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75" r:id="rId3"/>
    <p:sldId id="257" r:id="rId4"/>
    <p:sldId id="281" r:id="rId5"/>
    <p:sldId id="262" r:id="rId6"/>
    <p:sldId id="266" r:id="rId7"/>
    <p:sldId id="274" r:id="rId8"/>
    <p:sldId id="267" r:id="rId9"/>
    <p:sldId id="276" r:id="rId10"/>
    <p:sldId id="277" r:id="rId11"/>
    <p:sldId id="268" r:id="rId12"/>
    <p:sldId id="269" r:id="rId13"/>
    <p:sldId id="280" r:id="rId14"/>
    <p:sldId id="270" r:id="rId15"/>
    <p:sldId id="278" r:id="rId16"/>
    <p:sldId id="271" r:id="rId17"/>
    <p:sldId id="272" r:id="rId18"/>
    <p:sldId id="279" r:id="rId19"/>
    <p:sldId id="282" r:id="rId20"/>
    <p:sldId id="273" r:id="rId2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9" d="100"/>
          <a:sy n="89" d="100"/>
        </p:scale>
        <p:origin x="84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33F6E02-D7BF-456F-A7C5-804D5346EEA0}" type="datetimeFigureOut">
              <a:rPr kumimoji="1" lang="ja-JP" altLang="en-US" smtClean="0"/>
              <a:t>2015/4/20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48BE86D6-329C-4F75-BA84-D3C7A7D546B2}" type="slidenum">
              <a:rPr kumimoji="1" lang="ja-JP" altLang="en-US" smtClean="0"/>
              <a:t>‹#›</a:t>
            </a:fld>
            <a:endParaRPr kumimoji="1" lang="ja-JP" altLang="en-US"/>
          </a:p>
        </p:txBody>
      </p:sp>
    </p:spTree>
    <p:extLst>
      <p:ext uri="{BB962C8B-B14F-4D97-AF65-F5344CB8AC3E}">
        <p14:creationId xmlns:p14="http://schemas.microsoft.com/office/powerpoint/2010/main" val="2474659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33F6E02-D7BF-456F-A7C5-804D5346EEA0}" type="datetimeFigureOut">
              <a:rPr kumimoji="1" lang="ja-JP" altLang="en-US" smtClean="0"/>
              <a:t>2015/4/20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8BE86D6-329C-4F75-BA84-D3C7A7D546B2}" type="slidenum">
              <a:rPr kumimoji="1" lang="ja-JP" altLang="en-US" smtClean="0"/>
              <a:t>‹#›</a:t>
            </a:fld>
            <a:endParaRPr kumimoji="1" lang="ja-JP" altLang="en-US"/>
          </a:p>
        </p:txBody>
      </p:sp>
    </p:spTree>
    <p:extLst>
      <p:ext uri="{BB962C8B-B14F-4D97-AF65-F5344CB8AC3E}">
        <p14:creationId xmlns:p14="http://schemas.microsoft.com/office/powerpoint/2010/main" val="1230135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33F6E02-D7BF-456F-A7C5-804D5346EEA0}" type="datetimeFigureOut">
              <a:rPr kumimoji="1" lang="ja-JP" altLang="en-US" smtClean="0"/>
              <a:t>2015/4/20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8BE86D6-329C-4F75-BA84-D3C7A7D546B2}" type="slidenum">
              <a:rPr kumimoji="1" lang="ja-JP" altLang="en-US" smtClean="0"/>
              <a:t>‹#›</a:t>
            </a:fld>
            <a:endParaRPr kumimoji="1" lang="ja-JP"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92482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033F6E02-D7BF-456F-A7C5-804D5346EEA0}" type="datetimeFigureOut">
              <a:rPr kumimoji="1" lang="ja-JP" altLang="en-US" smtClean="0"/>
              <a:t>2015/4/20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8BE86D6-329C-4F75-BA84-D3C7A7D546B2}" type="slidenum">
              <a:rPr kumimoji="1" lang="ja-JP" altLang="en-US" smtClean="0"/>
              <a:t>‹#›</a:t>
            </a:fld>
            <a:endParaRPr kumimoji="1" lang="ja-JP" altLang="en-US"/>
          </a:p>
        </p:txBody>
      </p:sp>
    </p:spTree>
    <p:extLst>
      <p:ext uri="{BB962C8B-B14F-4D97-AF65-F5344CB8AC3E}">
        <p14:creationId xmlns:p14="http://schemas.microsoft.com/office/powerpoint/2010/main" val="2532791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033F6E02-D7BF-456F-A7C5-804D5346EEA0}" type="datetimeFigureOut">
              <a:rPr kumimoji="1" lang="ja-JP" altLang="en-US" smtClean="0"/>
              <a:t>2015/4/20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8BE86D6-329C-4F75-BA84-D3C7A7D546B2}" type="slidenum">
              <a:rPr kumimoji="1" lang="ja-JP" altLang="en-US" smtClean="0"/>
              <a:t>‹#›</a:t>
            </a:fld>
            <a:endParaRPr kumimoji="1" lang="ja-JP"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7899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033F6E02-D7BF-456F-A7C5-804D5346EEA0}" type="datetimeFigureOut">
              <a:rPr kumimoji="1" lang="ja-JP" altLang="en-US" smtClean="0"/>
              <a:t>2015/4/20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8BE86D6-329C-4F75-BA84-D3C7A7D546B2}" type="slidenum">
              <a:rPr kumimoji="1" lang="ja-JP" altLang="en-US" smtClean="0"/>
              <a:t>‹#›</a:t>
            </a:fld>
            <a:endParaRPr kumimoji="1" lang="ja-JP" altLang="en-US"/>
          </a:p>
        </p:txBody>
      </p:sp>
    </p:spTree>
    <p:extLst>
      <p:ext uri="{BB962C8B-B14F-4D97-AF65-F5344CB8AC3E}">
        <p14:creationId xmlns:p14="http://schemas.microsoft.com/office/powerpoint/2010/main" val="3044744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33F6E02-D7BF-456F-A7C5-804D5346EEA0}" type="datetimeFigureOut">
              <a:rPr kumimoji="1" lang="ja-JP" altLang="en-US" smtClean="0"/>
              <a:t>2015/4/20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BE86D6-329C-4F75-BA84-D3C7A7D546B2}" type="slidenum">
              <a:rPr kumimoji="1" lang="ja-JP" altLang="en-US" smtClean="0"/>
              <a:t>‹#›</a:t>
            </a:fld>
            <a:endParaRPr kumimoji="1" lang="ja-JP" altLang="en-US"/>
          </a:p>
        </p:txBody>
      </p:sp>
    </p:spTree>
    <p:extLst>
      <p:ext uri="{BB962C8B-B14F-4D97-AF65-F5344CB8AC3E}">
        <p14:creationId xmlns:p14="http://schemas.microsoft.com/office/powerpoint/2010/main" val="278144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33F6E02-D7BF-456F-A7C5-804D5346EEA0}" type="datetimeFigureOut">
              <a:rPr kumimoji="1" lang="ja-JP" altLang="en-US" smtClean="0"/>
              <a:t>2015/4/20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BE86D6-329C-4F75-BA84-D3C7A7D546B2}" type="slidenum">
              <a:rPr kumimoji="1" lang="ja-JP" altLang="en-US" smtClean="0"/>
              <a:t>‹#›</a:t>
            </a:fld>
            <a:endParaRPr kumimoji="1" lang="ja-JP" altLang="en-US"/>
          </a:p>
        </p:txBody>
      </p:sp>
    </p:spTree>
    <p:extLst>
      <p:ext uri="{BB962C8B-B14F-4D97-AF65-F5344CB8AC3E}">
        <p14:creationId xmlns:p14="http://schemas.microsoft.com/office/powerpoint/2010/main" val="1842975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33F6E02-D7BF-456F-A7C5-804D5346EEA0}" type="datetimeFigureOut">
              <a:rPr kumimoji="1" lang="ja-JP" altLang="en-US" smtClean="0"/>
              <a:t>2015/4/20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BE86D6-329C-4F75-BA84-D3C7A7D546B2}" type="slidenum">
              <a:rPr kumimoji="1" lang="ja-JP" altLang="en-US" smtClean="0"/>
              <a:t>‹#›</a:t>
            </a:fld>
            <a:endParaRPr kumimoji="1" lang="ja-JP" altLang="en-US"/>
          </a:p>
        </p:txBody>
      </p:sp>
    </p:spTree>
    <p:extLst>
      <p:ext uri="{BB962C8B-B14F-4D97-AF65-F5344CB8AC3E}">
        <p14:creationId xmlns:p14="http://schemas.microsoft.com/office/powerpoint/2010/main" val="656427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33F6E02-D7BF-456F-A7C5-804D5346EEA0}" type="datetimeFigureOut">
              <a:rPr kumimoji="1" lang="ja-JP" altLang="en-US" smtClean="0"/>
              <a:t>2015/4/20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8BE86D6-329C-4F75-BA84-D3C7A7D546B2}" type="slidenum">
              <a:rPr kumimoji="1" lang="ja-JP" altLang="en-US" smtClean="0"/>
              <a:t>‹#›</a:t>
            </a:fld>
            <a:endParaRPr kumimoji="1" lang="ja-JP" altLang="en-US"/>
          </a:p>
        </p:txBody>
      </p:sp>
    </p:spTree>
    <p:extLst>
      <p:ext uri="{BB962C8B-B14F-4D97-AF65-F5344CB8AC3E}">
        <p14:creationId xmlns:p14="http://schemas.microsoft.com/office/powerpoint/2010/main" val="3478793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33F6E02-D7BF-456F-A7C5-804D5346EEA0}" type="datetimeFigureOut">
              <a:rPr kumimoji="1" lang="ja-JP" altLang="en-US" smtClean="0"/>
              <a:t>2015/4/20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48BE86D6-329C-4F75-BA84-D3C7A7D546B2}" type="slidenum">
              <a:rPr kumimoji="1" lang="ja-JP" altLang="en-US" smtClean="0"/>
              <a:t>‹#›</a:t>
            </a:fld>
            <a:endParaRPr kumimoji="1" lang="ja-JP" altLang="en-US"/>
          </a:p>
        </p:txBody>
      </p:sp>
    </p:spTree>
    <p:extLst>
      <p:ext uri="{BB962C8B-B14F-4D97-AF65-F5344CB8AC3E}">
        <p14:creationId xmlns:p14="http://schemas.microsoft.com/office/powerpoint/2010/main" val="2711867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33F6E02-D7BF-456F-A7C5-804D5346EEA0}" type="datetimeFigureOut">
              <a:rPr kumimoji="1" lang="ja-JP" altLang="en-US" smtClean="0"/>
              <a:t>2015/4/20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48BE86D6-329C-4F75-BA84-D3C7A7D546B2}" type="slidenum">
              <a:rPr kumimoji="1" lang="ja-JP" altLang="en-US" smtClean="0"/>
              <a:t>‹#›</a:t>
            </a:fld>
            <a:endParaRPr kumimoji="1" lang="ja-JP" altLang="en-US"/>
          </a:p>
        </p:txBody>
      </p:sp>
    </p:spTree>
    <p:extLst>
      <p:ext uri="{BB962C8B-B14F-4D97-AF65-F5344CB8AC3E}">
        <p14:creationId xmlns:p14="http://schemas.microsoft.com/office/powerpoint/2010/main" val="3762970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033F6E02-D7BF-456F-A7C5-804D5346EEA0}" type="datetimeFigureOut">
              <a:rPr kumimoji="1" lang="ja-JP" altLang="en-US" smtClean="0"/>
              <a:t>2015/4/20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8BE86D6-329C-4F75-BA84-D3C7A7D546B2}" type="slidenum">
              <a:rPr kumimoji="1" lang="ja-JP" altLang="en-US" smtClean="0"/>
              <a:t>‹#›</a:t>
            </a:fld>
            <a:endParaRPr kumimoji="1" lang="ja-JP" altLang="en-US"/>
          </a:p>
        </p:txBody>
      </p:sp>
    </p:spTree>
    <p:extLst>
      <p:ext uri="{BB962C8B-B14F-4D97-AF65-F5344CB8AC3E}">
        <p14:creationId xmlns:p14="http://schemas.microsoft.com/office/powerpoint/2010/main" val="1627534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3F6E02-D7BF-456F-A7C5-804D5346EEA0}" type="datetimeFigureOut">
              <a:rPr kumimoji="1" lang="ja-JP" altLang="en-US" smtClean="0"/>
              <a:t>2015/4/20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8BE86D6-329C-4F75-BA84-D3C7A7D546B2}" type="slidenum">
              <a:rPr kumimoji="1" lang="ja-JP" altLang="en-US" smtClean="0"/>
              <a:t>‹#›</a:t>
            </a:fld>
            <a:endParaRPr kumimoji="1" lang="ja-JP" altLang="en-US"/>
          </a:p>
        </p:txBody>
      </p:sp>
    </p:spTree>
    <p:extLst>
      <p:ext uri="{BB962C8B-B14F-4D97-AF65-F5344CB8AC3E}">
        <p14:creationId xmlns:p14="http://schemas.microsoft.com/office/powerpoint/2010/main" val="2299222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33F6E02-D7BF-456F-A7C5-804D5346EEA0}" type="datetimeFigureOut">
              <a:rPr kumimoji="1" lang="ja-JP" altLang="en-US" smtClean="0"/>
              <a:t>2015/4/20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8BE86D6-329C-4F75-BA84-D3C7A7D546B2}" type="slidenum">
              <a:rPr kumimoji="1" lang="ja-JP" altLang="en-US" smtClean="0"/>
              <a:t>‹#›</a:t>
            </a:fld>
            <a:endParaRPr kumimoji="1" lang="ja-JP" altLang="en-US"/>
          </a:p>
        </p:txBody>
      </p:sp>
    </p:spTree>
    <p:extLst>
      <p:ext uri="{BB962C8B-B14F-4D97-AF65-F5344CB8AC3E}">
        <p14:creationId xmlns:p14="http://schemas.microsoft.com/office/powerpoint/2010/main" val="1483248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33F6E02-D7BF-456F-A7C5-804D5346EEA0}" type="datetimeFigureOut">
              <a:rPr kumimoji="1" lang="ja-JP" altLang="en-US" smtClean="0"/>
              <a:t>2015/4/20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8BE86D6-329C-4F75-BA84-D3C7A7D546B2}" type="slidenum">
              <a:rPr kumimoji="1" lang="ja-JP" altLang="en-US" smtClean="0"/>
              <a:t>‹#›</a:t>
            </a:fld>
            <a:endParaRPr kumimoji="1" lang="ja-JP" altLang="en-US"/>
          </a:p>
        </p:txBody>
      </p:sp>
    </p:spTree>
    <p:extLst>
      <p:ext uri="{BB962C8B-B14F-4D97-AF65-F5344CB8AC3E}">
        <p14:creationId xmlns:p14="http://schemas.microsoft.com/office/powerpoint/2010/main" val="473157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033F6E02-D7BF-456F-A7C5-804D5346EEA0}" type="datetimeFigureOut">
              <a:rPr kumimoji="1" lang="ja-JP" altLang="en-US" smtClean="0"/>
              <a:t>2015/4/20</a:t>
            </a:fld>
            <a:endParaRPr kumimoji="1" lang="ja-JP" alt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48BE86D6-329C-4F75-BA84-D3C7A7D546B2}" type="slidenum">
              <a:rPr kumimoji="1" lang="ja-JP" altLang="en-US" smtClean="0"/>
              <a:t>‹#›</a:t>
            </a:fld>
            <a:endParaRPr kumimoji="1" lang="ja-JP" altLang="en-US"/>
          </a:p>
        </p:txBody>
      </p:sp>
    </p:spTree>
    <p:extLst>
      <p:ext uri="{BB962C8B-B14F-4D97-AF65-F5344CB8AC3E}">
        <p14:creationId xmlns:p14="http://schemas.microsoft.com/office/powerpoint/2010/main" val="76539649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image" Target="../media/image21.WMF"/><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WMF"/><Relationship Id="rId9"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WMF"/><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1.WMF"/><Relationship Id="rId4" Type="http://schemas.openxmlformats.org/officeDocument/2006/relationships/image" Target="../media/image22.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image" Target="../media/image12.WMF"/></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lang="ja-JP" altLang="en-US" sz="5300" dirty="0"/>
              <a:t>サイバーセキュリティ</a:t>
            </a:r>
            <a:r>
              <a:rPr lang="ja-JP" altLang="en-US" sz="5300" dirty="0" smtClean="0"/>
              <a:t>基礎論</a:t>
            </a:r>
            <a:r>
              <a:rPr lang="en-US" altLang="ja-JP" sz="5300" dirty="0" smtClean="0"/>
              <a:t/>
            </a:r>
            <a:br>
              <a:rPr lang="en-US" altLang="ja-JP" sz="5300" dirty="0" smtClean="0"/>
            </a:br>
            <a:r>
              <a:rPr lang="ja-JP" altLang="en-US" dirty="0" smtClean="0"/>
              <a:t> </a:t>
            </a:r>
            <a:r>
              <a:rPr lang="en-US" altLang="ja-JP" sz="4000" dirty="0"/>
              <a:t>― IT</a:t>
            </a:r>
            <a:r>
              <a:rPr lang="ja-JP" altLang="en-US" sz="4000" dirty="0"/>
              <a:t>社会を生き抜くために </a:t>
            </a:r>
            <a:r>
              <a:rPr lang="en-US" altLang="ja-JP" sz="4000" dirty="0" smtClean="0"/>
              <a:t>―</a:t>
            </a:r>
            <a:br>
              <a:rPr lang="en-US" altLang="ja-JP" sz="4000" dirty="0" smtClean="0"/>
            </a:br>
            <a:r>
              <a:rPr lang="en-US" altLang="ja-JP" sz="4000" dirty="0" smtClean="0"/>
              <a:t/>
            </a:r>
            <a:br>
              <a:rPr lang="en-US" altLang="ja-JP" sz="4000" dirty="0" smtClean="0"/>
            </a:br>
            <a:r>
              <a:rPr lang="ja-JP" altLang="en-US" sz="2200" dirty="0" smtClean="0"/>
              <a:t>講義</a:t>
            </a:r>
            <a:r>
              <a:rPr lang="ja-JP" altLang="en-US" sz="2200" dirty="0"/>
              <a:t>ホームページ</a:t>
            </a:r>
            <a:r>
              <a:rPr lang="en-US" altLang="ja-JP" sz="2200" dirty="0"/>
              <a:t/>
            </a:r>
            <a:br>
              <a:rPr lang="en-US" altLang="ja-JP" sz="2200" dirty="0"/>
            </a:br>
            <a:r>
              <a:rPr lang="en-US" altLang="ja-JP" sz="2200" b="1" dirty="0"/>
              <a:t>     http://</a:t>
            </a:r>
            <a:r>
              <a:rPr lang="en-US" altLang="ja-JP" sz="2200" b="1" dirty="0" smtClean="0"/>
              <a:t>www.cs.kyushu-u.ac.jp/lectures/csp</a:t>
            </a:r>
            <a:endParaRPr kumimoji="1" lang="ja-JP" altLang="en-US" sz="2200" b="1" dirty="0"/>
          </a:p>
        </p:txBody>
      </p:sp>
      <p:sp>
        <p:nvSpPr>
          <p:cNvPr id="3" name="サブタイトル 2"/>
          <p:cNvSpPr>
            <a:spLocks noGrp="1"/>
          </p:cNvSpPr>
          <p:nvPr>
            <p:ph type="subTitle" idx="1"/>
          </p:nvPr>
        </p:nvSpPr>
        <p:spPr/>
        <p:txBody>
          <a:bodyPr>
            <a:normAutofit fontScale="92500"/>
          </a:bodyPr>
          <a:lstStyle/>
          <a:p>
            <a:endParaRPr lang="en-US" altLang="ja-JP" dirty="0" smtClean="0"/>
          </a:p>
          <a:p>
            <a:r>
              <a:rPr lang="en-US" altLang="ja-JP" sz="3000" dirty="0">
                <a:latin typeface="+mj-ea"/>
                <a:ea typeface="+mj-ea"/>
              </a:rPr>
              <a:t>1.</a:t>
            </a:r>
            <a:r>
              <a:rPr lang="ja-JP" altLang="en-US" sz="3000" dirty="0"/>
              <a:t> </a:t>
            </a:r>
            <a:r>
              <a:rPr lang="en-US" altLang="ja-JP" sz="2100" dirty="0">
                <a:latin typeface="+mj-ea"/>
                <a:ea typeface="+mj-ea"/>
              </a:rPr>
              <a:t>Cyber Security </a:t>
            </a:r>
            <a:r>
              <a:rPr lang="ja-JP" altLang="en-US" sz="2100" dirty="0">
                <a:latin typeface="+mj-ea"/>
                <a:ea typeface="+mj-ea"/>
              </a:rPr>
              <a:t>について学ぶことの</a:t>
            </a:r>
            <a:r>
              <a:rPr lang="ja-JP" altLang="en-US" sz="2100" dirty="0" smtClean="0">
                <a:latin typeface="+mj-ea"/>
                <a:ea typeface="+mj-ea"/>
              </a:rPr>
              <a:t>重要性</a:t>
            </a:r>
            <a:r>
              <a:rPr lang="ja-JP" altLang="en-US" sz="2100" dirty="0">
                <a:latin typeface="+mj-ea"/>
                <a:ea typeface="+mj-ea"/>
              </a:rPr>
              <a:t>を</a:t>
            </a:r>
            <a:r>
              <a:rPr lang="ja-JP" altLang="en-US" sz="2100" dirty="0" smtClean="0">
                <a:latin typeface="+mj-ea"/>
                <a:ea typeface="+mj-ea"/>
              </a:rPr>
              <a:t>理解</a:t>
            </a:r>
            <a:r>
              <a:rPr lang="ja-JP" altLang="en-US" sz="2100" dirty="0">
                <a:latin typeface="+mj-ea"/>
                <a:ea typeface="+mj-ea"/>
              </a:rPr>
              <a:t>する</a:t>
            </a:r>
          </a:p>
        </p:txBody>
      </p:sp>
    </p:spTree>
    <p:extLst>
      <p:ext uri="{BB962C8B-B14F-4D97-AF65-F5344CB8AC3E}">
        <p14:creationId xmlns:p14="http://schemas.microsoft.com/office/powerpoint/2010/main" val="1570499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サイバーセキュリティとは何か</a:t>
            </a:r>
            <a:endParaRPr lang="en-US" altLang="ja-JP" dirty="0" smtClean="0"/>
          </a:p>
        </p:txBody>
      </p:sp>
      <p:sp>
        <p:nvSpPr>
          <p:cNvPr id="3" name="コンテンツ プレースホルダー 2"/>
          <p:cNvSpPr>
            <a:spLocks noGrp="1"/>
          </p:cNvSpPr>
          <p:nvPr>
            <p:ph idx="1"/>
          </p:nvPr>
        </p:nvSpPr>
        <p:spPr>
          <a:xfrm>
            <a:off x="1039711" y="1703664"/>
            <a:ext cx="7886700" cy="3585686"/>
          </a:xfrm>
        </p:spPr>
        <p:txBody>
          <a:bodyPr>
            <a:normAutofit fontScale="92500" lnSpcReduction="10000"/>
          </a:bodyPr>
          <a:lstStyle/>
          <a:p>
            <a:r>
              <a:rPr lang="en-US" altLang="ja-JP" dirty="0" smtClean="0"/>
              <a:t>IT</a:t>
            </a:r>
            <a:r>
              <a:rPr lang="ja-JP" altLang="en-US" dirty="0" smtClean="0"/>
              <a:t>環境を通じて、いやな思いをする。</a:t>
            </a:r>
            <a:endParaRPr lang="en-US" altLang="ja-JP" dirty="0" smtClean="0"/>
          </a:p>
          <a:p>
            <a:pPr lvl="1"/>
            <a:r>
              <a:rPr lang="en-US" altLang="ja-JP" dirty="0"/>
              <a:t>Twitter</a:t>
            </a:r>
            <a:r>
              <a:rPr lang="ja-JP" altLang="en-US" dirty="0" err="1"/>
              <a:t>、</a:t>
            </a:r>
            <a:r>
              <a:rPr lang="en-US" altLang="ja-JP" dirty="0"/>
              <a:t>Facebook</a:t>
            </a:r>
            <a:r>
              <a:rPr lang="ja-JP" altLang="en-US" dirty="0" err="1"/>
              <a:t>、</a:t>
            </a:r>
            <a:r>
              <a:rPr lang="en-US" altLang="ja-JP" dirty="0"/>
              <a:t>LINE </a:t>
            </a:r>
            <a:r>
              <a:rPr lang="ja-JP" altLang="en-US" dirty="0" smtClean="0"/>
              <a:t>上での暴言</a:t>
            </a:r>
            <a:endParaRPr lang="en-US" altLang="ja-JP" dirty="0" smtClean="0"/>
          </a:p>
          <a:p>
            <a:r>
              <a:rPr lang="en-US" altLang="ja-JP" dirty="0" smtClean="0"/>
              <a:t>IT</a:t>
            </a:r>
            <a:r>
              <a:rPr lang="ja-JP" altLang="en-US" dirty="0" smtClean="0"/>
              <a:t>環境の行為で、現実環境で物理的な被害を受ける。</a:t>
            </a:r>
            <a:endParaRPr lang="en-US" altLang="ja-JP" dirty="0" smtClean="0"/>
          </a:p>
          <a:p>
            <a:pPr lvl="1"/>
            <a:r>
              <a:rPr lang="en-US" altLang="ja-JP" dirty="0"/>
              <a:t>Twitter</a:t>
            </a:r>
            <a:r>
              <a:rPr lang="ja-JP" altLang="en-US" dirty="0" err="1"/>
              <a:t>、</a:t>
            </a:r>
            <a:r>
              <a:rPr lang="en-US" altLang="ja-JP" dirty="0"/>
              <a:t>Facebook</a:t>
            </a:r>
            <a:r>
              <a:rPr lang="ja-JP" altLang="en-US" dirty="0" err="1"/>
              <a:t>、</a:t>
            </a:r>
            <a:r>
              <a:rPr lang="en-US" altLang="ja-JP" dirty="0"/>
              <a:t>LINE </a:t>
            </a:r>
            <a:r>
              <a:rPr lang="ja-JP" altLang="en-US" dirty="0"/>
              <a:t>上で</a:t>
            </a:r>
            <a:r>
              <a:rPr lang="ja-JP" altLang="en-US" dirty="0" smtClean="0"/>
              <a:t>のトラブルを起こした人に会って</a:t>
            </a:r>
            <a:r>
              <a:rPr lang="ja-JP" altLang="en-US" dirty="0" err="1" smtClean="0"/>
              <a:t>、、、</a:t>
            </a:r>
            <a:endParaRPr lang="en-US" altLang="ja-JP" dirty="0" smtClean="0"/>
          </a:p>
          <a:p>
            <a:endParaRPr kumimoji="1" lang="en-US" altLang="ja-JP" dirty="0" smtClean="0"/>
          </a:p>
          <a:p>
            <a:pPr marL="0" indent="0">
              <a:buNone/>
            </a:pPr>
            <a:endParaRPr kumimoji="1" lang="en-US" altLang="ja-JP" dirty="0" smtClean="0"/>
          </a:p>
          <a:p>
            <a:endParaRPr kumimoji="1" lang="en-US" altLang="ja-JP" dirty="0" smtClean="0"/>
          </a:p>
          <a:p>
            <a:endParaRPr lang="en-US" altLang="ja-JP" dirty="0"/>
          </a:p>
          <a:p>
            <a:r>
              <a:rPr kumimoji="1" lang="en-US" altLang="ja-JP" dirty="0" smtClean="0"/>
              <a:t>IT</a:t>
            </a:r>
            <a:r>
              <a:rPr kumimoji="1" lang="ja-JP" altLang="en-US" dirty="0" smtClean="0"/>
              <a:t>環境によって、権利が侵害されてしまう。</a:t>
            </a:r>
            <a:endParaRPr kumimoji="1" lang="en-US" altLang="ja-JP" dirty="0" smtClean="0"/>
          </a:p>
          <a:p>
            <a:pPr marL="514350" lvl="2">
              <a:spcBef>
                <a:spcPts val="750"/>
              </a:spcBef>
            </a:pPr>
            <a:r>
              <a:rPr lang="ja-JP" altLang="en-US" sz="1800" dirty="0"/>
              <a:t>自分が書いたレポートがコピーされた</a:t>
            </a:r>
            <a:r>
              <a:rPr lang="ja-JP" altLang="en-US" sz="1800" dirty="0" smtClean="0"/>
              <a:t>！</a:t>
            </a:r>
            <a:endParaRPr lang="ja-JP" altLang="en-US" sz="1800" dirty="0"/>
          </a:p>
          <a:p>
            <a:pPr lvl="1"/>
            <a:endParaRPr kumimoji="1" lang="en-US" altLang="ja-JP" dirty="0" smtClean="0"/>
          </a:p>
          <a:p>
            <a:pPr marL="342900" lvl="1" indent="0">
              <a:buNone/>
            </a:pPr>
            <a:endParaRPr kumimoji="1" lang="ja-JP" altLang="en-US"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0132" y="3374677"/>
            <a:ext cx="2070325" cy="1766677"/>
          </a:xfrm>
          <a:prstGeom prst="rect">
            <a:avLst/>
          </a:prstGeom>
        </p:spPr>
      </p:pic>
      <p:sp>
        <p:nvSpPr>
          <p:cNvPr id="6" name="正方形/長方形 5"/>
          <p:cNvSpPr/>
          <p:nvPr/>
        </p:nvSpPr>
        <p:spPr>
          <a:xfrm>
            <a:off x="1372000" y="3173341"/>
            <a:ext cx="5795994" cy="646331"/>
          </a:xfrm>
          <a:prstGeom prst="rect">
            <a:avLst/>
          </a:prstGeom>
        </p:spPr>
        <p:txBody>
          <a:bodyPr wrap="square">
            <a:spAutoFit/>
          </a:bodyPr>
          <a:lstStyle/>
          <a:p>
            <a:r>
              <a:rPr lang="en-US" altLang="ja-JP" b="1" dirty="0" smtClean="0">
                <a:latin typeface="+mn-ea"/>
              </a:rPr>
              <a:t>LINE</a:t>
            </a:r>
            <a:r>
              <a:rPr lang="ja-JP" altLang="en-US" b="1" dirty="0" err="1" smtClean="0">
                <a:latin typeface="+mn-ea"/>
              </a:rPr>
              <a:t>での</a:t>
            </a:r>
            <a:r>
              <a:rPr lang="ja-JP" altLang="en-US" b="1" dirty="0" smtClean="0">
                <a:latin typeface="+mn-ea"/>
              </a:rPr>
              <a:t>言い争いから，</a:t>
            </a:r>
            <a:r>
              <a:rPr lang="ja-JP" altLang="en-US" b="1" dirty="0">
                <a:latin typeface="+mn-ea"/>
              </a:rPr>
              <a:t>被害</a:t>
            </a:r>
            <a:r>
              <a:rPr lang="ja-JP" altLang="en-US" b="1" dirty="0" smtClean="0">
                <a:latin typeface="+mn-ea"/>
              </a:rPr>
              <a:t>少女を集団リンチ　</a:t>
            </a:r>
            <a:endParaRPr lang="en-US" altLang="ja-JP" b="1" dirty="0" smtClean="0">
              <a:latin typeface="+mn-ea"/>
            </a:endParaRPr>
          </a:p>
          <a:p>
            <a:r>
              <a:rPr lang="ja-JP" altLang="en-US" b="1" dirty="0" smtClean="0">
                <a:latin typeface="+mn-ea"/>
              </a:rPr>
              <a:t>　　　広島呉市での同級生殺害事件</a:t>
            </a:r>
            <a:r>
              <a:rPr lang="ja-JP" altLang="en-US" b="1" dirty="0"/>
              <a:t>（</a:t>
            </a:r>
            <a:r>
              <a:rPr lang="en-US" altLang="ja-JP" b="1" dirty="0"/>
              <a:t>2013. 7</a:t>
            </a:r>
            <a:r>
              <a:rPr lang="en-US" altLang="ja-JP" b="1" dirty="0" smtClean="0"/>
              <a:t>)</a:t>
            </a:r>
            <a:endParaRPr lang="ja-JP" altLang="en-US" b="1" dirty="0"/>
          </a:p>
        </p:txBody>
      </p:sp>
      <p:sp>
        <p:nvSpPr>
          <p:cNvPr id="8" name="正方形/長方形 7"/>
          <p:cNvSpPr/>
          <p:nvPr/>
        </p:nvSpPr>
        <p:spPr>
          <a:xfrm>
            <a:off x="1229281" y="5370783"/>
            <a:ext cx="6247697" cy="861774"/>
          </a:xfrm>
          <a:prstGeom prst="rect">
            <a:avLst/>
          </a:prstGeom>
        </p:spPr>
        <p:txBody>
          <a:bodyPr wrap="square">
            <a:spAutoFit/>
          </a:bodyPr>
          <a:lstStyle/>
          <a:p>
            <a:r>
              <a:rPr lang="ja-JP" altLang="en-US" sz="3200" dirty="0" smtClean="0"/>
              <a:t>レポートの盗作の例</a:t>
            </a:r>
            <a:endParaRPr lang="en-US" altLang="ja-JP" sz="3200" dirty="0" smtClean="0"/>
          </a:p>
          <a:p>
            <a:r>
              <a:rPr lang="ja-JP" altLang="en-US" dirty="0" smtClean="0"/>
              <a:t>http</a:t>
            </a:r>
            <a:r>
              <a:rPr lang="ja-JP" altLang="en-US" dirty="0"/>
              <a:t>://homepage3.nifty.com/kohnobe/warning.htm</a:t>
            </a:r>
          </a:p>
        </p:txBody>
      </p:sp>
    </p:spTree>
    <p:extLst>
      <p:ext uri="{BB962C8B-B14F-4D97-AF65-F5344CB8AC3E}">
        <p14:creationId xmlns:p14="http://schemas.microsoft.com/office/powerpoint/2010/main" val="457609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8421" y="2274318"/>
            <a:ext cx="795437" cy="1094908"/>
          </a:xfrm>
          <a:prstGeom prst="rect">
            <a:avLst/>
          </a:prstGeom>
        </p:spPr>
      </p:pic>
      <p:sp>
        <p:nvSpPr>
          <p:cNvPr id="2" name="タイトル 1"/>
          <p:cNvSpPr>
            <a:spLocks noGrp="1"/>
          </p:cNvSpPr>
          <p:nvPr>
            <p:ph type="title"/>
          </p:nvPr>
        </p:nvSpPr>
        <p:spPr/>
        <p:txBody>
          <a:bodyPr>
            <a:normAutofit/>
          </a:bodyPr>
          <a:lstStyle/>
          <a:p>
            <a:r>
              <a:rPr lang="ja-JP" altLang="en-US" dirty="0" smtClean="0"/>
              <a:t>人間、物とコンピュータ・ネットワークの関係を理解する</a:t>
            </a:r>
            <a:endParaRPr kumimoji="1" lang="ja-JP" altLang="en-US" dirty="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23" y="2622221"/>
            <a:ext cx="795437" cy="1087924"/>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5021" y="4976400"/>
            <a:ext cx="1068349" cy="804935"/>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55466" y="2298737"/>
            <a:ext cx="939137" cy="939137"/>
          </a:xfrm>
          <a:prstGeom prst="rect">
            <a:avLst/>
          </a:prstGeom>
        </p:spPr>
      </p:pic>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6570" y="2508809"/>
            <a:ext cx="937602" cy="937602"/>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08147" y="2438781"/>
            <a:ext cx="2949377" cy="2947879"/>
          </a:xfrm>
          <a:prstGeom prst="rect">
            <a:avLst/>
          </a:prstGeom>
        </p:spPr>
      </p:pic>
      <p:pic>
        <p:nvPicPr>
          <p:cNvPr id="12" name="図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15500" y="4167005"/>
            <a:ext cx="1285875" cy="1285875"/>
          </a:xfrm>
          <a:prstGeom prst="rect">
            <a:avLst/>
          </a:prstGeom>
        </p:spPr>
      </p:pic>
      <p:sp>
        <p:nvSpPr>
          <p:cNvPr id="13" name="テキスト ボックス 12"/>
          <p:cNvSpPr txBox="1"/>
          <p:nvPr/>
        </p:nvSpPr>
        <p:spPr>
          <a:xfrm>
            <a:off x="1542414" y="3286057"/>
            <a:ext cx="1451038" cy="300082"/>
          </a:xfrm>
          <a:prstGeom prst="rect">
            <a:avLst/>
          </a:prstGeom>
          <a:solidFill>
            <a:schemeClr val="bg1"/>
          </a:solidFill>
        </p:spPr>
        <p:txBody>
          <a:bodyPr wrap="none" rtlCol="0">
            <a:spAutoFit/>
          </a:bodyPr>
          <a:lstStyle/>
          <a:p>
            <a:r>
              <a:rPr lang="ja-JP" altLang="en-US" sz="1350" b="1" dirty="0"/>
              <a:t>オンライン（接続）</a:t>
            </a:r>
          </a:p>
        </p:txBody>
      </p:sp>
      <p:sp>
        <p:nvSpPr>
          <p:cNvPr id="14" name="テキスト ボックス 13"/>
          <p:cNvSpPr txBox="1"/>
          <p:nvPr/>
        </p:nvSpPr>
        <p:spPr>
          <a:xfrm>
            <a:off x="411959" y="2300281"/>
            <a:ext cx="1612942" cy="300082"/>
          </a:xfrm>
          <a:prstGeom prst="rect">
            <a:avLst/>
          </a:prstGeom>
          <a:solidFill>
            <a:schemeClr val="bg1"/>
          </a:solidFill>
        </p:spPr>
        <p:txBody>
          <a:bodyPr wrap="none" rtlCol="0">
            <a:spAutoFit/>
          </a:bodyPr>
          <a:lstStyle/>
          <a:p>
            <a:r>
              <a:rPr lang="ja-JP" altLang="en-US" sz="1350" b="1" dirty="0"/>
              <a:t>オフライン（非接続）</a:t>
            </a:r>
          </a:p>
        </p:txBody>
      </p:sp>
      <p:sp>
        <p:nvSpPr>
          <p:cNvPr id="15" name="テキスト ボックス 14"/>
          <p:cNvSpPr txBox="1"/>
          <p:nvPr/>
        </p:nvSpPr>
        <p:spPr>
          <a:xfrm>
            <a:off x="4983847" y="3164545"/>
            <a:ext cx="1451038" cy="300082"/>
          </a:xfrm>
          <a:prstGeom prst="rect">
            <a:avLst/>
          </a:prstGeom>
          <a:solidFill>
            <a:schemeClr val="bg1"/>
          </a:solidFill>
        </p:spPr>
        <p:txBody>
          <a:bodyPr wrap="none" rtlCol="0">
            <a:spAutoFit/>
          </a:bodyPr>
          <a:lstStyle/>
          <a:p>
            <a:r>
              <a:rPr lang="ja-JP" altLang="en-US" sz="1350" b="1" dirty="0"/>
              <a:t>オンライン（接続）</a:t>
            </a:r>
          </a:p>
        </p:txBody>
      </p:sp>
      <p:sp>
        <p:nvSpPr>
          <p:cNvPr id="16" name="テキスト ボックス 15"/>
          <p:cNvSpPr txBox="1"/>
          <p:nvPr/>
        </p:nvSpPr>
        <p:spPr>
          <a:xfrm>
            <a:off x="5886875" y="2128669"/>
            <a:ext cx="1612942" cy="300082"/>
          </a:xfrm>
          <a:prstGeom prst="rect">
            <a:avLst/>
          </a:prstGeom>
          <a:solidFill>
            <a:schemeClr val="bg1"/>
          </a:solidFill>
        </p:spPr>
        <p:txBody>
          <a:bodyPr wrap="none" rtlCol="0">
            <a:spAutoFit/>
          </a:bodyPr>
          <a:lstStyle/>
          <a:p>
            <a:r>
              <a:rPr lang="ja-JP" altLang="en-US" sz="1350" b="1" dirty="0"/>
              <a:t>オフライン（非接続）</a:t>
            </a:r>
          </a:p>
        </p:txBody>
      </p:sp>
      <p:pic>
        <p:nvPicPr>
          <p:cNvPr id="18" name="図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79396" y="4016770"/>
            <a:ext cx="1074212" cy="923822"/>
          </a:xfrm>
          <a:prstGeom prst="rect">
            <a:avLst/>
          </a:prstGeom>
        </p:spPr>
      </p:pic>
      <p:sp>
        <p:nvSpPr>
          <p:cNvPr id="17" name="テキスト ボックス 16"/>
          <p:cNvSpPr txBox="1"/>
          <p:nvPr/>
        </p:nvSpPr>
        <p:spPr>
          <a:xfrm>
            <a:off x="6092235" y="4819996"/>
            <a:ext cx="1612942" cy="300082"/>
          </a:xfrm>
          <a:prstGeom prst="rect">
            <a:avLst/>
          </a:prstGeom>
          <a:solidFill>
            <a:schemeClr val="bg1"/>
          </a:solidFill>
        </p:spPr>
        <p:txBody>
          <a:bodyPr wrap="none" rtlCol="0">
            <a:spAutoFit/>
          </a:bodyPr>
          <a:lstStyle/>
          <a:p>
            <a:r>
              <a:rPr lang="ja-JP" altLang="en-US" sz="1350" b="1" dirty="0"/>
              <a:t>オフライン（非接続）</a:t>
            </a:r>
          </a:p>
        </p:txBody>
      </p:sp>
      <p:sp>
        <p:nvSpPr>
          <p:cNvPr id="19" name="テキスト ボックス 18"/>
          <p:cNvSpPr txBox="1"/>
          <p:nvPr/>
        </p:nvSpPr>
        <p:spPr>
          <a:xfrm>
            <a:off x="4983847" y="4128790"/>
            <a:ext cx="1451038" cy="300082"/>
          </a:xfrm>
          <a:prstGeom prst="rect">
            <a:avLst/>
          </a:prstGeom>
          <a:solidFill>
            <a:schemeClr val="bg1"/>
          </a:solidFill>
        </p:spPr>
        <p:txBody>
          <a:bodyPr wrap="none" rtlCol="0">
            <a:spAutoFit/>
          </a:bodyPr>
          <a:lstStyle/>
          <a:p>
            <a:r>
              <a:rPr lang="ja-JP" altLang="en-US" sz="1350" b="1" dirty="0"/>
              <a:t>オンライン（接続）</a:t>
            </a:r>
          </a:p>
        </p:txBody>
      </p:sp>
    </p:spTree>
    <p:extLst>
      <p:ext uri="{BB962C8B-B14F-4D97-AF65-F5344CB8AC3E}">
        <p14:creationId xmlns:p14="http://schemas.microsoft.com/office/powerpoint/2010/main" val="36243285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パスワードとは</a:t>
            </a:r>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6923" y="2551376"/>
            <a:ext cx="2949377" cy="2947879"/>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5658" y="2769585"/>
            <a:ext cx="939137" cy="939137"/>
          </a:xfrm>
          <a:prstGeom prst="rect">
            <a:avLst/>
          </a:prstGeom>
        </p:spPr>
      </p:pic>
      <p:sp>
        <p:nvSpPr>
          <p:cNvPr id="6" name="テキスト ボックス 5"/>
          <p:cNvSpPr txBox="1"/>
          <p:nvPr/>
        </p:nvSpPr>
        <p:spPr>
          <a:xfrm>
            <a:off x="4124039" y="3635392"/>
            <a:ext cx="1451038" cy="300082"/>
          </a:xfrm>
          <a:prstGeom prst="rect">
            <a:avLst/>
          </a:prstGeom>
          <a:solidFill>
            <a:schemeClr val="bg1"/>
          </a:solidFill>
        </p:spPr>
        <p:txBody>
          <a:bodyPr wrap="none" rtlCol="0">
            <a:spAutoFit/>
          </a:bodyPr>
          <a:lstStyle/>
          <a:p>
            <a:r>
              <a:rPr lang="ja-JP" altLang="en-US" sz="1350" b="1" dirty="0"/>
              <a:t>オンライン（接続）</a:t>
            </a:r>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6967" y="3431723"/>
            <a:ext cx="795437" cy="1087924"/>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6967" y="2059816"/>
            <a:ext cx="795437" cy="1094908"/>
          </a:xfrm>
          <a:prstGeom prst="rect">
            <a:avLst/>
          </a:prstGeom>
        </p:spPr>
      </p:pic>
      <p:sp>
        <p:nvSpPr>
          <p:cNvPr id="9" name="テキスト ボックス 8"/>
          <p:cNvSpPr txBox="1"/>
          <p:nvPr/>
        </p:nvSpPr>
        <p:spPr>
          <a:xfrm>
            <a:off x="5348419" y="3016224"/>
            <a:ext cx="1612942" cy="300082"/>
          </a:xfrm>
          <a:prstGeom prst="rect">
            <a:avLst/>
          </a:prstGeom>
          <a:solidFill>
            <a:schemeClr val="bg1"/>
          </a:solidFill>
        </p:spPr>
        <p:txBody>
          <a:bodyPr wrap="none" rtlCol="0">
            <a:spAutoFit/>
          </a:bodyPr>
          <a:lstStyle/>
          <a:p>
            <a:r>
              <a:rPr lang="ja-JP" altLang="en-US" sz="1350" b="1" dirty="0"/>
              <a:t>オフライン（非接続）</a:t>
            </a:r>
          </a:p>
        </p:txBody>
      </p:sp>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1207" y="3455705"/>
            <a:ext cx="645732" cy="636374"/>
          </a:xfrm>
          <a:prstGeom prst="rect">
            <a:avLst/>
          </a:prstGeom>
        </p:spPr>
      </p:pic>
      <p:sp>
        <p:nvSpPr>
          <p:cNvPr id="3" name="テキスト ボックス 2"/>
          <p:cNvSpPr txBox="1"/>
          <p:nvPr/>
        </p:nvSpPr>
        <p:spPr>
          <a:xfrm>
            <a:off x="4572001" y="4897579"/>
            <a:ext cx="3943349" cy="707886"/>
          </a:xfrm>
          <a:prstGeom prst="rect">
            <a:avLst/>
          </a:prstGeom>
          <a:noFill/>
        </p:spPr>
        <p:txBody>
          <a:bodyPr wrap="square" rtlCol="0">
            <a:spAutoFit/>
          </a:bodyPr>
          <a:lstStyle/>
          <a:p>
            <a:r>
              <a:rPr lang="ja-JP" altLang="en-US" sz="2000" b="1" dirty="0"/>
              <a:t>利用者しか知らない、合言葉などで、利用者を限定する。</a:t>
            </a:r>
          </a:p>
        </p:txBody>
      </p:sp>
    </p:spTree>
    <p:extLst>
      <p:ext uri="{BB962C8B-B14F-4D97-AF65-F5344CB8AC3E}">
        <p14:creationId xmlns:p14="http://schemas.microsoft.com/office/powerpoint/2010/main" val="13198182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The Top 500 Worst Passwords of all time</a:t>
            </a:r>
            <a:endParaRPr kumimoji="1" lang="ja-JP" altLang="en-US" dirty="0"/>
          </a:p>
        </p:txBody>
      </p:sp>
      <p:sp>
        <p:nvSpPr>
          <p:cNvPr id="3" name="正方形/長方形 2"/>
          <p:cNvSpPr/>
          <p:nvPr/>
        </p:nvSpPr>
        <p:spPr>
          <a:xfrm>
            <a:off x="637563" y="1921344"/>
            <a:ext cx="8615494" cy="369332"/>
          </a:xfrm>
          <a:prstGeom prst="rect">
            <a:avLst/>
          </a:prstGeom>
        </p:spPr>
        <p:txBody>
          <a:bodyPr wrap="square">
            <a:spAutoFit/>
          </a:bodyPr>
          <a:lstStyle/>
          <a:p>
            <a:r>
              <a:rPr lang="ja-JP" altLang="en-US" dirty="0"/>
              <a:t>http://www.whatsmypass.com/the-top-500-worst-passwords-of-all-time</a:t>
            </a:r>
          </a:p>
        </p:txBody>
      </p:sp>
      <p:graphicFrame>
        <p:nvGraphicFramePr>
          <p:cNvPr id="5" name="表 4"/>
          <p:cNvGraphicFramePr>
            <a:graphicFrameLocks noGrp="1"/>
          </p:cNvGraphicFramePr>
          <p:nvPr>
            <p:extLst>
              <p:ext uri="{D42A27DB-BD31-4B8C-83A1-F6EECF244321}">
                <p14:modId xmlns:p14="http://schemas.microsoft.com/office/powerpoint/2010/main" val="732945038"/>
              </p:ext>
            </p:extLst>
          </p:nvPr>
        </p:nvGraphicFramePr>
        <p:xfrm>
          <a:off x="1367400" y="2592194"/>
          <a:ext cx="7373928" cy="4026720"/>
        </p:xfrm>
        <a:graphic>
          <a:graphicData uri="http://schemas.openxmlformats.org/drawingml/2006/table">
            <a:tbl>
              <a:tblPr/>
              <a:tblGrid>
                <a:gridCol w="1228988"/>
                <a:gridCol w="1228988"/>
                <a:gridCol w="1228988"/>
                <a:gridCol w="1228988"/>
                <a:gridCol w="1228988"/>
                <a:gridCol w="1228988"/>
              </a:tblGrid>
              <a:tr h="566438">
                <a:tc>
                  <a:txBody>
                    <a:bodyPr/>
                    <a:lstStyle/>
                    <a:p>
                      <a:r>
                        <a:rPr lang="en-US" sz="1600" dirty="0"/>
                        <a:t>NO</a:t>
                      </a:r>
                    </a:p>
                  </a:txBody>
                  <a:tcPr marL="59788" marR="59788" marT="29894" marB="29894" anchor="ctr">
                    <a:lnL>
                      <a:noFill/>
                    </a:lnL>
                    <a:lnR>
                      <a:noFill/>
                    </a:lnR>
                    <a:lnT>
                      <a:noFill/>
                    </a:lnT>
                    <a:lnB>
                      <a:noFill/>
                    </a:lnB>
                    <a:solidFill>
                      <a:schemeClr val="bg1"/>
                    </a:solidFill>
                  </a:tcPr>
                </a:tc>
                <a:tc>
                  <a:txBody>
                    <a:bodyPr/>
                    <a:lstStyle/>
                    <a:p>
                      <a:r>
                        <a:rPr lang="en-US" sz="1600"/>
                        <a:t>Top 1-100</a:t>
                      </a:r>
                    </a:p>
                  </a:txBody>
                  <a:tcPr marL="59788" marR="59788" marT="29894" marB="29894" anchor="ctr">
                    <a:lnL>
                      <a:noFill/>
                    </a:lnL>
                    <a:lnR>
                      <a:noFill/>
                    </a:lnR>
                    <a:lnT>
                      <a:noFill/>
                    </a:lnT>
                    <a:lnB>
                      <a:noFill/>
                    </a:lnB>
                    <a:solidFill>
                      <a:schemeClr val="bg1"/>
                    </a:solidFill>
                  </a:tcPr>
                </a:tc>
                <a:tc>
                  <a:txBody>
                    <a:bodyPr/>
                    <a:lstStyle/>
                    <a:p>
                      <a:r>
                        <a:rPr lang="en-US" sz="1600"/>
                        <a:t>Top 101–200</a:t>
                      </a:r>
                    </a:p>
                  </a:txBody>
                  <a:tcPr marL="59788" marR="59788" marT="29894" marB="29894" anchor="ctr">
                    <a:lnL>
                      <a:noFill/>
                    </a:lnL>
                    <a:lnR>
                      <a:noFill/>
                    </a:lnR>
                    <a:lnT>
                      <a:noFill/>
                    </a:lnT>
                    <a:lnB>
                      <a:noFill/>
                    </a:lnB>
                    <a:solidFill>
                      <a:schemeClr val="bg1"/>
                    </a:solidFill>
                  </a:tcPr>
                </a:tc>
                <a:tc>
                  <a:txBody>
                    <a:bodyPr/>
                    <a:lstStyle/>
                    <a:p>
                      <a:r>
                        <a:rPr lang="en-US" sz="1600"/>
                        <a:t>Top 201–300</a:t>
                      </a:r>
                    </a:p>
                  </a:txBody>
                  <a:tcPr marL="59788" marR="59788" marT="29894" marB="29894" anchor="ctr">
                    <a:lnL>
                      <a:noFill/>
                    </a:lnL>
                    <a:lnR>
                      <a:noFill/>
                    </a:lnR>
                    <a:lnT>
                      <a:noFill/>
                    </a:lnT>
                    <a:lnB>
                      <a:noFill/>
                    </a:lnB>
                    <a:solidFill>
                      <a:schemeClr val="bg1"/>
                    </a:solidFill>
                  </a:tcPr>
                </a:tc>
                <a:tc>
                  <a:txBody>
                    <a:bodyPr/>
                    <a:lstStyle/>
                    <a:p>
                      <a:r>
                        <a:rPr lang="en-US" sz="1600"/>
                        <a:t>Top 301–400</a:t>
                      </a:r>
                    </a:p>
                  </a:txBody>
                  <a:tcPr marL="59788" marR="59788" marT="29894" marB="29894" anchor="ctr">
                    <a:lnL>
                      <a:noFill/>
                    </a:lnL>
                    <a:lnR>
                      <a:noFill/>
                    </a:lnR>
                    <a:lnT>
                      <a:noFill/>
                    </a:lnT>
                    <a:lnB>
                      <a:noFill/>
                    </a:lnB>
                    <a:solidFill>
                      <a:schemeClr val="bg1"/>
                    </a:solidFill>
                  </a:tcPr>
                </a:tc>
                <a:tc>
                  <a:txBody>
                    <a:bodyPr/>
                    <a:lstStyle/>
                    <a:p>
                      <a:r>
                        <a:rPr lang="en-US" sz="1600"/>
                        <a:t>Top 401–500</a:t>
                      </a:r>
                    </a:p>
                  </a:txBody>
                  <a:tcPr marL="59788" marR="59788" marT="29894" marB="29894" anchor="ctr">
                    <a:lnL>
                      <a:noFill/>
                    </a:lnL>
                    <a:lnR>
                      <a:noFill/>
                    </a:lnR>
                    <a:lnT>
                      <a:noFill/>
                    </a:lnT>
                    <a:lnB>
                      <a:noFill/>
                    </a:lnB>
                    <a:solidFill>
                      <a:schemeClr val="bg1"/>
                    </a:solidFill>
                  </a:tcPr>
                </a:tc>
              </a:tr>
              <a:tr h="314149">
                <a:tc>
                  <a:txBody>
                    <a:bodyPr/>
                    <a:lstStyle/>
                    <a:p>
                      <a:r>
                        <a:rPr lang="en-US" altLang="ja-JP" sz="1600"/>
                        <a:t>1</a:t>
                      </a:r>
                    </a:p>
                  </a:txBody>
                  <a:tcPr marL="59788" marR="59788" marT="29894" marB="29894" anchor="ctr">
                    <a:lnL>
                      <a:noFill/>
                    </a:lnL>
                    <a:lnR>
                      <a:noFill/>
                    </a:lnR>
                    <a:lnT>
                      <a:noFill/>
                    </a:lnT>
                    <a:lnB>
                      <a:noFill/>
                    </a:lnB>
                    <a:solidFill>
                      <a:schemeClr val="bg1"/>
                    </a:solidFill>
                  </a:tcPr>
                </a:tc>
                <a:tc>
                  <a:txBody>
                    <a:bodyPr/>
                    <a:lstStyle/>
                    <a:p>
                      <a:r>
                        <a:rPr lang="en-US" altLang="ja-JP" sz="1600"/>
                        <a:t>123456</a:t>
                      </a:r>
                    </a:p>
                  </a:txBody>
                  <a:tcPr marL="59788" marR="59788" marT="29894" marB="29894" anchor="ctr">
                    <a:lnL>
                      <a:noFill/>
                    </a:lnL>
                    <a:lnR>
                      <a:noFill/>
                    </a:lnR>
                    <a:lnT>
                      <a:noFill/>
                    </a:lnT>
                    <a:lnB>
                      <a:noFill/>
                    </a:lnB>
                    <a:solidFill>
                      <a:schemeClr val="bg1"/>
                    </a:solidFill>
                  </a:tcPr>
                </a:tc>
                <a:tc>
                  <a:txBody>
                    <a:bodyPr/>
                    <a:lstStyle/>
                    <a:p>
                      <a:r>
                        <a:rPr lang="en-US" sz="1600"/>
                        <a:t>porsche</a:t>
                      </a:r>
                    </a:p>
                  </a:txBody>
                  <a:tcPr marL="59788" marR="59788" marT="29894" marB="29894" anchor="ctr">
                    <a:lnL>
                      <a:noFill/>
                    </a:lnL>
                    <a:lnR>
                      <a:noFill/>
                    </a:lnR>
                    <a:lnT>
                      <a:noFill/>
                    </a:lnT>
                    <a:lnB>
                      <a:noFill/>
                    </a:lnB>
                    <a:solidFill>
                      <a:schemeClr val="bg1"/>
                    </a:solidFill>
                  </a:tcPr>
                </a:tc>
                <a:tc>
                  <a:txBody>
                    <a:bodyPr/>
                    <a:lstStyle/>
                    <a:p>
                      <a:r>
                        <a:rPr lang="en-US" sz="1600"/>
                        <a:t>firebird</a:t>
                      </a:r>
                    </a:p>
                  </a:txBody>
                  <a:tcPr marL="59788" marR="59788" marT="29894" marB="29894" anchor="ctr">
                    <a:lnL>
                      <a:noFill/>
                    </a:lnL>
                    <a:lnR>
                      <a:noFill/>
                    </a:lnR>
                    <a:lnT>
                      <a:noFill/>
                    </a:lnT>
                    <a:lnB>
                      <a:noFill/>
                    </a:lnB>
                    <a:solidFill>
                      <a:schemeClr val="bg1"/>
                    </a:solidFill>
                  </a:tcPr>
                </a:tc>
                <a:tc>
                  <a:txBody>
                    <a:bodyPr/>
                    <a:lstStyle/>
                    <a:p>
                      <a:r>
                        <a:rPr lang="en-US" sz="1600"/>
                        <a:t>prince</a:t>
                      </a:r>
                    </a:p>
                  </a:txBody>
                  <a:tcPr marL="59788" marR="59788" marT="29894" marB="29894" anchor="ctr">
                    <a:lnL>
                      <a:noFill/>
                    </a:lnL>
                    <a:lnR>
                      <a:noFill/>
                    </a:lnR>
                    <a:lnT>
                      <a:noFill/>
                    </a:lnT>
                    <a:lnB>
                      <a:noFill/>
                    </a:lnB>
                    <a:solidFill>
                      <a:schemeClr val="bg1"/>
                    </a:solidFill>
                  </a:tcPr>
                </a:tc>
                <a:tc>
                  <a:txBody>
                    <a:bodyPr/>
                    <a:lstStyle/>
                    <a:p>
                      <a:r>
                        <a:rPr lang="en-US" sz="1600" dirty="0"/>
                        <a:t>rosebud</a:t>
                      </a:r>
                    </a:p>
                  </a:txBody>
                  <a:tcPr marL="59788" marR="59788" marT="29894" marB="29894" anchor="ctr">
                    <a:lnL>
                      <a:noFill/>
                    </a:lnL>
                    <a:lnR>
                      <a:noFill/>
                    </a:lnR>
                    <a:lnT>
                      <a:noFill/>
                    </a:lnT>
                    <a:lnB>
                      <a:noFill/>
                    </a:lnB>
                    <a:solidFill>
                      <a:schemeClr val="bg1"/>
                    </a:solidFill>
                  </a:tcPr>
                </a:tc>
              </a:tr>
              <a:tr h="367281">
                <a:tc>
                  <a:txBody>
                    <a:bodyPr/>
                    <a:lstStyle/>
                    <a:p>
                      <a:r>
                        <a:rPr lang="en-US" altLang="ja-JP" sz="1600"/>
                        <a:t>2</a:t>
                      </a:r>
                    </a:p>
                  </a:txBody>
                  <a:tcPr marL="59788" marR="59788" marT="29894" marB="29894" anchor="ctr">
                    <a:lnL>
                      <a:noFill/>
                    </a:lnL>
                    <a:lnR>
                      <a:noFill/>
                    </a:lnR>
                    <a:lnT>
                      <a:noFill/>
                    </a:lnT>
                    <a:lnB>
                      <a:noFill/>
                    </a:lnB>
                    <a:solidFill>
                      <a:schemeClr val="bg1"/>
                    </a:solidFill>
                  </a:tcPr>
                </a:tc>
                <a:tc>
                  <a:txBody>
                    <a:bodyPr/>
                    <a:lstStyle/>
                    <a:p>
                      <a:r>
                        <a:rPr lang="en-US" sz="1600"/>
                        <a:t>password</a:t>
                      </a:r>
                    </a:p>
                  </a:txBody>
                  <a:tcPr marL="59788" marR="59788" marT="29894" marB="29894" anchor="ctr">
                    <a:lnL>
                      <a:noFill/>
                    </a:lnL>
                    <a:lnR>
                      <a:noFill/>
                    </a:lnR>
                    <a:lnT>
                      <a:noFill/>
                    </a:lnT>
                    <a:lnB>
                      <a:noFill/>
                    </a:lnB>
                    <a:solidFill>
                      <a:schemeClr val="bg1"/>
                    </a:solidFill>
                  </a:tcPr>
                </a:tc>
                <a:tc>
                  <a:txBody>
                    <a:bodyPr/>
                    <a:lstStyle/>
                    <a:p>
                      <a:r>
                        <a:rPr lang="en-US" sz="1600"/>
                        <a:t>guitar</a:t>
                      </a:r>
                    </a:p>
                  </a:txBody>
                  <a:tcPr marL="59788" marR="59788" marT="29894" marB="29894" anchor="ctr">
                    <a:lnL>
                      <a:noFill/>
                    </a:lnL>
                    <a:lnR>
                      <a:noFill/>
                    </a:lnR>
                    <a:lnT>
                      <a:noFill/>
                    </a:lnT>
                    <a:lnB>
                      <a:noFill/>
                    </a:lnB>
                    <a:solidFill>
                      <a:schemeClr val="bg1"/>
                    </a:solidFill>
                  </a:tcPr>
                </a:tc>
                <a:tc>
                  <a:txBody>
                    <a:bodyPr/>
                    <a:lstStyle/>
                    <a:p>
                      <a:r>
                        <a:rPr lang="en-US" sz="1600"/>
                        <a:t>butter</a:t>
                      </a:r>
                    </a:p>
                  </a:txBody>
                  <a:tcPr marL="59788" marR="59788" marT="29894" marB="29894" anchor="ctr">
                    <a:lnL>
                      <a:noFill/>
                    </a:lnL>
                    <a:lnR>
                      <a:noFill/>
                    </a:lnR>
                    <a:lnT>
                      <a:noFill/>
                    </a:lnT>
                    <a:lnB>
                      <a:noFill/>
                    </a:lnB>
                    <a:solidFill>
                      <a:schemeClr val="bg1"/>
                    </a:solidFill>
                  </a:tcPr>
                </a:tc>
                <a:tc>
                  <a:txBody>
                    <a:bodyPr/>
                    <a:lstStyle/>
                    <a:p>
                      <a:r>
                        <a:rPr lang="en-US" sz="1600"/>
                        <a:t>beach</a:t>
                      </a:r>
                    </a:p>
                  </a:txBody>
                  <a:tcPr marL="59788" marR="59788" marT="29894" marB="29894" anchor="ctr">
                    <a:lnL>
                      <a:noFill/>
                    </a:lnL>
                    <a:lnR>
                      <a:noFill/>
                    </a:lnR>
                    <a:lnT>
                      <a:noFill/>
                    </a:lnT>
                    <a:lnB>
                      <a:noFill/>
                    </a:lnB>
                    <a:solidFill>
                      <a:schemeClr val="bg1"/>
                    </a:solidFill>
                  </a:tcPr>
                </a:tc>
                <a:tc>
                  <a:txBody>
                    <a:bodyPr/>
                    <a:lstStyle/>
                    <a:p>
                      <a:r>
                        <a:rPr lang="en-US" sz="1600"/>
                        <a:t>jaguar</a:t>
                      </a:r>
                    </a:p>
                  </a:txBody>
                  <a:tcPr marL="59788" marR="59788" marT="29894" marB="29894" anchor="ctr">
                    <a:lnL>
                      <a:noFill/>
                    </a:lnL>
                    <a:lnR>
                      <a:noFill/>
                    </a:lnR>
                    <a:lnT>
                      <a:noFill/>
                    </a:lnT>
                    <a:lnB>
                      <a:noFill/>
                    </a:lnB>
                    <a:solidFill>
                      <a:schemeClr val="bg1"/>
                    </a:solidFill>
                  </a:tcPr>
                </a:tc>
              </a:tr>
              <a:tr h="367281">
                <a:tc>
                  <a:txBody>
                    <a:bodyPr/>
                    <a:lstStyle/>
                    <a:p>
                      <a:r>
                        <a:rPr lang="en-US" altLang="ja-JP" sz="1600"/>
                        <a:t>3</a:t>
                      </a:r>
                    </a:p>
                  </a:txBody>
                  <a:tcPr marL="59788" marR="59788" marT="29894" marB="29894" anchor="ctr">
                    <a:lnL>
                      <a:noFill/>
                    </a:lnL>
                    <a:lnR>
                      <a:noFill/>
                    </a:lnR>
                    <a:lnT>
                      <a:noFill/>
                    </a:lnT>
                    <a:lnB>
                      <a:noFill/>
                    </a:lnB>
                    <a:solidFill>
                      <a:schemeClr val="bg1"/>
                    </a:solidFill>
                  </a:tcPr>
                </a:tc>
                <a:tc>
                  <a:txBody>
                    <a:bodyPr/>
                    <a:lstStyle/>
                    <a:p>
                      <a:r>
                        <a:rPr lang="en-US" altLang="ja-JP" sz="1600"/>
                        <a:t>12345678</a:t>
                      </a:r>
                    </a:p>
                  </a:txBody>
                  <a:tcPr marL="59788" marR="59788" marT="29894" marB="29894" anchor="ctr">
                    <a:lnL>
                      <a:noFill/>
                    </a:lnL>
                    <a:lnR>
                      <a:noFill/>
                    </a:lnR>
                    <a:lnT>
                      <a:noFill/>
                    </a:lnT>
                    <a:lnB>
                      <a:noFill/>
                    </a:lnB>
                    <a:solidFill>
                      <a:schemeClr val="bg1"/>
                    </a:solidFill>
                  </a:tcPr>
                </a:tc>
                <a:tc>
                  <a:txBody>
                    <a:bodyPr/>
                    <a:lstStyle/>
                    <a:p>
                      <a:r>
                        <a:rPr lang="en-US" sz="1600"/>
                        <a:t>chelsea</a:t>
                      </a:r>
                    </a:p>
                  </a:txBody>
                  <a:tcPr marL="59788" marR="59788" marT="29894" marB="29894" anchor="ctr">
                    <a:lnL>
                      <a:noFill/>
                    </a:lnL>
                    <a:lnR>
                      <a:noFill/>
                    </a:lnR>
                    <a:lnT>
                      <a:noFill/>
                    </a:lnT>
                    <a:lnB>
                      <a:noFill/>
                    </a:lnB>
                    <a:solidFill>
                      <a:schemeClr val="bg1"/>
                    </a:solidFill>
                  </a:tcPr>
                </a:tc>
                <a:tc>
                  <a:txBody>
                    <a:bodyPr/>
                    <a:lstStyle/>
                    <a:p>
                      <a:r>
                        <a:rPr lang="en-US" sz="1600"/>
                        <a:t>united</a:t>
                      </a:r>
                    </a:p>
                  </a:txBody>
                  <a:tcPr marL="59788" marR="59788" marT="29894" marB="29894" anchor="ctr">
                    <a:lnL>
                      <a:noFill/>
                    </a:lnL>
                    <a:lnR>
                      <a:noFill/>
                    </a:lnR>
                    <a:lnT>
                      <a:noFill/>
                    </a:lnT>
                    <a:lnB>
                      <a:noFill/>
                    </a:lnB>
                    <a:solidFill>
                      <a:schemeClr val="bg1"/>
                    </a:solidFill>
                  </a:tcPr>
                </a:tc>
                <a:tc>
                  <a:txBody>
                    <a:bodyPr/>
                    <a:lstStyle/>
                    <a:p>
                      <a:r>
                        <a:rPr lang="en-US" sz="1600"/>
                        <a:t>amateur</a:t>
                      </a:r>
                    </a:p>
                  </a:txBody>
                  <a:tcPr marL="59788" marR="59788" marT="29894" marB="29894" anchor="ctr">
                    <a:lnL>
                      <a:noFill/>
                    </a:lnL>
                    <a:lnR>
                      <a:noFill/>
                    </a:lnR>
                    <a:lnT>
                      <a:noFill/>
                    </a:lnT>
                    <a:lnB>
                      <a:noFill/>
                    </a:lnB>
                    <a:solidFill>
                      <a:schemeClr val="bg1"/>
                    </a:solidFill>
                  </a:tcPr>
                </a:tc>
                <a:tc>
                  <a:txBody>
                    <a:bodyPr/>
                    <a:lstStyle/>
                    <a:p>
                      <a:r>
                        <a:rPr lang="en-US" sz="1600"/>
                        <a:t>great</a:t>
                      </a:r>
                    </a:p>
                  </a:txBody>
                  <a:tcPr marL="59788" marR="59788" marT="29894" marB="29894" anchor="ctr">
                    <a:lnL>
                      <a:noFill/>
                    </a:lnL>
                    <a:lnR>
                      <a:noFill/>
                    </a:lnR>
                    <a:lnT>
                      <a:noFill/>
                    </a:lnT>
                    <a:lnB>
                      <a:noFill/>
                    </a:lnB>
                    <a:solidFill>
                      <a:schemeClr val="bg1"/>
                    </a:solidFill>
                  </a:tcPr>
                </a:tc>
              </a:tr>
              <a:tr h="314149">
                <a:tc>
                  <a:txBody>
                    <a:bodyPr/>
                    <a:lstStyle/>
                    <a:p>
                      <a:r>
                        <a:rPr lang="en-US" altLang="ja-JP" sz="1600"/>
                        <a:t>4</a:t>
                      </a:r>
                    </a:p>
                  </a:txBody>
                  <a:tcPr marL="59788" marR="59788" marT="29894" marB="29894" anchor="ctr">
                    <a:lnL>
                      <a:noFill/>
                    </a:lnL>
                    <a:lnR>
                      <a:noFill/>
                    </a:lnR>
                    <a:lnT>
                      <a:noFill/>
                    </a:lnT>
                    <a:lnB>
                      <a:noFill/>
                    </a:lnB>
                    <a:solidFill>
                      <a:schemeClr val="bg1"/>
                    </a:solidFill>
                  </a:tcPr>
                </a:tc>
                <a:tc>
                  <a:txBody>
                    <a:bodyPr/>
                    <a:lstStyle/>
                    <a:p>
                      <a:r>
                        <a:rPr lang="en-US" altLang="ja-JP" sz="1600"/>
                        <a:t>1234</a:t>
                      </a:r>
                    </a:p>
                  </a:txBody>
                  <a:tcPr marL="59788" marR="59788" marT="29894" marB="29894" anchor="ctr">
                    <a:lnL>
                      <a:noFill/>
                    </a:lnL>
                    <a:lnR>
                      <a:noFill/>
                    </a:lnR>
                    <a:lnT>
                      <a:noFill/>
                    </a:lnT>
                    <a:lnB>
                      <a:noFill/>
                    </a:lnB>
                    <a:solidFill>
                      <a:schemeClr val="bg1"/>
                    </a:solidFill>
                  </a:tcPr>
                </a:tc>
                <a:tc>
                  <a:txBody>
                    <a:bodyPr/>
                    <a:lstStyle/>
                    <a:p>
                      <a:r>
                        <a:rPr lang="en-US" sz="1600"/>
                        <a:t>black</a:t>
                      </a:r>
                    </a:p>
                  </a:txBody>
                  <a:tcPr marL="59788" marR="59788" marT="29894" marB="29894" anchor="ctr">
                    <a:lnL>
                      <a:noFill/>
                    </a:lnL>
                    <a:lnR>
                      <a:noFill/>
                    </a:lnR>
                    <a:lnT>
                      <a:noFill/>
                    </a:lnT>
                    <a:lnB>
                      <a:noFill/>
                    </a:lnB>
                    <a:solidFill>
                      <a:schemeClr val="bg1"/>
                    </a:solidFill>
                  </a:tcPr>
                </a:tc>
                <a:tc>
                  <a:txBody>
                    <a:bodyPr/>
                    <a:lstStyle/>
                    <a:p>
                      <a:r>
                        <a:rPr lang="en-US" sz="1600"/>
                        <a:t>turtle</a:t>
                      </a:r>
                    </a:p>
                  </a:txBody>
                  <a:tcPr marL="59788" marR="59788" marT="29894" marB="29894" anchor="ctr">
                    <a:lnL>
                      <a:noFill/>
                    </a:lnL>
                    <a:lnR>
                      <a:noFill/>
                    </a:lnR>
                    <a:lnT>
                      <a:noFill/>
                    </a:lnT>
                    <a:lnB>
                      <a:noFill/>
                    </a:lnB>
                    <a:solidFill>
                      <a:schemeClr val="bg1"/>
                    </a:solidFill>
                  </a:tcPr>
                </a:tc>
                <a:tc>
                  <a:txBody>
                    <a:bodyPr/>
                    <a:lstStyle/>
                    <a:p>
                      <a:r>
                        <a:rPr lang="en-US" altLang="ja-JP" sz="1600"/>
                        <a:t>7777777</a:t>
                      </a:r>
                    </a:p>
                  </a:txBody>
                  <a:tcPr marL="59788" marR="59788" marT="29894" marB="29894" anchor="ctr">
                    <a:lnL>
                      <a:noFill/>
                    </a:lnL>
                    <a:lnR>
                      <a:noFill/>
                    </a:lnR>
                    <a:lnT>
                      <a:noFill/>
                    </a:lnT>
                    <a:lnB>
                      <a:noFill/>
                    </a:lnB>
                    <a:solidFill>
                      <a:schemeClr val="bg1"/>
                    </a:solidFill>
                  </a:tcPr>
                </a:tc>
                <a:tc>
                  <a:txBody>
                    <a:bodyPr/>
                    <a:lstStyle/>
                    <a:p>
                      <a:r>
                        <a:rPr lang="en-US" sz="1600"/>
                        <a:t>cool</a:t>
                      </a:r>
                    </a:p>
                  </a:txBody>
                  <a:tcPr marL="59788" marR="59788" marT="29894" marB="29894" anchor="ctr">
                    <a:lnL>
                      <a:noFill/>
                    </a:lnL>
                    <a:lnR>
                      <a:noFill/>
                    </a:lnR>
                    <a:lnT>
                      <a:noFill/>
                    </a:lnT>
                    <a:lnB>
                      <a:noFill/>
                    </a:lnB>
                    <a:solidFill>
                      <a:schemeClr val="bg1"/>
                    </a:solidFill>
                  </a:tcPr>
                </a:tc>
              </a:tr>
              <a:tr h="367281">
                <a:tc>
                  <a:txBody>
                    <a:bodyPr/>
                    <a:lstStyle/>
                    <a:p>
                      <a:r>
                        <a:rPr lang="en-US" altLang="ja-JP" sz="1600"/>
                        <a:t>5</a:t>
                      </a:r>
                    </a:p>
                  </a:txBody>
                  <a:tcPr marL="59788" marR="59788" marT="29894" marB="29894" anchor="ctr">
                    <a:lnL>
                      <a:noFill/>
                    </a:lnL>
                    <a:lnR>
                      <a:noFill/>
                    </a:lnR>
                    <a:lnT>
                      <a:noFill/>
                    </a:lnT>
                    <a:lnB>
                      <a:noFill/>
                    </a:lnB>
                    <a:solidFill>
                      <a:schemeClr val="bg1"/>
                    </a:solidFill>
                  </a:tcPr>
                </a:tc>
                <a:tc>
                  <a:txBody>
                    <a:bodyPr/>
                    <a:lstStyle/>
                    <a:p>
                      <a:r>
                        <a:rPr lang="en-US" sz="1600"/>
                        <a:t>pussy</a:t>
                      </a:r>
                    </a:p>
                  </a:txBody>
                  <a:tcPr marL="59788" marR="59788" marT="29894" marB="29894" anchor="ctr">
                    <a:lnL>
                      <a:noFill/>
                    </a:lnL>
                    <a:lnR>
                      <a:noFill/>
                    </a:lnR>
                    <a:lnT>
                      <a:noFill/>
                    </a:lnT>
                    <a:lnB>
                      <a:noFill/>
                    </a:lnB>
                    <a:solidFill>
                      <a:schemeClr val="bg1"/>
                    </a:solidFill>
                  </a:tcPr>
                </a:tc>
                <a:tc>
                  <a:txBody>
                    <a:bodyPr/>
                    <a:lstStyle/>
                    <a:p>
                      <a:r>
                        <a:rPr lang="en-US" sz="1600"/>
                        <a:t>diamond</a:t>
                      </a:r>
                    </a:p>
                  </a:txBody>
                  <a:tcPr marL="59788" marR="59788" marT="29894" marB="29894" anchor="ctr">
                    <a:lnL>
                      <a:noFill/>
                    </a:lnL>
                    <a:lnR>
                      <a:noFill/>
                    </a:lnR>
                    <a:lnT>
                      <a:noFill/>
                    </a:lnT>
                    <a:lnB>
                      <a:noFill/>
                    </a:lnB>
                    <a:solidFill>
                      <a:schemeClr val="bg1"/>
                    </a:solidFill>
                  </a:tcPr>
                </a:tc>
                <a:tc>
                  <a:txBody>
                    <a:bodyPr/>
                    <a:lstStyle/>
                    <a:p>
                      <a:r>
                        <a:rPr lang="en-US" sz="1600"/>
                        <a:t>steelers</a:t>
                      </a:r>
                    </a:p>
                  </a:txBody>
                  <a:tcPr marL="59788" marR="59788" marT="29894" marB="29894" anchor="ctr">
                    <a:lnL>
                      <a:noFill/>
                    </a:lnL>
                    <a:lnR>
                      <a:noFill/>
                    </a:lnR>
                    <a:lnT>
                      <a:noFill/>
                    </a:lnT>
                    <a:lnB>
                      <a:noFill/>
                    </a:lnB>
                    <a:solidFill>
                      <a:schemeClr val="bg1"/>
                    </a:solidFill>
                  </a:tcPr>
                </a:tc>
                <a:tc>
                  <a:txBody>
                    <a:bodyPr/>
                    <a:lstStyle/>
                    <a:p>
                      <a:r>
                        <a:rPr lang="en-US" sz="1600"/>
                        <a:t>muffin</a:t>
                      </a:r>
                    </a:p>
                  </a:txBody>
                  <a:tcPr marL="59788" marR="59788" marT="29894" marB="29894" anchor="ctr">
                    <a:lnL>
                      <a:noFill/>
                    </a:lnL>
                    <a:lnR>
                      <a:noFill/>
                    </a:lnR>
                    <a:lnT>
                      <a:noFill/>
                    </a:lnT>
                    <a:lnB>
                      <a:noFill/>
                    </a:lnB>
                    <a:solidFill>
                      <a:schemeClr val="bg1"/>
                    </a:solidFill>
                  </a:tcPr>
                </a:tc>
                <a:tc>
                  <a:txBody>
                    <a:bodyPr/>
                    <a:lstStyle/>
                    <a:p>
                      <a:r>
                        <a:rPr lang="en-US" sz="1600"/>
                        <a:t>cooper</a:t>
                      </a:r>
                    </a:p>
                  </a:txBody>
                  <a:tcPr marL="59788" marR="59788" marT="29894" marB="29894" anchor="ctr">
                    <a:lnL>
                      <a:noFill/>
                    </a:lnL>
                    <a:lnR>
                      <a:noFill/>
                    </a:lnR>
                    <a:lnT>
                      <a:noFill/>
                    </a:lnT>
                    <a:lnB>
                      <a:noFill/>
                    </a:lnB>
                    <a:solidFill>
                      <a:schemeClr val="bg1"/>
                    </a:solidFill>
                  </a:tcPr>
                </a:tc>
              </a:tr>
              <a:tr h="314149">
                <a:tc>
                  <a:txBody>
                    <a:bodyPr/>
                    <a:lstStyle/>
                    <a:p>
                      <a:r>
                        <a:rPr lang="en-US" altLang="ja-JP" sz="1600"/>
                        <a:t>6</a:t>
                      </a:r>
                    </a:p>
                  </a:txBody>
                  <a:tcPr marL="59788" marR="59788" marT="29894" marB="29894" anchor="ctr">
                    <a:lnL>
                      <a:noFill/>
                    </a:lnL>
                    <a:lnR>
                      <a:noFill/>
                    </a:lnR>
                    <a:lnT>
                      <a:noFill/>
                    </a:lnT>
                    <a:lnB>
                      <a:noFill/>
                    </a:lnB>
                    <a:solidFill>
                      <a:schemeClr val="bg1"/>
                    </a:solidFill>
                  </a:tcPr>
                </a:tc>
                <a:tc>
                  <a:txBody>
                    <a:bodyPr/>
                    <a:lstStyle/>
                    <a:p>
                      <a:r>
                        <a:rPr lang="en-US" altLang="ja-JP" sz="1600"/>
                        <a:t>12345</a:t>
                      </a:r>
                    </a:p>
                  </a:txBody>
                  <a:tcPr marL="59788" marR="59788" marT="29894" marB="29894" anchor="ctr">
                    <a:lnL>
                      <a:noFill/>
                    </a:lnL>
                    <a:lnR>
                      <a:noFill/>
                    </a:lnR>
                    <a:lnT>
                      <a:noFill/>
                    </a:lnT>
                    <a:lnB>
                      <a:noFill/>
                    </a:lnB>
                    <a:solidFill>
                      <a:schemeClr val="bg1"/>
                    </a:solidFill>
                  </a:tcPr>
                </a:tc>
                <a:tc>
                  <a:txBody>
                    <a:bodyPr/>
                    <a:lstStyle/>
                    <a:p>
                      <a:r>
                        <a:rPr lang="en-US" sz="1600"/>
                        <a:t>nascar</a:t>
                      </a:r>
                    </a:p>
                  </a:txBody>
                  <a:tcPr marL="59788" marR="59788" marT="29894" marB="29894" anchor="ctr">
                    <a:lnL>
                      <a:noFill/>
                    </a:lnL>
                    <a:lnR>
                      <a:noFill/>
                    </a:lnR>
                    <a:lnT>
                      <a:noFill/>
                    </a:lnT>
                    <a:lnB>
                      <a:noFill/>
                    </a:lnB>
                    <a:solidFill>
                      <a:schemeClr val="bg1"/>
                    </a:solidFill>
                  </a:tcPr>
                </a:tc>
                <a:tc>
                  <a:txBody>
                    <a:bodyPr/>
                    <a:lstStyle/>
                    <a:p>
                      <a:r>
                        <a:rPr lang="en-US" sz="1600"/>
                        <a:t>tiffany</a:t>
                      </a:r>
                    </a:p>
                  </a:txBody>
                  <a:tcPr marL="59788" marR="59788" marT="29894" marB="29894" anchor="ctr">
                    <a:lnL>
                      <a:noFill/>
                    </a:lnL>
                    <a:lnR>
                      <a:noFill/>
                    </a:lnR>
                    <a:lnT>
                      <a:noFill/>
                    </a:lnT>
                    <a:lnB>
                      <a:noFill/>
                    </a:lnB>
                    <a:solidFill>
                      <a:schemeClr val="bg1"/>
                    </a:solidFill>
                  </a:tcPr>
                </a:tc>
                <a:tc>
                  <a:txBody>
                    <a:bodyPr/>
                    <a:lstStyle/>
                    <a:p>
                      <a:r>
                        <a:rPr lang="en-US" sz="1600"/>
                        <a:t>redsox</a:t>
                      </a:r>
                    </a:p>
                  </a:txBody>
                  <a:tcPr marL="59788" marR="59788" marT="29894" marB="29894" anchor="ctr">
                    <a:lnL>
                      <a:noFill/>
                    </a:lnL>
                    <a:lnR>
                      <a:noFill/>
                    </a:lnR>
                    <a:lnT>
                      <a:noFill/>
                    </a:lnT>
                    <a:lnB>
                      <a:noFill/>
                    </a:lnB>
                    <a:solidFill>
                      <a:schemeClr val="bg1"/>
                    </a:solidFill>
                  </a:tcPr>
                </a:tc>
                <a:tc>
                  <a:txBody>
                    <a:bodyPr/>
                    <a:lstStyle/>
                    <a:p>
                      <a:r>
                        <a:rPr lang="en-US" altLang="ja-JP" sz="1600"/>
                        <a:t>1313</a:t>
                      </a:r>
                    </a:p>
                  </a:txBody>
                  <a:tcPr marL="59788" marR="59788" marT="29894" marB="29894" anchor="ctr">
                    <a:lnL>
                      <a:noFill/>
                    </a:lnL>
                    <a:lnR>
                      <a:noFill/>
                    </a:lnR>
                    <a:lnT>
                      <a:noFill/>
                    </a:lnT>
                    <a:lnB>
                      <a:noFill/>
                    </a:lnB>
                    <a:solidFill>
                      <a:schemeClr val="bg1"/>
                    </a:solidFill>
                  </a:tcPr>
                </a:tc>
              </a:tr>
              <a:tr h="314149">
                <a:tc>
                  <a:txBody>
                    <a:bodyPr/>
                    <a:lstStyle/>
                    <a:p>
                      <a:r>
                        <a:rPr lang="en-US" altLang="ja-JP" sz="1600"/>
                        <a:t>7</a:t>
                      </a:r>
                    </a:p>
                  </a:txBody>
                  <a:tcPr marL="59788" marR="59788" marT="29894" marB="29894" anchor="ctr">
                    <a:lnL>
                      <a:noFill/>
                    </a:lnL>
                    <a:lnR>
                      <a:noFill/>
                    </a:lnR>
                    <a:lnT>
                      <a:noFill/>
                    </a:lnT>
                    <a:lnB>
                      <a:noFill/>
                    </a:lnB>
                    <a:solidFill>
                      <a:schemeClr val="bg1"/>
                    </a:solidFill>
                  </a:tcPr>
                </a:tc>
                <a:tc>
                  <a:txBody>
                    <a:bodyPr/>
                    <a:lstStyle/>
                    <a:p>
                      <a:r>
                        <a:rPr lang="en-US" sz="1600"/>
                        <a:t>dragon</a:t>
                      </a:r>
                    </a:p>
                  </a:txBody>
                  <a:tcPr marL="59788" marR="59788" marT="29894" marB="29894" anchor="ctr">
                    <a:lnL>
                      <a:noFill/>
                    </a:lnL>
                    <a:lnR>
                      <a:noFill/>
                    </a:lnR>
                    <a:lnT>
                      <a:noFill/>
                    </a:lnT>
                    <a:lnB>
                      <a:noFill/>
                    </a:lnB>
                    <a:solidFill>
                      <a:schemeClr val="bg1"/>
                    </a:solidFill>
                  </a:tcPr>
                </a:tc>
                <a:tc>
                  <a:txBody>
                    <a:bodyPr/>
                    <a:lstStyle/>
                    <a:p>
                      <a:r>
                        <a:rPr lang="en-US" sz="1600"/>
                        <a:t>jackson</a:t>
                      </a:r>
                    </a:p>
                  </a:txBody>
                  <a:tcPr marL="59788" marR="59788" marT="29894" marB="29894" anchor="ctr">
                    <a:lnL>
                      <a:noFill/>
                    </a:lnL>
                    <a:lnR>
                      <a:noFill/>
                    </a:lnR>
                    <a:lnT>
                      <a:noFill/>
                    </a:lnT>
                    <a:lnB>
                      <a:noFill/>
                    </a:lnB>
                    <a:solidFill>
                      <a:schemeClr val="bg1"/>
                    </a:solidFill>
                  </a:tcPr>
                </a:tc>
                <a:tc>
                  <a:txBody>
                    <a:bodyPr/>
                    <a:lstStyle/>
                    <a:p>
                      <a:r>
                        <a:rPr lang="en-US" sz="1600"/>
                        <a:t>zxcvbn</a:t>
                      </a:r>
                    </a:p>
                  </a:txBody>
                  <a:tcPr marL="59788" marR="59788" marT="29894" marB="29894" anchor="ctr">
                    <a:lnL>
                      <a:noFill/>
                    </a:lnL>
                    <a:lnR>
                      <a:noFill/>
                    </a:lnR>
                    <a:lnT>
                      <a:noFill/>
                    </a:lnT>
                    <a:lnB>
                      <a:noFill/>
                    </a:lnB>
                    <a:solidFill>
                      <a:schemeClr val="bg1"/>
                    </a:solidFill>
                  </a:tcPr>
                </a:tc>
                <a:tc>
                  <a:txBody>
                    <a:bodyPr/>
                    <a:lstStyle/>
                    <a:p>
                      <a:r>
                        <a:rPr lang="en-US" sz="1600"/>
                        <a:t>star</a:t>
                      </a:r>
                    </a:p>
                  </a:txBody>
                  <a:tcPr marL="59788" marR="59788" marT="29894" marB="29894" anchor="ctr">
                    <a:lnL>
                      <a:noFill/>
                    </a:lnL>
                    <a:lnR>
                      <a:noFill/>
                    </a:lnR>
                    <a:lnT>
                      <a:noFill/>
                    </a:lnT>
                    <a:lnB>
                      <a:noFill/>
                    </a:lnB>
                    <a:solidFill>
                      <a:schemeClr val="bg1"/>
                    </a:solidFill>
                  </a:tcPr>
                </a:tc>
                <a:tc>
                  <a:txBody>
                    <a:bodyPr/>
                    <a:lstStyle/>
                    <a:p>
                      <a:r>
                        <a:rPr lang="en-US" sz="1600"/>
                        <a:t>scorpio</a:t>
                      </a:r>
                    </a:p>
                  </a:txBody>
                  <a:tcPr marL="59788" marR="59788" marT="29894" marB="29894" anchor="ctr">
                    <a:lnL>
                      <a:noFill/>
                    </a:lnL>
                    <a:lnR>
                      <a:noFill/>
                    </a:lnR>
                    <a:lnT>
                      <a:noFill/>
                    </a:lnT>
                    <a:lnB>
                      <a:noFill/>
                    </a:lnB>
                    <a:solidFill>
                      <a:schemeClr val="bg1"/>
                    </a:solidFill>
                  </a:tcPr>
                </a:tc>
              </a:tr>
              <a:tr h="367281">
                <a:tc>
                  <a:txBody>
                    <a:bodyPr/>
                    <a:lstStyle/>
                    <a:p>
                      <a:r>
                        <a:rPr lang="en-US" altLang="ja-JP" sz="1600"/>
                        <a:t>8</a:t>
                      </a:r>
                    </a:p>
                  </a:txBody>
                  <a:tcPr marL="59788" marR="59788" marT="29894" marB="29894" anchor="ctr">
                    <a:lnL>
                      <a:noFill/>
                    </a:lnL>
                    <a:lnR>
                      <a:noFill/>
                    </a:lnR>
                    <a:lnT>
                      <a:noFill/>
                    </a:lnT>
                    <a:lnB>
                      <a:noFill/>
                    </a:lnB>
                    <a:solidFill>
                      <a:schemeClr val="bg1"/>
                    </a:solidFill>
                  </a:tcPr>
                </a:tc>
                <a:tc>
                  <a:txBody>
                    <a:bodyPr/>
                    <a:lstStyle/>
                    <a:p>
                      <a:r>
                        <a:rPr lang="en-US" sz="1600"/>
                        <a:t>qwerty</a:t>
                      </a:r>
                    </a:p>
                  </a:txBody>
                  <a:tcPr marL="59788" marR="59788" marT="29894" marB="29894" anchor="ctr">
                    <a:lnL>
                      <a:noFill/>
                    </a:lnL>
                    <a:lnR>
                      <a:noFill/>
                    </a:lnR>
                    <a:lnT>
                      <a:noFill/>
                    </a:lnT>
                    <a:lnB>
                      <a:noFill/>
                    </a:lnB>
                    <a:solidFill>
                      <a:schemeClr val="bg1"/>
                    </a:solidFill>
                  </a:tcPr>
                </a:tc>
                <a:tc>
                  <a:txBody>
                    <a:bodyPr/>
                    <a:lstStyle/>
                    <a:p>
                      <a:r>
                        <a:rPr lang="en-US" sz="1600"/>
                        <a:t>cameron</a:t>
                      </a:r>
                    </a:p>
                  </a:txBody>
                  <a:tcPr marL="59788" marR="59788" marT="29894" marB="29894" anchor="ctr">
                    <a:lnL>
                      <a:noFill/>
                    </a:lnL>
                    <a:lnR>
                      <a:noFill/>
                    </a:lnR>
                    <a:lnT>
                      <a:noFill/>
                    </a:lnT>
                    <a:lnB>
                      <a:noFill/>
                    </a:lnB>
                    <a:solidFill>
                      <a:schemeClr val="bg1"/>
                    </a:solidFill>
                  </a:tcPr>
                </a:tc>
                <a:tc>
                  <a:txBody>
                    <a:bodyPr/>
                    <a:lstStyle/>
                    <a:p>
                      <a:r>
                        <a:rPr lang="en-US" sz="1600" dirty="0"/>
                        <a:t>tomcat</a:t>
                      </a:r>
                    </a:p>
                  </a:txBody>
                  <a:tcPr marL="59788" marR="59788" marT="29894" marB="29894" anchor="ctr">
                    <a:lnL>
                      <a:noFill/>
                    </a:lnL>
                    <a:lnR>
                      <a:noFill/>
                    </a:lnR>
                    <a:lnT>
                      <a:noFill/>
                    </a:lnT>
                    <a:lnB>
                      <a:noFill/>
                    </a:lnB>
                    <a:solidFill>
                      <a:schemeClr val="bg1"/>
                    </a:solidFill>
                  </a:tcPr>
                </a:tc>
                <a:tc>
                  <a:txBody>
                    <a:bodyPr/>
                    <a:lstStyle/>
                    <a:p>
                      <a:r>
                        <a:rPr lang="en-US" sz="1600"/>
                        <a:t>testing</a:t>
                      </a:r>
                    </a:p>
                  </a:txBody>
                  <a:tcPr marL="59788" marR="59788" marT="29894" marB="29894" anchor="ctr">
                    <a:lnL>
                      <a:noFill/>
                    </a:lnL>
                    <a:lnR>
                      <a:noFill/>
                    </a:lnR>
                    <a:lnT>
                      <a:noFill/>
                    </a:lnT>
                    <a:lnB>
                      <a:noFill/>
                    </a:lnB>
                    <a:solidFill>
                      <a:schemeClr val="bg1"/>
                    </a:solidFill>
                  </a:tcPr>
                </a:tc>
                <a:tc>
                  <a:txBody>
                    <a:bodyPr/>
                    <a:lstStyle/>
                    <a:p>
                      <a:r>
                        <a:rPr lang="en-US" sz="1600"/>
                        <a:t>mountain</a:t>
                      </a:r>
                    </a:p>
                  </a:txBody>
                  <a:tcPr marL="59788" marR="59788" marT="29894" marB="29894" anchor="ctr">
                    <a:lnL>
                      <a:noFill/>
                    </a:lnL>
                    <a:lnR>
                      <a:noFill/>
                    </a:lnR>
                    <a:lnT>
                      <a:noFill/>
                    </a:lnT>
                    <a:lnB>
                      <a:noFill/>
                    </a:lnB>
                    <a:solidFill>
                      <a:schemeClr val="bg1"/>
                    </a:solidFill>
                  </a:tcPr>
                </a:tc>
              </a:tr>
              <a:tr h="367281">
                <a:tc>
                  <a:txBody>
                    <a:bodyPr/>
                    <a:lstStyle/>
                    <a:p>
                      <a:r>
                        <a:rPr lang="en-US" altLang="ja-JP" sz="1600"/>
                        <a:t>9</a:t>
                      </a:r>
                    </a:p>
                  </a:txBody>
                  <a:tcPr marL="59788" marR="59788" marT="29894" marB="29894" anchor="ctr">
                    <a:lnL>
                      <a:noFill/>
                    </a:lnL>
                    <a:lnR>
                      <a:noFill/>
                    </a:lnR>
                    <a:lnT>
                      <a:noFill/>
                    </a:lnT>
                    <a:lnB>
                      <a:noFill/>
                    </a:lnB>
                    <a:solidFill>
                      <a:schemeClr val="bg1"/>
                    </a:solidFill>
                  </a:tcPr>
                </a:tc>
                <a:tc>
                  <a:txBody>
                    <a:bodyPr/>
                    <a:lstStyle/>
                    <a:p>
                      <a:r>
                        <a:rPr lang="en-US" altLang="ja-JP" sz="1600"/>
                        <a:t>696969</a:t>
                      </a:r>
                    </a:p>
                  </a:txBody>
                  <a:tcPr marL="59788" marR="59788" marT="29894" marB="29894" anchor="ctr">
                    <a:lnL>
                      <a:noFill/>
                    </a:lnL>
                    <a:lnR>
                      <a:noFill/>
                    </a:lnR>
                    <a:lnT>
                      <a:noFill/>
                    </a:lnT>
                    <a:lnB>
                      <a:noFill/>
                    </a:lnB>
                    <a:solidFill>
                      <a:schemeClr val="bg1"/>
                    </a:solidFill>
                  </a:tcPr>
                </a:tc>
                <a:tc>
                  <a:txBody>
                    <a:bodyPr/>
                    <a:lstStyle/>
                    <a:p>
                      <a:r>
                        <a:rPr lang="en-US" altLang="ja-JP" sz="1600"/>
                        <a:t>654321</a:t>
                      </a:r>
                    </a:p>
                  </a:txBody>
                  <a:tcPr marL="59788" marR="59788" marT="29894" marB="29894" anchor="ctr">
                    <a:lnL>
                      <a:noFill/>
                    </a:lnL>
                    <a:lnR>
                      <a:noFill/>
                    </a:lnR>
                    <a:lnT>
                      <a:noFill/>
                    </a:lnT>
                    <a:lnB>
                      <a:noFill/>
                    </a:lnB>
                    <a:solidFill>
                      <a:schemeClr val="bg1"/>
                    </a:solidFill>
                  </a:tcPr>
                </a:tc>
                <a:tc>
                  <a:txBody>
                    <a:bodyPr/>
                    <a:lstStyle/>
                    <a:p>
                      <a:r>
                        <a:rPr lang="en-US" sz="1600"/>
                        <a:t>golf</a:t>
                      </a:r>
                    </a:p>
                  </a:txBody>
                  <a:tcPr marL="59788" marR="59788" marT="29894" marB="29894" anchor="ctr">
                    <a:lnL>
                      <a:noFill/>
                    </a:lnL>
                    <a:lnR>
                      <a:noFill/>
                    </a:lnR>
                    <a:lnT>
                      <a:noFill/>
                    </a:lnT>
                    <a:lnB>
                      <a:noFill/>
                    </a:lnB>
                    <a:solidFill>
                      <a:schemeClr val="bg1"/>
                    </a:solidFill>
                  </a:tcPr>
                </a:tc>
                <a:tc>
                  <a:txBody>
                    <a:bodyPr/>
                    <a:lstStyle/>
                    <a:p>
                      <a:r>
                        <a:rPr lang="en-US" sz="1600"/>
                        <a:t>shannon</a:t>
                      </a:r>
                    </a:p>
                  </a:txBody>
                  <a:tcPr marL="59788" marR="59788" marT="29894" marB="29894" anchor="ctr">
                    <a:lnL>
                      <a:noFill/>
                    </a:lnL>
                    <a:lnR>
                      <a:noFill/>
                    </a:lnR>
                    <a:lnT>
                      <a:noFill/>
                    </a:lnT>
                    <a:lnB>
                      <a:noFill/>
                    </a:lnB>
                    <a:solidFill>
                      <a:schemeClr val="bg1"/>
                    </a:solidFill>
                  </a:tcPr>
                </a:tc>
                <a:tc>
                  <a:txBody>
                    <a:bodyPr/>
                    <a:lstStyle/>
                    <a:p>
                      <a:r>
                        <a:rPr lang="en-US" sz="1600"/>
                        <a:t>madison</a:t>
                      </a:r>
                    </a:p>
                  </a:txBody>
                  <a:tcPr marL="59788" marR="59788" marT="29894" marB="29894" anchor="ctr">
                    <a:lnL>
                      <a:noFill/>
                    </a:lnL>
                    <a:lnR>
                      <a:noFill/>
                    </a:lnR>
                    <a:lnT>
                      <a:noFill/>
                    </a:lnT>
                    <a:lnB>
                      <a:noFill/>
                    </a:lnB>
                    <a:solidFill>
                      <a:schemeClr val="bg1"/>
                    </a:solidFill>
                  </a:tcPr>
                </a:tc>
              </a:tr>
              <a:tr h="367281">
                <a:tc>
                  <a:txBody>
                    <a:bodyPr/>
                    <a:lstStyle/>
                    <a:p>
                      <a:r>
                        <a:rPr lang="en-US" altLang="ja-JP" sz="1600"/>
                        <a:t>10</a:t>
                      </a:r>
                    </a:p>
                  </a:txBody>
                  <a:tcPr marL="59788" marR="59788" marT="29894" marB="29894" anchor="ctr">
                    <a:lnL>
                      <a:noFill/>
                    </a:lnL>
                    <a:lnR>
                      <a:noFill/>
                    </a:lnR>
                    <a:lnT>
                      <a:noFill/>
                    </a:lnT>
                    <a:lnB>
                      <a:noFill/>
                    </a:lnB>
                    <a:solidFill>
                      <a:schemeClr val="bg1"/>
                    </a:solidFill>
                  </a:tcPr>
                </a:tc>
                <a:tc>
                  <a:txBody>
                    <a:bodyPr/>
                    <a:lstStyle/>
                    <a:p>
                      <a:r>
                        <a:rPr lang="en-US" sz="1600"/>
                        <a:t>mustang</a:t>
                      </a:r>
                    </a:p>
                  </a:txBody>
                  <a:tcPr marL="59788" marR="59788" marT="29894" marB="29894" anchor="ctr">
                    <a:lnL>
                      <a:noFill/>
                    </a:lnL>
                    <a:lnR>
                      <a:noFill/>
                    </a:lnR>
                    <a:lnT>
                      <a:noFill/>
                    </a:lnT>
                    <a:lnB>
                      <a:noFill/>
                    </a:lnB>
                    <a:solidFill>
                      <a:schemeClr val="bg1"/>
                    </a:solidFill>
                  </a:tcPr>
                </a:tc>
                <a:tc>
                  <a:txBody>
                    <a:bodyPr/>
                    <a:lstStyle/>
                    <a:p>
                      <a:r>
                        <a:rPr lang="en-US" sz="1600"/>
                        <a:t>computer</a:t>
                      </a:r>
                    </a:p>
                  </a:txBody>
                  <a:tcPr marL="59788" marR="59788" marT="29894" marB="29894" anchor="ctr">
                    <a:lnL>
                      <a:noFill/>
                    </a:lnL>
                    <a:lnR>
                      <a:noFill/>
                    </a:lnR>
                    <a:lnT>
                      <a:noFill/>
                    </a:lnT>
                    <a:lnB>
                      <a:noFill/>
                    </a:lnB>
                    <a:solidFill>
                      <a:schemeClr val="bg1"/>
                    </a:solidFill>
                  </a:tcPr>
                </a:tc>
                <a:tc>
                  <a:txBody>
                    <a:bodyPr/>
                    <a:lstStyle/>
                    <a:p>
                      <a:r>
                        <a:rPr lang="en-US" sz="1600"/>
                        <a:t>bond007</a:t>
                      </a:r>
                    </a:p>
                  </a:txBody>
                  <a:tcPr marL="59788" marR="59788" marT="29894" marB="29894" anchor="ctr">
                    <a:lnL>
                      <a:noFill/>
                    </a:lnL>
                    <a:lnR>
                      <a:noFill/>
                    </a:lnR>
                    <a:lnT>
                      <a:noFill/>
                    </a:lnT>
                    <a:lnB>
                      <a:noFill/>
                    </a:lnB>
                    <a:solidFill>
                      <a:schemeClr val="bg1"/>
                    </a:solidFill>
                  </a:tcPr>
                </a:tc>
                <a:tc>
                  <a:txBody>
                    <a:bodyPr/>
                    <a:lstStyle/>
                    <a:p>
                      <a:r>
                        <a:rPr lang="en-US" sz="1600"/>
                        <a:t>murphy</a:t>
                      </a:r>
                    </a:p>
                  </a:txBody>
                  <a:tcPr marL="59788" marR="59788" marT="29894" marB="29894" anchor="ctr">
                    <a:lnL>
                      <a:noFill/>
                    </a:lnL>
                    <a:lnR>
                      <a:noFill/>
                    </a:lnR>
                    <a:lnT>
                      <a:noFill/>
                    </a:lnT>
                    <a:lnB>
                      <a:noFill/>
                    </a:lnB>
                    <a:solidFill>
                      <a:schemeClr val="bg1"/>
                    </a:solidFill>
                  </a:tcPr>
                </a:tc>
                <a:tc>
                  <a:txBody>
                    <a:bodyPr/>
                    <a:lstStyle/>
                    <a:p>
                      <a:r>
                        <a:rPr lang="en-US" altLang="ja-JP" sz="1600" dirty="0"/>
                        <a:t>987654</a:t>
                      </a:r>
                    </a:p>
                  </a:txBody>
                  <a:tcPr marL="59788" marR="59788" marT="29894" marB="29894" anchor="ctr">
                    <a:lnL>
                      <a:noFill/>
                    </a:lnL>
                    <a:lnR>
                      <a:noFill/>
                    </a:lnR>
                    <a:lnT>
                      <a:noFill/>
                    </a:lnT>
                    <a:lnB>
                      <a:noFill/>
                    </a:lnB>
                    <a:solidFill>
                      <a:schemeClr val="bg1"/>
                    </a:solidFill>
                  </a:tcPr>
                </a:tc>
              </a:tr>
            </a:tbl>
          </a:graphicData>
        </a:graphic>
      </p:graphicFrame>
      <p:cxnSp>
        <p:nvCxnSpPr>
          <p:cNvPr id="7" name="直線コネクタ 6"/>
          <p:cNvCxnSpPr/>
          <p:nvPr/>
        </p:nvCxnSpPr>
        <p:spPr>
          <a:xfrm>
            <a:off x="1350628" y="3120705"/>
            <a:ext cx="7407478"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H="1">
            <a:off x="2122415" y="2600587"/>
            <a:ext cx="8389" cy="4009938"/>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H="1">
            <a:off x="3768056" y="2600587"/>
            <a:ext cx="8389" cy="4009938"/>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4034909" y="4517547"/>
            <a:ext cx="4563807" cy="1384995"/>
          </a:xfrm>
          <a:prstGeom prst="rect">
            <a:avLst/>
          </a:prstGeom>
          <a:solidFill>
            <a:schemeClr val="accent2">
              <a:lumMod val="20000"/>
              <a:lumOff val="80000"/>
            </a:schemeClr>
          </a:solidFill>
          <a:ln w="28575">
            <a:solidFill>
              <a:srgbClr val="0070C0"/>
            </a:solidFill>
          </a:ln>
        </p:spPr>
        <p:txBody>
          <a:bodyPr wrap="square" rtlCol="0">
            <a:spAutoFit/>
          </a:bodyPr>
          <a:lstStyle/>
          <a:p>
            <a:r>
              <a:rPr kumimoji="1" lang="ja-JP" altLang="en-US" sz="2800" dirty="0" smtClean="0"/>
              <a:t>単純な（数）字の並び，</a:t>
            </a:r>
            <a:endParaRPr kumimoji="1" lang="en-US" altLang="ja-JP" sz="2800" dirty="0" smtClean="0"/>
          </a:p>
          <a:p>
            <a:r>
              <a:rPr kumimoji="1" lang="ja-JP" altLang="en-US" sz="2800" dirty="0" smtClean="0"/>
              <a:t>キーボード上の文字の並び</a:t>
            </a:r>
            <a:endParaRPr kumimoji="1" lang="en-US" altLang="ja-JP" sz="2800" dirty="0" smtClean="0"/>
          </a:p>
          <a:p>
            <a:r>
              <a:rPr lang="ja-JP" altLang="en-US" sz="2800" dirty="0" smtClean="0"/>
              <a:t>辞書内の単語</a:t>
            </a:r>
            <a:endParaRPr lang="en-US" altLang="ja-JP" sz="2800" dirty="0"/>
          </a:p>
        </p:txBody>
      </p:sp>
    </p:spTree>
    <p:extLst>
      <p:ext uri="{BB962C8B-B14F-4D97-AF65-F5344CB8AC3E}">
        <p14:creationId xmlns:p14="http://schemas.microsoft.com/office/powerpoint/2010/main" val="234326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サイバーセキュリティを理解して得られることとは</a:t>
            </a:r>
            <a:endParaRPr kumimoji="1" lang="ja-JP" altLang="en-US" dirty="0"/>
          </a:p>
        </p:txBody>
      </p:sp>
      <p:sp>
        <p:nvSpPr>
          <p:cNvPr id="3" name="コンテンツ プレースホルダー 2"/>
          <p:cNvSpPr>
            <a:spLocks noGrp="1"/>
          </p:cNvSpPr>
          <p:nvPr>
            <p:ph idx="1"/>
          </p:nvPr>
        </p:nvSpPr>
        <p:spPr>
          <a:xfrm>
            <a:off x="628650" y="2226467"/>
            <a:ext cx="7886700" cy="4308147"/>
          </a:xfrm>
        </p:spPr>
        <p:txBody>
          <a:bodyPr>
            <a:normAutofit/>
          </a:bodyPr>
          <a:lstStyle/>
          <a:p>
            <a:r>
              <a:rPr lang="ja-JP" altLang="en-US" dirty="0" smtClean="0">
                <a:solidFill>
                  <a:srgbClr val="FF0000"/>
                </a:solidFill>
              </a:rPr>
              <a:t>サイバーセキュリティの脅威</a:t>
            </a:r>
            <a:endParaRPr lang="en-US" altLang="ja-JP" dirty="0" smtClean="0">
              <a:solidFill>
                <a:srgbClr val="FF0000"/>
              </a:solidFill>
            </a:endParaRPr>
          </a:p>
          <a:p>
            <a:pPr lvl="1"/>
            <a:r>
              <a:rPr lang="ja-JP" altLang="en-US" dirty="0" smtClean="0">
                <a:solidFill>
                  <a:srgbClr val="FF0000"/>
                </a:solidFill>
              </a:rPr>
              <a:t>第三者がどのように関与しているのか知ることが重要。</a:t>
            </a:r>
            <a:endParaRPr lang="en-US" altLang="ja-JP" dirty="0" smtClean="0">
              <a:solidFill>
                <a:srgbClr val="FF0000"/>
              </a:solidFill>
            </a:endParaRPr>
          </a:p>
          <a:p>
            <a:r>
              <a:rPr lang="ja-JP" altLang="en-US" dirty="0" smtClean="0"/>
              <a:t>自分</a:t>
            </a:r>
            <a:r>
              <a:rPr lang="ja-JP" altLang="en-US" dirty="0"/>
              <a:t>の</a:t>
            </a:r>
            <a:r>
              <a:rPr lang="en-US" altLang="ja-JP" dirty="0"/>
              <a:t>IT</a:t>
            </a:r>
            <a:r>
              <a:rPr lang="ja-JP" altLang="en-US" dirty="0"/>
              <a:t>機器、環境が壊されたり、使い物</a:t>
            </a:r>
            <a:r>
              <a:rPr lang="ja-JP" altLang="en-US" dirty="0" smtClean="0"/>
              <a:t>にされない。</a:t>
            </a:r>
            <a:endParaRPr lang="en-US" altLang="ja-JP" dirty="0" smtClean="0"/>
          </a:p>
          <a:p>
            <a:r>
              <a:rPr lang="ja-JP" altLang="en-US" dirty="0" smtClean="0"/>
              <a:t>自分が</a:t>
            </a:r>
            <a:r>
              <a:rPr lang="en-US" altLang="ja-JP" dirty="0" smtClean="0"/>
              <a:t>IT</a:t>
            </a:r>
            <a:r>
              <a:rPr lang="ja-JP" altLang="en-US" dirty="0" smtClean="0"/>
              <a:t>機器、環境で管理している情報が盗まれない。</a:t>
            </a:r>
            <a:endParaRPr lang="en-US" altLang="ja-JP" dirty="0" smtClean="0"/>
          </a:p>
          <a:p>
            <a:pPr lvl="1"/>
            <a:r>
              <a:rPr lang="ja-JP" altLang="en-US" dirty="0" smtClean="0">
                <a:solidFill>
                  <a:srgbClr val="FF0000"/>
                </a:solidFill>
              </a:rPr>
              <a:t>自分のパソコンやスマートフォンの管理技術が身につく。</a:t>
            </a:r>
            <a:endParaRPr lang="en-US" altLang="ja-JP" dirty="0" smtClean="0">
              <a:solidFill>
                <a:srgbClr val="FF0000"/>
              </a:solidFill>
            </a:endParaRPr>
          </a:p>
          <a:p>
            <a:r>
              <a:rPr lang="ja-JP" altLang="en-US" dirty="0" smtClean="0"/>
              <a:t>盗まれた</a:t>
            </a:r>
            <a:r>
              <a:rPr lang="ja-JP" altLang="en-US" dirty="0"/>
              <a:t>情報が現実環境における価値と連動し、経済的な被害を被る。</a:t>
            </a:r>
            <a:endParaRPr lang="en-US" altLang="ja-JP" dirty="0"/>
          </a:p>
          <a:p>
            <a:pPr lvl="1"/>
            <a:r>
              <a:rPr lang="en-US" altLang="ja-JP" dirty="0" smtClean="0">
                <a:solidFill>
                  <a:srgbClr val="FF0000"/>
                </a:solidFill>
              </a:rPr>
              <a:t>IT</a:t>
            </a:r>
            <a:r>
              <a:rPr lang="ja-JP" altLang="en-US" dirty="0" smtClean="0">
                <a:solidFill>
                  <a:srgbClr val="FF0000"/>
                </a:solidFill>
              </a:rPr>
              <a:t>を使ったお金の安全な管理技術が身につく。</a:t>
            </a:r>
            <a:endParaRPr lang="en-US" altLang="ja-JP" dirty="0" smtClean="0">
              <a:solidFill>
                <a:srgbClr val="FF0000"/>
              </a:solidFill>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0462" y="4484230"/>
            <a:ext cx="2714888" cy="1809925"/>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6175" y="4811532"/>
            <a:ext cx="1723082" cy="1723082"/>
          </a:xfrm>
          <a:prstGeom prst="rect">
            <a:avLst/>
          </a:prstGeom>
        </p:spPr>
      </p:pic>
    </p:spTree>
    <p:extLst>
      <p:ext uri="{BB962C8B-B14F-4D97-AF65-F5344CB8AC3E}">
        <p14:creationId xmlns:p14="http://schemas.microsoft.com/office/powerpoint/2010/main" val="1617471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サイバーセキュリティを理解して得られることとは</a:t>
            </a:r>
            <a:endParaRPr kumimoji="1" lang="ja-JP" altLang="en-US" dirty="0"/>
          </a:p>
        </p:txBody>
      </p:sp>
      <p:sp>
        <p:nvSpPr>
          <p:cNvPr id="3" name="コンテンツ プレースホルダー 2"/>
          <p:cNvSpPr>
            <a:spLocks noGrp="1"/>
          </p:cNvSpPr>
          <p:nvPr>
            <p:ph idx="1"/>
          </p:nvPr>
        </p:nvSpPr>
        <p:spPr>
          <a:xfrm>
            <a:off x="628650" y="2226467"/>
            <a:ext cx="7886700" cy="4308147"/>
          </a:xfrm>
        </p:spPr>
        <p:txBody>
          <a:bodyPr>
            <a:normAutofit/>
          </a:bodyPr>
          <a:lstStyle/>
          <a:p>
            <a:r>
              <a:rPr lang="en-US" altLang="ja-JP" dirty="0" smtClean="0"/>
              <a:t>IT</a:t>
            </a:r>
            <a:r>
              <a:rPr lang="ja-JP" altLang="en-US" dirty="0" smtClean="0"/>
              <a:t>環境を通じて、いやな思いをしない、させない。</a:t>
            </a:r>
            <a:endParaRPr lang="en-US" altLang="ja-JP" dirty="0" smtClean="0"/>
          </a:p>
          <a:p>
            <a:r>
              <a:rPr lang="en-US" altLang="ja-JP" dirty="0" smtClean="0"/>
              <a:t>IT</a:t>
            </a:r>
            <a:r>
              <a:rPr lang="ja-JP" altLang="en-US" dirty="0" smtClean="0"/>
              <a:t>環境によって、現実環境において物理的な被害を受けない。</a:t>
            </a:r>
            <a:endParaRPr lang="en-US" altLang="ja-JP" dirty="0" smtClean="0"/>
          </a:p>
          <a:p>
            <a:pPr lvl="1"/>
            <a:r>
              <a:rPr lang="en-US" altLang="ja-JP" dirty="0">
                <a:solidFill>
                  <a:srgbClr val="FF0000"/>
                </a:solidFill>
              </a:rPr>
              <a:t>Twitter</a:t>
            </a:r>
            <a:r>
              <a:rPr lang="ja-JP" altLang="en-US" dirty="0" err="1">
                <a:solidFill>
                  <a:srgbClr val="FF0000"/>
                </a:solidFill>
              </a:rPr>
              <a:t>、</a:t>
            </a:r>
            <a:r>
              <a:rPr lang="en-US" altLang="ja-JP" dirty="0">
                <a:solidFill>
                  <a:srgbClr val="FF0000"/>
                </a:solidFill>
              </a:rPr>
              <a:t>Facebook</a:t>
            </a:r>
            <a:r>
              <a:rPr lang="ja-JP" altLang="en-US" dirty="0" err="1">
                <a:solidFill>
                  <a:srgbClr val="FF0000"/>
                </a:solidFill>
              </a:rPr>
              <a:t>、</a:t>
            </a:r>
            <a:r>
              <a:rPr lang="en-US" altLang="ja-JP" dirty="0">
                <a:solidFill>
                  <a:srgbClr val="FF0000"/>
                </a:solidFill>
              </a:rPr>
              <a:t>LINE </a:t>
            </a:r>
            <a:r>
              <a:rPr lang="ja-JP" altLang="en-US" dirty="0" smtClean="0">
                <a:solidFill>
                  <a:srgbClr val="FF0000"/>
                </a:solidFill>
              </a:rPr>
              <a:t>を上手に使ったコミュニケーション技術が身につく。</a:t>
            </a:r>
            <a:endParaRPr lang="en-US" altLang="ja-JP" dirty="0" smtClean="0">
              <a:solidFill>
                <a:srgbClr val="FF0000"/>
              </a:solidFill>
            </a:endParaRPr>
          </a:p>
          <a:p>
            <a:r>
              <a:rPr lang="en-US" altLang="ja-JP" dirty="0" smtClean="0"/>
              <a:t>IT</a:t>
            </a:r>
            <a:r>
              <a:rPr lang="ja-JP" altLang="en-US" dirty="0"/>
              <a:t>環境によって、権利が侵害</a:t>
            </a:r>
            <a:r>
              <a:rPr lang="ja-JP" altLang="en-US" dirty="0" smtClean="0"/>
              <a:t>されない、しない。</a:t>
            </a:r>
            <a:endParaRPr lang="en-US" altLang="ja-JP" dirty="0" smtClean="0"/>
          </a:p>
          <a:p>
            <a:pPr lvl="1"/>
            <a:r>
              <a:rPr kumimoji="1" lang="ja-JP" altLang="en-US" dirty="0" smtClean="0">
                <a:solidFill>
                  <a:srgbClr val="FF0000"/>
                </a:solidFill>
              </a:rPr>
              <a:t>著作権などの権利を考えて行動をするようになる。</a:t>
            </a:r>
            <a:endParaRPr kumimoji="1" lang="ja-JP" altLang="en-US" dirty="0">
              <a:solidFill>
                <a:srgbClr val="FF0000"/>
              </a:solidFill>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3787" y="3501993"/>
            <a:ext cx="2140095" cy="3208575"/>
          </a:xfrm>
          <a:prstGeom prst="rect">
            <a:avLst/>
          </a:prstGeom>
        </p:spPr>
      </p:pic>
    </p:spTree>
    <p:extLst>
      <p:ext uri="{BB962C8B-B14F-4D97-AF65-F5344CB8AC3E}">
        <p14:creationId xmlns:p14="http://schemas.microsoft.com/office/powerpoint/2010/main" val="32727922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サイバーセキュリティに対する勉強の仕方</a:t>
            </a:r>
            <a:endParaRPr kumimoji="1" lang="ja-JP" altLang="en-US" dirty="0"/>
          </a:p>
        </p:txBody>
      </p:sp>
      <p:sp>
        <p:nvSpPr>
          <p:cNvPr id="3" name="コンテンツ プレースホルダー 2"/>
          <p:cNvSpPr>
            <a:spLocks noGrp="1"/>
          </p:cNvSpPr>
          <p:nvPr>
            <p:ph idx="1"/>
          </p:nvPr>
        </p:nvSpPr>
        <p:spPr>
          <a:xfrm>
            <a:off x="1128683" y="1905001"/>
            <a:ext cx="4676499" cy="4839748"/>
          </a:xfrm>
        </p:spPr>
        <p:txBody>
          <a:bodyPr>
            <a:normAutofit/>
          </a:bodyPr>
          <a:lstStyle/>
          <a:p>
            <a:r>
              <a:rPr kumimoji="1" lang="ja-JP" altLang="en-US" dirty="0" smtClean="0"/>
              <a:t>用語を知る習慣をつけましょう。</a:t>
            </a:r>
            <a:endParaRPr kumimoji="1" lang="en-US" altLang="ja-JP" dirty="0" smtClean="0"/>
          </a:p>
          <a:p>
            <a:pPr lvl="1"/>
            <a:r>
              <a:rPr kumimoji="1" lang="ja-JP" altLang="en-US" dirty="0" smtClean="0"/>
              <a:t>料理</a:t>
            </a:r>
            <a:endParaRPr kumimoji="1" lang="en-US" altLang="ja-JP" dirty="0" smtClean="0"/>
          </a:p>
          <a:p>
            <a:pPr lvl="2"/>
            <a:r>
              <a:rPr lang="ja-JP" altLang="en-US" dirty="0" smtClean="0"/>
              <a:t>フライパン、包丁、まな板</a:t>
            </a:r>
            <a:endParaRPr lang="en-US" altLang="ja-JP" dirty="0" smtClean="0"/>
          </a:p>
          <a:p>
            <a:pPr lvl="1"/>
            <a:r>
              <a:rPr kumimoji="1" lang="ja-JP" altLang="en-US" dirty="0" smtClean="0"/>
              <a:t>自動車の運転</a:t>
            </a:r>
            <a:endParaRPr kumimoji="1" lang="en-US" altLang="ja-JP" dirty="0" smtClean="0"/>
          </a:p>
          <a:p>
            <a:pPr lvl="2"/>
            <a:r>
              <a:rPr lang="ja-JP" altLang="en-US" dirty="0" smtClean="0"/>
              <a:t>ステアリング、エンジン、ブレーキ</a:t>
            </a:r>
            <a:endParaRPr kumimoji="1" lang="en-US" altLang="ja-JP" dirty="0" smtClean="0"/>
          </a:p>
          <a:p>
            <a:r>
              <a:rPr kumimoji="1" lang="ja-JP" altLang="en-US" dirty="0" smtClean="0"/>
              <a:t>スマートフォン、パソコン、電子機器を利用するときに、わからない言葉に何度もであったら、</a:t>
            </a:r>
            <a:r>
              <a:rPr kumimoji="1" lang="ja-JP" altLang="en-US" sz="3200" dirty="0" smtClean="0"/>
              <a:t>調べる習慣</a:t>
            </a:r>
            <a:r>
              <a:rPr kumimoji="1" lang="en-US" altLang="ja-JP" sz="3200" dirty="0" smtClean="0"/>
              <a:t/>
            </a:r>
            <a:br>
              <a:rPr kumimoji="1" lang="en-US" altLang="ja-JP" sz="3200" dirty="0" smtClean="0"/>
            </a:br>
            <a:r>
              <a:rPr kumimoji="1" lang="ja-JP" altLang="en-US" dirty="0" smtClean="0"/>
              <a:t>をつける。</a:t>
            </a:r>
            <a:endParaRPr kumimoji="1" lang="en-US" altLang="ja-JP" dirty="0" smtClean="0"/>
          </a:p>
          <a:p>
            <a:pPr lvl="1"/>
            <a:r>
              <a:rPr lang="ja-JP" altLang="en-US" dirty="0" smtClean="0"/>
              <a:t>ネットや本で調べる。</a:t>
            </a:r>
            <a:endParaRPr lang="en-US" altLang="ja-JP" dirty="0" smtClean="0"/>
          </a:p>
          <a:p>
            <a:pPr lvl="2"/>
            <a:r>
              <a:rPr kumimoji="1" lang="ja-JP" altLang="en-US" dirty="0" smtClean="0"/>
              <a:t>それでもわからなければ、</a:t>
            </a:r>
            <a:r>
              <a:rPr kumimoji="1" lang="en-US" altLang="ja-JP" dirty="0" smtClean="0"/>
              <a:t/>
            </a:r>
            <a:br>
              <a:rPr kumimoji="1" lang="en-US" altLang="ja-JP" dirty="0" smtClean="0"/>
            </a:br>
            <a:r>
              <a:rPr kumimoji="1" lang="ja-JP" altLang="en-US" dirty="0" smtClean="0"/>
              <a:t>人に聞いてみる。</a:t>
            </a:r>
            <a:endParaRPr kumimoji="1" lang="en-US" altLang="ja-JP" dirty="0" smtClean="0"/>
          </a:p>
          <a:p>
            <a:pPr lvl="2"/>
            <a:r>
              <a:rPr kumimoji="1" lang="ja-JP" altLang="en-US" dirty="0" smtClean="0"/>
              <a:t>先生に聞いてみる。</a:t>
            </a:r>
            <a:endParaRPr kumimoji="1" lang="en-US" altLang="ja-JP" dirty="0" smtClean="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1350" y="2757795"/>
            <a:ext cx="2739244" cy="3424891"/>
          </a:xfrm>
          <a:prstGeom prst="rect">
            <a:avLst/>
          </a:prstGeom>
        </p:spPr>
      </p:pic>
    </p:spTree>
    <p:extLst>
      <p:ext uri="{BB962C8B-B14F-4D97-AF65-F5344CB8AC3E}">
        <p14:creationId xmlns:p14="http://schemas.microsoft.com/office/powerpoint/2010/main" val="3252213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サイバーセキュリティに関して、継続的に行っておくべきこと</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新しい技術、サービスを必要な時には積極的に使うようにしましょう。</a:t>
            </a:r>
            <a:endParaRPr lang="en-US" altLang="ja-JP" dirty="0" smtClean="0"/>
          </a:p>
          <a:p>
            <a:pPr lvl="1"/>
            <a:r>
              <a:rPr lang="ja-JP" altLang="en-US" dirty="0" smtClean="0"/>
              <a:t>クラウド、公衆無線</a:t>
            </a:r>
            <a:r>
              <a:rPr lang="en-US" altLang="ja-JP" dirty="0" smtClean="0"/>
              <a:t>LAN</a:t>
            </a:r>
            <a:r>
              <a:rPr lang="ja-JP" altLang="en-US" dirty="0" err="1" smtClean="0"/>
              <a:t>、</a:t>
            </a:r>
            <a:r>
              <a:rPr lang="ja-JP" altLang="en-US" dirty="0" smtClean="0"/>
              <a:t>ネットバンク</a:t>
            </a:r>
            <a:r>
              <a:rPr lang="ja-JP" altLang="en-US" dirty="0" err="1" smtClean="0"/>
              <a:t>、、、</a:t>
            </a:r>
            <a:endParaRPr lang="en-US" altLang="ja-JP" dirty="0" smtClean="0"/>
          </a:p>
          <a:p>
            <a:pPr lvl="1"/>
            <a:r>
              <a:rPr lang="ja-JP" altLang="en-US" dirty="0" smtClean="0"/>
              <a:t>安全かどうか考えてみましょう。確認してみましょう。</a:t>
            </a:r>
            <a:endParaRPr lang="en-US" altLang="ja-JP" dirty="0" smtClean="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701" y="3749878"/>
            <a:ext cx="2873229" cy="2873229"/>
          </a:xfrm>
          <a:prstGeom prst="rect">
            <a:avLst/>
          </a:prstGeom>
        </p:spPr>
      </p:pic>
    </p:spTree>
    <p:extLst>
      <p:ext uri="{BB962C8B-B14F-4D97-AF65-F5344CB8AC3E}">
        <p14:creationId xmlns:p14="http://schemas.microsoft.com/office/powerpoint/2010/main" val="20166575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サイバーセキュリティに関して、継続的に行っておくべきこと</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大学からのお知らせ、新聞</a:t>
            </a:r>
            <a:r>
              <a:rPr lang="ja-JP" altLang="en-US" dirty="0"/>
              <a:t>、テレビ、ネットで話題になっていることに耳を傾けてみましょう。</a:t>
            </a:r>
            <a:endParaRPr lang="en-US" altLang="ja-JP" dirty="0"/>
          </a:p>
          <a:p>
            <a:pPr lvl="1"/>
            <a:r>
              <a:rPr lang="ja-JP" altLang="en-US" dirty="0"/>
              <a:t>「</a:t>
            </a:r>
            <a:r>
              <a:rPr lang="ja-JP" altLang="en-US" dirty="0" err="1"/>
              <a:t>おれおれ</a:t>
            </a:r>
            <a:r>
              <a:rPr lang="ja-JP" altLang="en-US" dirty="0"/>
              <a:t>詐欺」</a:t>
            </a:r>
            <a:endParaRPr lang="en-US" altLang="ja-JP" dirty="0"/>
          </a:p>
          <a:p>
            <a:pPr lvl="2"/>
            <a:r>
              <a:rPr lang="ja-JP" altLang="en-US" dirty="0"/>
              <a:t>自分には関係がなくても、その本質はなにか、考えてみると意外と面白いものです</a:t>
            </a:r>
            <a:r>
              <a:rPr lang="ja-JP" altLang="en-US" dirty="0" smtClean="0"/>
              <a:t>。</a:t>
            </a:r>
            <a:endParaRPr lang="en-US" altLang="ja-JP" dirty="0" smtClean="0"/>
          </a:p>
          <a:p>
            <a:pPr lvl="1"/>
            <a:r>
              <a:rPr lang="ja-JP" altLang="en-US" dirty="0" smtClean="0"/>
              <a:t>パソコン、</a:t>
            </a:r>
            <a:r>
              <a:rPr lang="en-US" altLang="ja-JP" dirty="0" smtClean="0"/>
              <a:t>USB/SD </a:t>
            </a:r>
            <a:r>
              <a:rPr lang="ja-JP" altLang="en-US" dirty="0" smtClean="0"/>
              <a:t>の紛失</a:t>
            </a:r>
            <a:endParaRPr lang="en-US" altLang="ja-JP" dirty="0" smtClean="0"/>
          </a:p>
          <a:p>
            <a:pPr lvl="2"/>
            <a:r>
              <a:rPr lang="ja-JP" altLang="en-US" dirty="0" smtClean="0"/>
              <a:t>どうして、あんなに重大な事件になるのだと思いますか？</a:t>
            </a:r>
            <a:endParaRPr lang="en-US" altLang="ja-JP"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3222" y="4625182"/>
            <a:ext cx="2011571" cy="2120362"/>
          </a:xfrm>
          <a:prstGeom prst="rect">
            <a:avLst/>
          </a:prstGeom>
        </p:spPr>
      </p:pic>
      <p:pic>
        <p:nvPicPr>
          <p:cNvPr id="7" name="図 6"/>
          <p:cNvPicPr>
            <a:picLocks noChangeAspect="1"/>
          </p:cNvPicPr>
          <p:nvPr/>
        </p:nvPicPr>
        <p:blipFill>
          <a:blip r:embed="rId3"/>
          <a:stretch>
            <a:fillRect/>
          </a:stretch>
        </p:blipFill>
        <p:spPr>
          <a:xfrm>
            <a:off x="780894" y="4410152"/>
            <a:ext cx="5584750" cy="2010510"/>
          </a:xfrm>
          <a:prstGeom prst="rect">
            <a:avLst/>
          </a:prstGeom>
        </p:spPr>
      </p:pic>
      <p:sp>
        <p:nvSpPr>
          <p:cNvPr id="4" name="正方形/長方形 3"/>
          <p:cNvSpPr/>
          <p:nvPr/>
        </p:nvSpPr>
        <p:spPr>
          <a:xfrm>
            <a:off x="952150" y="6376212"/>
            <a:ext cx="6321105" cy="369332"/>
          </a:xfrm>
          <a:prstGeom prst="rect">
            <a:avLst/>
          </a:prstGeom>
        </p:spPr>
        <p:txBody>
          <a:bodyPr wrap="square">
            <a:spAutoFit/>
          </a:bodyPr>
          <a:lstStyle/>
          <a:p>
            <a:r>
              <a:rPr lang="ja-JP" altLang="en-US" dirty="0"/>
              <a:t>http://www.kyushu-u.ac.jp/notice/index.php</a:t>
            </a:r>
          </a:p>
        </p:txBody>
      </p:sp>
    </p:spTree>
    <p:extLst>
      <p:ext uri="{BB962C8B-B14F-4D97-AF65-F5344CB8AC3E}">
        <p14:creationId xmlns:p14="http://schemas.microsoft.com/office/powerpoint/2010/main" val="4201964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出席、課題と試験について</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講義の理解を確認、定着させるために、簡単な課題を毎回出します。</a:t>
            </a:r>
            <a:r>
              <a:rPr lang="en-US" altLang="ja-JP" dirty="0" smtClean="0"/>
              <a:t>(40%)</a:t>
            </a:r>
          </a:p>
          <a:p>
            <a:r>
              <a:rPr kumimoji="1" lang="ja-JP" altLang="en-US" dirty="0"/>
              <a:t>課題</a:t>
            </a:r>
            <a:r>
              <a:rPr kumimoji="1" lang="ja-JP" altLang="en-US" dirty="0" smtClean="0"/>
              <a:t>の</a:t>
            </a:r>
            <a:r>
              <a:rPr kumimoji="1" lang="ja-JP" altLang="en-US" dirty="0"/>
              <a:t>内容</a:t>
            </a:r>
            <a:r>
              <a:rPr kumimoji="1" lang="ja-JP" altLang="en-US" dirty="0" smtClean="0"/>
              <a:t>は、サイバーセキュリティに関する事項や用語を理解して、説明できるか問うタイプのものを用意します。</a:t>
            </a:r>
            <a:endParaRPr kumimoji="1" lang="en-US" altLang="ja-JP" dirty="0" smtClean="0"/>
          </a:p>
          <a:p>
            <a:pPr lvl="1"/>
            <a:r>
              <a:rPr lang="ja-JP" altLang="en-US" dirty="0" smtClean="0"/>
              <a:t>説明は、</a:t>
            </a:r>
            <a:r>
              <a:rPr lang="en-US" altLang="ja-JP" dirty="0" smtClean="0"/>
              <a:t>100-200</a:t>
            </a:r>
            <a:r>
              <a:rPr lang="ja-JP" altLang="en-US" dirty="0" smtClean="0"/>
              <a:t>字程度で簡潔に述べてください。</a:t>
            </a:r>
            <a:endParaRPr lang="en-US" altLang="ja-JP" dirty="0" smtClean="0"/>
          </a:p>
          <a:p>
            <a:pPr lvl="1"/>
            <a:r>
              <a:rPr lang="ja-JP" altLang="en-US" dirty="0" smtClean="0"/>
              <a:t>提出先：</a:t>
            </a:r>
            <a:r>
              <a:rPr lang="en-US" altLang="ja-JP" dirty="0" smtClean="0"/>
              <a:t>WebCT </a:t>
            </a:r>
            <a:r>
              <a:rPr lang="ja-JP" altLang="en-US" dirty="0" err="1" smtClean="0"/>
              <a:t>で提</a:t>
            </a:r>
            <a:r>
              <a:rPr lang="ja-JP" altLang="en-US" dirty="0" smtClean="0"/>
              <a:t>出してください。</a:t>
            </a:r>
            <a:endParaRPr lang="en-US" altLang="ja-JP" dirty="0" smtClean="0"/>
          </a:p>
          <a:p>
            <a:r>
              <a:rPr lang="ja-JP" altLang="en-US" dirty="0" smtClean="0"/>
              <a:t>試験では、課題で説明したことが身についているか、問います。</a:t>
            </a:r>
            <a:r>
              <a:rPr lang="en-US" altLang="ja-JP" dirty="0" smtClean="0"/>
              <a:t>(60%)</a:t>
            </a:r>
            <a:endParaRPr kumimoji="1" lang="ja-JP" altLang="en-US" dirty="0"/>
          </a:p>
        </p:txBody>
      </p:sp>
    </p:spTree>
    <p:extLst>
      <p:ext uri="{BB962C8B-B14F-4D97-AF65-F5344CB8AC3E}">
        <p14:creationId xmlns:p14="http://schemas.microsoft.com/office/powerpoint/2010/main" val="3775433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講義形式</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sz="2000" dirty="0" smtClean="0"/>
              <a:t>総合</a:t>
            </a:r>
            <a:r>
              <a:rPr lang="ja-JP" altLang="en-US" sz="2000" dirty="0"/>
              <a:t>科目</a:t>
            </a:r>
            <a:r>
              <a:rPr lang="en-US" altLang="ja-JP" sz="2000" dirty="0"/>
              <a:t>(</a:t>
            </a:r>
            <a:r>
              <a:rPr lang="ja-JP" altLang="en-US" sz="2000" dirty="0"/>
              <a:t>オープン科目</a:t>
            </a:r>
            <a:r>
              <a:rPr lang="en-US" altLang="ja-JP" sz="2000" dirty="0" smtClean="0"/>
              <a:t>)</a:t>
            </a:r>
            <a:endParaRPr lang="ja-JP" altLang="en-US" sz="2000" dirty="0"/>
          </a:p>
          <a:p>
            <a:r>
              <a:rPr lang="ja-JP" altLang="en-US" sz="2000" dirty="0"/>
              <a:t>単位認定は </a:t>
            </a:r>
            <a:r>
              <a:rPr lang="en-US" altLang="ja-JP" sz="2000" dirty="0"/>
              <a:t>(1) </a:t>
            </a:r>
            <a:r>
              <a:rPr lang="ja-JP" altLang="en-US" sz="2000" dirty="0"/>
              <a:t>講義中に毎回課されるレポートと </a:t>
            </a:r>
            <a:r>
              <a:rPr lang="en-US" altLang="ja-JP" sz="2000" dirty="0"/>
              <a:t>(2) </a:t>
            </a:r>
            <a:r>
              <a:rPr lang="ja-JP" altLang="en-US" sz="2000" dirty="0"/>
              <a:t>試験結果によって総合的に行ないます。 </a:t>
            </a: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2439" y="4426221"/>
            <a:ext cx="2823175" cy="1881381"/>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8311" y="4160939"/>
            <a:ext cx="1847803" cy="2310318"/>
          </a:xfrm>
          <a:prstGeom prst="rect">
            <a:avLst/>
          </a:prstGeom>
        </p:spPr>
      </p:pic>
    </p:spTree>
    <p:extLst>
      <p:ext uri="{BB962C8B-B14F-4D97-AF65-F5344CB8AC3E}">
        <p14:creationId xmlns:p14="http://schemas.microsoft.com/office/powerpoint/2010/main" val="105102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課題</a:t>
            </a:r>
            <a:endParaRPr kumimoji="1" lang="ja-JP" altLang="en-US" dirty="0"/>
          </a:p>
        </p:txBody>
      </p:sp>
      <p:sp>
        <p:nvSpPr>
          <p:cNvPr id="3" name="コンテンツ プレースホルダー 2"/>
          <p:cNvSpPr>
            <a:spLocks noGrp="1"/>
          </p:cNvSpPr>
          <p:nvPr>
            <p:ph idx="1"/>
          </p:nvPr>
        </p:nvSpPr>
        <p:spPr>
          <a:xfrm>
            <a:off x="1858526" y="2041321"/>
            <a:ext cx="6591985" cy="3777622"/>
          </a:xfrm>
        </p:spPr>
        <p:txBody>
          <a:bodyPr/>
          <a:lstStyle/>
          <a:p>
            <a:pPr marL="514350" indent="-514350">
              <a:buFont typeface="+mj-lt"/>
              <a:buAutoNum type="arabicPeriod"/>
            </a:pPr>
            <a:r>
              <a:rPr lang="ja-JP" altLang="en-US" dirty="0" smtClean="0"/>
              <a:t>将来、コンピュータやネットワークに直接関係しない職についたとしても、サイバーセキュリティに関する知識がなぜ必要か、できれば、自分が将来つきたいと思っている職種に照らし合わせて説明してください</a:t>
            </a:r>
            <a:r>
              <a:rPr kumimoji="1" lang="ja-JP" altLang="en-US" dirty="0" smtClean="0"/>
              <a:t>。</a:t>
            </a:r>
            <a:endParaRPr kumimoji="1" lang="en-US" altLang="ja-JP" dirty="0" smtClean="0"/>
          </a:p>
          <a:p>
            <a:pPr marL="514350" indent="-514350">
              <a:buFont typeface="+mj-lt"/>
              <a:buAutoNum type="arabicPeriod"/>
            </a:pPr>
            <a:r>
              <a:rPr lang="ja-JP" altLang="en-US" dirty="0" smtClean="0"/>
              <a:t>最近、新聞、ネット、テレビなどで、見たり、聞いたりしたセキュリティに関する事件やニュースについて書き出してください。そして、その事例では、人間がどのように関わっていたか述べてください。</a:t>
            </a:r>
            <a:endParaRPr lang="en-US" altLang="ja-JP" dirty="0" smtClean="0"/>
          </a:p>
        </p:txBody>
      </p:sp>
    </p:spTree>
    <p:extLst>
      <p:ext uri="{BB962C8B-B14F-4D97-AF65-F5344CB8AC3E}">
        <p14:creationId xmlns:p14="http://schemas.microsoft.com/office/powerpoint/2010/main" val="707195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講義内容</a:t>
            </a:r>
            <a:endParaRPr kumimoji="1" lang="ja-JP" altLang="en-US" dirty="0"/>
          </a:p>
        </p:txBody>
      </p:sp>
      <p:sp>
        <p:nvSpPr>
          <p:cNvPr id="4" name="コンテンツ プレースホルダー 3"/>
          <p:cNvSpPr>
            <a:spLocks noGrp="1"/>
          </p:cNvSpPr>
          <p:nvPr>
            <p:ph sz="half" idx="1"/>
          </p:nvPr>
        </p:nvSpPr>
        <p:spPr>
          <a:xfrm>
            <a:off x="1568742" y="2136706"/>
            <a:ext cx="3571206" cy="3767397"/>
          </a:xfrm>
          <a:ln w="28575">
            <a:solidFill>
              <a:srgbClr val="00B050"/>
            </a:solidFill>
          </a:ln>
        </p:spPr>
        <p:txBody>
          <a:bodyPr>
            <a:normAutofit fontScale="77500" lnSpcReduction="20000"/>
          </a:bodyPr>
          <a:lstStyle/>
          <a:p>
            <a:pPr marL="385763" indent="-385763">
              <a:buAutoNum type="arabicPeriod"/>
            </a:pPr>
            <a:r>
              <a:rPr lang="en-US" altLang="ja-JP" sz="2400" dirty="0" smtClean="0">
                <a:latin typeface="+mj-ea"/>
                <a:ea typeface="+mj-ea"/>
              </a:rPr>
              <a:t>Cyber </a:t>
            </a:r>
            <a:r>
              <a:rPr lang="en-US" altLang="ja-JP" sz="2400" dirty="0">
                <a:latin typeface="+mj-ea"/>
                <a:ea typeface="+mj-ea"/>
              </a:rPr>
              <a:t>Security </a:t>
            </a:r>
            <a:r>
              <a:rPr lang="ja-JP" altLang="en-US" sz="2400" dirty="0">
                <a:latin typeface="+mj-ea"/>
                <a:ea typeface="+mj-ea"/>
              </a:rPr>
              <a:t>について</a:t>
            </a:r>
            <a:r>
              <a:rPr lang="ja-JP" altLang="en-US" sz="2400" dirty="0" smtClean="0">
                <a:latin typeface="+mj-ea"/>
                <a:ea typeface="+mj-ea"/>
              </a:rPr>
              <a:t>学ぶ重要性</a:t>
            </a:r>
            <a:r>
              <a:rPr lang="ja-JP" altLang="en-US" sz="2400" dirty="0">
                <a:latin typeface="+mj-ea"/>
                <a:ea typeface="+mj-ea"/>
              </a:rPr>
              <a:t>を</a:t>
            </a:r>
            <a:r>
              <a:rPr lang="ja-JP" altLang="en-US" sz="2400" dirty="0" smtClean="0">
                <a:latin typeface="+mj-ea"/>
                <a:ea typeface="+mj-ea"/>
              </a:rPr>
              <a:t>理解する</a:t>
            </a:r>
            <a:endParaRPr lang="en-US" altLang="ja-JP" sz="2400" dirty="0" smtClean="0">
              <a:latin typeface="+mj-ea"/>
              <a:ea typeface="+mj-ea"/>
            </a:endParaRPr>
          </a:p>
          <a:p>
            <a:pPr marL="385763" indent="-385763">
              <a:buAutoNum type="arabicPeriod"/>
            </a:pPr>
            <a:r>
              <a:rPr lang="ja-JP" altLang="en-US" sz="2400" dirty="0">
                <a:latin typeface="+mj-ea"/>
                <a:ea typeface="+mj-ea"/>
              </a:rPr>
              <a:t>過去の事例を</a:t>
            </a:r>
            <a:r>
              <a:rPr lang="ja-JP" altLang="en-US" sz="2400" dirty="0" smtClean="0">
                <a:latin typeface="+mj-ea"/>
                <a:ea typeface="+mj-ea"/>
              </a:rPr>
              <a:t>知る </a:t>
            </a:r>
            <a:r>
              <a:rPr lang="en-US" altLang="ja-JP" sz="2400" dirty="0" smtClean="0">
                <a:latin typeface="+mj-ea"/>
                <a:ea typeface="+mj-ea"/>
              </a:rPr>
              <a:t>I</a:t>
            </a:r>
          </a:p>
          <a:p>
            <a:pPr marL="385763" indent="-385763">
              <a:buFont typeface="Wingdings 3" charset="2"/>
              <a:buAutoNum type="arabicPeriod"/>
            </a:pPr>
            <a:r>
              <a:rPr lang="ja-JP" altLang="en-US" sz="2400" dirty="0">
                <a:latin typeface="+mj-ea"/>
              </a:rPr>
              <a:t>過去の事例を知る </a:t>
            </a:r>
            <a:r>
              <a:rPr lang="en-US" altLang="ja-JP" sz="2400" dirty="0" smtClean="0">
                <a:latin typeface="+mj-ea"/>
              </a:rPr>
              <a:t>II</a:t>
            </a:r>
            <a:endParaRPr lang="en-US" altLang="ja-JP" sz="2400" dirty="0">
              <a:latin typeface="+mj-ea"/>
            </a:endParaRPr>
          </a:p>
          <a:p>
            <a:pPr marL="385763" indent="-385763">
              <a:buFont typeface="Wingdings 3" charset="2"/>
              <a:buAutoNum type="arabicPeriod"/>
            </a:pPr>
            <a:r>
              <a:rPr lang="ja-JP" altLang="en-US" sz="2400" dirty="0">
                <a:latin typeface="+mj-ea"/>
              </a:rPr>
              <a:t>過去の事例を知る </a:t>
            </a:r>
            <a:r>
              <a:rPr lang="en-US" altLang="ja-JP" sz="2400" dirty="0" smtClean="0">
                <a:latin typeface="+mj-ea"/>
              </a:rPr>
              <a:t>III</a:t>
            </a:r>
            <a:endParaRPr lang="en-US" altLang="ja-JP" sz="2400" dirty="0">
              <a:latin typeface="+mj-ea"/>
            </a:endParaRPr>
          </a:p>
          <a:p>
            <a:pPr marL="385763" indent="-385763">
              <a:buFont typeface="Wingdings 3" charset="2"/>
              <a:buAutoNum type="arabicPeriod"/>
            </a:pPr>
            <a:r>
              <a:rPr lang="ja-JP" altLang="en-US" sz="2400" dirty="0">
                <a:latin typeface="+mj-ea"/>
              </a:rPr>
              <a:t>最新のセキュリティ対策とそのための設定を</a:t>
            </a:r>
            <a:r>
              <a:rPr lang="ja-JP" altLang="en-US" sz="2400" dirty="0" smtClean="0">
                <a:latin typeface="+mj-ea"/>
              </a:rPr>
              <a:t>学ぶ</a:t>
            </a:r>
            <a:r>
              <a:rPr lang="en-US" altLang="ja-JP" sz="2400" dirty="0" smtClean="0">
                <a:latin typeface="+mj-ea"/>
              </a:rPr>
              <a:t>I</a:t>
            </a:r>
            <a:endParaRPr lang="en-US" altLang="ja-JP" sz="2400" dirty="0">
              <a:latin typeface="+mj-ea"/>
            </a:endParaRPr>
          </a:p>
          <a:p>
            <a:pPr marL="385763" indent="-385763">
              <a:buFont typeface="Wingdings 3" charset="2"/>
              <a:buAutoNum type="arabicPeriod"/>
            </a:pPr>
            <a:r>
              <a:rPr lang="ja-JP" altLang="en-US" sz="2400" dirty="0">
                <a:latin typeface="+mj-ea"/>
              </a:rPr>
              <a:t>最新のセキュリティ対策とそのための設定を学ぶ</a:t>
            </a:r>
            <a:r>
              <a:rPr lang="en-US" altLang="ja-JP" sz="2400" dirty="0" smtClean="0">
                <a:latin typeface="+mj-ea"/>
              </a:rPr>
              <a:t>II</a:t>
            </a:r>
            <a:endParaRPr lang="en-US" altLang="ja-JP" sz="2400" dirty="0">
              <a:latin typeface="+mj-ea"/>
            </a:endParaRPr>
          </a:p>
          <a:p>
            <a:pPr marL="385763" indent="-385763">
              <a:buFont typeface="Wingdings 3" charset="2"/>
              <a:buAutoNum type="arabicPeriod"/>
            </a:pPr>
            <a:r>
              <a:rPr lang="ja-JP" altLang="en-US" sz="2400" dirty="0">
                <a:latin typeface="+mj-ea"/>
              </a:rPr>
              <a:t>最新のセキュリティ対策とそのための設定を学ぶ</a:t>
            </a:r>
            <a:r>
              <a:rPr lang="en-US" altLang="ja-JP" sz="2400" dirty="0" smtClean="0">
                <a:latin typeface="+mj-ea"/>
              </a:rPr>
              <a:t>III</a:t>
            </a:r>
            <a:endParaRPr lang="en-US" altLang="ja-JP" sz="2400" dirty="0" smtClean="0">
              <a:latin typeface="+mj-ea"/>
              <a:ea typeface="+mj-ea"/>
            </a:endParaRPr>
          </a:p>
          <a:p>
            <a:pPr marL="0" indent="0">
              <a:buNone/>
            </a:pPr>
            <a:endParaRPr kumimoji="1" lang="ja-JP" altLang="en-US" dirty="0"/>
          </a:p>
        </p:txBody>
      </p:sp>
      <p:sp>
        <p:nvSpPr>
          <p:cNvPr id="5" name="コンテンツ プレースホルダー 4"/>
          <p:cNvSpPr>
            <a:spLocks noGrp="1"/>
          </p:cNvSpPr>
          <p:nvPr>
            <p:ph sz="half" idx="2"/>
          </p:nvPr>
        </p:nvSpPr>
        <p:spPr>
          <a:xfrm>
            <a:off x="5337307" y="2136706"/>
            <a:ext cx="3404021" cy="3767397"/>
          </a:xfrm>
          <a:ln w="28575">
            <a:solidFill>
              <a:srgbClr val="00B050"/>
            </a:solidFill>
          </a:ln>
        </p:spPr>
        <p:txBody>
          <a:bodyPr>
            <a:normAutofit fontScale="77500" lnSpcReduction="20000"/>
          </a:bodyPr>
          <a:lstStyle/>
          <a:p>
            <a:pPr marL="457200" indent="-457200">
              <a:buFont typeface="+mj-lt"/>
              <a:buAutoNum type="arabicPeriod" startAt="8"/>
            </a:pPr>
            <a:r>
              <a:rPr lang="ja-JP" altLang="en-US" sz="2400" dirty="0">
                <a:latin typeface="+mj-ea"/>
              </a:rPr>
              <a:t>法律を知る</a:t>
            </a:r>
            <a:endParaRPr lang="en-US" altLang="ja-JP" sz="2400" dirty="0">
              <a:latin typeface="+mj-ea"/>
            </a:endParaRPr>
          </a:p>
          <a:p>
            <a:pPr marL="457200" indent="-457200">
              <a:buFont typeface="+mj-lt"/>
              <a:buAutoNum type="arabicPeriod" startAt="8"/>
            </a:pPr>
            <a:r>
              <a:rPr lang="ja-JP" altLang="en-US" sz="2400" dirty="0" smtClean="0">
                <a:latin typeface="+mj-ea"/>
              </a:rPr>
              <a:t>法律・</a:t>
            </a:r>
            <a:r>
              <a:rPr lang="ja-JP" altLang="en-US" sz="2400" dirty="0">
                <a:latin typeface="+mj-ea"/>
              </a:rPr>
              <a:t>情報倫理を知り、</a:t>
            </a:r>
            <a:r>
              <a:rPr lang="ja-JP" altLang="en-US" sz="2400" dirty="0" smtClean="0">
                <a:latin typeface="+mj-ea"/>
              </a:rPr>
              <a:t>考える</a:t>
            </a:r>
            <a:endParaRPr lang="en-US" altLang="ja-JP" sz="2400" dirty="0" smtClean="0">
              <a:latin typeface="+mj-ea"/>
            </a:endParaRPr>
          </a:p>
          <a:p>
            <a:pPr marL="457200" indent="-457200">
              <a:buFont typeface="+mj-lt"/>
              <a:buAutoNum type="arabicPeriod" startAt="8"/>
            </a:pPr>
            <a:r>
              <a:rPr lang="ja-JP" altLang="en-US" sz="2400" dirty="0">
                <a:latin typeface="+mj-ea"/>
                <a:ea typeface="+mj-ea"/>
              </a:rPr>
              <a:t>サイバー犯罪と</a:t>
            </a:r>
            <a:r>
              <a:rPr lang="ja-JP" altLang="en-US" sz="2400" dirty="0" smtClean="0">
                <a:latin typeface="+mj-ea"/>
                <a:ea typeface="+mj-ea"/>
              </a:rPr>
              <a:t>捜査</a:t>
            </a:r>
            <a:endParaRPr lang="en-US" altLang="ja-JP" sz="2400" dirty="0" smtClean="0">
              <a:latin typeface="+mj-ea"/>
              <a:ea typeface="+mj-ea"/>
            </a:endParaRPr>
          </a:p>
          <a:p>
            <a:pPr marL="457200" indent="-457200">
              <a:buFont typeface="+mj-lt"/>
              <a:buAutoNum type="arabicPeriod" startAt="8"/>
            </a:pPr>
            <a:r>
              <a:rPr lang="ja-JP" altLang="en-US" sz="2400" dirty="0" smtClean="0">
                <a:latin typeface="+mj-ea"/>
                <a:ea typeface="+mj-ea"/>
              </a:rPr>
              <a:t>本当</a:t>
            </a:r>
            <a:r>
              <a:rPr lang="ja-JP" altLang="en-US" sz="2400" dirty="0">
                <a:latin typeface="+mj-ea"/>
                <a:ea typeface="+mj-ea"/>
              </a:rPr>
              <a:t>の著作権を</a:t>
            </a:r>
            <a:r>
              <a:rPr lang="ja-JP" altLang="en-US" sz="2400" dirty="0" smtClean="0">
                <a:latin typeface="+mj-ea"/>
                <a:ea typeface="+mj-ea"/>
              </a:rPr>
              <a:t>知る </a:t>
            </a:r>
            <a:r>
              <a:rPr lang="en-US" altLang="ja-JP" sz="2400" dirty="0" smtClean="0">
                <a:latin typeface="+mj-ea"/>
                <a:ea typeface="+mj-ea"/>
              </a:rPr>
              <a:t>I</a:t>
            </a:r>
          </a:p>
          <a:p>
            <a:pPr marL="457200" indent="-457200">
              <a:buFont typeface="+mj-lt"/>
              <a:buAutoNum type="arabicPeriod" startAt="8"/>
            </a:pPr>
            <a:r>
              <a:rPr lang="ja-JP" altLang="en-US" sz="2400" dirty="0">
                <a:latin typeface="+mj-ea"/>
              </a:rPr>
              <a:t>本当の著作権を</a:t>
            </a:r>
            <a:r>
              <a:rPr lang="ja-JP" altLang="en-US" sz="2400" dirty="0" smtClean="0">
                <a:latin typeface="+mj-ea"/>
              </a:rPr>
              <a:t>知る </a:t>
            </a:r>
            <a:r>
              <a:rPr lang="en-US" altLang="ja-JP" sz="2400" dirty="0" smtClean="0">
                <a:latin typeface="+mj-ea"/>
              </a:rPr>
              <a:t>II</a:t>
            </a:r>
            <a:endParaRPr lang="en-US" altLang="ja-JP" sz="2400" dirty="0">
              <a:latin typeface="+mj-ea"/>
            </a:endParaRPr>
          </a:p>
          <a:p>
            <a:pPr marL="457200" indent="-457200">
              <a:buFont typeface="+mj-lt"/>
              <a:buAutoNum type="arabicPeriod" startAt="8"/>
            </a:pPr>
            <a:r>
              <a:rPr lang="ja-JP" altLang="en-US" sz="2400" dirty="0" smtClean="0">
                <a:latin typeface="+mj-ea"/>
                <a:ea typeface="+mj-ea"/>
              </a:rPr>
              <a:t>ソーシャル</a:t>
            </a:r>
            <a:r>
              <a:rPr lang="ja-JP" altLang="en-US" sz="2400" dirty="0">
                <a:latin typeface="+mj-ea"/>
                <a:ea typeface="+mj-ea"/>
              </a:rPr>
              <a:t>エンジニアリング</a:t>
            </a:r>
            <a:r>
              <a:rPr lang="ja-JP" altLang="en-US" sz="2400" dirty="0" smtClean="0">
                <a:latin typeface="+mj-ea"/>
                <a:ea typeface="+mj-ea"/>
              </a:rPr>
              <a:t>、</a:t>
            </a:r>
            <a:r>
              <a:rPr lang="ja-JP" altLang="en-US" sz="2400" dirty="0">
                <a:latin typeface="+mj-ea"/>
                <a:ea typeface="+mj-ea"/>
              </a:rPr>
              <a:t>メディア</a:t>
            </a:r>
            <a:endParaRPr lang="en-US" altLang="ja-JP" sz="2400" dirty="0">
              <a:latin typeface="+mj-ea"/>
              <a:ea typeface="+mj-ea"/>
            </a:endParaRPr>
          </a:p>
          <a:p>
            <a:pPr marL="457200" indent="-457200">
              <a:buFont typeface="+mj-lt"/>
              <a:buAutoNum type="arabicPeriod" startAt="8"/>
            </a:pPr>
            <a:r>
              <a:rPr lang="ja-JP" altLang="en-US" sz="2400" dirty="0">
                <a:latin typeface="+mj-ea"/>
                <a:ea typeface="+mj-ea"/>
              </a:rPr>
              <a:t>サイバー空間におけるプライバシと</a:t>
            </a:r>
            <a:r>
              <a:rPr lang="ja-JP" altLang="en-US" sz="2400" dirty="0" smtClean="0">
                <a:latin typeface="+mj-ea"/>
                <a:ea typeface="+mj-ea"/>
              </a:rPr>
              <a:t>匿名性</a:t>
            </a:r>
            <a:endParaRPr lang="en-US" altLang="ja-JP" sz="2400" dirty="0" smtClean="0">
              <a:latin typeface="+mj-ea"/>
              <a:ea typeface="+mj-ea"/>
            </a:endParaRPr>
          </a:p>
          <a:p>
            <a:pPr marL="457200" indent="-457200">
              <a:buFont typeface="+mj-lt"/>
              <a:buAutoNum type="arabicPeriod" startAt="8"/>
            </a:pPr>
            <a:r>
              <a:rPr lang="ja-JP" altLang="en-US" sz="2400" dirty="0">
                <a:latin typeface="+mj-ea"/>
                <a:ea typeface="+mj-ea"/>
              </a:rPr>
              <a:t>サイバーセキュリティについて継続的に取り組む</a:t>
            </a:r>
            <a:endParaRPr kumimoji="1" lang="ja-JP" altLang="en-US" sz="2400" dirty="0">
              <a:latin typeface="+mj-ea"/>
              <a:ea typeface="+mj-ea"/>
            </a:endParaRPr>
          </a:p>
        </p:txBody>
      </p:sp>
    </p:spTree>
    <p:extLst>
      <p:ext uri="{BB962C8B-B14F-4D97-AF65-F5344CB8AC3E}">
        <p14:creationId xmlns:p14="http://schemas.microsoft.com/office/powerpoint/2010/main" val="2267680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講義資料</a:t>
            </a:r>
            <a:endParaRPr kumimoji="1" lang="ja-JP" altLang="en-US" dirty="0"/>
          </a:p>
        </p:txBody>
      </p:sp>
      <p:sp>
        <p:nvSpPr>
          <p:cNvPr id="6" name="コンテンツ プレースホルダー 5"/>
          <p:cNvSpPr>
            <a:spLocks noGrp="1"/>
          </p:cNvSpPr>
          <p:nvPr>
            <p:ph idx="1"/>
          </p:nvPr>
        </p:nvSpPr>
        <p:spPr>
          <a:xfrm>
            <a:off x="1744910" y="2133600"/>
            <a:ext cx="7088697" cy="3777622"/>
          </a:xfrm>
        </p:spPr>
        <p:txBody>
          <a:bodyPr>
            <a:normAutofit/>
          </a:bodyPr>
          <a:lstStyle/>
          <a:p>
            <a:r>
              <a:rPr kumimoji="1" lang="ja-JP" altLang="en-US" dirty="0" smtClean="0"/>
              <a:t>講義ホームページ</a:t>
            </a:r>
            <a:endParaRPr lang="en-US" altLang="ja-JP" dirty="0"/>
          </a:p>
          <a:p>
            <a:pPr marL="0" indent="0">
              <a:buNone/>
            </a:pPr>
            <a:r>
              <a:rPr kumimoji="1" lang="en-US" altLang="ja-JP" dirty="0" smtClean="0"/>
              <a:t>     http://www.cs.kyushu-u.ac.jp/lectures/csp</a:t>
            </a:r>
          </a:p>
          <a:p>
            <a:r>
              <a:rPr kumimoji="1" lang="en-US" altLang="ja-JP" dirty="0" smtClean="0"/>
              <a:t>Web</a:t>
            </a:r>
            <a:r>
              <a:rPr kumimoji="1" lang="ja-JP" altLang="en-US" dirty="0" smtClean="0"/>
              <a:t>学習システム</a:t>
            </a:r>
            <a:endParaRPr kumimoji="1" lang="en-US" altLang="ja-JP" dirty="0" smtClean="0"/>
          </a:p>
          <a:p>
            <a:pPr marL="0" indent="0">
              <a:buNone/>
            </a:pPr>
            <a:r>
              <a:rPr lang="en-US" altLang="ja-JP" dirty="0"/>
              <a:t> </a:t>
            </a:r>
            <a:r>
              <a:rPr lang="en-US" altLang="ja-JP" dirty="0" smtClean="0"/>
              <a:t>     </a:t>
            </a:r>
            <a:r>
              <a:rPr lang="en-US" altLang="ja-JP" dirty="0"/>
              <a:t>http://</a:t>
            </a:r>
            <a:r>
              <a:rPr lang="en-US" altLang="ja-JP" dirty="0" smtClean="0"/>
              <a:t>webct.kyushu-u.ac.jp</a:t>
            </a:r>
            <a:endParaRPr kumimoji="1" lang="en-US" altLang="ja-JP" dirty="0" smtClean="0"/>
          </a:p>
          <a:p>
            <a:r>
              <a:rPr lang="ja-JP" altLang="en-US" dirty="0" smtClean="0"/>
              <a:t>コース</a:t>
            </a:r>
            <a:endParaRPr lang="en-US" altLang="ja-JP" dirty="0" smtClean="0"/>
          </a:p>
          <a:p>
            <a:pPr lvl="1"/>
            <a:r>
              <a:rPr lang="en-US" altLang="ja-JP" dirty="0" smtClean="0"/>
              <a:t>BE15KO01</a:t>
            </a:r>
            <a:r>
              <a:rPr lang="en-US" altLang="ja-JP" dirty="0" smtClean="0"/>
              <a:t>: </a:t>
            </a:r>
            <a:r>
              <a:rPr lang="ja-JP" altLang="en-US" dirty="0"/>
              <a:t>サイバーセキュリティ基礎論</a:t>
            </a:r>
            <a:endParaRPr lang="en-US" altLang="ja-JP" dirty="0"/>
          </a:p>
          <a:p>
            <a:pPr marL="0" indent="0">
              <a:buNone/>
            </a:pPr>
            <a:r>
              <a:rPr lang="ja-JP" altLang="en-US" dirty="0"/>
              <a:t>　 </a:t>
            </a:r>
            <a:r>
              <a:rPr lang="en-US" altLang="ja-JP" dirty="0" smtClean="0"/>
              <a:t>	</a:t>
            </a:r>
            <a:r>
              <a:rPr lang="ja-JP" altLang="en-US" dirty="0" smtClean="0"/>
              <a:t>　教員：岡村　耕二</a:t>
            </a:r>
            <a:endParaRPr lang="ja-JP" altLang="en-US" dirty="0"/>
          </a:p>
        </p:txBody>
      </p:sp>
    </p:spTree>
    <p:extLst>
      <p:ext uri="{BB962C8B-B14F-4D97-AF65-F5344CB8AC3E}">
        <p14:creationId xmlns:p14="http://schemas.microsoft.com/office/powerpoint/2010/main" val="2818903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fontScale="90000"/>
          </a:bodyPr>
          <a:lstStyle/>
          <a:p>
            <a:r>
              <a:rPr lang="en-US" altLang="ja-JP" sz="4000" dirty="0">
                <a:latin typeface="+mj-ea"/>
              </a:rPr>
              <a:t>Cyber Security </a:t>
            </a:r>
            <a:r>
              <a:rPr lang="ja-JP" altLang="en-US" sz="4000" dirty="0">
                <a:latin typeface="+mj-ea"/>
              </a:rPr>
              <a:t>について</a:t>
            </a:r>
            <a:r>
              <a:rPr lang="ja-JP" altLang="en-US" sz="4000" dirty="0" smtClean="0">
                <a:latin typeface="+mj-ea"/>
              </a:rPr>
              <a:t>学ぶ重要性を理解</a:t>
            </a:r>
            <a:r>
              <a:rPr lang="ja-JP" altLang="en-US" sz="4000" dirty="0">
                <a:latin typeface="+mj-ea"/>
              </a:rPr>
              <a:t>する</a:t>
            </a:r>
            <a:endParaRPr lang="en-US" altLang="ja-JP" sz="4000" dirty="0">
              <a:latin typeface="+mj-ea"/>
            </a:endParaRPr>
          </a:p>
        </p:txBody>
      </p:sp>
      <p:sp>
        <p:nvSpPr>
          <p:cNvPr id="6" name="コンテンツ プレースホルダー 5"/>
          <p:cNvSpPr>
            <a:spLocks noGrp="1"/>
          </p:cNvSpPr>
          <p:nvPr>
            <p:ph idx="1"/>
          </p:nvPr>
        </p:nvSpPr>
        <p:spPr>
          <a:xfrm>
            <a:off x="1841747" y="2091655"/>
            <a:ext cx="6591985" cy="3777622"/>
          </a:xfrm>
        </p:spPr>
        <p:txBody>
          <a:bodyPr>
            <a:normAutofit fontScale="85000" lnSpcReduction="10000"/>
          </a:bodyPr>
          <a:lstStyle/>
          <a:p>
            <a:r>
              <a:rPr lang="ja-JP" altLang="en-US" sz="2400" dirty="0">
                <a:latin typeface="+mn-ea"/>
              </a:rPr>
              <a:t>全ての学生がサイバーセキュリティの講義を受けるべき理由</a:t>
            </a:r>
          </a:p>
          <a:p>
            <a:r>
              <a:rPr lang="ja-JP" altLang="en-US" sz="2400" dirty="0">
                <a:latin typeface="+mn-ea"/>
              </a:rPr>
              <a:t>サイバーセキュリティとは何</a:t>
            </a:r>
            <a:r>
              <a:rPr lang="ja-JP" altLang="en-US" sz="2400" dirty="0" smtClean="0">
                <a:latin typeface="+mn-ea"/>
              </a:rPr>
              <a:t>か</a:t>
            </a:r>
            <a:endParaRPr lang="en-US" altLang="ja-JP" sz="2400" dirty="0" smtClean="0">
              <a:latin typeface="+mn-ea"/>
            </a:endParaRPr>
          </a:p>
          <a:p>
            <a:r>
              <a:rPr lang="ja-JP" altLang="en-US" sz="2400" dirty="0">
                <a:latin typeface="+mn-ea"/>
              </a:rPr>
              <a:t>人間、物とコンピュータ・ネットワークの</a:t>
            </a:r>
            <a:r>
              <a:rPr lang="ja-JP" altLang="en-US" sz="2400" dirty="0" smtClean="0">
                <a:latin typeface="+mn-ea"/>
              </a:rPr>
              <a:t>関係を理解する</a:t>
            </a:r>
            <a:endParaRPr lang="en-US" altLang="ja-JP" sz="2400" dirty="0" smtClean="0">
              <a:latin typeface="+mn-ea"/>
            </a:endParaRPr>
          </a:p>
          <a:p>
            <a:r>
              <a:rPr lang="ja-JP" altLang="en-US" sz="2400" dirty="0">
                <a:latin typeface="+mn-ea"/>
              </a:rPr>
              <a:t>パスワードと</a:t>
            </a:r>
            <a:r>
              <a:rPr lang="ja-JP" altLang="en-US" sz="2400" dirty="0" smtClean="0">
                <a:latin typeface="+mn-ea"/>
              </a:rPr>
              <a:t>は</a:t>
            </a:r>
            <a:endParaRPr lang="en-US" altLang="ja-JP" sz="2400" dirty="0" smtClean="0">
              <a:latin typeface="+mn-ea"/>
            </a:endParaRPr>
          </a:p>
          <a:p>
            <a:r>
              <a:rPr lang="ja-JP" altLang="en-US" sz="2400" dirty="0">
                <a:latin typeface="+mn-ea"/>
              </a:rPr>
              <a:t>サイバーセキュリティを理解して得られる</a:t>
            </a:r>
            <a:r>
              <a:rPr lang="ja-JP" altLang="en-US" sz="2400" dirty="0" smtClean="0">
                <a:latin typeface="+mn-ea"/>
              </a:rPr>
              <a:t>こととは</a:t>
            </a:r>
            <a:endParaRPr lang="en-US" altLang="ja-JP" sz="2400" dirty="0" smtClean="0">
              <a:latin typeface="+mn-ea"/>
            </a:endParaRPr>
          </a:p>
          <a:p>
            <a:r>
              <a:rPr lang="ja-JP" altLang="en-US" sz="2400" dirty="0">
                <a:latin typeface="+mn-ea"/>
              </a:rPr>
              <a:t>サイバーセキュリティに対する勉強の</a:t>
            </a:r>
            <a:r>
              <a:rPr lang="ja-JP" altLang="en-US" sz="2400" dirty="0" smtClean="0">
                <a:latin typeface="+mn-ea"/>
              </a:rPr>
              <a:t>仕方</a:t>
            </a:r>
            <a:endParaRPr lang="en-US" altLang="ja-JP" sz="2400" dirty="0" smtClean="0">
              <a:latin typeface="+mn-ea"/>
            </a:endParaRPr>
          </a:p>
          <a:p>
            <a:r>
              <a:rPr lang="ja-JP" altLang="en-US" sz="2400" dirty="0">
                <a:latin typeface="+mn-ea"/>
              </a:rPr>
              <a:t>サイバーセキュリティに関して、継続的に行っておく</a:t>
            </a:r>
            <a:r>
              <a:rPr lang="ja-JP" altLang="en-US" sz="2400" dirty="0" smtClean="0">
                <a:latin typeface="+mn-ea"/>
              </a:rPr>
              <a:t>べきこ</a:t>
            </a:r>
            <a:r>
              <a:rPr lang="ja-JP" altLang="en-US" sz="2400" dirty="0">
                <a:latin typeface="+mn-ea"/>
              </a:rPr>
              <a:t>と</a:t>
            </a:r>
            <a:endParaRPr kumimoji="1" lang="ja-JP" altLang="en-US" sz="2400" dirty="0">
              <a:latin typeface="+mn-ea"/>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098" y="1430126"/>
            <a:ext cx="588483" cy="1411901"/>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126" y="2986481"/>
            <a:ext cx="1337885" cy="1504493"/>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407" y="4890780"/>
            <a:ext cx="961325" cy="1441987"/>
          </a:xfrm>
          <a:prstGeom prst="rect">
            <a:avLst/>
          </a:prstGeom>
        </p:spPr>
      </p:pic>
      <p:sp>
        <p:nvSpPr>
          <p:cNvPr id="4" name="正方形/長方形 3"/>
          <p:cNvSpPr/>
          <p:nvPr/>
        </p:nvSpPr>
        <p:spPr>
          <a:xfrm>
            <a:off x="432033" y="6332767"/>
            <a:ext cx="4572000" cy="246221"/>
          </a:xfrm>
          <a:prstGeom prst="rect">
            <a:avLst/>
          </a:prstGeom>
        </p:spPr>
        <p:txBody>
          <a:bodyPr>
            <a:spAutoFit/>
          </a:bodyPr>
          <a:lstStyle/>
          <a:p>
            <a:r>
              <a:rPr lang="ja-JP" altLang="en-US" sz="1000" dirty="0"/>
              <a:t>http://backyard.chocolateboard.net/201202/awesome-note</a:t>
            </a:r>
          </a:p>
        </p:txBody>
      </p:sp>
    </p:spTree>
    <p:extLst>
      <p:ext uri="{BB962C8B-B14F-4D97-AF65-F5344CB8AC3E}">
        <p14:creationId xmlns:p14="http://schemas.microsoft.com/office/powerpoint/2010/main" val="59057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7486" y="4790475"/>
            <a:ext cx="1819656" cy="1034186"/>
          </a:xfrm>
          <a:prstGeom prst="rect">
            <a:avLst/>
          </a:prstGeom>
        </p:spPr>
      </p:pic>
      <p:sp>
        <p:nvSpPr>
          <p:cNvPr id="11" name="テキスト ボックス 10"/>
          <p:cNvSpPr txBox="1"/>
          <p:nvPr/>
        </p:nvSpPr>
        <p:spPr>
          <a:xfrm>
            <a:off x="6507129" y="5665232"/>
            <a:ext cx="2492990" cy="1015663"/>
          </a:xfrm>
          <a:prstGeom prst="rect">
            <a:avLst/>
          </a:prstGeom>
          <a:solidFill>
            <a:schemeClr val="bg1"/>
          </a:solidFill>
        </p:spPr>
        <p:txBody>
          <a:bodyPr wrap="none" rtlCol="0">
            <a:spAutoFit/>
          </a:bodyPr>
          <a:lstStyle/>
          <a:p>
            <a:r>
              <a:rPr kumimoji="1" lang="ja-JP" altLang="en-US" sz="6000" dirty="0" smtClean="0">
                <a:solidFill>
                  <a:srgbClr val="FF0000"/>
                </a:solidFill>
              </a:rPr>
              <a:t>見ない</a:t>
            </a:r>
            <a:endParaRPr kumimoji="1" lang="ja-JP" altLang="en-US" sz="6000" dirty="0">
              <a:solidFill>
                <a:srgbClr val="FF0000"/>
              </a:solidFill>
            </a:endParaRPr>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6635" y="4725325"/>
            <a:ext cx="1817827" cy="1697126"/>
          </a:xfrm>
          <a:prstGeom prst="rect">
            <a:avLst/>
          </a:prstGeom>
        </p:spPr>
      </p:pic>
      <p:sp>
        <p:nvSpPr>
          <p:cNvPr id="2" name="タイトル 1"/>
          <p:cNvSpPr>
            <a:spLocks noGrp="1"/>
          </p:cNvSpPr>
          <p:nvPr>
            <p:ph type="title"/>
          </p:nvPr>
        </p:nvSpPr>
        <p:spPr/>
        <p:txBody>
          <a:bodyPr>
            <a:normAutofit fontScale="90000"/>
          </a:bodyPr>
          <a:lstStyle/>
          <a:p>
            <a:r>
              <a:rPr lang="ja-JP" altLang="en-US" sz="4000" dirty="0" smtClean="0"/>
              <a:t>全ての学生がサイバーセキュリティの講義を受けるべき理由</a:t>
            </a:r>
            <a:endParaRPr kumimoji="1" lang="ja-JP" altLang="en-US" sz="4000" dirty="0"/>
          </a:p>
        </p:txBody>
      </p:sp>
      <p:sp>
        <p:nvSpPr>
          <p:cNvPr id="3" name="コンテンツ プレースホルダー 2"/>
          <p:cNvSpPr>
            <a:spLocks noGrp="1"/>
          </p:cNvSpPr>
          <p:nvPr>
            <p:ph idx="1"/>
          </p:nvPr>
        </p:nvSpPr>
        <p:spPr>
          <a:xfrm>
            <a:off x="1510019" y="1837189"/>
            <a:ext cx="7323588" cy="4806892"/>
          </a:xfrm>
        </p:spPr>
        <p:txBody>
          <a:bodyPr>
            <a:normAutofit/>
          </a:bodyPr>
          <a:lstStyle/>
          <a:p>
            <a:r>
              <a:rPr kumimoji="1" lang="ja-JP" altLang="en-US" dirty="0" smtClean="0"/>
              <a:t>サイバー空間を、また、それを</a:t>
            </a:r>
            <a:r>
              <a:rPr lang="ja-JP" altLang="en-US" dirty="0" smtClean="0"/>
              <a:t>創り出して</a:t>
            </a:r>
            <a:r>
              <a:rPr lang="ja-JP" altLang="en-US" dirty="0"/>
              <a:t>いるコンピュータ・</a:t>
            </a:r>
            <a:r>
              <a:rPr lang="ja-JP" altLang="en-US" dirty="0" smtClean="0"/>
              <a:t>ネットワークを、毎日使っていますよね？</a:t>
            </a:r>
            <a:r>
              <a:rPr kumimoji="1" lang="ja-JP" altLang="en-US" dirty="0" smtClean="0"/>
              <a:t>意識しないで！　</a:t>
            </a:r>
            <a:endParaRPr kumimoji="1" lang="en-US" altLang="ja-JP" dirty="0" smtClean="0"/>
          </a:p>
          <a:p>
            <a:pPr lvl="1"/>
            <a:r>
              <a:rPr lang="ja-JP" altLang="en-US" dirty="0" smtClean="0"/>
              <a:t>スマートフォン、</a:t>
            </a:r>
            <a:r>
              <a:rPr lang="en-US" altLang="ja-JP" dirty="0" smtClean="0"/>
              <a:t>ATM</a:t>
            </a:r>
          </a:p>
          <a:p>
            <a:endParaRPr kumimoji="1" lang="en-US" altLang="ja-JP" dirty="0" smtClean="0"/>
          </a:p>
          <a:p>
            <a:endParaRPr kumimoji="1" lang="ja-JP" altLang="en-US" dirty="0"/>
          </a:p>
        </p:txBody>
      </p:sp>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135" y="3118079"/>
            <a:ext cx="2749413" cy="3091800"/>
          </a:xfrm>
          <a:prstGeom prst="rect">
            <a:avLst/>
          </a:prstGeom>
        </p:spPr>
      </p:pic>
      <p:sp>
        <p:nvSpPr>
          <p:cNvPr id="10" name="テキスト ボックス 9"/>
          <p:cNvSpPr txBox="1"/>
          <p:nvPr/>
        </p:nvSpPr>
        <p:spPr>
          <a:xfrm>
            <a:off x="3454860" y="5702047"/>
            <a:ext cx="1723549" cy="1015663"/>
          </a:xfrm>
          <a:prstGeom prst="rect">
            <a:avLst/>
          </a:prstGeom>
          <a:solidFill>
            <a:schemeClr val="bg1"/>
          </a:solidFill>
        </p:spPr>
        <p:txBody>
          <a:bodyPr wrap="none" rtlCol="0">
            <a:spAutoFit/>
          </a:bodyPr>
          <a:lstStyle/>
          <a:p>
            <a:r>
              <a:rPr kumimoji="1" lang="ja-JP" altLang="en-US" sz="6000" dirty="0" smtClean="0">
                <a:solidFill>
                  <a:srgbClr val="FF0000"/>
                </a:solidFill>
              </a:rPr>
              <a:t>不要</a:t>
            </a:r>
            <a:endParaRPr kumimoji="1" lang="ja-JP" altLang="en-US" sz="6000" dirty="0">
              <a:solidFill>
                <a:srgbClr val="FF0000"/>
              </a:solidFill>
            </a:endParaRPr>
          </a:p>
        </p:txBody>
      </p:sp>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7486" y="2631710"/>
            <a:ext cx="1233607" cy="1854940"/>
          </a:xfrm>
          <a:prstGeom prst="rect">
            <a:avLst/>
          </a:prstGeom>
        </p:spPr>
      </p:pic>
      <p:pic>
        <p:nvPicPr>
          <p:cNvPr id="13" name="図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3192" y="2639343"/>
            <a:ext cx="1963560" cy="1963560"/>
          </a:xfrm>
          <a:prstGeom prst="rect">
            <a:avLst/>
          </a:prstGeom>
        </p:spPr>
      </p:pic>
    </p:spTree>
    <p:extLst>
      <p:ext uri="{BB962C8B-B14F-4D97-AF65-F5344CB8AC3E}">
        <p14:creationId xmlns:p14="http://schemas.microsoft.com/office/powerpoint/2010/main" val="302209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4000" dirty="0" smtClean="0"/>
              <a:t>全ての学生がサイバーセキュリティの講義を受けるべき理由</a:t>
            </a:r>
            <a:endParaRPr kumimoji="1" lang="ja-JP" altLang="en-US" sz="4000" dirty="0"/>
          </a:p>
        </p:txBody>
      </p:sp>
      <p:sp>
        <p:nvSpPr>
          <p:cNvPr id="3" name="コンテンツ プレースホルダー 2"/>
          <p:cNvSpPr>
            <a:spLocks noGrp="1"/>
          </p:cNvSpPr>
          <p:nvPr>
            <p:ph idx="1"/>
          </p:nvPr>
        </p:nvSpPr>
        <p:spPr>
          <a:xfrm>
            <a:off x="1510019" y="1837189"/>
            <a:ext cx="7323588" cy="4806892"/>
          </a:xfrm>
        </p:spPr>
        <p:txBody>
          <a:bodyPr>
            <a:normAutofit/>
          </a:bodyPr>
          <a:lstStyle/>
          <a:p>
            <a:r>
              <a:rPr lang="ja-JP" altLang="en-US" dirty="0" smtClean="0"/>
              <a:t>知って</a:t>
            </a:r>
            <a:r>
              <a:rPr lang="ja-JP" altLang="en-US" dirty="0"/>
              <a:t>いること、考えたらわかることが</a:t>
            </a:r>
            <a:r>
              <a:rPr lang="ja-JP" altLang="en-US" dirty="0" smtClean="0"/>
              <a:t>ほとんどだと思っているかもしれませんが、正確に知っていますか？</a:t>
            </a:r>
            <a:endParaRPr lang="en-US" altLang="ja-JP" dirty="0" smtClean="0"/>
          </a:p>
          <a:p>
            <a:r>
              <a:rPr lang="ja-JP" altLang="en-US" dirty="0" smtClean="0"/>
              <a:t>知らなくても</a:t>
            </a:r>
            <a:r>
              <a:rPr lang="ja-JP" altLang="en-US" dirty="0"/>
              <a:t>済</a:t>
            </a:r>
            <a:r>
              <a:rPr lang="ja-JP" altLang="en-US" dirty="0" smtClean="0"/>
              <a:t>んでいたことも多いと思いますが、知っておくといいことも多いのです。</a:t>
            </a:r>
            <a:endParaRPr lang="en-US" altLang="ja-JP" dirty="0" smtClean="0"/>
          </a:p>
          <a:p>
            <a:pPr lvl="1"/>
            <a:r>
              <a:rPr lang="ja-JP" altLang="en-US" sz="2400" dirty="0"/>
              <a:t>無線ネットワークって安全なの</a:t>
            </a:r>
            <a:r>
              <a:rPr lang="ja-JP" altLang="en-US" sz="2400" dirty="0" smtClean="0"/>
              <a:t>？</a:t>
            </a:r>
            <a:endParaRPr lang="ja-JP" altLang="en-US" sz="2400" dirty="0"/>
          </a:p>
          <a:p>
            <a:endParaRPr lang="en-US" altLang="ja-JP" dirty="0" smtClean="0"/>
          </a:p>
          <a:p>
            <a:endParaRPr lang="en-US" altLang="ja-JP" dirty="0"/>
          </a:p>
          <a:p>
            <a:endParaRPr lang="en-US" altLang="ja-JP" dirty="0" smtClean="0"/>
          </a:p>
          <a:p>
            <a:r>
              <a:rPr lang="ja-JP" altLang="en-US" dirty="0" smtClean="0"/>
              <a:t>被害者</a:t>
            </a:r>
            <a:r>
              <a:rPr lang="ja-JP" altLang="en-US" dirty="0"/>
              <a:t>にならぬよう、加害者</a:t>
            </a:r>
            <a:r>
              <a:rPr lang="ja-JP" altLang="en-US" dirty="0" smtClean="0"/>
              <a:t>にもならないことが大事です。</a:t>
            </a:r>
            <a:endParaRPr lang="en-US" altLang="ja-JP" dirty="0" smtClean="0"/>
          </a:p>
          <a:p>
            <a:pPr lvl="1"/>
            <a:r>
              <a:rPr lang="ja-JP" altLang="en-US" sz="2400" dirty="0" smtClean="0"/>
              <a:t>情報のコピー</a:t>
            </a:r>
            <a:endParaRPr lang="ja-JP" altLang="en-US" sz="2400" dirty="0"/>
          </a:p>
          <a:p>
            <a:endParaRPr kumimoji="1" lang="en-US" altLang="ja-JP" dirty="0" smtClean="0"/>
          </a:p>
          <a:p>
            <a:endParaRPr kumimoji="1" lang="ja-JP" altLang="en-US" dirty="0"/>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2298" y="2964343"/>
            <a:ext cx="1861309" cy="1861309"/>
          </a:xfrm>
          <a:prstGeom prst="rect">
            <a:avLst/>
          </a:prstGeom>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8426" y="3606452"/>
            <a:ext cx="1828800" cy="1219200"/>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5649" y="5347927"/>
            <a:ext cx="1425454" cy="1412190"/>
          </a:xfrm>
          <a:prstGeom prst="rect">
            <a:avLst/>
          </a:prstGeom>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0517" y="5347927"/>
            <a:ext cx="1113418" cy="1398229"/>
          </a:xfrm>
          <a:prstGeom prst="rect">
            <a:avLst/>
          </a:prstGeom>
        </p:spPr>
      </p:pic>
    </p:spTree>
    <p:extLst>
      <p:ext uri="{BB962C8B-B14F-4D97-AF65-F5344CB8AC3E}">
        <p14:creationId xmlns:p14="http://schemas.microsoft.com/office/powerpoint/2010/main" val="4006175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実空間でのセキュリティは？</a:t>
            </a:r>
            <a:endParaRPr lang="en-US" altLang="ja-JP" dirty="0" smtClean="0"/>
          </a:p>
        </p:txBody>
      </p:sp>
      <p:pic>
        <p:nvPicPr>
          <p:cNvPr id="5" name="コンテンツ プレースホルダー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31120" y="2131063"/>
            <a:ext cx="1715273" cy="2571654"/>
          </a:xfr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4890" y="2231305"/>
            <a:ext cx="3152543" cy="2248814"/>
          </a:xfrm>
          <a:prstGeom prst="rect">
            <a:avLst/>
          </a:prstGeom>
        </p:spPr>
      </p:pic>
      <p:sp>
        <p:nvSpPr>
          <p:cNvPr id="7" name="テキスト ボックス 6"/>
          <p:cNvSpPr txBox="1"/>
          <p:nvPr/>
        </p:nvSpPr>
        <p:spPr>
          <a:xfrm>
            <a:off x="1945201" y="1444691"/>
            <a:ext cx="4852610" cy="523220"/>
          </a:xfrm>
          <a:prstGeom prst="rect">
            <a:avLst/>
          </a:prstGeom>
          <a:noFill/>
        </p:spPr>
        <p:txBody>
          <a:bodyPr wrap="none" rtlCol="0">
            <a:spAutoFit/>
          </a:bodyPr>
          <a:lstStyle/>
          <a:p>
            <a:r>
              <a:rPr lang="ja-JP" altLang="en-US" sz="2800" dirty="0" smtClean="0"/>
              <a:t>壁，扉，鍵，自分自身で守る</a:t>
            </a:r>
            <a:endParaRPr kumimoji="1" lang="ja-JP" altLang="en-US" sz="2800" dirty="0"/>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1752" y="4762970"/>
            <a:ext cx="2902898" cy="1907295"/>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989" y="0"/>
            <a:ext cx="1404715" cy="2175995"/>
          </a:xfrm>
          <a:prstGeom prst="rect">
            <a:avLst/>
          </a:prstGeom>
        </p:spPr>
      </p:pic>
    </p:spTree>
    <p:extLst>
      <p:ext uri="{BB962C8B-B14F-4D97-AF65-F5344CB8AC3E}">
        <p14:creationId xmlns:p14="http://schemas.microsoft.com/office/powerpoint/2010/main" val="3865869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サイバーセキュリティとは何か</a:t>
            </a:r>
            <a:endParaRPr lang="en-US" altLang="ja-JP" dirty="0" smtClean="0"/>
          </a:p>
        </p:txBody>
      </p:sp>
      <p:sp>
        <p:nvSpPr>
          <p:cNvPr id="3" name="コンテンツ プレースホルダー 2"/>
          <p:cNvSpPr>
            <a:spLocks noGrp="1"/>
          </p:cNvSpPr>
          <p:nvPr>
            <p:ph idx="1"/>
          </p:nvPr>
        </p:nvSpPr>
        <p:spPr>
          <a:xfrm>
            <a:off x="998290" y="1498116"/>
            <a:ext cx="6107184" cy="5058562"/>
          </a:xfrm>
        </p:spPr>
        <p:txBody>
          <a:bodyPr>
            <a:normAutofit/>
          </a:bodyPr>
          <a:lstStyle/>
          <a:p>
            <a:r>
              <a:rPr kumimoji="1" lang="ja-JP" altLang="en-US" smtClean="0"/>
              <a:t>自分の</a:t>
            </a:r>
            <a:r>
              <a:rPr kumimoji="1" lang="en-US" altLang="ja-JP" smtClean="0"/>
              <a:t>IT</a:t>
            </a:r>
            <a:r>
              <a:rPr kumimoji="1" lang="ja-JP" altLang="en-US" smtClean="0"/>
              <a:t>機器、環境が壊されたり、使い物にならなくなる。</a:t>
            </a:r>
            <a:endParaRPr kumimoji="1" lang="en-US" altLang="ja-JP" smtClean="0"/>
          </a:p>
          <a:p>
            <a:pPr lvl="1"/>
            <a:r>
              <a:rPr lang="ja-JP" altLang="en-US" smtClean="0"/>
              <a:t>自分のパソコンが知らないうちに誰かに使われている？</a:t>
            </a:r>
            <a:endParaRPr kumimoji="1" lang="en-US" altLang="ja-JP" smtClean="0"/>
          </a:p>
          <a:p>
            <a:r>
              <a:rPr lang="ja-JP" altLang="en-US" smtClean="0"/>
              <a:t>自分が</a:t>
            </a:r>
            <a:r>
              <a:rPr lang="en-US" altLang="ja-JP" smtClean="0"/>
              <a:t>IT</a:t>
            </a:r>
            <a:r>
              <a:rPr lang="ja-JP" altLang="en-US" smtClean="0"/>
              <a:t>機器、環境で管理している情報が盗まれる。</a:t>
            </a:r>
            <a:endParaRPr lang="en-US" altLang="ja-JP" smtClean="0"/>
          </a:p>
          <a:p>
            <a:pPr lvl="1"/>
            <a:r>
              <a:rPr lang="ja-JP" altLang="en-US" smtClean="0"/>
              <a:t>スマートフォンの中の情報とか。</a:t>
            </a:r>
            <a:endParaRPr lang="en-US" altLang="ja-JP" smtClean="0"/>
          </a:p>
          <a:p>
            <a:endParaRPr lang="en-US" altLang="ja-JP" smtClean="0"/>
          </a:p>
          <a:p>
            <a:r>
              <a:rPr lang="ja-JP" altLang="en-US" smtClean="0"/>
              <a:t>盗まれた情報が現実環境における価値と連動し、経済的な被害を被る。</a:t>
            </a:r>
            <a:endParaRPr lang="en-US" altLang="ja-JP" smtClean="0"/>
          </a:p>
          <a:p>
            <a:pPr lvl="1"/>
            <a:r>
              <a:rPr lang="ja-JP" altLang="en-US" smtClean="0"/>
              <a:t>盗まれた情報で、お金を盗まれた！</a:t>
            </a:r>
            <a:endParaRPr lang="en-US" altLang="ja-JP" smtClean="0"/>
          </a:p>
          <a:p>
            <a:pPr marL="457200" lvl="1" indent="0">
              <a:buNone/>
            </a:pPr>
            <a:endParaRPr kumimoji="1" lang="en-US" altLang="ja-JP" smtClean="0"/>
          </a:p>
          <a:p>
            <a:pPr marL="342900" lvl="1" indent="0">
              <a:buNone/>
            </a:pPr>
            <a:endParaRPr kumimoji="1" lang="ja-JP" altLang="en-US"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4189" y="4078749"/>
            <a:ext cx="1977497" cy="2067957"/>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4749" y="1556839"/>
            <a:ext cx="1531436" cy="2302777"/>
          </a:xfrm>
          <a:prstGeom prst="rect">
            <a:avLst/>
          </a:prstGeom>
        </p:spPr>
      </p:pic>
      <p:sp>
        <p:nvSpPr>
          <p:cNvPr id="7" name="テキスト ボックス 6"/>
          <p:cNvSpPr txBox="1"/>
          <p:nvPr/>
        </p:nvSpPr>
        <p:spPr>
          <a:xfrm>
            <a:off x="2253490" y="4789563"/>
            <a:ext cx="2569934" cy="646331"/>
          </a:xfrm>
          <a:prstGeom prst="rect">
            <a:avLst/>
          </a:prstGeom>
          <a:noFill/>
        </p:spPr>
        <p:txBody>
          <a:bodyPr wrap="none" rtlCol="0">
            <a:spAutoFit/>
          </a:bodyPr>
          <a:lstStyle/>
          <a:p>
            <a:r>
              <a:rPr kumimoji="1" lang="en-US" altLang="ja-JP" dirty="0" smtClean="0"/>
              <a:t>ID</a:t>
            </a:r>
            <a:r>
              <a:rPr kumimoji="1" lang="ja-JP" altLang="en-US" dirty="0" smtClean="0"/>
              <a:t>とパスワード </a:t>
            </a:r>
            <a:endParaRPr lang="en-US" altLang="ja-JP" dirty="0"/>
          </a:p>
          <a:p>
            <a:r>
              <a:rPr kumimoji="1" lang="ja-JP" altLang="en-US" dirty="0" smtClean="0"/>
              <a:t>クレジットカード情報</a:t>
            </a:r>
            <a:endParaRPr kumimoji="1" lang="ja-JP" altLang="en-US" dirty="0"/>
          </a:p>
        </p:txBody>
      </p:sp>
      <p:sp>
        <p:nvSpPr>
          <p:cNvPr id="8" name="正方形/長方形 7"/>
          <p:cNvSpPr/>
          <p:nvPr/>
        </p:nvSpPr>
        <p:spPr>
          <a:xfrm>
            <a:off x="1252456" y="5534621"/>
            <a:ext cx="5489457" cy="646331"/>
          </a:xfrm>
          <a:prstGeom prst="rect">
            <a:avLst/>
          </a:prstGeom>
        </p:spPr>
        <p:txBody>
          <a:bodyPr wrap="square">
            <a:spAutoFit/>
          </a:bodyPr>
          <a:lstStyle/>
          <a:p>
            <a:r>
              <a:rPr lang="en-US" altLang="ja-JP" b="1" dirty="0"/>
              <a:t>3</a:t>
            </a:r>
            <a:r>
              <a:rPr lang="ja-JP" altLang="en-US" b="1" dirty="0"/>
              <a:t>種類以下のパスワードを使いまわすユーザが約</a:t>
            </a:r>
            <a:r>
              <a:rPr lang="en-US" altLang="ja-JP" b="1" dirty="0"/>
              <a:t>7</a:t>
            </a:r>
            <a:r>
              <a:rPr lang="ja-JP" altLang="en-US" b="1" dirty="0"/>
              <a:t>割</a:t>
            </a:r>
            <a:br>
              <a:rPr lang="ja-JP" altLang="en-US" b="1" dirty="0"/>
            </a:br>
            <a:r>
              <a:rPr lang="en-US" altLang="ja-JP" b="1" dirty="0"/>
              <a:t>2</a:t>
            </a:r>
            <a:r>
              <a:rPr lang="ja-JP" altLang="en-US" b="1" dirty="0"/>
              <a:t>人に</a:t>
            </a:r>
            <a:r>
              <a:rPr lang="en-US" altLang="ja-JP" b="1" dirty="0"/>
              <a:t>1</a:t>
            </a:r>
            <a:r>
              <a:rPr lang="ja-JP" altLang="en-US" b="1" dirty="0"/>
              <a:t>人はパスワードを変更する習慣なし</a:t>
            </a:r>
          </a:p>
        </p:txBody>
      </p:sp>
      <p:sp>
        <p:nvSpPr>
          <p:cNvPr id="9" name="正方形/長方形 8"/>
          <p:cNvSpPr/>
          <p:nvPr/>
        </p:nvSpPr>
        <p:spPr>
          <a:xfrm>
            <a:off x="1252456" y="6222327"/>
            <a:ext cx="7062172" cy="276999"/>
          </a:xfrm>
          <a:prstGeom prst="rect">
            <a:avLst/>
          </a:prstGeom>
        </p:spPr>
        <p:txBody>
          <a:bodyPr wrap="square">
            <a:spAutoFit/>
          </a:bodyPr>
          <a:lstStyle/>
          <a:p>
            <a:r>
              <a:rPr lang="ja-JP" altLang="en-US" sz="1200" dirty="0"/>
              <a:t>http://www.trendmicro.co.jp/jp/about-us/press-releases/articles/20130829075331.html</a:t>
            </a:r>
          </a:p>
        </p:txBody>
      </p:sp>
    </p:spTree>
    <p:extLst>
      <p:ext uri="{BB962C8B-B14F-4D97-AF65-F5344CB8AC3E}">
        <p14:creationId xmlns:p14="http://schemas.microsoft.com/office/powerpoint/2010/main" val="279529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2314</TotalTime>
  <Words>1345</Words>
  <Application>Microsoft Office PowerPoint</Application>
  <PresentationFormat>画面に合わせる (4:3)</PresentationFormat>
  <Paragraphs>208</Paragraphs>
  <Slides>20</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20</vt:i4>
      </vt:variant>
    </vt:vector>
  </HeadingPairs>
  <TitlesOfParts>
    <vt:vector size="25" baseType="lpstr">
      <vt:lpstr>メイリオ</vt:lpstr>
      <vt:lpstr>Arial</vt:lpstr>
      <vt:lpstr>Century Gothic</vt:lpstr>
      <vt:lpstr>Wingdings 3</vt:lpstr>
      <vt:lpstr>ウィスプ</vt:lpstr>
      <vt:lpstr>サイバーセキュリティ基礎論  ― IT社会を生き抜くために ―  講義ホームページ      http://www.cs.kyushu-u.ac.jp/lectures/csp</vt:lpstr>
      <vt:lpstr>講義形式</vt:lpstr>
      <vt:lpstr>講義内容</vt:lpstr>
      <vt:lpstr>講義資料</vt:lpstr>
      <vt:lpstr>Cyber Security について学ぶ重要性を理解する</vt:lpstr>
      <vt:lpstr>全ての学生がサイバーセキュリティの講義を受けるべき理由</vt:lpstr>
      <vt:lpstr>全ての学生がサイバーセキュリティの講義を受けるべき理由</vt:lpstr>
      <vt:lpstr>実空間でのセキュリティは？</vt:lpstr>
      <vt:lpstr>サイバーセキュリティとは何か</vt:lpstr>
      <vt:lpstr>サイバーセキュリティとは何か</vt:lpstr>
      <vt:lpstr>人間、物とコンピュータ・ネットワークの関係を理解する</vt:lpstr>
      <vt:lpstr>パスワードとは</vt:lpstr>
      <vt:lpstr>The Top 500 Worst Passwords of all time</vt:lpstr>
      <vt:lpstr>サイバーセキュリティを理解して得られることとは</vt:lpstr>
      <vt:lpstr>サイバーセキュリティを理解して得られることとは</vt:lpstr>
      <vt:lpstr>サイバーセキュリティに対する勉強の仕方</vt:lpstr>
      <vt:lpstr>サイバーセキュリティに関して、継続的に行っておくべきこと</vt:lpstr>
      <vt:lpstr>サイバーセキュリティに関して、継続的に行っておくべきこと</vt:lpstr>
      <vt:lpstr>出席、課題と試験について</vt:lpstr>
      <vt:lpstr>課題</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サイバーセキュリティ基礎論  ― IT社会を生き抜くために ―</dc:title>
  <dc:creator>Koji OKAMURA</dc:creator>
  <cp:lastModifiedBy>Koji OKAMURA</cp:lastModifiedBy>
  <cp:revision>56</cp:revision>
  <dcterms:created xsi:type="dcterms:W3CDTF">2014-09-07T05:46:22Z</dcterms:created>
  <dcterms:modified xsi:type="dcterms:W3CDTF">2015-04-20T01:59:14Z</dcterms:modified>
</cp:coreProperties>
</file>