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sldIdLst>
    <p:sldId id="296" r:id="rId2"/>
    <p:sldId id="324" r:id="rId3"/>
    <p:sldId id="325" r:id="rId4"/>
    <p:sldId id="326" r:id="rId5"/>
    <p:sldId id="327" r:id="rId6"/>
    <p:sldId id="329" r:id="rId7"/>
    <p:sldId id="330" r:id="rId8"/>
    <p:sldId id="331" r:id="rId9"/>
    <p:sldId id="332" r:id="rId10"/>
    <p:sldId id="333" r:id="rId11"/>
    <p:sldId id="334" r:id="rId12"/>
    <p:sldId id="335" r:id="rId13"/>
    <p:sldId id="336" r:id="rId14"/>
    <p:sldId id="337" r:id="rId15"/>
    <p:sldId id="352" r:id="rId16"/>
    <p:sldId id="353" r:id="rId17"/>
    <p:sldId id="354"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294"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7" autoAdjust="0"/>
  </p:normalViewPr>
  <p:slideViewPr>
    <p:cSldViewPr snapToGrid="0">
      <p:cViewPr varScale="1">
        <p:scale>
          <a:sx n="74" d="100"/>
          <a:sy n="74" d="100"/>
        </p:scale>
        <p:origin x="-154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E27A3-1E1D-5A43-920D-598E5B1D68F7}" type="doc">
      <dgm:prSet loTypeId="urn:microsoft.com/office/officeart/2005/8/layout/venn2" loCatId="relationship" qsTypeId="urn:microsoft.com/office/officeart/2005/8/quickstyle/simple4" qsCatId="simple" csTypeId="urn:microsoft.com/office/officeart/2005/8/colors/colorful2" csCatId="colorful" phldr="1"/>
      <dgm:spPr/>
      <dgm:t>
        <a:bodyPr/>
        <a:lstStyle/>
        <a:p>
          <a:endParaRPr kumimoji="1" lang="ja-JP" altLang="en-US"/>
        </a:p>
      </dgm:t>
    </dgm:pt>
    <dgm:pt modelId="{D3E65C39-95B2-2A49-9FE0-A7E8A9ADA0C5}">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ja-JP" altLang="en-US" sz="3200" dirty="0" smtClean="0"/>
            <a:t>個人情報</a:t>
          </a:r>
          <a:endParaRPr kumimoji="1" lang="ja-JP" altLang="en-US" sz="3200" dirty="0"/>
        </a:p>
      </dgm:t>
    </dgm:pt>
    <dgm:pt modelId="{5840B3D7-0372-5742-BE8C-7808F80D705D}" type="parTrans" cxnId="{AB99B76B-6AD0-8348-B568-74CC4A3BDF5F}">
      <dgm:prSet/>
      <dgm:spPr/>
      <dgm:t>
        <a:bodyPr/>
        <a:lstStyle/>
        <a:p>
          <a:endParaRPr kumimoji="1" lang="ja-JP" altLang="en-US"/>
        </a:p>
      </dgm:t>
    </dgm:pt>
    <dgm:pt modelId="{5C28BD80-7631-8748-8B47-AF1E50698F9D}" type="sibTrans" cxnId="{AB99B76B-6AD0-8348-B568-74CC4A3BDF5F}">
      <dgm:prSet/>
      <dgm:spPr/>
      <dgm:t>
        <a:bodyPr/>
        <a:lstStyle/>
        <a:p>
          <a:endParaRPr kumimoji="1" lang="ja-JP" altLang="en-US"/>
        </a:p>
      </dgm:t>
    </dgm:pt>
    <dgm:pt modelId="{BA27A325-0A60-9F47-AAD4-500789CE79DE}">
      <dgm:prSet phldrT="[テキスト]" custT="1"/>
      <dgm:spPr/>
      <dgm:t>
        <a:bodyPr/>
        <a:lstStyle/>
        <a:p>
          <a:r>
            <a:rPr kumimoji="1" lang="ja-JP" altLang="en-US" sz="2800" dirty="0" smtClean="0"/>
            <a:t>個人</a:t>
          </a:r>
          <a:r>
            <a:rPr kumimoji="1" lang="ja-JP" altLang="en-US" sz="2800" dirty="0" smtClean="0"/>
            <a:t>識別</a:t>
          </a:r>
        </a:p>
        <a:p>
          <a:r>
            <a:rPr kumimoji="1" lang="ja-JP" altLang="en-US" sz="2800" dirty="0" smtClean="0"/>
            <a:t>情報</a:t>
          </a:r>
          <a:endParaRPr kumimoji="1" lang="ja-JP" altLang="en-US" sz="2800" dirty="0"/>
        </a:p>
      </dgm:t>
    </dgm:pt>
    <dgm:pt modelId="{E3DA7C73-DE7E-D341-B2A4-C4DBA1E57043}" type="parTrans" cxnId="{2217C344-D27F-4540-B713-F6450FA5A3AB}">
      <dgm:prSet/>
      <dgm:spPr/>
      <dgm:t>
        <a:bodyPr/>
        <a:lstStyle/>
        <a:p>
          <a:endParaRPr kumimoji="1" lang="ja-JP" altLang="en-US"/>
        </a:p>
      </dgm:t>
    </dgm:pt>
    <dgm:pt modelId="{F4C6498B-AD68-FF47-A97B-D502E27209B9}" type="sibTrans" cxnId="{2217C344-D27F-4540-B713-F6450FA5A3AB}">
      <dgm:prSet/>
      <dgm:spPr/>
      <dgm:t>
        <a:bodyPr/>
        <a:lstStyle/>
        <a:p>
          <a:endParaRPr kumimoji="1" lang="ja-JP" altLang="en-US"/>
        </a:p>
      </dgm:t>
    </dgm:pt>
    <dgm:pt modelId="{95189F4A-B7D8-1F4A-8666-9BA08465C929}" type="pres">
      <dgm:prSet presAssocID="{634E27A3-1E1D-5A43-920D-598E5B1D68F7}" presName="Name0" presStyleCnt="0">
        <dgm:presLayoutVars>
          <dgm:chMax val="7"/>
          <dgm:resizeHandles val="exact"/>
        </dgm:presLayoutVars>
      </dgm:prSet>
      <dgm:spPr/>
      <dgm:t>
        <a:bodyPr/>
        <a:lstStyle/>
        <a:p>
          <a:endParaRPr kumimoji="1" lang="ja-JP" altLang="en-US"/>
        </a:p>
      </dgm:t>
    </dgm:pt>
    <dgm:pt modelId="{2342F7AB-7E4F-F14F-A730-F47EE9F3B675}" type="pres">
      <dgm:prSet presAssocID="{634E27A3-1E1D-5A43-920D-598E5B1D68F7}" presName="comp1" presStyleCnt="0"/>
      <dgm:spPr/>
      <dgm:t>
        <a:bodyPr/>
        <a:lstStyle/>
        <a:p>
          <a:endParaRPr kumimoji="1" lang="ja-JP" altLang="en-US"/>
        </a:p>
      </dgm:t>
    </dgm:pt>
    <dgm:pt modelId="{63079C93-C3C8-D541-BE0D-2001F7B5D926}" type="pres">
      <dgm:prSet presAssocID="{634E27A3-1E1D-5A43-920D-598E5B1D68F7}" presName="circle1" presStyleLbl="node1" presStyleIdx="0" presStyleCnt="2"/>
      <dgm:spPr/>
      <dgm:t>
        <a:bodyPr/>
        <a:lstStyle/>
        <a:p>
          <a:endParaRPr kumimoji="1" lang="ja-JP" altLang="en-US"/>
        </a:p>
      </dgm:t>
    </dgm:pt>
    <dgm:pt modelId="{BC03C801-E638-D042-A556-148FD2A263A2}" type="pres">
      <dgm:prSet presAssocID="{634E27A3-1E1D-5A43-920D-598E5B1D68F7}" presName="c1text" presStyleLbl="node1" presStyleIdx="0" presStyleCnt="2">
        <dgm:presLayoutVars>
          <dgm:bulletEnabled val="1"/>
        </dgm:presLayoutVars>
      </dgm:prSet>
      <dgm:spPr/>
      <dgm:t>
        <a:bodyPr/>
        <a:lstStyle/>
        <a:p>
          <a:endParaRPr kumimoji="1" lang="ja-JP" altLang="en-US"/>
        </a:p>
      </dgm:t>
    </dgm:pt>
    <dgm:pt modelId="{E07D2896-87C3-D944-9A0C-D520B85596CE}" type="pres">
      <dgm:prSet presAssocID="{634E27A3-1E1D-5A43-920D-598E5B1D68F7}" presName="comp2" presStyleCnt="0"/>
      <dgm:spPr/>
      <dgm:t>
        <a:bodyPr/>
        <a:lstStyle/>
        <a:p>
          <a:endParaRPr kumimoji="1" lang="ja-JP" altLang="en-US"/>
        </a:p>
      </dgm:t>
    </dgm:pt>
    <dgm:pt modelId="{ED839046-6162-FF4D-B8C2-BD5B0D409B9E}" type="pres">
      <dgm:prSet presAssocID="{634E27A3-1E1D-5A43-920D-598E5B1D68F7}" presName="circle2" presStyleLbl="node1" presStyleIdx="1" presStyleCnt="2"/>
      <dgm:spPr/>
      <dgm:t>
        <a:bodyPr/>
        <a:lstStyle/>
        <a:p>
          <a:endParaRPr kumimoji="1" lang="ja-JP" altLang="en-US"/>
        </a:p>
      </dgm:t>
    </dgm:pt>
    <dgm:pt modelId="{9E47202B-AD28-834F-AF87-AC3FEAA5A0A6}" type="pres">
      <dgm:prSet presAssocID="{634E27A3-1E1D-5A43-920D-598E5B1D68F7}" presName="c2text" presStyleLbl="node1" presStyleIdx="1" presStyleCnt="2">
        <dgm:presLayoutVars>
          <dgm:bulletEnabled val="1"/>
        </dgm:presLayoutVars>
      </dgm:prSet>
      <dgm:spPr/>
      <dgm:t>
        <a:bodyPr/>
        <a:lstStyle/>
        <a:p>
          <a:endParaRPr kumimoji="1" lang="ja-JP" altLang="en-US"/>
        </a:p>
      </dgm:t>
    </dgm:pt>
  </dgm:ptLst>
  <dgm:cxnLst>
    <dgm:cxn modelId="{EFEFD299-5437-4948-9FCA-FF9D16882108}" type="presOf" srcId="{D3E65C39-95B2-2A49-9FE0-A7E8A9ADA0C5}" destId="{BC03C801-E638-D042-A556-148FD2A263A2}" srcOrd="1" destOrd="0" presId="urn:microsoft.com/office/officeart/2005/8/layout/venn2"/>
    <dgm:cxn modelId="{AB99B76B-6AD0-8348-B568-74CC4A3BDF5F}" srcId="{634E27A3-1E1D-5A43-920D-598E5B1D68F7}" destId="{D3E65C39-95B2-2A49-9FE0-A7E8A9ADA0C5}" srcOrd="0" destOrd="0" parTransId="{5840B3D7-0372-5742-BE8C-7808F80D705D}" sibTransId="{5C28BD80-7631-8748-8B47-AF1E50698F9D}"/>
    <dgm:cxn modelId="{2217C344-D27F-4540-B713-F6450FA5A3AB}" srcId="{634E27A3-1E1D-5A43-920D-598E5B1D68F7}" destId="{BA27A325-0A60-9F47-AAD4-500789CE79DE}" srcOrd="1" destOrd="0" parTransId="{E3DA7C73-DE7E-D341-B2A4-C4DBA1E57043}" sibTransId="{F4C6498B-AD68-FF47-A97B-D502E27209B9}"/>
    <dgm:cxn modelId="{DCFA5AB1-C585-824B-B56F-77EFDDAEDFB6}" type="presOf" srcId="{634E27A3-1E1D-5A43-920D-598E5B1D68F7}" destId="{95189F4A-B7D8-1F4A-8666-9BA08465C929}" srcOrd="0" destOrd="0" presId="urn:microsoft.com/office/officeart/2005/8/layout/venn2"/>
    <dgm:cxn modelId="{527EF238-A4F9-154E-ABC5-EB46C6E437AE}" type="presOf" srcId="{BA27A325-0A60-9F47-AAD4-500789CE79DE}" destId="{9E47202B-AD28-834F-AF87-AC3FEAA5A0A6}" srcOrd="1" destOrd="0" presId="urn:microsoft.com/office/officeart/2005/8/layout/venn2"/>
    <dgm:cxn modelId="{F8CB4A67-7B75-BF44-9E17-BF672837C04E}" type="presOf" srcId="{D3E65C39-95B2-2A49-9FE0-A7E8A9ADA0C5}" destId="{63079C93-C3C8-D541-BE0D-2001F7B5D926}" srcOrd="0" destOrd="0" presId="urn:microsoft.com/office/officeart/2005/8/layout/venn2"/>
    <dgm:cxn modelId="{F6428CFD-A2D3-B34C-9CE8-E5ADCAF39489}" type="presOf" srcId="{BA27A325-0A60-9F47-AAD4-500789CE79DE}" destId="{ED839046-6162-FF4D-B8C2-BD5B0D409B9E}" srcOrd="0" destOrd="0" presId="urn:microsoft.com/office/officeart/2005/8/layout/venn2"/>
    <dgm:cxn modelId="{264B43BE-6BF7-6247-A5C6-F72F85B04C15}" type="presParOf" srcId="{95189F4A-B7D8-1F4A-8666-9BA08465C929}" destId="{2342F7AB-7E4F-F14F-A730-F47EE9F3B675}" srcOrd="0" destOrd="0" presId="urn:microsoft.com/office/officeart/2005/8/layout/venn2"/>
    <dgm:cxn modelId="{AD90B633-6403-3C45-B969-FC915432821E}" type="presParOf" srcId="{2342F7AB-7E4F-F14F-A730-F47EE9F3B675}" destId="{63079C93-C3C8-D541-BE0D-2001F7B5D926}" srcOrd="0" destOrd="0" presId="urn:microsoft.com/office/officeart/2005/8/layout/venn2"/>
    <dgm:cxn modelId="{0907DBE9-2934-C447-B977-EA5C90213E6A}" type="presParOf" srcId="{2342F7AB-7E4F-F14F-A730-F47EE9F3B675}" destId="{BC03C801-E638-D042-A556-148FD2A263A2}" srcOrd="1" destOrd="0" presId="urn:microsoft.com/office/officeart/2005/8/layout/venn2"/>
    <dgm:cxn modelId="{5E1412D7-3B23-9F42-BF4B-2B5B337221AA}" type="presParOf" srcId="{95189F4A-B7D8-1F4A-8666-9BA08465C929}" destId="{E07D2896-87C3-D944-9A0C-D520B85596CE}" srcOrd="1" destOrd="0" presId="urn:microsoft.com/office/officeart/2005/8/layout/venn2"/>
    <dgm:cxn modelId="{FEF71067-D9A4-544C-8E46-92952767F242}" type="presParOf" srcId="{E07D2896-87C3-D944-9A0C-D520B85596CE}" destId="{ED839046-6162-FF4D-B8C2-BD5B0D409B9E}" srcOrd="0" destOrd="0" presId="urn:microsoft.com/office/officeart/2005/8/layout/venn2"/>
    <dgm:cxn modelId="{6DE4E344-E658-7146-939B-ECEDDF6A905E}" type="presParOf" srcId="{E07D2896-87C3-D944-9A0C-D520B85596CE}" destId="{9E47202B-AD28-834F-AF87-AC3FEAA5A0A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79C93-C3C8-D541-BE0D-2001F7B5D926}">
      <dsp:nvSpPr>
        <dsp:cNvPr id="0" name=""/>
        <dsp:cNvSpPr/>
      </dsp:nvSpPr>
      <dsp:spPr>
        <a:xfrm>
          <a:off x="1851818" y="0"/>
          <a:ext cx="4525963" cy="4525963"/>
        </a:xfrm>
        <a:prstGeom prst="ellipse">
          <a:avLst/>
        </a:prstGeom>
        <a:solidFill>
          <a:schemeClr val="accent1"/>
        </a:solidFill>
        <a:ln w="2222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ja-JP" altLang="en-US" sz="3200" kern="1200" dirty="0" smtClean="0"/>
            <a:t>個人情報</a:t>
          </a:r>
          <a:endParaRPr kumimoji="1" lang="ja-JP" altLang="en-US" sz="3200" kern="1200" dirty="0"/>
        </a:p>
      </dsp:txBody>
      <dsp:txXfrm>
        <a:off x="2926734" y="339447"/>
        <a:ext cx="2376130" cy="769413"/>
      </dsp:txXfrm>
    </dsp:sp>
    <dsp:sp modelId="{ED839046-6162-FF4D-B8C2-BD5B0D409B9E}">
      <dsp:nvSpPr>
        <dsp:cNvPr id="0" name=""/>
        <dsp:cNvSpPr/>
      </dsp:nvSpPr>
      <dsp:spPr>
        <a:xfrm>
          <a:off x="2417563" y="1131490"/>
          <a:ext cx="3394472" cy="3394472"/>
        </a:xfrm>
        <a:prstGeom prst="ellipse">
          <a:avLst/>
        </a:prstGeom>
        <a:gradFill rotWithShape="0">
          <a:gsLst>
            <a:gs pos="0">
              <a:schemeClr val="accent2">
                <a:hueOff val="453166"/>
                <a:satOff val="-47993"/>
                <a:lumOff val="-1176"/>
                <a:alphaOff val="0"/>
                <a:tint val="96000"/>
                <a:lumMod val="104000"/>
              </a:schemeClr>
            </a:gs>
            <a:gs pos="100000">
              <a:schemeClr val="accent2">
                <a:hueOff val="453166"/>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個人</a:t>
          </a:r>
          <a:r>
            <a:rPr kumimoji="1" lang="ja-JP" altLang="en-US" sz="2800" kern="1200" dirty="0" smtClean="0"/>
            <a:t>識別</a:t>
          </a:r>
        </a:p>
        <a:p>
          <a:pPr lvl="0" algn="ctr" defTabSz="1244600">
            <a:lnSpc>
              <a:spcPct val="90000"/>
            </a:lnSpc>
            <a:spcBef>
              <a:spcPct val="0"/>
            </a:spcBef>
            <a:spcAft>
              <a:spcPct val="35000"/>
            </a:spcAft>
          </a:pPr>
          <a:r>
            <a:rPr kumimoji="1" lang="ja-JP" altLang="en-US" sz="2800" kern="1200" dirty="0" smtClean="0"/>
            <a:t>情報</a:t>
          </a:r>
          <a:endParaRPr kumimoji="1" lang="ja-JP" altLang="en-US" sz="2800" kern="1200" dirty="0"/>
        </a:p>
      </dsp:txBody>
      <dsp:txXfrm>
        <a:off x="2914672" y="1980108"/>
        <a:ext cx="2400254" cy="169723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D0289-AA4C-4C0A-8B3B-452745F29B78}" type="datetimeFigureOut">
              <a:rPr kumimoji="1" lang="ja-JP" altLang="en-US" smtClean="0"/>
              <a:t>15/04/20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AC2E-4D85-4F0D-B451-294D664BCE91}" type="slidenum">
              <a:rPr kumimoji="1" lang="ja-JP" altLang="en-US" smtClean="0"/>
              <a:t>‹#›</a:t>
            </a:fld>
            <a:endParaRPr kumimoji="1" lang="ja-JP" altLang="en-US"/>
          </a:p>
        </p:txBody>
      </p:sp>
    </p:spTree>
    <p:extLst>
      <p:ext uri="{BB962C8B-B14F-4D97-AF65-F5344CB8AC3E}">
        <p14:creationId xmlns:p14="http://schemas.microsoft.com/office/powerpoint/2010/main" val="527229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3CD005E-17B0-4491-9405-8ECE19203B1F}" type="datetime1">
              <a:rPr kumimoji="1" lang="ja-JP" altLang="en-US" smtClean="0"/>
              <a:t>15/04/20</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87616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85009E2-4771-45A2-90AA-3AB9FB474D4B}" type="datetime1">
              <a:rPr kumimoji="1" lang="ja-JP" altLang="en-US" smtClean="0"/>
              <a:t>15/04/20</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17319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050596-1061-47ED-964A-4DF43E896E97}" type="datetime1">
              <a:rPr kumimoji="1" lang="ja-JP" altLang="en-US" smtClean="0"/>
              <a:t>15/04/20</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105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4148F07-E2C3-4FED-A26B-F726FA643D61}" type="datetime1">
              <a:rPr kumimoji="1" lang="ja-JP" altLang="en-US" smtClean="0"/>
              <a:t>15/04/20</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441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CAB848E9-D588-4D83-BDA6-2F1DB3F3088C}" type="datetime1">
              <a:rPr kumimoji="1" lang="ja-JP" altLang="en-US" smtClean="0"/>
              <a:t>15/04/20</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521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3D9F4D06-984D-42DD-9096-7F01BD617A9D}" type="datetime1">
              <a:rPr kumimoji="1" lang="ja-JP" altLang="en-US" smtClean="0"/>
              <a:t>15/04/20</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97384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0A5A64-E275-44A8-BC5A-00ACF00C8BB0}" type="datetime1">
              <a:rPr kumimoji="1" lang="ja-JP" altLang="en-US" smtClean="0"/>
              <a:t>15/04/20</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85328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E34B0D0-630A-4EE4-97A6-B28950D1794D}" type="datetime1">
              <a:rPr kumimoji="1" lang="ja-JP" altLang="en-US" smtClean="0"/>
              <a:t>15/04/20</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93391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lvl1pPr>
              <a:defRPr sz="2400"/>
            </a:lvl1pPr>
            <a:lvl2pPr>
              <a:defRPr sz="2000"/>
            </a:lvl2pPr>
            <a:lvl3pPr>
              <a:defRPr sz="1800"/>
            </a:lvl3pPr>
            <a:lvl4pPr>
              <a:defRPr sz="1600"/>
            </a:lvl4pPr>
            <a:lvl5pPr>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191048C2-48D7-47E3-A71A-C21951C0A654}" type="datetime1">
              <a:rPr kumimoji="1" lang="ja-JP" altLang="en-US" smtClean="0"/>
              <a:t>15/04/20</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91899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AEBCD92-CA5D-4557-B18D-E75729D28F97}" type="datetime1">
              <a:rPr kumimoji="1" lang="ja-JP" altLang="en-US" smtClean="0"/>
              <a:t>15/04/20</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118790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8F721F8-5DC2-4D22-879C-34B96AFD458E}" type="datetime1">
              <a:rPr kumimoji="1" lang="ja-JP" altLang="en-US" smtClean="0"/>
              <a:t>15/04/20</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54354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BEF6DD-BCD5-4D75-8E7D-8A74B5FFE11C}" type="datetime1">
              <a:rPr kumimoji="1" lang="ja-JP" altLang="en-US" smtClean="0"/>
              <a:t>15/04/20</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89173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D4DA9D6-3EB8-4156-971C-A6DCB26178C6}" type="datetime1">
              <a:rPr kumimoji="1" lang="ja-JP" altLang="en-US" smtClean="0"/>
              <a:t>15/04/20</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32044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979BD-5801-4BB3-973B-FD378490774E}" type="datetime1">
              <a:rPr kumimoji="1" lang="ja-JP" altLang="en-US" smtClean="0"/>
              <a:t>15/04/20</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40772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EB89728-9D1E-4017-B8BB-D5BFF848F107}" type="datetime1">
              <a:rPr kumimoji="1" lang="ja-JP" altLang="en-US" smtClean="0"/>
              <a:t>15/04/20</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39931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E8BAE2-F62F-4EE0-8922-86F2986A0205}" type="datetime1">
              <a:rPr kumimoji="1" lang="ja-JP" altLang="en-US" smtClean="0"/>
              <a:t>15/04/20</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サイバーセキュリティ基礎</a:t>
            </a:r>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2700342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4AD96A5-F7D5-48D0-9202-91C1063730DA}" type="datetime1">
              <a:rPr kumimoji="1" lang="ja-JP" altLang="en-US" smtClean="0"/>
              <a:t>15/04/20</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ja-JP" altLang="en-US" smtClean="0"/>
              <a:t>サイバーセキュリティ基礎</a:t>
            </a:r>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7EC9527-42EA-4AEE-9E60-533C51B8D663}" type="slidenum">
              <a:rPr kumimoji="1" lang="ja-JP" altLang="en-US" smtClean="0"/>
              <a:t>‹#›</a:t>
            </a:fld>
            <a:endParaRPr kumimoji="1" lang="ja-JP" altLang="en-US"/>
          </a:p>
        </p:txBody>
      </p:sp>
    </p:spTree>
    <p:extLst>
      <p:ext uri="{BB962C8B-B14F-4D97-AF65-F5344CB8AC3E}">
        <p14:creationId xmlns:p14="http://schemas.microsoft.com/office/powerpoint/2010/main" val="4117924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ja.wikipedia.org/wiki/%E7%A7%98%E5%8C%BF%E9%80%9A%E4%BF%A1" TargetMode="External"/><Relationship Id="rId4" Type="http://schemas.openxmlformats.org/officeDocument/2006/relationships/hyperlink" Target="http://ja.wikipedia.org/wiki/%E3%82%A2%E3%83%AB%E3%82%B4%E3%83%AA%E3%82%BA%E3%83%A0" TargetMode="External"/><Relationship Id="rId5" Type="http://schemas.openxmlformats.org/officeDocument/2006/relationships/hyperlink" Target="http://ja.wikipedia.org/wiki/%E6%96%87%E6%9B%B8" TargetMode="External"/><Relationship Id="rId1" Type="http://schemas.openxmlformats.org/officeDocument/2006/relationships/slideLayout" Target="../slideLayouts/slideLayout2.xml"/><Relationship Id="rId2" Type="http://schemas.openxmlformats.org/officeDocument/2006/relationships/hyperlink" Target="http://ja.wikipedia.org/wiki/%E9%80%9A%E4%BF%A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t>サイバーセキュリティ</a:t>
            </a:r>
            <a:r>
              <a:rPr lang="ja-JP" altLang="en-US" sz="5300" dirty="0" smtClean="0"/>
              <a:t>基礎論</a:t>
            </a:r>
            <a:r>
              <a:rPr lang="en-US" altLang="ja-JP" sz="5300" dirty="0" smtClean="0"/>
              <a:t/>
            </a:r>
            <a:br>
              <a:rPr lang="en-US" altLang="ja-JP" sz="5300" dirty="0" smtClean="0"/>
            </a:br>
            <a:r>
              <a:rPr lang="ja-JP" altLang="en-US" dirty="0" smtClean="0"/>
              <a:t> </a:t>
            </a:r>
            <a:r>
              <a:rPr lang="en-US" altLang="ja-JP" sz="4000" dirty="0"/>
              <a:t>― IT</a:t>
            </a:r>
            <a:r>
              <a:rPr lang="ja-JP" altLang="en-US" sz="4000" dirty="0"/>
              <a:t>社会を生き抜くために </a:t>
            </a:r>
            <a:r>
              <a:rPr lang="en-US" altLang="ja-JP" sz="4000" dirty="0"/>
              <a:t>―</a:t>
            </a:r>
            <a:endParaRPr kumimoji="1" lang="ja-JP" altLang="en-US" sz="4000" dirty="0"/>
          </a:p>
        </p:txBody>
      </p:sp>
      <p:sp>
        <p:nvSpPr>
          <p:cNvPr id="3" name="サブタイトル 2"/>
          <p:cNvSpPr>
            <a:spLocks noGrp="1"/>
          </p:cNvSpPr>
          <p:nvPr>
            <p:ph type="subTitle" idx="1"/>
          </p:nvPr>
        </p:nvSpPr>
        <p:spPr>
          <a:xfrm>
            <a:off x="1343667" y="4905237"/>
            <a:ext cx="7086600" cy="1752600"/>
          </a:xfrm>
        </p:spPr>
        <p:txBody>
          <a:bodyPr>
            <a:normAutofit/>
          </a:bodyPr>
          <a:lstStyle/>
          <a:p>
            <a:endParaRPr lang="en-US" altLang="ja-JP" sz="2800" dirty="0" smtClean="0"/>
          </a:p>
          <a:p>
            <a:r>
              <a:rPr lang="ja-JP" altLang="en-US" sz="2800" dirty="0" smtClean="0"/>
              <a:t>２</a:t>
            </a:r>
            <a:r>
              <a:rPr lang="en-US" altLang="ja-JP" sz="2800" dirty="0" smtClean="0"/>
              <a:t>.</a:t>
            </a:r>
            <a:r>
              <a:rPr lang="ja-JP" altLang="en-US" sz="2800" dirty="0" smtClean="0"/>
              <a:t> 事例編</a:t>
            </a:r>
            <a:endParaRPr lang="en-US" altLang="ja-JP" sz="2800" dirty="0" smtClean="0"/>
          </a:p>
        </p:txBody>
      </p:sp>
    </p:spTree>
    <p:extLst>
      <p:ext uri="{BB962C8B-B14F-4D97-AF65-F5344CB8AC3E}">
        <p14:creationId xmlns:p14="http://schemas.microsoft.com/office/powerpoint/2010/main" val="6981651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身近なところでは・・・</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4" name="スライド番号プレースホルダー 4"/>
          <p:cNvSpPr>
            <a:spLocks noGrp="1"/>
          </p:cNvSpPr>
          <p:nvPr>
            <p:ph type="sldNum" sz="quarter" idx="12"/>
          </p:nvPr>
        </p:nvSpPr>
        <p:spPr/>
        <p:txBody>
          <a:bodyPr/>
          <a:lstStyle/>
          <a:p>
            <a:fld id="{67EC9527-42EA-4AEE-9E60-533C51B8D663}" type="slidenum">
              <a:rPr kumimoji="1" lang="ja-JP" altLang="en-US" smtClean="0"/>
              <a:t>10</a:t>
            </a:fld>
            <a:endParaRPr kumimoji="1" lang="ja-JP" altLang="en-US" dirty="0"/>
          </a:p>
        </p:txBody>
      </p:sp>
    </p:spTree>
    <p:extLst>
      <p:ext uri="{BB962C8B-B14F-4D97-AF65-F5344CB8AC3E}">
        <p14:creationId xmlns:p14="http://schemas.microsoft.com/office/powerpoint/2010/main" val="152874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2-12-03 21.22.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2600"/>
            <a:ext cx="8216900" cy="5880100"/>
          </a:xfrm>
          <a:prstGeom prst="rect">
            <a:avLst/>
          </a:prstGeom>
          <a:effectLst/>
        </p:spPr>
      </p:pic>
    </p:spTree>
    <p:extLst>
      <p:ext uri="{BB962C8B-B14F-4D97-AF65-F5344CB8AC3E}">
        <p14:creationId xmlns:p14="http://schemas.microsoft.com/office/powerpoint/2010/main" val="318670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3-31 13.51.19.png"/>
          <p:cNvPicPr>
            <a:picLocks noChangeAspect="1"/>
          </p:cNvPicPr>
          <p:nvPr/>
        </p:nvPicPr>
        <p:blipFill rotWithShape="1">
          <a:blip r:embed="rId2">
            <a:extLst>
              <a:ext uri="{28A0092B-C50C-407E-A947-70E740481C1C}">
                <a14:useLocalDpi xmlns:a14="http://schemas.microsoft.com/office/drawing/2010/main" val="0"/>
              </a:ext>
            </a:extLst>
          </a:blip>
          <a:srcRect b="6883"/>
          <a:stretch/>
        </p:blipFill>
        <p:spPr>
          <a:xfrm>
            <a:off x="616263" y="305392"/>
            <a:ext cx="8140700" cy="6255914"/>
          </a:xfrm>
          <a:prstGeom prst="rect">
            <a:avLst/>
          </a:prstGeom>
        </p:spPr>
      </p:pic>
    </p:spTree>
    <p:extLst>
      <p:ext uri="{BB962C8B-B14F-4D97-AF65-F5344CB8AC3E}">
        <p14:creationId xmlns:p14="http://schemas.microsoft.com/office/powerpoint/2010/main" val="86957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3-31 13.57.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419100"/>
            <a:ext cx="8610600" cy="6019800"/>
          </a:xfrm>
          <a:prstGeom prst="rect">
            <a:avLst/>
          </a:prstGeom>
        </p:spPr>
      </p:pic>
      <p:sp>
        <p:nvSpPr>
          <p:cNvPr id="3" name="正方形/長方形 2"/>
          <p:cNvSpPr/>
          <p:nvPr/>
        </p:nvSpPr>
        <p:spPr>
          <a:xfrm>
            <a:off x="343275" y="1668811"/>
            <a:ext cx="4057067" cy="3514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946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情報を守るってどういうこと？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他人から見れなくする</a:t>
            </a:r>
            <a:endParaRPr kumimoji="1" lang="en-US" altLang="ja-JP" dirty="0" smtClean="0"/>
          </a:p>
          <a:p>
            <a:r>
              <a:rPr lang="ja-JP" altLang="en-US" dirty="0" smtClean="0"/>
              <a:t>暗号化？</a:t>
            </a:r>
            <a:endParaRPr lang="en-US" altLang="ja-JP" dirty="0" smtClean="0"/>
          </a:p>
          <a:p>
            <a:r>
              <a:rPr kumimoji="1" lang="ja-JP" altLang="en-US" dirty="0" smtClean="0"/>
              <a:t>匿名化？</a:t>
            </a:r>
            <a:endParaRPr kumimoji="1" lang="en-US" altLang="ja-JP" dirty="0" smtClean="0"/>
          </a:p>
          <a:p>
            <a:endParaRPr kumimoji="1" lang="en-US" altLang="ja-JP" dirty="0" smtClean="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14</a:t>
            </a:fld>
            <a:endParaRPr kumimoji="1" lang="ja-JP" altLang="en-US" dirty="0"/>
          </a:p>
        </p:txBody>
      </p:sp>
    </p:spTree>
    <p:extLst>
      <p:ext uri="{BB962C8B-B14F-4D97-AF65-F5344CB8AC3E}">
        <p14:creationId xmlns:p14="http://schemas.microsoft.com/office/powerpoint/2010/main" val="385019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暗号化</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暗号</a:t>
            </a:r>
            <a:r>
              <a:rPr lang="ja-JP" altLang="en-US" dirty="0"/>
              <a:t>（あんごう、</a:t>
            </a:r>
            <a:r>
              <a:rPr lang="en-US" altLang="ja-JP" dirty="0"/>
              <a:t>cryptography</a:t>
            </a:r>
            <a:r>
              <a:rPr lang="ja-JP" altLang="en-US" dirty="0"/>
              <a:t>、</a:t>
            </a:r>
            <a:r>
              <a:rPr lang="en-US" altLang="ja-JP" dirty="0"/>
              <a:t>cipher</a:t>
            </a:r>
            <a:r>
              <a:rPr lang="ja-JP" altLang="en-US" dirty="0"/>
              <a:t>、</a:t>
            </a:r>
            <a:r>
              <a:rPr lang="en-US" altLang="ja-JP" dirty="0"/>
              <a:t>code</a:t>
            </a:r>
            <a:r>
              <a:rPr lang="ja-JP" altLang="en-US" dirty="0"/>
              <a:t>）あるいは</a:t>
            </a:r>
            <a:r>
              <a:rPr lang="ja-JP" altLang="en-US" b="1" dirty="0"/>
              <a:t>暗号化</a:t>
            </a:r>
            <a:r>
              <a:rPr lang="ja-JP" altLang="en-US" dirty="0"/>
              <a:t>（あんごうか、</a:t>
            </a:r>
            <a:r>
              <a:rPr lang="en-US" altLang="ja-JP" dirty="0"/>
              <a:t>Encryption</a:t>
            </a:r>
            <a:r>
              <a:rPr lang="ja-JP" altLang="en-US" dirty="0"/>
              <a:t>）とは、第三者に通信内容を知られないように行う特殊な</a:t>
            </a:r>
            <a:r>
              <a:rPr lang="ja-JP" altLang="en-US" dirty="0">
                <a:hlinkClick r:id="rId2" tooltip="通信"/>
              </a:rPr>
              <a:t>通信</a:t>
            </a:r>
            <a:r>
              <a:rPr lang="ja-JP" altLang="en-US" dirty="0"/>
              <a:t>（</a:t>
            </a:r>
            <a:r>
              <a:rPr lang="ja-JP" altLang="en-US" dirty="0">
                <a:hlinkClick r:id="rId3" tooltip="秘匿通信"/>
              </a:rPr>
              <a:t>秘匿通信</a:t>
            </a:r>
            <a:r>
              <a:rPr lang="ja-JP" altLang="en-US" dirty="0"/>
              <a:t>）方法のうち、通信文を見ても特別な知識なしでは読めないように変換する表記法（変換</a:t>
            </a:r>
            <a:r>
              <a:rPr lang="ja-JP" altLang="en-US" dirty="0">
                <a:hlinkClick r:id="rId4" tooltip="アルゴリズム"/>
              </a:rPr>
              <a:t>アルゴリズム</a:t>
            </a:r>
            <a:r>
              <a:rPr lang="ja-JP" altLang="en-US" dirty="0"/>
              <a:t>）のことである。通信だけでなく保管する</a:t>
            </a:r>
            <a:r>
              <a:rPr lang="ja-JP" altLang="en-US" dirty="0">
                <a:hlinkClick r:id="rId5" tooltip="文書"/>
              </a:rPr>
              <a:t>文書</a:t>
            </a:r>
            <a:r>
              <a:rPr lang="ja-JP" altLang="en-US" dirty="0"/>
              <a:t>等の内容を秘匿する方法としても用いることができる</a:t>
            </a:r>
            <a:r>
              <a:rPr lang="ja-JP" altLang="en-US" dirty="0" smtClean="0"/>
              <a:t>。</a:t>
            </a:r>
            <a:r>
              <a:rPr lang="en-US" altLang="ja-JP" dirty="0" smtClean="0"/>
              <a:t/>
            </a:r>
            <a:br>
              <a:rPr lang="en-US" altLang="ja-JP" dirty="0" smtClean="0"/>
            </a:br>
            <a:r>
              <a:rPr lang="ja-JP" altLang="en-US" dirty="0" smtClean="0"/>
              <a:t>（</a:t>
            </a:r>
            <a:r>
              <a:rPr lang="en-US" altLang="ja-JP" dirty="0" smtClean="0"/>
              <a:t>Wikipedia</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15</a:t>
            </a:fld>
            <a:endParaRPr kumimoji="1" lang="ja-JP" altLang="en-US"/>
          </a:p>
        </p:txBody>
      </p:sp>
    </p:spTree>
    <p:extLst>
      <p:ext uri="{BB962C8B-B14F-4D97-AF65-F5344CB8AC3E}">
        <p14:creationId xmlns:p14="http://schemas.microsoft.com/office/powerpoint/2010/main" val="127361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匿名化</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匿名</a:t>
            </a:r>
            <a:r>
              <a:rPr lang="ja-JP" altLang="en-US" dirty="0"/>
              <a:t>（とくめい）とは、何らかの行動をとった人物が誰であるのかがわからない状態を指す。自分の実名・正体を明かさないことを目的とする</a:t>
            </a:r>
            <a:r>
              <a:rPr lang="ja-JP" altLang="en-US" dirty="0" smtClean="0"/>
              <a:t>。</a:t>
            </a:r>
            <a:r>
              <a:rPr lang="en-US" altLang="ja-JP" dirty="0" smtClean="0"/>
              <a:t/>
            </a:r>
            <a:br>
              <a:rPr lang="en-US" altLang="ja-JP" dirty="0" smtClean="0"/>
            </a:br>
            <a:r>
              <a:rPr lang="ja-JP" altLang="en-US" dirty="0" smtClean="0"/>
              <a:t>（</a:t>
            </a:r>
            <a:r>
              <a:rPr lang="en-US" altLang="ja-JP" dirty="0" smtClean="0"/>
              <a:t>Wikipedia</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16</a:t>
            </a:fld>
            <a:endParaRPr kumimoji="1" lang="ja-JP" altLang="en-US"/>
          </a:p>
        </p:txBody>
      </p:sp>
    </p:spTree>
    <p:extLst>
      <p:ext uri="{BB962C8B-B14F-4D97-AF65-F5344CB8AC3E}">
        <p14:creationId xmlns:p14="http://schemas.microsoft.com/office/powerpoint/2010/main" val="35788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情報を守るってどういうこと？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他人から見れなくする</a:t>
            </a:r>
            <a:endParaRPr kumimoji="1" lang="en-US" altLang="ja-JP" dirty="0" smtClean="0"/>
          </a:p>
          <a:p>
            <a:r>
              <a:rPr lang="ja-JP" altLang="en-US" dirty="0" smtClean="0"/>
              <a:t>暗号化？</a:t>
            </a:r>
            <a:endParaRPr lang="en-US" altLang="ja-JP" dirty="0" smtClean="0"/>
          </a:p>
          <a:p>
            <a:r>
              <a:rPr kumimoji="1" lang="ja-JP" altLang="en-US" dirty="0" smtClean="0"/>
              <a:t>匿名化？</a:t>
            </a:r>
            <a:endParaRPr kumimoji="1" lang="en-US" altLang="ja-JP" dirty="0" smtClean="0"/>
          </a:p>
          <a:p>
            <a:endParaRPr kumimoji="1" lang="en-US" altLang="ja-JP" dirty="0" smtClean="0"/>
          </a:p>
          <a:p>
            <a:r>
              <a:rPr lang="ja-JP" altLang="en-US" dirty="0" smtClean="0"/>
              <a:t>暗号化すれば大丈夫？</a:t>
            </a:r>
            <a:endParaRPr lang="en-US" altLang="ja-JP" dirty="0" smtClean="0"/>
          </a:p>
          <a:p>
            <a:r>
              <a:rPr kumimoji="1" lang="ja-JP" altLang="en-US" dirty="0" smtClean="0"/>
              <a:t>匿名化すれば大丈夫？</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17</a:t>
            </a:fld>
            <a:endParaRPr kumimoji="1" lang="ja-JP" altLang="en-US" dirty="0"/>
          </a:p>
        </p:txBody>
      </p:sp>
    </p:spTree>
    <p:extLst>
      <p:ext uri="{BB962C8B-B14F-4D97-AF65-F5344CB8AC3E}">
        <p14:creationId xmlns:p14="http://schemas.microsoft.com/office/powerpoint/2010/main" val="278823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阪神大震災</a:t>
            </a:r>
            <a:endParaRPr kumimoji="1" lang="en-US" altLang="ja-JP" dirty="0" smtClean="0"/>
          </a:p>
          <a:p>
            <a:r>
              <a:rPr lang="ja-JP" altLang="en-US" dirty="0" smtClean="0"/>
              <a:t>個人情報保護法</a:t>
            </a:r>
            <a:endParaRPr lang="en-US" altLang="ja-JP" dirty="0" smtClean="0"/>
          </a:p>
          <a:p>
            <a:r>
              <a:rPr kumimoji="1" lang="ja-JP" altLang="en-US" dirty="0" smtClean="0"/>
              <a:t>病院</a:t>
            </a:r>
            <a:r>
              <a:rPr kumimoji="1" lang="ja-JP" altLang="en-US" dirty="0" smtClean="0"/>
              <a:t>の</a:t>
            </a:r>
            <a:r>
              <a:rPr lang="ja-JP" altLang="en-US" dirty="0" smtClean="0"/>
              <a:t>受付</a:t>
            </a:r>
            <a:endParaRPr kumimoji="1" lang="en-US" altLang="ja-JP" dirty="0" smtClean="0"/>
          </a:p>
          <a:p>
            <a:r>
              <a:rPr lang="ja-JP" altLang="en-US" dirty="0" smtClean="0"/>
              <a:t>お見舞いに</a:t>
            </a:r>
            <a:r>
              <a:rPr lang="ja-JP" altLang="en-US" dirty="0" smtClean="0"/>
              <a:t>行けない</a:t>
            </a:r>
            <a:endParaRPr lang="en-US" altLang="ja-JP" dirty="0" smtClean="0"/>
          </a:p>
          <a:p>
            <a:r>
              <a:rPr lang="ja-JP" altLang="en-US" dirty="0" smtClean="0"/>
              <a:t>病院の機密情報</a:t>
            </a:r>
            <a:endParaRPr lang="en-US" altLang="ja-JP" dirty="0" smtClean="0"/>
          </a:p>
          <a:p>
            <a:r>
              <a:rPr lang="ja-JP" altLang="en-US" dirty="0" smtClean="0"/>
              <a:t>ビッグデータ</a:t>
            </a:r>
            <a:endParaRPr lang="en-US" altLang="ja-JP" dirty="0" smtClean="0"/>
          </a:p>
          <a:p>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18</a:t>
            </a:fld>
            <a:endParaRPr kumimoji="1" lang="ja-JP" altLang="en-US" dirty="0"/>
          </a:p>
        </p:txBody>
      </p:sp>
    </p:spTree>
    <p:extLst>
      <p:ext uri="{BB962C8B-B14F-4D97-AF65-F5344CB8AC3E}">
        <p14:creationId xmlns:p14="http://schemas.microsoft.com/office/powerpoint/2010/main" val="217167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事例１　</a:t>
            </a:r>
            <a:r>
              <a:rPr lang="ja-JP" altLang="en-US" dirty="0"/>
              <a:t>震災などの緊急時</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阪神大震災　</a:t>
            </a:r>
            <a:r>
              <a:rPr kumimoji="1" lang="en-US" altLang="ja-JP" dirty="0" smtClean="0"/>
              <a:t>1995</a:t>
            </a:r>
            <a:r>
              <a:rPr kumimoji="1" lang="ja-JP" altLang="en-US" dirty="0" smtClean="0"/>
              <a:t>年</a:t>
            </a:r>
            <a:r>
              <a:rPr kumimoji="1" lang="en-US" altLang="ja-JP" dirty="0" smtClean="0"/>
              <a:t>1</a:t>
            </a:r>
            <a:r>
              <a:rPr kumimoji="1" lang="ja-JP" altLang="en-US" dirty="0" smtClean="0"/>
              <a:t>月</a:t>
            </a:r>
            <a:r>
              <a:rPr kumimoji="1" lang="en-US" altLang="ja-JP" dirty="0" smtClean="0"/>
              <a:t>17</a:t>
            </a:r>
            <a:r>
              <a:rPr kumimoji="1" lang="ja-JP" altLang="en-US" dirty="0" smtClean="0"/>
              <a:t>日発生</a:t>
            </a:r>
            <a:endParaRPr kumimoji="1" lang="en-US" altLang="ja-JP" dirty="0" smtClean="0"/>
          </a:p>
          <a:p>
            <a:r>
              <a:rPr lang="ja-JP" altLang="en-US" dirty="0" smtClean="0"/>
              <a:t>多数の被災者が各地の病院に搬送</a:t>
            </a:r>
            <a:endParaRPr lang="en-US" altLang="ja-JP" dirty="0" smtClean="0"/>
          </a:p>
          <a:p>
            <a:r>
              <a:rPr kumimoji="1" lang="ja-JP" altLang="en-US" dirty="0" smtClean="0"/>
              <a:t>個人情報保護のため、どこに誰が搬送されたか公表されない</a:t>
            </a:r>
            <a:endParaRPr kumimoji="1" lang="en-US" altLang="ja-JP" dirty="0" smtClean="0"/>
          </a:p>
          <a:p>
            <a:r>
              <a:rPr lang="ja-JP" altLang="en-US" dirty="0" smtClean="0"/>
              <a:t>混乱</a:t>
            </a:r>
            <a:endParaRPr lang="en-US" altLang="ja-JP" dirty="0" smtClean="0"/>
          </a:p>
          <a:p>
            <a:r>
              <a:rPr kumimoji="1" lang="en-US" altLang="ja-JP" dirty="0" smtClean="0"/>
              <a:t>→</a:t>
            </a:r>
            <a:r>
              <a:rPr kumimoji="1" lang="ja-JP" altLang="en-US" dirty="0" smtClean="0"/>
              <a:t>震災時などの緊急時は個人情報保護を超えた対応が必要</a:t>
            </a:r>
            <a:endParaRPr kumimoji="1" lang="en-US" altLang="ja-JP" dirty="0" smtClean="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19</a:t>
            </a:fld>
            <a:endParaRPr kumimoji="1" lang="ja-JP" altLang="en-US" dirty="0"/>
          </a:p>
        </p:txBody>
      </p:sp>
    </p:spTree>
    <p:extLst>
      <p:ext uri="{BB962C8B-B14F-4D97-AF65-F5344CB8AC3E}">
        <p14:creationId xmlns:p14="http://schemas.microsoft.com/office/powerpoint/2010/main" val="83271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サイバーセキュリティでやること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情報漏えい防止とか</a:t>
            </a:r>
            <a:endParaRPr kumimoji="1" lang="en-US" altLang="ja-JP" dirty="0" smtClean="0"/>
          </a:p>
          <a:p>
            <a:r>
              <a:rPr kumimoji="1" lang="ja-JP" altLang="en-US" dirty="0" smtClean="0"/>
              <a:t>個人情報の保護とか</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a:t>
            </a:fld>
            <a:endParaRPr kumimoji="1" lang="ja-JP" altLang="en-US" dirty="0"/>
          </a:p>
        </p:txBody>
      </p:sp>
    </p:spTree>
    <p:extLst>
      <p:ext uri="{BB962C8B-B14F-4D97-AF65-F5344CB8AC3E}">
        <p14:creationId xmlns:p14="http://schemas.microsoft.com/office/powerpoint/2010/main" val="360247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個人情報保護法（</a:t>
            </a:r>
            <a:r>
              <a:rPr lang="en-US" altLang="ja-JP" dirty="0" smtClean="0"/>
              <a:t>2003</a:t>
            </a:r>
            <a:r>
              <a:rPr lang="ja-JP" altLang="en-US" dirty="0" smtClean="0"/>
              <a:t>年）</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病院、公共機関など大慌てで対応を開始</a:t>
            </a:r>
            <a:endParaRPr kumimoji="1" lang="en-US" altLang="ja-JP" dirty="0" smtClean="0"/>
          </a:p>
          <a:p>
            <a:r>
              <a:rPr lang="ja-JP" altLang="en-US" dirty="0" smtClean="0"/>
              <a:t>隠せる情報は隠してしまう？</a:t>
            </a:r>
            <a:endParaRPr lang="en-US" altLang="ja-JP" dirty="0" smtClean="0"/>
          </a:p>
          <a:p>
            <a:endParaRPr kumimoji="1" lang="en-US" altLang="ja-JP" dirty="0" smtClean="0"/>
          </a:p>
          <a:p>
            <a:endParaRPr kumimoji="1" lang="ja-JP" altLang="en-US" dirty="0"/>
          </a:p>
        </p:txBody>
      </p:sp>
      <p:sp>
        <p:nvSpPr>
          <p:cNvPr id="4" name="スライド番号プレースホルダー 4"/>
          <p:cNvSpPr>
            <a:spLocks noGrp="1"/>
          </p:cNvSpPr>
          <p:nvPr>
            <p:ph type="sldNum" sz="quarter" idx="12"/>
          </p:nvPr>
        </p:nvSpPr>
        <p:spPr>
          <a:xfrm>
            <a:off x="511228" y="772665"/>
            <a:ext cx="584978" cy="365125"/>
          </a:xfrm>
        </p:spPr>
        <p:txBody>
          <a:bodyPr/>
          <a:lstStyle/>
          <a:p>
            <a:fld id="{67EC9527-42EA-4AEE-9E60-533C51B8D663}" type="slidenum">
              <a:rPr kumimoji="1" lang="ja-JP" altLang="en-US" smtClean="0"/>
              <a:t>20</a:t>
            </a:fld>
            <a:endParaRPr kumimoji="1" lang="ja-JP" altLang="en-US" dirty="0"/>
          </a:p>
        </p:txBody>
      </p:sp>
    </p:spTree>
    <p:extLst>
      <p:ext uri="{BB962C8B-B14F-4D97-AF65-F5344CB8AC3E}">
        <p14:creationId xmlns:p14="http://schemas.microsoft.com/office/powerpoint/2010/main" val="2793097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事例２　病院の受付</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病院で患者の名前は個人情報なので呼ばない決定！！</a:t>
            </a:r>
            <a:endParaRPr kumimoji="1" lang="en-US" altLang="ja-JP" dirty="0" smtClean="0"/>
          </a:p>
          <a:p>
            <a:pPr lvl="1"/>
            <a:r>
              <a:rPr lang="ja-JP" altLang="en-US" dirty="0" smtClean="0"/>
              <a:t>受付順に番号で呼ぶ</a:t>
            </a:r>
            <a:endParaRPr lang="en-US" altLang="ja-JP" dirty="0" smtClean="0"/>
          </a:p>
          <a:p>
            <a:pPr lvl="1"/>
            <a:r>
              <a:rPr kumimoji="1" lang="ja-JP" altLang="en-US" dirty="0" smtClean="0"/>
              <a:t>理にかなってる？</a:t>
            </a:r>
            <a:endParaRPr kumimoji="1" lang="en-US" altLang="ja-JP" dirty="0" smtClean="0"/>
          </a:p>
          <a:p>
            <a:r>
              <a:rPr lang="ja-JP" altLang="en-US" dirty="0" smtClean="0"/>
              <a:t>番号を聞き間違えて患者取り違え事故に</a:t>
            </a:r>
            <a:r>
              <a:rPr lang="en-US" altLang="ja-JP" dirty="0"/>
              <a:t/>
            </a:r>
            <a:br>
              <a:rPr lang="en-US" altLang="ja-JP" dirty="0"/>
            </a:br>
            <a:r>
              <a:rPr kumimoji="1" lang="en-US" altLang="ja-JP" dirty="0" smtClean="0"/>
              <a:t>→</a:t>
            </a:r>
            <a:r>
              <a:rPr lang="ja-JP" altLang="en-US" dirty="0" smtClean="0"/>
              <a:t>名前で呼ぶ対応に戻す</a:t>
            </a:r>
            <a:r>
              <a:rPr lang="en-US" altLang="ja-JP" dirty="0" smtClean="0"/>
              <a:t/>
            </a:r>
            <a:br>
              <a:rPr lang="en-US" altLang="ja-JP" dirty="0" smtClean="0"/>
            </a:br>
            <a:r>
              <a:rPr lang="ja-JP" altLang="en-US" dirty="0" smtClean="0"/>
              <a:t>　　（希望者は番号で呼ぶ）</a:t>
            </a:r>
            <a:endParaRPr lang="en-US" altLang="ja-JP" dirty="0" smtClean="0"/>
          </a:p>
          <a:p>
            <a:r>
              <a:rPr kumimoji="1" lang="ja-JP" altLang="en-US" dirty="0" smtClean="0"/>
              <a:t>情報漏洩防止より、事故防止を優先</a:t>
            </a:r>
            <a:endParaRPr kumimoji="1" lang="ja-JP" altLang="en-US" dirty="0"/>
          </a:p>
        </p:txBody>
      </p:sp>
      <p:sp>
        <p:nvSpPr>
          <p:cNvPr id="5"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21</a:t>
            </a:fld>
            <a:endParaRPr kumimoji="1" lang="ja-JP" altLang="en-US" dirty="0"/>
          </a:p>
        </p:txBody>
      </p:sp>
    </p:spTree>
    <p:extLst>
      <p:ext uri="{BB962C8B-B14F-4D97-AF65-F5344CB8AC3E}">
        <p14:creationId xmlns:p14="http://schemas.microsoft.com/office/powerpoint/2010/main" val="2344032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a:t>
            </a:r>
            <a:r>
              <a:rPr lang="ja-JP" altLang="en-US" dirty="0"/>
              <a:t>３患者のお見舞い</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病室から患者名の名札が外される</a:t>
            </a:r>
            <a:endParaRPr lang="en-US" altLang="ja-JP" dirty="0" smtClean="0"/>
          </a:p>
          <a:p>
            <a:r>
              <a:rPr kumimoji="1" lang="ja-JP" altLang="en-US" dirty="0" smtClean="0"/>
              <a:t>誰がどこにいるかがわからない</a:t>
            </a:r>
            <a:endParaRPr kumimoji="1" lang="en-US" altLang="ja-JP" dirty="0" smtClean="0"/>
          </a:p>
          <a:p>
            <a:r>
              <a:rPr lang="ja-JP" altLang="en-US" dirty="0" smtClean="0"/>
              <a:t>受付で聞いても教えてもらえない</a:t>
            </a:r>
            <a:endParaRPr lang="en-US" altLang="ja-JP" dirty="0" smtClean="0"/>
          </a:p>
          <a:p>
            <a:r>
              <a:rPr kumimoji="1" lang="ja-JP" altLang="en-US" dirty="0" smtClean="0"/>
              <a:t>見舞客</a:t>
            </a:r>
            <a:r>
              <a:rPr lang="ja-JP" altLang="en-US" dirty="0" smtClean="0"/>
              <a:t>が諦めて帰る</a:t>
            </a:r>
            <a:endParaRPr lang="en-US" altLang="ja-JP" dirty="0" smtClean="0"/>
          </a:p>
          <a:p>
            <a:r>
              <a:rPr kumimoji="1" lang="ja-JP" altLang="en-US" dirty="0" smtClean="0"/>
              <a:t>断る労力も並大抵ではないし、患者からも怒られる</a:t>
            </a:r>
            <a:r>
              <a:rPr lang="en-US" altLang="ja-JP" dirty="0"/>
              <a:t/>
            </a:r>
            <a:br>
              <a:rPr lang="en-US" altLang="ja-JP" dirty="0"/>
            </a:br>
            <a:r>
              <a:rPr lang="en-US" altLang="ja-JP" dirty="0" smtClean="0"/>
              <a:t>→</a:t>
            </a:r>
            <a:r>
              <a:rPr lang="ja-JP" altLang="en-US" dirty="0" smtClean="0"/>
              <a:t>適度な情報公開</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22</a:t>
            </a:fld>
            <a:endParaRPr kumimoji="1" lang="ja-JP" altLang="en-US" dirty="0"/>
          </a:p>
        </p:txBody>
      </p:sp>
    </p:spTree>
    <p:extLst>
      <p:ext uri="{BB962C8B-B14F-4D97-AF65-F5344CB8AC3E}">
        <p14:creationId xmlns:p14="http://schemas.microsoft.com/office/powerpoint/2010/main" val="371703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おまけ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病院スタッフを写真付きで紹介</a:t>
            </a:r>
            <a:endParaRPr kumimoji="1" lang="en-US" altLang="ja-JP" dirty="0" smtClean="0"/>
          </a:p>
          <a:p>
            <a:r>
              <a:rPr lang="ja-JP" altLang="en-US" dirty="0" smtClean="0"/>
              <a:t>ストーカー発生</a:t>
            </a:r>
            <a:endParaRPr lang="en-US" altLang="ja-JP" dirty="0" smtClean="0"/>
          </a:p>
          <a:p>
            <a:r>
              <a:rPr kumimoji="1" lang="ja-JP" altLang="en-US" dirty="0" smtClean="0"/>
              <a:t>スタッフからのクレームで紹介は中止に</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23</a:t>
            </a:fld>
            <a:endParaRPr kumimoji="1" lang="ja-JP" altLang="en-US" dirty="0"/>
          </a:p>
        </p:txBody>
      </p:sp>
    </p:spTree>
    <p:extLst>
      <p:ext uri="{BB962C8B-B14F-4D97-AF65-F5344CB8AC3E}">
        <p14:creationId xmlns:p14="http://schemas.microsoft.com/office/powerpoint/2010/main" val="3495922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なんでもかんでも隠してしまうのは弊害が大きい</a:t>
            </a:r>
            <a:endParaRPr kumimoji="1" lang="en-US" altLang="ja-JP" dirty="0" smtClean="0"/>
          </a:p>
          <a:p>
            <a:r>
              <a:rPr lang="ja-JP" altLang="en-US" dirty="0" smtClean="0"/>
              <a:t>かといってなんでも公開するのも問題が大きい</a:t>
            </a:r>
            <a:endParaRPr lang="en-US" altLang="ja-JP" dirty="0" smtClean="0"/>
          </a:p>
          <a:p>
            <a:r>
              <a:rPr kumimoji="1" lang="ja-JP" altLang="en-US" dirty="0" smtClean="0"/>
              <a:t>程度や状況を見て</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24</a:t>
            </a:fld>
            <a:endParaRPr kumimoji="1" lang="ja-JP" altLang="en-US" dirty="0"/>
          </a:p>
        </p:txBody>
      </p:sp>
    </p:spTree>
    <p:extLst>
      <p:ext uri="{BB962C8B-B14F-4D97-AF65-F5344CB8AC3E}">
        <p14:creationId xmlns:p14="http://schemas.microsoft.com/office/powerpoint/2010/main" val="1532424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事例４　</a:t>
            </a:r>
            <a:r>
              <a:rPr kumimoji="1" lang="ja-JP" altLang="en-US" dirty="0" smtClean="0"/>
              <a:t>機密</a:t>
            </a:r>
            <a:r>
              <a:rPr kumimoji="1" lang="ja-JP" altLang="en-US" dirty="0" smtClean="0"/>
              <a:t>情報の管理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電子カルテ</a:t>
            </a:r>
            <a:endParaRPr kumimoji="1" lang="en-US" altLang="ja-JP" dirty="0" smtClean="0"/>
          </a:p>
          <a:p>
            <a:r>
              <a:rPr lang="ja-JP" altLang="en-US" dirty="0" smtClean="0"/>
              <a:t>閉じたネットワークで管理</a:t>
            </a:r>
            <a:endParaRPr lang="en-US" altLang="ja-JP" dirty="0" smtClean="0"/>
          </a:p>
          <a:p>
            <a:r>
              <a:rPr lang="ja-JP" altLang="en-US" dirty="0" smtClean="0"/>
              <a:t>患者情報は容易に取り出せない</a:t>
            </a:r>
            <a:endParaRPr lang="en-US" altLang="ja-JP" dirty="0" smtClean="0"/>
          </a:p>
          <a:p>
            <a:r>
              <a:rPr kumimoji="1" lang="ja-JP" altLang="en-US" dirty="0" smtClean="0"/>
              <a:t>九大病院では</a:t>
            </a:r>
            <a:endParaRPr kumimoji="1" lang="en-US" altLang="ja-JP" dirty="0" smtClean="0"/>
          </a:p>
          <a:p>
            <a:pPr lvl="1"/>
            <a:r>
              <a:rPr lang="ja-JP" altLang="ja-JP" dirty="0" smtClean="0"/>
              <a:t>U</a:t>
            </a:r>
            <a:r>
              <a:rPr lang="en-US" altLang="ja-JP" dirty="0" smtClean="0"/>
              <a:t>SB</a:t>
            </a:r>
            <a:r>
              <a:rPr lang="ja-JP" altLang="en-US" dirty="0" smtClean="0"/>
              <a:t>メモリ利用禁止</a:t>
            </a:r>
            <a:endParaRPr lang="en-US" altLang="ja-JP" dirty="0" smtClean="0"/>
          </a:p>
          <a:p>
            <a:pPr lvl="1"/>
            <a:r>
              <a:rPr kumimoji="1" lang="ja-JP" altLang="en-US" dirty="0" smtClean="0"/>
              <a:t>インタネットへの接続不可</a:t>
            </a:r>
            <a:endParaRPr kumimoji="1" lang="en-US" altLang="ja-JP" dirty="0" smtClean="0"/>
          </a:p>
          <a:p>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25</a:t>
            </a:fld>
            <a:endParaRPr kumimoji="1" lang="ja-JP" altLang="en-US" dirty="0"/>
          </a:p>
        </p:txBody>
      </p:sp>
    </p:spTree>
    <p:extLst>
      <p:ext uri="{BB962C8B-B14F-4D97-AF65-F5344CB8AC3E}">
        <p14:creationId xmlns:p14="http://schemas.microsoft.com/office/powerpoint/2010/main" val="635881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pc1.jpg"/>
          <p:cNvPicPr>
            <a:picLocks noChangeAspect="1"/>
          </p:cNvPicPr>
          <p:nvPr/>
        </p:nvPicPr>
        <p:blipFill>
          <a:blip r:embed="rId2"/>
          <a:stretch>
            <a:fillRect/>
          </a:stretch>
        </p:blipFill>
        <p:spPr>
          <a:xfrm>
            <a:off x="3352800" y="3023176"/>
            <a:ext cx="2641600" cy="2592070"/>
          </a:xfrm>
          <a:prstGeom prst="rect">
            <a:avLst/>
          </a:prstGeom>
        </p:spPr>
      </p:pic>
      <p:cxnSp>
        <p:nvCxnSpPr>
          <p:cNvPr id="17" name="直線コネクタ 16"/>
          <p:cNvCxnSpPr/>
          <p:nvPr/>
        </p:nvCxnSpPr>
        <p:spPr>
          <a:xfrm flipH="1">
            <a:off x="5664045" y="2934546"/>
            <a:ext cx="789534" cy="737927"/>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286000" y="4799012"/>
            <a:ext cx="1295400" cy="1589"/>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smtClean="0"/>
              <a:t>病院の医療情報</a:t>
            </a:r>
            <a:endParaRPr lang="ja-JP" altLang="en-US" dirty="0"/>
          </a:p>
        </p:txBody>
      </p:sp>
      <p:sp>
        <p:nvSpPr>
          <p:cNvPr id="3" name="コンテンツ プレースホルダ 2"/>
          <p:cNvSpPr>
            <a:spLocks noGrp="1"/>
          </p:cNvSpPr>
          <p:nvPr>
            <p:ph idx="1"/>
          </p:nvPr>
        </p:nvSpPr>
        <p:spPr/>
        <p:txBody>
          <a:bodyPr>
            <a:normAutofit/>
          </a:bodyPr>
          <a:lstStyle/>
          <a:p>
            <a:r>
              <a:rPr lang="ja-JP" altLang="en-US" sz="3200" dirty="0"/>
              <a:t>以前は・・・</a:t>
            </a:r>
          </a:p>
          <a:p>
            <a:endParaRPr lang="ja-JP" altLang="en-US" sz="3200" dirty="0"/>
          </a:p>
        </p:txBody>
      </p:sp>
      <p:grpSp>
        <p:nvGrpSpPr>
          <p:cNvPr id="10" name="図形グループ 9"/>
          <p:cNvGrpSpPr/>
          <p:nvPr/>
        </p:nvGrpSpPr>
        <p:grpSpPr>
          <a:xfrm>
            <a:off x="507325" y="3924300"/>
            <a:ext cx="2438400" cy="1752600"/>
            <a:chOff x="6069925" y="2895600"/>
            <a:chExt cx="2438400" cy="1752600"/>
          </a:xfrm>
        </p:grpSpPr>
        <p:sp>
          <p:nvSpPr>
            <p:cNvPr id="11" name="円/楕円 10"/>
            <p:cNvSpPr/>
            <p:nvPr/>
          </p:nvSpPr>
          <p:spPr>
            <a:xfrm>
              <a:off x="6069925" y="28956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141082" y="3293258"/>
              <a:ext cx="2240918" cy="954107"/>
            </a:xfrm>
            <a:prstGeom prst="rect">
              <a:avLst/>
            </a:prstGeom>
            <a:noFill/>
          </p:spPr>
          <p:txBody>
            <a:bodyPr wrap="none" rtlCol="0">
              <a:spAutoFit/>
            </a:bodyPr>
            <a:lstStyle/>
            <a:p>
              <a:pPr algn="ctr"/>
              <a:r>
                <a:rPr lang="ja-JP" altLang="en-US" sz="2800" dirty="0" smtClean="0"/>
                <a:t>インターネット</a:t>
              </a:r>
              <a:endParaRPr lang="en-US" altLang="ja-JP" sz="2800" dirty="0" smtClean="0"/>
            </a:p>
            <a:p>
              <a:pPr algn="ctr"/>
              <a:r>
                <a:rPr kumimoji="1" lang="en-US" altLang="ja-JP" sz="2800" dirty="0" err="1" smtClean="0"/>
                <a:t>Web,E</a:t>
              </a:r>
              <a:r>
                <a:rPr kumimoji="1" lang="en-US" altLang="ja-JP" sz="2800" dirty="0" smtClean="0"/>
                <a:t>-mail</a:t>
              </a:r>
              <a:endParaRPr kumimoji="1" lang="ja-JP" altLang="en-US" sz="2800" dirty="0"/>
            </a:p>
          </p:txBody>
        </p:sp>
      </p:grpSp>
      <p:sp>
        <p:nvSpPr>
          <p:cNvPr id="18" name="テキスト ボックス 17"/>
          <p:cNvSpPr txBox="1"/>
          <p:nvPr/>
        </p:nvSpPr>
        <p:spPr>
          <a:xfrm>
            <a:off x="2819400" y="5864553"/>
            <a:ext cx="5745483" cy="584776"/>
          </a:xfrm>
          <a:prstGeom prst="rect">
            <a:avLst/>
          </a:prstGeom>
          <a:noFill/>
        </p:spPr>
        <p:txBody>
          <a:bodyPr wrap="none" rtlCol="0">
            <a:spAutoFit/>
          </a:bodyPr>
          <a:lstStyle/>
          <a:p>
            <a:r>
              <a:rPr kumimoji="1" lang="ja-JP" altLang="en-US" sz="3200" dirty="0" smtClean="0"/>
              <a:t>同じパソコンから利用できていた</a:t>
            </a:r>
            <a:endParaRPr kumimoji="1" lang="ja-JP" altLang="en-US" sz="3200" dirty="0"/>
          </a:p>
        </p:txBody>
      </p:sp>
      <p:cxnSp>
        <p:nvCxnSpPr>
          <p:cNvPr id="15" name="直線コネクタ 14"/>
          <p:cNvCxnSpPr/>
          <p:nvPr/>
        </p:nvCxnSpPr>
        <p:spPr>
          <a:xfrm rot="10800000">
            <a:off x="5638801" y="4799012"/>
            <a:ext cx="1046045"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9" name="図形グループ 8"/>
          <p:cNvGrpSpPr/>
          <p:nvPr/>
        </p:nvGrpSpPr>
        <p:grpSpPr>
          <a:xfrm>
            <a:off x="6248400" y="3846491"/>
            <a:ext cx="2438400" cy="1752600"/>
            <a:chOff x="6248400" y="2438400"/>
            <a:chExt cx="2438400" cy="1752600"/>
          </a:xfrm>
        </p:grpSpPr>
        <p:sp>
          <p:nvSpPr>
            <p:cNvPr id="8" name="円/楕円 7"/>
            <p:cNvSpPr/>
            <p:nvPr/>
          </p:nvSpPr>
          <p:spPr>
            <a:xfrm>
              <a:off x="6248400" y="24384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684843" y="3048000"/>
              <a:ext cx="1620957" cy="523220"/>
            </a:xfrm>
            <a:prstGeom prst="rect">
              <a:avLst/>
            </a:prstGeom>
            <a:noFill/>
          </p:spPr>
          <p:txBody>
            <a:bodyPr wrap="none" rtlCol="0">
              <a:spAutoFit/>
            </a:bodyPr>
            <a:lstStyle/>
            <a:p>
              <a:r>
                <a:rPr kumimoji="1" lang="ja-JP" altLang="en-US" sz="2800" dirty="0" smtClean="0"/>
                <a:t>患者情報</a:t>
              </a:r>
              <a:endParaRPr kumimoji="1" lang="ja-JP" altLang="en-US" sz="2800" dirty="0"/>
            </a:p>
          </p:txBody>
        </p:sp>
      </p:grpSp>
      <p:sp>
        <p:nvSpPr>
          <p:cNvPr id="16"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26</a:t>
            </a:fld>
            <a:endParaRPr kumimoji="1" lang="ja-JP" altLang="en-US" dirty="0"/>
          </a:p>
        </p:txBody>
      </p:sp>
      <p:sp>
        <p:nvSpPr>
          <p:cNvPr id="5" name="円/楕円 4"/>
          <p:cNvSpPr/>
          <p:nvPr/>
        </p:nvSpPr>
        <p:spPr>
          <a:xfrm>
            <a:off x="6075976" y="2557002"/>
            <a:ext cx="1785032" cy="7036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USB</a:t>
            </a:r>
            <a:r>
              <a:rPr kumimoji="1" lang="ja-JP" altLang="en-US" dirty="0" smtClean="0">
                <a:solidFill>
                  <a:schemeClr val="tx1"/>
                </a:solidFill>
              </a:rPr>
              <a:t>メモリ</a:t>
            </a:r>
            <a:endParaRPr kumimoji="1" lang="ja-JP" altLang="en-US" dirty="0">
              <a:solidFill>
                <a:schemeClr val="tx1"/>
              </a:solidFill>
            </a:endParaRPr>
          </a:p>
        </p:txBody>
      </p:sp>
    </p:spTree>
    <p:extLst>
      <p:ext uri="{BB962C8B-B14F-4D97-AF65-F5344CB8AC3E}">
        <p14:creationId xmlns:p14="http://schemas.microsoft.com/office/powerpoint/2010/main" val="26938464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flipV="1">
            <a:off x="2286000" y="5791200"/>
            <a:ext cx="1806969" cy="1"/>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10800000">
            <a:off x="5638800" y="2438400"/>
            <a:ext cx="2133600"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smtClean="0"/>
              <a:t>病院の医療情報</a:t>
            </a:r>
            <a:endParaRPr lang="ja-JP" altLang="en-US" dirty="0"/>
          </a:p>
        </p:txBody>
      </p:sp>
      <p:sp>
        <p:nvSpPr>
          <p:cNvPr id="4" name="テキスト ボックス 3"/>
          <p:cNvSpPr txBox="1"/>
          <p:nvPr/>
        </p:nvSpPr>
        <p:spPr>
          <a:xfrm>
            <a:off x="914400" y="2438400"/>
            <a:ext cx="2031325" cy="584776"/>
          </a:xfrm>
          <a:prstGeom prst="rect">
            <a:avLst/>
          </a:prstGeom>
          <a:noFill/>
        </p:spPr>
        <p:txBody>
          <a:bodyPr wrap="none" rtlCol="0">
            <a:spAutoFit/>
          </a:bodyPr>
          <a:lstStyle/>
          <a:p>
            <a:r>
              <a:rPr lang="ja-JP" altLang="en-US" sz="3200" dirty="0" smtClean="0"/>
              <a:t>現在</a:t>
            </a:r>
            <a:r>
              <a:rPr kumimoji="1" lang="ja-JP" altLang="en-US" sz="3200" dirty="0" smtClean="0"/>
              <a:t>は・・・</a:t>
            </a:r>
            <a:endParaRPr kumimoji="1" lang="ja-JP" altLang="en-US" sz="3200" dirty="0"/>
          </a:p>
        </p:txBody>
      </p:sp>
      <p:pic>
        <p:nvPicPr>
          <p:cNvPr id="6" name="図 5" descr="pc1.jpg"/>
          <p:cNvPicPr>
            <a:picLocks noChangeAspect="1"/>
          </p:cNvPicPr>
          <p:nvPr/>
        </p:nvPicPr>
        <p:blipFill>
          <a:blip r:embed="rId2"/>
          <a:stretch>
            <a:fillRect/>
          </a:stretch>
        </p:blipFill>
        <p:spPr>
          <a:xfrm>
            <a:off x="4092969" y="1456204"/>
            <a:ext cx="2155431" cy="2115016"/>
          </a:xfrm>
          <a:prstGeom prst="rect">
            <a:avLst/>
          </a:prstGeom>
        </p:spPr>
      </p:pic>
      <p:grpSp>
        <p:nvGrpSpPr>
          <p:cNvPr id="5" name="図形グループ 8"/>
          <p:cNvGrpSpPr/>
          <p:nvPr/>
        </p:nvGrpSpPr>
        <p:grpSpPr>
          <a:xfrm>
            <a:off x="6705600" y="1600200"/>
            <a:ext cx="2438400" cy="1752600"/>
            <a:chOff x="6248400" y="2438400"/>
            <a:chExt cx="2438400" cy="1752600"/>
          </a:xfrm>
        </p:grpSpPr>
        <p:sp>
          <p:nvSpPr>
            <p:cNvPr id="8" name="円/楕円 7"/>
            <p:cNvSpPr/>
            <p:nvPr/>
          </p:nvSpPr>
          <p:spPr>
            <a:xfrm>
              <a:off x="6248400" y="24384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684843" y="3048000"/>
              <a:ext cx="1620957" cy="523220"/>
            </a:xfrm>
            <a:prstGeom prst="rect">
              <a:avLst/>
            </a:prstGeom>
            <a:noFill/>
          </p:spPr>
          <p:txBody>
            <a:bodyPr wrap="none" rtlCol="0">
              <a:spAutoFit/>
            </a:bodyPr>
            <a:lstStyle/>
            <a:p>
              <a:r>
                <a:rPr kumimoji="1" lang="ja-JP" altLang="en-US" sz="2800" dirty="0" smtClean="0"/>
                <a:t>患者情報</a:t>
              </a:r>
              <a:endParaRPr kumimoji="1" lang="ja-JP" altLang="en-US" sz="2800" dirty="0"/>
            </a:p>
          </p:txBody>
        </p:sp>
      </p:grpSp>
      <p:grpSp>
        <p:nvGrpSpPr>
          <p:cNvPr id="9" name="図形グループ 9"/>
          <p:cNvGrpSpPr/>
          <p:nvPr/>
        </p:nvGrpSpPr>
        <p:grpSpPr>
          <a:xfrm>
            <a:off x="426717" y="4775776"/>
            <a:ext cx="2438400" cy="1752600"/>
            <a:chOff x="6069925" y="2895600"/>
            <a:chExt cx="2438400" cy="1752600"/>
          </a:xfrm>
        </p:grpSpPr>
        <p:sp>
          <p:nvSpPr>
            <p:cNvPr id="11" name="円/楕円 10"/>
            <p:cNvSpPr/>
            <p:nvPr/>
          </p:nvSpPr>
          <p:spPr>
            <a:xfrm>
              <a:off x="6069925" y="28956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141082" y="3293258"/>
              <a:ext cx="2240918" cy="954107"/>
            </a:xfrm>
            <a:prstGeom prst="rect">
              <a:avLst/>
            </a:prstGeom>
            <a:noFill/>
          </p:spPr>
          <p:txBody>
            <a:bodyPr wrap="none" rtlCol="0">
              <a:spAutoFit/>
            </a:bodyPr>
            <a:lstStyle/>
            <a:p>
              <a:pPr algn="ctr"/>
              <a:r>
                <a:rPr lang="ja-JP" altLang="en-US" sz="2800" dirty="0" smtClean="0"/>
                <a:t>インターネット</a:t>
              </a:r>
              <a:endParaRPr lang="en-US" altLang="ja-JP" sz="2800" dirty="0" smtClean="0"/>
            </a:p>
            <a:p>
              <a:pPr algn="ctr"/>
              <a:r>
                <a:rPr kumimoji="1" lang="en-US" altLang="ja-JP" sz="2800" dirty="0" err="1" smtClean="0"/>
                <a:t>Web,E</a:t>
              </a:r>
              <a:r>
                <a:rPr kumimoji="1" lang="en-US" altLang="ja-JP" sz="2800" dirty="0" smtClean="0"/>
                <a:t>-mail</a:t>
              </a:r>
              <a:endParaRPr kumimoji="1" lang="ja-JP" altLang="en-US" sz="2800" dirty="0"/>
            </a:p>
          </p:txBody>
        </p:sp>
      </p:grpSp>
      <p:sp>
        <p:nvSpPr>
          <p:cNvPr id="18" name="テキスト ボックス 17"/>
          <p:cNvSpPr txBox="1"/>
          <p:nvPr/>
        </p:nvSpPr>
        <p:spPr>
          <a:xfrm>
            <a:off x="649367" y="3554633"/>
            <a:ext cx="8494633" cy="830997"/>
          </a:xfrm>
          <a:prstGeom prst="rect">
            <a:avLst/>
          </a:prstGeom>
          <a:noFill/>
        </p:spPr>
        <p:txBody>
          <a:bodyPr wrap="none" rtlCol="0">
            <a:spAutoFit/>
          </a:bodyPr>
          <a:lstStyle/>
          <a:p>
            <a:r>
              <a:rPr kumimoji="1" lang="ja-JP" altLang="en-US" sz="2400" dirty="0" smtClean="0"/>
              <a:t>患者情報を扱える端末と、インターネット用端末の</a:t>
            </a:r>
            <a:r>
              <a:rPr kumimoji="1" lang="ja-JP" altLang="en-US" sz="2400" dirty="0" smtClean="0"/>
              <a:t>切り分け</a:t>
            </a:r>
            <a:endParaRPr kumimoji="1" lang="en-US" altLang="ja-JP" sz="2400" dirty="0" smtClean="0"/>
          </a:p>
          <a:p>
            <a:r>
              <a:rPr lang="ja-JP" altLang="ja-JP" sz="2400" dirty="0" smtClean="0"/>
              <a:t>U</a:t>
            </a:r>
            <a:r>
              <a:rPr lang="en-US" altLang="ja-JP" sz="2400" dirty="0" smtClean="0"/>
              <a:t>SB</a:t>
            </a:r>
            <a:r>
              <a:rPr lang="ja-JP" altLang="en-US" sz="2400" dirty="0" smtClean="0"/>
              <a:t>メモリの使用禁止</a:t>
            </a:r>
            <a:endParaRPr kumimoji="1" lang="ja-JP" altLang="en-US" sz="2400" dirty="0"/>
          </a:p>
        </p:txBody>
      </p:sp>
      <p:pic>
        <p:nvPicPr>
          <p:cNvPr id="19" name="図 18" descr="pc1.jpg"/>
          <p:cNvPicPr>
            <a:picLocks noChangeAspect="1"/>
          </p:cNvPicPr>
          <p:nvPr/>
        </p:nvPicPr>
        <p:blipFill>
          <a:blip r:embed="rId2"/>
          <a:stretch>
            <a:fillRect/>
          </a:stretch>
        </p:blipFill>
        <p:spPr>
          <a:xfrm>
            <a:off x="3733800" y="4413360"/>
            <a:ext cx="2155431" cy="2115016"/>
          </a:xfrm>
          <a:prstGeom prst="rect">
            <a:avLst/>
          </a:prstGeom>
        </p:spPr>
      </p:pic>
      <p:sp>
        <p:nvSpPr>
          <p:cNvPr id="17"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27</a:t>
            </a:fld>
            <a:endParaRPr kumimoji="1" lang="ja-JP" altLang="en-US" dirty="0"/>
          </a:p>
        </p:txBody>
      </p:sp>
      <p:cxnSp>
        <p:nvCxnSpPr>
          <p:cNvPr id="16" name="直線コネクタ 15"/>
          <p:cNvCxnSpPr/>
          <p:nvPr/>
        </p:nvCxnSpPr>
        <p:spPr>
          <a:xfrm flipH="1">
            <a:off x="5972992" y="1235599"/>
            <a:ext cx="789534" cy="737927"/>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円/楕円 19"/>
          <p:cNvSpPr/>
          <p:nvPr/>
        </p:nvSpPr>
        <p:spPr>
          <a:xfrm>
            <a:off x="6384923" y="858055"/>
            <a:ext cx="1785032" cy="7036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USB</a:t>
            </a:r>
            <a:r>
              <a:rPr kumimoji="1" lang="ja-JP" altLang="en-US" dirty="0" smtClean="0">
                <a:solidFill>
                  <a:schemeClr val="tx1"/>
                </a:solidFill>
              </a:rPr>
              <a:t>メモリ</a:t>
            </a:r>
            <a:endParaRPr kumimoji="1" lang="ja-JP" altLang="en-US" dirty="0">
              <a:solidFill>
                <a:schemeClr val="tx1"/>
              </a:solidFill>
            </a:endParaRPr>
          </a:p>
        </p:txBody>
      </p:sp>
      <p:sp>
        <p:nvSpPr>
          <p:cNvPr id="3" name="乗算記号 2"/>
          <p:cNvSpPr/>
          <p:nvPr/>
        </p:nvSpPr>
        <p:spPr>
          <a:xfrm>
            <a:off x="6178958" y="394704"/>
            <a:ext cx="2076816" cy="1493015"/>
          </a:xfrm>
          <a:prstGeom prst="mathMultiply">
            <a:avLst>
              <a:gd name="adj1" fmla="val 97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63433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3-31 13.51.19.png"/>
          <p:cNvPicPr>
            <a:picLocks noChangeAspect="1"/>
          </p:cNvPicPr>
          <p:nvPr/>
        </p:nvPicPr>
        <p:blipFill rotWithShape="1">
          <a:blip r:embed="rId2">
            <a:extLst>
              <a:ext uri="{28A0092B-C50C-407E-A947-70E740481C1C}">
                <a14:useLocalDpi xmlns:a14="http://schemas.microsoft.com/office/drawing/2010/main" val="0"/>
              </a:ext>
            </a:extLst>
          </a:blip>
          <a:srcRect b="7108"/>
          <a:stretch/>
        </p:blipFill>
        <p:spPr>
          <a:xfrm>
            <a:off x="616262" y="411219"/>
            <a:ext cx="8140700" cy="6240795"/>
          </a:xfrm>
          <a:prstGeom prst="rect">
            <a:avLst/>
          </a:prstGeom>
        </p:spPr>
      </p:pic>
    </p:spTree>
    <p:extLst>
      <p:ext uri="{BB962C8B-B14F-4D97-AF65-F5344CB8AC3E}">
        <p14:creationId xmlns:p14="http://schemas.microsoft.com/office/powerpoint/2010/main" val="2043811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なぜ漏洩したか？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情報の取り出し</a:t>
            </a:r>
            <a:endParaRPr kumimoji="1" lang="en-US" altLang="ja-JP" dirty="0" smtClean="0"/>
          </a:p>
          <a:p>
            <a:pPr lvl="1"/>
            <a:r>
              <a:rPr lang="ja-JP" altLang="en-US" dirty="0" smtClean="0"/>
              <a:t>画面を見て自分の</a:t>
            </a:r>
            <a:r>
              <a:rPr lang="en-US" altLang="ja-JP" dirty="0" smtClean="0"/>
              <a:t>PC</a:t>
            </a:r>
            <a:r>
              <a:rPr lang="ja-JP" altLang="en-US" dirty="0" smtClean="0"/>
              <a:t>に手入力</a:t>
            </a:r>
            <a:endParaRPr lang="en-US" altLang="ja-JP" dirty="0" smtClean="0"/>
          </a:p>
          <a:p>
            <a:r>
              <a:rPr kumimoji="1" lang="ja-JP" altLang="en-US" dirty="0" smtClean="0"/>
              <a:t>危機意識の希薄</a:t>
            </a:r>
            <a:endParaRPr kumimoji="1" lang="en-US" altLang="ja-JP" dirty="0" smtClean="0"/>
          </a:p>
          <a:p>
            <a:pPr lvl="1"/>
            <a:r>
              <a:rPr lang="ja-JP" altLang="en-US" dirty="0" smtClean="0"/>
              <a:t>暗号化なし</a:t>
            </a:r>
            <a:endParaRPr lang="en-US" altLang="ja-JP" dirty="0" smtClean="0"/>
          </a:p>
          <a:p>
            <a:pPr lvl="1"/>
            <a:r>
              <a:rPr kumimoji="1" lang="ja-JP" altLang="en-US" dirty="0" smtClean="0"/>
              <a:t>匿名化なし</a:t>
            </a:r>
            <a:endParaRPr kumimoji="1" lang="en-US" altLang="ja-JP" dirty="0" smtClean="0"/>
          </a:p>
          <a:p>
            <a:pPr lvl="1"/>
            <a:r>
              <a:rPr lang="ja-JP" altLang="en-US" dirty="0" smtClean="0"/>
              <a:t>管理意識の欠如</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29</a:t>
            </a:fld>
            <a:endParaRPr kumimoji="1" lang="ja-JP" altLang="en-US" dirty="0"/>
          </a:p>
        </p:txBody>
      </p:sp>
    </p:spTree>
    <p:extLst>
      <p:ext uri="{BB962C8B-B14F-4D97-AF65-F5344CB8AC3E}">
        <p14:creationId xmlns:p14="http://schemas.microsoft.com/office/powerpoint/2010/main" val="80727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個人情報とは？</a:t>
            </a:r>
            <a:endParaRPr lang="ja-JP" altLang="en-US" dirty="0"/>
          </a:p>
        </p:txBody>
      </p:sp>
      <p:sp>
        <p:nvSpPr>
          <p:cNvPr id="4" name="サブタイトル 3"/>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85345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a:t>
            </a:r>
            <a:r>
              <a:rPr kumimoji="1" lang="ja-JP" altLang="en-US" dirty="0" smtClean="0"/>
              <a:t>５</a:t>
            </a:r>
            <a:r>
              <a:rPr kumimoji="1" lang="ja-JP" altLang="en-US" dirty="0" smtClean="0"/>
              <a:t>　ビッグデータ</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ビッグデータによるデータマッチング</a:t>
            </a:r>
            <a:endParaRPr kumimoji="1" lang="en-US" altLang="ja-JP" dirty="0" smtClean="0"/>
          </a:p>
          <a:p>
            <a:r>
              <a:rPr lang="ja-JP" altLang="en-US" dirty="0" smtClean="0"/>
              <a:t>匿名化したデータ</a:t>
            </a:r>
            <a:endParaRPr lang="en-US" altLang="ja-JP" dirty="0" smtClean="0"/>
          </a:p>
          <a:p>
            <a:r>
              <a:rPr kumimoji="1" lang="ja-JP" altLang="en-US" dirty="0" smtClean="0"/>
              <a:t>例えば、病院の検査データなど</a:t>
            </a:r>
            <a:endParaRPr kumimoji="1" lang="en-US" altLang="ja-JP" dirty="0" smtClean="0"/>
          </a:p>
          <a:p>
            <a:r>
              <a:rPr lang="ja-JP" altLang="en-US" dirty="0" smtClean="0"/>
              <a:t>個人に紐付かない情報でも数件の情報が集まれば、大規模データの中から名寄せが可能</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30</a:t>
            </a:fld>
            <a:endParaRPr kumimoji="1" lang="ja-JP" altLang="en-US" dirty="0"/>
          </a:p>
        </p:txBody>
      </p:sp>
    </p:spTree>
    <p:extLst>
      <p:ext uri="{BB962C8B-B14F-4D97-AF65-F5344CB8AC3E}">
        <p14:creationId xmlns:p14="http://schemas.microsoft.com/office/powerpoint/2010/main" val="14392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一言でサイバーセキュリティといっても状況に合わせて様々な対応</a:t>
            </a:r>
            <a:r>
              <a:rPr lang="ja-JP" altLang="en-US" dirty="0" smtClean="0"/>
              <a:t>が発生する</a:t>
            </a:r>
            <a:endParaRPr lang="en-US" altLang="ja-JP" dirty="0" smtClean="0"/>
          </a:p>
          <a:p>
            <a:r>
              <a:rPr kumimoji="1" lang="ja-JP" altLang="en-US" dirty="0" smtClean="0"/>
              <a:t>答えは一つではない</a:t>
            </a:r>
            <a:endParaRPr kumimoji="1" lang="en-US" altLang="ja-JP" dirty="0" smtClean="0"/>
          </a:p>
          <a:p>
            <a:r>
              <a:rPr lang="ja-JP" altLang="en-US" dirty="0" smtClean="0"/>
              <a:t>状況に合わせて適宜見直していくことも必要</a:t>
            </a:r>
            <a:endParaRPr lang="en-US" altLang="ja-JP" dirty="0" smtClean="0"/>
          </a:p>
          <a:p>
            <a:r>
              <a:rPr kumimoji="1" lang="ja-JP" altLang="en-US" dirty="0" smtClean="0"/>
              <a:t>どう対応していくかは今後の授業で学んでください</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31</a:t>
            </a:fld>
            <a:endParaRPr kumimoji="1" lang="ja-JP" altLang="en-US" dirty="0"/>
          </a:p>
        </p:txBody>
      </p:sp>
    </p:spTree>
    <p:extLst>
      <p:ext uri="{BB962C8B-B14F-4D97-AF65-F5344CB8AC3E}">
        <p14:creationId xmlns:p14="http://schemas.microsoft.com/office/powerpoint/2010/main" val="173126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あなた</a:t>
            </a:r>
            <a:r>
              <a:rPr kumimoji="1" lang="ja-JP" altLang="en-US" dirty="0" smtClean="0"/>
              <a:t>の個人情報でどういった情報が漏れるとどう困るか考えてみてください。</a:t>
            </a:r>
            <a:endParaRPr kumimoji="1" lang="en-US" altLang="ja-JP" dirty="0" smtClean="0"/>
          </a:p>
          <a:p>
            <a:r>
              <a:rPr lang="ja-JP" altLang="en-US" dirty="0" smtClean="0"/>
              <a:t>あなたが</a:t>
            </a:r>
            <a:r>
              <a:rPr lang="en-US" altLang="ja-JP" dirty="0" smtClean="0"/>
              <a:t>SNS</a:t>
            </a:r>
            <a:r>
              <a:rPr lang="ja-JP" altLang="en-US" dirty="0" smtClean="0"/>
              <a:t>などで公開している情報が安全か自分なりに考えて、理由を書いてください</a:t>
            </a:r>
            <a:r>
              <a:rPr lang="ja-JP" altLang="en-US" dirty="0" smtClean="0"/>
              <a:t>。</a:t>
            </a:r>
            <a:r>
              <a:rPr lang="ja-JP" altLang="en-US" dirty="0" smtClean="0"/>
              <a:t>（公開していない人はなぜ</a:t>
            </a:r>
            <a:r>
              <a:rPr lang="ja-JP" altLang="en-US" smtClean="0"/>
              <a:t>公開しないかの理由）</a:t>
            </a:r>
            <a:endParaRPr lang="en-US" altLang="ja-JP" dirty="0" smtClean="0"/>
          </a:p>
          <a:p>
            <a:r>
              <a:rPr lang="ja-JP" altLang="en-US" dirty="0" smtClean="0"/>
              <a:t>本講義</a:t>
            </a:r>
            <a:r>
              <a:rPr lang="ja-JP" altLang="en-US" dirty="0"/>
              <a:t>の感想、要望、質問などあれば、書いて下さい。</a:t>
            </a:r>
            <a:endParaRPr kumimoji="1" lang="ja-JP" altLang="en-US" dirty="0"/>
          </a:p>
        </p:txBody>
      </p:sp>
      <p:sp>
        <p:nvSpPr>
          <p:cNvPr id="4" name="スライド番号プレースホルダー 3"/>
          <p:cNvSpPr>
            <a:spLocks noGrp="1"/>
          </p:cNvSpPr>
          <p:nvPr>
            <p:ph type="sldNum" sz="quarter" idx="12"/>
          </p:nvPr>
        </p:nvSpPr>
        <p:spPr/>
        <p:txBody>
          <a:bodyPr/>
          <a:lstStyle/>
          <a:p>
            <a:fld id="{67EC9527-42EA-4AEE-9E60-533C51B8D663}" type="slidenum">
              <a:rPr kumimoji="1" lang="ja-JP" altLang="en-US" smtClean="0"/>
              <a:t>32</a:t>
            </a:fld>
            <a:endParaRPr kumimoji="1" lang="ja-JP" altLang="en-US"/>
          </a:p>
        </p:txBody>
      </p:sp>
    </p:spTree>
    <p:extLst>
      <p:ext uri="{BB962C8B-B14F-4D97-AF65-F5344CB8AC3E}">
        <p14:creationId xmlns:p14="http://schemas.microsoft.com/office/powerpoint/2010/main" val="182878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a:t>
            </a:r>
            <a:r>
              <a:rPr lang="ja-JP" altLang="en-US" dirty="0" smtClean="0"/>
              <a:t>情報</a:t>
            </a:r>
            <a:endParaRPr lang="ja-JP" altLang="en-US" dirty="0"/>
          </a:p>
        </p:txBody>
      </p:sp>
      <p:sp>
        <p:nvSpPr>
          <p:cNvPr id="3" name="コンテンツ プレースホルダ 2"/>
          <p:cNvSpPr>
            <a:spLocks noGrp="1"/>
          </p:cNvSpPr>
          <p:nvPr>
            <p:ph idx="1"/>
          </p:nvPr>
        </p:nvSpPr>
        <p:spPr/>
        <p:txBody>
          <a:bodyPr/>
          <a:lstStyle/>
          <a:p>
            <a:r>
              <a:rPr lang="ja-JP" altLang="en-US" dirty="0" smtClean="0"/>
              <a:t>個人情報</a:t>
            </a:r>
            <a:endParaRPr lang="en-US" altLang="ja-JP" dirty="0" smtClean="0"/>
          </a:p>
          <a:p>
            <a:pPr lvl="1"/>
            <a:r>
              <a:rPr lang="ja-JP" altLang="en-US" dirty="0" smtClean="0"/>
              <a:t>生存する個人に関する情報</a:t>
            </a:r>
            <a:endParaRPr lang="en-US" altLang="ja-JP" dirty="0" smtClean="0"/>
          </a:p>
          <a:p>
            <a:r>
              <a:rPr lang="ja-JP" altLang="en-US" dirty="0" smtClean="0"/>
              <a:t>個人</a:t>
            </a:r>
            <a:r>
              <a:rPr lang="ja-JP" altLang="en-US" dirty="0" smtClean="0"/>
              <a:t>識別</a:t>
            </a:r>
            <a:endParaRPr lang="en-US" altLang="ja-JP" dirty="0"/>
          </a:p>
          <a:p>
            <a:pPr lvl="1"/>
            <a:r>
              <a:rPr lang="ja-JP" altLang="en-US" dirty="0"/>
              <a:t>氏名、生年月日その他個人を識別できる情報</a:t>
            </a:r>
            <a:endParaRPr lang="en-US" altLang="ja-JP" dirty="0"/>
          </a:p>
          <a:p>
            <a:endParaRPr lang="en-US" altLang="ja-JP" dirty="0" smtClean="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4</a:t>
            </a:fld>
            <a:endParaRPr kumimoji="1" lang="ja-JP" altLang="en-US" dirty="0"/>
          </a:p>
        </p:txBody>
      </p:sp>
    </p:spTree>
    <p:extLst>
      <p:ext uri="{BB962C8B-B14F-4D97-AF65-F5344CB8AC3E}">
        <p14:creationId xmlns:p14="http://schemas.microsoft.com/office/powerpoint/2010/main" val="62691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個人情報の定義</a:t>
            </a:r>
            <a:endParaRPr lang="ja-JP" altLang="en-US"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21209253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5</a:t>
            </a:fld>
            <a:endParaRPr kumimoji="1" lang="ja-JP" altLang="en-US" dirty="0"/>
          </a:p>
        </p:txBody>
      </p:sp>
    </p:spTree>
    <p:extLst>
      <p:ext uri="{BB962C8B-B14F-4D97-AF65-F5344CB8AC3E}">
        <p14:creationId xmlns:p14="http://schemas.microsoft.com/office/powerpoint/2010/main" val="102761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個人情報が漏洩すると</a:t>
            </a:r>
            <a:endParaRPr lang="ja-JP" altLang="en-US" dirty="0"/>
          </a:p>
        </p:txBody>
      </p:sp>
      <p:sp>
        <p:nvSpPr>
          <p:cNvPr id="4" name="サブタイトル 3"/>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1572321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Yahoo</a:t>
            </a:r>
            <a:r>
              <a:rPr kumimoji="1" lang="ja-JP" altLang="en-US" dirty="0" smtClean="0"/>
              <a:t> </a:t>
            </a:r>
            <a:r>
              <a:rPr kumimoji="1" lang="en-US" altLang="ja-JP" dirty="0" smtClean="0"/>
              <a:t>BB</a:t>
            </a:r>
            <a:r>
              <a:rPr kumimoji="1" lang="ja-JP" altLang="en-US" dirty="0" smtClean="0"/>
              <a:t> 情報漏洩</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2004</a:t>
            </a:r>
            <a:r>
              <a:rPr kumimoji="1" lang="ja-JP" altLang="en-US" dirty="0" smtClean="0"/>
              <a:t>年発生</a:t>
            </a:r>
            <a:endParaRPr kumimoji="1" lang="en-US" altLang="ja-JP" dirty="0" smtClean="0"/>
          </a:p>
          <a:p>
            <a:r>
              <a:rPr lang="ja-JP" altLang="en-US" dirty="0" smtClean="0"/>
              <a:t>漏洩した情報：</a:t>
            </a:r>
            <a:endParaRPr kumimoji="1" lang="en-US" altLang="ja-JP" dirty="0" smtClean="0"/>
          </a:p>
          <a:p>
            <a:r>
              <a:rPr lang="ja-JP" altLang="en-US" dirty="0" smtClean="0"/>
              <a:t>加入者に対して</a:t>
            </a:r>
            <a:r>
              <a:rPr lang="en-US" altLang="ja-JP" dirty="0" smtClean="0"/>
              <a:t>500</a:t>
            </a:r>
            <a:r>
              <a:rPr lang="ja-JP" altLang="en-US" dirty="0" smtClean="0"/>
              <a:t>円の金券を送付</a:t>
            </a:r>
            <a:endParaRPr lang="en-US" altLang="ja-JP" dirty="0" smtClean="0"/>
          </a:p>
          <a:p>
            <a:r>
              <a:rPr kumimoji="1" lang="ja-JP" altLang="en-US" dirty="0" smtClean="0"/>
              <a:t>以降、情報漏洩事件の基準額に</a:t>
            </a:r>
            <a:endParaRPr kumimoji="1" lang="ja-JP" altLang="en-US" dirty="0"/>
          </a:p>
        </p:txBody>
      </p:sp>
      <p:sp>
        <p:nvSpPr>
          <p:cNvPr id="4"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7</a:t>
            </a:fld>
            <a:endParaRPr kumimoji="1" lang="ja-JP" altLang="en-US" dirty="0"/>
          </a:p>
        </p:txBody>
      </p:sp>
    </p:spTree>
    <p:extLst>
      <p:ext uri="{BB962C8B-B14F-4D97-AF65-F5344CB8AC3E}">
        <p14:creationId xmlns:p14="http://schemas.microsoft.com/office/powerpoint/2010/main" val="169113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情報漏洩の対価</a:t>
            </a:r>
            <a:endParaRPr lang="ja-JP" altLang="en-US" dirty="0"/>
          </a:p>
        </p:txBody>
      </p:sp>
      <p:sp>
        <p:nvSpPr>
          <p:cNvPr id="3" name="コンテンツ プレースホルダ 2"/>
          <p:cNvSpPr>
            <a:spLocks noGrp="1"/>
          </p:cNvSpPr>
          <p:nvPr>
            <p:ph idx="1"/>
          </p:nvPr>
        </p:nvSpPr>
        <p:spPr/>
        <p:txBody>
          <a:bodyPr/>
          <a:lstStyle/>
          <a:p>
            <a:r>
              <a:rPr lang="ja-JP" altLang="en-US" dirty="0" smtClean="0"/>
              <a:t>３５００万件の顧客データが紛失</a:t>
            </a:r>
            <a:endParaRPr lang="en-US" altLang="ja-JP" dirty="0" smtClean="0"/>
          </a:p>
          <a:p>
            <a:r>
              <a:rPr lang="ja-JP" altLang="en-US" dirty="0" smtClean="0"/>
              <a:t>漏洩した個人情報の内容</a:t>
            </a:r>
            <a:r>
              <a:rPr lang="en-US" altLang="ja-JP" dirty="0" smtClean="0"/>
              <a:t/>
            </a:r>
            <a:br>
              <a:rPr lang="en-US" altLang="ja-JP" dirty="0" smtClean="0"/>
            </a:br>
            <a:r>
              <a:rPr lang="ja-JP" altLang="en-US" dirty="0" smtClean="0"/>
              <a:t>住所、氏名、電話番号、年齢など</a:t>
            </a:r>
            <a:endParaRPr lang="en-US" altLang="ja-JP" dirty="0" smtClean="0"/>
          </a:p>
          <a:p>
            <a:r>
              <a:rPr lang="ja-JP" altLang="en-US" dirty="0" smtClean="0"/>
              <a:t>賠償は一人当たり５００円相当の金券</a:t>
            </a:r>
            <a:endParaRPr lang="ja-JP" altLang="en-US" dirty="0"/>
          </a:p>
        </p:txBody>
      </p:sp>
      <p:sp>
        <p:nvSpPr>
          <p:cNvPr id="4" name="TextBox 3"/>
          <p:cNvSpPr txBox="1"/>
          <p:nvPr/>
        </p:nvSpPr>
        <p:spPr>
          <a:xfrm>
            <a:off x="1602183" y="4259997"/>
            <a:ext cx="6066885" cy="584776"/>
          </a:xfrm>
          <a:prstGeom prst="rect">
            <a:avLst/>
          </a:prstGeom>
          <a:noFill/>
        </p:spPr>
        <p:txBody>
          <a:bodyPr wrap="none" rtlCol="0">
            <a:spAutoFit/>
          </a:bodyPr>
          <a:lstStyle/>
          <a:p>
            <a:r>
              <a:rPr lang="ja-JP" altLang="en-US" sz="3200" dirty="0" smtClean="0">
                <a:solidFill>
                  <a:srgbClr val="FF0000"/>
                </a:solidFill>
              </a:rPr>
              <a:t>５００円</a:t>
            </a:r>
            <a:r>
              <a:rPr lang="en-US" altLang="ja-JP" sz="3200" dirty="0" smtClean="0">
                <a:solidFill>
                  <a:srgbClr val="FF0000"/>
                </a:solidFill>
              </a:rPr>
              <a:t>×</a:t>
            </a:r>
            <a:r>
              <a:rPr lang="ja-JP" altLang="en-US" sz="3200" dirty="0" smtClean="0">
                <a:solidFill>
                  <a:srgbClr val="FF0000"/>
                </a:solidFill>
              </a:rPr>
              <a:t>３５００万件＝約１７５億円</a:t>
            </a:r>
            <a:endParaRPr kumimoji="1" lang="ja-JP" altLang="en-US" sz="3200" dirty="0">
              <a:solidFill>
                <a:srgbClr val="FF0000"/>
              </a:solidFill>
            </a:endParaRPr>
          </a:p>
        </p:txBody>
      </p:sp>
      <p:sp>
        <p:nvSpPr>
          <p:cNvPr id="5" name="TextBox 4"/>
          <p:cNvSpPr txBox="1"/>
          <p:nvPr/>
        </p:nvSpPr>
        <p:spPr>
          <a:xfrm>
            <a:off x="762000" y="5160258"/>
            <a:ext cx="4015242" cy="523220"/>
          </a:xfrm>
          <a:prstGeom prst="rect">
            <a:avLst/>
          </a:prstGeom>
          <a:noFill/>
        </p:spPr>
        <p:txBody>
          <a:bodyPr wrap="none" rtlCol="0">
            <a:spAutoFit/>
          </a:bodyPr>
          <a:lstStyle/>
          <a:p>
            <a:r>
              <a:rPr kumimoji="1" lang="ja-JP" altLang="en-US" sz="2800" dirty="0" smtClean="0"/>
              <a:t>電子媒体による情報漏洩</a:t>
            </a:r>
            <a:endParaRPr kumimoji="1" lang="ja-JP" altLang="en-US" sz="2800" dirty="0"/>
          </a:p>
        </p:txBody>
      </p:sp>
      <p:sp>
        <p:nvSpPr>
          <p:cNvPr id="6" name="TextBox 5"/>
          <p:cNvSpPr txBox="1"/>
          <p:nvPr/>
        </p:nvSpPr>
        <p:spPr>
          <a:xfrm>
            <a:off x="2514600" y="5683478"/>
            <a:ext cx="5158383" cy="523220"/>
          </a:xfrm>
          <a:prstGeom prst="rect">
            <a:avLst/>
          </a:prstGeom>
          <a:noFill/>
        </p:spPr>
        <p:txBody>
          <a:bodyPr wrap="none" rtlCol="0">
            <a:spAutoFit/>
          </a:bodyPr>
          <a:lstStyle/>
          <a:p>
            <a:r>
              <a:rPr kumimoji="1" lang="ja-JP" altLang="en-US" sz="2800" dirty="0" smtClean="0"/>
              <a:t>件数が多いため総額も大きくなる</a:t>
            </a:r>
            <a:endParaRPr kumimoji="1" lang="ja-JP" altLang="en-US" sz="2800" dirty="0"/>
          </a:p>
        </p:txBody>
      </p:sp>
      <p:sp>
        <p:nvSpPr>
          <p:cNvPr id="7"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8</a:t>
            </a:fld>
            <a:endParaRPr kumimoji="1" lang="ja-JP" altLang="en-US" dirty="0"/>
          </a:p>
        </p:txBody>
      </p:sp>
    </p:spTree>
    <p:extLst>
      <p:ext uri="{BB962C8B-B14F-4D97-AF65-F5344CB8AC3E}">
        <p14:creationId xmlns:p14="http://schemas.microsoft.com/office/powerpoint/2010/main" val="1502873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4-11-11 20.32.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0"/>
            <a:ext cx="6420255" cy="6858000"/>
          </a:xfrm>
          <a:prstGeom prst="rect">
            <a:avLst/>
          </a:prstGeom>
        </p:spPr>
      </p:pic>
      <p:sp>
        <p:nvSpPr>
          <p:cNvPr id="3" name="スライド番号プレースホルダー 4"/>
          <p:cNvSpPr>
            <a:spLocks noGrp="1"/>
          </p:cNvSpPr>
          <p:nvPr>
            <p:ph type="sldNum" sz="quarter" idx="12"/>
          </p:nvPr>
        </p:nvSpPr>
        <p:spPr>
          <a:xfrm>
            <a:off x="511228" y="787783"/>
            <a:ext cx="584978" cy="365125"/>
          </a:xfrm>
        </p:spPr>
        <p:txBody>
          <a:bodyPr/>
          <a:lstStyle/>
          <a:p>
            <a:fld id="{67EC9527-42EA-4AEE-9E60-533C51B8D663}" type="slidenum">
              <a:rPr kumimoji="1" lang="ja-JP" altLang="en-US" smtClean="0"/>
              <a:t>9</a:t>
            </a:fld>
            <a:endParaRPr kumimoji="1" lang="ja-JP" altLang="en-US" dirty="0"/>
          </a:p>
        </p:txBody>
      </p:sp>
    </p:spTree>
    <p:extLst>
      <p:ext uri="{BB962C8B-B14F-4D97-AF65-F5344CB8AC3E}">
        <p14:creationId xmlns:p14="http://schemas.microsoft.com/office/powerpoint/2010/main" val="24459596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3659</TotalTime>
  <Words>752</Words>
  <Application>Microsoft Macintosh PowerPoint</Application>
  <PresentationFormat>画面に合わせる (4:3)</PresentationFormat>
  <Paragraphs>147</Paragraphs>
  <Slides>32</Slides>
  <Notes>0</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ウィスプ</vt:lpstr>
      <vt:lpstr>サイバーセキュリティ基礎論  ― IT社会を生き抜くために ―</vt:lpstr>
      <vt:lpstr>サイバーセキュリティでやること</vt:lpstr>
      <vt:lpstr>個人情報とは？</vt:lpstr>
      <vt:lpstr>個人情報</vt:lpstr>
      <vt:lpstr>個人情報の定義</vt:lpstr>
      <vt:lpstr>個人情報が漏洩すると</vt:lpstr>
      <vt:lpstr>Yahoo BB 情報漏洩</vt:lpstr>
      <vt:lpstr>情報漏洩の対価</vt:lpstr>
      <vt:lpstr>PowerPoint プレゼンテーション</vt:lpstr>
      <vt:lpstr>身近なところでは・・・</vt:lpstr>
      <vt:lpstr>PowerPoint プレゼンテーション</vt:lpstr>
      <vt:lpstr>PowerPoint プレゼンテーション</vt:lpstr>
      <vt:lpstr>PowerPoint プレゼンテーション</vt:lpstr>
      <vt:lpstr>情報を守るってどういうこと？</vt:lpstr>
      <vt:lpstr>暗号化</vt:lpstr>
      <vt:lpstr>匿名化</vt:lpstr>
      <vt:lpstr>情報を守るってどういうこと？</vt:lpstr>
      <vt:lpstr>PowerPoint プレゼンテーション</vt:lpstr>
      <vt:lpstr>事例１　震災などの緊急時 </vt:lpstr>
      <vt:lpstr>個人情報保護法（2003年）</vt:lpstr>
      <vt:lpstr>事例２　病院の受付</vt:lpstr>
      <vt:lpstr>事例３患者のお見舞い </vt:lpstr>
      <vt:lpstr>おまけ</vt:lpstr>
      <vt:lpstr>PowerPoint プレゼンテーション</vt:lpstr>
      <vt:lpstr>事例４　機密情報の管理</vt:lpstr>
      <vt:lpstr>病院の医療情報</vt:lpstr>
      <vt:lpstr>病院の医療情報</vt:lpstr>
      <vt:lpstr>PowerPoint プレゼンテーション</vt:lpstr>
      <vt:lpstr>なぜ漏洩したか？</vt:lpstr>
      <vt:lpstr>事例５　ビッグデータ</vt:lpstr>
      <vt:lpstr>まとめ</vt:lpstr>
      <vt:lpstr>課題</vt:lpstr>
    </vt:vector>
  </TitlesOfParts>
  <Company>Kyushu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ネット上の匿名性</dc:title>
  <dc:creator>Yoshiaki Kasahara</dc:creator>
  <cp:lastModifiedBy>安徳 恭彰</cp:lastModifiedBy>
  <cp:revision>109</cp:revision>
  <dcterms:created xsi:type="dcterms:W3CDTF">2014-07-15T06:10:07Z</dcterms:created>
  <dcterms:modified xsi:type="dcterms:W3CDTF">2015-04-19T21:16:36Z</dcterms:modified>
</cp:coreProperties>
</file>