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3"/>
  </p:notesMasterIdLst>
  <p:sldIdLst>
    <p:sldId id="256" r:id="rId2"/>
    <p:sldId id="296" r:id="rId3"/>
    <p:sldId id="297" r:id="rId4"/>
    <p:sldId id="298" r:id="rId5"/>
    <p:sldId id="259" r:id="rId6"/>
    <p:sldId id="302" r:id="rId7"/>
    <p:sldId id="305" r:id="rId8"/>
    <p:sldId id="366" r:id="rId9"/>
    <p:sldId id="306" r:id="rId10"/>
    <p:sldId id="307" r:id="rId11"/>
    <p:sldId id="380" r:id="rId12"/>
    <p:sldId id="383" r:id="rId13"/>
    <p:sldId id="309" r:id="rId14"/>
    <p:sldId id="379" r:id="rId15"/>
    <p:sldId id="358" r:id="rId16"/>
    <p:sldId id="359" r:id="rId17"/>
    <p:sldId id="378" r:id="rId18"/>
    <p:sldId id="311" r:id="rId19"/>
    <p:sldId id="312" r:id="rId20"/>
    <p:sldId id="313" r:id="rId21"/>
    <p:sldId id="365" r:id="rId22"/>
    <p:sldId id="314" r:id="rId23"/>
    <p:sldId id="316" r:id="rId24"/>
    <p:sldId id="318" r:id="rId25"/>
    <p:sldId id="319" r:id="rId26"/>
    <p:sldId id="320" r:id="rId27"/>
    <p:sldId id="375" r:id="rId28"/>
    <p:sldId id="376" r:id="rId29"/>
    <p:sldId id="377" r:id="rId30"/>
    <p:sldId id="321" r:id="rId31"/>
    <p:sldId id="322" r:id="rId32"/>
    <p:sldId id="364" r:id="rId33"/>
    <p:sldId id="323" r:id="rId34"/>
    <p:sldId id="327" r:id="rId35"/>
    <p:sldId id="328" r:id="rId36"/>
    <p:sldId id="329" r:id="rId37"/>
    <p:sldId id="330" r:id="rId38"/>
    <p:sldId id="331" r:id="rId39"/>
    <p:sldId id="332" r:id="rId40"/>
    <p:sldId id="333" r:id="rId41"/>
    <p:sldId id="374" r:id="rId42"/>
    <p:sldId id="342" r:id="rId43"/>
    <p:sldId id="360" r:id="rId44"/>
    <p:sldId id="381" r:id="rId45"/>
    <p:sldId id="382" r:id="rId46"/>
    <p:sldId id="361" r:id="rId47"/>
    <p:sldId id="343" r:id="rId48"/>
    <p:sldId id="344" r:id="rId49"/>
    <p:sldId id="345" r:id="rId50"/>
    <p:sldId id="346" r:id="rId51"/>
    <p:sldId id="367" r:id="rId52"/>
    <p:sldId id="368" r:id="rId53"/>
    <p:sldId id="347" r:id="rId54"/>
    <p:sldId id="348" r:id="rId55"/>
    <p:sldId id="277" r:id="rId56"/>
    <p:sldId id="288" r:id="rId57"/>
    <p:sldId id="278" r:id="rId58"/>
    <p:sldId id="279" r:id="rId59"/>
    <p:sldId id="280" r:id="rId60"/>
    <p:sldId id="281" r:id="rId61"/>
    <p:sldId id="282" r:id="rId6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4" autoAdjust="0"/>
    <p:restoredTop sz="94660"/>
  </p:normalViewPr>
  <p:slideViewPr>
    <p:cSldViewPr snapToGrid="0">
      <p:cViewPr varScale="1">
        <p:scale>
          <a:sx n="70" d="100"/>
          <a:sy n="70" d="100"/>
        </p:scale>
        <p:origin x="898" y="38"/>
      </p:cViewPr>
      <p:guideLst/>
    </p:cSldViewPr>
  </p:slideViewPr>
  <p:notesTextViewPr>
    <p:cViewPr>
      <p:scale>
        <a:sx n="1" d="1"/>
        <a:sy n="1" d="1"/>
      </p:scale>
      <p:origin x="0" y="0"/>
    </p:cViewPr>
  </p:notesTextViewPr>
  <p:sorterViewPr>
    <p:cViewPr>
      <p:scale>
        <a:sx n="100" d="100"/>
        <a:sy n="100" d="100"/>
      </p:scale>
      <p:origin x="0" y="-10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01860-8A8F-4CA4-B01E-A531D506F2BC}" type="datetimeFigureOut">
              <a:rPr kumimoji="1" lang="ja-JP" altLang="en-US" smtClean="0"/>
              <a:t>2015/5/10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3E8C1-6D67-46CE-A49D-5B9110234884}" type="slidenum">
              <a:rPr kumimoji="1" lang="ja-JP" altLang="en-US" smtClean="0"/>
              <a:t>‹#›</a:t>
            </a:fld>
            <a:endParaRPr kumimoji="1" lang="ja-JP" altLang="en-US"/>
          </a:p>
        </p:txBody>
      </p:sp>
    </p:spTree>
    <p:extLst>
      <p:ext uri="{BB962C8B-B14F-4D97-AF65-F5344CB8AC3E}">
        <p14:creationId xmlns:p14="http://schemas.microsoft.com/office/powerpoint/2010/main" val="968527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F7667F-6F37-4644-996E-B010B011641E}" type="slidenum">
              <a:rPr kumimoji="1" lang="ja-JP" altLang="en-US" smtClean="0"/>
              <a:t>4</a:t>
            </a:fld>
            <a:endParaRPr kumimoji="1" lang="ja-JP" altLang="en-US"/>
          </a:p>
        </p:txBody>
      </p:sp>
    </p:spTree>
    <p:extLst>
      <p:ext uri="{BB962C8B-B14F-4D97-AF65-F5344CB8AC3E}">
        <p14:creationId xmlns:p14="http://schemas.microsoft.com/office/powerpoint/2010/main" val="27802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D89F44AC-6FC0-4D4F-AE51-D47A725ED550}" type="slidenum">
              <a:rPr lang="en-US" altLang="ja-JP">
                <a:ea typeface="ＭＳ Ｐゴシック" panose="020B0600070205080204" pitchFamily="50" charset="-128"/>
              </a:rPr>
              <a:pPr eaLnBrk="1" hangingPunct="1">
                <a:spcBef>
                  <a:spcPct val="0"/>
                </a:spcBef>
              </a:pPr>
              <a:t>22</a:t>
            </a:fld>
            <a:endParaRPr lang="en-US" altLang="ja-JP">
              <a:ea typeface="ＭＳ Ｐゴシック" panose="020B0600070205080204" pitchFamily="50"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14865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58FA0C6-3F81-4132-94FD-507527C8EA7D}" type="slidenum">
              <a:rPr lang="en-US" altLang="ja-JP">
                <a:ea typeface="ＭＳ Ｐゴシック" panose="020B0600070205080204" pitchFamily="50" charset="-128"/>
              </a:rPr>
              <a:pPr eaLnBrk="1" hangingPunct="1">
                <a:spcBef>
                  <a:spcPct val="0"/>
                </a:spcBef>
              </a:pPr>
              <a:t>23</a:t>
            </a:fld>
            <a:endParaRPr lang="en-US" altLang="ja-JP">
              <a:ea typeface="ＭＳ Ｐゴシック" panose="020B0600070205080204" pitchFamily="50"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66670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A90B3AD-D6E1-467A-AEFD-35EC61EE69A3}" type="slidenum">
              <a:rPr lang="en-US" altLang="ja-JP">
                <a:ea typeface="ＭＳ Ｐゴシック" panose="020B0600070205080204" pitchFamily="50" charset="-128"/>
              </a:rPr>
              <a:pPr eaLnBrk="1" hangingPunct="1">
                <a:spcBef>
                  <a:spcPct val="0"/>
                </a:spcBef>
              </a:pPr>
              <a:t>24</a:t>
            </a:fld>
            <a:endParaRPr lang="en-US" altLang="ja-JP">
              <a:ea typeface="ＭＳ Ｐゴシック" panose="020B0600070205080204" pitchFamily="50"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10956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195F7D0-0FC3-4CBF-BFB1-99F85BAEF78E}" type="slidenum">
              <a:rPr lang="en-US" altLang="ja-JP">
                <a:ea typeface="ＭＳ Ｐゴシック" panose="020B0600070205080204" pitchFamily="50" charset="-128"/>
              </a:rPr>
              <a:pPr eaLnBrk="1" hangingPunct="1">
                <a:spcBef>
                  <a:spcPct val="0"/>
                </a:spcBef>
              </a:pPr>
              <a:t>25</a:t>
            </a:fld>
            <a:endParaRPr lang="en-US" altLang="ja-JP">
              <a:ea typeface="ＭＳ Ｐゴシック" panose="020B0600070205080204" pitchFamily="50"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93499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8BA3C20E-5968-457B-A732-5DA630EEB3D9}" type="slidenum">
              <a:rPr lang="en-US" altLang="ja-JP">
                <a:ea typeface="ＭＳ Ｐゴシック" panose="020B0600070205080204" pitchFamily="50" charset="-128"/>
              </a:rPr>
              <a:pPr eaLnBrk="1" hangingPunct="1">
                <a:spcBef>
                  <a:spcPct val="0"/>
                </a:spcBef>
              </a:pPr>
              <a:t>26</a:t>
            </a:fld>
            <a:endParaRPr lang="en-US" altLang="ja-JP">
              <a:ea typeface="ＭＳ Ｐゴシック" panose="020B0600070205080204" pitchFamily="50"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84876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B87C5D7-6CB9-44F9-A13C-7C1429D3F3F5}" type="slidenum">
              <a:rPr lang="en-US" altLang="ja-JP">
                <a:ea typeface="ＭＳ Ｐゴシック" panose="020B0600070205080204" pitchFamily="50" charset="-128"/>
              </a:rPr>
              <a:pPr eaLnBrk="1" hangingPunct="1">
                <a:spcBef>
                  <a:spcPct val="0"/>
                </a:spcBef>
              </a:pPr>
              <a:t>30</a:t>
            </a:fld>
            <a:endParaRPr lang="en-US" altLang="ja-JP">
              <a:ea typeface="ＭＳ Ｐゴシック" panose="020B0600070205080204" pitchFamily="50"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92896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8A963F1-BF54-4608-AF12-57BCD5ED7A46}" type="slidenum">
              <a:rPr lang="en-US" altLang="ja-JP">
                <a:ea typeface="ＭＳ Ｐゴシック" panose="020B0600070205080204" pitchFamily="50" charset="-128"/>
              </a:rPr>
              <a:pPr eaLnBrk="1" hangingPunct="1">
                <a:spcBef>
                  <a:spcPct val="0"/>
                </a:spcBef>
              </a:pPr>
              <a:t>31</a:t>
            </a:fld>
            <a:endParaRPr lang="en-US" altLang="ja-JP">
              <a:ea typeface="ＭＳ Ｐゴシック" panose="020B0600070205080204" pitchFamily="50"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63195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7344152-7595-4142-9041-8EBBE83FA30C}" type="slidenum">
              <a:rPr lang="en-US" altLang="ja-JP">
                <a:ea typeface="ＭＳ Ｐゴシック" panose="020B0600070205080204" pitchFamily="50" charset="-128"/>
              </a:rPr>
              <a:pPr eaLnBrk="1" hangingPunct="1">
                <a:spcBef>
                  <a:spcPct val="0"/>
                </a:spcBef>
              </a:pPr>
              <a:t>33</a:t>
            </a:fld>
            <a:endParaRPr lang="en-US" altLang="ja-JP">
              <a:ea typeface="ＭＳ Ｐゴシック" panose="020B0600070205080204" pitchFamily="50"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16980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a:ln/>
        </p:spPr>
      </p:sp>
      <p:sp>
        <p:nvSpPr>
          <p:cNvPr id="942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42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C7205BCE-1F10-4C46-8CC1-434474C8E7C6}" type="slidenum">
              <a:rPr lang="en-US" altLang="ja-JP">
                <a:ea typeface="ＭＳ Ｐゴシック" panose="020B0600070205080204" pitchFamily="50" charset="-128"/>
              </a:rPr>
              <a:pPr eaLnBrk="1" hangingPunct="1">
                <a:spcBef>
                  <a:spcPct val="0"/>
                </a:spcBef>
              </a:pPr>
              <a:t>34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366980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a:ln/>
        </p:spPr>
      </p:sp>
      <p:sp>
        <p:nvSpPr>
          <p:cNvPr id="952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52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8B97A25-7910-42D9-910F-E9A7A77ECFFE}" type="slidenum">
              <a:rPr lang="en-US" altLang="ja-JP">
                <a:ea typeface="ＭＳ Ｐゴシック" panose="020B0600070205080204" pitchFamily="50" charset="-128"/>
              </a:rPr>
              <a:pPr eaLnBrk="1" hangingPunct="1">
                <a:spcBef>
                  <a:spcPct val="0"/>
                </a:spcBef>
              </a:pPr>
              <a:t>35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96477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86F7FE90-1633-4F1E-BB27-1262BD2252C4}" type="slidenum">
              <a:rPr lang="en-US" altLang="ja-JP">
                <a:ea typeface="ＭＳ Ｐゴシック" panose="020B0600070205080204" pitchFamily="50" charset="-128"/>
              </a:rPr>
              <a:pPr eaLnBrk="1" hangingPunct="1">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507119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a:ln/>
        </p:spPr>
      </p:sp>
      <p:sp>
        <p:nvSpPr>
          <p:cNvPr id="962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62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F8080EB-D764-41F0-9920-2FD9812F411D}" type="slidenum">
              <a:rPr lang="en-US" altLang="ja-JP">
                <a:ea typeface="ＭＳ Ｐゴシック" panose="020B0600070205080204" pitchFamily="50" charset="-128"/>
              </a:rPr>
              <a:pPr eaLnBrk="1" hangingPunct="1">
                <a:spcBef>
                  <a:spcPct val="0"/>
                </a:spcBef>
              </a:pPr>
              <a:t>36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17462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a:ln/>
        </p:spPr>
      </p:sp>
      <p:sp>
        <p:nvSpPr>
          <p:cNvPr id="972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72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EE118D0-F66A-48FB-AA95-B86D621C200F}" type="slidenum">
              <a:rPr lang="en-US" altLang="ja-JP">
                <a:ea typeface="ＭＳ Ｐゴシック" panose="020B0600070205080204" pitchFamily="50" charset="-128"/>
              </a:rPr>
              <a:pPr eaLnBrk="1" hangingPunct="1">
                <a:spcBef>
                  <a:spcPct val="0"/>
                </a:spcBef>
              </a:pPr>
              <a:t>37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62369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CDD76D44-092B-4F15-BF56-54C7F16FBCCD}" type="slidenum">
              <a:rPr lang="en-US" altLang="ja-JP">
                <a:ea typeface="ＭＳ Ｐゴシック" panose="020B0600070205080204" pitchFamily="50" charset="-128"/>
              </a:rPr>
              <a:pPr eaLnBrk="1" hangingPunct="1">
                <a:spcBef>
                  <a:spcPct val="0"/>
                </a:spcBef>
              </a:pPr>
              <a:t>38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60450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a:ln/>
        </p:spPr>
      </p:sp>
      <p:sp>
        <p:nvSpPr>
          <p:cNvPr id="993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993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B2AE2F7F-88C6-44DB-8BFA-75D4709804CC}" type="slidenum">
              <a:rPr lang="en-US" altLang="ja-JP">
                <a:ea typeface="ＭＳ Ｐゴシック" panose="020B0600070205080204" pitchFamily="50" charset="-128"/>
              </a:rPr>
              <a:pPr eaLnBrk="1" hangingPunct="1">
                <a:spcBef>
                  <a:spcPct val="0"/>
                </a:spcBef>
              </a:pPr>
              <a:t>39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56226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2C5746C0-8088-4884-8BC1-2DC5263DB301}" type="slidenum">
              <a:rPr lang="en-US" altLang="ja-JP">
                <a:ea typeface="ＭＳ Ｐゴシック" panose="020B0600070205080204" pitchFamily="50" charset="-128"/>
              </a:rPr>
              <a:pPr algn="r" eaLnBrk="1" hangingPunct="1">
                <a:spcBef>
                  <a:spcPct val="0"/>
                </a:spcBef>
              </a:pPr>
              <a:t>40</a:t>
            </a:fld>
            <a:endParaRPr lang="en-US" altLang="ja-JP">
              <a:ea typeface="ＭＳ Ｐゴシック" panose="020B0600070205080204" pitchFamily="50" charset="-128"/>
            </a:endParaRPr>
          </a:p>
        </p:txBody>
      </p:sp>
      <p:sp>
        <p:nvSpPr>
          <p:cNvPr id="100355" name="Rectangle 2"/>
          <p:cNvSpPr>
            <a:spLocks noGrp="1" noRot="1" noChangeAspect="1" noChangeArrowheads="1" noTextEdit="1"/>
          </p:cNvSpPr>
          <p:nvPr>
            <p:ph type="sldImg"/>
          </p:nvPr>
        </p:nvSpPr>
        <p:spPr>
          <a:xfrm>
            <a:off x="1149350" y="687388"/>
            <a:ext cx="4573588" cy="3430587"/>
          </a:xfrm>
          <a:ln/>
        </p:spPr>
      </p:sp>
      <p:sp>
        <p:nvSpPr>
          <p:cNvPr id="100356" name="Rectangle 3"/>
          <p:cNvSpPr>
            <a:spLocks noGrp="1" noChangeArrowheads="1"/>
          </p:cNvSpPr>
          <p:nvPr>
            <p:ph type="body" idx="1"/>
          </p:nvPr>
        </p:nvSpPr>
        <p:spPr>
          <a:xfrm>
            <a:off x="917575" y="4343400"/>
            <a:ext cx="502285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02541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a:ln/>
        </p:spPr>
      </p:sp>
      <p:sp>
        <p:nvSpPr>
          <p:cNvPr id="1095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095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CE01FF3-DF6A-4B58-89CB-103288165183}" type="slidenum">
              <a:rPr lang="en-US" altLang="ja-JP">
                <a:ea typeface="ＭＳ Ｐゴシック" panose="020B0600070205080204" pitchFamily="50" charset="-128"/>
              </a:rPr>
              <a:pPr eaLnBrk="1" hangingPunct="1">
                <a:spcBef>
                  <a:spcPct val="0"/>
                </a:spcBef>
              </a:pPr>
              <a:t>42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97057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165841C3-2E04-4F03-A0A2-F89C479573AA}" type="slidenum">
              <a:rPr lang="en-US" altLang="ja-JP">
                <a:ea typeface="ＭＳ Ｐゴシック" panose="020B0600070205080204" pitchFamily="50" charset="-128"/>
              </a:rPr>
              <a:pPr eaLnBrk="1" hangingPunct="1">
                <a:spcBef>
                  <a:spcPct val="0"/>
                </a:spcBef>
              </a:pPr>
              <a:t>47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26125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TextEdit="1"/>
          </p:cNvSpPr>
          <p:nvPr>
            <p:ph type="sldImg"/>
          </p:nvPr>
        </p:nvSpPr>
        <p:spPr>
          <a:ln/>
        </p:spPr>
      </p:sp>
      <p:sp>
        <p:nvSpPr>
          <p:cNvPr id="1116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16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B1AB6412-74F9-4EE5-97FF-7F486637D157}" type="slidenum">
              <a:rPr lang="en-US" altLang="ja-JP">
                <a:ea typeface="ＭＳ Ｐゴシック" panose="020B0600070205080204" pitchFamily="50" charset="-128"/>
              </a:rPr>
              <a:pPr eaLnBrk="1" hangingPunct="1">
                <a:spcBef>
                  <a:spcPct val="0"/>
                </a:spcBef>
              </a:pPr>
              <a:t>48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8269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ln/>
        </p:spPr>
      </p:sp>
      <p:sp>
        <p:nvSpPr>
          <p:cNvPr id="1126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26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ACFFEE1-B6E2-4E83-B0D8-8A144C7B2B96}" type="slidenum">
              <a:rPr lang="en-US" altLang="ja-JP">
                <a:ea typeface="ＭＳ Ｐゴシック" panose="020B0600070205080204" pitchFamily="50" charset="-128"/>
              </a:rPr>
              <a:pPr eaLnBrk="1" hangingPunct="1">
                <a:spcBef>
                  <a:spcPct val="0"/>
                </a:spcBef>
              </a:pPr>
              <a:t>49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23481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a:ln/>
        </p:spPr>
      </p:sp>
      <p:sp>
        <p:nvSpPr>
          <p:cNvPr id="1136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36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B719620-508D-4025-81C5-A41A7230748E}" type="slidenum">
              <a:rPr lang="en-US" altLang="ja-JP">
                <a:ea typeface="ＭＳ Ｐゴシック" panose="020B0600070205080204" pitchFamily="50" charset="-128"/>
              </a:rPr>
              <a:pPr eaLnBrk="1" hangingPunct="1">
                <a:spcBef>
                  <a:spcPct val="0"/>
                </a:spcBef>
              </a:pPr>
              <a:t>50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3125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B1B5B164-1EFD-43DB-83DE-F867A9F8A36F}" type="slidenum">
              <a:rPr lang="en-US" altLang="ja-JP">
                <a:ea typeface="ＭＳ Ｐゴシック" panose="020B0600070205080204" pitchFamily="50" charset="-128"/>
              </a:rPr>
              <a:pPr eaLnBrk="1" hangingPunct="1">
                <a:spcBef>
                  <a:spcPct val="0"/>
                </a:spcBef>
              </a:pPr>
              <a:t>7</a:t>
            </a:fld>
            <a:endParaRPr lang="en-US" altLang="ja-JP">
              <a:ea typeface="ＭＳ Ｐゴシック" panose="020B0600070205080204" pitchFamily="50"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646780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a:ln/>
        </p:spPr>
      </p:sp>
      <p:sp>
        <p:nvSpPr>
          <p:cNvPr id="1146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46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8BA1199-C0C7-45E1-94C0-DE580E05F297}" type="slidenum">
              <a:rPr lang="en-US" altLang="ja-JP">
                <a:ea typeface="ＭＳ Ｐゴシック" panose="020B0600070205080204" pitchFamily="50" charset="-128"/>
              </a:rPr>
              <a:pPr eaLnBrk="1" hangingPunct="1">
                <a:spcBef>
                  <a:spcPct val="0"/>
                </a:spcBef>
              </a:pPr>
              <a:t>53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543000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a:ln/>
        </p:spPr>
      </p:sp>
      <p:sp>
        <p:nvSpPr>
          <p:cNvPr id="1157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
        <p:nvSpPr>
          <p:cNvPr id="1157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DCA15C6-2E90-4265-B020-308C62CFB132}" type="slidenum">
              <a:rPr lang="en-US" altLang="ja-JP">
                <a:ea typeface="ＭＳ Ｐゴシック" panose="020B0600070205080204" pitchFamily="50" charset="-128"/>
              </a:rPr>
              <a:pPr eaLnBrk="1" hangingPunct="1">
                <a:spcBef>
                  <a:spcPct val="0"/>
                </a:spcBef>
              </a:pPr>
              <a:t>54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1917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FB9D95F1-8919-47FF-93A8-FA9549F993B8}" type="slidenum">
              <a:rPr lang="en-US" altLang="ja-JP">
                <a:ea typeface="ＭＳ Ｐゴシック" panose="020B0600070205080204" pitchFamily="50" charset="-128"/>
              </a:rPr>
              <a:pPr eaLnBrk="1" hangingPunct="1">
                <a:spcBef>
                  <a:spcPct val="0"/>
                </a:spcBef>
              </a:pPr>
              <a:t>9</a:t>
            </a:fld>
            <a:endParaRPr lang="en-US" altLang="ja-JP">
              <a:ea typeface="ＭＳ Ｐゴシック" panose="020B0600070205080204" pitchFamily="50"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47608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FC53154-A8E0-4BEC-BDE3-C3725766AF48}" type="slidenum">
              <a:rPr lang="en-US" altLang="ja-JP">
                <a:ea typeface="ＭＳ Ｐゴシック" panose="020B0600070205080204" pitchFamily="50" charset="-128"/>
              </a:rPr>
              <a:pPr eaLnBrk="1" hangingPunct="1">
                <a:spcBef>
                  <a:spcPct val="0"/>
                </a:spcBef>
              </a:pPr>
              <a:t>10</a:t>
            </a:fld>
            <a:endParaRPr lang="en-US" altLang="ja-JP">
              <a:ea typeface="ＭＳ Ｐゴシック" panose="020B0600070205080204" pitchFamily="50"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4433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E2FF054-36A7-44A7-84AA-9813F76DEC91}" type="slidenum">
              <a:rPr lang="en-US" altLang="ja-JP">
                <a:ea typeface="ＭＳ Ｐゴシック" panose="020B0600070205080204" pitchFamily="50" charset="-128"/>
              </a:rPr>
              <a:pPr algn="r" eaLnBrk="1" hangingPunct="1">
                <a:spcBef>
                  <a:spcPct val="0"/>
                </a:spcBef>
              </a:pPr>
              <a:t>13</a:t>
            </a:fld>
            <a:endParaRPr lang="en-US" altLang="ja-JP">
              <a:ea typeface="ＭＳ Ｐゴシック" panose="020B0600070205080204" pitchFamily="50"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80663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D42764C-8DAA-4CD0-8679-AE8EEB1A14EC}" type="slidenum">
              <a:rPr lang="en-US" altLang="ja-JP">
                <a:ea typeface="ＭＳ Ｐゴシック" panose="020B0600070205080204" pitchFamily="50" charset="-128"/>
              </a:rPr>
              <a:pPr eaLnBrk="1" hangingPunct="1">
                <a:spcBef>
                  <a:spcPct val="0"/>
                </a:spcBef>
              </a:pPr>
              <a:t>18</a:t>
            </a:fld>
            <a:endParaRPr lang="en-US" altLang="ja-JP">
              <a:ea typeface="ＭＳ Ｐゴシック" panose="020B0600070205080204" pitchFamily="50"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33588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EA9D8AC-09C9-4D19-9171-4DFF1D4DD0B6}" type="slidenum">
              <a:rPr lang="en-US" altLang="ja-JP">
                <a:ea typeface="ＭＳ Ｐゴシック" panose="020B0600070205080204" pitchFamily="50" charset="-128"/>
              </a:rPr>
              <a:pPr eaLnBrk="1" hangingPunct="1">
                <a:spcBef>
                  <a:spcPct val="0"/>
                </a:spcBef>
              </a:pPr>
              <a:t>19</a:t>
            </a:fld>
            <a:endParaRPr lang="en-US" altLang="ja-JP">
              <a:ea typeface="ＭＳ Ｐゴシック" panose="020B0600070205080204" pitchFamily="50"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92277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58B86AB4-0514-4CEA-8DFC-9B15D478E715}" type="slidenum">
              <a:rPr lang="en-US" altLang="ja-JP">
                <a:ea typeface="ＭＳ Ｐゴシック" panose="020B0600070205080204" pitchFamily="50" charset="-128"/>
              </a:rPr>
              <a:pPr eaLnBrk="1" hangingPunct="1">
                <a:spcBef>
                  <a:spcPct val="0"/>
                </a:spcBef>
              </a:pPr>
              <a:t>20</a:t>
            </a:fld>
            <a:endParaRPr lang="en-US" altLang="ja-JP">
              <a:ea typeface="ＭＳ Ｐゴシック" panose="020B0600070205080204" pitchFamily="50"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6698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23251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40360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934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2447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554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582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962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85192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41763"/>
            <a:ext cx="4038600"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68313" y="6092825"/>
            <a:ext cx="2133600" cy="457200"/>
          </a:xfrm>
        </p:spPr>
        <p:txBody>
          <a:bodyPr/>
          <a:lstStyle>
            <a:lvl1pPr>
              <a:defRPr/>
            </a:lvl1pPr>
          </a:lstStyle>
          <a:p>
            <a:fld id="{9EEC8FCC-0AB2-472A-AA72-7EEB5D7F56BF}" type="datetime2">
              <a:rPr lang="ja-JP" altLang="en-US"/>
              <a:pPr/>
              <a:t>2015年5月10日(日)</a:t>
            </a:fld>
            <a:endParaRPr lang="en-US" altLang="ja-JP"/>
          </a:p>
        </p:txBody>
      </p:sp>
      <p:sp>
        <p:nvSpPr>
          <p:cNvPr id="7" name="フッター プレースホルダー 6"/>
          <p:cNvSpPr>
            <a:spLocks noGrp="1"/>
          </p:cNvSpPr>
          <p:nvPr>
            <p:ph type="ftr" sz="quarter" idx="11"/>
          </p:nvPr>
        </p:nvSpPr>
        <p:spPr>
          <a:xfrm>
            <a:off x="3563938" y="6237288"/>
            <a:ext cx="2895600" cy="457200"/>
          </a:xfrm>
        </p:spPr>
        <p:txBody>
          <a:bodyPr/>
          <a:lstStyle>
            <a:lvl1pPr>
              <a:defRPr/>
            </a:lvl1pPr>
          </a:lstStyle>
          <a:p>
            <a:r>
              <a:rPr lang="en-US" altLang="ja-JP"/>
              <a:t>Mine, Tsunenori @ Kyushu University</a:t>
            </a:r>
          </a:p>
        </p:txBody>
      </p:sp>
      <p:sp>
        <p:nvSpPr>
          <p:cNvPr id="8" name="スライド番号プレースホルダー 7"/>
          <p:cNvSpPr>
            <a:spLocks noGrp="1"/>
          </p:cNvSpPr>
          <p:nvPr>
            <p:ph type="sldNum" sz="quarter" idx="12"/>
          </p:nvPr>
        </p:nvSpPr>
        <p:spPr>
          <a:xfrm>
            <a:off x="6553200" y="6243638"/>
            <a:ext cx="2133600" cy="457200"/>
          </a:xfrm>
        </p:spPr>
        <p:txBody>
          <a:bodyPr/>
          <a:lstStyle>
            <a:lvl1pPr>
              <a:defRPr/>
            </a:lvl1pPr>
          </a:lstStyle>
          <a:p>
            <a:fld id="{15C970CE-4C09-4C5E-80AA-C8A30B826C99}" type="slidenum">
              <a:rPr lang="en-US" altLang="ja-JP"/>
              <a:pPr/>
              <a:t>‹#›</a:t>
            </a:fld>
            <a:endParaRPr lang="en-US" altLang="ja-JP"/>
          </a:p>
        </p:txBody>
      </p:sp>
    </p:spTree>
    <p:extLst>
      <p:ext uri="{BB962C8B-B14F-4D97-AF65-F5344CB8AC3E}">
        <p14:creationId xmlns:p14="http://schemas.microsoft.com/office/powerpoint/2010/main" val="15684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44256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3360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6323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48471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64026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65737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46964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80850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33F6E02-D7BF-456F-A7C5-804D5346EEA0}" type="datetimeFigureOut">
              <a:rPr kumimoji="1" lang="ja-JP" altLang="en-US" smtClean="0"/>
              <a:t>2015/5/10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134316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a.wikipedia.org/wiki/Web%E3%82%B5%E3%83%BC%E3%83%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ja.wikipedia.org/wiki/%E3%83%95%E3%82%A1%E3%82%A4%E3%83%AB_(%E3%82%B3%E3%83%B3%E3%83%94%E3%83%A5%E3%83%BC%E3%82%BF)" TargetMode="External"/><Relationship Id="rId4" Type="http://schemas.openxmlformats.org/officeDocument/2006/relationships/hyperlink" Target="http://ja.wikipedia.org/wiki/%E3%83%8F%E3%83%BC%E3%83%89%E3%83%87%E3%82%A3%E3%82%B9%E3%82%A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wmf"/><Relationship Id="rId1" Type="http://schemas.openxmlformats.org/officeDocument/2006/relationships/slideLayout" Target="../slideLayouts/slideLayout17.xml"/><Relationship Id="rId5" Type="http://schemas.openxmlformats.org/officeDocument/2006/relationships/hyperlink" Target="http://soft.iii.kyushu-u.ac.jp/a-virus/sy.html" TargetMode="Externa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https://bb9.cc.kyushu-u.ac.jp/webapps/blackboard/execute/launcher?type=Course&amp;id=_6459_1&amp;ur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oleObject" Target="../embeddings/oleObject2.bin"/><Relationship Id="rId4" Type="http://schemas.openxmlformats.org/officeDocument/2006/relationships/image" Target="../media/image44.png"/><Relationship Id="rId9" Type="http://schemas.openxmlformats.org/officeDocument/2006/relationships/hyperlink" Target="http://81.196.163.74/verifi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ntiphishing.j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5300" dirty="0">
                <a:solidFill>
                  <a:prstClr val="black"/>
                </a:solidFill>
              </a:rPr>
              <a:t/>
            </a:r>
            <a:br>
              <a:rPr lang="en-US" altLang="ja-JP" sz="53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sz="4000" dirty="0"/>
          </a:p>
        </p:txBody>
      </p:sp>
      <p:sp>
        <p:nvSpPr>
          <p:cNvPr id="3" name="サブタイトル 2"/>
          <p:cNvSpPr>
            <a:spLocks noGrp="1"/>
          </p:cNvSpPr>
          <p:nvPr>
            <p:ph type="subTitle" idx="1"/>
          </p:nvPr>
        </p:nvSpPr>
        <p:spPr/>
        <p:txBody>
          <a:bodyPr/>
          <a:lstStyle/>
          <a:p>
            <a:endParaRPr kumimoji="1" lang="en-US" altLang="ja-JP" dirty="0" smtClean="0"/>
          </a:p>
          <a:p>
            <a:r>
              <a:rPr kumimoji="1" lang="en-US" altLang="ja-JP" sz="3200" dirty="0" smtClean="0"/>
              <a:t>(4) </a:t>
            </a:r>
            <a:r>
              <a:rPr lang="ja-JP" altLang="en-US" sz="3200" dirty="0" smtClean="0"/>
              <a:t>過去</a:t>
            </a:r>
            <a:r>
              <a:rPr lang="ja-JP" altLang="en-US" sz="3200" dirty="0"/>
              <a:t>の事例を</a:t>
            </a:r>
            <a:r>
              <a:rPr lang="ja-JP" altLang="en-US" sz="3200" dirty="0" smtClean="0"/>
              <a:t>知る</a:t>
            </a:r>
            <a:endParaRPr kumimoji="1" lang="ja-JP" altLang="en-US" sz="3200" dirty="0"/>
          </a:p>
        </p:txBody>
      </p:sp>
    </p:spTree>
    <p:extLst>
      <p:ext uri="{BB962C8B-B14F-4D97-AF65-F5344CB8AC3E}">
        <p14:creationId xmlns:p14="http://schemas.microsoft.com/office/powerpoint/2010/main" val="157049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xfrm>
            <a:off x="1942415" y="6044066"/>
            <a:ext cx="57164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1AEFC6A1-8DF8-44D6-A3AE-B6FE66A2B5F2}" type="slidenum">
              <a:rPr lang="en-US" altLang="ja-JP" sz="1400"/>
              <a:pPr eaLnBrk="1" hangingPunct="1">
                <a:spcBef>
                  <a:spcPct val="0"/>
                </a:spcBef>
                <a:buClrTx/>
                <a:buFontTx/>
                <a:buNone/>
              </a:pPr>
              <a:t>10</a:t>
            </a:fld>
            <a:endParaRPr lang="en-US" altLang="ja-JP" sz="1400"/>
          </a:p>
        </p:txBody>
      </p:sp>
      <p:sp>
        <p:nvSpPr>
          <p:cNvPr id="8195" name="Rectangle 2"/>
          <p:cNvSpPr>
            <a:spLocks noGrp="1" noChangeArrowheads="1"/>
          </p:cNvSpPr>
          <p:nvPr>
            <p:ph type="title"/>
          </p:nvPr>
        </p:nvSpPr>
        <p:spPr>
          <a:xfrm>
            <a:off x="1421493" y="594519"/>
            <a:ext cx="7127875" cy="777875"/>
          </a:xfrm>
        </p:spPr>
        <p:txBody>
          <a:bodyPr/>
          <a:lstStyle/>
          <a:p>
            <a:pPr eaLnBrk="1" hangingPunct="1"/>
            <a:r>
              <a:rPr lang="ja-JP" altLang="en-US" dirty="0" smtClean="0"/>
              <a:t>情報漏えい</a:t>
            </a:r>
          </a:p>
        </p:txBody>
      </p:sp>
      <p:sp>
        <p:nvSpPr>
          <p:cNvPr id="8196"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8197"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dirty="0"/>
              <a:t>第</a:t>
            </a:r>
            <a:r>
              <a:rPr lang="en-US" altLang="ja-JP" sz="1800" dirty="0"/>
              <a:t>3</a:t>
            </a:r>
            <a:r>
              <a:rPr lang="ja-JP" altLang="en-US" sz="1800" dirty="0"/>
              <a:t>章 </a:t>
            </a:r>
            <a:r>
              <a:rPr lang="en-US" altLang="ja-JP" sz="1800" dirty="0"/>
              <a:t>&gt; 1. </a:t>
            </a:r>
            <a:r>
              <a:rPr lang="ja-JP" altLang="en-US" sz="1800" dirty="0"/>
              <a:t>マルウェア </a:t>
            </a:r>
            <a:r>
              <a:rPr lang="en-US" altLang="ja-JP" sz="1800" dirty="0"/>
              <a:t>&gt; 2</a:t>
            </a:r>
            <a:r>
              <a:rPr lang="ja-JP" altLang="en-US" sz="1800" dirty="0"/>
              <a:t>） マルウェアに感染するとどうなるのか</a:t>
            </a:r>
            <a:r>
              <a:rPr lang="en-US" altLang="ja-JP" sz="1800" dirty="0"/>
              <a:t>?</a:t>
            </a:r>
          </a:p>
        </p:txBody>
      </p:sp>
      <p:sp>
        <p:nvSpPr>
          <p:cNvPr id="8198" name="Rectangle 5"/>
          <p:cNvSpPr>
            <a:spLocks noGrp="1" noChangeArrowheads="1"/>
          </p:cNvSpPr>
          <p:nvPr>
            <p:ph type="body" idx="1"/>
          </p:nvPr>
        </p:nvSpPr>
        <p:spPr>
          <a:xfrm>
            <a:off x="642937" y="1495199"/>
            <a:ext cx="7989433" cy="4731430"/>
          </a:xfrm>
          <a:noFill/>
        </p:spPr>
        <p:txBody>
          <a:bodyPr>
            <a:normAutofit lnSpcReduction="10000"/>
          </a:bodyPr>
          <a:lstStyle/>
          <a:p>
            <a:pPr marL="609600" indent="-609600" eaLnBrk="1" hangingPunct="1"/>
            <a:r>
              <a:rPr lang="en-US" altLang="ja-JP" sz="2800" dirty="0" smtClean="0">
                <a:latin typeface="+mj-ea"/>
                <a:ea typeface="+mj-ea"/>
              </a:rPr>
              <a:t>P2P</a:t>
            </a:r>
            <a:r>
              <a:rPr lang="ja-JP" altLang="en-US" sz="2800" dirty="0" smtClean="0">
                <a:latin typeface="+mj-ea"/>
                <a:ea typeface="+mj-ea"/>
              </a:rPr>
              <a:t>ファイル交換ソフトによる情報漏えい</a:t>
            </a:r>
          </a:p>
          <a:p>
            <a:pPr marL="990600" lvl="1" indent="-533400" eaLnBrk="1" hangingPunct="1"/>
            <a:r>
              <a:rPr lang="ja-JP" altLang="en-US" sz="2400" dirty="0" smtClean="0">
                <a:latin typeface="+mj-ea"/>
                <a:ea typeface="+mj-ea"/>
              </a:rPr>
              <a:t>パソコン内のデータを共有ネットワークに流す</a:t>
            </a:r>
            <a:endParaRPr lang="en-US" altLang="ja-JP" sz="2400" dirty="0" smtClean="0">
              <a:latin typeface="+mj-ea"/>
              <a:ea typeface="+mj-ea"/>
            </a:endParaRPr>
          </a:p>
          <a:p>
            <a:pPr marL="990600" lvl="1" indent="-533400" eaLnBrk="1" hangingPunct="1"/>
            <a:r>
              <a:rPr lang="en-US" altLang="ja-JP" sz="2400" dirty="0" smtClean="0">
                <a:latin typeface="+mj-ea"/>
                <a:ea typeface="+mj-ea"/>
              </a:rPr>
              <a:t>W32/</a:t>
            </a:r>
            <a:r>
              <a:rPr lang="en-US" altLang="ja-JP" sz="2400" dirty="0" err="1" smtClean="0">
                <a:latin typeface="+mj-ea"/>
                <a:ea typeface="+mj-ea"/>
              </a:rPr>
              <a:t>Antinny</a:t>
            </a:r>
            <a:r>
              <a:rPr lang="ja-JP" altLang="en-US" sz="2400" dirty="0" smtClean="0">
                <a:latin typeface="+mj-ea"/>
                <a:ea typeface="+mj-ea"/>
              </a:rPr>
              <a:t>（</a:t>
            </a:r>
            <a:r>
              <a:rPr lang="en-US" altLang="ja-JP" sz="2400" dirty="0" smtClean="0">
                <a:latin typeface="+mj-ea"/>
                <a:ea typeface="+mj-ea"/>
              </a:rPr>
              <a:t>2003</a:t>
            </a:r>
            <a:r>
              <a:rPr lang="ja-JP" altLang="en-US" sz="2400" dirty="0" smtClean="0">
                <a:latin typeface="+mj-ea"/>
                <a:ea typeface="+mj-ea"/>
              </a:rPr>
              <a:t>年</a:t>
            </a:r>
            <a:r>
              <a:rPr lang="en-US" altLang="ja-JP" sz="2400" dirty="0" smtClean="0">
                <a:latin typeface="+mj-ea"/>
                <a:ea typeface="+mj-ea"/>
              </a:rPr>
              <a:t>8</a:t>
            </a:r>
            <a:r>
              <a:rPr lang="ja-JP" altLang="en-US" sz="2400" dirty="0" smtClean="0">
                <a:latin typeface="+mj-ea"/>
                <a:ea typeface="+mj-ea"/>
              </a:rPr>
              <a:t>月）など</a:t>
            </a:r>
            <a:endParaRPr lang="en-US" altLang="ja-JP" sz="2400" dirty="0" smtClean="0">
              <a:latin typeface="+mj-ea"/>
              <a:ea typeface="+mj-ea"/>
            </a:endParaRPr>
          </a:p>
          <a:p>
            <a:pPr marL="1009650" lvl="1" indent="-609600"/>
            <a:r>
              <a:rPr lang="ja-JP" altLang="en-US" sz="2600" dirty="0">
                <a:latin typeface="+mj-ea"/>
              </a:rPr>
              <a:t>パソコンの中の情報を丸ごと</a:t>
            </a:r>
            <a:r>
              <a:rPr lang="ja-JP" altLang="en-US" sz="2600" dirty="0" smtClean="0">
                <a:latin typeface="+mj-ea"/>
              </a:rPr>
              <a:t>公開</a:t>
            </a:r>
            <a:r>
              <a:rPr lang="en-US" altLang="ja-JP" sz="2600" dirty="0" smtClean="0">
                <a:latin typeface="+mj-ea"/>
              </a:rPr>
              <a:t>(2006</a:t>
            </a:r>
            <a:r>
              <a:rPr lang="ja-JP" altLang="en-US" sz="2600" dirty="0" smtClean="0">
                <a:latin typeface="+mj-ea"/>
              </a:rPr>
              <a:t>年</a:t>
            </a:r>
            <a:r>
              <a:rPr lang="en-US" altLang="ja-JP" sz="2600" dirty="0" smtClean="0">
                <a:latin typeface="+mj-ea"/>
              </a:rPr>
              <a:t>)</a:t>
            </a:r>
            <a:endParaRPr lang="ja-JP" altLang="en-US" sz="2600" dirty="0">
              <a:latin typeface="+mj-ea"/>
            </a:endParaRPr>
          </a:p>
          <a:p>
            <a:pPr marL="1390650" lvl="2" indent="-533400"/>
            <a:r>
              <a:rPr lang="ja-JP" altLang="en-US" sz="2200" dirty="0">
                <a:latin typeface="+mj-ea"/>
              </a:rPr>
              <a:t>暴露ウイルス（山田オルタナティブ等）</a:t>
            </a:r>
            <a:r>
              <a:rPr lang="en-US" altLang="ja-JP" sz="2200" dirty="0">
                <a:latin typeface="+mj-ea"/>
              </a:rPr>
              <a:t/>
            </a:r>
            <a:br>
              <a:rPr lang="en-US" altLang="ja-JP" sz="2200" dirty="0">
                <a:latin typeface="+mj-ea"/>
              </a:rPr>
            </a:br>
            <a:r>
              <a:rPr lang="en-US" altLang="ja-JP" sz="2200" dirty="0">
                <a:hlinkClick r:id="rId3" tooltip="Webサーバ"/>
              </a:rPr>
              <a:t>Web</a:t>
            </a:r>
            <a:r>
              <a:rPr lang="ja-JP" altLang="en-US" sz="2200" dirty="0">
                <a:hlinkClick r:id="rId3" tooltip="Webサーバ"/>
              </a:rPr>
              <a:t>サーバ</a:t>
            </a:r>
            <a:r>
              <a:rPr lang="ja-JP" altLang="en-US" sz="2200" dirty="0"/>
              <a:t>として機能し、</a:t>
            </a:r>
            <a:r>
              <a:rPr lang="ja-JP" altLang="en-US" sz="2200" dirty="0">
                <a:hlinkClick r:id="rId4" tooltip="ハードディスク"/>
              </a:rPr>
              <a:t>ハードディスク</a:t>
            </a:r>
            <a:r>
              <a:rPr lang="ja-JP" altLang="en-US" sz="2200" dirty="0"/>
              <a:t>内部にある全ての</a:t>
            </a:r>
            <a:r>
              <a:rPr lang="ja-JP" altLang="en-US" sz="2200" dirty="0">
                <a:hlinkClick r:id="rId5" tooltip="ファイル (コンピュータ)"/>
              </a:rPr>
              <a:t>ファイル</a:t>
            </a:r>
            <a:r>
              <a:rPr lang="ja-JP" altLang="en-US" sz="2200" dirty="0"/>
              <a:t>を</a:t>
            </a:r>
            <a:r>
              <a:rPr lang="en-US" altLang="ja-JP" sz="2200" dirty="0"/>
              <a:t>Web</a:t>
            </a:r>
            <a:r>
              <a:rPr lang="ja-JP" altLang="en-US" sz="2200" dirty="0"/>
              <a:t>上に公開。</a:t>
            </a:r>
            <a:endParaRPr lang="ja-JP" altLang="en-US" sz="2200" dirty="0">
              <a:latin typeface="+mj-ea"/>
            </a:endParaRPr>
          </a:p>
          <a:p>
            <a:pPr marL="609600" indent="-609600" eaLnBrk="1" hangingPunct="1"/>
            <a:r>
              <a:rPr lang="ja-JP" altLang="en-US" sz="2800" dirty="0" smtClean="0">
                <a:latin typeface="+mj-ea"/>
                <a:ea typeface="+mj-ea"/>
              </a:rPr>
              <a:t>スパイウェアによる情報の盗み出し</a:t>
            </a:r>
          </a:p>
          <a:p>
            <a:pPr marL="990600" lvl="1" indent="-533400" eaLnBrk="1" hangingPunct="1"/>
            <a:r>
              <a:rPr lang="ja-JP" altLang="en-US" sz="2400" dirty="0" smtClean="0">
                <a:latin typeface="+mj-ea"/>
                <a:ea typeface="+mj-ea"/>
              </a:rPr>
              <a:t>実在の企業名や官公庁をかたるメールを送付し、ユーザに添付ファイルを開かせ、スパイウェア（キーロガーなど）を仕込む</a:t>
            </a:r>
          </a:p>
        </p:txBody>
      </p:sp>
    </p:spTree>
    <p:extLst>
      <p:ext uri="{BB962C8B-B14F-4D97-AF65-F5344CB8AC3E}">
        <p14:creationId xmlns:p14="http://schemas.microsoft.com/office/powerpoint/2010/main" val="51328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クラッキング</a:t>
            </a:r>
            <a:endParaRPr kumimoji="1" lang="ja-JP" altLang="en-US" dirty="0"/>
          </a:p>
        </p:txBody>
      </p:sp>
      <p:sp>
        <p:nvSpPr>
          <p:cNvPr id="3" name="コンテンツ プレースホルダー 2"/>
          <p:cNvSpPr>
            <a:spLocks noGrp="1"/>
          </p:cNvSpPr>
          <p:nvPr>
            <p:ph idx="1"/>
          </p:nvPr>
        </p:nvSpPr>
        <p:spPr>
          <a:xfrm>
            <a:off x="1078364" y="1316047"/>
            <a:ext cx="7553907" cy="2115049"/>
          </a:xfrm>
        </p:spPr>
        <p:txBody>
          <a:bodyPr>
            <a:normAutofit fontScale="62500" lnSpcReduction="20000"/>
          </a:bodyPr>
          <a:lstStyle/>
          <a:p>
            <a:r>
              <a:rPr kumimoji="1" lang="ja-JP" altLang="en-US" sz="3600" dirty="0" smtClean="0"/>
              <a:t>ハッキングと呼ばれることもある。</a:t>
            </a:r>
            <a:endParaRPr kumimoji="1" lang="en-US" altLang="ja-JP" sz="3600" dirty="0" smtClean="0"/>
          </a:p>
          <a:p>
            <a:r>
              <a:rPr kumimoji="1" lang="ja-JP" altLang="en-US" sz="3600" dirty="0" smtClean="0"/>
              <a:t>サーバソフトウェアの脆弱性の攻撃</a:t>
            </a:r>
            <a:endParaRPr kumimoji="1" lang="en-US" altLang="ja-JP" sz="3600" dirty="0" smtClean="0"/>
          </a:p>
          <a:p>
            <a:pPr lvl="1"/>
            <a:r>
              <a:rPr lang="ja-JP" altLang="en-US" sz="2000" dirty="0" smtClean="0"/>
              <a:t>スタックオーバーフロー攻撃</a:t>
            </a:r>
            <a:endParaRPr lang="en-US" altLang="ja-JP" sz="2000" dirty="0" smtClean="0"/>
          </a:p>
          <a:p>
            <a:pPr lvl="1"/>
            <a:r>
              <a:rPr lang="ja-JP" altLang="en-US" sz="2000" dirty="0" smtClean="0"/>
              <a:t>標的型</a:t>
            </a:r>
            <a:r>
              <a:rPr lang="ja-JP" altLang="en-US" sz="2000" dirty="0"/>
              <a:t>攻撃</a:t>
            </a:r>
            <a:endParaRPr lang="en-US" altLang="ja-JP" sz="2000" dirty="0" smtClean="0"/>
          </a:p>
          <a:p>
            <a:r>
              <a:rPr kumimoji="1" lang="ja-JP" altLang="en-US" sz="2800" dirty="0"/>
              <a:t>ホームページ</a:t>
            </a:r>
            <a:r>
              <a:rPr kumimoji="1" lang="ja-JP" altLang="en-US" sz="2800" dirty="0" smtClean="0"/>
              <a:t>の改ざん</a:t>
            </a:r>
            <a:endParaRPr kumimoji="1" lang="en-US" altLang="ja-JP" sz="2800" dirty="0" smtClean="0"/>
          </a:p>
          <a:p>
            <a:r>
              <a:rPr kumimoji="1" lang="ja-JP" altLang="en-US" sz="2800" dirty="0" smtClean="0"/>
              <a:t>機密データの漏洩</a:t>
            </a:r>
            <a:endParaRPr kumimoji="1" lang="en-US" altLang="ja-JP" sz="2800" dirty="0" smtClean="0"/>
          </a:p>
          <a:p>
            <a:pPr marL="0" indent="0">
              <a:buNone/>
            </a:pPr>
            <a:endParaRPr kumimoji="1" lang="ja-JP" altLang="en-US" dirty="0"/>
          </a:p>
        </p:txBody>
      </p:sp>
      <p:pic>
        <p:nvPicPr>
          <p:cNvPr id="2050" name="Picture 2" descr="http://www.ipa.go.jp/files/0000163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750" y="3377160"/>
            <a:ext cx="5343133" cy="346388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863130" y="3007828"/>
            <a:ext cx="5012422" cy="369332"/>
          </a:xfrm>
          <a:prstGeom prst="rect">
            <a:avLst/>
          </a:prstGeom>
        </p:spPr>
        <p:txBody>
          <a:bodyPr wrap="square">
            <a:spAutoFit/>
          </a:bodyPr>
          <a:lstStyle/>
          <a:p>
            <a:r>
              <a:rPr lang="ja-JP" altLang="en-US" dirty="0"/>
              <a:t>http://www.ipa.go.jp/files/000016378.png</a:t>
            </a:r>
          </a:p>
        </p:txBody>
      </p:sp>
      <p:sp>
        <p:nvSpPr>
          <p:cNvPr id="6" name="テキスト ボックス 5"/>
          <p:cNvSpPr txBox="1"/>
          <p:nvPr/>
        </p:nvSpPr>
        <p:spPr>
          <a:xfrm>
            <a:off x="4370828" y="2400283"/>
            <a:ext cx="399702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ガンブラー</a:t>
            </a:r>
            <a:endParaRPr kumimoji="1" lang="en-US" altLang="ja-JP" dirty="0" smtClean="0"/>
          </a:p>
          <a:p>
            <a:r>
              <a:rPr lang="ja-JP" altLang="en-US" dirty="0" smtClean="0"/>
              <a:t>（攻撃者の一連の手口）</a:t>
            </a:r>
            <a:r>
              <a:rPr kumimoji="1" lang="ja-JP" altLang="en-US" dirty="0" smtClean="0"/>
              <a:t>の仕組み</a:t>
            </a:r>
            <a:endParaRPr kumimoji="1" lang="ja-JP" altLang="en-US" dirty="0"/>
          </a:p>
        </p:txBody>
      </p:sp>
    </p:spTree>
    <p:extLst>
      <p:ext uri="{BB962C8B-B14F-4D97-AF65-F5344CB8AC3E}">
        <p14:creationId xmlns:p14="http://schemas.microsoft.com/office/powerpoint/2010/main" val="196038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9930" y="144347"/>
            <a:ext cx="6683765" cy="960668"/>
          </a:xfrm>
        </p:spPr>
        <p:txBody>
          <a:bodyPr/>
          <a:lstStyle/>
          <a:p>
            <a:r>
              <a:rPr lang="ja-JP" altLang="en-US" dirty="0"/>
              <a:t>ファーミング</a:t>
            </a:r>
            <a:r>
              <a:rPr lang="en-US" altLang="ja-JP" dirty="0"/>
              <a:t>(pharming)</a:t>
            </a:r>
            <a:endParaRPr kumimoji="1" lang="ja-JP" altLang="en-US" dirty="0"/>
          </a:p>
        </p:txBody>
      </p:sp>
      <p:pic>
        <p:nvPicPr>
          <p:cNvPr id="2050" name="Picture 2" descr="プロバイダ等のDNSサーバが改ざんされた場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12" y="1494010"/>
            <a:ext cx="4950803" cy="3259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自分のパソコンが改ざんされた場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170" y="4317440"/>
            <a:ext cx="5425688" cy="224664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680519" y="1234680"/>
            <a:ext cx="5999206" cy="300082"/>
          </a:xfrm>
          <a:prstGeom prst="rect">
            <a:avLst/>
          </a:prstGeom>
        </p:spPr>
        <p:txBody>
          <a:bodyPr wrap="square">
            <a:spAutoFit/>
          </a:bodyPr>
          <a:lstStyle/>
          <a:p>
            <a:r>
              <a:rPr lang="ja-JP" altLang="en-US" sz="1350" dirty="0"/>
              <a:t>http://www.keishicho.metro.tokyo.jp/haiteku/haiteku/haiteku408.htm</a:t>
            </a:r>
          </a:p>
        </p:txBody>
      </p:sp>
      <p:sp>
        <p:nvSpPr>
          <p:cNvPr id="4" name="正方形/長方形 3"/>
          <p:cNvSpPr/>
          <p:nvPr/>
        </p:nvSpPr>
        <p:spPr>
          <a:xfrm>
            <a:off x="6698872" y="5140680"/>
            <a:ext cx="2089033" cy="300082"/>
          </a:xfrm>
          <a:prstGeom prst="rect">
            <a:avLst/>
          </a:prstGeom>
        </p:spPr>
        <p:txBody>
          <a:bodyPr wrap="none">
            <a:spAutoFit/>
          </a:bodyPr>
          <a:lstStyle/>
          <a:p>
            <a:r>
              <a:rPr lang="ja-JP" altLang="en-US" sz="1350" b="1" dirty="0"/>
              <a:t>自分のパソコンが改ざん</a:t>
            </a:r>
          </a:p>
        </p:txBody>
      </p:sp>
      <p:sp>
        <p:nvSpPr>
          <p:cNvPr id="5" name="正方形/長方形 4"/>
          <p:cNvSpPr/>
          <p:nvPr/>
        </p:nvSpPr>
        <p:spPr>
          <a:xfrm>
            <a:off x="6542342" y="2220814"/>
            <a:ext cx="1736373" cy="507831"/>
          </a:xfrm>
          <a:prstGeom prst="rect">
            <a:avLst/>
          </a:prstGeom>
        </p:spPr>
        <p:txBody>
          <a:bodyPr wrap="none">
            <a:spAutoFit/>
          </a:bodyPr>
          <a:lstStyle/>
          <a:p>
            <a:r>
              <a:rPr lang="ja-JP" altLang="en-US" sz="1350" b="1" dirty="0"/>
              <a:t>プロバイダ等の</a:t>
            </a:r>
            <a:endParaRPr lang="en-US" altLang="ja-JP" sz="1350" b="1" dirty="0"/>
          </a:p>
          <a:p>
            <a:r>
              <a:rPr lang="en-US" altLang="ja-JP" sz="1350" b="1" dirty="0"/>
              <a:t>DNS</a:t>
            </a:r>
            <a:r>
              <a:rPr lang="ja-JP" altLang="en-US" sz="1350" b="1" dirty="0"/>
              <a:t>サーバが改ざん</a:t>
            </a:r>
          </a:p>
        </p:txBody>
      </p:sp>
      <p:sp>
        <p:nvSpPr>
          <p:cNvPr id="6" name="正方形/長方形 5"/>
          <p:cNvSpPr/>
          <p:nvPr/>
        </p:nvSpPr>
        <p:spPr>
          <a:xfrm>
            <a:off x="1340875" y="718014"/>
            <a:ext cx="7521874" cy="646331"/>
          </a:xfrm>
          <a:prstGeom prst="rect">
            <a:avLst/>
          </a:prstGeom>
        </p:spPr>
        <p:txBody>
          <a:bodyPr wrap="square">
            <a:spAutoFit/>
          </a:bodyPr>
          <a:lstStyle/>
          <a:p>
            <a:r>
              <a:rPr lang="ja-JP" altLang="en-US" dirty="0"/>
              <a:t>ユーザが正しい</a:t>
            </a:r>
            <a:r>
              <a:rPr lang="en-US" altLang="ja-JP" dirty="0"/>
              <a:t>URL</a:t>
            </a:r>
            <a:r>
              <a:rPr lang="ja-JP" altLang="en-US" dirty="0"/>
              <a:t>を入力しても、自動的に偽のサイトに誘導して個人情報を詐取する</a:t>
            </a:r>
            <a:r>
              <a:rPr lang="ja-JP" altLang="en-US" dirty="0" smtClean="0"/>
              <a:t>行為</a:t>
            </a:r>
            <a:endParaRPr lang="ja-JP" altLang="en-US" dirty="0"/>
          </a:p>
        </p:txBody>
      </p:sp>
    </p:spTree>
    <p:extLst>
      <p:ext uri="{BB962C8B-B14F-4D97-AF65-F5344CB8AC3E}">
        <p14:creationId xmlns:p14="http://schemas.microsoft.com/office/powerpoint/2010/main" val="3119300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4"/>
          <p:cNvSpPr txBox="1">
            <a:spLocks noGrp="1"/>
          </p:cNvSpPr>
          <p:nvPr/>
        </p:nvSpPr>
        <p:spPr bwMode="auto">
          <a:xfrm>
            <a:off x="7010400" y="6570663"/>
            <a:ext cx="2133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fld id="{6F7179B2-4A0D-46C3-8BB3-F63F2A520ADD}" type="slidenum">
              <a:rPr lang="en-US" altLang="ja-JP" sz="1400"/>
              <a:pPr algn="r" eaLnBrk="1" hangingPunct="1">
                <a:spcBef>
                  <a:spcPct val="0"/>
                </a:spcBef>
                <a:buClrTx/>
                <a:buFontTx/>
                <a:buNone/>
              </a:pPr>
              <a:t>13</a:t>
            </a:fld>
            <a:endParaRPr lang="en-US" altLang="ja-JP" sz="1400"/>
          </a:p>
        </p:txBody>
      </p:sp>
      <p:sp>
        <p:nvSpPr>
          <p:cNvPr id="10243" name="Rectangle 2"/>
          <p:cNvSpPr>
            <a:spLocks noGrp="1" noChangeArrowheads="1"/>
          </p:cNvSpPr>
          <p:nvPr>
            <p:ph type="title" idx="4294967295"/>
          </p:nvPr>
        </p:nvSpPr>
        <p:spPr>
          <a:xfrm>
            <a:off x="1850570" y="476250"/>
            <a:ext cx="7185479" cy="777875"/>
          </a:xfrm>
        </p:spPr>
        <p:txBody>
          <a:bodyPr/>
          <a:lstStyle/>
          <a:p>
            <a:pPr eaLnBrk="1" hangingPunct="1"/>
            <a:r>
              <a:rPr lang="ja-JP" altLang="en-US" sz="3200" dirty="0" smtClean="0"/>
              <a:t>シーケンシャルマルウェア</a:t>
            </a:r>
          </a:p>
        </p:txBody>
      </p:sp>
      <p:sp>
        <p:nvSpPr>
          <p:cNvPr id="10244"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2</a:t>
            </a:r>
            <a:r>
              <a:rPr lang="ja-JP" altLang="en-US" sz="1800"/>
              <a:t>） マルウェアに感染するとどうなるのか</a:t>
            </a:r>
            <a:r>
              <a:rPr lang="en-US" altLang="ja-JP" sz="1800"/>
              <a:t>?</a:t>
            </a:r>
          </a:p>
        </p:txBody>
      </p:sp>
      <p:sp>
        <p:nvSpPr>
          <p:cNvPr id="10245"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pic>
        <p:nvPicPr>
          <p:cNvPr id="10246" name="Picture 22" descr="シーケンシャルマルウエ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04081"/>
            <a:ext cx="7903029" cy="456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0"/>
          <p:cNvSpPr txBox="1">
            <a:spLocks noChangeArrowheads="1"/>
          </p:cNvSpPr>
          <p:nvPr/>
        </p:nvSpPr>
        <p:spPr bwMode="auto">
          <a:xfrm>
            <a:off x="754063" y="5565775"/>
            <a:ext cx="2155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400" dirty="0"/>
              <a:t>②脆弱性攻撃により</a:t>
            </a:r>
          </a:p>
          <a:p>
            <a:pPr eaLnBrk="1" hangingPunct="1">
              <a:spcBef>
                <a:spcPct val="0"/>
              </a:spcBef>
              <a:buClrTx/>
              <a:buFontTx/>
              <a:buNone/>
            </a:pPr>
            <a:r>
              <a:rPr lang="ja-JP" altLang="en-US" sz="1400" dirty="0"/>
              <a:t>ダウンローダに感染</a:t>
            </a:r>
          </a:p>
        </p:txBody>
      </p:sp>
      <p:sp>
        <p:nvSpPr>
          <p:cNvPr id="10248" name="Text Box 11"/>
          <p:cNvSpPr txBox="1">
            <a:spLocks noChangeArrowheads="1"/>
          </p:cNvSpPr>
          <p:nvPr/>
        </p:nvSpPr>
        <p:spPr bwMode="auto">
          <a:xfrm>
            <a:off x="4742543" y="2804319"/>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600" dirty="0"/>
              <a:t>③</a:t>
            </a:r>
          </a:p>
        </p:txBody>
      </p:sp>
      <p:sp>
        <p:nvSpPr>
          <p:cNvPr id="10249" name="Text Box 12"/>
          <p:cNvSpPr txBox="1">
            <a:spLocks noChangeArrowheads="1"/>
          </p:cNvSpPr>
          <p:nvPr/>
        </p:nvSpPr>
        <p:spPr bwMode="auto">
          <a:xfrm>
            <a:off x="6220619" y="3509282"/>
            <a:ext cx="1744662"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400" dirty="0"/>
              <a:t>④マルウェアの</a:t>
            </a:r>
          </a:p>
          <a:p>
            <a:pPr eaLnBrk="1" hangingPunct="1">
              <a:spcBef>
                <a:spcPct val="0"/>
              </a:spcBef>
              <a:buClrTx/>
              <a:buFontTx/>
              <a:buNone/>
            </a:pPr>
            <a:r>
              <a:rPr lang="ja-JP" altLang="en-US" sz="1400" dirty="0"/>
              <a:t>　 ダウンロード</a:t>
            </a:r>
          </a:p>
        </p:txBody>
      </p:sp>
      <p:sp>
        <p:nvSpPr>
          <p:cNvPr id="10250" name="Text Box 14"/>
          <p:cNvSpPr txBox="1">
            <a:spLocks noChangeArrowheads="1"/>
          </p:cNvSpPr>
          <p:nvPr/>
        </p:nvSpPr>
        <p:spPr bwMode="auto">
          <a:xfrm>
            <a:off x="3321050" y="575244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600" dirty="0"/>
              <a:t>⑤</a:t>
            </a:r>
          </a:p>
        </p:txBody>
      </p:sp>
      <p:sp>
        <p:nvSpPr>
          <p:cNvPr id="12" name="Text Box 7"/>
          <p:cNvSpPr txBox="1">
            <a:spLocks noChangeArrowheads="1"/>
          </p:cNvSpPr>
          <p:nvPr/>
        </p:nvSpPr>
        <p:spPr bwMode="auto">
          <a:xfrm>
            <a:off x="1028088" y="1232556"/>
            <a:ext cx="781625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000" dirty="0" smtClean="0"/>
              <a:t>インターネット上</a:t>
            </a:r>
            <a:r>
              <a:rPr lang="ja-JP" altLang="en-US" sz="2000" dirty="0"/>
              <a:t>の攻撃者が用意したサーバからプログラムなどをダウンロードする「ダウンローダ」を介して埋め込まれる</a:t>
            </a:r>
            <a:r>
              <a:rPr lang="ja-JP" altLang="en-US" sz="2000" b="1" dirty="0"/>
              <a:t>多段型のマルウェア</a:t>
            </a:r>
          </a:p>
        </p:txBody>
      </p:sp>
    </p:spTree>
    <p:extLst>
      <p:ext uri="{BB962C8B-B14F-4D97-AF65-F5344CB8AC3E}">
        <p14:creationId xmlns:p14="http://schemas.microsoft.com/office/powerpoint/2010/main" val="93815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1423358" y="624110"/>
            <a:ext cx="7111042" cy="1280890"/>
          </a:xfrm>
        </p:spPr>
        <p:txBody>
          <a:bodyPr/>
          <a:lstStyle/>
          <a:p>
            <a:r>
              <a:rPr lang="ja-JP" altLang="en-US" dirty="0" smtClean="0"/>
              <a:t>内部ネットへのウイルス配送</a:t>
            </a:r>
            <a:endParaRPr lang="ja-JP" altLang="en-US" dirty="0"/>
          </a:p>
        </p:txBody>
      </p:sp>
      <p:sp>
        <p:nvSpPr>
          <p:cNvPr id="107" name="日付プレースホルダー 4"/>
          <p:cNvSpPr>
            <a:spLocks noGrp="1"/>
          </p:cNvSpPr>
          <p:nvPr>
            <p:ph type="dt" sz="half" idx="10"/>
          </p:nvPr>
        </p:nvSpPr>
        <p:spPr/>
        <p:txBody>
          <a:bodyPr/>
          <a:lstStyle/>
          <a:p>
            <a:fld id="{E92EC991-99EC-49FD-8219-DBFC0B7F088C}" type="datetime2">
              <a:rPr lang="ja-JP" altLang="en-US" smtClean="0"/>
              <a:pPr/>
              <a:t>2015年5月10日(日)</a:t>
            </a:fld>
            <a:endParaRPr lang="en-US" altLang="ja-JP" dirty="0"/>
          </a:p>
        </p:txBody>
      </p:sp>
      <p:sp>
        <p:nvSpPr>
          <p:cNvPr id="108" name="スライド番号プレースホルダー 6"/>
          <p:cNvSpPr>
            <a:spLocks noGrp="1"/>
          </p:cNvSpPr>
          <p:nvPr>
            <p:ph type="sldNum" sz="quarter" idx="12"/>
          </p:nvPr>
        </p:nvSpPr>
        <p:spPr/>
        <p:txBody>
          <a:bodyPr/>
          <a:lstStyle/>
          <a:p>
            <a:fld id="{375A7181-83F1-4C09-84F9-CADFEAAE0E6E}" type="slidenum">
              <a:rPr lang="en-US" altLang="ja-JP"/>
              <a:pPr/>
              <a:t>14</a:t>
            </a:fld>
            <a:endParaRPr lang="en-US" altLang="ja-JP" dirty="0"/>
          </a:p>
        </p:txBody>
      </p:sp>
      <p:graphicFrame>
        <p:nvGraphicFramePr>
          <p:cNvPr id="61445" name="Object 5"/>
          <p:cNvGraphicFramePr>
            <a:graphicFrameLocks noGrp="1" noChangeAspect="1"/>
          </p:cNvGraphicFramePr>
          <p:nvPr>
            <p:ph sz="half" idx="4294967295"/>
          </p:nvPr>
        </p:nvGraphicFramePr>
        <p:xfrm>
          <a:off x="0" y="3790950"/>
          <a:ext cx="2416175" cy="2020888"/>
        </p:xfrm>
        <a:graphic>
          <a:graphicData uri="http://schemas.openxmlformats.org/presentationml/2006/ole">
            <mc:AlternateContent xmlns:mc="http://schemas.openxmlformats.org/markup-compatibility/2006">
              <mc:Choice xmlns:v="urn:schemas-microsoft-com:vml" Requires="v">
                <p:oleObj spid="_x0000_s4111" r:id="rId3" imgW="2705040" imgH="2038320" progId="">
                  <p:embed/>
                </p:oleObj>
              </mc:Choice>
              <mc:Fallback>
                <p:oleObj r:id="rId3" imgW="2705040" imgH="2038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90950"/>
                        <a:ext cx="2416175"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34" name="Picture 94"/>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5714206" y="1701846"/>
            <a:ext cx="881062" cy="1804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2" name="Picture 2" descr="j01953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488" y="4365625"/>
            <a:ext cx="1795462" cy="1833563"/>
          </a:xfrm>
          <a:prstGeom prst="rect">
            <a:avLst/>
          </a:prstGeom>
          <a:noFill/>
          <a:extLst>
            <a:ext uri="{909E8E84-426E-40DD-AFC4-6F175D3DCCD1}">
              <a14:hiddenFill xmlns:a14="http://schemas.microsoft.com/office/drawing/2010/main">
                <a:solidFill>
                  <a:srgbClr val="FFFFFF"/>
                </a:solidFill>
              </a14:hiddenFill>
            </a:ext>
          </a:extLst>
        </p:spPr>
      </p:pic>
      <p:sp>
        <p:nvSpPr>
          <p:cNvPr id="61443" name="AutoShape 3"/>
          <p:cNvSpPr>
            <a:spLocks noChangeArrowheads="1"/>
          </p:cNvSpPr>
          <p:nvPr/>
        </p:nvSpPr>
        <p:spPr bwMode="auto">
          <a:xfrm rot="16200000">
            <a:off x="5939631" y="3990182"/>
            <a:ext cx="360363" cy="2089150"/>
          </a:xfrm>
          <a:prstGeom prst="can">
            <a:avLst>
              <a:gd name="adj" fmla="val 78908"/>
            </a:avLst>
          </a:prstGeom>
          <a:gradFill rotWithShape="1">
            <a:gsLst>
              <a:gs pos="0">
                <a:srgbClr val="FF0000">
                  <a:gamma/>
                  <a:shade val="21176"/>
                  <a:invGamma/>
                </a:srgbClr>
              </a:gs>
              <a:gs pos="100000">
                <a:srgbClr val="FF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61446" name="Group 6"/>
          <p:cNvGrpSpPr>
            <a:grpSpLocks/>
          </p:cNvGrpSpPr>
          <p:nvPr/>
        </p:nvGrpSpPr>
        <p:grpSpPr bwMode="auto">
          <a:xfrm>
            <a:off x="3348038" y="2492375"/>
            <a:ext cx="2303462" cy="3673475"/>
            <a:chOff x="3107" y="1162"/>
            <a:chExt cx="816" cy="1117"/>
          </a:xfrm>
        </p:grpSpPr>
        <p:sp>
          <p:nvSpPr>
            <p:cNvPr id="61447" name="AutoShape 7"/>
            <p:cNvSpPr>
              <a:spLocks noChangeAspect="1" noChangeArrowheads="1" noTextEdit="1"/>
            </p:cNvSpPr>
            <p:nvPr/>
          </p:nvSpPr>
          <p:spPr bwMode="auto">
            <a:xfrm>
              <a:off x="3107" y="1162"/>
              <a:ext cx="816"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48" name="Freeform 8"/>
            <p:cNvSpPr>
              <a:spLocks/>
            </p:cNvSpPr>
            <p:nvPr/>
          </p:nvSpPr>
          <p:spPr bwMode="auto">
            <a:xfrm>
              <a:off x="3212" y="1245"/>
              <a:ext cx="504" cy="989"/>
            </a:xfrm>
            <a:custGeom>
              <a:avLst/>
              <a:gdLst>
                <a:gd name="T0" fmla="*/ 700 w 700"/>
                <a:gd name="T1" fmla="*/ 883 h 883"/>
                <a:gd name="T2" fmla="*/ 0 w 700"/>
                <a:gd name="T3" fmla="*/ 529 h 883"/>
                <a:gd name="T4" fmla="*/ 0 w 700"/>
                <a:gd name="T5" fmla="*/ 0 h 883"/>
                <a:gd name="T6" fmla="*/ 700 w 700"/>
                <a:gd name="T7" fmla="*/ 352 h 883"/>
                <a:gd name="T8" fmla="*/ 700 w 700"/>
                <a:gd name="T9" fmla="*/ 883 h 883"/>
              </a:gdLst>
              <a:ahLst/>
              <a:cxnLst>
                <a:cxn ang="0">
                  <a:pos x="T0" y="T1"/>
                </a:cxn>
                <a:cxn ang="0">
                  <a:pos x="T2" y="T3"/>
                </a:cxn>
                <a:cxn ang="0">
                  <a:pos x="T4" y="T5"/>
                </a:cxn>
                <a:cxn ang="0">
                  <a:pos x="T6" y="T7"/>
                </a:cxn>
                <a:cxn ang="0">
                  <a:pos x="T8" y="T9"/>
                </a:cxn>
              </a:cxnLst>
              <a:rect l="0" t="0" r="r" b="b"/>
              <a:pathLst>
                <a:path w="700" h="883">
                  <a:moveTo>
                    <a:pt x="700" y="883"/>
                  </a:moveTo>
                  <a:lnTo>
                    <a:pt x="0" y="529"/>
                  </a:lnTo>
                  <a:lnTo>
                    <a:pt x="0" y="0"/>
                  </a:lnTo>
                  <a:lnTo>
                    <a:pt x="700" y="352"/>
                  </a:lnTo>
                  <a:lnTo>
                    <a:pt x="700" y="883"/>
                  </a:lnTo>
                  <a:close/>
                </a:path>
              </a:pathLst>
            </a:custGeom>
            <a:solidFill>
              <a:srgbClr val="D0624F"/>
            </a:solidFill>
            <a:ln w="34925">
              <a:solidFill>
                <a:srgbClr val="CDCDCD"/>
              </a:solidFill>
              <a:prstDash val="solid"/>
              <a:round/>
              <a:headEnd/>
              <a:tailEnd/>
            </a:ln>
          </p:spPr>
          <p:txBody>
            <a:bodyPr/>
            <a:lstStyle/>
            <a:p>
              <a:endParaRPr lang="ja-JP" altLang="en-US" dirty="0"/>
            </a:p>
          </p:txBody>
        </p:sp>
        <p:sp>
          <p:nvSpPr>
            <p:cNvPr id="61449" name="Rectangle 9"/>
            <p:cNvSpPr>
              <a:spLocks noChangeArrowheads="1"/>
            </p:cNvSpPr>
            <p:nvPr/>
          </p:nvSpPr>
          <p:spPr bwMode="auto">
            <a:xfrm>
              <a:off x="3719" y="1732"/>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50" name="Freeform 10"/>
            <p:cNvSpPr>
              <a:spLocks/>
            </p:cNvSpPr>
            <p:nvPr/>
          </p:nvSpPr>
          <p:spPr bwMode="auto">
            <a:xfrm>
              <a:off x="3708" y="1732"/>
              <a:ext cx="11" cy="13"/>
            </a:xfrm>
            <a:custGeom>
              <a:avLst/>
              <a:gdLst>
                <a:gd name="T0" fmla="*/ 15 w 15"/>
                <a:gd name="T1" fmla="*/ 0 h 11"/>
                <a:gd name="T2" fmla="*/ 0 w 15"/>
                <a:gd name="T3" fmla="*/ 7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7"/>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1" name="Freeform 11"/>
            <p:cNvSpPr>
              <a:spLocks/>
            </p:cNvSpPr>
            <p:nvPr/>
          </p:nvSpPr>
          <p:spPr bwMode="auto">
            <a:xfrm>
              <a:off x="3648" y="1685"/>
              <a:ext cx="71" cy="55"/>
            </a:xfrm>
            <a:custGeom>
              <a:avLst/>
              <a:gdLst>
                <a:gd name="T0" fmla="*/ 98 w 98"/>
                <a:gd name="T1" fmla="*/ 42 h 49"/>
                <a:gd name="T2" fmla="*/ 83 w 98"/>
                <a:gd name="T3" fmla="*/ 49 h 49"/>
                <a:gd name="T4" fmla="*/ 0 w 98"/>
                <a:gd name="T5" fmla="*/ 8 h 49"/>
                <a:gd name="T6" fmla="*/ 15 w 98"/>
                <a:gd name="T7" fmla="*/ 0 h 49"/>
                <a:gd name="T8" fmla="*/ 98 w 98"/>
                <a:gd name="T9" fmla="*/ 42 h 49"/>
              </a:gdLst>
              <a:ahLst/>
              <a:cxnLst>
                <a:cxn ang="0">
                  <a:pos x="T0" y="T1"/>
                </a:cxn>
                <a:cxn ang="0">
                  <a:pos x="T2" y="T3"/>
                </a:cxn>
                <a:cxn ang="0">
                  <a:pos x="T4" y="T5"/>
                </a:cxn>
                <a:cxn ang="0">
                  <a:pos x="T6" y="T7"/>
                </a:cxn>
                <a:cxn ang="0">
                  <a:pos x="T8" y="T9"/>
                </a:cxn>
              </a:cxnLst>
              <a:rect l="0" t="0" r="r" b="b"/>
              <a:pathLst>
                <a:path w="98" h="49">
                  <a:moveTo>
                    <a:pt x="98" y="42"/>
                  </a:moveTo>
                  <a:lnTo>
                    <a:pt x="83" y="49"/>
                  </a:lnTo>
                  <a:lnTo>
                    <a:pt x="0" y="8"/>
                  </a:lnTo>
                  <a:lnTo>
                    <a:pt x="15" y="0"/>
                  </a:lnTo>
                  <a:lnTo>
                    <a:pt x="98" y="4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2" name="Freeform 12"/>
            <p:cNvSpPr>
              <a:spLocks/>
            </p:cNvSpPr>
            <p:nvPr/>
          </p:nvSpPr>
          <p:spPr bwMode="auto">
            <a:xfrm>
              <a:off x="3583" y="1635"/>
              <a:ext cx="76" cy="59"/>
            </a:xfrm>
            <a:custGeom>
              <a:avLst/>
              <a:gdLst>
                <a:gd name="T0" fmla="*/ 105 w 105"/>
                <a:gd name="T1" fmla="*/ 45 h 53"/>
                <a:gd name="T2" fmla="*/ 90 w 105"/>
                <a:gd name="T3" fmla="*/ 53 h 53"/>
                <a:gd name="T4" fmla="*/ 0 w 105"/>
                <a:gd name="T5" fmla="*/ 8 h 53"/>
                <a:gd name="T6" fmla="*/ 15 w 105"/>
                <a:gd name="T7" fmla="*/ 0 h 53"/>
                <a:gd name="T8" fmla="*/ 105 w 105"/>
                <a:gd name="T9" fmla="*/ 45 h 53"/>
              </a:gdLst>
              <a:ahLst/>
              <a:cxnLst>
                <a:cxn ang="0">
                  <a:pos x="T0" y="T1"/>
                </a:cxn>
                <a:cxn ang="0">
                  <a:pos x="T2" y="T3"/>
                </a:cxn>
                <a:cxn ang="0">
                  <a:pos x="T4" y="T5"/>
                </a:cxn>
                <a:cxn ang="0">
                  <a:pos x="T6" y="T7"/>
                </a:cxn>
                <a:cxn ang="0">
                  <a:pos x="T8" y="T9"/>
                </a:cxn>
              </a:cxnLst>
              <a:rect l="0" t="0" r="r" b="b"/>
              <a:pathLst>
                <a:path w="105" h="53">
                  <a:moveTo>
                    <a:pt x="105" y="45"/>
                  </a:moveTo>
                  <a:lnTo>
                    <a:pt x="90" y="53"/>
                  </a:lnTo>
                  <a:lnTo>
                    <a:pt x="0" y="8"/>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3" name="Freeform 13"/>
            <p:cNvSpPr>
              <a:spLocks/>
            </p:cNvSpPr>
            <p:nvPr/>
          </p:nvSpPr>
          <p:spPr bwMode="auto">
            <a:xfrm>
              <a:off x="3521" y="1587"/>
              <a:ext cx="73"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4" name="Freeform 14"/>
            <p:cNvSpPr>
              <a:spLocks/>
            </p:cNvSpPr>
            <p:nvPr/>
          </p:nvSpPr>
          <p:spPr bwMode="auto">
            <a:xfrm>
              <a:off x="3460" y="1536"/>
              <a:ext cx="72" cy="58"/>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5" name="Freeform 15"/>
            <p:cNvSpPr>
              <a:spLocks/>
            </p:cNvSpPr>
            <p:nvPr/>
          </p:nvSpPr>
          <p:spPr bwMode="auto">
            <a:xfrm>
              <a:off x="3395" y="1487"/>
              <a:ext cx="75"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6" name="Freeform 16"/>
            <p:cNvSpPr>
              <a:spLocks/>
            </p:cNvSpPr>
            <p:nvPr/>
          </p:nvSpPr>
          <p:spPr bwMode="auto">
            <a:xfrm>
              <a:off x="3333" y="1439"/>
              <a:ext cx="73"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7" name="Freeform 17"/>
            <p:cNvSpPr>
              <a:spLocks/>
            </p:cNvSpPr>
            <p:nvPr/>
          </p:nvSpPr>
          <p:spPr bwMode="auto">
            <a:xfrm>
              <a:off x="3269" y="1388"/>
              <a:ext cx="75" cy="59"/>
            </a:xfrm>
            <a:custGeom>
              <a:avLst/>
              <a:gdLst>
                <a:gd name="T0" fmla="*/ 104 w 104"/>
                <a:gd name="T1" fmla="*/ 45 h 52"/>
                <a:gd name="T2" fmla="*/ 89 w 104"/>
                <a:gd name="T3" fmla="*/ 52 h 52"/>
                <a:gd name="T4" fmla="*/ 0 w 104"/>
                <a:gd name="T5" fmla="*/ 7 h 52"/>
                <a:gd name="T6" fmla="*/ 15 w 104"/>
                <a:gd name="T7" fmla="*/ 0 h 52"/>
                <a:gd name="T8" fmla="*/ 104 w 104"/>
                <a:gd name="T9" fmla="*/ 45 h 52"/>
              </a:gdLst>
              <a:ahLst/>
              <a:cxnLst>
                <a:cxn ang="0">
                  <a:pos x="T0" y="T1"/>
                </a:cxn>
                <a:cxn ang="0">
                  <a:pos x="T2" y="T3"/>
                </a:cxn>
                <a:cxn ang="0">
                  <a:pos x="T4" y="T5"/>
                </a:cxn>
                <a:cxn ang="0">
                  <a:pos x="T6" y="T7"/>
                </a:cxn>
                <a:cxn ang="0">
                  <a:pos x="T8" y="T9"/>
                </a:cxn>
              </a:cxnLst>
              <a:rect l="0" t="0" r="r" b="b"/>
              <a:pathLst>
                <a:path w="104" h="52">
                  <a:moveTo>
                    <a:pt x="104" y="45"/>
                  </a:moveTo>
                  <a:lnTo>
                    <a:pt x="89" y="52"/>
                  </a:lnTo>
                  <a:lnTo>
                    <a:pt x="0" y="7"/>
                  </a:lnTo>
                  <a:lnTo>
                    <a:pt x="15" y="0"/>
                  </a:lnTo>
                  <a:lnTo>
                    <a:pt x="104"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58" name="Rectangle 18"/>
            <p:cNvSpPr>
              <a:spLocks noChangeArrowheads="1"/>
            </p:cNvSpPr>
            <p:nvPr/>
          </p:nvSpPr>
          <p:spPr bwMode="auto">
            <a:xfrm>
              <a:off x="3719" y="1831"/>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59" name="Freeform 19"/>
            <p:cNvSpPr>
              <a:spLocks/>
            </p:cNvSpPr>
            <p:nvPr/>
          </p:nvSpPr>
          <p:spPr bwMode="auto">
            <a:xfrm>
              <a:off x="3708" y="1831"/>
              <a:ext cx="11" cy="13"/>
            </a:xfrm>
            <a:custGeom>
              <a:avLst/>
              <a:gdLst>
                <a:gd name="T0" fmla="*/ 15 w 15"/>
                <a:gd name="T1" fmla="*/ 0 h 12"/>
                <a:gd name="T2" fmla="*/ 0 w 15"/>
                <a:gd name="T3" fmla="*/ 8 h 12"/>
                <a:gd name="T4" fmla="*/ 7 w 15"/>
                <a:gd name="T5" fmla="*/ 12 h 12"/>
                <a:gd name="T6" fmla="*/ 15 w 15"/>
                <a:gd name="T7" fmla="*/ 12 h 12"/>
                <a:gd name="T8" fmla="*/ 15 w 15"/>
                <a:gd name="T9" fmla="*/ 0 h 12"/>
              </a:gdLst>
              <a:ahLst/>
              <a:cxnLst>
                <a:cxn ang="0">
                  <a:pos x="T0" y="T1"/>
                </a:cxn>
                <a:cxn ang="0">
                  <a:pos x="T2" y="T3"/>
                </a:cxn>
                <a:cxn ang="0">
                  <a:pos x="T4" y="T5"/>
                </a:cxn>
                <a:cxn ang="0">
                  <a:pos x="T6" y="T7"/>
                </a:cxn>
                <a:cxn ang="0">
                  <a:pos x="T8" y="T9"/>
                </a:cxn>
              </a:cxnLst>
              <a:rect l="0" t="0" r="r" b="b"/>
              <a:pathLst>
                <a:path w="15" h="12">
                  <a:moveTo>
                    <a:pt x="15" y="0"/>
                  </a:moveTo>
                  <a:lnTo>
                    <a:pt x="0" y="8"/>
                  </a:lnTo>
                  <a:lnTo>
                    <a:pt x="7" y="12"/>
                  </a:lnTo>
                  <a:lnTo>
                    <a:pt x="15" y="12"/>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0" name="Freeform 20"/>
            <p:cNvSpPr>
              <a:spLocks/>
            </p:cNvSpPr>
            <p:nvPr/>
          </p:nvSpPr>
          <p:spPr bwMode="auto">
            <a:xfrm>
              <a:off x="3648" y="1785"/>
              <a:ext cx="71" cy="55"/>
            </a:xfrm>
            <a:custGeom>
              <a:avLst/>
              <a:gdLst>
                <a:gd name="T0" fmla="*/ 98 w 98"/>
                <a:gd name="T1" fmla="*/ 41 h 49"/>
                <a:gd name="T2" fmla="*/ 83 w 98"/>
                <a:gd name="T3" fmla="*/ 49 h 49"/>
                <a:gd name="T4" fmla="*/ 0 w 98"/>
                <a:gd name="T5" fmla="*/ 8 h 49"/>
                <a:gd name="T6" fmla="*/ 15 w 98"/>
                <a:gd name="T7" fmla="*/ 0 h 49"/>
                <a:gd name="T8" fmla="*/ 98 w 98"/>
                <a:gd name="T9" fmla="*/ 41 h 49"/>
              </a:gdLst>
              <a:ahLst/>
              <a:cxnLst>
                <a:cxn ang="0">
                  <a:pos x="T0" y="T1"/>
                </a:cxn>
                <a:cxn ang="0">
                  <a:pos x="T2" y="T3"/>
                </a:cxn>
                <a:cxn ang="0">
                  <a:pos x="T4" y="T5"/>
                </a:cxn>
                <a:cxn ang="0">
                  <a:pos x="T6" y="T7"/>
                </a:cxn>
                <a:cxn ang="0">
                  <a:pos x="T8" y="T9"/>
                </a:cxn>
              </a:cxnLst>
              <a:rect l="0" t="0" r="r" b="b"/>
              <a:pathLst>
                <a:path w="98" h="49">
                  <a:moveTo>
                    <a:pt x="98" y="41"/>
                  </a:moveTo>
                  <a:lnTo>
                    <a:pt x="83" y="49"/>
                  </a:lnTo>
                  <a:lnTo>
                    <a:pt x="0" y="8"/>
                  </a:lnTo>
                  <a:lnTo>
                    <a:pt x="15" y="0"/>
                  </a:lnTo>
                  <a:lnTo>
                    <a:pt x="98" y="41"/>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1" name="Freeform 21"/>
            <p:cNvSpPr>
              <a:spLocks/>
            </p:cNvSpPr>
            <p:nvPr/>
          </p:nvSpPr>
          <p:spPr bwMode="auto">
            <a:xfrm>
              <a:off x="3583" y="1735"/>
              <a:ext cx="76" cy="59"/>
            </a:xfrm>
            <a:custGeom>
              <a:avLst/>
              <a:gdLst>
                <a:gd name="T0" fmla="*/ 105 w 105"/>
                <a:gd name="T1" fmla="*/ 45 h 53"/>
                <a:gd name="T2" fmla="*/ 90 w 105"/>
                <a:gd name="T3" fmla="*/ 53 h 53"/>
                <a:gd name="T4" fmla="*/ 0 w 105"/>
                <a:gd name="T5" fmla="*/ 7 h 53"/>
                <a:gd name="T6" fmla="*/ 15 w 105"/>
                <a:gd name="T7" fmla="*/ 0 h 53"/>
                <a:gd name="T8" fmla="*/ 105 w 105"/>
                <a:gd name="T9" fmla="*/ 45 h 53"/>
              </a:gdLst>
              <a:ahLst/>
              <a:cxnLst>
                <a:cxn ang="0">
                  <a:pos x="T0" y="T1"/>
                </a:cxn>
                <a:cxn ang="0">
                  <a:pos x="T2" y="T3"/>
                </a:cxn>
                <a:cxn ang="0">
                  <a:pos x="T4" y="T5"/>
                </a:cxn>
                <a:cxn ang="0">
                  <a:pos x="T6" y="T7"/>
                </a:cxn>
                <a:cxn ang="0">
                  <a:pos x="T8" y="T9"/>
                </a:cxn>
              </a:cxnLst>
              <a:rect l="0" t="0" r="r" b="b"/>
              <a:pathLst>
                <a:path w="105" h="53">
                  <a:moveTo>
                    <a:pt x="105" y="45"/>
                  </a:moveTo>
                  <a:lnTo>
                    <a:pt x="90" y="53"/>
                  </a:lnTo>
                  <a:lnTo>
                    <a:pt x="0" y="7"/>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2" name="Freeform 22"/>
            <p:cNvSpPr>
              <a:spLocks/>
            </p:cNvSpPr>
            <p:nvPr/>
          </p:nvSpPr>
          <p:spPr bwMode="auto">
            <a:xfrm>
              <a:off x="3521" y="1685"/>
              <a:ext cx="73"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3" name="Freeform 23"/>
            <p:cNvSpPr>
              <a:spLocks/>
            </p:cNvSpPr>
            <p:nvPr/>
          </p:nvSpPr>
          <p:spPr bwMode="auto">
            <a:xfrm>
              <a:off x="3460" y="1635"/>
              <a:ext cx="72"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4" name="Freeform 24"/>
            <p:cNvSpPr>
              <a:spLocks/>
            </p:cNvSpPr>
            <p:nvPr/>
          </p:nvSpPr>
          <p:spPr bwMode="auto">
            <a:xfrm>
              <a:off x="3395" y="1587"/>
              <a:ext cx="75" cy="57"/>
            </a:xfrm>
            <a:custGeom>
              <a:avLst/>
              <a:gdLst>
                <a:gd name="T0" fmla="*/ 105 w 105"/>
                <a:gd name="T1" fmla="*/ 43 h 51"/>
                <a:gd name="T2" fmla="*/ 90 w 105"/>
                <a:gd name="T3" fmla="*/ 51 h 51"/>
                <a:gd name="T4" fmla="*/ 0 w 105"/>
                <a:gd name="T5" fmla="*/ 7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7"/>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5" name="Freeform 25"/>
            <p:cNvSpPr>
              <a:spLocks/>
            </p:cNvSpPr>
            <p:nvPr/>
          </p:nvSpPr>
          <p:spPr bwMode="auto">
            <a:xfrm>
              <a:off x="3333" y="1536"/>
              <a:ext cx="73" cy="58"/>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6" name="Freeform 26"/>
            <p:cNvSpPr>
              <a:spLocks/>
            </p:cNvSpPr>
            <p:nvPr/>
          </p:nvSpPr>
          <p:spPr bwMode="auto">
            <a:xfrm>
              <a:off x="3269" y="1487"/>
              <a:ext cx="75" cy="57"/>
            </a:xfrm>
            <a:custGeom>
              <a:avLst/>
              <a:gdLst>
                <a:gd name="T0" fmla="*/ 104 w 104"/>
                <a:gd name="T1" fmla="*/ 44 h 51"/>
                <a:gd name="T2" fmla="*/ 89 w 104"/>
                <a:gd name="T3" fmla="*/ 51 h 51"/>
                <a:gd name="T4" fmla="*/ 0 w 104"/>
                <a:gd name="T5" fmla="*/ 8 h 51"/>
                <a:gd name="T6" fmla="*/ 15 w 104"/>
                <a:gd name="T7" fmla="*/ 0 h 51"/>
                <a:gd name="T8" fmla="*/ 104 w 104"/>
                <a:gd name="T9" fmla="*/ 44 h 51"/>
              </a:gdLst>
              <a:ahLst/>
              <a:cxnLst>
                <a:cxn ang="0">
                  <a:pos x="T0" y="T1"/>
                </a:cxn>
                <a:cxn ang="0">
                  <a:pos x="T2" y="T3"/>
                </a:cxn>
                <a:cxn ang="0">
                  <a:pos x="T4" y="T5"/>
                </a:cxn>
                <a:cxn ang="0">
                  <a:pos x="T6" y="T7"/>
                </a:cxn>
                <a:cxn ang="0">
                  <a:pos x="T8" y="T9"/>
                </a:cxn>
              </a:cxnLst>
              <a:rect l="0" t="0" r="r" b="b"/>
              <a:pathLst>
                <a:path w="104" h="51">
                  <a:moveTo>
                    <a:pt x="104" y="44"/>
                  </a:moveTo>
                  <a:lnTo>
                    <a:pt x="89" y="51"/>
                  </a:lnTo>
                  <a:lnTo>
                    <a:pt x="0" y="8"/>
                  </a:lnTo>
                  <a:lnTo>
                    <a:pt x="15" y="0"/>
                  </a:lnTo>
                  <a:lnTo>
                    <a:pt x="104"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7" name="Freeform 27"/>
            <p:cNvSpPr>
              <a:spLocks/>
            </p:cNvSpPr>
            <p:nvPr/>
          </p:nvSpPr>
          <p:spPr bwMode="auto">
            <a:xfrm>
              <a:off x="3206" y="1439"/>
              <a:ext cx="74" cy="57"/>
            </a:xfrm>
            <a:custGeom>
              <a:avLst/>
              <a:gdLst>
                <a:gd name="T0" fmla="*/ 102 w 102"/>
                <a:gd name="T1" fmla="*/ 43 h 51"/>
                <a:gd name="T2" fmla="*/ 87 w 102"/>
                <a:gd name="T3" fmla="*/ 51 h 51"/>
                <a:gd name="T4" fmla="*/ 0 w 102"/>
                <a:gd name="T5" fmla="*/ 7 h 51"/>
                <a:gd name="T6" fmla="*/ 15 w 102"/>
                <a:gd name="T7" fmla="*/ 0 h 51"/>
                <a:gd name="T8" fmla="*/ 102 w 102"/>
                <a:gd name="T9" fmla="*/ 43 h 51"/>
              </a:gdLst>
              <a:ahLst/>
              <a:cxnLst>
                <a:cxn ang="0">
                  <a:pos x="T0" y="T1"/>
                </a:cxn>
                <a:cxn ang="0">
                  <a:pos x="T2" y="T3"/>
                </a:cxn>
                <a:cxn ang="0">
                  <a:pos x="T4" y="T5"/>
                </a:cxn>
                <a:cxn ang="0">
                  <a:pos x="T6" y="T7"/>
                </a:cxn>
                <a:cxn ang="0">
                  <a:pos x="T8" y="T9"/>
                </a:cxn>
              </a:cxnLst>
              <a:rect l="0" t="0" r="r" b="b"/>
              <a:pathLst>
                <a:path w="102" h="51">
                  <a:moveTo>
                    <a:pt x="102" y="43"/>
                  </a:moveTo>
                  <a:lnTo>
                    <a:pt x="87" y="51"/>
                  </a:lnTo>
                  <a:lnTo>
                    <a:pt x="0" y="7"/>
                  </a:lnTo>
                  <a:lnTo>
                    <a:pt x="15" y="0"/>
                  </a:lnTo>
                  <a:lnTo>
                    <a:pt x="102"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68" name="Rectangle 28"/>
            <p:cNvSpPr>
              <a:spLocks noChangeArrowheads="1"/>
            </p:cNvSpPr>
            <p:nvPr/>
          </p:nvSpPr>
          <p:spPr bwMode="auto">
            <a:xfrm>
              <a:off x="3719" y="1931"/>
              <a:ext cx="99" cy="1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69" name="Freeform 29"/>
            <p:cNvSpPr>
              <a:spLocks/>
            </p:cNvSpPr>
            <p:nvPr/>
          </p:nvSpPr>
          <p:spPr bwMode="auto">
            <a:xfrm>
              <a:off x="3708" y="1931"/>
              <a:ext cx="11" cy="12"/>
            </a:xfrm>
            <a:custGeom>
              <a:avLst/>
              <a:gdLst>
                <a:gd name="T0" fmla="*/ 15 w 15"/>
                <a:gd name="T1" fmla="*/ 0 h 11"/>
                <a:gd name="T2" fmla="*/ 0 w 15"/>
                <a:gd name="T3" fmla="*/ 8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8"/>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0" name="Freeform 30"/>
            <p:cNvSpPr>
              <a:spLocks/>
            </p:cNvSpPr>
            <p:nvPr/>
          </p:nvSpPr>
          <p:spPr bwMode="auto">
            <a:xfrm>
              <a:off x="3648" y="1882"/>
              <a:ext cx="71" cy="58"/>
            </a:xfrm>
            <a:custGeom>
              <a:avLst/>
              <a:gdLst>
                <a:gd name="T0" fmla="*/ 98 w 98"/>
                <a:gd name="T1" fmla="*/ 43 h 51"/>
                <a:gd name="T2" fmla="*/ 83 w 98"/>
                <a:gd name="T3" fmla="*/ 51 h 51"/>
                <a:gd name="T4" fmla="*/ 0 w 98"/>
                <a:gd name="T5" fmla="*/ 7 h 51"/>
                <a:gd name="T6" fmla="*/ 15 w 98"/>
                <a:gd name="T7" fmla="*/ 0 h 51"/>
                <a:gd name="T8" fmla="*/ 98 w 98"/>
                <a:gd name="T9" fmla="*/ 43 h 51"/>
              </a:gdLst>
              <a:ahLst/>
              <a:cxnLst>
                <a:cxn ang="0">
                  <a:pos x="T0" y="T1"/>
                </a:cxn>
                <a:cxn ang="0">
                  <a:pos x="T2" y="T3"/>
                </a:cxn>
                <a:cxn ang="0">
                  <a:pos x="T4" y="T5"/>
                </a:cxn>
                <a:cxn ang="0">
                  <a:pos x="T6" y="T7"/>
                </a:cxn>
                <a:cxn ang="0">
                  <a:pos x="T8" y="T9"/>
                </a:cxn>
              </a:cxnLst>
              <a:rect l="0" t="0" r="r" b="b"/>
              <a:pathLst>
                <a:path w="98" h="51">
                  <a:moveTo>
                    <a:pt x="98" y="43"/>
                  </a:moveTo>
                  <a:lnTo>
                    <a:pt x="83" y="51"/>
                  </a:lnTo>
                  <a:lnTo>
                    <a:pt x="0" y="7"/>
                  </a:lnTo>
                  <a:lnTo>
                    <a:pt x="15" y="0"/>
                  </a:lnTo>
                  <a:lnTo>
                    <a:pt x="98"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1" name="Freeform 31"/>
            <p:cNvSpPr>
              <a:spLocks/>
            </p:cNvSpPr>
            <p:nvPr/>
          </p:nvSpPr>
          <p:spPr bwMode="auto">
            <a:xfrm>
              <a:off x="3583" y="1833"/>
              <a:ext cx="76"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2" name="Freeform 32"/>
            <p:cNvSpPr>
              <a:spLocks/>
            </p:cNvSpPr>
            <p:nvPr/>
          </p:nvSpPr>
          <p:spPr bwMode="auto">
            <a:xfrm>
              <a:off x="3521" y="1785"/>
              <a:ext cx="73" cy="57"/>
            </a:xfrm>
            <a:custGeom>
              <a:avLst/>
              <a:gdLst>
                <a:gd name="T0" fmla="*/ 101 w 101"/>
                <a:gd name="T1" fmla="*/ 43 h 51"/>
                <a:gd name="T2" fmla="*/ 86 w 101"/>
                <a:gd name="T3" fmla="*/ 51 h 51"/>
                <a:gd name="T4" fmla="*/ 0 w 101"/>
                <a:gd name="T5" fmla="*/ 8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8"/>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3" name="Freeform 33"/>
            <p:cNvSpPr>
              <a:spLocks/>
            </p:cNvSpPr>
            <p:nvPr/>
          </p:nvSpPr>
          <p:spPr bwMode="auto">
            <a:xfrm>
              <a:off x="3460" y="1735"/>
              <a:ext cx="72" cy="59"/>
            </a:xfrm>
            <a:custGeom>
              <a:avLst/>
              <a:gdLst>
                <a:gd name="T0" fmla="*/ 101 w 101"/>
                <a:gd name="T1" fmla="*/ 45 h 53"/>
                <a:gd name="T2" fmla="*/ 86 w 101"/>
                <a:gd name="T3" fmla="*/ 53 h 53"/>
                <a:gd name="T4" fmla="*/ 0 w 101"/>
                <a:gd name="T5" fmla="*/ 7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4" name="Freeform 34"/>
            <p:cNvSpPr>
              <a:spLocks/>
            </p:cNvSpPr>
            <p:nvPr/>
          </p:nvSpPr>
          <p:spPr bwMode="auto">
            <a:xfrm>
              <a:off x="3395" y="1685"/>
              <a:ext cx="75"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5" name="Freeform 35"/>
            <p:cNvSpPr>
              <a:spLocks/>
            </p:cNvSpPr>
            <p:nvPr/>
          </p:nvSpPr>
          <p:spPr bwMode="auto">
            <a:xfrm>
              <a:off x="3333" y="1635"/>
              <a:ext cx="73"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6" name="Freeform 36"/>
            <p:cNvSpPr>
              <a:spLocks/>
            </p:cNvSpPr>
            <p:nvPr/>
          </p:nvSpPr>
          <p:spPr bwMode="auto">
            <a:xfrm>
              <a:off x="3269" y="1587"/>
              <a:ext cx="75" cy="57"/>
            </a:xfrm>
            <a:custGeom>
              <a:avLst/>
              <a:gdLst>
                <a:gd name="T0" fmla="*/ 104 w 104"/>
                <a:gd name="T1" fmla="*/ 43 h 51"/>
                <a:gd name="T2" fmla="*/ 89 w 104"/>
                <a:gd name="T3" fmla="*/ 51 h 51"/>
                <a:gd name="T4" fmla="*/ 0 w 104"/>
                <a:gd name="T5" fmla="*/ 7 h 51"/>
                <a:gd name="T6" fmla="*/ 15 w 104"/>
                <a:gd name="T7" fmla="*/ 0 h 51"/>
                <a:gd name="T8" fmla="*/ 104 w 104"/>
                <a:gd name="T9" fmla="*/ 43 h 51"/>
              </a:gdLst>
              <a:ahLst/>
              <a:cxnLst>
                <a:cxn ang="0">
                  <a:pos x="T0" y="T1"/>
                </a:cxn>
                <a:cxn ang="0">
                  <a:pos x="T2" y="T3"/>
                </a:cxn>
                <a:cxn ang="0">
                  <a:pos x="T4" y="T5"/>
                </a:cxn>
                <a:cxn ang="0">
                  <a:pos x="T6" y="T7"/>
                </a:cxn>
                <a:cxn ang="0">
                  <a:pos x="T8" y="T9"/>
                </a:cxn>
              </a:cxnLst>
              <a:rect l="0" t="0" r="r" b="b"/>
              <a:pathLst>
                <a:path w="104" h="51">
                  <a:moveTo>
                    <a:pt x="104" y="43"/>
                  </a:moveTo>
                  <a:lnTo>
                    <a:pt x="89" y="51"/>
                  </a:lnTo>
                  <a:lnTo>
                    <a:pt x="0" y="7"/>
                  </a:lnTo>
                  <a:lnTo>
                    <a:pt x="15" y="0"/>
                  </a:lnTo>
                  <a:lnTo>
                    <a:pt x="104"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7" name="Freeform 37"/>
            <p:cNvSpPr>
              <a:spLocks/>
            </p:cNvSpPr>
            <p:nvPr/>
          </p:nvSpPr>
          <p:spPr bwMode="auto">
            <a:xfrm>
              <a:off x="3206" y="1536"/>
              <a:ext cx="74" cy="58"/>
            </a:xfrm>
            <a:custGeom>
              <a:avLst/>
              <a:gdLst>
                <a:gd name="T0" fmla="*/ 102 w 102"/>
                <a:gd name="T1" fmla="*/ 45 h 52"/>
                <a:gd name="T2" fmla="*/ 87 w 102"/>
                <a:gd name="T3" fmla="*/ 52 h 52"/>
                <a:gd name="T4" fmla="*/ 0 w 102"/>
                <a:gd name="T5" fmla="*/ 7 h 52"/>
                <a:gd name="T6" fmla="*/ 15 w 102"/>
                <a:gd name="T7" fmla="*/ 0 h 52"/>
                <a:gd name="T8" fmla="*/ 102 w 102"/>
                <a:gd name="T9" fmla="*/ 45 h 52"/>
              </a:gdLst>
              <a:ahLst/>
              <a:cxnLst>
                <a:cxn ang="0">
                  <a:pos x="T0" y="T1"/>
                </a:cxn>
                <a:cxn ang="0">
                  <a:pos x="T2" y="T3"/>
                </a:cxn>
                <a:cxn ang="0">
                  <a:pos x="T4" y="T5"/>
                </a:cxn>
                <a:cxn ang="0">
                  <a:pos x="T6" y="T7"/>
                </a:cxn>
                <a:cxn ang="0">
                  <a:pos x="T8" y="T9"/>
                </a:cxn>
              </a:cxnLst>
              <a:rect l="0" t="0" r="r" b="b"/>
              <a:pathLst>
                <a:path w="102" h="52">
                  <a:moveTo>
                    <a:pt x="102" y="45"/>
                  </a:moveTo>
                  <a:lnTo>
                    <a:pt x="87" y="52"/>
                  </a:lnTo>
                  <a:lnTo>
                    <a:pt x="0" y="7"/>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78" name="Rectangle 38"/>
            <p:cNvSpPr>
              <a:spLocks noChangeArrowheads="1"/>
            </p:cNvSpPr>
            <p:nvPr/>
          </p:nvSpPr>
          <p:spPr bwMode="auto">
            <a:xfrm>
              <a:off x="3719" y="2030"/>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79" name="Freeform 39"/>
            <p:cNvSpPr>
              <a:spLocks/>
            </p:cNvSpPr>
            <p:nvPr/>
          </p:nvSpPr>
          <p:spPr bwMode="auto">
            <a:xfrm>
              <a:off x="3708" y="2030"/>
              <a:ext cx="11" cy="13"/>
            </a:xfrm>
            <a:custGeom>
              <a:avLst/>
              <a:gdLst>
                <a:gd name="T0" fmla="*/ 15 w 15"/>
                <a:gd name="T1" fmla="*/ 0 h 11"/>
                <a:gd name="T2" fmla="*/ 0 w 15"/>
                <a:gd name="T3" fmla="*/ 7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7"/>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0" name="Freeform 40"/>
            <p:cNvSpPr>
              <a:spLocks/>
            </p:cNvSpPr>
            <p:nvPr/>
          </p:nvSpPr>
          <p:spPr bwMode="auto">
            <a:xfrm>
              <a:off x="3648" y="1981"/>
              <a:ext cx="71" cy="57"/>
            </a:xfrm>
            <a:custGeom>
              <a:avLst/>
              <a:gdLst>
                <a:gd name="T0" fmla="*/ 98 w 98"/>
                <a:gd name="T1" fmla="*/ 44 h 51"/>
                <a:gd name="T2" fmla="*/ 83 w 98"/>
                <a:gd name="T3" fmla="*/ 51 h 51"/>
                <a:gd name="T4" fmla="*/ 0 w 98"/>
                <a:gd name="T5" fmla="*/ 8 h 51"/>
                <a:gd name="T6" fmla="*/ 15 w 98"/>
                <a:gd name="T7" fmla="*/ 0 h 51"/>
                <a:gd name="T8" fmla="*/ 98 w 98"/>
                <a:gd name="T9" fmla="*/ 44 h 51"/>
              </a:gdLst>
              <a:ahLst/>
              <a:cxnLst>
                <a:cxn ang="0">
                  <a:pos x="T0" y="T1"/>
                </a:cxn>
                <a:cxn ang="0">
                  <a:pos x="T2" y="T3"/>
                </a:cxn>
                <a:cxn ang="0">
                  <a:pos x="T4" y="T5"/>
                </a:cxn>
                <a:cxn ang="0">
                  <a:pos x="T6" y="T7"/>
                </a:cxn>
                <a:cxn ang="0">
                  <a:pos x="T8" y="T9"/>
                </a:cxn>
              </a:cxnLst>
              <a:rect l="0" t="0" r="r" b="b"/>
              <a:pathLst>
                <a:path w="98" h="51">
                  <a:moveTo>
                    <a:pt x="98" y="44"/>
                  </a:moveTo>
                  <a:lnTo>
                    <a:pt x="83" y="51"/>
                  </a:lnTo>
                  <a:lnTo>
                    <a:pt x="0" y="8"/>
                  </a:lnTo>
                  <a:lnTo>
                    <a:pt x="15" y="0"/>
                  </a:lnTo>
                  <a:lnTo>
                    <a:pt x="98"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1" name="Freeform 41"/>
            <p:cNvSpPr>
              <a:spLocks/>
            </p:cNvSpPr>
            <p:nvPr/>
          </p:nvSpPr>
          <p:spPr bwMode="auto">
            <a:xfrm>
              <a:off x="3583" y="1933"/>
              <a:ext cx="76" cy="57"/>
            </a:xfrm>
            <a:custGeom>
              <a:avLst/>
              <a:gdLst>
                <a:gd name="T0" fmla="*/ 105 w 105"/>
                <a:gd name="T1" fmla="*/ 43 h 51"/>
                <a:gd name="T2" fmla="*/ 90 w 105"/>
                <a:gd name="T3" fmla="*/ 51 h 51"/>
                <a:gd name="T4" fmla="*/ 0 w 105"/>
                <a:gd name="T5" fmla="*/ 7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7"/>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2" name="Freeform 42"/>
            <p:cNvSpPr>
              <a:spLocks/>
            </p:cNvSpPr>
            <p:nvPr/>
          </p:nvSpPr>
          <p:spPr bwMode="auto">
            <a:xfrm>
              <a:off x="3521" y="1882"/>
              <a:ext cx="73" cy="59"/>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3" name="Freeform 43"/>
            <p:cNvSpPr>
              <a:spLocks/>
            </p:cNvSpPr>
            <p:nvPr/>
          </p:nvSpPr>
          <p:spPr bwMode="auto">
            <a:xfrm>
              <a:off x="3460" y="1833"/>
              <a:ext cx="72"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4" name="Freeform 44"/>
            <p:cNvSpPr>
              <a:spLocks/>
            </p:cNvSpPr>
            <p:nvPr/>
          </p:nvSpPr>
          <p:spPr bwMode="auto">
            <a:xfrm>
              <a:off x="3395" y="1785"/>
              <a:ext cx="75" cy="57"/>
            </a:xfrm>
            <a:custGeom>
              <a:avLst/>
              <a:gdLst>
                <a:gd name="T0" fmla="*/ 105 w 105"/>
                <a:gd name="T1" fmla="*/ 43 h 51"/>
                <a:gd name="T2" fmla="*/ 90 w 105"/>
                <a:gd name="T3" fmla="*/ 51 h 51"/>
                <a:gd name="T4" fmla="*/ 0 w 105"/>
                <a:gd name="T5" fmla="*/ 8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8"/>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5" name="Freeform 45"/>
            <p:cNvSpPr>
              <a:spLocks/>
            </p:cNvSpPr>
            <p:nvPr/>
          </p:nvSpPr>
          <p:spPr bwMode="auto">
            <a:xfrm>
              <a:off x="3333" y="1735"/>
              <a:ext cx="73" cy="59"/>
            </a:xfrm>
            <a:custGeom>
              <a:avLst/>
              <a:gdLst>
                <a:gd name="T0" fmla="*/ 101 w 101"/>
                <a:gd name="T1" fmla="*/ 45 h 53"/>
                <a:gd name="T2" fmla="*/ 86 w 101"/>
                <a:gd name="T3" fmla="*/ 53 h 53"/>
                <a:gd name="T4" fmla="*/ 0 w 101"/>
                <a:gd name="T5" fmla="*/ 7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6" name="Freeform 46"/>
            <p:cNvSpPr>
              <a:spLocks/>
            </p:cNvSpPr>
            <p:nvPr/>
          </p:nvSpPr>
          <p:spPr bwMode="auto">
            <a:xfrm>
              <a:off x="3269" y="1685"/>
              <a:ext cx="75" cy="57"/>
            </a:xfrm>
            <a:custGeom>
              <a:avLst/>
              <a:gdLst>
                <a:gd name="T0" fmla="*/ 104 w 104"/>
                <a:gd name="T1" fmla="*/ 44 h 51"/>
                <a:gd name="T2" fmla="*/ 89 w 104"/>
                <a:gd name="T3" fmla="*/ 51 h 51"/>
                <a:gd name="T4" fmla="*/ 0 w 104"/>
                <a:gd name="T5" fmla="*/ 8 h 51"/>
                <a:gd name="T6" fmla="*/ 15 w 104"/>
                <a:gd name="T7" fmla="*/ 0 h 51"/>
                <a:gd name="T8" fmla="*/ 104 w 104"/>
                <a:gd name="T9" fmla="*/ 44 h 51"/>
              </a:gdLst>
              <a:ahLst/>
              <a:cxnLst>
                <a:cxn ang="0">
                  <a:pos x="T0" y="T1"/>
                </a:cxn>
                <a:cxn ang="0">
                  <a:pos x="T2" y="T3"/>
                </a:cxn>
                <a:cxn ang="0">
                  <a:pos x="T4" y="T5"/>
                </a:cxn>
                <a:cxn ang="0">
                  <a:pos x="T6" y="T7"/>
                </a:cxn>
                <a:cxn ang="0">
                  <a:pos x="T8" y="T9"/>
                </a:cxn>
              </a:cxnLst>
              <a:rect l="0" t="0" r="r" b="b"/>
              <a:pathLst>
                <a:path w="104" h="51">
                  <a:moveTo>
                    <a:pt x="104" y="44"/>
                  </a:moveTo>
                  <a:lnTo>
                    <a:pt x="89" y="51"/>
                  </a:lnTo>
                  <a:lnTo>
                    <a:pt x="0" y="8"/>
                  </a:lnTo>
                  <a:lnTo>
                    <a:pt x="15" y="0"/>
                  </a:lnTo>
                  <a:lnTo>
                    <a:pt x="104"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7" name="Freeform 47"/>
            <p:cNvSpPr>
              <a:spLocks/>
            </p:cNvSpPr>
            <p:nvPr/>
          </p:nvSpPr>
          <p:spPr bwMode="auto">
            <a:xfrm>
              <a:off x="3206" y="1635"/>
              <a:ext cx="74" cy="59"/>
            </a:xfrm>
            <a:custGeom>
              <a:avLst/>
              <a:gdLst>
                <a:gd name="T0" fmla="*/ 102 w 102"/>
                <a:gd name="T1" fmla="*/ 45 h 53"/>
                <a:gd name="T2" fmla="*/ 87 w 102"/>
                <a:gd name="T3" fmla="*/ 53 h 53"/>
                <a:gd name="T4" fmla="*/ 0 w 102"/>
                <a:gd name="T5" fmla="*/ 8 h 53"/>
                <a:gd name="T6" fmla="*/ 15 w 102"/>
                <a:gd name="T7" fmla="*/ 0 h 53"/>
                <a:gd name="T8" fmla="*/ 102 w 102"/>
                <a:gd name="T9" fmla="*/ 45 h 53"/>
              </a:gdLst>
              <a:ahLst/>
              <a:cxnLst>
                <a:cxn ang="0">
                  <a:pos x="T0" y="T1"/>
                </a:cxn>
                <a:cxn ang="0">
                  <a:pos x="T2" y="T3"/>
                </a:cxn>
                <a:cxn ang="0">
                  <a:pos x="T4" y="T5"/>
                </a:cxn>
                <a:cxn ang="0">
                  <a:pos x="T6" y="T7"/>
                </a:cxn>
                <a:cxn ang="0">
                  <a:pos x="T8" y="T9"/>
                </a:cxn>
              </a:cxnLst>
              <a:rect l="0" t="0" r="r" b="b"/>
              <a:pathLst>
                <a:path w="102" h="53">
                  <a:moveTo>
                    <a:pt x="102" y="45"/>
                  </a:moveTo>
                  <a:lnTo>
                    <a:pt x="87" y="53"/>
                  </a:lnTo>
                  <a:lnTo>
                    <a:pt x="0" y="8"/>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88" name="Rectangle 48"/>
            <p:cNvSpPr>
              <a:spLocks noChangeArrowheads="1"/>
            </p:cNvSpPr>
            <p:nvPr/>
          </p:nvSpPr>
          <p:spPr bwMode="auto">
            <a:xfrm>
              <a:off x="3719" y="2129"/>
              <a:ext cx="99" cy="1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89" name="Freeform 49"/>
            <p:cNvSpPr>
              <a:spLocks/>
            </p:cNvSpPr>
            <p:nvPr/>
          </p:nvSpPr>
          <p:spPr bwMode="auto">
            <a:xfrm>
              <a:off x="3708" y="2129"/>
              <a:ext cx="11" cy="12"/>
            </a:xfrm>
            <a:custGeom>
              <a:avLst/>
              <a:gdLst>
                <a:gd name="T0" fmla="*/ 15 w 15"/>
                <a:gd name="T1" fmla="*/ 0 h 11"/>
                <a:gd name="T2" fmla="*/ 0 w 15"/>
                <a:gd name="T3" fmla="*/ 8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8"/>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0" name="Freeform 50"/>
            <p:cNvSpPr>
              <a:spLocks/>
            </p:cNvSpPr>
            <p:nvPr/>
          </p:nvSpPr>
          <p:spPr bwMode="auto">
            <a:xfrm>
              <a:off x="3648" y="2081"/>
              <a:ext cx="71" cy="57"/>
            </a:xfrm>
            <a:custGeom>
              <a:avLst/>
              <a:gdLst>
                <a:gd name="T0" fmla="*/ 98 w 98"/>
                <a:gd name="T1" fmla="*/ 43 h 51"/>
                <a:gd name="T2" fmla="*/ 83 w 98"/>
                <a:gd name="T3" fmla="*/ 51 h 51"/>
                <a:gd name="T4" fmla="*/ 0 w 98"/>
                <a:gd name="T5" fmla="*/ 7 h 51"/>
                <a:gd name="T6" fmla="*/ 15 w 98"/>
                <a:gd name="T7" fmla="*/ 0 h 51"/>
                <a:gd name="T8" fmla="*/ 98 w 98"/>
                <a:gd name="T9" fmla="*/ 43 h 51"/>
              </a:gdLst>
              <a:ahLst/>
              <a:cxnLst>
                <a:cxn ang="0">
                  <a:pos x="T0" y="T1"/>
                </a:cxn>
                <a:cxn ang="0">
                  <a:pos x="T2" y="T3"/>
                </a:cxn>
                <a:cxn ang="0">
                  <a:pos x="T4" y="T5"/>
                </a:cxn>
                <a:cxn ang="0">
                  <a:pos x="T6" y="T7"/>
                </a:cxn>
                <a:cxn ang="0">
                  <a:pos x="T8" y="T9"/>
                </a:cxn>
              </a:cxnLst>
              <a:rect l="0" t="0" r="r" b="b"/>
              <a:pathLst>
                <a:path w="98" h="51">
                  <a:moveTo>
                    <a:pt x="98" y="43"/>
                  </a:moveTo>
                  <a:lnTo>
                    <a:pt x="83" y="51"/>
                  </a:lnTo>
                  <a:lnTo>
                    <a:pt x="0" y="7"/>
                  </a:lnTo>
                  <a:lnTo>
                    <a:pt x="15" y="0"/>
                  </a:lnTo>
                  <a:lnTo>
                    <a:pt x="98"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1" name="Freeform 51"/>
            <p:cNvSpPr>
              <a:spLocks/>
            </p:cNvSpPr>
            <p:nvPr/>
          </p:nvSpPr>
          <p:spPr bwMode="auto">
            <a:xfrm>
              <a:off x="3583" y="2031"/>
              <a:ext cx="76" cy="58"/>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2" name="Freeform 52"/>
            <p:cNvSpPr>
              <a:spLocks/>
            </p:cNvSpPr>
            <p:nvPr/>
          </p:nvSpPr>
          <p:spPr bwMode="auto">
            <a:xfrm>
              <a:off x="3521" y="1981"/>
              <a:ext cx="73"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3" name="Freeform 53"/>
            <p:cNvSpPr>
              <a:spLocks/>
            </p:cNvSpPr>
            <p:nvPr/>
          </p:nvSpPr>
          <p:spPr bwMode="auto">
            <a:xfrm>
              <a:off x="3460" y="1933"/>
              <a:ext cx="72"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4" name="Freeform 54"/>
            <p:cNvSpPr>
              <a:spLocks/>
            </p:cNvSpPr>
            <p:nvPr/>
          </p:nvSpPr>
          <p:spPr bwMode="auto">
            <a:xfrm>
              <a:off x="3395" y="1882"/>
              <a:ext cx="75" cy="59"/>
            </a:xfrm>
            <a:custGeom>
              <a:avLst/>
              <a:gdLst>
                <a:gd name="T0" fmla="*/ 105 w 105"/>
                <a:gd name="T1" fmla="*/ 45 h 52"/>
                <a:gd name="T2" fmla="*/ 90 w 105"/>
                <a:gd name="T3" fmla="*/ 52 h 52"/>
                <a:gd name="T4" fmla="*/ 0 w 105"/>
                <a:gd name="T5" fmla="*/ 7 h 52"/>
                <a:gd name="T6" fmla="*/ 15 w 105"/>
                <a:gd name="T7" fmla="*/ 0 h 52"/>
                <a:gd name="T8" fmla="*/ 105 w 105"/>
                <a:gd name="T9" fmla="*/ 45 h 52"/>
              </a:gdLst>
              <a:ahLst/>
              <a:cxnLst>
                <a:cxn ang="0">
                  <a:pos x="T0" y="T1"/>
                </a:cxn>
                <a:cxn ang="0">
                  <a:pos x="T2" y="T3"/>
                </a:cxn>
                <a:cxn ang="0">
                  <a:pos x="T4" y="T5"/>
                </a:cxn>
                <a:cxn ang="0">
                  <a:pos x="T6" y="T7"/>
                </a:cxn>
                <a:cxn ang="0">
                  <a:pos x="T8" y="T9"/>
                </a:cxn>
              </a:cxnLst>
              <a:rect l="0" t="0" r="r" b="b"/>
              <a:pathLst>
                <a:path w="105" h="52">
                  <a:moveTo>
                    <a:pt x="105" y="45"/>
                  </a:moveTo>
                  <a:lnTo>
                    <a:pt x="90" y="52"/>
                  </a:lnTo>
                  <a:lnTo>
                    <a:pt x="0" y="7"/>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5" name="Freeform 55"/>
            <p:cNvSpPr>
              <a:spLocks/>
            </p:cNvSpPr>
            <p:nvPr/>
          </p:nvSpPr>
          <p:spPr bwMode="auto">
            <a:xfrm>
              <a:off x="3333" y="1833"/>
              <a:ext cx="73"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6" name="Freeform 56"/>
            <p:cNvSpPr>
              <a:spLocks/>
            </p:cNvSpPr>
            <p:nvPr/>
          </p:nvSpPr>
          <p:spPr bwMode="auto">
            <a:xfrm>
              <a:off x="3269" y="1785"/>
              <a:ext cx="75" cy="57"/>
            </a:xfrm>
            <a:custGeom>
              <a:avLst/>
              <a:gdLst>
                <a:gd name="T0" fmla="*/ 104 w 104"/>
                <a:gd name="T1" fmla="*/ 43 h 51"/>
                <a:gd name="T2" fmla="*/ 89 w 104"/>
                <a:gd name="T3" fmla="*/ 51 h 51"/>
                <a:gd name="T4" fmla="*/ 0 w 104"/>
                <a:gd name="T5" fmla="*/ 8 h 51"/>
                <a:gd name="T6" fmla="*/ 15 w 104"/>
                <a:gd name="T7" fmla="*/ 0 h 51"/>
                <a:gd name="T8" fmla="*/ 104 w 104"/>
                <a:gd name="T9" fmla="*/ 43 h 51"/>
              </a:gdLst>
              <a:ahLst/>
              <a:cxnLst>
                <a:cxn ang="0">
                  <a:pos x="T0" y="T1"/>
                </a:cxn>
                <a:cxn ang="0">
                  <a:pos x="T2" y="T3"/>
                </a:cxn>
                <a:cxn ang="0">
                  <a:pos x="T4" y="T5"/>
                </a:cxn>
                <a:cxn ang="0">
                  <a:pos x="T6" y="T7"/>
                </a:cxn>
                <a:cxn ang="0">
                  <a:pos x="T8" y="T9"/>
                </a:cxn>
              </a:cxnLst>
              <a:rect l="0" t="0" r="r" b="b"/>
              <a:pathLst>
                <a:path w="104" h="51">
                  <a:moveTo>
                    <a:pt x="104" y="43"/>
                  </a:moveTo>
                  <a:lnTo>
                    <a:pt x="89" y="51"/>
                  </a:lnTo>
                  <a:lnTo>
                    <a:pt x="0" y="8"/>
                  </a:lnTo>
                  <a:lnTo>
                    <a:pt x="15" y="0"/>
                  </a:lnTo>
                  <a:lnTo>
                    <a:pt x="104"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7" name="Freeform 57"/>
            <p:cNvSpPr>
              <a:spLocks/>
            </p:cNvSpPr>
            <p:nvPr/>
          </p:nvSpPr>
          <p:spPr bwMode="auto">
            <a:xfrm>
              <a:off x="3206" y="1735"/>
              <a:ext cx="74" cy="59"/>
            </a:xfrm>
            <a:custGeom>
              <a:avLst/>
              <a:gdLst>
                <a:gd name="T0" fmla="*/ 102 w 102"/>
                <a:gd name="T1" fmla="*/ 45 h 53"/>
                <a:gd name="T2" fmla="*/ 87 w 102"/>
                <a:gd name="T3" fmla="*/ 53 h 53"/>
                <a:gd name="T4" fmla="*/ 0 w 102"/>
                <a:gd name="T5" fmla="*/ 7 h 53"/>
                <a:gd name="T6" fmla="*/ 15 w 102"/>
                <a:gd name="T7" fmla="*/ 0 h 53"/>
                <a:gd name="T8" fmla="*/ 102 w 102"/>
                <a:gd name="T9" fmla="*/ 45 h 53"/>
              </a:gdLst>
              <a:ahLst/>
              <a:cxnLst>
                <a:cxn ang="0">
                  <a:pos x="T0" y="T1"/>
                </a:cxn>
                <a:cxn ang="0">
                  <a:pos x="T2" y="T3"/>
                </a:cxn>
                <a:cxn ang="0">
                  <a:pos x="T4" y="T5"/>
                </a:cxn>
                <a:cxn ang="0">
                  <a:pos x="T6" y="T7"/>
                </a:cxn>
                <a:cxn ang="0">
                  <a:pos x="T8" y="T9"/>
                </a:cxn>
              </a:cxnLst>
              <a:rect l="0" t="0" r="r" b="b"/>
              <a:pathLst>
                <a:path w="102" h="53">
                  <a:moveTo>
                    <a:pt x="102" y="45"/>
                  </a:moveTo>
                  <a:lnTo>
                    <a:pt x="87" y="53"/>
                  </a:lnTo>
                  <a:lnTo>
                    <a:pt x="0" y="7"/>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498" name="Rectangle 58"/>
            <p:cNvSpPr>
              <a:spLocks noChangeArrowheads="1"/>
            </p:cNvSpPr>
            <p:nvPr/>
          </p:nvSpPr>
          <p:spPr bwMode="auto">
            <a:xfrm>
              <a:off x="3646" y="1591"/>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499" name="Rectangle 59"/>
            <p:cNvSpPr>
              <a:spLocks noChangeArrowheads="1"/>
            </p:cNvSpPr>
            <p:nvPr/>
          </p:nvSpPr>
          <p:spPr bwMode="auto">
            <a:xfrm>
              <a:off x="3646" y="1789"/>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0" name="Rectangle 60"/>
            <p:cNvSpPr>
              <a:spLocks noChangeArrowheads="1"/>
            </p:cNvSpPr>
            <p:nvPr/>
          </p:nvSpPr>
          <p:spPr bwMode="auto">
            <a:xfrm>
              <a:off x="3646" y="1985"/>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1" name="Rectangle 61"/>
            <p:cNvSpPr>
              <a:spLocks noChangeArrowheads="1"/>
            </p:cNvSpPr>
            <p:nvPr/>
          </p:nvSpPr>
          <p:spPr bwMode="auto">
            <a:xfrm>
              <a:off x="3581" y="2036"/>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2" name="Rectangle 62"/>
            <p:cNvSpPr>
              <a:spLocks noChangeArrowheads="1"/>
            </p:cNvSpPr>
            <p:nvPr/>
          </p:nvSpPr>
          <p:spPr bwMode="auto">
            <a:xfrm>
              <a:off x="3581" y="1639"/>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3" name="Rectangle 63"/>
            <p:cNvSpPr>
              <a:spLocks noChangeArrowheads="1"/>
            </p:cNvSpPr>
            <p:nvPr/>
          </p:nvSpPr>
          <p:spPr bwMode="auto">
            <a:xfrm>
              <a:off x="3581" y="1838"/>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4" name="Rectangle 64"/>
            <p:cNvSpPr>
              <a:spLocks noChangeArrowheads="1"/>
            </p:cNvSpPr>
            <p:nvPr/>
          </p:nvSpPr>
          <p:spPr bwMode="auto">
            <a:xfrm>
              <a:off x="3519" y="1491"/>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5" name="Rectangle 65"/>
            <p:cNvSpPr>
              <a:spLocks noChangeArrowheads="1"/>
            </p:cNvSpPr>
            <p:nvPr/>
          </p:nvSpPr>
          <p:spPr bwMode="auto">
            <a:xfrm>
              <a:off x="3519" y="169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6" name="Rectangle 66"/>
            <p:cNvSpPr>
              <a:spLocks noChangeArrowheads="1"/>
            </p:cNvSpPr>
            <p:nvPr/>
          </p:nvSpPr>
          <p:spPr bwMode="auto">
            <a:xfrm>
              <a:off x="3519" y="1886"/>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7" name="Rectangle 67"/>
            <p:cNvSpPr>
              <a:spLocks noChangeArrowheads="1"/>
            </p:cNvSpPr>
            <p:nvPr/>
          </p:nvSpPr>
          <p:spPr bwMode="auto">
            <a:xfrm>
              <a:off x="3457" y="1937"/>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8" name="Rectangle 68"/>
            <p:cNvSpPr>
              <a:spLocks noChangeArrowheads="1"/>
            </p:cNvSpPr>
            <p:nvPr/>
          </p:nvSpPr>
          <p:spPr bwMode="auto">
            <a:xfrm>
              <a:off x="3457" y="154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09" name="Rectangle 69"/>
            <p:cNvSpPr>
              <a:spLocks noChangeArrowheads="1"/>
            </p:cNvSpPr>
            <p:nvPr/>
          </p:nvSpPr>
          <p:spPr bwMode="auto">
            <a:xfrm>
              <a:off x="3457" y="1739"/>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0" name="Rectangle 70"/>
            <p:cNvSpPr>
              <a:spLocks noChangeArrowheads="1"/>
            </p:cNvSpPr>
            <p:nvPr/>
          </p:nvSpPr>
          <p:spPr bwMode="auto">
            <a:xfrm>
              <a:off x="3393" y="1392"/>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1" name="Rectangle 71"/>
            <p:cNvSpPr>
              <a:spLocks noChangeArrowheads="1"/>
            </p:cNvSpPr>
            <p:nvPr/>
          </p:nvSpPr>
          <p:spPr bwMode="auto">
            <a:xfrm>
              <a:off x="3393" y="1591"/>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2" name="Rectangle 72"/>
            <p:cNvSpPr>
              <a:spLocks noChangeArrowheads="1"/>
            </p:cNvSpPr>
            <p:nvPr/>
          </p:nvSpPr>
          <p:spPr bwMode="auto">
            <a:xfrm>
              <a:off x="3393" y="1789"/>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3" name="Rectangle 73"/>
            <p:cNvSpPr>
              <a:spLocks noChangeArrowheads="1"/>
            </p:cNvSpPr>
            <p:nvPr/>
          </p:nvSpPr>
          <p:spPr bwMode="auto">
            <a:xfrm>
              <a:off x="3331" y="1838"/>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4" name="Rectangle 74"/>
            <p:cNvSpPr>
              <a:spLocks noChangeArrowheads="1"/>
            </p:cNvSpPr>
            <p:nvPr/>
          </p:nvSpPr>
          <p:spPr bwMode="auto">
            <a:xfrm>
              <a:off x="3331" y="1443"/>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5" name="Rectangle 75"/>
            <p:cNvSpPr>
              <a:spLocks noChangeArrowheads="1"/>
            </p:cNvSpPr>
            <p:nvPr/>
          </p:nvSpPr>
          <p:spPr bwMode="auto">
            <a:xfrm>
              <a:off x="3331" y="1639"/>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6" name="Rectangle 76"/>
            <p:cNvSpPr>
              <a:spLocks noChangeArrowheads="1"/>
            </p:cNvSpPr>
            <p:nvPr/>
          </p:nvSpPr>
          <p:spPr bwMode="auto">
            <a:xfrm>
              <a:off x="3266" y="1491"/>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7" name="Rectangle 77"/>
            <p:cNvSpPr>
              <a:spLocks noChangeArrowheads="1"/>
            </p:cNvSpPr>
            <p:nvPr/>
          </p:nvSpPr>
          <p:spPr bwMode="auto">
            <a:xfrm>
              <a:off x="3266" y="169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8" name="Rectangle 78"/>
            <p:cNvSpPr>
              <a:spLocks noChangeArrowheads="1"/>
            </p:cNvSpPr>
            <p:nvPr/>
          </p:nvSpPr>
          <p:spPr bwMode="auto">
            <a:xfrm>
              <a:off x="3266" y="1293"/>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19" name="Freeform 79"/>
            <p:cNvSpPr>
              <a:spLocks/>
            </p:cNvSpPr>
            <p:nvPr/>
          </p:nvSpPr>
          <p:spPr bwMode="auto">
            <a:xfrm>
              <a:off x="3206" y="1339"/>
              <a:ext cx="74" cy="57"/>
            </a:xfrm>
            <a:custGeom>
              <a:avLst/>
              <a:gdLst>
                <a:gd name="T0" fmla="*/ 102 w 102"/>
                <a:gd name="T1" fmla="*/ 44 h 51"/>
                <a:gd name="T2" fmla="*/ 87 w 102"/>
                <a:gd name="T3" fmla="*/ 51 h 51"/>
                <a:gd name="T4" fmla="*/ 0 w 102"/>
                <a:gd name="T5" fmla="*/ 8 h 51"/>
                <a:gd name="T6" fmla="*/ 15 w 102"/>
                <a:gd name="T7" fmla="*/ 0 h 51"/>
                <a:gd name="T8" fmla="*/ 102 w 102"/>
                <a:gd name="T9" fmla="*/ 44 h 51"/>
              </a:gdLst>
              <a:ahLst/>
              <a:cxnLst>
                <a:cxn ang="0">
                  <a:pos x="T0" y="T1"/>
                </a:cxn>
                <a:cxn ang="0">
                  <a:pos x="T2" y="T3"/>
                </a:cxn>
                <a:cxn ang="0">
                  <a:pos x="T4" y="T5"/>
                </a:cxn>
                <a:cxn ang="0">
                  <a:pos x="T6" y="T7"/>
                </a:cxn>
                <a:cxn ang="0">
                  <a:pos x="T8" y="T9"/>
                </a:cxn>
              </a:cxnLst>
              <a:rect l="0" t="0" r="r" b="b"/>
              <a:pathLst>
                <a:path w="102" h="51">
                  <a:moveTo>
                    <a:pt x="102" y="44"/>
                  </a:moveTo>
                  <a:lnTo>
                    <a:pt x="87" y="51"/>
                  </a:lnTo>
                  <a:lnTo>
                    <a:pt x="0" y="8"/>
                  </a:lnTo>
                  <a:lnTo>
                    <a:pt x="15" y="0"/>
                  </a:lnTo>
                  <a:lnTo>
                    <a:pt x="102"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520" name="Rectangle 80"/>
            <p:cNvSpPr>
              <a:spLocks noChangeArrowheads="1"/>
            </p:cNvSpPr>
            <p:nvPr/>
          </p:nvSpPr>
          <p:spPr bwMode="auto">
            <a:xfrm>
              <a:off x="3716" y="1639"/>
              <a:ext cx="102" cy="595"/>
            </a:xfrm>
            <a:prstGeom prst="rect">
              <a:avLst/>
            </a:prstGeom>
            <a:solidFill>
              <a:srgbClr val="DC7E5F"/>
            </a:solidFill>
            <a:ln w="34925">
              <a:solidFill>
                <a:srgbClr val="E6E6E6"/>
              </a:solidFill>
              <a:miter lim="800000"/>
              <a:headEnd/>
              <a:tailEnd/>
            </a:ln>
          </p:spPr>
          <p:txBody>
            <a:bodyPr/>
            <a:lstStyle/>
            <a:p>
              <a:endParaRPr lang="ja-JP" altLang="en-US" dirty="0"/>
            </a:p>
          </p:txBody>
        </p:sp>
        <p:sp>
          <p:nvSpPr>
            <p:cNvPr id="61521" name="Freeform 81"/>
            <p:cNvSpPr>
              <a:spLocks/>
            </p:cNvSpPr>
            <p:nvPr/>
          </p:nvSpPr>
          <p:spPr bwMode="auto">
            <a:xfrm>
              <a:off x="3161" y="1205"/>
              <a:ext cx="506" cy="434"/>
            </a:xfrm>
            <a:custGeom>
              <a:avLst/>
              <a:gdLst>
                <a:gd name="T0" fmla="*/ 703 w 703"/>
                <a:gd name="T1" fmla="*/ 388 h 388"/>
                <a:gd name="T2" fmla="*/ 0 w 703"/>
                <a:gd name="T3" fmla="*/ 36 h 388"/>
                <a:gd name="T4" fmla="*/ 0 w 703"/>
                <a:gd name="T5" fmla="*/ 0 h 388"/>
                <a:gd name="T6" fmla="*/ 703 w 703"/>
                <a:gd name="T7" fmla="*/ 354 h 388"/>
                <a:gd name="T8" fmla="*/ 703 w 703"/>
                <a:gd name="T9" fmla="*/ 388 h 388"/>
              </a:gdLst>
              <a:ahLst/>
              <a:cxnLst>
                <a:cxn ang="0">
                  <a:pos x="T0" y="T1"/>
                </a:cxn>
                <a:cxn ang="0">
                  <a:pos x="T2" y="T3"/>
                </a:cxn>
                <a:cxn ang="0">
                  <a:pos x="T4" y="T5"/>
                </a:cxn>
                <a:cxn ang="0">
                  <a:pos x="T6" y="T7"/>
                </a:cxn>
                <a:cxn ang="0">
                  <a:pos x="T8" y="T9"/>
                </a:cxn>
              </a:cxnLst>
              <a:rect l="0" t="0" r="r" b="b"/>
              <a:pathLst>
                <a:path w="703" h="388">
                  <a:moveTo>
                    <a:pt x="703" y="388"/>
                  </a:moveTo>
                  <a:lnTo>
                    <a:pt x="0" y="36"/>
                  </a:lnTo>
                  <a:lnTo>
                    <a:pt x="0" y="0"/>
                  </a:lnTo>
                  <a:lnTo>
                    <a:pt x="703" y="354"/>
                  </a:lnTo>
                  <a:lnTo>
                    <a:pt x="703" y="38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522" name="Rectangle 82"/>
            <p:cNvSpPr>
              <a:spLocks noChangeArrowheads="1"/>
            </p:cNvSpPr>
            <p:nvPr/>
          </p:nvSpPr>
          <p:spPr bwMode="auto">
            <a:xfrm>
              <a:off x="3667" y="1601"/>
              <a:ext cx="202"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3" name="Freeform 83"/>
            <p:cNvSpPr>
              <a:spLocks/>
            </p:cNvSpPr>
            <p:nvPr/>
          </p:nvSpPr>
          <p:spPr bwMode="auto">
            <a:xfrm>
              <a:off x="3161" y="1205"/>
              <a:ext cx="708" cy="396"/>
            </a:xfrm>
            <a:custGeom>
              <a:avLst/>
              <a:gdLst>
                <a:gd name="T0" fmla="*/ 984 w 984"/>
                <a:gd name="T1" fmla="*/ 354 h 354"/>
                <a:gd name="T2" fmla="*/ 281 w 984"/>
                <a:gd name="T3" fmla="*/ 0 h 354"/>
                <a:gd name="T4" fmla="*/ 0 w 984"/>
                <a:gd name="T5" fmla="*/ 0 h 354"/>
                <a:gd name="T6" fmla="*/ 703 w 984"/>
                <a:gd name="T7" fmla="*/ 354 h 354"/>
                <a:gd name="T8" fmla="*/ 984 w 984"/>
                <a:gd name="T9" fmla="*/ 354 h 354"/>
              </a:gdLst>
              <a:ahLst/>
              <a:cxnLst>
                <a:cxn ang="0">
                  <a:pos x="T0" y="T1"/>
                </a:cxn>
                <a:cxn ang="0">
                  <a:pos x="T2" y="T3"/>
                </a:cxn>
                <a:cxn ang="0">
                  <a:pos x="T4" y="T5"/>
                </a:cxn>
                <a:cxn ang="0">
                  <a:pos x="T6" y="T7"/>
                </a:cxn>
                <a:cxn ang="0">
                  <a:pos x="T8" y="T9"/>
                </a:cxn>
              </a:cxnLst>
              <a:rect l="0" t="0" r="r" b="b"/>
              <a:pathLst>
                <a:path w="984" h="354">
                  <a:moveTo>
                    <a:pt x="984" y="354"/>
                  </a:moveTo>
                  <a:lnTo>
                    <a:pt x="281" y="0"/>
                  </a:lnTo>
                  <a:lnTo>
                    <a:pt x="0" y="0"/>
                  </a:lnTo>
                  <a:lnTo>
                    <a:pt x="703" y="354"/>
                  </a:lnTo>
                  <a:lnTo>
                    <a:pt x="984" y="35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524" name="Rectangle 84"/>
            <p:cNvSpPr>
              <a:spLocks noChangeArrowheads="1"/>
            </p:cNvSpPr>
            <p:nvPr/>
          </p:nvSpPr>
          <p:spPr bwMode="auto">
            <a:xfrm>
              <a:off x="3716" y="1732"/>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5" name="Rectangle 85"/>
            <p:cNvSpPr>
              <a:spLocks noChangeArrowheads="1"/>
            </p:cNvSpPr>
            <p:nvPr/>
          </p:nvSpPr>
          <p:spPr bwMode="auto">
            <a:xfrm>
              <a:off x="3716" y="1831"/>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6" name="Rectangle 86"/>
            <p:cNvSpPr>
              <a:spLocks noChangeArrowheads="1"/>
            </p:cNvSpPr>
            <p:nvPr/>
          </p:nvSpPr>
          <p:spPr bwMode="auto">
            <a:xfrm>
              <a:off x="3716" y="1931"/>
              <a:ext cx="102" cy="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7" name="Rectangle 87"/>
            <p:cNvSpPr>
              <a:spLocks noChangeArrowheads="1"/>
            </p:cNvSpPr>
            <p:nvPr/>
          </p:nvSpPr>
          <p:spPr bwMode="auto">
            <a:xfrm>
              <a:off x="3716" y="2030"/>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8" name="Rectangle 88"/>
            <p:cNvSpPr>
              <a:spLocks noChangeArrowheads="1"/>
            </p:cNvSpPr>
            <p:nvPr/>
          </p:nvSpPr>
          <p:spPr bwMode="auto">
            <a:xfrm>
              <a:off x="3716" y="2129"/>
              <a:ext cx="102" cy="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1529" name="Freeform 89"/>
            <p:cNvSpPr>
              <a:spLocks/>
            </p:cNvSpPr>
            <p:nvPr/>
          </p:nvSpPr>
          <p:spPr bwMode="auto">
            <a:xfrm>
              <a:off x="3161" y="1205"/>
              <a:ext cx="708" cy="1029"/>
            </a:xfrm>
            <a:custGeom>
              <a:avLst/>
              <a:gdLst>
                <a:gd name="T0" fmla="*/ 913 w 984"/>
                <a:gd name="T1" fmla="*/ 919 h 919"/>
                <a:gd name="T2" fmla="*/ 913 w 984"/>
                <a:gd name="T3" fmla="*/ 388 h 919"/>
                <a:gd name="T4" fmla="*/ 984 w 984"/>
                <a:gd name="T5" fmla="*/ 388 h 919"/>
                <a:gd name="T6" fmla="*/ 984 w 984"/>
                <a:gd name="T7" fmla="*/ 354 h 919"/>
                <a:gd name="T8" fmla="*/ 281 w 984"/>
                <a:gd name="T9" fmla="*/ 0 h 919"/>
                <a:gd name="T10" fmla="*/ 0 w 984"/>
                <a:gd name="T11" fmla="*/ 0 h 919"/>
                <a:gd name="T12" fmla="*/ 0 w 984"/>
                <a:gd name="T13" fmla="*/ 36 h 919"/>
                <a:gd name="T14" fmla="*/ 71 w 984"/>
                <a:gd name="T15" fmla="*/ 71 h 919"/>
                <a:gd name="T16" fmla="*/ 71 w 984"/>
                <a:gd name="T17" fmla="*/ 565 h 919"/>
                <a:gd name="T18" fmla="*/ 771 w 984"/>
                <a:gd name="T19" fmla="*/ 919 h 919"/>
                <a:gd name="T20" fmla="*/ 913 w 984"/>
                <a:gd name="T21"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4" h="919">
                  <a:moveTo>
                    <a:pt x="913" y="919"/>
                  </a:moveTo>
                  <a:lnTo>
                    <a:pt x="913" y="388"/>
                  </a:lnTo>
                  <a:lnTo>
                    <a:pt x="984" y="388"/>
                  </a:lnTo>
                  <a:lnTo>
                    <a:pt x="984" y="354"/>
                  </a:lnTo>
                  <a:lnTo>
                    <a:pt x="281" y="0"/>
                  </a:lnTo>
                  <a:lnTo>
                    <a:pt x="0" y="0"/>
                  </a:lnTo>
                  <a:lnTo>
                    <a:pt x="0" y="36"/>
                  </a:lnTo>
                  <a:lnTo>
                    <a:pt x="71" y="71"/>
                  </a:lnTo>
                  <a:lnTo>
                    <a:pt x="71" y="565"/>
                  </a:lnTo>
                  <a:lnTo>
                    <a:pt x="771" y="919"/>
                  </a:lnTo>
                  <a:lnTo>
                    <a:pt x="913" y="919"/>
                  </a:lnTo>
                </a:path>
              </a:pathLst>
            </a:custGeom>
            <a:noFill/>
            <a:ln w="587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61530" name="Text Box 90"/>
          <p:cNvSpPr txBox="1">
            <a:spLocks noChangeAspect="1" noChangeArrowheads="1"/>
          </p:cNvSpPr>
          <p:nvPr/>
        </p:nvSpPr>
        <p:spPr bwMode="auto">
          <a:xfrm rot="1994769" flipH="1">
            <a:off x="3995738" y="3213100"/>
            <a:ext cx="108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9pPr>
          </a:lstStyle>
          <a:p>
            <a:pPr eaLnBrk="0" hangingPunct="0">
              <a:buSzPct val="120000"/>
            </a:pPr>
            <a:r>
              <a:rPr kumimoji="0" lang="en-US" altLang="ja-JP" sz="2400" b="1" dirty="0">
                <a:solidFill>
                  <a:schemeClr val="tx2"/>
                </a:solidFill>
                <a:latin typeface="Times New Roman" panose="02020603050405020304" pitchFamily="18" charset="0"/>
              </a:rPr>
              <a:t>Firewall</a:t>
            </a:r>
            <a:endParaRPr kumimoji="0" lang="en-US" altLang="ja-JP" sz="2400" b="1" dirty="0">
              <a:solidFill>
                <a:srgbClr val="FFFF00"/>
              </a:solidFill>
              <a:latin typeface="Times New Roman" panose="02020603050405020304" pitchFamily="18" charset="0"/>
            </a:endParaRPr>
          </a:p>
        </p:txBody>
      </p:sp>
      <p:sp>
        <p:nvSpPr>
          <p:cNvPr id="61531" name="Text Box 91"/>
          <p:cNvSpPr txBox="1">
            <a:spLocks noChangeArrowheads="1"/>
          </p:cNvSpPr>
          <p:nvPr/>
        </p:nvSpPr>
        <p:spPr bwMode="auto">
          <a:xfrm>
            <a:off x="900113" y="2852738"/>
            <a:ext cx="1944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anose="020B0604020202020204" pitchFamily="34" charset="0"/>
                <a:ea typeface="ＭＳ Ｐゴシック" panose="020B0600070205080204" pitchFamily="50" charset="-128"/>
              </a:defRPr>
            </a:lvl9pPr>
          </a:lstStyle>
          <a:p>
            <a:pPr algn="ctr" eaLnBrk="0" hangingPunct="0">
              <a:buSzPct val="120000"/>
            </a:pPr>
            <a:r>
              <a:rPr kumimoji="0" lang="ja-JP" altLang="en-US" sz="2400" b="1" dirty="0">
                <a:solidFill>
                  <a:schemeClr val="tx2"/>
                </a:solidFill>
                <a:latin typeface="Times New Roman" panose="02020603050405020304" pitchFamily="18" charset="0"/>
              </a:rPr>
              <a:t>インターネット</a:t>
            </a:r>
          </a:p>
        </p:txBody>
      </p:sp>
      <p:sp>
        <p:nvSpPr>
          <p:cNvPr id="61532" name="Oval 92"/>
          <p:cNvSpPr>
            <a:spLocks noChangeArrowheads="1"/>
          </p:cNvSpPr>
          <p:nvPr/>
        </p:nvSpPr>
        <p:spPr bwMode="auto">
          <a:xfrm>
            <a:off x="4356100" y="4797425"/>
            <a:ext cx="215900" cy="504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1533" name="Text Box 93"/>
          <p:cNvSpPr txBox="1">
            <a:spLocks noChangeArrowheads="1"/>
          </p:cNvSpPr>
          <p:nvPr/>
        </p:nvSpPr>
        <p:spPr bwMode="auto">
          <a:xfrm>
            <a:off x="5292725" y="5157788"/>
            <a:ext cx="2519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latin typeface="Times New Roman" panose="02020603050405020304" pitchFamily="18" charset="0"/>
                <a:ea typeface="ＭＳ Ｐ明朝" panose="02020600040205080304" pitchFamily="18" charset="-128"/>
              </a:rPr>
              <a:t>WWW</a:t>
            </a:r>
          </a:p>
          <a:p>
            <a:pPr>
              <a:spcBef>
                <a:spcPct val="50000"/>
              </a:spcBef>
            </a:pPr>
            <a:r>
              <a:rPr lang="en-US" altLang="ja-JP" sz="2000" dirty="0">
                <a:latin typeface="ＭＳ Ｐゴシック" panose="020B0600070205080204" pitchFamily="50" charset="-128"/>
              </a:rPr>
              <a:t>SSL</a:t>
            </a:r>
            <a:r>
              <a:rPr lang="ja-JP" altLang="en-US" sz="2000" dirty="0">
                <a:latin typeface="ＭＳ Ｐゴシック" panose="020B0600070205080204" pitchFamily="50" charset="-128"/>
              </a:rPr>
              <a:t>による暗号化</a:t>
            </a:r>
          </a:p>
        </p:txBody>
      </p:sp>
      <p:sp>
        <p:nvSpPr>
          <p:cNvPr id="61535" name="Text Box 95"/>
          <p:cNvSpPr txBox="1">
            <a:spLocks noChangeArrowheads="1"/>
          </p:cNvSpPr>
          <p:nvPr/>
        </p:nvSpPr>
        <p:spPr bwMode="auto">
          <a:xfrm>
            <a:off x="6659563" y="1628775"/>
            <a:ext cx="30972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Times New Roman" panose="02020603050405020304" pitchFamily="18" charset="0"/>
              </a:rPr>
              <a:t>コンテンツフィルタ</a:t>
            </a:r>
          </a:p>
          <a:p>
            <a:pPr>
              <a:spcBef>
                <a:spcPct val="50000"/>
              </a:spcBef>
            </a:pPr>
            <a:r>
              <a:rPr lang="ja-JP" altLang="en-US" sz="2000" dirty="0">
                <a:latin typeface="Times New Roman" panose="02020603050405020304" pitchFamily="18" charset="0"/>
              </a:rPr>
              <a:t>ウイルスチェック</a:t>
            </a:r>
          </a:p>
        </p:txBody>
      </p:sp>
      <p:sp>
        <p:nvSpPr>
          <p:cNvPr id="61536" name="Oval 96"/>
          <p:cNvSpPr>
            <a:spLocks noChangeArrowheads="1"/>
          </p:cNvSpPr>
          <p:nvPr/>
        </p:nvSpPr>
        <p:spPr bwMode="auto">
          <a:xfrm>
            <a:off x="3708400" y="3500438"/>
            <a:ext cx="215900" cy="3603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1537" name="Freeform 97"/>
          <p:cNvSpPr>
            <a:spLocks/>
          </p:cNvSpPr>
          <p:nvPr/>
        </p:nvSpPr>
        <p:spPr bwMode="auto">
          <a:xfrm flipV="1">
            <a:off x="2195513" y="3644900"/>
            <a:ext cx="1655762" cy="288925"/>
          </a:xfrm>
          <a:custGeom>
            <a:avLst/>
            <a:gdLst>
              <a:gd name="T0" fmla="*/ 0 w 1406"/>
              <a:gd name="T1" fmla="*/ 0 h 182"/>
              <a:gd name="T2" fmla="*/ 1406 w 1406"/>
              <a:gd name="T3" fmla="*/ 182 h 182"/>
            </a:gdLst>
            <a:ahLst/>
            <a:cxnLst>
              <a:cxn ang="0">
                <a:pos x="T0" y="T1"/>
              </a:cxn>
              <a:cxn ang="0">
                <a:pos x="T2" y="T3"/>
              </a:cxn>
            </a:cxnLst>
            <a:rect l="0" t="0" r="r" b="b"/>
            <a:pathLst>
              <a:path w="1406" h="182">
                <a:moveTo>
                  <a:pt x="0" y="0"/>
                </a:moveTo>
                <a:cubicBezTo>
                  <a:pt x="608" y="61"/>
                  <a:pt x="1217" y="122"/>
                  <a:pt x="1406" y="182"/>
                </a:cubicBezTo>
              </a:path>
            </a:pathLst>
          </a:custGeom>
          <a:noFill/>
          <a:ln w="50800">
            <a:solidFill>
              <a:srgbClr val="0066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1538" name="Freeform 98"/>
          <p:cNvSpPr>
            <a:spLocks/>
          </p:cNvSpPr>
          <p:nvPr/>
        </p:nvSpPr>
        <p:spPr bwMode="auto">
          <a:xfrm flipV="1">
            <a:off x="4787900" y="2924175"/>
            <a:ext cx="1079500" cy="360363"/>
          </a:xfrm>
          <a:custGeom>
            <a:avLst/>
            <a:gdLst>
              <a:gd name="T0" fmla="*/ 0 w 1406"/>
              <a:gd name="T1" fmla="*/ 0 h 182"/>
              <a:gd name="T2" fmla="*/ 1406 w 1406"/>
              <a:gd name="T3" fmla="*/ 182 h 182"/>
            </a:gdLst>
            <a:ahLst/>
            <a:cxnLst>
              <a:cxn ang="0">
                <a:pos x="T0" y="T1"/>
              </a:cxn>
              <a:cxn ang="0">
                <a:pos x="T2" y="T3"/>
              </a:cxn>
            </a:cxnLst>
            <a:rect l="0" t="0" r="r" b="b"/>
            <a:pathLst>
              <a:path w="1406" h="182">
                <a:moveTo>
                  <a:pt x="0" y="0"/>
                </a:moveTo>
                <a:cubicBezTo>
                  <a:pt x="608" y="61"/>
                  <a:pt x="1217" y="122"/>
                  <a:pt x="1406" y="182"/>
                </a:cubicBezTo>
              </a:path>
            </a:pathLst>
          </a:custGeom>
          <a:noFill/>
          <a:ln w="50800">
            <a:solidFill>
              <a:srgbClr val="0066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1539" name="Freeform 99"/>
          <p:cNvSpPr>
            <a:spLocks/>
          </p:cNvSpPr>
          <p:nvPr/>
        </p:nvSpPr>
        <p:spPr bwMode="auto">
          <a:xfrm>
            <a:off x="6516688" y="2852738"/>
            <a:ext cx="1008062" cy="1655762"/>
          </a:xfrm>
          <a:custGeom>
            <a:avLst/>
            <a:gdLst>
              <a:gd name="T0" fmla="*/ 0 w 635"/>
              <a:gd name="T1" fmla="*/ 0 h 1043"/>
              <a:gd name="T2" fmla="*/ 408 w 635"/>
              <a:gd name="T3" fmla="*/ 227 h 1043"/>
              <a:gd name="T4" fmla="*/ 635 w 635"/>
              <a:gd name="T5" fmla="*/ 1043 h 1043"/>
            </a:gdLst>
            <a:ahLst/>
            <a:cxnLst>
              <a:cxn ang="0">
                <a:pos x="T0" y="T1"/>
              </a:cxn>
              <a:cxn ang="0">
                <a:pos x="T2" y="T3"/>
              </a:cxn>
              <a:cxn ang="0">
                <a:pos x="T4" y="T5"/>
              </a:cxn>
            </a:cxnLst>
            <a:rect l="0" t="0" r="r" b="b"/>
            <a:pathLst>
              <a:path w="635" h="1043">
                <a:moveTo>
                  <a:pt x="0" y="0"/>
                </a:moveTo>
                <a:cubicBezTo>
                  <a:pt x="151" y="26"/>
                  <a:pt x="302" y="53"/>
                  <a:pt x="408" y="227"/>
                </a:cubicBezTo>
                <a:cubicBezTo>
                  <a:pt x="514" y="401"/>
                  <a:pt x="574" y="722"/>
                  <a:pt x="635" y="1043"/>
                </a:cubicBezTo>
              </a:path>
            </a:pathLst>
          </a:custGeom>
          <a:noFill/>
          <a:ln w="50800">
            <a:solidFill>
              <a:srgbClr val="0066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pic>
        <p:nvPicPr>
          <p:cNvPr id="61540" name="Picture 100" descr="j02995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2276475"/>
            <a:ext cx="1314450" cy="931863"/>
          </a:xfrm>
          <a:prstGeom prst="rect">
            <a:avLst/>
          </a:prstGeom>
          <a:noFill/>
          <a:extLst>
            <a:ext uri="{909E8E84-426E-40DD-AFC4-6F175D3DCCD1}">
              <a14:hiddenFill xmlns:a14="http://schemas.microsoft.com/office/drawing/2010/main">
                <a:solidFill>
                  <a:srgbClr val="FFFFFF"/>
                </a:solidFill>
              </a14:hiddenFill>
            </a:ext>
          </a:extLst>
        </p:spPr>
      </p:pic>
      <p:sp>
        <p:nvSpPr>
          <p:cNvPr id="61541" name="AutoShape 101"/>
          <p:cNvSpPr>
            <a:spLocks noChangeArrowheads="1"/>
          </p:cNvSpPr>
          <p:nvPr/>
        </p:nvSpPr>
        <p:spPr bwMode="auto">
          <a:xfrm rot="16200000">
            <a:off x="3348832" y="4004469"/>
            <a:ext cx="360362" cy="2089150"/>
          </a:xfrm>
          <a:prstGeom prst="can">
            <a:avLst>
              <a:gd name="adj" fmla="val 78909"/>
            </a:avLst>
          </a:prstGeom>
          <a:gradFill rotWithShape="1">
            <a:gsLst>
              <a:gs pos="0">
                <a:srgbClr val="FF0000"/>
              </a:gs>
              <a:gs pos="100000">
                <a:srgbClr val="FF0000">
                  <a:gamma/>
                  <a:shade val="21176"/>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1542" name="Line 102"/>
          <p:cNvSpPr>
            <a:spLocks noChangeShapeType="1"/>
          </p:cNvSpPr>
          <p:nvPr/>
        </p:nvSpPr>
        <p:spPr bwMode="auto">
          <a:xfrm>
            <a:off x="2268538" y="5084763"/>
            <a:ext cx="2303462" cy="0"/>
          </a:xfrm>
          <a:prstGeom prst="line">
            <a:avLst/>
          </a:prstGeom>
          <a:noFill/>
          <a:ln w="88900">
            <a:solidFill>
              <a:srgbClr val="00FF99">
                <a:alpha val="47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61543" name="Line 103"/>
          <p:cNvSpPr>
            <a:spLocks noChangeShapeType="1"/>
          </p:cNvSpPr>
          <p:nvPr/>
        </p:nvSpPr>
        <p:spPr bwMode="auto">
          <a:xfrm>
            <a:off x="5364163" y="5084763"/>
            <a:ext cx="2303462" cy="0"/>
          </a:xfrm>
          <a:prstGeom prst="line">
            <a:avLst/>
          </a:prstGeom>
          <a:noFill/>
          <a:ln w="88900">
            <a:solidFill>
              <a:srgbClr val="00FF99">
                <a:alpha val="47000"/>
              </a:srgb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61544" name="AutoShape 104"/>
          <p:cNvSpPr>
            <a:spLocks noChangeArrowheads="1"/>
          </p:cNvSpPr>
          <p:nvPr/>
        </p:nvSpPr>
        <p:spPr bwMode="auto">
          <a:xfrm>
            <a:off x="6516688" y="4076700"/>
            <a:ext cx="1295400" cy="1223963"/>
          </a:xfrm>
          <a:prstGeom prst="irregularSeal1">
            <a:avLst/>
          </a:prstGeom>
          <a:solidFill>
            <a:srgbClr val="FFFF00"/>
          </a:solidFill>
          <a:ln w="317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61545" name="Text Box 105"/>
          <p:cNvSpPr txBox="1">
            <a:spLocks noChangeArrowheads="1"/>
          </p:cNvSpPr>
          <p:nvPr/>
        </p:nvSpPr>
        <p:spPr bwMode="auto">
          <a:xfrm rot="-3468733">
            <a:off x="7525544" y="3644107"/>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dirty="0">
                <a:solidFill>
                  <a:srgbClr val="FF0000"/>
                </a:solidFill>
                <a:latin typeface="Times New Roman" panose="02020603050405020304" pitchFamily="18" charset="0"/>
                <a:ea typeface="ＭＳ Ｐ明朝" panose="02020600040205080304" pitchFamily="18" charset="-128"/>
              </a:rPr>
              <a:t>Click!</a:t>
            </a:r>
          </a:p>
        </p:txBody>
      </p:sp>
      <p:sp>
        <p:nvSpPr>
          <p:cNvPr id="61547" name="Rectangle 107"/>
          <p:cNvSpPr>
            <a:spLocks noChangeArrowheads="1"/>
          </p:cNvSpPr>
          <p:nvPr/>
        </p:nvSpPr>
        <p:spPr bwMode="auto">
          <a:xfrm>
            <a:off x="4200545" y="6497218"/>
            <a:ext cx="2284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by </a:t>
            </a:r>
            <a:r>
              <a:rPr lang="en-US" altLang="ja-JP" sz="1600" dirty="0" err="1"/>
              <a:t>Tetsuji</a:t>
            </a:r>
            <a:r>
              <a:rPr lang="en-US" altLang="ja-JP" sz="1600" dirty="0"/>
              <a:t> </a:t>
            </a:r>
            <a:r>
              <a:rPr lang="en-US" altLang="ja-JP" sz="1600" dirty="0" err="1" smtClean="0"/>
              <a:t>Kuboyama</a:t>
            </a:r>
            <a:endParaRPr lang="en-US" altLang="ja-JP" sz="1600" dirty="0"/>
          </a:p>
        </p:txBody>
      </p:sp>
    </p:spTree>
    <p:extLst>
      <p:ext uri="{BB962C8B-B14F-4D97-AF65-F5344CB8AC3E}">
        <p14:creationId xmlns:p14="http://schemas.microsoft.com/office/powerpoint/2010/main" val="191595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37"/>
                                        </p:tgtEl>
                                        <p:attrNameLst>
                                          <p:attrName>style.visibility</p:attrName>
                                        </p:attrNameLst>
                                      </p:cBhvr>
                                      <p:to>
                                        <p:strVal val="visible"/>
                                      </p:to>
                                    </p:set>
                                    <p:animEffect transition="in" filter="wipe(down)">
                                      <p:cBhvr>
                                        <p:cTn id="7" dur="500"/>
                                        <p:tgtEl>
                                          <p:spTgt spid="6153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538"/>
                                        </p:tgtEl>
                                        <p:attrNameLst>
                                          <p:attrName>style.visibility</p:attrName>
                                        </p:attrNameLst>
                                      </p:cBhvr>
                                      <p:to>
                                        <p:strVal val="visible"/>
                                      </p:to>
                                    </p:set>
                                    <p:animEffect transition="in" filter="wipe(down)">
                                      <p:cBhvr>
                                        <p:cTn id="11" dur="500"/>
                                        <p:tgtEl>
                                          <p:spTgt spid="61538"/>
                                        </p:tgtEl>
                                      </p:cBhvr>
                                    </p:animEffect>
                                  </p:childTnLst>
                                </p:cTn>
                              </p:par>
                              <p:par>
                                <p:cTn id="12" presetID="10" presetClass="entr" presetSubtype="0" fill="hold" nodeType="withEffect">
                                  <p:stCondLst>
                                    <p:cond delay="0"/>
                                  </p:stCondLst>
                                  <p:childTnLst>
                                    <p:set>
                                      <p:cBhvr>
                                        <p:cTn id="13" dur="1" fill="hold">
                                          <p:stCondLst>
                                            <p:cond delay="0"/>
                                          </p:stCondLst>
                                        </p:cTn>
                                        <p:tgtEl>
                                          <p:spTgt spid="61540"/>
                                        </p:tgtEl>
                                        <p:attrNameLst>
                                          <p:attrName>style.visibility</p:attrName>
                                        </p:attrNameLst>
                                      </p:cBhvr>
                                      <p:to>
                                        <p:strVal val="visible"/>
                                      </p:to>
                                    </p:set>
                                    <p:animEffect transition="in" filter="fade">
                                      <p:cBhvr>
                                        <p:cTn id="14" dur="2000"/>
                                        <p:tgtEl>
                                          <p:spTgt spid="61540"/>
                                        </p:tgtEl>
                                      </p:cBhvr>
                                    </p:animEffect>
                                  </p:childTnLst>
                                </p:cTn>
                              </p:par>
                            </p:childTnLst>
                          </p:cTn>
                        </p:par>
                        <p:par>
                          <p:cTn id="15" fill="hold" nodeType="afterGroup">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61539"/>
                                        </p:tgtEl>
                                        <p:attrNameLst>
                                          <p:attrName>style.visibility</p:attrName>
                                        </p:attrNameLst>
                                      </p:cBhvr>
                                      <p:to>
                                        <p:strVal val="visible"/>
                                      </p:to>
                                    </p:set>
                                    <p:animEffect transition="in" filter="wipe(left)">
                                      <p:cBhvr>
                                        <p:cTn id="18" dur="500"/>
                                        <p:tgtEl>
                                          <p:spTgt spid="615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1545">
                                            <p:txEl>
                                              <p:pRg st="0" end="0"/>
                                            </p:txEl>
                                          </p:spTgt>
                                        </p:tgtEl>
                                        <p:attrNameLst>
                                          <p:attrName>style.visibility</p:attrName>
                                        </p:attrNameLst>
                                      </p:cBhvr>
                                      <p:to>
                                        <p:strVal val="visible"/>
                                      </p:to>
                                    </p:set>
                                    <p:anim calcmode="lin" valueType="num">
                                      <p:cBhvr>
                                        <p:cTn id="23" dur="500" fill="hold"/>
                                        <p:tgtEl>
                                          <p:spTgt spid="6154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154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154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15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1533"/>
                                        </p:tgtEl>
                                        <p:attrNameLst>
                                          <p:attrName>style.visibility</p:attrName>
                                        </p:attrNameLst>
                                      </p:cBhvr>
                                      <p:to>
                                        <p:strVal val="visible"/>
                                      </p:to>
                                    </p:set>
                                    <p:anim calcmode="lin" valueType="num">
                                      <p:cBhvr>
                                        <p:cTn id="31" dur="1000" fill="hold"/>
                                        <p:tgtEl>
                                          <p:spTgt spid="61533"/>
                                        </p:tgtEl>
                                        <p:attrNameLst>
                                          <p:attrName>ppt_w</p:attrName>
                                        </p:attrNameLst>
                                      </p:cBhvr>
                                      <p:tavLst>
                                        <p:tav tm="0">
                                          <p:val>
                                            <p:strVal val="#ppt_w*0.70"/>
                                          </p:val>
                                        </p:tav>
                                        <p:tav tm="100000">
                                          <p:val>
                                            <p:strVal val="#ppt_w"/>
                                          </p:val>
                                        </p:tav>
                                      </p:tavLst>
                                    </p:anim>
                                    <p:anim calcmode="lin" valueType="num">
                                      <p:cBhvr>
                                        <p:cTn id="32" dur="1000" fill="hold"/>
                                        <p:tgtEl>
                                          <p:spTgt spid="61533"/>
                                        </p:tgtEl>
                                        <p:attrNameLst>
                                          <p:attrName>ppt_h</p:attrName>
                                        </p:attrNameLst>
                                      </p:cBhvr>
                                      <p:tavLst>
                                        <p:tav tm="0">
                                          <p:val>
                                            <p:strVal val="#ppt_h"/>
                                          </p:val>
                                        </p:tav>
                                        <p:tav tm="100000">
                                          <p:val>
                                            <p:strVal val="#ppt_h"/>
                                          </p:val>
                                        </p:tav>
                                      </p:tavLst>
                                    </p:anim>
                                    <p:animEffect transition="in" filter="fade">
                                      <p:cBhvr>
                                        <p:cTn id="33" dur="1000"/>
                                        <p:tgtEl>
                                          <p:spTgt spid="61533"/>
                                        </p:tgtEl>
                                      </p:cBhvr>
                                    </p:animEffect>
                                  </p:childTnLst>
                                </p:cTn>
                              </p:par>
                            </p:childTnLst>
                          </p:cTn>
                        </p:par>
                        <p:par>
                          <p:cTn id="34" fill="hold" nodeType="afterGroup">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61443"/>
                                        </p:tgtEl>
                                        <p:attrNameLst>
                                          <p:attrName>style.visibility</p:attrName>
                                        </p:attrNameLst>
                                      </p:cBhvr>
                                      <p:to>
                                        <p:strVal val="visible"/>
                                      </p:to>
                                    </p:set>
                                    <p:animEffect transition="in" filter="wipe(right)">
                                      <p:cBhvr>
                                        <p:cTn id="37" dur="500"/>
                                        <p:tgtEl>
                                          <p:spTgt spid="61443"/>
                                        </p:tgtEl>
                                      </p:cBhvr>
                                    </p:animEffect>
                                  </p:childTnLst>
                                </p:cTn>
                              </p:par>
                            </p:childTnLst>
                          </p:cTn>
                        </p:par>
                        <p:par>
                          <p:cTn id="38" fill="hold" nodeType="afterGroup">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61541"/>
                                        </p:tgtEl>
                                        <p:attrNameLst>
                                          <p:attrName>style.visibility</p:attrName>
                                        </p:attrNameLst>
                                      </p:cBhvr>
                                      <p:to>
                                        <p:strVal val="visible"/>
                                      </p:to>
                                    </p:set>
                                    <p:animEffect transition="in" filter="wipe(right)">
                                      <p:cBhvr>
                                        <p:cTn id="41" dur="500"/>
                                        <p:tgtEl>
                                          <p:spTgt spid="6154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1542"/>
                                        </p:tgtEl>
                                        <p:attrNameLst>
                                          <p:attrName>style.visibility</p:attrName>
                                        </p:attrNameLst>
                                      </p:cBhvr>
                                      <p:to>
                                        <p:strVal val="visible"/>
                                      </p:to>
                                    </p:set>
                                    <p:animEffect transition="in" filter="wipe(left)">
                                      <p:cBhvr>
                                        <p:cTn id="46" dur="500"/>
                                        <p:tgtEl>
                                          <p:spTgt spid="61542"/>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1543"/>
                                        </p:tgtEl>
                                        <p:attrNameLst>
                                          <p:attrName>style.visibility</p:attrName>
                                        </p:attrNameLst>
                                      </p:cBhvr>
                                      <p:to>
                                        <p:strVal val="visible"/>
                                      </p:to>
                                    </p:set>
                                    <p:animEffect transition="in" filter="wipe(left)">
                                      <p:cBhvr>
                                        <p:cTn id="50" dur="500"/>
                                        <p:tgtEl>
                                          <p:spTgt spid="61543"/>
                                        </p:tgtEl>
                                      </p:cBhvr>
                                    </p:animEffec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61544"/>
                                        </p:tgtEl>
                                        <p:attrNameLst>
                                          <p:attrName>style.visibility</p:attrName>
                                        </p:attrNameLst>
                                      </p:cBhvr>
                                      <p:to>
                                        <p:strVal val="visible"/>
                                      </p:to>
                                    </p:set>
                                    <p:animEffect transition="in" filter="dissolve">
                                      <p:cBhvr>
                                        <p:cTn id="54" dur="500"/>
                                        <p:tgtEl>
                                          <p:spTgt spid="6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533" grpId="0"/>
      <p:bldP spid="61537" grpId="0" animBg="1"/>
      <p:bldP spid="61538" grpId="0" animBg="1"/>
      <p:bldP spid="61539" grpId="0" animBg="1"/>
      <p:bldP spid="61541" grpId="0" animBg="1"/>
      <p:bldP spid="61542" grpId="0" animBg="1"/>
      <p:bldP spid="61543" grpId="0" animBg="1"/>
      <p:bldP spid="615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DoS</a:t>
            </a:r>
            <a:r>
              <a:rPr lang="en-US" altLang="ja-JP" dirty="0" smtClean="0"/>
              <a:t> </a:t>
            </a:r>
            <a:r>
              <a:rPr lang="ja-JP" altLang="en-US" dirty="0" smtClean="0"/>
              <a:t>攻撃</a:t>
            </a:r>
            <a:endParaRPr kumimoji="1" lang="ja-JP" altLang="en-US" dirty="0"/>
          </a:p>
        </p:txBody>
      </p:sp>
      <p:sp>
        <p:nvSpPr>
          <p:cNvPr id="3" name="コンテンツ プレースホルダー 2"/>
          <p:cNvSpPr>
            <a:spLocks noGrp="1"/>
          </p:cNvSpPr>
          <p:nvPr>
            <p:ph idx="1"/>
          </p:nvPr>
        </p:nvSpPr>
        <p:spPr>
          <a:xfrm>
            <a:off x="761727" y="1642004"/>
            <a:ext cx="7772673" cy="5048355"/>
          </a:xfrm>
        </p:spPr>
        <p:txBody>
          <a:bodyPr>
            <a:noAutofit/>
          </a:bodyPr>
          <a:lstStyle/>
          <a:p>
            <a:r>
              <a:rPr kumimoji="1" lang="en-US" altLang="ja-JP" sz="2800" dirty="0" err="1" smtClean="0"/>
              <a:t>DoS</a:t>
            </a:r>
            <a:r>
              <a:rPr lang="en-US" altLang="ja-JP" sz="2800" dirty="0"/>
              <a:t> (Denial of Service attack</a:t>
            </a:r>
            <a:r>
              <a:rPr lang="en-US" altLang="ja-JP" sz="2800" dirty="0" smtClean="0"/>
              <a:t>)</a:t>
            </a:r>
          </a:p>
          <a:p>
            <a:r>
              <a:rPr kumimoji="1" lang="ja-JP" altLang="en-US" sz="2800" dirty="0"/>
              <a:t>異常</a:t>
            </a:r>
            <a:r>
              <a:rPr kumimoji="1" lang="ja-JP" altLang="en-US" sz="2800" dirty="0" smtClean="0"/>
              <a:t>な通信による</a:t>
            </a:r>
            <a:endParaRPr kumimoji="1" lang="en-US" altLang="ja-JP" sz="2800" dirty="0" smtClean="0"/>
          </a:p>
          <a:p>
            <a:pPr lvl="1"/>
            <a:r>
              <a:rPr lang="ja-JP" altLang="en-US" sz="2400" dirty="0" smtClean="0"/>
              <a:t>ネットワーク帯域の圧迫</a:t>
            </a:r>
            <a:endParaRPr lang="en-US" altLang="ja-JP" sz="2400" dirty="0" smtClean="0"/>
          </a:p>
          <a:p>
            <a:pPr lvl="1"/>
            <a:r>
              <a:rPr kumimoji="1" lang="ja-JP" altLang="en-US" sz="2400" dirty="0" smtClean="0"/>
              <a:t>サーバ処理の圧迫</a:t>
            </a:r>
            <a:endParaRPr kumimoji="1" lang="en-US" altLang="ja-JP" sz="2400" dirty="0" smtClean="0"/>
          </a:p>
          <a:p>
            <a:r>
              <a:rPr kumimoji="1" lang="en-US" altLang="ja-JP" sz="2800" dirty="0" err="1" smtClean="0"/>
              <a:t>DDoS</a:t>
            </a:r>
            <a:r>
              <a:rPr kumimoji="1" lang="en-US" altLang="ja-JP" sz="2800" dirty="0" smtClean="0"/>
              <a:t> (Distributed </a:t>
            </a:r>
            <a:r>
              <a:rPr kumimoji="1" lang="en-US" altLang="ja-JP" sz="2800" dirty="0" err="1" smtClean="0"/>
              <a:t>DoS</a:t>
            </a:r>
            <a:r>
              <a:rPr kumimoji="1" lang="en-US" altLang="ja-JP" sz="2800" dirty="0" smtClean="0"/>
              <a:t>)</a:t>
            </a:r>
          </a:p>
          <a:p>
            <a:pPr lvl="1"/>
            <a:r>
              <a:rPr lang="ja-JP" altLang="en-US" sz="2400" dirty="0"/>
              <a:t>複数</a:t>
            </a:r>
            <a:r>
              <a:rPr lang="ja-JP" altLang="en-US" sz="2400" dirty="0" smtClean="0"/>
              <a:t>のサーバを利用した攻撃</a:t>
            </a:r>
            <a:endParaRPr lang="en-US" altLang="ja-JP" sz="2400" dirty="0" smtClean="0"/>
          </a:p>
          <a:p>
            <a:pPr lvl="1"/>
            <a:r>
              <a:rPr kumimoji="1" lang="en-US" altLang="ja-JP" sz="2400" dirty="0" smtClean="0"/>
              <a:t>2013</a:t>
            </a:r>
            <a:r>
              <a:rPr kumimoji="1" lang="ja-JP" altLang="en-US" sz="2400" dirty="0" smtClean="0"/>
              <a:t>年９月　</a:t>
            </a:r>
            <a:r>
              <a:rPr lang="en-US" altLang="ja-JP" sz="2400" dirty="0"/>
              <a:t>DNS</a:t>
            </a:r>
            <a:r>
              <a:rPr lang="ja-JP" altLang="en-US" sz="2400" dirty="0"/>
              <a:t>リフレクション</a:t>
            </a:r>
            <a:r>
              <a:rPr lang="ja-JP" altLang="en-US" sz="2400" dirty="0" smtClean="0"/>
              <a:t>攻撃によって、九州</a:t>
            </a:r>
            <a:r>
              <a:rPr kumimoji="1" lang="ja-JP" altLang="en-US" sz="2400" dirty="0" smtClean="0"/>
              <a:t>大学のネットワークも被害を受ける</a:t>
            </a:r>
            <a:endParaRPr kumimoji="1" lang="ja-JP" altLang="en-US" sz="2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638" y="2213339"/>
            <a:ext cx="2211762" cy="2210034"/>
          </a:xfrm>
          <a:prstGeom prst="rect">
            <a:avLst/>
          </a:prstGeom>
        </p:spPr>
      </p:pic>
    </p:spTree>
    <p:extLst>
      <p:ext uri="{BB962C8B-B14F-4D97-AF65-F5344CB8AC3E}">
        <p14:creationId xmlns:p14="http://schemas.microsoft.com/office/powerpoint/2010/main" val="4196736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DoS</a:t>
            </a:r>
            <a:r>
              <a:rPr lang="ja-JP" altLang="en-US" dirty="0"/>
              <a:t> </a:t>
            </a:r>
            <a:r>
              <a:rPr lang="en-US" altLang="ja-JP" dirty="0"/>
              <a:t>(Denial of </a:t>
            </a:r>
            <a:r>
              <a:rPr lang="en-US" altLang="ja-JP" dirty="0" smtClean="0"/>
              <a:t>Service) </a:t>
            </a:r>
            <a:r>
              <a:rPr lang="ja-JP" altLang="en-US" dirty="0" smtClean="0"/>
              <a:t>攻撃</a:t>
            </a:r>
            <a:endParaRPr kumimoji="1" lang="ja-JP" altLang="en-US" dirty="0"/>
          </a:p>
        </p:txBody>
      </p:sp>
      <p:pic>
        <p:nvPicPr>
          <p:cNvPr id="1026" name="Picture 2" descr="http://upload.wikimedia.org/wikipedia/commons/thumb/3/3f/Stachledraht_DDos_Attack.svg/220px-Stachledraht_DDos_Att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4" y="1127759"/>
            <a:ext cx="5623560" cy="51768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815738" y="6304589"/>
            <a:ext cx="7328262" cy="369332"/>
          </a:xfrm>
          <a:prstGeom prst="rect">
            <a:avLst/>
          </a:prstGeom>
        </p:spPr>
        <p:txBody>
          <a:bodyPr wrap="square">
            <a:spAutoFit/>
          </a:bodyPr>
          <a:lstStyle/>
          <a:p>
            <a:r>
              <a:rPr lang="ja-JP" altLang="en-US" dirty="0"/>
              <a:t>http://ja.wikipedia.org/wiki/DoS%E6%94%BB%E6%92%83</a:t>
            </a:r>
          </a:p>
        </p:txBody>
      </p:sp>
      <p:sp>
        <p:nvSpPr>
          <p:cNvPr id="5" name="四角形吹き出し 4"/>
          <p:cNvSpPr/>
          <p:nvPr/>
        </p:nvSpPr>
        <p:spPr>
          <a:xfrm>
            <a:off x="1369424" y="4913812"/>
            <a:ext cx="1740126" cy="646331"/>
          </a:xfrm>
          <a:prstGeom prst="wedgeRectCallout">
            <a:avLst>
              <a:gd name="adj1" fmla="val 103506"/>
              <a:gd name="adj2" fmla="val 4835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t>ターゲット</a:t>
            </a:r>
            <a:endParaRPr kumimoji="1" lang="ja-JP" altLang="en-US" sz="2400" dirty="0"/>
          </a:p>
        </p:txBody>
      </p:sp>
      <p:sp>
        <p:nvSpPr>
          <p:cNvPr id="7" name="四角形吹き出し 6"/>
          <p:cNvSpPr/>
          <p:nvPr/>
        </p:nvSpPr>
        <p:spPr>
          <a:xfrm>
            <a:off x="7297489" y="2763074"/>
            <a:ext cx="1740126" cy="646331"/>
          </a:xfrm>
          <a:prstGeom prst="wedgeRectCallout">
            <a:avLst>
              <a:gd name="adj1" fmla="val -73655"/>
              <a:gd name="adj2" fmla="val 5643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smtClean="0"/>
              <a:t>踏み台</a:t>
            </a:r>
            <a:endParaRPr kumimoji="1" lang="ja-JP" altLang="en-US" sz="2400" dirty="0"/>
          </a:p>
        </p:txBody>
      </p:sp>
    </p:spTree>
    <p:extLst>
      <p:ext uri="{BB962C8B-B14F-4D97-AF65-F5344CB8AC3E}">
        <p14:creationId xmlns:p14="http://schemas.microsoft.com/office/powerpoint/2010/main" val="326412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36521" y="624110"/>
            <a:ext cx="6797879" cy="1280890"/>
          </a:xfrm>
        </p:spPr>
        <p:txBody>
          <a:bodyPr>
            <a:normAutofit/>
          </a:bodyPr>
          <a:lstStyle/>
          <a:p>
            <a:r>
              <a:rPr lang="en-US" altLang="ja-JP" dirty="0"/>
              <a:t>DNS</a:t>
            </a:r>
            <a:r>
              <a:rPr lang="ja-JP" altLang="en-US" dirty="0"/>
              <a:t>リフレクション</a:t>
            </a:r>
            <a:r>
              <a:rPr lang="ja-JP" altLang="en-US" dirty="0" smtClean="0"/>
              <a:t>攻撃</a:t>
            </a:r>
            <a:r>
              <a:rPr lang="en-US" altLang="ja-JP" dirty="0"/>
              <a:t/>
            </a:r>
            <a:br>
              <a:rPr lang="en-US" altLang="ja-JP" dirty="0"/>
            </a:br>
            <a:r>
              <a:rPr lang="en-US" altLang="ja-JP" sz="2000" dirty="0"/>
              <a:t>http://web-tan.forum.impressrd.jp/e/2009/01/15/4414</a:t>
            </a: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908" y="1804112"/>
            <a:ext cx="6885700" cy="4462463"/>
          </a:xfrm>
          <a:prstGeom prst="rect">
            <a:avLst/>
          </a:prstGeom>
        </p:spPr>
      </p:pic>
      <p:sp>
        <p:nvSpPr>
          <p:cNvPr id="2" name="テキスト ボックス 1"/>
          <p:cNvSpPr txBox="1"/>
          <p:nvPr/>
        </p:nvSpPr>
        <p:spPr>
          <a:xfrm>
            <a:off x="2676087" y="3190551"/>
            <a:ext cx="2095445" cy="369332"/>
          </a:xfrm>
          <a:prstGeom prst="rect">
            <a:avLst/>
          </a:prstGeom>
          <a:noFill/>
        </p:spPr>
        <p:txBody>
          <a:bodyPr wrap="none" rtlCol="0">
            <a:spAutoFit/>
          </a:bodyPr>
          <a:lstStyle/>
          <a:p>
            <a:r>
              <a:rPr lang="en-US" altLang="ja-JP" dirty="0" smtClean="0"/>
              <a:t>cs.kyushu-u.ac.jp</a:t>
            </a:r>
            <a:endParaRPr kumimoji="1" lang="ja-JP" altLang="en-US" dirty="0"/>
          </a:p>
        </p:txBody>
      </p:sp>
      <p:pic>
        <p:nvPicPr>
          <p:cNvPr id="6" name="図 5"/>
          <p:cNvPicPr>
            <a:picLocks noChangeAspect="1"/>
          </p:cNvPicPr>
          <p:nvPr/>
        </p:nvPicPr>
        <p:blipFill>
          <a:blip r:embed="rId3"/>
          <a:stretch>
            <a:fillRect/>
          </a:stretch>
        </p:blipFill>
        <p:spPr>
          <a:xfrm>
            <a:off x="6171361" y="1694575"/>
            <a:ext cx="1111276" cy="1185799"/>
          </a:xfrm>
          <a:prstGeom prst="rect">
            <a:avLst/>
          </a:prstGeom>
        </p:spPr>
        <p:style>
          <a:lnRef idx="2">
            <a:schemeClr val="accent1"/>
          </a:lnRef>
          <a:fillRef idx="1">
            <a:schemeClr val="lt1"/>
          </a:fillRef>
          <a:effectRef idx="0">
            <a:schemeClr val="accent1"/>
          </a:effectRef>
          <a:fontRef idx="minor">
            <a:schemeClr val="dk1"/>
          </a:fontRef>
        </p:style>
      </p:pic>
      <p:pic>
        <p:nvPicPr>
          <p:cNvPr id="7" name="図 6"/>
          <p:cNvPicPr>
            <a:picLocks noChangeAspect="1"/>
          </p:cNvPicPr>
          <p:nvPr/>
        </p:nvPicPr>
        <p:blipFill>
          <a:blip r:embed="rId3"/>
          <a:stretch>
            <a:fillRect/>
          </a:stretch>
        </p:blipFill>
        <p:spPr>
          <a:xfrm>
            <a:off x="966964" y="1799788"/>
            <a:ext cx="1111276" cy="1185799"/>
          </a:xfrm>
          <a:prstGeom prst="rect">
            <a:avLst/>
          </a:prstGeom>
        </p:spPr>
        <p:style>
          <a:lnRef idx="2">
            <a:schemeClr val="accent1"/>
          </a:lnRef>
          <a:fillRef idx="1">
            <a:schemeClr val="lt1"/>
          </a:fillRef>
          <a:effectRef idx="0">
            <a:schemeClr val="accent1"/>
          </a:effectRef>
          <a:fontRef idx="minor">
            <a:schemeClr val="dk1"/>
          </a:fontRef>
        </p:style>
      </p:pic>
      <p:sp>
        <p:nvSpPr>
          <p:cNvPr id="3" name="角丸四角形吹き出し 2"/>
          <p:cNvSpPr/>
          <p:nvPr/>
        </p:nvSpPr>
        <p:spPr>
          <a:xfrm>
            <a:off x="1127760" y="5730239"/>
            <a:ext cx="2590800" cy="645873"/>
          </a:xfrm>
          <a:prstGeom prst="wedgeRoundRectCallout">
            <a:avLst>
              <a:gd name="adj1" fmla="val -18634"/>
              <a:gd name="adj2" fmla="val -9714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被害者（ターゲット）のアドレス</a:t>
            </a:r>
            <a:endParaRPr kumimoji="1" lang="ja-JP" altLang="en-US" dirty="0"/>
          </a:p>
        </p:txBody>
      </p:sp>
    </p:spTree>
    <p:extLst>
      <p:ext uri="{BB962C8B-B14F-4D97-AF65-F5344CB8AC3E}">
        <p14:creationId xmlns:p14="http://schemas.microsoft.com/office/powerpoint/2010/main" val="12514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 4"/>
          <p:cNvSpPr>
            <a:spLocks noGrp="1"/>
          </p:cNvSpPr>
          <p:nvPr>
            <p:ph type="sldNum" sz="quarter" idx="11"/>
          </p:nvPr>
        </p:nvSpPr>
        <p:spPr>
          <a:xfrm>
            <a:off x="7010400" y="6499225"/>
            <a:ext cx="2133600" cy="28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44B342B3-F829-487E-A066-AC1367AA56B9}" type="slidenum">
              <a:rPr lang="en-US" altLang="ja-JP" sz="1400"/>
              <a:pPr eaLnBrk="1" hangingPunct="1">
                <a:spcBef>
                  <a:spcPct val="0"/>
                </a:spcBef>
                <a:buClrTx/>
                <a:buFontTx/>
                <a:buNone/>
              </a:pPr>
              <a:t>18</a:t>
            </a:fld>
            <a:endParaRPr lang="en-US" altLang="ja-JP" sz="1400"/>
          </a:p>
        </p:txBody>
      </p:sp>
      <p:sp>
        <p:nvSpPr>
          <p:cNvPr id="105475" name="Text Box 3"/>
          <p:cNvSpPr txBox="1">
            <a:spLocks noChangeArrowheads="1"/>
          </p:cNvSpPr>
          <p:nvPr/>
        </p:nvSpPr>
        <p:spPr bwMode="auto">
          <a:xfrm>
            <a:off x="539750" y="1412875"/>
            <a:ext cx="8397421" cy="1569660"/>
          </a:xfrm>
          <a:prstGeom prst="rect">
            <a:avLst/>
          </a:prstGeom>
          <a:noFill/>
          <a:ln w="25400">
            <a:solidFill>
              <a:srgbClr val="008000"/>
            </a:solidFill>
            <a:miter lim="800000"/>
            <a:headEnd/>
            <a:tailEnd/>
          </a:ln>
          <a:effectLst/>
        </p:spPr>
        <p:txBody>
          <a:bodyPr wrap="square">
            <a:spAutoFit/>
          </a:bodyPr>
          <a:lstStyle/>
          <a:p>
            <a:pPr>
              <a:defRPr/>
            </a:pPr>
            <a:r>
              <a:rPr lang="ja-JP" altLang="en-US" sz="2400" b="1" dirty="0">
                <a:solidFill>
                  <a:srgbClr val="F41414"/>
                </a:solidFill>
                <a:latin typeface="ＭＳ Ｐゴシック" pitchFamily="50" charset="-128"/>
              </a:rPr>
              <a:t>送信者を詐称</a:t>
            </a:r>
            <a:r>
              <a:rPr lang="ja-JP" altLang="en-US" sz="2400" dirty="0">
                <a:solidFill>
                  <a:srgbClr val="F41414"/>
                </a:solidFill>
                <a:effectLst>
                  <a:outerShdw blurRad="38100" dist="38100" dir="2700000" algn="tl">
                    <a:srgbClr val="C0C0C0"/>
                  </a:outerShdw>
                </a:effectLst>
                <a:latin typeface="ＭＳ Ｐゴシック" pitchFamily="50" charset="-128"/>
              </a:rPr>
              <a:t> </a:t>
            </a:r>
            <a:r>
              <a:rPr lang="ja-JP" altLang="en-US" sz="2400" dirty="0">
                <a:solidFill>
                  <a:srgbClr val="000000"/>
                </a:solidFill>
                <a:latin typeface="ＭＳ Ｐゴシック" pitchFamily="50" charset="-128"/>
              </a:rPr>
              <a:t>→ 本当の感染者に連絡がとれない</a:t>
            </a:r>
          </a:p>
          <a:p>
            <a:pPr>
              <a:defRPr/>
            </a:pPr>
            <a:r>
              <a:rPr lang="ja-JP" altLang="en-US" sz="2400" dirty="0">
                <a:solidFill>
                  <a:srgbClr val="000000"/>
                </a:solidFill>
                <a:latin typeface="ＭＳ Ｐゴシック" pitchFamily="50" charset="-128"/>
              </a:rPr>
              <a:t>　　　　→ 知り合いからのメールと思いファイルを開く</a:t>
            </a:r>
          </a:p>
          <a:p>
            <a:pPr>
              <a:defRPr/>
            </a:pPr>
            <a:r>
              <a:rPr lang="ja-JP" altLang="en-US" sz="2400" dirty="0">
                <a:solidFill>
                  <a:srgbClr val="000000"/>
                </a:solidFill>
                <a:latin typeface="ＭＳ Ｐゴシック" pitchFamily="50" charset="-128"/>
              </a:rPr>
              <a:t>　　　　→ 有名な会社やサポートセンターを</a:t>
            </a:r>
            <a:r>
              <a:rPr lang="ja-JP" altLang="en-US" sz="2400" dirty="0" smtClean="0">
                <a:solidFill>
                  <a:srgbClr val="000000"/>
                </a:solidFill>
                <a:latin typeface="ＭＳ Ｐゴシック" pitchFamily="50" charset="-128"/>
              </a:rPr>
              <a:t>騙（かた）</a:t>
            </a:r>
            <a:r>
              <a:rPr lang="ja-JP" altLang="en-US" sz="2400" dirty="0">
                <a:solidFill>
                  <a:srgbClr val="000000"/>
                </a:solidFill>
                <a:latin typeface="ＭＳ Ｐゴシック" pitchFamily="50" charset="-128"/>
              </a:rPr>
              <a:t>る</a:t>
            </a:r>
          </a:p>
          <a:p>
            <a:pPr>
              <a:defRPr/>
            </a:pPr>
            <a:r>
              <a:rPr lang="ja-JP" altLang="en-US" sz="2400" b="1" dirty="0">
                <a:solidFill>
                  <a:srgbClr val="F02D0C"/>
                </a:solidFill>
                <a:latin typeface="ＭＳ Ｐゴシック" pitchFamily="50" charset="-128"/>
              </a:rPr>
              <a:t>大量にウイルスメールを送信</a:t>
            </a:r>
            <a:r>
              <a:rPr lang="ja-JP" altLang="en-US" sz="2400" i="1" dirty="0">
                <a:solidFill>
                  <a:srgbClr val="F02D0C"/>
                </a:solidFill>
                <a:effectLst>
                  <a:outerShdw blurRad="38100" dist="38100" dir="2700000" algn="tl">
                    <a:srgbClr val="C0C0C0"/>
                  </a:outerShdw>
                </a:effectLst>
                <a:latin typeface="ＭＳ Ｐゴシック" pitchFamily="50" charset="-128"/>
              </a:rPr>
              <a:t> </a:t>
            </a:r>
            <a:r>
              <a:rPr lang="ja-JP" altLang="en-US" sz="2400" dirty="0">
                <a:solidFill>
                  <a:srgbClr val="000000"/>
                </a:solidFill>
                <a:latin typeface="ＭＳ Ｐゴシック" pitchFamily="50" charset="-128"/>
              </a:rPr>
              <a:t>→ 感染被害拡大</a:t>
            </a:r>
            <a:r>
              <a:rPr lang="ja-JP" altLang="en-US" sz="2400" dirty="0">
                <a:latin typeface="ＭＳ Ｐゴシック" pitchFamily="50" charset="-128"/>
              </a:rPr>
              <a:t> </a:t>
            </a:r>
            <a:r>
              <a:rPr lang="ja-JP" altLang="en-US" sz="2400" dirty="0">
                <a:solidFill>
                  <a:srgbClr val="FF0000"/>
                </a:solidFill>
                <a:latin typeface="ＭＳ Ｐゴシック" pitchFamily="50" charset="-128"/>
              </a:rPr>
              <a:t>　</a:t>
            </a:r>
            <a:r>
              <a:rPr lang="ja-JP" altLang="en-US" sz="2400" dirty="0">
                <a:solidFill>
                  <a:srgbClr val="000000"/>
                </a:solidFill>
                <a:latin typeface="ＭＳ Ｐゴシック" pitchFamily="50" charset="-128"/>
              </a:rPr>
              <a:t>　</a:t>
            </a:r>
          </a:p>
        </p:txBody>
      </p:sp>
      <p:sp>
        <p:nvSpPr>
          <p:cNvPr id="12292" name="Text Box 5"/>
          <p:cNvSpPr txBox="1">
            <a:spLocks noChangeArrowheads="1"/>
          </p:cNvSpPr>
          <p:nvPr/>
        </p:nvSpPr>
        <p:spPr bwMode="auto">
          <a:xfrm>
            <a:off x="323850" y="115888"/>
            <a:ext cx="7343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2</a:t>
            </a:r>
            <a:r>
              <a:rPr lang="ja-JP" altLang="en-US" sz="1800"/>
              <a:t>） マルウェアに感染するとどうなるのか</a:t>
            </a:r>
            <a:r>
              <a:rPr lang="en-US" altLang="ja-JP" sz="1800"/>
              <a:t>?</a:t>
            </a:r>
          </a:p>
        </p:txBody>
      </p:sp>
      <p:sp>
        <p:nvSpPr>
          <p:cNvPr id="12293" name="Rectangle 6"/>
          <p:cNvSpPr>
            <a:spLocks noGrp="1" noChangeArrowheads="1"/>
          </p:cNvSpPr>
          <p:nvPr>
            <p:ph type="title"/>
          </p:nvPr>
        </p:nvSpPr>
        <p:spPr>
          <a:xfrm>
            <a:off x="1331912" y="694532"/>
            <a:ext cx="8064500" cy="920750"/>
          </a:xfrm>
        </p:spPr>
        <p:txBody>
          <a:bodyPr>
            <a:normAutofit fontScale="90000"/>
          </a:bodyPr>
          <a:lstStyle/>
          <a:p>
            <a:pPr eaLnBrk="1" hangingPunct="1"/>
            <a:r>
              <a:rPr lang="ja-JP" altLang="en-US" sz="2800" dirty="0" smtClean="0"/>
              <a:t>ウイルスメールの大量送信や差出人アドレスの詐称</a:t>
            </a:r>
          </a:p>
        </p:txBody>
      </p:sp>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9000"/>
            <a:ext cx="59039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8"/>
          <p:cNvSpPr txBox="1">
            <a:spLocks noChangeArrowheads="1"/>
          </p:cNvSpPr>
          <p:nvPr/>
        </p:nvSpPr>
        <p:spPr bwMode="auto">
          <a:xfrm>
            <a:off x="1547813" y="299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800"/>
          </a:p>
        </p:txBody>
      </p:sp>
      <p:sp>
        <p:nvSpPr>
          <p:cNvPr id="12296" name="Text Box 9"/>
          <p:cNvSpPr txBox="1">
            <a:spLocks noChangeArrowheads="1"/>
          </p:cNvSpPr>
          <p:nvPr/>
        </p:nvSpPr>
        <p:spPr bwMode="auto">
          <a:xfrm>
            <a:off x="1763713" y="3070225"/>
            <a:ext cx="2122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t>ウイルスメールの例</a:t>
            </a:r>
          </a:p>
        </p:txBody>
      </p:sp>
      <p:sp>
        <p:nvSpPr>
          <p:cNvPr id="12297" name="Text Box 10"/>
          <p:cNvSpPr txBox="1">
            <a:spLocks noChangeArrowheads="1"/>
          </p:cNvSpPr>
          <p:nvPr/>
        </p:nvSpPr>
        <p:spPr bwMode="auto">
          <a:xfrm>
            <a:off x="179388" y="3546475"/>
            <a:ext cx="1152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t>差出人</a:t>
            </a:r>
          </a:p>
          <a:p>
            <a:pPr eaLnBrk="1" hangingPunct="1">
              <a:spcBef>
                <a:spcPct val="0"/>
              </a:spcBef>
              <a:buClrTx/>
              <a:buFontTx/>
              <a:buNone/>
            </a:pPr>
            <a:r>
              <a:rPr lang="ja-JP" altLang="en-US" sz="1800" b="1"/>
              <a:t>アドレスを</a:t>
            </a:r>
          </a:p>
          <a:p>
            <a:pPr eaLnBrk="1" hangingPunct="1">
              <a:spcBef>
                <a:spcPct val="0"/>
              </a:spcBef>
              <a:buClrTx/>
              <a:buFontTx/>
              <a:buNone/>
            </a:pPr>
            <a:r>
              <a:rPr lang="ja-JP" altLang="en-US" sz="1800" b="1"/>
              <a:t>詐称</a:t>
            </a:r>
          </a:p>
        </p:txBody>
      </p:sp>
      <p:sp>
        <p:nvSpPr>
          <p:cNvPr id="12298" name="Line 11"/>
          <p:cNvSpPr>
            <a:spLocks noChangeShapeType="1"/>
          </p:cNvSpPr>
          <p:nvPr/>
        </p:nvSpPr>
        <p:spPr bwMode="auto">
          <a:xfrm flipV="1">
            <a:off x="971550" y="3717925"/>
            <a:ext cx="720725" cy="71438"/>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12299" name="Rectangle 12"/>
          <p:cNvSpPr>
            <a:spLocks noChangeArrowheads="1"/>
          </p:cNvSpPr>
          <p:nvPr/>
        </p:nvSpPr>
        <p:spPr bwMode="auto">
          <a:xfrm>
            <a:off x="7270750" y="4005263"/>
            <a:ext cx="18732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000000"/>
                </a:solidFill>
                <a:latin typeface="ＭＳ Ｐゴシック" panose="020B0600070205080204" pitchFamily="50" charset="-128"/>
              </a:rPr>
              <a:t>・メールの</a:t>
            </a:r>
          </a:p>
          <a:p>
            <a:pPr eaLnBrk="1" hangingPunct="1">
              <a:spcBef>
                <a:spcPct val="0"/>
              </a:spcBef>
              <a:buClrTx/>
              <a:buFontTx/>
              <a:buNone/>
            </a:pPr>
            <a:r>
              <a:rPr lang="ja-JP" altLang="en-US" sz="1800" b="1">
                <a:solidFill>
                  <a:srgbClr val="000000"/>
                </a:solidFill>
                <a:latin typeface="ＭＳ Ｐゴシック" panose="020B0600070205080204" pitchFamily="50" charset="-128"/>
              </a:rPr>
              <a:t>　添付ファイルを</a:t>
            </a:r>
          </a:p>
          <a:p>
            <a:pPr eaLnBrk="1" hangingPunct="1">
              <a:spcBef>
                <a:spcPct val="0"/>
              </a:spcBef>
              <a:buClrTx/>
              <a:buFontTx/>
              <a:buNone/>
            </a:pPr>
            <a:r>
              <a:rPr lang="ja-JP" altLang="en-US" sz="1800" b="1">
                <a:solidFill>
                  <a:srgbClr val="000000"/>
                </a:solidFill>
                <a:latin typeface="ＭＳ Ｐゴシック" panose="020B0600070205080204" pitchFamily="50" charset="-128"/>
              </a:rPr>
              <a:t>　開くと感染</a:t>
            </a:r>
          </a:p>
          <a:p>
            <a:pPr eaLnBrk="1" hangingPunct="1">
              <a:spcBef>
                <a:spcPct val="0"/>
              </a:spcBef>
              <a:buClrTx/>
              <a:buFontTx/>
              <a:buNone/>
            </a:pPr>
            <a:endParaRPr lang="ja-JP" altLang="en-US" sz="1800" b="1">
              <a:solidFill>
                <a:srgbClr val="000000"/>
              </a:solidFill>
              <a:latin typeface="ＭＳ Ｐゴシック" panose="020B0600070205080204" pitchFamily="50" charset="-128"/>
            </a:endParaRPr>
          </a:p>
          <a:p>
            <a:pPr eaLnBrk="1" hangingPunct="1">
              <a:spcBef>
                <a:spcPct val="0"/>
              </a:spcBef>
              <a:buClrTx/>
              <a:buFontTx/>
              <a:buNone/>
            </a:pPr>
            <a:r>
              <a:rPr lang="ja-JP" altLang="en-US" sz="1800" b="1">
                <a:solidFill>
                  <a:srgbClr val="000000"/>
                </a:solidFill>
                <a:latin typeface="ＭＳ Ｐゴシック" panose="020B0600070205080204" pitchFamily="50" charset="-128"/>
              </a:rPr>
              <a:t>・</a:t>
            </a:r>
            <a:r>
              <a:rPr lang="ja-JP" altLang="en-US" sz="1800" b="1">
                <a:solidFill>
                  <a:srgbClr val="000000"/>
                </a:solidFill>
              </a:rPr>
              <a:t>エラー通知を</a:t>
            </a:r>
          </a:p>
          <a:p>
            <a:pPr eaLnBrk="1" hangingPunct="1">
              <a:spcBef>
                <a:spcPct val="0"/>
              </a:spcBef>
              <a:buClrTx/>
              <a:buFontTx/>
              <a:buNone/>
            </a:pPr>
            <a:r>
              <a:rPr lang="ja-JP" altLang="en-US" sz="1800" b="1">
                <a:solidFill>
                  <a:srgbClr val="000000"/>
                </a:solidFill>
              </a:rPr>
              <a:t>　装った本文</a:t>
            </a:r>
            <a:endParaRPr lang="ja-JP" altLang="en-US" sz="1800" b="1">
              <a:solidFill>
                <a:srgbClr val="000000"/>
              </a:solidFill>
              <a:latin typeface="ＭＳ Ｐゴシック" panose="020B0600070205080204" pitchFamily="50" charset="-128"/>
            </a:endParaRPr>
          </a:p>
        </p:txBody>
      </p:sp>
      <p:sp>
        <p:nvSpPr>
          <p:cNvPr id="12300" name="Line 13"/>
          <p:cNvSpPr>
            <a:spLocks noChangeShapeType="1"/>
          </p:cNvSpPr>
          <p:nvPr/>
        </p:nvSpPr>
        <p:spPr bwMode="auto">
          <a:xfrm flipH="1">
            <a:off x="7042150" y="4462463"/>
            <a:ext cx="444500" cy="47625"/>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12301" name="Line 15"/>
          <p:cNvSpPr>
            <a:spLocks noChangeShapeType="1"/>
          </p:cNvSpPr>
          <p:nvPr/>
        </p:nvSpPr>
        <p:spPr bwMode="auto">
          <a:xfrm flipH="1">
            <a:off x="5003800" y="5373688"/>
            <a:ext cx="2232025" cy="0"/>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1234409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E2B35A11-AAC0-4382-B183-AFDE2318CCD0}" type="slidenum">
              <a:rPr lang="en-US" altLang="ja-JP" sz="1400"/>
              <a:pPr eaLnBrk="1" hangingPunct="1">
                <a:spcBef>
                  <a:spcPct val="0"/>
                </a:spcBef>
                <a:buClrTx/>
                <a:buFontTx/>
                <a:buNone/>
              </a:pPr>
              <a:t>19</a:t>
            </a:fld>
            <a:endParaRPr lang="en-US" altLang="ja-JP" sz="1400"/>
          </a:p>
        </p:txBody>
      </p:sp>
      <p:sp>
        <p:nvSpPr>
          <p:cNvPr id="109570" name="Text Box 2"/>
          <p:cNvSpPr txBox="1">
            <a:spLocks noChangeArrowheads="1"/>
          </p:cNvSpPr>
          <p:nvPr/>
        </p:nvSpPr>
        <p:spPr bwMode="auto">
          <a:xfrm>
            <a:off x="328613" y="1903413"/>
            <a:ext cx="8559800" cy="1927225"/>
          </a:xfrm>
          <a:prstGeom prst="rect">
            <a:avLst/>
          </a:prstGeom>
          <a:noFill/>
          <a:ln w="9525">
            <a:solidFill>
              <a:schemeClr val="tx1"/>
            </a:solidFill>
            <a:miter lim="800000"/>
            <a:headEnd/>
            <a:tailEnd/>
          </a:ln>
          <a:effectLst/>
        </p:spPr>
        <p:txBody>
          <a:bodyPr>
            <a:spAutoFit/>
          </a:bodyPr>
          <a:lstStyle/>
          <a:p>
            <a:pPr lvl="1">
              <a:buFont typeface="Wingdings" pitchFamily="2" charset="2"/>
              <a:buNone/>
              <a:defRPr/>
            </a:pPr>
            <a:r>
              <a:rPr lang="ja-JP" altLang="en-US" sz="2400" b="1">
                <a:solidFill>
                  <a:srgbClr val="05050B"/>
                </a:solidFill>
                <a:latin typeface="ＭＳ Ｐゴシック" pitchFamily="50" charset="-128"/>
              </a:rPr>
              <a:t>・ ウイルス対策ソフトを停止する</a:t>
            </a:r>
          </a:p>
          <a:p>
            <a:pPr lvl="1">
              <a:buFont typeface="Wingdings" pitchFamily="2" charset="2"/>
              <a:buNone/>
              <a:defRPr/>
            </a:pPr>
            <a:r>
              <a:rPr lang="ja-JP" altLang="en-US" sz="2400" b="1">
                <a:solidFill>
                  <a:srgbClr val="05050B"/>
                </a:solidFill>
                <a:latin typeface="ＭＳ Ｐゴシック" pitchFamily="50" charset="-128"/>
              </a:rPr>
              <a:t>・ </a:t>
            </a:r>
            <a:r>
              <a:rPr lang="en-US" altLang="ja-JP" sz="2400" b="1">
                <a:solidFill>
                  <a:srgbClr val="05050B"/>
                </a:solidFill>
                <a:latin typeface="ＭＳ Ｐゴシック" pitchFamily="50" charset="-128"/>
              </a:rPr>
              <a:t>PC</a:t>
            </a:r>
            <a:r>
              <a:rPr lang="ja-JP" altLang="en-US" sz="2400" b="1">
                <a:solidFill>
                  <a:srgbClr val="05050B"/>
                </a:solidFill>
                <a:latin typeface="ＭＳ Ｐゴシック" pitchFamily="50" charset="-128"/>
              </a:rPr>
              <a:t>内のファイアウォールの機能を停止する</a:t>
            </a:r>
          </a:p>
          <a:p>
            <a:pPr lvl="1">
              <a:buFont typeface="Wingdings" pitchFamily="2" charset="2"/>
              <a:buNone/>
              <a:defRPr/>
            </a:pPr>
            <a:r>
              <a:rPr lang="ja-JP" altLang="en-US" sz="2400" b="1">
                <a:solidFill>
                  <a:srgbClr val="05050B"/>
                </a:solidFill>
                <a:latin typeface="ＭＳ Ｐゴシック" pitchFamily="50" charset="-128"/>
              </a:rPr>
              <a:t>・ ウイルス対策ソフトベンダーのサイトにアクセス</a:t>
            </a:r>
            <a:br>
              <a:rPr lang="ja-JP" altLang="en-US" sz="2400" b="1">
                <a:solidFill>
                  <a:srgbClr val="05050B"/>
                </a:solidFill>
                <a:latin typeface="ＭＳ Ｐゴシック" pitchFamily="50" charset="-128"/>
              </a:rPr>
            </a:br>
            <a:r>
              <a:rPr lang="ja-JP" altLang="en-US" sz="2400" b="1">
                <a:solidFill>
                  <a:srgbClr val="05050B"/>
                </a:solidFill>
                <a:latin typeface="ＭＳ Ｐゴシック" pitchFamily="50" charset="-128"/>
              </a:rPr>
              <a:t>　させない</a:t>
            </a:r>
          </a:p>
          <a:p>
            <a:pPr lvl="1">
              <a:buFont typeface="Wingdings" pitchFamily="2" charset="2"/>
              <a:buNone/>
              <a:defRPr/>
            </a:pPr>
            <a:r>
              <a:rPr lang="ja-JP" altLang="en-US" sz="2400" b="1">
                <a:solidFill>
                  <a:srgbClr val="FF0000"/>
                </a:solidFill>
                <a:latin typeface="ＭＳ Ｐゴシック" pitchFamily="50" charset="-128"/>
              </a:rPr>
              <a:t>　　　</a:t>
            </a:r>
            <a:r>
              <a:rPr lang="ja-JP" altLang="en-US" sz="2400" b="1">
                <a:effectLst>
                  <a:outerShdw blurRad="38100" dist="38100" dir="2700000" algn="tl">
                    <a:srgbClr val="C0C0C0"/>
                  </a:outerShdw>
                </a:effectLst>
                <a:latin typeface="ＭＳ Ｐゴシック" pitchFamily="50" charset="-128"/>
              </a:rPr>
              <a:t>例： </a:t>
            </a:r>
            <a:r>
              <a:rPr lang="en-US" altLang="ja-JP" sz="2400" b="1">
                <a:effectLst>
                  <a:outerShdw blurRad="38100" dist="38100" dir="2700000" algn="tl">
                    <a:srgbClr val="C0C0C0"/>
                  </a:outerShdw>
                </a:effectLst>
                <a:latin typeface="ＭＳ Ｐゴシック" pitchFamily="50" charset="-128"/>
              </a:rPr>
              <a:t>W32/Klez</a:t>
            </a:r>
            <a:r>
              <a:rPr lang="ja-JP" altLang="en-US" sz="2400" b="1">
                <a:effectLst>
                  <a:outerShdw blurRad="38100" dist="38100" dir="2700000" algn="tl">
                    <a:srgbClr val="C0C0C0"/>
                  </a:outerShdw>
                </a:effectLst>
                <a:latin typeface="ＭＳ Ｐゴシック" pitchFamily="50" charset="-128"/>
              </a:rPr>
              <a:t>　 </a:t>
            </a:r>
            <a:r>
              <a:rPr lang="en-US" altLang="ja-JP" sz="2400" b="1">
                <a:effectLst>
                  <a:outerShdw blurRad="38100" dist="38100" dir="2700000" algn="tl">
                    <a:srgbClr val="C0C0C0"/>
                  </a:outerShdw>
                </a:effectLst>
                <a:latin typeface="ＭＳ Ｐゴシック" pitchFamily="50" charset="-128"/>
              </a:rPr>
              <a:t>W32/Netsky</a:t>
            </a:r>
            <a:r>
              <a:rPr lang="ja-JP" altLang="en-US" sz="2400" b="1">
                <a:effectLst>
                  <a:outerShdw blurRad="38100" dist="38100" dir="2700000" algn="tl">
                    <a:srgbClr val="C0C0C0"/>
                  </a:outerShdw>
                </a:effectLst>
                <a:latin typeface="ＭＳ Ｐゴシック" pitchFamily="50" charset="-128"/>
              </a:rPr>
              <a:t>　 </a:t>
            </a:r>
            <a:r>
              <a:rPr lang="en-US" altLang="ja-JP" sz="2400" b="1">
                <a:effectLst>
                  <a:outerShdw blurRad="38100" dist="38100" dir="2700000" algn="tl">
                    <a:srgbClr val="C0C0C0"/>
                  </a:outerShdw>
                </a:effectLst>
                <a:latin typeface="ＭＳ Ｐゴシック" pitchFamily="50" charset="-128"/>
              </a:rPr>
              <a:t>W32/Bagle</a:t>
            </a:r>
          </a:p>
        </p:txBody>
      </p:sp>
      <p:sp>
        <p:nvSpPr>
          <p:cNvPr id="13316" name="Text Box 3"/>
          <p:cNvSpPr txBox="1">
            <a:spLocks noChangeArrowheads="1"/>
          </p:cNvSpPr>
          <p:nvPr/>
        </p:nvSpPr>
        <p:spPr bwMode="auto">
          <a:xfrm>
            <a:off x="476250" y="1400175"/>
            <a:ext cx="605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ClrTx/>
              <a:buFont typeface="Wingdings" panose="05000000000000000000" pitchFamily="2" charset="2"/>
              <a:buNone/>
            </a:pPr>
            <a:r>
              <a:rPr lang="ja-JP" altLang="en-US" sz="2400" b="1" u="sng">
                <a:solidFill>
                  <a:srgbClr val="FF0000"/>
                </a:solidFill>
                <a:latin typeface="ＭＳ Ｐゴシック" panose="020B0600070205080204" pitchFamily="50" charset="-128"/>
              </a:rPr>
              <a:t>検知・駆除されないためのウイルスの手口</a:t>
            </a:r>
            <a:endParaRPr lang="ja-JP" altLang="en-US" sz="2400" b="1">
              <a:latin typeface="ＭＳ Ｐゴシック" panose="020B0600070205080204" pitchFamily="50" charset="-128"/>
            </a:endParaRPr>
          </a:p>
        </p:txBody>
      </p:sp>
      <p:sp>
        <p:nvSpPr>
          <p:cNvPr id="13317" name="Text Box 4"/>
          <p:cNvSpPr txBox="1">
            <a:spLocks noChangeArrowheads="1"/>
          </p:cNvSpPr>
          <p:nvPr/>
        </p:nvSpPr>
        <p:spPr bwMode="auto">
          <a:xfrm>
            <a:off x="587375" y="3870325"/>
            <a:ext cx="8150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400" b="1">
                <a:latin typeface="ＭＳ Ｐゴシック" panose="020B0600070205080204" pitchFamily="50" charset="-128"/>
              </a:rPr>
              <a:t>ウイルス対策ソフトがそのウイルスに対応している場合</a:t>
            </a:r>
          </a:p>
          <a:p>
            <a:pPr eaLnBrk="1" hangingPunct="1">
              <a:spcBef>
                <a:spcPct val="0"/>
              </a:spcBef>
              <a:buClrTx/>
              <a:buFontTx/>
              <a:buNone/>
            </a:pPr>
            <a:r>
              <a:rPr lang="ja-JP" altLang="en-US" sz="2400" b="1">
                <a:latin typeface="ＭＳ Ｐゴシック" panose="020B0600070205080204" pitchFamily="50" charset="-128"/>
              </a:rPr>
              <a:t>ウイルス対策ソフトを停止される前にウイルスを駆除してくれる</a:t>
            </a:r>
          </a:p>
          <a:p>
            <a:pPr eaLnBrk="1" hangingPunct="1">
              <a:spcBef>
                <a:spcPct val="0"/>
              </a:spcBef>
              <a:buClrTx/>
              <a:buFontTx/>
              <a:buNone/>
            </a:pPr>
            <a:r>
              <a:rPr lang="ja-JP" altLang="en-US" sz="2400" b="1">
                <a:solidFill>
                  <a:srgbClr val="F41414"/>
                </a:solidFill>
                <a:latin typeface="ＭＳ Ｐゴシック" panose="020B0600070205080204" pitchFamily="50" charset="-128"/>
              </a:rPr>
              <a:t>→　ウイルス対策ソフトを更新しておらず、そのウイルスを</a:t>
            </a:r>
          </a:p>
          <a:p>
            <a:pPr eaLnBrk="1" hangingPunct="1">
              <a:spcBef>
                <a:spcPct val="0"/>
              </a:spcBef>
              <a:buClrTx/>
              <a:buFontTx/>
              <a:buNone/>
            </a:pPr>
            <a:r>
              <a:rPr lang="ja-JP" altLang="en-US" sz="2400" b="1">
                <a:solidFill>
                  <a:srgbClr val="F41414"/>
                </a:solidFill>
                <a:latin typeface="ＭＳ Ｐゴシック" panose="020B0600070205080204" pitchFamily="50" charset="-128"/>
              </a:rPr>
              <a:t>　　 検出・駆除できない場合に被害に遭う</a:t>
            </a:r>
          </a:p>
        </p:txBody>
      </p:sp>
      <p:sp>
        <p:nvSpPr>
          <p:cNvPr id="13318" name="Text Box 5"/>
          <p:cNvSpPr txBox="1">
            <a:spLocks noChangeArrowheads="1"/>
          </p:cNvSpPr>
          <p:nvPr/>
        </p:nvSpPr>
        <p:spPr bwMode="auto">
          <a:xfrm>
            <a:off x="684213" y="5661025"/>
            <a:ext cx="7777162" cy="774700"/>
          </a:xfrm>
          <a:prstGeom prst="rect">
            <a:avLst/>
          </a:prstGeom>
          <a:solidFill>
            <a:srgbClr val="CCFFCC"/>
          </a:solidFill>
          <a:ln w="25400">
            <a:solidFill>
              <a:srgbClr val="008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lnSpc>
                <a:spcPct val="90000"/>
              </a:lnSpc>
              <a:spcBef>
                <a:spcPct val="0"/>
              </a:spcBef>
              <a:buClr>
                <a:schemeClr val="tx1"/>
              </a:buClr>
              <a:buSzPct val="75000"/>
              <a:buFont typeface="Wingdings" panose="05000000000000000000" pitchFamily="2" charset="2"/>
              <a:buNone/>
            </a:pPr>
            <a:r>
              <a:rPr lang="ja-JP" altLang="en-US" sz="2400">
                <a:latin typeface="ＭＳ Ｐゴシック" panose="020B0600070205080204" pitchFamily="50" charset="-128"/>
              </a:rPr>
              <a:t>ウイルス対策ソフトの更新は（毎日）定期的に行う！　　</a:t>
            </a:r>
          </a:p>
          <a:p>
            <a:pPr algn="ctr" eaLnBrk="1" latinLnBrk="1" hangingPunct="1">
              <a:lnSpc>
                <a:spcPct val="90000"/>
              </a:lnSpc>
              <a:spcBef>
                <a:spcPct val="0"/>
              </a:spcBef>
              <a:buClr>
                <a:schemeClr val="tx1"/>
              </a:buClr>
              <a:buSzPct val="75000"/>
              <a:buFont typeface="Wingdings" panose="05000000000000000000" pitchFamily="2" charset="2"/>
              <a:buNone/>
            </a:pPr>
            <a:r>
              <a:rPr lang="ja-JP" altLang="en-US" sz="2400">
                <a:latin typeface="ＭＳ Ｐゴシック" panose="020B0600070205080204" pitchFamily="50" charset="-128"/>
              </a:rPr>
              <a:t>　　　　　　　　　　　　　　→　自動更新機能の利用も</a:t>
            </a:r>
            <a:endParaRPr lang="ja-JP" altLang="en-US" sz="2400">
              <a:solidFill>
                <a:srgbClr val="000000"/>
              </a:solidFill>
              <a:latin typeface="ＭＳ Ｐゴシック" panose="020B0600070205080204" pitchFamily="50" charset="-128"/>
            </a:endParaRPr>
          </a:p>
        </p:txBody>
      </p:sp>
      <p:sp>
        <p:nvSpPr>
          <p:cNvPr id="13319" name="Rectangle 6"/>
          <p:cNvSpPr>
            <a:spLocks noGrp="1" noChangeArrowheads="1"/>
          </p:cNvSpPr>
          <p:nvPr>
            <p:ph type="title"/>
          </p:nvPr>
        </p:nvSpPr>
        <p:spPr>
          <a:xfrm>
            <a:off x="1393144" y="550863"/>
            <a:ext cx="7344456" cy="849312"/>
          </a:xfrm>
          <a:noFill/>
        </p:spPr>
        <p:txBody>
          <a:bodyPr>
            <a:normAutofit fontScale="90000"/>
          </a:bodyPr>
          <a:lstStyle/>
          <a:p>
            <a:pPr eaLnBrk="1" hangingPunct="1"/>
            <a:r>
              <a:rPr lang="ja-JP" altLang="en-US" sz="2800" dirty="0" smtClean="0"/>
              <a:t>ウイルス対策ソフトの停止やベンダー</a:t>
            </a:r>
            <a:r>
              <a:rPr lang="en-US" altLang="ja-JP" sz="2800" dirty="0" smtClean="0"/>
              <a:t>Web</a:t>
            </a:r>
            <a:r>
              <a:rPr lang="ja-JP" altLang="en-US" sz="2800" dirty="0" smtClean="0"/>
              <a:t>サイトへのアクセス妨害</a:t>
            </a:r>
          </a:p>
        </p:txBody>
      </p:sp>
      <p:sp>
        <p:nvSpPr>
          <p:cNvPr id="13320" name="Text Box 7"/>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2</a:t>
            </a:r>
            <a:r>
              <a:rPr lang="ja-JP" altLang="en-US" sz="1800"/>
              <a:t>） マルウェアに感染するとどうなるのか</a:t>
            </a:r>
            <a:r>
              <a:rPr lang="en-US" altLang="ja-JP" sz="1800"/>
              <a:t>?</a:t>
            </a:r>
          </a:p>
        </p:txBody>
      </p:sp>
    </p:spTree>
    <p:extLst>
      <p:ext uri="{BB962C8B-B14F-4D97-AF65-F5344CB8AC3E}">
        <p14:creationId xmlns:p14="http://schemas.microsoft.com/office/powerpoint/2010/main" val="187008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講義形式</a:t>
            </a:r>
            <a:endParaRPr kumimoji="1" lang="ja-JP" altLang="en-US" dirty="0"/>
          </a:p>
        </p:txBody>
      </p:sp>
      <p:sp>
        <p:nvSpPr>
          <p:cNvPr id="3" name="コンテンツ プレースホルダー 2"/>
          <p:cNvSpPr>
            <a:spLocks noGrp="1"/>
          </p:cNvSpPr>
          <p:nvPr>
            <p:ph idx="1"/>
          </p:nvPr>
        </p:nvSpPr>
        <p:spPr>
          <a:xfrm>
            <a:off x="1654629" y="1905000"/>
            <a:ext cx="6879771" cy="4006222"/>
          </a:xfrm>
        </p:spPr>
        <p:txBody>
          <a:bodyPr>
            <a:normAutofit/>
          </a:bodyPr>
          <a:lstStyle/>
          <a:p>
            <a:r>
              <a:rPr lang="ja-JP" altLang="en-US" sz="2400" dirty="0" smtClean="0"/>
              <a:t>本講義</a:t>
            </a:r>
            <a:r>
              <a:rPr lang="ja-JP" altLang="en-US" sz="2400" dirty="0"/>
              <a:t>は、総合科目</a:t>
            </a:r>
            <a:r>
              <a:rPr lang="en-US" altLang="ja-JP" sz="2400" dirty="0"/>
              <a:t>(</a:t>
            </a:r>
            <a:r>
              <a:rPr lang="ja-JP" altLang="en-US" sz="2400" dirty="0"/>
              <a:t>オープン科目</a:t>
            </a:r>
            <a:r>
              <a:rPr lang="en-US" altLang="ja-JP" sz="2400" dirty="0"/>
              <a:t>)</a:t>
            </a:r>
            <a:r>
              <a:rPr lang="ja-JP" altLang="en-US" sz="2400" dirty="0"/>
              <a:t>です。 </a:t>
            </a:r>
          </a:p>
          <a:p>
            <a:r>
              <a:rPr lang="ja-JP" altLang="en-US" sz="2400" dirty="0"/>
              <a:t>単位認定は </a:t>
            </a:r>
            <a:r>
              <a:rPr lang="en-US" altLang="ja-JP" sz="2400" dirty="0"/>
              <a:t>(1) </a:t>
            </a:r>
            <a:r>
              <a:rPr lang="ja-JP" altLang="en-US" sz="2400" dirty="0"/>
              <a:t>講義中に毎回課されるレポートと </a:t>
            </a:r>
            <a:r>
              <a:rPr lang="en-US" altLang="ja-JP" sz="2400" dirty="0"/>
              <a:t>(2) </a:t>
            </a:r>
            <a:r>
              <a:rPr lang="ja-JP" altLang="en-US" sz="2400" dirty="0"/>
              <a:t>試験結果によって総合的に行ないます。 </a:t>
            </a:r>
          </a:p>
          <a:p>
            <a:r>
              <a:rPr lang="ja-JP" altLang="en-US" sz="2400" dirty="0"/>
              <a:t>レポートは </a:t>
            </a:r>
            <a:r>
              <a:rPr lang="en-US" altLang="ja-JP" sz="2400" dirty="0"/>
              <a:t>WebCT </a:t>
            </a:r>
            <a:r>
              <a:rPr lang="ja-JP" altLang="en-US" sz="2400" dirty="0" err="1"/>
              <a:t>で提</a:t>
            </a:r>
            <a:r>
              <a:rPr lang="ja-JP" altLang="en-US" sz="2400" dirty="0"/>
              <a:t>出して下さい。 </a:t>
            </a:r>
          </a:p>
          <a:p>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439" y="4426221"/>
            <a:ext cx="2823175" cy="188138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311" y="4160939"/>
            <a:ext cx="1847803" cy="2310318"/>
          </a:xfrm>
          <a:prstGeom prst="rect">
            <a:avLst/>
          </a:prstGeom>
        </p:spPr>
      </p:pic>
    </p:spTree>
    <p:extLst>
      <p:ext uri="{BB962C8B-B14F-4D97-AF65-F5344CB8AC3E}">
        <p14:creationId xmlns:p14="http://schemas.microsoft.com/office/powerpoint/2010/main" val="43234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EEFA4906-A113-4263-8BAE-3FA0C053FA02}" type="slidenum">
              <a:rPr lang="en-US" altLang="ja-JP" sz="1400"/>
              <a:pPr eaLnBrk="1" hangingPunct="1">
                <a:spcBef>
                  <a:spcPct val="0"/>
                </a:spcBef>
                <a:buClrTx/>
                <a:buFontTx/>
                <a:buNone/>
              </a:pPr>
              <a:t>20</a:t>
            </a:fld>
            <a:endParaRPr lang="en-US" altLang="ja-JP" sz="1400"/>
          </a:p>
        </p:txBody>
      </p:sp>
      <p:sp>
        <p:nvSpPr>
          <p:cNvPr id="14339" name="Rectangle 2"/>
          <p:cNvSpPr>
            <a:spLocks noGrp="1" noChangeArrowheads="1"/>
          </p:cNvSpPr>
          <p:nvPr>
            <p:ph type="title"/>
          </p:nvPr>
        </p:nvSpPr>
        <p:spPr>
          <a:xfrm>
            <a:off x="1486807" y="653136"/>
            <a:ext cx="7127875" cy="849312"/>
          </a:xfrm>
        </p:spPr>
        <p:txBody>
          <a:bodyPr/>
          <a:lstStyle/>
          <a:p>
            <a:pPr eaLnBrk="1" hangingPunct="1"/>
            <a:r>
              <a:rPr lang="ja-JP" altLang="en-US" dirty="0" smtClean="0"/>
              <a:t>その他の症状</a:t>
            </a:r>
          </a:p>
        </p:txBody>
      </p:sp>
      <p:sp>
        <p:nvSpPr>
          <p:cNvPr id="14340"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14341"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2</a:t>
            </a:r>
            <a:r>
              <a:rPr lang="ja-JP" altLang="en-US" sz="1800"/>
              <a:t>） マルウェアに感染するとどうなるのか</a:t>
            </a:r>
            <a:r>
              <a:rPr lang="en-US" altLang="ja-JP" sz="1800"/>
              <a:t>?</a:t>
            </a:r>
          </a:p>
        </p:txBody>
      </p:sp>
      <p:sp>
        <p:nvSpPr>
          <p:cNvPr id="14342" name="Rectangle 5"/>
          <p:cNvSpPr>
            <a:spLocks noGrp="1" noChangeArrowheads="1"/>
          </p:cNvSpPr>
          <p:nvPr>
            <p:ph type="body" idx="1"/>
          </p:nvPr>
        </p:nvSpPr>
        <p:spPr>
          <a:xfrm>
            <a:off x="560614" y="1436907"/>
            <a:ext cx="7529513" cy="4895850"/>
          </a:xfrm>
          <a:noFill/>
        </p:spPr>
        <p:txBody>
          <a:bodyPr/>
          <a:lstStyle/>
          <a:p>
            <a:pPr marL="609600" indent="-609600" eaLnBrk="1" hangingPunct="1"/>
            <a:r>
              <a:rPr lang="ja-JP" altLang="en-US" sz="3200" dirty="0" smtClean="0"/>
              <a:t>インターネットが利用できなくなる　</a:t>
            </a:r>
          </a:p>
          <a:p>
            <a:pPr marL="990600" lvl="1" indent="-533400" eaLnBrk="1" hangingPunct="1"/>
            <a:r>
              <a:rPr lang="ja-JP" altLang="en-US" sz="2800" dirty="0" smtClean="0"/>
              <a:t>例</a:t>
            </a:r>
            <a:r>
              <a:rPr lang="en-US" altLang="ja-JP" sz="2800" dirty="0" smtClean="0"/>
              <a:t>: W32/</a:t>
            </a:r>
            <a:r>
              <a:rPr lang="en-US" altLang="ja-JP" sz="2800" dirty="0" err="1" smtClean="0"/>
              <a:t>SQLSlammer</a:t>
            </a:r>
            <a:r>
              <a:rPr lang="ja-JP" altLang="en-US" sz="2800" dirty="0" smtClean="0"/>
              <a:t>（スラマー）</a:t>
            </a:r>
          </a:p>
          <a:p>
            <a:pPr marL="609600" indent="-609600" eaLnBrk="1" hangingPunct="1"/>
            <a:r>
              <a:rPr lang="ja-JP" altLang="en-US" sz="3200" dirty="0" smtClean="0"/>
              <a:t>コンピュータが再起動を繰り返す　</a:t>
            </a:r>
          </a:p>
          <a:p>
            <a:pPr marL="990600" lvl="1" indent="-533400" eaLnBrk="1" hangingPunct="1"/>
            <a:r>
              <a:rPr lang="ja-JP" altLang="en-US" sz="2800" dirty="0" smtClean="0"/>
              <a:t>例</a:t>
            </a:r>
            <a:r>
              <a:rPr lang="en-US" altLang="ja-JP" sz="2800" dirty="0" smtClean="0"/>
              <a:t>: W32/</a:t>
            </a:r>
            <a:r>
              <a:rPr lang="en-US" altLang="ja-JP" sz="2800" dirty="0" err="1" smtClean="0"/>
              <a:t>MSBlaster</a:t>
            </a:r>
            <a:r>
              <a:rPr lang="ja-JP" altLang="en-US" sz="2800" dirty="0" smtClean="0"/>
              <a:t>（ブラスター）</a:t>
            </a:r>
          </a:p>
          <a:p>
            <a:pPr marL="609600" indent="-609600" eaLnBrk="1" hangingPunct="1"/>
            <a:r>
              <a:rPr lang="ja-JP" altLang="en-US" sz="3200" dirty="0" smtClean="0"/>
              <a:t>フィッシング詐欺をはたらく　</a:t>
            </a:r>
          </a:p>
          <a:p>
            <a:pPr marL="990600" lvl="1" indent="-533400" eaLnBrk="1" hangingPunct="1"/>
            <a:r>
              <a:rPr lang="ja-JP" altLang="en-US" sz="2800" dirty="0" smtClean="0"/>
              <a:t>例</a:t>
            </a:r>
            <a:r>
              <a:rPr lang="en-US" altLang="ja-JP" sz="2800" dirty="0" smtClean="0"/>
              <a:t>: W32/</a:t>
            </a:r>
            <a:r>
              <a:rPr lang="en-US" altLang="ja-JP" sz="2800" dirty="0" err="1" smtClean="0"/>
              <a:t>Mimail</a:t>
            </a:r>
            <a:r>
              <a:rPr lang="ja-JP" altLang="en-US" sz="2800" dirty="0" smtClean="0"/>
              <a:t>（ミメイル）</a:t>
            </a:r>
          </a:p>
          <a:p>
            <a:pPr marL="609600" indent="-609600" eaLnBrk="1" hangingPunct="1">
              <a:buFontTx/>
              <a:buNone/>
            </a:pPr>
            <a:endParaRPr lang="en-US" altLang="ja-JP" dirty="0" smtClean="0"/>
          </a:p>
        </p:txBody>
      </p:sp>
    </p:spTree>
    <p:extLst>
      <p:ext uri="{BB962C8B-B14F-4D97-AF65-F5344CB8AC3E}">
        <p14:creationId xmlns:p14="http://schemas.microsoft.com/office/powerpoint/2010/main" val="2931072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日付プレースホルダー 5"/>
          <p:cNvSpPr>
            <a:spLocks noGrp="1"/>
          </p:cNvSpPr>
          <p:nvPr>
            <p:ph type="dt" sz="half" idx="10"/>
          </p:nvPr>
        </p:nvSpPr>
        <p:spPr/>
        <p:txBody>
          <a:bodyPr/>
          <a:lstStyle/>
          <a:p>
            <a:fld id="{65C2A253-3754-4924-B479-351E82734FBC}" type="datetime2">
              <a:rPr lang="ja-JP" altLang="en-US"/>
              <a:pPr/>
              <a:t>2015年5月10日(日)</a:t>
            </a:fld>
            <a:endParaRPr lang="en-US" altLang="ja-JP"/>
          </a:p>
        </p:txBody>
      </p:sp>
      <p:sp>
        <p:nvSpPr>
          <p:cNvPr id="100" name="スライド番号プレースホルダー 7"/>
          <p:cNvSpPr>
            <a:spLocks noGrp="1"/>
          </p:cNvSpPr>
          <p:nvPr>
            <p:ph type="sldNum" sz="quarter" idx="12"/>
          </p:nvPr>
        </p:nvSpPr>
        <p:spPr/>
        <p:txBody>
          <a:bodyPr/>
          <a:lstStyle/>
          <a:p>
            <a:fld id="{FC22D343-77C7-474F-BA77-4257452CD4B8}" type="slidenum">
              <a:rPr lang="en-US" altLang="ja-JP"/>
              <a:pPr/>
              <a:t>21</a:t>
            </a:fld>
            <a:endParaRPr lang="en-US" altLang="ja-JP"/>
          </a:p>
        </p:txBody>
      </p:sp>
      <p:pic>
        <p:nvPicPr>
          <p:cNvPr id="51291" name="Picture 91" descr="j0195384"/>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7909709" y="1896162"/>
            <a:ext cx="1198563" cy="122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2" name="Rectangle 2"/>
          <p:cNvSpPr>
            <a:spLocks noGrp="1" noChangeArrowheads="1"/>
          </p:cNvSpPr>
          <p:nvPr>
            <p:ph type="title"/>
          </p:nvPr>
        </p:nvSpPr>
        <p:spPr/>
        <p:txBody>
          <a:bodyPr>
            <a:normAutofit fontScale="90000"/>
          </a:bodyPr>
          <a:lstStyle/>
          <a:p>
            <a:r>
              <a:rPr lang="ja-JP" altLang="en-US" sz="3600"/>
              <a:t>ＰＣをインターネットに接続する際の注意</a:t>
            </a:r>
          </a:p>
        </p:txBody>
      </p:sp>
      <p:sp>
        <p:nvSpPr>
          <p:cNvPr id="51203" name="Rectangle 3"/>
          <p:cNvSpPr>
            <a:spLocks noGrp="1" noChangeArrowheads="1"/>
          </p:cNvSpPr>
          <p:nvPr>
            <p:ph type="body" sz="half" idx="1"/>
          </p:nvPr>
        </p:nvSpPr>
        <p:spPr>
          <a:xfrm>
            <a:off x="828288" y="1490730"/>
            <a:ext cx="6249987" cy="4752908"/>
          </a:xfrm>
        </p:spPr>
        <p:txBody>
          <a:bodyPr>
            <a:normAutofit fontScale="92500" lnSpcReduction="20000"/>
          </a:bodyPr>
          <a:lstStyle/>
          <a:p>
            <a:pPr marL="609600" indent="-609600">
              <a:lnSpc>
                <a:spcPct val="90000"/>
              </a:lnSpc>
              <a:buFont typeface="Wingdings" panose="05000000000000000000" pitchFamily="2" charset="2"/>
              <a:buNone/>
            </a:pPr>
            <a:r>
              <a:rPr lang="ja-JP" altLang="en-US" sz="2600" dirty="0"/>
              <a:t>ネットワークにはワーム</a:t>
            </a:r>
          </a:p>
          <a:p>
            <a:pPr marL="609600" indent="-609600">
              <a:lnSpc>
                <a:spcPct val="90000"/>
              </a:lnSpc>
              <a:buFont typeface="Wingdings" panose="05000000000000000000" pitchFamily="2" charset="2"/>
              <a:buNone/>
            </a:pPr>
            <a:r>
              <a:rPr lang="ja-JP" altLang="en-US" sz="2600" dirty="0"/>
              <a:t>が溢れているので</a:t>
            </a:r>
          </a:p>
          <a:p>
            <a:pPr marL="609600" indent="-609600">
              <a:lnSpc>
                <a:spcPct val="90000"/>
              </a:lnSpc>
              <a:buFont typeface="Wingdings" panose="05000000000000000000" pitchFamily="2" charset="2"/>
              <a:buNone/>
            </a:pPr>
            <a:endParaRPr lang="ja-JP" altLang="en-US" sz="2600" dirty="0"/>
          </a:p>
          <a:p>
            <a:pPr marL="609600" indent="-609600">
              <a:lnSpc>
                <a:spcPct val="90000"/>
              </a:lnSpc>
              <a:buFontTx/>
              <a:buAutoNum type="arabicPeriod"/>
            </a:pPr>
            <a:r>
              <a:rPr lang="ja-JP" altLang="en-US" sz="2600" dirty="0"/>
              <a:t>ファイヤウォールの設定</a:t>
            </a:r>
          </a:p>
          <a:p>
            <a:pPr marL="990600" lvl="1" indent="-646113">
              <a:lnSpc>
                <a:spcPct val="90000"/>
              </a:lnSpc>
              <a:buFontTx/>
              <a:buChar char="•"/>
            </a:pPr>
            <a:r>
              <a:rPr lang="en-US" altLang="ja-JP" sz="2200" dirty="0"/>
              <a:t>Windows</a:t>
            </a:r>
          </a:p>
          <a:p>
            <a:pPr marL="990600" lvl="1" indent="-646113">
              <a:lnSpc>
                <a:spcPct val="90000"/>
              </a:lnSpc>
              <a:buFontTx/>
              <a:buChar char="•"/>
            </a:pPr>
            <a:r>
              <a:rPr lang="ja-JP" altLang="en-US" sz="2200" dirty="0"/>
              <a:t>ファイアウォールソフト</a:t>
            </a:r>
            <a:r>
              <a:rPr lang="en-US" altLang="ja-JP" sz="2200" dirty="0"/>
              <a:t>(e.g. Zone Alarm)</a:t>
            </a:r>
          </a:p>
          <a:p>
            <a:pPr marL="609600" indent="-609600">
              <a:lnSpc>
                <a:spcPct val="90000"/>
              </a:lnSpc>
              <a:buFontTx/>
              <a:buAutoNum type="arabicPeriod"/>
            </a:pPr>
            <a:r>
              <a:rPr lang="en-US" altLang="ja-JP" sz="2600" dirty="0"/>
              <a:t>Windows Update</a:t>
            </a:r>
            <a:r>
              <a:rPr lang="ja-JP" altLang="en-US" sz="2600" dirty="0"/>
              <a:t>の自動実行</a:t>
            </a:r>
          </a:p>
          <a:p>
            <a:pPr marL="609600" indent="-609600">
              <a:lnSpc>
                <a:spcPct val="90000"/>
              </a:lnSpc>
              <a:buFontTx/>
              <a:buAutoNum type="arabicPeriod"/>
            </a:pPr>
            <a:endParaRPr lang="ja-JP" altLang="en-US" sz="2600" dirty="0"/>
          </a:p>
          <a:p>
            <a:pPr marL="609600" indent="-609600">
              <a:lnSpc>
                <a:spcPct val="90000"/>
              </a:lnSpc>
              <a:buFontTx/>
              <a:buAutoNum type="arabicPeriod"/>
            </a:pPr>
            <a:endParaRPr lang="ja-JP" altLang="en-US" sz="2600" dirty="0"/>
          </a:p>
          <a:p>
            <a:pPr marL="609600" indent="-609600">
              <a:lnSpc>
                <a:spcPct val="90000"/>
              </a:lnSpc>
              <a:buFontTx/>
              <a:buAutoNum type="arabicPeriod"/>
            </a:pPr>
            <a:r>
              <a:rPr lang="ja-JP" altLang="en-US" sz="2600" dirty="0"/>
              <a:t>ウイルス対策</a:t>
            </a:r>
            <a:r>
              <a:rPr lang="ja-JP" altLang="en-US" sz="2600" dirty="0" smtClean="0"/>
              <a:t>ソフトウェア</a:t>
            </a:r>
            <a:endParaRPr lang="en-US" altLang="ja-JP" sz="2600" dirty="0" smtClean="0"/>
          </a:p>
          <a:p>
            <a:pPr marL="609600" indent="-609600">
              <a:lnSpc>
                <a:spcPct val="90000"/>
              </a:lnSpc>
              <a:buFontTx/>
              <a:buAutoNum type="arabicPeriod"/>
            </a:pPr>
            <a:endParaRPr lang="en-US" altLang="ja-JP" sz="2600" dirty="0" smtClean="0"/>
          </a:p>
          <a:p>
            <a:pPr marL="0" indent="0">
              <a:lnSpc>
                <a:spcPct val="90000"/>
              </a:lnSpc>
              <a:buNone/>
            </a:pPr>
            <a:r>
              <a:rPr lang="ja-JP" altLang="en-US" sz="2600" dirty="0" smtClean="0"/>
              <a:t>は，必ず設定しましょう．</a:t>
            </a:r>
            <a:endParaRPr lang="ja-JP" altLang="en-US" sz="2600" dirty="0"/>
          </a:p>
          <a:p>
            <a:pPr marL="609600" indent="-609600">
              <a:lnSpc>
                <a:spcPct val="90000"/>
              </a:lnSpc>
              <a:buFont typeface="Wingdings" panose="05000000000000000000" pitchFamily="2" charset="2"/>
              <a:buNone/>
            </a:pPr>
            <a:endParaRPr lang="en-US" altLang="ja-JP" sz="2600" dirty="0"/>
          </a:p>
        </p:txBody>
      </p:sp>
      <p:grpSp>
        <p:nvGrpSpPr>
          <p:cNvPr id="51207" name="Group 7"/>
          <p:cNvGrpSpPr>
            <a:grpSpLocks/>
          </p:cNvGrpSpPr>
          <p:nvPr/>
        </p:nvGrpSpPr>
        <p:grpSpPr bwMode="auto">
          <a:xfrm>
            <a:off x="6963700" y="1524693"/>
            <a:ext cx="1511300" cy="2628900"/>
            <a:chOff x="3107" y="1162"/>
            <a:chExt cx="816" cy="1117"/>
          </a:xfrm>
        </p:grpSpPr>
        <p:sp>
          <p:nvSpPr>
            <p:cNvPr id="51208" name="AutoShape 8"/>
            <p:cNvSpPr>
              <a:spLocks noChangeAspect="1" noChangeArrowheads="1" noTextEdit="1"/>
            </p:cNvSpPr>
            <p:nvPr/>
          </p:nvSpPr>
          <p:spPr bwMode="auto">
            <a:xfrm>
              <a:off x="3107" y="1162"/>
              <a:ext cx="816"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09" name="Freeform 9"/>
            <p:cNvSpPr>
              <a:spLocks/>
            </p:cNvSpPr>
            <p:nvPr/>
          </p:nvSpPr>
          <p:spPr bwMode="auto">
            <a:xfrm>
              <a:off x="3212" y="1245"/>
              <a:ext cx="504" cy="989"/>
            </a:xfrm>
            <a:custGeom>
              <a:avLst/>
              <a:gdLst>
                <a:gd name="T0" fmla="*/ 700 w 700"/>
                <a:gd name="T1" fmla="*/ 883 h 883"/>
                <a:gd name="T2" fmla="*/ 0 w 700"/>
                <a:gd name="T3" fmla="*/ 529 h 883"/>
                <a:gd name="T4" fmla="*/ 0 w 700"/>
                <a:gd name="T5" fmla="*/ 0 h 883"/>
                <a:gd name="T6" fmla="*/ 700 w 700"/>
                <a:gd name="T7" fmla="*/ 352 h 883"/>
                <a:gd name="T8" fmla="*/ 700 w 700"/>
                <a:gd name="T9" fmla="*/ 883 h 883"/>
              </a:gdLst>
              <a:ahLst/>
              <a:cxnLst>
                <a:cxn ang="0">
                  <a:pos x="T0" y="T1"/>
                </a:cxn>
                <a:cxn ang="0">
                  <a:pos x="T2" y="T3"/>
                </a:cxn>
                <a:cxn ang="0">
                  <a:pos x="T4" y="T5"/>
                </a:cxn>
                <a:cxn ang="0">
                  <a:pos x="T6" y="T7"/>
                </a:cxn>
                <a:cxn ang="0">
                  <a:pos x="T8" y="T9"/>
                </a:cxn>
              </a:cxnLst>
              <a:rect l="0" t="0" r="r" b="b"/>
              <a:pathLst>
                <a:path w="700" h="883">
                  <a:moveTo>
                    <a:pt x="700" y="883"/>
                  </a:moveTo>
                  <a:lnTo>
                    <a:pt x="0" y="529"/>
                  </a:lnTo>
                  <a:lnTo>
                    <a:pt x="0" y="0"/>
                  </a:lnTo>
                  <a:lnTo>
                    <a:pt x="700" y="352"/>
                  </a:lnTo>
                  <a:lnTo>
                    <a:pt x="700" y="883"/>
                  </a:lnTo>
                  <a:close/>
                </a:path>
              </a:pathLst>
            </a:custGeom>
            <a:solidFill>
              <a:srgbClr val="D0624F"/>
            </a:solidFill>
            <a:ln w="34925">
              <a:solidFill>
                <a:srgbClr val="CDCDCD"/>
              </a:solidFill>
              <a:prstDash val="solid"/>
              <a:round/>
              <a:headEnd/>
              <a:tailEnd/>
            </a:ln>
          </p:spPr>
          <p:txBody>
            <a:bodyPr/>
            <a:lstStyle/>
            <a:p>
              <a:endParaRPr lang="ja-JP" altLang="en-US"/>
            </a:p>
          </p:txBody>
        </p:sp>
        <p:sp>
          <p:nvSpPr>
            <p:cNvPr id="51210" name="Rectangle 10"/>
            <p:cNvSpPr>
              <a:spLocks noChangeArrowheads="1"/>
            </p:cNvSpPr>
            <p:nvPr/>
          </p:nvSpPr>
          <p:spPr bwMode="auto">
            <a:xfrm>
              <a:off x="3719" y="1732"/>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11" name="Freeform 11"/>
            <p:cNvSpPr>
              <a:spLocks/>
            </p:cNvSpPr>
            <p:nvPr/>
          </p:nvSpPr>
          <p:spPr bwMode="auto">
            <a:xfrm>
              <a:off x="3708" y="1732"/>
              <a:ext cx="11" cy="13"/>
            </a:xfrm>
            <a:custGeom>
              <a:avLst/>
              <a:gdLst>
                <a:gd name="T0" fmla="*/ 15 w 15"/>
                <a:gd name="T1" fmla="*/ 0 h 11"/>
                <a:gd name="T2" fmla="*/ 0 w 15"/>
                <a:gd name="T3" fmla="*/ 7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7"/>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2" name="Freeform 12"/>
            <p:cNvSpPr>
              <a:spLocks/>
            </p:cNvSpPr>
            <p:nvPr/>
          </p:nvSpPr>
          <p:spPr bwMode="auto">
            <a:xfrm>
              <a:off x="3648" y="1685"/>
              <a:ext cx="71" cy="55"/>
            </a:xfrm>
            <a:custGeom>
              <a:avLst/>
              <a:gdLst>
                <a:gd name="T0" fmla="*/ 98 w 98"/>
                <a:gd name="T1" fmla="*/ 42 h 49"/>
                <a:gd name="T2" fmla="*/ 83 w 98"/>
                <a:gd name="T3" fmla="*/ 49 h 49"/>
                <a:gd name="T4" fmla="*/ 0 w 98"/>
                <a:gd name="T5" fmla="*/ 8 h 49"/>
                <a:gd name="T6" fmla="*/ 15 w 98"/>
                <a:gd name="T7" fmla="*/ 0 h 49"/>
                <a:gd name="T8" fmla="*/ 98 w 98"/>
                <a:gd name="T9" fmla="*/ 42 h 49"/>
              </a:gdLst>
              <a:ahLst/>
              <a:cxnLst>
                <a:cxn ang="0">
                  <a:pos x="T0" y="T1"/>
                </a:cxn>
                <a:cxn ang="0">
                  <a:pos x="T2" y="T3"/>
                </a:cxn>
                <a:cxn ang="0">
                  <a:pos x="T4" y="T5"/>
                </a:cxn>
                <a:cxn ang="0">
                  <a:pos x="T6" y="T7"/>
                </a:cxn>
                <a:cxn ang="0">
                  <a:pos x="T8" y="T9"/>
                </a:cxn>
              </a:cxnLst>
              <a:rect l="0" t="0" r="r" b="b"/>
              <a:pathLst>
                <a:path w="98" h="49">
                  <a:moveTo>
                    <a:pt x="98" y="42"/>
                  </a:moveTo>
                  <a:lnTo>
                    <a:pt x="83" y="49"/>
                  </a:lnTo>
                  <a:lnTo>
                    <a:pt x="0" y="8"/>
                  </a:lnTo>
                  <a:lnTo>
                    <a:pt x="15" y="0"/>
                  </a:lnTo>
                  <a:lnTo>
                    <a:pt x="98" y="4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3" name="Freeform 13"/>
            <p:cNvSpPr>
              <a:spLocks/>
            </p:cNvSpPr>
            <p:nvPr/>
          </p:nvSpPr>
          <p:spPr bwMode="auto">
            <a:xfrm>
              <a:off x="3583" y="1635"/>
              <a:ext cx="76" cy="59"/>
            </a:xfrm>
            <a:custGeom>
              <a:avLst/>
              <a:gdLst>
                <a:gd name="T0" fmla="*/ 105 w 105"/>
                <a:gd name="T1" fmla="*/ 45 h 53"/>
                <a:gd name="T2" fmla="*/ 90 w 105"/>
                <a:gd name="T3" fmla="*/ 53 h 53"/>
                <a:gd name="T4" fmla="*/ 0 w 105"/>
                <a:gd name="T5" fmla="*/ 8 h 53"/>
                <a:gd name="T6" fmla="*/ 15 w 105"/>
                <a:gd name="T7" fmla="*/ 0 h 53"/>
                <a:gd name="T8" fmla="*/ 105 w 105"/>
                <a:gd name="T9" fmla="*/ 45 h 53"/>
              </a:gdLst>
              <a:ahLst/>
              <a:cxnLst>
                <a:cxn ang="0">
                  <a:pos x="T0" y="T1"/>
                </a:cxn>
                <a:cxn ang="0">
                  <a:pos x="T2" y="T3"/>
                </a:cxn>
                <a:cxn ang="0">
                  <a:pos x="T4" y="T5"/>
                </a:cxn>
                <a:cxn ang="0">
                  <a:pos x="T6" y="T7"/>
                </a:cxn>
                <a:cxn ang="0">
                  <a:pos x="T8" y="T9"/>
                </a:cxn>
              </a:cxnLst>
              <a:rect l="0" t="0" r="r" b="b"/>
              <a:pathLst>
                <a:path w="105" h="53">
                  <a:moveTo>
                    <a:pt x="105" y="45"/>
                  </a:moveTo>
                  <a:lnTo>
                    <a:pt x="90" y="53"/>
                  </a:lnTo>
                  <a:lnTo>
                    <a:pt x="0" y="8"/>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4" name="Freeform 14"/>
            <p:cNvSpPr>
              <a:spLocks/>
            </p:cNvSpPr>
            <p:nvPr/>
          </p:nvSpPr>
          <p:spPr bwMode="auto">
            <a:xfrm>
              <a:off x="3521" y="1587"/>
              <a:ext cx="73"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5" name="Freeform 15"/>
            <p:cNvSpPr>
              <a:spLocks/>
            </p:cNvSpPr>
            <p:nvPr/>
          </p:nvSpPr>
          <p:spPr bwMode="auto">
            <a:xfrm>
              <a:off x="3460" y="1536"/>
              <a:ext cx="72" cy="58"/>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6" name="Freeform 16"/>
            <p:cNvSpPr>
              <a:spLocks/>
            </p:cNvSpPr>
            <p:nvPr/>
          </p:nvSpPr>
          <p:spPr bwMode="auto">
            <a:xfrm>
              <a:off x="3395" y="1487"/>
              <a:ext cx="75"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7" name="Freeform 17"/>
            <p:cNvSpPr>
              <a:spLocks/>
            </p:cNvSpPr>
            <p:nvPr/>
          </p:nvSpPr>
          <p:spPr bwMode="auto">
            <a:xfrm>
              <a:off x="3333" y="1439"/>
              <a:ext cx="73"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8" name="Freeform 18"/>
            <p:cNvSpPr>
              <a:spLocks/>
            </p:cNvSpPr>
            <p:nvPr/>
          </p:nvSpPr>
          <p:spPr bwMode="auto">
            <a:xfrm>
              <a:off x="3269" y="1388"/>
              <a:ext cx="75" cy="59"/>
            </a:xfrm>
            <a:custGeom>
              <a:avLst/>
              <a:gdLst>
                <a:gd name="T0" fmla="*/ 104 w 104"/>
                <a:gd name="T1" fmla="*/ 45 h 52"/>
                <a:gd name="T2" fmla="*/ 89 w 104"/>
                <a:gd name="T3" fmla="*/ 52 h 52"/>
                <a:gd name="T4" fmla="*/ 0 w 104"/>
                <a:gd name="T5" fmla="*/ 7 h 52"/>
                <a:gd name="T6" fmla="*/ 15 w 104"/>
                <a:gd name="T7" fmla="*/ 0 h 52"/>
                <a:gd name="T8" fmla="*/ 104 w 104"/>
                <a:gd name="T9" fmla="*/ 45 h 52"/>
              </a:gdLst>
              <a:ahLst/>
              <a:cxnLst>
                <a:cxn ang="0">
                  <a:pos x="T0" y="T1"/>
                </a:cxn>
                <a:cxn ang="0">
                  <a:pos x="T2" y="T3"/>
                </a:cxn>
                <a:cxn ang="0">
                  <a:pos x="T4" y="T5"/>
                </a:cxn>
                <a:cxn ang="0">
                  <a:pos x="T6" y="T7"/>
                </a:cxn>
                <a:cxn ang="0">
                  <a:pos x="T8" y="T9"/>
                </a:cxn>
              </a:cxnLst>
              <a:rect l="0" t="0" r="r" b="b"/>
              <a:pathLst>
                <a:path w="104" h="52">
                  <a:moveTo>
                    <a:pt x="104" y="45"/>
                  </a:moveTo>
                  <a:lnTo>
                    <a:pt x="89" y="52"/>
                  </a:lnTo>
                  <a:lnTo>
                    <a:pt x="0" y="7"/>
                  </a:lnTo>
                  <a:lnTo>
                    <a:pt x="15" y="0"/>
                  </a:lnTo>
                  <a:lnTo>
                    <a:pt x="104"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19" name="Rectangle 19"/>
            <p:cNvSpPr>
              <a:spLocks noChangeArrowheads="1"/>
            </p:cNvSpPr>
            <p:nvPr/>
          </p:nvSpPr>
          <p:spPr bwMode="auto">
            <a:xfrm>
              <a:off x="3719" y="1831"/>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20" name="Freeform 20"/>
            <p:cNvSpPr>
              <a:spLocks/>
            </p:cNvSpPr>
            <p:nvPr/>
          </p:nvSpPr>
          <p:spPr bwMode="auto">
            <a:xfrm>
              <a:off x="3708" y="1831"/>
              <a:ext cx="11" cy="13"/>
            </a:xfrm>
            <a:custGeom>
              <a:avLst/>
              <a:gdLst>
                <a:gd name="T0" fmla="*/ 15 w 15"/>
                <a:gd name="T1" fmla="*/ 0 h 12"/>
                <a:gd name="T2" fmla="*/ 0 w 15"/>
                <a:gd name="T3" fmla="*/ 8 h 12"/>
                <a:gd name="T4" fmla="*/ 7 w 15"/>
                <a:gd name="T5" fmla="*/ 12 h 12"/>
                <a:gd name="T6" fmla="*/ 15 w 15"/>
                <a:gd name="T7" fmla="*/ 12 h 12"/>
                <a:gd name="T8" fmla="*/ 15 w 15"/>
                <a:gd name="T9" fmla="*/ 0 h 12"/>
              </a:gdLst>
              <a:ahLst/>
              <a:cxnLst>
                <a:cxn ang="0">
                  <a:pos x="T0" y="T1"/>
                </a:cxn>
                <a:cxn ang="0">
                  <a:pos x="T2" y="T3"/>
                </a:cxn>
                <a:cxn ang="0">
                  <a:pos x="T4" y="T5"/>
                </a:cxn>
                <a:cxn ang="0">
                  <a:pos x="T6" y="T7"/>
                </a:cxn>
                <a:cxn ang="0">
                  <a:pos x="T8" y="T9"/>
                </a:cxn>
              </a:cxnLst>
              <a:rect l="0" t="0" r="r" b="b"/>
              <a:pathLst>
                <a:path w="15" h="12">
                  <a:moveTo>
                    <a:pt x="15" y="0"/>
                  </a:moveTo>
                  <a:lnTo>
                    <a:pt x="0" y="8"/>
                  </a:lnTo>
                  <a:lnTo>
                    <a:pt x="7" y="12"/>
                  </a:lnTo>
                  <a:lnTo>
                    <a:pt x="15" y="12"/>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1" name="Freeform 21"/>
            <p:cNvSpPr>
              <a:spLocks/>
            </p:cNvSpPr>
            <p:nvPr/>
          </p:nvSpPr>
          <p:spPr bwMode="auto">
            <a:xfrm>
              <a:off x="3648" y="1785"/>
              <a:ext cx="71" cy="55"/>
            </a:xfrm>
            <a:custGeom>
              <a:avLst/>
              <a:gdLst>
                <a:gd name="T0" fmla="*/ 98 w 98"/>
                <a:gd name="T1" fmla="*/ 41 h 49"/>
                <a:gd name="T2" fmla="*/ 83 w 98"/>
                <a:gd name="T3" fmla="*/ 49 h 49"/>
                <a:gd name="T4" fmla="*/ 0 w 98"/>
                <a:gd name="T5" fmla="*/ 8 h 49"/>
                <a:gd name="T6" fmla="*/ 15 w 98"/>
                <a:gd name="T7" fmla="*/ 0 h 49"/>
                <a:gd name="T8" fmla="*/ 98 w 98"/>
                <a:gd name="T9" fmla="*/ 41 h 49"/>
              </a:gdLst>
              <a:ahLst/>
              <a:cxnLst>
                <a:cxn ang="0">
                  <a:pos x="T0" y="T1"/>
                </a:cxn>
                <a:cxn ang="0">
                  <a:pos x="T2" y="T3"/>
                </a:cxn>
                <a:cxn ang="0">
                  <a:pos x="T4" y="T5"/>
                </a:cxn>
                <a:cxn ang="0">
                  <a:pos x="T6" y="T7"/>
                </a:cxn>
                <a:cxn ang="0">
                  <a:pos x="T8" y="T9"/>
                </a:cxn>
              </a:cxnLst>
              <a:rect l="0" t="0" r="r" b="b"/>
              <a:pathLst>
                <a:path w="98" h="49">
                  <a:moveTo>
                    <a:pt x="98" y="41"/>
                  </a:moveTo>
                  <a:lnTo>
                    <a:pt x="83" y="49"/>
                  </a:lnTo>
                  <a:lnTo>
                    <a:pt x="0" y="8"/>
                  </a:lnTo>
                  <a:lnTo>
                    <a:pt x="15" y="0"/>
                  </a:lnTo>
                  <a:lnTo>
                    <a:pt x="98" y="41"/>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2" name="Freeform 22"/>
            <p:cNvSpPr>
              <a:spLocks/>
            </p:cNvSpPr>
            <p:nvPr/>
          </p:nvSpPr>
          <p:spPr bwMode="auto">
            <a:xfrm>
              <a:off x="3583" y="1735"/>
              <a:ext cx="76" cy="59"/>
            </a:xfrm>
            <a:custGeom>
              <a:avLst/>
              <a:gdLst>
                <a:gd name="T0" fmla="*/ 105 w 105"/>
                <a:gd name="T1" fmla="*/ 45 h 53"/>
                <a:gd name="T2" fmla="*/ 90 w 105"/>
                <a:gd name="T3" fmla="*/ 53 h 53"/>
                <a:gd name="T4" fmla="*/ 0 w 105"/>
                <a:gd name="T5" fmla="*/ 7 h 53"/>
                <a:gd name="T6" fmla="*/ 15 w 105"/>
                <a:gd name="T7" fmla="*/ 0 h 53"/>
                <a:gd name="T8" fmla="*/ 105 w 105"/>
                <a:gd name="T9" fmla="*/ 45 h 53"/>
              </a:gdLst>
              <a:ahLst/>
              <a:cxnLst>
                <a:cxn ang="0">
                  <a:pos x="T0" y="T1"/>
                </a:cxn>
                <a:cxn ang="0">
                  <a:pos x="T2" y="T3"/>
                </a:cxn>
                <a:cxn ang="0">
                  <a:pos x="T4" y="T5"/>
                </a:cxn>
                <a:cxn ang="0">
                  <a:pos x="T6" y="T7"/>
                </a:cxn>
                <a:cxn ang="0">
                  <a:pos x="T8" y="T9"/>
                </a:cxn>
              </a:cxnLst>
              <a:rect l="0" t="0" r="r" b="b"/>
              <a:pathLst>
                <a:path w="105" h="53">
                  <a:moveTo>
                    <a:pt x="105" y="45"/>
                  </a:moveTo>
                  <a:lnTo>
                    <a:pt x="90" y="53"/>
                  </a:lnTo>
                  <a:lnTo>
                    <a:pt x="0" y="7"/>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3" name="Freeform 23"/>
            <p:cNvSpPr>
              <a:spLocks/>
            </p:cNvSpPr>
            <p:nvPr/>
          </p:nvSpPr>
          <p:spPr bwMode="auto">
            <a:xfrm>
              <a:off x="3521" y="1685"/>
              <a:ext cx="73"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4" name="Freeform 24"/>
            <p:cNvSpPr>
              <a:spLocks/>
            </p:cNvSpPr>
            <p:nvPr/>
          </p:nvSpPr>
          <p:spPr bwMode="auto">
            <a:xfrm>
              <a:off x="3460" y="1635"/>
              <a:ext cx="72"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5" name="Freeform 25"/>
            <p:cNvSpPr>
              <a:spLocks/>
            </p:cNvSpPr>
            <p:nvPr/>
          </p:nvSpPr>
          <p:spPr bwMode="auto">
            <a:xfrm>
              <a:off x="3395" y="1587"/>
              <a:ext cx="75" cy="57"/>
            </a:xfrm>
            <a:custGeom>
              <a:avLst/>
              <a:gdLst>
                <a:gd name="T0" fmla="*/ 105 w 105"/>
                <a:gd name="T1" fmla="*/ 43 h 51"/>
                <a:gd name="T2" fmla="*/ 90 w 105"/>
                <a:gd name="T3" fmla="*/ 51 h 51"/>
                <a:gd name="T4" fmla="*/ 0 w 105"/>
                <a:gd name="T5" fmla="*/ 7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7"/>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6" name="Freeform 26"/>
            <p:cNvSpPr>
              <a:spLocks/>
            </p:cNvSpPr>
            <p:nvPr/>
          </p:nvSpPr>
          <p:spPr bwMode="auto">
            <a:xfrm>
              <a:off x="3333" y="1536"/>
              <a:ext cx="73" cy="58"/>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7" name="Freeform 27"/>
            <p:cNvSpPr>
              <a:spLocks/>
            </p:cNvSpPr>
            <p:nvPr/>
          </p:nvSpPr>
          <p:spPr bwMode="auto">
            <a:xfrm>
              <a:off x="3269" y="1487"/>
              <a:ext cx="75" cy="57"/>
            </a:xfrm>
            <a:custGeom>
              <a:avLst/>
              <a:gdLst>
                <a:gd name="T0" fmla="*/ 104 w 104"/>
                <a:gd name="T1" fmla="*/ 44 h 51"/>
                <a:gd name="T2" fmla="*/ 89 w 104"/>
                <a:gd name="T3" fmla="*/ 51 h 51"/>
                <a:gd name="T4" fmla="*/ 0 w 104"/>
                <a:gd name="T5" fmla="*/ 8 h 51"/>
                <a:gd name="T6" fmla="*/ 15 w 104"/>
                <a:gd name="T7" fmla="*/ 0 h 51"/>
                <a:gd name="T8" fmla="*/ 104 w 104"/>
                <a:gd name="T9" fmla="*/ 44 h 51"/>
              </a:gdLst>
              <a:ahLst/>
              <a:cxnLst>
                <a:cxn ang="0">
                  <a:pos x="T0" y="T1"/>
                </a:cxn>
                <a:cxn ang="0">
                  <a:pos x="T2" y="T3"/>
                </a:cxn>
                <a:cxn ang="0">
                  <a:pos x="T4" y="T5"/>
                </a:cxn>
                <a:cxn ang="0">
                  <a:pos x="T6" y="T7"/>
                </a:cxn>
                <a:cxn ang="0">
                  <a:pos x="T8" y="T9"/>
                </a:cxn>
              </a:cxnLst>
              <a:rect l="0" t="0" r="r" b="b"/>
              <a:pathLst>
                <a:path w="104" h="51">
                  <a:moveTo>
                    <a:pt x="104" y="44"/>
                  </a:moveTo>
                  <a:lnTo>
                    <a:pt x="89" y="51"/>
                  </a:lnTo>
                  <a:lnTo>
                    <a:pt x="0" y="8"/>
                  </a:lnTo>
                  <a:lnTo>
                    <a:pt x="15" y="0"/>
                  </a:lnTo>
                  <a:lnTo>
                    <a:pt x="104"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8" name="Freeform 28"/>
            <p:cNvSpPr>
              <a:spLocks/>
            </p:cNvSpPr>
            <p:nvPr/>
          </p:nvSpPr>
          <p:spPr bwMode="auto">
            <a:xfrm>
              <a:off x="3206" y="1439"/>
              <a:ext cx="74" cy="57"/>
            </a:xfrm>
            <a:custGeom>
              <a:avLst/>
              <a:gdLst>
                <a:gd name="T0" fmla="*/ 102 w 102"/>
                <a:gd name="T1" fmla="*/ 43 h 51"/>
                <a:gd name="T2" fmla="*/ 87 w 102"/>
                <a:gd name="T3" fmla="*/ 51 h 51"/>
                <a:gd name="T4" fmla="*/ 0 w 102"/>
                <a:gd name="T5" fmla="*/ 7 h 51"/>
                <a:gd name="T6" fmla="*/ 15 w 102"/>
                <a:gd name="T7" fmla="*/ 0 h 51"/>
                <a:gd name="T8" fmla="*/ 102 w 102"/>
                <a:gd name="T9" fmla="*/ 43 h 51"/>
              </a:gdLst>
              <a:ahLst/>
              <a:cxnLst>
                <a:cxn ang="0">
                  <a:pos x="T0" y="T1"/>
                </a:cxn>
                <a:cxn ang="0">
                  <a:pos x="T2" y="T3"/>
                </a:cxn>
                <a:cxn ang="0">
                  <a:pos x="T4" y="T5"/>
                </a:cxn>
                <a:cxn ang="0">
                  <a:pos x="T6" y="T7"/>
                </a:cxn>
                <a:cxn ang="0">
                  <a:pos x="T8" y="T9"/>
                </a:cxn>
              </a:cxnLst>
              <a:rect l="0" t="0" r="r" b="b"/>
              <a:pathLst>
                <a:path w="102" h="51">
                  <a:moveTo>
                    <a:pt x="102" y="43"/>
                  </a:moveTo>
                  <a:lnTo>
                    <a:pt x="87" y="51"/>
                  </a:lnTo>
                  <a:lnTo>
                    <a:pt x="0" y="7"/>
                  </a:lnTo>
                  <a:lnTo>
                    <a:pt x="15" y="0"/>
                  </a:lnTo>
                  <a:lnTo>
                    <a:pt x="102"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29" name="Rectangle 29"/>
            <p:cNvSpPr>
              <a:spLocks noChangeArrowheads="1"/>
            </p:cNvSpPr>
            <p:nvPr/>
          </p:nvSpPr>
          <p:spPr bwMode="auto">
            <a:xfrm>
              <a:off x="3719" y="1931"/>
              <a:ext cx="99" cy="1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30" name="Freeform 30"/>
            <p:cNvSpPr>
              <a:spLocks/>
            </p:cNvSpPr>
            <p:nvPr/>
          </p:nvSpPr>
          <p:spPr bwMode="auto">
            <a:xfrm>
              <a:off x="3708" y="1931"/>
              <a:ext cx="11" cy="12"/>
            </a:xfrm>
            <a:custGeom>
              <a:avLst/>
              <a:gdLst>
                <a:gd name="T0" fmla="*/ 15 w 15"/>
                <a:gd name="T1" fmla="*/ 0 h 11"/>
                <a:gd name="T2" fmla="*/ 0 w 15"/>
                <a:gd name="T3" fmla="*/ 8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8"/>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1" name="Freeform 31"/>
            <p:cNvSpPr>
              <a:spLocks/>
            </p:cNvSpPr>
            <p:nvPr/>
          </p:nvSpPr>
          <p:spPr bwMode="auto">
            <a:xfrm>
              <a:off x="3648" y="1882"/>
              <a:ext cx="71" cy="58"/>
            </a:xfrm>
            <a:custGeom>
              <a:avLst/>
              <a:gdLst>
                <a:gd name="T0" fmla="*/ 98 w 98"/>
                <a:gd name="T1" fmla="*/ 43 h 51"/>
                <a:gd name="T2" fmla="*/ 83 w 98"/>
                <a:gd name="T3" fmla="*/ 51 h 51"/>
                <a:gd name="T4" fmla="*/ 0 w 98"/>
                <a:gd name="T5" fmla="*/ 7 h 51"/>
                <a:gd name="T6" fmla="*/ 15 w 98"/>
                <a:gd name="T7" fmla="*/ 0 h 51"/>
                <a:gd name="T8" fmla="*/ 98 w 98"/>
                <a:gd name="T9" fmla="*/ 43 h 51"/>
              </a:gdLst>
              <a:ahLst/>
              <a:cxnLst>
                <a:cxn ang="0">
                  <a:pos x="T0" y="T1"/>
                </a:cxn>
                <a:cxn ang="0">
                  <a:pos x="T2" y="T3"/>
                </a:cxn>
                <a:cxn ang="0">
                  <a:pos x="T4" y="T5"/>
                </a:cxn>
                <a:cxn ang="0">
                  <a:pos x="T6" y="T7"/>
                </a:cxn>
                <a:cxn ang="0">
                  <a:pos x="T8" y="T9"/>
                </a:cxn>
              </a:cxnLst>
              <a:rect l="0" t="0" r="r" b="b"/>
              <a:pathLst>
                <a:path w="98" h="51">
                  <a:moveTo>
                    <a:pt x="98" y="43"/>
                  </a:moveTo>
                  <a:lnTo>
                    <a:pt x="83" y="51"/>
                  </a:lnTo>
                  <a:lnTo>
                    <a:pt x="0" y="7"/>
                  </a:lnTo>
                  <a:lnTo>
                    <a:pt x="15" y="0"/>
                  </a:lnTo>
                  <a:lnTo>
                    <a:pt x="98"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2" name="Freeform 32"/>
            <p:cNvSpPr>
              <a:spLocks/>
            </p:cNvSpPr>
            <p:nvPr/>
          </p:nvSpPr>
          <p:spPr bwMode="auto">
            <a:xfrm>
              <a:off x="3583" y="1833"/>
              <a:ext cx="76"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3" name="Freeform 33"/>
            <p:cNvSpPr>
              <a:spLocks/>
            </p:cNvSpPr>
            <p:nvPr/>
          </p:nvSpPr>
          <p:spPr bwMode="auto">
            <a:xfrm>
              <a:off x="3521" y="1785"/>
              <a:ext cx="73" cy="57"/>
            </a:xfrm>
            <a:custGeom>
              <a:avLst/>
              <a:gdLst>
                <a:gd name="T0" fmla="*/ 101 w 101"/>
                <a:gd name="T1" fmla="*/ 43 h 51"/>
                <a:gd name="T2" fmla="*/ 86 w 101"/>
                <a:gd name="T3" fmla="*/ 51 h 51"/>
                <a:gd name="T4" fmla="*/ 0 w 101"/>
                <a:gd name="T5" fmla="*/ 8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8"/>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4" name="Freeform 34"/>
            <p:cNvSpPr>
              <a:spLocks/>
            </p:cNvSpPr>
            <p:nvPr/>
          </p:nvSpPr>
          <p:spPr bwMode="auto">
            <a:xfrm>
              <a:off x="3460" y="1735"/>
              <a:ext cx="72" cy="59"/>
            </a:xfrm>
            <a:custGeom>
              <a:avLst/>
              <a:gdLst>
                <a:gd name="T0" fmla="*/ 101 w 101"/>
                <a:gd name="T1" fmla="*/ 45 h 53"/>
                <a:gd name="T2" fmla="*/ 86 w 101"/>
                <a:gd name="T3" fmla="*/ 53 h 53"/>
                <a:gd name="T4" fmla="*/ 0 w 101"/>
                <a:gd name="T5" fmla="*/ 7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5" name="Freeform 35"/>
            <p:cNvSpPr>
              <a:spLocks/>
            </p:cNvSpPr>
            <p:nvPr/>
          </p:nvSpPr>
          <p:spPr bwMode="auto">
            <a:xfrm>
              <a:off x="3395" y="1685"/>
              <a:ext cx="75" cy="57"/>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6" name="Freeform 36"/>
            <p:cNvSpPr>
              <a:spLocks/>
            </p:cNvSpPr>
            <p:nvPr/>
          </p:nvSpPr>
          <p:spPr bwMode="auto">
            <a:xfrm>
              <a:off x="3333" y="1635"/>
              <a:ext cx="73"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7" name="Freeform 37"/>
            <p:cNvSpPr>
              <a:spLocks/>
            </p:cNvSpPr>
            <p:nvPr/>
          </p:nvSpPr>
          <p:spPr bwMode="auto">
            <a:xfrm>
              <a:off x="3269" y="1587"/>
              <a:ext cx="75" cy="57"/>
            </a:xfrm>
            <a:custGeom>
              <a:avLst/>
              <a:gdLst>
                <a:gd name="T0" fmla="*/ 104 w 104"/>
                <a:gd name="T1" fmla="*/ 43 h 51"/>
                <a:gd name="T2" fmla="*/ 89 w 104"/>
                <a:gd name="T3" fmla="*/ 51 h 51"/>
                <a:gd name="T4" fmla="*/ 0 w 104"/>
                <a:gd name="T5" fmla="*/ 7 h 51"/>
                <a:gd name="T6" fmla="*/ 15 w 104"/>
                <a:gd name="T7" fmla="*/ 0 h 51"/>
                <a:gd name="T8" fmla="*/ 104 w 104"/>
                <a:gd name="T9" fmla="*/ 43 h 51"/>
              </a:gdLst>
              <a:ahLst/>
              <a:cxnLst>
                <a:cxn ang="0">
                  <a:pos x="T0" y="T1"/>
                </a:cxn>
                <a:cxn ang="0">
                  <a:pos x="T2" y="T3"/>
                </a:cxn>
                <a:cxn ang="0">
                  <a:pos x="T4" y="T5"/>
                </a:cxn>
                <a:cxn ang="0">
                  <a:pos x="T6" y="T7"/>
                </a:cxn>
                <a:cxn ang="0">
                  <a:pos x="T8" y="T9"/>
                </a:cxn>
              </a:cxnLst>
              <a:rect l="0" t="0" r="r" b="b"/>
              <a:pathLst>
                <a:path w="104" h="51">
                  <a:moveTo>
                    <a:pt x="104" y="43"/>
                  </a:moveTo>
                  <a:lnTo>
                    <a:pt x="89" y="51"/>
                  </a:lnTo>
                  <a:lnTo>
                    <a:pt x="0" y="7"/>
                  </a:lnTo>
                  <a:lnTo>
                    <a:pt x="15" y="0"/>
                  </a:lnTo>
                  <a:lnTo>
                    <a:pt x="104"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8" name="Freeform 38"/>
            <p:cNvSpPr>
              <a:spLocks/>
            </p:cNvSpPr>
            <p:nvPr/>
          </p:nvSpPr>
          <p:spPr bwMode="auto">
            <a:xfrm>
              <a:off x="3206" y="1536"/>
              <a:ext cx="74" cy="58"/>
            </a:xfrm>
            <a:custGeom>
              <a:avLst/>
              <a:gdLst>
                <a:gd name="T0" fmla="*/ 102 w 102"/>
                <a:gd name="T1" fmla="*/ 45 h 52"/>
                <a:gd name="T2" fmla="*/ 87 w 102"/>
                <a:gd name="T3" fmla="*/ 52 h 52"/>
                <a:gd name="T4" fmla="*/ 0 w 102"/>
                <a:gd name="T5" fmla="*/ 7 h 52"/>
                <a:gd name="T6" fmla="*/ 15 w 102"/>
                <a:gd name="T7" fmla="*/ 0 h 52"/>
                <a:gd name="T8" fmla="*/ 102 w 102"/>
                <a:gd name="T9" fmla="*/ 45 h 52"/>
              </a:gdLst>
              <a:ahLst/>
              <a:cxnLst>
                <a:cxn ang="0">
                  <a:pos x="T0" y="T1"/>
                </a:cxn>
                <a:cxn ang="0">
                  <a:pos x="T2" y="T3"/>
                </a:cxn>
                <a:cxn ang="0">
                  <a:pos x="T4" y="T5"/>
                </a:cxn>
                <a:cxn ang="0">
                  <a:pos x="T6" y="T7"/>
                </a:cxn>
                <a:cxn ang="0">
                  <a:pos x="T8" y="T9"/>
                </a:cxn>
              </a:cxnLst>
              <a:rect l="0" t="0" r="r" b="b"/>
              <a:pathLst>
                <a:path w="102" h="52">
                  <a:moveTo>
                    <a:pt x="102" y="45"/>
                  </a:moveTo>
                  <a:lnTo>
                    <a:pt x="87" y="52"/>
                  </a:lnTo>
                  <a:lnTo>
                    <a:pt x="0" y="7"/>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39" name="Rectangle 39"/>
            <p:cNvSpPr>
              <a:spLocks noChangeArrowheads="1"/>
            </p:cNvSpPr>
            <p:nvPr/>
          </p:nvSpPr>
          <p:spPr bwMode="auto">
            <a:xfrm>
              <a:off x="3719" y="2030"/>
              <a:ext cx="99" cy="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40" name="Freeform 40"/>
            <p:cNvSpPr>
              <a:spLocks/>
            </p:cNvSpPr>
            <p:nvPr/>
          </p:nvSpPr>
          <p:spPr bwMode="auto">
            <a:xfrm>
              <a:off x="3708" y="2030"/>
              <a:ext cx="11" cy="13"/>
            </a:xfrm>
            <a:custGeom>
              <a:avLst/>
              <a:gdLst>
                <a:gd name="T0" fmla="*/ 15 w 15"/>
                <a:gd name="T1" fmla="*/ 0 h 11"/>
                <a:gd name="T2" fmla="*/ 0 w 15"/>
                <a:gd name="T3" fmla="*/ 7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7"/>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1" name="Freeform 41"/>
            <p:cNvSpPr>
              <a:spLocks/>
            </p:cNvSpPr>
            <p:nvPr/>
          </p:nvSpPr>
          <p:spPr bwMode="auto">
            <a:xfrm>
              <a:off x="3648" y="1981"/>
              <a:ext cx="71" cy="57"/>
            </a:xfrm>
            <a:custGeom>
              <a:avLst/>
              <a:gdLst>
                <a:gd name="T0" fmla="*/ 98 w 98"/>
                <a:gd name="T1" fmla="*/ 44 h 51"/>
                <a:gd name="T2" fmla="*/ 83 w 98"/>
                <a:gd name="T3" fmla="*/ 51 h 51"/>
                <a:gd name="T4" fmla="*/ 0 w 98"/>
                <a:gd name="T5" fmla="*/ 8 h 51"/>
                <a:gd name="T6" fmla="*/ 15 w 98"/>
                <a:gd name="T7" fmla="*/ 0 h 51"/>
                <a:gd name="T8" fmla="*/ 98 w 98"/>
                <a:gd name="T9" fmla="*/ 44 h 51"/>
              </a:gdLst>
              <a:ahLst/>
              <a:cxnLst>
                <a:cxn ang="0">
                  <a:pos x="T0" y="T1"/>
                </a:cxn>
                <a:cxn ang="0">
                  <a:pos x="T2" y="T3"/>
                </a:cxn>
                <a:cxn ang="0">
                  <a:pos x="T4" y="T5"/>
                </a:cxn>
                <a:cxn ang="0">
                  <a:pos x="T6" y="T7"/>
                </a:cxn>
                <a:cxn ang="0">
                  <a:pos x="T8" y="T9"/>
                </a:cxn>
              </a:cxnLst>
              <a:rect l="0" t="0" r="r" b="b"/>
              <a:pathLst>
                <a:path w="98" h="51">
                  <a:moveTo>
                    <a:pt x="98" y="44"/>
                  </a:moveTo>
                  <a:lnTo>
                    <a:pt x="83" y="51"/>
                  </a:lnTo>
                  <a:lnTo>
                    <a:pt x="0" y="8"/>
                  </a:lnTo>
                  <a:lnTo>
                    <a:pt x="15" y="0"/>
                  </a:lnTo>
                  <a:lnTo>
                    <a:pt x="98"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2" name="Freeform 42"/>
            <p:cNvSpPr>
              <a:spLocks/>
            </p:cNvSpPr>
            <p:nvPr/>
          </p:nvSpPr>
          <p:spPr bwMode="auto">
            <a:xfrm>
              <a:off x="3583" y="1933"/>
              <a:ext cx="76" cy="57"/>
            </a:xfrm>
            <a:custGeom>
              <a:avLst/>
              <a:gdLst>
                <a:gd name="T0" fmla="*/ 105 w 105"/>
                <a:gd name="T1" fmla="*/ 43 h 51"/>
                <a:gd name="T2" fmla="*/ 90 w 105"/>
                <a:gd name="T3" fmla="*/ 51 h 51"/>
                <a:gd name="T4" fmla="*/ 0 w 105"/>
                <a:gd name="T5" fmla="*/ 7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7"/>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3" name="Freeform 43"/>
            <p:cNvSpPr>
              <a:spLocks/>
            </p:cNvSpPr>
            <p:nvPr/>
          </p:nvSpPr>
          <p:spPr bwMode="auto">
            <a:xfrm>
              <a:off x="3521" y="1882"/>
              <a:ext cx="73" cy="59"/>
            </a:xfrm>
            <a:custGeom>
              <a:avLst/>
              <a:gdLst>
                <a:gd name="T0" fmla="*/ 101 w 101"/>
                <a:gd name="T1" fmla="*/ 45 h 52"/>
                <a:gd name="T2" fmla="*/ 86 w 101"/>
                <a:gd name="T3" fmla="*/ 52 h 52"/>
                <a:gd name="T4" fmla="*/ 0 w 101"/>
                <a:gd name="T5" fmla="*/ 7 h 52"/>
                <a:gd name="T6" fmla="*/ 15 w 101"/>
                <a:gd name="T7" fmla="*/ 0 h 52"/>
                <a:gd name="T8" fmla="*/ 101 w 101"/>
                <a:gd name="T9" fmla="*/ 45 h 52"/>
              </a:gdLst>
              <a:ahLst/>
              <a:cxnLst>
                <a:cxn ang="0">
                  <a:pos x="T0" y="T1"/>
                </a:cxn>
                <a:cxn ang="0">
                  <a:pos x="T2" y="T3"/>
                </a:cxn>
                <a:cxn ang="0">
                  <a:pos x="T4" y="T5"/>
                </a:cxn>
                <a:cxn ang="0">
                  <a:pos x="T6" y="T7"/>
                </a:cxn>
                <a:cxn ang="0">
                  <a:pos x="T8" y="T9"/>
                </a:cxn>
              </a:cxnLst>
              <a:rect l="0" t="0" r="r" b="b"/>
              <a:pathLst>
                <a:path w="101" h="52">
                  <a:moveTo>
                    <a:pt x="101" y="45"/>
                  </a:moveTo>
                  <a:lnTo>
                    <a:pt x="86" y="52"/>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4" name="Freeform 44"/>
            <p:cNvSpPr>
              <a:spLocks/>
            </p:cNvSpPr>
            <p:nvPr/>
          </p:nvSpPr>
          <p:spPr bwMode="auto">
            <a:xfrm>
              <a:off x="3460" y="1833"/>
              <a:ext cx="72"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5" name="Freeform 45"/>
            <p:cNvSpPr>
              <a:spLocks/>
            </p:cNvSpPr>
            <p:nvPr/>
          </p:nvSpPr>
          <p:spPr bwMode="auto">
            <a:xfrm>
              <a:off x="3395" y="1785"/>
              <a:ext cx="75" cy="57"/>
            </a:xfrm>
            <a:custGeom>
              <a:avLst/>
              <a:gdLst>
                <a:gd name="T0" fmla="*/ 105 w 105"/>
                <a:gd name="T1" fmla="*/ 43 h 51"/>
                <a:gd name="T2" fmla="*/ 90 w 105"/>
                <a:gd name="T3" fmla="*/ 51 h 51"/>
                <a:gd name="T4" fmla="*/ 0 w 105"/>
                <a:gd name="T5" fmla="*/ 8 h 51"/>
                <a:gd name="T6" fmla="*/ 15 w 105"/>
                <a:gd name="T7" fmla="*/ 0 h 51"/>
                <a:gd name="T8" fmla="*/ 105 w 105"/>
                <a:gd name="T9" fmla="*/ 43 h 51"/>
              </a:gdLst>
              <a:ahLst/>
              <a:cxnLst>
                <a:cxn ang="0">
                  <a:pos x="T0" y="T1"/>
                </a:cxn>
                <a:cxn ang="0">
                  <a:pos x="T2" y="T3"/>
                </a:cxn>
                <a:cxn ang="0">
                  <a:pos x="T4" y="T5"/>
                </a:cxn>
                <a:cxn ang="0">
                  <a:pos x="T6" y="T7"/>
                </a:cxn>
                <a:cxn ang="0">
                  <a:pos x="T8" y="T9"/>
                </a:cxn>
              </a:cxnLst>
              <a:rect l="0" t="0" r="r" b="b"/>
              <a:pathLst>
                <a:path w="105" h="51">
                  <a:moveTo>
                    <a:pt x="105" y="43"/>
                  </a:moveTo>
                  <a:lnTo>
                    <a:pt x="90" y="51"/>
                  </a:lnTo>
                  <a:lnTo>
                    <a:pt x="0" y="8"/>
                  </a:lnTo>
                  <a:lnTo>
                    <a:pt x="15" y="0"/>
                  </a:lnTo>
                  <a:lnTo>
                    <a:pt x="105"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6" name="Freeform 46"/>
            <p:cNvSpPr>
              <a:spLocks/>
            </p:cNvSpPr>
            <p:nvPr/>
          </p:nvSpPr>
          <p:spPr bwMode="auto">
            <a:xfrm>
              <a:off x="3333" y="1735"/>
              <a:ext cx="73" cy="59"/>
            </a:xfrm>
            <a:custGeom>
              <a:avLst/>
              <a:gdLst>
                <a:gd name="T0" fmla="*/ 101 w 101"/>
                <a:gd name="T1" fmla="*/ 45 h 53"/>
                <a:gd name="T2" fmla="*/ 86 w 101"/>
                <a:gd name="T3" fmla="*/ 53 h 53"/>
                <a:gd name="T4" fmla="*/ 0 w 101"/>
                <a:gd name="T5" fmla="*/ 7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7"/>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7" name="Freeform 47"/>
            <p:cNvSpPr>
              <a:spLocks/>
            </p:cNvSpPr>
            <p:nvPr/>
          </p:nvSpPr>
          <p:spPr bwMode="auto">
            <a:xfrm>
              <a:off x="3269" y="1685"/>
              <a:ext cx="75" cy="57"/>
            </a:xfrm>
            <a:custGeom>
              <a:avLst/>
              <a:gdLst>
                <a:gd name="T0" fmla="*/ 104 w 104"/>
                <a:gd name="T1" fmla="*/ 44 h 51"/>
                <a:gd name="T2" fmla="*/ 89 w 104"/>
                <a:gd name="T3" fmla="*/ 51 h 51"/>
                <a:gd name="T4" fmla="*/ 0 w 104"/>
                <a:gd name="T5" fmla="*/ 8 h 51"/>
                <a:gd name="T6" fmla="*/ 15 w 104"/>
                <a:gd name="T7" fmla="*/ 0 h 51"/>
                <a:gd name="T8" fmla="*/ 104 w 104"/>
                <a:gd name="T9" fmla="*/ 44 h 51"/>
              </a:gdLst>
              <a:ahLst/>
              <a:cxnLst>
                <a:cxn ang="0">
                  <a:pos x="T0" y="T1"/>
                </a:cxn>
                <a:cxn ang="0">
                  <a:pos x="T2" y="T3"/>
                </a:cxn>
                <a:cxn ang="0">
                  <a:pos x="T4" y="T5"/>
                </a:cxn>
                <a:cxn ang="0">
                  <a:pos x="T6" y="T7"/>
                </a:cxn>
                <a:cxn ang="0">
                  <a:pos x="T8" y="T9"/>
                </a:cxn>
              </a:cxnLst>
              <a:rect l="0" t="0" r="r" b="b"/>
              <a:pathLst>
                <a:path w="104" h="51">
                  <a:moveTo>
                    <a:pt x="104" y="44"/>
                  </a:moveTo>
                  <a:lnTo>
                    <a:pt x="89" y="51"/>
                  </a:lnTo>
                  <a:lnTo>
                    <a:pt x="0" y="8"/>
                  </a:lnTo>
                  <a:lnTo>
                    <a:pt x="15" y="0"/>
                  </a:lnTo>
                  <a:lnTo>
                    <a:pt x="104"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8" name="Freeform 48"/>
            <p:cNvSpPr>
              <a:spLocks/>
            </p:cNvSpPr>
            <p:nvPr/>
          </p:nvSpPr>
          <p:spPr bwMode="auto">
            <a:xfrm>
              <a:off x="3206" y="1635"/>
              <a:ext cx="74" cy="59"/>
            </a:xfrm>
            <a:custGeom>
              <a:avLst/>
              <a:gdLst>
                <a:gd name="T0" fmla="*/ 102 w 102"/>
                <a:gd name="T1" fmla="*/ 45 h 53"/>
                <a:gd name="T2" fmla="*/ 87 w 102"/>
                <a:gd name="T3" fmla="*/ 53 h 53"/>
                <a:gd name="T4" fmla="*/ 0 w 102"/>
                <a:gd name="T5" fmla="*/ 8 h 53"/>
                <a:gd name="T6" fmla="*/ 15 w 102"/>
                <a:gd name="T7" fmla="*/ 0 h 53"/>
                <a:gd name="T8" fmla="*/ 102 w 102"/>
                <a:gd name="T9" fmla="*/ 45 h 53"/>
              </a:gdLst>
              <a:ahLst/>
              <a:cxnLst>
                <a:cxn ang="0">
                  <a:pos x="T0" y="T1"/>
                </a:cxn>
                <a:cxn ang="0">
                  <a:pos x="T2" y="T3"/>
                </a:cxn>
                <a:cxn ang="0">
                  <a:pos x="T4" y="T5"/>
                </a:cxn>
                <a:cxn ang="0">
                  <a:pos x="T6" y="T7"/>
                </a:cxn>
                <a:cxn ang="0">
                  <a:pos x="T8" y="T9"/>
                </a:cxn>
              </a:cxnLst>
              <a:rect l="0" t="0" r="r" b="b"/>
              <a:pathLst>
                <a:path w="102" h="53">
                  <a:moveTo>
                    <a:pt x="102" y="45"/>
                  </a:moveTo>
                  <a:lnTo>
                    <a:pt x="87" y="53"/>
                  </a:lnTo>
                  <a:lnTo>
                    <a:pt x="0" y="8"/>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9" name="Rectangle 49"/>
            <p:cNvSpPr>
              <a:spLocks noChangeArrowheads="1"/>
            </p:cNvSpPr>
            <p:nvPr/>
          </p:nvSpPr>
          <p:spPr bwMode="auto">
            <a:xfrm>
              <a:off x="3719" y="2129"/>
              <a:ext cx="99" cy="12"/>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50" name="Freeform 50"/>
            <p:cNvSpPr>
              <a:spLocks/>
            </p:cNvSpPr>
            <p:nvPr/>
          </p:nvSpPr>
          <p:spPr bwMode="auto">
            <a:xfrm>
              <a:off x="3708" y="2129"/>
              <a:ext cx="11" cy="12"/>
            </a:xfrm>
            <a:custGeom>
              <a:avLst/>
              <a:gdLst>
                <a:gd name="T0" fmla="*/ 15 w 15"/>
                <a:gd name="T1" fmla="*/ 0 h 11"/>
                <a:gd name="T2" fmla="*/ 0 w 15"/>
                <a:gd name="T3" fmla="*/ 8 h 11"/>
                <a:gd name="T4" fmla="*/ 7 w 15"/>
                <a:gd name="T5" fmla="*/ 11 h 11"/>
                <a:gd name="T6" fmla="*/ 15 w 15"/>
                <a:gd name="T7" fmla="*/ 1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lnTo>
                    <a:pt x="0" y="8"/>
                  </a:lnTo>
                  <a:lnTo>
                    <a:pt x="7" y="11"/>
                  </a:lnTo>
                  <a:lnTo>
                    <a:pt x="15" y="11"/>
                  </a:lnTo>
                  <a:lnTo>
                    <a:pt x="15"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1" name="Freeform 51"/>
            <p:cNvSpPr>
              <a:spLocks/>
            </p:cNvSpPr>
            <p:nvPr/>
          </p:nvSpPr>
          <p:spPr bwMode="auto">
            <a:xfrm>
              <a:off x="3648" y="2081"/>
              <a:ext cx="71" cy="57"/>
            </a:xfrm>
            <a:custGeom>
              <a:avLst/>
              <a:gdLst>
                <a:gd name="T0" fmla="*/ 98 w 98"/>
                <a:gd name="T1" fmla="*/ 43 h 51"/>
                <a:gd name="T2" fmla="*/ 83 w 98"/>
                <a:gd name="T3" fmla="*/ 51 h 51"/>
                <a:gd name="T4" fmla="*/ 0 w 98"/>
                <a:gd name="T5" fmla="*/ 7 h 51"/>
                <a:gd name="T6" fmla="*/ 15 w 98"/>
                <a:gd name="T7" fmla="*/ 0 h 51"/>
                <a:gd name="T8" fmla="*/ 98 w 98"/>
                <a:gd name="T9" fmla="*/ 43 h 51"/>
              </a:gdLst>
              <a:ahLst/>
              <a:cxnLst>
                <a:cxn ang="0">
                  <a:pos x="T0" y="T1"/>
                </a:cxn>
                <a:cxn ang="0">
                  <a:pos x="T2" y="T3"/>
                </a:cxn>
                <a:cxn ang="0">
                  <a:pos x="T4" y="T5"/>
                </a:cxn>
                <a:cxn ang="0">
                  <a:pos x="T6" y="T7"/>
                </a:cxn>
                <a:cxn ang="0">
                  <a:pos x="T8" y="T9"/>
                </a:cxn>
              </a:cxnLst>
              <a:rect l="0" t="0" r="r" b="b"/>
              <a:pathLst>
                <a:path w="98" h="51">
                  <a:moveTo>
                    <a:pt x="98" y="43"/>
                  </a:moveTo>
                  <a:lnTo>
                    <a:pt x="83" y="51"/>
                  </a:lnTo>
                  <a:lnTo>
                    <a:pt x="0" y="7"/>
                  </a:lnTo>
                  <a:lnTo>
                    <a:pt x="15" y="0"/>
                  </a:lnTo>
                  <a:lnTo>
                    <a:pt x="98"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2" name="Freeform 52"/>
            <p:cNvSpPr>
              <a:spLocks/>
            </p:cNvSpPr>
            <p:nvPr/>
          </p:nvSpPr>
          <p:spPr bwMode="auto">
            <a:xfrm>
              <a:off x="3583" y="2031"/>
              <a:ext cx="76" cy="58"/>
            </a:xfrm>
            <a:custGeom>
              <a:avLst/>
              <a:gdLst>
                <a:gd name="T0" fmla="*/ 105 w 105"/>
                <a:gd name="T1" fmla="*/ 44 h 51"/>
                <a:gd name="T2" fmla="*/ 90 w 105"/>
                <a:gd name="T3" fmla="*/ 51 h 51"/>
                <a:gd name="T4" fmla="*/ 0 w 105"/>
                <a:gd name="T5" fmla="*/ 8 h 51"/>
                <a:gd name="T6" fmla="*/ 15 w 105"/>
                <a:gd name="T7" fmla="*/ 0 h 51"/>
                <a:gd name="T8" fmla="*/ 105 w 105"/>
                <a:gd name="T9" fmla="*/ 44 h 51"/>
              </a:gdLst>
              <a:ahLst/>
              <a:cxnLst>
                <a:cxn ang="0">
                  <a:pos x="T0" y="T1"/>
                </a:cxn>
                <a:cxn ang="0">
                  <a:pos x="T2" y="T3"/>
                </a:cxn>
                <a:cxn ang="0">
                  <a:pos x="T4" y="T5"/>
                </a:cxn>
                <a:cxn ang="0">
                  <a:pos x="T6" y="T7"/>
                </a:cxn>
                <a:cxn ang="0">
                  <a:pos x="T8" y="T9"/>
                </a:cxn>
              </a:cxnLst>
              <a:rect l="0" t="0" r="r" b="b"/>
              <a:pathLst>
                <a:path w="105" h="51">
                  <a:moveTo>
                    <a:pt x="105" y="44"/>
                  </a:moveTo>
                  <a:lnTo>
                    <a:pt x="90" y="51"/>
                  </a:lnTo>
                  <a:lnTo>
                    <a:pt x="0" y="8"/>
                  </a:lnTo>
                  <a:lnTo>
                    <a:pt x="15" y="0"/>
                  </a:lnTo>
                  <a:lnTo>
                    <a:pt x="105"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3" name="Freeform 53"/>
            <p:cNvSpPr>
              <a:spLocks/>
            </p:cNvSpPr>
            <p:nvPr/>
          </p:nvSpPr>
          <p:spPr bwMode="auto">
            <a:xfrm>
              <a:off x="3521" y="1981"/>
              <a:ext cx="73" cy="59"/>
            </a:xfrm>
            <a:custGeom>
              <a:avLst/>
              <a:gdLst>
                <a:gd name="T0" fmla="*/ 101 w 101"/>
                <a:gd name="T1" fmla="*/ 45 h 53"/>
                <a:gd name="T2" fmla="*/ 86 w 101"/>
                <a:gd name="T3" fmla="*/ 53 h 53"/>
                <a:gd name="T4" fmla="*/ 0 w 101"/>
                <a:gd name="T5" fmla="*/ 8 h 53"/>
                <a:gd name="T6" fmla="*/ 15 w 101"/>
                <a:gd name="T7" fmla="*/ 0 h 53"/>
                <a:gd name="T8" fmla="*/ 101 w 101"/>
                <a:gd name="T9" fmla="*/ 45 h 53"/>
              </a:gdLst>
              <a:ahLst/>
              <a:cxnLst>
                <a:cxn ang="0">
                  <a:pos x="T0" y="T1"/>
                </a:cxn>
                <a:cxn ang="0">
                  <a:pos x="T2" y="T3"/>
                </a:cxn>
                <a:cxn ang="0">
                  <a:pos x="T4" y="T5"/>
                </a:cxn>
                <a:cxn ang="0">
                  <a:pos x="T6" y="T7"/>
                </a:cxn>
                <a:cxn ang="0">
                  <a:pos x="T8" y="T9"/>
                </a:cxn>
              </a:cxnLst>
              <a:rect l="0" t="0" r="r" b="b"/>
              <a:pathLst>
                <a:path w="101" h="53">
                  <a:moveTo>
                    <a:pt x="101" y="45"/>
                  </a:moveTo>
                  <a:lnTo>
                    <a:pt x="86" y="53"/>
                  </a:lnTo>
                  <a:lnTo>
                    <a:pt x="0" y="8"/>
                  </a:lnTo>
                  <a:lnTo>
                    <a:pt x="15" y="0"/>
                  </a:lnTo>
                  <a:lnTo>
                    <a:pt x="101"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4" name="Freeform 54"/>
            <p:cNvSpPr>
              <a:spLocks/>
            </p:cNvSpPr>
            <p:nvPr/>
          </p:nvSpPr>
          <p:spPr bwMode="auto">
            <a:xfrm>
              <a:off x="3460" y="1933"/>
              <a:ext cx="72" cy="57"/>
            </a:xfrm>
            <a:custGeom>
              <a:avLst/>
              <a:gdLst>
                <a:gd name="T0" fmla="*/ 101 w 101"/>
                <a:gd name="T1" fmla="*/ 43 h 51"/>
                <a:gd name="T2" fmla="*/ 86 w 101"/>
                <a:gd name="T3" fmla="*/ 51 h 51"/>
                <a:gd name="T4" fmla="*/ 0 w 101"/>
                <a:gd name="T5" fmla="*/ 7 h 51"/>
                <a:gd name="T6" fmla="*/ 15 w 101"/>
                <a:gd name="T7" fmla="*/ 0 h 51"/>
                <a:gd name="T8" fmla="*/ 101 w 101"/>
                <a:gd name="T9" fmla="*/ 43 h 51"/>
              </a:gdLst>
              <a:ahLst/>
              <a:cxnLst>
                <a:cxn ang="0">
                  <a:pos x="T0" y="T1"/>
                </a:cxn>
                <a:cxn ang="0">
                  <a:pos x="T2" y="T3"/>
                </a:cxn>
                <a:cxn ang="0">
                  <a:pos x="T4" y="T5"/>
                </a:cxn>
                <a:cxn ang="0">
                  <a:pos x="T6" y="T7"/>
                </a:cxn>
                <a:cxn ang="0">
                  <a:pos x="T8" y="T9"/>
                </a:cxn>
              </a:cxnLst>
              <a:rect l="0" t="0" r="r" b="b"/>
              <a:pathLst>
                <a:path w="101" h="51">
                  <a:moveTo>
                    <a:pt x="101" y="43"/>
                  </a:moveTo>
                  <a:lnTo>
                    <a:pt x="86" y="51"/>
                  </a:lnTo>
                  <a:lnTo>
                    <a:pt x="0" y="7"/>
                  </a:lnTo>
                  <a:lnTo>
                    <a:pt x="15" y="0"/>
                  </a:lnTo>
                  <a:lnTo>
                    <a:pt x="101"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5" name="Freeform 55"/>
            <p:cNvSpPr>
              <a:spLocks/>
            </p:cNvSpPr>
            <p:nvPr/>
          </p:nvSpPr>
          <p:spPr bwMode="auto">
            <a:xfrm>
              <a:off x="3395" y="1882"/>
              <a:ext cx="75" cy="59"/>
            </a:xfrm>
            <a:custGeom>
              <a:avLst/>
              <a:gdLst>
                <a:gd name="T0" fmla="*/ 105 w 105"/>
                <a:gd name="T1" fmla="*/ 45 h 52"/>
                <a:gd name="T2" fmla="*/ 90 w 105"/>
                <a:gd name="T3" fmla="*/ 52 h 52"/>
                <a:gd name="T4" fmla="*/ 0 w 105"/>
                <a:gd name="T5" fmla="*/ 7 h 52"/>
                <a:gd name="T6" fmla="*/ 15 w 105"/>
                <a:gd name="T7" fmla="*/ 0 h 52"/>
                <a:gd name="T8" fmla="*/ 105 w 105"/>
                <a:gd name="T9" fmla="*/ 45 h 52"/>
              </a:gdLst>
              <a:ahLst/>
              <a:cxnLst>
                <a:cxn ang="0">
                  <a:pos x="T0" y="T1"/>
                </a:cxn>
                <a:cxn ang="0">
                  <a:pos x="T2" y="T3"/>
                </a:cxn>
                <a:cxn ang="0">
                  <a:pos x="T4" y="T5"/>
                </a:cxn>
                <a:cxn ang="0">
                  <a:pos x="T6" y="T7"/>
                </a:cxn>
                <a:cxn ang="0">
                  <a:pos x="T8" y="T9"/>
                </a:cxn>
              </a:cxnLst>
              <a:rect l="0" t="0" r="r" b="b"/>
              <a:pathLst>
                <a:path w="105" h="52">
                  <a:moveTo>
                    <a:pt x="105" y="45"/>
                  </a:moveTo>
                  <a:lnTo>
                    <a:pt x="90" y="52"/>
                  </a:lnTo>
                  <a:lnTo>
                    <a:pt x="0" y="7"/>
                  </a:lnTo>
                  <a:lnTo>
                    <a:pt x="15" y="0"/>
                  </a:lnTo>
                  <a:lnTo>
                    <a:pt x="105"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6" name="Freeform 56"/>
            <p:cNvSpPr>
              <a:spLocks/>
            </p:cNvSpPr>
            <p:nvPr/>
          </p:nvSpPr>
          <p:spPr bwMode="auto">
            <a:xfrm>
              <a:off x="3333" y="1833"/>
              <a:ext cx="73" cy="57"/>
            </a:xfrm>
            <a:custGeom>
              <a:avLst/>
              <a:gdLst>
                <a:gd name="T0" fmla="*/ 101 w 101"/>
                <a:gd name="T1" fmla="*/ 44 h 51"/>
                <a:gd name="T2" fmla="*/ 86 w 101"/>
                <a:gd name="T3" fmla="*/ 51 h 51"/>
                <a:gd name="T4" fmla="*/ 0 w 101"/>
                <a:gd name="T5" fmla="*/ 8 h 51"/>
                <a:gd name="T6" fmla="*/ 15 w 101"/>
                <a:gd name="T7" fmla="*/ 0 h 51"/>
                <a:gd name="T8" fmla="*/ 101 w 101"/>
                <a:gd name="T9" fmla="*/ 44 h 51"/>
              </a:gdLst>
              <a:ahLst/>
              <a:cxnLst>
                <a:cxn ang="0">
                  <a:pos x="T0" y="T1"/>
                </a:cxn>
                <a:cxn ang="0">
                  <a:pos x="T2" y="T3"/>
                </a:cxn>
                <a:cxn ang="0">
                  <a:pos x="T4" y="T5"/>
                </a:cxn>
                <a:cxn ang="0">
                  <a:pos x="T6" y="T7"/>
                </a:cxn>
                <a:cxn ang="0">
                  <a:pos x="T8" y="T9"/>
                </a:cxn>
              </a:cxnLst>
              <a:rect l="0" t="0" r="r" b="b"/>
              <a:pathLst>
                <a:path w="101" h="51">
                  <a:moveTo>
                    <a:pt x="101" y="44"/>
                  </a:moveTo>
                  <a:lnTo>
                    <a:pt x="86" y="51"/>
                  </a:lnTo>
                  <a:lnTo>
                    <a:pt x="0" y="8"/>
                  </a:lnTo>
                  <a:lnTo>
                    <a:pt x="15" y="0"/>
                  </a:lnTo>
                  <a:lnTo>
                    <a:pt x="101"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7" name="Freeform 57"/>
            <p:cNvSpPr>
              <a:spLocks/>
            </p:cNvSpPr>
            <p:nvPr/>
          </p:nvSpPr>
          <p:spPr bwMode="auto">
            <a:xfrm>
              <a:off x="3269" y="1785"/>
              <a:ext cx="75" cy="57"/>
            </a:xfrm>
            <a:custGeom>
              <a:avLst/>
              <a:gdLst>
                <a:gd name="T0" fmla="*/ 104 w 104"/>
                <a:gd name="T1" fmla="*/ 43 h 51"/>
                <a:gd name="T2" fmla="*/ 89 w 104"/>
                <a:gd name="T3" fmla="*/ 51 h 51"/>
                <a:gd name="T4" fmla="*/ 0 w 104"/>
                <a:gd name="T5" fmla="*/ 8 h 51"/>
                <a:gd name="T6" fmla="*/ 15 w 104"/>
                <a:gd name="T7" fmla="*/ 0 h 51"/>
                <a:gd name="T8" fmla="*/ 104 w 104"/>
                <a:gd name="T9" fmla="*/ 43 h 51"/>
              </a:gdLst>
              <a:ahLst/>
              <a:cxnLst>
                <a:cxn ang="0">
                  <a:pos x="T0" y="T1"/>
                </a:cxn>
                <a:cxn ang="0">
                  <a:pos x="T2" y="T3"/>
                </a:cxn>
                <a:cxn ang="0">
                  <a:pos x="T4" y="T5"/>
                </a:cxn>
                <a:cxn ang="0">
                  <a:pos x="T6" y="T7"/>
                </a:cxn>
                <a:cxn ang="0">
                  <a:pos x="T8" y="T9"/>
                </a:cxn>
              </a:cxnLst>
              <a:rect l="0" t="0" r="r" b="b"/>
              <a:pathLst>
                <a:path w="104" h="51">
                  <a:moveTo>
                    <a:pt x="104" y="43"/>
                  </a:moveTo>
                  <a:lnTo>
                    <a:pt x="89" y="51"/>
                  </a:lnTo>
                  <a:lnTo>
                    <a:pt x="0" y="8"/>
                  </a:lnTo>
                  <a:lnTo>
                    <a:pt x="15" y="0"/>
                  </a:lnTo>
                  <a:lnTo>
                    <a:pt x="104" y="43"/>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8" name="Freeform 58"/>
            <p:cNvSpPr>
              <a:spLocks/>
            </p:cNvSpPr>
            <p:nvPr/>
          </p:nvSpPr>
          <p:spPr bwMode="auto">
            <a:xfrm>
              <a:off x="3206" y="1735"/>
              <a:ext cx="74" cy="59"/>
            </a:xfrm>
            <a:custGeom>
              <a:avLst/>
              <a:gdLst>
                <a:gd name="T0" fmla="*/ 102 w 102"/>
                <a:gd name="T1" fmla="*/ 45 h 53"/>
                <a:gd name="T2" fmla="*/ 87 w 102"/>
                <a:gd name="T3" fmla="*/ 53 h 53"/>
                <a:gd name="T4" fmla="*/ 0 w 102"/>
                <a:gd name="T5" fmla="*/ 7 h 53"/>
                <a:gd name="T6" fmla="*/ 15 w 102"/>
                <a:gd name="T7" fmla="*/ 0 h 53"/>
                <a:gd name="T8" fmla="*/ 102 w 102"/>
                <a:gd name="T9" fmla="*/ 45 h 53"/>
              </a:gdLst>
              <a:ahLst/>
              <a:cxnLst>
                <a:cxn ang="0">
                  <a:pos x="T0" y="T1"/>
                </a:cxn>
                <a:cxn ang="0">
                  <a:pos x="T2" y="T3"/>
                </a:cxn>
                <a:cxn ang="0">
                  <a:pos x="T4" y="T5"/>
                </a:cxn>
                <a:cxn ang="0">
                  <a:pos x="T6" y="T7"/>
                </a:cxn>
                <a:cxn ang="0">
                  <a:pos x="T8" y="T9"/>
                </a:cxn>
              </a:cxnLst>
              <a:rect l="0" t="0" r="r" b="b"/>
              <a:pathLst>
                <a:path w="102" h="53">
                  <a:moveTo>
                    <a:pt x="102" y="45"/>
                  </a:moveTo>
                  <a:lnTo>
                    <a:pt x="87" y="53"/>
                  </a:lnTo>
                  <a:lnTo>
                    <a:pt x="0" y="7"/>
                  </a:lnTo>
                  <a:lnTo>
                    <a:pt x="15" y="0"/>
                  </a:lnTo>
                  <a:lnTo>
                    <a:pt x="102" y="4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59" name="Rectangle 59"/>
            <p:cNvSpPr>
              <a:spLocks noChangeArrowheads="1"/>
            </p:cNvSpPr>
            <p:nvPr/>
          </p:nvSpPr>
          <p:spPr bwMode="auto">
            <a:xfrm>
              <a:off x="3646" y="1591"/>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0" name="Rectangle 60"/>
            <p:cNvSpPr>
              <a:spLocks noChangeArrowheads="1"/>
            </p:cNvSpPr>
            <p:nvPr/>
          </p:nvSpPr>
          <p:spPr bwMode="auto">
            <a:xfrm>
              <a:off x="3646" y="1789"/>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1" name="Rectangle 61"/>
            <p:cNvSpPr>
              <a:spLocks noChangeArrowheads="1"/>
            </p:cNvSpPr>
            <p:nvPr/>
          </p:nvSpPr>
          <p:spPr bwMode="auto">
            <a:xfrm>
              <a:off x="3646" y="1985"/>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2" name="Rectangle 62"/>
            <p:cNvSpPr>
              <a:spLocks noChangeArrowheads="1"/>
            </p:cNvSpPr>
            <p:nvPr/>
          </p:nvSpPr>
          <p:spPr bwMode="auto">
            <a:xfrm>
              <a:off x="3581" y="2036"/>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3" name="Rectangle 63"/>
            <p:cNvSpPr>
              <a:spLocks noChangeArrowheads="1"/>
            </p:cNvSpPr>
            <p:nvPr/>
          </p:nvSpPr>
          <p:spPr bwMode="auto">
            <a:xfrm>
              <a:off x="3581" y="1639"/>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4" name="Rectangle 64"/>
            <p:cNvSpPr>
              <a:spLocks noChangeArrowheads="1"/>
            </p:cNvSpPr>
            <p:nvPr/>
          </p:nvSpPr>
          <p:spPr bwMode="auto">
            <a:xfrm>
              <a:off x="3581" y="1838"/>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5" name="Rectangle 65"/>
            <p:cNvSpPr>
              <a:spLocks noChangeArrowheads="1"/>
            </p:cNvSpPr>
            <p:nvPr/>
          </p:nvSpPr>
          <p:spPr bwMode="auto">
            <a:xfrm>
              <a:off x="3519" y="1491"/>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6" name="Rectangle 66"/>
            <p:cNvSpPr>
              <a:spLocks noChangeArrowheads="1"/>
            </p:cNvSpPr>
            <p:nvPr/>
          </p:nvSpPr>
          <p:spPr bwMode="auto">
            <a:xfrm>
              <a:off x="3519" y="169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7" name="Rectangle 67"/>
            <p:cNvSpPr>
              <a:spLocks noChangeArrowheads="1"/>
            </p:cNvSpPr>
            <p:nvPr/>
          </p:nvSpPr>
          <p:spPr bwMode="auto">
            <a:xfrm>
              <a:off x="3519" y="1886"/>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8" name="Rectangle 68"/>
            <p:cNvSpPr>
              <a:spLocks noChangeArrowheads="1"/>
            </p:cNvSpPr>
            <p:nvPr/>
          </p:nvSpPr>
          <p:spPr bwMode="auto">
            <a:xfrm>
              <a:off x="3457" y="1937"/>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9" name="Rectangle 69"/>
            <p:cNvSpPr>
              <a:spLocks noChangeArrowheads="1"/>
            </p:cNvSpPr>
            <p:nvPr/>
          </p:nvSpPr>
          <p:spPr bwMode="auto">
            <a:xfrm>
              <a:off x="3457" y="154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0" name="Rectangle 70"/>
            <p:cNvSpPr>
              <a:spLocks noChangeArrowheads="1"/>
            </p:cNvSpPr>
            <p:nvPr/>
          </p:nvSpPr>
          <p:spPr bwMode="auto">
            <a:xfrm>
              <a:off x="3457" y="1739"/>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1" name="Rectangle 71"/>
            <p:cNvSpPr>
              <a:spLocks noChangeArrowheads="1"/>
            </p:cNvSpPr>
            <p:nvPr/>
          </p:nvSpPr>
          <p:spPr bwMode="auto">
            <a:xfrm>
              <a:off x="3393" y="1392"/>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2" name="Rectangle 72"/>
            <p:cNvSpPr>
              <a:spLocks noChangeArrowheads="1"/>
            </p:cNvSpPr>
            <p:nvPr/>
          </p:nvSpPr>
          <p:spPr bwMode="auto">
            <a:xfrm>
              <a:off x="3393" y="1591"/>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3" name="Rectangle 73"/>
            <p:cNvSpPr>
              <a:spLocks noChangeArrowheads="1"/>
            </p:cNvSpPr>
            <p:nvPr/>
          </p:nvSpPr>
          <p:spPr bwMode="auto">
            <a:xfrm>
              <a:off x="3393" y="1789"/>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4" name="Rectangle 74"/>
            <p:cNvSpPr>
              <a:spLocks noChangeArrowheads="1"/>
            </p:cNvSpPr>
            <p:nvPr/>
          </p:nvSpPr>
          <p:spPr bwMode="auto">
            <a:xfrm>
              <a:off x="3331" y="1838"/>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5" name="Rectangle 75"/>
            <p:cNvSpPr>
              <a:spLocks noChangeArrowheads="1"/>
            </p:cNvSpPr>
            <p:nvPr/>
          </p:nvSpPr>
          <p:spPr bwMode="auto">
            <a:xfrm>
              <a:off x="3331" y="1443"/>
              <a:ext cx="16" cy="9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6" name="Rectangle 76"/>
            <p:cNvSpPr>
              <a:spLocks noChangeArrowheads="1"/>
            </p:cNvSpPr>
            <p:nvPr/>
          </p:nvSpPr>
          <p:spPr bwMode="auto">
            <a:xfrm>
              <a:off x="3331" y="1639"/>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7" name="Rectangle 77"/>
            <p:cNvSpPr>
              <a:spLocks noChangeArrowheads="1"/>
            </p:cNvSpPr>
            <p:nvPr/>
          </p:nvSpPr>
          <p:spPr bwMode="auto">
            <a:xfrm>
              <a:off x="3266" y="1491"/>
              <a:ext cx="16" cy="1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8" name="Rectangle 78"/>
            <p:cNvSpPr>
              <a:spLocks noChangeArrowheads="1"/>
            </p:cNvSpPr>
            <p:nvPr/>
          </p:nvSpPr>
          <p:spPr bwMode="auto">
            <a:xfrm>
              <a:off x="3266" y="1690"/>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9" name="Rectangle 79"/>
            <p:cNvSpPr>
              <a:spLocks noChangeArrowheads="1"/>
            </p:cNvSpPr>
            <p:nvPr/>
          </p:nvSpPr>
          <p:spPr bwMode="auto">
            <a:xfrm>
              <a:off x="3266" y="1293"/>
              <a:ext cx="16" cy="9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0" name="Freeform 80"/>
            <p:cNvSpPr>
              <a:spLocks/>
            </p:cNvSpPr>
            <p:nvPr/>
          </p:nvSpPr>
          <p:spPr bwMode="auto">
            <a:xfrm>
              <a:off x="3206" y="1339"/>
              <a:ext cx="74" cy="57"/>
            </a:xfrm>
            <a:custGeom>
              <a:avLst/>
              <a:gdLst>
                <a:gd name="T0" fmla="*/ 102 w 102"/>
                <a:gd name="T1" fmla="*/ 44 h 51"/>
                <a:gd name="T2" fmla="*/ 87 w 102"/>
                <a:gd name="T3" fmla="*/ 51 h 51"/>
                <a:gd name="T4" fmla="*/ 0 w 102"/>
                <a:gd name="T5" fmla="*/ 8 h 51"/>
                <a:gd name="T6" fmla="*/ 15 w 102"/>
                <a:gd name="T7" fmla="*/ 0 h 51"/>
                <a:gd name="T8" fmla="*/ 102 w 102"/>
                <a:gd name="T9" fmla="*/ 44 h 51"/>
              </a:gdLst>
              <a:ahLst/>
              <a:cxnLst>
                <a:cxn ang="0">
                  <a:pos x="T0" y="T1"/>
                </a:cxn>
                <a:cxn ang="0">
                  <a:pos x="T2" y="T3"/>
                </a:cxn>
                <a:cxn ang="0">
                  <a:pos x="T4" y="T5"/>
                </a:cxn>
                <a:cxn ang="0">
                  <a:pos x="T6" y="T7"/>
                </a:cxn>
                <a:cxn ang="0">
                  <a:pos x="T8" y="T9"/>
                </a:cxn>
              </a:cxnLst>
              <a:rect l="0" t="0" r="r" b="b"/>
              <a:pathLst>
                <a:path w="102" h="51">
                  <a:moveTo>
                    <a:pt x="102" y="44"/>
                  </a:moveTo>
                  <a:lnTo>
                    <a:pt x="87" y="51"/>
                  </a:lnTo>
                  <a:lnTo>
                    <a:pt x="0" y="8"/>
                  </a:lnTo>
                  <a:lnTo>
                    <a:pt x="15" y="0"/>
                  </a:lnTo>
                  <a:lnTo>
                    <a:pt x="102" y="44"/>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81" name="Rectangle 81"/>
            <p:cNvSpPr>
              <a:spLocks noChangeArrowheads="1"/>
            </p:cNvSpPr>
            <p:nvPr/>
          </p:nvSpPr>
          <p:spPr bwMode="auto">
            <a:xfrm>
              <a:off x="3716" y="1639"/>
              <a:ext cx="102" cy="595"/>
            </a:xfrm>
            <a:prstGeom prst="rect">
              <a:avLst/>
            </a:prstGeom>
            <a:solidFill>
              <a:srgbClr val="DC7E5F"/>
            </a:solidFill>
            <a:ln w="34925">
              <a:solidFill>
                <a:srgbClr val="E6E6E6"/>
              </a:solidFill>
              <a:miter lim="800000"/>
              <a:headEnd/>
              <a:tailEnd/>
            </a:ln>
          </p:spPr>
          <p:txBody>
            <a:bodyPr/>
            <a:lstStyle/>
            <a:p>
              <a:endParaRPr lang="ja-JP" altLang="en-US"/>
            </a:p>
          </p:txBody>
        </p:sp>
        <p:sp>
          <p:nvSpPr>
            <p:cNvPr id="51282" name="Freeform 82"/>
            <p:cNvSpPr>
              <a:spLocks/>
            </p:cNvSpPr>
            <p:nvPr/>
          </p:nvSpPr>
          <p:spPr bwMode="auto">
            <a:xfrm>
              <a:off x="3161" y="1205"/>
              <a:ext cx="506" cy="434"/>
            </a:xfrm>
            <a:custGeom>
              <a:avLst/>
              <a:gdLst>
                <a:gd name="T0" fmla="*/ 703 w 703"/>
                <a:gd name="T1" fmla="*/ 388 h 388"/>
                <a:gd name="T2" fmla="*/ 0 w 703"/>
                <a:gd name="T3" fmla="*/ 36 h 388"/>
                <a:gd name="T4" fmla="*/ 0 w 703"/>
                <a:gd name="T5" fmla="*/ 0 h 388"/>
                <a:gd name="T6" fmla="*/ 703 w 703"/>
                <a:gd name="T7" fmla="*/ 354 h 388"/>
                <a:gd name="T8" fmla="*/ 703 w 703"/>
                <a:gd name="T9" fmla="*/ 388 h 388"/>
              </a:gdLst>
              <a:ahLst/>
              <a:cxnLst>
                <a:cxn ang="0">
                  <a:pos x="T0" y="T1"/>
                </a:cxn>
                <a:cxn ang="0">
                  <a:pos x="T2" y="T3"/>
                </a:cxn>
                <a:cxn ang="0">
                  <a:pos x="T4" y="T5"/>
                </a:cxn>
                <a:cxn ang="0">
                  <a:pos x="T6" y="T7"/>
                </a:cxn>
                <a:cxn ang="0">
                  <a:pos x="T8" y="T9"/>
                </a:cxn>
              </a:cxnLst>
              <a:rect l="0" t="0" r="r" b="b"/>
              <a:pathLst>
                <a:path w="703" h="388">
                  <a:moveTo>
                    <a:pt x="703" y="388"/>
                  </a:moveTo>
                  <a:lnTo>
                    <a:pt x="0" y="36"/>
                  </a:lnTo>
                  <a:lnTo>
                    <a:pt x="0" y="0"/>
                  </a:lnTo>
                  <a:lnTo>
                    <a:pt x="703" y="354"/>
                  </a:lnTo>
                  <a:lnTo>
                    <a:pt x="703" y="38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83" name="Rectangle 83"/>
            <p:cNvSpPr>
              <a:spLocks noChangeArrowheads="1"/>
            </p:cNvSpPr>
            <p:nvPr/>
          </p:nvSpPr>
          <p:spPr bwMode="auto">
            <a:xfrm>
              <a:off x="3667" y="1601"/>
              <a:ext cx="202"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4" name="Freeform 84"/>
            <p:cNvSpPr>
              <a:spLocks/>
            </p:cNvSpPr>
            <p:nvPr/>
          </p:nvSpPr>
          <p:spPr bwMode="auto">
            <a:xfrm>
              <a:off x="3161" y="1205"/>
              <a:ext cx="708" cy="396"/>
            </a:xfrm>
            <a:custGeom>
              <a:avLst/>
              <a:gdLst>
                <a:gd name="T0" fmla="*/ 984 w 984"/>
                <a:gd name="T1" fmla="*/ 354 h 354"/>
                <a:gd name="T2" fmla="*/ 281 w 984"/>
                <a:gd name="T3" fmla="*/ 0 h 354"/>
                <a:gd name="T4" fmla="*/ 0 w 984"/>
                <a:gd name="T5" fmla="*/ 0 h 354"/>
                <a:gd name="T6" fmla="*/ 703 w 984"/>
                <a:gd name="T7" fmla="*/ 354 h 354"/>
                <a:gd name="T8" fmla="*/ 984 w 984"/>
                <a:gd name="T9" fmla="*/ 354 h 354"/>
              </a:gdLst>
              <a:ahLst/>
              <a:cxnLst>
                <a:cxn ang="0">
                  <a:pos x="T0" y="T1"/>
                </a:cxn>
                <a:cxn ang="0">
                  <a:pos x="T2" y="T3"/>
                </a:cxn>
                <a:cxn ang="0">
                  <a:pos x="T4" y="T5"/>
                </a:cxn>
                <a:cxn ang="0">
                  <a:pos x="T6" y="T7"/>
                </a:cxn>
                <a:cxn ang="0">
                  <a:pos x="T8" y="T9"/>
                </a:cxn>
              </a:cxnLst>
              <a:rect l="0" t="0" r="r" b="b"/>
              <a:pathLst>
                <a:path w="984" h="354">
                  <a:moveTo>
                    <a:pt x="984" y="354"/>
                  </a:moveTo>
                  <a:lnTo>
                    <a:pt x="281" y="0"/>
                  </a:lnTo>
                  <a:lnTo>
                    <a:pt x="0" y="0"/>
                  </a:lnTo>
                  <a:lnTo>
                    <a:pt x="703" y="354"/>
                  </a:lnTo>
                  <a:lnTo>
                    <a:pt x="984" y="35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85" name="Rectangle 85"/>
            <p:cNvSpPr>
              <a:spLocks noChangeArrowheads="1"/>
            </p:cNvSpPr>
            <p:nvPr/>
          </p:nvSpPr>
          <p:spPr bwMode="auto">
            <a:xfrm>
              <a:off x="3716" y="1732"/>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6" name="Rectangle 86"/>
            <p:cNvSpPr>
              <a:spLocks noChangeArrowheads="1"/>
            </p:cNvSpPr>
            <p:nvPr/>
          </p:nvSpPr>
          <p:spPr bwMode="auto">
            <a:xfrm>
              <a:off x="3716" y="1831"/>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7" name="Rectangle 87"/>
            <p:cNvSpPr>
              <a:spLocks noChangeArrowheads="1"/>
            </p:cNvSpPr>
            <p:nvPr/>
          </p:nvSpPr>
          <p:spPr bwMode="auto">
            <a:xfrm>
              <a:off x="3716" y="1931"/>
              <a:ext cx="102" cy="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8" name="Rectangle 88"/>
            <p:cNvSpPr>
              <a:spLocks noChangeArrowheads="1"/>
            </p:cNvSpPr>
            <p:nvPr/>
          </p:nvSpPr>
          <p:spPr bwMode="auto">
            <a:xfrm>
              <a:off x="3716" y="2030"/>
              <a:ext cx="102" cy="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9" name="Rectangle 89"/>
            <p:cNvSpPr>
              <a:spLocks noChangeArrowheads="1"/>
            </p:cNvSpPr>
            <p:nvPr/>
          </p:nvSpPr>
          <p:spPr bwMode="auto">
            <a:xfrm>
              <a:off x="3716" y="2129"/>
              <a:ext cx="102" cy="1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90" name="Freeform 90"/>
            <p:cNvSpPr>
              <a:spLocks/>
            </p:cNvSpPr>
            <p:nvPr/>
          </p:nvSpPr>
          <p:spPr bwMode="auto">
            <a:xfrm>
              <a:off x="3161" y="1205"/>
              <a:ext cx="708" cy="1029"/>
            </a:xfrm>
            <a:custGeom>
              <a:avLst/>
              <a:gdLst>
                <a:gd name="T0" fmla="*/ 913 w 984"/>
                <a:gd name="T1" fmla="*/ 919 h 919"/>
                <a:gd name="T2" fmla="*/ 913 w 984"/>
                <a:gd name="T3" fmla="*/ 388 h 919"/>
                <a:gd name="T4" fmla="*/ 984 w 984"/>
                <a:gd name="T5" fmla="*/ 388 h 919"/>
                <a:gd name="T6" fmla="*/ 984 w 984"/>
                <a:gd name="T7" fmla="*/ 354 h 919"/>
                <a:gd name="T8" fmla="*/ 281 w 984"/>
                <a:gd name="T9" fmla="*/ 0 h 919"/>
                <a:gd name="T10" fmla="*/ 0 w 984"/>
                <a:gd name="T11" fmla="*/ 0 h 919"/>
                <a:gd name="T12" fmla="*/ 0 w 984"/>
                <a:gd name="T13" fmla="*/ 36 h 919"/>
                <a:gd name="T14" fmla="*/ 71 w 984"/>
                <a:gd name="T15" fmla="*/ 71 h 919"/>
                <a:gd name="T16" fmla="*/ 71 w 984"/>
                <a:gd name="T17" fmla="*/ 565 h 919"/>
                <a:gd name="T18" fmla="*/ 771 w 984"/>
                <a:gd name="T19" fmla="*/ 919 h 919"/>
                <a:gd name="T20" fmla="*/ 913 w 984"/>
                <a:gd name="T21"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4" h="919">
                  <a:moveTo>
                    <a:pt x="913" y="919"/>
                  </a:moveTo>
                  <a:lnTo>
                    <a:pt x="913" y="388"/>
                  </a:lnTo>
                  <a:lnTo>
                    <a:pt x="984" y="388"/>
                  </a:lnTo>
                  <a:lnTo>
                    <a:pt x="984" y="354"/>
                  </a:lnTo>
                  <a:lnTo>
                    <a:pt x="281" y="0"/>
                  </a:lnTo>
                  <a:lnTo>
                    <a:pt x="0" y="0"/>
                  </a:lnTo>
                  <a:lnTo>
                    <a:pt x="0" y="36"/>
                  </a:lnTo>
                  <a:lnTo>
                    <a:pt x="71" y="71"/>
                  </a:lnTo>
                  <a:lnTo>
                    <a:pt x="71" y="565"/>
                  </a:lnTo>
                  <a:lnTo>
                    <a:pt x="771" y="919"/>
                  </a:lnTo>
                  <a:lnTo>
                    <a:pt x="913" y="919"/>
                  </a:lnTo>
                </a:path>
              </a:pathLst>
            </a:custGeom>
            <a:noFill/>
            <a:ln w="587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pic>
        <p:nvPicPr>
          <p:cNvPr id="51293"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94" y="4047684"/>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descr="j034565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038062" y="865181"/>
            <a:ext cx="1636713" cy="176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4" name="Picture 94"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9862" y="792156"/>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5" name="Picture 95"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200" y="1081081"/>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6" name="Picture 96"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7562" y="1439856"/>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7" name="Picture 97"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200" y="1944681"/>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8" name="Picture 98"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137" y="1008056"/>
            <a:ext cx="936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9" name="Picture 99" descr="j034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037" y="1584318"/>
            <a:ext cx="9366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1" name="Text Box 101"/>
          <p:cNvSpPr txBox="1">
            <a:spLocks noChangeArrowheads="1"/>
          </p:cNvSpPr>
          <p:nvPr/>
        </p:nvSpPr>
        <p:spPr bwMode="auto">
          <a:xfrm rot="2713273">
            <a:off x="7125714" y="1846595"/>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err="1"/>
              <a:t>FireWall</a:t>
            </a:r>
            <a:endParaRPr lang="en-US" altLang="ja-JP" sz="2000" dirty="0"/>
          </a:p>
        </p:txBody>
      </p:sp>
      <p:sp>
        <p:nvSpPr>
          <p:cNvPr id="2" name="角丸四角形吹き出し 1"/>
          <p:cNvSpPr/>
          <p:nvPr/>
        </p:nvSpPr>
        <p:spPr>
          <a:xfrm>
            <a:off x="5938174" y="4685882"/>
            <a:ext cx="3027571" cy="1845116"/>
          </a:xfrm>
          <a:prstGeom prst="wedgeRoundRectCallout">
            <a:avLst>
              <a:gd name="adj1" fmla="val -95892"/>
              <a:gd name="adj2" fmla="val 11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何も対策をしていない</a:t>
            </a:r>
            <a:r>
              <a:rPr kumimoji="1" lang="en-US" altLang="ja-JP" sz="2400" dirty="0" smtClean="0"/>
              <a:t>PC</a:t>
            </a:r>
            <a:r>
              <a:rPr kumimoji="1" lang="ja-JP" altLang="en-US" sz="2400" dirty="0" smtClean="0"/>
              <a:t>をつなぐと，数十分で，ウイルスに感染するとの報告もある．</a:t>
            </a:r>
            <a:endParaRPr kumimoji="1" lang="ja-JP" altLang="en-US" sz="2400" dirty="0"/>
          </a:p>
        </p:txBody>
      </p:sp>
      <p:sp>
        <p:nvSpPr>
          <p:cNvPr id="101" name="正方形/長方形 100"/>
          <p:cNvSpPr/>
          <p:nvPr/>
        </p:nvSpPr>
        <p:spPr>
          <a:xfrm>
            <a:off x="897255" y="5109587"/>
            <a:ext cx="5425440" cy="400110"/>
          </a:xfrm>
          <a:prstGeom prst="rect">
            <a:avLst/>
          </a:prstGeom>
        </p:spPr>
        <p:txBody>
          <a:bodyPr wrap="square">
            <a:spAutoFit/>
          </a:bodyPr>
          <a:lstStyle/>
          <a:p>
            <a:r>
              <a:rPr lang="ja-JP" altLang="en-US" sz="2000" b="1" dirty="0">
                <a:solidFill>
                  <a:srgbClr val="FF0000"/>
                </a:solidFill>
                <a:latin typeface="Segoe UI Emoji" panose="020B0502040204020203" pitchFamily="34" charset="0"/>
                <a:hlinkClick r:id="rId5"/>
              </a:rPr>
              <a:t>http://soft.iii.kyushu-u.ac.jp/a-virus/sy.html</a:t>
            </a:r>
            <a:endParaRPr lang="ja-JP" altLang="en-US" sz="2000" b="1" dirty="0">
              <a:solidFill>
                <a:srgbClr val="FF0000"/>
              </a:solidFill>
              <a:latin typeface="Segoe UI Emoji" panose="020B0502040204020203" pitchFamily="34" charset="0"/>
            </a:endParaRPr>
          </a:p>
        </p:txBody>
      </p:sp>
    </p:spTree>
    <p:extLst>
      <p:ext uri="{BB962C8B-B14F-4D97-AF65-F5344CB8AC3E}">
        <p14:creationId xmlns:p14="http://schemas.microsoft.com/office/powerpoint/2010/main" val="727303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heckerboard(across)">
                                      <p:cBhvr>
                                        <p:cTn id="7" dur="500"/>
                                        <p:tgtEl>
                                          <p:spTgt spid="5120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51299"/>
                                        </p:tgtEl>
                                        <p:attrNameLst>
                                          <p:attrName>style.visibility</p:attrName>
                                        </p:attrNameLst>
                                      </p:cBhvr>
                                      <p:to>
                                        <p:strVal val="visible"/>
                                      </p:to>
                                    </p:set>
                                    <p:anim calcmode="lin" valueType="num">
                                      <p:cBhvr>
                                        <p:cTn id="11" dur="500" fill="hold"/>
                                        <p:tgtEl>
                                          <p:spTgt spid="51299"/>
                                        </p:tgtEl>
                                        <p:attrNameLst>
                                          <p:attrName>ppt_w</p:attrName>
                                        </p:attrNameLst>
                                      </p:cBhvr>
                                      <p:tavLst>
                                        <p:tav tm="0">
                                          <p:val>
                                            <p:fltVal val="0"/>
                                          </p:val>
                                        </p:tav>
                                        <p:tav tm="100000">
                                          <p:val>
                                            <p:strVal val="#ppt_w"/>
                                          </p:val>
                                        </p:tav>
                                      </p:tavLst>
                                    </p:anim>
                                    <p:anim calcmode="lin" valueType="num">
                                      <p:cBhvr>
                                        <p:cTn id="12" dur="500" fill="hold"/>
                                        <p:tgtEl>
                                          <p:spTgt spid="5129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51298"/>
                                        </p:tgtEl>
                                        <p:attrNameLst>
                                          <p:attrName>style.visibility</p:attrName>
                                        </p:attrNameLst>
                                      </p:cBhvr>
                                      <p:to>
                                        <p:strVal val="visible"/>
                                      </p:to>
                                    </p:set>
                                    <p:anim calcmode="lin" valueType="num">
                                      <p:cBhvr>
                                        <p:cTn id="16" dur="500" fill="hold"/>
                                        <p:tgtEl>
                                          <p:spTgt spid="51298"/>
                                        </p:tgtEl>
                                        <p:attrNameLst>
                                          <p:attrName>ppt_w</p:attrName>
                                        </p:attrNameLst>
                                      </p:cBhvr>
                                      <p:tavLst>
                                        <p:tav tm="0">
                                          <p:val>
                                            <p:fltVal val="0"/>
                                          </p:val>
                                        </p:tav>
                                        <p:tav tm="100000">
                                          <p:val>
                                            <p:strVal val="#ppt_w"/>
                                          </p:val>
                                        </p:tav>
                                      </p:tavLst>
                                    </p:anim>
                                    <p:anim calcmode="lin" valueType="num">
                                      <p:cBhvr>
                                        <p:cTn id="17" dur="500" fill="hold"/>
                                        <p:tgtEl>
                                          <p:spTgt spid="5129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51296"/>
                                        </p:tgtEl>
                                        <p:attrNameLst>
                                          <p:attrName>style.visibility</p:attrName>
                                        </p:attrNameLst>
                                      </p:cBhvr>
                                      <p:to>
                                        <p:strVal val="visible"/>
                                      </p:to>
                                    </p:set>
                                    <p:anim calcmode="lin" valueType="num">
                                      <p:cBhvr>
                                        <p:cTn id="21" dur="500" fill="hold"/>
                                        <p:tgtEl>
                                          <p:spTgt spid="51296"/>
                                        </p:tgtEl>
                                        <p:attrNameLst>
                                          <p:attrName>ppt_w</p:attrName>
                                        </p:attrNameLst>
                                      </p:cBhvr>
                                      <p:tavLst>
                                        <p:tav tm="0">
                                          <p:val>
                                            <p:fltVal val="0"/>
                                          </p:val>
                                        </p:tav>
                                        <p:tav tm="100000">
                                          <p:val>
                                            <p:strVal val="#ppt_w"/>
                                          </p:val>
                                        </p:tav>
                                      </p:tavLst>
                                    </p:anim>
                                    <p:anim calcmode="lin" valueType="num">
                                      <p:cBhvr>
                                        <p:cTn id="22" dur="500" fill="hold"/>
                                        <p:tgtEl>
                                          <p:spTgt spid="5129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3" presetClass="entr" presetSubtype="16" fill="hold" nodeType="afterEffect">
                                  <p:stCondLst>
                                    <p:cond delay="0"/>
                                  </p:stCondLst>
                                  <p:childTnLst>
                                    <p:set>
                                      <p:cBhvr>
                                        <p:cTn id="25" dur="1" fill="hold">
                                          <p:stCondLst>
                                            <p:cond delay="0"/>
                                          </p:stCondLst>
                                        </p:cTn>
                                        <p:tgtEl>
                                          <p:spTgt spid="51295"/>
                                        </p:tgtEl>
                                        <p:attrNameLst>
                                          <p:attrName>style.visibility</p:attrName>
                                        </p:attrNameLst>
                                      </p:cBhvr>
                                      <p:to>
                                        <p:strVal val="visible"/>
                                      </p:to>
                                    </p:set>
                                    <p:anim calcmode="lin" valueType="num">
                                      <p:cBhvr>
                                        <p:cTn id="26" dur="500" fill="hold"/>
                                        <p:tgtEl>
                                          <p:spTgt spid="51295"/>
                                        </p:tgtEl>
                                        <p:attrNameLst>
                                          <p:attrName>ppt_w</p:attrName>
                                        </p:attrNameLst>
                                      </p:cBhvr>
                                      <p:tavLst>
                                        <p:tav tm="0">
                                          <p:val>
                                            <p:fltVal val="0"/>
                                          </p:val>
                                        </p:tav>
                                        <p:tav tm="100000">
                                          <p:val>
                                            <p:strVal val="#ppt_w"/>
                                          </p:val>
                                        </p:tav>
                                      </p:tavLst>
                                    </p:anim>
                                    <p:anim calcmode="lin" valueType="num">
                                      <p:cBhvr>
                                        <p:cTn id="27" dur="500" fill="hold"/>
                                        <p:tgtEl>
                                          <p:spTgt spid="51295"/>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1294"/>
                                        </p:tgtEl>
                                        <p:attrNameLst>
                                          <p:attrName>style.visibility</p:attrName>
                                        </p:attrNameLst>
                                      </p:cBhvr>
                                      <p:to>
                                        <p:strVal val="visible"/>
                                      </p:to>
                                    </p:set>
                                    <p:anim calcmode="lin" valueType="num">
                                      <p:cBhvr>
                                        <p:cTn id="31" dur="500" fill="hold"/>
                                        <p:tgtEl>
                                          <p:spTgt spid="51294"/>
                                        </p:tgtEl>
                                        <p:attrNameLst>
                                          <p:attrName>ppt_w</p:attrName>
                                        </p:attrNameLst>
                                      </p:cBhvr>
                                      <p:tavLst>
                                        <p:tav tm="0">
                                          <p:val>
                                            <p:fltVal val="0"/>
                                          </p:val>
                                        </p:tav>
                                        <p:tav tm="100000">
                                          <p:val>
                                            <p:strVal val="#ppt_w"/>
                                          </p:val>
                                        </p:tav>
                                      </p:tavLst>
                                    </p:anim>
                                    <p:anim calcmode="lin" valueType="num">
                                      <p:cBhvr>
                                        <p:cTn id="32" dur="500" fill="hold"/>
                                        <p:tgtEl>
                                          <p:spTgt spid="51294"/>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000"/>
                            </p:stCondLst>
                            <p:childTnLst>
                              <p:par>
                                <p:cTn id="34" presetID="23" presetClass="entr" presetSubtype="16" fill="hold" nodeType="afterEffect">
                                  <p:stCondLst>
                                    <p:cond delay="0"/>
                                  </p:stCondLst>
                                  <p:childTnLst>
                                    <p:set>
                                      <p:cBhvr>
                                        <p:cTn id="35" dur="1" fill="hold">
                                          <p:stCondLst>
                                            <p:cond delay="0"/>
                                          </p:stCondLst>
                                        </p:cTn>
                                        <p:tgtEl>
                                          <p:spTgt spid="51297"/>
                                        </p:tgtEl>
                                        <p:attrNameLst>
                                          <p:attrName>style.visibility</p:attrName>
                                        </p:attrNameLst>
                                      </p:cBhvr>
                                      <p:to>
                                        <p:strVal val="visible"/>
                                      </p:to>
                                    </p:set>
                                    <p:anim calcmode="lin" valueType="num">
                                      <p:cBhvr>
                                        <p:cTn id="36" dur="500" fill="hold"/>
                                        <p:tgtEl>
                                          <p:spTgt spid="51297"/>
                                        </p:tgtEl>
                                        <p:attrNameLst>
                                          <p:attrName>ppt_w</p:attrName>
                                        </p:attrNameLst>
                                      </p:cBhvr>
                                      <p:tavLst>
                                        <p:tav tm="0">
                                          <p:val>
                                            <p:fltVal val="0"/>
                                          </p:val>
                                        </p:tav>
                                        <p:tav tm="100000">
                                          <p:val>
                                            <p:strVal val="#ppt_w"/>
                                          </p:val>
                                        </p:tav>
                                      </p:tavLst>
                                    </p:anim>
                                    <p:anim calcmode="lin" valueType="num">
                                      <p:cBhvr>
                                        <p:cTn id="37" dur="500" fill="hold"/>
                                        <p:tgtEl>
                                          <p:spTgt spid="5129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51207"/>
                                        </p:tgtEl>
                                        <p:attrNameLst>
                                          <p:attrName>style.visibility</p:attrName>
                                        </p:attrNameLst>
                                      </p:cBhvr>
                                      <p:to>
                                        <p:strVal val="visible"/>
                                      </p:to>
                                    </p:set>
                                    <p:anim calcmode="lin" valueType="num">
                                      <p:cBhvr>
                                        <p:cTn id="54" dur="500" fill="hold"/>
                                        <p:tgtEl>
                                          <p:spTgt spid="51207"/>
                                        </p:tgtEl>
                                        <p:attrNameLst>
                                          <p:attrName>ppt_w</p:attrName>
                                        </p:attrNameLst>
                                      </p:cBhvr>
                                      <p:tavLst>
                                        <p:tav tm="0">
                                          <p:val>
                                            <p:fltVal val="0"/>
                                          </p:val>
                                        </p:tav>
                                        <p:tav tm="100000">
                                          <p:val>
                                            <p:strVal val="#ppt_w"/>
                                          </p:val>
                                        </p:tav>
                                      </p:tavLst>
                                    </p:anim>
                                    <p:anim calcmode="lin" valueType="num">
                                      <p:cBhvr>
                                        <p:cTn id="55" dur="500" fill="hold"/>
                                        <p:tgtEl>
                                          <p:spTgt spid="51207"/>
                                        </p:tgtEl>
                                        <p:attrNameLst>
                                          <p:attrName>ppt_h</p:attrName>
                                        </p:attrNameLst>
                                      </p:cBhvr>
                                      <p:tavLst>
                                        <p:tav tm="0">
                                          <p:val>
                                            <p:fltVal val="0"/>
                                          </p:val>
                                        </p:tav>
                                        <p:tav tm="100000">
                                          <p:val>
                                            <p:strVal val="#ppt_h"/>
                                          </p:val>
                                        </p:tav>
                                      </p:tavLst>
                                    </p:anim>
                                  </p:childTnLst>
                                </p:cTn>
                              </p:par>
                            </p:childTnLst>
                          </p:cTn>
                        </p:par>
                        <p:par>
                          <p:cTn id="56" fill="hold" nodeType="afterGroup">
                            <p:stCondLst>
                              <p:cond delay="500"/>
                            </p:stCondLst>
                            <p:childTnLst>
                              <p:par>
                                <p:cTn id="57" presetID="1" presetClass="entr" presetSubtype="0" fill="hold" nodeType="afterEffect">
                                  <p:stCondLst>
                                    <p:cond delay="0"/>
                                  </p:stCondLst>
                                  <p:childTnLst>
                                    <p:set>
                                      <p:cBhvr>
                                        <p:cTn id="58" dur="1" fill="hold">
                                          <p:stCondLst>
                                            <p:cond delay="0"/>
                                          </p:stCondLst>
                                        </p:cTn>
                                        <p:tgtEl>
                                          <p:spTgt spid="51301">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51203">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29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51203">
                                            <p:txEl>
                                              <p:pRg st="9" end="9"/>
                                            </p:txEl>
                                          </p:spTgt>
                                        </p:tgtEl>
                                        <p:attrNameLst>
                                          <p:attrName>style.visibility</p:attrName>
                                        </p:attrNameLst>
                                      </p:cBhvr>
                                      <p:to>
                                        <p:strVal val="visible"/>
                                      </p:to>
                                    </p:set>
                                  </p:childTnLst>
                                </p:cTn>
                              </p:par>
                            </p:childTnLst>
                          </p:cTn>
                        </p:par>
                        <p:par>
                          <p:cTn id="69" fill="hold">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wipe(left)">
                                      <p:cBhvr>
                                        <p:cTn id="72" dur="500"/>
                                        <p:tgtEl>
                                          <p:spTgt spid="10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1203">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4.72222E-6 2.07957E-6 C 0.00764 0.00277 0.0132 0.01272 0.01806 0.02081 C 0.01979 0.02405 0.02049 0.02868 0.02292 0.03076 C 0.03247 0.03932 0.02726 0.03678 0.03854 0.03886 C 0.04514 0.04186 0.05139 0.04487 0.05781 0.04811 C 0.06945 0.05459 0.05504 0.04395 0.06875 0.0532 C 0.06997 0.05412 0.07101 0.05551 0.07222 0.05621 C 0.07448 0.05759 0.07952 0.05968 0.07952 0.05968 C 0.08525 0.06731 0.09011 0.07101 0.09757 0.07402 C 0.1092 0.09715 0.13091 0.09808 0.14931 0.10432 C 0.15556 0.1108 0.15729 0.11242 0.16511 0.11427 C 0.17153 0.11242 0.17952 0.11519 0.18438 0.10918 C 0.18733 0.10571 0.17691 0.10687 0.17344 0.10432 C 0.16719 0.10039 0.16111 0.09507 0.15538 0.09021 C 0.14097 0.07749 0.11216 0.06962 0.09514 0.0643 C 0.08872 0.05875 0.08056 0.05551 0.07344 0.05158 C 0.06268 0.03793 0.05 0.0266 0.03611 0.01943 C 0.03004 0.02012 0.02396 0.0192 0.01806 0.02081 C 0.01233 0.02267 0.01771 0.03747 0.02049 0.04048 C 0.0257 0.04603 0.03403 0.04742 0.03976 0.05158 C 0.054 0.06199 0.06042 0.06731 0.07709 0.07101 C 0.09011 0.07749 0.10434 0.08304 0.11806 0.08697 C 0.13559 0.09877 0.15764 0.10432 0.17709 0.10779 C 0.1783 0.10825 0.17952 0.10918 0.18073 0.10918 C 0.18351 0.10987 0.18646 0.11242 0.18906 0.11103 C 0.19045 0.11034 0.18785 0.1071 0.18681 0.10617 C 0.18056 0.09877 0.18038 0.099 0.17466 0.09646 C 0.1658 0.08489 0.17726 0.09877 0.16511 0.08836 C 0.15938 0.08373 0.15747 0.07425 0.15174 0.06939 C 0.14913 0.06407 0.14219 0.05482 0.14219 0.05482 C 0.13976 0.04695 0.13698 0.04071 0.1349 0.03215 C 0.13577 0.0222 0.13698 0.01341 0.13854 0.00347 C 0.13542 -0.00671 0.13316 -0.02013 0.12778 -0.02869 C 0.12639 -0.031 0.12431 -0.03285 0.12292 -0.03493 C 0.12101 -0.03817 0.11806 -0.04488 0.11806 -0.04488 C 0.11545 -0.0613 0.11354 -0.06894 0.10608 -0.08166 C 0.10434 -0.0849 0.10278 -0.08814 0.10122 -0.09114 C 0.10035 -0.09276 0.09879 -0.09623 0.09879 -0.09623 C 0.09636 -0.10711 0.09306 -0.1196 0.08681 -0.12839 C 0.08351 -0.13301 0.08004 -0.13533 0.07709 -0.14088 C 0.07743 -0.14412 0.07865 -0.14736 0.0783 -0.15059 C 0.07813 -0.15244 0.07656 -0.15383 0.07587 -0.15545 C 0.07014 -0.16748 0.06268 -0.17188 0.05295 -0.17627 C 0.04601 -0.18344 0.03785 -0.18367 0.03125 -0.19246 C 0.03056 -0.1994 0.03021 -0.20657 0.029 -0.21328 C 0.02795 -0.2193 0.02361 -0.21999 0.02049 -0.22277 C 0.01372 -0.22901 0.00729 -0.2341 -4.72222E-6 -0.23896 C -0.00399 -0.25261 -0.00469 -0.25446 -0.01441 -0.25978 C -0.01597 -0.26625 -0.01823 -0.27528 -0.0217 -0.2806 C -0.0243 -0.28453 -0.03021 -0.29193 -0.03021 -0.29193 " pathEditMode="relative" ptsTypes="fffffffffffffffffffffffffffffffffffffffffffffffffA">
                                      <p:cBhvr>
                                        <p:cTn id="80" dur="3000" fill="hold"/>
                                        <p:tgtEl>
                                          <p:spTgt spid="51204"/>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DD851BE1-E1D3-418C-AF76-B65A725909AA}" type="slidenum">
              <a:rPr lang="en-US" altLang="ja-JP" sz="1400"/>
              <a:pPr eaLnBrk="1" hangingPunct="1">
                <a:spcBef>
                  <a:spcPct val="0"/>
                </a:spcBef>
                <a:buClrTx/>
                <a:buFontTx/>
                <a:buNone/>
              </a:pPr>
              <a:t>22</a:t>
            </a:fld>
            <a:endParaRPr lang="en-US" altLang="ja-JP" sz="1400"/>
          </a:p>
        </p:txBody>
      </p:sp>
      <p:sp>
        <p:nvSpPr>
          <p:cNvPr id="15363" name="Rectangle 2"/>
          <p:cNvSpPr>
            <a:spLocks noGrp="1" noChangeArrowheads="1"/>
          </p:cNvSpPr>
          <p:nvPr>
            <p:ph type="title"/>
          </p:nvPr>
        </p:nvSpPr>
        <p:spPr>
          <a:xfrm>
            <a:off x="1475921" y="568446"/>
            <a:ext cx="7127875" cy="920750"/>
          </a:xfrm>
        </p:spPr>
        <p:txBody>
          <a:bodyPr/>
          <a:lstStyle/>
          <a:p>
            <a:pPr eaLnBrk="1" hangingPunct="1"/>
            <a:r>
              <a:rPr lang="en-US" altLang="ja-JP" dirty="0" smtClean="0"/>
              <a:t>3</a:t>
            </a:r>
            <a:r>
              <a:rPr lang="ja-JP" altLang="en-US" dirty="0" smtClean="0"/>
              <a:t>）マルウェア感染の原因</a:t>
            </a:r>
          </a:p>
        </p:txBody>
      </p:sp>
      <p:sp>
        <p:nvSpPr>
          <p:cNvPr id="15364" name="Rectangle 3"/>
          <p:cNvSpPr>
            <a:spLocks noGrp="1" noChangeArrowheads="1"/>
          </p:cNvSpPr>
          <p:nvPr>
            <p:ph type="body" idx="1"/>
          </p:nvPr>
        </p:nvSpPr>
        <p:spPr>
          <a:xfrm>
            <a:off x="665616" y="1304018"/>
            <a:ext cx="7458075" cy="2614839"/>
          </a:xfrm>
        </p:spPr>
        <p:txBody>
          <a:bodyPr>
            <a:normAutofit lnSpcReduction="10000"/>
          </a:bodyPr>
          <a:lstStyle/>
          <a:p>
            <a:pPr marL="660400" indent="-660400" eaLnBrk="1" hangingPunct="1"/>
            <a:r>
              <a:rPr lang="en-US" altLang="ja-JP" sz="2800" dirty="0" smtClean="0"/>
              <a:t>USB</a:t>
            </a:r>
            <a:r>
              <a:rPr lang="ja-JP" altLang="en-US" sz="2800" dirty="0" smtClean="0"/>
              <a:t>メモリの接続による感染</a:t>
            </a:r>
          </a:p>
          <a:p>
            <a:pPr marL="660400" indent="-660400" eaLnBrk="1" hangingPunct="1"/>
            <a:r>
              <a:rPr lang="ja-JP" altLang="en-US" sz="2800" dirty="0" smtClean="0"/>
              <a:t>ファイルのオープンによる感染</a:t>
            </a:r>
          </a:p>
          <a:p>
            <a:pPr marL="660400" indent="-660400" eaLnBrk="1" hangingPunct="1"/>
            <a:r>
              <a:rPr kumimoji="0" lang="en-US" altLang="ja-JP" sz="2800" dirty="0" smtClean="0"/>
              <a:t>Web</a:t>
            </a:r>
            <a:r>
              <a:rPr kumimoji="0" lang="ja-JP" altLang="en-US" sz="2800" dirty="0" smtClean="0"/>
              <a:t>ページの閲覧による感染</a:t>
            </a:r>
          </a:p>
          <a:p>
            <a:pPr marL="660400" indent="-660400" eaLnBrk="1" hangingPunct="1"/>
            <a:r>
              <a:rPr kumimoji="0" lang="ja-JP" altLang="en-US" sz="2800" dirty="0" smtClean="0"/>
              <a:t>メールの開封やプレビューによる感染</a:t>
            </a:r>
          </a:p>
          <a:p>
            <a:pPr marL="660400" indent="-660400" eaLnBrk="1" hangingPunct="1"/>
            <a:r>
              <a:rPr kumimoji="0" lang="ja-JP" altLang="en-US" sz="2800" dirty="0" smtClean="0"/>
              <a:t>ネットワークへの接続による感染</a:t>
            </a:r>
            <a:endParaRPr lang="ja-JP" altLang="en-US" sz="2800" dirty="0" smtClean="0"/>
          </a:p>
          <a:p>
            <a:pPr marL="660400" indent="-660400" eaLnBrk="1" hangingPunct="1">
              <a:buFontTx/>
              <a:buNone/>
            </a:pPr>
            <a:endParaRPr lang="en-US" altLang="ja-JP" sz="2800" dirty="0" smtClean="0"/>
          </a:p>
        </p:txBody>
      </p:sp>
      <p:sp>
        <p:nvSpPr>
          <p:cNvPr id="15365" name="Text Box 4"/>
          <p:cNvSpPr txBox="1">
            <a:spLocks noChangeArrowheads="1"/>
          </p:cNvSpPr>
          <p:nvPr/>
        </p:nvSpPr>
        <p:spPr bwMode="auto">
          <a:xfrm>
            <a:off x="323850" y="115888"/>
            <a:ext cx="309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a:t>
            </a:r>
          </a:p>
        </p:txBody>
      </p:sp>
      <p:pic>
        <p:nvPicPr>
          <p:cNvPr id="6"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70" y="482600"/>
            <a:ext cx="1636776" cy="176113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705" y="3918857"/>
            <a:ext cx="2082519" cy="2259894"/>
          </a:xfrm>
          <a:prstGeom prst="rect">
            <a:avLst/>
          </a:prstGeom>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332" y="4088358"/>
            <a:ext cx="1647514" cy="1647514"/>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834" y="3918857"/>
            <a:ext cx="2323480" cy="230076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02407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560B90E5-F8D6-4903-9E19-76FF63A0995E}" type="slidenum">
              <a:rPr lang="en-US" altLang="ja-JP" sz="1400"/>
              <a:pPr eaLnBrk="1" hangingPunct="1">
                <a:spcBef>
                  <a:spcPct val="0"/>
                </a:spcBef>
                <a:buClrTx/>
                <a:buFontTx/>
                <a:buNone/>
              </a:pPr>
              <a:t>23</a:t>
            </a:fld>
            <a:endParaRPr lang="en-US" altLang="ja-JP" sz="1400"/>
          </a:p>
        </p:txBody>
      </p:sp>
      <p:sp>
        <p:nvSpPr>
          <p:cNvPr id="17411" name="Rectangle 2"/>
          <p:cNvSpPr>
            <a:spLocks noGrp="1" noChangeArrowheads="1"/>
          </p:cNvSpPr>
          <p:nvPr>
            <p:ph type="title"/>
          </p:nvPr>
        </p:nvSpPr>
        <p:spPr>
          <a:xfrm>
            <a:off x="1432379" y="563563"/>
            <a:ext cx="7127875" cy="777875"/>
          </a:xfrm>
        </p:spPr>
        <p:txBody>
          <a:bodyPr/>
          <a:lstStyle/>
          <a:p>
            <a:pPr eaLnBrk="1" hangingPunct="1"/>
            <a:r>
              <a:rPr lang="ja-JP" altLang="en-US" dirty="0" smtClean="0"/>
              <a:t>ファイルのオープンによる感染</a:t>
            </a:r>
          </a:p>
        </p:txBody>
      </p:sp>
      <p:sp>
        <p:nvSpPr>
          <p:cNvPr id="17412"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17413"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a:t>
            </a:r>
          </a:p>
        </p:txBody>
      </p:sp>
      <p:sp>
        <p:nvSpPr>
          <p:cNvPr id="17414" name="Rectangle 5"/>
          <p:cNvSpPr>
            <a:spLocks noGrp="1" noChangeArrowheads="1"/>
          </p:cNvSpPr>
          <p:nvPr>
            <p:ph type="body" idx="1"/>
          </p:nvPr>
        </p:nvSpPr>
        <p:spPr>
          <a:xfrm>
            <a:off x="611188" y="1341438"/>
            <a:ext cx="8281987" cy="5111750"/>
          </a:xfrm>
          <a:noFill/>
        </p:spPr>
        <p:txBody>
          <a:bodyPr>
            <a:normAutofit/>
          </a:bodyPr>
          <a:lstStyle/>
          <a:p>
            <a:pPr marL="609600" indent="-609600" eaLnBrk="1" hangingPunct="1"/>
            <a:r>
              <a:rPr lang="ja-JP" altLang="en-US" sz="2800" dirty="0" smtClean="0"/>
              <a:t>メールの添付ファイルを開くと感染</a:t>
            </a:r>
          </a:p>
          <a:p>
            <a:pPr marL="609600" indent="-609600" eaLnBrk="1" hangingPunct="1"/>
            <a:r>
              <a:rPr lang="ja-JP" altLang="en-US" sz="2800" dirty="0" smtClean="0"/>
              <a:t>次のようなファイルの入手経路も利用される</a:t>
            </a:r>
          </a:p>
          <a:p>
            <a:pPr marL="990600" lvl="1" indent="-533400" eaLnBrk="1" hangingPunct="1"/>
            <a:r>
              <a:rPr lang="ja-JP" altLang="en-US" sz="2400" dirty="0" smtClean="0"/>
              <a:t>ダウンロード、</a:t>
            </a:r>
            <a:r>
              <a:rPr lang="en-US" altLang="ja-JP" sz="2400" dirty="0" smtClean="0"/>
              <a:t>P2P</a:t>
            </a:r>
            <a:r>
              <a:rPr lang="ja-JP" altLang="en-US" sz="2400" dirty="0" smtClean="0"/>
              <a:t>ファイル交換ソフト</a:t>
            </a:r>
          </a:p>
          <a:p>
            <a:pPr marL="990600" lvl="1" indent="-533400" eaLnBrk="1" hangingPunct="1"/>
            <a:r>
              <a:rPr lang="en-US" altLang="ja-JP" sz="2400" dirty="0" smtClean="0"/>
              <a:t>IM</a:t>
            </a:r>
            <a:r>
              <a:rPr lang="ja-JP" altLang="en-US" sz="2400" dirty="0" smtClean="0"/>
              <a:t>（インスタントメッセンジャー）や</a:t>
            </a:r>
            <a:r>
              <a:rPr lang="en-US" altLang="ja-JP" sz="2400" dirty="0" smtClean="0"/>
              <a:t>IRC</a:t>
            </a:r>
            <a:r>
              <a:rPr lang="ja-JP" altLang="en-US" sz="2400" dirty="0" smtClean="0"/>
              <a:t>（インターネット・リレー・チャット）経由</a:t>
            </a:r>
          </a:p>
          <a:p>
            <a:pPr marL="990600" lvl="1" indent="-533400" eaLnBrk="1" hangingPunct="1"/>
            <a:r>
              <a:rPr lang="en-US" altLang="ja-JP" sz="2400" dirty="0" smtClean="0"/>
              <a:t>CD</a:t>
            </a:r>
            <a:r>
              <a:rPr lang="ja-JP" altLang="en-US" sz="2400" dirty="0" smtClean="0"/>
              <a:t>や</a:t>
            </a:r>
            <a:r>
              <a:rPr lang="en-US" altLang="ja-JP" sz="2400" dirty="0" smtClean="0"/>
              <a:t>USB</a:t>
            </a:r>
            <a:r>
              <a:rPr lang="ja-JP" altLang="en-US" sz="2400" dirty="0" smtClean="0"/>
              <a:t>メモリなどの外部ファイル</a:t>
            </a:r>
          </a:p>
          <a:p>
            <a:pPr marL="609600" indent="-609600" eaLnBrk="1" hangingPunct="1"/>
            <a:r>
              <a:rPr lang="ja-JP" altLang="en-US" sz="2800" dirty="0" smtClean="0"/>
              <a:t>ユーザの錯誤を誘う巧妙な手口</a:t>
            </a:r>
          </a:p>
          <a:p>
            <a:pPr marL="990600" lvl="1" indent="-533400" eaLnBrk="1" hangingPunct="1"/>
            <a:r>
              <a:rPr lang="ja-JP" altLang="en-US" sz="2400" dirty="0" smtClean="0"/>
              <a:t>ユーザの気を引くようなファイル名</a:t>
            </a:r>
          </a:p>
          <a:p>
            <a:pPr marL="990600" lvl="1" indent="-533400" eaLnBrk="1" hangingPunct="1"/>
            <a:r>
              <a:rPr lang="ja-JP" altLang="en-US" sz="2400" dirty="0" smtClean="0"/>
              <a:t>二重拡張子、アイコンの偽装</a:t>
            </a:r>
          </a:p>
          <a:p>
            <a:pPr marL="990600" lvl="1" indent="-533400" eaLnBrk="1" hangingPunct="1"/>
            <a:r>
              <a:rPr lang="ja-JP" altLang="en-US" sz="2400" dirty="0" smtClean="0"/>
              <a:t>公的機関を装う（組織名などを悪用）</a:t>
            </a:r>
          </a:p>
        </p:txBody>
      </p:sp>
      <p:pic>
        <p:nvPicPr>
          <p:cNvPr id="7" name="Picture 6" descr="フォルダアイコ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390" y="4535609"/>
            <a:ext cx="195378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909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8BA886DF-DF5C-42B4-BF3C-F144795CB56F}" type="slidenum">
              <a:rPr lang="en-US" altLang="ja-JP" sz="1400"/>
              <a:pPr eaLnBrk="1" hangingPunct="1">
                <a:spcBef>
                  <a:spcPct val="0"/>
                </a:spcBef>
                <a:buClrTx/>
                <a:buFontTx/>
                <a:buNone/>
              </a:pPr>
              <a:t>24</a:t>
            </a:fld>
            <a:endParaRPr lang="en-US" altLang="ja-JP" sz="1400"/>
          </a:p>
        </p:txBody>
      </p:sp>
      <p:sp>
        <p:nvSpPr>
          <p:cNvPr id="19459" name="Text Box 4"/>
          <p:cNvSpPr txBox="1">
            <a:spLocks noChangeArrowheads="1"/>
          </p:cNvSpPr>
          <p:nvPr/>
        </p:nvSpPr>
        <p:spPr bwMode="auto">
          <a:xfrm>
            <a:off x="533400" y="1444625"/>
            <a:ext cx="8302625" cy="971550"/>
          </a:xfrm>
          <a:prstGeom prst="rect">
            <a:avLst/>
          </a:prstGeom>
          <a:solidFill>
            <a:srgbClr val="CCFFCC"/>
          </a:solidFill>
          <a:ln w="25400">
            <a:solidFill>
              <a:srgbClr val="008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latinLnBrk="1" hangingPunct="1">
              <a:spcBef>
                <a:spcPct val="0"/>
              </a:spcBef>
              <a:buClr>
                <a:schemeClr val="tx1"/>
              </a:buClr>
              <a:buSzPct val="75000"/>
              <a:buFont typeface="Wingdings" panose="05000000000000000000" pitchFamily="2" charset="2"/>
              <a:buNone/>
            </a:pPr>
            <a:r>
              <a:rPr lang="ja-JP" altLang="en-US" sz="2800">
                <a:latin typeface="ＭＳ Ｐゴシック" panose="020B0600070205080204" pitchFamily="50" charset="-128"/>
              </a:rPr>
              <a:t>アイコンを偽装する</a:t>
            </a:r>
          </a:p>
          <a:p>
            <a:pPr algn="ctr" eaLnBrk="1" latinLnBrk="1" hangingPunct="1">
              <a:spcBef>
                <a:spcPct val="0"/>
              </a:spcBef>
              <a:buClr>
                <a:schemeClr val="tx1"/>
              </a:buClr>
              <a:buSzPct val="75000"/>
              <a:buFont typeface="Wingdings" panose="05000000000000000000" pitchFamily="2" charset="2"/>
              <a:buNone/>
            </a:pPr>
            <a:r>
              <a:rPr lang="ja-JP" altLang="en-US" sz="2800">
                <a:latin typeface="ＭＳ Ｐゴシック" panose="020B0600070205080204" pitchFamily="50" charset="-128"/>
              </a:rPr>
              <a:t>偽装したアイコンに該当するプログラムを立ち上げる</a:t>
            </a:r>
            <a:endParaRPr lang="ja-JP" altLang="en-US" sz="2400">
              <a:solidFill>
                <a:srgbClr val="000000"/>
              </a:solidFill>
              <a:latin typeface="ＭＳ Ｐゴシック" panose="020B0600070205080204" pitchFamily="50" charset="-128"/>
            </a:endParaRPr>
          </a:p>
        </p:txBody>
      </p:sp>
      <p:pic>
        <p:nvPicPr>
          <p:cNvPr id="19460" name="Picture 5" descr="メモ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2488"/>
            <a:ext cx="43910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テキストアイコ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565400"/>
            <a:ext cx="14414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7"/>
          <p:cNvSpPr txBox="1">
            <a:spLocks noChangeArrowheads="1"/>
          </p:cNvSpPr>
          <p:nvPr/>
        </p:nvSpPr>
        <p:spPr bwMode="auto">
          <a:xfrm>
            <a:off x="611188" y="4292600"/>
            <a:ext cx="3197225" cy="1382713"/>
          </a:xfrm>
          <a:prstGeom prst="rect">
            <a:avLst/>
          </a:prstGeom>
          <a:solidFill>
            <a:srgbClr val="FFFFFF"/>
          </a:solidFill>
          <a:ln w="9525" algn="ctr">
            <a:solidFill>
              <a:srgbClr val="000000"/>
            </a:solidFill>
            <a:miter lim="800000"/>
            <a:headEnd/>
            <a:tailEnd/>
          </a:ln>
        </p:spPr>
        <p:txBody>
          <a:bodyPr lIns="74295" tIns="8890" rIns="74295" bIns="8890"/>
          <a:lstStyle>
            <a:lvl1pPr defTabSz="762000"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50000"/>
              </a:spcBef>
              <a:buClrTx/>
              <a:buFontTx/>
              <a:buNone/>
            </a:pPr>
            <a:r>
              <a:rPr lang="ja-JP" altLang="en-US" sz="2000" b="1">
                <a:latin typeface="Century" panose="02040604050505020304" pitchFamily="18" charset="0"/>
              </a:rPr>
              <a:t>テキストファイルを開くプログラムを立ち上げて騙しつつ、見えないところでウイルスも動作を開始している。</a:t>
            </a:r>
            <a:endParaRPr lang="ja-JP" altLang="en-US" sz="2000" b="1">
              <a:latin typeface="ＭＳ ゴシック" panose="020B0609070205080204" pitchFamily="49" charset="-128"/>
            </a:endParaRPr>
          </a:p>
        </p:txBody>
      </p:sp>
      <p:sp>
        <p:nvSpPr>
          <p:cNvPr id="19463" name="Text Box 8"/>
          <p:cNvSpPr txBox="1">
            <a:spLocks noChangeArrowheads="1"/>
          </p:cNvSpPr>
          <p:nvPr/>
        </p:nvSpPr>
        <p:spPr bwMode="auto">
          <a:xfrm>
            <a:off x="900113" y="3644900"/>
            <a:ext cx="2624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600" b="1">
                <a:latin typeface="ＭＳ Ｐゴシック" panose="020B0600070205080204" pitchFamily="50" charset="-128"/>
              </a:rPr>
              <a:t>テキストファイルに</a:t>
            </a:r>
          </a:p>
          <a:p>
            <a:pPr eaLnBrk="1" hangingPunct="1">
              <a:spcBef>
                <a:spcPct val="0"/>
              </a:spcBef>
              <a:buClrTx/>
              <a:buFontTx/>
              <a:buNone/>
            </a:pPr>
            <a:r>
              <a:rPr lang="ja-JP" altLang="en-US" sz="1600" b="1">
                <a:latin typeface="ＭＳ Ｐゴシック" panose="020B0600070205080204" pitchFamily="50" charset="-128"/>
              </a:rPr>
              <a:t>見せかけたウイルスファイル</a:t>
            </a:r>
          </a:p>
        </p:txBody>
      </p:sp>
      <p:sp>
        <p:nvSpPr>
          <p:cNvPr id="19464" name="Line 9"/>
          <p:cNvSpPr>
            <a:spLocks noChangeShapeType="1"/>
          </p:cNvSpPr>
          <p:nvPr/>
        </p:nvSpPr>
        <p:spPr bwMode="auto">
          <a:xfrm>
            <a:off x="2339975" y="3068638"/>
            <a:ext cx="1554163" cy="296862"/>
          </a:xfrm>
          <a:prstGeom prst="line">
            <a:avLst/>
          </a:prstGeom>
          <a:noFill/>
          <a:ln w="53975">
            <a:solidFill>
              <a:srgbClr val="33CCCC"/>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9465" name="Text Box 10"/>
          <p:cNvSpPr txBox="1">
            <a:spLocks noChangeArrowheads="1"/>
          </p:cNvSpPr>
          <p:nvPr/>
        </p:nvSpPr>
        <p:spPr bwMode="auto">
          <a:xfrm>
            <a:off x="2339975" y="2565400"/>
            <a:ext cx="1536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F41414"/>
                </a:solidFill>
                <a:latin typeface="ＭＳ Ｐゴシック" panose="020B0600070205080204" pitchFamily="50" charset="-128"/>
              </a:rPr>
              <a:t>ダブルクリック</a:t>
            </a:r>
          </a:p>
        </p:txBody>
      </p:sp>
      <p:sp>
        <p:nvSpPr>
          <p:cNvPr id="19466" name="Text Box 11"/>
          <p:cNvSpPr txBox="1">
            <a:spLocks noChangeArrowheads="1"/>
          </p:cNvSpPr>
          <p:nvPr/>
        </p:nvSpPr>
        <p:spPr bwMode="auto">
          <a:xfrm>
            <a:off x="4700588" y="2557463"/>
            <a:ext cx="3751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000" b="1">
                <a:latin typeface="ＭＳ Ｐゴシック" panose="020B0600070205080204" pitchFamily="50" charset="-128"/>
              </a:rPr>
              <a:t>偽装したアイコンに該当する</a:t>
            </a:r>
          </a:p>
          <a:p>
            <a:pPr eaLnBrk="1" hangingPunct="1">
              <a:spcBef>
                <a:spcPct val="0"/>
              </a:spcBef>
              <a:buClrTx/>
              <a:buFontTx/>
              <a:buNone/>
            </a:pPr>
            <a:r>
              <a:rPr lang="ja-JP" altLang="en-US" sz="2000" b="1">
                <a:latin typeface="ＭＳ Ｐゴシック" panose="020B0600070205080204" pitchFamily="50" charset="-128"/>
              </a:rPr>
              <a:t>プログラム（メモ帳）を立ち上げる </a:t>
            </a:r>
          </a:p>
        </p:txBody>
      </p:sp>
      <p:sp>
        <p:nvSpPr>
          <p:cNvPr id="19467" name="Rectangle 16"/>
          <p:cNvSpPr>
            <a:spLocks noGrp="1" noChangeArrowheads="1"/>
          </p:cNvSpPr>
          <p:nvPr>
            <p:ph type="title"/>
          </p:nvPr>
        </p:nvSpPr>
        <p:spPr>
          <a:xfrm>
            <a:off x="1388269" y="665162"/>
            <a:ext cx="6624637" cy="561975"/>
          </a:xfrm>
          <a:noFill/>
        </p:spPr>
        <p:txBody>
          <a:bodyPr>
            <a:normAutofit fontScale="90000"/>
          </a:bodyPr>
          <a:lstStyle/>
          <a:p>
            <a:pPr eaLnBrk="1" hangingPunct="1"/>
            <a:r>
              <a:rPr lang="ja-JP" altLang="en-US" sz="3200" dirty="0" smtClean="0"/>
              <a:t>二重拡張子やアイコンの偽装</a:t>
            </a:r>
          </a:p>
        </p:txBody>
      </p:sp>
      <p:sp>
        <p:nvSpPr>
          <p:cNvPr id="19468" name="Text Box 17"/>
          <p:cNvSpPr txBox="1">
            <a:spLocks noChangeArrowheads="1"/>
          </p:cNvSpPr>
          <p:nvPr/>
        </p:nvSpPr>
        <p:spPr bwMode="auto">
          <a:xfrm>
            <a:off x="323850" y="11588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 </a:t>
            </a:r>
            <a:r>
              <a:rPr lang="en-US" altLang="ja-JP" sz="1800"/>
              <a:t>&gt; </a:t>
            </a:r>
            <a:r>
              <a:rPr lang="ja-JP" altLang="en-US" sz="1800"/>
              <a:t>ファイルのオープンによる感染</a:t>
            </a:r>
          </a:p>
        </p:txBody>
      </p:sp>
      <p:pic>
        <p:nvPicPr>
          <p:cNvPr id="19470" name="Picture 19" descr="C:\Documents and Settings\uchiyama\デスクトップ\ヒント.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282" y="5159496"/>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1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3A6BDE07-887F-4D3B-9B20-4A20A6CACCD0}" type="slidenum">
              <a:rPr lang="en-US" altLang="ja-JP" sz="1400"/>
              <a:pPr eaLnBrk="1" hangingPunct="1">
                <a:spcBef>
                  <a:spcPct val="0"/>
                </a:spcBef>
                <a:buClrTx/>
                <a:buFontTx/>
                <a:buNone/>
              </a:pPr>
              <a:t>25</a:t>
            </a:fld>
            <a:endParaRPr lang="en-US" altLang="ja-JP" sz="1400"/>
          </a:p>
        </p:txBody>
      </p:sp>
      <p:sp>
        <p:nvSpPr>
          <p:cNvPr id="20483" name="Rectangle 2"/>
          <p:cNvSpPr>
            <a:spLocks noGrp="1" noChangeArrowheads="1"/>
          </p:cNvSpPr>
          <p:nvPr>
            <p:ph type="title"/>
          </p:nvPr>
        </p:nvSpPr>
        <p:spPr>
          <a:xfrm>
            <a:off x="1452621" y="738981"/>
            <a:ext cx="6696075" cy="431800"/>
          </a:xfrm>
        </p:spPr>
        <p:txBody>
          <a:bodyPr>
            <a:noAutofit/>
          </a:bodyPr>
          <a:lstStyle/>
          <a:p>
            <a:pPr eaLnBrk="1" hangingPunct="1"/>
            <a:r>
              <a:rPr lang="ja-JP" altLang="en-US" dirty="0" smtClean="0"/>
              <a:t>公的機関を装う</a:t>
            </a:r>
          </a:p>
        </p:txBody>
      </p:sp>
      <p:sp>
        <p:nvSpPr>
          <p:cNvPr id="20484"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20485" name="Text Box 4"/>
          <p:cNvSpPr txBox="1">
            <a:spLocks noChangeArrowheads="1"/>
          </p:cNvSpPr>
          <p:nvPr/>
        </p:nvSpPr>
        <p:spPr bwMode="auto">
          <a:xfrm>
            <a:off x="323850" y="115888"/>
            <a:ext cx="8496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 </a:t>
            </a:r>
            <a:r>
              <a:rPr lang="en-US" altLang="ja-JP" sz="1800"/>
              <a:t>&gt; </a:t>
            </a:r>
            <a:r>
              <a:rPr lang="ja-JP" altLang="en-US" sz="1800"/>
              <a:t>ファイルのオープンによる感染</a:t>
            </a:r>
          </a:p>
        </p:txBody>
      </p:sp>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46799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5364163" y="1504950"/>
            <a:ext cx="3529012" cy="3122613"/>
          </a:xfrm>
          <a:prstGeom prst="rect">
            <a:avLst/>
          </a:prstGeom>
          <a:solidFill>
            <a:srgbClr val="CCFFCC"/>
          </a:solidFill>
          <a:ln w="9525">
            <a:solidFill>
              <a:schemeClr val="tx1"/>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1800" b="1"/>
              <a:t>① </a:t>
            </a:r>
            <a:r>
              <a:rPr lang="ja-JP" altLang="en-US" sz="1800" b="1"/>
              <a:t>メールの受信者が興味を持</a:t>
            </a:r>
          </a:p>
          <a:p>
            <a:pPr eaLnBrk="1" hangingPunct="1">
              <a:spcBef>
                <a:spcPct val="0"/>
              </a:spcBef>
              <a:buClrTx/>
              <a:buFontTx/>
              <a:buNone/>
            </a:pPr>
            <a:r>
              <a:rPr lang="ja-JP" altLang="en-US" sz="1800" b="1"/>
              <a:t>　　つと思われる件名</a:t>
            </a:r>
          </a:p>
          <a:p>
            <a:pPr eaLnBrk="1" hangingPunct="1">
              <a:spcBef>
                <a:spcPct val="0"/>
              </a:spcBef>
              <a:buClrTx/>
              <a:buFontTx/>
              <a:buNone/>
            </a:pPr>
            <a:r>
              <a:rPr lang="ja-JP" altLang="en-US" sz="1800" b="1"/>
              <a:t>② 送信者のメールアドレスが信</a:t>
            </a:r>
          </a:p>
          <a:p>
            <a:pPr eaLnBrk="1" hangingPunct="1">
              <a:spcBef>
                <a:spcPct val="0"/>
              </a:spcBef>
              <a:buClrTx/>
              <a:buFontTx/>
              <a:buNone/>
            </a:pPr>
            <a:r>
              <a:rPr lang="ja-JP" altLang="en-US" sz="1800" b="1"/>
              <a:t>　　頼できそうな組織のアドレス</a:t>
            </a:r>
          </a:p>
          <a:p>
            <a:pPr eaLnBrk="1" hangingPunct="1">
              <a:spcBef>
                <a:spcPct val="0"/>
              </a:spcBef>
              <a:buClrTx/>
              <a:buFontTx/>
              <a:buNone/>
            </a:pPr>
            <a:r>
              <a:rPr lang="ja-JP" altLang="en-US" sz="1800" b="1"/>
              <a:t>③ 件名に関わる本文	</a:t>
            </a:r>
          </a:p>
          <a:p>
            <a:pPr eaLnBrk="1" hangingPunct="1">
              <a:spcBef>
                <a:spcPct val="0"/>
              </a:spcBef>
              <a:buClrTx/>
              <a:buFontTx/>
              <a:buNone/>
            </a:pPr>
            <a:r>
              <a:rPr lang="ja-JP" altLang="en-US" sz="1800" b="1"/>
              <a:t>④ 本文の内容に合った添付ファ</a:t>
            </a:r>
          </a:p>
          <a:p>
            <a:pPr eaLnBrk="1" hangingPunct="1">
              <a:spcBef>
                <a:spcPct val="0"/>
              </a:spcBef>
              <a:buClrTx/>
              <a:buFontTx/>
              <a:buNone/>
            </a:pPr>
            <a:r>
              <a:rPr lang="ja-JP" altLang="en-US" sz="1800" b="1"/>
              <a:t>　　ル名</a:t>
            </a:r>
          </a:p>
          <a:p>
            <a:pPr eaLnBrk="1" hangingPunct="1">
              <a:spcBef>
                <a:spcPct val="0"/>
              </a:spcBef>
              <a:buClrTx/>
              <a:buFontTx/>
              <a:buNone/>
            </a:pPr>
            <a:r>
              <a:rPr lang="ja-JP" altLang="en-US" sz="1800" b="1"/>
              <a:t>⑤ 添付ファイルがワープロ文書や</a:t>
            </a:r>
          </a:p>
          <a:p>
            <a:pPr eaLnBrk="1" hangingPunct="1">
              <a:spcBef>
                <a:spcPct val="0"/>
              </a:spcBef>
              <a:buClrTx/>
              <a:buFontTx/>
              <a:buNone/>
            </a:pPr>
            <a:r>
              <a:rPr lang="ja-JP" altLang="en-US" sz="1800" b="1"/>
              <a:t>　　</a:t>
            </a:r>
            <a:r>
              <a:rPr lang="en-US" altLang="ja-JP" sz="1800" b="1"/>
              <a:t>PDF</a:t>
            </a:r>
            <a:r>
              <a:rPr lang="ja-JP" altLang="en-US" sz="1800" b="1"/>
              <a:t>ファイルなど</a:t>
            </a:r>
          </a:p>
          <a:p>
            <a:pPr eaLnBrk="1" hangingPunct="1">
              <a:spcBef>
                <a:spcPct val="0"/>
              </a:spcBef>
              <a:buClrTx/>
              <a:buFontTx/>
              <a:buNone/>
            </a:pPr>
            <a:r>
              <a:rPr lang="ja-JP" altLang="en-US" sz="1800" b="1"/>
              <a:t>⑥ ②に対応した組織名や個人名</a:t>
            </a:r>
          </a:p>
          <a:p>
            <a:pPr eaLnBrk="1" hangingPunct="1">
              <a:spcBef>
                <a:spcPct val="0"/>
              </a:spcBef>
              <a:buClrTx/>
              <a:buFontTx/>
              <a:buNone/>
            </a:pPr>
            <a:r>
              <a:rPr lang="ja-JP" altLang="en-US" sz="1800" b="1"/>
              <a:t>　　などを含む署名</a:t>
            </a:r>
          </a:p>
        </p:txBody>
      </p:sp>
      <p:sp>
        <p:nvSpPr>
          <p:cNvPr id="20488" name="AutoShape 13"/>
          <p:cNvSpPr>
            <a:spLocks noChangeArrowheads="1"/>
          </p:cNvSpPr>
          <p:nvPr/>
        </p:nvSpPr>
        <p:spPr bwMode="auto">
          <a:xfrm rot="-5400000">
            <a:off x="3851275" y="1628776"/>
            <a:ext cx="287337" cy="2735262"/>
          </a:xfrm>
          <a:prstGeom prst="rtTriangle">
            <a:avLst/>
          </a:prstGeom>
          <a:solidFill>
            <a:srgbClr val="CCFFCC"/>
          </a:solidFill>
          <a:ln w="9525">
            <a:solidFill>
              <a:schemeClr val="tx1"/>
            </a:solidFill>
            <a:miter lim="800000"/>
            <a:headEnd/>
            <a:tailEnd/>
          </a:ln>
        </p:spPr>
        <p:txBody>
          <a:bodyPr wrap="none"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Tree>
    <p:extLst>
      <p:ext uri="{BB962C8B-B14F-4D97-AF65-F5344CB8AC3E}">
        <p14:creationId xmlns:p14="http://schemas.microsoft.com/office/powerpoint/2010/main" val="1937618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77DC0789-801D-4E55-A244-2F343E78C239}" type="slidenum">
              <a:rPr lang="en-US" altLang="ja-JP" sz="1400"/>
              <a:pPr eaLnBrk="1" hangingPunct="1">
                <a:spcBef>
                  <a:spcPct val="0"/>
                </a:spcBef>
                <a:buClrTx/>
                <a:buFontTx/>
                <a:buNone/>
              </a:pPr>
              <a:t>26</a:t>
            </a:fld>
            <a:endParaRPr lang="en-US" altLang="ja-JP" sz="1400"/>
          </a:p>
        </p:txBody>
      </p:sp>
      <p:sp>
        <p:nvSpPr>
          <p:cNvPr id="21507" name="Rectangle 2"/>
          <p:cNvSpPr>
            <a:spLocks noGrp="1" noChangeArrowheads="1"/>
          </p:cNvSpPr>
          <p:nvPr>
            <p:ph type="title"/>
          </p:nvPr>
        </p:nvSpPr>
        <p:spPr>
          <a:xfrm>
            <a:off x="1486807" y="635001"/>
            <a:ext cx="7127875" cy="849312"/>
          </a:xfrm>
        </p:spPr>
        <p:txBody>
          <a:bodyPr/>
          <a:lstStyle/>
          <a:p>
            <a:pPr eaLnBrk="1" hangingPunct="1"/>
            <a:r>
              <a:rPr lang="en-US" altLang="ja-JP" dirty="0" smtClean="0"/>
              <a:t>Web</a:t>
            </a:r>
            <a:r>
              <a:rPr lang="ja-JP" altLang="en-US" dirty="0" smtClean="0"/>
              <a:t>ページの閲覧による感染</a:t>
            </a:r>
          </a:p>
        </p:txBody>
      </p:sp>
      <p:sp>
        <p:nvSpPr>
          <p:cNvPr id="21508"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21509"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a:t>
            </a:r>
          </a:p>
        </p:txBody>
      </p:sp>
      <p:sp>
        <p:nvSpPr>
          <p:cNvPr id="21510" name="Rectangle 5"/>
          <p:cNvSpPr>
            <a:spLocks noGrp="1" noChangeArrowheads="1"/>
          </p:cNvSpPr>
          <p:nvPr>
            <p:ph type="body" idx="1"/>
          </p:nvPr>
        </p:nvSpPr>
        <p:spPr>
          <a:xfrm>
            <a:off x="468313" y="1484313"/>
            <a:ext cx="8351837" cy="4392612"/>
          </a:xfrm>
          <a:noFill/>
        </p:spPr>
        <p:txBody>
          <a:bodyPr>
            <a:normAutofit/>
          </a:bodyPr>
          <a:lstStyle/>
          <a:p>
            <a:pPr marL="609600" indent="-609600" eaLnBrk="1" hangingPunct="1"/>
            <a:r>
              <a:rPr lang="ja-JP" altLang="en-US" sz="2800" dirty="0" smtClean="0"/>
              <a:t>攻撃者が</a:t>
            </a:r>
            <a:r>
              <a:rPr lang="en-US" altLang="ja-JP" sz="2800" dirty="0" smtClean="0"/>
              <a:t>Web</a:t>
            </a:r>
            <a:r>
              <a:rPr lang="ja-JP" altLang="en-US" sz="2800" dirty="0" smtClean="0"/>
              <a:t>ページにウイルスを仕掛けておくことがある</a:t>
            </a:r>
          </a:p>
          <a:p>
            <a:pPr marL="609600" indent="-609600" eaLnBrk="1" hangingPunct="1"/>
            <a:r>
              <a:rPr lang="ja-JP" altLang="en-US" sz="2800" dirty="0" smtClean="0"/>
              <a:t>脆弱性を解消していないと、</a:t>
            </a:r>
            <a:r>
              <a:rPr lang="en-US" altLang="ja-JP" sz="2800" dirty="0" smtClean="0"/>
              <a:t>Web</a:t>
            </a:r>
            <a:r>
              <a:rPr lang="ja-JP" altLang="en-US" sz="2800" dirty="0" smtClean="0"/>
              <a:t>ページを見るだけでウイルスに感染することがある</a:t>
            </a:r>
          </a:p>
          <a:p>
            <a:pPr marL="609600" indent="-609600" eaLnBrk="1" hangingPunct="1"/>
            <a:endParaRPr lang="ja-JP" altLang="en-US" sz="2800" dirty="0" smtClean="0"/>
          </a:p>
        </p:txBody>
      </p:sp>
    </p:spTree>
    <p:extLst>
      <p:ext uri="{BB962C8B-B14F-4D97-AF65-F5344CB8AC3E}">
        <p14:creationId xmlns:p14="http://schemas.microsoft.com/office/powerpoint/2010/main" val="47234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クラッキング</a:t>
            </a:r>
            <a:endParaRPr kumimoji="1" lang="ja-JP" altLang="en-US" dirty="0"/>
          </a:p>
        </p:txBody>
      </p:sp>
      <p:sp>
        <p:nvSpPr>
          <p:cNvPr id="3" name="コンテンツ プレースホルダー 2"/>
          <p:cNvSpPr>
            <a:spLocks noGrp="1"/>
          </p:cNvSpPr>
          <p:nvPr>
            <p:ph idx="1"/>
          </p:nvPr>
        </p:nvSpPr>
        <p:spPr>
          <a:xfrm>
            <a:off x="1078364" y="1316047"/>
            <a:ext cx="7553907" cy="2115049"/>
          </a:xfrm>
        </p:spPr>
        <p:txBody>
          <a:bodyPr>
            <a:normAutofit fontScale="62500" lnSpcReduction="20000"/>
          </a:bodyPr>
          <a:lstStyle/>
          <a:p>
            <a:r>
              <a:rPr kumimoji="1" lang="ja-JP" altLang="en-US" sz="3600" dirty="0" smtClean="0"/>
              <a:t>ハッキングと呼ばれることもある。</a:t>
            </a:r>
            <a:endParaRPr kumimoji="1" lang="en-US" altLang="ja-JP" sz="3600" dirty="0" smtClean="0"/>
          </a:p>
          <a:p>
            <a:r>
              <a:rPr kumimoji="1" lang="ja-JP" altLang="en-US" sz="3600" dirty="0" smtClean="0"/>
              <a:t>サーバソフトウェアの脆弱性の攻撃</a:t>
            </a:r>
            <a:endParaRPr kumimoji="1" lang="en-US" altLang="ja-JP" sz="3600" dirty="0" smtClean="0"/>
          </a:p>
          <a:p>
            <a:pPr lvl="1"/>
            <a:r>
              <a:rPr lang="ja-JP" altLang="en-US" sz="2000" dirty="0" smtClean="0"/>
              <a:t>スタックオーバーフロー攻撃</a:t>
            </a:r>
            <a:endParaRPr lang="en-US" altLang="ja-JP" sz="2000" dirty="0" smtClean="0"/>
          </a:p>
          <a:p>
            <a:pPr lvl="1"/>
            <a:r>
              <a:rPr lang="ja-JP" altLang="en-US" sz="2000" dirty="0" smtClean="0"/>
              <a:t>標的型</a:t>
            </a:r>
            <a:r>
              <a:rPr lang="ja-JP" altLang="en-US" sz="2000" dirty="0"/>
              <a:t>攻撃</a:t>
            </a:r>
            <a:endParaRPr lang="en-US" altLang="ja-JP" sz="2000" dirty="0" smtClean="0"/>
          </a:p>
          <a:p>
            <a:r>
              <a:rPr kumimoji="1" lang="ja-JP" altLang="en-US" sz="2800" dirty="0"/>
              <a:t>ホームページ</a:t>
            </a:r>
            <a:r>
              <a:rPr kumimoji="1" lang="ja-JP" altLang="en-US" sz="2800" dirty="0" smtClean="0"/>
              <a:t>の改ざん</a:t>
            </a:r>
            <a:endParaRPr kumimoji="1" lang="en-US" altLang="ja-JP" sz="2800" dirty="0" smtClean="0"/>
          </a:p>
          <a:p>
            <a:r>
              <a:rPr kumimoji="1" lang="ja-JP" altLang="en-US" sz="2800" dirty="0" smtClean="0"/>
              <a:t>機密データの漏洩</a:t>
            </a:r>
            <a:endParaRPr kumimoji="1" lang="en-US" altLang="ja-JP" sz="2800" dirty="0" smtClean="0"/>
          </a:p>
          <a:p>
            <a:pPr marL="0" indent="0">
              <a:buNone/>
            </a:pPr>
            <a:endParaRPr kumimoji="1" lang="ja-JP" altLang="en-US" dirty="0"/>
          </a:p>
        </p:txBody>
      </p:sp>
      <p:pic>
        <p:nvPicPr>
          <p:cNvPr id="2050" name="Picture 2" descr="http://www.ipa.go.jp/files/0000163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750" y="3377160"/>
            <a:ext cx="5343133" cy="346388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863130" y="3007828"/>
            <a:ext cx="5012422" cy="369332"/>
          </a:xfrm>
          <a:prstGeom prst="rect">
            <a:avLst/>
          </a:prstGeom>
        </p:spPr>
        <p:txBody>
          <a:bodyPr wrap="square">
            <a:spAutoFit/>
          </a:bodyPr>
          <a:lstStyle/>
          <a:p>
            <a:r>
              <a:rPr lang="ja-JP" altLang="en-US" dirty="0"/>
              <a:t>http://www.ipa.go.jp/files/000016378.png</a:t>
            </a:r>
          </a:p>
        </p:txBody>
      </p:sp>
      <p:sp>
        <p:nvSpPr>
          <p:cNvPr id="6" name="テキスト ボックス 5"/>
          <p:cNvSpPr txBox="1"/>
          <p:nvPr/>
        </p:nvSpPr>
        <p:spPr>
          <a:xfrm>
            <a:off x="4370828" y="2400283"/>
            <a:ext cx="399702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ガンブラー</a:t>
            </a:r>
            <a:endParaRPr kumimoji="1" lang="en-US" altLang="ja-JP" dirty="0" smtClean="0"/>
          </a:p>
          <a:p>
            <a:r>
              <a:rPr lang="ja-JP" altLang="en-US" dirty="0" smtClean="0"/>
              <a:t>（攻撃者の一連の手口）</a:t>
            </a:r>
            <a:r>
              <a:rPr kumimoji="1" lang="ja-JP" altLang="en-US" dirty="0" smtClean="0"/>
              <a:t>の仕組み</a:t>
            </a:r>
            <a:endParaRPr kumimoji="1" lang="ja-JP" altLang="en-US" dirty="0"/>
          </a:p>
        </p:txBody>
      </p:sp>
    </p:spTree>
    <p:extLst>
      <p:ext uri="{BB962C8B-B14F-4D97-AF65-F5344CB8AC3E}">
        <p14:creationId xmlns:p14="http://schemas.microsoft.com/office/powerpoint/2010/main" val="4013059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クロスサイトスクリプティング</a:t>
            </a:r>
            <a:endParaRPr kumimoji="1" lang="ja-JP" altLang="en-US" dirty="0"/>
          </a:p>
        </p:txBody>
      </p:sp>
      <p:pic>
        <p:nvPicPr>
          <p:cNvPr id="2050" name="Picture 2" descr=" 図1 クロスサイトスクリプティン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742" y="1480457"/>
            <a:ext cx="5907315" cy="443048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719943" y="6150430"/>
            <a:ext cx="7097486" cy="304800"/>
          </a:xfrm>
          <a:prstGeom prst="rect">
            <a:avLst/>
          </a:prstGeom>
        </p:spPr>
        <p:txBody>
          <a:bodyPr wrap="square">
            <a:spAutoFit/>
          </a:bodyPr>
          <a:lstStyle/>
          <a:p>
            <a:r>
              <a:rPr lang="en-US" altLang="ja-JP" sz="1400" dirty="0"/>
              <a:t>http://www.ipa.go.jp/security/awareness/vendor/programmingv1/a01_02.html</a:t>
            </a:r>
            <a:endParaRPr lang="ja-JP" altLang="en-US" sz="1400" dirty="0"/>
          </a:p>
        </p:txBody>
      </p:sp>
      <p:sp>
        <p:nvSpPr>
          <p:cNvPr id="5" name="角丸四角形吹き出し 4"/>
          <p:cNvSpPr/>
          <p:nvPr/>
        </p:nvSpPr>
        <p:spPr>
          <a:xfrm>
            <a:off x="163286" y="2144487"/>
            <a:ext cx="2373085" cy="2362200"/>
          </a:xfrm>
          <a:prstGeom prst="wedgeRoundRectCallout">
            <a:avLst>
              <a:gd name="adj1" fmla="val 71530"/>
              <a:gd name="adj2" fmla="val 5697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サイトで</a:t>
            </a:r>
            <a:r>
              <a:rPr kumimoji="1" lang="en-US" altLang="ja-JP" dirty="0" smtClean="0"/>
              <a:t>ID,</a:t>
            </a:r>
            <a:r>
              <a:rPr kumimoji="1" lang="ja-JP" altLang="en-US" dirty="0" smtClean="0"/>
              <a:t> </a:t>
            </a:r>
            <a:r>
              <a:rPr kumimoji="1" lang="en-US" altLang="ja-JP" dirty="0" smtClean="0"/>
              <a:t>PASSWD</a:t>
            </a:r>
            <a:r>
              <a:rPr kumimoji="1" lang="ja-JP" altLang="en-US" dirty="0" err="1" smtClean="0"/>
              <a:t>を保</a:t>
            </a:r>
            <a:r>
              <a:rPr kumimoji="1" lang="ja-JP" altLang="en-US" dirty="0" smtClean="0"/>
              <a:t>存しておく状態にしていると，クッキーを取られた時点で，</a:t>
            </a:r>
            <a:r>
              <a:rPr kumimoji="1" lang="en-US" altLang="ja-JP" dirty="0" smtClean="0"/>
              <a:t>ID</a:t>
            </a:r>
            <a:r>
              <a:rPr kumimoji="1" lang="ja-JP" altLang="en-US" dirty="0" err="1" smtClean="0"/>
              <a:t>，</a:t>
            </a:r>
            <a:r>
              <a:rPr kumimoji="1" lang="en-US" altLang="ja-JP" dirty="0" smtClean="0"/>
              <a:t>PASSWD</a:t>
            </a:r>
            <a:r>
              <a:rPr kumimoji="1" lang="ja-JP" altLang="en-US" dirty="0" smtClean="0"/>
              <a:t>を入力した状態を取られることになる．</a:t>
            </a:r>
            <a:endParaRPr kumimoji="1" lang="ja-JP" altLang="en-US" dirty="0"/>
          </a:p>
        </p:txBody>
      </p:sp>
    </p:spTree>
    <p:extLst>
      <p:ext uri="{BB962C8B-B14F-4D97-AF65-F5344CB8AC3E}">
        <p14:creationId xmlns:p14="http://schemas.microsoft.com/office/powerpoint/2010/main" val="1905258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763486" y="1817914"/>
            <a:ext cx="6999514" cy="40861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対策</a:t>
            </a:r>
            <a:endParaRPr kumimoji="1" lang="ja-JP" altLang="en-US" dirty="0"/>
          </a:p>
        </p:txBody>
      </p:sp>
      <p:sp>
        <p:nvSpPr>
          <p:cNvPr id="7" name="コンテンツ プレースホルダー 6"/>
          <p:cNvSpPr>
            <a:spLocks noGrp="1"/>
          </p:cNvSpPr>
          <p:nvPr>
            <p:ph sz="half" idx="1"/>
          </p:nvPr>
        </p:nvSpPr>
        <p:spPr>
          <a:xfrm>
            <a:off x="1942416" y="1317171"/>
            <a:ext cx="3197531" cy="4586933"/>
          </a:xfrm>
        </p:spPr>
        <p:txBody>
          <a:bodyPr/>
          <a:lstStyle/>
          <a:p>
            <a:r>
              <a:rPr lang="ja-JP" altLang="en-US" sz="2800" dirty="0" smtClean="0"/>
              <a:t>サーバ側</a:t>
            </a:r>
            <a:endParaRPr lang="en-US" altLang="ja-JP" sz="2800" dirty="0" smtClean="0"/>
          </a:p>
          <a:p>
            <a:r>
              <a:rPr kumimoji="1" lang="ja-JP" altLang="en-US" sz="2400" dirty="0" smtClean="0"/>
              <a:t>表示の際，</a:t>
            </a:r>
            <a:r>
              <a:rPr kumimoji="1" lang="en-US" altLang="ja-JP" sz="2400" dirty="0" smtClean="0"/>
              <a:t/>
            </a:r>
            <a:br>
              <a:rPr kumimoji="1" lang="en-US" altLang="ja-JP" sz="2400" dirty="0" smtClean="0"/>
            </a:br>
            <a:r>
              <a:rPr kumimoji="1" lang="ja-JP" altLang="en-US" sz="2400" dirty="0" smtClean="0"/>
              <a:t>スクリプトを無効化する表現に修正</a:t>
            </a:r>
            <a:endParaRPr kumimoji="1" lang="en-US" altLang="ja-JP" sz="2400" dirty="0" smtClean="0"/>
          </a:p>
          <a:p>
            <a:pPr marL="0" indent="0">
              <a:buNone/>
            </a:pPr>
            <a:r>
              <a:rPr lang="ja-JP" altLang="en-US" sz="2400" dirty="0" smtClean="0"/>
              <a:t>例）</a:t>
            </a:r>
            <a:r>
              <a:rPr lang="ja-JP" altLang="en-US" sz="2400" dirty="0"/>
              <a:t>　</a:t>
            </a:r>
            <a:endParaRPr lang="en-US" altLang="ja-JP" sz="2400" dirty="0" smtClean="0"/>
          </a:p>
          <a:p>
            <a:pPr marL="0" indent="0">
              <a:buNone/>
            </a:pPr>
            <a:r>
              <a:rPr lang="en-US" altLang="ja-JP" sz="2400" dirty="0" smtClean="0"/>
              <a:t>&lt;script&gt; </a:t>
            </a:r>
          </a:p>
          <a:p>
            <a:pPr marL="0" indent="0">
              <a:buNone/>
            </a:pPr>
            <a:r>
              <a:rPr kumimoji="1" lang="en-US" altLang="ja-JP" sz="2400" dirty="0"/>
              <a:t> </a:t>
            </a:r>
            <a:r>
              <a:rPr kumimoji="1" lang="en-US" altLang="ja-JP" sz="2400" dirty="0" smtClean="0"/>
              <a:t> =&gt; &amp;</a:t>
            </a:r>
            <a:r>
              <a:rPr kumimoji="1" lang="en-US" altLang="ja-JP" sz="2400" dirty="0" err="1" smtClean="0"/>
              <a:t>lt</a:t>
            </a:r>
            <a:r>
              <a:rPr kumimoji="1" lang="en-US" altLang="ja-JP" sz="2400" dirty="0" smtClean="0"/>
              <a:t>; script &amp;</a:t>
            </a:r>
            <a:r>
              <a:rPr kumimoji="1" lang="en-US" altLang="ja-JP" sz="2400" dirty="0" err="1" smtClean="0"/>
              <a:t>gt</a:t>
            </a:r>
            <a:r>
              <a:rPr lang="en-US" altLang="ja-JP" sz="2400" dirty="0"/>
              <a:t>;</a:t>
            </a:r>
            <a:r>
              <a:rPr kumimoji="1" lang="en-US" altLang="ja-JP" dirty="0" smtClean="0"/>
              <a:t/>
            </a:r>
            <a:br>
              <a:rPr kumimoji="1" lang="en-US" altLang="ja-JP" dirty="0" smtClean="0"/>
            </a:br>
            <a:endParaRPr kumimoji="1" lang="ja-JP" altLang="en-US" dirty="0"/>
          </a:p>
        </p:txBody>
      </p:sp>
      <p:sp>
        <p:nvSpPr>
          <p:cNvPr id="8" name="コンテンツ プレースホルダー 7"/>
          <p:cNvSpPr>
            <a:spLocks noGrp="1"/>
          </p:cNvSpPr>
          <p:nvPr>
            <p:ph sz="half" idx="2"/>
          </p:nvPr>
        </p:nvSpPr>
        <p:spPr>
          <a:xfrm>
            <a:off x="5337307" y="1317171"/>
            <a:ext cx="3197093" cy="4586932"/>
          </a:xfrm>
        </p:spPr>
        <p:txBody>
          <a:bodyPr/>
          <a:lstStyle/>
          <a:p>
            <a:r>
              <a:rPr lang="ja-JP" altLang="en-US" sz="2800" dirty="0" smtClean="0"/>
              <a:t>ユーザ側</a:t>
            </a:r>
            <a:endParaRPr lang="en-US" altLang="ja-JP" sz="2800" dirty="0" smtClean="0"/>
          </a:p>
          <a:p>
            <a:r>
              <a:rPr kumimoji="1" lang="ja-JP" altLang="en-US" sz="2400" dirty="0" smtClean="0"/>
              <a:t>サイトに応じて，</a:t>
            </a:r>
            <a:r>
              <a:rPr lang="ja-JP" altLang="en-US" sz="2400" dirty="0" smtClean="0"/>
              <a:t>スクリプトの実行の許可（</a:t>
            </a:r>
            <a:r>
              <a:rPr lang="en-US" altLang="ja-JP" sz="2400" dirty="0" smtClean="0"/>
              <a:t>ON/OFF</a:t>
            </a:r>
            <a:r>
              <a:rPr lang="ja-JP" altLang="en-US" sz="2400" dirty="0" smtClean="0"/>
              <a:t>）を行うアドオン（例えば，</a:t>
            </a:r>
            <a:r>
              <a:rPr lang="en-US" altLang="ja-JP" sz="2400" dirty="0" err="1" smtClean="0"/>
              <a:t>NoScript</a:t>
            </a:r>
            <a:r>
              <a:rPr lang="ja-JP" altLang="en-US" sz="2400" dirty="0" smtClean="0"/>
              <a:t>など）を入れる</a:t>
            </a:r>
            <a:endParaRPr lang="en-US" altLang="ja-JP" sz="2400" dirty="0" smtClean="0"/>
          </a:p>
          <a:p>
            <a:r>
              <a:rPr kumimoji="1" lang="ja-JP" altLang="en-US" sz="2400" dirty="0" smtClean="0"/>
              <a:t>ブラウザをバージョンアップし，脆弱性を減らす．</a:t>
            </a:r>
            <a:endParaRPr kumimoji="1" lang="ja-JP" altLang="en-US" sz="2400" dirty="0"/>
          </a:p>
        </p:txBody>
      </p:sp>
    </p:spTree>
    <p:extLst>
      <p:ext uri="{BB962C8B-B14F-4D97-AF65-F5344CB8AC3E}">
        <p14:creationId xmlns:p14="http://schemas.microsoft.com/office/powerpoint/2010/main" val="253078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講義内容</a:t>
            </a:r>
            <a:endParaRPr kumimoji="1" lang="ja-JP" altLang="en-US" dirty="0"/>
          </a:p>
        </p:txBody>
      </p:sp>
      <p:sp>
        <p:nvSpPr>
          <p:cNvPr id="4" name="Rectangle 1"/>
          <p:cNvSpPr>
            <a:spLocks noGrp="1" noChangeArrowheads="1"/>
          </p:cNvSpPr>
          <p:nvPr>
            <p:ph idx="1"/>
          </p:nvPr>
        </p:nvSpPr>
        <p:spPr bwMode="auto">
          <a:xfrm>
            <a:off x="873287" y="1524000"/>
            <a:ext cx="8009456" cy="49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defTabSz="914400" eaLnBrk="0" fontAlgn="base" hangingPunct="0">
              <a:spcBef>
                <a:spcPct val="0"/>
              </a:spcBef>
              <a:spcAft>
                <a:spcPct val="0"/>
              </a:spcAft>
              <a:buClrTx/>
            </a:pPr>
            <a:r>
              <a:rPr kumimoji="0" lang="ja-JP" altLang="ja-JP"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(1) サイバーセキュリティについて学ぶことの重要性を理解する。</a:t>
            </a:r>
            <a:endParaRPr kumimoji="0" lang="en-US" altLang="ja-JP"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(2) (3) </a:t>
            </a:r>
            <a:r>
              <a:rPr lang="en-US" altLang="ja-JP" sz="2400" dirty="0">
                <a:solidFill>
                  <a:srgbClr val="FF0000"/>
                </a:solidFill>
                <a:latin typeface="Segoe UI" panose="020B0502040204020203" pitchFamily="34" charset="0"/>
                <a:cs typeface="Segoe UI" panose="020B0502040204020203" pitchFamily="34" charset="0"/>
              </a:rPr>
              <a:t>(4) </a:t>
            </a:r>
            <a:r>
              <a:rPr lang="ja-JP" altLang="en-US" sz="2400" dirty="0">
                <a:solidFill>
                  <a:srgbClr val="FF0000"/>
                </a:solidFill>
                <a:latin typeface="Segoe UI" panose="020B0502040204020203" pitchFamily="34" charset="0"/>
                <a:cs typeface="Segoe UI" panose="020B0502040204020203" pitchFamily="34" charset="0"/>
              </a:rPr>
              <a:t>過去の事例を知る </a:t>
            </a:r>
            <a:r>
              <a:rPr lang="en-US" altLang="ja-JP" sz="2400" dirty="0" smtClean="0">
                <a:latin typeface="Segoe UI" panose="020B0502040204020203" pitchFamily="34" charset="0"/>
                <a:cs typeface="Segoe UI" panose="020B0502040204020203" pitchFamily="34" charset="0"/>
              </a:rPr>
              <a:t> </a:t>
            </a:r>
            <a:r>
              <a:rPr kumimoji="0" lang="en-US" altLang="ja-JP" sz="2400" b="0" i="0" u="none" strike="noStrike" cap="none" normalizeH="0" baseline="0" dirty="0" smtClean="0">
                <a:ln>
                  <a:noFill/>
                </a:ln>
                <a:solidFill>
                  <a:srgbClr val="FF0000"/>
                </a:solidFill>
                <a:effectLst/>
                <a:latin typeface="Segoe UI" panose="020B0502040204020203" pitchFamily="34" charset="0"/>
                <a:cs typeface="Segoe UI" panose="020B0502040204020203" pitchFamily="34" charset="0"/>
              </a:rPr>
              <a:t>(5/13)</a:t>
            </a: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(5) (6) (7) </a:t>
            </a:r>
            <a:r>
              <a:rPr lang="ja-JP" altLang="en-US" sz="2400" dirty="0">
                <a:latin typeface="Segoe UI" panose="020B0502040204020203" pitchFamily="34" charset="0"/>
                <a:cs typeface="Segoe UI" panose="020B0502040204020203" pitchFamily="34" charset="0"/>
              </a:rPr>
              <a:t>最新のセキュリティ対策とそのための設定 </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smtClean="0">
                <a:latin typeface="Segoe UI" panose="020B0502040204020203" pitchFamily="34" charset="0"/>
                <a:cs typeface="Segoe UI" panose="020B0502040204020203" pitchFamily="34" charset="0"/>
              </a:rPr>
              <a:t>(</a:t>
            </a:r>
            <a:r>
              <a:rPr lang="en-US" altLang="ja-JP" sz="2400" dirty="0">
                <a:latin typeface="Segoe UI" panose="020B0502040204020203" pitchFamily="34" charset="0"/>
                <a:cs typeface="Segoe UI" panose="020B0502040204020203" pitchFamily="34" charset="0"/>
              </a:rPr>
              <a:t>8) </a:t>
            </a:r>
            <a:r>
              <a:rPr lang="ja-JP" altLang="en-US" sz="2400" dirty="0">
                <a:latin typeface="Segoe UI" panose="020B0502040204020203" pitchFamily="34" charset="0"/>
                <a:cs typeface="Segoe UI" panose="020B0502040204020203" pitchFamily="34" charset="0"/>
              </a:rPr>
              <a:t>法律を知る </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solidFill>
                  <a:srgbClr val="FF0000"/>
                </a:solidFill>
                <a:latin typeface="Segoe UI" panose="020B0502040204020203" pitchFamily="34" charset="0"/>
                <a:cs typeface="Segoe UI" panose="020B0502040204020203" pitchFamily="34" charset="0"/>
              </a:rPr>
              <a:t>(9) </a:t>
            </a:r>
            <a:r>
              <a:rPr lang="ja-JP" altLang="en-US" sz="2400" dirty="0">
                <a:solidFill>
                  <a:srgbClr val="FF0000"/>
                </a:solidFill>
                <a:latin typeface="Segoe UI" panose="020B0502040204020203" pitchFamily="34" charset="0"/>
                <a:cs typeface="Segoe UI" panose="020B0502040204020203" pitchFamily="34" charset="0"/>
              </a:rPr>
              <a:t>法律・情報倫理を知り，考える </a:t>
            </a:r>
            <a:r>
              <a:rPr lang="en-US" altLang="ja-JP" sz="2400" dirty="0" smtClean="0">
                <a:solidFill>
                  <a:srgbClr val="FF0000"/>
                </a:solidFill>
                <a:latin typeface="Segoe UI" panose="020B0502040204020203" pitchFamily="34" charset="0"/>
                <a:cs typeface="Segoe UI" panose="020B0502040204020203" pitchFamily="34" charset="0"/>
              </a:rPr>
              <a:t>(6/17)</a:t>
            </a: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(10) </a:t>
            </a:r>
            <a:r>
              <a:rPr lang="ja-JP" altLang="en-US" sz="2400" dirty="0">
                <a:latin typeface="Segoe UI" panose="020B0502040204020203" pitchFamily="34" charset="0"/>
                <a:cs typeface="Segoe UI" panose="020B0502040204020203" pitchFamily="34" charset="0"/>
              </a:rPr>
              <a:t>サイバー犯罪と</a:t>
            </a:r>
            <a:r>
              <a:rPr lang="ja-JP" altLang="en-US" sz="2400" dirty="0" smtClean="0">
                <a:latin typeface="Segoe UI" panose="020B0502040204020203" pitchFamily="34" charset="0"/>
                <a:cs typeface="Segoe UI" panose="020B0502040204020203" pitchFamily="34" charset="0"/>
              </a:rPr>
              <a:t>捜査</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(11) (12) </a:t>
            </a:r>
            <a:r>
              <a:rPr lang="ja-JP" altLang="en-US" sz="2400" dirty="0">
                <a:latin typeface="Segoe UI" panose="020B0502040204020203" pitchFamily="34" charset="0"/>
                <a:cs typeface="Segoe UI" panose="020B0502040204020203" pitchFamily="34" charset="0"/>
              </a:rPr>
              <a:t>本当の著作権を知る </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(13) </a:t>
            </a:r>
            <a:r>
              <a:rPr lang="ja-JP" altLang="en-US" sz="2400" dirty="0">
                <a:latin typeface="Segoe UI" panose="020B0502040204020203" pitchFamily="34" charset="0"/>
                <a:cs typeface="Segoe UI" panose="020B0502040204020203" pitchFamily="34" charset="0"/>
              </a:rPr>
              <a:t>ソーシャルエンジニアリング、</a:t>
            </a:r>
            <a:r>
              <a:rPr lang="ja-JP" altLang="en-US" sz="2400" dirty="0" smtClean="0">
                <a:latin typeface="Segoe UI" panose="020B0502040204020203" pitchFamily="34" charset="0"/>
                <a:cs typeface="Segoe UI" panose="020B0502040204020203" pitchFamily="34" charset="0"/>
              </a:rPr>
              <a:t>メディア</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(14) </a:t>
            </a:r>
            <a:r>
              <a:rPr lang="ja-JP" altLang="en-US" sz="2400" dirty="0">
                <a:latin typeface="Segoe UI" panose="020B0502040204020203" pitchFamily="34" charset="0"/>
                <a:cs typeface="Segoe UI" panose="020B0502040204020203" pitchFamily="34" charset="0"/>
              </a:rPr>
              <a:t>プライバシ保護と匿名性 </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lang="en-US" altLang="ja-JP" sz="2400" dirty="0">
                <a:latin typeface="Segoe UI" panose="020B0502040204020203" pitchFamily="34" charset="0"/>
                <a:cs typeface="Segoe UI" panose="020B0502040204020203" pitchFamily="34" charset="0"/>
              </a:rPr>
              <a:t>(15) </a:t>
            </a:r>
            <a:r>
              <a:rPr lang="ja-JP" altLang="en-US" sz="2400" dirty="0">
                <a:latin typeface="Segoe UI" panose="020B0502040204020203" pitchFamily="34" charset="0"/>
                <a:cs typeface="Segoe UI" panose="020B0502040204020203" pitchFamily="34" charset="0"/>
              </a:rPr>
              <a:t>サイバーセキュリティについて継続的に取り組む </a:t>
            </a:r>
            <a:endParaRPr lang="en-US" altLang="ja-JP" sz="2400" dirty="0" smtClean="0">
              <a:latin typeface="Segoe UI" panose="020B0502040204020203" pitchFamily="34" charset="0"/>
              <a:cs typeface="Segoe UI" panose="020B0502040204020203" pitchFamily="34" charset="0"/>
            </a:endParaRPr>
          </a:p>
          <a:p>
            <a:pPr defTabSz="914400" eaLnBrk="0" fontAlgn="base" hangingPunct="0">
              <a:spcBef>
                <a:spcPct val="0"/>
              </a:spcBef>
              <a:spcAft>
                <a:spcPct val="0"/>
              </a:spcAft>
              <a:buClrTx/>
            </a:pPr>
            <a:r>
              <a:rPr kumimoji="0" lang="ja-JP"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試験</a:t>
            </a:r>
            <a:endParaRPr kumimoji="0" lang="ja-JP" altLang="ja-JP"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197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C533D145-6C26-4FFB-A166-D5A0975C820E}" type="slidenum">
              <a:rPr lang="en-US" altLang="ja-JP" sz="1400"/>
              <a:pPr eaLnBrk="1" hangingPunct="1">
                <a:spcBef>
                  <a:spcPct val="0"/>
                </a:spcBef>
                <a:buClrTx/>
                <a:buFontTx/>
                <a:buNone/>
              </a:pPr>
              <a:t>30</a:t>
            </a:fld>
            <a:endParaRPr lang="en-US" altLang="ja-JP" sz="1400"/>
          </a:p>
        </p:txBody>
      </p:sp>
      <p:sp>
        <p:nvSpPr>
          <p:cNvPr id="22531" name="Rectangle 2"/>
          <p:cNvSpPr>
            <a:spLocks noGrp="1" noChangeArrowheads="1"/>
          </p:cNvSpPr>
          <p:nvPr>
            <p:ph type="title"/>
          </p:nvPr>
        </p:nvSpPr>
        <p:spPr>
          <a:xfrm>
            <a:off x="1388836" y="706438"/>
            <a:ext cx="7920038" cy="777875"/>
          </a:xfrm>
        </p:spPr>
        <p:txBody>
          <a:bodyPr>
            <a:normAutofit fontScale="90000"/>
          </a:bodyPr>
          <a:lstStyle/>
          <a:p>
            <a:pPr eaLnBrk="1" hangingPunct="1"/>
            <a:r>
              <a:rPr lang="ja-JP" altLang="en-US" dirty="0" smtClean="0"/>
              <a:t>メールの開封やプレビューによる感染</a:t>
            </a:r>
          </a:p>
        </p:txBody>
      </p:sp>
      <p:sp>
        <p:nvSpPr>
          <p:cNvPr id="22532"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22533"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a:t>
            </a:r>
          </a:p>
        </p:txBody>
      </p:sp>
      <p:sp>
        <p:nvSpPr>
          <p:cNvPr id="22534" name="Rectangle 5"/>
          <p:cNvSpPr>
            <a:spLocks noGrp="1" noChangeArrowheads="1"/>
          </p:cNvSpPr>
          <p:nvPr>
            <p:ph type="body" idx="1"/>
          </p:nvPr>
        </p:nvSpPr>
        <p:spPr>
          <a:xfrm>
            <a:off x="395288" y="1484313"/>
            <a:ext cx="8496300" cy="4392612"/>
          </a:xfrm>
          <a:noFill/>
        </p:spPr>
        <p:txBody>
          <a:bodyPr>
            <a:normAutofit/>
          </a:bodyPr>
          <a:lstStyle/>
          <a:p>
            <a:pPr marL="609600" indent="-609600" eaLnBrk="1" hangingPunct="1"/>
            <a:r>
              <a:rPr lang="ja-JP" altLang="en-US" sz="2800" dirty="0" smtClean="0"/>
              <a:t>メールソフトや</a:t>
            </a:r>
            <a:r>
              <a:rPr lang="en-US" altLang="ja-JP" sz="2800" dirty="0" smtClean="0"/>
              <a:t>OS</a:t>
            </a:r>
            <a:r>
              <a:rPr lang="ja-JP" altLang="en-US" sz="2800" dirty="0" smtClean="0"/>
              <a:t>の脆弱性を悪用</a:t>
            </a:r>
          </a:p>
          <a:p>
            <a:pPr marL="609600" indent="-609600" eaLnBrk="1" hangingPunct="1"/>
            <a:r>
              <a:rPr lang="ja-JP" altLang="en-US" sz="2800" dirty="0" smtClean="0"/>
              <a:t>脆弱性を解消していないと、メールを開いたり、プレビューしただけで、マルウェアに感染する</a:t>
            </a:r>
          </a:p>
          <a:p>
            <a:pPr marL="609600" indent="-609600" eaLnBrk="1" hangingPunct="1">
              <a:buFontTx/>
              <a:buNone/>
            </a:pPr>
            <a:endParaRPr lang="ja-JP" altLang="en-US" sz="2800" dirty="0" smtClean="0"/>
          </a:p>
          <a:p>
            <a:pPr marL="609600" indent="-609600" eaLnBrk="1" hangingPunct="1"/>
            <a:endParaRPr lang="en-US" altLang="ja-JP" sz="2800" dirty="0" smtClean="0"/>
          </a:p>
        </p:txBody>
      </p:sp>
    </p:spTree>
    <p:extLst>
      <p:ext uri="{BB962C8B-B14F-4D97-AF65-F5344CB8AC3E}">
        <p14:creationId xmlns:p14="http://schemas.microsoft.com/office/powerpoint/2010/main" val="1405047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203EDF7A-D6BF-40BF-8464-9C3F4BFB8284}" type="slidenum">
              <a:rPr lang="en-US" altLang="ja-JP" sz="1400"/>
              <a:pPr eaLnBrk="1" hangingPunct="1">
                <a:spcBef>
                  <a:spcPct val="0"/>
                </a:spcBef>
                <a:buClrTx/>
                <a:buFontTx/>
                <a:buNone/>
              </a:pPr>
              <a:t>31</a:t>
            </a:fld>
            <a:endParaRPr lang="en-US" altLang="ja-JP" sz="1400"/>
          </a:p>
        </p:txBody>
      </p:sp>
      <p:sp>
        <p:nvSpPr>
          <p:cNvPr id="23555" name="Rectangle 2"/>
          <p:cNvSpPr>
            <a:spLocks noGrp="1" noChangeArrowheads="1"/>
          </p:cNvSpPr>
          <p:nvPr>
            <p:ph type="title"/>
          </p:nvPr>
        </p:nvSpPr>
        <p:spPr>
          <a:xfrm>
            <a:off x="1443264" y="639883"/>
            <a:ext cx="7127875" cy="777875"/>
          </a:xfrm>
        </p:spPr>
        <p:txBody>
          <a:bodyPr/>
          <a:lstStyle/>
          <a:p>
            <a:pPr eaLnBrk="1" hangingPunct="1"/>
            <a:r>
              <a:rPr lang="ja-JP" altLang="en-US" dirty="0" smtClean="0"/>
              <a:t>ネットワークへの接続による感染</a:t>
            </a:r>
          </a:p>
        </p:txBody>
      </p:sp>
      <p:sp>
        <p:nvSpPr>
          <p:cNvPr id="23556" name="Text Box 3"/>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23557" name="Text Box 4"/>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 </a:t>
            </a:r>
            <a:r>
              <a:rPr lang="en-US" altLang="ja-JP" sz="1800"/>
              <a:t>&gt; 3</a:t>
            </a:r>
            <a:r>
              <a:rPr lang="ja-JP" altLang="en-US" sz="1800"/>
              <a:t>） マルウェア感染の原因</a:t>
            </a:r>
          </a:p>
        </p:txBody>
      </p:sp>
      <p:sp>
        <p:nvSpPr>
          <p:cNvPr id="23558" name="Rectangle 5"/>
          <p:cNvSpPr>
            <a:spLocks noGrp="1" noChangeArrowheads="1"/>
          </p:cNvSpPr>
          <p:nvPr>
            <p:ph type="body" idx="1"/>
          </p:nvPr>
        </p:nvSpPr>
        <p:spPr>
          <a:xfrm>
            <a:off x="436562" y="1373187"/>
            <a:ext cx="8337323" cy="4762621"/>
          </a:xfrm>
          <a:noFill/>
        </p:spPr>
        <p:txBody>
          <a:bodyPr>
            <a:normAutofit/>
          </a:bodyPr>
          <a:lstStyle/>
          <a:p>
            <a:pPr marL="609600" indent="-609600" eaLnBrk="1" hangingPunct="1"/>
            <a:r>
              <a:rPr lang="en-US" altLang="ja-JP" sz="2800" dirty="0" smtClean="0"/>
              <a:t>OS</a:t>
            </a:r>
            <a:r>
              <a:rPr lang="ja-JP" altLang="en-US" sz="2800" dirty="0" smtClean="0"/>
              <a:t>の脆弱性を悪用</a:t>
            </a:r>
          </a:p>
          <a:p>
            <a:pPr marL="609600" indent="-609600" eaLnBrk="1" hangingPunct="1"/>
            <a:r>
              <a:rPr lang="ja-JP" altLang="en-US" sz="2800" dirty="0" smtClean="0"/>
              <a:t>ネットワークに繋がっている脆弱性のあるコンピュータに対し、ウイルスファイルを送り込む</a:t>
            </a:r>
          </a:p>
          <a:p>
            <a:pPr marL="609600" indent="-609600" eaLnBrk="1" hangingPunct="1">
              <a:buFontTx/>
              <a:buNone/>
            </a:pPr>
            <a:r>
              <a:rPr lang="ja-JP" altLang="en-US" sz="2800" dirty="0" smtClean="0"/>
              <a:t>　　→　</a:t>
            </a:r>
            <a:r>
              <a:rPr lang="en-US" altLang="ja-JP" sz="2800" dirty="0" smtClean="0"/>
              <a:t>W32/</a:t>
            </a:r>
            <a:r>
              <a:rPr lang="en-US" altLang="ja-JP" sz="2800" dirty="0" err="1" smtClean="0"/>
              <a:t>Downad</a:t>
            </a:r>
            <a:r>
              <a:rPr lang="ja-JP" altLang="en-US" sz="2800" dirty="0" smtClean="0"/>
              <a:t>（ダウンアド）など</a:t>
            </a:r>
          </a:p>
          <a:p>
            <a:pPr marL="609600" indent="-609600" eaLnBrk="1" hangingPunct="1"/>
            <a:r>
              <a:rPr lang="ja-JP" altLang="en-US" sz="2800" dirty="0" smtClean="0"/>
              <a:t>パスワードの設定が甘いと、</a:t>
            </a:r>
            <a:br>
              <a:rPr lang="ja-JP" altLang="en-US" sz="2800" dirty="0" smtClean="0"/>
            </a:br>
            <a:r>
              <a:rPr lang="ja-JP" altLang="en-US" sz="2800" dirty="0" smtClean="0"/>
              <a:t>ネットワーク経由でパスワードを攻略して感染</a:t>
            </a:r>
            <a:br>
              <a:rPr lang="ja-JP" altLang="en-US" sz="2800" dirty="0" smtClean="0"/>
            </a:br>
            <a:r>
              <a:rPr lang="ja-JP" altLang="en-US" sz="2800" dirty="0" smtClean="0"/>
              <a:t>→ </a:t>
            </a:r>
            <a:r>
              <a:rPr lang="en-US" altLang="ja-JP" sz="2800" dirty="0" smtClean="0"/>
              <a:t>W32/</a:t>
            </a:r>
            <a:r>
              <a:rPr lang="en-US" altLang="ja-JP" sz="2800" dirty="0" err="1" smtClean="0"/>
              <a:t>Deloder</a:t>
            </a:r>
            <a:r>
              <a:rPr lang="ja-JP" altLang="en-US" sz="2800" dirty="0" smtClean="0"/>
              <a:t>（デローダー）など</a:t>
            </a:r>
          </a:p>
        </p:txBody>
      </p:sp>
    </p:spTree>
    <p:extLst>
      <p:ext uri="{BB962C8B-B14F-4D97-AF65-F5344CB8AC3E}">
        <p14:creationId xmlns:p14="http://schemas.microsoft.com/office/powerpoint/2010/main" val="227097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a:t>MSBlast</a:t>
            </a:r>
            <a:r>
              <a:rPr lang="en-US" altLang="ja-JP" dirty="0"/>
              <a:t> </a:t>
            </a:r>
            <a:r>
              <a:rPr lang="ja-JP" altLang="en-US" dirty="0" smtClean="0"/>
              <a:t>・</a:t>
            </a:r>
            <a:r>
              <a:rPr lang="en-US" altLang="ja-JP" dirty="0" smtClean="0"/>
              <a:t>Blaster </a:t>
            </a:r>
            <a:r>
              <a:rPr lang="en-US" altLang="ja-JP" dirty="0"/>
              <a:t>/ </a:t>
            </a:r>
            <a:r>
              <a:rPr lang="ja-JP" altLang="en-US" dirty="0" smtClean="0"/>
              <a:t>ブラスター</a:t>
            </a:r>
            <a:r>
              <a:rPr lang="en-US" altLang="ja-JP" dirty="0"/>
              <a:t/>
            </a:r>
            <a:br>
              <a:rPr lang="en-US" altLang="ja-JP" dirty="0"/>
            </a:br>
            <a:r>
              <a:rPr lang="en-US" altLang="ja-JP" sz="2200" dirty="0"/>
              <a:t>http://e-words.jp/w/MSBlast.html</a:t>
            </a:r>
            <a:endParaRPr kumimoji="1" lang="ja-JP" altLang="en-US" sz="2200" dirty="0"/>
          </a:p>
        </p:txBody>
      </p:sp>
      <p:sp>
        <p:nvSpPr>
          <p:cNvPr id="3" name="コンテンツ プレースホルダー 2"/>
          <p:cNvSpPr>
            <a:spLocks noGrp="1"/>
          </p:cNvSpPr>
          <p:nvPr>
            <p:ph idx="1"/>
          </p:nvPr>
        </p:nvSpPr>
        <p:spPr>
          <a:xfrm>
            <a:off x="968829" y="1803633"/>
            <a:ext cx="7565572" cy="4974672"/>
          </a:xfrm>
        </p:spPr>
        <p:txBody>
          <a:bodyPr>
            <a:normAutofit fontScale="32500" lnSpcReduction="20000"/>
          </a:bodyPr>
          <a:lstStyle/>
          <a:p>
            <a:pPr marL="0" indent="0">
              <a:buNone/>
            </a:pPr>
            <a:r>
              <a:rPr lang="en-US" altLang="ja-JP" sz="5000" dirty="0">
                <a:latin typeface="+mn-ea"/>
              </a:rPr>
              <a:t>2003</a:t>
            </a:r>
            <a:r>
              <a:rPr lang="ja-JP" altLang="en-US" sz="5000" dirty="0">
                <a:latin typeface="+mn-ea"/>
              </a:rPr>
              <a:t>年</a:t>
            </a:r>
            <a:r>
              <a:rPr lang="en-US" altLang="ja-JP" sz="5000" dirty="0">
                <a:latin typeface="+mn-ea"/>
              </a:rPr>
              <a:t>8</a:t>
            </a:r>
            <a:r>
              <a:rPr lang="ja-JP" altLang="en-US" sz="5000" dirty="0">
                <a:latin typeface="+mn-ea"/>
              </a:rPr>
              <a:t>月中旬に</a:t>
            </a:r>
            <a:r>
              <a:rPr lang="ja-JP" altLang="en-US" sz="5000" dirty="0" smtClean="0">
                <a:latin typeface="+mn-ea"/>
              </a:rPr>
              <a:t>猛威　</a:t>
            </a:r>
            <a:endParaRPr lang="en-US" altLang="ja-JP" sz="5000" dirty="0" smtClean="0">
              <a:latin typeface="+mn-ea"/>
            </a:endParaRPr>
          </a:p>
          <a:p>
            <a:r>
              <a:rPr lang="en-US" altLang="ja-JP" sz="5500" dirty="0" smtClean="0">
                <a:latin typeface="+mn-ea"/>
              </a:rPr>
              <a:t>Windows NT/2000/XP</a:t>
            </a:r>
            <a:r>
              <a:rPr lang="ja-JP" altLang="en-US" sz="5500" dirty="0" smtClean="0">
                <a:latin typeface="+mn-ea"/>
              </a:rPr>
              <a:t>を対象とす</a:t>
            </a:r>
            <a:r>
              <a:rPr lang="ja-JP" altLang="en-US" sz="5500" dirty="0">
                <a:latin typeface="+mn-ea"/>
              </a:rPr>
              <a:t>る</a:t>
            </a:r>
            <a:r>
              <a:rPr lang="ja-JP" altLang="en-US" sz="5500" dirty="0" smtClean="0">
                <a:latin typeface="+mn-ea"/>
              </a:rPr>
              <a:t>ワーム。</a:t>
            </a:r>
            <a:endParaRPr lang="en-US" altLang="ja-JP" sz="5500" dirty="0" smtClean="0">
              <a:latin typeface="+mn-ea"/>
            </a:endParaRPr>
          </a:p>
          <a:p>
            <a:r>
              <a:rPr lang="ja-JP" altLang="en-US" sz="5500" dirty="0" smtClean="0">
                <a:latin typeface="+mn-ea"/>
              </a:rPr>
              <a:t>別名「</a:t>
            </a:r>
            <a:r>
              <a:rPr lang="en-US" altLang="ja-JP" sz="5500" dirty="0">
                <a:latin typeface="+mn-ea"/>
              </a:rPr>
              <a:t>WORM_MSBLAST.A</a:t>
            </a:r>
            <a:r>
              <a:rPr lang="ja-JP" altLang="en-US" sz="5500" dirty="0">
                <a:latin typeface="+mn-ea"/>
              </a:rPr>
              <a:t>」「</a:t>
            </a:r>
            <a:r>
              <a:rPr lang="en-US" altLang="ja-JP" sz="5500" dirty="0">
                <a:latin typeface="+mn-ea"/>
              </a:rPr>
              <a:t>W32.Blaster.Worm</a:t>
            </a:r>
            <a:r>
              <a:rPr lang="ja-JP" altLang="en-US" sz="5500" dirty="0">
                <a:latin typeface="+mn-ea"/>
              </a:rPr>
              <a:t>」「</a:t>
            </a:r>
            <a:r>
              <a:rPr lang="en-US" altLang="ja-JP" sz="5500" dirty="0">
                <a:latin typeface="+mn-ea"/>
              </a:rPr>
              <a:t>W32/</a:t>
            </a:r>
            <a:r>
              <a:rPr lang="en-US" altLang="ja-JP" sz="5500" dirty="0" err="1">
                <a:latin typeface="+mn-ea"/>
              </a:rPr>
              <a:t>Lovsan.worm</a:t>
            </a:r>
            <a:r>
              <a:rPr lang="ja-JP" altLang="en-US" sz="5500" dirty="0">
                <a:latin typeface="+mn-ea"/>
              </a:rPr>
              <a:t>」</a:t>
            </a:r>
            <a:r>
              <a:rPr lang="ja-JP" altLang="en-US" sz="5500" dirty="0" smtClean="0">
                <a:latin typeface="+mn-ea"/>
              </a:rPr>
              <a:t>など</a:t>
            </a:r>
            <a:endParaRPr lang="ja-JP" altLang="en-US" sz="5500" dirty="0">
              <a:latin typeface="+mn-ea"/>
            </a:endParaRPr>
          </a:p>
          <a:p>
            <a:r>
              <a:rPr lang="en-US" altLang="ja-JP" sz="5500" dirty="0" smtClean="0">
                <a:latin typeface="+mn-ea"/>
              </a:rPr>
              <a:t>Windows</a:t>
            </a:r>
            <a:r>
              <a:rPr lang="ja-JP" altLang="en-US" sz="5500" dirty="0">
                <a:latin typeface="+mn-ea"/>
              </a:rPr>
              <a:t>のファイル</a:t>
            </a:r>
            <a:r>
              <a:rPr lang="ja-JP" altLang="en-US" sz="5500" dirty="0" smtClean="0">
                <a:latin typeface="+mn-ea"/>
              </a:rPr>
              <a:t>共有に利用される</a:t>
            </a:r>
            <a:r>
              <a:rPr lang="en-US" altLang="ja-JP" sz="5500" dirty="0" smtClean="0">
                <a:latin typeface="+mn-ea"/>
              </a:rPr>
              <a:t>TCP </a:t>
            </a:r>
            <a:r>
              <a:rPr lang="en-US" altLang="ja-JP" sz="5500" dirty="0">
                <a:latin typeface="+mn-ea"/>
              </a:rPr>
              <a:t>135</a:t>
            </a:r>
            <a:r>
              <a:rPr lang="ja-JP" altLang="en-US" sz="5500" dirty="0">
                <a:latin typeface="+mn-ea"/>
              </a:rPr>
              <a:t>番ポートに</a:t>
            </a:r>
            <a:r>
              <a:rPr lang="ja-JP" altLang="en-US" sz="5500" dirty="0" smtClean="0">
                <a:latin typeface="+mn-ea"/>
              </a:rPr>
              <a:t>アクセス</a:t>
            </a:r>
            <a:endParaRPr lang="en-US" altLang="ja-JP" sz="5500" dirty="0" smtClean="0">
              <a:latin typeface="+mn-ea"/>
            </a:endParaRPr>
          </a:p>
          <a:p>
            <a:r>
              <a:rPr lang="en-US" altLang="ja-JP" sz="5500" dirty="0" smtClean="0">
                <a:latin typeface="+mn-ea"/>
              </a:rPr>
              <a:t>RPC DCOM (Distributed Component Object Model)</a:t>
            </a:r>
            <a:r>
              <a:rPr lang="ja-JP" altLang="en-US" sz="5500" dirty="0" smtClean="0">
                <a:latin typeface="+mn-ea"/>
              </a:rPr>
              <a:t> の脆弱性（</a:t>
            </a:r>
            <a:r>
              <a:rPr lang="ja-JP" altLang="en-US" sz="6200" dirty="0" smtClean="0">
                <a:latin typeface="+mn-ea"/>
              </a:rPr>
              <a:t>バッファオーバーフロー</a:t>
            </a:r>
            <a:r>
              <a:rPr lang="ja-JP" altLang="en-US" sz="5500" dirty="0" smtClean="0">
                <a:latin typeface="+mn-ea"/>
              </a:rPr>
              <a:t>）を</a:t>
            </a:r>
            <a:r>
              <a:rPr lang="ja-JP" altLang="en-US" sz="5500" dirty="0">
                <a:latin typeface="+mn-ea"/>
              </a:rPr>
              <a:t>利用</a:t>
            </a:r>
            <a:r>
              <a:rPr lang="ja-JP" altLang="en-US" sz="5500" dirty="0" smtClean="0">
                <a:latin typeface="+mn-ea"/>
              </a:rPr>
              <a:t>し侵入</a:t>
            </a:r>
            <a:endParaRPr lang="en-US" altLang="ja-JP" sz="5500" dirty="0" smtClean="0">
              <a:latin typeface="+mn-ea"/>
            </a:endParaRPr>
          </a:p>
          <a:p>
            <a:r>
              <a:rPr lang="ja-JP" altLang="en-US" sz="5500" dirty="0" smtClean="0">
                <a:latin typeface="+mn-ea"/>
              </a:rPr>
              <a:t>侵入したコンピュータのレジストリ</a:t>
            </a:r>
            <a:r>
              <a:rPr lang="ja-JP" altLang="en-US" sz="5500" dirty="0">
                <a:latin typeface="+mn-ea"/>
              </a:rPr>
              <a:t>に自らを</a:t>
            </a:r>
            <a:r>
              <a:rPr lang="ja-JP" altLang="en-US" sz="5500" dirty="0" smtClean="0">
                <a:latin typeface="+mn-ea"/>
              </a:rPr>
              <a:t>登録→コンピュータ起動時に自らを起動</a:t>
            </a:r>
            <a:endParaRPr lang="ja-JP" altLang="en-US" sz="5500" dirty="0">
              <a:latin typeface="+mn-ea"/>
            </a:endParaRPr>
          </a:p>
          <a:p>
            <a:r>
              <a:rPr lang="ja-JP" altLang="en-US" sz="5500" dirty="0" smtClean="0">
                <a:latin typeface="+mn-ea"/>
              </a:rPr>
              <a:t>起動</a:t>
            </a:r>
            <a:r>
              <a:rPr lang="ja-JP" altLang="en-US" sz="5500" dirty="0">
                <a:latin typeface="+mn-ea"/>
              </a:rPr>
              <a:t>した</a:t>
            </a:r>
            <a:r>
              <a:rPr lang="en-US" altLang="ja-JP" sz="5500" dirty="0" err="1">
                <a:latin typeface="+mn-ea"/>
              </a:rPr>
              <a:t>MSBlast</a:t>
            </a:r>
            <a:r>
              <a:rPr lang="ja-JP" altLang="en-US" sz="5500" dirty="0">
                <a:latin typeface="+mn-ea"/>
              </a:rPr>
              <a:t>は、自らの</a:t>
            </a:r>
            <a:r>
              <a:rPr lang="en-US" altLang="ja-JP" sz="6200" dirty="0">
                <a:latin typeface="+mn-ea"/>
              </a:rPr>
              <a:t>IP</a:t>
            </a:r>
            <a:r>
              <a:rPr lang="ja-JP" altLang="en-US" sz="6200" dirty="0">
                <a:latin typeface="+mn-ea"/>
              </a:rPr>
              <a:t>アドレス</a:t>
            </a:r>
            <a:r>
              <a:rPr lang="ja-JP" altLang="en-US" sz="5500" dirty="0">
                <a:latin typeface="+mn-ea"/>
              </a:rPr>
              <a:t>に近いアドレスをランダムに</a:t>
            </a:r>
            <a:r>
              <a:rPr lang="ja-JP" altLang="en-US" sz="5500" dirty="0" smtClean="0">
                <a:latin typeface="+mn-ea"/>
              </a:rPr>
              <a:t>選出</a:t>
            </a:r>
            <a:r>
              <a:rPr lang="ja-JP" altLang="en-US" sz="5500" dirty="0">
                <a:latin typeface="+mn-ea"/>
              </a:rPr>
              <a:t>し、次々と</a:t>
            </a:r>
            <a:r>
              <a:rPr lang="ja-JP" altLang="en-US" sz="5500" dirty="0" smtClean="0">
                <a:latin typeface="+mn-ea"/>
              </a:rPr>
              <a:t>攻撃</a:t>
            </a:r>
            <a:endParaRPr lang="en-US" altLang="ja-JP" sz="5500" dirty="0" smtClean="0">
              <a:latin typeface="+mn-ea"/>
            </a:endParaRPr>
          </a:p>
          <a:p>
            <a:r>
              <a:rPr lang="en-US" altLang="ja-JP" sz="5500" dirty="0" smtClean="0">
                <a:latin typeface="+mn-ea"/>
              </a:rPr>
              <a:t>Microsoft</a:t>
            </a:r>
            <a:r>
              <a:rPr lang="ja-JP" altLang="en-US" sz="5500" dirty="0" smtClean="0">
                <a:latin typeface="+mn-ea"/>
              </a:rPr>
              <a:t>社は</a:t>
            </a:r>
            <a:r>
              <a:rPr lang="en-US" altLang="ja-JP" sz="5500" dirty="0" smtClean="0">
                <a:latin typeface="+mn-ea"/>
              </a:rPr>
              <a:t>7</a:t>
            </a:r>
            <a:r>
              <a:rPr lang="ja-JP" altLang="en-US" sz="5500" dirty="0">
                <a:latin typeface="+mn-ea"/>
              </a:rPr>
              <a:t>月</a:t>
            </a:r>
            <a:r>
              <a:rPr lang="en-US" altLang="ja-JP" sz="5500" dirty="0">
                <a:latin typeface="+mn-ea"/>
              </a:rPr>
              <a:t>17</a:t>
            </a:r>
            <a:r>
              <a:rPr lang="ja-JP" altLang="en-US" sz="5500" dirty="0">
                <a:latin typeface="+mn-ea"/>
              </a:rPr>
              <a:t>日にこの脆弱性に対する</a:t>
            </a:r>
            <a:r>
              <a:rPr lang="ja-JP" altLang="en-US" sz="6200" dirty="0">
                <a:latin typeface="+mn-ea"/>
              </a:rPr>
              <a:t>セキュリティ修正プログラム</a:t>
            </a:r>
            <a:r>
              <a:rPr lang="ja-JP" altLang="en-US" sz="5500" dirty="0">
                <a:latin typeface="+mn-ea"/>
              </a:rPr>
              <a:t>を公表しており、</a:t>
            </a:r>
            <a:r>
              <a:rPr lang="en-US" altLang="ja-JP" sz="6200" dirty="0">
                <a:latin typeface="+mn-ea"/>
              </a:rPr>
              <a:t>Windows </a:t>
            </a:r>
            <a:r>
              <a:rPr lang="en-US" altLang="ja-JP" sz="6200" dirty="0" smtClean="0">
                <a:latin typeface="+mn-ea"/>
              </a:rPr>
              <a:t>Update</a:t>
            </a:r>
            <a:r>
              <a:rPr lang="ja-JP" altLang="en-US" sz="5500" dirty="0" smtClean="0">
                <a:latin typeface="+mn-ea"/>
              </a:rPr>
              <a:t>などで適用</a:t>
            </a:r>
            <a:r>
              <a:rPr lang="ja-JP" altLang="en-US" sz="5500" dirty="0">
                <a:latin typeface="+mn-ea"/>
              </a:rPr>
              <a:t>していれば感染の危険は</a:t>
            </a:r>
            <a:r>
              <a:rPr lang="ja-JP" altLang="en-US" sz="5500" dirty="0" smtClean="0">
                <a:latin typeface="+mn-ea"/>
              </a:rPr>
              <a:t>なかった．しかし，セキュリティパッチ</a:t>
            </a:r>
            <a:r>
              <a:rPr lang="ja-JP" altLang="en-US" sz="5500" dirty="0">
                <a:latin typeface="+mn-ea"/>
              </a:rPr>
              <a:t>を</a:t>
            </a:r>
            <a:r>
              <a:rPr lang="ja-JP" altLang="en-US" sz="5500" dirty="0" smtClean="0">
                <a:latin typeface="+mn-ea"/>
              </a:rPr>
              <a:t>当てることによるシステム障害の懸念，</a:t>
            </a:r>
            <a:r>
              <a:rPr lang="ja-JP" altLang="en-US" sz="6200" dirty="0" smtClean="0">
                <a:latin typeface="+mn-ea"/>
              </a:rPr>
              <a:t>更新</a:t>
            </a:r>
            <a:r>
              <a:rPr lang="ja-JP" altLang="en-US" sz="6200" dirty="0">
                <a:latin typeface="+mn-ea"/>
              </a:rPr>
              <a:t>を</a:t>
            </a:r>
            <a:r>
              <a:rPr lang="ja-JP" altLang="en-US" sz="6200" dirty="0" smtClean="0">
                <a:latin typeface="+mn-ea"/>
              </a:rPr>
              <a:t>怠る</a:t>
            </a:r>
            <a:r>
              <a:rPr lang="ja-JP" altLang="en-US" sz="5500" dirty="0" smtClean="0">
                <a:latin typeface="+mn-ea"/>
              </a:rPr>
              <a:t>などで被害</a:t>
            </a:r>
            <a:r>
              <a:rPr lang="ja-JP" altLang="en-US" sz="5500" dirty="0">
                <a:latin typeface="+mn-ea"/>
              </a:rPr>
              <a:t>が</a:t>
            </a:r>
            <a:r>
              <a:rPr lang="ja-JP" altLang="en-US" sz="5500" dirty="0" smtClean="0">
                <a:latin typeface="+mn-ea"/>
              </a:rPr>
              <a:t>拡大</a:t>
            </a:r>
            <a:endParaRPr kumimoji="1" lang="ja-JP" altLang="en-US" sz="5500" dirty="0"/>
          </a:p>
        </p:txBody>
      </p:sp>
      <p:pic>
        <p:nvPicPr>
          <p:cNvPr id="4" name="Picture 94"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296" y="1587194"/>
            <a:ext cx="478360" cy="5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5"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961" y="2212305"/>
            <a:ext cx="478360" cy="5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6"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996" y="2234894"/>
            <a:ext cx="478360" cy="5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996" y="1488674"/>
            <a:ext cx="478360" cy="5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8"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571" y="1803094"/>
            <a:ext cx="478360" cy="5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9"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618" y="545779"/>
            <a:ext cx="644240" cy="69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2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6A8C1421-E4AB-4B72-B06E-B0DE8AC2F435}" type="slidenum">
              <a:rPr lang="en-US" altLang="ja-JP" sz="1400"/>
              <a:pPr eaLnBrk="1" hangingPunct="1">
                <a:spcBef>
                  <a:spcPct val="0"/>
                </a:spcBef>
                <a:buClrTx/>
                <a:buFontTx/>
                <a:buNone/>
              </a:pPr>
              <a:t>33</a:t>
            </a:fld>
            <a:endParaRPr lang="en-US" altLang="ja-JP" sz="1400"/>
          </a:p>
        </p:txBody>
      </p:sp>
      <p:sp>
        <p:nvSpPr>
          <p:cNvPr id="24579" name="Rectangle 2"/>
          <p:cNvSpPr>
            <a:spLocks noGrp="1" noChangeArrowheads="1"/>
          </p:cNvSpPr>
          <p:nvPr>
            <p:ph type="title"/>
          </p:nvPr>
        </p:nvSpPr>
        <p:spPr>
          <a:xfrm>
            <a:off x="1476375" y="627290"/>
            <a:ext cx="7127875" cy="920750"/>
          </a:xfrm>
        </p:spPr>
        <p:txBody>
          <a:bodyPr/>
          <a:lstStyle/>
          <a:p>
            <a:pPr eaLnBrk="1" hangingPunct="1"/>
            <a:r>
              <a:rPr lang="en-US" altLang="ja-JP" dirty="0" smtClean="0"/>
              <a:t>2. </a:t>
            </a:r>
            <a:r>
              <a:rPr lang="ja-JP" altLang="en-US" dirty="0" smtClean="0"/>
              <a:t>共通の対策</a:t>
            </a:r>
          </a:p>
        </p:txBody>
      </p:sp>
      <p:sp>
        <p:nvSpPr>
          <p:cNvPr id="24580" name="Rectangle 3"/>
          <p:cNvSpPr>
            <a:spLocks noGrp="1" noChangeArrowheads="1"/>
          </p:cNvSpPr>
          <p:nvPr>
            <p:ph type="body" idx="1"/>
          </p:nvPr>
        </p:nvSpPr>
        <p:spPr>
          <a:xfrm>
            <a:off x="900113" y="1412875"/>
            <a:ext cx="7704137" cy="4895850"/>
          </a:xfrm>
        </p:spPr>
        <p:txBody>
          <a:bodyPr>
            <a:normAutofit lnSpcReduction="10000"/>
          </a:bodyPr>
          <a:lstStyle/>
          <a:p>
            <a:pPr marL="660400" indent="-660400" eaLnBrk="1" hangingPunct="1">
              <a:lnSpc>
                <a:spcPct val="90000"/>
              </a:lnSpc>
              <a:buFontTx/>
              <a:buNone/>
            </a:pPr>
            <a:r>
              <a:rPr lang="en-US" altLang="ja-JP" sz="2800" dirty="0" smtClean="0">
                <a:solidFill>
                  <a:schemeClr val="accent2"/>
                </a:solidFill>
              </a:rPr>
              <a:t>1</a:t>
            </a:r>
            <a:r>
              <a:rPr lang="ja-JP" altLang="en-US" sz="2800" dirty="0" smtClean="0">
                <a:solidFill>
                  <a:schemeClr val="accent2"/>
                </a:solidFill>
              </a:rPr>
              <a:t>） </a:t>
            </a:r>
            <a:r>
              <a:rPr lang="ja-JP" altLang="en-US" sz="2800" dirty="0" smtClean="0"/>
              <a:t>脆弱性の解消</a:t>
            </a:r>
          </a:p>
          <a:p>
            <a:pPr marL="660400" indent="-660400" eaLnBrk="1" hangingPunct="1">
              <a:lnSpc>
                <a:spcPct val="90000"/>
              </a:lnSpc>
              <a:buFontTx/>
              <a:buNone/>
            </a:pPr>
            <a:r>
              <a:rPr kumimoji="0" lang="en-US" altLang="ja-JP" sz="2800" dirty="0" smtClean="0">
                <a:solidFill>
                  <a:schemeClr val="accent2"/>
                </a:solidFill>
              </a:rPr>
              <a:t>2</a:t>
            </a:r>
            <a:r>
              <a:rPr kumimoji="0" lang="ja-JP" altLang="en-US" sz="2800" dirty="0" smtClean="0">
                <a:solidFill>
                  <a:schemeClr val="accent2"/>
                </a:solidFill>
              </a:rPr>
              <a:t>） </a:t>
            </a:r>
            <a:r>
              <a:rPr kumimoji="0" lang="ja-JP" altLang="en-US" sz="2800" dirty="0" smtClean="0"/>
              <a:t>ウイルス対策ソフトウェアのインストールと更新</a:t>
            </a:r>
          </a:p>
          <a:p>
            <a:pPr marL="660400" indent="-660400" eaLnBrk="1" hangingPunct="1">
              <a:lnSpc>
                <a:spcPct val="90000"/>
              </a:lnSpc>
              <a:buFontTx/>
              <a:buNone/>
            </a:pPr>
            <a:r>
              <a:rPr kumimoji="0" lang="en-US" altLang="ja-JP" sz="2800" dirty="0" smtClean="0">
                <a:solidFill>
                  <a:schemeClr val="accent2"/>
                </a:solidFill>
              </a:rPr>
              <a:t>3</a:t>
            </a:r>
            <a:r>
              <a:rPr kumimoji="0" lang="ja-JP" altLang="en-US" sz="2800" dirty="0" smtClean="0">
                <a:solidFill>
                  <a:schemeClr val="accent2"/>
                </a:solidFill>
              </a:rPr>
              <a:t>） </a:t>
            </a:r>
            <a:r>
              <a:rPr kumimoji="0" lang="ja-JP" altLang="en-US" sz="2800" dirty="0" smtClean="0"/>
              <a:t>パーソナルファイアウォールの活用</a:t>
            </a:r>
          </a:p>
          <a:p>
            <a:pPr marL="660400" indent="-660400" eaLnBrk="1" hangingPunct="1">
              <a:lnSpc>
                <a:spcPct val="90000"/>
              </a:lnSpc>
              <a:buFontTx/>
              <a:buNone/>
            </a:pPr>
            <a:r>
              <a:rPr kumimoji="0" lang="en-US" altLang="ja-JP" sz="2800" dirty="0" smtClean="0">
                <a:solidFill>
                  <a:schemeClr val="accent2"/>
                </a:solidFill>
              </a:rPr>
              <a:t>4</a:t>
            </a:r>
            <a:r>
              <a:rPr kumimoji="0" lang="ja-JP" altLang="en-US" sz="2800" dirty="0" smtClean="0">
                <a:solidFill>
                  <a:schemeClr val="accent2"/>
                </a:solidFill>
              </a:rPr>
              <a:t>） </a:t>
            </a:r>
            <a:r>
              <a:rPr kumimoji="0" lang="en-US" altLang="ja-JP" sz="2800" dirty="0" smtClean="0"/>
              <a:t>Web</a:t>
            </a:r>
            <a:r>
              <a:rPr kumimoji="0" lang="ja-JP" altLang="en-US" sz="2800" dirty="0" smtClean="0"/>
              <a:t>ブラウザのセキュリティ設定</a:t>
            </a:r>
          </a:p>
          <a:p>
            <a:pPr marL="660400" indent="-660400" eaLnBrk="1" hangingPunct="1">
              <a:lnSpc>
                <a:spcPct val="90000"/>
              </a:lnSpc>
              <a:buFontTx/>
              <a:buNone/>
            </a:pPr>
            <a:r>
              <a:rPr kumimoji="0" lang="en-US" altLang="ja-JP" sz="2800" dirty="0" smtClean="0">
                <a:solidFill>
                  <a:schemeClr val="accent2"/>
                </a:solidFill>
              </a:rPr>
              <a:t>5</a:t>
            </a:r>
            <a:r>
              <a:rPr kumimoji="0" lang="ja-JP" altLang="en-US" sz="2800" dirty="0" smtClean="0">
                <a:solidFill>
                  <a:schemeClr val="accent2"/>
                </a:solidFill>
              </a:rPr>
              <a:t>） </a:t>
            </a:r>
            <a:r>
              <a:rPr kumimoji="0" lang="ja-JP" altLang="en-US" sz="2800" dirty="0" smtClean="0"/>
              <a:t>ネットサーフィンの危険性とその対策</a:t>
            </a:r>
          </a:p>
          <a:p>
            <a:pPr marL="660400" indent="-660400" eaLnBrk="1" hangingPunct="1">
              <a:lnSpc>
                <a:spcPct val="90000"/>
              </a:lnSpc>
              <a:buFontTx/>
              <a:buNone/>
            </a:pPr>
            <a:r>
              <a:rPr kumimoji="0" lang="en-US" altLang="ja-JP" sz="2800" dirty="0" smtClean="0">
                <a:solidFill>
                  <a:schemeClr val="accent2"/>
                </a:solidFill>
              </a:rPr>
              <a:t>6</a:t>
            </a:r>
            <a:r>
              <a:rPr kumimoji="0" lang="ja-JP" altLang="en-US" sz="2800" dirty="0" smtClean="0">
                <a:solidFill>
                  <a:schemeClr val="accent2"/>
                </a:solidFill>
              </a:rPr>
              <a:t>） </a:t>
            </a:r>
            <a:r>
              <a:rPr kumimoji="0" lang="ja-JP" altLang="en-US" sz="2800" dirty="0" smtClean="0"/>
              <a:t>メールソフトのセキュリティ設定</a:t>
            </a:r>
          </a:p>
          <a:p>
            <a:pPr marL="660400" indent="-660400" eaLnBrk="1" hangingPunct="1">
              <a:lnSpc>
                <a:spcPct val="90000"/>
              </a:lnSpc>
              <a:buFontTx/>
              <a:buNone/>
            </a:pPr>
            <a:r>
              <a:rPr kumimoji="0" lang="en-US" altLang="ja-JP" sz="2800" dirty="0" smtClean="0">
                <a:solidFill>
                  <a:schemeClr val="accent2"/>
                </a:solidFill>
              </a:rPr>
              <a:t>7</a:t>
            </a:r>
            <a:r>
              <a:rPr kumimoji="0" lang="ja-JP" altLang="en-US" sz="2800" dirty="0" smtClean="0">
                <a:solidFill>
                  <a:schemeClr val="accent2"/>
                </a:solidFill>
              </a:rPr>
              <a:t>） </a:t>
            </a:r>
            <a:r>
              <a:rPr kumimoji="0" lang="ja-JP" altLang="en-US" sz="2800" dirty="0" smtClean="0"/>
              <a:t>不審な添付ファイル、迷惑メールの取り扱いに対する注意</a:t>
            </a:r>
          </a:p>
          <a:p>
            <a:pPr marL="660400" indent="-660400" eaLnBrk="1" hangingPunct="1">
              <a:lnSpc>
                <a:spcPct val="90000"/>
              </a:lnSpc>
              <a:buFontTx/>
              <a:buNone/>
            </a:pPr>
            <a:r>
              <a:rPr kumimoji="0" lang="en-US" altLang="ja-JP" sz="2800" dirty="0" smtClean="0">
                <a:solidFill>
                  <a:schemeClr val="accent2"/>
                </a:solidFill>
              </a:rPr>
              <a:t>8</a:t>
            </a:r>
            <a:r>
              <a:rPr kumimoji="0" lang="ja-JP" altLang="en-US" sz="2800" dirty="0" smtClean="0">
                <a:solidFill>
                  <a:schemeClr val="accent2"/>
                </a:solidFill>
              </a:rPr>
              <a:t>） </a:t>
            </a:r>
            <a:r>
              <a:rPr kumimoji="0" lang="ja-JP" altLang="en-US" sz="2800" dirty="0" smtClean="0"/>
              <a:t>その他の注意点</a:t>
            </a:r>
          </a:p>
          <a:p>
            <a:pPr marL="660400" indent="-660400" eaLnBrk="1" hangingPunct="1">
              <a:lnSpc>
                <a:spcPct val="90000"/>
              </a:lnSpc>
              <a:buFontTx/>
              <a:buNone/>
            </a:pPr>
            <a:r>
              <a:rPr kumimoji="0" lang="en-US" altLang="ja-JP" sz="2800" dirty="0" smtClean="0">
                <a:solidFill>
                  <a:schemeClr val="accent2"/>
                </a:solidFill>
              </a:rPr>
              <a:t>9</a:t>
            </a:r>
            <a:r>
              <a:rPr kumimoji="0" lang="ja-JP" altLang="en-US" sz="2800" dirty="0" smtClean="0">
                <a:solidFill>
                  <a:schemeClr val="accent2"/>
                </a:solidFill>
              </a:rPr>
              <a:t>） </a:t>
            </a:r>
            <a:r>
              <a:rPr kumimoji="0" lang="ja-JP" altLang="en-US" sz="2800" dirty="0" smtClean="0"/>
              <a:t>いざ、という時のために</a:t>
            </a:r>
          </a:p>
        </p:txBody>
      </p:sp>
      <p:sp>
        <p:nvSpPr>
          <p:cNvPr id="24581" name="Text Box 4"/>
          <p:cNvSpPr txBox="1">
            <a:spLocks noChangeArrowheads="1"/>
          </p:cNvSpPr>
          <p:nvPr/>
        </p:nvSpPr>
        <p:spPr bwMode="auto">
          <a:xfrm>
            <a:off x="323850" y="1158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a:t>
            </a:r>
          </a:p>
        </p:txBody>
      </p:sp>
    </p:spTree>
    <p:extLst>
      <p:ext uri="{BB962C8B-B14F-4D97-AF65-F5344CB8AC3E}">
        <p14:creationId xmlns:p14="http://schemas.microsoft.com/office/powerpoint/2010/main" val="2446169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987550"/>
            <a:ext cx="4459288"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CEE9B7E4-49E5-4D7E-9AC5-6F687EA98C79}" type="slidenum">
              <a:rPr lang="en-US" altLang="ja-JP" sz="1400"/>
              <a:pPr eaLnBrk="1" hangingPunct="1">
                <a:spcBef>
                  <a:spcPct val="0"/>
                </a:spcBef>
                <a:buClrTx/>
                <a:buFontTx/>
                <a:buNone/>
              </a:pPr>
              <a:t>34</a:t>
            </a:fld>
            <a:endParaRPr lang="en-US" altLang="ja-JP" sz="1400"/>
          </a:p>
        </p:txBody>
      </p:sp>
      <p:sp>
        <p:nvSpPr>
          <p:cNvPr id="28676" name="Rectangle 2"/>
          <p:cNvSpPr>
            <a:spLocks noGrp="1" noChangeArrowheads="1"/>
          </p:cNvSpPr>
          <p:nvPr>
            <p:ph type="title"/>
          </p:nvPr>
        </p:nvSpPr>
        <p:spPr>
          <a:xfrm>
            <a:off x="1513568" y="679224"/>
            <a:ext cx="7777163" cy="704850"/>
          </a:xfrm>
        </p:spPr>
        <p:txBody>
          <a:bodyPr>
            <a:normAutofit fontScale="90000"/>
          </a:bodyPr>
          <a:lstStyle/>
          <a:p>
            <a:pPr eaLnBrk="1" hangingPunct="1"/>
            <a:r>
              <a:rPr lang="en-US" altLang="ja-JP" sz="3200" dirty="0" smtClean="0">
                <a:solidFill>
                  <a:srgbClr val="0033CC"/>
                </a:solidFill>
              </a:rPr>
              <a:t>4</a:t>
            </a:r>
            <a:r>
              <a:rPr lang="ja-JP" altLang="en-US" sz="3200" dirty="0" smtClean="0">
                <a:solidFill>
                  <a:srgbClr val="0033CC"/>
                </a:solidFill>
              </a:rPr>
              <a:t>） </a:t>
            </a:r>
            <a:r>
              <a:rPr lang="en-US" altLang="ja-JP" sz="3200" dirty="0" smtClean="0">
                <a:solidFill>
                  <a:srgbClr val="0033CC"/>
                </a:solidFill>
              </a:rPr>
              <a:t>Web</a:t>
            </a:r>
            <a:r>
              <a:rPr lang="ja-JP" altLang="en-US" sz="3200" dirty="0" smtClean="0">
                <a:solidFill>
                  <a:srgbClr val="0033CC"/>
                </a:solidFill>
              </a:rPr>
              <a:t>ブラウザのセキュリティ設定（１）</a:t>
            </a:r>
          </a:p>
        </p:txBody>
      </p:sp>
      <p:sp>
        <p:nvSpPr>
          <p:cNvPr id="28677" name="Text Box 3"/>
          <p:cNvSpPr txBox="1">
            <a:spLocks noChangeArrowheads="1"/>
          </p:cNvSpPr>
          <p:nvPr/>
        </p:nvSpPr>
        <p:spPr bwMode="auto">
          <a:xfrm>
            <a:off x="900113" y="1412875"/>
            <a:ext cx="7710487" cy="495300"/>
          </a:xfrm>
          <a:prstGeom prst="rect">
            <a:avLst/>
          </a:prstGeom>
          <a:solidFill>
            <a:srgbClr val="FFFF99"/>
          </a:solidFill>
          <a:ln w="19050">
            <a:solidFill>
              <a:srgbClr val="008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Clr>
                <a:schemeClr val="bg2"/>
              </a:buClr>
              <a:buFont typeface="Monotype Sorts" pitchFamily="2" charset="2"/>
              <a:buNone/>
            </a:pPr>
            <a:r>
              <a:rPr lang="ja-JP" altLang="en-US" sz="2800" b="1">
                <a:solidFill>
                  <a:srgbClr val="008000"/>
                </a:solidFill>
                <a:latin typeface="Times New Roman" panose="02020603050405020304" pitchFamily="18" charset="0"/>
              </a:rPr>
              <a:t>ブラウザのセキュリティ設定＝「中」以上</a:t>
            </a:r>
          </a:p>
        </p:txBody>
      </p:sp>
      <p:sp>
        <p:nvSpPr>
          <p:cNvPr id="28678" name="Oval 5"/>
          <p:cNvSpPr>
            <a:spLocks noChangeArrowheads="1"/>
          </p:cNvSpPr>
          <p:nvPr/>
        </p:nvSpPr>
        <p:spPr bwMode="auto">
          <a:xfrm>
            <a:off x="2484438" y="2670175"/>
            <a:ext cx="1074737" cy="1046163"/>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28679" name="AutoShape 6"/>
          <p:cNvSpPr>
            <a:spLocks noChangeArrowheads="1"/>
          </p:cNvSpPr>
          <p:nvPr/>
        </p:nvSpPr>
        <p:spPr bwMode="auto">
          <a:xfrm>
            <a:off x="309563" y="3067050"/>
            <a:ext cx="1814512" cy="762000"/>
          </a:xfrm>
          <a:prstGeom prst="wedgeRoundRectCallout">
            <a:avLst>
              <a:gd name="adj1" fmla="val 68023"/>
              <a:gd name="adj2" fmla="val -45417"/>
              <a:gd name="adj3" fmla="val 16667"/>
            </a:avLst>
          </a:prstGeom>
          <a:solidFill>
            <a:schemeClr val="bg1"/>
          </a:solidFill>
          <a:ln w="9525">
            <a:solidFill>
              <a:schemeClr val="tx1"/>
            </a:solidFill>
            <a:miter lim="800000"/>
            <a:headEnd/>
            <a:tailEnd/>
          </a:ln>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2000" b="1">
                <a:latin typeface="Times New Roman" panose="02020603050405020304" pitchFamily="18" charset="0"/>
              </a:rPr>
              <a:t>インターネットゾーンでは</a:t>
            </a:r>
          </a:p>
        </p:txBody>
      </p:sp>
      <p:sp>
        <p:nvSpPr>
          <p:cNvPr id="28680" name="Oval 7"/>
          <p:cNvSpPr>
            <a:spLocks noChangeArrowheads="1"/>
          </p:cNvSpPr>
          <p:nvPr/>
        </p:nvSpPr>
        <p:spPr bwMode="auto">
          <a:xfrm>
            <a:off x="2484438" y="4508500"/>
            <a:ext cx="841375" cy="720725"/>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28681" name="AutoShape 8"/>
          <p:cNvSpPr>
            <a:spLocks noChangeArrowheads="1"/>
          </p:cNvSpPr>
          <p:nvPr/>
        </p:nvSpPr>
        <p:spPr bwMode="auto">
          <a:xfrm>
            <a:off x="247650" y="4818063"/>
            <a:ext cx="2003425" cy="762000"/>
          </a:xfrm>
          <a:prstGeom prst="wedgeRoundRectCallout">
            <a:avLst>
              <a:gd name="adj1" fmla="val 60699"/>
              <a:gd name="adj2" fmla="val -48750"/>
              <a:gd name="adj3" fmla="val 16667"/>
            </a:avLst>
          </a:prstGeom>
          <a:solidFill>
            <a:schemeClr val="bg1"/>
          </a:solidFill>
          <a:ln w="9525">
            <a:solidFill>
              <a:schemeClr val="tx1"/>
            </a:solidFill>
            <a:miter lim="800000"/>
            <a:headEnd/>
            <a:tailEnd/>
          </a:ln>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000" b="1">
                <a:latin typeface="Times New Roman" panose="02020603050405020304" pitchFamily="18" charset="0"/>
              </a:rPr>
              <a:t>セキュリティ</a:t>
            </a:r>
          </a:p>
          <a:p>
            <a:pPr algn="ctr" eaLnBrk="1" hangingPunct="1">
              <a:spcBef>
                <a:spcPct val="0"/>
              </a:spcBef>
              <a:buClrTx/>
              <a:buFontTx/>
              <a:buNone/>
            </a:pPr>
            <a:r>
              <a:rPr lang="ja-JP" altLang="en-US" sz="2000" b="1">
                <a:latin typeface="Times New Roman" panose="02020603050405020304" pitchFamily="18" charset="0"/>
              </a:rPr>
              <a:t>レベル</a:t>
            </a:r>
            <a:r>
              <a:rPr lang="en-US" altLang="ja-JP" sz="2000" b="1">
                <a:latin typeface="Times New Roman" panose="02020603050405020304" pitchFamily="18" charset="0"/>
              </a:rPr>
              <a:t>=</a:t>
            </a:r>
            <a:r>
              <a:rPr lang="ja-JP" altLang="en-US" sz="2000" b="1">
                <a:latin typeface="Times New Roman" panose="02020603050405020304" pitchFamily="18" charset="0"/>
              </a:rPr>
              <a:t>中以上</a:t>
            </a:r>
          </a:p>
        </p:txBody>
      </p:sp>
      <p:sp>
        <p:nvSpPr>
          <p:cNvPr id="28682" name="Text Box 9"/>
          <p:cNvSpPr txBox="1">
            <a:spLocks noChangeArrowheads="1"/>
          </p:cNvSpPr>
          <p:nvPr/>
        </p:nvSpPr>
        <p:spPr bwMode="auto">
          <a:xfrm>
            <a:off x="5688013" y="3429000"/>
            <a:ext cx="3455987"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ja-JP" altLang="en-US" sz="1600" b="1">
                <a:latin typeface="Times New Roman" panose="02020603050405020304" pitchFamily="18" charset="0"/>
              </a:rPr>
              <a:t>インターネットエクスプローラで</a:t>
            </a:r>
            <a:br>
              <a:rPr lang="ja-JP" altLang="en-US" sz="1600" b="1">
                <a:latin typeface="Times New Roman" panose="02020603050405020304" pitchFamily="18" charset="0"/>
              </a:rPr>
            </a:br>
            <a:r>
              <a:rPr lang="ja-JP" altLang="en-US" sz="1600" b="1">
                <a:latin typeface="Times New Roman" panose="02020603050405020304" pitchFamily="18" charset="0"/>
              </a:rPr>
              <a:t>「ツール」→</a:t>
            </a:r>
            <a:r>
              <a:rPr lang="en-US" altLang="ja-JP" sz="1600" b="1">
                <a:latin typeface="Times New Roman" panose="02020603050405020304" pitchFamily="18" charset="0"/>
              </a:rPr>
              <a:t>｢</a:t>
            </a:r>
            <a:r>
              <a:rPr lang="ja-JP" altLang="en-US" sz="1600" b="1">
                <a:latin typeface="Times New Roman" panose="02020603050405020304" pitchFamily="18" charset="0"/>
              </a:rPr>
              <a:t>インターネットオプション</a:t>
            </a:r>
            <a:r>
              <a:rPr lang="en-US" altLang="ja-JP" sz="1600" b="1">
                <a:latin typeface="Times New Roman" panose="02020603050405020304" pitchFamily="18" charset="0"/>
              </a:rPr>
              <a:t>｣</a:t>
            </a:r>
            <a:br>
              <a:rPr lang="en-US" altLang="ja-JP" sz="1600" b="1">
                <a:latin typeface="Times New Roman" panose="02020603050405020304" pitchFamily="18" charset="0"/>
              </a:rPr>
            </a:br>
            <a:r>
              <a:rPr lang="en-US" altLang="ja-JP" sz="1600" b="1">
                <a:latin typeface="Times New Roman" panose="02020603050405020304" pitchFamily="18" charset="0"/>
              </a:rPr>
              <a:t>→</a:t>
            </a:r>
            <a:r>
              <a:rPr lang="ja-JP" altLang="en-US" sz="1600" b="1">
                <a:latin typeface="Times New Roman" panose="02020603050405020304" pitchFamily="18" charset="0"/>
              </a:rPr>
              <a:t>「セキュリティ」タブ</a:t>
            </a:r>
          </a:p>
        </p:txBody>
      </p:sp>
      <p:sp>
        <p:nvSpPr>
          <p:cNvPr id="28683" name="Text Box 10"/>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Tree>
    <p:extLst>
      <p:ext uri="{BB962C8B-B14F-4D97-AF65-F5344CB8AC3E}">
        <p14:creationId xmlns:p14="http://schemas.microsoft.com/office/powerpoint/2010/main" val="3876862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7F4F0CF6-8BD6-4D40-A4F1-F3A19EEC9B58}" type="slidenum">
              <a:rPr lang="en-US" altLang="ja-JP" sz="1400"/>
              <a:pPr eaLnBrk="1" hangingPunct="1">
                <a:spcBef>
                  <a:spcPct val="0"/>
                </a:spcBef>
                <a:buClrTx/>
                <a:buFontTx/>
                <a:buNone/>
              </a:pPr>
              <a:t>35</a:t>
            </a:fld>
            <a:endParaRPr lang="en-US" altLang="ja-JP" sz="1400"/>
          </a:p>
        </p:txBody>
      </p:sp>
      <p:sp>
        <p:nvSpPr>
          <p:cNvPr id="29699" name="Rectangle 2"/>
          <p:cNvSpPr>
            <a:spLocks noGrp="1" noChangeArrowheads="1"/>
          </p:cNvSpPr>
          <p:nvPr>
            <p:ph type="title"/>
          </p:nvPr>
        </p:nvSpPr>
        <p:spPr>
          <a:xfrm>
            <a:off x="1415597" y="731716"/>
            <a:ext cx="8137525" cy="633413"/>
          </a:xfrm>
        </p:spPr>
        <p:txBody>
          <a:bodyPr>
            <a:normAutofit fontScale="90000"/>
          </a:bodyPr>
          <a:lstStyle/>
          <a:p>
            <a:pPr eaLnBrk="1" hangingPunct="1"/>
            <a:r>
              <a:rPr lang="en-US" altLang="ja-JP" sz="3200" dirty="0" smtClean="0">
                <a:solidFill>
                  <a:srgbClr val="0033CC"/>
                </a:solidFill>
              </a:rPr>
              <a:t>5</a:t>
            </a:r>
            <a:r>
              <a:rPr lang="ja-JP" altLang="en-US" sz="3200" dirty="0" smtClean="0">
                <a:solidFill>
                  <a:srgbClr val="0033CC"/>
                </a:solidFill>
              </a:rPr>
              <a:t>）ネットサーフィンの危険性とその対策（</a:t>
            </a:r>
            <a:r>
              <a:rPr lang="en-US" altLang="ja-JP" sz="3200" dirty="0" smtClean="0">
                <a:solidFill>
                  <a:srgbClr val="0033CC"/>
                </a:solidFill>
              </a:rPr>
              <a:t>1</a:t>
            </a:r>
            <a:r>
              <a:rPr lang="ja-JP" altLang="en-US" sz="3200" dirty="0" smtClean="0">
                <a:solidFill>
                  <a:srgbClr val="0033CC"/>
                </a:solidFill>
              </a:rPr>
              <a:t>）</a:t>
            </a:r>
          </a:p>
        </p:txBody>
      </p:sp>
      <p:sp>
        <p:nvSpPr>
          <p:cNvPr id="29700" name="Text Box 3"/>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
        <p:nvSpPr>
          <p:cNvPr id="29701" name="Rectangle 4"/>
          <p:cNvSpPr>
            <a:spLocks noGrp="1" noChangeArrowheads="1"/>
          </p:cNvSpPr>
          <p:nvPr>
            <p:ph type="body" idx="1"/>
          </p:nvPr>
        </p:nvSpPr>
        <p:spPr>
          <a:xfrm>
            <a:off x="468313" y="1412875"/>
            <a:ext cx="8207375" cy="5040313"/>
          </a:xfrm>
          <a:noFill/>
        </p:spPr>
        <p:txBody>
          <a:bodyPr>
            <a:normAutofit/>
          </a:bodyPr>
          <a:lstStyle/>
          <a:p>
            <a:pPr marL="609600" indent="-609600" eaLnBrk="1" hangingPunct="1">
              <a:lnSpc>
                <a:spcPct val="90000"/>
              </a:lnSpc>
            </a:pPr>
            <a:r>
              <a:rPr lang="ja-JP" altLang="en-US" sz="2800" dirty="0" smtClean="0"/>
              <a:t>不審なサイトには近づかない</a:t>
            </a:r>
          </a:p>
          <a:p>
            <a:pPr marL="990600" lvl="1" indent="-533400" eaLnBrk="1" hangingPunct="1">
              <a:lnSpc>
                <a:spcPct val="90000"/>
              </a:lnSpc>
            </a:pPr>
            <a:r>
              <a:rPr lang="ja-JP" altLang="en-US" sz="2400" dirty="0" smtClean="0"/>
              <a:t>さまざまな手法で罠が仕掛けられているので、脆弱性があると被害を受ける</a:t>
            </a:r>
          </a:p>
          <a:p>
            <a:pPr marL="609600" indent="-609600" eaLnBrk="1" hangingPunct="1">
              <a:lnSpc>
                <a:spcPct val="90000"/>
              </a:lnSpc>
            </a:pPr>
            <a:r>
              <a:rPr lang="ja-JP" altLang="en-US" sz="2800" dirty="0" smtClean="0"/>
              <a:t>安易なダウンロードやインストールをしない</a:t>
            </a:r>
          </a:p>
          <a:p>
            <a:pPr marL="990600" lvl="1" indent="-533400" eaLnBrk="1" hangingPunct="1">
              <a:lnSpc>
                <a:spcPct val="90000"/>
              </a:lnSpc>
            </a:pPr>
            <a:r>
              <a:rPr lang="ja-JP" altLang="en-US" sz="2400" dirty="0" smtClean="0"/>
              <a:t>誤ってトロイの木馬やキーロガーをダウンロードしてしまう可能性がある</a:t>
            </a:r>
          </a:p>
          <a:p>
            <a:pPr marL="609600" indent="-609600" eaLnBrk="1" hangingPunct="1">
              <a:lnSpc>
                <a:spcPct val="90000"/>
              </a:lnSpc>
            </a:pPr>
            <a:r>
              <a:rPr lang="ja-JP" altLang="en-US" sz="2800" dirty="0" smtClean="0"/>
              <a:t>個人情報をむやみに入力しない</a:t>
            </a:r>
          </a:p>
          <a:p>
            <a:pPr marL="990600" lvl="1" indent="-533400" eaLnBrk="1" hangingPunct="1">
              <a:lnSpc>
                <a:spcPct val="90000"/>
              </a:lnSpc>
            </a:pPr>
            <a:r>
              <a:rPr lang="ja-JP" altLang="en-US" sz="2400" dirty="0" smtClean="0"/>
              <a:t>フィッシングの被害に遭わないために、クレジットカード番号などの入力は必要最小限に</a:t>
            </a:r>
          </a:p>
          <a:p>
            <a:pPr marL="990600" lvl="1" indent="-533400" eaLnBrk="1" hangingPunct="1">
              <a:lnSpc>
                <a:spcPct val="90000"/>
              </a:lnSpc>
            </a:pPr>
            <a:r>
              <a:rPr lang="en-US" altLang="ja-JP" sz="2400" dirty="0" smtClean="0"/>
              <a:t>SSL</a:t>
            </a:r>
            <a:r>
              <a:rPr lang="ja-JP" altLang="en-US" sz="2400" dirty="0" smtClean="0"/>
              <a:t>が使用されているか確認する</a:t>
            </a:r>
          </a:p>
        </p:txBody>
      </p:sp>
    </p:spTree>
    <p:extLst>
      <p:ext uri="{BB962C8B-B14F-4D97-AF65-F5344CB8AC3E}">
        <p14:creationId xmlns:p14="http://schemas.microsoft.com/office/powerpoint/2010/main" val="775608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33F546C5-283F-41DF-997B-DE83F394F42D}" type="slidenum">
              <a:rPr lang="en-US" altLang="ja-JP" sz="1400"/>
              <a:pPr eaLnBrk="1" hangingPunct="1">
                <a:spcBef>
                  <a:spcPct val="0"/>
                </a:spcBef>
                <a:buClrTx/>
                <a:buFontTx/>
                <a:buNone/>
              </a:pPr>
              <a:t>36</a:t>
            </a:fld>
            <a:endParaRPr lang="en-US" altLang="ja-JP" sz="1400"/>
          </a:p>
        </p:txBody>
      </p:sp>
      <p:sp>
        <p:nvSpPr>
          <p:cNvPr id="30723" name="Rectangle 2"/>
          <p:cNvSpPr>
            <a:spLocks noGrp="1" noChangeArrowheads="1"/>
          </p:cNvSpPr>
          <p:nvPr>
            <p:ph type="title"/>
          </p:nvPr>
        </p:nvSpPr>
        <p:spPr>
          <a:xfrm>
            <a:off x="1286272" y="700759"/>
            <a:ext cx="7984332" cy="633413"/>
          </a:xfrm>
        </p:spPr>
        <p:txBody>
          <a:bodyPr>
            <a:normAutofit fontScale="90000"/>
          </a:bodyPr>
          <a:lstStyle/>
          <a:p>
            <a:pPr eaLnBrk="1" hangingPunct="1"/>
            <a:r>
              <a:rPr lang="en-US" altLang="ja-JP" sz="3200" dirty="0" smtClean="0">
                <a:solidFill>
                  <a:srgbClr val="0033CC"/>
                </a:solidFill>
              </a:rPr>
              <a:t>5</a:t>
            </a:r>
            <a:r>
              <a:rPr lang="ja-JP" altLang="en-US" sz="3200" dirty="0" smtClean="0">
                <a:solidFill>
                  <a:srgbClr val="0033CC"/>
                </a:solidFill>
              </a:rPr>
              <a:t>）ネットサーフィンの危険性とその対策（</a:t>
            </a:r>
            <a:r>
              <a:rPr lang="en-US" altLang="ja-JP" sz="3200" dirty="0" smtClean="0">
                <a:solidFill>
                  <a:srgbClr val="0033CC"/>
                </a:solidFill>
              </a:rPr>
              <a:t>2</a:t>
            </a:r>
            <a:r>
              <a:rPr lang="ja-JP" altLang="en-US" sz="3200" dirty="0" smtClean="0">
                <a:solidFill>
                  <a:srgbClr val="0033CC"/>
                </a:solidFill>
              </a:rPr>
              <a:t>）</a:t>
            </a:r>
          </a:p>
        </p:txBody>
      </p:sp>
      <p:sp>
        <p:nvSpPr>
          <p:cNvPr id="30724" name="Text Box 3"/>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
        <p:nvSpPr>
          <p:cNvPr id="30725" name="Text Box 24"/>
          <p:cNvSpPr txBox="1">
            <a:spLocks noChangeArrowheads="1"/>
          </p:cNvSpPr>
          <p:nvPr/>
        </p:nvSpPr>
        <p:spPr bwMode="auto">
          <a:xfrm>
            <a:off x="2124075" y="1420813"/>
            <a:ext cx="5184775" cy="495300"/>
          </a:xfrm>
          <a:prstGeom prst="rect">
            <a:avLst/>
          </a:prstGeom>
          <a:solidFill>
            <a:srgbClr val="FFFF99"/>
          </a:solidFill>
          <a:ln w="19050">
            <a:solidFill>
              <a:srgbClr val="000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Clr>
                <a:schemeClr val="bg2"/>
              </a:buClr>
              <a:buFont typeface="Monotype Sorts" pitchFamily="2" charset="2"/>
              <a:buNone/>
            </a:pPr>
            <a:r>
              <a:rPr lang="en-US" altLang="ja-JP" sz="2800" b="1">
                <a:solidFill>
                  <a:srgbClr val="008000"/>
                </a:solidFill>
                <a:latin typeface="Times New Roman" panose="02020603050405020304" pitchFamily="18" charset="0"/>
              </a:rPr>
              <a:t>SSL</a:t>
            </a:r>
            <a:r>
              <a:rPr lang="ja-JP" altLang="en-US" sz="2800" b="1">
                <a:solidFill>
                  <a:srgbClr val="008000"/>
                </a:solidFill>
                <a:latin typeface="Times New Roman" panose="02020603050405020304" pitchFamily="18" charset="0"/>
              </a:rPr>
              <a:t>方式の利用</a:t>
            </a:r>
          </a:p>
        </p:txBody>
      </p:sp>
      <p:sp>
        <p:nvSpPr>
          <p:cNvPr id="30726" name="AutoShape 8"/>
          <p:cNvSpPr>
            <a:spLocks noChangeArrowheads="1"/>
          </p:cNvSpPr>
          <p:nvPr/>
        </p:nvSpPr>
        <p:spPr bwMode="auto">
          <a:xfrm>
            <a:off x="1197429" y="3832225"/>
            <a:ext cx="3803196" cy="749300"/>
          </a:xfrm>
          <a:prstGeom prst="wedgeRectCallout">
            <a:avLst>
              <a:gd name="adj1" fmla="val 60241"/>
              <a:gd name="adj2" fmla="val 106449"/>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ClrTx/>
              <a:buFontTx/>
              <a:buNone/>
            </a:pPr>
            <a:endParaRPr lang="ja-JP" altLang="ja-JP" sz="2800"/>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5289550"/>
            <a:ext cx="53435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2908300"/>
            <a:ext cx="55483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9" name="テキスト ボックス 37"/>
          <p:cNvSpPr txBox="1">
            <a:spLocks noChangeArrowheads="1"/>
          </p:cNvSpPr>
          <p:nvPr/>
        </p:nvSpPr>
        <p:spPr bwMode="auto">
          <a:xfrm>
            <a:off x="1619250" y="2343150"/>
            <a:ext cx="246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400"/>
              <a:t>Internet Explorer</a:t>
            </a:r>
            <a:endParaRPr lang="ja-JP" altLang="en-US" sz="2400"/>
          </a:p>
        </p:txBody>
      </p:sp>
      <p:sp>
        <p:nvSpPr>
          <p:cNvPr id="30730" name="テキスト ボックス 38"/>
          <p:cNvSpPr txBox="1">
            <a:spLocks noChangeArrowheads="1"/>
          </p:cNvSpPr>
          <p:nvPr/>
        </p:nvSpPr>
        <p:spPr bwMode="auto">
          <a:xfrm>
            <a:off x="1722438" y="4705350"/>
            <a:ext cx="1125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400"/>
              <a:t>Firefox</a:t>
            </a:r>
            <a:endParaRPr lang="ja-JP" altLang="en-US" sz="2400"/>
          </a:p>
        </p:txBody>
      </p:sp>
      <p:sp>
        <p:nvSpPr>
          <p:cNvPr id="30731" name="Oval 6"/>
          <p:cNvSpPr>
            <a:spLocks noChangeArrowheads="1"/>
          </p:cNvSpPr>
          <p:nvPr/>
        </p:nvSpPr>
        <p:spPr bwMode="auto">
          <a:xfrm>
            <a:off x="5372100" y="2908300"/>
            <a:ext cx="612775" cy="4016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0732" name="Oval 6"/>
          <p:cNvSpPr>
            <a:spLocks noChangeArrowheads="1"/>
          </p:cNvSpPr>
          <p:nvPr/>
        </p:nvSpPr>
        <p:spPr bwMode="auto">
          <a:xfrm>
            <a:off x="5278438" y="5287963"/>
            <a:ext cx="801687" cy="5175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0733" name="Oval 6"/>
          <p:cNvSpPr>
            <a:spLocks noChangeArrowheads="1"/>
          </p:cNvSpPr>
          <p:nvPr/>
        </p:nvSpPr>
        <p:spPr bwMode="auto">
          <a:xfrm>
            <a:off x="2057400" y="2860675"/>
            <a:ext cx="801688" cy="5191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30734" name="AutoShape 8"/>
          <p:cNvSpPr>
            <a:spLocks noChangeArrowheads="1"/>
          </p:cNvSpPr>
          <p:nvPr/>
        </p:nvSpPr>
        <p:spPr bwMode="auto">
          <a:xfrm>
            <a:off x="5640388" y="3735388"/>
            <a:ext cx="2698069" cy="557212"/>
          </a:xfrm>
          <a:prstGeom prst="wedgeRectCallout">
            <a:avLst>
              <a:gd name="adj1" fmla="val -40699"/>
              <a:gd name="adj2" fmla="val -118231"/>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ClrTx/>
              <a:buFontTx/>
              <a:buNone/>
            </a:pPr>
            <a:r>
              <a:rPr lang="ja-JP" altLang="en-US" sz="2400" dirty="0">
                <a:solidFill>
                  <a:srgbClr val="000000"/>
                </a:solidFill>
                <a:latin typeface="ＭＳ ゴシック" panose="020B0609070205080204" pitchFamily="49" charset="-128"/>
                <a:ea typeface="ＭＳ ゴシック" panose="020B0609070205080204" pitchFamily="49" charset="-128"/>
              </a:rPr>
              <a:t>鍵マークが現れる</a:t>
            </a:r>
            <a:endParaRPr lang="ja-JP" altLang="ja-JP" sz="2400" dirty="0"/>
          </a:p>
        </p:txBody>
      </p:sp>
      <p:sp>
        <p:nvSpPr>
          <p:cNvPr id="30735" name="AutoShape 8"/>
          <p:cNvSpPr>
            <a:spLocks noChangeArrowheads="1"/>
          </p:cNvSpPr>
          <p:nvPr/>
        </p:nvSpPr>
        <p:spPr bwMode="auto">
          <a:xfrm>
            <a:off x="1197429" y="3832225"/>
            <a:ext cx="3803196" cy="749300"/>
          </a:xfrm>
          <a:prstGeom prst="wedgeRectCallout">
            <a:avLst>
              <a:gd name="adj1" fmla="val -27713"/>
              <a:gd name="adj2" fmla="val -84296"/>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ClrTx/>
              <a:buFontTx/>
              <a:buNone/>
            </a:pPr>
            <a:r>
              <a:rPr lang="en-US" altLang="ja-JP" sz="2000" dirty="0">
                <a:solidFill>
                  <a:srgbClr val="000000"/>
                </a:solidFill>
                <a:latin typeface="ＭＳ ゴシック" panose="020B0609070205080204" pitchFamily="49" charset="-128"/>
                <a:ea typeface="ＭＳ ゴシック" panose="020B0609070205080204" pitchFamily="49" charset="-128"/>
              </a:rPr>
              <a:t>SSL</a:t>
            </a:r>
            <a:r>
              <a:rPr lang="ja-JP" altLang="en-US" sz="2000" dirty="0">
                <a:solidFill>
                  <a:srgbClr val="000000"/>
                </a:solidFill>
                <a:latin typeface="ＭＳ ゴシック" panose="020B0609070205080204" pitchFamily="49" charset="-128"/>
                <a:ea typeface="ＭＳ ゴシック" panose="020B0609070205080204" pitchFamily="49" charset="-128"/>
              </a:rPr>
              <a:t>通信の際は</a:t>
            </a:r>
            <a:r>
              <a:rPr lang="en-US" altLang="ja-JP" sz="2000" dirty="0">
                <a:solidFill>
                  <a:srgbClr val="000000"/>
                </a:solidFill>
                <a:latin typeface="ＭＳ ゴシック" panose="020B0609070205080204" pitchFamily="49" charset="-128"/>
                <a:ea typeface="ＭＳ ゴシック" panose="020B0609070205080204" pitchFamily="49" charset="-128"/>
              </a:rPr>
              <a:t>http://</a:t>
            </a:r>
            <a:r>
              <a:rPr lang="ja-JP" altLang="en-US" sz="2000" dirty="0">
                <a:solidFill>
                  <a:srgbClr val="000000"/>
                </a:solidFill>
                <a:latin typeface="ＭＳ ゴシック" panose="020B0609070205080204" pitchFamily="49" charset="-128"/>
                <a:ea typeface="ＭＳ ゴシック" panose="020B0609070205080204" pitchFamily="49" charset="-128"/>
              </a:rPr>
              <a:t> が</a:t>
            </a:r>
            <a:r>
              <a:rPr lang="en-US" altLang="ja-JP" sz="2000" dirty="0">
                <a:solidFill>
                  <a:srgbClr val="000000"/>
                </a:solidFill>
                <a:latin typeface="ＭＳ ゴシック" panose="020B0609070205080204" pitchFamily="49" charset="-128"/>
                <a:ea typeface="ＭＳ ゴシック" panose="020B0609070205080204" pitchFamily="49" charset="-128"/>
              </a:rPr>
              <a:t/>
            </a:r>
            <a:br>
              <a:rPr lang="en-US" altLang="ja-JP" sz="2000" dirty="0">
                <a:solidFill>
                  <a:srgbClr val="000000"/>
                </a:solidFill>
                <a:latin typeface="ＭＳ ゴシック" panose="020B0609070205080204" pitchFamily="49" charset="-128"/>
                <a:ea typeface="ＭＳ ゴシック" panose="020B0609070205080204" pitchFamily="49" charset="-128"/>
              </a:rPr>
            </a:br>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en-US" altLang="ja-JP" sz="2000" dirty="0">
                <a:solidFill>
                  <a:srgbClr val="000000"/>
                </a:solidFill>
                <a:latin typeface="ＭＳ ゴシック" panose="020B0609070205080204" pitchFamily="49" charset="-128"/>
                <a:ea typeface="ＭＳ ゴシック" panose="020B0609070205080204" pitchFamily="49" charset="-128"/>
              </a:rPr>
              <a:t>https:// </a:t>
            </a:r>
            <a:r>
              <a:rPr lang="ja-JP" altLang="en-US" sz="2000" dirty="0">
                <a:solidFill>
                  <a:srgbClr val="000000"/>
                </a:solidFill>
                <a:latin typeface="ＭＳ ゴシック" panose="020B0609070205080204" pitchFamily="49" charset="-128"/>
                <a:ea typeface="ＭＳ ゴシック" panose="020B0609070205080204" pitchFamily="49" charset="-128"/>
              </a:rPr>
              <a:t>になる</a:t>
            </a:r>
            <a:endParaRPr lang="ja-JP" altLang="ja-JP" sz="2000" dirty="0"/>
          </a:p>
        </p:txBody>
      </p:sp>
    </p:spTree>
    <p:extLst>
      <p:ext uri="{BB962C8B-B14F-4D97-AF65-F5344CB8AC3E}">
        <p14:creationId xmlns:p14="http://schemas.microsoft.com/office/powerpoint/2010/main" val="1267482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665D6239-CC78-4733-BA27-13A91C47BA7B}" type="slidenum">
              <a:rPr lang="en-US" altLang="ja-JP" sz="1400"/>
              <a:pPr eaLnBrk="1" hangingPunct="1">
                <a:spcBef>
                  <a:spcPct val="0"/>
                </a:spcBef>
                <a:buClrTx/>
                <a:buFontTx/>
                <a:buNone/>
              </a:pPr>
              <a:t>37</a:t>
            </a:fld>
            <a:endParaRPr lang="en-US" altLang="ja-JP" sz="1400"/>
          </a:p>
        </p:txBody>
      </p:sp>
      <p:sp>
        <p:nvSpPr>
          <p:cNvPr id="31747" name="Rectangle 2"/>
          <p:cNvSpPr>
            <a:spLocks noGrp="1" noChangeArrowheads="1"/>
          </p:cNvSpPr>
          <p:nvPr>
            <p:ph type="title"/>
          </p:nvPr>
        </p:nvSpPr>
        <p:spPr>
          <a:xfrm>
            <a:off x="1403350" y="693738"/>
            <a:ext cx="7472362" cy="504825"/>
          </a:xfrm>
        </p:spPr>
        <p:txBody>
          <a:bodyPr>
            <a:normAutofit fontScale="90000"/>
          </a:bodyPr>
          <a:lstStyle/>
          <a:p>
            <a:pPr eaLnBrk="1" hangingPunct="1"/>
            <a:r>
              <a:rPr lang="en-US" altLang="ja-JP" sz="3200" dirty="0" smtClean="0">
                <a:solidFill>
                  <a:srgbClr val="0033CC"/>
                </a:solidFill>
              </a:rPr>
              <a:t>6</a:t>
            </a:r>
            <a:r>
              <a:rPr lang="ja-JP" altLang="en-US" sz="3200" dirty="0" smtClean="0">
                <a:solidFill>
                  <a:srgbClr val="0033CC"/>
                </a:solidFill>
              </a:rPr>
              <a:t>） メールソフトのセキュリティ設定</a:t>
            </a:r>
          </a:p>
        </p:txBody>
      </p:sp>
      <p:sp>
        <p:nvSpPr>
          <p:cNvPr id="31748" name="Text Box 4"/>
          <p:cNvSpPr txBox="1">
            <a:spLocks noChangeArrowheads="1"/>
          </p:cNvSpPr>
          <p:nvPr/>
        </p:nvSpPr>
        <p:spPr bwMode="auto">
          <a:xfrm>
            <a:off x="1141413" y="4508500"/>
            <a:ext cx="7110412" cy="163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en-US" altLang="ja-JP" sz="2000" b="1">
                <a:latin typeface="Times New Roman" panose="02020603050405020304" pitchFamily="18" charset="0"/>
              </a:rPr>
              <a:t>Windows Live</a:t>
            </a:r>
            <a:r>
              <a:rPr lang="ja-JP" altLang="en-US" sz="2000" b="1">
                <a:latin typeface="Times New Roman" panose="02020603050405020304" pitchFamily="18" charset="0"/>
              </a:rPr>
              <a:t>メールは「ツール」→「セキュリティのオプション」</a:t>
            </a:r>
            <a:endParaRPr lang="en-US" altLang="ja-JP" sz="2000" b="1">
              <a:latin typeface="Times New Roman" panose="02020603050405020304" pitchFamily="18" charset="0"/>
            </a:endParaRPr>
          </a:p>
          <a:p>
            <a:pPr eaLnBrk="1" hangingPunct="1">
              <a:spcBef>
                <a:spcPct val="0"/>
              </a:spcBef>
              <a:buClrTx/>
              <a:buFontTx/>
              <a:buNone/>
            </a:pPr>
            <a:r>
              <a:rPr lang="en-US" altLang="ja-JP" sz="2000" b="1">
                <a:latin typeface="Times New Roman" panose="02020603050405020304" pitchFamily="18" charset="0"/>
              </a:rPr>
              <a:t>Thunderbird</a:t>
            </a:r>
            <a:r>
              <a:rPr lang="ja-JP" altLang="en-US" sz="2000" b="1">
                <a:latin typeface="Times New Roman" panose="02020603050405020304" pitchFamily="18" charset="0"/>
              </a:rPr>
              <a:t>は「ツール」→「オプション」→「セキュリティ」</a:t>
            </a:r>
            <a:endParaRPr lang="en-US" altLang="ja-JP" sz="2000" b="1">
              <a:latin typeface="Times New Roman" panose="02020603050405020304" pitchFamily="18" charset="0"/>
            </a:endParaRPr>
          </a:p>
          <a:p>
            <a:pPr eaLnBrk="1" hangingPunct="1">
              <a:spcBef>
                <a:spcPct val="0"/>
              </a:spcBef>
              <a:buClrTx/>
              <a:buFontTx/>
              <a:buNone/>
            </a:pPr>
            <a:r>
              <a:rPr lang="en-US" altLang="ja-JP" sz="2000" b="1">
                <a:latin typeface="Times New Roman" panose="02020603050405020304" pitchFamily="18" charset="0"/>
              </a:rPr>
              <a:t>※</a:t>
            </a:r>
            <a:r>
              <a:rPr lang="ja-JP" altLang="en-US" sz="2000" b="1">
                <a:latin typeface="Times New Roman" panose="02020603050405020304" pitchFamily="18" charset="0"/>
              </a:rPr>
              <a:t>その他のメールソフトにも同様の設定項目がある。</a:t>
            </a:r>
            <a:endParaRPr lang="en-US" altLang="ja-JP" sz="2000" b="1">
              <a:latin typeface="Times New Roman" panose="02020603050405020304" pitchFamily="18" charset="0"/>
            </a:endParaRPr>
          </a:p>
          <a:p>
            <a:pPr eaLnBrk="1" hangingPunct="1">
              <a:spcBef>
                <a:spcPct val="0"/>
              </a:spcBef>
              <a:buClrTx/>
              <a:buFontTx/>
              <a:buNone/>
            </a:pPr>
            <a:endParaRPr lang="en-US" altLang="ja-JP" sz="2000" b="1">
              <a:latin typeface="Times New Roman" panose="02020603050405020304" pitchFamily="18" charset="0"/>
            </a:endParaRPr>
          </a:p>
          <a:p>
            <a:pPr eaLnBrk="1" hangingPunct="1">
              <a:spcBef>
                <a:spcPct val="0"/>
              </a:spcBef>
              <a:buClrTx/>
              <a:buFontTx/>
              <a:buNone/>
            </a:pPr>
            <a:endParaRPr lang="en-US" altLang="ja-JP" sz="2000" b="1">
              <a:latin typeface="Times New Roman" panose="02020603050405020304" pitchFamily="18" charset="0"/>
            </a:endParaRPr>
          </a:p>
        </p:txBody>
      </p:sp>
      <p:sp>
        <p:nvSpPr>
          <p:cNvPr id="31749" name="Text Box 6"/>
          <p:cNvSpPr txBox="1">
            <a:spLocks noChangeArrowheads="1"/>
          </p:cNvSpPr>
          <p:nvPr/>
        </p:nvSpPr>
        <p:spPr bwMode="auto">
          <a:xfrm>
            <a:off x="1403350" y="3933825"/>
            <a:ext cx="6269038" cy="479425"/>
          </a:xfrm>
          <a:prstGeom prst="rect">
            <a:avLst/>
          </a:prstGeom>
          <a:solidFill>
            <a:srgbClr val="FFFF99"/>
          </a:solidFill>
          <a:ln w="19050">
            <a:solidFill>
              <a:srgbClr val="000000"/>
            </a:solidFill>
            <a:miter lim="800000"/>
            <a:headEnd/>
            <a:tailEnd/>
          </a:ln>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Clr>
                <a:schemeClr val="bg2"/>
              </a:buClr>
              <a:buFont typeface="Monotype Sorts" pitchFamily="2" charset="2"/>
              <a:buNone/>
            </a:pPr>
            <a:r>
              <a:rPr lang="ja-JP" altLang="en-US" sz="2800" b="1">
                <a:solidFill>
                  <a:srgbClr val="008000"/>
                </a:solidFill>
                <a:latin typeface="Times New Roman" panose="02020603050405020304" pitchFamily="18" charset="0"/>
              </a:rPr>
              <a:t>メールソフトのセキュリティ設定も活用</a:t>
            </a:r>
            <a:endParaRPr lang="ja-JP" altLang="en-US" b="1">
              <a:solidFill>
                <a:srgbClr val="008000"/>
              </a:solidFill>
              <a:latin typeface="ＭＳ Ｐゴシック" panose="020B0600070205080204" pitchFamily="50" charset="-128"/>
            </a:endParaRPr>
          </a:p>
        </p:txBody>
      </p:sp>
      <p:sp>
        <p:nvSpPr>
          <p:cNvPr id="31750" name="Text Box 7"/>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
        <p:nvSpPr>
          <p:cNvPr id="9" name="Rectangle 4"/>
          <p:cNvSpPr txBox="1">
            <a:spLocks noChangeArrowheads="1"/>
          </p:cNvSpPr>
          <p:nvPr/>
        </p:nvSpPr>
        <p:spPr bwMode="auto">
          <a:xfrm>
            <a:off x="468313" y="1412875"/>
            <a:ext cx="8555944"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609600" indent="-609600" eaLnBrk="1" hangingPunct="1">
              <a:defRPr/>
            </a:pPr>
            <a:r>
              <a:rPr lang="ja-JP" altLang="en-US" kern="0" dirty="0" smtClean="0"/>
              <a:t>電子メールの添付ファイルやメール本文のリンクを介したウイルス感染が多数存在</a:t>
            </a:r>
          </a:p>
          <a:p>
            <a:pPr marL="609600" indent="-609600" eaLnBrk="1" hangingPunct="1">
              <a:defRPr/>
            </a:pPr>
            <a:r>
              <a:rPr lang="ja-JP" altLang="en-US" kern="0" dirty="0" smtClean="0"/>
              <a:t>ウイルス以外にもフィッシングに悪用されている</a:t>
            </a:r>
          </a:p>
          <a:p>
            <a:pPr marL="609600" indent="-609600" eaLnBrk="1" hangingPunct="1">
              <a:defRPr/>
            </a:pPr>
            <a:endParaRPr lang="ja-JP" altLang="en-US" kern="0" dirty="0" smtClean="0"/>
          </a:p>
        </p:txBody>
      </p:sp>
    </p:spTree>
    <p:extLst>
      <p:ext uri="{BB962C8B-B14F-4D97-AF65-F5344CB8AC3E}">
        <p14:creationId xmlns:p14="http://schemas.microsoft.com/office/powerpoint/2010/main" val="1942596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005FA8ED-852E-484B-809B-8563D0881EB8}" type="slidenum">
              <a:rPr lang="en-US" altLang="ja-JP" sz="1400"/>
              <a:pPr eaLnBrk="1" hangingPunct="1">
                <a:spcBef>
                  <a:spcPct val="0"/>
                </a:spcBef>
                <a:buClrTx/>
                <a:buFontTx/>
                <a:buNone/>
              </a:pPr>
              <a:t>38</a:t>
            </a:fld>
            <a:endParaRPr lang="en-US" altLang="ja-JP" sz="1400"/>
          </a:p>
        </p:txBody>
      </p:sp>
      <p:sp>
        <p:nvSpPr>
          <p:cNvPr id="32771" name="Rectangle 2"/>
          <p:cNvSpPr>
            <a:spLocks noGrp="1" noChangeArrowheads="1"/>
          </p:cNvSpPr>
          <p:nvPr>
            <p:ph type="title"/>
          </p:nvPr>
        </p:nvSpPr>
        <p:spPr>
          <a:xfrm>
            <a:off x="1295854" y="631031"/>
            <a:ext cx="7478032" cy="633413"/>
          </a:xfrm>
        </p:spPr>
        <p:txBody>
          <a:bodyPr>
            <a:noAutofit/>
          </a:bodyPr>
          <a:lstStyle/>
          <a:p>
            <a:pPr eaLnBrk="1" hangingPunct="1"/>
            <a:r>
              <a:rPr lang="en-US" altLang="ja-JP" sz="2400" dirty="0" smtClean="0">
                <a:solidFill>
                  <a:srgbClr val="0033CC"/>
                </a:solidFill>
              </a:rPr>
              <a:t>7</a:t>
            </a:r>
            <a:r>
              <a:rPr lang="ja-JP" altLang="en-US" sz="2400" dirty="0" smtClean="0">
                <a:solidFill>
                  <a:srgbClr val="0033CC"/>
                </a:solidFill>
              </a:rPr>
              <a:t>） 不審な添付ファイル、</a:t>
            </a:r>
            <a:r>
              <a:rPr lang="en-US" altLang="ja-JP" sz="2400" dirty="0" smtClean="0">
                <a:solidFill>
                  <a:srgbClr val="0033CC"/>
                </a:solidFill>
              </a:rPr>
              <a:t/>
            </a:r>
            <a:br>
              <a:rPr lang="en-US" altLang="ja-JP" sz="2400" dirty="0" smtClean="0">
                <a:solidFill>
                  <a:srgbClr val="0033CC"/>
                </a:solidFill>
              </a:rPr>
            </a:br>
            <a:r>
              <a:rPr lang="ja-JP" altLang="en-US" sz="2400" dirty="0" smtClean="0">
                <a:solidFill>
                  <a:srgbClr val="0033CC"/>
                </a:solidFill>
              </a:rPr>
              <a:t>迷惑メールの取り扱いに対する注意（</a:t>
            </a:r>
            <a:r>
              <a:rPr lang="en-US" altLang="ja-JP" sz="2400" dirty="0" smtClean="0">
                <a:solidFill>
                  <a:srgbClr val="0033CC"/>
                </a:solidFill>
              </a:rPr>
              <a:t>1</a:t>
            </a:r>
            <a:r>
              <a:rPr lang="ja-JP" altLang="en-US" sz="2400" dirty="0" smtClean="0">
                <a:solidFill>
                  <a:srgbClr val="0033CC"/>
                </a:solidFill>
              </a:rPr>
              <a:t>）</a:t>
            </a:r>
          </a:p>
        </p:txBody>
      </p:sp>
      <p:sp>
        <p:nvSpPr>
          <p:cNvPr id="32772" name="Text Box 3"/>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
        <p:nvSpPr>
          <p:cNvPr id="32773" name="Rectangle 4"/>
          <p:cNvSpPr>
            <a:spLocks noGrp="1" noChangeArrowheads="1"/>
          </p:cNvSpPr>
          <p:nvPr>
            <p:ph type="body" idx="1"/>
          </p:nvPr>
        </p:nvSpPr>
        <p:spPr>
          <a:xfrm>
            <a:off x="323851" y="1709057"/>
            <a:ext cx="8711292" cy="4744131"/>
          </a:xfrm>
          <a:noFill/>
        </p:spPr>
        <p:txBody>
          <a:bodyPr>
            <a:normAutofit/>
          </a:bodyPr>
          <a:lstStyle/>
          <a:p>
            <a:pPr marL="609600" indent="-609600" eaLnBrk="1" hangingPunct="1"/>
            <a:r>
              <a:rPr lang="ja-JP" altLang="en-US" sz="2800" dirty="0" smtClean="0"/>
              <a:t>不審なメールや添付ファイルは開かないのが原則</a:t>
            </a:r>
          </a:p>
          <a:p>
            <a:pPr marL="609600" indent="-609600" eaLnBrk="1" hangingPunct="1"/>
            <a:r>
              <a:rPr lang="ja-JP" altLang="en-US" sz="2800" dirty="0" smtClean="0"/>
              <a:t>添付ファイルは、開く前や実行する前にウイルス検査を行う</a:t>
            </a:r>
          </a:p>
          <a:p>
            <a:pPr marL="609600" indent="-609600" eaLnBrk="1" hangingPunct="1"/>
            <a:r>
              <a:rPr lang="ja-JP" altLang="en-US" sz="2800" dirty="0" smtClean="0"/>
              <a:t>見た目に惑わされず、添付ファイルの拡張子とアイコンを確認する</a:t>
            </a:r>
          </a:p>
        </p:txBody>
      </p:sp>
    </p:spTree>
    <p:extLst>
      <p:ext uri="{BB962C8B-B14F-4D97-AF65-F5344CB8AC3E}">
        <p14:creationId xmlns:p14="http://schemas.microsoft.com/office/powerpoint/2010/main" val="819206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476E99FA-6B02-4B88-8F7C-A593D2B370AB}" type="slidenum">
              <a:rPr lang="en-US" altLang="ja-JP" sz="1400"/>
              <a:pPr eaLnBrk="1" hangingPunct="1">
                <a:spcBef>
                  <a:spcPct val="0"/>
                </a:spcBef>
                <a:buClrTx/>
                <a:buFontTx/>
                <a:buNone/>
              </a:pPr>
              <a:t>39</a:t>
            </a:fld>
            <a:endParaRPr lang="en-US" altLang="ja-JP" sz="1400"/>
          </a:p>
        </p:txBody>
      </p:sp>
      <p:sp>
        <p:nvSpPr>
          <p:cNvPr id="33795" name="Rectangle 2"/>
          <p:cNvSpPr>
            <a:spLocks noGrp="1" noChangeArrowheads="1"/>
          </p:cNvSpPr>
          <p:nvPr>
            <p:ph type="title"/>
          </p:nvPr>
        </p:nvSpPr>
        <p:spPr>
          <a:xfrm>
            <a:off x="1403350" y="732405"/>
            <a:ext cx="6869793" cy="633413"/>
          </a:xfrm>
        </p:spPr>
        <p:txBody>
          <a:bodyPr>
            <a:normAutofit fontScale="90000"/>
          </a:bodyPr>
          <a:lstStyle/>
          <a:p>
            <a:pPr eaLnBrk="1" hangingPunct="1"/>
            <a:r>
              <a:rPr lang="en-US" altLang="ja-JP" sz="2400" dirty="0" smtClean="0">
                <a:solidFill>
                  <a:srgbClr val="0033CC"/>
                </a:solidFill>
              </a:rPr>
              <a:t>7</a:t>
            </a:r>
            <a:r>
              <a:rPr lang="ja-JP" altLang="en-US" sz="2400" dirty="0" smtClean="0">
                <a:solidFill>
                  <a:srgbClr val="0033CC"/>
                </a:solidFill>
              </a:rPr>
              <a:t>） 不審な添付ファイル、</a:t>
            </a:r>
            <a:r>
              <a:rPr lang="en-US" altLang="ja-JP" sz="2400" dirty="0" smtClean="0">
                <a:solidFill>
                  <a:srgbClr val="0033CC"/>
                </a:solidFill>
              </a:rPr>
              <a:t/>
            </a:r>
            <a:br>
              <a:rPr lang="en-US" altLang="ja-JP" sz="2400" dirty="0" smtClean="0">
                <a:solidFill>
                  <a:srgbClr val="0033CC"/>
                </a:solidFill>
              </a:rPr>
            </a:br>
            <a:r>
              <a:rPr lang="ja-JP" altLang="en-US" sz="2400" dirty="0" smtClean="0">
                <a:solidFill>
                  <a:srgbClr val="0033CC"/>
                </a:solidFill>
              </a:rPr>
              <a:t>迷惑メールの取り扱いに対する注意（</a:t>
            </a:r>
            <a:r>
              <a:rPr lang="en-US" altLang="ja-JP" sz="2400" dirty="0" smtClean="0">
                <a:solidFill>
                  <a:srgbClr val="0033CC"/>
                </a:solidFill>
              </a:rPr>
              <a:t>2</a:t>
            </a:r>
            <a:r>
              <a:rPr lang="ja-JP" altLang="en-US" sz="2400" dirty="0" smtClean="0">
                <a:solidFill>
                  <a:srgbClr val="0033CC"/>
                </a:solidFill>
              </a:rPr>
              <a:t>）</a:t>
            </a:r>
          </a:p>
        </p:txBody>
      </p:sp>
      <p:sp>
        <p:nvSpPr>
          <p:cNvPr id="33796" name="Text Box 3"/>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sp>
        <p:nvSpPr>
          <p:cNvPr id="33797" name="Rectangle 4"/>
          <p:cNvSpPr>
            <a:spLocks noGrp="1" noChangeArrowheads="1"/>
          </p:cNvSpPr>
          <p:nvPr>
            <p:ph type="body" idx="1"/>
          </p:nvPr>
        </p:nvSpPr>
        <p:spPr>
          <a:xfrm>
            <a:off x="468313" y="1412875"/>
            <a:ext cx="8207375" cy="5040313"/>
          </a:xfrm>
          <a:noFill/>
        </p:spPr>
        <p:txBody>
          <a:bodyPr/>
          <a:lstStyle/>
          <a:p>
            <a:pPr marL="609600" indent="-609600" eaLnBrk="1" hangingPunct="1"/>
            <a:r>
              <a:rPr lang="ja-JP" altLang="en-US" dirty="0" smtClean="0"/>
              <a:t>危険なファイルの拡張子の例</a:t>
            </a:r>
          </a:p>
          <a:p>
            <a:pPr marL="609600" indent="-609600" eaLnBrk="1" hangingPunct="1"/>
            <a:endParaRPr lang="ja-JP" altLang="en-US" dirty="0" smtClean="0"/>
          </a:p>
          <a:p>
            <a:pPr marL="609600" indent="-609600" eaLnBrk="1" hangingPunct="1"/>
            <a:endParaRPr lang="ja-JP" altLang="en-US" dirty="0" smtClean="0"/>
          </a:p>
          <a:p>
            <a:pPr marL="609600" indent="-609600" eaLnBrk="1" hangingPunct="1"/>
            <a:r>
              <a:rPr lang="ja-JP" altLang="en-US" dirty="0" smtClean="0"/>
              <a:t>アイコンやファイル名の偽装例</a:t>
            </a:r>
          </a:p>
        </p:txBody>
      </p:sp>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92313"/>
            <a:ext cx="64087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860800"/>
            <a:ext cx="6121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773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講義資料</a:t>
            </a:r>
            <a:endParaRPr kumimoji="1" lang="ja-JP" altLang="en-US" dirty="0"/>
          </a:p>
        </p:txBody>
      </p:sp>
      <p:sp>
        <p:nvSpPr>
          <p:cNvPr id="6" name="コンテンツ プレースホルダー 5"/>
          <p:cNvSpPr>
            <a:spLocks noGrp="1"/>
          </p:cNvSpPr>
          <p:nvPr>
            <p:ph idx="1"/>
          </p:nvPr>
        </p:nvSpPr>
        <p:spPr>
          <a:xfrm>
            <a:off x="1012371" y="1589314"/>
            <a:ext cx="8001000" cy="3777622"/>
          </a:xfrm>
        </p:spPr>
        <p:txBody>
          <a:bodyPr>
            <a:normAutofit/>
          </a:bodyPr>
          <a:lstStyle/>
          <a:p>
            <a:r>
              <a:rPr kumimoji="1" lang="ja-JP" altLang="en-US" sz="2400" dirty="0" smtClean="0"/>
              <a:t>講義ホームページ</a:t>
            </a:r>
            <a:endParaRPr lang="en-US" altLang="ja-JP" sz="2400" dirty="0"/>
          </a:p>
          <a:p>
            <a:pPr marL="0" indent="0">
              <a:buNone/>
            </a:pPr>
            <a:r>
              <a:rPr kumimoji="1" lang="en-US" altLang="ja-JP" sz="2400" dirty="0" smtClean="0"/>
              <a:t>     </a:t>
            </a:r>
            <a:r>
              <a:rPr lang="en-US" altLang="ja-JP" sz="2400" dirty="0"/>
              <a:t>http://www.cs.kyushu-u.ac.jp/lectures/csp/2015/</a:t>
            </a:r>
            <a:endParaRPr kumimoji="1" lang="en-US" altLang="ja-JP" sz="2400" dirty="0" smtClean="0"/>
          </a:p>
          <a:p>
            <a:r>
              <a:rPr kumimoji="1" lang="en-US" altLang="ja-JP" sz="2400" dirty="0" smtClean="0"/>
              <a:t>Web</a:t>
            </a:r>
            <a:r>
              <a:rPr kumimoji="1" lang="ja-JP" altLang="en-US" sz="2400" dirty="0" smtClean="0"/>
              <a:t>学習システム</a:t>
            </a:r>
            <a:endParaRPr kumimoji="1" lang="en-US" altLang="ja-JP" sz="2400" dirty="0" smtClean="0"/>
          </a:p>
          <a:p>
            <a:pPr marL="0" indent="0">
              <a:buNone/>
            </a:pPr>
            <a:r>
              <a:rPr lang="en-US" altLang="ja-JP" sz="2400" dirty="0"/>
              <a:t> </a:t>
            </a:r>
            <a:r>
              <a:rPr lang="en-US" altLang="ja-JP" sz="2400" dirty="0" smtClean="0"/>
              <a:t>     </a:t>
            </a:r>
            <a:r>
              <a:rPr lang="en-US" altLang="ja-JP" sz="2400" dirty="0">
                <a:hlinkClick r:id="rId3"/>
              </a:rPr>
              <a:t>BE15KO01 : </a:t>
            </a:r>
            <a:r>
              <a:rPr lang="ja-JP" altLang="en-US" sz="2400" dirty="0">
                <a:hlinkClick r:id="rId3"/>
              </a:rPr>
              <a:t>サイバーセキュリティ</a:t>
            </a:r>
            <a:r>
              <a:rPr lang="ja-JP" altLang="en-US" sz="2400" dirty="0" smtClean="0">
                <a:hlinkClick r:id="rId3"/>
              </a:rPr>
              <a:t>基礎論</a:t>
            </a:r>
            <a:endParaRPr lang="en-US" altLang="ja-JP" sz="2400" dirty="0" smtClean="0"/>
          </a:p>
          <a:p>
            <a:pPr marL="0" indent="0">
              <a:buNone/>
            </a:pPr>
            <a:r>
              <a:rPr kumimoji="1" lang="ja-JP" altLang="en-US" sz="2400" dirty="0"/>
              <a:t>　</a:t>
            </a:r>
            <a:r>
              <a:rPr lang="ja-JP" altLang="en-US" sz="2400" dirty="0" smtClean="0"/>
              <a:t> 教員：峯　恒憲（</a:t>
            </a:r>
            <a:r>
              <a:rPr lang="en-US" altLang="ja-JP" sz="2400" dirty="0" smtClean="0"/>
              <a:t>5/13  </a:t>
            </a:r>
            <a:r>
              <a:rPr lang="ja-JP" altLang="en-US" sz="2400" dirty="0" smtClean="0"/>
              <a:t>事例　</a:t>
            </a:r>
            <a:r>
              <a:rPr lang="en-US" altLang="ja-JP" sz="2400" dirty="0" smtClean="0"/>
              <a:t>6/17  </a:t>
            </a:r>
            <a:r>
              <a:rPr lang="ja-JP" altLang="en-US" sz="2400" dirty="0" smtClean="0"/>
              <a:t>情報倫理</a:t>
            </a:r>
            <a:r>
              <a:rPr lang="en-US" altLang="ja-JP" sz="2400" dirty="0" smtClean="0"/>
              <a:t>)</a:t>
            </a:r>
            <a:endParaRPr kumimoji="1" lang="ja-JP" altLang="en-US" sz="2400" dirty="0"/>
          </a:p>
        </p:txBody>
      </p:sp>
    </p:spTree>
    <p:extLst>
      <p:ext uri="{BB962C8B-B14F-4D97-AF65-F5344CB8AC3E}">
        <p14:creationId xmlns:p14="http://schemas.microsoft.com/office/powerpoint/2010/main" val="2858431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4"/>
          <p:cNvSpPr txBox="1">
            <a:spLocks noGrp="1"/>
          </p:cNvSpPr>
          <p:nvPr/>
        </p:nvSpPr>
        <p:spPr bwMode="auto">
          <a:xfrm>
            <a:off x="7010400" y="6570663"/>
            <a:ext cx="2133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fld id="{AAB249C8-B40D-4DFB-8A8D-45D57E513240}" type="slidenum">
              <a:rPr lang="en-US" altLang="ja-JP" sz="1400"/>
              <a:pPr algn="r" eaLnBrk="1" hangingPunct="1">
                <a:spcBef>
                  <a:spcPct val="0"/>
                </a:spcBef>
                <a:buClrTx/>
                <a:buFontTx/>
                <a:buNone/>
              </a:pPr>
              <a:t>40</a:t>
            </a:fld>
            <a:endParaRPr lang="en-US" altLang="ja-JP" sz="1400"/>
          </a:p>
        </p:txBody>
      </p:sp>
      <p:sp>
        <p:nvSpPr>
          <p:cNvPr id="34819" name="Rectangle 7"/>
          <p:cNvSpPr>
            <a:spLocks noGrp="1" noChangeArrowheads="1"/>
          </p:cNvSpPr>
          <p:nvPr>
            <p:ph type="title" idx="4294967295"/>
          </p:nvPr>
        </p:nvSpPr>
        <p:spPr>
          <a:xfrm>
            <a:off x="1432832" y="679904"/>
            <a:ext cx="6048375" cy="488950"/>
          </a:xfrm>
          <a:noFill/>
        </p:spPr>
        <p:txBody>
          <a:bodyPr>
            <a:normAutofit fontScale="90000"/>
          </a:bodyPr>
          <a:lstStyle/>
          <a:p>
            <a:pPr eaLnBrk="1" hangingPunct="1"/>
            <a:r>
              <a:rPr lang="ja-JP" altLang="en-US" sz="3200" dirty="0" smtClean="0">
                <a:solidFill>
                  <a:srgbClr val="0033CC"/>
                </a:solidFill>
              </a:rPr>
              <a:t>拡張子を表示する設定</a:t>
            </a:r>
          </a:p>
        </p:txBody>
      </p:sp>
      <p:sp>
        <p:nvSpPr>
          <p:cNvPr id="34820" name="Text Box 8"/>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2. </a:t>
            </a:r>
            <a:r>
              <a:rPr lang="ja-JP" altLang="en-US" sz="1800"/>
              <a:t>共通の対策</a:t>
            </a:r>
          </a:p>
        </p:txBody>
      </p:sp>
      <p:pic>
        <p:nvPicPr>
          <p:cNvPr id="348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087" y="1168854"/>
            <a:ext cx="3979863" cy="380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10"/>
          <p:cNvSpPr>
            <a:spLocks noChangeArrowheads="1"/>
          </p:cNvSpPr>
          <p:nvPr/>
        </p:nvSpPr>
        <p:spPr bwMode="auto">
          <a:xfrm>
            <a:off x="323851" y="5345799"/>
            <a:ext cx="8820150" cy="107721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nchor="ctr">
            <a:spAutoFit/>
          </a:bodyPr>
          <a:lstStyle>
            <a:lvl1pPr indent="133350"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600" dirty="0"/>
              <a:t>１）</a:t>
            </a:r>
            <a:r>
              <a:rPr lang="en-US" altLang="ja-JP" sz="1600" dirty="0"/>
              <a:t>Windows</a:t>
            </a:r>
            <a:r>
              <a:rPr lang="ja-JP" altLang="en-US" sz="1600" dirty="0"/>
              <a:t>のエクスプローラーを起動し，メニューバーから［ツール］－［フォルダオプション］を選択</a:t>
            </a:r>
          </a:p>
          <a:p>
            <a:pPr eaLnBrk="1" hangingPunct="1">
              <a:spcBef>
                <a:spcPct val="0"/>
              </a:spcBef>
              <a:buClrTx/>
              <a:buFontTx/>
              <a:buNone/>
            </a:pPr>
            <a:r>
              <a:rPr lang="ja-JP" altLang="en-US" sz="1600" dirty="0"/>
              <a:t>２）［フォルダオプション］というパネルが表示されるので、［表示］タブをクリック</a:t>
            </a:r>
          </a:p>
          <a:p>
            <a:pPr eaLnBrk="1" hangingPunct="1">
              <a:spcBef>
                <a:spcPct val="0"/>
              </a:spcBef>
              <a:buClrTx/>
              <a:buFontTx/>
              <a:buNone/>
            </a:pPr>
            <a:r>
              <a:rPr lang="ja-JP" altLang="en-US" sz="1600" dirty="0"/>
              <a:t>３）［登録されている拡張子は表示しない］というオプションをクリックし、チェックマークを外す</a:t>
            </a:r>
          </a:p>
          <a:p>
            <a:pPr eaLnBrk="1" hangingPunct="1">
              <a:spcBef>
                <a:spcPct val="0"/>
              </a:spcBef>
              <a:buClrTx/>
              <a:buFontTx/>
              <a:buNone/>
            </a:pPr>
            <a:r>
              <a:rPr lang="ja-JP" altLang="en-US" sz="1600" dirty="0"/>
              <a:t>４）［すべてのフォルダに適用］をクリック</a:t>
            </a:r>
          </a:p>
        </p:txBody>
      </p:sp>
    </p:spTree>
    <p:extLst>
      <p:ext uri="{BB962C8B-B14F-4D97-AF65-F5344CB8AC3E}">
        <p14:creationId xmlns:p14="http://schemas.microsoft.com/office/powerpoint/2010/main" val="31494281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攻撃の巧妙化</a:t>
            </a:r>
            <a:endParaRPr kumimoji="1" lang="ja-JP" altLang="en-US" dirty="0"/>
          </a:p>
        </p:txBody>
      </p:sp>
      <p:sp>
        <p:nvSpPr>
          <p:cNvPr id="6" name="コンテンツ プレースホルダー 5"/>
          <p:cNvSpPr>
            <a:spLocks noGrp="1"/>
          </p:cNvSpPr>
          <p:nvPr>
            <p:ph idx="1"/>
          </p:nvPr>
        </p:nvSpPr>
        <p:spPr>
          <a:xfrm>
            <a:off x="1021080" y="1737360"/>
            <a:ext cx="7513321" cy="4587240"/>
          </a:xfrm>
        </p:spPr>
        <p:txBody>
          <a:bodyPr>
            <a:normAutofit/>
          </a:bodyPr>
          <a:lstStyle/>
          <a:p>
            <a:r>
              <a:rPr kumimoji="1" lang="ja-JP" altLang="en-US" sz="2800" dirty="0" smtClean="0"/>
              <a:t>他人を利用し（踏み台にし），隠れて，目標を攻撃する</a:t>
            </a:r>
            <a:endParaRPr kumimoji="1" lang="en-US" altLang="ja-JP" sz="2800" dirty="0" smtClean="0"/>
          </a:p>
          <a:p>
            <a:pPr lvl="1"/>
            <a:r>
              <a:rPr lang="ja-JP" altLang="en-US" sz="2400" dirty="0" smtClean="0"/>
              <a:t>サービス不能</a:t>
            </a:r>
            <a:endParaRPr lang="en-US" altLang="ja-JP" sz="2400" dirty="0" smtClean="0"/>
          </a:p>
          <a:p>
            <a:pPr lvl="1"/>
            <a:r>
              <a:rPr lang="ja-JP" altLang="en-US" sz="2400" dirty="0" smtClean="0"/>
              <a:t>情報流出</a:t>
            </a:r>
            <a:endParaRPr lang="en-US" altLang="ja-JP" sz="2400" dirty="0" smtClean="0"/>
          </a:p>
          <a:p>
            <a:pPr lvl="1"/>
            <a:r>
              <a:rPr lang="ja-JP" altLang="en-US" sz="2400" dirty="0" smtClean="0"/>
              <a:t>破壊</a:t>
            </a:r>
            <a:endParaRPr lang="en-US" altLang="ja-JP" sz="2400" dirty="0" smtClean="0"/>
          </a:p>
          <a:p>
            <a:pPr lvl="1"/>
            <a:r>
              <a:rPr lang="ja-JP" altLang="en-US" sz="2400" dirty="0" smtClean="0"/>
              <a:t>金銭取得</a:t>
            </a:r>
            <a:endParaRPr lang="en-US" altLang="ja-JP" sz="2400" dirty="0" smtClean="0"/>
          </a:p>
          <a:p>
            <a:r>
              <a:rPr lang="ja-JP" altLang="en-US" sz="2800" dirty="0" smtClean="0"/>
              <a:t>時期が来るまで隠ぺいし，感染したことを気づかせない</a:t>
            </a:r>
            <a:endParaRPr lang="en-US" altLang="ja-JP" sz="2800" dirty="0" smtClean="0"/>
          </a:p>
          <a:p>
            <a:pPr marL="0" indent="0">
              <a:buNone/>
            </a:pPr>
            <a:endParaRPr lang="en-US" altLang="ja-JP" sz="2800" dirty="0" smtClean="0"/>
          </a:p>
          <a:p>
            <a:endParaRPr kumimoji="1" lang="ja-JP" altLang="en-US" sz="2800" dirty="0"/>
          </a:p>
        </p:txBody>
      </p:sp>
    </p:spTree>
    <p:extLst>
      <p:ext uri="{BB962C8B-B14F-4D97-AF65-F5344CB8AC3E}">
        <p14:creationId xmlns:p14="http://schemas.microsoft.com/office/powerpoint/2010/main" val="613724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195B4526-3C1E-4169-BD42-3AFD402F2E30}" type="slidenum">
              <a:rPr lang="en-US" altLang="ja-JP" sz="1400"/>
              <a:pPr eaLnBrk="1" hangingPunct="1">
                <a:spcBef>
                  <a:spcPct val="0"/>
                </a:spcBef>
                <a:buClrTx/>
                <a:buFontTx/>
                <a:buNone/>
              </a:pPr>
              <a:t>42</a:t>
            </a:fld>
            <a:endParaRPr lang="en-US" altLang="ja-JP" sz="1400"/>
          </a:p>
        </p:txBody>
      </p:sp>
      <p:sp>
        <p:nvSpPr>
          <p:cNvPr id="44035" name="Rectangle 2"/>
          <p:cNvSpPr>
            <a:spLocks noGrp="1" noChangeArrowheads="1"/>
          </p:cNvSpPr>
          <p:nvPr>
            <p:ph type="title"/>
          </p:nvPr>
        </p:nvSpPr>
        <p:spPr>
          <a:xfrm>
            <a:off x="1258888" y="688633"/>
            <a:ext cx="7416800" cy="633413"/>
          </a:xfrm>
        </p:spPr>
        <p:txBody>
          <a:bodyPr>
            <a:normAutofit fontScale="90000"/>
          </a:bodyPr>
          <a:lstStyle/>
          <a:p>
            <a:pPr eaLnBrk="1" hangingPunct="1"/>
            <a:r>
              <a:rPr lang="en-US" altLang="ja-JP" dirty="0" smtClean="0">
                <a:solidFill>
                  <a:srgbClr val="0033CC"/>
                </a:solidFill>
              </a:rPr>
              <a:t>1</a:t>
            </a:r>
            <a:r>
              <a:rPr lang="ja-JP" altLang="en-US" dirty="0" smtClean="0">
                <a:solidFill>
                  <a:srgbClr val="0033CC"/>
                </a:solidFill>
              </a:rPr>
              <a:t>） フィッシング詐欺とは</a:t>
            </a:r>
          </a:p>
        </p:txBody>
      </p:sp>
      <p:sp>
        <p:nvSpPr>
          <p:cNvPr id="44036"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a:t>
            </a:r>
          </a:p>
        </p:txBody>
      </p:sp>
      <p:sp>
        <p:nvSpPr>
          <p:cNvPr id="44037" name="Text Box 27"/>
          <p:cNvSpPr txBox="1">
            <a:spLocks noChangeArrowheads="1"/>
          </p:cNvSpPr>
          <p:nvPr/>
        </p:nvSpPr>
        <p:spPr bwMode="auto">
          <a:xfrm>
            <a:off x="395288" y="1506538"/>
            <a:ext cx="8424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ja-JP" altLang="en-US" sz="2000" b="1"/>
              <a:t>金融機関（銀行やクレジットカード会社）などを装った電子メールを送り、住所、氏名、銀行口座番号、クレジットカード番号などの個人情報を詐取する行為</a:t>
            </a:r>
          </a:p>
        </p:txBody>
      </p:sp>
      <p:grpSp>
        <p:nvGrpSpPr>
          <p:cNvPr id="44038" name="Group 4"/>
          <p:cNvGrpSpPr>
            <a:grpSpLocks/>
          </p:cNvGrpSpPr>
          <p:nvPr/>
        </p:nvGrpSpPr>
        <p:grpSpPr bwMode="auto">
          <a:xfrm>
            <a:off x="863600" y="2278063"/>
            <a:ext cx="7416800" cy="4175125"/>
            <a:chOff x="657" y="1661"/>
            <a:chExt cx="4491" cy="2449"/>
          </a:xfrm>
        </p:grpSpPr>
        <p:sp>
          <p:nvSpPr>
            <p:cNvPr id="44039" name="Text Box 5"/>
            <p:cNvSpPr txBox="1">
              <a:spLocks noChangeArrowheads="1"/>
            </p:cNvSpPr>
            <p:nvPr/>
          </p:nvSpPr>
          <p:spPr bwMode="auto">
            <a:xfrm>
              <a:off x="4033" y="3838"/>
              <a:ext cx="8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FontTx/>
                <a:buNone/>
              </a:pPr>
              <a:r>
                <a:rPr lang="ja-JP" altLang="en-US" sz="1200" b="1">
                  <a:solidFill>
                    <a:srgbClr val="000000"/>
                  </a:solidFill>
                </a:rPr>
                <a:t>カード情報などの</a:t>
              </a:r>
            </a:p>
            <a:p>
              <a:pPr algn="just" eaLnBrk="1" hangingPunct="1">
                <a:spcBef>
                  <a:spcPct val="0"/>
                </a:spcBef>
                <a:buClrTx/>
                <a:buFontTx/>
                <a:buNone/>
              </a:pPr>
              <a:r>
                <a:rPr lang="ja-JP" altLang="en-US" sz="1200" b="1">
                  <a:solidFill>
                    <a:srgbClr val="000000"/>
                  </a:solidFill>
                </a:rPr>
                <a:t>重要な情報を得る</a:t>
              </a:r>
              <a:endParaRPr lang="ja-JP" altLang="en-US" sz="1200" b="1"/>
            </a:p>
          </p:txBody>
        </p:sp>
        <p:pic>
          <p:nvPicPr>
            <p:cNvPr id="44040" name="Picture 6" descr="EndUser Fem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 y="3387"/>
              <a:ext cx="319"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7"/>
            <p:cNvSpPr txBox="1">
              <a:spLocks noChangeArrowheads="1"/>
            </p:cNvSpPr>
            <p:nvPr/>
          </p:nvSpPr>
          <p:spPr bwMode="auto">
            <a:xfrm>
              <a:off x="3185" y="2977"/>
              <a:ext cx="748" cy="1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1200">
                  <a:solidFill>
                    <a:srgbClr val="000000"/>
                  </a:solidFill>
                </a:rPr>
                <a:t> </a:t>
              </a:r>
              <a:r>
                <a:rPr lang="ja-JP" altLang="en-US" sz="1200" b="1">
                  <a:solidFill>
                    <a:srgbClr val="000000"/>
                  </a:solidFill>
                </a:rPr>
                <a:t>偽りのサイト</a:t>
              </a:r>
              <a:endParaRPr lang="ja-JP" altLang="en-US" sz="1200" b="1"/>
            </a:p>
          </p:txBody>
        </p:sp>
        <p:sp>
          <p:nvSpPr>
            <p:cNvPr id="44042" name="Text Box 8"/>
            <p:cNvSpPr txBox="1">
              <a:spLocks noChangeArrowheads="1"/>
            </p:cNvSpPr>
            <p:nvPr/>
          </p:nvSpPr>
          <p:spPr bwMode="auto">
            <a:xfrm>
              <a:off x="766" y="3639"/>
              <a:ext cx="1932" cy="37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FontTx/>
                <a:buNone/>
              </a:pPr>
              <a:r>
                <a:rPr lang="ja-JP" altLang="en-US" sz="1200" b="1">
                  <a:solidFill>
                    <a:srgbClr val="000000"/>
                  </a:solidFill>
                </a:rPr>
                <a:t>正規のサイトにみせかけて、偽りのサイトに誘導することで、利用者は騙されてしまい、重要な情報が漏えいしてしまいます。</a:t>
              </a:r>
              <a:endParaRPr lang="ja-JP" altLang="en-US" sz="1200" b="1"/>
            </a:p>
          </p:txBody>
        </p:sp>
        <p:sp>
          <p:nvSpPr>
            <p:cNvPr id="44043" name="Text Box 9"/>
            <p:cNvSpPr txBox="1">
              <a:spLocks noChangeArrowheads="1"/>
            </p:cNvSpPr>
            <p:nvPr/>
          </p:nvSpPr>
          <p:spPr bwMode="auto">
            <a:xfrm>
              <a:off x="1247" y="2998"/>
              <a:ext cx="747" cy="1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1200">
                  <a:solidFill>
                    <a:srgbClr val="000000"/>
                  </a:solidFill>
                </a:rPr>
                <a:t> </a:t>
              </a:r>
              <a:r>
                <a:rPr lang="ja-JP" altLang="en-US" sz="1200" b="1">
                  <a:solidFill>
                    <a:srgbClr val="000000"/>
                  </a:solidFill>
                </a:rPr>
                <a:t>正規のサイト</a:t>
              </a:r>
              <a:endParaRPr lang="ja-JP" altLang="en-US" sz="1200" b="1"/>
            </a:p>
          </p:txBody>
        </p:sp>
        <p:sp>
          <p:nvSpPr>
            <p:cNvPr id="44044" name="Line 10"/>
            <p:cNvSpPr>
              <a:spLocks noChangeShapeType="1"/>
            </p:cNvSpPr>
            <p:nvPr/>
          </p:nvSpPr>
          <p:spPr bwMode="auto">
            <a:xfrm flipH="1" flipV="1">
              <a:off x="3334" y="3155"/>
              <a:ext cx="0" cy="209"/>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45" name="Text Box 11"/>
            <p:cNvSpPr txBox="1">
              <a:spLocks noChangeArrowheads="1"/>
            </p:cNvSpPr>
            <p:nvPr/>
          </p:nvSpPr>
          <p:spPr bwMode="auto">
            <a:xfrm>
              <a:off x="1565" y="3249"/>
              <a:ext cx="15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FontTx/>
                <a:buNone/>
              </a:pPr>
              <a:r>
                <a:rPr lang="en-US" altLang="ja-JP" sz="1200">
                  <a:solidFill>
                    <a:srgbClr val="000000"/>
                  </a:solidFill>
                </a:rPr>
                <a:t> </a:t>
              </a:r>
              <a:r>
                <a:rPr lang="ja-JP" altLang="en-US" sz="1200" b="1">
                  <a:solidFill>
                    <a:srgbClr val="000000"/>
                  </a:solidFill>
                </a:rPr>
                <a:t>正規のサイトに見せかけて利用者の</a:t>
              </a:r>
              <a:r>
                <a:rPr lang="en-US" altLang="ja-JP" sz="1200" b="1">
                  <a:solidFill>
                    <a:srgbClr val="000000"/>
                  </a:solidFill>
                </a:rPr>
                <a:t>ID</a:t>
              </a:r>
              <a:r>
                <a:rPr lang="ja-JP" altLang="en-US" sz="1200" b="1">
                  <a:solidFill>
                    <a:srgbClr val="000000"/>
                  </a:solidFill>
                </a:rPr>
                <a:t>とパスワードを入力させる</a:t>
              </a:r>
              <a:endParaRPr lang="ja-JP" altLang="en-US" sz="1200" b="1"/>
            </a:p>
          </p:txBody>
        </p:sp>
        <p:sp>
          <p:nvSpPr>
            <p:cNvPr id="44046" name="Line 12"/>
            <p:cNvSpPr>
              <a:spLocks noChangeShapeType="1"/>
            </p:cNvSpPr>
            <p:nvPr/>
          </p:nvSpPr>
          <p:spPr bwMode="auto">
            <a:xfrm rot="10800000" flipV="1">
              <a:off x="4465" y="2411"/>
              <a:ext cx="2" cy="613"/>
            </a:xfrm>
            <a:prstGeom prst="line">
              <a:avLst/>
            </a:prstGeom>
            <a:noFill/>
            <a:ln w="5715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44047" name="Picture 13" descr="PC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 y="3108"/>
              <a:ext cx="36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Line 14"/>
            <p:cNvSpPr>
              <a:spLocks noChangeShapeType="1"/>
            </p:cNvSpPr>
            <p:nvPr/>
          </p:nvSpPr>
          <p:spPr bwMode="auto">
            <a:xfrm rot="16200000" flipV="1">
              <a:off x="4290" y="2321"/>
              <a:ext cx="0" cy="179"/>
            </a:xfrm>
            <a:prstGeom prst="line">
              <a:avLst/>
            </a:prstGeom>
            <a:noFill/>
            <a:ln w="5715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49" name="Text Box 15"/>
            <p:cNvSpPr txBox="1">
              <a:spLocks noChangeArrowheads="1"/>
            </p:cNvSpPr>
            <p:nvPr/>
          </p:nvSpPr>
          <p:spPr bwMode="auto">
            <a:xfrm>
              <a:off x="3991" y="3661"/>
              <a:ext cx="897" cy="1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1200">
                  <a:solidFill>
                    <a:srgbClr val="000000"/>
                  </a:solidFill>
                </a:rPr>
                <a:t> </a:t>
              </a:r>
              <a:r>
                <a:rPr lang="ja-JP" altLang="en-US" sz="1200" b="1">
                  <a:solidFill>
                    <a:srgbClr val="000000"/>
                  </a:solidFill>
                </a:rPr>
                <a:t>悪意を持つ人</a:t>
              </a:r>
              <a:endParaRPr lang="ja-JP" altLang="en-US" sz="1200" b="1"/>
            </a:p>
          </p:txBody>
        </p:sp>
        <p:grpSp>
          <p:nvGrpSpPr>
            <p:cNvPr id="44050" name="Group 16"/>
            <p:cNvGrpSpPr>
              <a:grpSpLocks/>
            </p:cNvGrpSpPr>
            <p:nvPr/>
          </p:nvGrpSpPr>
          <p:grpSpPr bwMode="auto">
            <a:xfrm>
              <a:off x="822" y="1697"/>
              <a:ext cx="1060" cy="182"/>
              <a:chOff x="588" y="3588"/>
              <a:chExt cx="2020" cy="387"/>
            </a:xfrm>
          </p:grpSpPr>
          <p:sp>
            <p:nvSpPr>
              <p:cNvPr id="44059" name="AutoShape 17"/>
              <p:cNvSpPr>
                <a:spLocks noChangeArrowheads="1"/>
              </p:cNvSpPr>
              <p:nvPr/>
            </p:nvSpPr>
            <p:spPr bwMode="auto">
              <a:xfrm>
                <a:off x="612" y="3612"/>
                <a:ext cx="1996" cy="363"/>
              </a:xfrm>
              <a:prstGeom prst="roundRect">
                <a:avLst>
                  <a:gd name="adj" fmla="val 16667"/>
                </a:avLst>
              </a:prstGeom>
              <a:solidFill>
                <a:srgbClr val="C0C0C0"/>
              </a:solidFill>
              <a:ln w="9525">
                <a:solidFill>
                  <a:srgbClr val="000000"/>
                </a:solidFill>
                <a:round/>
                <a:headEnd/>
                <a:tailEnd/>
              </a:ln>
            </p:spPr>
            <p:txBody>
              <a:bodyPr lIns="60350" tIns="30175" rIns="60350" bIns="30175"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ja-JP" sz="1800"/>
              </a:p>
            </p:txBody>
          </p:sp>
          <p:sp>
            <p:nvSpPr>
              <p:cNvPr id="44060" name="AutoShape 18"/>
              <p:cNvSpPr>
                <a:spLocks noChangeArrowheads="1"/>
              </p:cNvSpPr>
              <p:nvPr/>
            </p:nvSpPr>
            <p:spPr bwMode="auto">
              <a:xfrm>
                <a:off x="588" y="3588"/>
                <a:ext cx="1996" cy="363"/>
              </a:xfrm>
              <a:prstGeom prst="roundRect">
                <a:avLst>
                  <a:gd name="adj" fmla="val 16667"/>
                </a:avLst>
              </a:prstGeom>
              <a:solidFill>
                <a:srgbClr val="FFFFFF"/>
              </a:solidFill>
              <a:ln w="9525">
                <a:solidFill>
                  <a:srgbClr val="000000"/>
                </a:solidFill>
                <a:round/>
                <a:headEnd/>
                <a:tailEnd/>
              </a:ln>
            </p:spPr>
            <p:txBody>
              <a:bodyPr lIns="60350" tIns="30175" rIns="60350" bIns="30175"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en-US" altLang="ja-JP" sz="1200">
                    <a:solidFill>
                      <a:srgbClr val="000000"/>
                    </a:solidFill>
                  </a:rPr>
                  <a:t> </a:t>
                </a:r>
                <a:r>
                  <a:rPr lang="ja-JP" altLang="en-US" sz="1400" b="1">
                    <a:solidFill>
                      <a:srgbClr val="000000"/>
                    </a:solidFill>
                  </a:rPr>
                  <a:t>フィッシング詐欺</a:t>
                </a:r>
                <a:endParaRPr lang="ja-JP" altLang="en-US" sz="1400" b="1"/>
              </a:p>
            </p:txBody>
          </p:sp>
        </p:grpSp>
        <p:sp>
          <p:nvSpPr>
            <p:cNvPr id="44051" name="AutoShape 19"/>
            <p:cNvSpPr>
              <a:spLocks noChangeArrowheads="1"/>
            </p:cNvSpPr>
            <p:nvPr/>
          </p:nvSpPr>
          <p:spPr bwMode="auto">
            <a:xfrm>
              <a:off x="657" y="1661"/>
              <a:ext cx="4491" cy="2449"/>
            </a:xfrm>
            <a:prstGeom prst="roundRect">
              <a:avLst>
                <a:gd name="adj" fmla="val 368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44052" name="Line 20"/>
            <p:cNvSpPr>
              <a:spLocks noChangeShapeType="1"/>
            </p:cNvSpPr>
            <p:nvPr/>
          </p:nvSpPr>
          <p:spPr bwMode="auto">
            <a:xfrm flipV="1">
              <a:off x="2400" y="2382"/>
              <a:ext cx="472" cy="5"/>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053" name="Text Box 21"/>
            <p:cNvSpPr txBox="1">
              <a:spLocks noChangeArrowheads="1"/>
            </p:cNvSpPr>
            <p:nvPr/>
          </p:nvSpPr>
          <p:spPr bwMode="auto">
            <a:xfrm>
              <a:off x="3064" y="3923"/>
              <a:ext cx="460" cy="1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6693" tIns="28346" rIns="56693" bIns="28346">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b="1">
                  <a:solidFill>
                    <a:srgbClr val="000000"/>
                  </a:solidFill>
                </a:rPr>
                <a:t>利用者</a:t>
              </a:r>
              <a:endParaRPr lang="ja-JP" altLang="en-US" sz="1200" b="1"/>
            </a:p>
          </p:txBody>
        </p:sp>
        <p:sp>
          <p:nvSpPr>
            <p:cNvPr id="44054" name="Line 22"/>
            <p:cNvSpPr>
              <a:spLocks noChangeShapeType="1"/>
            </p:cNvSpPr>
            <p:nvPr/>
          </p:nvSpPr>
          <p:spPr bwMode="auto">
            <a:xfrm rot="10800000" flipV="1">
              <a:off x="3558" y="3489"/>
              <a:ext cx="575" cy="99"/>
            </a:xfrm>
            <a:prstGeom prst="line">
              <a:avLst/>
            </a:prstGeom>
            <a:noFill/>
            <a:ln w="5715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44055" name="Picture 23" descr="MMj02237950000[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5" y="3297"/>
              <a:ext cx="20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 Box 24"/>
            <p:cNvSpPr txBox="1">
              <a:spLocks noChangeArrowheads="1"/>
            </p:cNvSpPr>
            <p:nvPr/>
          </p:nvSpPr>
          <p:spPr bwMode="auto">
            <a:xfrm>
              <a:off x="3694" y="3225"/>
              <a:ext cx="3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FontTx/>
                <a:buNone/>
              </a:pPr>
              <a:r>
                <a:rPr lang="ja-JP" altLang="en-US" sz="1000" b="1">
                  <a:solidFill>
                    <a:srgbClr val="000000"/>
                  </a:solidFill>
                </a:rPr>
                <a:t>メール</a:t>
              </a:r>
              <a:endParaRPr lang="ja-JP" altLang="en-US" sz="1800" b="1"/>
            </a:p>
          </p:txBody>
        </p:sp>
        <p:pic>
          <p:nvPicPr>
            <p:cNvPr id="44057"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 y="1888"/>
              <a:ext cx="1383"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1" y="1866"/>
              <a:ext cx="1382"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8904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フィッシング </a:t>
            </a:r>
            <a:r>
              <a:rPr kumimoji="1" lang="en-US" altLang="ja-JP" dirty="0" smtClean="0"/>
              <a:t>(Phishing)</a:t>
            </a:r>
            <a:endParaRPr kumimoji="1" lang="ja-JP" altLang="en-US" dirty="0"/>
          </a:p>
        </p:txBody>
      </p:sp>
      <p:sp>
        <p:nvSpPr>
          <p:cNvPr id="3" name="コンテンツ プレースホルダー 2"/>
          <p:cNvSpPr>
            <a:spLocks noGrp="1"/>
          </p:cNvSpPr>
          <p:nvPr>
            <p:ph idx="1"/>
          </p:nvPr>
        </p:nvSpPr>
        <p:spPr>
          <a:xfrm>
            <a:off x="631371" y="1554759"/>
            <a:ext cx="8327572" cy="3777622"/>
          </a:xfrm>
        </p:spPr>
        <p:txBody>
          <a:bodyPr>
            <a:normAutofit fontScale="92500" lnSpcReduction="10000"/>
          </a:bodyPr>
          <a:lstStyle/>
          <a:p>
            <a:r>
              <a:rPr kumimoji="1" lang="ja-JP" altLang="en-US" sz="2400" dirty="0" smtClean="0"/>
              <a:t>メールで、誘導したいサイト（</a:t>
            </a:r>
            <a:r>
              <a:rPr kumimoji="1" lang="en-US" altLang="ja-JP" sz="2400" dirty="0" smtClean="0"/>
              <a:t>URL)</a:t>
            </a:r>
            <a:r>
              <a:rPr kumimoji="1" lang="ja-JP" altLang="en-US" sz="2400" dirty="0" smtClean="0"/>
              <a:t>を、読み手が思わず、アクセスし、誤って、</a:t>
            </a:r>
            <a:r>
              <a:rPr kumimoji="1" lang="en-US" altLang="ja-JP" sz="2400" dirty="0" smtClean="0"/>
              <a:t>ID</a:t>
            </a:r>
            <a:r>
              <a:rPr kumimoji="1" lang="ja-JP" altLang="en-US" sz="2400" dirty="0" smtClean="0"/>
              <a:t>やパスワードなどを入力させられたり、不正なソフトをダウンロードさせたれたりする。</a:t>
            </a:r>
            <a:endParaRPr kumimoji="1" lang="en-US" altLang="ja-JP" sz="2400" dirty="0" smtClean="0"/>
          </a:p>
          <a:p>
            <a:pPr lvl="1"/>
            <a:r>
              <a:rPr kumimoji="1" lang="ja-JP" altLang="en-US" sz="2000" dirty="0" smtClean="0"/>
              <a:t>利用しているサイトがトラブルになりました、至急、</a:t>
            </a:r>
            <a:r>
              <a:rPr kumimoji="1" lang="en-US" altLang="ja-JP" sz="2000" dirty="0" smtClean="0"/>
              <a:t>ID/PWD</a:t>
            </a:r>
            <a:r>
              <a:rPr kumimoji="1" lang="ja-JP" altLang="en-US" sz="2000" dirty="0" smtClean="0"/>
              <a:t>を再設定してください！</a:t>
            </a:r>
            <a:endParaRPr kumimoji="1" lang="en-US" altLang="ja-JP" sz="2000" dirty="0" smtClean="0"/>
          </a:p>
          <a:p>
            <a:pPr lvl="1"/>
            <a:r>
              <a:rPr lang="ja-JP" altLang="en-US" sz="2000" dirty="0" smtClean="0"/>
              <a:t>メール</a:t>
            </a:r>
            <a:r>
              <a:rPr lang="ja-JP" altLang="en-US" sz="2000" dirty="0"/>
              <a:t>ボックス</a:t>
            </a:r>
            <a:r>
              <a:rPr lang="ja-JP" altLang="en-US" sz="2000" dirty="0" smtClean="0"/>
              <a:t>があふれそうです、至急ログインして、不要なメールを消してください。</a:t>
            </a:r>
            <a:endParaRPr lang="en-US" altLang="ja-JP" sz="2000" dirty="0" smtClean="0"/>
          </a:p>
          <a:p>
            <a:pPr lvl="1"/>
            <a:r>
              <a:rPr kumimoji="1" lang="ja-JP" altLang="en-US" sz="2000" dirty="0"/>
              <a:t>昨日</a:t>
            </a:r>
            <a:r>
              <a:rPr kumimoji="1" lang="ja-JP" altLang="en-US" sz="2000" dirty="0" smtClean="0"/>
              <a:t>の</a:t>
            </a:r>
            <a:r>
              <a:rPr kumimoji="1" lang="ja-JP" altLang="en-US" sz="2000" dirty="0"/>
              <a:t>運動会</a:t>
            </a:r>
            <a:r>
              <a:rPr kumimoji="1" lang="ja-JP" altLang="en-US" sz="2000" dirty="0" smtClean="0"/>
              <a:t>の</a:t>
            </a:r>
            <a:r>
              <a:rPr kumimoji="1" lang="ja-JP" altLang="en-US" sz="2000" dirty="0"/>
              <a:t>写真</a:t>
            </a:r>
            <a:r>
              <a:rPr kumimoji="1" lang="ja-JP" altLang="en-US" sz="2000" dirty="0" smtClean="0"/>
              <a:t>を、ココにアップロードしました、見てください！</a:t>
            </a:r>
            <a:endParaRPr kumimoji="1" lang="en-US" altLang="ja-JP" sz="2000" dirty="0" smtClean="0"/>
          </a:p>
          <a:p>
            <a:pPr lvl="1"/>
            <a:r>
              <a:rPr lang="en-US" altLang="ja-JP" sz="2000" dirty="0" smtClean="0"/>
              <a:t>PC</a:t>
            </a:r>
            <a:r>
              <a:rPr lang="ja-JP" altLang="en-US" sz="2000" dirty="0" smtClean="0"/>
              <a:t>をスキャンする振りをして，ウイルスのリストを提示し，ソフトウェアの購入を促し，クレジットカードの番号などを盗み取る．</a:t>
            </a:r>
            <a:endParaRPr kumimoji="1" lang="ja-JP" altLang="en-US" sz="2000" dirty="0"/>
          </a:p>
        </p:txBody>
      </p:sp>
      <p:pic>
        <p:nvPicPr>
          <p:cNvPr id="4" name="図 3"/>
          <p:cNvPicPr>
            <a:picLocks noChangeAspect="1"/>
          </p:cNvPicPr>
          <p:nvPr/>
        </p:nvPicPr>
        <p:blipFill>
          <a:blip r:embed="rId2"/>
          <a:stretch>
            <a:fillRect/>
          </a:stretch>
        </p:blipFill>
        <p:spPr>
          <a:xfrm>
            <a:off x="2286848" y="5234409"/>
            <a:ext cx="5016617" cy="1515436"/>
          </a:xfrm>
          <a:prstGeom prst="rect">
            <a:avLst/>
          </a:prstGeom>
        </p:spPr>
      </p:pic>
    </p:spTree>
    <p:extLst>
      <p:ext uri="{BB962C8B-B14F-4D97-AF65-F5344CB8AC3E}">
        <p14:creationId xmlns:p14="http://schemas.microsoft.com/office/powerpoint/2010/main" val="61893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フィッシングメールの例（１）</a:t>
            </a:r>
            <a:endParaRPr kumimoji="1" lang="ja-JP" altLang="en-US" dirty="0"/>
          </a:p>
        </p:txBody>
      </p:sp>
      <p:pic>
        <p:nvPicPr>
          <p:cNvPr id="4" name="図 3"/>
          <p:cNvPicPr>
            <a:picLocks noChangeAspect="1"/>
          </p:cNvPicPr>
          <p:nvPr/>
        </p:nvPicPr>
        <p:blipFill>
          <a:blip r:embed="rId2"/>
          <a:stretch>
            <a:fillRect/>
          </a:stretch>
        </p:blipFill>
        <p:spPr>
          <a:xfrm>
            <a:off x="674698" y="2286000"/>
            <a:ext cx="7953761" cy="3576638"/>
          </a:xfrm>
          <a:prstGeom prst="rect">
            <a:avLst/>
          </a:prstGeom>
        </p:spPr>
      </p:pic>
    </p:spTree>
    <p:extLst>
      <p:ext uri="{BB962C8B-B14F-4D97-AF65-F5344CB8AC3E}">
        <p14:creationId xmlns:p14="http://schemas.microsoft.com/office/powerpoint/2010/main" val="1747187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フィッシングメールの</a:t>
            </a:r>
            <a:r>
              <a:rPr lang="ja-JP" altLang="en-US" dirty="0" smtClean="0"/>
              <a:t>例（２）</a:t>
            </a:r>
            <a:endParaRPr kumimoji="1" lang="ja-JP" altLang="en-US" dirty="0"/>
          </a:p>
        </p:txBody>
      </p:sp>
      <p:pic>
        <p:nvPicPr>
          <p:cNvPr id="3" name="図 2"/>
          <p:cNvPicPr>
            <a:picLocks noChangeAspect="1"/>
          </p:cNvPicPr>
          <p:nvPr/>
        </p:nvPicPr>
        <p:blipFill>
          <a:blip r:embed="rId2"/>
          <a:stretch>
            <a:fillRect/>
          </a:stretch>
        </p:blipFill>
        <p:spPr>
          <a:xfrm>
            <a:off x="428299" y="2563586"/>
            <a:ext cx="8408194" cy="2057400"/>
          </a:xfrm>
          <a:prstGeom prst="rect">
            <a:avLst/>
          </a:prstGeom>
        </p:spPr>
      </p:pic>
    </p:spTree>
    <p:extLst>
      <p:ext uri="{BB962C8B-B14F-4D97-AF65-F5344CB8AC3E}">
        <p14:creationId xmlns:p14="http://schemas.microsoft.com/office/powerpoint/2010/main" val="3201165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20687" y="264902"/>
            <a:ext cx="6102625" cy="6328196"/>
          </a:xfrm>
          <a:prstGeom prst="rect">
            <a:avLst/>
          </a:prstGeom>
        </p:spPr>
      </p:pic>
    </p:spTree>
    <p:extLst>
      <p:ext uri="{BB962C8B-B14F-4D97-AF65-F5344CB8AC3E}">
        <p14:creationId xmlns:p14="http://schemas.microsoft.com/office/powerpoint/2010/main" val="638230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2F17ABB3-DFC8-4271-A5A0-657ABE2D1EE4}" type="slidenum">
              <a:rPr lang="en-US" altLang="ja-JP" sz="1400"/>
              <a:pPr eaLnBrk="1" hangingPunct="1">
                <a:spcBef>
                  <a:spcPct val="0"/>
                </a:spcBef>
                <a:buClrTx/>
                <a:buFontTx/>
                <a:buNone/>
              </a:pPr>
              <a:t>47</a:t>
            </a:fld>
            <a:endParaRPr lang="en-US" altLang="ja-JP" sz="1400"/>
          </a:p>
        </p:txBody>
      </p:sp>
      <p:sp>
        <p:nvSpPr>
          <p:cNvPr id="45059" name="Rectangle 2"/>
          <p:cNvSpPr>
            <a:spLocks noGrp="1" noChangeArrowheads="1"/>
          </p:cNvSpPr>
          <p:nvPr>
            <p:ph type="title"/>
          </p:nvPr>
        </p:nvSpPr>
        <p:spPr>
          <a:xfrm>
            <a:off x="1530007" y="674686"/>
            <a:ext cx="7416800" cy="633413"/>
          </a:xfrm>
        </p:spPr>
        <p:txBody>
          <a:bodyPr/>
          <a:lstStyle/>
          <a:p>
            <a:pPr eaLnBrk="1" hangingPunct="1"/>
            <a:r>
              <a:rPr lang="ja-JP" altLang="en-US" sz="3200" dirty="0" smtClean="0">
                <a:solidFill>
                  <a:srgbClr val="0033CC"/>
                </a:solidFill>
              </a:rPr>
              <a:t>巧妙な手口</a:t>
            </a:r>
          </a:p>
        </p:txBody>
      </p:sp>
      <p:sp>
        <p:nvSpPr>
          <p:cNvPr id="45060"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 </a:t>
            </a:r>
            <a:r>
              <a:rPr lang="en-US" altLang="ja-JP" sz="1800"/>
              <a:t>&gt; 1</a:t>
            </a:r>
            <a:r>
              <a:rPr lang="ja-JP" altLang="en-US" sz="1800"/>
              <a:t>） フィッシング詐欺とは</a:t>
            </a:r>
          </a:p>
        </p:txBody>
      </p:sp>
      <p:sp>
        <p:nvSpPr>
          <p:cNvPr id="45061" name="Rectangle 4"/>
          <p:cNvSpPr>
            <a:spLocks noGrp="1" noChangeArrowheads="1"/>
          </p:cNvSpPr>
          <p:nvPr>
            <p:ph type="body" idx="1"/>
          </p:nvPr>
        </p:nvSpPr>
        <p:spPr>
          <a:xfrm>
            <a:off x="979714" y="1532687"/>
            <a:ext cx="7967093" cy="4603121"/>
          </a:xfrm>
          <a:noFill/>
        </p:spPr>
        <p:txBody>
          <a:bodyPr>
            <a:noAutofit/>
          </a:bodyPr>
          <a:lstStyle/>
          <a:p>
            <a:pPr marL="609600" indent="-609600" eaLnBrk="1" hangingPunct="1"/>
            <a:r>
              <a:rPr lang="ja-JP" altLang="en-US" sz="2800" dirty="0" smtClean="0"/>
              <a:t>ユーザを錯誤させる騙しメール</a:t>
            </a:r>
          </a:p>
          <a:p>
            <a:pPr marL="990600" lvl="1" indent="-533400" eaLnBrk="1" hangingPunct="1"/>
            <a:r>
              <a:rPr lang="ja-JP" altLang="en-US" sz="2400" dirty="0" smtClean="0"/>
              <a:t>実在する企業のアドレスに酷似</a:t>
            </a:r>
          </a:p>
          <a:p>
            <a:pPr marL="990600" lvl="1" indent="-533400" eaLnBrk="1" hangingPunct="1"/>
            <a:r>
              <a:rPr lang="ja-JP" altLang="en-US" sz="2400" dirty="0" smtClean="0"/>
              <a:t>真実味のある本文</a:t>
            </a:r>
          </a:p>
          <a:p>
            <a:pPr marL="609600" indent="-609600" eaLnBrk="1" hangingPunct="1"/>
            <a:r>
              <a:rPr lang="ja-JP" altLang="en-US" sz="2800" dirty="0" smtClean="0"/>
              <a:t>本物に見間違えるような偽の</a:t>
            </a:r>
            <a:r>
              <a:rPr lang="en-US" altLang="ja-JP" sz="2800" dirty="0" smtClean="0"/>
              <a:t>Web</a:t>
            </a:r>
            <a:r>
              <a:rPr lang="ja-JP" altLang="en-US" sz="2800" dirty="0" smtClean="0"/>
              <a:t>サイト</a:t>
            </a:r>
          </a:p>
          <a:p>
            <a:pPr marL="990600" lvl="1" indent="-533400" eaLnBrk="1" hangingPunct="1"/>
            <a:r>
              <a:rPr lang="ja-JP" altLang="en-US" sz="2400" dirty="0" smtClean="0"/>
              <a:t>実在の企業名やロゴを使用</a:t>
            </a:r>
          </a:p>
          <a:p>
            <a:pPr marL="990600" lvl="1" indent="-533400" eaLnBrk="1" hangingPunct="1"/>
            <a:r>
              <a:rPr lang="ja-JP" altLang="en-US" sz="2400" dirty="0" smtClean="0"/>
              <a:t>実在のサイトとまったく同じデザイン</a:t>
            </a:r>
          </a:p>
          <a:p>
            <a:pPr marL="609600" indent="-609600" eaLnBrk="1" hangingPunct="1"/>
            <a:r>
              <a:rPr lang="ja-JP" altLang="en-US" sz="2800" dirty="0" smtClean="0"/>
              <a:t>個人情報の入力を求める</a:t>
            </a:r>
          </a:p>
          <a:p>
            <a:pPr marL="990600" lvl="1" indent="-533400" eaLnBrk="1" hangingPunct="1"/>
            <a:r>
              <a:rPr lang="ja-JP" altLang="en-US" sz="2400" dirty="0" smtClean="0"/>
              <a:t>クレジットカード番号、銀行の口座番号、ユーザ</a:t>
            </a:r>
            <a:r>
              <a:rPr lang="en-US" altLang="ja-JP" sz="2400" dirty="0" smtClean="0"/>
              <a:t>ID</a:t>
            </a:r>
            <a:r>
              <a:rPr lang="ja-JP" altLang="en-US" sz="2400" dirty="0" err="1" smtClean="0"/>
              <a:t>、</a:t>
            </a:r>
            <a:r>
              <a:rPr lang="ja-JP" altLang="en-US" sz="2400" dirty="0" smtClean="0"/>
              <a:t>パスワードなどを盗むことが目的</a:t>
            </a:r>
          </a:p>
        </p:txBody>
      </p:sp>
    </p:spTree>
    <p:extLst>
      <p:ext uri="{BB962C8B-B14F-4D97-AF65-F5344CB8AC3E}">
        <p14:creationId xmlns:p14="http://schemas.microsoft.com/office/powerpoint/2010/main" val="2263655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EA98073A-CE1B-45A7-877A-2D1B990C7C49}" type="slidenum">
              <a:rPr lang="en-US" altLang="ja-JP" sz="1400"/>
              <a:pPr eaLnBrk="1" hangingPunct="1">
                <a:spcBef>
                  <a:spcPct val="0"/>
                </a:spcBef>
                <a:buClrTx/>
                <a:buFontTx/>
                <a:buNone/>
              </a:pPr>
              <a:t>48</a:t>
            </a:fld>
            <a:endParaRPr lang="en-US" altLang="ja-JP" sz="1400"/>
          </a:p>
        </p:txBody>
      </p:sp>
      <p:sp>
        <p:nvSpPr>
          <p:cNvPr id="46083" name="Rectangle 2"/>
          <p:cNvSpPr>
            <a:spLocks noGrp="1" noChangeArrowheads="1"/>
          </p:cNvSpPr>
          <p:nvPr>
            <p:ph type="title"/>
          </p:nvPr>
        </p:nvSpPr>
        <p:spPr>
          <a:xfrm>
            <a:off x="1459140" y="707187"/>
            <a:ext cx="6030231" cy="633413"/>
          </a:xfrm>
        </p:spPr>
        <p:txBody>
          <a:bodyPr/>
          <a:lstStyle/>
          <a:p>
            <a:pPr eaLnBrk="1" hangingPunct="1"/>
            <a:r>
              <a:rPr lang="ja-JP" altLang="en-US" sz="3200" dirty="0" smtClean="0">
                <a:solidFill>
                  <a:srgbClr val="0033CC"/>
                </a:solidFill>
              </a:rPr>
              <a:t>どのような被害に遭うのか</a:t>
            </a:r>
          </a:p>
        </p:txBody>
      </p:sp>
      <p:sp>
        <p:nvSpPr>
          <p:cNvPr id="46084"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 </a:t>
            </a:r>
            <a:r>
              <a:rPr lang="en-US" altLang="ja-JP" sz="1800"/>
              <a:t>&gt; 1</a:t>
            </a:r>
            <a:r>
              <a:rPr lang="ja-JP" altLang="en-US" sz="1800"/>
              <a:t>） フィッシング詐欺とは</a:t>
            </a:r>
          </a:p>
        </p:txBody>
      </p:sp>
      <p:sp>
        <p:nvSpPr>
          <p:cNvPr id="46085" name="Rectangle 4"/>
          <p:cNvSpPr>
            <a:spLocks noGrp="1" noChangeArrowheads="1"/>
          </p:cNvSpPr>
          <p:nvPr>
            <p:ph type="body" idx="1"/>
          </p:nvPr>
        </p:nvSpPr>
        <p:spPr>
          <a:xfrm>
            <a:off x="1459141" y="1676400"/>
            <a:ext cx="6835774" cy="3777622"/>
          </a:xfrm>
          <a:noFill/>
        </p:spPr>
        <p:txBody>
          <a:bodyPr>
            <a:normAutofit/>
          </a:bodyPr>
          <a:lstStyle/>
          <a:p>
            <a:pPr marL="609600" indent="-609600" eaLnBrk="1" hangingPunct="1"/>
            <a:r>
              <a:rPr lang="ja-JP" altLang="en-US" sz="2400" dirty="0" smtClean="0"/>
              <a:t>クレジットカードの不正使用</a:t>
            </a:r>
          </a:p>
          <a:p>
            <a:pPr marL="609600" indent="-609600" eaLnBrk="1" hangingPunct="1"/>
            <a:r>
              <a:rPr lang="ja-JP" altLang="en-US" sz="2400" dirty="0" smtClean="0"/>
              <a:t>オンラインバンクでの不正送金</a:t>
            </a:r>
          </a:p>
          <a:p>
            <a:pPr marL="609600" indent="-609600" eaLnBrk="1" hangingPunct="1"/>
            <a:r>
              <a:rPr lang="en-US" altLang="ja-JP" sz="2400" dirty="0" smtClean="0"/>
              <a:t>EC</a:t>
            </a:r>
            <a:r>
              <a:rPr lang="ja-JP" altLang="en-US" sz="2400" dirty="0" smtClean="0"/>
              <a:t>サイトでの不正注文</a:t>
            </a:r>
          </a:p>
          <a:p>
            <a:pPr marL="609600" indent="-609600" eaLnBrk="1" hangingPunct="1"/>
            <a:r>
              <a:rPr lang="ja-JP" altLang="en-US" sz="2400" dirty="0" smtClean="0"/>
              <a:t>個人情報が漏えいし、振り込め詐欺に悪用される恐れもある</a:t>
            </a:r>
          </a:p>
          <a:p>
            <a:pPr marL="990600" lvl="1" indent="-533400" eaLnBrk="1" hangingPunct="1"/>
            <a:endParaRPr lang="en-US" altLang="ja-JP" sz="2000" dirty="0" smtClean="0"/>
          </a:p>
        </p:txBody>
      </p:sp>
    </p:spTree>
    <p:extLst>
      <p:ext uri="{BB962C8B-B14F-4D97-AF65-F5344CB8AC3E}">
        <p14:creationId xmlns:p14="http://schemas.microsoft.com/office/powerpoint/2010/main" val="3176764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067C8C90-2C13-47CA-B542-BE1D861A7E0C}" type="slidenum">
              <a:rPr lang="en-US" altLang="ja-JP" sz="1400"/>
              <a:pPr eaLnBrk="1" hangingPunct="1">
                <a:spcBef>
                  <a:spcPct val="0"/>
                </a:spcBef>
                <a:buClrTx/>
                <a:buFontTx/>
                <a:buNone/>
              </a:pPr>
              <a:t>49</a:t>
            </a:fld>
            <a:endParaRPr lang="en-US" altLang="ja-JP" sz="1400"/>
          </a:p>
        </p:txBody>
      </p:sp>
      <p:sp>
        <p:nvSpPr>
          <p:cNvPr id="47107" name="Rectangle 2"/>
          <p:cNvSpPr>
            <a:spLocks noGrp="1" noChangeArrowheads="1"/>
          </p:cNvSpPr>
          <p:nvPr>
            <p:ph type="title"/>
          </p:nvPr>
        </p:nvSpPr>
        <p:spPr>
          <a:xfrm>
            <a:off x="1481138" y="680244"/>
            <a:ext cx="5627233" cy="633413"/>
          </a:xfrm>
        </p:spPr>
        <p:txBody>
          <a:bodyPr/>
          <a:lstStyle/>
          <a:p>
            <a:pPr eaLnBrk="1" hangingPunct="1"/>
            <a:r>
              <a:rPr lang="ja-JP" altLang="en-US" sz="3200" dirty="0" smtClean="0">
                <a:solidFill>
                  <a:srgbClr val="0033CC"/>
                </a:solidFill>
              </a:rPr>
              <a:t>フィッシング詐欺 </a:t>
            </a:r>
            <a:r>
              <a:rPr lang="en-US" altLang="ja-JP" sz="3200" dirty="0" smtClean="0">
                <a:solidFill>
                  <a:srgbClr val="0033CC"/>
                </a:solidFill>
              </a:rPr>
              <a:t>– </a:t>
            </a:r>
            <a:r>
              <a:rPr lang="ja-JP" altLang="en-US" sz="3200" dirty="0" smtClean="0">
                <a:solidFill>
                  <a:srgbClr val="0033CC"/>
                </a:solidFill>
              </a:rPr>
              <a:t>実例</a:t>
            </a:r>
            <a:r>
              <a:rPr lang="en-US" altLang="ja-JP" sz="3200" dirty="0" smtClean="0">
                <a:solidFill>
                  <a:srgbClr val="0033CC"/>
                </a:solidFill>
              </a:rPr>
              <a:t>1</a:t>
            </a:r>
          </a:p>
        </p:txBody>
      </p:sp>
      <p:sp>
        <p:nvSpPr>
          <p:cNvPr id="47108"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 </a:t>
            </a:r>
            <a:r>
              <a:rPr lang="en-US" altLang="ja-JP" sz="1800"/>
              <a:t>&gt; 1</a:t>
            </a:r>
            <a:r>
              <a:rPr lang="ja-JP" altLang="en-US" sz="1800"/>
              <a:t>） フィッシング詐欺とは</a:t>
            </a:r>
          </a:p>
        </p:txBody>
      </p:sp>
      <p:grpSp>
        <p:nvGrpSpPr>
          <p:cNvPr id="47109" name="Group 4"/>
          <p:cNvGrpSpPr>
            <a:grpSpLocks/>
          </p:cNvGrpSpPr>
          <p:nvPr/>
        </p:nvGrpSpPr>
        <p:grpSpPr bwMode="auto">
          <a:xfrm>
            <a:off x="323850" y="1628775"/>
            <a:ext cx="3848100" cy="4827588"/>
            <a:chOff x="340" y="709"/>
            <a:chExt cx="2714" cy="3265"/>
          </a:xfrm>
        </p:grpSpPr>
        <p:pic>
          <p:nvPicPr>
            <p:cNvPr id="47122" name="Picture 5" descr="visa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709"/>
              <a:ext cx="2714" cy="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3" name="Text Box 6"/>
            <p:cNvSpPr txBox="1">
              <a:spLocks noChangeArrowheads="1"/>
            </p:cNvSpPr>
            <p:nvPr/>
          </p:nvSpPr>
          <p:spPr bwMode="auto">
            <a:xfrm rot="-1818313">
              <a:off x="693" y="2468"/>
              <a:ext cx="1496" cy="31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ja-JP" altLang="en-US" sz="1200">
                  <a:solidFill>
                    <a:srgbClr val="FF0000"/>
                  </a:solidFill>
                </a:rPr>
                <a:t>送られてきたフィッシングメール</a:t>
              </a:r>
            </a:p>
          </p:txBody>
        </p:sp>
      </p:grpSp>
      <p:grpSp>
        <p:nvGrpSpPr>
          <p:cNvPr id="47110" name="Group 7"/>
          <p:cNvGrpSpPr>
            <a:grpSpLocks/>
          </p:cNvGrpSpPr>
          <p:nvPr/>
        </p:nvGrpSpPr>
        <p:grpSpPr bwMode="auto">
          <a:xfrm>
            <a:off x="4760913" y="3413125"/>
            <a:ext cx="2898775" cy="3111500"/>
            <a:chOff x="3470" y="1916"/>
            <a:chExt cx="2044" cy="2104"/>
          </a:xfrm>
        </p:grpSpPr>
        <p:graphicFrame>
          <p:nvGraphicFramePr>
            <p:cNvPr id="47120" name="Object 8"/>
            <p:cNvGraphicFramePr>
              <a:graphicFrameLocks noChangeAspect="1"/>
            </p:cNvGraphicFramePr>
            <p:nvPr/>
          </p:nvGraphicFramePr>
          <p:xfrm>
            <a:off x="3470" y="1916"/>
            <a:ext cx="2044" cy="2104"/>
          </p:xfrm>
          <a:graphic>
            <a:graphicData uri="http://schemas.openxmlformats.org/presentationml/2006/ole">
              <mc:AlternateContent xmlns:mc="http://schemas.openxmlformats.org/markup-compatibility/2006">
                <mc:Choice xmlns:v="urn:schemas-microsoft-com:vml" Requires="v">
                  <p:oleObj spid="_x0000_s2086" name="ビットマップ イメージ" r:id="rId5" imgW="7942857" imgH="9345329" progId="Paint.Picture">
                    <p:embed/>
                  </p:oleObj>
                </mc:Choice>
                <mc:Fallback>
                  <p:oleObj name="ビットマップ イメージ" r:id="rId5" imgW="7942857" imgH="93453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 y="1916"/>
                          <a:ext cx="2044" cy="2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21" name="Text Box 9"/>
            <p:cNvSpPr txBox="1">
              <a:spLocks noChangeArrowheads="1"/>
            </p:cNvSpPr>
            <p:nvPr/>
          </p:nvSpPr>
          <p:spPr bwMode="auto">
            <a:xfrm rot="-1818313">
              <a:off x="4357" y="2700"/>
              <a:ext cx="489" cy="31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FontTx/>
                <a:buNone/>
              </a:pPr>
              <a:r>
                <a:rPr lang="ja-JP" altLang="en-US" sz="1200">
                  <a:solidFill>
                    <a:srgbClr val="FF0000"/>
                  </a:solidFill>
                </a:rPr>
                <a:t>偽サイト</a:t>
              </a:r>
            </a:p>
          </p:txBody>
        </p:sp>
      </p:grpSp>
      <p:graphicFrame>
        <p:nvGraphicFramePr>
          <p:cNvPr id="47111" name="Object 10"/>
          <p:cNvGraphicFramePr>
            <a:graphicFrameLocks noChangeAspect="1"/>
          </p:cNvGraphicFramePr>
          <p:nvPr/>
        </p:nvGraphicFramePr>
        <p:xfrm>
          <a:off x="1546225" y="2232025"/>
          <a:ext cx="2765425" cy="674688"/>
        </p:xfrm>
        <a:graphic>
          <a:graphicData uri="http://schemas.openxmlformats.org/presentationml/2006/ole">
            <mc:AlternateContent xmlns:mc="http://schemas.openxmlformats.org/markup-compatibility/2006">
              <mc:Choice xmlns:v="urn:schemas-microsoft-com:vml" Requires="v">
                <p:oleObj spid="_x0000_s2087" name="ビットマップ イメージ" r:id="rId7" imgW="6001588" imgH="1257476" progId="Paint.Picture">
                  <p:embed/>
                </p:oleObj>
              </mc:Choice>
              <mc:Fallback>
                <p:oleObj name="ビットマップ イメージ" r:id="rId7" imgW="6001588" imgH="1257476"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5" y="2232025"/>
                        <a:ext cx="2765425" cy="674688"/>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2" name="Oval 11"/>
          <p:cNvSpPr>
            <a:spLocks noChangeArrowheads="1"/>
          </p:cNvSpPr>
          <p:nvPr/>
        </p:nvSpPr>
        <p:spPr bwMode="auto">
          <a:xfrm>
            <a:off x="387350" y="2635250"/>
            <a:ext cx="1028700" cy="468313"/>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47113" name="Line 12"/>
          <p:cNvSpPr>
            <a:spLocks noChangeShapeType="1"/>
          </p:cNvSpPr>
          <p:nvPr/>
        </p:nvSpPr>
        <p:spPr bwMode="auto">
          <a:xfrm flipH="1">
            <a:off x="3860800" y="1557338"/>
            <a:ext cx="927100" cy="1144587"/>
          </a:xfrm>
          <a:prstGeom prst="line">
            <a:avLst/>
          </a:prstGeom>
          <a:noFill/>
          <a:ln w="25400">
            <a:solidFill>
              <a:srgbClr val="008000"/>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47114" name="Line 13"/>
          <p:cNvSpPr>
            <a:spLocks noChangeShapeType="1"/>
          </p:cNvSpPr>
          <p:nvPr/>
        </p:nvSpPr>
        <p:spPr bwMode="auto">
          <a:xfrm flipV="1">
            <a:off x="838200" y="2232025"/>
            <a:ext cx="642938" cy="40322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15" name="Line 14"/>
          <p:cNvSpPr>
            <a:spLocks noChangeShapeType="1"/>
          </p:cNvSpPr>
          <p:nvPr/>
        </p:nvSpPr>
        <p:spPr bwMode="auto">
          <a:xfrm flipV="1">
            <a:off x="1287463" y="2970213"/>
            <a:ext cx="258762" cy="666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7116" name="Oval 15"/>
          <p:cNvSpPr>
            <a:spLocks noChangeArrowheads="1"/>
          </p:cNvSpPr>
          <p:nvPr/>
        </p:nvSpPr>
        <p:spPr bwMode="auto">
          <a:xfrm>
            <a:off x="1546225" y="5316538"/>
            <a:ext cx="1414463" cy="4016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47117" name="Line 16"/>
          <p:cNvSpPr>
            <a:spLocks noChangeShapeType="1"/>
          </p:cNvSpPr>
          <p:nvPr/>
        </p:nvSpPr>
        <p:spPr bwMode="auto">
          <a:xfrm flipH="1">
            <a:off x="2700338" y="2220913"/>
            <a:ext cx="2057400" cy="3152775"/>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47118" name="Line 17"/>
          <p:cNvSpPr>
            <a:spLocks noChangeShapeType="1"/>
          </p:cNvSpPr>
          <p:nvPr/>
        </p:nvSpPr>
        <p:spPr bwMode="auto">
          <a:xfrm>
            <a:off x="2895600" y="5584825"/>
            <a:ext cx="2573338" cy="0"/>
          </a:xfrm>
          <a:prstGeom prst="line">
            <a:avLst/>
          </a:prstGeom>
          <a:noFill/>
          <a:ln w="254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ja-JP" altLang="en-US"/>
          </a:p>
        </p:txBody>
      </p:sp>
      <p:sp>
        <p:nvSpPr>
          <p:cNvPr id="47119" name="Rectangle 18"/>
          <p:cNvSpPr>
            <a:spLocks noGrp="1" noChangeArrowheads="1"/>
          </p:cNvSpPr>
          <p:nvPr>
            <p:ph type="body" sz="half" idx="1"/>
          </p:nvPr>
        </p:nvSpPr>
        <p:spPr>
          <a:xfrm>
            <a:off x="4356100" y="1341437"/>
            <a:ext cx="4608513" cy="2071687"/>
          </a:xfrm>
          <a:noFill/>
        </p:spPr>
        <p:txBody>
          <a:bodyPr>
            <a:normAutofit/>
          </a:bodyPr>
          <a:lstStyle/>
          <a:p>
            <a:pPr eaLnBrk="1" hangingPunct="1">
              <a:lnSpc>
                <a:spcPct val="80000"/>
              </a:lnSpc>
            </a:pPr>
            <a:r>
              <a:rPr lang="ja-JP" altLang="en-US" sz="1600" b="1" dirty="0" smtClean="0"/>
              <a:t>送信元が </a:t>
            </a:r>
            <a:r>
              <a:rPr lang="en-US" altLang="ja-JP" sz="1600" b="1" dirty="0" smtClean="0"/>
              <a:t>update@visa.co.jp</a:t>
            </a:r>
            <a:r>
              <a:rPr lang="ja-JP" altLang="en-US" sz="1600" b="1" dirty="0" smtClean="0"/>
              <a:t>の送信元詐称メール。</a:t>
            </a:r>
          </a:p>
          <a:p>
            <a:pPr eaLnBrk="1" hangingPunct="1">
              <a:lnSpc>
                <a:spcPct val="80000"/>
              </a:lnSpc>
            </a:pPr>
            <a:r>
              <a:rPr lang="ja-JP" altLang="en-US" sz="1600" b="1" dirty="0" smtClean="0"/>
              <a:t>文中のリンク </a:t>
            </a:r>
            <a:r>
              <a:rPr lang="en-US" altLang="ja-JP" sz="1600" b="1" dirty="0" smtClean="0">
                <a:hlinkClick r:id="rId9"/>
              </a:rPr>
              <a:t>https://www.visa.co.jp/verified/ </a:t>
            </a:r>
            <a:r>
              <a:rPr lang="ja-JP" altLang="en-US" sz="1600" b="1" dirty="0" smtClean="0"/>
              <a:t>は、</a:t>
            </a:r>
            <a:r>
              <a:rPr lang="en-US" altLang="ja-JP" sz="1600" b="1" dirty="0" smtClean="0"/>
              <a:t>VISA</a:t>
            </a:r>
            <a:r>
              <a:rPr lang="ja-JP" altLang="en-US" sz="1600" b="1" dirty="0" smtClean="0"/>
              <a:t>の正規の</a:t>
            </a:r>
            <a:r>
              <a:rPr lang="en-US" altLang="ja-JP" sz="1600" b="1" dirty="0" smtClean="0"/>
              <a:t>URL</a:t>
            </a:r>
            <a:r>
              <a:rPr lang="ja-JP" altLang="en-US" sz="1600" b="1" dirty="0" smtClean="0"/>
              <a:t>に見えるが、</a:t>
            </a:r>
            <a:r>
              <a:rPr lang="en-US" altLang="ja-JP" sz="1600" b="1" dirty="0" smtClean="0"/>
              <a:t>HTTP</a:t>
            </a:r>
            <a:r>
              <a:rPr lang="ja-JP" altLang="en-US" sz="1600" b="1" dirty="0" smtClean="0"/>
              <a:t>のソースでは</a:t>
            </a:r>
            <a:r>
              <a:rPr lang="en-US" altLang="ja-JP" sz="1600" b="1" dirty="0" smtClean="0"/>
              <a:t>http://xxx.xxx.xxx.74/verified/ </a:t>
            </a:r>
            <a:r>
              <a:rPr lang="ja-JP" altLang="en-US" sz="1600" b="1" dirty="0" smtClean="0"/>
              <a:t>を指していた。クリックするとフィッシング サイトへジャンプし、カード番号や</a:t>
            </a:r>
            <a:r>
              <a:rPr lang="en-US" altLang="ja-JP" sz="1600" b="1" dirty="0" smtClean="0"/>
              <a:t>ID</a:t>
            </a:r>
            <a:r>
              <a:rPr lang="ja-JP" altLang="en-US" sz="1600" b="1" dirty="0" smtClean="0"/>
              <a:t>番号の入力を促す。</a:t>
            </a:r>
          </a:p>
        </p:txBody>
      </p:sp>
    </p:spTree>
    <p:extLst>
      <p:ext uri="{BB962C8B-B14F-4D97-AF65-F5344CB8AC3E}">
        <p14:creationId xmlns:p14="http://schemas.microsoft.com/office/powerpoint/2010/main" val="1108006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3921" y="624110"/>
            <a:ext cx="7650480" cy="1280890"/>
          </a:xfrm>
        </p:spPr>
        <p:txBody>
          <a:bodyPr>
            <a:normAutofit/>
          </a:bodyPr>
          <a:lstStyle/>
          <a:p>
            <a:pPr algn="ctr"/>
            <a:r>
              <a:rPr lang="ja-JP" altLang="en-US" sz="4000" dirty="0"/>
              <a:t>過去の事例を</a:t>
            </a:r>
            <a:r>
              <a:rPr lang="ja-JP" altLang="en-US" sz="4000" dirty="0" smtClean="0"/>
              <a:t>知る</a:t>
            </a:r>
            <a:r>
              <a:rPr lang="en-US" altLang="ja-JP" sz="4000" dirty="0" smtClean="0"/>
              <a:t/>
            </a:r>
            <a:br>
              <a:rPr lang="en-US" altLang="ja-JP" sz="4000" dirty="0" smtClean="0"/>
            </a:br>
            <a:r>
              <a:rPr lang="ja-JP" altLang="en-US" sz="2800" dirty="0" smtClean="0">
                <a:solidFill>
                  <a:srgbClr val="FF0000"/>
                </a:solidFill>
              </a:rPr>
              <a:t>下記の用語を知っていますか？</a:t>
            </a:r>
            <a:endParaRPr kumimoji="1" lang="ja-JP" altLang="en-US" sz="2800" dirty="0"/>
          </a:p>
        </p:txBody>
      </p:sp>
      <p:sp>
        <p:nvSpPr>
          <p:cNvPr id="3" name="コンテンツ プレースホルダー 2"/>
          <p:cNvSpPr>
            <a:spLocks noGrp="1"/>
          </p:cNvSpPr>
          <p:nvPr>
            <p:ph idx="1"/>
          </p:nvPr>
        </p:nvSpPr>
        <p:spPr>
          <a:xfrm>
            <a:off x="1942415" y="2133600"/>
            <a:ext cx="6591985" cy="4334312"/>
          </a:xfrm>
        </p:spPr>
        <p:txBody>
          <a:bodyPr>
            <a:normAutofit fontScale="92500" lnSpcReduction="10000"/>
          </a:bodyPr>
          <a:lstStyle/>
          <a:p>
            <a:r>
              <a:rPr lang="ja-JP" altLang="en-US" sz="2000" dirty="0" smtClean="0"/>
              <a:t>コンピュータウイルス</a:t>
            </a:r>
            <a:endParaRPr lang="en-US" altLang="ja-JP" sz="2000" dirty="0" smtClean="0"/>
          </a:p>
          <a:p>
            <a:r>
              <a:rPr lang="ja-JP" altLang="en-US" sz="2000" dirty="0" smtClean="0"/>
              <a:t>クラッキング</a:t>
            </a:r>
            <a:endParaRPr lang="en-US" altLang="ja-JP" sz="2000" dirty="0" smtClean="0"/>
          </a:p>
          <a:p>
            <a:r>
              <a:rPr lang="ja-JP" altLang="en-US" sz="2000" dirty="0"/>
              <a:t>フィッシング</a:t>
            </a:r>
            <a:endParaRPr lang="en-US" altLang="ja-JP" sz="2000" dirty="0" smtClean="0"/>
          </a:p>
          <a:p>
            <a:r>
              <a:rPr lang="ja-JP" altLang="en-US" sz="2000" dirty="0" smtClean="0"/>
              <a:t>標的型</a:t>
            </a:r>
            <a:r>
              <a:rPr lang="ja-JP" altLang="en-US" sz="2000" dirty="0"/>
              <a:t>攻撃</a:t>
            </a:r>
          </a:p>
          <a:p>
            <a:r>
              <a:rPr lang="en-US" altLang="ja-JP" sz="2000" dirty="0" err="1" smtClean="0"/>
              <a:t>DoS</a:t>
            </a:r>
            <a:r>
              <a:rPr lang="en-US" altLang="ja-JP" sz="2000" dirty="0" smtClean="0"/>
              <a:t> </a:t>
            </a:r>
            <a:r>
              <a:rPr lang="ja-JP" altLang="en-US" sz="2000" dirty="0" smtClean="0"/>
              <a:t>攻撃</a:t>
            </a:r>
            <a:endParaRPr lang="en-US" altLang="ja-JP" sz="2000" dirty="0" smtClean="0"/>
          </a:p>
          <a:p>
            <a:r>
              <a:rPr lang="ja-JP" altLang="en-US" sz="2000" dirty="0"/>
              <a:t>クロスサイトスクリプティング</a:t>
            </a:r>
            <a:endParaRPr lang="en-US" altLang="ja-JP" sz="2000" dirty="0" smtClean="0"/>
          </a:p>
          <a:p>
            <a:r>
              <a:rPr lang="ja-JP" altLang="en-US" sz="2000" dirty="0" smtClean="0"/>
              <a:t>情報</a:t>
            </a:r>
            <a:r>
              <a:rPr lang="ja-JP" altLang="en-US" sz="2000" dirty="0"/>
              <a:t>漏洩（</a:t>
            </a:r>
            <a:r>
              <a:rPr lang="en-US" altLang="ja-JP" sz="2000" dirty="0"/>
              <a:t>PC</a:t>
            </a:r>
            <a:r>
              <a:rPr lang="ja-JP" altLang="en-US" sz="2000" dirty="0" err="1"/>
              <a:t>、</a:t>
            </a:r>
            <a:r>
              <a:rPr lang="ja-JP" altLang="en-US" sz="2000" dirty="0"/>
              <a:t>メモリの盗難、</a:t>
            </a:r>
            <a:r>
              <a:rPr lang="ja-JP" altLang="en-US" sz="2000" dirty="0" smtClean="0"/>
              <a:t>紛失，管理者</a:t>
            </a:r>
            <a:r>
              <a:rPr lang="ja-JP" altLang="en-US" sz="2000" dirty="0"/>
              <a:t>による不正行為</a:t>
            </a:r>
            <a:r>
              <a:rPr lang="ja-JP" altLang="en-US" sz="2000" dirty="0" smtClean="0"/>
              <a:t>）</a:t>
            </a:r>
            <a:endParaRPr lang="en-US" altLang="ja-JP" sz="2000" dirty="0" smtClean="0"/>
          </a:p>
          <a:p>
            <a:r>
              <a:rPr lang="ja-JP" altLang="en-US" sz="2000" dirty="0"/>
              <a:t>情報</a:t>
            </a:r>
            <a:r>
              <a:rPr lang="ja-JP" altLang="en-US" sz="2000" dirty="0" smtClean="0"/>
              <a:t>倫理の欠如</a:t>
            </a:r>
            <a:endParaRPr lang="en-US" altLang="ja-JP" sz="2000" dirty="0" smtClean="0"/>
          </a:p>
          <a:p>
            <a:r>
              <a:rPr lang="ja-JP" altLang="en-US" sz="2000" dirty="0"/>
              <a:t> </a:t>
            </a:r>
            <a:r>
              <a:rPr lang="ja-JP" altLang="en-US" sz="2000" dirty="0" err="1"/>
              <a:t>おれおれ</a:t>
            </a:r>
            <a:r>
              <a:rPr lang="ja-JP" altLang="en-US" sz="2000" dirty="0"/>
              <a:t>詐欺と </a:t>
            </a:r>
            <a:r>
              <a:rPr lang="en-US" altLang="ja-JP" sz="2000" dirty="0"/>
              <a:t>SNS </a:t>
            </a:r>
            <a:r>
              <a:rPr lang="ja-JP" altLang="en-US" sz="2000" dirty="0"/>
              <a:t>や</a:t>
            </a:r>
            <a:r>
              <a:rPr lang="ja-JP" altLang="en-US" sz="2000" dirty="0" smtClean="0"/>
              <a:t>フリーメール</a:t>
            </a:r>
            <a:endParaRPr lang="en-US" altLang="ja-JP" sz="2000" dirty="0" smtClean="0"/>
          </a:p>
          <a:p>
            <a:r>
              <a:rPr lang="ja-JP" altLang="en-US" sz="2000" dirty="0"/>
              <a:t>著作権侵害</a:t>
            </a:r>
            <a:endParaRPr kumimoji="1" lang="ja-JP" altLang="en-US" sz="2000" dirty="0"/>
          </a:p>
        </p:txBody>
      </p:sp>
    </p:spTree>
    <p:extLst>
      <p:ext uri="{BB962C8B-B14F-4D97-AF65-F5344CB8AC3E}">
        <p14:creationId xmlns:p14="http://schemas.microsoft.com/office/powerpoint/2010/main" val="3417410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CD1B65E8-2228-4FFC-8158-F342E8772FDA}" type="slidenum">
              <a:rPr lang="en-US" altLang="ja-JP" sz="1400"/>
              <a:pPr eaLnBrk="1" hangingPunct="1">
                <a:spcBef>
                  <a:spcPct val="0"/>
                </a:spcBef>
                <a:buClrTx/>
                <a:buFontTx/>
                <a:buNone/>
              </a:pPr>
              <a:t>50</a:t>
            </a:fld>
            <a:endParaRPr lang="en-US" altLang="ja-JP" sz="1400"/>
          </a:p>
        </p:txBody>
      </p:sp>
      <p:sp>
        <p:nvSpPr>
          <p:cNvPr id="48131" name="Rectangle 2"/>
          <p:cNvSpPr>
            <a:spLocks noGrp="1" noChangeArrowheads="1"/>
          </p:cNvSpPr>
          <p:nvPr>
            <p:ph type="title"/>
          </p:nvPr>
        </p:nvSpPr>
        <p:spPr>
          <a:xfrm>
            <a:off x="1459140" y="700174"/>
            <a:ext cx="5453290" cy="633413"/>
          </a:xfrm>
        </p:spPr>
        <p:txBody>
          <a:bodyPr/>
          <a:lstStyle/>
          <a:p>
            <a:pPr eaLnBrk="1" hangingPunct="1"/>
            <a:r>
              <a:rPr lang="ja-JP" altLang="en-US" sz="3200" dirty="0" smtClean="0">
                <a:solidFill>
                  <a:srgbClr val="0033CC"/>
                </a:solidFill>
              </a:rPr>
              <a:t>フィッシング詐欺 </a:t>
            </a:r>
            <a:r>
              <a:rPr lang="en-US" altLang="ja-JP" sz="3200" dirty="0" smtClean="0">
                <a:solidFill>
                  <a:srgbClr val="0033CC"/>
                </a:solidFill>
              </a:rPr>
              <a:t>– </a:t>
            </a:r>
            <a:r>
              <a:rPr lang="ja-JP" altLang="en-US" sz="3200" dirty="0" smtClean="0">
                <a:solidFill>
                  <a:srgbClr val="0033CC"/>
                </a:solidFill>
              </a:rPr>
              <a:t>実例</a:t>
            </a:r>
            <a:r>
              <a:rPr lang="en-US" altLang="ja-JP" sz="3200" dirty="0" smtClean="0">
                <a:solidFill>
                  <a:srgbClr val="0033CC"/>
                </a:solidFill>
              </a:rPr>
              <a:t>2</a:t>
            </a:r>
          </a:p>
        </p:txBody>
      </p:sp>
      <p:sp>
        <p:nvSpPr>
          <p:cNvPr id="48132"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 </a:t>
            </a:r>
            <a:r>
              <a:rPr lang="en-US" altLang="ja-JP" sz="1800"/>
              <a:t>&gt; 1</a:t>
            </a:r>
            <a:r>
              <a:rPr lang="ja-JP" altLang="en-US" sz="1800"/>
              <a:t>） フィッシング詐欺とは</a:t>
            </a:r>
          </a:p>
        </p:txBody>
      </p:sp>
      <p:grpSp>
        <p:nvGrpSpPr>
          <p:cNvPr id="48133" name="グループ化 7"/>
          <p:cNvGrpSpPr>
            <a:grpSpLocks/>
          </p:cNvGrpSpPr>
          <p:nvPr/>
        </p:nvGrpSpPr>
        <p:grpSpPr bwMode="auto">
          <a:xfrm>
            <a:off x="755650" y="1890713"/>
            <a:ext cx="8208963" cy="4633912"/>
            <a:chOff x="1638300" y="1747837"/>
            <a:chExt cx="7138534" cy="3956277"/>
          </a:xfrm>
        </p:grpSpPr>
        <p:pic>
          <p:nvPicPr>
            <p:cNvPr id="48135" name="図 8" descr="C:\Documents and Settings\kn-tana\デスクトップ\呼びかけ作成中\fig\f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747837"/>
              <a:ext cx="6115050" cy="3552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6" name="Oval 6"/>
            <p:cNvSpPr>
              <a:spLocks noChangeArrowheads="1"/>
            </p:cNvSpPr>
            <p:nvPr/>
          </p:nvSpPr>
          <p:spPr bwMode="auto">
            <a:xfrm>
              <a:off x="1638300" y="462915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en-US" sz="1800"/>
            </a:p>
          </p:txBody>
        </p:sp>
        <p:sp>
          <p:nvSpPr>
            <p:cNvPr id="48137" name="AutoShape 7"/>
            <p:cNvSpPr>
              <a:spLocks noChangeArrowheads="1"/>
            </p:cNvSpPr>
            <p:nvPr/>
          </p:nvSpPr>
          <p:spPr bwMode="auto">
            <a:xfrm rot="-776992">
              <a:off x="2447925" y="4348163"/>
              <a:ext cx="2339975" cy="608012"/>
            </a:xfrm>
            <a:prstGeom prst="rightArrow">
              <a:avLst>
                <a:gd name="adj1" fmla="val 50000"/>
                <a:gd name="adj2" fmla="val 96214"/>
              </a:avLst>
            </a:prstGeom>
            <a:solidFill>
              <a:srgbClr val="FFC000"/>
            </a:solidFill>
            <a:ln w="38100">
              <a:solidFill>
                <a:srgbClr val="FF0000"/>
              </a:solidFill>
              <a:miter lim="800000"/>
              <a:headEnd/>
              <a:tailEnd/>
            </a:ln>
          </p:spPr>
          <p:txBody>
            <a:bodyPr lIns="74295" tIns="8890" rIns="74295" bIns="8890"/>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800"/>
            </a:p>
          </p:txBody>
        </p:sp>
        <p:sp>
          <p:nvSpPr>
            <p:cNvPr id="48138" name="AutoShape 8"/>
            <p:cNvSpPr>
              <a:spLocks noChangeArrowheads="1"/>
            </p:cNvSpPr>
            <p:nvPr/>
          </p:nvSpPr>
          <p:spPr bwMode="auto">
            <a:xfrm>
              <a:off x="3111500" y="4956175"/>
              <a:ext cx="1603375" cy="747939"/>
            </a:xfrm>
            <a:prstGeom prst="wedgeRectCallout">
              <a:avLst>
                <a:gd name="adj1" fmla="val -84917"/>
                <a:gd name="adj2" fmla="val -14898"/>
              </a:avLst>
            </a:prstGeom>
            <a:solidFill>
              <a:srgbClr val="D6E3BC"/>
            </a:solidFill>
            <a:ln w="19050">
              <a:solidFill>
                <a:srgbClr val="00B050"/>
              </a:solidFill>
              <a:miter lim="800000"/>
              <a:headEnd/>
              <a:tailEnd/>
            </a:ln>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ClrTx/>
                <a:buFontTx/>
                <a:buNone/>
              </a:pPr>
              <a:r>
                <a:rPr lang="ja-JP" altLang="en-US" sz="1200" b="1">
                  <a:solidFill>
                    <a:srgbClr val="000000"/>
                  </a:solidFill>
                  <a:latin typeface="ＭＳ ゴシック" panose="020B0609070205080204" pitchFamily="49" charset="-128"/>
                  <a:ea typeface="ＭＳ ゴシック" panose="020B0609070205080204" pitchFamily="49" charset="-128"/>
                </a:rPr>
                <a:t>添付ファイルをクリックすると右の画面が表示される。</a:t>
              </a:r>
              <a:endParaRPr lang="ja-JP" altLang="ja-JP" sz="1800"/>
            </a:p>
          </p:txBody>
        </p:sp>
        <p:sp>
          <p:nvSpPr>
            <p:cNvPr id="48139" name="AutoShape 8"/>
            <p:cNvSpPr>
              <a:spLocks noChangeArrowheads="1"/>
            </p:cNvSpPr>
            <p:nvPr/>
          </p:nvSpPr>
          <p:spPr bwMode="auto">
            <a:xfrm>
              <a:off x="6901543" y="2557750"/>
              <a:ext cx="1875291" cy="747939"/>
            </a:xfrm>
            <a:prstGeom prst="wedgeRectCallout">
              <a:avLst>
                <a:gd name="adj1" fmla="val -58972"/>
                <a:gd name="adj2" fmla="val 86981"/>
              </a:avLst>
            </a:prstGeom>
            <a:solidFill>
              <a:srgbClr val="D6E3BC"/>
            </a:solidFill>
            <a:ln w="19050">
              <a:solidFill>
                <a:srgbClr val="00B050"/>
              </a:solidFill>
              <a:miter lim="800000"/>
              <a:headEnd/>
              <a:tailEnd/>
            </a:ln>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ClrTx/>
                <a:buFontTx/>
                <a:buNone/>
              </a:pPr>
              <a:r>
                <a:rPr lang="ja-JP" altLang="en-US" sz="1200" b="1">
                  <a:solidFill>
                    <a:srgbClr val="000000"/>
                  </a:solidFill>
                  <a:latin typeface="ＭＳ ゴシック" panose="020B0609070205080204" pitchFamily="49" charset="-128"/>
                  <a:ea typeface="ＭＳ ゴシック" panose="020B0609070205080204" pitchFamily="49" charset="-128"/>
                </a:rPr>
                <a:t>ユーザ</a:t>
              </a:r>
              <a:r>
                <a:rPr lang="en-US" altLang="ja-JP" sz="1200" b="1">
                  <a:solidFill>
                    <a:srgbClr val="000000"/>
                  </a:solidFill>
                  <a:latin typeface="ＭＳ ゴシック" panose="020B0609070205080204" pitchFamily="49" charset="-128"/>
                  <a:ea typeface="ＭＳ ゴシック" panose="020B0609070205080204" pitchFamily="49" charset="-128"/>
                </a:rPr>
                <a:t>ID</a:t>
              </a:r>
              <a:r>
                <a:rPr lang="ja-JP" altLang="en-US" sz="1200" b="1">
                  <a:solidFill>
                    <a:srgbClr val="000000"/>
                  </a:solidFill>
                  <a:latin typeface="ＭＳ ゴシック" panose="020B0609070205080204" pitchFamily="49" charset="-128"/>
                  <a:ea typeface="ＭＳ ゴシック" panose="020B0609070205080204" pitchFamily="49" charset="-128"/>
                </a:rPr>
                <a:t>・パスワード・乱数表を盗み出そうとしている。</a:t>
              </a:r>
              <a:endParaRPr lang="ja-JP" altLang="ja-JP" sz="1800"/>
            </a:p>
          </p:txBody>
        </p:sp>
      </p:grpSp>
      <p:sp>
        <p:nvSpPr>
          <p:cNvPr id="48134" name="テキスト ボックス 1"/>
          <p:cNvSpPr txBox="1">
            <a:spLocks noChangeArrowheads="1"/>
          </p:cNvSpPr>
          <p:nvPr/>
        </p:nvSpPr>
        <p:spPr bwMode="auto">
          <a:xfrm>
            <a:off x="915988" y="1444625"/>
            <a:ext cx="504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t>メールの添付ファイルに仕掛けられているパターン</a:t>
            </a:r>
          </a:p>
        </p:txBody>
      </p:sp>
    </p:spTree>
    <p:extLst>
      <p:ext uri="{BB962C8B-B14F-4D97-AF65-F5344CB8AC3E}">
        <p14:creationId xmlns:p14="http://schemas.microsoft.com/office/powerpoint/2010/main" val="707117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標的型攻撃</a:t>
            </a:r>
            <a:endParaRPr kumimoji="1" lang="ja-JP" altLang="en-US" dirty="0"/>
          </a:p>
        </p:txBody>
      </p:sp>
      <p:sp>
        <p:nvSpPr>
          <p:cNvPr id="3" name="コンテンツ プレースホルダー 2"/>
          <p:cNvSpPr>
            <a:spLocks noGrp="1"/>
          </p:cNvSpPr>
          <p:nvPr>
            <p:ph idx="1"/>
          </p:nvPr>
        </p:nvSpPr>
        <p:spPr>
          <a:xfrm>
            <a:off x="1186543" y="1513115"/>
            <a:ext cx="7565571" cy="4637314"/>
          </a:xfrm>
        </p:spPr>
        <p:txBody>
          <a:bodyPr>
            <a:normAutofit fontScale="92500" lnSpcReduction="10000"/>
          </a:bodyPr>
          <a:lstStyle/>
          <a:p>
            <a:r>
              <a:rPr kumimoji="1" lang="en-US" altLang="ja-JP" sz="2800" dirty="0" smtClean="0"/>
              <a:t>APT </a:t>
            </a:r>
            <a:r>
              <a:rPr lang="ja-JP" altLang="en-US" sz="2800" dirty="0"/>
              <a:t>（</a:t>
            </a:r>
            <a:r>
              <a:rPr lang="en-US" altLang="ja-JP" sz="2800" dirty="0"/>
              <a:t>Advanced Persistent Threat</a:t>
            </a:r>
            <a:r>
              <a:rPr lang="ja-JP" altLang="en-US" sz="2800" dirty="0"/>
              <a:t>）</a:t>
            </a:r>
            <a:r>
              <a:rPr lang="ja-JP" altLang="en-US" sz="2800" dirty="0" smtClean="0"/>
              <a:t>攻撃</a:t>
            </a:r>
            <a:endParaRPr lang="en-US" altLang="ja-JP" sz="2800" dirty="0" smtClean="0"/>
          </a:p>
          <a:p>
            <a:pPr lvl="1"/>
            <a:r>
              <a:rPr kumimoji="1" lang="en-US" altLang="ja-JP" sz="2400" dirty="0" smtClean="0"/>
              <a:t>OS </a:t>
            </a:r>
            <a:r>
              <a:rPr kumimoji="1" lang="ja-JP" altLang="en-US" sz="2400" dirty="0" smtClean="0"/>
              <a:t>やブラウザーの既知の脆弱性を利用する。</a:t>
            </a:r>
            <a:endParaRPr kumimoji="1" lang="en-US" altLang="ja-JP" sz="2400" dirty="0" smtClean="0"/>
          </a:p>
          <a:p>
            <a:r>
              <a:rPr lang="ja-JP" altLang="en-US" sz="2400" dirty="0" smtClean="0"/>
              <a:t>フィッシングメールで、脆弱性を利用して外部アクセスを可能にするソフトウェア等が潜むコンテンツをもったサイトに誘導され、そのソフトをダウンロードさせられ、実行してしまう。</a:t>
            </a:r>
            <a:endParaRPr lang="en-US" altLang="ja-JP" sz="2400" dirty="0" smtClean="0"/>
          </a:p>
          <a:p>
            <a:r>
              <a:rPr kumimoji="1" lang="ja-JP" altLang="en-US" sz="2400" dirty="0"/>
              <a:t>外部</a:t>
            </a:r>
            <a:r>
              <a:rPr kumimoji="1" lang="ja-JP" altLang="en-US" sz="2400" dirty="0" smtClean="0"/>
              <a:t>とそのソフトウェアが通信可能になり、外部からの操作で、情報漏洩などが行われる。</a:t>
            </a:r>
            <a:endParaRPr kumimoji="1" lang="en-US" altLang="ja-JP" sz="2400" dirty="0" smtClean="0"/>
          </a:p>
          <a:p>
            <a:r>
              <a:rPr lang="ja-JP" altLang="en-US" sz="2400" dirty="0" smtClean="0"/>
              <a:t>特定個人が狙い撃ちされる</a:t>
            </a:r>
            <a:r>
              <a:rPr lang="ja-JP" altLang="en-US" sz="2400" dirty="0"/>
              <a:t>。</a:t>
            </a:r>
            <a:endParaRPr kumimoji="1" lang="en-US" altLang="ja-JP" sz="2400" dirty="0" smtClean="0"/>
          </a:p>
          <a:p>
            <a:r>
              <a:rPr lang="ja-JP" altLang="en-US" sz="2400" dirty="0" smtClean="0"/>
              <a:t>ファイアウォール、アンチウイルス、イントラネット内でも被害にあう。対策は、脆弱性をふさぐ、または、フィッシングメールを見抜くしかない。</a:t>
            </a:r>
            <a:endParaRPr kumimoji="1" lang="ja-JP" altLang="en-US" sz="2400" dirty="0"/>
          </a:p>
        </p:txBody>
      </p:sp>
    </p:spTree>
    <p:extLst>
      <p:ext uri="{BB962C8B-B14F-4D97-AF65-F5344CB8AC3E}">
        <p14:creationId xmlns:p14="http://schemas.microsoft.com/office/powerpoint/2010/main" val="3524598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sz="2400" dirty="0"/>
              <a:t>http://www.ios-corp.co.jp/ios_vulscan/</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45" y="1264555"/>
            <a:ext cx="7252658" cy="5127856"/>
          </a:xfrm>
          <a:prstGeom prst="rect">
            <a:avLst/>
          </a:prstGeom>
        </p:spPr>
      </p:pic>
    </p:spTree>
    <p:extLst>
      <p:ext uri="{BB962C8B-B14F-4D97-AF65-F5344CB8AC3E}">
        <p14:creationId xmlns:p14="http://schemas.microsoft.com/office/powerpoint/2010/main" val="3873649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7D539EAB-D2EF-4507-962B-C428089DC8B7}" type="slidenum">
              <a:rPr lang="en-US" altLang="ja-JP" sz="1400"/>
              <a:pPr eaLnBrk="1" hangingPunct="1">
                <a:spcBef>
                  <a:spcPct val="0"/>
                </a:spcBef>
                <a:buClrTx/>
                <a:buFontTx/>
                <a:buNone/>
              </a:pPr>
              <a:t>53</a:t>
            </a:fld>
            <a:endParaRPr lang="en-US" altLang="ja-JP" sz="1400"/>
          </a:p>
        </p:txBody>
      </p:sp>
      <p:sp>
        <p:nvSpPr>
          <p:cNvPr id="49155" name="Rectangle 2"/>
          <p:cNvSpPr>
            <a:spLocks noGrp="1" noChangeArrowheads="1"/>
          </p:cNvSpPr>
          <p:nvPr>
            <p:ph type="title"/>
          </p:nvPr>
        </p:nvSpPr>
        <p:spPr>
          <a:xfrm>
            <a:off x="1513568" y="707187"/>
            <a:ext cx="6145335" cy="633413"/>
          </a:xfrm>
        </p:spPr>
        <p:txBody>
          <a:bodyPr>
            <a:normAutofit fontScale="90000"/>
          </a:bodyPr>
          <a:lstStyle/>
          <a:p>
            <a:pPr eaLnBrk="1" hangingPunct="1"/>
            <a:r>
              <a:rPr lang="en-US" altLang="ja-JP" dirty="0" smtClean="0">
                <a:solidFill>
                  <a:srgbClr val="0033CC"/>
                </a:solidFill>
              </a:rPr>
              <a:t>2</a:t>
            </a:r>
            <a:r>
              <a:rPr lang="ja-JP" altLang="en-US" dirty="0" smtClean="0">
                <a:solidFill>
                  <a:srgbClr val="0033CC"/>
                </a:solidFill>
              </a:rPr>
              <a:t>） フィッシング詐欺への対策</a:t>
            </a:r>
          </a:p>
        </p:txBody>
      </p:sp>
      <p:sp>
        <p:nvSpPr>
          <p:cNvPr id="49156"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a:t>
            </a:r>
          </a:p>
        </p:txBody>
      </p:sp>
      <p:sp>
        <p:nvSpPr>
          <p:cNvPr id="48133" name="Rectangle 4"/>
          <p:cNvSpPr>
            <a:spLocks noGrp="1" noChangeArrowheads="1"/>
          </p:cNvSpPr>
          <p:nvPr>
            <p:ph type="body" idx="1"/>
          </p:nvPr>
        </p:nvSpPr>
        <p:spPr>
          <a:xfrm>
            <a:off x="323850" y="1663473"/>
            <a:ext cx="8602436" cy="3777622"/>
          </a:xfrm>
        </p:spPr>
        <p:txBody>
          <a:bodyPr>
            <a:noAutofit/>
          </a:bodyPr>
          <a:lstStyle/>
          <a:p>
            <a:pPr marL="609600" indent="-609600" eaLnBrk="1" hangingPunct="1">
              <a:defRPr/>
            </a:pPr>
            <a:r>
              <a:rPr lang="ja-JP" altLang="en-US" sz="2400" dirty="0" smtClean="0"/>
              <a:t>メールの送信元（差出人）を安易に信用しない</a:t>
            </a:r>
          </a:p>
          <a:p>
            <a:pPr marL="609600" indent="-609600" eaLnBrk="1" hangingPunct="1">
              <a:defRPr/>
            </a:pPr>
            <a:r>
              <a:rPr lang="ja-JP" altLang="en-US" sz="2400" dirty="0" smtClean="0"/>
              <a:t>メールの内容を安易に信用しない</a:t>
            </a:r>
          </a:p>
          <a:p>
            <a:pPr marL="609600" indent="-609600" eaLnBrk="1" hangingPunct="1">
              <a:defRPr/>
            </a:pPr>
            <a:r>
              <a:rPr lang="ja-JP" altLang="en-US" sz="2400" dirty="0" smtClean="0"/>
              <a:t>リンクを安易にクリックしない</a:t>
            </a:r>
          </a:p>
          <a:p>
            <a:pPr marL="609600" indent="-609600" eaLnBrk="1" hangingPunct="1">
              <a:defRPr/>
            </a:pPr>
            <a:r>
              <a:rPr lang="ja-JP" altLang="en-US" sz="2400" dirty="0" smtClean="0"/>
              <a:t>入力前に本物のサイトかどうか確認する</a:t>
            </a:r>
          </a:p>
          <a:p>
            <a:pPr marL="1009650" lvl="1" indent="-609600" eaLnBrk="1" hangingPunct="1">
              <a:buFont typeface="Arial" charset="0"/>
              <a:buChar char="–"/>
              <a:defRPr/>
            </a:pPr>
            <a:r>
              <a:rPr lang="ja-JP" altLang="en-US" sz="2000" dirty="0" smtClean="0"/>
              <a:t>アドレスバーに正しい</a:t>
            </a:r>
            <a:r>
              <a:rPr lang="en-US" altLang="ja-JP" sz="2000" dirty="0" smtClean="0"/>
              <a:t>URL</a:t>
            </a:r>
            <a:r>
              <a:rPr lang="ja-JP" altLang="en-US" sz="2000" dirty="0" smtClean="0"/>
              <a:t>が表示されているか確認する</a:t>
            </a:r>
          </a:p>
          <a:p>
            <a:pPr marL="1009650" lvl="1" indent="-609600" eaLnBrk="1" hangingPunct="1">
              <a:buFont typeface="Arial" charset="0"/>
              <a:buChar char="–"/>
              <a:defRPr/>
            </a:pPr>
            <a:r>
              <a:rPr lang="en-US" altLang="ja-JP" sz="2000" dirty="0" smtClean="0"/>
              <a:t>SSL</a:t>
            </a:r>
            <a:r>
              <a:rPr lang="ja-JP" altLang="en-US" sz="2000" dirty="0" smtClean="0"/>
              <a:t>接続を示す鍵アイコンがつながっていない</a:t>
            </a:r>
            <a:r>
              <a:rPr lang="en-US" altLang="ja-JP" sz="2000" dirty="0" smtClean="0"/>
              <a:t>Web</a:t>
            </a:r>
            <a:r>
              <a:rPr lang="ja-JP" altLang="en-US" sz="2000" dirty="0" smtClean="0"/>
              <a:t>サイトでは個人情報を入力しない</a:t>
            </a:r>
          </a:p>
          <a:p>
            <a:pPr marL="1009650" lvl="1" indent="-609600" eaLnBrk="1" hangingPunct="1">
              <a:buFont typeface="Arial" charset="0"/>
              <a:buChar char="–"/>
              <a:defRPr/>
            </a:pPr>
            <a:r>
              <a:rPr lang="ja-JP" altLang="en-US" sz="2000" dirty="0" smtClean="0"/>
              <a:t>フィッシング対策用のソフトウェアを使用する</a:t>
            </a:r>
          </a:p>
          <a:p>
            <a:pPr marL="990600" lvl="1" indent="-533400" eaLnBrk="1" hangingPunct="1">
              <a:buFont typeface="Arial" charset="0"/>
              <a:buChar char="–"/>
              <a:defRPr/>
            </a:pPr>
            <a:endParaRPr lang="en-US" altLang="ja-JP" sz="2000" dirty="0" smtClean="0"/>
          </a:p>
        </p:txBody>
      </p:sp>
    </p:spTree>
    <p:extLst>
      <p:ext uri="{BB962C8B-B14F-4D97-AF65-F5344CB8AC3E}">
        <p14:creationId xmlns:p14="http://schemas.microsoft.com/office/powerpoint/2010/main" val="3431324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EC0DACF0-839C-4E6D-AA4D-08D272AFF981}" type="slidenum">
              <a:rPr lang="en-US" altLang="ja-JP" sz="1400"/>
              <a:pPr eaLnBrk="1" hangingPunct="1">
                <a:spcBef>
                  <a:spcPct val="0"/>
                </a:spcBef>
                <a:buClrTx/>
                <a:buFontTx/>
                <a:buNone/>
              </a:pPr>
              <a:t>54</a:t>
            </a:fld>
            <a:endParaRPr lang="en-US" altLang="ja-JP" sz="1400"/>
          </a:p>
        </p:txBody>
      </p:sp>
      <p:sp>
        <p:nvSpPr>
          <p:cNvPr id="50179" name="Rectangle 2"/>
          <p:cNvSpPr>
            <a:spLocks noGrp="1" noChangeArrowheads="1"/>
          </p:cNvSpPr>
          <p:nvPr>
            <p:ph type="title"/>
          </p:nvPr>
        </p:nvSpPr>
        <p:spPr>
          <a:xfrm>
            <a:off x="1470025" y="707187"/>
            <a:ext cx="7292975" cy="633413"/>
          </a:xfrm>
        </p:spPr>
        <p:txBody>
          <a:bodyPr>
            <a:normAutofit fontScale="90000"/>
          </a:bodyPr>
          <a:lstStyle/>
          <a:p>
            <a:pPr eaLnBrk="1" hangingPunct="1"/>
            <a:r>
              <a:rPr lang="en-US" altLang="ja-JP" dirty="0" smtClean="0">
                <a:solidFill>
                  <a:srgbClr val="0033CC"/>
                </a:solidFill>
              </a:rPr>
              <a:t>3</a:t>
            </a:r>
            <a:r>
              <a:rPr lang="ja-JP" altLang="en-US" dirty="0" smtClean="0">
                <a:solidFill>
                  <a:srgbClr val="0033CC"/>
                </a:solidFill>
              </a:rPr>
              <a:t>） ますます巧妙化するフィッシング</a:t>
            </a:r>
          </a:p>
        </p:txBody>
      </p:sp>
      <p:sp>
        <p:nvSpPr>
          <p:cNvPr id="50180" name="Text Box 3"/>
          <p:cNvSpPr txBox="1">
            <a:spLocks noChangeArrowheads="1"/>
          </p:cNvSpPr>
          <p:nvPr/>
        </p:nvSpPr>
        <p:spPr bwMode="auto">
          <a:xfrm>
            <a:off x="323850" y="115888"/>
            <a:ext cx="8351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4. </a:t>
            </a:r>
            <a:r>
              <a:rPr lang="ja-JP" altLang="en-US" sz="1800"/>
              <a:t>フィッシング詐欺への対策</a:t>
            </a:r>
          </a:p>
        </p:txBody>
      </p:sp>
      <p:sp>
        <p:nvSpPr>
          <p:cNvPr id="50181" name="Rectangle 4"/>
          <p:cNvSpPr>
            <a:spLocks noGrp="1" noChangeArrowheads="1"/>
          </p:cNvSpPr>
          <p:nvPr>
            <p:ph type="body" idx="1"/>
          </p:nvPr>
        </p:nvSpPr>
        <p:spPr>
          <a:xfrm>
            <a:off x="1437138" y="1726241"/>
            <a:ext cx="6591985" cy="3777622"/>
          </a:xfrm>
          <a:noFill/>
        </p:spPr>
        <p:txBody>
          <a:bodyPr>
            <a:normAutofit/>
          </a:bodyPr>
          <a:lstStyle/>
          <a:p>
            <a:pPr marL="609600" indent="-609600" eaLnBrk="1" hangingPunct="1"/>
            <a:r>
              <a:rPr lang="ja-JP" altLang="en-US" sz="2400" smtClean="0"/>
              <a:t>メールに添付した不正プログラムを開かせて、機密情報を盗む攻撃が発生</a:t>
            </a:r>
            <a:endParaRPr lang="en-US" altLang="ja-JP" sz="2400" smtClean="0"/>
          </a:p>
          <a:p>
            <a:pPr marL="609600" indent="-609600" eaLnBrk="1" hangingPunct="1"/>
            <a:r>
              <a:rPr lang="ja-JP" altLang="en-US" sz="2400" smtClean="0"/>
              <a:t>最新の事例は「フィッシング対策協議会」のサイトを参照</a:t>
            </a:r>
          </a:p>
          <a:p>
            <a:pPr marL="990600" lvl="1" indent="-533400" eaLnBrk="1" hangingPunct="1"/>
            <a:endParaRPr lang="en-US" altLang="ja-JP" sz="2000" smtClean="0"/>
          </a:p>
        </p:txBody>
      </p:sp>
      <p:sp>
        <p:nvSpPr>
          <p:cNvPr id="50182" name="Text Box 7"/>
          <p:cNvSpPr txBox="1">
            <a:spLocks noChangeArrowheads="1"/>
          </p:cNvSpPr>
          <p:nvPr/>
        </p:nvSpPr>
        <p:spPr bwMode="auto">
          <a:xfrm>
            <a:off x="551715" y="4600349"/>
            <a:ext cx="8497887"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フィッシング対策協議会 </a:t>
            </a:r>
            <a:r>
              <a:rPr lang="ja-JP" altLang="en-US" sz="2000"/>
              <a:t>：</a:t>
            </a:r>
            <a:r>
              <a:rPr lang="en-US" altLang="ja-JP" sz="1800">
                <a:hlinkClick r:id="rId3"/>
              </a:rPr>
              <a:t>http://www.antiphishing.jp/</a:t>
            </a:r>
            <a:r>
              <a:rPr lang="en-US" altLang="ja-JP" sz="1800"/>
              <a:t> </a:t>
            </a:r>
            <a:endParaRPr lang="en-US" altLang="ja-JP" sz="2000"/>
          </a:p>
          <a:p>
            <a:pPr eaLnBrk="1" hangingPunct="1">
              <a:spcBef>
                <a:spcPct val="0"/>
              </a:spcBef>
              <a:buClrTx/>
              <a:buFontTx/>
              <a:buNone/>
            </a:pPr>
            <a:r>
              <a:rPr lang="ja-JP" altLang="en-US" sz="2000"/>
              <a:t>（</a:t>
            </a:r>
            <a:r>
              <a:rPr lang="ja-JP" altLang="en-US" sz="1800"/>
              <a:t>フィッシング対策ガイドラインの公表、フィッシングに騙られた金融機関の事例を紹介 </a:t>
            </a:r>
            <a:r>
              <a:rPr lang="ja-JP" altLang="en-US" sz="2000"/>
              <a:t>）</a:t>
            </a:r>
          </a:p>
        </p:txBody>
      </p:sp>
    </p:spTree>
    <p:extLst>
      <p:ext uri="{BB962C8B-B14F-4D97-AF65-F5344CB8AC3E}">
        <p14:creationId xmlns:p14="http://schemas.microsoft.com/office/powerpoint/2010/main" val="4126937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0961" y="515053"/>
            <a:ext cx="7743039" cy="1280890"/>
          </a:xfrm>
        </p:spPr>
        <p:txBody>
          <a:bodyPr/>
          <a:lstStyle/>
          <a:p>
            <a:r>
              <a:rPr lang="ja-JP" altLang="en-US" dirty="0" smtClean="0"/>
              <a:t>情報漏洩（</a:t>
            </a:r>
            <a:r>
              <a:rPr lang="en-US" altLang="ja-JP" dirty="0" smtClean="0"/>
              <a:t>PC,</a:t>
            </a:r>
            <a:r>
              <a:rPr lang="ja-JP" altLang="en-US" dirty="0" smtClean="0"/>
              <a:t>メモリの盗難</a:t>
            </a:r>
            <a:r>
              <a:rPr lang="en-US" altLang="ja-JP" dirty="0" smtClean="0"/>
              <a:t>,</a:t>
            </a:r>
            <a:r>
              <a:rPr lang="ja-JP" altLang="en-US" dirty="0" smtClean="0"/>
              <a:t>紛失）</a:t>
            </a:r>
            <a:endParaRPr kumimoji="1" lang="ja-JP" altLang="en-US" dirty="0"/>
          </a:p>
        </p:txBody>
      </p:sp>
      <p:sp>
        <p:nvSpPr>
          <p:cNvPr id="3" name="コンテンツ プレースホルダー 2"/>
          <p:cNvSpPr>
            <a:spLocks noGrp="1"/>
          </p:cNvSpPr>
          <p:nvPr>
            <p:ph idx="1"/>
          </p:nvPr>
        </p:nvSpPr>
        <p:spPr>
          <a:xfrm>
            <a:off x="1510019" y="2120217"/>
            <a:ext cx="6957270" cy="4200088"/>
          </a:xfrm>
        </p:spPr>
        <p:txBody>
          <a:bodyPr>
            <a:noAutofit/>
          </a:bodyPr>
          <a:lstStyle/>
          <a:p>
            <a:r>
              <a:rPr kumimoji="1" lang="ja-JP" altLang="en-US" sz="2400" dirty="0" smtClean="0"/>
              <a:t>外部への持ち出しが許可されていないデータの入った、パソコンやメモリを紛失したり、盗難にあう。</a:t>
            </a:r>
            <a:endParaRPr kumimoji="1" lang="en-US" altLang="ja-JP" sz="2400" dirty="0" smtClean="0"/>
          </a:p>
          <a:p>
            <a:r>
              <a:rPr kumimoji="1" lang="ja-JP" altLang="en-US" sz="2400" dirty="0" smtClean="0"/>
              <a:t>盗んだ人が、そのデータを引き出し、第３者に提供する。</a:t>
            </a:r>
            <a:endParaRPr kumimoji="1" lang="en-US" altLang="ja-JP" sz="2400" dirty="0" smtClean="0"/>
          </a:p>
          <a:p>
            <a:r>
              <a:rPr lang="ja-JP" altLang="en-US" sz="2400" dirty="0" smtClean="0"/>
              <a:t>盗まれた</a:t>
            </a:r>
            <a:r>
              <a:rPr lang="ja-JP" altLang="en-US" sz="2400" dirty="0"/>
              <a:t>側</a:t>
            </a:r>
            <a:r>
              <a:rPr lang="ja-JP" altLang="en-US" sz="2400" dirty="0" smtClean="0"/>
              <a:t>は、外部から指摘をされる前に、情報漏洩の発表しなければ、社会的な信頼を失う。</a:t>
            </a:r>
            <a:endParaRPr lang="en-US" altLang="ja-JP" sz="2400" dirty="0" smtClean="0"/>
          </a:p>
          <a:p>
            <a:r>
              <a:rPr kumimoji="1" lang="ja-JP" altLang="en-US" sz="2400" dirty="0" smtClean="0"/>
              <a:t>情報漏洩ならびに恐喝を目的としたパソコンの盗難は多発している。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291" y="930171"/>
            <a:ext cx="1404914" cy="1404914"/>
          </a:xfrm>
          <a:prstGeom prst="rect">
            <a:avLst/>
          </a:prstGeom>
        </p:spPr>
      </p:pic>
    </p:spTree>
    <p:extLst>
      <p:ext uri="{BB962C8B-B14F-4D97-AF65-F5344CB8AC3E}">
        <p14:creationId xmlns:p14="http://schemas.microsoft.com/office/powerpoint/2010/main" val="1818391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sz="2800" b="1" dirty="0"/>
              <a:t>2011</a:t>
            </a:r>
            <a:r>
              <a:rPr lang="ja-JP" altLang="en-US" sz="2800" b="1" dirty="0"/>
              <a:t>年 情報セキュリティインシデントに関する調査</a:t>
            </a:r>
            <a:r>
              <a:rPr lang="ja-JP" altLang="en-US" sz="2800" b="1" dirty="0" smtClean="0"/>
              <a:t>報告書～</a:t>
            </a:r>
            <a:r>
              <a:rPr lang="ja-JP" altLang="en-US" sz="2800" b="1" dirty="0"/>
              <a:t>個人情報漏えい編</a:t>
            </a:r>
            <a:r>
              <a:rPr lang="ja-JP" altLang="en-US" sz="2800" b="1" dirty="0" smtClean="0"/>
              <a:t>～</a:t>
            </a:r>
            <a:r>
              <a:rPr lang="en-US" altLang="ja-JP" sz="2800" b="1" dirty="0"/>
              <a:t/>
            </a:r>
            <a:br>
              <a:rPr lang="en-US" altLang="ja-JP" sz="2800" b="1" dirty="0"/>
            </a:br>
            <a:r>
              <a:rPr lang="en-US" altLang="ja-JP" sz="2200" b="1" dirty="0"/>
              <a:t>http://www.jnsa.org/result/incident/2011.html</a:t>
            </a:r>
            <a:r>
              <a:rPr lang="ja-JP" altLang="en-US" sz="2800" b="1" dirty="0"/>
              <a:t/>
            </a:r>
            <a:br>
              <a:rPr lang="ja-JP" altLang="en-US" sz="2800" b="1" dirty="0"/>
            </a:br>
            <a:endParaRPr kumimoji="1" lang="ja-JP" altLang="en-US" sz="2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610" y="1982109"/>
            <a:ext cx="4808989" cy="4572000"/>
          </a:xfrm>
          <a:prstGeom prst="rect">
            <a:avLst/>
          </a:prstGeom>
        </p:spPr>
      </p:pic>
      <p:sp>
        <p:nvSpPr>
          <p:cNvPr id="2" name="テキスト ボックス 1"/>
          <p:cNvSpPr txBox="1"/>
          <p:nvPr/>
        </p:nvSpPr>
        <p:spPr>
          <a:xfrm>
            <a:off x="5167618" y="4328719"/>
            <a:ext cx="87716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dirty="0"/>
              <a:t>誤操作</a:t>
            </a:r>
            <a:endParaRPr kumimoji="1" lang="ja-JP" altLang="en-US" dirty="0"/>
          </a:p>
        </p:txBody>
      </p:sp>
      <p:sp>
        <p:nvSpPr>
          <p:cNvPr id="6" name="テキスト ボックス 5"/>
          <p:cNvSpPr txBox="1"/>
          <p:nvPr/>
        </p:nvSpPr>
        <p:spPr>
          <a:xfrm>
            <a:off x="4330117" y="5536734"/>
            <a:ext cx="110799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dirty="0" smtClean="0"/>
              <a:t>管理ミス</a:t>
            </a:r>
            <a:endParaRPr kumimoji="1" lang="ja-JP" altLang="en-US" dirty="0"/>
          </a:p>
        </p:txBody>
      </p:sp>
      <p:sp>
        <p:nvSpPr>
          <p:cNvPr id="7" name="テキスト ボックス 6"/>
          <p:cNvSpPr txBox="1"/>
          <p:nvPr/>
        </p:nvSpPr>
        <p:spPr>
          <a:xfrm>
            <a:off x="2427768" y="4772178"/>
            <a:ext cx="180049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dirty="0" smtClean="0"/>
              <a:t>紛失・置き忘れ</a:t>
            </a:r>
            <a:endParaRPr kumimoji="1" lang="ja-JP" altLang="en-US" dirty="0"/>
          </a:p>
        </p:txBody>
      </p:sp>
    </p:spTree>
    <p:extLst>
      <p:ext uri="{BB962C8B-B14F-4D97-AF65-F5344CB8AC3E}">
        <p14:creationId xmlns:p14="http://schemas.microsoft.com/office/powerpoint/2010/main" val="3698780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6796" y="624110"/>
            <a:ext cx="7508147" cy="1280890"/>
          </a:xfrm>
        </p:spPr>
        <p:txBody>
          <a:bodyPr/>
          <a:lstStyle/>
          <a:p>
            <a:r>
              <a:rPr lang="ja-JP" altLang="en-US" dirty="0" smtClean="0"/>
              <a:t>情報漏洩（管理者による不正行為）</a:t>
            </a:r>
            <a:endParaRPr kumimoji="1" lang="ja-JP" altLang="en-US" dirty="0"/>
          </a:p>
        </p:txBody>
      </p:sp>
      <p:sp>
        <p:nvSpPr>
          <p:cNvPr id="3" name="コンテンツ プレースホルダー 2"/>
          <p:cNvSpPr>
            <a:spLocks noGrp="1"/>
          </p:cNvSpPr>
          <p:nvPr>
            <p:ph idx="1"/>
          </p:nvPr>
        </p:nvSpPr>
        <p:spPr>
          <a:xfrm>
            <a:off x="1623634" y="1578532"/>
            <a:ext cx="6591985" cy="3777622"/>
          </a:xfrm>
        </p:spPr>
        <p:txBody>
          <a:bodyPr>
            <a:normAutofit/>
          </a:bodyPr>
          <a:lstStyle/>
          <a:p>
            <a:r>
              <a:rPr kumimoji="1" lang="ja-JP" altLang="en-US" sz="2400" dirty="0" smtClean="0"/>
              <a:t>漏洩させてはいけない情報は、イントラネットで隠ぺいしたり、アクセス制限を行なっている。</a:t>
            </a:r>
            <a:endParaRPr kumimoji="1" lang="en-US" altLang="ja-JP" sz="2400" dirty="0" smtClean="0"/>
          </a:p>
          <a:p>
            <a:r>
              <a:rPr lang="ja-JP" altLang="en-US" sz="2400" dirty="0" smtClean="0"/>
              <a:t>しかし、許可されている管理者自身による情報漏洩を防止するのは困難である。</a:t>
            </a:r>
            <a:endParaRPr lang="en-US" altLang="ja-JP" sz="2400" dirty="0" smtClean="0"/>
          </a:p>
          <a:p>
            <a:r>
              <a:rPr kumimoji="1" lang="ja-JP" altLang="en-US" sz="2400" dirty="0" smtClean="0"/>
              <a:t>アクセス</a:t>
            </a:r>
            <a:r>
              <a:rPr kumimoji="1" lang="ja-JP" altLang="en-US" sz="2400" dirty="0"/>
              <a:t>ログ</a:t>
            </a:r>
            <a:r>
              <a:rPr kumimoji="1" lang="ja-JP" altLang="en-US" sz="2400" dirty="0" smtClean="0"/>
              <a:t>の記録</a:t>
            </a:r>
            <a:endParaRPr kumimoji="1" lang="en-US" altLang="ja-JP" sz="2400" dirty="0" smtClean="0"/>
          </a:p>
          <a:p>
            <a:r>
              <a:rPr lang="ja-JP" altLang="en-US" sz="2400" dirty="0"/>
              <a:t>管理者</a:t>
            </a:r>
            <a:r>
              <a:rPr lang="ja-JP" altLang="en-US" sz="2400" dirty="0" smtClean="0"/>
              <a:t>が変更した場合の</a:t>
            </a:r>
            <a:r>
              <a:rPr lang="en-US" altLang="ja-JP" sz="2400" dirty="0" smtClean="0"/>
              <a:t/>
            </a:r>
            <a:br>
              <a:rPr lang="en-US" altLang="ja-JP" sz="2400" dirty="0" smtClean="0"/>
            </a:br>
            <a:r>
              <a:rPr lang="ja-JP" altLang="en-US" sz="2400" dirty="0" smtClean="0"/>
              <a:t>パスワード変更</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887" y="3687411"/>
            <a:ext cx="2035394" cy="3022863"/>
          </a:xfrm>
          <a:prstGeom prst="rect">
            <a:avLst/>
          </a:prstGeom>
        </p:spPr>
      </p:pic>
    </p:spTree>
    <p:extLst>
      <p:ext uri="{BB962C8B-B14F-4D97-AF65-F5344CB8AC3E}">
        <p14:creationId xmlns:p14="http://schemas.microsoft.com/office/powerpoint/2010/main" val="22772238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情報倫理の欠如</a:t>
            </a:r>
            <a:endParaRPr lang="en-US" altLang="ja-JP" dirty="0" smtClean="0"/>
          </a:p>
        </p:txBody>
      </p:sp>
      <p:sp>
        <p:nvSpPr>
          <p:cNvPr id="3" name="コンテンツ プレースホルダー 2"/>
          <p:cNvSpPr>
            <a:spLocks noGrp="1"/>
          </p:cNvSpPr>
          <p:nvPr>
            <p:ph idx="1"/>
          </p:nvPr>
        </p:nvSpPr>
        <p:spPr>
          <a:xfrm>
            <a:off x="1531355" y="1621871"/>
            <a:ext cx="6591985" cy="3777622"/>
          </a:xfrm>
        </p:spPr>
        <p:txBody>
          <a:bodyPr>
            <a:normAutofit/>
          </a:bodyPr>
          <a:lstStyle/>
          <a:p>
            <a:r>
              <a:rPr kumimoji="1" lang="en-US" altLang="ja-JP" sz="2400" dirty="0" smtClean="0"/>
              <a:t>SNS (</a:t>
            </a:r>
            <a:r>
              <a:rPr lang="en-US" altLang="ja-JP" sz="2400" dirty="0"/>
              <a:t>social networking service</a:t>
            </a:r>
            <a:r>
              <a:rPr kumimoji="1" lang="en-US" altLang="ja-JP" sz="2400" dirty="0" smtClean="0"/>
              <a:t>) </a:t>
            </a:r>
            <a:r>
              <a:rPr kumimoji="1" lang="ja-JP" altLang="en-US" sz="2400" dirty="0" smtClean="0"/>
              <a:t>上の利用者間コミュニケーションのトラブル</a:t>
            </a:r>
            <a:endParaRPr kumimoji="1" lang="en-US" altLang="ja-JP" sz="2400" dirty="0" smtClean="0"/>
          </a:p>
          <a:p>
            <a:r>
              <a:rPr lang="ja-JP" altLang="en-US" sz="2400" dirty="0" smtClean="0"/>
              <a:t>対人でのコミュニケーションと比較して、件数が多い、内容が深刻</a:t>
            </a:r>
            <a:endParaRPr lang="en-US" altLang="ja-JP" sz="2400" dirty="0" smtClean="0"/>
          </a:p>
          <a:p>
            <a:r>
              <a:rPr lang="ja-JP" altLang="en-US" sz="2400" dirty="0"/>
              <a:t>物理的</a:t>
            </a:r>
            <a:r>
              <a:rPr lang="ja-JP" altLang="en-US" sz="2400" dirty="0" smtClean="0"/>
              <a:t>に</a:t>
            </a:r>
            <a:r>
              <a:rPr lang="ja-JP" altLang="en-US" sz="2400" dirty="0"/>
              <a:t>離</a:t>
            </a:r>
            <a:r>
              <a:rPr lang="ja-JP" altLang="en-US" sz="2400" dirty="0" smtClean="0"/>
              <a:t>れているため、加減ができない。</a:t>
            </a:r>
            <a:endParaRPr kumimoji="1" lang="en-US" altLang="ja-JP" sz="2400" dirty="0" smtClean="0"/>
          </a:p>
        </p:txBody>
      </p:sp>
      <p:pic>
        <p:nvPicPr>
          <p:cNvPr id="4" name="Picture 2" descr="http://iii.kyushu-u.ac.jp/assets/images/general/publish/itdayori/2013s4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644" y="3868081"/>
            <a:ext cx="4206769" cy="260719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293223" y="6437219"/>
            <a:ext cx="7241177" cy="369332"/>
          </a:xfrm>
          <a:prstGeom prst="rect">
            <a:avLst/>
          </a:prstGeom>
        </p:spPr>
        <p:txBody>
          <a:bodyPr wrap="square">
            <a:spAutoFit/>
          </a:bodyPr>
          <a:lstStyle/>
          <a:p>
            <a:r>
              <a:rPr lang="ja-JP" altLang="en-US" dirty="0"/>
              <a:t>http://iii.kyushu-u.ac.jp/general/publish/itdayori/2013s/303</a:t>
            </a:r>
          </a:p>
        </p:txBody>
      </p:sp>
    </p:spTree>
    <p:extLst>
      <p:ext uri="{BB962C8B-B14F-4D97-AF65-F5344CB8AC3E}">
        <p14:creationId xmlns:p14="http://schemas.microsoft.com/office/powerpoint/2010/main" val="3874538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3629" y="624110"/>
            <a:ext cx="7728857" cy="1280890"/>
          </a:xfrm>
        </p:spPr>
        <p:txBody>
          <a:bodyPr/>
          <a:lstStyle/>
          <a:p>
            <a:r>
              <a:rPr lang="ja-JP" altLang="en-US" dirty="0" err="1" smtClean="0"/>
              <a:t>おれおれ</a:t>
            </a:r>
            <a:r>
              <a:rPr lang="ja-JP" altLang="en-US" dirty="0" smtClean="0"/>
              <a:t>詐欺と </a:t>
            </a:r>
            <a:r>
              <a:rPr lang="en-US" altLang="ja-JP" dirty="0" smtClean="0"/>
              <a:t>SNS </a:t>
            </a:r>
            <a:r>
              <a:rPr lang="ja-JP" altLang="en-US" dirty="0" smtClean="0"/>
              <a:t>やフリーメール</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サイバー空間で、自分が「岡村耕二」であることを技術的に証明することは本当は困難である。</a:t>
            </a:r>
            <a:endParaRPr kumimoji="1" lang="en-US" altLang="ja-JP" sz="2800" dirty="0" smtClean="0"/>
          </a:p>
          <a:p>
            <a:pPr lvl="1"/>
            <a:r>
              <a:rPr lang="ja-JP" altLang="en-US" sz="2400" dirty="0" smtClean="0"/>
              <a:t>岡村</a:t>
            </a:r>
            <a:r>
              <a:rPr lang="ja-JP" altLang="en-US" sz="2400" dirty="0"/>
              <a:t>耕二</a:t>
            </a:r>
            <a:r>
              <a:rPr lang="ja-JP" altLang="en-US" sz="2400" dirty="0" smtClean="0"/>
              <a:t>でない</a:t>
            </a:r>
            <a:r>
              <a:rPr lang="ja-JP" altLang="en-US" sz="2400" dirty="0"/>
              <a:t>人</a:t>
            </a:r>
            <a:r>
              <a:rPr lang="ja-JP" altLang="en-US" sz="2400" dirty="0" smtClean="0"/>
              <a:t>が、岡村耕二というニックネームで </a:t>
            </a:r>
            <a:r>
              <a:rPr lang="en-US" altLang="ja-JP" sz="2400" dirty="0" smtClean="0"/>
              <a:t>Twitter</a:t>
            </a:r>
            <a:r>
              <a:rPr lang="ja-JP" altLang="en-US" sz="2400" dirty="0" err="1" smtClean="0"/>
              <a:t>、</a:t>
            </a:r>
            <a:r>
              <a:rPr lang="en-US" altLang="ja-JP" sz="2400" dirty="0" smtClean="0"/>
              <a:t>Facebook</a:t>
            </a:r>
            <a:r>
              <a:rPr lang="ja-JP" altLang="en-US" sz="2400" dirty="0" err="1" smtClean="0"/>
              <a:t>、</a:t>
            </a:r>
            <a:r>
              <a:rPr lang="en-US" altLang="ja-JP" sz="2400" dirty="0" smtClean="0"/>
              <a:t>Gmail </a:t>
            </a:r>
            <a:r>
              <a:rPr lang="ja-JP" altLang="en-US" sz="2400" dirty="0" smtClean="0"/>
              <a:t>アカウントを作成することは可能</a:t>
            </a:r>
            <a:endParaRPr lang="en-US" altLang="ja-JP" sz="2400" dirty="0" smtClean="0"/>
          </a:p>
          <a:p>
            <a:pPr lvl="1"/>
            <a:r>
              <a:rPr kumimoji="1" lang="ja-JP" altLang="en-US" sz="2400" dirty="0" smtClean="0"/>
              <a:t>岡村</a:t>
            </a:r>
            <a:r>
              <a:rPr kumimoji="1" lang="ja-JP" altLang="en-US" sz="2400" dirty="0"/>
              <a:t>耕二</a:t>
            </a:r>
            <a:r>
              <a:rPr kumimoji="1" lang="ja-JP" altLang="en-US" sz="2400" dirty="0" smtClean="0"/>
              <a:t>でない</a:t>
            </a:r>
            <a:r>
              <a:rPr kumimoji="1" lang="ja-JP" altLang="en-US" sz="2400" dirty="0"/>
              <a:t>人</a:t>
            </a:r>
            <a:r>
              <a:rPr kumimoji="1" lang="ja-JP" altLang="en-US" sz="2400" dirty="0" smtClean="0"/>
              <a:t>が、電話で岡村耕二と名乗ることは可能</a:t>
            </a:r>
            <a:endParaRPr kumimoji="1" lang="ja-JP" altLang="en-US" sz="2400" dirty="0"/>
          </a:p>
        </p:txBody>
      </p:sp>
    </p:spTree>
    <p:extLst>
      <p:ext uri="{BB962C8B-B14F-4D97-AF65-F5344CB8AC3E}">
        <p14:creationId xmlns:p14="http://schemas.microsoft.com/office/powerpoint/2010/main" val="105046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5F724E64-BD80-4D53-8E8E-5522A4AF71EF}" type="slidenum">
              <a:rPr lang="en-US" altLang="ja-JP" sz="1400"/>
              <a:pPr eaLnBrk="1" hangingPunct="1">
                <a:spcBef>
                  <a:spcPct val="0"/>
                </a:spcBef>
                <a:buClrTx/>
                <a:buFontTx/>
                <a:buNone/>
              </a:pPr>
              <a:t>6</a:t>
            </a:fld>
            <a:endParaRPr lang="en-US" altLang="ja-JP" sz="1400" dirty="0"/>
          </a:p>
        </p:txBody>
      </p:sp>
      <p:sp>
        <p:nvSpPr>
          <p:cNvPr id="3075" name="Rectangle 3"/>
          <p:cNvSpPr>
            <a:spLocks noGrp="1" noChangeArrowheads="1"/>
          </p:cNvSpPr>
          <p:nvPr>
            <p:ph type="subTitle" idx="1"/>
          </p:nvPr>
        </p:nvSpPr>
        <p:spPr>
          <a:xfrm>
            <a:off x="1463040" y="3789363"/>
            <a:ext cx="6917373" cy="1944687"/>
          </a:xfrm>
        </p:spPr>
        <p:txBody>
          <a:bodyPr>
            <a:noAutofit/>
          </a:bodyPr>
          <a:lstStyle/>
          <a:p>
            <a:pPr eaLnBrk="1" hangingPunct="1"/>
            <a:endParaRPr lang="ja-JP" altLang="en-US" sz="2400" dirty="0" smtClean="0"/>
          </a:p>
          <a:p>
            <a:pPr eaLnBrk="1" hangingPunct="1"/>
            <a:r>
              <a:rPr lang="ja-JP" altLang="en-US" sz="2400" dirty="0" smtClean="0"/>
              <a:t>（第</a:t>
            </a:r>
            <a:r>
              <a:rPr lang="en-US" altLang="ja-JP" sz="2400" dirty="0" smtClean="0"/>
              <a:t>3</a:t>
            </a:r>
            <a:r>
              <a:rPr lang="ja-JP" altLang="en-US" sz="2400" dirty="0" smtClean="0"/>
              <a:t>章 見えない脅威とその対策</a:t>
            </a:r>
            <a:br>
              <a:rPr lang="ja-JP" altLang="en-US" sz="2400" dirty="0" smtClean="0"/>
            </a:br>
            <a:r>
              <a:rPr lang="en-US" altLang="ja-JP" sz="3200" dirty="0" smtClean="0"/>
              <a:t>- </a:t>
            </a:r>
            <a:r>
              <a:rPr lang="ja-JP" altLang="en-US" sz="3200" dirty="0" smtClean="0"/>
              <a:t>個人レベルのセキュリティ対策 </a:t>
            </a:r>
            <a:r>
              <a:rPr lang="en-US" altLang="ja-JP" sz="3200" dirty="0" smtClean="0"/>
              <a:t>-</a:t>
            </a:r>
            <a:r>
              <a:rPr lang="ja-JP" altLang="en-US" sz="2400" dirty="0" smtClean="0"/>
              <a:t>）</a:t>
            </a:r>
            <a:endParaRPr lang="en-US" altLang="ja-JP" sz="2400" dirty="0"/>
          </a:p>
          <a:p>
            <a:pPr eaLnBrk="1" hangingPunct="1"/>
            <a:r>
              <a:rPr lang="ja-JP" altLang="en-US" sz="2800" b="1" dirty="0" smtClean="0"/>
              <a:t>のスライドを一部，借用</a:t>
            </a:r>
          </a:p>
        </p:txBody>
      </p:sp>
      <p:sp>
        <p:nvSpPr>
          <p:cNvPr id="3076" name="Rectangle 6"/>
          <p:cNvSpPr>
            <a:spLocks noChangeArrowheads="1"/>
          </p:cNvSpPr>
          <p:nvPr/>
        </p:nvSpPr>
        <p:spPr bwMode="auto">
          <a:xfrm>
            <a:off x="1187450" y="1700213"/>
            <a:ext cx="70913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r>
              <a:rPr lang="ja-JP" altLang="en-US" sz="3600">
                <a:solidFill>
                  <a:srgbClr val="003399"/>
                </a:solidFill>
              </a:rPr>
              <a:t>情報セキュリティ読本　四訂版</a:t>
            </a:r>
            <a:br>
              <a:rPr lang="ja-JP" altLang="en-US" sz="3600">
                <a:solidFill>
                  <a:srgbClr val="003399"/>
                </a:solidFill>
              </a:rPr>
            </a:br>
            <a:r>
              <a:rPr lang="ja-JP" altLang="en-US" sz="3600">
                <a:solidFill>
                  <a:srgbClr val="003399"/>
                </a:solidFill>
              </a:rPr>
              <a:t>　　　</a:t>
            </a:r>
            <a:r>
              <a:rPr lang="en-US" altLang="ja-JP" sz="3600">
                <a:solidFill>
                  <a:srgbClr val="003399"/>
                </a:solidFill>
              </a:rPr>
              <a:t>- IT</a:t>
            </a:r>
            <a:r>
              <a:rPr lang="ja-JP" altLang="en-US" sz="3600">
                <a:solidFill>
                  <a:srgbClr val="003399"/>
                </a:solidFill>
              </a:rPr>
              <a:t>時代の危機管理入門 </a:t>
            </a:r>
            <a:r>
              <a:rPr lang="en-US" altLang="ja-JP" sz="3600">
                <a:solidFill>
                  <a:srgbClr val="003399"/>
                </a:solidFill>
              </a:rPr>
              <a:t>-</a:t>
            </a:r>
          </a:p>
        </p:txBody>
      </p:sp>
      <p:sp>
        <p:nvSpPr>
          <p:cNvPr id="2" name="正方形/長方形 1"/>
          <p:cNvSpPr/>
          <p:nvPr/>
        </p:nvSpPr>
        <p:spPr>
          <a:xfrm>
            <a:off x="1055914" y="3167618"/>
            <a:ext cx="7130143" cy="369332"/>
          </a:xfrm>
          <a:prstGeom prst="rect">
            <a:avLst/>
          </a:prstGeom>
        </p:spPr>
        <p:txBody>
          <a:bodyPr wrap="square">
            <a:spAutoFit/>
          </a:bodyPr>
          <a:lstStyle/>
          <a:p>
            <a:r>
              <a:rPr lang="ja-JP" altLang="en-US" dirty="0"/>
              <a:t>http://www.ipa.go.jp/security/publications/dokuhon/ppt.html</a:t>
            </a:r>
          </a:p>
        </p:txBody>
      </p:sp>
    </p:spTree>
    <p:extLst>
      <p:ext uri="{BB962C8B-B14F-4D97-AF65-F5344CB8AC3E}">
        <p14:creationId xmlns:p14="http://schemas.microsoft.com/office/powerpoint/2010/main" val="2113678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著作権侵害</a:t>
            </a:r>
            <a:endParaRPr kumimoji="1" lang="ja-JP" altLang="en-US" dirty="0"/>
          </a:p>
        </p:txBody>
      </p:sp>
      <p:sp>
        <p:nvSpPr>
          <p:cNvPr id="3" name="コンテンツ プレースホルダー 2"/>
          <p:cNvSpPr>
            <a:spLocks noGrp="1"/>
          </p:cNvSpPr>
          <p:nvPr>
            <p:ph idx="1"/>
          </p:nvPr>
        </p:nvSpPr>
        <p:spPr>
          <a:xfrm>
            <a:off x="1824969" y="1905000"/>
            <a:ext cx="6591985" cy="3777622"/>
          </a:xfrm>
        </p:spPr>
        <p:txBody>
          <a:bodyPr/>
          <a:lstStyle/>
          <a:p>
            <a:r>
              <a:rPr kumimoji="1" lang="ja-JP" altLang="en-US" sz="2400" dirty="0" smtClean="0"/>
              <a:t>インターネットを利用した著作物の違法コピー（ダウンロード）の摘発</a:t>
            </a:r>
            <a:endParaRPr kumimoji="1" lang="en-US" altLang="ja-JP" sz="2400" dirty="0" smtClean="0"/>
          </a:p>
          <a:p>
            <a:r>
              <a:rPr lang="ja-JP" altLang="en-US" sz="2400" dirty="0"/>
              <a:t>ダウンロード</a:t>
            </a:r>
            <a:r>
              <a:rPr lang="ja-JP" altLang="en-US" sz="2400" dirty="0" smtClean="0"/>
              <a:t>の</a:t>
            </a:r>
            <a:r>
              <a:rPr lang="ja-JP" altLang="en-US" sz="2400" dirty="0"/>
              <a:t>摘発</a:t>
            </a:r>
            <a:r>
              <a:rPr lang="ja-JP" altLang="en-US" sz="2400" dirty="0" smtClean="0"/>
              <a:t>は実は困難</a:t>
            </a:r>
            <a:endParaRPr lang="en-US" altLang="ja-JP" sz="2400" dirty="0" smtClean="0"/>
          </a:p>
          <a:p>
            <a:r>
              <a:rPr kumimoji="1" lang="ja-JP" altLang="en-US" sz="2400" dirty="0" smtClean="0"/>
              <a:t>アップロードおよび配布の</a:t>
            </a:r>
            <a:r>
              <a:rPr kumimoji="1" lang="ja-JP" altLang="en-US" sz="2400" dirty="0"/>
              <a:t>摘発</a:t>
            </a:r>
            <a:r>
              <a:rPr kumimoji="1" lang="ja-JP" altLang="en-US" sz="2400" dirty="0" smtClean="0"/>
              <a:t>は容易</a:t>
            </a:r>
            <a:endParaRPr kumimoji="1" lang="en-US" altLang="ja-JP" sz="2400" dirty="0" smtClean="0"/>
          </a:p>
          <a:p>
            <a:pPr lvl="1"/>
            <a:r>
              <a:rPr lang="ja-JP" altLang="en-US" sz="2000" dirty="0" smtClean="0"/>
              <a:t>ファイル交換ソフト</a:t>
            </a:r>
            <a:endParaRPr lang="en-US" altLang="ja-JP" sz="2000" dirty="0" smtClean="0"/>
          </a:p>
          <a:p>
            <a:pPr lvl="1"/>
            <a:r>
              <a:rPr kumimoji="1" lang="en-US" altLang="ja-JP" sz="2000" dirty="0" smtClean="0"/>
              <a:t>Web</a:t>
            </a:r>
          </a:p>
          <a:p>
            <a:pPr lvl="1"/>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5" y="4170447"/>
            <a:ext cx="5734050" cy="2247900"/>
          </a:xfrm>
          <a:prstGeom prst="rect">
            <a:avLst/>
          </a:prstGeom>
        </p:spPr>
      </p:pic>
      <p:sp>
        <p:nvSpPr>
          <p:cNvPr id="5" name="テキスト ボックス 4"/>
          <p:cNvSpPr txBox="1"/>
          <p:nvPr/>
        </p:nvSpPr>
        <p:spPr>
          <a:xfrm>
            <a:off x="2481576" y="6354444"/>
            <a:ext cx="5516447" cy="369332"/>
          </a:xfrm>
          <a:prstGeom prst="rect">
            <a:avLst/>
          </a:prstGeom>
          <a:noFill/>
        </p:spPr>
        <p:txBody>
          <a:bodyPr wrap="none" rtlCol="0">
            <a:spAutoFit/>
          </a:bodyPr>
          <a:lstStyle/>
          <a:p>
            <a:r>
              <a:rPr lang="en-US" altLang="ja-JP" dirty="0"/>
              <a:t>http://www2.accsjp.or.jp/img/fileshare/fig_piracy_06.gif</a:t>
            </a:r>
            <a:endParaRPr kumimoji="1" lang="ja-JP" altLang="en-US" dirty="0"/>
          </a:p>
        </p:txBody>
      </p:sp>
    </p:spTree>
    <p:extLst>
      <p:ext uri="{BB962C8B-B14F-4D97-AF65-F5344CB8AC3E}">
        <p14:creationId xmlns:p14="http://schemas.microsoft.com/office/powerpoint/2010/main" val="3275519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課題</a:t>
            </a:r>
            <a:endParaRPr kumimoji="1" lang="ja-JP" altLang="en-US" dirty="0"/>
          </a:p>
        </p:txBody>
      </p:sp>
      <p:sp>
        <p:nvSpPr>
          <p:cNvPr id="3" name="コンテンツ プレースホルダー 2"/>
          <p:cNvSpPr>
            <a:spLocks noGrp="1"/>
          </p:cNvSpPr>
          <p:nvPr>
            <p:ph idx="1"/>
          </p:nvPr>
        </p:nvSpPr>
        <p:spPr>
          <a:xfrm>
            <a:off x="1454734" y="1498973"/>
            <a:ext cx="7277785" cy="4795147"/>
          </a:xfrm>
        </p:spPr>
        <p:txBody>
          <a:bodyPr>
            <a:normAutofit/>
          </a:bodyPr>
          <a:lstStyle/>
          <a:p>
            <a:r>
              <a:rPr kumimoji="1" lang="ja-JP" altLang="en-US" sz="2400" dirty="0" smtClean="0"/>
              <a:t>本日の講義で紹介された事例を聞いて、今後、新たに自分が気を付けようと考えたことがあれば、それを示してください。</a:t>
            </a:r>
            <a:endParaRPr kumimoji="1" lang="en-US" altLang="ja-JP" sz="2400" dirty="0" smtClean="0"/>
          </a:p>
          <a:p>
            <a:r>
              <a:rPr lang="ja-JP" altLang="en-US" sz="2400" dirty="0" smtClean="0"/>
              <a:t>本日の</a:t>
            </a:r>
            <a:r>
              <a:rPr lang="ja-JP" altLang="en-US" sz="2400" dirty="0"/>
              <a:t>講義</a:t>
            </a:r>
            <a:r>
              <a:rPr lang="ja-JP" altLang="en-US" sz="2400" dirty="0" smtClean="0"/>
              <a:t>であげた事例以外の事例を知っていれば、それを</a:t>
            </a:r>
            <a:r>
              <a:rPr lang="ja-JP" altLang="en-US" sz="2400" dirty="0"/>
              <a:t>書</a:t>
            </a:r>
            <a:r>
              <a:rPr lang="ja-JP" altLang="en-US" sz="2400" dirty="0" smtClean="0"/>
              <a:t>いて下さい。</a:t>
            </a:r>
            <a:endParaRPr kumimoji="1" lang="en-US" altLang="ja-JP" sz="2400" dirty="0" smtClean="0"/>
          </a:p>
          <a:p>
            <a:r>
              <a:rPr kumimoji="1" lang="ja-JP" altLang="en-US" sz="2400" dirty="0" smtClean="0"/>
              <a:t>本日の講義で紹介した事例で、自分や自分のまわりには、関係のない、被害にあうことはないと思ったものがあれば、その理由をつけてその事例をあげて下さい。</a:t>
            </a:r>
            <a:endParaRPr kumimoji="1" lang="en-US" altLang="ja-JP" sz="2400" dirty="0" smtClean="0"/>
          </a:p>
          <a:p>
            <a:r>
              <a:rPr lang="ja-JP" altLang="en-US" sz="2400" dirty="0" smtClean="0"/>
              <a:t>本講義の感想，要望，質問などあれば，書いてください．</a:t>
            </a:r>
            <a:endParaRPr kumimoji="1" lang="ja-JP" altLang="en-US" sz="2400" dirty="0"/>
          </a:p>
        </p:txBody>
      </p:sp>
    </p:spTree>
    <p:extLst>
      <p:ext uri="{BB962C8B-B14F-4D97-AF65-F5344CB8AC3E}">
        <p14:creationId xmlns:p14="http://schemas.microsoft.com/office/powerpoint/2010/main" val="2952805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6EAB0404-4FA3-40FA-9DE0-172F1F35A350}" type="slidenum">
              <a:rPr lang="en-US" altLang="ja-JP" sz="1400"/>
              <a:pPr eaLnBrk="1" hangingPunct="1">
                <a:spcBef>
                  <a:spcPct val="0"/>
                </a:spcBef>
                <a:buClrTx/>
                <a:buFontTx/>
                <a:buNone/>
              </a:pPr>
              <a:t>7</a:t>
            </a:fld>
            <a:endParaRPr lang="en-US" altLang="ja-JP" sz="1400"/>
          </a:p>
        </p:txBody>
      </p:sp>
      <p:sp>
        <p:nvSpPr>
          <p:cNvPr id="6147" name="Rectangle 2"/>
          <p:cNvSpPr>
            <a:spLocks noGrp="1" noChangeArrowheads="1"/>
          </p:cNvSpPr>
          <p:nvPr>
            <p:ph type="title"/>
          </p:nvPr>
        </p:nvSpPr>
        <p:spPr>
          <a:xfrm>
            <a:off x="1377950" y="659947"/>
            <a:ext cx="7127875" cy="920750"/>
          </a:xfrm>
        </p:spPr>
        <p:txBody>
          <a:bodyPr/>
          <a:lstStyle/>
          <a:p>
            <a:pPr eaLnBrk="1" hangingPunct="1"/>
            <a:r>
              <a:rPr lang="en-US" altLang="ja-JP" dirty="0" smtClean="0"/>
              <a:t>1</a:t>
            </a:r>
            <a:r>
              <a:rPr lang="ja-JP" altLang="en-US" dirty="0" smtClean="0"/>
              <a:t>）マルウェア（</a:t>
            </a:r>
            <a:r>
              <a:rPr lang="en-US" altLang="ja-JP" dirty="0" smtClean="0"/>
              <a:t>malware)</a:t>
            </a:r>
            <a:r>
              <a:rPr lang="ja-JP" altLang="en-US" dirty="0" smtClean="0"/>
              <a:t>とは</a:t>
            </a:r>
          </a:p>
        </p:txBody>
      </p:sp>
      <p:sp>
        <p:nvSpPr>
          <p:cNvPr id="6148" name="Rectangle 3"/>
          <p:cNvSpPr>
            <a:spLocks noGrp="1" noChangeArrowheads="1"/>
          </p:cNvSpPr>
          <p:nvPr>
            <p:ph type="body" idx="1"/>
          </p:nvPr>
        </p:nvSpPr>
        <p:spPr>
          <a:xfrm>
            <a:off x="611188" y="1412874"/>
            <a:ext cx="8288972" cy="5088059"/>
          </a:xfrm>
        </p:spPr>
        <p:txBody>
          <a:bodyPr>
            <a:normAutofit fontScale="92500" lnSpcReduction="20000"/>
          </a:bodyPr>
          <a:lstStyle/>
          <a:p>
            <a:pPr marL="660400" indent="-660400"/>
            <a:r>
              <a:rPr lang="ja-JP" altLang="en-US" sz="2800" dirty="0" smtClean="0">
                <a:solidFill>
                  <a:srgbClr val="FF0000"/>
                </a:solidFill>
              </a:rPr>
              <a:t>マルウェア</a:t>
            </a:r>
            <a:r>
              <a:rPr lang="en-US" altLang="ja-JP" sz="2800" dirty="0">
                <a:solidFill>
                  <a:srgbClr val="FF0000"/>
                </a:solidFill>
              </a:rPr>
              <a:t>(mal</a:t>
            </a:r>
            <a:r>
              <a:rPr lang="en-US" altLang="ja-JP" sz="2800" dirty="0"/>
              <a:t>icious soft</a:t>
            </a:r>
            <a:r>
              <a:rPr lang="en-US" altLang="ja-JP" sz="2800" dirty="0">
                <a:solidFill>
                  <a:srgbClr val="FF0000"/>
                </a:solidFill>
              </a:rPr>
              <a:t>ware </a:t>
            </a:r>
            <a:r>
              <a:rPr lang="en-US" altLang="ja-JP" sz="2800" dirty="0" smtClean="0">
                <a:solidFill>
                  <a:srgbClr val="FF0000"/>
                </a:solidFill>
              </a:rPr>
              <a:t>)</a:t>
            </a:r>
            <a:r>
              <a:rPr lang="ja-JP" altLang="en-US" sz="2800" dirty="0" smtClean="0"/>
              <a:t>コンピュータウイルス、スパイウェア、ボットなどの不正プログラムの総称</a:t>
            </a:r>
            <a:r>
              <a:rPr lang="en-US" altLang="ja-JP" sz="2800" dirty="0" smtClean="0"/>
              <a:t>       </a:t>
            </a:r>
            <a:endParaRPr lang="ja-JP" altLang="en-US" sz="2800" dirty="0" smtClean="0">
              <a:solidFill>
                <a:srgbClr val="FF0000"/>
              </a:solidFill>
            </a:endParaRPr>
          </a:p>
          <a:p>
            <a:pPr marL="660400" indent="-660400" eaLnBrk="1" hangingPunct="1"/>
            <a:r>
              <a:rPr kumimoji="0" lang="ja-JP" altLang="en-US" sz="2800" dirty="0" smtClean="0">
                <a:solidFill>
                  <a:srgbClr val="FF0000"/>
                </a:solidFill>
              </a:rPr>
              <a:t>ウイルス</a:t>
            </a:r>
            <a:r>
              <a:rPr kumimoji="0" lang="en-US" altLang="ja-JP" sz="2800" dirty="0" smtClean="0">
                <a:solidFill>
                  <a:srgbClr val="FF0000"/>
                </a:solidFill>
              </a:rPr>
              <a:t>(virus)</a:t>
            </a:r>
            <a:r>
              <a:rPr kumimoji="0" lang="ja-JP" altLang="en-US" sz="2800" dirty="0" smtClean="0"/>
              <a:t>：他のファイルやプログラムに寄生して数々の悪さをするソフトウェア</a:t>
            </a:r>
          </a:p>
          <a:p>
            <a:pPr marL="660400" indent="-660400" eaLnBrk="1" hangingPunct="1"/>
            <a:r>
              <a:rPr kumimoji="0" lang="ja-JP" altLang="en-US" sz="2800" dirty="0" smtClean="0">
                <a:solidFill>
                  <a:srgbClr val="FF0000"/>
                </a:solidFill>
              </a:rPr>
              <a:t>スパイウェア</a:t>
            </a:r>
            <a:r>
              <a:rPr kumimoji="0" lang="en-US" altLang="ja-JP" sz="2800" dirty="0" smtClean="0">
                <a:solidFill>
                  <a:srgbClr val="FF0000"/>
                </a:solidFill>
              </a:rPr>
              <a:t>(spy </a:t>
            </a:r>
            <a:r>
              <a:rPr kumimoji="0" lang="en-US" altLang="ja-JP" sz="2800" dirty="0" smtClean="0">
                <a:solidFill>
                  <a:schemeClr val="tx1"/>
                </a:solidFill>
              </a:rPr>
              <a:t>soft</a:t>
            </a:r>
            <a:r>
              <a:rPr kumimoji="0" lang="en-US" altLang="ja-JP" sz="2800" dirty="0" smtClean="0">
                <a:solidFill>
                  <a:srgbClr val="FF0000"/>
                </a:solidFill>
              </a:rPr>
              <a:t>ware)</a:t>
            </a:r>
            <a:r>
              <a:rPr kumimoji="0" lang="ja-JP" altLang="en-US" sz="2800" dirty="0" smtClean="0"/>
              <a:t>：利用者や管理者の意図に反してインストールされ、利用者の個人情報やアクセス履歴などの情報を収集する不正プログラム</a:t>
            </a:r>
            <a:r>
              <a:rPr kumimoji="0" lang="en-US" altLang="ja-JP" sz="2800" dirty="0" smtClean="0"/>
              <a:t/>
            </a:r>
            <a:br>
              <a:rPr kumimoji="0" lang="en-US" altLang="ja-JP" sz="2800" dirty="0" smtClean="0"/>
            </a:br>
            <a:r>
              <a:rPr kumimoji="0" lang="ja-JP" altLang="en-US" sz="2800" dirty="0" smtClean="0">
                <a:solidFill>
                  <a:srgbClr val="FF0000"/>
                </a:solidFill>
              </a:rPr>
              <a:t>ボット</a:t>
            </a:r>
            <a:r>
              <a:rPr kumimoji="0" lang="en-US" altLang="ja-JP" sz="2800" dirty="0" smtClean="0">
                <a:solidFill>
                  <a:srgbClr val="FF0000"/>
                </a:solidFill>
              </a:rPr>
              <a:t>(bot)</a:t>
            </a:r>
            <a:r>
              <a:rPr kumimoji="0" lang="ja-JP" altLang="en-US" sz="2800" dirty="0" smtClean="0"/>
              <a:t>：ユーザのコンピュータに侵入し、ネットワークを通じて感染したコンピュータを外部から操る目的を持つ不正プログラム</a:t>
            </a:r>
            <a:endParaRPr kumimoji="0" lang="en-US" altLang="ja-JP" sz="2800" dirty="0" smtClean="0"/>
          </a:p>
          <a:p>
            <a:pPr marL="0" indent="0" eaLnBrk="1" hangingPunct="1">
              <a:buNone/>
            </a:pPr>
            <a:r>
              <a:rPr kumimoji="0" lang="en-US" altLang="ja-JP" sz="2800" dirty="0"/>
              <a:t> </a:t>
            </a:r>
            <a:r>
              <a:rPr kumimoji="0" lang="en-US" altLang="ja-JP" sz="2800" dirty="0" smtClean="0"/>
              <a:t>       </a:t>
            </a:r>
            <a:endParaRPr kumimoji="0" lang="ja-JP" altLang="en-US" sz="2800" dirty="0" smtClean="0"/>
          </a:p>
        </p:txBody>
      </p:sp>
      <p:sp>
        <p:nvSpPr>
          <p:cNvPr id="6149" name="Text Box 4"/>
          <p:cNvSpPr txBox="1">
            <a:spLocks noChangeArrowheads="1"/>
          </p:cNvSpPr>
          <p:nvPr/>
        </p:nvSpPr>
        <p:spPr bwMode="auto">
          <a:xfrm>
            <a:off x="323850" y="115888"/>
            <a:ext cx="554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a:t>
            </a:r>
          </a:p>
        </p:txBody>
      </p:sp>
    </p:spTree>
    <p:extLst>
      <p:ext uri="{BB962C8B-B14F-4D97-AF65-F5344CB8AC3E}">
        <p14:creationId xmlns:p14="http://schemas.microsoft.com/office/powerpoint/2010/main" val="351806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43000" y="4539343"/>
            <a:ext cx="7598229" cy="14042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コンピュータウイルス</a:t>
            </a:r>
            <a:endParaRPr kumimoji="1" lang="ja-JP" altLang="en-US" dirty="0"/>
          </a:p>
        </p:txBody>
      </p:sp>
      <p:sp>
        <p:nvSpPr>
          <p:cNvPr id="3" name="コンテンツ プレースホルダー 2"/>
          <p:cNvSpPr>
            <a:spLocks noGrp="1"/>
          </p:cNvSpPr>
          <p:nvPr>
            <p:ph idx="1"/>
          </p:nvPr>
        </p:nvSpPr>
        <p:spPr>
          <a:xfrm>
            <a:off x="1528758" y="1662980"/>
            <a:ext cx="6591985" cy="4401424"/>
          </a:xfrm>
        </p:spPr>
        <p:txBody>
          <a:bodyPr>
            <a:normAutofit/>
          </a:bodyPr>
          <a:lstStyle/>
          <a:p>
            <a:r>
              <a:rPr kumimoji="1" lang="ja-JP" altLang="en-US" sz="2000" dirty="0" smtClean="0"/>
              <a:t>パソコンの普及は</a:t>
            </a:r>
            <a:r>
              <a:rPr kumimoji="1" lang="en-US" altLang="ja-JP" sz="2000" dirty="0" smtClean="0"/>
              <a:t>20</a:t>
            </a:r>
            <a:r>
              <a:rPr kumimoji="1" lang="ja-JP" altLang="en-US" sz="2000" dirty="0" smtClean="0"/>
              <a:t>年くらい</a:t>
            </a:r>
            <a:endParaRPr kumimoji="1" lang="en-US" altLang="ja-JP" sz="2000" dirty="0" smtClean="0"/>
          </a:p>
          <a:p>
            <a:pPr lvl="1"/>
            <a:r>
              <a:rPr kumimoji="1" lang="en-US" altLang="ja-JP" sz="2000" dirty="0" smtClean="0"/>
              <a:t>1995</a:t>
            </a:r>
            <a:r>
              <a:rPr kumimoji="1" lang="ja-JP" altLang="en-US" sz="2000" dirty="0" smtClean="0"/>
              <a:t>年 </a:t>
            </a:r>
            <a:r>
              <a:rPr kumimoji="1" lang="en-US" altLang="ja-JP" sz="2000" dirty="0" smtClean="0"/>
              <a:t>Windows 95 </a:t>
            </a:r>
            <a:r>
              <a:rPr kumimoji="1" lang="ja-JP" altLang="en-US" sz="2000" dirty="0" smtClean="0"/>
              <a:t>発売開始</a:t>
            </a:r>
            <a:endParaRPr kumimoji="1" lang="en-US" altLang="ja-JP" sz="2000" dirty="0" smtClean="0"/>
          </a:p>
          <a:p>
            <a:pPr lvl="1"/>
            <a:r>
              <a:rPr lang="en-US" altLang="ja-JP" sz="2000" dirty="0" smtClean="0"/>
              <a:t>2001</a:t>
            </a:r>
            <a:r>
              <a:rPr lang="ja-JP" altLang="en-US" sz="2000" dirty="0" smtClean="0"/>
              <a:t>年 </a:t>
            </a:r>
            <a:r>
              <a:rPr lang="en-US" altLang="ja-JP" sz="2000" dirty="0" smtClean="0"/>
              <a:t>Windows XP </a:t>
            </a:r>
            <a:r>
              <a:rPr lang="ja-JP" altLang="en-US" sz="2000" dirty="0" smtClean="0"/>
              <a:t>発売開始</a:t>
            </a:r>
            <a:endParaRPr lang="en-US" altLang="ja-JP" sz="2000" dirty="0" smtClean="0"/>
          </a:p>
          <a:p>
            <a:r>
              <a:rPr lang="ja-JP" altLang="en-US" sz="2000" dirty="0" smtClean="0"/>
              <a:t>コンピュータウイルスによる大規模な被害</a:t>
            </a:r>
            <a:endParaRPr lang="en-US" altLang="ja-JP" sz="2000" dirty="0"/>
          </a:p>
          <a:p>
            <a:pPr lvl="1"/>
            <a:r>
              <a:rPr lang="en-US" altLang="ja-JP" sz="2000" dirty="0" smtClean="0"/>
              <a:t>2001</a:t>
            </a:r>
            <a:r>
              <a:rPr lang="ja-JP" altLang="en-US" sz="2000" dirty="0" smtClean="0"/>
              <a:t>年 </a:t>
            </a:r>
            <a:r>
              <a:rPr lang="en-US" altLang="ja-JP" sz="2000" dirty="0" smtClean="0"/>
              <a:t>Code Red</a:t>
            </a:r>
            <a:r>
              <a:rPr lang="ja-JP" altLang="en-US" sz="2000" dirty="0"/>
              <a:t>　</a:t>
            </a:r>
            <a:r>
              <a:rPr lang="ja-JP" altLang="en-US" sz="2000" dirty="0" smtClean="0"/>
              <a:t>（自己増殖型：ワーム）</a:t>
            </a:r>
            <a:r>
              <a:rPr lang="en-US" altLang="ja-JP" sz="2000" dirty="0" smtClean="0"/>
              <a:t/>
            </a:r>
            <a:br>
              <a:rPr lang="en-US" altLang="ja-JP" sz="2000" dirty="0" smtClean="0"/>
            </a:br>
            <a:r>
              <a:rPr lang="ja-JP" altLang="en-US" sz="2000" dirty="0" smtClean="0"/>
              <a:t>　</a:t>
            </a:r>
            <a:r>
              <a:rPr lang="en-US" altLang="ja-JP" sz="1800" dirty="0" smtClean="0"/>
              <a:t>7/13 </a:t>
            </a:r>
            <a:r>
              <a:rPr lang="ja-JP" altLang="en-US" sz="1800" dirty="0"/>
              <a:t>発見　</a:t>
            </a:r>
            <a:r>
              <a:rPr lang="en-US" altLang="ja-JP" sz="1800" dirty="0"/>
              <a:t> 7/19 </a:t>
            </a:r>
            <a:r>
              <a:rPr lang="ja-JP" altLang="en-US" sz="1800" dirty="0"/>
              <a:t>被害拡大（</a:t>
            </a:r>
            <a:r>
              <a:rPr lang="en-US" altLang="ja-JP" sz="1800" dirty="0"/>
              <a:t>359</a:t>
            </a:r>
            <a:r>
              <a:rPr lang="ja-JP" altLang="en-US" sz="1800" dirty="0"/>
              <a:t>千台以上</a:t>
            </a:r>
            <a:r>
              <a:rPr lang="ja-JP" altLang="en-US" sz="1800" dirty="0" smtClean="0"/>
              <a:t>）</a:t>
            </a:r>
            <a:endParaRPr lang="en-US" altLang="ja-JP" sz="1800" dirty="0" smtClean="0"/>
          </a:p>
          <a:p>
            <a:pPr lvl="1"/>
            <a:r>
              <a:rPr lang="en-US" altLang="ja-JP" sz="2000" dirty="0" smtClean="0"/>
              <a:t>2003</a:t>
            </a:r>
            <a:r>
              <a:rPr lang="ja-JP" altLang="en-US" sz="2000" dirty="0" smtClean="0"/>
              <a:t>年 </a:t>
            </a:r>
            <a:r>
              <a:rPr lang="en-US" altLang="ja-JP" sz="2000" dirty="0" smtClean="0"/>
              <a:t>Blaster </a:t>
            </a:r>
          </a:p>
          <a:p>
            <a:r>
              <a:rPr lang="ja-JP" altLang="en-US" sz="2000" dirty="0" smtClean="0"/>
              <a:t>ネットワークを経由して瞬く間に感染が広がる</a:t>
            </a:r>
            <a:endParaRPr lang="en-US" altLang="ja-JP" sz="2000" dirty="0" smtClean="0"/>
          </a:p>
          <a:p>
            <a:r>
              <a:rPr lang="ja-JP" altLang="en-US" sz="2000" dirty="0" smtClean="0">
                <a:solidFill>
                  <a:srgbClr val="FF0000"/>
                </a:solidFill>
              </a:rPr>
              <a:t>ウイルス対策ソフトの更新の前に感染</a:t>
            </a:r>
            <a:endParaRPr lang="en-US" altLang="ja-JP" sz="2000" dirty="0" smtClean="0">
              <a:solidFill>
                <a:srgbClr val="FF0000"/>
              </a:solidFill>
            </a:endParaRPr>
          </a:p>
          <a:p>
            <a:r>
              <a:rPr lang="ja-JP" altLang="en-US" sz="2000" dirty="0" smtClean="0">
                <a:solidFill>
                  <a:srgbClr val="FF0000"/>
                </a:solidFill>
              </a:rPr>
              <a:t>自己満足型から</a:t>
            </a:r>
            <a:r>
              <a:rPr lang="ja-JP" altLang="en-US" sz="2400" b="1" dirty="0" smtClean="0">
                <a:solidFill>
                  <a:srgbClr val="FF0000"/>
                </a:solidFill>
              </a:rPr>
              <a:t>金銭等の被害</a:t>
            </a:r>
            <a:r>
              <a:rPr lang="ja-JP" altLang="en-US" sz="2000" dirty="0" smtClean="0">
                <a:solidFill>
                  <a:srgbClr val="FF0000"/>
                </a:solidFill>
              </a:rPr>
              <a:t>に移行している</a:t>
            </a:r>
            <a:endParaRPr lang="en-US" altLang="ja-JP" sz="2000" dirty="0" smtClean="0">
              <a:solidFill>
                <a:srgbClr val="FF0000"/>
              </a:solidFill>
            </a:endParaRPr>
          </a:p>
          <a:p>
            <a:pPr marL="0" indent="0">
              <a:buNone/>
            </a:pPr>
            <a:endParaRPr lang="en-US" altLang="ja-JP" dirty="0" smtClean="0"/>
          </a:p>
          <a:p>
            <a:endParaRPr lang="en-US" altLang="ja-JP" dirty="0" smtClean="0"/>
          </a:p>
        </p:txBody>
      </p:sp>
      <p:pic>
        <p:nvPicPr>
          <p:cNvPr id="4" name="Picture 8" descr="j0345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559" y="1024731"/>
            <a:ext cx="1636712"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6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4"/>
          <p:cNvSpPr>
            <a:spLocks noGrp="1"/>
          </p:cNvSpPr>
          <p:nvPr>
            <p:ph type="sldNum" sz="quarter" idx="11"/>
          </p:nvPr>
        </p:nvSpPr>
        <p:spPr>
          <a:xfrm>
            <a:off x="1898872" y="6244313"/>
            <a:ext cx="571648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fld id="{B615F0B6-8567-48FC-9E82-48DA7EA6BA29}" type="slidenum">
              <a:rPr lang="en-US" altLang="ja-JP" sz="1400"/>
              <a:pPr eaLnBrk="1" hangingPunct="1">
                <a:spcBef>
                  <a:spcPct val="0"/>
                </a:spcBef>
                <a:buClrTx/>
                <a:buFontTx/>
                <a:buNone/>
              </a:pPr>
              <a:t>9</a:t>
            </a:fld>
            <a:endParaRPr lang="en-US" altLang="ja-JP" sz="1400"/>
          </a:p>
        </p:txBody>
      </p:sp>
      <p:sp>
        <p:nvSpPr>
          <p:cNvPr id="7171" name="Text Box 5"/>
          <p:cNvSpPr txBox="1">
            <a:spLocks noChangeArrowheads="1"/>
          </p:cNvSpPr>
          <p:nvPr/>
        </p:nvSpPr>
        <p:spPr bwMode="auto">
          <a:xfrm>
            <a:off x="661988" y="39782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endParaRPr lang="ja-JP" altLang="ja-JP" sz="1400">
              <a:latin typeface="ＭＳ Ｐゴシック" panose="020B0600070205080204" pitchFamily="50" charset="-128"/>
            </a:endParaRPr>
          </a:p>
        </p:txBody>
      </p:sp>
      <p:sp>
        <p:nvSpPr>
          <p:cNvPr id="7172" name="Text Box 9"/>
          <p:cNvSpPr txBox="1">
            <a:spLocks noChangeArrowheads="1"/>
          </p:cNvSpPr>
          <p:nvPr/>
        </p:nvSpPr>
        <p:spPr bwMode="auto">
          <a:xfrm>
            <a:off x="323850" y="115888"/>
            <a:ext cx="676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FF"/>
              </a:buClr>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rgbClr val="FF0000"/>
              </a:buClr>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rgbClr val="0000FF"/>
              </a:buClr>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rgbClr val="FF6600"/>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a:t>第</a:t>
            </a:r>
            <a:r>
              <a:rPr lang="en-US" altLang="ja-JP" sz="1800"/>
              <a:t>3</a:t>
            </a:r>
            <a:r>
              <a:rPr lang="ja-JP" altLang="en-US" sz="1800"/>
              <a:t>章 </a:t>
            </a:r>
            <a:r>
              <a:rPr lang="en-US" altLang="ja-JP" sz="1800"/>
              <a:t>&gt; 1. </a:t>
            </a:r>
            <a:r>
              <a:rPr lang="ja-JP" altLang="en-US" sz="1800"/>
              <a:t>マルウェア</a:t>
            </a:r>
          </a:p>
        </p:txBody>
      </p:sp>
      <p:sp>
        <p:nvSpPr>
          <p:cNvPr id="7173" name="Rectangle 10"/>
          <p:cNvSpPr>
            <a:spLocks noGrp="1" noChangeArrowheads="1"/>
          </p:cNvSpPr>
          <p:nvPr>
            <p:ph type="body" idx="1"/>
          </p:nvPr>
        </p:nvSpPr>
        <p:spPr>
          <a:xfrm>
            <a:off x="846138" y="1528536"/>
            <a:ext cx="7529512" cy="4392612"/>
          </a:xfrm>
          <a:noFill/>
        </p:spPr>
        <p:txBody>
          <a:bodyPr>
            <a:normAutofit lnSpcReduction="10000"/>
          </a:bodyPr>
          <a:lstStyle/>
          <a:p>
            <a:pPr marL="609600" indent="-609600" eaLnBrk="1" hangingPunct="1"/>
            <a:r>
              <a:rPr lang="ja-JP" altLang="en-US" sz="2800" dirty="0" smtClean="0"/>
              <a:t>情報漏えい</a:t>
            </a:r>
          </a:p>
          <a:p>
            <a:pPr marL="609600" indent="-609600" eaLnBrk="1" hangingPunct="1"/>
            <a:r>
              <a:rPr lang="ja-JP" altLang="en-US" sz="2800" dirty="0" smtClean="0"/>
              <a:t>悪意のあるサイトへの誘導やマルウェアのダウンロード</a:t>
            </a:r>
          </a:p>
          <a:p>
            <a:pPr marL="609600" indent="-609600" eaLnBrk="1" hangingPunct="1"/>
            <a:r>
              <a:rPr lang="en-US" altLang="ja-JP" sz="2800" dirty="0" err="1" smtClean="0"/>
              <a:t>DDoS</a:t>
            </a:r>
            <a:r>
              <a:rPr lang="ja-JP" altLang="en-US" sz="2800" dirty="0" smtClean="0"/>
              <a:t>攻撃の踏み台</a:t>
            </a:r>
            <a:endParaRPr lang="ja-JP" altLang="en-US" sz="1600" dirty="0" smtClean="0"/>
          </a:p>
          <a:p>
            <a:pPr marL="609600" indent="-609600" eaLnBrk="1" hangingPunct="1"/>
            <a:r>
              <a:rPr lang="ja-JP" altLang="en-US" sz="2800" dirty="0" smtClean="0"/>
              <a:t>ウイルスメールの大量送信や差出人アドレスの詐称</a:t>
            </a:r>
          </a:p>
          <a:p>
            <a:pPr marL="609600" indent="-609600" eaLnBrk="1" hangingPunct="1"/>
            <a:r>
              <a:rPr lang="ja-JP" altLang="en-US" sz="2800" dirty="0" smtClean="0"/>
              <a:t>ウイルス対策ソフト停止や</a:t>
            </a:r>
            <a:r>
              <a:rPr lang="en-US" altLang="ja-JP" sz="2800" dirty="0" smtClean="0"/>
              <a:t>Web</a:t>
            </a:r>
            <a:r>
              <a:rPr lang="ja-JP" altLang="en-US" sz="2800" dirty="0" smtClean="0"/>
              <a:t>サイトへのアクセス妨害</a:t>
            </a:r>
          </a:p>
          <a:p>
            <a:pPr marL="609600" indent="-609600" eaLnBrk="1" hangingPunct="1"/>
            <a:r>
              <a:rPr lang="ja-JP" altLang="en-US" sz="2800" dirty="0" smtClean="0"/>
              <a:t>その他の症状</a:t>
            </a:r>
          </a:p>
        </p:txBody>
      </p:sp>
      <p:sp>
        <p:nvSpPr>
          <p:cNvPr id="7174" name="Rectangle 11"/>
          <p:cNvSpPr>
            <a:spLocks noGrp="1" noChangeArrowheads="1"/>
          </p:cNvSpPr>
          <p:nvPr>
            <p:ph type="title"/>
          </p:nvPr>
        </p:nvSpPr>
        <p:spPr>
          <a:xfrm>
            <a:off x="1360713" y="697261"/>
            <a:ext cx="7532915" cy="1045936"/>
          </a:xfrm>
        </p:spPr>
        <p:txBody>
          <a:bodyPr>
            <a:normAutofit fontScale="90000"/>
          </a:bodyPr>
          <a:lstStyle/>
          <a:p>
            <a:pPr eaLnBrk="1" hangingPunct="1"/>
            <a:r>
              <a:rPr lang="en-US" altLang="ja-JP" dirty="0" smtClean="0">
                <a:latin typeface="Segoe UI Emoji" panose="020B0502040204020203" pitchFamily="34" charset="0"/>
                <a:ea typeface="Segoe UI Emoji" panose="020B0502040204020203" pitchFamily="34" charset="0"/>
              </a:rPr>
              <a:t>2</a:t>
            </a:r>
            <a:r>
              <a:rPr lang="ja-JP" altLang="en-US" dirty="0" smtClean="0">
                <a:latin typeface="Segoe UI Emoji" panose="020B0502040204020203" pitchFamily="34" charset="0"/>
              </a:rPr>
              <a:t>）マルウェアに感染するとどうなる</a:t>
            </a:r>
            <a:r>
              <a:rPr lang="en-US" altLang="ja-JP" dirty="0" smtClean="0">
                <a:latin typeface="Segoe UI Emoji" panose="020B0502040204020203" pitchFamily="34" charset="0"/>
                <a:ea typeface="Segoe UI Emoji" panose="020B0502040204020203" pitchFamily="34" charset="0"/>
              </a:rPr>
              <a:t>?</a:t>
            </a:r>
          </a:p>
        </p:txBody>
      </p:sp>
    </p:spTree>
    <p:extLst>
      <p:ext uri="{BB962C8B-B14F-4D97-AF65-F5344CB8AC3E}">
        <p14:creationId xmlns:p14="http://schemas.microsoft.com/office/powerpoint/2010/main" val="250928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5078</TotalTime>
  <Words>3384</Words>
  <Application>Microsoft Office PowerPoint</Application>
  <PresentationFormat>画面に合わせる (4:3)</PresentationFormat>
  <Paragraphs>499</Paragraphs>
  <Slides>61</Slides>
  <Notes>31</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61</vt:i4>
      </vt:variant>
    </vt:vector>
  </HeadingPairs>
  <TitlesOfParts>
    <vt:vector size="77" baseType="lpstr">
      <vt:lpstr>Monotype Sorts</vt:lpstr>
      <vt:lpstr>ＭＳ Ｐゴシック</vt:lpstr>
      <vt:lpstr>ＭＳ Ｐ明朝</vt:lpstr>
      <vt:lpstr>ＭＳ ゴシック</vt:lpstr>
      <vt:lpstr>メイリオ</vt:lpstr>
      <vt:lpstr>Arial</vt:lpstr>
      <vt:lpstr>Calibri</vt:lpstr>
      <vt:lpstr>Century</vt:lpstr>
      <vt:lpstr>Century Gothic</vt:lpstr>
      <vt:lpstr>Segoe UI</vt:lpstr>
      <vt:lpstr>Segoe UI Emoji</vt:lpstr>
      <vt:lpstr>Times New Roman</vt:lpstr>
      <vt:lpstr>Wingdings</vt:lpstr>
      <vt:lpstr>Wingdings 3</vt:lpstr>
      <vt:lpstr>ウィスプ</vt:lpstr>
      <vt:lpstr>ビットマップ イメージ</vt:lpstr>
      <vt:lpstr>サイバーセキュリティ基礎論  ― IT社会を生き抜くために ―</vt:lpstr>
      <vt:lpstr>講義形式</vt:lpstr>
      <vt:lpstr>講義内容</vt:lpstr>
      <vt:lpstr>講義資料</vt:lpstr>
      <vt:lpstr>過去の事例を知る 下記の用語を知っていますか？</vt:lpstr>
      <vt:lpstr>PowerPoint プレゼンテーション</vt:lpstr>
      <vt:lpstr>1）マルウェア（malware)とは</vt:lpstr>
      <vt:lpstr>コンピュータウイルス</vt:lpstr>
      <vt:lpstr>2）マルウェアに感染するとどうなる?</vt:lpstr>
      <vt:lpstr>情報漏えい</vt:lpstr>
      <vt:lpstr>クラッキング</vt:lpstr>
      <vt:lpstr>ファーミング(pharming)</vt:lpstr>
      <vt:lpstr>シーケンシャルマルウェア</vt:lpstr>
      <vt:lpstr>内部ネットへのウイルス配送</vt:lpstr>
      <vt:lpstr>DoS 攻撃</vt:lpstr>
      <vt:lpstr>DoS (Denial of Service) 攻撃</vt:lpstr>
      <vt:lpstr>DNSリフレクション攻撃 http://web-tan.forum.impressrd.jp/e/2009/01/15/4414</vt:lpstr>
      <vt:lpstr>ウイルスメールの大量送信や差出人アドレスの詐称</vt:lpstr>
      <vt:lpstr>ウイルス対策ソフトの停止やベンダーWebサイトへのアクセス妨害</vt:lpstr>
      <vt:lpstr>その他の症状</vt:lpstr>
      <vt:lpstr>ＰＣをインターネットに接続する際の注意</vt:lpstr>
      <vt:lpstr>3）マルウェア感染の原因</vt:lpstr>
      <vt:lpstr>ファイルのオープンによる感染</vt:lpstr>
      <vt:lpstr>二重拡張子やアイコンの偽装</vt:lpstr>
      <vt:lpstr>公的機関を装う</vt:lpstr>
      <vt:lpstr>Webページの閲覧による感染</vt:lpstr>
      <vt:lpstr>クラッキング</vt:lpstr>
      <vt:lpstr>クロスサイトスクリプティング</vt:lpstr>
      <vt:lpstr>対策</vt:lpstr>
      <vt:lpstr>メールの開封やプレビューによる感染</vt:lpstr>
      <vt:lpstr>ネットワークへの接続による感染</vt:lpstr>
      <vt:lpstr>MSBlast ・Blaster / ブラスター http://e-words.jp/w/MSBlast.html</vt:lpstr>
      <vt:lpstr>2. 共通の対策</vt:lpstr>
      <vt:lpstr>4） Webブラウザのセキュリティ設定（１）</vt:lpstr>
      <vt:lpstr>5）ネットサーフィンの危険性とその対策（1）</vt:lpstr>
      <vt:lpstr>5）ネットサーフィンの危険性とその対策（2）</vt:lpstr>
      <vt:lpstr>6） メールソフトのセキュリティ設定</vt:lpstr>
      <vt:lpstr>7） 不審な添付ファイル、 迷惑メールの取り扱いに対する注意（1）</vt:lpstr>
      <vt:lpstr>7） 不審な添付ファイル、 迷惑メールの取り扱いに対する注意（2）</vt:lpstr>
      <vt:lpstr>拡張子を表示する設定</vt:lpstr>
      <vt:lpstr>攻撃の巧妙化</vt:lpstr>
      <vt:lpstr>1） フィッシング詐欺とは</vt:lpstr>
      <vt:lpstr>フィッシング (Phishing)</vt:lpstr>
      <vt:lpstr>フィッシングメールの例（１）</vt:lpstr>
      <vt:lpstr>フィッシングメールの例（２）</vt:lpstr>
      <vt:lpstr>PowerPoint プレゼンテーション</vt:lpstr>
      <vt:lpstr>巧妙な手口</vt:lpstr>
      <vt:lpstr>どのような被害に遭うのか</vt:lpstr>
      <vt:lpstr>フィッシング詐欺 – 実例1</vt:lpstr>
      <vt:lpstr>フィッシング詐欺 – 実例2</vt:lpstr>
      <vt:lpstr>標的型攻撃</vt:lpstr>
      <vt:lpstr>http://www.ios-corp.co.jp/ios_vulscan/</vt:lpstr>
      <vt:lpstr>2） フィッシング詐欺への対策</vt:lpstr>
      <vt:lpstr>3） ますます巧妙化するフィッシング</vt:lpstr>
      <vt:lpstr>情報漏洩（PC,メモリの盗難,紛失）</vt:lpstr>
      <vt:lpstr>2011年 情報セキュリティインシデントに関する調査報告書～個人情報漏えい編～ http://www.jnsa.org/result/incident/2011.html </vt:lpstr>
      <vt:lpstr>情報漏洩（管理者による不正行為）</vt:lpstr>
      <vt:lpstr>情報倫理の欠如</vt:lpstr>
      <vt:lpstr>おれおれ詐欺と SNS やフリーメール</vt:lpstr>
      <vt:lpstr>著作権侵害</vt:lpstr>
      <vt:lpstr>課題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Koji OKAMURA</dc:creator>
  <cp:lastModifiedBy>TSUNENORI MINE</cp:lastModifiedBy>
  <cp:revision>94</cp:revision>
  <dcterms:created xsi:type="dcterms:W3CDTF">2014-09-07T05:46:22Z</dcterms:created>
  <dcterms:modified xsi:type="dcterms:W3CDTF">2015-05-10T14:00:48Z</dcterms:modified>
</cp:coreProperties>
</file>