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39"/>
  </p:notesMasterIdLst>
  <p:sldIdLst>
    <p:sldId id="256" r:id="rId3"/>
    <p:sldId id="257" r:id="rId4"/>
    <p:sldId id="259" r:id="rId5"/>
    <p:sldId id="260" r:id="rId6"/>
    <p:sldId id="261" r:id="rId7"/>
    <p:sldId id="273" r:id="rId8"/>
    <p:sldId id="262" r:id="rId9"/>
    <p:sldId id="263" r:id="rId10"/>
    <p:sldId id="275" r:id="rId11"/>
    <p:sldId id="264" r:id="rId12"/>
    <p:sldId id="265" r:id="rId13"/>
    <p:sldId id="279" r:id="rId14"/>
    <p:sldId id="281" r:id="rId15"/>
    <p:sldId id="282" r:id="rId16"/>
    <p:sldId id="280" r:id="rId17"/>
    <p:sldId id="266" r:id="rId18"/>
    <p:sldId id="283" r:id="rId19"/>
    <p:sldId id="276" r:id="rId20"/>
    <p:sldId id="285" r:id="rId21"/>
    <p:sldId id="286" r:id="rId22"/>
    <p:sldId id="288" r:id="rId23"/>
    <p:sldId id="287" r:id="rId24"/>
    <p:sldId id="289" r:id="rId25"/>
    <p:sldId id="267" r:id="rId26"/>
    <p:sldId id="268" r:id="rId27"/>
    <p:sldId id="284" r:id="rId28"/>
    <p:sldId id="269" r:id="rId29"/>
    <p:sldId id="270" r:id="rId30"/>
    <p:sldId id="277" r:id="rId31"/>
    <p:sldId id="271" r:id="rId32"/>
    <p:sldId id="293" r:id="rId33"/>
    <p:sldId id="272" r:id="rId34"/>
    <p:sldId id="291" r:id="rId35"/>
    <p:sldId id="292" r:id="rId36"/>
    <p:sldId id="290" r:id="rId37"/>
    <p:sldId id="274" r:id="rId3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4"/>
    <p:restoredTop sz="82555" autoAdjust="0"/>
  </p:normalViewPr>
  <p:slideViewPr>
    <p:cSldViewPr snapToGrid="0">
      <p:cViewPr varScale="1">
        <p:scale>
          <a:sx n="97" d="100"/>
          <a:sy n="97" d="100"/>
        </p:scale>
        <p:origin x="1368" y="90"/>
      </p:cViewPr>
      <p:guideLst/>
    </p:cSldViewPr>
  </p:slideViewPr>
  <p:notesTextViewPr>
    <p:cViewPr>
      <p:scale>
        <a:sx n="1" d="1"/>
        <a:sy n="1" d="1"/>
      </p:scale>
      <p:origin x="0" y="0"/>
    </p:cViewPr>
  </p:notesTextViewPr>
  <p:sorterViewPr>
    <p:cViewPr>
      <p:scale>
        <a:sx n="100" d="100"/>
        <a:sy n="100" d="100"/>
      </p:scale>
      <p:origin x="0" y="-4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21F75C-BA63-4BF5-803E-DB75C4F95E0A}" type="datetimeFigureOut">
              <a:rPr kumimoji="1" lang="ja-JP" altLang="en-US" smtClean="0"/>
              <a:t>2015/5/29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118D46-42BF-4E52-82A3-3DF0ADD1BB13}" type="slidenum">
              <a:rPr kumimoji="1" lang="ja-JP" altLang="en-US" smtClean="0"/>
              <a:t>‹#›</a:t>
            </a:fld>
            <a:endParaRPr kumimoji="1" lang="ja-JP" altLang="en-US"/>
          </a:p>
        </p:txBody>
      </p:sp>
    </p:spTree>
    <p:extLst>
      <p:ext uri="{BB962C8B-B14F-4D97-AF65-F5344CB8AC3E}">
        <p14:creationId xmlns:p14="http://schemas.microsoft.com/office/powerpoint/2010/main" val="21204238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4118D46-42BF-4E52-82A3-3DF0ADD1BB13}" type="slidenum">
              <a:rPr kumimoji="1" lang="ja-JP" altLang="en-US" smtClean="0"/>
              <a:t>1</a:t>
            </a:fld>
            <a:endParaRPr kumimoji="1" lang="ja-JP" altLang="en-US"/>
          </a:p>
        </p:txBody>
      </p:sp>
    </p:spTree>
    <p:extLst>
      <p:ext uri="{BB962C8B-B14F-4D97-AF65-F5344CB8AC3E}">
        <p14:creationId xmlns:p14="http://schemas.microsoft.com/office/powerpoint/2010/main" val="1476153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暗号化ではだめなのか</a:t>
            </a:r>
            <a:r>
              <a:rPr kumimoji="1" lang="en-US" altLang="ja-JP" dirty="0" smtClean="0"/>
              <a:t>?</a:t>
            </a:r>
            <a:r>
              <a:rPr kumimoji="1" lang="ja-JP" altLang="en-US" dirty="0" smtClean="0"/>
              <a:t> だめなのです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64118D46-42BF-4E52-82A3-3DF0ADD1BB13}" type="slidenum">
              <a:rPr kumimoji="1" lang="ja-JP" altLang="en-US" smtClean="0"/>
              <a:t>14</a:t>
            </a:fld>
            <a:endParaRPr kumimoji="1" lang="ja-JP" altLang="en-US"/>
          </a:p>
        </p:txBody>
      </p:sp>
    </p:spTree>
    <p:extLst>
      <p:ext uri="{BB962C8B-B14F-4D97-AF65-F5344CB8AC3E}">
        <p14:creationId xmlns:p14="http://schemas.microsoft.com/office/powerpoint/2010/main" val="9718992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最近のパソコンでも毎秒</a:t>
            </a:r>
            <a:r>
              <a:rPr kumimoji="1" lang="en-US" altLang="ja-JP" dirty="0" smtClean="0"/>
              <a:t>10</a:t>
            </a:r>
            <a:r>
              <a:rPr kumimoji="1" lang="ja-JP" altLang="en-US" dirty="0" smtClean="0"/>
              <a:t>億回とか軽く計算できるらしい</a:t>
            </a:r>
          </a:p>
          <a:p>
            <a:endParaRPr kumimoji="1" lang="ja-JP" altLang="en-US" dirty="0"/>
          </a:p>
        </p:txBody>
      </p:sp>
      <p:sp>
        <p:nvSpPr>
          <p:cNvPr id="4" name="スライド番号プレースホルダー 3"/>
          <p:cNvSpPr>
            <a:spLocks noGrp="1"/>
          </p:cNvSpPr>
          <p:nvPr>
            <p:ph type="sldNum" sz="quarter" idx="10"/>
          </p:nvPr>
        </p:nvSpPr>
        <p:spPr/>
        <p:txBody>
          <a:bodyPr/>
          <a:lstStyle/>
          <a:p>
            <a:fld id="{81E9A9EF-226E-4E86-B09C-61ACF1E018D9}"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2023478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en-US" altLang="ja-JP" dirty="0" err="1" smtClean="0"/>
              <a:t>tk</a:t>
            </a:r>
            <a:r>
              <a:rPr kumimoji="1" lang="ja-JP" altLang="en-US" baseline="0" dirty="0" smtClean="0"/>
              <a:t> はトケラウという国</a:t>
            </a:r>
            <a:r>
              <a:rPr kumimoji="1" lang="en-US" altLang="ja-JP" baseline="0" dirty="0" smtClean="0"/>
              <a:t>?</a:t>
            </a:r>
            <a:r>
              <a:rPr kumimoji="1" lang="ja-JP" altLang="en-US" baseline="0" dirty="0" smtClean="0"/>
              <a:t> のトップドメインで、個人が好きな名前でドメインを無料で作れる</a:t>
            </a:r>
            <a:endParaRPr kumimoji="1" lang="ja-JP" altLang="en-US" dirty="0"/>
          </a:p>
        </p:txBody>
      </p:sp>
      <p:sp>
        <p:nvSpPr>
          <p:cNvPr id="4" name="スライド番号プレースホルダー 3"/>
          <p:cNvSpPr>
            <a:spLocks noGrp="1"/>
          </p:cNvSpPr>
          <p:nvPr>
            <p:ph type="sldNum" sz="quarter" idx="10"/>
          </p:nvPr>
        </p:nvSpPr>
        <p:spPr/>
        <p:txBody>
          <a:bodyPr/>
          <a:lstStyle/>
          <a:p>
            <a:fld id="{64118D46-42BF-4E52-82A3-3DF0ADD1BB13}" type="slidenum">
              <a:rPr kumimoji="1" lang="ja-JP" altLang="en-US" smtClean="0"/>
              <a:t>22</a:t>
            </a:fld>
            <a:endParaRPr kumimoji="1" lang="ja-JP" altLang="en-US"/>
          </a:p>
        </p:txBody>
      </p:sp>
    </p:spTree>
    <p:extLst>
      <p:ext uri="{BB962C8B-B14F-4D97-AF65-F5344CB8AC3E}">
        <p14:creationId xmlns:p14="http://schemas.microsoft.com/office/powerpoint/2010/main" val="855636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Lastpass</a:t>
            </a:r>
            <a:r>
              <a:rPr kumimoji="1" lang="ja-JP" altLang="en-US" dirty="0" smtClean="0"/>
              <a:t> の画面見せる</a:t>
            </a:r>
            <a:r>
              <a:rPr kumimoji="1" lang="en-US" altLang="ja-JP" dirty="0" smtClean="0"/>
              <a:t>?</a:t>
            </a:r>
            <a:endParaRPr kumimoji="1" lang="ja-JP" altLang="en-US" dirty="0" smtClean="0"/>
          </a:p>
          <a:p>
            <a:r>
              <a:rPr kumimoji="1" lang="ja-JP" altLang="en-US" dirty="0" smtClean="0"/>
              <a:t>ログイン情報つきのブックマークのような意味もある</a:t>
            </a:r>
            <a:r>
              <a:rPr kumimoji="1" lang="en-US" altLang="ja-JP" dirty="0" smtClean="0"/>
              <a:t>(</a:t>
            </a:r>
            <a:r>
              <a:rPr kumimoji="1" lang="ja-JP" altLang="en-US" dirty="0" smtClean="0"/>
              <a:t>フィッシング対策</a:t>
            </a:r>
            <a:r>
              <a:rPr kumimoji="1" lang="en-US" altLang="ja-JP" dirty="0" smtClean="0"/>
              <a:t>)</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4118D46-42BF-4E52-82A3-3DF0ADD1BB13}" type="slidenum">
              <a:rPr kumimoji="1" lang="ja-JP" altLang="en-US" smtClean="0"/>
              <a:t>29</a:t>
            </a:fld>
            <a:endParaRPr kumimoji="1" lang="ja-JP" altLang="en-US"/>
          </a:p>
        </p:txBody>
      </p:sp>
    </p:spTree>
    <p:extLst>
      <p:ext uri="{BB962C8B-B14F-4D97-AF65-F5344CB8AC3E}">
        <p14:creationId xmlns:p14="http://schemas.microsoft.com/office/powerpoint/2010/main" val="2782748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パスワードが不要な認証方式</a:t>
            </a:r>
          </a:p>
          <a:p>
            <a:r>
              <a:rPr kumimoji="1" lang="ja-JP" altLang="en-US" dirty="0" smtClean="0"/>
              <a:t>  スマホや指輪</a:t>
            </a:r>
          </a:p>
          <a:p>
            <a:r>
              <a:rPr kumimoji="1" lang="en-US" altLang="ja-JP" dirty="0" err="1" smtClean="0"/>
              <a:t>OpenID</a:t>
            </a:r>
            <a:endParaRPr kumimoji="1" lang="ja-JP" altLang="en-US" dirty="0" smtClean="0"/>
          </a:p>
          <a:p>
            <a:r>
              <a:rPr kumimoji="1" lang="ja-JP" altLang="en-US" dirty="0" smtClean="0"/>
              <a:t>フェデレーション</a:t>
            </a:r>
          </a:p>
          <a:p>
            <a:endParaRPr kumimoji="1" lang="ja-JP" altLang="en-US" dirty="0" smtClean="0"/>
          </a:p>
          <a:p>
            <a:r>
              <a:rPr kumimoji="1" lang="en-US" altLang="ja-JP" dirty="0" err="1" smtClean="0"/>
              <a:t>Yubikey</a:t>
            </a:r>
            <a:endParaRPr kumimoji="1" lang="ja-JP" altLang="en-US" dirty="0" smtClean="0"/>
          </a:p>
          <a:p>
            <a:endParaRPr kumimoji="1" lang="ja-JP" altLang="en-US" dirty="0" smtClean="0"/>
          </a:p>
          <a:p>
            <a:r>
              <a:rPr kumimoji="1" lang="en-US" altLang="ja-JP" dirty="0" err="1" smtClean="0"/>
              <a:t>SecurID</a:t>
            </a:r>
            <a:endParaRPr kumimoji="1" lang="ja-JP" altLang="en-US" dirty="0" smtClean="0"/>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64118D46-42BF-4E52-82A3-3DF0ADD1BB13}" type="slidenum">
              <a:rPr kumimoji="1" lang="ja-JP" altLang="en-US" smtClean="0"/>
              <a:t>32</a:t>
            </a:fld>
            <a:endParaRPr kumimoji="1" lang="ja-JP" altLang="en-US"/>
          </a:p>
        </p:txBody>
      </p:sp>
    </p:spTree>
    <p:extLst>
      <p:ext uri="{BB962C8B-B14F-4D97-AF65-F5344CB8AC3E}">
        <p14:creationId xmlns:p14="http://schemas.microsoft.com/office/powerpoint/2010/main" val="1956297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Google</a:t>
            </a:r>
            <a:r>
              <a:rPr kumimoji="1" lang="ja-JP" altLang="en-US" dirty="0" smtClean="0"/>
              <a:t> による研究</a:t>
            </a:r>
          </a:p>
          <a:p>
            <a:endParaRPr kumimoji="1" lang="ja-JP" altLang="en-US" dirty="0"/>
          </a:p>
        </p:txBody>
      </p:sp>
      <p:sp>
        <p:nvSpPr>
          <p:cNvPr id="4" name="スライド番号プレースホルダー 3"/>
          <p:cNvSpPr>
            <a:spLocks noGrp="1"/>
          </p:cNvSpPr>
          <p:nvPr>
            <p:ph type="sldNum" sz="quarter" idx="10"/>
          </p:nvPr>
        </p:nvSpPr>
        <p:spPr/>
        <p:txBody>
          <a:bodyPr/>
          <a:lstStyle/>
          <a:p>
            <a:fld id="{64118D46-42BF-4E52-82A3-3DF0ADD1BB13}" type="slidenum">
              <a:rPr kumimoji="1" lang="ja-JP" altLang="en-US" smtClean="0"/>
              <a:t>34</a:t>
            </a:fld>
            <a:endParaRPr kumimoji="1" lang="ja-JP" altLang="en-US"/>
          </a:p>
        </p:txBody>
      </p:sp>
    </p:spTree>
    <p:extLst>
      <p:ext uri="{BB962C8B-B14F-4D97-AF65-F5344CB8AC3E}">
        <p14:creationId xmlns:p14="http://schemas.microsoft.com/office/powerpoint/2010/main" val="1749698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漏洩した時にどうするか、を考えておく</a:t>
            </a:r>
          </a:p>
          <a:p>
            <a:r>
              <a:rPr kumimoji="1" lang="ja-JP" altLang="en-US" dirty="0" smtClean="0"/>
              <a:t>  クレジットカード会社への連絡方法を確認しておくとか</a:t>
            </a:r>
          </a:p>
          <a:p>
            <a:r>
              <a:rPr kumimoji="1" lang="ja-JP" altLang="en-US" dirty="0" smtClean="0"/>
              <a:t>  パスワードの変更方法を時々確認するとか</a:t>
            </a:r>
          </a:p>
          <a:p>
            <a:endParaRPr kumimoji="1" lang="ja-JP" altLang="en-US" dirty="0" smtClean="0"/>
          </a:p>
          <a:p>
            <a:r>
              <a:rPr kumimoji="1" lang="ja-JP" altLang="en-US" dirty="0" smtClean="0"/>
              <a:t>マットホーナンの話</a:t>
            </a:r>
          </a:p>
          <a:p>
            <a:r>
              <a:rPr kumimoji="1" lang="ja-JP" altLang="en-US" baseline="0" dirty="0" smtClean="0"/>
              <a:t>  アップルのカスタマーサポートに電話して仮パスワードゲットに成功</a:t>
            </a:r>
          </a:p>
          <a:p>
            <a:r>
              <a:rPr kumimoji="1" lang="ja-JP" altLang="en-US" dirty="0" smtClean="0"/>
              <a:t>  そこからリンクしていた </a:t>
            </a:r>
            <a:r>
              <a:rPr kumimoji="1" lang="en-US" altLang="ja-JP" dirty="0" smtClean="0"/>
              <a:t>Google</a:t>
            </a:r>
            <a:r>
              <a:rPr kumimoji="1" lang="ja-JP" altLang="en-US" dirty="0" smtClean="0"/>
              <a:t> や </a:t>
            </a:r>
            <a:r>
              <a:rPr kumimoji="1" lang="en-US" altLang="ja-JP" dirty="0" smtClean="0"/>
              <a:t>Twitter</a:t>
            </a:r>
            <a:r>
              <a:rPr kumimoji="1" lang="ja-JP" altLang="en-US" dirty="0" smtClean="0"/>
              <a:t> のアカウントも芋蔓でのっとり</a:t>
            </a:r>
          </a:p>
          <a:p>
            <a:r>
              <a:rPr kumimoji="1" lang="ja-JP" altLang="en-US" dirty="0" smtClean="0"/>
              <a:t>  対策しててもムダ</a:t>
            </a:r>
            <a:r>
              <a:rPr kumimoji="1" lang="en-US" altLang="ja-JP" dirty="0" smtClean="0"/>
              <a:t>…</a:t>
            </a:r>
            <a:endParaRPr kumimoji="1" lang="ja-JP" altLang="en-US" smtClean="0"/>
          </a:p>
          <a:p>
            <a:endParaRPr kumimoji="1" lang="ja-JP" altLang="en-US" dirty="0" smtClean="0"/>
          </a:p>
          <a:p>
            <a:r>
              <a:rPr kumimoji="1" lang="ja-JP" altLang="en-US" dirty="0" smtClean="0"/>
              <a:t>使わなくなったサービスのアカウントは消せれば消す</a:t>
            </a:r>
          </a:p>
        </p:txBody>
      </p:sp>
      <p:sp>
        <p:nvSpPr>
          <p:cNvPr id="4" name="スライド番号プレースホルダー 3"/>
          <p:cNvSpPr>
            <a:spLocks noGrp="1"/>
          </p:cNvSpPr>
          <p:nvPr>
            <p:ph type="sldNum" sz="quarter" idx="10"/>
          </p:nvPr>
        </p:nvSpPr>
        <p:spPr/>
        <p:txBody>
          <a:bodyPr/>
          <a:lstStyle/>
          <a:p>
            <a:fld id="{64118D46-42BF-4E52-82A3-3DF0ADD1BB13}" type="slidenum">
              <a:rPr kumimoji="1" lang="ja-JP" altLang="en-US" smtClean="0"/>
              <a:t>35</a:t>
            </a:fld>
            <a:endParaRPr kumimoji="1" lang="ja-JP" altLang="en-US"/>
          </a:p>
        </p:txBody>
      </p:sp>
    </p:spTree>
    <p:extLst>
      <p:ext uri="{BB962C8B-B14F-4D97-AF65-F5344CB8AC3E}">
        <p14:creationId xmlns:p14="http://schemas.microsoft.com/office/powerpoint/2010/main" val="14693480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4118D46-42BF-4E52-82A3-3DF0ADD1BB13}" type="slidenum">
              <a:rPr kumimoji="1" lang="ja-JP" altLang="en-US" smtClean="0"/>
              <a:t>36</a:t>
            </a:fld>
            <a:endParaRPr kumimoji="1" lang="ja-JP" altLang="en-US"/>
          </a:p>
        </p:txBody>
      </p:sp>
    </p:spTree>
    <p:extLst>
      <p:ext uri="{BB962C8B-B14F-4D97-AF65-F5344CB8AC3E}">
        <p14:creationId xmlns:p14="http://schemas.microsoft.com/office/powerpoint/2010/main" val="2594832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E9A9EF-226E-4E86-B09C-61ACF1E018D9}" type="slidenum">
              <a:rPr lang="ja-JP" altLang="en-US">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032523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大学や自宅などからネットのサービスを利用するばあいは大雑把にこのような感じの構成になっている</a:t>
            </a:r>
            <a:endParaRPr kumimoji="1" lang="en-US" altLang="ja-JP" dirty="0" smtClean="0"/>
          </a:p>
          <a:p>
            <a:r>
              <a:rPr kumimoji="1" lang="ja-JP" altLang="en-US" dirty="0" smtClean="0"/>
              <a:t>大学の中のサービスはインターネットに出て行かないかもしれないが</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81E9A9EF-226E-4E86-B09C-61ACF1E018D9}" type="slidenum">
              <a:rPr lang="ja-JP" altLang="en-US">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3559427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インターネットには様々な人が接続できるので、中には悪い人もたくさんいる</a:t>
            </a:r>
            <a:endParaRPr kumimoji="1" lang="en-US" altLang="ja-JP" dirty="0" smtClean="0"/>
          </a:p>
          <a:p>
            <a:r>
              <a:rPr kumimoji="1" lang="ja-JP" altLang="en-US" dirty="0" smtClean="0"/>
              <a:t>攻撃できる所はたくさんあり、これは一例</a:t>
            </a:r>
            <a:endParaRPr kumimoji="1" lang="en-US" altLang="ja-JP" dirty="0" smtClean="0"/>
          </a:p>
          <a:p>
            <a:r>
              <a:rPr kumimoji="1" lang="ja-JP" altLang="en-US" dirty="0" smtClean="0"/>
              <a:t>近いところで攻撃されるかもしれないし、遠くのサーバが攻撃対象になるかもしれない</a:t>
            </a:r>
            <a:endParaRPr kumimoji="1" lang="en-US" altLang="ja-JP" dirty="0" smtClean="0"/>
          </a:p>
          <a:p>
            <a:r>
              <a:rPr kumimoji="1" lang="ja-JP" altLang="en-US" dirty="0" smtClean="0"/>
              <a:t>この図にはないがインターネット自体も盗聴されている可能性はある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81E9A9EF-226E-4E86-B09C-61ACF1E018D9}" type="slidenum">
              <a:rPr lang="ja-JP" altLang="en-US">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283331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自分の手の届かない所については自分では防御しようがないが、できるところは対策したほうがいい</a:t>
            </a:r>
            <a:endParaRPr kumimoji="1" lang="en-US" altLang="ja-JP" dirty="0" smtClean="0"/>
          </a:p>
          <a:p>
            <a:r>
              <a:rPr kumimoji="1" lang="ja-JP" altLang="en-US" dirty="0" smtClean="0"/>
              <a:t>今日はその中で自分の使っている機械、サーバ側にある情報、それから通信経路の３つについて防御のための設定などを紹介する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81E9A9EF-226E-4E86-B09C-61ACF1E018D9}" type="slidenum">
              <a:rPr lang="ja-JP" altLang="en-US">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1031505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ユーザー名が部屋番号、パスワードが鍵、のような</a:t>
            </a:r>
            <a:endParaRPr kumimoji="1" lang="ja-JP" altLang="en-US" dirty="0"/>
          </a:p>
        </p:txBody>
      </p:sp>
      <p:sp>
        <p:nvSpPr>
          <p:cNvPr id="4" name="スライド番号プレースホルダー 3"/>
          <p:cNvSpPr>
            <a:spLocks noGrp="1"/>
          </p:cNvSpPr>
          <p:nvPr>
            <p:ph type="sldNum" sz="quarter" idx="10"/>
          </p:nvPr>
        </p:nvSpPr>
        <p:spPr/>
        <p:txBody>
          <a:bodyPr/>
          <a:lstStyle/>
          <a:p>
            <a:fld id="{64118D46-42BF-4E52-82A3-3DF0ADD1BB13}" type="slidenum">
              <a:rPr kumimoji="1" lang="ja-JP" altLang="en-US" smtClean="0"/>
              <a:t>9</a:t>
            </a:fld>
            <a:endParaRPr kumimoji="1" lang="ja-JP" altLang="en-US"/>
          </a:p>
        </p:txBody>
      </p:sp>
    </p:spTree>
    <p:extLst>
      <p:ext uri="{BB962C8B-B14F-4D97-AF65-F5344CB8AC3E}">
        <p14:creationId xmlns:p14="http://schemas.microsoft.com/office/powerpoint/2010/main" val="945170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E9A9EF-226E-4E86-B09C-61ACF1E018D9}" type="slidenum">
              <a:rPr lang="ja-JP" altLang="en-US" smtClean="0">
                <a:solidFill>
                  <a:prstClr val="black"/>
                </a:solidFill>
              </a:rPr>
              <a:pPr/>
              <a:t>11</a:t>
            </a:fld>
            <a:endParaRPr lang="ja-JP" altLang="en-US">
              <a:solidFill>
                <a:prstClr val="black"/>
              </a:solidFill>
            </a:endParaRPr>
          </a:p>
        </p:txBody>
      </p:sp>
    </p:spTree>
    <p:extLst>
      <p:ext uri="{BB962C8B-B14F-4D97-AF65-F5344CB8AC3E}">
        <p14:creationId xmlns:p14="http://schemas.microsoft.com/office/powerpoint/2010/main" val="2535449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E9A9EF-226E-4E86-B09C-61ACF1E018D9}" type="slidenum">
              <a:rPr lang="ja-JP" altLang="en-US" smtClean="0">
                <a:solidFill>
                  <a:prstClr val="black"/>
                </a:solidFill>
              </a:rPr>
              <a:pPr/>
              <a:t>12</a:t>
            </a:fld>
            <a:endParaRPr lang="ja-JP" altLang="en-US">
              <a:solidFill>
                <a:prstClr val="black"/>
              </a:solidFill>
            </a:endParaRPr>
          </a:p>
        </p:txBody>
      </p:sp>
    </p:spTree>
    <p:extLst>
      <p:ext uri="{BB962C8B-B14F-4D97-AF65-F5344CB8AC3E}">
        <p14:creationId xmlns:p14="http://schemas.microsoft.com/office/powerpoint/2010/main" val="4240385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ハッシュ</a:t>
            </a:r>
            <a:r>
              <a:rPr kumimoji="1" lang="en-US" altLang="ja-JP" dirty="0" smtClean="0"/>
              <a:t>:</a:t>
            </a:r>
            <a:r>
              <a:rPr kumimoji="1" lang="ja-JP" altLang="en-US" dirty="0" smtClean="0"/>
              <a:t>任意の長さのデータを固定長のデータに変換する仕組み</a:t>
            </a:r>
          </a:p>
          <a:p>
            <a:r>
              <a:rPr kumimoji="1" lang="ja-JP" altLang="en-US" dirty="0" smtClean="0"/>
              <a:t>本のデータのハッシュ、一文字変更するとハッシュ値もかわる</a:t>
            </a:r>
          </a:p>
          <a:p>
            <a:r>
              <a:rPr kumimoji="1" lang="ja-JP" altLang="en-US" dirty="0" smtClean="0"/>
              <a:t>データが改ざんされていないかどうかの確認などにも使われる</a:t>
            </a:r>
          </a:p>
          <a:p>
            <a:endParaRPr kumimoji="1" lang="ja-JP" altLang="en-US" dirty="0" smtClean="0"/>
          </a:p>
          <a:p>
            <a:r>
              <a:rPr kumimoji="1" lang="ja-JP" altLang="en-US" dirty="0" smtClean="0"/>
              <a:t>このハッシュは古い計算式のもので今は使われていません</a:t>
            </a:r>
          </a:p>
          <a:p>
            <a:r>
              <a:rPr kumimoji="1" lang="ja-JP" altLang="en-US" dirty="0" smtClean="0"/>
              <a:t>あらかじめ計算しておくことができないような細工もあります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64118D46-42BF-4E52-82A3-3DF0ADD1BB13}" type="slidenum">
              <a:rPr kumimoji="1" lang="ja-JP" altLang="en-US" smtClean="0"/>
              <a:t>13</a:t>
            </a:fld>
            <a:endParaRPr kumimoji="1" lang="ja-JP" altLang="en-US"/>
          </a:p>
        </p:txBody>
      </p:sp>
    </p:spTree>
    <p:extLst>
      <p:ext uri="{BB962C8B-B14F-4D97-AF65-F5344CB8AC3E}">
        <p14:creationId xmlns:p14="http://schemas.microsoft.com/office/powerpoint/2010/main" val="2150673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580917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406282068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E280EC1-6B44-4B49-82BC-9ACA7170F820}" type="slidenum">
              <a:rPr lang="ja-JP" altLang="en-US" smtClean="0"/>
              <a:pPr/>
              <a:t>‹#›</a:t>
            </a:fld>
            <a:endParaRPr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890052016"/>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676046712"/>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E280EC1-6B44-4B49-82BC-9ACA7170F820}" type="slidenum">
              <a:rPr lang="ja-JP" altLang="en-US" smtClean="0"/>
              <a:pPr/>
              <a:t>‹#›</a:t>
            </a:fld>
            <a:endParaRPr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06551964"/>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1255431260"/>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42240448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3908258935"/>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22759257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lvl1pPr>
              <a:defRPr sz="2400"/>
            </a:lvl1pPr>
            <a:lvl2pPr>
              <a:defRPr sz="2000"/>
            </a:lvl2pPr>
            <a:lvl3pPr>
              <a:defRPr sz="1800"/>
            </a:lvl3pPr>
            <a:lvl4pPr>
              <a:defRPr sz="1600"/>
            </a:lvl4pPr>
            <a:lvl5pPr>
              <a:defRPr sz="14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1818963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3849763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lvl1pPr>
              <a:defRPr sz="2400"/>
            </a:lvl1pPr>
            <a:lvl2pPr>
              <a:defRPr sz="2000"/>
            </a:lvl2pPr>
            <a:lvl3pPr>
              <a:defRPr sz="1800"/>
            </a:lvl3pPr>
            <a:lvl4pPr>
              <a:defRPr sz="1600"/>
            </a:lvl4pPr>
            <a:lvl5pPr>
              <a:defRPr sz="14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4099678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13496261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3661238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8973246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12497734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22800930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36471872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3216359635"/>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E280EC1-6B44-4B49-82BC-9ACA7170F820}" type="slidenum">
              <a:rPr lang="ja-JP" altLang="en-US" smtClean="0"/>
              <a:pPr/>
              <a:t>‹#›</a:t>
            </a:fld>
            <a:endParaRPr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416710383"/>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2062702233"/>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E280EC1-6B44-4B49-82BC-9ACA7170F820}" type="slidenum">
              <a:rPr lang="ja-JP" altLang="en-US" smtClean="0"/>
              <a:pPr/>
              <a:t>‹#›</a:t>
            </a:fld>
            <a:endParaRPr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705595800"/>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11686842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1368139820"/>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1188630227"/>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3246764456"/>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3622671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130631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2590551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2586668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179944472"/>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3931598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1740511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ltLang="ja-JP" smtClean="0">
                <a:solidFill>
                  <a:prstClr val="black">
                    <a:tint val="75000"/>
                  </a:prstClr>
                </a:solidFill>
              </a:rPr>
              <a:t>2014/8/5</a:t>
            </a:r>
            <a:endParaRPr lang="ja-JP" altLang="en-US">
              <a:solidFill>
                <a:prstClr val="black">
                  <a:tint val="75000"/>
                </a:prstClr>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E280EC1-6B44-4B49-82BC-9ACA7170F820}" type="slidenum">
              <a:rPr lang="ja-JP" altLang="en-US" smtClean="0"/>
              <a:pPr/>
              <a:t>‹#›</a:t>
            </a:fld>
            <a:endParaRPr lang="ja-JP" altLang="en-US"/>
          </a:p>
        </p:txBody>
      </p:sp>
    </p:spTree>
    <p:extLst>
      <p:ext uri="{BB962C8B-B14F-4D97-AF65-F5344CB8AC3E}">
        <p14:creationId xmlns:p14="http://schemas.microsoft.com/office/powerpoint/2010/main" val="274682280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hyperlink" Target="https://splashdata.com/press/worst-passwords-of-2014.htm" TargetMode="Externa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2.xml"/><Relationship Id="rId5" Type="http://schemas.openxmlformats.org/officeDocument/2006/relationships/image" Target="../media/image5.WMF"/><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9.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sz="5300" dirty="0">
                <a:solidFill>
                  <a:prstClr val="black"/>
                </a:solidFill>
              </a:rPr>
              <a:t>サイバーセキュリティ基礎論</a:t>
            </a:r>
            <a:r>
              <a:rPr lang="en-US" altLang="ja-JP" sz="7200" dirty="0">
                <a:solidFill>
                  <a:prstClr val="black"/>
                </a:solidFill>
              </a:rPr>
              <a:t/>
            </a:r>
            <a:br>
              <a:rPr lang="en-US" altLang="ja-JP" sz="7200" dirty="0">
                <a:solidFill>
                  <a:prstClr val="black"/>
                </a:solidFill>
              </a:rPr>
            </a:br>
            <a:r>
              <a:rPr lang="ja-JP" altLang="en-US" dirty="0">
                <a:solidFill>
                  <a:prstClr val="black"/>
                </a:solidFill>
              </a:rPr>
              <a:t> </a:t>
            </a:r>
            <a:r>
              <a:rPr lang="en-US" altLang="ja-JP" sz="4000" dirty="0">
                <a:solidFill>
                  <a:prstClr val="black"/>
                </a:solidFill>
              </a:rPr>
              <a:t>― IT</a:t>
            </a:r>
            <a:r>
              <a:rPr lang="ja-JP" altLang="en-US" sz="4000" dirty="0">
                <a:solidFill>
                  <a:prstClr val="black"/>
                </a:solidFill>
              </a:rPr>
              <a:t>社会を生き抜くために </a:t>
            </a:r>
            <a:r>
              <a:rPr lang="en-US" altLang="ja-JP" sz="4000" dirty="0">
                <a:solidFill>
                  <a:prstClr val="black"/>
                </a:solidFill>
              </a:rPr>
              <a:t>―</a:t>
            </a:r>
            <a:endParaRPr kumimoji="1" lang="ja-JP" altLang="en-US" dirty="0"/>
          </a:p>
        </p:txBody>
      </p:sp>
      <p:sp>
        <p:nvSpPr>
          <p:cNvPr id="3" name="サブタイトル 2"/>
          <p:cNvSpPr>
            <a:spLocks noGrp="1"/>
          </p:cNvSpPr>
          <p:nvPr>
            <p:ph type="subTitle" idx="1"/>
          </p:nvPr>
        </p:nvSpPr>
        <p:spPr/>
        <p:txBody>
          <a:bodyPr>
            <a:noAutofit/>
          </a:bodyPr>
          <a:lstStyle/>
          <a:p>
            <a:pPr lvl="0">
              <a:buClr>
                <a:srgbClr val="A53010"/>
              </a:buClr>
            </a:pPr>
            <a:endParaRPr lang="en-US" altLang="ja-JP" sz="3200" dirty="0">
              <a:solidFill>
                <a:prstClr val="black">
                  <a:lumMod val="65000"/>
                  <a:lumOff val="35000"/>
                </a:prstClr>
              </a:solidFill>
            </a:endParaRPr>
          </a:p>
          <a:p>
            <a:pPr lvl="0">
              <a:buClr>
                <a:srgbClr val="A53010"/>
              </a:buClr>
            </a:pPr>
            <a:r>
              <a:rPr lang="en-US" altLang="ja-JP" sz="3200" dirty="0" smtClean="0">
                <a:solidFill>
                  <a:prstClr val="black">
                    <a:lumMod val="65000"/>
                    <a:lumOff val="35000"/>
                  </a:prstClr>
                </a:solidFill>
              </a:rPr>
              <a:t>6. </a:t>
            </a:r>
            <a:r>
              <a:rPr lang="ja-JP" altLang="en-US" sz="3200" dirty="0" smtClean="0">
                <a:solidFill>
                  <a:prstClr val="black">
                    <a:lumMod val="65000"/>
                    <a:lumOff val="35000"/>
                  </a:prstClr>
                </a:solidFill>
              </a:rPr>
              <a:t>安全な設定（２）</a:t>
            </a:r>
            <a:endParaRPr lang="ja-JP" altLang="en-US" sz="3200" dirty="0">
              <a:solidFill>
                <a:prstClr val="black">
                  <a:lumMod val="65000"/>
                  <a:lumOff val="35000"/>
                </a:prstClr>
              </a:solidFill>
            </a:endParaRPr>
          </a:p>
          <a:p>
            <a:endParaRPr kumimoji="1" lang="ja-JP" altLang="en-US" dirty="0"/>
          </a:p>
        </p:txBody>
      </p:sp>
      <p:sp>
        <p:nvSpPr>
          <p:cNvPr id="6" name="フッター プレースホルダー 5"/>
          <p:cNvSpPr>
            <a:spLocks noGrp="1"/>
          </p:cNvSpPr>
          <p:nvPr>
            <p:ph type="ftr" sz="quarter" idx="11"/>
          </p:nvPr>
        </p:nvSpPr>
        <p:spPr/>
        <p:txBody>
          <a:bodyPr/>
          <a:lstStyle/>
          <a:p>
            <a:r>
              <a:rPr lang="ja-JP" altLang="en-US" dirty="0" smtClean="0">
                <a:solidFill>
                  <a:prstClr val="black">
                    <a:tint val="75000"/>
                  </a:prstClr>
                </a:solidFill>
              </a:rPr>
              <a:t>サイバーセキュリティ基礎</a:t>
            </a:r>
            <a:r>
              <a:rPr lang="ja-JP" altLang="en-US" dirty="0">
                <a:solidFill>
                  <a:prstClr val="black">
                    <a:tint val="75000"/>
                  </a:prstClr>
                </a:solidFill>
              </a:rPr>
              <a:t>論</a:t>
            </a: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1</a:t>
            </a:fld>
            <a:endParaRPr lang="ja-JP" altLang="en-US"/>
          </a:p>
        </p:txBody>
      </p:sp>
    </p:spTree>
    <p:extLst>
      <p:ext uri="{BB962C8B-B14F-4D97-AF65-F5344CB8AC3E}">
        <p14:creationId xmlns:p14="http://schemas.microsoft.com/office/powerpoint/2010/main" val="64444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パスワード</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kumimoji="1" lang="ja-JP" altLang="en-US" dirty="0" smtClean="0"/>
              <a:t>「部屋の鍵」「車の鍵」のようなもの</a:t>
            </a:r>
            <a:endParaRPr kumimoji="1" lang="en-US" altLang="ja-JP" dirty="0" smtClean="0"/>
          </a:p>
          <a:p>
            <a:pPr lvl="1"/>
            <a:r>
              <a:rPr lang="ja-JP" altLang="en-US" dirty="0" smtClean="0"/>
              <a:t>内容が漏れるとアカウントを勝手に利用される</a:t>
            </a:r>
            <a:endParaRPr lang="en-US" altLang="ja-JP" dirty="0" smtClean="0"/>
          </a:p>
          <a:p>
            <a:pPr lvl="2"/>
            <a:r>
              <a:rPr lang="ja-JP" altLang="en-US" dirty="0" smtClean="0"/>
              <a:t>現実の部屋や車と違って地球の裏側からでも</a:t>
            </a:r>
            <a:endParaRPr lang="en-US" altLang="ja-JP" dirty="0" smtClean="0"/>
          </a:p>
          <a:p>
            <a:pPr lvl="3"/>
            <a:endParaRPr lang="en-US" altLang="ja-JP" dirty="0" smtClean="0"/>
          </a:p>
          <a:p>
            <a:r>
              <a:rPr lang="ja-JP" altLang="en-US" dirty="0" smtClean="0"/>
              <a:t>悪い人は被害者のパスワードを当てたい</a:t>
            </a:r>
            <a:endParaRPr lang="en-US" altLang="ja-JP" dirty="0" smtClean="0"/>
          </a:p>
          <a:p>
            <a:r>
              <a:rPr lang="ja-JP" altLang="en-US" dirty="0" smtClean="0"/>
              <a:t>いろいろな攻撃方法（当て方）がある</a:t>
            </a:r>
            <a:endParaRPr lang="en-US" altLang="ja-JP" dirty="0" smtClean="0"/>
          </a:p>
          <a:p>
            <a:pPr lvl="1"/>
            <a:r>
              <a:rPr lang="ja-JP" altLang="en-US" dirty="0" smtClean="0"/>
              <a:t>総当り</a:t>
            </a:r>
            <a:endParaRPr lang="en-US" altLang="ja-JP" dirty="0" smtClean="0"/>
          </a:p>
          <a:p>
            <a:pPr lvl="1"/>
            <a:r>
              <a:rPr lang="ja-JP" altLang="en-US" dirty="0" smtClean="0"/>
              <a:t>サーバからの漏洩</a:t>
            </a:r>
            <a:endParaRPr lang="en-US" altLang="ja-JP" dirty="0" smtClean="0"/>
          </a:p>
          <a:p>
            <a:pPr lvl="1"/>
            <a:r>
              <a:rPr lang="ja-JP" altLang="en-US" dirty="0" smtClean="0"/>
              <a:t>辞書攻撃</a:t>
            </a:r>
            <a:endParaRPr lang="en-US" altLang="ja-JP" dirty="0" smtClean="0"/>
          </a:p>
          <a:p>
            <a:pPr lvl="1"/>
            <a:r>
              <a:rPr lang="ja-JP" altLang="en-US" dirty="0" smtClean="0"/>
              <a:t>通信の盗聴</a:t>
            </a:r>
            <a:endParaRPr lang="en-US" altLang="ja-JP" dirty="0"/>
          </a:p>
          <a:p>
            <a:pPr lvl="1"/>
            <a:r>
              <a:rPr lang="ja-JP" altLang="en-US" dirty="0" smtClean="0"/>
              <a:t>フィッシングなどによる詐取</a:t>
            </a:r>
            <a:endParaRPr lang="en-US" altLang="ja-JP" dirty="0" smtClean="0"/>
          </a:p>
          <a:p>
            <a:pPr lvl="1"/>
            <a:r>
              <a:rPr lang="ja-JP" altLang="en-US" dirty="0" smtClean="0"/>
              <a:t>などなど</a:t>
            </a:r>
            <a:r>
              <a:rPr lang="en-US" altLang="ja-JP" dirty="0" smtClean="0"/>
              <a:t>…</a:t>
            </a:r>
            <a:endParaRPr lang="en-US" altLang="ja-JP" dirty="0"/>
          </a:p>
          <a:p>
            <a:endParaRPr lang="en-US" altLang="ja-JP" dirty="0" smtClean="0"/>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10</a:t>
            </a:fld>
            <a:endParaRPr lang="ja-JP" altLang="en-US"/>
          </a:p>
        </p:txBody>
      </p:sp>
    </p:spTree>
    <p:extLst>
      <p:ext uri="{BB962C8B-B14F-4D97-AF65-F5344CB8AC3E}">
        <p14:creationId xmlns:p14="http://schemas.microsoft.com/office/powerpoint/2010/main" val="1191914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総当り</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kumimoji="1" lang="ja-JP" altLang="en-US" dirty="0" smtClean="0"/>
              <a:t>可能な組み合わせを順に試す</a:t>
            </a:r>
            <a:endParaRPr kumimoji="1" lang="en-US" altLang="ja-JP" dirty="0" smtClean="0"/>
          </a:p>
          <a:p>
            <a:pPr lvl="1"/>
            <a:r>
              <a:rPr lang="ja-JP" altLang="en-US" dirty="0"/>
              <a:t>ダイヤル</a:t>
            </a:r>
            <a:r>
              <a:rPr lang="ja-JP" altLang="en-US" dirty="0" smtClean="0"/>
              <a:t>錠の番号忘れて試したことある人？</a:t>
            </a:r>
            <a:endParaRPr kumimoji="1" lang="en-US" altLang="ja-JP" dirty="0" smtClean="0"/>
          </a:p>
          <a:p>
            <a:pPr lvl="2"/>
            <a:endParaRPr lang="en-US" altLang="ja-JP" dirty="0"/>
          </a:p>
          <a:p>
            <a:r>
              <a:rPr kumimoji="1" lang="ja-JP" altLang="en-US" dirty="0" smtClean="0"/>
              <a:t>数字</a:t>
            </a:r>
            <a:r>
              <a:rPr kumimoji="1" lang="en-US" altLang="ja-JP" dirty="0" smtClean="0"/>
              <a:t>4</a:t>
            </a:r>
            <a:r>
              <a:rPr kumimoji="1" lang="ja-JP" altLang="en-US" dirty="0" smtClean="0"/>
              <a:t>桁</a:t>
            </a:r>
            <a:endParaRPr kumimoji="1" lang="en-US" altLang="ja-JP" dirty="0" smtClean="0"/>
          </a:p>
          <a:p>
            <a:pPr lvl="1"/>
            <a:r>
              <a:rPr lang="en-US" altLang="ja-JP" dirty="0" smtClean="0"/>
              <a:t>10</a:t>
            </a:r>
            <a:r>
              <a:rPr lang="en-US" altLang="ja-JP" baseline="30000" dirty="0" smtClean="0"/>
              <a:t>4</a:t>
            </a:r>
            <a:r>
              <a:rPr lang="en-US" altLang="ja-JP" dirty="0" smtClean="0"/>
              <a:t> = 10,000</a:t>
            </a:r>
            <a:r>
              <a:rPr lang="ja-JP" altLang="en-US" dirty="0" smtClean="0"/>
              <a:t>通り</a:t>
            </a:r>
            <a:endParaRPr lang="en-US" altLang="ja-JP" dirty="0" smtClean="0"/>
          </a:p>
          <a:p>
            <a:r>
              <a:rPr lang="ja-JP" altLang="en-US" dirty="0" smtClean="0"/>
              <a:t>英数字</a:t>
            </a:r>
            <a:r>
              <a:rPr lang="en-US" altLang="ja-JP" dirty="0" smtClean="0"/>
              <a:t>8</a:t>
            </a:r>
            <a:r>
              <a:rPr lang="ja-JP" altLang="en-US" dirty="0" smtClean="0"/>
              <a:t>文字（大文字小文字を区別）</a:t>
            </a:r>
            <a:endParaRPr lang="en-US" altLang="ja-JP" dirty="0" smtClean="0"/>
          </a:p>
          <a:p>
            <a:pPr lvl="1"/>
            <a:r>
              <a:rPr lang="en-US" altLang="ja-JP" dirty="0" smtClean="0"/>
              <a:t>62</a:t>
            </a:r>
            <a:r>
              <a:rPr lang="en-US" altLang="ja-JP" baseline="30000" dirty="0" smtClean="0"/>
              <a:t>8</a:t>
            </a:r>
            <a:r>
              <a:rPr lang="en-US" altLang="ja-JP" dirty="0"/>
              <a:t> = </a:t>
            </a:r>
            <a:r>
              <a:rPr lang="en-US" altLang="ja-JP" dirty="0" smtClean="0"/>
              <a:t>218,340,105,584,896</a:t>
            </a:r>
            <a:r>
              <a:rPr lang="ja-JP" altLang="en-US" dirty="0" smtClean="0"/>
              <a:t>通り </a:t>
            </a:r>
            <a:r>
              <a:rPr lang="en-US" altLang="ja-JP" dirty="0" smtClean="0"/>
              <a:t>(218</a:t>
            </a:r>
            <a:r>
              <a:rPr lang="ja-JP" altLang="en-US" dirty="0" smtClean="0"/>
              <a:t>兆</a:t>
            </a:r>
            <a:r>
              <a:rPr lang="en-US" altLang="ja-JP" dirty="0" smtClean="0"/>
              <a:t>)</a:t>
            </a:r>
          </a:p>
          <a:p>
            <a:r>
              <a:rPr kumimoji="1" lang="ja-JP" altLang="en-US" dirty="0" smtClean="0"/>
              <a:t>英数字記号</a:t>
            </a:r>
            <a:r>
              <a:rPr kumimoji="1" lang="en-US" altLang="ja-JP" dirty="0" smtClean="0"/>
              <a:t>8</a:t>
            </a:r>
            <a:r>
              <a:rPr lang="ja-JP" altLang="en-US" dirty="0" smtClean="0"/>
              <a:t>文字（使える記号によるが一例）</a:t>
            </a:r>
            <a:endParaRPr lang="en-US" altLang="ja-JP" dirty="0" smtClean="0"/>
          </a:p>
          <a:p>
            <a:pPr lvl="1"/>
            <a:r>
              <a:rPr kumimoji="1" lang="en-US" altLang="ja-JP" dirty="0" smtClean="0"/>
              <a:t>96</a:t>
            </a:r>
            <a:r>
              <a:rPr lang="en-US" altLang="ja-JP" baseline="30000" dirty="0"/>
              <a:t>8</a:t>
            </a:r>
            <a:r>
              <a:rPr lang="en-US" altLang="ja-JP" dirty="0"/>
              <a:t> = </a:t>
            </a:r>
            <a:r>
              <a:rPr lang="en-US" altLang="ja-JP" dirty="0" smtClean="0"/>
              <a:t>7,213,895,789,838,336</a:t>
            </a:r>
            <a:r>
              <a:rPr lang="ja-JP" altLang="en-US" dirty="0" smtClean="0"/>
              <a:t>通り </a:t>
            </a:r>
            <a:r>
              <a:rPr lang="en-US" altLang="ja-JP" dirty="0" smtClean="0"/>
              <a:t>(7,210</a:t>
            </a:r>
            <a:r>
              <a:rPr lang="ja-JP" altLang="en-US" dirty="0" smtClean="0"/>
              <a:t>兆</a:t>
            </a:r>
            <a:r>
              <a:rPr lang="en-US" altLang="ja-JP" dirty="0" smtClean="0"/>
              <a:t>)</a:t>
            </a:r>
          </a:p>
          <a:p>
            <a:r>
              <a:rPr lang="ja-JP" altLang="en-US" dirty="0" smtClean="0"/>
              <a:t>英数字</a:t>
            </a:r>
            <a:r>
              <a:rPr lang="en-US" altLang="ja-JP" dirty="0" smtClean="0"/>
              <a:t>10</a:t>
            </a:r>
            <a:r>
              <a:rPr lang="ja-JP" altLang="en-US" dirty="0" smtClean="0"/>
              <a:t>文字</a:t>
            </a:r>
            <a:endParaRPr lang="en-US" altLang="ja-JP" dirty="0" smtClean="0"/>
          </a:p>
          <a:p>
            <a:pPr lvl="1"/>
            <a:r>
              <a:rPr lang="en-US" altLang="ja-JP" dirty="0" smtClean="0"/>
              <a:t>62</a:t>
            </a:r>
            <a:r>
              <a:rPr lang="en-US" altLang="ja-JP" baseline="30000" dirty="0" smtClean="0"/>
              <a:t>10</a:t>
            </a:r>
            <a:r>
              <a:rPr lang="en-US" altLang="ja-JP" dirty="0" smtClean="0"/>
              <a:t> </a:t>
            </a:r>
            <a:r>
              <a:rPr lang="en-US" altLang="ja-JP" smtClean="0"/>
              <a:t>= 839,299,365,868,340,224</a:t>
            </a:r>
            <a:endParaRPr lang="en-US" altLang="ja-JP" dirty="0"/>
          </a:p>
          <a:p>
            <a:pPr lvl="2"/>
            <a:endParaRPr kumimoji="1" lang="en-US" altLang="ja-JP" dirty="0" smtClean="0"/>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11</a:t>
            </a:fld>
            <a:endParaRPr lang="ja-JP" altLang="en-US"/>
          </a:p>
        </p:txBody>
      </p:sp>
      <p:pic>
        <p:nvPicPr>
          <p:cNvPr id="4" name="図 3"/>
          <p:cNvPicPr>
            <a:picLocks noChangeAspect="1"/>
          </p:cNvPicPr>
          <p:nvPr/>
        </p:nvPicPr>
        <p:blipFill rotWithShape="1">
          <a:blip r:embed="rId3" cstate="print">
            <a:extLst>
              <a:ext uri="{28A0092B-C50C-407E-A947-70E740481C1C}">
                <a14:useLocalDpi xmlns:a14="http://schemas.microsoft.com/office/drawing/2010/main" val="0"/>
              </a:ext>
            </a:extLst>
          </a:blip>
          <a:srcRect l="8347" t="26250" r="21752" b="21751"/>
          <a:stretch/>
        </p:blipFill>
        <p:spPr>
          <a:xfrm>
            <a:off x="6417658" y="787783"/>
            <a:ext cx="2116742" cy="1574619"/>
          </a:xfrm>
          <a:prstGeom prst="rect">
            <a:avLst/>
          </a:prstGeom>
        </p:spPr>
      </p:pic>
    </p:spTree>
    <p:extLst>
      <p:ext uri="{BB962C8B-B14F-4D97-AF65-F5344CB8AC3E}">
        <p14:creationId xmlns:p14="http://schemas.microsoft.com/office/powerpoint/2010/main" val="3205110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総当り</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現実にはサーバに直接は難しい</a:t>
            </a:r>
            <a:endParaRPr kumimoji="1" lang="en-US" altLang="ja-JP" dirty="0" smtClean="0"/>
          </a:p>
          <a:p>
            <a:pPr lvl="1"/>
            <a:r>
              <a:rPr lang="ja-JP" altLang="en-US" dirty="0" smtClean="0"/>
              <a:t>ネットワーク越しでは時間がかかりすぎる</a:t>
            </a:r>
            <a:endParaRPr lang="en-US" altLang="ja-JP" dirty="0" smtClean="0"/>
          </a:p>
          <a:p>
            <a:pPr lvl="1"/>
            <a:r>
              <a:rPr lang="ja-JP" altLang="en-US" dirty="0" smtClean="0"/>
              <a:t>回数が多いので管理者に気づかれやすい</a:t>
            </a:r>
            <a:endParaRPr lang="en-US" altLang="ja-JP" dirty="0" smtClean="0"/>
          </a:p>
          <a:p>
            <a:pPr lvl="1"/>
            <a:r>
              <a:rPr kumimoji="1" lang="ja-JP" altLang="en-US" dirty="0" smtClean="0"/>
              <a:t>複数回失敗するとロックされるサービスも多い</a:t>
            </a:r>
            <a:endParaRPr kumimoji="1" lang="en-US" altLang="ja-JP" dirty="0" smtClean="0"/>
          </a:p>
          <a:p>
            <a:pPr lvl="1"/>
            <a:endParaRPr lang="en-US" altLang="ja-JP" dirty="0"/>
          </a:p>
          <a:p>
            <a:r>
              <a:rPr kumimoji="1" lang="ja-JP" altLang="en-US" dirty="0" smtClean="0"/>
              <a:t>サーバからパスワード情報が漏洩した場合に使う</a:t>
            </a:r>
            <a:endParaRPr kumimoji="1" lang="en-US" altLang="ja-JP" dirty="0" smtClean="0"/>
          </a:p>
          <a:p>
            <a:pPr lvl="1"/>
            <a:r>
              <a:rPr lang="ja-JP" altLang="en-US" dirty="0" smtClean="0"/>
              <a:t>盗みだしたのに総当りが必要なの？</a:t>
            </a:r>
            <a:endParaRPr lang="en-US" altLang="ja-JP" dirty="0"/>
          </a:p>
          <a:p>
            <a:pPr lvl="1"/>
            <a:endParaRPr kumimoji="1" lang="en-US" altLang="ja-JP" dirty="0" smtClean="0"/>
          </a:p>
          <a:p>
            <a:pPr marL="0" indent="0">
              <a:buNone/>
            </a:pPr>
            <a:endParaRPr kumimoji="1" lang="en-US" altLang="ja-JP" dirty="0" smtClean="0"/>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12</a:t>
            </a:fld>
            <a:endParaRPr lang="ja-JP" altLang="en-US"/>
          </a:p>
        </p:txBody>
      </p:sp>
    </p:spTree>
    <p:extLst>
      <p:ext uri="{BB962C8B-B14F-4D97-AF65-F5344CB8AC3E}">
        <p14:creationId xmlns:p14="http://schemas.microsoft.com/office/powerpoint/2010/main" val="2979104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パスワードハッシュ</a:t>
            </a:r>
            <a:endParaRPr kumimoji="1" lang="ja-JP" altLang="en-US" dirty="0"/>
          </a:p>
        </p:txBody>
      </p:sp>
      <p:sp>
        <p:nvSpPr>
          <p:cNvPr id="3" name="コンテンツ プレースホルダー 2"/>
          <p:cNvSpPr>
            <a:spLocks noGrp="1"/>
          </p:cNvSpPr>
          <p:nvPr>
            <p:ph idx="1"/>
          </p:nvPr>
        </p:nvSpPr>
        <p:spPr>
          <a:xfrm>
            <a:off x="1942415" y="2133601"/>
            <a:ext cx="6591985" cy="2406774"/>
          </a:xfrm>
        </p:spPr>
        <p:txBody>
          <a:bodyPr>
            <a:normAutofit fontScale="92500"/>
          </a:bodyPr>
          <a:lstStyle/>
          <a:p>
            <a:r>
              <a:rPr kumimoji="1" lang="ja-JP" altLang="en-US" dirty="0" smtClean="0"/>
              <a:t>通常パスワードはそのままサーバに保存しない</a:t>
            </a:r>
            <a:endParaRPr kumimoji="1" lang="en-US" altLang="ja-JP" dirty="0" smtClean="0"/>
          </a:p>
          <a:p>
            <a:pPr lvl="1"/>
            <a:r>
              <a:rPr lang="ja-JP" altLang="en-US" dirty="0" smtClean="0"/>
              <a:t>「一方向関数」「ハッシュ関数」と呼ばれる仕組みで変換して保存する</a:t>
            </a:r>
            <a:endParaRPr lang="en-US" altLang="ja-JP" dirty="0" smtClean="0"/>
          </a:p>
          <a:p>
            <a:pPr lvl="2"/>
            <a:r>
              <a:rPr kumimoji="1" lang="ja-JP" altLang="en-US" dirty="0" smtClean="0"/>
              <a:t>変換した文字列は「パスワードハッシュ」</a:t>
            </a:r>
            <a:endParaRPr kumimoji="1" lang="en-US" altLang="ja-JP" dirty="0" smtClean="0"/>
          </a:p>
          <a:p>
            <a:pPr lvl="1"/>
            <a:r>
              <a:rPr lang="ja-JP" altLang="en-US" dirty="0" smtClean="0"/>
              <a:t>パスワードハッシュから平文パスワードに逆変換はできない</a:t>
            </a:r>
            <a:endParaRPr lang="en-US" altLang="ja-JP" dirty="0" smtClean="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13</a:t>
            </a:fld>
            <a:endParaRPr lang="ja-JP" altLang="en-US"/>
          </a:p>
        </p:txBody>
      </p:sp>
      <p:sp>
        <p:nvSpPr>
          <p:cNvPr id="6" name="正方形/長方形 5"/>
          <p:cNvSpPr/>
          <p:nvPr/>
        </p:nvSpPr>
        <p:spPr>
          <a:xfrm>
            <a:off x="2157133" y="5137667"/>
            <a:ext cx="1371056" cy="34412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dirty="0" smtClean="0"/>
              <a:t>123abc</a:t>
            </a:r>
            <a:endParaRPr kumimoji="1" lang="ja-JP" altLang="en-US" dirty="0"/>
          </a:p>
        </p:txBody>
      </p:sp>
      <p:sp>
        <p:nvSpPr>
          <p:cNvPr id="7" name="正方形/長方形 6"/>
          <p:cNvSpPr/>
          <p:nvPr/>
        </p:nvSpPr>
        <p:spPr>
          <a:xfrm>
            <a:off x="6067047" y="5201265"/>
            <a:ext cx="1985571" cy="34412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dirty="0"/>
              <a:t>GAEuET5fv5t3Q</a:t>
            </a:r>
            <a:endParaRPr kumimoji="1" lang="ja-JP" altLang="en-US" dirty="0"/>
          </a:p>
        </p:txBody>
      </p:sp>
      <p:sp>
        <p:nvSpPr>
          <p:cNvPr id="8" name="テキスト ボックス 7"/>
          <p:cNvSpPr txBox="1"/>
          <p:nvPr/>
        </p:nvSpPr>
        <p:spPr>
          <a:xfrm>
            <a:off x="1942415" y="4739148"/>
            <a:ext cx="1800493" cy="369332"/>
          </a:xfrm>
          <a:prstGeom prst="rect">
            <a:avLst/>
          </a:prstGeom>
          <a:noFill/>
        </p:spPr>
        <p:txBody>
          <a:bodyPr wrap="none" rtlCol="0">
            <a:spAutoFit/>
          </a:bodyPr>
          <a:lstStyle/>
          <a:p>
            <a:pPr algn="ctr"/>
            <a:r>
              <a:rPr lang="ja-JP" altLang="en-US" dirty="0"/>
              <a:t>平</a:t>
            </a:r>
            <a:r>
              <a:rPr lang="ja-JP" altLang="en-US" dirty="0" smtClean="0"/>
              <a:t>文</a:t>
            </a:r>
            <a:r>
              <a:rPr lang="ja-JP" altLang="en-US" dirty="0"/>
              <a:t>パスワード</a:t>
            </a:r>
            <a:endParaRPr kumimoji="1" lang="ja-JP" altLang="en-US" dirty="0"/>
          </a:p>
        </p:txBody>
      </p:sp>
      <p:sp>
        <p:nvSpPr>
          <p:cNvPr id="9" name="テキスト ボックス 8"/>
          <p:cNvSpPr txBox="1"/>
          <p:nvPr/>
        </p:nvSpPr>
        <p:spPr>
          <a:xfrm>
            <a:off x="5928753" y="4787999"/>
            <a:ext cx="2262158" cy="369332"/>
          </a:xfrm>
          <a:prstGeom prst="rect">
            <a:avLst/>
          </a:prstGeom>
          <a:noFill/>
        </p:spPr>
        <p:txBody>
          <a:bodyPr wrap="none" rtlCol="0">
            <a:spAutoFit/>
          </a:bodyPr>
          <a:lstStyle/>
          <a:p>
            <a:pPr algn="ctr"/>
            <a:r>
              <a:rPr kumimoji="1" lang="ja-JP" altLang="en-US" dirty="0" smtClean="0"/>
              <a:t>パスワードハッシュ</a:t>
            </a:r>
            <a:endParaRPr kumimoji="1" lang="ja-JP" altLang="en-US" dirty="0"/>
          </a:p>
        </p:txBody>
      </p:sp>
      <p:sp>
        <p:nvSpPr>
          <p:cNvPr id="10" name="右矢印 9"/>
          <p:cNvSpPr/>
          <p:nvPr/>
        </p:nvSpPr>
        <p:spPr>
          <a:xfrm>
            <a:off x="3792852" y="5032280"/>
            <a:ext cx="2015613" cy="277451"/>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rot="10800000">
            <a:off x="3792852" y="5309731"/>
            <a:ext cx="2015613" cy="277451"/>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禁止 11"/>
          <p:cNvSpPr/>
          <p:nvPr/>
        </p:nvSpPr>
        <p:spPr>
          <a:xfrm>
            <a:off x="4605212" y="5253012"/>
            <a:ext cx="390891" cy="390891"/>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2563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パスワードの確認</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457200" indent="-457200">
              <a:buFont typeface="+mj-lt"/>
              <a:buAutoNum type="arabicPeriod"/>
            </a:pPr>
            <a:r>
              <a:rPr kumimoji="1" lang="ja-JP" altLang="en-US" dirty="0" smtClean="0"/>
              <a:t>利用者がパスワードを入力</a:t>
            </a:r>
            <a:endParaRPr kumimoji="1" lang="en-US" altLang="ja-JP" dirty="0" smtClean="0"/>
          </a:p>
          <a:p>
            <a:pPr marL="457200" indent="-457200">
              <a:buFont typeface="+mj-lt"/>
              <a:buAutoNum type="arabicPeriod"/>
            </a:pPr>
            <a:r>
              <a:rPr lang="ja-JP" altLang="en-US" dirty="0" smtClean="0"/>
              <a:t>そのパスワードをハッシュ関数で変換</a:t>
            </a:r>
            <a:endParaRPr lang="en-US" altLang="ja-JP" dirty="0" smtClean="0"/>
          </a:p>
          <a:p>
            <a:pPr marL="457200" indent="-457200">
              <a:buFont typeface="+mj-lt"/>
              <a:buAutoNum type="arabicPeriod"/>
            </a:pPr>
            <a:r>
              <a:rPr kumimoji="1" lang="ja-JP" altLang="en-US" dirty="0"/>
              <a:t>保存されて</a:t>
            </a:r>
            <a:r>
              <a:rPr kumimoji="1" lang="ja-JP" altLang="en-US" dirty="0" smtClean="0"/>
              <a:t>いたパスワードハッシュと比較</a:t>
            </a:r>
            <a:endParaRPr kumimoji="1" lang="en-US" altLang="ja-JP" dirty="0" smtClean="0"/>
          </a:p>
          <a:p>
            <a:pPr marL="457200" indent="-457200">
              <a:buFont typeface="+mj-lt"/>
              <a:buAutoNum type="arabicPeriod"/>
            </a:pPr>
            <a:r>
              <a:rPr lang="ja-JP" altLang="en-US" dirty="0" smtClean="0"/>
              <a:t>同じならパスワードは正しい</a:t>
            </a:r>
            <a:endParaRPr lang="en-US" altLang="ja-JP" dirty="0" smtClean="0"/>
          </a:p>
          <a:p>
            <a:endParaRPr kumimoji="1" lang="en-US" altLang="ja-JP" dirty="0"/>
          </a:p>
          <a:p>
            <a:r>
              <a:rPr lang="ja-JP" altLang="en-US" dirty="0" smtClean="0"/>
              <a:t>管理者も利用者のパスワードはわからない</a:t>
            </a:r>
            <a:endParaRPr lang="en-US" altLang="ja-JP" dirty="0" smtClean="0"/>
          </a:p>
          <a:p>
            <a:r>
              <a:rPr kumimoji="1" lang="ja-JP" altLang="en-US" dirty="0" smtClean="0"/>
              <a:t>パスワードハッシュが漏れてもパスワードはわからない</a:t>
            </a:r>
            <a:endParaRPr kumimoji="1" lang="ja-JP" altLang="en-US" dirty="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14</a:t>
            </a:fld>
            <a:endParaRPr lang="ja-JP" altLang="en-US"/>
          </a:p>
        </p:txBody>
      </p:sp>
    </p:spTree>
    <p:extLst>
      <p:ext uri="{BB962C8B-B14F-4D97-AF65-F5344CB8AC3E}">
        <p14:creationId xmlns:p14="http://schemas.microsoft.com/office/powerpoint/2010/main" val="36782927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わからないので総当り</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理論的に強いハッシュ関数は限られている</a:t>
            </a:r>
            <a:endParaRPr lang="en-US" altLang="ja-JP" dirty="0" smtClean="0"/>
          </a:p>
          <a:p>
            <a:pPr lvl="1"/>
            <a:r>
              <a:rPr lang="ja-JP" altLang="en-US" dirty="0" smtClean="0"/>
              <a:t>だいたい使われているものはわかる</a:t>
            </a:r>
            <a:endParaRPr lang="en-US" altLang="ja-JP" dirty="0" smtClean="0"/>
          </a:p>
          <a:p>
            <a:pPr lvl="1"/>
            <a:r>
              <a:rPr lang="ja-JP" altLang="en-US" dirty="0" smtClean="0"/>
              <a:t>同じ仕組みで計算すれば総当りできる</a:t>
            </a:r>
            <a:endParaRPr lang="en-US" altLang="ja-JP" dirty="0"/>
          </a:p>
          <a:p>
            <a:r>
              <a:rPr lang="ja-JP" altLang="en-US" dirty="0" smtClean="0"/>
              <a:t>最近の計算機はとても速い</a:t>
            </a:r>
            <a:endParaRPr lang="en-US" altLang="ja-JP" dirty="0" smtClean="0"/>
          </a:p>
          <a:p>
            <a:pPr lvl="1"/>
            <a:r>
              <a:rPr lang="ja-JP" altLang="en-US" dirty="0" smtClean="0"/>
              <a:t>家庭のパソコンでも一秒間に何十億回も計算可能</a:t>
            </a:r>
            <a:endParaRPr lang="en-US" altLang="ja-JP" dirty="0" smtClean="0"/>
          </a:p>
          <a:p>
            <a:pPr lvl="1"/>
            <a:r>
              <a:rPr lang="ja-JP" altLang="en-US" dirty="0" smtClean="0"/>
              <a:t>あらかじめ計算しておくこともできる</a:t>
            </a:r>
            <a:endParaRPr lang="en-US" altLang="ja-JP" dirty="0" smtClean="0"/>
          </a:p>
          <a:p>
            <a:r>
              <a:rPr lang="ja-JP" altLang="en-US" dirty="0" smtClean="0"/>
              <a:t>それでも長くて複雑なパスワードにたどり着くのには時間がかかる（はず）</a:t>
            </a:r>
            <a:endParaRPr lang="en-US" altLang="ja-JP" dirty="0" smtClean="0"/>
          </a:p>
          <a:p>
            <a:endParaRPr lang="en-US" altLang="ja-JP" dirty="0" smtClean="0"/>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15</a:t>
            </a:fld>
            <a:endParaRPr lang="ja-JP" altLang="en-US"/>
          </a:p>
        </p:txBody>
      </p:sp>
    </p:spTree>
    <p:extLst>
      <p:ext uri="{BB962C8B-B14F-4D97-AF65-F5344CB8AC3E}">
        <p14:creationId xmlns:p14="http://schemas.microsoft.com/office/powerpoint/2010/main" val="1685138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辞書攻撃</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全て</a:t>
            </a:r>
            <a:r>
              <a:rPr lang="ja-JP" altLang="en-US" dirty="0" smtClean="0"/>
              <a:t>の組み合わせを試すのは時間がかかる</a:t>
            </a:r>
            <a:endParaRPr lang="en-US" altLang="ja-JP" dirty="0" smtClean="0"/>
          </a:p>
          <a:p>
            <a:r>
              <a:rPr kumimoji="1" lang="ja-JP" altLang="en-US" dirty="0"/>
              <a:t>よく</a:t>
            </a:r>
            <a:r>
              <a:rPr kumimoji="1" lang="ja-JP" altLang="en-US" dirty="0" smtClean="0"/>
              <a:t>使われるパスワードを集めたリストを使う</a:t>
            </a:r>
            <a:endParaRPr kumimoji="1" lang="en-US" altLang="ja-JP" dirty="0" smtClean="0"/>
          </a:p>
          <a:p>
            <a:pPr lvl="1"/>
            <a:r>
              <a:rPr lang="ja-JP" altLang="en-US" dirty="0"/>
              <a:t>英</a:t>
            </a:r>
            <a:r>
              <a:rPr lang="ja-JP" altLang="en-US" dirty="0" smtClean="0"/>
              <a:t>単語・氏名</a:t>
            </a:r>
            <a:endParaRPr lang="en-US" altLang="ja-JP" dirty="0" smtClean="0"/>
          </a:p>
          <a:p>
            <a:pPr lvl="1"/>
            <a:r>
              <a:rPr lang="ja-JP" altLang="en-US" dirty="0"/>
              <a:t>なんらか</a:t>
            </a:r>
            <a:r>
              <a:rPr lang="ja-JP" altLang="en-US" dirty="0" smtClean="0"/>
              <a:t>の理由で漏洩したパスワードリスト</a:t>
            </a:r>
            <a:endParaRPr lang="en-US" altLang="ja-JP" dirty="0" smtClean="0"/>
          </a:p>
          <a:p>
            <a:endParaRPr kumimoji="1" lang="en-US" altLang="ja-JP" dirty="0" smtClean="0"/>
          </a:p>
          <a:p>
            <a:r>
              <a:rPr kumimoji="1" lang="en-US" altLang="ja-JP" dirty="0" smtClean="0"/>
              <a:t>2014</a:t>
            </a:r>
            <a:r>
              <a:rPr kumimoji="1" lang="ja-JP" altLang="en-US" dirty="0" smtClean="0"/>
              <a:t>年のダメパスワードランキング</a:t>
            </a:r>
            <a:endParaRPr kumimoji="1" lang="en-US" altLang="ja-JP" dirty="0" smtClean="0"/>
          </a:p>
          <a:p>
            <a:pPr lvl="1"/>
            <a:r>
              <a:rPr lang="en-US" altLang="ja-JP" dirty="0" smtClean="0">
                <a:hlinkClick r:id="rId2"/>
              </a:rPr>
              <a:t>https</a:t>
            </a:r>
            <a:r>
              <a:rPr lang="en-US" altLang="ja-JP" dirty="0">
                <a:hlinkClick r:id="rId2"/>
              </a:rPr>
              <a:t>://</a:t>
            </a:r>
            <a:r>
              <a:rPr lang="en-US" altLang="ja-JP" dirty="0" smtClean="0">
                <a:hlinkClick r:id="rId2"/>
              </a:rPr>
              <a:t>splashdata.com/press/worst-passwords-of-2014.htm</a:t>
            </a:r>
            <a:r>
              <a:rPr lang="en-US" altLang="ja-JP" dirty="0" smtClean="0"/>
              <a:t> </a:t>
            </a:r>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16</a:t>
            </a:fld>
            <a:endParaRPr lang="ja-JP" altLang="en-US"/>
          </a:p>
        </p:txBody>
      </p:sp>
    </p:spTree>
    <p:extLst>
      <p:ext uri="{BB962C8B-B14F-4D97-AF65-F5344CB8AC3E}">
        <p14:creationId xmlns:p14="http://schemas.microsoft.com/office/powerpoint/2010/main" val="42273468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逆向きの辞書攻撃</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パスワードを固定してユーザー名を変える</a:t>
            </a:r>
            <a:endParaRPr lang="en-US" altLang="ja-JP" dirty="0" smtClean="0"/>
          </a:p>
          <a:p>
            <a:pPr lvl="1"/>
            <a:r>
              <a:rPr kumimoji="1" lang="ja-JP" altLang="en-US" dirty="0" smtClean="0"/>
              <a:t>ユーザー名の辞書もあるということ</a:t>
            </a:r>
            <a:endParaRPr lang="en-US" altLang="ja-JP" dirty="0" smtClean="0"/>
          </a:p>
          <a:p>
            <a:r>
              <a:rPr lang="ja-JP" altLang="en-US" dirty="0" smtClean="0"/>
              <a:t>安易</a:t>
            </a:r>
            <a:r>
              <a:rPr lang="ja-JP" altLang="en-US" dirty="0"/>
              <a:t>な</a:t>
            </a:r>
            <a:r>
              <a:rPr lang="ja-JP" altLang="en-US" dirty="0" smtClean="0"/>
              <a:t>パスワードを使う人が少しでもいると侵入されてしまう</a:t>
            </a:r>
            <a:endParaRPr kumimoji="1" lang="en-US" altLang="ja-JP" dirty="0" smtClean="0"/>
          </a:p>
          <a:p>
            <a:pPr lvl="1"/>
            <a:endParaRPr kumimoji="1" lang="en-US" altLang="ja-JP" dirty="0" smtClean="0"/>
          </a:p>
          <a:p>
            <a:r>
              <a:rPr lang="ja-JP" altLang="en-US" dirty="0" smtClean="0"/>
              <a:t>「鎖の強さは最も弱い輪によって決まる」</a:t>
            </a:r>
            <a:endParaRPr lang="en-US" altLang="ja-JP" dirty="0" smtClean="0"/>
          </a:p>
          <a:p>
            <a:pPr lvl="1"/>
            <a:r>
              <a:rPr kumimoji="1" lang="en-US" altLang="ja-JP" dirty="0" smtClean="0"/>
              <a:t>The strength of the chain is in the weakest link.</a:t>
            </a:r>
            <a:endParaRPr kumimoji="1" lang="ja-JP" altLang="en-US" dirty="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17</a:t>
            </a:fld>
            <a:endParaRPr lang="ja-JP" altLang="en-US"/>
          </a:p>
        </p:txBody>
      </p:sp>
    </p:spTree>
    <p:extLst>
      <p:ext uri="{BB962C8B-B14F-4D97-AF65-F5344CB8AC3E}">
        <p14:creationId xmlns:p14="http://schemas.microsoft.com/office/powerpoint/2010/main" val="858258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「良いパスワード」？</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悪いパスワード</a:t>
            </a:r>
            <a:endParaRPr kumimoji="1" lang="en-US" altLang="ja-JP" dirty="0" smtClean="0"/>
          </a:p>
          <a:p>
            <a:pPr lvl="1"/>
            <a:r>
              <a:rPr lang="ja-JP" altLang="en-US" dirty="0" smtClean="0"/>
              <a:t>短い</a:t>
            </a:r>
            <a:endParaRPr lang="en-US" altLang="ja-JP" dirty="0" smtClean="0"/>
          </a:p>
          <a:p>
            <a:pPr lvl="1"/>
            <a:r>
              <a:rPr kumimoji="1" lang="ja-JP" altLang="en-US" dirty="0" smtClean="0"/>
              <a:t>数字だけ、英小文字だけなど</a:t>
            </a:r>
            <a:endParaRPr kumimoji="1" lang="en-US" altLang="ja-JP" dirty="0" smtClean="0"/>
          </a:p>
          <a:p>
            <a:pPr lvl="1"/>
            <a:r>
              <a:rPr lang="ja-JP" altLang="en-US" dirty="0" smtClean="0"/>
              <a:t>辞書に載っている単語や生年月日等を流用</a:t>
            </a:r>
            <a:endParaRPr lang="en-US" altLang="ja-JP" dirty="0" smtClean="0"/>
          </a:p>
          <a:p>
            <a:r>
              <a:rPr kumimoji="1" lang="ja-JP" altLang="en-US" dirty="0" smtClean="0"/>
              <a:t>良いパスワード</a:t>
            </a:r>
            <a:endParaRPr kumimoji="1" lang="en-US" altLang="ja-JP" dirty="0" smtClean="0"/>
          </a:p>
          <a:p>
            <a:pPr lvl="1"/>
            <a:r>
              <a:rPr lang="ja-JP" altLang="en-US" dirty="0" smtClean="0"/>
              <a:t>長い</a:t>
            </a:r>
            <a:endParaRPr lang="en-US" altLang="ja-JP" dirty="0" smtClean="0"/>
          </a:p>
          <a:p>
            <a:pPr lvl="1"/>
            <a:r>
              <a:rPr kumimoji="1" lang="ja-JP" altLang="en-US" dirty="0" smtClean="0"/>
              <a:t>英大小文字、数字、記号を混在</a:t>
            </a:r>
            <a:endParaRPr kumimoji="1" lang="en-US" altLang="ja-JP" dirty="0" smtClean="0"/>
          </a:p>
          <a:p>
            <a:pPr lvl="1"/>
            <a:r>
              <a:rPr kumimoji="1" lang="ja-JP" altLang="en-US" dirty="0" smtClean="0"/>
              <a:t>単語や生年月日・名前などを含まない</a:t>
            </a:r>
            <a:endParaRPr kumimoji="1" lang="ja-JP" altLang="en-US" dirty="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18</a:t>
            </a:fld>
            <a:endParaRPr lang="ja-JP" altLang="en-US"/>
          </a:p>
        </p:txBody>
      </p:sp>
    </p:spTree>
    <p:extLst>
      <p:ext uri="{BB962C8B-B14F-4D97-AF65-F5344CB8AC3E}">
        <p14:creationId xmlns:p14="http://schemas.microsoft.com/office/powerpoint/2010/main" val="35385124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盗聴</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kumimoji="1" lang="ja-JP" altLang="en-US" dirty="0" smtClean="0"/>
              <a:t>手元の端末とサーバの間のどこかで入力を盗む</a:t>
            </a:r>
            <a:endParaRPr kumimoji="1" lang="en-US" altLang="ja-JP" dirty="0" smtClean="0"/>
          </a:p>
          <a:p>
            <a:endParaRPr lang="en-US" altLang="ja-JP" dirty="0"/>
          </a:p>
          <a:p>
            <a:r>
              <a:rPr kumimoji="1" lang="ja-JP" altLang="en-US" dirty="0" smtClean="0"/>
              <a:t>手元の端末</a:t>
            </a:r>
            <a:endParaRPr kumimoji="1" lang="en-US" altLang="ja-JP" dirty="0" smtClean="0"/>
          </a:p>
          <a:p>
            <a:pPr lvl="1"/>
            <a:r>
              <a:rPr lang="ja-JP" altLang="en-US" dirty="0" smtClean="0"/>
              <a:t>マルウェアでキー入力や画面を盗聴</a:t>
            </a:r>
            <a:endParaRPr lang="en-US" altLang="ja-JP" dirty="0" smtClean="0"/>
          </a:p>
          <a:p>
            <a:r>
              <a:rPr lang="ja-JP" altLang="en-US" dirty="0" smtClean="0"/>
              <a:t>サーバ</a:t>
            </a:r>
            <a:endParaRPr lang="en-US" altLang="ja-JP" dirty="0" smtClean="0"/>
          </a:p>
          <a:p>
            <a:pPr lvl="1"/>
            <a:r>
              <a:rPr lang="ja-JP" altLang="en-US" dirty="0" smtClean="0"/>
              <a:t>内容を改ざんし罠を仕掛けるなど</a:t>
            </a:r>
            <a:endParaRPr lang="en-US" altLang="ja-JP" dirty="0" smtClean="0"/>
          </a:p>
          <a:p>
            <a:r>
              <a:rPr lang="ja-JP" altLang="en-US" dirty="0"/>
              <a:t>通信</a:t>
            </a:r>
            <a:r>
              <a:rPr lang="ja-JP" altLang="en-US" dirty="0" smtClean="0"/>
              <a:t>路（無線やインターネットなど）</a:t>
            </a:r>
            <a:endParaRPr lang="en-US" altLang="ja-JP" dirty="0" smtClean="0"/>
          </a:p>
          <a:p>
            <a:pPr lvl="1"/>
            <a:r>
              <a:rPr lang="ja-JP" altLang="en-US" dirty="0"/>
              <a:t>暗号化されて</a:t>
            </a:r>
            <a:r>
              <a:rPr lang="ja-JP" altLang="en-US" dirty="0" smtClean="0"/>
              <a:t>いない通信は盗聴の可能性</a:t>
            </a:r>
            <a:endParaRPr lang="en-US" altLang="ja-JP" dirty="0" smtClean="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19</a:t>
            </a:fld>
            <a:endParaRPr lang="ja-JP" altLang="en-US"/>
          </a:p>
        </p:txBody>
      </p:sp>
    </p:spTree>
    <p:extLst>
      <p:ext uri="{BB962C8B-B14F-4D97-AF65-F5344CB8AC3E}">
        <p14:creationId xmlns:p14="http://schemas.microsoft.com/office/powerpoint/2010/main" val="11849573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smtClean="0">
                <a:solidFill>
                  <a:prstClr val="black">
                    <a:lumMod val="65000"/>
                    <a:lumOff val="35000"/>
                  </a:prstClr>
                </a:solidFill>
              </a:rPr>
              <a:t>安全</a:t>
            </a:r>
            <a:r>
              <a:rPr lang="ja-JP" altLang="en-US" dirty="0">
                <a:solidFill>
                  <a:prstClr val="black">
                    <a:lumMod val="65000"/>
                    <a:lumOff val="35000"/>
                  </a:prstClr>
                </a:solidFill>
              </a:rPr>
              <a:t>な</a:t>
            </a:r>
            <a:r>
              <a:rPr lang="ja-JP" altLang="en-US" dirty="0" smtClean="0">
                <a:solidFill>
                  <a:prstClr val="black">
                    <a:lumMod val="65000"/>
                    <a:lumOff val="35000"/>
                  </a:prstClr>
                </a:solidFill>
              </a:rPr>
              <a:t>設定</a:t>
            </a:r>
            <a:r>
              <a:rPr lang="ja-JP" altLang="en-US" dirty="0">
                <a:solidFill>
                  <a:prstClr val="black">
                    <a:lumMod val="65000"/>
                    <a:lumOff val="35000"/>
                  </a:prstClr>
                </a:solidFill>
              </a:rPr>
              <a:t/>
            </a:r>
            <a:br>
              <a:rPr lang="ja-JP" altLang="en-US" dirty="0">
                <a:solidFill>
                  <a:prstClr val="black">
                    <a:lumMod val="65000"/>
                    <a:lumOff val="35000"/>
                  </a:prstClr>
                </a:solidFill>
              </a:rPr>
            </a:b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個人でできるサイバーセキュリティ対策を</a:t>
            </a:r>
            <a:r>
              <a:rPr lang="ja-JP" altLang="en-US" dirty="0" smtClean="0"/>
              <a:t>知る</a:t>
            </a:r>
            <a:endParaRPr lang="en-US" altLang="ja-JP" dirty="0" smtClean="0"/>
          </a:p>
          <a:p>
            <a:endParaRPr lang="ja-JP" altLang="en-US" dirty="0"/>
          </a:p>
          <a:p>
            <a:r>
              <a:rPr lang="ja-JP" altLang="en-US" dirty="0" smtClean="0"/>
              <a:t>情報</a:t>
            </a:r>
            <a:r>
              <a:rPr lang="ja-JP" altLang="en-US" dirty="0"/>
              <a:t>機器そのものを守ること</a:t>
            </a:r>
          </a:p>
          <a:p>
            <a:r>
              <a:rPr lang="ja-JP" altLang="en-US" dirty="0" smtClean="0"/>
              <a:t>サービス</a:t>
            </a:r>
            <a:r>
              <a:rPr lang="ja-JP" altLang="en-US" dirty="0"/>
              <a:t>に提供した自分の情報などを守ること</a:t>
            </a:r>
          </a:p>
          <a:p>
            <a:r>
              <a:rPr lang="ja-JP" altLang="en-US" dirty="0" smtClean="0"/>
              <a:t>ネット上</a:t>
            </a:r>
            <a:r>
              <a:rPr lang="ja-JP" altLang="en-US" dirty="0"/>
              <a:t>を流れる情報を盗聴されないためにできる</a:t>
            </a:r>
            <a:r>
              <a:rPr lang="ja-JP" altLang="en-US" dirty="0" smtClean="0"/>
              <a:t>こと</a:t>
            </a:r>
            <a:endParaRPr lang="ja-JP" altLang="en-US" dirty="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2</a:t>
            </a:fld>
            <a:endParaRPr lang="ja-JP" altLang="en-US"/>
          </a:p>
        </p:txBody>
      </p:sp>
      <p:sp>
        <p:nvSpPr>
          <p:cNvPr id="6" name="角丸四角形 5"/>
          <p:cNvSpPr/>
          <p:nvPr/>
        </p:nvSpPr>
        <p:spPr>
          <a:xfrm>
            <a:off x="1942415" y="3909091"/>
            <a:ext cx="6591985" cy="893645"/>
          </a:xfrm>
          <a:prstGeom prst="roundRect">
            <a:avLst/>
          </a:prstGeom>
          <a:noFill/>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50811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フィッシング</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t>被害者を騙してユーザー名・パスワードなどを罠ページに入力させる</a:t>
            </a:r>
            <a:endParaRPr kumimoji="1" lang="en-US" altLang="ja-JP" dirty="0" smtClean="0"/>
          </a:p>
          <a:p>
            <a:endParaRPr lang="en-US" altLang="ja-JP" dirty="0"/>
          </a:p>
          <a:p>
            <a:r>
              <a:rPr kumimoji="1" lang="ja-JP" altLang="en-US" dirty="0" smtClean="0"/>
              <a:t>よくある例</a:t>
            </a:r>
            <a:endParaRPr kumimoji="1" lang="en-US" altLang="ja-JP" dirty="0" smtClean="0"/>
          </a:p>
          <a:p>
            <a:pPr lvl="1"/>
            <a:r>
              <a:rPr kumimoji="1" lang="ja-JP" altLang="en-US" dirty="0" smtClean="0"/>
              <a:t>有名なサービスを騙る</a:t>
            </a:r>
            <a:endParaRPr lang="en-US" altLang="ja-JP" dirty="0"/>
          </a:p>
          <a:p>
            <a:pPr lvl="2"/>
            <a:r>
              <a:rPr lang="en-US" altLang="ja-JP" dirty="0" smtClean="0"/>
              <a:t>Amazon</a:t>
            </a:r>
            <a:r>
              <a:rPr lang="ja-JP" altLang="en-US" dirty="0" err="1" smtClean="0"/>
              <a:t>、</a:t>
            </a:r>
            <a:r>
              <a:rPr lang="en-US" altLang="ja-JP" dirty="0" smtClean="0"/>
              <a:t>PayPal</a:t>
            </a:r>
            <a:r>
              <a:rPr lang="ja-JP" altLang="en-US" dirty="0" err="1" smtClean="0"/>
              <a:t>、</a:t>
            </a:r>
            <a:r>
              <a:rPr lang="en-US" altLang="ja-JP" dirty="0" smtClean="0"/>
              <a:t>VISA</a:t>
            </a:r>
            <a:r>
              <a:rPr lang="ja-JP" altLang="en-US" dirty="0" smtClean="0"/>
              <a:t>カード、銀行など</a:t>
            </a:r>
            <a:endParaRPr kumimoji="1" lang="en-US" altLang="ja-JP" dirty="0" smtClean="0"/>
          </a:p>
          <a:p>
            <a:pPr lvl="1"/>
            <a:r>
              <a:rPr lang="ja-JP" altLang="en-US" dirty="0" smtClean="0"/>
              <a:t>学内サービスを騙る</a:t>
            </a:r>
            <a:endParaRPr lang="en-US" altLang="ja-JP" dirty="0" smtClean="0"/>
          </a:p>
          <a:p>
            <a:pPr lvl="2"/>
            <a:r>
              <a:rPr lang="ja-JP" altLang="en-US" dirty="0" smtClean="0"/>
              <a:t>応答しないとメールアカウントを停止します、など</a:t>
            </a:r>
            <a:endParaRPr lang="en-US" altLang="ja-JP" dirty="0" smtClean="0"/>
          </a:p>
          <a:p>
            <a:pPr lvl="3"/>
            <a:endParaRPr lang="en-US" altLang="ja-JP" dirty="0"/>
          </a:p>
          <a:p>
            <a:r>
              <a:rPr lang="ja-JP" altLang="en-US" dirty="0" smtClean="0"/>
              <a:t>入力してしまったらアウト</a:t>
            </a:r>
            <a:endParaRPr lang="en-US" altLang="ja-JP" dirty="0" smtClean="0"/>
          </a:p>
          <a:p>
            <a:pPr lvl="1"/>
            <a:r>
              <a:rPr lang="ja-JP" altLang="en-US" dirty="0" smtClean="0"/>
              <a:t>メールアカウントなら一瞬で迷惑メール送信などに悪用</a:t>
            </a:r>
            <a:endParaRPr lang="en-US" altLang="ja-JP" dirty="0" smtClean="0"/>
          </a:p>
          <a:p>
            <a:endParaRPr kumimoji="1" lang="en-US" altLang="ja-JP" dirty="0" smtClean="0"/>
          </a:p>
          <a:p>
            <a:endParaRPr kumimoji="1" lang="ja-JP" altLang="en-US" dirty="0"/>
          </a:p>
        </p:txBody>
      </p:sp>
      <p:sp>
        <p:nvSpPr>
          <p:cNvPr id="4" name="フッター プレースホルダー 3"/>
          <p:cNvSpPr>
            <a:spLocks noGrp="1"/>
          </p:cNvSpPr>
          <p:nvPr>
            <p:ph type="ftr" sz="quarter" idx="11"/>
          </p:nvPr>
        </p:nvSpPr>
        <p:spPr/>
        <p:txBody>
          <a:bodyPr/>
          <a:lstStyle/>
          <a:p>
            <a:r>
              <a:rPr lang="ja-JP" altLang="en-US" dirty="0" smtClean="0">
                <a:solidFill>
                  <a:prstClr val="black">
                    <a:tint val="75000"/>
                  </a:prstClr>
                </a:solidFill>
              </a:rPr>
              <a:t>サイバーセキュリティ基礎</a:t>
            </a:r>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20</a:t>
            </a:fld>
            <a:endParaRPr lang="ja-JP" altLang="en-US"/>
          </a:p>
        </p:txBody>
      </p:sp>
    </p:spTree>
    <p:extLst>
      <p:ext uri="{BB962C8B-B14F-4D97-AF65-F5344CB8AC3E}">
        <p14:creationId xmlns:p14="http://schemas.microsoft.com/office/powerpoint/2010/main" val="27939760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実例（メールアカウント）</a:t>
            </a:r>
            <a:endParaRPr lang="ja-JP" altLang="en-US" dirty="0"/>
          </a:p>
        </p:txBody>
      </p:sp>
      <p:sp>
        <p:nvSpPr>
          <p:cNvPr id="3" name="コンテンツ プレースホルダー 2"/>
          <p:cNvSpPr>
            <a:spLocks noGrp="1"/>
          </p:cNvSpPr>
          <p:nvPr>
            <p:ph idx="1"/>
          </p:nvPr>
        </p:nvSpPr>
        <p:spPr>
          <a:xfrm>
            <a:off x="1942415" y="1905000"/>
            <a:ext cx="6591985" cy="4006222"/>
          </a:xfrm>
          <a:solidFill>
            <a:schemeClr val="bg1"/>
          </a:solidFill>
        </p:spPr>
        <p:txBody>
          <a:bodyPr>
            <a:noAutofit/>
          </a:bodyPr>
          <a:lstStyle/>
          <a:p>
            <a:pPr marL="0" indent="0">
              <a:lnSpc>
                <a:spcPct val="80000"/>
              </a:lnSpc>
              <a:buNone/>
            </a:pPr>
            <a:r>
              <a:rPr lang="en-US" altLang="ja-JP" sz="1200" dirty="0"/>
              <a:t>Subject: Re: </a:t>
            </a:r>
            <a:r>
              <a:rPr lang="ja-JP" altLang="en-US" sz="1200" dirty="0"/>
              <a:t>ヘルプ デスク管理者から電子メール アラート</a:t>
            </a:r>
            <a:r>
              <a:rPr lang="ja-JP" altLang="en-US" sz="1200" dirty="0" smtClean="0"/>
              <a:t>。</a:t>
            </a:r>
          </a:p>
          <a:p>
            <a:pPr marL="0" indent="0">
              <a:lnSpc>
                <a:spcPct val="80000"/>
              </a:lnSpc>
              <a:buNone/>
            </a:pPr>
            <a:r>
              <a:rPr lang="en-US" altLang="ja-JP" sz="1200" dirty="0" smtClean="0"/>
              <a:t>From: Joana Gomes &lt;joana.gomes@ua.pt&gt;</a:t>
            </a:r>
          </a:p>
          <a:p>
            <a:pPr marL="0" indent="0">
              <a:lnSpc>
                <a:spcPct val="80000"/>
              </a:lnSpc>
              <a:buNone/>
            </a:pPr>
            <a:r>
              <a:rPr lang="en-US" altLang="ja-JP" sz="1200" dirty="0" smtClean="0"/>
              <a:t>To</a:t>
            </a:r>
            <a:r>
              <a:rPr lang="en-US" altLang="ja-JP" sz="1200" dirty="0"/>
              <a:t>: Joana Gomes &lt;joana.gomes@ua.pt&gt;</a:t>
            </a:r>
          </a:p>
          <a:p>
            <a:pPr marL="0" indent="0">
              <a:lnSpc>
                <a:spcPct val="80000"/>
              </a:lnSpc>
              <a:buNone/>
            </a:pPr>
            <a:r>
              <a:rPr lang="en-US" altLang="ja-JP" sz="1200" dirty="0"/>
              <a:t>Date: Wed, 29 Apr 2015 22:24:43 +0000</a:t>
            </a:r>
          </a:p>
          <a:p>
            <a:pPr marL="0" indent="0">
              <a:buNone/>
            </a:pPr>
            <a:r>
              <a:rPr lang="ja-JP" altLang="en-US" sz="1200" dirty="0" smtClean="0"/>
              <a:t>親愛</a:t>
            </a:r>
            <a:r>
              <a:rPr lang="ja-JP" altLang="en-US" sz="1200" dirty="0"/>
              <a:t>なるメールユーザー</a:t>
            </a:r>
          </a:p>
          <a:p>
            <a:pPr marL="0" indent="0">
              <a:buNone/>
            </a:pPr>
            <a:r>
              <a:rPr lang="ja-JP" altLang="en-US" sz="1200" dirty="0" smtClean="0"/>
              <a:t>我々</a:t>
            </a:r>
            <a:r>
              <a:rPr lang="ja-JP" altLang="en-US" sz="1200" dirty="0"/>
              <a:t>はあなたのアカウントを終了する要求を受信しましたメールチームによって、</a:t>
            </a:r>
            <a:r>
              <a:rPr lang="ja-JP" altLang="en-US" sz="1200" dirty="0" smtClean="0"/>
              <a:t>プロセス</a:t>
            </a:r>
            <a:r>
              <a:rPr lang="ja-JP" altLang="en-US" sz="1200" dirty="0"/>
              <a:t>が開始された、次の </a:t>
            </a:r>
            <a:r>
              <a:rPr lang="en-US" altLang="ja-JP" sz="1200" dirty="0"/>
              <a:t>48 </a:t>
            </a:r>
            <a:r>
              <a:rPr lang="ja-JP" altLang="en-US" sz="1200" dirty="0"/>
              <a:t>時間以内にあなたのメールアカウントが最後に終了</a:t>
            </a:r>
            <a:r>
              <a:rPr lang="ja-JP" altLang="en-US" sz="1200" dirty="0" smtClean="0"/>
              <a:t>しました</a:t>
            </a:r>
            <a:r>
              <a:rPr lang="ja-JP" altLang="en-US" sz="1200" dirty="0"/>
              <a:t>。本当にあなたにメールを終了するかどうかを確認するにこのメールを送信して</a:t>
            </a:r>
            <a:r>
              <a:rPr lang="ja-JP" altLang="en-US" sz="1200" dirty="0" smtClean="0"/>
              <a:t>います</a:t>
            </a:r>
            <a:r>
              <a:rPr lang="ja-JP" altLang="en-US" sz="1200" dirty="0"/>
              <a:t>。</a:t>
            </a:r>
          </a:p>
          <a:p>
            <a:pPr marL="0" indent="0">
              <a:buNone/>
            </a:pPr>
            <a:r>
              <a:rPr lang="ja-JP" altLang="en-US" sz="1200" dirty="0" smtClean="0"/>
              <a:t>この</a:t>
            </a:r>
            <a:r>
              <a:rPr lang="ja-JP" altLang="en-US" sz="1200" dirty="0"/>
              <a:t>終了をキャンセルするこのリンク </a:t>
            </a:r>
            <a:r>
              <a:rPr lang="en-US" altLang="ja-JP" sz="1200" dirty="0" smtClean="0"/>
              <a:t>(</a:t>
            </a:r>
            <a:r>
              <a:rPr lang="ja-JP" altLang="en-US" sz="1200" dirty="0" smtClean="0">
                <a:solidFill>
                  <a:srgbClr val="00B0F0"/>
                </a:solidFill>
              </a:rPr>
              <a:t>リクエストをキャンセルする</a:t>
            </a:r>
            <a:r>
              <a:rPr lang="en-US" altLang="ja-JP" sz="1200" dirty="0" smtClean="0"/>
              <a:t>)</a:t>
            </a:r>
            <a:r>
              <a:rPr lang="ja-JP" altLang="en-US" sz="1200" dirty="0" smtClean="0"/>
              <a:t>およびより速くより安全なフル機能のメールの経験のためのあなたのアカウントを更新します</a:t>
            </a:r>
            <a:r>
              <a:rPr lang="ja-JP" altLang="en-US" sz="1200" dirty="0"/>
              <a:t>。</a:t>
            </a:r>
          </a:p>
          <a:p>
            <a:pPr marL="0" indent="0">
              <a:buNone/>
            </a:pPr>
            <a:r>
              <a:rPr lang="ja-JP" altLang="en-US" sz="1200" dirty="0" smtClean="0"/>
              <a:t>この</a:t>
            </a:r>
            <a:r>
              <a:rPr lang="ja-JP" altLang="en-US" sz="1200" dirty="0"/>
              <a:t>メッセージには返信しないでください。このアドレスに送信されたメールを</a:t>
            </a:r>
            <a:r>
              <a:rPr lang="ja-JP" altLang="en-US" sz="1200" dirty="0" smtClean="0"/>
              <a:t>答えること</a:t>
            </a:r>
            <a:r>
              <a:rPr lang="ja-JP" altLang="en-US" sz="1200" dirty="0"/>
              <a:t>ができません。</a:t>
            </a:r>
          </a:p>
          <a:p>
            <a:pPr marL="0" indent="0">
              <a:buNone/>
            </a:pPr>
            <a:r>
              <a:rPr lang="ja-JP" altLang="en-US" sz="1200" dirty="0" smtClean="0"/>
              <a:t>電子</a:t>
            </a:r>
            <a:r>
              <a:rPr lang="ja-JP" altLang="en-US" sz="1200" dirty="0"/>
              <a:t>メールサービスを使用していただきありがとうございます。</a:t>
            </a:r>
          </a:p>
          <a:p>
            <a:pPr marL="0" indent="0">
              <a:buNone/>
            </a:pPr>
            <a:r>
              <a:rPr lang="ja-JP" altLang="en-US" sz="1200" dirty="0" smtClean="0"/>
              <a:t>コピー</a:t>
            </a:r>
            <a:r>
              <a:rPr lang="ja-JP" altLang="en-US" sz="1200" dirty="0"/>
              <a:t>右 </a:t>
            </a:r>
            <a:r>
              <a:rPr lang="en-US" altLang="ja-JP" sz="1200" dirty="0"/>
              <a:t>© 2015</a:t>
            </a:r>
            <a:r>
              <a:rPr lang="ja-JP" altLang="en-US" sz="1200" dirty="0"/>
              <a:t>年情報センター</a:t>
            </a:r>
            <a:r>
              <a:rPr lang="ja-JP" altLang="en-US" sz="1200" dirty="0" smtClean="0"/>
              <a:t>。</a:t>
            </a:r>
            <a:endParaRPr lang="en-US" altLang="ja-JP" sz="1200" dirty="0"/>
          </a:p>
        </p:txBody>
      </p:sp>
      <p:sp>
        <p:nvSpPr>
          <p:cNvPr id="4" name="フッター プレースホルダー 3"/>
          <p:cNvSpPr>
            <a:spLocks noGrp="1"/>
          </p:cNvSpPr>
          <p:nvPr>
            <p:ph type="ftr" sz="quarter" idx="11"/>
          </p:nvPr>
        </p:nvSpPr>
        <p:spPr/>
        <p:txBody>
          <a:bodyPr/>
          <a:lstStyle/>
          <a:p>
            <a:r>
              <a:rPr lang="ja-JP" altLang="en-US" smtClean="0"/>
              <a:t>サイバーセキュリティ基礎</a:t>
            </a:r>
            <a:endParaRPr lang="ja-JP" altLang="en-US"/>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21</a:t>
            </a:fld>
            <a:endParaRPr lang="ja-JP" altLang="en-US"/>
          </a:p>
        </p:txBody>
      </p:sp>
      <p:sp>
        <p:nvSpPr>
          <p:cNvPr id="10" name="下矢印吹き出し 9"/>
          <p:cNvSpPr/>
          <p:nvPr/>
        </p:nvSpPr>
        <p:spPr>
          <a:xfrm>
            <a:off x="3671922" y="3435232"/>
            <a:ext cx="3986981" cy="589935"/>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t>http://mysite-f5fd3898.dudaone.com/</a:t>
            </a:r>
            <a:endParaRPr kumimoji="1" lang="ja-JP" altLang="en-US" sz="1400" dirty="0"/>
          </a:p>
        </p:txBody>
      </p:sp>
      <p:sp>
        <p:nvSpPr>
          <p:cNvPr id="11" name="正方形/長方形 10"/>
          <p:cNvSpPr/>
          <p:nvPr/>
        </p:nvSpPr>
        <p:spPr>
          <a:xfrm>
            <a:off x="1942415" y="2153383"/>
            <a:ext cx="3779959" cy="55060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33325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実例（ハンゲーム）</a:t>
            </a:r>
            <a:endParaRPr lang="ja-JP" altLang="en-US" dirty="0"/>
          </a:p>
        </p:txBody>
      </p:sp>
      <p:sp>
        <p:nvSpPr>
          <p:cNvPr id="3" name="コンテンツ プレースホルダー 2"/>
          <p:cNvSpPr>
            <a:spLocks noGrp="1"/>
          </p:cNvSpPr>
          <p:nvPr>
            <p:ph idx="1"/>
          </p:nvPr>
        </p:nvSpPr>
        <p:spPr>
          <a:xfrm>
            <a:off x="1942415" y="1905000"/>
            <a:ext cx="6591985" cy="4006222"/>
          </a:xfrm>
          <a:solidFill>
            <a:schemeClr val="bg1"/>
          </a:solidFill>
        </p:spPr>
        <p:txBody>
          <a:bodyPr>
            <a:noAutofit/>
          </a:bodyPr>
          <a:lstStyle/>
          <a:p>
            <a:pPr marL="0" indent="0">
              <a:lnSpc>
                <a:spcPct val="80000"/>
              </a:lnSpc>
              <a:buNone/>
            </a:pPr>
            <a:r>
              <a:rPr lang="en-US" altLang="ja-JP" sz="1200" dirty="0" smtClean="0"/>
              <a:t>Subject: </a:t>
            </a:r>
            <a:r>
              <a:rPr lang="ja-JP" altLang="en-US" sz="1200" dirty="0" err="1" smtClean="0"/>
              <a:t>ハンゲームアカウントーー</a:t>
            </a:r>
            <a:r>
              <a:rPr lang="ja-JP" altLang="en-US" sz="1200" dirty="0" smtClean="0"/>
              <a:t>安全確認</a:t>
            </a:r>
          </a:p>
          <a:p>
            <a:pPr marL="0" indent="0">
              <a:lnSpc>
                <a:spcPct val="80000"/>
              </a:lnSpc>
              <a:buNone/>
            </a:pPr>
            <a:r>
              <a:rPr lang="en-US" altLang="ja-JP" sz="1200" dirty="0" smtClean="0"/>
              <a:t>From: "</a:t>
            </a:r>
            <a:r>
              <a:rPr lang="en-US" altLang="ja-JP" sz="1200" dirty="0" err="1" smtClean="0"/>
              <a:t>Hangame</a:t>
            </a:r>
            <a:r>
              <a:rPr lang="en-US" altLang="ja-JP" sz="1200" dirty="0" smtClean="0"/>
              <a:t>" &lt;members@hangame.co.jp&gt;</a:t>
            </a:r>
          </a:p>
          <a:p>
            <a:pPr marL="0" indent="0">
              <a:lnSpc>
                <a:spcPct val="80000"/>
              </a:lnSpc>
              <a:buNone/>
            </a:pPr>
            <a:r>
              <a:rPr lang="en-US" altLang="ja-JP" sz="1200" dirty="0" smtClean="0"/>
              <a:t>To: &lt;XXXXXXXXXXXXXX&gt;</a:t>
            </a:r>
          </a:p>
          <a:p>
            <a:pPr marL="0" indent="0">
              <a:lnSpc>
                <a:spcPct val="80000"/>
              </a:lnSpc>
              <a:buNone/>
            </a:pPr>
            <a:r>
              <a:rPr lang="en-US" altLang="ja-JP" sz="1200" dirty="0" smtClean="0"/>
              <a:t>Date: Fri, 2 May 2014 19:41:23 +0800</a:t>
            </a:r>
          </a:p>
          <a:p>
            <a:pPr marL="0" indent="0">
              <a:lnSpc>
                <a:spcPct val="80000"/>
              </a:lnSpc>
              <a:buNone/>
            </a:pPr>
            <a:r>
              <a:rPr lang="en-US" altLang="ja-JP" sz="1200" dirty="0" smtClean="0"/>
              <a:t>Sender: zclj5493@yahoo.co.jp</a:t>
            </a:r>
          </a:p>
          <a:p>
            <a:pPr marL="0" indent="0">
              <a:lnSpc>
                <a:spcPct val="80000"/>
              </a:lnSpc>
              <a:buNone/>
            </a:pPr>
            <a:r>
              <a:rPr lang="en-US" altLang="ja-JP" sz="1200" dirty="0" smtClean="0"/>
              <a:t>X-Mailer: Microsoft Outlook Express 6.00.2900.5512</a:t>
            </a:r>
          </a:p>
          <a:p>
            <a:pPr marL="0" indent="0">
              <a:buNone/>
            </a:pPr>
            <a:endParaRPr lang="en-US" altLang="ja-JP" sz="1200" dirty="0" smtClean="0"/>
          </a:p>
          <a:p>
            <a:pPr marL="0" indent="0">
              <a:buNone/>
            </a:pPr>
            <a:r>
              <a:rPr lang="ja-JP" altLang="en-US" sz="1200" dirty="0" smtClean="0"/>
              <a:t>お客様</a:t>
            </a:r>
          </a:p>
          <a:p>
            <a:pPr marL="0" indent="0">
              <a:buNone/>
            </a:pPr>
            <a:r>
              <a:rPr lang="ja-JP" altLang="en-US" sz="1200" dirty="0" smtClean="0"/>
              <a:t>株式会社营团社サービスシステムをご利用いただき、ありがとうございます。</a:t>
            </a:r>
          </a:p>
          <a:p>
            <a:pPr marL="0" indent="0">
              <a:buNone/>
            </a:pPr>
            <a:r>
              <a:rPr lang="ja-JP" altLang="en-US" sz="1200" dirty="0" smtClean="0"/>
              <a:t>システムはお客様のアカウントが異常にログインされたことを感知しました。</a:t>
            </a:r>
          </a:p>
          <a:p>
            <a:pPr marL="0" indent="0">
              <a:buNone/>
            </a:pPr>
            <a:r>
              <a:rPr lang="ja-JP" altLang="en-US" sz="1200" dirty="0" smtClean="0"/>
              <a:t>下記のログイン時間を照らし合せてご本人様によるログインであるかどうかご確認お願いします。</a:t>
            </a:r>
          </a:p>
          <a:p>
            <a:pPr marL="0" indent="0">
              <a:buNone/>
            </a:pPr>
            <a:r>
              <a:rPr lang="en-US" altLang="ja-JP" sz="1200" dirty="0" smtClean="0"/>
              <a:t>http://top.hangame.co.jp/login/</a:t>
            </a:r>
            <a:endParaRPr lang="en-US" altLang="ja-JP" sz="1200" dirty="0"/>
          </a:p>
        </p:txBody>
      </p:sp>
      <p:sp>
        <p:nvSpPr>
          <p:cNvPr id="4" name="フッター プレースホルダー 3"/>
          <p:cNvSpPr>
            <a:spLocks noGrp="1"/>
          </p:cNvSpPr>
          <p:nvPr>
            <p:ph type="ftr" sz="quarter" idx="11"/>
          </p:nvPr>
        </p:nvSpPr>
        <p:spPr/>
        <p:txBody>
          <a:bodyPr/>
          <a:lstStyle/>
          <a:p>
            <a:r>
              <a:rPr lang="ja-JP" altLang="en-US" smtClean="0"/>
              <a:t>サイバーセキュリティ基礎</a:t>
            </a:r>
            <a:endParaRPr lang="ja-JP" altLang="en-US"/>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22</a:t>
            </a:fld>
            <a:endParaRPr lang="ja-JP" altLang="en-US"/>
          </a:p>
        </p:txBody>
      </p:sp>
      <p:sp>
        <p:nvSpPr>
          <p:cNvPr id="10" name="下矢印吹き出し 9"/>
          <p:cNvSpPr/>
          <p:nvPr/>
        </p:nvSpPr>
        <p:spPr>
          <a:xfrm>
            <a:off x="1425677" y="4692684"/>
            <a:ext cx="4768645" cy="589935"/>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t>http://dragonests.tk/arad.hangame.co.jp/login/</a:t>
            </a:r>
            <a:endParaRPr kumimoji="1" lang="ja-JP" altLang="en-US" sz="1400" dirty="0"/>
          </a:p>
        </p:txBody>
      </p:sp>
      <p:sp>
        <p:nvSpPr>
          <p:cNvPr id="11" name="正方形/長方形 10"/>
          <p:cNvSpPr/>
          <p:nvPr/>
        </p:nvSpPr>
        <p:spPr>
          <a:xfrm>
            <a:off x="1942415" y="2969579"/>
            <a:ext cx="2482101" cy="25563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32632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対策</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メールはよく読む</a:t>
            </a:r>
            <a:endParaRPr kumimoji="1" lang="en-US" altLang="ja-JP" dirty="0" smtClean="0"/>
          </a:p>
          <a:p>
            <a:r>
              <a:rPr lang="ja-JP" altLang="en-US" dirty="0"/>
              <a:t>メール</a:t>
            </a:r>
            <a:r>
              <a:rPr lang="ja-JP" altLang="en-US" dirty="0" smtClean="0"/>
              <a:t>のリンクを直接クリックしない</a:t>
            </a:r>
            <a:endParaRPr lang="en-US" altLang="ja-JP" dirty="0" smtClean="0"/>
          </a:p>
          <a:p>
            <a:pPr lvl="1"/>
            <a:r>
              <a:rPr lang="ja-JP" altLang="en-US" dirty="0"/>
              <a:t>自分が使って</a:t>
            </a:r>
            <a:r>
              <a:rPr lang="ja-JP" altLang="en-US" dirty="0" smtClean="0"/>
              <a:t>いるサービスならそのページに直接移動する</a:t>
            </a:r>
            <a:endParaRPr lang="en-US" altLang="ja-JP" dirty="0" smtClean="0"/>
          </a:p>
          <a:p>
            <a:r>
              <a:rPr lang="ja-JP" altLang="en-US" dirty="0" smtClean="0"/>
              <a:t>先生や詳しい友達などに一度相談する</a:t>
            </a:r>
            <a:endParaRPr lang="en-US" altLang="ja-JP" dirty="0" smtClean="0"/>
          </a:p>
          <a:p>
            <a:pPr lvl="1"/>
            <a:r>
              <a:rPr kumimoji="1" lang="ja-JP" altLang="en-US" dirty="0" smtClean="0"/>
              <a:t>サービスが停止するなどとあわてさせるのが手口</a:t>
            </a:r>
            <a:endParaRPr kumimoji="1" lang="en-US" altLang="ja-JP" dirty="0" smtClean="0"/>
          </a:p>
          <a:p>
            <a:pPr lvl="1"/>
            <a:r>
              <a:rPr kumimoji="1" lang="ja-JP" altLang="en-US" dirty="0" smtClean="0"/>
              <a:t>まず落ち着くこと</a:t>
            </a:r>
            <a:endParaRPr kumimoji="1" lang="en-US" altLang="ja-JP" dirty="0" smtClean="0"/>
          </a:p>
          <a:p>
            <a:pPr lvl="2"/>
            <a:endParaRPr lang="en-US" altLang="ja-JP" dirty="0" smtClean="0"/>
          </a:p>
          <a:p>
            <a:r>
              <a:rPr lang="ja-JP" altLang="en-US" dirty="0"/>
              <a:t>フィッシング</a:t>
            </a:r>
            <a:r>
              <a:rPr lang="ja-JP" altLang="en-US" dirty="0" smtClean="0"/>
              <a:t>サイトのブロックはセキュリティ</a:t>
            </a:r>
            <a:r>
              <a:rPr lang="ja-JP" altLang="en-US" dirty="0"/>
              <a:t>対策</a:t>
            </a:r>
            <a:r>
              <a:rPr lang="ja-JP" altLang="en-US" dirty="0" smtClean="0"/>
              <a:t>ソフト</a:t>
            </a:r>
            <a:r>
              <a:rPr lang="ja-JP" altLang="en-US" dirty="0"/>
              <a:t>で</a:t>
            </a:r>
            <a:r>
              <a:rPr lang="ja-JP" altLang="en-US" dirty="0" smtClean="0"/>
              <a:t>は間に合わない場合が多い</a:t>
            </a:r>
            <a:endParaRPr kumimoji="1" lang="en-US" altLang="ja-JP" dirty="0" smtClean="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23</a:t>
            </a:fld>
            <a:endParaRPr lang="ja-JP" altLang="en-US"/>
          </a:p>
        </p:txBody>
      </p:sp>
    </p:spTree>
    <p:extLst>
      <p:ext uri="{BB962C8B-B14F-4D97-AF65-F5344CB8AC3E}">
        <p14:creationId xmlns:p14="http://schemas.microsoft.com/office/powerpoint/2010/main" val="40399277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使い回し問題</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パスワード</a:t>
            </a:r>
            <a:r>
              <a:rPr lang="ja-JP" altLang="en-US" dirty="0" smtClean="0"/>
              <a:t>を複数</a:t>
            </a:r>
            <a:r>
              <a:rPr kumimoji="1" lang="ja-JP" altLang="en-US" dirty="0" smtClean="0"/>
              <a:t>覚えられない！</a:t>
            </a:r>
            <a:endParaRPr kumimoji="1" lang="en-US" altLang="ja-JP" dirty="0" smtClean="0"/>
          </a:p>
          <a:p>
            <a:pPr lvl="1"/>
            <a:r>
              <a:rPr lang="ja-JP" altLang="en-US" dirty="0"/>
              <a:t>紙に</a:t>
            </a:r>
            <a:r>
              <a:rPr lang="ja-JP" altLang="en-US" dirty="0" smtClean="0"/>
              <a:t>書いたりするなと言われる</a:t>
            </a:r>
            <a:endParaRPr kumimoji="1" lang="en-US" altLang="ja-JP" dirty="0" smtClean="0"/>
          </a:p>
          <a:p>
            <a:r>
              <a:rPr lang="ja-JP" altLang="en-US" dirty="0" smtClean="0"/>
              <a:t>同じパスワードを使いまわしたくなる</a:t>
            </a:r>
            <a:endParaRPr lang="en-US" altLang="ja-JP" dirty="0" smtClean="0"/>
          </a:p>
          <a:p>
            <a:pPr lvl="2"/>
            <a:endParaRPr kumimoji="1" lang="en-US" altLang="ja-JP" dirty="0" smtClean="0"/>
          </a:p>
          <a:p>
            <a:r>
              <a:rPr lang="ja-JP" altLang="en-US" dirty="0" smtClean="0"/>
              <a:t>メールアドレスで登録など、</a:t>
            </a:r>
            <a:r>
              <a:rPr lang="en-US" altLang="ja-JP" dirty="0" smtClean="0"/>
              <a:t>ID</a:t>
            </a:r>
            <a:r>
              <a:rPr lang="ja-JP" altLang="en-US" dirty="0" smtClean="0"/>
              <a:t>も使いまわすケースが多い</a:t>
            </a:r>
            <a:endParaRPr lang="en-US" altLang="ja-JP" dirty="0"/>
          </a:p>
          <a:p>
            <a:pPr lvl="1"/>
            <a:endParaRPr kumimoji="1" lang="en-US" altLang="ja-JP" dirty="0" smtClean="0"/>
          </a:p>
          <a:p>
            <a:r>
              <a:rPr kumimoji="1" lang="ja-JP" altLang="en-US" dirty="0" smtClean="0"/>
              <a:t>結果、</a:t>
            </a:r>
            <a:r>
              <a:rPr kumimoji="1" lang="en-US" altLang="ja-JP" dirty="0" smtClean="0"/>
              <a:t>1</a:t>
            </a:r>
            <a:r>
              <a:rPr kumimoji="1" lang="ja-JP" altLang="en-US" dirty="0" smtClean="0"/>
              <a:t>つ漏れたら</a:t>
            </a:r>
            <a:r>
              <a:rPr lang="ja-JP" altLang="en-US" dirty="0" smtClean="0"/>
              <a:t>他のサービスも</a:t>
            </a:r>
            <a:r>
              <a:rPr kumimoji="1" lang="ja-JP" altLang="en-US" dirty="0" smtClean="0"/>
              <a:t>破られる</a:t>
            </a:r>
            <a:endParaRPr kumimoji="1" lang="ja-JP" altLang="en-US" dirty="0"/>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24</a:t>
            </a:fld>
            <a:endParaRPr lang="ja-JP" altLang="en-US"/>
          </a:p>
        </p:txBody>
      </p:sp>
    </p:spTree>
    <p:extLst>
      <p:ext uri="{BB962C8B-B14F-4D97-AF65-F5344CB8AC3E}">
        <p14:creationId xmlns:p14="http://schemas.microsoft.com/office/powerpoint/2010/main" val="34501703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使い回し問題</a:t>
            </a:r>
            <a:endParaRPr kumimoji="1" lang="ja-JP" altLang="en-US" dirty="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25</a:t>
            </a:fld>
            <a:endParaRPr lang="ja-JP" altLang="en-US"/>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2780" y="2063761"/>
            <a:ext cx="768698" cy="741592"/>
          </a:xfrm>
          <a:prstGeom prst="rect">
            <a:avLst/>
          </a:prstGeom>
        </p:spPr>
      </p:pic>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32481" y="1524463"/>
            <a:ext cx="632372" cy="924383"/>
          </a:xfrm>
          <a:prstGeom prst="rect">
            <a:avLst/>
          </a:prstGeom>
        </p:spPr>
      </p:pic>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32481" y="2755086"/>
            <a:ext cx="632372" cy="924383"/>
          </a:xfrm>
          <a:prstGeom prst="rect">
            <a:avLst/>
          </a:prstGeom>
        </p:spPr>
      </p:pic>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32481" y="3983255"/>
            <a:ext cx="632372" cy="924383"/>
          </a:xfrm>
          <a:prstGeom prst="rect">
            <a:avLst/>
          </a:prstGeom>
        </p:spPr>
      </p:pic>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32481" y="5211424"/>
            <a:ext cx="632372" cy="924383"/>
          </a:xfrm>
          <a:prstGeom prst="rect">
            <a:avLst/>
          </a:prstGeom>
        </p:spPr>
      </p:pic>
      <p:sp>
        <p:nvSpPr>
          <p:cNvPr id="11" name="テキスト ボックス 10"/>
          <p:cNvSpPr txBox="1"/>
          <p:nvPr/>
        </p:nvSpPr>
        <p:spPr>
          <a:xfrm>
            <a:off x="4265862" y="2316078"/>
            <a:ext cx="1165609" cy="338554"/>
          </a:xfrm>
          <a:prstGeom prst="rect">
            <a:avLst/>
          </a:prstGeom>
          <a:noFill/>
        </p:spPr>
        <p:txBody>
          <a:bodyPr wrap="square" rtlCol="0">
            <a:spAutoFit/>
          </a:bodyPr>
          <a:lstStyle/>
          <a:p>
            <a:pPr algn="ctr"/>
            <a:r>
              <a:rPr lang="en-US" altLang="ja-JP" sz="1600" dirty="0">
                <a:solidFill>
                  <a:prstClr val="black"/>
                </a:solidFill>
              </a:rPr>
              <a:t>Google</a:t>
            </a:r>
            <a:endParaRPr lang="ja-JP" altLang="en-US" sz="1600" dirty="0">
              <a:solidFill>
                <a:prstClr val="black"/>
              </a:solidFill>
            </a:endParaRPr>
          </a:p>
        </p:txBody>
      </p:sp>
      <p:sp>
        <p:nvSpPr>
          <p:cNvPr id="12" name="テキスト ボックス 11"/>
          <p:cNvSpPr txBox="1"/>
          <p:nvPr/>
        </p:nvSpPr>
        <p:spPr>
          <a:xfrm>
            <a:off x="4241078" y="3586147"/>
            <a:ext cx="1329395" cy="338554"/>
          </a:xfrm>
          <a:prstGeom prst="rect">
            <a:avLst/>
          </a:prstGeom>
          <a:noFill/>
        </p:spPr>
        <p:txBody>
          <a:bodyPr wrap="square" rtlCol="0">
            <a:spAutoFit/>
          </a:bodyPr>
          <a:lstStyle/>
          <a:p>
            <a:pPr algn="ctr"/>
            <a:r>
              <a:rPr lang="en-US" altLang="ja-JP" sz="1600" dirty="0">
                <a:solidFill>
                  <a:prstClr val="black"/>
                </a:solidFill>
              </a:rPr>
              <a:t>Facebook</a:t>
            </a:r>
            <a:endParaRPr lang="ja-JP" altLang="en-US" sz="1600" dirty="0">
              <a:solidFill>
                <a:prstClr val="black"/>
              </a:solidFill>
            </a:endParaRPr>
          </a:p>
        </p:txBody>
      </p:sp>
      <p:sp>
        <p:nvSpPr>
          <p:cNvPr id="13" name="テキスト ボックス 12"/>
          <p:cNvSpPr txBox="1"/>
          <p:nvPr/>
        </p:nvSpPr>
        <p:spPr>
          <a:xfrm>
            <a:off x="4183968" y="4804333"/>
            <a:ext cx="1329395" cy="338554"/>
          </a:xfrm>
          <a:prstGeom prst="rect">
            <a:avLst/>
          </a:prstGeom>
          <a:noFill/>
        </p:spPr>
        <p:txBody>
          <a:bodyPr wrap="square" rtlCol="0">
            <a:spAutoFit/>
          </a:bodyPr>
          <a:lstStyle/>
          <a:p>
            <a:pPr algn="ctr"/>
            <a:r>
              <a:rPr lang="en-US" altLang="ja-JP" sz="1600" dirty="0">
                <a:solidFill>
                  <a:prstClr val="black"/>
                </a:solidFill>
              </a:rPr>
              <a:t>iCloud</a:t>
            </a:r>
            <a:endParaRPr lang="ja-JP" altLang="en-US" sz="1600" dirty="0">
              <a:solidFill>
                <a:prstClr val="black"/>
              </a:solidFill>
            </a:endParaRPr>
          </a:p>
        </p:txBody>
      </p:sp>
      <p:sp>
        <p:nvSpPr>
          <p:cNvPr id="14" name="テキスト ボックス 13"/>
          <p:cNvSpPr txBox="1"/>
          <p:nvPr/>
        </p:nvSpPr>
        <p:spPr>
          <a:xfrm>
            <a:off x="4135961" y="6052663"/>
            <a:ext cx="1329395" cy="338554"/>
          </a:xfrm>
          <a:prstGeom prst="rect">
            <a:avLst/>
          </a:prstGeom>
          <a:noFill/>
        </p:spPr>
        <p:txBody>
          <a:bodyPr wrap="square" rtlCol="0">
            <a:spAutoFit/>
          </a:bodyPr>
          <a:lstStyle/>
          <a:p>
            <a:pPr algn="ctr"/>
            <a:r>
              <a:rPr lang="en-US" altLang="ja-JP" sz="1600" dirty="0">
                <a:solidFill>
                  <a:prstClr val="black"/>
                </a:solidFill>
              </a:rPr>
              <a:t>Dropbox</a:t>
            </a:r>
            <a:endParaRPr lang="ja-JP" altLang="en-US" sz="1600" dirty="0">
              <a:solidFill>
                <a:prstClr val="black"/>
              </a:solidFill>
            </a:endParaRPr>
          </a:p>
        </p:txBody>
      </p:sp>
      <p:sp>
        <p:nvSpPr>
          <p:cNvPr id="15" name="右矢印 14"/>
          <p:cNvSpPr/>
          <p:nvPr/>
        </p:nvSpPr>
        <p:spPr>
          <a:xfrm>
            <a:off x="5465356" y="1835650"/>
            <a:ext cx="2408703" cy="4697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漏洩</a:t>
            </a:r>
          </a:p>
        </p:txBody>
      </p:sp>
      <p:sp>
        <p:nvSpPr>
          <p:cNvPr id="16" name="右矢印 15"/>
          <p:cNvSpPr/>
          <p:nvPr/>
        </p:nvSpPr>
        <p:spPr>
          <a:xfrm rot="932257">
            <a:off x="2204180" y="2540643"/>
            <a:ext cx="2264578" cy="33576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dirty="0">
              <a:solidFill>
                <a:prstClr val="white"/>
              </a:solidFill>
            </a:endParaRPr>
          </a:p>
        </p:txBody>
      </p:sp>
      <p:sp>
        <p:nvSpPr>
          <p:cNvPr id="17" name="右矢印 16"/>
          <p:cNvSpPr/>
          <p:nvPr/>
        </p:nvSpPr>
        <p:spPr>
          <a:xfrm rot="1919280">
            <a:off x="1879758" y="3343659"/>
            <a:ext cx="2704311" cy="33576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sp>
        <p:nvSpPr>
          <p:cNvPr id="18" name="右矢印 17"/>
          <p:cNvSpPr/>
          <p:nvPr/>
        </p:nvSpPr>
        <p:spPr>
          <a:xfrm rot="2510716">
            <a:off x="1359480" y="4160949"/>
            <a:ext cx="3537413" cy="33576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dirty="0">
              <a:solidFill>
                <a:prstClr val="white"/>
              </a:solidFill>
            </a:endParaRPr>
          </a:p>
        </p:txBody>
      </p:sp>
      <p:sp>
        <p:nvSpPr>
          <p:cNvPr id="19" name="テキスト ボックス 18"/>
          <p:cNvSpPr txBox="1"/>
          <p:nvPr/>
        </p:nvSpPr>
        <p:spPr>
          <a:xfrm>
            <a:off x="4993873" y="1400734"/>
            <a:ext cx="1519968" cy="430887"/>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altLang="ja-JP" sz="1100" dirty="0">
                <a:solidFill>
                  <a:prstClr val="black"/>
                </a:solidFill>
              </a:rPr>
              <a:t>you@example.com</a:t>
            </a:r>
          </a:p>
          <a:p>
            <a:r>
              <a:rPr lang="en-US" altLang="ja-JP" sz="1100" dirty="0">
                <a:solidFill>
                  <a:prstClr val="black"/>
                </a:solidFill>
              </a:rPr>
              <a:t>password</a:t>
            </a:r>
            <a:endParaRPr lang="ja-JP" altLang="en-US" sz="1100" dirty="0">
              <a:solidFill>
                <a:prstClr val="black"/>
              </a:solidFill>
            </a:endParaRPr>
          </a:p>
        </p:txBody>
      </p:sp>
      <p:sp>
        <p:nvSpPr>
          <p:cNvPr id="20" name="テキスト ボックス 19"/>
          <p:cNvSpPr txBox="1"/>
          <p:nvPr/>
        </p:nvSpPr>
        <p:spPr>
          <a:xfrm>
            <a:off x="4979137" y="2774910"/>
            <a:ext cx="1519968" cy="430887"/>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altLang="ja-JP" sz="1100" dirty="0">
                <a:solidFill>
                  <a:prstClr val="black"/>
                </a:solidFill>
              </a:rPr>
              <a:t>you@example.com</a:t>
            </a:r>
          </a:p>
          <a:p>
            <a:r>
              <a:rPr lang="en-US" altLang="ja-JP" sz="1100" dirty="0">
                <a:solidFill>
                  <a:prstClr val="black"/>
                </a:solidFill>
              </a:rPr>
              <a:t>password</a:t>
            </a:r>
            <a:endParaRPr lang="ja-JP" altLang="en-US" sz="1100" dirty="0">
              <a:solidFill>
                <a:prstClr val="black"/>
              </a:solidFill>
            </a:endParaRPr>
          </a:p>
        </p:txBody>
      </p:sp>
      <p:sp>
        <p:nvSpPr>
          <p:cNvPr id="21" name="テキスト ボックス 20"/>
          <p:cNvSpPr txBox="1"/>
          <p:nvPr/>
        </p:nvSpPr>
        <p:spPr>
          <a:xfrm>
            <a:off x="4979137" y="4049472"/>
            <a:ext cx="1519968" cy="430887"/>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altLang="ja-JP" sz="1100" dirty="0">
                <a:solidFill>
                  <a:prstClr val="black"/>
                </a:solidFill>
              </a:rPr>
              <a:t>you@example.com</a:t>
            </a:r>
          </a:p>
          <a:p>
            <a:r>
              <a:rPr lang="en-US" altLang="ja-JP" sz="1100" dirty="0">
                <a:solidFill>
                  <a:prstClr val="black"/>
                </a:solidFill>
              </a:rPr>
              <a:t>password</a:t>
            </a:r>
            <a:endParaRPr lang="ja-JP" altLang="en-US" sz="1100" dirty="0">
              <a:solidFill>
                <a:prstClr val="black"/>
              </a:solidFill>
            </a:endParaRPr>
          </a:p>
        </p:txBody>
      </p:sp>
      <p:sp>
        <p:nvSpPr>
          <p:cNvPr id="22" name="テキスト ボックス 21"/>
          <p:cNvSpPr txBox="1"/>
          <p:nvPr/>
        </p:nvSpPr>
        <p:spPr>
          <a:xfrm>
            <a:off x="4979137" y="5281852"/>
            <a:ext cx="1519968" cy="430887"/>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altLang="ja-JP" sz="1100" dirty="0">
                <a:solidFill>
                  <a:prstClr val="black"/>
                </a:solidFill>
              </a:rPr>
              <a:t>you@example.com</a:t>
            </a:r>
          </a:p>
          <a:p>
            <a:r>
              <a:rPr lang="en-US" altLang="ja-JP" sz="1100" dirty="0">
                <a:solidFill>
                  <a:prstClr val="black"/>
                </a:solidFill>
              </a:rPr>
              <a:t>password</a:t>
            </a:r>
            <a:endParaRPr lang="ja-JP" altLang="en-US" sz="1100" dirty="0">
              <a:solidFill>
                <a:prstClr val="black"/>
              </a:solidFill>
            </a:endParaRPr>
          </a:p>
        </p:txBody>
      </p:sp>
      <p:sp>
        <p:nvSpPr>
          <p:cNvPr id="24" name="右矢印 23"/>
          <p:cNvSpPr/>
          <p:nvPr/>
        </p:nvSpPr>
        <p:spPr>
          <a:xfrm>
            <a:off x="2291981" y="1847388"/>
            <a:ext cx="2175709" cy="33576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sp>
        <p:nvSpPr>
          <p:cNvPr id="25" name="右矢印 24"/>
          <p:cNvSpPr/>
          <p:nvPr/>
        </p:nvSpPr>
        <p:spPr>
          <a:xfrm rot="20667743" flipH="1">
            <a:off x="5565575" y="2516996"/>
            <a:ext cx="2231093" cy="335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6" name="右矢印 25"/>
          <p:cNvSpPr/>
          <p:nvPr/>
        </p:nvSpPr>
        <p:spPr>
          <a:xfrm rot="19680720" flipH="1">
            <a:off x="5451969" y="3320012"/>
            <a:ext cx="2664324" cy="335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7" name="右矢印 26"/>
          <p:cNvSpPr/>
          <p:nvPr/>
        </p:nvSpPr>
        <p:spPr>
          <a:xfrm rot="19089284" flipH="1">
            <a:off x="5143771" y="4137302"/>
            <a:ext cx="3485107" cy="335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pic>
        <p:nvPicPr>
          <p:cNvPr id="29" name="図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23743" y="3017625"/>
            <a:ext cx="870108" cy="870108"/>
          </a:xfrm>
          <a:prstGeom prst="rect">
            <a:avLst/>
          </a:prstGeom>
        </p:spPr>
      </p:pic>
      <p:pic>
        <p:nvPicPr>
          <p:cNvPr id="30" name="図 2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58356" y="4335785"/>
            <a:ext cx="870108" cy="870108"/>
          </a:xfrm>
          <a:prstGeom prst="rect">
            <a:avLst/>
          </a:prstGeom>
        </p:spPr>
      </p:pic>
      <p:pic>
        <p:nvPicPr>
          <p:cNvPr id="31" name="図 3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58356" y="5671799"/>
            <a:ext cx="870108" cy="870108"/>
          </a:xfrm>
          <a:prstGeom prst="rect">
            <a:avLst/>
          </a:prstGeom>
        </p:spPr>
      </p:pic>
      <p:pic>
        <p:nvPicPr>
          <p:cNvPr id="23" name="図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10444" y="1561473"/>
            <a:ext cx="629801" cy="646608"/>
          </a:xfrm>
          <a:prstGeom prst="rect">
            <a:avLst/>
          </a:prstGeom>
        </p:spPr>
      </p:pic>
    </p:spTree>
    <p:extLst>
      <p:ext uri="{BB962C8B-B14F-4D97-AF65-F5344CB8AC3E}">
        <p14:creationId xmlns:p14="http://schemas.microsoft.com/office/powerpoint/2010/main" val="1522948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500"/>
                                        <p:tgtEl>
                                          <p:spTgt spid="1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500"/>
                                        <p:tgtEl>
                                          <p:spTgt spid="21"/>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fade">
                                      <p:cBhvr>
                                        <p:cTn id="29" dur="5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par>
                                <p:cTn id="35" presetID="10"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childTnLst>
                          </p:cTn>
                        </p:par>
                        <p:par>
                          <p:cTn id="38" fill="hold">
                            <p:stCondLst>
                              <p:cond delay="500"/>
                            </p:stCondLst>
                            <p:childTnLst>
                              <p:par>
                                <p:cTn id="39" presetID="42" presetClass="path" presetSubtype="0" accel="50000" decel="50000" fill="hold" grpId="1" nodeType="afterEffect">
                                  <p:stCondLst>
                                    <p:cond delay="0"/>
                                  </p:stCondLst>
                                  <p:childTnLst>
                                    <p:animMotion origin="layout" path="M 3.33333E-6 1.85185E-6 L 0.18732 -0.00116 " pathEditMode="relative" rAng="0" ptsTypes="AA">
                                      <p:cBhvr>
                                        <p:cTn id="40" dur="2000" fill="hold"/>
                                        <p:tgtEl>
                                          <p:spTgt spid="19"/>
                                        </p:tgtEl>
                                        <p:attrNameLst>
                                          <p:attrName>ppt_x</p:attrName>
                                          <p:attrName>ppt_y</p:attrName>
                                        </p:attrNameLst>
                                      </p:cBhvr>
                                      <p:rCtr x="9358" y="-69"/>
                                    </p:animMotion>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fade">
                                      <p:cBhvr>
                                        <p:cTn id="45" dur="500"/>
                                        <p:tgtEl>
                                          <p:spTgt spid="2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fade">
                                      <p:cBhvr>
                                        <p:cTn id="48" dur="500"/>
                                        <p:tgtEl>
                                          <p:spTgt spid="26"/>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fade">
                                      <p:cBhvr>
                                        <p:cTn id="51" dur="500"/>
                                        <p:tgtEl>
                                          <p:spTgt spid="27"/>
                                        </p:tgtEl>
                                      </p:cBhvr>
                                    </p:animEffect>
                                  </p:childTnLst>
                                </p:cTn>
                              </p:par>
                            </p:childTnLst>
                          </p:cTn>
                        </p:par>
                        <p:par>
                          <p:cTn id="52" fill="hold">
                            <p:stCondLst>
                              <p:cond delay="500"/>
                            </p:stCondLst>
                            <p:childTnLst>
                              <p:par>
                                <p:cTn id="53" presetID="10" presetClass="entr" presetSubtype="0" fill="hold" nodeType="after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500"/>
                                        <p:tgtEl>
                                          <p:spTgt spid="29"/>
                                        </p:tgtEl>
                                      </p:cBhvr>
                                    </p:animEffect>
                                  </p:childTnLst>
                                </p:cTn>
                              </p:par>
                            </p:childTnLst>
                          </p:cTn>
                        </p:par>
                        <p:par>
                          <p:cTn id="56" fill="hold">
                            <p:stCondLst>
                              <p:cond delay="1000"/>
                            </p:stCondLst>
                            <p:childTnLst>
                              <p:par>
                                <p:cTn id="57" presetID="10" presetClass="entr" presetSubtype="0" fill="hold" nodeType="after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500"/>
                                        <p:tgtEl>
                                          <p:spTgt spid="30"/>
                                        </p:tgtEl>
                                      </p:cBhvr>
                                    </p:animEffect>
                                  </p:childTnLst>
                                </p:cTn>
                              </p:par>
                            </p:childTnLst>
                          </p:cTn>
                        </p:par>
                        <p:par>
                          <p:cTn id="60" fill="hold">
                            <p:stCondLst>
                              <p:cond delay="1500"/>
                            </p:stCondLst>
                            <p:childTnLst>
                              <p:par>
                                <p:cTn id="61" presetID="10"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19" grpId="1" animBg="1"/>
      <p:bldP spid="20" grpId="0" animBg="1"/>
      <p:bldP spid="21" grpId="0" animBg="1"/>
      <p:bldP spid="22" grpId="0" animBg="1"/>
      <p:bldP spid="24" grpId="0" animBg="1"/>
      <p:bldP spid="25" grpId="0" animBg="1"/>
      <p:bldP spid="26" grpId="0" animBg="1"/>
      <p:bldP spid="2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良いパスワードなら？</a:t>
            </a:r>
            <a:endParaRPr kumimoji="1" lang="ja-JP" altLang="en-US" dirty="0"/>
          </a:p>
        </p:txBody>
      </p:sp>
      <p:sp>
        <p:nvSpPr>
          <p:cNvPr id="5" name="コンテンツ プレースホルダー 4"/>
          <p:cNvSpPr>
            <a:spLocks noGrp="1"/>
          </p:cNvSpPr>
          <p:nvPr>
            <p:ph idx="1"/>
          </p:nvPr>
        </p:nvSpPr>
        <p:spPr/>
        <p:txBody>
          <a:bodyPr>
            <a:normAutofit fontScale="92500" lnSpcReduction="20000"/>
          </a:bodyPr>
          <a:lstStyle/>
          <a:p>
            <a:r>
              <a:rPr kumimoji="1" lang="ja-JP" altLang="en-US" dirty="0" smtClean="0"/>
              <a:t>長くて複雑なパスワードなら、総当りや辞書攻撃ではばれないから、使いまわしても良くない？</a:t>
            </a:r>
            <a:endParaRPr kumimoji="1" lang="en-US" altLang="ja-JP" dirty="0" smtClean="0"/>
          </a:p>
          <a:p>
            <a:pPr lvl="2"/>
            <a:endParaRPr lang="en-US" altLang="ja-JP" dirty="0"/>
          </a:p>
          <a:p>
            <a:r>
              <a:rPr kumimoji="1" lang="ja-JP" altLang="en-US" dirty="0" smtClean="0"/>
              <a:t>万一フィッシングなどで漏れたら、全部変更しなければならない</a:t>
            </a:r>
            <a:endParaRPr kumimoji="1" lang="en-US" altLang="ja-JP" dirty="0" smtClean="0"/>
          </a:p>
          <a:p>
            <a:r>
              <a:rPr kumimoji="1" lang="ja-JP" altLang="en-US" dirty="0" smtClean="0"/>
              <a:t>パスワードをハッシュで保存していないような</a:t>
            </a:r>
            <a:r>
              <a:rPr kumimoji="1" lang="ja-JP" altLang="en-US" u="sng" dirty="0" smtClean="0">
                <a:solidFill>
                  <a:srgbClr val="FF0000"/>
                </a:solidFill>
              </a:rPr>
              <a:t>ダメなサービス</a:t>
            </a:r>
            <a:r>
              <a:rPr kumimoji="1" lang="ja-JP" altLang="en-US" dirty="0" smtClean="0"/>
              <a:t>が結構ある</a:t>
            </a:r>
            <a:endParaRPr kumimoji="1" lang="en-US" altLang="ja-JP" dirty="0" smtClean="0"/>
          </a:p>
          <a:p>
            <a:pPr lvl="1"/>
            <a:r>
              <a:rPr lang="ja-JP" altLang="en-US" dirty="0" smtClean="0"/>
              <a:t>利用者からは管理がどうなっているかわからない</a:t>
            </a:r>
            <a:endParaRPr lang="en-US" altLang="ja-JP" dirty="0" smtClean="0"/>
          </a:p>
          <a:p>
            <a:pPr lvl="1"/>
            <a:r>
              <a:rPr lang="ja-JP" altLang="en-US" dirty="0"/>
              <a:t>どんな</a:t>
            </a:r>
            <a:r>
              <a:rPr lang="ja-JP" altLang="en-US" dirty="0" smtClean="0"/>
              <a:t>に複雑なパスワードでも無駄</a:t>
            </a:r>
            <a:endParaRPr lang="en-US" altLang="ja-JP" dirty="0" smtClean="0"/>
          </a:p>
          <a:p>
            <a:pPr lvl="1"/>
            <a:r>
              <a:rPr kumimoji="1" lang="ja-JP" altLang="en-US" dirty="0" smtClean="0"/>
              <a:t>情報漏洩が発生してからわかっても</a:t>
            </a:r>
            <a:r>
              <a:rPr lang="ja-JP" altLang="en-US" dirty="0" smtClean="0"/>
              <a:t>手遅れ</a:t>
            </a:r>
            <a:r>
              <a:rPr lang="en-US" altLang="ja-JP" dirty="0" smtClean="0"/>
              <a:t>…</a:t>
            </a:r>
            <a:endParaRPr kumimoji="1" lang="ja-JP" altLang="en-US" dirty="0"/>
          </a:p>
        </p:txBody>
      </p:sp>
      <p:sp>
        <p:nvSpPr>
          <p:cNvPr id="3" name="フッター プレースホルダー 2"/>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E280EC1-6B44-4B49-82BC-9ACA7170F820}" type="slidenum">
              <a:rPr lang="ja-JP" altLang="en-US" smtClean="0"/>
              <a:pPr/>
              <a:t>26</a:t>
            </a:fld>
            <a:endParaRPr lang="ja-JP" altLang="en-US"/>
          </a:p>
        </p:txBody>
      </p:sp>
      <p:sp>
        <p:nvSpPr>
          <p:cNvPr id="6" name="十字形 5"/>
          <p:cNvSpPr/>
          <p:nvPr/>
        </p:nvSpPr>
        <p:spPr>
          <a:xfrm rot="2700000">
            <a:off x="4314175" y="1535737"/>
            <a:ext cx="1848465" cy="1848465"/>
          </a:xfrm>
          <a:prstGeom prst="plus">
            <a:avLst>
              <a:gd name="adj" fmla="val 3829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7203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fade">
                                      <p:cBhvr>
                                        <p:cTn id="18" dur="500"/>
                                        <p:tgtEl>
                                          <p:spTgt spid="5">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fade">
                                      <p:cBhvr>
                                        <p:cTn id="21" dur="500"/>
                                        <p:tgtEl>
                                          <p:spTgt spid="5">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Effect transition="in" filter="fade">
                                      <p:cBhvr>
                                        <p:cTn id="24"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使いまわさない工夫</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全部を覚えないでいいようにルールを作る</a:t>
            </a:r>
            <a:endParaRPr lang="en-US" altLang="ja-JP" dirty="0"/>
          </a:p>
          <a:p>
            <a:pPr lvl="1"/>
            <a:r>
              <a:rPr kumimoji="1" lang="ja-JP" altLang="en-US" dirty="0" smtClean="0"/>
              <a:t>数文字の固定文字列に、サービス名などから連想される文字列を少し足す</a:t>
            </a:r>
            <a:r>
              <a:rPr lang="ja-JP" altLang="en-US" dirty="0" smtClean="0"/>
              <a:t>、など</a:t>
            </a:r>
            <a:endParaRPr lang="en-US" altLang="ja-JP" dirty="0" smtClean="0"/>
          </a:p>
          <a:p>
            <a:r>
              <a:rPr lang="ja-JP" altLang="en-US" dirty="0" smtClean="0"/>
              <a:t>しかし全部脳内で済ますのは限界</a:t>
            </a:r>
            <a:r>
              <a:rPr lang="en-US" altLang="ja-JP" dirty="0" smtClean="0"/>
              <a:t>……</a:t>
            </a:r>
          </a:p>
          <a:p>
            <a:pPr lvl="1"/>
            <a:r>
              <a:rPr lang="ja-JP" altLang="en-US" dirty="0" smtClean="0"/>
              <a:t>数百のパスワードをどうやって使いまわさずに済ませられるだろうか</a:t>
            </a:r>
            <a:endParaRPr lang="en-US" altLang="ja-JP" dirty="0"/>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27</a:t>
            </a:fld>
            <a:endParaRPr lang="ja-JP" altLang="en-US"/>
          </a:p>
        </p:txBody>
      </p:sp>
    </p:spTree>
    <p:extLst>
      <p:ext uri="{BB962C8B-B14F-4D97-AF65-F5344CB8AC3E}">
        <p14:creationId xmlns:p14="http://schemas.microsoft.com/office/powerpoint/2010/main" val="14241576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機械に覚えさせる</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ブラウザの保存機能は使うな</a:t>
            </a:r>
            <a:r>
              <a:rPr lang="ja-JP" altLang="en-US" dirty="0" smtClean="0"/>
              <a:t>、という意見もある</a:t>
            </a:r>
            <a:endParaRPr kumimoji="1" lang="en-US" altLang="ja-JP" dirty="0" smtClean="0"/>
          </a:p>
          <a:p>
            <a:pPr lvl="1"/>
            <a:r>
              <a:rPr lang="ja-JP" altLang="en-US" dirty="0" smtClean="0"/>
              <a:t>その</a:t>
            </a:r>
            <a:r>
              <a:rPr lang="en-US" altLang="ja-JP" dirty="0" smtClean="0"/>
              <a:t>PC</a:t>
            </a:r>
            <a:r>
              <a:rPr lang="ja-JP" altLang="en-US" dirty="0" smtClean="0"/>
              <a:t>が他人に操作されるとまずい</a:t>
            </a:r>
            <a:endParaRPr lang="en-US" altLang="ja-JP" dirty="0" smtClean="0"/>
          </a:p>
          <a:p>
            <a:pPr lvl="1"/>
            <a:r>
              <a:rPr lang="ja-JP" altLang="en-US" dirty="0" smtClean="0"/>
              <a:t>保存したデータを吸い取るウイルスもある</a:t>
            </a:r>
            <a:endParaRPr lang="en-US" altLang="ja-JP" dirty="0"/>
          </a:p>
          <a:p>
            <a:r>
              <a:rPr lang="ja-JP" altLang="en-US" dirty="0" smtClean="0"/>
              <a:t>覚えられずに同じパスワードを使いまわすのとどちらがリスクが高いだろう？</a:t>
            </a:r>
            <a:endParaRPr lang="en-US" altLang="ja-JP" dirty="0" smtClean="0"/>
          </a:p>
          <a:p>
            <a:endParaRPr lang="en-US" altLang="ja-JP" dirty="0" smtClean="0"/>
          </a:p>
          <a:p>
            <a:r>
              <a:rPr lang="ja-JP" altLang="en-US" dirty="0" smtClean="0"/>
              <a:t>端末をきちんとセキュリティ対策するのが前提</a:t>
            </a:r>
            <a:endParaRPr lang="en-US" altLang="ja-JP" dirty="0"/>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28</a:t>
            </a:fld>
            <a:endParaRPr lang="ja-JP" altLang="en-US"/>
          </a:p>
        </p:txBody>
      </p:sp>
    </p:spTree>
    <p:extLst>
      <p:ext uri="{BB962C8B-B14F-4D97-AF65-F5344CB8AC3E}">
        <p14:creationId xmlns:p14="http://schemas.microsoft.com/office/powerpoint/2010/main" val="27645037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パスワード管理ソフト</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ja-JP" altLang="en-US" dirty="0" smtClean="0"/>
              <a:t>サービス毎のアカウント情報を手元で暗号化し安全に保持・管理してくれるソフト・アプリ</a:t>
            </a:r>
            <a:endParaRPr lang="en-US" altLang="ja-JP" dirty="0" smtClean="0"/>
          </a:p>
          <a:p>
            <a:pPr lvl="1"/>
            <a:r>
              <a:rPr lang="en-US" altLang="ja-JP" dirty="0" err="1" smtClean="0"/>
              <a:t>Lastpass</a:t>
            </a:r>
            <a:r>
              <a:rPr lang="en-US" altLang="ja-JP" dirty="0" smtClean="0"/>
              <a:t>, 1Password, KeePass </a:t>
            </a:r>
            <a:r>
              <a:rPr lang="ja-JP" altLang="en-US" dirty="0" smtClean="0"/>
              <a:t>等々</a:t>
            </a:r>
            <a:endParaRPr lang="en-US" altLang="ja-JP" dirty="0" smtClean="0"/>
          </a:p>
          <a:p>
            <a:pPr lvl="2"/>
            <a:endParaRPr lang="en-US" altLang="ja-JP" dirty="0" smtClean="0"/>
          </a:p>
          <a:p>
            <a:r>
              <a:rPr lang="ja-JP" altLang="en-US" dirty="0" smtClean="0"/>
              <a:t>複雑なパスワードを自動生成する機能もある</a:t>
            </a:r>
            <a:endParaRPr lang="en-US" altLang="ja-JP" dirty="0" smtClean="0"/>
          </a:p>
          <a:p>
            <a:pPr lvl="1"/>
            <a:r>
              <a:rPr lang="ja-JP" altLang="en-US" dirty="0" smtClean="0"/>
              <a:t>いちいち覚えなくても強いパスワードで守れる</a:t>
            </a:r>
            <a:endParaRPr lang="en-US" altLang="ja-JP" dirty="0" smtClean="0"/>
          </a:p>
          <a:p>
            <a:pPr lvl="1"/>
            <a:r>
              <a:rPr lang="ja-JP" altLang="en-US" dirty="0" smtClean="0"/>
              <a:t>マルウェア感染などで一網打尽になる危険はある</a:t>
            </a:r>
            <a:endParaRPr lang="en-US" altLang="ja-JP" dirty="0" smtClean="0"/>
          </a:p>
          <a:p>
            <a:pPr lvl="2"/>
            <a:r>
              <a:rPr lang="ja-JP" altLang="en-US" dirty="0"/>
              <a:t>使っていなくて</a:t>
            </a:r>
            <a:r>
              <a:rPr lang="ja-JP" altLang="en-US" dirty="0" smtClean="0"/>
              <a:t>も盗聴で同じこととも言える</a:t>
            </a:r>
            <a:endParaRPr lang="en-US" altLang="ja-JP" dirty="0" smtClean="0"/>
          </a:p>
          <a:p>
            <a:r>
              <a:rPr lang="ja-JP" altLang="en-US" dirty="0" smtClean="0"/>
              <a:t>端末の保護がより重要</a:t>
            </a:r>
            <a:endParaRPr lang="en-US" altLang="ja-JP" dirty="0" smtClean="0"/>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29</a:t>
            </a:fld>
            <a:endParaRPr lang="ja-JP" altLang="en-US"/>
          </a:p>
        </p:txBody>
      </p:sp>
    </p:spTree>
    <p:extLst>
      <p:ext uri="{BB962C8B-B14F-4D97-AF65-F5344CB8AC3E}">
        <p14:creationId xmlns:p14="http://schemas.microsoft.com/office/powerpoint/2010/main" val="3427439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雲 17"/>
          <p:cNvSpPr/>
          <p:nvPr/>
        </p:nvSpPr>
        <p:spPr>
          <a:xfrm>
            <a:off x="2967580" y="2112430"/>
            <a:ext cx="3880537" cy="2828131"/>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prstClr val="white"/>
                </a:solidFill>
              </a:rPr>
              <a:t>インターネット</a:t>
            </a:r>
          </a:p>
        </p:txBody>
      </p:sp>
      <p:sp>
        <p:nvSpPr>
          <p:cNvPr id="22" name="角丸四角形 21"/>
          <p:cNvSpPr/>
          <p:nvPr/>
        </p:nvSpPr>
        <p:spPr>
          <a:xfrm>
            <a:off x="5891801" y="1480799"/>
            <a:ext cx="1520190" cy="139011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データ</a:t>
            </a:r>
            <a:endParaRPr lang="en-US" altLang="ja-JP" sz="1600" dirty="0">
              <a:solidFill>
                <a:prstClr val="black"/>
              </a:solidFill>
            </a:endParaRPr>
          </a:p>
          <a:p>
            <a:pPr algn="ctr"/>
            <a:r>
              <a:rPr lang="ja-JP" altLang="en-US" sz="1600" dirty="0">
                <a:solidFill>
                  <a:prstClr val="black"/>
                </a:solidFill>
              </a:rPr>
              <a:t>センタ</a:t>
            </a:r>
          </a:p>
        </p:txBody>
      </p:sp>
      <p:sp>
        <p:nvSpPr>
          <p:cNvPr id="19" name="角丸四角形 18"/>
          <p:cNvSpPr/>
          <p:nvPr/>
        </p:nvSpPr>
        <p:spPr>
          <a:xfrm>
            <a:off x="2153508" y="3412503"/>
            <a:ext cx="1520190" cy="14586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九州大学</a:t>
            </a:r>
            <a:endParaRPr lang="en-US" altLang="ja-JP" sz="1600" dirty="0">
              <a:solidFill>
                <a:prstClr val="black"/>
              </a:solidFill>
            </a:endParaRPr>
          </a:p>
          <a:p>
            <a:pPr algn="ctr"/>
            <a:r>
              <a:rPr lang="ja-JP" altLang="en-US" sz="1600" dirty="0">
                <a:solidFill>
                  <a:prstClr val="black"/>
                </a:solidFill>
              </a:rPr>
              <a:t>自宅など</a:t>
            </a:r>
          </a:p>
        </p:txBody>
      </p:sp>
      <p:sp>
        <p:nvSpPr>
          <p:cNvPr id="2" name="タイトル 1"/>
          <p:cNvSpPr>
            <a:spLocks noGrp="1"/>
          </p:cNvSpPr>
          <p:nvPr>
            <p:ph type="title"/>
          </p:nvPr>
        </p:nvSpPr>
        <p:spPr/>
        <p:txBody>
          <a:bodyPr/>
          <a:lstStyle/>
          <a:p>
            <a:r>
              <a:rPr lang="ja-JP" altLang="en-US" dirty="0" smtClean="0"/>
              <a:t>ネットワークの例</a:t>
            </a:r>
            <a:endParaRPr kumimoji="1" lang="ja-JP" altLang="en-US" dirty="0"/>
          </a:p>
        </p:txBody>
      </p:sp>
      <p:sp>
        <p:nvSpPr>
          <p:cNvPr id="17" name="フッター プレースホルダー 16"/>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0" name="スライド番号プレースホルダー 9"/>
          <p:cNvSpPr>
            <a:spLocks noGrp="1"/>
          </p:cNvSpPr>
          <p:nvPr>
            <p:ph type="sldNum" sz="quarter" idx="12"/>
          </p:nvPr>
        </p:nvSpPr>
        <p:spPr/>
        <p:txBody>
          <a:bodyPr/>
          <a:lstStyle/>
          <a:p>
            <a:fld id="{7E280EC1-6B44-4B49-82BC-9ACA7170F820}" type="slidenum">
              <a:rPr lang="ja-JP" altLang="en-US" smtClean="0"/>
              <a:pPr/>
              <a:t>3</a:t>
            </a:fld>
            <a:endParaRPr lang="ja-JP" altLang="en-US"/>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4940561"/>
            <a:ext cx="909687" cy="877609"/>
          </a:xfrm>
          <a:prstGeom prst="rect">
            <a:avLst/>
          </a:prstGeom>
        </p:spPr>
      </p:pic>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5487" y="1293325"/>
            <a:ext cx="959617" cy="1402741"/>
          </a:xfrm>
          <a:prstGeom prst="rect">
            <a:avLst/>
          </a:prstGeom>
        </p:spPr>
      </p:pic>
      <p:pic>
        <p:nvPicPr>
          <p:cNvPr id="11" name="図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9973" y="4241493"/>
            <a:ext cx="595143" cy="546976"/>
          </a:xfrm>
          <a:prstGeom prst="rect">
            <a:avLst/>
          </a:prstGeom>
        </p:spPr>
      </p:pic>
      <p:pic>
        <p:nvPicPr>
          <p:cNvPr id="12" name="図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39390" y="5449403"/>
            <a:ext cx="737533" cy="737533"/>
          </a:xfrm>
          <a:prstGeom prst="rect">
            <a:avLst/>
          </a:prstGeom>
        </p:spPr>
      </p:pic>
      <p:sp>
        <p:nvSpPr>
          <p:cNvPr id="13" name="稲妻 12"/>
          <p:cNvSpPr/>
          <p:nvPr/>
        </p:nvSpPr>
        <p:spPr>
          <a:xfrm flipH="1">
            <a:off x="1547509" y="4769402"/>
            <a:ext cx="529414" cy="481122"/>
          </a:xfrm>
          <a:prstGeom prst="lightningBol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テキスト ボックス 13"/>
          <p:cNvSpPr txBox="1"/>
          <p:nvPr/>
        </p:nvSpPr>
        <p:spPr>
          <a:xfrm>
            <a:off x="1797901" y="4972933"/>
            <a:ext cx="838691" cy="307777"/>
          </a:xfrm>
          <a:prstGeom prst="rect">
            <a:avLst/>
          </a:prstGeom>
          <a:noFill/>
        </p:spPr>
        <p:txBody>
          <a:bodyPr wrap="none" rtlCol="0">
            <a:spAutoFit/>
          </a:bodyPr>
          <a:lstStyle/>
          <a:p>
            <a:r>
              <a:rPr lang="ja-JP" altLang="en-US" sz="1400" dirty="0">
                <a:solidFill>
                  <a:prstClr val="black"/>
                </a:solidFill>
              </a:rPr>
              <a:t>無線</a:t>
            </a:r>
            <a:r>
              <a:rPr lang="en-US" altLang="ja-JP" sz="1400" dirty="0">
                <a:solidFill>
                  <a:prstClr val="black"/>
                </a:solidFill>
              </a:rPr>
              <a:t>LAN</a:t>
            </a:r>
            <a:endParaRPr lang="ja-JP" altLang="en-US" sz="1400" dirty="0">
              <a:solidFill>
                <a:prstClr val="black"/>
              </a:solidFill>
            </a:endParaRPr>
          </a:p>
        </p:txBody>
      </p:sp>
      <p:sp>
        <p:nvSpPr>
          <p:cNvPr id="15" name="テキスト ボックス 14"/>
          <p:cNvSpPr txBox="1"/>
          <p:nvPr/>
        </p:nvSpPr>
        <p:spPr>
          <a:xfrm>
            <a:off x="7281522" y="2696066"/>
            <a:ext cx="867545" cy="369332"/>
          </a:xfrm>
          <a:prstGeom prst="rect">
            <a:avLst/>
          </a:prstGeom>
          <a:noFill/>
        </p:spPr>
        <p:txBody>
          <a:bodyPr wrap="none" rtlCol="0">
            <a:spAutoFit/>
          </a:bodyPr>
          <a:lstStyle/>
          <a:p>
            <a:r>
              <a:rPr lang="ja-JP" altLang="en-US" dirty="0">
                <a:solidFill>
                  <a:prstClr val="black"/>
                </a:solidFill>
              </a:rPr>
              <a:t>サーバ</a:t>
            </a:r>
          </a:p>
        </p:txBody>
      </p:sp>
      <p:sp>
        <p:nvSpPr>
          <p:cNvPr id="16" name="縦巻き 15"/>
          <p:cNvSpPr/>
          <p:nvPr/>
        </p:nvSpPr>
        <p:spPr>
          <a:xfrm flipH="1">
            <a:off x="7979039" y="2149311"/>
            <a:ext cx="923827" cy="1093509"/>
          </a:xfrm>
          <a:prstGeom prst="vertic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rPr>
              <a:t>利用者の情報</a:t>
            </a:r>
            <a:endParaRPr lang="en-US" altLang="ja-JP" sz="1200" dirty="0">
              <a:solidFill>
                <a:prstClr val="black"/>
              </a:solidFill>
            </a:endParaRPr>
          </a:p>
          <a:p>
            <a:r>
              <a:rPr lang="en-US" altLang="ja-JP" sz="1200" dirty="0">
                <a:solidFill>
                  <a:prstClr val="black"/>
                </a:solidFill>
              </a:rPr>
              <a:t>...</a:t>
            </a:r>
          </a:p>
          <a:p>
            <a:r>
              <a:rPr lang="en-US" altLang="ja-JP" sz="1200" dirty="0">
                <a:solidFill>
                  <a:prstClr val="black"/>
                </a:solidFill>
              </a:rPr>
              <a:t>...</a:t>
            </a:r>
            <a:endParaRPr lang="ja-JP" altLang="en-US" sz="1200" dirty="0">
              <a:solidFill>
                <a:prstClr val="black"/>
              </a:solidFill>
            </a:endParaRPr>
          </a:p>
        </p:txBody>
      </p:sp>
      <p:sp>
        <p:nvSpPr>
          <p:cNvPr id="20" name="左矢印 19"/>
          <p:cNvSpPr/>
          <p:nvPr/>
        </p:nvSpPr>
        <p:spPr>
          <a:xfrm rot="19800000">
            <a:off x="2309171" y="4146369"/>
            <a:ext cx="4972174" cy="567646"/>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dirty="0">
                <a:solidFill>
                  <a:prstClr val="white"/>
                </a:solidFill>
              </a:rPr>
              <a:t>応答</a:t>
            </a:r>
          </a:p>
        </p:txBody>
      </p:sp>
      <p:sp>
        <p:nvSpPr>
          <p:cNvPr id="21" name="右矢印 20"/>
          <p:cNvSpPr/>
          <p:nvPr/>
        </p:nvSpPr>
        <p:spPr>
          <a:xfrm rot="19843245">
            <a:off x="2087400" y="3686048"/>
            <a:ext cx="4937377" cy="593941"/>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dirty="0">
                <a:solidFill>
                  <a:prstClr val="white"/>
                </a:solidFill>
              </a:rPr>
              <a:t>ログイン・情報要求</a:t>
            </a:r>
          </a:p>
        </p:txBody>
      </p:sp>
    </p:spTree>
    <p:extLst>
      <p:ext uri="{BB962C8B-B14F-4D97-AF65-F5344CB8AC3E}">
        <p14:creationId xmlns:p14="http://schemas.microsoft.com/office/powerpoint/2010/main" val="311853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多要素認証・多段階認証</a:t>
            </a:r>
            <a:endParaRPr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認証に</a:t>
            </a:r>
            <a:r>
              <a:rPr lang="en-US" altLang="ja-JP" dirty="0" smtClean="0"/>
              <a:t>2</a:t>
            </a:r>
            <a:r>
              <a:rPr lang="ja-JP" altLang="en-US" dirty="0" smtClean="0"/>
              <a:t>つ以上の情報を使用する</a:t>
            </a:r>
            <a:endParaRPr lang="en-US" altLang="ja-JP" dirty="0" smtClean="0"/>
          </a:p>
          <a:p>
            <a:pPr lvl="1"/>
            <a:r>
              <a:rPr lang="ja-JP" altLang="en-US" dirty="0" smtClean="0"/>
              <a:t>正規の利用者のみが知っている情報</a:t>
            </a:r>
            <a:endParaRPr lang="en-US" altLang="ja-JP" dirty="0"/>
          </a:p>
          <a:p>
            <a:pPr lvl="2"/>
            <a:r>
              <a:rPr lang="ja-JP" altLang="en-US" dirty="0" smtClean="0"/>
              <a:t>パスワード、</a:t>
            </a:r>
            <a:r>
              <a:rPr lang="en-US" altLang="ja-JP" dirty="0" smtClean="0"/>
              <a:t>PIN</a:t>
            </a:r>
            <a:r>
              <a:rPr lang="ja-JP" altLang="en-US" dirty="0" smtClean="0"/>
              <a:t>コード</a:t>
            </a:r>
            <a:endParaRPr lang="en-US" altLang="ja-JP" dirty="0" smtClean="0"/>
          </a:p>
          <a:p>
            <a:pPr lvl="1"/>
            <a:r>
              <a:rPr lang="ja-JP" altLang="en-US" dirty="0" smtClean="0"/>
              <a:t>正規の利用者のみが持っているもの</a:t>
            </a:r>
            <a:endParaRPr lang="en-US" altLang="ja-JP" dirty="0"/>
          </a:p>
          <a:p>
            <a:pPr lvl="2"/>
            <a:r>
              <a:rPr lang="en-US" altLang="ja-JP" dirty="0"/>
              <a:t>IC</a:t>
            </a:r>
            <a:r>
              <a:rPr lang="ja-JP" altLang="en-US" dirty="0" smtClean="0"/>
              <a:t>カード、本人のスマートフォンなど</a:t>
            </a:r>
            <a:endParaRPr lang="en-US" altLang="ja-JP" dirty="0" smtClean="0"/>
          </a:p>
          <a:p>
            <a:pPr lvl="1"/>
            <a:r>
              <a:rPr lang="ja-JP" altLang="en-US" dirty="0"/>
              <a:t>正規の</a:t>
            </a:r>
            <a:r>
              <a:rPr lang="ja-JP" altLang="en-US" dirty="0" smtClean="0"/>
              <a:t>利用者の身体の情報</a:t>
            </a:r>
            <a:endParaRPr lang="en-US" altLang="ja-JP" dirty="0" smtClean="0"/>
          </a:p>
          <a:p>
            <a:pPr lvl="2"/>
            <a:r>
              <a:rPr lang="ja-JP" altLang="en-US" dirty="0" smtClean="0"/>
              <a:t>指紋・虹彩・静脈など</a:t>
            </a:r>
            <a:endParaRPr lang="en-US" altLang="ja-JP" dirty="0" smtClean="0"/>
          </a:p>
          <a:p>
            <a:pPr lvl="1"/>
            <a:endParaRPr lang="en-US" altLang="ja-JP" dirty="0" smtClean="0"/>
          </a:p>
        </p:txBody>
      </p:sp>
      <p:sp>
        <p:nvSpPr>
          <p:cNvPr id="4" name="フッター プレースホルダー 3"/>
          <p:cNvSpPr>
            <a:spLocks noGrp="1"/>
          </p:cNvSpPr>
          <p:nvPr>
            <p:ph type="ftr" sz="quarter" idx="11"/>
          </p:nvPr>
        </p:nvSpPr>
        <p:spPr/>
        <p:txBody>
          <a:bodyPr/>
          <a:lstStyle/>
          <a:p>
            <a:r>
              <a:rPr lang="ja-JP" altLang="en-US" smtClean="0"/>
              <a:t>サイバーセキュリティ基礎</a:t>
            </a:r>
            <a:endParaRPr lang="ja-JP" altLang="en-US"/>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30</a:t>
            </a:fld>
            <a:endParaRPr lang="ja-JP" altLang="en-US"/>
          </a:p>
        </p:txBody>
      </p:sp>
    </p:spTree>
    <p:extLst>
      <p:ext uri="{BB962C8B-B14F-4D97-AF65-F5344CB8AC3E}">
        <p14:creationId xmlns:p14="http://schemas.microsoft.com/office/powerpoint/2010/main" val="39019294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よくある２段階認証</a:t>
            </a:r>
            <a:endParaRPr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en-US" dirty="0"/>
              <a:t>スマートフォンに・・・</a:t>
            </a:r>
            <a:endParaRPr lang="en-US" altLang="ja-JP" dirty="0"/>
          </a:p>
          <a:p>
            <a:pPr lvl="1"/>
            <a:r>
              <a:rPr lang="ja-JP" altLang="en-US" dirty="0" smtClean="0"/>
              <a:t>サーバから使い捨てパスワードを</a:t>
            </a:r>
            <a:r>
              <a:rPr lang="en-US" altLang="ja-JP" dirty="0" smtClean="0"/>
              <a:t>SMS</a:t>
            </a:r>
            <a:r>
              <a:rPr lang="ja-JP" altLang="en-US" dirty="0" smtClean="0"/>
              <a:t>で受信</a:t>
            </a:r>
            <a:endParaRPr lang="en-US" altLang="ja-JP" dirty="0" smtClean="0"/>
          </a:p>
          <a:p>
            <a:pPr lvl="1"/>
            <a:r>
              <a:rPr lang="ja-JP" altLang="en-US" dirty="0" smtClean="0"/>
              <a:t>アプリを入れて使い捨てパスワードを生成</a:t>
            </a:r>
            <a:endParaRPr lang="en-US" altLang="ja-JP" dirty="0" smtClean="0"/>
          </a:p>
          <a:p>
            <a:r>
              <a:rPr lang="ja-JP" altLang="en-US" dirty="0"/>
              <a:t>使い捨て</a:t>
            </a:r>
            <a:r>
              <a:rPr lang="ja-JP" altLang="en-US" dirty="0" smtClean="0"/>
              <a:t>パスワードを生成する小さな機械を配る場合も</a:t>
            </a:r>
            <a:endParaRPr lang="en-US" altLang="ja-JP" dirty="0" smtClean="0"/>
          </a:p>
          <a:p>
            <a:pPr lvl="2"/>
            <a:endParaRPr lang="en-US" altLang="ja-JP" dirty="0" smtClean="0"/>
          </a:p>
          <a:p>
            <a:r>
              <a:rPr lang="ja-JP" altLang="en-US" dirty="0" smtClean="0"/>
              <a:t>ログイン時に通常のパスワードを入力すると追加で入力が必要</a:t>
            </a:r>
            <a:endParaRPr lang="en-US" altLang="ja-JP" dirty="0" smtClean="0"/>
          </a:p>
          <a:p>
            <a:pPr lvl="1"/>
            <a:r>
              <a:rPr lang="ja-JP" altLang="en-US" dirty="0" smtClean="0"/>
              <a:t>万一パスワードが漏れてもアカウントを守れる</a:t>
            </a:r>
          </a:p>
          <a:p>
            <a:pPr lvl="1"/>
            <a:r>
              <a:rPr lang="ja-JP" altLang="en-US" dirty="0" smtClean="0"/>
              <a:t>パスワードが漏れたこともわかる場合が多い</a:t>
            </a:r>
            <a:endParaRPr lang="en-US" altLang="ja-JP" dirty="0" smtClean="0"/>
          </a:p>
          <a:p>
            <a:pPr lvl="2"/>
            <a:endParaRPr lang="en-US" altLang="ja-JP" dirty="0" smtClean="0"/>
          </a:p>
          <a:p>
            <a:r>
              <a:rPr lang="ja-JP" altLang="en-US" dirty="0" smtClean="0"/>
              <a:t>対応サービス増加中</a:t>
            </a:r>
            <a:endParaRPr lang="en-US" altLang="ja-JP" dirty="0" smtClean="0"/>
          </a:p>
          <a:p>
            <a:pPr lvl="1"/>
            <a:r>
              <a:rPr lang="en-US" altLang="ja-JP" dirty="0" smtClean="0"/>
              <a:t>Google, Facebook, Dropbox</a:t>
            </a:r>
            <a:r>
              <a:rPr lang="ja-JP" altLang="en-US" dirty="0" smtClean="0"/>
              <a:t>など</a:t>
            </a:r>
            <a:endParaRPr lang="en-US" altLang="ja-JP" dirty="0" smtClean="0"/>
          </a:p>
          <a:p>
            <a:r>
              <a:rPr lang="ja-JP" altLang="en-US" dirty="0" smtClean="0"/>
              <a:t>スマートフォンを持っているなら是非使って欲しい</a:t>
            </a:r>
            <a:endParaRPr lang="en-US" altLang="ja-JP" dirty="0" smtClean="0"/>
          </a:p>
        </p:txBody>
      </p:sp>
      <p:sp>
        <p:nvSpPr>
          <p:cNvPr id="4" name="フッター プレースホルダー 3"/>
          <p:cNvSpPr>
            <a:spLocks noGrp="1"/>
          </p:cNvSpPr>
          <p:nvPr>
            <p:ph type="ftr" sz="quarter" idx="11"/>
          </p:nvPr>
        </p:nvSpPr>
        <p:spPr/>
        <p:txBody>
          <a:bodyPr/>
          <a:lstStyle/>
          <a:p>
            <a:r>
              <a:rPr lang="ja-JP" altLang="en-US" smtClean="0"/>
              <a:t>サイバーセキュリティ基礎</a:t>
            </a:r>
            <a:endParaRPr lang="ja-JP" altLang="en-US"/>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31</a:t>
            </a:fld>
            <a:endParaRPr lang="ja-JP" altLang="en-US"/>
          </a:p>
        </p:txBody>
      </p:sp>
    </p:spTree>
    <p:extLst>
      <p:ext uri="{BB962C8B-B14F-4D97-AF65-F5344CB8AC3E}">
        <p14:creationId xmlns:p14="http://schemas.microsoft.com/office/powerpoint/2010/main" val="39019294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868993" y="2944167"/>
            <a:ext cx="1386673" cy="265276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p:txBody>
          <a:bodyPr/>
          <a:lstStyle/>
          <a:p>
            <a:r>
              <a:rPr lang="en-US" altLang="ja-JP" dirty="0"/>
              <a:t>2</a:t>
            </a:r>
            <a:r>
              <a:rPr kumimoji="1" lang="ja-JP" altLang="en-US" dirty="0" smtClean="0"/>
              <a:t>要素認証の様子</a:t>
            </a:r>
            <a:endParaRPr kumimoji="1" lang="ja-JP" altLang="en-US" dirty="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32</a:t>
            </a:fld>
            <a:endParaRPr lang="ja-JP" altLang="en-US"/>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77006" y="1713442"/>
            <a:ext cx="768698" cy="741592"/>
          </a:xfrm>
          <a:prstGeom prst="rect">
            <a:avLst/>
          </a:prstGeom>
        </p:spPr>
      </p:pic>
      <p:sp>
        <p:nvSpPr>
          <p:cNvPr id="10" name="円/楕円 9"/>
          <p:cNvSpPr/>
          <p:nvPr/>
        </p:nvSpPr>
        <p:spPr>
          <a:xfrm>
            <a:off x="2425702" y="5336698"/>
            <a:ext cx="231112" cy="231112"/>
          </a:xfrm>
          <a:prstGeom prst="ellipse">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ja-JP" altLang="en-US">
              <a:solidFill>
                <a:prstClr val="white"/>
              </a:solidFill>
            </a:endParaRPr>
          </a:p>
        </p:txBody>
      </p:sp>
      <p:sp>
        <p:nvSpPr>
          <p:cNvPr id="11" name="右矢印 10"/>
          <p:cNvSpPr/>
          <p:nvPr/>
        </p:nvSpPr>
        <p:spPr>
          <a:xfrm>
            <a:off x="3291087" y="1987853"/>
            <a:ext cx="2175709" cy="33576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sp>
        <p:nvSpPr>
          <p:cNvPr id="12" name="下矢印 11"/>
          <p:cNvSpPr/>
          <p:nvPr/>
        </p:nvSpPr>
        <p:spPr>
          <a:xfrm>
            <a:off x="6740178" y="2923995"/>
            <a:ext cx="866217" cy="4333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右矢印 13"/>
          <p:cNvSpPr/>
          <p:nvPr/>
        </p:nvSpPr>
        <p:spPr>
          <a:xfrm>
            <a:off x="3329088" y="3911192"/>
            <a:ext cx="2175709" cy="33576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sp>
        <p:nvSpPr>
          <p:cNvPr id="17" name="角丸四角形 16"/>
          <p:cNvSpPr/>
          <p:nvPr/>
        </p:nvSpPr>
        <p:spPr>
          <a:xfrm>
            <a:off x="5680079" y="3590751"/>
            <a:ext cx="2986419" cy="1517080"/>
          </a:xfrm>
          <a:prstGeom prst="roundRect">
            <a:avLst>
              <a:gd name="adj" fmla="val 275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600" dirty="0">
                <a:solidFill>
                  <a:prstClr val="black"/>
                </a:solidFill>
              </a:rPr>
              <a:t>2-step verification</a:t>
            </a:r>
          </a:p>
          <a:p>
            <a:pPr algn="ctr"/>
            <a:r>
              <a:rPr lang="en-US" altLang="ja-JP" sz="1600" dirty="0">
                <a:solidFill>
                  <a:prstClr val="black"/>
                </a:solidFill>
              </a:rPr>
              <a:t>Enter the verification code</a:t>
            </a:r>
          </a:p>
          <a:p>
            <a:pPr algn="ctr"/>
            <a:endParaRPr lang="en-US" altLang="ja-JP" sz="1600" dirty="0">
              <a:solidFill>
                <a:prstClr val="black"/>
              </a:solidFill>
            </a:endParaRPr>
          </a:p>
          <a:p>
            <a:pPr algn="ctr"/>
            <a:endParaRPr lang="ja-JP" altLang="en-US" sz="1600" dirty="0">
              <a:solidFill>
                <a:prstClr val="black"/>
              </a:solidFill>
            </a:endParaRPr>
          </a:p>
        </p:txBody>
      </p:sp>
      <p:sp>
        <p:nvSpPr>
          <p:cNvPr id="19" name="角丸四角形 18"/>
          <p:cNvSpPr/>
          <p:nvPr/>
        </p:nvSpPr>
        <p:spPr>
          <a:xfrm>
            <a:off x="5680078" y="1426865"/>
            <a:ext cx="2986419" cy="1261801"/>
          </a:xfrm>
          <a:prstGeom prst="roundRect">
            <a:avLst>
              <a:gd name="adj" fmla="val 2758"/>
            </a:avLst>
          </a:prstGeom>
        </p:spPr>
        <p:style>
          <a:lnRef idx="2">
            <a:schemeClr val="dk1"/>
          </a:lnRef>
          <a:fillRef idx="1">
            <a:schemeClr val="lt1"/>
          </a:fillRef>
          <a:effectRef idx="0">
            <a:schemeClr val="dk1"/>
          </a:effectRef>
          <a:fontRef idx="minor">
            <a:schemeClr val="dk1"/>
          </a:fontRef>
        </p:style>
        <p:txBody>
          <a:bodyPr rtlCol="0" anchor="t"/>
          <a:lstStyle/>
          <a:p>
            <a:endParaRPr lang="en-US" altLang="ja-JP" sz="1600" dirty="0">
              <a:solidFill>
                <a:prstClr val="black"/>
              </a:solidFill>
            </a:endParaRPr>
          </a:p>
          <a:p>
            <a:r>
              <a:rPr lang="en-US" altLang="ja-JP" sz="1600" dirty="0">
                <a:solidFill>
                  <a:prstClr val="black"/>
                </a:solidFill>
              </a:rPr>
              <a:t>ID</a:t>
            </a:r>
          </a:p>
          <a:p>
            <a:endParaRPr lang="en-US" altLang="ja-JP" sz="1600" dirty="0">
              <a:solidFill>
                <a:prstClr val="black"/>
              </a:solidFill>
            </a:endParaRPr>
          </a:p>
          <a:p>
            <a:r>
              <a:rPr lang="en-US" altLang="ja-JP" sz="1600" dirty="0">
                <a:solidFill>
                  <a:prstClr val="black"/>
                </a:solidFill>
              </a:rPr>
              <a:t>Password</a:t>
            </a:r>
          </a:p>
          <a:p>
            <a:pPr algn="ctr"/>
            <a:endParaRPr lang="ja-JP" altLang="en-US" sz="1600" dirty="0">
              <a:solidFill>
                <a:prstClr val="black"/>
              </a:solidFill>
            </a:endParaRPr>
          </a:p>
        </p:txBody>
      </p:sp>
      <p:sp>
        <p:nvSpPr>
          <p:cNvPr id="20" name="テキスト ボックス 19"/>
          <p:cNvSpPr txBox="1"/>
          <p:nvPr/>
        </p:nvSpPr>
        <p:spPr>
          <a:xfrm>
            <a:off x="7040030" y="1654328"/>
            <a:ext cx="1390537" cy="369332"/>
          </a:xfrm>
          <a:prstGeom prst="rect">
            <a:avLst/>
          </a:prstGeom>
          <a:effectLst>
            <a:innerShdw blurRad="63500" dist="50800" dir="13500000">
              <a:prstClr val="black">
                <a:alpha val="50000"/>
              </a:prstClr>
            </a:innerShdw>
          </a:effectLst>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dirty="0" err="1">
                <a:solidFill>
                  <a:prstClr val="black"/>
                </a:solidFill>
              </a:rPr>
              <a:t>yourid</a:t>
            </a:r>
            <a:endParaRPr lang="ja-JP" altLang="en-US" dirty="0">
              <a:solidFill>
                <a:prstClr val="black"/>
              </a:solidFill>
            </a:endParaRPr>
          </a:p>
        </p:txBody>
      </p:sp>
      <p:sp>
        <p:nvSpPr>
          <p:cNvPr id="21" name="テキスト ボックス 20"/>
          <p:cNvSpPr txBox="1"/>
          <p:nvPr/>
        </p:nvSpPr>
        <p:spPr>
          <a:xfrm>
            <a:off x="7040030" y="2157916"/>
            <a:ext cx="1390538" cy="369332"/>
          </a:xfrm>
          <a:prstGeom prst="rect">
            <a:avLst/>
          </a:prstGeom>
          <a:effectLst>
            <a:innerShdw blurRad="63500" dist="50800" dir="13500000">
              <a:prstClr val="black">
                <a:alpha val="50000"/>
              </a:prstClr>
            </a:innerShdw>
          </a:effectLst>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dirty="0">
                <a:solidFill>
                  <a:prstClr val="black"/>
                </a:solidFill>
              </a:rPr>
              <a:t>********</a:t>
            </a:r>
            <a:endParaRPr lang="ja-JP" altLang="en-US" dirty="0">
              <a:solidFill>
                <a:prstClr val="black"/>
              </a:solidFill>
            </a:endParaRPr>
          </a:p>
        </p:txBody>
      </p:sp>
      <p:sp>
        <p:nvSpPr>
          <p:cNvPr id="22" name="テキスト ボックス 21"/>
          <p:cNvSpPr txBox="1"/>
          <p:nvPr/>
        </p:nvSpPr>
        <p:spPr>
          <a:xfrm>
            <a:off x="7606395" y="2986092"/>
            <a:ext cx="1416818" cy="369332"/>
          </a:xfrm>
          <a:prstGeom prst="rect">
            <a:avLst/>
          </a:prstGeom>
          <a:noFill/>
        </p:spPr>
        <p:txBody>
          <a:bodyPr wrap="square" rtlCol="0">
            <a:spAutoFit/>
          </a:bodyPr>
          <a:lstStyle/>
          <a:p>
            <a:r>
              <a:rPr lang="ja-JP" altLang="en-US" dirty="0">
                <a:solidFill>
                  <a:prstClr val="black"/>
                </a:solidFill>
              </a:rPr>
              <a:t>追加の画面</a:t>
            </a:r>
          </a:p>
        </p:txBody>
      </p:sp>
      <p:sp>
        <p:nvSpPr>
          <p:cNvPr id="23" name="テキスト ボックス 22"/>
          <p:cNvSpPr txBox="1"/>
          <p:nvPr/>
        </p:nvSpPr>
        <p:spPr>
          <a:xfrm>
            <a:off x="5918952" y="4520181"/>
            <a:ext cx="2442957" cy="369332"/>
          </a:xfrm>
          <a:prstGeom prst="rect">
            <a:avLst/>
          </a:prstGeom>
          <a:effectLst>
            <a:innerShdw blurRad="63500" dist="50800" dir="13500000">
              <a:prstClr val="black">
                <a:alpha val="50000"/>
              </a:prstClr>
            </a:innerShdw>
          </a:effectLst>
        </p:spPr>
        <p:style>
          <a:lnRef idx="2">
            <a:schemeClr val="dk1"/>
          </a:lnRef>
          <a:fillRef idx="1">
            <a:schemeClr val="lt1"/>
          </a:fillRef>
          <a:effectRef idx="0">
            <a:schemeClr val="dk1"/>
          </a:effectRef>
          <a:fontRef idx="minor">
            <a:schemeClr val="dk1"/>
          </a:fontRef>
        </p:style>
        <p:txBody>
          <a:bodyPr wrap="square" rtlCol="0">
            <a:spAutoFit/>
          </a:bodyPr>
          <a:lstStyle/>
          <a:p>
            <a:endParaRPr lang="ja-JP" altLang="en-US" dirty="0">
              <a:solidFill>
                <a:prstClr val="black"/>
              </a:solidFill>
            </a:endParaRPr>
          </a:p>
        </p:txBody>
      </p:sp>
      <p:sp>
        <p:nvSpPr>
          <p:cNvPr id="13" name="テキスト ボックス 12"/>
          <p:cNvSpPr txBox="1"/>
          <p:nvPr/>
        </p:nvSpPr>
        <p:spPr>
          <a:xfrm>
            <a:off x="5917272" y="4518502"/>
            <a:ext cx="2442957" cy="369332"/>
          </a:xfrm>
          <a:prstGeom prst="rect">
            <a:avLst/>
          </a:prstGeom>
          <a:effectLst>
            <a:innerShdw blurRad="63500" dist="50800" dir="13500000">
              <a:prstClr val="black">
                <a:alpha val="50000"/>
              </a:prstClr>
            </a:innerShdw>
          </a:effectLst>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dirty="0">
                <a:solidFill>
                  <a:prstClr val="black"/>
                </a:solidFill>
              </a:rPr>
              <a:t>574834</a:t>
            </a:r>
            <a:endParaRPr lang="ja-JP" altLang="en-US" dirty="0">
              <a:solidFill>
                <a:prstClr val="black"/>
              </a:solidFill>
            </a:endParaRPr>
          </a:p>
        </p:txBody>
      </p:sp>
      <p:pic>
        <p:nvPicPr>
          <p:cNvPr id="3" name="図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51674" y="3090899"/>
            <a:ext cx="1237882" cy="2197240"/>
          </a:xfrm>
          <a:prstGeom prst="rect">
            <a:avLst/>
          </a:prstGeom>
        </p:spPr>
      </p:pic>
      <p:sp>
        <p:nvSpPr>
          <p:cNvPr id="15" name="角丸四角形 14"/>
          <p:cNvSpPr/>
          <p:nvPr/>
        </p:nvSpPr>
        <p:spPr>
          <a:xfrm>
            <a:off x="1942415" y="3544367"/>
            <a:ext cx="881172" cy="30815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964350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up)">
                                      <p:cBhvr>
                                        <p:cTn id="10" dur="500"/>
                                        <p:tgtEl>
                                          <p:spTgt spid="17"/>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up)">
                                      <p:cBhvr>
                                        <p:cTn id="13" dur="500"/>
                                        <p:tgtEl>
                                          <p:spTgt spid="22"/>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up)">
                                      <p:cBhvr>
                                        <p:cTn id="16" dur="500"/>
                                        <p:tgtEl>
                                          <p:spTgt spid="2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7" grpId="0" animBg="1"/>
      <p:bldP spid="22" grpId="0"/>
      <p:bldP spid="23" grpId="0" animBg="1"/>
      <p:bldP spid="13" grpId="0" animBg="1"/>
      <p:bldP spid="1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パスワードの定期的変更</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本当にセキュリティを高めるかどうかは議論の余地がある</a:t>
            </a:r>
            <a:endParaRPr kumimoji="1" lang="en-US" altLang="ja-JP" dirty="0" smtClean="0"/>
          </a:p>
          <a:p>
            <a:pPr lvl="1"/>
            <a:r>
              <a:rPr lang="ja-JP" altLang="en-US" dirty="0"/>
              <a:t>漏れた</a:t>
            </a:r>
            <a:r>
              <a:rPr lang="ja-JP" altLang="en-US" dirty="0" smtClean="0"/>
              <a:t>ことがすぐわからないとか、漏れたままだと被害が拡大するサービスでは一定の効果がある</a:t>
            </a:r>
            <a:endParaRPr lang="en-US" altLang="ja-JP" dirty="0" smtClean="0"/>
          </a:p>
          <a:p>
            <a:pPr lvl="1"/>
            <a:r>
              <a:rPr lang="ja-JP" altLang="en-US" dirty="0" smtClean="0"/>
              <a:t>２段階認証などで同じ効果が得られる</a:t>
            </a:r>
            <a:endParaRPr lang="en-US" altLang="ja-JP" dirty="0" smtClean="0"/>
          </a:p>
          <a:p>
            <a:pPr lvl="1"/>
            <a:r>
              <a:rPr kumimoji="1" lang="ja-JP" altLang="en-US" dirty="0" smtClean="0"/>
              <a:t>頻繁に変更させると簡単なパスワードを使いまわしてしまう危険性がある</a:t>
            </a:r>
            <a:endParaRPr kumimoji="1" lang="en-US" altLang="ja-JP" dirty="0" smtClean="0"/>
          </a:p>
          <a:p>
            <a:pPr lvl="2"/>
            <a:endParaRPr kumimoji="1" lang="ja-JP" altLang="en-US" dirty="0" smtClean="0"/>
          </a:p>
          <a:p>
            <a:r>
              <a:rPr lang="ja-JP" altLang="en-US" dirty="0" smtClean="0"/>
              <a:t>定期変更を強制されるサービスもある</a:t>
            </a:r>
            <a:endParaRPr lang="en-US" altLang="ja-JP" dirty="0" smtClean="0"/>
          </a:p>
          <a:p>
            <a:pPr lvl="1"/>
            <a:r>
              <a:rPr lang="ja-JP" altLang="en-US" dirty="0" smtClean="0"/>
              <a:t>しかも前使ったパスワードは使えない所も</a:t>
            </a:r>
            <a:endParaRPr lang="en-US" altLang="ja-JP" dirty="0" smtClean="0"/>
          </a:p>
          <a:p>
            <a:pPr lvl="1"/>
            <a:r>
              <a:rPr lang="ja-JP" altLang="en-US" dirty="0" smtClean="0"/>
              <a:t>パスワード管理ソフトの自動生成を使うなどする</a:t>
            </a:r>
            <a:endParaRPr lang="en-US" altLang="ja-JP" dirty="0" smtClean="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33</a:t>
            </a:fld>
            <a:endParaRPr lang="ja-JP" altLang="en-US"/>
          </a:p>
        </p:txBody>
      </p:sp>
    </p:spTree>
    <p:extLst>
      <p:ext uri="{BB962C8B-B14F-4D97-AF65-F5344CB8AC3E}">
        <p14:creationId xmlns:p14="http://schemas.microsoft.com/office/powerpoint/2010/main" val="18593882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秘密の質問</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「母親の旧姓は？」「初めて飼ったペットの名前は？」などの質問に答える</a:t>
            </a:r>
            <a:endParaRPr kumimoji="1" lang="en-US" altLang="ja-JP" dirty="0" smtClean="0"/>
          </a:p>
          <a:p>
            <a:pPr lvl="1"/>
            <a:r>
              <a:rPr kumimoji="1" lang="ja-JP" altLang="en-US" dirty="0" smtClean="0"/>
              <a:t>アカウント作成時に登録させられ、</a:t>
            </a:r>
            <a:r>
              <a:rPr lang="ja-JP" altLang="en-US" dirty="0" smtClean="0"/>
              <a:t>パスワードリセット</a:t>
            </a:r>
            <a:r>
              <a:rPr lang="ja-JP" altLang="en-US" dirty="0"/>
              <a:t>などの</a:t>
            </a:r>
            <a:r>
              <a:rPr lang="ja-JP" altLang="en-US" dirty="0" smtClean="0"/>
              <a:t>時に聞かれる</a:t>
            </a:r>
            <a:endParaRPr kumimoji="1" lang="en-US" altLang="ja-JP" dirty="0" smtClean="0"/>
          </a:p>
          <a:p>
            <a:r>
              <a:rPr lang="ja-JP" altLang="en-US" dirty="0" smtClean="0"/>
              <a:t>実はセキュリティ的な強度は高くない</a:t>
            </a:r>
            <a:endParaRPr lang="en-US" altLang="ja-JP" dirty="0" smtClean="0"/>
          </a:p>
          <a:p>
            <a:pPr lvl="1"/>
            <a:r>
              <a:rPr kumimoji="1" lang="ja-JP" altLang="en-US" dirty="0" smtClean="0"/>
              <a:t>質問が自由に選べない物が多い</a:t>
            </a:r>
            <a:endParaRPr kumimoji="1" lang="en-US" altLang="ja-JP" dirty="0" smtClean="0"/>
          </a:p>
          <a:p>
            <a:pPr lvl="1"/>
            <a:r>
              <a:rPr kumimoji="1" lang="ja-JP" altLang="en-US" dirty="0" smtClean="0"/>
              <a:t>一般的な質問内容が多く、</a:t>
            </a:r>
            <a:r>
              <a:rPr kumimoji="1" lang="en-US" altLang="ja-JP" dirty="0" smtClean="0"/>
              <a:t>SNS</a:t>
            </a:r>
            <a:r>
              <a:rPr kumimoji="1" lang="ja-JP" altLang="en-US" dirty="0" smtClean="0"/>
              <a:t>などを見ていると結構わかってしまう</a:t>
            </a:r>
            <a:endParaRPr kumimoji="1" lang="en-US" altLang="ja-JP" dirty="0" smtClean="0"/>
          </a:p>
          <a:p>
            <a:pPr lvl="2"/>
            <a:endParaRPr kumimoji="1" lang="en-US" altLang="ja-JP" dirty="0" smtClean="0"/>
          </a:p>
          <a:p>
            <a:r>
              <a:rPr lang="ja-JP" altLang="en-US" dirty="0" smtClean="0"/>
              <a:t>質問文と関係ない答えを登録すると少し安全</a:t>
            </a:r>
            <a:endParaRPr lang="en-US" altLang="ja-JP" dirty="0" smtClean="0"/>
          </a:p>
          <a:p>
            <a:pPr lvl="1"/>
            <a:r>
              <a:rPr lang="ja-JP" altLang="en-US" dirty="0"/>
              <a:t>忘れない</a:t>
            </a:r>
            <a:r>
              <a:rPr lang="ja-JP" altLang="en-US" dirty="0" smtClean="0"/>
              <a:t>よう</a:t>
            </a:r>
            <a:r>
              <a:rPr lang="ja-JP" altLang="en-US" dirty="0"/>
              <a:t>な</a:t>
            </a:r>
            <a:r>
              <a:rPr lang="ja-JP" altLang="en-US" dirty="0" smtClean="0"/>
              <a:t>対策は必要</a:t>
            </a:r>
            <a:endParaRPr lang="en-US" altLang="ja-JP" dirty="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34</a:t>
            </a:fld>
            <a:endParaRPr lang="ja-JP" altLang="en-US"/>
          </a:p>
        </p:txBody>
      </p:sp>
    </p:spTree>
    <p:extLst>
      <p:ext uri="{BB962C8B-B14F-4D97-AF65-F5344CB8AC3E}">
        <p14:creationId xmlns:p14="http://schemas.microsoft.com/office/powerpoint/2010/main" val="10939322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サーバに残す情報の管理</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サービス利用に必要な個人情報は仕方ない</a:t>
            </a:r>
            <a:endParaRPr kumimoji="1" lang="en-US" altLang="ja-JP" dirty="0" smtClean="0"/>
          </a:p>
          <a:p>
            <a:r>
              <a:rPr lang="ja-JP" altLang="en-US" dirty="0"/>
              <a:t>残さなくても</a:t>
            </a:r>
            <a:r>
              <a:rPr lang="ja-JP" altLang="en-US" dirty="0" smtClean="0"/>
              <a:t>いい情報は残さない</a:t>
            </a:r>
            <a:endParaRPr lang="en-US" altLang="ja-JP" dirty="0" smtClean="0"/>
          </a:p>
          <a:p>
            <a:pPr lvl="1"/>
            <a:r>
              <a:rPr kumimoji="1" lang="ja-JP" altLang="en-US" dirty="0" smtClean="0"/>
              <a:t>例</a:t>
            </a:r>
            <a:r>
              <a:rPr kumimoji="1" lang="en-US" altLang="ja-JP" dirty="0" smtClean="0"/>
              <a:t>: Amazon</a:t>
            </a:r>
            <a:r>
              <a:rPr kumimoji="1" lang="ja-JP" altLang="en-US" dirty="0" smtClean="0"/>
              <a:t>にクレジットカード番号を保存</a:t>
            </a:r>
            <a:endParaRPr kumimoji="1" lang="en-US" altLang="ja-JP" dirty="0" smtClean="0"/>
          </a:p>
          <a:p>
            <a:pPr lvl="2"/>
            <a:r>
              <a:rPr lang="ja-JP" altLang="en-US" dirty="0"/>
              <a:t>残しておく</a:t>
            </a:r>
            <a:r>
              <a:rPr lang="ja-JP" altLang="en-US" dirty="0" smtClean="0"/>
              <a:t>とワンクリック購入が使えて便利</a:t>
            </a:r>
            <a:endParaRPr lang="en-US" altLang="ja-JP" dirty="0" smtClean="0"/>
          </a:p>
          <a:p>
            <a:pPr lvl="2"/>
            <a:r>
              <a:rPr kumimoji="1" lang="ja-JP" altLang="en-US" dirty="0"/>
              <a:t>残しておく</a:t>
            </a:r>
            <a:r>
              <a:rPr kumimoji="1" lang="ja-JP" altLang="en-US" dirty="0" smtClean="0"/>
              <a:t>と漏洩や乗っ取りでの悪用の危険性</a:t>
            </a:r>
            <a:endParaRPr kumimoji="1" lang="en-US" altLang="ja-JP" dirty="0" smtClean="0"/>
          </a:p>
          <a:p>
            <a:pPr lvl="1"/>
            <a:r>
              <a:rPr lang="ja-JP" altLang="en-US" dirty="0" smtClean="0"/>
              <a:t>利用者でコントロールできない場合も</a:t>
            </a:r>
            <a:r>
              <a:rPr lang="en-US" altLang="ja-JP" dirty="0" smtClean="0"/>
              <a:t>…</a:t>
            </a:r>
          </a:p>
          <a:p>
            <a:pPr lvl="2"/>
            <a:r>
              <a:rPr kumimoji="1" lang="ja-JP" altLang="en-US" dirty="0"/>
              <a:t>残しては</a:t>
            </a:r>
            <a:r>
              <a:rPr kumimoji="1" lang="ja-JP" altLang="en-US" dirty="0" smtClean="0"/>
              <a:t>いけない「</a:t>
            </a:r>
            <a:r>
              <a:rPr kumimoji="1" lang="en-US" altLang="ja-JP" dirty="0" smtClean="0"/>
              <a:t>CVC</a:t>
            </a:r>
            <a:r>
              <a:rPr kumimoji="1" lang="ja-JP" altLang="en-US" dirty="0" smtClean="0"/>
              <a:t>」「</a:t>
            </a:r>
            <a:r>
              <a:rPr kumimoji="1" lang="en-US" altLang="ja-JP" dirty="0" smtClean="0"/>
              <a:t>CVV</a:t>
            </a:r>
            <a:r>
              <a:rPr kumimoji="1" lang="ja-JP" altLang="en-US" dirty="0" smtClean="0"/>
              <a:t>」を保存しているダメサービス</a:t>
            </a:r>
            <a:r>
              <a:rPr lang="ja-JP" altLang="en-US" dirty="0" smtClean="0"/>
              <a:t>もある</a:t>
            </a:r>
            <a:endParaRPr lang="en-US" altLang="ja-JP" dirty="0" smtClean="0"/>
          </a:p>
          <a:p>
            <a:pPr lvl="2"/>
            <a:r>
              <a:rPr lang="ja-JP" altLang="en-US" dirty="0"/>
              <a:t>漏洩して</a:t>
            </a:r>
            <a:r>
              <a:rPr lang="ja-JP" altLang="en-US" dirty="0" smtClean="0"/>
              <a:t>から、騒ぎ</a:t>
            </a:r>
            <a:r>
              <a:rPr lang="ja-JP" altLang="en-US" dirty="0"/>
              <a:t>になる</a:t>
            </a:r>
            <a:endParaRPr lang="en-US" altLang="ja-JP" dirty="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35</a:t>
            </a:fld>
            <a:endParaRPr lang="ja-JP" altLang="en-US"/>
          </a:p>
        </p:txBody>
      </p:sp>
    </p:spTree>
    <p:extLst>
      <p:ext uri="{BB962C8B-B14F-4D97-AF65-F5344CB8AC3E}">
        <p14:creationId xmlns:p14="http://schemas.microsoft.com/office/powerpoint/2010/main" val="15435917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課題</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本日の講義で</a:t>
            </a:r>
            <a:r>
              <a:rPr lang="ja-JP" altLang="en-US" dirty="0" smtClean="0"/>
              <a:t>あげた内容で</a:t>
            </a:r>
            <a:r>
              <a:rPr lang="ja-JP" altLang="en-US" dirty="0"/>
              <a:t>、既に自分</a:t>
            </a:r>
            <a:r>
              <a:rPr lang="ja-JP" altLang="en-US" dirty="0" smtClean="0"/>
              <a:t>が実践して</a:t>
            </a:r>
            <a:r>
              <a:rPr lang="ja-JP" altLang="en-US" dirty="0"/>
              <a:t>いることがあればそれを示し、それをする事の利点や難点など気づいたことを書いてください。</a:t>
            </a:r>
            <a:endParaRPr lang="en-US" altLang="ja-JP" dirty="0"/>
          </a:p>
          <a:p>
            <a:r>
              <a:rPr lang="ja-JP" altLang="en-US" dirty="0" smtClean="0"/>
              <a:t>本日の講義を聞いて、今までしていなかったが</a:t>
            </a:r>
            <a:r>
              <a:rPr lang="ja-JP" altLang="en-US" smtClean="0"/>
              <a:t>新たに実践しよう</a:t>
            </a:r>
            <a:r>
              <a:rPr lang="ja-JP" altLang="en-US" dirty="0" smtClean="0"/>
              <a:t>と考えたことがあれば、それを書いてください。</a:t>
            </a:r>
            <a:endParaRPr lang="en-US" altLang="ja-JP" dirty="0"/>
          </a:p>
          <a:p>
            <a:r>
              <a:rPr lang="ja-JP" altLang="en-US" dirty="0"/>
              <a:t>逆に、知ってはいたが自分では実践して</a:t>
            </a:r>
            <a:r>
              <a:rPr lang="ja-JP" altLang="en-US" dirty="0" smtClean="0"/>
              <a:t>いない、もしくは関係がないと思うこと</a:t>
            </a:r>
            <a:r>
              <a:rPr lang="ja-JP" altLang="en-US" dirty="0"/>
              <a:t>があれば、その内容</a:t>
            </a:r>
            <a:r>
              <a:rPr lang="ja-JP" altLang="en-US" dirty="0" smtClean="0"/>
              <a:t>と理由</a:t>
            </a:r>
            <a:r>
              <a:rPr lang="ja-JP" altLang="en-US" dirty="0"/>
              <a:t>を書いてください。</a:t>
            </a:r>
            <a:endParaRPr lang="en-US" altLang="ja-JP" dirty="0"/>
          </a:p>
          <a:p>
            <a:r>
              <a:rPr kumimoji="1" lang="ja-JP" altLang="en-US" dirty="0" smtClean="0"/>
              <a:t>本講義の感想、要望、質問などあれば、書いてください。</a:t>
            </a:r>
            <a:endParaRPr kumimoji="1" lang="ja-JP" altLang="en-US" dirty="0"/>
          </a:p>
        </p:txBody>
      </p:sp>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36</a:t>
            </a:fld>
            <a:endParaRPr lang="ja-JP" altLang="en-US"/>
          </a:p>
        </p:txBody>
      </p:sp>
    </p:spTree>
    <p:extLst>
      <p:ext uri="{BB962C8B-B14F-4D97-AF65-F5344CB8AC3E}">
        <p14:creationId xmlns:p14="http://schemas.microsoft.com/office/powerpoint/2010/main" val="2800207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雲 17"/>
          <p:cNvSpPr/>
          <p:nvPr/>
        </p:nvSpPr>
        <p:spPr>
          <a:xfrm>
            <a:off x="2967580" y="2112430"/>
            <a:ext cx="3880537" cy="2828131"/>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prstClr val="white"/>
                </a:solidFill>
              </a:rPr>
              <a:t>インターネット</a:t>
            </a:r>
          </a:p>
        </p:txBody>
      </p:sp>
      <p:sp>
        <p:nvSpPr>
          <p:cNvPr id="22" name="角丸四角形 21"/>
          <p:cNvSpPr/>
          <p:nvPr/>
        </p:nvSpPr>
        <p:spPr>
          <a:xfrm>
            <a:off x="5891801" y="1480799"/>
            <a:ext cx="1520190" cy="139011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データ</a:t>
            </a:r>
            <a:endParaRPr lang="en-US" altLang="ja-JP" sz="1600" dirty="0">
              <a:solidFill>
                <a:prstClr val="black"/>
              </a:solidFill>
            </a:endParaRPr>
          </a:p>
          <a:p>
            <a:pPr algn="ctr"/>
            <a:r>
              <a:rPr lang="ja-JP" altLang="en-US" sz="1600" dirty="0">
                <a:solidFill>
                  <a:prstClr val="black"/>
                </a:solidFill>
              </a:rPr>
              <a:t>センタ</a:t>
            </a:r>
          </a:p>
        </p:txBody>
      </p:sp>
      <p:sp>
        <p:nvSpPr>
          <p:cNvPr id="19" name="角丸四角形 18"/>
          <p:cNvSpPr/>
          <p:nvPr/>
        </p:nvSpPr>
        <p:spPr>
          <a:xfrm>
            <a:off x="2153508" y="3412503"/>
            <a:ext cx="1520190" cy="14586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九州大学</a:t>
            </a:r>
            <a:endParaRPr lang="en-US" altLang="ja-JP" sz="1600" dirty="0">
              <a:solidFill>
                <a:prstClr val="black"/>
              </a:solidFill>
            </a:endParaRPr>
          </a:p>
          <a:p>
            <a:pPr algn="ctr"/>
            <a:r>
              <a:rPr lang="ja-JP" altLang="en-US" sz="1600" dirty="0">
                <a:solidFill>
                  <a:prstClr val="black"/>
                </a:solidFill>
              </a:rPr>
              <a:t>自宅など</a:t>
            </a:r>
          </a:p>
        </p:txBody>
      </p:sp>
      <p:sp>
        <p:nvSpPr>
          <p:cNvPr id="2" name="タイトル 1"/>
          <p:cNvSpPr>
            <a:spLocks noGrp="1"/>
          </p:cNvSpPr>
          <p:nvPr>
            <p:ph type="title"/>
          </p:nvPr>
        </p:nvSpPr>
        <p:spPr/>
        <p:txBody>
          <a:bodyPr/>
          <a:lstStyle/>
          <a:p>
            <a:r>
              <a:rPr lang="ja-JP" altLang="en-US" dirty="0"/>
              <a:t>攻撃</a:t>
            </a:r>
            <a:r>
              <a:rPr lang="ja-JP" altLang="en-US" dirty="0" smtClean="0"/>
              <a:t>の例</a:t>
            </a:r>
            <a:endParaRPr kumimoji="1" lang="ja-JP" altLang="en-US" dirty="0"/>
          </a:p>
        </p:txBody>
      </p:sp>
      <p:sp>
        <p:nvSpPr>
          <p:cNvPr id="21" name="フッター プレースホルダー 20"/>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17" name="スライド番号プレースホルダー 16"/>
          <p:cNvSpPr>
            <a:spLocks noGrp="1"/>
          </p:cNvSpPr>
          <p:nvPr>
            <p:ph type="sldNum" sz="quarter" idx="12"/>
          </p:nvPr>
        </p:nvSpPr>
        <p:spPr/>
        <p:txBody>
          <a:bodyPr/>
          <a:lstStyle/>
          <a:p>
            <a:fld id="{7E280EC1-6B44-4B49-82BC-9ACA7170F820}" type="slidenum">
              <a:rPr lang="ja-JP" altLang="en-US" smtClean="0"/>
              <a:pPr/>
              <a:t>4</a:t>
            </a:fld>
            <a:endParaRPr lang="ja-JP" altLang="en-US"/>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4940561"/>
            <a:ext cx="909687" cy="877609"/>
          </a:xfrm>
          <a:prstGeom prst="rect">
            <a:avLst/>
          </a:prstGeom>
        </p:spPr>
      </p:pic>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5487" y="1293325"/>
            <a:ext cx="959617" cy="1402741"/>
          </a:xfrm>
          <a:prstGeom prst="rect">
            <a:avLst/>
          </a:prstGeom>
        </p:spPr>
      </p:pic>
      <p:pic>
        <p:nvPicPr>
          <p:cNvPr id="11" name="図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9973" y="4241493"/>
            <a:ext cx="595143" cy="546976"/>
          </a:xfrm>
          <a:prstGeom prst="rect">
            <a:avLst/>
          </a:prstGeom>
        </p:spPr>
      </p:pic>
      <p:pic>
        <p:nvPicPr>
          <p:cNvPr id="12" name="図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39390" y="5449403"/>
            <a:ext cx="737533" cy="737533"/>
          </a:xfrm>
          <a:prstGeom prst="rect">
            <a:avLst/>
          </a:prstGeom>
        </p:spPr>
      </p:pic>
      <p:sp>
        <p:nvSpPr>
          <p:cNvPr id="13" name="稲妻 12"/>
          <p:cNvSpPr/>
          <p:nvPr/>
        </p:nvSpPr>
        <p:spPr>
          <a:xfrm flipH="1">
            <a:off x="1547509" y="4769402"/>
            <a:ext cx="529414" cy="481122"/>
          </a:xfrm>
          <a:prstGeom prst="lightningBol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テキスト ボックス 13"/>
          <p:cNvSpPr txBox="1"/>
          <p:nvPr/>
        </p:nvSpPr>
        <p:spPr>
          <a:xfrm>
            <a:off x="1797901" y="4972933"/>
            <a:ext cx="838691" cy="307777"/>
          </a:xfrm>
          <a:prstGeom prst="rect">
            <a:avLst/>
          </a:prstGeom>
          <a:noFill/>
        </p:spPr>
        <p:txBody>
          <a:bodyPr wrap="none" rtlCol="0">
            <a:spAutoFit/>
          </a:bodyPr>
          <a:lstStyle/>
          <a:p>
            <a:r>
              <a:rPr lang="ja-JP" altLang="en-US" sz="1400" dirty="0">
                <a:solidFill>
                  <a:prstClr val="black"/>
                </a:solidFill>
              </a:rPr>
              <a:t>無線</a:t>
            </a:r>
            <a:r>
              <a:rPr lang="en-US" altLang="ja-JP" sz="1400" dirty="0">
                <a:solidFill>
                  <a:prstClr val="black"/>
                </a:solidFill>
              </a:rPr>
              <a:t>LAN</a:t>
            </a:r>
            <a:endParaRPr lang="ja-JP" altLang="en-US" sz="1400" dirty="0">
              <a:solidFill>
                <a:prstClr val="black"/>
              </a:solidFill>
            </a:endParaRPr>
          </a:p>
        </p:txBody>
      </p:sp>
      <p:sp>
        <p:nvSpPr>
          <p:cNvPr id="15" name="テキスト ボックス 14"/>
          <p:cNvSpPr txBox="1"/>
          <p:nvPr/>
        </p:nvSpPr>
        <p:spPr>
          <a:xfrm>
            <a:off x="7281522" y="2696066"/>
            <a:ext cx="867545" cy="369332"/>
          </a:xfrm>
          <a:prstGeom prst="rect">
            <a:avLst/>
          </a:prstGeom>
          <a:noFill/>
        </p:spPr>
        <p:txBody>
          <a:bodyPr wrap="none" rtlCol="0">
            <a:spAutoFit/>
          </a:bodyPr>
          <a:lstStyle/>
          <a:p>
            <a:r>
              <a:rPr lang="ja-JP" altLang="en-US" dirty="0">
                <a:solidFill>
                  <a:prstClr val="black"/>
                </a:solidFill>
              </a:rPr>
              <a:t>サーバ</a:t>
            </a:r>
          </a:p>
        </p:txBody>
      </p:sp>
      <p:sp>
        <p:nvSpPr>
          <p:cNvPr id="16" name="縦巻き 15"/>
          <p:cNvSpPr/>
          <p:nvPr/>
        </p:nvSpPr>
        <p:spPr>
          <a:xfrm flipH="1">
            <a:off x="7979039" y="2149311"/>
            <a:ext cx="923827" cy="1093509"/>
          </a:xfrm>
          <a:prstGeom prst="vertic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rPr>
              <a:t>利用者の情報</a:t>
            </a:r>
            <a:endParaRPr lang="en-US" altLang="ja-JP" sz="1200" dirty="0">
              <a:solidFill>
                <a:prstClr val="black"/>
              </a:solidFill>
            </a:endParaRPr>
          </a:p>
          <a:p>
            <a:r>
              <a:rPr lang="en-US" altLang="ja-JP" sz="1200" dirty="0">
                <a:solidFill>
                  <a:prstClr val="black"/>
                </a:solidFill>
              </a:rPr>
              <a:t>...</a:t>
            </a:r>
          </a:p>
          <a:p>
            <a:r>
              <a:rPr lang="en-US" altLang="ja-JP" sz="1200" dirty="0">
                <a:solidFill>
                  <a:prstClr val="black"/>
                </a:solidFill>
              </a:rPr>
              <a:t>...</a:t>
            </a:r>
            <a:endParaRPr lang="ja-JP" altLang="en-US" sz="1200" dirty="0">
              <a:solidFill>
                <a:prstClr val="black"/>
              </a:solidFill>
            </a:endParaRPr>
          </a:p>
        </p:txBody>
      </p:sp>
      <p:pic>
        <p:nvPicPr>
          <p:cNvPr id="20" name="図 1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83897" y="3418343"/>
            <a:ext cx="630936" cy="646608"/>
          </a:xfrm>
          <a:prstGeom prst="rect">
            <a:avLst/>
          </a:prstGeom>
        </p:spPr>
      </p:pic>
      <p:sp>
        <p:nvSpPr>
          <p:cNvPr id="6" name="右矢印 5"/>
          <p:cNvSpPr/>
          <p:nvPr/>
        </p:nvSpPr>
        <p:spPr>
          <a:xfrm rot="2700000">
            <a:off x="915696" y="4042900"/>
            <a:ext cx="829515" cy="62189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dirty="0">
                <a:solidFill>
                  <a:prstClr val="white"/>
                </a:solidFill>
              </a:rPr>
              <a:t>盗聴</a:t>
            </a:r>
          </a:p>
        </p:txBody>
      </p:sp>
      <p:sp>
        <p:nvSpPr>
          <p:cNvPr id="7" name="環状矢印 6"/>
          <p:cNvSpPr/>
          <p:nvPr/>
        </p:nvSpPr>
        <p:spPr>
          <a:xfrm rot="17647803">
            <a:off x="6113789" y="3036161"/>
            <a:ext cx="2234922" cy="1836765"/>
          </a:xfrm>
          <a:prstGeom prst="circularArrow">
            <a:avLst>
              <a:gd name="adj1" fmla="val 12500"/>
              <a:gd name="adj2" fmla="val 785983"/>
              <a:gd name="adj3" fmla="val 20457681"/>
              <a:gd name="adj4" fmla="val 10800000"/>
              <a:gd name="adj5" fmla="val 125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ja-JP" altLang="en-US" dirty="0">
              <a:solidFill>
                <a:prstClr val="black"/>
              </a:solidFill>
            </a:endParaRPr>
          </a:p>
        </p:txBody>
      </p:sp>
      <p:pic>
        <p:nvPicPr>
          <p:cNvPr id="27" name="図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91091" y="4686659"/>
            <a:ext cx="629801" cy="646608"/>
          </a:xfrm>
          <a:prstGeom prst="rect">
            <a:avLst/>
          </a:prstGeom>
        </p:spPr>
      </p:pic>
      <p:sp>
        <p:nvSpPr>
          <p:cNvPr id="8" name="テキスト ボックス 7"/>
          <p:cNvSpPr txBox="1"/>
          <p:nvPr/>
        </p:nvSpPr>
        <p:spPr>
          <a:xfrm>
            <a:off x="6517091" y="4022935"/>
            <a:ext cx="1003801" cy="369332"/>
          </a:xfrm>
          <a:prstGeom prst="rect">
            <a:avLst/>
          </a:prstGeom>
          <a:solidFill>
            <a:schemeClr val="bg1"/>
          </a:solidFill>
          <a:ln>
            <a:solidFill>
              <a:schemeClr val="tx1"/>
            </a:solidFill>
          </a:ln>
        </p:spPr>
        <p:txBody>
          <a:bodyPr wrap="none" rtlCol="0">
            <a:spAutoFit/>
          </a:bodyPr>
          <a:lstStyle/>
          <a:p>
            <a:r>
              <a:rPr lang="ja-JP" altLang="en-US" dirty="0">
                <a:solidFill>
                  <a:prstClr val="black"/>
                </a:solidFill>
              </a:rPr>
              <a:t>乗っ取り</a:t>
            </a:r>
          </a:p>
        </p:txBody>
      </p:sp>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11764" y="1566877"/>
            <a:ext cx="746427" cy="1091106"/>
          </a:xfrm>
          <a:prstGeom prst="rect">
            <a:avLst/>
          </a:prstGeom>
        </p:spPr>
      </p:pic>
      <p:pic>
        <p:nvPicPr>
          <p:cNvPr id="28" name="図 2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255176" y="1341852"/>
            <a:ext cx="629801" cy="646608"/>
          </a:xfrm>
          <a:prstGeom prst="rect">
            <a:avLst/>
          </a:prstGeom>
        </p:spPr>
      </p:pic>
      <p:sp>
        <p:nvSpPr>
          <p:cNvPr id="30" name="テキスト ボックス 29"/>
          <p:cNvSpPr txBox="1"/>
          <p:nvPr/>
        </p:nvSpPr>
        <p:spPr>
          <a:xfrm>
            <a:off x="3920461" y="1743098"/>
            <a:ext cx="986167" cy="369332"/>
          </a:xfrm>
          <a:prstGeom prst="rect">
            <a:avLst/>
          </a:prstGeom>
          <a:solidFill>
            <a:schemeClr val="bg1"/>
          </a:solidFill>
          <a:ln>
            <a:solidFill>
              <a:schemeClr val="tx1"/>
            </a:solidFill>
          </a:ln>
        </p:spPr>
        <p:txBody>
          <a:bodyPr wrap="none" rtlCol="0">
            <a:spAutoFit/>
          </a:bodyPr>
          <a:lstStyle/>
          <a:p>
            <a:r>
              <a:rPr lang="ja-JP" altLang="en-US" dirty="0">
                <a:solidFill>
                  <a:prstClr val="black"/>
                </a:solidFill>
              </a:rPr>
              <a:t>偽サイト</a:t>
            </a:r>
          </a:p>
        </p:txBody>
      </p:sp>
      <p:sp>
        <p:nvSpPr>
          <p:cNvPr id="3" name="左矢印 2"/>
          <p:cNvSpPr/>
          <p:nvPr/>
        </p:nvSpPr>
        <p:spPr>
          <a:xfrm rot="18760912">
            <a:off x="1826626" y="2866520"/>
            <a:ext cx="1621599" cy="567646"/>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dirty="0">
                <a:solidFill>
                  <a:prstClr val="white"/>
                </a:solidFill>
              </a:rPr>
              <a:t>ウイルス</a:t>
            </a:r>
          </a:p>
        </p:txBody>
      </p:sp>
      <p:sp>
        <p:nvSpPr>
          <p:cNvPr id="9" name="右矢印 8"/>
          <p:cNvSpPr/>
          <p:nvPr/>
        </p:nvSpPr>
        <p:spPr>
          <a:xfrm rot="18804157">
            <a:off x="2297603" y="2832778"/>
            <a:ext cx="1915146" cy="59394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dirty="0">
                <a:solidFill>
                  <a:prstClr val="white"/>
                </a:solidFill>
              </a:rPr>
              <a:t>情報漏洩</a:t>
            </a:r>
          </a:p>
        </p:txBody>
      </p:sp>
      <p:pic>
        <p:nvPicPr>
          <p:cNvPr id="26" name="図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295991" y="5296419"/>
            <a:ext cx="624470" cy="646608"/>
          </a:xfrm>
          <a:prstGeom prst="rect">
            <a:avLst/>
          </a:prstGeom>
        </p:spPr>
      </p:pic>
      <p:sp>
        <p:nvSpPr>
          <p:cNvPr id="31" name="右矢印 30"/>
          <p:cNvSpPr/>
          <p:nvPr/>
        </p:nvSpPr>
        <p:spPr>
          <a:xfrm rot="10800000" flipV="1">
            <a:off x="2375485" y="5288455"/>
            <a:ext cx="829515" cy="63245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dirty="0">
                <a:solidFill>
                  <a:prstClr val="white"/>
                </a:solidFill>
              </a:rPr>
              <a:t>盗難</a:t>
            </a:r>
          </a:p>
        </p:txBody>
      </p:sp>
    </p:spTree>
    <p:extLst>
      <p:ext uri="{BB962C8B-B14F-4D97-AF65-F5344CB8AC3E}">
        <p14:creationId xmlns:p14="http://schemas.microsoft.com/office/powerpoint/2010/main" val="314494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par>
                                <p:cTn id="11" presetID="10"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500"/>
                                        <p:tgtEl>
                                          <p:spTgt spid="2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par>
                                <p:cTn id="35" presetID="10" presetClass="entr" presetSubtype="0" fill="hold"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fade">
                                      <p:cBhvr>
                                        <p:cTn id="4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30" grpId="0" animBg="1"/>
      <p:bldP spid="3" grpId="0" animBg="1"/>
      <p:bldP spid="9" grpId="0" animBg="1"/>
      <p:bldP spid="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雲 17"/>
          <p:cNvSpPr/>
          <p:nvPr/>
        </p:nvSpPr>
        <p:spPr>
          <a:xfrm>
            <a:off x="2967580" y="2112430"/>
            <a:ext cx="3880537" cy="2828131"/>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prstClr val="white"/>
                </a:solidFill>
              </a:rPr>
              <a:t>インターネット</a:t>
            </a:r>
          </a:p>
        </p:txBody>
      </p:sp>
      <p:sp>
        <p:nvSpPr>
          <p:cNvPr id="22" name="角丸四角形 21"/>
          <p:cNvSpPr/>
          <p:nvPr/>
        </p:nvSpPr>
        <p:spPr>
          <a:xfrm>
            <a:off x="5891801" y="1480799"/>
            <a:ext cx="1520190" cy="139011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データ</a:t>
            </a:r>
            <a:endParaRPr lang="en-US" altLang="ja-JP" sz="1600" dirty="0">
              <a:solidFill>
                <a:prstClr val="black"/>
              </a:solidFill>
            </a:endParaRPr>
          </a:p>
          <a:p>
            <a:pPr algn="ctr"/>
            <a:r>
              <a:rPr lang="ja-JP" altLang="en-US" sz="1600" dirty="0">
                <a:solidFill>
                  <a:prstClr val="black"/>
                </a:solidFill>
              </a:rPr>
              <a:t>センタ</a:t>
            </a:r>
          </a:p>
        </p:txBody>
      </p:sp>
      <p:sp>
        <p:nvSpPr>
          <p:cNvPr id="19" name="角丸四角形 18"/>
          <p:cNvSpPr/>
          <p:nvPr/>
        </p:nvSpPr>
        <p:spPr>
          <a:xfrm>
            <a:off x="2153508" y="3412503"/>
            <a:ext cx="1520190" cy="14586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九州大学</a:t>
            </a:r>
            <a:endParaRPr lang="en-US" altLang="ja-JP" sz="1600" dirty="0">
              <a:solidFill>
                <a:prstClr val="black"/>
              </a:solidFill>
            </a:endParaRPr>
          </a:p>
          <a:p>
            <a:pPr algn="ctr"/>
            <a:r>
              <a:rPr lang="ja-JP" altLang="en-US" sz="1600" dirty="0">
                <a:solidFill>
                  <a:prstClr val="black"/>
                </a:solidFill>
              </a:rPr>
              <a:t>自宅など</a:t>
            </a:r>
          </a:p>
        </p:txBody>
      </p:sp>
      <p:sp>
        <p:nvSpPr>
          <p:cNvPr id="2" name="タイトル 1"/>
          <p:cNvSpPr>
            <a:spLocks noGrp="1"/>
          </p:cNvSpPr>
          <p:nvPr>
            <p:ph type="title"/>
          </p:nvPr>
        </p:nvSpPr>
        <p:spPr/>
        <p:txBody>
          <a:bodyPr/>
          <a:lstStyle/>
          <a:p>
            <a:r>
              <a:rPr lang="ja-JP" altLang="en-US" dirty="0"/>
              <a:t>できるところ</a:t>
            </a:r>
            <a:r>
              <a:rPr lang="ja-JP" altLang="en-US" dirty="0" smtClean="0"/>
              <a:t>から</a:t>
            </a:r>
            <a:r>
              <a:rPr lang="ja-JP" altLang="en-US" dirty="0"/>
              <a:t>対策</a:t>
            </a:r>
            <a:endParaRPr kumimoji="1" lang="ja-JP" altLang="en-US" dirty="0"/>
          </a:p>
        </p:txBody>
      </p:sp>
      <p:sp>
        <p:nvSpPr>
          <p:cNvPr id="7" name="フッター プレースホルダー 6"/>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E280EC1-6B44-4B49-82BC-9ACA7170F820}" type="slidenum">
              <a:rPr lang="ja-JP" altLang="en-US" smtClean="0"/>
              <a:pPr/>
              <a:t>5</a:t>
            </a:fld>
            <a:endParaRPr lang="ja-JP" altLang="en-US"/>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4940561"/>
            <a:ext cx="909687" cy="877609"/>
          </a:xfrm>
          <a:prstGeom prst="rect">
            <a:avLst/>
          </a:prstGeom>
        </p:spPr>
      </p:pic>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5487" y="1293325"/>
            <a:ext cx="959617" cy="1402741"/>
          </a:xfrm>
          <a:prstGeom prst="rect">
            <a:avLst/>
          </a:prstGeom>
        </p:spPr>
      </p:pic>
      <p:pic>
        <p:nvPicPr>
          <p:cNvPr id="11" name="図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9973" y="4241493"/>
            <a:ext cx="595143" cy="546976"/>
          </a:xfrm>
          <a:prstGeom prst="rect">
            <a:avLst/>
          </a:prstGeom>
        </p:spPr>
      </p:pic>
      <p:pic>
        <p:nvPicPr>
          <p:cNvPr id="12" name="図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39390" y="5449403"/>
            <a:ext cx="737533" cy="737533"/>
          </a:xfrm>
          <a:prstGeom prst="rect">
            <a:avLst/>
          </a:prstGeom>
        </p:spPr>
      </p:pic>
      <p:sp>
        <p:nvSpPr>
          <p:cNvPr id="13" name="稲妻 12"/>
          <p:cNvSpPr/>
          <p:nvPr/>
        </p:nvSpPr>
        <p:spPr>
          <a:xfrm flipH="1">
            <a:off x="1547509" y="4769402"/>
            <a:ext cx="529414" cy="481122"/>
          </a:xfrm>
          <a:prstGeom prst="lightningBol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テキスト ボックス 13"/>
          <p:cNvSpPr txBox="1"/>
          <p:nvPr/>
        </p:nvSpPr>
        <p:spPr>
          <a:xfrm>
            <a:off x="1797901" y="4972933"/>
            <a:ext cx="838691" cy="307777"/>
          </a:xfrm>
          <a:prstGeom prst="rect">
            <a:avLst/>
          </a:prstGeom>
          <a:noFill/>
        </p:spPr>
        <p:txBody>
          <a:bodyPr wrap="none" rtlCol="0">
            <a:spAutoFit/>
          </a:bodyPr>
          <a:lstStyle/>
          <a:p>
            <a:r>
              <a:rPr lang="ja-JP" altLang="en-US" sz="1400" dirty="0">
                <a:solidFill>
                  <a:prstClr val="black"/>
                </a:solidFill>
              </a:rPr>
              <a:t>無線</a:t>
            </a:r>
            <a:r>
              <a:rPr lang="en-US" altLang="ja-JP" sz="1400" dirty="0">
                <a:solidFill>
                  <a:prstClr val="black"/>
                </a:solidFill>
              </a:rPr>
              <a:t>LAN</a:t>
            </a:r>
            <a:endParaRPr lang="ja-JP" altLang="en-US" sz="1400" dirty="0">
              <a:solidFill>
                <a:prstClr val="black"/>
              </a:solidFill>
            </a:endParaRPr>
          </a:p>
        </p:txBody>
      </p:sp>
      <p:sp>
        <p:nvSpPr>
          <p:cNvPr id="15" name="テキスト ボックス 14"/>
          <p:cNvSpPr txBox="1"/>
          <p:nvPr/>
        </p:nvSpPr>
        <p:spPr>
          <a:xfrm>
            <a:off x="7281522" y="2696066"/>
            <a:ext cx="867545" cy="369332"/>
          </a:xfrm>
          <a:prstGeom prst="rect">
            <a:avLst/>
          </a:prstGeom>
          <a:noFill/>
        </p:spPr>
        <p:txBody>
          <a:bodyPr wrap="none" rtlCol="0">
            <a:spAutoFit/>
          </a:bodyPr>
          <a:lstStyle/>
          <a:p>
            <a:r>
              <a:rPr lang="ja-JP" altLang="en-US" dirty="0">
                <a:solidFill>
                  <a:prstClr val="black"/>
                </a:solidFill>
              </a:rPr>
              <a:t>サーバ</a:t>
            </a:r>
          </a:p>
        </p:txBody>
      </p:sp>
      <p:sp>
        <p:nvSpPr>
          <p:cNvPr id="16" name="縦巻き 15"/>
          <p:cNvSpPr/>
          <p:nvPr/>
        </p:nvSpPr>
        <p:spPr>
          <a:xfrm flipH="1">
            <a:off x="7979039" y="2149311"/>
            <a:ext cx="923827" cy="1093509"/>
          </a:xfrm>
          <a:prstGeom prst="vertic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rPr>
              <a:t>利用者の情報</a:t>
            </a:r>
            <a:endParaRPr lang="en-US" altLang="ja-JP" sz="1200" dirty="0">
              <a:solidFill>
                <a:prstClr val="black"/>
              </a:solidFill>
            </a:endParaRPr>
          </a:p>
          <a:p>
            <a:r>
              <a:rPr lang="en-US" altLang="ja-JP" sz="1200" dirty="0">
                <a:solidFill>
                  <a:prstClr val="black"/>
                </a:solidFill>
              </a:rPr>
              <a:t>...</a:t>
            </a:r>
          </a:p>
          <a:p>
            <a:r>
              <a:rPr lang="en-US" altLang="ja-JP" sz="1200" dirty="0">
                <a:solidFill>
                  <a:prstClr val="black"/>
                </a:solidFill>
              </a:rPr>
              <a:t>...</a:t>
            </a:r>
            <a:endParaRPr lang="ja-JP" altLang="en-US" sz="1200" dirty="0">
              <a:solidFill>
                <a:prstClr val="black"/>
              </a:solidFill>
            </a:endParaRPr>
          </a:p>
        </p:txBody>
      </p:sp>
      <p:sp>
        <p:nvSpPr>
          <p:cNvPr id="23" name="円/楕円 22"/>
          <p:cNvSpPr/>
          <p:nvPr/>
        </p:nvSpPr>
        <p:spPr>
          <a:xfrm>
            <a:off x="301658" y="4788469"/>
            <a:ext cx="1658315" cy="17820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4" name="円/楕円 23"/>
          <p:cNvSpPr/>
          <p:nvPr/>
        </p:nvSpPr>
        <p:spPr>
          <a:xfrm>
            <a:off x="7799361" y="1775628"/>
            <a:ext cx="1259148" cy="18408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5" name="円/楕円 24"/>
          <p:cNvSpPr/>
          <p:nvPr/>
        </p:nvSpPr>
        <p:spPr>
          <a:xfrm>
            <a:off x="1451694" y="4617673"/>
            <a:ext cx="1497753" cy="8963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4907848" y="5280710"/>
            <a:ext cx="3142207" cy="461665"/>
          </a:xfrm>
          <a:prstGeom prst="rect">
            <a:avLst/>
          </a:prstGeom>
          <a:noFill/>
        </p:spPr>
        <p:txBody>
          <a:bodyPr wrap="none" rtlCol="0">
            <a:spAutoFit/>
          </a:bodyPr>
          <a:lstStyle/>
          <a:p>
            <a:r>
              <a:rPr lang="ja-JP" altLang="en-US" sz="2400" dirty="0">
                <a:solidFill>
                  <a:srgbClr val="FF0000"/>
                </a:solidFill>
              </a:rPr>
              <a:t>個人でも対策可能な所</a:t>
            </a:r>
          </a:p>
        </p:txBody>
      </p:sp>
    </p:spTree>
    <p:extLst>
      <p:ext uri="{BB962C8B-B14F-4D97-AF65-F5344CB8AC3E}">
        <p14:creationId xmlns:p14="http://schemas.microsoft.com/office/powerpoint/2010/main" val="225228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mph" presetSubtype="0" fill="hold" grpId="0" nodeType="clickEffect">
                                  <p:stCondLst>
                                    <p:cond delay="0"/>
                                  </p:stCondLst>
                                  <p:childTnLst>
                                    <p:animEffect transition="out" filter="fade">
                                      <p:cBhvr>
                                        <p:cTn id="17" dur="500" tmFilter="0, 0; .2, .5; .8, .5; 1, 0"/>
                                        <p:tgtEl>
                                          <p:spTgt spid="24"/>
                                        </p:tgtEl>
                                      </p:cBhvr>
                                    </p:animEffect>
                                    <p:animScale>
                                      <p:cBhvr>
                                        <p:cTn id="18" dur="250" autoRev="1" fill="hold"/>
                                        <p:tgtEl>
                                          <p:spTgt spid="24"/>
                                        </p:tgtEl>
                                      </p:cBhvr>
                                      <p:by x="105000" y="105000"/>
                                    </p:animScale>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3"/>
                                        </p:tgtEl>
                                      </p:cBhvr>
                                    </p:animEffect>
                                    <p:set>
                                      <p:cBhvr>
                                        <p:cTn id="23" dur="1" fill="hold">
                                          <p:stCondLst>
                                            <p:cond delay="499"/>
                                          </p:stCondLst>
                                        </p:cTn>
                                        <p:tgtEl>
                                          <p:spTgt spid="23"/>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25"/>
                                        </p:tgtEl>
                                      </p:cBhvr>
                                    </p:animEffect>
                                    <p:set>
                                      <p:cBhvr>
                                        <p:cTn id="26"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24" grpId="0" animBg="1"/>
      <p:bldP spid="25" grpId="0" animBg="1"/>
      <p:bldP spid="25" grpId="1" animBg="1"/>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何</a:t>
            </a:r>
            <a:r>
              <a:rPr lang="ja-JP" altLang="en-US" dirty="0" smtClean="0"/>
              <a:t>が守れる</a:t>
            </a:r>
            <a:r>
              <a:rPr kumimoji="1" lang="ja-JP" altLang="en-US" dirty="0" smtClean="0"/>
              <a:t>のか？</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情報機器そのもの</a:t>
            </a:r>
            <a:endParaRPr lang="en-US" altLang="ja-JP" dirty="0" smtClean="0"/>
          </a:p>
          <a:p>
            <a:pPr lvl="1"/>
            <a:r>
              <a:rPr kumimoji="1" lang="ja-JP" altLang="en-US" dirty="0" smtClean="0"/>
              <a:t>自分のパソコン・スマホ</a:t>
            </a:r>
            <a:r>
              <a:rPr lang="ja-JP" altLang="en-US" dirty="0" smtClean="0"/>
              <a:t>とその内容</a:t>
            </a:r>
            <a:endParaRPr kumimoji="1" lang="en-US" altLang="ja-JP" dirty="0" smtClean="0"/>
          </a:p>
          <a:p>
            <a:pPr lvl="1"/>
            <a:r>
              <a:rPr lang="ja-JP" altLang="en-US" dirty="0" smtClean="0"/>
              <a:t>より安全な使い方</a:t>
            </a:r>
            <a:endParaRPr kumimoji="1" lang="en-US" altLang="ja-JP" dirty="0" smtClean="0"/>
          </a:p>
          <a:p>
            <a:r>
              <a:rPr kumimoji="1" lang="ja-JP" altLang="en-US" dirty="0" smtClean="0"/>
              <a:t>サービス側にある情報</a:t>
            </a:r>
            <a:endParaRPr kumimoji="1" lang="en-US" altLang="ja-JP" dirty="0" smtClean="0"/>
          </a:p>
          <a:p>
            <a:pPr lvl="1"/>
            <a:r>
              <a:rPr lang="ja-JP" altLang="en-US" dirty="0" smtClean="0"/>
              <a:t>「アカウント」の保護</a:t>
            </a:r>
            <a:endParaRPr kumimoji="1" lang="ja-JP" altLang="en-US" dirty="0" smtClean="0"/>
          </a:p>
          <a:p>
            <a:r>
              <a:rPr lang="ja-JP" altLang="en-US" dirty="0" smtClean="0"/>
              <a:t>ネット上で受け渡される</a:t>
            </a:r>
            <a:r>
              <a:rPr kumimoji="1" lang="ja-JP" altLang="en-US" dirty="0" smtClean="0"/>
              <a:t>情報</a:t>
            </a:r>
            <a:endParaRPr kumimoji="1" lang="en-US" altLang="ja-JP" dirty="0" smtClean="0"/>
          </a:p>
          <a:p>
            <a:pPr lvl="1"/>
            <a:r>
              <a:rPr lang="ja-JP" altLang="en-US" dirty="0" smtClean="0"/>
              <a:t>無線</a:t>
            </a:r>
            <a:r>
              <a:rPr lang="en-US" altLang="ja-JP" dirty="0" smtClean="0"/>
              <a:t>LAN</a:t>
            </a:r>
            <a:r>
              <a:rPr lang="ja-JP" altLang="en-US" dirty="0" smtClean="0"/>
              <a:t>の安全性について</a:t>
            </a:r>
            <a:endParaRPr lang="en-US" altLang="ja-JP" dirty="0" smtClean="0"/>
          </a:p>
          <a:p>
            <a:pPr lvl="1"/>
            <a:r>
              <a:rPr lang="ja-JP" altLang="en-US" dirty="0" smtClean="0"/>
              <a:t>サーバ・クライアント間の暗号化について</a:t>
            </a:r>
            <a:endParaRPr lang="en-US" altLang="ja-JP" dirty="0" smtClean="0"/>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6</a:t>
            </a:fld>
            <a:endParaRPr lang="ja-JP" altLang="en-US"/>
          </a:p>
        </p:txBody>
      </p:sp>
    </p:spTree>
    <p:extLst>
      <p:ext uri="{BB962C8B-B14F-4D97-AF65-F5344CB8AC3E}">
        <p14:creationId xmlns:p14="http://schemas.microsoft.com/office/powerpoint/2010/main" val="2938964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サーバ上</a:t>
            </a:r>
            <a:r>
              <a:rPr lang="ja-JP" altLang="en-US" dirty="0"/>
              <a:t>に</a:t>
            </a:r>
            <a:r>
              <a:rPr lang="ja-JP" altLang="en-US" dirty="0" smtClean="0"/>
              <a:t>ある情報を守る</a:t>
            </a:r>
            <a:endParaRPr kumimoji="1" lang="ja-JP" altLang="en-US" dirty="0"/>
          </a:p>
        </p:txBody>
      </p:sp>
      <p:sp>
        <p:nvSpPr>
          <p:cNvPr id="5" name="テキスト プレースホルダー 4"/>
          <p:cNvSpPr>
            <a:spLocks noGrp="1"/>
          </p:cNvSpPr>
          <p:nvPr>
            <p:ph type="body" idx="1"/>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3" name="スライド番号プレースホルダー 2"/>
          <p:cNvSpPr>
            <a:spLocks noGrp="1"/>
          </p:cNvSpPr>
          <p:nvPr>
            <p:ph type="sldNum" sz="quarter" idx="12"/>
          </p:nvPr>
        </p:nvSpPr>
        <p:spPr/>
        <p:txBody>
          <a:bodyPr/>
          <a:lstStyle/>
          <a:p>
            <a:fld id="{7E280EC1-6B44-4B49-82BC-9ACA7170F820}" type="slidenum">
              <a:rPr lang="ja-JP" altLang="en-US" smtClean="0"/>
              <a:pPr/>
              <a:t>7</a:t>
            </a:fld>
            <a:endParaRPr lang="ja-JP" altLang="en-US"/>
          </a:p>
        </p:txBody>
      </p:sp>
    </p:spTree>
    <p:extLst>
      <p:ext uri="{BB962C8B-B14F-4D97-AF65-F5344CB8AC3E}">
        <p14:creationId xmlns:p14="http://schemas.microsoft.com/office/powerpoint/2010/main" val="1280256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「アカウント」の保護</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「アカウント」</a:t>
            </a:r>
            <a:endParaRPr kumimoji="1" lang="en-US" altLang="ja-JP" dirty="0" smtClean="0"/>
          </a:p>
          <a:p>
            <a:pPr lvl="1"/>
            <a:r>
              <a:rPr lang="ja-JP" altLang="en-US" dirty="0" smtClean="0"/>
              <a:t>情報システムを利用する「権利」のこと</a:t>
            </a:r>
            <a:endParaRPr lang="en-US" altLang="ja-JP" dirty="0" smtClean="0"/>
          </a:p>
          <a:p>
            <a:pPr lvl="1"/>
            <a:r>
              <a:rPr lang="ja-JP" altLang="en-US" dirty="0" smtClean="0"/>
              <a:t>利用者の様々な情報が紐づく</a:t>
            </a:r>
            <a:endParaRPr kumimoji="1" lang="en-US" altLang="ja-JP" dirty="0" smtClean="0"/>
          </a:p>
          <a:p>
            <a:pPr lvl="2"/>
            <a:r>
              <a:rPr lang="ja-JP" altLang="en-US" dirty="0" smtClean="0"/>
              <a:t>個人の識別</a:t>
            </a:r>
            <a:endParaRPr lang="en-US" altLang="ja-JP" dirty="0" smtClean="0"/>
          </a:p>
          <a:p>
            <a:pPr lvl="2"/>
            <a:r>
              <a:rPr kumimoji="1" lang="ja-JP" altLang="en-US" dirty="0" smtClean="0"/>
              <a:t>個人情報の蓄積</a:t>
            </a:r>
            <a:endParaRPr kumimoji="1" lang="en-US" altLang="ja-JP" dirty="0" smtClean="0"/>
          </a:p>
          <a:p>
            <a:pPr lvl="2"/>
            <a:r>
              <a:rPr lang="ja-JP" altLang="en-US" dirty="0"/>
              <a:t>利用履歴</a:t>
            </a:r>
            <a:endParaRPr kumimoji="1" lang="en-US" altLang="ja-JP" dirty="0" smtClean="0"/>
          </a:p>
          <a:p>
            <a:pPr lvl="2"/>
            <a:endParaRPr kumimoji="1" lang="en-US" altLang="ja-JP" dirty="0" smtClean="0"/>
          </a:p>
          <a:p>
            <a:r>
              <a:rPr kumimoji="1" lang="ja-JP" altLang="en-US" dirty="0" smtClean="0"/>
              <a:t>アカウント名（ユーザ名・ユーザ</a:t>
            </a:r>
            <a:r>
              <a:rPr kumimoji="1" lang="en-US" altLang="ja-JP" dirty="0" smtClean="0"/>
              <a:t>ID</a:t>
            </a:r>
            <a:r>
              <a:rPr kumimoji="1" lang="ja-JP" altLang="en-US" dirty="0" smtClean="0"/>
              <a:t>）とパスワードの組での保護が一般的</a:t>
            </a:r>
            <a:endParaRPr kumimoji="1" lang="en-US" altLang="ja-JP" dirty="0" smtClean="0"/>
          </a:p>
          <a:p>
            <a:pPr lvl="1"/>
            <a:r>
              <a:rPr lang="ja-JP" altLang="en-US" dirty="0" smtClean="0"/>
              <a:t>そのアカウントの正当</a:t>
            </a:r>
            <a:r>
              <a:rPr lang="ja-JP" altLang="en-US" dirty="0"/>
              <a:t>な</a:t>
            </a:r>
            <a:r>
              <a:rPr lang="ja-JP" altLang="en-US" dirty="0" smtClean="0"/>
              <a:t>利用者</a:t>
            </a:r>
            <a:r>
              <a:rPr lang="ja-JP" altLang="en-US" dirty="0"/>
              <a:t>だけ</a:t>
            </a:r>
            <a:r>
              <a:rPr lang="ja-JP" altLang="en-US" dirty="0" smtClean="0"/>
              <a:t>が知っているはずの情報</a:t>
            </a:r>
            <a:endParaRPr lang="en-US" altLang="ja-JP" dirty="0" smtClean="0"/>
          </a:p>
        </p:txBody>
      </p:sp>
      <p:sp>
        <p:nvSpPr>
          <p:cNvPr id="6" name="フッター プレースホルダー 5"/>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8</a:t>
            </a:fld>
            <a:endParaRPr lang="ja-JP" altLang="en-US"/>
          </a:p>
        </p:txBody>
      </p:sp>
    </p:spTree>
    <p:extLst>
      <p:ext uri="{BB962C8B-B14F-4D97-AF65-F5344CB8AC3E}">
        <p14:creationId xmlns:p14="http://schemas.microsoft.com/office/powerpoint/2010/main" val="2441765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ログイン画面の例（全学基本メールのウェブメール）</a:t>
            </a:r>
            <a:endParaRPr kumimoji="1" lang="ja-JP" altLang="en-US" dirty="0"/>
          </a:p>
        </p:txBody>
      </p:sp>
      <p:pic>
        <p:nvPicPr>
          <p:cNvPr id="6" name="コンテンツ プレースホルダー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73918" y="2133600"/>
            <a:ext cx="5529663" cy="3778250"/>
          </a:xfrm>
        </p:spPr>
      </p:pic>
      <p:sp>
        <p:nvSpPr>
          <p:cNvPr id="4" name="フッター プレースホルダー 3"/>
          <p:cNvSpPr>
            <a:spLocks noGrp="1"/>
          </p:cNvSpPr>
          <p:nvPr>
            <p:ph type="ftr" sz="quarter" idx="11"/>
          </p:nvPr>
        </p:nvSpPr>
        <p:spPr/>
        <p:txBody>
          <a:bodyPr/>
          <a:lstStyle/>
          <a:p>
            <a:r>
              <a:rPr lang="ja-JP" altLang="en-US" smtClean="0">
                <a:solidFill>
                  <a:prstClr val="black">
                    <a:tint val="75000"/>
                  </a:prstClr>
                </a:solidFill>
              </a:rPr>
              <a:t>サイバーセキュリティ基礎</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E280EC1-6B44-4B49-82BC-9ACA7170F820}" type="slidenum">
              <a:rPr lang="ja-JP" altLang="en-US" smtClean="0"/>
              <a:pPr/>
              <a:t>9</a:t>
            </a:fld>
            <a:endParaRPr lang="ja-JP" altLang="en-US"/>
          </a:p>
        </p:txBody>
      </p:sp>
      <p:sp>
        <p:nvSpPr>
          <p:cNvPr id="7" name="角丸四角形 6"/>
          <p:cNvSpPr/>
          <p:nvPr/>
        </p:nvSpPr>
        <p:spPr>
          <a:xfrm>
            <a:off x="6185648" y="2487707"/>
            <a:ext cx="2595282" cy="174811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「ユーザー名」と「パスワード」が合致していれば正当な本人と判定</a:t>
            </a:r>
            <a:endParaRPr kumimoji="1" lang="ja-JP" altLang="en-US" dirty="0"/>
          </a:p>
        </p:txBody>
      </p:sp>
      <p:sp>
        <p:nvSpPr>
          <p:cNvPr id="8" name="角丸四角形 7"/>
          <p:cNvSpPr/>
          <p:nvPr/>
        </p:nvSpPr>
        <p:spPr>
          <a:xfrm>
            <a:off x="3657599" y="3025587"/>
            <a:ext cx="1506071" cy="672353"/>
          </a:xfrm>
          <a:prstGeom prst="roundRect">
            <a:avLst/>
          </a:prstGeom>
          <a:noFill/>
          <a:ln w="28575">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662990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TotalTime>
  <Words>2551</Words>
  <Application>Microsoft Office PowerPoint</Application>
  <PresentationFormat>画面に合わせる (4:3)</PresentationFormat>
  <Paragraphs>453</Paragraphs>
  <Slides>36</Slides>
  <Notes>17</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36</vt:i4>
      </vt:variant>
    </vt:vector>
  </HeadingPairs>
  <TitlesOfParts>
    <vt:vector size="44" baseType="lpstr">
      <vt:lpstr>ＭＳ Ｐゴシック</vt:lpstr>
      <vt:lpstr>メイリオ</vt:lpstr>
      <vt:lpstr>Arial</vt:lpstr>
      <vt:lpstr>Calibri</vt:lpstr>
      <vt:lpstr>Century Gothic</vt:lpstr>
      <vt:lpstr>Wingdings 3</vt:lpstr>
      <vt:lpstr>ウィスプ</vt:lpstr>
      <vt:lpstr>1_ウィスプ</vt:lpstr>
      <vt:lpstr>サイバーセキュリティ基礎論  ― IT社会を生き抜くために ―</vt:lpstr>
      <vt:lpstr>安全な設定 </vt:lpstr>
      <vt:lpstr>ネットワークの例</vt:lpstr>
      <vt:lpstr>攻撃の例</vt:lpstr>
      <vt:lpstr>できるところから対策</vt:lpstr>
      <vt:lpstr>何が守れるのか？</vt:lpstr>
      <vt:lpstr>サーバ上にある情報を守る</vt:lpstr>
      <vt:lpstr>「アカウント」の保護</vt:lpstr>
      <vt:lpstr>ログイン画面の例（全学基本メールのウェブメール）</vt:lpstr>
      <vt:lpstr>パスワード</vt:lpstr>
      <vt:lpstr>総当り</vt:lpstr>
      <vt:lpstr>総当り</vt:lpstr>
      <vt:lpstr>パスワードハッシュ</vt:lpstr>
      <vt:lpstr>パスワードの確認</vt:lpstr>
      <vt:lpstr>わからないので総当り</vt:lpstr>
      <vt:lpstr>辞書攻撃</vt:lpstr>
      <vt:lpstr>逆向きの辞書攻撃</vt:lpstr>
      <vt:lpstr>「良いパスワード」？</vt:lpstr>
      <vt:lpstr>盗聴</vt:lpstr>
      <vt:lpstr>フィッシング</vt:lpstr>
      <vt:lpstr>実例（メールアカウント）</vt:lpstr>
      <vt:lpstr>実例（ハンゲーム）</vt:lpstr>
      <vt:lpstr>対策</vt:lpstr>
      <vt:lpstr>使い回し問題</vt:lpstr>
      <vt:lpstr>使い回し問題</vt:lpstr>
      <vt:lpstr>良いパスワードなら？</vt:lpstr>
      <vt:lpstr>使いまわさない工夫</vt:lpstr>
      <vt:lpstr>機械に覚えさせる</vt:lpstr>
      <vt:lpstr>パスワード管理ソフト</vt:lpstr>
      <vt:lpstr>多要素認証・多段階認証</vt:lpstr>
      <vt:lpstr>よくある２段階認証</vt:lpstr>
      <vt:lpstr>2要素認証の様子</vt:lpstr>
      <vt:lpstr>パスワードの定期的変更</vt:lpstr>
      <vt:lpstr>秘密の質問</vt:lpstr>
      <vt:lpstr>サーバに残す情報の管理</vt:lpstr>
      <vt:lpstr>課題</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サイバーセキュリティ基礎論  ― IT社会を生き抜くために ―</dc:title>
  <dc:creator>Yoshiaki Kasahara</dc:creator>
  <cp:lastModifiedBy>Yoshiaki Kasahara</cp:lastModifiedBy>
  <cp:revision>43</cp:revision>
  <dcterms:created xsi:type="dcterms:W3CDTF">2015-03-31T06:27:18Z</dcterms:created>
  <dcterms:modified xsi:type="dcterms:W3CDTF">2015-05-29T09:34:23Z</dcterms:modified>
</cp:coreProperties>
</file>