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46"/>
  </p:notesMasterIdLst>
  <p:sldIdLst>
    <p:sldId id="256" r:id="rId3"/>
    <p:sldId id="257" r:id="rId4"/>
    <p:sldId id="258" r:id="rId5"/>
    <p:sldId id="259" r:id="rId6"/>
    <p:sldId id="260" r:id="rId7"/>
    <p:sldId id="277" r:id="rId8"/>
    <p:sldId id="261" r:id="rId9"/>
    <p:sldId id="262" r:id="rId10"/>
    <p:sldId id="280" r:id="rId11"/>
    <p:sldId id="279" r:id="rId12"/>
    <p:sldId id="281" r:id="rId13"/>
    <p:sldId id="282" r:id="rId14"/>
    <p:sldId id="283" r:id="rId15"/>
    <p:sldId id="263" r:id="rId16"/>
    <p:sldId id="284" r:id="rId17"/>
    <p:sldId id="285" r:id="rId18"/>
    <p:sldId id="286" r:id="rId19"/>
    <p:sldId id="264" r:id="rId20"/>
    <p:sldId id="265" r:id="rId21"/>
    <p:sldId id="287" r:id="rId22"/>
    <p:sldId id="296" r:id="rId23"/>
    <p:sldId id="288" r:id="rId24"/>
    <p:sldId id="291" r:id="rId25"/>
    <p:sldId id="266" r:id="rId26"/>
    <p:sldId id="289" r:id="rId27"/>
    <p:sldId id="267" r:id="rId28"/>
    <p:sldId id="290" r:id="rId29"/>
    <p:sldId id="268" r:id="rId30"/>
    <p:sldId id="269" r:id="rId31"/>
    <p:sldId id="270" r:id="rId32"/>
    <p:sldId id="271" r:id="rId33"/>
    <p:sldId id="272" r:id="rId34"/>
    <p:sldId id="273" r:id="rId35"/>
    <p:sldId id="297" r:id="rId36"/>
    <p:sldId id="292" r:id="rId37"/>
    <p:sldId id="293" r:id="rId38"/>
    <p:sldId id="295" r:id="rId39"/>
    <p:sldId id="294" r:id="rId40"/>
    <p:sldId id="275" r:id="rId41"/>
    <p:sldId id="274" r:id="rId42"/>
    <p:sldId id="298" r:id="rId43"/>
    <p:sldId id="276" r:id="rId44"/>
    <p:sldId id="278" r:id="rId4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44" autoAdjust="0"/>
  </p:normalViewPr>
  <p:slideViewPr>
    <p:cSldViewPr snapToGrid="0">
      <p:cViewPr varScale="1">
        <p:scale>
          <a:sx n="100" d="100"/>
          <a:sy n="100" d="100"/>
        </p:scale>
        <p:origin x="12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B8F1F1-665E-4E66-B6B1-5B9074491C6E}" type="datetimeFigureOut">
              <a:rPr kumimoji="1" lang="ja-JP" altLang="en-US" smtClean="0"/>
              <a:t>2015/6/2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52D4F7-2122-490F-A04A-1DFC1F862E1E}" type="slidenum">
              <a:rPr kumimoji="1" lang="ja-JP" altLang="en-US" smtClean="0"/>
              <a:t>‹#›</a:t>
            </a:fld>
            <a:endParaRPr kumimoji="1" lang="ja-JP" altLang="en-US"/>
          </a:p>
        </p:txBody>
      </p:sp>
    </p:spTree>
    <p:extLst>
      <p:ext uri="{BB962C8B-B14F-4D97-AF65-F5344CB8AC3E}">
        <p14:creationId xmlns:p14="http://schemas.microsoft.com/office/powerpoint/2010/main" val="26222230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1357764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「なし」とか「</a:t>
            </a:r>
            <a:r>
              <a:rPr kumimoji="1" lang="en-US" altLang="ja-JP" dirty="0" smtClean="0"/>
              <a:t>WEP</a:t>
            </a:r>
            <a:r>
              <a:rPr kumimoji="1" lang="ja-JP" altLang="en-US" dirty="0" smtClean="0"/>
              <a:t>」はちょっと心配でできれば使いたくない</a:t>
            </a:r>
            <a:endParaRPr kumimoji="1" lang="ja-JP" altLang="en-US" dirty="0"/>
          </a:p>
        </p:txBody>
      </p:sp>
      <p:sp>
        <p:nvSpPr>
          <p:cNvPr id="4" name="スライド番号プレースホルダー 3"/>
          <p:cNvSpPr>
            <a:spLocks noGrp="1"/>
          </p:cNvSpPr>
          <p:nvPr>
            <p:ph type="sldNum" sz="quarter" idx="10"/>
          </p:nvPr>
        </p:nvSpPr>
        <p:spPr/>
        <p:txBody>
          <a:bodyPr/>
          <a:lstStyle/>
          <a:p>
            <a:fld id="{6952D4F7-2122-490F-A04A-1DFC1F862E1E}" type="slidenum">
              <a:rPr kumimoji="1" lang="ja-JP" altLang="en-US" smtClean="0"/>
              <a:t>22</a:t>
            </a:fld>
            <a:endParaRPr kumimoji="1" lang="ja-JP" altLang="en-US"/>
          </a:p>
        </p:txBody>
      </p:sp>
    </p:spTree>
    <p:extLst>
      <p:ext uri="{BB962C8B-B14F-4D97-AF65-F5344CB8AC3E}">
        <p14:creationId xmlns:p14="http://schemas.microsoft.com/office/powerpoint/2010/main" val="1692051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悪者に基地局を勝手に使われて、犯人に間違えられる事例もある</a:t>
            </a:r>
            <a:endParaRPr kumimoji="1" lang="ja-JP" altLang="en-US" dirty="0"/>
          </a:p>
        </p:txBody>
      </p:sp>
      <p:sp>
        <p:nvSpPr>
          <p:cNvPr id="4" name="スライド番号プレースホルダー 3"/>
          <p:cNvSpPr>
            <a:spLocks noGrp="1"/>
          </p:cNvSpPr>
          <p:nvPr>
            <p:ph type="sldNum" sz="quarter" idx="10"/>
          </p:nvPr>
        </p:nvSpPr>
        <p:spPr/>
        <p:txBody>
          <a:bodyPr/>
          <a:lstStyle/>
          <a:p>
            <a:fld id="{6952D4F7-2122-490F-A04A-1DFC1F862E1E}" type="slidenum">
              <a:rPr kumimoji="1" lang="ja-JP" altLang="en-US" smtClean="0"/>
              <a:t>23</a:t>
            </a:fld>
            <a:endParaRPr kumimoji="1" lang="ja-JP" altLang="en-US"/>
          </a:p>
        </p:txBody>
      </p:sp>
    </p:spTree>
    <p:extLst>
      <p:ext uri="{BB962C8B-B14F-4D97-AF65-F5344CB8AC3E}">
        <p14:creationId xmlns:p14="http://schemas.microsoft.com/office/powerpoint/2010/main" val="3894082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企業の人はどうしているかというとだいたい </a:t>
            </a:r>
            <a:r>
              <a:rPr kumimoji="1" lang="en-US" altLang="ja-JP" dirty="0" smtClean="0"/>
              <a:t>VPN </a:t>
            </a:r>
            <a:r>
              <a:rPr kumimoji="1" lang="ja-JP" altLang="en-US" dirty="0" smtClean="0"/>
              <a:t>という無線の仕組みが会社にある</a:t>
            </a:r>
            <a:endParaRPr kumimoji="1" lang="en-US" altLang="ja-JP" dirty="0" smtClean="0"/>
          </a:p>
          <a:p>
            <a:r>
              <a:rPr kumimoji="1" lang="ja-JP" altLang="en-US" dirty="0" smtClean="0"/>
              <a:t>それをつかって全部の通信を暗号化してから会社に送っている</a:t>
            </a:r>
            <a:endParaRPr kumimoji="1" lang="en-US" altLang="ja-JP" dirty="0" smtClean="0"/>
          </a:p>
          <a:p>
            <a:r>
              <a:rPr kumimoji="1" lang="en-US" altLang="ja-JP" dirty="0" smtClean="0"/>
              <a:t>VPN</a:t>
            </a:r>
            <a:r>
              <a:rPr kumimoji="1" lang="ja-JP" altLang="en-US" dirty="0" smtClean="0"/>
              <a:t>サービス九大にはないから</a:t>
            </a:r>
            <a:r>
              <a:rPr kumimoji="1" lang="ja-JP" altLang="en-US" dirty="0" smtClean="0"/>
              <a:t>なぁ</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952D4F7-2122-490F-A04A-1DFC1F862E1E}" type="slidenum">
              <a:rPr kumimoji="1" lang="ja-JP" altLang="en-US" smtClean="0"/>
              <a:t>24</a:t>
            </a:fld>
            <a:endParaRPr kumimoji="1" lang="ja-JP" altLang="en-US"/>
          </a:p>
        </p:txBody>
      </p:sp>
    </p:spTree>
    <p:extLst>
      <p:ext uri="{BB962C8B-B14F-4D97-AF65-F5344CB8AC3E}">
        <p14:creationId xmlns:p14="http://schemas.microsoft.com/office/powerpoint/2010/main" val="2027530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電波は空間を飛ぶ</a:t>
            </a:r>
            <a:endParaRPr kumimoji="1" lang="ja-JP" altLang="en-US" dirty="0"/>
          </a:p>
        </p:txBody>
      </p:sp>
      <p:sp>
        <p:nvSpPr>
          <p:cNvPr id="4" name="スライド番号プレースホルダー 3"/>
          <p:cNvSpPr>
            <a:spLocks noGrp="1"/>
          </p:cNvSpPr>
          <p:nvPr>
            <p:ph type="sldNum" sz="quarter" idx="10"/>
          </p:nvPr>
        </p:nvSpPr>
        <p:spPr/>
        <p:txBody>
          <a:bodyPr/>
          <a:lstStyle/>
          <a:p>
            <a:fld id="{6952D4F7-2122-490F-A04A-1DFC1F862E1E}" type="slidenum">
              <a:rPr kumimoji="1" lang="ja-JP" altLang="en-US" smtClean="0"/>
              <a:t>25</a:t>
            </a:fld>
            <a:endParaRPr kumimoji="1" lang="ja-JP" altLang="en-US"/>
          </a:p>
        </p:txBody>
      </p:sp>
    </p:spTree>
    <p:extLst>
      <p:ext uri="{BB962C8B-B14F-4D97-AF65-F5344CB8AC3E}">
        <p14:creationId xmlns:p14="http://schemas.microsoft.com/office/powerpoint/2010/main" val="3585399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電波は空間を飛ぶ</a:t>
            </a:r>
            <a:endParaRPr kumimoji="1" lang="ja-JP" altLang="en-US" dirty="0"/>
          </a:p>
        </p:txBody>
      </p:sp>
      <p:sp>
        <p:nvSpPr>
          <p:cNvPr id="4" name="スライド番号プレースホルダー 3"/>
          <p:cNvSpPr>
            <a:spLocks noGrp="1"/>
          </p:cNvSpPr>
          <p:nvPr>
            <p:ph type="sldNum" sz="quarter" idx="10"/>
          </p:nvPr>
        </p:nvSpPr>
        <p:spPr/>
        <p:txBody>
          <a:bodyPr/>
          <a:lstStyle/>
          <a:p>
            <a:fld id="{6952D4F7-2122-490F-A04A-1DFC1F862E1E}" type="slidenum">
              <a:rPr kumimoji="1" lang="ja-JP" altLang="en-US" smtClean="0"/>
              <a:t>27</a:t>
            </a:fld>
            <a:endParaRPr kumimoji="1" lang="ja-JP" altLang="en-US"/>
          </a:p>
        </p:txBody>
      </p:sp>
    </p:spTree>
    <p:extLst>
      <p:ext uri="{BB962C8B-B14F-4D97-AF65-F5344CB8AC3E}">
        <p14:creationId xmlns:p14="http://schemas.microsoft.com/office/powerpoint/2010/main" val="2116362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メールの仕組み自体ではパスワードは暗号化されないことが多いので、通信全体を</a:t>
            </a:r>
            <a:r>
              <a:rPr kumimoji="1" lang="en-US" altLang="ja-JP" dirty="0" smtClean="0"/>
              <a:t>SSL/TLS</a:t>
            </a:r>
            <a:r>
              <a:rPr kumimoji="1" lang="ja-JP" altLang="en-US" dirty="0" smtClean="0"/>
              <a:t>で保護する必要がある</a:t>
            </a:r>
            <a:endParaRPr kumimoji="1" lang="en-US" altLang="ja-JP" dirty="0" smtClean="0"/>
          </a:p>
          <a:p>
            <a:r>
              <a:rPr kumimoji="1" lang="ja-JP" altLang="en-US" dirty="0" smtClean="0"/>
              <a:t>サービスによっては暗号化ありでも</a:t>
            </a:r>
            <a:r>
              <a:rPr kumimoji="1" lang="ja-JP" altLang="en-US" dirty="0" err="1" smtClean="0"/>
              <a:t>無しでも</a:t>
            </a:r>
            <a:r>
              <a:rPr kumimoji="1" lang="ja-JP" altLang="en-US" dirty="0" smtClean="0"/>
              <a:t>接続できる場合があるので、暗号化ありで使っていることを確認しておくこと</a:t>
            </a:r>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31</a:t>
            </a:fld>
            <a:endParaRPr lang="ja-JP" altLang="en-US">
              <a:solidFill>
                <a:prstClr val="black"/>
              </a:solidFill>
            </a:endParaRPr>
          </a:p>
        </p:txBody>
      </p:sp>
    </p:spTree>
    <p:extLst>
      <p:ext uri="{BB962C8B-B14F-4D97-AF65-F5344CB8AC3E}">
        <p14:creationId xmlns:p14="http://schemas.microsoft.com/office/powerpoint/2010/main" val="1404976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ブラウザによって表示場所が違うが、</a:t>
            </a:r>
            <a:r>
              <a:rPr kumimoji="1" lang="en-US" altLang="ja-JP" dirty="0" smtClean="0"/>
              <a:t>https</a:t>
            </a:r>
            <a:r>
              <a:rPr kumimoji="1" lang="en-US" altLang="ja-JP" baseline="0" dirty="0" smtClean="0"/>
              <a:t> </a:t>
            </a:r>
            <a:r>
              <a:rPr kumimoji="1" lang="ja-JP" altLang="en-US" baseline="0" dirty="0" smtClean="0"/>
              <a:t>で接続しているときはアドレスのところに南京錠のマークが出ている</a:t>
            </a:r>
            <a:endParaRPr kumimoji="1" lang="en-US" altLang="ja-JP" baseline="0" dirty="0" smtClean="0"/>
          </a:p>
          <a:p>
            <a:r>
              <a:rPr kumimoji="1" lang="ja-JP" altLang="en-US" baseline="0" dirty="0" smtClean="0"/>
              <a:t>それをクリックすると詳しい情報が表示される</a:t>
            </a:r>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32</a:t>
            </a:fld>
            <a:endParaRPr lang="ja-JP" altLang="en-US">
              <a:solidFill>
                <a:prstClr val="black"/>
              </a:solidFill>
            </a:endParaRPr>
          </a:p>
        </p:txBody>
      </p:sp>
    </p:spTree>
    <p:extLst>
      <p:ext uri="{BB962C8B-B14F-4D97-AF65-F5344CB8AC3E}">
        <p14:creationId xmlns:p14="http://schemas.microsoft.com/office/powerpoint/2010/main" val="2174363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2458702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サーバ証明書の偽造は難しいので、偽のサーバは偽の証明書を送り付けてくる事が多い</a:t>
            </a:r>
            <a:endParaRPr kumimoji="1" lang="en-US" altLang="ja-JP" dirty="0" smtClean="0"/>
          </a:p>
          <a:p>
            <a:r>
              <a:rPr kumimoji="1" lang="ja-JP" altLang="en-US" dirty="0" smtClean="0"/>
              <a:t>その場合偽物だと検知できるとこのような表示が出る</a:t>
            </a:r>
            <a:endParaRPr kumimoji="1" lang="en-US" altLang="ja-JP" dirty="0" smtClean="0"/>
          </a:p>
          <a:p>
            <a:r>
              <a:rPr kumimoji="1" lang="ja-JP" altLang="en-US" dirty="0" smtClean="0"/>
              <a:t>難しいのは単にサーバの設定が間違っていたり、証明書の期限が切れていたりしても同様の警告がでること</a:t>
            </a:r>
            <a:endParaRPr kumimoji="1" lang="en-US" altLang="ja-JP" dirty="0" smtClean="0"/>
          </a:p>
          <a:p>
            <a:r>
              <a:rPr kumimoji="1" lang="ja-JP" altLang="en-US" dirty="0" smtClean="0"/>
              <a:t>もしくはサーバ証明書を買うお金をケチって本物かどうか確認ができない証明書をつかっているところもある</a:t>
            </a:r>
            <a:endParaRPr kumimoji="1" lang="en-US" altLang="ja-JP" dirty="0" smtClean="0"/>
          </a:p>
          <a:p>
            <a:r>
              <a:rPr kumimoji="1" lang="ja-JP" altLang="en-US" dirty="0" smtClean="0"/>
              <a:t>最近の例ではバングラディシュのオンラインビザ発行サイトが失効した証明書を使っているという事例があった</a:t>
            </a:r>
            <a:endParaRPr kumimoji="1" lang="en-US" altLang="ja-JP" dirty="0" smtClean="0"/>
          </a:p>
          <a:p>
            <a:r>
              <a:rPr kumimoji="1" lang="ja-JP" altLang="en-US" dirty="0" smtClean="0"/>
              <a:t>そういうので「続行する」を選ぶのに慣れてしまうと非常によくない</a:t>
            </a:r>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39</a:t>
            </a:fld>
            <a:endParaRPr lang="ja-JP" altLang="en-US">
              <a:solidFill>
                <a:prstClr val="black"/>
              </a:solidFill>
            </a:endParaRPr>
          </a:p>
        </p:txBody>
      </p:sp>
    </p:spTree>
    <p:extLst>
      <p:ext uri="{BB962C8B-B14F-4D97-AF65-F5344CB8AC3E}">
        <p14:creationId xmlns:p14="http://schemas.microsoft.com/office/powerpoint/2010/main" val="438296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大学や自宅などからネットのサービスを利用するばあいは大雑把にこのような感じの構成になっている</a:t>
            </a:r>
            <a:endParaRPr kumimoji="1" lang="en-US" altLang="ja-JP" dirty="0" smtClean="0"/>
          </a:p>
          <a:p>
            <a:r>
              <a:rPr kumimoji="1" lang="ja-JP" altLang="en-US" dirty="0" smtClean="0"/>
              <a:t>大学の中のサービスはインターネットに出て行かないかもしれないが</a:t>
            </a:r>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3434117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インターネットには様々な人が接続できるので、中には悪い人もたくさんいる</a:t>
            </a:r>
            <a:endParaRPr kumimoji="1" lang="en-US" altLang="ja-JP" dirty="0" smtClean="0"/>
          </a:p>
          <a:p>
            <a:r>
              <a:rPr kumimoji="1" lang="ja-JP" altLang="en-US" dirty="0" smtClean="0"/>
              <a:t>攻撃できる所はたくさんあり、これは一例</a:t>
            </a:r>
            <a:endParaRPr kumimoji="1" lang="en-US" altLang="ja-JP" dirty="0" smtClean="0"/>
          </a:p>
          <a:p>
            <a:r>
              <a:rPr kumimoji="1" lang="ja-JP" altLang="en-US" dirty="0" smtClean="0"/>
              <a:t>近いところで攻撃されるかもしれないし、遠くのサーバが攻撃対象になるかもしれない</a:t>
            </a:r>
            <a:endParaRPr kumimoji="1" lang="en-US" altLang="ja-JP" dirty="0" smtClean="0"/>
          </a:p>
          <a:p>
            <a:r>
              <a:rPr kumimoji="1" lang="ja-JP" altLang="en-US" dirty="0" smtClean="0"/>
              <a:t>この図にはないがインターネット自体も盗聴されている可能性はある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2865280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自分の手の届かない所については自分では防御しようがないが、できるところは対策したほうがいい</a:t>
            </a:r>
            <a:endParaRPr kumimoji="1" lang="en-US" altLang="ja-JP" dirty="0" smtClean="0"/>
          </a:p>
          <a:p>
            <a:r>
              <a:rPr kumimoji="1" lang="ja-JP" altLang="en-US" dirty="0" smtClean="0"/>
              <a:t>今日はその中で自分の使っている機械、サーバ側にある情報、それから通信経路の３つについて防御のための設定などを紹介する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378394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Industry Science</a:t>
            </a:r>
            <a:r>
              <a:rPr kumimoji="1" lang="en-US" altLang="ja-JP" baseline="0" dirty="0" smtClean="0"/>
              <a:t> Medical band</a:t>
            </a:r>
            <a:endParaRPr kumimoji="1" lang="ja-JP" altLang="en-US" dirty="0"/>
          </a:p>
        </p:txBody>
      </p:sp>
      <p:sp>
        <p:nvSpPr>
          <p:cNvPr id="4" name="スライド番号プレースホルダー 3"/>
          <p:cNvSpPr>
            <a:spLocks noGrp="1"/>
          </p:cNvSpPr>
          <p:nvPr>
            <p:ph type="sldNum" sz="quarter" idx="10"/>
          </p:nvPr>
        </p:nvSpPr>
        <p:spPr/>
        <p:txBody>
          <a:bodyPr/>
          <a:lstStyle/>
          <a:p>
            <a:fld id="{6952D4F7-2122-490F-A04A-1DFC1F862E1E}" type="slidenum">
              <a:rPr kumimoji="1" lang="ja-JP" altLang="en-US" smtClean="0"/>
              <a:t>10</a:t>
            </a:fld>
            <a:endParaRPr kumimoji="1" lang="ja-JP" altLang="en-US"/>
          </a:p>
        </p:txBody>
      </p:sp>
    </p:spTree>
    <p:extLst>
      <p:ext uri="{BB962C8B-B14F-4D97-AF65-F5344CB8AC3E}">
        <p14:creationId xmlns:p14="http://schemas.microsoft.com/office/powerpoint/2010/main" val="1799738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SSID</a:t>
            </a:r>
          </a:p>
          <a:p>
            <a:r>
              <a:rPr kumimoji="1" lang="ja-JP" altLang="en-US" dirty="0" smtClean="0"/>
              <a:t>インフラストラクチャモード</a:t>
            </a:r>
            <a:endParaRPr kumimoji="1" lang="en-US" altLang="ja-JP" dirty="0" smtClean="0"/>
          </a:p>
          <a:p>
            <a:r>
              <a:rPr kumimoji="1" lang="ja-JP" altLang="en-US" dirty="0" smtClean="0"/>
              <a:t>アドホックモード</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952D4F7-2122-490F-A04A-1DFC1F862E1E}" type="slidenum">
              <a:rPr kumimoji="1" lang="ja-JP" altLang="en-US" smtClean="0"/>
              <a:t>11</a:t>
            </a:fld>
            <a:endParaRPr kumimoji="1" lang="ja-JP" altLang="en-US"/>
          </a:p>
        </p:txBody>
      </p:sp>
    </p:spTree>
    <p:extLst>
      <p:ext uri="{BB962C8B-B14F-4D97-AF65-F5344CB8AC3E}">
        <p14:creationId xmlns:p14="http://schemas.microsoft.com/office/powerpoint/2010/main" val="791623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飛んでいる電波は書き換えられないが途中で受信して書き換えて再送信はできる</a:t>
            </a:r>
            <a:endParaRPr kumimoji="1" lang="ja-JP" altLang="en-US" dirty="0"/>
          </a:p>
        </p:txBody>
      </p:sp>
      <p:sp>
        <p:nvSpPr>
          <p:cNvPr id="4" name="スライド番号プレースホルダー 3"/>
          <p:cNvSpPr>
            <a:spLocks noGrp="1"/>
          </p:cNvSpPr>
          <p:nvPr>
            <p:ph type="sldNum" sz="quarter" idx="10"/>
          </p:nvPr>
        </p:nvSpPr>
        <p:spPr/>
        <p:txBody>
          <a:bodyPr/>
          <a:lstStyle/>
          <a:p>
            <a:fld id="{6952D4F7-2122-490F-A04A-1DFC1F862E1E}" type="slidenum">
              <a:rPr kumimoji="1" lang="ja-JP" altLang="en-US" smtClean="0"/>
              <a:t>16</a:t>
            </a:fld>
            <a:endParaRPr kumimoji="1" lang="ja-JP" altLang="en-US"/>
          </a:p>
        </p:txBody>
      </p:sp>
    </p:spTree>
    <p:extLst>
      <p:ext uri="{BB962C8B-B14F-4D97-AF65-F5344CB8AC3E}">
        <p14:creationId xmlns:p14="http://schemas.microsoft.com/office/powerpoint/2010/main" val="3877987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WEP</a:t>
            </a:r>
            <a:r>
              <a:rPr kumimoji="1" lang="ja-JP" altLang="en-US" dirty="0" smtClean="0"/>
              <a:t>はツールを使えば短時間で解読可能で保護なしも同然の状況になっているので注意が必要</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なにも無いよりマシのような気もするが保護されているような気になるからかえってよくないのかもしれない</a:t>
            </a:r>
          </a:p>
          <a:p>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926372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a:t>
            </a:r>
            <a:r>
              <a:rPr kumimoji="1" lang="en-US" altLang="ja-JP" dirty="0" smtClean="0"/>
              <a:t>kitenet</a:t>
            </a:r>
            <a:r>
              <a:rPr kumimoji="1" lang="ja-JP" altLang="en-US" dirty="0" smtClean="0"/>
              <a:t>は </a:t>
            </a:r>
            <a:r>
              <a:rPr kumimoji="1" lang="en-US" altLang="ja-JP" dirty="0" smtClean="0"/>
              <a:t>802.1x </a:t>
            </a:r>
            <a:r>
              <a:rPr kumimoji="1" lang="ja-JP" altLang="en-US" dirty="0" smtClean="0"/>
              <a:t>と表示される</a:t>
            </a:r>
            <a:r>
              <a:rPr kumimoji="1" lang="en-US" altLang="ja-JP" dirty="0" smtClean="0"/>
              <a:t>…</a:t>
            </a:r>
            <a:r>
              <a:rPr kumimoji="1" lang="ja-JP" altLang="en-US" dirty="0" smtClean="0"/>
              <a:t>）</a:t>
            </a:r>
            <a:endParaRPr kumimoji="1" lang="en-US" altLang="ja-JP" dirty="0" smtClean="0"/>
          </a:p>
          <a:p>
            <a:r>
              <a:rPr kumimoji="1" lang="en-US" altLang="ja-JP" dirty="0" smtClean="0"/>
              <a:t>iPhone</a:t>
            </a:r>
            <a:r>
              <a:rPr kumimoji="1" lang="ja-JP" altLang="en-US" dirty="0" smtClean="0"/>
              <a:t>では確認する方法がない！</a:t>
            </a:r>
            <a:endParaRPr kumimoji="1" lang="en-US" altLang="ja-JP" dirty="0" smtClean="0"/>
          </a:p>
          <a:p>
            <a:r>
              <a:rPr kumimoji="1" lang="en-US" altLang="ja-JP" dirty="0" smtClean="0"/>
              <a:t>Windows 8 </a:t>
            </a:r>
            <a:r>
              <a:rPr kumimoji="1" lang="ja-JP" altLang="en-US" dirty="0" smtClean="0"/>
              <a:t>は一覧では表示されない</a:t>
            </a:r>
            <a:r>
              <a:rPr kumimoji="1" lang="en-US" altLang="ja-JP" dirty="0" smtClean="0"/>
              <a:t>…</a:t>
            </a:r>
          </a:p>
          <a:p>
            <a:r>
              <a:rPr kumimoji="1" lang="en-US" altLang="ja-JP" dirty="0" smtClean="0"/>
              <a:t>Mac </a:t>
            </a:r>
            <a:r>
              <a:rPr kumimoji="1" lang="ja-JP" altLang="en-US" dirty="0" smtClean="0"/>
              <a:t>は </a:t>
            </a:r>
            <a:r>
              <a:rPr kumimoji="1" lang="en-US" altLang="ja-JP" dirty="0" smtClean="0"/>
              <a:t>option </a:t>
            </a:r>
            <a:r>
              <a:rPr kumimoji="1" lang="ja-JP" altLang="en-US" dirty="0" smtClean="0"/>
              <a:t>キーを押しながら扇アイコンをクリック</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285408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345103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48759320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78713579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222762606"/>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2234072744"/>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836674428"/>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867062891"/>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17582941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489420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1942415" y="2133600"/>
            <a:ext cx="6591985" cy="3777622"/>
          </a:xfrm>
        </p:spPr>
        <p:txBody>
          <a:bodyPr/>
          <a:lstStyle>
            <a:lvl1pPr>
              <a:defRPr sz="2400"/>
            </a:lvl1pPr>
            <a:lvl2pPr>
              <a:defRPr sz="2000"/>
            </a:lvl2pPr>
            <a:lvl3pPr>
              <a:defRPr sz="1800"/>
            </a:lvl3pPr>
            <a:lvl4pPr>
              <a:defRPr sz="1600"/>
            </a:lvl4pPr>
            <a:lvl5pPr>
              <a:defRPr sz="14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814408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225355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1942415" y="2133600"/>
            <a:ext cx="6591985" cy="3777622"/>
          </a:xfrm>
        </p:spPr>
        <p:txBody>
          <a:bodyPr/>
          <a:lstStyle>
            <a:lvl1pPr>
              <a:defRPr sz="2400"/>
            </a:lvl1pPr>
            <a:lvl2pPr>
              <a:defRPr sz="2000"/>
            </a:lvl2pPr>
            <a:lvl3pPr>
              <a:defRPr sz="1800"/>
            </a:lvl3pPr>
            <a:lvl4pPr>
              <a:defRPr sz="1600"/>
            </a:lvl4pPr>
            <a:lvl5pPr>
              <a:defRPr sz="14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284044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7475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72174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476328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9582325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541190938"/>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776436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952202438"/>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871502623"/>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495053031"/>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413541030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529238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902933139"/>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082507855"/>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422780319"/>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319051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804031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0603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18010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9774692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5981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866198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66273734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dt="0"/>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3.WMF"/><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5.WMF"/><Relationship Id="rId5" Type="http://schemas.openxmlformats.org/officeDocument/2006/relationships/image" Target="../media/image3.WMF"/><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2.WMF"/><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5.WMF"/><Relationship Id="rId5" Type="http://schemas.openxmlformats.org/officeDocument/2006/relationships/image" Target="../media/image3.WMF"/><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hyperlink" Target="http://www.kyushu-u.ac.jp/" TargetMode="Externa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hyperlink" Target="https://jvr.uqwimax.jp/univ/kitenet" TargetMode="Externa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ja-JP" altLang="en-US" sz="5300" dirty="0">
                <a:solidFill>
                  <a:prstClr val="black"/>
                </a:solidFill>
              </a:rPr>
              <a:t>サイバーセキュリティ基礎論</a:t>
            </a:r>
            <a:r>
              <a:rPr lang="en-US" altLang="ja-JP" sz="7200" dirty="0">
                <a:solidFill>
                  <a:prstClr val="black"/>
                </a:solidFill>
              </a:rPr>
              <a:t/>
            </a:r>
            <a:br>
              <a:rPr lang="en-US" altLang="ja-JP" sz="7200" dirty="0">
                <a:solidFill>
                  <a:prstClr val="black"/>
                </a:solidFill>
              </a:rPr>
            </a:br>
            <a:r>
              <a:rPr lang="ja-JP" altLang="en-US" dirty="0">
                <a:solidFill>
                  <a:prstClr val="black"/>
                </a:solidFill>
              </a:rPr>
              <a:t> </a:t>
            </a:r>
            <a:r>
              <a:rPr lang="en-US" altLang="ja-JP" sz="4000" dirty="0">
                <a:solidFill>
                  <a:prstClr val="black"/>
                </a:solidFill>
              </a:rPr>
              <a:t>― IT</a:t>
            </a:r>
            <a:r>
              <a:rPr lang="ja-JP" altLang="en-US" sz="4000" dirty="0">
                <a:solidFill>
                  <a:prstClr val="black"/>
                </a:solidFill>
              </a:rPr>
              <a:t>社会を生き抜くために </a:t>
            </a:r>
            <a:r>
              <a:rPr lang="en-US" altLang="ja-JP" sz="4000" dirty="0">
                <a:solidFill>
                  <a:prstClr val="black"/>
                </a:solidFill>
              </a:rPr>
              <a:t>―</a:t>
            </a:r>
            <a:endParaRPr kumimoji="1" lang="ja-JP" altLang="en-US" dirty="0"/>
          </a:p>
        </p:txBody>
      </p:sp>
      <p:sp>
        <p:nvSpPr>
          <p:cNvPr id="3" name="サブタイトル 2"/>
          <p:cNvSpPr>
            <a:spLocks noGrp="1"/>
          </p:cNvSpPr>
          <p:nvPr>
            <p:ph type="subTitle" idx="1"/>
          </p:nvPr>
        </p:nvSpPr>
        <p:spPr/>
        <p:txBody>
          <a:bodyPr>
            <a:noAutofit/>
          </a:bodyPr>
          <a:lstStyle/>
          <a:p>
            <a:pPr lvl="0">
              <a:buClr>
                <a:srgbClr val="A53010"/>
              </a:buClr>
            </a:pPr>
            <a:endParaRPr lang="en-US" altLang="ja-JP" sz="3200" dirty="0">
              <a:solidFill>
                <a:prstClr val="black">
                  <a:lumMod val="65000"/>
                  <a:lumOff val="35000"/>
                </a:prstClr>
              </a:solidFill>
            </a:endParaRPr>
          </a:p>
          <a:p>
            <a:pPr lvl="0">
              <a:buClr>
                <a:srgbClr val="A53010"/>
              </a:buClr>
            </a:pPr>
            <a:r>
              <a:rPr lang="en-US" altLang="ja-JP" sz="3200" dirty="0" smtClean="0">
                <a:solidFill>
                  <a:prstClr val="black">
                    <a:lumMod val="65000"/>
                    <a:lumOff val="35000"/>
                  </a:prstClr>
                </a:solidFill>
              </a:rPr>
              <a:t>7. </a:t>
            </a:r>
            <a:r>
              <a:rPr lang="ja-JP" altLang="en-US" sz="3200" dirty="0" smtClean="0">
                <a:solidFill>
                  <a:prstClr val="black">
                    <a:lumMod val="65000"/>
                    <a:lumOff val="35000"/>
                  </a:prstClr>
                </a:solidFill>
              </a:rPr>
              <a:t>安全な設定（３）</a:t>
            </a:r>
            <a:endParaRPr lang="ja-JP" altLang="en-US" sz="3200" dirty="0">
              <a:solidFill>
                <a:prstClr val="black">
                  <a:lumMod val="65000"/>
                  <a:lumOff val="35000"/>
                </a:prstClr>
              </a:solidFill>
            </a:endParaRPr>
          </a:p>
          <a:p>
            <a:endParaRPr kumimoji="1" lang="ja-JP" altLang="en-US" dirty="0"/>
          </a:p>
        </p:txBody>
      </p:sp>
      <p:sp>
        <p:nvSpPr>
          <p:cNvPr id="6" name="フッター プレースホルダー 5"/>
          <p:cNvSpPr>
            <a:spLocks noGrp="1"/>
          </p:cNvSpPr>
          <p:nvPr>
            <p:ph type="ftr" sz="quarter" idx="11"/>
          </p:nvPr>
        </p:nvSpPr>
        <p:spPr/>
        <p:txBody>
          <a:bodyPr/>
          <a:lstStyle/>
          <a:p>
            <a:r>
              <a:rPr lang="ja-JP" altLang="en-US" dirty="0" smtClean="0">
                <a:solidFill>
                  <a:prstClr val="black">
                    <a:tint val="75000"/>
                  </a:prstClr>
                </a:solidFill>
              </a:rPr>
              <a:t>サイバーセキュリティ基礎</a:t>
            </a:r>
            <a:r>
              <a:rPr lang="ja-JP" altLang="en-US" dirty="0">
                <a:solidFill>
                  <a:prstClr val="black">
                    <a:tint val="75000"/>
                  </a:prstClr>
                </a:solidFill>
              </a:rPr>
              <a:t>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a:t>
            </a:fld>
            <a:endParaRPr lang="ja-JP" altLang="en-US"/>
          </a:p>
        </p:txBody>
      </p:sp>
    </p:spTree>
    <p:extLst>
      <p:ext uri="{BB962C8B-B14F-4D97-AF65-F5344CB8AC3E}">
        <p14:creationId xmlns:p14="http://schemas.microsoft.com/office/powerpoint/2010/main" val="3682344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無線</a:t>
            </a:r>
            <a:r>
              <a:rPr lang="en-US" altLang="ja-JP" dirty="0" smtClean="0"/>
              <a:t>LAN</a:t>
            </a:r>
            <a:r>
              <a:rPr lang="ja-JP" altLang="en-US" dirty="0" smtClean="0"/>
              <a:t>が使う周波数帯</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kumimoji="1" lang="en-US" altLang="ja-JP" dirty="0" smtClean="0"/>
              <a:t>2.4GHz</a:t>
            </a:r>
            <a:r>
              <a:rPr kumimoji="1" lang="ja-JP" altLang="en-US" dirty="0" smtClean="0"/>
              <a:t> 帯 （</a:t>
            </a:r>
            <a:r>
              <a:rPr kumimoji="1" lang="en-US" altLang="ja-JP" dirty="0" smtClean="0"/>
              <a:t>ISM</a:t>
            </a:r>
            <a:r>
              <a:rPr kumimoji="1" lang="ja-JP" altLang="en-US" dirty="0" smtClean="0"/>
              <a:t>バンド）</a:t>
            </a:r>
            <a:endParaRPr kumimoji="1" lang="en-US" altLang="ja-JP" dirty="0" smtClean="0"/>
          </a:p>
          <a:p>
            <a:pPr lvl="1"/>
            <a:r>
              <a:rPr kumimoji="1" lang="ja-JP" altLang="en-US" dirty="0" smtClean="0"/>
              <a:t>小出力なら免許・許可なしで利用できる周波数帯</a:t>
            </a:r>
            <a:endParaRPr kumimoji="1" lang="en-US" altLang="ja-JP" dirty="0" smtClean="0"/>
          </a:p>
          <a:p>
            <a:pPr lvl="1"/>
            <a:r>
              <a:rPr lang="ja-JP" altLang="en-US" dirty="0"/>
              <a:t>電子</a:t>
            </a:r>
            <a:r>
              <a:rPr lang="ja-JP" altLang="en-US" dirty="0" smtClean="0"/>
              <a:t>レンジの使う周波数とかぶっている</a:t>
            </a:r>
            <a:endParaRPr lang="en-US" altLang="ja-JP" dirty="0" smtClean="0"/>
          </a:p>
          <a:p>
            <a:r>
              <a:rPr kumimoji="1" lang="en-US" altLang="ja-JP" dirty="0" smtClean="0"/>
              <a:t>5GHz </a:t>
            </a:r>
            <a:r>
              <a:rPr kumimoji="1" lang="ja-JP" altLang="en-US" dirty="0" smtClean="0"/>
              <a:t>帯</a:t>
            </a:r>
            <a:endParaRPr kumimoji="1" lang="en-US" altLang="ja-JP" dirty="0" smtClean="0"/>
          </a:p>
          <a:p>
            <a:pPr lvl="1"/>
            <a:r>
              <a:rPr lang="ja-JP" altLang="en-US" dirty="0"/>
              <a:t>日本で</a:t>
            </a:r>
            <a:r>
              <a:rPr lang="ja-JP" altLang="en-US" dirty="0" smtClean="0"/>
              <a:t>は</a:t>
            </a:r>
            <a:r>
              <a:rPr lang="ja-JP" altLang="en-US" dirty="0"/>
              <a:t>一部</a:t>
            </a:r>
            <a:r>
              <a:rPr lang="ja-JP" altLang="en-US" dirty="0" smtClean="0"/>
              <a:t>気象レーダー等と</a:t>
            </a:r>
            <a:r>
              <a:rPr lang="ja-JP" altLang="en-US" dirty="0" smtClean="0"/>
              <a:t>かぶっている</a:t>
            </a:r>
            <a:endParaRPr lang="en-US" altLang="ja-JP" dirty="0" smtClean="0"/>
          </a:p>
          <a:p>
            <a:pPr lvl="2"/>
            <a:r>
              <a:rPr kumimoji="1" lang="ja-JP" altLang="en-US" dirty="0"/>
              <a:t>屋外での</a:t>
            </a:r>
            <a:r>
              <a:rPr kumimoji="1" lang="ja-JP" altLang="en-US" dirty="0" smtClean="0"/>
              <a:t>利用が制限されて</a:t>
            </a:r>
            <a:r>
              <a:rPr kumimoji="1" lang="ja-JP" altLang="en-US" dirty="0" smtClean="0"/>
              <a:t>いる</a:t>
            </a:r>
            <a:endParaRPr lang="en-US" altLang="ja-JP" dirty="0"/>
          </a:p>
          <a:p>
            <a:pPr lvl="2"/>
            <a:endParaRPr kumimoji="1" lang="en-US" altLang="ja-JP" dirty="0" smtClean="0"/>
          </a:p>
          <a:p>
            <a:r>
              <a:rPr lang="ja-JP" altLang="en-US" dirty="0" smtClean="0"/>
              <a:t>周波数が低い方が透過力が強く遠くまで飛ぶ</a:t>
            </a:r>
            <a:endParaRPr lang="en-US" altLang="ja-JP" dirty="0" smtClean="0"/>
          </a:p>
          <a:p>
            <a:pPr lvl="1"/>
            <a:r>
              <a:rPr kumimoji="1" lang="en-US" altLang="ja-JP" dirty="0" smtClean="0"/>
              <a:t>2.4GHz </a:t>
            </a:r>
            <a:r>
              <a:rPr kumimoji="1" lang="ja-JP" altLang="en-US" dirty="0" smtClean="0"/>
              <a:t>より </a:t>
            </a:r>
            <a:r>
              <a:rPr kumimoji="1" lang="en-US" altLang="ja-JP" dirty="0" smtClean="0"/>
              <a:t>5GHz </a:t>
            </a:r>
            <a:r>
              <a:rPr kumimoji="1" lang="ja-JP" altLang="en-US" dirty="0" smtClean="0"/>
              <a:t>の方が壁などで止まりやすい</a:t>
            </a:r>
            <a:endParaRPr kumimoji="1" lang="en-US" altLang="ja-JP" dirty="0" smtClean="0"/>
          </a:p>
          <a:p>
            <a:r>
              <a:rPr lang="en-US" altLang="ja-JP" dirty="0" smtClean="0"/>
              <a:t>2.4GHz</a:t>
            </a:r>
            <a:r>
              <a:rPr lang="ja-JP" altLang="en-US" dirty="0"/>
              <a:t> </a:t>
            </a:r>
            <a:r>
              <a:rPr lang="ja-JP" altLang="en-US" dirty="0" smtClean="0"/>
              <a:t>のほうが「汚れている」</a:t>
            </a:r>
            <a:endParaRPr lang="en-US" altLang="ja-JP" dirty="0" smtClean="0"/>
          </a:p>
          <a:p>
            <a:pPr lvl="1"/>
            <a:r>
              <a:rPr kumimoji="1" lang="ja-JP" altLang="en-US" dirty="0" smtClean="0"/>
              <a:t>無線</a:t>
            </a:r>
            <a:r>
              <a:rPr kumimoji="1" lang="en-US" altLang="ja-JP" dirty="0" smtClean="0"/>
              <a:t>LAN</a:t>
            </a:r>
            <a:r>
              <a:rPr kumimoji="1" lang="ja-JP" altLang="en-US" dirty="0" smtClean="0"/>
              <a:t>以外にも使っている機器が多い</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10</a:t>
            </a:fld>
            <a:endParaRPr lang="ja-JP" altLang="en-US"/>
          </a:p>
        </p:txBody>
      </p:sp>
    </p:spTree>
    <p:extLst>
      <p:ext uri="{BB962C8B-B14F-4D97-AF65-F5344CB8AC3E}">
        <p14:creationId xmlns:p14="http://schemas.microsoft.com/office/powerpoint/2010/main" val="524995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無線</a:t>
            </a:r>
            <a:r>
              <a:rPr kumimoji="1" lang="en-US" altLang="ja-JP" dirty="0" smtClean="0"/>
              <a:t>LAN</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11</a:t>
            </a:fld>
            <a:endParaRPr lang="ja-JP" altLang="en-US"/>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9918" y="3212773"/>
            <a:ext cx="1590506" cy="1534420"/>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6098" y="4651961"/>
            <a:ext cx="1289510" cy="1289510"/>
          </a:xfrm>
          <a:prstGeom prst="rect">
            <a:avLst/>
          </a:prstGeom>
        </p:spPr>
      </p:pic>
      <p:sp>
        <p:nvSpPr>
          <p:cNvPr id="12" name="テキスト ボックス 11"/>
          <p:cNvSpPr txBox="1"/>
          <p:nvPr/>
        </p:nvSpPr>
        <p:spPr>
          <a:xfrm>
            <a:off x="5856589" y="3811292"/>
            <a:ext cx="2031325" cy="646331"/>
          </a:xfrm>
          <a:prstGeom prst="rect">
            <a:avLst/>
          </a:prstGeom>
          <a:noFill/>
        </p:spPr>
        <p:txBody>
          <a:bodyPr wrap="none" rtlCol="0">
            <a:spAutoFit/>
          </a:bodyPr>
          <a:lstStyle/>
          <a:p>
            <a:pPr algn="ctr"/>
            <a:r>
              <a:rPr lang="ja-JP" altLang="en-US" dirty="0" smtClean="0"/>
              <a:t>アクセスポイント</a:t>
            </a:r>
            <a:endParaRPr lang="en-US" altLang="ja-JP" dirty="0" smtClean="0"/>
          </a:p>
          <a:p>
            <a:pPr algn="ctr"/>
            <a:r>
              <a:rPr kumimoji="1" lang="ja-JP" altLang="en-US" dirty="0" smtClean="0"/>
              <a:t>（親機）</a:t>
            </a:r>
            <a:endParaRPr kumimoji="1" lang="ja-JP" altLang="en-US" dirty="0"/>
          </a:p>
        </p:txBody>
      </p:sp>
      <p:sp>
        <p:nvSpPr>
          <p:cNvPr id="14" name="テキスト ボックス 13"/>
          <p:cNvSpPr txBox="1"/>
          <p:nvPr/>
        </p:nvSpPr>
        <p:spPr>
          <a:xfrm>
            <a:off x="2110368" y="5023914"/>
            <a:ext cx="2262158" cy="369332"/>
          </a:xfrm>
          <a:prstGeom prst="rect">
            <a:avLst/>
          </a:prstGeom>
          <a:noFill/>
        </p:spPr>
        <p:txBody>
          <a:bodyPr wrap="none" rtlCol="0">
            <a:spAutoFit/>
          </a:bodyPr>
          <a:lstStyle/>
          <a:p>
            <a:r>
              <a:rPr kumimoji="1" lang="ja-JP" altLang="en-US" dirty="0" smtClean="0"/>
              <a:t>端末（子機を内蔵）</a:t>
            </a:r>
            <a:endParaRPr kumimoji="1" lang="ja-JP" altLang="en-US" dirty="0"/>
          </a:p>
        </p:txBody>
      </p:sp>
      <p:cxnSp>
        <p:nvCxnSpPr>
          <p:cNvPr id="17" name="直線コネクタ 16"/>
          <p:cNvCxnSpPr/>
          <p:nvPr/>
        </p:nvCxnSpPr>
        <p:spPr>
          <a:xfrm flipV="1">
            <a:off x="6343650" y="2295526"/>
            <a:ext cx="1162050" cy="1133434"/>
          </a:xfrm>
          <a:prstGeom prst="line">
            <a:avLst/>
          </a:prstGeom>
          <a:ln w="38100"/>
        </p:spPr>
        <p:style>
          <a:lnRef idx="1">
            <a:schemeClr val="dk1"/>
          </a:lnRef>
          <a:fillRef idx="0">
            <a:schemeClr val="dk1"/>
          </a:fillRef>
          <a:effectRef idx="0">
            <a:schemeClr val="dk1"/>
          </a:effectRef>
          <a:fontRef idx="minor">
            <a:schemeClr val="tx1"/>
          </a:fontRef>
        </p:style>
      </p:cxnSp>
      <p:sp>
        <p:nvSpPr>
          <p:cNvPr id="15" name="雲 14"/>
          <p:cNvSpPr/>
          <p:nvPr/>
        </p:nvSpPr>
        <p:spPr>
          <a:xfrm>
            <a:off x="6766097" y="1208956"/>
            <a:ext cx="2243634" cy="163515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white"/>
                </a:solidFill>
              </a:rPr>
              <a:t>インターネット</a:t>
            </a:r>
          </a:p>
        </p:txBody>
      </p:sp>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5333" y="2806839"/>
            <a:ext cx="1040554" cy="956338"/>
          </a:xfrm>
          <a:prstGeom prst="rect">
            <a:avLst/>
          </a:prstGeom>
        </p:spPr>
      </p:pic>
      <p:sp>
        <p:nvSpPr>
          <p:cNvPr id="19" name="ドーナツ 18"/>
          <p:cNvSpPr/>
          <p:nvPr/>
        </p:nvSpPr>
        <p:spPr>
          <a:xfrm>
            <a:off x="5459179" y="2786552"/>
            <a:ext cx="1306918" cy="1306918"/>
          </a:xfrm>
          <a:prstGeom prst="donut">
            <a:avLst>
              <a:gd name="adj" fmla="val 11874"/>
            </a:avLst>
          </a:prstGeom>
          <a:solidFill>
            <a:schemeClr val="accent6">
              <a:tint val="70000"/>
              <a:lumMod val="104000"/>
              <a:alpha val="51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solidFill>
                <a:schemeClr val="tx1"/>
              </a:solidFill>
            </a:endParaRPr>
          </a:p>
        </p:txBody>
      </p:sp>
      <p:sp>
        <p:nvSpPr>
          <p:cNvPr id="20" name="テキスト ボックス 19"/>
          <p:cNvSpPr txBox="1"/>
          <p:nvPr/>
        </p:nvSpPr>
        <p:spPr>
          <a:xfrm>
            <a:off x="5318189" y="2476546"/>
            <a:ext cx="1588897" cy="369332"/>
          </a:xfrm>
          <a:prstGeom prst="rect">
            <a:avLst/>
          </a:prstGeom>
          <a:noFill/>
        </p:spPr>
        <p:txBody>
          <a:bodyPr wrap="none" rtlCol="0">
            <a:spAutoFit/>
          </a:bodyPr>
          <a:lstStyle/>
          <a:p>
            <a:r>
              <a:rPr kumimoji="1" lang="en-US" altLang="ja-JP" dirty="0" smtClean="0"/>
              <a:t>SSID: edunet</a:t>
            </a:r>
            <a:endParaRPr kumimoji="1" lang="ja-JP" altLang="en-US" dirty="0"/>
          </a:p>
        </p:txBody>
      </p:sp>
      <p:sp>
        <p:nvSpPr>
          <p:cNvPr id="24" name="ドーナツ 23"/>
          <p:cNvSpPr/>
          <p:nvPr/>
        </p:nvSpPr>
        <p:spPr>
          <a:xfrm>
            <a:off x="2442290" y="3531020"/>
            <a:ext cx="1306918" cy="1306918"/>
          </a:xfrm>
          <a:prstGeom prst="donut">
            <a:avLst>
              <a:gd name="adj" fmla="val 11874"/>
            </a:avLst>
          </a:prstGeom>
          <a:solidFill>
            <a:schemeClr val="accent6">
              <a:tint val="70000"/>
              <a:lumMod val="104000"/>
              <a:alpha val="51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solidFill>
                <a:schemeClr val="tx1"/>
              </a:solidFill>
            </a:endParaRPr>
          </a:p>
        </p:txBody>
      </p:sp>
      <p:sp>
        <p:nvSpPr>
          <p:cNvPr id="25" name="ドーナツ 24"/>
          <p:cNvSpPr/>
          <p:nvPr/>
        </p:nvSpPr>
        <p:spPr>
          <a:xfrm>
            <a:off x="4056098" y="4632763"/>
            <a:ext cx="1306918" cy="1306918"/>
          </a:xfrm>
          <a:prstGeom prst="donut">
            <a:avLst>
              <a:gd name="adj" fmla="val 11874"/>
            </a:avLst>
          </a:prstGeom>
          <a:solidFill>
            <a:schemeClr val="accent6">
              <a:tint val="70000"/>
              <a:lumMod val="104000"/>
              <a:alpha val="51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solidFill>
                <a:schemeClr val="tx1"/>
              </a:solidFill>
            </a:endParaRPr>
          </a:p>
        </p:txBody>
      </p:sp>
      <p:sp>
        <p:nvSpPr>
          <p:cNvPr id="26" name="稲妻 25"/>
          <p:cNvSpPr/>
          <p:nvPr/>
        </p:nvSpPr>
        <p:spPr>
          <a:xfrm flipH="1">
            <a:off x="5191125" y="4131567"/>
            <a:ext cx="656478" cy="596595"/>
          </a:xfrm>
          <a:prstGeom prst="lightningBol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稲妻 26"/>
          <p:cNvSpPr/>
          <p:nvPr/>
        </p:nvSpPr>
        <p:spPr>
          <a:xfrm rot="1657381" flipH="1">
            <a:off x="4225218" y="3301378"/>
            <a:ext cx="778176" cy="707192"/>
          </a:xfrm>
          <a:prstGeom prst="lightningBol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49486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6" presetClass="emph" presetSubtype="0" fill="hold" grpId="0" nodeType="afterEffect">
                                  <p:stCondLst>
                                    <p:cond delay="0"/>
                                  </p:stCondLst>
                                  <p:childTnLst>
                                    <p:animScale>
                                      <p:cBhvr>
                                        <p:cTn id="12" dur="1000" fill="hold"/>
                                        <p:tgtEl>
                                          <p:spTgt spid="19"/>
                                        </p:tgtEl>
                                      </p:cBhvr>
                                      <p:by x="400000" y="400000"/>
                                    </p:animScale>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xit" presetSubtype="0" fill="hold" grpId="1" nodeType="withEffect">
                                  <p:stCondLst>
                                    <p:cond delay="0"/>
                                  </p:stCondLst>
                                  <p:childTnLst>
                                    <p:animEffect transition="out" filter="fade">
                                      <p:cBhvr>
                                        <p:cTn id="17" dur="1000"/>
                                        <p:tgtEl>
                                          <p:spTgt spid="19"/>
                                        </p:tgtEl>
                                      </p:cBhvr>
                                    </p:animEffect>
                                    <p:set>
                                      <p:cBhvr>
                                        <p:cTn id="18" dur="1" fill="hold">
                                          <p:stCondLst>
                                            <p:cond delay="999"/>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2"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250" fill="hold"/>
                                        <p:tgtEl>
                                          <p:spTgt spid="24"/>
                                        </p:tgtEl>
                                        <p:attrNameLst>
                                          <p:attrName>ppt_w</p:attrName>
                                        </p:attrNameLst>
                                      </p:cBhvr>
                                      <p:tavLst>
                                        <p:tav tm="0">
                                          <p:val>
                                            <p:fltVal val="0"/>
                                          </p:val>
                                        </p:tav>
                                        <p:tav tm="100000">
                                          <p:val>
                                            <p:strVal val="#ppt_w"/>
                                          </p:val>
                                        </p:tav>
                                      </p:tavLst>
                                    </p:anim>
                                    <p:anim calcmode="lin" valueType="num">
                                      <p:cBhvr>
                                        <p:cTn id="24" dur="250" fill="hold"/>
                                        <p:tgtEl>
                                          <p:spTgt spid="24"/>
                                        </p:tgtEl>
                                        <p:attrNameLst>
                                          <p:attrName>ppt_h</p:attrName>
                                        </p:attrNameLst>
                                      </p:cBhvr>
                                      <p:tavLst>
                                        <p:tav tm="0">
                                          <p:val>
                                            <p:fltVal val="0"/>
                                          </p:val>
                                        </p:tav>
                                        <p:tav tm="100000">
                                          <p:val>
                                            <p:strVal val="#ppt_h"/>
                                          </p:val>
                                        </p:tav>
                                      </p:tavLst>
                                    </p:anim>
                                    <p:animEffect transition="in" filter="fade">
                                      <p:cBhvr>
                                        <p:cTn id="25" dur="250"/>
                                        <p:tgtEl>
                                          <p:spTgt spid="24"/>
                                        </p:tgtEl>
                                      </p:cBhvr>
                                    </p:animEffect>
                                  </p:childTnLst>
                                </p:cTn>
                              </p:par>
                              <p:par>
                                <p:cTn id="26" presetID="53" presetClass="entr" presetSubtype="16" fill="hold" grpId="2"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250" fill="hold"/>
                                        <p:tgtEl>
                                          <p:spTgt spid="25"/>
                                        </p:tgtEl>
                                        <p:attrNameLst>
                                          <p:attrName>ppt_w</p:attrName>
                                        </p:attrNameLst>
                                      </p:cBhvr>
                                      <p:tavLst>
                                        <p:tav tm="0">
                                          <p:val>
                                            <p:fltVal val="0"/>
                                          </p:val>
                                        </p:tav>
                                        <p:tav tm="100000">
                                          <p:val>
                                            <p:strVal val="#ppt_w"/>
                                          </p:val>
                                        </p:tav>
                                      </p:tavLst>
                                    </p:anim>
                                    <p:anim calcmode="lin" valueType="num">
                                      <p:cBhvr>
                                        <p:cTn id="29" dur="250" fill="hold"/>
                                        <p:tgtEl>
                                          <p:spTgt spid="25"/>
                                        </p:tgtEl>
                                        <p:attrNameLst>
                                          <p:attrName>ppt_h</p:attrName>
                                        </p:attrNameLst>
                                      </p:cBhvr>
                                      <p:tavLst>
                                        <p:tav tm="0">
                                          <p:val>
                                            <p:fltVal val="0"/>
                                          </p:val>
                                        </p:tav>
                                        <p:tav tm="100000">
                                          <p:val>
                                            <p:strVal val="#ppt_h"/>
                                          </p:val>
                                        </p:tav>
                                      </p:tavLst>
                                    </p:anim>
                                    <p:animEffect transition="in" filter="fade">
                                      <p:cBhvr>
                                        <p:cTn id="30" dur="250"/>
                                        <p:tgtEl>
                                          <p:spTgt spid="25"/>
                                        </p:tgtEl>
                                      </p:cBhvr>
                                    </p:animEffect>
                                  </p:childTnLst>
                                </p:cTn>
                              </p:par>
                            </p:childTnLst>
                          </p:cTn>
                        </p:par>
                        <p:par>
                          <p:cTn id="31" fill="hold">
                            <p:stCondLst>
                              <p:cond delay="250"/>
                            </p:stCondLst>
                            <p:childTnLst>
                              <p:par>
                                <p:cTn id="32" presetID="6" presetClass="emph" presetSubtype="0" fill="hold" grpId="0" nodeType="afterEffect">
                                  <p:stCondLst>
                                    <p:cond delay="0"/>
                                  </p:stCondLst>
                                  <p:childTnLst>
                                    <p:animScale>
                                      <p:cBhvr>
                                        <p:cTn id="33" dur="500" fill="hold"/>
                                        <p:tgtEl>
                                          <p:spTgt spid="24"/>
                                        </p:tgtEl>
                                      </p:cBhvr>
                                      <p:by x="400000" y="400000"/>
                                    </p:animScale>
                                  </p:childTnLst>
                                </p:cTn>
                              </p:par>
                              <p:par>
                                <p:cTn id="34" presetID="10" presetClass="exit" presetSubtype="0" fill="hold" grpId="1" nodeType="withEffect">
                                  <p:stCondLst>
                                    <p:cond delay="0"/>
                                  </p:stCondLst>
                                  <p:childTnLst>
                                    <p:animEffect transition="out" filter="fade">
                                      <p:cBhvr>
                                        <p:cTn id="35" dur="500"/>
                                        <p:tgtEl>
                                          <p:spTgt spid="24"/>
                                        </p:tgtEl>
                                      </p:cBhvr>
                                    </p:animEffect>
                                    <p:set>
                                      <p:cBhvr>
                                        <p:cTn id="36" dur="1" fill="hold">
                                          <p:stCondLst>
                                            <p:cond delay="499"/>
                                          </p:stCondLst>
                                        </p:cTn>
                                        <p:tgtEl>
                                          <p:spTgt spid="24"/>
                                        </p:tgtEl>
                                        <p:attrNameLst>
                                          <p:attrName>style.visibility</p:attrName>
                                        </p:attrNameLst>
                                      </p:cBhvr>
                                      <p:to>
                                        <p:strVal val="hidden"/>
                                      </p:to>
                                    </p:set>
                                  </p:childTnLst>
                                </p:cTn>
                              </p:par>
                              <p:par>
                                <p:cTn id="37" presetID="6" presetClass="emph" presetSubtype="0" fill="hold" grpId="0" nodeType="withEffect">
                                  <p:stCondLst>
                                    <p:cond delay="0"/>
                                  </p:stCondLst>
                                  <p:childTnLst>
                                    <p:animScale>
                                      <p:cBhvr>
                                        <p:cTn id="38" dur="500" fill="hold"/>
                                        <p:tgtEl>
                                          <p:spTgt spid="25"/>
                                        </p:tgtEl>
                                      </p:cBhvr>
                                      <p:by x="400000" y="400000"/>
                                    </p:animScale>
                                  </p:childTnLst>
                                </p:cTn>
                              </p:par>
                              <p:par>
                                <p:cTn id="39" presetID="10" presetClass="exit" presetSubtype="0" fill="hold" grpId="1" nodeType="with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par>
                          <p:cTn id="42" fill="hold">
                            <p:stCondLst>
                              <p:cond delay="750"/>
                            </p:stCondLst>
                            <p:childTnLst>
                              <p:par>
                                <p:cTn id="43" presetID="10"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9" grpId="2" animBg="1"/>
      <p:bldP spid="20" grpId="0"/>
      <p:bldP spid="24" grpId="0" animBg="1"/>
      <p:bldP spid="24" grpId="1" animBg="1"/>
      <p:bldP spid="24" grpId="2" animBg="1"/>
      <p:bldP spid="25" grpId="0" animBg="1"/>
      <p:bldP spid="25" grpId="1" animBg="1"/>
      <p:bldP spid="25" grpId="2" animBg="1"/>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SSID</a:t>
            </a:r>
            <a:r>
              <a:rPr kumimoji="1" lang="ja-JP" altLang="en-US" dirty="0" smtClean="0"/>
              <a:t>の見える様子</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12</a:t>
            </a:fld>
            <a:endParaRPr lang="ja-JP" altLang="en-US"/>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2415" y="1904999"/>
            <a:ext cx="2381935" cy="4227934"/>
          </a:xfrm>
          <a:prstGeom prst="rect">
            <a:avLst/>
          </a:prstGeom>
          <a:ln>
            <a:noFill/>
          </a:ln>
          <a:effectLst>
            <a:outerShdw blurRad="190500" algn="tl" rotWithShape="0">
              <a:srgbClr val="000000">
                <a:alpha val="70000"/>
              </a:srgbClr>
            </a:outerShdw>
          </a:effectLst>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6462" y="1904999"/>
            <a:ext cx="2382441" cy="42354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64760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チャンネル</a:t>
            </a:r>
            <a:endParaRPr kumimoji="1" lang="ja-JP" altLang="en-US" dirty="0"/>
          </a:p>
        </p:txBody>
      </p:sp>
      <p:sp>
        <p:nvSpPr>
          <p:cNvPr id="11" name="コンテンツ プレースホルダー 10"/>
          <p:cNvSpPr>
            <a:spLocks noGrp="1"/>
          </p:cNvSpPr>
          <p:nvPr>
            <p:ph sz="half" idx="2"/>
          </p:nvPr>
        </p:nvSpPr>
        <p:spPr>
          <a:xfrm>
            <a:off x="4685213" y="3000375"/>
            <a:ext cx="3849188" cy="2903728"/>
          </a:xfrm>
        </p:spPr>
        <p:txBody>
          <a:bodyPr>
            <a:normAutofit fontScale="92500" lnSpcReduction="10000"/>
          </a:bodyPr>
          <a:lstStyle/>
          <a:p>
            <a:r>
              <a:rPr kumimoji="1" lang="en-US" altLang="ja-JP" dirty="0" smtClean="0"/>
              <a:t>2.4GHz</a:t>
            </a:r>
            <a:r>
              <a:rPr kumimoji="1" lang="ja-JP" altLang="en-US" dirty="0" smtClean="0"/>
              <a:t>帯は</a:t>
            </a:r>
            <a:r>
              <a:rPr kumimoji="1" lang="en-US" altLang="ja-JP" dirty="0" smtClean="0"/>
              <a:t>13</a:t>
            </a:r>
            <a:r>
              <a:rPr kumimoji="1" lang="ja-JP" altLang="en-US" dirty="0" smtClean="0"/>
              <a:t>チャンネル</a:t>
            </a:r>
            <a:endParaRPr kumimoji="1" lang="en-US" altLang="ja-JP" dirty="0" smtClean="0"/>
          </a:p>
          <a:p>
            <a:pPr lvl="1"/>
            <a:r>
              <a:rPr lang="en-US" altLang="ja-JP" dirty="0" smtClean="0"/>
              <a:t>14</a:t>
            </a:r>
            <a:r>
              <a:rPr lang="ja-JP" altLang="en-US" dirty="0" smtClean="0"/>
              <a:t>は</a:t>
            </a:r>
            <a:r>
              <a:rPr lang="en-US" altLang="ja-JP" dirty="0" smtClean="0"/>
              <a:t>11g</a:t>
            </a:r>
            <a:r>
              <a:rPr lang="ja-JP" altLang="en-US" dirty="0" smtClean="0"/>
              <a:t>では使えない</a:t>
            </a:r>
            <a:endParaRPr kumimoji="1" lang="en-US" altLang="ja-JP" dirty="0" smtClean="0"/>
          </a:p>
          <a:p>
            <a:r>
              <a:rPr lang="ja-JP" altLang="en-US" dirty="0" smtClean="0"/>
              <a:t>上下</a:t>
            </a:r>
            <a:r>
              <a:rPr lang="en-US" altLang="ja-JP" dirty="0" smtClean="0"/>
              <a:t>2ch</a:t>
            </a:r>
            <a:r>
              <a:rPr lang="ja-JP" altLang="en-US" dirty="0" smtClean="0"/>
              <a:t>分強重なっている</a:t>
            </a:r>
            <a:endParaRPr lang="en-US" altLang="ja-JP" dirty="0" smtClean="0"/>
          </a:p>
          <a:p>
            <a:pPr lvl="1"/>
            <a:r>
              <a:rPr lang="ja-JP" altLang="en-US" dirty="0" smtClean="0"/>
              <a:t>重なっていても通信出来る仕組みだが遅くなる</a:t>
            </a:r>
            <a:endParaRPr lang="en-US" altLang="ja-JP" dirty="0" smtClean="0"/>
          </a:p>
          <a:p>
            <a:pPr lvl="1"/>
            <a:r>
              <a:rPr lang="ja-JP" altLang="en-US" dirty="0" smtClean="0"/>
              <a:t>干渉させたくないなら</a:t>
            </a:r>
            <a:r>
              <a:rPr lang="en-US" altLang="ja-JP" dirty="0" smtClean="0"/>
              <a:t>3</a:t>
            </a:r>
            <a:r>
              <a:rPr lang="ja-JP" altLang="en-US" dirty="0" err="1" smtClean="0"/>
              <a:t>つしか</a:t>
            </a:r>
            <a:r>
              <a:rPr lang="ja-JP" altLang="en-US" dirty="0" smtClean="0"/>
              <a:t>取れない</a:t>
            </a:r>
            <a:endParaRPr lang="en-US" altLang="ja-JP" dirty="0" smtClean="0"/>
          </a:p>
          <a:p>
            <a:r>
              <a:rPr lang="en-US" altLang="ja-JP" dirty="0" smtClean="0"/>
              <a:t>5GHz</a:t>
            </a:r>
            <a:r>
              <a:rPr lang="ja-JP" altLang="en-US" dirty="0" smtClean="0"/>
              <a:t>帯はもともと重ならないようにチャンネル割当（詳細略）</a:t>
            </a:r>
            <a:endParaRPr lang="en-US" altLang="ja-JP" dirty="0" smtClean="0"/>
          </a:p>
          <a:p>
            <a:pPr lvl="1"/>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13</a:t>
            </a:fld>
            <a:endParaRPr lang="ja-JP" altLang="en-US"/>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2415" y="1445530"/>
            <a:ext cx="2439082" cy="4336145"/>
          </a:xfrm>
          <a:prstGeom prst="rect">
            <a:avLst/>
          </a:prstGeom>
          <a:ln>
            <a:noFill/>
          </a:ln>
          <a:effectLst>
            <a:outerShdw blurRad="190500" algn="tl" rotWithShape="0">
              <a:srgbClr val="000000">
                <a:alpha val="70000"/>
              </a:srgbClr>
            </a:outerShdw>
          </a:effectLst>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5212" y="1650573"/>
            <a:ext cx="3849188" cy="88531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02653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無線</a:t>
            </a:r>
            <a:r>
              <a:rPr lang="en-US" altLang="ja-JP" dirty="0"/>
              <a:t>LAN</a:t>
            </a:r>
            <a:r>
              <a:rPr kumimoji="1" lang="ja-JP" altLang="en-US" dirty="0" smtClean="0"/>
              <a:t>と暗号化</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携帯電話網は盗聴の心配はまずない</a:t>
            </a:r>
            <a:endParaRPr kumimoji="1" lang="en-US" altLang="ja-JP" dirty="0" smtClean="0"/>
          </a:p>
          <a:p>
            <a:pPr lvl="1"/>
            <a:r>
              <a:rPr lang="ja-JP" altLang="en-US" dirty="0" smtClean="0"/>
              <a:t>スマートフォンの画面で「</a:t>
            </a:r>
            <a:r>
              <a:rPr lang="en-US" altLang="ja-JP" dirty="0" err="1" smtClean="0"/>
              <a:t>docomo</a:t>
            </a:r>
            <a:r>
              <a:rPr lang="ja-JP" altLang="en-US" dirty="0"/>
              <a:t>」</a:t>
            </a:r>
            <a:r>
              <a:rPr lang="ja-JP" altLang="en-US" dirty="0" smtClean="0"/>
              <a:t>「</a:t>
            </a:r>
            <a:r>
              <a:rPr lang="en-US" altLang="ja-JP" dirty="0" smtClean="0"/>
              <a:t>au</a:t>
            </a:r>
            <a:r>
              <a:rPr lang="ja-JP" altLang="en-US" dirty="0" smtClean="0"/>
              <a:t>」「</a:t>
            </a:r>
            <a:r>
              <a:rPr lang="en-US" altLang="ja-JP" dirty="0" smtClean="0"/>
              <a:t>Softbank</a:t>
            </a:r>
            <a:r>
              <a:rPr lang="ja-JP" altLang="en-US" dirty="0" smtClean="0"/>
              <a:t>」等と出ていて通信している時など</a:t>
            </a:r>
            <a:endParaRPr kumimoji="1" lang="en-US" altLang="ja-JP" dirty="0" smtClean="0"/>
          </a:p>
          <a:p>
            <a:r>
              <a:rPr lang="ja-JP" altLang="en-US" dirty="0" smtClean="0"/>
              <a:t>無線</a:t>
            </a:r>
            <a:r>
              <a:rPr lang="en-US" altLang="ja-JP" dirty="0" smtClean="0"/>
              <a:t>LAN</a:t>
            </a:r>
            <a:r>
              <a:rPr lang="ja-JP" altLang="en-US" dirty="0" smtClean="0"/>
              <a:t>は条件</a:t>
            </a:r>
            <a:r>
              <a:rPr lang="ja-JP" altLang="en-US" dirty="0"/>
              <a:t>に</a:t>
            </a:r>
            <a:r>
              <a:rPr lang="ja-JP" altLang="en-US" dirty="0" smtClean="0"/>
              <a:t>よって簡単に盗聴可能</a:t>
            </a:r>
            <a:endParaRPr lang="en-US" altLang="ja-JP" dirty="0" smtClean="0"/>
          </a:p>
          <a:p>
            <a:endParaRPr lang="en-US" altLang="ja-JP" dirty="0"/>
          </a:p>
          <a:p>
            <a:r>
              <a:rPr lang="ja-JP" altLang="en-US" dirty="0" smtClean="0"/>
              <a:t>パスワードも何もなしでつながる無線</a:t>
            </a:r>
            <a:r>
              <a:rPr lang="en-US" altLang="ja-JP" dirty="0" smtClean="0"/>
              <a:t>LAN</a:t>
            </a:r>
            <a:r>
              <a:rPr lang="ja-JP" altLang="en-US" dirty="0" smtClean="0"/>
              <a:t>は基本的に盗聴し放題</a:t>
            </a:r>
            <a:endParaRPr lang="en-US" altLang="ja-JP" dirty="0" smtClean="0"/>
          </a:p>
          <a:p>
            <a:pPr lvl="1"/>
            <a:r>
              <a:rPr lang="en-US" altLang="ja-JP" dirty="0" err="1" smtClean="0"/>
              <a:t>kitenet</a:t>
            </a:r>
            <a:r>
              <a:rPr lang="ja-JP" altLang="en-US" dirty="0" smtClean="0"/>
              <a:t> や </a:t>
            </a:r>
            <a:r>
              <a:rPr lang="en-US" altLang="ja-JP" dirty="0" smtClean="0"/>
              <a:t>edunet</a:t>
            </a:r>
            <a:r>
              <a:rPr lang="ja-JP" altLang="en-US" dirty="0" smtClean="0"/>
              <a:t> は</a:t>
            </a:r>
            <a:r>
              <a:rPr lang="ja-JP" altLang="en-US" dirty="0" smtClean="0"/>
              <a:t>暗号化</a:t>
            </a:r>
            <a:r>
              <a:rPr lang="ja-JP" altLang="en-US" dirty="0"/>
              <a:t>の</a:t>
            </a:r>
            <a:r>
              <a:rPr lang="ja-JP" altLang="en-US" dirty="0" smtClean="0"/>
              <a:t>仕組みを</a:t>
            </a:r>
            <a:r>
              <a:rPr lang="ja-JP" altLang="en-US" dirty="0"/>
              <a:t>使用</a:t>
            </a:r>
            <a:endParaRPr lang="en-US" altLang="ja-JP" dirty="0" smtClean="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14</a:t>
            </a:fld>
            <a:endParaRPr lang="ja-JP" altLang="en-US"/>
          </a:p>
        </p:txBody>
      </p:sp>
    </p:spTree>
    <p:extLst>
      <p:ext uri="{BB962C8B-B14F-4D97-AF65-F5344CB8AC3E}">
        <p14:creationId xmlns:p14="http://schemas.microsoft.com/office/powerpoint/2010/main" val="1805881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認証方式</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ja-JP" altLang="en-US" dirty="0" smtClean="0"/>
              <a:t>その無線</a:t>
            </a:r>
            <a:r>
              <a:rPr kumimoji="1" lang="en-US" altLang="ja-JP" dirty="0" smtClean="0"/>
              <a:t>LAN</a:t>
            </a:r>
            <a:r>
              <a:rPr kumimoji="1" lang="ja-JP" altLang="en-US" dirty="0" smtClean="0"/>
              <a:t>（の</a:t>
            </a:r>
            <a:r>
              <a:rPr kumimoji="1" lang="en-US" altLang="ja-JP" dirty="0" smtClean="0"/>
              <a:t>SSID</a:t>
            </a:r>
            <a:r>
              <a:rPr kumimoji="1" lang="ja-JP" altLang="en-US" dirty="0" smtClean="0"/>
              <a:t>）への接続を許可する仕組み</a:t>
            </a:r>
            <a:endParaRPr kumimoji="1" lang="en-US" altLang="ja-JP" dirty="0" smtClean="0"/>
          </a:p>
          <a:p>
            <a:endParaRPr kumimoji="1" lang="en-US" altLang="ja-JP" dirty="0" smtClean="0"/>
          </a:p>
          <a:p>
            <a:r>
              <a:rPr lang="ja-JP" altLang="en-US" dirty="0" smtClean="0"/>
              <a:t>大雑把な分類</a:t>
            </a:r>
            <a:endParaRPr kumimoji="1" lang="en-US" altLang="ja-JP" dirty="0" smtClean="0"/>
          </a:p>
          <a:p>
            <a:pPr lvl="1"/>
            <a:r>
              <a:rPr kumimoji="1" lang="ja-JP" altLang="en-US" dirty="0" smtClean="0"/>
              <a:t>だれでも使える</a:t>
            </a:r>
            <a:endParaRPr kumimoji="1" lang="en-US" altLang="ja-JP" dirty="0" smtClean="0"/>
          </a:p>
          <a:p>
            <a:pPr lvl="1"/>
            <a:r>
              <a:rPr lang="ja-JP" altLang="en-US" dirty="0" smtClean="0"/>
              <a:t>あらかじめ決められたキー（パスワード）を入れると</a:t>
            </a:r>
            <a:r>
              <a:rPr lang="ja-JP" altLang="en-US" dirty="0" smtClean="0"/>
              <a:t>使える</a:t>
            </a:r>
            <a:endParaRPr lang="en-US" altLang="ja-JP" dirty="0" smtClean="0"/>
          </a:p>
          <a:p>
            <a:pPr lvl="2"/>
            <a:r>
              <a:rPr lang="en-US" altLang="ja-JP" dirty="0" smtClean="0"/>
              <a:t>PSK(Pre Shared Key), Personal </a:t>
            </a:r>
            <a:r>
              <a:rPr lang="ja-JP" altLang="en-US" dirty="0" smtClean="0"/>
              <a:t>等と表記</a:t>
            </a:r>
            <a:endParaRPr lang="en-US" altLang="ja-JP" dirty="0" smtClean="0"/>
          </a:p>
          <a:p>
            <a:pPr lvl="1"/>
            <a:r>
              <a:rPr lang="ja-JP" altLang="en-US" dirty="0" smtClean="0"/>
              <a:t>ユーザ名とパスワードの組を正しく入れると</a:t>
            </a:r>
            <a:r>
              <a:rPr lang="ja-JP" altLang="en-US" dirty="0" smtClean="0"/>
              <a:t>使える</a:t>
            </a:r>
            <a:endParaRPr lang="en-US" altLang="ja-JP" dirty="0" smtClean="0"/>
          </a:p>
          <a:p>
            <a:pPr lvl="2"/>
            <a:r>
              <a:rPr lang="en-US" altLang="ja-JP" dirty="0" smtClean="0"/>
              <a:t>Enterprise, EAP, 802.1X</a:t>
            </a:r>
            <a:r>
              <a:rPr lang="ja-JP" altLang="en-US" dirty="0" smtClean="0"/>
              <a:t> 等と表記</a:t>
            </a:r>
            <a:endParaRPr lang="en-US" altLang="ja-JP" dirty="0" smtClean="0"/>
          </a:p>
          <a:p>
            <a:pPr lvl="1"/>
            <a:r>
              <a:rPr lang="ja-JP" altLang="en-US" dirty="0" smtClean="0"/>
              <a:t>（他にもあるが省略）</a:t>
            </a:r>
            <a:endParaRPr lang="en-US" altLang="ja-JP" dirty="0" smtClean="0"/>
          </a:p>
          <a:p>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15</a:t>
            </a:fld>
            <a:endParaRPr lang="ja-JP" altLang="en-US"/>
          </a:p>
        </p:txBody>
      </p:sp>
    </p:spTree>
    <p:extLst>
      <p:ext uri="{BB962C8B-B14F-4D97-AF65-F5344CB8AC3E}">
        <p14:creationId xmlns:p14="http://schemas.microsoft.com/office/powerpoint/2010/main" val="3676367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暗号化方式</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en-US" dirty="0" smtClean="0"/>
              <a:t>電波で飛ぶデータを暗号化して盗聴できなくする仕組み</a:t>
            </a:r>
            <a:endParaRPr lang="en-US" altLang="ja-JP" dirty="0" smtClean="0"/>
          </a:p>
          <a:p>
            <a:endParaRPr kumimoji="1" lang="en-US" altLang="ja-JP" dirty="0"/>
          </a:p>
          <a:p>
            <a:r>
              <a:rPr lang="ja-JP" altLang="en-US" dirty="0" smtClean="0"/>
              <a:t>大雑把な分類</a:t>
            </a:r>
            <a:endParaRPr lang="en-US" altLang="ja-JP" dirty="0" smtClean="0"/>
          </a:p>
          <a:p>
            <a:pPr lvl="1"/>
            <a:r>
              <a:rPr kumimoji="1" lang="ja-JP" altLang="en-US" dirty="0" smtClean="0"/>
              <a:t>なし（盗聴し放題）</a:t>
            </a:r>
            <a:endParaRPr kumimoji="1" lang="en-US" altLang="ja-JP" dirty="0" smtClean="0"/>
          </a:p>
          <a:p>
            <a:pPr lvl="1"/>
            <a:r>
              <a:rPr lang="ja-JP" altLang="en-US" dirty="0"/>
              <a:t>接続している</a:t>
            </a:r>
            <a:r>
              <a:rPr lang="ja-JP" altLang="en-US" dirty="0" smtClean="0"/>
              <a:t>人全員同じ鍵で暗号化（弱い）</a:t>
            </a:r>
            <a:endParaRPr lang="en-US" altLang="ja-JP" dirty="0" smtClean="0"/>
          </a:p>
          <a:p>
            <a:pPr lvl="1"/>
            <a:r>
              <a:rPr kumimoji="1" lang="ja-JP" altLang="en-US" dirty="0" smtClean="0"/>
              <a:t>接続</a:t>
            </a:r>
            <a:r>
              <a:rPr kumimoji="1" lang="ja-JP" altLang="en-US" dirty="0"/>
              <a:t>して</a:t>
            </a:r>
            <a:r>
              <a:rPr kumimoji="1" lang="ja-JP" altLang="en-US" dirty="0" smtClean="0"/>
              <a:t>いる人それぞれ違う鍵で暗号化（強い）</a:t>
            </a:r>
            <a:endParaRPr kumimoji="1" lang="en-US" altLang="ja-JP" dirty="0" smtClean="0"/>
          </a:p>
          <a:p>
            <a:pPr lvl="1"/>
            <a:endParaRPr lang="en-US" altLang="ja-JP" dirty="0"/>
          </a:p>
          <a:p>
            <a:r>
              <a:rPr kumimoji="1" lang="ja-JP" altLang="en-US" dirty="0" smtClean="0"/>
              <a:t>他に</a:t>
            </a:r>
            <a:r>
              <a:rPr kumimoji="1" lang="ja-JP" altLang="en-US" dirty="0" smtClean="0"/>
              <a:t>、データを書き換えられないように</a:t>
            </a:r>
            <a:r>
              <a:rPr kumimoji="1" lang="ja-JP" altLang="en-US" dirty="0" smtClean="0"/>
              <a:t>する仕組み（改ざん検知）もある</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16</a:t>
            </a:fld>
            <a:endParaRPr lang="ja-JP" altLang="en-US"/>
          </a:p>
        </p:txBody>
      </p:sp>
    </p:spTree>
    <p:extLst>
      <p:ext uri="{BB962C8B-B14F-4D97-AF65-F5344CB8AC3E}">
        <p14:creationId xmlns:p14="http://schemas.microsoft.com/office/powerpoint/2010/main" val="2893745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実際の規格</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kumimoji="1" lang="en-US" altLang="ja-JP" dirty="0" smtClean="0"/>
              <a:t>WEP: Wired Equivalent Privacy</a:t>
            </a:r>
          </a:p>
          <a:p>
            <a:pPr lvl="1"/>
            <a:r>
              <a:rPr lang="ja-JP" altLang="en-US" dirty="0" smtClean="0"/>
              <a:t>認証</a:t>
            </a:r>
            <a:r>
              <a:rPr lang="en-US" altLang="ja-JP" dirty="0" smtClean="0"/>
              <a:t>: </a:t>
            </a:r>
            <a:r>
              <a:rPr lang="ja-JP" altLang="en-US" dirty="0" smtClean="0"/>
              <a:t>事前に設定した固定キー</a:t>
            </a:r>
            <a:endParaRPr lang="en-US" altLang="ja-JP" dirty="0" smtClean="0"/>
          </a:p>
          <a:p>
            <a:pPr lvl="1"/>
            <a:r>
              <a:rPr kumimoji="1" lang="ja-JP" altLang="en-US" dirty="0" smtClean="0"/>
              <a:t>暗号化</a:t>
            </a:r>
            <a:r>
              <a:rPr kumimoji="1" lang="en-US" altLang="ja-JP" dirty="0" smtClean="0"/>
              <a:t>: </a:t>
            </a:r>
            <a:r>
              <a:rPr kumimoji="1" lang="ja-JP" altLang="en-US" dirty="0" smtClean="0"/>
              <a:t>全員同じ暗号キー</a:t>
            </a:r>
            <a:endParaRPr kumimoji="1" lang="en-US" altLang="ja-JP" dirty="0" smtClean="0"/>
          </a:p>
          <a:p>
            <a:r>
              <a:rPr lang="en-US" altLang="ja-JP" dirty="0" smtClean="0">
                <a:solidFill>
                  <a:prstClr val="black"/>
                </a:solidFill>
              </a:rPr>
              <a:t>WPA: Wi-Fi </a:t>
            </a:r>
            <a:r>
              <a:rPr lang="en-US" altLang="ja-JP" dirty="0">
                <a:solidFill>
                  <a:prstClr val="black"/>
                </a:solidFill>
              </a:rPr>
              <a:t>Protected </a:t>
            </a:r>
            <a:r>
              <a:rPr lang="en-US" altLang="ja-JP" dirty="0" smtClean="0">
                <a:solidFill>
                  <a:prstClr val="black"/>
                </a:solidFill>
              </a:rPr>
              <a:t>Access</a:t>
            </a:r>
          </a:p>
          <a:p>
            <a:pPr lvl="1"/>
            <a:r>
              <a:rPr lang="ja-JP" altLang="en-US" dirty="0" smtClean="0">
                <a:solidFill>
                  <a:prstClr val="black"/>
                </a:solidFill>
              </a:rPr>
              <a:t>固定キーと個人認証が使える</a:t>
            </a:r>
            <a:endParaRPr lang="en-US" altLang="ja-JP" dirty="0" smtClean="0">
              <a:solidFill>
                <a:prstClr val="black"/>
              </a:solidFill>
            </a:endParaRPr>
          </a:p>
          <a:p>
            <a:pPr lvl="1"/>
            <a:r>
              <a:rPr lang="ja-JP" altLang="en-US" dirty="0">
                <a:solidFill>
                  <a:prstClr val="black"/>
                </a:solidFill>
              </a:rPr>
              <a:t>暗号</a:t>
            </a:r>
            <a:r>
              <a:rPr lang="ja-JP" altLang="en-US" dirty="0" smtClean="0">
                <a:solidFill>
                  <a:prstClr val="black"/>
                </a:solidFill>
              </a:rPr>
              <a:t>方式と改ざん検知が弱め</a:t>
            </a:r>
            <a:endParaRPr lang="en-US" altLang="ja-JP" dirty="0" smtClean="0">
              <a:solidFill>
                <a:prstClr val="black"/>
              </a:solidFill>
            </a:endParaRPr>
          </a:p>
          <a:p>
            <a:pPr lvl="2"/>
            <a:r>
              <a:rPr lang="ja-JP" altLang="en-US" dirty="0" smtClean="0">
                <a:solidFill>
                  <a:prstClr val="black"/>
                </a:solidFill>
              </a:rPr>
              <a:t>古い機械でも使えるような規格</a:t>
            </a:r>
            <a:endParaRPr lang="en-US" altLang="ja-JP" dirty="0" smtClean="0">
              <a:solidFill>
                <a:prstClr val="black"/>
              </a:solidFill>
            </a:endParaRPr>
          </a:p>
          <a:p>
            <a:r>
              <a:rPr kumimoji="1" lang="en-US" altLang="ja-JP" dirty="0" smtClean="0">
                <a:solidFill>
                  <a:prstClr val="black"/>
                </a:solidFill>
              </a:rPr>
              <a:t>WPA2: Wi-Fi Protected Access 2</a:t>
            </a:r>
          </a:p>
          <a:p>
            <a:pPr lvl="1"/>
            <a:r>
              <a:rPr lang="ja-JP" altLang="en-US" dirty="0">
                <a:solidFill>
                  <a:prstClr val="black"/>
                </a:solidFill>
              </a:rPr>
              <a:t>固定</a:t>
            </a:r>
            <a:r>
              <a:rPr lang="ja-JP" altLang="en-US" dirty="0" smtClean="0">
                <a:solidFill>
                  <a:prstClr val="black"/>
                </a:solidFill>
              </a:rPr>
              <a:t>キーと個人認証が使える</a:t>
            </a:r>
            <a:endParaRPr lang="en-US" altLang="ja-JP" dirty="0" smtClean="0">
              <a:solidFill>
                <a:prstClr val="black"/>
              </a:solidFill>
            </a:endParaRPr>
          </a:p>
          <a:p>
            <a:pPr lvl="1"/>
            <a:r>
              <a:rPr kumimoji="1" lang="ja-JP" altLang="en-US" dirty="0">
                <a:solidFill>
                  <a:prstClr val="black"/>
                </a:solidFill>
              </a:rPr>
              <a:t>暗号</a:t>
            </a:r>
            <a:r>
              <a:rPr kumimoji="1" lang="ja-JP" altLang="en-US" dirty="0" smtClean="0">
                <a:solidFill>
                  <a:prstClr val="black"/>
                </a:solidFill>
              </a:rPr>
              <a:t>方式と改ざん検知が強い</a:t>
            </a:r>
            <a:endParaRPr kumimoji="1" lang="en-US" altLang="ja-JP" dirty="0" smtClean="0">
              <a:solidFill>
                <a:prstClr val="black"/>
              </a:solidFill>
            </a:endParaRPr>
          </a:p>
          <a:p>
            <a:pPr lvl="1"/>
            <a:r>
              <a:rPr lang="ja-JP" altLang="en-US" dirty="0" smtClean="0">
                <a:solidFill>
                  <a:prstClr val="black"/>
                </a:solidFill>
              </a:rPr>
              <a:t>現状で一番強い規格</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17</a:t>
            </a:fld>
            <a:endParaRPr lang="ja-JP" altLang="en-US"/>
          </a:p>
        </p:txBody>
      </p:sp>
    </p:spTree>
    <p:extLst>
      <p:ext uri="{BB962C8B-B14F-4D97-AF65-F5344CB8AC3E}">
        <p14:creationId xmlns:p14="http://schemas.microsoft.com/office/powerpoint/2010/main" val="415169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無線</a:t>
            </a:r>
            <a:r>
              <a:rPr lang="en-US" altLang="ja-JP" dirty="0" smtClean="0"/>
              <a:t>LAN</a:t>
            </a:r>
            <a:r>
              <a:rPr lang="ja-JP" altLang="en-US" dirty="0" smtClean="0"/>
              <a:t>の安全性</a:t>
            </a:r>
            <a:endParaRPr kumimoji="1" lang="ja-JP" altLang="en-US" dirty="0"/>
          </a:p>
        </p:txBody>
      </p:sp>
      <p:sp>
        <p:nvSpPr>
          <p:cNvPr id="11" name="フッター プレースホルダー 10"/>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0" name="スライド番号プレースホルダー 9"/>
          <p:cNvSpPr>
            <a:spLocks noGrp="1"/>
          </p:cNvSpPr>
          <p:nvPr>
            <p:ph type="sldNum" sz="quarter" idx="12"/>
          </p:nvPr>
        </p:nvSpPr>
        <p:spPr/>
        <p:txBody>
          <a:bodyPr/>
          <a:lstStyle/>
          <a:p>
            <a:fld id="{7E280EC1-6B44-4B49-82BC-9ACA7170F820}" type="slidenum">
              <a:rPr lang="ja-JP" altLang="en-US" smtClean="0"/>
              <a:pPr/>
              <a:t>18</a:t>
            </a:fld>
            <a:endParaRPr lang="ja-JP" altLang="en-US"/>
          </a:p>
        </p:txBody>
      </p:sp>
      <p:sp>
        <p:nvSpPr>
          <p:cNvPr id="4" name="テキスト ボックス 3"/>
          <p:cNvSpPr txBox="1"/>
          <p:nvPr/>
        </p:nvSpPr>
        <p:spPr>
          <a:xfrm>
            <a:off x="2819287" y="2095485"/>
            <a:ext cx="5904089" cy="3539430"/>
          </a:xfrm>
          <a:prstGeom prst="rect">
            <a:avLst/>
          </a:prstGeom>
          <a:noFill/>
        </p:spPr>
        <p:txBody>
          <a:bodyPr wrap="square" rtlCol="0">
            <a:spAutoFit/>
          </a:bodyPr>
          <a:lstStyle/>
          <a:p>
            <a:r>
              <a:rPr lang="en-US" altLang="ja-JP" sz="2800" dirty="0">
                <a:solidFill>
                  <a:prstClr val="black"/>
                </a:solidFill>
              </a:rPr>
              <a:t>WPA2</a:t>
            </a:r>
          </a:p>
          <a:p>
            <a:endParaRPr lang="en-US" altLang="ja-JP" sz="2800" dirty="0">
              <a:solidFill>
                <a:prstClr val="black"/>
              </a:solidFill>
            </a:endParaRPr>
          </a:p>
          <a:p>
            <a:r>
              <a:rPr lang="en-US" altLang="ja-JP" sz="2800" dirty="0">
                <a:solidFill>
                  <a:prstClr val="black"/>
                </a:solidFill>
              </a:rPr>
              <a:t>WPA(Wi-Fi Protected Access)</a:t>
            </a:r>
          </a:p>
          <a:p>
            <a:endParaRPr lang="en-US" altLang="ja-JP" sz="2800" dirty="0">
              <a:solidFill>
                <a:prstClr val="black"/>
              </a:solidFill>
            </a:endParaRPr>
          </a:p>
          <a:p>
            <a:endParaRPr lang="en-US" altLang="ja-JP" sz="2800" dirty="0">
              <a:solidFill>
                <a:prstClr val="black"/>
              </a:solidFill>
            </a:endParaRPr>
          </a:p>
          <a:p>
            <a:r>
              <a:rPr lang="en-US" altLang="ja-JP" sz="2800" dirty="0">
                <a:solidFill>
                  <a:prstClr val="black"/>
                </a:solidFill>
              </a:rPr>
              <a:t>WEP(Wired Equivalent Privacy)</a:t>
            </a:r>
          </a:p>
          <a:p>
            <a:endParaRPr lang="en-US" altLang="ja-JP" sz="2800" dirty="0">
              <a:solidFill>
                <a:prstClr val="black"/>
              </a:solidFill>
            </a:endParaRPr>
          </a:p>
          <a:p>
            <a:r>
              <a:rPr lang="ja-JP" altLang="en-US" sz="2800" dirty="0">
                <a:solidFill>
                  <a:prstClr val="black"/>
                </a:solidFill>
              </a:rPr>
              <a:t>保護なし</a:t>
            </a:r>
            <a:endParaRPr lang="en-US" altLang="ja-JP" sz="2800" dirty="0">
              <a:solidFill>
                <a:prstClr val="black"/>
              </a:solidFill>
            </a:endParaRPr>
          </a:p>
        </p:txBody>
      </p:sp>
      <p:sp>
        <p:nvSpPr>
          <p:cNvPr id="5" name="上下矢印 4"/>
          <p:cNvSpPr/>
          <p:nvPr/>
        </p:nvSpPr>
        <p:spPr>
          <a:xfrm rot="10800000">
            <a:off x="1828800" y="2027759"/>
            <a:ext cx="801511" cy="3539430"/>
          </a:xfrm>
          <a:prstGeom prst="upDownArrow">
            <a:avLst/>
          </a:prstGeom>
          <a:gradFill flip="none" rotWithShape="1">
            <a:gsLst>
              <a:gs pos="0">
                <a:srgbClr val="FF0000"/>
              </a:gs>
              <a:gs pos="100000">
                <a:srgbClr val="0070C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テキスト ボックス 5"/>
          <p:cNvSpPr txBox="1"/>
          <p:nvPr/>
        </p:nvSpPr>
        <p:spPr>
          <a:xfrm>
            <a:off x="1830091" y="5567189"/>
            <a:ext cx="800220" cy="461665"/>
          </a:xfrm>
          <a:prstGeom prst="rect">
            <a:avLst/>
          </a:prstGeom>
          <a:noFill/>
        </p:spPr>
        <p:txBody>
          <a:bodyPr wrap="none" rtlCol="0">
            <a:spAutoFit/>
          </a:bodyPr>
          <a:lstStyle/>
          <a:p>
            <a:pPr algn="ctr"/>
            <a:r>
              <a:rPr lang="ja-JP" altLang="en-US" sz="2400" dirty="0">
                <a:solidFill>
                  <a:prstClr val="black"/>
                </a:solidFill>
              </a:rPr>
              <a:t>弱い</a:t>
            </a:r>
          </a:p>
        </p:txBody>
      </p:sp>
      <p:sp>
        <p:nvSpPr>
          <p:cNvPr id="8" name="テキスト ボックス 7"/>
          <p:cNvSpPr txBox="1"/>
          <p:nvPr/>
        </p:nvSpPr>
        <p:spPr>
          <a:xfrm>
            <a:off x="1828799" y="1633820"/>
            <a:ext cx="800220" cy="461665"/>
          </a:xfrm>
          <a:prstGeom prst="rect">
            <a:avLst/>
          </a:prstGeom>
          <a:noFill/>
        </p:spPr>
        <p:txBody>
          <a:bodyPr wrap="none" rtlCol="0">
            <a:spAutoFit/>
          </a:bodyPr>
          <a:lstStyle/>
          <a:p>
            <a:pPr algn="ctr"/>
            <a:r>
              <a:rPr lang="ja-JP" altLang="en-US" sz="2400" dirty="0">
                <a:solidFill>
                  <a:prstClr val="black"/>
                </a:solidFill>
              </a:rPr>
              <a:t>強い</a:t>
            </a:r>
          </a:p>
        </p:txBody>
      </p:sp>
      <p:sp>
        <p:nvSpPr>
          <p:cNvPr id="3" name="上矢印吹き出し 2"/>
          <p:cNvSpPr/>
          <p:nvPr/>
        </p:nvSpPr>
        <p:spPr>
          <a:xfrm rot="10800000">
            <a:off x="2845433" y="3777077"/>
            <a:ext cx="5157216" cy="438912"/>
          </a:xfrm>
          <a:prstGeom prst="upArrowCallout">
            <a:avLst>
              <a:gd name="adj1" fmla="val 50001"/>
              <a:gd name="adj2" fmla="val 55556"/>
              <a:gd name="adj3" fmla="val 50000"/>
              <a:gd name="adj4" fmla="val 1497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テキスト ボックス 6"/>
          <p:cNvSpPr txBox="1"/>
          <p:nvPr/>
        </p:nvSpPr>
        <p:spPr>
          <a:xfrm>
            <a:off x="5771331" y="3884815"/>
            <a:ext cx="2339102" cy="461665"/>
          </a:xfrm>
          <a:prstGeom prst="rect">
            <a:avLst/>
          </a:prstGeom>
          <a:noFill/>
        </p:spPr>
        <p:txBody>
          <a:bodyPr wrap="none" rtlCol="0">
            <a:spAutoFit/>
          </a:bodyPr>
          <a:lstStyle/>
          <a:p>
            <a:r>
              <a:rPr lang="ja-JP" altLang="en-US" sz="2400" dirty="0">
                <a:solidFill>
                  <a:srgbClr val="FF0000"/>
                </a:solidFill>
              </a:rPr>
              <a:t>保護なしも同然</a:t>
            </a:r>
          </a:p>
        </p:txBody>
      </p:sp>
    </p:spTree>
    <p:extLst>
      <p:ext uri="{BB962C8B-B14F-4D97-AF65-F5344CB8AC3E}">
        <p14:creationId xmlns:p14="http://schemas.microsoft.com/office/powerpoint/2010/main" val="234203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Android</a:t>
            </a:r>
            <a:r>
              <a:rPr kumimoji="1" lang="ja-JP" altLang="en-US" dirty="0" err="1" smtClean="0"/>
              <a:t>での</a:t>
            </a:r>
            <a:r>
              <a:rPr kumimoji="1" lang="ja-JP" altLang="en-US" dirty="0" smtClean="0"/>
              <a:t>確認例</a:t>
            </a:r>
            <a:endParaRPr kumimoji="1" lang="ja-JP" altLang="en-US" dirty="0"/>
          </a:p>
        </p:txBody>
      </p:sp>
      <p:sp>
        <p:nvSpPr>
          <p:cNvPr id="4" name="コンテンツ プレースホルダー 3"/>
          <p:cNvSpPr>
            <a:spLocks noGrp="1"/>
          </p:cNvSpPr>
          <p:nvPr>
            <p:ph idx="1"/>
          </p:nvPr>
        </p:nvSpPr>
        <p:spPr>
          <a:xfrm>
            <a:off x="1942415" y="5059680"/>
            <a:ext cx="6591985" cy="851542"/>
          </a:xfrm>
        </p:spPr>
        <p:txBody>
          <a:bodyPr>
            <a:normAutofit fontScale="92500"/>
          </a:bodyPr>
          <a:lstStyle/>
          <a:p>
            <a:r>
              <a:rPr lang="ja-JP" altLang="en-US" sz="2000" dirty="0"/>
              <a:t>設定は無線</a:t>
            </a:r>
            <a:r>
              <a:rPr lang="en-US" altLang="ja-JP" sz="2000" dirty="0"/>
              <a:t>LAN</a:t>
            </a:r>
            <a:r>
              <a:rPr lang="ja-JP" altLang="en-US" sz="2000" dirty="0"/>
              <a:t>の提供者側で決まり、利用者は選択できない（弱い無線</a:t>
            </a:r>
            <a:r>
              <a:rPr lang="en-US" altLang="ja-JP" sz="2000" dirty="0"/>
              <a:t>LAN</a:t>
            </a:r>
            <a:r>
              <a:rPr lang="ja-JP" altLang="en-US" sz="2000" dirty="0" err="1"/>
              <a:t>には</a:t>
            </a:r>
            <a:r>
              <a:rPr lang="ja-JP" altLang="en-US" sz="2000" dirty="0"/>
              <a:t>接続しない、しかない）</a:t>
            </a:r>
            <a:endParaRPr lang="en-US" altLang="ja-JP" sz="2000" dirty="0"/>
          </a:p>
          <a:p>
            <a:endParaRPr kumimoji="1" lang="ja-JP" altLang="en-US" sz="2000" dirty="0"/>
          </a:p>
        </p:txBody>
      </p:sp>
      <p:sp>
        <p:nvSpPr>
          <p:cNvPr id="6" name="フッター プレースホルダー 5"/>
          <p:cNvSpPr>
            <a:spLocks noGrp="1"/>
          </p:cNvSpPr>
          <p:nvPr>
            <p:ph type="ftr" sz="quarter" idx="11"/>
          </p:nvPr>
        </p:nvSpPr>
        <p:spPr/>
        <p:txBody>
          <a:bodyPr/>
          <a:lstStyle/>
          <a:p>
            <a:r>
              <a:rPr lang="ja-JP" altLang="en-US" dirty="0" smtClean="0">
                <a:solidFill>
                  <a:prstClr val="black">
                    <a:tint val="75000"/>
                  </a:prstClr>
                </a:solidFill>
              </a:rPr>
              <a:t>サイバーセキュリティ基礎</a:t>
            </a:r>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19</a:t>
            </a:fld>
            <a:endParaRPr lang="ja-JP" altLang="en-US"/>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t="-2"/>
          <a:stretch/>
        </p:blipFill>
        <p:spPr>
          <a:xfrm>
            <a:off x="2138457" y="1417639"/>
            <a:ext cx="4867085" cy="3556697"/>
          </a:xfrm>
          <a:prstGeom prst="rect">
            <a:avLst/>
          </a:prstGeom>
          <a:ln>
            <a:noFill/>
          </a:ln>
          <a:effectLst>
            <a:outerShdw blurRad="190500" algn="tl" rotWithShape="0">
              <a:srgbClr val="000000">
                <a:alpha val="70000"/>
              </a:srgbClr>
            </a:outerShdw>
          </a:effectLst>
        </p:spPr>
      </p:pic>
      <p:sp>
        <p:nvSpPr>
          <p:cNvPr id="7" name="角丸四角形 6"/>
          <p:cNvSpPr/>
          <p:nvPr/>
        </p:nvSpPr>
        <p:spPr>
          <a:xfrm>
            <a:off x="2316480" y="3706368"/>
            <a:ext cx="1353312" cy="341376"/>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角丸四角形 8"/>
          <p:cNvSpPr/>
          <p:nvPr/>
        </p:nvSpPr>
        <p:spPr>
          <a:xfrm>
            <a:off x="2316480" y="4590288"/>
            <a:ext cx="1353312" cy="341376"/>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角丸四角形 10"/>
          <p:cNvSpPr/>
          <p:nvPr/>
        </p:nvSpPr>
        <p:spPr>
          <a:xfrm>
            <a:off x="6175867" y="2694432"/>
            <a:ext cx="377333" cy="341376"/>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410133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a:r>
              <a:rPr lang="ja-JP" altLang="en-US" dirty="0" smtClean="0">
                <a:solidFill>
                  <a:prstClr val="black">
                    <a:lumMod val="65000"/>
                    <a:lumOff val="35000"/>
                  </a:prstClr>
                </a:solidFill>
              </a:rPr>
              <a:t>安全</a:t>
            </a:r>
            <a:r>
              <a:rPr lang="ja-JP" altLang="en-US" dirty="0">
                <a:solidFill>
                  <a:prstClr val="black">
                    <a:lumMod val="65000"/>
                    <a:lumOff val="35000"/>
                  </a:prstClr>
                </a:solidFill>
              </a:rPr>
              <a:t>な</a:t>
            </a:r>
            <a:r>
              <a:rPr lang="ja-JP" altLang="en-US" dirty="0" smtClean="0">
                <a:solidFill>
                  <a:prstClr val="black">
                    <a:lumMod val="65000"/>
                    <a:lumOff val="35000"/>
                  </a:prstClr>
                </a:solidFill>
              </a:rPr>
              <a:t>設定</a:t>
            </a:r>
            <a:r>
              <a:rPr lang="ja-JP" altLang="en-US" dirty="0">
                <a:solidFill>
                  <a:prstClr val="black">
                    <a:lumMod val="65000"/>
                    <a:lumOff val="35000"/>
                  </a:prstClr>
                </a:solidFill>
              </a:rPr>
              <a:t/>
            </a:r>
            <a:br>
              <a:rPr lang="ja-JP" altLang="en-US" dirty="0">
                <a:solidFill>
                  <a:prstClr val="black">
                    <a:lumMod val="65000"/>
                    <a:lumOff val="35000"/>
                  </a:prstClr>
                </a:solidFill>
              </a:rPr>
            </a:b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個人でできるサイバーセキュリティ対策を</a:t>
            </a:r>
            <a:r>
              <a:rPr lang="ja-JP" altLang="en-US" dirty="0" smtClean="0"/>
              <a:t>知る</a:t>
            </a:r>
            <a:endParaRPr lang="en-US" altLang="ja-JP" dirty="0" smtClean="0"/>
          </a:p>
          <a:p>
            <a:endParaRPr lang="ja-JP" altLang="en-US" dirty="0"/>
          </a:p>
          <a:p>
            <a:r>
              <a:rPr lang="ja-JP" altLang="en-US" dirty="0" smtClean="0"/>
              <a:t>情報</a:t>
            </a:r>
            <a:r>
              <a:rPr lang="ja-JP" altLang="en-US" dirty="0"/>
              <a:t>機器そのものを守ること</a:t>
            </a:r>
          </a:p>
          <a:p>
            <a:r>
              <a:rPr lang="ja-JP" altLang="en-US" dirty="0" smtClean="0"/>
              <a:t>サービス</a:t>
            </a:r>
            <a:r>
              <a:rPr lang="ja-JP" altLang="en-US" dirty="0"/>
              <a:t>に提供した自分の情報などを守ること</a:t>
            </a:r>
          </a:p>
          <a:p>
            <a:r>
              <a:rPr lang="ja-JP" altLang="en-US" dirty="0" smtClean="0"/>
              <a:t>ネット上</a:t>
            </a:r>
            <a:r>
              <a:rPr lang="ja-JP" altLang="en-US" dirty="0"/>
              <a:t>を流れる情報を盗聴されないためにできる</a:t>
            </a:r>
            <a:r>
              <a:rPr lang="ja-JP" altLang="en-US" dirty="0" smtClean="0"/>
              <a:t>こと</a:t>
            </a:r>
            <a:endParaRPr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a:t>
            </a:fld>
            <a:endParaRPr lang="ja-JP" altLang="en-US"/>
          </a:p>
        </p:txBody>
      </p:sp>
      <p:sp>
        <p:nvSpPr>
          <p:cNvPr id="6" name="角丸四角形 5"/>
          <p:cNvSpPr/>
          <p:nvPr/>
        </p:nvSpPr>
        <p:spPr>
          <a:xfrm>
            <a:off x="1942415" y="4814945"/>
            <a:ext cx="6591985" cy="893645"/>
          </a:xfrm>
          <a:prstGeom prst="round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99584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Android 5 (Lollipop)</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20</a:t>
            </a:fld>
            <a:endParaRPr lang="ja-JP" altLang="en-US"/>
          </a:p>
        </p:txBody>
      </p:sp>
      <p:pic>
        <p:nvPicPr>
          <p:cNvPr id="8" name="コンテンツ プレースホルダー 7"/>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1942415" y="1905000"/>
            <a:ext cx="4263033" cy="3305344"/>
          </a:xfrm>
          <a:prstGeom prst="rect">
            <a:avLst/>
          </a:prstGeom>
          <a:ln>
            <a:noFill/>
          </a:ln>
          <a:effectLst>
            <a:outerShdw blurRad="190500" algn="tl" rotWithShape="0">
              <a:srgbClr val="000000">
                <a:alpha val="70000"/>
              </a:srgbClr>
            </a:outerShdw>
          </a:effectLst>
        </p:spPr>
      </p:pic>
      <p:sp>
        <p:nvSpPr>
          <p:cNvPr id="9" name="テキスト ボックス 8"/>
          <p:cNvSpPr txBox="1"/>
          <p:nvPr/>
        </p:nvSpPr>
        <p:spPr>
          <a:xfrm>
            <a:off x="4420344" y="4581525"/>
            <a:ext cx="3570208" cy="461665"/>
          </a:xfrm>
          <a:prstGeom prst="rect">
            <a:avLst/>
          </a:prstGeom>
          <a:noFill/>
        </p:spPr>
        <p:txBody>
          <a:bodyPr wrap="none" rtlCol="0">
            <a:spAutoFit/>
          </a:bodyPr>
          <a:lstStyle/>
          <a:p>
            <a:r>
              <a:rPr kumimoji="1" lang="ja-JP" altLang="en-US" sz="2400" b="1" dirty="0" smtClean="0">
                <a:solidFill>
                  <a:srgbClr val="FF0000"/>
                </a:solidFill>
              </a:rPr>
              <a:t>出なくなってしまった</a:t>
            </a:r>
            <a:r>
              <a:rPr kumimoji="1" lang="en-US" altLang="ja-JP" sz="2400" b="1" dirty="0" smtClean="0">
                <a:solidFill>
                  <a:srgbClr val="FF0000"/>
                </a:solidFill>
              </a:rPr>
              <a:t>…</a:t>
            </a:r>
            <a:endParaRPr kumimoji="1" lang="ja-JP" altLang="en-US" sz="2400" b="1" dirty="0">
              <a:solidFill>
                <a:srgbClr val="FF0000"/>
              </a:solidFill>
            </a:endParaRPr>
          </a:p>
        </p:txBody>
      </p:sp>
    </p:spTree>
    <p:extLst>
      <p:ext uri="{BB962C8B-B14F-4D97-AF65-F5344CB8AC3E}">
        <p14:creationId xmlns:p14="http://schemas.microsoft.com/office/powerpoint/2010/main" val="3553400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3200" dirty="0" smtClean="0"/>
              <a:t>Wi-Fi Analyzer (Android </a:t>
            </a:r>
            <a:r>
              <a:rPr kumimoji="1" lang="ja-JP" altLang="en-US" sz="3200" dirty="0" smtClean="0"/>
              <a:t>アプリ</a:t>
            </a:r>
            <a:r>
              <a:rPr kumimoji="1" lang="en-US" altLang="ja-JP" sz="3200" dirty="0" smtClean="0"/>
              <a:t>) </a:t>
            </a:r>
            <a:endParaRPr kumimoji="1" lang="ja-JP" altLang="en-US" sz="3200"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21</a:t>
            </a:fld>
            <a:endParaRPr lang="ja-JP" altLang="en-US"/>
          </a:p>
        </p:txBody>
      </p:sp>
      <p:pic>
        <p:nvPicPr>
          <p:cNvPr id="8" name="コンテンツ プレースホルダー 7"/>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2945367" y="1264555"/>
            <a:ext cx="3710583" cy="47395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38589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詳細表示</a:t>
            </a:r>
            <a:endParaRPr lang="ja-JP" altLang="en-US" dirty="0"/>
          </a:p>
        </p:txBody>
      </p:sp>
      <p:pic>
        <p:nvPicPr>
          <p:cNvPr id="6" name="コンテンツ プレースホルダー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01423" y="1305999"/>
            <a:ext cx="2589602" cy="4601485"/>
          </a:xfrm>
          <a:prstGeom prst="rect">
            <a:avLst/>
          </a:prstGeom>
          <a:ln>
            <a:noFill/>
          </a:ln>
          <a:effectLst>
            <a:outerShdw blurRad="190500" algn="tl" rotWithShape="0">
              <a:srgbClr val="000000">
                <a:alpha val="70000"/>
              </a:srgbClr>
            </a:outerShdw>
          </a:effectLst>
        </p:spPr>
      </p:pic>
      <p:sp>
        <p:nvSpPr>
          <p:cNvPr id="4" name="フッター プレースホルダー 3"/>
          <p:cNvSpPr>
            <a:spLocks noGrp="1"/>
          </p:cNvSpPr>
          <p:nvPr>
            <p:ph type="ftr" sz="quarter" idx="11"/>
          </p:nvPr>
        </p:nvSpPr>
        <p:spPr/>
        <p:txBody>
          <a:bodyPr/>
          <a:lstStyle/>
          <a:p>
            <a:r>
              <a:rPr lang="ja-JP" altLang="en-US" smtClean="0"/>
              <a:t>サイバーセキュリティ基礎</a:t>
            </a:r>
            <a:endParaRPr lang="ja-JP" altLang="en-US"/>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22</a:t>
            </a:fld>
            <a:endParaRPr lang="ja-JP" altLang="en-US"/>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8578" y="1305999"/>
            <a:ext cx="2600325" cy="4622800"/>
          </a:xfrm>
          <a:prstGeom prst="rect">
            <a:avLst/>
          </a:prstGeom>
          <a:ln>
            <a:noFill/>
          </a:ln>
          <a:effectLst>
            <a:outerShdw blurRad="190500" algn="tl" rotWithShape="0">
              <a:srgbClr val="000000">
                <a:alpha val="70000"/>
              </a:srgbClr>
            </a:outerShdw>
          </a:effectLst>
        </p:spPr>
      </p:pic>
      <p:sp>
        <p:nvSpPr>
          <p:cNvPr id="12" name="角丸四角形 11"/>
          <p:cNvSpPr/>
          <p:nvPr/>
        </p:nvSpPr>
        <p:spPr>
          <a:xfrm>
            <a:off x="2066925" y="3943350"/>
            <a:ext cx="838200" cy="3619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5334000" y="3943350"/>
            <a:ext cx="838200" cy="3619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31529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注意点</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ja-JP" altLang="en-US" dirty="0" smtClean="0"/>
              <a:t>認証や暗号化の方式は基地局（親機）で</a:t>
            </a:r>
            <a:r>
              <a:rPr kumimoji="1" lang="ja-JP" altLang="en-US" dirty="0" smtClean="0"/>
              <a:t>設定</a:t>
            </a:r>
            <a:endParaRPr kumimoji="1" lang="en-US" altLang="ja-JP" dirty="0" smtClean="0"/>
          </a:p>
          <a:p>
            <a:pPr lvl="1"/>
            <a:r>
              <a:rPr lang="ja-JP" altLang="en-US" dirty="0" smtClean="0"/>
              <a:t>端末（子機）はそれに</a:t>
            </a:r>
            <a:r>
              <a:rPr lang="ja-JP" altLang="en-US" dirty="0" smtClean="0"/>
              <a:t>従わないとつながらない</a:t>
            </a:r>
            <a:endParaRPr lang="en-US" altLang="ja-JP" dirty="0" smtClean="0"/>
          </a:p>
          <a:p>
            <a:pPr lvl="2"/>
            <a:r>
              <a:rPr lang="ja-JP" altLang="en-US" dirty="0" smtClean="0"/>
              <a:t>使う</a:t>
            </a:r>
            <a:r>
              <a:rPr lang="ja-JP" altLang="en-US" dirty="0" smtClean="0"/>
              <a:t>か使わない</a:t>
            </a:r>
            <a:r>
              <a:rPr lang="ja-JP" altLang="en-US" dirty="0" smtClean="0"/>
              <a:t>かしかない</a:t>
            </a:r>
            <a:endParaRPr lang="en-US" altLang="ja-JP" dirty="0" smtClean="0"/>
          </a:p>
          <a:p>
            <a:r>
              <a:rPr kumimoji="1" lang="ja-JP" altLang="en-US" dirty="0" smtClean="0"/>
              <a:t>弱い方式を使っていても、暗号化通信（後述）を使っていれば多少は安心</a:t>
            </a:r>
            <a:endParaRPr kumimoji="1" lang="en-US" altLang="ja-JP" dirty="0" smtClean="0"/>
          </a:p>
          <a:p>
            <a:pPr lvl="2"/>
            <a:endParaRPr kumimoji="1" lang="en-US" altLang="ja-JP" dirty="0" smtClean="0"/>
          </a:p>
          <a:p>
            <a:r>
              <a:rPr lang="ja-JP" altLang="en-US" dirty="0" smtClean="0"/>
              <a:t>自宅に基地局を設置している人は要確認</a:t>
            </a:r>
            <a:endParaRPr lang="en-US" altLang="ja-JP" dirty="0" smtClean="0"/>
          </a:p>
          <a:p>
            <a:pPr lvl="1"/>
            <a:r>
              <a:rPr kumimoji="1" lang="ja-JP" altLang="en-US" dirty="0" smtClean="0"/>
              <a:t>弱い設定にしていると自宅のネットワークにタダ乗りされたり、攻撃される危険性が</a:t>
            </a:r>
            <a:r>
              <a:rPr kumimoji="1" lang="ja-JP" altLang="en-US" dirty="0" smtClean="0"/>
              <a:t>ある</a:t>
            </a:r>
            <a:endParaRPr kumimoji="1" lang="en-US" altLang="ja-JP" dirty="0" smtClean="0"/>
          </a:p>
          <a:p>
            <a:pPr lvl="1"/>
            <a:r>
              <a:rPr kumimoji="1" lang="ja-JP" altLang="en-US" dirty="0" smtClean="0"/>
              <a:t>悪人にタダ乗りされて犯人扱いされる危険性も</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23</a:t>
            </a:fld>
            <a:endParaRPr lang="ja-JP" altLang="en-US"/>
          </a:p>
        </p:txBody>
      </p:sp>
    </p:spTree>
    <p:extLst>
      <p:ext uri="{BB962C8B-B14F-4D97-AF65-F5344CB8AC3E}">
        <p14:creationId xmlns:p14="http://schemas.microsoft.com/office/powerpoint/2010/main" val="110345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保護のない・弱い無線</a:t>
            </a:r>
            <a:r>
              <a:rPr kumimoji="1" lang="en-US" altLang="ja-JP" dirty="0" smtClean="0"/>
              <a:t>LAN</a:t>
            </a:r>
            <a:r>
              <a:rPr kumimoji="1" lang="ja-JP" altLang="en-US" dirty="0" smtClean="0"/>
              <a:t>の</a:t>
            </a:r>
            <a:r>
              <a:rPr kumimoji="1" lang="en-US" altLang="ja-JP" dirty="0" smtClean="0"/>
              <a:t/>
            </a:r>
            <a:br>
              <a:rPr kumimoji="1" lang="en-US" altLang="ja-JP" dirty="0" smtClean="0"/>
            </a:br>
            <a:r>
              <a:rPr kumimoji="1" lang="ja-JP" altLang="en-US" dirty="0" smtClean="0"/>
              <a:t>危険性</a:t>
            </a:r>
            <a:endParaRPr kumimoji="1" lang="ja-JP" altLang="en-US" dirty="0"/>
          </a:p>
        </p:txBody>
      </p:sp>
      <p:sp>
        <p:nvSpPr>
          <p:cNvPr id="3" name="コンテンツ プレースホルダー 2"/>
          <p:cNvSpPr>
            <a:spLocks noGrp="1"/>
          </p:cNvSpPr>
          <p:nvPr>
            <p:ph idx="1"/>
          </p:nvPr>
        </p:nvSpPr>
        <p:spPr/>
        <p:txBody>
          <a:bodyPr>
            <a:normAutofit fontScale="85000" lnSpcReduction="10000"/>
          </a:bodyPr>
          <a:lstStyle/>
          <a:p>
            <a:r>
              <a:rPr lang="ja-JP" altLang="en-US" dirty="0" smtClean="0"/>
              <a:t>誰でも通信内容を傍受できる</a:t>
            </a:r>
            <a:endParaRPr lang="en-US" altLang="ja-JP" dirty="0" smtClean="0"/>
          </a:p>
          <a:p>
            <a:pPr lvl="1"/>
            <a:r>
              <a:rPr kumimoji="1" lang="ja-JP" altLang="en-US" dirty="0" smtClean="0"/>
              <a:t>別途暗号化通信を使わなければ筒抜け</a:t>
            </a:r>
            <a:endParaRPr kumimoji="1" lang="en-US" altLang="ja-JP" dirty="0" smtClean="0"/>
          </a:p>
          <a:p>
            <a:pPr lvl="1"/>
            <a:r>
              <a:rPr lang="ja-JP" altLang="en-US" dirty="0" smtClean="0"/>
              <a:t>利用しないで済むなら使わない</a:t>
            </a:r>
            <a:endParaRPr lang="en-US" altLang="ja-JP" dirty="0" smtClean="0"/>
          </a:p>
          <a:p>
            <a:pPr lvl="1"/>
            <a:endParaRPr lang="en-US" altLang="ja-JP" dirty="0"/>
          </a:p>
          <a:p>
            <a:r>
              <a:rPr lang="ja-JP" altLang="en-US" dirty="0" smtClean="0"/>
              <a:t>カフェや公共施設など</a:t>
            </a:r>
            <a:r>
              <a:rPr lang="ja-JP" altLang="en-US" dirty="0"/>
              <a:t>に</a:t>
            </a:r>
            <a:r>
              <a:rPr lang="ja-JP" altLang="en-US" dirty="0" smtClean="0"/>
              <a:t>ある無料の無線</a:t>
            </a:r>
            <a:r>
              <a:rPr lang="en-US" altLang="ja-JP" dirty="0" smtClean="0"/>
              <a:t>LAN</a:t>
            </a:r>
            <a:r>
              <a:rPr lang="ja-JP" altLang="en-US" dirty="0" smtClean="0"/>
              <a:t>に多い</a:t>
            </a:r>
            <a:endParaRPr lang="en-US" altLang="ja-JP" dirty="0" smtClean="0"/>
          </a:p>
          <a:p>
            <a:pPr lvl="1"/>
            <a:r>
              <a:rPr lang="ja-JP" altLang="en-US" dirty="0" smtClean="0"/>
              <a:t>別途暗号化の仕組みを使っていないと怖い</a:t>
            </a:r>
            <a:endParaRPr lang="en-US" altLang="ja-JP" dirty="0" smtClean="0"/>
          </a:p>
          <a:p>
            <a:pPr lvl="2"/>
            <a:endParaRPr lang="en-US" altLang="ja-JP" dirty="0" smtClean="0"/>
          </a:p>
          <a:p>
            <a:r>
              <a:rPr lang="ja-JP" altLang="en-US" dirty="0" smtClean="0"/>
              <a:t>無料の無線</a:t>
            </a:r>
            <a:r>
              <a:rPr lang="en-US" altLang="ja-JP" dirty="0" smtClean="0"/>
              <a:t>LAN</a:t>
            </a:r>
            <a:r>
              <a:rPr lang="ja-JP" altLang="en-US" dirty="0" smtClean="0"/>
              <a:t>サービスでも</a:t>
            </a:r>
            <a:r>
              <a:rPr lang="en-US" altLang="ja-JP" dirty="0" smtClean="0"/>
              <a:t>WPA/WPA2</a:t>
            </a:r>
            <a:r>
              <a:rPr lang="ja-JP" altLang="en-US" dirty="0" smtClean="0"/>
              <a:t>が使えるものもある</a:t>
            </a:r>
            <a:endParaRPr lang="en-US" altLang="ja-JP" dirty="0" smtClean="0"/>
          </a:p>
          <a:p>
            <a:pPr lvl="1"/>
            <a:r>
              <a:rPr lang="ja-JP" altLang="en-US" dirty="0"/>
              <a:t>使える</a:t>
            </a:r>
            <a:r>
              <a:rPr lang="ja-JP" altLang="en-US" dirty="0" smtClean="0"/>
              <a:t>場合は積極的に使ったほうが良い</a:t>
            </a:r>
            <a:endParaRPr lang="en-US" altLang="ja-JP" dirty="0"/>
          </a:p>
          <a:p>
            <a:pPr lvl="1"/>
            <a:endParaRPr lang="en-US" altLang="ja-JP" dirty="0" smtClean="0"/>
          </a:p>
          <a:p>
            <a:pPr lvl="1"/>
            <a:endParaRPr lang="en-US" altLang="ja-JP" dirty="0" smtClean="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24</a:t>
            </a:fld>
            <a:endParaRPr lang="ja-JP" altLang="en-US"/>
          </a:p>
        </p:txBody>
      </p:sp>
    </p:spTree>
    <p:extLst>
      <p:ext uri="{BB962C8B-B14F-4D97-AF65-F5344CB8AC3E}">
        <p14:creationId xmlns:p14="http://schemas.microsoft.com/office/powerpoint/2010/main" val="2472275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盗聴</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25</a:t>
            </a:fld>
            <a:endParaRPr lang="ja-JP" altLang="en-US"/>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9918" y="3212773"/>
            <a:ext cx="1590506" cy="1534420"/>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6098" y="4651961"/>
            <a:ext cx="1289510" cy="1289510"/>
          </a:xfrm>
          <a:prstGeom prst="rect">
            <a:avLst/>
          </a:prstGeom>
        </p:spPr>
      </p:pic>
      <p:sp>
        <p:nvSpPr>
          <p:cNvPr id="12" name="テキスト ボックス 11"/>
          <p:cNvSpPr txBox="1"/>
          <p:nvPr/>
        </p:nvSpPr>
        <p:spPr>
          <a:xfrm>
            <a:off x="5856589" y="3811292"/>
            <a:ext cx="2031325" cy="646331"/>
          </a:xfrm>
          <a:prstGeom prst="rect">
            <a:avLst/>
          </a:prstGeom>
          <a:noFill/>
        </p:spPr>
        <p:txBody>
          <a:bodyPr wrap="none" rtlCol="0">
            <a:spAutoFit/>
          </a:bodyPr>
          <a:lstStyle/>
          <a:p>
            <a:pPr algn="ctr"/>
            <a:r>
              <a:rPr lang="ja-JP" altLang="en-US" dirty="0" smtClean="0"/>
              <a:t>アクセスポイント</a:t>
            </a:r>
            <a:endParaRPr lang="en-US" altLang="ja-JP" dirty="0" smtClean="0"/>
          </a:p>
          <a:p>
            <a:pPr algn="ctr"/>
            <a:r>
              <a:rPr kumimoji="1" lang="ja-JP" altLang="en-US" dirty="0" smtClean="0"/>
              <a:t>（親機）</a:t>
            </a:r>
            <a:endParaRPr kumimoji="1" lang="ja-JP" altLang="en-US" dirty="0"/>
          </a:p>
        </p:txBody>
      </p:sp>
      <p:sp>
        <p:nvSpPr>
          <p:cNvPr id="14" name="テキスト ボックス 13"/>
          <p:cNvSpPr txBox="1"/>
          <p:nvPr/>
        </p:nvSpPr>
        <p:spPr>
          <a:xfrm>
            <a:off x="2110368" y="5023914"/>
            <a:ext cx="2262158" cy="369332"/>
          </a:xfrm>
          <a:prstGeom prst="rect">
            <a:avLst/>
          </a:prstGeom>
          <a:noFill/>
        </p:spPr>
        <p:txBody>
          <a:bodyPr wrap="none" rtlCol="0">
            <a:spAutoFit/>
          </a:bodyPr>
          <a:lstStyle/>
          <a:p>
            <a:r>
              <a:rPr kumimoji="1" lang="ja-JP" altLang="en-US" dirty="0" smtClean="0"/>
              <a:t>端末（子機を内蔵）</a:t>
            </a:r>
            <a:endParaRPr kumimoji="1" lang="ja-JP" altLang="en-US" dirty="0"/>
          </a:p>
        </p:txBody>
      </p:sp>
      <p:cxnSp>
        <p:nvCxnSpPr>
          <p:cNvPr id="17" name="直線コネクタ 16"/>
          <p:cNvCxnSpPr/>
          <p:nvPr/>
        </p:nvCxnSpPr>
        <p:spPr>
          <a:xfrm flipV="1">
            <a:off x="6343650" y="2295526"/>
            <a:ext cx="1162050" cy="1133434"/>
          </a:xfrm>
          <a:prstGeom prst="line">
            <a:avLst/>
          </a:prstGeom>
          <a:ln w="38100"/>
        </p:spPr>
        <p:style>
          <a:lnRef idx="1">
            <a:schemeClr val="dk1"/>
          </a:lnRef>
          <a:fillRef idx="0">
            <a:schemeClr val="dk1"/>
          </a:fillRef>
          <a:effectRef idx="0">
            <a:schemeClr val="dk1"/>
          </a:effectRef>
          <a:fontRef idx="minor">
            <a:schemeClr val="tx1"/>
          </a:fontRef>
        </p:style>
      </p:cxnSp>
      <p:sp>
        <p:nvSpPr>
          <p:cNvPr id="15" name="雲 14"/>
          <p:cNvSpPr/>
          <p:nvPr/>
        </p:nvSpPr>
        <p:spPr>
          <a:xfrm>
            <a:off x="6766097" y="1208956"/>
            <a:ext cx="2243634" cy="163515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white"/>
                </a:solidFill>
              </a:rPr>
              <a:t>インターネット</a:t>
            </a:r>
          </a:p>
        </p:txBody>
      </p:sp>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5333" y="2806839"/>
            <a:ext cx="1040554" cy="956338"/>
          </a:xfrm>
          <a:prstGeom prst="rect">
            <a:avLst/>
          </a:prstGeom>
        </p:spPr>
      </p:pic>
      <p:sp>
        <p:nvSpPr>
          <p:cNvPr id="19" name="ドーナツ 18"/>
          <p:cNvSpPr/>
          <p:nvPr/>
        </p:nvSpPr>
        <p:spPr>
          <a:xfrm>
            <a:off x="5459179" y="2786552"/>
            <a:ext cx="1306918" cy="1306918"/>
          </a:xfrm>
          <a:prstGeom prst="donut">
            <a:avLst>
              <a:gd name="adj" fmla="val 11874"/>
            </a:avLst>
          </a:prstGeom>
          <a:solidFill>
            <a:schemeClr val="accent6">
              <a:tint val="70000"/>
              <a:lumMod val="104000"/>
              <a:alpha val="51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solidFill>
                <a:schemeClr val="tx1"/>
              </a:solidFill>
            </a:endParaRPr>
          </a:p>
        </p:txBody>
      </p:sp>
      <p:sp>
        <p:nvSpPr>
          <p:cNvPr id="20" name="テキスト ボックス 19"/>
          <p:cNvSpPr txBox="1"/>
          <p:nvPr/>
        </p:nvSpPr>
        <p:spPr>
          <a:xfrm>
            <a:off x="5318189" y="2476546"/>
            <a:ext cx="1588897" cy="369332"/>
          </a:xfrm>
          <a:prstGeom prst="rect">
            <a:avLst/>
          </a:prstGeom>
          <a:noFill/>
        </p:spPr>
        <p:txBody>
          <a:bodyPr wrap="none" rtlCol="0">
            <a:spAutoFit/>
          </a:bodyPr>
          <a:lstStyle/>
          <a:p>
            <a:r>
              <a:rPr kumimoji="1" lang="en-US" altLang="ja-JP" dirty="0" smtClean="0"/>
              <a:t>SSID: edunet</a:t>
            </a:r>
            <a:endParaRPr kumimoji="1" lang="ja-JP" altLang="en-US" dirty="0"/>
          </a:p>
        </p:txBody>
      </p:sp>
      <p:sp>
        <p:nvSpPr>
          <p:cNvPr id="24" name="ドーナツ 23"/>
          <p:cNvSpPr/>
          <p:nvPr/>
        </p:nvSpPr>
        <p:spPr>
          <a:xfrm>
            <a:off x="2442290" y="3531020"/>
            <a:ext cx="1306918" cy="1306918"/>
          </a:xfrm>
          <a:prstGeom prst="donut">
            <a:avLst>
              <a:gd name="adj" fmla="val 11874"/>
            </a:avLst>
          </a:prstGeom>
          <a:solidFill>
            <a:schemeClr val="accent6">
              <a:tint val="70000"/>
              <a:lumMod val="104000"/>
              <a:alpha val="51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solidFill>
                <a:schemeClr val="tx1"/>
              </a:solidFill>
            </a:endParaRPr>
          </a:p>
        </p:txBody>
      </p:sp>
      <p:sp>
        <p:nvSpPr>
          <p:cNvPr id="25" name="ドーナツ 24"/>
          <p:cNvSpPr/>
          <p:nvPr/>
        </p:nvSpPr>
        <p:spPr>
          <a:xfrm>
            <a:off x="4056098" y="4632763"/>
            <a:ext cx="1306918" cy="1306918"/>
          </a:xfrm>
          <a:prstGeom prst="donut">
            <a:avLst>
              <a:gd name="adj" fmla="val 11874"/>
            </a:avLst>
          </a:prstGeom>
          <a:solidFill>
            <a:schemeClr val="accent6">
              <a:tint val="70000"/>
              <a:lumMod val="104000"/>
              <a:alpha val="51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solidFill>
                <a:schemeClr val="tx1"/>
              </a:solidFill>
            </a:endParaRPr>
          </a:p>
        </p:txBody>
      </p:sp>
      <p:sp>
        <p:nvSpPr>
          <p:cNvPr id="26" name="稲妻 25"/>
          <p:cNvSpPr/>
          <p:nvPr/>
        </p:nvSpPr>
        <p:spPr>
          <a:xfrm flipH="1">
            <a:off x="5191125" y="4131567"/>
            <a:ext cx="656478" cy="596595"/>
          </a:xfrm>
          <a:prstGeom prst="lightningBol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稲妻 26"/>
          <p:cNvSpPr/>
          <p:nvPr/>
        </p:nvSpPr>
        <p:spPr>
          <a:xfrm rot="1657381" flipH="1">
            <a:off x="4225218" y="3301378"/>
            <a:ext cx="778176" cy="707192"/>
          </a:xfrm>
          <a:prstGeom prst="lightningBol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8" name="図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1037" y="4928930"/>
            <a:ext cx="800100" cy="828464"/>
          </a:xfrm>
          <a:prstGeom prst="rect">
            <a:avLst/>
          </a:prstGeom>
        </p:spPr>
      </p:pic>
      <p:sp>
        <p:nvSpPr>
          <p:cNvPr id="3" name="テキスト ボックス 2"/>
          <p:cNvSpPr txBox="1"/>
          <p:nvPr/>
        </p:nvSpPr>
        <p:spPr>
          <a:xfrm>
            <a:off x="6327515" y="5709816"/>
            <a:ext cx="877163" cy="369332"/>
          </a:xfrm>
          <a:prstGeom prst="rect">
            <a:avLst/>
          </a:prstGeom>
          <a:noFill/>
        </p:spPr>
        <p:txBody>
          <a:bodyPr wrap="none" rtlCol="0">
            <a:spAutoFit/>
          </a:bodyPr>
          <a:lstStyle/>
          <a:p>
            <a:r>
              <a:rPr lang="ja-JP" altLang="en-US" dirty="0"/>
              <a:t>盗聴者</a:t>
            </a:r>
            <a:endParaRPr kumimoji="1" lang="ja-JP" altLang="en-US" dirty="0"/>
          </a:p>
        </p:txBody>
      </p:sp>
      <p:sp>
        <p:nvSpPr>
          <p:cNvPr id="6" name="爆発 2 5"/>
          <p:cNvSpPr/>
          <p:nvPr/>
        </p:nvSpPr>
        <p:spPr>
          <a:xfrm>
            <a:off x="5950197" y="4472505"/>
            <a:ext cx="1311379" cy="87556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t>傍受</a:t>
            </a:r>
            <a:endParaRPr kumimoji="1" lang="ja-JP" altLang="en-US" sz="1400" dirty="0"/>
          </a:p>
        </p:txBody>
      </p:sp>
    </p:spTree>
    <p:extLst>
      <p:ext uri="{BB962C8B-B14F-4D97-AF65-F5344CB8AC3E}">
        <p14:creationId xmlns:p14="http://schemas.microsoft.com/office/powerpoint/2010/main" val="5243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6" presetClass="emph" presetSubtype="0" fill="hold" grpId="0" nodeType="afterEffect">
                                  <p:stCondLst>
                                    <p:cond delay="0"/>
                                  </p:stCondLst>
                                  <p:childTnLst>
                                    <p:animScale>
                                      <p:cBhvr>
                                        <p:cTn id="12" dur="1000" fill="hold"/>
                                        <p:tgtEl>
                                          <p:spTgt spid="19"/>
                                        </p:tgtEl>
                                      </p:cBhvr>
                                      <p:by x="400000" y="400000"/>
                                    </p:animScale>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xit" presetSubtype="0" fill="hold" grpId="1" nodeType="withEffect">
                                  <p:stCondLst>
                                    <p:cond delay="0"/>
                                  </p:stCondLst>
                                  <p:childTnLst>
                                    <p:animEffect transition="out" filter="fade">
                                      <p:cBhvr>
                                        <p:cTn id="17" dur="1000"/>
                                        <p:tgtEl>
                                          <p:spTgt spid="19"/>
                                        </p:tgtEl>
                                      </p:cBhvr>
                                    </p:animEffect>
                                    <p:set>
                                      <p:cBhvr>
                                        <p:cTn id="18" dur="1" fill="hold">
                                          <p:stCondLst>
                                            <p:cond delay="999"/>
                                          </p:stCondLst>
                                        </p:cTn>
                                        <p:tgtEl>
                                          <p:spTgt spid="19"/>
                                        </p:tgtEl>
                                        <p:attrNameLst>
                                          <p:attrName>style.visibility</p:attrName>
                                        </p:attrNameLst>
                                      </p:cBhvr>
                                      <p:to>
                                        <p:strVal val="hidden"/>
                                      </p:to>
                                    </p:se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2"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250" fill="hold"/>
                                        <p:tgtEl>
                                          <p:spTgt spid="24"/>
                                        </p:tgtEl>
                                        <p:attrNameLst>
                                          <p:attrName>ppt_w</p:attrName>
                                        </p:attrNameLst>
                                      </p:cBhvr>
                                      <p:tavLst>
                                        <p:tav tm="0">
                                          <p:val>
                                            <p:fltVal val="0"/>
                                          </p:val>
                                        </p:tav>
                                        <p:tav tm="100000">
                                          <p:val>
                                            <p:strVal val="#ppt_w"/>
                                          </p:val>
                                        </p:tav>
                                      </p:tavLst>
                                    </p:anim>
                                    <p:anim calcmode="lin" valueType="num">
                                      <p:cBhvr>
                                        <p:cTn id="27" dur="250" fill="hold"/>
                                        <p:tgtEl>
                                          <p:spTgt spid="24"/>
                                        </p:tgtEl>
                                        <p:attrNameLst>
                                          <p:attrName>ppt_h</p:attrName>
                                        </p:attrNameLst>
                                      </p:cBhvr>
                                      <p:tavLst>
                                        <p:tav tm="0">
                                          <p:val>
                                            <p:fltVal val="0"/>
                                          </p:val>
                                        </p:tav>
                                        <p:tav tm="100000">
                                          <p:val>
                                            <p:strVal val="#ppt_h"/>
                                          </p:val>
                                        </p:tav>
                                      </p:tavLst>
                                    </p:anim>
                                    <p:animEffect transition="in" filter="fade">
                                      <p:cBhvr>
                                        <p:cTn id="28" dur="250"/>
                                        <p:tgtEl>
                                          <p:spTgt spid="24"/>
                                        </p:tgtEl>
                                      </p:cBhvr>
                                    </p:animEffect>
                                  </p:childTnLst>
                                </p:cTn>
                              </p:par>
                              <p:par>
                                <p:cTn id="29" presetID="53" presetClass="entr" presetSubtype="16" fill="hold" grpId="2"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250" fill="hold"/>
                                        <p:tgtEl>
                                          <p:spTgt spid="25"/>
                                        </p:tgtEl>
                                        <p:attrNameLst>
                                          <p:attrName>ppt_w</p:attrName>
                                        </p:attrNameLst>
                                      </p:cBhvr>
                                      <p:tavLst>
                                        <p:tav tm="0">
                                          <p:val>
                                            <p:fltVal val="0"/>
                                          </p:val>
                                        </p:tav>
                                        <p:tav tm="100000">
                                          <p:val>
                                            <p:strVal val="#ppt_w"/>
                                          </p:val>
                                        </p:tav>
                                      </p:tavLst>
                                    </p:anim>
                                    <p:anim calcmode="lin" valueType="num">
                                      <p:cBhvr>
                                        <p:cTn id="32" dur="250" fill="hold"/>
                                        <p:tgtEl>
                                          <p:spTgt spid="25"/>
                                        </p:tgtEl>
                                        <p:attrNameLst>
                                          <p:attrName>ppt_h</p:attrName>
                                        </p:attrNameLst>
                                      </p:cBhvr>
                                      <p:tavLst>
                                        <p:tav tm="0">
                                          <p:val>
                                            <p:fltVal val="0"/>
                                          </p:val>
                                        </p:tav>
                                        <p:tav tm="100000">
                                          <p:val>
                                            <p:strVal val="#ppt_h"/>
                                          </p:val>
                                        </p:tav>
                                      </p:tavLst>
                                    </p:anim>
                                    <p:animEffect transition="in" filter="fade">
                                      <p:cBhvr>
                                        <p:cTn id="33" dur="250"/>
                                        <p:tgtEl>
                                          <p:spTgt spid="25"/>
                                        </p:tgtEl>
                                      </p:cBhvr>
                                    </p:animEffect>
                                  </p:childTnLst>
                                </p:cTn>
                              </p:par>
                            </p:childTnLst>
                          </p:cTn>
                        </p:par>
                        <p:par>
                          <p:cTn id="34" fill="hold">
                            <p:stCondLst>
                              <p:cond delay="250"/>
                            </p:stCondLst>
                            <p:childTnLst>
                              <p:par>
                                <p:cTn id="35" presetID="6" presetClass="emph" presetSubtype="0" fill="hold" grpId="0" nodeType="afterEffect">
                                  <p:stCondLst>
                                    <p:cond delay="0"/>
                                  </p:stCondLst>
                                  <p:childTnLst>
                                    <p:animScale>
                                      <p:cBhvr>
                                        <p:cTn id="36" dur="500" fill="hold"/>
                                        <p:tgtEl>
                                          <p:spTgt spid="24"/>
                                        </p:tgtEl>
                                      </p:cBhvr>
                                      <p:by x="400000" y="400000"/>
                                    </p:animScale>
                                  </p:childTnLst>
                                </p:cTn>
                              </p:par>
                              <p:par>
                                <p:cTn id="37" presetID="10" presetClass="exit" presetSubtype="0" fill="hold" grpId="1" nodeType="withEffect">
                                  <p:stCondLst>
                                    <p:cond delay="0"/>
                                  </p:stCondLst>
                                  <p:childTnLst>
                                    <p:animEffect transition="out" filter="fade">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par>
                                <p:cTn id="40" presetID="6" presetClass="emph" presetSubtype="0" fill="hold" grpId="0" nodeType="withEffect">
                                  <p:stCondLst>
                                    <p:cond delay="0"/>
                                  </p:stCondLst>
                                  <p:childTnLst>
                                    <p:animScale>
                                      <p:cBhvr>
                                        <p:cTn id="41" dur="500" fill="hold"/>
                                        <p:tgtEl>
                                          <p:spTgt spid="25"/>
                                        </p:tgtEl>
                                      </p:cBhvr>
                                      <p:by x="400000" y="400000"/>
                                    </p:animScale>
                                  </p:childTnLst>
                                </p:cTn>
                              </p:par>
                              <p:par>
                                <p:cTn id="42" presetID="10" presetClass="exit" presetSubtype="0" fill="hold" grpId="1" nodeType="withEffect">
                                  <p:stCondLst>
                                    <p:cond delay="0"/>
                                  </p:stCondLst>
                                  <p:childTnLst>
                                    <p:animEffect transition="out" filter="fade">
                                      <p:cBhvr>
                                        <p:cTn id="43" dur="500"/>
                                        <p:tgtEl>
                                          <p:spTgt spid="25"/>
                                        </p:tgtEl>
                                      </p:cBhvr>
                                    </p:animEffect>
                                    <p:set>
                                      <p:cBhvr>
                                        <p:cTn id="44" dur="1" fill="hold">
                                          <p:stCondLst>
                                            <p:cond delay="499"/>
                                          </p:stCondLst>
                                        </p:cTn>
                                        <p:tgtEl>
                                          <p:spTgt spid="25"/>
                                        </p:tgtEl>
                                        <p:attrNameLst>
                                          <p:attrName>style.visibility</p:attrName>
                                        </p:attrNameLst>
                                      </p:cBhvr>
                                      <p:to>
                                        <p:strVal val="hidden"/>
                                      </p:to>
                                    </p:set>
                                  </p:childTnLst>
                                </p:cTn>
                              </p:par>
                            </p:childTnLst>
                          </p:cTn>
                        </p:par>
                        <p:par>
                          <p:cTn id="45" fill="hold">
                            <p:stCondLst>
                              <p:cond delay="750"/>
                            </p:stCondLst>
                            <p:childTnLst>
                              <p:par>
                                <p:cTn id="46" presetID="26" presetClass="emph" presetSubtype="0" fill="hold" grpId="1" nodeType="afterEffect">
                                  <p:stCondLst>
                                    <p:cond delay="0"/>
                                  </p:stCondLst>
                                  <p:childTnLst>
                                    <p:animEffect transition="out" filter="fade">
                                      <p:cBhvr>
                                        <p:cTn id="47" dur="500" tmFilter="0, 0; .2, .5; .8, .5; 1, 0"/>
                                        <p:tgtEl>
                                          <p:spTgt spid="6"/>
                                        </p:tgtEl>
                                      </p:cBhvr>
                                    </p:animEffect>
                                    <p:animScale>
                                      <p:cBhvr>
                                        <p:cTn id="48" dur="250" autoRev="1" fill="hold"/>
                                        <p:tgtEl>
                                          <p:spTgt spid="6"/>
                                        </p:tgtEl>
                                      </p:cBhvr>
                                      <p:by x="105000" y="105000"/>
                                    </p:animScale>
                                  </p:childTnLst>
                                </p:cTn>
                              </p:par>
                              <p:par>
                                <p:cTn id="49" presetID="1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9" grpId="2" animBg="1"/>
      <p:bldP spid="20" grpId="0"/>
      <p:bldP spid="24" grpId="0" animBg="1"/>
      <p:bldP spid="24" grpId="1" animBg="1"/>
      <p:bldP spid="24" grpId="2" animBg="1"/>
      <p:bldP spid="25" grpId="0" animBg="1"/>
      <p:bldP spid="25" grpId="1" animBg="1"/>
      <p:bldP spid="25" grpId="2" animBg="1"/>
      <p:bldP spid="26" grpId="0" animBg="1"/>
      <p:bldP spid="27" grpId="0" animBg="1"/>
      <p:bldP spid="6" grpId="0" animBg="1"/>
      <p:bldP spid="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「野良無線</a:t>
            </a:r>
            <a:r>
              <a:rPr lang="en-US" altLang="ja-JP" dirty="0" smtClean="0"/>
              <a:t>LAN</a:t>
            </a:r>
            <a:r>
              <a:rPr lang="ja-JP" altLang="en-US" dirty="0" smtClean="0"/>
              <a:t>」の危険性</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lang="ja-JP" altLang="en-US" dirty="0"/>
              <a:t>鍵のかかって</a:t>
            </a:r>
            <a:r>
              <a:rPr lang="ja-JP" altLang="en-US" dirty="0" smtClean="0"/>
              <a:t>いない、公衆向けでない無線</a:t>
            </a:r>
            <a:r>
              <a:rPr lang="en-US" altLang="ja-JP" dirty="0" smtClean="0"/>
              <a:t>LAN</a:t>
            </a:r>
            <a:r>
              <a:rPr lang="ja-JP" altLang="en-US" dirty="0" smtClean="0"/>
              <a:t>を見つけることがある</a:t>
            </a:r>
            <a:endParaRPr lang="en-US" altLang="ja-JP" dirty="0" smtClean="0"/>
          </a:p>
          <a:p>
            <a:pPr lvl="1"/>
            <a:r>
              <a:rPr lang="ja-JP" altLang="en-US" dirty="0" smtClean="0"/>
              <a:t>鍵</a:t>
            </a:r>
            <a:r>
              <a:rPr lang="ja-JP" altLang="en-US" dirty="0"/>
              <a:t>がかかっていない</a:t>
            </a:r>
            <a:r>
              <a:rPr lang="ja-JP" altLang="en-US" dirty="0" smtClean="0"/>
              <a:t>ので、接続すると使え</a:t>
            </a:r>
            <a:r>
              <a:rPr lang="ja-JP" altLang="en-US" dirty="0"/>
              <a:t>そう</a:t>
            </a:r>
            <a:r>
              <a:rPr lang="ja-JP" altLang="en-US" dirty="0" smtClean="0"/>
              <a:t>に思えるし、実際使えることも多い</a:t>
            </a:r>
            <a:endParaRPr lang="en-US" altLang="ja-JP" dirty="0" smtClean="0"/>
          </a:p>
          <a:p>
            <a:pPr lvl="1"/>
            <a:endParaRPr lang="en-US" altLang="ja-JP" dirty="0" smtClean="0"/>
          </a:p>
          <a:p>
            <a:r>
              <a:rPr lang="ja-JP" altLang="en-US" dirty="0"/>
              <a:t>誰</a:t>
            </a:r>
            <a:r>
              <a:rPr lang="ja-JP" altLang="en-US" dirty="0" smtClean="0"/>
              <a:t>が設置</a:t>
            </a:r>
            <a:r>
              <a:rPr lang="ja-JP" altLang="en-US" dirty="0"/>
              <a:t>し</a:t>
            </a:r>
            <a:r>
              <a:rPr lang="ja-JP" altLang="en-US" dirty="0" smtClean="0"/>
              <a:t>たかわからない、悪意があるかも？</a:t>
            </a:r>
            <a:endParaRPr lang="en-US" altLang="ja-JP" dirty="0" smtClean="0"/>
          </a:p>
          <a:p>
            <a:pPr lvl="1"/>
            <a:r>
              <a:rPr lang="ja-JP" altLang="en-US" dirty="0" smtClean="0"/>
              <a:t>盗聴・偽サイトに誘導等の危険性</a:t>
            </a:r>
            <a:endParaRPr lang="en-US" altLang="ja-JP" dirty="0" smtClean="0"/>
          </a:p>
          <a:p>
            <a:pPr lvl="1"/>
            <a:endParaRPr lang="en-US" altLang="ja-JP" dirty="0" smtClean="0"/>
          </a:p>
          <a:p>
            <a:r>
              <a:rPr lang="ja-JP" altLang="en-US" dirty="0" smtClean="0"/>
              <a:t>素性の分からない無線</a:t>
            </a:r>
            <a:r>
              <a:rPr lang="en-US" altLang="ja-JP" dirty="0" smtClean="0"/>
              <a:t>LAN</a:t>
            </a:r>
            <a:r>
              <a:rPr lang="ja-JP" altLang="en-US" dirty="0" smtClean="0"/>
              <a:t>は利用しない</a:t>
            </a:r>
            <a:endParaRPr lang="en-US" altLang="ja-JP" dirty="0" smtClean="0"/>
          </a:p>
          <a:p>
            <a:pPr lvl="3"/>
            <a:endParaRPr lang="en-US" altLang="ja-JP" dirty="0" smtClean="0"/>
          </a:p>
          <a:p>
            <a:endParaRPr lang="en-US" altLang="ja-JP" dirty="0" smtClean="0"/>
          </a:p>
          <a:p>
            <a:endParaRPr lang="en-US" altLang="ja-JP" dirty="0" smtClean="0"/>
          </a:p>
          <a:p>
            <a:endParaRPr kumimoji="1" lang="ja-JP" altLang="en-US" dirty="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26</a:t>
            </a:fld>
            <a:endParaRPr lang="ja-JP" altLang="en-US"/>
          </a:p>
        </p:txBody>
      </p:sp>
    </p:spTree>
    <p:extLst>
      <p:ext uri="{BB962C8B-B14F-4D97-AF65-F5344CB8AC3E}">
        <p14:creationId xmlns:p14="http://schemas.microsoft.com/office/powerpoint/2010/main" val="1428536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線コネクタ 21"/>
          <p:cNvCxnSpPr/>
          <p:nvPr/>
        </p:nvCxnSpPr>
        <p:spPr>
          <a:xfrm flipV="1">
            <a:off x="4066412" y="2158152"/>
            <a:ext cx="1124713" cy="331694"/>
          </a:xfrm>
          <a:prstGeom prst="line">
            <a:avLst/>
          </a:prstGeom>
          <a:ln w="38100"/>
        </p:spPr>
        <p:style>
          <a:lnRef idx="1">
            <a:schemeClr val="dk1"/>
          </a:lnRef>
          <a:fillRef idx="0">
            <a:schemeClr val="dk1"/>
          </a:fillRef>
          <a:effectRef idx="0">
            <a:schemeClr val="dk1"/>
          </a:effectRef>
          <a:fontRef idx="minor">
            <a:schemeClr val="tx1"/>
          </a:fontRef>
        </p:style>
      </p:cxnSp>
      <p:sp>
        <p:nvSpPr>
          <p:cNvPr id="2" name="タイトル 1"/>
          <p:cNvSpPr>
            <a:spLocks noGrp="1"/>
          </p:cNvSpPr>
          <p:nvPr>
            <p:ph type="title"/>
          </p:nvPr>
        </p:nvSpPr>
        <p:spPr/>
        <p:txBody>
          <a:bodyPr/>
          <a:lstStyle/>
          <a:p>
            <a:r>
              <a:rPr lang="ja-JP" altLang="en-US" dirty="0" smtClean="0"/>
              <a:t>罠基地局</a:t>
            </a:r>
            <a:r>
              <a:rPr lang="ja-JP" altLang="en-US" dirty="0"/>
              <a:t>に</a:t>
            </a:r>
            <a:r>
              <a:rPr lang="ja-JP" altLang="en-US" dirty="0" smtClean="0"/>
              <a:t>よる盗聴や攻撃</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27</a:t>
            </a:fld>
            <a:endParaRPr lang="ja-JP" altLang="en-US"/>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9918" y="3212773"/>
            <a:ext cx="1590506" cy="1534420"/>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6098" y="4651961"/>
            <a:ext cx="1289510" cy="1289510"/>
          </a:xfrm>
          <a:prstGeom prst="rect">
            <a:avLst/>
          </a:prstGeom>
        </p:spPr>
      </p:pic>
      <p:sp>
        <p:nvSpPr>
          <p:cNvPr id="14" name="テキスト ボックス 13"/>
          <p:cNvSpPr txBox="1"/>
          <p:nvPr/>
        </p:nvSpPr>
        <p:spPr>
          <a:xfrm>
            <a:off x="3115171" y="4968548"/>
            <a:ext cx="646331" cy="369332"/>
          </a:xfrm>
          <a:prstGeom prst="rect">
            <a:avLst/>
          </a:prstGeom>
          <a:noFill/>
        </p:spPr>
        <p:txBody>
          <a:bodyPr wrap="none" rtlCol="0">
            <a:spAutoFit/>
          </a:bodyPr>
          <a:lstStyle/>
          <a:p>
            <a:r>
              <a:rPr kumimoji="1" lang="ja-JP" altLang="en-US" dirty="0" smtClean="0"/>
              <a:t>端末</a:t>
            </a:r>
            <a:endParaRPr kumimoji="1" lang="ja-JP" altLang="en-US" dirty="0"/>
          </a:p>
        </p:txBody>
      </p:sp>
      <p:cxnSp>
        <p:nvCxnSpPr>
          <p:cNvPr id="17" name="直線コネクタ 16"/>
          <p:cNvCxnSpPr/>
          <p:nvPr/>
        </p:nvCxnSpPr>
        <p:spPr>
          <a:xfrm>
            <a:off x="5847603" y="2099338"/>
            <a:ext cx="1658097" cy="196188"/>
          </a:xfrm>
          <a:prstGeom prst="line">
            <a:avLst/>
          </a:prstGeom>
          <a:ln w="38100"/>
        </p:spPr>
        <p:style>
          <a:lnRef idx="1">
            <a:schemeClr val="dk1"/>
          </a:lnRef>
          <a:fillRef idx="0">
            <a:schemeClr val="dk1"/>
          </a:fillRef>
          <a:effectRef idx="0">
            <a:schemeClr val="dk1"/>
          </a:effectRef>
          <a:fontRef idx="minor">
            <a:schemeClr val="tx1"/>
          </a:fontRef>
        </p:style>
      </p:cxnSp>
      <p:sp>
        <p:nvSpPr>
          <p:cNvPr id="15" name="雲 14"/>
          <p:cNvSpPr/>
          <p:nvPr/>
        </p:nvSpPr>
        <p:spPr>
          <a:xfrm>
            <a:off x="6766097" y="1208956"/>
            <a:ext cx="2243634" cy="163515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white"/>
                </a:solidFill>
              </a:rPr>
              <a:t>インターネット</a:t>
            </a:r>
          </a:p>
        </p:txBody>
      </p:sp>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6135" y="1923521"/>
            <a:ext cx="1040554" cy="956338"/>
          </a:xfrm>
          <a:prstGeom prst="rect">
            <a:avLst/>
          </a:prstGeom>
        </p:spPr>
      </p:pic>
      <p:sp>
        <p:nvSpPr>
          <p:cNvPr id="20" name="テキスト ボックス 19"/>
          <p:cNvSpPr txBox="1"/>
          <p:nvPr/>
        </p:nvSpPr>
        <p:spPr>
          <a:xfrm>
            <a:off x="2673645" y="2247081"/>
            <a:ext cx="934871" cy="369332"/>
          </a:xfrm>
          <a:prstGeom prst="rect">
            <a:avLst/>
          </a:prstGeom>
          <a:noFill/>
        </p:spPr>
        <p:txBody>
          <a:bodyPr wrap="none" rtlCol="0">
            <a:spAutoFit/>
          </a:bodyPr>
          <a:lstStyle/>
          <a:p>
            <a:r>
              <a:rPr kumimoji="1" lang="ja-JP" altLang="en-US" dirty="0" smtClean="0"/>
              <a:t>偽 </a:t>
            </a:r>
            <a:r>
              <a:rPr kumimoji="1" lang="en-US" altLang="ja-JP" dirty="0" smtClean="0"/>
              <a:t>SSID</a:t>
            </a:r>
            <a:endParaRPr kumimoji="1" lang="ja-JP" altLang="en-US" dirty="0"/>
          </a:p>
        </p:txBody>
      </p:sp>
      <p:sp>
        <p:nvSpPr>
          <p:cNvPr id="26" name="稲妻 25"/>
          <p:cNvSpPr/>
          <p:nvPr/>
        </p:nvSpPr>
        <p:spPr>
          <a:xfrm flipH="1">
            <a:off x="5191125" y="4131567"/>
            <a:ext cx="656478" cy="596595"/>
          </a:xfrm>
          <a:prstGeom prst="lightningBol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稲妻 26"/>
          <p:cNvSpPr/>
          <p:nvPr/>
        </p:nvSpPr>
        <p:spPr>
          <a:xfrm rot="1657381" flipH="1">
            <a:off x="3404170" y="2787660"/>
            <a:ext cx="778176" cy="707192"/>
          </a:xfrm>
          <a:prstGeom prst="lightningBol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8" name="図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19314" y="1683190"/>
            <a:ext cx="800100" cy="828464"/>
          </a:xfrm>
          <a:prstGeom prst="rect">
            <a:avLst/>
          </a:prstGeom>
        </p:spPr>
      </p:pic>
      <p:sp>
        <p:nvSpPr>
          <p:cNvPr id="3" name="テキスト ボックス 2"/>
          <p:cNvSpPr txBox="1"/>
          <p:nvPr/>
        </p:nvSpPr>
        <p:spPr>
          <a:xfrm>
            <a:off x="5027011" y="2483217"/>
            <a:ext cx="877163" cy="369332"/>
          </a:xfrm>
          <a:prstGeom prst="rect">
            <a:avLst/>
          </a:prstGeom>
          <a:noFill/>
        </p:spPr>
        <p:txBody>
          <a:bodyPr wrap="none" rtlCol="0">
            <a:spAutoFit/>
          </a:bodyPr>
          <a:lstStyle/>
          <a:p>
            <a:r>
              <a:rPr lang="ja-JP" altLang="en-US" dirty="0"/>
              <a:t>盗聴者</a:t>
            </a:r>
            <a:endParaRPr kumimoji="1" lang="ja-JP" altLang="en-US" dirty="0"/>
          </a:p>
        </p:txBody>
      </p:sp>
      <p:cxnSp>
        <p:nvCxnSpPr>
          <p:cNvPr id="29" name="直線コネクタ 28"/>
          <p:cNvCxnSpPr/>
          <p:nvPr/>
        </p:nvCxnSpPr>
        <p:spPr>
          <a:xfrm flipV="1">
            <a:off x="6371488" y="3814136"/>
            <a:ext cx="1124713" cy="331694"/>
          </a:xfrm>
          <a:prstGeom prst="line">
            <a:avLst/>
          </a:prstGeom>
          <a:ln w="38100"/>
        </p:spPr>
        <p:style>
          <a:lnRef idx="1">
            <a:schemeClr val="dk1"/>
          </a:lnRef>
          <a:fillRef idx="0">
            <a:schemeClr val="dk1"/>
          </a:fillRef>
          <a:effectRef idx="0">
            <a:schemeClr val="dk1"/>
          </a:effectRef>
          <a:fontRef idx="minor">
            <a:schemeClr val="tx1"/>
          </a:fontRef>
        </p:style>
      </p:cxnSp>
      <p:pic>
        <p:nvPicPr>
          <p:cNvPr id="28" name="図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47603" y="3561893"/>
            <a:ext cx="1040554" cy="956338"/>
          </a:xfrm>
          <a:prstGeom prst="rect">
            <a:avLst/>
          </a:prstGeom>
        </p:spPr>
      </p:pic>
      <p:pic>
        <p:nvPicPr>
          <p:cNvPr id="30" name="図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3263" y="3271150"/>
            <a:ext cx="742914" cy="1085971"/>
          </a:xfrm>
          <a:prstGeom prst="rect">
            <a:avLst/>
          </a:prstGeom>
        </p:spPr>
      </p:pic>
      <p:pic>
        <p:nvPicPr>
          <p:cNvPr id="31" name="図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3759" y="3814135"/>
            <a:ext cx="546599" cy="565976"/>
          </a:xfrm>
          <a:prstGeom prst="rect">
            <a:avLst/>
          </a:prstGeom>
        </p:spPr>
      </p:pic>
      <p:sp>
        <p:nvSpPr>
          <p:cNvPr id="32" name="テキスト ボックス 31"/>
          <p:cNvSpPr txBox="1"/>
          <p:nvPr/>
        </p:nvSpPr>
        <p:spPr>
          <a:xfrm>
            <a:off x="7346200" y="4438136"/>
            <a:ext cx="1107996" cy="369332"/>
          </a:xfrm>
          <a:prstGeom prst="rect">
            <a:avLst/>
          </a:prstGeom>
          <a:noFill/>
        </p:spPr>
        <p:txBody>
          <a:bodyPr wrap="none" rtlCol="0">
            <a:spAutoFit/>
          </a:bodyPr>
          <a:lstStyle/>
          <a:p>
            <a:r>
              <a:rPr lang="ja-JP" altLang="en-US" dirty="0"/>
              <a:t>偽サイト</a:t>
            </a:r>
            <a:endParaRPr kumimoji="1" lang="ja-JP" altLang="en-US" dirty="0"/>
          </a:p>
        </p:txBody>
      </p:sp>
    </p:spTree>
    <p:extLst>
      <p:ext uri="{BB962C8B-B14F-4D97-AF65-F5344CB8AC3E}">
        <p14:creationId xmlns:p14="http://schemas.microsoft.com/office/powerpoint/2010/main" val="30556042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公共の共用</a:t>
            </a:r>
            <a:r>
              <a:rPr lang="ja-JP" altLang="en-US" dirty="0" smtClean="0"/>
              <a:t>端末</a:t>
            </a:r>
            <a:r>
              <a:rPr lang="en-US" altLang="ja-JP" dirty="0" smtClean="0"/>
              <a:t/>
            </a:r>
            <a:br>
              <a:rPr lang="en-US" altLang="ja-JP" dirty="0" smtClean="0"/>
            </a:br>
            <a:r>
              <a:rPr lang="ja-JP" altLang="en-US" sz="2800" dirty="0" smtClean="0"/>
              <a:t>（無線</a:t>
            </a:r>
            <a:r>
              <a:rPr lang="en-US" altLang="ja-JP" sz="2800" dirty="0" smtClean="0"/>
              <a:t>LAN</a:t>
            </a:r>
            <a:r>
              <a:rPr lang="ja-JP" altLang="en-US" sz="2800" dirty="0" smtClean="0"/>
              <a:t>と関係ないですが</a:t>
            </a:r>
            <a:r>
              <a:rPr lang="en-US" altLang="ja-JP" sz="2800" dirty="0" smtClean="0"/>
              <a:t>…</a:t>
            </a:r>
            <a:r>
              <a:rPr lang="ja-JP" altLang="en-US" sz="2800" dirty="0" smtClean="0"/>
              <a:t>）</a:t>
            </a:r>
            <a:endParaRPr kumimoji="1" lang="ja-JP" altLang="en-US" sz="2800" dirty="0"/>
          </a:p>
        </p:txBody>
      </p:sp>
      <p:sp>
        <p:nvSpPr>
          <p:cNvPr id="3" name="コンテンツ プレースホルダー 2"/>
          <p:cNvSpPr>
            <a:spLocks noGrp="1"/>
          </p:cNvSpPr>
          <p:nvPr>
            <p:ph idx="1"/>
          </p:nvPr>
        </p:nvSpPr>
        <p:spPr/>
        <p:txBody>
          <a:bodyPr>
            <a:normAutofit fontScale="92500" lnSpcReduction="20000"/>
          </a:bodyPr>
          <a:lstStyle/>
          <a:p>
            <a:r>
              <a:rPr lang="ja-JP" altLang="en-US" dirty="0" smtClean="0"/>
              <a:t>インターネットカフェ・ホテルのロビーなど</a:t>
            </a:r>
            <a:endParaRPr lang="en-US" altLang="ja-JP" dirty="0" smtClean="0"/>
          </a:p>
          <a:p>
            <a:pPr lvl="1"/>
            <a:r>
              <a:rPr kumimoji="1" lang="ja-JP" altLang="en-US" dirty="0" smtClean="0"/>
              <a:t>無料や、時間あたりいくらで使える物</a:t>
            </a:r>
            <a:endParaRPr kumimoji="1" lang="en-US" altLang="ja-JP" dirty="0" smtClean="0"/>
          </a:p>
          <a:p>
            <a:r>
              <a:rPr lang="ja-JP" altLang="en-US" dirty="0" smtClean="0"/>
              <a:t>どう管理されているかまったくわからない</a:t>
            </a:r>
            <a:endParaRPr lang="en-US" altLang="ja-JP" dirty="0" smtClean="0"/>
          </a:p>
          <a:p>
            <a:pPr lvl="1"/>
            <a:r>
              <a:rPr lang="ja-JP" altLang="en-US" dirty="0"/>
              <a:t>ウイルス</a:t>
            </a:r>
            <a:r>
              <a:rPr lang="ja-JP" altLang="en-US" dirty="0" smtClean="0"/>
              <a:t>等に感染してキー入力や画面を盗聴されている可能性がある</a:t>
            </a:r>
            <a:endParaRPr lang="en-US" altLang="ja-JP" dirty="0" smtClean="0"/>
          </a:p>
          <a:p>
            <a:pPr lvl="1"/>
            <a:endParaRPr kumimoji="1" lang="en-US" altLang="ja-JP" dirty="0"/>
          </a:p>
          <a:p>
            <a:r>
              <a:rPr kumimoji="1" lang="ja-JP" altLang="en-US" dirty="0" smtClean="0"/>
              <a:t>パスワードやクレジットカード番号などを絶対入力しない</a:t>
            </a:r>
            <a:endParaRPr kumimoji="1" lang="en-US" altLang="ja-JP" dirty="0" smtClean="0"/>
          </a:p>
          <a:p>
            <a:pPr lvl="1"/>
            <a:r>
              <a:rPr lang="ja-JP" altLang="en-US" dirty="0"/>
              <a:t>そう</a:t>
            </a:r>
            <a:r>
              <a:rPr lang="ja-JP" altLang="en-US" dirty="0" smtClean="0"/>
              <a:t>いう入力が必要なサイトを利用しない</a:t>
            </a:r>
            <a:endParaRPr lang="en-US" altLang="ja-JP" dirty="0" smtClean="0"/>
          </a:p>
          <a:p>
            <a:r>
              <a:rPr kumimoji="1" lang="ja-JP" altLang="en-US" dirty="0"/>
              <a:t>観光</a:t>
            </a:r>
            <a:r>
              <a:rPr kumimoji="1" lang="ja-JP" altLang="en-US" dirty="0" smtClean="0"/>
              <a:t>情報を調べるくらいにしておく</a:t>
            </a:r>
            <a:endParaRPr kumimoji="1" lang="en-US" altLang="ja-JP" dirty="0" smtClean="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28</a:t>
            </a:fld>
            <a:endParaRPr lang="ja-JP" altLang="en-US"/>
          </a:p>
        </p:txBody>
      </p:sp>
    </p:spTree>
    <p:extLst>
      <p:ext uri="{BB962C8B-B14F-4D97-AF65-F5344CB8AC3E}">
        <p14:creationId xmlns:p14="http://schemas.microsoft.com/office/powerpoint/2010/main" val="5401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暗号化通信の概略</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インターネットは盗聴されている可能性がある</a:t>
            </a:r>
            <a:endParaRPr kumimoji="1" lang="en-US" altLang="ja-JP" dirty="0" smtClean="0"/>
          </a:p>
          <a:p>
            <a:r>
              <a:rPr lang="ja-JP" altLang="en-US" dirty="0" smtClean="0"/>
              <a:t>無線</a:t>
            </a:r>
            <a:r>
              <a:rPr lang="en-US" altLang="ja-JP" dirty="0" smtClean="0"/>
              <a:t>LAN</a:t>
            </a:r>
            <a:r>
              <a:rPr lang="ja-JP" altLang="en-US" dirty="0" smtClean="0"/>
              <a:t>も盗聴されているかもしれない</a:t>
            </a:r>
            <a:endParaRPr kumimoji="1" lang="en-US" altLang="ja-JP" dirty="0" smtClean="0"/>
          </a:p>
          <a:p>
            <a:pPr lvl="1"/>
            <a:endParaRPr lang="en-US" altLang="ja-JP" dirty="0"/>
          </a:p>
          <a:p>
            <a:r>
              <a:rPr kumimoji="1" lang="ja-JP" altLang="en-US" dirty="0" smtClean="0"/>
              <a:t>多くのサービスで暗号化通信が利用可能</a:t>
            </a:r>
            <a:endParaRPr kumimoji="1" lang="en-US" altLang="ja-JP" dirty="0" smtClean="0"/>
          </a:p>
          <a:p>
            <a:pPr lvl="1"/>
            <a:r>
              <a:rPr kumimoji="1" lang="ja-JP" altLang="en-US" dirty="0" smtClean="0"/>
              <a:t>盗聴されても内容がわからないようにする仕組み</a:t>
            </a:r>
            <a:endParaRPr kumimoji="1" lang="en-US" altLang="ja-JP" dirty="0" smtClean="0"/>
          </a:p>
          <a:p>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29</a:t>
            </a:fld>
            <a:endParaRPr lang="ja-JP" altLang="en-US"/>
          </a:p>
        </p:txBody>
      </p:sp>
    </p:spTree>
    <p:extLst>
      <p:ext uri="{BB962C8B-B14F-4D97-AF65-F5344CB8AC3E}">
        <p14:creationId xmlns:p14="http://schemas.microsoft.com/office/powerpoint/2010/main" val="125515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雲 17"/>
          <p:cNvSpPr/>
          <p:nvPr/>
        </p:nvSpPr>
        <p:spPr>
          <a:xfrm>
            <a:off x="2967580" y="2112430"/>
            <a:ext cx="3880537" cy="282813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white"/>
                </a:solidFill>
              </a:rPr>
              <a:t>インターネット</a:t>
            </a:r>
          </a:p>
        </p:txBody>
      </p:sp>
      <p:sp>
        <p:nvSpPr>
          <p:cNvPr id="22" name="角丸四角形 21"/>
          <p:cNvSpPr/>
          <p:nvPr/>
        </p:nvSpPr>
        <p:spPr>
          <a:xfrm>
            <a:off x="5891801" y="1480799"/>
            <a:ext cx="1520190" cy="13901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prstClr val="black"/>
                </a:solidFill>
              </a:rPr>
              <a:t>データ</a:t>
            </a:r>
            <a:endParaRPr lang="en-US" altLang="ja-JP" sz="1600" dirty="0">
              <a:solidFill>
                <a:prstClr val="black"/>
              </a:solidFill>
            </a:endParaRPr>
          </a:p>
          <a:p>
            <a:pPr algn="ctr"/>
            <a:r>
              <a:rPr lang="ja-JP" altLang="en-US" sz="1600" dirty="0">
                <a:solidFill>
                  <a:prstClr val="black"/>
                </a:solidFill>
              </a:rPr>
              <a:t>センタ</a:t>
            </a:r>
          </a:p>
        </p:txBody>
      </p:sp>
      <p:sp>
        <p:nvSpPr>
          <p:cNvPr id="19" name="角丸四角形 18"/>
          <p:cNvSpPr/>
          <p:nvPr/>
        </p:nvSpPr>
        <p:spPr>
          <a:xfrm>
            <a:off x="2153508" y="3412503"/>
            <a:ext cx="1520190" cy="14586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prstClr val="black"/>
                </a:solidFill>
              </a:rPr>
              <a:t>九州大学</a:t>
            </a:r>
            <a:endParaRPr lang="en-US" altLang="ja-JP" sz="1600" dirty="0">
              <a:solidFill>
                <a:prstClr val="black"/>
              </a:solidFill>
            </a:endParaRPr>
          </a:p>
          <a:p>
            <a:pPr algn="ctr"/>
            <a:r>
              <a:rPr lang="ja-JP" altLang="en-US" sz="1600" dirty="0">
                <a:solidFill>
                  <a:prstClr val="black"/>
                </a:solidFill>
              </a:rPr>
              <a:t>自宅など</a:t>
            </a:r>
          </a:p>
        </p:txBody>
      </p:sp>
      <p:sp>
        <p:nvSpPr>
          <p:cNvPr id="2" name="タイトル 1"/>
          <p:cNvSpPr>
            <a:spLocks noGrp="1"/>
          </p:cNvSpPr>
          <p:nvPr>
            <p:ph type="title"/>
          </p:nvPr>
        </p:nvSpPr>
        <p:spPr/>
        <p:txBody>
          <a:bodyPr/>
          <a:lstStyle/>
          <a:p>
            <a:r>
              <a:rPr lang="ja-JP" altLang="en-US" dirty="0" smtClean="0"/>
              <a:t>ネットワークの例</a:t>
            </a:r>
            <a:endParaRPr kumimoji="1" lang="ja-JP" altLang="en-US" dirty="0"/>
          </a:p>
        </p:txBody>
      </p:sp>
      <p:sp>
        <p:nvSpPr>
          <p:cNvPr id="17" name="フッター プレースホルダー 16"/>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0" name="スライド番号プレースホルダー 9"/>
          <p:cNvSpPr>
            <a:spLocks noGrp="1"/>
          </p:cNvSpPr>
          <p:nvPr>
            <p:ph type="sldNum" sz="quarter" idx="12"/>
          </p:nvPr>
        </p:nvSpPr>
        <p:spPr/>
        <p:txBody>
          <a:bodyPr/>
          <a:lstStyle/>
          <a:p>
            <a:fld id="{7E280EC1-6B44-4B49-82BC-9ACA7170F820}" type="slidenum">
              <a:rPr lang="ja-JP" altLang="en-US" smtClean="0"/>
              <a:pPr/>
              <a:t>3</a:t>
            </a:fld>
            <a:endParaRPr lang="ja-JP" altLang="en-US"/>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940561"/>
            <a:ext cx="909687" cy="877609"/>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5487" y="1293325"/>
            <a:ext cx="959617" cy="1402741"/>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9973" y="4241493"/>
            <a:ext cx="595143" cy="546976"/>
          </a:xfrm>
          <a:prstGeom prst="rect">
            <a:avLst/>
          </a:prstGeom>
        </p:spPr>
      </p:pic>
      <p:pic>
        <p:nvPicPr>
          <p:cNvPr id="12" name="図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9390" y="5449403"/>
            <a:ext cx="737533" cy="737533"/>
          </a:xfrm>
          <a:prstGeom prst="rect">
            <a:avLst/>
          </a:prstGeom>
        </p:spPr>
      </p:pic>
      <p:sp>
        <p:nvSpPr>
          <p:cNvPr id="13" name="稲妻 12"/>
          <p:cNvSpPr/>
          <p:nvPr/>
        </p:nvSpPr>
        <p:spPr>
          <a:xfrm flipH="1">
            <a:off x="1547509" y="4769402"/>
            <a:ext cx="529414" cy="481122"/>
          </a:xfrm>
          <a:prstGeom prst="lightningBol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テキスト ボックス 13"/>
          <p:cNvSpPr txBox="1"/>
          <p:nvPr/>
        </p:nvSpPr>
        <p:spPr>
          <a:xfrm>
            <a:off x="1797901" y="4972933"/>
            <a:ext cx="838691" cy="307777"/>
          </a:xfrm>
          <a:prstGeom prst="rect">
            <a:avLst/>
          </a:prstGeom>
          <a:noFill/>
        </p:spPr>
        <p:txBody>
          <a:bodyPr wrap="none" rtlCol="0">
            <a:spAutoFit/>
          </a:bodyPr>
          <a:lstStyle/>
          <a:p>
            <a:r>
              <a:rPr lang="ja-JP" altLang="en-US" sz="1400" dirty="0">
                <a:solidFill>
                  <a:prstClr val="black"/>
                </a:solidFill>
              </a:rPr>
              <a:t>無線</a:t>
            </a:r>
            <a:r>
              <a:rPr lang="en-US" altLang="ja-JP" sz="1400" dirty="0">
                <a:solidFill>
                  <a:prstClr val="black"/>
                </a:solidFill>
              </a:rPr>
              <a:t>LAN</a:t>
            </a:r>
            <a:endParaRPr lang="ja-JP" altLang="en-US" sz="1400" dirty="0">
              <a:solidFill>
                <a:prstClr val="black"/>
              </a:solidFill>
            </a:endParaRPr>
          </a:p>
        </p:txBody>
      </p:sp>
      <p:sp>
        <p:nvSpPr>
          <p:cNvPr id="15" name="テキスト ボックス 14"/>
          <p:cNvSpPr txBox="1"/>
          <p:nvPr/>
        </p:nvSpPr>
        <p:spPr>
          <a:xfrm>
            <a:off x="7281522" y="2696066"/>
            <a:ext cx="867545" cy="369332"/>
          </a:xfrm>
          <a:prstGeom prst="rect">
            <a:avLst/>
          </a:prstGeom>
          <a:noFill/>
        </p:spPr>
        <p:txBody>
          <a:bodyPr wrap="none" rtlCol="0">
            <a:spAutoFit/>
          </a:bodyPr>
          <a:lstStyle/>
          <a:p>
            <a:r>
              <a:rPr lang="ja-JP" altLang="en-US" dirty="0">
                <a:solidFill>
                  <a:prstClr val="black"/>
                </a:solidFill>
              </a:rPr>
              <a:t>サーバ</a:t>
            </a:r>
          </a:p>
        </p:txBody>
      </p:sp>
      <p:sp>
        <p:nvSpPr>
          <p:cNvPr id="16" name="縦巻き 15"/>
          <p:cNvSpPr/>
          <p:nvPr/>
        </p:nvSpPr>
        <p:spPr>
          <a:xfrm flipH="1">
            <a:off x="7979039" y="2149311"/>
            <a:ext cx="923827" cy="1093509"/>
          </a:xfrm>
          <a:prstGeom prst="vertic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rPr>
              <a:t>利用者の情報</a:t>
            </a:r>
            <a:endParaRPr lang="en-US" altLang="ja-JP" sz="1200" dirty="0">
              <a:solidFill>
                <a:prstClr val="black"/>
              </a:solidFill>
            </a:endParaRPr>
          </a:p>
          <a:p>
            <a:r>
              <a:rPr lang="en-US" altLang="ja-JP" sz="1200" dirty="0">
                <a:solidFill>
                  <a:prstClr val="black"/>
                </a:solidFill>
              </a:rPr>
              <a:t>...</a:t>
            </a:r>
          </a:p>
          <a:p>
            <a:r>
              <a:rPr lang="en-US" altLang="ja-JP" sz="1200" dirty="0">
                <a:solidFill>
                  <a:prstClr val="black"/>
                </a:solidFill>
              </a:rPr>
              <a:t>...</a:t>
            </a:r>
            <a:endParaRPr lang="ja-JP" altLang="en-US" sz="1200" dirty="0">
              <a:solidFill>
                <a:prstClr val="black"/>
              </a:solidFill>
            </a:endParaRPr>
          </a:p>
        </p:txBody>
      </p:sp>
      <p:sp>
        <p:nvSpPr>
          <p:cNvPr id="20" name="左矢印 19"/>
          <p:cNvSpPr/>
          <p:nvPr/>
        </p:nvSpPr>
        <p:spPr>
          <a:xfrm rot="19800000">
            <a:off x="2309171" y="4146369"/>
            <a:ext cx="4972174" cy="567646"/>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dirty="0">
                <a:solidFill>
                  <a:prstClr val="white"/>
                </a:solidFill>
              </a:rPr>
              <a:t>応答</a:t>
            </a:r>
          </a:p>
        </p:txBody>
      </p:sp>
      <p:sp>
        <p:nvSpPr>
          <p:cNvPr id="21" name="右矢印 20"/>
          <p:cNvSpPr/>
          <p:nvPr/>
        </p:nvSpPr>
        <p:spPr>
          <a:xfrm rot="19843245">
            <a:off x="2087400" y="3686048"/>
            <a:ext cx="4937377" cy="59394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dirty="0">
                <a:solidFill>
                  <a:prstClr val="white"/>
                </a:solidFill>
              </a:rPr>
              <a:t>ログイン・情報要求</a:t>
            </a:r>
          </a:p>
        </p:txBody>
      </p:sp>
    </p:spTree>
    <p:extLst>
      <p:ext uri="{BB962C8B-B14F-4D97-AF65-F5344CB8AC3E}">
        <p14:creationId xmlns:p14="http://schemas.microsoft.com/office/powerpoint/2010/main" val="295508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SSL</a:t>
            </a:r>
            <a:r>
              <a:rPr kumimoji="1" lang="ja-JP" altLang="en-US" dirty="0" smtClean="0"/>
              <a:t>・</a:t>
            </a:r>
            <a:r>
              <a:rPr kumimoji="1" lang="en-US" altLang="ja-JP" dirty="0" smtClean="0"/>
              <a:t>TLS</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インターネット上で通信を暗号化して安全にする仕組み（プロトコル）</a:t>
            </a:r>
            <a:endParaRPr kumimoji="1" lang="en-US" altLang="ja-JP" dirty="0" smtClean="0"/>
          </a:p>
          <a:p>
            <a:pPr lvl="1"/>
            <a:r>
              <a:rPr kumimoji="1" lang="en-US" altLang="ja-JP" dirty="0" smtClean="0"/>
              <a:t>SSL: Secure Socket Layer</a:t>
            </a:r>
          </a:p>
          <a:p>
            <a:pPr lvl="1"/>
            <a:r>
              <a:rPr lang="en-US" altLang="ja-JP" dirty="0" smtClean="0"/>
              <a:t>TLS: Transport Layer Security</a:t>
            </a:r>
          </a:p>
          <a:p>
            <a:pPr lvl="1"/>
            <a:r>
              <a:rPr kumimoji="1" lang="en-US" altLang="ja-JP" dirty="0" smtClean="0"/>
              <a:t>SSL</a:t>
            </a:r>
            <a:r>
              <a:rPr kumimoji="1" lang="ja-JP" altLang="en-US" dirty="0" smtClean="0"/>
              <a:t>と</a:t>
            </a:r>
            <a:r>
              <a:rPr kumimoji="1" lang="en-US" altLang="ja-JP" dirty="0" smtClean="0"/>
              <a:t>TLS</a:t>
            </a:r>
            <a:r>
              <a:rPr kumimoji="1" lang="ja-JP" altLang="en-US" dirty="0" smtClean="0"/>
              <a:t>はほぼ同じものを指すと思って良い</a:t>
            </a:r>
            <a:endParaRPr kumimoji="1" lang="en-US" altLang="ja-JP" dirty="0" smtClean="0"/>
          </a:p>
          <a:p>
            <a:r>
              <a:rPr lang="ja-JP" altLang="en-US" dirty="0"/>
              <a:t>サーバ</a:t>
            </a:r>
            <a:r>
              <a:rPr lang="ja-JP" altLang="en-US" dirty="0" smtClean="0"/>
              <a:t>とクライアントの両方が対応していないと</a:t>
            </a:r>
            <a:r>
              <a:rPr lang="ja-JP" altLang="en-US" dirty="0" smtClean="0"/>
              <a:t>使えない</a:t>
            </a:r>
            <a:endParaRPr lang="en-US" altLang="ja-JP" dirty="0" smtClean="0"/>
          </a:p>
          <a:p>
            <a:pPr lvl="1"/>
            <a:r>
              <a:rPr lang="ja-JP" altLang="en-US" dirty="0" smtClean="0"/>
              <a:t>メールやウェブはほぼ問題ない</a:t>
            </a:r>
            <a:endParaRPr lang="en-US" altLang="ja-JP" dirty="0" smtClean="0"/>
          </a:p>
          <a:p>
            <a:r>
              <a:rPr kumimoji="1" lang="ja-JP" altLang="en-US" dirty="0" smtClean="0"/>
              <a:t>サーバが本物</a:t>
            </a:r>
            <a:r>
              <a:rPr lang="ja-JP" altLang="en-US" dirty="0" smtClean="0"/>
              <a:t>か</a:t>
            </a:r>
            <a:r>
              <a:rPr kumimoji="1" lang="ja-JP" altLang="en-US" dirty="0" smtClean="0"/>
              <a:t>確認する</a:t>
            </a:r>
            <a:r>
              <a:rPr lang="ja-JP" altLang="en-US" dirty="0" smtClean="0"/>
              <a:t>仕組みも含む</a:t>
            </a:r>
            <a:endParaRPr kumimoji="1" lang="en-US" altLang="ja-JP" dirty="0" smtClean="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30</a:t>
            </a:fld>
            <a:endParaRPr lang="ja-JP" altLang="en-US"/>
          </a:p>
        </p:txBody>
      </p:sp>
    </p:spTree>
    <p:extLst>
      <p:ext uri="{BB962C8B-B14F-4D97-AF65-F5344CB8AC3E}">
        <p14:creationId xmlns:p14="http://schemas.microsoft.com/office/powerpoint/2010/main" val="18423726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メール送受信の暗号化</a:t>
            </a:r>
            <a:r>
              <a:rPr kumimoji="1" lang="en-US" altLang="ja-JP" dirty="0" smtClean="0"/>
              <a:t/>
            </a:r>
            <a:br>
              <a:rPr kumimoji="1" lang="en-US" altLang="ja-JP" dirty="0" smtClean="0"/>
            </a:br>
            <a:r>
              <a:rPr lang="ja-JP" altLang="en-US" dirty="0" smtClean="0"/>
              <a:t>（</a:t>
            </a:r>
            <a:r>
              <a:rPr lang="en-US" altLang="ja-JP" dirty="0" smtClean="0"/>
              <a:t>Outlook 2013</a:t>
            </a:r>
            <a:r>
              <a:rPr lang="ja-JP" altLang="en-US" dirty="0" smtClean="0"/>
              <a:t>）</a:t>
            </a:r>
            <a:endParaRPr kumimoji="1" lang="ja-JP" altLang="en-US" dirty="0"/>
          </a:p>
        </p:txBody>
      </p:sp>
      <p:pic>
        <p:nvPicPr>
          <p:cNvPr id="6" name="コンテンツ プレースホルダー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2850777" y="2069054"/>
            <a:ext cx="4571760" cy="3385074"/>
          </a:xfrm>
        </p:spPr>
      </p:pic>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31</a:t>
            </a:fld>
            <a:endParaRPr lang="ja-JP" altLang="en-US"/>
          </a:p>
        </p:txBody>
      </p:sp>
      <p:sp>
        <p:nvSpPr>
          <p:cNvPr id="7" name="角丸四角形 6"/>
          <p:cNvSpPr/>
          <p:nvPr/>
        </p:nvSpPr>
        <p:spPr>
          <a:xfrm>
            <a:off x="5136657" y="3259567"/>
            <a:ext cx="607927" cy="30121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角丸四角形 7"/>
          <p:cNvSpPr/>
          <p:nvPr/>
        </p:nvSpPr>
        <p:spPr>
          <a:xfrm>
            <a:off x="5136656" y="3761591"/>
            <a:ext cx="607927" cy="30121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テキスト ボックス 8"/>
          <p:cNvSpPr txBox="1"/>
          <p:nvPr/>
        </p:nvSpPr>
        <p:spPr>
          <a:xfrm>
            <a:off x="2206752" y="5654938"/>
            <a:ext cx="5854488" cy="369332"/>
          </a:xfrm>
          <a:prstGeom prst="rect">
            <a:avLst/>
          </a:prstGeom>
          <a:noFill/>
        </p:spPr>
        <p:txBody>
          <a:bodyPr wrap="none" rtlCol="0">
            <a:spAutoFit/>
          </a:bodyPr>
          <a:lstStyle/>
          <a:p>
            <a:r>
              <a:rPr lang="ja-JP" altLang="en-US" dirty="0">
                <a:solidFill>
                  <a:prstClr val="black"/>
                </a:solidFill>
              </a:rPr>
              <a:t>詳しくは </a:t>
            </a:r>
            <a:r>
              <a:rPr lang="en-US" altLang="ja-JP" dirty="0">
                <a:solidFill>
                  <a:prstClr val="black"/>
                </a:solidFill>
              </a:rPr>
              <a:t>http://www.m.kyushu-u.ac.jp/s/4-PC.html</a:t>
            </a:r>
            <a:r>
              <a:rPr lang="ja-JP" altLang="en-US" dirty="0">
                <a:solidFill>
                  <a:prstClr val="black"/>
                </a:solidFill>
              </a:rPr>
              <a:t> </a:t>
            </a:r>
          </a:p>
        </p:txBody>
      </p:sp>
    </p:spTree>
    <p:extLst>
      <p:ext uri="{BB962C8B-B14F-4D97-AF65-F5344CB8AC3E}">
        <p14:creationId xmlns:p14="http://schemas.microsoft.com/office/powerpoint/2010/main" val="26662762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ウェブの暗号化（</a:t>
            </a:r>
            <a:r>
              <a:rPr kumimoji="1" lang="en-US" altLang="ja-JP" dirty="0" smtClean="0"/>
              <a:t>https</a:t>
            </a:r>
            <a:r>
              <a:rPr kumimoji="1" lang="ja-JP" altLang="en-US" dirty="0" smtClean="0"/>
              <a:t>）</a:t>
            </a:r>
            <a:r>
              <a:rPr kumimoji="1" lang="en-US" altLang="ja-JP" dirty="0" smtClean="0"/>
              <a:t/>
            </a:r>
            <a:br>
              <a:rPr kumimoji="1" lang="en-US" altLang="ja-JP" dirty="0" smtClean="0"/>
            </a:br>
            <a:r>
              <a:rPr lang="ja-JP" altLang="en-US" dirty="0" smtClean="0"/>
              <a:t>（</a:t>
            </a:r>
            <a:r>
              <a:rPr lang="en-US" altLang="ja-JP" dirty="0" smtClean="0"/>
              <a:t>Internet Explorer</a:t>
            </a:r>
            <a:r>
              <a:rPr lang="ja-JP" altLang="en-US" dirty="0" smtClean="0"/>
              <a:t>）</a:t>
            </a:r>
            <a:endParaRPr kumimoji="1" lang="ja-JP" altLang="en-US" dirty="0"/>
          </a:p>
        </p:txBody>
      </p:sp>
      <p:pic>
        <p:nvPicPr>
          <p:cNvPr id="6" name="コンテンツ プレースホルダー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511228" y="1904999"/>
            <a:ext cx="7815044" cy="4230809"/>
          </a:xfrm>
        </p:spPr>
      </p:pic>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32</a:t>
            </a:fld>
            <a:endParaRPr lang="ja-JP" altLang="en-US"/>
          </a:p>
        </p:txBody>
      </p:sp>
      <p:sp>
        <p:nvSpPr>
          <p:cNvPr id="7" name="角丸四角形 6"/>
          <p:cNvSpPr/>
          <p:nvPr/>
        </p:nvSpPr>
        <p:spPr>
          <a:xfrm>
            <a:off x="1804416" y="2377440"/>
            <a:ext cx="816864" cy="3291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角丸四角形 8"/>
          <p:cNvSpPr/>
          <p:nvPr/>
        </p:nvSpPr>
        <p:spPr>
          <a:xfrm>
            <a:off x="5541264" y="2377440"/>
            <a:ext cx="396240" cy="3291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2244488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ウェブの暗号化</a:t>
            </a:r>
            <a:r>
              <a:rPr kumimoji="1" lang="en-US" altLang="ja-JP" dirty="0" smtClean="0"/>
              <a:t/>
            </a:r>
            <a:br>
              <a:rPr kumimoji="1" lang="en-US" altLang="ja-JP" dirty="0" smtClean="0"/>
            </a:br>
            <a:r>
              <a:rPr lang="ja-JP" altLang="en-US" dirty="0" smtClean="0"/>
              <a:t>（</a:t>
            </a:r>
            <a:r>
              <a:rPr lang="en-US" altLang="ja-JP" dirty="0" smtClean="0"/>
              <a:t>Google Chrome</a:t>
            </a:r>
            <a:r>
              <a:rPr lang="ja-JP" altLang="en-US" dirty="0" smtClean="0"/>
              <a:t>）</a:t>
            </a:r>
            <a:endParaRPr kumimoji="1" lang="ja-JP" altLang="en-US" dirty="0"/>
          </a:p>
        </p:txBody>
      </p:sp>
      <p:pic>
        <p:nvPicPr>
          <p:cNvPr id="6" name="コンテンツ プレースホルダー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36753"/>
          <a:stretch/>
        </p:blipFill>
        <p:spPr>
          <a:xfrm>
            <a:off x="2138879" y="1905000"/>
            <a:ext cx="6201841" cy="4822386"/>
          </a:xfrm>
        </p:spPr>
      </p:pic>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33</a:t>
            </a:fld>
            <a:endParaRPr lang="ja-JP" altLang="en-US"/>
          </a:p>
        </p:txBody>
      </p:sp>
      <p:sp>
        <p:nvSpPr>
          <p:cNvPr id="7" name="角丸四角形 6"/>
          <p:cNvSpPr/>
          <p:nvPr/>
        </p:nvSpPr>
        <p:spPr>
          <a:xfrm>
            <a:off x="3352800" y="2523744"/>
            <a:ext cx="938784" cy="3291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42022416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アプリは？</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一見してわからない</a:t>
            </a:r>
            <a:endParaRPr kumimoji="1" lang="en-US" altLang="ja-JP" dirty="0" smtClean="0"/>
          </a:p>
          <a:p>
            <a:pPr lvl="1"/>
            <a:r>
              <a:rPr lang="ja-JP" altLang="en-US" dirty="0" smtClean="0"/>
              <a:t>裏でウェブの通信をしている物が多い</a:t>
            </a:r>
            <a:endParaRPr lang="en-US" altLang="ja-JP" dirty="0" smtClean="0"/>
          </a:p>
          <a:p>
            <a:pPr lvl="2"/>
            <a:r>
              <a:rPr kumimoji="1" lang="ja-JP" altLang="en-US" dirty="0" smtClean="0"/>
              <a:t>ログイン処理などはおそらく </a:t>
            </a:r>
            <a:r>
              <a:rPr kumimoji="1" lang="en-US" altLang="ja-JP" dirty="0" smtClean="0"/>
              <a:t>https </a:t>
            </a:r>
            <a:r>
              <a:rPr kumimoji="1" lang="ja-JP" altLang="en-US" dirty="0" smtClean="0"/>
              <a:t>を利用している</a:t>
            </a:r>
            <a:endParaRPr kumimoji="1" lang="en-US" altLang="ja-JP" dirty="0" smtClean="0"/>
          </a:p>
          <a:p>
            <a:pPr lvl="1"/>
            <a:r>
              <a:rPr lang="ja-JP" altLang="en-US" dirty="0" smtClean="0"/>
              <a:t>本当</a:t>
            </a:r>
            <a:r>
              <a:rPr lang="ja-JP" altLang="en-US" dirty="0"/>
              <a:t>にそうかは</a:t>
            </a:r>
            <a:r>
              <a:rPr lang="ja-JP" altLang="en-US" dirty="0" smtClean="0"/>
              <a:t>、通信をのぞいてみないとわからない</a:t>
            </a:r>
            <a:endParaRPr lang="en-US" altLang="ja-JP" dirty="0" smtClean="0"/>
          </a:p>
          <a:p>
            <a:pPr lvl="2"/>
            <a:r>
              <a:rPr kumimoji="1" lang="ja-JP" altLang="en-US" dirty="0" smtClean="0"/>
              <a:t>時々、サーバの検証（本物に接続しているかどうか）をちゃんとやっていなくて問題になるアプリがある、など</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34</a:t>
            </a:fld>
            <a:endParaRPr lang="ja-JP" altLang="en-US"/>
          </a:p>
        </p:txBody>
      </p:sp>
    </p:spTree>
    <p:extLst>
      <p:ext uri="{BB962C8B-B14F-4D97-AF65-F5344CB8AC3E}">
        <p14:creationId xmlns:p14="http://schemas.microsoft.com/office/powerpoint/2010/main" val="27916136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サーバ証明書</a:t>
            </a:r>
            <a:endParaRPr kumimoji="1" lang="ja-JP" altLang="en-US" dirty="0"/>
          </a:p>
        </p:txBody>
      </p:sp>
      <p:sp>
        <p:nvSpPr>
          <p:cNvPr id="3" name="コンテンツ プレースホルダー 2"/>
          <p:cNvSpPr>
            <a:spLocks noGrp="1"/>
          </p:cNvSpPr>
          <p:nvPr>
            <p:ph idx="1"/>
          </p:nvPr>
        </p:nvSpPr>
        <p:spPr/>
        <p:txBody>
          <a:bodyPr>
            <a:normAutofit fontScale="85000" lnSpcReduction="10000"/>
          </a:bodyPr>
          <a:lstStyle/>
          <a:p>
            <a:r>
              <a:rPr kumimoji="1" lang="ja-JP" altLang="en-US" dirty="0" smtClean="0"/>
              <a:t>「認証局」から発行してもらってサーバに入れる</a:t>
            </a:r>
            <a:endParaRPr kumimoji="1" lang="en-US" altLang="ja-JP" dirty="0" smtClean="0"/>
          </a:p>
          <a:p>
            <a:pPr lvl="2"/>
            <a:endParaRPr kumimoji="1" lang="en-US" altLang="ja-JP" dirty="0" smtClean="0"/>
          </a:p>
          <a:p>
            <a:pPr marL="457200" indent="-457200">
              <a:buFont typeface="+mj-lt"/>
              <a:buAutoNum type="arabicPeriod"/>
            </a:pPr>
            <a:r>
              <a:rPr lang="en-US" altLang="ja-JP" dirty="0" smtClean="0"/>
              <a:t>https://www.kyushu-u.ac.jp/ </a:t>
            </a:r>
            <a:r>
              <a:rPr lang="ja-JP" altLang="en-US" dirty="0" smtClean="0"/>
              <a:t>に接続</a:t>
            </a:r>
            <a:endParaRPr lang="en-US" altLang="ja-JP" dirty="0" smtClean="0"/>
          </a:p>
          <a:p>
            <a:pPr marL="457200" indent="-457200">
              <a:buFont typeface="+mj-lt"/>
              <a:buAutoNum type="arabicPeriod"/>
            </a:pPr>
            <a:r>
              <a:rPr lang="ja-JP" altLang="en-US" dirty="0" smtClean="0"/>
              <a:t>サーバ</a:t>
            </a:r>
            <a:r>
              <a:rPr lang="ja-JP" altLang="en-US" dirty="0" smtClean="0"/>
              <a:t>から証明書</a:t>
            </a:r>
            <a:r>
              <a:rPr lang="ja-JP" altLang="en-US" dirty="0" smtClean="0"/>
              <a:t>が返って</a:t>
            </a:r>
            <a:r>
              <a:rPr lang="ja-JP" altLang="en-US" dirty="0" smtClean="0"/>
              <a:t>くる</a:t>
            </a:r>
            <a:endParaRPr lang="en-US" altLang="ja-JP" dirty="0" smtClean="0"/>
          </a:p>
          <a:p>
            <a:pPr marL="857250" lvl="1" indent="-457200"/>
            <a:r>
              <a:rPr lang="ja-JP" altLang="en-US" dirty="0" smtClean="0"/>
              <a:t>通常「</a:t>
            </a:r>
            <a:r>
              <a:rPr lang="en-US" altLang="ja-JP" dirty="0"/>
              <a:t>www.kyushu-u.ac.jp</a:t>
            </a:r>
            <a:r>
              <a:rPr lang="ja-JP" altLang="en-US" dirty="0" smtClean="0"/>
              <a:t>」に発行された証明書</a:t>
            </a:r>
            <a:endParaRPr lang="en-US" altLang="ja-JP" dirty="0" smtClean="0"/>
          </a:p>
          <a:p>
            <a:pPr marL="457200" indent="-457200">
              <a:buFont typeface="+mj-lt"/>
              <a:buAutoNum type="arabicPeriod"/>
            </a:pPr>
            <a:r>
              <a:rPr lang="ja-JP" altLang="en-US" dirty="0" smtClean="0"/>
              <a:t>接続</a:t>
            </a:r>
            <a:r>
              <a:rPr lang="ja-JP" altLang="en-US" dirty="0" smtClean="0"/>
              <a:t>したいサーバ名と証明書の名前が合っていれば○、違っていれば警告表示</a:t>
            </a:r>
            <a:endParaRPr lang="en-US" altLang="ja-JP" dirty="0" smtClean="0"/>
          </a:p>
          <a:p>
            <a:pPr lvl="1" indent="-342900"/>
            <a:r>
              <a:rPr lang="ja-JP" altLang="en-US" dirty="0" smtClean="0"/>
              <a:t>証明書を発行した「認証局」の情報も入っている</a:t>
            </a:r>
            <a:endParaRPr lang="en-US" altLang="ja-JP" dirty="0" smtClean="0"/>
          </a:p>
          <a:p>
            <a:pPr lvl="2" indent="-342900"/>
            <a:r>
              <a:rPr lang="ja-JP" altLang="en-US" dirty="0" smtClean="0"/>
              <a:t>ブラウザが知っている認証局の発行した証明書なら○</a:t>
            </a:r>
            <a:endParaRPr lang="en-US" altLang="ja-JP" dirty="0" smtClean="0"/>
          </a:p>
          <a:p>
            <a:pPr marL="857250" lvl="1" indent="-457200"/>
            <a:r>
              <a:rPr lang="ja-JP" altLang="en-US" dirty="0" smtClean="0"/>
              <a:t>証明書</a:t>
            </a:r>
            <a:r>
              <a:rPr lang="ja-JP" altLang="en-US" dirty="0"/>
              <a:t>に</a:t>
            </a:r>
            <a:r>
              <a:rPr lang="ja-JP" altLang="en-US" dirty="0" smtClean="0"/>
              <a:t>は期限があって切れていてもダメ</a:t>
            </a:r>
            <a:endParaRPr lang="en-US" altLang="ja-JP" dirty="0" smtClean="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35</a:t>
            </a:fld>
            <a:endParaRPr lang="ja-JP" altLang="en-US"/>
          </a:p>
        </p:txBody>
      </p:sp>
    </p:spTree>
    <p:extLst>
      <p:ext uri="{BB962C8B-B14F-4D97-AF65-F5344CB8AC3E}">
        <p14:creationId xmlns:p14="http://schemas.microsoft.com/office/powerpoint/2010/main" val="10744246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信頼できる認証局</a:t>
            </a:r>
            <a:endParaRPr kumimoji="1" lang="ja-JP" altLang="en-US" dirty="0"/>
          </a:p>
        </p:txBody>
      </p:sp>
      <p:pic>
        <p:nvPicPr>
          <p:cNvPr id="6"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1974" y="1295399"/>
            <a:ext cx="5129951" cy="5408681"/>
          </a:xfrm>
          <a:prstGeom prst="rect">
            <a:avLst/>
          </a:prstGeom>
          <a:ln>
            <a:noFill/>
          </a:ln>
          <a:effectLst>
            <a:outerShdw blurRad="190500" algn="tl" rotWithShape="0">
              <a:srgbClr val="000000">
                <a:alpha val="70000"/>
              </a:srgbClr>
            </a:outerShdw>
          </a:effectLst>
        </p:spPr>
      </p:pic>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36</a:t>
            </a:fld>
            <a:endParaRPr lang="ja-JP" altLang="en-US"/>
          </a:p>
        </p:txBody>
      </p:sp>
    </p:spTree>
    <p:extLst>
      <p:ext uri="{BB962C8B-B14F-4D97-AF65-F5344CB8AC3E}">
        <p14:creationId xmlns:p14="http://schemas.microsoft.com/office/powerpoint/2010/main" val="21443557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Extended Validation </a:t>
            </a:r>
            <a:r>
              <a:rPr kumimoji="1" lang="ja-JP" altLang="en-US" dirty="0" smtClean="0"/>
              <a:t>証明書</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37</a:t>
            </a:fld>
            <a:endParaRPr lang="ja-JP" altLang="en-US"/>
          </a:p>
        </p:txBody>
      </p:sp>
      <p:sp>
        <p:nvSpPr>
          <p:cNvPr id="7" name="コンテンツ プレースホルダー 6"/>
          <p:cNvSpPr>
            <a:spLocks noGrp="1"/>
          </p:cNvSpPr>
          <p:nvPr>
            <p:ph idx="1"/>
          </p:nvPr>
        </p:nvSpPr>
        <p:spPr>
          <a:xfrm>
            <a:off x="1942415" y="5086350"/>
            <a:ext cx="6591985" cy="824872"/>
          </a:xfrm>
        </p:spPr>
        <p:txBody>
          <a:bodyPr>
            <a:normAutofit lnSpcReduction="10000"/>
          </a:bodyPr>
          <a:lstStyle/>
          <a:p>
            <a:r>
              <a:rPr lang="ja-JP" altLang="en-US" dirty="0"/>
              <a:t>一定の</a:t>
            </a:r>
            <a:r>
              <a:rPr lang="ja-JP" altLang="en-US" dirty="0" smtClean="0"/>
              <a:t>基準を満たした審査を通った証明書</a:t>
            </a:r>
            <a:endParaRPr lang="en-US" altLang="ja-JP" dirty="0" smtClean="0"/>
          </a:p>
          <a:p>
            <a:pPr lvl="1"/>
            <a:r>
              <a:rPr kumimoji="1" lang="ja-JP" altLang="en-US" dirty="0" smtClean="0"/>
              <a:t>アドレスバーが緑色になる</a:t>
            </a:r>
            <a:endParaRPr kumimoji="1" lang="ja-JP" altLang="en-US" dirty="0"/>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886" y="1292441"/>
            <a:ext cx="4720464" cy="364213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439185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証明書の偽造？</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kumimoji="1" lang="ja-JP" altLang="en-US" dirty="0" smtClean="0"/>
              <a:t>「信頼できる認証局」は証明書を発行するときにサーバの素性を調査する</a:t>
            </a:r>
            <a:endParaRPr kumimoji="1" lang="en-US" altLang="ja-JP" dirty="0" smtClean="0"/>
          </a:p>
          <a:p>
            <a:pPr lvl="1"/>
            <a:r>
              <a:rPr kumimoji="1" lang="ja-JP" altLang="en-US" dirty="0" smtClean="0"/>
              <a:t>他所の人が </a:t>
            </a:r>
            <a:r>
              <a:rPr kumimoji="1" lang="en-US" altLang="ja-JP" dirty="0" smtClean="0">
                <a:hlinkClick r:id="rId2"/>
              </a:rPr>
              <a:t>www.kyushu-u.ac.jp</a:t>
            </a:r>
            <a:r>
              <a:rPr kumimoji="1" lang="en-US" altLang="ja-JP" dirty="0" smtClean="0"/>
              <a:t> </a:t>
            </a:r>
            <a:r>
              <a:rPr kumimoji="1" lang="ja-JP" altLang="en-US" dirty="0" smtClean="0"/>
              <a:t>の名前の入った証明書を発行することはできない（建前上）</a:t>
            </a:r>
            <a:endParaRPr kumimoji="1" lang="en-US" altLang="ja-JP" dirty="0" smtClean="0"/>
          </a:p>
          <a:p>
            <a:pPr lvl="3"/>
            <a:endParaRPr kumimoji="1" lang="en-US" altLang="ja-JP" dirty="0" smtClean="0"/>
          </a:p>
          <a:p>
            <a:r>
              <a:rPr lang="ja-JP" altLang="en-US" dirty="0" smtClean="0"/>
              <a:t>証明書を勝手に作ることは可能だが、「信頼できる認証局」から発行されて</a:t>
            </a:r>
            <a:r>
              <a:rPr lang="ja-JP" altLang="en-US" dirty="0" smtClean="0"/>
              <a:t>いない事がわかる</a:t>
            </a:r>
            <a:endParaRPr lang="en-US" altLang="ja-JP" dirty="0" smtClean="0"/>
          </a:p>
          <a:p>
            <a:pPr lvl="1"/>
            <a:r>
              <a:rPr kumimoji="1" lang="ja-JP" altLang="en-US" dirty="0" smtClean="0"/>
              <a:t>「信頼</a:t>
            </a:r>
            <a:r>
              <a:rPr kumimoji="1" lang="ja-JP" altLang="en-US" dirty="0"/>
              <a:t>できる</a:t>
            </a:r>
            <a:r>
              <a:rPr kumimoji="1" lang="ja-JP" altLang="en-US" dirty="0" smtClean="0"/>
              <a:t>認証局」に偽認証局を入れる、という攻撃もあるけれど</a:t>
            </a:r>
            <a:endParaRPr kumimoji="1" lang="en-US" altLang="ja-JP" dirty="0" smtClean="0"/>
          </a:p>
          <a:p>
            <a:pPr lvl="2"/>
            <a:endParaRPr lang="en-US" altLang="ja-JP" dirty="0" smtClean="0"/>
          </a:p>
          <a:p>
            <a:r>
              <a:rPr lang="ja-JP" altLang="en-US" dirty="0" smtClean="0"/>
              <a:t>証明書を正しく使うに</a:t>
            </a:r>
            <a:r>
              <a:rPr lang="ja-JP" altLang="en-US" dirty="0" smtClean="0"/>
              <a:t>は、ペアになる秘密</a:t>
            </a:r>
            <a:r>
              <a:rPr lang="ja-JP" altLang="en-US" dirty="0" smtClean="0"/>
              <a:t>の鍵が必要で、証明書だけ盗聴しても使えない</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38</a:t>
            </a:fld>
            <a:endParaRPr lang="ja-JP" altLang="en-US"/>
          </a:p>
        </p:txBody>
      </p:sp>
    </p:spTree>
    <p:extLst>
      <p:ext uri="{BB962C8B-B14F-4D97-AF65-F5344CB8AC3E}">
        <p14:creationId xmlns:p14="http://schemas.microsoft.com/office/powerpoint/2010/main" val="26402903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警告画面</a:t>
            </a:r>
            <a:r>
              <a:rPr kumimoji="1" lang="en-US" altLang="ja-JP" dirty="0" smtClean="0"/>
              <a:t/>
            </a:r>
            <a:br>
              <a:rPr kumimoji="1" lang="en-US" altLang="ja-JP" dirty="0" smtClean="0"/>
            </a:br>
            <a:r>
              <a:rPr lang="ja-JP" altLang="en-US" dirty="0" smtClean="0"/>
              <a:t>（</a:t>
            </a:r>
            <a:r>
              <a:rPr lang="en-US" altLang="ja-JP" dirty="0" smtClean="0"/>
              <a:t>Internet Explorer</a:t>
            </a:r>
            <a:r>
              <a:rPr lang="ja-JP" altLang="en-US" dirty="0" smtClean="0"/>
              <a:t>）</a:t>
            </a:r>
            <a:endParaRPr kumimoji="1" lang="ja-JP" altLang="en-US" dirty="0"/>
          </a:p>
        </p:txBody>
      </p:sp>
      <p:pic>
        <p:nvPicPr>
          <p:cNvPr id="6"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42414" y="1904999"/>
            <a:ext cx="6719043" cy="4230809"/>
          </a:xfrm>
        </p:spPr>
      </p:pic>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39</a:t>
            </a:fld>
            <a:endParaRPr lang="ja-JP" altLang="en-US"/>
          </a:p>
        </p:txBody>
      </p:sp>
    </p:spTree>
    <p:extLst>
      <p:ext uri="{BB962C8B-B14F-4D97-AF65-F5344CB8AC3E}">
        <p14:creationId xmlns:p14="http://schemas.microsoft.com/office/powerpoint/2010/main" val="1586015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雲 17"/>
          <p:cNvSpPr/>
          <p:nvPr/>
        </p:nvSpPr>
        <p:spPr>
          <a:xfrm>
            <a:off x="2967580" y="2112430"/>
            <a:ext cx="3880537" cy="282813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white"/>
                </a:solidFill>
              </a:rPr>
              <a:t>インターネット</a:t>
            </a:r>
          </a:p>
        </p:txBody>
      </p:sp>
      <p:sp>
        <p:nvSpPr>
          <p:cNvPr id="22" name="角丸四角形 21"/>
          <p:cNvSpPr/>
          <p:nvPr/>
        </p:nvSpPr>
        <p:spPr>
          <a:xfrm>
            <a:off x="5891801" y="1480799"/>
            <a:ext cx="1520190" cy="13901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prstClr val="black"/>
                </a:solidFill>
              </a:rPr>
              <a:t>データ</a:t>
            </a:r>
            <a:endParaRPr lang="en-US" altLang="ja-JP" sz="1600" dirty="0">
              <a:solidFill>
                <a:prstClr val="black"/>
              </a:solidFill>
            </a:endParaRPr>
          </a:p>
          <a:p>
            <a:pPr algn="ctr"/>
            <a:r>
              <a:rPr lang="ja-JP" altLang="en-US" sz="1600" dirty="0">
                <a:solidFill>
                  <a:prstClr val="black"/>
                </a:solidFill>
              </a:rPr>
              <a:t>センタ</a:t>
            </a:r>
          </a:p>
        </p:txBody>
      </p:sp>
      <p:sp>
        <p:nvSpPr>
          <p:cNvPr id="19" name="角丸四角形 18"/>
          <p:cNvSpPr/>
          <p:nvPr/>
        </p:nvSpPr>
        <p:spPr>
          <a:xfrm>
            <a:off x="2153508" y="3412503"/>
            <a:ext cx="1520190" cy="14586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prstClr val="black"/>
                </a:solidFill>
              </a:rPr>
              <a:t>九州大学</a:t>
            </a:r>
            <a:endParaRPr lang="en-US" altLang="ja-JP" sz="1600" dirty="0">
              <a:solidFill>
                <a:prstClr val="black"/>
              </a:solidFill>
            </a:endParaRPr>
          </a:p>
          <a:p>
            <a:pPr algn="ctr"/>
            <a:r>
              <a:rPr lang="ja-JP" altLang="en-US" sz="1600" dirty="0">
                <a:solidFill>
                  <a:prstClr val="black"/>
                </a:solidFill>
              </a:rPr>
              <a:t>自宅など</a:t>
            </a:r>
          </a:p>
        </p:txBody>
      </p:sp>
      <p:sp>
        <p:nvSpPr>
          <p:cNvPr id="2" name="タイトル 1"/>
          <p:cNvSpPr>
            <a:spLocks noGrp="1"/>
          </p:cNvSpPr>
          <p:nvPr>
            <p:ph type="title"/>
          </p:nvPr>
        </p:nvSpPr>
        <p:spPr/>
        <p:txBody>
          <a:bodyPr/>
          <a:lstStyle/>
          <a:p>
            <a:r>
              <a:rPr lang="ja-JP" altLang="en-US" dirty="0"/>
              <a:t>攻撃</a:t>
            </a:r>
            <a:r>
              <a:rPr lang="ja-JP" altLang="en-US" dirty="0" smtClean="0"/>
              <a:t>の例</a:t>
            </a:r>
            <a:endParaRPr kumimoji="1" lang="ja-JP" altLang="en-US" dirty="0"/>
          </a:p>
        </p:txBody>
      </p:sp>
      <p:sp>
        <p:nvSpPr>
          <p:cNvPr id="21" name="フッター プレースホルダー 20"/>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7" name="スライド番号プレースホルダー 16"/>
          <p:cNvSpPr>
            <a:spLocks noGrp="1"/>
          </p:cNvSpPr>
          <p:nvPr>
            <p:ph type="sldNum" sz="quarter" idx="12"/>
          </p:nvPr>
        </p:nvSpPr>
        <p:spPr/>
        <p:txBody>
          <a:bodyPr/>
          <a:lstStyle/>
          <a:p>
            <a:fld id="{7E280EC1-6B44-4B49-82BC-9ACA7170F820}" type="slidenum">
              <a:rPr lang="ja-JP" altLang="en-US" smtClean="0"/>
              <a:pPr/>
              <a:t>4</a:t>
            </a:fld>
            <a:endParaRPr lang="ja-JP" altLang="en-US"/>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940561"/>
            <a:ext cx="909687" cy="877609"/>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5487" y="1293325"/>
            <a:ext cx="959617" cy="1402741"/>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9973" y="4241493"/>
            <a:ext cx="595143" cy="546976"/>
          </a:xfrm>
          <a:prstGeom prst="rect">
            <a:avLst/>
          </a:prstGeom>
        </p:spPr>
      </p:pic>
      <p:pic>
        <p:nvPicPr>
          <p:cNvPr id="12" name="図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9390" y="5449403"/>
            <a:ext cx="737533" cy="737533"/>
          </a:xfrm>
          <a:prstGeom prst="rect">
            <a:avLst/>
          </a:prstGeom>
        </p:spPr>
      </p:pic>
      <p:sp>
        <p:nvSpPr>
          <p:cNvPr id="13" name="稲妻 12"/>
          <p:cNvSpPr/>
          <p:nvPr/>
        </p:nvSpPr>
        <p:spPr>
          <a:xfrm flipH="1">
            <a:off x="1547509" y="4769402"/>
            <a:ext cx="529414" cy="481122"/>
          </a:xfrm>
          <a:prstGeom prst="lightningBol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テキスト ボックス 13"/>
          <p:cNvSpPr txBox="1"/>
          <p:nvPr/>
        </p:nvSpPr>
        <p:spPr>
          <a:xfrm>
            <a:off x="1797901" y="4972933"/>
            <a:ext cx="838691" cy="307777"/>
          </a:xfrm>
          <a:prstGeom prst="rect">
            <a:avLst/>
          </a:prstGeom>
          <a:noFill/>
        </p:spPr>
        <p:txBody>
          <a:bodyPr wrap="none" rtlCol="0">
            <a:spAutoFit/>
          </a:bodyPr>
          <a:lstStyle/>
          <a:p>
            <a:r>
              <a:rPr lang="ja-JP" altLang="en-US" sz="1400" dirty="0">
                <a:solidFill>
                  <a:prstClr val="black"/>
                </a:solidFill>
              </a:rPr>
              <a:t>無線</a:t>
            </a:r>
            <a:r>
              <a:rPr lang="en-US" altLang="ja-JP" sz="1400" dirty="0">
                <a:solidFill>
                  <a:prstClr val="black"/>
                </a:solidFill>
              </a:rPr>
              <a:t>LAN</a:t>
            </a:r>
            <a:endParaRPr lang="ja-JP" altLang="en-US" sz="1400" dirty="0">
              <a:solidFill>
                <a:prstClr val="black"/>
              </a:solidFill>
            </a:endParaRPr>
          </a:p>
        </p:txBody>
      </p:sp>
      <p:sp>
        <p:nvSpPr>
          <p:cNvPr id="15" name="テキスト ボックス 14"/>
          <p:cNvSpPr txBox="1"/>
          <p:nvPr/>
        </p:nvSpPr>
        <p:spPr>
          <a:xfrm>
            <a:off x="7281522" y="2696066"/>
            <a:ext cx="867545" cy="369332"/>
          </a:xfrm>
          <a:prstGeom prst="rect">
            <a:avLst/>
          </a:prstGeom>
          <a:noFill/>
        </p:spPr>
        <p:txBody>
          <a:bodyPr wrap="none" rtlCol="0">
            <a:spAutoFit/>
          </a:bodyPr>
          <a:lstStyle/>
          <a:p>
            <a:r>
              <a:rPr lang="ja-JP" altLang="en-US" dirty="0">
                <a:solidFill>
                  <a:prstClr val="black"/>
                </a:solidFill>
              </a:rPr>
              <a:t>サーバ</a:t>
            </a:r>
          </a:p>
        </p:txBody>
      </p:sp>
      <p:sp>
        <p:nvSpPr>
          <p:cNvPr id="16" name="縦巻き 15"/>
          <p:cNvSpPr/>
          <p:nvPr/>
        </p:nvSpPr>
        <p:spPr>
          <a:xfrm flipH="1">
            <a:off x="7979039" y="2149311"/>
            <a:ext cx="923827" cy="1093509"/>
          </a:xfrm>
          <a:prstGeom prst="vertic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rPr>
              <a:t>利用者の情報</a:t>
            </a:r>
            <a:endParaRPr lang="en-US" altLang="ja-JP" sz="1200" dirty="0">
              <a:solidFill>
                <a:prstClr val="black"/>
              </a:solidFill>
            </a:endParaRPr>
          </a:p>
          <a:p>
            <a:r>
              <a:rPr lang="en-US" altLang="ja-JP" sz="1200" dirty="0">
                <a:solidFill>
                  <a:prstClr val="black"/>
                </a:solidFill>
              </a:rPr>
              <a:t>...</a:t>
            </a:r>
          </a:p>
          <a:p>
            <a:r>
              <a:rPr lang="en-US" altLang="ja-JP" sz="1200" dirty="0">
                <a:solidFill>
                  <a:prstClr val="black"/>
                </a:solidFill>
              </a:rPr>
              <a:t>...</a:t>
            </a:r>
            <a:endParaRPr lang="ja-JP" altLang="en-US" sz="1200" dirty="0">
              <a:solidFill>
                <a:prstClr val="black"/>
              </a:solidFill>
            </a:endParaRPr>
          </a:p>
        </p:txBody>
      </p:sp>
      <p:pic>
        <p:nvPicPr>
          <p:cNvPr id="20" name="図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83897" y="3418343"/>
            <a:ext cx="630936" cy="646608"/>
          </a:xfrm>
          <a:prstGeom prst="rect">
            <a:avLst/>
          </a:prstGeom>
        </p:spPr>
      </p:pic>
      <p:sp>
        <p:nvSpPr>
          <p:cNvPr id="6" name="右矢印 5"/>
          <p:cNvSpPr/>
          <p:nvPr/>
        </p:nvSpPr>
        <p:spPr>
          <a:xfrm rot="2700000">
            <a:off x="915696" y="4042900"/>
            <a:ext cx="829515" cy="62189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solidFill>
                  <a:prstClr val="white"/>
                </a:solidFill>
              </a:rPr>
              <a:t>盗聴</a:t>
            </a:r>
          </a:p>
        </p:txBody>
      </p:sp>
      <p:sp>
        <p:nvSpPr>
          <p:cNvPr id="7" name="環状矢印 6"/>
          <p:cNvSpPr/>
          <p:nvPr/>
        </p:nvSpPr>
        <p:spPr>
          <a:xfrm rot="17647803">
            <a:off x="6113789" y="3036161"/>
            <a:ext cx="2234922" cy="1836765"/>
          </a:xfrm>
          <a:prstGeom prst="circularArrow">
            <a:avLst>
              <a:gd name="adj1" fmla="val 12500"/>
              <a:gd name="adj2" fmla="val 785983"/>
              <a:gd name="adj3" fmla="val 20457681"/>
              <a:gd name="adj4" fmla="val 10800000"/>
              <a:gd name="adj5" fmla="val 125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dirty="0">
              <a:solidFill>
                <a:prstClr val="black"/>
              </a:solidFill>
            </a:endParaRPr>
          </a:p>
        </p:txBody>
      </p:sp>
      <p:pic>
        <p:nvPicPr>
          <p:cNvPr id="27" name="図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91091" y="4686659"/>
            <a:ext cx="629801" cy="646608"/>
          </a:xfrm>
          <a:prstGeom prst="rect">
            <a:avLst/>
          </a:prstGeom>
        </p:spPr>
      </p:pic>
      <p:sp>
        <p:nvSpPr>
          <p:cNvPr id="8" name="テキスト ボックス 7"/>
          <p:cNvSpPr txBox="1"/>
          <p:nvPr/>
        </p:nvSpPr>
        <p:spPr>
          <a:xfrm>
            <a:off x="6517091" y="4022935"/>
            <a:ext cx="1003801" cy="369332"/>
          </a:xfrm>
          <a:prstGeom prst="rect">
            <a:avLst/>
          </a:prstGeom>
          <a:solidFill>
            <a:schemeClr val="bg1"/>
          </a:solidFill>
          <a:ln>
            <a:solidFill>
              <a:schemeClr val="tx1"/>
            </a:solidFill>
          </a:ln>
        </p:spPr>
        <p:txBody>
          <a:bodyPr wrap="none" rtlCol="0">
            <a:spAutoFit/>
          </a:bodyPr>
          <a:lstStyle/>
          <a:p>
            <a:r>
              <a:rPr lang="ja-JP" altLang="en-US" dirty="0">
                <a:solidFill>
                  <a:prstClr val="black"/>
                </a:solidFill>
              </a:rPr>
              <a:t>乗っ取り</a:t>
            </a:r>
          </a:p>
        </p:txBody>
      </p:sp>
      <p:pic>
        <p:nvPicPr>
          <p:cNvPr id="29" name="図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1764" y="1566877"/>
            <a:ext cx="746427" cy="1091106"/>
          </a:xfrm>
          <a:prstGeom prst="rect">
            <a:avLst/>
          </a:prstGeom>
        </p:spPr>
      </p:pic>
      <p:pic>
        <p:nvPicPr>
          <p:cNvPr id="28" name="図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55176" y="1341852"/>
            <a:ext cx="629801" cy="646608"/>
          </a:xfrm>
          <a:prstGeom prst="rect">
            <a:avLst/>
          </a:prstGeom>
        </p:spPr>
      </p:pic>
      <p:sp>
        <p:nvSpPr>
          <p:cNvPr id="30" name="テキスト ボックス 29"/>
          <p:cNvSpPr txBox="1"/>
          <p:nvPr/>
        </p:nvSpPr>
        <p:spPr>
          <a:xfrm>
            <a:off x="3920461" y="1743098"/>
            <a:ext cx="986167" cy="369332"/>
          </a:xfrm>
          <a:prstGeom prst="rect">
            <a:avLst/>
          </a:prstGeom>
          <a:solidFill>
            <a:schemeClr val="bg1"/>
          </a:solidFill>
          <a:ln>
            <a:solidFill>
              <a:schemeClr val="tx1"/>
            </a:solidFill>
          </a:ln>
        </p:spPr>
        <p:txBody>
          <a:bodyPr wrap="none" rtlCol="0">
            <a:spAutoFit/>
          </a:bodyPr>
          <a:lstStyle/>
          <a:p>
            <a:r>
              <a:rPr lang="ja-JP" altLang="en-US" dirty="0">
                <a:solidFill>
                  <a:prstClr val="black"/>
                </a:solidFill>
              </a:rPr>
              <a:t>偽サイト</a:t>
            </a:r>
          </a:p>
        </p:txBody>
      </p:sp>
      <p:sp>
        <p:nvSpPr>
          <p:cNvPr id="3" name="左矢印 2"/>
          <p:cNvSpPr/>
          <p:nvPr/>
        </p:nvSpPr>
        <p:spPr>
          <a:xfrm rot="18760912">
            <a:off x="1826626" y="2866520"/>
            <a:ext cx="1621599" cy="567646"/>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solidFill>
                  <a:prstClr val="white"/>
                </a:solidFill>
              </a:rPr>
              <a:t>ウイルス</a:t>
            </a:r>
          </a:p>
        </p:txBody>
      </p:sp>
      <p:sp>
        <p:nvSpPr>
          <p:cNvPr id="9" name="右矢印 8"/>
          <p:cNvSpPr/>
          <p:nvPr/>
        </p:nvSpPr>
        <p:spPr>
          <a:xfrm rot="18804157">
            <a:off x="2297603" y="2832778"/>
            <a:ext cx="1915146" cy="59394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solidFill>
                  <a:prstClr val="white"/>
                </a:solidFill>
              </a:rPr>
              <a:t>情報漏洩</a:t>
            </a:r>
          </a:p>
        </p:txBody>
      </p:sp>
      <p:pic>
        <p:nvPicPr>
          <p:cNvPr id="26" name="図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5991" y="5296419"/>
            <a:ext cx="624470" cy="646608"/>
          </a:xfrm>
          <a:prstGeom prst="rect">
            <a:avLst/>
          </a:prstGeom>
        </p:spPr>
      </p:pic>
      <p:sp>
        <p:nvSpPr>
          <p:cNvPr id="31" name="右矢印 30"/>
          <p:cNvSpPr/>
          <p:nvPr/>
        </p:nvSpPr>
        <p:spPr>
          <a:xfrm rot="10800000" flipV="1">
            <a:off x="2375485" y="5288455"/>
            <a:ext cx="829515" cy="63245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solidFill>
                  <a:prstClr val="white"/>
                </a:solidFill>
              </a:rPr>
              <a:t>盗難</a:t>
            </a:r>
          </a:p>
        </p:txBody>
      </p:sp>
    </p:spTree>
    <p:extLst>
      <p:ext uri="{BB962C8B-B14F-4D97-AF65-F5344CB8AC3E}">
        <p14:creationId xmlns:p14="http://schemas.microsoft.com/office/powerpoint/2010/main" val="268313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30" grpId="0" animBg="1"/>
      <p:bldP spid="3" grpId="0" animBg="1"/>
      <p:bldP spid="9" grpId="0" animBg="1"/>
      <p:bldP spid="3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SSL</a:t>
            </a:r>
            <a:r>
              <a:rPr lang="ja-JP" altLang="en-US" dirty="0" smtClean="0"/>
              <a:t>・</a:t>
            </a:r>
            <a:r>
              <a:rPr lang="en-US" altLang="ja-JP" dirty="0" smtClean="0"/>
              <a:t>TLS</a:t>
            </a:r>
            <a:r>
              <a:rPr lang="ja-JP" altLang="en-US" dirty="0" smtClean="0"/>
              <a:t>なら暗号化されていない無線</a:t>
            </a:r>
            <a:r>
              <a:rPr lang="en-US" altLang="ja-JP" dirty="0" smtClean="0"/>
              <a:t>LAN</a:t>
            </a:r>
            <a:r>
              <a:rPr lang="ja-JP" altLang="en-US" dirty="0" smtClean="0"/>
              <a:t>でも大丈夫？</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偽サーバに誘導する仕組みがあるかも</a:t>
            </a:r>
            <a:endParaRPr kumimoji="1" lang="en-US" altLang="ja-JP" dirty="0" smtClean="0"/>
          </a:p>
          <a:p>
            <a:r>
              <a:rPr kumimoji="1" lang="ja-JP" altLang="en-US" dirty="0" smtClean="0"/>
              <a:t>通信を暗号化していても通信している相手自体が偽物であれば意味はない</a:t>
            </a:r>
            <a:endParaRPr kumimoji="1" lang="en-US" altLang="ja-JP" dirty="0" smtClean="0"/>
          </a:p>
          <a:p>
            <a:pPr lvl="1"/>
            <a:r>
              <a:rPr lang="ja-JP" altLang="en-US" dirty="0" smtClean="0"/>
              <a:t>知らずにパスワードなどを送信してしまうかも？</a:t>
            </a:r>
            <a:endParaRPr kumimoji="1" lang="en-US" altLang="ja-JP" dirty="0" smtClean="0"/>
          </a:p>
          <a:p>
            <a:pPr lvl="2"/>
            <a:endParaRPr lang="en-US" altLang="ja-JP" dirty="0" smtClean="0"/>
          </a:p>
          <a:p>
            <a:r>
              <a:rPr lang="ja-JP" altLang="en-US" dirty="0" smtClean="0"/>
              <a:t>しかし証明書の偽造は難しい</a:t>
            </a:r>
            <a:endParaRPr lang="en-US" altLang="ja-JP" dirty="0" smtClean="0"/>
          </a:p>
          <a:p>
            <a:pPr lvl="1"/>
            <a:r>
              <a:rPr lang="en-US" altLang="ja-JP" dirty="0" smtClean="0"/>
              <a:t>https</a:t>
            </a:r>
            <a:r>
              <a:rPr lang="ja-JP" altLang="en-US" dirty="0" smtClean="0"/>
              <a:t> でサーバ証明書の警告が出たら警戒する</a:t>
            </a:r>
            <a:endParaRPr kumimoji="1" lang="ja-JP" altLang="en-US" dirty="0" smtClean="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40</a:t>
            </a:fld>
            <a:endParaRPr lang="ja-JP" altLang="en-US"/>
          </a:p>
        </p:txBody>
      </p:sp>
    </p:spTree>
    <p:extLst>
      <p:ext uri="{BB962C8B-B14F-4D97-AF65-F5344CB8AC3E}">
        <p14:creationId xmlns:p14="http://schemas.microsoft.com/office/powerpoint/2010/main" val="9808491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会社の人とか出張の時どうしているの？</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kumimoji="1" lang="en-US" altLang="ja-JP" dirty="0" smtClean="0"/>
              <a:t>VPN</a:t>
            </a:r>
            <a:r>
              <a:rPr kumimoji="1" lang="ja-JP" altLang="en-US" dirty="0" smtClean="0"/>
              <a:t>接続を使う</a:t>
            </a:r>
            <a:endParaRPr kumimoji="1" lang="en-US" altLang="ja-JP" dirty="0" smtClean="0"/>
          </a:p>
          <a:p>
            <a:pPr lvl="1"/>
            <a:r>
              <a:rPr lang="ja-JP" altLang="en-US" dirty="0" smtClean="0"/>
              <a:t>端末と、会社にある</a:t>
            </a:r>
            <a:r>
              <a:rPr lang="en-US" altLang="ja-JP" dirty="0" smtClean="0"/>
              <a:t>VPN</a:t>
            </a:r>
            <a:r>
              <a:rPr lang="ja-JP" altLang="en-US" dirty="0" smtClean="0"/>
              <a:t>接続装置の間で暗号通信</a:t>
            </a:r>
            <a:endParaRPr lang="en-US" altLang="ja-JP" dirty="0" smtClean="0"/>
          </a:p>
          <a:p>
            <a:pPr lvl="2"/>
            <a:r>
              <a:rPr kumimoji="1" lang="ja-JP" altLang="en-US" dirty="0" smtClean="0"/>
              <a:t>無線やインターネット上では暗号化されていて盗聴しても読み取れない</a:t>
            </a:r>
            <a:endParaRPr lang="en-US" altLang="ja-JP" dirty="0" smtClean="0"/>
          </a:p>
          <a:p>
            <a:pPr lvl="1"/>
            <a:r>
              <a:rPr lang="ja-JP" altLang="en-US" dirty="0" smtClean="0"/>
              <a:t>九大</a:t>
            </a:r>
            <a:r>
              <a:rPr lang="ja-JP" altLang="en-US" dirty="0"/>
              <a:t>で</a:t>
            </a:r>
            <a:r>
              <a:rPr lang="ja-JP" altLang="en-US" dirty="0" smtClean="0"/>
              <a:t>は提供していない</a:t>
            </a:r>
            <a:endParaRPr lang="en-US" altLang="ja-JP" dirty="0"/>
          </a:p>
          <a:p>
            <a:pPr lvl="2"/>
            <a:endParaRPr lang="en-US" altLang="ja-JP" dirty="0" smtClean="0"/>
          </a:p>
          <a:p>
            <a:r>
              <a:rPr kumimoji="1" lang="ja-JP" altLang="en-US" dirty="0" smtClean="0"/>
              <a:t>モバイルルータを使う</a:t>
            </a:r>
            <a:endParaRPr kumimoji="1" lang="en-US" altLang="ja-JP" dirty="0" smtClean="0"/>
          </a:p>
          <a:p>
            <a:pPr lvl="1"/>
            <a:r>
              <a:rPr lang="en-US" altLang="ja-JP" dirty="0" smtClean="0"/>
              <a:t>WiMAX</a:t>
            </a:r>
            <a:r>
              <a:rPr lang="ja-JP" altLang="en-US" dirty="0" smtClean="0"/>
              <a:t>や</a:t>
            </a:r>
            <a:r>
              <a:rPr lang="en-US" altLang="ja-JP" dirty="0" smtClean="0"/>
              <a:t>LTE</a:t>
            </a:r>
            <a:r>
              <a:rPr lang="ja-JP" altLang="en-US" dirty="0" smtClean="0"/>
              <a:t>接続できる小型の無線</a:t>
            </a:r>
            <a:r>
              <a:rPr lang="en-US" altLang="ja-JP" dirty="0" smtClean="0"/>
              <a:t>LAN</a:t>
            </a:r>
            <a:r>
              <a:rPr lang="ja-JP" altLang="en-US" dirty="0" smtClean="0"/>
              <a:t>親機</a:t>
            </a:r>
            <a:endParaRPr lang="en-US" altLang="ja-JP" dirty="0" smtClean="0"/>
          </a:p>
          <a:p>
            <a:pPr lvl="2"/>
            <a:r>
              <a:rPr lang="ja-JP" altLang="en-US" dirty="0"/>
              <a:t>素性の</a:t>
            </a:r>
            <a:r>
              <a:rPr lang="ja-JP" altLang="en-US" dirty="0" smtClean="0"/>
              <a:t>分からない無線</a:t>
            </a:r>
            <a:r>
              <a:rPr lang="en-US" altLang="ja-JP" dirty="0" smtClean="0"/>
              <a:t>LAN</a:t>
            </a:r>
            <a:r>
              <a:rPr lang="ja-JP" altLang="en-US" dirty="0" smtClean="0"/>
              <a:t>を回避できる</a:t>
            </a:r>
            <a:endParaRPr lang="en-US" altLang="ja-JP" dirty="0" smtClean="0"/>
          </a:p>
          <a:p>
            <a:pPr lvl="1"/>
            <a:r>
              <a:rPr kumimoji="1" lang="ja-JP" altLang="en-US" dirty="0" smtClean="0"/>
              <a:t>九大</a:t>
            </a:r>
            <a:r>
              <a:rPr kumimoji="1" lang="ja-JP" altLang="en-US" dirty="0"/>
              <a:t>だ</a:t>
            </a:r>
            <a:r>
              <a:rPr kumimoji="1" lang="ja-JP" altLang="en-US" dirty="0" smtClean="0"/>
              <a:t>と九大のネットワークに直接つながる </a:t>
            </a:r>
            <a:r>
              <a:rPr kumimoji="1" lang="en-US" altLang="ja-JP" dirty="0" err="1" smtClean="0"/>
              <a:t>kitenet</a:t>
            </a:r>
            <a:r>
              <a:rPr kumimoji="1" lang="en-US" altLang="ja-JP" dirty="0" smtClean="0"/>
              <a:t> WiMAX </a:t>
            </a:r>
            <a:r>
              <a:rPr kumimoji="1" lang="ja-JP" altLang="en-US" dirty="0" smtClean="0"/>
              <a:t>もある（けど学生にはちょっと高い？）</a:t>
            </a:r>
            <a:endParaRPr kumimoji="1" lang="en-US" altLang="ja-JP" dirty="0" smtClean="0"/>
          </a:p>
          <a:p>
            <a:pPr lvl="2"/>
            <a:r>
              <a:rPr lang="en-US" altLang="ja-JP" dirty="0">
                <a:hlinkClick r:id="rId2"/>
              </a:rPr>
              <a:t>https://</a:t>
            </a:r>
            <a:r>
              <a:rPr lang="en-US" altLang="ja-JP" dirty="0" smtClean="0">
                <a:hlinkClick r:id="rId2"/>
              </a:rPr>
              <a:t>jvr.uqwimax.jp/univ/kitenet</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41</a:t>
            </a:fld>
            <a:endParaRPr lang="ja-JP" altLang="en-US"/>
          </a:p>
        </p:txBody>
      </p:sp>
    </p:spTree>
    <p:extLst>
      <p:ext uri="{BB962C8B-B14F-4D97-AF65-F5344CB8AC3E}">
        <p14:creationId xmlns:p14="http://schemas.microsoft.com/office/powerpoint/2010/main" val="12199305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まとめ</a:t>
            </a:r>
            <a:endParaRPr kumimoji="1" lang="ja-JP" altLang="en-US"/>
          </a:p>
        </p:txBody>
      </p:sp>
      <p:sp>
        <p:nvSpPr>
          <p:cNvPr id="3" name="コンテンツ プレースホルダー 2"/>
          <p:cNvSpPr>
            <a:spLocks noGrp="1"/>
          </p:cNvSpPr>
          <p:nvPr>
            <p:ph idx="1"/>
          </p:nvPr>
        </p:nvSpPr>
        <p:spPr/>
        <p:txBody>
          <a:bodyPr>
            <a:normAutofit fontScale="92500" lnSpcReduction="10000"/>
          </a:bodyPr>
          <a:lstStyle/>
          <a:p>
            <a:r>
              <a:rPr lang="ja-JP" altLang="en-US" dirty="0"/>
              <a:t>個人でもできる、具体的な対策方法</a:t>
            </a:r>
            <a:endParaRPr lang="en-US" altLang="ja-JP" dirty="0"/>
          </a:p>
          <a:p>
            <a:pPr lvl="1"/>
            <a:r>
              <a:rPr lang="ja-JP" altLang="en-US" dirty="0"/>
              <a:t>所有しているパソコン・スマホ</a:t>
            </a:r>
            <a:r>
              <a:rPr lang="ja-JP" altLang="en-US" dirty="0" smtClean="0"/>
              <a:t>などの保護</a:t>
            </a:r>
            <a:endParaRPr lang="en-US" altLang="ja-JP" dirty="0" smtClean="0"/>
          </a:p>
          <a:p>
            <a:pPr lvl="2"/>
            <a:r>
              <a:rPr lang="ja-JP" altLang="en-US" dirty="0" smtClean="0"/>
              <a:t>盗難・紛失対策</a:t>
            </a:r>
            <a:endParaRPr lang="en-US" altLang="ja-JP" dirty="0" smtClean="0"/>
          </a:p>
          <a:p>
            <a:pPr lvl="2"/>
            <a:r>
              <a:rPr lang="ja-JP" altLang="en-US" dirty="0" smtClean="0"/>
              <a:t>マルウェア</a:t>
            </a:r>
            <a:r>
              <a:rPr lang="ja-JP" altLang="en-US" dirty="0"/>
              <a:t>対策</a:t>
            </a:r>
            <a:endParaRPr lang="en-US" altLang="ja-JP" dirty="0"/>
          </a:p>
          <a:p>
            <a:pPr lvl="1"/>
            <a:r>
              <a:rPr lang="ja-JP" altLang="en-US" dirty="0"/>
              <a:t>利用している</a:t>
            </a:r>
            <a:r>
              <a:rPr lang="ja-JP" altLang="en-US" dirty="0" smtClean="0"/>
              <a:t>サービスの保護</a:t>
            </a:r>
            <a:endParaRPr lang="en-US" altLang="ja-JP" dirty="0" smtClean="0"/>
          </a:p>
          <a:p>
            <a:pPr lvl="2"/>
            <a:r>
              <a:rPr lang="ja-JP" altLang="en-US" dirty="0" smtClean="0"/>
              <a:t>パスワードの取り扱い</a:t>
            </a:r>
            <a:endParaRPr lang="en-US" altLang="ja-JP" dirty="0"/>
          </a:p>
          <a:p>
            <a:pPr lvl="1"/>
            <a:r>
              <a:rPr lang="ja-JP" altLang="en-US" dirty="0"/>
              <a:t>通信</a:t>
            </a:r>
            <a:r>
              <a:rPr lang="ja-JP" altLang="en-US" dirty="0" smtClean="0"/>
              <a:t>経路の保護</a:t>
            </a:r>
            <a:endParaRPr lang="en-US" altLang="ja-JP" dirty="0" smtClean="0"/>
          </a:p>
          <a:p>
            <a:pPr lvl="2"/>
            <a:r>
              <a:rPr lang="ja-JP" altLang="en-US" dirty="0" smtClean="0"/>
              <a:t>無線</a:t>
            </a:r>
            <a:r>
              <a:rPr lang="en-US" altLang="ja-JP" dirty="0" smtClean="0"/>
              <a:t>LAN</a:t>
            </a:r>
            <a:r>
              <a:rPr lang="ja-JP" altLang="en-US" dirty="0" smtClean="0"/>
              <a:t>の安全性について</a:t>
            </a:r>
            <a:endParaRPr lang="en-US" altLang="ja-JP" dirty="0" smtClean="0"/>
          </a:p>
          <a:p>
            <a:pPr lvl="2"/>
            <a:r>
              <a:rPr lang="ja-JP" altLang="en-US" dirty="0"/>
              <a:t>共用</a:t>
            </a:r>
            <a:r>
              <a:rPr lang="ja-JP" altLang="en-US" dirty="0" smtClean="0"/>
              <a:t>端末の使い方</a:t>
            </a:r>
            <a:endParaRPr lang="en-US" altLang="ja-JP" dirty="0" smtClean="0"/>
          </a:p>
          <a:p>
            <a:pPr lvl="2"/>
            <a:r>
              <a:rPr lang="ja-JP" altLang="en-US" dirty="0" smtClean="0"/>
              <a:t>暗号化通信について</a:t>
            </a:r>
            <a:endParaRPr lang="en-US" altLang="ja-JP" dirty="0"/>
          </a:p>
          <a:p>
            <a:endParaRPr kumimoji="1" lang="ja-JP" altLang="en-US" dirty="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42</a:t>
            </a:fld>
            <a:endParaRPr lang="ja-JP" altLang="en-US"/>
          </a:p>
        </p:txBody>
      </p:sp>
    </p:spTree>
    <p:extLst>
      <p:ext uri="{BB962C8B-B14F-4D97-AF65-F5344CB8AC3E}">
        <p14:creationId xmlns:p14="http://schemas.microsoft.com/office/powerpoint/2010/main" val="36943703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課題</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ja-JP" altLang="en-US" dirty="0" smtClean="0"/>
              <a:t>「</a:t>
            </a:r>
            <a:r>
              <a:rPr lang="en-US" altLang="ja-JP" dirty="0" smtClean="0"/>
              <a:t>Fukuoka City Wi-Fi</a:t>
            </a:r>
            <a:r>
              <a:rPr lang="ja-JP" altLang="en-US" dirty="0" smtClean="0"/>
              <a:t>」や「てんちか </a:t>
            </a:r>
            <a:r>
              <a:rPr lang="en-US" altLang="ja-JP" dirty="0" smtClean="0"/>
              <a:t>Wi-Fi</a:t>
            </a:r>
            <a:r>
              <a:rPr lang="ja-JP" altLang="en-US" dirty="0" smtClean="0"/>
              <a:t>」などの無料の公共無線</a:t>
            </a:r>
            <a:r>
              <a:rPr lang="en-US" altLang="ja-JP" dirty="0" smtClean="0"/>
              <a:t>LAN</a:t>
            </a:r>
            <a:r>
              <a:rPr lang="ja-JP" altLang="en-US" dirty="0" smtClean="0"/>
              <a:t>を知っていますか。使ったことのある人はどういう使い方をしたかを思い出して、今日の講義を聞いてどう思ったか書いてください。知らない人・使ったことがない人は、興味があるか、使ってみたいかなどどう思ったか書いてください。</a:t>
            </a:r>
            <a:endParaRPr lang="en-US" altLang="ja-JP" dirty="0" smtClean="0"/>
          </a:p>
          <a:p>
            <a:r>
              <a:rPr lang="ja-JP" altLang="en-US" dirty="0" smtClean="0"/>
              <a:t>自宅に無線</a:t>
            </a:r>
            <a:r>
              <a:rPr lang="en-US" altLang="ja-JP" dirty="0" smtClean="0"/>
              <a:t>LAN</a:t>
            </a:r>
            <a:r>
              <a:rPr lang="ja-JP" altLang="en-US" dirty="0" smtClean="0"/>
              <a:t>の基地局がある人は、今日の講義を聞いたら家に帰って確認した方がいいことがあります。それを書いてください。ない人もあると想定して書いてみてください。</a:t>
            </a:r>
            <a:endParaRPr lang="en-US" altLang="ja-JP" dirty="0" smtClean="0"/>
          </a:p>
          <a:p>
            <a:r>
              <a:rPr lang="ja-JP" altLang="en-US" dirty="0"/>
              <a:t>今日の</a:t>
            </a:r>
            <a:r>
              <a:rPr lang="ja-JP" altLang="en-US" dirty="0" smtClean="0"/>
              <a:t>講義に関連して、今後新たにネットを利用する際に気をつけようと思ったことがあれば書いてください。</a:t>
            </a:r>
            <a:endParaRPr lang="en-US" altLang="ja-JP" dirty="0" smtClean="0"/>
          </a:p>
          <a:p>
            <a:r>
              <a:rPr kumimoji="1" lang="ja-JP" altLang="en-US" dirty="0" smtClean="0"/>
              <a:t>本講義の感想、要望、質問などあれば、書いてください。</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43</a:t>
            </a:fld>
            <a:endParaRPr lang="ja-JP" altLang="en-US"/>
          </a:p>
        </p:txBody>
      </p:sp>
    </p:spTree>
    <p:extLst>
      <p:ext uri="{BB962C8B-B14F-4D97-AF65-F5344CB8AC3E}">
        <p14:creationId xmlns:p14="http://schemas.microsoft.com/office/powerpoint/2010/main" val="1705737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雲 17"/>
          <p:cNvSpPr/>
          <p:nvPr/>
        </p:nvSpPr>
        <p:spPr>
          <a:xfrm>
            <a:off x="2967580" y="2112430"/>
            <a:ext cx="3880537" cy="282813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white"/>
                </a:solidFill>
              </a:rPr>
              <a:t>インターネット</a:t>
            </a:r>
          </a:p>
        </p:txBody>
      </p:sp>
      <p:sp>
        <p:nvSpPr>
          <p:cNvPr id="22" name="角丸四角形 21"/>
          <p:cNvSpPr/>
          <p:nvPr/>
        </p:nvSpPr>
        <p:spPr>
          <a:xfrm>
            <a:off x="5891801" y="1480799"/>
            <a:ext cx="1520190" cy="13901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prstClr val="black"/>
                </a:solidFill>
              </a:rPr>
              <a:t>データ</a:t>
            </a:r>
            <a:endParaRPr lang="en-US" altLang="ja-JP" sz="1600" dirty="0">
              <a:solidFill>
                <a:prstClr val="black"/>
              </a:solidFill>
            </a:endParaRPr>
          </a:p>
          <a:p>
            <a:pPr algn="ctr"/>
            <a:r>
              <a:rPr lang="ja-JP" altLang="en-US" sz="1600" dirty="0">
                <a:solidFill>
                  <a:prstClr val="black"/>
                </a:solidFill>
              </a:rPr>
              <a:t>センタ</a:t>
            </a:r>
          </a:p>
        </p:txBody>
      </p:sp>
      <p:sp>
        <p:nvSpPr>
          <p:cNvPr id="19" name="角丸四角形 18"/>
          <p:cNvSpPr/>
          <p:nvPr/>
        </p:nvSpPr>
        <p:spPr>
          <a:xfrm>
            <a:off x="2153508" y="3412503"/>
            <a:ext cx="1520190" cy="14586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prstClr val="black"/>
                </a:solidFill>
              </a:rPr>
              <a:t>九州大学</a:t>
            </a:r>
            <a:endParaRPr lang="en-US" altLang="ja-JP" sz="1600" dirty="0">
              <a:solidFill>
                <a:prstClr val="black"/>
              </a:solidFill>
            </a:endParaRPr>
          </a:p>
          <a:p>
            <a:pPr algn="ctr"/>
            <a:r>
              <a:rPr lang="ja-JP" altLang="en-US" sz="1600" dirty="0">
                <a:solidFill>
                  <a:prstClr val="black"/>
                </a:solidFill>
              </a:rPr>
              <a:t>自宅など</a:t>
            </a:r>
          </a:p>
        </p:txBody>
      </p:sp>
      <p:sp>
        <p:nvSpPr>
          <p:cNvPr id="2" name="タイトル 1"/>
          <p:cNvSpPr>
            <a:spLocks noGrp="1"/>
          </p:cNvSpPr>
          <p:nvPr>
            <p:ph type="title"/>
          </p:nvPr>
        </p:nvSpPr>
        <p:spPr/>
        <p:txBody>
          <a:bodyPr/>
          <a:lstStyle/>
          <a:p>
            <a:r>
              <a:rPr lang="ja-JP" altLang="en-US" dirty="0"/>
              <a:t>できるところ</a:t>
            </a:r>
            <a:r>
              <a:rPr lang="ja-JP" altLang="en-US" dirty="0" smtClean="0"/>
              <a:t>から</a:t>
            </a:r>
            <a:r>
              <a:rPr lang="ja-JP" altLang="en-US" dirty="0"/>
              <a:t>対策</a:t>
            </a:r>
            <a:endParaRPr kumimoji="1" lang="ja-JP" altLang="en-US" dirty="0"/>
          </a:p>
        </p:txBody>
      </p:sp>
      <p:sp>
        <p:nvSpPr>
          <p:cNvPr id="7" name="フッター プレースホルダー 6"/>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5</a:t>
            </a:fld>
            <a:endParaRPr lang="ja-JP" altLang="en-US"/>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940561"/>
            <a:ext cx="909687" cy="877609"/>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5487" y="1293325"/>
            <a:ext cx="959617" cy="1402741"/>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9973" y="4241493"/>
            <a:ext cx="595143" cy="546976"/>
          </a:xfrm>
          <a:prstGeom prst="rect">
            <a:avLst/>
          </a:prstGeom>
        </p:spPr>
      </p:pic>
      <p:pic>
        <p:nvPicPr>
          <p:cNvPr id="12" name="図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9390" y="5449403"/>
            <a:ext cx="737533" cy="737533"/>
          </a:xfrm>
          <a:prstGeom prst="rect">
            <a:avLst/>
          </a:prstGeom>
        </p:spPr>
      </p:pic>
      <p:sp>
        <p:nvSpPr>
          <p:cNvPr id="13" name="稲妻 12"/>
          <p:cNvSpPr/>
          <p:nvPr/>
        </p:nvSpPr>
        <p:spPr>
          <a:xfrm flipH="1">
            <a:off x="1547509" y="4769402"/>
            <a:ext cx="529414" cy="481122"/>
          </a:xfrm>
          <a:prstGeom prst="lightningBol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テキスト ボックス 13"/>
          <p:cNvSpPr txBox="1"/>
          <p:nvPr/>
        </p:nvSpPr>
        <p:spPr>
          <a:xfrm>
            <a:off x="1797901" y="4972933"/>
            <a:ext cx="838691" cy="307777"/>
          </a:xfrm>
          <a:prstGeom prst="rect">
            <a:avLst/>
          </a:prstGeom>
          <a:noFill/>
        </p:spPr>
        <p:txBody>
          <a:bodyPr wrap="none" rtlCol="0">
            <a:spAutoFit/>
          </a:bodyPr>
          <a:lstStyle/>
          <a:p>
            <a:r>
              <a:rPr lang="ja-JP" altLang="en-US" sz="1400" dirty="0">
                <a:solidFill>
                  <a:prstClr val="black"/>
                </a:solidFill>
              </a:rPr>
              <a:t>無線</a:t>
            </a:r>
            <a:r>
              <a:rPr lang="en-US" altLang="ja-JP" sz="1400" dirty="0">
                <a:solidFill>
                  <a:prstClr val="black"/>
                </a:solidFill>
              </a:rPr>
              <a:t>LAN</a:t>
            </a:r>
            <a:endParaRPr lang="ja-JP" altLang="en-US" sz="1400" dirty="0">
              <a:solidFill>
                <a:prstClr val="black"/>
              </a:solidFill>
            </a:endParaRPr>
          </a:p>
        </p:txBody>
      </p:sp>
      <p:sp>
        <p:nvSpPr>
          <p:cNvPr id="15" name="テキスト ボックス 14"/>
          <p:cNvSpPr txBox="1"/>
          <p:nvPr/>
        </p:nvSpPr>
        <p:spPr>
          <a:xfrm>
            <a:off x="7281522" y="2696066"/>
            <a:ext cx="867545" cy="369332"/>
          </a:xfrm>
          <a:prstGeom prst="rect">
            <a:avLst/>
          </a:prstGeom>
          <a:noFill/>
        </p:spPr>
        <p:txBody>
          <a:bodyPr wrap="none" rtlCol="0">
            <a:spAutoFit/>
          </a:bodyPr>
          <a:lstStyle/>
          <a:p>
            <a:r>
              <a:rPr lang="ja-JP" altLang="en-US" dirty="0">
                <a:solidFill>
                  <a:prstClr val="black"/>
                </a:solidFill>
              </a:rPr>
              <a:t>サーバ</a:t>
            </a:r>
          </a:p>
        </p:txBody>
      </p:sp>
      <p:sp>
        <p:nvSpPr>
          <p:cNvPr id="16" name="縦巻き 15"/>
          <p:cNvSpPr/>
          <p:nvPr/>
        </p:nvSpPr>
        <p:spPr>
          <a:xfrm flipH="1">
            <a:off x="7979039" y="2149311"/>
            <a:ext cx="923827" cy="1093509"/>
          </a:xfrm>
          <a:prstGeom prst="vertic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rPr>
              <a:t>利用者の情報</a:t>
            </a:r>
            <a:endParaRPr lang="en-US" altLang="ja-JP" sz="1200" dirty="0">
              <a:solidFill>
                <a:prstClr val="black"/>
              </a:solidFill>
            </a:endParaRPr>
          </a:p>
          <a:p>
            <a:r>
              <a:rPr lang="en-US" altLang="ja-JP" sz="1200" dirty="0">
                <a:solidFill>
                  <a:prstClr val="black"/>
                </a:solidFill>
              </a:rPr>
              <a:t>...</a:t>
            </a:r>
          </a:p>
          <a:p>
            <a:r>
              <a:rPr lang="en-US" altLang="ja-JP" sz="1200" dirty="0">
                <a:solidFill>
                  <a:prstClr val="black"/>
                </a:solidFill>
              </a:rPr>
              <a:t>...</a:t>
            </a:r>
            <a:endParaRPr lang="ja-JP" altLang="en-US" sz="1200" dirty="0">
              <a:solidFill>
                <a:prstClr val="black"/>
              </a:solidFill>
            </a:endParaRPr>
          </a:p>
        </p:txBody>
      </p:sp>
      <p:sp>
        <p:nvSpPr>
          <p:cNvPr id="23" name="円/楕円 22"/>
          <p:cNvSpPr/>
          <p:nvPr/>
        </p:nvSpPr>
        <p:spPr>
          <a:xfrm>
            <a:off x="301658" y="4788469"/>
            <a:ext cx="1658315" cy="17820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円/楕円 23"/>
          <p:cNvSpPr/>
          <p:nvPr/>
        </p:nvSpPr>
        <p:spPr>
          <a:xfrm>
            <a:off x="7799361" y="1775628"/>
            <a:ext cx="1259148" cy="18408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円/楕円 24"/>
          <p:cNvSpPr/>
          <p:nvPr/>
        </p:nvSpPr>
        <p:spPr>
          <a:xfrm>
            <a:off x="1451694" y="4617673"/>
            <a:ext cx="1497753" cy="8963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テキスト ボックス 25"/>
          <p:cNvSpPr txBox="1"/>
          <p:nvPr/>
        </p:nvSpPr>
        <p:spPr>
          <a:xfrm>
            <a:off x="4907848" y="5280710"/>
            <a:ext cx="3142207" cy="461665"/>
          </a:xfrm>
          <a:prstGeom prst="rect">
            <a:avLst/>
          </a:prstGeom>
          <a:noFill/>
        </p:spPr>
        <p:txBody>
          <a:bodyPr wrap="none" rtlCol="0">
            <a:spAutoFit/>
          </a:bodyPr>
          <a:lstStyle/>
          <a:p>
            <a:r>
              <a:rPr lang="ja-JP" altLang="en-US" sz="2400" dirty="0">
                <a:solidFill>
                  <a:srgbClr val="FF0000"/>
                </a:solidFill>
              </a:rPr>
              <a:t>個人でも対策可能な所</a:t>
            </a:r>
          </a:p>
        </p:txBody>
      </p:sp>
      <p:sp>
        <p:nvSpPr>
          <p:cNvPr id="20" name="円/楕円 19"/>
          <p:cNvSpPr/>
          <p:nvPr/>
        </p:nvSpPr>
        <p:spPr>
          <a:xfrm rot="20407728">
            <a:off x="3506648" y="2772732"/>
            <a:ext cx="2441229" cy="1461015"/>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74501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4"/>
                                        </p:tgtEl>
                                      </p:cBhvr>
                                    </p:animEffect>
                                    <p:set>
                                      <p:cBhvr>
                                        <p:cTn id="24" dur="1" fill="hold">
                                          <p:stCondLst>
                                            <p:cond delay="499"/>
                                          </p:stCondLst>
                                        </p:cTn>
                                        <p:tgtEl>
                                          <p:spTgt spid="24"/>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4" grpId="1" animBg="1"/>
      <p:bldP spid="25" grpId="0" animBg="1"/>
      <p:bldP spid="26"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何</a:t>
            </a:r>
            <a:r>
              <a:rPr lang="ja-JP" altLang="en-US" dirty="0" smtClean="0"/>
              <a:t>が守れる</a:t>
            </a:r>
            <a:r>
              <a:rPr kumimoji="1" lang="ja-JP" altLang="en-US" dirty="0" smtClean="0"/>
              <a:t>のか？</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情報機器そのもの</a:t>
            </a:r>
            <a:endParaRPr lang="en-US" altLang="ja-JP" dirty="0" smtClean="0"/>
          </a:p>
          <a:p>
            <a:pPr lvl="1"/>
            <a:r>
              <a:rPr kumimoji="1" lang="ja-JP" altLang="en-US" dirty="0" smtClean="0"/>
              <a:t>自分のパソコン・スマホ</a:t>
            </a:r>
            <a:r>
              <a:rPr lang="ja-JP" altLang="en-US" dirty="0" smtClean="0"/>
              <a:t>とその内容</a:t>
            </a:r>
            <a:endParaRPr kumimoji="1" lang="en-US" altLang="ja-JP" dirty="0" smtClean="0"/>
          </a:p>
          <a:p>
            <a:pPr lvl="1"/>
            <a:r>
              <a:rPr lang="ja-JP" altLang="en-US" dirty="0" smtClean="0"/>
              <a:t>より安全な使い方</a:t>
            </a:r>
            <a:endParaRPr kumimoji="1" lang="en-US" altLang="ja-JP" dirty="0" smtClean="0"/>
          </a:p>
          <a:p>
            <a:r>
              <a:rPr kumimoji="1" lang="ja-JP" altLang="en-US" dirty="0" smtClean="0"/>
              <a:t>サービス側にある情報</a:t>
            </a:r>
            <a:endParaRPr kumimoji="1" lang="en-US" altLang="ja-JP" dirty="0" smtClean="0"/>
          </a:p>
          <a:p>
            <a:pPr lvl="1"/>
            <a:r>
              <a:rPr lang="ja-JP" altLang="en-US" dirty="0" smtClean="0"/>
              <a:t>「アカウント」の保護</a:t>
            </a:r>
            <a:endParaRPr kumimoji="1" lang="ja-JP" altLang="en-US" dirty="0" smtClean="0"/>
          </a:p>
          <a:p>
            <a:r>
              <a:rPr lang="ja-JP" altLang="en-US" dirty="0" smtClean="0"/>
              <a:t>ネット上で受け渡される</a:t>
            </a:r>
            <a:r>
              <a:rPr kumimoji="1" lang="ja-JP" altLang="en-US" dirty="0" smtClean="0"/>
              <a:t>情報</a:t>
            </a:r>
            <a:endParaRPr kumimoji="1" lang="en-US" altLang="ja-JP" dirty="0" smtClean="0"/>
          </a:p>
          <a:p>
            <a:pPr lvl="1"/>
            <a:r>
              <a:rPr lang="ja-JP" altLang="en-US" dirty="0" smtClean="0"/>
              <a:t>無線</a:t>
            </a:r>
            <a:r>
              <a:rPr lang="en-US" altLang="ja-JP" dirty="0" smtClean="0"/>
              <a:t>LAN</a:t>
            </a:r>
            <a:r>
              <a:rPr lang="ja-JP" altLang="en-US" dirty="0" smtClean="0"/>
              <a:t>の安全性について</a:t>
            </a:r>
            <a:endParaRPr lang="en-US" altLang="ja-JP" dirty="0" smtClean="0"/>
          </a:p>
          <a:p>
            <a:pPr lvl="1"/>
            <a:r>
              <a:rPr lang="ja-JP" altLang="en-US" dirty="0" smtClean="0"/>
              <a:t>サーバ・クライアント間の暗号化について</a:t>
            </a:r>
            <a:endParaRPr lang="en-US" altLang="ja-JP" dirty="0" smtClean="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6</a:t>
            </a:fld>
            <a:endParaRPr lang="ja-JP" altLang="en-US"/>
          </a:p>
        </p:txBody>
      </p:sp>
    </p:spTree>
    <p:extLst>
      <p:ext uri="{BB962C8B-B14F-4D97-AF65-F5344CB8AC3E}">
        <p14:creationId xmlns:p14="http://schemas.microsoft.com/office/powerpoint/2010/main" val="1970052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通信経路を守る</a:t>
            </a:r>
            <a:endParaRPr kumimoji="1" lang="ja-JP" altLang="en-US" dirty="0"/>
          </a:p>
        </p:txBody>
      </p:sp>
      <p:sp>
        <p:nvSpPr>
          <p:cNvPr id="5" name="テキスト プレースホルダー 4"/>
          <p:cNvSpPr>
            <a:spLocks noGrp="1"/>
          </p:cNvSpPr>
          <p:nvPr>
            <p:ph type="body" idx="1"/>
          </p:nvPr>
        </p:nvSpPr>
        <p:spPr/>
        <p:txBody>
          <a:bodyPr/>
          <a:lstStyle/>
          <a:p>
            <a:endParaRPr kumimoji="1" lang="ja-JP" altLang="en-US" dirty="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3" name="スライド番号プレースホルダー 2"/>
          <p:cNvSpPr>
            <a:spLocks noGrp="1"/>
          </p:cNvSpPr>
          <p:nvPr>
            <p:ph type="sldNum" sz="quarter" idx="12"/>
          </p:nvPr>
        </p:nvSpPr>
        <p:spPr/>
        <p:txBody>
          <a:bodyPr/>
          <a:lstStyle/>
          <a:p>
            <a:fld id="{7E280EC1-6B44-4B49-82BC-9ACA7170F820}" type="slidenum">
              <a:rPr lang="ja-JP" altLang="en-US" smtClean="0"/>
              <a:pPr/>
              <a:t>7</a:t>
            </a:fld>
            <a:endParaRPr lang="ja-JP" altLang="en-US"/>
          </a:p>
        </p:txBody>
      </p:sp>
    </p:spTree>
    <p:extLst>
      <p:ext uri="{BB962C8B-B14F-4D97-AF65-F5344CB8AC3E}">
        <p14:creationId xmlns:p14="http://schemas.microsoft.com/office/powerpoint/2010/main" val="2966649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無線</a:t>
            </a:r>
            <a:r>
              <a:rPr kumimoji="1" lang="en-US" altLang="ja-JP" dirty="0" smtClean="0"/>
              <a:t>LAN</a:t>
            </a:r>
            <a:r>
              <a:rPr kumimoji="1" lang="ja-JP" altLang="en-US" dirty="0" smtClean="0"/>
              <a:t>（</a:t>
            </a:r>
            <a:r>
              <a:rPr kumimoji="1" lang="en-US" altLang="ja-JP" dirty="0" smtClean="0"/>
              <a:t>Wi-Fi</a:t>
            </a:r>
            <a:r>
              <a:rPr kumimoji="1" lang="ja-JP" altLang="en-US" dirty="0" smtClean="0"/>
              <a:t>）について</a:t>
            </a:r>
            <a:endParaRPr kumimoji="1" lang="ja-JP" altLang="en-US" dirty="0"/>
          </a:p>
        </p:txBody>
      </p:sp>
      <p:sp>
        <p:nvSpPr>
          <p:cNvPr id="3" name="コンテンツ プレースホルダー 2"/>
          <p:cNvSpPr>
            <a:spLocks noGrp="1"/>
          </p:cNvSpPr>
          <p:nvPr>
            <p:ph idx="1"/>
          </p:nvPr>
        </p:nvSpPr>
        <p:spPr/>
        <p:txBody>
          <a:bodyPr/>
          <a:lstStyle/>
          <a:p>
            <a:r>
              <a:rPr lang="ja-JP" altLang="en-US" dirty="0"/>
              <a:t>皆さんが使って</a:t>
            </a:r>
            <a:r>
              <a:rPr lang="ja-JP" altLang="en-US" dirty="0" smtClean="0"/>
              <a:t>いるパソコンをネットワークに接続している仕組み</a:t>
            </a:r>
            <a:endParaRPr lang="en-US" altLang="ja-JP" dirty="0" smtClean="0"/>
          </a:p>
          <a:p>
            <a:r>
              <a:rPr kumimoji="1" lang="ja-JP" altLang="en-US" dirty="0" smtClean="0"/>
              <a:t>スマートフォンや携帯の「</a:t>
            </a:r>
            <a:r>
              <a:rPr kumimoji="1" lang="en-US" altLang="ja-JP" dirty="0" smtClean="0"/>
              <a:t>3G</a:t>
            </a:r>
            <a:r>
              <a:rPr kumimoji="1" lang="ja-JP" altLang="en-US" dirty="0" smtClean="0"/>
              <a:t>」とか「</a:t>
            </a:r>
            <a:r>
              <a:rPr kumimoji="1" lang="en-US" altLang="ja-JP" dirty="0" smtClean="0"/>
              <a:t>4G</a:t>
            </a:r>
            <a:r>
              <a:rPr kumimoji="1" lang="ja-JP" altLang="en-US" dirty="0" smtClean="0"/>
              <a:t>」とか「</a:t>
            </a:r>
            <a:r>
              <a:rPr kumimoji="1" lang="en-US" altLang="ja-JP" dirty="0" smtClean="0"/>
              <a:t>LTE</a:t>
            </a:r>
            <a:r>
              <a:rPr kumimoji="1" lang="ja-JP" altLang="en-US" dirty="0" smtClean="0"/>
              <a:t>」とか「</a:t>
            </a:r>
            <a:r>
              <a:rPr kumimoji="1" lang="en-US" altLang="ja-JP" dirty="0" smtClean="0"/>
              <a:t>Xi</a:t>
            </a:r>
            <a:r>
              <a:rPr kumimoji="1" lang="ja-JP" altLang="en-US" dirty="0" smtClean="0"/>
              <a:t>」とかとは別の仕組み</a:t>
            </a:r>
            <a:endParaRPr kumimoji="1" lang="en-US" altLang="ja-JP" dirty="0" smtClean="0"/>
          </a:p>
          <a:p>
            <a:r>
              <a:rPr lang="ja-JP" altLang="en-US" dirty="0"/>
              <a:t>ほとんど</a:t>
            </a:r>
            <a:r>
              <a:rPr lang="ja-JP" altLang="en-US" dirty="0" smtClean="0"/>
              <a:t>のスマートフォンは両方使える</a:t>
            </a:r>
            <a:endParaRPr lang="en-US" altLang="ja-JP" dirty="0" smtClean="0"/>
          </a:p>
          <a:p>
            <a:pPr lvl="1"/>
            <a:r>
              <a:rPr lang="ja-JP" altLang="en-US" dirty="0" smtClean="0"/>
              <a:t>「ガラケー」では使えないことが多い</a:t>
            </a:r>
            <a:endParaRPr lang="en-US" altLang="ja-JP" dirty="0" smtClean="0"/>
          </a:p>
          <a:p>
            <a:r>
              <a:rPr lang="ja-JP" altLang="en-US" dirty="0" smtClean="0"/>
              <a:t>扇型のマークで表現されることが多い</a:t>
            </a:r>
            <a:endParaRPr lang="en-US" altLang="ja-JP" dirty="0" smtClean="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8</a:t>
            </a:fld>
            <a:endParaRPr lang="ja-JP" altLang="en-US"/>
          </a:p>
        </p:txBody>
      </p:sp>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5982" y="5220595"/>
            <a:ext cx="2298625" cy="1121948"/>
          </a:xfrm>
          <a:prstGeom prst="rect">
            <a:avLst/>
          </a:prstGeom>
          <a:ln>
            <a:noFill/>
          </a:ln>
          <a:effectLst>
            <a:outerShdw blurRad="190500" algn="tl" rotWithShape="0">
              <a:srgbClr val="000000">
                <a:alpha val="70000"/>
              </a:srgbClr>
            </a:outerShdw>
          </a:effectLst>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4457" y="5543495"/>
            <a:ext cx="1971950" cy="838317"/>
          </a:xfrm>
          <a:prstGeom prst="rect">
            <a:avLst/>
          </a:prstGeom>
          <a:ln>
            <a:noFill/>
          </a:ln>
          <a:effectLst>
            <a:outerShdw blurRad="190500" algn="tl" rotWithShape="0">
              <a:srgbClr val="000000">
                <a:alpha val="70000"/>
              </a:srgbClr>
            </a:outerShdw>
          </a:effectLst>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221" y="5702115"/>
            <a:ext cx="1779721" cy="79881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024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たくさん規格がある</a:t>
            </a:r>
            <a:endParaRPr kumimoji="1" lang="ja-JP" altLang="en-US" dirty="0"/>
          </a:p>
        </p:txBody>
      </p:sp>
      <p:sp>
        <p:nvSpPr>
          <p:cNvPr id="3" name="コンテンツ プレースホルダー 2"/>
          <p:cNvSpPr>
            <a:spLocks noGrp="1"/>
          </p:cNvSpPr>
          <p:nvPr>
            <p:ph idx="1"/>
          </p:nvPr>
        </p:nvSpPr>
        <p:spPr>
          <a:xfrm>
            <a:off x="1942415" y="4124324"/>
            <a:ext cx="6591985" cy="1786897"/>
          </a:xfrm>
        </p:spPr>
        <p:txBody>
          <a:bodyPr>
            <a:normAutofit fontScale="77500" lnSpcReduction="20000"/>
          </a:bodyPr>
          <a:lstStyle/>
          <a:p>
            <a:r>
              <a:rPr kumimoji="1" lang="en-US" altLang="ja-JP" dirty="0" smtClean="0"/>
              <a:t>IEEE </a:t>
            </a:r>
            <a:r>
              <a:rPr kumimoji="1" lang="ja-JP" altLang="en-US" dirty="0" smtClean="0"/>
              <a:t>（アイトリプルイー）</a:t>
            </a:r>
            <a:r>
              <a:rPr kumimoji="1" lang="en-US" altLang="ja-JP" dirty="0" smtClean="0"/>
              <a:t>802.11</a:t>
            </a:r>
            <a:r>
              <a:rPr kumimoji="1" lang="ja-JP" altLang="en-US" dirty="0" smtClean="0"/>
              <a:t> </a:t>
            </a:r>
            <a:r>
              <a:rPr kumimoji="1" lang="en-US" altLang="ja-JP" dirty="0" smtClean="0"/>
              <a:t>- </a:t>
            </a:r>
            <a:r>
              <a:rPr kumimoji="1" lang="ja-JP" altLang="en-US" dirty="0" smtClean="0"/>
              <a:t>無線</a:t>
            </a:r>
            <a:r>
              <a:rPr kumimoji="1" lang="en-US" altLang="ja-JP" dirty="0" smtClean="0"/>
              <a:t>LAN</a:t>
            </a:r>
            <a:r>
              <a:rPr kumimoji="1" lang="ja-JP" altLang="en-US" dirty="0" smtClean="0"/>
              <a:t>標準規格</a:t>
            </a:r>
            <a:endParaRPr lang="en-US" altLang="ja-JP" dirty="0"/>
          </a:p>
          <a:p>
            <a:r>
              <a:rPr kumimoji="1" lang="en-US" altLang="ja-JP" dirty="0" smtClean="0"/>
              <a:t>bps = bit per second</a:t>
            </a:r>
          </a:p>
          <a:p>
            <a:pPr lvl="1"/>
            <a:r>
              <a:rPr lang="en-US" altLang="ja-JP" dirty="0" smtClean="0"/>
              <a:t>1 bit</a:t>
            </a:r>
            <a:r>
              <a:rPr lang="ja-JP" altLang="en-US" dirty="0" smtClean="0"/>
              <a:t>（ビット）は </a:t>
            </a:r>
            <a:r>
              <a:rPr lang="en-US" altLang="ja-JP" dirty="0" smtClean="0"/>
              <a:t>0 </a:t>
            </a:r>
            <a:r>
              <a:rPr lang="ja-JP" altLang="en-US" dirty="0" smtClean="0"/>
              <a:t>が </a:t>
            </a:r>
            <a:r>
              <a:rPr lang="en-US" altLang="ja-JP" dirty="0" smtClean="0"/>
              <a:t>1 </a:t>
            </a:r>
            <a:r>
              <a:rPr lang="ja-JP" altLang="en-US" dirty="0" smtClean="0"/>
              <a:t>のどちらか</a:t>
            </a:r>
            <a:r>
              <a:rPr lang="en-US" altLang="ja-JP" dirty="0" smtClean="0"/>
              <a:t>1</a:t>
            </a:r>
            <a:r>
              <a:rPr lang="ja-JP" altLang="en-US" dirty="0" smtClean="0"/>
              <a:t>つ分</a:t>
            </a:r>
            <a:endParaRPr kumimoji="1" lang="en-US" altLang="ja-JP" dirty="0" smtClean="0"/>
          </a:p>
          <a:p>
            <a:pPr lvl="1"/>
            <a:r>
              <a:rPr lang="ja-JP" altLang="en-US" dirty="0" smtClean="0"/>
              <a:t>英数字</a:t>
            </a:r>
            <a:r>
              <a:rPr lang="en-US" altLang="ja-JP" dirty="0" smtClean="0"/>
              <a:t>1</a:t>
            </a:r>
            <a:r>
              <a:rPr lang="ja-JP" altLang="en-US" dirty="0" smtClean="0"/>
              <a:t>文字は </a:t>
            </a:r>
            <a:r>
              <a:rPr lang="en-US" altLang="ja-JP" dirty="0" smtClean="0"/>
              <a:t>8 bits = 1 byte</a:t>
            </a:r>
            <a:r>
              <a:rPr lang="ja-JP" altLang="en-US" dirty="0" smtClean="0"/>
              <a:t>（バイト）</a:t>
            </a:r>
            <a:endParaRPr lang="en-US" altLang="ja-JP" dirty="0" smtClean="0"/>
          </a:p>
          <a:p>
            <a:pPr lvl="1"/>
            <a:r>
              <a:rPr kumimoji="1" lang="ja-JP" altLang="en-US" dirty="0" smtClean="0"/>
              <a:t>漢字</a:t>
            </a:r>
            <a:r>
              <a:rPr kumimoji="1" lang="en-US" altLang="ja-JP" dirty="0" smtClean="0"/>
              <a:t>1</a:t>
            </a:r>
            <a:r>
              <a:rPr kumimoji="1" lang="ja-JP" altLang="en-US" dirty="0" smtClean="0"/>
              <a:t>文字は通常 </a:t>
            </a:r>
            <a:r>
              <a:rPr kumimoji="1" lang="en-US" altLang="ja-JP" dirty="0" smtClean="0"/>
              <a:t>2~3 </a:t>
            </a:r>
            <a:r>
              <a:rPr kumimoji="1" lang="ja-JP" altLang="en-US" dirty="0" smtClean="0"/>
              <a:t>バイト</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9</a:t>
            </a:fld>
            <a:endParaRPr lang="ja-JP" altLang="en-US"/>
          </a:p>
        </p:txBody>
      </p:sp>
      <p:graphicFrame>
        <p:nvGraphicFramePr>
          <p:cNvPr id="6" name="表 5"/>
          <p:cNvGraphicFramePr>
            <a:graphicFrameLocks noGrp="1"/>
          </p:cNvGraphicFramePr>
          <p:nvPr>
            <p:extLst>
              <p:ext uri="{D42A27DB-BD31-4B8C-83A1-F6EECF244321}">
                <p14:modId xmlns:p14="http://schemas.microsoft.com/office/powerpoint/2010/main" val="2939657866"/>
              </p:ext>
            </p:extLst>
          </p:nvPr>
        </p:nvGraphicFramePr>
        <p:xfrm>
          <a:off x="1942415" y="1674696"/>
          <a:ext cx="6096000" cy="22250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kumimoji="1" lang="ja-JP" altLang="en-US" sz="1800" dirty="0" smtClean="0"/>
                        <a:t>名称</a:t>
                      </a:r>
                      <a:endParaRPr kumimoji="1" lang="ja-JP" altLang="en-US" sz="1800" dirty="0"/>
                    </a:p>
                  </a:txBody>
                  <a:tcPr/>
                </a:tc>
                <a:tc>
                  <a:txBody>
                    <a:bodyPr/>
                    <a:lstStyle/>
                    <a:p>
                      <a:pPr algn="ctr"/>
                      <a:r>
                        <a:rPr kumimoji="1" lang="ja-JP" altLang="en-US" sz="1800" dirty="0" smtClean="0"/>
                        <a:t>周波数</a:t>
                      </a:r>
                      <a:endParaRPr kumimoji="1" lang="ja-JP" altLang="en-US" sz="1800" dirty="0"/>
                    </a:p>
                  </a:txBody>
                  <a:tcPr/>
                </a:tc>
                <a:tc>
                  <a:txBody>
                    <a:bodyPr/>
                    <a:lstStyle/>
                    <a:p>
                      <a:pPr algn="ctr"/>
                      <a:r>
                        <a:rPr kumimoji="1" lang="ja-JP" altLang="en-US" sz="1800" dirty="0" smtClean="0"/>
                        <a:t>通信速度</a:t>
                      </a:r>
                      <a:endParaRPr kumimoji="1" lang="ja-JP" altLang="en-US" sz="1800" dirty="0"/>
                    </a:p>
                  </a:txBody>
                  <a:tcPr/>
                </a:tc>
              </a:tr>
              <a:tr h="370840">
                <a:tc>
                  <a:txBody>
                    <a:bodyPr/>
                    <a:lstStyle/>
                    <a:p>
                      <a:r>
                        <a:rPr kumimoji="1" lang="en-US" altLang="ja-JP" sz="1800" dirty="0" smtClean="0"/>
                        <a:t>802.11b</a:t>
                      </a:r>
                      <a:endParaRPr kumimoji="1" lang="ja-JP" altLang="en-US" sz="1800" dirty="0"/>
                    </a:p>
                  </a:txBody>
                  <a:tcPr/>
                </a:tc>
                <a:tc>
                  <a:txBody>
                    <a:bodyPr/>
                    <a:lstStyle/>
                    <a:p>
                      <a:r>
                        <a:rPr kumimoji="1" lang="en-US" altLang="ja-JP" sz="1800" dirty="0" smtClean="0"/>
                        <a:t>2.4GHz</a:t>
                      </a:r>
                      <a:endParaRPr kumimoji="1" lang="ja-JP" altLang="en-US" sz="1800" dirty="0"/>
                    </a:p>
                  </a:txBody>
                  <a:tcPr/>
                </a:tc>
                <a:tc>
                  <a:txBody>
                    <a:bodyPr/>
                    <a:lstStyle/>
                    <a:p>
                      <a:r>
                        <a:rPr kumimoji="1" lang="en-US" altLang="ja-JP" sz="1800" dirty="0" smtClean="0"/>
                        <a:t>11Mbps</a:t>
                      </a:r>
                      <a:endParaRPr kumimoji="1" lang="ja-JP" altLang="en-US" sz="1800" dirty="0"/>
                    </a:p>
                  </a:txBody>
                  <a:tcPr/>
                </a:tc>
              </a:tr>
              <a:tr h="370840">
                <a:tc>
                  <a:txBody>
                    <a:bodyPr/>
                    <a:lstStyle/>
                    <a:p>
                      <a:r>
                        <a:rPr kumimoji="1" lang="en-US" altLang="ja-JP" sz="1800" dirty="0" smtClean="0"/>
                        <a:t>802.11a</a:t>
                      </a:r>
                      <a:endParaRPr kumimoji="1" lang="ja-JP" altLang="en-US" sz="1800" dirty="0"/>
                    </a:p>
                  </a:txBody>
                  <a:tcPr/>
                </a:tc>
                <a:tc>
                  <a:txBody>
                    <a:bodyPr/>
                    <a:lstStyle/>
                    <a:p>
                      <a:r>
                        <a:rPr kumimoji="1" lang="en-US" altLang="ja-JP" sz="1800" dirty="0" smtClean="0"/>
                        <a:t>5GHz</a:t>
                      </a:r>
                      <a:endParaRPr kumimoji="1" lang="ja-JP" altLang="en-US" sz="1800" dirty="0"/>
                    </a:p>
                  </a:txBody>
                  <a:tcPr/>
                </a:tc>
                <a:tc>
                  <a:txBody>
                    <a:bodyPr/>
                    <a:lstStyle/>
                    <a:p>
                      <a:r>
                        <a:rPr kumimoji="1" lang="en-US" altLang="ja-JP" sz="1800" dirty="0" smtClean="0"/>
                        <a:t>54Mbps</a:t>
                      </a:r>
                      <a:endParaRPr kumimoji="1" lang="ja-JP" altLang="en-US" sz="1800" dirty="0"/>
                    </a:p>
                  </a:txBody>
                  <a:tcPr/>
                </a:tc>
              </a:tr>
              <a:tr h="370840">
                <a:tc>
                  <a:txBody>
                    <a:bodyPr/>
                    <a:lstStyle/>
                    <a:p>
                      <a:r>
                        <a:rPr kumimoji="1" lang="en-US" altLang="ja-JP" sz="1800" dirty="0" smtClean="0"/>
                        <a:t>802.11g</a:t>
                      </a:r>
                      <a:endParaRPr kumimoji="1" lang="ja-JP" altLang="en-US" sz="1800" dirty="0"/>
                    </a:p>
                  </a:txBody>
                  <a:tcPr/>
                </a:tc>
                <a:tc>
                  <a:txBody>
                    <a:bodyPr/>
                    <a:lstStyle/>
                    <a:p>
                      <a:r>
                        <a:rPr kumimoji="1" lang="en-US" altLang="ja-JP" sz="1800" dirty="0" smtClean="0"/>
                        <a:t>2.4GHz</a:t>
                      </a:r>
                      <a:endParaRPr kumimoji="1" lang="ja-JP" altLang="en-US" sz="1800" dirty="0"/>
                    </a:p>
                  </a:txBody>
                  <a:tcPr/>
                </a:tc>
                <a:tc>
                  <a:txBody>
                    <a:bodyPr/>
                    <a:lstStyle/>
                    <a:p>
                      <a:r>
                        <a:rPr kumimoji="1" lang="en-US" altLang="ja-JP" sz="1800" dirty="0" smtClean="0"/>
                        <a:t>54Mbps</a:t>
                      </a:r>
                      <a:endParaRPr kumimoji="1" lang="ja-JP" altLang="en-US" sz="1800" dirty="0"/>
                    </a:p>
                  </a:txBody>
                  <a:tcPr/>
                </a:tc>
              </a:tr>
              <a:tr h="370840">
                <a:tc>
                  <a:txBody>
                    <a:bodyPr/>
                    <a:lstStyle/>
                    <a:p>
                      <a:r>
                        <a:rPr kumimoji="1" lang="en-US" altLang="ja-JP" sz="1800" dirty="0" smtClean="0"/>
                        <a:t>802.11n</a:t>
                      </a:r>
                      <a:endParaRPr kumimoji="1" lang="ja-JP" altLang="en-US" sz="1800" dirty="0"/>
                    </a:p>
                  </a:txBody>
                  <a:tcPr/>
                </a:tc>
                <a:tc>
                  <a:txBody>
                    <a:bodyPr/>
                    <a:lstStyle/>
                    <a:p>
                      <a:r>
                        <a:rPr kumimoji="1" lang="en-US" altLang="ja-JP" sz="1800" dirty="0" smtClean="0"/>
                        <a:t>2.4/5GHz</a:t>
                      </a:r>
                      <a:endParaRPr kumimoji="1" lang="ja-JP" altLang="en-US" sz="1800" dirty="0"/>
                    </a:p>
                  </a:txBody>
                  <a:tcPr/>
                </a:tc>
                <a:tc>
                  <a:txBody>
                    <a:bodyPr/>
                    <a:lstStyle/>
                    <a:p>
                      <a:r>
                        <a:rPr kumimoji="1" lang="en-US" altLang="ja-JP" sz="1800" dirty="0" smtClean="0"/>
                        <a:t>65~600Mbps</a:t>
                      </a:r>
                      <a:endParaRPr kumimoji="1" lang="ja-JP" altLang="en-US" sz="1800" dirty="0"/>
                    </a:p>
                  </a:txBody>
                  <a:tcPr/>
                </a:tc>
              </a:tr>
              <a:tr h="370840">
                <a:tc>
                  <a:txBody>
                    <a:bodyPr/>
                    <a:lstStyle/>
                    <a:p>
                      <a:r>
                        <a:rPr kumimoji="1" lang="en-US" altLang="ja-JP" sz="1800" dirty="0" smtClean="0"/>
                        <a:t>802.11ac</a:t>
                      </a:r>
                      <a:endParaRPr kumimoji="1" lang="ja-JP" altLang="en-US" sz="1800" dirty="0"/>
                    </a:p>
                  </a:txBody>
                  <a:tcPr/>
                </a:tc>
                <a:tc>
                  <a:txBody>
                    <a:bodyPr/>
                    <a:lstStyle/>
                    <a:p>
                      <a:r>
                        <a:rPr kumimoji="1" lang="en-US" altLang="ja-JP" sz="1800" dirty="0" smtClean="0"/>
                        <a:t>5GHz</a:t>
                      </a:r>
                      <a:endParaRPr kumimoji="1" lang="ja-JP" altLang="en-US" sz="1800" dirty="0"/>
                    </a:p>
                  </a:txBody>
                  <a:tcPr/>
                </a:tc>
                <a:tc>
                  <a:txBody>
                    <a:bodyPr/>
                    <a:lstStyle/>
                    <a:p>
                      <a:r>
                        <a:rPr kumimoji="1" lang="en-US" altLang="ja-JP" sz="1800" dirty="0" smtClean="0"/>
                        <a:t>290M~6.9Gbps</a:t>
                      </a:r>
                      <a:endParaRPr kumimoji="1" lang="ja-JP" altLang="en-US" sz="1800" dirty="0"/>
                    </a:p>
                  </a:txBody>
                  <a:tcPr/>
                </a:tc>
              </a:tr>
            </a:tbl>
          </a:graphicData>
        </a:graphic>
      </p:graphicFrame>
    </p:spTree>
    <p:extLst>
      <p:ext uri="{BB962C8B-B14F-4D97-AF65-F5344CB8AC3E}">
        <p14:creationId xmlns:p14="http://schemas.microsoft.com/office/powerpoint/2010/main" val="967342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1773</TotalTime>
  <Words>2598</Words>
  <Application>Microsoft Office PowerPoint</Application>
  <PresentationFormat>画面に合わせる (4:3)</PresentationFormat>
  <Paragraphs>446</Paragraphs>
  <Slides>43</Slides>
  <Notes>18</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43</vt:i4>
      </vt:variant>
    </vt:vector>
  </HeadingPairs>
  <TitlesOfParts>
    <vt:vector size="51" baseType="lpstr">
      <vt:lpstr>ＭＳ Ｐゴシック</vt:lpstr>
      <vt:lpstr>メイリオ</vt:lpstr>
      <vt:lpstr>Arial</vt:lpstr>
      <vt:lpstr>Calibri</vt:lpstr>
      <vt:lpstr>Century Gothic</vt:lpstr>
      <vt:lpstr>Wingdings 3</vt:lpstr>
      <vt:lpstr>ウィスプ</vt:lpstr>
      <vt:lpstr>1_ウィスプ</vt:lpstr>
      <vt:lpstr>サイバーセキュリティ基礎論  ― IT社会を生き抜くために ―</vt:lpstr>
      <vt:lpstr>安全な設定 </vt:lpstr>
      <vt:lpstr>ネットワークの例</vt:lpstr>
      <vt:lpstr>攻撃の例</vt:lpstr>
      <vt:lpstr>できるところから対策</vt:lpstr>
      <vt:lpstr>何が守れるのか？</vt:lpstr>
      <vt:lpstr>通信経路を守る</vt:lpstr>
      <vt:lpstr>無線LAN（Wi-Fi）について</vt:lpstr>
      <vt:lpstr>たくさん規格がある</vt:lpstr>
      <vt:lpstr>無線LANが使う周波数帯</vt:lpstr>
      <vt:lpstr>無線LAN</vt:lpstr>
      <vt:lpstr>SSIDの見える様子</vt:lpstr>
      <vt:lpstr>チャンネル</vt:lpstr>
      <vt:lpstr>無線LANと暗号化</vt:lpstr>
      <vt:lpstr>認証方式</vt:lpstr>
      <vt:lpstr>暗号化方式</vt:lpstr>
      <vt:lpstr>実際の規格</vt:lpstr>
      <vt:lpstr>無線LANの安全性</vt:lpstr>
      <vt:lpstr>Androidでの確認例</vt:lpstr>
      <vt:lpstr>Android 5 (Lollipop)</vt:lpstr>
      <vt:lpstr>Wi-Fi Analyzer (Android アプリ) </vt:lpstr>
      <vt:lpstr>詳細表示</vt:lpstr>
      <vt:lpstr>注意点</vt:lpstr>
      <vt:lpstr>保護のない・弱い無線LANの 危険性</vt:lpstr>
      <vt:lpstr>盗聴</vt:lpstr>
      <vt:lpstr>「野良無線LAN」の危険性</vt:lpstr>
      <vt:lpstr>罠基地局による盗聴や攻撃</vt:lpstr>
      <vt:lpstr>公共の共用端末 （無線LANと関係ないですが…）</vt:lpstr>
      <vt:lpstr>暗号化通信の概略</vt:lpstr>
      <vt:lpstr>SSL・TLS</vt:lpstr>
      <vt:lpstr>メール送受信の暗号化 （Outlook 2013）</vt:lpstr>
      <vt:lpstr>ウェブの暗号化（https） （Internet Explorer）</vt:lpstr>
      <vt:lpstr>ウェブの暗号化 （Google Chrome）</vt:lpstr>
      <vt:lpstr>アプリは？</vt:lpstr>
      <vt:lpstr>サーバ証明書</vt:lpstr>
      <vt:lpstr>信頼できる認証局</vt:lpstr>
      <vt:lpstr>Extended Validation 証明書</vt:lpstr>
      <vt:lpstr>証明書の偽造？</vt:lpstr>
      <vt:lpstr>警告画面 （Internet Explorer）</vt:lpstr>
      <vt:lpstr>SSL・TLSなら暗号化されていない無線LANでも大丈夫？</vt:lpstr>
      <vt:lpstr>会社の人とか出張の時どうしているの？</vt:lpstr>
      <vt:lpstr>まとめ</vt:lpstr>
      <vt:lpstr>課題</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サイバーセキュリティ基礎論  ― IT社会を生き抜くために ―</dc:title>
  <dc:creator>Yoshiaki Kasahara</dc:creator>
  <cp:lastModifiedBy>Yoshiaki Kasahara</cp:lastModifiedBy>
  <cp:revision>57</cp:revision>
  <dcterms:created xsi:type="dcterms:W3CDTF">2015-03-31T06:29:51Z</dcterms:created>
  <dcterms:modified xsi:type="dcterms:W3CDTF">2015-06-02T06:32:04Z</dcterms:modified>
</cp:coreProperties>
</file>