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308" r:id="rId3"/>
    <p:sldId id="309" r:id="rId4"/>
    <p:sldId id="310" r:id="rId5"/>
    <p:sldId id="272" r:id="rId6"/>
    <p:sldId id="273" r:id="rId7"/>
    <p:sldId id="274" r:id="rId8"/>
    <p:sldId id="295" r:id="rId9"/>
    <p:sldId id="293" r:id="rId10"/>
    <p:sldId id="294" r:id="rId11"/>
    <p:sldId id="275" r:id="rId12"/>
    <p:sldId id="329" r:id="rId13"/>
    <p:sldId id="332" r:id="rId14"/>
    <p:sldId id="330" r:id="rId15"/>
    <p:sldId id="331" r:id="rId16"/>
    <p:sldId id="333" r:id="rId17"/>
    <p:sldId id="335" r:id="rId18"/>
    <p:sldId id="334" r:id="rId19"/>
    <p:sldId id="311" r:id="rId20"/>
    <p:sldId id="312" r:id="rId21"/>
    <p:sldId id="326" r:id="rId22"/>
    <p:sldId id="336" r:id="rId23"/>
    <p:sldId id="315" r:id="rId24"/>
    <p:sldId id="316" r:id="rId25"/>
    <p:sldId id="317" r:id="rId26"/>
    <p:sldId id="318" r:id="rId27"/>
    <p:sldId id="320" r:id="rId28"/>
    <p:sldId id="321" r:id="rId29"/>
    <p:sldId id="322" r:id="rId30"/>
    <p:sldId id="323" r:id="rId31"/>
    <p:sldId id="328" r:id="rId32"/>
    <p:sldId id="324" r:id="rId33"/>
    <p:sldId id="325" r:id="rId34"/>
    <p:sldId id="327" r:id="rId35"/>
    <p:sldId id="337" r:id="rId36"/>
    <p:sldId id="276" r:id="rId37"/>
    <p:sldId id="283" r:id="rId38"/>
    <p:sldId id="298" r:id="rId39"/>
    <p:sldId id="280" r:id="rId40"/>
    <p:sldId id="282" r:id="rId41"/>
    <p:sldId id="281" r:id="rId42"/>
    <p:sldId id="284" r:id="rId43"/>
    <p:sldId id="296" r:id="rId44"/>
    <p:sldId id="285" r:id="rId45"/>
    <p:sldId id="302" r:id="rId46"/>
    <p:sldId id="297" r:id="rId47"/>
    <p:sldId id="286" r:id="rId48"/>
    <p:sldId id="300" r:id="rId49"/>
    <p:sldId id="287" r:id="rId50"/>
    <p:sldId id="301" r:id="rId51"/>
    <p:sldId id="291" r:id="rId52"/>
    <p:sldId id="290" r:id="rId53"/>
    <p:sldId id="288" r:id="rId54"/>
    <p:sldId id="289" r:id="rId55"/>
    <p:sldId id="277" r:id="rId56"/>
    <p:sldId id="292" r:id="rId57"/>
    <p:sldId id="278" r:id="rId58"/>
    <p:sldId id="263" r:id="rId59"/>
    <p:sldId id="269" r:id="rId60"/>
    <p:sldId id="29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6" autoAdjust="0"/>
    <p:restoredTop sz="86364" autoAdjust="0"/>
  </p:normalViewPr>
  <p:slideViewPr>
    <p:cSldViewPr snapToGrid="0">
      <p:cViewPr varScale="1">
        <p:scale>
          <a:sx n="59" d="100"/>
          <a:sy n="59" d="100"/>
        </p:scale>
        <p:origin x="72" y="364"/>
      </p:cViewPr>
      <p:guideLst/>
    </p:cSldViewPr>
  </p:slideViewPr>
  <p:outlineViewPr>
    <p:cViewPr>
      <p:scale>
        <a:sx n="33" d="100"/>
        <a:sy n="33" d="100"/>
      </p:scale>
      <p:origin x="0" y="-36300"/>
    </p:cViewPr>
  </p:outlineViewPr>
  <p:notesTextViewPr>
    <p:cViewPr>
      <p:scale>
        <a:sx n="1" d="1"/>
        <a:sy n="1" d="1"/>
      </p:scale>
      <p:origin x="0" y="0"/>
    </p:cViewPr>
  </p:notesTextViewPr>
  <p:sorterViewPr>
    <p:cViewPr>
      <p:scale>
        <a:sx n="55" d="100"/>
        <a:sy n="55" d="100"/>
      </p:scale>
      <p:origin x="0" y="-99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449B9-8060-45F5-B340-11D225AF1094}" type="datetimeFigureOut">
              <a:rPr kumimoji="1" lang="ja-JP" altLang="en-US" smtClean="0"/>
              <a:t>2015/6/1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E8DA2-2DE8-4B7E-8B3B-FFBE71638214}" type="slidenum">
              <a:rPr kumimoji="1" lang="ja-JP" altLang="en-US" smtClean="0"/>
              <a:t>‹#›</a:t>
            </a:fld>
            <a:endParaRPr kumimoji="1" lang="ja-JP" altLang="en-US"/>
          </a:p>
        </p:txBody>
      </p:sp>
    </p:spTree>
    <p:extLst>
      <p:ext uri="{BB962C8B-B14F-4D97-AF65-F5344CB8AC3E}">
        <p14:creationId xmlns:p14="http://schemas.microsoft.com/office/powerpoint/2010/main" val="2867777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F7667F-6F37-4644-996E-B010B011641E}" type="slidenum">
              <a:rPr kumimoji="1" lang="ja-JP" altLang="en-US" smtClean="0"/>
              <a:t>4</a:t>
            </a:fld>
            <a:endParaRPr kumimoji="1" lang="ja-JP" altLang="en-US"/>
          </a:p>
        </p:txBody>
      </p:sp>
    </p:spTree>
    <p:extLst>
      <p:ext uri="{BB962C8B-B14F-4D97-AF65-F5344CB8AC3E}">
        <p14:creationId xmlns:p14="http://schemas.microsoft.com/office/powerpoint/2010/main" val="386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b9.cc.kyushu-u.ac.jp/webapps/blackboard/execute/launcher?type=Course&amp;id=_6459_1&amp;ur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5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72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dirty="0">
                <a:solidFill>
                  <a:prstClr val="black"/>
                </a:solidFill>
              </a:rPr>
              <a:t>― IT</a:t>
            </a:r>
            <a:r>
              <a:rPr lang="ja-JP" altLang="en-US" dirty="0">
                <a:solidFill>
                  <a:prstClr val="black"/>
                </a:solidFill>
              </a:rPr>
              <a:t>社会を生き抜くために </a:t>
            </a:r>
            <a:r>
              <a:rPr lang="en-US" altLang="ja-JP" dirty="0">
                <a:solidFill>
                  <a:prstClr val="black"/>
                </a:solidFill>
              </a:rPr>
              <a:t>―</a:t>
            </a:r>
            <a:endParaRPr kumimoji="1" lang="ja-JP" altLang="en-US" dirty="0"/>
          </a:p>
        </p:txBody>
      </p:sp>
      <p:sp>
        <p:nvSpPr>
          <p:cNvPr id="3" name="サブタイトル 2"/>
          <p:cNvSpPr>
            <a:spLocks noGrp="1"/>
          </p:cNvSpPr>
          <p:nvPr>
            <p:ph type="subTitle" idx="1"/>
          </p:nvPr>
        </p:nvSpPr>
        <p:spPr/>
        <p:txBody>
          <a:bodyPr>
            <a:normAutofit/>
          </a:bodyPr>
          <a:lstStyle/>
          <a:p>
            <a:r>
              <a:rPr lang="en-US" altLang="ja-JP" sz="2800" dirty="0"/>
              <a:t>(9) </a:t>
            </a:r>
            <a:r>
              <a:rPr lang="ja-JP" altLang="en-US" sz="2800" dirty="0"/>
              <a:t>法律・情報倫理を知り，考える </a:t>
            </a:r>
            <a:endParaRPr kumimoji="1" lang="ja-JP" altLang="en-US" sz="2800" dirty="0"/>
          </a:p>
        </p:txBody>
      </p:sp>
    </p:spTree>
    <p:extLst>
      <p:ext uri="{BB962C8B-B14F-4D97-AF65-F5344CB8AC3E}">
        <p14:creationId xmlns:p14="http://schemas.microsoft.com/office/powerpoint/2010/main" val="188211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7439" y="168331"/>
            <a:ext cx="8911687" cy="1280890"/>
          </a:xfrm>
        </p:spPr>
        <p:txBody>
          <a:bodyPr/>
          <a:lstStyle/>
          <a:p>
            <a:r>
              <a:rPr kumimoji="1" lang="ja-JP" altLang="en-US" dirty="0" smtClean="0"/>
              <a:t>九州大学セキュリティポリシー</a:t>
            </a:r>
            <a:endParaRPr kumimoji="1" lang="ja-JP" altLang="en-US" dirty="0"/>
          </a:p>
        </p:txBody>
      </p:sp>
      <p:sp>
        <p:nvSpPr>
          <p:cNvPr id="3" name="コンテンツ プレースホルダー 2"/>
          <p:cNvSpPr>
            <a:spLocks noGrp="1"/>
          </p:cNvSpPr>
          <p:nvPr>
            <p:ph idx="1"/>
          </p:nvPr>
        </p:nvSpPr>
        <p:spPr>
          <a:xfrm>
            <a:off x="794657" y="1449221"/>
            <a:ext cx="10724470" cy="5166732"/>
          </a:xfrm>
        </p:spPr>
        <p:style>
          <a:lnRef idx="2">
            <a:schemeClr val="dk1"/>
          </a:lnRef>
          <a:fillRef idx="1">
            <a:schemeClr val="lt1"/>
          </a:fillRef>
          <a:effectRef idx="0">
            <a:schemeClr val="dk1"/>
          </a:effectRef>
          <a:fontRef idx="minor">
            <a:schemeClr val="dk1"/>
          </a:fontRef>
        </p:style>
        <p:txBody>
          <a:bodyPr>
            <a:normAutofit fontScale="92500"/>
          </a:bodyPr>
          <a:lstStyle/>
          <a:p>
            <a:r>
              <a:rPr lang="ja-JP" altLang="en-US" sz="2400" dirty="0"/>
              <a:t>管理運営組織の</a:t>
            </a:r>
            <a:r>
              <a:rPr lang="ja-JP" altLang="en-US" sz="2400" dirty="0" smtClean="0"/>
              <a:t>構成</a:t>
            </a:r>
            <a:endParaRPr lang="en-US" altLang="ja-JP" sz="2400" dirty="0" smtClean="0"/>
          </a:p>
          <a:p>
            <a:r>
              <a:rPr lang="ja-JP" altLang="en-US" sz="2400" b="1" dirty="0" smtClean="0"/>
              <a:t>本学外</a:t>
            </a:r>
            <a:r>
              <a:rPr lang="ja-JP" altLang="en-US" sz="2400" b="1" dirty="0"/>
              <a:t>の情報セキュリティに悪影響を及ぼす行為の防止と処置</a:t>
            </a:r>
            <a:endParaRPr lang="en-US" altLang="ja-JP" sz="2400" b="1" dirty="0"/>
          </a:p>
          <a:p>
            <a:r>
              <a:rPr lang="ja-JP" altLang="en-US" sz="2400" b="1" dirty="0"/>
              <a:t>事故及び障害の報告</a:t>
            </a:r>
            <a:r>
              <a:rPr lang="ja-JP" altLang="en-US" sz="2400" dirty="0"/>
              <a:t>，緊急時の対応，情報の格付け及び取扱い制限のルール</a:t>
            </a:r>
            <a:endParaRPr lang="en-US" altLang="ja-JP" sz="2400" dirty="0"/>
          </a:p>
          <a:p>
            <a:r>
              <a:rPr lang="ja-JP" altLang="en-US" sz="2400" dirty="0"/>
              <a:t>情報の分類と利用権限，情報の管理，情報の公開，限定公開</a:t>
            </a:r>
            <a:endParaRPr lang="en-US" altLang="ja-JP" sz="2400" dirty="0"/>
          </a:p>
          <a:p>
            <a:r>
              <a:rPr lang="ja-JP" altLang="en-US" sz="2400" b="1" dirty="0"/>
              <a:t>情報改ざん及び偽情報流布の防止</a:t>
            </a:r>
            <a:endParaRPr lang="en-US" altLang="ja-JP" sz="2400" b="1" dirty="0"/>
          </a:p>
          <a:p>
            <a:r>
              <a:rPr lang="ja-JP" altLang="en-US" sz="2400" b="1" dirty="0"/>
              <a:t>情報システム及び記憶媒体の</a:t>
            </a:r>
            <a:r>
              <a:rPr lang="ja-JP" altLang="en-US" sz="2400" b="1" dirty="0" smtClean="0"/>
              <a:t>処分</a:t>
            </a:r>
            <a:endParaRPr lang="en-US" altLang="ja-JP" sz="2400" b="1" dirty="0" smtClean="0"/>
          </a:p>
          <a:p>
            <a:pPr lvl="1"/>
            <a:r>
              <a:rPr lang="ja-JP" altLang="en-US" sz="2200" b="1" dirty="0"/>
              <a:t>媒体自体の破壊または専用の磁気消去装置を利用</a:t>
            </a:r>
            <a:endParaRPr lang="en-US" altLang="ja-JP" sz="2200" b="1" dirty="0" smtClean="0"/>
          </a:p>
          <a:p>
            <a:pPr lvl="2"/>
            <a:r>
              <a:rPr lang="ja-JP" altLang="en-US" sz="2200" dirty="0" smtClean="0"/>
              <a:t>通常の</a:t>
            </a:r>
            <a:r>
              <a:rPr lang="ja-JP" altLang="en-US" sz="2200" dirty="0"/>
              <a:t>消去操作では</a:t>
            </a:r>
            <a:r>
              <a:rPr lang="ja-JP" altLang="en-US" sz="2200" b="1" dirty="0"/>
              <a:t>管理情報のみが</a:t>
            </a:r>
            <a:r>
              <a:rPr lang="ja-JP" altLang="en-US" sz="2200" b="1" dirty="0" smtClean="0"/>
              <a:t>消去．情報</a:t>
            </a:r>
            <a:r>
              <a:rPr lang="ja-JP" altLang="en-US" sz="2200" b="1" dirty="0"/>
              <a:t>そのものは消去</a:t>
            </a:r>
            <a:r>
              <a:rPr lang="ja-JP" altLang="en-US" sz="2200" b="1" dirty="0" smtClean="0"/>
              <a:t>されない</a:t>
            </a:r>
            <a:endParaRPr lang="en-US" altLang="ja-JP" sz="2200" b="1" dirty="0" smtClean="0"/>
          </a:p>
          <a:p>
            <a:pPr lvl="2"/>
            <a:r>
              <a:rPr lang="ja-JP" altLang="en-US" sz="2200" dirty="0"/>
              <a:t>数回の上書き消去でも</a:t>
            </a:r>
            <a:r>
              <a:rPr lang="ja-JP" altLang="en-US" sz="2200" b="1" dirty="0"/>
              <a:t>残留磁気情報の読み出しによって情報を復元</a:t>
            </a:r>
            <a:r>
              <a:rPr lang="ja-JP" altLang="en-US" sz="2200" dirty="0" smtClean="0"/>
              <a:t>できる</a:t>
            </a:r>
            <a:endParaRPr lang="en-US" altLang="ja-JP" sz="2200" dirty="0" smtClean="0"/>
          </a:p>
          <a:p>
            <a:r>
              <a:rPr lang="ja-JP" altLang="en-US" sz="2400" dirty="0" smtClean="0"/>
              <a:t>物理的セキュリティ，人的セキュリティ</a:t>
            </a:r>
            <a:endParaRPr lang="ja-JP" altLang="en-US" sz="2400" dirty="0"/>
          </a:p>
          <a:p>
            <a:r>
              <a:rPr lang="ja-JP" altLang="en-US" sz="2400" dirty="0" smtClean="0"/>
              <a:t>ポリシーの実施，評価及び見直し</a:t>
            </a:r>
            <a:endParaRPr lang="ja-JP" altLang="en-US" sz="2400" dirty="0"/>
          </a:p>
          <a:p>
            <a:endParaRPr kumimoji="1" lang="ja-JP" altLang="en-US" sz="1600" dirty="0"/>
          </a:p>
        </p:txBody>
      </p:sp>
      <p:sp>
        <p:nvSpPr>
          <p:cNvPr id="4" name="正方形/長方形 3"/>
          <p:cNvSpPr/>
          <p:nvPr/>
        </p:nvSpPr>
        <p:spPr>
          <a:xfrm>
            <a:off x="2859314" y="808776"/>
            <a:ext cx="7213600" cy="369332"/>
          </a:xfrm>
          <a:prstGeom prst="rect">
            <a:avLst/>
          </a:prstGeom>
        </p:spPr>
        <p:txBody>
          <a:bodyPr wrap="square">
            <a:spAutoFit/>
          </a:bodyPr>
          <a:lstStyle/>
          <a:p>
            <a:r>
              <a:rPr lang="ja-JP" altLang="en-US" dirty="0"/>
              <a:t>https://www.sec.kyushu-u.ac.jp/sec/policy/policy2.1.pdf</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0" y="166400"/>
            <a:ext cx="2146097" cy="1983334"/>
          </a:xfrm>
          <a:prstGeom prst="rect">
            <a:avLst/>
          </a:prstGeom>
        </p:spPr>
      </p:pic>
      <p:sp>
        <p:nvSpPr>
          <p:cNvPr id="8" name="正方形/長方形 7"/>
          <p:cNvSpPr/>
          <p:nvPr/>
        </p:nvSpPr>
        <p:spPr>
          <a:xfrm>
            <a:off x="6564086" y="5439337"/>
            <a:ext cx="5072743" cy="369332"/>
          </a:xfrm>
          <a:prstGeom prst="rect">
            <a:avLst/>
          </a:prstGeom>
        </p:spPr>
        <p:txBody>
          <a:bodyPr wrap="square">
            <a:spAutoFit/>
          </a:bodyPr>
          <a:lstStyle/>
          <a:p>
            <a:r>
              <a:rPr lang="ja-JP" altLang="en-US" b="1" dirty="0" smtClean="0">
                <a:solidFill>
                  <a:srgbClr val="FF0000"/>
                </a:solidFill>
              </a:rPr>
              <a:t>デジタルフォレンジック（</a:t>
            </a:r>
            <a:r>
              <a:rPr lang="en-US" altLang="ja-JP" b="1" dirty="0" smtClean="0">
                <a:solidFill>
                  <a:srgbClr val="FF0000"/>
                </a:solidFill>
              </a:rPr>
              <a:t>Digital Forensics</a:t>
            </a:r>
            <a:r>
              <a:rPr lang="ja-JP" altLang="en-US" b="1" dirty="0" smtClean="0">
                <a:solidFill>
                  <a:srgbClr val="FF0000"/>
                </a:solidFill>
              </a:rPr>
              <a:t>）</a:t>
            </a:r>
            <a:endParaRPr lang="ja-JP" altLang="en-US" b="1" dirty="0">
              <a:solidFill>
                <a:srgbClr val="FF0000"/>
              </a:solidFill>
            </a:endParaRPr>
          </a:p>
        </p:txBody>
      </p:sp>
    </p:spTree>
    <p:extLst>
      <p:ext uri="{BB962C8B-B14F-4D97-AF65-F5344CB8AC3E}">
        <p14:creationId xmlns:p14="http://schemas.microsoft.com/office/powerpoint/2010/main" val="44524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9732" y="53000"/>
            <a:ext cx="8911687" cy="1280890"/>
          </a:xfrm>
        </p:spPr>
        <p:txBody>
          <a:bodyPr>
            <a:normAutofit/>
          </a:bodyPr>
          <a:lstStyle/>
          <a:p>
            <a:r>
              <a:rPr lang="ja-JP" altLang="en-US" dirty="0"/>
              <a:t>人間、物とコンピュータ・ネットワークの関係と情報</a:t>
            </a:r>
            <a:r>
              <a:rPr lang="ja-JP" altLang="en-US" dirty="0" smtClean="0"/>
              <a:t>倫理</a:t>
            </a:r>
            <a:endParaRPr kumimoji="1" lang="ja-JP" altLang="en-US" dirty="0"/>
          </a:p>
        </p:txBody>
      </p:sp>
      <p:sp>
        <p:nvSpPr>
          <p:cNvPr id="3" name="コンテンツ プレースホルダー 2"/>
          <p:cNvSpPr>
            <a:spLocks noGrp="1"/>
          </p:cNvSpPr>
          <p:nvPr>
            <p:ph idx="1"/>
          </p:nvPr>
        </p:nvSpPr>
        <p:spPr>
          <a:xfrm>
            <a:off x="452646" y="1279169"/>
            <a:ext cx="11739353" cy="5197831"/>
          </a:xfrm>
        </p:spPr>
        <p:style>
          <a:lnRef idx="2">
            <a:schemeClr val="dk1"/>
          </a:lnRef>
          <a:fillRef idx="1">
            <a:schemeClr val="lt1"/>
          </a:fillRef>
          <a:effectRef idx="0">
            <a:schemeClr val="dk1"/>
          </a:effectRef>
          <a:fontRef idx="minor">
            <a:schemeClr val="dk1"/>
          </a:fontRef>
        </p:style>
        <p:txBody>
          <a:bodyPr>
            <a:noAutofit/>
          </a:bodyPr>
          <a:lstStyle/>
          <a:p>
            <a:r>
              <a:rPr lang="ja-JP" altLang="en-US" sz="2400" b="1" dirty="0" smtClean="0"/>
              <a:t>インターネット</a:t>
            </a:r>
            <a:r>
              <a:rPr lang="ja-JP" altLang="en-US" sz="2400" dirty="0"/>
              <a:t>が社会に及ぼす</a:t>
            </a:r>
            <a:r>
              <a:rPr lang="ja-JP" altLang="en-US" sz="2400" dirty="0" smtClean="0"/>
              <a:t>影響の</a:t>
            </a:r>
            <a:r>
              <a:rPr lang="ja-JP" altLang="en-US" sz="2400" b="1" dirty="0" smtClean="0"/>
              <a:t>「</a:t>
            </a:r>
            <a:r>
              <a:rPr lang="ja-JP" altLang="en-US" sz="2400" b="1" dirty="0"/>
              <a:t>光」と「影」</a:t>
            </a:r>
            <a:r>
              <a:rPr lang="ja-JP" altLang="en-US" sz="2400" dirty="0"/>
              <a:t>の</a:t>
            </a:r>
            <a:r>
              <a:rPr lang="ja-JP" altLang="en-US" sz="2400" dirty="0" smtClean="0"/>
              <a:t>両面を理解</a:t>
            </a:r>
            <a:endParaRPr lang="en-US" altLang="ja-JP" sz="2400" dirty="0" smtClean="0"/>
          </a:p>
          <a:p>
            <a:r>
              <a:rPr lang="ja-JP" altLang="en-US" sz="2400" b="1" dirty="0" smtClean="0"/>
              <a:t>個人</a:t>
            </a:r>
            <a:r>
              <a:rPr lang="ja-JP" altLang="en-US" sz="2400" b="1" dirty="0"/>
              <a:t>情報やプライバシーの意義</a:t>
            </a:r>
            <a:r>
              <a:rPr lang="ja-JP" altLang="en-US" sz="2400" dirty="0"/>
              <a:t>を</a:t>
            </a:r>
            <a:r>
              <a:rPr lang="ja-JP" altLang="en-US" sz="2400" dirty="0" smtClean="0"/>
              <a:t>理解、</a:t>
            </a:r>
            <a:r>
              <a:rPr lang="ja-JP" altLang="en-US" sz="2400" b="1" dirty="0" smtClean="0"/>
              <a:t>適切</a:t>
            </a:r>
            <a:r>
              <a:rPr lang="ja-JP" altLang="en-US" sz="2400" b="1" dirty="0"/>
              <a:t>な取り扱い方、態度</a:t>
            </a:r>
            <a:r>
              <a:rPr lang="ja-JP" altLang="en-US" sz="2400" dirty="0" smtClean="0"/>
              <a:t>を</a:t>
            </a:r>
            <a:r>
              <a:rPr lang="ja-JP" altLang="en-US" sz="2400" dirty="0"/>
              <a:t>修得</a:t>
            </a:r>
            <a:endParaRPr lang="en-US" altLang="ja-JP" sz="2400" dirty="0" smtClean="0"/>
          </a:p>
          <a:p>
            <a:r>
              <a:rPr lang="ja-JP" altLang="en-US" sz="2400" b="1" dirty="0" smtClean="0"/>
              <a:t>著作物</a:t>
            </a:r>
            <a:r>
              <a:rPr lang="ja-JP" altLang="en-US" sz="2400" b="1" dirty="0"/>
              <a:t>の文化的意義を</a:t>
            </a:r>
            <a:r>
              <a:rPr lang="ja-JP" altLang="en-US" sz="2400" b="1" dirty="0" smtClean="0"/>
              <a:t>理解</a:t>
            </a:r>
            <a:r>
              <a:rPr lang="ja-JP" altLang="en-US" sz="2400" dirty="0" smtClean="0"/>
              <a:t>、</a:t>
            </a:r>
            <a:r>
              <a:rPr lang="ja-JP" altLang="en-US" sz="2400" dirty="0"/>
              <a:t>著作物をはじめ</a:t>
            </a:r>
            <a:r>
              <a:rPr lang="ja-JP" altLang="en-US" sz="2400" b="1" dirty="0"/>
              <a:t>知的財産権を尊重する態度</a:t>
            </a:r>
            <a:r>
              <a:rPr lang="ja-JP" altLang="en-US" sz="2400" dirty="0" smtClean="0"/>
              <a:t>を修得 </a:t>
            </a:r>
            <a:endParaRPr lang="en-US" altLang="ja-JP" sz="2400" dirty="0" smtClean="0"/>
          </a:p>
          <a:p>
            <a:r>
              <a:rPr lang="ja-JP" altLang="en-US" sz="2400" b="1" dirty="0" smtClean="0"/>
              <a:t>インターネット</a:t>
            </a:r>
            <a:r>
              <a:rPr lang="ja-JP" altLang="en-US" sz="2400" dirty="0" smtClean="0"/>
              <a:t>を生活の中で</a:t>
            </a:r>
            <a:r>
              <a:rPr lang="ja-JP" altLang="en-US" sz="2400" b="1" dirty="0" smtClean="0"/>
              <a:t>利活用できる</a:t>
            </a:r>
            <a:r>
              <a:rPr lang="ja-JP" altLang="en-US" sz="2400" b="1" dirty="0"/>
              <a:t>態度</a:t>
            </a:r>
            <a:r>
              <a:rPr lang="ja-JP" altLang="en-US" sz="2400" dirty="0" smtClean="0"/>
              <a:t>を修得</a:t>
            </a:r>
            <a:endParaRPr lang="en-US" altLang="ja-JP" sz="2400" dirty="0" smtClean="0"/>
          </a:p>
          <a:p>
            <a:r>
              <a:rPr lang="ja-JP" altLang="en-US" sz="2400" b="1" dirty="0" smtClean="0"/>
              <a:t>インターネット</a:t>
            </a:r>
            <a:r>
              <a:rPr lang="ja-JP" altLang="en-US" sz="2400" dirty="0"/>
              <a:t>が</a:t>
            </a:r>
            <a:r>
              <a:rPr lang="ja-JP" altLang="en-US" sz="2400" b="1" dirty="0"/>
              <a:t>ビジネスに及ぼす影響</a:t>
            </a:r>
            <a:r>
              <a:rPr lang="ja-JP" altLang="en-US" sz="2400" dirty="0"/>
              <a:t>を</a:t>
            </a:r>
            <a:r>
              <a:rPr lang="ja-JP" altLang="en-US" sz="2400" dirty="0" smtClean="0"/>
              <a:t>理解し、</a:t>
            </a:r>
            <a:r>
              <a:rPr lang="ja-JP" altLang="en-US" sz="2400" dirty="0"/>
              <a:t>正しく</a:t>
            </a:r>
            <a:r>
              <a:rPr lang="ja-JP" altLang="en-US" sz="2400" b="1" dirty="0"/>
              <a:t>活用できる態度</a:t>
            </a:r>
            <a:r>
              <a:rPr lang="ja-JP" altLang="en-US" sz="2400" dirty="0" smtClean="0"/>
              <a:t>を修得</a:t>
            </a:r>
            <a:endParaRPr lang="en-US" altLang="ja-JP" sz="2400" dirty="0" smtClean="0"/>
          </a:p>
          <a:p>
            <a:r>
              <a:rPr lang="ja-JP" altLang="en-US" sz="2400" b="1" dirty="0" smtClean="0"/>
              <a:t>情報</a:t>
            </a:r>
            <a:r>
              <a:rPr lang="ja-JP" altLang="en-US" sz="2400" b="1" dirty="0"/>
              <a:t>に対する正しい知識と</a:t>
            </a:r>
            <a:r>
              <a:rPr lang="ja-JP" altLang="en-US" sz="2400" b="1" dirty="0" smtClean="0"/>
              <a:t>判断力</a:t>
            </a:r>
            <a:r>
              <a:rPr lang="ja-JP" altLang="en-US" sz="2400" dirty="0" smtClean="0"/>
              <a:t>、</a:t>
            </a:r>
            <a:r>
              <a:rPr lang="ja-JP" altLang="en-US" sz="2400" b="1" dirty="0"/>
              <a:t>インターネットや</a:t>
            </a:r>
            <a:r>
              <a:rPr lang="ja-JP" altLang="en-US" sz="2400" b="1" dirty="0" smtClean="0"/>
              <a:t>メディアの活用力</a:t>
            </a:r>
            <a:r>
              <a:rPr lang="ja-JP" altLang="en-US" sz="2400" dirty="0" smtClean="0"/>
              <a:t>を修得</a:t>
            </a:r>
            <a:endParaRPr lang="en-US" altLang="ja-JP" sz="2400" dirty="0" smtClean="0"/>
          </a:p>
          <a:p>
            <a:r>
              <a:rPr lang="en-US" altLang="ja-JP" sz="2400" b="1" dirty="0" smtClean="0"/>
              <a:t>Web</a:t>
            </a:r>
            <a:r>
              <a:rPr lang="ja-JP" altLang="en-US" sz="2400" b="1" dirty="0" smtClean="0"/>
              <a:t>や電子メール</a:t>
            </a:r>
            <a:r>
              <a:rPr lang="ja-JP" altLang="en-US" sz="2400" dirty="0" smtClean="0"/>
              <a:t>を</a:t>
            </a:r>
            <a:r>
              <a:rPr lang="ja-JP" altLang="en-US" sz="2400" dirty="0"/>
              <a:t>利用した</a:t>
            </a:r>
            <a:r>
              <a:rPr lang="ja-JP" altLang="en-US" sz="2400" b="1" dirty="0"/>
              <a:t>情報の発信と受信を</a:t>
            </a:r>
            <a:r>
              <a:rPr lang="ja-JP" altLang="en-US" sz="2400" b="1" dirty="0" smtClean="0"/>
              <a:t>理解</a:t>
            </a:r>
            <a:r>
              <a:rPr lang="ja-JP" altLang="en-US" sz="2400" dirty="0" smtClean="0"/>
              <a:t>、</a:t>
            </a:r>
            <a:r>
              <a:rPr lang="ja-JP" altLang="en-US" sz="2400" b="1" dirty="0"/>
              <a:t>モラルやマナー</a:t>
            </a:r>
            <a:r>
              <a:rPr lang="ja-JP" altLang="en-US" sz="2400" dirty="0" smtClean="0"/>
              <a:t>を修得</a:t>
            </a:r>
            <a:endParaRPr lang="en-US" altLang="ja-JP" sz="2400" dirty="0" smtClean="0"/>
          </a:p>
          <a:p>
            <a:r>
              <a:rPr lang="ja-JP" altLang="en-US" sz="2400" b="1" dirty="0" smtClean="0"/>
              <a:t>情報</a:t>
            </a:r>
            <a:r>
              <a:rPr lang="ja-JP" altLang="en-US" sz="2400" b="1" dirty="0"/>
              <a:t>セキュリティやコンピュータ犯罪</a:t>
            </a:r>
            <a:r>
              <a:rPr lang="ja-JP" altLang="en-US" sz="2400" dirty="0"/>
              <a:t>について知り、</a:t>
            </a:r>
            <a:r>
              <a:rPr lang="ja-JP" altLang="en-US" sz="2400" b="1" dirty="0"/>
              <a:t>被害者・加害者にならないための態度</a:t>
            </a:r>
            <a:r>
              <a:rPr lang="ja-JP" altLang="en-US" sz="2400" dirty="0" smtClean="0"/>
              <a:t>を修得</a:t>
            </a:r>
            <a:endParaRPr kumimoji="1" lang="ja-JP" altLang="en-US" sz="2400" dirty="0"/>
          </a:p>
        </p:txBody>
      </p:sp>
      <p:pic>
        <p:nvPicPr>
          <p:cNvPr id="1026" name="Picture 2" descr="zu9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053" y="177752"/>
            <a:ext cx="1285311" cy="1799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426916" y="5368077"/>
            <a:ext cx="6161367" cy="461665"/>
          </a:xfrm>
          <a:prstGeom prst="rect">
            <a:avLst/>
          </a:prstGeo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Arial" panose="020B0604020202020204" pitchFamily="34" charset="0"/>
              </a:rPr>
              <a:t>書籍『インターネットの光と影 Ver.4 被害者・加害者にならないための情報倫理入門』</a:t>
            </a:r>
            <a:endParaRPr kumimoji="0" lang="en-US" altLang="ja-JP"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Arial" panose="020B0604020202020204" pitchFamily="34" charset="0"/>
              </a:rPr>
              <a:t>情報教育学研究会（IEC） 情報倫理教育研究グループ編　北大路書房刊 </a:t>
            </a:r>
          </a:p>
        </p:txBody>
      </p:sp>
      <p:sp>
        <p:nvSpPr>
          <p:cNvPr id="4" name="正方形/長方形 3"/>
          <p:cNvSpPr/>
          <p:nvPr/>
        </p:nvSpPr>
        <p:spPr>
          <a:xfrm>
            <a:off x="5426916" y="5951315"/>
            <a:ext cx="709352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t>http://www.chieru-magazine.net/special/entry-932.html</a:t>
            </a:r>
          </a:p>
        </p:txBody>
      </p:sp>
    </p:spTree>
    <p:extLst>
      <p:ext uri="{BB962C8B-B14F-4D97-AF65-F5344CB8AC3E}">
        <p14:creationId xmlns:p14="http://schemas.microsoft.com/office/powerpoint/2010/main" val="114608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今の一般ユーザの情報倫理・情報セキュリティに関する意識</a:t>
            </a:r>
            <a:r>
              <a:rPr lang="ja-JP" altLang="en-US" dirty="0" smtClean="0"/>
              <a:t>は？</a:t>
            </a:r>
            <a:endParaRPr kumimoji="1" lang="ja-JP" altLang="en-US" dirty="0"/>
          </a:p>
        </p:txBody>
      </p:sp>
      <p:sp>
        <p:nvSpPr>
          <p:cNvPr id="3" name="コンテンツ プレースホルダー 2"/>
          <p:cNvSpPr>
            <a:spLocks noGrp="1"/>
          </p:cNvSpPr>
          <p:nvPr>
            <p:ph idx="1"/>
          </p:nvPr>
        </p:nvSpPr>
        <p:spPr>
          <a:xfrm>
            <a:off x="1719942" y="2950028"/>
            <a:ext cx="9503229" cy="101237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ja-JP" altLang="en-US" sz="6600" dirty="0" smtClean="0"/>
              <a:t>調査結果を見てみましょう</a:t>
            </a:r>
            <a:endParaRPr kumimoji="1" lang="ja-JP" altLang="en-US" sz="6600" dirty="0"/>
          </a:p>
        </p:txBody>
      </p:sp>
    </p:spTree>
    <p:extLst>
      <p:ext uri="{BB962C8B-B14F-4D97-AF65-F5344CB8AC3E}">
        <p14:creationId xmlns:p14="http://schemas.microsoft.com/office/powerpoint/2010/main" val="22014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6496" y="330196"/>
            <a:ext cx="8911687" cy="1280890"/>
          </a:xfrm>
        </p:spPr>
        <p:txBody>
          <a:bodyPr>
            <a:normAutofit/>
          </a:bodyPr>
          <a:lstStyle/>
          <a:p>
            <a:r>
              <a:rPr lang="ja-JP" altLang="en-US" b="1" dirty="0"/>
              <a:t>「</a:t>
            </a:r>
            <a:r>
              <a:rPr lang="en-US" altLang="ja-JP" b="1" dirty="0"/>
              <a:t>2014</a:t>
            </a:r>
            <a:r>
              <a:rPr lang="ja-JP" altLang="en-US" b="1" dirty="0"/>
              <a:t>年度情報セキュリティに対する意識調査」</a:t>
            </a:r>
            <a:r>
              <a:rPr lang="ja-JP" altLang="en-US" b="1" dirty="0" smtClean="0"/>
              <a:t>報告書より</a:t>
            </a:r>
            <a:r>
              <a:rPr lang="en-US" altLang="ja-JP" b="1" dirty="0" smtClean="0"/>
              <a:t>(1/3)</a:t>
            </a:r>
            <a:endParaRPr kumimoji="1" lang="ja-JP" altLang="en-US" dirty="0"/>
          </a:p>
        </p:txBody>
      </p:sp>
      <p:sp>
        <p:nvSpPr>
          <p:cNvPr id="3" name="コンテンツ プレースホルダー 2"/>
          <p:cNvSpPr>
            <a:spLocks noGrp="1"/>
          </p:cNvSpPr>
          <p:nvPr>
            <p:ph idx="1"/>
          </p:nvPr>
        </p:nvSpPr>
        <p:spPr>
          <a:xfrm>
            <a:off x="990600" y="1905000"/>
            <a:ext cx="10809513" cy="4778829"/>
          </a:xfrm>
        </p:spPr>
        <p:txBody>
          <a:bodyPr>
            <a:normAutofit/>
          </a:bodyPr>
          <a:lstStyle/>
          <a:p>
            <a:r>
              <a:rPr lang="ja-JP" altLang="en-US" sz="2400" b="1" dirty="0" smtClean="0"/>
              <a:t>（</a:t>
            </a:r>
            <a:r>
              <a:rPr lang="en-US" altLang="ja-JP" sz="2400" b="1" dirty="0" smtClean="0"/>
              <a:t>1</a:t>
            </a:r>
            <a:r>
              <a:rPr lang="ja-JP" altLang="en-US" sz="2400" b="1" dirty="0" smtClean="0"/>
              <a:t>）</a:t>
            </a:r>
            <a:r>
              <a:rPr lang="ja-JP" altLang="en-US" sz="2400" b="1" dirty="0"/>
              <a:t>行動ターゲティング</a:t>
            </a:r>
            <a:r>
              <a:rPr lang="ja-JP" altLang="en-US" sz="2400" b="1" dirty="0" smtClean="0"/>
              <a:t>広告：利便性</a:t>
            </a:r>
            <a:r>
              <a:rPr lang="ja-JP" altLang="en-US" sz="2400" b="1" dirty="0"/>
              <a:t>よりも閲覧履歴等の情報が収集される</a:t>
            </a:r>
            <a:r>
              <a:rPr lang="ja-JP" altLang="en-US" sz="2400" b="1" dirty="0" smtClean="0"/>
              <a:t>ことやその</a:t>
            </a:r>
            <a:r>
              <a:rPr lang="ja-JP" altLang="en-US" sz="2400" b="1" dirty="0"/>
              <a:t>管理が不安視されて</a:t>
            </a:r>
            <a:r>
              <a:rPr lang="ja-JP" altLang="en-US" sz="2400" b="1" dirty="0" smtClean="0"/>
              <a:t>いる</a:t>
            </a:r>
            <a:endParaRPr lang="en-US" altLang="ja-JP" sz="2400" b="1" dirty="0" smtClean="0"/>
          </a:p>
          <a:p>
            <a:pPr lvl="1"/>
            <a:r>
              <a:rPr lang="ja-JP" altLang="en-US" sz="2000" dirty="0"/>
              <a:t>「知らない間に自分の情報が収集されている様で、気持ちが悪い」（</a:t>
            </a:r>
            <a:r>
              <a:rPr lang="en-US" altLang="ja-JP" sz="2000" dirty="0"/>
              <a:t>54.7%</a:t>
            </a:r>
            <a:r>
              <a:rPr lang="ja-JP" altLang="en-US" sz="2000" dirty="0" smtClean="0"/>
              <a:t>）</a:t>
            </a:r>
            <a:endParaRPr lang="en-US" altLang="ja-JP" sz="2000" dirty="0" smtClean="0"/>
          </a:p>
          <a:p>
            <a:pPr lvl="1"/>
            <a:r>
              <a:rPr lang="ja-JP" altLang="en-US" sz="2000" dirty="0" smtClean="0"/>
              <a:t>「</a:t>
            </a:r>
            <a:r>
              <a:rPr lang="ja-JP" altLang="en-US" sz="2000" dirty="0"/>
              <a:t>収集されている情報が漏えいしないか不安である」 （</a:t>
            </a:r>
            <a:r>
              <a:rPr lang="en-US" altLang="ja-JP" sz="2000" dirty="0"/>
              <a:t>36.5%</a:t>
            </a:r>
            <a:r>
              <a:rPr lang="ja-JP" altLang="en-US" sz="2000" dirty="0" smtClean="0"/>
              <a:t>）</a:t>
            </a:r>
            <a:endParaRPr lang="en-US" altLang="ja-JP" sz="2000" dirty="0" smtClean="0"/>
          </a:p>
          <a:p>
            <a:r>
              <a:rPr lang="ja-JP" altLang="en-US" sz="2200" dirty="0"/>
              <a:t>行動ターゲティング広告を無効にするために</a:t>
            </a:r>
            <a:r>
              <a:rPr lang="ja-JP" altLang="en-US" sz="2200" dirty="0" smtClean="0"/>
              <a:t>は広告</a:t>
            </a:r>
            <a:r>
              <a:rPr lang="ja-JP" altLang="en-US" sz="2200" dirty="0"/>
              <a:t>の配信サービスに</a:t>
            </a:r>
            <a:r>
              <a:rPr lang="ja-JP" altLang="en-US" sz="2200" dirty="0" smtClean="0"/>
              <a:t>対</a:t>
            </a:r>
            <a:r>
              <a:rPr lang="ja-JP" altLang="en-US" sz="2200" dirty="0" smtClean="0"/>
              <a:t>す</a:t>
            </a:r>
            <a:r>
              <a:rPr lang="ja-JP" altLang="en-US" sz="2200" dirty="0"/>
              <a:t>る</a:t>
            </a:r>
            <a:r>
              <a:rPr lang="ja-JP" altLang="en-US" sz="2200" b="1" dirty="0" smtClean="0"/>
              <a:t>オプトアウト</a:t>
            </a:r>
            <a:r>
              <a:rPr lang="ja-JP" altLang="en-US" sz="2200" dirty="0"/>
              <a:t>（</a:t>
            </a:r>
            <a:r>
              <a:rPr lang="en-US" altLang="ja-JP" sz="2200" dirty="0" smtClean="0"/>
              <a:t>opt-out</a:t>
            </a:r>
            <a:r>
              <a:rPr lang="ja-JP" altLang="en-US" sz="2200" dirty="0"/>
              <a:t>：企業が一方的に送信する広告の受信を拒否することや登録したサービスから脱退すること、およびそのための措置、制度のこと。 </a:t>
            </a:r>
            <a:r>
              <a:rPr lang="ja-JP" altLang="en-US" sz="2200" dirty="0" smtClean="0"/>
              <a:t>）が必要</a:t>
            </a:r>
            <a:endParaRPr lang="en-US" altLang="ja-JP" sz="2200" dirty="0" smtClean="0"/>
          </a:p>
          <a:p>
            <a:r>
              <a:rPr lang="ja-JP" altLang="en-US" sz="2200" dirty="0"/>
              <a:t>日本国内で</a:t>
            </a:r>
            <a:r>
              <a:rPr lang="ja-JP" altLang="en-US" sz="2200" dirty="0" smtClean="0"/>
              <a:t>は平成</a:t>
            </a:r>
            <a:r>
              <a:rPr lang="en-US" altLang="ja-JP" sz="2200" dirty="0"/>
              <a:t>20</a:t>
            </a:r>
            <a:r>
              <a:rPr lang="ja-JP" altLang="en-US" sz="2200" dirty="0"/>
              <a:t>年</a:t>
            </a:r>
            <a:r>
              <a:rPr lang="en-US" altLang="ja-JP" sz="2200" dirty="0"/>
              <a:t>12</a:t>
            </a:r>
            <a:r>
              <a:rPr lang="ja-JP" altLang="en-US" sz="2200" dirty="0"/>
              <a:t>月</a:t>
            </a:r>
            <a:r>
              <a:rPr lang="en-US" altLang="ja-JP" sz="2200" dirty="0"/>
              <a:t>1</a:t>
            </a:r>
            <a:r>
              <a:rPr lang="ja-JP" altLang="en-US" sz="2200" dirty="0"/>
              <a:t>日に施行されたた</a:t>
            </a:r>
            <a:r>
              <a:rPr lang="ja-JP" altLang="en-US" sz="2200" b="1" dirty="0"/>
              <a:t>迷惑メール対策関連の改正法</a:t>
            </a:r>
            <a:r>
              <a:rPr lang="ja-JP" altLang="en-US" sz="2200" dirty="0"/>
              <a:t>により、広告・宣伝メールなどの送信が、それまでの</a:t>
            </a:r>
            <a:r>
              <a:rPr lang="ja-JP" altLang="en-US" sz="2200" b="1" dirty="0"/>
              <a:t>オプトアウト方式からオプトイン方式に</a:t>
            </a:r>
            <a:r>
              <a:rPr lang="ja-JP" altLang="en-US" sz="2200" dirty="0"/>
              <a:t>変更</a:t>
            </a:r>
            <a:endParaRPr kumimoji="1" lang="ja-JP" altLang="en-US" sz="2200" dirty="0"/>
          </a:p>
        </p:txBody>
      </p:sp>
      <p:sp>
        <p:nvSpPr>
          <p:cNvPr id="5" name="正方形/長方形 4"/>
          <p:cNvSpPr/>
          <p:nvPr/>
        </p:nvSpPr>
        <p:spPr>
          <a:xfrm>
            <a:off x="2859314" y="1426420"/>
            <a:ext cx="8219440" cy="369332"/>
          </a:xfrm>
          <a:prstGeom prst="rect">
            <a:avLst/>
          </a:prstGeom>
        </p:spPr>
        <p:txBody>
          <a:bodyPr wrap="square">
            <a:spAutoFit/>
          </a:bodyPr>
          <a:lstStyle/>
          <a:p>
            <a:r>
              <a:rPr lang="ja-JP" altLang="en-US" dirty="0"/>
              <a:t>https://www.ipa.go.jp/security/fy26/reports/ishiki/index.html</a:t>
            </a:r>
          </a:p>
        </p:txBody>
      </p:sp>
      <p:sp>
        <p:nvSpPr>
          <p:cNvPr id="6" name="角丸四角形 5"/>
          <p:cNvSpPr/>
          <p:nvPr/>
        </p:nvSpPr>
        <p:spPr>
          <a:xfrm>
            <a:off x="2993570" y="5671457"/>
            <a:ext cx="6803571" cy="8273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t>情報漏えいについての不安はある</a:t>
            </a:r>
            <a:endParaRPr kumimoji="1" lang="ja-JP" altLang="en-US" sz="3200" dirty="0"/>
          </a:p>
        </p:txBody>
      </p:sp>
    </p:spTree>
    <p:extLst>
      <p:ext uri="{BB962C8B-B14F-4D97-AF65-F5344CB8AC3E}">
        <p14:creationId xmlns:p14="http://schemas.microsoft.com/office/powerpoint/2010/main" val="43170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6496" y="330196"/>
            <a:ext cx="8911687" cy="1280890"/>
          </a:xfrm>
        </p:spPr>
        <p:txBody>
          <a:bodyPr>
            <a:normAutofit/>
          </a:bodyPr>
          <a:lstStyle/>
          <a:p>
            <a:r>
              <a:rPr lang="ja-JP" altLang="en-US" b="1" dirty="0"/>
              <a:t>「</a:t>
            </a:r>
            <a:r>
              <a:rPr lang="en-US" altLang="ja-JP" b="1" dirty="0"/>
              <a:t>2014</a:t>
            </a:r>
            <a:r>
              <a:rPr lang="ja-JP" altLang="en-US" b="1" dirty="0"/>
              <a:t>年度情報セキュリティに対する意識調査」</a:t>
            </a:r>
            <a:r>
              <a:rPr lang="ja-JP" altLang="en-US" b="1" dirty="0" smtClean="0"/>
              <a:t>報告書より</a:t>
            </a:r>
            <a:r>
              <a:rPr lang="en-US" altLang="ja-JP" b="1" dirty="0" smtClean="0"/>
              <a:t>(2/3)</a:t>
            </a:r>
            <a:endParaRPr kumimoji="1" lang="ja-JP" altLang="en-US" dirty="0"/>
          </a:p>
        </p:txBody>
      </p:sp>
      <p:sp>
        <p:nvSpPr>
          <p:cNvPr id="3" name="コンテンツ プレースホルダー 2"/>
          <p:cNvSpPr>
            <a:spLocks noGrp="1"/>
          </p:cNvSpPr>
          <p:nvPr>
            <p:ph idx="1"/>
          </p:nvPr>
        </p:nvSpPr>
        <p:spPr>
          <a:xfrm>
            <a:off x="990600" y="1905000"/>
            <a:ext cx="10809513" cy="4778829"/>
          </a:xfrm>
        </p:spPr>
        <p:txBody>
          <a:bodyPr>
            <a:normAutofit/>
          </a:bodyPr>
          <a:lstStyle/>
          <a:p>
            <a:r>
              <a:rPr lang="ja-JP" altLang="en-US" sz="2800" b="1" dirty="0" smtClean="0"/>
              <a:t>（</a:t>
            </a:r>
            <a:r>
              <a:rPr lang="en-US" altLang="ja-JP" sz="2800" b="1" dirty="0" smtClean="0"/>
              <a:t>2</a:t>
            </a:r>
            <a:r>
              <a:rPr lang="ja-JP" altLang="en-US" sz="2800" b="1" dirty="0" smtClean="0"/>
              <a:t>）若年層</a:t>
            </a:r>
            <a:r>
              <a:rPr lang="en-US" altLang="ja-JP" sz="2800" b="1" dirty="0" smtClean="0"/>
              <a:t>(10</a:t>
            </a:r>
            <a:r>
              <a:rPr lang="ja-JP" altLang="en-US" sz="2800" b="1" dirty="0" smtClean="0"/>
              <a:t>代</a:t>
            </a:r>
            <a:r>
              <a:rPr lang="en-US" altLang="ja-JP" sz="2800" b="1" dirty="0" smtClean="0"/>
              <a:t>)</a:t>
            </a:r>
            <a:r>
              <a:rPr lang="ja-JP" altLang="en-US" sz="2800" b="1" dirty="0" smtClean="0"/>
              <a:t>および</a:t>
            </a:r>
            <a:r>
              <a:rPr lang="ja-JP" altLang="en-US" sz="2800" b="1" dirty="0"/>
              <a:t>パソコンの</a:t>
            </a:r>
            <a:r>
              <a:rPr lang="ja-JP" altLang="en-US" sz="2800" b="1" dirty="0" smtClean="0"/>
              <a:t>習熟度が低い</a:t>
            </a:r>
            <a:r>
              <a:rPr lang="en-US" altLang="ja-JP" sz="2800" b="1" dirty="0"/>
              <a:t>(level 1)</a:t>
            </a:r>
            <a:r>
              <a:rPr lang="ja-JP" altLang="en-US" sz="2800" b="1" dirty="0" smtClean="0"/>
              <a:t>利用者</a:t>
            </a:r>
            <a:r>
              <a:rPr lang="ja-JP" altLang="en-US" sz="2800" b="1" dirty="0"/>
              <a:t>は適切な</a:t>
            </a:r>
            <a:r>
              <a:rPr lang="ja-JP" altLang="en-US" sz="2800" b="1" dirty="0" smtClean="0"/>
              <a:t>パスワード設定せず</a:t>
            </a:r>
            <a:endParaRPr lang="en-US" altLang="ja-JP" sz="2800" b="1" dirty="0" smtClean="0"/>
          </a:p>
          <a:p>
            <a:pPr lvl="1"/>
            <a:r>
              <a:rPr lang="ja-JP" altLang="en-US" sz="2400" dirty="0"/>
              <a:t>「パスワードは誕生日など推測されやすいものを避けて設定している</a:t>
            </a:r>
            <a:r>
              <a:rPr lang="ja-JP" altLang="en-US" sz="2400" dirty="0" smtClean="0"/>
              <a:t>」か</a:t>
            </a:r>
            <a:r>
              <a:rPr lang="ja-JP" altLang="en-US" sz="2400" dirty="0" smtClean="0"/>
              <a:t>？　</a:t>
            </a:r>
            <a:r>
              <a:rPr lang="en-US" altLang="ja-JP" sz="2400" dirty="0" smtClean="0"/>
              <a:t>36.4% (</a:t>
            </a:r>
            <a:r>
              <a:rPr lang="ja-JP" altLang="en-US" sz="2400" dirty="0" smtClean="0"/>
              <a:t>全体</a:t>
            </a:r>
            <a:r>
              <a:rPr lang="en-US" altLang="ja-JP" sz="2400" dirty="0" smtClean="0"/>
              <a:t>52.6%)</a:t>
            </a:r>
            <a:endParaRPr lang="en-US" altLang="ja-JP" sz="2400" dirty="0" smtClean="0"/>
          </a:p>
          <a:p>
            <a:pPr lvl="1"/>
            <a:r>
              <a:rPr lang="ja-JP" altLang="en-US" sz="2400" dirty="0" smtClean="0"/>
              <a:t>「</a:t>
            </a:r>
            <a:r>
              <a:rPr lang="ja-JP" altLang="en-US" sz="2400" dirty="0"/>
              <a:t>パスワードは分かりにくい文字（</a:t>
            </a:r>
            <a:r>
              <a:rPr lang="en-US" altLang="ja-JP" sz="2400" dirty="0"/>
              <a:t>8</a:t>
            </a:r>
            <a:r>
              <a:rPr lang="ja-JP" altLang="en-US" sz="2400" dirty="0"/>
              <a:t>文字以上、記号含む）を設定している</a:t>
            </a:r>
            <a:r>
              <a:rPr lang="ja-JP" altLang="en-US" sz="2400" dirty="0" smtClean="0"/>
              <a:t>」</a:t>
            </a:r>
            <a:r>
              <a:rPr lang="ja-JP" altLang="en-US" sz="2400" dirty="0"/>
              <a:t>か</a:t>
            </a:r>
            <a:r>
              <a:rPr lang="ja-JP" altLang="en-US" sz="2400" dirty="0" smtClean="0"/>
              <a:t>？ </a:t>
            </a:r>
            <a:r>
              <a:rPr lang="en-US" altLang="ja-JP" sz="2400" dirty="0" smtClean="0"/>
              <a:t>39.2%</a:t>
            </a:r>
            <a:r>
              <a:rPr lang="ja-JP" altLang="en-US" sz="2400" dirty="0" smtClean="0"/>
              <a:t>（全体</a:t>
            </a:r>
            <a:r>
              <a:rPr lang="en-US" altLang="ja-JP" sz="2400" dirty="0" smtClean="0"/>
              <a:t>50.7%)</a:t>
            </a:r>
          </a:p>
          <a:p>
            <a:pPr lvl="1"/>
            <a:r>
              <a:rPr lang="ja-JP" altLang="en-US" sz="2400" b="1" dirty="0" smtClean="0"/>
              <a:t>サービス毎に異なるパスワード設定：</a:t>
            </a:r>
            <a:r>
              <a:rPr lang="en-US" altLang="ja-JP" sz="2400" b="1" dirty="0" smtClean="0"/>
              <a:t>15.8%(</a:t>
            </a:r>
            <a:r>
              <a:rPr lang="ja-JP" altLang="en-US" sz="2400" b="1" dirty="0" smtClean="0"/>
              <a:t>全体</a:t>
            </a:r>
            <a:r>
              <a:rPr lang="en-US" altLang="ja-JP" sz="2400" b="1" dirty="0" smtClean="0"/>
              <a:t>29.2%)</a:t>
            </a:r>
            <a:endParaRPr lang="en-US" altLang="ja-JP" sz="2400" b="1" dirty="0" smtClean="0"/>
          </a:p>
        </p:txBody>
      </p:sp>
      <p:sp>
        <p:nvSpPr>
          <p:cNvPr id="5" name="正方形/長方形 4"/>
          <p:cNvSpPr/>
          <p:nvPr/>
        </p:nvSpPr>
        <p:spPr>
          <a:xfrm>
            <a:off x="2859314" y="1426420"/>
            <a:ext cx="8219440" cy="369332"/>
          </a:xfrm>
          <a:prstGeom prst="rect">
            <a:avLst/>
          </a:prstGeom>
        </p:spPr>
        <p:txBody>
          <a:bodyPr wrap="square">
            <a:spAutoFit/>
          </a:bodyPr>
          <a:lstStyle/>
          <a:p>
            <a:r>
              <a:rPr lang="ja-JP" altLang="en-US" dirty="0"/>
              <a:t>https://www.ipa.go.jp/security/fy26/reports/ishiki/index.html</a:t>
            </a:r>
          </a:p>
        </p:txBody>
      </p:sp>
      <p:sp>
        <p:nvSpPr>
          <p:cNvPr id="4" name="角丸四角形 3"/>
          <p:cNvSpPr/>
          <p:nvPr/>
        </p:nvSpPr>
        <p:spPr>
          <a:xfrm>
            <a:off x="3091543" y="5312229"/>
            <a:ext cx="6803571" cy="9688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t>けれど</a:t>
            </a:r>
            <a:r>
              <a:rPr kumimoji="1" lang="ja-JP" altLang="en-US" sz="3200" dirty="0"/>
              <a:t>，</a:t>
            </a:r>
            <a:r>
              <a:rPr kumimoji="1" lang="ja-JP" altLang="en-US" sz="3200" dirty="0" smtClean="0"/>
              <a:t>パスワードには無頓着</a:t>
            </a:r>
            <a:endParaRPr kumimoji="1" lang="ja-JP" altLang="en-US" sz="3200" dirty="0"/>
          </a:p>
        </p:txBody>
      </p:sp>
    </p:spTree>
    <p:extLst>
      <p:ext uri="{BB962C8B-B14F-4D97-AF65-F5344CB8AC3E}">
        <p14:creationId xmlns:p14="http://schemas.microsoft.com/office/powerpoint/2010/main" val="43170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253343" y="2362200"/>
            <a:ext cx="5159828" cy="51162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2101753" y="260832"/>
            <a:ext cx="8911687" cy="1280890"/>
          </a:xfrm>
        </p:spPr>
        <p:txBody>
          <a:bodyPr>
            <a:normAutofit/>
          </a:bodyPr>
          <a:lstStyle/>
          <a:p>
            <a:r>
              <a:rPr lang="ja-JP" altLang="en-US" b="1" dirty="0"/>
              <a:t>「</a:t>
            </a:r>
            <a:r>
              <a:rPr lang="en-US" altLang="ja-JP" b="1" dirty="0"/>
              <a:t>2014</a:t>
            </a:r>
            <a:r>
              <a:rPr lang="ja-JP" altLang="en-US" b="1" dirty="0"/>
              <a:t>年度情報セキュリティに対する意識調査」</a:t>
            </a:r>
            <a:r>
              <a:rPr lang="ja-JP" altLang="en-US" b="1" dirty="0" smtClean="0"/>
              <a:t>報告書より</a:t>
            </a:r>
            <a:r>
              <a:rPr lang="en-US" altLang="ja-JP" b="1" dirty="0" smtClean="0"/>
              <a:t>(3/3)</a:t>
            </a:r>
            <a:endParaRPr kumimoji="1" lang="ja-JP" altLang="en-US" dirty="0"/>
          </a:p>
        </p:txBody>
      </p:sp>
      <p:sp>
        <p:nvSpPr>
          <p:cNvPr id="3" name="コンテンツ プレースホルダー 2"/>
          <p:cNvSpPr>
            <a:spLocks noGrp="1"/>
          </p:cNvSpPr>
          <p:nvPr>
            <p:ph idx="1"/>
          </p:nvPr>
        </p:nvSpPr>
        <p:spPr>
          <a:xfrm>
            <a:off x="1382487" y="1915976"/>
            <a:ext cx="10189028" cy="3968868"/>
          </a:xfrm>
        </p:spPr>
        <p:txBody>
          <a:bodyPr>
            <a:noAutofit/>
          </a:bodyPr>
          <a:lstStyle/>
          <a:p>
            <a:r>
              <a:rPr lang="ja-JP" altLang="en-US" sz="2400" b="1" dirty="0" smtClean="0"/>
              <a:t>（</a:t>
            </a:r>
            <a:r>
              <a:rPr lang="en-US" altLang="ja-JP" sz="2400" b="1" dirty="0" smtClean="0"/>
              <a:t>3</a:t>
            </a:r>
            <a:r>
              <a:rPr lang="ja-JP" altLang="en-US" sz="2400" b="1" dirty="0" smtClean="0"/>
              <a:t>）</a:t>
            </a:r>
            <a:r>
              <a:rPr lang="ja-JP" altLang="en-US" sz="2400" b="1" dirty="0"/>
              <a:t>悪意ある投稿をするスマートデバイス利用者が増加</a:t>
            </a:r>
            <a:r>
              <a:rPr lang="ja-JP" altLang="en-US" sz="2400" b="1" dirty="0" smtClean="0"/>
              <a:t>。</a:t>
            </a:r>
            <a:endParaRPr lang="en-US" altLang="ja-JP" sz="2400" b="1" dirty="0" smtClean="0"/>
          </a:p>
          <a:p>
            <a:pPr marL="0" indent="0">
              <a:buNone/>
            </a:pPr>
            <a:r>
              <a:rPr lang="en-US" altLang="ja-JP" sz="2400" b="1" dirty="0"/>
              <a:t> </a:t>
            </a:r>
            <a:r>
              <a:rPr lang="en-US" altLang="ja-JP" sz="2400" b="1" dirty="0" smtClean="0"/>
              <a:t>          </a:t>
            </a:r>
            <a:r>
              <a:rPr lang="ja-JP" altLang="en-US" sz="2400" b="1" dirty="0" smtClean="0"/>
              <a:t>  倫理</a:t>
            </a:r>
            <a:r>
              <a:rPr lang="ja-JP" altLang="en-US" sz="2400" b="1" dirty="0"/>
              <a:t>意識の低下傾向が</a:t>
            </a:r>
            <a:r>
              <a:rPr lang="ja-JP" altLang="en-US" sz="2400" b="1" dirty="0" smtClean="0"/>
              <a:t>見られる</a:t>
            </a:r>
            <a:endParaRPr lang="en-US" altLang="ja-JP" sz="2400" b="1" dirty="0" smtClean="0"/>
          </a:p>
          <a:p>
            <a:pPr lvl="1"/>
            <a:r>
              <a:rPr lang="ja-JP" altLang="en-US" sz="2400" dirty="0"/>
              <a:t>「相手に仕返しをするために（</a:t>
            </a:r>
            <a:r>
              <a:rPr lang="en-US" altLang="ja-JP" sz="2400" dirty="0"/>
              <a:t>13.2</a:t>
            </a:r>
            <a:r>
              <a:rPr lang="ja-JP" altLang="en-US" sz="2400" dirty="0"/>
              <a:t>％）</a:t>
            </a:r>
            <a:r>
              <a:rPr lang="ja-JP" altLang="en-US" sz="2400" dirty="0" smtClean="0"/>
              <a:t>」</a:t>
            </a:r>
            <a:endParaRPr lang="en-US" altLang="ja-JP" sz="2400" dirty="0" smtClean="0"/>
          </a:p>
          <a:p>
            <a:pPr lvl="1"/>
            <a:r>
              <a:rPr lang="ja-JP" altLang="en-US" sz="2400" dirty="0" smtClean="0"/>
              <a:t>「</a:t>
            </a:r>
            <a:r>
              <a:rPr lang="ja-JP" altLang="en-US" sz="2400" dirty="0"/>
              <a:t>人の意見に反論したかったから（</a:t>
            </a:r>
            <a:r>
              <a:rPr lang="en-US" altLang="ja-JP" sz="2400" dirty="0"/>
              <a:t>32.3</a:t>
            </a:r>
            <a:r>
              <a:rPr lang="ja-JP" altLang="en-US" sz="2400" dirty="0"/>
              <a:t>％）</a:t>
            </a:r>
            <a:r>
              <a:rPr lang="ja-JP" altLang="en-US" sz="2400" dirty="0" smtClean="0"/>
              <a:t>」</a:t>
            </a:r>
            <a:endParaRPr lang="en-US" altLang="ja-JP" sz="2400" dirty="0" smtClean="0"/>
          </a:p>
          <a:p>
            <a:pPr lvl="1"/>
            <a:r>
              <a:rPr lang="ja-JP" altLang="en-US" sz="2400" dirty="0" smtClean="0"/>
              <a:t>「</a:t>
            </a:r>
            <a:r>
              <a:rPr lang="ja-JP" altLang="en-US" sz="2400" dirty="0"/>
              <a:t>炎上させたくて（</a:t>
            </a:r>
            <a:r>
              <a:rPr lang="en-US" altLang="ja-JP" sz="2400" dirty="0"/>
              <a:t>6.8</a:t>
            </a:r>
            <a:r>
              <a:rPr lang="ja-JP" altLang="en-US" sz="2400" dirty="0"/>
              <a:t>％）</a:t>
            </a:r>
            <a:r>
              <a:rPr lang="ja-JP" altLang="en-US" sz="2400" dirty="0" smtClean="0"/>
              <a:t>」</a:t>
            </a:r>
            <a:endParaRPr lang="en-US" altLang="ja-JP" sz="2400" dirty="0" smtClean="0"/>
          </a:p>
          <a:p>
            <a:pPr lvl="1"/>
            <a:r>
              <a:rPr lang="ja-JP" altLang="en-US" sz="2400" dirty="0" smtClean="0"/>
              <a:t>「</a:t>
            </a:r>
            <a:r>
              <a:rPr lang="ja-JP" altLang="en-US" sz="2400" dirty="0"/>
              <a:t>気が済んだ、すっと</a:t>
            </a:r>
            <a:r>
              <a:rPr lang="ja-JP" altLang="en-US" sz="2400" dirty="0" smtClean="0"/>
              <a:t>した（</a:t>
            </a:r>
            <a:r>
              <a:rPr lang="en-US" altLang="ja-JP" sz="2400" dirty="0" smtClean="0"/>
              <a:t>31.9</a:t>
            </a:r>
            <a:r>
              <a:rPr lang="ja-JP" altLang="en-US" sz="2400" dirty="0" smtClean="0"/>
              <a:t>％）</a:t>
            </a:r>
            <a:r>
              <a:rPr lang="ja-JP" altLang="en-US" sz="2400" dirty="0"/>
              <a:t> </a:t>
            </a:r>
            <a:r>
              <a:rPr lang="ja-JP" altLang="en-US" sz="2400" dirty="0" smtClean="0"/>
              <a:t>」</a:t>
            </a:r>
            <a:endParaRPr lang="en-US" altLang="ja-JP" sz="2400" b="1" dirty="0" smtClean="0"/>
          </a:p>
          <a:p>
            <a:r>
              <a:rPr lang="ja-JP" altLang="en-US" sz="2400" b="1" dirty="0" smtClean="0"/>
              <a:t>（</a:t>
            </a:r>
            <a:r>
              <a:rPr lang="en-US" altLang="ja-JP" sz="2400" b="1" dirty="0" smtClean="0"/>
              <a:t>4</a:t>
            </a:r>
            <a:r>
              <a:rPr lang="ja-JP" altLang="en-US" sz="2400" b="1" dirty="0" smtClean="0"/>
              <a:t>）</a:t>
            </a:r>
            <a:r>
              <a:rPr lang="ja-JP" altLang="en-US" sz="2400" b="1" dirty="0"/>
              <a:t>“他人のアカウントであっても、推測等でログイン</a:t>
            </a:r>
            <a:r>
              <a:rPr lang="ja-JP" altLang="en-US" sz="2400" b="1" dirty="0" smtClean="0"/>
              <a:t>できたらインターネットサービス</a:t>
            </a:r>
            <a:r>
              <a:rPr lang="ja-JP" altLang="en-US" sz="2400" b="1" dirty="0"/>
              <a:t>を利用する</a:t>
            </a:r>
            <a:r>
              <a:rPr lang="ja-JP" altLang="en-US" sz="2400" b="1" dirty="0" smtClean="0"/>
              <a:t>” という</a:t>
            </a:r>
            <a:r>
              <a:rPr lang="en-US" altLang="ja-JP" sz="2400" b="1" dirty="0" smtClean="0"/>
              <a:t>20</a:t>
            </a:r>
            <a:r>
              <a:rPr lang="ja-JP" altLang="en-US" sz="2400" b="1" dirty="0"/>
              <a:t>代の利用者の割合は前回調査より倍増</a:t>
            </a:r>
            <a:endParaRPr kumimoji="1" lang="ja-JP" altLang="en-US" sz="2400" dirty="0"/>
          </a:p>
        </p:txBody>
      </p:sp>
      <p:sp>
        <p:nvSpPr>
          <p:cNvPr id="5" name="正方形/長方形 4"/>
          <p:cNvSpPr/>
          <p:nvPr/>
        </p:nvSpPr>
        <p:spPr>
          <a:xfrm>
            <a:off x="2794000" y="1397169"/>
            <a:ext cx="8219440" cy="369332"/>
          </a:xfrm>
          <a:prstGeom prst="rect">
            <a:avLst/>
          </a:prstGeom>
        </p:spPr>
        <p:txBody>
          <a:bodyPr wrap="square">
            <a:spAutoFit/>
          </a:bodyPr>
          <a:lstStyle/>
          <a:p>
            <a:r>
              <a:rPr lang="ja-JP" altLang="en-US" dirty="0"/>
              <a:t>https://www.ipa.go.jp/security/fy26/reports/ishiki/index.html</a:t>
            </a:r>
          </a:p>
        </p:txBody>
      </p:sp>
      <p:sp>
        <p:nvSpPr>
          <p:cNvPr id="4" name="正方形/長方形 3"/>
          <p:cNvSpPr/>
          <p:nvPr/>
        </p:nvSpPr>
        <p:spPr>
          <a:xfrm>
            <a:off x="4205219" y="5745627"/>
            <a:ext cx="6724037"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t>ネットワークを介して他人のアカウントを利用することは、</a:t>
            </a:r>
            <a:r>
              <a:rPr lang="ja-JP" altLang="en-US" sz="2400" dirty="0">
                <a:solidFill>
                  <a:srgbClr val="FF0000"/>
                </a:solidFill>
              </a:rPr>
              <a:t>不正アクセス禁止法違反</a:t>
            </a:r>
          </a:p>
        </p:txBody>
      </p:sp>
    </p:spTree>
    <p:extLst>
      <p:ext uri="{BB962C8B-B14F-4D97-AF65-F5344CB8AC3E}">
        <p14:creationId xmlns:p14="http://schemas.microsoft.com/office/powerpoint/2010/main" val="186533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情報倫理や情報</a:t>
            </a:r>
            <a:r>
              <a:rPr lang="ja-JP" altLang="en-US" dirty="0"/>
              <a:t>セキュリティに</a:t>
            </a:r>
            <a:r>
              <a:rPr lang="ja-JP" altLang="en-US" dirty="0" smtClean="0"/>
              <a:t>関する問題</a:t>
            </a:r>
            <a:endParaRPr kumimoji="1" lang="ja-JP" altLang="en-US" dirty="0"/>
          </a:p>
        </p:txBody>
      </p:sp>
      <p:sp>
        <p:nvSpPr>
          <p:cNvPr id="3" name="コンテンツ プレースホルダー 2"/>
          <p:cNvSpPr>
            <a:spLocks noGrp="1"/>
          </p:cNvSpPr>
          <p:nvPr>
            <p:ph idx="1"/>
          </p:nvPr>
        </p:nvSpPr>
        <p:spPr>
          <a:xfrm>
            <a:off x="1545771" y="2862942"/>
            <a:ext cx="10330543" cy="1012372"/>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ja-JP" altLang="en-US" sz="6600" dirty="0"/>
              <a:t>具体例を見ていきましょう</a:t>
            </a:r>
            <a:endParaRPr kumimoji="1" lang="ja-JP" altLang="en-US" sz="6600" dirty="0"/>
          </a:p>
        </p:txBody>
      </p:sp>
    </p:spTree>
    <p:extLst>
      <p:ext uri="{BB962C8B-B14F-4D97-AF65-F5344CB8AC3E}">
        <p14:creationId xmlns:p14="http://schemas.microsoft.com/office/powerpoint/2010/main" val="40570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4630" y="177796"/>
            <a:ext cx="10384970" cy="1280890"/>
          </a:xfrm>
        </p:spPr>
        <p:txBody>
          <a:bodyPr>
            <a:normAutofit fontScale="90000"/>
          </a:bodyPr>
          <a:lstStyle/>
          <a:p>
            <a:r>
              <a:rPr lang="ja-JP" altLang="en-US" b="1" dirty="0"/>
              <a:t>「 その警告表示はソフトウェア購入へ誘導されるかも知れません </a:t>
            </a:r>
            <a:r>
              <a:rPr lang="ja-JP" altLang="en-US" b="1" dirty="0" smtClean="0"/>
              <a:t>」～</a:t>
            </a:r>
            <a:r>
              <a:rPr lang="ja-JP" altLang="en-US" b="1" dirty="0"/>
              <a:t>　</a:t>
            </a:r>
            <a:r>
              <a:rPr lang="en-US" altLang="ja-JP" b="1" dirty="0"/>
              <a:t>Yes. Ok. </a:t>
            </a:r>
            <a:r>
              <a:rPr lang="ja-JP" altLang="en-US" b="1" dirty="0"/>
              <a:t>クリック前に　</a:t>
            </a:r>
            <a:r>
              <a:rPr lang="ja-JP" altLang="en-US" b="1" dirty="0" smtClean="0"/>
              <a:t>一呼吸</a:t>
            </a:r>
            <a:r>
              <a:rPr lang="ja-JP" altLang="en-US" b="1" dirty="0"/>
              <a:t>　～</a:t>
            </a:r>
            <a:endParaRPr kumimoji="1" lang="ja-JP" altLang="en-US" dirty="0"/>
          </a:p>
        </p:txBody>
      </p:sp>
      <p:sp>
        <p:nvSpPr>
          <p:cNvPr id="3" name="正方形/長方形 2"/>
          <p:cNvSpPr/>
          <p:nvPr/>
        </p:nvSpPr>
        <p:spPr>
          <a:xfrm>
            <a:off x="3669949" y="1176048"/>
            <a:ext cx="6136616" cy="369332"/>
          </a:xfrm>
          <a:prstGeom prst="rect">
            <a:avLst/>
          </a:prstGeom>
        </p:spPr>
        <p:txBody>
          <a:bodyPr wrap="none">
            <a:spAutoFit/>
          </a:bodyPr>
          <a:lstStyle/>
          <a:p>
            <a:r>
              <a:rPr lang="ja-JP" altLang="en-US" dirty="0"/>
              <a:t>http://www.ipa.go.jp/security/txt/2015/02outline.html</a:t>
            </a:r>
          </a:p>
        </p:txBody>
      </p:sp>
      <p:pic>
        <p:nvPicPr>
          <p:cNvPr id="2052" name="Picture 4" descr="図1：パソコンの不調を示唆するようなメッセージ（相談内容を基にイメージをIPAにて作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41" y="2178119"/>
            <a:ext cx="7181396" cy="13512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図4：遷移先の無償版ソフトウェアがダウンロードできる画面（イメージ画面をIPAにて作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791" y="2218034"/>
            <a:ext cx="2248425" cy="15378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図5：パソコン内をスキャンしてその結果を表示する（イメージ画面をIPAにて作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78" y="3529346"/>
            <a:ext cx="6366431" cy="241548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11490" y="5734595"/>
            <a:ext cx="83910" cy="369332"/>
          </a:xfrm>
          <a:prstGeom prst="rect">
            <a:avLst/>
          </a:prstGeom>
          <a:noFill/>
        </p:spPr>
        <p:txBody>
          <a:bodyPr wrap="square" rtlCol="0">
            <a:spAutoFit/>
          </a:bodyPr>
          <a:lstStyle/>
          <a:p>
            <a:endParaRPr kumimoji="1" lang="ja-JP" altLang="en-US" dirty="0"/>
          </a:p>
        </p:txBody>
      </p:sp>
      <p:sp>
        <p:nvSpPr>
          <p:cNvPr id="6" name="正方形/長方形 5"/>
          <p:cNvSpPr/>
          <p:nvPr/>
        </p:nvSpPr>
        <p:spPr>
          <a:xfrm>
            <a:off x="6847115" y="3887600"/>
            <a:ext cx="5192485"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b="1" dirty="0"/>
              <a:t>不特定多数に閲覧されることを意図したウェブサイトのコンテンツであり、実際には、使用しているパソコンが異常な状態にあることを示すシステムによる警告で</a:t>
            </a:r>
            <a:r>
              <a:rPr lang="ja-JP" altLang="en-US" sz="2400" b="1" dirty="0" smtClean="0"/>
              <a:t>はない</a:t>
            </a:r>
            <a:endParaRPr lang="ja-JP" altLang="en-US" sz="2400" dirty="0"/>
          </a:p>
        </p:txBody>
      </p:sp>
      <p:sp>
        <p:nvSpPr>
          <p:cNvPr id="13" name="正方形/長方形 12"/>
          <p:cNvSpPr/>
          <p:nvPr/>
        </p:nvSpPr>
        <p:spPr>
          <a:xfrm>
            <a:off x="1023258" y="5931379"/>
            <a:ext cx="10678885" cy="830997"/>
          </a:xfrm>
          <a:prstGeom prst="rect">
            <a:avLst/>
          </a:prstGeom>
          <a:ln w="57150"/>
        </p:spPr>
        <p:style>
          <a:lnRef idx="2">
            <a:schemeClr val="accent1"/>
          </a:lnRef>
          <a:fillRef idx="1">
            <a:schemeClr val="lt1"/>
          </a:fillRef>
          <a:effectRef idx="0">
            <a:schemeClr val="accent1"/>
          </a:effectRef>
          <a:fontRef idx="minor">
            <a:schemeClr val="dk1"/>
          </a:fontRef>
        </p:style>
        <p:txBody>
          <a:bodyPr wrap="square" rIns="0">
            <a:spAutoFit/>
          </a:bodyPr>
          <a:lstStyle/>
          <a:p>
            <a:pPr marL="342900" indent="-342900">
              <a:buFont typeface="Arial" panose="020B0604020202020204" pitchFamily="34" charset="0"/>
              <a:buChar char="•"/>
            </a:pPr>
            <a:r>
              <a:rPr lang="ja-JP" altLang="en-US" sz="2400" dirty="0" smtClean="0"/>
              <a:t>ウェブサイト</a:t>
            </a:r>
            <a:r>
              <a:rPr lang="ja-JP" altLang="en-US" sz="2400" dirty="0"/>
              <a:t>に表示される内容</a:t>
            </a:r>
            <a:r>
              <a:rPr lang="ja-JP" altLang="en-US" sz="2400" dirty="0" smtClean="0"/>
              <a:t>を</a:t>
            </a:r>
            <a:r>
              <a:rPr lang="ja-JP" altLang="en-US" sz="2400" dirty="0"/>
              <a:t>しっかりと</a:t>
            </a:r>
            <a:r>
              <a:rPr lang="ja-JP" altLang="en-US" sz="2400" dirty="0" smtClean="0"/>
              <a:t>確認</a:t>
            </a:r>
            <a:endParaRPr lang="en-US" altLang="ja-JP" sz="2400" dirty="0" smtClean="0"/>
          </a:p>
          <a:p>
            <a:pPr marL="342900" indent="-342900">
              <a:buFont typeface="Arial" panose="020B0604020202020204" pitchFamily="34" charset="0"/>
              <a:buChar char="•"/>
            </a:pPr>
            <a:r>
              <a:rPr lang="ja-JP" altLang="en-US" sz="2400" dirty="0"/>
              <a:t>ソフトウェアのインストール時に表示される記載内容をしっかりと</a:t>
            </a:r>
            <a:r>
              <a:rPr lang="ja-JP" altLang="en-US" sz="2400" dirty="0" smtClean="0"/>
              <a:t>確認 </a:t>
            </a:r>
            <a:endParaRPr lang="ja-JP" altLang="en-US" sz="2400" dirty="0"/>
          </a:p>
        </p:txBody>
      </p:sp>
      <p:sp>
        <p:nvSpPr>
          <p:cNvPr id="7" name="テキスト ボックス 6"/>
          <p:cNvSpPr txBox="1"/>
          <p:nvPr/>
        </p:nvSpPr>
        <p:spPr>
          <a:xfrm>
            <a:off x="611189" y="1654899"/>
            <a:ext cx="9695039" cy="523220"/>
          </a:xfrm>
          <a:prstGeom prst="rect">
            <a:avLst/>
          </a:prstGeom>
          <a:noFill/>
        </p:spPr>
        <p:txBody>
          <a:bodyPr wrap="square" rtlCol="0">
            <a:spAutoFit/>
          </a:bodyPr>
          <a:lstStyle/>
          <a:p>
            <a:r>
              <a:rPr kumimoji="1" lang="ja-JP" altLang="en-US" sz="2800" dirty="0" smtClean="0"/>
              <a:t>インターネット上は情報倫理を無視した行為が溢れている．</a:t>
            </a:r>
            <a:endParaRPr kumimoji="1" lang="ja-JP" altLang="en-US" sz="2800" dirty="0"/>
          </a:p>
        </p:txBody>
      </p:sp>
      <p:sp>
        <p:nvSpPr>
          <p:cNvPr id="8" name="右矢印 7"/>
          <p:cNvSpPr/>
          <p:nvPr/>
        </p:nvSpPr>
        <p:spPr>
          <a:xfrm rot="12650174">
            <a:off x="6348110" y="4618416"/>
            <a:ext cx="544286" cy="500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245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6582" y="180211"/>
            <a:ext cx="10354235" cy="1280890"/>
          </a:xfrm>
        </p:spPr>
        <p:txBody>
          <a:bodyPr>
            <a:normAutofit fontScale="90000"/>
          </a:bodyPr>
          <a:lstStyle/>
          <a:p>
            <a:r>
              <a:rPr lang="ja-JP" altLang="en-US" b="1" dirty="0"/>
              <a:t>「 スマートフォンでのワンクリック請求の新しい手口にご用心 </a:t>
            </a:r>
            <a:r>
              <a:rPr lang="ja-JP" altLang="en-US" b="1" dirty="0" smtClean="0"/>
              <a:t>」～</a:t>
            </a:r>
            <a:r>
              <a:rPr lang="ja-JP" altLang="en-US" b="1" dirty="0"/>
              <a:t>　業者への電話、メールは絶対</a:t>
            </a:r>
            <a:r>
              <a:rPr lang="en-US" altLang="ja-JP" b="1" dirty="0"/>
              <a:t>NG</a:t>
            </a:r>
            <a:r>
              <a:rPr lang="ja-JP" altLang="en-US" b="1" dirty="0"/>
              <a:t>　～</a:t>
            </a:r>
            <a:endParaRPr kumimoji="1" lang="ja-JP" altLang="en-US" dirty="0"/>
          </a:p>
        </p:txBody>
      </p:sp>
      <p:sp>
        <p:nvSpPr>
          <p:cNvPr id="3" name="正方形/長方形 2"/>
          <p:cNvSpPr/>
          <p:nvPr/>
        </p:nvSpPr>
        <p:spPr>
          <a:xfrm>
            <a:off x="5018078" y="1091769"/>
            <a:ext cx="6136616" cy="369332"/>
          </a:xfrm>
          <a:prstGeom prst="rect">
            <a:avLst/>
          </a:prstGeom>
        </p:spPr>
        <p:txBody>
          <a:bodyPr wrap="none">
            <a:spAutoFit/>
          </a:bodyPr>
          <a:lstStyle/>
          <a:p>
            <a:r>
              <a:rPr lang="ja-JP" altLang="en-US" dirty="0"/>
              <a:t>http://www.ipa.go.jp/security/txt/2015/04outline.html</a:t>
            </a:r>
          </a:p>
        </p:txBody>
      </p:sp>
      <p:sp>
        <p:nvSpPr>
          <p:cNvPr id="5" name="正方形/長方形 4"/>
          <p:cNvSpPr/>
          <p:nvPr/>
        </p:nvSpPr>
        <p:spPr>
          <a:xfrm>
            <a:off x="643048" y="1777209"/>
            <a:ext cx="11277769"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dirty="0"/>
              <a:t>（</a:t>
            </a:r>
            <a:r>
              <a:rPr lang="en-US" altLang="ja-JP" sz="2800" dirty="0"/>
              <a:t>1</a:t>
            </a:r>
            <a:r>
              <a:rPr lang="ja-JP" altLang="en-US" sz="2800" dirty="0" smtClean="0"/>
              <a:t>）請求</a:t>
            </a:r>
            <a:r>
              <a:rPr lang="ja-JP" altLang="en-US" sz="2800" dirty="0"/>
              <a:t>画面が表示された時にシャッター音が</a:t>
            </a:r>
            <a:r>
              <a:rPr lang="ja-JP" altLang="en-US" sz="2800" dirty="0" smtClean="0"/>
              <a:t>聞こえる</a:t>
            </a:r>
            <a:endParaRPr lang="en-US" altLang="ja-JP" sz="2800" dirty="0" smtClean="0"/>
          </a:p>
          <a:p>
            <a:r>
              <a:rPr lang="ja-JP" altLang="en-US" sz="2800" dirty="0" smtClean="0"/>
              <a:t>→</a:t>
            </a:r>
            <a:r>
              <a:rPr lang="ja-JP" altLang="en-US" sz="2800" dirty="0" smtClean="0">
                <a:solidFill>
                  <a:srgbClr val="FF0000"/>
                </a:solidFill>
              </a:rPr>
              <a:t>ブラウザ</a:t>
            </a:r>
            <a:r>
              <a:rPr lang="ja-JP" altLang="en-US" sz="2800" dirty="0">
                <a:solidFill>
                  <a:srgbClr val="FF0000"/>
                </a:solidFill>
              </a:rPr>
              <a:t>によるウェブサイト閲覧だけではスマートフォンのカメラ機能を制御したり、撮影した写真をネットワーク経由で</a:t>
            </a:r>
            <a:r>
              <a:rPr lang="ja-JP" altLang="en-US" sz="2800" dirty="0" smtClean="0">
                <a:solidFill>
                  <a:srgbClr val="FF0000"/>
                </a:solidFill>
              </a:rPr>
              <a:t>送信できない</a:t>
            </a:r>
            <a:endParaRPr lang="en-US" altLang="ja-JP" sz="2800" dirty="0" smtClean="0">
              <a:solidFill>
                <a:srgbClr val="FF0000"/>
              </a:solidFill>
            </a:endParaRPr>
          </a:p>
          <a:p>
            <a:r>
              <a:rPr lang="ja-JP" altLang="en-US" sz="2800" dirty="0"/>
              <a:t>（</a:t>
            </a:r>
            <a:r>
              <a:rPr lang="en-US" altLang="ja-JP" sz="2800" dirty="0"/>
              <a:t>2</a:t>
            </a:r>
            <a:r>
              <a:rPr lang="ja-JP" altLang="en-US" sz="2800" dirty="0" smtClean="0"/>
              <a:t>）自動的</a:t>
            </a:r>
            <a:r>
              <a:rPr lang="ja-JP" altLang="en-US" sz="2800" dirty="0"/>
              <a:t>に電話を発信</a:t>
            </a:r>
            <a:r>
              <a:rPr lang="ja-JP" altLang="en-US" sz="2800" dirty="0" smtClean="0"/>
              <a:t>させる</a:t>
            </a:r>
            <a:endParaRPr lang="en-US" altLang="ja-JP" sz="2800" dirty="0" smtClean="0"/>
          </a:p>
          <a:p>
            <a:endParaRPr lang="en-US" altLang="ja-JP" sz="2800" dirty="0" smtClean="0"/>
          </a:p>
          <a:p>
            <a:r>
              <a:rPr lang="ja-JP" altLang="en-US" sz="2800" dirty="0" smtClean="0"/>
              <a:t>対応）</a:t>
            </a:r>
            <a:endParaRPr lang="en-US" altLang="ja-JP" sz="2800" dirty="0"/>
          </a:p>
          <a:p>
            <a:pPr marL="457200" indent="-457200">
              <a:buFont typeface="Arial" panose="020B0604020202020204" pitchFamily="34" charset="0"/>
              <a:buChar char="•"/>
            </a:pPr>
            <a:r>
              <a:rPr lang="ja-JP" altLang="en-US" sz="3200" dirty="0" smtClean="0">
                <a:solidFill>
                  <a:srgbClr val="FF0000"/>
                </a:solidFill>
              </a:rPr>
              <a:t>むやみにクリックしない．</a:t>
            </a:r>
            <a:endParaRPr lang="en-US" altLang="ja-JP" sz="3200" dirty="0" smtClean="0">
              <a:solidFill>
                <a:srgbClr val="FF0000"/>
              </a:solidFill>
            </a:endParaRPr>
          </a:p>
          <a:p>
            <a:pPr marL="457200" indent="-457200">
              <a:buFont typeface="Arial" panose="020B0604020202020204" pitchFamily="34" charset="0"/>
              <a:buChar char="•"/>
            </a:pPr>
            <a:r>
              <a:rPr lang="ja-JP" altLang="en-US" sz="3200" dirty="0" smtClean="0">
                <a:solidFill>
                  <a:srgbClr val="FF0000"/>
                </a:solidFill>
              </a:rPr>
              <a:t>業者に連絡を取らない．</a:t>
            </a:r>
            <a:endParaRPr lang="en-US" altLang="ja-JP" sz="3200" dirty="0" smtClean="0">
              <a:solidFill>
                <a:srgbClr val="FF0000"/>
              </a:solidFill>
            </a:endParaRPr>
          </a:p>
          <a:p>
            <a:pPr marL="457200" indent="-457200">
              <a:buFont typeface="Arial" panose="020B0604020202020204" pitchFamily="34" charset="0"/>
              <a:buChar char="•"/>
            </a:pPr>
            <a:r>
              <a:rPr lang="ja-JP" altLang="en-US" sz="3200" dirty="0">
                <a:solidFill>
                  <a:srgbClr val="FF0000"/>
                </a:solidFill>
              </a:rPr>
              <a:t>履歴を</a:t>
            </a:r>
            <a:r>
              <a:rPr lang="ja-JP" altLang="en-US" sz="3200" dirty="0" smtClean="0">
                <a:solidFill>
                  <a:srgbClr val="FF0000"/>
                </a:solidFill>
              </a:rPr>
              <a:t>削除</a:t>
            </a:r>
            <a:endParaRPr lang="en-US" altLang="ja-JP" sz="3200" dirty="0">
              <a:solidFill>
                <a:srgbClr val="FF0000"/>
              </a:solidFill>
            </a:endParaRPr>
          </a:p>
        </p:txBody>
      </p:sp>
      <p:pic>
        <p:nvPicPr>
          <p:cNvPr id="1031" name="Picture 7" descr="図3：登録完了画面の出現から電話発信確認のポップアップ表示までの流れ&#10;（イメージ画面をIPAにて作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301" y="3233158"/>
            <a:ext cx="5113294" cy="2949047"/>
          </a:xfrm>
          <a:prstGeom prst="rect">
            <a:avLst/>
          </a:prstGeom>
        </p:spPr>
        <p:style>
          <a:lnRef idx="2">
            <a:schemeClr val="dk1"/>
          </a:lnRef>
          <a:fillRef idx="1">
            <a:schemeClr val="lt1"/>
          </a:fillRef>
          <a:effectRef idx="0">
            <a:schemeClr val="dk1"/>
          </a:effectRef>
          <a:fontRef idx="minor">
            <a:schemeClr val="dk1"/>
          </a:fontRef>
        </p:style>
      </p:pic>
      <p:sp>
        <p:nvSpPr>
          <p:cNvPr id="8" name="正方形/長方形 7"/>
          <p:cNvSpPr/>
          <p:nvPr/>
        </p:nvSpPr>
        <p:spPr>
          <a:xfrm>
            <a:off x="4339721" y="6248302"/>
            <a:ext cx="760263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登録完了画面が表示された後、自動的に電話を発信させるウェブサイト</a:t>
            </a:r>
          </a:p>
        </p:txBody>
      </p:sp>
    </p:spTree>
    <p:extLst>
      <p:ext uri="{BB962C8B-B14F-4D97-AF65-F5344CB8AC3E}">
        <p14:creationId xmlns:p14="http://schemas.microsoft.com/office/powerpoint/2010/main" val="9114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572" y="352997"/>
            <a:ext cx="9838359" cy="1280890"/>
          </a:xfrm>
        </p:spPr>
        <p:txBody>
          <a:bodyPr/>
          <a:lstStyle/>
          <a:p>
            <a:r>
              <a:rPr lang="ja-JP" altLang="en-US" dirty="0" smtClean="0"/>
              <a:t>ブログや</a:t>
            </a:r>
            <a:r>
              <a:rPr lang="en-US" altLang="ja-JP" dirty="0" smtClean="0"/>
              <a:t>SNS</a:t>
            </a:r>
            <a:r>
              <a:rPr lang="ja-JP" altLang="en-US" dirty="0" smtClean="0"/>
              <a:t>に写真を投稿する際の注意</a:t>
            </a:r>
            <a:r>
              <a:rPr lang="en-US" altLang="ja-JP" dirty="0" smtClean="0"/>
              <a:t>(1/2)</a:t>
            </a:r>
            <a:endParaRPr kumimoji="1" lang="ja-JP" altLang="en-US" dirty="0"/>
          </a:p>
        </p:txBody>
      </p:sp>
      <p:pic>
        <p:nvPicPr>
          <p:cNvPr id="1026" name="Picture 2" descr="image:【レポート】IPAの今月の呼びかけ(5月) - ブログやSNSに写真の投稿をする際には注意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7" y="1485968"/>
            <a:ext cx="9692434" cy="49124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874831" y="993442"/>
            <a:ext cx="6136616" cy="369332"/>
          </a:xfrm>
          <a:prstGeom prst="rect">
            <a:avLst/>
          </a:prstGeom>
        </p:spPr>
        <p:txBody>
          <a:bodyPr wrap="none">
            <a:spAutoFit/>
          </a:bodyPr>
          <a:lstStyle/>
          <a:p>
            <a:r>
              <a:rPr lang="ja-JP" altLang="en-US" dirty="0"/>
              <a:t>http://www.ipa.go.jp/security/txt/2015/05outline.html</a:t>
            </a:r>
          </a:p>
        </p:txBody>
      </p:sp>
      <p:sp>
        <p:nvSpPr>
          <p:cNvPr id="5" name="正方形/長方形 4"/>
          <p:cNvSpPr/>
          <p:nvPr/>
        </p:nvSpPr>
        <p:spPr>
          <a:xfrm>
            <a:off x="3604315" y="6336971"/>
            <a:ext cx="5391219" cy="369332"/>
          </a:xfrm>
          <a:prstGeom prst="rect">
            <a:avLst/>
          </a:prstGeom>
        </p:spPr>
        <p:txBody>
          <a:bodyPr wrap="none">
            <a:spAutoFit/>
          </a:bodyPr>
          <a:lstStyle/>
          <a:p>
            <a:r>
              <a:rPr lang="ja-JP" altLang="en-US" dirty="0"/>
              <a:t>図</a:t>
            </a:r>
            <a:r>
              <a:rPr lang="en-US" altLang="ja-JP" dirty="0"/>
              <a:t>1</a:t>
            </a:r>
            <a:r>
              <a:rPr lang="ja-JP" altLang="en-US" dirty="0"/>
              <a:t>：他人の写った写真の投稿が問題となることも</a:t>
            </a:r>
          </a:p>
        </p:txBody>
      </p:sp>
    </p:spTree>
    <p:extLst>
      <p:ext uri="{BB962C8B-B14F-4D97-AF65-F5344CB8AC3E}">
        <p14:creationId xmlns:p14="http://schemas.microsoft.com/office/powerpoint/2010/main" val="108099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講義形式</a:t>
            </a:r>
            <a:endParaRPr kumimoji="1" lang="ja-JP" altLang="en-US" dirty="0"/>
          </a:p>
        </p:txBody>
      </p:sp>
      <p:sp>
        <p:nvSpPr>
          <p:cNvPr id="3" name="コンテンツ プレースホルダー 2"/>
          <p:cNvSpPr>
            <a:spLocks noGrp="1"/>
          </p:cNvSpPr>
          <p:nvPr>
            <p:ph idx="1"/>
          </p:nvPr>
        </p:nvSpPr>
        <p:spPr>
          <a:xfrm>
            <a:off x="3178630" y="1905000"/>
            <a:ext cx="6879771" cy="4006222"/>
          </a:xfrm>
        </p:spPr>
        <p:txBody>
          <a:bodyPr>
            <a:normAutofit/>
          </a:bodyPr>
          <a:lstStyle/>
          <a:p>
            <a:r>
              <a:rPr lang="ja-JP" altLang="en-US" sz="2400" dirty="0"/>
              <a:t>本講義は、総合科目</a:t>
            </a:r>
            <a:r>
              <a:rPr lang="en-US" altLang="ja-JP" sz="2400" dirty="0"/>
              <a:t>(</a:t>
            </a:r>
            <a:r>
              <a:rPr lang="ja-JP" altLang="en-US" sz="2400" dirty="0"/>
              <a:t>オープン科目</a:t>
            </a:r>
            <a:r>
              <a:rPr lang="en-US" altLang="ja-JP" sz="2400" dirty="0"/>
              <a:t>)</a:t>
            </a:r>
            <a:r>
              <a:rPr lang="ja-JP" altLang="en-US" sz="2400" dirty="0"/>
              <a:t>です。 </a:t>
            </a:r>
          </a:p>
          <a:p>
            <a:r>
              <a:rPr lang="ja-JP" altLang="en-US" sz="2400" dirty="0"/>
              <a:t>単位認定は </a:t>
            </a:r>
            <a:r>
              <a:rPr lang="en-US" altLang="ja-JP" sz="2400" dirty="0"/>
              <a:t>(1) </a:t>
            </a:r>
            <a:r>
              <a:rPr lang="ja-JP" altLang="en-US" sz="2400" dirty="0"/>
              <a:t>講義中に毎回課されるレポートと </a:t>
            </a:r>
            <a:r>
              <a:rPr lang="en-US" altLang="ja-JP" sz="2400" dirty="0"/>
              <a:t>(2) </a:t>
            </a:r>
            <a:r>
              <a:rPr lang="ja-JP" altLang="en-US" sz="2400" dirty="0"/>
              <a:t>試験結果によって総合的に行ないます。 </a:t>
            </a:r>
          </a:p>
          <a:p>
            <a:r>
              <a:rPr lang="ja-JP" altLang="en-US" sz="2400" dirty="0"/>
              <a:t>レポートは </a:t>
            </a:r>
            <a:r>
              <a:rPr lang="en-US" altLang="ja-JP" sz="2400" dirty="0"/>
              <a:t>WebCT </a:t>
            </a:r>
            <a:r>
              <a:rPr lang="ja-JP" altLang="en-US" sz="2400" dirty="0" err="1"/>
              <a:t>で提</a:t>
            </a:r>
            <a:r>
              <a:rPr lang="ja-JP" altLang="en-US" sz="2400" dirty="0"/>
              <a:t>出して下さい。 </a:t>
            </a:r>
          </a:p>
          <a:p>
            <a:endParaRPr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6440" y="4426222"/>
            <a:ext cx="2823175" cy="188138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312" y="4160939"/>
            <a:ext cx="1847803" cy="2310318"/>
          </a:xfrm>
          <a:prstGeom prst="rect">
            <a:avLst/>
          </a:prstGeom>
        </p:spPr>
      </p:pic>
    </p:spTree>
    <p:extLst>
      <p:ext uri="{BB962C8B-B14F-4D97-AF65-F5344CB8AC3E}">
        <p14:creationId xmlns:p14="http://schemas.microsoft.com/office/powerpoint/2010/main" val="306032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838" y="537881"/>
            <a:ext cx="9703185" cy="641275"/>
          </a:xfrm>
        </p:spPr>
        <p:txBody>
          <a:bodyPr>
            <a:noAutofit/>
          </a:bodyPr>
          <a:lstStyle/>
          <a:p>
            <a:r>
              <a:rPr lang="ja-JP" altLang="en-US" dirty="0"/>
              <a:t>ブログや</a:t>
            </a:r>
            <a:r>
              <a:rPr lang="en-US" altLang="ja-JP" dirty="0"/>
              <a:t>SNS</a:t>
            </a:r>
            <a:r>
              <a:rPr lang="ja-JP" altLang="en-US" dirty="0"/>
              <a:t>に写真を投稿する際の</a:t>
            </a:r>
            <a:r>
              <a:rPr lang="ja-JP" altLang="en-US" dirty="0" smtClean="0"/>
              <a:t>注意</a:t>
            </a:r>
            <a:r>
              <a:rPr lang="en-US" altLang="ja-JP" dirty="0" smtClean="0"/>
              <a:t>(2/2)</a:t>
            </a:r>
            <a:endParaRPr kumimoji="1" lang="ja-JP" altLang="en-US" dirty="0"/>
          </a:p>
        </p:txBody>
      </p:sp>
      <p:sp>
        <p:nvSpPr>
          <p:cNvPr id="5" name="コンテンツ プレースホルダー 4"/>
          <p:cNvSpPr>
            <a:spLocks noGrp="1"/>
          </p:cNvSpPr>
          <p:nvPr>
            <p:ph idx="1"/>
          </p:nvPr>
        </p:nvSpPr>
        <p:spPr>
          <a:xfrm>
            <a:off x="221427" y="1368014"/>
            <a:ext cx="11329596" cy="5311202"/>
          </a:xfrm>
        </p:spPr>
        <p:style>
          <a:lnRef idx="2">
            <a:schemeClr val="dk1"/>
          </a:lnRef>
          <a:fillRef idx="1">
            <a:schemeClr val="lt1"/>
          </a:fillRef>
          <a:effectRef idx="0">
            <a:schemeClr val="dk1"/>
          </a:effectRef>
          <a:fontRef idx="minor">
            <a:schemeClr val="dk1"/>
          </a:fontRef>
        </p:style>
        <p:txBody>
          <a:bodyPr>
            <a:noAutofit/>
          </a:bodyPr>
          <a:lstStyle/>
          <a:p>
            <a:r>
              <a:rPr lang="ja-JP" altLang="en-US" sz="2400" dirty="0"/>
              <a:t>（</a:t>
            </a:r>
            <a:r>
              <a:rPr lang="en-US" altLang="ja-JP" sz="2400" dirty="0"/>
              <a:t>1</a:t>
            </a:r>
            <a:r>
              <a:rPr lang="ja-JP" altLang="en-US" sz="2400" dirty="0"/>
              <a:t>）あなたの投稿した写真から撮影場所が特定されること</a:t>
            </a:r>
            <a:r>
              <a:rPr lang="ja-JP" altLang="en-US" sz="2400" dirty="0" smtClean="0"/>
              <a:t>も </a:t>
            </a:r>
            <a:endParaRPr lang="en-US" altLang="ja-JP" sz="2400" dirty="0" smtClean="0"/>
          </a:p>
          <a:p>
            <a:r>
              <a:rPr lang="ja-JP" altLang="en-US" sz="2400" dirty="0" smtClean="0"/>
              <a:t>（</a:t>
            </a:r>
            <a:r>
              <a:rPr lang="en-US" altLang="ja-JP" sz="2400" dirty="0"/>
              <a:t>2</a:t>
            </a:r>
            <a:r>
              <a:rPr lang="ja-JP" altLang="en-US" sz="2400" dirty="0"/>
              <a:t>）不用意な</a:t>
            </a:r>
            <a:r>
              <a:rPr lang="ja-JP" altLang="en-US" sz="2400" dirty="0" smtClean="0"/>
              <a:t>写真</a:t>
            </a:r>
            <a:r>
              <a:rPr lang="ja-JP" altLang="en-US" sz="2400" dirty="0"/>
              <a:t>の投稿でトラブルに発展すること</a:t>
            </a:r>
            <a:r>
              <a:rPr lang="ja-JP" altLang="en-US" sz="2400" dirty="0" smtClean="0"/>
              <a:t>も</a:t>
            </a:r>
            <a:endParaRPr lang="en-US" altLang="ja-JP" sz="2400" dirty="0" smtClean="0"/>
          </a:p>
          <a:p>
            <a:pPr lvl="1"/>
            <a:r>
              <a:rPr lang="ja-JP" altLang="en-US" sz="2000" dirty="0"/>
              <a:t>投稿内容によっては撮影日時や場所が特定できて</a:t>
            </a:r>
            <a:r>
              <a:rPr lang="ja-JP" altLang="en-US" sz="2000" dirty="0" smtClean="0"/>
              <a:t>しまう</a:t>
            </a:r>
            <a:endParaRPr lang="en-US" altLang="ja-JP" sz="2000" dirty="0" smtClean="0"/>
          </a:p>
          <a:p>
            <a:pPr lvl="1"/>
            <a:r>
              <a:rPr lang="ja-JP" altLang="en-US" sz="2000" dirty="0" smtClean="0"/>
              <a:t>本人</a:t>
            </a:r>
            <a:r>
              <a:rPr lang="ja-JP" altLang="en-US" sz="2000" dirty="0"/>
              <a:t>の許可なく写真を公開することで一緒に写っている人に不都合が生じる</a:t>
            </a:r>
            <a:r>
              <a:rPr lang="ja-JP" altLang="en-US" sz="2000" dirty="0" smtClean="0"/>
              <a:t>可能性</a:t>
            </a:r>
            <a:endParaRPr lang="en-US" altLang="ja-JP" sz="2000" dirty="0" smtClean="0"/>
          </a:p>
          <a:p>
            <a:pPr lvl="1"/>
            <a:r>
              <a:rPr lang="ja-JP" altLang="en-US" sz="2000" dirty="0" smtClean="0"/>
              <a:t>内容</a:t>
            </a:r>
            <a:r>
              <a:rPr lang="ja-JP" altLang="en-US" sz="2000" dirty="0"/>
              <a:t>や状況などによってはプライバシーや肖像権の侵害などといったトラブルに</a:t>
            </a:r>
            <a:r>
              <a:rPr lang="ja-JP" altLang="en-US" sz="2000" dirty="0" smtClean="0"/>
              <a:t>発展</a:t>
            </a:r>
            <a:endParaRPr lang="en-US" altLang="ja-JP" sz="2000" dirty="0" smtClean="0"/>
          </a:p>
          <a:p>
            <a:pPr lvl="1"/>
            <a:r>
              <a:rPr lang="ja-JP" altLang="en-US" sz="2000" dirty="0"/>
              <a:t>背景などにその場所に居合わせた人の様子や絵画、</a:t>
            </a:r>
            <a:r>
              <a:rPr lang="ja-JP" altLang="en-US" sz="2000" dirty="0" smtClean="0"/>
              <a:t>ポスターなどの著作物が写り込む</a:t>
            </a:r>
            <a:r>
              <a:rPr lang="en-US" altLang="ja-JP" sz="2000" dirty="0" smtClean="0"/>
              <a:t/>
            </a:r>
            <a:br>
              <a:rPr lang="en-US" altLang="ja-JP" sz="2000" dirty="0" smtClean="0"/>
            </a:br>
            <a:r>
              <a:rPr lang="ja-JP" altLang="en-US" sz="2000" dirty="0" smtClean="0"/>
              <a:t>⇒</a:t>
            </a:r>
            <a:r>
              <a:rPr lang="ja-JP" altLang="en-US" sz="2400" b="1" dirty="0"/>
              <a:t>プライバシーや肖像権、著作権の侵害</a:t>
            </a:r>
            <a:endParaRPr lang="en-US" altLang="ja-JP" sz="2400" b="1" dirty="0" smtClean="0"/>
          </a:p>
          <a:p>
            <a:r>
              <a:rPr lang="ja-JP" altLang="en-US" sz="2400" dirty="0" smtClean="0"/>
              <a:t>（</a:t>
            </a:r>
            <a:r>
              <a:rPr lang="en-US" altLang="ja-JP" sz="2400" dirty="0" smtClean="0"/>
              <a:t>3</a:t>
            </a:r>
            <a:r>
              <a:rPr lang="ja-JP" altLang="en-US" sz="2400" dirty="0" smtClean="0"/>
              <a:t>）思わぬトラブルを防ぐために</a:t>
            </a:r>
            <a:endParaRPr lang="en-US" altLang="ja-JP" sz="2400" dirty="0" smtClean="0"/>
          </a:p>
          <a:p>
            <a:pPr lvl="1"/>
            <a:r>
              <a:rPr lang="ja-JP" altLang="en-US" sz="2000" dirty="0" smtClean="0"/>
              <a:t>投稿</a:t>
            </a:r>
            <a:r>
              <a:rPr lang="ja-JP" altLang="en-US" sz="2000" dirty="0"/>
              <a:t>時には</a:t>
            </a:r>
            <a:r>
              <a:rPr lang="en-US" altLang="ja-JP" sz="2000" dirty="0" err="1"/>
              <a:t>Exif</a:t>
            </a:r>
            <a:r>
              <a:rPr lang="ja-JP" altLang="en-US" sz="2000" dirty="0"/>
              <a:t>の</a:t>
            </a:r>
            <a:r>
              <a:rPr lang="en-US" altLang="ja-JP" sz="2400" b="1" dirty="0"/>
              <a:t>GPS</a:t>
            </a:r>
            <a:r>
              <a:rPr lang="ja-JP" altLang="en-US" sz="2400" b="1" dirty="0"/>
              <a:t>情報の有無を</a:t>
            </a:r>
            <a:r>
              <a:rPr lang="ja-JP" altLang="en-US" sz="2400" b="1" dirty="0" smtClean="0"/>
              <a:t>確認</a:t>
            </a:r>
            <a:r>
              <a:rPr lang="ja-JP" altLang="en-US" sz="2000" dirty="0" smtClean="0"/>
              <a:t> </a:t>
            </a:r>
            <a:endParaRPr lang="en-US" altLang="ja-JP" sz="2000" dirty="0" smtClean="0"/>
          </a:p>
          <a:p>
            <a:pPr lvl="1"/>
            <a:r>
              <a:rPr lang="ja-JP" altLang="en-US" sz="2000" dirty="0"/>
              <a:t>一緒に写っている人には</a:t>
            </a:r>
            <a:r>
              <a:rPr lang="ja-JP" altLang="en-US" sz="2400" b="1" dirty="0"/>
              <a:t>事前に投稿への</a:t>
            </a:r>
            <a:r>
              <a:rPr lang="ja-JP" altLang="en-US" sz="2400" b="1" dirty="0" smtClean="0"/>
              <a:t>許可</a:t>
            </a:r>
            <a:endParaRPr lang="en-US" altLang="ja-JP" sz="2000" dirty="0" smtClean="0"/>
          </a:p>
          <a:p>
            <a:pPr lvl="1"/>
            <a:r>
              <a:rPr lang="ja-JP" altLang="en-US" sz="2000" dirty="0"/>
              <a:t>公開する必要のない</a:t>
            </a:r>
            <a:r>
              <a:rPr lang="ja-JP" altLang="en-US" sz="2400" b="1" dirty="0"/>
              <a:t>写り込みは特定できないように</a:t>
            </a:r>
            <a:r>
              <a:rPr lang="ja-JP" altLang="en-US" sz="2400" b="1" dirty="0" smtClean="0"/>
              <a:t>加工</a:t>
            </a:r>
            <a:r>
              <a:rPr lang="ja-JP" altLang="en-US" sz="2000" dirty="0" smtClean="0"/>
              <a:t> </a:t>
            </a:r>
            <a:endParaRPr kumimoji="1" lang="ja-JP" altLang="en-US" sz="2000" dirty="0"/>
          </a:p>
        </p:txBody>
      </p:sp>
      <p:pic>
        <p:nvPicPr>
          <p:cNvPr id="2053" name="Picture 5" descr="図2：投稿した写真から撮影場所（自宅）がばれてしまう&#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388" y="4023615"/>
            <a:ext cx="5305612" cy="201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6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2014</a:t>
            </a:r>
            <a:r>
              <a:rPr lang="ja-JP" altLang="en-US" b="1" dirty="0"/>
              <a:t>年版 情報セキュリティ</a:t>
            </a:r>
            <a:r>
              <a:rPr lang="en-US" altLang="ja-JP" b="1" dirty="0"/>
              <a:t>10</a:t>
            </a:r>
            <a:r>
              <a:rPr lang="ja-JP" altLang="en-US" b="1" dirty="0"/>
              <a:t>大脅威</a:t>
            </a:r>
            <a:br>
              <a:rPr lang="ja-JP" altLang="en-US" b="1" dirty="0"/>
            </a:br>
            <a:r>
              <a:rPr lang="en-US" altLang="ja-JP" sz="2700" dirty="0" smtClean="0"/>
              <a:t>https</a:t>
            </a:r>
            <a:r>
              <a:rPr lang="en-US" altLang="ja-JP" sz="2700" dirty="0"/>
              <a:t>://www.ipa.go.jp/security/vuln/10threats2014.html</a:t>
            </a:r>
            <a:endParaRPr kumimoji="1" lang="ja-JP" altLang="en-US" sz="2700" dirty="0"/>
          </a:p>
        </p:txBody>
      </p:sp>
      <p:sp>
        <p:nvSpPr>
          <p:cNvPr id="3" name="コンテンツ プレースホルダー 2"/>
          <p:cNvSpPr>
            <a:spLocks noGrp="1"/>
          </p:cNvSpPr>
          <p:nvPr>
            <p:ph idx="1"/>
          </p:nvPr>
        </p:nvSpPr>
        <p:spPr/>
        <p:txBody>
          <a:bodyPr/>
          <a:lstStyle/>
          <a:p>
            <a:r>
              <a:rPr lang="ja-JP" altLang="en-US" sz="2400" b="1" dirty="0"/>
              <a:t>第</a:t>
            </a:r>
            <a:r>
              <a:rPr lang="en-US" altLang="ja-JP" sz="2400" b="1" dirty="0"/>
              <a:t>7</a:t>
            </a:r>
            <a:r>
              <a:rPr lang="ja-JP" altLang="en-US" sz="2400" b="1" dirty="0"/>
              <a:t>位　</a:t>
            </a:r>
            <a:r>
              <a:rPr lang="en-US" altLang="ja-JP" sz="2400" b="1" dirty="0"/>
              <a:t>SNS</a:t>
            </a:r>
            <a:r>
              <a:rPr lang="ja-JP" altLang="en-US" sz="2400" b="1" dirty="0" err="1"/>
              <a:t>への</a:t>
            </a:r>
            <a:r>
              <a:rPr lang="ja-JP" altLang="en-US" sz="2400" b="1" dirty="0"/>
              <a:t>軽率な情報公開</a:t>
            </a:r>
          </a:p>
          <a:p>
            <a:endParaRPr kumimoji="1" lang="ja-JP" altLang="en-US" dirty="0"/>
          </a:p>
        </p:txBody>
      </p:sp>
      <p:pic>
        <p:nvPicPr>
          <p:cNvPr id="11266" name="Picture 2" descr="7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232" y="2545083"/>
            <a:ext cx="4688568" cy="383610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717971" y="2545083"/>
            <a:ext cx="2754086" cy="3108543"/>
          </a:xfrm>
          <a:prstGeom prst="rect">
            <a:avLst/>
          </a:prstGeom>
        </p:spPr>
        <p:txBody>
          <a:bodyPr wrap="square">
            <a:spAutoFit/>
          </a:bodyPr>
          <a:lstStyle/>
          <a:p>
            <a:r>
              <a:rPr lang="ja-JP" altLang="en-US" sz="2800" dirty="0"/>
              <a:t>従業員や職員</a:t>
            </a:r>
            <a:r>
              <a:rPr lang="ja-JP" altLang="en-US" sz="2800" dirty="0" smtClean="0"/>
              <a:t>が職務</a:t>
            </a:r>
            <a:r>
              <a:rPr lang="ja-JP" altLang="en-US" sz="2800" dirty="0"/>
              <a:t>に関係する情報を軽率に</a:t>
            </a:r>
            <a:r>
              <a:rPr lang="en-US" altLang="ja-JP" sz="2800" dirty="0"/>
              <a:t>SNS</a:t>
            </a:r>
            <a:r>
              <a:rPr lang="ja-JP" altLang="en-US" sz="2800" dirty="0"/>
              <a:t>へ</a:t>
            </a:r>
            <a:r>
              <a:rPr lang="ja-JP" altLang="en-US" sz="2800" dirty="0" smtClean="0"/>
              <a:t>投稿．</a:t>
            </a:r>
            <a:endParaRPr lang="en-US" altLang="ja-JP" sz="2800" dirty="0" smtClean="0"/>
          </a:p>
          <a:p>
            <a:r>
              <a:rPr lang="ja-JP" altLang="en-US" sz="2800" dirty="0" smtClean="0"/>
              <a:t>これが</a:t>
            </a:r>
            <a:r>
              <a:rPr lang="ja-JP" altLang="en-US" sz="2800" dirty="0"/>
              <a:t>原因</a:t>
            </a:r>
            <a:r>
              <a:rPr lang="ja-JP" altLang="en-US" sz="2800" dirty="0" smtClean="0"/>
              <a:t>で，企業</a:t>
            </a:r>
            <a:r>
              <a:rPr lang="ja-JP" altLang="en-US" sz="2800" dirty="0"/>
              <a:t>・組織が損害を受ける事例</a:t>
            </a:r>
          </a:p>
        </p:txBody>
      </p:sp>
    </p:spTree>
    <p:extLst>
      <p:ext uri="{BB962C8B-B14F-4D97-AF65-F5344CB8AC3E}">
        <p14:creationId xmlns:p14="http://schemas.microsoft.com/office/powerpoint/2010/main" val="231636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情報倫理や情報</a:t>
            </a:r>
            <a:r>
              <a:rPr lang="ja-JP" altLang="en-US" dirty="0"/>
              <a:t>セキュリティに</a:t>
            </a:r>
            <a:r>
              <a:rPr lang="ja-JP" altLang="en-US" dirty="0" smtClean="0"/>
              <a:t>関する問題</a:t>
            </a:r>
            <a:endParaRPr kumimoji="1" lang="ja-JP" altLang="en-US" dirty="0"/>
          </a:p>
        </p:txBody>
      </p:sp>
      <p:sp>
        <p:nvSpPr>
          <p:cNvPr id="3" name="コンテンツ プレースホルダー 2"/>
          <p:cNvSpPr>
            <a:spLocks noGrp="1"/>
          </p:cNvSpPr>
          <p:nvPr>
            <p:ph idx="1"/>
          </p:nvPr>
        </p:nvSpPr>
        <p:spPr>
          <a:xfrm>
            <a:off x="1545771" y="2862942"/>
            <a:ext cx="10330543" cy="1012372"/>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n-US" altLang="ja-JP" sz="6600" b="1" dirty="0" smtClean="0"/>
              <a:t>2015</a:t>
            </a:r>
            <a:r>
              <a:rPr lang="ja-JP" altLang="en-US" sz="6600" b="1" dirty="0" smtClean="0"/>
              <a:t>年版 </a:t>
            </a:r>
            <a:r>
              <a:rPr lang="ja-JP" altLang="en-US" sz="6600" b="1" dirty="0"/>
              <a:t>情報セキュリティ</a:t>
            </a:r>
            <a:r>
              <a:rPr lang="en-US" altLang="ja-JP" sz="6600" b="1" dirty="0"/>
              <a:t>10</a:t>
            </a:r>
            <a:r>
              <a:rPr lang="ja-JP" altLang="en-US" sz="6600" b="1" dirty="0" smtClean="0"/>
              <a:t>大脅威は？</a:t>
            </a:r>
            <a:endParaRPr kumimoji="1" lang="ja-JP" altLang="en-US" sz="6600" dirty="0"/>
          </a:p>
        </p:txBody>
      </p:sp>
    </p:spTree>
    <p:extLst>
      <p:ext uri="{BB962C8B-B14F-4D97-AF65-F5344CB8AC3E}">
        <p14:creationId xmlns:p14="http://schemas.microsoft.com/office/powerpoint/2010/main" val="337267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1</a:t>
            </a:r>
            <a:r>
              <a:rPr lang="ja-JP" altLang="en-US" sz="2000" b="1" dirty="0"/>
              <a:t>位　インターネットバンキングやクレジットカード情報の不正利用</a:t>
            </a:r>
          </a:p>
          <a:p>
            <a:endParaRPr kumimoji="1" lang="ja-JP" altLang="en-US" dirty="0"/>
          </a:p>
        </p:txBody>
      </p:sp>
      <p:pic>
        <p:nvPicPr>
          <p:cNvPr id="1026" name="Picture 2" descr="1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766361"/>
            <a:ext cx="6571796" cy="370643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013359" y="2542088"/>
            <a:ext cx="3763282" cy="4154984"/>
          </a:xfrm>
          <a:prstGeom prst="rect">
            <a:avLst/>
          </a:prstGeom>
        </p:spPr>
        <p:txBody>
          <a:bodyPr wrap="square">
            <a:spAutoFit/>
          </a:bodyPr>
          <a:lstStyle/>
          <a:p>
            <a:r>
              <a:rPr lang="ja-JP" altLang="en-US" sz="2400" dirty="0"/>
              <a:t>ウイルスやフィッシング詐欺に</a:t>
            </a:r>
            <a:r>
              <a:rPr lang="ja-JP" altLang="en-US" sz="2400" dirty="0" smtClean="0"/>
              <a:t>より，インターネットバンキング</a:t>
            </a:r>
            <a:r>
              <a:rPr lang="ja-JP" altLang="en-US" sz="2400" dirty="0"/>
              <a:t>の認証情報やクレジットカード情報が</a:t>
            </a:r>
            <a:r>
              <a:rPr lang="ja-JP" altLang="en-US" sz="2400" dirty="0" smtClean="0"/>
              <a:t>窃取．</a:t>
            </a:r>
            <a:endParaRPr lang="en-US" altLang="ja-JP" sz="2400" dirty="0" smtClean="0"/>
          </a:p>
          <a:p>
            <a:r>
              <a:rPr lang="ja-JP" altLang="en-US" sz="2400" dirty="0" smtClean="0"/>
              <a:t>利用者</a:t>
            </a:r>
            <a:r>
              <a:rPr lang="ja-JP" altLang="en-US" sz="2400" dirty="0"/>
              <a:t>本人になりすました攻撃者による不正送金や不正</a:t>
            </a:r>
            <a:r>
              <a:rPr lang="ja-JP" altLang="en-US" sz="2400" dirty="0" smtClean="0"/>
              <a:t>利用．</a:t>
            </a:r>
            <a:endParaRPr lang="en-US" altLang="ja-JP" sz="2400" dirty="0" smtClean="0"/>
          </a:p>
          <a:p>
            <a:r>
              <a:rPr lang="en-US" altLang="ja-JP" sz="2400" dirty="0" smtClean="0"/>
              <a:t>2014</a:t>
            </a:r>
            <a:r>
              <a:rPr lang="ja-JP" altLang="en-US" sz="2400" dirty="0"/>
              <a:t>年</a:t>
            </a:r>
            <a:r>
              <a:rPr lang="ja-JP" altLang="en-US" sz="2400" dirty="0" smtClean="0"/>
              <a:t>は個人</a:t>
            </a:r>
            <a:r>
              <a:rPr lang="ja-JP" altLang="en-US" sz="2400" dirty="0"/>
              <a:t>口座だけでなく</a:t>
            </a:r>
            <a:r>
              <a:rPr lang="ja-JP" altLang="en-US" sz="2400" dirty="0">
                <a:solidFill>
                  <a:srgbClr val="FF0000"/>
                </a:solidFill>
              </a:rPr>
              <a:t>法人口座からの不正送金被害</a:t>
            </a:r>
            <a:r>
              <a:rPr lang="ja-JP" altLang="en-US" sz="2400" dirty="0"/>
              <a:t>が</a:t>
            </a:r>
            <a:r>
              <a:rPr lang="ja-JP" altLang="en-US" sz="2400" dirty="0" smtClean="0"/>
              <a:t>急増．</a:t>
            </a:r>
            <a:endParaRPr lang="ja-JP" altLang="en-US" sz="2400" dirty="0"/>
          </a:p>
        </p:txBody>
      </p:sp>
    </p:spTree>
    <p:extLst>
      <p:ext uri="{BB962C8B-B14F-4D97-AF65-F5344CB8AC3E}">
        <p14:creationId xmlns:p14="http://schemas.microsoft.com/office/powerpoint/2010/main" val="80852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2</a:t>
            </a:r>
            <a:r>
              <a:rPr lang="ja-JP" altLang="en-US" sz="2000" b="1" dirty="0"/>
              <a:t>位　内部不正による情報漏えい</a:t>
            </a:r>
          </a:p>
          <a:p>
            <a:endParaRPr kumimoji="1" lang="ja-JP" altLang="en-US" dirty="0"/>
          </a:p>
        </p:txBody>
      </p:sp>
      <p:pic>
        <p:nvPicPr>
          <p:cNvPr id="2050" name="Picture 2" descr="2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489" y="2579913"/>
            <a:ext cx="6506481" cy="36696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668202" y="2579913"/>
            <a:ext cx="3393169" cy="2308324"/>
          </a:xfrm>
          <a:prstGeom prst="rect">
            <a:avLst/>
          </a:prstGeom>
        </p:spPr>
        <p:txBody>
          <a:bodyPr wrap="square">
            <a:spAutoFit/>
          </a:bodyPr>
          <a:lstStyle/>
          <a:p>
            <a:r>
              <a:rPr lang="ja-JP" altLang="en-US" sz="2400" dirty="0"/>
              <a:t>情報の重要度に応じたアクセス権限の設定や退職者のアクセス権の抹消等</a:t>
            </a:r>
            <a:r>
              <a:rPr lang="ja-JP" altLang="en-US" sz="2400" dirty="0" smtClean="0"/>
              <a:t>、</a:t>
            </a:r>
            <a:endParaRPr lang="en-US" altLang="ja-JP" sz="2400" dirty="0" smtClean="0"/>
          </a:p>
          <a:p>
            <a:r>
              <a:rPr lang="ja-JP" altLang="en-US" sz="2400" dirty="0" smtClean="0"/>
              <a:t>厳重</a:t>
            </a:r>
            <a:r>
              <a:rPr lang="ja-JP" altLang="en-US" sz="2400" dirty="0"/>
              <a:t>な管理と監視を継続的に行う</a:t>
            </a:r>
            <a:r>
              <a:rPr lang="ja-JP" altLang="en-US" sz="2400" dirty="0" smtClean="0"/>
              <a:t>必要あ</a:t>
            </a:r>
            <a:r>
              <a:rPr lang="ja-JP" altLang="en-US" sz="2400" dirty="0"/>
              <a:t>り</a:t>
            </a:r>
          </a:p>
        </p:txBody>
      </p:sp>
    </p:spTree>
    <p:extLst>
      <p:ext uri="{BB962C8B-B14F-4D97-AF65-F5344CB8AC3E}">
        <p14:creationId xmlns:p14="http://schemas.microsoft.com/office/powerpoint/2010/main" val="418866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3</a:t>
            </a:r>
            <a:r>
              <a:rPr lang="ja-JP" altLang="en-US" sz="2000" b="1" dirty="0"/>
              <a:t>位　標的型攻撃による諜報活動</a:t>
            </a:r>
          </a:p>
          <a:p>
            <a:endParaRPr kumimoji="1" lang="ja-JP" altLang="en-US" dirty="0"/>
          </a:p>
        </p:txBody>
      </p:sp>
      <p:sp>
        <p:nvSpPr>
          <p:cNvPr id="4" name="正方形/長方形 3"/>
          <p:cNvSpPr/>
          <p:nvPr/>
        </p:nvSpPr>
        <p:spPr>
          <a:xfrm>
            <a:off x="7990114" y="1808801"/>
            <a:ext cx="4201886" cy="2554545"/>
          </a:xfrm>
          <a:prstGeom prst="rect">
            <a:avLst/>
          </a:prstGeom>
        </p:spPr>
        <p:txBody>
          <a:bodyPr wrap="square">
            <a:spAutoFit/>
          </a:bodyPr>
          <a:lstStyle/>
          <a:p>
            <a:r>
              <a:rPr lang="ja-JP" altLang="en-US" sz="2000" dirty="0"/>
              <a:t>ウイルスに感染させたパソコンを外部から遠隔操作</a:t>
            </a:r>
            <a:r>
              <a:rPr lang="ja-JP" altLang="en-US" sz="2000" dirty="0" smtClean="0"/>
              <a:t>して，内部</a:t>
            </a:r>
            <a:r>
              <a:rPr lang="ja-JP" altLang="en-US" sz="2000" dirty="0"/>
              <a:t>情報を窃取する標的型攻撃による被害</a:t>
            </a:r>
            <a:r>
              <a:rPr lang="ja-JP" altLang="en-US" sz="2000" dirty="0" smtClean="0"/>
              <a:t>が後</a:t>
            </a:r>
            <a:r>
              <a:rPr lang="ja-JP" altLang="en-US" sz="2000" dirty="0"/>
              <a:t>を</a:t>
            </a:r>
            <a:r>
              <a:rPr lang="ja-JP" altLang="en-US" sz="2000" dirty="0" smtClean="0"/>
              <a:t>絶たない．</a:t>
            </a:r>
            <a:endParaRPr lang="en-US" altLang="ja-JP" sz="2000" dirty="0" smtClean="0"/>
          </a:p>
          <a:p>
            <a:r>
              <a:rPr lang="en-US" altLang="ja-JP" sz="2000" dirty="0" smtClean="0"/>
              <a:t>2014</a:t>
            </a:r>
            <a:r>
              <a:rPr lang="ja-JP" altLang="en-US" sz="2000" dirty="0"/>
              <a:t>年</a:t>
            </a:r>
            <a:r>
              <a:rPr lang="ja-JP" altLang="en-US" sz="2000" dirty="0" smtClean="0"/>
              <a:t>はさらに</a:t>
            </a:r>
            <a:r>
              <a:rPr lang="ja-JP" altLang="en-US" sz="2000" dirty="0"/>
              <a:t>巧妙化した手口が確認</a:t>
            </a:r>
            <a:r>
              <a:rPr lang="ja-JP" altLang="en-US" sz="2000" dirty="0" smtClean="0"/>
              <a:t>され，取引先</a:t>
            </a:r>
            <a:r>
              <a:rPr lang="ja-JP" altLang="en-US" sz="2000" dirty="0"/>
              <a:t>や関連会社を踏み台にして目的の組織を狙う等の</a:t>
            </a:r>
            <a:r>
              <a:rPr lang="ja-JP" altLang="en-US" sz="2000" dirty="0" smtClean="0"/>
              <a:t>傾向あり．</a:t>
            </a:r>
            <a:endParaRPr lang="ja-JP" altLang="en-US" sz="2000" dirty="0"/>
          </a:p>
        </p:txBody>
      </p:sp>
      <p:pic>
        <p:nvPicPr>
          <p:cNvPr id="3074" name="Picture 2" descr="3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789" y="2586870"/>
            <a:ext cx="6299654" cy="355295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8056400" y="4516985"/>
            <a:ext cx="4069314"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t>不正アクセスで</a:t>
            </a:r>
            <a:r>
              <a:rPr lang="en-US" altLang="ja-JP" sz="2400" dirty="0"/>
              <a:t>125</a:t>
            </a:r>
            <a:r>
              <a:rPr lang="ja-JP" altLang="en-US" sz="2400" dirty="0"/>
              <a:t>万件の個人年金情報</a:t>
            </a:r>
            <a:r>
              <a:rPr lang="ja-JP" altLang="en-US" sz="2400" dirty="0" smtClean="0"/>
              <a:t>流出　年金機構</a:t>
            </a:r>
            <a:endParaRPr lang="en-US" altLang="ja-JP" sz="2400" dirty="0" smtClean="0"/>
          </a:p>
          <a:p>
            <a:r>
              <a:rPr lang="ja-JP" altLang="en-US" sz="2000" dirty="0"/>
              <a:t>電子メールに</a:t>
            </a:r>
            <a:r>
              <a:rPr lang="ja-JP" altLang="en-US" sz="2000" dirty="0" smtClean="0"/>
              <a:t>ウイルス</a:t>
            </a:r>
            <a:r>
              <a:rPr lang="ja-JP" altLang="en-US" sz="2000" dirty="0"/>
              <a:t>の組み込まれた添付ファイルを職員が誤って開き、不正アクセス</a:t>
            </a:r>
            <a:r>
              <a:rPr lang="ja-JP" altLang="en-US" sz="2000" dirty="0" smtClean="0"/>
              <a:t>されたと想定</a:t>
            </a:r>
            <a:endParaRPr lang="en-US" altLang="ja-JP" sz="2000" dirty="0" smtClean="0"/>
          </a:p>
          <a:p>
            <a:r>
              <a:rPr lang="en-US" altLang="ja-JP" sz="2000" dirty="0" smtClean="0"/>
              <a:t>(2015</a:t>
            </a:r>
            <a:r>
              <a:rPr lang="ja-JP" altLang="en-US" sz="2000" dirty="0" smtClean="0"/>
              <a:t>年</a:t>
            </a:r>
            <a:r>
              <a:rPr lang="en-US" altLang="ja-JP" sz="2000" dirty="0" smtClean="0"/>
              <a:t>6</a:t>
            </a:r>
            <a:r>
              <a:rPr lang="ja-JP" altLang="en-US" sz="2000" dirty="0" smtClean="0"/>
              <a:t>月</a:t>
            </a:r>
            <a:r>
              <a:rPr lang="en-US" altLang="ja-JP" sz="2000" dirty="0" smtClean="0"/>
              <a:t>1</a:t>
            </a:r>
            <a:r>
              <a:rPr lang="ja-JP" altLang="en-US" sz="2000" dirty="0" smtClean="0"/>
              <a:t>日</a:t>
            </a:r>
            <a:r>
              <a:rPr lang="en-US" altLang="ja-JP" sz="2000" dirty="0" smtClean="0"/>
              <a:t>)</a:t>
            </a:r>
            <a:endParaRPr lang="ja-JP" altLang="en-US" sz="2000" dirty="0"/>
          </a:p>
        </p:txBody>
      </p:sp>
    </p:spTree>
    <p:extLst>
      <p:ext uri="{BB962C8B-B14F-4D97-AF65-F5344CB8AC3E}">
        <p14:creationId xmlns:p14="http://schemas.microsoft.com/office/powerpoint/2010/main" val="4164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4</a:t>
            </a:r>
            <a:r>
              <a:rPr lang="ja-JP" altLang="en-US" sz="2000" b="1" dirty="0"/>
              <a:t>位　ウェブサービスへの不正ログイン</a:t>
            </a:r>
          </a:p>
          <a:p>
            <a:endParaRPr kumimoji="1" lang="ja-JP" altLang="en-US" dirty="0"/>
          </a:p>
        </p:txBody>
      </p:sp>
      <p:sp>
        <p:nvSpPr>
          <p:cNvPr id="4" name="正方形/長方形 3"/>
          <p:cNvSpPr/>
          <p:nvPr/>
        </p:nvSpPr>
        <p:spPr>
          <a:xfrm>
            <a:off x="8449492" y="2822082"/>
            <a:ext cx="3393169" cy="1200329"/>
          </a:xfrm>
          <a:prstGeom prst="rect">
            <a:avLst/>
          </a:prstGeom>
        </p:spPr>
        <p:txBody>
          <a:bodyPr wrap="square">
            <a:spAutoFit/>
          </a:bodyPr>
          <a:lstStyle/>
          <a:p>
            <a:r>
              <a:rPr lang="en-US" altLang="ja-JP" sz="2400" dirty="0"/>
              <a:t>ID</a:t>
            </a:r>
            <a:r>
              <a:rPr lang="ja-JP" altLang="en-US" sz="2400" dirty="0"/>
              <a:t>とパスワードを複数のサービスで使い回している利用者が被害．</a:t>
            </a:r>
          </a:p>
        </p:txBody>
      </p:sp>
      <p:pic>
        <p:nvPicPr>
          <p:cNvPr id="4098" name="Picture 2" descr="4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208" y="2550204"/>
            <a:ext cx="6664235" cy="376350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011074" y="1758758"/>
            <a:ext cx="449353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kumimoji="1" lang="ja-JP" altLang="en-US" sz="2400" dirty="0"/>
              <a:t>不正アクセス禁止法</a:t>
            </a:r>
            <a:r>
              <a:rPr kumimoji="1" lang="ja-JP" altLang="en-US" sz="2400" dirty="0" smtClean="0"/>
              <a:t>の処罰対象</a:t>
            </a:r>
            <a:endParaRPr lang="ja-JP" altLang="en-US" sz="2400" dirty="0"/>
          </a:p>
        </p:txBody>
      </p:sp>
    </p:spTree>
    <p:extLst>
      <p:ext uri="{BB962C8B-B14F-4D97-AF65-F5344CB8AC3E}">
        <p14:creationId xmlns:p14="http://schemas.microsoft.com/office/powerpoint/2010/main" val="1672330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5</a:t>
            </a:r>
            <a:r>
              <a:rPr lang="ja-JP" altLang="en-US" sz="2000" b="1" dirty="0"/>
              <a:t>位　ウェブサービスからの顧客情報の窃取</a:t>
            </a:r>
          </a:p>
          <a:p>
            <a:endParaRPr kumimoji="1" lang="ja-JP" altLang="en-US" dirty="0"/>
          </a:p>
        </p:txBody>
      </p:sp>
      <p:sp>
        <p:nvSpPr>
          <p:cNvPr id="4" name="正方形/長方形 3"/>
          <p:cNvSpPr/>
          <p:nvPr/>
        </p:nvSpPr>
        <p:spPr>
          <a:xfrm>
            <a:off x="8070404" y="2412458"/>
            <a:ext cx="3598288" cy="1200329"/>
          </a:xfrm>
          <a:prstGeom prst="rect">
            <a:avLst/>
          </a:prstGeom>
        </p:spPr>
        <p:txBody>
          <a:bodyPr wrap="square">
            <a:spAutoFit/>
          </a:bodyPr>
          <a:lstStyle/>
          <a:p>
            <a:r>
              <a:rPr lang="ja-JP" altLang="en-US" sz="2400" dirty="0"/>
              <a:t>ウェブサービスから氏名や住所等の顧客情報を窃取される事件が頻発</a:t>
            </a:r>
          </a:p>
        </p:txBody>
      </p:sp>
      <p:pic>
        <p:nvPicPr>
          <p:cNvPr id="5122" name="Picture 2" descr="5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325" y="2676347"/>
            <a:ext cx="6587566" cy="35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9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6</a:t>
            </a:r>
            <a:r>
              <a:rPr lang="ja-JP" altLang="en-US" sz="2000" b="1" dirty="0"/>
              <a:t>位　ハッカー集団によるサイバーテロ</a:t>
            </a:r>
          </a:p>
          <a:p>
            <a:endParaRPr kumimoji="1" lang="ja-JP" altLang="en-US" dirty="0"/>
          </a:p>
        </p:txBody>
      </p:sp>
      <p:sp>
        <p:nvSpPr>
          <p:cNvPr id="4" name="正方形/長方形 3"/>
          <p:cNvSpPr/>
          <p:nvPr/>
        </p:nvSpPr>
        <p:spPr>
          <a:xfrm>
            <a:off x="8582804" y="2039546"/>
            <a:ext cx="3393169" cy="4154984"/>
          </a:xfrm>
          <a:prstGeom prst="rect">
            <a:avLst/>
          </a:prstGeom>
        </p:spPr>
        <p:txBody>
          <a:bodyPr wrap="square">
            <a:spAutoFit/>
          </a:bodyPr>
          <a:lstStyle/>
          <a:p>
            <a:r>
              <a:rPr lang="en-US" altLang="ja-JP" sz="2400" dirty="0" smtClean="0"/>
              <a:t>2014</a:t>
            </a:r>
            <a:r>
              <a:rPr lang="ja-JP" altLang="en-US" sz="2400" dirty="0" smtClean="0"/>
              <a:t>年，アメリカ</a:t>
            </a:r>
            <a:r>
              <a:rPr lang="ja-JP" altLang="en-US" sz="2400" dirty="0"/>
              <a:t>の映像メディア企業が攻撃を受けて情報漏えいやサービス停止等の</a:t>
            </a:r>
            <a:r>
              <a:rPr lang="ja-JP" altLang="en-US" sz="2400" dirty="0" smtClean="0"/>
              <a:t>被害</a:t>
            </a:r>
            <a:endParaRPr lang="en-US" altLang="ja-JP" sz="2400" dirty="0" smtClean="0"/>
          </a:p>
          <a:p>
            <a:endParaRPr lang="en-US" altLang="ja-JP" sz="2400" dirty="0"/>
          </a:p>
          <a:p>
            <a:r>
              <a:rPr lang="ja-JP" altLang="en-US" sz="2400" dirty="0" smtClean="0"/>
              <a:t>韓国</a:t>
            </a:r>
            <a:r>
              <a:rPr lang="ja-JP" altLang="en-US" sz="2400" dirty="0"/>
              <a:t>の原発管理会社では内部文書が漏えいし公開される事件が</a:t>
            </a:r>
            <a:r>
              <a:rPr lang="ja-JP" altLang="en-US" sz="2400" dirty="0" smtClean="0"/>
              <a:t>発生</a:t>
            </a:r>
            <a:endParaRPr lang="en-US" altLang="ja-JP" sz="2400" dirty="0" smtClean="0"/>
          </a:p>
          <a:p>
            <a:endParaRPr lang="en-US" altLang="ja-JP" sz="2400" dirty="0"/>
          </a:p>
          <a:p>
            <a:r>
              <a:rPr lang="ja-JP" altLang="en-US" sz="2400" dirty="0" smtClean="0"/>
              <a:t>犯行</a:t>
            </a:r>
            <a:r>
              <a:rPr lang="ja-JP" altLang="en-US" sz="2400" dirty="0"/>
              <a:t>グループが声明文や窃取した情報を</a:t>
            </a:r>
            <a:r>
              <a:rPr lang="ja-JP" altLang="en-US" sz="2400" dirty="0" smtClean="0"/>
              <a:t>公表</a:t>
            </a:r>
            <a:endParaRPr lang="ja-JP" altLang="en-US" sz="2400" dirty="0"/>
          </a:p>
        </p:txBody>
      </p:sp>
      <p:pic>
        <p:nvPicPr>
          <p:cNvPr id="6146" name="Picture 2" descr="6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04" y="2581955"/>
            <a:ext cx="6797547" cy="355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03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7</a:t>
            </a:r>
            <a:r>
              <a:rPr lang="ja-JP" altLang="en-US" sz="2000" b="1" dirty="0"/>
              <a:t>位　ウェブサイトの改ざん</a:t>
            </a:r>
          </a:p>
          <a:p>
            <a:endParaRPr kumimoji="1" lang="ja-JP" altLang="en-US" dirty="0"/>
          </a:p>
        </p:txBody>
      </p:sp>
      <p:sp>
        <p:nvSpPr>
          <p:cNvPr id="4" name="正方形/長方形 3"/>
          <p:cNvSpPr/>
          <p:nvPr/>
        </p:nvSpPr>
        <p:spPr>
          <a:xfrm>
            <a:off x="8582804" y="1905000"/>
            <a:ext cx="3393169" cy="4154984"/>
          </a:xfrm>
          <a:prstGeom prst="rect">
            <a:avLst/>
          </a:prstGeom>
        </p:spPr>
        <p:txBody>
          <a:bodyPr wrap="square">
            <a:spAutoFit/>
          </a:bodyPr>
          <a:lstStyle/>
          <a:p>
            <a:r>
              <a:rPr lang="ja-JP" altLang="en-US" sz="2400" dirty="0"/>
              <a:t>閲覧するだけでウイルスに感染するように企業・組織のウェブサイトが改ざんされる事例が多く</a:t>
            </a:r>
            <a:r>
              <a:rPr lang="ja-JP" altLang="en-US" sz="2400" dirty="0" smtClean="0"/>
              <a:t>発生．</a:t>
            </a:r>
            <a:endParaRPr lang="en-US" altLang="ja-JP" sz="2400" dirty="0" smtClean="0"/>
          </a:p>
          <a:p>
            <a:endParaRPr lang="en-US" altLang="ja-JP" sz="2400" dirty="0" smtClean="0"/>
          </a:p>
          <a:p>
            <a:r>
              <a:rPr lang="ja-JP" altLang="en-US" sz="2400" dirty="0"/>
              <a:t>復旧までのサービス停止による自社・自組織の被害だけで</a:t>
            </a:r>
            <a:r>
              <a:rPr lang="ja-JP" altLang="en-US" sz="2400" dirty="0" smtClean="0"/>
              <a:t>なく，ウェブサイト</a:t>
            </a:r>
            <a:r>
              <a:rPr lang="ja-JP" altLang="en-US" sz="2400" dirty="0"/>
              <a:t>閲覧者にも</a:t>
            </a:r>
            <a:r>
              <a:rPr lang="ja-JP" altLang="en-US" sz="2400" dirty="0" smtClean="0"/>
              <a:t>被害．</a:t>
            </a:r>
            <a:endParaRPr lang="en-US" altLang="ja-JP" sz="2400" dirty="0" smtClean="0"/>
          </a:p>
        </p:txBody>
      </p:sp>
      <p:pic>
        <p:nvPicPr>
          <p:cNvPr id="7170" name="Picture 2" descr="7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88" y="2512104"/>
            <a:ext cx="7055629" cy="397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3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講義内容</a:t>
            </a:r>
            <a:endParaRPr kumimoji="1" lang="ja-JP" altLang="en-US" dirty="0"/>
          </a:p>
        </p:txBody>
      </p:sp>
      <p:sp>
        <p:nvSpPr>
          <p:cNvPr id="4" name="Rectangle 1"/>
          <p:cNvSpPr>
            <a:spLocks noGrp="1" noChangeArrowheads="1"/>
          </p:cNvSpPr>
          <p:nvPr>
            <p:ph idx="1"/>
          </p:nvPr>
        </p:nvSpPr>
        <p:spPr bwMode="auto">
          <a:xfrm>
            <a:off x="2397287" y="1524000"/>
            <a:ext cx="8009456" cy="49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pPr defTabSz="914400" eaLnBrk="0" fontAlgn="base" hangingPunct="0">
              <a:spcBef>
                <a:spcPct val="0"/>
              </a:spcBef>
              <a:spcAft>
                <a:spcPct val="0"/>
              </a:spcAft>
              <a:buClrTx/>
            </a:pPr>
            <a:r>
              <a:rPr kumimoji="0" lang="ja-JP" altLang="ja-JP" sz="2400" dirty="0">
                <a:solidFill>
                  <a:schemeClr val="tx1"/>
                </a:solidFill>
                <a:latin typeface="Segoe UI" panose="020B0502040204020203" pitchFamily="34" charset="0"/>
                <a:cs typeface="Segoe UI" panose="020B0502040204020203" pitchFamily="34" charset="0"/>
              </a:rPr>
              <a:t>(1) サイバーセキュリティについて学ぶことの重要性を理解する。</a:t>
            </a:r>
            <a:endParaRPr kumimoji="0" lang="en-US" altLang="ja-JP" sz="2400" dirty="0">
              <a:solidFill>
                <a:schemeClr val="tx1"/>
              </a:solidFill>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(2) (3) </a:t>
            </a:r>
            <a:r>
              <a:rPr lang="en-US" altLang="ja-JP" sz="2400" dirty="0">
                <a:solidFill>
                  <a:srgbClr val="FF0000"/>
                </a:solidFill>
                <a:latin typeface="Segoe UI" panose="020B0502040204020203" pitchFamily="34" charset="0"/>
                <a:cs typeface="Segoe UI" panose="020B0502040204020203" pitchFamily="34" charset="0"/>
              </a:rPr>
              <a:t>(4) </a:t>
            </a:r>
            <a:r>
              <a:rPr lang="ja-JP" altLang="en-US" sz="2400" dirty="0">
                <a:solidFill>
                  <a:srgbClr val="FF0000"/>
                </a:solidFill>
                <a:latin typeface="Segoe UI" panose="020B0502040204020203" pitchFamily="34" charset="0"/>
                <a:cs typeface="Segoe UI" panose="020B0502040204020203" pitchFamily="34" charset="0"/>
              </a:rPr>
              <a:t>過去の事例を知る </a:t>
            </a:r>
            <a:r>
              <a:rPr lang="en-US" altLang="ja-JP" sz="2400" dirty="0">
                <a:latin typeface="Segoe UI" panose="020B0502040204020203" pitchFamily="34" charset="0"/>
                <a:cs typeface="Segoe UI" panose="020B0502040204020203" pitchFamily="34" charset="0"/>
              </a:rPr>
              <a:t> </a:t>
            </a:r>
            <a:r>
              <a:rPr kumimoji="0" lang="en-US" altLang="ja-JP" sz="2400" dirty="0">
                <a:solidFill>
                  <a:srgbClr val="FF0000"/>
                </a:solidFill>
                <a:latin typeface="Segoe UI" panose="020B0502040204020203" pitchFamily="34" charset="0"/>
                <a:cs typeface="Segoe UI" panose="020B0502040204020203" pitchFamily="34" charset="0"/>
              </a:rPr>
              <a:t>(5/13)</a:t>
            </a: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(5) (6) (7) </a:t>
            </a:r>
            <a:r>
              <a:rPr lang="ja-JP" altLang="en-US" sz="2400" dirty="0">
                <a:latin typeface="Segoe UI" panose="020B0502040204020203" pitchFamily="34" charset="0"/>
                <a:cs typeface="Segoe UI" panose="020B0502040204020203" pitchFamily="34" charset="0"/>
              </a:rPr>
              <a:t>最新のセキュリティ対策とそのための設定 </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(8) </a:t>
            </a:r>
            <a:r>
              <a:rPr lang="ja-JP" altLang="en-US" sz="2400" dirty="0">
                <a:latin typeface="Segoe UI" panose="020B0502040204020203" pitchFamily="34" charset="0"/>
                <a:cs typeface="Segoe UI" panose="020B0502040204020203" pitchFamily="34" charset="0"/>
              </a:rPr>
              <a:t>法律を知る </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solidFill>
                  <a:srgbClr val="FF0000"/>
                </a:solidFill>
                <a:latin typeface="Segoe UI" panose="020B0502040204020203" pitchFamily="34" charset="0"/>
                <a:cs typeface="Segoe UI" panose="020B0502040204020203" pitchFamily="34" charset="0"/>
              </a:rPr>
              <a:t>(9) </a:t>
            </a:r>
            <a:r>
              <a:rPr lang="ja-JP" altLang="en-US" sz="2400" dirty="0">
                <a:solidFill>
                  <a:srgbClr val="FF0000"/>
                </a:solidFill>
                <a:latin typeface="Segoe UI" panose="020B0502040204020203" pitchFamily="34" charset="0"/>
                <a:cs typeface="Segoe UI" panose="020B0502040204020203" pitchFamily="34" charset="0"/>
              </a:rPr>
              <a:t>法律・情報倫理を知り，考える </a:t>
            </a:r>
            <a:r>
              <a:rPr lang="en-US" altLang="ja-JP" sz="2400" dirty="0">
                <a:solidFill>
                  <a:srgbClr val="FF0000"/>
                </a:solidFill>
                <a:latin typeface="Segoe UI" panose="020B0502040204020203" pitchFamily="34" charset="0"/>
                <a:cs typeface="Segoe UI" panose="020B0502040204020203" pitchFamily="34" charset="0"/>
              </a:rPr>
              <a:t>(6/17)</a:t>
            </a: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(10) </a:t>
            </a:r>
            <a:r>
              <a:rPr lang="ja-JP" altLang="en-US" sz="2400" dirty="0">
                <a:latin typeface="Segoe UI" panose="020B0502040204020203" pitchFamily="34" charset="0"/>
                <a:cs typeface="Segoe UI" panose="020B0502040204020203" pitchFamily="34" charset="0"/>
              </a:rPr>
              <a:t>サイバー犯罪と捜査</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(11) (12) </a:t>
            </a:r>
            <a:r>
              <a:rPr lang="ja-JP" altLang="en-US" sz="2400" dirty="0">
                <a:latin typeface="Segoe UI" panose="020B0502040204020203" pitchFamily="34" charset="0"/>
                <a:cs typeface="Segoe UI" panose="020B0502040204020203" pitchFamily="34" charset="0"/>
              </a:rPr>
              <a:t>本当の著作権を知る </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(13) </a:t>
            </a:r>
            <a:r>
              <a:rPr lang="ja-JP" altLang="en-US" sz="2400" dirty="0">
                <a:latin typeface="Segoe UI" panose="020B0502040204020203" pitchFamily="34" charset="0"/>
                <a:cs typeface="Segoe UI" panose="020B0502040204020203" pitchFamily="34" charset="0"/>
              </a:rPr>
              <a:t>ソーシャルエンジニアリング、メディア</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(14) </a:t>
            </a:r>
            <a:r>
              <a:rPr lang="ja-JP" altLang="en-US" sz="2400" dirty="0">
                <a:latin typeface="Segoe UI" panose="020B0502040204020203" pitchFamily="34" charset="0"/>
                <a:cs typeface="Segoe UI" panose="020B0502040204020203" pitchFamily="34" charset="0"/>
              </a:rPr>
              <a:t>プライバシ保護と匿名性 </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(15) </a:t>
            </a:r>
            <a:r>
              <a:rPr lang="ja-JP" altLang="en-US" sz="2400" dirty="0">
                <a:latin typeface="Segoe UI" panose="020B0502040204020203" pitchFamily="34" charset="0"/>
                <a:cs typeface="Segoe UI" panose="020B0502040204020203" pitchFamily="34" charset="0"/>
              </a:rPr>
              <a:t>サイバーセキュリティについて継続的に取り組む </a:t>
            </a:r>
            <a:endParaRPr lang="en-US" altLang="ja-JP" sz="2400" dirty="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kumimoji="0" lang="ja-JP" altLang="en-US" sz="2400" dirty="0">
                <a:solidFill>
                  <a:schemeClr val="tx1"/>
                </a:solidFill>
                <a:latin typeface="Segoe UI" panose="020B0502040204020203" pitchFamily="34" charset="0"/>
                <a:cs typeface="Segoe UI" panose="020B0502040204020203" pitchFamily="34" charset="0"/>
              </a:rPr>
              <a:t>試験</a:t>
            </a:r>
            <a:endParaRPr kumimoji="0" lang="ja-JP" altLang="ja-JP" sz="2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09920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8</a:t>
            </a:r>
            <a:r>
              <a:rPr lang="ja-JP" altLang="en-US" sz="2000" b="1" dirty="0"/>
              <a:t>位　インターネット基盤技術の悪用</a:t>
            </a:r>
          </a:p>
          <a:p>
            <a:endParaRPr kumimoji="1" lang="ja-JP" altLang="en-US" dirty="0"/>
          </a:p>
        </p:txBody>
      </p:sp>
      <p:sp>
        <p:nvSpPr>
          <p:cNvPr id="4" name="正方形/長方形 3"/>
          <p:cNvSpPr/>
          <p:nvPr/>
        </p:nvSpPr>
        <p:spPr>
          <a:xfrm>
            <a:off x="8422794" y="2314251"/>
            <a:ext cx="3393169" cy="4154984"/>
          </a:xfrm>
          <a:prstGeom prst="rect">
            <a:avLst/>
          </a:prstGeom>
        </p:spPr>
        <p:txBody>
          <a:bodyPr wrap="square">
            <a:spAutoFit/>
          </a:bodyPr>
          <a:lstStyle/>
          <a:p>
            <a:r>
              <a:rPr lang="en-US" altLang="ja-JP" sz="2400" dirty="0"/>
              <a:t>DNS</a:t>
            </a:r>
            <a:r>
              <a:rPr lang="ja-JP" altLang="en-US" sz="2400" dirty="0"/>
              <a:t>や電子証明書等の基盤技術を悪用してウイルス感染サイトへ誘導する等の</a:t>
            </a:r>
            <a:r>
              <a:rPr lang="ja-JP" altLang="en-US" sz="2400" dirty="0" smtClean="0"/>
              <a:t>攻撃．</a:t>
            </a:r>
            <a:endParaRPr lang="en-US" altLang="ja-JP" sz="2400" dirty="0" smtClean="0"/>
          </a:p>
          <a:p>
            <a:endParaRPr lang="en-US" altLang="ja-JP" sz="2400" dirty="0" smtClean="0"/>
          </a:p>
          <a:p>
            <a:r>
              <a:rPr lang="ja-JP" altLang="en-US" sz="2400" dirty="0" smtClean="0"/>
              <a:t>利用者側</a:t>
            </a:r>
            <a:r>
              <a:rPr lang="ja-JP" altLang="en-US" sz="2400" dirty="0"/>
              <a:t>では検知して対応することが</a:t>
            </a:r>
            <a:r>
              <a:rPr lang="ja-JP" altLang="en-US" sz="2400" dirty="0" smtClean="0"/>
              <a:t>難しい．</a:t>
            </a:r>
            <a:endParaRPr lang="en-US" altLang="ja-JP" sz="2400" dirty="0" smtClean="0"/>
          </a:p>
          <a:p>
            <a:endParaRPr lang="en-US" altLang="ja-JP" sz="2400" dirty="0"/>
          </a:p>
          <a:p>
            <a:r>
              <a:rPr lang="ja-JP" altLang="en-US" sz="2400" dirty="0" smtClean="0"/>
              <a:t>インターネット</a:t>
            </a:r>
            <a:r>
              <a:rPr lang="ja-JP" altLang="en-US" sz="2400" dirty="0"/>
              <a:t>提供側である事業者の対策が強く</a:t>
            </a:r>
            <a:r>
              <a:rPr lang="ja-JP" altLang="en-US" sz="2400" dirty="0" smtClean="0"/>
              <a:t>求められる．</a:t>
            </a:r>
            <a:endParaRPr lang="en-US" altLang="ja-JP" sz="2400" dirty="0" smtClean="0"/>
          </a:p>
        </p:txBody>
      </p:sp>
      <p:pic>
        <p:nvPicPr>
          <p:cNvPr id="8194" name="Picture 2" descr="8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96" y="2721501"/>
            <a:ext cx="7108898" cy="341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8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2012</a:t>
            </a:r>
            <a:r>
              <a:rPr lang="ja-JP" altLang="en-US" b="1" dirty="0" smtClean="0"/>
              <a:t>年版 </a:t>
            </a:r>
            <a:r>
              <a:rPr lang="ja-JP" altLang="en-US" b="1" dirty="0"/>
              <a:t>情報セキュリティ</a:t>
            </a:r>
            <a:r>
              <a:rPr lang="en-US" altLang="ja-JP" b="1" dirty="0"/>
              <a:t>10</a:t>
            </a:r>
            <a:r>
              <a:rPr lang="ja-JP" altLang="en-US" b="1" dirty="0"/>
              <a:t>大脅威</a:t>
            </a:r>
            <a:br>
              <a:rPr lang="ja-JP" altLang="en-US" b="1" dirty="0"/>
            </a:br>
            <a:r>
              <a:rPr lang="en-US" altLang="ja-JP" sz="2700" dirty="0"/>
              <a:t>https://www.ipa.go.jp/security/vuln/10threats2012.html</a:t>
            </a:r>
            <a:endParaRPr kumimoji="1" lang="ja-JP" altLang="en-US" sz="2700" dirty="0"/>
          </a:p>
        </p:txBody>
      </p:sp>
      <p:sp>
        <p:nvSpPr>
          <p:cNvPr id="3" name="コンテンツ プレースホルダー 2"/>
          <p:cNvSpPr>
            <a:spLocks noGrp="1"/>
          </p:cNvSpPr>
          <p:nvPr>
            <p:ph idx="1"/>
          </p:nvPr>
        </p:nvSpPr>
        <p:spPr>
          <a:xfrm>
            <a:off x="1740126" y="1905000"/>
            <a:ext cx="8915400" cy="3777622"/>
          </a:xfrm>
        </p:spPr>
        <p:txBody>
          <a:bodyPr/>
          <a:lstStyle/>
          <a:p>
            <a:r>
              <a:rPr lang="ja-JP" altLang="en-US" sz="2400" b="1" dirty="0"/>
              <a:t>第</a:t>
            </a:r>
            <a:r>
              <a:rPr lang="en-US" altLang="ja-JP" sz="2400" b="1" dirty="0"/>
              <a:t>7</a:t>
            </a:r>
            <a:r>
              <a:rPr lang="ja-JP" altLang="en-US" sz="2400" b="1" dirty="0"/>
              <a:t>位　大丈夫！？電子証明書に思わぬ落し穴</a:t>
            </a:r>
          </a:p>
          <a:p>
            <a:endParaRPr kumimoji="1" lang="ja-JP" altLang="en-US" dirty="0"/>
          </a:p>
        </p:txBody>
      </p:sp>
      <p:sp>
        <p:nvSpPr>
          <p:cNvPr id="4" name="正方形/長方形 3"/>
          <p:cNvSpPr/>
          <p:nvPr/>
        </p:nvSpPr>
        <p:spPr>
          <a:xfrm>
            <a:off x="8294913" y="2546194"/>
            <a:ext cx="3799115"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t>認証局や政府機関が攻撃を</a:t>
            </a:r>
            <a:r>
              <a:rPr lang="ja-JP" altLang="en-US" sz="2400" dirty="0" smtClean="0"/>
              <a:t>受け</a:t>
            </a:r>
            <a:r>
              <a:rPr lang="ja-JP" altLang="en-US" sz="2400" dirty="0"/>
              <a:t>，</a:t>
            </a:r>
            <a:r>
              <a:rPr lang="ja-JP" altLang="en-US" sz="2400" dirty="0" smtClean="0"/>
              <a:t>不正</a:t>
            </a:r>
            <a:r>
              <a:rPr lang="ja-JP" altLang="en-US" sz="2400" dirty="0"/>
              <a:t>に証明書が発行</a:t>
            </a:r>
            <a:r>
              <a:rPr lang="ja-JP" altLang="en-US" sz="2400" dirty="0" smtClean="0"/>
              <a:t>されたり，窃取</a:t>
            </a:r>
            <a:r>
              <a:rPr lang="ja-JP" altLang="en-US" sz="2400" dirty="0"/>
              <a:t>されたりする事件が</a:t>
            </a:r>
            <a:r>
              <a:rPr lang="ja-JP" altLang="en-US" sz="2400" dirty="0" smtClean="0"/>
              <a:t>発生．</a:t>
            </a:r>
            <a:endParaRPr lang="en-US" altLang="ja-JP" sz="2400" dirty="0" smtClean="0"/>
          </a:p>
          <a:p>
            <a:endParaRPr lang="en-US" altLang="ja-JP" sz="2400" dirty="0" smtClean="0"/>
          </a:p>
          <a:p>
            <a:r>
              <a:rPr lang="ja-JP" altLang="en-US" sz="2400" dirty="0" smtClean="0"/>
              <a:t>ソフトウェア</a:t>
            </a:r>
            <a:r>
              <a:rPr lang="ja-JP" altLang="en-US" sz="2400" dirty="0"/>
              <a:t>やウェブサイトの信憑性を</a:t>
            </a:r>
            <a:r>
              <a:rPr lang="ja-JP" altLang="en-US" sz="2400" dirty="0" smtClean="0"/>
              <a:t>確認できなくなった．</a:t>
            </a:r>
            <a:endParaRPr lang="ja-JP" altLang="en-US" sz="2400" dirty="0"/>
          </a:p>
        </p:txBody>
      </p:sp>
      <p:pic>
        <p:nvPicPr>
          <p:cNvPr id="13314" name="Picture 2" descr="第7位　大丈夫！？電子証明書に思わぬ落し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27" y="2486854"/>
            <a:ext cx="64770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3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9</a:t>
            </a:r>
            <a:r>
              <a:rPr lang="ja-JP" altLang="en-US" sz="2000" b="1" dirty="0"/>
              <a:t>位　脆弱性公表に伴う攻撃</a:t>
            </a:r>
          </a:p>
          <a:p>
            <a:endParaRPr kumimoji="1" lang="ja-JP" altLang="en-US" dirty="0"/>
          </a:p>
        </p:txBody>
      </p:sp>
      <p:sp>
        <p:nvSpPr>
          <p:cNvPr id="4" name="正方形/長方形 3"/>
          <p:cNvSpPr/>
          <p:nvPr/>
        </p:nvSpPr>
        <p:spPr>
          <a:xfrm>
            <a:off x="8422794" y="1747421"/>
            <a:ext cx="3393169"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400" dirty="0"/>
              <a:t>Apache </a:t>
            </a:r>
            <a:r>
              <a:rPr lang="en-US" altLang="ja-JP" sz="2400" dirty="0" smtClean="0"/>
              <a:t>Struts</a:t>
            </a:r>
            <a:r>
              <a:rPr lang="ja-JP" altLang="en-US" sz="2400" dirty="0" err="1" smtClean="0"/>
              <a:t>，</a:t>
            </a:r>
            <a:r>
              <a:rPr lang="en-US" altLang="ja-JP" sz="2400" dirty="0" smtClean="0"/>
              <a:t>OpenSSL</a:t>
            </a:r>
            <a:r>
              <a:rPr lang="ja-JP" altLang="en-US" sz="2400" dirty="0" err="1" smtClean="0"/>
              <a:t>，</a:t>
            </a:r>
            <a:r>
              <a:rPr lang="en-US" altLang="ja-JP" sz="2400" dirty="0" smtClean="0"/>
              <a:t>bash</a:t>
            </a:r>
            <a:r>
              <a:rPr lang="ja-JP" altLang="en-US" sz="2400" dirty="0" smtClean="0"/>
              <a:t>等，広く</a:t>
            </a:r>
            <a:r>
              <a:rPr lang="ja-JP" altLang="en-US" sz="2400" dirty="0"/>
              <a:t>利用されているソフトウェアの脆弱性対策情報の公表が相次ぎ、それらの脆弱性に対する攻撃が</a:t>
            </a:r>
            <a:r>
              <a:rPr lang="ja-JP" altLang="en-US" sz="2400" dirty="0" smtClean="0"/>
              <a:t>発生．</a:t>
            </a:r>
            <a:endParaRPr lang="en-US" altLang="ja-JP" sz="2400" dirty="0" smtClean="0"/>
          </a:p>
          <a:p>
            <a:r>
              <a:rPr lang="ja-JP" altLang="en-US" sz="2400" dirty="0" smtClean="0">
                <a:solidFill>
                  <a:srgbClr val="FF0000"/>
                </a:solidFill>
              </a:rPr>
              <a:t>システム</a:t>
            </a:r>
            <a:r>
              <a:rPr lang="ja-JP" altLang="en-US" sz="2400" dirty="0">
                <a:solidFill>
                  <a:srgbClr val="FF0000"/>
                </a:solidFill>
              </a:rPr>
              <a:t>管理者や一般ユーザー</a:t>
            </a:r>
            <a:r>
              <a:rPr lang="ja-JP" altLang="en-US" sz="2400" dirty="0" smtClean="0">
                <a:solidFill>
                  <a:srgbClr val="FF0000"/>
                </a:solidFill>
              </a:rPr>
              <a:t>は，製品</a:t>
            </a:r>
            <a:r>
              <a:rPr lang="ja-JP" altLang="en-US" sz="2400" dirty="0">
                <a:solidFill>
                  <a:srgbClr val="FF0000"/>
                </a:solidFill>
              </a:rPr>
              <a:t>の利用状況や攻撃発生の有無</a:t>
            </a:r>
            <a:r>
              <a:rPr lang="ja-JP" altLang="en-US" sz="2400" dirty="0" smtClean="0">
                <a:solidFill>
                  <a:srgbClr val="FF0000"/>
                </a:solidFill>
              </a:rPr>
              <a:t>等，脆弱性</a:t>
            </a:r>
            <a:r>
              <a:rPr lang="ja-JP" altLang="en-US" sz="2400" dirty="0">
                <a:solidFill>
                  <a:srgbClr val="FF0000"/>
                </a:solidFill>
              </a:rPr>
              <a:t>の影響度に応じて</a:t>
            </a:r>
            <a:r>
              <a:rPr lang="ja-JP" altLang="en-US" sz="2400" dirty="0" smtClean="0">
                <a:solidFill>
                  <a:srgbClr val="FF0000"/>
                </a:solidFill>
              </a:rPr>
              <a:t>迅速な対策</a:t>
            </a:r>
            <a:r>
              <a:rPr lang="ja-JP" altLang="en-US" sz="2400" dirty="0" smtClean="0"/>
              <a:t>が必要．</a:t>
            </a:r>
            <a:endParaRPr lang="en-US" altLang="ja-JP" sz="2400" dirty="0" smtClean="0"/>
          </a:p>
        </p:txBody>
      </p:sp>
      <p:pic>
        <p:nvPicPr>
          <p:cNvPr id="9218" name="Picture 2" descr="9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06" y="2710543"/>
            <a:ext cx="6421359" cy="342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87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343" y="624110"/>
            <a:ext cx="9632269" cy="1280890"/>
          </a:xfrm>
        </p:spPr>
        <p:txBody>
          <a:bodyPr>
            <a:normAutofit fontScale="90000"/>
          </a:bodyPr>
          <a:lstStyle/>
          <a:p>
            <a:r>
              <a:rPr kumimoji="1" lang="ja-JP" altLang="en-US" dirty="0" smtClean="0"/>
              <a:t>情報セキュリティ１０大脅威</a:t>
            </a:r>
            <a:r>
              <a:rPr kumimoji="1" lang="en-US" altLang="ja-JP" dirty="0" smtClean="0"/>
              <a:t>2015</a:t>
            </a:r>
            <a:r>
              <a:rPr lang="en-US" altLang="ja-JP" dirty="0"/>
              <a:t/>
            </a:r>
            <a:br>
              <a:rPr lang="en-US" altLang="ja-JP" dirty="0"/>
            </a:br>
            <a:r>
              <a:rPr lang="en-US" altLang="ja-JP" sz="3100" dirty="0"/>
              <a:t>http://www.ipa.go.jp/security/vuln/10threats2015.html</a:t>
            </a:r>
            <a:endParaRPr kumimoji="1" lang="ja-JP" altLang="en-US" dirty="0"/>
          </a:p>
        </p:txBody>
      </p:sp>
      <p:sp>
        <p:nvSpPr>
          <p:cNvPr id="3" name="コンテンツ プレースホルダー 2"/>
          <p:cNvSpPr>
            <a:spLocks noGrp="1"/>
          </p:cNvSpPr>
          <p:nvPr>
            <p:ph idx="1"/>
          </p:nvPr>
        </p:nvSpPr>
        <p:spPr>
          <a:xfrm>
            <a:off x="1785257" y="2133600"/>
            <a:ext cx="9719355" cy="3777622"/>
          </a:xfrm>
        </p:spPr>
        <p:txBody>
          <a:bodyPr/>
          <a:lstStyle/>
          <a:p>
            <a:r>
              <a:rPr lang="ja-JP" altLang="en-US" sz="2000" b="1" dirty="0"/>
              <a:t>第</a:t>
            </a:r>
            <a:r>
              <a:rPr lang="en-US" altLang="ja-JP" sz="2000" b="1" dirty="0"/>
              <a:t>10</a:t>
            </a:r>
            <a:r>
              <a:rPr lang="ja-JP" altLang="en-US" sz="2000" b="1" dirty="0"/>
              <a:t>位　悪意のあるスマートフォンアプリ</a:t>
            </a:r>
          </a:p>
          <a:p>
            <a:endParaRPr kumimoji="1" lang="ja-JP" altLang="en-US" dirty="0"/>
          </a:p>
        </p:txBody>
      </p:sp>
      <p:sp>
        <p:nvSpPr>
          <p:cNvPr id="4" name="正方形/長方形 3"/>
          <p:cNvSpPr/>
          <p:nvPr/>
        </p:nvSpPr>
        <p:spPr>
          <a:xfrm>
            <a:off x="8120474" y="2017216"/>
            <a:ext cx="3653106"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t>便利な機能があるように見せかけた悪意ある</a:t>
            </a:r>
            <a:r>
              <a:rPr lang="ja-JP" altLang="en-US" sz="2400" dirty="0" smtClean="0"/>
              <a:t>スマートフォンアプリ</a:t>
            </a:r>
            <a:endParaRPr lang="en-US" altLang="ja-JP" sz="2400" dirty="0" smtClean="0"/>
          </a:p>
          <a:p>
            <a:endParaRPr lang="en-US" altLang="ja-JP" sz="2400" dirty="0"/>
          </a:p>
          <a:p>
            <a:r>
              <a:rPr lang="ja-JP" altLang="en-US" sz="2400" dirty="0" smtClean="0"/>
              <a:t>端末内</a:t>
            </a:r>
            <a:r>
              <a:rPr lang="ja-JP" altLang="en-US" sz="2400" dirty="0"/>
              <a:t>の電話帳等の個人情報を知らない間に</a:t>
            </a:r>
            <a:r>
              <a:rPr lang="ja-JP" altLang="en-US" sz="2400" dirty="0" smtClean="0"/>
              <a:t>窃取される．</a:t>
            </a:r>
            <a:endParaRPr lang="en-US" altLang="ja-JP" sz="2400" dirty="0" smtClean="0"/>
          </a:p>
          <a:p>
            <a:endParaRPr lang="en-US" altLang="ja-JP" sz="2400" dirty="0"/>
          </a:p>
          <a:p>
            <a:r>
              <a:rPr lang="ja-JP" altLang="en-US" sz="2400" dirty="0" smtClean="0"/>
              <a:t>窃取</a:t>
            </a:r>
            <a:r>
              <a:rPr lang="ja-JP" altLang="en-US" sz="2400" dirty="0"/>
              <a:t>された情報がスパムメールや詐欺に悪用</a:t>
            </a:r>
            <a:r>
              <a:rPr lang="ja-JP" altLang="en-US" sz="2400" dirty="0" smtClean="0"/>
              <a:t>され，友人</a:t>
            </a:r>
            <a:r>
              <a:rPr lang="ja-JP" altLang="en-US" sz="2400" dirty="0"/>
              <a:t>や知人にまで被害が及ぶ場合も</a:t>
            </a:r>
            <a:r>
              <a:rPr lang="ja-JP" altLang="en-US" sz="2400" dirty="0" smtClean="0"/>
              <a:t>ある．</a:t>
            </a:r>
            <a:endParaRPr lang="en-US" altLang="ja-JP" sz="2400" dirty="0" smtClean="0"/>
          </a:p>
        </p:txBody>
      </p:sp>
      <p:pic>
        <p:nvPicPr>
          <p:cNvPr id="10242" name="Picture 2" descr="10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289" y="2675391"/>
            <a:ext cx="6335217" cy="357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6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9525" y="474213"/>
            <a:ext cx="8911687" cy="1280890"/>
          </a:xfrm>
        </p:spPr>
        <p:txBody>
          <a:bodyPr>
            <a:normAutofit fontScale="90000"/>
          </a:bodyPr>
          <a:lstStyle/>
          <a:p>
            <a:r>
              <a:rPr lang="en-US" altLang="ja-JP" b="1" dirty="0"/>
              <a:t>2014</a:t>
            </a:r>
            <a:r>
              <a:rPr lang="ja-JP" altLang="en-US" b="1" dirty="0"/>
              <a:t>年版 情報セキュリティ</a:t>
            </a:r>
            <a:r>
              <a:rPr lang="en-US" altLang="ja-JP" b="1" dirty="0"/>
              <a:t>10</a:t>
            </a:r>
            <a:r>
              <a:rPr lang="ja-JP" altLang="en-US" b="1" dirty="0"/>
              <a:t>大脅威</a:t>
            </a:r>
            <a:br>
              <a:rPr lang="ja-JP" altLang="en-US" b="1" dirty="0"/>
            </a:br>
            <a:r>
              <a:rPr lang="en-US" altLang="ja-JP" sz="2700" dirty="0" smtClean="0"/>
              <a:t>https</a:t>
            </a:r>
            <a:r>
              <a:rPr lang="en-US" altLang="ja-JP" sz="2700" dirty="0"/>
              <a:t>://www.ipa.go.jp/security/vuln/10threats2014.html</a:t>
            </a:r>
            <a:endParaRPr kumimoji="1" lang="ja-JP" altLang="en-US" sz="2700" dirty="0"/>
          </a:p>
        </p:txBody>
      </p:sp>
      <p:sp>
        <p:nvSpPr>
          <p:cNvPr id="3" name="コンテンツ プレースホルダー 2"/>
          <p:cNvSpPr>
            <a:spLocks noGrp="1"/>
          </p:cNvSpPr>
          <p:nvPr>
            <p:ph idx="1"/>
          </p:nvPr>
        </p:nvSpPr>
        <p:spPr>
          <a:xfrm>
            <a:off x="1718355" y="2035629"/>
            <a:ext cx="8915400" cy="3777622"/>
          </a:xfrm>
        </p:spPr>
        <p:txBody>
          <a:bodyPr/>
          <a:lstStyle/>
          <a:p>
            <a:r>
              <a:rPr lang="ja-JP" altLang="en-US" sz="2400" b="1" dirty="0"/>
              <a:t>第</a:t>
            </a:r>
            <a:r>
              <a:rPr lang="en-US" altLang="ja-JP" sz="2400" b="1" dirty="0"/>
              <a:t>8</a:t>
            </a:r>
            <a:r>
              <a:rPr lang="ja-JP" altLang="en-US" sz="2400" b="1" dirty="0"/>
              <a:t>位　紛失や設定不備による情報漏えい</a:t>
            </a:r>
          </a:p>
          <a:p>
            <a:endParaRPr kumimoji="1" lang="ja-JP" altLang="en-US" dirty="0"/>
          </a:p>
        </p:txBody>
      </p:sp>
      <p:sp>
        <p:nvSpPr>
          <p:cNvPr id="4" name="正方形/長方形 3"/>
          <p:cNvSpPr/>
          <p:nvPr/>
        </p:nvSpPr>
        <p:spPr>
          <a:xfrm>
            <a:off x="8055428" y="2494902"/>
            <a:ext cx="3799115" cy="3416320"/>
          </a:xfrm>
          <a:prstGeom prst="rect">
            <a:avLst/>
          </a:prstGeom>
        </p:spPr>
        <p:txBody>
          <a:bodyPr wrap="square">
            <a:spAutoFit/>
          </a:bodyPr>
          <a:lstStyle/>
          <a:p>
            <a:r>
              <a:rPr lang="ja-JP" altLang="en-US" sz="2400" dirty="0" smtClean="0"/>
              <a:t>ノートパソコン</a:t>
            </a:r>
            <a:r>
              <a:rPr lang="ja-JP" altLang="en-US" sz="2400" dirty="0"/>
              <a:t>や</a:t>
            </a:r>
            <a:r>
              <a:rPr lang="en-US" altLang="ja-JP" sz="2400" dirty="0"/>
              <a:t>USB</a:t>
            </a:r>
            <a:r>
              <a:rPr lang="ja-JP" altLang="en-US" sz="2400" dirty="0"/>
              <a:t>メモリの</a:t>
            </a:r>
            <a:r>
              <a:rPr lang="ja-JP" altLang="en-US" sz="2400" dirty="0" smtClean="0"/>
              <a:t>紛失</a:t>
            </a:r>
            <a:endParaRPr lang="en-US" altLang="ja-JP" sz="2400" dirty="0" smtClean="0"/>
          </a:p>
          <a:p>
            <a:endParaRPr lang="en-US" altLang="ja-JP" sz="2400" dirty="0"/>
          </a:p>
          <a:p>
            <a:r>
              <a:rPr lang="ja-JP" altLang="en-US" sz="2400" dirty="0" smtClean="0"/>
              <a:t>スマートフォン</a:t>
            </a:r>
            <a:r>
              <a:rPr lang="ja-JP" altLang="en-US" sz="2400" dirty="0"/>
              <a:t>や</a:t>
            </a:r>
            <a:r>
              <a:rPr lang="ja-JP" altLang="en-US" sz="2400" dirty="0" smtClean="0"/>
              <a:t>クラウドサービスの普及により，情報</a:t>
            </a:r>
            <a:r>
              <a:rPr lang="ja-JP" altLang="en-US" sz="2400" dirty="0"/>
              <a:t>を保管する</a:t>
            </a:r>
            <a:r>
              <a:rPr lang="ja-JP" altLang="en-US" sz="2400" dirty="0" smtClean="0"/>
              <a:t>手段，媒体</a:t>
            </a:r>
            <a:r>
              <a:rPr lang="ja-JP" altLang="en-US" sz="2400" dirty="0"/>
              <a:t>・場所が</a:t>
            </a:r>
            <a:r>
              <a:rPr lang="ja-JP" altLang="en-US" sz="2400" dirty="0" smtClean="0"/>
              <a:t>多様化</a:t>
            </a:r>
            <a:endParaRPr lang="en-US" altLang="ja-JP" sz="2400" dirty="0" smtClean="0"/>
          </a:p>
          <a:p>
            <a:endParaRPr lang="en-US" altLang="ja-JP" sz="2400" dirty="0"/>
          </a:p>
          <a:p>
            <a:r>
              <a:rPr lang="ja-JP" altLang="en-US" sz="2400" dirty="0" smtClean="0"/>
              <a:t>情報漏えいリスク</a:t>
            </a:r>
            <a:r>
              <a:rPr lang="ja-JP" altLang="en-US" sz="2400" dirty="0"/>
              <a:t>が拡大</a:t>
            </a:r>
          </a:p>
        </p:txBody>
      </p:sp>
      <p:pic>
        <p:nvPicPr>
          <p:cNvPr id="12290" name="Picture 2" descr="8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244" y="2596681"/>
            <a:ext cx="6384319" cy="3434423"/>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10444050" y="1231122"/>
            <a:ext cx="1600199" cy="103414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t>おまけ</a:t>
            </a:r>
            <a:endParaRPr kumimoji="1" lang="ja-JP" altLang="en-US" sz="3200" dirty="0"/>
          </a:p>
        </p:txBody>
      </p:sp>
    </p:spTree>
    <p:extLst>
      <p:ext uri="{BB962C8B-B14F-4D97-AF65-F5344CB8AC3E}">
        <p14:creationId xmlns:p14="http://schemas.microsoft.com/office/powerpoint/2010/main" val="175728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5886" y="2340426"/>
            <a:ext cx="9588725" cy="333103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ja-JP" altLang="en-US" sz="6600" b="1" dirty="0" smtClean="0"/>
              <a:t>情報倫理・情報セキュリティに関連する法律を知ろう</a:t>
            </a:r>
            <a:endParaRPr kumimoji="1" lang="ja-JP" altLang="en-US" sz="6600" dirty="0"/>
          </a:p>
        </p:txBody>
      </p:sp>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75385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10513" y="315351"/>
            <a:ext cx="8911687" cy="1280890"/>
          </a:xfrm>
        </p:spPr>
        <p:txBody>
          <a:bodyPr/>
          <a:lstStyle/>
          <a:p>
            <a:r>
              <a:rPr lang="ja-JP" altLang="en-US" dirty="0"/>
              <a:t>情報倫理と</a:t>
            </a:r>
            <a:r>
              <a:rPr lang="ja-JP" altLang="en-US" dirty="0" smtClean="0"/>
              <a:t>法律</a:t>
            </a:r>
            <a:endParaRPr kumimoji="1" lang="ja-JP" altLang="en-US" dirty="0"/>
          </a:p>
        </p:txBody>
      </p:sp>
      <p:sp>
        <p:nvSpPr>
          <p:cNvPr id="3" name="コンテンツ プレースホルダー 2"/>
          <p:cNvSpPr>
            <a:spLocks noGrp="1"/>
          </p:cNvSpPr>
          <p:nvPr>
            <p:ph idx="1"/>
          </p:nvPr>
        </p:nvSpPr>
        <p:spPr>
          <a:xfrm>
            <a:off x="2028103" y="1721921"/>
            <a:ext cx="9476509" cy="4999511"/>
          </a:xfrm>
        </p:spPr>
        <p:txBody>
          <a:bodyPr>
            <a:normAutofit/>
          </a:bodyPr>
          <a:lstStyle/>
          <a:p>
            <a:r>
              <a:rPr lang="ja-JP" altLang="en-US" sz="2400" dirty="0"/>
              <a:t>知的財産権と</a:t>
            </a:r>
            <a:r>
              <a:rPr lang="ja-JP" altLang="en-US" sz="2400" dirty="0" smtClean="0"/>
              <a:t>著作権</a:t>
            </a:r>
            <a:endParaRPr lang="en-US" altLang="ja-JP" sz="2400" dirty="0" smtClean="0"/>
          </a:p>
          <a:p>
            <a:r>
              <a:rPr kumimoji="1" lang="ja-JP" altLang="en-US" sz="2400" dirty="0" smtClean="0"/>
              <a:t>著作物の利用と著作隣接権</a:t>
            </a:r>
            <a:endParaRPr kumimoji="1" lang="en-US" altLang="ja-JP" sz="2400" dirty="0" smtClean="0"/>
          </a:p>
          <a:p>
            <a:r>
              <a:rPr lang="ja-JP" altLang="en-US" sz="2400" dirty="0" smtClean="0"/>
              <a:t>肖像権</a:t>
            </a:r>
            <a:endParaRPr lang="en-US" altLang="ja-JP" sz="2400" dirty="0" smtClean="0"/>
          </a:p>
          <a:p>
            <a:r>
              <a:rPr kumimoji="1" lang="ja-JP" altLang="en-US" sz="2400" dirty="0" smtClean="0"/>
              <a:t>不正アクセス禁止法</a:t>
            </a:r>
            <a:endParaRPr kumimoji="1" lang="en-US" altLang="ja-JP" sz="2400" dirty="0" smtClean="0"/>
          </a:p>
          <a:p>
            <a:r>
              <a:rPr lang="ja-JP" altLang="en-US" sz="2400" dirty="0" smtClean="0"/>
              <a:t>個人情報保護法</a:t>
            </a:r>
            <a:endParaRPr lang="en-US" altLang="ja-JP" sz="2400" dirty="0" smtClean="0"/>
          </a:p>
          <a:p>
            <a:r>
              <a:rPr lang="ja-JP" altLang="en-US" sz="2400" dirty="0" smtClean="0"/>
              <a:t>電子商取引に関する法律</a:t>
            </a:r>
            <a:endParaRPr lang="en-US" altLang="ja-JP" sz="2400" dirty="0" smtClean="0"/>
          </a:p>
          <a:p>
            <a:r>
              <a:rPr kumimoji="1" lang="ja-JP" altLang="en-US" sz="2400" dirty="0" smtClean="0"/>
              <a:t>特定電子メールの送信に関する法律</a:t>
            </a:r>
            <a:endParaRPr kumimoji="1" lang="en-US" altLang="ja-JP" sz="2400" dirty="0" smtClean="0"/>
          </a:p>
          <a:p>
            <a:r>
              <a:rPr lang="ja-JP" altLang="en-US" sz="2400" dirty="0" smtClean="0"/>
              <a:t>出会い系サイトの規制法</a:t>
            </a:r>
            <a:endParaRPr lang="en-US" altLang="ja-JP" sz="2400" dirty="0" smtClean="0"/>
          </a:p>
          <a:p>
            <a:r>
              <a:rPr kumimoji="1" lang="ja-JP" altLang="en-US" sz="2400" dirty="0" smtClean="0"/>
              <a:t>コンピュータウィルスに関する罪</a:t>
            </a:r>
            <a:endParaRPr kumimoji="1" lang="en-US" altLang="ja-JP" sz="2400" dirty="0" smtClean="0"/>
          </a:p>
          <a:p>
            <a:r>
              <a:rPr lang="ja-JP" altLang="en-US" sz="2400" dirty="0" smtClean="0"/>
              <a:t>プロバイダ責任制限法</a:t>
            </a:r>
            <a:endParaRPr kumimoji="1" lang="ja-JP" altLang="en-US" sz="2400" dirty="0"/>
          </a:p>
        </p:txBody>
      </p:sp>
      <p:sp>
        <p:nvSpPr>
          <p:cNvPr id="8" name="正方形/長方形 7"/>
          <p:cNvSpPr/>
          <p:nvPr/>
        </p:nvSpPr>
        <p:spPr>
          <a:xfrm>
            <a:off x="1745672" y="949910"/>
            <a:ext cx="7338951" cy="646331"/>
          </a:xfrm>
          <a:prstGeom prst="rect">
            <a:avLst/>
          </a:prstGeom>
        </p:spPr>
        <p:txBody>
          <a:bodyPr wrap="square">
            <a:spAutoFit/>
          </a:bodyPr>
          <a:lstStyle/>
          <a:p>
            <a:r>
              <a:rPr lang="ja-JP" altLang="en-US" dirty="0"/>
              <a:t>http://bb9.cc.kyushu-u.ac.jp/bbcswebdav/pid-66070-dt-content-rid-727335_1/courses/III13001/infoss2013_text/index.html</a:t>
            </a:r>
          </a:p>
        </p:txBody>
      </p:sp>
    </p:spTree>
    <p:extLst>
      <p:ext uri="{BB962C8B-B14F-4D97-AF65-F5344CB8AC3E}">
        <p14:creationId xmlns:p14="http://schemas.microsoft.com/office/powerpoint/2010/main" val="32668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知的財産権と著作権</a:t>
            </a:r>
            <a:endParaRPr kumimoji="1" lang="ja-JP" altLang="en-US" dirty="0"/>
          </a:p>
        </p:txBody>
      </p:sp>
      <p:sp>
        <p:nvSpPr>
          <p:cNvPr id="3" name="コンテンツ プレースホルダー 2"/>
          <p:cNvSpPr>
            <a:spLocks noGrp="1"/>
          </p:cNvSpPr>
          <p:nvPr>
            <p:ph idx="1"/>
          </p:nvPr>
        </p:nvSpPr>
        <p:spPr>
          <a:xfrm>
            <a:off x="2026722" y="1926309"/>
            <a:ext cx="9254836" cy="3777622"/>
          </a:xfrm>
        </p:spPr>
        <p:txBody>
          <a:bodyPr>
            <a:normAutofit/>
          </a:bodyPr>
          <a:lstStyle/>
          <a:p>
            <a:r>
              <a:rPr lang="ja-JP" altLang="en-US" sz="2400" dirty="0"/>
              <a:t>知的</a:t>
            </a:r>
            <a:r>
              <a:rPr lang="ja-JP" altLang="en-US" sz="2400" dirty="0" smtClean="0"/>
              <a:t>財産権（知的所有権）：知的</a:t>
            </a:r>
            <a:r>
              <a:rPr lang="ja-JP" altLang="en-US" sz="2400" dirty="0"/>
              <a:t>な創作物の経済的な価値を保護する</a:t>
            </a:r>
            <a:r>
              <a:rPr lang="ja-JP" altLang="en-US" sz="2400" dirty="0" smtClean="0"/>
              <a:t>権利</a:t>
            </a:r>
            <a:endParaRPr lang="en-US" altLang="ja-JP" sz="2400" dirty="0" smtClean="0"/>
          </a:p>
          <a:p>
            <a:pPr lvl="1"/>
            <a:r>
              <a:rPr kumimoji="1" lang="ja-JP" altLang="en-US" sz="2000" dirty="0" smtClean="0"/>
              <a:t>著作権，産業財産権（特許，実用新案，意匠，商標）</a:t>
            </a:r>
            <a:endParaRPr lang="en-US" altLang="ja-JP" sz="2000" dirty="0"/>
          </a:p>
          <a:p>
            <a:r>
              <a:rPr kumimoji="1" lang="ja-JP" altLang="en-US" sz="2400" dirty="0" smtClean="0"/>
              <a:t>著作権：著作者の権利は著作物を創作した時点で自動的に発生</a:t>
            </a:r>
            <a:endParaRPr kumimoji="1" lang="en-US" altLang="ja-JP" sz="2400" dirty="0" smtClean="0"/>
          </a:p>
          <a:p>
            <a:pPr lvl="1"/>
            <a:r>
              <a:rPr lang="ja-JP" altLang="en-US" sz="2000" dirty="0" smtClean="0"/>
              <a:t>著作者人格権，著作権（財産権）</a:t>
            </a:r>
            <a:endParaRPr kumimoji="1" lang="ja-JP" altLang="en-US" sz="2000" dirty="0"/>
          </a:p>
        </p:txBody>
      </p:sp>
      <p:pic>
        <p:nvPicPr>
          <p:cNvPr id="5" name="図 4"/>
          <p:cNvPicPr>
            <a:picLocks noChangeAspect="1"/>
          </p:cNvPicPr>
          <p:nvPr/>
        </p:nvPicPr>
        <p:blipFill>
          <a:blip r:embed="rId2"/>
          <a:stretch>
            <a:fillRect/>
          </a:stretch>
        </p:blipFill>
        <p:spPr>
          <a:xfrm>
            <a:off x="6845568" y="3815120"/>
            <a:ext cx="4828240" cy="2483625"/>
          </a:xfrm>
          <a:prstGeom prst="rect">
            <a:avLst/>
          </a:prstGeom>
        </p:spPr>
      </p:pic>
      <p:sp>
        <p:nvSpPr>
          <p:cNvPr id="6" name="正方形/長方形 5"/>
          <p:cNvSpPr/>
          <p:nvPr/>
        </p:nvSpPr>
        <p:spPr>
          <a:xfrm>
            <a:off x="2026722" y="1151065"/>
            <a:ext cx="9254836" cy="646331"/>
          </a:xfrm>
          <a:prstGeom prst="rect">
            <a:avLst/>
          </a:prstGeom>
        </p:spPr>
        <p:txBody>
          <a:bodyPr wrap="square">
            <a:spAutoFit/>
          </a:bodyPr>
          <a:lstStyle/>
          <a:p>
            <a:r>
              <a:rPr lang="ja-JP" altLang="en-US" dirty="0"/>
              <a:t>http://bb9.cc.kyushu-u.ac.jp/bbcswebdav/pid-66070-dt-content-rid-727335_1/courses/III13001/infoss2013_text/index.html</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8" y="4930883"/>
            <a:ext cx="1213210" cy="1510225"/>
          </a:xfrm>
          <a:prstGeom prst="rect">
            <a:avLst/>
          </a:prstGeom>
        </p:spPr>
      </p:pic>
    </p:spTree>
    <p:extLst>
      <p:ext uri="{BB962C8B-B14F-4D97-AF65-F5344CB8AC3E}">
        <p14:creationId xmlns:p14="http://schemas.microsoft.com/office/powerpoint/2010/main" val="3747689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情報倫理と</a:t>
            </a:r>
            <a:r>
              <a:rPr lang="ja-JP" altLang="en-US" dirty="0" smtClean="0"/>
              <a:t>著作物</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著作</a:t>
            </a:r>
            <a:r>
              <a:rPr lang="ja-JP" altLang="en-US" sz="2800" dirty="0"/>
              <a:t>物</a:t>
            </a:r>
            <a:r>
              <a:rPr kumimoji="1" lang="ja-JP" altLang="en-US" sz="2800" dirty="0" smtClean="0"/>
              <a:t>の利用許諾</a:t>
            </a:r>
            <a:endParaRPr kumimoji="1" lang="en-US" altLang="ja-JP" sz="2800" dirty="0" smtClean="0"/>
          </a:p>
          <a:p>
            <a:r>
              <a:rPr lang="ja-JP" altLang="en-US" sz="2800" dirty="0" smtClean="0"/>
              <a:t>著作物の引用の条件</a:t>
            </a:r>
            <a:endParaRPr lang="en-US" altLang="ja-JP" sz="2800" dirty="0" smtClean="0"/>
          </a:p>
          <a:p>
            <a:r>
              <a:rPr lang="ja-JP" altLang="en-US" sz="2800" dirty="0"/>
              <a:t>教育目的の</a:t>
            </a:r>
            <a:r>
              <a:rPr lang="ja-JP" altLang="en-US" sz="2800" dirty="0" smtClean="0"/>
              <a:t>複製の条件</a:t>
            </a:r>
            <a:endParaRPr lang="en-US" altLang="ja-JP" sz="2800" dirty="0" smtClean="0"/>
          </a:p>
          <a:p>
            <a:r>
              <a:rPr lang="ja-JP" altLang="en-US" sz="2800" dirty="0"/>
              <a:t>著作隣接権</a:t>
            </a:r>
            <a:endParaRPr lang="en-US" altLang="ja-JP" sz="2800" dirty="0" smtClean="0"/>
          </a:p>
          <a:p>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987" y="2957573"/>
            <a:ext cx="3627242" cy="2733508"/>
          </a:xfrm>
          <a:prstGeom prst="rect">
            <a:avLst/>
          </a:prstGeom>
        </p:spPr>
      </p:pic>
    </p:spTree>
    <p:extLst>
      <p:ext uri="{BB962C8B-B14F-4D97-AF65-F5344CB8AC3E}">
        <p14:creationId xmlns:p14="http://schemas.microsoft.com/office/powerpoint/2010/main" val="954423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著作物を利用する際に許諾の必要のないものは？</a:t>
            </a:r>
            <a:endParaRPr kumimoji="1" lang="ja-JP" altLang="en-US" dirty="0"/>
          </a:p>
        </p:txBody>
      </p:sp>
      <p:sp>
        <p:nvSpPr>
          <p:cNvPr id="3" name="コンテンツ プレースホルダー 2"/>
          <p:cNvSpPr>
            <a:spLocks noGrp="1"/>
          </p:cNvSpPr>
          <p:nvPr>
            <p:ph idx="1"/>
          </p:nvPr>
        </p:nvSpPr>
        <p:spPr>
          <a:xfrm>
            <a:off x="2589212" y="2133600"/>
            <a:ext cx="8915400" cy="4038600"/>
          </a:xfrm>
        </p:spPr>
        <p:txBody>
          <a:bodyPr/>
          <a:lstStyle/>
          <a:p>
            <a:r>
              <a:rPr lang="ja-JP" altLang="en-US" sz="2400" dirty="0"/>
              <a:t>保護期間が終了している著作物（第</a:t>
            </a:r>
            <a:r>
              <a:rPr lang="en-US" altLang="ja-JP" sz="2400" dirty="0"/>
              <a:t>51</a:t>
            </a:r>
            <a:r>
              <a:rPr lang="ja-JP" altLang="en-US" sz="2400" dirty="0"/>
              <a:t>～</a:t>
            </a:r>
            <a:r>
              <a:rPr lang="en-US" altLang="ja-JP" sz="2400" dirty="0"/>
              <a:t>58</a:t>
            </a:r>
            <a:r>
              <a:rPr lang="ja-JP" altLang="en-US" sz="2400" dirty="0"/>
              <a:t>条） </a:t>
            </a:r>
            <a:r>
              <a:rPr lang="en-US" altLang="ja-JP" sz="2400" dirty="0" smtClean="0"/>
              <a:t/>
            </a:r>
            <a:br>
              <a:rPr lang="en-US" altLang="ja-JP" sz="2400" dirty="0" smtClean="0"/>
            </a:br>
            <a:r>
              <a:rPr lang="ja-JP" altLang="en-US" sz="2400" dirty="0" smtClean="0"/>
              <a:t>（</a:t>
            </a:r>
            <a:r>
              <a:rPr lang="ja-JP" altLang="en-US" sz="2400" dirty="0"/>
              <a:t>権利が消滅している） </a:t>
            </a:r>
          </a:p>
          <a:p>
            <a:r>
              <a:rPr lang="ja-JP" altLang="en-US" sz="2400" dirty="0"/>
              <a:t>事実のみを伝える報道（第</a:t>
            </a:r>
            <a:r>
              <a:rPr lang="en-US" altLang="ja-JP" sz="2400" dirty="0"/>
              <a:t>10</a:t>
            </a:r>
            <a:r>
              <a:rPr lang="ja-JP" altLang="en-US" sz="2400" dirty="0"/>
              <a:t>条） （著作物でない） </a:t>
            </a:r>
          </a:p>
          <a:p>
            <a:r>
              <a:rPr lang="ja-JP" altLang="en-US" sz="2400" dirty="0"/>
              <a:t>憲法・法令や裁判所の判決（第</a:t>
            </a:r>
            <a:r>
              <a:rPr lang="en-US" altLang="ja-JP" sz="2400" dirty="0"/>
              <a:t>13</a:t>
            </a:r>
            <a:r>
              <a:rPr lang="ja-JP" altLang="en-US" sz="2400" dirty="0"/>
              <a:t>条） </a:t>
            </a:r>
            <a:r>
              <a:rPr lang="en-US" altLang="ja-JP" sz="2400" dirty="0" smtClean="0"/>
              <a:t/>
            </a:r>
            <a:br>
              <a:rPr lang="en-US" altLang="ja-JP" sz="2400" dirty="0" smtClean="0"/>
            </a:br>
            <a:r>
              <a:rPr lang="ja-JP" altLang="en-US" sz="2400" dirty="0" smtClean="0"/>
              <a:t>（</a:t>
            </a:r>
            <a:r>
              <a:rPr lang="ja-JP" altLang="en-US" sz="2400" dirty="0"/>
              <a:t>著作物だが、権利の対象ではない） </a:t>
            </a:r>
          </a:p>
          <a:p>
            <a:r>
              <a:rPr lang="ja-JP" altLang="en-US" sz="2400" dirty="0"/>
              <a:t>個人の私的使用と学校や図書館などの公共の施設での非営利的な使用（第</a:t>
            </a:r>
            <a:r>
              <a:rPr lang="en-US" altLang="ja-JP" sz="2400" dirty="0"/>
              <a:t>30</a:t>
            </a:r>
            <a:r>
              <a:rPr lang="ja-JP" altLang="en-US" sz="2400" dirty="0"/>
              <a:t>条～第</a:t>
            </a:r>
            <a:r>
              <a:rPr lang="en-US" altLang="ja-JP" sz="2400" dirty="0"/>
              <a:t>50</a:t>
            </a:r>
            <a:r>
              <a:rPr lang="ja-JP" altLang="en-US" sz="2400" dirty="0"/>
              <a:t>条）（著作権法で認められている）</a:t>
            </a:r>
            <a:r>
              <a:rPr lang="ja-JP" altLang="en-US" dirty="0"/>
              <a:t> </a:t>
            </a:r>
            <a:endParaRPr lang="en-US" altLang="ja-JP" dirty="0" smtClean="0"/>
          </a:p>
          <a:p>
            <a:r>
              <a:rPr lang="ja-JP" altLang="en-US" sz="2400" dirty="0">
                <a:solidFill>
                  <a:srgbClr val="FF0000"/>
                </a:solidFill>
              </a:rPr>
              <a:t>個人ページや学校などの公共利用目的</a:t>
            </a:r>
            <a:r>
              <a:rPr lang="ja-JP" altLang="en-US" sz="2400" dirty="0" smtClean="0">
                <a:solidFill>
                  <a:srgbClr val="FF0000"/>
                </a:solidFill>
              </a:rPr>
              <a:t>の</a:t>
            </a:r>
            <a:r>
              <a:rPr lang="en-US" altLang="ja-JP" sz="2400" dirty="0" smtClean="0">
                <a:solidFill>
                  <a:srgbClr val="FF0000"/>
                </a:solidFill>
              </a:rPr>
              <a:t>Web</a:t>
            </a:r>
            <a:r>
              <a:rPr lang="ja-JP" altLang="en-US" sz="2400" dirty="0" smtClean="0">
                <a:solidFill>
                  <a:srgbClr val="FF0000"/>
                </a:solidFill>
              </a:rPr>
              <a:t>サイト</a:t>
            </a:r>
            <a:endParaRPr lang="en-US" altLang="ja-JP" sz="2400" dirty="0" smtClean="0">
              <a:solidFill>
                <a:srgbClr val="FF0000"/>
              </a:solidFill>
            </a:endParaRPr>
          </a:p>
          <a:p>
            <a:r>
              <a:rPr lang="ja-JP" altLang="en-US" sz="2400" dirty="0">
                <a:solidFill>
                  <a:srgbClr val="FF0000"/>
                </a:solidFill>
              </a:rPr>
              <a:t>会社などのイントラネット内での使用</a:t>
            </a:r>
            <a:endParaRPr lang="en-US" altLang="ja-JP" sz="2400" dirty="0" smtClean="0">
              <a:solidFill>
                <a:srgbClr val="FF0000"/>
              </a:solidFill>
            </a:endParaRPr>
          </a:p>
          <a:p>
            <a:endParaRPr lang="ja-JP" altLang="en-US" sz="2400" dirty="0"/>
          </a:p>
          <a:p>
            <a:endParaRPr kumimoji="1" lang="ja-JP" altLang="en-US" dirty="0"/>
          </a:p>
        </p:txBody>
      </p:sp>
      <p:sp>
        <p:nvSpPr>
          <p:cNvPr id="4" name="正方形/長方形 3"/>
          <p:cNvSpPr/>
          <p:nvPr/>
        </p:nvSpPr>
        <p:spPr>
          <a:xfrm>
            <a:off x="2360525" y="5090746"/>
            <a:ext cx="8686800" cy="1107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38581" y="5108192"/>
            <a:ext cx="650631" cy="1107996"/>
          </a:xfrm>
          <a:prstGeom prst="rect">
            <a:avLst/>
          </a:prstGeom>
          <a:noFill/>
        </p:spPr>
        <p:txBody>
          <a:bodyPr wrap="square" rtlCol="0">
            <a:spAutoFit/>
          </a:bodyPr>
          <a:lstStyle/>
          <a:p>
            <a:r>
              <a:rPr kumimoji="1" lang="en-US" altLang="ja-JP" sz="6600" dirty="0" smtClean="0">
                <a:solidFill>
                  <a:srgbClr val="FF0000"/>
                </a:solidFill>
              </a:rPr>
              <a:t>×</a:t>
            </a:r>
            <a:endParaRPr kumimoji="1" lang="ja-JP" altLang="en-US" sz="6600" dirty="0">
              <a:solidFill>
                <a:srgbClr val="FF0000"/>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71" y="4520134"/>
            <a:ext cx="1213210" cy="1510225"/>
          </a:xfrm>
          <a:prstGeom prst="rect">
            <a:avLst/>
          </a:prstGeom>
        </p:spPr>
      </p:pic>
    </p:spTree>
    <p:extLst>
      <p:ext uri="{BB962C8B-B14F-4D97-AF65-F5344CB8AC3E}">
        <p14:creationId xmlns:p14="http://schemas.microsoft.com/office/powerpoint/2010/main" val="299725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講義資料</a:t>
            </a:r>
            <a:endParaRPr kumimoji="1" lang="ja-JP" altLang="en-US" dirty="0"/>
          </a:p>
        </p:txBody>
      </p:sp>
      <p:sp>
        <p:nvSpPr>
          <p:cNvPr id="6" name="コンテンツ プレースホルダー 5"/>
          <p:cNvSpPr>
            <a:spLocks noGrp="1"/>
          </p:cNvSpPr>
          <p:nvPr>
            <p:ph idx="1"/>
          </p:nvPr>
        </p:nvSpPr>
        <p:spPr>
          <a:xfrm>
            <a:off x="2536371" y="1589314"/>
            <a:ext cx="8001000" cy="3777622"/>
          </a:xfrm>
        </p:spPr>
        <p:txBody>
          <a:bodyPr>
            <a:normAutofit/>
          </a:bodyPr>
          <a:lstStyle/>
          <a:p>
            <a:r>
              <a:rPr lang="ja-JP" altLang="en-US" sz="2400" dirty="0"/>
              <a:t>講義ホームページ</a:t>
            </a:r>
            <a:endParaRPr lang="en-US" altLang="ja-JP" sz="2400" dirty="0"/>
          </a:p>
          <a:p>
            <a:pPr marL="0" indent="0">
              <a:buNone/>
            </a:pPr>
            <a:r>
              <a:rPr lang="en-US" altLang="ja-JP" sz="2400" dirty="0"/>
              <a:t>     http://www.cs.kyushu-u.ac.jp/lectures/csp/2015/</a:t>
            </a:r>
          </a:p>
          <a:p>
            <a:r>
              <a:rPr lang="en-US" altLang="ja-JP" sz="2400" dirty="0"/>
              <a:t>Web</a:t>
            </a:r>
            <a:r>
              <a:rPr lang="ja-JP" altLang="en-US" sz="2400" dirty="0"/>
              <a:t>学習システム</a:t>
            </a:r>
            <a:endParaRPr lang="en-US" altLang="ja-JP" sz="2400" dirty="0"/>
          </a:p>
          <a:p>
            <a:pPr marL="0" indent="0">
              <a:buNone/>
            </a:pPr>
            <a:r>
              <a:rPr lang="en-US" altLang="ja-JP" sz="2400" dirty="0"/>
              <a:t>      </a:t>
            </a:r>
            <a:r>
              <a:rPr lang="en-US" altLang="ja-JP" sz="2400" dirty="0">
                <a:hlinkClick r:id="rId3"/>
              </a:rPr>
              <a:t>BE15KO01 : </a:t>
            </a:r>
            <a:r>
              <a:rPr lang="ja-JP" altLang="en-US" sz="2400" dirty="0">
                <a:hlinkClick r:id="rId3"/>
              </a:rPr>
              <a:t>サイバーセキュリティ基礎論</a:t>
            </a:r>
            <a:endParaRPr lang="en-US" altLang="ja-JP" sz="2400" dirty="0"/>
          </a:p>
          <a:p>
            <a:pPr marL="0" indent="0">
              <a:buNone/>
            </a:pPr>
            <a:r>
              <a:rPr lang="ja-JP" altLang="en-US" sz="2400" dirty="0"/>
              <a:t>　 教員：峯　恒憲（</a:t>
            </a:r>
            <a:r>
              <a:rPr lang="en-US" altLang="ja-JP" sz="2400" dirty="0"/>
              <a:t>5/13  </a:t>
            </a:r>
            <a:r>
              <a:rPr lang="ja-JP" altLang="en-US" sz="2400" dirty="0"/>
              <a:t>事例　</a:t>
            </a:r>
            <a:r>
              <a:rPr lang="en-US" altLang="ja-JP" sz="2400" dirty="0"/>
              <a:t>6/17  </a:t>
            </a:r>
            <a:r>
              <a:rPr lang="ja-JP" altLang="en-US" sz="2400" dirty="0"/>
              <a:t>情報倫理</a:t>
            </a:r>
            <a:r>
              <a:rPr lang="en-US" altLang="ja-JP" sz="2400" dirty="0"/>
              <a:t>)</a:t>
            </a:r>
            <a:endParaRPr lang="ja-JP" altLang="en-US" sz="2400" dirty="0"/>
          </a:p>
        </p:txBody>
      </p:sp>
    </p:spTree>
    <p:extLst>
      <p:ext uri="{BB962C8B-B14F-4D97-AF65-F5344CB8AC3E}">
        <p14:creationId xmlns:p14="http://schemas.microsoft.com/office/powerpoint/2010/main" val="215440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3490" y="624110"/>
            <a:ext cx="8911687" cy="1280890"/>
          </a:xfrm>
        </p:spPr>
        <p:txBody>
          <a:bodyPr/>
          <a:lstStyle/>
          <a:p>
            <a:r>
              <a:rPr kumimoji="1" lang="ja-JP" altLang="en-US" dirty="0" smtClean="0"/>
              <a:t>著作物の正当な引用の条件は？</a:t>
            </a:r>
            <a:endParaRPr kumimoji="1" lang="ja-JP" altLang="en-US" dirty="0"/>
          </a:p>
        </p:txBody>
      </p:sp>
      <p:sp>
        <p:nvSpPr>
          <p:cNvPr id="3" name="コンテンツ プレースホルダー 2"/>
          <p:cNvSpPr>
            <a:spLocks noGrp="1"/>
          </p:cNvSpPr>
          <p:nvPr>
            <p:ph idx="1"/>
          </p:nvPr>
        </p:nvSpPr>
        <p:spPr>
          <a:xfrm>
            <a:off x="1320800" y="2133599"/>
            <a:ext cx="10430555" cy="3889829"/>
          </a:xfrm>
        </p:spPr>
        <p:txBody>
          <a:bodyPr>
            <a:normAutofit/>
          </a:bodyPr>
          <a:lstStyle/>
          <a:p>
            <a:r>
              <a:rPr lang="ja-JP" altLang="en-US" sz="2400" dirty="0" smtClean="0"/>
              <a:t>    </a:t>
            </a:r>
            <a:r>
              <a:rPr lang="ja-JP" altLang="en-US" sz="2400" b="1" dirty="0"/>
              <a:t>公表された著作物</a:t>
            </a:r>
            <a:r>
              <a:rPr lang="ja-JP" altLang="en-US" sz="2400" dirty="0"/>
              <a:t>からの引用であること</a:t>
            </a:r>
          </a:p>
          <a:p>
            <a:r>
              <a:rPr lang="ja-JP" altLang="en-US" sz="2400" dirty="0"/>
              <a:t>    </a:t>
            </a:r>
            <a:r>
              <a:rPr lang="ja-JP" altLang="en-US" sz="2400" b="1" dirty="0"/>
              <a:t>引用を行う必然性</a:t>
            </a:r>
            <a:r>
              <a:rPr lang="ja-JP" altLang="en-US" sz="2400" dirty="0"/>
              <a:t>と、その</a:t>
            </a:r>
            <a:r>
              <a:rPr lang="ja-JP" altLang="en-US" sz="2400" b="1" dirty="0"/>
              <a:t>範囲を引用する必然性</a:t>
            </a:r>
            <a:r>
              <a:rPr lang="ja-JP" altLang="en-US" sz="2400" dirty="0"/>
              <a:t>があること</a:t>
            </a:r>
          </a:p>
          <a:p>
            <a:r>
              <a:rPr lang="ja-JP" altLang="en-US" sz="2400" dirty="0"/>
              <a:t>    </a:t>
            </a:r>
            <a:r>
              <a:rPr lang="ja-JP" altLang="en-US" sz="2400" b="1" dirty="0"/>
              <a:t>自分の文章と引用箇所の違いが明確に区別できる</a:t>
            </a:r>
            <a:r>
              <a:rPr lang="ja-JP" altLang="en-US" sz="2400" dirty="0"/>
              <a:t>ように引用すること</a:t>
            </a:r>
          </a:p>
          <a:p>
            <a:r>
              <a:rPr lang="ja-JP" altLang="en-US" sz="2400" dirty="0"/>
              <a:t>    あくまでも</a:t>
            </a:r>
            <a:r>
              <a:rPr lang="ja-JP" altLang="en-US" sz="2400" b="1" dirty="0"/>
              <a:t>自分の文章がメイン</a:t>
            </a:r>
            <a:r>
              <a:rPr lang="ja-JP" altLang="en-US" sz="2400" dirty="0"/>
              <a:t>で引用文がその参考程度であるようにすること</a:t>
            </a:r>
          </a:p>
          <a:p>
            <a:r>
              <a:rPr lang="ja-JP" altLang="en-US" sz="2400" dirty="0"/>
              <a:t>    </a:t>
            </a:r>
            <a:r>
              <a:rPr lang="ja-JP" altLang="en-US" sz="2400" b="1" dirty="0"/>
              <a:t>出所を明示</a:t>
            </a:r>
            <a:r>
              <a:rPr lang="ja-JP" altLang="en-US" sz="2400" dirty="0"/>
              <a:t>すること </a:t>
            </a:r>
            <a:endParaRPr kumimoji="1" lang="ja-JP" altLang="en-US" sz="2400" dirty="0"/>
          </a:p>
        </p:txBody>
      </p:sp>
      <p:sp>
        <p:nvSpPr>
          <p:cNvPr id="9" name="正方形/長方形 8"/>
          <p:cNvSpPr/>
          <p:nvPr/>
        </p:nvSpPr>
        <p:spPr>
          <a:xfrm>
            <a:off x="7740761" y="1264555"/>
            <a:ext cx="2300630" cy="461665"/>
          </a:xfrm>
          <a:prstGeom prst="rect">
            <a:avLst/>
          </a:prstGeom>
        </p:spPr>
        <p:txBody>
          <a:bodyPr wrap="none">
            <a:spAutoFit/>
          </a:bodyPr>
          <a:lstStyle/>
          <a:p>
            <a:r>
              <a:rPr lang="zh-CN" altLang="en-US" sz="2400" dirty="0"/>
              <a:t>（第</a:t>
            </a:r>
            <a:r>
              <a:rPr lang="en-US" altLang="zh-CN" sz="2400" dirty="0"/>
              <a:t>32</a:t>
            </a:r>
            <a:r>
              <a:rPr lang="zh-CN" altLang="en-US" sz="2400" dirty="0"/>
              <a:t>条、</a:t>
            </a:r>
            <a:r>
              <a:rPr lang="en-US" altLang="zh-CN" sz="2400" dirty="0"/>
              <a:t>48</a:t>
            </a:r>
            <a:r>
              <a:rPr lang="zh-CN" altLang="en-US" sz="2400" dirty="0"/>
              <a:t>条）</a:t>
            </a:r>
            <a:endParaRPr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471" y="4629597"/>
            <a:ext cx="1756920" cy="2187045"/>
          </a:xfrm>
          <a:prstGeom prst="rect">
            <a:avLst/>
          </a:prstGeom>
        </p:spPr>
      </p:pic>
    </p:spTree>
    <p:extLst>
      <p:ext uri="{BB962C8B-B14F-4D97-AF65-F5344CB8AC3E}">
        <p14:creationId xmlns:p14="http://schemas.microsoft.com/office/powerpoint/2010/main" val="1148340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学校における教育目的の複製の条件は？</a:t>
            </a:r>
            <a:endParaRPr kumimoji="1" lang="ja-JP" altLang="en-US" dirty="0"/>
          </a:p>
        </p:txBody>
      </p:sp>
      <p:sp>
        <p:nvSpPr>
          <p:cNvPr id="3" name="コンテンツ プレースホルダー 2"/>
          <p:cNvSpPr>
            <a:spLocks noGrp="1"/>
          </p:cNvSpPr>
          <p:nvPr>
            <p:ph idx="1"/>
          </p:nvPr>
        </p:nvSpPr>
        <p:spPr>
          <a:xfrm>
            <a:off x="1934308" y="2133600"/>
            <a:ext cx="9811378" cy="4307508"/>
          </a:xfrm>
        </p:spPr>
        <p:txBody>
          <a:bodyPr>
            <a:noAutofit/>
          </a:bodyPr>
          <a:lstStyle/>
          <a:p>
            <a:r>
              <a:rPr lang="ja-JP" altLang="en-US" sz="2800" b="1" dirty="0"/>
              <a:t>公表された著作物</a:t>
            </a:r>
            <a:r>
              <a:rPr lang="ja-JP" altLang="en-US" sz="2800" dirty="0"/>
              <a:t>の複製であること </a:t>
            </a:r>
          </a:p>
          <a:p>
            <a:r>
              <a:rPr lang="ja-JP" altLang="en-US" sz="2800" b="1" dirty="0"/>
              <a:t>授業を実際に行う人および授業を実際に受ける人が複製</a:t>
            </a:r>
            <a:r>
              <a:rPr lang="ja-JP" altLang="en-US" sz="2800" dirty="0"/>
              <a:t>すること </a:t>
            </a:r>
          </a:p>
          <a:p>
            <a:r>
              <a:rPr lang="ja-JP" altLang="en-US" sz="2800" b="1" dirty="0"/>
              <a:t>授業の過程における使用</a:t>
            </a:r>
            <a:r>
              <a:rPr lang="ja-JP" altLang="en-US" sz="2800" dirty="0"/>
              <a:t>を目的とすること</a:t>
            </a:r>
            <a:br>
              <a:rPr lang="ja-JP" altLang="en-US" sz="2800" dirty="0"/>
            </a:br>
            <a:r>
              <a:rPr lang="ja-JP" altLang="en-US" sz="2000" dirty="0"/>
              <a:t>（</a:t>
            </a:r>
            <a:r>
              <a:rPr lang="ja-JP" altLang="en-US" sz="2000" b="1" dirty="0"/>
              <a:t>校内</a:t>
            </a:r>
            <a:r>
              <a:rPr lang="en-US" altLang="ja-JP" sz="2000" b="1" dirty="0"/>
              <a:t>LAN</a:t>
            </a:r>
            <a:r>
              <a:rPr lang="ja-JP" altLang="en-US" sz="2000" b="1" dirty="0"/>
              <a:t>サーバへの蓄積や学校ホームページへの掲載</a:t>
            </a:r>
            <a:r>
              <a:rPr lang="ja-JP" altLang="en-US" sz="2000" dirty="0"/>
              <a:t>は、</a:t>
            </a:r>
            <a:r>
              <a:rPr lang="ja-JP" altLang="en-US" sz="2000" b="1" dirty="0"/>
              <a:t>授業の過程における使用にはあたらない</a:t>
            </a:r>
            <a:r>
              <a:rPr lang="ja-JP" altLang="en-US" sz="2000" dirty="0"/>
              <a:t>ので、認められていません。） </a:t>
            </a:r>
          </a:p>
          <a:p>
            <a:r>
              <a:rPr lang="ja-JP" altLang="en-US" sz="2800" b="1" dirty="0"/>
              <a:t>著作権者の利益を不当に害しない</a:t>
            </a:r>
            <a:r>
              <a:rPr lang="ja-JP" altLang="en-US" sz="2800" dirty="0"/>
              <a:t>こと</a:t>
            </a:r>
            <a:br>
              <a:rPr lang="ja-JP" altLang="en-US" sz="2800" dirty="0"/>
            </a:br>
            <a:r>
              <a:rPr lang="ja-JP" altLang="en-US" sz="2800" dirty="0"/>
              <a:t>（</a:t>
            </a:r>
            <a:r>
              <a:rPr lang="ja-JP" altLang="en-US" sz="2000" dirty="0"/>
              <a:t>原則として、授業を受けるにあたり、受講者が各自購入して利用することを想定している市販の教科書や問題集、参考書などを、コピーして使用することは認められないと考えられます。）</a:t>
            </a:r>
            <a:r>
              <a:rPr lang="ja-JP" altLang="en-US" sz="2800" dirty="0"/>
              <a:t> </a:t>
            </a:r>
          </a:p>
          <a:p>
            <a:endParaRPr kumimoji="1" lang="ja-JP" altLang="en-US" sz="2800" dirty="0"/>
          </a:p>
        </p:txBody>
      </p:sp>
      <p:sp>
        <p:nvSpPr>
          <p:cNvPr id="4" name="正方形/長方形 3"/>
          <p:cNvSpPr/>
          <p:nvPr/>
        </p:nvSpPr>
        <p:spPr>
          <a:xfrm>
            <a:off x="1934308" y="1258669"/>
            <a:ext cx="9190893" cy="646331"/>
          </a:xfrm>
          <a:prstGeom prst="rect">
            <a:avLst/>
          </a:prstGeom>
        </p:spPr>
        <p:txBody>
          <a:bodyPr wrap="square">
            <a:spAutoFit/>
          </a:bodyPr>
          <a:lstStyle/>
          <a:p>
            <a:r>
              <a:rPr lang="ja-JP" altLang="en-US" dirty="0"/>
              <a:t>http://bb9.iii.kyushu-u.ac.jp/bbcswebdav/pid-66070-dt-content-rid-727335_1/courses/III13001/infoss2013_text/index.html</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98" y="4930883"/>
            <a:ext cx="1213210" cy="1510225"/>
          </a:xfrm>
          <a:prstGeom prst="rect">
            <a:avLst/>
          </a:prstGeom>
        </p:spPr>
      </p:pic>
    </p:spTree>
    <p:extLst>
      <p:ext uri="{BB962C8B-B14F-4D97-AF65-F5344CB8AC3E}">
        <p14:creationId xmlns:p14="http://schemas.microsoft.com/office/powerpoint/2010/main" val="902931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著作隣接権</a:t>
            </a:r>
            <a:endParaRPr kumimoji="1" lang="ja-JP" altLang="en-US" dirty="0"/>
          </a:p>
        </p:txBody>
      </p:sp>
      <p:sp>
        <p:nvSpPr>
          <p:cNvPr id="3" name="コンテンツ プレースホルダー 2"/>
          <p:cNvSpPr>
            <a:spLocks noGrp="1"/>
          </p:cNvSpPr>
          <p:nvPr>
            <p:ph idx="1"/>
          </p:nvPr>
        </p:nvSpPr>
        <p:spPr>
          <a:xfrm>
            <a:off x="2308225" y="1629457"/>
            <a:ext cx="9196387" cy="4426856"/>
          </a:xfrm>
        </p:spPr>
        <p:txBody>
          <a:bodyPr>
            <a:normAutofit/>
          </a:bodyPr>
          <a:lstStyle/>
          <a:p>
            <a:r>
              <a:rPr lang="zh-TW" altLang="en-US" sz="2400" dirty="0">
                <a:latin typeface="メイリオ" panose="020B0604030504040204" pitchFamily="50" charset="-128"/>
                <a:ea typeface="メイリオ" panose="020B0604030504040204" pitchFamily="50" charset="-128"/>
              </a:rPr>
              <a:t>放送権、送信可能化権、譲渡権、貸与権、</a:t>
            </a:r>
            <a:r>
              <a:rPr lang="zh-TW" altLang="en-US" sz="2400" dirty="0" smtClean="0">
                <a:latin typeface="メイリオ" panose="020B0604030504040204" pitchFamily="50" charset="-128"/>
                <a:ea typeface="メイリオ" panose="020B0604030504040204" pitchFamily="50" charset="-128"/>
              </a:rPr>
              <a:t>複製権</a:t>
            </a:r>
            <a:endParaRPr lang="en-US" altLang="zh-TW" sz="2400" dirty="0" smtClean="0">
              <a:latin typeface="メイリオ" panose="020B0604030504040204" pitchFamily="50" charset="-128"/>
              <a:ea typeface="メイリオ" panose="020B0604030504040204" pitchFamily="50" charset="-128"/>
            </a:endParaRPr>
          </a:p>
          <a:p>
            <a:pPr lvl="1"/>
            <a:r>
              <a:rPr lang="ja-JP" altLang="en-US" sz="2200" dirty="0"/>
              <a:t>実演家やレコード製作者、放送事業者などに認められた</a:t>
            </a:r>
            <a:r>
              <a:rPr lang="ja-JP" altLang="en-US" sz="2200" dirty="0" smtClean="0"/>
              <a:t>権利</a:t>
            </a:r>
            <a:endParaRPr lang="en-US" altLang="ja-JP" sz="2200" dirty="0" smtClean="0"/>
          </a:p>
          <a:p>
            <a:pPr lvl="1"/>
            <a:r>
              <a:rPr lang="ja-JP" altLang="en-US" sz="2400" dirty="0" smtClean="0"/>
              <a:t>「</a:t>
            </a:r>
            <a:r>
              <a:rPr lang="ja-JP" altLang="en-US" sz="2400" dirty="0"/>
              <a:t>著作物の伝達者」としての</a:t>
            </a:r>
            <a:r>
              <a:rPr lang="ja-JP" altLang="en-US" sz="2400" dirty="0" smtClean="0"/>
              <a:t>役割</a:t>
            </a:r>
            <a:endParaRPr lang="en-US" altLang="ja-JP" sz="2400" dirty="0" smtClean="0"/>
          </a:p>
          <a:p>
            <a:pPr lvl="1"/>
            <a:endParaRPr kumimoji="1" lang="en-US" altLang="ja-JP"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改正著作権法　（</a:t>
            </a:r>
            <a:r>
              <a:rPr lang="en-US" altLang="ja-JP" sz="2400" dirty="0" smtClean="0">
                <a:latin typeface="メイリオ" panose="020B0604030504040204" pitchFamily="50" charset="-128"/>
                <a:ea typeface="メイリオ" panose="020B0604030504040204" pitchFamily="50" charset="-128"/>
              </a:rPr>
              <a:t>2012</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6</a:t>
            </a:r>
            <a:r>
              <a:rPr lang="ja-JP" altLang="en-US" sz="2400" dirty="0" smtClean="0">
                <a:latin typeface="メイリオ" panose="020B0604030504040204" pitchFamily="50" charset="-128"/>
                <a:ea typeface="メイリオ" panose="020B0604030504040204" pitchFamily="50" charset="-128"/>
              </a:rPr>
              <a:t>月）</a:t>
            </a:r>
            <a:endParaRPr lang="en-US" altLang="ja-JP" sz="2400" dirty="0" smtClean="0">
              <a:latin typeface="メイリオ" panose="020B0604030504040204" pitchFamily="50" charset="-128"/>
              <a:ea typeface="メイリオ" panose="020B0604030504040204" pitchFamily="50" charset="-128"/>
            </a:endParaRPr>
          </a:p>
          <a:p>
            <a:pPr lvl="1"/>
            <a:r>
              <a:rPr kumimoji="1" lang="ja-JP" altLang="en-US" sz="2200" dirty="0" smtClean="0">
                <a:latin typeface="メイリオ" panose="020B0604030504040204" pitchFamily="50" charset="-128"/>
                <a:ea typeface="メイリオ" panose="020B0604030504040204" pitchFamily="50" charset="-128"/>
              </a:rPr>
              <a:t>違法ダウンロードの刑罰化と</a:t>
            </a:r>
            <a:r>
              <a:rPr kumimoji="1" lang="en-US" altLang="ja-JP" sz="2200" dirty="0" smtClean="0">
                <a:latin typeface="メイリオ" panose="020B0604030504040204" pitchFamily="50" charset="-128"/>
                <a:ea typeface="メイリオ" panose="020B0604030504040204" pitchFamily="50" charset="-128"/>
              </a:rPr>
              <a:t>DVD</a:t>
            </a:r>
            <a:r>
              <a:rPr kumimoji="1" lang="ja-JP" altLang="en-US" sz="2200" dirty="0" smtClean="0">
                <a:latin typeface="メイリオ" panose="020B0604030504040204" pitchFamily="50" charset="-128"/>
                <a:ea typeface="メイリオ" panose="020B0604030504040204" pitchFamily="50" charset="-128"/>
              </a:rPr>
              <a:t>リッピング</a:t>
            </a:r>
            <a:endParaRPr lang="en-US" altLang="ja-JP" sz="2200" dirty="0" smtClean="0">
              <a:latin typeface="メイリオ" panose="020B0604030504040204" pitchFamily="50" charset="-128"/>
              <a:ea typeface="メイリオ" panose="020B0604030504040204" pitchFamily="50" charset="-128"/>
            </a:endParaRPr>
          </a:p>
          <a:p>
            <a:pPr lvl="1"/>
            <a:r>
              <a:rPr kumimoji="1" lang="en-US" altLang="ja-JP" sz="2200" dirty="0" smtClean="0">
                <a:latin typeface="メイリオ" panose="020B0604030504040204" pitchFamily="50" charset="-128"/>
                <a:ea typeface="メイリオ" panose="020B0604030504040204" pitchFamily="50" charset="-128"/>
              </a:rPr>
              <a:t>DVD</a:t>
            </a:r>
            <a:r>
              <a:rPr kumimoji="1" lang="ja-JP" altLang="en-US" sz="2200" dirty="0" smtClean="0">
                <a:latin typeface="メイリオ" panose="020B0604030504040204" pitchFamily="50" charset="-128"/>
                <a:ea typeface="メイリオ" panose="020B0604030504040204" pitchFamily="50" charset="-128"/>
              </a:rPr>
              <a:t>リッピング：コピーガードを解除してのコピー（違法性が問われるものがある）</a:t>
            </a:r>
            <a:endParaRPr kumimoji="1" lang="en-US" altLang="ja-JP" sz="220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672" y="2677820"/>
            <a:ext cx="1325980" cy="142609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35" y="4605109"/>
            <a:ext cx="2002290" cy="200229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526" y="0"/>
            <a:ext cx="1732525" cy="1541844"/>
          </a:xfrm>
          <a:prstGeom prst="rect">
            <a:avLst/>
          </a:prstGeom>
        </p:spPr>
      </p:pic>
    </p:spTree>
    <p:extLst>
      <p:ext uri="{BB962C8B-B14F-4D97-AF65-F5344CB8AC3E}">
        <p14:creationId xmlns:p14="http://schemas.microsoft.com/office/powerpoint/2010/main" val="2094291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不正アクセス禁止法の背景</a:t>
            </a:r>
            <a:endParaRPr kumimoji="1" lang="ja-JP" altLang="en-US" dirty="0"/>
          </a:p>
        </p:txBody>
      </p:sp>
      <p:sp>
        <p:nvSpPr>
          <p:cNvPr id="3" name="コンテンツ プレースホルダー 2"/>
          <p:cNvSpPr>
            <a:spLocks noGrp="1"/>
          </p:cNvSpPr>
          <p:nvPr>
            <p:ph idx="1"/>
          </p:nvPr>
        </p:nvSpPr>
        <p:spPr>
          <a:xfrm>
            <a:off x="1959429" y="1905000"/>
            <a:ext cx="9438930" cy="4684486"/>
          </a:xfrm>
        </p:spPr>
        <p:txBody>
          <a:bodyPr>
            <a:noAutofit/>
          </a:bodyPr>
          <a:lstStyle/>
          <a:p>
            <a:r>
              <a:rPr kumimoji="1" lang="ja-JP" altLang="en-US" sz="2000" dirty="0" smtClean="0"/>
              <a:t>インターネット利用者の急増</a:t>
            </a:r>
            <a:endParaRPr kumimoji="1" lang="en-US" altLang="ja-JP" sz="2000" dirty="0" smtClean="0"/>
          </a:p>
          <a:p>
            <a:pPr lvl="1"/>
            <a:r>
              <a:rPr lang="en-US" altLang="ja-JP" sz="2000" dirty="0" smtClean="0"/>
              <a:t>1155</a:t>
            </a:r>
            <a:r>
              <a:rPr lang="ja-JP" altLang="en-US" sz="2000" dirty="0" smtClean="0"/>
              <a:t>万人</a:t>
            </a:r>
            <a:r>
              <a:rPr lang="en-US" altLang="ja-JP" sz="2000" dirty="0" smtClean="0"/>
              <a:t>(1997</a:t>
            </a:r>
            <a:r>
              <a:rPr lang="ja-JP" altLang="en-US" sz="2000" dirty="0" smtClean="0"/>
              <a:t>年</a:t>
            </a:r>
            <a:r>
              <a:rPr lang="en-US" altLang="ja-JP" sz="2000" dirty="0" smtClean="0"/>
              <a:t>) </a:t>
            </a:r>
            <a:r>
              <a:rPr lang="ja-JP" altLang="en-US" sz="2000" dirty="0" smtClean="0"/>
              <a:t>⇒ </a:t>
            </a:r>
            <a:r>
              <a:rPr lang="en-US" altLang="ja-JP" sz="2000" dirty="0" smtClean="0"/>
              <a:t>4708</a:t>
            </a:r>
            <a:r>
              <a:rPr lang="ja-JP" altLang="en-US" sz="2000" dirty="0" smtClean="0"/>
              <a:t>万人</a:t>
            </a:r>
            <a:r>
              <a:rPr lang="en-US" altLang="ja-JP" sz="2000" dirty="0" smtClean="0"/>
              <a:t>(2000</a:t>
            </a:r>
            <a:r>
              <a:rPr lang="ja-JP" altLang="en-US" sz="2000" dirty="0" smtClean="0"/>
              <a:t>年</a:t>
            </a:r>
            <a:r>
              <a:rPr lang="en-US" altLang="ja-JP" sz="2000" dirty="0" smtClean="0"/>
              <a:t>)</a:t>
            </a:r>
          </a:p>
          <a:p>
            <a:r>
              <a:rPr lang="ja-JP" altLang="en-US" sz="2000" dirty="0" smtClean="0"/>
              <a:t>不正アクセス被害届</a:t>
            </a:r>
            <a:endParaRPr lang="en-US" altLang="ja-JP" sz="2000" dirty="0" smtClean="0"/>
          </a:p>
          <a:p>
            <a:pPr lvl="1"/>
            <a:r>
              <a:rPr kumimoji="1" lang="en-US" altLang="ja-JP" sz="2000" dirty="0" smtClean="0"/>
              <a:t>46</a:t>
            </a:r>
            <a:r>
              <a:rPr kumimoji="1" lang="ja-JP" altLang="en-US" sz="2000" dirty="0" smtClean="0"/>
              <a:t>件</a:t>
            </a:r>
            <a:r>
              <a:rPr kumimoji="1" lang="en-US" altLang="ja-JP" sz="2000" dirty="0" smtClean="0"/>
              <a:t>(1998</a:t>
            </a:r>
            <a:r>
              <a:rPr kumimoji="1" lang="ja-JP" altLang="en-US" sz="2000" dirty="0" smtClean="0"/>
              <a:t>年</a:t>
            </a:r>
            <a:r>
              <a:rPr kumimoji="1" lang="en-US" altLang="ja-JP" sz="2000" dirty="0" smtClean="0"/>
              <a:t>)</a:t>
            </a:r>
            <a:r>
              <a:rPr kumimoji="1" lang="ja-JP" altLang="en-US" sz="2000" dirty="0" smtClean="0"/>
              <a:t>→</a:t>
            </a:r>
            <a:r>
              <a:rPr kumimoji="1" lang="en-US" altLang="ja-JP" sz="2000" dirty="0" smtClean="0"/>
              <a:t>55</a:t>
            </a:r>
            <a:r>
              <a:rPr kumimoji="1" lang="ja-JP" altLang="en-US" sz="2000" dirty="0" smtClean="0"/>
              <a:t>件</a:t>
            </a:r>
            <a:r>
              <a:rPr kumimoji="1" lang="en-US" altLang="ja-JP" sz="2000" dirty="0" smtClean="0"/>
              <a:t>(1999</a:t>
            </a:r>
            <a:r>
              <a:rPr kumimoji="1" lang="ja-JP" altLang="en-US" sz="2000" dirty="0" smtClean="0"/>
              <a:t>年</a:t>
            </a:r>
            <a:r>
              <a:rPr kumimoji="1" lang="en-US" altLang="ja-JP" sz="2000" dirty="0" smtClean="0"/>
              <a:t>)</a:t>
            </a:r>
            <a:r>
              <a:rPr kumimoji="1" lang="ja-JP" altLang="en-US" sz="2000" dirty="0" smtClean="0"/>
              <a:t>→</a:t>
            </a:r>
            <a:r>
              <a:rPr kumimoji="1" lang="en-US" altLang="ja-JP" sz="2000" dirty="0" smtClean="0"/>
              <a:t>143</a:t>
            </a:r>
            <a:r>
              <a:rPr kumimoji="1" lang="ja-JP" altLang="en-US" sz="2000" dirty="0" smtClean="0"/>
              <a:t>件</a:t>
            </a:r>
            <a:r>
              <a:rPr kumimoji="1" lang="en-US" altLang="ja-JP" sz="2000" dirty="0" smtClean="0"/>
              <a:t>(2000</a:t>
            </a:r>
            <a:r>
              <a:rPr kumimoji="1" lang="ja-JP" altLang="en-US" sz="2000" dirty="0" smtClean="0"/>
              <a:t>年</a:t>
            </a:r>
            <a:r>
              <a:rPr kumimoji="1" lang="en-US" altLang="ja-JP" sz="2000" dirty="0" smtClean="0"/>
              <a:t>) </a:t>
            </a:r>
          </a:p>
          <a:p>
            <a:pPr lvl="1"/>
            <a:r>
              <a:rPr lang="ja-JP" altLang="en-US" sz="2000" b="1" dirty="0" smtClean="0"/>
              <a:t>政府機関のホームページ改竄 </a:t>
            </a:r>
            <a:r>
              <a:rPr lang="en-US" altLang="ja-JP" sz="2000" b="1" dirty="0" smtClean="0"/>
              <a:t>16</a:t>
            </a:r>
            <a:r>
              <a:rPr lang="ja-JP" altLang="en-US" sz="2000" b="1" dirty="0" smtClean="0"/>
              <a:t>件</a:t>
            </a:r>
            <a:r>
              <a:rPr lang="en-US" altLang="ja-JP" sz="2000" b="1" dirty="0" smtClean="0"/>
              <a:t>(2000</a:t>
            </a:r>
            <a:r>
              <a:rPr lang="ja-JP" altLang="en-US" sz="2000" b="1" dirty="0" smtClean="0"/>
              <a:t>年</a:t>
            </a:r>
            <a:r>
              <a:rPr lang="en-US" altLang="ja-JP" sz="2000" b="1" dirty="0" smtClean="0"/>
              <a:t>1</a:t>
            </a:r>
            <a:r>
              <a:rPr lang="ja-JP" altLang="en-US" sz="2000" b="1" dirty="0" smtClean="0"/>
              <a:t>月末から</a:t>
            </a:r>
            <a:r>
              <a:rPr lang="en-US" altLang="ja-JP" sz="2000" b="1" dirty="0" smtClean="0"/>
              <a:t>2</a:t>
            </a:r>
            <a:r>
              <a:rPr lang="ja-JP" altLang="en-US" sz="2000" b="1" dirty="0" smtClean="0"/>
              <a:t>月初</a:t>
            </a:r>
            <a:r>
              <a:rPr lang="en-US" altLang="ja-JP" sz="2000" b="1" dirty="0" smtClean="0"/>
              <a:t>)</a:t>
            </a:r>
          </a:p>
          <a:p>
            <a:pPr lvl="1"/>
            <a:r>
              <a:rPr kumimoji="1" lang="en-US" altLang="ja-JP" sz="2000" dirty="0" smtClean="0"/>
              <a:t>2000</a:t>
            </a:r>
            <a:r>
              <a:rPr kumimoji="1" lang="ja-JP" altLang="en-US" sz="2000" dirty="0" smtClean="0"/>
              <a:t>年</a:t>
            </a:r>
            <a:r>
              <a:rPr kumimoji="1" lang="en-US" altLang="ja-JP" sz="2000" dirty="0" smtClean="0"/>
              <a:t>2</a:t>
            </a:r>
            <a:r>
              <a:rPr kumimoji="1" lang="ja-JP" altLang="en-US" sz="2000" dirty="0" smtClean="0"/>
              <a:t>月</a:t>
            </a:r>
            <a:r>
              <a:rPr kumimoji="1" lang="en-US" altLang="ja-JP" sz="2000" dirty="0" smtClean="0"/>
              <a:t>13</a:t>
            </a:r>
            <a:r>
              <a:rPr kumimoji="1" lang="ja-JP" altLang="en-US" sz="2000" dirty="0" smtClean="0"/>
              <a:t>日　不正アクセス禁止法が施行</a:t>
            </a:r>
            <a:endParaRPr kumimoji="1" lang="en-US" altLang="ja-JP" sz="2000" dirty="0" smtClean="0"/>
          </a:p>
          <a:p>
            <a:r>
              <a:rPr lang="ja-JP" altLang="en-US" sz="2000" dirty="0" smtClean="0"/>
              <a:t>施行前：データ破壊等を行わず，不正アクセス行為のみの場合，不可罰</a:t>
            </a:r>
            <a:endParaRPr lang="en-US" altLang="ja-JP" sz="2000" dirty="0" smtClean="0"/>
          </a:p>
          <a:p>
            <a:r>
              <a:rPr kumimoji="1" lang="ja-JP" altLang="en-US" sz="2000" dirty="0" smtClean="0"/>
              <a:t>日本の法律で処罰できない行為については日本の警察は他国に対して捜査に必要な証拠を提供できない（国際捜査共助法</a:t>
            </a:r>
            <a:r>
              <a:rPr kumimoji="1" lang="en-US" altLang="ja-JP" sz="2000" dirty="0" smtClean="0"/>
              <a:t>2</a:t>
            </a:r>
            <a:r>
              <a:rPr kumimoji="1" lang="ja-JP" altLang="en-US" sz="2000" dirty="0" smtClean="0"/>
              <a:t>条</a:t>
            </a:r>
            <a:r>
              <a:rPr kumimoji="1" lang="en-US" altLang="ja-JP" sz="2000" dirty="0" smtClean="0"/>
              <a:t>2</a:t>
            </a:r>
            <a:r>
              <a:rPr kumimoji="1" lang="ja-JP" altLang="en-US" sz="2000" dirty="0" smtClean="0"/>
              <a:t>号</a:t>
            </a:r>
            <a:r>
              <a:rPr kumimoji="1" lang="en-US" altLang="ja-JP" sz="2000" dirty="0" smtClean="0"/>
              <a:t>) </a:t>
            </a:r>
          </a:p>
          <a:p>
            <a:r>
              <a:rPr lang="en-US" altLang="ja-JP" sz="2000" dirty="0" smtClean="0"/>
              <a:t>1998</a:t>
            </a:r>
            <a:r>
              <a:rPr lang="ja-JP" altLang="en-US" sz="2000" dirty="0" smtClean="0"/>
              <a:t>年</a:t>
            </a:r>
            <a:r>
              <a:rPr lang="en-US" altLang="ja-JP" sz="2000" dirty="0" smtClean="0"/>
              <a:t>6</a:t>
            </a:r>
            <a:r>
              <a:rPr lang="ja-JP" altLang="en-US" sz="2000" dirty="0" smtClean="0"/>
              <a:t>月時，不正アクセス禁止法がなかったのは</a:t>
            </a:r>
            <a:r>
              <a:rPr lang="en-US" altLang="ja-JP" sz="2000" dirty="0" smtClean="0"/>
              <a:t>G7</a:t>
            </a:r>
            <a:r>
              <a:rPr lang="ja-JP" altLang="en-US" sz="2000" dirty="0" smtClean="0"/>
              <a:t>中日本のみ</a:t>
            </a:r>
            <a:endParaRPr lang="en-US" altLang="ja-JP" sz="2000" dirty="0" smtClean="0"/>
          </a:p>
          <a:p>
            <a:r>
              <a:rPr kumimoji="1" lang="en-US" altLang="ja-JP" sz="2000" dirty="0" smtClean="0"/>
              <a:t>1998</a:t>
            </a:r>
            <a:r>
              <a:rPr kumimoji="1" lang="ja-JP" altLang="en-US" sz="2000" dirty="0" smtClean="0"/>
              <a:t>年</a:t>
            </a:r>
            <a:r>
              <a:rPr kumimoji="1" lang="en-US" altLang="ja-JP" sz="2000" dirty="0" smtClean="0"/>
              <a:t>8</a:t>
            </a:r>
            <a:r>
              <a:rPr kumimoji="1" lang="ja-JP" altLang="en-US" sz="2000" dirty="0" smtClean="0"/>
              <a:t>月</a:t>
            </a:r>
            <a:r>
              <a:rPr kumimoji="1" lang="en-US" altLang="ja-JP" sz="2000" dirty="0" smtClean="0"/>
              <a:t>13</a:t>
            </a:r>
            <a:r>
              <a:rPr kumimoji="1" lang="ja-JP" altLang="en-US" sz="2000" dirty="0" smtClean="0"/>
              <a:t>日　制定，</a:t>
            </a:r>
            <a:r>
              <a:rPr kumimoji="1" lang="en-US" altLang="ja-JP" sz="2000" dirty="0" smtClean="0"/>
              <a:t>2000</a:t>
            </a:r>
            <a:r>
              <a:rPr kumimoji="1" lang="ja-JP" altLang="en-US" sz="2000" dirty="0" smtClean="0"/>
              <a:t>年</a:t>
            </a:r>
            <a:r>
              <a:rPr lang="en-US" altLang="ja-JP" sz="2000" dirty="0" smtClean="0"/>
              <a:t>2</a:t>
            </a:r>
            <a:r>
              <a:rPr lang="ja-JP" altLang="en-US" sz="2000" dirty="0" smtClean="0"/>
              <a:t>月</a:t>
            </a:r>
            <a:r>
              <a:rPr lang="en-US" altLang="ja-JP" sz="2000" dirty="0" smtClean="0"/>
              <a:t>13</a:t>
            </a:r>
            <a:r>
              <a:rPr lang="ja-JP" altLang="en-US" sz="2000" dirty="0" smtClean="0"/>
              <a:t>日施行</a:t>
            </a:r>
            <a:endParaRPr kumimoji="1" lang="ja-JP" altLang="en-US" sz="2000" dirty="0"/>
          </a:p>
        </p:txBody>
      </p:sp>
      <p:sp>
        <p:nvSpPr>
          <p:cNvPr id="4" name="正方形/長方形 3"/>
          <p:cNvSpPr/>
          <p:nvPr/>
        </p:nvSpPr>
        <p:spPr>
          <a:xfrm>
            <a:off x="2482959" y="1264555"/>
            <a:ext cx="5455340" cy="369332"/>
          </a:xfrm>
          <a:prstGeom prst="rect">
            <a:avLst/>
          </a:prstGeom>
        </p:spPr>
        <p:txBody>
          <a:bodyPr wrap="none">
            <a:spAutoFit/>
          </a:bodyPr>
          <a:lstStyle/>
          <a:p>
            <a:r>
              <a:rPr lang="ja-JP" altLang="en-US" dirty="0"/>
              <a:t>https://www.isanet.co.jp/_siryo/pdf/access.pdf</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954" y="1633887"/>
            <a:ext cx="2586658" cy="174168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283" y="5449149"/>
            <a:ext cx="1729130" cy="1271930"/>
          </a:xfrm>
          <a:prstGeom prst="rect">
            <a:avLst/>
          </a:prstGeom>
        </p:spPr>
      </p:pic>
    </p:spTree>
    <p:extLst>
      <p:ext uri="{BB962C8B-B14F-4D97-AF65-F5344CB8AC3E}">
        <p14:creationId xmlns:p14="http://schemas.microsoft.com/office/powerpoint/2010/main" val="3213348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不正アクセス禁止法の概要</a:t>
            </a:r>
            <a:endParaRPr kumimoji="1" lang="ja-JP" altLang="en-US" dirty="0"/>
          </a:p>
        </p:txBody>
      </p:sp>
      <p:sp>
        <p:nvSpPr>
          <p:cNvPr id="3" name="コンテンツ プレースホルダー 2"/>
          <p:cNvSpPr>
            <a:spLocks noGrp="1"/>
          </p:cNvSpPr>
          <p:nvPr>
            <p:ph idx="1"/>
          </p:nvPr>
        </p:nvSpPr>
        <p:spPr>
          <a:xfrm>
            <a:off x="1683657" y="1583917"/>
            <a:ext cx="9820955" cy="4860426"/>
          </a:xfrm>
        </p:spPr>
        <p:txBody>
          <a:bodyPr>
            <a:normAutofit lnSpcReduction="10000"/>
          </a:bodyPr>
          <a:lstStyle/>
          <a:p>
            <a:r>
              <a:rPr lang="ja-JP" altLang="en-US" sz="2000" dirty="0"/>
              <a:t>第</a:t>
            </a:r>
            <a:r>
              <a:rPr lang="en-US" altLang="ja-JP" sz="2000" dirty="0"/>
              <a:t>3</a:t>
            </a:r>
            <a:r>
              <a:rPr lang="ja-JP" altLang="en-US" sz="2000" dirty="0"/>
              <a:t>条　 「</a:t>
            </a:r>
            <a:r>
              <a:rPr lang="ja-JP" altLang="en-US" sz="2000" b="1" dirty="0"/>
              <a:t>不正アクセス行為</a:t>
            </a:r>
            <a:r>
              <a:rPr lang="ja-JP" altLang="en-US" sz="2000" dirty="0" smtClean="0"/>
              <a:t>」の禁止</a:t>
            </a:r>
            <a:endParaRPr lang="en-US" altLang="ja-JP" sz="2000" dirty="0" smtClean="0"/>
          </a:p>
          <a:p>
            <a:pPr lvl="1"/>
            <a:r>
              <a:rPr lang="ja-JP" altLang="en-US" sz="1800" dirty="0"/>
              <a:t>他人の識別符号を</a:t>
            </a:r>
            <a:r>
              <a:rPr lang="ja-JP" altLang="en-US" sz="1800" b="1" dirty="0"/>
              <a:t>無断で入力</a:t>
            </a:r>
            <a:r>
              <a:rPr lang="ja-JP" altLang="en-US" sz="1800" dirty="0"/>
              <a:t>する</a:t>
            </a:r>
            <a:r>
              <a:rPr lang="ja-JP" altLang="en-US" sz="1800" dirty="0" smtClean="0"/>
              <a:t>行為</a:t>
            </a:r>
            <a:endParaRPr lang="en-US" altLang="ja-JP" sz="1800" dirty="0" smtClean="0"/>
          </a:p>
          <a:p>
            <a:pPr lvl="1"/>
            <a:r>
              <a:rPr lang="ja-JP" altLang="en-US" sz="1800" dirty="0"/>
              <a:t>アクセス制限機能を免れる情報、指令を無断で入力する</a:t>
            </a:r>
            <a:r>
              <a:rPr lang="ja-JP" altLang="en-US" sz="1800" dirty="0" smtClean="0"/>
              <a:t>行為</a:t>
            </a:r>
            <a:endParaRPr lang="en-US" altLang="ja-JP" sz="1800" dirty="0" smtClean="0"/>
          </a:p>
          <a:p>
            <a:r>
              <a:rPr lang="ja-JP" altLang="en-US" sz="2000" dirty="0" smtClean="0"/>
              <a:t>第</a:t>
            </a:r>
            <a:r>
              <a:rPr lang="en-US" altLang="ja-JP" sz="2000" dirty="0" smtClean="0"/>
              <a:t>4</a:t>
            </a:r>
            <a:r>
              <a:rPr lang="ja-JP" altLang="en-US" sz="2000" dirty="0" smtClean="0"/>
              <a:t>条</a:t>
            </a:r>
            <a:r>
              <a:rPr lang="ja-JP" altLang="en-US" sz="2000" dirty="0"/>
              <a:t>　</a:t>
            </a:r>
            <a:r>
              <a:rPr lang="ja-JP" altLang="en-US" sz="2000" dirty="0" smtClean="0"/>
              <a:t>　他人</a:t>
            </a:r>
            <a:r>
              <a:rPr lang="ja-JP" altLang="en-US" sz="2000" dirty="0"/>
              <a:t>の識別符号を</a:t>
            </a:r>
            <a:r>
              <a:rPr lang="ja-JP" altLang="en-US" sz="2000" b="1" dirty="0"/>
              <a:t>不正に取得する行為</a:t>
            </a:r>
            <a:r>
              <a:rPr lang="ja-JP" altLang="en-US" sz="2000" dirty="0"/>
              <a:t>の</a:t>
            </a:r>
            <a:r>
              <a:rPr lang="ja-JP" altLang="en-US" sz="2000" dirty="0" smtClean="0"/>
              <a:t>禁止</a:t>
            </a:r>
            <a:endParaRPr lang="en-US" altLang="ja-JP" sz="2000" dirty="0" smtClean="0"/>
          </a:p>
          <a:p>
            <a:pPr lvl="1"/>
            <a:r>
              <a:rPr kumimoji="1" lang="ja-JP" altLang="en-US" sz="1800" dirty="0" smtClean="0"/>
              <a:t>タイピングの盗み見，ゴミあさり，管理者を装う，フィッシングなど</a:t>
            </a:r>
            <a:endParaRPr kumimoji="1" lang="en-US" altLang="ja-JP" sz="1800" dirty="0" smtClean="0"/>
          </a:p>
          <a:p>
            <a:r>
              <a:rPr lang="ja-JP" altLang="en-US" sz="2000" dirty="0" smtClean="0"/>
              <a:t>第</a:t>
            </a:r>
            <a:r>
              <a:rPr lang="en-US" altLang="ja-JP" sz="2000" dirty="0" smtClean="0"/>
              <a:t>5</a:t>
            </a:r>
            <a:r>
              <a:rPr lang="ja-JP" altLang="en-US" sz="2000" dirty="0" smtClean="0"/>
              <a:t>条　不正アクセスの</a:t>
            </a:r>
            <a:r>
              <a:rPr lang="ja-JP" altLang="en-US" sz="2000" b="1" dirty="0" smtClean="0"/>
              <a:t>助長行為</a:t>
            </a:r>
            <a:r>
              <a:rPr lang="ja-JP" altLang="en-US" sz="2000" dirty="0" smtClean="0"/>
              <a:t>の禁止</a:t>
            </a:r>
            <a:endParaRPr lang="en-US" altLang="ja-JP" sz="2000" dirty="0" smtClean="0"/>
          </a:p>
          <a:p>
            <a:pPr lvl="1"/>
            <a:r>
              <a:rPr lang="ja-JP" altLang="en-US" sz="1800" dirty="0"/>
              <a:t>他人の</a:t>
            </a:r>
            <a:r>
              <a:rPr lang="en-US" altLang="ja-JP" sz="1800" dirty="0"/>
              <a:t>ID</a:t>
            </a:r>
            <a:r>
              <a:rPr lang="ja-JP" altLang="en-US" sz="1800" dirty="0"/>
              <a:t>やパスワードなどを公開したり、無断で第三者に教えたり</a:t>
            </a:r>
            <a:r>
              <a:rPr lang="ja-JP" altLang="en-US" sz="1800" dirty="0" smtClean="0"/>
              <a:t>する</a:t>
            </a:r>
            <a:endParaRPr lang="en-US" altLang="ja-JP" sz="1800" dirty="0" smtClean="0"/>
          </a:p>
          <a:p>
            <a:r>
              <a:rPr lang="ja-JP" altLang="en-US" sz="2000" dirty="0"/>
              <a:t>第</a:t>
            </a:r>
            <a:r>
              <a:rPr lang="en-US" altLang="ja-JP" sz="2000" dirty="0"/>
              <a:t>7</a:t>
            </a:r>
            <a:r>
              <a:rPr lang="ja-JP" altLang="en-US" sz="2000" dirty="0"/>
              <a:t>条　識別符号の入力を</a:t>
            </a:r>
            <a:r>
              <a:rPr lang="ja-JP" altLang="en-US" sz="2000" b="1" dirty="0"/>
              <a:t>不正に要求する行為</a:t>
            </a:r>
            <a:r>
              <a:rPr lang="ja-JP" altLang="en-US" sz="2000" dirty="0"/>
              <a:t>の</a:t>
            </a:r>
            <a:r>
              <a:rPr lang="ja-JP" altLang="en-US" sz="2000" dirty="0" smtClean="0"/>
              <a:t>禁止</a:t>
            </a:r>
            <a:endParaRPr lang="en-US" altLang="ja-JP" sz="2000" dirty="0" smtClean="0"/>
          </a:p>
          <a:p>
            <a:pPr lvl="1"/>
            <a:r>
              <a:rPr lang="ja-JP" altLang="en-US" sz="1800" dirty="0"/>
              <a:t>偽装</a:t>
            </a:r>
            <a:r>
              <a:rPr lang="ja-JP" altLang="en-US" sz="1800" dirty="0" smtClean="0"/>
              <a:t>サイトの作成，誘導　（ファーミング）</a:t>
            </a:r>
            <a:endParaRPr lang="en-US" altLang="ja-JP" sz="1800" dirty="0" smtClean="0"/>
          </a:p>
          <a:p>
            <a:r>
              <a:rPr lang="ja-JP" altLang="en-US" sz="2000" dirty="0"/>
              <a:t>第</a:t>
            </a:r>
            <a:r>
              <a:rPr lang="en-US" altLang="ja-JP" sz="2000" dirty="0"/>
              <a:t>8</a:t>
            </a:r>
            <a:r>
              <a:rPr lang="ja-JP" altLang="en-US" sz="2000" dirty="0"/>
              <a:t>条　サーバ</a:t>
            </a:r>
            <a:r>
              <a:rPr lang="ja-JP" altLang="en-US" sz="2000" dirty="0" smtClean="0"/>
              <a:t>管理者の不正</a:t>
            </a:r>
            <a:r>
              <a:rPr lang="ja-JP" altLang="en-US" sz="2000" dirty="0"/>
              <a:t>アクセス行為に対する</a:t>
            </a:r>
            <a:r>
              <a:rPr lang="ja-JP" altLang="en-US" sz="2000" b="1" dirty="0"/>
              <a:t>防御</a:t>
            </a:r>
            <a:r>
              <a:rPr lang="ja-JP" altLang="en-US" sz="2000" b="1" dirty="0" smtClean="0"/>
              <a:t>措置行為の義務</a:t>
            </a:r>
            <a:endParaRPr lang="en-US" altLang="ja-JP" sz="2000" b="1" dirty="0" smtClean="0"/>
          </a:p>
          <a:p>
            <a:r>
              <a:rPr lang="ja-JP" altLang="en-US" sz="2000" dirty="0" smtClean="0"/>
              <a:t>第</a:t>
            </a:r>
            <a:r>
              <a:rPr lang="en-US" altLang="ja-JP" sz="2000" dirty="0" smtClean="0"/>
              <a:t>9</a:t>
            </a:r>
            <a:r>
              <a:rPr lang="ja-JP" altLang="en-US" sz="2000" dirty="0" smtClean="0"/>
              <a:t>条　不正</a:t>
            </a:r>
            <a:r>
              <a:rPr lang="ja-JP" altLang="en-US" sz="2000" dirty="0"/>
              <a:t>アクセスを受けた</a:t>
            </a:r>
            <a:r>
              <a:rPr lang="ja-JP" altLang="en-US" sz="2000" b="1" dirty="0"/>
              <a:t>サーバの管理者は、</a:t>
            </a:r>
            <a:r>
              <a:rPr lang="ja-JP" altLang="en-US" sz="2000" dirty="0"/>
              <a:t>究明のため、</a:t>
            </a:r>
            <a:r>
              <a:rPr lang="ja-JP" altLang="en-US" sz="2000" b="1" dirty="0"/>
              <a:t>都道府県公安委員会に援助を求めることができる</a:t>
            </a:r>
            <a:r>
              <a:rPr lang="ja-JP" altLang="en-US" sz="2000" dirty="0"/>
              <a:t>。</a:t>
            </a:r>
            <a:endParaRPr kumimoji="1" lang="ja-JP" altLang="en-US"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7966" y="1598646"/>
            <a:ext cx="1896917" cy="1875582"/>
          </a:xfrm>
          <a:prstGeom prst="rect">
            <a:avLst/>
          </a:prstGeom>
        </p:spPr>
      </p:pic>
    </p:spTree>
    <p:extLst>
      <p:ext uri="{BB962C8B-B14F-4D97-AF65-F5344CB8AC3E}">
        <p14:creationId xmlns:p14="http://schemas.microsoft.com/office/powerpoint/2010/main" val="2382679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フィッシングメールの例（１）</a:t>
            </a:r>
            <a:endParaRPr kumimoji="1" lang="ja-JP" altLang="en-US" dirty="0"/>
          </a:p>
        </p:txBody>
      </p:sp>
      <p:pic>
        <p:nvPicPr>
          <p:cNvPr id="4" name="図 3"/>
          <p:cNvPicPr>
            <a:picLocks noChangeAspect="1"/>
          </p:cNvPicPr>
          <p:nvPr/>
        </p:nvPicPr>
        <p:blipFill>
          <a:blip r:embed="rId2"/>
          <a:stretch>
            <a:fillRect/>
          </a:stretch>
        </p:blipFill>
        <p:spPr>
          <a:xfrm>
            <a:off x="899596" y="1905000"/>
            <a:ext cx="10605015" cy="4768850"/>
          </a:xfrm>
          <a:prstGeom prst="rect">
            <a:avLst/>
          </a:prstGeom>
        </p:spPr>
      </p:pic>
    </p:spTree>
    <p:extLst>
      <p:ext uri="{BB962C8B-B14F-4D97-AF65-F5344CB8AC3E}">
        <p14:creationId xmlns:p14="http://schemas.microsoft.com/office/powerpoint/2010/main" val="991592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35258" y="0"/>
            <a:ext cx="8911687" cy="1280890"/>
          </a:xfrm>
        </p:spPr>
        <p:txBody>
          <a:bodyPr/>
          <a:lstStyle/>
          <a:p>
            <a:r>
              <a:rPr lang="ja-JP" altLang="en-US" dirty="0"/>
              <a:t>ファーミング</a:t>
            </a:r>
            <a:r>
              <a:rPr lang="en-US" altLang="ja-JP" dirty="0"/>
              <a:t>(pharming)</a:t>
            </a:r>
            <a:endParaRPr kumimoji="1" lang="ja-JP" altLang="en-US" dirty="0"/>
          </a:p>
        </p:txBody>
      </p:sp>
      <p:pic>
        <p:nvPicPr>
          <p:cNvPr id="2050" name="Picture 2" descr="プロバイダ等のDNSサーバが改ざんされた場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677" y="872572"/>
            <a:ext cx="581025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自分のパソコンが改ざんされた場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873" y="4294274"/>
            <a:ext cx="5819775" cy="24098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240692" y="503240"/>
            <a:ext cx="7998941" cy="369332"/>
          </a:xfrm>
          <a:prstGeom prst="rect">
            <a:avLst/>
          </a:prstGeom>
        </p:spPr>
        <p:txBody>
          <a:bodyPr wrap="square">
            <a:spAutoFit/>
          </a:bodyPr>
          <a:lstStyle/>
          <a:p>
            <a:r>
              <a:rPr lang="ja-JP" altLang="en-US" dirty="0"/>
              <a:t>http://www.keishicho.metro.tokyo.jp/haiteku/haiteku/haiteku408.htm</a:t>
            </a:r>
          </a:p>
        </p:txBody>
      </p:sp>
      <p:sp>
        <p:nvSpPr>
          <p:cNvPr id="4" name="正方形/長方形 3"/>
          <p:cNvSpPr/>
          <p:nvPr/>
        </p:nvSpPr>
        <p:spPr>
          <a:xfrm>
            <a:off x="8723122" y="5314521"/>
            <a:ext cx="2723823" cy="369332"/>
          </a:xfrm>
          <a:prstGeom prst="rect">
            <a:avLst/>
          </a:prstGeom>
        </p:spPr>
        <p:txBody>
          <a:bodyPr wrap="none">
            <a:spAutoFit/>
          </a:bodyPr>
          <a:lstStyle/>
          <a:p>
            <a:r>
              <a:rPr lang="ja-JP" altLang="en-US" b="1" dirty="0"/>
              <a:t>自分のパソコンが改ざん</a:t>
            </a:r>
          </a:p>
        </p:txBody>
      </p:sp>
      <p:sp>
        <p:nvSpPr>
          <p:cNvPr id="5" name="正方形/長方形 4"/>
          <p:cNvSpPr/>
          <p:nvPr/>
        </p:nvSpPr>
        <p:spPr>
          <a:xfrm>
            <a:off x="8723122" y="1818085"/>
            <a:ext cx="2254143" cy="646331"/>
          </a:xfrm>
          <a:prstGeom prst="rect">
            <a:avLst/>
          </a:prstGeom>
        </p:spPr>
        <p:txBody>
          <a:bodyPr wrap="none">
            <a:spAutoFit/>
          </a:bodyPr>
          <a:lstStyle/>
          <a:p>
            <a:r>
              <a:rPr lang="ja-JP" altLang="en-US" b="1" dirty="0"/>
              <a:t>プロバイダ等</a:t>
            </a:r>
            <a:r>
              <a:rPr lang="ja-JP" altLang="en-US" b="1" dirty="0" smtClean="0"/>
              <a:t>の</a:t>
            </a:r>
            <a:endParaRPr lang="en-US" altLang="ja-JP" b="1" dirty="0" smtClean="0"/>
          </a:p>
          <a:p>
            <a:r>
              <a:rPr lang="en-US" altLang="ja-JP" b="1" dirty="0" smtClean="0"/>
              <a:t>DNS</a:t>
            </a:r>
            <a:r>
              <a:rPr lang="ja-JP" altLang="en-US" b="1" dirty="0"/>
              <a:t>サーバが改ざん</a:t>
            </a:r>
          </a:p>
        </p:txBody>
      </p:sp>
      <p:sp>
        <p:nvSpPr>
          <p:cNvPr id="6" name="角丸四角形吹き出し 5"/>
          <p:cNvSpPr/>
          <p:nvPr/>
        </p:nvSpPr>
        <p:spPr>
          <a:xfrm>
            <a:off x="2978131" y="3456465"/>
            <a:ext cx="2416629" cy="653143"/>
          </a:xfrm>
          <a:prstGeom prst="wedgeRoundRectCallout">
            <a:avLst>
              <a:gd name="adj1" fmla="val 103888"/>
              <a:gd name="adj2" fmla="val 1041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別のサイトの</a:t>
            </a:r>
            <a:r>
              <a:rPr kumimoji="1" lang="en-US" altLang="ja-JP" dirty="0" smtClean="0"/>
              <a:t>IP</a:t>
            </a:r>
            <a:r>
              <a:rPr kumimoji="1" lang="ja-JP" altLang="en-US" dirty="0" smtClean="0"/>
              <a:t>アドレスへ誘導</a:t>
            </a:r>
            <a:endParaRPr kumimoji="1" lang="ja-JP" altLang="en-US" dirty="0"/>
          </a:p>
        </p:txBody>
      </p:sp>
    </p:spTree>
    <p:extLst>
      <p:ext uri="{BB962C8B-B14F-4D97-AF65-F5344CB8AC3E}">
        <p14:creationId xmlns:p14="http://schemas.microsoft.com/office/powerpoint/2010/main" val="3625621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26298" y="624110"/>
            <a:ext cx="6932103" cy="1280890"/>
          </a:xfrm>
        </p:spPr>
        <p:txBody>
          <a:bodyPr>
            <a:normAutofit fontScale="90000"/>
          </a:bodyPr>
          <a:lstStyle/>
          <a:p>
            <a:r>
              <a:rPr lang="ja-JP" altLang="en-US" dirty="0"/>
              <a:t>個人情報の保護に関する</a:t>
            </a:r>
            <a:r>
              <a:rPr lang="ja-JP" altLang="en-US" dirty="0" smtClean="0"/>
              <a:t>法律</a:t>
            </a:r>
            <a:r>
              <a:rPr lang="en-US" altLang="ja-JP" dirty="0" smtClean="0"/>
              <a:t/>
            </a:r>
            <a:br>
              <a:rPr lang="en-US" altLang="ja-JP" dirty="0" smtClean="0"/>
            </a:br>
            <a:r>
              <a:rPr lang="ja-JP" altLang="en-US" sz="2400" dirty="0"/>
              <a:t>（略称）</a:t>
            </a:r>
            <a:r>
              <a:rPr lang="zh-TW" altLang="en-US" sz="2400" dirty="0">
                <a:latin typeface="ＭＳ Ｐゴシック" panose="020B0600070205080204" pitchFamily="50" charset="-128"/>
                <a:ea typeface="ＭＳ Ｐゴシック" panose="020B0600070205080204" pitchFamily="50" charset="-128"/>
              </a:rPr>
              <a:t>個人情報保護法</a:t>
            </a:r>
            <a:r>
              <a:rPr lang="ja-JP" altLang="en-US" sz="2400" dirty="0">
                <a:latin typeface="ＭＳ Ｐゴシック" panose="020B0600070205080204" pitchFamily="50" charset="-128"/>
                <a:ea typeface="ＭＳ Ｐゴシック" panose="020B0600070205080204" pitchFamily="50" charset="-128"/>
              </a:rPr>
              <a:t>　</a:t>
            </a:r>
            <a:r>
              <a:rPr lang="en-US" altLang="ja-JP" sz="2000" dirty="0"/>
              <a:t>2003</a:t>
            </a:r>
            <a:r>
              <a:rPr lang="ja-JP" altLang="en-US" sz="2000" dirty="0"/>
              <a:t>年（平成</a:t>
            </a:r>
            <a:r>
              <a:rPr lang="en-US" altLang="ja-JP" sz="2000" dirty="0"/>
              <a:t>15</a:t>
            </a:r>
            <a:r>
              <a:rPr lang="ja-JP" altLang="en-US" sz="2000" dirty="0"/>
              <a:t>年）</a:t>
            </a:r>
            <a:r>
              <a:rPr lang="en-US" altLang="ja-JP" sz="2000" dirty="0"/>
              <a:t>5</a:t>
            </a:r>
            <a:r>
              <a:rPr lang="ja-JP" altLang="en-US" sz="2000" dirty="0"/>
              <a:t>月</a:t>
            </a:r>
            <a:r>
              <a:rPr lang="en-US" altLang="ja-JP" sz="2000" dirty="0"/>
              <a:t>23</a:t>
            </a:r>
            <a:r>
              <a:rPr lang="ja-JP" altLang="en-US" sz="2000" dirty="0"/>
              <a:t>日成立</a:t>
            </a:r>
          </a:p>
        </p:txBody>
      </p:sp>
      <p:sp>
        <p:nvSpPr>
          <p:cNvPr id="3" name="コンテンツ プレースホルダー 2"/>
          <p:cNvSpPr>
            <a:spLocks noGrp="1"/>
          </p:cNvSpPr>
          <p:nvPr>
            <p:ph idx="1"/>
          </p:nvPr>
        </p:nvSpPr>
        <p:spPr>
          <a:xfrm>
            <a:off x="3252131" y="1905000"/>
            <a:ext cx="8693125" cy="3777622"/>
          </a:xfrm>
        </p:spPr>
        <p:txBody>
          <a:bodyPr>
            <a:noAutofit/>
          </a:bodyPr>
          <a:lstStyle/>
          <a:p>
            <a:r>
              <a:rPr lang="ja-JP" altLang="en-US" sz="2000" dirty="0" smtClean="0"/>
              <a:t>第一条：目的</a:t>
            </a:r>
            <a:endParaRPr lang="en-US" altLang="ja-JP" sz="2000" dirty="0" smtClean="0"/>
          </a:p>
          <a:p>
            <a:pPr lvl="1"/>
            <a:r>
              <a:rPr lang="ja-JP" altLang="en-US" sz="1800" dirty="0" smtClean="0"/>
              <a:t>基本理念，基本方針，国及び地方公共団体の責務等，個人情報を取り扱う事業者の遵守すべき義務，個人</a:t>
            </a:r>
            <a:r>
              <a:rPr lang="ja-JP" altLang="en-US" sz="1800" dirty="0"/>
              <a:t>の権利</a:t>
            </a:r>
            <a:r>
              <a:rPr lang="ja-JP" altLang="en-US" sz="1800" dirty="0" smtClean="0"/>
              <a:t>利益の保護</a:t>
            </a:r>
            <a:endParaRPr lang="en-US" altLang="ja-JP" sz="1800" dirty="0" smtClean="0"/>
          </a:p>
          <a:p>
            <a:r>
              <a:rPr lang="ja-JP" altLang="en-US" sz="2000" dirty="0" smtClean="0"/>
              <a:t>第二条</a:t>
            </a:r>
            <a:endParaRPr lang="en-US" altLang="ja-JP" sz="2000" dirty="0" smtClean="0"/>
          </a:p>
          <a:p>
            <a:pPr lvl="1"/>
            <a:r>
              <a:rPr lang="ja-JP" altLang="en-US" sz="1800" dirty="0"/>
              <a:t>個人</a:t>
            </a:r>
            <a:r>
              <a:rPr lang="ja-JP" altLang="en-US" sz="1800" dirty="0" smtClean="0"/>
              <a:t>情報：生存する個人の情報．氏名，生年月日，その他の記述で個人を識別できるもの</a:t>
            </a:r>
            <a:endParaRPr lang="en-US" altLang="ja-JP" sz="1800" dirty="0" smtClean="0"/>
          </a:p>
          <a:p>
            <a:pPr lvl="1"/>
            <a:r>
              <a:rPr lang="ja-JP" altLang="en-US" sz="1800" dirty="0"/>
              <a:t>個人情報データベース</a:t>
            </a:r>
            <a:r>
              <a:rPr lang="ja-JP" altLang="en-US" sz="1800" dirty="0" smtClean="0"/>
              <a:t>等，</a:t>
            </a:r>
            <a:r>
              <a:rPr lang="zh-TW" altLang="en-US" sz="1800" dirty="0"/>
              <a:t>個人情報取扱事</a:t>
            </a:r>
            <a:r>
              <a:rPr lang="zh-TW" altLang="en-US" sz="1800" dirty="0" smtClean="0"/>
              <a:t>業者</a:t>
            </a:r>
            <a:r>
              <a:rPr lang="ja-JP" altLang="en-US" sz="1800" dirty="0" err="1" smtClean="0"/>
              <a:t>，</a:t>
            </a:r>
            <a:r>
              <a:rPr lang="ja-JP" altLang="en-US" sz="1800" dirty="0" smtClean="0"/>
              <a:t>個人データなどを規定</a:t>
            </a:r>
            <a:endParaRPr lang="en-US" altLang="ja-JP" sz="1800" dirty="0" smtClean="0"/>
          </a:p>
          <a:p>
            <a:r>
              <a:rPr lang="ja-JP" altLang="en-US" sz="2000" dirty="0"/>
              <a:t>第十五～三十六条　個人情報取扱事業者</a:t>
            </a:r>
            <a:r>
              <a:rPr lang="ja-JP" altLang="en-US" sz="2000" dirty="0" smtClean="0"/>
              <a:t>の義務等</a:t>
            </a:r>
            <a:endParaRPr lang="en-US" altLang="ja-JP" sz="2000" dirty="0" smtClean="0"/>
          </a:p>
          <a:p>
            <a:pPr lvl="1"/>
            <a:r>
              <a:rPr lang="ja-JP" altLang="en-US" sz="1800" dirty="0" smtClean="0"/>
              <a:t>利用目的（本人の同意）</a:t>
            </a:r>
            <a:r>
              <a:rPr lang="ja-JP" altLang="en-US" sz="1800" dirty="0"/>
              <a:t>による（流用、売買、</a:t>
            </a:r>
            <a:r>
              <a:rPr lang="ja-JP" altLang="en-US" sz="1800" dirty="0" smtClean="0"/>
              <a:t>譲渡などの）制限，適正な取得，利用目的の通知，正確性の確保，安全管理措置，第三者提供の制限，開示</a:t>
            </a:r>
            <a:endParaRPr lang="en-US" altLang="ja-JP" sz="1800" dirty="0" smtClean="0"/>
          </a:p>
        </p:txBody>
      </p:sp>
      <p:sp>
        <p:nvSpPr>
          <p:cNvPr id="4" name="正方形/長方形 3"/>
          <p:cNvSpPr/>
          <p:nvPr/>
        </p:nvSpPr>
        <p:spPr>
          <a:xfrm>
            <a:off x="2975295" y="1476487"/>
            <a:ext cx="6853806" cy="369332"/>
          </a:xfrm>
          <a:prstGeom prst="rect">
            <a:avLst/>
          </a:prstGeom>
        </p:spPr>
        <p:txBody>
          <a:bodyPr wrap="square">
            <a:spAutoFit/>
          </a:bodyPr>
          <a:lstStyle/>
          <a:p>
            <a:r>
              <a:rPr lang="ja-JP" altLang="en-US" dirty="0"/>
              <a:t>http://law.e-gov.go.jp/htmldata/H15/H15HO057.html</a:t>
            </a:r>
          </a:p>
        </p:txBody>
      </p:sp>
      <p:sp>
        <p:nvSpPr>
          <p:cNvPr id="5" name="正方形/長方形 4"/>
          <p:cNvSpPr/>
          <p:nvPr/>
        </p:nvSpPr>
        <p:spPr>
          <a:xfrm>
            <a:off x="2196148" y="5842337"/>
            <a:ext cx="618630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dirty="0"/>
              <a:t>法第二条第三項第五号</a:t>
            </a:r>
            <a:r>
              <a:rPr lang="ja-JP" altLang="en-US" dirty="0"/>
              <a:t>（個人情報取扱事業者の例外規定）</a:t>
            </a:r>
          </a:p>
        </p:txBody>
      </p:sp>
      <p:sp>
        <p:nvSpPr>
          <p:cNvPr id="6" name="正方形/長方形 5"/>
          <p:cNvSpPr/>
          <p:nvPr/>
        </p:nvSpPr>
        <p:spPr>
          <a:xfrm>
            <a:off x="5173668" y="6211669"/>
            <a:ext cx="64175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個人情報によって識別される特定の個人の数の合計が</a:t>
            </a:r>
            <a:endParaRPr lang="en-US" altLang="ja-JP" dirty="0"/>
          </a:p>
          <a:p>
            <a:r>
              <a:rPr lang="ja-JP" altLang="en-US" dirty="0"/>
              <a:t>過去六月以内のいずれの日においても五千を超えない者</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70" y="2416323"/>
            <a:ext cx="2065325" cy="1909176"/>
          </a:xfrm>
          <a:prstGeom prst="rect">
            <a:avLst/>
          </a:prstGeom>
        </p:spPr>
      </p:pic>
    </p:spTree>
    <p:extLst>
      <p:ext uri="{BB962C8B-B14F-4D97-AF65-F5344CB8AC3E}">
        <p14:creationId xmlns:p14="http://schemas.microsoft.com/office/powerpoint/2010/main" val="1812712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プロバイダ責任制限法</a:t>
            </a:r>
            <a:endParaRPr kumimoji="1" lang="ja-JP" altLang="en-US" dirty="0"/>
          </a:p>
        </p:txBody>
      </p:sp>
      <p:sp>
        <p:nvSpPr>
          <p:cNvPr id="3" name="コンテンツ プレースホルダー 2"/>
          <p:cNvSpPr>
            <a:spLocks noGrp="1"/>
          </p:cNvSpPr>
          <p:nvPr>
            <p:ph idx="1"/>
          </p:nvPr>
        </p:nvSpPr>
        <p:spPr>
          <a:xfrm>
            <a:off x="2022231" y="1617785"/>
            <a:ext cx="9482381" cy="4572000"/>
          </a:xfrm>
        </p:spPr>
        <p:txBody>
          <a:bodyPr>
            <a:noAutofit/>
          </a:bodyPr>
          <a:lstStyle/>
          <a:p>
            <a:r>
              <a:rPr lang="ja-JP" altLang="en-US" sz="2400" dirty="0" smtClean="0"/>
              <a:t>第</a:t>
            </a:r>
            <a:r>
              <a:rPr lang="en-US" altLang="ja-JP" sz="2400" dirty="0" smtClean="0"/>
              <a:t>3</a:t>
            </a:r>
            <a:r>
              <a:rPr lang="ja-JP" altLang="en-US" sz="2400" dirty="0"/>
              <a:t>条</a:t>
            </a:r>
            <a:r>
              <a:rPr lang="en-US" altLang="ja-JP" sz="2400" dirty="0"/>
              <a:t>1</a:t>
            </a:r>
            <a:r>
              <a:rPr lang="ja-JP" altLang="en-US" sz="2400" dirty="0"/>
              <a:t>項） </a:t>
            </a:r>
            <a:r>
              <a:rPr lang="ja-JP" altLang="en-US" sz="2400" dirty="0" smtClean="0"/>
              <a:t>掲示板</a:t>
            </a:r>
            <a:r>
              <a:rPr lang="ja-JP" altLang="en-US" sz="2400" dirty="0"/>
              <a:t>などで、</a:t>
            </a:r>
            <a:r>
              <a:rPr lang="ja-JP" altLang="en-US" sz="2400" b="1" dirty="0"/>
              <a:t>権利侵害があることを知っていたか知ることができた場合</a:t>
            </a:r>
            <a:r>
              <a:rPr lang="ja-JP" altLang="en-US" sz="2400" dirty="0"/>
              <a:t>等でなければ、プロバイダや掲示板管理者は被害者に対して賠償責任を負わない</a:t>
            </a:r>
            <a:r>
              <a:rPr lang="ja-JP" altLang="en-US" sz="2400" dirty="0" smtClean="0"/>
              <a:t>。</a:t>
            </a:r>
          </a:p>
          <a:p>
            <a:r>
              <a:rPr lang="ja-JP" altLang="en-US" sz="2400" dirty="0"/>
              <a:t>第</a:t>
            </a:r>
            <a:r>
              <a:rPr lang="en-US" altLang="ja-JP" sz="2400" dirty="0"/>
              <a:t>3</a:t>
            </a:r>
            <a:r>
              <a:rPr lang="ja-JP" altLang="en-US" sz="2400" dirty="0"/>
              <a:t>条</a:t>
            </a:r>
            <a:r>
              <a:rPr lang="en-US" altLang="ja-JP" sz="2400" dirty="0"/>
              <a:t>2</a:t>
            </a:r>
            <a:r>
              <a:rPr lang="ja-JP" altLang="en-US" sz="2400" dirty="0"/>
              <a:t>項） </a:t>
            </a:r>
            <a:r>
              <a:rPr lang="ja-JP" altLang="en-US" sz="2400" dirty="0" smtClean="0"/>
              <a:t>掲示板などに</a:t>
            </a:r>
            <a:r>
              <a:rPr lang="ja-JP" altLang="en-US" sz="2400" b="1" dirty="0" smtClean="0"/>
              <a:t>権利を侵害する情報が掲載</a:t>
            </a:r>
            <a:r>
              <a:rPr lang="ja-JP" altLang="en-US" sz="2400" dirty="0" smtClean="0"/>
              <a:t>された場合、被害者はプロバイダや掲示板管理者に対して削除を要請するが、</a:t>
            </a:r>
            <a:r>
              <a:rPr lang="ja-JP" altLang="en-US" sz="2400" b="1" dirty="0" smtClean="0"/>
              <a:t>プロバイダや掲示板管理者が権利侵害があると判断するか、発信者に問い合わせてその不同意が</a:t>
            </a:r>
            <a:r>
              <a:rPr lang="en-US" altLang="ja-JP" sz="2400" b="1" dirty="0" smtClean="0"/>
              <a:t>7</a:t>
            </a:r>
            <a:r>
              <a:rPr lang="ja-JP" altLang="en-US" sz="2400" b="1" dirty="0" smtClean="0"/>
              <a:t>日を超えてもなかったとき</a:t>
            </a:r>
            <a:r>
              <a:rPr lang="ja-JP" altLang="en-US" sz="2400" dirty="0" smtClean="0"/>
              <a:t>、これらを</a:t>
            </a:r>
            <a:r>
              <a:rPr lang="ja-JP" altLang="en-US" sz="2400" b="1" dirty="0" smtClean="0"/>
              <a:t>削除</a:t>
            </a:r>
            <a:r>
              <a:rPr lang="ja-JP" altLang="en-US" sz="2400" dirty="0" smtClean="0"/>
              <a:t>したこと</a:t>
            </a:r>
            <a:r>
              <a:rPr lang="ja-JP" altLang="en-US" sz="2400" b="1" dirty="0" smtClean="0"/>
              <a:t>については</a:t>
            </a:r>
            <a:r>
              <a:rPr lang="ja-JP" altLang="en-US" sz="2400" dirty="0" smtClean="0"/>
              <a:t>、発信者（掲示板に掲載した者）からの</a:t>
            </a:r>
            <a:r>
              <a:rPr lang="ja-JP" altLang="en-US" sz="2400" b="1" dirty="0" smtClean="0"/>
              <a:t>損害賠償の責任を負わない</a:t>
            </a:r>
            <a:r>
              <a:rPr lang="ja-JP" altLang="en-US" sz="2400" dirty="0" smtClean="0"/>
              <a:t>。</a:t>
            </a:r>
            <a:endParaRPr lang="en-US" altLang="ja-JP" sz="2400" dirty="0" smtClean="0"/>
          </a:p>
          <a:p>
            <a:r>
              <a:rPr lang="ja-JP" altLang="en-US" sz="2400" dirty="0" smtClean="0"/>
              <a:t>第</a:t>
            </a:r>
            <a:r>
              <a:rPr lang="en-US" altLang="ja-JP" sz="2400" dirty="0" smtClean="0"/>
              <a:t>4</a:t>
            </a:r>
            <a:r>
              <a:rPr lang="ja-JP" altLang="en-US" sz="2400" dirty="0"/>
              <a:t>条）</a:t>
            </a:r>
            <a:r>
              <a:rPr lang="ja-JP" altLang="en-US" sz="2400" dirty="0" smtClean="0"/>
              <a:t>被害者</a:t>
            </a:r>
            <a:r>
              <a:rPr lang="ja-JP" altLang="en-US" sz="2400" dirty="0"/>
              <a:t>は、</a:t>
            </a:r>
            <a:r>
              <a:rPr lang="ja-JP" altLang="en-US" sz="2400" b="1" dirty="0"/>
              <a:t>プロバイダや掲示板管理者に対して、権利を侵害する情報を発信した者の、情報の開示を請求できる</a:t>
            </a:r>
            <a:r>
              <a:rPr lang="ja-JP" altLang="en-US" sz="2400" dirty="0" smtClean="0"/>
              <a:t>。</a:t>
            </a:r>
            <a:endParaRPr lang="ja-JP" altLang="en-US" sz="2400" dirty="0"/>
          </a:p>
          <a:p>
            <a:endParaRPr kumimoji="1" lang="ja-JP" altLang="en-US" sz="2400" dirty="0"/>
          </a:p>
        </p:txBody>
      </p:sp>
    </p:spTree>
    <p:extLst>
      <p:ext uri="{BB962C8B-B14F-4D97-AF65-F5344CB8AC3E}">
        <p14:creationId xmlns:p14="http://schemas.microsoft.com/office/powerpoint/2010/main" val="605293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電話勧誘でオプトアウトはできるのか？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a:t>非常に悪質な勧誘を受けた際、業者名、連絡先がわかる場合は、各都道府県の宅建業法の所管課、国土交通省もしくは国土交通省の地方整備局等の行政の担当課に申し出ること</a:t>
            </a:r>
            <a:r>
              <a:rPr lang="ja-JP" altLang="en-US" sz="2800" dirty="0" smtClean="0"/>
              <a:t>。</a:t>
            </a:r>
            <a:endParaRPr lang="en-US" altLang="ja-JP" sz="2800" dirty="0" smtClean="0"/>
          </a:p>
          <a:p>
            <a:pPr marL="0" indent="0">
              <a:buNone/>
            </a:pPr>
            <a:r>
              <a:rPr kumimoji="1" lang="ja-JP" altLang="en-US" sz="2800" dirty="0" smtClean="0"/>
              <a:t>とあるので，とりあえずは，</a:t>
            </a:r>
            <a:r>
              <a:rPr kumimoji="1" lang="ja-JP" altLang="en-US" sz="2800" b="1" dirty="0" smtClean="0"/>
              <a:t>業者の名前や連絡先</a:t>
            </a:r>
            <a:r>
              <a:rPr kumimoji="1" lang="ja-JP" altLang="en-US" sz="2800" dirty="0" smtClean="0"/>
              <a:t>を聞いて</a:t>
            </a:r>
            <a:r>
              <a:rPr kumimoji="1" lang="ja-JP" altLang="en-US" sz="2800" b="1" dirty="0" smtClean="0"/>
              <a:t>控えよう</a:t>
            </a:r>
            <a:r>
              <a:rPr kumimoji="1" lang="ja-JP" altLang="en-US" sz="2800" dirty="0" smtClean="0"/>
              <a:t>．</a:t>
            </a:r>
            <a:endParaRPr kumimoji="1" lang="ja-JP" altLang="en-US" sz="2800" dirty="0"/>
          </a:p>
        </p:txBody>
      </p:sp>
      <p:sp>
        <p:nvSpPr>
          <p:cNvPr id="4" name="正方形/長方形 3"/>
          <p:cNvSpPr/>
          <p:nvPr/>
        </p:nvSpPr>
        <p:spPr>
          <a:xfrm>
            <a:off x="2589212" y="1305586"/>
            <a:ext cx="8119819" cy="369332"/>
          </a:xfrm>
          <a:prstGeom prst="rect">
            <a:avLst/>
          </a:prstGeom>
        </p:spPr>
        <p:txBody>
          <a:bodyPr wrap="square">
            <a:spAutoFit/>
          </a:bodyPr>
          <a:lstStyle/>
          <a:p>
            <a:r>
              <a:rPr lang="ja-JP" altLang="en-US" dirty="0"/>
              <a:t>http://www.kokusen.go.jp/news/data/n-20081009_1.html</a:t>
            </a:r>
          </a:p>
        </p:txBody>
      </p:sp>
    </p:spTree>
    <p:extLst>
      <p:ext uri="{BB962C8B-B14F-4D97-AF65-F5344CB8AC3E}">
        <p14:creationId xmlns:p14="http://schemas.microsoft.com/office/powerpoint/2010/main" val="711078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情報倫理を知り，考える</a:t>
            </a:r>
            <a:endParaRPr kumimoji="1" lang="ja-JP" altLang="en-US" dirty="0"/>
          </a:p>
        </p:txBody>
      </p:sp>
      <p:sp>
        <p:nvSpPr>
          <p:cNvPr id="3" name="コンテンツ プレースホルダー 2"/>
          <p:cNvSpPr>
            <a:spLocks noGrp="1"/>
          </p:cNvSpPr>
          <p:nvPr>
            <p:ph idx="1"/>
          </p:nvPr>
        </p:nvSpPr>
        <p:spPr>
          <a:xfrm>
            <a:off x="2589212" y="1905000"/>
            <a:ext cx="8915400" cy="4267200"/>
          </a:xfrm>
        </p:spPr>
        <p:txBody>
          <a:bodyPr>
            <a:noAutofit/>
          </a:bodyPr>
          <a:lstStyle/>
          <a:p>
            <a:r>
              <a:rPr lang="ja-JP" altLang="en-US" sz="2400" dirty="0"/>
              <a:t>情報倫理と情報モラルとは</a:t>
            </a:r>
          </a:p>
          <a:p>
            <a:r>
              <a:rPr lang="ja-JP" altLang="en-US" sz="2400" dirty="0"/>
              <a:t>九州大学情報倫理規定</a:t>
            </a:r>
          </a:p>
          <a:p>
            <a:r>
              <a:rPr lang="ja-JP" altLang="en-US" sz="2400" dirty="0"/>
              <a:t>人間、物とコンピュータ・ネットワークの関係と情報倫理</a:t>
            </a:r>
          </a:p>
          <a:p>
            <a:r>
              <a:rPr lang="ja-JP" altLang="en-US" sz="2400" dirty="0"/>
              <a:t>情報倫理と法律</a:t>
            </a:r>
          </a:p>
          <a:p>
            <a:r>
              <a:rPr lang="ja-JP" altLang="en-US" sz="2400" dirty="0"/>
              <a:t>情報倫理に基づいた事例 </a:t>
            </a:r>
            <a:r>
              <a:rPr lang="en-US" altLang="ja-JP" sz="2400" dirty="0"/>
              <a:t>(SNS </a:t>
            </a:r>
            <a:r>
              <a:rPr lang="ja-JP" altLang="en-US" sz="2400" dirty="0"/>
              <a:t>などでのトラブル</a:t>
            </a:r>
            <a:r>
              <a:rPr lang="en-US" altLang="ja-JP" sz="2400" dirty="0"/>
              <a:t>)</a:t>
            </a:r>
          </a:p>
          <a:p>
            <a:r>
              <a:rPr lang="ja-JP" altLang="en-US" sz="2400" dirty="0"/>
              <a:t>情報倫理に基づいた事例 </a:t>
            </a:r>
            <a:r>
              <a:rPr lang="en-US" altLang="ja-JP" sz="2400" dirty="0"/>
              <a:t>(</a:t>
            </a:r>
            <a:r>
              <a:rPr lang="ja-JP" altLang="en-US" sz="2400" dirty="0"/>
              <a:t>管理者による不正行為</a:t>
            </a:r>
            <a:r>
              <a:rPr lang="en-US" altLang="ja-JP" sz="2400" dirty="0"/>
              <a:t>)</a:t>
            </a:r>
          </a:p>
          <a:p>
            <a:r>
              <a:rPr lang="ja-JP" altLang="en-US" sz="2400" dirty="0"/>
              <a:t>情報倫理と著作物</a:t>
            </a:r>
          </a:p>
          <a:p>
            <a:r>
              <a:rPr kumimoji="1" lang="ja-JP" altLang="en-US" sz="2400" dirty="0" smtClean="0"/>
              <a:t>本日の課題</a:t>
            </a:r>
            <a:endParaRPr kumimoji="1" lang="ja-JP" altLang="en-US" sz="2400" dirty="0"/>
          </a:p>
        </p:txBody>
      </p:sp>
    </p:spTree>
    <p:extLst>
      <p:ext uri="{BB962C8B-B14F-4D97-AF65-F5344CB8AC3E}">
        <p14:creationId xmlns:p14="http://schemas.microsoft.com/office/powerpoint/2010/main" val="2842786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811" y="352997"/>
            <a:ext cx="8911687" cy="1280890"/>
          </a:xfrm>
        </p:spPr>
        <p:txBody>
          <a:bodyPr/>
          <a:lstStyle/>
          <a:p>
            <a:r>
              <a:rPr lang="ja-JP" altLang="en-US" dirty="0"/>
              <a:t>電子商取引に</a:t>
            </a:r>
            <a:r>
              <a:rPr lang="ja-JP" altLang="en-US" dirty="0" smtClean="0"/>
              <a:t>関する法律</a:t>
            </a:r>
            <a:endParaRPr kumimoji="1" lang="ja-JP" altLang="en-US" dirty="0"/>
          </a:p>
        </p:txBody>
      </p:sp>
      <p:sp>
        <p:nvSpPr>
          <p:cNvPr id="3" name="コンテンツ プレースホルダー 2"/>
          <p:cNvSpPr>
            <a:spLocks noGrp="1"/>
          </p:cNvSpPr>
          <p:nvPr>
            <p:ph idx="1"/>
          </p:nvPr>
        </p:nvSpPr>
        <p:spPr>
          <a:xfrm>
            <a:off x="1888670" y="1633887"/>
            <a:ext cx="9748157" cy="4953000"/>
          </a:xfrm>
        </p:spPr>
        <p:txBody>
          <a:bodyPr>
            <a:normAutofit/>
          </a:bodyPr>
          <a:lstStyle/>
          <a:p>
            <a:r>
              <a:rPr lang="ja-JP" altLang="en-US" sz="2400" dirty="0"/>
              <a:t>電子署名及び認証業務に関する法律（電子署名法</a:t>
            </a:r>
            <a:r>
              <a:rPr lang="ja-JP" altLang="en-US" sz="2400" dirty="0" smtClean="0"/>
              <a:t>）</a:t>
            </a:r>
            <a:endParaRPr lang="en-US" altLang="ja-JP" sz="2400" dirty="0" smtClean="0"/>
          </a:p>
          <a:p>
            <a:r>
              <a:rPr lang="ja-JP" altLang="en-US" sz="2400" dirty="0" smtClean="0"/>
              <a:t>特定商取引法</a:t>
            </a:r>
            <a:endParaRPr lang="en-US" altLang="ja-JP" sz="2400" dirty="0" smtClean="0"/>
          </a:p>
          <a:p>
            <a:r>
              <a:rPr lang="ja-JP" altLang="en-US" sz="2400" b="1" dirty="0"/>
              <a:t>電子消費者契約及び電子承諾通知</a:t>
            </a:r>
            <a:r>
              <a:rPr lang="ja-JP" altLang="en-US" sz="2400" dirty="0"/>
              <a:t>に関する民法の特例に関する</a:t>
            </a:r>
            <a:r>
              <a:rPr lang="ja-JP" altLang="en-US" sz="2400" dirty="0" smtClean="0"/>
              <a:t>法律</a:t>
            </a:r>
            <a:endParaRPr lang="en-US" altLang="ja-JP" sz="2400" dirty="0" smtClean="0"/>
          </a:p>
          <a:p>
            <a:r>
              <a:rPr lang="ja-JP" altLang="en-US" sz="2400" dirty="0" smtClean="0"/>
              <a:t>特定電気通信役務提供者の損害賠償で責任の制限及び発信者情報の開示に関する法律</a:t>
            </a:r>
            <a:endParaRPr lang="en-US" altLang="ja-JP" sz="2400" dirty="0" smtClean="0"/>
          </a:p>
          <a:p>
            <a:pPr lvl="1"/>
            <a:r>
              <a:rPr lang="ja-JP" altLang="en-US" sz="2000" dirty="0" smtClean="0"/>
              <a:t>他人</a:t>
            </a:r>
            <a:r>
              <a:rPr lang="ja-JP" altLang="en-US" sz="2000" dirty="0"/>
              <a:t>の名誉を毀損する情報が</a:t>
            </a:r>
            <a:r>
              <a:rPr lang="en-US" altLang="ja-JP" sz="2000" dirty="0"/>
              <a:t>Web</a:t>
            </a:r>
            <a:r>
              <a:rPr lang="ja-JP" altLang="en-US" sz="2000" dirty="0"/>
              <a:t>サイトに掲載されたときのプロバイダやサーバーの管理運営者の</a:t>
            </a:r>
            <a:r>
              <a:rPr lang="ja-JP" altLang="en-US" sz="2000" dirty="0" smtClean="0"/>
              <a:t>責任</a:t>
            </a:r>
            <a:endParaRPr lang="en-US" altLang="ja-JP" sz="2000" dirty="0" smtClean="0"/>
          </a:p>
          <a:p>
            <a:r>
              <a:rPr lang="en-US" altLang="ja-JP" sz="2400" dirty="0"/>
              <a:t>IT</a:t>
            </a:r>
            <a:r>
              <a:rPr lang="ja-JP" altLang="en-US" sz="2400" dirty="0"/>
              <a:t>書面</a:t>
            </a:r>
            <a:r>
              <a:rPr lang="ja-JP" altLang="en-US" sz="2400" dirty="0" smtClean="0"/>
              <a:t>一括法</a:t>
            </a:r>
            <a:endParaRPr lang="en-US" altLang="ja-JP" sz="2400" dirty="0" smtClean="0"/>
          </a:p>
          <a:p>
            <a:r>
              <a:rPr lang="ja-JP" altLang="en-US" sz="2400" dirty="0"/>
              <a:t>不正アクセス行為の禁止等に関する</a:t>
            </a:r>
            <a:r>
              <a:rPr lang="ja-JP" altLang="en-US" sz="2400" dirty="0" smtClean="0"/>
              <a:t>法律</a:t>
            </a:r>
            <a:endParaRPr lang="en-US" altLang="ja-JP" sz="2400" dirty="0" smtClean="0"/>
          </a:p>
          <a:p>
            <a:r>
              <a:rPr lang="ja-JP" altLang="en-US" sz="2400" dirty="0"/>
              <a:t>不正競争防止法</a:t>
            </a:r>
            <a:endParaRPr kumimoji="1" lang="ja-JP" altLang="en-US" sz="2400" dirty="0"/>
          </a:p>
        </p:txBody>
      </p:sp>
      <p:sp>
        <p:nvSpPr>
          <p:cNvPr id="4" name="正方形/長方形 3"/>
          <p:cNvSpPr/>
          <p:nvPr/>
        </p:nvSpPr>
        <p:spPr>
          <a:xfrm>
            <a:off x="2870200" y="916212"/>
            <a:ext cx="9129486" cy="369332"/>
          </a:xfrm>
          <a:prstGeom prst="rect">
            <a:avLst/>
          </a:prstGeom>
        </p:spPr>
        <p:txBody>
          <a:bodyPr wrap="square">
            <a:spAutoFit/>
          </a:bodyPr>
          <a:lstStyle/>
          <a:p>
            <a:r>
              <a:rPr lang="en-US" altLang="ja-JP" dirty="0"/>
              <a:t>http://www.nakashima-law.com/other03.html</a:t>
            </a:r>
            <a:endParaRPr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9" y="4366200"/>
            <a:ext cx="2590800" cy="1850571"/>
          </a:xfrm>
          <a:prstGeom prst="rect">
            <a:avLst/>
          </a:prstGeom>
        </p:spPr>
      </p:pic>
      <p:sp>
        <p:nvSpPr>
          <p:cNvPr id="6" name="角丸四角形吹き出し 5"/>
          <p:cNvSpPr/>
          <p:nvPr/>
        </p:nvSpPr>
        <p:spPr>
          <a:xfrm>
            <a:off x="4539342" y="5823858"/>
            <a:ext cx="5987144" cy="948087"/>
          </a:xfrm>
          <a:prstGeom prst="wedgeRoundRectCallout">
            <a:avLst>
              <a:gd name="adj1" fmla="val 44947"/>
              <a:gd name="adj2" fmla="val -8404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dirty="0" smtClean="0"/>
              <a:t>「あ，しまった，</a:t>
            </a:r>
            <a:r>
              <a:rPr kumimoji="1" lang="ja-JP" altLang="en-US" sz="2000" b="1" dirty="0" smtClean="0">
                <a:solidFill>
                  <a:srgbClr val="FF0000"/>
                </a:solidFill>
              </a:rPr>
              <a:t>確認画面で確認せずにクリック</a:t>
            </a:r>
            <a:r>
              <a:rPr kumimoji="1" lang="ja-JP" altLang="en-US" sz="2000" dirty="0" smtClean="0"/>
              <a:t>しちゃった」ということが無ければ</a:t>
            </a:r>
            <a:r>
              <a:rPr kumimoji="1" lang="en-US" altLang="ja-JP" sz="2000" dirty="0" smtClean="0"/>
              <a:t>OK.</a:t>
            </a:r>
            <a:endParaRPr kumimoji="1" lang="ja-JP" altLang="en-US" sz="2000" dirty="0"/>
          </a:p>
        </p:txBody>
      </p:sp>
    </p:spTree>
    <p:extLst>
      <p:ext uri="{BB962C8B-B14F-4D97-AF65-F5344CB8AC3E}">
        <p14:creationId xmlns:p14="http://schemas.microsoft.com/office/powerpoint/2010/main" val="3603042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特定商取引法</a:t>
            </a:r>
            <a:r>
              <a:rPr lang="en-US" altLang="ja-JP" dirty="0"/>
              <a:t>(</a:t>
            </a:r>
            <a:r>
              <a:rPr lang="ja-JP" altLang="en-US" dirty="0"/>
              <a:t>旧称</a:t>
            </a:r>
            <a:r>
              <a:rPr lang="en-US" altLang="ja-JP" dirty="0"/>
              <a:t>｢</a:t>
            </a:r>
            <a:r>
              <a:rPr lang="ja-JP" altLang="en-US" dirty="0"/>
              <a:t>訪問販売法</a:t>
            </a:r>
            <a:r>
              <a:rPr lang="en-US" altLang="ja-JP" dirty="0"/>
              <a:t>(</a:t>
            </a:r>
            <a:r>
              <a:rPr lang="ja-JP" altLang="en-US" dirty="0"/>
              <a:t>訪問販売等に関する法律</a:t>
            </a:r>
            <a:r>
              <a:rPr lang="en-US" altLang="ja-JP" dirty="0"/>
              <a:t>)｣)</a:t>
            </a:r>
            <a:endParaRPr kumimoji="1" lang="ja-JP" altLang="en-US" dirty="0"/>
          </a:p>
        </p:txBody>
      </p:sp>
      <p:sp>
        <p:nvSpPr>
          <p:cNvPr id="3" name="コンテンツ プレースホルダー 2"/>
          <p:cNvSpPr>
            <a:spLocks noGrp="1"/>
          </p:cNvSpPr>
          <p:nvPr>
            <p:ph idx="1"/>
          </p:nvPr>
        </p:nvSpPr>
        <p:spPr>
          <a:xfrm>
            <a:off x="2149596" y="2327031"/>
            <a:ext cx="8915400" cy="3777622"/>
          </a:xfrm>
        </p:spPr>
        <p:txBody>
          <a:bodyPr/>
          <a:lstStyle/>
          <a:p>
            <a:r>
              <a:rPr lang="ja-JP" altLang="en-US" sz="2800" dirty="0"/>
              <a:t>消費者トラブルを生じやすい取引類型を対象に、事業者が守るべきルールと、クーリング・オフ等の消費者を守るルールを</a:t>
            </a:r>
            <a:r>
              <a:rPr lang="ja-JP" altLang="en-US" sz="2800" dirty="0" smtClean="0"/>
              <a:t>定める</a:t>
            </a:r>
            <a:endParaRPr lang="en-US" altLang="ja-JP" sz="2800" dirty="0" smtClean="0"/>
          </a:p>
          <a:p>
            <a:r>
              <a:rPr kumimoji="1" lang="ja-JP" altLang="en-US" sz="2400" dirty="0" smtClean="0"/>
              <a:t>訪問販売，通信販売，電話勧誘販売，</a:t>
            </a:r>
            <a:r>
              <a:rPr kumimoji="1" lang="ja-JP" altLang="en-US" sz="2400" b="1" dirty="0" smtClean="0"/>
              <a:t>連鎖販売取引</a:t>
            </a:r>
            <a:r>
              <a:rPr kumimoji="1" lang="ja-JP" altLang="en-US" sz="2400" dirty="0" smtClean="0"/>
              <a:t>，特定継続的薬務提供，</a:t>
            </a:r>
            <a:r>
              <a:rPr lang="ja-JP" altLang="en-US" sz="2400" dirty="0" smtClean="0"/>
              <a:t>業務提供誘因販売取引，訪問購入</a:t>
            </a:r>
            <a:endParaRPr lang="en-US" altLang="ja-JP" sz="2400" dirty="0" smtClean="0"/>
          </a:p>
          <a:p>
            <a:r>
              <a:rPr kumimoji="1" lang="ja-JP" altLang="en-US" sz="2400" dirty="0" smtClean="0"/>
              <a:t>行政規制，民事ルール</a:t>
            </a:r>
            <a:endParaRPr kumimoji="1" lang="ja-JP" altLang="en-US" sz="2400" dirty="0"/>
          </a:p>
        </p:txBody>
      </p:sp>
      <p:sp>
        <p:nvSpPr>
          <p:cNvPr id="4" name="正方形/長方形 3"/>
          <p:cNvSpPr/>
          <p:nvPr/>
        </p:nvSpPr>
        <p:spPr>
          <a:xfrm>
            <a:off x="2963275" y="1746683"/>
            <a:ext cx="8170985" cy="369332"/>
          </a:xfrm>
          <a:prstGeom prst="rect">
            <a:avLst/>
          </a:prstGeom>
        </p:spPr>
        <p:txBody>
          <a:bodyPr wrap="square">
            <a:spAutoFit/>
          </a:bodyPr>
          <a:lstStyle/>
          <a:p>
            <a:r>
              <a:rPr lang="ja-JP" altLang="en-US" dirty="0"/>
              <a:t>http://www.no-trouble.go.jp/search/what/P0204001.html</a:t>
            </a:r>
          </a:p>
        </p:txBody>
      </p:sp>
      <p:sp>
        <p:nvSpPr>
          <p:cNvPr id="5" name="正方形/長方形 4"/>
          <p:cNvSpPr/>
          <p:nvPr/>
        </p:nvSpPr>
        <p:spPr>
          <a:xfrm>
            <a:off x="2290273" y="5504488"/>
            <a:ext cx="9214339" cy="1200329"/>
          </a:xfrm>
          <a:prstGeom prst="rect">
            <a:avLst/>
          </a:prstGeom>
        </p:spPr>
        <p:txBody>
          <a:bodyPr wrap="square">
            <a:spAutoFit/>
          </a:bodyPr>
          <a:lstStyle/>
          <a:p>
            <a:r>
              <a:rPr lang="ja-JP" altLang="en-US" dirty="0"/>
              <a:t>「この会に入会すると売値の３割引で商品を買えるので、他人を誘ってその人に売れば儲かります」とか「他の人を勧誘して入会させると１万円の 紹介料がもらえます」などと言って人々を勧誘し（このような利益を「特定利益」といいます）、取引を行うための条件として、１円以上の負担をさせる（この 負担を「特定負担」といいます。）場合</a:t>
            </a:r>
          </a:p>
        </p:txBody>
      </p:sp>
      <p:sp>
        <p:nvSpPr>
          <p:cNvPr id="6" name="正方形/長方形 5"/>
          <p:cNvSpPr/>
          <p:nvPr/>
        </p:nvSpPr>
        <p:spPr>
          <a:xfrm>
            <a:off x="1161201" y="5135156"/>
            <a:ext cx="1569660" cy="369332"/>
          </a:xfrm>
          <a:prstGeom prst="rect">
            <a:avLst/>
          </a:prstGeom>
        </p:spPr>
        <p:txBody>
          <a:bodyPr wrap="none">
            <a:spAutoFit/>
          </a:bodyPr>
          <a:lstStyle/>
          <a:p>
            <a:r>
              <a:rPr kumimoji="1" lang="ja-JP" altLang="en-US" dirty="0"/>
              <a:t>連鎖販売取引</a:t>
            </a:r>
            <a:endParaRPr lang="ja-JP" altLang="en-US" dirty="0"/>
          </a:p>
        </p:txBody>
      </p:sp>
    </p:spTree>
    <p:extLst>
      <p:ext uri="{BB962C8B-B14F-4D97-AF65-F5344CB8AC3E}">
        <p14:creationId xmlns:p14="http://schemas.microsoft.com/office/powerpoint/2010/main" val="937208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ねずみ講と罰則</a:t>
            </a:r>
            <a:endParaRPr kumimoji="1" lang="ja-JP" altLang="en-US" dirty="0"/>
          </a:p>
        </p:txBody>
      </p:sp>
      <p:sp>
        <p:nvSpPr>
          <p:cNvPr id="5" name="正方形/長方形 4"/>
          <p:cNvSpPr/>
          <p:nvPr/>
        </p:nvSpPr>
        <p:spPr>
          <a:xfrm>
            <a:off x="5933855" y="712549"/>
            <a:ext cx="5570756" cy="523220"/>
          </a:xfrm>
          <a:prstGeom prst="rect">
            <a:avLst/>
          </a:prstGeom>
        </p:spPr>
        <p:txBody>
          <a:bodyPr wrap="none">
            <a:spAutoFit/>
          </a:bodyPr>
          <a:lstStyle/>
          <a:p>
            <a:r>
              <a:rPr lang="ja-JP" altLang="en-US" sz="2800" dirty="0"/>
              <a:t>「無限連鎖講防止に関する法律」</a:t>
            </a:r>
          </a:p>
        </p:txBody>
      </p:sp>
      <p:sp>
        <p:nvSpPr>
          <p:cNvPr id="6" name="正方形/長方形 5"/>
          <p:cNvSpPr/>
          <p:nvPr/>
        </p:nvSpPr>
        <p:spPr>
          <a:xfrm>
            <a:off x="6397508" y="1139542"/>
            <a:ext cx="4801314" cy="369332"/>
          </a:xfrm>
          <a:prstGeom prst="rect">
            <a:avLst/>
          </a:prstGeom>
        </p:spPr>
        <p:txBody>
          <a:bodyPr wrap="none">
            <a:spAutoFit/>
          </a:bodyPr>
          <a:lstStyle/>
          <a:p>
            <a:r>
              <a:rPr lang="zh-CN" altLang="en-US" b="1" dirty="0"/>
              <a:t>（昭和五十三年十一月十一日法律第百一号）</a:t>
            </a:r>
            <a:endParaRPr lang="ja-JP" altLang="en-US" dirty="0"/>
          </a:p>
        </p:txBody>
      </p:sp>
      <p:sp>
        <p:nvSpPr>
          <p:cNvPr id="8" name="正方形/長方形 7"/>
          <p:cNvSpPr/>
          <p:nvPr/>
        </p:nvSpPr>
        <p:spPr>
          <a:xfrm>
            <a:off x="1973942" y="2694692"/>
            <a:ext cx="9807749" cy="3108543"/>
          </a:xfrm>
          <a:prstGeom prst="rect">
            <a:avLst/>
          </a:prstGeom>
        </p:spPr>
        <p:txBody>
          <a:bodyPr wrap="square">
            <a:spAutoFit/>
          </a:bodyPr>
          <a:lstStyle/>
          <a:p>
            <a:r>
              <a:rPr lang="ja-JP" altLang="en-US" sz="2800" b="1" dirty="0"/>
              <a:t>第五条</a:t>
            </a:r>
            <a:r>
              <a:rPr lang="ja-JP" altLang="en-US" sz="2800" dirty="0"/>
              <a:t> 　無限連鎖講を開設し、又は運営した者は、三年以下の懲役若しくは三百万円以下の罰金に処し、又はこれを併科する。 </a:t>
            </a:r>
          </a:p>
          <a:p>
            <a:r>
              <a:rPr lang="ja-JP" altLang="en-US" sz="2800" b="1" dirty="0"/>
              <a:t>第六条 </a:t>
            </a:r>
            <a:r>
              <a:rPr lang="ja-JP" altLang="en-US" sz="2800" dirty="0"/>
              <a:t>　業として無限連鎖講に加入することを勧誘した者は、一年以下の懲役又は三十万円以下の罰金に処する。 </a:t>
            </a:r>
          </a:p>
          <a:p>
            <a:r>
              <a:rPr lang="ja-JP" altLang="en-US" sz="2800" b="1" dirty="0"/>
              <a:t>第七条 </a:t>
            </a:r>
            <a:r>
              <a:rPr lang="ja-JP" altLang="en-US" sz="2800" dirty="0"/>
              <a:t>　無限連鎖講に加入することを勧誘した者は、二十万円以下の罰金に処する。 </a:t>
            </a:r>
          </a:p>
        </p:txBody>
      </p:sp>
      <p:sp>
        <p:nvSpPr>
          <p:cNvPr id="9" name="正方形/長方形 8"/>
          <p:cNvSpPr/>
          <p:nvPr/>
        </p:nvSpPr>
        <p:spPr>
          <a:xfrm>
            <a:off x="2265304" y="1579887"/>
            <a:ext cx="7972054" cy="461665"/>
          </a:xfrm>
          <a:prstGeom prst="rect">
            <a:avLst/>
          </a:prstGeom>
        </p:spPr>
        <p:txBody>
          <a:bodyPr wrap="none">
            <a:spAutoFit/>
          </a:bodyPr>
          <a:lstStyle/>
          <a:p>
            <a:r>
              <a:rPr lang="ja-JP" altLang="en-US" sz="2400" dirty="0"/>
              <a:t>http://law.e-gov.go.jp/htmldata/S53/S53HO101.html</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30" y="1508874"/>
            <a:ext cx="1696212" cy="1692554"/>
          </a:xfrm>
          <a:prstGeom prst="rect">
            <a:avLst/>
          </a:prstGeom>
        </p:spPr>
      </p:pic>
    </p:spTree>
    <p:extLst>
      <p:ext uri="{BB962C8B-B14F-4D97-AF65-F5344CB8AC3E}">
        <p14:creationId xmlns:p14="http://schemas.microsoft.com/office/powerpoint/2010/main" val="2306151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メイリオ" panose="020B0604030504040204" pitchFamily="50" charset="-128"/>
                <a:ea typeface="メイリオ" panose="020B0604030504040204" pitchFamily="50" charset="-128"/>
              </a:rPr>
              <a:t>電子消費者契約法</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959429" y="2046514"/>
            <a:ext cx="9545183" cy="3864708"/>
          </a:xfrm>
        </p:spPr>
        <p:txBody>
          <a:bodyPr>
            <a:normAutofit/>
          </a:bodyPr>
          <a:lstStyle/>
          <a:p>
            <a:r>
              <a:rPr lang="ja-JP" altLang="en-US" sz="2400" dirty="0"/>
              <a:t>操作ミスの可能性を考慮し、サイトの運営者側に、注文を確定する前に必ず</a:t>
            </a:r>
            <a:r>
              <a:rPr lang="ja-JP" altLang="en-US" sz="2400" b="1" dirty="0"/>
              <a:t>注文内容の確認画面を明示</a:t>
            </a:r>
            <a:r>
              <a:rPr lang="ja-JP" altLang="en-US" sz="2400" dirty="0"/>
              <a:t>することを</a:t>
            </a:r>
            <a:r>
              <a:rPr lang="ja-JP" altLang="en-US" sz="2400" dirty="0" smtClean="0"/>
              <a:t>義務づけ</a:t>
            </a:r>
            <a:endParaRPr lang="en-US" altLang="ja-JP" sz="2400" dirty="0" smtClean="0"/>
          </a:p>
          <a:p>
            <a:r>
              <a:rPr lang="ja-JP" altLang="en-US" sz="2400" b="1" dirty="0"/>
              <a:t>ワンクリック詐欺</a:t>
            </a:r>
            <a:r>
              <a:rPr lang="ja-JP" altLang="en-US" sz="2400" dirty="0"/>
              <a:t>（無料と思ってクリックしたら有料サイトの会員登録画面が表示され代金を請求される）によるような、</a:t>
            </a:r>
            <a:r>
              <a:rPr lang="ja-JP" altLang="en-US" sz="2400" b="1" dirty="0"/>
              <a:t>架空請求はすべて</a:t>
            </a:r>
            <a:r>
              <a:rPr lang="ja-JP" altLang="en-US" sz="2400" b="1" dirty="0" smtClean="0"/>
              <a:t>無効</a:t>
            </a:r>
            <a:endParaRPr kumimoji="1" lang="ja-JP" altLang="en-US" sz="2400" b="1"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8" y="4202165"/>
            <a:ext cx="2590800" cy="1850571"/>
          </a:xfrm>
          <a:prstGeom prst="rect">
            <a:avLst/>
          </a:prstGeom>
        </p:spPr>
      </p:pic>
    </p:spTree>
    <p:extLst>
      <p:ext uri="{BB962C8B-B14F-4D97-AF65-F5344CB8AC3E}">
        <p14:creationId xmlns:p14="http://schemas.microsoft.com/office/powerpoint/2010/main" val="170931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ペニーオークション</a:t>
            </a:r>
            <a:endParaRPr kumimoji="1" lang="ja-JP" altLang="en-US" dirty="0"/>
          </a:p>
        </p:txBody>
      </p:sp>
      <p:pic>
        <p:nvPicPr>
          <p:cNvPr id="6" name="図 5"/>
          <p:cNvPicPr>
            <a:picLocks noChangeAspect="1"/>
          </p:cNvPicPr>
          <p:nvPr/>
        </p:nvPicPr>
        <p:blipFill>
          <a:blip r:embed="rId2"/>
          <a:stretch>
            <a:fillRect/>
          </a:stretch>
        </p:blipFill>
        <p:spPr>
          <a:xfrm>
            <a:off x="2073233" y="1905000"/>
            <a:ext cx="9001125" cy="4352925"/>
          </a:xfrm>
          <a:prstGeom prst="rect">
            <a:avLst/>
          </a:prstGeom>
        </p:spPr>
      </p:pic>
      <p:sp>
        <p:nvSpPr>
          <p:cNvPr id="7" name="正方形/長方形 6"/>
          <p:cNvSpPr/>
          <p:nvPr/>
        </p:nvSpPr>
        <p:spPr>
          <a:xfrm>
            <a:off x="2990014" y="1264555"/>
            <a:ext cx="5618846" cy="369332"/>
          </a:xfrm>
          <a:prstGeom prst="rect">
            <a:avLst/>
          </a:prstGeom>
        </p:spPr>
        <p:txBody>
          <a:bodyPr wrap="none">
            <a:spAutoFit/>
          </a:bodyPr>
          <a:lstStyle/>
          <a:p>
            <a:r>
              <a:rPr lang="ja-JP" altLang="en-US" dirty="0"/>
              <a:t>http://www.kokusen.go.jp/pdf/n-20110124_1.pdf</a:t>
            </a:r>
          </a:p>
        </p:txBody>
      </p:sp>
      <p:sp>
        <p:nvSpPr>
          <p:cNvPr id="3" name="角丸四角形吹き出し 2"/>
          <p:cNvSpPr/>
          <p:nvPr/>
        </p:nvSpPr>
        <p:spPr>
          <a:xfrm>
            <a:off x="8608860" y="275771"/>
            <a:ext cx="3415442" cy="1480458"/>
          </a:xfrm>
          <a:prstGeom prst="wedgeRoundRectCallout">
            <a:avLst>
              <a:gd name="adj1" fmla="val -96489"/>
              <a:gd name="adj2" fmla="val -1103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沢山の芸能人が宣伝に加担したことで有名</a:t>
            </a:r>
            <a:endParaRPr kumimoji="1" lang="ja-JP" altLang="en-US" sz="2400" dirty="0"/>
          </a:p>
        </p:txBody>
      </p:sp>
    </p:spTree>
    <p:extLst>
      <p:ext uri="{BB962C8B-B14F-4D97-AF65-F5344CB8AC3E}">
        <p14:creationId xmlns:p14="http://schemas.microsoft.com/office/powerpoint/2010/main" val="3021892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29257" y="624110"/>
            <a:ext cx="9275356" cy="1280890"/>
          </a:xfrm>
        </p:spPr>
        <p:txBody>
          <a:bodyPr>
            <a:normAutofit fontScale="90000"/>
          </a:bodyPr>
          <a:lstStyle/>
          <a:p>
            <a:r>
              <a:rPr lang="ja-JP" altLang="en-US" dirty="0"/>
              <a:t>情報倫理に基づいた事例 </a:t>
            </a:r>
            <a:r>
              <a:rPr lang="en-US" altLang="ja-JP" dirty="0"/>
              <a:t>(SNS </a:t>
            </a:r>
            <a:r>
              <a:rPr lang="ja-JP" altLang="en-US" dirty="0"/>
              <a:t>などでのトラブル</a:t>
            </a:r>
            <a:r>
              <a:rPr lang="en-US" altLang="ja-JP" dirty="0"/>
              <a:t>)</a:t>
            </a:r>
            <a:br>
              <a:rPr lang="en-US" altLang="ja-JP" dirty="0"/>
            </a:br>
            <a:endParaRPr kumimoji="1" lang="ja-JP" altLang="en-US" dirty="0"/>
          </a:p>
        </p:txBody>
      </p:sp>
      <p:sp>
        <p:nvSpPr>
          <p:cNvPr id="3" name="コンテンツ プレースホルダー 2"/>
          <p:cNvSpPr>
            <a:spLocks noGrp="1"/>
          </p:cNvSpPr>
          <p:nvPr>
            <p:ph idx="1"/>
          </p:nvPr>
        </p:nvSpPr>
        <p:spPr>
          <a:xfrm>
            <a:off x="2438400" y="1465943"/>
            <a:ext cx="9066212" cy="4445279"/>
          </a:xfrm>
        </p:spPr>
        <p:txBody>
          <a:bodyPr>
            <a:normAutofit lnSpcReduction="10000"/>
          </a:bodyPr>
          <a:lstStyle/>
          <a:p>
            <a:r>
              <a:rPr lang="ja-JP" altLang="en-US" sz="2400" dirty="0" smtClean="0"/>
              <a:t>炎上，個人情報掲載，チェーンメール，デマ</a:t>
            </a:r>
            <a:endParaRPr lang="en-US" altLang="ja-JP" sz="2400" dirty="0" smtClean="0"/>
          </a:p>
          <a:p>
            <a:r>
              <a:rPr lang="ja-JP" altLang="en-US" sz="2400" dirty="0"/>
              <a:t>有料サイトからの利用料架空請求　（ワンクリック詐欺）</a:t>
            </a:r>
            <a:endParaRPr lang="en-US" altLang="ja-JP" sz="2400" dirty="0"/>
          </a:p>
          <a:p>
            <a:r>
              <a:rPr lang="ja-JP" altLang="en-US" sz="2400" dirty="0" smtClean="0"/>
              <a:t>児童</a:t>
            </a:r>
            <a:r>
              <a:rPr lang="ja-JP" altLang="en-US" sz="2400" dirty="0"/>
              <a:t>買</a:t>
            </a:r>
            <a:r>
              <a:rPr lang="ja-JP" altLang="en-US" sz="2400" dirty="0" smtClean="0"/>
              <a:t>春・児童ポルノ</a:t>
            </a:r>
            <a:endParaRPr lang="en-US" altLang="ja-JP" sz="2400" dirty="0" smtClean="0"/>
          </a:p>
          <a:p>
            <a:r>
              <a:rPr kumimoji="1" lang="ja-JP" altLang="en-US" sz="2400" dirty="0" smtClean="0"/>
              <a:t>出会い系サイトからの迷惑メール</a:t>
            </a:r>
            <a:endParaRPr kumimoji="1" lang="en-US" altLang="ja-JP" sz="2400" dirty="0" smtClean="0"/>
          </a:p>
          <a:p>
            <a:r>
              <a:rPr lang="ja-JP" altLang="en-US" sz="2400" dirty="0" smtClean="0"/>
              <a:t>非出会い</a:t>
            </a:r>
            <a:r>
              <a:rPr lang="ja-JP" altLang="en-US" sz="2400" dirty="0"/>
              <a:t>系サイトで</a:t>
            </a:r>
            <a:r>
              <a:rPr lang="ja-JP" altLang="en-US" sz="2400" dirty="0" smtClean="0"/>
              <a:t>の出会い系</a:t>
            </a:r>
            <a:r>
              <a:rPr lang="ja-JP" altLang="en-US" sz="2400" dirty="0"/>
              <a:t>サイトの内容の書き込み，家出</a:t>
            </a:r>
            <a:r>
              <a:rPr lang="ja-JP" altLang="en-US" sz="2400" dirty="0" smtClean="0"/>
              <a:t>掲示板</a:t>
            </a:r>
            <a:endParaRPr lang="en-US" altLang="ja-JP" sz="2400" dirty="0" smtClean="0"/>
          </a:p>
          <a:p>
            <a:endParaRPr kumimoji="1" lang="en-US" altLang="ja-JP" sz="2400" dirty="0"/>
          </a:p>
          <a:p>
            <a:r>
              <a:rPr lang="ja-JP" altLang="en-US" sz="2400" dirty="0"/>
              <a:t>「出会い系サイト規制法」（正式</a:t>
            </a:r>
            <a:r>
              <a:rPr lang="ja-JP" altLang="en-US" sz="2400" dirty="0" smtClean="0"/>
              <a:t>名称「</a:t>
            </a:r>
            <a:r>
              <a:rPr lang="ja-JP" altLang="en-US" sz="2400" dirty="0"/>
              <a:t>インターネット異性紹介事業を利用して児童を誘引する行為の規制等に関する法律</a:t>
            </a:r>
            <a:r>
              <a:rPr lang="ja-JP" altLang="en-US" sz="2400" dirty="0" smtClean="0"/>
              <a:t>」）平成</a:t>
            </a:r>
            <a:r>
              <a:rPr lang="en-US" altLang="ja-JP" sz="2400" dirty="0" smtClean="0"/>
              <a:t>15</a:t>
            </a:r>
            <a:r>
              <a:rPr lang="ja-JP" altLang="en-US" sz="2400" dirty="0" smtClean="0"/>
              <a:t>年制定，平成</a:t>
            </a:r>
            <a:r>
              <a:rPr lang="en-US" altLang="ja-JP" sz="2400" dirty="0" smtClean="0"/>
              <a:t>20</a:t>
            </a:r>
            <a:r>
              <a:rPr lang="ja-JP" altLang="en-US" sz="2400" dirty="0" smtClean="0"/>
              <a:t>年</a:t>
            </a:r>
            <a:r>
              <a:rPr lang="en-US" altLang="ja-JP" sz="2400" dirty="0" smtClean="0"/>
              <a:t>12</a:t>
            </a:r>
            <a:r>
              <a:rPr lang="ja-JP" altLang="en-US" sz="2400" dirty="0" smtClean="0"/>
              <a:t>月</a:t>
            </a:r>
            <a:r>
              <a:rPr lang="en-US" altLang="ja-JP" sz="2400" dirty="0" smtClean="0"/>
              <a:t>1</a:t>
            </a:r>
            <a:r>
              <a:rPr lang="ja-JP" altLang="en-US" sz="2400" dirty="0" smtClean="0"/>
              <a:t>日施行</a:t>
            </a:r>
            <a:endParaRPr kumimoji="1" lang="ja-JP" altLang="en-US" sz="2400" dirty="0"/>
          </a:p>
        </p:txBody>
      </p:sp>
      <p:sp>
        <p:nvSpPr>
          <p:cNvPr id="4" name="正方形/長方形 3"/>
          <p:cNvSpPr/>
          <p:nvPr/>
        </p:nvSpPr>
        <p:spPr>
          <a:xfrm>
            <a:off x="4565664" y="5726556"/>
            <a:ext cx="4602542" cy="369332"/>
          </a:xfrm>
          <a:prstGeom prst="rect">
            <a:avLst/>
          </a:prstGeom>
        </p:spPr>
        <p:txBody>
          <a:bodyPr wrap="none">
            <a:spAutoFit/>
          </a:bodyPr>
          <a:lstStyle/>
          <a:p>
            <a:r>
              <a:rPr lang="ja-JP" altLang="en-US" dirty="0"/>
              <a:t>http://www.npa.go.jp/cyber/deai/law/</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43" y="1682728"/>
            <a:ext cx="1816913" cy="160568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3" y="4646607"/>
            <a:ext cx="1791310" cy="1264615"/>
          </a:xfrm>
          <a:prstGeom prst="rect">
            <a:avLst/>
          </a:prstGeom>
        </p:spPr>
      </p:pic>
    </p:spTree>
    <p:extLst>
      <p:ext uri="{BB962C8B-B14F-4D97-AF65-F5344CB8AC3E}">
        <p14:creationId xmlns:p14="http://schemas.microsoft.com/office/powerpoint/2010/main" val="3703206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125" y="267946"/>
            <a:ext cx="8911687" cy="1280890"/>
          </a:xfrm>
        </p:spPr>
        <p:txBody>
          <a:bodyPr/>
          <a:lstStyle/>
          <a:p>
            <a:r>
              <a:rPr kumimoji="1" lang="ja-JP" altLang="en-US" dirty="0" smtClean="0"/>
              <a:t>出会い系サイトの規制法</a:t>
            </a:r>
            <a:endParaRPr kumimoji="1" lang="ja-JP" altLang="en-US" dirty="0"/>
          </a:p>
        </p:txBody>
      </p:sp>
      <p:sp>
        <p:nvSpPr>
          <p:cNvPr id="3" name="コンテンツ プレースホルダー 2"/>
          <p:cNvSpPr>
            <a:spLocks noGrp="1"/>
          </p:cNvSpPr>
          <p:nvPr>
            <p:ph idx="1"/>
          </p:nvPr>
        </p:nvSpPr>
        <p:spPr>
          <a:xfrm>
            <a:off x="3001281" y="1698172"/>
            <a:ext cx="7817531" cy="4470400"/>
          </a:xfrm>
        </p:spPr>
        <p:txBody>
          <a:bodyPr>
            <a:normAutofit lnSpcReduction="10000"/>
          </a:bodyPr>
          <a:lstStyle/>
          <a:p>
            <a:r>
              <a:rPr lang="ja-JP" altLang="en-US" sz="2400" dirty="0"/>
              <a:t>児童（「満</a:t>
            </a:r>
            <a:r>
              <a:rPr lang="en-US" altLang="ja-JP" sz="2400" dirty="0"/>
              <a:t>18</a:t>
            </a:r>
            <a:r>
              <a:rPr lang="ja-JP" altLang="en-US" sz="2400" dirty="0"/>
              <a:t>歳に満たない者</a:t>
            </a:r>
            <a:r>
              <a:rPr lang="ja-JP" altLang="en-US" sz="2400" dirty="0" smtClean="0"/>
              <a:t>」）に</a:t>
            </a:r>
            <a:r>
              <a:rPr lang="ja-JP" altLang="en-US" sz="2400" dirty="0"/>
              <a:t>出会い系サイトを利用させること </a:t>
            </a:r>
          </a:p>
          <a:p>
            <a:r>
              <a:rPr lang="ja-JP" altLang="en-US" sz="2400" dirty="0"/>
              <a:t>児童を性交の相手とする交際を誘引する書き込みをすること </a:t>
            </a:r>
          </a:p>
          <a:p>
            <a:r>
              <a:rPr lang="ja-JP" altLang="en-US" sz="2400" dirty="0"/>
              <a:t>児童を対象とした異性交際を誘引する書き込みをすること </a:t>
            </a:r>
          </a:p>
          <a:p>
            <a:endParaRPr kumimoji="1" lang="en-US" altLang="ja-JP" sz="2400" dirty="0" smtClean="0"/>
          </a:p>
          <a:p>
            <a:r>
              <a:rPr lang="ja-JP" altLang="en-US" sz="2400" dirty="0"/>
              <a:t>出会い系サイトの運営事業者（インターネット異性紹介事業者）に対して、都道府県の公安委員会への届け出を</a:t>
            </a:r>
            <a:r>
              <a:rPr lang="ja-JP" altLang="en-US" sz="2400" dirty="0" smtClean="0"/>
              <a:t>義務づけ。</a:t>
            </a:r>
            <a:r>
              <a:rPr lang="ja-JP" altLang="en-US" sz="2400" dirty="0"/>
              <a:t>無届けでの営業には、</a:t>
            </a:r>
            <a:r>
              <a:rPr lang="en-US" altLang="ja-JP" sz="2400" dirty="0"/>
              <a:t>6</a:t>
            </a:r>
            <a:r>
              <a:rPr lang="ja-JP" altLang="en-US" sz="2400" dirty="0"/>
              <a:t>カ月以下の懲役か</a:t>
            </a:r>
            <a:r>
              <a:rPr lang="en-US" altLang="ja-JP" sz="2400" dirty="0"/>
              <a:t>100</a:t>
            </a:r>
            <a:r>
              <a:rPr lang="ja-JP" altLang="en-US" sz="2400" dirty="0"/>
              <a:t>万円以下の</a:t>
            </a:r>
            <a:r>
              <a:rPr lang="ja-JP" altLang="en-US" sz="2400" dirty="0" smtClean="0"/>
              <a:t>罰金　（</a:t>
            </a:r>
            <a:r>
              <a:rPr lang="en-US" altLang="ja-JP" sz="2400" dirty="0"/>
              <a:t>2008</a:t>
            </a:r>
            <a:r>
              <a:rPr lang="ja-JP" altLang="en-US" sz="2400" dirty="0"/>
              <a:t>年</a:t>
            </a:r>
            <a:r>
              <a:rPr lang="en-US" altLang="ja-JP" sz="2400" dirty="0"/>
              <a:t>5</a:t>
            </a:r>
            <a:r>
              <a:rPr lang="ja-JP" altLang="en-US" sz="2400" dirty="0" smtClean="0"/>
              <a:t>月改正）</a:t>
            </a:r>
            <a:endParaRPr kumimoji="1" lang="ja-JP" altLang="en-US" sz="2400" dirty="0"/>
          </a:p>
        </p:txBody>
      </p:sp>
      <p:sp>
        <p:nvSpPr>
          <p:cNvPr id="5" name="正方形/長方形 4"/>
          <p:cNvSpPr/>
          <p:nvPr/>
        </p:nvSpPr>
        <p:spPr>
          <a:xfrm>
            <a:off x="7257370" y="553355"/>
            <a:ext cx="3278462" cy="461665"/>
          </a:xfrm>
          <a:prstGeom prst="rect">
            <a:avLst/>
          </a:prstGeom>
        </p:spPr>
        <p:txBody>
          <a:bodyPr wrap="none">
            <a:spAutoFit/>
          </a:bodyPr>
          <a:lstStyle/>
          <a:p>
            <a:r>
              <a:rPr lang="ja-JP" altLang="en-US" sz="2400" dirty="0" smtClean="0"/>
              <a:t>平成</a:t>
            </a:r>
            <a:r>
              <a:rPr lang="en-US" altLang="ja-JP" sz="2400" dirty="0" smtClean="0"/>
              <a:t>15</a:t>
            </a:r>
            <a:r>
              <a:rPr lang="ja-JP" altLang="en-US" sz="2400" dirty="0" smtClean="0"/>
              <a:t>年</a:t>
            </a:r>
            <a:r>
              <a:rPr lang="en-US" altLang="ja-JP" sz="2400" dirty="0" smtClean="0"/>
              <a:t>(2003</a:t>
            </a:r>
            <a:r>
              <a:rPr lang="ja-JP" altLang="en-US" sz="2400" dirty="0" smtClean="0"/>
              <a:t>年</a:t>
            </a:r>
            <a:r>
              <a:rPr lang="en-US" altLang="ja-JP" sz="2400" dirty="0" smtClean="0"/>
              <a:t>)</a:t>
            </a:r>
            <a:r>
              <a:rPr lang="ja-JP" altLang="en-US" sz="2400" dirty="0" smtClean="0"/>
              <a:t>制定</a:t>
            </a:r>
            <a:endParaRPr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24" y="2989943"/>
            <a:ext cx="1959428" cy="1959428"/>
          </a:xfrm>
          <a:prstGeom prst="rect">
            <a:avLst/>
          </a:prstGeom>
        </p:spPr>
      </p:pic>
    </p:spTree>
    <p:extLst>
      <p:ext uri="{BB962C8B-B14F-4D97-AF65-F5344CB8AC3E}">
        <p14:creationId xmlns:p14="http://schemas.microsoft.com/office/powerpoint/2010/main" val="650822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3876" y="624110"/>
            <a:ext cx="10408123" cy="1280890"/>
          </a:xfrm>
        </p:spPr>
        <p:txBody>
          <a:bodyPr>
            <a:normAutofit/>
          </a:bodyPr>
          <a:lstStyle/>
          <a:p>
            <a:r>
              <a:rPr lang="ja-JP" altLang="en-US" dirty="0"/>
              <a:t>情報倫理に基づいた事例 </a:t>
            </a:r>
            <a:r>
              <a:rPr lang="en-US" altLang="ja-JP" dirty="0"/>
              <a:t>(</a:t>
            </a:r>
            <a:r>
              <a:rPr lang="ja-JP" altLang="en-US" dirty="0"/>
              <a:t>管理者による不正行為</a:t>
            </a:r>
            <a:r>
              <a:rPr lang="en-US" altLang="ja-JP" dirty="0" smtClean="0"/>
              <a:t>)</a:t>
            </a:r>
            <a:endParaRPr kumimoji="1" lang="ja-JP" altLang="en-US" dirty="0"/>
          </a:p>
        </p:txBody>
      </p:sp>
      <p:sp>
        <p:nvSpPr>
          <p:cNvPr id="3" name="コンテンツ プレースホルダー 2"/>
          <p:cNvSpPr>
            <a:spLocks noGrp="1"/>
          </p:cNvSpPr>
          <p:nvPr>
            <p:ph idx="1"/>
          </p:nvPr>
        </p:nvSpPr>
        <p:spPr>
          <a:xfrm>
            <a:off x="1783876" y="1905000"/>
            <a:ext cx="10032072" cy="4243449"/>
          </a:xfrm>
        </p:spPr>
        <p:txBody>
          <a:bodyPr>
            <a:noAutofit/>
          </a:bodyPr>
          <a:lstStyle/>
          <a:p>
            <a:r>
              <a:rPr lang="ja-JP" altLang="en-US" sz="2400" dirty="0" smtClean="0"/>
              <a:t>内部不正が発生する仕組み：不正</a:t>
            </a:r>
            <a:r>
              <a:rPr lang="ja-JP" altLang="en-US" sz="2400" dirty="0"/>
              <a:t>の</a:t>
            </a:r>
            <a:r>
              <a:rPr lang="ja-JP" altLang="en-US" sz="2400" dirty="0" smtClean="0"/>
              <a:t>トライアングル</a:t>
            </a:r>
            <a:endParaRPr lang="en-US" altLang="ja-JP" sz="2400" dirty="0" smtClean="0"/>
          </a:p>
          <a:p>
            <a:pPr lvl="1"/>
            <a:r>
              <a:rPr lang="ja-JP" altLang="en-US" sz="2000" dirty="0" smtClean="0"/>
              <a:t>「</a:t>
            </a:r>
            <a:r>
              <a:rPr lang="ja-JP" altLang="en-US" sz="2000" dirty="0"/>
              <a:t>動機・プレッシャー</a:t>
            </a:r>
            <a:r>
              <a:rPr lang="ja-JP" altLang="en-US" sz="2000" dirty="0" smtClean="0"/>
              <a:t>」：プレッシャー（業務量，ノルマ等）や処遇への不満</a:t>
            </a:r>
            <a:endParaRPr lang="en-US" altLang="ja-JP" sz="2000" dirty="0" smtClean="0"/>
          </a:p>
          <a:p>
            <a:pPr lvl="1"/>
            <a:r>
              <a:rPr lang="ja-JP" altLang="en-US" sz="2000" dirty="0" smtClean="0"/>
              <a:t>「</a:t>
            </a:r>
            <a:r>
              <a:rPr lang="ja-JP" altLang="en-US" sz="2000" dirty="0"/>
              <a:t>機会</a:t>
            </a:r>
            <a:r>
              <a:rPr lang="ja-JP" altLang="en-US" sz="2000" dirty="0" smtClean="0"/>
              <a:t>」：技術（</a:t>
            </a:r>
            <a:r>
              <a:rPr lang="en-US" altLang="ja-JP" sz="2000" dirty="0" smtClean="0"/>
              <a:t>IT</a:t>
            </a:r>
            <a:r>
              <a:rPr lang="ja-JP" altLang="en-US" sz="2000" dirty="0" smtClean="0"/>
              <a:t>システム，ネットワーク）や部鶴的な環境及び組織のルールなどで，不正行為の実行を可能または容易にする環境</a:t>
            </a:r>
            <a:endParaRPr lang="en-US" altLang="ja-JP" sz="2000" dirty="0" smtClean="0"/>
          </a:p>
          <a:p>
            <a:pPr lvl="1"/>
            <a:r>
              <a:rPr lang="ja-JP" altLang="en-US" sz="2000" dirty="0" smtClean="0"/>
              <a:t>「</a:t>
            </a:r>
            <a:r>
              <a:rPr lang="ja-JP" altLang="en-US" sz="2000" dirty="0"/>
              <a:t>正当化</a:t>
            </a:r>
            <a:r>
              <a:rPr lang="ja-JP" altLang="en-US" sz="2000" dirty="0" smtClean="0"/>
              <a:t>」：都合の良い解釈，他人への責任転嫁などの理由づけ</a:t>
            </a:r>
            <a:endParaRPr lang="en-US" altLang="ja-JP" sz="2000" dirty="0" smtClean="0"/>
          </a:p>
          <a:p>
            <a:r>
              <a:rPr kumimoji="1" lang="ja-JP" altLang="en-US" sz="2400" dirty="0" smtClean="0"/>
              <a:t>対策例</a:t>
            </a:r>
            <a:endParaRPr kumimoji="1" lang="en-US" altLang="ja-JP" sz="2400" dirty="0" smtClean="0"/>
          </a:p>
          <a:p>
            <a:pPr lvl="1"/>
            <a:r>
              <a:rPr lang="ja-JP" altLang="en-US" sz="2000" dirty="0" smtClean="0"/>
              <a:t>重要な情報であることの明確化，適切なアクセス権限の付与</a:t>
            </a:r>
            <a:endParaRPr lang="en-US" altLang="ja-JP" sz="2000" dirty="0" smtClean="0"/>
          </a:p>
          <a:p>
            <a:pPr lvl="1"/>
            <a:r>
              <a:rPr kumimoji="1" lang="ja-JP" altLang="en-US" sz="2000" dirty="0" smtClean="0"/>
              <a:t>重要情報の持ち出し，可搬媒体等の持ち込みの監視</a:t>
            </a:r>
            <a:endParaRPr kumimoji="1" lang="en-US" altLang="ja-JP" sz="2000" dirty="0" smtClean="0"/>
          </a:p>
          <a:p>
            <a:pPr lvl="1"/>
            <a:r>
              <a:rPr lang="ja-JP" altLang="en-US" sz="2000" dirty="0" smtClean="0"/>
              <a:t>定期的な操作履歴の監視・監査</a:t>
            </a:r>
            <a:endParaRPr kumimoji="1" lang="ja-JP" altLang="en-US" sz="2000" dirty="0"/>
          </a:p>
        </p:txBody>
      </p:sp>
      <p:sp>
        <p:nvSpPr>
          <p:cNvPr id="4" name="正方形/長方形 3"/>
          <p:cNvSpPr/>
          <p:nvPr/>
        </p:nvSpPr>
        <p:spPr>
          <a:xfrm>
            <a:off x="3261755" y="1264555"/>
            <a:ext cx="8233559" cy="369332"/>
          </a:xfrm>
          <a:prstGeom prst="rect">
            <a:avLst/>
          </a:prstGeom>
        </p:spPr>
        <p:txBody>
          <a:bodyPr wrap="square">
            <a:spAutoFit/>
          </a:bodyPr>
          <a:lstStyle/>
          <a:p>
            <a:r>
              <a:rPr lang="ja-JP" altLang="en-US" dirty="0"/>
              <a:t>http://www.ipa.go.jp/security/announce/20140710-insider.html</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423" y="4647209"/>
            <a:ext cx="1807769" cy="1667866"/>
          </a:xfrm>
          <a:prstGeom prst="rect">
            <a:avLst/>
          </a:prstGeom>
        </p:spPr>
      </p:pic>
    </p:spTree>
    <p:extLst>
      <p:ext uri="{BB962C8B-B14F-4D97-AF65-F5344CB8AC3E}">
        <p14:creationId xmlns:p14="http://schemas.microsoft.com/office/powerpoint/2010/main" val="790317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つぎの意味を答えなさい</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2400" dirty="0" smtClean="0"/>
              <a:t>ボットネット</a:t>
            </a:r>
            <a:endParaRPr lang="en-US" altLang="ja-JP" sz="2400" dirty="0" smtClean="0"/>
          </a:p>
          <a:p>
            <a:r>
              <a:rPr kumimoji="1" lang="ja-JP" altLang="en-US" sz="2400" dirty="0" smtClean="0"/>
              <a:t>ガンブラー</a:t>
            </a:r>
            <a:endParaRPr kumimoji="1" lang="en-US" altLang="ja-JP" sz="2400" dirty="0" smtClean="0"/>
          </a:p>
          <a:p>
            <a:r>
              <a:rPr lang="ja-JP" altLang="en-US" sz="2400" dirty="0" smtClean="0"/>
              <a:t>タコイカウィルス</a:t>
            </a:r>
            <a:endParaRPr lang="en-US" altLang="ja-JP" sz="2400" dirty="0" smtClean="0"/>
          </a:p>
          <a:p>
            <a:r>
              <a:rPr lang="ja-JP" altLang="en-US" sz="2400" dirty="0" smtClean="0"/>
              <a:t>ラン</a:t>
            </a:r>
            <a:r>
              <a:rPr kumimoji="1" lang="ja-JP" altLang="en-US" sz="2400" dirty="0" smtClean="0"/>
              <a:t>サムウェア</a:t>
            </a:r>
            <a:endParaRPr kumimoji="1" lang="en-US" altLang="ja-JP" sz="2400" dirty="0" smtClean="0"/>
          </a:p>
          <a:p>
            <a:r>
              <a:rPr lang="ja-JP" altLang="en-US" sz="2400" dirty="0" smtClean="0"/>
              <a:t>ワンクリウェア</a:t>
            </a:r>
            <a:endParaRPr lang="en-US" altLang="ja-JP" sz="2400" dirty="0" smtClean="0"/>
          </a:p>
          <a:p>
            <a:r>
              <a:rPr kumimoji="1" lang="ja-JP" altLang="en-US" sz="2400" dirty="0" smtClean="0"/>
              <a:t>ルートキット</a:t>
            </a:r>
            <a:endParaRPr kumimoji="1" lang="en-US" altLang="ja-JP" sz="2400" dirty="0" smtClean="0"/>
          </a:p>
          <a:p>
            <a:r>
              <a:rPr lang="en-US" altLang="ja-JP" sz="2400" dirty="0" smtClean="0"/>
              <a:t>CAPTCHA (Completely Automated Public Turing Test To Tell Computers and Humans Apart)</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382" y="3400783"/>
            <a:ext cx="1740560" cy="124325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569" y="277871"/>
            <a:ext cx="2189843" cy="1394900"/>
          </a:xfrm>
          <a:prstGeom prst="rect">
            <a:avLst/>
          </a:prstGeom>
        </p:spPr>
      </p:pic>
      <p:pic>
        <p:nvPicPr>
          <p:cNvPr id="3074" name="Picture 2" descr="CAPTCHA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382" y="5370915"/>
            <a:ext cx="2714502" cy="1080614"/>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8361382" y="6488668"/>
            <a:ext cx="3071675" cy="369332"/>
          </a:xfrm>
          <a:prstGeom prst="rect">
            <a:avLst/>
          </a:prstGeom>
        </p:spPr>
        <p:txBody>
          <a:bodyPr wrap="none">
            <a:spAutoFit/>
          </a:bodyPr>
          <a:lstStyle/>
          <a:p>
            <a:r>
              <a:rPr lang="ja-JP" altLang="en-US" dirty="0"/>
              <a:t>http://www.captcha.net/</a:t>
            </a:r>
          </a:p>
        </p:txBody>
      </p:sp>
    </p:spTree>
    <p:extLst>
      <p:ext uri="{BB962C8B-B14F-4D97-AF65-F5344CB8AC3E}">
        <p14:creationId xmlns:p14="http://schemas.microsoft.com/office/powerpoint/2010/main" val="20336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コンピュータウィルスに関する罪</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a:t>2011</a:t>
            </a:r>
            <a:r>
              <a:rPr lang="ja-JP" altLang="en-US" sz="2400" dirty="0"/>
              <a:t>年に「情報処理の高度化等に対処するための刑法等の一部を改正する法律案」（サイバー刑法）により、刑法が改正され「不正指令電磁的記録に関する罪（コンピュータウィルス罪）」が</a:t>
            </a:r>
            <a:r>
              <a:rPr lang="ja-JP" altLang="en-US" sz="2400" dirty="0" smtClean="0"/>
              <a:t>新設</a:t>
            </a:r>
            <a:endParaRPr lang="en-US" altLang="ja-JP" sz="2400" dirty="0" smtClean="0"/>
          </a:p>
          <a:p>
            <a:endParaRPr lang="en-US" altLang="ja-JP" sz="2400" dirty="0" smtClean="0"/>
          </a:p>
          <a:p>
            <a:r>
              <a:rPr lang="ja-JP" altLang="en-US" sz="2400" dirty="0" smtClean="0"/>
              <a:t>コンピュータ</a:t>
            </a:r>
            <a:r>
              <a:rPr lang="ja-JP" altLang="en-US" sz="2400" dirty="0"/>
              <a:t>・ウィルスの作成・提供（第</a:t>
            </a:r>
            <a:r>
              <a:rPr lang="en-US" altLang="ja-JP" sz="2400" dirty="0"/>
              <a:t>168</a:t>
            </a:r>
            <a:r>
              <a:rPr lang="ja-JP" altLang="en-US" sz="2400" dirty="0"/>
              <a:t>条の</a:t>
            </a:r>
            <a:r>
              <a:rPr lang="en-US" altLang="ja-JP" sz="2400" dirty="0"/>
              <a:t>2</a:t>
            </a:r>
            <a:r>
              <a:rPr lang="ja-JP" altLang="en-US" sz="2400" dirty="0" smtClean="0"/>
              <a:t>）</a:t>
            </a:r>
            <a:endParaRPr lang="en-US" altLang="ja-JP" sz="2400" dirty="0" smtClean="0"/>
          </a:p>
          <a:p>
            <a:r>
              <a:rPr lang="ja-JP" altLang="en-US" sz="2400" dirty="0"/>
              <a:t>コンピュータ・ウィルスの取得・保管（第</a:t>
            </a:r>
            <a:r>
              <a:rPr lang="en-US" altLang="ja-JP" sz="2400" dirty="0"/>
              <a:t>168</a:t>
            </a:r>
            <a:r>
              <a:rPr lang="ja-JP" altLang="en-US" sz="2400" dirty="0"/>
              <a:t>条の</a:t>
            </a:r>
            <a:r>
              <a:rPr lang="en-US" altLang="ja-JP" sz="2400" dirty="0"/>
              <a:t>3</a:t>
            </a:r>
            <a:r>
              <a:rPr lang="ja-JP" altLang="en-US" sz="2400" dirty="0" smtClean="0"/>
              <a:t>）</a:t>
            </a:r>
            <a:r>
              <a:rPr lang="en-US" altLang="ja-JP" sz="2400" dirty="0" smtClean="0"/>
              <a:t/>
            </a:r>
            <a:br>
              <a:rPr lang="en-US" altLang="ja-JP" sz="2400" dirty="0" smtClean="0"/>
            </a:br>
            <a:r>
              <a:rPr lang="ja-JP" altLang="en-US" sz="2400" dirty="0" smtClean="0"/>
              <a:t>（他人に対して，ウィルスを送付する目的の場合．ウィルス被害者に対するものではない）</a:t>
            </a:r>
            <a:endParaRPr lang="en-US" altLang="ja-JP" sz="2400" dirty="0" smtClean="0"/>
          </a:p>
          <a:p>
            <a:pPr lvl="1"/>
            <a:endParaRPr lang="en-US" altLang="ja-JP" sz="24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836" y="258166"/>
            <a:ext cx="1636776" cy="176113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75" y="2339009"/>
            <a:ext cx="1799539" cy="1471270"/>
          </a:xfrm>
          <a:prstGeom prst="rect">
            <a:avLst/>
          </a:prstGeom>
        </p:spPr>
      </p:pic>
    </p:spTree>
    <p:extLst>
      <p:ext uri="{BB962C8B-B14F-4D97-AF65-F5344CB8AC3E}">
        <p14:creationId xmlns:p14="http://schemas.microsoft.com/office/powerpoint/2010/main" val="77993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情報倫理と情報モラルと</a:t>
            </a:r>
            <a:r>
              <a:rPr lang="ja-JP" altLang="en-US" dirty="0" smtClean="0"/>
              <a:t>は</a:t>
            </a:r>
            <a:endParaRPr kumimoji="1" lang="ja-JP" altLang="en-US" dirty="0"/>
          </a:p>
        </p:txBody>
      </p:sp>
      <p:sp>
        <p:nvSpPr>
          <p:cNvPr id="3" name="コンテンツ プレースホルダー 2"/>
          <p:cNvSpPr>
            <a:spLocks noGrp="1"/>
          </p:cNvSpPr>
          <p:nvPr>
            <p:ph idx="1"/>
          </p:nvPr>
        </p:nvSpPr>
        <p:spPr>
          <a:xfrm>
            <a:off x="924396" y="2106706"/>
            <a:ext cx="10384580" cy="4347882"/>
          </a:xfrm>
        </p:spPr>
        <p:style>
          <a:lnRef idx="2">
            <a:schemeClr val="dk1"/>
          </a:lnRef>
          <a:fillRef idx="1">
            <a:schemeClr val="lt1"/>
          </a:fillRef>
          <a:effectRef idx="0">
            <a:schemeClr val="dk1"/>
          </a:effectRef>
          <a:fontRef idx="minor">
            <a:schemeClr val="dk1"/>
          </a:fontRef>
        </p:style>
        <p:txBody>
          <a:bodyPr>
            <a:noAutofit/>
          </a:bodyPr>
          <a:lstStyle/>
          <a:p>
            <a:pPr marL="342900" lvl="1" indent="-342900"/>
            <a:r>
              <a:rPr lang="ja-JP" altLang="en-US" sz="2400" dirty="0">
                <a:solidFill>
                  <a:schemeClr val="tx1"/>
                </a:solidFill>
              </a:rPr>
              <a:t>情報倫理（じょうほうりんり、英語：</a:t>
            </a:r>
            <a:r>
              <a:rPr lang="en-US" altLang="ja-JP" sz="2400" dirty="0">
                <a:solidFill>
                  <a:schemeClr val="tx1"/>
                </a:solidFill>
              </a:rPr>
              <a:t>information ethics</a:t>
            </a:r>
            <a:r>
              <a:rPr lang="ja-JP" altLang="en-US" sz="2400" dirty="0" smtClean="0">
                <a:solidFill>
                  <a:schemeClr val="tx1"/>
                </a:solidFill>
              </a:rPr>
              <a:t>）</a:t>
            </a:r>
            <a:r>
              <a:rPr lang="ja-JP" altLang="en-US" sz="2200" dirty="0">
                <a:solidFill>
                  <a:schemeClr val="tx1"/>
                </a:solidFill>
              </a:rPr>
              <a:t>（</a:t>
            </a:r>
            <a:r>
              <a:rPr lang="en-US" altLang="ja-JP" sz="2200" dirty="0">
                <a:solidFill>
                  <a:schemeClr val="tx1"/>
                </a:solidFill>
              </a:rPr>
              <a:t>Wikipedia</a:t>
            </a:r>
            <a:r>
              <a:rPr lang="ja-JP" altLang="en-US" sz="2200" dirty="0" smtClean="0">
                <a:solidFill>
                  <a:schemeClr val="tx1"/>
                </a:solidFill>
              </a:rPr>
              <a:t>）</a:t>
            </a:r>
            <a:endParaRPr lang="en-US" altLang="ja-JP" sz="2400" dirty="0" smtClean="0">
              <a:solidFill>
                <a:schemeClr val="tx1"/>
              </a:solidFill>
            </a:endParaRPr>
          </a:p>
          <a:p>
            <a:pPr lvl="1"/>
            <a:r>
              <a:rPr lang="ja-JP" altLang="en-US" sz="2200" dirty="0" smtClean="0">
                <a:solidFill>
                  <a:schemeClr val="tx1"/>
                </a:solidFill>
              </a:rPr>
              <a:t>人間</a:t>
            </a:r>
            <a:r>
              <a:rPr lang="ja-JP" altLang="en-US" sz="2200" dirty="0">
                <a:solidFill>
                  <a:schemeClr val="tx1"/>
                </a:solidFill>
              </a:rPr>
              <a:t>が</a:t>
            </a:r>
            <a:r>
              <a:rPr lang="ja-JP" altLang="en-US" sz="2200" b="1" dirty="0">
                <a:solidFill>
                  <a:schemeClr val="tx1"/>
                </a:solidFill>
              </a:rPr>
              <a:t>情報をもちいた社会形成に必要とされる一般的な</a:t>
            </a:r>
            <a:r>
              <a:rPr lang="ja-JP" altLang="en-US" sz="2200" b="1" dirty="0" smtClean="0">
                <a:solidFill>
                  <a:schemeClr val="tx1"/>
                </a:solidFill>
              </a:rPr>
              <a:t>行動規範</a:t>
            </a:r>
            <a:r>
              <a:rPr lang="ja-JP" altLang="en-US" sz="2200" dirty="0" smtClean="0">
                <a:solidFill>
                  <a:schemeClr val="tx1"/>
                </a:solidFill>
              </a:rPr>
              <a:t>。</a:t>
            </a:r>
            <a:endParaRPr lang="en-US" altLang="ja-JP" sz="2200" dirty="0" smtClean="0">
              <a:solidFill>
                <a:schemeClr val="tx1"/>
              </a:solidFill>
            </a:endParaRPr>
          </a:p>
          <a:p>
            <a:pPr lvl="1"/>
            <a:r>
              <a:rPr lang="ja-JP" altLang="en-US" sz="2200" dirty="0">
                <a:solidFill>
                  <a:schemeClr val="tx1"/>
                </a:solidFill>
              </a:rPr>
              <a:t>情報を扱う上での行動が社会全体に対し悪影響を及ぼさないように、より善い社会を形成しようとする</a:t>
            </a:r>
            <a:r>
              <a:rPr lang="ja-JP" altLang="en-US" sz="2200" dirty="0" smtClean="0">
                <a:solidFill>
                  <a:schemeClr val="tx1"/>
                </a:solidFill>
              </a:rPr>
              <a:t>考え方</a:t>
            </a:r>
            <a:endParaRPr lang="en-US" altLang="ja-JP" sz="2200" dirty="0" smtClean="0">
              <a:solidFill>
                <a:schemeClr val="tx1"/>
              </a:solidFill>
            </a:endParaRPr>
          </a:p>
          <a:p>
            <a:pPr lvl="1"/>
            <a:r>
              <a:rPr lang="ja-JP" altLang="en-US" sz="2200" b="1" dirty="0">
                <a:solidFill>
                  <a:schemeClr val="tx1"/>
                </a:solidFill>
              </a:rPr>
              <a:t>倫理：社会という共同体の中での</a:t>
            </a:r>
            <a:r>
              <a:rPr lang="ja-JP" altLang="en-US" sz="2200" b="1" dirty="0" smtClean="0">
                <a:solidFill>
                  <a:schemeClr val="tx1"/>
                </a:solidFill>
              </a:rPr>
              <a:t>道徳</a:t>
            </a:r>
            <a:r>
              <a:rPr lang="ja-JP" altLang="en-US" sz="2200" b="1" dirty="0">
                <a:solidFill>
                  <a:schemeClr val="tx1"/>
                </a:solidFill>
              </a:rPr>
              <a:t>（</a:t>
            </a:r>
            <a:r>
              <a:rPr lang="ja-JP" altLang="en-US" sz="2200" b="1" dirty="0" smtClean="0">
                <a:solidFill>
                  <a:schemeClr val="tx1"/>
                </a:solidFill>
              </a:rPr>
              <a:t>自発的な善悪の判断規範）の結合体</a:t>
            </a:r>
            <a:r>
              <a:rPr lang="ja-JP" altLang="en-US" sz="2200" b="1" dirty="0">
                <a:solidFill>
                  <a:schemeClr val="tx1"/>
                </a:solidFill>
              </a:rPr>
              <a:t>，かつ行動の規範の</a:t>
            </a:r>
            <a:r>
              <a:rPr lang="ja-JP" altLang="en-US" sz="2200" b="1" dirty="0" smtClean="0">
                <a:solidFill>
                  <a:schemeClr val="tx1"/>
                </a:solidFill>
              </a:rPr>
              <a:t>中核</a:t>
            </a:r>
            <a:endParaRPr lang="en-US" altLang="ja-JP" sz="2200" b="1" dirty="0" smtClean="0">
              <a:solidFill>
                <a:schemeClr val="tx1"/>
              </a:solidFill>
            </a:endParaRPr>
          </a:p>
          <a:p>
            <a:r>
              <a:rPr lang="ja-JP" altLang="en-US" sz="2600" dirty="0" smtClean="0"/>
              <a:t>情報モラル：</a:t>
            </a:r>
            <a:r>
              <a:rPr lang="ja-JP" altLang="en-US" sz="2600" b="1" dirty="0" smtClean="0"/>
              <a:t>情報社会で適正な活動を行うための基になる考え方と態度</a:t>
            </a:r>
            <a:r>
              <a:rPr lang="ja-JP" altLang="en-US" sz="2600" dirty="0" smtClean="0"/>
              <a:t>」（文科省指導要領）</a:t>
            </a:r>
            <a:endParaRPr kumimoji="1" lang="ja-JP" altLang="en-US" sz="2600" dirty="0">
              <a:solidFill>
                <a:schemeClr val="tx1"/>
              </a:solidFill>
            </a:endParaRPr>
          </a:p>
        </p:txBody>
      </p:sp>
      <p:pic>
        <p:nvPicPr>
          <p:cNvPr id="4" name="図 3"/>
          <p:cNvPicPr>
            <a:picLocks noChangeAspect="1"/>
          </p:cNvPicPr>
          <p:nvPr/>
        </p:nvPicPr>
        <p:blipFill>
          <a:blip r:embed="rId2"/>
          <a:stretch>
            <a:fillRect/>
          </a:stretch>
        </p:blipFill>
        <p:spPr>
          <a:xfrm>
            <a:off x="9037723" y="148628"/>
            <a:ext cx="2466889" cy="1756372"/>
          </a:xfrm>
          <a:prstGeom prst="rect">
            <a:avLst/>
          </a:prstGeom>
        </p:spPr>
      </p:pic>
    </p:spTree>
    <p:extLst>
      <p:ext uri="{BB962C8B-B14F-4D97-AF65-F5344CB8AC3E}">
        <p14:creationId xmlns:p14="http://schemas.microsoft.com/office/powerpoint/2010/main" val="2631550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著作物の引用に関して，これからレポートを書く上で，注意すべきと思った点について記してください．</a:t>
            </a:r>
            <a:endParaRPr kumimoji="1" lang="en-US" altLang="ja-JP" sz="2400" dirty="0" smtClean="0"/>
          </a:p>
          <a:p>
            <a:r>
              <a:rPr lang="ja-JP" altLang="en-US" sz="2400" dirty="0"/>
              <a:t>インターネット環境を利用して、今後</a:t>
            </a:r>
            <a:r>
              <a:rPr lang="ja-JP" altLang="en-US" sz="2400" dirty="0" smtClean="0"/>
              <a:t>、</a:t>
            </a:r>
            <a:r>
              <a:rPr lang="en-US" altLang="ja-JP" sz="2400" dirty="0" smtClean="0"/>
              <a:t/>
            </a:r>
            <a:br>
              <a:rPr lang="en-US" altLang="ja-JP" sz="2400" dirty="0" smtClean="0"/>
            </a:br>
            <a:r>
              <a:rPr lang="en-US" altLang="ja-JP" sz="2400" dirty="0" smtClean="0"/>
              <a:t>1</a:t>
            </a:r>
            <a:r>
              <a:rPr lang="en-US" altLang="ja-JP" sz="2400" dirty="0"/>
              <a:t>) </a:t>
            </a:r>
            <a:r>
              <a:rPr lang="ja-JP" altLang="en-US" sz="2400" dirty="0"/>
              <a:t>他人とコミュニケーションを</a:t>
            </a:r>
            <a:r>
              <a:rPr lang="ja-JP" altLang="en-US" sz="2400" dirty="0" smtClean="0"/>
              <a:t>とったり、</a:t>
            </a:r>
            <a:r>
              <a:rPr lang="en-US" altLang="ja-JP" sz="2400" dirty="0" smtClean="0"/>
              <a:t/>
            </a:r>
            <a:br>
              <a:rPr lang="en-US" altLang="ja-JP" sz="2400" dirty="0" smtClean="0"/>
            </a:br>
            <a:r>
              <a:rPr lang="en-US" altLang="ja-JP" sz="2400" dirty="0" smtClean="0"/>
              <a:t>2</a:t>
            </a:r>
            <a:r>
              <a:rPr lang="en-US" altLang="ja-JP" sz="2400" dirty="0"/>
              <a:t>)</a:t>
            </a:r>
            <a:r>
              <a:rPr lang="ja-JP" altLang="en-US" sz="2400" dirty="0"/>
              <a:t>勉強</a:t>
            </a:r>
            <a:r>
              <a:rPr lang="ja-JP" altLang="en-US" sz="2400" dirty="0" smtClean="0"/>
              <a:t>あるいは</a:t>
            </a:r>
            <a:r>
              <a:rPr lang="en-US" altLang="ja-JP" sz="2400" dirty="0" smtClean="0"/>
              <a:t/>
            </a:r>
            <a:br>
              <a:rPr lang="en-US" altLang="ja-JP" sz="2400" dirty="0" smtClean="0"/>
            </a:br>
            <a:r>
              <a:rPr lang="en-US" altLang="ja-JP" sz="2400" dirty="0" smtClean="0"/>
              <a:t>3</a:t>
            </a:r>
            <a:r>
              <a:rPr lang="en-US" altLang="ja-JP" sz="2400" dirty="0"/>
              <a:t>) </a:t>
            </a:r>
            <a:r>
              <a:rPr lang="ja-JP" altLang="en-US" sz="2400" dirty="0"/>
              <a:t>仕事をする上で</a:t>
            </a:r>
            <a:r>
              <a:rPr lang="ja-JP" altLang="en-US" sz="2400" dirty="0" smtClean="0"/>
              <a:t>、</a:t>
            </a:r>
            <a:r>
              <a:rPr lang="en-US" altLang="ja-JP" sz="2400" smtClean="0"/>
              <a:t/>
            </a:r>
            <a:br>
              <a:rPr lang="en-US" altLang="ja-JP" sz="2400" smtClean="0"/>
            </a:br>
            <a:r>
              <a:rPr lang="ja-JP" altLang="en-US" sz="2400" smtClean="0"/>
              <a:t>注意</a:t>
            </a:r>
            <a:r>
              <a:rPr lang="ja-JP" altLang="en-US" sz="2400" dirty="0"/>
              <a:t>すべきと思った点について</a:t>
            </a:r>
            <a:r>
              <a:rPr lang="ja-JP" altLang="en-US" sz="2400" dirty="0" smtClean="0"/>
              <a:t>記して</a:t>
            </a:r>
            <a:r>
              <a:rPr lang="ja-JP" altLang="en-US" sz="2400" dirty="0"/>
              <a:t>ください</a:t>
            </a:r>
            <a:r>
              <a:rPr lang="ja-JP" altLang="en-US" sz="2400" dirty="0" smtClean="0"/>
              <a:t>．</a:t>
            </a:r>
            <a:endParaRPr lang="en-US" altLang="ja-JP" sz="2400" dirty="0" smtClean="0"/>
          </a:p>
          <a:p>
            <a:r>
              <a:rPr lang="ja-JP" altLang="en-US" sz="2400" dirty="0" smtClean="0"/>
              <a:t>講義の感想，質問，要望などがあれば，記してください．</a:t>
            </a:r>
            <a:endParaRPr kumimoji="1" lang="ja-JP" altLang="en-US" sz="2400" dirty="0"/>
          </a:p>
        </p:txBody>
      </p:sp>
    </p:spTree>
    <p:extLst>
      <p:ext uri="{BB962C8B-B14F-4D97-AF65-F5344CB8AC3E}">
        <p14:creationId xmlns:p14="http://schemas.microsoft.com/office/powerpoint/2010/main" val="333177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九州大学情報倫理</a:t>
            </a:r>
            <a:r>
              <a:rPr lang="ja-JP" altLang="en-US" dirty="0" smtClean="0"/>
              <a:t>規定</a:t>
            </a:r>
            <a:endParaRPr kumimoji="1" lang="ja-JP" altLang="en-US" dirty="0"/>
          </a:p>
        </p:txBody>
      </p:sp>
      <p:sp>
        <p:nvSpPr>
          <p:cNvPr id="3" name="コンテンツ プレースホルダー 2"/>
          <p:cNvSpPr>
            <a:spLocks noGrp="1"/>
          </p:cNvSpPr>
          <p:nvPr>
            <p:ph idx="1"/>
          </p:nvPr>
        </p:nvSpPr>
        <p:spPr>
          <a:xfrm>
            <a:off x="1959430" y="1905000"/>
            <a:ext cx="9545182" cy="4662054"/>
          </a:xfrm>
        </p:spPr>
        <p:txBody>
          <a:bodyPr>
            <a:normAutofit/>
          </a:bodyPr>
          <a:lstStyle/>
          <a:p>
            <a:r>
              <a:rPr lang="ja-JP" altLang="en-US" sz="3200" b="1" dirty="0"/>
              <a:t>九州</a:t>
            </a:r>
            <a:r>
              <a:rPr lang="ja-JP" altLang="en-US" sz="3200" b="1" dirty="0" smtClean="0"/>
              <a:t>大学の</a:t>
            </a:r>
            <a:r>
              <a:rPr lang="ja-JP" altLang="en-US" sz="3200" b="1" dirty="0"/>
              <a:t>情報資産を利用する</a:t>
            </a:r>
            <a:r>
              <a:rPr lang="ja-JP" altLang="en-US" sz="3200" b="1" dirty="0" smtClean="0"/>
              <a:t>者の</a:t>
            </a:r>
            <a:r>
              <a:rPr lang="ja-JP" altLang="en-US" sz="3200" b="1" dirty="0"/>
              <a:t>心得、責務、遵守事項</a:t>
            </a:r>
            <a:r>
              <a:rPr lang="ja-JP" altLang="en-US" sz="3200" dirty="0"/>
              <a:t>等を定めることにより、利用者の倫理</a:t>
            </a:r>
            <a:r>
              <a:rPr lang="ja-JP" altLang="en-US" sz="3200" dirty="0" smtClean="0"/>
              <a:t>（「</a:t>
            </a:r>
            <a:r>
              <a:rPr lang="ja-JP" altLang="en-US" sz="3200" dirty="0"/>
              <a:t>情報倫理</a:t>
            </a:r>
            <a:r>
              <a:rPr lang="ja-JP" altLang="en-US" sz="3200" dirty="0" smtClean="0"/>
              <a:t>」）を</a:t>
            </a:r>
            <a:r>
              <a:rPr lang="ja-JP" altLang="en-US" sz="3200" dirty="0"/>
              <a:t>保持し、情報資産の安全、円滑及び適正な利用を促進し、もって本学の教育、研究、診療及び</a:t>
            </a:r>
            <a:r>
              <a:rPr lang="ja-JP" altLang="en-US" sz="3200" dirty="0" smtClean="0"/>
              <a:t>大学</a:t>
            </a:r>
            <a:r>
              <a:rPr lang="ja-JP" altLang="en-US" sz="3200" dirty="0"/>
              <a:t>運営</a:t>
            </a:r>
            <a:r>
              <a:rPr lang="ja-JP" altLang="en-US" sz="3200" dirty="0" smtClean="0"/>
              <a:t>（「</a:t>
            </a:r>
            <a:r>
              <a:rPr lang="ja-JP" altLang="en-US" sz="3200" dirty="0"/>
              <a:t>教育等</a:t>
            </a:r>
            <a:r>
              <a:rPr lang="ja-JP" altLang="en-US" sz="3200" dirty="0" smtClean="0"/>
              <a:t>」）</a:t>
            </a:r>
            <a:r>
              <a:rPr lang="ja-JP" altLang="en-US" sz="3200" dirty="0"/>
              <a:t>の充実を図ることを目的</a:t>
            </a:r>
            <a:r>
              <a:rPr lang="ja-JP" altLang="en-US" sz="3200" dirty="0" smtClean="0"/>
              <a:t>とする．</a:t>
            </a:r>
            <a:endParaRPr lang="en-US" altLang="ja-JP" sz="3200" dirty="0" smtClean="0"/>
          </a:p>
        </p:txBody>
      </p:sp>
      <p:sp>
        <p:nvSpPr>
          <p:cNvPr id="4" name="正方形/長方形 3"/>
          <p:cNvSpPr/>
          <p:nvPr/>
        </p:nvSpPr>
        <p:spPr>
          <a:xfrm>
            <a:off x="2822375" y="1264555"/>
            <a:ext cx="7819292" cy="369332"/>
          </a:xfrm>
          <a:prstGeom prst="rect">
            <a:avLst/>
          </a:prstGeom>
        </p:spPr>
        <p:txBody>
          <a:bodyPr wrap="square">
            <a:spAutoFit/>
          </a:bodyPr>
          <a:lstStyle/>
          <a:p>
            <a:r>
              <a:rPr lang="ja-JP" altLang="en-US" dirty="0"/>
              <a:t>http://www.kyushu-u.ac.jp/university/rule/zenbun/2012kitei073.pdf</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1887" y="4569351"/>
            <a:ext cx="1838108" cy="1838108"/>
          </a:xfrm>
          <a:prstGeom prst="rect">
            <a:avLst/>
          </a:prstGeom>
        </p:spPr>
      </p:pic>
    </p:spTree>
    <p:extLst>
      <p:ext uri="{BB962C8B-B14F-4D97-AF65-F5344CB8AC3E}">
        <p14:creationId xmlns:p14="http://schemas.microsoft.com/office/powerpoint/2010/main" val="38094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九州大学情報倫理</a:t>
            </a:r>
            <a:r>
              <a:rPr lang="ja-JP" altLang="en-US" dirty="0" smtClean="0"/>
              <a:t>規定</a:t>
            </a:r>
            <a:endParaRPr kumimoji="1" lang="ja-JP" altLang="en-US" dirty="0"/>
          </a:p>
        </p:txBody>
      </p:sp>
      <p:sp>
        <p:nvSpPr>
          <p:cNvPr id="3" name="コンテンツ プレースホルダー 2"/>
          <p:cNvSpPr>
            <a:spLocks noGrp="1"/>
          </p:cNvSpPr>
          <p:nvPr>
            <p:ph idx="1"/>
          </p:nvPr>
        </p:nvSpPr>
        <p:spPr>
          <a:xfrm>
            <a:off x="1747205" y="1779029"/>
            <a:ext cx="9757407" cy="4933167"/>
          </a:xfrm>
        </p:spPr>
        <p:txBody>
          <a:bodyPr>
            <a:normAutofit fontScale="92500"/>
          </a:bodyPr>
          <a:lstStyle/>
          <a:p>
            <a:r>
              <a:rPr lang="ja-JP" altLang="en-US" sz="2400" dirty="0"/>
              <a:t>情報資産を利用するに当たり、情報資産の管理及び運用について定めた学内規則等の遵守と，禁止行為</a:t>
            </a:r>
            <a:endParaRPr lang="en-US" altLang="ja-JP" sz="2400" dirty="0"/>
          </a:p>
          <a:p>
            <a:pPr lvl="1"/>
            <a:r>
              <a:rPr lang="en-US" altLang="ja-JP" sz="2200" dirty="0"/>
              <a:t>(1) </a:t>
            </a:r>
            <a:r>
              <a:rPr lang="ja-JP" altLang="en-US" sz="2200" b="1" dirty="0"/>
              <a:t>利用資格において許可されていない</a:t>
            </a:r>
            <a:r>
              <a:rPr lang="ja-JP" altLang="en-US" sz="2200" dirty="0"/>
              <a:t>行為</a:t>
            </a:r>
          </a:p>
          <a:p>
            <a:pPr lvl="1"/>
            <a:r>
              <a:rPr lang="en-US" altLang="ja-JP" sz="2200" dirty="0"/>
              <a:t>(2)</a:t>
            </a:r>
            <a:r>
              <a:rPr lang="ja-JP" altLang="en-US" sz="2200" b="1" dirty="0"/>
              <a:t>他者の権利利益を害する</a:t>
            </a:r>
            <a:r>
              <a:rPr lang="ja-JP" altLang="en-US" sz="2200" dirty="0"/>
              <a:t>行為</a:t>
            </a:r>
          </a:p>
          <a:p>
            <a:pPr lvl="1"/>
            <a:r>
              <a:rPr lang="en-US" altLang="ja-JP" sz="2200" dirty="0"/>
              <a:t>(3)</a:t>
            </a:r>
            <a:r>
              <a:rPr lang="ja-JP" altLang="en-US" sz="2200" b="1" dirty="0"/>
              <a:t>虚偽の情報又は公序良俗に反する情報を発信</a:t>
            </a:r>
            <a:r>
              <a:rPr lang="ja-JP" altLang="en-US" sz="2200" dirty="0"/>
              <a:t>する</a:t>
            </a:r>
            <a:r>
              <a:rPr lang="ja-JP" altLang="en-US" sz="2200" dirty="0" smtClean="0"/>
              <a:t>行為</a:t>
            </a:r>
            <a:endParaRPr lang="en-US" altLang="ja-JP" sz="2200" dirty="0" smtClean="0"/>
          </a:p>
          <a:p>
            <a:pPr lvl="1"/>
            <a:r>
              <a:rPr lang="en-US" altLang="ja-JP" sz="2200" dirty="0" smtClean="0"/>
              <a:t>(</a:t>
            </a:r>
            <a:r>
              <a:rPr lang="en-US" altLang="ja-JP" sz="2200" dirty="0"/>
              <a:t>4</a:t>
            </a:r>
            <a:r>
              <a:rPr lang="en-US" altLang="ja-JP" sz="2200" dirty="0" smtClean="0"/>
              <a:t>)</a:t>
            </a:r>
            <a:r>
              <a:rPr lang="ja-JP" altLang="en-US" sz="2200" b="1" dirty="0" smtClean="0"/>
              <a:t>情報</a:t>
            </a:r>
            <a:r>
              <a:rPr lang="ja-JP" altLang="en-US" sz="2200" b="1" dirty="0"/>
              <a:t>資産を毀損し、又は混乱させる</a:t>
            </a:r>
            <a:r>
              <a:rPr lang="ja-JP" altLang="en-US" sz="2200" dirty="0"/>
              <a:t>行為</a:t>
            </a:r>
          </a:p>
          <a:p>
            <a:pPr lvl="1"/>
            <a:r>
              <a:rPr lang="en-US" altLang="ja-JP" sz="2200" dirty="0"/>
              <a:t>(5</a:t>
            </a:r>
            <a:r>
              <a:rPr lang="en-US" altLang="ja-JP" sz="2200" dirty="0" smtClean="0"/>
              <a:t>)</a:t>
            </a:r>
            <a:r>
              <a:rPr lang="ja-JP" altLang="en-US" sz="2200" dirty="0" smtClean="0"/>
              <a:t>その他</a:t>
            </a:r>
            <a:r>
              <a:rPr lang="ja-JP" altLang="en-US" sz="2200" b="1" dirty="0"/>
              <a:t>情報政策委員会が不適切とする</a:t>
            </a:r>
            <a:r>
              <a:rPr lang="ja-JP" altLang="en-US" sz="2200" dirty="0"/>
              <a:t>行為</a:t>
            </a:r>
          </a:p>
          <a:p>
            <a:r>
              <a:rPr lang="ja-JP" altLang="en-US" sz="2400" dirty="0" smtClean="0"/>
              <a:t>利用者</a:t>
            </a:r>
            <a:r>
              <a:rPr lang="ja-JP" altLang="en-US" sz="2400" dirty="0"/>
              <a:t>は、情報資産を利用するに当たり、</a:t>
            </a:r>
            <a:r>
              <a:rPr lang="ja-JP" altLang="en-US" sz="2400" b="1" dirty="0"/>
              <a:t>不正アクセス行為の禁止等に関する法律</a:t>
            </a:r>
            <a:r>
              <a:rPr lang="ja-JP" altLang="en-US" sz="2400" dirty="0"/>
              <a:t>（平成</a:t>
            </a:r>
            <a:r>
              <a:rPr lang="ja-JP" altLang="en-US" sz="2400" dirty="0" smtClean="0"/>
              <a:t>１１年法律</a:t>
            </a:r>
            <a:r>
              <a:rPr lang="ja-JP" altLang="en-US" sz="2400" dirty="0"/>
              <a:t>第１２８号</a:t>
            </a:r>
            <a:r>
              <a:rPr lang="ja-JP" altLang="en-US" sz="2400" dirty="0" smtClean="0"/>
              <a:t>）、</a:t>
            </a:r>
            <a:r>
              <a:rPr lang="ja-JP" altLang="en-US" sz="2400" b="1" dirty="0"/>
              <a:t>著作権法</a:t>
            </a:r>
            <a:r>
              <a:rPr lang="ja-JP" altLang="en-US" sz="2400" dirty="0"/>
              <a:t>（昭和４５年法律第４８号</a:t>
            </a:r>
            <a:r>
              <a:rPr lang="ja-JP" altLang="en-US" sz="2400" dirty="0" smtClean="0"/>
              <a:t>）、</a:t>
            </a:r>
            <a:r>
              <a:rPr lang="ja-JP" altLang="en-US" sz="2400" b="1" dirty="0"/>
              <a:t>独立行政法人等の保有する個人情報の</a:t>
            </a:r>
            <a:r>
              <a:rPr lang="ja-JP" altLang="en-US" sz="2400" b="1" dirty="0" smtClean="0"/>
              <a:t>保護</a:t>
            </a:r>
            <a:r>
              <a:rPr lang="ja-JP" altLang="en-US" sz="2400" b="1" dirty="0"/>
              <a:t>に関する法律</a:t>
            </a:r>
            <a:r>
              <a:rPr lang="ja-JP" altLang="en-US" sz="2400" dirty="0"/>
              <a:t>（平成１５年法律第５９号）</a:t>
            </a:r>
            <a:r>
              <a:rPr lang="ja-JP" altLang="en-US" sz="2400" b="1" dirty="0"/>
              <a:t>その他の関係法令を遵守</a:t>
            </a:r>
            <a:r>
              <a:rPr lang="ja-JP" altLang="en-US" sz="2400" dirty="0"/>
              <a:t>しなければならない。</a:t>
            </a:r>
          </a:p>
          <a:p>
            <a:r>
              <a:rPr lang="ja-JP" altLang="en-US" sz="2400" b="1" dirty="0" smtClean="0"/>
              <a:t>情報セキュリティ事故に関する報告義務</a:t>
            </a:r>
            <a:endParaRPr lang="ja-JP" altLang="en-US" sz="2400" b="1" dirty="0"/>
          </a:p>
          <a:p>
            <a:endParaRPr kumimoji="1" lang="ja-JP" altLang="en-US" b="1" dirty="0"/>
          </a:p>
        </p:txBody>
      </p:sp>
      <p:sp>
        <p:nvSpPr>
          <p:cNvPr id="4" name="正方形/長方形 3"/>
          <p:cNvSpPr/>
          <p:nvPr/>
        </p:nvSpPr>
        <p:spPr>
          <a:xfrm>
            <a:off x="2731481" y="1264555"/>
            <a:ext cx="7819292" cy="369332"/>
          </a:xfrm>
          <a:prstGeom prst="rect">
            <a:avLst/>
          </a:prstGeom>
        </p:spPr>
        <p:txBody>
          <a:bodyPr wrap="square">
            <a:spAutoFit/>
          </a:bodyPr>
          <a:lstStyle/>
          <a:p>
            <a:r>
              <a:rPr lang="ja-JP" altLang="en-US" dirty="0"/>
              <a:t>http://www.kyushu-u.ac.jp/university/rule/zenbun/2012kitei073.pdf</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445" y="2395576"/>
            <a:ext cx="1622079" cy="2095877"/>
          </a:xfrm>
          <a:prstGeom prst="rect">
            <a:avLst/>
          </a:prstGeom>
        </p:spPr>
      </p:pic>
    </p:spTree>
    <p:extLst>
      <p:ext uri="{BB962C8B-B14F-4D97-AF65-F5344CB8AC3E}">
        <p14:creationId xmlns:p14="http://schemas.microsoft.com/office/powerpoint/2010/main" val="380940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7439" y="168331"/>
            <a:ext cx="8911687" cy="1280890"/>
          </a:xfrm>
        </p:spPr>
        <p:txBody>
          <a:bodyPr/>
          <a:lstStyle/>
          <a:p>
            <a:r>
              <a:rPr kumimoji="1" lang="ja-JP" altLang="en-US" dirty="0" smtClean="0"/>
              <a:t>九州大学セキュリティポリシー</a:t>
            </a:r>
            <a:endParaRPr kumimoji="1" lang="ja-JP" altLang="en-US" dirty="0"/>
          </a:p>
        </p:txBody>
      </p:sp>
      <p:sp>
        <p:nvSpPr>
          <p:cNvPr id="3" name="コンテンツ プレースホルダー 2"/>
          <p:cNvSpPr>
            <a:spLocks noGrp="1"/>
          </p:cNvSpPr>
          <p:nvPr>
            <p:ph idx="1"/>
          </p:nvPr>
        </p:nvSpPr>
        <p:spPr>
          <a:xfrm>
            <a:off x="1774371" y="1566178"/>
            <a:ext cx="9067799" cy="4838463"/>
          </a:xfrm>
        </p:spPr>
        <p:txBody>
          <a:bodyPr>
            <a:normAutofit/>
          </a:bodyPr>
          <a:lstStyle/>
          <a:p>
            <a:r>
              <a:rPr lang="ja-JP" altLang="en-US" sz="3200" dirty="0"/>
              <a:t>九州大学情報</a:t>
            </a:r>
            <a:r>
              <a:rPr lang="ja-JP" altLang="en-US" sz="3200" dirty="0" smtClean="0"/>
              <a:t>セキュリティポリシー</a:t>
            </a:r>
            <a:endParaRPr lang="en-US" altLang="ja-JP" sz="3200" dirty="0" smtClean="0"/>
          </a:p>
          <a:p>
            <a:r>
              <a:rPr lang="ja-JP" altLang="en-US" sz="3200" b="1" dirty="0"/>
              <a:t>社会に</a:t>
            </a:r>
            <a:r>
              <a:rPr lang="ja-JP" altLang="en-US" sz="3200" b="1" dirty="0" smtClean="0"/>
              <a:t>対する説明</a:t>
            </a:r>
            <a:r>
              <a:rPr lang="ja-JP" altLang="en-US" sz="3200" b="1" dirty="0"/>
              <a:t>責任</a:t>
            </a:r>
            <a:endParaRPr lang="en-US" altLang="ja-JP" sz="3200" dirty="0" smtClean="0"/>
          </a:p>
          <a:p>
            <a:pPr lvl="1"/>
            <a:r>
              <a:rPr lang="ja-JP" altLang="en-US" sz="3000" dirty="0" smtClean="0"/>
              <a:t>教育・研究及び学に求められる社会貢献に必要不可欠となった</a:t>
            </a:r>
            <a:r>
              <a:rPr lang="ja-JP" altLang="en-US" sz="3000" b="1" dirty="0" smtClean="0"/>
              <a:t>情報基盤の可用性（いつでも必要な時に利用資格のある人が利用できると</a:t>
            </a:r>
            <a:r>
              <a:rPr lang="ja-JP" altLang="en-US" sz="3000" b="1" dirty="0"/>
              <a:t>いう状態）の保証</a:t>
            </a:r>
            <a:endParaRPr lang="en-US" altLang="ja-JP" sz="3000" b="1" dirty="0" smtClean="0"/>
          </a:p>
          <a:p>
            <a:pPr lvl="1"/>
            <a:r>
              <a:rPr lang="ja-JP" altLang="en-US" sz="3000" b="1" dirty="0" smtClean="0"/>
              <a:t>外部からの脅威への対策</a:t>
            </a:r>
            <a:endParaRPr lang="en-US" altLang="ja-JP" sz="3000" b="1" dirty="0" smtClean="0"/>
          </a:p>
          <a:p>
            <a:pPr lvl="1"/>
            <a:r>
              <a:rPr lang="ja-JP" altLang="en-US" sz="3000" b="1" dirty="0" smtClean="0"/>
              <a:t>内部のコンプライアンス確立のための統制</a:t>
            </a:r>
            <a:endParaRPr lang="en-US" altLang="ja-JP" sz="3000" dirty="0" smtClean="0"/>
          </a:p>
        </p:txBody>
      </p:sp>
      <p:sp>
        <p:nvSpPr>
          <p:cNvPr id="4" name="正方形/長方形 3"/>
          <p:cNvSpPr/>
          <p:nvPr/>
        </p:nvSpPr>
        <p:spPr>
          <a:xfrm>
            <a:off x="2859314" y="808776"/>
            <a:ext cx="7213600" cy="369332"/>
          </a:xfrm>
          <a:prstGeom prst="rect">
            <a:avLst/>
          </a:prstGeom>
        </p:spPr>
        <p:txBody>
          <a:bodyPr wrap="square">
            <a:spAutoFit/>
          </a:bodyPr>
          <a:lstStyle/>
          <a:p>
            <a:r>
              <a:rPr lang="ja-JP" altLang="en-US" dirty="0"/>
              <a:t>https://www.sec.kyushu-u.ac.jp/sec/policy/policy2.1.pdf</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20" y="51373"/>
            <a:ext cx="2438401" cy="2253469"/>
          </a:xfrm>
          <a:prstGeom prst="rect">
            <a:avLst/>
          </a:prstGeom>
        </p:spPr>
      </p:pic>
    </p:spTree>
    <p:extLst>
      <p:ext uri="{BB962C8B-B14F-4D97-AF65-F5344CB8AC3E}">
        <p14:creationId xmlns:p14="http://schemas.microsoft.com/office/powerpoint/2010/main" val="445248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2892</TotalTime>
  <Words>4484</Words>
  <Application>Microsoft Office PowerPoint</Application>
  <PresentationFormat>ワイド画面</PresentationFormat>
  <Paragraphs>397</Paragraphs>
  <Slides>60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60</vt:i4>
      </vt:variant>
    </vt:vector>
  </HeadingPairs>
  <TitlesOfParts>
    <vt:vector size="70" baseType="lpstr">
      <vt:lpstr>Microsoft JhengHei</vt:lpstr>
      <vt:lpstr>ＭＳ Ｐゴシック</vt:lpstr>
      <vt:lpstr>幼圆</vt:lpstr>
      <vt:lpstr>メイリオ</vt:lpstr>
      <vt:lpstr>Arial</vt:lpstr>
      <vt:lpstr>Calibri</vt:lpstr>
      <vt:lpstr>Century Gothic</vt:lpstr>
      <vt:lpstr>Segoe UI</vt:lpstr>
      <vt:lpstr>Wingdings 3</vt:lpstr>
      <vt:lpstr>ウィスプ</vt:lpstr>
      <vt:lpstr>サイバーセキュリティ基礎論  ― IT社会を生き抜くために ―</vt:lpstr>
      <vt:lpstr>講義形式</vt:lpstr>
      <vt:lpstr>講義内容</vt:lpstr>
      <vt:lpstr>講義資料</vt:lpstr>
      <vt:lpstr>情報倫理を知り，考える</vt:lpstr>
      <vt:lpstr>情報倫理と情報モラルとは</vt:lpstr>
      <vt:lpstr>九州大学情報倫理規定</vt:lpstr>
      <vt:lpstr>九州大学情報倫理規定</vt:lpstr>
      <vt:lpstr>九州大学セキュリティポリシー</vt:lpstr>
      <vt:lpstr>九州大学セキュリティポリシー</vt:lpstr>
      <vt:lpstr>人間、物とコンピュータ・ネットワークの関係と情報倫理</vt:lpstr>
      <vt:lpstr>今の一般ユーザの情報倫理・情報セキュリティに関する意識は？</vt:lpstr>
      <vt:lpstr>「2014年度情報セキュリティに対する意識調査」報告書より(1/3)</vt:lpstr>
      <vt:lpstr>「2014年度情報セキュリティに対する意識調査」報告書より(2/3)</vt:lpstr>
      <vt:lpstr>「2014年度情報セキュリティに対する意識調査」報告書より(3/3)</vt:lpstr>
      <vt:lpstr>情報倫理や情報セキュリティに関する問題</vt:lpstr>
      <vt:lpstr>「 その警告表示はソフトウェア購入へ誘導されるかも知れません 」～　Yes. Ok. クリック前に　一呼吸　～</vt:lpstr>
      <vt:lpstr>「 スマートフォンでのワンクリック請求の新しい手口にご用心 」～　業者への電話、メールは絶対NG　～</vt:lpstr>
      <vt:lpstr>ブログやSNSに写真を投稿する際の注意(1/2)</vt:lpstr>
      <vt:lpstr>ブログやSNSに写真を投稿する際の注意(2/2)</vt:lpstr>
      <vt:lpstr>2014年版 情報セキュリティ10大脅威 https://www.ipa.go.jp/security/vuln/10threats2014.html</vt:lpstr>
      <vt:lpstr>情報倫理や情報セキュリティに関する問題</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情報セキュリティ１０大脅威2015 http://www.ipa.go.jp/security/vuln/10threats2015.html</vt:lpstr>
      <vt:lpstr>2012年版 情報セキュリティ10大脅威 https://www.ipa.go.jp/security/vuln/10threats2012.html</vt:lpstr>
      <vt:lpstr>情報セキュリティ１０大脅威2015 http://www.ipa.go.jp/security/vuln/10threats2015.html</vt:lpstr>
      <vt:lpstr>情報セキュリティ１０大脅威2015 http://www.ipa.go.jp/security/vuln/10threats2015.html</vt:lpstr>
      <vt:lpstr>2014年版 情報セキュリティ10大脅威 https://www.ipa.go.jp/security/vuln/10threats2014.html</vt:lpstr>
      <vt:lpstr>PowerPoint プレゼンテーション</vt:lpstr>
      <vt:lpstr>情報倫理と法律</vt:lpstr>
      <vt:lpstr>知的財産権と著作権</vt:lpstr>
      <vt:lpstr>情報倫理と著作物</vt:lpstr>
      <vt:lpstr>著作物を利用する際に許諾の必要のないものは？</vt:lpstr>
      <vt:lpstr>著作物の正当な引用の条件は？</vt:lpstr>
      <vt:lpstr>学校における教育目的の複製の条件は？</vt:lpstr>
      <vt:lpstr>著作隣接権</vt:lpstr>
      <vt:lpstr>不正アクセス禁止法の背景</vt:lpstr>
      <vt:lpstr>不正アクセス禁止法の概要</vt:lpstr>
      <vt:lpstr>フィッシングメールの例（１）</vt:lpstr>
      <vt:lpstr>ファーミング(pharming)</vt:lpstr>
      <vt:lpstr>個人情報の保護に関する法律 （略称）個人情報保護法　2003年（平成15年）5月23日成立</vt:lpstr>
      <vt:lpstr>プロバイダ責任制限法</vt:lpstr>
      <vt:lpstr>電話勧誘でオプトアウトはできるのか？</vt:lpstr>
      <vt:lpstr>電子商取引に関する法律</vt:lpstr>
      <vt:lpstr>特定商取引法(旧称｢訪問販売法(訪問販売等に関する法律)｣)</vt:lpstr>
      <vt:lpstr>ねずみ講と罰則</vt:lpstr>
      <vt:lpstr>電子消費者契約法</vt:lpstr>
      <vt:lpstr>ペニーオークション</vt:lpstr>
      <vt:lpstr>情報倫理に基づいた事例 (SNS などでのトラブル) </vt:lpstr>
      <vt:lpstr>出会い系サイトの規制法</vt:lpstr>
      <vt:lpstr>情報倫理に基づいた事例 (管理者による不正行為)</vt:lpstr>
      <vt:lpstr>つぎの意味を答えなさい</vt:lpstr>
      <vt:lpstr>コンピュータウィルスに関する罪</vt:lpstr>
      <vt:lpstr>課題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TSUNENORI MINE</dc:creator>
  <cp:lastModifiedBy>TSUNENORI MINE</cp:lastModifiedBy>
  <cp:revision>90</cp:revision>
  <dcterms:created xsi:type="dcterms:W3CDTF">2014-10-18T18:31:51Z</dcterms:created>
  <dcterms:modified xsi:type="dcterms:W3CDTF">2015-06-01T10:48:10Z</dcterms:modified>
</cp:coreProperties>
</file>