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1" r:id="rId23"/>
    <p:sldId id="280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42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80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0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3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2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48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40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00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8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0394-ED7A-4E3D-B863-1DF13A918D32}" type="datetimeFigureOut">
              <a:rPr kumimoji="1" lang="ja-JP" altLang="en-US" smtClean="0"/>
              <a:t>2015/6/17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30EF-5E10-4229-B5A8-3FA786271E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2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12460394-ED7A-4E3D-B863-1DF13A918D32}" type="datetimeFigureOut">
              <a:rPr lang="ja-JP" altLang="en-US" smtClean="0"/>
              <a:pPr/>
              <a:t>2015/6/17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67DE30EF-5E10-4229-B5A8-3FA786271E2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76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ishicho.metro.tokyo.jp/kouhoushi/no21/net/net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a.go.jp/safetylife/seianki/shiseigazouboush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a.go.jp/kanbou/cybersecurity/H26_jousei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yahoo.co.jp/info/notice47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aferinternet.or.jp/narisumash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サイバー犯罪と捜査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～なぜ犯人は捕まったのか～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ヤフー株式会社 社長室</a:t>
            </a:r>
            <a:endParaRPr lang="en-US" altLang="ja-JP" dirty="0" smtClean="0"/>
          </a:p>
          <a:p>
            <a:r>
              <a:rPr kumimoji="1" lang="ja-JP" altLang="en-US" dirty="0" smtClean="0"/>
              <a:t>コーポレート政策企画本部 上山 達也</a:t>
            </a:r>
            <a:endParaRPr kumimoji="1" lang="en-US" altLang="ja-JP" dirty="0" smtClean="0"/>
          </a:p>
          <a:p>
            <a:r>
              <a:rPr lang="en-US" altLang="ja-JP" dirty="0" smtClean="0"/>
              <a:t>2015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（木）＠九州大学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423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ヤフオク次点詐欺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出品者になりすまし、次点落札者に連絡をし、お金を騙し取る。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位、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位でオークションを落札できなかったものを騙す。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次点詐欺と呼ばれている。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6381328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dirty="0" smtClean="0"/>
              <a:t>引用： 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www.keishicho.metro.tokyo.jp/kouhoushi/no21/net/net.htm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23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SNS</a:t>
            </a:r>
            <a:r>
              <a:rPr kumimoji="1" lang="ja-JP" altLang="en-US" dirty="0" smtClean="0"/>
              <a:t>のっとり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リスト型攻撃で有効な</a:t>
            </a:r>
            <a:r>
              <a:rPr kumimoji="1" lang="en-US" altLang="ja-JP" dirty="0" smtClean="0"/>
              <a:t>ID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パスワードリストを作成</a:t>
            </a:r>
            <a:endParaRPr kumimoji="1" lang="en-US" altLang="ja-JP" dirty="0" smtClean="0"/>
          </a:p>
          <a:p>
            <a:r>
              <a:rPr lang="ja-JP" altLang="en-US" dirty="0" smtClean="0"/>
              <a:t>のっとり行為者がリストからアクセス</a:t>
            </a:r>
            <a:endParaRPr lang="en-US" altLang="ja-JP" dirty="0" smtClean="0"/>
          </a:p>
          <a:p>
            <a:r>
              <a:rPr kumimoji="1" lang="ja-JP" altLang="en-US" dirty="0" smtClean="0"/>
              <a:t>ネットワーク型プリペイドカードなどの購入を促し、カード番号を詐取</a:t>
            </a:r>
            <a:endParaRPr kumimoji="1" lang="en-US" altLang="ja-JP" dirty="0" smtClean="0"/>
          </a:p>
          <a:p>
            <a:r>
              <a:rPr lang="ja-JP" altLang="en-US" dirty="0" smtClean="0"/>
              <a:t>カード番号はオンライン上で消費される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0890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の売買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脆弱性のあるシステムを攻撃</a:t>
            </a:r>
            <a:endParaRPr lang="en-US" altLang="ja-JP" dirty="0" smtClean="0"/>
          </a:p>
          <a:p>
            <a:r>
              <a:rPr lang="ja-JP" altLang="en-US" dirty="0" smtClean="0"/>
              <a:t>リスト型攻撃で精製</a:t>
            </a:r>
            <a:endParaRPr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の価値を評価する</a:t>
            </a:r>
            <a:endParaRPr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の買取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3297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遠隔操作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攻撃対象者をサイトへ誘導</a:t>
            </a:r>
            <a:endParaRPr kumimoji="1" lang="en-US" altLang="ja-JP" dirty="0" smtClean="0"/>
          </a:p>
          <a:p>
            <a:r>
              <a:rPr lang="ja-JP" altLang="en-US" dirty="0"/>
              <a:t>サイト</a:t>
            </a:r>
            <a:r>
              <a:rPr lang="ja-JP" altLang="en-US" dirty="0" smtClean="0"/>
              <a:t>を閲覧すると、遠隔操作用のマルウェアを不正にインストール</a:t>
            </a:r>
            <a:endParaRPr lang="en-US" altLang="ja-JP" dirty="0" smtClean="0"/>
          </a:p>
          <a:p>
            <a:r>
              <a:rPr kumimoji="1" lang="ja-JP" altLang="en-US" dirty="0"/>
              <a:t>遠隔</a:t>
            </a:r>
            <a:r>
              <a:rPr kumimoji="1" lang="ja-JP" altLang="en-US" dirty="0" smtClean="0"/>
              <a:t>操作により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を操作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0011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プライベート写真を利用した脅迫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リベンジポルノ</a:t>
            </a:r>
            <a:endParaRPr kumimoji="1" lang="en-US" altLang="ja-JP" dirty="0" smtClean="0"/>
          </a:p>
          <a:p>
            <a:r>
              <a:rPr lang="ja-JP" altLang="en-US" dirty="0"/>
              <a:t>脅迫</a:t>
            </a:r>
            <a:r>
              <a:rPr lang="ja-JP" altLang="en-US" dirty="0" smtClean="0"/>
              <a:t>罪、強要未遂罪での摘発事例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月「私事性的画像記録の提供等による被害の防止に関する法律」が成立</a:t>
            </a:r>
            <a:endParaRPr kumimoji="1" lang="en-US" altLang="ja-JP" dirty="0" smtClean="0"/>
          </a:p>
          <a:p>
            <a:r>
              <a:rPr lang="ja-JP" altLang="en-US" dirty="0"/>
              <a:t>公表</a:t>
            </a:r>
            <a:r>
              <a:rPr lang="ja-JP" altLang="en-US" dirty="0" smtClean="0"/>
              <a:t>罪と公表目的提供罪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15616" y="6381328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dirty="0" smtClean="0"/>
              <a:t>参考： </a:t>
            </a:r>
            <a:r>
              <a:rPr lang="en-US" altLang="ja-JP" dirty="0">
                <a:hlinkClick r:id="rId2"/>
              </a:rPr>
              <a:t>http://www.npa.go.jp/safetylife/seianki/shiseigazouboushi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08017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200" dirty="0" smtClean="0"/>
              <a:t>捜査機関とインターネット（捜査の流れ）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端緒</a:t>
            </a:r>
            <a:endParaRPr kumimoji="1" lang="en-US" altLang="ja-JP" dirty="0" smtClean="0"/>
          </a:p>
          <a:p>
            <a:r>
              <a:rPr lang="ja-JP" altLang="en-US" dirty="0" smtClean="0"/>
              <a:t>サービスプロバイダへの捜査協力</a:t>
            </a:r>
            <a:endParaRPr lang="en-US" altLang="ja-JP" dirty="0" smtClean="0"/>
          </a:p>
          <a:p>
            <a:r>
              <a:rPr kumimoji="1" lang="ja-JP" altLang="en-US" dirty="0" smtClean="0"/>
              <a:t>接続プロバイダへの捜査協力</a:t>
            </a:r>
            <a:endParaRPr kumimoji="1" lang="en-US" altLang="ja-JP" dirty="0" smtClean="0"/>
          </a:p>
          <a:p>
            <a:r>
              <a:rPr lang="ja-JP" altLang="en-US" dirty="0" smtClean="0"/>
              <a:t>端末、契約者まではたどり</a:t>
            </a:r>
            <a:r>
              <a:rPr lang="ja-JP" altLang="en-US" dirty="0"/>
              <a:t>着く</a:t>
            </a:r>
            <a:r>
              <a:rPr lang="ja-JP" altLang="en-US" dirty="0" smtClean="0"/>
              <a:t>が・・・</a:t>
            </a:r>
            <a:endParaRPr lang="en-US" altLang="ja-JP" dirty="0" smtClean="0"/>
          </a:p>
          <a:p>
            <a:r>
              <a:rPr kumimoji="1" lang="ja-JP" altLang="en-US" dirty="0"/>
              <a:t>状況</a:t>
            </a:r>
            <a:r>
              <a:rPr kumimoji="1" lang="ja-JP" altLang="en-US" dirty="0" smtClean="0"/>
              <a:t>調査で行為者特定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逮捕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起訴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刑事</a:t>
            </a:r>
            <a:r>
              <a:rPr lang="ja-JP" altLang="en-US" dirty="0" smtClean="0"/>
              <a:t>裁判、判決（有罪、無罪）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5813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捜査協力の根拠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刑事訴訟法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捜査関係</a:t>
            </a:r>
            <a:r>
              <a:rPr lang="ja-JP" altLang="en-US" dirty="0" smtClean="0"/>
              <a:t>事項照会（第</a:t>
            </a:r>
            <a:r>
              <a:rPr lang="en-US" altLang="ja-JP" dirty="0" smtClean="0"/>
              <a:t>197</a:t>
            </a:r>
            <a:r>
              <a:rPr lang="ja-JP" altLang="en-US" dirty="0" smtClean="0"/>
              <a:t>条 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項）任意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利用</a:t>
            </a:r>
            <a:r>
              <a:rPr kumimoji="1" lang="ja-JP" altLang="en-US" dirty="0" smtClean="0"/>
              <a:t>規約での取り決め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ヤフーの利用規約</a:t>
            </a:r>
            <a:endParaRPr lang="en-US" altLang="ja-JP" dirty="0" smtClean="0"/>
          </a:p>
          <a:p>
            <a:pPr marL="914400" lvl="2" indent="0">
              <a:buNone/>
            </a:pPr>
            <a:endParaRPr lang="en-US" altLang="ja-JP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798" y="3691813"/>
            <a:ext cx="6625610" cy="29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739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捜査協力の根拠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刑事訴訟法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差押 （第</a:t>
            </a:r>
            <a:r>
              <a:rPr lang="en-US" altLang="ja-JP" dirty="0" smtClean="0"/>
              <a:t>99</a:t>
            </a:r>
            <a:r>
              <a:rPr lang="ja-JP" altLang="en-US" dirty="0" smtClean="0"/>
              <a:t>条 ～）強制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通信の秘密を侵害した場合に、事業者に対して刑事罰あり（電気通信事業法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通信の秘密を侵害するような情報については、強制力のある差押の手続きで対応。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主</a:t>
            </a:r>
            <a:r>
              <a:rPr lang="ja-JP" altLang="en-US" dirty="0" smtClean="0"/>
              <a:t>にメールの内容や一対一のメッセージの内容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裁判所が捜査機関からの請求により発行する令状により執行（差押令状、通称フダ）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61788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捜査の流れ（実例：ヤフオク）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詐欺発生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オークション</a:t>
            </a:r>
            <a:r>
              <a:rPr lang="en-US" altLang="ja-JP" dirty="0"/>
              <a:t>ID</a:t>
            </a:r>
            <a:r>
              <a:rPr lang="ja-JP" altLang="en-US" dirty="0" err="1"/>
              <a:t>、</a:t>
            </a:r>
            <a:r>
              <a:rPr lang="en-US" altLang="ja-JP" dirty="0"/>
              <a:t>Yahoo! JAPAN ID</a:t>
            </a:r>
            <a:r>
              <a:rPr lang="ja-JP" altLang="en-US" dirty="0" err="1"/>
              <a:t>、</a:t>
            </a:r>
            <a:r>
              <a:rPr lang="ja-JP" altLang="en-US" dirty="0"/>
              <a:t>振込先銀行口座、相手の連絡先等の確認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オークション</a:t>
            </a:r>
            <a:r>
              <a:rPr lang="en-US" altLang="ja-JP" dirty="0"/>
              <a:t>ID</a:t>
            </a:r>
            <a:r>
              <a:rPr lang="ja-JP" altLang="en-US" dirty="0" err="1"/>
              <a:t>、</a:t>
            </a:r>
            <a:r>
              <a:rPr lang="en-US" altLang="ja-JP" dirty="0"/>
              <a:t>Yahoo! JAPAN ID </a:t>
            </a:r>
            <a:r>
              <a:rPr lang="ja-JP" altLang="en-US" dirty="0"/>
              <a:t>から</a:t>
            </a:r>
            <a:r>
              <a:rPr lang="en-US" altLang="ja-JP" dirty="0"/>
              <a:t>Yahoo! JAPAN </a:t>
            </a:r>
            <a:r>
              <a:rPr lang="ja-JP" altLang="en-US" dirty="0"/>
              <a:t>へ捜査関係事項照会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オークションのログ、</a:t>
            </a:r>
            <a:r>
              <a:rPr lang="en-US" altLang="ja-JP" dirty="0"/>
              <a:t>Yahoo! JAPAN ID </a:t>
            </a:r>
            <a:r>
              <a:rPr lang="ja-JP" altLang="en-US" dirty="0"/>
              <a:t>のログ、</a:t>
            </a:r>
            <a:r>
              <a:rPr lang="en-US" altLang="ja-JP" dirty="0"/>
              <a:t>Yahoo! JAPAN ID </a:t>
            </a:r>
            <a:r>
              <a:rPr lang="ja-JP" altLang="en-US" dirty="0"/>
              <a:t>の登録情報などを回答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登録情報が容疑者本人のものであることはまれ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ログ上に保存さえた</a:t>
            </a:r>
            <a:r>
              <a:rPr lang="en-US" altLang="ja-JP" dirty="0"/>
              <a:t>IP </a:t>
            </a:r>
            <a:r>
              <a:rPr lang="ja-JP" altLang="en-US" dirty="0"/>
              <a:t>アドレスから接続プロバイダを割り出し、当該時刻（タイムスタンプ）にその</a:t>
            </a:r>
            <a:r>
              <a:rPr lang="en-US" altLang="ja-JP" dirty="0"/>
              <a:t>IP </a:t>
            </a:r>
            <a:r>
              <a:rPr lang="ja-JP" altLang="en-US" dirty="0"/>
              <a:t>アドレスを利用していた者の契約者情報を差押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被疑者が絞られてくる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1318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アドレスから契約者情報？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611" y="1409700"/>
            <a:ext cx="6732778" cy="504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54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サイバー犯罪のいろいろ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分類（</a:t>
            </a:r>
            <a:r>
              <a:rPr kumimoji="1" lang="en-US" altLang="ja-JP" dirty="0" smtClean="0"/>
              <a:t>by </a:t>
            </a:r>
            <a:r>
              <a:rPr kumimoji="1" lang="ja-JP" altLang="en-US" dirty="0" smtClean="0"/>
              <a:t>警察庁）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ネットワーク利用犯罪 </a:t>
            </a:r>
            <a:r>
              <a:rPr lang="en-US" altLang="ja-JP" dirty="0" smtClean="0"/>
              <a:t>(</a:t>
            </a:r>
            <a:r>
              <a:rPr lang="ja-JP" altLang="en-US" dirty="0"/>
              <a:t>児</a:t>
            </a:r>
            <a:r>
              <a:rPr lang="ja-JP" altLang="en-US" dirty="0" smtClean="0"/>
              <a:t>ポ、詐欺、わいせつ、知財侵害、ほか）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不正アクセス禁止法違反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コンピュータ・電磁的記録対象犯罪及び不正指令電磁的記録に関する罪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pPr marL="0" indent="0" algn="r">
              <a:buNone/>
            </a:pPr>
            <a:r>
              <a:rPr kumimoji="1" lang="en-US" altLang="ja-JP" sz="2000" dirty="0" smtClean="0"/>
              <a:t>※</a:t>
            </a:r>
            <a:r>
              <a:rPr kumimoji="1" lang="ja-JP" altLang="en-US" sz="2000" dirty="0" smtClean="0"/>
              <a:t> </a:t>
            </a:r>
            <a:r>
              <a:rPr lang="ja-JP" altLang="en-US" sz="2000" dirty="0" smtClean="0"/>
              <a:t>平成</a:t>
            </a:r>
            <a:r>
              <a:rPr lang="en-US" altLang="ja-JP" sz="2000" dirty="0"/>
              <a:t>26</a:t>
            </a:r>
            <a:r>
              <a:rPr lang="ja-JP" altLang="en-US" sz="2000" dirty="0"/>
              <a:t>年中のサイバー空間をめぐる脅威の情勢について</a:t>
            </a:r>
            <a:endParaRPr kumimoji="1" lang="en-US" altLang="ja-JP" sz="2000" dirty="0" smtClean="0"/>
          </a:p>
          <a:p>
            <a:pPr marL="0" indent="0" algn="r">
              <a:buNone/>
            </a:pPr>
            <a:r>
              <a:rPr lang="en-US" altLang="ja-JP" sz="2000" dirty="0">
                <a:hlinkClick r:id="rId2"/>
              </a:rPr>
              <a:t>http://</a:t>
            </a:r>
            <a:r>
              <a:rPr lang="en-US" altLang="ja-JP" sz="2000" dirty="0" smtClean="0">
                <a:hlinkClick r:id="rId2"/>
              </a:rPr>
              <a:t>www.npa.go.jp/kanbou/cybersecurity/H26_jousei.pdf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3082152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サイバー犯罪捜査の課題（私見）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被疑者と被害者の物理的距離が離れている。ちょっとした事件でも全国規模の捜査になる。（全国協働捜査方式、サイバー犯罪特別処理班などの活用が進んでいる。）</a:t>
            </a:r>
            <a:endParaRPr lang="en-US" altLang="ja-JP" dirty="0" smtClean="0"/>
          </a:p>
          <a:p>
            <a:r>
              <a:rPr lang="ja-JP" altLang="en-US" dirty="0" smtClean="0"/>
              <a:t>相談を受ける捜査員による状況把握力</a:t>
            </a:r>
            <a:endParaRPr lang="en-US" altLang="ja-JP" dirty="0" smtClean="0"/>
          </a:p>
          <a:p>
            <a:r>
              <a:rPr kumimoji="1" lang="ja-JP" altLang="en-US" dirty="0" smtClean="0"/>
              <a:t>被疑者が海外にいる場合の追跡困難性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6234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民事対応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名誉毀損、プライバシー権侵害などの人格権侵害</a:t>
            </a:r>
            <a:endParaRPr kumimoji="1" lang="en-US" altLang="ja-JP" dirty="0" smtClean="0"/>
          </a:p>
          <a:p>
            <a:r>
              <a:rPr lang="ja-JP" altLang="en-US" dirty="0" smtClean="0"/>
              <a:t>著作権、商標権、パブリシティ権などの知的財産権侵害</a:t>
            </a:r>
            <a:endParaRPr lang="en-US" altLang="ja-JP" dirty="0" smtClean="0"/>
          </a:p>
          <a:p>
            <a:r>
              <a:rPr kumimoji="1" lang="ja-JP" altLang="en-US" dirty="0" smtClean="0"/>
              <a:t>プロバイダ責任制限法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送信防止措置と発信者情報開示</a:t>
            </a:r>
            <a:endParaRPr lang="en-US" altLang="ja-JP" dirty="0" smtClean="0"/>
          </a:p>
          <a:p>
            <a:r>
              <a:rPr lang="ja-JP" altLang="en-US" dirty="0" smtClean="0"/>
              <a:t>申立者、投稿者、サービス運営者の関係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6458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プロバイダ責任制限法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一定の要件を満たす場合に、サービス運営側（プロバイダ）の責任を制限するもの。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送信防止措置（削除）が出来る要件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発信者情報開示が出来る要件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投稿者への意見照会手続き方法など</a:t>
            </a:r>
            <a:r>
              <a:rPr lang="ja-JP" altLang="en-US" dirty="0"/>
              <a:t>を</a:t>
            </a:r>
            <a:r>
              <a:rPr lang="ja-JP" altLang="en-US" dirty="0" smtClean="0"/>
              <a:t>規定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6095037"/>
            <a:ext cx="7884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dirty="0" smtClean="0"/>
              <a:t>プロバイダ責任制限法に関する申告を行う方へ（ヤフー株式会社）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docs.yahoo.co.jp/info/notice47.html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81589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捜査機関</a:t>
            </a:r>
            <a:r>
              <a:rPr lang="ja-JP" altLang="en-US" dirty="0" smtClean="0"/>
              <a:t>は、刑事</a:t>
            </a:r>
            <a:r>
              <a:rPr kumimoji="1" lang="ja-JP" altLang="en-US" dirty="0" smtClean="0"/>
              <a:t>訴訟法上の手続きにより、サービス利用者の情報、ログなどを入手している。</a:t>
            </a:r>
            <a:endParaRPr kumimoji="1" lang="en-US" altLang="ja-JP" dirty="0" smtClean="0"/>
          </a:p>
          <a:p>
            <a:r>
              <a:rPr lang="ja-JP" altLang="en-US" dirty="0" smtClean="0"/>
              <a:t>通信の秘密に関わるものは裁判所の令状に基づき対応している。</a:t>
            </a:r>
            <a:endParaRPr lang="en-US" altLang="ja-JP" dirty="0" smtClean="0"/>
          </a:p>
          <a:p>
            <a:r>
              <a:rPr kumimoji="1" lang="ja-JP" altLang="en-US" dirty="0" smtClean="0"/>
              <a:t>民事手続きの基本はプロバイダ責任制限法によるもの。</a:t>
            </a:r>
            <a:endParaRPr kumimoji="1" lang="en-US" altLang="ja-JP" dirty="0" smtClean="0"/>
          </a:p>
          <a:p>
            <a:r>
              <a:rPr lang="ja-JP" altLang="en-US" dirty="0" smtClean="0"/>
              <a:t>その他、権利侵害等による不法行為に基づく損害賠償請求（民法</a:t>
            </a:r>
            <a:r>
              <a:rPr lang="en-US" altLang="ja-JP" dirty="0" smtClean="0"/>
              <a:t>709</a:t>
            </a:r>
            <a:r>
              <a:rPr lang="ja-JP" altLang="en-US" dirty="0" smtClean="0"/>
              <a:t>条）など。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7860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ルールを守って楽しいインターネットを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008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サイバー犯罪のいろいろ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分類 （</a:t>
            </a:r>
            <a:r>
              <a:rPr kumimoji="1" lang="en-US" altLang="ja-JP" dirty="0" smtClean="0"/>
              <a:t>by</a:t>
            </a:r>
            <a:r>
              <a:rPr kumimoji="1" lang="ja-JP" altLang="en-US" dirty="0" smtClean="0"/>
              <a:t> 私）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インフラとしてのインターネット利用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サービスを悪用したもの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不正アクセス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サイバー攻撃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68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</a:t>
            </a:r>
            <a:r>
              <a:rPr kumimoji="1" lang="ja-JP" altLang="en-US" dirty="0" smtClean="0"/>
              <a:t> インフラとしての利用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インタネット、通信の本質。</a:t>
            </a:r>
            <a:endParaRPr lang="en-US" altLang="ja-JP" dirty="0" smtClean="0"/>
          </a:p>
          <a:p>
            <a:r>
              <a:rPr kumimoji="1" lang="ja-JP" altLang="en-US" dirty="0"/>
              <a:t>人と</a:t>
            </a:r>
            <a:r>
              <a:rPr kumimoji="1" lang="ja-JP" altLang="en-US" dirty="0" smtClean="0"/>
              <a:t>人のコミュニケーション</a:t>
            </a:r>
            <a:endParaRPr kumimoji="1" lang="en-US" altLang="ja-JP" dirty="0" smtClean="0"/>
          </a:p>
          <a:p>
            <a:r>
              <a:rPr lang="ja-JP" altLang="en-US" dirty="0" smtClean="0"/>
              <a:t>メール、</a:t>
            </a:r>
            <a:r>
              <a:rPr lang="en-US" altLang="ja-JP" dirty="0" smtClean="0"/>
              <a:t>Twitter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SNS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kumimoji="1" lang="ja-JP" altLang="en-US" dirty="0" smtClean="0"/>
              <a:t>通信の秘密を侵害してはならない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日常的にモニタリングできない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事後的</a:t>
            </a:r>
            <a:r>
              <a:rPr lang="ja-JP" altLang="en-US" dirty="0" smtClean="0"/>
              <a:t>に警察捜査に協力していく</a:t>
            </a:r>
            <a:endParaRPr lang="en-US" altLang="ja-JP" dirty="0" smtClean="0"/>
          </a:p>
          <a:p>
            <a:pPr lvl="1"/>
            <a:r>
              <a:rPr lang="ja-JP" altLang="en-US" dirty="0"/>
              <a:t>個別</a:t>
            </a:r>
            <a:r>
              <a:rPr lang="ja-JP" altLang="en-US" dirty="0" smtClean="0"/>
              <a:t>の通信に関して、通信の内容はもちろん、その通信の当事者の情報（利用者情報）についても通信の秘密により保護されている。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696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</a:t>
            </a:r>
            <a:r>
              <a:rPr kumimoji="1" lang="ja-JP" altLang="en-US" dirty="0" smtClean="0"/>
              <a:t> サービスを悪用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オークション詐欺</a:t>
            </a:r>
            <a:endParaRPr kumimoji="1" lang="en-US" altLang="ja-JP" dirty="0" smtClean="0"/>
          </a:p>
          <a:p>
            <a:r>
              <a:rPr lang="ja-JP" altLang="en-US" dirty="0"/>
              <a:t>知的財産権</a:t>
            </a:r>
            <a:r>
              <a:rPr lang="ja-JP" altLang="en-US" dirty="0" smtClean="0"/>
              <a:t>侵害物品の販売</a:t>
            </a:r>
            <a:endParaRPr lang="en-US" altLang="ja-JP" dirty="0" smtClean="0"/>
          </a:p>
          <a:p>
            <a:r>
              <a:rPr lang="ja-JP" altLang="en-US" dirty="0"/>
              <a:t>児童</a:t>
            </a:r>
            <a:r>
              <a:rPr lang="ja-JP" altLang="en-US" dirty="0" smtClean="0"/>
              <a:t>ポルノ、わいせつ物の販売</a:t>
            </a:r>
            <a:endParaRPr lang="en-US" altLang="ja-JP" dirty="0" smtClean="0"/>
          </a:p>
          <a:p>
            <a:r>
              <a:rPr kumimoji="1" lang="ja-JP" altLang="en-US" dirty="0" smtClean="0"/>
              <a:t>未承認医薬品の販売、広告</a:t>
            </a:r>
            <a:endParaRPr kumimoji="1" lang="en-US" altLang="ja-JP" dirty="0" smtClean="0"/>
          </a:p>
          <a:p>
            <a:r>
              <a:rPr lang="ja-JP" altLang="en-US" dirty="0" smtClean="0"/>
              <a:t>無届貸金業（ヤミ金）の広告</a:t>
            </a:r>
            <a:endParaRPr lang="en-US" altLang="ja-JP" dirty="0" smtClean="0"/>
          </a:p>
          <a:p>
            <a:r>
              <a:rPr kumimoji="1" lang="ja-JP" altLang="en-US" dirty="0" smtClean="0"/>
              <a:t>なりすまし</a:t>
            </a:r>
            <a:r>
              <a:rPr kumimoji="1" lang="en-US" altLang="ja-JP" dirty="0" smtClean="0"/>
              <a:t>EC</a:t>
            </a:r>
            <a:r>
              <a:rPr kumimoji="1" lang="ja-JP" altLang="en-US" dirty="0" smtClean="0"/>
              <a:t>サイト</a:t>
            </a:r>
            <a:endParaRPr kumimoji="1" lang="en-US" altLang="ja-JP" dirty="0" smtClean="0"/>
          </a:p>
          <a:p>
            <a:r>
              <a:rPr lang="ja-JP" altLang="en-US" dirty="0" smtClean="0"/>
              <a:t>殺害予告、犯罪予告など（業務妨害）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40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3.</a:t>
            </a:r>
            <a:r>
              <a:rPr kumimoji="1" lang="ja-JP" altLang="en-US" dirty="0" smtClean="0"/>
              <a:t> 不正アクセス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不正アクセス禁止法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ネットバンキングでの不正送金</a:t>
            </a:r>
            <a:endParaRPr kumimoji="1" lang="en-US" altLang="ja-JP" dirty="0" smtClean="0"/>
          </a:p>
          <a:p>
            <a:r>
              <a:rPr lang="en-US" altLang="ja-JP" dirty="0" smtClean="0"/>
              <a:t>SNS</a:t>
            </a:r>
            <a:r>
              <a:rPr lang="ja-JP" altLang="en-US" dirty="0" smtClean="0"/>
              <a:t>上でのなりすまし、プリペイドカードの購入もちかけ</a:t>
            </a:r>
            <a:endParaRPr lang="en-US" altLang="ja-JP" dirty="0" smtClean="0"/>
          </a:p>
          <a:p>
            <a:r>
              <a:rPr kumimoji="1" lang="ja-JP" altLang="en-US" dirty="0" smtClean="0"/>
              <a:t>なりすましカード利用</a:t>
            </a:r>
            <a:endParaRPr kumimoji="1" lang="en-US" altLang="ja-JP" dirty="0" smtClean="0"/>
          </a:p>
          <a:p>
            <a:r>
              <a:rPr lang="ja-JP" altLang="en-US" dirty="0" smtClean="0"/>
              <a:t>ゲームアイテム、ゲーム内通貨の窃取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485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4.</a:t>
            </a:r>
            <a:r>
              <a:rPr kumimoji="1" lang="ja-JP" altLang="en-US" dirty="0" smtClean="0"/>
              <a:t> サイバー攻撃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威力誇示型から利益追求型さらにサイバーテロへ</a:t>
            </a:r>
            <a:endParaRPr kumimoji="1" lang="en-US" altLang="ja-JP" dirty="0" smtClean="0"/>
          </a:p>
          <a:p>
            <a:r>
              <a:rPr lang="ja-JP" altLang="en-US" dirty="0" smtClean="0"/>
              <a:t>ターゲット</a:t>
            </a:r>
            <a:endParaRPr lang="en-US" altLang="ja-JP" dirty="0" smtClean="0"/>
          </a:p>
          <a:p>
            <a:pPr lvl="1"/>
            <a:r>
              <a:rPr lang="ja-JP" altLang="en-US" dirty="0"/>
              <a:t>優良</a:t>
            </a:r>
            <a:r>
              <a:rPr lang="ja-JP" altLang="en-US" dirty="0" smtClean="0"/>
              <a:t>顧客のアカウント（</a:t>
            </a:r>
            <a:r>
              <a:rPr lang="en-US" altLang="ja-JP" dirty="0" smtClean="0"/>
              <a:t>ID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パスワード）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クレジットカード情報（番号、有効期限）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企業の秘密情報、システム情報</a:t>
            </a:r>
            <a:endParaRPr kumimoji="1" lang="en-US" altLang="ja-JP" dirty="0" smtClean="0"/>
          </a:p>
          <a:p>
            <a:r>
              <a:rPr lang="ja-JP" altLang="en-US" dirty="0" smtClean="0"/>
              <a:t>攻撃手法</a:t>
            </a:r>
            <a:endParaRPr lang="en-US" altLang="ja-JP" dirty="0" smtClean="0"/>
          </a:p>
          <a:p>
            <a:pPr lvl="1"/>
            <a:r>
              <a:rPr lang="en-US" altLang="ja-JP" dirty="0"/>
              <a:t>D</a:t>
            </a:r>
            <a:r>
              <a:rPr kumimoji="1" lang="en-US" altLang="ja-JP" dirty="0" smtClean="0"/>
              <a:t>DOS</a:t>
            </a:r>
            <a:r>
              <a:rPr kumimoji="1" lang="ja-JP" altLang="en-US" dirty="0" smtClean="0"/>
              <a:t>攻撃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SQL</a:t>
            </a:r>
            <a:r>
              <a:rPr lang="ja-JP" altLang="en-US" dirty="0" smtClean="0"/>
              <a:t>インジェクション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ソーシャルエンジニアリング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標的型メール攻撃、ばら撒き型メール攻撃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373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実例紹介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なりすまし</a:t>
            </a:r>
            <a:r>
              <a:rPr kumimoji="1" lang="en-US" altLang="ja-JP" dirty="0" smtClean="0"/>
              <a:t>EC</a:t>
            </a:r>
            <a:r>
              <a:rPr kumimoji="1" lang="ja-JP" altLang="en-US" dirty="0" smtClean="0"/>
              <a:t>サイトでの通信販売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ヤフオク次点詐欺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SNS</a:t>
            </a:r>
            <a:r>
              <a:rPr kumimoji="1" lang="ja-JP" altLang="en-US" dirty="0" smtClean="0"/>
              <a:t>のっとり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ID</a:t>
            </a:r>
            <a:r>
              <a:rPr lang="ja-JP" altLang="en-US" dirty="0" smtClean="0"/>
              <a:t>の売買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遠隔</a:t>
            </a:r>
            <a:r>
              <a:rPr lang="ja-JP" altLang="en-US" dirty="0" smtClean="0"/>
              <a:t>操作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違法</a:t>
            </a:r>
            <a:r>
              <a:rPr kumimoji="1" lang="ja-JP" altLang="en-US" dirty="0" smtClean="0"/>
              <a:t>ダウンロード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プライベート写真を利用した脅迫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ストーカー</a:t>
            </a:r>
          </a:p>
        </p:txBody>
      </p:sp>
    </p:spTree>
    <p:extLst>
      <p:ext uri="{BB962C8B-B14F-4D97-AF65-F5344CB8AC3E}">
        <p14:creationId xmlns:p14="http://schemas.microsoft.com/office/powerpoint/2010/main" val="15463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なりすまし</a:t>
            </a:r>
            <a:r>
              <a:rPr kumimoji="1" lang="en-US" altLang="ja-JP" dirty="0" smtClean="0"/>
              <a:t>EC</a:t>
            </a:r>
            <a:r>
              <a:rPr kumimoji="1" lang="ja-JP" altLang="en-US" dirty="0" smtClean="0"/>
              <a:t>サイトでの通信販売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95936" y="6335406"/>
            <a:ext cx="499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引用： 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://www.saferinternet.or.jp/narisumashi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5664"/>
            <a:ext cx="6168925" cy="473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45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1074</Words>
  <Application>Microsoft Office PowerPoint</Application>
  <PresentationFormat>画面に合わせる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​​テーマ</vt:lpstr>
      <vt:lpstr>サイバー犯罪と捜査 ～なぜ犯人は捕まったのか～</vt:lpstr>
      <vt:lpstr>サイバー犯罪のいろいろ</vt:lpstr>
      <vt:lpstr>サイバー犯罪のいろいろ</vt:lpstr>
      <vt:lpstr>1. インフラとしての利用</vt:lpstr>
      <vt:lpstr>2. サービスを悪用</vt:lpstr>
      <vt:lpstr>3. 不正アクセス</vt:lpstr>
      <vt:lpstr>4. サイバー攻撃</vt:lpstr>
      <vt:lpstr>実例紹介</vt:lpstr>
      <vt:lpstr>なりすましECサイトでの通信販売</vt:lpstr>
      <vt:lpstr>ヤフオク次点詐欺</vt:lpstr>
      <vt:lpstr>SNSのっとり</vt:lpstr>
      <vt:lpstr>IDの売買</vt:lpstr>
      <vt:lpstr>遠隔操作</vt:lpstr>
      <vt:lpstr>プライベート写真を利用した脅迫</vt:lpstr>
      <vt:lpstr>捜査機関とインターネット（捜査の流れ）</vt:lpstr>
      <vt:lpstr>捜査協力の根拠</vt:lpstr>
      <vt:lpstr>捜査協力の根拠</vt:lpstr>
      <vt:lpstr>捜査の流れ（実例：ヤフオク）</vt:lpstr>
      <vt:lpstr>IPアドレスから契約者情報？</vt:lpstr>
      <vt:lpstr>サイバー犯罪捜査の課題（私見）</vt:lpstr>
      <vt:lpstr>民事対応</vt:lpstr>
      <vt:lpstr>プロバイダ責任制限法</vt:lpstr>
      <vt:lpstr>まとめ</vt:lpstr>
      <vt:lpstr>PowerPoint プレゼンテーション</vt:lpstr>
    </vt:vector>
  </TitlesOfParts>
  <Company>Yahoo! JAPAN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Tsya.U</dc:creator>
  <cp:lastModifiedBy>Tsya.U</cp:lastModifiedBy>
  <cp:revision>16</cp:revision>
  <dcterms:created xsi:type="dcterms:W3CDTF">2015-03-27T02:31:38Z</dcterms:created>
  <dcterms:modified xsi:type="dcterms:W3CDTF">2015-06-17T01:00:07Z</dcterms:modified>
</cp:coreProperties>
</file>