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5"/>
  </p:notesMasterIdLst>
  <p:sldIdLst>
    <p:sldId id="256" r:id="rId2"/>
    <p:sldId id="290" r:id="rId3"/>
    <p:sldId id="285" r:id="rId4"/>
    <p:sldId id="276" r:id="rId5"/>
    <p:sldId id="258" r:id="rId6"/>
    <p:sldId id="286" r:id="rId7"/>
    <p:sldId id="277" r:id="rId8"/>
    <p:sldId id="278" r:id="rId9"/>
    <p:sldId id="260" r:id="rId10"/>
    <p:sldId id="261" r:id="rId11"/>
    <p:sldId id="279" r:id="rId12"/>
    <p:sldId id="282" r:id="rId13"/>
    <p:sldId id="281" r:id="rId14"/>
    <p:sldId id="283" r:id="rId15"/>
    <p:sldId id="263" r:id="rId16"/>
    <p:sldId id="266" r:id="rId17"/>
    <p:sldId id="267" r:id="rId18"/>
    <p:sldId id="268" r:id="rId19"/>
    <p:sldId id="262" r:id="rId20"/>
    <p:sldId id="269" r:id="rId21"/>
    <p:sldId id="284" r:id="rId22"/>
    <p:sldId id="270" r:id="rId23"/>
    <p:sldId id="272" r:id="rId24"/>
    <p:sldId id="295" r:id="rId25"/>
    <p:sldId id="287" r:id="rId26"/>
    <p:sldId id="273" r:id="rId27"/>
    <p:sldId id="274" r:id="rId28"/>
    <p:sldId id="289" r:id="rId29"/>
    <p:sldId id="291" r:id="rId30"/>
    <p:sldId id="292" r:id="rId31"/>
    <p:sldId id="293" r:id="rId32"/>
    <p:sldId id="288" r:id="rId33"/>
    <p:sldId id="294"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0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67" autoAdjust="0"/>
  </p:normalViewPr>
  <p:slideViewPr>
    <p:cSldViewPr snapToGrid="0">
      <p:cViewPr varScale="1">
        <p:scale>
          <a:sx n="93" d="100"/>
          <a:sy n="93"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8D0289-AA4C-4C0A-8B3B-452745F29B78}" type="datetimeFigureOut">
              <a:rPr kumimoji="1" lang="ja-JP" altLang="en-US" smtClean="0"/>
              <a:t>2015/4/13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3AC2E-4D85-4F0D-B451-294D664BCE91}" type="slidenum">
              <a:rPr kumimoji="1" lang="ja-JP" altLang="en-US" smtClean="0"/>
              <a:t>‹#›</a:t>
            </a:fld>
            <a:endParaRPr kumimoji="1" lang="ja-JP" altLang="en-US"/>
          </a:p>
        </p:txBody>
      </p:sp>
    </p:spTree>
    <p:extLst>
      <p:ext uri="{BB962C8B-B14F-4D97-AF65-F5344CB8AC3E}">
        <p14:creationId xmlns:p14="http://schemas.microsoft.com/office/powerpoint/2010/main" val="5272299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a:t>
            </a:fld>
            <a:endParaRPr kumimoji="1" lang="ja-JP" altLang="en-US"/>
          </a:p>
        </p:txBody>
      </p:sp>
    </p:spTree>
    <p:extLst>
      <p:ext uri="{BB962C8B-B14F-4D97-AF65-F5344CB8AC3E}">
        <p14:creationId xmlns:p14="http://schemas.microsoft.com/office/powerpoint/2010/main" val="2707260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パソコンでウェブを見るなどだけでなくスマホでアプリを使ったりする場合も含めて、ネットワークを利用するサービスの多くは</a:t>
            </a:r>
            <a:endParaRPr kumimoji="1" lang="en-US" altLang="ja-JP" dirty="0" smtClean="0"/>
          </a:p>
          <a:p>
            <a:r>
              <a:rPr kumimoji="1" lang="ja-JP" altLang="en-US" dirty="0" smtClean="0"/>
              <a:t>サービス提供者側にサーバがあってそこにクライアントが接続して情報をやりとりする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12</a:t>
            </a:fld>
            <a:endParaRPr kumimoji="1" lang="ja-JP" altLang="en-US"/>
          </a:p>
        </p:txBody>
      </p:sp>
    </p:spTree>
    <p:extLst>
      <p:ext uri="{BB962C8B-B14F-4D97-AF65-F5344CB8AC3E}">
        <p14:creationId xmlns:p14="http://schemas.microsoft.com/office/powerpoint/2010/main" val="2939398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クライアントがみなさんのパソコンで、そこで九大の公式ページを見る場合を考える</a:t>
            </a:r>
            <a:endParaRPr kumimoji="1" lang="en-US" altLang="ja-JP" dirty="0" smtClean="0"/>
          </a:p>
          <a:p>
            <a:r>
              <a:rPr kumimoji="1" lang="ja-JP" altLang="en-US" dirty="0" smtClean="0"/>
              <a:t>九大の公式ページのサーバをどうやって見つけているのかはここでは省略している</a:t>
            </a:r>
            <a:endParaRPr kumimoji="1" lang="en-US" altLang="ja-JP" dirty="0" smtClean="0"/>
          </a:p>
          <a:p>
            <a:endParaRPr kumimoji="1" lang="en-US" altLang="ja-JP" dirty="0" smtClean="0"/>
          </a:p>
          <a:p>
            <a:r>
              <a:rPr kumimoji="1" lang="ja-JP" altLang="en-US" dirty="0" smtClean="0"/>
              <a:t>この例ではクライアントからサーバに九大のトップページのデータをくれと送信し、その応答として内容をもらっている</a:t>
            </a:r>
            <a:endParaRPr kumimoji="1" lang="en-US" altLang="ja-JP" dirty="0" smtClean="0"/>
          </a:p>
          <a:p>
            <a:r>
              <a:rPr kumimoji="1" lang="ja-JP" altLang="en-US" dirty="0" smtClean="0"/>
              <a:t>実際にはページに含まれる画像１つ１つに対しても同じ処理がされていて何十回もデータがやりとりされた結果トップページが表示できる</a:t>
            </a:r>
            <a:endParaRPr kumimoji="1" lang="en-US" altLang="ja-JP" dirty="0" smtClean="0"/>
          </a:p>
          <a:p>
            <a:endParaRPr kumimoji="1" lang="en-US" altLang="ja-JP" dirty="0" smtClean="0"/>
          </a:p>
          <a:p>
            <a:r>
              <a:rPr kumimoji="1" lang="ja-JP" altLang="en-US" dirty="0" smtClean="0"/>
              <a:t>この「</a:t>
            </a:r>
            <a:r>
              <a:rPr kumimoji="1" lang="en-US" altLang="ja-JP" dirty="0" smtClean="0"/>
              <a:t>GET</a:t>
            </a:r>
            <a:r>
              <a:rPr kumimoji="1" lang="ja-JP" altLang="en-US" dirty="0" smtClean="0"/>
              <a:t>」とかは覚えておく必要はない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13</a:t>
            </a:fld>
            <a:endParaRPr kumimoji="1" lang="ja-JP" altLang="en-US"/>
          </a:p>
        </p:txBody>
      </p:sp>
    </p:spTree>
    <p:extLst>
      <p:ext uri="{BB962C8B-B14F-4D97-AF65-F5344CB8AC3E}">
        <p14:creationId xmlns:p14="http://schemas.microsoft.com/office/powerpoint/2010/main" val="2318218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クライアントとサーバが通信していると言ったが、通信するためには取り決めが必要</a:t>
            </a:r>
            <a:endParaRPr kumimoji="1" lang="en-US" altLang="ja-JP" dirty="0" smtClean="0"/>
          </a:p>
          <a:p>
            <a:r>
              <a:rPr kumimoji="1" lang="ja-JP" altLang="en-US" dirty="0" smtClean="0"/>
              <a:t>普段つかっている「インターネット」での通信の取り決めが「インターネット・プロトコル」と呼ばれる決まり</a:t>
            </a:r>
            <a:endParaRPr kumimoji="1" lang="en-US" altLang="ja-JP" dirty="0" smtClean="0"/>
          </a:p>
          <a:p>
            <a:r>
              <a:rPr kumimoji="1" lang="ja-JP" altLang="en-US" dirty="0" smtClean="0"/>
              <a:t>これで通信しているコンピュータのネットワークをインターネットと言う</a:t>
            </a:r>
            <a:endParaRPr kumimoji="1" lang="en-US" altLang="ja-JP" dirty="0" smtClean="0"/>
          </a:p>
          <a:p>
            <a:endParaRPr kumimoji="1" lang="en-US" altLang="ja-JP" dirty="0" smtClean="0"/>
          </a:p>
          <a:p>
            <a:r>
              <a:rPr kumimoji="1" lang="ja-JP" altLang="en-US" dirty="0" smtClean="0"/>
              <a:t>取り決めは守らないと通信できないので、仕組み上決まっているルールを利用すると通信相手というのは追跡可能</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14</a:t>
            </a:fld>
            <a:endParaRPr kumimoji="1" lang="ja-JP" altLang="en-US"/>
          </a:p>
        </p:txBody>
      </p:sp>
    </p:spTree>
    <p:extLst>
      <p:ext uri="{BB962C8B-B14F-4D97-AF65-F5344CB8AC3E}">
        <p14:creationId xmlns:p14="http://schemas.microsoft.com/office/powerpoint/2010/main" val="2081878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それで、インターネットで通信するためには「</a:t>
            </a:r>
            <a:r>
              <a:rPr kumimoji="1" lang="en-US" altLang="ja-JP" dirty="0" smtClean="0"/>
              <a:t>IP</a:t>
            </a:r>
            <a:r>
              <a:rPr kumimoji="1" lang="ja-JP" altLang="en-US" dirty="0" smtClean="0"/>
              <a:t>アドレス」という住所のような物が必ず必要になる</a:t>
            </a:r>
            <a:endParaRPr kumimoji="1" lang="en-US" altLang="ja-JP" dirty="0" smtClean="0"/>
          </a:p>
          <a:p>
            <a:r>
              <a:rPr kumimoji="1" lang="ja-JP" altLang="en-US" dirty="0" smtClean="0"/>
              <a:t>みなさんのパソコンやスマホにもそれぞれついている</a:t>
            </a:r>
            <a:endParaRPr kumimoji="1" lang="en-US" altLang="ja-JP" dirty="0" smtClean="0"/>
          </a:p>
          <a:p>
            <a:r>
              <a:rPr kumimoji="1" lang="ja-JP" altLang="en-US" dirty="0" smtClean="0"/>
              <a:t>そしてクライアントとサーバなど通信をするとそれぞれ相手のアドレスは通知される（そうしないと返事が送れない）</a:t>
            </a:r>
            <a:endParaRPr kumimoji="1" lang="en-US" altLang="ja-JP" dirty="0" smtClean="0"/>
          </a:p>
          <a:p>
            <a:r>
              <a:rPr kumimoji="1" lang="ja-JP" altLang="en-US" dirty="0" smtClean="0"/>
              <a:t>サーバ側は通常クライアントの</a:t>
            </a:r>
            <a:r>
              <a:rPr kumimoji="1" lang="en-US" altLang="ja-JP" dirty="0" smtClean="0"/>
              <a:t>IP</a:t>
            </a:r>
            <a:r>
              <a:rPr kumimoji="1" lang="ja-JP" altLang="en-US" dirty="0" smtClean="0"/>
              <a:t>アドレスと通信日時を全部記録している</a:t>
            </a:r>
            <a:endParaRPr kumimoji="1" lang="en-US" altLang="ja-JP" dirty="0" smtClean="0"/>
          </a:p>
          <a:p>
            <a:r>
              <a:rPr kumimoji="1" lang="ja-JP" altLang="en-US" dirty="0" smtClean="0"/>
              <a:t>そのクライアントの番号が実際にここにあるというのは、使われ方にもよるが多くの場合で絞り込むことができる</a:t>
            </a:r>
            <a:endParaRPr kumimoji="1" lang="en-US" altLang="ja-JP" dirty="0" smtClean="0"/>
          </a:p>
          <a:p>
            <a:r>
              <a:rPr kumimoji="1" lang="ja-JP" altLang="en-US" dirty="0" smtClean="0"/>
              <a:t>ただし簡単ではない場合も多い</a:t>
            </a:r>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15</a:t>
            </a:fld>
            <a:endParaRPr kumimoji="1" lang="ja-JP" altLang="en-US"/>
          </a:p>
        </p:txBody>
      </p:sp>
    </p:spTree>
    <p:extLst>
      <p:ext uri="{BB962C8B-B14F-4D97-AF65-F5344CB8AC3E}">
        <p14:creationId xmlns:p14="http://schemas.microsoft.com/office/powerpoint/2010/main" val="208427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個人情報保護とか法律的な側面は無視して、技術的にはどうかという話をします</a:t>
            </a:r>
            <a:endParaRPr kumimoji="1" lang="en-US" altLang="ja-JP" dirty="0" smtClean="0"/>
          </a:p>
          <a:p>
            <a:endParaRPr kumimoji="1" lang="en-US" altLang="ja-JP" dirty="0" smtClean="0"/>
          </a:p>
          <a:p>
            <a:r>
              <a:rPr kumimoji="1" lang="ja-JP" altLang="en-US" dirty="0" smtClean="0"/>
              <a:t>たとえば、みなさんの自宅に</a:t>
            </a:r>
            <a:r>
              <a:rPr kumimoji="1" lang="en-US" altLang="ja-JP" dirty="0" smtClean="0"/>
              <a:t>NTT</a:t>
            </a:r>
            <a:r>
              <a:rPr kumimoji="1" lang="ja-JP" altLang="en-US" dirty="0" smtClean="0"/>
              <a:t>とか</a:t>
            </a:r>
            <a:r>
              <a:rPr kumimoji="1" lang="en-US" altLang="ja-JP" dirty="0" smtClean="0"/>
              <a:t>BBIQ</a:t>
            </a:r>
            <a:r>
              <a:rPr kumimoji="1" lang="ja-JP" altLang="en-US" dirty="0" smtClean="0"/>
              <a:t>とかケーブルテレビのネットワークが来ていて、そこからネットを使っているとする</a:t>
            </a:r>
            <a:endParaRPr kumimoji="1" lang="en-US" altLang="ja-JP" dirty="0" smtClean="0"/>
          </a:p>
          <a:p>
            <a:r>
              <a:rPr kumimoji="1" lang="ja-JP" altLang="en-US" dirty="0" smtClean="0"/>
              <a:t>サーバ管理者はクライアントの</a:t>
            </a:r>
            <a:r>
              <a:rPr kumimoji="1" lang="en-US" altLang="ja-JP" dirty="0" smtClean="0"/>
              <a:t>IP</a:t>
            </a:r>
            <a:r>
              <a:rPr kumimoji="1" lang="ja-JP" altLang="en-US" dirty="0" smtClean="0"/>
              <a:t>アドレスを記録しているので、何か悪さをしたクライアントの</a:t>
            </a:r>
            <a:r>
              <a:rPr kumimoji="1" lang="en-US" altLang="ja-JP" dirty="0" smtClean="0"/>
              <a:t>IP</a:t>
            </a:r>
            <a:r>
              <a:rPr kumimoji="1" lang="ja-JP" altLang="en-US" dirty="0" smtClean="0"/>
              <a:t>アドレスはわかる</a:t>
            </a:r>
            <a:endParaRPr kumimoji="1" lang="en-US" altLang="ja-JP" dirty="0" smtClean="0"/>
          </a:p>
          <a:p>
            <a:r>
              <a:rPr kumimoji="1" lang="en-US" altLang="ja-JP" dirty="0" smtClean="0"/>
              <a:t>IP</a:t>
            </a:r>
            <a:r>
              <a:rPr kumimoji="1" lang="ja-JP" altLang="en-US" dirty="0" smtClean="0"/>
              <a:t>アドレスがわかると、そのアドレスはどこの組織が持っているかが調べられる仕組みがある</a:t>
            </a:r>
            <a:endParaRPr kumimoji="1" lang="en-US" altLang="ja-JP" dirty="0" smtClean="0"/>
          </a:p>
          <a:p>
            <a:r>
              <a:rPr kumimoji="1" lang="ja-JP" altLang="en-US" dirty="0" smtClean="0"/>
              <a:t>たとえば</a:t>
            </a:r>
            <a:r>
              <a:rPr kumimoji="1" lang="en-US" altLang="ja-JP" dirty="0" smtClean="0"/>
              <a:t>J:COM</a:t>
            </a:r>
            <a:r>
              <a:rPr kumimoji="1" lang="ja-JP" altLang="en-US" dirty="0" err="1" smtClean="0"/>
              <a:t>だった</a:t>
            </a:r>
            <a:r>
              <a:rPr kumimoji="1" lang="ja-JP" altLang="en-US" dirty="0" smtClean="0"/>
              <a:t>とする</a:t>
            </a:r>
            <a:endParaRPr kumimoji="1" lang="en-US" altLang="ja-JP" dirty="0" smtClean="0"/>
          </a:p>
          <a:p>
            <a:r>
              <a:rPr kumimoji="1" lang="en-US" altLang="ja-JP" dirty="0" smtClean="0"/>
              <a:t>J:COM</a:t>
            </a:r>
            <a:r>
              <a:rPr kumimoji="1" lang="ja-JP" altLang="en-US" dirty="0" smtClean="0"/>
              <a:t>の中でどう使われているかは</a:t>
            </a:r>
            <a:r>
              <a:rPr kumimoji="1" lang="en-US" altLang="ja-JP" dirty="0" smtClean="0"/>
              <a:t>J:COM</a:t>
            </a:r>
            <a:r>
              <a:rPr kumimoji="1" lang="ja-JP" altLang="en-US" dirty="0" smtClean="0"/>
              <a:t>にしかわからないんだけれども、それはその会社の管理者が調べられる</a:t>
            </a:r>
            <a:endParaRPr kumimoji="1" lang="en-US" altLang="ja-JP" dirty="0" smtClean="0"/>
          </a:p>
          <a:p>
            <a:r>
              <a:rPr kumimoji="1" lang="ja-JP" altLang="en-US" dirty="0" smtClean="0"/>
              <a:t>ケーブルテレビだとケーブルモデムというのを配っていて、どの機械がどこにあってどのアドレスを割り振っているかわかる</a:t>
            </a:r>
            <a:endParaRPr kumimoji="1" lang="en-US" altLang="ja-JP" dirty="0" smtClean="0"/>
          </a:p>
          <a:p>
            <a:r>
              <a:rPr kumimoji="1" lang="ja-JP" altLang="en-US" dirty="0" smtClean="0"/>
              <a:t>顧客情報を調べれば住所も連絡先もわかる</a:t>
            </a:r>
            <a:endParaRPr kumimoji="1" lang="en-US" altLang="ja-JP" dirty="0" smtClean="0"/>
          </a:p>
          <a:p>
            <a:endParaRPr kumimoji="1" lang="en-US" altLang="ja-JP" dirty="0" smtClean="0"/>
          </a:p>
          <a:p>
            <a:r>
              <a:rPr kumimoji="1" lang="ja-JP" altLang="en-US" dirty="0" smtClean="0"/>
              <a:t>実際にその情報を出せるかどうかは別問題で、例えば個人が直接聞いても教えてはくれないだろう</a:t>
            </a:r>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16</a:t>
            </a:fld>
            <a:endParaRPr kumimoji="1" lang="ja-JP" altLang="en-US"/>
          </a:p>
        </p:txBody>
      </p:sp>
    </p:spTree>
    <p:extLst>
      <p:ext uri="{BB962C8B-B14F-4D97-AF65-F5344CB8AC3E}">
        <p14:creationId xmlns:p14="http://schemas.microsoft.com/office/powerpoint/2010/main" val="752292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九大の場合も同様で、</a:t>
            </a:r>
            <a:r>
              <a:rPr kumimoji="1" lang="en-US" altLang="ja-JP" dirty="0" smtClean="0"/>
              <a:t>133.5</a:t>
            </a:r>
            <a:r>
              <a:rPr kumimoji="1" lang="en-US" altLang="ja-JP" baseline="0" dirty="0" smtClean="0"/>
              <a:t> </a:t>
            </a:r>
            <a:r>
              <a:rPr kumimoji="1" lang="ja-JP" altLang="en-US" baseline="0" dirty="0" smtClean="0"/>
              <a:t>ではじまる</a:t>
            </a:r>
            <a:r>
              <a:rPr kumimoji="1" lang="en-US" altLang="ja-JP" baseline="0" dirty="0" smtClean="0"/>
              <a:t>IP</a:t>
            </a:r>
            <a:r>
              <a:rPr kumimoji="1" lang="ja-JP" altLang="en-US" baseline="0" dirty="0" smtClean="0"/>
              <a:t>アドレスは九大だとすぐわかる</a:t>
            </a:r>
            <a:endParaRPr kumimoji="1" lang="en-US" altLang="ja-JP" baseline="0" dirty="0" smtClean="0"/>
          </a:p>
          <a:p>
            <a:r>
              <a:rPr kumimoji="1" lang="ja-JP" altLang="en-US" baseline="0" dirty="0" smtClean="0"/>
              <a:t>そのうちここからここまでは情報工学科、とか割り振っているので、部局に問い合わせて、あとは部局が調査することになる</a:t>
            </a:r>
            <a:endParaRPr kumimoji="1" lang="en-US" altLang="ja-JP" baseline="0" dirty="0" smtClean="0"/>
          </a:p>
          <a:p>
            <a:endParaRPr kumimoji="1" lang="en-US" altLang="ja-JP" baseline="0" dirty="0" smtClean="0"/>
          </a:p>
          <a:p>
            <a:r>
              <a:rPr kumimoji="1" lang="en-US" altLang="ja-JP" baseline="0" dirty="0" smtClean="0"/>
              <a:t>Kitenet</a:t>
            </a:r>
            <a:r>
              <a:rPr kumimoji="1" lang="ja-JP" altLang="en-US" baseline="0" dirty="0" smtClean="0"/>
              <a:t>や</a:t>
            </a:r>
            <a:r>
              <a:rPr kumimoji="1" lang="en-US" altLang="ja-JP" baseline="0" dirty="0" smtClean="0"/>
              <a:t>edunet</a:t>
            </a:r>
            <a:r>
              <a:rPr kumimoji="1" lang="ja-JP" altLang="en-US" baseline="0" dirty="0" smtClean="0"/>
              <a:t>の場合は学生</a:t>
            </a:r>
            <a:r>
              <a:rPr kumimoji="1" lang="en-US" altLang="ja-JP" baseline="0" dirty="0" smtClean="0"/>
              <a:t>ID</a:t>
            </a:r>
            <a:r>
              <a:rPr kumimoji="1" lang="ja-JP" altLang="en-US" baseline="0" dirty="0" smtClean="0"/>
              <a:t>や</a:t>
            </a:r>
            <a:r>
              <a:rPr kumimoji="1" lang="en-US" altLang="ja-JP" baseline="0" dirty="0" smtClean="0"/>
              <a:t>SSO-KID</a:t>
            </a:r>
            <a:r>
              <a:rPr kumimoji="1" lang="ja-JP" altLang="en-US" baseline="0" dirty="0" smtClean="0"/>
              <a:t>を入力する必要があるので、誰がいつどのアドレスを使っていたわかり、直接本人に連絡が取れる</a:t>
            </a:r>
            <a:endParaRPr kumimoji="1" lang="en-US" altLang="ja-JP" baseline="0" dirty="0" smtClean="0"/>
          </a:p>
          <a:p>
            <a:endParaRPr kumimoji="1" lang="en-US" altLang="ja-JP" baseline="0" dirty="0" smtClean="0"/>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17</a:t>
            </a:fld>
            <a:endParaRPr kumimoji="1" lang="ja-JP" altLang="en-US"/>
          </a:p>
        </p:txBody>
      </p:sp>
    </p:spTree>
    <p:extLst>
      <p:ext uri="{BB962C8B-B14F-4D97-AF65-F5344CB8AC3E}">
        <p14:creationId xmlns:p14="http://schemas.microsoft.com/office/powerpoint/2010/main" val="35792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ただし、今のような追跡は常にできるとは限らない</a:t>
            </a:r>
            <a:endParaRPr kumimoji="1" lang="en-US" altLang="ja-JP" dirty="0" smtClean="0"/>
          </a:p>
          <a:p>
            <a:r>
              <a:rPr kumimoji="1" lang="ja-JP" altLang="en-US" dirty="0" smtClean="0"/>
              <a:t>途中で切れてしまうこともある</a:t>
            </a:r>
            <a:endParaRPr kumimoji="1" lang="en-US" altLang="ja-JP" dirty="0" smtClean="0"/>
          </a:p>
          <a:p>
            <a:r>
              <a:rPr kumimoji="1" lang="ja-JP" altLang="en-US" dirty="0" smtClean="0"/>
              <a:t>最近話題になった遠隔操作ウイルス事件では、追跡を難しくするいろいろな仕組みが利用された</a:t>
            </a:r>
            <a:endParaRPr kumimoji="1" lang="en-US" altLang="ja-JP" dirty="0" smtClean="0"/>
          </a:p>
          <a:p>
            <a:r>
              <a:rPr kumimoji="1" lang="ja-JP" altLang="en-US" dirty="0" smtClean="0"/>
              <a:t>また特に海外には追跡に非協力的なプロバイダというのもあって、犯罪の温床になっていたりする</a:t>
            </a:r>
            <a:endParaRPr kumimoji="1" lang="en-US" altLang="ja-JP" dirty="0" smtClean="0"/>
          </a:p>
          <a:p>
            <a:endParaRPr kumimoji="1" lang="en-US" altLang="ja-JP" dirty="0" smtClean="0"/>
          </a:p>
          <a:p>
            <a:r>
              <a:rPr kumimoji="1" lang="ja-JP" altLang="en-US" dirty="0" smtClean="0"/>
              <a:t>プロバイダは</a:t>
            </a:r>
            <a:r>
              <a:rPr kumimoji="1" lang="en-US" altLang="ja-JP" dirty="0" smtClean="0"/>
              <a:t>IP</a:t>
            </a:r>
            <a:r>
              <a:rPr kumimoji="1" lang="ja-JP" altLang="en-US" dirty="0" smtClean="0"/>
              <a:t>アドレスを誰に割り当てているか知っているかもしれないが、一般の人には開示されない</a:t>
            </a:r>
            <a:endParaRPr kumimoji="1" lang="en-US" altLang="ja-JP" dirty="0" smtClean="0"/>
          </a:p>
          <a:p>
            <a:r>
              <a:rPr kumimoji="1" lang="ja-JP" altLang="en-US" dirty="0" smtClean="0"/>
              <a:t>なので、</a:t>
            </a:r>
            <a:r>
              <a:rPr kumimoji="1" lang="en-US" altLang="ja-JP" dirty="0" smtClean="0"/>
              <a:t>IP</a:t>
            </a:r>
            <a:r>
              <a:rPr kumimoji="1" lang="ja-JP" altLang="en-US" dirty="0" smtClean="0"/>
              <a:t>アドレスだけがバレ</a:t>
            </a:r>
            <a:r>
              <a:rPr kumimoji="1" lang="ja-JP" altLang="en-US" dirty="0" err="1" smtClean="0"/>
              <a:t>ても</a:t>
            </a:r>
            <a:r>
              <a:rPr kumimoji="1" lang="ja-JP" altLang="en-US" dirty="0" smtClean="0"/>
              <a:t>どこに住んでいるかなどはわからない</a:t>
            </a:r>
            <a:endParaRPr kumimoji="1" lang="en-US" altLang="ja-JP" dirty="0" smtClean="0"/>
          </a:p>
          <a:p>
            <a:r>
              <a:rPr kumimoji="1" lang="ja-JP" altLang="en-US" dirty="0" smtClean="0"/>
              <a:t>（ワンクリック詐欺などで</a:t>
            </a:r>
            <a:r>
              <a:rPr kumimoji="1" lang="en-US" altLang="ja-JP" dirty="0" smtClean="0"/>
              <a:t>IP</a:t>
            </a:r>
            <a:r>
              <a:rPr kumimoji="1" lang="ja-JP" altLang="en-US" dirty="0" smtClean="0"/>
              <a:t>アドレスとプロバイダを表示して脅かすなどあるが普通大丈夫）</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18</a:t>
            </a:fld>
            <a:endParaRPr kumimoji="1" lang="ja-JP" altLang="en-US"/>
          </a:p>
        </p:txBody>
      </p:sp>
    </p:spTree>
    <p:extLst>
      <p:ext uri="{BB962C8B-B14F-4D97-AF65-F5344CB8AC3E}">
        <p14:creationId xmlns:p14="http://schemas.microsoft.com/office/powerpoint/2010/main" val="2610014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インターネットの技術的な仕組みから追跡する話をしたが、他にも個人が特定されてしまうような要素はいろいろある</a:t>
            </a:r>
            <a:endParaRPr kumimoji="1" lang="en-US" altLang="ja-JP" dirty="0" smtClean="0"/>
          </a:p>
          <a:p>
            <a:r>
              <a:rPr kumimoji="1" lang="ja-JP" altLang="en-US" dirty="0" smtClean="0"/>
              <a:t>例えばスマホなど位置情報を取得できる機械で写真を撮影すると、写真の中に位置情報が埋め込まれることがある</a:t>
            </a:r>
            <a:endParaRPr kumimoji="1" lang="en-US" altLang="ja-JP" dirty="0" smtClean="0"/>
          </a:p>
          <a:p>
            <a:r>
              <a:rPr kumimoji="1" lang="ja-JP" altLang="en-US" dirty="0" smtClean="0"/>
              <a:t>少し詳しい人ならそれを調べることでその写真がどこでとられた何の写真かすぐわかるだろう</a:t>
            </a:r>
            <a:endParaRPr kumimoji="1" lang="en-US" altLang="ja-JP" dirty="0" smtClean="0"/>
          </a:p>
          <a:p>
            <a:r>
              <a:rPr kumimoji="1" lang="ja-JP" altLang="en-US" dirty="0" smtClean="0"/>
              <a:t>またおかしな投稿などした人の写真を調べてそれが誰かを調べるのが好きな人達もいるので、写真の投稿というのは気をつけるべき</a:t>
            </a:r>
            <a:endParaRPr kumimoji="1" lang="en-US" altLang="ja-JP" dirty="0" smtClean="0"/>
          </a:p>
          <a:p>
            <a:r>
              <a:rPr kumimoji="1" lang="ja-JP" altLang="en-US" dirty="0" smtClean="0"/>
              <a:t>過去の書き込みから、よく行っている場所とかを類推するようなこともよくやられている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19</a:t>
            </a:fld>
            <a:endParaRPr kumimoji="1" lang="ja-JP" altLang="en-US"/>
          </a:p>
        </p:txBody>
      </p:sp>
    </p:spTree>
    <p:extLst>
      <p:ext uri="{BB962C8B-B14F-4D97-AF65-F5344CB8AC3E}">
        <p14:creationId xmlns:p14="http://schemas.microsoft.com/office/powerpoint/2010/main" val="2889486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飲酒運転とかスピード違反みたいなことを得意げに投稿したりすると、ひどいことになりがちなので、やめましょう</a:t>
            </a:r>
            <a:endParaRPr kumimoji="1" lang="en-US" altLang="ja-JP" dirty="0" smtClean="0"/>
          </a:p>
          <a:p>
            <a:r>
              <a:rPr kumimoji="1" lang="ja-JP" altLang="en-US" dirty="0" smtClean="0"/>
              <a:t>ばれないと思ったら大間違い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20</a:t>
            </a:fld>
            <a:endParaRPr kumimoji="1" lang="ja-JP" altLang="en-US"/>
          </a:p>
        </p:txBody>
      </p:sp>
    </p:spTree>
    <p:extLst>
      <p:ext uri="{BB962C8B-B14F-4D97-AF65-F5344CB8AC3E}">
        <p14:creationId xmlns:p14="http://schemas.microsoft.com/office/powerpoint/2010/main" val="3279445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ここから話が変わります</a:t>
            </a:r>
            <a:endParaRPr kumimoji="1" lang="en-US" altLang="ja-JP" dirty="0" smtClean="0"/>
          </a:p>
          <a:p>
            <a:r>
              <a:rPr kumimoji="1" lang="ja-JP" altLang="en-US" dirty="0" smtClean="0"/>
              <a:t>さっきまで特定できるという話だったけれども、ここからは逆みたいな話になるので少し混乱するかもしれません</a:t>
            </a:r>
            <a:endParaRPr kumimoji="1" lang="en-US" altLang="ja-JP" dirty="0" smtClean="0"/>
          </a:p>
          <a:p>
            <a:r>
              <a:rPr kumimoji="1" lang="ja-JP" altLang="en-US" dirty="0" smtClean="0"/>
              <a:t>しかし特定できるのは管理者の協力があれば</a:t>
            </a:r>
            <a:r>
              <a:rPr kumimoji="1" lang="ja-JP" altLang="en-US" dirty="0" err="1" smtClean="0"/>
              <a:t>の</a:t>
            </a:r>
            <a:r>
              <a:rPr kumimoji="1" lang="ja-JP" altLang="en-US" dirty="0" smtClean="0"/>
              <a:t>話で、通常利用している人から見ると、向こう側に居る人がどこのだれかは</a:t>
            </a:r>
            <a:endParaRPr kumimoji="1" lang="en-US" altLang="ja-JP" dirty="0" smtClean="0"/>
          </a:p>
          <a:p>
            <a:r>
              <a:rPr kumimoji="1" lang="ja-JP" altLang="en-US" dirty="0" smtClean="0"/>
              <a:t>やはりわかりにくいものです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21</a:t>
            </a:fld>
            <a:endParaRPr kumimoji="1" lang="ja-JP" altLang="en-US"/>
          </a:p>
        </p:txBody>
      </p:sp>
    </p:spTree>
    <p:extLst>
      <p:ext uri="{BB962C8B-B14F-4D97-AF65-F5344CB8AC3E}">
        <p14:creationId xmlns:p14="http://schemas.microsoft.com/office/powerpoint/2010/main" val="4253843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今日は特に不特定多数の利用者自身が情報を発信・交換するようなサービスを中心に説明</a:t>
            </a:r>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4</a:t>
            </a:fld>
            <a:endParaRPr kumimoji="1" lang="ja-JP" altLang="en-US"/>
          </a:p>
        </p:txBody>
      </p:sp>
    </p:spTree>
    <p:extLst>
      <p:ext uri="{BB962C8B-B14F-4D97-AF65-F5344CB8AC3E}">
        <p14:creationId xmlns:p14="http://schemas.microsoft.com/office/powerpoint/2010/main" val="1330813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わかりにくいことを悪用して「なりすまし」をする人たちがいる</a:t>
            </a:r>
            <a:endParaRPr kumimoji="1" lang="en-US" altLang="ja-JP" dirty="0" smtClean="0"/>
          </a:p>
          <a:p>
            <a:r>
              <a:rPr kumimoji="1" lang="ja-JP" altLang="en-US" dirty="0" smtClean="0"/>
              <a:t>自分がファンの有名人の名前を見つけたりすると、テンションが上がって判断力が鈍ったりしがち</a:t>
            </a:r>
            <a:endParaRPr kumimoji="1" lang="en-US" altLang="ja-JP" dirty="0" smtClean="0"/>
          </a:p>
          <a:p>
            <a:r>
              <a:rPr kumimoji="1" lang="ja-JP" altLang="en-US" dirty="0" smtClean="0"/>
              <a:t>でも頭の片隅に、これって本物かな、と疑う気持ちをもちたい</a:t>
            </a:r>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22</a:t>
            </a:fld>
            <a:endParaRPr kumimoji="1" lang="ja-JP" altLang="en-US"/>
          </a:p>
        </p:txBody>
      </p:sp>
    </p:spTree>
    <p:extLst>
      <p:ext uri="{BB962C8B-B14F-4D97-AF65-F5344CB8AC3E}">
        <p14:creationId xmlns:p14="http://schemas.microsoft.com/office/powerpoint/2010/main" val="2896705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最近だと</a:t>
            </a:r>
            <a:r>
              <a:rPr kumimoji="1" lang="ja-JP" altLang="en-US" dirty="0" err="1" smtClean="0"/>
              <a:t>ふなっ</a:t>
            </a:r>
            <a:r>
              <a:rPr kumimoji="1" lang="ja-JP" altLang="en-US" dirty="0" smtClean="0"/>
              <a:t>しーの弟ふなごろーの偽アカウントが</a:t>
            </a:r>
            <a:r>
              <a:rPr kumimoji="1" lang="ja-JP" altLang="en-US" smtClean="0"/>
              <a:t>すぐできたりとか</a:t>
            </a:r>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23</a:t>
            </a:fld>
            <a:endParaRPr kumimoji="1" lang="ja-JP" altLang="en-US"/>
          </a:p>
        </p:txBody>
      </p:sp>
    </p:spTree>
    <p:extLst>
      <p:ext uri="{BB962C8B-B14F-4D97-AF65-F5344CB8AC3E}">
        <p14:creationId xmlns:p14="http://schemas.microsoft.com/office/powerpoint/2010/main" val="1418656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24</a:t>
            </a:fld>
            <a:endParaRPr kumimoji="1" lang="ja-JP" altLang="en-US"/>
          </a:p>
        </p:txBody>
      </p:sp>
    </p:spTree>
    <p:extLst>
      <p:ext uri="{BB962C8B-B14F-4D97-AF65-F5344CB8AC3E}">
        <p14:creationId xmlns:p14="http://schemas.microsoft.com/office/powerpoint/2010/main" val="1418656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九州大学では広報室という組織が公式アカウントを</a:t>
            </a:r>
            <a:r>
              <a:rPr kumimoji="1" lang="en-US" altLang="ja-JP" dirty="0" smtClean="0"/>
              <a:t>Facebook</a:t>
            </a:r>
            <a:r>
              <a:rPr kumimoji="1" lang="ja-JP" altLang="en-US" dirty="0" smtClean="0"/>
              <a:t>と</a:t>
            </a:r>
            <a:r>
              <a:rPr kumimoji="1" lang="en-US" altLang="ja-JP" dirty="0" smtClean="0"/>
              <a:t>Twitter</a:t>
            </a:r>
            <a:r>
              <a:rPr kumimoji="1" lang="ja-JP" altLang="en-US" dirty="0" smtClean="0"/>
              <a:t>にもっている</a:t>
            </a:r>
            <a:endParaRPr kumimoji="1" lang="en-US" altLang="ja-JP" dirty="0" smtClean="0"/>
          </a:p>
          <a:p>
            <a:r>
              <a:rPr kumimoji="1" lang="ja-JP" altLang="en-US" dirty="0" smtClean="0"/>
              <a:t>それが本物であることを示すために、公式ページから公式アカウントにリンクを張っている</a:t>
            </a:r>
            <a:endParaRPr kumimoji="1" lang="en-US" altLang="ja-JP" dirty="0" smtClean="0"/>
          </a:p>
          <a:p>
            <a:r>
              <a:rPr kumimoji="1" lang="ja-JP" altLang="en-US" dirty="0" smtClean="0"/>
              <a:t>単に検索ページで検索しただけだと、同名の偽アカウントに引っかかるおそれがある</a:t>
            </a:r>
            <a:endParaRPr kumimoji="1" lang="en-US" altLang="ja-JP" dirty="0" smtClean="0"/>
          </a:p>
          <a:p>
            <a:r>
              <a:rPr kumimoji="1" lang="ja-JP" altLang="en-US" dirty="0" smtClean="0"/>
              <a:t>必ず、他の情報源と照合するくせをつける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25</a:t>
            </a:fld>
            <a:endParaRPr kumimoji="1" lang="ja-JP" altLang="en-US"/>
          </a:p>
        </p:txBody>
      </p:sp>
    </p:spTree>
    <p:extLst>
      <p:ext uri="{BB962C8B-B14F-4D97-AF65-F5344CB8AC3E}">
        <p14:creationId xmlns:p14="http://schemas.microsoft.com/office/powerpoint/2010/main" val="11559026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別のアカウントが有名人などを騙るというのが「なりすまし」だったが、本当の本人の使っているアカウントが他人に「乗っ取られる」ということもままある</a:t>
            </a:r>
            <a:endParaRPr kumimoji="1" lang="en-US" altLang="ja-JP" dirty="0" smtClean="0"/>
          </a:p>
          <a:p>
            <a:r>
              <a:rPr kumimoji="1" lang="ja-JP" altLang="en-US" dirty="0" smtClean="0"/>
              <a:t>実際に利用している人ならわかるとおもうが、自分が</a:t>
            </a:r>
            <a:r>
              <a:rPr kumimoji="1" lang="en-US" altLang="ja-JP" dirty="0" smtClean="0"/>
              <a:t>Twitter</a:t>
            </a:r>
            <a:r>
              <a:rPr kumimoji="1" lang="ja-JP" altLang="en-US" dirty="0" smtClean="0"/>
              <a:t>など使うときにはアカウント登録というのをして、</a:t>
            </a:r>
            <a:r>
              <a:rPr kumimoji="1" lang="en-US" altLang="ja-JP" dirty="0" smtClean="0"/>
              <a:t>ID</a:t>
            </a:r>
            <a:r>
              <a:rPr kumimoji="1" lang="ja-JP" altLang="en-US" dirty="0" smtClean="0"/>
              <a:t>とパスワードを設定したはず</a:t>
            </a:r>
            <a:endParaRPr kumimoji="1" lang="en-US" altLang="ja-JP" dirty="0" smtClean="0"/>
          </a:p>
          <a:p>
            <a:r>
              <a:rPr kumimoji="1" lang="ja-JP" altLang="en-US" dirty="0" smtClean="0"/>
              <a:t>その２つの文字列を知っている人だけがその「アカウント」を使える。アカウントというのはサービスの利用権のこと</a:t>
            </a:r>
            <a:endParaRPr kumimoji="1" lang="en-US" altLang="ja-JP" dirty="0" smtClean="0"/>
          </a:p>
          <a:p>
            <a:r>
              <a:rPr kumimoji="1" lang="ja-JP" altLang="en-US" dirty="0" smtClean="0"/>
              <a:t>サービス提供側はその文字列を知っている人が本人だと思っているから、その文字列が漏れて他人に使われると乗っ取られることになる</a:t>
            </a:r>
            <a:endParaRPr kumimoji="1" lang="en-US" altLang="ja-JP" dirty="0" smtClean="0"/>
          </a:p>
          <a:p>
            <a:endParaRPr kumimoji="1" lang="en-US" altLang="ja-JP" dirty="0" smtClean="0"/>
          </a:p>
          <a:p>
            <a:r>
              <a:rPr kumimoji="1" lang="en-US" altLang="ja-JP" dirty="0" smtClean="0"/>
              <a:t>Twitter</a:t>
            </a:r>
            <a:r>
              <a:rPr kumimoji="1" lang="ja-JP" altLang="en-US" dirty="0" smtClean="0"/>
              <a:t>なら公式のアカウントがおかしなことをツイートし始めたり、ウイルスをまいたりすると被害が大きい</a:t>
            </a:r>
            <a:endParaRPr kumimoji="1" lang="en-US" altLang="ja-JP" dirty="0" smtClean="0"/>
          </a:p>
          <a:p>
            <a:endParaRPr kumimoji="1" lang="en-US" altLang="ja-JP" dirty="0" smtClean="0"/>
          </a:p>
          <a:p>
            <a:r>
              <a:rPr kumimoji="1" lang="ja-JP" altLang="en-US" dirty="0" smtClean="0"/>
              <a:t>友人のメールアカウントが奪われて、詐欺メールが来ることもある。私も個人的にそういうメールをもらったことがある。</a:t>
            </a:r>
            <a:endParaRPr kumimoji="1" lang="en-US" altLang="ja-JP" dirty="0" smtClean="0"/>
          </a:p>
          <a:p>
            <a:r>
              <a:rPr kumimoji="1" lang="ja-JP" altLang="en-US" dirty="0" smtClean="0"/>
              <a:t>結局その人はそのメールアドレスと過去メールを捨てるしかなかった</a:t>
            </a:r>
            <a:endParaRPr kumimoji="1" lang="en-US" altLang="ja-JP" dirty="0" smtClean="0"/>
          </a:p>
          <a:p>
            <a:endParaRPr kumimoji="1" lang="en-US" altLang="ja-JP" dirty="0" smtClean="0"/>
          </a:p>
          <a:p>
            <a:r>
              <a:rPr kumimoji="1" lang="ja-JP" altLang="en-US" dirty="0" smtClean="0"/>
              <a:t>また今年の春ごろ</a:t>
            </a:r>
            <a:r>
              <a:rPr kumimoji="1" lang="en-US" altLang="ja-JP" dirty="0" smtClean="0"/>
              <a:t>LINE</a:t>
            </a:r>
            <a:r>
              <a:rPr kumimoji="1" lang="ja-JP" altLang="en-US" dirty="0" smtClean="0"/>
              <a:t>の</a:t>
            </a:r>
            <a:r>
              <a:rPr kumimoji="1" lang="en-US" altLang="ja-JP" dirty="0" smtClean="0"/>
              <a:t>ID</a:t>
            </a:r>
            <a:r>
              <a:rPr kumimoji="1" lang="ja-JP" altLang="en-US" dirty="0" smtClean="0"/>
              <a:t>が乗っ取られてお金をだまし取られる事件が多発した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26</a:t>
            </a:fld>
            <a:endParaRPr kumimoji="1" lang="ja-JP" altLang="en-US"/>
          </a:p>
        </p:txBody>
      </p:sp>
    </p:spTree>
    <p:extLst>
      <p:ext uri="{BB962C8B-B14F-4D97-AF65-F5344CB8AC3E}">
        <p14:creationId xmlns:p14="http://schemas.microsoft.com/office/powerpoint/2010/main" val="21450640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自分の情報はたいしたことないから乗っ取られても困らないと思っている人もいるかもしれない</a:t>
            </a:r>
            <a:endParaRPr kumimoji="1" lang="en-US" altLang="ja-JP" dirty="0" smtClean="0"/>
          </a:p>
          <a:p>
            <a:r>
              <a:rPr kumimoji="1" lang="ja-JP" altLang="en-US" dirty="0" smtClean="0"/>
              <a:t>実際は自分の知り合いに被害が及び、迷惑がかかる</a:t>
            </a:r>
            <a:endParaRPr kumimoji="1" lang="en-US" altLang="ja-JP" dirty="0" smtClean="0"/>
          </a:p>
          <a:p>
            <a:r>
              <a:rPr kumimoji="1" lang="ja-JP" altLang="en-US" dirty="0" smtClean="0"/>
              <a:t>人間関係自体が有用な情報で、それを利用する詐欺がすごく増えている</a:t>
            </a:r>
            <a:endParaRPr kumimoji="1" lang="en-US" altLang="ja-JP" dirty="0" smtClean="0"/>
          </a:p>
          <a:p>
            <a:r>
              <a:rPr kumimoji="1" lang="ja-JP" altLang="en-US" dirty="0" smtClean="0"/>
              <a:t>オレオレ詐欺と同じ</a:t>
            </a:r>
            <a:endParaRPr kumimoji="1" lang="en-US" altLang="ja-JP" dirty="0" smtClean="0"/>
          </a:p>
          <a:p>
            <a:endParaRPr kumimoji="1" lang="en-US" altLang="ja-JP" dirty="0" smtClean="0"/>
          </a:p>
          <a:p>
            <a:r>
              <a:rPr kumimoji="1" lang="ja-JP" altLang="en-US" dirty="0" smtClean="0"/>
              <a:t>他人が乗っ取られた時に自分がだまされないように気をつける必要もある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27</a:t>
            </a:fld>
            <a:endParaRPr kumimoji="1" lang="ja-JP" altLang="en-US"/>
          </a:p>
        </p:txBody>
      </p:sp>
    </p:spTree>
    <p:extLst>
      <p:ext uri="{BB962C8B-B14F-4D97-AF65-F5344CB8AC3E}">
        <p14:creationId xmlns:p14="http://schemas.microsoft.com/office/powerpoint/2010/main" val="35656092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28</a:t>
            </a:fld>
            <a:endParaRPr kumimoji="1" lang="ja-JP" altLang="en-US"/>
          </a:p>
        </p:txBody>
      </p:sp>
    </p:spTree>
    <p:extLst>
      <p:ext uri="{BB962C8B-B14F-4D97-AF65-F5344CB8AC3E}">
        <p14:creationId xmlns:p14="http://schemas.microsoft.com/office/powerpoint/2010/main" val="33188677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実際に自分に届いたメール</a:t>
            </a:r>
            <a:endParaRPr kumimoji="1" lang="en-US" altLang="ja-JP" dirty="0" smtClean="0"/>
          </a:p>
          <a:p>
            <a:r>
              <a:rPr kumimoji="1" lang="en-US" altLang="ja-JP" dirty="0" smtClean="0"/>
              <a:t>URL</a:t>
            </a:r>
            <a:r>
              <a:rPr kumimoji="1" lang="ja-JP" altLang="en-US" dirty="0" smtClean="0"/>
              <a:t>が表示と実際が異なっているが、前半が同じにしてあるのでぱっと見勘違いする可能性もある</a:t>
            </a:r>
            <a:endParaRPr kumimoji="1" lang="en-US" altLang="ja-JP" dirty="0" smtClean="0"/>
          </a:p>
          <a:p>
            <a:r>
              <a:rPr kumimoji="1" lang="ja-JP" altLang="en-US" dirty="0" smtClean="0"/>
              <a:t>先のページは今の時点で消滅しており不明だが、おそらく三菱東京</a:t>
            </a:r>
            <a:r>
              <a:rPr kumimoji="1" lang="en-US" altLang="ja-JP" dirty="0" smtClean="0"/>
              <a:t>UFJ</a:t>
            </a:r>
            <a:r>
              <a:rPr kumimoji="1" lang="ja-JP" altLang="en-US" dirty="0" smtClean="0"/>
              <a:t>銀行のコピーサイトであっただろう。</a:t>
            </a:r>
            <a:endParaRPr kumimoji="1" lang="en-US" altLang="ja-JP" dirty="0" smtClean="0"/>
          </a:p>
          <a:p>
            <a:endParaRPr kumimoji="1" lang="en-US" altLang="ja-JP" dirty="0" smtClean="0"/>
          </a:p>
          <a:p>
            <a:r>
              <a:rPr kumimoji="1" lang="ja-JP" altLang="en-US" dirty="0" smtClean="0"/>
              <a:t>銀行だけでなくメールサービス、オンラインゲーム、</a:t>
            </a:r>
            <a:r>
              <a:rPr kumimoji="1" lang="en-US" altLang="ja-JP" dirty="0" smtClean="0"/>
              <a:t>SNS</a:t>
            </a:r>
            <a:r>
              <a:rPr kumimoji="1" lang="ja-JP" altLang="en-US" dirty="0" smtClean="0"/>
              <a:t>などを装ったメールが飛び交っている。</a:t>
            </a:r>
            <a:endParaRPr kumimoji="1" lang="en-US" altLang="ja-JP" dirty="0" smtClean="0"/>
          </a:p>
          <a:p>
            <a:endParaRPr kumimoji="1" lang="en-US" altLang="ja-JP" dirty="0" smtClean="0"/>
          </a:p>
          <a:p>
            <a:r>
              <a:rPr kumimoji="1" lang="ja-JP" altLang="en-US" dirty="0" smtClean="0"/>
              <a:t>このメールでは自分はこの銀行に口座がないのですぐわかったが、自分が実際に使っているサービスでも慌ててはいけない。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30</a:t>
            </a:fld>
            <a:endParaRPr kumimoji="1" lang="ja-JP" altLang="en-US"/>
          </a:p>
        </p:txBody>
      </p:sp>
    </p:spTree>
    <p:extLst>
      <p:ext uri="{BB962C8B-B14F-4D97-AF65-F5344CB8AC3E}">
        <p14:creationId xmlns:p14="http://schemas.microsoft.com/office/powerpoint/2010/main" val="336604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ネットを利用した情報交換の仕組みには様々なものがある</a:t>
            </a:r>
            <a:endParaRPr kumimoji="1" lang="en-US" altLang="ja-JP" dirty="0" smtClean="0"/>
          </a:p>
          <a:p>
            <a:r>
              <a:rPr kumimoji="1" lang="ja-JP" altLang="en-US" dirty="0" smtClean="0"/>
              <a:t>古くは電子メール・掲示板から、より高機能な</a:t>
            </a:r>
            <a:r>
              <a:rPr kumimoji="1" lang="en-US" altLang="ja-JP" dirty="0" smtClean="0"/>
              <a:t>SNS</a:t>
            </a:r>
            <a:r>
              <a:rPr kumimoji="1" lang="ja-JP" altLang="en-US" dirty="0" err="1" smtClean="0"/>
              <a:t>、</a:t>
            </a:r>
            <a:r>
              <a:rPr kumimoji="1" lang="ja-JP" altLang="en-US" dirty="0" smtClean="0"/>
              <a:t>さらに音声や画像・動画までリアルタイムにやりとりできるものまで</a:t>
            </a:r>
            <a:endParaRPr kumimoji="1" lang="en-US" altLang="ja-JP" dirty="0" smtClean="0"/>
          </a:p>
          <a:p>
            <a:endParaRPr kumimoji="1" lang="en-US" altLang="ja-JP" dirty="0" smtClean="0"/>
          </a:p>
          <a:p>
            <a:r>
              <a:rPr kumimoji="1" lang="ja-JP" altLang="en-US" dirty="0" smtClean="0"/>
              <a:t>直接会ったことのある知人と使うものもあれば、どこに居るかも全く知らない相手と使うようなものもある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5</a:t>
            </a:fld>
            <a:endParaRPr kumimoji="1" lang="ja-JP" altLang="en-US"/>
          </a:p>
        </p:txBody>
      </p:sp>
    </p:spTree>
    <p:extLst>
      <p:ext uri="{BB962C8B-B14F-4D97-AF65-F5344CB8AC3E}">
        <p14:creationId xmlns:p14="http://schemas.microsoft.com/office/powerpoint/2010/main" val="259521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これは使っているサービスにもよるが、利用者登録も不要な掲示板などを読んだり書いたりしていると特に感じるはず</a:t>
            </a:r>
            <a:endParaRPr kumimoji="1" lang="en-US" altLang="ja-JP" dirty="0" smtClean="0"/>
          </a:p>
          <a:p>
            <a:r>
              <a:rPr kumimoji="1" lang="ja-JP" altLang="en-US" dirty="0" smtClean="0"/>
              <a:t>普通に使っている画面をみているだけでは、どこの誰が書いたメッセージかわからない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6</a:t>
            </a:fld>
            <a:endParaRPr kumimoji="1" lang="ja-JP" altLang="en-US"/>
          </a:p>
        </p:txBody>
      </p:sp>
    </p:spTree>
    <p:extLst>
      <p:ext uri="{BB962C8B-B14F-4D97-AF65-F5344CB8AC3E}">
        <p14:creationId xmlns:p14="http://schemas.microsoft.com/office/powerpoint/2010/main" val="241875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架空のやりとりだがもっとも単純な掲示板でのやりとりの例</a:t>
            </a:r>
            <a:endParaRPr kumimoji="1" lang="en-US" altLang="ja-JP" dirty="0" smtClean="0"/>
          </a:p>
          <a:p>
            <a:r>
              <a:rPr kumimoji="1" lang="en-US" altLang="ja-JP" dirty="0" smtClean="0"/>
              <a:t>A</a:t>
            </a:r>
            <a:r>
              <a:rPr kumimoji="1" lang="ja-JP" altLang="en-US" dirty="0" err="1" smtClean="0"/>
              <a:t>さんが</a:t>
            </a:r>
            <a:r>
              <a:rPr kumimoji="1" lang="ja-JP" altLang="en-US" dirty="0" smtClean="0"/>
              <a:t>掲示板にあたらしいトピックの記事を投稿して質問している様子</a:t>
            </a:r>
            <a:endParaRPr kumimoji="1" lang="en-US" altLang="ja-JP" dirty="0" smtClean="0"/>
          </a:p>
          <a:p>
            <a:r>
              <a:rPr kumimoji="1" lang="ja-JP" altLang="en-US" dirty="0" smtClean="0"/>
              <a:t>名前欄に</a:t>
            </a:r>
            <a:r>
              <a:rPr kumimoji="1" lang="en-US" altLang="ja-JP" dirty="0" smtClean="0"/>
              <a:t>A</a:t>
            </a:r>
            <a:r>
              <a:rPr kumimoji="1" lang="ja-JP" altLang="en-US" dirty="0" smtClean="0"/>
              <a:t>さん、</a:t>
            </a:r>
            <a:r>
              <a:rPr kumimoji="1" lang="en-US" altLang="ja-JP" dirty="0" smtClean="0"/>
              <a:t>B</a:t>
            </a:r>
            <a:r>
              <a:rPr kumimoji="1" lang="ja-JP" altLang="en-US" dirty="0" smtClean="0"/>
              <a:t>さん、</a:t>
            </a:r>
            <a:r>
              <a:rPr kumimoji="1" lang="en-US" altLang="ja-JP" dirty="0" smtClean="0"/>
              <a:t>C</a:t>
            </a:r>
            <a:r>
              <a:rPr kumimoji="1" lang="ja-JP" altLang="en-US" dirty="0" err="1" smtClean="0"/>
              <a:t>さんと</a:t>
            </a:r>
            <a:r>
              <a:rPr kumimoji="1" lang="ja-JP" altLang="en-US" dirty="0" smtClean="0"/>
              <a:t>出てくるので、多分３人で話しているんだなと思われるが、本当にそうなのかは書いている本人にもわからないだろう</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7</a:t>
            </a:fld>
            <a:endParaRPr kumimoji="1" lang="ja-JP" altLang="en-US"/>
          </a:p>
        </p:txBody>
      </p:sp>
    </p:spTree>
    <p:extLst>
      <p:ext uri="{BB962C8B-B14F-4D97-AF65-F5344CB8AC3E}">
        <p14:creationId xmlns:p14="http://schemas.microsoft.com/office/powerpoint/2010/main" val="3025427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５番目の書き込みは</a:t>
            </a:r>
            <a:r>
              <a:rPr kumimoji="1" lang="en-US" altLang="ja-JP" dirty="0" smtClean="0"/>
              <a:t>A</a:t>
            </a:r>
            <a:r>
              <a:rPr kumimoji="1" lang="ja-JP" altLang="en-US" dirty="0" err="1" smtClean="0"/>
              <a:t>さんに</a:t>
            </a:r>
            <a:r>
              <a:rPr kumimoji="1" lang="ja-JP" altLang="en-US" dirty="0" smtClean="0"/>
              <a:t>なっているが、実は偽の</a:t>
            </a:r>
            <a:r>
              <a:rPr kumimoji="1" lang="en-US" altLang="ja-JP" dirty="0" smtClean="0"/>
              <a:t>A</a:t>
            </a:r>
            <a:r>
              <a:rPr kumimoji="1" lang="ja-JP" altLang="en-US" dirty="0" err="1" smtClean="0"/>
              <a:t>さんが</a:t>
            </a:r>
            <a:r>
              <a:rPr kumimoji="1" lang="ja-JP" altLang="en-US" dirty="0" smtClean="0"/>
              <a:t>場を荒らそうとしているだけだった、ということもありうる</a:t>
            </a:r>
            <a:endParaRPr kumimoji="1" lang="en-US" altLang="ja-JP" dirty="0" smtClean="0"/>
          </a:p>
          <a:p>
            <a:r>
              <a:rPr kumimoji="1" lang="ja-JP" altLang="en-US" dirty="0" smtClean="0"/>
              <a:t>逆に一人の人が複数人を装って自分の有利な方向に議論を持っていく、といったこともよく見られる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8</a:t>
            </a:fld>
            <a:endParaRPr kumimoji="1" lang="ja-JP" altLang="en-US"/>
          </a:p>
        </p:txBody>
      </p:sp>
    </p:spTree>
    <p:extLst>
      <p:ext uri="{BB962C8B-B14F-4D97-AF65-F5344CB8AC3E}">
        <p14:creationId xmlns:p14="http://schemas.microsoft.com/office/powerpoint/2010/main" val="1594826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今の例は登録制でないものだったが、登録制で利用者のプロフィールが登録できるようなものでも、本当のことを書いているとは限らないし</a:t>
            </a:r>
            <a:endParaRPr kumimoji="1" lang="en-US" altLang="ja-JP" dirty="0" smtClean="0"/>
          </a:p>
          <a:p>
            <a:r>
              <a:rPr kumimoji="1" lang="ja-JP" altLang="en-US" dirty="0" smtClean="0"/>
              <a:t>じっさいどこから利用しているかは利用者同士ではわからない事が多い</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9</a:t>
            </a:fld>
            <a:endParaRPr kumimoji="1" lang="ja-JP" altLang="en-US"/>
          </a:p>
        </p:txBody>
      </p:sp>
    </p:spTree>
    <p:extLst>
      <p:ext uri="{BB962C8B-B14F-4D97-AF65-F5344CB8AC3E}">
        <p14:creationId xmlns:p14="http://schemas.microsoft.com/office/powerpoint/2010/main" val="4187868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そうなると、いたずらとか悪さをしてみようと思う人もいるかもしれない</a:t>
            </a:r>
            <a:endParaRPr kumimoji="1" lang="en-US" altLang="ja-JP" dirty="0" smtClean="0"/>
          </a:p>
          <a:p>
            <a:r>
              <a:rPr kumimoji="1" lang="ja-JP" altLang="en-US" dirty="0" smtClean="0"/>
              <a:t>実際こういうことをしているひとはいる</a:t>
            </a:r>
            <a:endParaRPr kumimoji="1" lang="en-US" altLang="ja-JP" dirty="0" smtClean="0"/>
          </a:p>
          <a:p>
            <a:r>
              <a:rPr kumimoji="1" lang="ja-JP" altLang="en-US" dirty="0" smtClean="0"/>
              <a:t>ささいなイタズラなら直接本当の自分が咎められることはないだろう（ネットを通しては苦情が来るだろうが）</a:t>
            </a:r>
            <a:endParaRPr kumimoji="1" lang="en-US" altLang="ja-JP" dirty="0" smtClean="0"/>
          </a:p>
          <a:p>
            <a:r>
              <a:rPr kumimoji="1" lang="ja-JP" altLang="en-US" dirty="0" smtClean="0"/>
              <a:t>しかしエスカレートしてくると法に触れるようなことをしてしまう場合もある。</a:t>
            </a:r>
            <a:endParaRPr kumimoji="1" lang="en-US" altLang="ja-JP" dirty="0" smtClean="0"/>
          </a:p>
          <a:p>
            <a:endParaRPr kumimoji="1" lang="en-US" altLang="ja-JP" dirty="0" smtClean="0"/>
          </a:p>
          <a:p>
            <a:r>
              <a:rPr kumimoji="1" lang="ja-JP" altLang="en-US" dirty="0" smtClean="0"/>
              <a:t>そういう場合にも本当の自分はばれないのかというと？</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10</a:t>
            </a:fld>
            <a:endParaRPr kumimoji="1" lang="ja-JP" altLang="en-US"/>
          </a:p>
        </p:txBody>
      </p:sp>
    </p:spTree>
    <p:extLst>
      <p:ext uri="{BB962C8B-B14F-4D97-AF65-F5344CB8AC3E}">
        <p14:creationId xmlns:p14="http://schemas.microsoft.com/office/powerpoint/2010/main" val="4058963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実際はそうではない</a:t>
            </a:r>
            <a:endParaRPr kumimoji="1" lang="en-US" altLang="ja-JP" dirty="0" smtClean="0"/>
          </a:p>
          <a:p>
            <a:r>
              <a:rPr kumimoji="1" lang="ja-JP" altLang="en-US" dirty="0" smtClean="0"/>
              <a:t>ニュースでも時々話題になるので見聞きした人もいるだろうが掲示板での犯罪予告などで逮捕されているひともいる</a:t>
            </a:r>
            <a:endParaRPr kumimoji="1" lang="en-US" altLang="ja-JP" dirty="0" smtClean="0"/>
          </a:p>
          <a:p>
            <a:r>
              <a:rPr kumimoji="1" lang="ja-JP" altLang="en-US" dirty="0" smtClean="0"/>
              <a:t>なぜ見つけられるのか、ということを少し技術的に解説</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A63AC2E-4D85-4F0D-B451-294D664BCE91}" type="slidenum">
              <a:rPr kumimoji="1" lang="ja-JP" altLang="en-US" smtClean="0"/>
              <a:t>11</a:t>
            </a:fld>
            <a:endParaRPr kumimoji="1" lang="ja-JP" altLang="en-US"/>
          </a:p>
        </p:txBody>
      </p:sp>
    </p:spTree>
    <p:extLst>
      <p:ext uri="{BB962C8B-B14F-4D97-AF65-F5344CB8AC3E}">
        <p14:creationId xmlns:p14="http://schemas.microsoft.com/office/powerpoint/2010/main" val="3506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3CD005E-17B0-4491-9405-8ECE19203B1F}"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2876165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5009E2-4771-45A2-90AA-3AB9FB474D4B}"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3173198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050596-1061-47ED-964A-4DF43E896E97}"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7EC9527-42EA-4AEE-9E60-533C51B8D663}"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1057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64148F07-E2C3-4FED-A26B-F726FA643D61}"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1441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CAB848E9-D588-4D83-BDA6-2F1DB3F3088C}"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7EC9527-42EA-4AEE-9E60-533C51B8D663}"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85216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3D9F4D06-984D-42DD-9096-7F01BD617A9D}"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1973842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30A5A64-E275-44A8-BC5A-00ACF00C8BB0}"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1853289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34B0D0-630A-4EE4-97A6-B28950D1794D}"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193391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lvl1pPr>
              <a:defRPr sz="2400"/>
            </a:lvl1pPr>
            <a:lvl2pPr>
              <a:defRPr sz="2000"/>
            </a:lvl2pPr>
            <a:lvl3pPr>
              <a:defRPr sz="1800"/>
            </a:lvl3pPr>
            <a:lvl4pPr>
              <a:defRPr sz="1600"/>
            </a:lvl4pPr>
            <a:lvl5pPr>
              <a:defRPr sz="1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191048C2-48D7-47E3-A71A-C21951C0A654}"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391899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AEBCD92-CA5D-4557-B18D-E75729D28F97}" type="datetime1">
              <a:rPr kumimoji="1" lang="ja-JP" altLang="en-US" smtClean="0"/>
              <a:t>2015/4/13</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118790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F721F8-5DC2-4D22-879C-34B96AFD458E}"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254354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FBEF6DD-BCD5-4D75-8E7D-8A74B5FFE11C}" type="datetime1">
              <a:rPr kumimoji="1" lang="ja-JP" altLang="en-US" smtClean="0"/>
              <a:t>2015/4/13</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89173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4DA9D6-3EB8-4156-971C-A6DCB26178C6}" type="datetime1">
              <a:rPr kumimoji="1" lang="ja-JP" altLang="en-US" smtClean="0"/>
              <a:t>2015/4/13</a:t>
            </a:fld>
            <a:endParaRPr kumimoji="1" lang="ja-JP" altLang="en-US"/>
          </a:p>
        </p:txBody>
      </p:sp>
      <p:sp>
        <p:nvSpPr>
          <p:cNvPr id="4" name="Footer Placeholder 3"/>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232044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979BD-5801-4BB3-973B-FD378490774E}" type="datetime1">
              <a:rPr kumimoji="1" lang="ja-JP" altLang="en-US" smtClean="0"/>
              <a:t>2015/4/13</a:t>
            </a:fld>
            <a:endParaRPr kumimoji="1" lang="ja-JP" altLang="en-US"/>
          </a:p>
        </p:txBody>
      </p:sp>
      <p:sp>
        <p:nvSpPr>
          <p:cNvPr id="3" name="Footer Placeholder 2"/>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40772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B89728-9D1E-4017-B8BB-D5BFF848F107}"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399313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0E8BAE2-F62F-4EE0-8922-86F2986A0205}" type="datetime1">
              <a:rPr kumimoji="1" lang="ja-JP" altLang="en-US" smtClean="0"/>
              <a:t>2015/4/13</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サイバーセキュリティ基礎</a:t>
            </a:r>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2700342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AD96A5-F7D5-48D0-9202-91C1063730DA}" type="datetime1">
              <a:rPr kumimoji="1" lang="ja-JP" altLang="en-US" smtClean="0"/>
              <a:t>2015/4/13</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kumimoji="1" lang="ja-JP" altLang="en-US" smtClean="0"/>
              <a:t>サイバーセキュリティ基礎</a:t>
            </a:r>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7EC9527-42EA-4AEE-9E60-533C51B8D663}" type="slidenum">
              <a:rPr kumimoji="1" lang="ja-JP" altLang="en-US" smtClean="0"/>
              <a:t>‹#›</a:t>
            </a:fld>
            <a:endParaRPr kumimoji="1" lang="ja-JP" altLang="en-US"/>
          </a:p>
        </p:txBody>
      </p:sp>
    </p:spTree>
    <p:extLst>
      <p:ext uri="{BB962C8B-B14F-4D97-AF65-F5344CB8AC3E}">
        <p14:creationId xmlns:p14="http://schemas.microsoft.com/office/powerpoint/2010/main" val="41179249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4.WMF"/><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5300" dirty="0">
                <a:solidFill>
                  <a:prstClr val="black"/>
                </a:solidFill>
              </a:rPr>
              <a:t>サイバーセキュリティ基礎論</a:t>
            </a:r>
            <a:r>
              <a:rPr lang="en-US" altLang="ja-JP" sz="7200" dirty="0">
                <a:solidFill>
                  <a:prstClr val="black"/>
                </a:solidFill>
              </a:rPr>
              <a:t/>
            </a:r>
            <a:br>
              <a:rPr lang="en-US" altLang="ja-JP" sz="7200" dirty="0">
                <a:solidFill>
                  <a:prstClr val="black"/>
                </a:solidFill>
              </a:rPr>
            </a:br>
            <a:r>
              <a:rPr lang="ja-JP" altLang="en-US" dirty="0">
                <a:solidFill>
                  <a:prstClr val="black"/>
                </a:solidFill>
              </a:rPr>
              <a:t> </a:t>
            </a:r>
            <a:r>
              <a:rPr lang="en-US" altLang="ja-JP" sz="4000" dirty="0">
                <a:solidFill>
                  <a:prstClr val="black"/>
                </a:solidFill>
              </a:rPr>
              <a:t>― IT</a:t>
            </a:r>
            <a:r>
              <a:rPr lang="ja-JP" altLang="en-US" sz="4000" dirty="0">
                <a:solidFill>
                  <a:prstClr val="black"/>
                </a:solidFill>
              </a:rPr>
              <a:t>社会を生き抜くために </a:t>
            </a:r>
            <a:r>
              <a:rPr lang="en-US" altLang="ja-JP" sz="4000" dirty="0">
                <a:solidFill>
                  <a:prstClr val="black"/>
                </a:solidFill>
              </a:rPr>
              <a:t>―</a:t>
            </a:r>
            <a:endParaRPr kumimoji="1" lang="ja-JP" altLang="en-US" sz="4000" dirty="0"/>
          </a:p>
        </p:txBody>
      </p:sp>
      <p:sp>
        <p:nvSpPr>
          <p:cNvPr id="3" name="サブタイトル 2"/>
          <p:cNvSpPr>
            <a:spLocks noGrp="1"/>
          </p:cNvSpPr>
          <p:nvPr>
            <p:ph type="subTitle" idx="1"/>
          </p:nvPr>
        </p:nvSpPr>
        <p:spPr/>
        <p:txBody>
          <a:bodyPr>
            <a:normAutofit lnSpcReduction="10000"/>
          </a:bodyPr>
          <a:lstStyle/>
          <a:p>
            <a:pPr lvl="0">
              <a:buClr>
                <a:srgbClr val="A53010"/>
              </a:buClr>
            </a:pPr>
            <a:endParaRPr lang="en-US" altLang="ja-JP" sz="3200" dirty="0" smtClean="0">
              <a:solidFill>
                <a:prstClr val="black">
                  <a:lumMod val="65000"/>
                  <a:lumOff val="35000"/>
                </a:prstClr>
              </a:solidFill>
            </a:endParaRPr>
          </a:p>
          <a:p>
            <a:pPr lvl="0">
              <a:buClr>
                <a:srgbClr val="A53010"/>
              </a:buClr>
            </a:pPr>
            <a:r>
              <a:rPr lang="ja-JP" altLang="en-US" sz="3200" dirty="0" smtClean="0">
                <a:solidFill>
                  <a:prstClr val="black">
                    <a:lumMod val="65000"/>
                    <a:lumOff val="35000"/>
                  </a:prstClr>
                </a:solidFill>
              </a:rPr>
              <a:t>プライバシ</a:t>
            </a:r>
            <a:r>
              <a:rPr lang="ja-JP" altLang="en-US" sz="3200" dirty="0" smtClean="0">
                <a:solidFill>
                  <a:prstClr val="black">
                    <a:lumMod val="65000"/>
                    <a:lumOff val="35000"/>
                  </a:prstClr>
                </a:solidFill>
              </a:rPr>
              <a:t>保護と匿名性</a:t>
            </a:r>
            <a:endParaRPr lang="ja-JP" altLang="en-US" sz="3200" dirty="0">
              <a:solidFill>
                <a:prstClr val="black">
                  <a:lumMod val="65000"/>
                  <a:lumOff val="35000"/>
                </a:prstClr>
              </a:solidFill>
            </a:endParaRPr>
          </a:p>
        </p:txBody>
      </p:sp>
    </p:spTree>
    <p:extLst>
      <p:ext uri="{BB962C8B-B14F-4D97-AF65-F5344CB8AC3E}">
        <p14:creationId xmlns:p14="http://schemas.microsoft.com/office/powerpoint/2010/main" val="4197545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「匿名性」の悪用</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個人情報の登録が不要な</a:t>
            </a:r>
            <a:r>
              <a:rPr lang="ja-JP" altLang="en-US" dirty="0"/>
              <a:t>サービス</a:t>
            </a:r>
            <a:r>
              <a:rPr lang="ja-JP" altLang="en-US" dirty="0" smtClean="0"/>
              <a:t>では何をやっても匿名だから本人特定される心配はない（ように思える）</a:t>
            </a:r>
            <a:endParaRPr lang="en-US" altLang="ja-JP" dirty="0" smtClean="0"/>
          </a:p>
          <a:p>
            <a:pPr lvl="1"/>
            <a:r>
              <a:rPr kumimoji="1" lang="ja-JP" altLang="en-US" dirty="0" smtClean="0"/>
              <a:t>他人のふりをして掲示板に書き込んでみたら引っかかる人がいて面白かった</a:t>
            </a:r>
            <a:endParaRPr kumimoji="1" lang="en-US" altLang="ja-JP" dirty="0" smtClean="0"/>
          </a:p>
          <a:p>
            <a:pPr lvl="1"/>
            <a:r>
              <a:rPr lang="en-US" altLang="ja-JP" dirty="0" smtClean="0"/>
              <a:t>Twitter</a:t>
            </a:r>
            <a:r>
              <a:rPr lang="ja-JP" altLang="en-US" dirty="0" err="1" smtClean="0"/>
              <a:t>で有</a:t>
            </a:r>
            <a:r>
              <a:rPr lang="ja-JP" altLang="en-US" dirty="0" smtClean="0"/>
              <a:t>名人のふりをしてみよう</a:t>
            </a:r>
            <a:endParaRPr lang="en-US" altLang="ja-JP" dirty="0" smtClean="0"/>
          </a:p>
          <a:p>
            <a:endParaRPr kumimoji="1" lang="en-US" altLang="ja-JP" dirty="0"/>
          </a:p>
          <a:p>
            <a:pPr lvl="1"/>
            <a:r>
              <a:rPr lang="ja-JP" altLang="en-US" dirty="0" smtClean="0"/>
              <a:t>などなど</a:t>
            </a:r>
            <a:r>
              <a:rPr lang="en-US" altLang="ja-JP" dirty="0" smtClean="0"/>
              <a:t>……</a:t>
            </a:r>
            <a:endParaRPr kumimoji="1" lang="en-US" altLang="ja-JP"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10</a:t>
            </a:fld>
            <a:endParaRPr kumimoji="1" lang="ja-JP" altLang="en-US"/>
          </a:p>
        </p:txBody>
      </p:sp>
    </p:spTree>
    <p:extLst>
      <p:ext uri="{BB962C8B-B14F-4D97-AF65-F5344CB8AC3E}">
        <p14:creationId xmlns:p14="http://schemas.microsoft.com/office/powerpoint/2010/main" val="2476136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匿名性の幻</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自分の個人情報の登録が不要なサービスでは何をやっても匿名だから本人特定される心配はない</a:t>
            </a:r>
            <a:endParaRPr lang="en-US" altLang="ja-JP" dirty="0"/>
          </a:p>
          <a:p>
            <a:endParaRPr kumimoji="1" lang="en-US" altLang="ja-JP" dirty="0"/>
          </a:p>
          <a:p>
            <a:r>
              <a:rPr lang="en-US" altLang="ja-JP" dirty="0" smtClean="0"/>
              <a:t>…</a:t>
            </a:r>
            <a:r>
              <a:rPr lang="ja-JP" altLang="en-US" dirty="0" smtClean="0"/>
              <a:t>というのは幻想</a:t>
            </a:r>
            <a:endParaRPr lang="en-US" altLang="ja-JP" dirty="0" smtClean="0"/>
          </a:p>
          <a:p>
            <a:endParaRPr kumimoji="1" lang="en-US" altLang="ja-JP" dirty="0"/>
          </a:p>
          <a:p>
            <a:r>
              <a:rPr lang="ja-JP" altLang="en-US" dirty="0" smtClean="0"/>
              <a:t>実際にはほとんどの場合特定は可能</a:t>
            </a:r>
            <a:endParaRPr lang="en-US" altLang="ja-JP" dirty="0" smtClean="0"/>
          </a:p>
          <a:p>
            <a:pPr lvl="1"/>
            <a:r>
              <a:rPr lang="ja-JP" altLang="en-US" dirty="0" smtClean="0"/>
              <a:t>ただし手間と時間はかかる</a:t>
            </a:r>
            <a:endParaRPr lang="en-US" altLang="ja-JP" dirty="0" smtClean="0"/>
          </a:p>
          <a:p>
            <a:pPr lvl="1"/>
            <a:r>
              <a:rPr lang="ja-JP" altLang="en-US" dirty="0"/>
              <a:t>誰に</a:t>
            </a:r>
            <a:r>
              <a:rPr lang="ja-JP" altLang="en-US" dirty="0" smtClean="0"/>
              <a:t>でも可能なわけでもない（権力が必要）</a:t>
            </a:r>
            <a:endParaRPr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11</a:t>
            </a:fld>
            <a:endParaRPr kumimoji="1" lang="ja-JP" altLang="en-US"/>
          </a:p>
        </p:txBody>
      </p:sp>
    </p:spTree>
    <p:extLst>
      <p:ext uri="{BB962C8B-B14F-4D97-AF65-F5344CB8AC3E}">
        <p14:creationId xmlns:p14="http://schemas.microsoft.com/office/powerpoint/2010/main" val="1318633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ネットワークサービスの仕組み</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用語</a:t>
            </a:r>
            <a:endParaRPr kumimoji="1" lang="en-US" altLang="ja-JP" dirty="0" smtClean="0"/>
          </a:p>
          <a:p>
            <a:pPr lvl="1"/>
            <a:r>
              <a:rPr lang="ja-JP" altLang="en-US" dirty="0" smtClean="0"/>
              <a:t>クライアント</a:t>
            </a:r>
            <a:endParaRPr lang="en-US" altLang="ja-JP" dirty="0" smtClean="0"/>
          </a:p>
          <a:p>
            <a:pPr lvl="2"/>
            <a:r>
              <a:rPr lang="ja-JP" altLang="en-US" dirty="0" smtClean="0"/>
              <a:t>サービスを受ける側の端末（パソコンやスマホなど）、もしくはソフトウェア・アプリを指す</a:t>
            </a:r>
            <a:endParaRPr lang="en-US" altLang="ja-JP" dirty="0" smtClean="0"/>
          </a:p>
          <a:p>
            <a:pPr lvl="1"/>
            <a:r>
              <a:rPr kumimoji="1" lang="ja-JP" altLang="en-US" dirty="0" smtClean="0"/>
              <a:t>サーバ</a:t>
            </a:r>
            <a:endParaRPr kumimoji="1" lang="en-US" altLang="ja-JP" dirty="0" smtClean="0"/>
          </a:p>
          <a:p>
            <a:pPr lvl="2"/>
            <a:r>
              <a:rPr lang="ja-JP" altLang="en-US" dirty="0" smtClean="0"/>
              <a:t>サービスを提供する側のシステム、もしくはそこで動いているソフトウェアを指す</a:t>
            </a:r>
            <a:endParaRPr lang="en-US" altLang="ja-JP" dirty="0" smtClean="0"/>
          </a:p>
          <a:p>
            <a:r>
              <a:rPr kumimoji="1" lang="ja-JP" altLang="en-US" dirty="0"/>
              <a:t>ほとんど</a:t>
            </a:r>
            <a:r>
              <a:rPr kumimoji="1" lang="ja-JP" altLang="en-US" dirty="0" smtClean="0"/>
              <a:t>のネットワークサービスはクライアントがサーバと通信することで実現される</a:t>
            </a:r>
            <a:endParaRPr kumimoji="1"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12</a:t>
            </a:fld>
            <a:endParaRPr kumimoji="1" lang="ja-JP" altLang="en-US"/>
          </a:p>
        </p:txBody>
      </p:sp>
    </p:spTree>
    <p:extLst>
      <p:ext uri="{BB962C8B-B14F-4D97-AF65-F5344CB8AC3E}">
        <p14:creationId xmlns:p14="http://schemas.microsoft.com/office/powerpoint/2010/main" val="1884490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t>サーバとクライアント</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13</a:t>
            </a:fld>
            <a:endParaRPr kumimoji="1" lang="ja-JP" altLang="en-US"/>
          </a:p>
        </p:txBody>
      </p:sp>
      <p:sp>
        <p:nvSpPr>
          <p:cNvPr id="6" name="雲 5"/>
          <p:cNvSpPr/>
          <p:nvPr/>
        </p:nvSpPr>
        <p:spPr>
          <a:xfrm>
            <a:off x="3124200" y="2075338"/>
            <a:ext cx="2990850" cy="282813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インターネット</a:t>
            </a:r>
            <a:endParaRPr kumimoji="1" lang="ja-JP" altLang="en-US" sz="2400"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05549" y="1906067"/>
            <a:ext cx="1207922" cy="1765706"/>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1050" y="4271257"/>
            <a:ext cx="1310640" cy="1264423"/>
          </a:xfrm>
          <a:prstGeom prst="rect">
            <a:avLst/>
          </a:prstGeom>
        </p:spPr>
      </p:pic>
      <p:sp>
        <p:nvSpPr>
          <p:cNvPr id="2" name="テキスト ボックス 1"/>
          <p:cNvSpPr txBox="1"/>
          <p:nvPr/>
        </p:nvSpPr>
        <p:spPr>
          <a:xfrm>
            <a:off x="781050" y="5535680"/>
            <a:ext cx="1301959"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11" name="テキスト ボックス 10"/>
          <p:cNvSpPr txBox="1"/>
          <p:nvPr/>
        </p:nvSpPr>
        <p:spPr>
          <a:xfrm>
            <a:off x="6579554" y="3673754"/>
            <a:ext cx="2080891" cy="646331"/>
          </a:xfrm>
          <a:prstGeom prst="rect">
            <a:avLst/>
          </a:prstGeom>
          <a:noFill/>
        </p:spPr>
        <p:txBody>
          <a:bodyPr wrap="none" rtlCol="0">
            <a:spAutoFit/>
          </a:bodyPr>
          <a:lstStyle/>
          <a:p>
            <a:pPr algn="ctr"/>
            <a:r>
              <a:rPr kumimoji="1" lang="ja-JP" altLang="en-US" dirty="0" smtClean="0"/>
              <a:t>サーバ</a:t>
            </a:r>
            <a:endParaRPr kumimoji="1" lang="en-US" altLang="ja-JP" dirty="0" smtClean="0"/>
          </a:p>
          <a:p>
            <a:pPr algn="ctr"/>
            <a:r>
              <a:rPr kumimoji="1" lang="en-US" altLang="ja-JP" dirty="0" smtClean="0"/>
              <a:t>www.kyushu-u.ac.jp</a:t>
            </a:r>
          </a:p>
        </p:txBody>
      </p:sp>
      <p:cxnSp>
        <p:nvCxnSpPr>
          <p:cNvPr id="8" name="直線矢印コネクタ 7"/>
          <p:cNvCxnSpPr/>
          <p:nvPr/>
        </p:nvCxnSpPr>
        <p:spPr>
          <a:xfrm flipV="1">
            <a:off x="1840375" y="2535936"/>
            <a:ext cx="4962761" cy="173532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841850" y="3717259"/>
            <a:ext cx="1792224" cy="369332"/>
          </a:xfrm>
          <a:prstGeom prst="rect">
            <a:avLst/>
          </a:prstGeom>
          <a:solidFill>
            <a:schemeClr val="bg1"/>
          </a:solidFill>
          <a:ln>
            <a:solidFill>
              <a:schemeClr val="tx2"/>
            </a:solidFill>
          </a:ln>
        </p:spPr>
        <p:txBody>
          <a:bodyPr wrap="square" rtlCol="0">
            <a:spAutoFit/>
          </a:bodyPr>
          <a:lstStyle/>
          <a:p>
            <a:pPr algn="ctr"/>
            <a:r>
              <a:rPr kumimoji="1" lang="en-US" altLang="ja-JP" dirty="0" smtClean="0"/>
              <a:t>GET / HTTP/1.1</a:t>
            </a:r>
            <a:endParaRPr kumimoji="1" lang="ja-JP" altLang="en-US" dirty="0"/>
          </a:p>
        </p:txBody>
      </p:sp>
      <p:cxnSp>
        <p:nvCxnSpPr>
          <p:cNvPr id="14" name="直線矢印コネクタ 13"/>
          <p:cNvCxnSpPr/>
          <p:nvPr/>
        </p:nvCxnSpPr>
        <p:spPr>
          <a:xfrm flipV="1">
            <a:off x="2083009" y="3461812"/>
            <a:ext cx="4962761" cy="1735321"/>
          </a:xfrm>
          <a:prstGeom prst="straightConnector1">
            <a:avLst/>
          </a:prstGeom>
          <a:ln w="762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785449" y="3279410"/>
            <a:ext cx="2035373" cy="646331"/>
          </a:xfrm>
          <a:prstGeom prst="rect">
            <a:avLst/>
          </a:prstGeom>
          <a:solidFill>
            <a:schemeClr val="bg1"/>
          </a:solidFill>
          <a:ln>
            <a:solidFill>
              <a:schemeClr val="tx1"/>
            </a:solidFill>
          </a:ln>
        </p:spPr>
        <p:txBody>
          <a:bodyPr wrap="square" rtlCol="0">
            <a:spAutoFit/>
          </a:bodyPr>
          <a:lstStyle/>
          <a:p>
            <a:r>
              <a:rPr kumimoji="1" lang="en-US" altLang="ja-JP" dirty="0" smtClean="0"/>
              <a:t>HTTP/1.1 200 OK</a:t>
            </a:r>
          </a:p>
          <a:p>
            <a:r>
              <a:rPr lang="en-US" altLang="ja-JP" dirty="0" smtClean="0"/>
              <a:t>Date: ...</a:t>
            </a:r>
            <a:endParaRPr kumimoji="1" lang="ja-JP" altLang="en-US" dirty="0"/>
          </a:p>
        </p:txBody>
      </p:sp>
      <p:pic>
        <p:nvPicPr>
          <p:cNvPr id="16" name="図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93028" y="5414379"/>
            <a:ext cx="1959458" cy="648307"/>
          </a:xfrm>
          <a:prstGeom prst="rect">
            <a:avLst/>
          </a:prstGeom>
        </p:spPr>
      </p:pic>
      <p:sp>
        <p:nvSpPr>
          <p:cNvPr id="17" name="テキスト ボックス 16"/>
          <p:cNvSpPr txBox="1"/>
          <p:nvPr/>
        </p:nvSpPr>
        <p:spPr>
          <a:xfrm>
            <a:off x="5037996" y="5533545"/>
            <a:ext cx="3272628" cy="646331"/>
          </a:xfrm>
          <a:prstGeom prst="rect">
            <a:avLst/>
          </a:prstGeom>
          <a:noFill/>
        </p:spPr>
        <p:txBody>
          <a:bodyPr wrap="square" rtlCol="0">
            <a:spAutoFit/>
          </a:bodyPr>
          <a:lstStyle/>
          <a:p>
            <a:r>
              <a:rPr lang="ja-JP" altLang="en-US" dirty="0"/>
              <a:t>（</a:t>
            </a:r>
            <a:r>
              <a:rPr kumimoji="1" lang="ja-JP" altLang="en-US" dirty="0" smtClean="0"/>
              <a:t>実際は１ページ出すだけでも何十回もメッセージをやりとりする）</a:t>
            </a:r>
            <a:endParaRPr kumimoji="1" lang="ja-JP" altLang="en-US" dirty="0"/>
          </a:p>
        </p:txBody>
      </p:sp>
    </p:spTree>
    <p:extLst>
      <p:ext uri="{BB962C8B-B14F-4D97-AF65-F5344CB8AC3E}">
        <p14:creationId xmlns:p14="http://schemas.microsoft.com/office/powerpoint/2010/main" val="120812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2"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42" presetClass="path" presetSubtype="0" accel="50000" decel="50000" fill="hold" grpId="0" nodeType="afterEffect">
                                  <p:stCondLst>
                                    <p:cond delay="0"/>
                                  </p:stCondLst>
                                  <p:childTnLst>
                                    <p:animMotion origin="layout" path="M -5.55556E-7 -1.48148E-6 L 0.53333 -0.25393 " pathEditMode="relative" rAng="0" ptsTypes="AA">
                                      <p:cBhvr>
                                        <p:cTn id="14" dur="2000" fill="hold"/>
                                        <p:tgtEl>
                                          <p:spTgt spid="13"/>
                                        </p:tgtEl>
                                        <p:attrNameLst>
                                          <p:attrName>ppt_x</p:attrName>
                                          <p:attrName>ppt_y</p:attrName>
                                        </p:attrNameLst>
                                      </p:cBhvr>
                                      <p:rCtr x="26667" y="-12708"/>
                                    </p:animMotion>
                                  </p:childTnLst>
                                </p:cTn>
                              </p:par>
                            </p:childTnLst>
                          </p:cTn>
                        </p:par>
                        <p:par>
                          <p:cTn id="15" fill="hold">
                            <p:stCondLst>
                              <p:cond delay="3000"/>
                            </p:stCondLst>
                            <p:childTnLst>
                              <p:par>
                                <p:cTn id="16" presetID="1" presetClass="exit" presetSubtype="0" fill="hold" grpId="1" nodeType="afterEffect">
                                  <p:stCondLst>
                                    <p:cond delay="0"/>
                                  </p:stCondLst>
                                  <p:childTnLst>
                                    <p:set>
                                      <p:cBhvr>
                                        <p:cTn id="17" dur="1" fill="hold">
                                          <p:stCondLst>
                                            <p:cond delay="0"/>
                                          </p:stCondLst>
                                        </p:cTn>
                                        <p:tgtEl>
                                          <p:spTgt spid="13"/>
                                        </p:tgtEl>
                                        <p:attrNameLst>
                                          <p:attrName>style.visibility</p:attrName>
                                        </p:attrNameLst>
                                      </p:cBhvr>
                                      <p:to>
                                        <p:strVal val="hidden"/>
                                      </p:to>
                                    </p:set>
                                  </p:childTnLst>
                                </p:cTn>
                              </p:par>
                            </p:childTnLst>
                          </p:cTn>
                        </p:par>
                        <p:par>
                          <p:cTn id="18" fill="hold">
                            <p:stCondLst>
                              <p:cond delay="3000"/>
                            </p:stCondLst>
                            <p:childTnLst>
                              <p:par>
                                <p:cTn id="19" presetID="10" presetClass="exit" presetSubtype="0" fill="hold" nodeType="afterEffect">
                                  <p:stCondLst>
                                    <p:cond delay="0"/>
                                  </p:stCondLst>
                                  <p:childTnLst>
                                    <p:animEffect transition="out" filter="fade">
                                      <p:cBhvr>
                                        <p:cTn id="20" dur="500"/>
                                        <p:tgtEl>
                                          <p:spTgt spid="8"/>
                                        </p:tgtEl>
                                      </p:cBhvr>
                                    </p:animEffect>
                                    <p:set>
                                      <p:cBhvr>
                                        <p:cTn id="21" dur="1" fill="hold">
                                          <p:stCondLst>
                                            <p:cond delay="499"/>
                                          </p:stCondLst>
                                        </p:cTn>
                                        <p:tgtEl>
                                          <p:spTgt spid="8"/>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childTnLst>
                          </p:cTn>
                        </p:par>
                        <p:par>
                          <p:cTn id="31" fill="hold">
                            <p:stCondLst>
                              <p:cond delay="1000"/>
                            </p:stCondLst>
                            <p:childTnLst>
                              <p:par>
                                <p:cTn id="32" presetID="42" presetClass="path" presetSubtype="0" accel="50000" decel="50000" fill="hold" grpId="1" nodeType="afterEffect">
                                  <p:stCondLst>
                                    <p:cond delay="0"/>
                                  </p:stCondLst>
                                  <p:childTnLst>
                                    <p:animMotion origin="layout" path="M -3.61111E-6 -1.48148E-6 L -0.51614 0.24746 " pathEditMode="relative" rAng="0" ptsTypes="AA">
                                      <p:cBhvr>
                                        <p:cTn id="33" dur="2000" fill="hold"/>
                                        <p:tgtEl>
                                          <p:spTgt spid="15"/>
                                        </p:tgtEl>
                                        <p:attrNameLst>
                                          <p:attrName>ppt_x</p:attrName>
                                          <p:attrName>ppt_y</p:attrName>
                                        </p:attrNameLst>
                                      </p:cBhvr>
                                      <p:rCtr x="-25816" y="12361"/>
                                    </p:animMotion>
                                  </p:childTnLst>
                                </p:cTn>
                              </p:par>
                            </p:childTnLst>
                          </p:cTn>
                        </p:par>
                        <p:par>
                          <p:cTn id="34" fill="hold">
                            <p:stCondLst>
                              <p:cond delay="3000"/>
                            </p:stCondLst>
                            <p:childTnLst>
                              <p:par>
                                <p:cTn id="35" presetID="1" presetClass="exit" presetSubtype="0" fill="hold" grpId="2" nodeType="afterEffect">
                                  <p:stCondLst>
                                    <p:cond delay="0"/>
                                  </p:stCondLst>
                                  <p:childTnLst>
                                    <p:set>
                                      <p:cBhvr>
                                        <p:cTn id="36" dur="1" fill="hold">
                                          <p:stCondLst>
                                            <p:cond delay="0"/>
                                          </p:stCondLst>
                                        </p:cTn>
                                        <p:tgtEl>
                                          <p:spTgt spid="15"/>
                                        </p:tgtEl>
                                        <p:attrNameLst>
                                          <p:attrName>style.visibility</p:attrName>
                                        </p:attrNameLst>
                                      </p:cBhvr>
                                      <p:to>
                                        <p:strVal val="hidden"/>
                                      </p:to>
                                    </p:set>
                                  </p:childTnLst>
                                </p:cTn>
                              </p:par>
                            </p:childTnLst>
                          </p:cTn>
                        </p:par>
                        <p:par>
                          <p:cTn id="37" fill="hold">
                            <p:stCondLst>
                              <p:cond delay="3000"/>
                            </p:stCondLst>
                            <p:childTnLst>
                              <p:par>
                                <p:cTn id="38" presetID="10" presetClass="exit" presetSubtype="0" fill="hold" nodeType="afterEffect">
                                  <p:stCondLst>
                                    <p:cond delay="0"/>
                                  </p:stCondLst>
                                  <p:childTnLst>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par>
                          <p:cTn id="41" fill="hold">
                            <p:stCondLst>
                              <p:cond delay="3500"/>
                            </p:stCondLst>
                            <p:childTnLst>
                              <p:par>
                                <p:cTn id="42" presetID="10" presetClass="entr" presetSubtype="0" fill="hold"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5" grpId="0" animBg="1"/>
      <p:bldP spid="15" grpId="1" animBg="1"/>
      <p:bldP spid="15"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インターネット</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ja-JP" altLang="en-US" dirty="0" smtClean="0"/>
              <a:t>「インターネット・プロトコル」という取り決めにもとづいて通信するコンピュータ同士のネットワーク</a:t>
            </a:r>
            <a:endParaRPr kumimoji="1" lang="en-US" altLang="ja-JP" dirty="0" smtClean="0"/>
          </a:p>
          <a:p>
            <a:pPr lvl="1"/>
            <a:r>
              <a:rPr lang="ja-JP" altLang="en-US" dirty="0"/>
              <a:t>みなさん</a:t>
            </a:r>
            <a:r>
              <a:rPr lang="ja-JP" altLang="en-US" dirty="0" smtClean="0"/>
              <a:t>のパソコンやスマホなども全て「インターネット・プロトコル」を使って通信している</a:t>
            </a:r>
            <a:endParaRPr lang="en-US" altLang="ja-JP" dirty="0" smtClean="0"/>
          </a:p>
          <a:p>
            <a:pPr lvl="1"/>
            <a:endParaRPr kumimoji="1" lang="en-US" altLang="ja-JP" dirty="0"/>
          </a:p>
          <a:p>
            <a:r>
              <a:rPr lang="ja-JP" altLang="en-US" dirty="0" smtClean="0"/>
              <a:t>取り決めを破ると通信できない</a:t>
            </a:r>
            <a:endParaRPr lang="en-US" altLang="ja-JP" dirty="0" smtClean="0"/>
          </a:p>
          <a:p>
            <a:pPr lvl="1"/>
            <a:r>
              <a:rPr kumimoji="1" lang="ja-JP" altLang="en-US" dirty="0" smtClean="0"/>
              <a:t>仕組み上決まっている事を元にして</a:t>
            </a:r>
            <a:r>
              <a:rPr lang="ja-JP" altLang="en-US" dirty="0" smtClean="0"/>
              <a:t>通信相手</a:t>
            </a:r>
            <a:r>
              <a:rPr lang="ja-JP" altLang="en-US" dirty="0"/>
              <a:t>が</a:t>
            </a:r>
            <a:r>
              <a:rPr kumimoji="1" lang="ja-JP" altLang="en-US" dirty="0" smtClean="0"/>
              <a:t>追跡可能</a:t>
            </a:r>
            <a:endParaRPr kumimoji="1" lang="ja-JP" altLang="en-US" dirty="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14</a:t>
            </a:fld>
            <a:endParaRPr kumimoji="1" lang="ja-JP" altLang="en-US"/>
          </a:p>
        </p:txBody>
      </p:sp>
    </p:spTree>
    <p:extLst>
      <p:ext uri="{BB962C8B-B14F-4D97-AF65-F5344CB8AC3E}">
        <p14:creationId xmlns:p14="http://schemas.microsoft.com/office/powerpoint/2010/main" val="1551178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IP</a:t>
            </a:r>
            <a:r>
              <a:rPr lang="ja-JP" altLang="en-US" dirty="0"/>
              <a:t>アドレス</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インターネットに接続する全ての機械には「</a:t>
            </a:r>
            <a:r>
              <a:rPr kumimoji="1" lang="en-US" altLang="ja-JP" dirty="0" smtClean="0"/>
              <a:t>IP</a:t>
            </a:r>
            <a:r>
              <a:rPr kumimoji="1" lang="ja-JP" altLang="en-US" dirty="0" smtClean="0"/>
              <a:t>アドレス」という番号がついている</a:t>
            </a:r>
            <a:endParaRPr kumimoji="1" lang="en-US" altLang="ja-JP" dirty="0" smtClean="0"/>
          </a:p>
          <a:p>
            <a:pPr lvl="1"/>
            <a:r>
              <a:rPr lang="en-US" altLang="ja-JP" dirty="0" smtClean="0"/>
              <a:t>0</a:t>
            </a:r>
            <a:r>
              <a:rPr lang="ja-JP" altLang="en-US" dirty="0" smtClean="0"/>
              <a:t>～</a:t>
            </a:r>
            <a:r>
              <a:rPr lang="en-US" altLang="ja-JP" dirty="0" smtClean="0"/>
              <a:t>255</a:t>
            </a:r>
            <a:r>
              <a:rPr lang="ja-JP" altLang="en-US" dirty="0" err="1" smtClean="0"/>
              <a:t>までの</a:t>
            </a:r>
            <a:r>
              <a:rPr lang="ja-JP" altLang="en-US" dirty="0" smtClean="0"/>
              <a:t>数字が</a:t>
            </a:r>
            <a:r>
              <a:rPr lang="en-US" altLang="ja-JP" dirty="0" smtClean="0"/>
              <a:t>4</a:t>
            </a:r>
            <a:r>
              <a:rPr lang="ja-JP" altLang="en-US" dirty="0" smtClean="0"/>
              <a:t>つ</a:t>
            </a:r>
            <a:endParaRPr lang="en-US" altLang="ja-JP" dirty="0" smtClean="0"/>
          </a:p>
          <a:p>
            <a:pPr lvl="2"/>
            <a:r>
              <a:rPr kumimoji="1" lang="ja-JP" altLang="en-US" dirty="0" smtClean="0"/>
              <a:t>「</a:t>
            </a:r>
            <a:r>
              <a:rPr kumimoji="1" lang="en-US" altLang="ja-JP" dirty="0" smtClean="0"/>
              <a:t>133.5.1.1</a:t>
            </a:r>
            <a:r>
              <a:rPr kumimoji="1" lang="ja-JP" altLang="en-US" dirty="0" smtClean="0"/>
              <a:t>」など</a:t>
            </a:r>
            <a:endParaRPr kumimoji="1" lang="en-US" altLang="ja-JP" dirty="0" smtClean="0"/>
          </a:p>
          <a:p>
            <a:pPr lvl="1"/>
            <a:r>
              <a:rPr lang="ja-JP" altLang="en-US" u="sng" dirty="0" smtClean="0"/>
              <a:t>通信相手には通信元の</a:t>
            </a:r>
            <a:r>
              <a:rPr lang="en-US" altLang="ja-JP" u="sng" dirty="0" smtClean="0"/>
              <a:t>IP</a:t>
            </a:r>
            <a:r>
              <a:rPr lang="ja-JP" altLang="en-US" u="sng" dirty="0" smtClean="0"/>
              <a:t>アドレスがわかる</a:t>
            </a:r>
            <a:endParaRPr lang="en-US" altLang="ja-JP" u="sng" dirty="0" smtClean="0"/>
          </a:p>
          <a:p>
            <a:pPr lvl="2"/>
            <a:r>
              <a:rPr lang="ja-JP" altLang="en-US" dirty="0" smtClean="0"/>
              <a:t>サービス側は通常</a:t>
            </a:r>
            <a:r>
              <a:rPr lang="ja-JP" altLang="en-US" dirty="0"/>
              <a:t>接続</a:t>
            </a:r>
            <a:r>
              <a:rPr lang="ja-JP" altLang="en-US" dirty="0" smtClean="0"/>
              <a:t>日時とともに記録</a:t>
            </a:r>
            <a:endParaRPr lang="en-US" altLang="ja-JP" dirty="0" smtClean="0"/>
          </a:p>
          <a:p>
            <a:pPr lvl="1"/>
            <a:r>
              <a:rPr lang="ja-JP" altLang="en-US" dirty="0" smtClean="0"/>
              <a:t>パソコンやスマホは自動で割り振られる場合が多い</a:t>
            </a:r>
            <a:endParaRPr lang="en-US" altLang="ja-JP" dirty="0"/>
          </a:p>
          <a:p>
            <a:pPr lvl="2"/>
            <a:r>
              <a:rPr lang="ja-JP" altLang="en-US" dirty="0"/>
              <a:t>少なくとも通信している間は変わらない</a:t>
            </a:r>
            <a:endParaRPr lang="en-US" altLang="ja-JP" dirty="0"/>
          </a:p>
          <a:p>
            <a:pPr lvl="2"/>
            <a:r>
              <a:rPr lang="ja-JP" altLang="en-US" dirty="0"/>
              <a:t>アドレスを割り振った管理者にはどの機械に何を割り振ったかわかる</a:t>
            </a:r>
          </a:p>
          <a:p>
            <a:pPr lvl="1"/>
            <a:endParaRPr lang="en-US" altLang="ja-JP" u="sng"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15</a:t>
            </a:fld>
            <a:endParaRPr kumimoji="1" lang="ja-JP" altLang="en-US"/>
          </a:p>
        </p:txBody>
      </p:sp>
    </p:spTree>
    <p:extLst>
      <p:ext uri="{BB962C8B-B14F-4D97-AF65-F5344CB8AC3E}">
        <p14:creationId xmlns:p14="http://schemas.microsoft.com/office/powerpoint/2010/main" val="546765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自宅から（一例）</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サーバ</a:t>
            </a:r>
            <a:r>
              <a:rPr kumimoji="1" lang="ja-JP" altLang="en-US" dirty="0" smtClean="0"/>
              <a:t>管理者にはクライアント</a:t>
            </a:r>
            <a:r>
              <a:rPr lang="ja-JP" altLang="en-US" dirty="0" smtClean="0"/>
              <a:t>の</a:t>
            </a:r>
            <a:r>
              <a:rPr lang="en-US" altLang="ja-JP" dirty="0" smtClean="0"/>
              <a:t>IP</a:t>
            </a:r>
            <a:r>
              <a:rPr lang="ja-JP" altLang="en-US" dirty="0" smtClean="0"/>
              <a:t>アドレスがわかる</a:t>
            </a:r>
            <a:endParaRPr lang="en-US" altLang="ja-JP" dirty="0" smtClean="0"/>
          </a:p>
          <a:p>
            <a:pPr lvl="1"/>
            <a:r>
              <a:rPr kumimoji="1" lang="ja-JP" altLang="en-US" dirty="0" smtClean="0"/>
              <a:t>そのアドレスがどこのプロバイダの物か調べられる</a:t>
            </a:r>
            <a:endParaRPr kumimoji="1" lang="en-US" altLang="ja-JP" dirty="0" smtClean="0"/>
          </a:p>
          <a:p>
            <a:pPr lvl="2"/>
            <a:endParaRPr lang="en-US" altLang="ja-JP" dirty="0" smtClean="0"/>
          </a:p>
          <a:p>
            <a:r>
              <a:rPr lang="ja-JP" altLang="en-US" dirty="0" smtClean="0"/>
              <a:t>プロバイダはどの顧客にどのアドレスを割り当てたか把握している</a:t>
            </a:r>
            <a:endParaRPr lang="en-US" altLang="ja-JP" dirty="0" smtClean="0"/>
          </a:p>
          <a:p>
            <a:pPr lvl="1"/>
            <a:r>
              <a:rPr kumimoji="1" lang="ja-JP" altLang="en-US" dirty="0"/>
              <a:t>顧客</a:t>
            </a:r>
            <a:r>
              <a:rPr kumimoji="1" lang="ja-JP" altLang="en-US" dirty="0" smtClean="0"/>
              <a:t>情報</a:t>
            </a:r>
            <a:r>
              <a:rPr lang="ja-JP" altLang="en-US" dirty="0" smtClean="0"/>
              <a:t>と突き合わせればどこの誰かわかる</a:t>
            </a:r>
            <a:endParaRPr lang="en-US" altLang="ja-JP" dirty="0" smtClean="0"/>
          </a:p>
          <a:p>
            <a:pPr lvl="1"/>
            <a:endParaRPr kumimoji="1" lang="en-US" altLang="ja-JP" dirty="0"/>
          </a:p>
          <a:p>
            <a:r>
              <a:rPr lang="ja-JP" altLang="en-US" dirty="0" smtClean="0"/>
              <a:t>誰でも</a:t>
            </a:r>
            <a:r>
              <a:rPr lang="ja-JP" altLang="en-US" dirty="0"/>
              <a:t>これら</a:t>
            </a:r>
            <a:r>
              <a:rPr lang="ja-JP" altLang="en-US" dirty="0" smtClean="0"/>
              <a:t>の情報を見られるわけではない</a:t>
            </a:r>
            <a:endParaRPr lang="en-US" altLang="ja-JP" dirty="0" smtClean="0"/>
          </a:p>
          <a:p>
            <a:pPr lvl="1"/>
            <a:r>
              <a:rPr lang="ja-JP" altLang="en-US" dirty="0"/>
              <a:t>捜査</a:t>
            </a:r>
            <a:r>
              <a:rPr lang="ja-JP" altLang="en-US" dirty="0" smtClean="0"/>
              <a:t>令状や裁判所の命令が</a:t>
            </a:r>
            <a:r>
              <a:rPr lang="ja-JP" altLang="en-US" dirty="0"/>
              <a:t>ある</a:t>
            </a:r>
            <a:r>
              <a:rPr lang="ja-JP" altLang="en-US" dirty="0" smtClean="0"/>
              <a:t>場合など</a:t>
            </a:r>
            <a:endParaRPr lang="en-US" altLang="ja-JP" dirty="0" smtClean="0"/>
          </a:p>
          <a:p>
            <a:pPr lvl="1"/>
            <a:r>
              <a:rPr kumimoji="1" lang="ja-JP" altLang="en-US" dirty="0" smtClean="0"/>
              <a:t>通常はプライバシーや個人情報保護の観点から非公開</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16</a:t>
            </a:fld>
            <a:endParaRPr kumimoji="1" lang="ja-JP" altLang="en-US"/>
          </a:p>
        </p:txBody>
      </p:sp>
    </p:spTree>
    <p:extLst>
      <p:ext uri="{BB962C8B-B14F-4D97-AF65-F5344CB8AC3E}">
        <p14:creationId xmlns:p14="http://schemas.microsoft.com/office/powerpoint/2010/main" val="420753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九大</a:t>
            </a:r>
            <a:r>
              <a:rPr lang="ja-JP" altLang="en-US" dirty="0"/>
              <a:t>だ</a:t>
            </a:r>
            <a:r>
              <a:rPr lang="ja-JP" altLang="en-US" dirty="0" smtClean="0"/>
              <a:t>と</a:t>
            </a:r>
            <a:r>
              <a:rPr kumimoji="1" lang="ja-JP" altLang="en-US" dirty="0" smtClean="0"/>
              <a:t>？</a:t>
            </a:r>
            <a:endParaRPr kumimoji="1" lang="ja-JP" altLang="en-US" dirty="0"/>
          </a:p>
        </p:txBody>
      </p:sp>
      <p:sp>
        <p:nvSpPr>
          <p:cNvPr id="5" name="コンテンツ プレースホルダー 4"/>
          <p:cNvSpPr>
            <a:spLocks noGrp="1"/>
          </p:cNvSpPr>
          <p:nvPr>
            <p:ph idx="1"/>
          </p:nvPr>
        </p:nvSpPr>
        <p:spPr/>
        <p:txBody>
          <a:bodyPr/>
          <a:lstStyle/>
          <a:p>
            <a:r>
              <a:rPr lang="ja-JP" altLang="en-US" dirty="0" smtClean="0"/>
              <a:t>九大自体がプロバイダ</a:t>
            </a:r>
            <a:endParaRPr lang="en-US" altLang="ja-JP" dirty="0" smtClean="0"/>
          </a:p>
          <a:p>
            <a:pPr lvl="1"/>
            <a:r>
              <a:rPr lang="ja-JP" altLang="en-US" dirty="0" smtClean="0"/>
              <a:t>部局に</a:t>
            </a:r>
            <a:r>
              <a:rPr lang="en-US" altLang="ja-JP" dirty="0" smtClean="0"/>
              <a:t>IP</a:t>
            </a:r>
            <a:r>
              <a:rPr lang="ja-JP" altLang="en-US" dirty="0" smtClean="0"/>
              <a:t>アドレスを割り振って接続を提供</a:t>
            </a:r>
            <a:endParaRPr lang="en-US" altLang="ja-JP" dirty="0" smtClean="0"/>
          </a:p>
          <a:p>
            <a:r>
              <a:rPr lang="en-US" altLang="ja-JP" dirty="0" smtClean="0"/>
              <a:t>kitenet </a:t>
            </a:r>
            <a:r>
              <a:rPr lang="ja-JP" altLang="en-US" dirty="0" smtClean="0"/>
              <a:t>や </a:t>
            </a:r>
            <a:r>
              <a:rPr lang="en-US" altLang="ja-JP" dirty="0" smtClean="0"/>
              <a:t>edunet </a:t>
            </a:r>
            <a:r>
              <a:rPr lang="ja-JP" altLang="en-US" dirty="0" smtClean="0"/>
              <a:t>の利用には学生</a:t>
            </a:r>
            <a:r>
              <a:rPr lang="en-US" altLang="ja-JP" dirty="0" smtClean="0"/>
              <a:t>ID</a:t>
            </a:r>
            <a:r>
              <a:rPr lang="ja-JP" altLang="en-US" dirty="0" smtClean="0"/>
              <a:t>や</a:t>
            </a:r>
            <a:r>
              <a:rPr lang="en-US" altLang="ja-JP" dirty="0" smtClean="0"/>
              <a:t>SSO-KID</a:t>
            </a:r>
            <a:r>
              <a:rPr lang="ja-JP" altLang="en-US" dirty="0" smtClean="0"/>
              <a:t>が必要</a:t>
            </a:r>
            <a:endParaRPr lang="en-US" altLang="ja-JP" dirty="0" smtClean="0"/>
          </a:p>
          <a:p>
            <a:pPr lvl="1"/>
            <a:r>
              <a:rPr kumimoji="1" lang="ja-JP" altLang="en-US" dirty="0" smtClean="0"/>
              <a:t>いつどの</a:t>
            </a:r>
            <a:r>
              <a:rPr kumimoji="1" lang="en-US" altLang="ja-JP" dirty="0" smtClean="0"/>
              <a:t>ID</a:t>
            </a:r>
            <a:r>
              <a:rPr kumimoji="1" lang="ja-JP" altLang="en-US" dirty="0" smtClean="0"/>
              <a:t>にどの番号を振ったかは記録済</a:t>
            </a:r>
            <a:endParaRPr kumimoji="1" lang="en-US" altLang="ja-JP" dirty="0" smtClean="0"/>
          </a:p>
          <a:p>
            <a:pPr lvl="1"/>
            <a:r>
              <a:rPr lang="ja-JP" altLang="en-US" dirty="0"/>
              <a:t>外部</a:t>
            </a:r>
            <a:r>
              <a:rPr lang="ja-JP" altLang="en-US" dirty="0" smtClean="0"/>
              <a:t>から苦情や通報があれば調査可能</a:t>
            </a:r>
            <a:endParaRPr lang="en-US" altLang="ja-JP" dirty="0" smtClean="0"/>
          </a:p>
          <a:p>
            <a:pPr lvl="1"/>
            <a:endParaRPr lang="en-US" altLang="ja-JP" dirty="0"/>
          </a:p>
          <a:p>
            <a:r>
              <a:rPr lang="ja-JP" altLang="en-US" dirty="0" smtClean="0"/>
              <a:t>実際に著作権侵害や迷惑行為での事例あり</a:t>
            </a:r>
            <a:endParaRPr lang="en-US" altLang="ja-JP" dirty="0" smtClean="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17</a:t>
            </a:fld>
            <a:endParaRPr kumimoji="1" lang="ja-JP" altLang="en-US"/>
          </a:p>
        </p:txBody>
      </p:sp>
    </p:spTree>
    <p:extLst>
      <p:ext uri="{BB962C8B-B14F-4D97-AF65-F5344CB8AC3E}">
        <p14:creationId xmlns:p14="http://schemas.microsoft.com/office/powerpoint/2010/main" val="3257310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追跡は完全ではない</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IP</a:t>
            </a:r>
            <a:r>
              <a:rPr kumimoji="1" lang="ja-JP" altLang="en-US" dirty="0" smtClean="0"/>
              <a:t>アドレスの付いている端末はわかるが、それをその時誰が使っていたかはわからないことも</a:t>
            </a:r>
            <a:endParaRPr kumimoji="1" lang="en-US" altLang="ja-JP" dirty="0" smtClean="0"/>
          </a:p>
          <a:p>
            <a:pPr lvl="2"/>
            <a:endParaRPr kumimoji="1" lang="en-US" altLang="ja-JP" dirty="0" smtClean="0"/>
          </a:p>
          <a:p>
            <a:r>
              <a:rPr kumimoji="1" lang="en-US" altLang="ja-JP" dirty="0" smtClean="0"/>
              <a:t>IP</a:t>
            </a:r>
            <a:r>
              <a:rPr kumimoji="1" lang="ja-JP" altLang="en-US" dirty="0" smtClean="0"/>
              <a:t>の仕組みがわかっていると逆に回避可能</a:t>
            </a:r>
            <a:endParaRPr kumimoji="1" lang="en-US" altLang="ja-JP" dirty="0" smtClean="0"/>
          </a:p>
          <a:p>
            <a:pPr lvl="1"/>
            <a:r>
              <a:rPr lang="ja-JP" altLang="en-US" dirty="0" smtClean="0"/>
              <a:t>例：「遠隔操作ウイルス」事件</a:t>
            </a:r>
            <a:endParaRPr lang="en-US" altLang="ja-JP" dirty="0" smtClean="0"/>
          </a:p>
          <a:p>
            <a:pPr lvl="2"/>
            <a:r>
              <a:rPr lang="ja-JP" altLang="en-US" dirty="0"/>
              <a:t>注意</a:t>
            </a:r>
            <a:r>
              <a:rPr lang="ja-JP" altLang="en-US" dirty="0" smtClean="0"/>
              <a:t>深く実践</a:t>
            </a:r>
            <a:r>
              <a:rPr lang="ja-JP" altLang="en-US" dirty="0"/>
              <a:t>する</a:t>
            </a:r>
            <a:r>
              <a:rPr lang="ja-JP" altLang="en-US" dirty="0" smtClean="0"/>
              <a:t>と専門家も騙される</a:t>
            </a:r>
            <a:endParaRPr lang="en-US" altLang="ja-JP" dirty="0" smtClean="0"/>
          </a:p>
          <a:p>
            <a:pPr lvl="1"/>
            <a:r>
              <a:rPr lang="ja-JP" altLang="en-US" dirty="0" smtClean="0"/>
              <a:t>複数のコンピュータを経由して送信元をわかりにくくするなど</a:t>
            </a:r>
            <a:endParaRPr lang="en-US" altLang="ja-JP" dirty="0" smtClean="0"/>
          </a:p>
          <a:p>
            <a:pPr lvl="2"/>
            <a:endParaRPr lang="en-US" altLang="ja-JP" dirty="0" smtClean="0"/>
          </a:p>
          <a:p>
            <a:r>
              <a:rPr lang="ja-JP" altLang="en-US" dirty="0" smtClean="0"/>
              <a:t>そもそも一般の人には通常開示されない情報</a:t>
            </a:r>
            <a:endParaRPr lang="en-US" altLang="ja-JP" dirty="0" smtClean="0"/>
          </a:p>
          <a:p>
            <a:pPr lvl="1"/>
            <a:r>
              <a:rPr lang="en-US" altLang="ja-JP" dirty="0" smtClean="0"/>
              <a:t>IP</a:t>
            </a:r>
            <a:r>
              <a:rPr lang="ja-JP" altLang="en-US" dirty="0" smtClean="0"/>
              <a:t>アドレス「だけ」がわかっても住所はわからない</a:t>
            </a:r>
            <a:endParaRPr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18</a:t>
            </a:fld>
            <a:endParaRPr kumimoji="1" lang="ja-JP" altLang="en-US"/>
          </a:p>
        </p:txBody>
      </p:sp>
    </p:spTree>
    <p:extLst>
      <p:ext uri="{BB962C8B-B14F-4D97-AF65-F5344CB8AC3E}">
        <p14:creationId xmlns:p14="http://schemas.microsoft.com/office/powerpoint/2010/main" val="3256479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その他の情報からの特定</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アップロードした写真</a:t>
            </a:r>
            <a:endParaRPr kumimoji="1" lang="en-US" altLang="ja-JP" dirty="0" smtClean="0"/>
          </a:p>
          <a:p>
            <a:pPr lvl="1"/>
            <a:r>
              <a:rPr lang="en-US" altLang="ja-JP" dirty="0" smtClean="0"/>
              <a:t>GPS</a:t>
            </a:r>
            <a:r>
              <a:rPr lang="ja-JP" altLang="en-US" dirty="0" smtClean="0"/>
              <a:t>等で取得した位置情報が埋め込まれている場合がある</a:t>
            </a:r>
            <a:endParaRPr lang="en-US" altLang="ja-JP" dirty="0" smtClean="0"/>
          </a:p>
          <a:p>
            <a:pPr lvl="1"/>
            <a:r>
              <a:rPr lang="ja-JP" altLang="en-US" dirty="0" smtClean="0"/>
              <a:t>背景</a:t>
            </a:r>
            <a:r>
              <a:rPr lang="ja-JP" altLang="en-US" dirty="0"/>
              <a:t>など</a:t>
            </a:r>
            <a:r>
              <a:rPr lang="ja-JP" altLang="en-US" dirty="0" smtClean="0"/>
              <a:t>から場所を特定するのが趣味の人</a:t>
            </a:r>
            <a:r>
              <a:rPr lang="ja-JP" altLang="en-US" dirty="0"/>
              <a:t>達</a:t>
            </a:r>
            <a:endParaRPr lang="en-US" altLang="ja-JP" dirty="0" smtClean="0"/>
          </a:p>
          <a:p>
            <a:pPr lvl="1"/>
            <a:r>
              <a:rPr lang="ja-JP" altLang="en-US" dirty="0" smtClean="0"/>
              <a:t>画像検索サービスの発達</a:t>
            </a:r>
            <a:endParaRPr lang="en-US" altLang="ja-JP" dirty="0" smtClean="0"/>
          </a:p>
          <a:p>
            <a:pPr lvl="1"/>
            <a:r>
              <a:rPr lang="ja-JP" altLang="en-US" dirty="0" smtClean="0"/>
              <a:t>顔認識機能の発達</a:t>
            </a:r>
            <a:endParaRPr lang="en-US" altLang="ja-JP" dirty="0" smtClean="0"/>
          </a:p>
          <a:p>
            <a:r>
              <a:rPr lang="ja-JP" altLang="en-US" dirty="0" smtClean="0"/>
              <a:t>書き込み履歴の検索</a:t>
            </a:r>
            <a:endParaRPr lang="en-US" altLang="ja-JP" dirty="0" smtClean="0"/>
          </a:p>
          <a:p>
            <a:pPr lvl="1"/>
            <a:r>
              <a:rPr lang="ja-JP" altLang="en-US" dirty="0"/>
              <a:t>過去の</a:t>
            </a:r>
            <a:r>
              <a:rPr lang="ja-JP" altLang="en-US" dirty="0" smtClean="0"/>
              <a:t>書き込みから周辺情報を集める</a:t>
            </a:r>
            <a:endParaRPr lang="en-US" altLang="ja-JP" dirty="0" smtClean="0"/>
          </a:p>
          <a:p>
            <a:pPr lvl="1"/>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19</a:t>
            </a:fld>
            <a:endParaRPr kumimoji="1" lang="ja-JP" altLang="en-US"/>
          </a:p>
        </p:txBody>
      </p:sp>
    </p:spTree>
    <p:extLst>
      <p:ext uri="{BB962C8B-B14F-4D97-AF65-F5344CB8AC3E}">
        <p14:creationId xmlns:p14="http://schemas.microsoft.com/office/powerpoint/2010/main" val="1250139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プライバシ保護と匿名性</a:t>
            </a:r>
            <a:endParaRPr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「ネットの匿名性」とは何か </a:t>
            </a:r>
          </a:p>
          <a:p>
            <a:r>
              <a:rPr lang="ja-JP" altLang="en-US" dirty="0" smtClean="0"/>
              <a:t>インターネットでのサービス提供の仕組み </a:t>
            </a:r>
          </a:p>
          <a:p>
            <a:pPr lvl="1"/>
            <a:r>
              <a:rPr lang="ja-JP" altLang="en-US" dirty="0" smtClean="0"/>
              <a:t>その仕組み上、技術的には発信者を特定可能であること </a:t>
            </a:r>
          </a:p>
          <a:p>
            <a:pPr lvl="1"/>
            <a:r>
              <a:rPr lang="ja-JP" altLang="en-US" dirty="0" smtClean="0"/>
              <a:t>ネット上でも匿名だからと思い込んで法をおかすべきでないこと </a:t>
            </a:r>
          </a:p>
          <a:p>
            <a:r>
              <a:rPr lang="ja-JP" altLang="en-US" dirty="0" smtClean="0"/>
              <a:t>本物だと思っている相手・サイトが本物でないかもしれない可能性 </a:t>
            </a:r>
          </a:p>
          <a:p>
            <a:pPr lvl="1"/>
            <a:r>
              <a:rPr lang="ja-JP" altLang="en-US" dirty="0" smtClean="0"/>
              <a:t>「なりすまし」と「乗っ取り」について </a:t>
            </a:r>
          </a:p>
          <a:p>
            <a:pPr lvl="1"/>
            <a:r>
              <a:rPr lang="ja-JP" altLang="en-US" dirty="0" smtClean="0"/>
              <a:t>フィッシングについて </a:t>
            </a:r>
          </a:p>
          <a:p>
            <a:endParaRPr lang="ja-JP" altLang="en-US" dirty="0"/>
          </a:p>
        </p:txBody>
      </p:sp>
      <p:sp>
        <p:nvSpPr>
          <p:cNvPr id="4" name="スライド番号プレースホルダー 3"/>
          <p:cNvSpPr>
            <a:spLocks noGrp="1"/>
          </p:cNvSpPr>
          <p:nvPr>
            <p:ph type="sldNum" sz="quarter" idx="12"/>
          </p:nvPr>
        </p:nvSpPr>
        <p:spPr/>
        <p:txBody>
          <a:bodyPr/>
          <a:lstStyle/>
          <a:p>
            <a:fld id="{67EC9527-42EA-4AEE-9E60-533C51B8D663}" type="slidenum">
              <a:rPr lang="ja-JP" altLang="en-US" smtClean="0"/>
              <a:pPr/>
              <a:t>2</a:t>
            </a:fld>
            <a:endParaRPr lang="ja-JP" altLang="en-US"/>
          </a:p>
        </p:txBody>
      </p:sp>
    </p:spTree>
    <p:extLst>
      <p:ext uri="{BB962C8B-B14F-4D97-AF65-F5344CB8AC3E}">
        <p14:creationId xmlns:p14="http://schemas.microsoft.com/office/powerpoint/2010/main" val="2368048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現実でもネットでも同じ</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現実社会でもネット上でも、迷惑行為や違法行為はしないこと</a:t>
            </a:r>
            <a:endParaRPr kumimoji="1" lang="en-US" altLang="ja-JP" dirty="0" smtClean="0"/>
          </a:p>
          <a:p>
            <a:pPr lvl="1"/>
            <a:r>
              <a:rPr lang="ja-JP" altLang="en-US" dirty="0" smtClean="0"/>
              <a:t>犯罪行為やそれに近いことを書かない</a:t>
            </a:r>
            <a:endParaRPr lang="en-US" altLang="ja-JP" dirty="0" smtClean="0"/>
          </a:p>
          <a:p>
            <a:pPr lvl="2"/>
            <a:r>
              <a:rPr lang="ja-JP" altLang="en-US" dirty="0" smtClean="0"/>
              <a:t>犯罪行為は警察が捜査するのですぐ捕まる</a:t>
            </a:r>
            <a:endParaRPr lang="en-US" altLang="ja-JP" dirty="0" smtClean="0"/>
          </a:p>
          <a:p>
            <a:pPr lvl="2"/>
            <a:r>
              <a:rPr lang="ja-JP" altLang="en-US" dirty="0" smtClean="0"/>
              <a:t>「炎上」すると特定しようとする人たちが寄ってくる</a:t>
            </a:r>
            <a:endParaRPr lang="en-US" altLang="ja-JP" dirty="0" smtClean="0"/>
          </a:p>
          <a:p>
            <a:pPr lvl="1"/>
            <a:r>
              <a:rPr kumimoji="1" lang="ja-JP" altLang="en-US" dirty="0" smtClean="0"/>
              <a:t>書き込みの内容と公開範囲を意識</a:t>
            </a:r>
            <a:endParaRPr kumimoji="1" lang="en-US" altLang="ja-JP" dirty="0" smtClean="0"/>
          </a:p>
          <a:p>
            <a:pPr lvl="2"/>
            <a:r>
              <a:rPr lang="ja-JP" altLang="en-US" dirty="0" smtClean="0"/>
              <a:t>仲間内のつもりでも気をつける</a:t>
            </a:r>
            <a:endParaRPr lang="en-US" altLang="ja-JP" dirty="0" smtClean="0"/>
          </a:p>
          <a:p>
            <a:pPr lvl="2"/>
            <a:r>
              <a:rPr kumimoji="1" lang="ja-JP" altLang="en-US" dirty="0" smtClean="0"/>
              <a:t>「自分たちのことなど人は見ていない」は間違い</a:t>
            </a:r>
            <a:endParaRPr kumimoji="1" lang="en-US" altLang="ja-JP" dirty="0" smtClean="0"/>
          </a:p>
          <a:p>
            <a:pPr lvl="2"/>
            <a:r>
              <a:rPr lang="ja-JP" altLang="en-US" dirty="0" smtClean="0"/>
              <a:t>住所や電話番号など個人を特定できる情報も書かない</a:t>
            </a:r>
            <a:endParaRPr kumimoji="1"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20</a:t>
            </a:fld>
            <a:endParaRPr kumimoji="1" lang="ja-JP" altLang="en-US"/>
          </a:p>
        </p:txBody>
      </p:sp>
    </p:spTree>
    <p:extLst>
      <p:ext uri="{BB962C8B-B14F-4D97-AF65-F5344CB8AC3E}">
        <p14:creationId xmlns:p14="http://schemas.microsoft.com/office/powerpoint/2010/main" val="2491677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「なりすまし」と</a:t>
            </a:r>
            <a:r>
              <a:rPr kumimoji="1" lang="en-US" altLang="ja-JP" dirty="0" smtClean="0"/>
              <a:t/>
            </a:r>
            <a:br>
              <a:rPr kumimoji="1" lang="en-US" altLang="ja-JP" dirty="0" smtClean="0"/>
            </a:br>
            <a:r>
              <a:rPr kumimoji="1" lang="ja-JP" altLang="en-US" dirty="0" smtClean="0"/>
              <a:t>「乗っ取り」</a:t>
            </a:r>
            <a:endParaRPr kumimoji="1" lang="ja-JP" altLang="en-US" dirty="0"/>
          </a:p>
        </p:txBody>
      </p:sp>
      <p:sp>
        <p:nvSpPr>
          <p:cNvPr id="7" name="テキスト プレースホルダー 6"/>
          <p:cNvSpPr>
            <a:spLocks noGrp="1"/>
          </p:cNvSpPr>
          <p:nvPr>
            <p:ph type="body" idx="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21</a:t>
            </a:fld>
            <a:endParaRPr kumimoji="1" lang="ja-JP" altLang="en-US"/>
          </a:p>
        </p:txBody>
      </p:sp>
    </p:spTree>
    <p:extLst>
      <p:ext uri="{BB962C8B-B14F-4D97-AF65-F5344CB8AC3E}">
        <p14:creationId xmlns:p14="http://schemas.microsoft.com/office/powerpoint/2010/main" val="1155241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「なりすまし」</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掲示板や</a:t>
            </a:r>
            <a:r>
              <a:rPr lang="en-US" altLang="ja-JP" dirty="0" smtClean="0"/>
              <a:t>SNS</a:t>
            </a:r>
            <a:r>
              <a:rPr lang="ja-JP" altLang="en-US" dirty="0" err="1" smtClean="0"/>
              <a:t>に有</a:t>
            </a:r>
            <a:r>
              <a:rPr lang="ja-JP" altLang="en-US" dirty="0" smtClean="0"/>
              <a:t>名人や有名組織の名前での書き込みを見た！</a:t>
            </a:r>
            <a:endParaRPr lang="en-US" altLang="ja-JP" dirty="0" smtClean="0"/>
          </a:p>
          <a:p>
            <a:endParaRPr kumimoji="1" lang="en-US" altLang="ja-JP" dirty="0"/>
          </a:p>
          <a:p>
            <a:r>
              <a:rPr lang="ja-JP" altLang="en-US" dirty="0" smtClean="0"/>
              <a:t>それが本当に本物による物か、疑ったことありますか？</a:t>
            </a:r>
            <a:endParaRPr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22</a:t>
            </a:fld>
            <a:endParaRPr kumimoji="1" lang="ja-JP" altLang="en-US"/>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47652" y="4254038"/>
            <a:ext cx="2486748" cy="1657184"/>
          </a:xfrm>
          <a:prstGeom prst="rect">
            <a:avLst/>
          </a:prstGeom>
        </p:spPr>
      </p:pic>
    </p:spTree>
    <p:extLst>
      <p:ext uri="{BB962C8B-B14F-4D97-AF65-F5344CB8AC3E}">
        <p14:creationId xmlns:p14="http://schemas.microsoft.com/office/powerpoint/2010/main" val="1105978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Twitter</a:t>
            </a:r>
            <a:r>
              <a:rPr lang="ja-JP" altLang="en-US" dirty="0" err="1" smtClean="0"/>
              <a:t>での</a:t>
            </a:r>
            <a:r>
              <a:rPr kumimoji="1" lang="ja-JP" altLang="en-US" dirty="0" smtClean="0"/>
              <a:t>例</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数年前九州大学公式アカウントを自称する</a:t>
            </a:r>
            <a:r>
              <a:rPr kumimoji="1" lang="en-US" altLang="ja-JP" dirty="0" smtClean="0"/>
              <a:t>ID</a:t>
            </a:r>
            <a:r>
              <a:rPr kumimoji="1" lang="ja-JP" altLang="en-US" dirty="0" smtClean="0"/>
              <a:t>が出現</a:t>
            </a:r>
            <a:endParaRPr kumimoji="1" lang="en-US" altLang="ja-JP" dirty="0" smtClean="0"/>
          </a:p>
          <a:p>
            <a:pPr lvl="1"/>
            <a:r>
              <a:rPr kumimoji="1" lang="ja-JP" altLang="en-US" dirty="0" smtClean="0"/>
              <a:t>休講情報等をツイート</a:t>
            </a:r>
            <a:r>
              <a:rPr lang="ja-JP" altLang="en-US" dirty="0" smtClean="0"/>
              <a:t>（現在は消滅している）</a:t>
            </a:r>
            <a:endParaRPr lang="en-US" altLang="ja-JP" dirty="0" smtClean="0"/>
          </a:p>
          <a:p>
            <a:endParaRPr kumimoji="1" lang="en-US" altLang="ja-JP" dirty="0" smtClean="0"/>
          </a:p>
          <a:p>
            <a:r>
              <a:rPr kumimoji="1" lang="ja-JP" altLang="en-US" dirty="0" smtClean="0"/>
              <a:t>芸能人や著名な企業等の偽</a:t>
            </a:r>
            <a:r>
              <a:rPr lang="en-US" altLang="ja-JP" dirty="0" smtClean="0"/>
              <a:t>ID</a:t>
            </a:r>
            <a:endParaRPr lang="en-US" altLang="ja-JP" dirty="0"/>
          </a:p>
          <a:p>
            <a:pPr lvl="1"/>
            <a:r>
              <a:rPr lang="ja-JP" altLang="en-US" dirty="0" smtClean="0"/>
              <a:t>本物を連想させる</a:t>
            </a:r>
            <a:r>
              <a:rPr lang="en-US" altLang="ja-JP" dirty="0" smtClean="0"/>
              <a:t>ID</a:t>
            </a:r>
            <a:r>
              <a:rPr lang="ja-JP" altLang="en-US" dirty="0" smtClean="0"/>
              <a:t>名やプロフィールを利用</a:t>
            </a:r>
            <a:endParaRPr lang="en-US" altLang="ja-JP" dirty="0" smtClean="0"/>
          </a:p>
          <a:p>
            <a:pPr lvl="1"/>
            <a:r>
              <a:rPr lang="ja-JP" altLang="en-US" dirty="0" smtClean="0"/>
              <a:t>ボット（その人の過去の発言を自動で繰り返すアカウント）の場合も</a:t>
            </a:r>
            <a:endParaRPr lang="en-US" altLang="ja-JP"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23</a:t>
            </a:fld>
            <a:endParaRPr kumimoji="1" lang="ja-JP" altLang="en-US"/>
          </a:p>
        </p:txBody>
      </p:sp>
    </p:spTree>
    <p:extLst>
      <p:ext uri="{BB962C8B-B14F-4D97-AF65-F5344CB8AC3E}">
        <p14:creationId xmlns:p14="http://schemas.microsoft.com/office/powerpoint/2010/main" val="1890876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対策等</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他の公式情報（ホームページ等）に掲載されているか確認</a:t>
            </a:r>
            <a:endParaRPr lang="en-US" altLang="ja-JP" dirty="0" smtClean="0"/>
          </a:p>
          <a:p>
            <a:r>
              <a:rPr lang="ja-JP" altLang="en-US" dirty="0" smtClean="0"/>
              <a:t>フォロワーが多くても偽物ということもある</a:t>
            </a:r>
            <a:endParaRPr lang="en-US" altLang="ja-JP" dirty="0" smtClean="0"/>
          </a:p>
          <a:p>
            <a:pPr lvl="1"/>
            <a:r>
              <a:rPr lang="ja-JP" altLang="en-US" dirty="0"/>
              <a:t>単</a:t>
            </a:r>
            <a:r>
              <a:rPr lang="ja-JP" altLang="en-US" dirty="0" smtClean="0"/>
              <a:t>に</a:t>
            </a:r>
            <a:r>
              <a:rPr lang="ja-JP" altLang="en-US" dirty="0"/>
              <a:t>騙された</a:t>
            </a:r>
            <a:r>
              <a:rPr lang="ja-JP" altLang="en-US" dirty="0" smtClean="0"/>
              <a:t>人</a:t>
            </a:r>
            <a:r>
              <a:rPr lang="ja-JP" altLang="en-US" dirty="0"/>
              <a:t>が</a:t>
            </a:r>
            <a:r>
              <a:rPr lang="ja-JP" altLang="en-US" dirty="0" smtClean="0"/>
              <a:t>多かった</a:t>
            </a:r>
            <a:r>
              <a:rPr lang="ja-JP" altLang="en-US" dirty="0"/>
              <a:t>、という</a:t>
            </a:r>
            <a:r>
              <a:rPr lang="ja-JP" altLang="en-US" dirty="0" smtClean="0"/>
              <a:t>こと</a:t>
            </a:r>
            <a:endParaRPr lang="en-US" altLang="ja-JP" dirty="0" smtClean="0"/>
          </a:p>
          <a:p>
            <a:r>
              <a:rPr lang="en-US" altLang="ja-JP" dirty="0" smtClean="0"/>
              <a:t>Twitter</a:t>
            </a:r>
            <a:r>
              <a:rPr lang="ja-JP" altLang="en-US" dirty="0" smtClean="0"/>
              <a:t>では「認証済みアカウント」は信頼できる（はず）</a:t>
            </a:r>
            <a:endParaRPr lang="en-US" altLang="ja-JP" dirty="0" smtClean="0"/>
          </a:p>
          <a:p>
            <a:pPr lvl="1"/>
            <a:r>
              <a:rPr lang="en-US" altLang="ja-JP" dirty="0" smtClean="0"/>
              <a:t>Twitter</a:t>
            </a:r>
            <a:r>
              <a:rPr lang="ja-JP" altLang="en-US" dirty="0" smtClean="0"/>
              <a:t>が認めた人しか取得できない</a:t>
            </a:r>
            <a:endParaRPr lang="en-US" altLang="ja-JP" dirty="0" smtClean="0"/>
          </a:p>
          <a:p>
            <a:endParaRPr lang="en-US" altLang="ja-JP" dirty="0" smtClean="0"/>
          </a:p>
          <a:p>
            <a:r>
              <a:rPr lang="ja-JP" altLang="en-US" dirty="0" smtClean="0"/>
              <a:t>自分がなりすまされていた場合は運営に通報</a:t>
            </a:r>
            <a:endParaRPr lang="en-US" altLang="ja-JP"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24</a:t>
            </a:fld>
            <a:endParaRPr kumimoji="1" lang="ja-JP" altLang="en-US"/>
          </a:p>
        </p:txBody>
      </p:sp>
    </p:spTree>
    <p:extLst>
      <p:ext uri="{BB962C8B-B14F-4D97-AF65-F5344CB8AC3E}">
        <p14:creationId xmlns:p14="http://schemas.microsoft.com/office/powerpoint/2010/main" val="18908768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例：九大公式アカウント</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25</a:t>
            </a:fld>
            <a:endParaRPr kumimoji="1" lang="ja-JP" altLang="en-US"/>
          </a:p>
        </p:txBody>
      </p:sp>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0952" y="1417638"/>
            <a:ext cx="6419048" cy="2123810"/>
          </a:xfrm>
          <a:prstGeom prst="rect">
            <a:avLst/>
          </a:prstGeom>
        </p:spPr>
      </p:pic>
      <p:sp>
        <p:nvSpPr>
          <p:cNvPr id="12" name="角丸四角形 11"/>
          <p:cNvSpPr/>
          <p:nvPr/>
        </p:nvSpPr>
        <p:spPr>
          <a:xfrm>
            <a:off x="6339840" y="2401824"/>
            <a:ext cx="731520" cy="42326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048" y="2825089"/>
            <a:ext cx="3862428" cy="3410800"/>
          </a:xfrm>
          <a:prstGeom prst="rect">
            <a:avLst/>
          </a:prstGeom>
          <a:noFill/>
        </p:spPr>
      </p:pic>
      <p:pic>
        <p:nvPicPr>
          <p:cNvPr id="14" name="図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54106" y="3105776"/>
            <a:ext cx="3902987" cy="2839715"/>
          </a:xfrm>
          <a:prstGeom prst="rect">
            <a:avLst/>
          </a:prstGeom>
        </p:spPr>
      </p:pic>
      <p:cxnSp>
        <p:nvCxnSpPr>
          <p:cNvPr id="16" name="直線矢印コネクタ 15"/>
          <p:cNvCxnSpPr>
            <a:stCxn id="12" idx="1"/>
          </p:cNvCxnSpPr>
          <p:nvPr/>
        </p:nvCxnSpPr>
        <p:spPr>
          <a:xfrm flipH="1">
            <a:off x="4410476" y="2613457"/>
            <a:ext cx="1929364" cy="48331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2" idx="2"/>
            <a:endCxn id="14" idx="0"/>
          </p:cNvCxnSpPr>
          <p:nvPr/>
        </p:nvCxnSpPr>
        <p:spPr>
          <a:xfrm>
            <a:off x="6705600" y="2825089"/>
            <a:ext cx="0" cy="28068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16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up)">
                                      <p:cBhvr>
                                        <p:cTn id="12" dur="500"/>
                                        <p:tgtEl>
                                          <p:spTgt spid="16"/>
                                        </p:tgtEl>
                                      </p:cBhvr>
                                    </p:animEffect>
                                  </p:childTnLst>
                                </p:cTn>
                              </p:par>
                              <p:par>
                                <p:cTn id="13" presetID="22" presetClass="entr" presetSubtype="1"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500"/>
                                        <p:tgtEl>
                                          <p:spTgt spid="17"/>
                                        </p:tgtEl>
                                      </p:cBhvr>
                                    </p:animEffect>
                                  </p:childTnLst>
                                </p:cTn>
                              </p:par>
                              <p:par>
                                <p:cTn id="16" presetID="22" presetClass="entr" presetSubtype="1"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up)">
                                      <p:cBhvr>
                                        <p:cTn id="18" dur="500"/>
                                        <p:tgtEl>
                                          <p:spTgt spid="14"/>
                                        </p:tgtEl>
                                      </p:cBhvr>
                                    </p:animEffect>
                                  </p:childTnLst>
                                </p:cTn>
                              </p:par>
                              <p:par>
                                <p:cTn id="19" presetID="22" presetClass="entr" presetSubtype="1"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「乗っ取り」</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アカウントは「</a:t>
            </a:r>
            <a:r>
              <a:rPr kumimoji="1" lang="en-US" altLang="ja-JP" dirty="0" smtClean="0"/>
              <a:t>ID</a:t>
            </a:r>
            <a:r>
              <a:rPr kumimoji="1" lang="ja-JP" altLang="en-US" dirty="0" smtClean="0"/>
              <a:t>」と「パスワード」で保護</a:t>
            </a:r>
            <a:endParaRPr kumimoji="1" lang="en-US" altLang="ja-JP" dirty="0" smtClean="0"/>
          </a:p>
          <a:p>
            <a:pPr lvl="1"/>
            <a:r>
              <a:rPr lang="en-US" altLang="ja-JP" dirty="0" smtClean="0"/>
              <a:t>ID</a:t>
            </a:r>
            <a:r>
              <a:rPr lang="ja-JP" altLang="en-US" dirty="0" smtClean="0"/>
              <a:t>とパスワードを知っている人がそのアカウントを利用できる</a:t>
            </a:r>
            <a:endParaRPr lang="en-US" altLang="ja-JP" dirty="0" smtClean="0"/>
          </a:p>
          <a:p>
            <a:pPr lvl="1"/>
            <a:r>
              <a:rPr lang="ja-JP" altLang="en-US" dirty="0" smtClean="0"/>
              <a:t>もしその情報が（悪意のある）他人に漏れたら？</a:t>
            </a:r>
            <a:endParaRPr lang="en-US" altLang="ja-JP" dirty="0" smtClean="0"/>
          </a:p>
          <a:p>
            <a:pPr lvl="1"/>
            <a:endParaRPr lang="en-US" altLang="ja-JP" dirty="0"/>
          </a:p>
          <a:p>
            <a:r>
              <a:rPr lang="ja-JP" altLang="en-US" dirty="0" smtClean="0"/>
              <a:t>メール</a:t>
            </a:r>
            <a:r>
              <a:rPr lang="ja-JP" altLang="en-US" dirty="0"/>
              <a:t>アカウント</a:t>
            </a:r>
            <a:r>
              <a:rPr lang="ja-JP" altLang="en-US" dirty="0" smtClean="0"/>
              <a:t>乗っ取りによる詐欺</a:t>
            </a:r>
            <a:endParaRPr lang="en-US" altLang="ja-JP" dirty="0" smtClean="0"/>
          </a:p>
          <a:p>
            <a:pPr lvl="1"/>
            <a:r>
              <a:rPr lang="ja-JP" altLang="en-US" dirty="0" smtClean="0"/>
              <a:t>「旅行先で盗難に遭い困っているので送金して」</a:t>
            </a:r>
            <a:endParaRPr lang="en-US" altLang="ja-JP" dirty="0" smtClean="0"/>
          </a:p>
          <a:p>
            <a:pPr lvl="3"/>
            <a:endParaRPr lang="en-US" altLang="ja-JP" dirty="0" smtClean="0"/>
          </a:p>
          <a:p>
            <a:r>
              <a:rPr lang="en-US" altLang="ja-JP" dirty="0" smtClean="0"/>
              <a:t>LINE</a:t>
            </a:r>
            <a:r>
              <a:rPr lang="ja-JP" altLang="en-US" dirty="0" smtClean="0"/>
              <a:t>の</a:t>
            </a:r>
            <a:r>
              <a:rPr lang="en-US" altLang="ja-JP" dirty="0" smtClean="0"/>
              <a:t>ID</a:t>
            </a:r>
            <a:r>
              <a:rPr lang="ja-JP" altLang="en-US" dirty="0"/>
              <a:t>乗っ取</a:t>
            </a:r>
            <a:r>
              <a:rPr lang="ja-JP" altLang="en-US" dirty="0" smtClean="0"/>
              <a:t>りによる詐欺</a:t>
            </a:r>
            <a:endParaRPr lang="en-US" altLang="ja-JP" dirty="0" smtClean="0"/>
          </a:p>
          <a:p>
            <a:pPr lvl="1"/>
            <a:r>
              <a:rPr lang="ja-JP" altLang="en-US" dirty="0" smtClean="0"/>
              <a:t>友人を装って</a:t>
            </a:r>
            <a:r>
              <a:rPr lang="en-US" altLang="ja-JP" dirty="0" err="1" smtClean="0"/>
              <a:t>webmoney</a:t>
            </a:r>
            <a:r>
              <a:rPr lang="ja-JP" altLang="en-US" dirty="0" smtClean="0"/>
              <a:t>等の金券を購入させ、チャージ用のコードを写真で送らせる</a:t>
            </a:r>
            <a:endParaRPr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26</a:t>
            </a:fld>
            <a:endParaRPr kumimoji="1" lang="ja-JP" altLang="en-US"/>
          </a:p>
        </p:txBody>
      </p:sp>
    </p:spTree>
    <p:extLst>
      <p:ext uri="{BB962C8B-B14F-4D97-AF65-F5344CB8AC3E}">
        <p14:creationId xmlns:p14="http://schemas.microsoft.com/office/powerpoint/2010/main" val="3776353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被害者が加害者に</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自分の</a:t>
            </a:r>
            <a:r>
              <a:rPr kumimoji="1" lang="en-US" altLang="ja-JP" dirty="0" smtClean="0"/>
              <a:t>ID</a:t>
            </a:r>
            <a:r>
              <a:rPr kumimoji="1" lang="ja-JP" altLang="en-US" dirty="0" smtClean="0"/>
              <a:t>が乗っ取られ</a:t>
            </a:r>
            <a:r>
              <a:rPr lang="ja-JP" altLang="en-US" dirty="0" smtClean="0"/>
              <a:t>、なりすまされる</a:t>
            </a:r>
            <a:endParaRPr kumimoji="1" lang="en-US" altLang="ja-JP" dirty="0" smtClean="0"/>
          </a:p>
          <a:p>
            <a:pPr marL="0" indent="0" algn="ctr">
              <a:buNone/>
            </a:pPr>
            <a:r>
              <a:rPr kumimoji="1" lang="ja-JP" altLang="en-US" dirty="0" smtClean="0"/>
              <a:t>↓</a:t>
            </a:r>
            <a:endParaRPr kumimoji="1" lang="en-US" altLang="ja-JP" dirty="0" smtClean="0"/>
          </a:p>
          <a:p>
            <a:r>
              <a:rPr kumimoji="1" lang="ja-JP" altLang="en-US" dirty="0" smtClean="0"/>
              <a:t>自分を信頼している友人・家族が被害に遭う</a:t>
            </a:r>
            <a:endParaRPr lang="en-US" altLang="ja-JP" dirty="0"/>
          </a:p>
          <a:p>
            <a:endParaRPr lang="en-US" altLang="ja-JP" dirty="0" smtClean="0"/>
          </a:p>
          <a:p>
            <a:r>
              <a:rPr kumimoji="1" lang="ja-JP" altLang="en-US" dirty="0" smtClean="0"/>
              <a:t>「オレオレ詐欺」「母さん助けて詐欺」と同根</a:t>
            </a:r>
            <a:endParaRPr kumimoji="1" lang="en-US" altLang="ja-JP" dirty="0" smtClean="0"/>
          </a:p>
          <a:p>
            <a:pPr lvl="1"/>
            <a:r>
              <a:rPr lang="ja-JP" altLang="en-US" dirty="0" smtClean="0"/>
              <a:t>自分は重要な情報を持っていない、と思っていても</a:t>
            </a:r>
            <a:r>
              <a:rPr lang="ja-JP" altLang="en-US" u="sng" dirty="0" smtClean="0"/>
              <a:t>人間関係自体</a:t>
            </a:r>
            <a:r>
              <a:rPr lang="ja-JP" altLang="en-US" dirty="0"/>
              <a:t>が</a:t>
            </a:r>
            <a:r>
              <a:rPr lang="ja-JP" altLang="en-US" dirty="0" smtClean="0"/>
              <a:t>悪用できる</a:t>
            </a:r>
            <a:endParaRPr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27</a:t>
            </a:fld>
            <a:endParaRPr kumimoji="1" lang="ja-JP" altLang="en-US"/>
          </a:p>
        </p:txBody>
      </p:sp>
    </p:spTree>
    <p:extLst>
      <p:ext uri="{BB962C8B-B14F-4D97-AF65-F5344CB8AC3E}">
        <p14:creationId xmlns:p14="http://schemas.microsoft.com/office/powerpoint/2010/main" val="20823239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乗っ取り対策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自分が乗っ取られないよう</a:t>
            </a:r>
            <a:endParaRPr kumimoji="1" lang="en-US" altLang="ja-JP" dirty="0" smtClean="0"/>
          </a:p>
          <a:p>
            <a:pPr lvl="1"/>
            <a:r>
              <a:rPr lang="ja-JP" altLang="en-US" dirty="0" smtClean="0"/>
              <a:t>ユーザ名とパスワードを適切に保護する（次回）</a:t>
            </a:r>
            <a:endParaRPr lang="en-US" altLang="ja-JP" dirty="0" smtClean="0"/>
          </a:p>
          <a:p>
            <a:pPr lvl="1"/>
            <a:r>
              <a:rPr lang="ja-JP" altLang="en-US" dirty="0" smtClean="0"/>
              <a:t>ウイルス対策</a:t>
            </a:r>
            <a:r>
              <a:rPr lang="ja-JP" altLang="en-US" dirty="0"/>
              <a:t>する</a:t>
            </a:r>
            <a:r>
              <a:rPr lang="ja-JP" altLang="en-US" dirty="0" smtClean="0"/>
              <a:t>（次回）</a:t>
            </a:r>
            <a:endParaRPr lang="en-US" altLang="ja-JP" dirty="0" smtClean="0"/>
          </a:p>
          <a:p>
            <a:pPr lvl="1"/>
            <a:r>
              <a:rPr kumimoji="1" lang="ja-JP" altLang="en-US" dirty="0" smtClean="0"/>
              <a:t>パソコンやスマホを知らない人に貸さない</a:t>
            </a:r>
            <a:endParaRPr kumimoji="1" lang="en-US" altLang="ja-JP" dirty="0" smtClean="0"/>
          </a:p>
          <a:p>
            <a:r>
              <a:rPr lang="ja-JP" altLang="en-US" dirty="0" smtClean="0"/>
              <a:t>知り合いが乗っ取られた時騙されないよう</a:t>
            </a:r>
            <a:endParaRPr lang="en-US" altLang="ja-JP" dirty="0" smtClean="0"/>
          </a:p>
          <a:p>
            <a:pPr lvl="1"/>
            <a:r>
              <a:rPr kumimoji="1" lang="ja-JP" altLang="en-US" dirty="0" smtClean="0"/>
              <a:t>緊急と言われてもあわてない</a:t>
            </a:r>
            <a:endParaRPr kumimoji="1" lang="en-US" altLang="ja-JP" dirty="0" smtClean="0"/>
          </a:p>
          <a:p>
            <a:pPr lvl="1"/>
            <a:r>
              <a:rPr lang="ja-JP" altLang="en-US" dirty="0" smtClean="0"/>
              <a:t>他の手段で本人に連絡を取る</a:t>
            </a:r>
            <a:endParaRPr lang="en-US" altLang="ja-JP" dirty="0" smtClean="0"/>
          </a:p>
          <a:p>
            <a:pPr lvl="1"/>
            <a:r>
              <a:rPr lang="ja-JP" altLang="en-US" dirty="0" smtClean="0"/>
              <a:t>共通の他の知人に確認してみる</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28</a:t>
            </a:fld>
            <a:endParaRPr kumimoji="1" lang="ja-JP" altLang="en-US"/>
          </a:p>
        </p:txBody>
      </p:sp>
    </p:spTree>
    <p:extLst>
      <p:ext uri="{BB962C8B-B14F-4D97-AF65-F5344CB8AC3E}">
        <p14:creationId xmlns:p14="http://schemas.microsoft.com/office/powerpoint/2010/main" val="15231657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a:t>
            </a:r>
            <a:r>
              <a:rPr kumimoji="1" lang="en-US" altLang="ja-JP" dirty="0" smtClean="0"/>
              <a:t>Phishing</a:t>
            </a:r>
            <a:r>
              <a:rPr kumimoji="1" lang="ja-JP" altLang="en-US" dirty="0" smtClean="0"/>
              <a:t>」と書く</a:t>
            </a:r>
            <a:endParaRPr kumimoji="1" lang="en-US" altLang="ja-JP" dirty="0" smtClean="0"/>
          </a:p>
          <a:p>
            <a:pPr lvl="1"/>
            <a:r>
              <a:rPr lang="ja-JP" altLang="en-US" dirty="0" smtClean="0"/>
              <a:t>「</a:t>
            </a:r>
            <a:r>
              <a:rPr lang="en-US" altLang="ja-JP" dirty="0" smtClean="0"/>
              <a:t>Fishing</a:t>
            </a:r>
            <a:r>
              <a:rPr lang="ja-JP" altLang="en-US" dirty="0" smtClean="0"/>
              <a:t>」（釣り）をもじったもの</a:t>
            </a:r>
            <a:endParaRPr lang="en-US" altLang="ja-JP" dirty="0" smtClean="0"/>
          </a:p>
          <a:p>
            <a:pPr lvl="1"/>
            <a:r>
              <a:rPr lang="ja-JP" altLang="en-US" dirty="0"/>
              <a:t>ウェブ</a:t>
            </a:r>
            <a:r>
              <a:rPr lang="ja-JP" altLang="en-US" dirty="0" smtClean="0"/>
              <a:t>と</a:t>
            </a:r>
            <a:r>
              <a:rPr kumimoji="1" lang="ja-JP" altLang="en-US" dirty="0" smtClean="0"/>
              <a:t>電子メールを利用した詐欺</a:t>
            </a:r>
            <a:endParaRPr kumimoji="1" lang="en-US" altLang="ja-JP" dirty="0" smtClean="0"/>
          </a:p>
          <a:p>
            <a:pPr lvl="2"/>
            <a:r>
              <a:rPr lang="ja-JP" altLang="en-US" dirty="0" smtClean="0"/>
              <a:t>ウェブサイトの「なりすまし」「乗っ取り」</a:t>
            </a:r>
            <a:endParaRPr kumimoji="1" lang="en-US" altLang="ja-JP" dirty="0" smtClean="0"/>
          </a:p>
          <a:p>
            <a:pPr lvl="1"/>
            <a:endParaRPr kumimoji="1" lang="en-US" altLang="ja-JP" dirty="0" smtClean="0"/>
          </a:p>
          <a:p>
            <a:r>
              <a:rPr lang="ja-JP" altLang="en-US" dirty="0" smtClean="0"/>
              <a:t>悪意</a:t>
            </a:r>
            <a:r>
              <a:rPr lang="ja-JP" altLang="en-US" dirty="0"/>
              <a:t>の</a:t>
            </a:r>
            <a:r>
              <a:rPr lang="ja-JP" altLang="en-US" dirty="0" smtClean="0"/>
              <a:t>ある偽サイトに誘導するメールで被害者を「釣る」</a:t>
            </a:r>
            <a:endParaRPr lang="en-US" altLang="ja-JP" dirty="0" smtClean="0"/>
          </a:p>
          <a:p>
            <a:pPr lvl="1"/>
            <a:r>
              <a:rPr lang="ja-JP" altLang="en-US" dirty="0" smtClean="0"/>
              <a:t>メール中のリンクにアクセスさせ、ユーザ名とパスワードを入力させるパターンが多い</a:t>
            </a:r>
            <a:endParaRPr lang="en-US" altLang="ja-JP" dirty="0" smtClean="0"/>
          </a:p>
          <a:p>
            <a:pPr lvl="1"/>
            <a:r>
              <a:rPr lang="ja-JP" altLang="en-US" dirty="0" smtClean="0"/>
              <a:t>「すぐ手続きしないと利用不能になる」等と煽る</a:t>
            </a:r>
            <a:endParaRPr kumimoji="1" lang="ja-JP" altLang="en-US" dirty="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29</a:t>
            </a:fld>
            <a:endParaRPr kumimoji="1" lang="ja-JP" altLang="en-US"/>
          </a:p>
        </p:txBody>
      </p:sp>
    </p:spTree>
    <p:extLst>
      <p:ext uri="{BB962C8B-B14F-4D97-AF65-F5344CB8AC3E}">
        <p14:creationId xmlns:p14="http://schemas.microsoft.com/office/powerpoint/2010/main" val="526562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情報サービスにおける</a:t>
            </a:r>
            <a:r>
              <a:rPr kumimoji="1" lang="en-US" altLang="ja-JP" dirty="0" smtClean="0"/>
              <a:t/>
            </a:r>
            <a:br>
              <a:rPr kumimoji="1" lang="en-US" altLang="ja-JP" dirty="0" smtClean="0"/>
            </a:br>
            <a:r>
              <a:rPr kumimoji="1" lang="ja-JP" altLang="en-US" dirty="0" smtClean="0"/>
              <a:t>「匿名性」</a:t>
            </a:r>
            <a:endParaRPr kumimoji="1" lang="ja-JP" altLang="en-US" dirty="0"/>
          </a:p>
        </p:txBody>
      </p:sp>
      <p:sp>
        <p:nvSpPr>
          <p:cNvPr id="7" name="テキスト プレースホルダー 6"/>
          <p:cNvSpPr>
            <a:spLocks noGrp="1"/>
          </p:cNvSpPr>
          <p:nvPr>
            <p:ph type="body" idx="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3</a:t>
            </a:fld>
            <a:endParaRPr kumimoji="1" lang="ja-JP" altLang="en-US"/>
          </a:p>
        </p:txBody>
      </p:sp>
    </p:spTree>
    <p:extLst>
      <p:ext uri="{BB962C8B-B14F-4D97-AF65-F5344CB8AC3E}">
        <p14:creationId xmlns:p14="http://schemas.microsoft.com/office/powerpoint/2010/main" val="13017028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フィッシングメールの例</a:t>
            </a:r>
            <a:endParaRPr kumimoji="1" lang="ja-JP" altLang="en-US" dirty="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30</a:t>
            </a:fld>
            <a:endParaRPr kumimoji="1" lang="ja-JP" altLang="en-US"/>
          </a:p>
        </p:txBody>
      </p:sp>
      <p:sp>
        <p:nvSpPr>
          <p:cNvPr id="5" name="テキスト ボックス 4"/>
          <p:cNvSpPr txBox="1"/>
          <p:nvPr/>
        </p:nvSpPr>
        <p:spPr>
          <a:xfrm>
            <a:off x="1366345" y="1524000"/>
            <a:ext cx="7041931" cy="5262979"/>
          </a:xfrm>
          <a:prstGeom prst="rect">
            <a:avLst/>
          </a:prstGeom>
          <a:solidFill>
            <a:schemeClr val="bg1"/>
          </a:solidFill>
        </p:spPr>
        <p:txBody>
          <a:bodyPr wrap="square" rtlCol="0">
            <a:spAutoFit/>
          </a:bodyPr>
          <a:lstStyle/>
          <a:p>
            <a:r>
              <a:rPr lang="en-US" altLang="ja-JP" sz="1600" dirty="0"/>
              <a:t>Subject: </a:t>
            </a:r>
            <a:r>
              <a:rPr lang="ja-JP" altLang="en-US" sz="1600" dirty="0" smtClean="0"/>
              <a:t>本人</a:t>
            </a:r>
            <a:r>
              <a:rPr lang="ja-JP" altLang="en-US" sz="1600" dirty="0"/>
              <a:t>認証サービス</a:t>
            </a:r>
          </a:p>
          <a:p>
            <a:r>
              <a:rPr lang="en-US" altLang="ja-JP" sz="1600" dirty="0"/>
              <a:t>From: </a:t>
            </a:r>
            <a:r>
              <a:rPr lang="ja-JP" altLang="en-US" sz="1600" dirty="0"/>
              <a:t>三菱東京ＵＦＪ銀行 </a:t>
            </a:r>
            <a:r>
              <a:rPr lang="en-US" altLang="ja-JP" sz="1600" dirty="0"/>
              <a:t>&lt;email@bk.mufg.jp&gt;</a:t>
            </a:r>
          </a:p>
          <a:p>
            <a:r>
              <a:rPr lang="en-US" altLang="ja-JP" sz="1600" dirty="0"/>
              <a:t>To: </a:t>
            </a:r>
            <a:r>
              <a:rPr lang="ja-JP" altLang="en-US" sz="1600" dirty="0" smtClean="0"/>
              <a:t>＊＊＊＊＊＊＊＊＊＊＊＊＊</a:t>
            </a:r>
            <a:endParaRPr lang="en-US" altLang="ja-JP" sz="1600" dirty="0"/>
          </a:p>
          <a:p>
            <a:r>
              <a:rPr lang="en-US" altLang="ja-JP" sz="1600" dirty="0"/>
              <a:t>Date: Tue, 21 Oct 2014 03:09:55 +0800</a:t>
            </a:r>
          </a:p>
          <a:p>
            <a:r>
              <a:rPr lang="en-US" altLang="ja-JP" sz="1600" dirty="0"/>
              <a:t>X-Mailer: Microsoft Outlook Express 5.00.2919.6700</a:t>
            </a:r>
          </a:p>
          <a:p>
            <a:endParaRPr lang="en-US" altLang="ja-JP" sz="1600" dirty="0"/>
          </a:p>
          <a:p>
            <a:r>
              <a:rPr lang="ja-JP" altLang="en-US" sz="1600" dirty="0"/>
              <a:t>こんにちは！</a:t>
            </a:r>
          </a:p>
          <a:p>
            <a:endParaRPr lang="ja-JP" altLang="en-US" sz="1600" dirty="0"/>
          </a:p>
          <a:p>
            <a:r>
              <a:rPr lang="en-US" altLang="ja-JP" sz="1600" dirty="0"/>
              <a:t>2014</a:t>
            </a:r>
            <a:r>
              <a:rPr lang="ja-JP" altLang="en-US" sz="1600" dirty="0"/>
              <a:t>年「三菱東京</a:t>
            </a:r>
            <a:r>
              <a:rPr lang="en-US" altLang="ja-JP" sz="1600" dirty="0"/>
              <a:t>UFJ</a:t>
            </a:r>
            <a:r>
              <a:rPr lang="ja-JP" altLang="en-US" sz="1600" dirty="0"/>
              <a:t>銀行」のシステムが安全性の更新がされたため、お客様は</a:t>
            </a:r>
            <a:r>
              <a:rPr lang="ja-JP" altLang="en-US" sz="1600" dirty="0" smtClean="0"/>
              <a:t>アカウント</a:t>
            </a:r>
            <a:r>
              <a:rPr lang="ja-JP" altLang="en-US" sz="1600" dirty="0"/>
              <a:t>が凍結</a:t>
            </a:r>
            <a:r>
              <a:rPr lang="en-US" altLang="ja-JP" sz="1600" dirty="0"/>
              <a:t>?</a:t>
            </a:r>
            <a:r>
              <a:rPr lang="ja-JP" altLang="en-US" sz="1600" dirty="0"/>
              <a:t>休眠されないように、直ちにアカウントをご認証ください。</a:t>
            </a:r>
          </a:p>
          <a:p>
            <a:endParaRPr lang="ja-JP" altLang="en-US" sz="1600" dirty="0"/>
          </a:p>
          <a:p>
            <a:r>
              <a:rPr lang="ja-JP" altLang="en-US" sz="1600" dirty="0"/>
              <a:t>以下のページより登録を続けてください。</a:t>
            </a:r>
          </a:p>
          <a:p>
            <a:endParaRPr lang="ja-JP" altLang="en-US" sz="1600" dirty="0"/>
          </a:p>
          <a:p>
            <a:r>
              <a:rPr lang="en-US" altLang="ja-JP" sz="1600" u="sng" dirty="0">
                <a:solidFill>
                  <a:srgbClr val="0308E3"/>
                </a:solidFill>
              </a:rPr>
              <a:t>https://entry11.bk.mufg.jp/ibg/dfw/APLIN/loginib/login?_TRANID=AA000_001</a:t>
            </a:r>
          </a:p>
          <a:p>
            <a:endParaRPr lang="en-US" altLang="ja-JP" sz="1600" dirty="0"/>
          </a:p>
          <a:p>
            <a:r>
              <a:rPr lang="en-US" altLang="ja-JP" sz="1600" dirty="0"/>
              <a:t>――Copyright(C)2014 The Bank of Tokyo-Mitsubishi </a:t>
            </a:r>
            <a:r>
              <a:rPr lang="en-US" altLang="ja-JP" sz="1600" dirty="0" err="1"/>
              <a:t>UFJ,Ltd.All</a:t>
            </a:r>
            <a:r>
              <a:rPr lang="en-US" altLang="ja-JP" sz="1600" dirty="0"/>
              <a:t> rights reserved―</a:t>
            </a:r>
          </a:p>
          <a:p>
            <a:r>
              <a:rPr lang="en-US" altLang="ja-JP" sz="1600" dirty="0"/>
              <a:t>―</a:t>
            </a:r>
          </a:p>
          <a:p>
            <a:endParaRPr kumimoji="1" lang="ja-JP" altLang="en-US" sz="1600" dirty="0"/>
          </a:p>
        </p:txBody>
      </p:sp>
      <p:sp>
        <p:nvSpPr>
          <p:cNvPr id="6" name="下矢印吹き出し 5"/>
          <p:cNvSpPr/>
          <p:nvPr/>
        </p:nvSpPr>
        <p:spPr>
          <a:xfrm>
            <a:off x="3005959" y="3762665"/>
            <a:ext cx="5812221" cy="116664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http://bk.mufg.jp.frn.cn.com/ibg/dfw/APLIN/loginib/login.htm?_TRANID=AA000_001</a:t>
            </a:r>
            <a:endParaRPr kumimoji="1" lang="ja-JP" altLang="en-US" dirty="0"/>
          </a:p>
        </p:txBody>
      </p:sp>
    </p:spTree>
    <p:extLst>
      <p:ext uri="{BB962C8B-B14F-4D97-AF65-F5344CB8AC3E}">
        <p14:creationId xmlns:p14="http://schemas.microsoft.com/office/powerpoint/2010/main" val="230277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フィッシング対策</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smtClean="0"/>
              <a:t>メールのリンクを不用意に辿らない</a:t>
            </a:r>
            <a:endParaRPr kumimoji="1" lang="en-US" altLang="ja-JP" dirty="0" smtClean="0"/>
          </a:p>
          <a:p>
            <a:pPr lvl="1"/>
            <a:r>
              <a:rPr kumimoji="1" lang="ja-JP" altLang="en-US" dirty="0" smtClean="0"/>
              <a:t>ブラウザの脆弱性を突かれて被害を被る可能性も</a:t>
            </a:r>
            <a:endParaRPr kumimoji="1" lang="en-US" altLang="ja-JP" dirty="0" smtClean="0"/>
          </a:p>
          <a:p>
            <a:r>
              <a:rPr lang="ja-JP" altLang="en-US" dirty="0" smtClean="0"/>
              <a:t>メールのリンク文字列を確認する</a:t>
            </a:r>
            <a:endParaRPr lang="en-US" altLang="ja-JP" dirty="0" smtClean="0"/>
          </a:p>
          <a:p>
            <a:pPr lvl="1"/>
            <a:r>
              <a:rPr kumimoji="1" lang="ja-JP" altLang="en-US" dirty="0" smtClean="0"/>
              <a:t>大抵マウスポインタを重ねると表示される</a:t>
            </a:r>
            <a:endParaRPr kumimoji="1" lang="en-US" altLang="ja-JP" dirty="0" smtClean="0"/>
          </a:p>
          <a:p>
            <a:pPr lvl="1"/>
            <a:r>
              <a:rPr lang="ja-JP" altLang="en-US" dirty="0" smtClean="0"/>
              <a:t>スマホは</a:t>
            </a:r>
            <a:r>
              <a:rPr lang="en-US" altLang="ja-JP" dirty="0"/>
              <a:t>…</a:t>
            </a:r>
            <a:r>
              <a:rPr lang="ja-JP" altLang="en-US" dirty="0"/>
              <a:t>？</a:t>
            </a:r>
            <a:endParaRPr kumimoji="1" lang="en-US" altLang="ja-JP" dirty="0" smtClean="0"/>
          </a:p>
          <a:p>
            <a:r>
              <a:rPr lang="ja-JP" altLang="en-US" dirty="0" smtClean="0"/>
              <a:t>メールを辿らずブックマーク等からアクセス</a:t>
            </a:r>
            <a:endParaRPr lang="en-US" altLang="ja-JP" dirty="0" smtClean="0"/>
          </a:p>
          <a:p>
            <a:endParaRPr lang="en-US" altLang="ja-JP" dirty="0" smtClean="0"/>
          </a:p>
          <a:p>
            <a:r>
              <a:rPr lang="ja-JP" altLang="en-US" dirty="0" smtClean="0"/>
              <a:t>正当な</a:t>
            </a:r>
            <a:r>
              <a:rPr lang="en-US" altLang="ja-JP" dirty="0" smtClean="0"/>
              <a:t>URL</a:t>
            </a:r>
            <a:r>
              <a:rPr lang="ja-JP" altLang="en-US" dirty="0" smtClean="0"/>
              <a:t>にアクセスしても釣られるパターンもある</a:t>
            </a:r>
            <a:endParaRPr lang="en-US" altLang="ja-JP" dirty="0" smtClean="0"/>
          </a:p>
          <a:p>
            <a:pPr lvl="1"/>
            <a:r>
              <a:rPr lang="ja-JP" altLang="en-US" dirty="0" smtClean="0"/>
              <a:t>正当なページの改ざん</a:t>
            </a:r>
            <a:endParaRPr lang="en-US" altLang="ja-JP" dirty="0" smtClean="0"/>
          </a:p>
          <a:p>
            <a:pPr lvl="1"/>
            <a:r>
              <a:rPr lang="ja-JP" altLang="en-US" dirty="0" smtClean="0"/>
              <a:t>ファーミング（第</a:t>
            </a:r>
            <a:r>
              <a:rPr lang="en-US" altLang="ja-JP" dirty="0" smtClean="0"/>
              <a:t>4</a:t>
            </a:r>
            <a:r>
              <a:rPr lang="ja-JP" altLang="en-US" dirty="0" smtClean="0"/>
              <a:t>回資料）</a:t>
            </a:r>
            <a:endParaRPr lang="en-US" altLang="ja-JP" dirty="0" smtClean="0"/>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31</a:t>
            </a:fld>
            <a:endParaRPr kumimoji="1" lang="ja-JP" altLang="en-US"/>
          </a:p>
        </p:txBody>
      </p:sp>
    </p:spTree>
    <p:extLst>
      <p:ext uri="{BB962C8B-B14F-4D97-AF65-F5344CB8AC3E}">
        <p14:creationId xmlns:p14="http://schemas.microsoft.com/office/powerpoint/2010/main" val="1224546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ネット上の匿名性は幻想である</a:t>
            </a:r>
            <a:endParaRPr kumimoji="1" lang="en-US" altLang="ja-JP" dirty="0" smtClean="0"/>
          </a:p>
          <a:p>
            <a:pPr lvl="1"/>
            <a:r>
              <a:rPr lang="ja-JP" altLang="en-US" dirty="0"/>
              <a:t>ネット越し</a:t>
            </a:r>
            <a:r>
              <a:rPr lang="ja-JP" altLang="en-US" dirty="0" smtClean="0"/>
              <a:t>に悪いことをしても、いずれ捕まる</a:t>
            </a:r>
            <a:endParaRPr kumimoji="1" lang="en-US" altLang="ja-JP" dirty="0"/>
          </a:p>
          <a:p>
            <a:r>
              <a:rPr lang="ja-JP" altLang="en-US" dirty="0" smtClean="0"/>
              <a:t>どうして捕まるのか、の技術的解説</a:t>
            </a:r>
            <a:endParaRPr lang="en-US" altLang="ja-JP" dirty="0" smtClean="0"/>
          </a:p>
          <a:p>
            <a:endParaRPr kumimoji="1" lang="en-US" altLang="ja-JP" dirty="0" smtClean="0"/>
          </a:p>
          <a:p>
            <a:r>
              <a:rPr kumimoji="1" lang="ja-JP" altLang="en-US" dirty="0" smtClean="0"/>
              <a:t>とはいえ、「なりすまし」「乗っ取り」には注意するべき</a:t>
            </a:r>
            <a:endParaRPr kumimoji="1" lang="en-US" altLang="ja-JP" dirty="0" smtClean="0"/>
          </a:p>
          <a:p>
            <a:pPr lvl="1"/>
            <a:r>
              <a:rPr lang="ja-JP" altLang="en-US" dirty="0"/>
              <a:t>即座</a:t>
            </a:r>
            <a:r>
              <a:rPr lang="ja-JP" altLang="en-US" dirty="0" smtClean="0"/>
              <a:t>に悪者全員を捕まられるわけではない</a:t>
            </a:r>
            <a:endParaRPr lang="en-US" altLang="ja-JP" dirty="0" smtClean="0"/>
          </a:p>
          <a:p>
            <a:pPr lvl="1"/>
            <a:r>
              <a:rPr kumimoji="1" lang="ja-JP" altLang="en-US" dirty="0" smtClean="0"/>
              <a:t>常に自衛</a:t>
            </a:r>
            <a:r>
              <a:rPr lang="ja-JP" altLang="en-US" dirty="0"/>
              <a:t>が</a:t>
            </a:r>
            <a:r>
              <a:rPr kumimoji="1" lang="ja-JP" altLang="en-US" dirty="0" smtClean="0"/>
              <a:t>必要</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32</a:t>
            </a:fld>
            <a:endParaRPr kumimoji="1" lang="ja-JP" altLang="en-US"/>
          </a:p>
        </p:txBody>
      </p:sp>
    </p:spTree>
    <p:extLst>
      <p:ext uri="{BB962C8B-B14F-4D97-AF65-F5344CB8AC3E}">
        <p14:creationId xmlns:p14="http://schemas.microsoft.com/office/powerpoint/2010/main" val="2767682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本日の講義を聞いて、掲示板や</a:t>
            </a:r>
            <a:r>
              <a:rPr kumimoji="1" lang="en-US" altLang="ja-JP" dirty="0" smtClean="0"/>
              <a:t>SNS</a:t>
            </a:r>
            <a:r>
              <a:rPr kumimoji="1" lang="ja-JP" altLang="en-US" dirty="0" smtClean="0"/>
              <a:t>利用等で新たに自分が気をつけようと考えたことがあれば、それを示してください。</a:t>
            </a:r>
            <a:endParaRPr kumimoji="1" lang="en-US" altLang="ja-JP" dirty="0" smtClean="0"/>
          </a:p>
          <a:p>
            <a:r>
              <a:rPr lang="ja-JP" altLang="en-US" dirty="0"/>
              <a:t>本日</a:t>
            </a:r>
            <a:r>
              <a:rPr lang="ja-JP" altLang="en-US" dirty="0" smtClean="0"/>
              <a:t>の講義であげた事例以外の事例を知っていれば、それを書いてください。</a:t>
            </a:r>
            <a:endParaRPr lang="en-US" altLang="ja-JP" dirty="0" smtClean="0"/>
          </a:p>
          <a:p>
            <a:r>
              <a:rPr lang="ja-JP" altLang="en-US" dirty="0" smtClean="0"/>
              <a:t>自分の家族や</a:t>
            </a:r>
            <a:r>
              <a:rPr lang="ja-JP" altLang="en-US" smtClean="0"/>
              <a:t>友人がなりすましや乗っ取りで被害</a:t>
            </a:r>
            <a:r>
              <a:rPr lang="ja-JP" altLang="en-US" dirty="0" smtClean="0"/>
              <a:t>を受けないようにするために自分ができることを考えて、それを書いてください。</a:t>
            </a:r>
            <a:endParaRPr lang="en-US" altLang="ja-JP" dirty="0" smtClean="0"/>
          </a:p>
          <a:p>
            <a:r>
              <a:rPr lang="ja-JP" altLang="en-US" dirty="0" smtClean="0"/>
              <a:t>本講義</a:t>
            </a:r>
            <a:r>
              <a:rPr lang="ja-JP" altLang="en-US" dirty="0"/>
              <a:t>の感想、要望、質問などあれば、書いて下さい。</a:t>
            </a:r>
            <a:endParaRPr kumimoji="1" lang="ja-JP" altLang="en-US" dirty="0"/>
          </a:p>
        </p:txBody>
      </p:sp>
      <p:sp>
        <p:nvSpPr>
          <p:cNvPr id="4" name="スライド番号プレースホルダー 3"/>
          <p:cNvSpPr>
            <a:spLocks noGrp="1"/>
          </p:cNvSpPr>
          <p:nvPr>
            <p:ph type="sldNum" sz="quarter" idx="12"/>
          </p:nvPr>
        </p:nvSpPr>
        <p:spPr/>
        <p:txBody>
          <a:bodyPr/>
          <a:lstStyle/>
          <a:p>
            <a:fld id="{67EC9527-42EA-4AEE-9E60-533C51B8D663}" type="slidenum">
              <a:rPr kumimoji="1" lang="ja-JP" altLang="en-US" smtClean="0"/>
              <a:t>33</a:t>
            </a:fld>
            <a:endParaRPr kumimoji="1" lang="ja-JP" altLang="en-US"/>
          </a:p>
        </p:txBody>
      </p:sp>
    </p:spTree>
    <p:extLst>
      <p:ext uri="{BB962C8B-B14F-4D97-AF65-F5344CB8AC3E}">
        <p14:creationId xmlns:p14="http://schemas.microsoft.com/office/powerpoint/2010/main" val="18287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インターネット上のサービス</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ネット上では色々なサービスが提供されている</a:t>
            </a:r>
            <a:endParaRPr kumimoji="1" lang="en-US" altLang="ja-JP" dirty="0" smtClean="0"/>
          </a:p>
          <a:p>
            <a:pPr lvl="1"/>
            <a:r>
              <a:rPr lang="ja-JP" altLang="en-US" dirty="0" smtClean="0"/>
              <a:t>利用者</a:t>
            </a:r>
            <a:r>
              <a:rPr lang="ja-JP" altLang="en-US" dirty="0"/>
              <a:t>が</a:t>
            </a:r>
            <a:r>
              <a:rPr lang="ja-JP" altLang="en-US" dirty="0" smtClean="0"/>
              <a:t>情報を受け取るサービス</a:t>
            </a:r>
            <a:endParaRPr lang="en-US" altLang="ja-JP" dirty="0" smtClean="0"/>
          </a:p>
          <a:p>
            <a:pPr lvl="2"/>
            <a:r>
              <a:rPr kumimoji="1" lang="ja-JP" altLang="en-US" dirty="0" smtClean="0"/>
              <a:t>様々な企業や組織の公式サイト</a:t>
            </a:r>
            <a:endParaRPr kumimoji="1" lang="en-US" altLang="ja-JP" dirty="0" smtClean="0"/>
          </a:p>
          <a:p>
            <a:pPr lvl="2"/>
            <a:r>
              <a:rPr lang="ja-JP" altLang="en-US" dirty="0" smtClean="0"/>
              <a:t>ニュースサイト</a:t>
            </a:r>
            <a:endParaRPr lang="en-US" altLang="ja-JP" dirty="0" smtClean="0"/>
          </a:p>
          <a:p>
            <a:pPr lvl="2"/>
            <a:r>
              <a:rPr lang="ja-JP" altLang="en-US" dirty="0" smtClean="0"/>
              <a:t>情報サイト・検索サイト</a:t>
            </a:r>
            <a:r>
              <a:rPr lang="en-US" altLang="ja-JP" dirty="0" smtClean="0"/>
              <a:t>…</a:t>
            </a:r>
          </a:p>
          <a:p>
            <a:pPr lvl="1"/>
            <a:r>
              <a:rPr lang="ja-JP" altLang="en-US" dirty="0" smtClean="0"/>
              <a:t>利用者が情報を発信・交換するサービス</a:t>
            </a:r>
            <a:endParaRPr lang="en-US" altLang="ja-JP" dirty="0" smtClean="0"/>
          </a:p>
          <a:p>
            <a:pPr lvl="2"/>
            <a:r>
              <a:rPr lang="ja-JP" altLang="en-US" dirty="0" smtClean="0"/>
              <a:t>電子メール</a:t>
            </a:r>
            <a:endParaRPr lang="en-US" altLang="ja-JP" dirty="0" smtClean="0"/>
          </a:p>
          <a:p>
            <a:pPr lvl="2"/>
            <a:r>
              <a:rPr lang="ja-JP" altLang="en-US" dirty="0" smtClean="0"/>
              <a:t>電子掲示板（</a:t>
            </a:r>
            <a:r>
              <a:rPr lang="en-US" altLang="ja-JP" dirty="0" smtClean="0"/>
              <a:t>BBS</a:t>
            </a:r>
            <a:r>
              <a:rPr lang="ja-JP" altLang="en-US" dirty="0" smtClean="0"/>
              <a:t>）</a:t>
            </a:r>
            <a:endParaRPr lang="en-US" altLang="ja-JP" dirty="0" smtClean="0"/>
          </a:p>
          <a:p>
            <a:pPr lvl="2"/>
            <a:r>
              <a:rPr lang="ja-JP" altLang="en-US" dirty="0" smtClean="0"/>
              <a:t>ブログ・チャット</a:t>
            </a:r>
            <a:endParaRPr lang="en-US" altLang="ja-JP" dirty="0" smtClean="0"/>
          </a:p>
          <a:p>
            <a:pPr lvl="2"/>
            <a:r>
              <a:rPr lang="ja-JP" altLang="en-US" dirty="0" smtClean="0"/>
              <a:t>質問サイト</a:t>
            </a:r>
            <a:r>
              <a:rPr lang="en-US" altLang="ja-JP" dirty="0" smtClean="0"/>
              <a:t>…</a:t>
            </a:r>
          </a:p>
          <a:p>
            <a:pPr lvl="1"/>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4</a:t>
            </a:fld>
            <a:endParaRPr kumimoji="1" lang="ja-JP" altLang="en-US"/>
          </a:p>
        </p:txBody>
      </p:sp>
      <p:sp>
        <p:nvSpPr>
          <p:cNvPr id="6" name="正方形/長方形 5"/>
          <p:cNvSpPr/>
          <p:nvPr/>
        </p:nvSpPr>
        <p:spPr>
          <a:xfrm>
            <a:off x="2165131" y="3993931"/>
            <a:ext cx="6369269" cy="1917291"/>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95016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ネットを利用した会話・交流</a:t>
            </a:r>
            <a:endParaRPr lang="en-US" altLang="ja-JP" dirty="0"/>
          </a:p>
        </p:txBody>
      </p:sp>
      <p:sp>
        <p:nvSpPr>
          <p:cNvPr id="3" name="コンテンツ プレースホルダー 2"/>
          <p:cNvSpPr>
            <a:spLocks noGrp="1"/>
          </p:cNvSpPr>
          <p:nvPr>
            <p:ph idx="1"/>
          </p:nvPr>
        </p:nvSpPr>
        <p:spPr/>
        <p:txBody>
          <a:bodyPr>
            <a:normAutofit/>
          </a:bodyPr>
          <a:lstStyle/>
          <a:p>
            <a:r>
              <a:rPr kumimoji="1" lang="ja-JP" altLang="en-US" dirty="0" smtClean="0"/>
              <a:t>電子メール</a:t>
            </a:r>
            <a:endParaRPr kumimoji="1" lang="en-US" altLang="ja-JP" dirty="0" smtClean="0"/>
          </a:p>
          <a:p>
            <a:pPr lvl="1"/>
            <a:r>
              <a:rPr lang="en-US" altLang="ja-JP" dirty="0" smtClean="0"/>
              <a:t>PC</a:t>
            </a:r>
            <a:r>
              <a:rPr lang="ja-JP" altLang="en-US" dirty="0" err="1" smtClean="0"/>
              <a:t>、</a:t>
            </a:r>
            <a:r>
              <a:rPr lang="ja-JP" altLang="en-US" dirty="0" smtClean="0"/>
              <a:t>携帯電話、スマホ </a:t>
            </a:r>
            <a:endParaRPr lang="en-US" altLang="ja-JP" dirty="0" smtClean="0"/>
          </a:p>
          <a:p>
            <a:pPr lvl="1"/>
            <a:r>
              <a:rPr kumimoji="1" lang="en-US" altLang="ja-JP" dirty="0" smtClean="0"/>
              <a:t>Gmail</a:t>
            </a:r>
            <a:r>
              <a:rPr kumimoji="1" lang="ja-JP" altLang="en-US" dirty="0" err="1" smtClean="0"/>
              <a:t>、</a:t>
            </a:r>
            <a:r>
              <a:rPr kumimoji="1" lang="en-US" altLang="ja-JP" dirty="0" smtClean="0"/>
              <a:t>Yahoo!</a:t>
            </a:r>
            <a:r>
              <a:rPr kumimoji="1" lang="ja-JP" altLang="en-US" dirty="0" smtClean="0"/>
              <a:t>メール </a:t>
            </a:r>
            <a:r>
              <a:rPr kumimoji="1" lang="en-US" altLang="ja-JP" dirty="0" smtClean="0"/>
              <a:t>...</a:t>
            </a:r>
          </a:p>
          <a:p>
            <a:r>
              <a:rPr lang="ja-JP" altLang="en-US" dirty="0"/>
              <a:t>電子</a:t>
            </a:r>
            <a:r>
              <a:rPr lang="ja-JP" altLang="en-US" dirty="0" smtClean="0"/>
              <a:t>掲示板（</a:t>
            </a:r>
            <a:r>
              <a:rPr lang="en-US" altLang="ja-JP" dirty="0" smtClean="0"/>
              <a:t>BBS</a:t>
            </a:r>
            <a:r>
              <a:rPr lang="ja-JP" altLang="en-US" dirty="0" smtClean="0"/>
              <a:t>）</a:t>
            </a:r>
            <a:endParaRPr kumimoji="1" lang="en-US" altLang="ja-JP" dirty="0" smtClean="0"/>
          </a:p>
          <a:p>
            <a:r>
              <a:rPr kumimoji="1" lang="en-US" altLang="ja-JP" dirty="0" smtClean="0"/>
              <a:t>SNS</a:t>
            </a:r>
            <a:r>
              <a:rPr kumimoji="1" lang="ja-JP" altLang="en-US" dirty="0" smtClean="0"/>
              <a:t>（ソーシャルネットワークサービス）</a:t>
            </a:r>
            <a:endParaRPr kumimoji="1" lang="en-US" altLang="ja-JP" dirty="0" smtClean="0"/>
          </a:p>
          <a:p>
            <a:pPr lvl="1"/>
            <a:r>
              <a:rPr lang="en-US" altLang="ja-JP" dirty="0" smtClean="0"/>
              <a:t>Facebook</a:t>
            </a:r>
            <a:r>
              <a:rPr lang="ja-JP" altLang="en-US" dirty="0" err="1" smtClean="0"/>
              <a:t>、</a:t>
            </a:r>
            <a:r>
              <a:rPr lang="en-US" altLang="ja-JP" dirty="0" smtClean="0"/>
              <a:t>Twitter</a:t>
            </a:r>
            <a:r>
              <a:rPr lang="ja-JP" altLang="en-US" dirty="0" err="1" smtClean="0"/>
              <a:t>、</a:t>
            </a:r>
            <a:r>
              <a:rPr lang="en-US" altLang="ja-JP" dirty="0" err="1" smtClean="0"/>
              <a:t>mixi</a:t>
            </a:r>
            <a:r>
              <a:rPr lang="en-US" altLang="ja-JP" dirty="0" smtClean="0"/>
              <a:t> ...</a:t>
            </a:r>
          </a:p>
          <a:p>
            <a:r>
              <a:rPr lang="ja-JP" altLang="en-US" dirty="0" smtClean="0"/>
              <a:t>チャット・通話</a:t>
            </a:r>
            <a:endParaRPr lang="en-US" altLang="ja-JP" dirty="0" smtClean="0"/>
          </a:p>
          <a:p>
            <a:pPr lvl="1"/>
            <a:r>
              <a:rPr lang="en-US" altLang="ja-JP" dirty="0" smtClean="0"/>
              <a:t>LINE</a:t>
            </a:r>
            <a:r>
              <a:rPr lang="ja-JP" altLang="en-US" dirty="0" err="1" smtClean="0"/>
              <a:t>、</a:t>
            </a:r>
            <a:r>
              <a:rPr lang="en-US" altLang="ja-JP" dirty="0" smtClean="0"/>
              <a:t>Skype ...</a:t>
            </a:r>
            <a:endParaRPr lang="en-US" altLang="ja-JP"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5</a:t>
            </a:fld>
            <a:endParaRPr kumimoji="1" lang="ja-JP" altLang="en-US"/>
          </a:p>
        </p:txBody>
      </p:sp>
    </p:spTree>
    <p:extLst>
      <p:ext uri="{BB962C8B-B14F-4D97-AF65-F5344CB8AC3E}">
        <p14:creationId xmlns:p14="http://schemas.microsoft.com/office/powerpoint/2010/main" val="1830777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情報サービス</a:t>
            </a:r>
            <a:r>
              <a:rPr lang="ja-JP" altLang="en-US" dirty="0"/>
              <a:t>の</a:t>
            </a:r>
            <a:r>
              <a:rPr lang="ja-JP" altLang="en-US" dirty="0" smtClean="0"/>
              <a:t>「匿名性」</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自分</a:t>
            </a:r>
            <a:r>
              <a:rPr lang="ja-JP" altLang="en-US" dirty="0" smtClean="0"/>
              <a:t>の「実名」を隠している状態</a:t>
            </a:r>
            <a:endParaRPr kumimoji="1" lang="en-US" altLang="ja-JP" dirty="0" smtClean="0"/>
          </a:p>
          <a:p>
            <a:pPr lvl="1"/>
            <a:r>
              <a:rPr kumimoji="1" lang="ja-JP" altLang="en-US" dirty="0" smtClean="0"/>
              <a:t>プライバシー保護と表裏一体</a:t>
            </a:r>
            <a:endParaRPr kumimoji="1" lang="en-US" altLang="ja-JP" dirty="0" smtClean="0"/>
          </a:p>
          <a:p>
            <a:pPr lvl="2"/>
            <a:r>
              <a:rPr lang="ja-JP" altLang="en-US" dirty="0" smtClean="0"/>
              <a:t>私生活や趣味嗜好など個人的な事を秘密にできる</a:t>
            </a:r>
            <a:endParaRPr lang="en-US" altLang="ja-JP" dirty="0" smtClean="0"/>
          </a:p>
          <a:p>
            <a:pPr lvl="2"/>
            <a:r>
              <a:rPr lang="ja-JP" altLang="en-US" dirty="0" smtClean="0"/>
              <a:t>自分の意思で開示もできる</a:t>
            </a:r>
            <a:endParaRPr kumimoji="1" lang="en-US" altLang="ja-JP" dirty="0" smtClean="0"/>
          </a:p>
          <a:p>
            <a:pPr marL="0" indent="0">
              <a:buNone/>
            </a:pPr>
            <a:endParaRPr kumimoji="1" lang="en-US" altLang="ja-JP" dirty="0" smtClean="0"/>
          </a:p>
          <a:p>
            <a:r>
              <a:rPr lang="ja-JP" altLang="en-US" dirty="0" smtClean="0"/>
              <a:t>メッセージや</a:t>
            </a:r>
            <a:r>
              <a:rPr kumimoji="1" lang="ja-JP" altLang="en-US" dirty="0" smtClean="0"/>
              <a:t>書き込みを見ても、本当はどこの誰が書いているのかわからない</a:t>
            </a:r>
            <a:endParaRPr kumimoji="1" lang="en-US" altLang="ja-JP" dirty="0" smtClean="0"/>
          </a:p>
          <a:p>
            <a:pPr lvl="1"/>
            <a:r>
              <a:rPr lang="ja-JP" altLang="en-US" dirty="0" smtClean="0"/>
              <a:t>書き込み自体で自己紹介していれば別</a:t>
            </a:r>
            <a:endParaRPr lang="en-US" altLang="ja-JP" dirty="0" smtClean="0"/>
          </a:p>
          <a:p>
            <a:pPr lvl="2"/>
            <a:r>
              <a:rPr kumimoji="1" lang="ja-JP" altLang="en-US" dirty="0" smtClean="0"/>
              <a:t>でもその自己紹介だって本当かどうか</a:t>
            </a:r>
            <a:r>
              <a:rPr kumimoji="1" lang="en-US" altLang="ja-JP" dirty="0" smtClean="0"/>
              <a:t>……</a:t>
            </a:r>
          </a:p>
          <a:p>
            <a:endParaRPr lang="en-US" altLang="ja-JP" dirty="0" smtClean="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6</a:t>
            </a:fld>
            <a:endParaRPr kumimoji="1" lang="ja-JP" altLang="en-US"/>
          </a:p>
        </p:txBody>
      </p:sp>
    </p:spTree>
    <p:extLst>
      <p:ext uri="{BB962C8B-B14F-4D97-AF65-F5344CB8AC3E}">
        <p14:creationId xmlns:p14="http://schemas.microsoft.com/office/powerpoint/2010/main" val="4141881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例：電子掲示板</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7</a:t>
            </a:fld>
            <a:endParaRPr kumimoji="1" lang="ja-JP" altLang="en-US"/>
          </a:p>
        </p:txBody>
      </p:sp>
      <p:sp>
        <p:nvSpPr>
          <p:cNvPr id="6" name="テキスト ボックス 5"/>
          <p:cNvSpPr txBox="1"/>
          <p:nvPr/>
        </p:nvSpPr>
        <p:spPr>
          <a:xfrm>
            <a:off x="2533891" y="1417638"/>
            <a:ext cx="4076218" cy="3539430"/>
          </a:xfrm>
          <a:prstGeom prst="rect">
            <a:avLst/>
          </a:prstGeom>
          <a:noFill/>
        </p:spPr>
        <p:txBody>
          <a:bodyPr wrap="square" rtlCol="0">
            <a:spAutoFit/>
          </a:bodyPr>
          <a:lstStyle/>
          <a:p>
            <a:r>
              <a:rPr kumimoji="1" lang="ja-JP" altLang="en-US" sz="1400" dirty="0" smtClean="0"/>
              <a:t>タイトル</a:t>
            </a:r>
            <a:r>
              <a:rPr kumimoji="1" lang="en-US" altLang="ja-JP" sz="1400" dirty="0" smtClean="0"/>
              <a:t>: XXXXX</a:t>
            </a:r>
            <a:r>
              <a:rPr kumimoji="1" lang="ja-JP" altLang="en-US" sz="1400" dirty="0" smtClean="0"/>
              <a:t> について</a:t>
            </a:r>
            <a:endParaRPr kumimoji="1" lang="en-US" altLang="ja-JP" sz="1400" dirty="0" smtClean="0"/>
          </a:p>
          <a:p>
            <a:r>
              <a:rPr kumimoji="1" lang="en-US" altLang="ja-JP" sz="1400" dirty="0" smtClean="0"/>
              <a:t>1 </a:t>
            </a:r>
            <a:r>
              <a:rPr kumimoji="1" lang="ja-JP" altLang="en-US" sz="1400" dirty="0" smtClean="0"/>
              <a:t>名前</a:t>
            </a:r>
            <a:r>
              <a:rPr kumimoji="1" lang="en-US" altLang="ja-JP" sz="1400" dirty="0" smtClean="0"/>
              <a:t>: </a:t>
            </a:r>
            <a:r>
              <a:rPr kumimoji="1" lang="en-US" altLang="ja-JP" sz="1400" b="1" dirty="0" smtClean="0"/>
              <a:t>A</a:t>
            </a:r>
            <a:r>
              <a:rPr kumimoji="1" lang="ja-JP" altLang="en-US" sz="1400" b="1" dirty="0" smtClean="0"/>
              <a:t>さん </a:t>
            </a:r>
            <a:r>
              <a:rPr kumimoji="1" lang="ja-JP" altLang="en-US" sz="1400" dirty="0" smtClean="0"/>
              <a:t>投稿日</a:t>
            </a:r>
            <a:r>
              <a:rPr kumimoji="1" lang="en-US" altLang="ja-JP" sz="1400" dirty="0" smtClean="0"/>
              <a:t>: 2013/10/26 21:44:29</a:t>
            </a:r>
          </a:p>
          <a:p>
            <a:r>
              <a:rPr kumimoji="1" lang="en-US" altLang="ja-JP" sz="1400" dirty="0" smtClean="0"/>
              <a:t>XXXXX </a:t>
            </a:r>
            <a:r>
              <a:rPr kumimoji="1" lang="ja-JP" altLang="en-US" sz="1400" dirty="0" smtClean="0"/>
              <a:t>について質問があります。</a:t>
            </a:r>
            <a:endParaRPr kumimoji="1" lang="en-US" altLang="ja-JP" sz="1400" dirty="0" smtClean="0"/>
          </a:p>
          <a:p>
            <a:r>
              <a:rPr lang="en-US" altLang="ja-JP" sz="1400" dirty="0" smtClean="0"/>
              <a:t>……………</a:t>
            </a:r>
          </a:p>
          <a:p>
            <a:endParaRPr kumimoji="1" lang="en-US" altLang="ja-JP" sz="1400" dirty="0"/>
          </a:p>
          <a:p>
            <a:r>
              <a:rPr lang="en-US" altLang="ja-JP" sz="1400" dirty="0" smtClean="0"/>
              <a:t>2 </a:t>
            </a:r>
            <a:r>
              <a:rPr lang="ja-JP" altLang="en-US" sz="1400" dirty="0" smtClean="0"/>
              <a:t>名前</a:t>
            </a:r>
            <a:r>
              <a:rPr lang="en-US" altLang="ja-JP" sz="1400" dirty="0" smtClean="0"/>
              <a:t>: </a:t>
            </a:r>
            <a:r>
              <a:rPr lang="en-US" altLang="ja-JP" sz="1400" b="1" dirty="0" smtClean="0"/>
              <a:t>B</a:t>
            </a:r>
            <a:r>
              <a:rPr lang="ja-JP" altLang="en-US" sz="1400" b="1" dirty="0" smtClean="0"/>
              <a:t>さん </a:t>
            </a:r>
            <a:r>
              <a:rPr lang="ja-JP" altLang="en-US" sz="1400" dirty="0" smtClean="0"/>
              <a:t>投稿日</a:t>
            </a:r>
            <a:r>
              <a:rPr lang="en-US" altLang="ja-JP" sz="1400" dirty="0" smtClean="0"/>
              <a:t>: 2013/10/27 10:22:48</a:t>
            </a:r>
          </a:p>
          <a:p>
            <a:r>
              <a:rPr lang="en-US" altLang="ja-JP" sz="1400" dirty="0" smtClean="0"/>
              <a:t>YYYYY </a:t>
            </a:r>
            <a:r>
              <a:rPr lang="ja-JP" altLang="en-US" sz="1400" dirty="0" smtClean="0"/>
              <a:t>の状況についてもう少し詳しく説明して。</a:t>
            </a:r>
            <a:endParaRPr lang="en-US" altLang="ja-JP" sz="1400" dirty="0" smtClean="0"/>
          </a:p>
          <a:p>
            <a:endParaRPr kumimoji="1" lang="en-US" altLang="ja-JP" sz="1400" dirty="0" smtClean="0"/>
          </a:p>
          <a:p>
            <a:r>
              <a:rPr lang="en-US" altLang="ja-JP" sz="1400" dirty="0" smtClean="0"/>
              <a:t>3 </a:t>
            </a:r>
            <a:r>
              <a:rPr lang="ja-JP" altLang="en-US" sz="1400" dirty="0" smtClean="0"/>
              <a:t>名前</a:t>
            </a:r>
            <a:r>
              <a:rPr lang="en-US" altLang="ja-JP" sz="1400" dirty="0" smtClean="0"/>
              <a:t>: </a:t>
            </a:r>
            <a:r>
              <a:rPr lang="en-US" altLang="ja-JP" sz="1400" b="1" dirty="0" smtClean="0"/>
              <a:t>A</a:t>
            </a:r>
            <a:r>
              <a:rPr lang="ja-JP" altLang="en-US" sz="1400" b="1" dirty="0" smtClean="0"/>
              <a:t>さん </a:t>
            </a:r>
            <a:r>
              <a:rPr lang="ja-JP" altLang="en-US" sz="1400" dirty="0" smtClean="0"/>
              <a:t>投稿</a:t>
            </a:r>
            <a:r>
              <a:rPr lang="ja-JP" altLang="en-US" sz="1400" dirty="0"/>
              <a:t>日</a:t>
            </a:r>
            <a:r>
              <a:rPr lang="en-US" altLang="ja-JP" sz="1400" dirty="0"/>
              <a:t>: 2013/10/27 </a:t>
            </a:r>
            <a:r>
              <a:rPr lang="en-US" altLang="ja-JP" sz="1400" dirty="0" smtClean="0"/>
              <a:t>14:10:05</a:t>
            </a:r>
            <a:endParaRPr lang="en-US" altLang="ja-JP" sz="1400" dirty="0"/>
          </a:p>
          <a:p>
            <a:r>
              <a:rPr kumimoji="1" lang="en-US" altLang="ja-JP" sz="1400" dirty="0" smtClean="0"/>
              <a:t>YYYYY </a:t>
            </a:r>
            <a:r>
              <a:rPr kumimoji="1" lang="ja-JP" altLang="en-US" sz="1400" dirty="0" smtClean="0"/>
              <a:t>については</a:t>
            </a:r>
            <a:r>
              <a:rPr kumimoji="1" lang="en-US" altLang="ja-JP" sz="1400" dirty="0" smtClean="0"/>
              <a:t>……</a:t>
            </a:r>
          </a:p>
          <a:p>
            <a:endParaRPr lang="en-US" altLang="ja-JP" sz="1400" dirty="0"/>
          </a:p>
          <a:p>
            <a:r>
              <a:rPr kumimoji="1" lang="en-US" altLang="ja-JP" sz="1400" dirty="0" smtClean="0"/>
              <a:t>4 </a:t>
            </a:r>
            <a:r>
              <a:rPr kumimoji="1" lang="ja-JP" altLang="en-US" sz="1400" dirty="0" smtClean="0"/>
              <a:t>名前</a:t>
            </a:r>
            <a:r>
              <a:rPr kumimoji="1" lang="en-US" altLang="ja-JP" sz="1400" dirty="0" smtClean="0"/>
              <a:t>: </a:t>
            </a:r>
            <a:r>
              <a:rPr kumimoji="1" lang="en-US" altLang="ja-JP" sz="1400" b="1" dirty="0" smtClean="0"/>
              <a:t>C</a:t>
            </a:r>
            <a:r>
              <a:rPr kumimoji="1" lang="ja-JP" altLang="en-US" sz="1400" b="1" dirty="0" smtClean="0"/>
              <a:t>さん </a:t>
            </a:r>
            <a:r>
              <a:rPr kumimoji="1" lang="ja-JP" altLang="en-US" sz="1400" dirty="0" smtClean="0"/>
              <a:t>投稿日</a:t>
            </a:r>
            <a:r>
              <a:rPr kumimoji="1" lang="en-US" altLang="ja-JP" sz="1400" dirty="0" smtClean="0"/>
              <a:t>: 2013/10/27 18:07:22</a:t>
            </a:r>
          </a:p>
          <a:p>
            <a:r>
              <a:rPr lang="ja-JP" altLang="en-US" sz="1400" dirty="0"/>
              <a:t>それだったらここ</a:t>
            </a:r>
            <a:r>
              <a:rPr lang="ja-JP" altLang="en-US" sz="1400" dirty="0" smtClean="0"/>
              <a:t>に書いてあるよ。</a:t>
            </a:r>
            <a:endParaRPr lang="en-US" altLang="ja-JP" sz="1400" dirty="0" smtClean="0"/>
          </a:p>
          <a:p>
            <a:r>
              <a:rPr kumimoji="1" lang="en-US" altLang="ja-JP" sz="1400" dirty="0" smtClean="0"/>
              <a:t>http://.....</a:t>
            </a:r>
          </a:p>
          <a:p>
            <a:endParaRPr kumimoji="1" lang="en-US" altLang="ja-JP" sz="1400" dirty="0" smtClean="0"/>
          </a:p>
          <a:p>
            <a:endParaRPr kumimoji="1" lang="ja-JP" altLang="en-US" sz="1400" dirty="0"/>
          </a:p>
        </p:txBody>
      </p:sp>
      <p:grpSp>
        <p:nvGrpSpPr>
          <p:cNvPr id="15" name="グループ化 14"/>
          <p:cNvGrpSpPr/>
          <p:nvPr/>
        </p:nvGrpSpPr>
        <p:grpSpPr>
          <a:xfrm>
            <a:off x="638296" y="1949406"/>
            <a:ext cx="857250" cy="1196173"/>
            <a:chOff x="457200" y="2027739"/>
            <a:chExt cx="857250" cy="1196173"/>
          </a:xfrm>
        </p:grpSpPr>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027739"/>
              <a:ext cx="857250" cy="857250"/>
            </a:xfrm>
            <a:prstGeom prst="rect">
              <a:avLst/>
            </a:prstGeom>
          </p:spPr>
        </p:pic>
        <p:sp>
          <p:nvSpPr>
            <p:cNvPr id="10" name="テキスト ボックス 9"/>
            <p:cNvSpPr txBox="1"/>
            <p:nvPr/>
          </p:nvSpPr>
          <p:spPr>
            <a:xfrm>
              <a:off x="528195" y="2854580"/>
              <a:ext cx="715260" cy="369332"/>
            </a:xfrm>
            <a:prstGeom prst="rect">
              <a:avLst/>
            </a:prstGeom>
            <a:noFill/>
          </p:spPr>
          <p:txBody>
            <a:bodyPr wrap="none" rtlCol="0">
              <a:spAutoFit/>
            </a:bodyPr>
            <a:lstStyle/>
            <a:p>
              <a:r>
                <a:rPr kumimoji="1" lang="en-US" altLang="ja-JP" dirty="0" smtClean="0"/>
                <a:t>A</a:t>
              </a:r>
              <a:r>
                <a:rPr kumimoji="1" lang="ja-JP" altLang="en-US" dirty="0" smtClean="0"/>
                <a:t>さん</a:t>
              </a:r>
              <a:endParaRPr kumimoji="1" lang="ja-JP" altLang="en-US" dirty="0"/>
            </a:p>
          </p:txBody>
        </p:sp>
      </p:grpSp>
      <p:grpSp>
        <p:nvGrpSpPr>
          <p:cNvPr id="14" name="グループ化 13"/>
          <p:cNvGrpSpPr/>
          <p:nvPr/>
        </p:nvGrpSpPr>
        <p:grpSpPr>
          <a:xfrm>
            <a:off x="6860109" y="1417638"/>
            <a:ext cx="759891" cy="1129855"/>
            <a:chOff x="6610109" y="1417638"/>
            <a:chExt cx="759891" cy="1129855"/>
          </a:xfrm>
        </p:grpSpPr>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0109" y="1417638"/>
              <a:ext cx="759891" cy="759891"/>
            </a:xfrm>
            <a:prstGeom prst="rect">
              <a:avLst/>
            </a:prstGeom>
          </p:spPr>
        </p:pic>
        <p:sp>
          <p:nvSpPr>
            <p:cNvPr id="11" name="テキスト ボックス 10"/>
            <p:cNvSpPr txBox="1"/>
            <p:nvPr/>
          </p:nvSpPr>
          <p:spPr>
            <a:xfrm>
              <a:off x="6632424" y="2178161"/>
              <a:ext cx="707245" cy="369332"/>
            </a:xfrm>
            <a:prstGeom prst="rect">
              <a:avLst/>
            </a:prstGeom>
            <a:noFill/>
          </p:spPr>
          <p:txBody>
            <a:bodyPr wrap="none" rtlCol="0">
              <a:spAutoFit/>
            </a:bodyPr>
            <a:lstStyle/>
            <a:p>
              <a:r>
                <a:rPr lang="en-US" altLang="ja-JP" dirty="0"/>
                <a:t>B</a:t>
              </a:r>
              <a:r>
                <a:rPr kumimoji="1" lang="ja-JP" altLang="en-US" dirty="0" smtClean="0"/>
                <a:t>さん</a:t>
              </a:r>
              <a:endParaRPr kumimoji="1" lang="ja-JP" altLang="en-US" dirty="0"/>
            </a:p>
          </p:txBody>
        </p:sp>
      </p:grpSp>
      <p:grpSp>
        <p:nvGrpSpPr>
          <p:cNvPr id="13" name="グループ化 12"/>
          <p:cNvGrpSpPr/>
          <p:nvPr/>
        </p:nvGrpSpPr>
        <p:grpSpPr>
          <a:xfrm>
            <a:off x="6882424" y="3719777"/>
            <a:ext cx="721889" cy="1094324"/>
            <a:chOff x="6625101" y="3114622"/>
            <a:chExt cx="721889" cy="1094324"/>
          </a:xfrm>
        </p:grpSpPr>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25101" y="3114622"/>
              <a:ext cx="721889" cy="721889"/>
            </a:xfrm>
            <a:prstGeom prst="rect">
              <a:avLst/>
            </a:prstGeom>
          </p:spPr>
        </p:pic>
        <p:sp>
          <p:nvSpPr>
            <p:cNvPr id="12" name="テキスト ボックス 11"/>
            <p:cNvSpPr txBox="1"/>
            <p:nvPr/>
          </p:nvSpPr>
          <p:spPr>
            <a:xfrm>
              <a:off x="6641348" y="3839614"/>
              <a:ext cx="705642" cy="369332"/>
            </a:xfrm>
            <a:prstGeom prst="rect">
              <a:avLst/>
            </a:prstGeom>
            <a:noFill/>
          </p:spPr>
          <p:txBody>
            <a:bodyPr wrap="none" rtlCol="0">
              <a:spAutoFit/>
            </a:bodyPr>
            <a:lstStyle/>
            <a:p>
              <a:r>
                <a:rPr lang="en-US" altLang="ja-JP" dirty="0" smtClean="0"/>
                <a:t>C</a:t>
              </a:r>
              <a:r>
                <a:rPr kumimoji="1" lang="ja-JP" altLang="en-US" dirty="0" smtClean="0"/>
                <a:t>さん</a:t>
              </a:r>
              <a:endParaRPr kumimoji="1" lang="ja-JP" altLang="en-US" dirty="0"/>
            </a:p>
          </p:txBody>
        </p:sp>
      </p:grpSp>
      <p:cxnSp>
        <p:nvCxnSpPr>
          <p:cNvPr id="17" name="直線矢印コネクタ 16"/>
          <p:cNvCxnSpPr>
            <a:stCxn id="9" idx="3"/>
          </p:cNvCxnSpPr>
          <p:nvPr/>
        </p:nvCxnSpPr>
        <p:spPr>
          <a:xfrm flipV="1">
            <a:off x="1495546" y="1949406"/>
            <a:ext cx="1038345" cy="4286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9" idx="3"/>
          </p:cNvCxnSpPr>
          <p:nvPr/>
        </p:nvCxnSpPr>
        <p:spPr>
          <a:xfrm>
            <a:off x="1495546" y="2378031"/>
            <a:ext cx="1038345" cy="99015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1"/>
          </p:cNvCxnSpPr>
          <p:nvPr/>
        </p:nvCxnSpPr>
        <p:spPr>
          <a:xfrm flipH="1">
            <a:off x="6019800" y="1797584"/>
            <a:ext cx="840309" cy="9121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8" idx="1"/>
          </p:cNvCxnSpPr>
          <p:nvPr/>
        </p:nvCxnSpPr>
        <p:spPr>
          <a:xfrm flipH="1">
            <a:off x="5885514" y="4080722"/>
            <a:ext cx="996910" cy="3090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495546" y="4957068"/>
            <a:ext cx="6224768" cy="954107"/>
          </a:xfrm>
          <a:prstGeom prst="rect">
            <a:avLst/>
          </a:prstGeom>
          <a:noFill/>
        </p:spPr>
        <p:txBody>
          <a:bodyPr wrap="square" rtlCol="0">
            <a:spAutoFit/>
          </a:bodyPr>
          <a:lstStyle/>
          <a:p>
            <a:pPr algn="just"/>
            <a:r>
              <a:rPr kumimoji="1" lang="ja-JP" altLang="en-US" sz="2800" dirty="0" smtClean="0">
                <a:solidFill>
                  <a:srgbClr val="C00000"/>
                </a:solidFill>
              </a:rPr>
              <a:t>書き込みを見ただけでは、本当にこうか確かめようがない</a:t>
            </a:r>
            <a:endParaRPr kumimoji="1" lang="ja-JP" altLang="en-US" sz="2800" dirty="0">
              <a:solidFill>
                <a:srgbClr val="C00000"/>
              </a:solidFill>
            </a:endParaRPr>
          </a:p>
        </p:txBody>
      </p:sp>
    </p:spTree>
    <p:extLst>
      <p:ext uri="{BB962C8B-B14F-4D97-AF65-F5344CB8AC3E}">
        <p14:creationId xmlns:p14="http://schemas.microsoft.com/office/powerpoint/2010/main" val="90420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1"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up)">
                                      <p:cBhvr>
                                        <p:cTn id="10" dur="500"/>
                                        <p:tgtEl>
                                          <p:spTgt spid="17"/>
                                        </p:tgtEl>
                                      </p:cBhvr>
                                    </p:animEffect>
                                  </p:childTnLst>
                                </p:cTn>
                              </p:par>
                              <p:par>
                                <p:cTn id="11" presetID="22" presetClass="entr" presetSubtype="1"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up)">
                                      <p:cBhvr>
                                        <p:cTn id="13" dur="500"/>
                                        <p:tgtEl>
                                          <p:spTgt spid="18"/>
                                        </p:tgtEl>
                                      </p:cBhvr>
                                    </p:animEffect>
                                  </p:childTnLst>
                                </p:cTn>
                              </p:par>
                              <p:par>
                                <p:cTn id="14" presetID="22" presetClass="entr" presetSubtype="1"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par>
                                <p:cTn id="17" presetID="22" presetClass="entr" presetSubtype="1"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500"/>
                                        <p:tgtEl>
                                          <p:spTgt spid="21"/>
                                        </p:tgtEl>
                                      </p:cBhvr>
                                    </p:animEffect>
                                  </p:childTnLst>
                                </p:cTn>
                              </p:par>
                              <p:par>
                                <p:cTn id="20" presetID="22" presetClass="entr" presetSubtype="1"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up)">
                                      <p:cBhvr>
                                        <p:cTn id="22" dur="500"/>
                                        <p:tgtEl>
                                          <p:spTgt spid="26"/>
                                        </p:tgtEl>
                                      </p:cBhvr>
                                    </p:animEffect>
                                  </p:childTnLst>
                                </p:cTn>
                              </p:par>
                              <p:par>
                                <p:cTn id="23" presetID="22" presetClass="entr" presetSubtype="1"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up)">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up)">
                                      <p:cBhvr>
                                        <p:cTn id="3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例：電子掲示板</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8</a:t>
            </a:fld>
            <a:endParaRPr kumimoji="1" lang="ja-JP" altLang="en-US"/>
          </a:p>
        </p:txBody>
      </p:sp>
      <p:sp>
        <p:nvSpPr>
          <p:cNvPr id="6" name="テキスト ボックス 5"/>
          <p:cNvSpPr txBox="1"/>
          <p:nvPr/>
        </p:nvSpPr>
        <p:spPr>
          <a:xfrm>
            <a:off x="2533891" y="1417638"/>
            <a:ext cx="4076218" cy="4616648"/>
          </a:xfrm>
          <a:prstGeom prst="rect">
            <a:avLst/>
          </a:prstGeom>
          <a:noFill/>
        </p:spPr>
        <p:txBody>
          <a:bodyPr wrap="square" rtlCol="0">
            <a:spAutoFit/>
          </a:bodyPr>
          <a:lstStyle/>
          <a:p>
            <a:r>
              <a:rPr kumimoji="1" lang="ja-JP" altLang="en-US" sz="1400" dirty="0" smtClean="0"/>
              <a:t>タイトル</a:t>
            </a:r>
            <a:r>
              <a:rPr kumimoji="1" lang="en-US" altLang="ja-JP" sz="1400" dirty="0" smtClean="0"/>
              <a:t>: XXXXX</a:t>
            </a:r>
            <a:r>
              <a:rPr kumimoji="1" lang="ja-JP" altLang="en-US" sz="1400" dirty="0" smtClean="0"/>
              <a:t> について</a:t>
            </a:r>
            <a:endParaRPr kumimoji="1" lang="en-US" altLang="ja-JP" sz="1400" dirty="0" smtClean="0"/>
          </a:p>
          <a:p>
            <a:r>
              <a:rPr kumimoji="1" lang="en-US" altLang="ja-JP" sz="1400" dirty="0" smtClean="0"/>
              <a:t>1 </a:t>
            </a:r>
            <a:r>
              <a:rPr kumimoji="1" lang="ja-JP" altLang="en-US" sz="1400" dirty="0" smtClean="0"/>
              <a:t>名前</a:t>
            </a:r>
            <a:r>
              <a:rPr kumimoji="1" lang="en-US" altLang="ja-JP" sz="1400" dirty="0" smtClean="0"/>
              <a:t>: </a:t>
            </a:r>
            <a:r>
              <a:rPr kumimoji="1" lang="en-US" altLang="ja-JP" sz="1400" b="1" dirty="0" smtClean="0"/>
              <a:t>A</a:t>
            </a:r>
            <a:r>
              <a:rPr kumimoji="1" lang="ja-JP" altLang="en-US" sz="1400" b="1" dirty="0" smtClean="0"/>
              <a:t>さん </a:t>
            </a:r>
            <a:r>
              <a:rPr kumimoji="1" lang="ja-JP" altLang="en-US" sz="1400" dirty="0" smtClean="0"/>
              <a:t>投稿日</a:t>
            </a:r>
            <a:r>
              <a:rPr kumimoji="1" lang="en-US" altLang="ja-JP" sz="1400" dirty="0" smtClean="0"/>
              <a:t>: 2013/10/26 21:44:29</a:t>
            </a:r>
          </a:p>
          <a:p>
            <a:r>
              <a:rPr kumimoji="1" lang="en-US" altLang="ja-JP" sz="1400" dirty="0" smtClean="0"/>
              <a:t>XXXXX </a:t>
            </a:r>
            <a:r>
              <a:rPr kumimoji="1" lang="ja-JP" altLang="en-US" sz="1400" dirty="0" smtClean="0"/>
              <a:t>について質問があります。</a:t>
            </a:r>
            <a:endParaRPr kumimoji="1" lang="en-US" altLang="ja-JP" sz="1400" dirty="0" smtClean="0"/>
          </a:p>
          <a:p>
            <a:r>
              <a:rPr lang="en-US" altLang="ja-JP" sz="1400" dirty="0" smtClean="0"/>
              <a:t>……………</a:t>
            </a:r>
          </a:p>
          <a:p>
            <a:endParaRPr kumimoji="1" lang="en-US" altLang="ja-JP" sz="1400" dirty="0"/>
          </a:p>
          <a:p>
            <a:r>
              <a:rPr lang="en-US" altLang="ja-JP" sz="1400" dirty="0" smtClean="0"/>
              <a:t>2 </a:t>
            </a:r>
            <a:r>
              <a:rPr lang="ja-JP" altLang="en-US" sz="1400" dirty="0" smtClean="0"/>
              <a:t>名前</a:t>
            </a:r>
            <a:r>
              <a:rPr lang="en-US" altLang="ja-JP" sz="1400" dirty="0" smtClean="0"/>
              <a:t>: </a:t>
            </a:r>
            <a:r>
              <a:rPr lang="en-US" altLang="ja-JP" sz="1400" b="1" dirty="0" smtClean="0"/>
              <a:t>B</a:t>
            </a:r>
            <a:r>
              <a:rPr lang="ja-JP" altLang="en-US" sz="1400" b="1" dirty="0" smtClean="0"/>
              <a:t>さん </a:t>
            </a:r>
            <a:r>
              <a:rPr lang="ja-JP" altLang="en-US" sz="1400" dirty="0" smtClean="0"/>
              <a:t>投稿日</a:t>
            </a:r>
            <a:r>
              <a:rPr lang="en-US" altLang="ja-JP" sz="1400" dirty="0" smtClean="0"/>
              <a:t>: 2013/10/27 10:22:48</a:t>
            </a:r>
          </a:p>
          <a:p>
            <a:r>
              <a:rPr lang="en-US" altLang="ja-JP" sz="1400" dirty="0" smtClean="0"/>
              <a:t>YYYYY </a:t>
            </a:r>
            <a:r>
              <a:rPr lang="ja-JP" altLang="en-US" sz="1400" dirty="0" smtClean="0"/>
              <a:t>の状況についてもう少し詳しく説明して。</a:t>
            </a:r>
            <a:endParaRPr lang="en-US" altLang="ja-JP" sz="1400" dirty="0" smtClean="0"/>
          </a:p>
          <a:p>
            <a:endParaRPr kumimoji="1" lang="en-US" altLang="ja-JP" sz="1400" dirty="0" smtClean="0"/>
          </a:p>
          <a:p>
            <a:r>
              <a:rPr lang="en-US" altLang="ja-JP" sz="1400" dirty="0" smtClean="0"/>
              <a:t>3 </a:t>
            </a:r>
            <a:r>
              <a:rPr lang="ja-JP" altLang="en-US" sz="1400" dirty="0" smtClean="0"/>
              <a:t>名前</a:t>
            </a:r>
            <a:r>
              <a:rPr lang="en-US" altLang="ja-JP" sz="1400" dirty="0" smtClean="0"/>
              <a:t>: </a:t>
            </a:r>
            <a:r>
              <a:rPr lang="en-US" altLang="ja-JP" sz="1400" b="1" dirty="0" smtClean="0"/>
              <a:t>A</a:t>
            </a:r>
            <a:r>
              <a:rPr lang="ja-JP" altLang="en-US" sz="1400" b="1" dirty="0" smtClean="0"/>
              <a:t>さん </a:t>
            </a:r>
            <a:r>
              <a:rPr lang="ja-JP" altLang="en-US" sz="1400" dirty="0" smtClean="0"/>
              <a:t>投稿</a:t>
            </a:r>
            <a:r>
              <a:rPr lang="ja-JP" altLang="en-US" sz="1400" dirty="0"/>
              <a:t>日</a:t>
            </a:r>
            <a:r>
              <a:rPr lang="en-US" altLang="ja-JP" sz="1400" dirty="0"/>
              <a:t>: 2013/10/27 </a:t>
            </a:r>
            <a:r>
              <a:rPr lang="en-US" altLang="ja-JP" sz="1400" dirty="0" smtClean="0"/>
              <a:t>14:10:05</a:t>
            </a:r>
            <a:endParaRPr lang="en-US" altLang="ja-JP" sz="1400" dirty="0"/>
          </a:p>
          <a:p>
            <a:r>
              <a:rPr kumimoji="1" lang="en-US" altLang="ja-JP" sz="1400" dirty="0" smtClean="0"/>
              <a:t>YYYYY </a:t>
            </a:r>
            <a:r>
              <a:rPr kumimoji="1" lang="ja-JP" altLang="en-US" sz="1400" dirty="0" smtClean="0"/>
              <a:t>については</a:t>
            </a:r>
            <a:r>
              <a:rPr kumimoji="1" lang="en-US" altLang="ja-JP" sz="1400" dirty="0" smtClean="0"/>
              <a:t>……</a:t>
            </a:r>
          </a:p>
          <a:p>
            <a:endParaRPr lang="en-US" altLang="ja-JP" sz="1400" dirty="0"/>
          </a:p>
          <a:p>
            <a:r>
              <a:rPr kumimoji="1" lang="en-US" altLang="ja-JP" sz="1400" dirty="0" smtClean="0"/>
              <a:t>4 </a:t>
            </a:r>
            <a:r>
              <a:rPr kumimoji="1" lang="ja-JP" altLang="en-US" sz="1400" dirty="0" smtClean="0"/>
              <a:t>名前</a:t>
            </a:r>
            <a:r>
              <a:rPr kumimoji="1" lang="en-US" altLang="ja-JP" sz="1400" dirty="0" smtClean="0"/>
              <a:t>: </a:t>
            </a:r>
            <a:r>
              <a:rPr kumimoji="1" lang="en-US" altLang="ja-JP" sz="1400" b="1" dirty="0" smtClean="0"/>
              <a:t>C</a:t>
            </a:r>
            <a:r>
              <a:rPr kumimoji="1" lang="ja-JP" altLang="en-US" sz="1400" b="1" dirty="0" smtClean="0"/>
              <a:t>さん </a:t>
            </a:r>
            <a:r>
              <a:rPr kumimoji="1" lang="ja-JP" altLang="en-US" sz="1400" dirty="0" smtClean="0"/>
              <a:t>投稿日</a:t>
            </a:r>
            <a:r>
              <a:rPr kumimoji="1" lang="en-US" altLang="ja-JP" sz="1400" dirty="0" smtClean="0"/>
              <a:t>: 2013/10/27 18:07:22</a:t>
            </a:r>
          </a:p>
          <a:p>
            <a:r>
              <a:rPr lang="ja-JP" altLang="en-US" sz="1400" dirty="0"/>
              <a:t>それだったらここ</a:t>
            </a:r>
            <a:r>
              <a:rPr lang="ja-JP" altLang="en-US" sz="1400" dirty="0" smtClean="0"/>
              <a:t>に書いてあるよ。</a:t>
            </a:r>
            <a:endParaRPr lang="en-US" altLang="ja-JP" sz="1400" dirty="0" smtClean="0"/>
          </a:p>
          <a:p>
            <a:r>
              <a:rPr kumimoji="1" lang="en-US" altLang="ja-JP" sz="1400" dirty="0" smtClean="0"/>
              <a:t>http://.....</a:t>
            </a:r>
          </a:p>
          <a:p>
            <a:endParaRPr kumimoji="1" lang="en-US" altLang="ja-JP" sz="1400" dirty="0" smtClean="0"/>
          </a:p>
          <a:p>
            <a:r>
              <a:rPr lang="en-US" altLang="ja-JP" sz="1400" dirty="0" smtClean="0"/>
              <a:t>5 </a:t>
            </a:r>
            <a:r>
              <a:rPr lang="ja-JP" altLang="en-US" sz="1400" dirty="0" smtClean="0"/>
              <a:t>名前</a:t>
            </a:r>
            <a:r>
              <a:rPr lang="en-US" altLang="ja-JP" sz="1400" dirty="0" smtClean="0"/>
              <a:t>: </a:t>
            </a:r>
            <a:r>
              <a:rPr lang="en-US" altLang="ja-JP" sz="1400" b="1" dirty="0" smtClean="0"/>
              <a:t>A</a:t>
            </a:r>
            <a:r>
              <a:rPr lang="ja-JP" altLang="en-US" sz="1400" b="1" dirty="0" smtClean="0"/>
              <a:t>さん </a:t>
            </a:r>
            <a:r>
              <a:rPr lang="ja-JP" altLang="en-US" sz="1400" dirty="0" smtClean="0"/>
              <a:t>投稿日</a:t>
            </a:r>
            <a:r>
              <a:rPr lang="en-US" altLang="ja-JP" sz="1400" dirty="0" smtClean="0"/>
              <a:t>: 2013/10/27 23:15:10</a:t>
            </a:r>
          </a:p>
          <a:p>
            <a:r>
              <a:rPr kumimoji="1" lang="ja-JP" altLang="en-US" sz="1400" dirty="0"/>
              <a:t>そんなこと</a:t>
            </a:r>
            <a:r>
              <a:rPr kumimoji="1" lang="ja-JP" altLang="en-US" sz="1400" dirty="0" smtClean="0"/>
              <a:t>は聞いてないんだよ。</a:t>
            </a:r>
            <a:endParaRPr kumimoji="1" lang="en-US" altLang="ja-JP" sz="1400" dirty="0" smtClean="0"/>
          </a:p>
          <a:p>
            <a:endParaRPr lang="en-US" altLang="ja-JP" sz="1400" dirty="0"/>
          </a:p>
          <a:p>
            <a:r>
              <a:rPr kumimoji="1" lang="en-US" altLang="ja-JP" sz="1400" dirty="0" smtClean="0"/>
              <a:t>6 </a:t>
            </a:r>
            <a:r>
              <a:rPr kumimoji="1" lang="ja-JP" altLang="en-US" sz="1400" dirty="0" smtClean="0"/>
              <a:t>名前</a:t>
            </a:r>
            <a:r>
              <a:rPr kumimoji="1" lang="en-US" altLang="ja-JP" sz="1400" dirty="0" smtClean="0"/>
              <a:t>: </a:t>
            </a:r>
            <a:r>
              <a:rPr kumimoji="1" lang="en-US" altLang="ja-JP" sz="1400" b="1" dirty="0" smtClean="0"/>
              <a:t>A</a:t>
            </a:r>
            <a:r>
              <a:rPr kumimoji="1" lang="ja-JP" altLang="en-US" sz="1400" b="1" dirty="0" smtClean="0"/>
              <a:t>さん </a:t>
            </a:r>
            <a:r>
              <a:rPr kumimoji="1" lang="ja-JP" altLang="en-US" sz="1400" dirty="0" smtClean="0"/>
              <a:t>投稿日</a:t>
            </a:r>
            <a:r>
              <a:rPr kumimoji="1" lang="en-US" altLang="ja-JP" sz="1400" dirty="0" smtClean="0"/>
              <a:t>: 2013/10/28 08:10:15</a:t>
            </a:r>
          </a:p>
          <a:p>
            <a:r>
              <a:rPr lang="en-US" altLang="ja-JP" sz="1400" dirty="0" smtClean="0"/>
              <a:t>5 </a:t>
            </a:r>
            <a:r>
              <a:rPr lang="ja-JP" altLang="en-US" sz="1400" dirty="0" smtClean="0"/>
              <a:t>の</a:t>
            </a:r>
            <a:r>
              <a:rPr lang="en-US" altLang="ja-JP" sz="1400" dirty="0" smtClean="0"/>
              <a:t>A</a:t>
            </a:r>
            <a:r>
              <a:rPr lang="ja-JP" altLang="en-US" sz="1400" dirty="0" err="1" smtClean="0"/>
              <a:t>さんは</a:t>
            </a:r>
            <a:r>
              <a:rPr lang="ja-JP" altLang="en-US" sz="1400" dirty="0" smtClean="0"/>
              <a:t>偽物です！</a:t>
            </a:r>
            <a:endParaRPr kumimoji="1" lang="en-US" altLang="ja-JP" sz="1400" dirty="0" smtClean="0"/>
          </a:p>
          <a:p>
            <a:endParaRPr kumimoji="1" lang="ja-JP" altLang="en-US" sz="1400" dirty="0"/>
          </a:p>
        </p:txBody>
      </p:sp>
      <p:grpSp>
        <p:nvGrpSpPr>
          <p:cNvPr id="15" name="グループ化 14"/>
          <p:cNvGrpSpPr/>
          <p:nvPr/>
        </p:nvGrpSpPr>
        <p:grpSpPr>
          <a:xfrm>
            <a:off x="638296" y="1949406"/>
            <a:ext cx="857250" cy="1196173"/>
            <a:chOff x="457200" y="2027739"/>
            <a:chExt cx="857250" cy="1196173"/>
          </a:xfrm>
        </p:grpSpPr>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027739"/>
              <a:ext cx="857250" cy="857250"/>
            </a:xfrm>
            <a:prstGeom prst="rect">
              <a:avLst/>
            </a:prstGeom>
          </p:spPr>
        </p:pic>
        <p:sp>
          <p:nvSpPr>
            <p:cNvPr id="10" name="テキスト ボックス 9"/>
            <p:cNvSpPr txBox="1"/>
            <p:nvPr/>
          </p:nvSpPr>
          <p:spPr>
            <a:xfrm>
              <a:off x="528195" y="2854580"/>
              <a:ext cx="715260" cy="369332"/>
            </a:xfrm>
            <a:prstGeom prst="rect">
              <a:avLst/>
            </a:prstGeom>
            <a:noFill/>
          </p:spPr>
          <p:txBody>
            <a:bodyPr wrap="none" rtlCol="0">
              <a:spAutoFit/>
            </a:bodyPr>
            <a:lstStyle/>
            <a:p>
              <a:r>
                <a:rPr kumimoji="1" lang="en-US" altLang="ja-JP" dirty="0" smtClean="0"/>
                <a:t>A</a:t>
              </a:r>
              <a:r>
                <a:rPr kumimoji="1" lang="ja-JP" altLang="en-US" dirty="0" smtClean="0"/>
                <a:t>さん</a:t>
              </a:r>
              <a:endParaRPr kumimoji="1" lang="ja-JP" altLang="en-US" dirty="0"/>
            </a:p>
          </p:txBody>
        </p:sp>
      </p:grpSp>
      <p:grpSp>
        <p:nvGrpSpPr>
          <p:cNvPr id="14" name="グループ化 13"/>
          <p:cNvGrpSpPr/>
          <p:nvPr/>
        </p:nvGrpSpPr>
        <p:grpSpPr>
          <a:xfrm>
            <a:off x="6860109" y="1417638"/>
            <a:ext cx="759891" cy="1129855"/>
            <a:chOff x="6610109" y="1417638"/>
            <a:chExt cx="759891" cy="1129855"/>
          </a:xfrm>
        </p:grpSpPr>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0109" y="1417638"/>
              <a:ext cx="759891" cy="759891"/>
            </a:xfrm>
            <a:prstGeom prst="rect">
              <a:avLst/>
            </a:prstGeom>
          </p:spPr>
        </p:pic>
        <p:sp>
          <p:nvSpPr>
            <p:cNvPr id="11" name="テキスト ボックス 10"/>
            <p:cNvSpPr txBox="1"/>
            <p:nvPr/>
          </p:nvSpPr>
          <p:spPr>
            <a:xfrm>
              <a:off x="6632424" y="2178161"/>
              <a:ext cx="707245" cy="369332"/>
            </a:xfrm>
            <a:prstGeom prst="rect">
              <a:avLst/>
            </a:prstGeom>
            <a:noFill/>
          </p:spPr>
          <p:txBody>
            <a:bodyPr wrap="none" rtlCol="0">
              <a:spAutoFit/>
            </a:bodyPr>
            <a:lstStyle/>
            <a:p>
              <a:r>
                <a:rPr lang="en-US" altLang="ja-JP" dirty="0"/>
                <a:t>B</a:t>
              </a:r>
              <a:r>
                <a:rPr kumimoji="1" lang="ja-JP" altLang="en-US" dirty="0" smtClean="0"/>
                <a:t>さん</a:t>
              </a:r>
              <a:endParaRPr kumimoji="1" lang="ja-JP" altLang="en-US" dirty="0"/>
            </a:p>
          </p:txBody>
        </p:sp>
      </p:grpSp>
      <p:grpSp>
        <p:nvGrpSpPr>
          <p:cNvPr id="13" name="グループ化 12"/>
          <p:cNvGrpSpPr/>
          <p:nvPr/>
        </p:nvGrpSpPr>
        <p:grpSpPr>
          <a:xfrm>
            <a:off x="6882424" y="3719777"/>
            <a:ext cx="721889" cy="1094324"/>
            <a:chOff x="6625101" y="3114622"/>
            <a:chExt cx="721889" cy="1094324"/>
          </a:xfrm>
        </p:grpSpPr>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25101" y="3114622"/>
              <a:ext cx="721889" cy="721889"/>
            </a:xfrm>
            <a:prstGeom prst="rect">
              <a:avLst/>
            </a:prstGeom>
          </p:spPr>
        </p:pic>
        <p:sp>
          <p:nvSpPr>
            <p:cNvPr id="12" name="テキスト ボックス 11"/>
            <p:cNvSpPr txBox="1"/>
            <p:nvPr/>
          </p:nvSpPr>
          <p:spPr>
            <a:xfrm>
              <a:off x="6641348" y="3839614"/>
              <a:ext cx="705642" cy="369332"/>
            </a:xfrm>
            <a:prstGeom prst="rect">
              <a:avLst/>
            </a:prstGeom>
            <a:noFill/>
          </p:spPr>
          <p:txBody>
            <a:bodyPr wrap="none" rtlCol="0">
              <a:spAutoFit/>
            </a:bodyPr>
            <a:lstStyle/>
            <a:p>
              <a:r>
                <a:rPr lang="en-US" altLang="ja-JP" dirty="0" smtClean="0"/>
                <a:t>C</a:t>
              </a:r>
              <a:r>
                <a:rPr kumimoji="1" lang="ja-JP" altLang="en-US" dirty="0" smtClean="0"/>
                <a:t>さん</a:t>
              </a:r>
              <a:endParaRPr kumimoji="1" lang="ja-JP" altLang="en-US" dirty="0"/>
            </a:p>
          </p:txBody>
        </p:sp>
      </p:grpSp>
      <p:cxnSp>
        <p:nvCxnSpPr>
          <p:cNvPr id="17" name="直線矢印コネクタ 16"/>
          <p:cNvCxnSpPr>
            <a:stCxn id="9" idx="3"/>
          </p:cNvCxnSpPr>
          <p:nvPr/>
        </p:nvCxnSpPr>
        <p:spPr>
          <a:xfrm flipV="1">
            <a:off x="1495546" y="1949406"/>
            <a:ext cx="1038345" cy="4286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9" idx="3"/>
          </p:cNvCxnSpPr>
          <p:nvPr/>
        </p:nvCxnSpPr>
        <p:spPr>
          <a:xfrm>
            <a:off x="1495546" y="2378031"/>
            <a:ext cx="1038345" cy="99015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1"/>
          </p:cNvCxnSpPr>
          <p:nvPr/>
        </p:nvCxnSpPr>
        <p:spPr>
          <a:xfrm flipH="1">
            <a:off x="6019800" y="1797584"/>
            <a:ext cx="840309" cy="9121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8" idx="1"/>
          </p:cNvCxnSpPr>
          <p:nvPr/>
        </p:nvCxnSpPr>
        <p:spPr>
          <a:xfrm flipH="1">
            <a:off x="5885514" y="4080722"/>
            <a:ext cx="996910" cy="3090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495546" y="2326023"/>
            <a:ext cx="1038345" cy="32472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25" name="図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709291" y="4500427"/>
            <a:ext cx="792664" cy="812353"/>
          </a:xfrm>
          <a:prstGeom prst="rect">
            <a:avLst/>
          </a:prstGeom>
        </p:spPr>
      </p:pic>
      <p:cxnSp>
        <p:nvCxnSpPr>
          <p:cNvPr id="28" name="直線矢印コネクタ 27"/>
          <p:cNvCxnSpPr>
            <a:stCxn id="25" idx="1"/>
          </p:cNvCxnSpPr>
          <p:nvPr/>
        </p:nvCxnSpPr>
        <p:spPr>
          <a:xfrm flipV="1">
            <a:off x="1501955" y="4814101"/>
            <a:ext cx="1048183" cy="92503"/>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848984" y="5312780"/>
            <a:ext cx="593432" cy="369332"/>
          </a:xfrm>
          <a:prstGeom prst="rect">
            <a:avLst/>
          </a:prstGeom>
          <a:noFill/>
        </p:spPr>
        <p:txBody>
          <a:bodyPr wrap="none" rtlCol="0">
            <a:spAutoFit/>
          </a:bodyPr>
          <a:lstStyle/>
          <a:p>
            <a:r>
              <a:rPr kumimoji="1" lang="en-US" altLang="ja-JP" dirty="0" smtClean="0"/>
              <a:t>???</a:t>
            </a:r>
            <a:endParaRPr kumimoji="1" lang="ja-JP" altLang="en-US" dirty="0"/>
          </a:p>
        </p:txBody>
      </p:sp>
    </p:spTree>
    <p:extLst>
      <p:ext uri="{BB962C8B-B14F-4D97-AF65-F5344CB8AC3E}">
        <p14:creationId xmlns:p14="http://schemas.microsoft.com/office/powerpoint/2010/main" val="110066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xEl>
                                              <p:pRg st="15" end="15"/>
                                            </p:txEl>
                                          </p:spTgt>
                                        </p:tgtEl>
                                        <p:attrNameLst>
                                          <p:attrName>style.visibility</p:attrName>
                                        </p:attrNameLst>
                                      </p:cBhvr>
                                      <p:to>
                                        <p:strVal val="visible"/>
                                      </p:to>
                                    </p:set>
                                    <p:animEffect transition="in" filter="wipe(up)">
                                      <p:cBhvr>
                                        <p:cTn id="7" dur="500"/>
                                        <p:tgtEl>
                                          <p:spTgt spid="6">
                                            <p:txEl>
                                              <p:pRg st="15" end="15"/>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6">
                                            <p:txEl>
                                              <p:pRg st="16" end="16"/>
                                            </p:txEl>
                                          </p:spTgt>
                                        </p:tgtEl>
                                        <p:attrNameLst>
                                          <p:attrName>style.visibility</p:attrName>
                                        </p:attrNameLst>
                                      </p:cBhvr>
                                      <p:to>
                                        <p:strVal val="visible"/>
                                      </p:to>
                                    </p:set>
                                    <p:animEffect transition="in" filter="wipe(up)">
                                      <p:cBhvr>
                                        <p:cTn id="10" dur="500"/>
                                        <p:tgtEl>
                                          <p:spTgt spid="6">
                                            <p:txEl>
                                              <p:pRg st="16" end="1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6">
                                            <p:txEl>
                                              <p:pRg st="18" end="18"/>
                                            </p:txEl>
                                          </p:spTgt>
                                        </p:tgtEl>
                                        <p:attrNameLst>
                                          <p:attrName>style.visibility</p:attrName>
                                        </p:attrNameLst>
                                      </p:cBhvr>
                                      <p:to>
                                        <p:strVal val="visible"/>
                                      </p:to>
                                    </p:set>
                                    <p:animEffect transition="in" filter="wipe(up)">
                                      <p:cBhvr>
                                        <p:cTn id="15" dur="500"/>
                                        <p:tgtEl>
                                          <p:spTgt spid="6">
                                            <p:txEl>
                                              <p:pRg st="18" end="18"/>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6">
                                            <p:txEl>
                                              <p:pRg st="19" end="19"/>
                                            </p:txEl>
                                          </p:spTgt>
                                        </p:tgtEl>
                                        <p:attrNameLst>
                                          <p:attrName>style.visibility</p:attrName>
                                        </p:attrNameLst>
                                      </p:cBhvr>
                                      <p:to>
                                        <p:strVal val="visible"/>
                                      </p:to>
                                    </p:set>
                                    <p:animEffect transition="in" filter="wipe(up)">
                                      <p:cBhvr>
                                        <p:cTn id="18" dur="500"/>
                                        <p:tgtEl>
                                          <p:spTgt spid="6">
                                            <p:txEl>
                                              <p:pRg st="19" end="19"/>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up)">
                                      <p:cBhvr>
                                        <p:cTn id="23" dur="500"/>
                                        <p:tgtEl>
                                          <p:spTgt spid="20"/>
                                        </p:tgtEl>
                                      </p:cBhvr>
                                    </p:animEffect>
                                  </p:childTnLst>
                                </p:cTn>
                              </p:par>
                              <p:par>
                                <p:cTn id="24" presetID="22" presetClass="entr" presetSubtype="4"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down)">
                                      <p:cBhvr>
                                        <p:cTn id="26" dur="500"/>
                                        <p:tgtEl>
                                          <p:spTgt spid="25"/>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down)">
                                      <p:cBhvr>
                                        <p:cTn id="29" dur="500"/>
                                        <p:tgtEl>
                                          <p:spTgt spid="32"/>
                                        </p:tgtEl>
                                      </p:cBhvr>
                                    </p:animEffect>
                                  </p:childTnLst>
                                </p:cTn>
                              </p:par>
                              <p:par>
                                <p:cTn id="30" presetID="22" presetClass="entr" presetSubtype="4" fill="hold"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down)">
                                      <p:cBhvr>
                                        <p:cTn id="3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ネットと「本人」</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多く</a:t>
            </a:r>
            <a:r>
              <a:rPr lang="ja-JP" altLang="en-US" dirty="0" smtClean="0"/>
              <a:t>の交流サイト等では本人特定可能な情報は公開されない</a:t>
            </a:r>
            <a:endParaRPr lang="en-US" altLang="ja-JP" dirty="0" smtClean="0"/>
          </a:p>
          <a:p>
            <a:pPr lvl="1"/>
            <a:r>
              <a:rPr kumimoji="1" lang="ja-JP" altLang="en-US" dirty="0" smtClean="0"/>
              <a:t>サービス利用登録に必要な場合はある</a:t>
            </a:r>
            <a:endParaRPr kumimoji="1" lang="en-US" altLang="ja-JP" dirty="0" smtClean="0"/>
          </a:p>
          <a:p>
            <a:r>
              <a:rPr lang="ja-JP" altLang="en-US" dirty="0" smtClean="0"/>
              <a:t>個人は</a:t>
            </a:r>
            <a:r>
              <a:rPr lang="ja-JP" altLang="en-US" dirty="0"/>
              <a:t>ユーザー名</a:t>
            </a:r>
            <a:r>
              <a:rPr lang="ja-JP" altLang="en-US" dirty="0" smtClean="0"/>
              <a:t>、ニックネーム、ハンドル等で区別</a:t>
            </a:r>
            <a:endParaRPr lang="en-US" altLang="ja-JP" dirty="0" smtClean="0"/>
          </a:p>
          <a:p>
            <a:pPr lvl="1"/>
            <a:r>
              <a:rPr lang="ja-JP" altLang="en-US" dirty="0" smtClean="0"/>
              <a:t>書き込みや行動に併記</a:t>
            </a:r>
            <a:endParaRPr lang="en-US" altLang="ja-JP" dirty="0" smtClean="0"/>
          </a:p>
          <a:p>
            <a:pPr lvl="1"/>
            <a:r>
              <a:rPr kumimoji="1" lang="ja-JP" altLang="en-US" dirty="0" smtClean="0"/>
              <a:t>登録制の場合「プロフィール」ページがあったりもする</a:t>
            </a:r>
            <a:endParaRPr kumimoji="1" lang="en-US" altLang="ja-JP" dirty="0" smtClean="0"/>
          </a:p>
          <a:p>
            <a:pPr lvl="2"/>
            <a:r>
              <a:rPr lang="ja-JP" altLang="en-US" dirty="0" smtClean="0"/>
              <a:t>しかし本当の事を書いているかどうかは不明</a:t>
            </a:r>
            <a:endParaRPr lang="en-US" altLang="ja-JP" dirty="0"/>
          </a:p>
          <a:p>
            <a:pPr lvl="1"/>
            <a:r>
              <a:rPr kumimoji="1" lang="ja-JP" altLang="en-US" dirty="0" smtClean="0"/>
              <a:t>メールアドレスだけで登録できるサイトも多い</a:t>
            </a:r>
            <a:endParaRPr kumimoji="1" lang="en-US" altLang="ja-JP" dirty="0" smtClean="0"/>
          </a:p>
          <a:p>
            <a:r>
              <a:rPr lang="en-US" altLang="ja-JP" dirty="0" err="1"/>
              <a:t>f</a:t>
            </a:r>
            <a:r>
              <a:rPr lang="en-US" altLang="ja-JP" dirty="0" err="1" smtClean="0"/>
              <a:t>acebook</a:t>
            </a:r>
            <a:r>
              <a:rPr lang="ja-JP" altLang="en-US" dirty="0" err="1" smtClean="0"/>
              <a:t>のような</a:t>
            </a:r>
            <a:r>
              <a:rPr lang="ja-JP" altLang="en-US" dirty="0" smtClean="0"/>
              <a:t>原則実名サイト</a:t>
            </a:r>
            <a:r>
              <a:rPr lang="ja-JP" altLang="en-US" dirty="0"/>
              <a:t>も</a:t>
            </a:r>
            <a:r>
              <a:rPr lang="ja-JP" altLang="en-US" dirty="0" smtClean="0"/>
              <a:t>ある</a:t>
            </a:r>
            <a:endParaRPr lang="en-US" altLang="ja-JP" dirty="0" smtClean="0"/>
          </a:p>
          <a:p>
            <a:pPr lvl="1"/>
            <a:r>
              <a:rPr kumimoji="1" lang="ja-JP" altLang="en-US" dirty="0" smtClean="0"/>
              <a:t>しかし偽名で登録している</a:t>
            </a:r>
            <a:r>
              <a:rPr lang="ja-JP" altLang="en-US" dirty="0" smtClean="0"/>
              <a:t>人</a:t>
            </a:r>
            <a:r>
              <a:rPr lang="ja-JP" altLang="en-US" dirty="0"/>
              <a:t>はいる</a:t>
            </a:r>
            <a:endParaRPr kumimoji="1" lang="ja-JP" altLang="en-US" dirty="0"/>
          </a:p>
        </p:txBody>
      </p:sp>
      <p:sp>
        <p:nvSpPr>
          <p:cNvPr id="5" name="スライド番号プレースホルダー 4"/>
          <p:cNvSpPr>
            <a:spLocks noGrp="1"/>
          </p:cNvSpPr>
          <p:nvPr>
            <p:ph type="sldNum" sz="quarter" idx="12"/>
          </p:nvPr>
        </p:nvSpPr>
        <p:spPr/>
        <p:txBody>
          <a:bodyPr/>
          <a:lstStyle/>
          <a:p>
            <a:fld id="{67EC9527-42EA-4AEE-9E60-533C51B8D663}" type="slidenum">
              <a:rPr kumimoji="1" lang="ja-JP" altLang="en-US" smtClean="0"/>
              <a:t>9</a:t>
            </a:fld>
            <a:endParaRPr kumimoji="1" lang="ja-JP" altLang="en-US"/>
          </a:p>
        </p:txBody>
      </p:sp>
    </p:spTree>
    <p:extLst>
      <p:ext uri="{BB962C8B-B14F-4D97-AF65-F5344CB8AC3E}">
        <p14:creationId xmlns:p14="http://schemas.microsoft.com/office/powerpoint/2010/main" val="3710981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3374</TotalTime>
  <Words>4024</Words>
  <Application>Microsoft Office PowerPoint</Application>
  <PresentationFormat>画面に合わせる (4:3)</PresentationFormat>
  <Paragraphs>451</Paragraphs>
  <Slides>33</Slides>
  <Notes>27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33</vt:i4>
      </vt:variant>
    </vt:vector>
  </HeadingPairs>
  <TitlesOfParts>
    <vt:vector size="40" baseType="lpstr">
      <vt:lpstr>ＭＳ Ｐゴシック</vt:lpstr>
      <vt:lpstr>メイリオ</vt:lpstr>
      <vt:lpstr>Arial</vt:lpstr>
      <vt:lpstr>Calibri</vt:lpstr>
      <vt:lpstr>Century Gothic</vt:lpstr>
      <vt:lpstr>Wingdings 3</vt:lpstr>
      <vt:lpstr>ウィスプ</vt:lpstr>
      <vt:lpstr>サイバーセキュリティ基礎論  ― IT社会を生き抜くために ―</vt:lpstr>
      <vt:lpstr>プライバシ保護と匿名性</vt:lpstr>
      <vt:lpstr>情報サービスにおける 「匿名性」</vt:lpstr>
      <vt:lpstr>インターネット上のサービス</vt:lpstr>
      <vt:lpstr>ネットを利用した会話・交流</vt:lpstr>
      <vt:lpstr>情報サービスの「匿名性」</vt:lpstr>
      <vt:lpstr>例：電子掲示板</vt:lpstr>
      <vt:lpstr>例：電子掲示板</vt:lpstr>
      <vt:lpstr>ネットと「本人」</vt:lpstr>
      <vt:lpstr>「匿名性」の悪用</vt:lpstr>
      <vt:lpstr>匿名性の幻</vt:lpstr>
      <vt:lpstr>ネットワークサービスの仕組み</vt:lpstr>
      <vt:lpstr>サーバとクライアント</vt:lpstr>
      <vt:lpstr>インターネット</vt:lpstr>
      <vt:lpstr>IPアドレス</vt:lpstr>
      <vt:lpstr>自宅から（一例）</vt:lpstr>
      <vt:lpstr>九大だと？</vt:lpstr>
      <vt:lpstr>追跡は完全ではない</vt:lpstr>
      <vt:lpstr>その他の情報からの特定</vt:lpstr>
      <vt:lpstr>現実でもネットでも同じ</vt:lpstr>
      <vt:lpstr>「なりすまし」と 「乗っ取り」</vt:lpstr>
      <vt:lpstr>「なりすまし」</vt:lpstr>
      <vt:lpstr>Twitterでの例</vt:lpstr>
      <vt:lpstr>対策等</vt:lpstr>
      <vt:lpstr>例：九大公式アカウント</vt:lpstr>
      <vt:lpstr>「乗っ取り」</vt:lpstr>
      <vt:lpstr>被害者が加害者に</vt:lpstr>
      <vt:lpstr>乗っ取り対策</vt:lpstr>
      <vt:lpstr>フィッシング</vt:lpstr>
      <vt:lpstr>フィッシングメールの例</vt:lpstr>
      <vt:lpstr>フィッシング対策</vt:lpstr>
      <vt:lpstr>まとめ</vt:lpstr>
      <vt:lpstr>課題</vt:lpstr>
    </vt:vector>
  </TitlesOfParts>
  <Company>Kyushu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ネット上の匿名性</dc:title>
  <dc:creator>Yoshiaki Kasahara</dc:creator>
  <cp:lastModifiedBy>Koji OKAMURA</cp:lastModifiedBy>
  <cp:revision>92</cp:revision>
  <dcterms:created xsi:type="dcterms:W3CDTF">2014-07-15T06:10:07Z</dcterms:created>
  <dcterms:modified xsi:type="dcterms:W3CDTF">2015-04-13T04:50:41Z</dcterms:modified>
</cp:coreProperties>
</file>