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2" r:id="rId7"/>
    <p:sldId id="272" r:id="rId8"/>
    <p:sldId id="263" r:id="rId9"/>
    <p:sldId id="264" r:id="rId10"/>
    <p:sldId id="265" r:id="rId11"/>
    <p:sldId id="273" r:id="rId12"/>
    <p:sldId id="266" r:id="rId13"/>
    <p:sldId id="267" r:id="rId14"/>
    <p:sldId id="274" r:id="rId15"/>
    <p:sldId id="275" r:id="rId16"/>
    <p:sldId id="269" r:id="rId17"/>
    <p:sldId id="271" r:id="rId18"/>
    <p:sldId id="260"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05" d="100"/>
          <a:sy n="105" d="100"/>
        </p:scale>
        <p:origin x="13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69167-644B-4117-8BEB-05D3792B87CC}" type="datetimeFigureOut">
              <a:rPr kumimoji="1" lang="ja-JP" altLang="en-US" smtClean="0"/>
              <a:t>2016/5/11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ECF51-6570-47CD-AFA8-3CC9D3D2C51F}" type="slidenum">
              <a:rPr kumimoji="1" lang="ja-JP" altLang="en-US" smtClean="0"/>
              <a:t>‹#›</a:t>
            </a:fld>
            <a:endParaRPr kumimoji="1" lang="ja-JP" altLang="en-US"/>
          </a:p>
        </p:txBody>
      </p:sp>
    </p:spTree>
    <p:extLst>
      <p:ext uri="{BB962C8B-B14F-4D97-AF65-F5344CB8AC3E}">
        <p14:creationId xmlns:p14="http://schemas.microsoft.com/office/powerpoint/2010/main" val="34353465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サイバー攻撃対策に関する国の責務などを定めた法律。</a:t>
            </a:r>
            <a:endParaRPr lang="en-US" altLang="ja-JP" dirty="0" smtClean="0"/>
          </a:p>
          <a:p>
            <a:r>
              <a:rPr lang="ja-JP" altLang="en-US" dirty="0" smtClean="0"/>
              <a:t>サイバーセキュリティに関する対策は、国の責務であることを明確にした。</a:t>
            </a:r>
            <a:endParaRPr lang="en-US" altLang="ja-JP" dirty="0" smtClean="0"/>
          </a:p>
          <a:p>
            <a:r>
              <a:rPr lang="ja-JP" altLang="en-US" dirty="0" smtClean="0"/>
              <a:t>内閣に「サイバーセキュリティ戦略本部」を設置</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kumimoji="1" lang="ja-JP" altLang="en-US" smtClean="0"/>
              <a:t>14</a:t>
            </a:fld>
            <a:endParaRPr kumimoji="1" lang="ja-JP" altLang="en-US"/>
          </a:p>
        </p:txBody>
      </p:sp>
    </p:spTree>
    <p:extLst>
      <p:ext uri="{BB962C8B-B14F-4D97-AF65-F5344CB8AC3E}">
        <p14:creationId xmlns:p14="http://schemas.microsoft.com/office/powerpoint/2010/main" val="283076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364369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421959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158178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27225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293007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43945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174863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384345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180412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40043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D2B17A-AAFE-4E54-87FD-25A517D67F84}" type="datetimeFigureOut">
              <a:rPr kumimoji="1" lang="ja-JP" altLang="en-US" smtClean="0"/>
              <a:t>2016/5/11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337543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2B17A-AAFE-4E54-87FD-25A517D67F84}" type="datetimeFigureOut">
              <a:rPr kumimoji="1" lang="ja-JP" altLang="en-US" smtClean="0"/>
              <a:t>2016/5/11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94C3B-A1E2-469E-81FD-01122741190F}" type="slidenum">
              <a:rPr kumimoji="1" lang="ja-JP" altLang="en-US" smtClean="0"/>
              <a:t>‹#›</a:t>
            </a:fld>
            <a:endParaRPr kumimoji="1" lang="ja-JP" altLang="en-US"/>
          </a:p>
        </p:txBody>
      </p:sp>
    </p:spTree>
    <p:extLst>
      <p:ext uri="{BB962C8B-B14F-4D97-AF65-F5344CB8AC3E}">
        <p14:creationId xmlns:p14="http://schemas.microsoft.com/office/powerpoint/2010/main" val="188594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hugiin.go.jp/internet/itdb_gian.nsf/html/gian/honbun/houan/g18601035.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pPr algn="l"/>
            <a:r>
              <a:rPr kumimoji="1" lang="ja-JP" altLang="en-US" sz="4800" dirty="0" smtClean="0"/>
              <a:t>サイバーセキュリティ基礎論</a:t>
            </a:r>
            <a:r>
              <a:rPr kumimoji="1" lang="en-US" altLang="ja-JP" sz="4800" dirty="0" smtClean="0"/>
              <a:t/>
            </a:r>
            <a:br>
              <a:rPr kumimoji="1" lang="en-US" altLang="ja-JP" sz="4800" dirty="0" smtClean="0"/>
            </a:br>
            <a:r>
              <a:rPr lang="en-US" altLang="ja-JP" sz="3600" dirty="0" smtClean="0"/>
              <a:t/>
            </a:r>
            <a:br>
              <a:rPr lang="en-US" altLang="ja-JP" sz="3600" dirty="0" smtClean="0"/>
            </a:br>
            <a:r>
              <a:rPr lang="ja-JP" altLang="en-US" sz="3600" dirty="0" smtClean="0"/>
              <a:t>導入と</a:t>
            </a:r>
            <a:r>
              <a:rPr lang="en-US" altLang="ja-JP" sz="3600" dirty="0" smtClean="0"/>
              <a:t/>
            </a:r>
            <a:br>
              <a:rPr lang="en-US" altLang="ja-JP" sz="3600" dirty="0" smtClean="0"/>
            </a:br>
            <a:r>
              <a:rPr lang="ja-JP" altLang="en-US" sz="3600" dirty="0" smtClean="0"/>
              <a:t>サイバーセキュリティに関する最近の話題</a:t>
            </a:r>
            <a:endParaRPr kumimoji="1" lang="ja-JP" altLang="en-US" sz="4800" dirty="0"/>
          </a:p>
        </p:txBody>
      </p:sp>
      <p:sp>
        <p:nvSpPr>
          <p:cNvPr id="3" name="サブタイトル 2"/>
          <p:cNvSpPr>
            <a:spLocks noGrp="1"/>
          </p:cNvSpPr>
          <p:nvPr>
            <p:ph type="subTitle" idx="1"/>
          </p:nvPr>
        </p:nvSpPr>
        <p:spPr>
          <a:xfrm>
            <a:off x="1143000" y="4049511"/>
            <a:ext cx="6858000" cy="1655762"/>
          </a:xfrm>
        </p:spPr>
        <p:txBody>
          <a:bodyPr>
            <a:normAutofit/>
          </a:bodyPr>
          <a:lstStyle/>
          <a:p>
            <a:r>
              <a:rPr kumimoji="1" lang="ja-JP" altLang="en-US" sz="4000" dirty="0" smtClean="0"/>
              <a:t>岡村耕二</a:t>
            </a:r>
            <a:endParaRPr kumimoji="1" lang="en-US" altLang="ja-JP" sz="4000" dirty="0" smtClean="0"/>
          </a:p>
          <a:p>
            <a:r>
              <a:rPr lang="ja-JP" altLang="en-US" sz="4000" dirty="0" smtClean="0"/>
              <a:t>サイバーセキュリティ</a:t>
            </a:r>
            <a:r>
              <a:rPr lang="ja-JP" altLang="en-US" sz="4000" dirty="0"/>
              <a:t>センタ</a:t>
            </a:r>
            <a:r>
              <a:rPr lang="ja-JP" altLang="en-US" sz="4000" dirty="0" smtClean="0"/>
              <a:t>ー</a:t>
            </a:r>
            <a:endParaRPr kumimoji="1" lang="ja-JP" altLang="en-US" sz="4000" dirty="0"/>
          </a:p>
        </p:txBody>
      </p:sp>
    </p:spTree>
    <p:extLst>
      <p:ext uri="{BB962C8B-B14F-4D97-AF65-F5344CB8AC3E}">
        <p14:creationId xmlns:p14="http://schemas.microsoft.com/office/powerpoint/2010/main" val="1653638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標的型攻撃</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APT </a:t>
            </a:r>
            <a:r>
              <a:rPr lang="ja-JP" altLang="en-US" dirty="0"/>
              <a:t>（</a:t>
            </a:r>
            <a:r>
              <a:rPr lang="en-US" altLang="ja-JP" dirty="0"/>
              <a:t>Advanced Persistent Threat</a:t>
            </a:r>
            <a:r>
              <a:rPr lang="ja-JP" altLang="en-US" dirty="0"/>
              <a:t>）攻撃</a:t>
            </a:r>
          </a:p>
          <a:p>
            <a:r>
              <a:rPr lang="en-US" altLang="ja-JP" dirty="0"/>
              <a:t>OS </a:t>
            </a:r>
            <a:r>
              <a:rPr lang="ja-JP" altLang="en-US" dirty="0"/>
              <a:t>やブラウザーの既知の脆弱性を利用する。</a:t>
            </a:r>
          </a:p>
          <a:p>
            <a:r>
              <a:rPr lang="ja-JP" altLang="en-US" dirty="0" smtClean="0"/>
              <a:t>巧みなフィッシングメール</a:t>
            </a:r>
            <a:r>
              <a:rPr lang="ja-JP" altLang="en-US" dirty="0"/>
              <a:t>で、脆弱性を利用して外部アクセスを可能にするソフトウェア等が潜むコンテンツをもったサイトに誘導され、そのソフトをダウンロードさせられ、実行してしまう。</a:t>
            </a:r>
          </a:p>
          <a:p>
            <a:r>
              <a:rPr lang="ja-JP" altLang="en-US" dirty="0"/>
              <a:t>外部とそのソフトウェアが通信可能になり、外部からの操作で、情報漏洩などが行われる。</a:t>
            </a:r>
          </a:p>
          <a:p>
            <a:r>
              <a:rPr lang="ja-JP" altLang="en-US" dirty="0"/>
              <a:t>特定個人が狙い撃ちされる。</a:t>
            </a:r>
          </a:p>
          <a:p>
            <a:r>
              <a:rPr lang="ja-JP" altLang="en-US" dirty="0"/>
              <a:t>ファイアウォール、アンチウイルス、イントラネット内でも被害にあう。対策は、脆弱性をふさぐ、または、フィッシングメールを見抜くしか</a:t>
            </a:r>
            <a:r>
              <a:rPr lang="ja-JP" altLang="en-US" dirty="0" smtClean="0"/>
              <a:t>ないが、非常に困難</a:t>
            </a:r>
            <a:endParaRPr lang="ja-JP" altLang="en-US" dirty="0"/>
          </a:p>
          <a:p>
            <a:endParaRPr kumimoji="1" lang="ja-JP" altLang="en-US" dirty="0"/>
          </a:p>
        </p:txBody>
      </p:sp>
    </p:spTree>
    <p:extLst>
      <p:ext uri="{BB962C8B-B14F-4D97-AF65-F5344CB8AC3E}">
        <p14:creationId xmlns:p14="http://schemas.microsoft.com/office/powerpoint/2010/main" val="6766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避けられない</a:t>
            </a:r>
            <a:r>
              <a:rPr lang="ja-JP" altLang="en-US" dirty="0"/>
              <a:t>脅威</a:t>
            </a:r>
            <a:endParaRPr kumimoji="1" lang="ja-JP" altLang="en-US" dirty="0"/>
          </a:p>
        </p:txBody>
      </p:sp>
      <p:sp>
        <p:nvSpPr>
          <p:cNvPr id="3" name="正方形/長方形 2"/>
          <p:cNvSpPr/>
          <p:nvPr/>
        </p:nvSpPr>
        <p:spPr>
          <a:xfrm>
            <a:off x="5152442" y="1617512"/>
            <a:ext cx="3189767" cy="28282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301298" y="1800811"/>
            <a:ext cx="2892056" cy="4146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SNS</a:t>
            </a:r>
            <a:endParaRPr kumimoji="1" lang="ja-JP" altLang="en-US" dirty="0">
              <a:solidFill>
                <a:schemeClr val="bg1"/>
              </a:solidFill>
            </a:endParaRPr>
          </a:p>
        </p:txBody>
      </p:sp>
      <p:sp>
        <p:nvSpPr>
          <p:cNvPr id="5" name="正方形/長方形 4"/>
          <p:cNvSpPr/>
          <p:nvPr/>
        </p:nvSpPr>
        <p:spPr>
          <a:xfrm>
            <a:off x="7289588" y="2393688"/>
            <a:ext cx="797442" cy="531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広告</a:t>
            </a:r>
            <a:endParaRPr kumimoji="1" lang="ja-JP" altLang="en-US" dirty="0"/>
          </a:p>
        </p:txBody>
      </p:sp>
      <p:sp>
        <p:nvSpPr>
          <p:cNvPr id="6" name="正方形/長方形 5"/>
          <p:cNvSpPr/>
          <p:nvPr/>
        </p:nvSpPr>
        <p:spPr>
          <a:xfrm>
            <a:off x="7289588" y="3030257"/>
            <a:ext cx="797442" cy="5316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広告</a:t>
            </a:r>
            <a:endParaRPr kumimoji="1" lang="ja-JP" altLang="en-US" dirty="0"/>
          </a:p>
        </p:txBody>
      </p:sp>
      <p:sp>
        <p:nvSpPr>
          <p:cNvPr id="7" name="テキスト ボックス 6"/>
          <p:cNvSpPr txBox="1"/>
          <p:nvPr/>
        </p:nvSpPr>
        <p:spPr>
          <a:xfrm>
            <a:off x="383511" y="1569150"/>
            <a:ext cx="2375522" cy="1477328"/>
          </a:xfrm>
          <a:prstGeom prst="rect">
            <a:avLst/>
          </a:prstGeom>
          <a:noFill/>
        </p:spPr>
        <p:txBody>
          <a:bodyPr wrap="none" rtlCol="0">
            <a:spAutoFit/>
          </a:bodyPr>
          <a:lstStyle/>
          <a:p>
            <a:r>
              <a:rPr kumimoji="1" lang="ja-JP" altLang="en-US" dirty="0" smtClean="0"/>
              <a:t>フィッシング </a:t>
            </a:r>
            <a:r>
              <a:rPr kumimoji="1" lang="en-US" altLang="ja-JP" dirty="0" smtClean="0"/>
              <a:t>(Mail)</a:t>
            </a:r>
          </a:p>
          <a:p>
            <a:r>
              <a:rPr lang="ja-JP" altLang="en-US" dirty="0"/>
              <a:t>　</a:t>
            </a:r>
            <a:r>
              <a:rPr lang="ja-JP" altLang="en-US" dirty="0" smtClean="0"/>
              <a:t>→　リテラシ</a:t>
            </a:r>
            <a:endParaRPr lang="en-US" altLang="ja-JP" dirty="0" smtClean="0"/>
          </a:p>
          <a:p>
            <a:endParaRPr kumimoji="1" lang="en-US" altLang="ja-JP" dirty="0" smtClean="0"/>
          </a:p>
          <a:p>
            <a:r>
              <a:rPr lang="ja-JP" altLang="en-US" dirty="0" smtClean="0"/>
              <a:t>水飲み場型攻撃</a:t>
            </a:r>
            <a:r>
              <a:rPr lang="en-US" altLang="ja-JP" dirty="0" smtClean="0"/>
              <a:t>(Web)</a:t>
            </a:r>
          </a:p>
          <a:p>
            <a:r>
              <a:rPr kumimoji="1" lang="ja-JP" altLang="en-US" dirty="0"/>
              <a:t>　</a:t>
            </a:r>
            <a:r>
              <a:rPr kumimoji="1" lang="ja-JP" altLang="en-US" dirty="0" smtClean="0"/>
              <a:t>→　</a:t>
            </a:r>
            <a:r>
              <a:rPr kumimoji="1" lang="en-US" altLang="ja-JP" dirty="0" smtClean="0"/>
              <a:t>Firewall</a:t>
            </a:r>
            <a:endParaRPr kumimoji="1" lang="ja-JP" altLang="en-US" dirty="0"/>
          </a:p>
        </p:txBody>
      </p:sp>
      <p:sp>
        <p:nvSpPr>
          <p:cNvPr id="8" name="右中かっこ 7"/>
          <p:cNvSpPr/>
          <p:nvPr/>
        </p:nvSpPr>
        <p:spPr>
          <a:xfrm>
            <a:off x="2686773" y="1564863"/>
            <a:ext cx="328523" cy="15496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3164152" y="2008146"/>
            <a:ext cx="1545180" cy="923330"/>
          </a:xfrm>
          <a:prstGeom prst="rect">
            <a:avLst/>
          </a:prstGeom>
          <a:noFill/>
        </p:spPr>
        <p:txBody>
          <a:bodyPr wrap="square" rtlCol="0">
            <a:spAutoFit/>
          </a:bodyPr>
          <a:lstStyle/>
          <a:p>
            <a:r>
              <a:rPr lang="ja-JP" altLang="en-US" dirty="0"/>
              <a:t>防御</a:t>
            </a:r>
            <a:r>
              <a:rPr lang="ja-JP" altLang="en-US" dirty="0" smtClean="0"/>
              <a:t>は</a:t>
            </a:r>
            <a:r>
              <a:rPr lang="ja-JP" altLang="en-US" dirty="0"/>
              <a:t>不可能</a:t>
            </a:r>
            <a:r>
              <a:rPr lang="ja-JP" altLang="en-US" dirty="0" smtClean="0"/>
              <a:t>ではない。</a:t>
            </a:r>
            <a:endParaRPr lang="en-US" altLang="ja-JP" dirty="0" smtClean="0"/>
          </a:p>
          <a:p>
            <a:r>
              <a:rPr lang="en-US" altLang="ja-JP" dirty="0"/>
              <a:t>/</a:t>
            </a:r>
            <a:r>
              <a:rPr kumimoji="1" lang="ja-JP" altLang="en-US" dirty="0" smtClean="0"/>
              <a:t>確率が</a:t>
            </a:r>
            <a:r>
              <a:rPr kumimoji="1" lang="ja-JP" altLang="en-US" dirty="0"/>
              <a:t>低</a:t>
            </a:r>
            <a:r>
              <a:rPr kumimoji="1" lang="ja-JP" altLang="en-US" dirty="0" smtClean="0"/>
              <a:t>い</a:t>
            </a:r>
            <a:endParaRPr kumimoji="1" lang="ja-JP" altLang="en-US" dirty="0"/>
          </a:p>
        </p:txBody>
      </p:sp>
      <p:sp>
        <p:nvSpPr>
          <p:cNvPr id="10" name="テキスト ボックス 9"/>
          <p:cNvSpPr txBox="1"/>
          <p:nvPr/>
        </p:nvSpPr>
        <p:spPr>
          <a:xfrm>
            <a:off x="865286" y="3480395"/>
            <a:ext cx="3619261" cy="258532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広告に、</a:t>
            </a:r>
            <a:r>
              <a:rPr lang="en-US" altLang="ja-JP" dirty="0" smtClean="0"/>
              <a:t>Adobe </a:t>
            </a:r>
            <a:r>
              <a:rPr lang="ja-JP" altLang="en-US" dirty="0" smtClean="0"/>
              <a:t>フラッシュが用いられている。</a:t>
            </a:r>
            <a:endParaRPr lang="en-US" altLang="ja-JP" dirty="0" smtClean="0"/>
          </a:p>
          <a:p>
            <a:pPr marL="285750" indent="-285750">
              <a:buFont typeface="Arial" panose="020B0604020202020204" pitchFamily="34" charset="0"/>
              <a:buChar char="•"/>
            </a:pPr>
            <a:r>
              <a:rPr lang="en-US" altLang="ja-JP" dirty="0" smtClean="0"/>
              <a:t>SNS</a:t>
            </a:r>
            <a:r>
              <a:rPr lang="ja-JP" altLang="en-US" dirty="0" smtClean="0"/>
              <a:t>を開けば、フラッシュファイルが自動にダウンロードされる。（避けられない）</a:t>
            </a:r>
            <a:endParaRPr lang="en-US" altLang="ja-JP" dirty="0" smtClean="0"/>
          </a:p>
          <a:p>
            <a:pPr marL="285750" indent="-285750">
              <a:buFont typeface="Arial" panose="020B0604020202020204" pitchFamily="34" charset="0"/>
              <a:buChar char="•"/>
            </a:pPr>
            <a:r>
              <a:rPr kumimoji="1" lang="ja-JP" altLang="en-US" dirty="0" smtClean="0"/>
              <a:t>広告は、だれでも出せる。支払いは匿名。</a:t>
            </a:r>
            <a:endParaRPr kumimoji="1" lang="en-US" altLang="ja-JP" dirty="0" smtClean="0"/>
          </a:p>
          <a:p>
            <a:pPr marL="285750" indent="-285750">
              <a:buFont typeface="Arial" panose="020B0604020202020204" pitchFamily="34" charset="0"/>
              <a:buChar char="•"/>
            </a:pPr>
            <a:r>
              <a:rPr kumimoji="1" lang="en-US" altLang="ja-JP" dirty="0" smtClean="0"/>
              <a:t>SPAM </a:t>
            </a:r>
            <a:r>
              <a:rPr kumimoji="1" lang="ja-JP" altLang="en-US" dirty="0" smtClean="0"/>
              <a:t>でフィッシングメールを送るより、安く、確実。</a:t>
            </a:r>
            <a:endParaRPr kumimoji="1" lang="ja-JP" altLang="en-US" dirty="0"/>
          </a:p>
        </p:txBody>
      </p:sp>
      <p:sp>
        <p:nvSpPr>
          <p:cNvPr id="11" name="正方形/長方形 10"/>
          <p:cNvSpPr/>
          <p:nvPr/>
        </p:nvSpPr>
        <p:spPr>
          <a:xfrm>
            <a:off x="5301298" y="2494120"/>
            <a:ext cx="1842283" cy="1706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357141" y="2722480"/>
            <a:ext cx="1726755" cy="307777"/>
          </a:xfrm>
          <a:prstGeom prst="rect">
            <a:avLst/>
          </a:prstGeom>
          <a:noFill/>
        </p:spPr>
        <p:txBody>
          <a:bodyPr wrap="none" rtlCol="0">
            <a:spAutoFit/>
          </a:bodyPr>
          <a:lstStyle/>
          <a:p>
            <a:r>
              <a:rPr lang="ja-JP" altLang="en-US" sz="1400" dirty="0" smtClean="0"/>
              <a:t>ホテルオークラ</a:t>
            </a:r>
            <a:r>
              <a:rPr lang="ja-JP" altLang="en-US" sz="1400" dirty="0" err="1" smtClean="0"/>
              <a:t>なう</a:t>
            </a:r>
            <a:r>
              <a:rPr lang="ja-JP" altLang="en-US" sz="1400" dirty="0"/>
              <a:t>。</a:t>
            </a:r>
            <a:endParaRPr kumimoji="1" lang="ja-JP" altLang="en-US" sz="1400" dirty="0"/>
          </a:p>
        </p:txBody>
      </p:sp>
      <p:sp>
        <p:nvSpPr>
          <p:cNvPr id="13" name="テキスト ボックス 12"/>
          <p:cNvSpPr txBox="1"/>
          <p:nvPr/>
        </p:nvSpPr>
        <p:spPr>
          <a:xfrm>
            <a:off x="4207012" y="4516878"/>
            <a:ext cx="1483098" cy="369332"/>
          </a:xfrm>
          <a:prstGeom prst="rect">
            <a:avLst/>
          </a:prstGeom>
          <a:solidFill>
            <a:srgbClr val="FF0000"/>
          </a:solidFill>
        </p:spPr>
        <p:txBody>
          <a:bodyPr wrap="none" rtlCol="0">
            <a:spAutoFit/>
          </a:bodyPr>
          <a:lstStyle/>
          <a:p>
            <a:r>
              <a:rPr kumimoji="1" lang="ja-JP" altLang="en-US" dirty="0" smtClean="0">
                <a:solidFill>
                  <a:schemeClr val="bg1"/>
                </a:solidFill>
              </a:rPr>
              <a:t>ゼロデイ攻撃</a:t>
            </a:r>
            <a:endParaRPr kumimoji="1" lang="ja-JP" altLang="en-US" dirty="0">
              <a:solidFill>
                <a:schemeClr val="bg1"/>
              </a:solidFill>
            </a:endParaRPr>
          </a:p>
        </p:txBody>
      </p:sp>
      <p:sp>
        <p:nvSpPr>
          <p:cNvPr id="14" name="テキスト ボックス 13"/>
          <p:cNvSpPr txBox="1"/>
          <p:nvPr/>
        </p:nvSpPr>
        <p:spPr>
          <a:xfrm>
            <a:off x="4945730" y="5513086"/>
            <a:ext cx="3541354" cy="461665"/>
          </a:xfrm>
          <a:prstGeom prst="rect">
            <a:avLst/>
          </a:prstGeom>
          <a:solidFill>
            <a:srgbClr val="FF0000"/>
          </a:solidFill>
        </p:spPr>
        <p:txBody>
          <a:bodyPr wrap="none" rtlCol="0">
            <a:spAutoFit/>
          </a:bodyPr>
          <a:lstStyle/>
          <a:p>
            <a:r>
              <a:rPr lang="ja-JP" altLang="en-US" sz="2400" dirty="0" smtClean="0">
                <a:solidFill>
                  <a:srgbClr val="FFFF00"/>
                </a:solidFill>
              </a:rPr>
              <a:t>情報漏洩、ランサムウェア</a:t>
            </a:r>
            <a:endParaRPr kumimoji="1" lang="ja-JP" altLang="en-US" sz="2400" dirty="0">
              <a:solidFill>
                <a:srgbClr val="FFFF00"/>
              </a:solidFill>
            </a:endParaRPr>
          </a:p>
        </p:txBody>
      </p:sp>
      <p:sp>
        <p:nvSpPr>
          <p:cNvPr id="15" name="テキスト ボックス 14"/>
          <p:cNvSpPr txBox="1"/>
          <p:nvPr/>
        </p:nvSpPr>
        <p:spPr>
          <a:xfrm>
            <a:off x="6716407" y="6253749"/>
            <a:ext cx="2427593" cy="369332"/>
          </a:xfrm>
          <a:prstGeom prst="rect">
            <a:avLst/>
          </a:prstGeom>
          <a:noFill/>
        </p:spPr>
        <p:txBody>
          <a:bodyPr wrap="square" rtlCol="0">
            <a:spAutoFit/>
          </a:bodyPr>
          <a:lstStyle/>
          <a:p>
            <a:r>
              <a:rPr lang="ja-JP" altLang="en-US" dirty="0" smtClean="0">
                <a:solidFill>
                  <a:srgbClr val="FF0000"/>
                </a:solidFill>
              </a:rPr>
              <a:t>マルバタイジング攻撃</a:t>
            </a:r>
            <a:endParaRPr kumimoji="1" lang="ja-JP" altLang="en-US" dirty="0">
              <a:solidFill>
                <a:srgbClr val="FF0000"/>
              </a:solidFill>
            </a:endParaRPr>
          </a:p>
        </p:txBody>
      </p:sp>
      <p:sp>
        <p:nvSpPr>
          <p:cNvPr id="16" name="テキスト ボックス 15"/>
          <p:cNvSpPr txBox="1"/>
          <p:nvPr/>
        </p:nvSpPr>
        <p:spPr>
          <a:xfrm rot="2228146">
            <a:off x="-108698" y="5701803"/>
            <a:ext cx="1947969" cy="369332"/>
          </a:xfrm>
          <a:prstGeom prst="rect">
            <a:avLst/>
          </a:prstGeom>
          <a:noFill/>
        </p:spPr>
        <p:txBody>
          <a:bodyPr wrap="none" rtlCol="0">
            <a:spAutoFit/>
          </a:bodyPr>
          <a:lstStyle/>
          <a:p>
            <a:r>
              <a:rPr kumimoji="1" lang="ja-JP" altLang="en-US" dirty="0" smtClean="0">
                <a:solidFill>
                  <a:srgbClr val="FF0000"/>
                </a:solidFill>
              </a:rPr>
              <a:t>開いただけで感染</a:t>
            </a:r>
            <a:endParaRPr kumimoji="1" lang="ja-JP" altLang="en-US" dirty="0">
              <a:solidFill>
                <a:srgbClr val="FF0000"/>
              </a:solidFill>
            </a:endParaRPr>
          </a:p>
        </p:txBody>
      </p:sp>
    </p:spTree>
    <p:extLst>
      <p:ext uri="{BB962C8B-B14F-4D97-AF65-F5344CB8AC3E}">
        <p14:creationId xmlns:p14="http://schemas.microsoft.com/office/powerpoint/2010/main" val="36865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SOC (</a:t>
            </a:r>
            <a:r>
              <a:rPr lang="en-US" altLang="ja-JP" dirty="0" smtClean="0"/>
              <a:t>Security </a:t>
            </a:r>
            <a:r>
              <a:rPr lang="en-US" altLang="ja-JP" dirty="0"/>
              <a:t>Operation </a:t>
            </a:r>
            <a:r>
              <a:rPr lang="en-US" altLang="ja-JP" dirty="0" smtClean="0"/>
              <a:t>Center</a:t>
            </a:r>
            <a:r>
              <a:rPr lang="en-US" altLang="ja-JP" dirty="0"/>
              <a:t>)</a:t>
            </a:r>
            <a:endParaRPr kumimoji="1" lang="ja-JP" altLang="en-US" dirty="0"/>
          </a:p>
        </p:txBody>
      </p:sp>
      <p:sp>
        <p:nvSpPr>
          <p:cNvPr id="3" name="コンテンツ プレースホルダー 2"/>
          <p:cNvSpPr>
            <a:spLocks noGrp="1"/>
          </p:cNvSpPr>
          <p:nvPr>
            <p:ph idx="1"/>
          </p:nvPr>
        </p:nvSpPr>
        <p:spPr>
          <a:xfrm>
            <a:off x="628650" y="1825625"/>
            <a:ext cx="4040627" cy="4351338"/>
          </a:xfrm>
        </p:spPr>
        <p:txBody>
          <a:bodyPr/>
          <a:lstStyle/>
          <a:p>
            <a:r>
              <a:rPr kumimoji="1" lang="ja-JP" altLang="en-US" dirty="0" smtClean="0"/>
              <a:t>新しいビジネス</a:t>
            </a:r>
            <a:endParaRPr kumimoji="1" lang="en-US" altLang="ja-JP" dirty="0" smtClean="0"/>
          </a:p>
          <a:p>
            <a:r>
              <a:rPr kumimoji="1" lang="ja-JP" altLang="en-US" dirty="0" smtClean="0"/>
              <a:t>組織の攻撃情報を検知</a:t>
            </a:r>
            <a:endParaRPr kumimoji="1" lang="en-US" altLang="ja-JP" dirty="0" smtClean="0"/>
          </a:p>
          <a:p>
            <a:pPr lvl="1"/>
            <a:r>
              <a:rPr lang="ja-JP" altLang="en-US" dirty="0" smtClean="0"/>
              <a:t>世界</a:t>
            </a:r>
            <a:r>
              <a:rPr lang="ja-JP" altLang="en-US" dirty="0"/>
              <a:t>中</a:t>
            </a:r>
            <a:r>
              <a:rPr lang="ja-JP" altLang="en-US" dirty="0" smtClean="0"/>
              <a:t>から、脅威情報を収集</a:t>
            </a:r>
            <a:endParaRPr lang="en-US" altLang="ja-JP" dirty="0" smtClean="0"/>
          </a:p>
          <a:p>
            <a:pPr lvl="1"/>
            <a:r>
              <a:rPr lang="ja-JP" altLang="en-US" dirty="0" smtClean="0"/>
              <a:t>パターン情報の利用</a:t>
            </a:r>
            <a:endParaRPr lang="en-US" altLang="ja-JP" dirty="0" smtClean="0"/>
          </a:p>
          <a:p>
            <a:r>
              <a:rPr kumimoji="1" lang="ja-JP" altLang="en-US" dirty="0" smtClean="0"/>
              <a:t>組織</a:t>
            </a:r>
            <a:r>
              <a:rPr lang="ja-JP" altLang="en-US" dirty="0" smtClean="0"/>
              <a:t>の脅威情報の発見</a:t>
            </a:r>
            <a:endParaRPr lang="en-US" altLang="ja-JP" dirty="0" smtClean="0"/>
          </a:p>
          <a:p>
            <a:pPr lvl="1"/>
            <a:r>
              <a:rPr kumimoji="1" lang="ja-JP" altLang="en-US" dirty="0" smtClean="0"/>
              <a:t>通信の異常により、新たな脅威を発見する。</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838" y="1690689"/>
            <a:ext cx="3873128" cy="2181938"/>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838" y="4110363"/>
            <a:ext cx="3667328" cy="2446079"/>
          </a:xfrm>
          <a:prstGeom prst="rect">
            <a:avLst/>
          </a:prstGeom>
        </p:spPr>
      </p:pic>
    </p:spTree>
    <p:extLst>
      <p:ext uri="{BB962C8B-B14F-4D97-AF65-F5344CB8AC3E}">
        <p14:creationId xmlns:p14="http://schemas.microsoft.com/office/powerpoint/2010/main" val="178398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サイバーセキュリティと社会</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サイバー犯罪の損失額は全世界で年間</a:t>
            </a:r>
            <a:r>
              <a:rPr lang="en-US" altLang="ja-JP" dirty="0"/>
              <a:t>59</a:t>
            </a:r>
            <a:r>
              <a:rPr lang="ja-JP" altLang="en-US" dirty="0"/>
              <a:t>兆円、平成</a:t>
            </a:r>
            <a:r>
              <a:rPr lang="en-US" altLang="ja-JP" dirty="0"/>
              <a:t>25</a:t>
            </a:r>
            <a:r>
              <a:rPr lang="ja-JP" altLang="en-US" dirty="0" smtClean="0"/>
              <a:t>年</a:t>
            </a:r>
            <a:endParaRPr lang="en-US" altLang="ja-JP" dirty="0" smtClean="0"/>
          </a:p>
          <a:p>
            <a:pPr lvl="1"/>
            <a:r>
              <a:rPr kumimoji="1" lang="ja-JP" altLang="en-US" dirty="0" smtClean="0"/>
              <a:t>国レベルで対応する必要性</a:t>
            </a:r>
            <a:endParaRPr kumimoji="1" lang="en-US" altLang="ja-JP" dirty="0" smtClean="0"/>
          </a:p>
          <a:p>
            <a:pPr lvl="2"/>
            <a:r>
              <a:rPr lang="ja-JP" altLang="en-US" dirty="0"/>
              <a:t>法</a:t>
            </a:r>
            <a:r>
              <a:rPr lang="ja-JP" altLang="en-US" dirty="0" smtClean="0"/>
              <a:t>整備</a:t>
            </a:r>
            <a:endParaRPr lang="en-US" altLang="ja-JP" dirty="0" smtClean="0"/>
          </a:p>
          <a:p>
            <a:pPr lvl="3"/>
            <a:r>
              <a:rPr lang="ja-JP" altLang="en-US" dirty="0"/>
              <a:t>サイバーセキュリティ基本法</a:t>
            </a:r>
            <a:r>
              <a:rPr lang="en-US" altLang="ja-JP" dirty="0"/>
              <a:t>(</a:t>
            </a:r>
            <a:r>
              <a:rPr lang="ja-JP" altLang="en-US" dirty="0"/>
              <a:t>平成</a:t>
            </a:r>
            <a:r>
              <a:rPr lang="en-US" altLang="ja-JP" dirty="0"/>
              <a:t>26</a:t>
            </a:r>
            <a:r>
              <a:rPr lang="ja-JP" altLang="en-US" dirty="0"/>
              <a:t>年</a:t>
            </a:r>
            <a:r>
              <a:rPr lang="en-US" altLang="ja-JP" dirty="0"/>
              <a:t>)</a:t>
            </a:r>
          </a:p>
          <a:p>
            <a:pPr lvl="3"/>
            <a:r>
              <a:rPr lang="ja-JP" altLang="en-US" dirty="0"/>
              <a:t>八条：大学その他の教育研究機関の責務</a:t>
            </a:r>
          </a:p>
          <a:p>
            <a:pPr lvl="4"/>
            <a:r>
              <a:rPr lang="ja-JP" altLang="en-US" dirty="0"/>
              <a:t>自組織の自主的なサイバーセキュリティの確保</a:t>
            </a:r>
          </a:p>
          <a:p>
            <a:pPr lvl="4"/>
            <a:r>
              <a:rPr lang="ja-JP" altLang="en-US" dirty="0"/>
              <a:t>サイバーセキュリティに係る人材の育成</a:t>
            </a:r>
          </a:p>
          <a:p>
            <a:pPr lvl="4"/>
            <a:r>
              <a:rPr lang="ja-JP" altLang="en-US" dirty="0"/>
              <a:t>サイバーセキュリティに関する研究</a:t>
            </a:r>
          </a:p>
          <a:p>
            <a:pPr lvl="4"/>
            <a:r>
              <a:rPr lang="ja-JP" altLang="en-US" dirty="0"/>
              <a:t>その成果の普及や国，地方公共団体への</a:t>
            </a:r>
            <a:r>
              <a:rPr lang="ja-JP" altLang="en-US" dirty="0" smtClean="0"/>
              <a:t>協力</a:t>
            </a:r>
            <a:endParaRPr lang="en-US" altLang="ja-JP" dirty="0" smtClean="0"/>
          </a:p>
          <a:p>
            <a:pPr lvl="2"/>
            <a:r>
              <a:rPr lang="ja-JP" altLang="en-US" dirty="0" smtClean="0"/>
              <a:t>技術</a:t>
            </a:r>
            <a:r>
              <a:rPr lang="ja-JP" altLang="en-US" dirty="0"/>
              <a:t>開発</a:t>
            </a:r>
            <a:r>
              <a:rPr lang="ja-JP" altLang="en-US" dirty="0" smtClean="0"/>
              <a:t>の</a:t>
            </a:r>
            <a:r>
              <a:rPr lang="ja-JP" altLang="en-US" dirty="0"/>
              <a:t>促進</a:t>
            </a:r>
            <a:endParaRPr lang="en-US" altLang="ja-JP" dirty="0" smtClean="0"/>
          </a:p>
          <a:p>
            <a:pPr lvl="2"/>
            <a:r>
              <a:rPr kumimoji="1" lang="ja-JP" altLang="en-US" dirty="0"/>
              <a:t>教育</a:t>
            </a:r>
          </a:p>
        </p:txBody>
      </p:sp>
    </p:spTree>
    <p:extLst>
      <p:ext uri="{BB962C8B-B14F-4D97-AF65-F5344CB8AC3E}">
        <p14:creationId xmlns:p14="http://schemas.microsoft.com/office/powerpoint/2010/main" val="62039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サイバーセキュリティ基本法</a:t>
            </a:r>
            <a:r>
              <a:rPr lang="en-US" altLang="ja-JP" dirty="0" smtClean="0"/>
              <a:t/>
            </a:r>
            <a:br>
              <a:rPr lang="en-US" altLang="ja-JP" dirty="0" smtClean="0"/>
            </a:br>
            <a:r>
              <a:rPr lang="ja-JP" altLang="en-US" dirty="0" smtClean="0"/>
              <a:t>（</a:t>
            </a:r>
            <a:r>
              <a:rPr lang="en-US" altLang="ja-JP" dirty="0" smtClean="0"/>
              <a:t>2014</a:t>
            </a:r>
            <a:r>
              <a:rPr lang="ja-JP" altLang="en-US" dirty="0" smtClean="0"/>
              <a:t>年</a:t>
            </a:r>
            <a:r>
              <a:rPr lang="en-US" altLang="ja-JP" dirty="0" smtClean="0"/>
              <a:t>11</a:t>
            </a:r>
            <a:r>
              <a:rPr lang="ja-JP" altLang="en-US" dirty="0" smtClean="0"/>
              <a:t>月</a:t>
            </a:r>
            <a:r>
              <a:rPr lang="en-US" altLang="ja-JP" dirty="0" smtClean="0"/>
              <a:t>6</a:t>
            </a:r>
            <a:r>
              <a:rPr lang="ja-JP" altLang="en-US" dirty="0" smtClean="0"/>
              <a:t>日成立）</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サイバー攻撃対策に関する国の責務などを定めた法律</a:t>
            </a:r>
            <a:endParaRPr lang="en-US" altLang="ja-JP" dirty="0" smtClean="0"/>
          </a:p>
          <a:p>
            <a:r>
              <a:rPr lang="ja-JP" altLang="en-US" dirty="0" smtClean="0"/>
              <a:t>（</a:t>
            </a:r>
            <a:r>
              <a:rPr lang="ja-JP" altLang="en-US" dirty="0"/>
              <a:t>教育研究機関の責務</a:t>
            </a:r>
            <a:r>
              <a:rPr lang="ja-JP" altLang="en-US" dirty="0" smtClean="0"/>
              <a:t>）第八条</a:t>
            </a:r>
            <a:r>
              <a:rPr lang="ja-JP" altLang="en-US" dirty="0"/>
              <a:t>　大学その他</a:t>
            </a:r>
            <a:r>
              <a:rPr lang="ja-JP" altLang="en-US" dirty="0" smtClean="0"/>
              <a:t>の教育</a:t>
            </a:r>
            <a:r>
              <a:rPr lang="ja-JP" altLang="en-US" dirty="0"/>
              <a:t>研究機関は、基本理念にのっとり、自主的かつ積極的にサイバーセキュリティの確保、サイバーセキュリティに係る人材の育成並びに</a:t>
            </a:r>
            <a:r>
              <a:rPr lang="ja-JP" altLang="en-US" dirty="0" smtClean="0"/>
              <a:t>サイバーセキュリティに</a:t>
            </a:r>
            <a:r>
              <a:rPr lang="ja-JP" altLang="en-US" dirty="0"/>
              <a:t>関する研究及びその成果の普及に努めるとともに、国又は地方公共団体が実施するサイバーセキュリティに関する施策に協力するよう努めるものとする</a:t>
            </a:r>
            <a:r>
              <a:rPr lang="ja-JP" altLang="en-US" dirty="0" smtClean="0"/>
              <a:t>。</a:t>
            </a:r>
            <a:endParaRPr lang="en-US" altLang="ja-JP" dirty="0" smtClean="0"/>
          </a:p>
          <a:p>
            <a:r>
              <a:rPr lang="ja-JP" altLang="en-US" dirty="0" smtClean="0"/>
              <a:t>（</a:t>
            </a:r>
            <a:r>
              <a:rPr lang="ja-JP" altLang="en-US" dirty="0"/>
              <a:t>国民の努力</a:t>
            </a:r>
            <a:r>
              <a:rPr lang="ja-JP" altLang="en-US" dirty="0" smtClean="0"/>
              <a:t>）第九条</a:t>
            </a:r>
            <a:r>
              <a:rPr lang="ja-JP" altLang="en-US" dirty="0"/>
              <a:t>　国民は、基本理念にのっとり、サイバーセキュリティの重要性に関する関心と理解を深め、サイバーセキュリティの確保に必要な注意を払うよう努めるものとする。</a:t>
            </a:r>
          </a:p>
          <a:p>
            <a:pPr lvl="4"/>
            <a:endParaRPr lang="en-US" altLang="ja-JP" dirty="0" smtClean="0"/>
          </a:p>
          <a:p>
            <a:r>
              <a:rPr lang="ja-JP" altLang="en-US" dirty="0" smtClean="0"/>
              <a:t>法案全文</a:t>
            </a:r>
            <a:endParaRPr lang="en-US" altLang="ja-JP" dirty="0" smtClean="0"/>
          </a:p>
          <a:p>
            <a:pPr lvl="1"/>
            <a:r>
              <a:rPr lang="en-US" altLang="ja-JP" dirty="0" smtClean="0">
                <a:hlinkClick r:id="rId3"/>
              </a:rPr>
              <a:t>http</a:t>
            </a:r>
            <a:r>
              <a:rPr lang="en-US" altLang="ja-JP" dirty="0">
                <a:hlinkClick r:id="rId3"/>
              </a:rPr>
              <a:t>://</a:t>
            </a:r>
            <a:r>
              <a:rPr lang="en-US" altLang="ja-JP" dirty="0" smtClean="0">
                <a:hlinkClick r:id="rId3"/>
              </a:rPr>
              <a:t>www.shugiin.go.jp/internet/itdb_gian.nsf/html/gian/honbun/houan/g18601035.htm</a:t>
            </a:r>
            <a:r>
              <a:rPr lang="ja-JP" altLang="en-US" dirty="0"/>
              <a:t> </a:t>
            </a:r>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dirty="0" smtClean="0"/>
              <a:t>サイバーセキュリティ基礎</a:t>
            </a:r>
            <a:endParaRPr kumimoji="1" lang="ja-JP" altLang="en-US" dirty="0"/>
          </a:p>
        </p:txBody>
      </p:sp>
      <p:sp>
        <p:nvSpPr>
          <p:cNvPr id="5" name="スライド番号プレースホルダー 4"/>
          <p:cNvSpPr>
            <a:spLocks noGrp="1"/>
          </p:cNvSpPr>
          <p:nvPr>
            <p:ph type="sldNum" sz="quarter" idx="12"/>
          </p:nvPr>
        </p:nvSpPr>
        <p:spPr/>
        <p:txBody>
          <a:bodyPr/>
          <a:lstStyle/>
          <a:p>
            <a:fld id="{7E280EC1-6B44-4B49-82BC-9ACA7170F820}" type="slidenum">
              <a:rPr kumimoji="1" lang="ja-JP" altLang="en-US" smtClean="0"/>
              <a:t>14</a:t>
            </a:fld>
            <a:endParaRPr kumimoji="1" lang="ja-JP" altLang="en-US"/>
          </a:p>
        </p:txBody>
      </p:sp>
    </p:spTree>
    <p:extLst>
      <p:ext uri="{BB962C8B-B14F-4D97-AF65-F5344CB8AC3E}">
        <p14:creationId xmlns:p14="http://schemas.microsoft.com/office/powerpoint/2010/main" val="3260958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5" name="正方形/長方形 4"/>
          <p:cNvSpPr/>
          <p:nvPr/>
        </p:nvSpPr>
        <p:spPr>
          <a:xfrm>
            <a:off x="8023412" y="295836"/>
            <a:ext cx="1057835" cy="349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6334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人材育成　</a:t>
            </a:r>
            <a:r>
              <a:rPr kumimoji="1" lang="en-US" altLang="ja-JP" dirty="0" smtClean="0"/>
              <a:t>30,000</a:t>
            </a:r>
            <a:r>
              <a:rPr kumimoji="1" lang="ja-JP" altLang="en-US" dirty="0" smtClean="0"/>
              <a:t>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東京オリンピック・パラリンピック </a:t>
            </a:r>
            <a:r>
              <a:rPr kumimoji="1" lang="en-US" altLang="ja-JP" dirty="0" smtClean="0"/>
              <a:t>(2020)</a:t>
            </a:r>
          </a:p>
          <a:p>
            <a:r>
              <a:rPr lang="ja-JP" altLang="en-US" dirty="0" smtClean="0"/>
              <a:t>サイバーセキュリティ人材育成検討会</a:t>
            </a:r>
            <a:endParaRPr lang="en-US" altLang="ja-JP" dirty="0" smtClean="0"/>
          </a:p>
          <a:p>
            <a:pPr lvl="1"/>
            <a:r>
              <a:rPr kumimoji="1" lang="ja-JP" altLang="en-US" dirty="0" smtClean="0"/>
              <a:t>重要インフラ４３社が参加</a:t>
            </a:r>
            <a:endParaRPr kumimoji="1" lang="en-US" altLang="ja-JP" dirty="0" smtClean="0"/>
          </a:p>
          <a:p>
            <a:r>
              <a:rPr lang="ja-JP" altLang="en-US" dirty="0" smtClean="0"/>
              <a:t>新しい</a:t>
            </a:r>
            <a:r>
              <a:rPr lang="ja-JP" altLang="en-US" dirty="0"/>
              <a:t>雇用</a:t>
            </a:r>
            <a:r>
              <a:rPr lang="ja-JP" altLang="en-US" dirty="0" smtClean="0"/>
              <a:t>の</a:t>
            </a:r>
            <a:r>
              <a:rPr lang="ja-JP" altLang="en-US" dirty="0"/>
              <a:t>チャンス</a:t>
            </a:r>
            <a:endParaRPr kumimoji="1" lang="ja-JP" altLang="en-US" dirty="0"/>
          </a:p>
        </p:txBody>
      </p:sp>
      <p:pic>
        <p:nvPicPr>
          <p:cNvPr id="4" name="図 3"/>
          <p:cNvPicPr>
            <a:picLocks noChangeAspect="1"/>
          </p:cNvPicPr>
          <p:nvPr/>
        </p:nvPicPr>
        <p:blipFill>
          <a:blip r:embed="rId2"/>
          <a:stretch>
            <a:fillRect/>
          </a:stretch>
        </p:blipFill>
        <p:spPr>
          <a:xfrm>
            <a:off x="4572000" y="3204293"/>
            <a:ext cx="4153276" cy="3415500"/>
          </a:xfrm>
          <a:prstGeom prst="rect">
            <a:avLst/>
          </a:prstGeom>
        </p:spPr>
      </p:pic>
      <p:sp>
        <p:nvSpPr>
          <p:cNvPr id="5" name="テキスト ボックス 4"/>
          <p:cNvSpPr txBox="1"/>
          <p:nvPr/>
        </p:nvSpPr>
        <p:spPr>
          <a:xfrm>
            <a:off x="4073372" y="5992297"/>
            <a:ext cx="2794355" cy="369332"/>
          </a:xfrm>
          <a:prstGeom prst="rect">
            <a:avLst/>
          </a:prstGeom>
          <a:noFill/>
        </p:spPr>
        <p:txBody>
          <a:bodyPr wrap="none" rtlCol="0">
            <a:spAutoFit/>
          </a:bodyPr>
          <a:lstStyle/>
          <a:p>
            <a:r>
              <a:rPr lang="en-US" altLang="zh-TW" dirty="0"/>
              <a:t>1/14 </a:t>
            </a:r>
            <a:r>
              <a:rPr lang="zh-TW" altLang="en-US" dirty="0"/>
              <a:t>日本経済新聞（朝刊）</a:t>
            </a:r>
            <a:endParaRPr kumimoji="1" lang="ja-JP" altLang="en-US" dirty="0"/>
          </a:p>
        </p:txBody>
      </p:sp>
    </p:spTree>
    <p:extLst>
      <p:ext uri="{BB962C8B-B14F-4D97-AF65-F5344CB8AC3E}">
        <p14:creationId xmlns:p14="http://schemas.microsoft.com/office/powerpoint/2010/main" val="375578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サイバー演習</a:t>
            </a:r>
            <a:endParaRPr kumimoji="1" lang="ja-JP" altLang="en-US" dirty="0"/>
          </a:p>
        </p:txBody>
      </p:sp>
      <p:sp>
        <p:nvSpPr>
          <p:cNvPr id="3" name="コンテンツ プレースホルダー 2"/>
          <p:cNvSpPr>
            <a:spLocks noGrp="1"/>
          </p:cNvSpPr>
          <p:nvPr>
            <p:ph idx="1"/>
          </p:nvPr>
        </p:nvSpPr>
        <p:spPr>
          <a:xfrm>
            <a:off x="628650" y="1825625"/>
            <a:ext cx="3865529" cy="4351338"/>
          </a:xfrm>
        </p:spPr>
        <p:txBody>
          <a:bodyPr/>
          <a:lstStyle/>
          <a:p>
            <a:r>
              <a:rPr kumimoji="1" lang="ja-JP" altLang="en-US" dirty="0" smtClean="0"/>
              <a:t>仮想計算機、ネットワーク環境で、サイバー攻撃を再現する。</a:t>
            </a:r>
            <a:endParaRPr kumimoji="1" lang="en-US" altLang="ja-JP" dirty="0" smtClean="0"/>
          </a:p>
          <a:p>
            <a:r>
              <a:rPr kumimoji="1" lang="ja-JP" altLang="en-US" dirty="0" smtClean="0"/>
              <a:t>本物に近いサイバー攻撃を体験、学習する</a:t>
            </a:r>
            <a:r>
              <a:rPr lang="ja-JP" altLang="en-US" dirty="0" smtClean="0"/>
              <a:t>。</a:t>
            </a:r>
            <a:endParaRPr lang="en-US" altLang="ja-JP" dirty="0" smtClean="0"/>
          </a:p>
          <a:p>
            <a:r>
              <a:rPr kumimoji="1" lang="ja-JP" altLang="en-US" dirty="0"/>
              <a:t>対戦型</a:t>
            </a:r>
            <a:r>
              <a:rPr kumimoji="1" lang="ja-JP" altLang="en-US" dirty="0" smtClean="0"/>
              <a:t>はチーム</a:t>
            </a:r>
            <a:r>
              <a:rPr kumimoji="1" lang="ja-JP" altLang="en-US" dirty="0"/>
              <a:t>戦</a:t>
            </a:r>
            <a:r>
              <a:rPr kumimoji="1" lang="ja-JP" altLang="en-US" dirty="0" smtClean="0"/>
              <a:t>で行い、チーム間の連携などの訓練も行う。</a:t>
            </a:r>
            <a:endParaRPr kumimoji="1" lang="ja-JP" altLang="en-US" dirty="0"/>
          </a:p>
        </p:txBody>
      </p:sp>
      <p:sp>
        <p:nvSpPr>
          <p:cNvPr id="5" name="正方形/長方形 4"/>
          <p:cNvSpPr/>
          <p:nvPr/>
        </p:nvSpPr>
        <p:spPr>
          <a:xfrm>
            <a:off x="5106457" y="704540"/>
            <a:ext cx="2912232" cy="2362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171" y="1292146"/>
            <a:ext cx="738122" cy="585884"/>
          </a:xfrm>
          <a:prstGeom prst="rect">
            <a:avLst/>
          </a:prstGeom>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7617" y="1803362"/>
            <a:ext cx="738122" cy="585884"/>
          </a:xfrm>
          <a:prstGeom prst="rect">
            <a:avLst/>
          </a:prstGeom>
        </p:spPr>
      </p:pic>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731" y="1299837"/>
            <a:ext cx="738122" cy="585884"/>
          </a:xfrm>
          <a:prstGeom prst="rect">
            <a:avLst/>
          </a:prstGeom>
        </p:spPr>
      </p:pic>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038" y="2267782"/>
            <a:ext cx="738122" cy="585884"/>
          </a:xfrm>
          <a:prstGeom prst="rect">
            <a:avLst/>
          </a:prstGeom>
        </p:spPr>
      </p:pic>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56" y="1191561"/>
            <a:ext cx="738122" cy="585884"/>
          </a:xfrm>
          <a:prstGeom prst="rect">
            <a:avLst/>
          </a:prstGeom>
        </p:spPr>
      </p:pic>
      <p:sp>
        <p:nvSpPr>
          <p:cNvPr id="11" name="正方形/長方形 10"/>
          <p:cNvSpPr/>
          <p:nvPr/>
        </p:nvSpPr>
        <p:spPr>
          <a:xfrm>
            <a:off x="5106457" y="3913103"/>
            <a:ext cx="2912232" cy="2362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75518" y="4481472"/>
            <a:ext cx="738122" cy="585884"/>
          </a:xfrm>
          <a:prstGeom prst="rect">
            <a:avLst/>
          </a:prstGeom>
          <a:ln>
            <a:solidFill>
              <a:srgbClr val="0070C0"/>
            </a:solidFill>
          </a:ln>
        </p:spPr>
      </p:pic>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482" y="4983395"/>
            <a:ext cx="738122" cy="585884"/>
          </a:xfrm>
          <a:prstGeom prst="rect">
            <a:avLst/>
          </a:prstGeom>
          <a:ln>
            <a:solidFill>
              <a:srgbClr val="FF0000"/>
            </a:solidFill>
          </a:ln>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067" y="4264930"/>
            <a:ext cx="738122" cy="585884"/>
          </a:xfrm>
          <a:prstGeom prst="rect">
            <a:avLst/>
          </a:prstGeom>
          <a:ln>
            <a:solidFill>
              <a:srgbClr val="FF0000"/>
            </a:solidFill>
          </a:ln>
        </p:spPr>
      </p:pic>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218619" y="5200477"/>
            <a:ext cx="738122" cy="585884"/>
          </a:xfrm>
          <a:prstGeom prst="rect">
            <a:avLst/>
          </a:prstGeom>
          <a:ln>
            <a:solidFill>
              <a:srgbClr val="0070C0"/>
            </a:solidFill>
          </a:ln>
        </p:spPr>
      </p:pic>
      <p:sp>
        <p:nvSpPr>
          <p:cNvPr id="16" name="テキスト ボックス 15"/>
          <p:cNvSpPr txBox="1"/>
          <p:nvPr/>
        </p:nvSpPr>
        <p:spPr>
          <a:xfrm>
            <a:off x="6670167" y="2677822"/>
            <a:ext cx="1468706" cy="276999"/>
          </a:xfrm>
          <a:prstGeom prst="rect">
            <a:avLst/>
          </a:prstGeom>
          <a:noFill/>
        </p:spPr>
        <p:txBody>
          <a:bodyPr wrap="square" rtlCol="0">
            <a:spAutoFit/>
          </a:bodyPr>
          <a:lstStyle/>
          <a:p>
            <a:r>
              <a:rPr lang="ja-JP" altLang="en-US" sz="1200" dirty="0" smtClean="0"/>
              <a:t>自学</a:t>
            </a:r>
            <a:endParaRPr kumimoji="1" lang="ja-JP" altLang="en-US" sz="1200" dirty="0"/>
          </a:p>
        </p:txBody>
      </p:sp>
      <p:sp>
        <p:nvSpPr>
          <p:cNvPr id="17" name="テキスト ボックス 16"/>
          <p:cNvSpPr txBox="1"/>
          <p:nvPr/>
        </p:nvSpPr>
        <p:spPr>
          <a:xfrm>
            <a:off x="6562573" y="5871892"/>
            <a:ext cx="1382021" cy="276999"/>
          </a:xfrm>
          <a:prstGeom prst="rect">
            <a:avLst/>
          </a:prstGeom>
          <a:noFill/>
        </p:spPr>
        <p:txBody>
          <a:bodyPr wrap="square" rtlCol="0">
            <a:spAutoFit/>
          </a:bodyPr>
          <a:lstStyle/>
          <a:p>
            <a:r>
              <a:rPr kumimoji="1" lang="ja-JP" altLang="en-US" sz="1200" dirty="0" smtClean="0"/>
              <a:t>対戦型で競う</a:t>
            </a:r>
            <a:endParaRPr kumimoji="1" lang="ja-JP" altLang="en-US" sz="1200" dirty="0"/>
          </a:p>
        </p:txBody>
      </p:sp>
      <p:cxnSp>
        <p:nvCxnSpPr>
          <p:cNvPr id="18" name="直線コネクタ 17"/>
          <p:cNvCxnSpPr/>
          <p:nvPr/>
        </p:nvCxnSpPr>
        <p:spPr>
          <a:xfrm flipH="1">
            <a:off x="6031664" y="4052415"/>
            <a:ext cx="1156923" cy="1756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4699" y="4988544"/>
            <a:ext cx="274760" cy="274760"/>
          </a:xfrm>
          <a:prstGeom prst="rect">
            <a:avLst/>
          </a:prstGeom>
        </p:spPr>
      </p:pic>
      <p:sp>
        <p:nvSpPr>
          <p:cNvPr id="20" name="テキスト ボックス 19"/>
          <p:cNvSpPr txBox="1"/>
          <p:nvPr/>
        </p:nvSpPr>
        <p:spPr>
          <a:xfrm>
            <a:off x="5064371" y="365559"/>
            <a:ext cx="1273105" cy="369332"/>
          </a:xfrm>
          <a:prstGeom prst="rect">
            <a:avLst/>
          </a:prstGeom>
          <a:noFill/>
        </p:spPr>
        <p:txBody>
          <a:bodyPr wrap="none" rtlCol="0">
            <a:spAutoFit/>
          </a:bodyPr>
          <a:lstStyle/>
          <a:p>
            <a:r>
              <a:rPr kumimoji="1" lang="ja-JP" altLang="en-US" dirty="0" smtClean="0"/>
              <a:t>基本コース</a:t>
            </a:r>
            <a:endParaRPr kumimoji="1" lang="ja-JP" altLang="en-US" dirty="0"/>
          </a:p>
        </p:txBody>
      </p:sp>
      <p:sp>
        <p:nvSpPr>
          <p:cNvPr id="21" name="テキスト ボックス 20"/>
          <p:cNvSpPr txBox="1"/>
          <p:nvPr/>
        </p:nvSpPr>
        <p:spPr>
          <a:xfrm>
            <a:off x="5114478" y="3553924"/>
            <a:ext cx="1273105" cy="369332"/>
          </a:xfrm>
          <a:prstGeom prst="rect">
            <a:avLst/>
          </a:prstGeom>
          <a:noFill/>
        </p:spPr>
        <p:txBody>
          <a:bodyPr wrap="none" rtlCol="0">
            <a:spAutoFit/>
          </a:bodyPr>
          <a:lstStyle/>
          <a:p>
            <a:r>
              <a:rPr lang="ja-JP" altLang="en-US" dirty="0" smtClean="0"/>
              <a:t>上級コース</a:t>
            </a:r>
            <a:endParaRPr kumimoji="1" lang="ja-JP" altLang="en-US" dirty="0"/>
          </a:p>
        </p:txBody>
      </p:sp>
    </p:spTree>
    <p:extLst>
      <p:ext uri="{BB962C8B-B14F-4D97-AF65-F5344CB8AC3E}">
        <p14:creationId xmlns:p14="http://schemas.microsoft.com/office/powerpoint/2010/main" val="354183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小テスト</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514350" indent="-514350">
              <a:buFont typeface="+mj-lt"/>
              <a:buAutoNum type="arabicPeriod"/>
            </a:pPr>
            <a:r>
              <a:rPr kumimoji="1" lang="ja-JP" altLang="en-US" dirty="0" smtClean="0"/>
              <a:t>最近、サイバー犯罪が増えている理由について簡単に説明せよ。</a:t>
            </a:r>
            <a:endParaRPr kumimoji="1" lang="en-US" altLang="ja-JP" dirty="0" smtClean="0"/>
          </a:p>
          <a:p>
            <a:pPr marL="514350" indent="-514350">
              <a:buFont typeface="+mj-lt"/>
              <a:buAutoNum type="arabicPeriod"/>
            </a:pPr>
            <a:r>
              <a:rPr lang="ja-JP" altLang="en-US" dirty="0" smtClean="0"/>
              <a:t>標的型</a:t>
            </a:r>
            <a:r>
              <a:rPr lang="ja-JP" altLang="en-US" dirty="0"/>
              <a:t>攻撃</a:t>
            </a:r>
            <a:r>
              <a:rPr lang="ja-JP" altLang="en-US" dirty="0" smtClean="0"/>
              <a:t>とフィッシング攻撃の関係を説明せよ。</a:t>
            </a:r>
            <a:endParaRPr lang="en-US" altLang="ja-JP" dirty="0" smtClean="0"/>
          </a:p>
          <a:p>
            <a:pPr marL="514350" indent="-514350">
              <a:buFont typeface="+mj-lt"/>
              <a:buAutoNum type="arabicPeriod"/>
            </a:pPr>
            <a:r>
              <a:rPr kumimoji="1" lang="ja-JP" altLang="en-US" dirty="0" smtClean="0"/>
              <a:t>マルバタイジング攻撃のように避けられない攻撃にはどのように対応するのがよいと思いますか。</a:t>
            </a:r>
            <a:endParaRPr kumimoji="1" lang="en-US" altLang="ja-JP" dirty="0" smtClean="0"/>
          </a:p>
          <a:p>
            <a:pPr marL="514350" indent="-514350">
              <a:buFont typeface="+mj-lt"/>
              <a:buAutoNum type="arabicPeriod"/>
            </a:pPr>
            <a:r>
              <a:rPr lang="en-US" altLang="ja-JP" smtClean="0"/>
              <a:t>CTF </a:t>
            </a:r>
            <a:r>
              <a:rPr lang="ja-JP" altLang="en-US" smtClean="0"/>
              <a:t>と</a:t>
            </a:r>
            <a:r>
              <a:rPr lang="ja-JP" altLang="en-US" dirty="0" smtClean="0"/>
              <a:t>は何の略でしょうか。また、簡単に説明してください。</a:t>
            </a:r>
            <a:endParaRPr lang="en-US" altLang="ja-JP" dirty="0" smtClean="0"/>
          </a:p>
          <a:p>
            <a:pPr marL="514350" indent="-514350">
              <a:buFont typeface="+mj-lt"/>
              <a:buAutoNum type="arabicPeriod"/>
            </a:pPr>
            <a:r>
              <a:rPr kumimoji="1" lang="ja-JP" altLang="en-US" dirty="0"/>
              <a:t>講義</a:t>
            </a:r>
            <a:r>
              <a:rPr kumimoji="1" lang="ja-JP" altLang="en-US" dirty="0" smtClean="0"/>
              <a:t>に対する感想、要望を書いてください。（これは評点の対象にはなりません。）</a:t>
            </a:r>
            <a:endParaRPr kumimoji="1" lang="ja-JP" altLang="en-US" dirty="0"/>
          </a:p>
        </p:txBody>
      </p:sp>
    </p:spTree>
    <p:extLst>
      <p:ext uri="{BB962C8B-B14F-4D97-AF65-F5344CB8AC3E}">
        <p14:creationId xmlns:p14="http://schemas.microsoft.com/office/powerpoint/2010/main" val="97926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講義と試験について</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パソコンを必ず持参すること</a:t>
            </a:r>
            <a:endParaRPr lang="en-US" altLang="ja-JP" dirty="0" smtClean="0"/>
          </a:p>
          <a:p>
            <a:pPr lvl="1"/>
            <a:r>
              <a:rPr lang="ja-JP" altLang="en-US" dirty="0" smtClean="0"/>
              <a:t>講義資料の閲覧</a:t>
            </a:r>
            <a:endParaRPr lang="en-US" altLang="ja-JP" dirty="0" smtClean="0"/>
          </a:p>
          <a:p>
            <a:pPr lvl="1"/>
            <a:r>
              <a:rPr lang="ja-JP" altLang="en-US" dirty="0" smtClean="0"/>
              <a:t>小テスト</a:t>
            </a:r>
            <a:endParaRPr lang="en-US" altLang="ja-JP" dirty="0" smtClean="0"/>
          </a:p>
          <a:p>
            <a:r>
              <a:rPr kumimoji="1" lang="ja-JP" altLang="en-US" dirty="0" smtClean="0"/>
              <a:t>最初の７０分：講義</a:t>
            </a:r>
            <a:endParaRPr kumimoji="1" lang="en-US" altLang="ja-JP" dirty="0" smtClean="0"/>
          </a:p>
          <a:p>
            <a:r>
              <a:rPr lang="ja-JP" altLang="en-US" dirty="0" smtClean="0"/>
              <a:t>残りの２０分：小テスト</a:t>
            </a:r>
            <a:endParaRPr lang="en-US" altLang="ja-JP" dirty="0" smtClean="0"/>
          </a:p>
          <a:p>
            <a:pPr lvl="1"/>
            <a:r>
              <a:rPr lang="en-US" altLang="ja-JP" dirty="0" smtClean="0"/>
              <a:t>Moodle </a:t>
            </a:r>
            <a:r>
              <a:rPr lang="ja-JP" altLang="en-US" dirty="0" smtClean="0"/>
              <a:t>上で実施</a:t>
            </a:r>
            <a:endParaRPr lang="en-US" altLang="ja-JP" dirty="0" smtClean="0"/>
          </a:p>
          <a:p>
            <a:pPr lvl="1"/>
            <a:r>
              <a:rPr lang="ja-JP" altLang="en-US" dirty="0" smtClean="0"/>
              <a:t>小テストの提出期限　１６：３０</a:t>
            </a:r>
            <a:endParaRPr lang="en-US" altLang="ja-JP" dirty="0" smtClean="0"/>
          </a:p>
          <a:p>
            <a:r>
              <a:rPr kumimoji="1" lang="ja-JP" altLang="en-US" dirty="0" smtClean="0"/>
              <a:t>１５回分の小テストで単位認定</a:t>
            </a:r>
            <a:endParaRPr kumimoji="1" lang="en-US" altLang="ja-JP" dirty="0" smtClean="0"/>
          </a:p>
          <a:p>
            <a:r>
              <a:rPr lang="ja-JP" altLang="en-US" dirty="0" smtClean="0"/>
              <a:t>期末試験は行わない</a:t>
            </a:r>
            <a:endParaRPr lang="en-US" altLang="ja-JP" dirty="0" smtClean="0"/>
          </a:p>
          <a:p>
            <a:r>
              <a:rPr kumimoji="1" lang="ja-JP" altLang="en-US" dirty="0" smtClean="0"/>
              <a:t>講義情報ページ</a:t>
            </a:r>
            <a:endParaRPr kumimoji="1" lang="en-US" altLang="ja-JP" dirty="0" smtClean="0"/>
          </a:p>
          <a:p>
            <a:pPr lvl="1"/>
            <a:r>
              <a:rPr lang="en-US" altLang="ja-JP" dirty="0"/>
              <a:t>http://www.cs.kyushu-u.ac.jp/lectures/csp/2016A/</a:t>
            </a:r>
          </a:p>
          <a:p>
            <a:pPr lvl="1"/>
            <a:endParaRPr kumimoji="1" lang="ja-JP" altLang="en-US" dirty="0"/>
          </a:p>
        </p:txBody>
      </p:sp>
    </p:spTree>
    <p:extLst>
      <p:ext uri="{BB962C8B-B14F-4D97-AF65-F5344CB8AC3E}">
        <p14:creationId xmlns:p14="http://schemas.microsoft.com/office/powerpoint/2010/main" val="122091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講義内容</a:t>
            </a:r>
            <a:endParaRPr kumimoji="1" lang="ja-JP" altLang="en-US" dirty="0"/>
          </a:p>
        </p:txBody>
      </p:sp>
      <p:sp>
        <p:nvSpPr>
          <p:cNvPr id="5" name="コンテンツ プレースホルダー 4"/>
          <p:cNvSpPr>
            <a:spLocks noGrp="1"/>
          </p:cNvSpPr>
          <p:nvPr>
            <p:ph sz="half" idx="1"/>
          </p:nvPr>
        </p:nvSpPr>
        <p:spPr/>
        <p:txBody>
          <a:bodyPr>
            <a:normAutofit fontScale="77500" lnSpcReduction="20000"/>
          </a:bodyPr>
          <a:lstStyle/>
          <a:p>
            <a:r>
              <a:rPr lang="ja-JP" altLang="en-US" dirty="0"/>
              <a:t>最近の</a:t>
            </a:r>
            <a:r>
              <a:rPr lang="ja-JP" altLang="en-US" dirty="0" smtClean="0"/>
              <a:t>話題</a:t>
            </a:r>
            <a:endParaRPr lang="en-US" altLang="ja-JP" dirty="0" smtClean="0"/>
          </a:p>
          <a:p>
            <a:r>
              <a:rPr lang="ja-JP" altLang="en-US" dirty="0" smtClean="0"/>
              <a:t>事例</a:t>
            </a:r>
            <a:endParaRPr lang="en-US" altLang="ja-JP" dirty="0" smtClean="0"/>
          </a:p>
          <a:p>
            <a:pPr lvl="1"/>
            <a:r>
              <a:rPr lang="ja-JP" altLang="en-US" dirty="0" smtClean="0"/>
              <a:t>情報基盤研究開発</a:t>
            </a:r>
            <a:r>
              <a:rPr lang="ja-JP" altLang="en-US" dirty="0"/>
              <a:t>センタ</a:t>
            </a:r>
            <a:r>
              <a:rPr lang="ja-JP" altLang="en-US" dirty="0" smtClean="0"/>
              <a:t>ー</a:t>
            </a:r>
            <a:endParaRPr lang="en-US" altLang="ja-JP" dirty="0" smtClean="0"/>
          </a:p>
          <a:p>
            <a:r>
              <a:rPr lang="ja-JP" altLang="en-US" dirty="0" smtClean="0"/>
              <a:t>事例</a:t>
            </a:r>
            <a:endParaRPr lang="en-US" altLang="ja-JP" dirty="0" smtClean="0"/>
          </a:p>
          <a:p>
            <a:pPr lvl="1"/>
            <a:r>
              <a:rPr lang="en-US" altLang="ja-JP" dirty="0" smtClean="0"/>
              <a:t>Yaho</a:t>
            </a:r>
            <a:r>
              <a:rPr lang="en-US" altLang="ja-JP" dirty="0"/>
              <a:t>o</a:t>
            </a:r>
            <a:endParaRPr lang="en-US" altLang="ja-JP" dirty="0" smtClean="0"/>
          </a:p>
          <a:p>
            <a:r>
              <a:rPr lang="ja-JP" altLang="en-US" dirty="0" smtClean="0"/>
              <a:t>事例</a:t>
            </a:r>
            <a:endParaRPr lang="en-US" altLang="ja-JP" dirty="0" smtClean="0"/>
          </a:p>
          <a:p>
            <a:pPr lvl="1"/>
            <a:r>
              <a:rPr lang="ja-JP" altLang="en-US" dirty="0" smtClean="0"/>
              <a:t>九大</a:t>
            </a:r>
            <a:r>
              <a:rPr lang="ja-JP" altLang="en-US" dirty="0"/>
              <a:t>病院</a:t>
            </a:r>
            <a:endParaRPr lang="en-US" altLang="ja-JP" dirty="0" smtClean="0"/>
          </a:p>
          <a:p>
            <a:r>
              <a:rPr lang="ja-JP" altLang="en-US" dirty="0" smtClean="0"/>
              <a:t>設定</a:t>
            </a:r>
            <a:endParaRPr lang="en-US" altLang="ja-JP" dirty="0" smtClean="0"/>
          </a:p>
          <a:p>
            <a:pPr lvl="1"/>
            <a:r>
              <a:rPr lang="ja-JP" altLang="en-US" dirty="0"/>
              <a:t>パソコン</a:t>
            </a:r>
            <a:endParaRPr lang="en-US" altLang="ja-JP" dirty="0" smtClean="0"/>
          </a:p>
          <a:p>
            <a:r>
              <a:rPr lang="ja-JP" altLang="en-US" dirty="0" smtClean="0"/>
              <a:t>設定</a:t>
            </a:r>
            <a:endParaRPr lang="en-US" altLang="ja-JP" dirty="0" smtClean="0"/>
          </a:p>
          <a:p>
            <a:pPr lvl="1"/>
            <a:r>
              <a:rPr lang="ja-JP" altLang="en-US" dirty="0"/>
              <a:t>無線</a:t>
            </a:r>
            <a:endParaRPr lang="en-US" altLang="ja-JP" dirty="0"/>
          </a:p>
          <a:p>
            <a:r>
              <a:rPr lang="ja-JP" altLang="en-US" dirty="0" smtClean="0"/>
              <a:t>暗号</a:t>
            </a:r>
            <a:r>
              <a:rPr lang="ja-JP" altLang="en-US" dirty="0"/>
              <a:t>の</a:t>
            </a:r>
            <a:r>
              <a:rPr lang="ja-JP" altLang="en-US" dirty="0" smtClean="0"/>
              <a:t>話</a:t>
            </a:r>
            <a:endParaRPr lang="en-US" altLang="ja-JP" dirty="0" smtClean="0"/>
          </a:p>
          <a:p>
            <a:r>
              <a:rPr lang="ja-JP" altLang="en-US" dirty="0"/>
              <a:t>法律</a:t>
            </a:r>
            <a:endParaRPr kumimoji="1" lang="ja-JP" altLang="en-US" dirty="0"/>
          </a:p>
        </p:txBody>
      </p:sp>
      <p:sp>
        <p:nvSpPr>
          <p:cNvPr id="6" name="コンテンツ プレースホルダー 5"/>
          <p:cNvSpPr>
            <a:spLocks noGrp="1"/>
          </p:cNvSpPr>
          <p:nvPr>
            <p:ph sz="half" idx="2"/>
          </p:nvPr>
        </p:nvSpPr>
        <p:spPr/>
        <p:txBody>
          <a:bodyPr>
            <a:normAutofit fontScale="77500" lnSpcReduction="20000"/>
          </a:bodyPr>
          <a:lstStyle/>
          <a:p>
            <a:r>
              <a:rPr lang="ja-JP" altLang="en-US" dirty="0"/>
              <a:t>法律</a:t>
            </a:r>
            <a:r>
              <a:rPr lang="ja-JP" altLang="en-US" dirty="0" smtClean="0"/>
              <a:t>事例</a:t>
            </a:r>
            <a:endParaRPr lang="en-US" altLang="ja-JP" dirty="0" smtClean="0"/>
          </a:p>
          <a:p>
            <a:pPr lvl="1"/>
            <a:r>
              <a:rPr lang="en-US" altLang="ja-JP" dirty="0" smtClean="0"/>
              <a:t>Yaho</a:t>
            </a:r>
            <a:r>
              <a:rPr lang="en-US" altLang="ja-JP" dirty="0"/>
              <a:t>o</a:t>
            </a:r>
            <a:endParaRPr lang="en-US" altLang="ja-JP" dirty="0" smtClean="0"/>
          </a:p>
          <a:p>
            <a:r>
              <a:rPr lang="ja-JP" altLang="en-US" dirty="0" smtClean="0"/>
              <a:t>著作権 その</a:t>
            </a:r>
            <a:r>
              <a:rPr lang="en-US" altLang="ja-JP" dirty="0" smtClean="0"/>
              <a:t>1</a:t>
            </a:r>
          </a:p>
          <a:p>
            <a:r>
              <a:rPr lang="ja-JP" altLang="en-US" dirty="0" smtClean="0"/>
              <a:t>著作権 その</a:t>
            </a:r>
            <a:r>
              <a:rPr lang="en-US" altLang="ja-JP" dirty="0" smtClean="0"/>
              <a:t>2</a:t>
            </a:r>
          </a:p>
          <a:p>
            <a:r>
              <a:rPr lang="ja-JP" altLang="en-US" dirty="0"/>
              <a:t>情報</a:t>
            </a:r>
            <a:r>
              <a:rPr lang="ja-JP" altLang="en-US" dirty="0" smtClean="0"/>
              <a:t>倫理</a:t>
            </a:r>
            <a:endParaRPr lang="en-US" altLang="ja-JP" dirty="0" smtClean="0"/>
          </a:p>
          <a:p>
            <a:pPr lvl="1"/>
            <a:r>
              <a:rPr lang="en-US" altLang="ja-JP" dirty="0" smtClean="0"/>
              <a:t>Yahoo</a:t>
            </a:r>
          </a:p>
          <a:p>
            <a:r>
              <a:rPr lang="ja-JP" altLang="en-US" dirty="0"/>
              <a:t>研究</a:t>
            </a:r>
            <a:r>
              <a:rPr lang="ja-JP" altLang="en-US" dirty="0" smtClean="0"/>
              <a:t>倫理</a:t>
            </a:r>
            <a:endParaRPr lang="en-US" altLang="ja-JP" dirty="0" smtClean="0"/>
          </a:p>
          <a:p>
            <a:r>
              <a:rPr lang="ja-JP" altLang="en-US" dirty="0"/>
              <a:t>社会</a:t>
            </a:r>
            <a:r>
              <a:rPr lang="ja-JP" altLang="en-US" dirty="0" smtClean="0"/>
              <a:t>科学とサイバーセキュリティ</a:t>
            </a:r>
            <a:endParaRPr lang="en-US" altLang="ja-JP" dirty="0" smtClean="0"/>
          </a:p>
          <a:p>
            <a:pPr lvl="1"/>
            <a:r>
              <a:rPr lang="ja-JP" altLang="en-US" dirty="0"/>
              <a:t>情報基盤研究開発センター</a:t>
            </a:r>
            <a:endParaRPr lang="en-US" altLang="ja-JP" dirty="0"/>
          </a:p>
          <a:p>
            <a:r>
              <a:rPr lang="ja-JP" altLang="en-US" dirty="0" smtClean="0"/>
              <a:t>社会</a:t>
            </a:r>
            <a:r>
              <a:rPr lang="ja-JP" altLang="en-US" dirty="0"/>
              <a:t>科学と</a:t>
            </a:r>
            <a:r>
              <a:rPr lang="ja-JP" altLang="en-US" dirty="0" smtClean="0"/>
              <a:t>サイバーセキュリティ</a:t>
            </a:r>
            <a:endParaRPr lang="en-US" altLang="ja-JP" dirty="0" smtClean="0"/>
          </a:p>
          <a:p>
            <a:pPr lvl="1"/>
            <a:r>
              <a:rPr lang="ja-JP" altLang="en-US" dirty="0"/>
              <a:t>九大病院</a:t>
            </a:r>
            <a:endParaRPr lang="en-US" altLang="ja-JP" dirty="0"/>
          </a:p>
          <a:p>
            <a:pPr lvl="1"/>
            <a:endParaRPr lang="en-US" altLang="ja-JP" dirty="0"/>
          </a:p>
          <a:p>
            <a:endParaRPr kumimoji="1" lang="ja-JP" altLang="en-US" dirty="0"/>
          </a:p>
        </p:txBody>
      </p:sp>
    </p:spTree>
    <p:extLst>
      <p:ext uri="{BB962C8B-B14F-4D97-AF65-F5344CB8AC3E}">
        <p14:creationId xmlns:p14="http://schemas.microsoft.com/office/powerpoint/2010/main" val="49473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サイバーセキュリティに関する最近の話題</a:t>
            </a:r>
            <a:endParaRPr kumimoji="1" lang="ja-JP" altLang="en-US" dirty="0"/>
          </a:p>
        </p:txBody>
      </p:sp>
      <p:sp>
        <p:nvSpPr>
          <p:cNvPr id="6" name="コンテンツ プレースホルダー 5"/>
          <p:cNvSpPr>
            <a:spLocks noGrp="1"/>
          </p:cNvSpPr>
          <p:nvPr>
            <p:ph idx="1"/>
          </p:nvPr>
        </p:nvSpPr>
        <p:spPr/>
        <p:txBody>
          <a:bodyPr>
            <a:normAutofit/>
          </a:bodyPr>
          <a:lstStyle/>
          <a:p>
            <a:r>
              <a:rPr kumimoji="1" lang="ja-JP" altLang="en-US" dirty="0" smtClean="0"/>
              <a:t>インシデント事例</a:t>
            </a:r>
            <a:endParaRPr kumimoji="1" lang="en-US" altLang="ja-JP" dirty="0" smtClean="0"/>
          </a:p>
          <a:p>
            <a:pPr lvl="1"/>
            <a:r>
              <a:rPr kumimoji="1" lang="ja-JP" altLang="en-US" dirty="0" smtClean="0"/>
              <a:t>ベネッセ</a:t>
            </a:r>
            <a:endParaRPr kumimoji="1" lang="en-US" altLang="ja-JP" dirty="0" smtClean="0"/>
          </a:p>
          <a:p>
            <a:pPr lvl="1"/>
            <a:r>
              <a:rPr lang="ja-JP" altLang="en-US" dirty="0" smtClean="0"/>
              <a:t>年金機構</a:t>
            </a:r>
            <a:endParaRPr lang="en-US" altLang="ja-JP" dirty="0" smtClean="0"/>
          </a:p>
          <a:p>
            <a:r>
              <a:rPr lang="ja-JP" altLang="en-US" dirty="0" smtClean="0"/>
              <a:t>技術とビジネス</a:t>
            </a:r>
            <a:endParaRPr lang="en-US" altLang="ja-JP" dirty="0" smtClean="0"/>
          </a:p>
          <a:p>
            <a:pPr lvl="1"/>
            <a:r>
              <a:rPr kumimoji="1" lang="ja-JP" altLang="en-US" dirty="0" smtClean="0"/>
              <a:t>標的型攻撃、避けられない攻撃</a:t>
            </a:r>
            <a:endParaRPr kumimoji="1" lang="en-US" altLang="ja-JP" dirty="0" smtClean="0"/>
          </a:p>
          <a:p>
            <a:pPr lvl="1"/>
            <a:r>
              <a:rPr kumimoji="1" lang="en-US" altLang="ja-JP" dirty="0" smtClean="0"/>
              <a:t>SOC</a:t>
            </a:r>
          </a:p>
          <a:p>
            <a:r>
              <a:rPr lang="ja-JP" altLang="en-US" dirty="0" smtClean="0"/>
              <a:t>サイバーセキュリティと社会</a:t>
            </a:r>
            <a:endParaRPr kumimoji="1" lang="en-US" altLang="ja-JP" dirty="0" smtClean="0"/>
          </a:p>
          <a:p>
            <a:pPr lvl="1"/>
            <a:r>
              <a:rPr lang="ja-JP" altLang="en-US" dirty="0" smtClean="0"/>
              <a:t>サイバーセキュリティ基本法</a:t>
            </a:r>
            <a:endParaRPr lang="en-US" altLang="ja-JP" dirty="0" smtClean="0"/>
          </a:p>
          <a:p>
            <a:pPr lvl="1"/>
            <a:r>
              <a:rPr kumimoji="1" lang="ja-JP" altLang="en-US" dirty="0" smtClean="0"/>
              <a:t>人材育成</a:t>
            </a:r>
            <a:endParaRPr kumimoji="1" lang="en-US" altLang="ja-JP" dirty="0" smtClean="0"/>
          </a:p>
          <a:p>
            <a:pPr lvl="1"/>
            <a:r>
              <a:rPr lang="ja-JP" altLang="en-US" dirty="0" smtClean="0"/>
              <a:t>サイバー</a:t>
            </a:r>
            <a:r>
              <a:rPr lang="ja-JP" altLang="en-US" dirty="0"/>
              <a:t>演習</a:t>
            </a:r>
            <a:endParaRPr kumimoji="1" lang="ja-JP" altLang="en-US" dirty="0"/>
          </a:p>
        </p:txBody>
      </p:sp>
      <p:pic>
        <p:nvPicPr>
          <p:cNvPr id="2" name="図 1"/>
          <p:cNvPicPr>
            <a:picLocks noChangeAspect="1"/>
          </p:cNvPicPr>
          <p:nvPr/>
        </p:nvPicPr>
        <p:blipFill>
          <a:blip r:embed="rId2"/>
          <a:stretch>
            <a:fillRect/>
          </a:stretch>
        </p:blipFill>
        <p:spPr>
          <a:xfrm>
            <a:off x="6396412" y="2280513"/>
            <a:ext cx="981541" cy="896190"/>
          </a:xfrm>
          <a:prstGeom prst="rect">
            <a:avLst/>
          </a:prstGeom>
        </p:spPr>
      </p:pic>
      <p:sp>
        <p:nvSpPr>
          <p:cNvPr id="3" name="テキスト ボックス 2"/>
          <p:cNvSpPr txBox="1"/>
          <p:nvPr/>
        </p:nvSpPr>
        <p:spPr>
          <a:xfrm>
            <a:off x="5738566" y="3311639"/>
            <a:ext cx="2297232" cy="369332"/>
          </a:xfrm>
          <a:prstGeom prst="rect">
            <a:avLst/>
          </a:prstGeom>
          <a:noFill/>
        </p:spPr>
        <p:txBody>
          <a:bodyPr wrap="none" rtlCol="0">
            <a:spAutoFit/>
          </a:bodyPr>
          <a:lstStyle/>
          <a:p>
            <a:r>
              <a:rPr lang="en-US" altLang="ja-JP"/>
              <a:t>http://ja.wikipedia.org</a:t>
            </a:r>
            <a:endParaRPr lang="en-US" altLang="ja-JP" dirty="0"/>
          </a:p>
        </p:txBody>
      </p:sp>
    </p:spTree>
    <p:extLst>
      <p:ext uri="{BB962C8B-B14F-4D97-AF65-F5344CB8AC3E}">
        <p14:creationId xmlns:p14="http://schemas.microsoft.com/office/powerpoint/2010/main" val="13584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インシデント</a:t>
            </a:r>
            <a:r>
              <a:rPr lang="ja-JP" altLang="en-US" dirty="0" smtClean="0"/>
              <a:t>事例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Incident</a:t>
            </a:r>
          </a:p>
          <a:p>
            <a:pPr lvl="1"/>
            <a:r>
              <a:rPr lang="ja-JP" altLang="en-US" dirty="0"/>
              <a:t>出来事</a:t>
            </a:r>
            <a:r>
              <a:rPr lang="en-US" altLang="ja-JP" dirty="0"/>
              <a:t>; (</a:t>
            </a:r>
            <a:r>
              <a:rPr lang="ja-JP" altLang="en-US" dirty="0"/>
              <a:t>特に</a:t>
            </a:r>
            <a:r>
              <a:rPr lang="en-US" altLang="ja-JP" dirty="0"/>
              <a:t>, </a:t>
            </a:r>
            <a:r>
              <a:rPr lang="ja-JP" altLang="en-US" dirty="0"/>
              <a:t>重大事件に発展する危険性をもつ</a:t>
            </a:r>
            <a:r>
              <a:rPr lang="en-US" altLang="ja-JP" dirty="0"/>
              <a:t>)</a:t>
            </a:r>
            <a:r>
              <a:rPr lang="ja-JP" altLang="en-US" dirty="0"/>
              <a:t>付随事件</a:t>
            </a:r>
            <a:r>
              <a:rPr lang="en-US" altLang="ja-JP" dirty="0"/>
              <a:t>, </a:t>
            </a:r>
            <a:r>
              <a:rPr lang="ja-JP" altLang="en-US" dirty="0"/>
              <a:t>小事件</a:t>
            </a:r>
            <a:r>
              <a:rPr lang="en-US" altLang="ja-JP" dirty="0"/>
              <a:t>, </a:t>
            </a:r>
            <a:r>
              <a:rPr lang="ja-JP" altLang="en-US" dirty="0" smtClean="0"/>
              <a:t>紛争</a:t>
            </a:r>
            <a:endParaRPr lang="en-US" altLang="ja-JP" dirty="0" smtClean="0"/>
          </a:p>
          <a:p>
            <a:pPr lvl="2"/>
            <a:r>
              <a:rPr lang="en-US" altLang="ja-JP" dirty="0" smtClean="0"/>
              <a:t>[</a:t>
            </a:r>
            <a:r>
              <a:rPr lang="ja-JP" altLang="en-US" dirty="0" smtClean="0"/>
              <a:t>類語</a:t>
            </a:r>
            <a:r>
              <a:rPr lang="en-US" altLang="ja-JP" dirty="0" smtClean="0"/>
              <a:t>]</a:t>
            </a:r>
          </a:p>
          <a:p>
            <a:pPr lvl="3"/>
            <a:r>
              <a:rPr lang="en-US" altLang="ja-JP" dirty="0" smtClean="0"/>
              <a:t>accident </a:t>
            </a:r>
            <a:r>
              <a:rPr lang="ja-JP" altLang="en-US" dirty="0"/>
              <a:t>は思いがけなく起こる事故</a:t>
            </a:r>
            <a:r>
              <a:rPr lang="en-US" altLang="ja-JP" dirty="0" smtClean="0"/>
              <a:t>;</a:t>
            </a:r>
          </a:p>
          <a:p>
            <a:pPr lvl="3"/>
            <a:r>
              <a:rPr lang="en-US" altLang="ja-JP" dirty="0" smtClean="0"/>
              <a:t>event </a:t>
            </a:r>
            <a:r>
              <a:rPr lang="ja-JP" altLang="en-US" dirty="0"/>
              <a:t>は重要な出来事や</a:t>
            </a:r>
            <a:r>
              <a:rPr lang="ja-JP" altLang="en-US" dirty="0" smtClean="0"/>
              <a:t>行事</a:t>
            </a:r>
            <a:endParaRPr lang="en-US" altLang="ja-JP" dirty="0" smtClean="0"/>
          </a:p>
          <a:p>
            <a:pPr lvl="2"/>
            <a:r>
              <a:rPr lang="ja-JP" altLang="en-US" dirty="0">
                <a:latin typeface="ＭＳ Ｐゴシック" panose="020B0600070205080204" pitchFamily="50" charset="-128"/>
                <a:ea typeface="ＭＳ Ｐゴシック" panose="020B0600070205080204" pitchFamily="50" charset="-128"/>
              </a:rPr>
              <a:t>「</a:t>
            </a:r>
            <a:r>
              <a:rPr lang="zh-CN" altLang="en-US" dirty="0" smtClean="0">
                <a:latin typeface="ＭＳ Ｐゴシック" panose="020B0600070205080204" pitchFamily="50" charset="-128"/>
                <a:ea typeface="ＭＳ Ｐゴシック" panose="020B0600070205080204" pitchFamily="50" charset="-128"/>
              </a:rPr>
              <a:t>新英和中辞典</a:t>
            </a:r>
            <a:r>
              <a:rPr lang="ja-JP" altLang="en-US" dirty="0" smtClean="0">
                <a:latin typeface="ＭＳ Ｐゴシック" panose="020B0600070205080204" pitchFamily="50" charset="-128"/>
                <a:ea typeface="ＭＳ Ｐゴシック" panose="020B0600070205080204" pitchFamily="50" charset="-128"/>
              </a:rPr>
              <a:t>」より</a:t>
            </a:r>
            <a:endParaRPr lang="en-US" altLang="zh-CN" dirty="0" smtClean="0">
              <a:latin typeface="ＭＳ Ｐゴシック" panose="020B0600070205080204" pitchFamily="50" charset="-128"/>
              <a:ea typeface="ＭＳ Ｐゴシック" panose="020B0600070205080204" pitchFamily="50" charset="-128"/>
            </a:endParaRPr>
          </a:p>
          <a:p>
            <a:r>
              <a:rPr lang="ja-JP" altLang="en-US" dirty="0" smtClean="0">
                <a:latin typeface="ＭＳ Ｐゴシック" panose="020B0600070205080204" pitchFamily="50" charset="-128"/>
                <a:ea typeface="ＭＳ Ｐゴシック" panose="020B0600070205080204" pitchFamily="50" charset="-128"/>
              </a:rPr>
              <a:t>サイバー</a:t>
            </a:r>
            <a:r>
              <a:rPr lang="ja-JP" altLang="en-US" dirty="0">
                <a:latin typeface="ＭＳ Ｐゴシック" panose="020B0600070205080204" pitchFamily="50" charset="-128"/>
                <a:ea typeface="ＭＳ Ｐゴシック" panose="020B0600070205080204" pitchFamily="50" charset="-128"/>
              </a:rPr>
              <a:t>セキュリティ</a:t>
            </a:r>
            <a:r>
              <a:rPr lang="ja-JP" altLang="en-US" dirty="0" smtClean="0">
                <a:latin typeface="ＭＳ Ｐゴシック" panose="020B0600070205080204" pitchFamily="50" charset="-128"/>
                <a:ea typeface="ＭＳ Ｐゴシック" panose="020B0600070205080204" pitchFamily="50" charset="-128"/>
              </a:rPr>
              <a:t>に関する具体的な出来事通じて、サイバーセキュリティの問題、状況の概要を知る。</a:t>
            </a:r>
            <a:endParaRPr lang="en-US" altLang="ja-JP" dirty="0" smtClean="0">
              <a:latin typeface="ＭＳ Ｐゴシック" panose="020B0600070205080204" pitchFamily="50" charset="-128"/>
              <a:ea typeface="ＭＳ Ｐゴシック" panose="020B0600070205080204" pitchFamily="50" charset="-128"/>
            </a:endParaRPr>
          </a:p>
          <a:p>
            <a:pPr lvl="1"/>
            <a:r>
              <a:rPr kumimoji="1" lang="ja-JP" altLang="en-US" dirty="0">
                <a:latin typeface="ＭＳ Ｐゴシック" panose="020B0600070205080204" pitchFamily="50" charset="-128"/>
                <a:ea typeface="ＭＳ Ｐゴシック" panose="020B0600070205080204" pitchFamily="50" charset="-128"/>
              </a:rPr>
              <a:t>技術的</a:t>
            </a:r>
            <a:r>
              <a:rPr kumimoji="1" lang="ja-JP" altLang="en-US" dirty="0" smtClean="0">
                <a:latin typeface="ＭＳ Ｐゴシック" panose="020B0600070205080204" pitchFamily="50" charset="-128"/>
                <a:ea typeface="ＭＳ Ｐゴシック" panose="020B0600070205080204" pitchFamily="50" charset="-128"/>
              </a:rPr>
              <a:t>な好奇心</a:t>
            </a:r>
            <a:endParaRPr kumimoji="1" lang="en-US" altLang="ja-JP" dirty="0" smtClean="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文系的</a:t>
            </a:r>
            <a:r>
              <a:rPr lang="ja-JP" altLang="en-US" dirty="0" smtClean="0">
                <a:latin typeface="ＭＳ Ｐゴシック" panose="020B0600070205080204" pitchFamily="50" charset="-128"/>
                <a:ea typeface="ＭＳ Ｐゴシック" panose="020B0600070205080204" pitchFamily="50" charset="-128"/>
              </a:rPr>
              <a:t>な好奇心</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7596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ベネッセ個人情報流出事件</a:t>
            </a:r>
            <a:endParaRPr kumimoji="1" lang="ja-JP" altLang="en-US" dirty="0"/>
          </a:p>
        </p:txBody>
      </p:sp>
      <p:sp>
        <p:nvSpPr>
          <p:cNvPr id="3" name="コンテンツ プレースホルダー 2"/>
          <p:cNvSpPr>
            <a:spLocks noGrp="1"/>
          </p:cNvSpPr>
          <p:nvPr>
            <p:ph idx="1"/>
          </p:nvPr>
        </p:nvSpPr>
        <p:spPr/>
        <p:txBody>
          <a:bodyPr/>
          <a:lstStyle/>
          <a:p>
            <a:r>
              <a:rPr lang="en-US" altLang="ja-JP" dirty="0"/>
              <a:t>2014</a:t>
            </a:r>
            <a:r>
              <a:rPr lang="ja-JP" altLang="en-US" dirty="0"/>
              <a:t>年</a:t>
            </a:r>
            <a:r>
              <a:rPr lang="en-US" altLang="ja-JP" dirty="0"/>
              <a:t>7</a:t>
            </a:r>
            <a:r>
              <a:rPr lang="ja-JP" altLang="en-US" dirty="0"/>
              <a:t>月</a:t>
            </a:r>
            <a:r>
              <a:rPr lang="en-US" altLang="ja-JP" dirty="0"/>
              <a:t>9</a:t>
            </a:r>
            <a:r>
              <a:rPr lang="ja-JP" altLang="en-US" dirty="0"/>
              <a:t>日に発覚したベネッセコーポレーション（ベネッセ）の大規模個人情報流出事件</a:t>
            </a:r>
            <a:r>
              <a:rPr lang="ja-JP" altLang="en-US" dirty="0" smtClean="0"/>
              <a:t>。</a:t>
            </a:r>
            <a:endParaRPr lang="en-US" altLang="ja-JP" dirty="0" smtClean="0"/>
          </a:p>
          <a:p>
            <a:pPr lvl="1"/>
            <a:r>
              <a:rPr lang="ja-JP" altLang="en-US" dirty="0" smtClean="0"/>
              <a:t>内部</a:t>
            </a:r>
            <a:r>
              <a:rPr lang="ja-JP" altLang="en-US" dirty="0"/>
              <a:t>犯行</a:t>
            </a:r>
            <a:endParaRPr lang="en-US" altLang="ja-JP" dirty="0" smtClean="0"/>
          </a:p>
          <a:p>
            <a:pPr lvl="1"/>
            <a:r>
              <a:rPr lang="ja-JP" altLang="en-US" dirty="0" smtClean="0"/>
              <a:t>データベースのあるサーバルームには、外部機器</a:t>
            </a:r>
            <a:r>
              <a:rPr lang="en-US" altLang="ja-JP" dirty="0" smtClean="0"/>
              <a:t>(PC </a:t>
            </a:r>
            <a:r>
              <a:rPr lang="ja-JP" altLang="en-US" dirty="0" smtClean="0"/>
              <a:t>や </a:t>
            </a:r>
            <a:r>
              <a:rPr lang="en-US" altLang="ja-JP" dirty="0" smtClean="0"/>
              <a:t>USB </a:t>
            </a:r>
            <a:r>
              <a:rPr lang="ja-JP" altLang="en-US" dirty="0" smtClean="0"/>
              <a:t>デバイス</a:t>
            </a:r>
            <a:r>
              <a:rPr lang="en-US" altLang="ja-JP" dirty="0" smtClean="0"/>
              <a:t>)</a:t>
            </a:r>
            <a:r>
              <a:rPr lang="ja-JP" altLang="en-US" dirty="0" smtClean="0"/>
              <a:t>の持ち込みは禁止されている。</a:t>
            </a:r>
            <a:endParaRPr lang="en-US" altLang="ja-JP" dirty="0"/>
          </a:p>
          <a:p>
            <a:pPr lvl="1"/>
            <a:r>
              <a:rPr kumimoji="1" lang="ja-JP" altLang="en-US" dirty="0" smtClean="0"/>
              <a:t>エンジニアがデータベースサーバに</a:t>
            </a:r>
            <a:r>
              <a:rPr lang="ja-JP" altLang="en-US" dirty="0" smtClean="0"/>
              <a:t>スマート</a:t>
            </a:r>
            <a:r>
              <a:rPr lang="ja-JP" altLang="en-US" dirty="0"/>
              <a:t>フォン</a:t>
            </a:r>
            <a:r>
              <a:rPr lang="ja-JP" altLang="en-US" dirty="0" smtClean="0"/>
              <a:t>を直接 </a:t>
            </a:r>
            <a:r>
              <a:rPr lang="en-US" altLang="ja-JP" dirty="0" smtClean="0"/>
              <a:t>USB </a:t>
            </a:r>
            <a:r>
              <a:rPr lang="ja-JP" altLang="en-US" dirty="0" smtClean="0"/>
              <a:t>接続し、データを抜き取る。</a:t>
            </a:r>
            <a:endParaRPr lang="en-US" altLang="ja-JP" dirty="0" smtClean="0"/>
          </a:p>
          <a:p>
            <a:pPr lvl="2"/>
            <a:r>
              <a:rPr kumimoji="1" lang="ja-JP" altLang="en-US" dirty="0" smtClean="0"/>
              <a:t>サーバルーム</a:t>
            </a:r>
            <a:r>
              <a:rPr lang="ja-JP" altLang="en-US" dirty="0" smtClean="0"/>
              <a:t>の監視カメラ</a:t>
            </a:r>
            <a:endParaRPr lang="en-US" altLang="ja-JP" dirty="0" smtClean="0"/>
          </a:p>
          <a:p>
            <a:pPr lvl="2"/>
            <a:r>
              <a:rPr kumimoji="1" lang="ja-JP" altLang="en-US" dirty="0" smtClean="0"/>
              <a:t>データベースサーバの記録</a:t>
            </a:r>
            <a:endParaRPr kumimoji="1" lang="en-US" altLang="ja-JP" dirty="0" smtClean="0"/>
          </a:p>
          <a:p>
            <a:pPr lvl="1"/>
            <a:r>
              <a:rPr lang="ja-JP" altLang="en-US" dirty="0"/>
              <a:t>エンジニア</a:t>
            </a:r>
            <a:r>
              <a:rPr lang="ja-JP" altLang="en-US" dirty="0" smtClean="0"/>
              <a:t>は</a:t>
            </a:r>
            <a:r>
              <a:rPr lang="ja-JP" altLang="en-US" dirty="0"/>
              <a:t>逮捕</a:t>
            </a:r>
            <a:r>
              <a:rPr lang="ja-JP" altLang="en-US" dirty="0" smtClean="0"/>
              <a:t>される。</a:t>
            </a:r>
            <a:endParaRPr lang="en-US" altLang="ja-JP" dirty="0" smtClean="0"/>
          </a:p>
          <a:p>
            <a:pPr lvl="2"/>
            <a:r>
              <a:rPr lang="ja-JP" altLang="en-US" dirty="0"/>
              <a:t>不正競争防止法違反（営業秘密の複製、開示）</a:t>
            </a:r>
            <a:endParaRPr lang="en-US" altLang="ja-JP" dirty="0" smtClean="0"/>
          </a:p>
          <a:p>
            <a:pPr marL="457200" lvl="1" indent="0">
              <a:buNone/>
            </a:pPr>
            <a:endParaRPr kumimoji="1" lang="ja-JP" altLang="en-US" dirty="0"/>
          </a:p>
        </p:txBody>
      </p:sp>
      <p:pic>
        <p:nvPicPr>
          <p:cNvPr id="4" name="図 3"/>
          <p:cNvPicPr>
            <a:picLocks noChangeAspect="1"/>
          </p:cNvPicPr>
          <p:nvPr/>
        </p:nvPicPr>
        <p:blipFill>
          <a:blip r:embed="rId2"/>
          <a:stretch>
            <a:fillRect/>
          </a:stretch>
        </p:blipFill>
        <p:spPr>
          <a:xfrm>
            <a:off x="7533809" y="579812"/>
            <a:ext cx="981541" cy="896190"/>
          </a:xfrm>
          <a:prstGeom prst="rect">
            <a:avLst/>
          </a:prstGeom>
        </p:spPr>
      </p:pic>
    </p:spTree>
    <p:extLst>
      <p:ext uri="{BB962C8B-B14F-4D97-AF65-F5344CB8AC3E}">
        <p14:creationId xmlns:p14="http://schemas.microsoft.com/office/powerpoint/2010/main" val="117816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ベネッセ個人情報流出事件</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ベネッセのみに登録したはずの個人情報を使ったダイレクトメールが、別の通信教育を行う会社から届くようになり、個人情報が漏洩しているのではないかという問い合わせの急増により発覚</a:t>
            </a:r>
            <a:endParaRPr lang="en-US" altLang="ja-JP" dirty="0" smtClean="0"/>
          </a:p>
          <a:p>
            <a:r>
              <a:rPr lang="ja-JP" altLang="en-US" dirty="0" smtClean="0"/>
              <a:t>影響 </a:t>
            </a:r>
            <a:r>
              <a:rPr lang="en-US" altLang="ja-JP" dirty="0" smtClean="0"/>
              <a:t>(</a:t>
            </a:r>
            <a:r>
              <a:rPr lang="ja-JP" altLang="en-US" dirty="0" smtClean="0"/>
              <a:t>一部</a:t>
            </a:r>
            <a:r>
              <a:rPr lang="en-US" altLang="ja-JP" dirty="0" smtClean="0"/>
              <a:t>)</a:t>
            </a:r>
          </a:p>
          <a:p>
            <a:pPr lvl="1"/>
            <a:r>
              <a:rPr lang="ja-JP" altLang="en-US" dirty="0" smtClean="0"/>
              <a:t>ベネッセのプライバシーマーク付与が取り消される。</a:t>
            </a:r>
            <a:endParaRPr lang="en-US" altLang="ja-JP" dirty="0" smtClean="0"/>
          </a:p>
          <a:p>
            <a:pPr lvl="1"/>
            <a:r>
              <a:rPr lang="ja-JP" altLang="en-US" dirty="0" smtClean="0"/>
              <a:t>責任部署にいた二人の取締役が引責辞任</a:t>
            </a:r>
            <a:endParaRPr lang="en-US" altLang="ja-JP" dirty="0" smtClean="0"/>
          </a:p>
          <a:p>
            <a:pPr lvl="1"/>
            <a:r>
              <a:rPr lang="ja-JP" altLang="en-US" dirty="0" smtClean="0"/>
              <a:t>顧客情報漏洩件数を</a:t>
            </a:r>
            <a:r>
              <a:rPr lang="en-US" altLang="ja-JP" dirty="0" smtClean="0"/>
              <a:t>3504</a:t>
            </a:r>
            <a:r>
              <a:rPr lang="ja-JP" altLang="en-US" dirty="0" smtClean="0"/>
              <a:t>万件と公表。個人情報漏洩被害者へ補償として金券</a:t>
            </a:r>
            <a:r>
              <a:rPr lang="en-US" altLang="ja-JP" dirty="0" smtClean="0"/>
              <a:t>500</a:t>
            </a:r>
            <a:r>
              <a:rPr lang="ja-JP" altLang="en-US" dirty="0" smtClean="0"/>
              <a:t>円を用意するとした。</a:t>
            </a:r>
            <a:endParaRPr lang="en-US" altLang="ja-JP" dirty="0" smtClean="0"/>
          </a:p>
          <a:p>
            <a:pPr lvl="2"/>
            <a:r>
              <a:rPr kumimoji="1" lang="en-US" altLang="ja-JP" dirty="0" smtClean="0"/>
              <a:t>35,040,000 x 500 = </a:t>
            </a:r>
            <a:r>
              <a:rPr kumimoji="1" lang="ja-JP" altLang="en-US" strike="sngStrike" dirty="0" smtClean="0"/>
              <a:t>約</a:t>
            </a:r>
            <a:r>
              <a:rPr kumimoji="1" lang="en-US" altLang="ja-JP" strike="sngStrike" dirty="0" smtClean="0"/>
              <a:t>17</a:t>
            </a:r>
            <a:r>
              <a:rPr kumimoji="1" lang="ja-JP" altLang="en-US" strike="sngStrike" dirty="0" smtClean="0"/>
              <a:t>億</a:t>
            </a:r>
            <a:r>
              <a:rPr kumimoji="1" lang="ja-JP" altLang="en-US" strike="sngStrike" dirty="0" smtClean="0"/>
              <a:t>円 </a:t>
            </a:r>
            <a:r>
              <a:rPr kumimoji="1" lang="ja-JP" altLang="en-US" dirty="0" smtClean="0">
                <a:solidFill>
                  <a:srgbClr val="FF0000"/>
                </a:solidFill>
              </a:rPr>
              <a:t>約</a:t>
            </a:r>
            <a:r>
              <a:rPr kumimoji="1" lang="en-US" altLang="ja-JP" dirty="0" smtClean="0">
                <a:solidFill>
                  <a:srgbClr val="FF0000"/>
                </a:solidFill>
              </a:rPr>
              <a:t>175</a:t>
            </a:r>
            <a:r>
              <a:rPr kumimoji="1" lang="ja-JP" altLang="en-US" dirty="0" smtClean="0">
                <a:solidFill>
                  <a:srgbClr val="FF0000"/>
                </a:solidFill>
              </a:rPr>
              <a:t>億円</a:t>
            </a:r>
            <a:endParaRPr kumimoji="1" lang="en-US" altLang="ja-JP" dirty="0" smtClean="0">
              <a:solidFill>
                <a:srgbClr val="FF0000"/>
              </a:solidFill>
            </a:endParaRPr>
          </a:p>
          <a:p>
            <a:pPr lvl="3"/>
            <a:r>
              <a:rPr lang="ja-JP" altLang="en-US" dirty="0"/>
              <a:t>名簿計約</a:t>
            </a:r>
            <a:r>
              <a:rPr lang="en-US" altLang="ja-JP" dirty="0"/>
              <a:t>7</a:t>
            </a:r>
            <a:r>
              <a:rPr lang="ja-JP" altLang="en-US" dirty="0"/>
              <a:t>万</a:t>
            </a:r>
            <a:r>
              <a:rPr lang="en-US" altLang="ja-JP" dirty="0"/>
              <a:t>5000</a:t>
            </a:r>
            <a:r>
              <a:rPr lang="ja-JP" altLang="en-US" dirty="0"/>
              <a:t>件を計約</a:t>
            </a:r>
            <a:r>
              <a:rPr lang="en-US" altLang="ja-JP" dirty="0"/>
              <a:t>60</a:t>
            </a:r>
            <a:r>
              <a:rPr lang="ja-JP" altLang="en-US" dirty="0"/>
              <a:t>万円で</a:t>
            </a:r>
            <a:r>
              <a:rPr lang="ja-JP" altLang="en-US" dirty="0" smtClean="0"/>
              <a:t>購入</a:t>
            </a:r>
            <a:endParaRPr lang="en-US" altLang="ja-JP" dirty="0" smtClean="0"/>
          </a:p>
          <a:p>
            <a:pPr lvl="3"/>
            <a:r>
              <a:rPr kumimoji="1" lang="en-US" altLang="ja-JP" dirty="0" smtClean="0"/>
              <a:t>8</a:t>
            </a:r>
            <a:r>
              <a:rPr kumimoji="1" lang="ja-JP" altLang="en-US" dirty="0" smtClean="0"/>
              <a:t>円</a:t>
            </a:r>
            <a:r>
              <a:rPr kumimoji="1" lang="en-US" altLang="ja-JP" dirty="0" smtClean="0"/>
              <a:t>/</a:t>
            </a:r>
            <a:r>
              <a:rPr kumimoji="1" lang="ja-JP" altLang="en-US" dirty="0" smtClean="0"/>
              <a:t>件</a:t>
            </a:r>
            <a:endParaRPr kumimoji="1" lang="en-US" altLang="ja-JP" dirty="0" smtClean="0"/>
          </a:p>
          <a:p>
            <a:endParaRPr kumimoji="1" lang="ja-JP" altLang="en-US" dirty="0"/>
          </a:p>
        </p:txBody>
      </p:sp>
    </p:spTree>
    <p:extLst>
      <p:ext uri="{BB962C8B-B14F-4D97-AF65-F5344CB8AC3E}">
        <p14:creationId xmlns:p14="http://schemas.microsoft.com/office/powerpoint/2010/main" val="270849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年金機構の事例</a:t>
            </a:r>
            <a:r>
              <a:rPr kumimoji="1" lang="en-US" altLang="ja-JP" dirty="0" smtClean="0"/>
              <a:t/>
            </a:r>
            <a:br>
              <a:rPr kumimoji="1" lang="en-US" altLang="ja-JP" dirty="0" smtClean="0"/>
            </a:br>
            <a:r>
              <a:rPr kumimoji="1" lang="en-US" altLang="ja-JP" sz="4000" dirty="0" smtClean="0"/>
              <a:t>-</a:t>
            </a:r>
            <a:r>
              <a:rPr lang="ja-JP" altLang="en-US" sz="4000" dirty="0" smtClean="0"/>
              <a:t>年金</a:t>
            </a:r>
            <a:r>
              <a:rPr lang="ja-JP" altLang="en-US" sz="4000" dirty="0"/>
              <a:t>管理システムサイバー攻撃</a:t>
            </a:r>
            <a:r>
              <a:rPr lang="ja-JP" altLang="en-US" sz="4000" dirty="0" smtClean="0"/>
              <a:t>問題</a:t>
            </a:r>
            <a:r>
              <a:rPr lang="en-US" altLang="ja-JP" sz="4000" dirty="0" smtClean="0"/>
              <a:t>-</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lang="ja-JP" altLang="en-US" dirty="0"/>
              <a:t>外部の不正アクセスによって、日本年金機構の年金情報管理システムサーバから個人情報が流出した</a:t>
            </a:r>
            <a:r>
              <a:rPr lang="ja-JP" altLang="en-US" dirty="0" smtClean="0"/>
              <a:t>問題</a:t>
            </a:r>
            <a:endParaRPr lang="en-US" altLang="ja-JP" dirty="0" smtClean="0"/>
          </a:p>
          <a:p>
            <a:pPr lvl="1"/>
            <a:r>
              <a:rPr lang="ja-JP" altLang="en-US" dirty="0"/>
              <a:t>コンピュータウイルスメールは</a:t>
            </a:r>
            <a:r>
              <a:rPr lang="en-US" altLang="ja-JP" dirty="0"/>
              <a:t>5</a:t>
            </a:r>
            <a:r>
              <a:rPr lang="ja-JP" altLang="en-US" dirty="0"/>
              <a:t>月</a:t>
            </a:r>
            <a:r>
              <a:rPr lang="en-US" altLang="ja-JP" dirty="0"/>
              <a:t>8</a:t>
            </a:r>
            <a:r>
              <a:rPr lang="ja-JP" altLang="en-US" dirty="0"/>
              <a:t>日から</a:t>
            </a:r>
            <a:r>
              <a:rPr lang="en-US" altLang="ja-JP" dirty="0"/>
              <a:t>5</a:t>
            </a:r>
            <a:r>
              <a:rPr lang="ja-JP" altLang="en-US" dirty="0"/>
              <a:t>月</a:t>
            </a:r>
            <a:r>
              <a:rPr lang="en-US" altLang="ja-JP" dirty="0"/>
              <a:t>18</a:t>
            </a:r>
            <a:r>
              <a:rPr lang="ja-JP" altLang="en-US" dirty="0"/>
              <a:t>日に、大量に届き、少なくとも</a:t>
            </a:r>
            <a:r>
              <a:rPr lang="en-US" altLang="ja-JP" dirty="0"/>
              <a:t>2</a:t>
            </a:r>
            <a:r>
              <a:rPr lang="ja-JP" altLang="en-US" dirty="0"/>
              <a:t>人の職員が開封して</a:t>
            </a:r>
            <a:r>
              <a:rPr lang="ja-JP" altLang="en-US" dirty="0" smtClean="0"/>
              <a:t>いた。</a:t>
            </a:r>
            <a:r>
              <a:rPr lang="en-US" altLang="ja-JP" dirty="0"/>
              <a:t>1</a:t>
            </a:r>
            <a:r>
              <a:rPr lang="ja-JP" altLang="en-US" dirty="0"/>
              <a:t>回目の開封は</a:t>
            </a:r>
            <a:r>
              <a:rPr lang="en-US" altLang="ja-JP" dirty="0"/>
              <a:t>5</a:t>
            </a:r>
            <a:r>
              <a:rPr lang="ja-JP" altLang="en-US" dirty="0"/>
              <a:t>月</a:t>
            </a:r>
            <a:r>
              <a:rPr lang="en-US" altLang="ja-JP" dirty="0"/>
              <a:t>8</a:t>
            </a:r>
            <a:r>
              <a:rPr lang="ja-JP" altLang="en-US" dirty="0"/>
              <a:t>日に</a:t>
            </a:r>
            <a:r>
              <a:rPr lang="ja-JP" altLang="en-US" dirty="0" smtClean="0"/>
              <a:t>、職員</a:t>
            </a:r>
            <a:r>
              <a:rPr lang="ja-JP" altLang="en-US" dirty="0"/>
              <a:t>が「</a:t>
            </a:r>
            <a:r>
              <a:rPr lang="en-US" altLang="ja-JP" dirty="0"/>
              <a:t>『</a:t>
            </a:r>
            <a:r>
              <a:rPr lang="ja-JP" altLang="en-US" dirty="0"/>
              <a:t>厚生年金基金制度の見直しについて（試案）</a:t>
            </a:r>
            <a:r>
              <a:rPr lang="en-US" altLang="ja-JP" dirty="0"/>
              <a:t>』</a:t>
            </a:r>
            <a:r>
              <a:rPr lang="ja-JP" altLang="en-US" dirty="0"/>
              <a:t>に関する意見」というタイトルの電子メールの添付ファイルを</a:t>
            </a:r>
            <a:r>
              <a:rPr lang="ja-JP" altLang="en-US" dirty="0" smtClean="0"/>
              <a:t>開けてしまった。</a:t>
            </a:r>
            <a:endParaRPr lang="en-US" altLang="ja-JP" dirty="0" smtClean="0"/>
          </a:p>
          <a:p>
            <a:pPr lvl="1"/>
            <a:r>
              <a:rPr lang="ja-JP" altLang="en-US" dirty="0"/>
              <a:t>インターネットに接続出来るパーソナルコンピュータで、個人情報のサーバにもアクセスできるコンピュータネットワーク設計</a:t>
            </a:r>
            <a:r>
              <a:rPr lang="ja-JP" altLang="en-US" dirty="0" smtClean="0"/>
              <a:t>だった</a:t>
            </a:r>
            <a:endParaRPr lang="en-US" altLang="ja-JP" dirty="0"/>
          </a:p>
          <a:p>
            <a:pPr lvl="1"/>
            <a:r>
              <a:rPr kumimoji="1" lang="ja-JP" altLang="en-US" dirty="0" smtClean="0"/>
              <a:t>標的型メール</a:t>
            </a:r>
            <a:endParaRPr kumimoji="1" lang="ja-JP" altLang="en-US" dirty="0"/>
          </a:p>
        </p:txBody>
      </p:sp>
      <p:pic>
        <p:nvPicPr>
          <p:cNvPr id="4" name="図 3"/>
          <p:cNvPicPr>
            <a:picLocks noChangeAspect="1"/>
          </p:cNvPicPr>
          <p:nvPr/>
        </p:nvPicPr>
        <p:blipFill>
          <a:blip r:embed="rId2"/>
          <a:stretch>
            <a:fillRect/>
          </a:stretch>
        </p:blipFill>
        <p:spPr>
          <a:xfrm>
            <a:off x="8024579" y="131717"/>
            <a:ext cx="981541" cy="896190"/>
          </a:xfrm>
          <a:prstGeom prst="rect">
            <a:avLst/>
          </a:prstGeom>
        </p:spPr>
      </p:pic>
    </p:spTree>
    <p:extLst>
      <p:ext uri="{BB962C8B-B14F-4D97-AF65-F5344CB8AC3E}">
        <p14:creationId xmlns:p14="http://schemas.microsoft.com/office/powerpoint/2010/main" val="3074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技術とビジネス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必要に応じて技術が開発され、その技術に市場性があれば、ビジネス</a:t>
            </a:r>
            <a:r>
              <a:rPr kumimoji="1" lang="en-US" altLang="ja-JP" dirty="0" smtClean="0"/>
              <a:t>(</a:t>
            </a:r>
            <a:r>
              <a:rPr kumimoji="1" lang="ja-JP" altLang="en-US" dirty="0" smtClean="0"/>
              <a:t>金儲け</a:t>
            </a:r>
            <a:r>
              <a:rPr kumimoji="1" lang="en-US" altLang="ja-JP" dirty="0" smtClean="0"/>
              <a:t>)</a:t>
            </a:r>
            <a:r>
              <a:rPr kumimoji="1" lang="ja-JP" altLang="en-US" dirty="0" smtClean="0"/>
              <a:t>として発展します。</a:t>
            </a:r>
            <a:endParaRPr kumimoji="1" lang="en-US" altLang="ja-JP" dirty="0" smtClean="0"/>
          </a:p>
          <a:p>
            <a:r>
              <a:rPr lang="ja-JP" altLang="en-US" dirty="0"/>
              <a:t>ビジネス</a:t>
            </a:r>
            <a:r>
              <a:rPr lang="ja-JP" altLang="en-US" dirty="0" smtClean="0"/>
              <a:t>が発展すれば、技術開発が加速します。</a:t>
            </a:r>
            <a:endParaRPr lang="en-US" altLang="ja-JP" dirty="0" smtClean="0"/>
          </a:p>
          <a:p>
            <a:r>
              <a:rPr kumimoji="1" lang="ja-JP" altLang="en-US" dirty="0" smtClean="0"/>
              <a:t>サイバーセキュリティ</a:t>
            </a:r>
            <a:endParaRPr kumimoji="1" lang="en-US" altLang="ja-JP" dirty="0" smtClean="0"/>
          </a:p>
          <a:p>
            <a:pPr lvl="1"/>
            <a:r>
              <a:rPr lang="ja-JP" altLang="en-US" dirty="0" smtClean="0"/>
              <a:t>攻撃をする技術</a:t>
            </a:r>
            <a:endParaRPr lang="en-US" altLang="ja-JP" dirty="0" smtClean="0"/>
          </a:p>
          <a:p>
            <a:pPr lvl="2"/>
            <a:r>
              <a:rPr kumimoji="1" lang="ja-JP" altLang="en-US" dirty="0" smtClean="0"/>
              <a:t>金儲けとして成功</a:t>
            </a:r>
            <a:endParaRPr kumimoji="1" lang="en-US" altLang="ja-JP" dirty="0" smtClean="0"/>
          </a:p>
          <a:p>
            <a:pPr lvl="3"/>
            <a:r>
              <a:rPr lang="ja-JP" altLang="en-US" dirty="0" smtClean="0"/>
              <a:t>さらに高度な攻撃技術の開発</a:t>
            </a:r>
            <a:endParaRPr lang="en-US" altLang="ja-JP" dirty="0" smtClean="0"/>
          </a:p>
          <a:p>
            <a:pPr lvl="1"/>
            <a:r>
              <a:rPr kumimoji="1" lang="ja-JP" altLang="en-US" dirty="0" smtClean="0"/>
              <a:t>防御する技術開発・ビジネスの急増</a:t>
            </a:r>
            <a:endParaRPr kumimoji="1" lang="ja-JP" altLang="en-US" dirty="0"/>
          </a:p>
        </p:txBody>
      </p:sp>
    </p:spTree>
    <p:extLst>
      <p:ext uri="{BB962C8B-B14F-4D97-AF65-F5344CB8AC3E}">
        <p14:creationId xmlns:p14="http://schemas.microsoft.com/office/powerpoint/2010/main" val="7178986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998</TotalTime>
  <Words>1137</Words>
  <Application>Microsoft Office PowerPoint</Application>
  <PresentationFormat>画面に合わせる (4:3)</PresentationFormat>
  <Paragraphs>172</Paragraphs>
  <Slides>18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新細明體</vt:lpstr>
      <vt:lpstr>Arial</vt:lpstr>
      <vt:lpstr>Calibri</vt:lpstr>
      <vt:lpstr>Calibri Light</vt:lpstr>
      <vt:lpstr>Office テーマ</vt:lpstr>
      <vt:lpstr>サイバーセキュリティ基礎論  導入と サイバーセキュリティに関する最近の話題</vt:lpstr>
      <vt:lpstr>講義と試験について</vt:lpstr>
      <vt:lpstr>講義内容</vt:lpstr>
      <vt:lpstr>サイバーセキュリティに関する最近の話題</vt:lpstr>
      <vt:lpstr>インシデント事例</vt:lpstr>
      <vt:lpstr>ベネッセ個人情報流出事件</vt:lpstr>
      <vt:lpstr>ベネッセ個人情報流出事件</vt:lpstr>
      <vt:lpstr>年金機構の事例 -年金管理システムサイバー攻撃問題-</vt:lpstr>
      <vt:lpstr>技術とビジネス</vt:lpstr>
      <vt:lpstr>標的型攻撃</vt:lpstr>
      <vt:lpstr>避けられない脅威</vt:lpstr>
      <vt:lpstr>SOC (Security Operation Center)</vt:lpstr>
      <vt:lpstr>サイバーセキュリティと社会</vt:lpstr>
      <vt:lpstr>サイバーセキュリティ基本法 （2014年11月6日成立）</vt:lpstr>
      <vt:lpstr>PowerPoint プレゼンテーション</vt:lpstr>
      <vt:lpstr>人材育成　30,000人</vt:lpstr>
      <vt:lpstr>サイバー演習</vt:lpstr>
      <vt:lpstr>小テスト</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導入と最近の話題 </dc:title>
  <dc:creator>Koji OKAMURA</dc:creator>
  <cp:lastModifiedBy>Koji OKAMURA</cp:lastModifiedBy>
  <cp:revision>26</cp:revision>
  <dcterms:created xsi:type="dcterms:W3CDTF">2016-04-10T23:10:05Z</dcterms:created>
  <dcterms:modified xsi:type="dcterms:W3CDTF">2016-05-11T00:40:53Z</dcterms:modified>
</cp:coreProperties>
</file>