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296" r:id="rId2"/>
    <p:sldId id="324" r:id="rId3"/>
    <p:sldId id="325" r:id="rId4"/>
    <p:sldId id="326" r:id="rId5"/>
    <p:sldId id="327" r:id="rId6"/>
    <p:sldId id="359" r:id="rId7"/>
    <p:sldId id="360" r:id="rId8"/>
    <p:sldId id="362" r:id="rId9"/>
    <p:sldId id="367" r:id="rId10"/>
    <p:sldId id="329" r:id="rId11"/>
    <p:sldId id="330" r:id="rId12"/>
    <p:sldId id="331" r:id="rId13"/>
    <p:sldId id="332" r:id="rId14"/>
    <p:sldId id="368" r:id="rId15"/>
    <p:sldId id="333" r:id="rId16"/>
    <p:sldId id="334" r:id="rId17"/>
    <p:sldId id="335" r:id="rId18"/>
    <p:sldId id="336" r:id="rId19"/>
    <p:sldId id="366" r:id="rId20"/>
    <p:sldId id="365" r:id="rId21"/>
    <p:sldId id="337" r:id="rId22"/>
    <p:sldId id="352" r:id="rId23"/>
    <p:sldId id="353" r:id="rId24"/>
    <p:sldId id="369" r:id="rId25"/>
    <p:sldId id="354" r:id="rId26"/>
    <p:sldId id="338" r:id="rId27"/>
    <p:sldId id="340" r:id="rId28"/>
    <p:sldId id="355" r:id="rId29"/>
    <p:sldId id="339" r:id="rId30"/>
    <p:sldId id="341" r:id="rId31"/>
    <p:sldId id="342" r:id="rId32"/>
    <p:sldId id="343" r:id="rId33"/>
    <p:sldId id="344" r:id="rId34"/>
    <p:sldId id="345" r:id="rId35"/>
    <p:sldId id="346" r:id="rId36"/>
    <p:sldId id="347" r:id="rId37"/>
    <p:sldId id="348" r:id="rId38"/>
    <p:sldId id="349" r:id="rId39"/>
    <p:sldId id="350" r:id="rId40"/>
    <p:sldId id="356" r:id="rId41"/>
    <p:sldId id="351" r:id="rId42"/>
    <p:sldId id="363"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30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5" autoAdjust="0"/>
  </p:normalViewPr>
  <p:slideViewPr>
    <p:cSldViewPr snapToGrid="0">
      <p:cViewPr varScale="1">
        <p:scale>
          <a:sx n="87" d="100"/>
          <a:sy n="87" d="100"/>
        </p:scale>
        <p:origin x="-12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E27A3-1E1D-5A43-920D-598E5B1D68F7}" type="doc">
      <dgm:prSet loTypeId="urn:microsoft.com/office/officeart/2005/8/layout/venn2" loCatId="relationship" qsTypeId="urn:microsoft.com/office/officeart/2005/8/quickstyle/simple4" qsCatId="simple" csTypeId="urn:microsoft.com/office/officeart/2005/8/colors/colorful2" csCatId="colorful" phldr="1"/>
      <dgm:spPr/>
      <dgm:t>
        <a:bodyPr/>
        <a:lstStyle/>
        <a:p>
          <a:endParaRPr kumimoji="1" lang="ja-JP" altLang="en-US"/>
        </a:p>
      </dgm:t>
    </dgm:pt>
    <dgm:pt modelId="{D3E65C39-95B2-2A49-9FE0-A7E8A9ADA0C5}">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3200" dirty="0" smtClean="0"/>
            <a:t>個人情報</a:t>
          </a:r>
          <a:endParaRPr kumimoji="1" lang="ja-JP" altLang="en-US" sz="3200" dirty="0"/>
        </a:p>
      </dgm:t>
    </dgm:pt>
    <dgm:pt modelId="{5840B3D7-0372-5742-BE8C-7808F80D705D}" type="parTrans" cxnId="{AB99B76B-6AD0-8348-B568-74CC4A3BDF5F}">
      <dgm:prSet/>
      <dgm:spPr/>
      <dgm:t>
        <a:bodyPr/>
        <a:lstStyle/>
        <a:p>
          <a:endParaRPr kumimoji="1" lang="ja-JP" altLang="en-US"/>
        </a:p>
      </dgm:t>
    </dgm:pt>
    <dgm:pt modelId="{5C28BD80-7631-8748-8B47-AF1E50698F9D}" type="sibTrans" cxnId="{AB99B76B-6AD0-8348-B568-74CC4A3BDF5F}">
      <dgm:prSet/>
      <dgm:spPr/>
      <dgm:t>
        <a:bodyPr/>
        <a:lstStyle/>
        <a:p>
          <a:endParaRPr kumimoji="1" lang="ja-JP" altLang="en-US"/>
        </a:p>
      </dgm:t>
    </dgm:pt>
    <dgm:pt modelId="{BA27A325-0A60-9F47-AAD4-500789CE79DE}">
      <dgm:prSet phldrT="[テキスト]" custT="1"/>
      <dgm:spPr/>
      <dgm:t>
        <a:bodyPr/>
        <a:lstStyle/>
        <a:p>
          <a:r>
            <a:rPr kumimoji="1" lang="ja-JP" altLang="en-US" sz="2800" dirty="0" smtClean="0"/>
            <a:t>個人識別</a:t>
          </a:r>
        </a:p>
        <a:p>
          <a:r>
            <a:rPr kumimoji="1" lang="ja-JP" altLang="en-US" sz="2800" dirty="0" smtClean="0"/>
            <a:t>情報</a:t>
          </a:r>
          <a:endParaRPr kumimoji="1" lang="ja-JP" altLang="en-US" sz="2800" dirty="0"/>
        </a:p>
      </dgm:t>
    </dgm:pt>
    <dgm:pt modelId="{E3DA7C73-DE7E-D341-B2A4-C4DBA1E57043}" type="parTrans" cxnId="{2217C344-D27F-4540-B713-F6450FA5A3AB}">
      <dgm:prSet/>
      <dgm:spPr/>
      <dgm:t>
        <a:bodyPr/>
        <a:lstStyle/>
        <a:p>
          <a:endParaRPr kumimoji="1" lang="ja-JP" altLang="en-US"/>
        </a:p>
      </dgm:t>
    </dgm:pt>
    <dgm:pt modelId="{F4C6498B-AD68-FF47-A97B-D502E27209B9}" type="sibTrans" cxnId="{2217C344-D27F-4540-B713-F6450FA5A3AB}">
      <dgm:prSet/>
      <dgm:spPr/>
      <dgm:t>
        <a:bodyPr/>
        <a:lstStyle/>
        <a:p>
          <a:endParaRPr kumimoji="1" lang="ja-JP" altLang="en-US"/>
        </a:p>
      </dgm:t>
    </dgm:pt>
    <dgm:pt modelId="{95189F4A-B7D8-1F4A-8666-9BA08465C929}" type="pres">
      <dgm:prSet presAssocID="{634E27A3-1E1D-5A43-920D-598E5B1D68F7}" presName="Name0" presStyleCnt="0">
        <dgm:presLayoutVars>
          <dgm:chMax val="7"/>
          <dgm:resizeHandles val="exact"/>
        </dgm:presLayoutVars>
      </dgm:prSet>
      <dgm:spPr/>
      <dgm:t>
        <a:bodyPr/>
        <a:lstStyle/>
        <a:p>
          <a:endParaRPr kumimoji="1" lang="ja-JP" altLang="en-US"/>
        </a:p>
      </dgm:t>
    </dgm:pt>
    <dgm:pt modelId="{2342F7AB-7E4F-F14F-A730-F47EE9F3B675}" type="pres">
      <dgm:prSet presAssocID="{634E27A3-1E1D-5A43-920D-598E5B1D68F7}" presName="comp1" presStyleCnt="0"/>
      <dgm:spPr/>
      <dgm:t>
        <a:bodyPr/>
        <a:lstStyle/>
        <a:p>
          <a:endParaRPr kumimoji="1" lang="ja-JP" altLang="en-US"/>
        </a:p>
      </dgm:t>
    </dgm:pt>
    <dgm:pt modelId="{63079C93-C3C8-D541-BE0D-2001F7B5D926}" type="pres">
      <dgm:prSet presAssocID="{634E27A3-1E1D-5A43-920D-598E5B1D68F7}" presName="circle1" presStyleLbl="node1" presStyleIdx="0" presStyleCnt="2"/>
      <dgm:spPr/>
      <dgm:t>
        <a:bodyPr/>
        <a:lstStyle/>
        <a:p>
          <a:endParaRPr kumimoji="1" lang="ja-JP" altLang="en-US"/>
        </a:p>
      </dgm:t>
    </dgm:pt>
    <dgm:pt modelId="{BC03C801-E638-D042-A556-148FD2A263A2}" type="pres">
      <dgm:prSet presAssocID="{634E27A3-1E1D-5A43-920D-598E5B1D68F7}" presName="c1text" presStyleLbl="node1" presStyleIdx="0" presStyleCnt="2">
        <dgm:presLayoutVars>
          <dgm:bulletEnabled val="1"/>
        </dgm:presLayoutVars>
      </dgm:prSet>
      <dgm:spPr/>
      <dgm:t>
        <a:bodyPr/>
        <a:lstStyle/>
        <a:p>
          <a:endParaRPr kumimoji="1" lang="ja-JP" altLang="en-US"/>
        </a:p>
      </dgm:t>
    </dgm:pt>
    <dgm:pt modelId="{E07D2896-87C3-D944-9A0C-D520B85596CE}" type="pres">
      <dgm:prSet presAssocID="{634E27A3-1E1D-5A43-920D-598E5B1D68F7}" presName="comp2" presStyleCnt="0"/>
      <dgm:spPr/>
      <dgm:t>
        <a:bodyPr/>
        <a:lstStyle/>
        <a:p>
          <a:endParaRPr kumimoji="1" lang="ja-JP" altLang="en-US"/>
        </a:p>
      </dgm:t>
    </dgm:pt>
    <dgm:pt modelId="{ED839046-6162-FF4D-B8C2-BD5B0D409B9E}" type="pres">
      <dgm:prSet presAssocID="{634E27A3-1E1D-5A43-920D-598E5B1D68F7}" presName="circle2" presStyleLbl="node1" presStyleIdx="1" presStyleCnt="2"/>
      <dgm:spPr/>
      <dgm:t>
        <a:bodyPr/>
        <a:lstStyle/>
        <a:p>
          <a:endParaRPr kumimoji="1" lang="ja-JP" altLang="en-US"/>
        </a:p>
      </dgm:t>
    </dgm:pt>
    <dgm:pt modelId="{9E47202B-AD28-834F-AF87-AC3FEAA5A0A6}" type="pres">
      <dgm:prSet presAssocID="{634E27A3-1E1D-5A43-920D-598E5B1D68F7}" presName="c2text" presStyleLbl="node1" presStyleIdx="1" presStyleCnt="2">
        <dgm:presLayoutVars>
          <dgm:bulletEnabled val="1"/>
        </dgm:presLayoutVars>
      </dgm:prSet>
      <dgm:spPr/>
      <dgm:t>
        <a:bodyPr/>
        <a:lstStyle/>
        <a:p>
          <a:endParaRPr kumimoji="1" lang="ja-JP" altLang="en-US"/>
        </a:p>
      </dgm:t>
    </dgm:pt>
  </dgm:ptLst>
  <dgm:cxnLst>
    <dgm:cxn modelId="{2217C344-D27F-4540-B713-F6450FA5A3AB}" srcId="{634E27A3-1E1D-5A43-920D-598E5B1D68F7}" destId="{BA27A325-0A60-9F47-AAD4-500789CE79DE}" srcOrd="1" destOrd="0" parTransId="{E3DA7C73-DE7E-D341-B2A4-C4DBA1E57043}" sibTransId="{F4C6498B-AD68-FF47-A97B-D502E27209B9}"/>
    <dgm:cxn modelId="{F6428CFD-A2D3-B34C-9CE8-E5ADCAF39489}" type="presOf" srcId="{BA27A325-0A60-9F47-AAD4-500789CE79DE}" destId="{ED839046-6162-FF4D-B8C2-BD5B0D409B9E}" srcOrd="0" destOrd="0" presId="urn:microsoft.com/office/officeart/2005/8/layout/venn2"/>
    <dgm:cxn modelId="{527EF238-A4F9-154E-ABC5-EB46C6E437AE}" type="presOf" srcId="{BA27A325-0A60-9F47-AAD4-500789CE79DE}" destId="{9E47202B-AD28-834F-AF87-AC3FEAA5A0A6}" srcOrd="1" destOrd="0" presId="urn:microsoft.com/office/officeart/2005/8/layout/venn2"/>
    <dgm:cxn modelId="{DCFA5AB1-C585-824B-B56F-77EFDDAEDFB6}" type="presOf" srcId="{634E27A3-1E1D-5A43-920D-598E5B1D68F7}" destId="{95189F4A-B7D8-1F4A-8666-9BA08465C929}" srcOrd="0" destOrd="0" presId="urn:microsoft.com/office/officeart/2005/8/layout/venn2"/>
    <dgm:cxn modelId="{F8CB4A67-7B75-BF44-9E17-BF672837C04E}" type="presOf" srcId="{D3E65C39-95B2-2A49-9FE0-A7E8A9ADA0C5}" destId="{63079C93-C3C8-D541-BE0D-2001F7B5D926}" srcOrd="0" destOrd="0" presId="urn:microsoft.com/office/officeart/2005/8/layout/venn2"/>
    <dgm:cxn modelId="{EFEFD299-5437-4948-9FCA-FF9D16882108}" type="presOf" srcId="{D3E65C39-95B2-2A49-9FE0-A7E8A9ADA0C5}" destId="{BC03C801-E638-D042-A556-148FD2A263A2}" srcOrd="1" destOrd="0" presId="urn:microsoft.com/office/officeart/2005/8/layout/venn2"/>
    <dgm:cxn modelId="{AB99B76B-6AD0-8348-B568-74CC4A3BDF5F}" srcId="{634E27A3-1E1D-5A43-920D-598E5B1D68F7}" destId="{D3E65C39-95B2-2A49-9FE0-A7E8A9ADA0C5}" srcOrd="0" destOrd="0" parTransId="{5840B3D7-0372-5742-BE8C-7808F80D705D}" sibTransId="{5C28BD80-7631-8748-8B47-AF1E50698F9D}"/>
    <dgm:cxn modelId="{264B43BE-6BF7-6247-A5C6-F72F85B04C15}" type="presParOf" srcId="{95189F4A-B7D8-1F4A-8666-9BA08465C929}" destId="{2342F7AB-7E4F-F14F-A730-F47EE9F3B675}" srcOrd="0" destOrd="0" presId="urn:microsoft.com/office/officeart/2005/8/layout/venn2"/>
    <dgm:cxn modelId="{AD90B633-6403-3C45-B969-FC915432821E}" type="presParOf" srcId="{2342F7AB-7E4F-F14F-A730-F47EE9F3B675}" destId="{63079C93-C3C8-D541-BE0D-2001F7B5D926}" srcOrd="0" destOrd="0" presId="urn:microsoft.com/office/officeart/2005/8/layout/venn2"/>
    <dgm:cxn modelId="{0907DBE9-2934-C447-B977-EA5C90213E6A}" type="presParOf" srcId="{2342F7AB-7E4F-F14F-A730-F47EE9F3B675}" destId="{BC03C801-E638-D042-A556-148FD2A263A2}" srcOrd="1" destOrd="0" presId="urn:microsoft.com/office/officeart/2005/8/layout/venn2"/>
    <dgm:cxn modelId="{5E1412D7-3B23-9F42-BF4B-2B5B337221AA}" type="presParOf" srcId="{95189F4A-B7D8-1F4A-8666-9BA08465C929}" destId="{E07D2896-87C3-D944-9A0C-D520B85596CE}" srcOrd="1" destOrd="0" presId="urn:microsoft.com/office/officeart/2005/8/layout/venn2"/>
    <dgm:cxn modelId="{FEF71067-D9A4-544C-8E46-92952767F242}" type="presParOf" srcId="{E07D2896-87C3-D944-9A0C-D520B85596CE}" destId="{ED839046-6162-FF4D-B8C2-BD5B0D409B9E}" srcOrd="0" destOrd="0" presId="urn:microsoft.com/office/officeart/2005/8/layout/venn2"/>
    <dgm:cxn modelId="{6DE4E344-E658-7146-939B-ECEDDF6A905E}" type="presParOf" srcId="{E07D2896-87C3-D944-9A0C-D520B85596CE}" destId="{9E47202B-AD28-834F-AF87-AC3FEAA5A0A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E27A3-1E1D-5A43-920D-598E5B1D68F7}" type="doc">
      <dgm:prSet loTypeId="urn:microsoft.com/office/officeart/2005/8/layout/venn2" loCatId="relationship" qsTypeId="urn:microsoft.com/office/officeart/2005/8/quickstyle/simple4" qsCatId="simple" csTypeId="urn:microsoft.com/office/officeart/2005/8/colors/colorful2" csCatId="colorful" phldr="1"/>
      <dgm:spPr/>
      <dgm:t>
        <a:bodyPr/>
        <a:lstStyle/>
        <a:p>
          <a:endParaRPr kumimoji="1" lang="ja-JP" altLang="en-US"/>
        </a:p>
      </dgm:t>
    </dgm:pt>
    <dgm:pt modelId="{D3E65C39-95B2-2A49-9FE0-A7E8A9ADA0C5}">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3200" dirty="0" smtClean="0"/>
            <a:t>個人情報</a:t>
          </a:r>
          <a:endParaRPr kumimoji="1" lang="ja-JP" altLang="en-US" sz="3200" dirty="0"/>
        </a:p>
      </dgm:t>
    </dgm:pt>
    <dgm:pt modelId="{5840B3D7-0372-5742-BE8C-7808F80D705D}" type="parTrans" cxnId="{AB99B76B-6AD0-8348-B568-74CC4A3BDF5F}">
      <dgm:prSet/>
      <dgm:spPr/>
      <dgm:t>
        <a:bodyPr/>
        <a:lstStyle/>
        <a:p>
          <a:endParaRPr kumimoji="1" lang="ja-JP" altLang="en-US"/>
        </a:p>
      </dgm:t>
    </dgm:pt>
    <dgm:pt modelId="{5C28BD80-7631-8748-8B47-AF1E50698F9D}" type="sibTrans" cxnId="{AB99B76B-6AD0-8348-B568-74CC4A3BDF5F}">
      <dgm:prSet/>
      <dgm:spPr/>
      <dgm:t>
        <a:bodyPr/>
        <a:lstStyle/>
        <a:p>
          <a:endParaRPr kumimoji="1" lang="ja-JP" altLang="en-US"/>
        </a:p>
      </dgm:t>
    </dgm:pt>
    <dgm:pt modelId="{BA27A325-0A60-9F47-AAD4-500789CE79DE}">
      <dgm:prSet phldrT="[テキスト]" custT="1"/>
      <dgm:spPr/>
      <dgm:t>
        <a:bodyPr/>
        <a:lstStyle/>
        <a:p>
          <a:r>
            <a:rPr kumimoji="1" lang="ja-JP" altLang="en-US" sz="2800" dirty="0" smtClean="0"/>
            <a:t>個人識別</a:t>
          </a:r>
        </a:p>
        <a:p>
          <a:r>
            <a:rPr kumimoji="1" lang="ja-JP" altLang="en-US" sz="2800" dirty="0" smtClean="0"/>
            <a:t>情報</a:t>
          </a:r>
          <a:endParaRPr kumimoji="1" lang="ja-JP" altLang="en-US" sz="2800" dirty="0"/>
        </a:p>
      </dgm:t>
    </dgm:pt>
    <dgm:pt modelId="{E3DA7C73-DE7E-D341-B2A4-C4DBA1E57043}" type="parTrans" cxnId="{2217C344-D27F-4540-B713-F6450FA5A3AB}">
      <dgm:prSet/>
      <dgm:spPr/>
      <dgm:t>
        <a:bodyPr/>
        <a:lstStyle/>
        <a:p>
          <a:endParaRPr kumimoji="1" lang="ja-JP" altLang="en-US"/>
        </a:p>
      </dgm:t>
    </dgm:pt>
    <dgm:pt modelId="{F4C6498B-AD68-FF47-A97B-D502E27209B9}" type="sibTrans" cxnId="{2217C344-D27F-4540-B713-F6450FA5A3AB}">
      <dgm:prSet/>
      <dgm:spPr/>
      <dgm:t>
        <a:bodyPr/>
        <a:lstStyle/>
        <a:p>
          <a:endParaRPr kumimoji="1" lang="ja-JP" altLang="en-US"/>
        </a:p>
      </dgm:t>
    </dgm:pt>
    <dgm:pt modelId="{95189F4A-B7D8-1F4A-8666-9BA08465C929}" type="pres">
      <dgm:prSet presAssocID="{634E27A3-1E1D-5A43-920D-598E5B1D68F7}" presName="Name0" presStyleCnt="0">
        <dgm:presLayoutVars>
          <dgm:chMax val="7"/>
          <dgm:resizeHandles val="exact"/>
        </dgm:presLayoutVars>
      </dgm:prSet>
      <dgm:spPr/>
      <dgm:t>
        <a:bodyPr/>
        <a:lstStyle/>
        <a:p>
          <a:endParaRPr kumimoji="1" lang="ja-JP" altLang="en-US"/>
        </a:p>
      </dgm:t>
    </dgm:pt>
    <dgm:pt modelId="{2342F7AB-7E4F-F14F-A730-F47EE9F3B675}" type="pres">
      <dgm:prSet presAssocID="{634E27A3-1E1D-5A43-920D-598E5B1D68F7}" presName="comp1" presStyleCnt="0"/>
      <dgm:spPr/>
      <dgm:t>
        <a:bodyPr/>
        <a:lstStyle/>
        <a:p>
          <a:endParaRPr kumimoji="1" lang="ja-JP" altLang="en-US"/>
        </a:p>
      </dgm:t>
    </dgm:pt>
    <dgm:pt modelId="{63079C93-C3C8-D541-BE0D-2001F7B5D926}" type="pres">
      <dgm:prSet presAssocID="{634E27A3-1E1D-5A43-920D-598E5B1D68F7}" presName="circle1" presStyleLbl="node1" presStyleIdx="0" presStyleCnt="2"/>
      <dgm:spPr/>
      <dgm:t>
        <a:bodyPr/>
        <a:lstStyle/>
        <a:p>
          <a:endParaRPr kumimoji="1" lang="ja-JP" altLang="en-US"/>
        </a:p>
      </dgm:t>
    </dgm:pt>
    <dgm:pt modelId="{BC03C801-E638-D042-A556-148FD2A263A2}" type="pres">
      <dgm:prSet presAssocID="{634E27A3-1E1D-5A43-920D-598E5B1D68F7}" presName="c1text" presStyleLbl="node1" presStyleIdx="0" presStyleCnt="2">
        <dgm:presLayoutVars>
          <dgm:bulletEnabled val="1"/>
        </dgm:presLayoutVars>
      </dgm:prSet>
      <dgm:spPr/>
      <dgm:t>
        <a:bodyPr/>
        <a:lstStyle/>
        <a:p>
          <a:endParaRPr kumimoji="1" lang="ja-JP" altLang="en-US"/>
        </a:p>
      </dgm:t>
    </dgm:pt>
    <dgm:pt modelId="{E07D2896-87C3-D944-9A0C-D520B85596CE}" type="pres">
      <dgm:prSet presAssocID="{634E27A3-1E1D-5A43-920D-598E5B1D68F7}" presName="comp2" presStyleCnt="0"/>
      <dgm:spPr/>
      <dgm:t>
        <a:bodyPr/>
        <a:lstStyle/>
        <a:p>
          <a:endParaRPr kumimoji="1" lang="ja-JP" altLang="en-US"/>
        </a:p>
      </dgm:t>
    </dgm:pt>
    <dgm:pt modelId="{ED839046-6162-FF4D-B8C2-BD5B0D409B9E}" type="pres">
      <dgm:prSet presAssocID="{634E27A3-1E1D-5A43-920D-598E5B1D68F7}" presName="circle2" presStyleLbl="node1" presStyleIdx="1" presStyleCnt="2"/>
      <dgm:spPr/>
      <dgm:t>
        <a:bodyPr/>
        <a:lstStyle/>
        <a:p>
          <a:endParaRPr kumimoji="1" lang="ja-JP" altLang="en-US"/>
        </a:p>
      </dgm:t>
    </dgm:pt>
    <dgm:pt modelId="{9E47202B-AD28-834F-AF87-AC3FEAA5A0A6}" type="pres">
      <dgm:prSet presAssocID="{634E27A3-1E1D-5A43-920D-598E5B1D68F7}" presName="c2text" presStyleLbl="node1" presStyleIdx="1" presStyleCnt="2">
        <dgm:presLayoutVars>
          <dgm:bulletEnabled val="1"/>
        </dgm:presLayoutVars>
      </dgm:prSet>
      <dgm:spPr/>
      <dgm:t>
        <a:bodyPr/>
        <a:lstStyle/>
        <a:p>
          <a:endParaRPr kumimoji="1" lang="ja-JP" altLang="en-US"/>
        </a:p>
      </dgm:t>
    </dgm:pt>
  </dgm:ptLst>
  <dgm:cxnLst>
    <dgm:cxn modelId="{2217C344-D27F-4540-B713-F6450FA5A3AB}" srcId="{634E27A3-1E1D-5A43-920D-598E5B1D68F7}" destId="{BA27A325-0A60-9F47-AAD4-500789CE79DE}" srcOrd="1" destOrd="0" parTransId="{E3DA7C73-DE7E-D341-B2A4-C4DBA1E57043}" sibTransId="{F4C6498B-AD68-FF47-A97B-D502E27209B9}"/>
    <dgm:cxn modelId="{E9159F71-C0E1-1B4F-A736-0E6D98B54CAE}" type="presOf" srcId="{634E27A3-1E1D-5A43-920D-598E5B1D68F7}" destId="{95189F4A-B7D8-1F4A-8666-9BA08465C929}" srcOrd="0" destOrd="0" presId="urn:microsoft.com/office/officeart/2005/8/layout/venn2"/>
    <dgm:cxn modelId="{DCFAC599-00EF-FC41-B814-93EF47BA3CAE}" type="presOf" srcId="{D3E65C39-95B2-2A49-9FE0-A7E8A9ADA0C5}" destId="{63079C93-C3C8-D541-BE0D-2001F7B5D926}" srcOrd="0" destOrd="0" presId="urn:microsoft.com/office/officeart/2005/8/layout/venn2"/>
    <dgm:cxn modelId="{ADC28622-11E3-5140-A1B5-C1E2E66C731D}" type="presOf" srcId="{BA27A325-0A60-9F47-AAD4-500789CE79DE}" destId="{ED839046-6162-FF4D-B8C2-BD5B0D409B9E}" srcOrd="0" destOrd="0" presId="urn:microsoft.com/office/officeart/2005/8/layout/venn2"/>
    <dgm:cxn modelId="{38184404-AFB0-2E4C-A11D-BF194DA770BD}" type="presOf" srcId="{D3E65C39-95B2-2A49-9FE0-A7E8A9ADA0C5}" destId="{BC03C801-E638-D042-A556-148FD2A263A2}" srcOrd="1" destOrd="0" presId="urn:microsoft.com/office/officeart/2005/8/layout/venn2"/>
    <dgm:cxn modelId="{CE68E619-B75D-C149-9599-4715E6529007}" type="presOf" srcId="{BA27A325-0A60-9F47-AAD4-500789CE79DE}" destId="{9E47202B-AD28-834F-AF87-AC3FEAA5A0A6}" srcOrd="1" destOrd="0" presId="urn:microsoft.com/office/officeart/2005/8/layout/venn2"/>
    <dgm:cxn modelId="{AB99B76B-6AD0-8348-B568-74CC4A3BDF5F}" srcId="{634E27A3-1E1D-5A43-920D-598E5B1D68F7}" destId="{D3E65C39-95B2-2A49-9FE0-A7E8A9ADA0C5}" srcOrd="0" destOrd="0" parTransId="{5840B3D7-0372-5742-BE8C-7808F80D705D}" sibTransId="{5C28BD80-7631-8748-8B47-AF1E50698F9D}"/>
    <dgm:cxn modelId="{BC708654-E69E-F646-9CCD-F0C422C91639}" type="presParOf" srcId="{95189F4A-B7D8-1F4A-8666-9BA08465C929}" destId="{2342F7AB-7E4F-F14F-A730-F47EE9F3B675}" srcOrd="0" destOrd="0" presId="urn:microsoft.com/office/officeart/2005/8/layout/venn2"/>
    <dgm:cxn modelId="{FAE50CEF-6694-5143-AC01-EBF438F7CFD5}" type="presParOf" srcId="{2342F7AB-7E4F-F14F-A730-F47EE9F3B675}" destId="{63079C93-C3C8-D541-BE0D-2001F7B5D926}" srcOrd="0" destOrd="0" presId="urn:microsoft.com/office/officeart/2005/8/layout/venn2"/>
    <dgm:cxn modelId="{841CF146-3560-134D-8848-CCE8A15C9C20}" type="presParOf" srcId="{2342F7AB-7E4F-F14F-A730-F47EE9F3B675}" destId="{BC03C801-E638-D042-A556-148FD2A263A2}" srcOrd="1" destOrd="0" presId="urn:microsoft.com/office/officeart/2005/8/layout/venn2"/>
    <dgm:cxn modelId="{686F729E-E947-4540-8D9B-8275C5B29D16}" type="presParOf" srcId="{95189F4A-B7D8-1F4A-8666-9BA08465C929}" destId="{E07D2896-87C3-D944-9A0C-D520B85596CE}" srcOrd="1" destOrd="0" presId="urn:microsoft.com/office/officeart/2005/8/layout/venn2"/>
    <dgm:cxn modelId="{159E87C7-076E-0F47-8C59-91C1C997A0EC}" type="presParOf" srcId="{E07D2896-87C3-D944-9A0C-D520B85596CE}" destId="{ED839046-6162-FF4D-B8C2-BD5B0D409B9E}" srcOrd="0" destOrd="0" presId="urn:microsoft.com/office/officeart/2005/8/layout/venn2"/>
    <dgm:cxn modelId="{A838FF15-E6B7-D441-B1FB-621B332DDB34}" type="presParOf" srcId="{E07D2896-87C3-D944-9A0C-D520B85596CE}" destId="{9E47202B-AD28-834F-AF87-AC3FEAA5A0A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9C93-C3C8-D541-BE0D-2001F7B5D926}">
      <dsp:nvSpPr>
        <dsp:cNvPr id="0" name=""/>
        <dsp:cNvSpPr/>
      </dsp:nvSpPr>
      <dsp:spPr>
        <a:xfrm>
          <a:off x="1851818" y="0"/>
          <a:ext cx="4525963" cy="4525963"/>
        </a:xfrm>
        <a:prstGeom prst="ellipse">
          <a:avLst/>
        </a:prstGeom>
        <a:solidFill>
          <a:schemeClr val="accent1"/>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個人情報</a:t>
          </a:r>
          <a:endParaRPr kumimoji="1" lang="ja-JP" altLang="en-US" sz="3200" kern="1200" dirty="0"/>
        </a:p>
      </dsp:txBody>
      <dsp:txXfrm>
        <a:off x="2926734" y="339447"/>
        <a:ext cx="2376130" cy="769413"/>
      </dsp:txXfrm>
    </dsp:sp>
    <dsp:sp modelId="{ED839046-6162-FF4D-B8C2-BD5B0D409B9E}">
      <dsp:nvSpPr>
        <dsp:cNvPr id="0" name=""/>
        <dsp:cNvSpPr/>
      </dsp:nvSpPr>
      <dsp:spPr>
        <a:xfrm>
          <a:off x="2417563" y="1131490"/>
          <a:ext cx="3394472" cy="3394472"/>
        </a:xfrm>
        <a:prstGeom prst="ellipse">
          <a:avLst/>
        </a:prstGeom>
        <a:gradFill rotWithShape="0">
          <a:gsLst>
            <a:gs pos="0">
              <a:schemeClr val="accent2">
                <a:hueOff val="453166"/>
                <a:satOff val="-47993"/>
                <a:lumOff val="-1176"/>
                <a:alphaOff val="0"/>
                <a:tint val="96000"/>
                <a:lumMod val="104000"/>
              </a:schemeClr>
            </a:gs>
            <a:gs pos="100000">
              <a:schemeClr val="accent2">
                <a:hueOff val="453166"/>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個人識別</a:t>
          </a:r>
        </a:p>
        <a:p>
          <a:pPr lvl="0" algn="ctr" defTabSz="1244600">
            <a:lnSpc>
              <a:spcPct val="90000"/>
            </a:lnSpc>
            <a:spcBef>
              <a:spcPct val="0"/>
            </a:spcBef>
            <a:spcAft>
              <a:spcPct val="35000"/>
            </a:spcAft>
          </a:pPr>
          <a:r>
            <a:rPr kumimoji="1" lang="ja-JP" altLang="en-US" sz="2800" kern="1200" dirty="0" smtClean="0"/>
            <a:t>情報</a:t>
          </a:r>
          <a:endParaRPr kumimoji="1" lang="ja-JP" altLang="en-US" sz="2800" kern="1200" dirty="0"/>
        </a:p>
      </dsp:txBody>
      <dsp:txXfrm>
        <a:off x="2914672" y="1980108"/>
        <a:ext cx="2400254" cy="1697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9C93-C3C8-D541-BE0D-2001F7B5D926}">
      <dsp:nvSpPr>
        <dsp:cNvPr id="0" name=""/>
        <dsp:cNvSpPr/>
      </dsp:nvSpPr>
      <dsp:spPr>
        <a:xfrm>
          <a:off x="1851818" y="0"/>
          <a:ext cx="4525963" cy="4525963"/>
        </a:xfrm>
        <a:prstGeom prst="ellipse">
          <a:avLst/>
        </a:prstGeom>
        <a:solidFill>
          <a:schemeClr val="accent1"/>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個人情報</a:t>
          </a:r>
          <a:endParaRPr kumimoji="1" lang="ja-JP" altLang="en-US" sz="3200" kern="1200" dirty="0"/>
        </a:p>
      </dsp:txBody>
      <dsp:txXfrm>
        <a:off x="2926734" y="339447"/>
        <a:ext cx="2376130" cy="769413"/>
      </dsp:txXfrm>
    </dsp:sp>
    <dsp:sp modelId="{ED839046-6162-FF4D-B8C2-BD5B0D409B9E}">
      <dsp:nvSpPr>
        <dsp:cNvPr id="0" name=""/>
        <dsp:cNvSpPr/>
      </dsp:nvSpPr>
      <dsp:spPr>
        <a:xfrm>
          <a:off x="2417563" y="1131490"/>
          <a:ext cx="3394472" cy="3394472"/>
        </a:xfrm>
        <a:prstGeom prst="ellipse">
          <a:avLst/>
        </a:prstGeom>
        <a:gradFill rotWithShape="0">
          <a:gsLst>
            <a:gs pos="0">
              <a:schemeClr val="accent2">
                <a:hueOff val="453166"/>
                <a:satOff val="-47993"/>
                <a:lumOff val="-1176"/>
                <a:alphaOff val="0"/>
                <a:tint val="96000"/>
                <a:lumMod val="104000"/>
              </a:schemeClr>
            </a:gs>
            <a:gs pos="100000">
              <a:schemeClr val="accent2">
                <a:hueOff val="453166"/>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個人識別</a:t>
          </a:r>
        </a:p>
        <a:p>
          <a:pPr lvl="0" algn="ctr" defTabSz="1244600">
            <a:lnSpc>
              <a:spcPct val="90000"/>
            </a:lnSpc>
            <a:spcBef>
              <a:spcPct val="0"/>
            </a:spcBef>
            <a:spcAft>
              <a:spcPct val="35000"/>
            </a:spcAft>
          </a:pPr>
          <a:r>
            <a:rPr kumimoji="1" lang="ja-JP" altLang="en-US" sz="2800" kern="1200" dirty="0" smtClean="0"/>
            <a:t>情報</a:t>
          </a:r>
          <a:endParaRPr kumimoji="1" lang="ja-JP" altLang="en-US" sz="2800" kern="1200" dirty="0"/>
        </a:p>
      </dsp:txBody>
      <dsp:txXfrm>
        <a:off x="2914672" y="1980108"/>
        <a:ext cx="2400254" cy="169723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7864D8-DEE6-8744-A030-6E6046F3BB26}" type="datetimeFigureOut">
              <a:rPr kumimoji="1" lang="ja-JP" altLang="en-US" smtClean="0"/>
              <a:t>16/05/03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348B89-6270-8E40-B203-92401D8A63A4}" type="slidenum">
              <a:rPr kumimoji="1" lang="ja-JP" altLang="en-US" smtClean="0"/>
              <a:t>‹#›</a:t>
            </a:fld>
            <a:endParaRPr kumimoji="1" lang="ja-JP" altLang="en-US"/>
          </a:p>
        </p:txBody>
      </p:sp>
    </p:spTree>
    <p:extLst>
      <p:ext uri="{BB962C8B-B14F-4D97-AF65-F5344CB8AC3E}">
        <p14:creationId xmlns:p14="http://schemas.microsoft.com/office/powerpoint/2010/main" val="53213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0289-AA4C-4C0A-8B3B-452745F29B78}" type="datetimeFigureOut">
              <a:rPr kumimoji="1" lang="ja-JP" altLang="en-US" smtClean="0"/>
              <a:t>16/05/03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AC2E-4D85-4F0D-B451-294D664BCE91}" type="slidenum">
              <a:rPr kumimoji="1" lang="ja-JP" altLang="en-US" smtClean="0"/>
              <a:t>‹#›</a:t>
            </a:fld>
            <a:endParaRPr kumimoji="1" lang="ja-JP" altLang="en-US"/>
          </a:p>
        </p:txBody>
      </p:sp>
    </p:spTree>
    <p:extLst>
      <p:ext uri="{BB962C8B-B14F-4D97-AF65-F5344CB8AC3E}">
        <p14:creationId xmlns:p14="http://schemas.microsoft.com/office/powerpoint/2010/main" val="527229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14:50</a:t>
            </a:r>
          </a:p>
          <a:p>
            <a:r>
              <a:rPr kumimoji="1" lang="ja-JP" altLang="en-US" dirty="0" smtClean="0"/>
              <a:t>今日は事例編</a:t>
            </a:r>
            <a:endParaRPr kumimoji="1" lang="en-US" altLang="ja-JP" dirty="0" smtClean="0"/>
          </a:p>
          <a:p>
            <a:r>
              <a:rPr kumimoji="1" lang="ja-JP" altLang="en-US" dirty="0" smtClean="0"/>
              <a:t>直接コンピューターを使ったものではないです。</a:t>
            </a:r>
            <a:endParaRPr kumimoji="1" lang="en-US" altLang="ja-JP" dirty="0" smtClean="0"/>
          </a:p>
          <a:p>
            <a:r>
              <a:rPr kumimoji="1" lang="ja-JP" altLang="en-US" dirty="0" smtClean="0"/>
              <a:t>実際に</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a:t>
            </a:fld>
            <a:endParaRPr kumimoji="1" lang="ja-JP" altLang="en-US"/>
          </a:p>
        </p:txBody>
      </p:sp>
    </p:spTree>
    <p:extLst>
      <p:ext uri="{BB962C8B-B14F-4D97-AF65-F5344CB8AC3E}">
        <p14:creationId xmlns:p14="http://schemas.microsoft.com/office/powerpoint/2010/main" val="158867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15:15</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15</a:t>
            </a:fld>
            <a:endParaRPr kumimoji="1" lang="ja-JP" altLang="en-US"/>
          </a:p>
        </p:txBody>
      </p:sp>
    </p:spTree>
    <p:extLst>
      <p:ext uri="{BB962C8B-B14F-4D97-AF65-F5344CB8AC3E}">
        <p14:creationId xmlns:p14="http://schemas.microsoft.com/office/powerpoint/2010/main" val="268058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箱崎キャンパスの前の道</a:t>
            </a:r>
            <a:endParaRPr kumimoji="1" lang="en-US" altLang="ja-JP" dirty="0" smtClean="0"/>
          </a:p>
          <a:p>
            <a:r>
              <a:rPr kumimoji="1" lang="ja-JP" altLang="en-US" dirty="0" smtClean="0"/>
              <a:t>３年ぐらい前</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16</a:t>
            </a:fld>
            <a:endParaRPr kumimoji="1" lang="ja-JP" altLang="en-US"/>
          </a:p>
        </p:txBody>
      </p:sp>
    </p:spTree>
    <p:extLst>
      <p:ext uri="{BB962C8B-B14F-4D97-AF65-F5344CB8AC3E}">
        <p14:creationId xmlns:p14="http://schemas.microsoft.com/office/powerpoint/2010/main" val="380513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15:20</a:t>
            </a:r>
          </a:p>
          <a:p>
            <a:r>
              <a:rPr kumimoji="1" lang="ja-JP" altLang="en-US" dirty="0" smtClean="0"/>
              <a:t>去年の年末</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17</a:t>
            </a:fld>
            <a:endParaRPr kumimoji="1" lang="ja-JP" altLang="en-US"/>
          </a:p>
        </p:txBody>
      </p:sp>
    </p:spTree>
    <p:extLst>
      <p:ext uri="{BB962C8B-B14F-4D97-AF65-F5344CB8AC3E}">
        <p14:creationId xmlns:p14="http://schemas.microsoft.com/office/powerpoint/2010/main" val="332697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18</a:t>
            </a:fld>
            <a:endParaRPr kumimoji="1" lang="ja-JP" altLang="en-US"/>
          </a:p>
        </p:txBody>
      </p:sp>
    </p:spTree>
    <p:extLst>
      <p:ext uri="{BB962C8B-B14F-4D97-AF65-F5344CB8AC3E}">
        <p14:creationId xmlns:p14="http://schemas.microsoft.com/office/powerpoint/2010/main" val="70941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20</a:t>
            </a:fld>
            <a:endParaRPr kumimoji="1" lang="ja-JP" altLang="en-US"/>
          </a:p>
        </p:txBody>
      </p:sp>
    </p:spTree>
    <p:extLst>
      <p:ext uri="{BB962C8B-B14F-4D97-AF65-F5344CB8AC3E}">
        <p14:creationId xmlns:p14="http://schemas.microsoft.com/office/powerpoint/2010/main" val="249214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15:25</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21</a:t>
            </a:fld>
            <a:endParaRPr kumimoji="1" lang="ja-JP" altLang="en-US"/>
          </a:p>
        </p:txBody>
      </p:sp>
    </p:spTree>
    <p:extLst>
      <p:ext uri="{BB962C8B-B14F-4D97-AF65-F5344CB8AC3E}">
        <p14:creationId xmlns:p14="http://schemas.microsoft.com/office/powerpoint/2010/main" val="110901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15:30</a:t>
            </a:r>
          </a:p>
          <a:p>
            <a:r>
              <a:rPr kumimoji="1" lang="ja-JP" altLang="en-US" dirty="0" smtClean="0"/>
              <a:t>見えないだけが匿名化じゃない</a:t>
            </a:r>
            <a:endParaRPr kumimoji="1" lang="en-US" altLang="ja-JP" dirty="0" smtClean="0"/>
          </a:p>
          <a:p>
            <a:r>
              <a:rPr kumimoji="1" lang="ja-JP" altLang="en-US" dirty="0" smtClean="0"/>
              <a:t>昔、市役所かどこかで、</a:t>
            </a:r>
            <a:r>
              <a:rPr kumimoji="1" lang="en-US" altLang="ja-JP" dirty="0" smtClean="0"/>
              <a:t>PDF</a:t>
            </a:r>
            <a:r>
              <a:rPr kumimoji="1" lang="ja-JP" altLang="en-US" dirty="0" smtClean="0"/>
              <a:t>ファイルに黒いボックスを重ねただけという匿名化が問題化</a:t>
            </a:r>
            <a:endParaRPr kumimoji="1" lang="en-US" altLang="ja-JP" dirty="0" smtClean="0"/>
          </a:p>
          <a:p>
            <a:r>
              <a:rPr kumimoji="1" lang="ja-JP" altLang="en-US" dirty="0" smtClean="0"/>
              <a:t>編集できるソフトで開くと名前とか秘匿情報が丸見え</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23</a:t>
            </a:fld>
            <a:endParaRPr kumimoji="1" lang="ja-JP" altLang="en-US"/>
          </a:p>
        </p:txBody>
      </p:sp>
    </p:spTree>
    <p:extLst>
      <p:ext uri="{BB962C8B-B14F-4D97-AF65-F5344CB8AC3E}">
        <p14:creationId xmlns:p14="http://schemas.microsoft.com/office/powerpoint/2010/main" val="3465289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プライバシーという概念</a:t>
            </a:r>
            <a:endParaRPr kumimoji="1" lang="en-US" altLang="ja-JP" dirty="0" smtClean="0"/>
          </a:p>
          <a:p>
            <a:r>
              <a:rPr kumimoji="1" lang="ja-JP" altLang="en-US" dirty="0" smtClean="0"/>
              <a:t>本当に知られたくないのは、プライバシー</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24</a:t>
            </a:fld>
            <a:endParaRPr kumimoji="1" lang="ja-JP" altLang="en-US"/>
          </a:p>
        </p:txBody>
      </p:sp>
    </p:spTree>
    <p:extLst>
      <p:ext uri="{BB962C8B-B14F-4D97-AF65-F5344CB8AC3E}">
        <p14:creationId xmlns:p14="http://schemas.microsoft.com/office/powerpoint/2010/main" val="183407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１５：３５</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26</a:t>
            </a:fld>
            <a:endParaRPr kumimoji="1" lang="ja-JP" altLang="en-US"/>
          </a:p>
        </p:txBody>
      </p:sp>
    </p:spTree>
    <p:extLst>
      <p:ext uri="{BB962C8B-B14F-4D97-AF65-F5344CB8AC3E}">
        <p14:creationId xmlns:p14="http://schemas.microsoft.com/office/powerpoint/2010/main" val="131202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27</a:t>
            </a:fld>
            <a:endParaRPr kumimoji="1" lang="ja-JP" altLang="en-US"/>
          </a:p>
        </p:txBody>
      </p:sp>
    </p:spTree>
    <p:extLst>
      <p:ext uri="{BB962C8B-B14F-4D97-AF65-F5344CB8AC3E}">
        <p14:creationId xmlns:p14="http://schemas.microsoft.com/office/powerpoint/2010/main" val="161226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じゃあ、情報ってなんなのか？</a:t>
            </a:r>
            <a:endParaRPr kumimoji="1" lang="en-US" altLang="ja-JP" dirty="0" smtClean="0"/>
          </a:p>
          <a:p>
            <a:r>
              <a:rPr kumimoji="1" lang="ja-JP" altLang="en-US" dirty="0" smtClean="0"/>
              <a:t>財産の一部</a:t>
            </a:r>
            <a:endParaRPr kumimoji="1" lang="en-US" altLang="ja-JP" dirty="0" smtClean="0"/>
          </a:p>
          <a:p>
            <a:r>
              <a:rPr kumimoji="1" lang="ja-JP" altLang="en-US" dirty="0" smtClean="0"/>
              <a:t>昔は人、金、物が財産</a:t>
            </a:r>
            <a:endParaRPr kumimoji="1" lang="en-US" altLang="ja-JP" dirty="0" smtClean="0"/>
          </a:p>
          <a:p>
            <a:r>
              <a:rPr kumimoji="1" lang="ja-JP" altLang="en-US" dirty="0" smtClean="0"/>
              <a:t>今は人、金、物＋情報</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a:t>
            </a:fld>
            <a:endParaRPr kumimoji="1" lang="ja-JP" altLang="en-US"/>
          </a:p>
        </p:txBody>
      </p:sp>
    </p:spTree>
    <p:extLst>
      <p:ext uri="{BB962C8B-B14F-4D97-AF65-F5344CB8AC3E}">
        <p14:creationId xmlns:p14="http://schemas.microsoft.com/office/powerpoint/2010/main" val="268199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28</a:t>
            </a:fld>
            <a:endParaRPr kumimoji="1" lang="ja-JP" altLang="en-US"/>
          </a:p>
        </p:txBody>
      </p:sp>
    </p:spTree>
    <p:extLst>
      <p:ext uri="{BB962C8B-B14F-4D97-AF65-F5344CB8AC3E}">
        <p14:creationId xmlns:p14="http://schemas.microsoft.com/office/powerpoint/2010/main" val="161226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15:45</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31</a:t>
            </a:fld>
            <a:endParaRPr kumimoji="1" lang="ja-JP" altLang="en-US"/>
          </a:p>
        </p:txBody>
      </p:sp>
    </p:spTree>
    <p:extLst>
      <p:ext uri="{BB962C8B-B14F-4D97-AF65-F5344CB8AC3E}">
        <p14:creationId xmlns:p14="http://schemas.microsoft.com/office/powerpoint/2010/main" val="401345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33</a:t>
            </a:fld>
            <a:endParaRPr kumimoji="1" lang="ja-JP" altLang="en-US"/>
          </a:p>
        </p:txBody>
      </p:sp>
    </p:spTree>
    <p:extLst>
      <p:ext uri="{BB962C8B-B14F-4D97-AF65-F5344CB8AC3E}">
        <p14:creationId xmlns:p14="http://schemas.microsoft.com/office/powerpoint/2010/main" val="2726819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15:55</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35</a:t>
            </a:fld>
            <a:endParaRPr kumimoji="1" lang="ja-JP" altLang="en-US"/>
          </a:p>
        </p:txBody>
      </p:sp>
    </p:spTree>
    <p:extLst>
      <p:ext uri="{BB962C8B-B14F-4D97-AF65-F5344CB8AC3E}">
        <p14:creationId xmlns:p14="http://schemas.microsoft.com/office/powerpoint/2010/main" val="338455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37</a:t>
            </a:fld>
            <a:endParaRPr kumimoji="1" lang="ja-JP" altLang="en-US"/>
          </a:p>
        </p:txBody>
      </p:sp>
    </p:spTree>
    <p:extLst>
      <p:ext uri="{BB962C8B-B14F-4D97-AF65-F5344CB8AC3E}">
        <p14:creationId xmlns:p14="http://schemas.microsoft.com/office/powerpoint/2010/main" val="228535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16:05</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39</a:t>
            </a:fld>
            <a:endParaRPr kumimoji="1" lang="ja-JP" altLang="en-US"/>
          </a:p>
        </p:txBody>
      </p:sp>
    </p:spTree>
    <p:extLst>
      <p:ext uri="{BB962C8B-B14F-4D97-AF65-F5344CB8AC3E}">
        <p14:creationId xmlns:p14="http://schemas.microsoft.com/office/powerpoint/2010/main" val="343503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マイナンバーとか、ビッグデータとかへの対応</a:t>
            </a:r>
            <a:endParaRPr kumimoji="1" lang="en-US"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１．個人情報の定義の明確化</a:t>
            </a:r>
          </a:p>
          <a:p>
            <a:r>
              <a:rPr kumimoji="1" lang="ja-JP" altLang="en-US" sz="1200" kern="1200" dirty="0" smtClean="0">
                <a:solidFill>
                  <a:schemeClr val="tx1"/>
                </a:solidFill>
                <a:effectLst/>
                <a:latin typeface="+mn-lt"/>
                <a:ea typeface="+mn-ea"/>
                <a:cs typeface="+mn-cs"/>
              </a:rPr>
              <a:t>個人情報の定義の明確化</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どこまで個人情報とするか（顔情報とか）</a:t>
            </a:r>
          </a:p>
          <a:p>
            <a:r>
              <a:rPr kumimoji="1" lang="ja-JP" altLang="en-US" sz="1200" kern="1200" dirty="0" smtClean="0">
                <a:solidFill>
                  <a:schemeClr val="tx1"/>
                </a:solidFill>
                <a:effectLst/>
                <a:latin typeface="+mn-lt"/>
                <a:ea typeface="+mn-ea"/>
                <a:cs typeface="+mn-cs"/>
              </a:rPr>
              <a:t>要配慮個人情報</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２．適切な規律の下で個人情報等の有用性を確保</a:t>
            </a:r>
          </a:p>
          <a:p>
            <a:r>
              <a:rPr kumimoji="1" lang="ja-JP" altLang="en-US" sz="1200" kern="1200" dirty="0" smtClean="0">
                <a:solidFill>
                  <a:schemeClr val="tx1"/>
                </a:solidFill>
                <a:effectLst/>
                <a:latin typeface="+mn-lt"/>
                <a:ea typeface="+mn-ea"/>
                <a:cs typeface="+mn-cs"/>
              </a:rPr>
              <a:t>匿名加工情報</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匿名化の定義</a:t>
            </a:r>
          </a:p>
          <a:p>
            <a:r>
              <a:rPr kumimoji="1" lang="ja-JP" altLang="en-US" sz="1200" kern="1200" dirty="0" smtClean="0">
                <a:solidFill>
                  <a:schemeClr val="tx1"/>
                </a:solidFill>
                <a:effectLst/>
                <a:latin typeface="+mn-lt"/>
                <a:ea typeface="+mn-ea"/>
                <a:cs typeface="+mn-cs"/>
              </a:rPr>
              <a:t>個人情報保護指針</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３．個人情報の保護を強化（名簿屋対策）</a:t>
            </a:r>
          </a:p>
          <a:p>
            <a:r>
              <a:rPr kumimoji="1" lang="ja-JP" altLang="en-US" sz="1200" kern="1200" dirty="0" smtClean="0">
                <a:solidFill>
                  <a:schemeClr val="tx1"/>
                </a:solidFill>
                <a:effectLst/>
                <a:latin typeface="+mn-lt"/>
                <a:ea typeface="+mn-ea"/>
                <a:cs typeface="+mn-cs"/>
              </a:rPr>
              <a:t>トレーサビリティの確保</a:t>
            </a:r>
          </a:p>
          <a:p>
            <a:r>
              <a:rPr kumimoji="1" lang="ja-JP" altLang="en-US" sz="1200" kern="1200" dirty="0" smtClean="0">
                <a:solidFill>
                  <a:schemeClr val="tx1"/>
                </a:solidFill>
                <a:effectLst/>
                <a:latin typeface="+mn-lt"/>
                <a:ea typeface="+mn-ea"/>
                <a:cs typeface="+mn-cs"/>
              </a:rPr>
              <a:t>データベース提供罪</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犯罪として明確に罪に問う</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４．個人情報保護委員会の新設及びその権限</a:t>
            </a:r>
          </a:p>
          <a:p>
            <a:r>
              <a:rPr kumimoji="1" lang="ja-JP" altLang="en-US" sz="1200" kern="1200" dirty="0" smtClean="0">
                <a:solidFill>
                  <a:schemeClr val="tx1"/>
                </a:solidFill>
                <a:effectLst/>
                <a:latin typeface="+mn-lt"/>
                <a:ea typeface="+mn-ea"/>
                <a:cs typeface="+mn-cs"/>
              </a:rPr>
              <a:t>個人情報保護委員会</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５．個人情報の取扱いのグローバル化</a:t>
            </a:r>
          </a:p>
          <a:p>
            <a:r>
              <a:rPr kumimoji="1" lang="ja-JP" altLang="en-US" sz="1200" kern="1200" dirty="0" smtClean="0">
                <a:solidFill>
                  <a:schemeClr val="tx1"/>
                </a:solidFill>
                <a:effectLst/>
                <a:latin typeface="+mn-lt"/>
                <a:ea typeface="+mn-ea"/>
                <a:cs typeface="+mn-cs"/>
              </a:rPr>
              <a:t>国境を越えた適用と外国執行当局への情報提供</a:t>
            </a:r>
          </a:p>
          <a:p>
            <a:r>
              <a:rPr kumimoji="1" lang="ja-JP" altLang="en-US" sz="1200" kern="1200" dirty="0" smtClean="0">
                <a:solidFill>
                  <a:schemeClr val="tx1"/>
                </a:solidFill>
                <a:effectLst/>
                <a:latin typeface="+mn-lt"/>
                <a:ea typeface="+mn-ea"/>
                <a:cs typeface="+mn-cs"/>
              </a:rPr>
              <a:t>外国事業者への第三者提供</a:t>
            </a:r>
          </a:p>
          <a:p>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海外クラウドを使ったケースとか？</a:t>
            </a:r>
            <a:endParaRPr kumimoji="1" lang="en-US"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６．その他改正事項</a:t>
            </a:r>
          </a:p>
          <a:p>
            <a:r>
              <a:rPr kumimoji="1" lang="ja-JP" altLang="en-US" sz="1200" kern="1200" dirty="0" smtClean="0">
                <a:solidFill>
                  <a:schemeClr val="tx1"/>
                </a:solidFill>
                <a:effectLst/>
                <a:latin typeface="+mn-lt"/>
                <a:ea typeface="+mn-ea"/>
                <a:cs typeface="+mn-cs"/>
              </a:rPr>
              <a:t>オプトアウト規定の厳格化</a:t>
            </a:r>
          </a:p>
          <a:p>
            <a:r>
              <a:rPr kumimoji="1" lang="ja-JP" altLang="en-US" sz="1200" kern="1200" dirty="0" smtClean="0">
                <a:solidFill>
                  <a:schemeClr val="tx1"/>
                </a:solidFill>
                <a:effectLst/>
                <a:latin typeface="+mn-lt"/>
                <a:ea typeface="+mn-ea"/>
                <a:cs typeface="+mn-cs"/>
              </a:rPr>
              <a:t>利用目的の制限の緩和</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個人情報を取得した時の利用目的から新たな利用目的へ変更することを制限する規定の緩和。</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小規模取扱事業者への対応</a:t>
            </a:r>
          </a:p>
          <a:p>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取り扱う個人情報が</a:t>
            </a:r>
            <a:r>
              <a:rPr kumimoji="1" lang="en-US" altLang="ja-JP" sz="1200" kern="1200" dirty="0" smtClean="0">
                <a:solidFill>
                  <a:schemeClr val="tx1"/>
                </a:solidFill>
                <a:effectLst/>
                <a:latin typeface="+mn-lt"/>
                <a:ea typeface="+mn-ea"/>
                <a:cs typeface="+mn-cs"/>
              </a:rPr>
              <a:t>5,000</a:t>
            </a:r>
            <a:r>
              <a:rPr kumimoji="1" lang="ja-JP" altLang="en-US" sz="1200" kern="1200" dirty="0" smtClean="0">
                <a:solidFill>
                  <a:schemeClr val="tx1"/>
                </a:solidFill>
                <a:effectLst/>
                <a:latin typeface="+mn-lt"/>
                <a:ea typeface="+mn-ea"/>
                <a:cs typeface="+mn-cs"/>
              </a:rPr>
              <a:t>人以下であっても個人の権利利益の侵害はありえるため、</a:t>
            </a:r>
            <a:r>
              <a:rPr kumimoji="1" lang="en-US" altLang="ja-JP" sz="1200" kern="1200" dirty="0" smtClean="0">
                <a:solidFill>
                  <a:schemeClr val="tx1"/>
                </a:solidFill>
                <a:effectLst/>
                <a:latin typeface="+mn-lt"/>
                <a:ea typeface="+mn-ea"/>
                <a:cs typeface="+mn-cs"/>
              </a:rPr>
              <a:t>5,000</a:t>
            </a:r>
            <a:r>
              <a:rPr kumimoji="1" lang="ja-JP" altLang="en-US" sz="1200" kern="1200" dirty="0" smtClean="0">
                <a:solidFill>
                  <a:schemeClr val="tx1"/>
                </a:solidFill>
                <a:effectLst/>
                <a:latin typeface="+mn-lt"/>
                <a:ea typeface="+mn-ea"/>
                <a:cs typeface="+mn-cs"/>
              </a:rPr>
              <a:t>人以下の取扱事業者へも本法を適用。</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40</a:t>
            </a:fld>
            <a:endParaRPr kumimoji="1" lang="ja-JP" altLang="en-US"/>
          </a:p>
        </p:txBody>
      </p:sp>
    </p:spTree>
    <p:extLst>
      <p:ext uri="{BB962C8B-B14F-4D97-AF65-F5344CB8AC3E}">
        <p14:creationId xmlns:p14="http://schemas.microsoft.com/office/powerpoint/2010/main" val="1392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14:55</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a:t>
            </a:fld>
            <a:endParaRPr kumimoji="1" lang="ja-JP" altLang="en-US"/>
          </a:p>
        </p:txBody>
      </p:sp>
    </p:spTree>
    <p:extLst>
      <p:ext uri="{BB962C8B-B14F-4D97-AF65-F5344CB8AC3E}">
        <p14:creationId xmlns:p14="http://schemas.microsoft.com/office/powerpoint/2010/main" val="45350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a:t>
            </a:fld>
            <a:endParaRPr kumimoji="1" lang="ja-JP" altLang="en-US"/>
          </a:p>
        </p:txBody>
      </p:sp>
    </p:spTree>
    <p:extLst>
      <p:ext uri="{BB962C8B-B14F-4D97-AF65-F5344CB8AC3E}">
        <p14:creationId xmlns:p14="http://schemas.microsoft.com/office/powerpoint/2010/main" val="283458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プライバシーという概念</a:t>
            </a:r>
            <a:endParaRPr kumimoji="1" lang="en-US" altLang="ja-JP" dirty="0" smtClean="0"/>
          </a:p>
          <a:p>
            <a:r>
              <a:rPr kumimoji="1" lang="ja-JP" altLang="en-US" dirty="0" smtClean="0"/>
              <a:t>本当に知られたくないのは、プライバシー</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a:t>
            </a:fld>
            <a:endParaRPr kumimoji="1" lang="ja-JP" altLang="en-US"/>
          </a:p>
        </p:txBody>
      </p:sp>
    </p:spTree>
    <p:extLst>
      <p:ext uri="{BB962C8B-B14F-4D97-AF65-F5344CB8AC3E}">
        <p14:creationId xmlns:p14="http://schemas.microsoft.com/office/powerpoint/2010/main" val="183407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15:05</a:t>
            </a:r>
          </a:p>
          <a:p>
            <a:r>
              <a:rPr kumimoji="1" lang="ja-JP" altLang="en-US" dirty="0" smtClean="0"/>
              <a:t>新聞に載る</a:t>
            </a:r>
            <a:endParaRPr kumimoji="1" lang="en-US" altLang="ja-JP" dirty="0" smtClean="0"/>
          </a:p>
          <a:p>
            <a:r>
              <a:rPr kumimoji="1" lang="ja-JP" altLang="en-US" dirty="0" smtClean="0"/>
              <a:t>報道される</a:t>
            </a:r>
            <a:endParaRPr kumimoji="1" lang="en-US" altLang="ja-JP" dirty="0" smtClean="0"/>
          </a:p>
          <a:p>
            <a:r>
              <a:rPr kumimoji="1" lang="ja-JP" altLang="en-US" dirty="0" smtClean="0"/>
              <a:t>責任を取る</a:t>
            </a:r>
            <a:endParaRPr kumimoji="1" lang="en-US" altLang="ja-JP" dirty="0" smtClean="0"/>
          </a:p>
          <a:p>
            <a:r>
              <a:rPr kumimoji="1" lang="ja-JP" altLang="en-US" dirty="0" smtClean="0"/>
              <a:t>賠償金をはらう</a:t>
            </a:r>
            <a:endParaRPr kumimoji="1" lang="en-US" altLang="ja-JP" dirty="0" smtClean="0"/>
          </a:p>
          <a:p>
            <a:endParaRPr kumimoji="1" lang="en-US" altLang="ja-JP" dirty="0" smtClean="0"/>
          </a:p>
          <a:p>
            <a:r>
              <a:rPr kumimoji="1" lang="ja-JP" altLang="en-US" dirty="0" smtClean="0"/>
              <a:t>家がバレる</a:t>
            </a:r>
            <a:endParaRPr kumimoji="1" lang="en-US" altLang="ja-JP" dirty="0" smtClean="0"/>
          </a:p>
          <a:p>
            <a:r>
              <a:rPr kumimoji="1" lang="ja-JP" altLang="en-US" dirty="0" smtClean="0"/>
              <a:t>資産がバレる</a:t>
            </a:r>
            <a:endParaRPr kumimoji="1" lang="en-US" altLang="ja-JP" dirty="0" smtClean="0"/>
          </a:p>
          <a:p>
            <a:r>
              <a:rPr kumimoji="1" lang="ja-JP" altLang="en-US" dirty="0" smtClean="0"/>
              <a:t>家族構成がバレる</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10</a:t>
            </a:fld>
            <a:endParaRPr kumimoji="1" lang="ja-JP" altLang="en-US"/>
          </a:p>
        </p:txBody>
      </p:sp>
    </p:spTree>
    <p:extLst>
      <p:ext uri="{BB962C8B-B14F-4D97-AF65-F5344CB8AC3E}">
        <p14:creationId xmlns:p14="http://schemas.microsoft.com/office/powerpoint/2010/main" val="91178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15:10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12</a:t>
            </a:fld>
            <a:endParaRPr kumimoji="1" lang="ja-JP" altLang="en-US"/>
          </a:p>
        </p:txBody>
      </p:sp>
    </p:spTree>
    <p:extLst>
      <p:ext uri="{BB962C8B-B14F-4D97-AF65-F5344CB8AC3E}">
        <p14:creationId xmlns:p14="http://schemas.microsoft.com/office/powerpoint/2010/main" val="296024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13</a:t>
            </a:fld>
            <a:endParaRPr kumimoji="1" lang="ja-JP" altLang="en-US"/>
          </a:p>
        </p:txBody>
      </p:sp>
    </p:spTree>
    <p:extLst>
      <p:ext uri="{BB962C8B-B14F-4D97-AF65-F5344CB8AC3E}">
        <p14:creationId xmlns:p14="http://schemas.microsoft.com/office/powerpoint/2010/main" val="257932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14:54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14</a:t>
            </a:fld>
            <a:endParaRPr kumimoji="1" lang="ja-JP" altLang="en-US"/>
          </a:p>
        </p:txBody>
      </p:sp>
    </p:spTree>
    <p:extLst>
      <p:ext uri="{BB962C8B-B14F-4D97-AF65-F5344CB8AC3E}">
        <p14:creationId xmlns:p14="http://schemas.microsoft.com/office/powerpoint/2010/main" val="235385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CD005E-17B0-4491-9405-8ECE19203B1F}"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87616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5009E2-4771-45A2-90AA-3AB9FB474D4B}"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17319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050596-1061-47ED-964A-4DF43E896E97}"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105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4148F07-E2C3-4FED-A26B-F726FA643D61}"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441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AB848E9-D588-4D83-BDA6-2F1DB3F3088C}"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521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3D9F4D06-984D-42DD-9096-7F01BD617A9D}"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97384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0A5A64-E275-44A8-BC5A-00ACF00C8BB0}"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85328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34B0D0-630A-4EE4-97A6-B28950D1794D}"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93391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191048C2-48D7-47E3-A71A-C21951C0A654}"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1899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AEBCD92-CA5D-4557-B18D-E75729D28F97}" type="datetime1">
              <a:rPr kumimoji="1" lang="ja-JP" altLang="en-US" smtClean="0"/>
              <a:t>16/05/03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8790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8F721F8-5DC2-4D22-879C-34B96AFD458E}"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54354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BEF6DD-BCD5-4D75-8E7D-8A74B5FFE11C}" type="datetime1">
              <a:rPr kumimoji="1" lang="ja-JP" altLang="en-US" smtClean="0"/>
              <a:t>16/05/03</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89173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D4DA9D6-3EB8-4156-971C-A6DCB26178C6}" type="datetime1">
              <a:rPr kumimoji="1" lang="ja-JP" altLang="en-US" smtClean="0"/>
              <a:t>16/05/03</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32044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79BD-5801-4BB3-973B-FD378490774E}" type="datetime1">
              <a:rPr kumimoji="1" lang="ja-JP" altLang="en-US" smtClean="0"/>
              <a:t>16/05/03</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0772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B89728-9D1E-4017-B8BB-D5BFF848F107}"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931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E8BAE2-F62F-4EE0-8922-86F2986A0205}" type="datetime1">
              <a:rPr kumimoji="1" lang="ja-JP" altLang="en-US" smtClean="0"/>
              <a:t>16/05/03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70034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AD96A5-F7D5-48D0-9202-91C1063730DA}" type="datetime1">
              <a:rPr kumimoji="1" lang="ja-JP" altLang="en-US" smtClean="0"/>
              <a:t>16/05/03</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smtClean="0"/>
              <a:t>サイバーセキュリティ基礎</a:t>
            </a:r>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117924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hyperlink" Target="http://ja.wikipedia.org/wiki/%E7%A7%98%E5%8C%BF%E9%80%9A%E4%BF%A1" TargetMode="External"/><Relationship Id="rId4" Type="http://schemas.openxmlformats.org/officeDocument/2006/relationships/hyperlink" Target="http://ja.wikipedia.org/wiki/%E3%82%A2%E3%83%AB%E3%82%B4%E3%83%AA%E3%82%BA%E3%83%A0" TargetMode="External"/><Relationship Id="rId5" Type="http://schemas.openxmlformats.org/officeDocument/2006/relationships/hyperlink" Target="http://ja.wikipedia.org/wiki/%E6%96%87%E6%9B%B8" TargetMode="External"/><Relationship Id="rId1" Type="http://schemas.openxmlformats.org/officeDocument/2006/relationships/slideLayout" Target="../slideLayouts/slideLayout2.xml"/><Relationship Id="rId2" Type="http://schemas.openxmlformats.org/officeDocument/2006/relationships/hyperlink" Target="http://ja.wikipedia.org/wiki/%E9%80%9A%E4%BF%A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hyperlink" Target="http://ja.wikipedia.org/wiki/%E5%80%8B%E4%BA%BA%E6%83%85%E5%A0%B1" TargetMode="External"/><Relationship Id="rId4" Type="http://schemas.openxmlformats.org/officeDocument/2006/relationships/hyperlink" Target="http://ja.wikipedia.org/wiki/%E6%97%A5%E6%9C%AC" TargetMode="External"/><Relationship Id="rId5" Type="http://schemas.openxmlformats.org/officeDocument/2006/relationships/hyperlink" Target="http://ja.wikipedia.org/wiki/%E6%B3%95%E5%BE%8B" TargetMode="External"/><Relationship Id="rId6" Type="http://schemas.openxmlformats.org/officeDocument/2006/relationships/hyperlink" Target="http://ja.wikipedia.org/wiki/2003%E5%B9%B4" TargetMode="External"/><Relationship Id="rId7" Type="http://schemas.openxmlformats.org/officeDocument/2006/relationships/hyperlink" Target="http://ja.wikipedia.org/wiki/%E5%B9%B3%E6%88%90" TargetMode="External"/><Relationship Id="rId8" Type="http://schemas.openxmlformats.org/officeDocument/2006/relationships/hyperlink" Target="http://ja.wikipedia.org/wiki/5%E6%9C%8823%E6%97%A5" TargetMode="External"/><Relationship Id="rId9" Type="http://schemas.openxmlformats.org/officeDocument/2006/relationships/hyperlink" Target="http://ja.wikipedia.org/wiki/2005%E5%B9%B4" TargetMode="External"/><Relationship Id="rId10" Type="http://schemas.openxmlformats.org/officeDocument/2006/relationships/hyperlink" Target="http://ja.wikipedia.org/wiki/4%E6%9C%881%E6%97%A5"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t>サイバーセキュリティ</a:t>
            </a:r>
            <a:r>
              <a:rPr lang="ja-JP" altLang="en-US" sz="5300" dirty="0" smtClean="0"/>
              <a:t>基礎論</a:t>
            </a:r>
            <a:r>
              <a:rPr lang="en-US" altLang="ja-JP" sz="5300" dirty="0" smtClean="0"/>
              <a:t/>
            </a:r>
            <a:br>
              <a:rPr lang="en-US" altLang="ja-JP" sz="5300" dirty="0" smtClean="0"/>
            </a:br>
            <a:r>
              <a:rPr lang="ja-JP" altLang="en-US" dirty="0" smtClean="0"/>
              <a:t> </a:t>
            </a:r>
            <a:r>
              <a:rPr lang="en-US" altLang="ja-JP" sz="4000" dirty="0"/>
              <a:t>― IT</a:t>
            </a:r>
            <a:r>
              <a:rPr lang="ja-JP" altLang="en-US" sz="4000" dirty="0"/>
              <a:t>社会を生き抜くために </a:t>
            </a:r>
            <a:r>
              <a:rPr lang="en-US" altLang="ja-JP" sz="4000" dirty="0"/>
              <a:t>―</a:t>
            </a:r>
            <a:endParaRPr kumimoji="1" lang="ja-JP" altLang="en-US" sz="4000" dirty="0"/>
          </a:p>
        </p:txBody>
      </p:sp>
      <p:sp>
        <p:nvSpPr>
          <p:cNvPr id="3" name="サブタイトル 2"/>
          <p:cNvSpPr>
            <a:spLocks noGrp="1"/>
          </p:cNvSpPr>
          <p:nvPr>
            <p:ph type="subTitle" idx="1"/>
          </p:nvPr>
        </p:nvSpPr>
        <p:spPr>
          <a:xfrm>
            <a:off x="1343667" y="4905237"/>
            <a:ext cx="7086600" cy="1752600"/>
          </a:xfrm>
        </p:spPr>
        <p:txBody>
          <a:bodyPr>
            <a:normAutofit/>
          </a:bodyPr>
          <a:lstStyle/>
          <a:p>
            <a:endParaRPr lang="en-US" altLang="ja-JP" sz="2800" dirty="0" smtClean="0"/>
          </a:p>
          <a:p>
            <a:r>
              <a:rPr lang="ja-JP" altLang="en-US" sz="2800" dirty="0"/>
              <a:t>4</a:t>
            </a:r>
            <a:r>
              <a:rPr lang="en-US" altLang="ja-JP" sz="2800" dirty="0" smtClean="0"/>
              <a:t>.</a:t>
            </a:r>
            <a:r>
              <a:rPr lang="ja-JP" altLang="en-US" sz="2800" dirty="0" smtClean="0"/>
              <a:t> </a:t>
            </a:r>
            <a:r>
              <a:rPr lang="ja-JP" altLang="en-US" sz="2800" dirty="0" smtClean="0"/>
              <a:t>事例編</a:t>
            </a:r>
            <a:r>
              <a:rPr lang="ja-JP" altLang="en-US" sz="2800" dirty="0" smtClean="0"/>
              <a:t>　九大病院</a:t>
            </a:r>
            <a:endParaRPr lang="en-US" altLang="ja-JP" sz="2800" dirty="0" smtClean="0"/>
          </a:p>
        </p:txBody>
      </p:sp>
    </p:spTree>
    <p:extLst>
      <p:ext uri="{BB962C8B-B14F-4D97-AF65-F5344CB8AC3E}">
        <p14:creationId xmlns:p14="http://schemas.microsoft.com/office/powerpoint/2010/main" val="698165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42416" y="2514601"/>
            <a:ext cx="7201584" cy="2262781"/>
          </a:xfrm>
        </p:spPr>
        <p:txBody>
          <a:bodyPr/>
          <a:lstStyle/>
          <a:p>
            <a:r>
              <a:rPr lang="ja-JP" altLang="en-US" dirty="0" smtClean="0"/>
              <a:t>個人情報が漏洩すると</a:t>
            </a:r>
            <a:endParaRPr lang="ja-JP" altLang="en-US" dirty="0"/>
          </a:p>
        </p:txBody>
      </p:sp>
      <p:sp>
        <p:nvSpPr>
          <p:cNvPr id="4" name="サブタイトル 3"/>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1572321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Yahoo</a:t>
            </a:r>
            <a:r>
              <a:rPr kumimoji="1" lang="ja-JP" altLang="en-US" dirty="0" smtClean="0"/>
              <a:t> </a:t>
            </a:r>
            <a:r>
              <a:rPr kumimoji="1" lang="en-US" altLang="ja-JP" dirty="0" smtClean="0"/>
              <a:t>BB</a:t>
            </a:r>
            <a:r>
              <a:rPr kumimoji="1" lang="ja-JP" altLang="en-US" dirty="0" smtClean="0"/>
              <a:t> 情報漏洩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2004</a:t>
            </a:r>
            <a:r>
              <a:rPr kumimoji="1" lang="ja-JP" altLang="en-US" dirty="0" smtClean="0"/>
              <a:t>年発生</a:t>
            </a:r>
            <a:endParaRPr kumimoji="1" lang="en-US" altLang="ja-JP" dirty="0" smtClean="0"/>
          </a:p>
          <a:p>
            <a:r>
              <a:rPr lang="ja-JP" altLang="en-US" dirty="0" smtClean="0"/>
              <a:t>漏洩した情報：</a:t>
            </a:r>
            <a:r>
              <a:rPr lang="en-US" altLang="ja-JP" dirty="0" smtClean="0"/>
              <a:t/>
            </a:r>
            <a:br>
              <a:rPr lang="en-US" altLang="ja-JP" dirty="0" smtClean="0"/>
            </a:br>
            <a:r>
              <a:rPr lang="ja-JP" altLang="en-US" dirty="0" smtClean="0"/>
              <a:t>氏名、住所、電話番号など７項目</a:t>
            </a:r>
            <a:endParaRPr kumimoji="1" lang="en-US" altLang="ja-JP" dirty="0" smtClean="0"/>
          </a:p>
          <a:p>
            <a:r>
              <a:rPr lang="ja-JP" altLang="en-US" dirty="0" smtClean="0"/>
              <a:t>加入者に対して</a:t>
            </a:r>
            <a:r>
              <a:rPr lang="en-US" altLang="ja-JP" dirty="0" smtClean="0"/>
              <a:t>500</a:t>
            </a:r>
            <a:r>
              <a:rPr lang="ja-JP" altLang="en-US" dirty="0" smtClean="0"/>
              <a:t>円の金券を送付</a:t>
            </a:r>
            <a:endParaRPr lang="en-US" altLang="ja-JP" dirty="0" smtClean="0"/>
          </a:p>
          <a:p>
            <a:r>
              <a:rPr kumimoji="1" lang="ja-JP" altLang="en-US" dirty="0" smtClean="0"/>
              <a:t>以降、情報漏洩事件の基準額に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11</a:t>
            </a:fld>
            <a:endParaRPr kumimoji="1" lang="ja-JP" altLang="en-US" dirty="0"/>
          </a:p>
        </p:txBody>
      </p:sp>
    </p:spTree>
    <p:extLst>
      <p:ext uri="{BB962C8B-B14F-4D97-AF65-F5344CB8AC3E}">
        <p14:creationId xmlns:p14="http://schemas.microsoft.com/office/powerpoint/2010/main" val="1691137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情報漏洩の対価</a:t>
            </a:r>
            <a:endParaRPr lang="ja-JP" altLang="en-US" dirty="0"/>
          </a:p>
        </p:txBody>
      </p:sp>
      <p:sp>
        <p:nvSpPr>
          <p:cNvPr id="3" name="コンテンツ プレースホルダ 2"/>
          <p:cNvSpPr>
            <a:spLocks noGrp="1"/>
          </p:cNvSpPr>
          <p:nvPr>
            <p:ph idx="1"/>
          </p:nvPr>
        </p:nvSpPr>
        <p:spPr/>
        <p:txBody>
          <a:bodyPr/>
          <a:lstStyle/>
          <a:p>
            <a:r>
              <a:rPr lang="ja-JP" altLang="en-US" dirty="0" smtClean="0"/>
              <a:t>４５０万件の顧客データが紛失</a:t>
            </a:r>
            <a:endParaRPr lang="en-US" altLang="ja-JP" dirty="0" smtClean="0"/>
          </a:p>
          <a:p>
            <a:r>
              <a:rPr lang="ja-JP" altLang="en-US" dirty="0" smtClean="0"/>
              <a:t>漏洩した個人情報の内容</a:t>
            </a:r>
            <a:r>
              <a:rPr lang="en-US" altLang="ja-JP" dirty="0" smtClean="0"/>
              <a:t/>
            </a:r>
            <a:br>
              <a:rPr lang="en-US" altLang="ja-JP" dirty="0" smtClean="0"/>
            </a:br>
            <a:r>
              <a:rPr lang="ja-JP" altLang="en-US" dirty="0" smtClean="0"/>
              <a:t>住所、氏名、電話番号、年齢など</a:t>
            </a:r>
            <a:endParaRPr lang="en-US" altLang="ja-JP" dirty="0" smtClean="0"/>
          </a:p>
          <a:p>
            <a:r>
              <a:rPr lang="ja-JP" altLang="en-US" dirty="0" smtClean="0"/>
              <a:t>賠償は一人当たり５００円相当の金券</a:t>
            </a:r>
            <a:endParaRPr lang="ja-JP" altLang="en-US" dirty="0"/>
          </a:p>
        </p:txBody>
      </p:sp>
      <p:sp>
        <p:nvSpPr>
          <p:cNvPr id="4" name="TextBox 3"/>
          <p:cNvSpPr txBox="1"/>
          <p:nvPr/>
        </p:nvSpPr>
        <p:spPr>
          <a:xfrm>
            <a:off x="1602183" y="4259997"/>
            <a:ext cx="6588863" cy="584776"/>
          </a:xfrm>
          <a:prstGeom prst="rect">
            <a:avLst/>
          </a:prstGeom>
          <a:noFill/>
        </p:spPr>
        <p:txBody>
          <a:bodyPr wrap="none" rtlCol="0">
            <a:spAutoFit/>
          </a:bodyPr>
          <a:lstStyle/>
          <a:p>
            <a:r>
              <a:rPr lang="ja-JP" altLang="en-US" sz="3200" dirty="0" smtClean="0">
                <a:solidFill>
                  <a:srgbClr val="FF0000"/>
                </a:solidFill>
              </a:rPr>
              <a:t>５００円</a:t>
            </a:r>
            <a:r>
              <a:rPr lang="en-US" altLang="ja-JP" sz="3200" dirty="0" smtClean="0">
                <a:solidFill>
                  <a:srgbClr val="FF0000"/>
                </a:solidFill>
              </a:rPr>
              <a:t>×</a:t>
            </a:r>
            <a:r>
              <a:rPr lang="ja-JP" altLang="en-US" sz="3200" dirty="0" smtClean="0">
                <a:solidFill>
                  <a:srgbClr val="FF0000"/>
                </a:solidFill>
              </a:rPr>
              <a:t>４５０万件＝約２２億円</a:t>
            </a:r>
            <a:endParaRPr kumimoji="1" lang="ja-JP" altLang="en-US" sz="3200" dirty="0">
              <a:solidFill>
                <a:srgbClr val="FF0000"/>
              </a:solidFill>
            </a:endParaRPr>
          </a:p>
        </p:txBody>
      </p:sp>
      <p:sp>
        <p:nvSpPr>
          <p:cNvPr id="5" name="TextBox 4"/>
          <p:cNvSpPr txBox="1"/>
          <p:nvPr/>
        </p:nvSpPr>
        <p:spPr>
          <a:xfrm>
            <a:off x="762000" y="5160258"/>
            <a:ext cx="4015242" cy="523220"/>
          </a:xfrm>
          <a:prstGeom prst="rect">
            <a:avLst/>
          </a:prstGeom>
          <a:noFill/>
        </p:spPr>
        <p:txBody>
          <a:bodyPr wrap="none" rtlCol="0">
            <a:spAutoFit/>
          </a:bodyPr>
          <a:lstStyle/>
          <a:p>
            <a:r>
              <a:rPr kumimoji="1" lang="ja-JP" altLang="en-US" sz="2800" dirty="0" smtClean="0"/>
              <a:t>電子媒体による情報漏洩</a:t>
            </a:r>
            <a:endParaRPr kumimoji="1" lang="ja-JP" altLang="en-US" sz="2800" dirty="0"/>
          </a:p>
        </p:txBody>
      </p:sp>
      <p:sp>
        <p:nvSpPr>
          <p:cNvPr id="6" name="TextBox 5"/>
          <p:cNvSpPr txBox="1"/>
          <p:nvPr/>
        </p:nvSpPr>
        <p:spPr>
          <a:xfrm>
            <a:off x="2514600" y="5683478"/>
            <a:ext cx="5158383" cy="523220"/>
          </a:xfrm>
          <a:prstGeom prst="rect">
            <a:avLst/>
          </a:prstGeom>
          <a:noFill/>
        </p:spPr>
        <p:txBody>
          <a:bodyPr wrap="none" rtlCol="0">
            <a:spAutoFit/>
          </a:bodyPr>
          <a:lstStyle/>
          <a:p>
            <a:r>
              <a:rPr kumimoji="1" lang="ja-JP" altLang="en-US" sz="2800" dirty="0" smtClean="0"/>
              <a:t>件数が多いため総額も大きくなる</a:t>
            </a:r>
            <a:endParaRPr kumimoji="1" lang="ja-JP" altLang="en-US" sz="2800" dirty="0"/>
          </a:p>
        </p:txBody>
      </p:sp>
      <p:sp>
        <p:nvSpPr>
          <p:cNvPr id="7"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12</a:t>
            </a:fld>
            <a:endParaRPr kumimoji="1" lang="ja-JP" altLang="en-US" dirty="0"/>
          </a:p>
        </p:txBody>
      </p:sp>
    </p:spTree>
    <p:extLst>
      <p:ext uri="{BB962C8B-B14F-4D97-AF65-F5344CB8AC3E}">
        <p14:creationId xmlns:p14="http://schemas.microsoft.com/office/powerpoint/2010/main" val="1502873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11-11 20.32.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0" y="0"/>
            <a:ext cx="6420255" cy="6858000"/>
          </a:xfrm>
          <a:prstGeom prst="rect">
            <a:avLst/>
          </a:prstGeom>
        </p:spPr>
      </p:pic>
      <p:sp>
        <p:nvSpPr>
          <p:cNvPr id="3"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13</a:t>
            </a:fld>
            <a:endParaRPr kumimoji="1" lang="ja-JP" altLang="en-US" dirty="0"/>
          </a:p>
        </p:txBody>
      </p:sp>
      <p:sp>
        <p:nvSpPr>
          <p:cNvPr id="4" name="TextBox 3"/>
          <p:cNvSpPr txBox="1"/>
          <p:nvPr/>
        </p:nvSpPr>
        <p:spPr>
          <a:xfrm>
            <a:off x="0" y="3916775"/>
            <a:ext cx="9215834" cy="707886"/>
          </a:xfrm>
          <a:prstGeom prst="rect">
            <a:avLst/>
          </a:prstGeom>
          <a:solidFill>
            <a:schemeClr val="bg1"/>
          </a:solidFill>
        </p:spPr>
        <p:txBody>
          <a:bodyPr wrap="none" rtlCol="0">
            <a:spAutoFit/>
          </a:bodyPr>
          <a:lstStyle/>
          <a:p>
            <a:r>
              <a:rPr lang="ja-JP" altLang="en-US" sz="4000" b="1" dirty="0" smtClean="0">
                <a:ln>
                  <a:solidFill>
                    <a:schemeClr val="bg1"/>
                  </a:solidFill>
                </a:ln>
                <a:solidFill>
                  <a:srgbClr val="FF0000"/>
                </a:solidFill>
              </a:rPr>
              <a:t>５００円</a:t>
            </a:r>
            <a:r>
              <a:rPr lang="en-US" altLang="ja-JP" sz="4000" b="1" dirty="0" smtClean="0">
                <a:ln>
                  <a:solidFill>
                    <a:schemeClr val="bg1"/>
                  </a:solidFill>
                </a:ln>
                <a:solidFill>
                  <a:srgbClr val="FF0000"/>
                </a:solidFill>
              </a:rPr>
              <a:t>×</a:t>
            </a:r>
            <a:r>
              <a:rPr lang="ja-JP" altLang="en-US" sz="4000" b="1" dirty="0" smtClean="0">
                <a:ln>
                  <a:solidFill>
                    <a:schemeClr val="bg1"/>
                  </a:solidFill>
                </a:ln>
                <a:solidFill>
                  <a:srgbClr val="FF0000"/>
                </a:solidFill>
              </a:rPr>
              <a:t>３５００万件＝約１７５億円</a:t>
            </a:r>
            <a:endParaRPr kumimoji="1" lang="ja-JP" altLang="en-US" sz="4000" b="1" dirty="0">
              <a:ln>
                <a:solidFill>
                  <a:schemeClr val="bg1"/>
                </a:solidFill>
              </a:ln>
              <a:solidFill>
                <a:srgbClr val="FF0000"/>
              </a:solidFill>
            </a:endParaRPr>
          </a:p>
        </p:txBody>
      </p:sp>
      <p:sp>
        <p:nvSpPr>
          <p:cNvPr id="2" name="テキスト ボックス 1"/>
          <p:cNvSpPr txBox="1"/>
          <p:nvPr/>
        </p:nvSpPr>
        <p:spPr>
          <a:xfrm>
            <a:off x="5334000" y="6158468"/>
            <a:ext cx="3609394" cy="369332"/>
          </a:xfrm>
          <a:prstGeom prst="rect">
            <a:avLst/>
          </a:prstGeom>
          <a:solidFill>
            <a:schemeClr val="bg1"/>
          </a:solidFill>
        </p:spPr>
        <p:txBody>
          <a:bodyPr wrap="none" rtlCol="0">
            <a:spAutoFit/>
          </a:bodyPr>
          <a:lstStyle/>
          <a:p>
            <a:r>
              <a:rPr lang="ja-JP" altLang="de-DE" dirty="0"/>
              <a:t>（</a:t>
            </a:r>
            <a:r>
              <a:rPr lang="de-DE" altLang="ja-JP" dirty="0"/>
              <a:t>Security NEXT - 2014/09/30 </a:t>
            </a:r>
            <a:r>
              <a:rPr lang="ja-JP" altLang="de-DE" dirty="0"/>
              <a:t>）</a:t>
            </a:r>
            <a:endParaRPr kumimoji="1" lang="ja-JP" altLang="en-US" dirty="0"/>
          </a:p>
        </p:txBody>
      </p:sp>
      <p:sp>
        <p:nvSpPr>
          <p:cNvPr id="6" name="テキスト ボックス 5"/>
          <p:cNvSpPr txBox="1"/>
          <p:nvPr/>
        </p:nvSpPr>
        <p:spPr>
          <a:xfrm>
            <a:off x="4699000" y="6488668"/>
            <a:ext cx="4397132" cy="369332"/>
          </a:xfrm>
          <a:prstGeom prst="rect">
            <a:avLst/>
          </a:prstGeom>
          <a:solidFill>
            <a:srgbClr val="FFFFFF"/>
          </a:solidFill>
        </p:spPr>
        <p:txBody>
          <a:bodyPr wrap="none" rtlCol="0">
            <a:spAutoFit/>
          </a:bodyPr>
          <a:lstStyle/>
          <a:p>
            <a:r>
              <a:rPr lang="en-US" altLang="ja-JP" dirty="0"/>
              <a:t>http://</a:t>
            </a:r>
            <a:r>
              <a:rPr lang="en-US" altLang="ja-JP" dirty="0" err="1"/>
              <a:t>www.security-next.com</a:t>
            </a:r>
            <a:r>
              <a:rPr lang="en-US" altLang="ja-JP" dirty="0"/>
              <a:t>/052305</a:t>
            </a:r>
            <a:endParaRPr kumimoji="1" lang="ja-JP" altLang="en-US" dirty="0"/>
          </a:p>
        </p:txBody>
      </p:sp>
    </p:spTree>
    <p:extLst>
      <p:ext uri="{BB962C8B-B14F-4D97-AF65-F5344CB8AC3E}">
        <p14:creationId xmlns:p14="http://schemas.microsoft.com/office/powerpoint/2010/main" val="244595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機微な個人情報の場合・・・</a:t>
            </a:r>
            <a:endParaRPr lang="ja-JP" altLang="en-US" dirty="0"/>
          </a:p>
        </p:txBody>
      </p:sp>
      <p:sp>
        <p:nvSpPr>
          <p:cNvPr id="3" name="コンテンツ プレースホルダ 2"/>
          <p:cNvSpPr>
            <a:spLocks noGrp="1"/>
          </p:cNvSpPr>
          <p:nvPr>
            <p:ph idx="1"/>
          </p:nvPr>
        </p:nvSpPr>
        <p:spPr>
          <a:xfrm>
            <a:off x="457200" y="1600200"/>
            <a:ext cx="8686800" cy="4525963"/>
          </a:xfrm>
        </p:spPr>
        <p:txBody>
          <a:bodyPr>
            <a:normAutofit/>
          </a:bodyPr>
          <a:lstStyle/>
          <a:p>
            <a:r>
              <a:rPr lang="zh-TW" altLang="en-US" sz="3200" dirty="0" smtClean="0">
                <a:latin typeface="ＭＳ Ｐゴシック"/>
                <a:ea typeface="ＭＳ Ｐゴシック"/>
                <a:cs typeface="ＭＳ Ｐゴシック"/>
              </a:rPr>
              <a:t>想定損害賠償額</a:t>
            </a:r>
            <a:r>
              <a:rPr lang="en-US" altLang="zh-TW" sz="3200" dirty="0" smtClean="0"/>
              <a:t/>
            </a:r>
            <a:br>
              <a:rPr lang="en-US" altLang="zh-TW" sz="3200" dirty="0" smtClean="0"/>
            </a:br>
            <a:r>
              <a:rPr lang="ja-JP" altLang="en-US" sz="3200" dirty="0" smtClean="0"/>
              <a:t>　＝基礎情報価値 </a:t>
            </a:r>
            <a:r>
              <a:rPr lang="en-US" altLang="ja-JP" sz="3200" dirty="0" smtClean="0"/>
              <a:t>[500]</a:t>
            </a:r>
            <a:br>
              <a:rPr lang="en-US" altLang="ja-JP" sz="3200" dirty="0" smtClean="0"/>
            </a:br>
            <a:r>
              <a:rPr lang="ja-JP" altLang="en-US" sz="3200" dirty="0" smtClean="0"/>
              <a:t>　　</a:t>
            </a:r>
            <a:r>
              <a:rPr lang="en-US" altLang="ja-JP" sz="3200" dirty="0" smtClean="0"/>
              <a:t>×</a:t>
            </a:r>
            <a:r>
              <a:rPr lang="ja-JP" altLang="en-US" sz="3200" dirty="0" smtClean="0"/>
              <a:t>機微情報度 </a:t>
            </a:r>
            <a:r>
              <a:rPr lang="en-US" altLang="ja-JP" sz="3200" dirty="0" smtClean="0"/>
              <a:t>[Max(10x-1</a:t>
            </a:r>
            <a:r>
              <a:rPr lang="ja-JP" altLang="en-US" sz="3200" dirty="0" smtClean="0"/>
              <a:t>＋</a:t>
            </a:r>
            <a:r>
              <a:rPr lang="en-US" altLang="ja-JP" sz="3200" dirty="0" smtClean="0"/>
              <a:t>5y-1)]</a:t>
            </a:r>
            <a:br>
              <a:rPr lang="en-US" altLang="ja-JP" sz="3200" dirty="0" smtClean="0"/>
            </a:br>
            <a:r>
              <a:rPr lang="ja-JP" altLang="en-US" sz="3200" dirty="0" smtClean="0"/>
              <a:t>　　</a:t>
            </a:r>
            <a:r>
              <a:rPr lang="en-US" altLang="ja-JP" sz="3200" dirty="0" smtClean="0"/>
              <a:t>×</a:t>
            </a:r>
            <a:r>
              <a:rPr lang="ja-JP" altLang="en-US" sz="3200" dirty="0" smtClean="0"/>
              <a:t>本人特定容易度 </a:t>
            </a:r>
            <a:r>
              <a:rPr lang="en-US" altLang="ja-JP" sz="3200" dirty="0" smtClean="0"/>
              <a:t>[6,3,1]</a:t>
            </a:r>
            <a:br>
              <a:rPr lang="en-US" altLang="ja-JP" sz="3200" dirty="0" smtClean="0"/>
            </a:br>
            <a:r>
              <a:rPr lang="ja-JP" altLang="en-US" sz="3200" dirty="0" smtClean="0"/>
              <a:t>　　</a:t>
            </a:r>
            <a:r>
              <a:rPr lang="en-US" altLang="ja-JP" sz="3200" dirty="0" smtClean="0"/>
              <a:t>×</a:t>
            </a:r>
            <a:r>
              <a:rPr lang="ja-JP" altLang="en-US" sz="3200" dirty="0" smtClean="0"/>
              <a:t>情報漏えい元組織の社会的責任度 </a:t>
            </a:r>
            <a:r>
              <a:rPr lang="en-US" altLang="ja-JP" sz="3200" dirty="0" smtClean="0"/>
              <a:t>[2,1]</a:t>
            </a:r>
            <a:br>
              <a:rPr lang="en-US" altLang="ja-JP" sz="3200" dirty="0" smtClean="0"/>
            </a:br>
            <a:r>
              <a:rPr lang="ja-JP" altLang="en-US" sz="3200" dirty="0" smtClean="0"/>
              <a:t>　　</a:t>
            </a:r>
            <a:r>
              <a:rPr lang="en-US" altLang="ja-JP" sz="3200" dirty="0" smtClean="0"/>
              <a:t>×</a:t>
            </a:r>
            <a:r>
              <a:rPr lang="ja-JP" altLang="en-US" sz="3200" dirty="0" smtClean="0"/>
              <a:t>事後対応評価 </a:t>
            </a:r>
            <a:r>
              <a:rPr lang="en-US" altLang="ja-JP" sz="3200" dirty="0" smtClean="0"/>
              <a:t>[2,1]</a:t>
            </a:r>
            <a:br>
              <a:rPr lang="en-US" altLang="ja-JP" sz="3200" dirty="0" smtClean="0"/>
            </a:br>
            <a:r>
              <a:rPr lang="ja-JP" altLang="en-US" sz="3200" dirty="0" smtClean="0"/>
              <a:t>　　</a:t>
            </a:r>
            <a:r>
              <a:rPr lang="en-US" altLang="ja-JP" sz="3200" dirty="0" smtClean="0"/>
              <a:t>×</a:t>
            </a:r>
            <a:r>
              <a:rPr lang="ja-JP" altLang="en-US" sz="3200" dirty="0" smtClean="0"/>
              <a:t>件数</a:t>
            </a:r>
            <a:endParaRPr lang="en-US" altLang="ja-JP" sz="3200" dirty="0" smtClean="0"/>
          </a:p>
          <a:p>
            <a:endParaRPr lang="ja-JP" altLang="en-US" sz="3200" dirty="0"/>
          </a:p>
        </p:txBody>
      </p:sp>
      <p:sp>
        <p:nvSpPr>
          <p:cNvPr id="4" name="スライド番号プレースホルダー 3"/>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14</a:t>
            </a:fld>
            <a:endParaRPr kumimoji="1" lang="ja-JP" altLang="en-US" dirty="0"/>
          </a:p>
        </p:txBody>
      </p:sp>
    </p:spTree>
    <p:extLst>
      <p:ext uri="{BB962C8B-B14F-4D97-AF65-F5344CB8AC3E}">
        <p14:creationId xmlns:p14="http://schemas.microsoft.com/office/powerpoint/2010/main" val="826445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身近なところでは・・・</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4" name="スライド番号プレースホルダー 4"/>
          <p:cNvSpPr>
            <a:spLocks noGrp="1"/>
          </p:cNvSpPr>
          <p:nvPr>
            <p:ph type="sldNum" sz="quarter" idx="12"/>
          </p:nvPr>
        </p:nvSpPr>
        <p:spPr/>
        <p:txBody>
          <a:bodyPr/>
          <a:lstStyle/>
          <a:p>
            <a:fld id="{67EC9527-42EA-4AEE-9E60-533C51B8D663}" type="slidenum">
              <a:rPr kumimoji="1" lang="ja-JP" altLang="en-US" smtClean="0"/>
              <a:t>15</a:t>
            </a:fld>
            <a:endParaRPr kumimoji="1" lang="ja-JP" altLang="en-US" dirty="0"/>
          </a:p>
        </p:txBody>
      </p:sp>
    </p:spTree>
    <p:extLst>
      <p:ext uri="{BB962C8B-B14F-4D97-AF65-F5344CB8AC3E}">
        <p14:creationId xmlns:p14="http://schemas.microsoft.com/office/powerpoint/2010/main" val="15287407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2-12-03 21.2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2600"/>
            <a:ext cx="8216900" cy="5880100"/>
          </a:xfrm>
          <a:prstGeom prst="rect">
            <a:avLst/>
          </a:prstGeom>
          <a:effectLst/>
        </p:spPr>
      </p:pic>
      <p:sp>
        <p:nvSpPr>
          <p:cNvPr id="2" name="テキスト ボックス 1"/>
          <p:cNvSpPr txBox="1"/>
          <p:nvPr/>
        </p:nvSpPr>
        <p:spPr>
          <a:xfrm>
            <a:off x="4800600" y="5994400"/>
            <a:ext cx="3609394" cy="369332"/>
          </a:xfrm>
          <a:prstGeom prst="rect">
            <a:avLst/>
          </a:prstGeom>
          <a:solidFill>
            <a:srgbClr val="FFFFFF"/>
          </a:solidFill>
        </p:spPr>
        <p:txBody>
          <a:bodyPr wrap="none" rtlCol="0">
            <a:spAutoFit/>
          </a:bodyPr>
          <a:lstStyle/>
          <a:p>
            <a:r>
              <a:rPr lang="ja-JP" altLang="de-DE" dirty="0"/>
              <a:t>（</a:t>
            </a:r>
            <a:r>
              <a:rPr lang="de-DE" altLang="ja-JP" dirty="0"/>
              <a:t>Security NEXT - 2012/11/12 </a:t>
            </a:r>
            <a:r>
              <a:rPr lang="ja-JP" altLang="de-DE" dirty="0"/>
              <a:t>）</a:t>
            </a:r>
            <a:endParaRPr kumimoji="1" lang="ja-JP" altLang="en-US" dirty="0"/>
          </a:p>
        </p:txBody>
      </p:sp>
      <p:sp>
        <p:nvSpPr>
          <p:cNvPr id="4" name="正方形/長方形 3"/>
          <p:cNvSpPr/>
          <p:nvPr/>
        </p:nvSpPr>
        <p:spPr>
          <a:xfrm>
            <a:off x="4329234" y="6310868"/>
            <a:ext cx="4397132" cy="369332"/>
          </a:xfrm>
          <a:prstGeom prst="rect">
            <a:avLst/>
          </a:prstGeom>
        </p:spPr>
        <p:txBody>
          <a:bodyPr wrap="none">
            <a:spAutoFit/>
          </a:bodyPr>
          <a:lstStyle/>
          <a:p>
            <a:r>
              <a:rPr lang="en-US" altLang="ja-JP" dirty="0"/>
              <a:t>http://</a:t>
            </a:r>
            <a:r>
              <a:rPr lang="en-US" altLang="ja-JP" dirty="0" err="1"/>
              <a:t>www.security-next.com</a:t>
            </a:r>
            <a:r>
              <a:rPr lang="en-US" altLang="ja-JP" dirty="0"/>
              <a:t>/035132</a:t>
            </a:r>
            <a:endParaRPr lang="ja-JP" altLang="en-US" dirty="0"/>
          </a:p>
        </p:txBody>
      </p:sp>
    </p:spTree>
    <p:extLst>
      <p:ext uri="{BB962C8B-B14F-4D97-AF65-F5344CB8AC3E}">
        <p14:creationId xmlns:p14="http://schemas.microsoft.com/office/powerpoint/2010/main" val="318670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1.19.png"/>
          <p:cNvPicPr>
            <a:picLocks noChangeAspect="1"/>
          </p:cNvPicPr>
          <p:nvPr/>
        </p:nvPicPr>
        <p:blipFill rotWithShape="1">
          <a:blip r:embed="rId3">
            <a:extLst>
              <a:ext uri="{28A0092B-C50C-407E-A947-70E740481C1C}">
                <a14:useLocalDpi xmlns:a14="http://schemas.microsoft.com/office/drawing/2010/main" val="0"/>
              </a:ext>
            </a:extLst>
          </a:blip>
          <a:srcRect b="6883"/>
          <a:stretch/>
        </p:blipFill>
        <p:spPr>
          <a:xfrm>
            <a:off x="616263" y="305392"/>
            <a:ext cx="8140700" cy="6255914"/>
          </a:xfrm>
          <a:prstGeom prst="rect">
            <a:avLst/>
          </a:prstGeom>
        </p:spPr>
      </p:pic>
      <p:sp>
        <p:nvSpPr>
          <p:cNvPr id="3" name="テキスト ボックス 2"/>
          <p:cNvSpPr txBox="1"/>
          <p:nvPr/>
        </p:nvSpPr>
        <p:spPr>
          <a:xfrm>
            <a:off x="5130800" y="6197600"/>
            <a:ext cx="3609394" cy="369332"/>
          </a:xfrm>
          <a:prstGeom prst="rect">
            <a:avLst/>
          </a:prstGeom>
          <a:solidFill>
            <a:srgbClr val="FFFFFF"/>
          </a:solidFill>
        </p:spPr>
        <p:txBody>
          <a:bodyPr wrap="none" rtlCol="0">
            <a:spAutoFit/>
          </a:bodyPr>
          <a:lstStyle/>
          <a:p>
            <a:r>
              <a:rPr lang="ja-JP" altLang="de-DE" dirty="0"/>
              <a:t>（</a:t>
            </a:r>
            <a:r>
              <a:rPr lang="de-DE" altLang="ja-JP" dirty="0"/>
              <a:t>Security NEXT - 2015/01/06 </a:t>
            </a:r>
            <a:r>
              <a:rPr lang="ja-JP" altLang="de-DE" dirty="0"/>
              <a:t>）</a:t>
            </a:r>
            <a:endParaRPr kumimoji="1" lang="ja-JP" altLang="en-US" dirty="0"/>
          </a:p>
        </p:txBody>
      </p:sp>
      <p:sp>
        <p:nvSpPr>
          <p:cNvPr id="4" name="正方形/長方形 3"/>
          <p:cNvSpPr/>
          <p:nvPr/>
        </p:nvSpPr>
        <p:spPr>
          <a:xfrm>
            <a:off x="4354634" y="6488668"/>
            <a:ext cx="4397132" cy="369332"/>
          </a:xfrm>
          <a:prstGeom prst="rect">
            <a:avLst/>
          </a:prstGeom>
        </p:spPr>
        <p:txBody>
          <a:bodyPr wrap="none">
            <a:spAutoFit/>
          </a:bodyPr>
          <a:lstStyle/>
          <a:p>
            <a:r>
              <a:rPr lang="en-US" altLang="ja-JP" dirty="0"/>
              <a:t>http://</a:t>
            </a:r>
            <a:r>
              <a:rPr lang="en-US" altLang="ja-JP" dirty="0" err="1"/>
              <a:t>www.security-next.com</a:t>
            </a:r>
            <a:r>
              <a:rPr lang="en-US" altLang="ja-JP" dirty="0"/>
              <a:t>/054928</a:t>
            </a:r>
            <a:endParaRPr lang="ja-JP" altLang="en-US" dirty="0"/>
          </a:p>
        </p:txBody>
      </p:sp>
    </p:spTree>
    <p:extLst>
      <p:ext uri="{BB962C8B-B14F-4D97-AF65-F5344CB8AC3E}">
        <p14:creationId xmlns:p14="http://schemas.microsoft.com/office/powerpoint/2010/main" val="869576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419100"/>
            <a:ext cx="8610600" cy="6019800"/>
          </a:xfrm>
          <a:prstGeom prst="rect">
            <a:avLst/>
          </a:prstGeom>
        </p:spPr>
      </p:pic>
      <p:sp>
        <p:nvSpPr>
          <p:cNvPr id="3" name="正方形/長方形 2"/>
          <p:cNvSpPr/>
          <p:nvPr/>
        </p:nvSpPr>
        <p:spPr>
          <a:xfrm>
            <a:off x="343275" y="1668811"/>
            <a:ext cx="4057067" cy="3514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505200" y="5918200"/>
            <a:ext cx="3434466" cy="369332"/>
          </a:xfrm>
          <a:prstGeom prst="rect">
            <a:avLst/>
          </a:prstGeom>
          <a:noFill/>
        </p:spPr>
        <p:txBody>
          <a:bodyPr wrap="none" rtlCol="0">
            <a:spAutoFit/>
          </a:bodyPr>
          <a:lstStyle/>
          <a:p>
            <a:r>
              <a:rPr lang="en-US" altLang="ja-JP" dirty="0"/>
              <a:t>http://</a:t>
            </a:r>
            <a:r>
              <a:rPr lang="en-US" altLang="ja-JP" dirty="0" err="1"/>
              <a:t>www.nishinippon.co.jp</a:t>
            </a:r>
            <a:endParaRPr kumimoji="1" lang="ja-JP" altLang="en-US" dirty="0"/>
          </a:p>
        </p:txBody>
      </p:sp>
    </p:spTree>
    <p:extLst>
      <p:ext uri="{BB962C8B-B14F-4D97-AF65-F5344CB8AC3E}">
        <p14:creationId xmlns:p14="http://schemas.microsoft.com/office/powerpoint/2010/main" val="7594638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7EC9527-42EA-4AEE-9E60-533C51B8D663}" type="slidenum">
              <a:rPr kumimoji="1" lang="ja-JP" altLang="en-US" smtClean="0"/>
              <a:t>19</a:t>
            </a:fld>
            <a:endParaRPr kumimoji="1" lang="ja-JP" altLang="en-US"/>
          </a:p>
        </p:txBody>
      </p:sp>
      <p:pic>
        <p:nvPicPr>
          <p:cNvPr id="3" name="図 2" descr="スクリーンショット 2016-05-09 15.32.24.png"/>
          <p:cNvPicPr>
            <a:picLocks noChangeAspect="1"/>
          </p:cNvPicPr>
          <p:nvPr/>
        </p:nvPicPr>
        <p:blipFill rotWithShape="1">
          <a:blip r:embed="rId2">
            <a:extLst>
              <a:ext uri="{28A0092B-C50C-407E-A947-70E740481C1C}">
                <a14:useLocalDpi xmlns:a14="http://schemas.microsoft.com/office/drawing/2010/main" val="0"/>
              </a:ext>
            </a:extLst>
          </a:blip>
          <a:srcRect l="-1" r="3209"/>
          <a:stretch/>
        </p:blipFill>
        <p:spPr>
          <a:xfrm>
            <a:off x="1358899" y="362857"/>
            <a:ext cx="7471996" cy="5715000"/>
          </a:xfrm>
          <a:prstGeom prst="rect">
            <a:avLst/>
          </a:prstGeom>
        </p:spPr>
      </p:pic>
      <p:sp>
        <p:nvSpPr>
          <p:cNvPr id="4" name="正方形/長方形 3"/>
          <p:cNvSpPr/>
          <p:nvPr/>
        </p:nvSpPr>
        <p:spPr>
          <a:xfrm>
            <a:off x="542000" y="6313864"/>
            <a:ext cx="8602000" cy="369332"/>
          </a:xfrm>
          <a:prstGeom prst="rect">
            <a:avLst/>
          </a:prstGeom>
          <a:solidFill>
            <a:schemeClr val="bg1"/>
          </a:solidFill>
        </p:spPr>
        <p:txBody>
          <a:bodyPr wrap="square">
            <a:spAutoFit/>
          </a:bodyPr>
          <a:lstStyle/>
          <a:p>
            <a:r>
              <a:rPr lang="pl-PL" altLang="ja-JP" dirty="0"/>
              <a:t>http://</a:t>
            </a:r>
            <a:r>
              <a:rPr lang="pl-PL" altLang="ja-JP" dirty="0" err="1"/>
              <a:t>www.gifu-np.co.jp</a:t>
            </a:r>
            <a:r>
              <a:rPr lang="pl-PL" altLang="ja-JP" dirty="0"/>
              <a:t>/news/</a:t>
            </a:r>
            <a:r>
              <a:rPr lang="pl-PL" altLang="ja-JP" dirty="0" err="1"/>
              <a:t>kennai</a:t>
            </a:r>
            <a:r>
              <a:rPr lang="pl-PL" altLang="ja-JP" dirty="0"/>
              <a:t>/20160123/201601230948_26585.shtml</a:t>
            </a:r>
            <a:endParaRPr lang="ja-JP" altLang="en-US" dirty="0"/>
          </a:p>
        </p:txBody>
      </p:sp>
      <p:sp>
        <p:nvSpPr>
          <p:cNvPr id="5" name="テキスト ボックス 4"/>
          <p:cNvSpPr txBox="1"/>
          <p:nvPr/>
        </p:nvSpPr>
        <p:spPr>
          <a:xfrm>
            <a:off x="5109533" y="5944026"/>
            <a:ext cx="3695167" cy="369332"/>
          </a:xfrm>
          <a:prstGeom prst="rect">
            <a:avLst/>
          </a:prstGeom>
          <a:solidFill>
            <a:srgbClr val="FFFFFF"/>
          </a:solidFill>
        </p:spPr>
        <p:txBody>
          <a:bodyPr wrap="none" rtlCol="0">
            <a:spAutoFit/>
          </a:bodyPr>
          <a:lstStyle/>
          <a:p>
            <a:r>
              <a:rPr lang="ja-JP" altLang="de-DE" dirty="0" smtClean="0"/>
              <a:t>（</a:t>
            </a:r>
            <a:r>
              <a:rPr lang="ja-JP" altLang="en-US" dirty="0" smtClean="0"/>
              <a:t>岐阜新聞</a:t>
            </a:r>
            <a:r>
              <a:rPr lang="en-US" altLang="ja-JP" dirty="0" smtClean="0"/>
              <a:t>Web</a:t>
            </a:r>
            <a:r>
              <a:rPr lang="de-DE" altLang="ja-JP" dirty="0" smtClean="0"/>
              <a:t>T </a:t>
            </a:r>
            <a:r>
              <a:rPr lang="de-DE" altLang="ja-JP" dirty="0"/>
              <a:t>- </a:t>
            </a:r>
            <a:r>
              <a:rPr lang="de-DE" altLang="ja-JP" dirty="0" smtClean="0"/>
              <a:t>201</a:t>
            </a:r>
            <a:r>
              <a:rPr lang="en-US" altLang="ja-JP" dirty="0" smtClean="0"/>
              <a:t>6</a:t>
            </a:r>
            <a:r>
              <a:rPr lang="de-DE" altLang="ja-JP" dirty="0" smtClean="0"/>
              <a:t>/</a:t>
            </a:r>
            <a:r>
              <a:rPr lang="de-DE" altLang="ja-JP" dirty="0"/>
              <a:t>01</a:t>
            </a:r>
            <a:r>
              <a:rPr lang="de-DE" altLang="ja-JP" dirty="0" smtClean="0"/>
              <a:t>/</a:t>
            </a:r>
            <a:r>
              <a:rPr lang="ja-JP" altLang="ja-JP" dirty="0" smtClean="0"/>
              <a:t>2</a:t>
            </a:r>
            <a:r>
              <a:rPr lang="en-US" altLang="ja-JP" dirty="0" smtClean="0"/>
              <a:t>3</a:t>
            </a:r>
            <a:r>
              <a:rPr lang="de-DE" altLang="ja-JP" dirty="0" smtClean="0"/>
              <a:t> </a:t>
            </a:r>
            <a:r>
              <a:rPr lang="ja-JP" altLang="de-DE" dirty="0"/>
              <a:t>）</a:t>
            </a:r>
            <a:endParaRPr kumimoji="1" lang="ja-JP" altLang="en-US" dirty="0"/>
          </a:p>
        </p:txBody>
      </p:sp>
      <p:sp>
        <p:nvSpPr>
          <p:cNvPr id="6" name="テキスト ボックス 5"/>
          <p:cNvSpPr txBox="1"/>
          <p:nvPr/>
        </p:nvSpPr>
        <p:spPr>
          <a:xfrm rot="20767018">
            <a:off x="396794" y="3244970"/>
            <a:ext cx="8648521" cy="769441"/>
          </a:xfrm>
          <a:prstGeom prst="rect">
            <a:avLst/>
          </a:prstGeom>
          <a:solidFill>
            <a:srgbClr val="FFFFFF"/>
          </a:solidFill>
        </p:spPr>
        <p:txBody>
          <a:bodyPr wrap="none" rtlCol="0">
            <a:spAutoFit/>
          </a:bodyPr>
          <a:lstStyle/>
          <a:p>
            <a:pPr algn="ctr"/>
            <a:r>
              <a:rPr kumimoji="1" lang="ja-JP" altLang="en-US" sz="4400" b="1" dirty="0" smtClean="0">
                <a:solidFill>
                  <a:srgbClr val="FF0000"/>
                </a:solidFill>
              </a:rPr>
              <a:t>個人情報を使って</a:t>
            </a:r>
            <a:r>
              <a:rPr kumimoji="1" lang="ja-JP" altLang="en-US" sz="4400" b="1" dirty="0" smtClean="0">
                <a:solidFill>
                  <a:srgbClr val="FF0000"/>
                </a:solidFill>
              </a:rPr>
              <a:t>、不正</a:t>
            </a:r>
            <a:r>
              <a:rPr kumimoji="1" lang="ja-JP" altLang="en-US" sz="4400" b="1" dirty="0" smtClean="0">
                <a:solidFill>
                  <a:srgbClr val="FF0000"/>
                </a:solidFill>
              </a:rPr>
              <a:t>アクセス</a:t>
            </a:r>
            <a:endParaRPr kumimoji="1" lang="ja-JP" altLang="en-US" sz="4400" b="1" dirty="0">
              <a:solidFill>
                <a:srgbClr val="FF0000"/>
              </a:solidFill>
            </a:endParaRPr>
          </a:p>
        </p:txBody>
      </p:sp>
    </p:spTree>
    <p:extLst>
      <p:ext uri="{BB962C8B-B14F-4D97-AF65-F5344CB8AC3E}">
        <p14:creationId xmlns:p14="http://schemas.microsoft.com/office/powerpoint/2010/main" val="101825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サイバーセキュリティでやること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情報漏えい防止とか</a:t>
            </a:r>
            <a:endParaRPr kumimoji="1" lang="en-US" altLang="ja-JP" dirty="0" smtClean="0"/>
          </a:p>
          <a:p>
            <a:r>
              <a:rPr kumimoji="1" lang="ja-JP" altLang="en-US" dirty="0" smtClean="0"/>
              <a:t>個人情報の保護とか</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a:t>
            </a:fld>
            <a:endParaRPr kumimoji="1" lang="ja-JP" altLang="en-US" dirty="0"/>
          </a:p>
        </p:txBody>
      </p:sp>
    </p:spTree>
    <p:extLst>
      <p:ext uri="{BB962C8B-B14F-4D97-AF65-F5344CB8AC3E}">
        <p14:creationId xmlns:p14="http://schemas.microsoft.com/office/powerpoint/2010/main" val="36024781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44500" y="1617209"/>
            <a:ext cx="8534400" cy="25828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不正アクセスの手口</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名前：九大　太郎</a:t>
            </a:r>
            <a:endParaRPr kumimoji="1" lang="en-US" altLang="ja-JP" dirty="0" smtClean="0"/>
          </a:p>
          <a:p>
            <a:r>
              <a:rPr lang="ja-JP" altLang="en-US" dirty="0" smtClean="0"/>
              <a:t>読み：きゅうだい　たろう（</a:t>
            </a:r>
            <a:r>
              <a:rPr lang="en-US" altLang="ja-JP" dirty="0" err="1" smtClean="0"/>
              <a:t>Kyudai</a:t>
            </a:r>
            <a:r>
              <a:rPr lang="en-US" altLang="ja-JP" dirty="0" smtClean="0"/>
              <a:t> Taro</a:t>
            </a:r>
            <a:r>
              <a:rPr lang="ja-JP" altLang="en-US" dirty="0" smtClean="0"/>
              <a:t>）</a:t>
            </a:r>
            <a:endParaRPr lang="en-US" altLang="ja-JP" dirty="0" smtClean="0"/>
          </a:p>
          <a:p>
            <a:r>
              <a:rPr lang="ja-JP" altLang="en-US" dirty="0" smtClean="0"/>
              <a:t>生年月日：</a:t>
            </a:r>
            <a:r>
              <a:rPr lang="en-US" altLang="ja-JP" dirty="0" smtClean="0"/>
              <a:t>1990 / 01 / 02</a:t>
            </a:r>
          </a:p>
          <a:p>
            <a:r>
              <a:rPr kumimoji="1" lang="ja-JP" altLang="en-US" dirty="0" smtClean="0"/>
              <a:t>電話番号：</a:t>
            </a:r>
            <a:r>
              <a:rPr kumimoji="1" lang="en-US" altLang="ja-JP" dirty="0" smtClean="0"/>
              <a:t>092-123-4567</a:t>
            </a:r>
          </a:p>
          <a:p>
            <a:endParaRPr kumimoji="1" lang="en-US" altLang="ja-JP" dirty="0" smtClean="0"/>
          </a:p>
          <a:p>
            <a:r>
              <a:rPr lang="en-US" altLang="en-US" dirty="0" smtClean="0"/>
              <a:t>Password</a:t>
            </a:r>
            <a:r>
              <a:rPr lang="ja-JP" altLang="en-US" dirty="0" smtClean="0"/>
              <a:t>：</a:t>
            </a:r>
            <a:endParaRPr lang="en-US" altLang="ja-JP" dirty="0" smtClean="0"/>
          </a:p>
          <a:p>
            <a:r>
              <a:rPr lang="ja-JP" altLang="en-US" dirty="0" smtClean="0"/>
              <a:t>名前＋誕生日（</a:t>
            </a:r>
            <a:r>
              <a:rPr lang="en-US" altLang="ja-JP" dirty="0" smtClean="0"/>
              <a:t>Kyudai0102</a:t>
            </a:r>
            <a:r>
              <a:rPr lang="ja-JP" altLang="en-US" dirty="0" smtClean="0"/>
              <a:t>）</a:t>
            </a:r>
            <a:endParaRPr lang="en-US" altLang="ja-JP" dirty="0" smtClean="0"/>
          </a:p>
          <a:p>
            <a:r>
              <a:rPr lang="ja-JP" altLang="en-US" dirty="0" smtClean="0"/>
              <a:t>名前＋電話番号（</a:t>
            </a:r>
            <a:r>
              <a:rPr lang="en-US" altLang="ja-JP" dirty="0" smtClean="0"/>
              <a:t>taro1234567</a:t>
            </a:r>
            <a:r>
              <a:rPr lang="ja-JP" altLang="en-US" dirty="0" smtClean="0"/>
              <a:t>）</a:t>
            </a:r>
            <a:r>
              <a:rPr lang="ja-JP" altLang="ja-JP" dirty="0"/>
              <a:t>　</a:t>
            </a:r>
            <a:r>
              <a:rPr lang="ja-JP" altLang="en-US" dirty="0" smtClean="0"/>
              <a:t>など</a:t>
            </a:r>
            <a:endParaRPr lang="en-US" altLang="ja-JP" dirty="0"/>
          </a:p>
        </p:txBody>
      </p:sp>
      <p:sp>
        <p:nvSpPr>
          <p:cNvPr id="4" name="スライド番号プレースホルダー 3"/>
          <p:cNvSpPr>
            <a:spLocks noGrp="1"/>
          </p:cNvSpPr>
          <p:nvPr>
            <p:ph type="sldNum" sz="quarter" idx="12"/>
          </p:nvPr>
        </p:nvSpPr>
        <p:spPr/>
        <p:txBody>
          <a:bodyPr/>
          <a:lstStyle/>
          <a:p>
            <a:fld id="{08AE2F9A-1EE0-2C4A-91CC-2C39AA345474}" type="slidenum">
              <a:rPr lang="ja-JP" altLang="en-US" smtClean="0"/>
              <a:pPr/>
              <a:t>20</a:t>
            </a:fld>
            <a:endParaRPr lang="ja-JP" altLang="en-US" dirty="0"/>
          </a:p>
        </p:txBody>
      </p:sp>
      <p:sp>
        <p:nvSpPr>
          <p:cNvPr id="6" name="テキスト ボックス 5"/>
          <p:cNvSpPr txBox="1"/>
          <p:nvPr/>
        </p:nvSpPr>
        <p:spPr>
          <a:xfrm>
            <a:off x="6652964" y="3028042"/>
            <a:ext cx="1980029" cy="954107"/>
          </a:xfrm>
          <a:prstGeom prst="rect">
            <a:avLst/>
          </a:prstGeom>
          <a:noFill/>
        </p:spPr>
        <p:txBody>
          <a:bodyPr wrap="none" rtlCol="0">
            <a:spAutoFit/>
          </a:bodyPr>
          <a:lstStyle/>
          <a:p>
            <a:r>
              <a:rPr kumimoji="1" lang="ja-JP" altLang="en-US" sz="2800" u="sng" dirty="0" smtClean="0">
                <a:solidFill>
                  <a:srgbClr val="FF0000"/>
                </a:solidFill>
              </a:rPr>
              <a:t>漏えい</a:t>
            </a:r>
            <a:r>
              <a:rPr kumimoji="1" lang="ja-JP" altLang="en-US" sz="2800" u="sng" dirty="0" smtClean="0">
                <a:solidFill>
                  <a:srgbClr val="FF0000"/>
                </a:solidFill>
              </a:rPr>
              <a:t>した</a:t>
            </a:r>
            <a:endParaRPr kumimoji="1" lang="en-US" altLang="ja-JP" sz="2800" u="sng" dirty="0" smtClean="0">
              <a:solidFill>
                <a:srgbClr val="FF0000"/>
              </a:solidFill>
            </a:endParaRPr>
          </a:p>
          <a:p>
            <a:r>
              <a:rPr kumimoji="1" lang="ja-JP" altLang="en-US" sz="2800" u="sng" dirty="0" smtClean="0">
                <a:solidFill>
                  <a:srgbClr val="FF0000"/>
                </a:solidFill>
              </a:rPr>
              <a:t>個人</a:t>
            </a:r>
            <a:r>
              <a:rPr kumimoji="1" lang="ja-JP" altLang="en-US" sz="2800" u="sng" dirty="0" smtClean="0">
                <a:solidFill>
                  <a:srgbClr val="FF0000"/>
                </a:solidFill>
              </a:rPr>
              <a:t>情報</a:t>
            </a:r>
            <a:endParaRPr kumimoji="1" lang="ja-JP" altLang="en-US" sz="2800" u="sng" dirty="0">
              <a:solidFill>
                <a:srgbClr val="FF0000"/>
              </a:solidFill>
            </a:endParaRPr>
          </a:p>
        </p:txBody>
      </p:sp>
    </p:spTree>
    <p:extLst>
      <p:ext uri="{BB962C8B-B14F-4D97-AF65-F5344CB8AC3E}">
        <p14:creationId xmlns:p14="http://schemas.microsoft.com/office/powerpoint/2010/main" val="3337475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情報を守るってどういうこと？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他人から見れなくする</a:t>
            </a:r>
            <a:endParaRPr kumimoji="1" lang="en-US" altLang="ja-JP" dirty="0" smtClean="0"/>
          </a:p>
          <a:p>
            <a:r>
              <a:rPr lang="ja-JP" altLang="en-US" dirty="0" smtClean="0"/>
              <a:t>暗号化？</a:t>
            </a:r>
            <a:endParaRPr lang="en-US" altLang="ja-JP" dirty="0" smtClean="0"/>
          </a:p>
          <a:p>
            <a:r>
              <a:rPr kumimoji="1" lang="ja-JP" altLang="en-US" dirty="0" smtClean="0"/>
              <a:t>匿名化？</a:t>
            </a:r>
            <a:endParaRPr kumimoji="1" lang="en-US" altLang="ja-JP" dirty="0" smtClean="0"/>
          </a:p>
          <a:p>
            <a:endParaRPr kumimoji="1"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21</a:t>
            </a:fld>
            <a:endParaRPr kumimoji="1" lang="ja-JP" altLang="en-US" dirty="0"/>
          </a:p>
        </p:txBody>
      </p:sp>
    </p:spTree>
    <p:extLst>
      <p:ext uri="{BB962C8B-B14F-4D97-AF65-F5344CB8AC3E}">
        <p14:creationId xmlns:p14="http://schemas.microsoft.com/office/powerpoint/2010/main" val="38501975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暗号化</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暗号</a:t>
            </a:r>
            <a:r>
              <a:rPr lang="ja-JP" altLang="en-US" dirty="0"/>
              <a:t>（あんごう、</a:t>
            </a:r>
            <a:r>
              <a:rPr lang="en-US" altLang="ja-JP" dirty="0"/>
              <a:t>cryptography</a:t>
            </a:r>
            <a:r>
              <a:rPr lang="ja-JP" altLang="en-US" dirty="0"/>
              <a:t>、</a:t>
            </a:r>
            <a:r>
              <a:rPr lang="en-US" altLang="ja-JP" dirty="0"/>
              <a:t>cipher</a:t>
            </a:r>
            <a:r>
              <a:rPr lang="ja-JP" altLang="en-US" dirty="0"/>
              <a:t>、</a:t>
            </a:r>
            <a:r>
              <a:rPr lang="en-US" altLang="ja-JP" dirty="0"/>
              <a:t>code</a:t>
            </a:r>
            <a:r>
              <a:rPr lang="ja-JP" altLang="en-US" dirty="0"/>
              <a:t>）あるいは</a:t>
            </a:r>
            <a:r>
              <a:rPr lang="ja-JP" altLang="en-US" b="1" dirty="0"/>
              <a:t>暗号化</a:t>
            </a:r>
            <a:r>
              <a:rPr lang="ja-JP" altLang="en-US" dirty="0"/>
              <a:t>（あんごうか、</a:t>
            </a:r>
            <a:r>
              <a:rPr lang="en-US" altLang="ja-JP" dirty="0"/>
              <a:t>Encryption</a:t>
            </a:r>
            <a:r>
              <a:rPr lang="ja-JP" altLang="en-US" dirty="0"/>
              <a:t>）とは、第三者に通信内容を知られないように行う特殊な</a:t>
            </a:r>
            <a:r>
              <a:rPr lang="ja-JP" altLang="en-US" dirty="0">
                <a:hlinkClick r:id="rId2" tooltip="通信"/>
              </a:rPr>
              <a:t>通信</a:t>
            </a:r>
            <a:r>
              <a:rPr lang="ja-JP" altLang="en-US" dirty="0"/>
              <a:t>（</a:t>
            </a:r>
            <a:r>
              <a:rPr lang="ja-JP" altLang="en-US" dirty="0">
                <a:hlinkClick r:id="rId3" tooltip="秘匿通信"/>
              </a:rPr>
              <a:t>秘匿通信</a:t>
            </a:r>
            <a:r>
              <a:rPr lang="ja-JP" altLang="en-US" dirty="0"/>
              <a:t>）方法のうち、通信文を見ても特別な知識なしでは読めないように変換する表記法（変換</a:t>
            </a:r>
            <a:r>
              <a:rPr lang="ja-JP" altLang="en-US" dirty="0">
                <a:hlinkClick r:id="rId4" tooltip="アルゴリズム"/>
              </a:rPr>
              <a:t>アルゴリズム</a:t>
            </a:r>
            <a:r>
              <a:rPr lang="ja-JP" altLang="en-US" dirty="0"/>
              <a:t>）のことである。通信だけでなく保管する</a:t>
            </a:r>
            <a:r>
              <a:rPr lang="ja-JP" altLang="en-US" dirty="0">
                <a:hlinkClick r:id="rId5" tooltip="文書"/>
              </a:rPr>
              <a:t>文書</a:t>
            </a:r>
            <a:r>
              <a:rPr lang="ja-JP" altLang="en-US" dirty="0"/>
              <a:t>等の内容を秘匿する方法としても用いることができる</a:t>
            </a:r>
            <a:r>
              <a:rPr lang="ja-JP" altLang="en-US" dirty="0" smtClean="0"/>
              <a:t>。</a:t>
            </a:r>
            <a:r>
              <a:rPr lang="en-US" altLang="ja-JP" dirty="0" smtClean="0"/>
              <a:t/>
            </a:r>
            <a:br>
              <a:rPr lang="en-US" altLang="ja-JP" dirty="0" smtClean="0"/>
            </a:br>
            <a:r>
              <a:rPr lang="ja-JP" altLang="en-US" dirty="0" smtClean="0"/>
              <a:t>（</a:t>
            </a:r>
            <a:r>
              <a:rPr lang="en-US" altLang="ja-JP" dirty="0" smtClean="0"/>
              <a:t>Wikipedia  https</a:t>
            </a:r>
            <a:r>
              <a:rPr lang="en-US" altLang="ja-JP" dirty="0"/>
              <a:t>://</a:t>
            </a:r>
            <a:r>
              <a:rPr lang="en-US" altLang="ja-JP" dirty="0" err="1"/>
              <a:t>ja.wikipedia.org</a:t>
            </a:r>
            <a:r>
              <a:rPr lang="en-US" altLang="ja-JP" dirty="0"/>
              <a:t>/</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22</a:t>
            </a:fld>
            <a:endParaRPr kumimoji="1" lang="ja-JP" altLang="en-US"/>
          </a:p>
        </p:txBody>
      </p:sp>
    </p:spTree>
    <p:extLst>
      <p:ext uri="{BB962C8B-B14F-4D97-AF65-F5344CB8AC3E}">
        <p14:creationId xmlns:p14="http://schemas.microsoft.com/office/powerpoint/2010/main" val="1273618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匿名化</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匿名</a:t>
            </a:r>
            <a:r>
              <a:rPr lang="ja-JP" altLang="en-US" dirty="0"/>
              <a:t>（とくめい）とは、何らかの行動をとった人物が誰であるのかがわからない状態を指す。自分の実名・正体を明かさないことを目的とする</a:t>
            </a:r>
            <a:r>
              <a:rPr lang="ja-JP" altLang="en-US" dirty="0" smtClean="0"/>
              <a:t>。</a:t>
            </a:r>
            <a:r>
              <a:rPr lang="en-US" altLang="ja-JP" dirty="0" smtClean="0"/>
              <a:t/>
            </a:r>
            <a:br>
              <a:rPr lang="en-US" altLang="ja-JP" dirty="0" smtClean="0"/>
            </a:br>
            <a:r>
              <a:rPr lang="ja-JP" altLang="en-US" dirty="0" smtClean="0"/>
              <a:t>（</a:t>
            </a:r>
            <a:r>
              <a:rPr lang="en-US" altLang="ja-JP" dirty="0" smtClean="0"/>
              <a:t>Wikipedia</a:t>
            </a:r>
            <a:r>
              <a:rPr lang="ja-JP" altLang="en-US" dirty="0" smtClean="0"/>
              <a:t>  </a:t>
            </a:r>
            <a:r>
              <a:rPr lang="en-US" altLang="ja-JP" dirty="0"/>
              <a:t>https://</a:t>
            </a:r>
            <a:r>
              <a:rPr lang="en-US" altLang="ja-JP" dirty="0" err="1"/>
              <a:t>ja.wikipedia.org</a:t>
            </a:r>
            <a:r>
              <a:rPr lang="en-US" altLang="ja-JP" dirty="0"/>
              <a:t>/</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23</a:t>
            </a:fld>
            <a:endParaRPr kumimoji="1" lang="ja-JP" altLang="en-US"/>
          </a:p>
        </p:txBody>
      </p:sp>
    </p:spTree>
    <p:extLst>
      <p:ext uri="{BB962C8B-B14F-4D97-AF65-F5344CB8AC3E}">
        <p14:creationId xmlns:p14="http://schemas.microsoft.com/office/powerpoint/2010/main" val="357889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個人情報の定義</a:t>
            </a:r>
            <a:endParaRPr lang="ja-JP" altLang="en-US"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173905275"/>
              </p:ext>
            </p:extLst>
          </p:nvPr>
        </p:nvGraphicFramePr>
        <p:xfrm>
          <a:off x="457200" y="161479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24</a:t>
            </a:fld>
            <a:endParaRPr kumimoji="1" lang="ja-JP" altLang="en-US" dirty="0"/>
          </a:p>
        </p:txBody>
      </p:sp>
      <p:sp>
        <p:nvSpPr>
          <p:cNvPr id="9" name="円/楕円 8"/>
          <p:cNvSpPr/>
          <p:nvPr/>
        </p:nvSpPr>
        <p:spPr>
          <a:xfrm>
            <a:off x="2861260" y="2730060"/>
            <a:ext cx="3401400" cy="3372428"/>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393925" y="2059332"/>
            <a:ext cx="3072316" cy="3157640"/>
          </a:xfrm>
          <a:prstGeom prst="ellipse">
            <a:avLst/>
          </a:prstGeom>
          <a:solidFill>
            <a:schemeClr val="bg2">
              <a:lumMod val="75000"/>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プライバシー</a:t>
            </a:r>
            <a:endParaRPr kumimoji="1" lang="ja-JP" altLang="en-US" sz="2400" dirty="0"/>
          </a:p>
        </p:txBody>
      </p:sp>
    </p:spTree>
    <p:extLst>
      <p:ext uri="{BB962C8B-B14F-4D97-AF65-F5344CB8AC3E}">
        <p14:creationId xmlns:p14="http://schemas.microsoft.com/office/powerpoint/2010/main" val="407446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情報を守るってどういうこと？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他人から見れなくする</a:t>
            </a:r>
            <a:endParaRPr kumimoji="1" lang="en-US" altLang="ja-JP" dirty="0" smtClean="0"/>
          </a:p>
          <a:p>
            <a:r>
              <a:rPr lang="ja-JP" altLang="en-US" dirty="0" smtClean="0"/>
              <a:t>暗号化？</a:t>
            </a:r>
            <a:endParaRPr lang="en-US" altLang="ja-JP" dirty="0" smtClean="0"/>
          </a:p>
          <a:p>
            <a:r>
              <a:rPr kumimoji="1" lang="ja-JP" altLang="en-US" dirty="0" smtClean="0"/>
              <a:t>匿名化？</a:t>
            </a:r>
            <a:endParaRPr kumimoji="1" lang="en-US" altLang="ja-JP" dirty="0" smtClean="0"/>
          </a:p>
          <a:p>
            <a:endParaRPr kumimoji="1" lang="en-US" altLang="ja-JP" dirty="0" smtClean="0"/>
          </a:p>
          <a:p>
            <a:r>
              <a:rPr lang="ja-JP" altLang="en-US" dirty="0" smtClean="0"/>
              <a:t>暗号化すれば大丈夫？</a:t>
            </a:r>
            <a:endParaRPr lang="en-US" altLang="ja-JP" dirty="0" smtClean="0"/>
          </a:p>
          <a:p>
            <a:r>
              <a:rPr kumimoji="1" lang="ja-JP" altLang="en-US" dirty="0" smtClean="0"/>
              <a:t>匿名化すれば大丈夫？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25</a:t>
            </a:fld>
            <a:endParaRPr kumimoji="1" lang="ja-JP" altLang="en-US" dirty="0"/>
          </a:p>
        </p:txBody>
      </p:sp>
    </p:spTree>
    <p:extLst>
      <p:ext uri="{BB962C8B-B14F-4D97-AF65-F5344CB8AC3E}">
        <p14:creationId xmlns:p14="http://schemas.microsoft.com/office/powerpoint/2010/main" val="2788232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lang="ja-JP" altLang="en-US" dirty="0"/>
              <a:t>個人情報保護法</a:t>
            </a:r>
            <a:endParaRPr lang="en-US" altLang="ja-JP" dirty="0"/>
          </a:p>
          <a:p>
            <a:r>
              <a:rPr lang="en-US" altLang="ja-JP" dirty="0" smtClean="0"/>
              <a:t>JR</a:t>
            </a:r>
            <a:r>
              <a:rPr lang="ja-JP" altLang="en-US" dirty="0"/>
              <a:t>西日本福知山線列車脱線事故</a:t>
            </a:r>
            <a:endParaRPr kumimoji="1" lang="en-US" altLang="ja-JP" dirty="0" smtClean="0"/>
          </a:p>
          <a:p>
            <a:r>
              <a:rPr kumimoji="1" lang="ja-JP" altLang="en-US" dirty="0" smtClean="0"/>
              <a:t>病院</a:t>
            </a:r>
            <a:r>
              <a:rPr kumimoji="1" lang="ja-JP" altLang="en-US" dirty="0" smtClean="0"/>
              <a:t>の</a:t>
            </a:r>
            <a:r>
              <a:rPr lang="ja-JP" altLang="en-US" dirty="0" smtClean="0"/>
              <a:t>受付</a:t>
            </a:r>
            <a:endParaRPr kumimoji="1" lang="en-US" altLang="ja-JP" dirty="0" smtClean="0"/>
          </a:p>
          <a:p>
            <a:r>
              <a:rPr lang="ja-JP" altLang="en-US" dirty="0" smtClean="0"/>
              <a:t>お見舞いに行けない</a:t>
            </a:r>
            <a:endParaRPr lang="en-US" altLang="ja-JP" dirty="0" smtClean="0"/>
          </a:p>
          <a:p>
            <a:r>
              <a:rPr lang="ja-JP" altLang="en-US" dirty="0" smtClean="0"/>
              <a:t>病院の機密情報</a:t>
            </a:r>
            <a:endParaRPr lang="en-US" altLang="ja-JP" dirty="0" smtClean="0"/>
          </a:p>
          <a:p>
            <a:r>
              <a:rPr lang="ja-JP" altLang="en-US" dirty="0" smtClean="0"/>
              <a:t>ビッグデータ</a:t>
            </a:r>
            <a:endParaRPr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26</a:t>
            </a:fld>
            <a:endParaRPr kumimoji="1" lang="ja-JP" altLang="en-US" dirty="0"/>
          </a:p>
        </p:txBody>
      </p:sp>
    </p:spTree>
    <p:extLst>
      <p:ext uri="{BB962C8B-B14F-4D97-AF65-F5344CB8AC3E}">
        <p14:creationId xmlns:p14="http://schemas.microsoft.com/office/powerpoint/2010/main" val="2171673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個人情報保護法（</a:t>
            </a:r>
            <a:r>
              <a:rPr lang="en-US" altLang="ja-JP" dirty="0" smtClean="0"/>
              <a:t>2003</a:t>
            </a:r>
            <a:r>
              <a:rPr lang="ja-JP" altLang="en-US" dirty="0" smtClean="0"/>
              <a:t>年）</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b="1" dirty="0"/>
              <a:t>個人情報の保護に関する法律</a:t>
            </a:r>
            <a:r>
              <a:rPr lang="ja-JP" altLang="en-US" dirty="0"/>
              <a:t>（こじんじょうほうのほごにかんするほうりつ）は、</a:t>
            </a:r>
            <a:r>
              <a:rPr lang="ja-JP" altLang="en-US" dirty="0">
                <a:hlinkClick r:id="rId3" tooltip="個人情報"/>
              </a:rPr>
              <a:t>個人情報</a:t>
            </a:r>
            <a:r>
              <a:rPr lang="ja-JP" altLang="en-US" dirty="0"/>
              <a:t>の取扱いに関連する</a:t>
            </a:r>
            <a:r>
              <a:rPr lang="ja-JP" altLang="en-US" dirty="0">
                <a:hlinkClick r:id="rId4" tooltip="日本"/>
              </a:rPr>
              <a:t>日本</a:t>
            </a:r>
            <a:r>
              <a:rPr lang="ja-JP" altLang="en-US" dirty="0"/>
              <a:t>の</a:t>
            </a:r>
            <a:r>
              <a:rPr lang="ja-JP" altLang="en-US" dirty="0">
                <a:hlinkClick r:id="rId5" tooltip="法律"/>
              </a:rPr>
              <a:t>法律</a:t>
            </a:r>
            <a:r>
              <a:rPr lang="ja-JP" altLang="en-US" dirty="0"/>
              <a:t>。略称は</a:t>
            </a:r>
            <a:r>
              <a:rPr lang="ja-JP" altLang="en-US" b="1" dirty="0"/>
              <a:t>個人情報保護法</a:t>
            </a:r>
            <a:r>
              <a:rPr lang="ja-JP" altLang="en-US" dirty="0"/>
              <a:t>。本来の趣旨に沿わず、恣意的に解釈される事が多い法律である。</a:t>
            </a:r>
          </a:p>
          <a:p>
            <a:r>
              <a:rPr lang="en-US" altLang="ja-JP" dirty="0">
                <a:hlinkClick r:id="rId6" tooltip="2003年"/>
              </a:rPr>
              <a:t>2003</a:t>
            </a:r>
            <a:r>
              <a:rPr lang="ja-JP" altLang="en-US" dirty="0">
                <a:hlinkClick r:id="rId6" tooltip="2003年"/>
              </a:rPr>
              <a:t>年</a:t>
            </a:r>
            <a:r>
              <a:rPr lang="ja-JP" altLang="en-US" dirty="0"/>
              <a:t>（</a:t>
            </a:r>
            <a:r>
              <a:rPr lang="ja-JP" altLang="en-US" dirty="0">
                <a:hlinkClick r:id="rId7" tooltip="平成"/>
              </a:rPr>
              <a:t>平成</a:t>
            </a:r>
            <a:r>
              <a:rPr lang="en-US" altLang="ja-JP" dirty="0"/>
              <a:t>15</a:t>
            </a:r>
            <a:r>
              <a:rPr lang="ja-JP" altLang="en-US" dirty="0"/>
              <a:t>年）</a:t>
            </a:r>
            <a:r>
              <a:rPr lang="en-US" altLang="ja-JP" dirty="0">
                <a:hlinkClick r:id="rId8" tooltip="5月23日"/>
              </a:rPr>
              <a:t>5</a:t>
            </a:r>
            <a:r>
              <a:rPr lang="ja-JP" altLang="en-US" dirty="0">
                <a:hlinkClick r:id="rId8" tooltip="5月23日"/>
              </a:rPr>
              <a:t>月</a:t>
            </a:r>
            <a:r>
              <a:rPr lang="en-US" altLang="ja-JP" dirty="0">
                <a:hlinkClick r:id="rId8" tooltip="5月23日"/>
              </a:rPr>
              <a:t>23</a:t>
            </a:r>
            <a:r>
              <a:rPr lang="ja-JP" altLang="en-US" dirty="0">
                <a:hlinkClick r:id="rId8" tooltip="5月23日"/>
              </a:rPr>
              <a:t>日</a:t>
            </a:r>
            <a:r>
              <a:rPr lang="ja-JP" altLang="en-US" dirty="0"/>
              <a:t>に成立し、一般企業に直接関わり罰則を含む第</a:t>
            </a:r>
            <a:r>
              <a:rPr lang="en-US" altLang="ja-JP" dirty="0"/>
              <a:t>4〜6</a:t>
            </a:r>
            <a:r>
              <a:rPr lang="ja-JP" altLang="en-US" dirty="0"/>
              <a:t>章以外の規定は即日施行された。</a:t>
            </a:r>
            <a:r>
              <a:rPr lang="en-US" altLang="ja-JP" dirty="0"/>
              <a:t>2</a:t>
            </a:r>
            <a:r>
              <a:rPr lang="ja-JP" altLang="en-US" dirty="0"/>
              <a:t>年後の</a:t>
            </a:r>
            <a:r>
              <a:rPr lang="en-US" altLang="ja-JP" dirty="0">
                <a:hlinkClick r:id="rId9" tooltip="2005年"/>
              </a:rPr>
              <a:t>2005</a:t>
            </a:r>
            <a:r>
              <a:rPr lang="ja-JP" altLang="en-US" dirty="0">
                <a:hlinkClick r:id="rId9" tooltip="2005年"/>
              </a:rPr>
              <a:t>年</a:t>
            </a:r>
            <a:r>
              <a:rPr lang="ja-JP" altLang="en-US" dirty="0"/>
              <a:t>（平成</a:t>
            </a:r>
            <a:r>
              <a:rPr lang="en-US" altLang="ja-JP" dirty="0"/>
              <a:t>17</a:t>
            </a:r>
            <a:r>
              <a:rPr lang="ja-JP" altLang="en-US" dirty="0"/>
              <a:t>年）</a:t>
            </a:r>
            <a:r>
              <a:rPr lang="en-US" altLang="ja-JP" dirty="0">
                <a:hlinkClick r:id="rId10" tooltip="4月1日"/>
              </a:rPr>
              <a:t>4</a:t>
            </a:r>
            <a:r>
              <a:rPr lang="ja-JP" altLang="en-US" dirty="0">
                <a:hlinkClick r:id="rId10" tooltip="4月1日"/>
              </a:rPr>
              <a:t>月</a:t>
            </a:r>
            <a:r>
              <a:rPr lang="en-US" altLang="ja-JP" dirty="0">
                <a:hlinkClick r:id="rId10" tooltip="4月1日"/>
              </a:rPr>
              <a:t>1</a:t>
            </a:r>
            <a:r>
              <a:rPr lang="ja-JP" altLang="en-US" dirty="0">
                <a:hlinkClick r:id="rId10" tooltip="4月1日"/>
              </a:rPr>
              <a:t>日</a:t>
            </a:r>
            <a:r>
              <a:rPr lang="ja-JP" altLang="en-US" dirty="0"/>
              <a:t>に全面施行した。</a:t>
            </a:r>
          </a:p>
          <a:p>
            <a:r>
              <a:rPr lang="ja-JP" altLang="en-US" dirty="0"/>
              <a:t>個人情報保護法および同施行令によって、</a:t>
            </a:r>
            <a:r>
              <a:rPr lang="en-US" altLang="ja-JP" dirty="0"/>
              <a:t>5,000</a:t>
            </a:r>
            <a:r>
              <a:rPr lang="ja-JP" altLang="en-US" dirty="0"/>
              <a:t>件以上の個人情報を個人情報データベース等として所持し事業に用いている事業者は</a:t>
            </a:r>
            <a:r>
              <a:rPr lang="ja-JP" altLang="en-US" b="1" dirty="0"/>
              <a:t>個人情報取扱事業者</a:t>
            </a:r>
            <a:r>
              <a:rPr lang="ja-JP" altLang="en-US" dirty="0"/>
              <a:t>とされ、個人情報取扱事業者が主務大臣への報告やそれに伴う改善措置に従わない等の適切な対処を行わなかった場合は、事業者に対して刑事罰が科される</a:t>
            </a:r>
            <a:r>
              <a:rPr lang="ja-JP" altLang="en-US" dirty="0" smtClean="0"/>
              <a:t>。</a:t>
            </a:r>
            <a:endParaRPr lang="ja-JP" altLang="en-US" dirty="0"/>
          </a:p>
        </p:txBody>
      </p:sp>
      <p:sp>
        <p:nvSpPr>
          <p:cNvPr id="4" name="スライド番号プレースホルダー 4"/>
          <p:cNvSpPr>
            <a:spLocks noGrp="1"/>
          </p:cNvSpPr>
          <p:nvPr>
            <p:ph type="sldNum" sz="quarter" idx="12"/>
          </p:nvPr>
        </p:nvSpPr>
        <p:spPr>
          <a:xfrm>
            <a:off x="511228" y="772665"/>
            <a:ext cx="584978" cy="365125"/>
          </a:xfrm>
        </p:spPr>
        <p:txBody>
          <a:bodyPr/>
          <a:lstStyle/>
          <a:p>
            <a:fld id="{67EC9527-42EA-4AEE-9E60-533C51B8D663}" type="slidenum">
              <a:rPr kumimoji="1" lang="ja-JP" altLang="en-US" smtClean="0"/>
              <a:t>27</a:t>
            </a:fld>
            <a:endParaRPr kumimoji="1" lang="ja-JP" altLang="en-US" dirty="0"/>
          </a:p>
        </p:txBody>
      </p:sp>
      <p:sp>
        <p:nvSpPr>
          <p:cNvPr id="5" name="テキスト ボックス 4"/>
          <p:cNvSpPr txBox="1"/>
          <p:nvPr/>
        </p:nvSpPr>
        <p:spPr>
          <a:xfrm>
            <a:off x="3831167" y="5482167"/>
            <a:ext cx="4563832" cy="646331"/>
          </a:xfrm>
          <a:prstGeom prst="rect">
            <a:avLst/>
          </a:prstGeom>
          <a:noFill/>
        </p:spPr>
        <p:txBody>
          <a:bodyPr wrap="none" rtlCol="0">
            <a:spAutoFit/>
          </a:bodyPr>
          <a:lstStyle/>
          <a:p>
            <a:r>
              <a:rPr lang="ja-JP" altLang="en-US" dirty="0"/>
              <a:t>（</a:t>
            </a:r>
            <a:r>
              <a:rPr lang="en-US" altLang="ja-JP" dirty="0"/>
              <a:t>Wikipedia</a:t>
            </a:r>
            <a:r>
              <a:rPr lang="ja-JP" altLang="en-US" dirty="0"/>
              <a:t>  </a:t>
            </a:r>
            <a:r>
              <a:rPr lang="en-US" altLang="ja-JP" dirty="0"/>
              <a:t>https://</a:t>
            </a:r>
            <a:r>
              <a:rPr lang="en-US" altLang="ja-JP" dirty="0" err="1"/>
              <a:t>ja.wikipedia.org</a:t>
            </a:r>
            <a:r>
              <a:rPr lang="en-US" altLang="ja-JP" dirty="0"/>
              <a:t>/</a:t>
            </a:r>
            <a:r>
              <a:rPr lang="ja-JP" altLang="en-US" dirty="0"/>
              <a:t>）</a:t>
            </a:r>
          </a:p>
          <a:p>
            <a:endParaRPr kumimoji="1" lang="ja-JP" altLang="en-US" dirty="0"/>
          </a:p>
        </p:txBody>
      </p:sp>
    </p:spTree>
    <p:extLst>
      <p:ext uri="{BB962C8B-B14F-4D97-AF65-F5344CB8AC3E}">
        <p14:creationId xmlns:p14="http://schemas.microsoft.com/office/powerpoint/2010/main" val="27930977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個人情報保護法（</a:t>
            </a:r>
            <a:r>
              <a:rPr lang="en-US" altLang="ja-JP" dirty="0" smtClean="0"/>
              <a:t>2003</a:t>
            </a:r>
            <a:r>
              <a:rPr lang="ja-JP" altLang="en-US" dirty="0" smtClean="0"/>
              <a:t>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病院、公共機関など大慌てで対応を開始</a:t>
            </a:r>
            <a:endParaRPr kumimoji="1" lang="en-US" altLang="ja-JP" dirty="0" smtClean="0"/>
          </a:p>
          <a:p>
            <a:r>
              <a:rPr lang="ja-JP" altLang="en-US" dirty="0" smtClean="0"/>
              <a:t>隠せる情報は隠してしまう？</a:t>
            </a:r>
            <a:endParaRPr lang="en-US" altLang="ja-JP" dirty="0" smtClean="0"/>
          </a:p>
          <a:p>
            <a:endParaRPr kumimoji="1" lang="en-US" altLang="ja-JP" dirty="0" smtClean="0"/>
          </a:p>
          <a:p>
            <a:endParaRPr kumimoji="1" lang="ja-JP" altLang="en-US" dirty="0"/>
          </a:p>
        </p:txBody>
      </p:sp>
      <p:sp>
        <p:nvSpPr>
          <p:cNvPr id="4" name="スライド番号プレースホルダー 4"/>
          <p:cNvSpPr>
            <a:spLocks noGrp="1"/>
          </p:cNvSpPr>
          <p:nvPr>
            <p:ph type="sldNum" sz="quarter" idx="12"/>
          </p:nvPr>
        </p:nvSpPr>
        <p:spPr>
          <a:xfrm>
            <a:off x="511228" y="772665"/>
            <a:ext cx="584978" cy="365125"/>
          </a:xfrm>
        </p:spPr>
        <p:txBody>
          <a:bodyPr/>
          <a:lstStyle/>
          <a:p>
            <a:fld id="{67EC9527-42EA-4AEE-9E60-533C51B8D663}" type="slidenum">
              <a:rPr kumimoji="1" lang="ja-JP" altLang="en-US" smtClean="0"/>
              <a:t>28</a:t>
            </a:fld>
            <a:endParaRPr kumimoji="1" lang="ja-JP" altLang="en-US" dirty="0"/>
          </a:p>
        </p:txBody>
      </p:sp>
    </p:spTree>
    <p:extLst>
      <p:ext uri="{BB962C8B-B14F-4D97-AF65-F5344CB8AC3E}">
        <p14:creationId xmlns:p14="http://schemas.microsoft.com/office/powerpoint/2010/main" val="7711034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事例１　</a:t>
            </a:r>
            <a:r>
              <a:rPr lang="ja-JP" altLang="en-US" dirty="0" smtClean="0"/>
              <a:t>災害</a:t>
            </a:r>
            <a:r>
              <a:rPr lang="ja-JP" altLang="en-US" dirty="0" smtClean="0"/>
              <a:t>など</a:t>
            </a:r>
            <a:r>
              <a:rPr lang="ja-JP" altLang="en-US" dirty="0"/>
              <a:t>の緊急時</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r>
              <a:rPr lang="en-US" altLang="ja-JP" dirty="0"/>
              <a:t>JR</a:t>
            </a:r>
            <a:r>
              <a:rPr lang="ja-JP" altLang="en-US" dirty="0"/>
              <a:t>西日本福知山</a:t>
            </a:r>
            <a:r>
              <a:rPr lang="ja-JP" altLang="en-US" dirty="0" smtClean="0"/>
              <a:t>線列車</a:t>
            </a:r>
            <a:r>
              <a:rPr lang="ja-JP" altLang="en-US" dirty="0"/>
              <a:t>脱線</a:t>
            </a:r>
            <a:r>
              <a:rPr lang="ja-JP" altLang="en-US" dirty="0" smtClean="0"/>
              <a:t>事故</a:t>
            </a:r>
            <a:r>
              <a:rPr lang="en-US" altLang="ja-JP" dirty="0" smtClean="0"/>
              <a:t/>
            </a:r>
            <a:br>
              <a:rPr lang="en-US" altLang="ja-JP" dirty="0" smtClean="0"/>
            </a:br>
            <a:r>
              <a:rPr kumimoji="1" lang="ja-JP" altLang="en-US" dirty="0" smtClean="0"/>
              <a:t>　</a:t>
            </a:r>
            <a:r>
              <a:rPr lang="en-US" altLang="ja-JP" dirty="0"/>
              <a:t>2007</a:t>
            </a:r>
            <a:r>
              <a:rPr lang="ja-JP" altLang="en-US" dirty="0"/>
              <a:t>年</a:t>
            </a:r>
            <a:r>
              <a:rPr lang="en-US" altLang="ja-JP" dirty="0"/>
              <a:t>7</a:t>
            </a:r>
            <a:r>
              <a:rPr lang="ja-JP" altLang="en-US" dirty="0"/>
              <a:t>月</a:t>
            </a:r>
            <a:r>
              <a:rPr lang="en-US" altLang="ja-JP" dirty="0"/>
              <a:t>16</a:t>
            </a:r>
            <a:r>
              <a:rPr lang="ja-JP" altLang="en-US" dirty="0" smtClean="0"/>
              <a:t>日発生</a:t>
            </a:r>
            <a:endParaRPr kumimoji="1" lang="en-US" altLang="ja-JP" dirty="0" smtClean="0"/>
          </a:p>
          <a:p>
            <a:r>
              <a:rPr lang="ja-JP" altLang="en-US" dirty="0" smtClean="0"/>
              <a:t>多数の被災者が各地の病院に搬送</a:t>
            </a:r>
            <a:endParaRPr lang="en-US" altLang="ja-JP" dirty="0" smtClean="0"/>
          </a:p>
          <a:p>
            <a:r>
              <a:rPr kumimoji="1" lang="ja-JP" altLang="en-US" dirty="0" smtClean="0"/>
              <a:t>個人情報保護のため、どこに誰が搬送されたか公表されない</a:t>
            </a:r>
            <a:endParaRPr kumimoji="1" lang="en-US" altLang="ja-JP" dirty="0" smtClean="0"/>
          </a:p>
          <a:p>
            <a:r>
              <a:rPr lang="ja-JP" altLang="en-US" dirty="0" smtClean="0"/>
              <a:t>混乱</a:t>
            </a:r>
            <a:endParaRPr lang="en-US" altLang="ja-JP" dirty="0" smtClean="0"/>
          </a:p>
          <a:p>
            <a:r>
              <a:rPr kumimoji="1" lang="en-US" altLang="ja-JP" dirty="0" smtClean="0"/>
              <a:t>→</a:t>
            </a:r>
            <a:r>
              <a:rPr lang="ja-JP" altLang="en-US" dirty="0" smtClean="0"/>
              <a:t>災害</a:t>
            </a:r>
            <a:r>
              <a:rPr kumimoji="1" lang="ja-JP" altLang="en-US" dirty="0" smtClean="0"/>
              <a:t>時</a:t>
            </a:r>
            <a:r>
              <a:rPr kumimoji="1" lang="ja-JP" altLang="en-US" dirty="0" smtClean="0"/>
              <a:t>などの緊急時は個人情報保護を超えた対応が必要</a:t>
            </a:r>
            <a:endParaRPr kumimoji="1"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29</a:t>
            </a:fld>
            <a:endParaRPr kumimoji="1" lang="ja-JP" altLang="en-US" dirty="0"/>
          </a:p>
        </p:txBody>
      </p:sp>
    </p:spTree>
    <p:extLst>
      <p:ext uri="{BB962C8B-B14F-4D97-AF65-F5344CB8AC3E}">
        <p14:creationId xmlns:p14="http://schemas.microsoft.com/office/powerpoint/2010/main" val="832716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個人情報とは？</a:t>
            </a:r>
            <a:endParaRPr lang="ja-JP" altLang="en-US" dirty="0"/>
          </a:p>
        </p:txBody>
      </p:sp>
      <p:sp>
        <p:nvSpPr>
          <p:cNvPr id="4" name="サブタイトル 3"/>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85345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事例２　病院の受付</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病院で患者の名前は個人情報なので呼ばない決定！！</a:t>
            </a:r>
            <a:endParaRPr kumimoji="1" lang="en-US" altLang="ja-JP" dirty="0" smtClean="0"/>
          </a:p>
          <a:p>
            <a:pPr lvl="1"/>
            <a:r>
              <a:rPr lang="ja-JP" altLang="en-US" dirty="0" smtClean="0"/>
              <a:t>受付順に番号で呼ぶ</a:t>
            </a:r>
            <a:endParaRPr lang="en-US" altLang="ja-JP" dirty="0" smtClean="0"/>
          </a:p>
          <a:p>
            <a:pPr lvl="1"/>
            <a:r>
              <a:rPr kumimoji="1" lang="ja-JP" altLang="en-US" dirty="0" smtClean="0"/>
              <a:t>理にかなってる？</a:t>
            </a:r>
            <a:endParaRPr kumimoji="1" lang="en-US" altLang="ja-JP" dirty="0" smtClean="0"/>
          </a:p>
          <a:p>
            <a:r>
              <a:rPr lang="ja-JP" altLang="en-US" dirty="0" smtClean="0"/>
              <a:t>番号を聞き間違えて患者取り違え事故に</a:t>
            </a:r>
            <a:r>
              <a:rPr lang="en-US" altLang="ja-JP" dirty="0"/>
              <a:t/>
            </a:r>
            <a:br>
              <a:rPr lang="en-US" altLang="ja-JP" dirty="0"/>
            </a:br>
            <a:r>
              <a:rPr kumimoji="1" lang="en-US" altLang="ja-JP" dirty="0" smtClean="0"/>
              <a:t>→</a:t>
            </a:r>
            <a:r>
              <a:rPr lang="ja-JP" altLang="en-US" dirty="0" smtClean="0"/>
              <a:t>名前で呼ぶ対応に戻す</a:t>
            </a:r>
            <a:r>
              <a:rPr lang="en-US" altLang="ja-JP" dirty="0" smtClean="0"/>
              <a:t/>
            </a:r>
            <a:br>
              <a:rPr lang="en-US" altLang="ja-JP" dirty="0" smtClean="0"/>
            </a:br>
            <a:r>
              <a:rPr lang="ja-JP" altLang="en-US" dirty="0" smtClean="0"/>
              <a:t>　　（希望者は番号で呼ぶ）</a:t>
            </a:r>
            <a:endParaRPr lang="en-US" altLang="ja-JP" dirty="0" smtClean="0"/>
          </a:p>
          <a:p>
            <a:r>
              <a:rPr kumimoji="1" lang="ja-JP" altLang="en-US" dirty="0" smtClean="0"/>
              <a:t>情報漏洩防止より、事故防止を優先</a:t>
            </a:r>
            <a:endParaRPr kumimoji="1" lang="ja-JP" altLang="en-US" dirty="0"/>
          </a:p>
        </p:txBody>
      </p:sp>
      <p:sp>
        <p:nvSpPr>
          <p:cNvPr id="5"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30</a:t>
            </a:fld>
            <a:endParaRPr kumimoji="1" lang="ja-JP" altLang="en-US" dirty="0"/>
          </a:p>
        </p:txBody>
      </p:sp>
    </p:spTree>
    <p:extLst>
      <p:ext uri="{BB962C8B-B14F-4D97-AF65-F5344CB8AC3E}">
        <p14:creationId xmlns:p14="http://schemas.microsoft.com/office/powerpoint/2010/main" val="2344032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a:t>
            </a:r>
            <a:r>
              <a:rPr lang="ja-JP" altLang="en-US" dirty="0"/>
              <a:t>３患者のお見舞い</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病室から患者名の名札が外される</a:t>
            </a:r>
            <a:endParaRPr lang="en-US" altLang="ja-JP" dirty="0" smtClean="0"/>
          </a:p>
          <a:p>
            <a:r>
              <a:rPr kumimoji="1" lang="ja-JP" altLang="en-US" dirty="0" smtClean="0"/>
              <a:t>誰がどこにいるかがわからない</a:t>
            </a:r>
            <a:endParaRPr kumimoji="1" lang="en-US" altLang="ja-JP" dirty="0" smtClean="0"/>
          </a:p>
          <a:p>
            <a:r>
              <a:rPr lang="ja-JP" altLang="en-US" dirty="0" smtClean="0"/>
              <a:t>受付で聞いても教えてもらえない</a:t>
            </a:r>
            <a:endParaRPr lang="en-US" altLang="ja-JP" dirty="0" smtClean="0"/>
          </a:p>
          <a:p>
            <a:r>
              <a:rPr kumimoji="1" lang="ja-JP" altLang="en-US" dirty="0" smtClean="0"/>
              <a:t>見舞客</a:t>
            </a:r>
            <a:r>
              <a:rPr lang="ja-JP" altLang="en-US" dirty="0" smtClean="0"/>
              <a:t>が諦めて帰る</a:t>
            </a:r>
            <a:endParaRPr lang="en-US" altLang="ja-JP" dirty="0" smtClean="0"/>
          </a:p>
          <a:p>
            <a:r>
              <a:rPr kumimoji="1" lang="ja-JP" altLang="en-US" dirty="0" smtClean="0"/>
              <a:t>断る労力も並大抵ではないし、患者からも怒られる</a:t>
            </a:r>
            <a:r>
              <a:rPr lang="en-US" altLang="ja-JP" dirty="0"/>
              <a:t/>
            </a:r>
            <a:br>
              <a:rPr lang="en-US" altLang="ja-JP" dirty="0"/>
            </a:br>
            <a:r>
              <a:rPr lang="en-US" altLang="ja-JP" dirty="0" smtClean="0"/>
              <a:t>→</a:t>
            </a:r>
            <a:r>
              <a:rPr lang="ja-JP" altLang="en-US" dirty="0" smtClean="0"/>
              <a:t>適度な情報公開</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31</a:t>
            </a:fld>
            <a:endParaRPr kumimoji="1" lang="ja-JP" altLang="en-US" dirty="0"/>
          </a:p>
        </p:txBody>
      </p:sp>
    </p:spTree>
    <p:extLst>
      <p:ext uri="{BB962C8B-B14F-4D97-AF65-F5344CB8AC3E}">
        <p14:creationId xmlns:p14="http://schemas.microsoft.com/office/powerpoint/2010/main" val="3717039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おまけ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病院スタッフを写真付きで紹介</a:t>
            </a:r>
            <a:endParaRPr kumimoji="1" lang="en-US" altLang="ja-JP" dirty="0" smtClean="0"/>
          </a:p>
          <a:p>
            <a:r>
              <a:rPr lang="ja-JP" altLang="en-US" dirty="0" smtClean="0"/>
              <a:t>ストーカー発生</a:t>
            </a:r>
            <a:endParaRPr lang="en-US" altLang="ja-JP" dirty="0" smtClean="0"/>
          </a:p>
          <a:p>
            <a:r>
              <a:rPr kumimoji="1" lang="ja-JP" altLang="en-US" dirty="0" smtClean="0"/>
              <a:t>スタッフからのクレームで紹介は中止に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32</a:t>
            </a:fld>
            <a:endParaRPr kumimoji="1" lang="ja-JP" altLang="en-US" dirty="0"/>
          </a:p>
        </p:txBody>
      </p:sp>
    </p:spTree>
    <p:extLst>
      <p:ext uri="{BB962C8B-B14F-4D97-AF65-F5344CB8AC3E}">
        <p14:creationId xmlns:p14="http://schemas.microsoft.com/office/powerpoint/2010/main" val="34959222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なんでもかんでも隠してしまうのは弊害が大きい</a:t>
            </a:r>
            <a:endParaRPr kumimoji="1" lang="en-US" altLang="ja-JP" dirty="0" smtClean="0"/>
          </a:p>
          <a:p>
            <a:r>
              <a:rPr lang="ja-JP" altLang="en-US" dirty="0" smtClean="0"/>
              <a:t>かといってなんでも公開するのも問題が大きい</a:t>
            </a:r>
            <a:endParaRPr lang="en-US" altLang="ja-JP" dirty="0" smtClean="0"/>
          </a:p>
          <a:p>
            <a:r>
              <a:rPr kumimoji="1" lang="ja-JP" altLang="en-US" dirty="0" smtClean="0"/>
              <a:t>程度や状況を見て判断が必要</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33</a:t>
            </a:fld>
            <a:endParaRPr kumimoji="1" lang="ja-JP" altLang="en-US" dirty="0"/>
          </a:p>
        </p:txBody>
      </p:sp>
    </p:spTree>
    <p:extLst>
      <p:ext uri="{BB962C8B-B14F-4D97-AF65-F5344CB8AC3E}">
        <p14:creationId xmlns:p14="http://schemas.microsoft.com/office/powerpoint/2010/main" val="15324248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事例４　機密情報の管理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電子カルテ</a:t>
            </a:r>
            <a:endParaRPr kumimoji="1" lang="en-US" altLang="ja-JP" dirty="0" smtClean="0"/>
          </a:p>
          <a:p>
            <a:r>
              <a:rPr lang="ja-JP" altLang="en-US" dirty="0" smtClean="0"/>
              <a:t>閉じたネットワークで管理</a:t>
            </a:r>
            <a:endParaRPr lang="en-US" altLang="ja-JP" dirty="0" smtClean="0"/>
          </a:p>
          <a:p>
            <a:r>
              <a:rPr lang="ja-JP" altLang="en-US" dirty="0" smtClean="0"/>
              <a:t>患者情報は容易に取り出せない</a:t>
            </a:r>
            <a:endParaRPr lang="en-US" altLang="ja-JP" dirty="0" smtClean="0"/>
          </a:p>
          <a:p>
            <a:r>
              <a:rPr kumimoji="1" lang="ja-JP" altLang="en-US" dirty="0" smtClean="0"/>
              <a:t>九大病院では</a:t>
            </a:r>
            <a:endParaRPr kumimoji="1" lang="en-US" altLang="ja-JP" dirty="0" smtClean="0"/>
          </a:p>
          <a:p>
            <a:pPr lvl="1"/>
            <a:r>
              <a:rPr lang="ja-JP" altLang="ja-JP" dirty="0" smtClean="0"/>
              <a:t>U</a:t>
            </a:r>
            <a:r>
              <a:rPr lang="en-US" altLang="ja-JP" dirty="0" smtClean="0"/>
              <a:t>SB</a:t>
            </a:r>
            <a:r>
              <a:rPr lang="ja-JP" altLang="en-US" dirty="0" smtClean="0"/>
              <a:t>メモリ利用禁止</a:t>
            </a:r>
            <a:endParaRPr lang="en-US" altLang="ja-JP" dirty="0" smtClean="0"/>
          </a:p>
          <a:p>
            <a:pPr lvl="1"/>
            <a:r>
              <a:rPr kumimoji="1" lang="ja-JP" altLang="en-US" dirty="0" smtClean="0"/>
              <a:t>インタネットへの接続不可</a:t>
            </a:r>
            <a:endParaRPr kumimoji="1" lang="en-US" altLang="ja-JP" dirty="0" smtClean="0"/>
          </a:p>
          <a:p>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34</a:t>
            </a:fld>
            <a:endParaRPr kumimoji="1" lang="ja-JP" altLang="en-US" dirty="0"/>
          </a:p>
        </p:txBody>
      </p:sp>
    </p:spTree>
    <p:extLst>
      <p:ext uri="{BB962C8B-B14F-4D97-AF65-F5344CB8AC3E}">
        <p14:creationId xmlns:p14="http://schemas.microsoft.com/office/powerpoint/2010/main" val="63588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pc1.jpg"/>
          <p:cNvPicPr>
            <a:picLocks noChangeAspect="1"/>
          </p:cNvPicPr>
          <p:nvPr/>
        </p:nvPicPr>
        <p:blipFill>
          <a:blip r:embed="rId3"/>
          <a:stretch>
            <a:fillRect/>
          </a:stretch>
        </p:blipFill>
        <p:spPr>
          <a:xfrm>
            <a:off x="3352800" y="3023176"/>
            <a:ext cx="2641600" cy="2592070"/>
          </a:xfrm>
          <a:prstGeom prst="rect">
            <a:avLst/>
          </a:prstGeom>
        </p:spPr>
      </p:pic>
      <p:cxnSp>
        <p:nvCxnSpPr>
          <p:cNvPr id="17" name="直線コネクタ 16"/>
          <p:cNvCxnSpPr/>
          <p:nvPr/>
        </p:nvCxnSpPr>
        <p:spPr>
          <a:xfrm flipH="1">
            <a:off x="5664045" y="2934546"/>
            <a:ext cx="789534" cy="73792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286000" y="4799012"/>
            <a:ext cx="1295400" cy="1589"/>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病院の医療情報</a:t>
            </a:r>
            <a:endParaRPr lang="ja-JP" altLang="en-US" dirty="0"/>
          </a:p>
        </p:txBody>
      </p:sp>
      <p:sp>
        <p:nvSpPr>
          <p:cNvPr id="3" name="コンテンツ プレースホルダ 2"/>
          <p:cNvSpPr>
            <a:spLocks noGrp="1"/>
          </p:cNvSpPr>
          <p:nvPr>
            <p:ph idx="1"/>
          </p:nvPr>
        </p:nvSpPr>
        <p:spPr/>
        <p:txBody>
          <a:bodyPr>
            <a:normAutofit/>
          </a:bodyPr>
          <a:lstStyle/>
          <a:p>
            <a:r>
              <a:rPr lang="ja-JP" altLang="en-US" sz="3200" dirty="0"/>
              <a:t>以前は・・・</a:t>
            </a:r>
          </a:p>
          <a:p>
            <a:endParaRPr lang="ja-JP" altLang="en-US" sz="3200" dirty="0"/>
          </a:p>
        </p:txBody>
      </p:sp>
      <p:grpSp>
        <p:nvGrpSpPr>
          <p:cNvPr id="10" name="図形グループ 9"/>
          <p:cNvGrpSpPr/>
          <p:nvPr/>
        </p:nvGrpSpPr>
        <p:grpSpPr>
          <a:xfrm>
            <a:off x="507325" y="3924300"/>
            <a:ext cx="2438400" cy="1752600"/>
            <a:chOff x="6069925" y="2895600"/>
            <a:chExt cx="2438400" cy="1752600"/>
          </a:xfrm>
        </p:grpSpPr>
        <p:sp>
          <p:nvSpPr>
            <p:cNvPr id="11" name="円/楕円 10"/>
            <p:cNvSpPr/>
            <p:nvPr/>
          </p:nvSpPr>
          <p:spPr>
            <a:xfrm>
              <a:off x="6069925" y="28956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41082" y="3293258"/>
              <a:ext cx="2240918" cy="954107"/>
            </a:xfrm>
            <a:prstGeom prst="rect">
              <a:avLst/>
            </a:prstGeom>
            <a:noFill/>
          </p:spPr>
          <p:txBody>
            <a:bodyPr wrap="none" rtlCol="0">
              <a:spAutoFit/>
            </a:bodyPr>
            <a:lstStyle/>
            <a:p>
              <a:pPr algn="ctr"/>
              <a:r>
                <a:rPr lang="ja-JP" altLang="en-US" sz="2800" dirty="0" smtClean="0"/>
                <a:t>インターネット</a:t>
              </a:r>
              <a:endParaRPr lang="en-US" altLang="ja-JP" sz="2800" dirty="0" smtClean="0"/>
            </a:p>
            <a:p>
              <a:pPr algn="ctr"/>
              <a:r>
                <a:rPr kumimoji="1" lang="en-US" altLang="ja-JP" sz="2800" dirty="0" err="1" smtClean="0"/>
                <a:t>Web,E</a:t>
              </a:r>
              <a:r>
                <a:rPr kumimoji="1" lang="en-US" altLang="ja-JP" sz="2800" dirty="0" smtClean="0"/>
                <a:t>-mail</a:t>
              </a:r>
              <a:endParaRPr kumimoji="1" lang="ja-JP" altLang="en-US" sz="2800" dirty="0"/>
            </a:p>
          </p:txBody>
        </p:sp>
      </p:grpSp>
      <p:sp>
        <p:nvSpPr>
          <p:cNvPr id="18" name="テキスト ボックス 17"/>
          <p:cNvSpPr txBox="1"/>
          <p:nvPr/>
        </p:nvSpPr>
        <p:spPr>
          <a:xfrm>
            <a:off x="2819400" y="5864553"/>
            <a:ext cx="5745483" cy="584776"/>
          </a:xfrm>
          <a:prstGeom prst="rect">
            <a:avLst/>
          </a:prstGeom>
          <a:noFill/>
        </p:spPr>
        <p:txBody>
          <a:bodyPr wrap="none" rtlCol="0">
            <a:spAutoFit/>
          </a:bodyPr>
          <a:lstStyle/>
          <a:p>
            <a:r>
              <a:rPr kumimoji="1" lang="ja-JP" altLang="en-US" sz="3200" dirty="0" smtClean="0"/>
              <a:t>同じパソコンから利用できていた</a:t>
            </a:r>
            <a:endParaRPr kumimoji="1" lang="ja-JP" altLang="en-US" sz="3200" dirty="0"/>
          </a:p>
        </p:txBody>
      </p:sp>
      <p:cxnSp>
        <p:nvCxnSpPr>
          <p:cNvPr id="15" name="直線コネクタ 14"/>
          <p:cNvCxnSpPr/>
          <p:nvPr/>
        </p:nvCxnSpPr>
        <p:spPr>
          <a:xfrm rot="10800000">
            <a:off x="5638801" y="4799012"/>
            <a:ext cx="1046045"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9" name="図形グループ 8"/>
          <p:cNvGrpSpPr/>
          <p:nvPr/>
        </p:nvGrpSpPr>
        <p:grpSpPr>
          <a:xfrm>
            <a:off x="6248400" y="3846491"/>
            <a:ext cx="2438400" cy="1752600"/>
            <a:chOff x="6248400" y="2438400"/>
            <a:chExt cx="2438400" cy="1752600"/>
          </a:xfrm>
        </p:grpSpPr>
        <p:sp>
          <p:nvSpPr>
            <p:cNvPr id="8" name="円/楕円 7"/>
            <p:cNvSpPr/>
            <p:nvPr/>
          </p:nvSpPr>
          <p:spPr>
            <a:xfrm>
              <a:off x="6248400" y="24384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684843" y="3048000"/>
              <a:ext cx="1620957" cy="523220"/>
            </a:xfrm>
            <a:prstGeom prst="rect">
              <a:avLst/>
            </a:prstGeom>
            <a:noFill/>
          </p:spPr>
          <p:txBody>
            <a:bodyPr wrap="none" rtlCol="0">
              <a:spAutoFit/>
            </a:bodyPr>
            <a:lstStyle/>
            <a:p>
              <a:r>
                <a:rPr kumimoji="1" lang="ja-JP" altLang="en-US" sz="2800" dirty="0" smtClean="0"/>
                <a:t>患者情報</a:t>
              </a:r>
              <a:endParaRPr kumimoji="1" lang="ja-JP" altLang="en-US" sz="2800" dirty="0"/>
            </a:p>
          </p:txBody>
        </p:sp>
      </p:grpSp>
      <p:sp>
        <p:nvSpPr>
          <p:cNvPr id="16"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35</a:t>
            </a:fld>
            <a:endParaRPr kumimoji="1" lang="ja-JP" altLang="en-US" dirty="0"/>
          </a:p>
        </p:txBody>
      </p:sp>
      <p:sp>
        <p:nvSpPr>
          <p:cNvPr id="5" name="円/楕円 4"/>
          <p:cNvSpPr/>
          <p:nvPr/>
        </p:nvSpPr>
        <p:spPr>
          <a:xfrm>
            <a:off x="6075976" y="2557002"/>
            <a:ext cx="1785032" cy="7036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USB</a:t>
            </a:r>
            <a:r>
              <a:rPr kumimoji="1" lang="ja-JP" altLang="en-US" dirty="0" smtClean="0">
                <a:solidFill>
                  <a:schemeClr val="tx1"/>
                </a:solidFill>
              </a:rPr>
              <a:t>メモリ</a:t>
            </a:r>
            <a:endParaRPr kumimoji="1" lang="ja-JP" altLang="en-US" dirty="0">
              <a:solidFill>
                <a:schemeClr val="tx1"/>
              </a:solidFill>
            </a:endParaRPr>
          </a:p>
        </p:txBody>
      </p:sp>
    </p:spTree>
    <p:extLst>
      <p:ext uri="{BB962C8B-B14F-4D97-AF65-F5344CB8AC3E}">
        <p14:creationId xmlns:p14="http://schemas.microsoft.com/office/powerpoint/2010/main" val="26938464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flipV="1">
            <a:off x="2286000" y="5791200"/>
            <a:ext cx="1806969" cy="1"/>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10800000">
            <a:off x="5638800" y="2438400"/>
            <a:ext cx="21336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病院の医療情報</a:t>
            </a:r>
            <a:endParaRPr lang="ja-JP" altLang="en-US" dirty="0"/>
          </a:p>
        </p:txBody>
      </p:sp>
      <p:sp>
        <p:nvSpPr>
          <p:cNvPr id="4" name="テキスト ボックス 3"/>
          <p:cNvSpPr txBox="1"/>
          <p:nvPr/>
        </p:nvSpPr>
        <p:spPr>
          <a:xfrm>
            <a:off x="914400" y="2438400"/>
            <a:ext cx="2031325" cy="584776"/>
          </a:xfrm>
          <a:prstGeom prst="rect">
            <a:avLst/>
          </a:prstGeom>
          <a:noFill/>
        </p:spPr>
        <p:txBody>
          <a:bodyPr wrap="none" rtlCol="0">
            <a:spAutoFit/>
          </a:bodyPr>
          <a:lstStyle/>
          <a:p>
            <a:r>
              <a:rPr lang="ja-JP" altLang="en-US" sz="3200" dirty="0" smtClean="0"/>
              <a:t>現在</a:t>
            </a:r>
            <a:r>
              <a:rPr kumimoji="1" lang="ja-JP" altLang="en-US" sz="3200" dirty="0" smtClean="0"/>
              <a:t>は・・・</a:t>
            </a:r>
            <a:endParaRPr kumimoji="1" lang="ja-JP" altLang="en-US" sz="3200" dirty="0"/>
          </a:p>
        </p:txBody>
      </p:sp>
      <p:pic>
        <p:nvPicPr>
          <p:cNvPr id="6" name="図 5" descr="pc1.jpg"/>
          <p:cNvPicPr>
            <a:picLocks noChangeAspect="1"/>
          </p:cNvPicPr>
          <p:nvPr/>
        </p:nvPicPr>
        <p:blipFill>
          <a:blip r:embed="rId2"/>
          <a:stretch>
            <a:fillRect/>
          </a:stretch>
        </p:blipFill>
        <p:spPr>
          <a:xfrm>
            <a:off x="4092969" y="1456204"/>
            <a:ext cx="2155431" cy="2115016"/>
          </a:xfrm>
          <a:prstGeom prst="rect">
            <a:avLst/>
          </a:prstGeom>
        </p:spPr>
      </p:pic>
      <p:grpSp>
        <p:nvGrpSpPr>
          <p:cNvPr id="5" name="図形グループ 8"/>
          <p:cNvGrpSpPr/>
          <p:nvPr/>
        </p:nvGrpSpPr>
        <p:grpSpPr>
          <a:xfrm>
            <a:off x="6705600" y="1600200"/>
            <a:ext cx="2438400" cy="1752600"/>
            <a:chOff x="6248400" y="2438400"/>
            <a:chExt cx="2438400" cy="1752600"/>
          </a:xfrm>
        </p:grpSpPr>
        <p:sp>
          <p:nvSpPr>
            <p:cNvPr id="8" name="円/楕円 7"/>
            <p:cNvSpPr/>
            <p:nvPr/>
          </p:nvSpPr>
          <p:spPr>
            <a:xfrm>
              <a:off x="6248400" y="24384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684843" y="3048000"/>
              <a:ext cx="1620957" cy="523220"/>
            </a:xfrm>
            <a:prstGeom prst="rect">
              <a:avLst/>
            </a:prstGeom>
            <a:noFill/>
          </p:spPr>
          <p:txBody>
            <a:bodyPr wrap="none" rtlCol="0">
              <a:spAutoFit/>
            </a:bodyPr>
            <a:lstStyle/>
            <a:p>
              <a:r>
                <a:rPr kumimoji="1" lang="ja-JP" altLang="en-US" sz="2800" dirty="0" smtClean="0"/>
                <a:t>患者情報</a:t>
              </a:r>
              <a:endParaRPr kumimoji="1" lang="ja-JP" altLang="en-US" sz="2800" dirty="0"/>
            </a:p>
          </p:txBody>
        </p:sp>
      </p:grpSp>
      <p:grpSp>
        <p:nvGrpSpPr>
          <p:cNvPr id="9" name="図形グループ 9"/>
          <p:cNvGrpSpPr/>
          <p:nvPr/>
        </p:nvGrpSpPr>
        <p:grpSpPr>
          <a:xfrm>
            <a:off x="426717" y="4775776"/>
            <a:ext cx="2438400" cy="1752600"/>
            <a:chOff x="6069925" y="2895600"/>
            <a:chExt cx="2438400" cy="1752600"/>
          </a:xfrm>
        </p:grpSpPr>
        <p:sp>
          <p:nvSpPr>
            <p:cNvPr id="11" name="円/楕円 10"/>
            <p:cNvSpPr/>
            <p:nvPr/>
          </p:nvSpPr>
          <p:spPr>
            <a:xfrm>
              <a:off x="6069925" y="28956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41082" y="3293258"/>
              <a:ext cx="2240918" cy="954107"/>
            </a:xfrm>
            <a:prstGeom prst="rect">
              <a:avLst/>
            </a:prstGeom>
            <a:noFill/>
          </p:spPr>
          <p:txBody>
            <a:bodyPr wrap="none" rtlCol="0">
              <a:spAutoFit/>
            </a:bodyPr>
            <a:lstStyle/>
            <a:p>
              <a:pPr algn="ctr"/>
              <a:r>
                <a:rPr lang="ja-JP" altLang="en-US" sz="2800" dirty="0" smtClean="0"/>
                <a:t>インターネット</a:t>
              </a:r>
              <a:endParaRPr lang="en-US" altLang="ja-JP" sz="2800" dirty="0" smtClean="0"/>
            </a:p>
            <a:p>
              <a:pPr algn="ctr"/>
              <a:r>
                <a:rPr kumimoji="1" lang="en-US" altLang="ja-JP" sz="2800" dirty="0" err="1" smtClean="0"/>
                <a:t>Web,E</a:t>
              </a:r>
              <a:r>
                <a:rPr kumimoji="1" lang="en-US" altLang="ja-JP" sz="2800" dirty="0" smtClean="0"/>
                <a:t>-mail</a:t>
              </a:r>
              <a:endParaRPr kumimoji="1" lang="ja-JP" altLang="en-US" sz="2800" dirty="0"/>
            </a:p>
          </p:txBody>
        </p:sp>
      </p:grpSp>
      <p:sp>
        <p:nvSpPr>
          <p:cNvPr id="18" name="テキスト ボックス 17"/>
          <p:cNvSpPr txBox="1"/>
          <p:nvPr/>
        </p:nvSpPr>
        <p:spPr>
          <a:xfrm>
            <a:off x="649367" y="3554633"/>
            <a:ext cx="8494633" cy="830997"/>
          </a:xfrm>
          <a:prstGeom prst="rect">
            <a:avLst/>
          </a:prstGeom>
          <a:noFill/>
        </p:spPr>
        <p:txBody>
          <a:bodyPr wrap="none" rtlCol="0">
            <a:spAutoFit/>
          </a:bodyPr>
          <a:lstStyle/>
          <a:p>
            <a:r>
              <a:rPr kumimoji="1" lang="ja-JP" altLang="en-US" sz="2400" dirty="0" smtClean="0"/>
              <a:t>患者情報を扱える端末と、インターネット用端末の切り分け</a:t>
            </a:r>
            <a:endParaRPr kumimoji="1" lang="en-US" altLang="ja-JP" sz="2400" dirty="0" smtClean="0"/>
          </a:p>
          <a:p>
            <a:r>
              <a:rPr lang="ja-JP" altLang="ja-JP" sz="2400" dirty="0" smtClean="0"/>
              <a:t>U</a:t>
            </a:r>
            <a:r>
              <a:rPr lang="en-US" altLang="ja-JP" sz="2400" dirty="0" smtClean="0"/>
              <a:t>SB</a:t>
            </a:r>
            <a:r>
              <a:rPr lang="ja-JP" altLang="en-US" sz="2400" dirty="0" smtClean="0"/>
              <a:t>メモリの使用禁止</a:t>
            </a:r>
            <a:endParaRPr kumimoji="1" lang="ja-JP" altLang="en-US" sz="2400" dirty="0"/>
          </a:p>
        </p:txBody>
      </p:sp>
      <p:pic>
        <p:nvPicPr>
          <p:cNvPr id="19" name="図 18" descr="pc1.jpg"/>
          <p:cNvPicPr>
            <a:picLocks noChangeAspect="1"/>
          </p:cNvPicPr>
          <p:nvPr/>
        </p:nvPicPr>
        <p:blipFill>
          <a:blip r:embed="rId2"/>
          <a:stretch>
            <a:fillRect/>
          </a:stretch>
        </p:blipFill>
        <p:spPr>
          <a:xfrm>
            <a:off x="3733800" y="4413360"/>
            <a:ext cx="2155431" cy="2115016"/>
          </a:xfrm>
          <a:prstGeom prst="rect">
            <a:avLst/>
          </a:prstGeom>
        </p:spPr>
      </p:pic>
      <p:sp>
        <p:nvSpPr>
          <p:cNvPr id="17"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36</a:t>
            </a:fld>
            <a:endParaRPr kumimoji="1" lang="ja-JP" altLang="en-US" dirty="0"/>
          </a:p>
        </p:txBody>
      </p:sp>
      <p:cxnSp>
        <p:nvCxnSpPr>
          <p:cNvPr id="16" name="直線コネクタ 15"/>
          <p:cNvCxnSpPr/>
          <p:nvPr/>
        </p:nvCxnSpPr>
        <p:spPr>
          <a:xfrm flipH="1">
            <a:off x="5972992" y="1235599"/>
            <a:ext cx="789534" cy="73792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円/楕円 19"/>
          <p:cNvSpPr/>
          <p:nvPr/>
        </p:nvSpPr>
        <p:spPr>
          <a:xfrm>
            <a:off x="6384923" y="858055"/>
            <a:ext cx="1785032" cy="7036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USB</a:t>
            </a:r>
            <a:r>
              <a:rPr kumimoji="1" lang="ja-JP" altLang="en-US" dirty="0" smtClean="0">
                <a:solidFill>
                  <a:schemeClr val="tx1"/>
                </a:solidFill>
              </a:rPr>
              <a:t>メモリ</a:t>
            </a:r>
            <a:endParaRPr kumimoji="1" lang="ja-JP" altLang="en-US" dirty="0">
              <a:solidFill>
                <a:schemeClr val="tx1"/>
              </a:solidFill>
            </a:endParaRPr>
          </a:p>
        </p:txBody>
      </p:sp>
      <p:sp>
        <p:nvSpPr>
          <p:cNvPr id="3" name="乗算記号 2"/>
          <p:cNvSpPr/>
          <p:nvPr/>
        </p:nvSpPr>
        <p:spPr>
          <a:xfrm>
            <a:off x="6178958" y="394704"/>
            <a:ext cx="2076816" cy="1493015"/>
          </a:xfrm>
          <a:prstGeom prst="mathMultiply">
            <a:avLst>
              <a:gd name="adj1" fmla="val 97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63433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1.19.png"/>
          <p:cNvPicPr>
            <a:picLocks noChangeAspect="1"/>
          </p:cNvPicPr>
          <p:nvPr/>
        </p:nvPicPr>
        <p:blipFill rotWithShape="1">
          <a:blip r:embed="rId3">
            <a:extLst>
              <a:ext uri="{28A0092B-C50C-407E-A947-70E740481C1C}">
                <a14:useLocalDpi xmlns:a14="http://schemas.microsoft.com/office/drawing/2010/main" val="0"/>
              </a:ext>
            </a:extLst>
          </a:blip>
          <a:srcRect b="7108"/>
          <a:stretch/>
        </p:blipFill>
        <p:spPr>
          <a:xfrm>
            <a:off x="616262" y="411219"/>
            <a:ext cx="8140700" cy="6240795"/>
          </a:xfrm>
          <a:prstGeom prst="rect">
            <a:avLst/>
          </a:prstGeom>
        </p:spPr>
      </p:pic>
      <p:sp>
        <p:nvSpPr>
          <p:cNvPr id="3" name="テキスト ボックス 2"/>
          <p:cNvSpPr txBox="1"/>
          <p:nvPr/>
        </p:nvSpPr>
        <p:spPr>
          <a:xfrm>
            <a:off x="5130800" y="6197600"/>
            <a:ext cx="3609394" cy="369332"/>
          </a:xfrm>
          <a:prstGeom prst="rect">
            <a:avLst/>
          </a:prstGeom>
          <a:solidFill>
            <a:srgbClr val="FFFFFF"/>
          </a:solidFill>
        </p:spPr>
        <p:txBody>
          <a:bodyPr wrap="none" rtlCol="0">
            <a:spAutoFit/>
          </a:bodyPr>
          <a:lstStyle/>
          <a:p>
            <a:r>
              <a:rPr lang="ja-JP" altLang="de-DE" dirty="0"/>
              <a:t>（</a:t>
            </a:r>
            <a:r>
              <a:rPr lang="de-DE" altLang="ja-JP" dirty="0"/>
              <a:t>Security NEXT - 2015/01/06 </a:t>
            </a:r>
            <a:r>
              <a:rPr lang="ja-JP" altLang="de-DE" dirty="0"/>
              <a:t>）</a:t>
            </a:r>
            <a:endParaRPr kumimoji="1" lang="ja-JP" altLang="en-US" dirty="0"/>
          </a:p>
        </p:txBody>
      </p:sp>
      <p:sp>
        <p:nvSpPr>
          <p:cNvPr id="4" name="正方形/長方形 3"/>
          <p:cNvSpPr/>
          <p:nvPr/>
        </p:nvSpPr>
        <p:spPr>
          <a:xfrm>
            <a:off x="4354634" y="6488668"/>
            <a:ext cx="4397132" cy="369332"/>
          </a:xfrm>
          <a:prstGeom prst="rect">
            <a:avLst/>
          </a:prstGeom>
        </p:spPr>
        <p:txBody>
          <a:bodyPr wrap="none">
            <a:spAutoFit/>
          </a:bodyPr>
          <a:lstStyle/>
          <a:p>
            <a:r>
              <a:rPr lang="en-US" altLang="ja-JP" dirty="0"/>
              <a:t>http://</a:t>
            </a:r>
            <a:r>
              <a:rPr lang="en-US" altLang="ja-JP" dirty="0" err="1"/>
              <a:t>www.security-next.com</a:t>
            </a:r>
            <a:r>
              <a:rPr lang="en-US" altLang="ja-JP" dirty="0"/>
              <a:t>/054928</a:t>
            </a:r>
            <a:endParaRPr lang="ja-JP" altLang="en-US" dirty="0"/>
          </a:p>
        </p:txBody>
      </p:sp>
    </p:spTree>
    <p:extLst>
      <p:ext uri="{BB962C8B-B14F-4D97-AF65-F5344CB8AC3E}">
        <p14:creationId xmlns:p14="http://schemas.microsoft.com/office/powerpoint/2010/main" val="20438114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なぜ漏洩したか？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情報の取り出し</a:t>
            </a:r>
            <a:endParaRPr kumimoji="1" lang="en-US" altLang="ja-JP" dirty="0" smtClean="0"/>
          </a:p>
          <a:p>
            <a:pPr lvl="1"/>
            <a:r>
              <a:rPr lang="ja-JP" altLang="en-US" dirty="0" smtClean="0"/>
              <a:t>画面を見て自分の</a:t>
            </a:r>
            <a:r>
              <a:rPr lang="en-US" altLang="ja-JP" dirty="0" smtClean="0"/>
              <a:t>PC</a:t>
            </a:r>
            <a:r>
              <a:rPr lang="ja-JP" altLang="en-US" dirty="0" smtClean="0"/>
              <a:t>に手入力</a:t>
            </a:r>
            <a:endParaRPr lang="en-US" altLang="ja-JP" dirty="0" smtClean="0"/>
          </a:p>
          <a:p>
            <a:r>
              <a:rPr kumimoji="1" lang="ja-JP" altLang="en-US" dirty="0" smtClean="0"/>
              <a:t>危機意識の希薄</a:t>
            </a:r>
            <a:endParaRPr kumimoji="1" lang="en-US" altLang="ja-JP" dirty="0" smtClean="0"/>
          </a:p>
          <a:p>
            <a:pPr lvl="1"/>
            <a:r>
              <a:rPr lang="ja-JP" altLang="en-US" dirty="0" smtClean="0"/>
              <a:t>暗号化なし</a:t>
            </a:r>
            <a:endParaRPr lang="en-US" altLang="ja-JP" dirty="0" smtClean="0"/>
          </a:p>
          <a:p>
            <a:pPr lvl="1"/>
            <a:r>
              <a:rPr kumimoji="1" lang="ja-JP" altLang="en-US" dirty="0" smtClean="0"/>
              <a:t>匿名化なし</a:t>
            </a:r>
            <a:endParaRPr kumimoji="1" lang="en-US" altLang="ja-JP" dirty="0" smtClean="0"/>
          </a:p>
          <a:p>
            <a:pPr lvl="1"/>
            <a:r>
              <a:rPr lang="ja-JP" altLang="en-US" dirty="0" smtClean="0"/>
              <a:t>管理意識の欠如</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38</a:t>
            </a:fld>
            <a:endParaRPr kumimoji="1" lang="ja-JP" altLang="en-US" dirty="0"/>
          </a:p>
        </p:txBody>
      </p:sp>
    </p:spTree>
    <p:extLst>
      <p:ext uri="{BB962C8B-B14F-4D97-AF65-F5344CB8AC3E}">
        <p14:creationId xmlns:p14="http://schemas.microsoft.com/office/powerpoint/2010/main" val="807271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事例５　ビッグデータ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ビッグデータによるデータマッチング</a:t>
            </a:r>
            <a:endParaRPr kumimoji="1" lang="en-US" altLang="ja-JP" dirty="0" smtClean="0"/>
          </a:p>
          <a:p>
            <a:r>
              <a:rPr lang="ja-JP" altLang="en-US" dirty="0" smtClean="0"/>
              <a:t>匿名化したデータ</a:t>
            </a:r>
            <a:endParaRPr lang="en-US" altLang="ja-JP" dirty="0" smtClean="0"/>
          </a:p>
          <a:p>
            <a:r>
              <a:rPr kumimoji="1" lang="ja-JP" altLang="en-US" dirty="0" smtClean="0"/>
              <a:t>例えば、病院の検査データなど</a:t>
            </a:r>
            <a:endParaRPr kumimoji="1" lang="en-US" altLang="ja-JP" dirty="0" smtClean="0"/>
          </a:p>
          <a:p>
            <a:r>
              <a:rPr lang="ja-JP" altLang="en-US" dirty="0" smtClean="0"/>
              <a:t>個人に紐付かない情報でも数件の情報が集まれば、大規模データの中から名寄せが可能</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39</a:t>
            </a:fld>
            <a:endParaRPr kumimoji="1" lang="ja-JP" altLang="en-US" dirty="0"/>
          </a:p>
        </p:txBody>
      </p:sp>
    </p:spTree>
    <p:extLst>
      <p:ext uri="{BB962C8B-B14F-4D97-AF65-F5344CB8AC3E}">
        <p14:creationId xmlns:p14="http://schemas.microsoft.com/office/powerpoint/2010/main" val="1439278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a:t>
            </a:r>
            <a:endParaRPr lang="ja-JP" altLang="en-US" dirty="0"/>
          </a:p>
        </p:txBody>
      </p:sp>
      <p:sp>
        <p:nvSpPr>
          <p:cNvPr id="3" name="コンテンツ プレースホルダ 2"/>
          <p:cNvSpPr>
            <a:spLocks noGrp="1"/>
          </p:cNvSpPr>
          <p:nvPr>
            <p:ph idx="1"/>
          </p:nvPr>
        </p:nvSpPr>
        <p:spPr/>
        <p:txBody>
          <a:bodyPr/>
          <a:lstStyle/>
          <a:p>
            <a:r>
              <a:rPr lang="ja-JP" altLang="en-US" dirty="0" smtClean="0"/>
              <a:t>個人情報</a:t>
            </a:r>
            <a:endParaRPr lang="en-US" altLang="ja-JP" dirty="0" smtClean="0"/>
          </a:p>
          <a:p>
            <a:pPr lvl="1"/>
            <a:r>
              <a:rPr lang="ja-JP" altLang="en-US" dirty="0" smtClean="0"/>
              <a:t>生存する個人に関する情報</a:t>
            </a:r>
            <a:endParaRPr lang="en-US" altLang="ja-JP" dirty="0" smtClean="0"/>
          </a:p>
          <a:p>
            <a:r>
              <a:rPr lang="ja-JP" altLang="en-US" dirty="0" smtClean="0"/>
              <a:t>個人識別情報</a:t>
            </a:r>
            <a:endParaRPr lang="en-US" altLang="ja-JP" dirty="0"/>
          </a:p>
          <a:p>
            <a:pPr lvl="1"/>
            <a:r>
              <a:rPr lang="ja-JP" altLang="en-US" dirty="0"/>
              <a:t>氏名、生年月日その他個人を識別できる情報</a:t>
            </a:r>
            <a:endParaRPr lang="en-US" altLang="ja-JP" dirty="0"/>
          </a:p>
          <a:p>
            <a:endParaRPr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4</a:t>
            </a:fld>
            <a:endParaRPr kumimoji="1" lang="ja-JP" altLang="en-US" dirty="0"/>
          </a:p>
        </p:txBody>
      </p:sp>
    </p:spTree>
    <p:extLst>
      <p:ext uri="{BB962C8B-B14F-4D97-AF65-F5344CB8AC3E}">
        <p14:creationId xmlns:p14="http://schemas.microsoft.com/office/powerpoint/2010/main" val="62691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改正個人情報保護法</a:t>
            </a:r>
            <a:endParaRPr kumimoji="1" lang="ja-JP" altLang="en-US" dirty="0"/>
          </a:p>
        </p:txBody>
      </p:sp>
      <p:sp>
        <p:nvSpPr>
          <p:cNvPr id="3" name="コンテンツ プレースホルダー 2"/>
          <p:cNvSpPr>
            <a:spLocks noGrp="1"/>
          </p:cNvSpPr>
          <p:nvPr>
            <p:ph idx="1"/>
          </p:nvPr>
        </p:nvSpPr>
        <p:spPr>
          <a:xfrm>
            <a:off x="1447801" y="2133600"/>
            <a:ext cx="7696200" cy="3777622"/>
          </a:xfrm>
        </p:spPr>
        <p:txBody>
          <a:bodyPr/>
          <a:lstStyle/>
          <a:p>
            <a:r>
              <a:rPr lang="ja-JP" altLang="en-US" dirty="0"/>
              <a:t>１．個人情報の定義の明確化</a:t>
            </a:r>
          </a:p>
          <a:p>
            <a:r>
              <a:rPr lang="ja-JP" altLang="en-US" dirty="0"/>
              <a:t>２．適切な規律の下で個人情報等の有用性を確保</a:t>
            </a:r>
          </a:p>
          <a:p>
            <a:r>
              <a:rPr lang="ja-JP" altLang="en-US" dirty="0"/>
              <a:t>３．個人情報の保護を強化（名簿屋対策）</a:t>
            </a:r>
          </a:p>
          <a:p>
            <a:r>
              <a:rPr lang="ja-JP" altLang="en-US" dirty="0"/>
              <a:t>４．個人情報保護委員会の新設及びその権限</a:t>
            </a:r>
          </a:p>
          <a:p>
            <a:r>
              <a:rPr lang="ja-JP" altLang="en-US" dirty="0"/>
              <a:t>５．個人情報の取扱いのグローバル化</a:t>
            </a:r>
          </a:p>
          <a:p>
            <a:r>
              <a:rPr lang="ja-JP" altLang="en-US" dirty="0"/>
              <a:t>６．その他改正事項</a:t>
            </a:r>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40</a:t>
            </a:fld>
            <a:endParaRPr kumimoji="1" lang="ja-JP" altLang="en-US"/>
          </a:p>
        </p:txBody>
      </p:sp>
    </p:spTree>
    <p:extLst>
      <p:ext uri="{BB962C8B-B14F-4D97-AF65-F5344CB8AC3E}">
        <p14:creationId xmlns:p14="http://schemas.microsoft.com/office/powerpoint/2010/main" val="28860746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一言でサイバーセキュリティといっても状況に合わせて様々な対応</a:t>
            </a:r>
            <a:r>
              <a:rPr lang="ja-JP" altLang="en-US" dirty="0" smtClean="0"/>
              <a:t>が発生する</a:t>
            </a:r>
            <a:endParaRPr lang="en-US" altLang="ja-JP" dirty="0" smtClean="0"/>
          </a:p>
          <a:p>
            <a:r>
              <a:rPr kumimoji="1" lang="ja-JP" altLang="en-US" dirty="0" smtClean="0"/>
              <a:t>答えは一つではない</a:t>
            </a:r>
            <a:endParaRPr kumimoji="1" lang="en-US" altLang="ja-JP" dirty="0" smtClean="0"/>
          </a:p>
          <a:p>
            <a:r>
              <a:rPr lang="ja-JP" altLang="en-US" dirty="0" smtClean="0"/>
              <a:t>状況に合わせて適宜見直していくことも必要</a:t>
            </a:r>
            <a:endParaRPr lang="en-US" altLang="ja-JP" dirty="0" smtClean="0"/>
          </a:p>
          <a:p>
            <a:r>
              <a:rPr kumimoji="1" lang="ja-JP" altLang="en-US" dirty="0" smtClean="0"/>
              <a:t>どう対応していくかは今後の授業で学んでください</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41</a:t>
            </a:fld>
            <a:endParaRPr kumimoji="1" lang="ja-JP" altLang="en-US" dirty="0"/>
          </a:p>
        </p:txBody>
      </p:sp>
    </p:spTree>
    <p:extLst>
      <p:ext uri="{BB962C8B-B14F-4D97-AF65-F5344CB8AC3E}">
        <p14:creationId xmlns:p14="http://schemas.microsoft.com/office/powerpoint/2010/main" val="1731262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小テスト</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514350" indent="-514350">
              <a:buFont typeface="+mj-lt"/>
              <a:buAutoNum type="arabicPeriod"/>
            </a:pPr>
            <a:r>
              <a:rPr lang="ja-JP" altLang="en-US" dirty="0" smtClean="0"/>
              <a:t>大規模災害発生時に被災者の個人情報が一切公開されませんでした。どういった問題が考えられますか？</a:t>
            </a:r>
            <a:endParaRPr lang="en-US" altLang="ja-JP" dirty="0" smtClean="0"/>
          </a:p>
          <a:p>
            <a:pPr marL="514350" indent="-514350">
              <a:buFont typeface="+mj-lt"/>
              <a:buAutoNum type="arabicPeriod"/>
            </a:pPr>
            <a:r>
              <a:rPr lang="ja-JP" altLang="en-US" dirty="0" smtClean="0"/>
              <a:t>病院で</a:t>
            </a:r>
            <a:r>
              <a:rPr lang="ja-JP" altLang="en-US" dirty="0" smtClean="0"/>
              <a:t>外来</a:t>
            </a:r>
            <a:r>
              <a:rPr lang="ja-JP" altLang="en-US" dirty="0" smtClean="0"/>
              <a:t>患者</a:t>
            </a:r>
            <a:r>
              <a:rPr lang="ja-JP" altLang="en-US" dirty="0"/>
              <a:t>を名前で呼ばず、番号で呼ぶことに</a:t>
            </a:r>
            <a:r>
              <a:rPr lang="ja-JP" altLang="en-US" dirty="0" smtClean="0"/>
              <a:t>しました</a:t>
            </a:r>
            <a:r>
              <a:rPr lang="ja-JP" altLang="en-US" dirty="0" smtClean="0"/>
              <a:t>。</a:t>
            </a:r>
            <a:r>
              <a:rPr lang="ja-JP" altLang="en-US" dirty="0" smtClean="0"/>
              <a:t>考えられる</a:t>
            </a:r>
            <a:r>
              <a:rPr lang="ja-JP" altLang="en-US" dirty="0"/>
              <a:t>問題はなんでしょうか</a:t>
            </a:r>
            <a:r>
              <a:rPr lang="ja-JP" altLang="en-US" dirty="0" smtClean="0"/>
              <a:t>？</a:t>
            </a:r>
            <a:endParaRPr lang="en-US" altLang="ja-JP" dirty="0" smtClean="0"/>
          </a:p>
          <a:p>
            <a:pPr marL="514350" indent="-514350">
              <a:buFont typeface="+mj-lt"/>
              <a:buAutoNum type="arabicPeriod"/>
            </a:pPr>
            <a:r>
              <a:rPr lang="ja-JP" altLang="en-US" dirty="0" smtClean="0"/>
              <a:t>問２の</a:t>
            </a:r>
            <a:r>
              <a:rPr lang="ja-JP" altLang="en-US" dirty="0" smtClean="0"/>
              <a:t>問題</a:t>
            </a:r>
            <a:r>
              <a:rPr lang="ja-JP" altLang="en-US" dirty="0"/>
              <a:t>解決のため、元に戻して名前で呼ぶ以外に考えられる対策は何でしょうか</a:t>
            </a:r>
            <a:r>
              <a:rPr lang="ja-JP" altLang="en-US" dirty="0" smtClean="0"/>
              <a:t>？</a:t>
            </a:r>
            <a:endParaRPr lang="en-US" altLang="ja-JP" dirty="0" smtClean="0"/>
          </a:p>
          <a:p>
            <a:pPr marL="514350" indent="-514350">
              <a:buFont typeface="+mj-lt"/>
              <a:buAutoNum type="arabicPeriod"/>
            </a:pPr>
            <a:r>
              <a:rPr lang="ja-JP" altLang="en-US" dirty="0" smtClean="0"/>
              <a:t>ある</a:t>
            </a:r>
            <a:r>
              <a:rPr lang="ja-JP" altLang="en-US" dirty="0" smtClean="0"/>
              <a:t>システム</a:t>
            </a:r>
            <a:r>
              <a:rPr lang="ja-JP" altLang="en-US" dirty="0"/>
              <a:t>は</a:t>
            </a:r>
            <a:r>
              <a:rPr lang="en-US" altLang="ja-JP" dirty="0"/>
              <a:t>USB</a:t>
            </a:r>
            <a:r>
              <a:rPr lang="ja-JP" altLang="en-US" dirty="0"/>
              <a:t>メモリなど利用できません</a:t>
            </a:r>
            <a:r>
              <a:rPr lang="ja-JP" altLang="en-US" dirty="0" smtClean="0"/>
              <a:t>。しかし</a:t>
            </a:r>
            <a:r>
              <a:rPr lang="ja-JP" altLang="en-US" dirty="0"/>
              <a:t>、情報漏えいの事故が発生</a:t>
            </a:r>
            <a:r>
              <a:rPr lang="ja-JP" altLang="en-US" dirty="0" smtClean="0"/>
              <a:t>しま</a:t>
            </a:r>
            <a:r>
              <a:rPr lang="ja-JP" altLang="en-US" dirty="0" smtClean="0"/>
              <a:t>した</a:t>
            </a:r>
            <a:r>
              <a:rPr lang="ja-JP" altLang="en-US" dirty="0" smtClean="0"/>
              <a:t>。</a:t>
            </a:r>
            <a:r>
              <a:rPr lang="ja-JP" altLang="en-US" dirty="0" smtClean="0"/>
              <a:t>どのような方法で漏えいしたのでしょう</a:t>
            </a:r>
            <a:r>
              <a:rPr lang="ja-JP" altLang="en-US" dirty="0" smtClean="0"/>
              <a:t>か</a:t>
            </a:r>
            <a:r>
              <a:rPr lang="ja-JP" altLang="en-US" dirty="0"/>
              <a:t>？</a:t>
            </a:r>
            <a:endParaRPr kumimoji="1" lang="en-US" altLang="ja-JP" dirty="0" smtClean="0"/>
          </a:p>
          <a:p>
            <a:pPr marL="514350" indent="-514350">
              <a:buFont typeface="+mj-lt"/>
              <a:buAutoNum type="arabicPeriod"/>
            </a:pPr>
            <a:r>
              <a:rPr kumimoji="1" lang="ja-JP" altLang="en-US" dirty="0" smtClean="0"/>
              <a:t>講義</a:t>
            </a:r>
            <a:r>
              <a:rPr kumimoji="1" lang="ja-JP" altLang="en-US" dirty="0" smtClean="0"/>
              <a:t>に対する感想、要望を書いてください。（これは評点の対象にはなりません。）</a:t>
            </a:r>
            <a:endParaRPr kumimoji="1" lang="ja-JP" altLang="en-US" dirty="0"/>
          </a:p>
        </p:txBody>
      </p:sp>
      <p:sp>
        <p:nvSpPr>
          <p:cNvPr id="4" name="正方形/長方形 3"/>
          <p:cNvSpPr/>
          <p:nvPr/>
        </p:nvSpPr>
        <p:spPr>
          <a:xfrm>
            <a:off x="1945253" y="1542095"/>
            <a:ext cx="6588887" cy="553998"/>
          </a:xfrm>
          <a:prstGeom prst="rect">
            <a:avLst/>
          </a:prstGeom>
        </p:spPr>
        <p:txBody>
          <a:bodyPr wrap="square">
            <a:spAutoFit/>
          </a:bodyPr>
          <a:lstStyle/>
          <a:p>
            <a:r>
              <a:rPr lang="ja-JP" altLang="en-US" sz="2000" dirty="0"/>
              <a:t>以下の問に簡潔に（数行程度で）解答してください。</a:t>
            </a:r>
            <a:endParaRPr lang="en-US" altLang="ja-JP" sz="2000" dirty="0"/>
          </a:p>
          <a:p>
            <a:pPr lvl="4"/>
            <a:endParaRPr lang="en-US" altLang="ja-JP" sz="1000" dirty="0"/>
          </a:p>
        </p:txBody>
      </p:sp>
    </p:spTree>
    <p:extLst>
      <p:ext uri="{BB962C8B-B14F-4D97-AF65-F5344CB8AC3E}">
        <p14:creationId xmlns:p14="http://schemas.microsoft.com/office/powerpoint/2010/main" val="4198996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個人情報の定義</a:t>
            </a:r>
            <a:endParaRPr lang="ja-JP" altLang="en-US"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1209253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5</a:t>
            </a:fld>
            <a:endParaRPr kumimoji="1" lang="ja-JP" altLang="en-US" dirty="0"/>
          </a:p>
        </p:txBody>
      </p:sp>
      <p:sp>
        <p:nvSpPr>
          <p:cNvPr id="3" name="円/楕円 2"/>
          <p:cNvSpPr/>
          <p:nvPr/>
        </p:nvSpPr>
        <p:spPr>
          <a:xfrm>
            <a:off x="4393925" y="2059332"/>
            <a:ext cx="3072316" cy="3157640"/>
          </a:xfrm>
          <a:prstGeom prst="ellipse">
            <a:avLst/>
          </a:prstGeom>
          <a:solidFill>
            <a:schemeClr val="bg2">
              <a:lumMod val="75000"/>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プライバシー</a:t>
            </a:r>
            <a:endParaRPr kumimoji="1" lang="ja-JP" altLang="en-US" sz="2400" dirty="0"/>
          </a:p>
        </p:txBody>
      </p:sp>
    </p:spTree>
    <p:extLst>
      <p:ext uri="{BB962C8B-B14F-4D97-AF65-F5344CB8AC3E}">
        <p14:creationId xmlns:p14="http://schemas.microsoft.com/office/powerpoint/2010/main" val="102761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normAutofit/>
          </a:bodyPr>
          <a:lstStyle/>
          <a:p>
            <a:r>
              <a:rPr kumimoji="1" lang="ja-JP" altLang="en-US" dirty="0" smtClean="0"/>
              <a:t>個人情報が漏洩すると何が悪いのか？</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a:t>
            </a:fld>
            <a:endParaRPr kumimoji="1" lang="ja-JP" altLang="en-US"/>
          </a:p>
        </p:txBody>
      </p:sp>
    </p:spTree>
    <p:extLst>
      <p:ext uri="{BB962C8B-B14F-4D97-AF65-F5344CB8AC3E}">
        <p14:creationId xmlns:p14="http://schemas.microsoft.com/office/powerpoint/2010/main" val="5516595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薬のマーケティング</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とある製薬会社</a:t>
            </a:r>
            <a:endParaRPr kumimoji="1" lang="en-US" altLang="ja-JP" dirty="0" smtClean="0"/>
          </a:p>
          <a:p>
            <a:r>
              <a:rPr lang="ja-JP" altLang="en-US" dirty="0" smtClean="0"/>
              <a:t>新薬を開発</a:t>
            </a:r>
            <a:endParaRPr lang="en-US" altLang="ja-JP" dirty="0" smtClean="0"/>
          </a:p>
          <a:p>
            <a:r>
              <a:rPr kumimoji="1" lang="ja-JP" altLang="en-US" dirty="0" smtClean="0"/>
              <a:t>世間には知られていない</a:t>
            </a:r>
            <a:endParaRPr kumimoji="1" lang="en-US" altLang="ja-JP" dirty="0" smtClean="0"/>
          </a:p>
          <a:p>
            <a:r>
              <a:rPr lang="ja-JP" altLang="en-US" dirty="0" smtClean="0"/>
              <a:t>宣伝、広告</a:t>
            </a:r>
            <a:endParaRPr lang="en-US" altLang="ja-JP" dirty="0" smtClean="0"/>
          </a:p>
          <a:p>
            <a:pPr lvl="1"/>
            <a:r>
              <a:rPr lang="ja-JP" altLang="en-US" dirty="0" smtClean="0"/>
              <a:t>効能の説明</a:t>
            </a:r>
            <a:endParaRPr lang="en-US" altLang="ja-JP" dirty="0" smtClean="0"/>
          </a:p>
          <a:p>
            <a:pPr lvl="1"/>
            <a:r>
              <a:rPr lang="ja-JP" altLang="en-US" dirty="0" smtClean="0"/>
              <a:t>C</a:t>
            </a:r>
            <a:r>
              <a:rPr lang="en-US" altLang="ja-JP" dirty="0" smtClean="0"/>
              <a:t>M</a:t>
            </a:r>
          </a:p>
          <a:p>
            <a:r>
              <a:rPr kumimoji="1" lang="ja-JP" altLang="en-US" dirty="0" smtClean="0"/>
              <a:t>広く認知</a:t>
            </a:r>
            <a:endParaRPr kumimoji="1" lang="en-US" altLang="ja-JP" dirty="0" smtClean="0"/>
          </a:p>
          <a:p>
            <a:pPr lvl="1"/>
            <a:r>
              <a:rPr lang="ja-JP" altLang="en-US" dirty="0" smtClean="0"/>
              <a:t>購買意欲につなげる</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a:t>
            </a:fld>
            <a:endParaRPr kumimoji="1" lang="ja-JP" altLang="en-US"/>
          </a:p>
        </p:txBody>
      </p:sp>
    </p:spTree>
    <p:extLst>
      <p:ext uri="{BB962C8B-B14F-4D97-AF65-F5344CB8AC3E}">
        <p14:creationId xmlns:p14="http://schemas.microsoft.com/office/powerpoint/2010/main" val="24587090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a:t>
            </a:fld>
            <a:endParaRPr kumimoji="1" lang="ja-JP" altLang="en-US"/>
          </a:p>
        </p:txBody>
      </p:sp>
      <p:grpSp>
        <p:nvGrpSpPr>
          <p:cNvPr id="5" name="図形グループ 4"/>
          <p:cNvGrpSpPr/>
          <p:nvPr/>
        </p:nvGrpSpPr>
        <p:grpSpPr>
          <a:xfrm>
            <a:off x="932190" y="4600382"/>
            <a:ext cx="762000" cy="799523"/>
            <a:chOff x="1219200" y="1676400"/>
            <a:chExt cx="762000" cy="1371600"/>
          </a:xfrm>
        </p:grpSpPr>
        <p:sp>
          <p:nvSpPr>
            <p:cNvPr id="6" name="二等辺三角形 5"/>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9" name="図形グループ 8"/>
          <p:cNvGrpSpPr/>
          <p:nvPr/>
        </p:nvGrpSpPr>
        <p:grpSpPr>
          <a:xfrm>
            <a:off x="6813876" y="4600382"/>
            <a:ext cx="762000" cy="799523"/>
            <a:chOff x="1219200" y="1676400"/>
            <a:chExt cx="762000" cy="1371600"/>
          </a:xfrm>
        </p:grpSpPr>
        <p:sp>
          <p:nvSpPr>
            <p:cNvPr id="10" name="二等辺三角形 9"/>
            <p:cNvSpPr/>
            <p:nvPr/>
          </p:nvSpPr>
          <p:spPr>
            <a:xfrm>
              <a:off x="1219200" y="2057400"/>
              <a:ext cx="762000" cy="99060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円/楕円 10"/>
            <p:cNvSpPr/>
            <p:nvPr/>
          </p:nvSpPr>
          <p:spPr>
            <a:xfrm>
              <a:off x="1219200" y="1676400"/>
              <a:ext cx="7620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12" name="図形グループ 11"/>
          <p:cNvGrpSpPr/>
          <p:nvPr/>
        </p:nvGrpSpPr>
        <p:grpSpPr>
          <a:xfrm>
            <a:off x="1912471" y="4600382"/>
            <a:ext cx="762000" cy="799523"/>
            <a:chOff x="1219200" y="1676400"/>
            <a:chExt cx="762000" cy="1371600"/>
          </a:xfrm>
        </p:grpSpPr>
        <p:sp>
          <p:nvSpPr>
            <p:cNvPr id="13" name="二等辺三角形 12"/>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5" name="図形グループ 14"/>
          <p:cNvGrpSpPr/>
          <p:nvPr/>
        </p:nvGrpSpPr>
        <p:grpSpPr>
          <a:xfrm>
            <a:off x="2892752" y="4600382"/>
            <a:ext cx="762000" cy="799523"/>
            <a:chOff x="1219200" y="1676400"/>
            <a:chExt cx="762000" cy="1371600"/>
          </a:xfrm>
        </p:grpSpPr>
        <p:sp>
          <p:nvSpPr>
            <p:cNvPr id="16" name="二等辺三角形 15"/>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8" name="図形グループ 17"/>
          <p:cNvGrpSpPr/>
          <p:nvPr/>
        </p:nvGrpSpPr>
        <p:grpSpPr>
          <a:xfrm>
            <a:off x="3873033" y="4600382"/>
            <a:ext cx="762000" cy="799523"/>
            <a:chOff x="1219200" y="1676400"/>
            <a:chExt cx="762000" cy="1371600"/>
          </a:xfrm>
        </p:grpSpPr>
        <p:sp>
          <p:nvSpPr>
            <p:cNvPr id="19" name="二等辺三角形 18"/>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1" name="図形グループ 20"/>
          <p:cNvGrpSpPr/>
          <p:nvPr/>
        </p:nvGrpSpPr>
        <p:grpSpPr>
          <a:xfrm>
            <a:off x="4853314" y="4600382"/>
            <a:ext cx="762000" cy="799523"/>
            <a:chOff x="1219200" y="1676400"/>
            <a:chExt cx="762000" cy="1371600"/>
          </a:xfrm>
        </p:grpSpPr>
        <p:sp>
          <p:nvSpPr>
            <p:cNvPr id="22" name="二等辺三角形 21"/>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4" name="図形グループ 23"/>
          <p:cNvGrpSpPr/>
          <p:nvPr/>
        </p:nvGrpSpPr>
        <p:grpSpPr>
          <a:xfrm>
            <a:off x="5833595" y="4600382"/>
            <a:ext cx="762000" cy="799523"/>
            <a:chOff x="1219200" y="1676400"/>
            <a:chExt cx="762000" cy="1371600"/>
          </a:xfrm>
        </p:grpSpPr>
        <p:sp>
          <p:nvSpPr>
            <p:cNvPr id="25" name="二等辺三角形 2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7" name="図形グループ 26"/>
          <p:cNvGrpSpPr/>
          <p:nvPr/>
        </p:nvGrpSpPr>
        <p:grpSpPr>
          <a:xfrm>
            <a:off x="7794159" y="4600382"/>
            <a:ext cx="762000" cy="799523"/>
            <a:chOff x="1219200" y="1676400"/>
            <a:chExt cx="762000" cy="1371600"/>
          </a:xfrm>
        </p:grpSpPr>
        <p:sp>
          <p:nvSpPr>
            <p:cNvPr id="28" name="二等辺三角形 2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30" name="正方形/長方形 29"/>
          <p:cNvSpPr/>
          <p:nvPr/>
        </p:nvSpPr>
        <p:spPr>
          <a:xfrm>
            <a:off x="3918579" y="1967173"/>
            <a:ext cx="1440427" cy="8674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製薬会社</a:t>
            </a:r>
            <a:endParaRPr kumimoji="1" lang="ja-JP" altLang="en-US" dirty="0"/>
          </a:p>
        </p:txBody>
      </p:sp>
      <p:cxnSp>
        <p:nvCxnSpPr>
          <p:cNvPr id="32" name="直線矢印コネクタ 31"/>
          <p:cNvCxnSpPr>
            <a:stCxn id="30" idx="2"/>
            <a:endCxn id="7" idx="0"/>
          </p:cNvCxnSpPr>
          <p:nvPr/>
        </p:nvCxnSpPr>
        <p:spPr>
          <a:xfrm flipH="1">
            <a:off x="1313190" y="2834588"/>
            <a:ext cx="3325603"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30" idx="2"/>
            <a:endCxn id="14" idx="0"/>
          </p:cNvCxnSpPr>
          <p:nvPr/>
        </p:nvCxnSpPr>
        <p:spPr>
          <a:xfrm flipH="1">
            <a:off x="2293471" y="2834588"/>
            <a:ext cx="2345322"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30" idx="2"/>
            <a:endCxn id="17" idx="0"/>
          </p:cNvCxnSpPr>
          <p:nvPr/>
        </p:nvCxnSpPr>
        <p:spPr>
          <a:xfrm flipH="1">
            <a:off x="3273752" y="2834588"/>
            <a:ext cx="1365041"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30" idx="2"/>
            <a:endCxn id="20" idx="0"/>
          </p:cNvCxnSpPr>
          <p:nvPr/>
        </p:nvCxnSpPr>
        <p:spPr>
          <a:xfrm flipH="1">
            <a:off x="4254033" y="2834588"/>
            <a:ext cx="384760"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30" idx="2"/>
            <a:endCxn id="23" idx="0"/>
          </p:cNvCxnSpPr>
          <p:nvPr/>
        </p:nvCxnSpPr>
        <p:spPr>
          <a:xfrm>
            <a:off x="4638793" y="2834588"/>
            <a:ext cx="595521"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0" idx="2"/>
            <a:endCxn id="26" idx="0"/>
          </p:cNvCxnSpPr>
          <p:nvPr/>
        </p:nvCxnSpPr>
        <p:spPr>
          <a:xfrm>
            <a:off x="4638793" y="2834588"/>
            <a:ext cx="1575802"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0" idx="2"/>
            <a:endCxn id="11" idx="0"/>
          </p:cNvCxnSpPr>
          <p:nvPr/>
        </p:nvCxnSpPr>
        <p:spPr>
          <a:xfrm>
            <a:off x="4638793" y="2834588"/>
            <a:ext cx="2556083"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0" idx="2"/>
            <a:endCxn id="29" idx="0"/>
          </p:cNvCxnSpPr>
          <p:nvPr/>
        </p:nvCxnSpPr>
        <p:spPr>
          <a:xfrm>
            <a:off x="4638793" y="2834588"/>
            <a:ext cx="3536366" cy="1765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テキスト ボックス 54"/>
          <p:cNvSpPr txBox="1"/>
          <p:nvPr/>
        </p:nvSpPr>
        <p:spPr>
          <a:xfrm>
            <a:off x="6923341" y="3578087"/>
            <a:ext cx="646331" cy="369332"/>
          </a:xfrm>
          <a:prstGeom prst="rect">
            <a:avLst/>
          </a:prstGeom>
          <a:noFill/>
        </p:spPr>
        <p:txBody>
          <a:bodyPr wrap="none" rtlCol="0">
            <a:spAutoFit/>
          </a:bodyPr>
          <a:lstStyle/>
          <a:p>
            <a:r>
              <a:rPr kumimoji="1" lang="ja-JP" altLang="en-US" dirty="0" smtClean="0"/>
              <a:t>広告</a:t>
            </a:r>
            <a:endParaRPr kumimoji="1" lang="ja-JP" altLang="en-US" dirty="0"/>
          </a:p>
        </p:txBody>
      </p:sp>
      <p:sp>
        <p:nvSpPr>
          <p:cNvPr id="56" name="テキスト ボックス 55"/>
          <p:cNvSpPr txBox="1"/>
          <p:nvPr/>
        </p:nvSpPr>
        <p:spPr>
          <a:xfrm>
            <a:off x="6858902" y="6208815"/>
            <a:ext cx="646331" cy="369332"/>
          </a:xfrm>
          <a:prstGeom prst="rect">
            <a:avLst/>
          </a:prstGeom>
          <a:noFill/>
        </p:spPr>
        <p:txBody>
          <a:bodyPr wrap="none" rtlCol="0">
            <a:spAutoFit/>
          </a:bodyPr>
          <a:lstStyle/>
          <a:p>
            <a:r>
              <a:rPr lang="ja-JP" altLang="en-US" dirty="0" smtClean="0"/>
              <a:t>購入</a:t>
            </a:r>
            <a:endParaRPr kumimoji="1" lang="ja-JP" altLang="en-US" dirty="0"/>
          </a:p>
        </p:txBody>
      </p:sp>
      <p:cxnSp>
        <p:nvCxnSpPr>
          <p:cNvPr id="58" name="直線矢印コネクタ 57"/>
          <p:cNvCxnSpPr>
            <a:stCxn id="10" idx="3"/>
            <a:endCxn id="56" idx="0"/>
          </p:cNvCxnSpPr>
          <p:nvPr/>
        </p:nvCxnSpPr>
        <p:spPr>
          <a:xfrm flipH="1">
            <a:off x="7182068" y="5399905"/>
            <a:ext cx="12808" cy="808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0" idx="2"/>
            <a:endCxn id="11" idx="0"/>
          </p:cNvCxnSpPr>
          <p:nvPr/>
        </p:nvCxnSpPr>
        <p:spPr>
          <a:xfrm>
            <a:off x="4638793" y="2834588"/>
            <a:ext cx="2556083" cy="1765794"/>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10" idx="3"/>
            <a:endCxn id="56" idx="0"/>
          </p:cNvCxnSpPr>
          <p:nvPr/>
        </p:nvCxnSpPr>
        <p:spPr>
          <a:xfrm flipH="1">
            <a:off x="7182068" y="5399905"/>
            <a:ext cx="12808" cy="80891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7321071" y="6488668"/>
            <a:ext cx="646331" cy="369332"/>
          </a:xfrm>
          <a:prstGeom prst="rect">
            <a:avLst/>
          </a:prstGeom>
          <a:noFill/>
        </p:spPr>
        <p:txBody>
          <a:bodyPr wrap="none" rtlCol="0">
            <a:spAutoFit/>
          </a:bodyPr>
          <a:lstStyle/>
          <a:p>
            <a:r>
              <a:rPr lang="ja-JP" altLang="en-US" dirty="0" smtClean="0"/>
              <a:t>購入</a:t>
            </a:r>
            <a:endParaRPr kumimoji="1" lang="ja-JP" altLang="en-US" dirty="0"/>
          </a:p>
        </p:txBody>
      </p:sp>
      <p:sp>
        <p:nvSpPr>
          <p:cNvPr id="51" name="テキスト ボックス 50"/>
          <p:cNvSpPr txBox="1"/>
          <p:nvPr/>
        </p:nvSpPr>
        <p:spPr>
          <a:xfrm>
            <a:off x="7349564" y="5894032"/>
            <a:ext cx="646331" cy="369332"/>
          </a:xfrm>
          <a:prstGeom prst="rect">
            <a:avLst/>
          </a:prstGeom>
          <a:noFill/>
        </p:spPr>
        <p:txBody>
          <a:bodyPr wrap="none" rtlCol="0">
            <a:spAutoFit/>
          </a:bodyPr>
          <a:lstStyle/>
          <a:p>
            <a:r>
              <a:rPr lang="ja-JP" altLang="en-US" dirty="0" smtClean="0"/>
              <a:t>購入</a:t>
            </a:r>
            <a:endParaRPr kumimoji="1" lang="ja-JP" altLang="en-US" dirty="0"/>
          </a:p>
        </p:txBody>
      </p:sp>
      <p:sp>
        <p:nvSpPr>
          <p:cNvPr id="53" name="テキスト ボックス 52"/>
          <p:cNvSpPr txBox="1"/>
          <p:nvPr/>
        </p:nvSpPr>
        <p:spPr>
          <a:xfrm>
            <a:off x="6448748" y="6030943"/>
            <a:ext cx="646331" cy="369332"/>
          </a:xfrm>
          <a:prstGeom prst="rect">
            <a:avLst/>
          </a:prstGeom>
          <a:noFill/>
        </p:spPr>
        <p:txBody>
          <a:bodyPr wrap="none" rtlCol="0">
            <a:spAutoFit/>
          </a:bodyPr>
          <a:lstStyle/>
          <a:p>
            <a:r>
              <a:rPr lang="ja-JP" altLang="en-US" dirty="0" smtClean="0"/>
              <a:t>購入</a:t>
            </a:r>
            <a:endParaRPr kumimoji="1" lang="ja-JP" altLang="en-US" dirty="0"/>
          </a:p>
        </p:txBody>
      </p:sp>
    </p:spTree>
    <p:extLst>
      <p:ext uri="{BB962C8B-B14F-4D97-AF65-F5344CB8AC3E}">
        <p14:creationId xmlns:p14="http://schemas.microsoft.com/office/powerpoint/2010/main" val="1715184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9</a:t>
            </a:fld>
            <a:endParaRPr kumimoji="1" lang="ja-JP" altLang="en-US"/>
          </a:p>
        </p:txBody>
      </p:sp>
      <p:grpSp>
        <p:nvGrpSpPr>
          <p:cNvPr id="5" name="図形グループ 4"/>
          <p:cNvGrpSpPr/>
          <p:nvPr/>
        </p:nvGrpSpPr>
        <p:grpSpPr>
          <a:xfrm>
            <a:off x="932190" y="4600382"/>
            <a:ext cx="762000" cy="799523"/>
            <a:chOff x="1219200" y="1676400"/>
            <a:chExt cx="762000" cy="1371600"/>
          </a:xfrm>
        </p:grpSpPr>
        <p:sp>
          <p:nvSpPr>
            <p:cNvPr id="6" name="二等辺三角形 5"/>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9" name="図形グループ 8"/>
          <p:cNvGrpSpPr/>
          <p:nvPr/>
        </p:nvGrpSpPr>
        <p:grpSpPr>
          <a:xfrm>
            <a:off x="6813876" y="4600382"/>
            <a:ext cx="762000" cy="799523"/>
            <a:chOff x="1219200" y="1676400"/>
            <a:chExt cx="762000" cy="1371600"/>
          </a:xfrm>
        </p:grpSpPr>
        <p:sp>
          <p:nvSpPr>
            <p:cNvPr id="10" name="二等辺三角形 9"/>
            <p:cNvSpPr/>
            <p:nvPr/>
          </p:nvSpPr>
          <p:spPr>
            <a:xfrm>
              <a:off x="1219200" y="2057400"/>
              <a:ext cx="762000" cy="99060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円/楕円 10"/>
            <p:cNvSpPr/>
            <p:nvPr/>
          </p:nvSpPr>
          <p:spPr>
            <a:xfrm>
              <a:off x="1219200" y="1676400"/>
              <a:ext cx="7620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nvGrpSpPr>
          <p:cNvPr id="12" name="図形グループ 11"/>
          <p:cNvGrpSpPr/>
          <p:nvPr/>
        </p:nvGrpSpPr>
        <p:grpSpPr>
          <a:xfrm>
            <a:off x="1912471" y="4600382"/>
            <a:ext cx="762000" cy="799523"/>
            <a:chOff x="1219200" y="1676400"/>
            <a:chExt cx="762000" cy="1371600"/>
          </a:xfrm>
        </p:grpSpPr>
        <p:sp>
          <p:nvSpPr>
            <p:cNvPr id="13" name="二等辺三角形 12"/>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5" name="図形グループ 14"/>
          <p:cNvGrpSpPr/>
          <p:nvPr/>
        </p:nvGrpSpPr>
        <p:grpSpPr>
          <a:xfrm>
            <a:off x="2892752" y="4600382"/>
            <a:ext cx="762000" cy="799523"/>
            <a:chOff x="1219200" y="1676400"/>
            <a:chExt cx="762000" cy="1371600"/>
          </a:xfrm>
        </p:grpSpPr>
        <p:sp>
          <p:nvSpPr>
            <p:cNvPr id="16" name="二等辺三角形 15"/>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8" name="図形グループ 17"/>
          <p:cNvGrpSpPr/>
          <p:nvPr/>
        </p:nvGrpSpPr>
        <p:grpSpPr>
          <a:xfrm>
            <a:off x="3873033" y="4600382"/>
            <a:ext cx="762000" cy="799523"/>
            <a:chOff x="1219200" y="1676400"/>
            <a:chExt cx="762000" cy="1371600"/>
          </a:xfrm>
        </p:grpSpPr>
        <p:sp>
          <p:nvSpPr>
            <p:cNvPr id="19" name="二等辺三角形 18"/>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1" name="図形グループ 20"/>
          <p:cNvGrpSpPr/>
          <p:nvPr/>
        </p:nvGrpSpPr>
        <p:grpSpPr>
          <a:xfrm>
            <a:off x="4853314" y="4600382"/>
            <a:ext cx="762000" cy="799523"/>
            <a:chOff x="1219200" y="1676400"/>
            <a:chExt cx="762000" cy="1371600"/>
          </a:xfrm>
        </p:grpSpPr>
        <p:sp>
          <p:nvSpPr>
            <p:cNvPr id="22" name="二等辺三角形 21"/>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4" name="図形グループ 23"/>
          <p:cNvGrpSpPr/>
          <p:nvPr/>
        </p:nvGrpSpPr>
        <p:grpSpPr>
          <a:xfrm>
            <a:off x="5833595" y="4600382"/>
            <a:ext cx="762000" cy="799523"/>
            <a:chOff x="1219200" y="1676400"/>
            <a:chExt cx="762000" cy="1371600"/>
          </a:xfrm>
        </p:grpSpPr>
        <p:sp>
          <p:nvSpPr>
            <p:cNvPr id="25" name="二等辺三角形 2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7" name="図形グループ 26"/>
          <p:cNvGrpSpPr/>
          <p:nvPr/>
        </p:nvGrpSpPr>
        <p:grpSpPr>
          <a:xfrm>
            <a:off x="7794159" y="4600382"/>
            <a:ext cx="762000" cy="799523"/>
            <a:chOff x="1219200" y="1676400"/>
            <a:chExt cx="762000" cy="1371600"/>
          </a:xfrm>
        </p:grpSpPr>
        <p:sp>
          <p:nvSpPr>
            <p:cNvPr id="28" name="二等辺三角形 2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2" name="テキスト ボックス 1"/>
          <p:cNvSpPr txBox="1"/>
          <p:nvPr/>
        </p:nvSpPr>
        <p:spPr>
          <a:xfrm>
            <a:off x="7021774" y="3737410"/>
            <a:ext cx="1415772" cy="461665"/>
          </a:xfrm>
          <a:prstGeom prst="rect">
            <a:avLst/>
          </a:prstGeom>
          <a:noFill/>
        </p:spPr>
        <p:txBody>
          <a:bodyPr wrap="none" rtlCol="0">
            <a:spAutoFit/>
          </a:bodyPr>
          <a:lstStyle/>
          <a:p>
            <a:r>
              <a:rPr kumimoji="1" lang="ja-JP" altLang="en-US" sz="2400" b="1" dirty="0" smtClean="0"/>
              <a:t>風評被害</a:t>
            </a:r>
            <a:endParaRPr kumimoji="1" lang="ja-JP" altLang="en-US" sz="2400" b="1" dirty="0"/>
          </a:p>
        </p:txBody>
      </p:sp>
      <p:sp>
        <p:nvSpPr>
          <p:cNvPr id="3" name="テキスト ボックス 2"/>
          <p:cNvSpPr txBox="1"/>
          <p:nvPr/>
        </p:nvSpPr>
        <p:spPr>
          <a:xfrm>
            <a:off x="6934185" y="3284832"/>
            <a:ext cx="646331" cy="369332"/>
          </a:xfrm>
          <a:prstGeom prst="rect">
            <a:avLst/>
          </a:prstGeom>
          <a:noFill/>
        </p:spPr>
        <p:txBody>
          <a:bodyPr wrap="none" rtlCol="0">
            <a:spAutoFit/>
          </a:bodyPr>
          <a:lstStyle/>
          <a:p>
            <a:r>
              <a:rPr kumimoji="1" lang="ja-JP" altLang="en-US" dirty="0" smtClean="0"/>
              <a:t>結婚</a:t>
            </a:r>
            <a:endParaRPr kumimoji="1" lang="ja-JP" altLang="en-US" dirty="0"/>
          </a:p>
        </p:txBody>
      </p:sp>
      <p:sp>
        <p:nvSpPr>
          <p:cNvPr id="31" name="テキスト ボックス 30"/>
          <p:cNvSpPr txBox="1"/>
          <p:nvPr/>
        </p:nvSpPr>
        <p:spPr>
          <a:xfrm>
            <a:off x="6248065" y="4116990"/>
            <a:ext cx="646331" cy="369332"/>
          </a:xfrm>
          <a:prstGeom prst="rect">
            <a:avLst/>
          </a:prstGeom>
          <a:noFill/>
        </p:spPr>
        <p:txBody>
          <a:bodyPr wrap="none" rtlCol="0">
            <a:spAutoFit/>
          </a:bodyPr>
          <a:lstStyle/>
          <a:p>
            <a:r>
              <a:rPr kumimoji="1" lang="ja-JP" altLang="en-US" dirty="0" smtClean="0"/>
              <a:t>就職</a:t>
            </a:r>
            <a:endParaRPr kumimoji="1" lang="ja-JP" altLang="en-US" dirty="0"/>
          </a:p>
        </p:txBody>
      </p:sp>
      <p:sp>
        <p:nvSpPr>
          <p:cNvPr id="38" name="テキスト ボックス 37"/>
          <p:cNvSpPr txBox="1"/>
          <p:nvPr/>
        </p:nvSpPr>
        <p:spPr>
          <a:xfrm>
            <a:off x="7693296" y="5898099"/>
            <a:ext cx="646331" cy="369332"/>
          </a:xfrm>
          <a:prstGeom prst="rect">
            <a:avLst/>
          </a:prstGeom>
          <a:noFill/>
        </p:spPr>
        <p:txBody>
          <a:bodyPr wrap="none" rtlCol="0">
            <a:spAutoFit/>
          </a:bodyPr>
          <a:lstStyle/>
          <a:p>
            <a:r>
              <a:rPr kumimoji="1" lang="ja-JP" altLang="en-US" dirty="0" smtClean="0"/>
              <a:t>名前</a:t>
            </a:r>
            <a:endParaRPr kumimoji="1" lang="ja-JP" altLang="en-US" dirty="0"/>
          </a:p>
        </p:txBody>
      </p:sp>
      <p:sp>
        <p:nvSpPr>
          <p:cNvPr id="39" name="テキスト ボックス 38"/>
          <p:cNvSpPr txBox="1"/>
          <p:nvPr/>
        </p:nvSpPr>
        <p:spPr>
          <a:xfrm>
            <a:off x="6627621" y="6292279"/>
            <a:ext cx="1107996" cy="369332"/>
          </a:xfrm>
          <a:prstGeom prst="rect">
            <a:avLst/>
          </a:prstGeom>
          <a:noFill/>
        </p:spPr>
        <p:txBody>
          <a:bodyPr wrap="none" rtlCol="0">
            <a:spAutoFit/>
          </a:bodyPr>
          <a:lstStyle/>
          <a:p>
            <a:r>
              <a:rPr kumimoji="1" lang="ja-JP" altLang="en-US" dirty="0" smtClean="0"/>
              <a:t>生年月日</a:t>
            </a:r>
            <a:endParaRPr kumimoji="1" lang="ja-JP" altLang="en-US" dirty="0"/>
          </a:p>
        </p:txBody>
      </p:sp>
      <p:sp>
        <p:nvSpPr>
          <p:cNvPr id="54" name="テキスト ボックス 53"/>
          <p:cNvSpPr txBox="1"/>
          <p:nvPr/>
        </p:nvSpPr>
        <p:spPr>
          <a:xfrm>
            <a:off x="5918720" y="5695572"/>
            <a:ext cx="1723549" cy="461665"/>
          </a:xfrm>
          <a:prstGeom prst="rect">
            <a:avLst/>
          </a:prstGeom>
          <a:noFill/>
        </p:spPr>
        <p:txBody>
          <a:bodyPr wrap="none" rtlCol="0">
            <a:spAutoFit/>
          </a:bodyPr>
          <a:lstStyle/>
          <a:p>
            <a:r>
              <a:rPr lang="ja-JP" altLang="en-US" sz="2400" b="1" dirty="0" smtClean="0"/>
              <a:t>なりすまし</a:t>
            </a:r>
            <a:endParaRPr kumimoji="1" lang="ja-JP" altLang="en-US" sz="2400" b="1" dirty="0"/>
          </a:p>
        </p:txBody>
      </p:sp>
    </p:spTree>
    <p:extLst>
      <p:ext uri="{BB962C8B-B14F-4D97-AF65-F5344CB8AC3E}">
        <p14:creationId xmlns:p14="http://schemas.microsoft.com/office/powerpoint/2010/main" val="3936990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p:bldP spid="38" grpId="0"/>
      <p:bldP spid="39" grpId="0"/>
      <p:bldP spid="54" grpId="0"/>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28883</TotalTime>
  <Words>1741</Words>
  <Application>Microsoft Macintosh PowerPoint</Application>
  <PresentationFormat>画面に合わせる (4:3)</PresentationFormat>
  <Paragraphs>322</Paragraphs>
  <Slides>42</Slides>
  <Notes>26</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ウィスプ</vt:lpstr>
      <vt:lpstr>サイバーセキュリティ基礎論  ― IT社会を生き抜くために ―</vt:lpstr>
      <vt:lpstr>サイバーセキュリティでやること</vt:lpstr>
      <vt:lpstr>個人情報とは？</vt:lpstr>
      <vt:lpstr>個人情報</vt:lpstr>
      <vt:lpstr>個人情報の定義</vt:lpstr>
      <vt:lpstr>個人情報が漏洩すると何が悪いのか？</vt:lpstr>
      <vt:lpstr>薬のマーケティング</vt:lpstr>
      <vt:lpstr>PowerPoint プレゼンテーション</vt:lpstr>
      <vt:lpstr>PowerPoint プレゼンテーション</vt:lpstr>
      <vt:lpstr>個人情報が漏洩すると</vt:lpstr>
      <vt:lpstr>Yahoo BB 情報漏洩</vt:lpstr>
      <vt:lpstr>情報漏洩の対価</vt:lpstr>
      <vt:lpstr>PowerPoint プレゼンテーション</vt:lpstr>
      <vt:lpstr>機微な個人情報の場合・・・</vt:lpstr>
      <vt:lpstr>身近なところでは・・・</vt:lpstr>
      <vt:lpstr>PowerPoint プレゼンテーション</vt:lpstr>
      <vt:lpstr>PowerPoint プレゼンテーション</vt:lpstr>
      <vt:lpstr>PowerPoint プレゼンテーション</vt:lpstr>
      <vt:lpstr>PowerPoint プレゼンテーション</vt:lpstr>
      <vt:lpstr>不正アクセスの手口</vt:lpstr>
      <vt:lpstr>情報を守るってどういうこと？</vt:lpstr>
      <vt:lpstr>暗号化</vt:lpstr>
      <vt:lpstr>匿名化</vt:lpstr>
      <vt:lpstr>個人情報の定義</vt:lpstr>
      <vt:lpstr>情報を守るってどういうこと？</vt:lpstr>
      <vt:lpstr>PowerPoint プレゼンテーション</vt:lpstr>
      <vt:lpstr>個人情報保護法（2003年）</vt:lpstr>
      <vt:lpstr>個人情報保護法（2003年）</vt:lpstr>
      <vt:lpstr>事例１　災害などの緊急時 </vt:lpstr>
      <vt:lpstr>事例２　病院の受付</vt:lpstr>
      <vt:lpstr>事例３患者のお見舞い </vt:lpstr>
      <vt:lpstr>おまけ</vt:lpstr>
      <vt:lpstr>PowerPoint プレゼンテーション</vt:lpstr>
      <vt:lpstr>事例４　機密情報の管理</vt:lpstr>
      <vt:lpstr>病院の医療情報</vt:lpstr>
      <vt:lpstr>病院の医療情報</vt:lpstr>
      <vt:lpstr>PowerPoint プレゼンテーション</vt:lpstr>
      <vt:lpstr>なぜ漏洩したか？</vt:lpstr>
      <vt:lpstr>事例５　ビッグデータ</vt:lpstr>
      <vt:lpstr>改正個人情報保護法</vt:lpstr>
      <vt:lpstr>まとめ</vt:lpstr>
      <vt:lpstr>小テスト</vt:lpstr>
    </vt:vector>
  </TitlesOfParts>
  <Company>Kyushu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ネット上の匿名性</dc:title>
  <dc:creator>Yoshiaki Kasahara</dc:creator>
  <cp:lastModifiedBy>安徳 恭彰</cp:lastModifiedBy>
  <cp:revision>144</cp:revision>
  <cp:lastPrinted>2015-10-20T02:46:07Z</cp:lastPrinted>
  <dcterms:created xsi:type="dcterms:W3CDTF">2014-07-15T06:10:07Z</dcterms:created>
  <dcterms:modified xsi:type="dcterms:W3CDTF">2016-05-10T04:46:42Z</dcterms:modified>
</cp:coreProperties>
</file>