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Lst>
  <p:notesMasterIdLst>
    <p:notesMasterId r:id="rId62"/>
  </p:notesMasterIdLst>
  <p:sldIdLst>
    <p:sldId id="256" r:id="rId3"/>
    <p:sldId id="257" r:id="rId4"/>
    <p:sldId id="262" r:id="rId5"/>
    <p:sldId id="263" r:id="rId6"/>
    <p:sldId id="275" r:id="rId7"/>
    <p:sldId id="264" r:id="rId8"/>
    <p:sldId id="265" r:id="rId9"/>
    <p:sldId id="279" r:id="rId10"/>
    <p:sldId id="281" r:id="rId11"/>
    <p:sldId id="282" r:id="rId12"/>
    <p:sldId id="280" r:id="rId13"/>
    <p:sldId id="266" r:id="rId14"/>
    <p:sldId id="283" r:id="rId15"/>
    <p:sldId id="276" r:id="rId16"/>
    <p:sldId id="285" r:id="rId17"/>
    <p:sldId id="267" r:id="rId18"/>
    <p:sldId id="268" r:id="rId19"/>
    <p:sldId id="284" r:id="rId20"/>
    <p:sldId id="269" r:id="rId21"/>
    <p:sldId id="270" r:id="rId22"/>
    <p:sldId id="277" r:id="rId23"/>
    <p:sldId id="294" r:id="rId24"/>
    <p:sldId id="271" r:id="rId25"/>
    <p:sldId id="291" r:id="rId26"/>
    <p:sldId id="292" r:id="rId27"/>
    <p:sldId id="290" r:id="rId28"/>
    <p:sldId id="296" r:id="rId29"/>
    <p:sldId id="295" r:id="rId30"/>
    <p:sldId id="338" r:id="rId31"/>
    <p:sldId id="339" r:id="rId32"/>
    <p:sldId id="340" r:id="rId33"/>
    <p:sldId id="341" r:id="rId34"/>
    <p:sldId id="343" r:id="rId35"/>
    <p:sldId id="301"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19" r:id="rId57"/>
    <p:sldId id="320" r:id="rId58"/>
    <p:sldId id="336" r:id="rId59"/>
    <p:sldId id="337" r:id="rId60"/>
    <p:sldId id="364" r:id="rId6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82555" autoAdjust="0"/>
  </p:normalViewPr>
  <p:slideViewPr>
    <p:cSldViewPr snapToGrid="0">
      <p:cViewPr varScale="1">
        <p:scale>
          <a:sx n="75" d="100"/>
          <a:sy n="75" d="100"/>
        </p:scale>
        <p:origin x="510" y="72"/>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2016/5/23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Lastpass</a:t>
            </a:r>
            <a:r>
              <a:rPr kumimoji="1" lang="ja-JP" altLang="en-US" dirty="0" smtClean="0"/>
              <a:t> の画面見せる</a:t>
            </a:r>
            <a:r>
              <a:rPr kumimoji="1" lang="en-US" altLang="ja-JP" dirty="0" smtClean="0"/>
              <a:t>?</a:t>
            </a:r>
            <a:endParaRPr kumimoji="1" lang="ja-JP" altLang="en-US" dirty="0" smtClean="0"/>
          </a:p>
          <a:p>
            <a:r>
              <a:rPr kumimoji="1" lang="ja-JP" altLang="en-US" dirty="0" smtClean="0"/>
              <a:t>ログイン情報つきのブックマークのような意味もある</a:t>
            </a:r>
            <a:r>
              <a:rPr kumimoji="1" lang="en-US" altLang="ja-JP" dirty="0" smtClean="0"/>
              <a:t>(</a:t>
            </a:r>
            <a:r>
              <a:rPr kumimoji="1" lang="ja-JP" altLang="en-US" dirty="0" smtClean="0"/>
              <a:t>フィッシング対策</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21</a:t>
            </a:fld>
            <a:endParaRPr kumimoji="1" lang="ja-JP" altLang="en-US"/>
          </a:p>
        </p:txBody>
      </p:sp>
    </p:spTree>
    <p:extLst>
      <p:ext uri="{BB962C8B-B14F-4D97-AF65-F5344CB8AC3E}">
        <p14:creationId xmlns:p14="http://schemas.microsoft.com/office/powerpoint/2010/main" val="278274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 による研究</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25</a:t>
            </a:fld>
            <a:endParaRPr kumimoji="1" lang="ja-JP" altLang="en-US"/>
          </a:p>
        </p:txBody>
      </p:sp>
    </p:spTree>
    <p:extLst>
      <p:ext uri="{BB962C8B-B14F-4D97-AF65-F5344CB8AC3E}">
        <p14:creationId xmlns:p14="http://schemas.microsoft.com/office/powerpoint/2010/main" val="174969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漏洩した時にどうするか、を考えておく</a:t>
            </a:r>
          </a:p>
          <a:p>
            <a:r>
              <a:rPr kumimoji="1" lang="ja-JP" altLang="en-US" dirty="0" smtClean="0"/>
              <a:t>  クレジットカード会社への連絡方法を確認しておくとか</a:t>
            </a:r>
          </a:p>
          <a:p>
            <a:r>
              <a:rPr kumimoji="1" lang="ja-JP" altLang="en-US" dirty="0" smtClean="0"/>
              <a:t>  パスワードの変更方法を時々確認するとか</a:t>
            </a:r>
          </a:p>
          <a:p>
            <a:endParaRPr kumimoji="1" lang="ja-JP" altLang="en-US" dirty="0" smtClean="0"/>
          </a:p>
          <a:p>
            <a:r>
              <a:rPr kumimoji="1" lang="ja-JP" altLang="en-US" dirty="0" smtClean="0"/>
              <a:t>マットホーナンの話</a:t>
            </a:r>
          </a:p>
          <a:p>
            <a:r>
              <a:rPr kumimoji="1" lang="ja-JP" altLang="en-US" baseline="0" dirty="0" smtClean="0"/>
              <a:t>  アップルのカスタマーサポートに電話して仮パスワードゲットに成功</a:t>
            </a:r>
          </a:p>
          <a:p>
            <a:r>
              <a:rPr kumimoji="1" lang="ja-JP" altLang="en-US" dirty="0" smtClean="0"/>
              <a:t>  そこからリンクしていた </a:t>
            </a:r>
            <a:r>
              <a:rPr kumimoji="1" lang="en-US" altLang="ja-JP" dirty="0" smtClean="0"/>
              <a:t>Google</a:t>
            </a:r>
            <a:r>
              <a:rPr kumimoji="1" lang="ja-JP" altLang="en-US" dirty="0" smtClean="0"/>
              <a:t> や </a:t>
            </a:r>
            <a:r>
              <a:rPr kumimoji="1" lang="en-US" altLang="ja-JP" dirty="0" smtClean="0"/>
              <a:t>Twitter</a:t>
            </a:r>
            <a:r>
              <a:rPr kumimoji="1" lang="ja-JP" altLang="en-US" dirty="0" smtClean="0"/>
              <a:t> のアカウントも芋蔓でのっとり</a:t>
            </a:r>
          </a:p>
          <a:p>
            <a:r>
              <a:rPr kumimoji="1" lang="ja-JP" altLang="en-US" dirty="0" smtClean="0"/>
              <a:t>  対策しててもムダ</a:t>
            </a:r>
            <a:r>
              <a:rPr kumimoji="1" lang="en-US" altLang="ja-JP" dirty="0" smtClean="0"/>
              <a:t>…</a:t>
            </a:r>
            <a:endParaRPr kumimoji="1" lang="ja-JP" altLang="en-US" smtClean="0"/>
          </a:p>
          <a:p>
            <a:endParaRPr kumimoji="1" lang="ja-JP" altLang="en-US" dirty="0" smtClean="0"/>
          </a:p>
          <a:p>
            <a:r>
              <a:rPr kumimoji="1" lang="ja-JP" altLang="en-US" dirty="0" smtClean="0"/>
              <a:t>使わなくなったサービスのアカウントは消せれば消す</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26</a:t>
            </a:fld>
            <a:endParaRPr kumimoji="1" lang="ja-JP" altLang="en-US"/>
          </a:p>
        </p:txBody>
      </p:sp>
    </p:spTree>
    <p:extLst>
      <p:ext uri="{BB962C8B-B14F-4D97-AF65-F5344CB8AC3E}">
        <p14:creationId xmlns:p14="http://schemas.microsoft.com/office/powerpoint/2010/main" val="146934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インターネット上の盗聴は直接どうにもならないので</a:t>
            </a:r>
            <a:endParaRPr kumimoji="1" lang="en-US" altLang="ja-JP" dirty="0" smtClean="0"/>
          </a:p>
          <a:p>
            <a:r>
              <a:rPr kumimoji="1" lang="ja-JP" altLang="en-US" dirty="0" smtClean="0"/>
              <a:t>まぁちゃんと暗号化してあればいいのだろうが</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28</a:t>
            </a:fld>
            <a:endParaRPr kumimoji="1" lang="ja-JP" altLang="en-US"/>
          </a:p>
        </p:txBody>
      </p:sp>
    </p:spTree>
    <p:extLst>
      <p:ext uri="{BB962C8B-B14F-4D97-AF65-F5344CB8AC3E}">
        <p14:creationId xmlns:p14="http://schemas.microsoft.com/office/powerpoint/2010/main" val="218615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WEP</a:t>
            </a:r>
            <a:r>
              <a:rPr kumimoji="1" lang="ja-JP" altLang="en-US" dirty="0" smtClean="0"/>
              <a:t>はツールを使えば短時間で解読可能で保護なしも同然の状況になっているので注意が必要</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なにも無いよりマシのような気もするが保護されているような気になるからかえってよくないのかもしれない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188335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kitenet</a:t>
            </a:r>
            <a:r>
              <a:rPr kumimoji="1" lang="ja-JP" altLang="en-US" dirty="0" smtClean="0"/>
              <a:t>は </a:t>
            </a:r>
            <a:r>
              <a:rPr kumimoji="1" lang="en-US" altLang="ja-JP" dirty="0" smtClean="0"/>
              <a:t>802.1x </a:t>
            </a:r>
            <a:r>
              <a:rPr kumimoji="1" lang="ja-JP" altLang="en-US" dirty="0" smtClean="0"/>
              <a:t>と表示される</a:t>
            </a:r>
            <a:r>
              <a:rPr kumimoji="1" lang="en-US" altLang="ja-JP" dirty="0" smtClean="0"/>
              <a:t>…</a:t>
            </a:r>
            <a:r>
              <a:rPr kumimoji="1" lang="ja-JP" altLang="en-US" dirty="0" smtClean="0"/>
              <a:t>）</a:t>
            </a:r>
            <a:endParaRPr kumimoji="1" lang="en-US" altLang="ja-JP" dirty="0" smtClean="0"/>
          </a:p>
          <a:p>
            <a:r>
              <a:rPr kumimoji="1" lang="en-US" altLang="ja-JP" dirty="0" smtClean="0"/>
              <a:t>iPhone</a:t>
            </a:r>
            <a:r>
              <a:rPr kumimoji="1" lang="ja-JP" altLang="en-US" dirty="0" smtClean="0"/>
              <a:t>では確認する方法がない！</a:t>
            </a:r>
            <a:endParaRPr kumimoji="1" lang="en-US" altLang="ja-JP" dirty="0" smtClean="0"/>
          </a:p>
          <a:p>
            <a:r>
              <a:rPr kumimoji="1" lang="en-US" altLang="ja-JP" dirty="0" smtClean="0"/>
              <a:t>Windows 8 </a:t>
            </a:r>
            <a:r>
              <a:rPr kumimoji="1" lang="ja-JP" altLang="en-US" dirty="0" smtClean="0"/>
              <a:t>は一覧では表示されない</a:t>
            </a:r>
            <a:r>
              <a:rPr kumimoji="1" lang="en-US" altLang="ja-JP" dirty="0" smtClean="0"/>
              <a:t>…</a:t>
            </a:r>
          </a:p>
          <a:p>
            <a:r>
              <a:rPr kumimoji="1" lang="en-US" altLang="ja-JP" dirty="0" smtClean="0"/>
              <a:t>Mac </a:t>
            </a:r>
            <a:r>
              <a:rPr kumimoji="1" lang="ja-JP" altLang="en-US" dirty="0" smtClean="0"/>
              <a:t>は </a:t>
            </a:r>
            <a:r>
              <a:rPr kumimoji="1" lang="en-US" altLang="ja-JP" dirty="0" smtClean="0"/>
              <a:t>option </a:t>
            </a:r>
            <a:r>
              <a:rPr kumimoji="1" lang="ja-JP" altLang="en-US" dirty="0" smtClean="0"/>
              <a:t>キーを押しながら扇アイコンをクリック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383286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「なし」とか「</a:t>
            </a:r>
            <a:r>
              <a:rPr kumimoji="1" lang="en-US" altLang="ja-JP" dirty="0" smtClean="0"/>
              <a:t>WEP</a:t>
            </a:r>
            <a:r>
              <a:rPr kumimoji="1" lang="ja-JP" altLang="en-US" dirty="0" smtClean="0"/>
              <a:t>」はちょっと心配でできれば使いたくない</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48</a:t>
            </a:fld>
            <a:endParaRPr kumimoji="1" lang="ja-JP" altLang="en-US"/>
          </a:p>
        </p:txBody>
      </p:sp>
    </p:spTree>
    <p:extLst>
      <p:ext uri="{BB962C8B-B14F-4D97-AF65-F5344CB8AC3E}">
        <p14:creationId xmlns:p14="http://schemas.microsoft.com/office/powerpoint/2010/main" val="302056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電波は空間を飛ぶ</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55</a:t>
            </a:fld>
            <a:endParaRPr kumimoji="1" lang="ja-JP" altLang="en-US"/>
          </a:p>
        </p:txBody>
      </p:sp>
    </p:spTree>
    <p:extLst>
      <p:ext uri="{BB962C8B-B14F-4D97-AF65-F5344CB8AC3E}">
        <p14:creationId xmlns:p14="http://schemas.microsoft.com/office/powerpoint/2010/main" val="181908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03252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ユーザー名が部屋番号、パスワードが鍵、のような</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5</a:t>
            </a:fld>
            <a:endParaRPr kumimoji="1" lang="ja-JP" altLang="en-US"/>
          </a:p>
        </p:txBody>
      </p:sp>
    </p:spTree>
    <p:extLst>
      <p:ext uri="{BB962C8B-B14F-4D97-AF65-F5344CB8AC3E}">
        <p14:creationId xmlns:p14="http://schemas.microsoft.com/office/powerpoint/2010/main" val="94517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53544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424038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ハッシュ</a:t>
            </a:r>
            <a:r>
              <a:rPr kumimoji="1" lang="en-US" altLang="ja-JP" dirty="0" smtClean="0"/>
              <a:t>:</a:t>
            </a:r>
            <a:r>
              <a:rPr kumimoji="1" lang="ja-JP" altLang="en-US" dirty="0" smtClean="0"/>
              <a:t>任意の長さのデータを固定長のデータに変換する仕組み</a:t>
            </a:r>
          </a:p>
          <a:p>
            <a:r>
              <a:rPr kumimoji="1" lang="ja-JP" altLang="en-US" dirty="0" smtClean="0"/>
              <a:t>本のデータのハッシュ、一文字変更するとハッシュ値もかわる</a:t>
            </a:r>
          </a:p>
          <a:p>
            <a:r>
              <a:rPr kumimoji="1" lang="ja-JP" altLang="en-US" dirty="0" smtClean="0"/>
              <a:t>データが改ざんされていないかどうかの確認などにも使われる</a:t>
            </a:r>
          </a:p>
          <a:p>
            <a:endParaRPr kumimoji="1" lang="ja-JP" altLang="en-US" dirty="0" smtClean="0"/>
          </a:p>
          <a:p>
            <a:r>
              <a:rPr kumimoji="1" lang="ja-JP" altLang="en-US" dirty="0" smtClean="0"/>
              <a:t>このハッシュは古い計算式のもので今は使われていません</a:t>
            </a:r>
          </a:p>
          <a:p>
            <a:r>
              <a:rPr kumimoji="1" lang="ja-JP" altLang="en-US" dirty="0" smtClean="0"/>
              <a:t>あらかじめ計算しておくことができないような細工もあります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9</a:t>
            </a:fld>
            <a:endParaRPr kumimoji="1" lang="ja-JP" altLang="en-US"/>
          </a:p>
        </p:txBody>
      </p:sp>
    </p:spTree>
    <p:extLst>
      <p:ext uri="{BB962C8B-B14F-4D97-AF65-F5344CB8AC3E}">
        <p14:creationId xmlns:p14="http://schemas.microsoft.com/office/powerpoint/2010/main" val="215067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暗号化ではだめなのか</a:t>
            </a:r>
            <a:r>
              <a:rPr kumimoji="1" lang="en-US" altLang="ja-JP" dirty="0" smtClean="0"/>
              <a:t>?</a:t>
            </a:r>
            <a:r>
              <a:rPr kumimoji="1" lang="ja-JP" altLang="en-US" dirty="0" smtClean="0"/>
              <a:t> だめなのです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10</a:t>
            </a:fld>
            <a:endParaRPr kumimoji="1" lang="ja-JP" altLang="en-US"/>
          </a:p>
        </p:txBody>
      </p:sp>
    </p:spTree>
    <p:extLst>
      <p:ext uri="{BB962C8B-B14F-4D97-AF65-F5344CB8AC3E}">
        <p14:creationId xmlns:p14="http://schemas.microsoft.com/office/powerpoint/2010/main" val="97189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最近のパソコンでも毎秒</a:t>
            </a:r>
            <a:r>
              <a:rPr kumimoji="1" lang="en-US" altLang="ja-JP" dirty="0" smtClean="0"/>
              <a:t>10</a:t>
            </a:r>
            <a:r>
              <a:rPr kumimoji="1" lang="ja-JP" altLang="en-US" dirty="0" smtClean="0"/>
              <a:t>億回とか軽く計算できるらしい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02347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パスワードをメールで教えてくれるサービスはダメ</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18</a:t>
            </a:fld>
            <a:endParaRPr kumimoji="1" lang="ja-JP" altLang="en-US"/>
          </a:p>
        </p:txBody>
      </p:sp>
    </p:spTree>
    <p:extLst>
      <p:ext uri="{BB962C8B-B14F-4D97-AF65-F5344CB8AC3E}">
        <p14:creationId xmlns:p14="http://schemas.microsoft.com/office/powerpoint/2010/main" val="405818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3255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1616149"/>
            <a:ext cx="6591985" cy="4295073"/>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ifinalyzer.mobi/"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26.WMF"/><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jvr.uqwimax.jp/univ/kitene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en-US" altLang="ja-JP" sz="3200" dirty="0" smtClean="0">
                <a:solidFill>
                  <a:prstClr val="black">
                    <a:lumMod val="65000"/>
                    <a:lumOff val="35000"/>
                  </a:prstClr>
                </a:solidFill>
              </a:rPr>
              <a:t>6. </a:t>
            </a:r>
            <a:r>
              <a:rPr lang="ja-JP" altLang="en-US" sz="3200" dirty="0" smtClean="0">
                <a:solidFill>
                  <a:prstClr val="black">
                    <a:lumMod val="65000"/>
                    <a:lumOff val="35000"/>
                  </a:prstClr>
                </a:solidFill>
              </a:rPr>
              <a:t>安全な設定（２）</a:t>
            </a:r>
            <a:endParaRPr lang="ja-JP" altLang="en-US" sz="3200" dirty="0">
              <a:solidFill>
                <a:prstClr val="black">
                  <a:lumMod val="65000"/>
                  <a:lumOff val="35000"/>
                </a:prstClr>
              </a:solidFill>
            </a:endParaRPr>
          </a:p>
          <a:p>
            <a:endParaRPr kumimoji="1" lang="ja-JP" altLang="en-US" dirty="0"/>
          </a:p>
        </p:txBody>
      </p:sp>
    </p:spTree>
    <p:extLst>
      <p:ext uri="{BB962C8B-B14F-4D97-AF65-F5344CB8AC3E}">
        <p14:creationId xmlns:p14="http://schemas.microsoft.com/office/powerpoint/2010/main" val="6444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ハッシュを利用したパスワードの確認方法</a:t>
            </a:r>
            <a:endParaRPr kumimoji="1" lang="ja-JP" altLang="en-US" dirty="0"/>
          </a:p>
        </p:txBody>
      </p:sp>
      <p:sp>
        <p:nvSpPr>
          <p:cNvPr id="3" name="コンテンツ プレースホルダー 2"/>
          <p:cNvSpPr>
            <a:spLocks noGrp="1"/>
          </p:cNvSpPr>
          <p:nvPr>
            <p:ph idx="1"/>
          </p:nvPr>
        </p:nvSpPr>
        <p:spPr/>
        <p:txBody>
          <a:bodyPr>
            <a:normAutofit/>
          </a:bodyPr>
          <a:lstStyle/>
          <a:p>
            <a:pPr marL="457200" indent="-457200">
              <a:buFont typeface="+mj-lt"/>
              <a:buAutoNum type="arabicPeriod"/>
            </a:pPr>
            <a:r>
              <a:rPr kumimoji="1" lang="ja-JP" altLang="en-US" dirty="0" smtClean="0"/>
              <a:t>利用者がパスワードを</a:t>
            </a:r>
            <a:r>
              <a:rPr lang="ja-JP" altLang="en-US" dirty="0"/>
              <a:t>送信</a:t>
            </a:r>
            <a:endParaRPr kumimoji="1" lang="en-US" altLang="ja-JP" dirty="0" smtClean="0"/>
          </a:p>
          <a:p>
            <a:pPr marL="457200" indent="-457200">
              <a:buFont typeface="+mj-lt"/>
              <a:buAutoNum type="arabicPeriod"/>
            </a:pPr>
            <a:r>
              <a:rPr lang="ja-JP" altLang="en-US" dirty="0" smtClean="0"/>
              <a:t>そのパスワードをサーバがハッシュ関数で変換</a:t>
            </a:r>
            <a:endParaRPr lang="en-US" altLang="ja-JP" dirty="0" smtClean="0"/>
          </a:p>
          <a:p>
            <a:pPr marL="457200" indent="-457200">
              <a:buFont typeface="+mj-lt"/>
              <a:buAutoNum type="arabicPeriod"/>
            </a:pPr>
            <a:r>
              <a:rPr kumimoji="1" lang="ja-JP" altLang="en-US" dirty="0"/>
              <a:t>保存されて</a:t>
            </a:r>
            <a:r>
              <a:rPr kumimoji="1" lang="ja-JP" altLang="en-US" dirty="0" smtClean="0"/>
              <a:t>いたパスワードハッシュと比較</a:t>
            </a:r>
            <a:endParaRPr kumimoji="1" lang="en-US" altLang="ja-JP" dirty="0" smtClean="0"/>
          </a:p>
          <a:p>
            <a:pPr marL="457200" indent="-457200">
              <a:buFont typeface="+mj-lt"/>
              <a:buAutoNum type="arabicPeriod"/>
            </a:pPr>
            <a:r>
              <a:rPr lang="ja-JP" altLang="en-US" dirty="0" smtClean="0"/>
              <a:t>同じならパスワードは正しい</a:t>
            </a:r>
            <a:endParaRPr lang="en-US" altLang="ja-JP" dirty="0" smtClean="0"/>
          </a:p>
          <a:p>
            <a:endParaRPr kumimoji="1" lang="en-US" altLang="ja-JP" dirty="0"/>
          </a:p>
          <a:p>
            <a:r>
              <a:rPr lang="ja-JP" altLang="en-US" dirty="0" smtClean="0"/>
              <a:t>管理者も利用者のパスワードはわからない</a:t>
            </a:r>
            <a:endParaRPr lang="en-US" altLang="ja-JP" dirty="0" smtClean="0"/>
          </a:p>
          <a:p>
            <a:r>
              <a:rPr kumimoji="1" lang="ja-JP" altLang="en-US" dirty="0" smtClean="0"/>
              <a:t>パスワードハッシュが漏れてもパスワードはわからない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3678292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わからないので総当り</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理論的に強いハッシュ関数は限られている</a:t>
            </a:r>
            <a:endParaRPr lang="en-US" altLang="ja-JP" dirty="0" smtClean="0"/>
          </a:p>
          <a:p>
            <a:pPr lvl="1"/>
            <a:r>
              <a:rPr lang="ja-JP" altLang="en-US" dirty="0" smtClean="0"/>
              <a:t>だいたい使われているものはわかる</a:t>
            </a:r>
            <a:endParaRPr lang="en-US" altLang="ja-JP" dirty="0" smtClean="0"/>
          </a:p>
          <a:p>
            <a:pPr lvl="1"/>
            <a:r>
              <a:rPr lang="ja-JP" altLang="en-US" dirty="0" smtClean="0"/>
              <a:t>同じ仕組みで計算すれば総当りできる</a:t>
            </a:r>
            <a:endParaRPr lang="en-US" altLang="ja-JP" dirty="0"/>
          </a:p>
          <a:p>
            <a:r>
              <a:rPr lang="ja-JP" altLang="en-US" dirty="0" smtClean="0"/>
              <a:t>最近の計算機はとても速い</a:t>
            </a:r>
            <a:endParaRPr lang="en-US" altLang="ja-JP" dirty="0" smtClean="0"/>
          </a:p>
          <a:p>
            <a:pPr lvl="1"/>
            <a:r>
              <a:rPr lang="ja-JP" altLang="en-US" dirty="0" smtClean="0"/>
              <a:t>家庭のパソコンでも一秒間に何十億回も計算可能</a:t>
            </a:r>
            <a:endParaRPr lang="en-US" altLang="ja-JP" dirty="0" smtClean="0"/>
          </a:p>
          <a:p>
            <a:pPr lvl="1"/>
            <a:r>
              <a:rPr lang="ja-JP" altLang="en-US" dirty="0" smtClean="0"/>
              <a:t>あらかじめ計算しておくこともできる</a:t>
            </a:r>
            <a:endParaRPr lang="en-US" altLang="ja-JP" dirty="0" smtClean="0"/>
          </a:p>
          <a:p>
            <a:r>
              <a:rPr lang="ja-JP" altLang="en-US" dirty="0" smtClean="0"/>
              <a:t>それでも長くて複雑なパスワードにたどり着くのには時間がかかる（はず）</a:t>
            </a:r>
            <a:endParaRPr lang="en-US" altLang="ja-JP" dirty="0" smtClean="0"/>
          </a:p>
          <a:p>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11</a:t>
            </a:fld>
            <a:endParaRPr lang="ja-JP" altLang="en-US"/>
          </a:p>
        </p:txBody>
      </p:sp>
    </p:spTree>
    <p:extLst>
      <p:ext uri="{BB962C8B-B14F-4D97-AF65-F5344CB8AC3E}">
        <p14:creationId xmlns:p14="http://schemas.microsoft.com/office/powerpoint/2010/main" val="168513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辞書攻撃</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全て</a:t>
            </a:r>
            <a:r>
              <a:rPr lang="ja-JP" altLang="en-US" dirty="0" smtClean="0"/>
              <a:t>の組み合わせを試すのは時間がかかる</a:t>
            </a:r>
            <a:endParaRPr lang="en-US" altLang="ja-JP" dirty="0" smtClean="0"/>
          </a:p>
          <a:p>
            <a:r>
              <a:rPr kumimoji="1" lang="ja-JP" altLang="en-US" dirty="0"/>
              <a:t>よく</a:t>
            </a:r>
            <a:r>
              <a:rPr kumimoji="1" lang="ja-JP" altLang="en-US" dirty="0" smtClean="0"/>
              <a:t>使われるパスワードを集めたリストを使う</a:t>
            </a:r>
            <a:endParaRPr kumimoji="1" lang="en-US" altLang="ja-JP" dirty="0" smtClean="0"/>
          </a:p>
          <a:p>
            <a:pPr lvl="1"/>
            <a:r>
              <a:rPr lang="ja-JP" altLang="en-US" dirty="0"/>
              <a:t>英</a:t>
            </a:r>
            <a:r>
              <a:rPr lang="ja-JP" altLang="en-US" dirty="0" smtClean="0"/>
              <a:t>単語・氏名</a:t>
            </a:r>
            <a:endParaRPr lang="en-US" altLang="ja-JP" dirty="0" smtClean="0"/>
          </a:p>
          <a:p>
            <a:pPr lvl="1"/>
            <a:r>
              <a:rPr lang="ja-JP" altLang="en-US" dirty="0"/>
              <a:t>なんらか</a:t>
            </a:r>
            <a:r>
              <a:rPr lang="ja-JP" altLang="en-US" dirty="0" smtClean="0"/>
              <a:t>の理由で漏洩したパスワードリスト</a:t>
            </a:r>
            <a:endParaRPr lang="en-US" altLang="ja-JP" dirty="0" smtClean="0"/>
          </a:p>
          <a:p>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12</a:t>
            </a:fld>
            <a:endParaRPr lang="ja-JP" altLang="en-US"/>
          </a:p>
        </p:txBody>
      </p:sp>
    </p:spTree>
    <p:extLst>
      <p:ext uri="{BB962C8B-B14F-4D97-AF65-F5344CB8AC3E}">
        <p14:creationId xmlns:p14="http://schemas.microsoft.com/office/powerpoint/2010/main" val="422734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逆向きの辞書攻撃</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パスワードを固定してユーザー名を変える</a:t>
            </a:r>
            <a:endParaRPr lang="en-US" altLang="ja-JP" dirty="0" smtClean="0"/>
          </a:p>
          <a:p>
            <a:pPr lvl="1"/>
            <a:r>
              <a:rPr kumimoji="1" lang="ja-JP" altLang="en-US" dirty="0" smtClean="0"/>
              <a:t>ユーザー名の辞書もあるということ</a:t>
            </a:r>
            <a:endParaRPr lang="en-US" altLang="ja-JP" dirty="0" smtClean="0"/>
          </a:p>
          <a:p>
            <a:r>
              <a:rPr lang="ja-JP" altLang="en-US" dirty="0" smtClean="0"/>
              <a:t>安易</a:t>
            </a:r>
            <a:r>
              <a:rPr lang="ja-JP" altLang="en-US" dirty="0"/>
              <a:t>な</a:t>
            </a:r>
            <a:r>
              <a:rPr lang="ja-JP" altLang="en-US" dirty="0" smtClean="0"/>
              <a:t>パスワードを使う人が少しでもいると侵入されてしまう</a:t>
            </a:r>
            <a:endParaRPr kumimoji="1" lang="en-US" altLang="ja-JP" dirty="0" smtClean="0"/>
          </a:p>
          <a:p>
            <a:pPr lvl="1"/>
            <a:endParaRPr kumimoji="1" lang="en-US" altLang="ja-JP" dirty="0" smtClean="0"/>
          </a:p>
          <a:p>
            <a:r>
              <a:rPr lang="ja-JP" altLang="en-US" dirty="0" smtClean="0"/>
              <a:t>「鎖の強さは最も弱い輪によって決まる」</a:t>
            </a:r>
            <a:endParaRPr lang="en-US" altLang="ja-JP" dirty="0" smtClean="0"/>
          </a:p>
          <a:p>
            <a:pPr lvl="1"/>
            <a:r>
              <a:rPr kumimoji="1" lang="en-US" altLang="ja-JP" dirty="0" smtClean="0"/>
              <a:t>The strength of the chain is in the weakest link.</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13</a:t>
            </a:fld>
            <a:endParaRPr lang="ja-JP" altLang="en-US"/>
          </a:p>
        </p:txBody>
      </p:sp>
    </p:spTree>
    <p:extLst>
      <p:ext uri="{BB962C8B-B14F-4D97-AF65-F5344CB8AC3E}">
        <p14:creationId xmlns:p14="http://schemas.microsoft.com/office/powerpoint/2010/main" val="85825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「良いパスワード」？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悪いパスワード</a:t>
            </a:r>
            <a:endParaRPr kumimoji="1" lang="en-US" altLang="ja-JP" dirty="0" smtClean="0"/>
          </a:p>
          <a:p>
            <a:pPr lvl="1"/>
            <a:r>
              <a:rPr lang="ja-JP" altLang="en-US" dirty="0" smtClean="0"/>
              <a:t>短い</a:t>
            </a:r>
            <a:endParaRPr lang="en-US" altLang="ja-JP" dirty="0" smtClean="0"/>
          </a:p>
          <a:p>
            <a:pPr lvl="1"/>
            <a:r>
              <a:rPr kumimoji="1" lang="ja-JP" altLang="en-US" dirty="0" smtClean="0"/>
              <a:t>数字だけ、英小文字だけなど</a:t>
            </a:r>
            <a:endParaRPr kumimoji="1" lang="en-US" altLang="ja-JP" dirty="0" smtClean="0"/>
          </a:p>
          <a:p>
            <a:pPr lvl="1"/>
            <a:r>
              <a:rPr lang="ja-JP" altLang="en-US" dirty="0" smtClean="0"/>
              <a:t>辞書に載っている単語や生年月日等を流用</a:t>
            </a:r>
            <a:endParaRPr lang="en-US" altLang="ja-JP" dirty="0" smtClean="0"/>
          </a:p>
          <a:p>
            <a:r>
              <a:rPr kumimoji="1" lang="ja-JP" altLang="en-US" dirty="0" smtClean="0"/>
              <a:t>良いパスワード</a:t>
            </a:r>
            <a:endParaRPr kumimoji="1" lang="en-US" altLang="ja-JP" dirty="0" smtClean="0"/>
          </a:p>
          <a:p>
            <a:pPr lvl="1"/>
            <a:r>
              <a:rPr lang="ja-JP" altLang="en-US" dirty="0" smtClean="0"/>
              <a:t>長い</a:t>
            </a:r>
            <a:endParaRPr lang="en-US" altLang="ja-JP" dirty="0" smtClean="0"/>
          </a:p>
          <a:p>
            <a:pPr lvl="1"/>
            <a:r>
              <a:rPr kumimoji="1" lang="ja-JP" altLang="en-US" dirty="0" smtClean="0"/>
              <a:t>英大小文字、数字、記号を混在</a:t>
            </a:r>
            <a:endParaRPr kumimoji="1" lang="en-US" altLang="ja-JP" dirty="0" smtClean="0"/>
          </a:p>
          <a:p>
            <a:pPr lvl="1"/>
            <a:r>
              <a:rPr kumimoji="1" lang="ja-JP" altLang="en-US" dirty="0" smtClean="0"/>
              <a:t>単語や生年月日・名前などを含まない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14</a:t>
            </a:fld>
            <a:endParaRPr lang="ja-JP" altLang="en-US"/>
          </a:p>
        </p:txBody>
      </p:sp>
    </p:spTree>
    <p:extLst>
      <p:ext uri="{BB962C8B-B14F-4D97-AF65-F5344CB8AC3E}">
        <p14:creationId xmlns:p14="http://schemas.microsoft.com/office/powerpoint/2010/main" val="353851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盗聴</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手元の端末とサーバの間のどこかで入力を盗む</a:t>
            </a:r>
            <a:endParaRPr kumimoji="1" lang="en-US" altLang="ja-JP" dirty="0" smtClean="0"/>
          </a:p>
          <a:p>
            <a:endParaRPr lang="en-US" altLang="ja-JP" dirty="0"/>
          </a:p>
          <a:p>
            <a:r>
              <a:rPr kumimoji="1" lang="ja-JP" altLang="en-US" dirty="0" smtClean="0"/>
              <a:t>手元の端末</a:t>
            </a:r>
            <a:endParaRPr kumimoji="1" lang="en-US" altLang="ja-JP" dirty="0" smtClean="0"/>
          </a:p>
          <a:p>
            <a:pPr lvl="1"/>
            <a:r>
              <a:rPr lang="ja-JP" altLang="en-US" dirty="0" smtClean="0"/>
              <a:t>マルウェアでキー入力や画面を盗聴</a:t>
            </a:r>
            <a:endParaRPr lang="en-US" altLang="ja-JP" dirty="0" smtClean="0"/>
          </a:p>
          <a:p>
            <a:r>
              <a:rPr lang="ja-JP" altLang="en-US" dirty="0" smtClean="0"/>
              <a:t>サーバ</a:t>
            </a:r>
            <a:endParaRPr lang="en-US" altLang="ja-JP" dirty="0" smtClean="0"/>
          </a:p>
          <a:p>
            <a:pPr lvl="1"/>
            <a:r>
              <a:rPr lang="ja-JP" altLang="en-US" dirty="0" smtClean="0"/>
              <a:t>内容を改ざんし、罠を仕掛ける</a:t>
            </a:r>
            <a:endParaRPr lang="en-US" altLang="ja-JP" dirty="0" smtClean="0"/>
          </a:p>
          <a:p>
            <a:pPr lvl="1"/>
            <a:r>
              <a:rPr lang="ja-JP" altLang="en-US" dirty="0" smtClean="0"/>
              <a:t>フィッシングで偽サイトに入力させる</a:t>
            </a:r>
            <a:endParaRPr lang="en-US" altLang="ja-JP" dirty="0" smtClean="0"/>
          </a:p>
          <a:p>
            <a:r>
              <a:rPr lang="ja-JP" altLang="en-US" dirty="0"/>
              <a:t>通信</a:t>
            </a:r>
            <a:r>
              <a:rPr lang="ja-JP" altLang="en-US" dirty="0" smtClean="0"/>
              <a:t>路（無線やインターネットなど）</a:t>
            </a:r>
            <a:endParaRPr lang="en-US" altLang="ja-JP" dirty="0" smtClean="0"/>
          </a:p>
          <a:p>
            <a:pPr lvl="1"/>
            <a:r>
              <a:rPr lang="ja-JP" altLang="en-US" dirty="0"/>
              <a:t>暗号化されて</a:t>
            </a:r>
            <a:r>
              <a:rPr lang="ja-JP" altLang="en-US" dirty="0" smtClean="0"/>
              <a:t>いない通信は盗聴の可能性</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15</a:t>
            </a:fld>
            <a:endParaRPr lang="ja-JP" altLang="en-US"/>
          </a:p>
        </p:txBody>
      </p:sp>
    </p:spTree>
    <p:extLst>
      <p:ext uri="{BB962C8B-B14F-4D97-AF65-F5344CB8AC3E}">
        <p14:creationId xmlns:p14="http://schemas.microsoft.com/office/powerpoint/2010/main" val="1184957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パスワードの使い回し問題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パスワード</a:t>
            </a:r>
            <a:r>
              <a:rPr lang="ja-JP" altLang="en-US" dirty="0" smtClean="0"/>
              <a:t>を複数</a:t>
            </a:r>
            <a:r>
              <a:rPr kumimoji="1" lang="ja-JP" altLang="en-US" dirty="0" smtClean="0"/>
              <a:t>覚えられない！</a:t>
            </a:r>
            <a:endParaRPr kumimoji="1" lang="en-US" altLang="ja-JP" dirty="0" smtClean="0"/>
          </a:p>
          <a:p>
            <a:pPr lvl="1"/>
            <a:r>
              <a:rPr lang="ja-JP" altLang="en-US" dirty="0"/>
              <a:t>紙に</a:t>
            </a:r>
            <a:r>
              <a:rPr lang="ja-JP" altLang="en-US" dirty="0" smtClean="0"/>
              <a:t>書いたりするなと言われるし</a:t>
            </a:r>
            <a:r>
              <a:rPr lang="en-US" altLang="ja-JP" dirty="0" smtClean="0"/>
              <a:t>…</a:t>
            </a:r>
            <a:endParaRPr kumimoji="1" lang="en-US" altLang="ja-JP" dirty="0" smtClean="0"/>
          </a:p>
          <a:p>
            <a:r>
              <a:rPr lang="ja-JP" altLang="en-US" dirty="0" smtClean="0"/>
              <a:t>同じパスワードを使いまわしたくなる</a:t>
            </a:r>
            <a:endParaRPr lang="en-US" altLang="ja-JP" dirty="0" smtClean="0"/>
          </a:p>
          <a:p>
            <a:pPr lvl="2"/>
            <a:endParaRPr kumimoji="1" lang="en-US" altLang="ja-JP" dirty="0" smtClean="0"/>
          </a:p>
          <a:p>
            <a:r>
              <a:rPr lang="ja-JP" altLang="en-US" dirty="0" smtClean="0"/>
              <a:t>メールアドレスで登録の場合、</a:t>
            </a:r>
            <a:r>
              <a:rPr lang="en-US" altLang="ja-JP" dirty="0" smtClean="0"/>
              <a:t>ID</a:t>
            </a:r>
            <a:r>
              <a:rPr lang="ja-JP" altLang="en-US" dirty="0" smtClean="0"/>
              <a:t>も使いまわすケースが多い</a:t>
            </a:r>
            <a:endParaRPr lang="en-US" altLang="ja-JP" dirty="0"/>
          </a:p>
          <a:p>
            <a:pPr lvl="1"/>
            <a:endParaRPr kumimoji="1" lang="en-US" altLang="ja-JP" dirty="0" smtClean="0"/>
          </a:p>
          <a:p>
            <a:r>
              <a:rPr kumimoji="1" lang="ja-JP" altLang="en-US" dirty="0" smtClean="0"/>
              <a:t>結果、</a:t>
            </a:r>
            <a:r>
              <a:rPr kumimoji="1" lang="en-US" altLang="ja-JP" dirty="0" smtClean="0"/>
              <a:t>1</a:t>
            </a:r>
            <a:r>
              <a:rPr kumimoji="1" lang="ja-JP" altLang="en-US" dirty="0" smtClean="0"/>
              <a:t>つ漏れたら</a:t>
            </a:r>
            <a:r>
              <a:rPr lang="ja-JP" altLang="en-US" dirty="0" smtClean="0"/>
              <a:t>他のサービスも</a:t>
            </a:r>
            <a:r>
              <a:rPr kumimoji="1" lang="ja-JP" altLang="en-US" dirty="0" smtClean="0"/>
              <a:t>破られる</a:t>
            </a:r>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16</a:t>
            </a:fld>
            <a:endParaRPr lang="ja-JP" altLang="en-US"/>
          </a:p>
        </p:txBody>
      </p:sp>
    </p:spTree>
    <p:extLst>
      <p:ext uri="{BB962C8B-B14F-4D97-AF65-F5344CB8AC3E}">
        <p14:creationId xmlns:p14="http://schemas.microsoft.com/office/powerpoint/2010/main" val="3450170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使い回し問題</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780" y="2063761"/>
            <a:ext cx="768698" cy="741592"/>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481" y="1524463"/>
            <a:ext cx="632372" cy="924383"/>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481" y="2755086"/>
            <a:ext cx="632372" cy="924383"/>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481" y="3983255"/>
            <a:ext cx="632372" cy="924383"/>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2481" y="5211424"/>
            <a:ext cx="632372" cy="924383"/>
          </a:xfrm>
          <a:prstGeom prst="rect">
            <a:avLst/>
          </a:prstGeom>
        </p:spPr>
      </p:pic>
      <p:sp>
        <p:nvSpPr>
          <p:cNvPr id="11" name="テキスト ボックス 10"/>
          <p:cNvSpPr txBox="1"/>
          <p:nvPr/>
        </p:nvSpPr>
        <p:spPr>
          <a:xfrm>
            <a:off x="4265862" y="2316078"/>
            <a:ext cx="1165609" cy="338554"/>
          </a:xfrm>
          <a:prstGeom prst="rect">
            <a:avLst/>
          </a:prstGeom>
          <a:noFill/>
        </p:spPr>
        <p:txBody>
          <a:bodyPr wrap="square" rtlCol="0">
            <a:spAutoFit/>
          </a:bodyPr>
          <a:lstStyle/>
          <a:p>
            <a:pPr algn="ctr"/>
            <a:r>
              <a:rPr lang="en-US" altLang="ja-JP" sz="1600" dirty="0">
                <a:solidFill>
                  <a:prstClr val="black"/>
                </a:solidFill>
              </a:rPr>
              <a:t>Google</a:t>
            </a:r>
            <a:endParaRPr lang="ja-JP" altLang="en-US" sz="1600" dirty="0">
              <a:solidFill>
                <a:prstClr val="black"/>
              </a:solidFill>
            </a:endParaRPr>
          </a:p>
        </p:txBody>
      </p:sp>
      <p:sp>
        <p:nvSpPr>
          <p:cNvPr id="12" name="テキスト ボックス 11"/>
          <p:cNvSpPr txBox="1"/>
          <p:nvPr/>
        </p:nvSpPr>
        <p:spPr>
          <a:xfrm>
            <a:off x="4241078" y="3586147"/>
            <a:ext cx="1329395" cy="338554"/>
          </a:xfrm>
          <a:prstGeom prst="rect">
            <a:avLst/>
          </a:prstGeom>
          <a:noFill/>
        </p:spPr>
        <p:txBody>
          <a:bodyPr wrap="square" rtlCol="0">
            <a:spAutoFit/>
          </a:bodyPr>
          <a:lstStyle/>
          <a:p>
            <a:pPr algn="ctr"/>
            <a:r>
              <a:rPr lang="en-US" altLang="ja-JP" sz="1600" dirty="0">
                <a:solidFill>
                  <a:prstClr val="black"/>
                </a:solidFill>
              </a:rPr>
              <a:t>Facebook</a:t>
            </a:r>
            <a:endParaRPr lang="ja-JP" altLang="en-US" sz="1600" dirty="0">
              <a:solidFill>
                <a:prstClr val="black"/>
              </a:solidFill>
            </a:endParaRPr>
          </a:p>
        </p:txBody>
      </p:sp>
      <p:sp>
        <p:nvSpPr>
          <p:cNvPr id="13" name="テキスト ボックス 12"/>
          <p:cNvSpPr txBox="1"/>
          <p:nvPr/>
        </p:nvSpPr>
        <p:spPr>
          <a:xfrm>
            <a:off x="4183968" y="4804333"/>
            <a:ext cx="1329395" cy="338554"/>
          </a:xfrm>
          <a:prstGeom prst="rect">
            <a:avLst/>
          </a:prstGeom>
          <a:noFill/>
        </p:spPr>
        <p:txBody>
          <a:bodyPr wrap="square" rtlCol="0">
            <a:spAutoFit/>
          </a:bodyPr>
          <a:lstStyle/>
          <a:p>
            <a:pPr algn="ctr"/>
            <a:r>
              <a:rPr lang="en-US" altLang="ja-JP" sz="1600" dirty="0">
                <a:solidFill>
                  <a:prstClr val="black"/>
                </a:solidFill>
              </a:rPr>
              <a:t>iCloud</a:t>
            </a:r>
            <a:endParaRPr lang="ja-JP" altLang="en-US" sz="1600" dirty="0">
              <a:solidFill>
                <a:prstClr val="black"/>
              </a:solidFill>
            </a:endParaRPr>
          </a:p>
        </p:txBody>
      </p:sp>
      <p:sp>
        <p:nvSpPr>
          <p:cNvPr id="14" name="テキスト ボックス 13"/>
          <p:cNvSpPr txBox="1"/>
          <p:nvPr/>
        </p:nvSpPr>
        <p:spPr>
          <a:xfrm>
            <a:off x="4135961" y="6052663"/>
            <a:ext cx="1329395" cy="338554"/>
          </a:xfrm>
          <a:prstGeom prst="rect">
            <a:avLst/>
          </a:prstGeom>
          <a:noFill/>
        </p:spPr>
        <p:txBody>
          <a:bodyPr wrap="square" rtlCol="0">
            <a:spAutoFit/>
          </a:bodyPr>
          <a:lstStyle/>
          <a:p>
            <a:pPr algn="ctr"/>
            <a:r>
              <a:rPr lang="en-US" altLang="ja-JP" sz="1600" dirty="0">
                <a:solidFill>
                  <a:prstClr val="black"/>
                </a:solidFill>
              </a:rPr>
              <a:t>Dropbox</a:t>
            </a:r>
            <a:endParaRPr lang="ja-JP" altLang="en-US" sz="1600" dirty="0">
              <a:solidFill>
                <a:prstClr val="black"/>
              </a:solidFill>
            </a:endParaRPr>
          </a:p>
        </p:txBody>
      </p:sp>
      <p:sp>
        <p:nvSpPr>
          <p:cNvPr id="15" name="右矢印 14"/>
          <p:cNvSpPr/>
          <p:nvPr/>
        </p:nvSpPr>
        <p:spPr>
          <a:xfrm>
            <a:off x="5465356" y="1835650"/>
            <a:ext cx="2408703" cy="469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漏洩</a:t>
            </a:r>
          </a:p>
        </p:txBody>
      </p:sp>
      <p:sp>
        <p:nvSpPr>
          <p:cNvPr id="16" name="右矢印 15"/>
          <p:cNvSpPr/>
          <p:nvPr/>
        </p:nvSpPr>
        <p:spPr>
          <a:xfrm rot="932257">
            <a:off x="2204180" y="2540643"/>
            <a:ext cx="2264578"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17" name="右矢印 16"/>
          <p:cNvSpPr/>
          <p:nvPr/>
        </p:nvSpPr>
        <p:spPr>
          <a:xfrm rot="1919280">
            <a:off x="1879758" y="3343659"/>
            <a:ext cx="2704311"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sp>
        <p:nvSpPr>
          <p:cNvPr id="18" name="右矢印 17"/>
          <p:cNvSpPr/>
          <p:nvPr/>
        </p:nvSpPr>
        <p:spPr>
          <a:xfrm rot="2510716">
            <a:off x="1359480" y="4160949"/>
            <a:ext cx="3537413"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4993873" y="1400734"/>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0" name="テキスト ボックス 19"/>
          <p:cNvSpPr txBox="1"/>
          <p:nvPr/>
        </p:nvSpPr>
        <p:spPr>
          <a:xfrm>
            <a:off x="4979137" y="2774910"/>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1" name="テキスト ボックス 20"/>
          <p:cNvSpPr txBox="1"/>
          <p:nvPr/>
        </p:nvSpPr>
        <p:spPr>
          <a:xfrm>
            <a:off x="4979137" y="4049472"/>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2" name="テキスト ボックス 21"/>
          <p:cNvSpPr txBox="1"/>
          <p:nvPr/>
        </p:nvSpPr>
        <p:spPr>
          <a:xfrm>
            <a:off x="4979137" y="5281852"/>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4" name="右矢印 23"/>
          <p:cNvSpPr/>
          <p:nvPr/>
        </p:nvSpPr>
        <p:spPr>
          <a:xfrm>
            <a:off x="2291981" y="1847388"/>
            <a:ext cx="2175709"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sp>
        <p:nvSpPr>
          <p:cNvPr id="25" name="右矢印 24"/>
          <p:cNvSpPr/>
          <p:nvPr/>
        </p:nvSpPr>
        <p:spPr>
          <a:xfrm rot="20667743" flipH="1">
            <a:off x="5565575" y="2516996"/>
            <a:ext cx="2231093"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6" name="右矢印 25"/>
          <p:cNvSpPr/>
          <p:nvPr/>
        </p:nvSpPr>
        <p:spPr>
          <a:xfrm rot="19680720" flipH="1">
            <a:off x="5451969" y="3320012"/>
            <a:ext cx="2664324"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右矢印 26"/>
          <p:cNvSpPr/>
          <p:nvPr/>
        </p:nvSpPr>
        <p:spPr>
          <a:xfrm rot="19089284" flipH="1">
            <a:off x="5143771" y="4137302"/>
            <a:ext cx="3485107"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743" y="3017625"/>
            <a:ext cx="870108" cy="870108"/>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356" y="4335785"/>
            <a:ext cx="870108" cy="870108"/>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356" y="5671799"/>
            <a:ext cx="870108" cy="870108"/>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0444" y="1561473"/>
            <a:ext cx="629801" cy="646608"/>
          </a:xfrm>
          <a:prstGeom prst="rect">
            <a:avLst/>
          </a:prstGeom>
        </p:spPr>
      </p:pic>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17</a:t>
            </a:fld>
            <a:endParaRPr lang="ja-JP" altLang="en-US"/>
          </a:p>
        </p:txBody>
      </p:sp>
    </p:spTree>
    <p:extLst>
      <p:ext uri="{BB962C8B-B14F-4D97-AF65-F5344CB8AC3E}">
        <p14:creationId xmlns:p14="http://schemas.microsoft.com/office/powerpoint/2010/main" val="15229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42" presetClass="path" presetSubtype="0" accel="50000" decel="50000" fill="hold" grpId="1" nodeType="afterEffect">
                                  <p:stCondLst>
                                    <p:cond delay="0"/>
                                  </p:stCondLst>
                                  <p:childTnLst>
                                    <p:animMotion origin="layout" path="M 3.33333E-6 1.85185E-6 L 0.18732 -0.00116 " pathEditMode="relative" rAng="0" ptsTypes="AA">
                                      <p:cBhvr>
                                        <p:cTn id="40" dur="2000" fill="hold"/>
                                        <p:tgtEl>
                                          <p:spTgt spid="19"/>
                                        </p:tgtEl>
                                        <p:attrNameLst>
                                          <p:attrName>ppt_x</p:attrName>
                                          <p:attrName>ppt_y</p:attrName>
                                        </p:attrNameLst>
                                      </p:cBhvr>
                                      <p:rCtr x="9358" y="-69"/>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19" grpId="1" animBg="1"/>
      <p:bldP spid="20" grpId="0" animBg="1"/>
      <p:bldP spid="21" grpId="0" animBg="1"/>
      <p:bldP spid="22"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良いパスワードなら？</a:t>
            </a:r>
            <a:endParaRPr kumimoji="1" lang="ja-JP" altLang="en-US" dirty="0"/>
          </a:p>
        </p:txBody>
      </p:sp>
      <p:sp>
        <p:nvSpPr>
          <p:cNvPr id="5" name="コンテンツ プレースホルダー 4"/>
          <p:cNvSpPr>
            <a:spLocks noGrp="1"/>
          </p:cNvSpPr>
          <p:nvPr>
            <p:ph idx="1"/>
          </p:nvPr>
        </p:nvSpPr>
        <p:spPr/>
        <p:txBody>
          <a:bodyPr>
            <a:normAutofit fontScale="92500" lnSpcReduction="10000"/>
          </a:bodyPr>
          <a:lstStyle/>
          <a:p>
            <a:r>
              <a:rPr kumimoji="1" lang="ja-JP" altLang="en-US" dirty="0" smtClean="0"/>
              <a:t>長くて複雑なパスワードなら、総当りや辞書攻撃ではばれないから、使いまわしても良くない？</a:t>
            </a:r>
            <a:endParaRPr kumimoji="1" lang="en-US" altLang="ja-JP" dirty="0" smtClean="0"/>
          </a:p>
          <a:p>
            <a:pPr lvl="2"/>
            <a:endParaRPr lang="en-US" altLang="ja-JP" dirty="0"/>
          </a:p>
          <a:p>
            <a:r>
              <a:rPr kumimoji="1" lang="ja-JP" altLang="en-US" dirty="0" smtClean="0"/>
              <a:t>万一盗聴などで生パスワードが漏れたら、全部変更しなければならない</a:t>
            </a:r>
            <a:endParaRPr kumimoji="1" lang="en-US" altLang="ja-JP" dirty="0" smtClean="0"/>
          </a:p>
          <a:p>
            <a:r>
              <a:rPr kumimoji="1" lang="ja-JP" altLang="en-US" dirty="0" smtClean="0"/>
              <a:t>パスワードをハッシュで保存していないような</a:t>
            </a:r>
            <a:r>
              <a:rPr kumimoji="1" lang="ja-JP" altLang="en-US" u="sng" dirty="0" smtClean="0">
                <a:solidFill>
                  <a:srgbClr val="FF0000"/>
                </a:solidFill>
              </a:rPr>
              <a:t>ダメなサービス</a:t>
            </a:r>
            <a:r>
              <a:rPr lang="ja-JP" altLang="en-US" dirty="0"/>
              <a:t>も</a:t>
            </a:r>
            <a:r>
              <a:rPr kumimoji="1" lang="ja-JP" altLang="en-US" dirty="0" smtClean="0"/>
              <a:t>結構ある</a:t>
            </a:r>
            <a:endParaRPr kumimoji="1" lang="en-US" altLang="ja-JP" dirty="0" smtClean="0"/>
          </a:p>
          <a:p>
            <a:pPr lvl="1"/>
            <a:r>
              <a:rPr lang="ja-JP" altLang="en-US" dirty="0" smtClean="0"/>
              <a:t>利用者からは管理がどうなっているかわからない</a:t>
            </a:r>
            <a:endParaRPr lang="en-US" altLang="ja-JP" dirty="0" smtClean="0"/>
          </a:p>
          <a:p>
            <a:pPr lvl="1"/>
            <a:r>
              <a:rPr lang="ja-JP" altLang="en-US" dirty="0"/>
              <a:t>どんな</a:t>
            </a:r>
            <a:r>
              <a:rPr lang="ja-JP" altLang="en-US" dirty="0" smtClean="0"/>
              <a:t>に複雑なパスワードでも無駄</a:t>
            </a:r>
            <a:endParaRPr lang="en-US" altLang="ja-JP" dirty="0" smtClean="0"/>
          </a:p>
          <a:p>
            <a:pPr lvl="1"/>
            <a:r>
              <a:rPr kumimoji="1" lang="ja-JP" altLang="en-US" dirty="0" smtClean="0"/>
              <a:t>情報漏洩が発生してからわかっても</a:t>
            </a:r>
            <a:r>
              <a:rPr lang="ja-JP" altLang="en-US" dirty="0" smtClean="0"/>
              <a:t>手遅れ</a:t>
            </a:r>
            <a:r>
              <a:rPr lang="en-US" altLang="ja-JP" dirty="0" smtClean="0"/>
              <a:t>…</a:t>
            </a:r>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十字形 5"/>
          <p:cNvSpPr/>
          <p:nvPr/>
        </p:nvSpPr>
        <p:spPr>
          <a:xfrm rot="2700000">
            <a:off x="4314174" y="1170613"/>
            <a:ext cx="1848465" cy="1848465"/>
          </a:xfrm>
          <a:prstGeom prst="plus">
            <a:avLst>
              <a:gd name="adj" fmla="val 38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18</a:t>
            </a:fld>
            <a:endParaRPr lang="ja-JP" altLang="en-US"/>
          </a:p>
        </p:txBody>
      </p:sp>
    </p:spTree>
    <p:extLst>
      <p:ext uri="{BB962C8B-B14F-4D97-AF65-F5344CB8AC3E}">
        <p14:creationId xmlns:p14="http://schemas.microsoft.com/office/powerpoint/2010/main" val="39720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使いまわさない工夫</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全部を覚えないでいいようにルールを作る</a:t>
            </a:r>
            <a:endParaRPr lang="en-US" altLang="ja-JP" dirty="0"/>
          </a:p>
          <a:p>
            <a:pPr lvl="1"/>
            <a:r>
              <a:rPr kumimoji="1" lang="ja-JP" altLang="en-US" dirty="0" smtClean="0"/>
              <a:t>数文字の固定文字列に、サービス名などから連想される文字列を少し足す</a:t>
            </a:r>
            <a:r>
              <a:rPr lang="ja-JP" altLang="en-US" dirty="0" smtClean="0"/>
              <a:t>、など</a:t>
            </a:r>
            <a:endParaRPr lang="en-US" altLang="ja-JP" dirty="0" smtClean="0"/>
          </a:p>
          <a:p>
            <a:r>
              <a:rPr lang="ja-JP" altLang="en-US" dirty="0" smtClean="0"/>
              <a:t>しかし全部脳内で済ますのは限界</a:t>
            </a:r>
            <a:r>
              <a:rPr lang="en-US" altLang="ja-JP" dirty="0" smtClean="0"/>
              <a:t>……</a:t>
            </a:r>
          </a:p>
          <a:p>
            <a:pPr lvl="1"/>
            <a:r>
              <a:rPr lang="ja-JP" altLang="en-US" dirty="0" smtClean="0"/>
              <a:t>個人的には紙にメモして大事に保管するのもアリだと思う</a:t>
            </a:r>
            <a:endParaRPr lang="en-US" altLang="ja-JP" dirty="0" smtClean="0"/>
          </a:p>
          <a:p>
            <a:pPr lvl="1"/>
            <a:r>
              <a:rPr lang="ja-JP" altLang="en-US" dirty="0" smtClean="0"/>
              <a:t>数百のパスワードにもなるとお手上げ</a:t>
            </a:r>
            <a:endParaRPr lang="en-US" altLang="ja-JP" dirty="0" smtClean="0"/>
          </a:p>
          <a:p>
            <a:pPr lvl="1"/>
            <a:endParaRPr lang="en-US" altLang="ja-JP"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19</a:t>
            </a:fld>
            <a:endParaRPr lang="ja-JP" altLang="en-US"/>
          </a:p>
        </p:txBody>
      </p:sp>
    </p:spTree>
    <p:extLst>
      <p:ext uri="{BB962C8B-B14F-4D97-AF65-F5344CB8AC3E}">
        <p14:creationId xmlns:p14="http://schemas.microsoft.com/office/powerpoint/2010/main" val="142415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r>
              <a:rPr lang="ja-JP" altLang="en-US" dirty="0" smtClean="0">
                <a:solidFill>
                  <a:prstClr val="black">
                    <a:lumMod val="65000"/>
                    <a:lumOff val="35000"/>
                  </a:prstClr>
                </a:solidFill>
              </a:rPr>
              <a:t>安全</a:t>
            </a:r>
            <a:r>
              <a:rPr lang="ja-JP" altLang="en-US" dirty="0">
                <a:solidFill>
                  <a:prstClr val="black">
                    <a:lumMod val="65000"/>
                    <a:lumOff val="35000"/>
                  </a:prstClr>
                </a:solidFill>
              </a:rPr>
              <a:t>な</a:t>
            </a:r>
            <a:r>
              <a:rPr lang="ja-JP" altLang="en-US" dirty="0" smtClean="0">
                <a:solidFill>
                  <a:prstClr val="black">
                    <a:lumMod val="65000"/>
                    <a:lumOff val="35000"/>
                  </a:prstClr>
                </a:solidFill>
              </a:rPr>
              <a:t>設定</a:t>
            </a:r>
            <a:r>
              <a:rPr lang="ja-JP" altLang="en-US" dirty="0">
                <a:solidFill>
                  <a:prstClr val="black">
                    <a:lumMod val="65000"/>
                    <a:lumOff val="35000"/>
                  </a:prstClr>
                </a:solidFill>
              </a:rPr>
              <a:t/>
            </a:r>
            <a:br>
              <a:rPr lang="ja-JP" altLang="en-US" dirty="0">
                <a:solidFill>
                  <a:prstClr val="black">
                    <a:lumMod val="65000"/>
                    <a:lumOff val="35000"/>
                  </a:prstClr>
                </a:solidFill>
              </a:rPr>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個人でできるサイバーセキュリティ対策を</a:t>
            </a:r>
            <a:r>
              <a:rPr lang="ja-JP" altLang="en-US" dirty="0" smtClean="0"/>
              <a:t>知る</a:t>
            </a:r>
            <a:endParaRPr lang="en-US" altLang="ja-JP" dirty="0" smtClean="0"/>
          </a:p>
          <a:p>
            <a:endParaRPr lang="ja-JP" altLang="en-US" dirty="0"/>
          </a:p>
          <a:p>
            <a:r>
              <a:rPr lang="ja-JP" altLang="en-US" dirty="0" smtClean="0"/>
              <a:t>情報</a:t>
            </a:r>
            <a:r>
              <a:rPr lang="ja-JP" altLang="en-US" dirty="0"/>
              <a:t>機器そのものを守ること</a:t>
            </a:r>
          </a:p>
          <a:p>
            <a:r>
              <a:rPr lang="ja-JP" altLang="en-US" dirty="0" smtClean="0"/>
              <a:t>サービス</a:t>
            </a:r>
            <a:r>
              <a:rPr lang="ja-JP" altLang="en-US" dirty="0"/>
              <a:t>に提供した自分の情報などを守る</a:t>
            </a:r>
            <a:r>
              <a:rPr lang="ja-JP" altLang="en-US" dirty="0" smtClean="0"/>
              <a:t>こと</a:t>
            </a:r>
            <a:endParaRPr lang="en-US" altLang="ja-JP" dirty="0" smtClean="0"/>
          </a:p>
          <a:p>
            <a:r>
              <a:rPr lang="ja-JP" altLang="en-US" dirty="0"/>
              <a:t>ネット上で受け渡される情報</a:t>
            </a:r>
            <a:endParaRPr lang="en-US" altLang="ja-JP" dirty="0"/>
          </a:p>
          <a:p>
            <a:pPr lvl="1"/>
            <a:r>
              <a:rPr lang="ja-JP" altLang="en-US" dirty="0"/>
              <a:t>無線</a:t>
            </a:r>
            <a:r>
              <a:rPr lang="en-US" altLang="ja-JP" dirty="0"/>
              <a:t>LAN</a:t>
            </a:r>
            <a:r>
              <a:rPr lang="ja-JP" altLang="en-US" dirty="0"/>
              <a:t>の安全性について</a:t>
            </a:r>
            <a:endParaRPr lang="en-US" altLang="ja-JP" dirty="0"/>
          </a:p>
          <a:p>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角丸四角形 5"/>
          <p:cNvSpPr/>
          <p:nvPr/>
        </p:nvSpPr>
        <p:spPr>
          <a:xfrm>
            <a:off x="1840814" y="3416235"/>
            <a:ext cx="6591985" cy="893645"/>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Tree>
    <p:extLst>
      <p:ext uri="{BB962C8B-B14F-4D97-AF65-F5344CB8AC3E}">
        <p14:creationId xmlns:p14="http://schemas.microsoft.com/office/powerpoint/2010/main" val="5081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機械に覚えさせる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ブラウザの保存機能は使うな</a:t>
            </a:r>
            <a:r>
              <a:rPr lang="ja-JP" altLang="en-US" dirty="0" smtClean="0"/>
              <a:t>、という意見</a:t>
            </a:r>
            <a:endParaRPr kumimoji="1" lang="en-US" altLang="ja-JP" dirty="0" smtClean="0"/>
          </a:p>
          <a:p>
            <a:pPr lvl="1"/>
            <a:r>
              <a:rPr lang="ja-JP" altLang="en-US" dirty="0" smtClean="0"/>
              <a:t>その</a:t>
            </a:r>
            <a:r>
              <a:rPr lang="en-US" altLang="ja-JP" dirty="0" smtClean="0"/>
              <a:t>PC</a:t>
            </a:r>
            <a:r>
              <a:rPr lang="ja-JP" altLang="en-US" dirty="0" smtClean="0"/>
              <a:t>が他人に操作されるとまずい</a:t>
            </a:r>
            <a:endParaRPr lang="en-US" altLang="ja-JP" dirty="0" smtClean="0"/>
          </a:p>
          <a:p>
            <a:pPr lvl="1"/>
            <a:r>
              <a:rPr lang="ja-JP" altLang="en-US" dirty="0" smtClean="0"/>
              <a:t>保存したデータを吸い取るウイルスもある</a:t>
            </a:r>
            <a:endParaRPr lang="en-US" altLang="ja-JP" dirty="0"/>
          </a:p>
          <a:p>
            <a:r>
              <a:rPr lang="ja-JP" altLang="en-US" dirty="0" smtClean="0"/>
              <a:t>覚えられずに同じパスワードを使いまわすのとどちらがリスクが高いだろう？</a:t>
            </a:r>
            <a:endParaRPr lang="en-US" altLang="ja-JP" dirty="0" smtClean="0"/>
          </a:p>
          <a:p>
            <a:endParaRPr lang="en-US" altLang="ja-JP" dirty="0" smtClean="0"/>
          </a:p>
          <a:p>
            <a:r>
              <a:rPr lang="ja-JP" altLang="en-US" dirty="0" smtClean="0"/>
              <a:t>端末をきちんとセキュリティ対策するのが前提</a:t>
            </a:r>
            <a:endParaRPr lang="en-US" altLang="ja-JP" dirty="0" smtClean="0"/>
          </a:p>
          <a:p>
            <a:pPr lvl="1"/>
            <a:r>
              <a:rPr lang="ja-JP" altLang="en-US" dirty="0" smtClean="0"/>
              <a:t>ロック</a:t>
            </a:r>
            <a:r>
              <a:rPr lang="ja-JP" altLang="en-US" dirty="0"/>
              <a:t>を</a:t>
            </a:r>
            <a:r>
              <a:rPr lang="ja-JP" altLang="en-US" dirty="0" smtClean="0"/>
              <a:t>かける</a:t>
            </a:r>
            <a:endParaRPr lang="en-US" altLang="ja-JP" dirty="0" smtClean="0"/>
          </a:p>
          <a:p>
            <a:pPr lvl="1"/>
            <a:r>
              <a:rPr lang="ja-JP" altLang="en-US" dirty="0" smtClean="0"/>
              <a:t>マルウェア対策</a:t>
            </a:r>
            <a:r>
              <a:rPr lang="ja-JP" altLang="en-US" dirty="0" smtClean="0"/>
              <a:t>する</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20</a:t>
            </a:fld>
            <a:endParaRPr lang="ja-JP" altLang="en-US"/>
          </a:p>
        </p:txBody>
      </p:sp>
    </p:spTree>
    <p:extLst>
      <p:ext uri="{BB962C8B-B14F-4D97-AF65-F5344CB8AC3E}">
        <p14:creationId xmlns:p14="http://schemas.microsoft.com/office/powerpoint/2010/main" val="2764503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パスワード管理ソフト</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サービス毎のアカウント情報を手元で暗号化し安全に保持・管理してくれるソフト・アプリ</a:t>
            </a:r>
            <a:endParaRPr lang="en-US" altLang="ja-JP" dirty="0" smtClean="0"/>
          </a:p>
          <a:p>
            <a:pPr lvl="1"/>
            <a:r>
              <a:rPr lang="en-US" altLang="ja-JP" dirty="0" err="1" smtClean="0"/>
              <a:t>Lastpass</a:t>
            </a:r>
            <a:r>
              <a:rPr lang="en-US" altLang="ja-JP" dirty="0" smtClean="0"/>
              <a:t>, 1Password, KeePass </a:t>
            </a:r>
            <a:r>
              <a:rPr lang="ja-JP" altLang="en-US" dirty="0" smtClean="0"/>
              <a:t>等々</a:t>
            </a:r>
            <a:endParaRPr lang="en-US" altLang="ja-JP" dirty="0" smtClean="0"/>
          </a:p>
          <a:p>
            <a:pPr lvl="2"/>
            <a:endParaRPr lang="en-US" altLang="ja-JP" dirty="0" smtClean="0"/>
          </a:p>
          <a:p>
            <a:r>
              <a:rPr lang="ja-JP" altLang="en-US" dirty="0" smtClean="0"/>
              <a:t>複雑なパスワードを自動生成する機能</a:t>
            </a:r>
            <a:r>
              <a:rPr lang="ja-JP" altLang="en-US" dirty="0" smtClean="0"/>
              <a:t>も</a:t>
            </a:r>
            <a:endParaRPr lang="en-US" altLang="ja-JP" dirty="0" smtClean="0"/>
          </a:p>
          <a:p>
            <a:pPr lvl="1"/>
            <a:r>
              <a:rPr lang="ja-JP" altLang="en-US" dirty="0" smtClean="0"/>
              <a:t>いちいち覚えなくても強いパスワードで</a:t>
            </a:r>
            <a:r>
              <a:rPr lang="ja-JP" altLang="en-US" dirty="0" smtClean="0"/>
              <a:t>守れる</a:t>
            </a:r>
            <a:endParaRPr lang="en-US" altLang="ja-JP" dirty="0" smtClean="0"/>
          </a:p>
          <a:p>
            <a:pPr lvl="1"/>
            <a:endParaRPr lang="en-US" altLang="ja-JP" dirty="0" smtClean="0"/>
          </a:p>
          <a:p>
            <a:r>
              <a:rPr lang="ja-JP" altLang="en-US" dirty="0" smtClean="0"/>
              <a:t>利用する場合は端末</a:t>
            </a:r>
            <a:r>
              <a:rPr lang="ja-JP" altLang="en-US" dirty="0" smtClean="0"/>
              <a:t>の保護がより重要</a:t>
            </a:r>
          </a:p>
          <a:p>
            <a:pPr lvl="1"/>
            <a:r>
              <a:rPr lang="ja-JP" altLang="en-US" dirty="0" smtClean="0"/>
              <a:t>マルウェアの標的になる事例もある</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21</a:t>
            </a:fld>
            <a:endParaRPr lang="ja-JP" altLang="en-US"/>
          </a:p>
        </p:txBody>
      </p:sp>
    </p:spTree>
    <p:extLst>
      <p:ext uri="{BB962C8B-B14F-4D97-AF65-F5344CB8AC3E}">
        <p14:creationId xmlns:p14="http://schemas.microsoft.com/office/powerpoint/2010/main" val="3427439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LastPass</a:t>
            </a:r>
            <a:r>
              <a:rPr kumimoji="1" lang="en-US" altLang="ja-JP" dirty="0" smtClean="0"/>
              <a:t> </a:t>
            </a:r>
            <a:r>
              <a:rPr kumimoji="1" lang="ja-JP" altLang="en-US" dirty="0" smtClean="0"/>
              <a:t>保管庫</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798" y="1760659"/>
            <a:ext cx="6645722" cy="437515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22</a:t>
            </a:fld>
            <a:endParaRPr lang="ja-JP" altLang="en-US"/>
          </a:p>
        </p:txBody>
      </p:sp>
    </p:spTree>
    <p:extLst>
      <p:ext uri="{BB962C8B-B14F-4D97-AF65-F5344CB8AC3E}">
        <p14:creationId xmlns:p14="http://schemas.microsoft.com/office/powerpoint/2010/main" val="81730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多要素認証・多段階認証</a:t>
            </a:r>
            <a:endParaRPr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認証に</a:t>
            </a:r>
            <a:r>
              <a:rPr lang="en-US" altLang="ja-JP" dirty="0" smtClean="0"/>
              <a:t>2</a:t>
            </a:r>
            <a:r>
              <a:rPr lang="ja-JP" altLang="en-US" dirty="0" smtClean="0"/>
              <a:t>つ以上の情報を使用する</a:t>
            </a:r>
            <a:endParaRPr lang="en-US" altLang="ja-JP" dirty="0" smtClean="0"/>
          </a:p>
          <a:p>
            <a:pPr lvl="1"/>
            <a:r>
              <a:rPr lang="ja-JP" altLang="en-US" dirty="0" smtClean="0"/>
              <a:t>記憶：正規の利用者のみが知っている情報</a:t>
            </a:r>
            <a:endParaRPr lang="en-US" altLang="ja-JP" dirty="0"/>
          </a:p>
          <a:p>
            <a:pPr lvl="2"/>
            <a:r>
              <a:rPr lang="ja-JP" altLang="en-US" dirty="0" smtClean="0"/>
              <a:t>パスワード、</a:t>
            </a:r>
            <a:r>
              <a:rPr lang="en-US" altLang="ja-JP" dirty="0" smtClean="0"/>
              <a:t>PIN</a:t>
            </a:r>
            <a:r>
              <a:rPr lang="ja-JP" altLang="en-US" dirty="0" smtClean="0"/>
              <a:t>コード</a:t>
            </a:r>
            <a:endParaRPr lang="en-US" altLang="ja-JP" dirty="0" smtClean="0"/>
          </a:p>
          <a:p>
            <a:pPr lvl="1"/>
            <a:r>
              <a:rPr lang="ja-JP" altLang="en-US" dirty="0" smtClean="0"/>
              <a:t>所持：正規の利用者のみが持っているもの</a:t>
            </a:r>
            <a:endParaRPr lang="en-US" altLang="ja-JP" dirty="0"/>
          </a:p>
          <a:p>
            <a:pPr lvl="2"/>
            <a:r>
              <a:rPr lang="en-US" altLang="ja-JP" dirty="0"/>
              <a:t>IC</a:t>
            </a:r>
            <a:r>
              <a:rPr lang="ja-JP" altLang="en-US" dirty="0" smtClean="0"/>
              <a:t>カード、本人のスマートフォンなど</a:t>
            </a:r>
            <a:endParaRPr lang="en-US" altLang="ja-JP" dirty="0" smtClean="0"/>
          </a:p>
          <a:p>
            <a:pPr lvl="1"/>
            <a:r>
              <a:rPr lang="ja-JP" altLang="en-US" dirty="0" smtClean="0"/>
              <a:t>バイオメトリクス：正規</a:t>
            </a:r>
            <a:r>
              <a:rPr lang="ja-JP" altLang="en-US" dirty="0"/>
              <a:t>の</a:t>
            </a:r>
            <a:r>
              <a:rPr lang="ja-JP" altLang="en-US" dirty="0" smtClean="0"/>
              <a:t>利用者の身体の情報</a:t>
            </a:r>
            <a:endParaRPr lang="en-US" altLang="ja-JP" dirty="0" smtClean="0"/>
          </a:p>
          <a:p>
            <a:pPr lvl="2"/>
            <a:r>
              <a:rPr lang="ja-JP" altLang="en-US" dirty="0" smtClean="0"/>
              <a:t>指紋・虹彩・静脈</a:t>
            </a:r>
            <a:r>
              <a:rPr lang="ja-JP" altLang="en-US" dirty="0" smtClean="0"/>
              <a:t>など</a:t>
            </a:r>
            <a:endParaRPr lang="en-US" altLang="ja-JP" dirty="0" smtClean="0"/>
          </a:p>
          <a:p>
            <a:pPr lvl="2"/>
            <a:endParaRPr lang="en-US" altLang="ja-JP" dirty="0"/>
          </a:p>
          <a:p>
            <a:r>
              <a:rPr lang="ja-JP" altLang="en-US" dirty="0" smtClean="0"/>
              <a:t>一般的なサービスでは特殊な機器が不要な二段階認証が普及しつつある</a:t>
            </a:r>
            <a:endParaRPr lang="en-US" altLang="ja-JP" dirty="0" smtClean="0"/>
          </a:p>
          <a:p>
            <a:pPr lvl="1"/>
            <a:r>
              <a:rPr lang="ja-JP" altLang="en-US" dirty="0" smtClean="0"/>
              <a:t>スマートフォン所持が前提の場合が多い</a:t>
            </a:r>
            <a:endParaRPr lang="en-US" altLang="ja-JP" dirty="0" smtClean="0"/>
          </a:p>
          <a:p>
            <a:pPr lvl="1"/>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23</a:t>
            </a:fld>
            <a:endParaRPr lang="ja-JP" altLang="en-US"/>
          </a:p>
        </p:txBody>
      </p:sp>
    </p:spTree>
    <p:extLst>
      <p:ext uri="{BB962C8B-B14F-4D97-AF65-F5344CB8AC3E}">
        <p14:creationId xmlns:p14="http://schemas.microsoft.com/office/powerpoint/2010/main" val="390192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パスワードの定期的変更</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本当にセキュリティを高めるかどうか</a:t>
            </a:r>
            <a:r>
              <a:rPr lang="ja-JP" altLang="en-US" dirty="0"/>
              <a:t>？</a:t>
            </a:r>
            <a:endParaRPr kumimoji="1" lang="en-US" altLang="ja-JP" dirty="0" smtClean="0"/>
          </a:p>
          <a:p>
            <a:pPr lvl="1"/>
            <a:r>
              <a:rPr lang="ja-JP" altLang="en-US" dirty="0"/>
              <a:t>漏れた</a:t>
            </a:r>
            <a:r>
              <a:rPr lang="ja-JP" altLang="en-US" dirty="0" smtClean="0"/>
              <a:t>ことがすぐわからないとか、漏れたままだと被害が拡大するサービスでは一定の効果がある</a:t>
            </a:r>
            <a:endParaRPr lang="en-US" altLang="ja-JP" dirty="0" smtClean="0"/>
          </a:p>
          <a:p>
            <a:pPr lvl="1"/>
            <a:r>
              <a:rPr lang="ja-JP" altLang="en-US" dirty="0" smtClean="0"/>
              <a:t>２段階認証などで同じ効果が得られる</a:t>
            </a:r>
            <a:endParaRPr lang="en-US" altLang="ja-JP" dirty="0" smtClean="0"/>
          </a:p>
          <a:p>
            <a:pPr lvl="1"/>
            <a:r>
              <a:rPr kumimoji="1" lang="ja-JP" altLang="en-US" dirty="0" smtClean="0"/>
              <a:t>頻繁に変更させると簡単なパスワードを使いまわしてしまう危険性がある</a:t>
            </a:r>
            <a:endParaRPr kumimoji="1" lang="en-US" altLang="ja-JP" dirty="0" smtClean="0"/>
          </a:p>
          <a:p>
            <a:pPr lvl="1"/>
            <a:r>
              <a:rPr lang="ja-JP" altLang="en-US" dirty="0" smtClean="0"/>
              <a:t>最近英国政府通信本部が反対意見を出して話題に</a:t>
            </a:r>
            <a:endParaRPr lang="en-US" altLang="ja-JP" dirty="0" smtClean="0"/>
          </a:p>
          <a:p>
            <a:pPr lvl="2"/>
            <a:r>
              <a:rPr lang="en-US" altLang="ja-JP" dirty="0"/>
              <a:t>https://www.cesg.gov.uk/articles/problems-forcing-regular-password-expiry</a:t>
            </a:r>
            <a:endParaRPr lang="en-US" altLang="ja-JP" dirty="0" smtClean="0"/>
          </a:p>
          <a:p>
            <a:pPr lvl="2"/>
            <a:endParaRPr kumimoji="1" lang="ja-JP" altLang="en-US" dirty="0" smtClean="0"/>
          </a:p>
          <a:p>
            <a:r>
              <a:rPr lang="ja-JP" altLang="en-US" dirty="0" smtClean="0"/>
              <a:t>定期変更を強制されるサービスもある</a:t>
            </a:r>
            <a:endParaRPr lang="en-US" altLang="ja-JP" dirty="0" smtClean="0"/>
          </a:p>
          <a:p>
            <a:pPr lvl="1"/>
            <a:r>
              <a:rPr lang="ja-JP" altLang="en-US" dirty="0" smtClean="0"/>
              <a:t>しかも前使ったパスワードは使えない所も</a:t>
            </a:r>
            <a:endParaRPr lang="en-US" altLang="ja-JP" dirty="0" smtClean="0"/>
          </a:p>
          <a:p>
            <a:pPr lvl="1"/>
            <a:r>
              <a:rPr lang="ja-JP" altLang="en-US" dirty="0" smtClean="0"/>
              <a:t>パスワード管理ソフトの自動生成を使うなどする</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24</a:t>
            </a:fld>
            <a:endParaRPr lang="ja-JP" altLang="en-US"/>
          </a:p>
        </p:txBody>
      </p:sp>
    </p:spTree>
    <p:extLst>
      <p:ext uri="{BB962C8B-B14F-4D97-AF65-F5344CB8AC3E}">
        <p14:creationId xmlns:p14="http://schemas.microsoft.com/office/powerpoint/2010/main" val="1859388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「秘密の質問」について</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「母親の旧姓は？」「初めて飼ったペットの名前は？」などの質問に答える</a:t>
            </a:r>
            <a:endParaRPr kumimoji="1" lang="en-US" altLang="ja-JP" dirty="0" smtClean="0"/>
          </a:p>
          <a:p>
            <a:pPr lvl="1"/>
            <a:r>
              <a:rPr kumimoji="1" lang="ja-JP" altLang="en-US" dirty="0" smtClean="0"/>
              <a:t>アカウント作成時に登録させられ、</a:t>
            </a:r>
            <a:r>
              <a:rPr lang="ja-JP" altLang="en-US" dirty="0" smtClean="0"/>
              <a:t>パスワードリセット</a:t>
            </a:r>
            <a:r>
              <a:rPr lang="ja-JP" altLang="en-US" dirty="0"/>
              <a:t>などの</a:t>
            </a:r>
            <a:r>
              <a:rPr lang="ja-JP" altLang="en-US" dirty="0" smtClean="0"/>
              <a:t>時に聞かれる</a:t>
            </a:r>
            <a:endParaRPr kumimoji="1" lang="en-US" altLang="ja-JP" dirty="0" smtClean="0"/>
          </a:p>
          <a:p>
            <a:r>
              <a:rPr lang="ja-JP" altLang="en-US" dirty="0" smtClean="0"/>
              <a:t>実はセキュリティ的な強度は高くない</a:t>
            </a:r>
            <a:endParaRPr lang="en-US" altLang="ja-JP" dirty="0" smtClean="0"/>
          </a:p>
          <a:p>
            <a:pPr lvl="1"/>
            <a:r>
              <a:rPr kumimoji="1" lang="ja-JP" altLang="en-US" dirty="0" smtClean="0"/>
              <a:t>質問が自由に選べない物が多い</a:t>
            </a:r>
            <a:endParaRPr kumimoji="1" lang="en-US" altLang="ja-JP" dirty="0" smtClean="0"/>
          </a:p>
          <a:p>
            <a:pPr lvl="1"/>
            <a:r>
              <a:rPr kumimoji="1" lang="ja-JP" altLang="en-US" dirty="0" smtClean="0"/>
              <a:t>一般的な質問内容が多く、</a:t>
            </a:r>
            <a:r>
              <a:rPr kumimoji="1" lang="en-US" altLang="ja-JP" dirty="0" smtClean="0"/>
              <a:t>SNS</a:t>
            </a:r>
            <a:r>
              <a:rPr kumimoji="1" lang="ja-JP" altLang="en-US" dirty="0" smtClean="0"/>
              <a:t>などを見ていると結構わかってしまう</a:t>
            </a:r>
            <a:endParaRPr kumimoji="1" lang="en-US" altLang="ja-JP" dirty="0" smtClean="0"/>
          </a:p>
          <a:p>
            <a:pPr lvl="1"/>
            <a:r>
              <a:rPr kumimoji="1" lang="en-US" altLang="ja-JP" dirty="0" smtClean="0"/>
              <a:t>Google</a:t>
            </a:r>
            <a:r>
              <a:rPr kumimoji="1" lang="ja-JP" altLang="en-US" dirty="0" smtClean="0"/>
              <a:t>が疑問を呈する研究</a:t>
            </a:r>
            <a:endParaRPr kumimoji="1" lang="en-US" altLang="ja-JP" dirty="0" smtClean="0"/>
          </a:p>
          <a:p>
            <a:pPr lvl="2"/>
            <a:r>
              <a:rPr lang="en-US" altLang="ja-JP" dirty="0"/>
              <a:t>http://googledevjp.blogspot.jp/2015/07/blog-post_8.html</a:t>
            </a:r>
            <a:endParaRPr kumimoji="1" lang="en-US" altLang="ja-JP" dirty="0" smtClean="0"/>
          </a:p>
          <a:p>
            <a:pPr lvl="2"/>
            <a:endParaRPr kumimoji="1" lang="en-US" altLang="ja-JP" dirty="0" smtClean="0"/>
          </a:p>
          <a:p>
            <a:r>
              <a:rPr lang="ja-JP" altLang="en-US" dirty="0" smtClean="0"/>
              <a:t>質問文と関係ない答えを登録すると少し安全</a:t>
            </a:r>
            <a:endParaRPr lang="en-US" altLang="ja-JP" dirty="0" smtClean="0"/>
          </a:p>
          <a:p>
            <a:pPr lvl="1"/>
            <a:r>
              <a:rPr lang="ja-JP" altLang="en-US" dirty="0"/>
              <a:t>忘れない</a:t>
            </a:r>
            <a:r>
              <a:rPr lang="ja-JP" altLang="en-US" dirty="0" smtClean="0"/>
              <a:t>よう</a:t>
            </a:r>
            <a:r>
              <a:rPr lang="ja-JP" altLang="en-US" dirty="0"/>
              <a:t>な</a:t>
            </a:r>
            <a:r>
              <a:rPr lang="ja-JP" altLang="en-US" dirty="0" smtClean="0"/>
              <a:t>対策は必要</a:t>
            </a:r>
            <a:endParaRPr lang="en-US" altLang="ja-JP"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25</a:t>
            </a:fld>
            <a:endParaRPr lang="ja-JP" altLang="en-US"/>
          </a:p>
        </p:txBody>
      </p:sp>
    </p:spTree>
    <p:extLst>
      <p:ext uri="{BB962C8B-B14F-4D97-AF65-F5344CB8AC3E}">
        <p14:creationId xmlns:p14="http://schemas.microsoft.com/office/powerpoint/2010/main" val="1093932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サーバに残す情報の管理</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サービス利用に必要な個人情報は仕方ない</a:t>
            </a:r>
            <a:endParaRPr kumimoji="1" lang="en-US" altLang="ja-JP" dirty="0" smtClean="0"/>
          </a:p>
          <a:p>
            <a:r>
              <a:rPr lang="ja-JP" altLang="en-US" dirty="0"/>
              <a:t>残さなくても</a:t>
            </a:r>
            <a:r>
              <a:rPr lang="ja-JP" altLang="en-US" dirty="0" smtClean="0"/>
              <a:t>いい情報は残さない</a:t>
            </a:r>
            <a:endParaRPr lang="en-US" altLang="ja-JP" dirty="0" smtClean="0"/>
          </a:p>
          <a:p>
            <a:pPr lvl="1"/>
            <a:r>
              <a:rPr kumimoji="1" lang="ja-JP" altLang="en-US" dirty="0" smtClean="0"/>
              <a:t>例</a:t>
            </a:r>
            <a:r>
              <a:rPr kumimoji="1" lang="en-US" altLang="ja-JP" dirty="0" smtClean="0"/>
              <a:t>: Amazon</a:t>
            </a:r>
            <a:r>
              <a:rPr kumimoji="1" lang="ja-JP" altLang="en-US" dirty="0" smtClean="0"/>
              <a:t>にクレジットカード番号を保存</a:t>
            </a:r>
            <a:endParaRPr kumimoji="1" lang="en-US" altLang="ja-JP" dirty="0" smtClean="0"/>
          </a:p>
          <a:p>
            <a:pPr lvl="2"/>
            <a:r>
              <a:rPr lang="ja-JP" altLang="en-US" dirty="0"/>
              <a:t>残しておく</a:t>
            </a:r>
            <a:r>
              <a:rPr lang="ja-JP" altLang="en-US" dirty="0" smtClean="0"/>
              <a:t>とワンクリック購入が使えて便利</a:t>
            </a:r>
            <a:endParaRPr lang="en-US" altLang="ja-JP" dirty="0" smtClean="0"/>
          </a:p>
          <a:p>
            <a:pPr lvl="2"/>
            <a:r>
              <a:rPr kumimoji="1" lang="ja-JP" altLang="en-US" dirty="0"/>
              <a:t>残しておく</a:t>
            </a:r>
            <a:r>
              <a:rPr kumimoji="1" lang="ja-JP" altLang="en-US" dirty="0" smtClean="0"/>
              <a:t>と漏洩や乗っ取りでの悪用の危険性</a:t>
            </a:r>
            <a:endParaRPr kumimoji="1" lang="en-US" altLang="ja-JP" dirty="0" smtClean="0"/>
          </a:p>
          <a:p>
            <a:pPr lvl="1"/>
            <a:r>
              <a:rPr lang="ja-JP" altLang="en-US" dirty="0" smtClean="0"/>
              <a:t>利用者でコントロールできない場合も</a:t>
            </a:r>
            <a:r>
              <a:rPr lang="en-US" altLang="ja-JP" dirty="0" smtClean="0"/>
              <a:t>…</a:t>
            </a:r>
          </a:p>
          <a:p>
            <a:pPr lvl="2"/>
            <a:r>
              <a:rPr kumimoji="1" lang="ja-JP" altLang="en-US" dirty="0"/>
              <a:t>残しては</a:t>
            </a:r>
            <a:r>
              <a:rPr kumimoji="1" lang="ja-JP" altLang="en-US" dirty="0" smtClean="0"/>
              <a:t>いけない「</a:t>
            </a:r>
            <a:r>
              <a:rPr kumimoji="1" lang="en-US" altLang="ja-JP" dirty="0" smtClean="0"/>
              <a:t>CVC</a:t>
            </a:r>
            <a:r>
              <a:rPr kumimoji="1" lang="ja-JP" altLang="en-US" dirty="0" smtClean="0"/>
              <a:t>」「</a:t>
            </a:r>
            <a:r>
              <a:rPr kumimoji="1" lang="en-US" altLang="ja-JP" dirty="0" smtClean="0"/>
              <a:t>CVV</a:t>
            </a:r>
            <a:r>
              <a:rPr kumimoji="1" lang="ja-JP" altLang="en-US" dirty="0" smtClean="0"/>
              <a:t>」を保存しているダメサービス</a:t>
            </a:r>
            <a:r>
              <a:rPr lang="ja-JP" altLang="en-US" dirty="0" smtClean="0"/>
              <a:t>もある</a:t>
            </a:r>
            <a:endParaRPr lang="en-US" altLang="ja-JP" dirty="0" smtClean="0"/>
          </a:p>
          <a:p>
            <a:pPr lvl="2"/>
            <a:r>
              <a:rPr lang="ja-JP" altLang="en-US" dirty="0"/>
              <a:t>漏洩して</a:t>
            </a:r>
            <a:r>
              <a:rPr lang="ja-JP" altLang="en-US" dirty="0" smtClean="0"/>
              <a:t>から、騒ぎ</a:t>
            </a:r>
            <a:r>
              <a:rPr lang="ja-JP" altLang="en-US" dirty="0"/>
              <a:t>になる</a:t>
            </a:r>
            <a:endParaRPr lang="en-US" altLang="ja-JP"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26</a:t>
            </a:fld>
            <a:endParaRPr lang="ja-JP" altLang="en-US"/>
          </a:p>
        </p:txBody>
      </p:sp>
    </p:spTree>
    <p:extLst>
      <p:ext uri="{BB962C8B-B14F-4D97-AF65-F5344CB8AC3E}">
        <p14:creationId xmlns:p14="http://schemas.microsoft.com/office/powerpoint/2010/main" val="1543591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通信経路を守る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 name="スライド番号プレースホルダー 1"/>
          <p:cNvSpPr>
            <a:spLocks noGrp="1"/>
          </p:cNvSpPr>
          <p:nvPr>
            <p:ph type="sldNum" sz="quarter" idx="12"/>
          </p:nvPr>
        </p:nvSpPr>
        <p:spPr/>
        <p:txBody>
          <a:bodyPr/>
          <a:lstStyle/>
          <a:p>
            <a:fld id="{7E280EC1-6B44-4B49-82BC-9ACA7170F820}" type="slidenum">
              <a:rPr lang="ja-JP" altLang="en-US" smtClean="0"/>
              <a:pPr/>
              <a:t>27</a:t>
            </a:fld>
            <a:endParaRPr lang="ja-JP" altLang="en-US"/>
          </a:p>
        </p:txBody>
      </p:sp>
    </p:spTree>
    <p:extLst>
      <p:ext uri="{BB962C8B-B14F-4D97-AF65-F5344CB8AC3E}">
        <p14:creationId xmlns:p14="http://schemas.microsoft.com/office/powerpoint/2010/main" val="3911429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a:t>
            </a:r>
            <a:r>
              <a:rPr lang="ja-JP" altLang="en-US" dirty="0" smtClean="0"/>
              <a:t>が守れる</a:t>
            </a:r>
            <a:r>
              <a:rPr kumimoji="1" lang="ja-JP" altLang="en-US" dirty="0" smtClean="0"/>
              <a:t>のか？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情報機器そのもの</a:t>
            </a:r>
            <a:endParaRPr lang="en-US" altLang="ja-JP" dirty="0" smtClean="0"/>
          </a:p>
          <a:p>
            <a:pPr lvl="1"/>
            <a:r>
              <a:rPr kumimoji="1" lang="ja-JP" altLang="en-US" dirty="0" smtClean="0"/>
              <a:t>自分のパソコン・スマホ</a:t>
            </a:r>
            <a:r>
              <a:rPr lang="ja-JP" altLang="en-US" dirty="0" smtClean="0"/>
              <a:t>とその内容</a:t>
            </a:r>
            <a:endParaRPr kumimoji="1" lang="en-US" altLang="ja-JP" dirty="0" smtClean="0"/>
          </a:p>
          <a:p>
            <a:pPr lvl="1"/>
            <a:r>
              <a:rPr lang="ja-JP" altLang="en-US" dirty="0" smtClean="0"/>
              <a:t>より安全な使い方</a:t>
            </a:r>
            <a:endParaRPr kumimoji="1" lang="en-US" altLang="ja-JP" dirty="0" smtClean="0"/>
          </a:p>
          <a:p>
            <a:r>
              <a:rPr kumimoji="1" lang="ja-JP" altLang="en-US" dirty="0" smtClean="0"/>
              <a:t>サービス側にある情報</a:t>
            </a:r>
            <a:endParaRPr kumimoji="1" lang="en-US" altLang="ja-JP" dirty="0" smtClean="0"/>
          </a:p>
          <a:p>
            <a:pPr lvl="1"/>
            <a:r>
              <a:rPr lang="ja-JP" altLang="en-US" dirty="0" smtClean="0"/>
              <a:t>「アカウント」の保護</a:t>
            </a:r>
            <a:endParaRPr kumimoji="1" lang="ja-JP" altLang="en-US" dirty="0" smtClean="0"/>
          </a:p>
          <a:p>
            <a:r>
              <a:rPr lang="ja-JP" altLang="en-US" dirty="0" smtClean="0"/>
              <a:t>ネット上で受け渡される</a:t>
            </a:r>
            <a:r>
              <a:rPr kumimoji="1" lang="ja-JP" altLang="en-US" dirty="0" smtClean="0"/>
              <a:t>情報</a:t>
            </a:r>
            <a:endParaRPr kumimoji="1" lang="en-US" altLang="ja-JP" dirty="0" smtClean="0"/>
          </a:p>
          <a:p>
            <a:pPr lvl="1"/>
            <a:r>
              <a:rPr lang="ja-JP" altLang="en-US" dirty="0" smtClean="0"/>
              <a:t>無線</a:t>
            </a:r>
            <a:r>
              <a:rPr lang="en-US" altLang="ja-JP" dirty="0" smtClean="0"/>
              <a:t>LAN</a:t>
            </a:r>
            <a:r>
              <a:rPr lang="ja-JP" altLang="en-US" dirty="0" smtClean="0"/>
              <a:t>の安全性について</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7" name="角丸四角形 6"/>
          <p:cNvSpPr/>
          <p:nvPr/>
        </p:nvSpPr>
        <p:spPr>
          <a:xfrm>
            <a:off x="1709615" y="3836887"/>
            <a:ext cx="5110285" cy="1110619"/>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36552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6695" t="43220" r="39192" b="-401"/>
          <a:stretch/>
        </p:blipFill>
        <p:spPr>
          <a:xfrm>
            <a:off x="1942415" y="5216566"/>
            <a:ext cx="2382519" cy="667740"/>
          </a:xfrm>
          <a:prstGeom prst="rect">
            <a:avLst/>
          </a:prstGeom>
        </p:spPr>
      </p:pic>
      <p:sp>
        <p:nvSpPr>
          <p:cNvPr id="2" name="タイトル 1"/>
          <p:cNvSpPr>
            <a:spLocks noGrp="1"/>
          </p:cNvSpPr>
          <p:nvPr>
            <p:ph type="title"/>
          </p:nvPr>
        </p:nvSpPr>
        <p:spPr/>
        <p:txBody>
          <a:bodyPr/>
          <a:lstStyle/>
          <a:p>
            <a:r>
              <a:rPr lang="ja-JP" altLang="en-US" smtClean="0"/>
              <a:t>無線</a:t>
            </a:r>
            <a:r>
              <a:rPr lang="en-US" altLang="ja-JP" smtClean="0"/>
              <a:t>LAN</a:t>
            </a:r>
            <a:r>
              <a:rPr lang="ja-JP" altLang="en-US" smtClean="0"/>
              <a:t>（</a:t>
            </a:r>
            <a:r>
              <a:rPr lang="en-US" altLang="ja-JP" smtClean="0"/>
              <a:t>Wi-Fi</a:t>
            </a:r>
            <a:r>
              <a:rPr lang="ja-JP" altLang="en-US" smtClean="0"/>
              <a:t>）について</a:t>
            </a:r>
            <a:endParaRPr lang="ja-JP" altLang="en-US" dirty="0"/>
          </a:p>
        </p:txBody>
      </p:sp>
      <p:sp>
        <p:nvSpPr>
          <p:cNvPr id="3" name="コンテンツ プレースホルダー 2"/>
          <p:cNvSpPr>
            <a:spLocks noGrp="1"/>
          </p:cNvSpPr>
          <p:nvPr>
            <p:ph idx="1"/>
          </p:nvPr>
        </p:nvSpPr>
        <p:spPr/>
        <p:txBody>
          <a:bodyPr/>
          <a:lstStyle/>
          <a:p>
            <a:r>
              <a:rPr lang="ja-JP" altLang="en-US" smtClean="0"/>
              <a:t>皆さんが使っているパソコンやスマホをネットワークに接続している仕組みの一つ</a:t>
            </a:r>
            <a:endParaRPr lang="en-US" altLang="ja-JP" smtClean="0"/>
          </a:p>
          <a:p>
            <a:r>
              <a:rPr lang="ja-JP" altLang="en-US" smtClean="0"/>
              <a:t>スマートフォンや携帯の「</a:t>
            </a:r>
            <a:r>
              <a:rPr lang="en-US" altLang="ja-JP" smtClean="0"/>
              <a:t>3G</a:t>
            </a:r>
            <a:r>
              <a:rPr lang="ja-JP" altLang="en-US" smtClean="0"/>
              <a:t>」「</a:t>
            </a:r>
            <a:r>
              <a:rPr lang="en-US" altLang="ja-JP" smtClean="0"/>
              <a:t>4G</a:t>
            </a:r>
            <a:r>
              <a:rPr lang="ja-JP" altLang="en-US" smtClean="0"/>
              <a:t>」「</a:t>
            </a:r>
            <a:r>
              <a:rPr lang="en-US" altLang="ja-JP" smtClean="0"/>
              <a:t>LTE</a:t>
            </a:r>
            <a:r>
              <a:rPr lang="ja-JP" altLang="en-US" smtClean="0"/>
              <a:t>」「</a:t>
            </a:r>
            <a:r>
              <a:rPr lang="en-US" altLang="ja-JP" smtClean="0"/>
              <a:t>Xi</a:t>
            </a:r>
            <a:r>
              <a:rPr lang="ja-JP" altLang="en-US" smtClean="0"/>
              <a:t>」などとは別の仕組み</a:t>
            </a:r>
            <a:endParaRPr lang="en-US" altLang="ja-JP" smtClean="0"/>
          </a:p>
          <a:p>
            <a:r>
              <a:rPr lang="ja-JP" altLang="en-US" smtClean="0"/>
              <a:t>ほとんどのスマートフォンは両方使える</a:t>
            </a:r>
            <a:endParaRPr lang="en-US" altLang="ja-JP" smtClean="0"/>
          </a:p>
          <a:p>
            <a:pPr lvl="1"/>
            <a:r>
              <a:rPr lang="ja-JP" altLang="en-US" smtClean="0"/>
              <a:t>「ガラケー」では使えないことが多い</a:t>
            </a:r>
            <a:endParaRPr lang="en-US" altLang="ja-JP" smtClean="0"/>
          </a:p>
          <a:p>
            <a:r>
              <a:rPr lang="ja-JP" altLang="en-US" smtClean="0"/>
              <a:t>扇型のマークで表現されることが多い</a:t>
            </a:r>
            <a:endParaRPr lang="en-US" altLang="ja-JP" dirty="0" smtClean="0"/>
          </a:p>
        </p:txBody>
      </p:sp>
      <p:sp>
        <p:nvSpPr>
          <p:cNvPr id="10" name="フッター プレースホルダー 9"/>
          <p:cNvSpPr>
            <a:spLocks noGrp="1"/>
          </p:cNvSpPr>
          <p:nvPr>
            <p:ph type="ftr" sz="quarter" idx="11"/>
          </p:nvPr>
        </p:nvSpPr>
        <p:spPr/>
        <p:txBody>
          <a:bodyPr/>
          <a:lstStyle/>
          <a:p>
            <a:r>
              <a:rPr lang="ja-JP" altLang="en-US" smtClean="0"/>
              <a:t>サイバーセキュリティ基礎論</a:t>
            </a:r>
            <a:endParaRPr lang="ja-JP" altLang="en-US"/>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982" y="5220595"/>
            <a:ext cx="2298625" cy="1121948"/>
          </a:xfrm>
          <a:prstGeom prst="rect">
            <a:avLst/>
          </a:prstGeom>
          <a:ln>
            <a:noFill/>
          </a:ln>
          <a:effectLst>
            <a:outerShdw blurRad="190500" algn="tl" rotWithShape="0">
              <a:srgbClr val="000000">
                <a:alpha val="70000"/>
              </a:srgbClr>
            </a:outerShdw>
          </a:effec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457" y="5543495"/>
            <a:ext cx="1971950" cy="838317"/>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221" y="5702115"/>
            <a:ext cx="1779721" cy="798819"/>
          </a:xfrm>
          <a:prstGeom prst="rect">
            <a:avLst/>
          </a:prstGeom>
          <a:ln>
            <a:noFill/>
          </a:ln>
          <a:effectLst>
            <a:outerShdw blurRad="190500" algn="tl" rotWithShape="0">
              <a:srgbClr val="000000">
                <a:alpha val="70000"/>
              </a:srgbClr>
            </a:outerShdw>
          </a:effectLst>
        </p:spPr>
      </p:pic>
      <p:sp>
        <p:nvSpPr>
          <p:cNvPr id="14" name="楕円 13"/>
          <p:cNvSpPr/>
          <p:nvPr/>
        </p:nvSpPr>
        <p:spPr>
          <a:xfrm>
            <a:off x="2531347" y="5366498"/>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5" name="楕円 14"/>
          <p:cNvSpPr/>
          <p:nvPr/>
        </p:nvSpPr>
        <p:spPr>
          <a:xfrm>
            <a:off x="4196658" y="5105149"/>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6" name="楕円 15"/>
          <p:cNvSpPr/>
          <p:nvPr/>
        </p:nvSpPr>
        <p:spPr>
          <a:xfrm>
            <a:off x="6157411" y="5505834"/>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7" name="楕円 16"/>
          <p:cNvSpPr/>
          <p:nvPr/>
        </p:nvSpPr>
        <p:spPr>
          <a:xfrm>
            <a:off x="7058727" y="5648203"/>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2254812" y="5884176"/>
            <a:ext cx="1208985" cy="523220"/>
          </a:xfrm>
          <a:prstGeom prst="rect">
            <a:avLst/>
          </a:prstGeom>
          <a:noFill/>
        </p:spPr>
        <p:txBody>
          <a:bodyPr wrap="none" rtlCol="0">
            <a:spAutoFit/>
          </a:bodyPr>
          <a:lstStyle/>
          <a:p>
            <a:r>
              <a:rPr kumimoji="1" lang="en-US" altLang="ja-JP" sz="1400" dirty="0" smtClean="0">
                <a:solidFill>
                  <a:srgbClr val="FF0000"/>
                </a:solidFill>
              </a:rPr>
              <a:t>Windows 10</a:t>
            </a:r>
          </a:p>
          <a:p>
            <a:endParaRPr kumimoji="1" lang="ja-JP" altLang="en-US" sz="1400" dirty="0">
              <a:solidFill>
                <a:srgbClr val="FF0000"/>
              </a:solidFill>
            </a:endParaRPr>
          </a:p>
        </p:txBody>
      </p:sp>
      <p:sp>
        <p:nvSpPr>
          <p:cNvPr id="19" name="テキスト ボックス 18"/>
          <p:cNvSpPr txBox="1"/>
          <p:nvPr/>
        </p:nvSpPr>
        <p:spPr>
          <a:xfrm>
            <a:off x="3995173" y="5634597"/>
            <a:ext cx="1002197" cy="307777"/>
          </a:xfrm>
          <a:prstGeom prst="rect">
            <a:avLst/>
          </a:prstGeom>
          <a:noFill/>
        </p:spPr>
        <p:txBody>
          <a:bodyPr wrap="none" rtlCol="0">
            <a:spAutoFit/>
          </a:bodyPr>
          <a:lstStyle/>
          <a:p>
            <a:r>
              <a:rPr kumimoji="1" lang="en-US" altLang="ja-JP" sz="1400" dirty="0" smtClean="0">
                <a:solidFill>
                  <a:srgbClr val="FFFF00"/>
                </a:solidFill>
              </a:rPr>
              <a:t>Mac OS X</a:t>
            </a:r>
            <a:endParaRPr kumimoji="1" lang="ja-JP" altLang="en-US" sz="1400" dirty="0">
              <a:solidFill>
                <a:srgbClr val="FFFF00"/>
              </a:solidFill>
            </a:endParaRPr>
          </a:p>
        </p:txBody>
      </p:sp>
      <p:sp>
        <p:nvSpPr>
          <p:cNvPr id="20" name="テキスト ボックス 19"/>
          <p:cNvSpPr txBox="1"/>
          <p:nvPr/>
        </p:nvSpPr>
        <p:spPr>
          <a:xfrm>
            <a:off x="6099057" y="5216566"/>
            <a:ext cx="742511" cy="307777"/>
          </a:xfrm>
          <a:prstGeom prst="rect">
            <a:avLst/>
          </a:prstGeom>
          <a:noFill/>
        </p:spPr>
        <p:txBody>
          <a:bodyPr wrap="none" rtlCol="0">
            <a:spAutoFit/>
          </a:bodyPr>
          <a:lstStyle/>
          <a:p>
            <a:r>
              <a:rPr lang="en-US" altLang="ja-JP" sz="1400" dirty="0" smtClean="0">
                <a:solidFill>
                  <a:srgbClr val="FF0000"/>
                </a:solidFill>
              </a:rPr>
              <a:t>iPhone</a:t>
            </a:r>
            <a:endParaRPr kumimoji="1" lang="ja-JP" altLang="en-US" sz="1400" dirty="0">
              <a:solidFill>
                <a:srgbClr val="FF0000"/>
              </a:solidFill>
            </a:endParaRPr>
          </a:p>
        </p:txBody>
      </p:sp>
      <p:sp>
        <p:nvSpPr>
          <p:cNvPr id="21" name="テキスト ボックス 20"/>
          <p:cNvSpPr txBox="1"/>
          <p:nvPr/>
        </p:nvSpPr>
        <p:spPr>
          <a:xfrm>
            <a:off x="6909658" y="6127947"/>
            <a:ext cx="801823" cy="307777"/>
          </a:xfrm>
          <a:prstGeom prst="rect">
            <a:avLst/>
          </a:prstGeom>
          <a:noFill/>
        </p:spPr>
        <p:txBody>
          <a:bodyPr wrap="none" rtlCol="0">
            <a:spAutoFit/>
          </a:bodyPr>
          <a:lstStyle/>
          <a:p>
            <a:r>
              <a:rPr lang="en-US" altLang="ja-JP" sz="1400" dirty="0" smtClean="0">
                <a:solidFill>
                  <a:srgbClr val="FFFF00"/>
                </a:solidFill>
              </a:rPr>
              <a:t>Android</a:t>
            </a:r>
            <a:endParaRPr kumimoji="1" lang="ja-JP" altLang="en-US" sz="1400" dirty="0">
              <a:solidFill>
                <a:srgbClr val="FFFF00"/>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29</a:t>
            </a:fld>
            <a:endParaRPr lang="ja-JP" altLang="en-US"/>
          </a:p>
        </p:txBody>
      </p:sp>
    </p:spTree>
    <p:extLst>
      <p:ext uri="{BB962C8B-B14F-4D97-AF65-F5344CB8AC3E}">
        <p14:creationId xmlns:p14="http://schemas.microsoft.com/office/powerpoint/2010/main" val="8607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20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20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20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サーバ上</a:t>
            </a:r>
            <a:r>
              <a:rPr lang="ja-JP" altLang="en-US" dirty="0"/>
              <a:t>に</a:t>
            </a:r>
            <a:r>
              <a:rPr lang="ja-JP" altLang="en-US" dirty="0" smtClean="0"/>
              <a:t>ある情報を守る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 name="スライド番号プレースホルダー 1"/>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1280256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Wi-Fi </a:t>
            </a:r>
            <a:r>
              <a:rPr lang="ja-JP" altLang="en-US" smtClean="0"/>
              <a:t>って？</a:t>
            </a:r>
            <a:endParaRPr lang="ja-JP" altLang="en-US" dirty="0"/>
          </a:p>
        </p:txBody>
      </p:sp>
      <p:sp>
        <p:nvSpPr>
          <p:cNvPr id="3" name="コンテンツ プレースホルダー 2"/>
          <p:cNvSpPr>
            <a:spLocks noGrp="1"/>
          </p:cNvSpPr>
          <p:nvPr>
            <p:ph idx="1"/>
          </p:nvPr>
        </p:nvSpPr>
        <p:spPr/>
        <p:txBody>
          <a:bodyPr>
            <a:normAutofit/>
          </a:bodyPr>
          <a:lstStyle/>
          <a:p>
            <a:r>
              <a:rPr lang="en-US" altLang="ja-JP" smtClean="0"/>
              <a:t>IEEE802.11</a:t>
            </a:r>
            <a:r>
              <a:rPr lang="ja-JP" altLang="en-US" smtClean="0"/>
              <a:t>規格（後述）に基づいた無線</a:t>
            </a:r>
            <a:r>
              <a:rPr lang="en-US" altLang="ja-JP" smtClean="0"/>
              <a:t>LAN</a:t>
            </a:r>
            <a:r>
              <a:rPr lang="ja-JP" altLang="en-US" smtClean="0"/>
              <a:t>機器</a:t>
            </a:r>
            <a:endParaRPr lang="en-US" altLang="ja-JP" smtClean="0"/>
          </a:p>
          <a:p>
            <a:r>
              <a:rPr lang="ja-JP" altLang="en-US" smtClean="0"/>
              <a:t>実は「</a:t>
            </a:r>
            <a:r>
              <a:rPr lang="en-US" altLang="ja-JP" smtClean="0"/>
              <a:t>Wi-Fi Alliance</a:t>
            </a:r>
            <a:r>
              <a:rPr lang="ja-JP" altLang="en-US" smtClean="0"/>
              <a:t>」の登録商標</a:t>
            </a:r>
            <a:endParaRPr lang="en-US" altLang="ja-JP" smtClean="0"/>
          </a:p>
          <a:p>
            <a:r>
              <a:rPr lang="ja-JP" altLang="en-US" smtClean="0"/>
              <a:t>この団体が認定した機器には「</a:t>
            </a:r>
            <a:r>
              <a:rPr lang="en-US" altLang="ja-JP" smtClean="0"/>
              <a:t>Wi-Fi Certified</a:t>
            </a:r>
            <a:r>
              <a:rPr lang="ja-JP" altLang="en-US" smtClean="0"/>
              <a:t>」のロゴが付けられる</a:t>
            </a:r>
            <a:endParaRPr lang="en-US" altLang="ja-JP" smtClean="0"/>
          </a:p>
          <a:p>
            <a:pPr lvl="1"/>
            <a:r>
              <a:rPr lang="ja-JP" altLang="en-US" smtClean="0"/>
              <a:t>他の</a:t>
            </a:r>
            <a:r>
              <a:rPr lang="en-US" altLang="ja-JP" smtClean="0"/>
              <a:t> Wi-Fi </a:t>
            </a:r>
            <a:r>
              <a:rPr lang="ja-JP" altLang="en-US" smtClean="0"/>
              <a:t>機器と問題なくつながるかどうかの試験を通過している証拠</a:t>
            </a:r>
            <a:endParaRPr lang="en-US" altLang="ja-JP" smtClean="0"/>
          </a:p>
          <a:p>
            <a:endParaRPr lang="en-US" altLang="ja-JP" smtClean="0"/>
          </a:p>
          <a:p>
            <a:r>
              <a:rPr lang="ja-JP" altLang="en-US" smtClean="0"/>
              <a:t>現在ほぼ「無線</a:t>
            </a:r>
            <a:r>
              <a:rPr lang="en-US" altLang="ja-JP" smtClean="0"/>
              <a:t>LAN</a:t>
            </a:r>
            <a:r>
              <a:rPr lang="ja-JP" altLang="en-US" smtClean="0"/>
              <a:t>」と同義で使われている</a:t>
            </a:r>
            <a:endParaRPr lang="en-US" altLang="ja-JP" smtClean="0"/>
          </a:p>
          <a:p>
            <a:endParaRPr lang="en-US" altLang="ja-JP" smtClean="0"/>
          </a:p>
          <a:p>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pic>
        <p:nvPicPr>
          <p:cNvPr id="1026" name="Picture 2" descr="https://upload.wikimedia.org/wikipedia/commons/thumb/d/d6/Wi-Fi.svg/250px-Wi-F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340" y="479410"/>
            <a:ext cx="2381250" cy="9715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4015691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無線</a:t>
            </a:r>
            <a:r>
              <a:rPr lang="en-US" altLang="ja-JP" smtClean="0"/>
              <a:t>LAN</a:t>
            </a:r>
            <a:r>
              <a:rPr lang="ja-JP" altLang="en-US" smtClean="0"/>
              <a:t>（</a:t>
            </a:r>
            <a:r>
              <a:rPr lang="en-US" altLang="ja-JP" smtClean="0"/>
              <a:t>Wi-Fi</a:t>
            </a:r>
            <a:r>
              <a:rPr lang="ja-JP" altLang="en-US" smtClean="0"/>
              <a:t>）のメリット</a:t>
            </a:r>
            <a:endParaRPr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en-US" dirty="0" smtClean="0"/>
              <a:t>家庭で利用する場合（家にネットがある前提）</a:t>
            </a:r>
            <a:endParaRPr lang="en-US" altLang="ja-JP" dirty="0" smtClean="0"/>
          </a:p>
          <a:p>
            <a:pPr lvl="1"/>
            <a:r>
              <a:rPr lang="ja-JP" altLang="en-US" dirty="0" smtClean="0"/>
              <a:t>ケーブルを引き回さなくていい！</a:t>
            </a:r>
            <a:endParaRPr lang="en-US" altLang="ja-JP" dirty="0" smtClean="0"/>
          </a:p>
          <a:p>
            <a:pPr lvl="1"/>
            <a:r>
              <a:rPr lang="ja-JP" altLang="en-US" dirty="0" smtClean="0"/>
              <a:t>家族みんなで使えて機器が増えても追加の出費がない</a:t>
            </a:r>
            <a:endParaRPr lang="en-US" altLang="ja-JP" dirty="0" smtClean="0"/>
          </a:p>
          <a:p>
            <a:pPr lvl="1"/>
            <a:r>
              <a:rPr lang="ja-JP" altLang="en-US" dirty="0" smtClean="0"/>
              <a:t>パソコン、スマートフォン、タブレット、ゲーム機、プリンターなどなど、</a:t>
            </a:r>
            <a:r>
              <a:rPr lang="en-US" altLang="ja-JP" dirty="0" smtClean="0"/>
              <a:t>Wi-Fi </a:t>
            </a:r>
            <a:r>
              <a:rPr lang="ja-JP" altLang="en-US" dirty="0" smtClean="0"/>
              <a:t>の普及で対応する機械が増えている</a:t>
            </a:r>
            <a:endParaRPr lang="en-US" altLang="ja-JP" dirty="0" smtClean="0"/>
          </a:p>
          <a:p>
            <a:r>
              <a:rPr lang="ja-JP" altLang="en-US" dirty="0" smtClean="0"/>
              <a:t>携帯電話網の通信量制限を気にしなくていい</a:t>
            </a:r>
            <a:endParaRPr lang="en-US" altLang="ja-JP" dirty="0" smtClean="0"/>
          </a:p>
          <a:p>
            <a:r>
              <a:rPr lang="en-US" altLang="ja-JP" dirty="0" smtClean="0"/>
              <a:t>Wi-Fi </a:t>
            </a:r>
            <a:r>
              <a:rPr lang="ja-JP" altLang="en-US" dirty="0" smtClean="0"/>
              <a:t>でしかできないことがある</a:t>
            </a:r>
            <a:endParaRPr lang="en-US" altLang="ja-JP" dirty="0" smtClean="0"/>
          </a:p>
          <a:p>
            <a:pPr lvl="1"/>
            <a:r>
              <a:rPr lang="en-US" altLang="ja-JP" dirty="0" smtClean="0"/>
              <a:t>iPhone </a:t>
            </a:r>
            <a:r>
              <a:rPr lang="ja-JP" altLang="en-US" dirty="0" smtClean="0"/>
              <a:t>のアップデートやサイズの大きなアプリのダウンロード、</a:t>
            </a:r>
            <a:r>
              <a:rPr lang="en-US" altLang="ja-JP" dirty="0" smtClean="0"/>
              <a:t>iCloud </a:t>
            </a:r>
            <a:r>
              <a:rPr lang="ja-JP" altLang="en-US" dirty="0" err="1" smtClean="0"/>
              <a:t>への</a:t>
            </a:r>
            <a:r>
              <a:rPr lang="ja-JP" altLang="en-US" dirty="0" smtClean="0"/>
              <a:t>バックアップなど</a:t>
            </a:r>
            <a:endParaRPr lang="en-US" altLang="ja-JP" dirty="0" smtClean="0"/>
          </a:p>
          <a:p>
            <a:r>
              <a:rPr lang="ja-JP" altLang="en-US" dirty="0" smtClean="0"/>
              <a:t>海外など携帯網が使えない場合には</a:t>
            </a:r>
            <a:r>
              <a:rPr lang="en-US" altLang="ja-JP" dirty="0" smtClean="0"/>
              <a:t>Wi-Fi</a:t>
            </a:r>
            <a:r>
              <a:rPr lang="ja-JP" altLang="en-US" dirty="0" smtClean="0"/>
              <a:t>を使いたい</a:t>
            </a:r>
            <a:endParaRPr lang="en-US" altLang="ja-JP" dirty="0" smtClean="0"/>
          </a:p>
          <a:p>
            <a:pPr lvl="1"/>
            <a:r>
              <a:rPr lang="ja-JP" altLang="en-US" dirty="0" smtClean="0"/>
              <a:t>携帯のローミングは高額</a:t>
            </a:r>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31</a:t>
            </a:fld>
            <a:endParaRPr lang="ja-JP" altLang="en-US"/>
          </a:p>
        </p:txBody>
      </p:sp>
    </p:spTree>
    <p:extLst>
      <p:ext uri="{BB962C8B-B14F-4D97-AF65-F5344CB8AC3E}">
        <p14:creationId xmlns:p14="http://schemas.microsoft.com/office/powerpoint/2010/main" val="2809280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たくさん規格がある</a:t>
            </a:r>
            <a:endParaRPr lang="ja-JP" altLang="en-US" dirty="0"/>
          </a:p>
        </p:txBody>
      </p:sp>
      <p:sp>
        <p:nvSpPr>
          <p:cNvPr id="3" name="コンテンツ プレースホルダー 2"/>
          <p:cNvSpPr>
            <a:spLocks noGrp="1"/>
          </p:cNvSpPr>
          <p:nvPr>
            <p:ph idx="1"/>
          </p:nvPr>
        </p:nvSpPr>
        <p:spPr>
          <a:xfrm>
            <a:off x="1942415" y="3673598"/>
            <a:ext cx="6591985" cy="2237623"/>
          </a:xfrm>
        </p:spPr>
        <p:txBody>
          <a:bodyPr>
            <a:normAutofit fontScale="92500" lnSpcReduction="10000"/>
          </a:bodyPr>
          <a:lstStyle/>
          <a:p>
            <a:r>
              <a:rPr lang="en-US" altLang="ja-JP" dirty="0" smtClean="0"/>
              <a:t>IEEE </a:t>
            </a:r>
            <a:r>
              <a:rPr lang="ja-JP" altLang="en-US" dirty="0" smtClean="0"/>
              <a:t>（アイトリプルイー）</a:t>
            </a:r>
            <a:r>
              <a:rPr lang="en-US" altLang="ja-JP" dirty="0" smtClean="0"/>
              <a:t>802.11</a:t>
            </a:r>
            <a:r>
              <a:rPr lang="ja-JP" altLang="en-US" dirty="0" smtClean="0"/>
              <a:t> </a:t>
            </a:r>
            <a:r>
              <a:rPr lang="en-US" altLang="ja-JP" dirty="0" smtClean="0"/>
              <a:t>- </a:t>
            </a:r>
            <a:r>
              <a:rPr lang="ja-JP" altLang="en-US" dirty="0" smtClean="0"/>
              <a:t>無線</a:t>
            </a:r>
            <a:r>
              <a:rPr lang="en-US" altLang="ja-JP" dirty="0" smtClean="0"/>
              <a:t>LAN</a:t>
            </a:r>
            <a:r>
              <a:rPr lang="ja-JP" altLang="en-US" dirty="0" smtClean="0"/>
              <a:t>標準規格</a:t>
            </a:r>
            <a:endParaRPr lang="en-US" altLang="ja-JP" dirty="0" smtClean="0"/>
          </a:p>
          <a:p>
            <a:pPr lvl="1"/>
            <a:r>
              <a:rPr lang="en-US" altLang="ja-JP" dirty="0" smtClean="0"/>
              <a:t>The Institute of Electrical and Electronics Engineers, Inc.</a:t>
            </a:r>
          </a:p>
          <a:p>
            <a:r>
              <a:rPr lang="ja-JP" altLang="en-US" dirty="0" smtClean="0"/>
              <a:t>同じ規格を使っていないと通信できない</a:t>
            </a:r>
            <a:endParaRPr lang="en-US" altLang="ja-JP" dirty="0" smtClean="0"/>
          </a:p>
          <a:p>
            <a:pPr lvl="1"/>
            <a:r>
              <a:rPr lang="ja-JP" altLang="en-US" dirty="0" smtClean="0"/>
              <a:t>複数の規格に対応している機器も多い</a:t>
            </a:r>
            <a:endParaRPr lang="en-US" altLang="ja-JP" dirty="0" smtClean="0"/>
          </a:p>
        </p:txBody>
      </p:sp>
      <p:sp>
        <p:nvSpPr>
          <p:cNvPr id="9" name="フッター プレースホルダー 8"/>
          <p:cNvSpPr>
            <a:spLocks noGrp="1"/>
          </p:cNvSpPr>
          <p:nvPr>
            <p:ph type="ftr" sz="quarter" idx="11"/>
          </p:nvPr>
        </p:nvSpPr>
        <p:spPr/>
        <p:txBody>
          <a:bodyPr/>
          <a:lstStyle/>
          <a:p>
            <a:r>
              <a:rPr lang="ja-JP" altLang="en-US" smtClean="0"/>
              <a:t>サイバーセキュリティ基礎論</a:t>
            </a:r>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2203313939"/>
              </p:ext>
            </p:extLst>
          </p:nvPr>
        </p:nvGraphicFramePr>
        <p:xfrm>
          <a:off x="1650715" y="1448559"/>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kumimoji="1" lang="ja-JP" altLang="en-US" sz="1800" dirty="0" smtClean="0"/>
                        <a:t>名称</a:t>
                      </a:r>
                      <a:endParaRPr kumimoji="1" lang="ja-JP" altLang="en-US" sz="1800" dirty="0"/>
                    </a:p>
                  </a:txBody>
                  <a:tcPr/>
                </a:tc>
                <a:tc>
                  <a:txBody>
                    <a:bodyPr/>
                    <a:lstStyle/>
                    <a:p>
                      <a:pPr algn="ctr"/>
                      <a:r>
                        <a:rPr kumimoji="1" lang="ja-JP" altLang="en-US" sz="1800" dirty="0" smtClean="0"/>
                        <a:t>周波数</a:t>
                      </a:r>
                      <a:endParaRPr kumimoji="1" lang="ja-JP" altLang="en-US" sz="1800" dirty="0"/>
                    </a:p>
                  </a:txBody>
                  <a:tcPr/>
                </a:tc>
                <a:tc>
                  <a:txBody>
                    <a:bodyPr/>
                    <a:lstStyle/>
                    <a:p>
                      <a:pPr algn="ctr"/>
                      <a:r>
                        <a:rPr kumimoji="1" lang="ja-JP" altLang="en-US" sz="1800" dirty="0" smtClean="0"/>
                        <a:t>通信速度</a:t>
                      </a:r>
                      <a:endParaRPr kumimoji="1" lang="ja-JP" altLang="en-US" sz="1800" dirty="0"/>
                    </a:p>
                  </a:txBody>
                  <a:tcPr/>
                </a:tc>
                <a:extLst>
                  <a:ext uri="{0D108BD9-81ED-4DB2-BD59-A6C34878D82A}">
                    <a16:rowId xmlns:a16="http://schemas.microsoft.com/office/drawing/2014/main" val="10000"/>
                  </a:ext>
                </a:extLst>
              </a:tr>
              <a:tr h="370840">
                <a:tc>
                  <a:txBody>
                    <a:bodyPr/>
                    <a:lstStyle/>
                    <a:p>
                      <a:r>
                        <a:rPr kumimoji="1" lang="en-US" altLang="ja-JP" sz="1800" dirty="0" smtClean="0"/>
                        <a:t>802.11b</a:t>
                      </a:r>
                      <a:endParaRPr kumimoji="1" lang="ja-JP" altLang="en-US" sz="1800" dirty="0"/>
                    </a:p>
                  </a:txBody>
                  <a:tcPr/>
                </a:tc>
                <a:tc>
                  <a:txBody>
                    <a:bodyPr/>
                    <a:lstStyle/>
                    <a:p>
                      <a:r>
                        <a:rPr kumimoji="1" lang="en-US" altLang="ja-JP" sz="1800" dirty="0" smtClean="0"/>
                        <a:t>2.4GHz</a:t>
                      </a:r>
                      <a:endParaRPr kumimoji="1" lang="ja-JP" altLang="en-US" sz="1800" dirty="0"/>
                    </a:p>
                  </a:txBody>
                  <a:tcPr/>
                </a:tc>
                <a:tc>
                  <a:txBody>
                    <a:bodyPr/>
                    <a:lstStyle/>
                    <a:p>
                      <a:r>
                        <a:rPr kumimoji="1" lang="en-US" altLang="ja-JP" sz="1800" dirty="0" smtClean="0"/>
                        <a:t>11Mbps</a:t>
                      </a:r>
                      <a:endParaRPr kumimoji="1" lang="ja-JP" altLang="en-US" sz="1800" dirty="0"/>
                    </a:p>
                  </a:txBody>
                  <a:tcPr/>
                </a:tc>
                <a:extLst>
                  <a:ext uri="{0D108BD9-81ED-4DB2-BD59-A6C34878D82A}">
                    <a16:rowId xmlns:a16="http://schemas.microsoft.com/office/drawing/2014/main" val="10001"/>
                  </a:ext>
                </a:extLst>
              </a:tr>
              <a:tr h="370840">
                <a:tc>
                  <a:txBody>
                    <a:bodyPr/>
                    <a:lstStyle/>
                    <a:p>
                      <a:r>
                        <a:rPr kumimoji="1" lang="en-US" altLang="ja-JP" sz="1800" dirty="0" smtClean="0"/>
                        <a:t>802.11a</a:t>
                      </a:r>
                      <a:endParaRPr kumimoji="1" lang="ja-JP" altLang="en-US" sz="1800" dirty="0"/>
                    </a:p>
                  </a:txBody>
                  <a:tcPr/>
                </a:tc>
                <a:tc>
                  <a:txBody>
                    <a:bodyPr/>
                    <a:lstStyle/>
                    <a:p>
                      <a:r>
                        <a:rPr kumimoji="1" lang="en-US" altLang="ja-JP" sz="1800" dirty="0" smtClean="0"/>
                        <a:t>5GHz</a:t>
                      </a:r>
                      <a:endParaRPr kumimoji="1" lang="ja-JP" altLang="en-US" sz="1800" dirty="0"/>
                    </a:p>
                  </a:txBody>
                  <a:tcPr/>
                </a:tc>
                <a:tc>
                  <a:txBody>
                    <a:bodyPr/>
                    <a:lstStyle/>
                    <a:p>
                      <a:r>
                        <a:rPr kumimoji="1" lang="en-US" altLang="ja-JP" sz="1800" dirty="0" smtClean="0"/>
                        <a:t>54Mbps</a:t>
                      </a:r>
                      <a:endParaRPr kumimoji="1" lang="ja-JP" altLang="en-US" sz="1800" dirty="0"/>
                    </a:p>
                  </a:txBody>
                  <a:tcPr/>
                </a:tc>
                <a:extLst>
                  <a:ext uri="{0D108BD9-81ED-4DB2-BD59-A6C34878D82A}">
                    <a16:rowId xmlns:a16="http://schemas.microsoft.com/office/drawing/2014/main" val="10002"/>
                  </a:ext>
                </a:extLst>
              </a:tr>
              <a:tr h="370840">
                <a:tc>
                  <a:txBody>
                    <a:bodyPr/>
                    <a:lstStyle/>
                    <a:p>
                      <a:r>
                        <a:rPr kumimoji="1" lang="en-US" altLang="ja-JP" sz="1800" dirty="0" smtClean="0"/>
                        <a:t>802.11g</a:t>
                      </a:r>
                      <a:endParaRPr kumimoji="1" lang="ja-JP" altLang="en-US" sz="1800" dirty="0"/>
                    </a:p>
                  </a:txBody>
                  <a:tcPr/>
                </a:tc>
                <a:tc>
                  <a:txBody>
                    <a:bodyPr/>
                    <a:lstStyle/>
                    <a:p>
                      <a:r>
                        <a:rPr kumimoji="1" lang="en-US" altLang="ja-JP" sz="1800" dirty="0" smtClean="0"/>
                        <a:t>2.4GHz</a:t>
                      </a:r>
                      <a:endParaRPr kumimoji="1" lang="ja-JP" altLang="en-US" sz="1800" dirty="0"/>
                    </a:p>
                  </a:txBody>
                  <a:tcPr/>
                </a:tc>
                <a:tc>
                  <a:txBody>
                    <a:bodyPr/>
                    <a:lstStyle/>
                    <a:p>
                      <a:r>
                        <a:rPr kumimoji="1" lang="en-US" altLang="ja-JP" sz="1800" dirty="0" smtClean="0"/>
                        <a:t>54Mbps</a:t>
                      </a:r>
                      <a:endParaRPr kumimoji="1" lang="ja-JP" altLang="en-US" sz="1800" dirty="0"/>
                    </a:p>
                  </a:txBody>
                  <a:tcPr/>
                </a:tc>
                <a:extLst>
                  <a:ext uri="{0D108BD9-81ED-4DB2-BD59-A6C34878D82A}">
                    <a16:rowId xmlns:a16="http://schemas.microsoft.com/office/drawing/2014/main" val="10003"/>
                  </a:ext>
                </a:extLst>
              </a:tr>
              <a:tr h="370840">
                <a:tc>
                  <a:txBody>
                    <a:bodyPr/>
                    <a:lstStyle/>
                    <a:p>
                      <a:r>
                        <a:rPr kumimoji="1" lang="en-US" altLang="ja-JP" sz="1800" dirty="0" smtClean="0"/>
                        <a:t>802.11n</a:t>
                      </a:r>
                      <a:endParaRPr kumimoji="1" lang="ja-JP" altLang="en-US" sz="1800" dirty="0"/>
                    </a:p>
                  </a:txBody>
                  <a:tcPr/>
                </a:tc>
                <a:tc>
                  <a:txBody>
                    <a:bodyPr/>
                    <a:lstStyle/>
                    <a:p>
                      <a:r>
                        <a:rPr kumimoji="1" lang="en-US" altLang="ja-JP" sz="1800" dirty="0" smtClean="0"/>
                        <a:t>2.4/5GHz</a:t>
                      </a:r>
                      <a:endParaRPr kumimoji="1" lang="ja-JP" altLang="en-US" sz="1800" dirty="0"/>
                    </a:p>
                  </a:txBody>
                  <a:tcPr/>
                </a:tc>
                <a:tc>
                  <a:txBody>
                    <a:bodyPr/>
                    <a:lstStyle/>
                    <a:p>
                      <a:r>
                        <a:rPr kumimoji="1" lang="en-US" altLang="ja-JP" sz="1800" dirty="0" smtClean="0"/>
                        <a:t>65~600Mbps</a:t>
                      </a:r>
                      <a:endParaRPr kumimoji="1" lang="ja-JP" altLang="en-US" sz="1800" dirty="0"/>
                    </a:p>
                  </a:txBody>
                  <a:tcPr/>
                </a:tc>
                <a:extLst>
                  <a:ext uri="{0D108BD9-81ED-4DB2-BD59-A6C34878D82A}">
                    <a16:rowId xmlns:a16="http://schemas.microsoft.com/office/drawing/2014/main" val="10004"/>
                  </a:ext>
                </a:extLst>
              </a:tr>
              <a:tr h="370840">
                <a:tc>
                  <a:txBody>
                    <a:bodyPr/>
                    <a:lstStyle/>
                    <a:p>
                      <a:r>
                        <a:rPr kumimoji="1" lang="en-US" altLang="ja-JP" sz="1800" dirty="0" smtClean="0"/>
                        <a:t>802.11ac</a:t>
                      </a:r>
                      <a:endParaRPr kumimoji="1" lang="ja-JP" altLang="en-US" sz="1800" dirty="0"/>
                    </a:p>
                  </a:txBody>
                  <a:tcPr/>
                </a:tc>
                <a:tc>
                  <a:txBody>
                    <a:bodyPr/>
                    <a:lstStyle/>
                    <a:p>
                      <a:r>
                        <a:rPr kumimoji="1" lang="en-US" altLang="ja-JP" sz="1800" dirty="0" smtClean="0"/>
                        <a:t>5GHz</a:t>
                      </a:r>
                      <a:endParaRPr kumimoji="1" lang="ja-JP" altLang="en-US" sz="1800" dirty="0"/>
                    </a:p>
                  </a:txBody>
                  <a:tcPr/>
                </a:tc>
                <a:tc>
                  <a:txBody>
                    <a:bodyPr/>
                    <a:lstStyle/>
                    <a:p>
                      <a:r>
                        <a:rPr kumimoji="1" lang="en-US" altLang="ja-JP" sz="1800" dirty="0" smtClean="0"/>
                        <a:t>290M~6.9Gbps</a:t>
                      </a:r>
                      <a:endParaRPr kumimoji="1" lang="ja-JP" altLang="en-US" sz="1800" dirty="0"/>
                    </a:p>
                  </a:txBody>
                  <a:tcPr/>
                </a:tc>
                <a:extLst>
                  <a:ext uri="{0D108BD9-81ED-4DB2-BD59-A6C34878D82A}">
                    <a16:rowId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3506352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altLang="ja-JP" smtClean="0"/>
              <a:t>SSID</a:t>
            </a:r>
            <a:r>
              <a:rPr lang="ja-JP" altLang="en-US" smtClean="0"/>
              <a:t>とチャンネル</a:t>
            </a:r>
            <a:endParaRPr lang="ja-JP" altLang="en-US" dirty="0"/>
          </a:p>
        </p:txBody>
      </p:sp>
      <p:sp>
        <p:nvSpPr>
          <p:cNvPr id="7" name="コンテンツ プレースホルダー 6"/>
          <p:cNvSpPr txBox="1">
            <a:spLocks noGrp="1"/>
          </p:cNvSpPr>
          <p:nvPr>
            <p:ph idx="1"/>
          </p:nvPr>
        </p:nvSpPr>
        <p:spPr/>
        <p:txBody>
          <a:bodyPr/>
          <a:lstStyle/>
          <a:p>
            <a:r>
              <a:rPr lang="ja-JP" altLang="en-US" smtClean="0"/>
              <a:t>チャンネルと</a:t>
            </a:r>
            <a:r>
              <a:rPr lang="en-US" altLang="ja-JP" smtClean="0"/>
              <a:t>SSID</a:t>
            </a:r>
            <a:r>
              <a:rPr lang="ja-JP" altLang="en-US" smtClean="0"/>
              <a:t>で接続先が決まる</a:t>
            </a:r>
            <a:endParaRPr lang="en-US" altLang="ja-JP" smtClean="0"/>
          </a:p>
          <a:p>
            <a:pPr lvl="1"/>
            <a:r>
              <a:rPr lang="ja-JP" altLang="en-US" smtClean="0"/>
              <a:t>基地局のチャンネルは通常固定</a:t>
            </a:r>
            <a:endParaRPr lang="en-US" altLang="ja-JP" smtClean="0"/>
          </a:p>
          <a:p>
            <a:pPr lvl="2"/>
            <a:r>
              <a:rPr lang="ja-JP" altLang="en-US" smtClean="0"/>
              <a:t>テレビのように番号がついている</a:t>
            </a:r>
            <a:endParaRPr lang="en-US" altLang="ja-JP" smtClean="0"/>
          </a:p>
          <a:p>
            <a:pPr lvl="3"/>
            <a:r>
              <a:rPr lang="en-US" altLang="ja-JP" smtClean="0"/>
              <a:t>1ch, 2ch, 3ch…</a:t>
            </a:r>
          </a:p>
          <a:p>
            <a:pPr lvl="1"/>
            <a:r>
              <a:rPr lang="ja-JP" altLang="en-US" smtClean="0"/>
              <a:t>子機は自動でスキャンして基地局を探す</a:t>
            </a:r>
            <a:endParaRPr lang="en-US" altLang="ja-JP" smtClean="0"/>
          </a:p>
          <a:p>
            <a:pPr lvl="1"/>
            <a:r>
              <a:rPr lang="en-US" altLang="ja-JP" smtClean="0"/>
              <a:t>SSID</a:t>
            </a:r>
            <a:r>
              <a:rPr lang="ja-JP" altLang="en-US" smtClean="0"/>
              <a:t>はネットワークの名前</a:t>
            </a:r>
            <a:endParaRPr lang="en-US" altLang="ja-JP" smtClean="0"/>
          </a:p>
          <a:p>
            <a:pPr lvl="2"/>
            <a:r>
              <a:rPr lang="ja-JP" altLang="en-US" smtClean="0"/>
              <a:t>同じチャンネルでも</a:t>
            </a:r>
            <a:r>
              <a:rPr lang="en-US" altLang="ja-JP" smtClean="0"/>
              <a:t>SSID</a:t>
            </a:r>
            <a:r>
              <a:rPr lang="ja-JP" altLang="en-US" smtClean="0"/>
              <a:t>が違えば違うネットワーク</a:t>
            </a:r>
            <a:endParaRPr lang="en-US" altLang="ja-JP" smtClean="0"/>
          </a:p>
          <a:p>
            <a:pPr lvl="2"/>
            <a:r>
              <a:rPr lang="en-US" altLang="ja-JP" smtClean="0"/>
              <a:t>(SSID: Service Set Identifier)</a:t>
            </a:r>
            <a:endParaRPr lang="en-US" altLang="ja-JP" dirty="0" smtClean="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sp>
        <p:nvSpPr>
          <p:cNvPr id="2" name="スライド番号プレースホルダー 1"/>
          <p:cNvSpPr>
            <a:spLocks noGrp="1"/>
          </p:cNvSpPr>
          <p:nvPr>
            <p:ph type="sldNum" sz="quarter" idx="12"/>
          </p:nvPr>
        </p:nvSpPr>
        <p:spPr/>
        <p:txBody>
          <a:bodyPr/>
          <a:lstStyle/>
          <a:p>
            <a:fld id="{7E280EC1-6B44-4B49-82BC-9ACA7170F820}" type="slidenum">
              <a:rPr lang="ja-JP" altLang="en-US" smtClean="0"/>
              <a:pPr/>
              <a:t>33</a:t>
            </a:fld>
            <a:endParaRPr lang="ja-JP" altLang="en-US"/>
          </a:p>
        </p:txBody>
      </p:sp>
    </p:spTree>
    <p:extLst>
      <p:ext uri="{BB962C8B-B14F-4D97-AF65-F5344CB8AC3E}">
        <p14:creationId xmlns:p14="http://schemas.microsoft.com/office/powerpoint/2010/main" val="2319733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SSID</a:t>
            </a:r>
            <a:r>
              <a:rPr kumimoji="1" lang="ja-JP" altLang="en-US" dirty="0" smtClean="0"/>
              <a:t>の見える様子</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15" y="1904999"/>
            <a:ext cx="2381935" cy="4227934"/>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462" y="1904999"/>
            <a:ext cx="2382441" cy="4235450"/>
          </a:xfrm>
          <a:prstGeom prst="rect">
            <a:avLst/>
          </a:prstGeom>
          <a:ln>
            <a:noFill/>
          </a:ln>
          <a:effectLst>
            <a:outerShdw blurRad="190500" algn="tl" rotWithShape="0">
              <a:srgbClr val="000000">
                <a:alpha val="70000"/>
              </a:srgbClr>
            </a:outerShdw>
          </a:effectLst>
        </p:spPr>
      </p:pic>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34</a:t>
            </a:fld>
            <a:endParaRPr lang="ja-JP" altLang="en-US"/>
          </a:p>
        </p:txBody>
      </p:sp>
    </p:spTree>
    <p:extLst>
      <p:ext uri="{BB962C8B-B14F-4D97-AF65-F5344CB8AC3E}">
        <p14:creationId xmlns:p14="http://schemas.microsoft.com/office/powerpoint/2010/main" val="606274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チャンネル</a:t>
            </a:r>
            <a:endParaRPr kumimoji="1" lang="ja-JP" altLang="en-US" dirty="0"/>
          </a:p>
        </p:txBody>
      </p:sp>
      <p:sp>
        <p:nvSpPr>
          <p:cNvPr id="11" name="コンテンツ プレースホルダー 10"/>
          <p:cNvSpPr>
            <a:spLocks noGrp="1"/>
          </p:cNvSpPr>
          <p:nvPr>
            <p:ph sz="half" idx="1"/>
          </p:nvPr>
        </p:nvSpPr>
        <p:spPr>
          <a:xfrm>
            <a:off x="4685213" y="3000375"/>
            <a:ext cx="3849188" cy="2903728"/>
          </a:xfrm>
        </p:spPr>
        <p:txBody>
          <a:bodyPr>
            <a:normAutofit/>
          </a:bodyPr>
          <a:lstStyle/>
          <a:p>
            <a:r>
              <a:rPr kumimoji="1" lang="en-US" altLang="ja-JP" dirty="0" smtClean="0"/>
              <a:t>2.4GHz</a:t>
            </a:r>
            <a:r>
              <a:rPr kumimoji="1" lang="ja-JP" altLang="en-US" dirty="0" smtClean="0"/>
              <a:t>帯は</a:t>
            </a:r>
            <a:r>
              <a:rPr kumimoji="1" lang="en-US" altLang="ja-JP" dirty="0" smtClean="0"/>
              <a:t>13</a:t>
            </a:r>
            <a:r>
              <a:rPr kumimoji="1" lang="ja-JP" altLang="en-US" dirty="0" smtClean="0"/>
              <a:t>チャンネル</a:t>
            </a:r>
            <a:endParaRPr kumimoji="1" lang="en-US" altLang="ja-JP" dirty="0" smtClean="0"/>
          </a:p>
          <a:p>
            <a:r>
              <a:rPr lang="ja-JP" altLang="en-US" dirty="0" smtClean="0"/>
              <a:t>上下</a:t>
            </a:r>
            <a:r>
              <a:rPr lang="en-US" altLang="ja-JP" dirty="0" smtClean="0"/>
              <a:t>2ch</a:t>
            </a:r>
            <a:r>
              <a:rPr lang="ja-JP" altLang="en-US" dirty="0" smtClean="0"/>
              <a:t>分強重なっている</a:t>
            </a:r>
            <a:endParaRPr lang="en-US" altLang="ja-JP" dirty="0" smtClean="0"/>
          </a:p>
          <a:p>
            <a:pPr lvl="1"/>
            <a:r>
              <a:rPr lang="ja-JP" altLang="en-US" dirty="0"/>
              <a:t>干渉</a:t>
            </a:r>
            <a:r>
              <a:rPr lang="ja-JP" altLang="en-US" dirty="0" smtClean="0"/>
              <a:t>させたくないなら</a:t>
            </a:r>
            <a:r>
              <a:rPr lang="en-US" altLang="ja-JP" dirty="0" smtClean="0"/>
              <a:t>3</a:t>
            </a:r>
            <a:r>
              <a:rPr lang="ja-JP" altLang="en-US" dirty="0" smtClean="0"/>
              <a:t>～</a:t>
            </a:r>
            <a:r>
              <a:rPr lang="en-US" altLang="ja-JP" dirty="0" smtClean="0"/>
              <a:t>4</a:t>
            </a:r>
            <a:r>
              <a:rPr lang="ja-JP" altLang="en-US" dirty="0" err="1" smtClean="0"/>
              <a:t>つしか</a:t>
            </a:r>
            <a:r>
              <a:rPr lang="ja-JP" altLang="en-US" dirty="0" smtClean="0"/>
              <a:t>取れない</a:t>
            </a:r>
            <a:endParaRPr lang="en-US" altLang="ja-JP" dirty="0" smtClean="0"/>
          </a:p>
          <a:p>
            <a:r>
              <a:rPr lang="en-US" altLang="ja-JP" dirty="0" smtClean="0"/>
              <a:t>5GHz</a:t>
            </a:r>
            <a:r>
              <a:rPr lang="ja-JP" altLang="en-US" dirty="0" smtClean="0"/>
              <a:t>帯はもともと重ならないようにチャンネル割当（詳細略）</a:t>
            </a:r>
            <a:endParaRPr lang="en-US" altLang="ja-JP" dirty="0" smtClean="0"/>
          </a:p>
          <a:p>
            <a:pPr lvl="1"/>
            <a:r>
              <a:rPr lang="ja-JP" altLang="en-US" dirty="0" smtClean="0"/>
              <a:t>最大</a:t>
            </a:r>
            <a:r>
              <a:rPr lang="en-US" altLang="ja-JP" dirty="0" smtClean="0"/>
              <a:t>19</a:t>
            </a:r>
            <a:r>
              <a:rPr lang="ja-JP" altLang="en-US" dirty="0"/>
              <a:t>チャンネル</a:t>
            </a:r>
            <a:endParaRPr lang="en-US" altLang="ja-JP" dirty="0" smtClean="0"/>
          </a:p>
          <a:p>
            <a:pPr lvl="1"/>
            <a:endParaRPr kumimoji="1" lang="ja-JP" altLang="en-US" dirty="0"/>
          </a:p>
        </p:txBody>
      </p:sp>
      <p:sp>
        <p:nvSpPr>
          <p:cNvPr id="9" name="フッター プレースホルダー 8"/>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15" y="1445530"/>
            <a:ext cx="2439082" cy="4336145"/>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212" y="1650573"/>
            <a:ext cx="3849188" cy="885313"/>
          </a:xfrm>
          <a:prstGeom prst="rect">
            <a:avLst/>
          </a:prstGeom>
          <a:ln>
            <a:noFill/>
          </a:ln>
          <a:effectLst>
            <a:outerShdw blurRad="190500" algn="tl" rotWithShape="0">
              <a:srgbClr val="000000">
                <a:alpha val="70000"/>
              </a:srgbClr>
            </a:outerShdw>
          </a:effectLst>
        </p:spPr>
      </p:pic>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35</a:t>
            </a:fld>
            <a:endParaRPr lang="ja-JP" altLang="en-US"/>
          </a:p>
        </p:txBody>
      </p:sp>
    </p:spTree>
    <p:extLst>
      <p:ext uri="{BB962C8B-B14F-4D97-AF65-F5344CB8AC3E}">
        <p14:creationId xmlns:p14="http://schemas.microsoft.com/office/powerpoint/2010/main" val="3946602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無線</a:t>
            </a:r>
            <a:r>
              <a:rPr lang="en-US" altLang="ja-JP" smtClean="0"/>
              <a:t>LAN</a:t>
            </a:r>
            <a:r>
              <a:rPr lang="ja-JP" altLang="en-US" smtClean="0"/>
              <a:t>と暗号化</a:t>
            </a:r>
            <a:endParaRPr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電波なので届けば誰でも受信可</a:t>
            </a:r>
            <a:endParaRPr lang="en-US" altLang="ja-JP" dirty="0" smtClean="0"/>
          </a:p>
          <a:p>
            <a:pPr lvl="1"/>
            <a:r>
              <a:rPr lang="ja-JP" altLang="en-US" dirty="0" smtClean="0"/>
              <a:t>携帯電話も無線だが、暗号化の仕組みがあり無線区間の盗聴の心配はまずない</a:t>
            </a:r>
            <a:endParaRPr lang="en-US" altLang="ja-JP" dirty="0" smtClean="0"/>
          </a:p>
          <a:p>
            <a:pPr lvl="1"/>
            <a:r>
              <a:rPr lang="ja-JP" altLang="en-US" dirty="0" smtClean="0"/>
              <a:t>無線</a:t>
            </a:r>
            <a:r>
              <a:rPr lang="en-US" altLang="ja-JP" dirty="0" smtClean="0"/>
              <a:t>LAN</a:t>
            </a:r>
            <a:r>
              <a:rPr lang="ja-JP" altLang="en-US" dirty="0" smtClean="0"/>
              <a:t>は条件によって簡単に盗聴可能</a:t>
            </a:r>
            <a:endParaRPr lang="en-US" altLang="ja-JP" dirty="0" smtClean="0"/>
          </a:p>
          <a:p>
            <a:r>
              <a:rPr lang="ja-JP" altLang="en-US" dirty="0" smtClean="0"/>
              <a:t>パスワードも何もなしでつながる無線</a:t>
            </a:r>
            <a:r>
              <a:rPr lang="en-US" altLang="ja-JP" dirty="0" smtClean="0"/>
              <a:t>LAN</a:t>
            </a:r>
            <a:r>
              <a:rPr lang="ja-JP" altLang="en-US" dirty="0" smtClean="0"/>
              <a:t>は基本的に盗聴し放題</a:t>
            </a:r>
            <a:endParaRPr lang="en-US" altLang="ja-JP" dirty="0" smtClean="0"/>
          </a:p>
          <a:p>
            <a:pPr lvl="1"/>
            <a:r>
              <a:rPr lang="ja-JP" altLang="en-US" dirty="0" smtClean="0"/>
              <a:t>暗号化対応かどうかは基地局の設定次第</a:t>
            </a:r>
            <a:endParaRPr lang="en-US" altLang="ja-JP" dirty="0" smtClean="0"/>
          </a:p>
          <a:p>
            <a:pPr lvl="1"/>
            <a:r>
              <a:rPr lang="ja-JP" altLang="en-US" dirty="0" smtClean="0"/>
              <a:t>子機（みなさんのスマホなど）は基地局の設定に従うしか無い</a:t>
            </a:r>
            <a:endParaRPr lang="en-US" altLang="ja-JP" dirty="0" smtClean="0"/>
          </a:p>
          <a:p>
            <a:pPr lvl="3"/>
            <a:endParaRPr lang="en-US" altLang="ja-JP" dirty="0" smtClean="0"/>
          </a:p>
          <a:p>
            <a:r>
              <a:rPr lang="ja-JP" altLang="en-US" dirty="0" smtClean="0"/>
              <a:t>パスワード保護でもそのパスワードが相手に知られていると盗聴可能な場合がある</a:t>
            </a:r>
            <a:endParaRPr lang="en-US" altLang="ja-JP" dirty="0" smtClean="0"/>
          </a:p>
        </p:txBody>
      </p:sp>
      <p:sp>
        <p:nvSpPr>
          <p:cNvPr id="8" name="フッター プレースホルダー 7"/>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36</a:t>
            </a:fld>
            <a:endParaRPr lang="ja-JP" altLang="en-US"/>
          </a:p>
        </p:txBody>
      </p:sp>
    </p:spTree>
    <p:extLst>
      <p:ext uri="{BB962C8B-B14F-4D97-AF65-F5344CB8AC3E}">
        <p14:creationId xmlns:p14="http://schemas.microsoft.com/office/powerpoint/2010/main" val="788995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無線</a:t>
            </a:r>
            <a:r>
              <a:rPr kumimoji="1" lang="en-US" altLang="ja-JP" dirty="0" smtClean="0"/>
              <a:t>LAN</a:t>
            </a:r>
            <a:r>
              <a:rPr kumimoji="1" lang="ja-JP" altLang="en-US" dirty="0" smtClean="0"/>
              <a:t>のセキュリティ</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WEP: Wired Equivalent Privacy</a:t>
            </a:r>
          </a:p>
          <a:p>
            <a:pPr lvl="1"/>
            <a:r>
              <a:rPr kumimoji="1" lang="ja-JP" altLang="en-US" dirty="0" smtClean="0"/>
              <a:t>事前に設定した共有キーで接続・暗号化</a:t>
            </a:r>
            <a:endParaRPr kumimoji="1" lang="en-US" altLang="ja-JP" dirty="0" smtClean="0"/>
          </a:p>
          <a:p>
            <a:pPr lvl="1"/>
            <a:r>
              <a:rPr lang="ja-JP" altLang="en-US" dirty="0" smtClean="0"/>
              <a:t>暗号キーの保護が弱く危険性が高い</a:t>
            </a:r>
            <a:endParaRPr kumimoji="1" lang="en-US" altLang="ja-JP" dirty="0" smtClean="0"/>
          </a:p>
          <a:p>
            <a:r>
              <a:rPr lang="en-US" altLang="ja-JP" dirty="0" smtClean="0">
                <a:solidFill>
                  <a:prstClr val="black"/>
                </a:solidFill>
              </a:rPr>
              <a:t>WPA: Wi-Fi </a:t>
            </a:r>
            <a:r>
              <a:rPr lang="en-US" altLang="ja-JP" dirty="0">
                <a:solidFill>
                  <a:prstClr val="black"/>
                </a:solidFill>
              </a:rPr>
              <a:t>Protected </a:t>
            </a:r>
            <a:r>
              <a:rPr lang="en-US" altLang="ja-JP" dirty="0" smtClean="0">
                <a:solidFill>
                  <a:prstClr val="black"/>
                </a:solidFill>
              </a:rPr>
              <a:t>Access</a:t>
            </a:r>
          </a:p>
          <a:p>
            <a:pPr lvl="1"/>
            <a:r>
              <a:rPr lang="en-US" altLang="ja-JP" dirty="0" smtClean="0">
                <a:solidFill>
                  <a:prstClr val="black"/>
                </a:solidFill>
              </a:rPr>
              <a:t>WEP</a:t>
            </a:r>
            <a:r>
              <a:rPr lang="ja-JP" altLang="en-US" dirty="0">
                <a:solidFill>
                  <a:prstClr val="black"/>
                </a:solidFill>
              </a:rPr>
              <a:t> </a:t>
            </a:r>
            <a:r>
              <a:rPr lang="ja-JP" altLang="en-US" dirty="0" smtClean="0">
                <a:solidFill>
                  <a:prstClr val="black"/>
                </a:solidFill>
              </a:rPr>
              <a:t>に代わるべく作られた</a:t>
            </a:r>
            <a:endParaRPr lang="en-US" altLang="ja-JP" dirty="0" smtClean="0">
              <a:solidFill>
                <a:prstClr val="black"/>
              </a:solidFill>
            </a:endParaRPr>
          </a:p>
          <a:p>
            <a:pPr lvl="1"/>
            <a:r>
              <a:rPr lang="ja-JP" altLang="en-US" dirty="0" smtClean="0">
                <a:solidFill>
                  <a:prstClr val="black"/>
                </a:solidFill>
              </a:rPr>
              <a:t>古い機械でも使えるように設計された規格</a:t>
            </a:r>
            <a:endParaRPr lang="en-US" altLang="ja-JP" dirty="0" smtClean="0">
              <a:solidFill>
                <a:prstClr val="black"/>
              </a:solidFill>
            </a:endParaRPr>
          </a:p>
          <a:p>
            <a:r>
              <a:rPr kumimoji="1" lang="en-US" altLang="ja-JP" dirty="0" smtClean="0">
                <a:solidFill>
                  <a:prstClr val="black"/>
                </a:solidFill>
              </a:rPr>
              <a:t>WPA2: Wi-Fi Protected Access 2</a:t>
            </a:r>
          </a:p>
          <a:p>
            <a:pPr lvl="1"/>
            <a:r>
              <a:rPr lang="ja-JP" altLang="en-US" dirty="0" smtClean="0">
                <a:solidFill>
                  <a:prstClr val="black"/>
                </a:solidFill>
              </a:rPr>
              <a:t>現状で一番強い規格</a:t>
            </a:r>
            <a:endParaRPr kumimoji="1" lang="ja-JP" altLang="en-US" dirty="0" smtClean="0"/>
          </a:p>
          <a:p>
            <a:pPr lvl="1"/>
            <a:r>
              <a:rPr kumimoji="1" lang="ja-JP" altLang="en-US" dirty="0" smtClean="0">
                <a:solidFill>
                  <a:prstClr val="black"/>
                </a:solidFill>
              </a:rPr>
              <a:t>強い（処理</a:t>
            </a:r>
            <a:r>
              <a:rPr lang="ja-JP" altLang="en-US" dirty="0" smtClean="0">
                <a:solidFill>
                  <a:prstClr val="black"/>
                </a:solidFill>
              </a:rPr>
              <a:t>が複雑な</a:t>
            </a:r>
            <a:r>
              <a:rPr kumimoji="1" lang="ja-JP" altLang="en-US" dirty="0" smtClean="0">
                <a:solidFill>
                  <a:prstClr val="black"/>
                </a:solidFill>
              </a:rPr>
              <a:t>）暗号を使っているので古い機械では使えないことがある</a:t>
            </a:r>
            <a:endParaRPr kumimoji="1" lang="en-US" altLang="ja-JP" dirty="0" smtClean="0">
              <a:solidFill>
                <a:prstClr val="black"/>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37</a:t>
            </a:fld>
            <a:endParaRPr lang="ja-JP" altLang="en-US"/>
          </a:p>
        </p:txBody>
      </p:sp>
    </p:spTree>
    <p:extLst>
      <p:ext uri="{BB962C8B-B14F-4D97-AF65-F5344CB8AC3E}">
        <p14:creationId xmlns:p14="http://schemas.microsoft.com/office/powerpoint/2010/main" val="3067257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無線</a:t>
            </a:r>
            <a:r>
              <a:rPr lang="en-US" altLang="ja-JP" dirty="0" smtClean="0"/>
              <a:t>LAN</a:t>
            </a:r>
            <a:r>
              <a:rPr lang="ja-JP" altLang="en-US" dirty="0" smtClean="0"/>
              <a:t>の安全性</a:t>
            </a:r>
            <a:endParaRPr kumimoji="1" lang="ja-JP" altLang="en-US" dirty="0"/>
          </a:p>
        </p:txBody>
      </p:sp>
      <p:sp>
        <p:nvSpPr>
          <p:cNvPr id="13" name="フッター プレースホルダー 1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テキスト ボックス 3"/>
          <p:cNvSpPr txBox="1"/>
          <p:nvPr/>
        </p:nvSpPr>
        <p:spPr>
          <a:xfrm>
            <a:off x="2819287" y="2095485"/>
            <a:ext cx="5904089" cy="3539430"/>
          </a:xfrm>
          <a:prstGeom prst="rect">
            <a:avLst/>
          </a:prstGeom>
          <a:noFill/>
        </p:spPr>
        <p:txBody>
          <a:bodyPr wrap="square" rtlCol="0">
            <a:spAutoFit/>
          </a:bodyPr>
          <a:lstStyle/>
          <a:p>
            <a:r>
              <a:rPr lang="en-US" altLang="ja-JP" sz="2800" dirty="0">
                <a:solidFill>
                  <a:prstClr val="black"/>
                </a:solidFill>
              </a:rPr>
              <a:t>WPA2</a:t>
            </a:r>
          </a:p>
          <a:p>
            <a:endParaRPr lang="en-US" altLang="ja-JP" sz="2800" dirty="0">
              <a:solidFill>
                <a:prstClr val="black"/>
              </a:solidFill>
            </a:endParaRPr>
          </a:p>
          <a:p>
            <a:r>
              <a:rPr lang="en-US" altLang="ja-JP" sz="2800" dirty="0">
                <a:solidFill>
                  <a:prstClr val="black"/>
                </a:solidFill>
              </a:rPr>
              <a:t>WPA(Wi-Fi Protected Access)</a:t>
            </a:r>
          </a:p>
          <a:p>
            <a:endParaRPr lang="en-US" altLang="ja-JP" sz="2800" dirty="0">
              <a:solidFill>
                <a:prstClr val="black"/>
              </a:solidFill>
            </a:endParaRPr>
          </a:p>
          <a:p>
            <a:endParaRPr lang="en-US" altLang="ja-JP" sz="2800" dirty="0">
              <a:solidFill>
                <a:prstClr val="black"/>
              </a:solidFill>
            </a:endParaRPr>
          </a:p>
          <a:p>
            <a:r>
              <a:rPr lang="en-US" altLang="ja-JP" sz="2800" dirty="0">
                <a:solidFill>
                  <a:prstClr val="black"/>
                </a:solidFill>
              </a:rPr>
              <a:t>WEP(Wired Equivalent Privacy)</a:t>
            </a:r>
          </a:p>
          <a:p>
            <a:endParaRPr lang="en-US" altLang="ja-JP" sz="2800" dirty="0">
              <a:solidFill>
                <a:prstClr val="black"/>
              </a:solidFill>
            </a:endParaRPr>
          </a:p>
          <a:p>
            <a:r>
              <a:rPr lang="ja-JP" altLang="en-US" sz="2800" dirty="0">
                <a:solidFill>
                  <a:prstClr val="black"/>
                </a:solidFill>
              </a:rPr>
              <a:t>保護</a:t>
            </a:r>
            <a:r>
              <a:rPr lang="ja-JP" altLang="en-US" sz="2800" dirty="0" smtClean="0">
                <a:solidFill>
                  <a:prstClr val="black"/>
                </a:solidFill>
              </a:rPr>
              <a:t>なし（オープン）</a:t>
            </a:r>
            <a:endParaRPr lang="en-US" altLang="ja-JP" sz="2800" dirty="0">
              <a:solidFill>
                <a:prstClr val="black"/>
              </a:solidFill>
            </a:endParaRPr>
          </a:p>
        </p:txBody>
      </p:sp>
      <p:sp>
        <p:nvSpPr>
          <p:cNvPr id="5" name="上下矢印 4"/>
          <p:cNvSpPr/>
          <p:nvPr/>
        </p:nvSpPr>
        <p:spPr>
          <a:xfrm rot="10800000">
            <a:off x="1828800" y="2027759"/>
            <a:ext cx="801511" cy="3539430"/>
          </a:xfrm>
          <a:prstGeom prst="upDownArrow">
            <a:avLst/>
          </a:prstGeom>
          <a:gradFill flip="none" rotWithShape="1">
            <a:gsLst>
              <a:gs pos="0">
                <a:srgbClr val="FF0000"/>
              </a:gs>
              <a:gs pos="100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830091" y="5567189"/>
            <a:ext cx="800220" cy="461665"/>
          </a:xfrm>
          <a:prstGeom prst="rect">
            <a:avLst/>
          </a:prstGeom>
          <a:noFill/>
        </p:spPr>
        <p:txBody>
          <a:bodyPr wrap="none" rtlCol="0">
            <a:spAutoFit/>
          </a:bodyPr>
          <a:lstStyle/>
          <a:p>
            <a:pPr algn="ctr"/>
            <a:r>
              <a:rPr lang="ja-JP" altLang="en-US" sz="2400" dirty="0">
                <a:solidFill>
                  <a:prstClr val="black"/>
                </a:solidFill>
              </a:rPr>
              <a:t>弱い</a:t>
            </a:r>
          </a:p>
        </p:txBody>
      </p:sp>
      <p:sp>
        <p:nvSpPr>
          <p:cNvPr id="8" name="テキスト ボックス 7"/>
          <p:cNvSpPr txBox="1"/>
          <p:nvPr/>
        </p:nvSpPr>
        <p:spPr>
          <a:xfrm>
            <a:off x="1828799" y="1633820"/>
            <a:ext cx="800220" cy="461665"/>
          </a:xfrm>
          <a:prstGeom prst="rect">
            <a:avLst/>
          </a:prstGeom>
          <a:noFill/>
        </p:spPr>
        <p:txBody>
          <a:bodyPr wrap="none" rtlCol="0">
            <a:spAutoFit/>
          </a:bodyPr>
          <a:lstStyle/>
          <a:p>
            <a:pPr algn="ctr"/>
            <a:r>
              <a:rPr lang="ja-JP" altLang="en-US" sz="2400" dirty="0">
                <a:solidFill>
                  <a:prstClr val="black"/>
                </a:solidFill>
              </a:rPr>
              <a:t>強い</a:t>
            </a:r>
          </a:p>
        </p:txBody>
      </p:sp>
      <p:sp>
        <p:nvSpPr>
          <p:cNvPr id="3" name="上矢印吹き出し 2"/>
          <p:cNvSpPr/>
          <p:nvPr/>
        </p:nvSpPr>
        <p:spPr>
          <a:xfrm rot="10800000">
            <a:off x="2845433" y="3777077"/>
            <a:ext cx="5157216" cy="438912"/>
          </a:xfrm>
          <a:prstGeom prst="upArrowCallout">
            <a:avLst>
              <a:gd name="adj1" fmla="val 50001"/>
              <a:gd name="adj2" fmla="val 55556"/>
              <a:gd name="adj3" fmla="val 50000"/>
              <a:gd name="adj4" fmla="val 149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5771331" y="3884815"/>
            <a:ext cx="2339102" cy="461665"/>
          </a:xfrm>
          <a:prstGeom prst="rect">
            <a:avLst/>
          </a:prstGeom>
          <a:noFill/>
        </p:spPr>
        <p:txBody>
          <a:bodyPr wrap="none" rtlCol="0">
            <a:spAutoFit/>
          </a:bodyPr>
          <a:lstStyle/>
          <a:p>
            <a:r>
              <a:rPr lang="ja-JP" altLang="en-US" sz="2400" dirty="0">
                <a:solidFill>
                  <a:srgbClr val="FF0000"/>
                </a:solidFill>
              </a:rPr>
              <a:t>保護なしも同然</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38</a:t>
            </a:fld>
            <a:endParaRPr lang="ja-JP" altLang="en-US"/>
          </a:p>
        </p:txBody>
      </p:sp>
    </p:spTree>
    <p:extLst>
      <p:ext uri="{BB962C8B-B14F-4D97-AF65-F5344CB8AC3E}">
        <p14:creationId xmlns:p14="http://schemas.microsoft.com/office/powerpoint/2010/main" val="295131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WPA/WPA2</a:t>
            </a:r>
            <a:endParaRPr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smtClean="0"/>
              <a:t>WPA/WPA2 </a:t>
            </a:r>
            <a:r>
              <a:rPr lang="ja-JP" altLang="en-US" dirty="0" smtClean="0"/>
              <a:t>は複数の認証・暗号方式が使える</a:t>
            </a:r>
            <a:endParaRPr lang="en-US" altLang="ja-JP" dirty="0" smtClean="0"/>
          </a:p>
          <a:p>
            <a:r>
              <a:rPr lang="ja-JP" altLang="en-US" dirty="0" smtClean="0"/>
              <a:t>家庭用基地局では </a:t>
            </a:r>
            <a:r>
              <a:rPr lang="en-US" altLang="ja-JP" dirty="0" smtClean="0"/>
              <a:t>PSK </a:t>
            </a:r>
            <a:r>
              <a:rPr lang="ja-JP" altLang="en-US" dirty="0" smtClean="0"/>
              <a:t>が一般的</a:t>
            </a:r>
            <a:endParaRPr lang="en-US" altLang="ja-JP" dirty="0" smtClean="0"/>
          </a:p>
          <a:p>
            <a:pPr lvl="1"/>
            <a:r>
              <a:rPr lang="en-US" altLang="ja-JP" dirty="0" smtClean="0"/>
              <a:t>Pre Shared Key </a:t>
            </a:r>
            <a:r>
              <a:rPr lang="ja-JP" altLang="en-US" dirty="0" smtClean="0"/>
              <a:t>（事前共有鍵）</a:t>
            </a:r>
            <a:endParaRPr lang="en-US" altLang="ja-JP" dirty="0" smtClean="0"/>
          </a:p>
          <a:p>
            <a:pPr lvl="2"/>
            <a:r>
              <a:rPr lang="en-US" altLang="ja-JP" dirty="0" smtClean="0"/>
              <a:t>Personal </a:t>
            </a:r>
            <a:r>
              <a:rPr lang="ja-JP" altLang="en-US" dirty="0" smtClean="0"/>
              <a:t>という表記の場合もある</a:t>
            </a:r>
            <a:endParaRPr lang="en-US" altLang="ja-JP" dirty="0" smtClean="0"/>
          </a:p>
          <a:p>
            <a:pPr lvl="1"/>
            <a:r>
              <a:rPr lang="ja-JP" altLang="en-US" dirty="0" smtClean="0"/>
              <a:t>接続しようとするとパスワードだけを聞かれる</a:t>
            </a:r>
            <a:endParaRPr lang="en-US" altLang="ja-JP" dirty="0" smtClean="0"/>
          </a:p>
          <a:p>
            <a:pPr lvl="3"/>
            <a:endParaRPr lang="en-US" altLang="ja-JP" dirty="0" smtClean="0"/>
          </a:p>
          <a:p>
            <a:r>
              <a:rPr lang="ja-JP" altLang="en-US" dirty="0" smtClean="0"/>
              <a:t>九州大学では </a:t>
            </a:r>
            <a:r>
              <a:rPr lang="en-US" altLang="ja-JP" dirty="0" smtClean="0"/>
              <a:t>Enterprise </a:t>
            </a:r>
            <a:r>
              <a:rPr lang="ja-JP" altLang="en-US" dirty="0" smtClean="0"/>
              <a:t>という方式を利用</a:t>
            </a:r>
            <a:endParaRPr lang="en-US" altLang="ja-JP" dirty="0" smtClean="0"/>
          </a:p>
          <a:p>
            <a:pPr lvl="1"/>
            <a:r>
              <a:rPr lang="ja-JP" altLang="en-US" dirty="0" smtClean="0"/>
              <a:t>接続しようとすると個別の </a:t>
            </a:r>
            <a:r>
              <a:rPr lang="en-US" altLang="ja-JP" dirty="0" smtClean="0"/>
              <a:t>ID</a:t>
            </a:r>
            <a:r>
              <a:rPr lang="ja-JP" altLang="en-US" dirty="0" smtClean="0"/>
              <a:t> とパスワードを聞かれる</a:t>
            </a:r>
            <a:endParaRPr lang="en-US" altLang="ja-JP" dirty="0" smtClean="0"/>
          </a:p>
          <a:p>
            <a:pPr lvl="1"/>
            <a:r>
              <a:rPr lang="ja-JP" altLang="en-US" dirty="0" smtClean="0"/>
              <a:t>共通の鍵を使わないので他人の盗聴は困難</a:t>
            </a:r>
            <a:endParaRPr lang="en-US" altLang="ja-JP" dirty="0" smtClean="0"/>
          </a:p>
          <a:p>
            <a:pPr lvl="1"/>
            <a:r>
              <a:rPr lang="ja-JP" altLang="en-US" dirty="0" smtClean="0"/>
              <a:t>別途認証サーバなど必要で会社向け</a:t>
            </a:r>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66269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「アカウント」の保護</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「アカウント」</a:t>
            </a:r>
            <a:endParaRPr kumimoji="1" lang="en-US" altLang="ja-JP" dirty="0" smtClean="0"/>
          </a:p>
          <a:p>
            <a:pPr lvl="1"/>
            <a:r>
              <a:rPr lang="ja-JP" altLang="en-US" dirty="0" smtClean="0"/>
              <a:t>情報システムを利用する「権利」のこと</a:t>
            </a:r>
            <a:endParaRPr lang="en-US" altLang="ja-JP" dirty="0" smtClean="0"/>
          </a:p>
          <a:p>
            <a:pPr lvl="1"/>
            <a:r>
              <a:rPr lang="ja-JP" altLang="en-US" dirty="0" smtClean="0"/>
              <a:t>利用者の様々な情報が紐づく</a:t>
            </a:r>
            <a:endParaRPr kumimoji="1" lang="en-US" altLang="ja-JP" dirty="0" smtClean="0"/>
          </a:p>
          <a:p>
            <a:pPr lvl="2"/>
            <a:r>
              <a:rPr lang="ja-JP" altLang="en-US" dirty="0" smtClean="0"/>
              <a:t>個人の識別</a:t>
            </a:r>
            <a:endParaRPr lang="en-US" altLang="ja-JP" dirty="0" smtClean="0"/>
          </a:p>
          <a:p>
            <a:pPr lvl="2"/>
            <a:r>
              <a:rPr kumimoji="1" lang="ja-JP" altLang="en-US" dirty="0" smtClean="0"/>
              <a:t>個人情報の蓄積</a:t>
            </a:r>
            <a:endParaRPr kumimoji="1" lang="en-US" altLang="ja-JP" dirty="0" smtClean="0"/>
          </a:p>
          <a:p>
            <a:pPr lvl="2"/>
            <a:r>
              <a:rPr lang="ja-JP" altLang="en-US" dirty="0"/>
              <a:t>利用履歴</a:t>
            </a:r>
            <a:endParaRPr kumimoji="1" lang="en-US" altLang="ja-JP" dirty="0" smtClean="0"/>
          </a:p>
          <a:p>
            <a:pPr lvl="2"/>
            <a:endParaRPr kumimoji="1" lang="en-US" altLang="ja-JP" dirty="0" smtClean="0"/>
          </a:p>
          <a:p>
            <a:r>
              <a:rPr kumimoji="1" lang="ja-JP" altLang="en-US" dirty="0" smtClean="0"/>
              <a:t>アカウント名（ユーザ名・ユーザ</a:t>
            </a:r>
            <a:r>
              <a:rPr kumimoji="1" lang="en-US" altLang="ja-JP" dirty="0" smtClean="0"/>
              <a:t>ID</a:t>
            </a:r>
            <a:r>
              <a:rPr kumimoji="1" lang="ja-JP" altLang="en-US" dirty="0" smtClean="0"/>
              <a:t>）とパスワードの組での保護が一般的</a:t>
            </a:r>
            <a:endParaRPr kumimoji="1" lang="en-US" altLang="ja-JP" dirty="0" smtClean="0"/>
          </a:p>
          <a:p>
            <a:pPr lvl="1"/>
            <a:r>
              <a:rPr lang="ja-JP" altLang="en-US" dirty="0" smtClean="0"/>
              <a:t>そのアカウントの正当</a:t>
            </a:r>
            <a:r>
              <a:rPr lang="ja-JP" altLang="en-US" dirty="0"/>
              <a:t>な</a:t>
            </a:r>
            <a:r>
              <a:rPr lang="ja-JP" altLang="en-US" dirty="0" smtClean="0"/>
              <a:t>利用者</a:t>
            </a:r>
            <a:r>
              <a:rPr lang="ja-JP" altLang="en-US" dirty="0"/>
              <a:t>だけ</a:t>
            </a:r>
            <a:r>
              <a:rPr lang="ja-JP" altLang="en-US" dirty="0" smtClean="0"/>
              <a:t>が知っているはずの情報</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a:t>
            </a:fld>
            <a:endParaRPr lang="ja-JP" altLang="en-US"/>
          </a:p>
        </p:txBody>
      </p:sp>
    </p:spTree>
    <p:extLst>
      <p:ext uri="{BB962C8B-B14F-4D97-AF65-F5344CB8AC3E}">
        <p14:creationId xmlns:p14="http://schemas.microsoft.com/office/powerpoint/2010/main" val="2441765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自宅に基地局を置く場合の留意点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他人のただ乗り</a:t>
            </a:r>
            <a:endParaRPr kumimoji="1" lang="en-US" altLang="ja-JP" dirty="0" smtClean="0"/>
          </a:p>
          <a:p>
            <a:pPr lvl="1"/>
            <a:r>
              <a:rPr kumimoji="1" lang="ja-JP" altLang="en-US" dirty="0" smtClean="0"/>
              <a:t>違法行為に利用されて犯人扱いされる危険性</a:t>
            </a:r>
            <a:endParaRPr kumimoji="1" lang="en-US" altLang="ja-JP" dirty="0" smtClean="0"/>
          </a:p>
          <a:p>
            <a:r>
              <a:rPr lang="ja-JP" altLang="en-US" dirty="0" smtClean="0"/>
              <a:t>他人からの盗聴</a:t>
            </a:r>
            <a:endParaRPr lang="en-US" altLang="ja-JP" dirty="0" smtClean="0"/>
          </a:p>
          <a:p>
            <a:pPr lvl="1"/>
            <a:r>
              <a:rPr lang="ja-JP" altLang="en-US" dirty="0" smtClean="0"/>
              <a:t>自分の情報が盗まれるかもしれない</a:t>
            </a:r>
            <a:endParaRPr lang="en-US" altLang="ja-JP" dirty="0" smtClean="0"/>
          </a:p>
          <a:p>
            <a:pPr lvl="1"/>
            <a:r>
              <a:rPr lang="ja-JP" altLang="en-US" dirty="0" smtClean="0"/>
              <a:t>家族にも被害が及ぶかもしれない</a:t>
            </a:r>
            <a:endParaRPr lang="en-US" altLang="ja-JP" dirty="0" smtClean="0"/>
          </a:p>
          <a:p>
            <a:pPr lvl="1"/>
            <a:endParaRPr lang="en-US" altLang="ja-JP" dirty="0"/>
          </a:p>
          <a:p>
            <a:r>
              <a:rPr lang="ja-JP" altLang="en-US" dirty="0" smtClean="0"/>
              <a:t>これらを防ぐためにセキュリティ機能を有効にする</a:t>
            </a:r>
            <a:endParaRPr lang="en-US" altLang="ja-JP" dirty="0" smtClean="0"/>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40</a:t>
            </a:fld>
            <a:endParaRPr lang="ja-JP" altLang="en-US"/>
          </a:p>
        </p:txBody>
      </p:sp>
    </p:spTree>
    <p:extLst>
      <p:ext uri="{BB962C8B-B14F-4D97-AF65-F5344CB8AC3E}">
        <p14:creationId xmlns:p14="http://schemas.microsoft.com/office/powerpoint/2010/main" val="3167761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自宅に基地局がある人は</a:t>
            </a:r>
            <a:endParaRPr lang="ja-JP" altLang="en-US" dirty="0"/>
          </a:p>
        </p:txBody>
      </p:sp>
      <p:sp>
        <p:nvSpPr>
          <p:cNvPr id="6" name="コンテンツ プレースホルダー 5"/>
          <p:cNvSpPr>
            <a:spLocks noGrp="1"/>
          </p:cNvSpPr>
          <p:nvPr>
            <p:ph idx="1"/>
          </p:nvPr>
        </p:nvSpPr>
        <p:spPr/>
        <p:txBody>
          <a:bodyPr>
            <a:normAutofit fontScale="92500" lnSpcReduction="20000"/>
          </a:bodyPr>
          <a:lstStyle/>
          <a:p>
            <a:r>
              <a:rPr lang="ja-JP" altLang="en-US" dirty="0" smtClean="0"/>
              <a:t>セキュリティを </a:t>
            </a:r>
            <a:r>
              <a:rPr lang="en-US" altLang="ja-JP" dirty="0" smtClean="0"/>
              <a:t>WPA2-PSK </a:t>
            </a:r>
            <a:r>
              <a:rPr lang="ja-JP" altLang="en-US" dirty="0" smtClean="0"/>
              <a:t>に設定する</a:t>
            </a:r>
            <a:endParaRPr lang="en-US" altLang="ja-JP" dirty="0" smtClean="0"/>
          </a:p>
          <a:p>
            <a:pPr lvl="1"/>
            <a:r>
              <a:rPr lang="ja-JP" altLang="en-US" dirty="0" smtClean="0"/>
              <a:t>対応していない古い基地局は買い換えたほうがいいかも</a:t>
            </a:r>
            <a:endParaRPr lang="en-US" altLang="ja-JP" dirty="0" smtClean="0"/>
          </a:p>
          <a:p>
            <a:pPr lvl="1"/>
            <a:r>
              <a:rPr lang="ja-JP" altLang="en-US" dirty="0" smtClean="0"/>
              <a:t>子機が対応していない場合は </a:t>
            </a:r>
            <a:r>
              <a:rPr lang="en-US" altLang="ja-JP" dirty="0" smtClean="0"/>
              <a:t>WPA-PSK </a:t>
            </a:r>
            <a:r>
              <a:rPr lang="ja-JP" altLang="en-US" dirty="0" err="1" smtClean="0"/>
              <a:t>もや</a:t>
            </a:r>
            <a:r>
              <a:rPr lang="ja-JP" altLang="en-US" dirty="0" smtClean="0"/>
              <a:t>むなし</a:t>
            </a:r>
            <a:endParaRPr lang="en-US" altLang="ja-JP" dirty="0" smtClean="0"/>
          </a:p>
          <a:p>
            <a:pPr lvl="2"/>
            <a:r>
              <a:rPr lang="ja-JP" altLang="en-US" dirty="0" smtClean="0"/>
              <a:t>基地局で両対応にできる場合もある</a:t>
            </a:r>
            <a:endParaRPr lang="en-US" altLang="ja-JP" dirty="0" smtClean="0"/>
          </a:p>
          <a:p>
            <a:pPr lvl="1"/>
            <a:r>
              <a:rPr lang="en-US" altLang="ja-JP" dirty="0" smtClean="0"/>
              <a:t>WEP </a:t>
            </a:r>
            <a:r>
              <a:rPr lang="ja-JP" altLang="en-US" dirty="0" smtClean="0"/>
              <a:t>やパスワードなしでは使わない</a:t>
            </a:r>
            <a:endParaRPr lang="en-US" altLang="ja-JP" dirty="0" smtClean="0"/>
          </a:p>
          <a:p>
            <a:r>
              <a:rPr lang="ja-JP" altLang="en-US" dirty="0" smtClean="0"/>
              <a:t>パスワードの長さは長いほうがいい</a:t>
            </a:r>
            <a:endParaRPr lang="en-US" altLang="ja-JP" dirty="0" smtClean="0"/>
          </a:p>
          <a:p>
            <a:pPr lvl="1"/>
            <a:r>
              <a:rPr lang="en-US" altLang="ja-JP" dirty="0" smtClean="0"/>
              <a:t>SSID</a:t>
            </a:r>
            <a:r>
              <a:rPr lang="ja-JP" altLang="en-US" dirty="0" smtClean="0"/>
              <a:t>から類推できないようにする</a:t>
            </a:r>
            <a:endParaRPr lang="en-US" altLang="ja-JP" dirty="0" smtClean="0"/>
          </a:p>
          <a:p>
            <a:pPr lvl="1"/>
            <a:r>
              <a:rPr lang="en-US" altLang="ja-JP" dirty="0" smtClean="0"/>
              <a:t>WPA/WPA2-PSK </a:t>
            </a:r>
            <a:r>
              <a:rPr lang="ja-JP" altLang="en-US" dirty="0" smtClean="0"/>
              <a:t>では </a:t>
            </a:r>
            <a:r>
              <a:rPr lang="en-US" altLang="ja-JP" dirty="0" smtClean="0"/>
              <a:t>8</a:t>
            </a:r>
            <a:r>
              <a:rPr lang="ja-JP" altLang="en-US" dirty="0" smtClean="0"/>
              <a:t>～</a:t>
            </a:r>
            <a:r>
              <a:rPr lang="en-US" altLang="ja-JP" dirty="0" smtClean="0"/>
              <a:t>63</a:t>
            </a:r>
            <a:r>
              <a:rPr lang="ja-JP" altLang="en-US" dirty="0" smtClean="0"/>
              <a:t> 文字で設定可能</a:t>
            </a:r>
            <a:endParaRPr lang="en-US" altLang="ja-JP" dirty="0" smtClean="0"/>
          </a:p>
          <a:p>
            <a:r>
              <a:rPr lang="en-US" altLang="ja-JP" dirty="0" smtClean="0"/>
              <a:t>SSID</a:t>
            </a:r>
            <a:r>
              <a:rPr lang="ja-JP" altLang="en-US" dirty="0" smtClean="0"/>
              <a:t>は無理に変えなくてもいい</a:t>
            </a:r>
            <a:endParaRPr lang="en-US" altLang="ja-JP" dirty="0" smtClean="0"/>
          </a:p>
          <a:p>
            <a:pPr lvl="1"/>
            <a:r>
              <a:rPr lang="ja-JP" altLang="en-US" dirty="0" smtClean="0"/>
              <a:t>最近の製品は機器ごとにランダムな文字列が入っている</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111578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よその基地局を使う場合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無料の公共無線</a:t>
            </a:r>
            <a:r>
              <a:rPr kumimoji="1" lang="en-US" altLang="ja-JP" dirty="0" smtClean="0"/>
              <a:t>LAN</a:t>
            </a:r>
          </a:p>
          <a:p>
            <a:pPr lvl="1"/>
            <a:r>
              <a:rPr lang="ja-JP" altLang="en-US" dirty="0" smtClean="0"/>
              <a:t>てんちか</a:t>
            </a:r>
            <a:r>
              <a:rPr lang="en-US" altLang="ja-JP" dirty="0" smtClean="0"/>
              <a:t>Wi-Fi</a:t>
            </a:r>
            <a:r>
              <a:rPr lang="ja-JP" altLang="en-US" dirty="0" err="1" smtClean="0"/>
              <a:t>、</a:t>
            </a:r>
            <a:r>
              <a:rPr kumimoji="1" lang="en-US" altLang="ja-JP" dirty="0" smtClean="0"/>
              <a:t>Fukuoka City Wi-Fi</a:t>
            </a:r>
          </a:p>
          <a:p>
            <a:pPr lvl="1"/>
            <a:r>
              <a:rPr lang="ja-JP" altLang="en-US" dirty="0" smtClean="0"/>
              <a:t>コンビニ系</a:t>
            </a:r>
            <a:endParaRPr lang="en-US" altLang="ja-JP" dirty="0" smtClean="0"/>
          </a:p>
          <a:p>
            <a:pPr lvl="1"/>
            <a:r>
              <a:rPr kumimoji="1" lang="ja-JP" altLang="en-US" dirty="0" smtClean="0"/>
              <a:t>カフェ</a:t>
            </a:r>
            <a:r>
              <a:rPr kumimoji="1" lang="ja-JP" altLang="en-US" dirty="0"/>
              <a:t>等</a:t>
            </a:r>
            <a:endParaRPr kumimoji="1" lang="en-US" altLang="ja-JP" dirty="0" smtClean="0"/>
          </a:p>
          <a:p>
            <a:r>
              <a:rPr lang="ja-JP" altLang="en-US" dirty="0" smtClean="0"/>
              <a:t>有料・契約が必要な無線</a:t>
            </a:r>
            <a:r>
              <a:rPr lang="en-US" altLang="ja-JP" dirty="0" smtClean="0"/>
              <a:t>LAN</a:t>
            </a:r>
          </a:p>
          <a:p>
            <a:pPr lvl="1"/>
            <a:r>
              <a:rPr lang="ja-JP" altLang="en-US" dirty="0" smtClean="0"/>
              <a:t>携帯キャリアの提供する無線</a:t>
            </a:r>
            <a:r>
              <a:rPr lang="en-US" altLang="ja-JP" dirty="0" smtClean="0"/>
              <a:t>LAN</a:t>
            </a:r>
            <a:r>
              <a:rPr lang="ja-JP" altLang="en-US" dirty="0" smtClean="0"/>
              <a:t>など</a:t>
            </a:r>
            <a:endParaRPr lang="en-US" altLang="ja-JP" dirty="0" smtClean="0"/>
          </a:p>
          <a:p>
            <a:r>
              <a:rPr kumimoji="1" lang="ja-JP" altLang="en-US" dirty="0" smtClean="0"/>
              <a:t>ホテルなど顧客のみ利用できる無線</a:t>
            </a:r>
            <a:r>
              <a:rPr kumimoji="1" lang="en-US" altLang="ja-JP" dirty="0" smtClean="0"/>
              <a:t>LAN</a:t>
            </a:r>
          </a:p>
          <a:p>
            <a:pPr lvl="1"/>
            <a:r>
              <a:rPr lang="ja-JP" altLang="en-US" dirty="0" smtClean="0"/>
              <a:t>チェックインすると接続方法を教えてくれる等</a:t>
            </a:r>
            <a:endParaRPr kumimoji="1" lang="ja-JP" altLang="en-US" dirty="0"/>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2897948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主に使われている認証方法</a:t>
            </a:r>
            <a:endParaRPr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en-US" dirty="0" smtClean="0"/>
              <a:t>なにも認証なし</a:t>
            </a:r>
            <a:endParaRPr lang="en-US" altLang="ja-JP" dirty="0" smtClean="0"/>
          </a:p>
          <a:p>
            <a:pPr lvl="1"/>
            <a:r>
              <a:rPr lang="ja-JP" altLang="en-US" dirty="0" smtClean="0"/>
              <a:t>利便性重視、まずつながることが重要という場合</a:t>
            </a:r>
            <a:endParaRPr lang="en-US" altLang="ja-JP" dirty="0" smtClean="0"/>
          </a:p>
          <a:p>
            <a:r>
              <a:rPr lang="ja-JP" altLang="en-US" dirty="0" smtClean="0"/>
              <a:t>無線</a:t>
            </a:r>
            <a:r>
              <a:rPr lang="en-US" altLang="ja-JP" dirty="0" smtClean="0"/>
              <a:t>LAN</a:t>
            </a:r>
            <a:r>
              <a:rPr lang="ja-JP" altLang="en-US" dirty="0" smtClean="0"/>
              <a:t>認証なし＋ウェブ認証</a:t>
            </a:r>
            <a:endParaRPr lang="en-US" altLang="ja-JP" dirty="0" smtClean="0"/>
          </a:p>
          <a:p>
            <a:pPr lvl="1"/>
            <a:r>
              <a:rPr lang="ja-JP" altLang="en-US" dirty="0" smtClean="0"/>
              <a:t>無線にはつながるが、インターネットにはつながらない</a:t>
            </a:r>
            <a:endParaRPr lang="en-US" altLang="ja-JP" dirty="0" smtClean="0"/>
          </a:p>
          <a:p>
            <a:pPr lvl="1"/>
            <a:r>
              <a:rPr lang="ja-JP" altLang="en-US" dirty="0" smtClean="0"/>
              <a:t>ウェブ画面で必要な情報を入力すると外に出られるようになる</a:t>
            </a:r>
            <a:endParaRPr lang="en-US" altLang="ja-JP" dirty="0" smtClean="0"/>
          </a:p>
          <a:p>
            <a:r>
              <a:rPr lang="en-US" altLang="ja-JP" dirty="0" smtClean="0"/>
              <a:t>WEP/PSK</a:t>
            </a:r>
            <a:r>
              <a:rPr lang="ja-JP" altLang="en-US" dirty="0" smtClean="0"/>
              <a:t>（＋ウェブ認証）</a:t>
            </a:r>
            <a:endParaRPr lang="en-US" altLang="ja-JP" dirty="0" smtClean="0"/>
          </a:p>
          <a:p>
            <a:pPr lvl="1"/>
            <a:r>
              <a:rPr lang="en-US" altLang="ja-JP" dirty="0" smtClean="0"/>
              <a:t>SSID</a:t>
            </a:r>
            <a:r>
              <a:rPr lang="ja-JP" altLang="en-US" dirty="0" smtClean="0"/>
              <a:t>に加えてパスワードが必要</a:t>
            </a:r>
            <a:endParaRPr lang="en-US" altLang="ja-JP" dirty="0" smtClean="0"/>
          </a:p>
          <a:p>
            <a:r>
              <a:rPr lang="ja-JP" altLang="en-US" dirty="0" smtClean="0"/>
              <a:t>より強固な方式</a:t>
            </a:r>
            <a:endParaRPr lang="en-US" altLang="ja-JP" dirty="0" smtClean="0"/>
          </a:p>
          <a:p>
            <a:pPr lvl="1"/>
            <a:r>
              <a:rPr lang="en-US" altLang="ja-JP" dirty="0" smtClean="0"/>
              <a:t>Enterprise </a:t>
            </a:r>
            <a:r>
              <a:rPr lang="ja-JP" altLang="en-US" dirty="0" smtClean="0"/>
              <a:t>型（事前にユーザ名・パスワードを登録）</a:t>
            </a:r>
            <a:endParaRPr lang="en-US" altLang="ja-JP" dirty="0" smtClean="0"/>
          </a:p>
          <a:p>
            <a:pPr lvl="1"/>
            <a:r>
              <a:rPr lang="ja-JP" altLang="en-US" dirty="0" smtClean="0"/>
              <a:t>携帯の契約情報を利用するもの</a:t>
            </a:r>
            <a:endParaRPr lang="en-US" altLang="ja-JP" dirty="0" smtClean="0"/>
          </a:p>
          <a:p>
            <a:pPr lvl="1"/>
            <a:endParaRPr lang="ja-JP" altLang="en-US" dirty="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3402105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基地局の設定を確認する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今からつなぐ基地局がどんな相手かわからないことには使っていいか判断できない</a:t>
            </a:r>
            <a:r>
              <a:rPr lang="ja-JP" altLang="en-US" dirty="0" smtClean="0"/>
              <a:t>、が</a:t>
            </a:r>
            <a:r>
              <a:rPr lang="en-US" altLang="ja-JP" dirty="0" smtClean="0"/>
              <a:t>…</a:t>
            </a:r>
          </a:p>
          <a:p>
            <a:endParaRPr kumimoji="1" lang="en-US" altLang="ja-JP" dirty="0"/>
          </a:p>
          <a:p>
            <a:r>
              <a:rPr lang="ja-JP" altLang="en-US" dirty="0" smtClean="0"/>
              <a:t>最近の端末では情報出ない方向に行っているみたいでちょっと困る</a:t>
            </a:r>
            <a:r>
              <a:rPr lang="en-US" altLang="ja-JP" dirty="0" smtClean="0">
                <a:sym typeface="Wingdings" panose="05000000000000000000" pitchFamily="2" charset="2"/>
              </a:rPr>
              <a:t></a:t>
            </a:r>
            <a:endParaRPr lang="en-US" altLang="ja-JP" dirty="0" smtClean="0"/>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44</a:t>
            </a:fld>
            <a:endParaRPr lang="ja-JP" altLang="en-US"/>
          </a:p>
        </p:txBody>
      </p:sp>
    </p:spTree>
    <p:extLst>
      <p:ext uri="{BB962C8B-B14F-4D97-AF65-F5344CB8AC3E}">
        <p14:creationId xmlns:p14="http://schemas.microsoft.com/office/powerpoint/2010/main" val="116002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a:t>
            </a:r>
            <a:r>
              <a:rPr kumimoji="1" lang="ja-JP" altLang="en-US" dirty="0" err="1" smtClean="0"/>
              <a:t>での</a:t>
            </a:r>
            <a:r>
              <a:rPr kumimoji="1" lang="ja-JP" altLang="en-US" dirty="0" smtClean="0"/>
              <a:t>確認例</a:t>
            </a:r>
            <a:endParaRPr kumimoji="1" lang="ja-JP" altLang="en-US" dirty="0"/>
          </a:p>
        </p:txBody>
      </p:sp>
      <p:sp>
        <p:nvSpPr>
          <p:cNvPr id="12" name="フッター プレースホルダー 11"/>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2"/>
          <a:stretch/>
        </p:blipFill>
        <p:spPr>
          <a:xfrm>
            <a:off x="2138457" y="1417639"/>
            <a:ext cx="4867085" cy="3556697"/>
          </a:xfrm>
          <a:prstGeom prst="rect">
            <a:avLst/>
          </a:prstGeom>
          <a:ln>
            <a:noFill/>
          </a:ln>
          <a:effectLst>
            <a:outerShdw blurRad="190500" algn="tl" rotWithShape="0">
              <a:srgbClr val="000000">
                <a:alpha val="70000"/>
              </a:srgbClr>
            </a:outerShdw>
          </a:effectLst>
        </p:spPr>
      </p:pic>
      <p:sp>
        <p:nvSpPr>
          <p:cNvPr id="7" name="角丸四角形 6"/>
          <p:cNvSpPr/>
          <p:nvPr/>
        </p:nvSpPr>
        <p:spPr>
          <a:xfrm>
            <a:off x="2316480" y="3706368"/>
            <a:ext cx="1353312" cy="3413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2316480" y="4590288"/>
            <a:ext cx="1353312" cy="3413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6175867" y="2694432"/>
            <a:ext cx="377333" cy="3413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45</a:t>
            </a:fld>
            <a:endParaRPr lang="ja-JP" altLang="en-US"/>
          </a:p>
        </p:txBody>
      </p:sp>
    </p:spTree>
    <p:extLst>
      <p:ext uri="{BB962C8B-B14F-4D97-AF65-F5344CB8AC3E}">
        <p14:creationId xmlns:p14="http://schemas.microsoft.com/office/powerpoint/2010/main" val="3112418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5 (Lollipop)</a:t>
            </a:r>
            <a:endParaRPr kumimoji="1" lang="ja-JP" altLang="en-US" dirty="0"/>
          </a:p>
        </p:txBody>
      </p:sp>
      <p:pic>
        <p:nvPicPr>
          <p:cNvPr id="8" name="コンテンツ プレースホルダー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942415" y="1905000"/>
            <a:ext cx="4263033" cy="3305344"/>
          </a:xfrm>
          <a:prstGeom prst="rect">
            <a:avLst/>
          </a:prstGeom>
          <a:ln>
            <a:noFill/>
          </a:ln>
          <a:effectLst>
            <a:outerShdw blurRad="190500" algn="tl" rotWithShape="0">
              <a:srgbClr val="000000">
                <a:alpha val="70000"/>
              </a:srgbClr>
            </a:outerShdw>
          </a:effectLst>
        </p:spPr>
      </p:pic>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テキスト ボックス 8"/>
          <p:cNvSpPr txBox="1"/>
          <p:nvPr/>
        </p:nvSpPr>
        <p:spPr>
          <a:xfrm>
            <a:off x="4430177" y="4085132"/>
            <a:ext cx="3116559" cy="830997"/>
          </a:xfrm>
          <a:prstGeom prst="rect">
            <a:avLst/>
          </a:prstGeom>
          <a:noFill/>
        </p:spPr>
        <p:txBody>
          <a:bodyPr wrap="none" rtlCol="0">
            <a:spAutoFit/>
          </a:bodyPr>
          <a:lstStyle/>
          <a:p>
            <a:r>
              <a:rPr lang="ja-JP" altLang="en-US" sz="2400" b="1" dirty="0" smtClean="0">
                <a:solidFill>
                  <a:srgbClr val="FF0000"/>
                </a:solidFill>
              </a:rPr>
              <a:t>小さい鍵マーク以外</a:t>
            </a:r>
            <a:endParaRPr lang="en-US" altLang="ja-JP" sz="2400" b="1" dirty="0" smtClean="0">
              <a:solidFill>
                <a:srgbClr val="FF0000"/>
              </a:solidFill>
            </a:endParaRPr>
          </a:p>
          <a:p>
            <a:r>
              <a:rPr kumimoji="1" lang="ja-JP" altLang="en-US" sz="2400" b="1" dirty="0" smtClean="0">
                <a:solidFill>
                  <a:srgbClr val="FF0000"/>
                </a:solidFill>
              </a:rPr>
              <a:t>出なくなってしまった</a:t>
            </a:r>
            <a:r>
              <a:rPr kumimoji="1" lang="en-US" altLang="ja-JP" sz="2400" b="1" dirty="0" smtClean="0">
                <a:solidFill>
                  <a:srgbClr val="FF0000"/>
                </a:solidFill>
              </a:rPr>
              <a:t>…</a:t>
            </a:r>
            <a:endParaRPr kumimoji="1" lang="ja-JP" altLang="en-US" sz="2400" b="1" dirty="0">
              <a:solidFill>
                <a:srgbClr val="FF0000"/>
              </a:solidFill>
            </a:endParaRPr>
          </a:p>
        </p:txBody>
      </p:sp>
      <p:sp>
        <p:nvSpPr>
          <p:cNvPr id="3" name="楕円 2"/>
          <p:cNvSpPr/>
          <p:nvPr/>
        </p:nvSpPr>
        <p:spPr>
          <a:xfrm>
            <a:off x="2251587" y="4670323"/>
            <a:ext cx="245806" cy="245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46</a:t>
            </a:fld>
            <a:endParaRPr lang="ja-JP" altLang="en-US"/>
          </a:p>
        </p:txBody>
      </p:sp>
    </p:spTree>
    <p:extLst>
      <p:ext uri="{BB962C8B-B14F-4D97-AF65-F5344CB8AC3E}">
        <p14:creationId xmlns:p14="http://schemas.microsoft.com/office/powerpoint/2010/main" val="3350343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Wi-Fi Analyzer (Android </a:t>
            </a:r>
            <a:r>
              <a:rPr kumimoji="1" lang="ja-JP" altLang="en-US" sz="3200" dirty="0" smtClean="0"/>
              <a:t>アプリ</a:t>
            </a:r>
            <a:r>
              <a:rPr kumimoji="1" lang="en-US" altLang="ja-JP" sz="3200" dirty="0" smtClean="0"/>
              <a:t>) </a:t>
            </a:r>
            <a:endParaRPr kumimoji="1" lang="ja-JP" altLang="en-US" sz="3200" dirty="0"/>
          </a:p>
        </p:txBody>
      </p:sp>
      <p:pic>
        <p:nvPicPr>
          <p:cNvPr id="8" name="コンテンツ プレースホルダー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146350" y="1228222"/>
            <a:ext cx="3445154" cy="4400534"/>
          </a:xfrm>
          <a:prstGeom prst="rect">
            <a:avLst/>
          </a:prstGeom>
          <a:ln>
            <a:noFill/>
          </a:ln>
          <a:effectLst>
            <a:outerShdw blurRad="190500" algn="tl" rotWithShape="0">
              <a:srgbClr val="000000">
                <a:alpha val="70000"/>
              </a:srgbClr>
            </a:outerShdw>
          </a:effectLst>
        </p:spPr>
      </p:pic>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テキスト ボックス 3"/>
          <p:cNvSpPr txBox="1"/>
          <p:nvPr/>
        </p:nvSpPr>
        <p:spPr>
          <a:xfrm>
            <a:off x="2800416" y="5628756"/>
            <a:ext cx="2704843" cy="400110"/>
          </a:xfrm>
          <a:prstGeom prst="rect">
            <a:avLst/>
          </a:prstGeom>
          <a:noFill/>
        </p:spPr>
        <p:txBody>
          <a:bodyPr wrap="none" rtlCol="0">
            <a:spAutoFit/>
          </a:bodyPr>
          <a:lstStyle/>
          <a:p>
            <a:r>
              <a:rPr kumimoji="1" lang="en-US" altLang="ja-JP" dirty="0" smtClean="0">
                <a:hlinkClick r:id="rId3"/>
              </a:rPr>
              <a:t>http://wifinalyzer.mobi</a:t>
            </a:r>
            <a:r>
              <a:rPr kumimoji="1"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47</a:t>
            </a:fld>
            <a:endParaRPr lang="ja-JP" altLang="en-US"/>
          </a:p>
        </p:txBody>
      </p:sp>
    </p:spTree>
    <p:extLst>
      <p:ext uri="{BB962C8B-B14F-4D97-AF65-F5344CB8AC3E}">
        <p14:creationId xmlns:p14="http://schemas.microsoft.com/office/powerpoint/2010/main" val="438035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接続後なら表示できる</a:t>
            </a:r>
            <a:endParaRPr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01423" y="1305999"/>
            <a:ext cx="2589602" cy="4601485"/>
          </a:xfrm>
          <a:prstGeom prst="rect">
            <a:avLst/>
          </a:prstGeom>
          <a:ln>
            <a:noFill/>
          </a:ln>
          <a:effectLst>
            <a:outerShdw blurRad="190500" algn="tl" rotWithShape="0">
              <a:srgbClr val="000000">
                <a:alpha val="70000"/>
              </a:srgbClr>
            </a:outerShdw>
          </a:effectLst>
        </p:spPr>
      </p:pic>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578" y="1305999"/>
            <a:ext cx="2600325" cy="4622800"/>
          </a:xfrm>
          <a:prstGeom prst="rect">
            <a:avLst/>
          </a:prstGeom>
          <a:ln>
            <a:noFill/>
          </a:ln>
          <a:effectLst>
            <a:outerShdw blurRad="190500" algn="tl" rotWithShape="0">
              <a:srgbClr val="000000">
                <a:alpha val="70000"/>
              </a:srgbClr>
            </a:outerShdw>
          </a:effectLst>
        </p:spPr>
      </p:pic>
      <p:sp>
        <p:nvSpPr>
          <p:cNvPr id="12" name="角丸四角形 11"/>
          <p:cNvSpPr/>
          <p:nvPr/>
        </p:nvSpPr>
        <p:spPr>
          <a:xfrm>
            <a:off x="2066925" y="3943350"/>
            <a:ext cx="838200"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334000" y="3943350"/>
            <a:ext cx="838200"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48</a:t>
            </a:fld>
            <a:endParaRPr lang="ja-JP" altLang="en-US"/>
          </a:p>
        </p:txBody>
      </p:sp>
    </p:spTree>
    <p:extLst>
      <p:ext uri="{BB962C8B-B14F-4D97-AF65-F5344CB8AC3E}">
        <p14:creationId xmlns:p14="http://schemas.microsoft.com/office/powerpoint/2010/main" val="208169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b="49154"/>
          <a:stretch/>
        </p:blipFill>
        <p:spPr>
          <a:xfrm>
            <a:off x="2662254" y="1905000"/>
            <a:ext cx="4276810" cy="3643605"/>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smtClean="0"/>
              <a:t>Windows 10</a:t>
            </a:r>
            <a:br>
              <a:rPr kumimoji="1" lang="en-US" altLang="ja-JP" dirty="0" smtClean="0"/>
            </a:br>
            <a:r>
              <a:rPr lang="ja-JP" altLang="en-US" sz="2800" dirty="0" smtClean="0">
                <a:solidFill>
                  <a:srgbClr val="FF0000"/>
                </a:solidFill>
              </a:rPr>
              <a:t>（保護</a:t>
            </a:r>
            <a:r>
              <a:rPr lang="ja-JP" altLang="en-US" sz="2800" dirty="0">
                <a:solidFill>
                  <a:srgbClr val="FF0000"/>
                </a:solidFill>
              </a:rPr>
              <a:t>されていることだけわかる</a:t>
            </a:r>
            <a:r>
              <a:rPr lang="ja-JP" altLang="en-US" sz="2800" dirty="0" smtClean="0">
                <a:solidFill>
                  <a:srgbClr val="FF0000"/>
                </a:solidFill>
              </a:rPr>
              <a:t>）</a:t>
            </a:r>
            <a:endParaRPr kumimoji="1" lang="ja-JP" altLang="en-US" sz="2800" dirty="0">
              <a:solidFill>
                <a:srgbClr val="FF0000"/>
              </a:solidFill>
            </a:endParaRPr>
          </a:p>
        </p:txBody>
      </p:sp>
      <p:sp>
        <p:nvSpPr>
          <p:cNvPr id="9" name="フッター プレースホルダー 8"/>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7" name="角丸四角形 6"/>
          <p:cNvSpPr/>
          <p:nvPr/>
        </p:nvSpPr>
        <p:spPr>
          <a:xfrm>
            <a:off x="4152958" y="2469808"/>
            <a:ext cx="1409642"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7E280EC1-6B44-4B49-82BC-9ACA7170F820}" type="slidenum">
              <a:rPr lang="ja-JP" altLang="en-US" smtClean="0"/>
              <a:pPr/>
              <a:t>49</a:t>
            </a:fld>
            <a:endParaRPr lang="ja-JP" altLang="en-US"/>
          </a:p>
        </p:txBody>
      </p:sp>
    </p:spTree>
    <p:extLst>
      <p:ext uri="{BB962C8B-B14F-4D97-AF65-F5344CB8AC3E}">
        <p14:creationId xmlns:p14="http://schemas.microsoft.com/office/powerpoint/2010/main" val="286278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ログイン画面の例（全学基本メールのウェブメール）</a:t>
            </a:r>
            <a:endParaRPr kumimoji="1" lang="ja-JP" altLang="en-US"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3918" y="2133600"/>
            <a:ext cx="5529663" cy="377825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7" name="角丸四角形 6"/>
          <p:cNvSpPr/>
          <p:nvPr/>
        </p:nvSpPr>
        <p:spPr>
          <a:xfrm>
            <a:off x="6185648" y="2487707"/>
            <a:ext cx="2595282" cy="17481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「ユーザー名」と「パスワード」が合致していれば正当な本人と判定</a:t>
            </a:r>
            <a:endParaRPr kumimoji="1" lang="ja-JP" altLang="en-US" dirty="0"/>
          </a:p>
        </p:txBody>
      </p:sp>
      <p:sp>
        <p:nvSpPr>
          <p:cNvPr id="8" name="角丸四角形 7"/>
          <p:cNvSpPr/>
          <p:nvPr/>
        </p:nvSpPr>
        <p:spPr>
          <a:xfrm>
            <a:off x="3657599" y="3025587"/>
            <a:ext cx="1506071" cy="672353"/>
          </a:xfrm>
          <a:prstGeom prst="round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5</a:t>
            </a:fld>
            <a:endParaRPr lang="ja-JP" altLang="en-US"/>
          </a:p>
        </p:txBody>
      </p:sp>
    </p:spTree>
    <p:extLst>
      <p:ext uri="{BB962C8B-B14F-4D97-AF65-F5344CB8AC3E}">
        <p14:creationId xmlns:p14="http://schemas.microsoft.com/office/powerpoint/2010/main" val="6629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300" y="1237083"/>
            <a:ext cx="4763387" cy="4674767"/>
          </a:xfrm>
        </p:spPr>
      </p:pic>
      <p:sp>
        <p:nvSpPr>
          <p:cNvPr id="2" name="タイトル 1"/>
          <p:cNvSpPr>
            <a:spLocks noGrp="1"/>
          </p:cNvSpPr>
          <p:nvPr>
            <p:ph type="title"/>
          </p:nvPr>
        </p:nvSpPr>
        <p:spPr/>
        <p:txBody>
          <a:bodyPr>
            <a:normAutofit/>
          </a:bodyPr>
          <a:lstStyle/>
          <a:p>
            <a:r>
              <a:rPr kumimoji="1" lang="ja-JP" altLang="en-US" dirty="0" smtClean="0"/>
              <a:t>接続後なら</a:t>
            </a:r>
            <a:r>
              <a:rPr lang="ja-JP" altLang="en-US" dirty="0" smtClean="0"/>
              <a:t>詳細が</a:t>
            </a:r>
            <a:r>
              <a:rPr kumimoji="1" lang="ja-JP" altLang="en-US" dirty="0" smtClean="0"/>
              <a:t>わかる</a:t>
            </a:r>
            <a:endParaRPr kumimoji="1" lang="ja-JP" altLang="en-US" dirty="0"/>
          </a:p>
        </p:txBody>
      </p:sp>
      <p:sp>
        <p:nvSpPr>
          <p:cNvPr id="9" name="フッター プレースホルダー 8"/>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角丸四角形 7"/>
          <p:cNvSpPr/>
          <p:nvPr/>
        </p:nvSpPr>
        <p:spPr>
          <a:xfrm>
            <a:off x="2400300" y="2959100"/>
            <a:ext cx="3238501" cy="3301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50</a:t>
            </a:fld>
            <a:endParaRPr lang="ja-JP" altLang="en-US"/>
          </a:p>
        </p:txBody>
      </p:sp>
    </p:spTree>
    <p:extLst>
      <p:ext uri="{BB962C8B-B14F-4D97-AF65-F5344CB8AC3E}">
        <p14:creationId xmlns:p14="http://schemas.microsoft.com/office/powerpoint/2010/main" val="16620617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Mac OS X</a:t>
            </a:r>
            <a:r>
              <a:rPr kumimoji="1" lang="ja-JP" altLang="en-US" dirty="0" smtClean="0"/>
              <a:t> は詳しくわかる</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テキスト ボックス 8"/>
          <p:cNvSpPr txBox="1"/>
          <p:nvPr/>
        </p:nvSpPr>
        <p:spPr>
          <a:xfrm>
            <a:off x="5705475" y="1511300"/>
            <a:ext cx="2524125" cy="40934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smtClean="0"/>
              <a:t>option </a:t>
            </a:r>
            <a:r>
              <a:rPr kumimoji="1" lang="ja-JP" altLang="en-US" sz="2000" dirty="0" smtClean="0"/>
              <a:t>キーを押しながら</a:t>
            </a:r>
            <a:r>
              <a:rPr lang="ja-JP" altLang="en-US" dirty="0"/>
              <a:t>扇</a:t>
            </a:r>
            <a:r>
              <a:rPr kumimoji="1" lang="ja-JP" altLang="en-US" sz="2000" dirty="0" smtClean="0"/>
              <a:t>アイコンをクリック</a:t>
            </a:r>
            <a:endParaRPr kumimoji="1" lang="en-US" altLang="ja-JP" sz="2000" dirty="0" smtClean="0"/>
          </a:p>
          <a:p>
            <a:pPr marL="285750" indent="-285750">
              <a:buFont typeface="Arial" panose="020B0604020202020204" pitchFamily="34" charset="0"/>
              <a:buChar char="•"/>
            </a:pPr>
            <a:r>
              <a:rPr kumimoji="1" lang="ja-JP" altLang="en-US" dirty="0" smtClean="0"/>
              <a:t>接続している無線基地局の詳細情報が表示される</a:t>
            </a:r>
            <a:endParaRPr kumimoji="1" lang="en-US" altLang="ja-JP" sz="2000" dirty="0" smtClean="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r>
              <a:rPr kumimoji="1" lang="en-US" altLang="ja-JP" sz="2000" dirty="0" smtClean="0"/>
              <a:t>option</a:t>
            </a:r>
            <a:r>
              <a:rPr kumimoji="1" lang="ja-JP" altLang="en-US" sz="2000" dirty="0" smtClean="0"/>
              <a:t> </a:t>
            </a:r>
            <a:r>
              <a:rPr lang="ja-JP" altLang="en-US" sz="2000" dirty="0"/>
              <a:t>キー</a:t>
            </a:r>
            <a:r>
              <a:rPr lang="ja-JP" altLang="en-US" sz="2000" dirty="0" smtClean="0"/>
              <a:t>を</a:t>
            </a:r>
            <a:r>
              <a:rPr lang="ja-JP" altLang="en-US" sz="2000" dirty="0"/>
              <a:t>押した</a:t>
            </a:r>
            <a:r>
              <a:rPr lang="ja-JP" altLang="en-US" sz="2000" dirty="0" smtClean="0"/>
              <a:t>ままマウスポインタを </a:t>
            </a:r>
            <a:r>
              <a:rPr lang="en-US" altLang="ja-JP" sz="2000" dirty="0" smtClean="0"/>
              <a:t>SSID </a:t>
            </a:r>
            <a:r>
              <a:rPr lang="ja-JP" altLang="en-US" sz="2000" dirty="0" smtClean="0"/>
              <a:t>の上に移動</a:t>
            </a:r>
            <a:r>
              <a:rPr lang="ja-JP" altLang="en-US" sz="2000" dirty="0"/>
              <a:t>する</a:t>
            </a:r>
            <a:r>
              <a:rPr lang="ja-JP" altLang="en-US" sz="2000" dirty="0" smtClean="0"/>
              <a:t>と接続していなくても詳細が見える</a:t>
            </a:r>
            <a:endParaRPr kumimoji="1" lang="ja-JP" altLang="en-US" sz="2000" dirty="0"/>
          </a:p>
        </p:txBody>
      </p:sp>
      <p:sp>
        <p:nvSpPr>
          <p:cNvPr id="11" name="角丸四角形 10"/>
          <p:cNvSpPr/>
          <p:nvPr/>
        </p:nvSpPr>
        <p:spPr>
          <a:xfrm>
            <a:off x="3638549" y="4438650"/>
            <a:ext cx="73342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14" y="1482724"/>
            <a:ext cx="4337517" cy="4365959"/>
          </a:xfrm>
          <a:prstGeom prst="rect">
            <a:avLst/>
          </a:prstGeom>
        </p:spPr>
      </p:pic>
      <p:sp>
        <p:nvSpPr>
          <p:cNvPr id="10" name="角丸四角形 9"/>
          <p:cNvSpPr/>
          <p:nvPr/>
        </p:nvSpPr>
        <p:spPr>
          <a:xfrm>
            <a:off x="3293970" y="1416050"/>
            <a:ext cx="288204"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51</a:t>
            </a:fld>
            <a:endParaRPr lang="ja-JP" altLang="en-US"/>
          </a:p>
        </p:txBody>
      </p:sp>
    </p:spTree>
    <p:extLst>
      <p:ext uri="{BB962C8B-B14F-4D97-AF65-F5344CB8AC3E}">
        <p14:creationId xmlns:p14="http://schemas.microsoft.com/office/powerpoint/2010/main" val="4055520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気にする人は</a:t>
            </a:r>
            <a:r>
              <a:rPr lang="en-US" altLang="ja-JP" smtClean="0"/>
              <a:t>…</a:t>
            </a:r>
            <a:endParaRPr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大手携帯キャリアなら、以下</a:t>
            </a:r>
            <a:r>
              <a:rPr lang="ja-JP" altLang="en-US" dirty="0" smtClean="0"/>
              <a:t>の</a:t>
            </a:r>
            <a:r>
              <a:rPr lang="en-US" altLang="ja-JP" dirty="0" smtClean="0"/>
              <a:t>SSID</a:t>
            </a:r>
            <a:r>
              <a:rPr lang="ja-JP" altLang="en-US" dirty="0" smtClean="0"/>
              <a:t>は強い仕組みなので比較的安全</a:t>
            </a:r>
            <a:endParaRPr lang="en-US" altLang="ja-JP" dirty="0" smtClean="0"/>
          </a:p>
          <a:p>
            <a:pPr lvl="1"/>
            <a:r>
              <a:rPr lang="en-US" altLang="ja-JP" dirty="0" smtClean="0"/>
              <a:t>0001docomo</a:t>
            </a:r>
          </a:p>
          <a:p>
            <a:pPr lvl="1"/>
            <a:r>
              <a:rPr lang="en-US" altLang="ja-JP" dirty="0" smtClean="0"/>
              <a:t>au_Wi-Fi2</a:t>
            </a:r>
          </a:p>
          <a:p>
            <a:pPr lvl="1"/>
            <a:r>
              <a:rPr lang="en-US" altLang="ja-JP" dirty="0" smtClean="0"/>
              <a:t>0002Softbank</a:t>
            </a:r>
          </a:p>
          <a:p>
            <a:r>
              <a:rPr lang="ja-JP" altLang="en-US" dirty="0" smtClean="0"/>
              <a:t>ただし </a:t>
            </a:r>
            <a:r>
              <a:rPr lang="en-US" altLang="ja-JP" dirty="0" err="1" smtClean="0"/>
              <a:t>docomo</a:t>
            </a:r>
            <a:r>
              <a:rPr lang="ja-JP" altLang="en-US" dirty="0" smtClean="0"/>
              <a:t> 以外は携帯の契約がある端末しか使えないらしい</a:t>
            </a:r>
            <a:endParaRPr lang="en-US" altLang="ja-JP" dirty="0" smtClean="0"/>
          </a:p>
          <a:p>
            <a:pPr lvl="1"/>
            <a:endParaRPr lang="en-US" altLang="ja-JP" dirty="0" smtClean="0"/>
          </a:p>
          <a:p>
            <a:r>
              <a:rPr lang="ja-JP" altLang="en-US" dirty="0" smtClean="0"/>
              <a:t>認証なしはなるべく避ける</a:t>
            </a:r>
            <a:endParaRPr lang="en-US" altLang="ja-JP" dirty="0" smtClean="0"/>
          </a:p>
          <a:p>
            <a:pPr lvl="1"/>
            <a:r>
              <a:rPr lang="ja-JP" altLang="en-US" dirty="0" smtClean="0"/>
              <a:t>それしか接続手段がない場合はやむを得ない</a:t>
            </a:r>
          </a:p>
          <a:p>
            <a:r>
              <a:rPr lang="en-US" altLang="ja-JP" dirty="0" smtClean="0"/>
              <a:t>PSK</a:t>
            </a:r>
            <a:r>
              <a:rPr lang="ja-JP" altLang="en-US" dirty="0" smtClean="0"/>
              <a:t>でもパスワードがわかれば盗聴可能</a:t>
            </a:r>
            <a:endParaRPr lang="en-US" altLang="ja-JP" dirty="0" smtClean="0"/>
          </a:p>
          <a:p>
            <a:pPr lvl="1"/>
            <a:r>
              <a:rPr lang="ja-JP" altLang="en-US" dirty="0" smtClean="0"/>
              <a:t>公共無線</a:t>
            </a:r>
            <a:r>
              <a:rPr lang="en-US" altLang="ja-JP" dirty="0" smtClean="0"/>
              <a:t>LAN</a:t>
            </a:r>
            <a:r>
              <a:rPr lang="ja-JP" altLang="en-US" dirty="0" smtClean="0"/>
              <a:t>の場合公開されている場合もあるため</a:t>
            </a:r>
            <a:endParaRPr lang="en-US" altLang="ja-JP" dirty="0" smtClean="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52</a:t>
            </a:fld>
            <a:endParaRPr lang="ja-JP" altLang="en-US"/>
          </a:p>
        </p:txBody>
      </p:sp>
    </p:spTree>
    <p:extLst>
      <p:ext uri="{BB962C8B-B14F-4D97-AF65-F5344CB8AC3E}">
        <p14:creationId xmlns:p14="http://schemas.microsoft.com/office/powerpoint/2010/main" val="2703562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無線</a:t>
            </a:r>
            <a:r>
              <a:rPr lang="en-US" altLang="ja-JP" smtClean="0"/>
              <a:t>LAN</a:t>
            </a:r>
            <a:r>
              <a:rPr lang="ja-JP" altLang="en-US" smtClean="0"/>
              <a:t>は有線より弱いもの</a:t>
            </a:r>
            <a:endParaRPr lang="ja-JP" altLang="en-US" dirty="0"/>
          </a:p>
        </p:txBody>
      </p:sp>
      <p:sp>
        <p:nvSpPr>
          <p:cNvPr id="3" name="コンテンツ プレースホルダー 2"/>
          <p:cNvSpPr>
            <a:spLocks noGrp="1"/>
          </p:cNvSpPr>
          <p:nvPr>
            <p:ph idx="1"/>
          </p:nvPr>
        </p:nvSpPr>
        <p:spPr/>
        <p:txBody>
          <a:bodyPr/>
          <a:lstStyle/>
          <a:p>
            <a:r>
              <a:rPr lang="ja-JP" altLang="en-US" smtClean="0"/>
              <a:t>現状、公共無線</a:t>
            </a:r>
            <a:r>
              <a:rPr lang="en-US" altLang="ja-JP" smtClean="0"/>
              <a:t>LAN</a:t>
            </a:r>
            <a:r>
              <a:rPr lang="ja-JP" altLang="en-US" smtClean="0"/>
              <a:t>は他に自分で対策していない場合盗聴されてもしかたないと思うしかない</a:t>
            </a:r>
            <a:endParaRPr lang="en-US" altLang="ja-JP" smtClean="0"/>
          </a:p>
          <a:p>
            <a:pPr lvl="1"/>
            <a:r>
              <a:rPr lang="ja-JP" altLang="en-US" smtClean="0"/>
              <a:t>利用規約にも「盗聴される恐れがあるので自己責任で利用してください」などと書いてある</a:t>
            </a:r>
            <a:endParaRPr lang="en-US" altLang="ja-JP" smtClean="0"/>
          </a:p>
          <a:p>
            <a:endParaRPr lang="en-US" altLang="ja-JP" smtClean="0"/>
          </a:p>
          <a:p>
            <a:r>
              <a:rPr lang="ja-JP" altLang="en-US" smtClean="0"/>
              <a:t>通常大事な通信は別の方法で暗号化されている（はず）</a:t>
            </a:r>
            <a:endParaRPr lang="en-US" altLang="ja-JP" smtClean="0"/>
          </a:p>
          <a:p>
            <a:pPr lvl="1"/>
            <a:r>
              <a:rPr lang="ja-JP" altLang="en-US" smtClean="0"/>
              <a:t>インターネット自体も盗聴の可能性はあるから</a:t>
            </a:r>
            <a:r>
              <a:rPr lang="en-US" altLang="ja-JP" smtClean="0"/>
              <a:t>	</a:t>
            </a:r>
          </a:p>
          <a:p>
            <a:endParaRPr lang="en-US" altLang="ja-JP" dirty="0" smtClean="0"/>
          </a:p>
        </p:txBody>
      </p:sp>
      <p:sp>
        <p:nvSpPr>
          <p:cNvPr id="5" name="フッター プレースホルダー 4"/>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53</a:t>
            </a:fld>
            <a:endParaRPr lang="ja-JP" altLang="en-US"/>
          </a:p>
        </p:txBody>
      </p:sp>
    </p:spTree>
    <p:extLst>
      <p:ext uri="{BB962C8B-B14F-4D97-AF65-F5344CB8AC3E}">
        <p14:creationId xmlns:p14="http://schemas.microsoft.com/office/powerpoint/2010/main" val="27418929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「野良無線</a:t>
            </a:r>
            <a:r>
              <a:rPr lang="en-US" altLang="ja-JP" smtClean="0"/>
              <a:t>LAN</a:t>
            </a:r>
            <a:r>
              <a:rPr lang="ja-JP" altLang="en-US" smtClean="0"/>
              <a:t>」の危険性</a:t>
            </a:r>
            <a:endParaRPr lang="ja-JP" altLang="en-US" dirty="0"/>
          </a:p>
        </p:txBody>
      </p:sp>
      <p:sp>
        <p:nvSpPr>
          <p:cNvPr id="3" name="コンテンツ プレースホルダー 2"/>
          <p:cNvSpPr>
            <a:spLocks noGrp="1"/>
          </p:cNvSpPr>
          <p:nvPr>
            <p:ph idx="1"/>
          </p:nvPr>
        </p:nvSpPr>
        <p:spPr/>
        <p:txBody>
          <a:bodyPr>
            <a:normAutofit/>
          </a:bodyPr>
          <a:lstStyle/>
          <a:p>
            <a:r>
              <a:rPr lang="ja-JP" altLang="en-US" smtClean="0"/>
              <a:t>鍵のかかっていない、公衆向けでない無線</a:t>
            </a:r>
            <a:r>
              <a:rPr lang="en-US" altLang="ja-JP" smtClean="0"/>
              <a:t>LAN</a:t>
            </a:r>
            <a:r>
              <a:rPr lang="ja-JP" altLang="en-US" smtClean="0"/>
              <a:t>を見つけることがある</a:t>
            </a:r>
            <a:endParaRPr lang="en-US" altLang="ja-JP" smtClean="0"/>
          </a:p>
          <a:p>
            <a:pPr lvl="1"/>
            <a:r>
              <a:rPr lang="ja-JP" altLang="en-US" smtClean="0"/>
              <a:t>鍵がかかっていないので、接続すると使えそうに思えるし、実際使えることも多い</a:t>
            </a:r>
            <a:endParaRPr lang="en-US" altLang="ja-JP" smtClean="0"/>
          </a:p>
          <a:p>
            <a:pPr lvl="1"/>
            <a:endParaRPr lang="en-US" altLang="ja-JP" smtClean="0"/>
          </a:p>
          <a:p>
            <a:r>
              <a:rPr lang="ja-JP" altLang="en-US" smtClean="0"/>
              <a:t>誰が設置したかわからない、悪意があるかも？</a:t>
            </a:r>
            <a:endParaRPr lang="en-US" altLang="ja-JP" smtClean="0"/>
          </a:p>
          <a:p>
            <a:pPr lvl="1"/>
            <a:r>
              <a:rPr lang="ja-JP" altLang="en-US" smtClean="0"/>
              <a:t>盗聴・偽サイトに誘導等の危険性</a:t>
            </a:r>
            <a:endParaRPr lang="en-US" altLang="ja-JP" smtClean="0"/>
          </a:p>
          <a:p>
            <a:pPr lvl="1"/>
            <a:endParaRPr lang="en-US" altLang="ja-JP" smtClean="0"/>
          </a:p>
          <a:p>
            <a:r>
              <a:rPr lang="ja-JP" altLang="en-US" smtClean="0"/>
              <a:t>素性の分からない無線</a:t>
            </a:r>
            <a:r>
              <a:rPr lang="en-US" altLang="ja-JP" smtClean="0"/>
              <a:t>LAN</a:t>
            </a:r>
            <a:r>
              <a:rPr lang="ja-JP" altLang="en-US" smtClean="0"/>
              <a:t>は利用しない</a:t>
            </a:r>
            <a:endParaRPr lang="en-US" altLang="ja-JP" smtClean="0"/>
          </a:p>
          <a:p>
            <a:pPr lvl="3"/>
            <a:endParaRPr lang="en-US" altLang="ja-JP" smtClean="0"/>
          </a:p>
          <a:p>
            <a:endParaRPr lang="en-US" altLang="ja-JP" smtClean="0"/>
          </a:p>
          <a:p>
            <a:endParaRPr lang="en-US" altLang="ja-JP" smtClean="0"/>
          </a:p>
          <a:p>
            <a:endParaRPr lang="ja-JP" altLang="en-US" dirty="0"/>
          </a:p>
        </p:txBody>
      </p:sp>
      <p:sp>
        <p:nvSpPr>
          <p:cNvPr id="8" name="フッター プレースホルダー 7"/>
          <p:cNvSpPr>
            <a:spLocks noGrp="1"/>
          </p:cNvSpPr>
          <p:nvPr>
            <p:ph type="ftr" sz="quarter" idx="11"/>
          </p:nvPr>
        </p:nvSpPr>
        <p:spPr/>
        <p:txBody>
          <a:bodyPr/>
          <a:lstStyle/>
          <a:p>
            <a:r>
              <a:rPr lang="ja-JP" altLang="en-US" smtClean="0"/>
              <a:t>サイバーセキュリティ基礎論</a:t>
            </a:r>
            <a:endParaRPr lang="ja-JP" altLang="en-US"/>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54</a:t>
            </a:fld>
            <a:endParaRPr lang="ja-JP" altLang="en-US"/>
          </a:p>
        </p:txBody>
      </p:sp>
    </p:spTree>
    <p:extLst>
      <p:ext uri="{BB962C8B-B14F-4D97-AF65-F5344CB8AC3E}">
        <p14:creationId xmlns:p14="http://schemas.microsoft.com/office/powerpoint/2010/main" val="151780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flipV="1">
            <a:off x="4066412" y="2158152"/>
            <a:ext cx="1124713" cy="331694"/>
          </a:xfrm>
          <a:prstGeom prst="line">
            <a:avLst/>
          </a:prstGeom>
          <a:ln w="38100"/>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p:txBody>
          <a:bodyPr/>
          <a:lstStyle/>
          <a:p>
            <a:r>
              <a:rPr lang="ja-JP" altLang="en-US" dirty="0" smtClean="0"/>
              <a:t>罠基地局</a:t>
            </a:r>
            <a:r>
              <a:rPr lang="ja-JP" altLang="en-US" dirty="0"/>
              <a:t>に</a:t>
            </a:r>
            <a:r>
              <a:rPr lang="ja-JP" altLang="en-US" dirty="0" smtClean="0"/>
              <a:t>よる盗聴や攻撃</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918" y="3212773"/>
            <a:ext cx="1590506" cy="153442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98" y="4651961"/>
            <a:ext cx="1289510" cy="1289510"/>
          </a:xfrm>
          <a:prstGeom prst="rect">
            <a:avLst/>
          </a:prstGeom>
        </p:spPr>
      </p:pic>
      <p:sp>
        <p:nvSpPr>
          <p:cNvPr id="14" name="テキスト ボックス 13"/>
          <p:cNvSpPr txBox="1"/>
          <p:nvPr/>
        </p:nvSpPr>
        <p:spPr>
          <a:xfrm>
            <a:off x="3115171" y="4968548"/>
            <a:ext cx="646331" cy="369332"/>
          </a:xfrm>
          <a:prstGeom prst="rect">
            <a:avLst/>
          </a:prstGeom>
          <a:noFill/>
        </p:spPr>
        <p:txBody>
          <a:bodyPr wrap="none" rtlCol="0">
            <a:spAutoFit/>
          </a:bodyPr>
          <a:lstStyle/>
          <a:p>
            <a:r>
              <a:rPr kumimoji="1" lang="ja-JP" altLang="en-US" dirty="0" smtClean="0"/>
              <a:t>端末</a:t>
            </a:r>
            <a:endParaRPr kumimoji="1" lang="ja-JP" altLang="en-US" dirty="0"/>
          </a:p>
        </p:txBody>
      </p:sp>
      <p:cxnSp>
        <p:nvCxnSpPr>
          <p:cNvPr id="17" name="直線コネクタ 16"/>
          <p:cNvCxnSpPr/>
          <p:nvPr/>
        </p:nvCxnSpPr>
        <p:spPr>
          <a:xfrm>
            <a:off x="5847603" y="2099338"/>
            <a:ext cx="1658097" cy="196188"/>
          </a:xfrm>
          <a:prstGeom prst="line">
            <a:avLst/>
          </a:prstGeom>
          <a:ln w="38100"/>
        </p:spPr>
        <p:style>
          <a:lnRef idx="1">
            <a:schemeClr val="dk1"/>
          </a:lnRef>
          <a:fillRef idx="0">
            <a:schemeClr val="dk1"/>
          </a:fillRef>
          <a:effectRef idx="0">
            <a:schemeClr val="dk1"/>
          </a:effectRef>
          <a:fontRef idx="minor">
            <a:schemeClr val="tx1"/>
          </a:fontRef>
        </p:style>
      </p:cxnSp>
      <p:sp>
        <p:nvSpPr>
          <p:cNvPr id="15" name="雲 14"/>
          <p:cNvSpPr/>
          <p:nvPr/>
        </p:nvSpPr>
        <p:spPr>
          <a:xfrm>
            <a:off x="6766097" y="1208956"/>
            <a:ext cx="2243634" cy="1635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135" y="1923521"/>
            <a:ext cx="1040554" cy="956338"/>
          </a:xfrm>
          <a:prstGeom prst="rect">
            <a:avLst/>
          </a:prstGeom>
        </p:spPr>
      </p:pic>
      <p:sp>
        <p:nvSpPr>
          <p:cNvPr id="20" name="テキスト ボックス 19"/>
          <p:cNvSpPr txBox="1"/>
          <p:nvPr/>
        </p:nvSpPr>
        <p:spPr>
          <a:xfrm>
            <a:off x="2673645" y="2247081"/>
            <a:ext cx="934871" cy="369332"/>
          </a:xfrm>
          <a:prstGeom prst="rect">
            <a:avLst/>
          </a:prstGeom>
          <a:noFill/>
        </p:spPr>
        <p:txBody>
          <a:bodyPr wrap="none" rtlCol="0">
            <a:spAutoFit/>
          </a:bodyPr>
          <a:lstStyle/>
          <a:p>
            <a:r>
              <a:rPr kumimoji="1" lang="ja-JP" altLang="en-US" dirty="0" smtClean="0"/>
              <a:t>偽 </a:t>
            </a:r>
            <a:r>
              <a:rPr kumimoji="1" lang="en-US" altLang="ja-JP" dirty="0" smtClean="0"/>
              <a:t>SSID</a:t>
            </a:r>
            <a:endParaRPr kumimoji="1" lang="ja-JP" altLang="en-US" dirty="0"/>
          </a:p>
        </p:txBody>
      </p:sp>
      <p:sp>
        <p:nvSpPr>
          <p:cNvPr id="26" name="稲妻 25"/>
          <p:cNvSpPr/>
          <p:nvPr/>
        </p:nvSpPr>
        <p:spPr>
          <a:xfrm flipH="1">
            <a:off x="5191125" y="4131567"/>
            <a:ext cx="656478" cy="596595"/>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稲妻 26"/>
          <p:cNvSpPr/>
          <p:nvPr/>
        </p:nvSpPr>
        <p:spPr>
          <a:xfrm rot="1657381" flipH="1">
            <a:off x="3404170" y="2787660"/>
            <a:ext cx="778176" cy="70719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9314" y="1683190"/>
            <a:ext cx="800100" cy="828464"/>
          </a:xfrm>
          <a:prstGeom prst="rect">
            <a:avLst/>
          </a:prstGeom>
        </p:spPr>
      </p:pic>
      <p:sp>
        <p:nvSpPr>
          <p:cNvPr id="3" name="テキスト ボックス 2"/>
          <p:cNvSpPr txBox="1"/>
          <p:nvPr/>
        </p:nvSpPr>
        <p:spPr>
          <a:xfrm>
            <a:off x="5027011" y="2483217"/>
            <a:ext cx="877163" cy="369332"/>
          </a:xfrm>
          <a:prstGeom prst="rect">
            <a:avLst/>
          </a:prstGeom>
          <a:noFill/>
        </p:spPr>
        <p:txBody>
          <a:bodyPr wrap="none" rtlCol="0">
            <a:spAutoFit/>
          </a:bodyPr>
          <a:lstStyle/>
          <a:p>
            <a:r>
              <a:rPr lang="ja-JP" altLang="en-US" dirty="0"/>
              <a:t>盗聴者</a:t>
            </a:r>
            <a:endParaRPr kumimoji="1" lang="ja-JP" altLang="en-US" dirty="0"/>
          </a:p>
        </p:txBody>
      </p:sp>
      <p:cxnSp>
        <p:nvCxnSpPr>
          <p:cNvPr id="29" name="直線コネクタ 28"/>
          <p:cNvCxnSpPr/>
          <p:nvPr/>
        </p:nvCxnSpPr>
        <p:spPr>
          <a:xfrm flipV="1">
            <a:off x="6371488" y="3814136"/>
            <a:ext cx="1124713" cy="331694"/>
          </a:xfrm>
          <a:prstGeom prst="line">
            <a:avLst/>
          </a:prstGeom>
          <a:ln w="38100"/>
        </p:spPr>
        <p:style>
          <a:lnRef idx="1">
            <a:schemeClr val="dk1"/>
          </a:lnRef>
          <a:fillRef idx="0">
            <a:schemeClr val="dk1"/>
          </a:fillRef>
          <a:effectRef idx="0">
            <a:schemeClr val="dk1"/>
          </a:effectRef>
          <a:fontRef idx="minor">
            <a:schemeClr val="tx1"/>
          </a:fontRef>
        </p:style>
      </p:cxn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7603" y="3561893"/>
            <a:ext cx="1040554" cy="956338"/>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3263" y="3271150"/>
            <a:ext cx="742914" cy="1085971"/>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3759" y="3814135"/>
            <a:ext cx="546599" cy="565976"/>
          </a:xfrm>
          <a:prstGeom prst="rect">
            <a:avLst/>
          </a:prstGeom>
        </p:spPr>
      </p:pic>
      <p:sp>
        <p:nvSpPr>
          <p:cNvPr id="32" name="テキスト ボックス 31"/>
          <p:cNvSpPr txBox="1"/>
          <p:nvPr/>
        </p:nvSpPr>
        <p:spPr>
          <a:xfrm>
            <a:off x="7346200" y="4438136"/>
            <a:ext cx="1107996" cy="369332"/>
          </a:xfrm>
          <a:prstGeom prst="rect">
            <a:avLst/>
          </a:prstGeom>
          <a:noFill/>
        </p:spPr>
        <p:txBody>
          <a:bodyPr wrap="none" rtlCol="0">
            <a:spAutoFit/>
          </a:bodyPr>
          <a:lstStyle/>
          <a:p>
            <a:r>
              <a:rPr lang="ja-JP" altLang="en-US" dirty="0"/>
              <a:t>偽サイト</a:t>
            </a:r>
            <a:endParaRPr kumimoji="1" lang="ja-JP" altLang="en-US"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55</a:t>
            </a:fld>
            <a:endParaRPr lang="ja-JP" altLang="en-US"/>
          </a:p>
        </p:txBody>
      </p:sp>
    </p:spTree>
    <p:extLst>
      <p:ext uri="{BB962C8B-B14F-4D97-AF65-F5344CB8AC3E}">
        <p14:creationId xmlns:p14="http://schemas.microsoft.com/office/powerpoint/2010/main" val="8281557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公共の共用端末</a:t>
            </a:r>
            <a:r>
              <a:rPr lang="en-US" altLang="ja-JP" dirty="0" smtClean="0"/>
              <a:t/>
            </a:r>
            <a:br>
              <a:rPr lang="en-US" altLang="ja-JP" dirty="0" smtClean="0"/>
            </a:br>
            <a:r>
              <a:rPr lang="ja-JP" altLang="en-US" sz="2800" dirty="0" smtClean="0"/>
              <a:t>（無線</a:t>
            </a:r>
            <a:r>
              <a:rPr lang="en-US" altLang="ja-JP" sz="2800" dirty="0" smtClean="0"/>
              <a:t>LAN</a:t>
            </a:r>
            <a:r>
              <a:rPr lang="ja-JP" altLang="en-US" sz="2800" dirty="0" smtClean="0"/>
              <a:t>と関係ないですが</a:t>
            </a:r>
            <a:r>
              <a:rPr lang="en-US" altLang="ja-JP" sz="2800" dirty="0" smtClean="0"/>
              <a:t>…</a:t>
            </a:r>
            <a:r>
              <a:rPr lang="ja-JP" altLang="en-US" sz="2800" dirty="0" smtClean="0"/>
              <a:t>）</a:t>
            </a:r>
            <a:endParaRPr kumimoji="1" lang="ja-JP" altLang="en-US" sz="2800" dirty="0"/>
          </a:p>
        </p:txBody>
      </p:sp>
      <p:sp>
        <p:nvSpPr>
          <p:cNvPr id="3" name="コンテンツ プレースホルダー 2"/>
          <p:cNvSpPr>
            <a:spLocks noGrp="1"/>
          </p:cNvSpPr>
          <p:nvPr>
            <p:ph idx="1"/>
          </p:nvPr>
        </p:nvSpPr>
        <p:spPr/>
        <p:txBody>
          <a:bodyPr>
            <a:normAutofit fontScale="92500"/>
          </a:bodyPr>
          <a:lstStyle/>
          <a:p>
            <a:r>
              <a:rPr lang="ja-JP" altLang="en-US" dirty="0" smtClean="0"/>
              <a:t>インターネットカフェ・ホテルのロビーなど</a:t>
            </a:r>
            <a:endParaRPr lang="en-US" altLang="ja-JP" dirty="0" smtClean="0"/>
          </a:p>
          <a:p>
            <a:pPr lvl="1"/>
            <a:r>
              <a:rPr kumimoji="1" lang="ja-JP" altLang="en-US" dirty="0" smtClean="0"/>
              <a:t>無料や、時間あたりいくらで使える物</a:t>
            </a:r>
            <a:endParaRPr kumimoji="1" lang="en-US" altLang="ja-JP" dirty="0" smtClean="0"/>
          </a:p>
          <a:p>
            <a:r>
              <a:rPr lang="ja-JP" altLang="en-US" dirty="0" smtClean="0"/>
              <a:t>どう管理されているかまったくわからない</a:t>
            </a:r>
            <a:endParaRPr lang="en-US" altLang="ja-JP" dirty="0" smtClean="0"/>
          </a:p>
          <a:p>
            <a:pPr lvl="1"/>
            <a:r>
              <a:rPr lang="ja-JP" altLang="en-US" dirty="0"/>
              <a:t>ウイルス</a:t>
            </a:r>
            <a:r>
              <a:rPr lang="ja-JP" altLang="en-US" dirty="0" smtClean="0"/>
              <a:t>等に感染してキー入力や画面を盗聴されている可能性がある</a:t>
            </a:r>
            <a:endParaRPr lang="en-US" altLang="ja-JP" dirty="0" smtClean="0"/>
          </a:p>
          <a:p>
            <a:pPr lvl="1"/>
            <a:endParaRPr kumimoji="1" lang="en-US" altLang="ja-JP" dirty="0"/>
          </a:p>
          <a:p>
            <a:r>
              <a:rPr kumimoji="1" lang="ja-JP" altLang="en-US" dirty="0" smtClean="0"/>
              <a:t>パスワードやクレジットカード番号などを絶対入力しない</a:t>
            </a:r>
            <a:endParaRPr kumimoji="1" lang="en-US" altLang="ja-JP" dirty="0" smtClean="0"/>
          </a:p>
          <a:p>
            <a:pPr lvl="1"/>
            <a:r>
              <a:rPr lang="ja-JP" altLang="en-US" dirty="0"/>
              <a:t>そう</a:t>
            </a:r>
            <a:r>
              <a:rPr lang="ja-JP" altLang="en-US" dirty="0" smtClean="0"/>
              <a:t>いう入力が必要なサイトを利用しない</a:t>
            </a:r>
            <a:endParaRPr lang="en-US" altLang="ja-JP" dirty="0" smtClean="0"/>
          </a:p>
          <a:p>
            <a:r>
              <a:rPr kumimoji="1" lang="ja-JP" altLang="en-US" dirty="0"/>
              <a:t>観光</a:t>
            </a:r>
            <a:r>
              <a:rPr kumimoji="1" lang="ja-JP" altLang="en-US" dirty="0" smtClean="0"/>
              <a:t>情報を調べるくらいにしておく</a:t>
            </a:r>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56</a:t>
            </a:fld>
            <a:endParaRPr lang="ja-JP" altLang="en-US"/>
          </a:p>
        </p:txBody>
      </p:sp>
    </p:spTree>
    <p:extLst>
      <p:ext uri="{BB962C8B-B14F-4D97-AF65-F5344CB8AC3E}">
        <p14:creationId xmlns:p14="http://schemas.microsoft.com/office/powerpoint/2010/main" val="3549861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会社の人とか出張の時どうしているの？</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VPN</a:t>
            </a:r>
            <a:r>
              <a:rPr kumimoji="1" lang="ja-JP" altLang="en-US" dirty="0" smtClean="0"/>
              <a:t>接続を使う</a:t>
            </a:r>
            <a:endParaRPr kumimoji="1" lang="en-US" altLang="ja-JP" dirty="0" smtClean="0"/>
          </a:p>
          <a:p>
            <a:pPr lvl="1"/>
            <a:r>
              <a:rPr lang="ja-JP" altLang="en-US" dirty="0" smtClean="0"/>
              <a:t>端末と、会社にある</a:t>
            </a:r>
            <a:r>
              <a:rPr lang="en-US" altLang="ja-JP" dirty="0" smtClean="0"/>
              <a:t>VPN</a:t>
            </a:r>
            <a:r>
              <a:rPr lang="ja-JP" altLang="en-US" dirty="0" smtClean="0"/>
              <a:t>接続装置の間で暗号通信</a:t>
            </a:r>
            <a:endParaRPr lang="en-US" altLang="ja-JP" dirty="0" smtClean="0"/>
          </a:p>
          <a:p>
            <a:pPr lvl="2"/>
            <a:r>
              <a:rPr kumimoji="1" lang="ja-JP" altLang="en-US" dirty="0" smtClean="0"/>
              <a:t>無線やインターネット上では暗号化されていて盗聴しても読み取れない</a:t>
            </a:r>
            <a:endParaRPr lang="en-US" altLang="ja-JP" dirty="0" smtClean="0"/>
          </a:p>
          <a:p>
            <a:pPr lvl="1"/>
            <a:r>
              <a:rPr lang="ja-JP" altLang="en-US" dirty="0" smtClean="0"/>
              <a:t>九大</a:t>
            </a:r>
            <a:r>
              <a:rPr lang="ja-JP" altLang="en-US" dirty="0"/>
              <a:t>で</a:t>
            </a:r>
            <a:r>
              <a:rPr lang="ja-JP" altLang="en-US" dirty="0" smtClean="0"/>
              <a:t>は提供していない</a:t>
            </a:r>
            <a:endParaRPr lang="en-US" altLang="ja-JP" dirty="0" smtClean="0"/>
          </a:p>
          <a:p>
            <a:r>
              <a:rPr kumimoji="1" lang="ja-JP" altLang="en-US" dirty="0" smtClean="0"/>
              <a:t>モバイルルータを使う</a:t>
            </a:r>
            <a:endParaRPr kumimoji="1" lang="en-US" altLang="ja-JP" dirty="0" smtClean="0"/>
          </a:p>
          <a:p>
            <a:pPr lvl="1"/>
            <a:r>
              <a:rPr lang="en-US" altLang="ja-JP" dirty="0" smtClean="0"/>
              <a:t>WiMAX</a:t>
            </a:r>
            <a:r>
              <a:rPr lang="ja-JP" altLang="en-US" dirty="0" smtClean="0"/>
              <a:t>や</a:t>
            </a:r>
            <a:r>
              <a:rPr lang="en-US" altLang="ja-JP" dirty="0" smtClean="0"/>
              <a:t>LTE</a:t>
            </a:r>
            <a:r>
              <a:rPr lang="ja-JP" altLang="en-US" dirty="0" smtClean="0"/>
              <a:t>接続できる小型の無線</a:t>
            </a:r>
            <a:r>
              <a:rPr lang="en-US" altLang="ja-JP" dirty="0" smtClean="0"/>
              <a:t>LAN</a:t>
            </a:r>
            <a:r>
              <a:rPr lang="ja-JP" altLang="en-US" dirty="0" smtClean="0"/>
              <a:t>親機</a:t>
            </a:r>
            <a:endParaRPr lang="en-US" altLang="ja-JP" dirty="0" smtClean="0"/>
          </a:p>
          <a:p>
            <a:pPr lvl="2"/>
            <a:r>
              <a:rPr lang="ja-JP" altLang="en-US" dirty="0"/>
              <a:t>素性の</a:t>
            </a:r>
            <a:r>
              <a:rPr lang="ja-JP" altLang="en-US" dirty="0" smtClean="0"/>
              <a:t>分からない無線</a:t>
            </a:r>
            <a:r>
              <a:rPr lang="en-US" altLang="ja-JP" dirty="0" smtClean="0"/>
              <a:t>LAN</a:t>
            </a:r>
            <a:r>
              <a:rPr lang="ja-JP" altLang="en-US" dirty="0" smtClean="0"/>
              <a:t>を回避できる</a:t>
            </a:r>
            <a:endParaRPr lang="en-US" altLang="ja-JP" dirty="0" smtClean="0"/>
          </a:p>
          <a:p>
            <a:pPr lvl="1"/>
            <a:r>
              <a:rPr kumimoji="1" lang="ja-JP" altLang="en-US" dirty="0" smtClean="0"/>
              <a:t>九大</a:t>
            </a:r>
            <a:r>
              <a:rPr kumimoji="1" lang="ja-JP" altLang="en-US" dirty="0"/>
              <a:t>だ</a:t>
            </a:r>
            <a:r>
              <a:rPr kumimoji="1" lang="ja-JP" altLang="en-US" dirty="0" smtClean="0"/>
              <a:t>と九大のネットワークに直接つながる </a:t>
            </a:r>
            <a:r>
              <a:rPr kumimoji="1" lang="en-US" altLang="ja-JP" dirty="0" err="1" smtClean="0"/>
              <a:t>kitenet</a:t>
            </a:r>
            <a:r>
              <a:rPr kumimoji="1" lang="en-US" altLang="ja-JP" dirty="0" smtClean="0"/>
              <a:t> WiMAX </a:t>
            </a:r>
            <a:r>
              <a:rPr kumimoji="1" lang="ja-JP" altLang="en-US" dirty="0" smtClean="0"/>
              <a:t>もある（けど学生にはちょっと高い？）</a:t>
            </a:r>
            <a:endParaRPr kumimoji="1" lang="en-US" altLang="ja-JP" dirty="0" smtClean="0"/>
          </a:p>
          <a:p>
            <a:pPr lvl="2"/>
            <a:r>
              <a:rPr lang="en-US" altLang="ja-JP" dirty="0">
                <a:hlinkClick r:id="rId2"/>
              </a:rPr>
              <a:t>https://</a:t>
            </a:r>
            <a:r>
              <a:rPr lang="en-US" altLang="ja-JP" dirty="0" smtClean="0">
                <a:hlinkClick r:id="rId2"/>
              </a:rPr>
              <a:t>jvr.uqwimax.jp/univ/kitenet</a:t>
            </a:r>
            <a:endParaRPr lang="en-US" altLang="ja-JP" dirty="0" smtClean="0"/>
          </a:p>
          <a:p>
            <a:r>
              <a:rPr kumimoji="1" lang="ja-JP" altLang="en-US" dirty="0" smtClean="0"/>
              <a:t>テザリング</a:t>
            </a:r>
            <a:endParaRPr kumimoji="1"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57</a:t>
            </a:fld>
            <a:endParaRPr lang="ja-JP" altLang="en-US"/>
          </a:p>
        </p:txBody>
      </p:sp>
    </p:spTree>
    <p:extLst>
      <p:ext uri="{BB962C8B-B14F-4D97-AF65-F5344CB8AC3E}">
        <p14:creationId xmlns:p14="http://schemas.microsoft.com/office/powerpoint/2010/main" val="1366562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3" name="コンテンツ プレースホルダー 2"/>
          <p:cNvSpPr>
            <a:spLocks noGrp="1"/>
          </p:cNvSpPr>
          <p:nvPr>
            <p:ph idx="1"/>
          </p:nvPr>
        </p:nvSpPr>
        <p:spPr/>
        <p:txBody>
          <a:bodyPr>
            <a:normAutofit/>
          </a:bodyPr>
          <a:lstStyle/>
          <a:p>
            <a:r>
              <a:rPr lang="ja-JP" altLang="en-US" dirty="0"/>
              <a:t>個人でもできる、具体的な対策方法</a:t>
            </a:r>
            <a:endParaRPr lang="en-US" altLang="ja-JP" dirty="0"/>
          </a:p>
          <a:p>
            <a:pPr lvl="1"/>
            <a:r>
              <a:rPr lang="ja-JP" altLang="en-US" dirty="0"/>
              <a:t>所有しているパソコン・スマホ</a:t>
            </a:r>
            <a:r>
              <a:rPr lang="ja-JP" altLang="en-US" dirty="0" smtClean="0"/>
              <a:t>などの保護</a:t>
            </a:r>
            <a:endParaRPr lang="en-US" altLang="ja-JP" dirty="0" smtClean="0"/>
          </a:p>
          <a:p>
            <a:pPr lvl="2"/>
            <a:r>
              <a:rPr lang="ja-JP" altLang="en-US" dirty="0" smtClean="0"/>
              <a:t>盗難・紛失対策</a:t>
            </a:r>
            <a:endParaRPr lang="en-US" altLang="ja-JP" dirty="0" smtClean="0"/>
          </a:p>
          <a:p>
            <a:pPr lvl="2"/>
            <a:r>
              <a:rPr lang="ja-JP" altLang="en-US" dirty="0" smtClean="0"/>
              <a:t>マルウェア</a:t>
            </a:r>
            <a:r>
              <a:rPr lang="ja-JP" altLang="en-US" dirty="0"/>
              <a:t>対策</a:t>
            </a:r>
            <a:endParaRPr lang="en-US" altLang="ja-JP" dirty="0"/>
          </a:p>
          <a:p>
            <a:pPr lvl="1"/>
            <a:r>
              <a:rPr lang="ja-JP" altLang="en-US" dirty="0"/>
              <a:t>利用している</a:t>
            </a:r>
            <a:r>
              <a:rPr lang="ja-JP" altLang="en-US" dirty="0" smtClean="0"/>
              <a:t>サービスの保護</a:t>
            </a:r>
            <a:endParaRPr lang="en-US" altLang="ja-JP" dirty="0" smtClean="0"/>
          </a:p>
          <a:p>
            <a:pPr lvl="2"/>
            <a:r>
              <a:rPr lang="ja-JP" altLang="en-US" dirty="0" smtClean="0"/>
              <a:t>パスワードの取り扱い</a:t>
            </a:r>
            <a:endParaRPr lang="en-US" altLang="ja-JP" dirty="0"/>
          </a:p>
          <a:p>
            <a:pPr lvl="1"/>
            <a:r>
              <a:rPr lang="ja-JP" altLang="en-US" dirty="0"/>
              <a:t>通信</a:t>
            </a:r>
            <a:r>
              <a:rPr lang="ja-JP" altLang="en-US" dirty="0" smtClean="0"/>
              <a:t>経路の保護</a:t>
            </a:r>
            <a:endParaRPr lang="en-US" altLang="ja-JP" dirty="0" smtClean="0"/>
          </a:p>
          <a:p>
            <a:pPr lvl="2"/>
            <a:r>
              <a:rPr lang="ja-JP" altLang="en-US" dirty="0" smtClean="0"/>
              <a:t>無線</a:t>
            </a:r>
            <a:r>
              <a:rPr lang="en-US" altLang="ja-JP" dirty="0" smtClean="0"/>
              <a:t>LAN</a:t>
            </a:r>
            <a:r>
              <a:rPr lang="ja-JP" altLang="en-US" dirty="0" smtClean="0"/>
              <a:t>の安全性について</a:t>
            </a:r>
            <a:endParaRPr lang="en-US" altLang="ja-JP" dirty="0" smtClean="0"/>
          </a:p>
          <a:p>
            <a:pPr lvl="2"/>
            <a:r>
              <a:rPr lang="ja-JP" altLang="en-US" dirty="0"/>
              <a:t>共用</a:t>
            </a:r>
            <a:r>
              <a:rPr lang="ja-JP" altLang="en-US" dirty="0" smtClean="0"/>
              <a:t>端末の使い方</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58</a:t>
            </a:fld>
            <a:endParaRPr lang="ja-JP" altLang="en-US"/>
          </a:p>
        </p:txBody>
      </p:sp>
    </p:spTree>
    <p:extLst>
      <p:ext uri="{BB962C8B-B14F-4D97-AF65-F5344CB8AC3E}">
        <p14:creationId xmlns:p14="http://schemas.microsoft.com/office/powerpoint/2010/main" val="4873067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569690"/>
          </a:xfrm>
        </p:spPr>
        <p:txBody>
          <a:bodyPr>
            <a:normAutofit/>
          </a:bodyPr>
          <a:lstStyle/>
          <a:p>
            <a:r>
              <a:rPr lang="ja-JP" altLang="en-US" sz="2800" smtClean="0"/>
              <a:t>小テスト（簡潔に解答してください）</a:t>
            </a:r>
            <a:endParaRPr kumimoji="1" lang="ja-JP" altLang="en-US" sz="2800" dirty="0"/>
          </a:p>
        </p:txBody>
      </p:sp>
      <p:sp>
        <p:nvSpPr>
          <p:cNvPr id="3" name="コンテンツ プレースホルダー 2"/>
          <p:cNvSpPr>
            <a:spLocks noGrp="1"/>
          </p:cNvSpPr>
          <p:nvPr>
            <p:ph idx="1"/>
          </p:nvPr>
        </p:nvSpPr>
        <p:spPr/>
        <p:txBody>
          <a:bodyPr>
            <a:normAutofit fontScale="77500" lnSpcReduction="20000"/>
          </a:bodyPr>
          <a:lstStyle/>
          <a:p>
            <a:pPr marL="457200" indent="-457200">
              <a:buFont typeface="+mj-lt"/>
              <a:buAutoNum type="arabicPeriod"/>
            </a:pPr>
            <a:r>
              <a:rPr kumimoji="1" lang="ja-JP" altLang="en-US" dirty="0" smtClean="0"/>
              <a:t>パスワード管理ソフトを利用する</a:t>
            </a:r>
            <a:r>
              <a:rPr lang="ja-JP" altLang="en-US" dirty="0" smtClean="0"/>
              <a:t>ことの</a:t>
            </a:r>
            <a:r>
              <a:rPr kumimoji="1" lang="ja-JP" altLang="en-US" dirty="0" smtClean="0"/>
              <a:t>利点と欠点を１つずつ書いてください。</a:t>
            </a:r>
            <a:endParaRPr kumimoji="1" lang="en-US" altLang="ja-JP" dirty="0" smtClean="0"/>
          </a:p>
          <a:p>
            <a:pPr marL="457200" indent="-457200">
              <a:buFont typeface="+mj-lt"/>
              <a:buAutoNum type="arabicPeriod"/>
            </a:pPr>
            <a:r>
              <a:rPr lang="ja-JP" altLang="en-US" dirty="0" smtClean="0"/>
              <a:t>以下の４つの無線</a:t>
            </a:r>
            <a:r>
              <a:rPr lang="en-US" altLang="ja-JP" dirty="0" smtClean="0"/>
              <a:t>LAN</a:t>
            </a:r>
            <a:r>
              <a:rPr lang="ja-JP" altLang="en-US" dirty="0" smtClean="0"/>
              <a:t>保護方式から一番安全性が高いもの</a:t>
            </a:r>
            <a:r>
              <a:rPr lang="ja-JP" altLang="en-US" dirty="0" smtClean="0"/>
              <a:t>を</a:t>
            </a:r>
            <a:r>
              <a:rPr lang="en-US" altLang="ja-JP" dirty="0" smtClean="0"/>
              <a:t>1</a:t>
            </a:r>
            <a:r>
              <a:rPr lang="ja-JP" altLang="en-US" dirty="0" smtClean="0"/>
              <a:t>つ選んで</a:t>
            </a:r>
            <a:r>
              <a:rPr lang="ja-JP" altLang="en-US" dirty="0" smtClean="0"/>
              <a:t>ください。</a:t>
            </a:r>
            <a:endParaRPr lang="en-US" altLang="ja-JP" dirty="0" smtClean="0"/>
          </a:p>
          <a:p>
            <a:pPr marL="400050" lvl="1" indent="0">
              <a:buNone/>
            </a:pPr>
            <a:r>
              <a:rPr lang="en-US" altLang="ja-JP" dirty="0" smtClean="0">
                <a:solidFill>
                  <a:srgbClr val="C00000"/>
                </a:solidFill>
              </a:rPr>
              <a:t>(a) </a:t>
            </a:r>
            <a:r>
              <a:rPr lang="ja-JP" altLang="en-US" dirty="0" smtClean="0"/>
              <a:t>オープン </a:t>
            </a:r>
            <a:r>
              <a:rPr lang="en-US" altLang="ja-JP" dirty="0" smtClean="0">
                <a:solidFill>
                  <a:srgbClr val="C00000"/>
                </a:solidFill>
              </a:rPr>
              <a:t>(b)</a:t>
            </a:r>
            <a:r>
              <a:rPr lang="en-US" altLang="ja-JP" dirty="0" smtClean="0"/>
              <a:t> WPA2 </a:t>
            </a:r>
            <a:r>
              <a:rPr lang="en-US" altLang="ja-JP" dirty="0" smtClean="0">
                <a:solidFill>
                  <a:srgbClr val="C00000"/>
                </a:solidFill>
              </a:rPr>
              <a:t>(c)</a:t>
            </a:r>
            <a:r>
              <a:rPr lang="en-US" altLang="ja-JP" dirty="0" smtClean="0"/>
              <a:t> WEP </a:t>
            </a:r>
            <a:r>
              <a:rPr lang="en-US" altLang="ja-JP" dirty="0" smtClean="0">
                <a:solidFill>
                  <a:srgbClr val="C00000"/>
                </a:solidFill>
              </a:rPr>
              <a:t>(d)</a:t>
            </a:r>
            <a:r>
              <a:rPr lang="en-US" altLang="ja-JP" dirty="0" smtClean="0"/>
              <a:t> WPA</a:t>
            </a:r>
          </a:p>
          <a:p>
            <a:pPr marL="457200" indent="-457200">
              <a:buFont typeface="+mj-lt"/>
              <a:buAutoNum type="arabicPeriod"/>
            </a:pPr>
            <a:r>
              <a:rPr kumimoji="1" lang="ja-JP" altLang="en-US" dirty="0" smtClean="0"/>
              <a:t>先日、複数名の芸能人の </a:t>
            </a:r>
            <a:r>
              <a:rPr kumimoji="1" lang="en-US" altLang="ja-JP" dirty="0" err="1" smtClean="0"/>
              <a:t>facebook</a:t>
            </a:r>
            <a:r>
              <a:rPr kumimoji="1" lang="en-US" altLang="ja-JP" dirty="0" smtClean="0"/>
              <a:t> </a:t>
            </a:r>
            <a:r>
              <a:rPr kumimoji="1" lang="ja-JP" altLang="en-US" dirty="0" smtClean="0"/>
              <a:t>アカウント</a:t>
            </a:r>
            <a:r>
              <a:rPr lang="ja-JP" altLang="en-US" dirty="0" smtClean="0"/>
              <a:t>等</a:t>
            </a:r>
            <a:r>
              <a:rPr kumimoji="1" lang="ja-JP" altLang="en-US" dirty="0" smtClean="0"/>
              <a:t>が不正にアクセスされ</a:t>
            </a:r>
            <a:r>
              <a:rPr kumimoji="1" lang="ja-JP" altLang="en-US" dirty="0" smtClean="0"/>
              <a:t>、私的な写真等を閲覧されてしまう事件がありました。どう</a:t>
            </a:r>
            <a:r>
              <a:rPr kumimoji="1" lang="ja-JP" altLang="en-US" dirty="0" smtClean="0"/>
              <a:t>やって侵入したのか、</a:t>
            </a:r>
            <a:r>
              <a:rPr kumimoji="1" lang="ja-JP" altLang="en-US" dirty="0" smtClean="0"/>
              <a:t>ニュース記事を探すなどして答えてください。（</a:t>
            </a:r>
            <a:r>
              <a:rPr lang="en-US" altLang="ja-JP" dirty="0" smtClean="0"/>
              <a:t>https://news.google.co.jp/</a:t>
            </a:r>
            <a:r>
              <a:rPr lang="ja-JP" altLang="en-US" dirty="0" smtClean="0"/>
              <a:t> など</a:t>
            </a:r>
            <a:r>
              <a:rPr kumimoji="1" lang="ja-JP" altLang="en-US" dirty="0" smtClean="0"/>
              <a:t>）</a:t>
            </a:r>
            <a:endParaRPr kumimoji="1" lang="en-US" altLang="ja-JP" dirty="0" smtClean="0"/>
          </a:p>
          <a:p>
            <a:pPr marL="457200" indent="-457200">
              <a:buFont typeface="+mj-lt"/>
              <a:buAutoNum type="arabicPeriod"/>
            </a:pPr>
            <a:r>
              <a:rPr kumimoji="1" lang="ja-JP" altLang="en-US" dirty="0" smtClean="0"/>
              <a:t>問</a:t>
            </a:r>
            <a:r>
              <a:rPr kumimoji="1" lang="en-US" altLang="ja-JP" dirty="0" smtClean="0"/>
              <a:t>3 </a:t>
            </a:r>
            <a:r>
              <a:rPr kumimoji="1" lang="ja-JP" altLang="en-US" dirty="0" err="1" smtClean="0"/>
              <a:t>のような</a:t>
            </a:r>
            <a:r>
              <a:rPr kumimoji="1" lang="ja-JP" altLang="en-US" dirty="0" smtClean="0"/>
              <a:t>被害を避けるため</a:t>
            </a:r>
            <a:r>
              <a:rPr kumimoji="1" lang="ja-JP" altLang="en-US" dirty="0" smtClean="0"/>
              <a:t>に、パスワード</a:t>
            </a:r>
            <a:r>
              <a:rPr lang="ja-JP" altLang="en-US" dirty="0" smtClean="0"/>
              <a:t>を複雑にする以外にどんな対策があるでしょうか</a:t>
            </a:r>
            <a:r>
              <a:rPr kumimoji="1" lang="ja-JP" altLang="en-US" dirty="0" smtClean="0"/>
              <a:t>。</a:t>
            </a:r>
            <a:endParaRPr kumimoji="1" lang="en-US" altLang="ja-JP" dirty="0" smtClean="0"/>
          </a:p>
          <a:p>
            <a:pPr lvl="1" indent="-342900"/>
            <a:r>
              <a:rPr lang="ja-JP" altLang="en-US" dirty="0" smtClean="0"/>
              <a:t>ヒント：</a:t>
            </a:r>
            <a:r>
              <a:rPr lang="en-US" altLang="ja-JP" dirty="0" smtClean="0"/>
              <a:t>Yahoo! </a:t>
            </a:r>
            <a:r>
              <a:rPr lang="ja-JP" altLang="en-US" dirty="0" err="1" smtClean="0"/>
              <a:t>さんの</a:t>
            </a:r>
            <a:r>
              <a:rPr lang="ja-JP" altLang="en-US" dirty="0" smtClean="0"/>
              <a:t>講義で設定方法が出てきました</a:t>
            </a:r>
            <a:endParaRPr kumimoji="1" lang="en-US" altLang="ja-JP" dirty="0" smtClean="0"/>
          </a:p>
          <a:p>
            <a:pPr marL="457200" indent="-457200">
              <a:buFont typeface="+mj-lt"/>
              <a:buAutoNum type="arabicPeriod"/>
            </a:pPr>
            <a:r>
              <a:rPr lang="ja-JP" altLang="en-US" dirty="0" smtClean="0"/>
              <a:t>講義に対する感想、要望を書いてください。（これは評点の対象にはなりません。）</a:t>
            </a:r>
            <a:endParaRPr kumimoji="1" lang="en-US" altLang="ja-JP" dirty="0" smtClean="0"/>
          </a:p>
          <a:p>
            <a:pPr marL="457200" indent="-457200">
              <a:buFont typeface="+mj-lt"/>
              <a:buAutoNum type="arabicPeriod"/>
            </a:pPr>
            <a:endParaRPr kumimoji="1" lang="en-US" altLang="ja-JP" dirty="0" smtClean="0"/>
          </a:p>
          <a:p>
            <a:pPr marL="457200" indent="-457200">
              <a:buFont typeface="+mj-lt"/>
              <a:buAutoNum type="arabicPeriod"/>
            </a:pP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59</a:t>
            </a:fld>
            <a:endParaRPr lang="ja-JP" altLang="en-US"/>
          </a:p>
        </p:txBody>
      </p:sp>
    </p:spTree>
    <p:extLst>
      <p:ext uri="{BB962C8B-B14F-4D97-AF65-F5344CB8AC3E}">
        <p14:creationId xmlns:p14="http://schemas.microsoft.com/office/powerpoint/2010/main" val="200862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パスワード</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「部屋の鍵」「車の鍵」のようなもの</a:t>
            </a:r>
            <a:endParaRPr kumimoji="1" lang="en-US" altLang="ja-JP" dirty="0" smtClean="0"/>
          </a:p>
          <a:p>
            <a:pPr lvl="1"/>
            <a:r>
              <a:rPr lang="ja-JP" altLang="en-US" dirty="0" smtClean="0"/>
              <a:t>内容が漏れるとアカウントを勝手に利用される</a:t>
            </a:r>
            <a:endParaRPr lang="en-US" altLang="ja-JP" dirty="0" smtClean="0"/>
          </a:p>
          <a:p>
            <a:pPr lvl="2"/>
            <a:r>
              <a:rPr lang="ja-JP" altLang="en-US" dirty="0" smtClean="0"/>
              <a:t>現実の部屋や車と違って地球の裏側からでも</a:t>
            </a:r>
            <a:endParaRPr lang="en-US" altLang="ja-JP" dirty="0" smtClean="0"/>
          </a:p>
          <a:p>
            <a:pPr lvl="3"/>
            <a:endParaRPr lang="en-US" altLang="ja-JP" dirty="0" smtClean="0"/>
          </a:p>
          <a:p>
            <a:r>
              <a:rPr lang="ja-JP" altLang="en-US" dirty="0" smtClean="0"/>
              <a:t>悪い人は被害者のパスワードを当てたい</a:t>
            </a:r>
            <a:endParaRPr lang="en-US" altLang="ja-JP" dirty="0" smtClean="0"/>
          </a:p>
          <a:p>
            <a:r>
              <a:rPr lang="ja-JP" altLang="en-US" dirty="0" smtClean="0"/>
              <a:t>いろいろな攻撃方法（当て方）がある</a:t>
            </a:r>
            <a:endParaRPr lang="en-US" altLang="ja-JP" dirty="0" smtClean="0"/>
          </a:p>
          <a:p>
            <a:pPr lvl="1"/>
            <a:r>
              <a:rPr lang="ja-JP" altLang="en-US" dirty="0" smtClean="0"/>
              <a:t>総当り</a:t>
            </a:r>
            <a:endParaRPr lang="en-US" altLang="ja-JP" dirty="0" smtClean="0"/>
          </a:p>
          <a:p>
            <a:pPr lvl="1"/>
            <a:r>
              <a:rPr lang="ja-JP" altLang="en-US" dirty="0" smtClean="0"/>
              <a:t>サーバからの漏洩</a:t>
            </a:r>
            <a:endParaRPr lang="en-US" altLang="ja-JP" dirty="0" smtClean="0"/>
          </a:p>
          <a:p>
            <a:pPr lvl="1"/>
            <a:r>
              <a:rPr lang="ja-JP" altLang="en-US" dirty="0" smtClean="0"/>
              <a:t>辞書攻撃</a:t>
            </a:r>
            <a:endParaRPr lang="en-US" altLang="ja-JP" dirty="0" smtClean="0"/>
          </a:p>
          <a:p>
            <a:pPr lvl="1"/>
            <a:r>
              <a:rPr lang="ja-JP" altLang="en-US" dirty="0" smtClean="0"/>
              <a:t>通信の盗聴</a:t>
            </a:r>
            <a:endParaRPr lang="en-US" altLang="ja-JP" dirty="0"/>
          </a:p>
          <a:p>
            <a:pPr lvl="1"/>
            <a:r>
              <a:rPr lang="ja-JP" altLang="en-US" dirty="0" smtClean="0"/>
              <a:t>フィッシングなどによる詐取</a:t>
            </a:r>
            <a:endParaRPr lang="en-US" altLang="ja-JP" dirty="0" smtClean="0"/>
          </a:p>
          <a:p>
            <a:pPr lvl="1"/>
            <a:r>
              <a:rPr lang="ja-JP" altLang="en-US" dirty="0" smtClean="0"/>
              <a:t>などなど</a:t>
            </a:r>
            <a:r>
              <a:rPr lang="en-US" altLang="ja-JP" dirty="0" smtClean="0"/>
              <a:t>…</a:t>
            </a:r>
            <a:endParaRPr lang="en-US" altLang="ja-JP" dirty="0"/>
          </a:p>
          <a:p>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6</a:t>
            </a:fld>
            <a:endParaRPr lang="ja-JP" altLang="en-US"/>
          </a:p>
        </p:txBody>
      </p:sp>
    </p:spTree>
    <p:extLst>
      <p:ext uri="{BB962C8B-B14F-4D97-AF65-F5344CB8AC3E}">
        <p14:creationId xmlns:p14="http://schemas.microsoft.com/office/powerpoint/2010/main" val="119191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総当り</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可能な組み合わせを順に試す</a:t>
            </a:r>
            <a:endParaRPr kumimoji="1" lang="en-US" altLang="ja-JP" dirty="0" smtClean="0"/>
          </a:p>
          <a:p>
            <a:pPr lvl="1"/>
            <a:r>
              <a:rPr lang="ja-JP" altLang="en-US" dirty="0"/>
              <a:t>ダイヤル</a:t>
            </a:r>
            <a:r>
              <a:rPr lang="ja-JP" altLang="en-US" dirty="0" smtClean="0"/>
              <a:t>錠の番号忘れて試したことある人？</a:t>
            </a:r>
            <a:endParaRPr kumimoji="1" lang="en-US" altLang="ja-JP" dirty="0" smtClean="0"/>
          </a:p>
          <a:p>
            <a:pPr lvl="2"/>
            <a:endParaRPr lang="en-US" altLang="ja-JP" dirty="0"/>
          </a:p>
          <a:p>
            <a:r>
              <a:rPr kumimoji="1" lang="ja-JP" altLang="en-US" dirty="0" smtClean="0"/>
              <a:t>数字</a:t>
            </a:r>
            <a:r>
              <a:rPr kumimoji="1" lang="en-US" altLang="ja-JP" dirty="0" smtClean="0"/>
              <a:t>4</a:t>
            </a:r>
            <a:r>
              <a:rPr kumimoji="1" lang="ja-JP" altLang="en-US" dirty="0" smtClean="0"/>
              <a:t>桁</a:t>
            </a:r>
            <a:endParaRPr kumimoji="1" lang="en-US" altLang="ja-JP" dirty="0" smtClean="0"/>
          </a:p>
          <a:p>
            <a:pPr lvl="1"/>
            <a:r>
              <a:rPr lang="en-US" altLang="ja-JP" dirty="0" smtClean="0"/>
              <a:t>10</a:t>
            </a:r>
            <a:r>
              <a:rPr lang="en-US" altLang="ja-JP" baseline="30000" dirty="0" smtClean="0"/>
              <a:t>4</a:t>
            </a:r>
            <a:r>
              <a:rPr lang="en-US" altLang="ja-JP" dirty="0" smtClean="0"/>
              <a:t> = 10,000</a:t>
            </a:r>
            <a:r>
              <a:rPr lang="ja-JP" altLang="en-US" dirty="0" smtClean="0"/>
              <a:t>通り</a:t>
            </a:r>
            <a:endParaRPr lang="en-US" altLang="ja-JP" dirty="0" smtClean="0"/>
          </a:p>
          <a:p>
            <a:r>
              <a:rPr lang="ja-JP" altLang="en-US" dirty="0" smtClean="0"/>
              <a:t>英数字</a:t>
            </a:r>
            <a:r>
              <a:rPr lang="en-US" altLang="ja-JP" dirty="0" smtClean="0"/>
              <a:t>8</a:t>
            </a:r>
            <a:r>
              <a:rPr lang="ja-JP" altLang="en-US" dirty="0" smtClean="0"/>
              <a:t>文字（大文字小文字を区別）</a:t>
            </a:r>
            <a:endParaRPr lang="en-US" altLang="ja-JP" dirty="0" smtClean="0"/>
          </a:p>
          <a:p>
            <a:pPr lvl="1"/>
            <a:r>
              <a:rPr lang="en-US" altLang="ja-JP" dirty="0" smtClean="0"/>
              <a:t>62</a:t>
            </a:r>
            <a:r>
              <a:rPr lang="en-US" altLang="ja-JP" baseline="30000" dirty="0" smtClean="0"/>
              <a:t>8</a:t>
            </a:r>
            <a:r>
              <a:rPr lang="en-US" altLang="ja-JP" dirty="0"/>
              <a:t> = </a:t>
            </a:r>
            <a:r>
              <a:rPr lang="en-US" altLang="ja-JP" dirty="0" smtClean="0"/>
              <a:t>218,340,105,584,896</a:t>
            </a:r>
            <a:r>
              <a:rPr lang="ja-JP" altLang="en-US" dirty="0" smtClean="0"/>
              <a:t>通り </a:t>
            </a:r>
            <a:r>
              <a:rPr lang="en-US" altLang="ja-JP" dirty="0" smtClean="0"/>
              <a:t>(218</a:t>
            </a:r>
            <a:r>
              <a:rPr lang="ja-JP" altLang="en-US" dirty="0" smtClean="0"/>
              <a:t>兆</a:t>
            </a:r>
            <a:r>
              <a:rPr lang="en-US" altLang="ja-JP" dirty="0" smtClean="0"/>
              <a:t>)</a:t>
            </a:r>
          </a:p>
          <a:p>
            <a:r>
              <a:rPr kumimoji="1" lang="ja-JP" altLang="en-US" dirty="0" smtClean="0"/>
              <a:t>英数字記号</a:t>
            </a:r>
            <a:r>
              <a:rPr kumimoji="1" lang="en-US" altLang="ja-JP" dirty="0" smtClean="0"/>
              <a:t>8</a:t>
            </a:r>
            <a:r>
              <a:rPr lang="ja-JP" altLang="en-US" dirty="0" smtClean="0"/>
              <a:t>文字（使える記号によるが一例）</a:t>
            </a:r>
            <a:endParaRPr lang="en-US" altLang="ja-JP" dirty="0" smtClean="0"/>
          </a:p>
          <a:p>
            <a:pPr lvl="1"/>
            <a:r>
              <a:rPr kumimoji="1" lang="en-US" altLang="ja-JP" dirty="0" smtClean="0"/>
              <a:t>96</a:t>
            </a:r>
            <a:r>
              <a:rPr lang="en-US" altLang="ja-JP" baseline="30000" dirty="0"/>
              <a:t>8</a:t>
            </a:r>
            <a:r>
              <a:rPr lang="en-US" altLang="ja-JP" dirty="0"/>
              <a:t> = </a:t>
            </a:r>
            <a:r>
              <a:rPr lang="en-US" altLang="ja-JP" dirty="0" smtClean="0"/>
              <a:t>7,213,895,789,838,336</a:t>
            </a:r>
            <a:r>
              <a:rPr lang="ja-JP" altLang="en-US" dirty="0" smtClean="0"/>
              <a:t>通り </a:t>
            </a:r>
            <a:r>
              <a:rPr lang="en-US" altLang="ja-JP" dirty="0" smtClean="0"/>
              <a:t>(7,210</a:t>
            </a:r>
            <a:r>
              <a:rPr lang="ja-JP" altLang="en-US" dirty="0" smtClean="0"/>
              <a:t>兆</a:t>
            </a:r>
            <a:r>
              <a:rPr lang="en-US" altLang="ja-JP" dirty="0" smtClean="0"/>
              <a:t>)</a:t>
            </a:r>
          </a:p>
          <a:p>
            <a:r>
              <a:rPr lang="ja-JP" altLang="en-US" dirty="0" smtClean="0"/>
              <a:t>英数字</a:t>
            </a:r>
            <a:r>
              <a:rPr lang="en-US" altLang="ja-JP" dirty="0" smtClean="0"/>
              <a:t>10</a:t>
            </a:r>
            <a:r>
              <a:rPr lang="ja-JP" altLang="en-US" dirty="0" smtClean="0"/>
              <a:t>文字</a:t>
            </a:r>
            <a:endParaRPr lang="en-US" altLang="ja-JP" dirty="0" smtClean="0"/>
          </a:p>
          <a:p>
            <a:pPr lvl="1"/>
            <a:r>
              <a:rPr lang="en-US" altLang="ja-JP" dirty="0" smtClean="0"/>
              <a:t>62</a:t>
            </a:r>
            <a:r>
              <a:rPr lang="en-US" altLang="ja-JP" baseline="30000" dirty="0" smtClean="0"/>
              <a:t>10</a:t>
            </a:r>
            <a:r>
              <a:rPr lang="en-US" altLang="ja-JP" dirty="0" smtClean="0"/>
              <a:t> </a:t>
            </a:r>
            <a:r>
              <a:rPr lang="en-US" altLang="ja-JP" smtClean="0"/>
              <a:t>= 839,299,365,868,340,224</a:t>
            </a:r>
            <a:endParaRPr lang="en-US" altLang="ja-JP" dirty="0"/>
          </a:p>
          <a:p>
            <a:pPr lvl="2"/>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8347" t="26250" r="21752" b="21751"/>
          <a:stretch/>
        </p:blipFill>
        <p:spPr>
          <a:xfrm>
            <a:off x="6417658" y="365598"/>
            <a:ext cx="2116742" cy="1574619"/>
          </a:xfrm>
          <a:prstGeom prst="rect">
            <a:avLst/>
          </a:prstGeom>
        </p:spPr>
      </p:pic>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320511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総当り</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現実にはサーバに直接は難しい</a:t>
            </a:r>
            <a:endParaRPr kumimoji="1" lang="en-US" altLang="ja-JP" dirty="0" smtClean="0"/>
          </a:p>
          <a:p>
            <a:pPr lvl="1"/>
            <a:r>
              <a:rPr lang="ja-JP" altLang="en-US" dirty="0" smtClean="0"/>
              <a:t>ネットワーク越しでは時間がかかりすぎる</a:t>
            </a:r>
            <a:endParaRPr lang="en-US" altLang="ja-JP" dirty="0" smtClean="0"/>
          </a:p>
          <a:p>
            <a:pPr lvl="1"/>
            <a:r>
              <a:rPr lang="ja-JP" altLang="en-US" dirty="0" smtClean="0"/>
              <a:t>回数が多いので管理者に気づかれやすい</a:t>
            </a:r>
            <a:endParaRPr lang="en-US" altLang="ja-JP" dirty="0" smtClean="0"/>
          </a:p>
          <a:p>
            <a:pPr lvl="2"/>
            <a:r>
              <a:rPr lang="ja-JP" altLang="en-US" dirty="0" smtClean="0"/>
              <a:t>通常失敗したことも記録されるため</a:t>
            </a:r>
            <a:endParaRPr lang="en-US" altLang="ja-JP" dirty="0" smtClean="0"/>
          </a:p>
          <a:p>
            <a:pPr lvl="1"/>
            <a:r>
              <a:rPr kumimoji="1" lang="ja-JP" altLang="en-US" dirty="0" smtClean="0"/>
              <a:t>複数回失敗するとロックされるサービスも多い</a:t>
            </a:r>
            <a:endParaRPr kumimoji="1" lang="en-US" altLang="ja-JP" dirty="0" smtClean="0"/>
          </a:p>
          <a:p>
            <a:pPr lvl="1"/>
            <a:endParaRPr lang="en-US" altLang="ja-JP" dirty="0"/>
          </a:p>
          <a:p>
            <a:r>
              <a:rPr kumimoji="1" lang="ja-JP" altLang="en-US" dirty="0" smtClean="0"/>
              <a:t>サーバからパスワード情報が漏洩した場合に使う場合が多い</a:t>
            </a:r>
            <a:endParaRPr kumimoji="1" lang="en-US" altLang="ja-JP" dirty="0" smtClean="0"/>
          </a:p>
          <a:p>
            <a:pPr lvl="1"/>
            <a:r>
              <a:rPr lang="ja-JP" altLang="en-US" dirty="0" smtClean="0"/>
              <a:t>盗みだしたのに総当りが必要なの？</a:t>
            </a:r>
            <a:endParaRPr lang="en-US" altLang="ja-JP" dirty="0"/>
          </a:p>
          <a:p>
            <a:pPr lvl="1"/>
            <a:endParaRPr kumimoji="1" lang="en-US" altLang="ja-JP" dirty="0" smtClean="0"/>
          </a:p>
          <a:p>
            <a:pPr marL="0" indent="0">
              <a:buNone/>
            </a:pPr>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8</a:t>
            </a:fld>
            <a:endParaRPr lang="ja-JP" altLang="en-US"/>
          </a:p>
        </p:txBody>
      </p:sp>
    </p:spTree>
    <p:extLst>
      <p:ext uri="{BB962C8B-B14F-4D97-AF65-F5344CB8AC3E}">
        <p14:creationId xmlns:p14="http://schemas.microsoft.com/office/powerpoint/2010/main" val="297910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パスワードハッシュ</a:t>
            </a:r>
            <a:endParaRPr lang="ja-JP" altLang="en-US" dirty="0"/>
          </a:p>
        </p:txBody>
      </p:sp>
      <p:sp>
        <p:nvSpPr>
          <p:cNvPr id="3" name="コンテンツ プレースホルダー 2"/>
          <p:cNvSpPr>
            <a:spLocks noGrp="1"/>
          </p:cNvSpPr>
          <p:nvPr>
            <p:ph idx="1"/>
          </p:nvPr>
        </p:nvSpPr>
        <p:spPr/>
        <p:txBody>
          <a:bodyPr/>
          <a:lstStyle/>
          <a:p>
            <a:r>
              <a:rPr lang="ja-JP" altLang="en-US" dirty="0" smtClean="0"/>
              <a:t>通常パスワードはそのままサーバに保存しない</a:t>
            </a:r>
            <a:endParaRPr lang="en-US" altLang="ja-JP" dirty="0" smtClean="0"/>
          </a:p>
          <a:p>
            <a:pPr lvl="1"/>
            <a:r>
              <a:rPr lang="ja-JP" altLang="en-US" dirty="0" smtClean="0"/>
              <a:t>「一方向関数」「ハッシュ関数」と呼ばれる仕組みで変換して保存する</a:t>
            </a:r>
            <a:endParaRPr lang="en-US" altLang="ja-JP" dirty="0" smtClean="0"/>
          </a:p>
          <a:p>
            <a:pPr lvl="2"/>
            <a:r>
              <a:rPr lang="ja-JP" altLang="en-US" dirty="0" smtClean="0"/>
              <a:t>変換した文字列は「パスワードハッシュ」</a:t>
            </a:r>
            <a:endParaRPr lang="en-US" altLang="ja-JP" dirty="0" smtClean="0"/>
          </a:p>
          <a:p>
            <a:pPr lvl="1"/>
            <a:r>
              <a:rPr lang="ja-JP" altLang="en-US" dirty="0" smtClean="0"/>
              <a:t>パスワードハッシュから平文パスワードに逆変換はできない</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13" name="スライド番号プレースホルダー 12"/>
          <p:cNvSpPr>
            <a:spLocks noGrp="1"/>
          </p:cNvSpPr>
          <p:nvPr>
            <p:ph type="sldNum" sz="quarter" idx="12"/>
          </p:nvPr>
        </p:nvSpPr>
        <p:spPr/>
        <p:txBody>
          <a:bodyPr/>
          <a:lstStyle/>
          <a:p>
            <a:fld id="{7E280EC1-6B44-4B49-82BC-9ACA7170F820}" type="slidenum">
              <a:rPr lang="ja-JP" altLang="en-US" smtClean="0"/>
              <a:pPr/>
              <a:t>9</a:t>
            </a:fld>
            <a:endParaRPr lang="ja-JP" altLang="en-US"/>
          </a:p>
        </p:txBody>
      </p:sp>
      <p:sp>
        <p:nvSpPr>
          <p:cNvPr id="6" name="正方形/長方形 5"/>
          <p:cNvSpPr/>
          <p:nvPr/>
        </p:nvSpPr>
        <p:spPr>
          <a:xfrm>
            <a:off x="2157133" y="5137667"/>
            <a:ext cx="1371056" cy="3441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smtClean="0"/>
              <a:t>123abc</a:t>
            </a:r>
            <a:endParaRPr kumimoji="1" lang="ja-JP" altLang="en-US" dirty="0"/>
          </a:p>
        </p:txBody>
      </p:sp>
      <p:sp>
        <p:nvSpPr>
          <p:cNvPr id="7" name="正方形/長方形 6"/>
          <p:cNvSpPr/>
          <p:nvPr/>
        </p:nvSpPr>
        <p:spPr>
          <a:xfrm>
            <a:off x="6067047" y="5201265"/>
            <a:ext cx="1985571" cy="3441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t>GAEuET5fv5t3Q</a:t>
            </a:r>
            <a:endParaRPr kumimoji="1" lang="ja-JP" altLang="en-US" dirty="0"/>
          </a:p>
        </p:txBody>
      </p:sp>
      <p:sp>
        <p:nvSpPr>
          <p:cNvPr id="8" name="テキスト ボックス 7"/>
          <p:cNvSpPr txBox="1"/>
          <p:nvPr/>
        </p:nvSpPr>
        <p:spPr>
          <a:xfrm>
            <a:off x="1942415" y="4739148"/>
            <a:ext cx="1800493" cy="369332"/>
          </a:xfrm>
          <a:prstGeom prst="rect">
            <a:avLst/>
          </a:prstGeom>
          <a:noFill/>
        </p:spPr>
        <p:txBody>
          <a:bodyPr wrap="none" rtlCol="0">
            <a:spAutoFit/>
          </a:bodyPr>
          <a:lstStyle/>
          <a:p>
            <a:pPr algn="ctr"/>
            <a:r>
              <a:rPr lang="ja-JP" altLang="en-US" dirty="0"/>
              <a:t>平</a:t>
            </a:r>
            <a:r>
              <a:rPr lang="ja-JP" altLang="en-US" dirty="0" smtClean="0"/>
              <a:t>文</a:t>
            </a:r>
            <a:r>
              <a:rPr lang="ja-JP" altLang="en-US" dirty="0"/>
              <a:t>パスワード</a:t>
            </a:r>
            <a:endParaRPr kumimoji="1" lang="ja-JP" altLang="en-US" dirty="0"/>
          </a:p>
        </p:txBody>
      </p:sp>
      <p:sp>
        <p:nvSpPr>
          <p:cNvPr id="9" name="テキスト ボックス 8"/>
          <p:cNvSpPr txBox="1"/>
          <p:nvPr/>
        </p:nvSpPr>
        <p:spPr>
          <a:xfrm>
            <a:off x="5928753" y="4787999"/>
            <a:ext cx="2262158" cy="369332"/>
          </a:xfrm>
          <a:prstGeom prst="rect">
            <a:avLst/>
          </a:prstGeom>
          <a:noFill/>
        </p:spPr>
        <p:txBody>
          <a:bodyPr wrap="none" rtlCol="0">
            <a:spAutoFit/>
          </a:bodyPr>
          <a:lstStyle/>
          <a:p>
            <a:pPr algn="ctr"/>
            <a:r>
              <a:rPr kumimoji="1" lang="ja-JP" altLang="en-US" dirty="0" smtClean="0"/>
              <a:t>パスワードハッシュ</a:t>
            </a:r>
            <a:endParaRPr kumimoji="1" lang="ja-JP" altLang="en-US" dirty="0"/>
          </a:p>
        </p:txBody>
      </p:sp>
      <p:sp>
        <p:nvSpPr>
          <p:cNvPr id="10" name="右矢印 9"/>
          <p:cNvSpPr/>
          <p:nvPr/>
        </p:nvSpPr>
        <p:spPr>
          <a:xfrm>
            <a:off x="3792852" y="5032280"/>
            <a:ext cx="2015613" cy="27745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0800000">
            <a:off x="3792852" y="5309731"/>
            <a:ext cx="2015613" cy="2774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禁止 11"/>
          <p:cNvSpPr/>
          <p:nvPr/>
        </p:nvSpPr>
        <p:spPr>
          <a:xfrm>
            <a:off x="4605212" y="5253012"/>
            <a:ext cx="390891" cy="39089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2256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2974</TotalTime>
  <Words>3677</Words>
  <Application>Microsoft Office PowerPoint</Application>
  <PresentationFormat>画面に合わせる (4:3)</PresentationFormat>
  <Paragraphs>621</Paragraphs>
  <Slides>59</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59</vt:i4>
      </vt:variant>
    </vt:vector>
  </HeadingPairs>
  <TitlesOfParts>
    <vt:vector size="68" baseType="lpstr">
      <vt:lpstr>ＭＳ Ｐゴシック</vt:lpstr>
      <vt:lpstr>メイリオ</vt:lpstr>
      <vt:lpstr>Arial</vt:lpstr>
      <vt:lpstr>Calibri</vt:lpstr>
      <vt:lpstr>Century Gothic</vt:lpstr>
      <vt:lpstr>Wingdings</vt:lpstr>
      <vt:lpstr>Wingdings 3</vt:lpstr>
      <vt:lpstr>ウィスプ</vt:lpstr>
      <vt:lpstr>1_ウィスプ</vt:lpstr>
      <vt:lpstr>サイバーセキュリティ基礎論  ― IT社会を生き抜くために ―</vt:lpstr>
      <vt:lpstr>安全な設定 </vt:lpstr>
      <vt:lpstr>サーバ上にある情報を守る</vt:lpstr>
      <vt:lpstr>「アカウント」の保護</vt:lpstr>
      <vt:lpstr>ログイン画面の例（全学基本メールのウェブメール）</vt:lpstr>
      <vt:lpstr>パスワード</vt:lpstr>
      <vt:lpstr>総当り</vt:lpstr>
      <vt:lpstr>総当り</vt:lpstr>
      <vt:lpstr>パスワードハッシュ</vt:lpstr>
      <vt:lpstr>ハッシュを利用したパスワードの確認方法</vt:lpstr>
      <vt:lpstr>わからないので総当り</vt:lpstr>
      <vt:lpstr>辞書攻撃</vt:lpstr>
      <vt:lpstr>逆向きの辞書攻撃</vt:lpstr>
      <vt:lpstr>「良いパスワード」？</vt:lpstr>
      <vt:lpstr>盗聴</vt:lpstr>
      <vt:lpstr>パスワードの使い回し問題</vt:lpstr>
      <vt:lpstr>使い回し問題</vt:lpstr>
      <vt:lpstr>良いパスワードなら？</vt:lpstr>
      <vt:lpstr>使いまわさない工夫</vt:lpstr>
      <vt:lpstr>機械に覚えさせる</vt:lpstr>
      <vt:lpstr>パスワード管理ソフト</vt:lpstr>
      <vt:lpstr>LastPass 保管庫</vt:lpstr>
      <vt:lpstr>多要素認証・多段階認証</vt:lpstr>
      <vt:lpstr>パスワードの定期的変更</vt:lpstr>
      <vt:lpstr>「秘密の質問」について</vt:lpstr>
      <vt:lpstr>サーバに残す情報の管理</vt:lpstr>
      <vt:lpstr>通信経路を守る</vt:lpstr>
      <vt:lpstr>何が守れるのか？</vt:lpstr>
      <vt:lpstr>無線LAN（Wi-Fi）について</vt:lpstr>
      <vt:lpstr>Wi-Fi って？</vt:lpstr>
      <vt:lpstr>無線LAN（Wi-Fi）のメリット</vt:lpstr>
      <vt:lpstr>たくさん規格がある</vt:lpstr>
      <vt:lpstr>SSIDとチャンネル</vt:lpstr>
      <vt:lpstr>SSIDの見える様子</vt:lpstr>
      <vt:lpstr>チャンネル</vt:lpstr>
      <vt:lpstr>無線LANと暗号化</vt:lpstr>
      <vt:lpstr>無線LANのセキュリティ</vt:lpstr>
      <vt:lpstr>無線LANの安全性</vt:lpstr>
      <vt:lpstr>WPA/WPA2</vt:lpstr>
      <vt:lpstr>自宅に基地局を置く場合の留意点</vt:lpstr>
      <vt:lpstr>自宅に基地局がある人は</vt:lpstr>
      <vt:lpstr>よその基地局を使う場合</vt:lpstr>
      <vt:lpstr>主に使われている認証方法</vt:lpstr>
      <vt:lpstr>基地局の設定を確認する</vt:lpstr>
      <vt:lpstr>Androidでの確認例</vt:lpstr>
      <vt:lpstr>Android 5 (Lollipop)</vt:lpstr>
      <vt:lpstr>Wi-Fi Analyzer (Android アプリ) </vt:lpstr>
      <vt:lpstr>接続後なら表示できる</vt:lpstr>
      <vt:lpstr>Windows 10 （保護されていることだけわかる）</vt:lpstr>
      <vt:lpstr>接続後なら詳細がわかる</vt:lpstr>
      <vt:lpstr>Mac OS X は詳しくわかる</vt:lpstr>
      <vt:lpstr>気にする人は…</vt:lpstr>
      <vt:lpstr>無線LANは有線より弱いもの</vt:lpstr>
      <vt:lpstr>「野良無線LAN」の危険性</vt:lpstr>
      <vt:lpstr>罠基地局による盗聴や攻撃</vt:lpstr>
      <vt:lpstr>公共の共用端末 （無線LANと関係ないですが…）</vt:lpstr>
      <vt:lpstr>会社の人とか出張の時どうしているの？</vt:lpstr>
      <vt:lpstr>まとめ</vt:lpstr>
      <vt:lpstr>小テスト（簡潔に解答してください）</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Yoshiaki Kasahara</cp:lastModifiedBy>
  <cp:revision>60</cp:revision>
  <dcterms:created xsi:type="dcterms:W3CDTF">2015-03-31T06:27:18Z</dcterms:created>
  <dcterms:modified xsi:type="dcterms:W3CDTF">2016-05-24T05:16:12Z</dcterms:modified>
</cp:coreProperties>
</file>