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Lst>
  <p:notesMasterIdLst>
    <p:notesMasterId r:id="rId48"/>
  </p:notesMasterIdLst>
  <p:sldIdLst>
    <p:sldId id="256" r:id="rId3"/>
    <p:sldId id="365" r:id="rId4"/>
    <p:sldId id="369" r:id="rId5"/>
    <p:sldId id="370" r:id="rId6"/>
    <p:sldId id="371" r:id="rId7"/>
    <p:sldId id="372" r:id="rId8"/>
    <p:sldId id="373" r:id="rId9"/>
    <p:sldId id="374" r:id="rId10"/>
    <p:sldId id="375" r:id="rId11"/>
    <p:sldId id="376" r:id="rId12"/>
    <p:sldId id="377" r:id="rId13"/>
    <p:sldId id="415" r:id="rId14"/>
    <p:sldId id="378" r:id="rId15"/>
    <p:sldId id="379" r:id="rId16"/>
    <p:sldId id="380" r:id="rId17"/>
    <p:sldId id="381" r:id="rId18"/>
    <p:sldId id="382" r:id="rId19"/>
    <p:sldId id="383" r:id="rId20"/>
    <p:sldId id="384" r:id="rId21"/>
    <p:sldId id="385" r:id="rId22"/>
    <p:sldId id="386" r:id="rId23"/>
    <p:sldId id="387" r:id="rId24"/>
    <p:sldId id="416" r:id="rId25"/>
    <p:sldId id="389" r:id="rId26"/>
    <p:sldId id="390" r:id="rId27"/>
    <p:sldId id="391" r:id="rId28"/>
    <p:sldId id="392" r:id="rId29"/>
    <p:sldId id="400" r:id="rId30"/>
    <p:sldId id="393" r:id="rId31"/>
    <p:sldId id="394" r:id="rId32"/>
    <p:sldId id="396" r:id="rId33"/>
    <p:sldId id="402" r:id="rId34"/>
    <p:sldId id="417" r:id="rId35"/>
    <p:sldId id="403" r:id="rId36"/>
    <p:sldId id="404" r:id="rId37"/>
    <p:sldId id="405" r:id="rId38"/>
    <p:sldId id="407" r:id="rId39"/>
    <p:sldId id="408" r:id="rId40"/>
    <p:sldId id="409" r:id="rId41"/>
    <p:sldId id="410" r:id="rId42"/>
    <p:sldId id="411" r:id="rId43"/>
    <p:sldId id="412" r:id="rId44"/>
    <p:sldId id="413" r:id="rId45"/>
    <p:sldId id="414" r:id="rId46"/>
    <p:sldId id="364"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82442" autoAdjust="0"/>
  </p:normalViewPr>
  <p:slideViewPr>
    <p:cSldViewPr snapToGrid="0">
      <p:cViewPr varScale="1">
        <p:scale>
          <a:sx n="75" d="100"/>
          <a:sy n="75" d="100"/>
        </p:scale>
        <p:origin x="654" y="66"/>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C1776-DDD4-4C2E-B25F-9A12589541EB}"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kumimoji="1" lang="ja-JP" altLang="en-US"/>
        </a:p>
      </dgm:t>
    </dgm:pt>
    <dgm:pt modelId="{41548968-EEE0-41AA-8FB4-553398A5F0BE}">
      <dgm:prSet phldrT="[テキスト]"/>
      <dgm:spPr/>
      <dgm:t>
        <a:bodyPr/>
        <a:lstStyle/>
        <a:p>
          <a:r>
            <a:rPr kumimoji="1" lang="ja-JP" altLang="en-US" dirty="0" smtClean="0"/>
            <a:t>機密性（</a:t>
          </a:r>
          <a:r>
            <a:rPr lang="en-US" altLang="ja-JP" dirty="0" smtClean="0"/>
            <a:t>Confidentiality</a:t>
          </a:r>
          <a:r>
            <a:rPr kumimoji="1" lang="ja-JP" altLang="en-US" dirty="0" smtClean="0"/>
            <a:t>）</a:t>
          </a:r>
          <a:endParaRPr kumimoji="1" lang="ja-JP" altLang="en-US" dirty="0"/>
        </a:p>
      </dgm:t>
    </dgm:pt>
    <dgm:pt modelId="{F9D8E7EB-0252-44B6-B2EB-6A7FFCC16B33}" type="parTrans" cxnId="{916113B4-FAA3-4A4C-BF1B-42F03246EACC}">
      <dgm:prSet/>
      <dgm:spPr/>
      <dgm:t>
        <a:bodyPr/>
        <a:lstStyle/>
        <a:p>
          <a:endParaRPr kumimoji="1" lang="ja-JP" altLang="en-US"/>
        </a:p>
      </dgm:t>
    </dgm:pt>
    <dgm:pt modelId="{D3EFE5B7-9386-4632-AEAA-5F690368174C}" type="sibTrans" cxnId="{916113B4-FAA3-4A4C-BF1B-42F03246EACC}">
      <dgm:prSet/>
      <dgm:spPr/>
      <dgm:t>
        <a:bodyPr/>
        <a:lstStyle/>
        <a:p>
          <a:endParaRPr kumimoji="1" lang="ja-JP" altLang="en-US"/>
        </a:p>
      </dgm:t>
    </dgm:pt>
    <dgm:pt modelId="{A846BD3C-0E4F-4CB3-A06E-5EB65B800DA9}">
      <dgm:prSet phldrT="[テキスト]" custT="1"/>
      <dgm:spPr/>
      <dgm:t>
        <a:bodyPr/>
        <a:lstStyle/>
        <a:p>
          <a:r>
            <a:rPr kumimoji="1" lang="ja-JP" altLang="en-US" sz="1600" dirty="0" smtClean="0"/>
            <a:t>情報へのアクセスが認められたものだけが、その情報にアクセスできる状態を確保すること</a:t>
          </a:r>
          <a:endParaRPr kumimoji="1" lang="ja-JP" altLang="en-US" sz="1600" dirty="0"/>
        </a:p>
      </dgm:t>
    </dgm:pt>
    <dgm:pt modelId="{6A08504E-CD5F-469F-87A3-2AC2B316CA0A}" type="parTrans" cxnId="{6D921175-54E1-446D-9B5E-9549FAB85C56}">
      <dgm:prSet/>
      <dgm:spPr/>
      <dgm:t>
        <a:bodyPr/>
        <a:lstStyle/>
        <a:p>
          <a:endParaRPr kumimoji="1" lang="ja-JP" altLang="en-US"/>
        </a:p>
      </dgm:t>
    </dgm:pt>
    <dgm:pt modelId="{F9FA11BB-2E29-4ED3-B089-A20206CA16CB}" type="sibTrans" cxnId="{6D921175-54E1-446D-9B5E-9549FAB85C56}">
      <dgm:prSet/>
      <dgm:spPr/>
      <dgm:t>
        <a:bodyPr/>
        <a:lstStyle/>
        <a:p>
          <a:endParaRPr kumimoji="1" lang="ja-JP" altLang="en-US"/>
        </a:p>
      </dgm:t>
    </dgm:pt>
    <dgm:pt modelId="{FB263CAE-ACB8-4367-9BEA-5E90A1F1660A}">
      <dgm:prSet phldrT="[テキスト]"/>
      <dgm:spPr/>
      <dgm:t>
        <a:bodyPr/>
        <a:lstStyle/>
        <a:p>
          <a:r>
            <a:rPr kumimoji="1" lang="ja-JP" altLang="en-US" dirty="0" smtClean="0"/>
            <a:t>完全性</a:t>
          </a:r>
          <a:r>
            <a:rPr kumimoji="1" lang="en-US" altLang="ja-JP" dirty="0" smtClean="0"/>
            <a:t/>
          </a:r>
          <a:br>
            <a:rPr kumimoji="1" lang="en-US" altLang="ja-JP" dirty="0" smtClean="0"/>
          </a:br>
          <a:r>
            <a:rPr kumimoji="1" lang="ja-JP" altLang="en-US" dirty="0" smtClean="0"/>
            <a:t>（</a:t>
          </a:r>
          <a:r>
            <a:rPr kumimoji="1" lang="en-US" altLang="ja-JP" dirty="0" smtClean="0"/>
            <a:t>Integrity</a:t>
          </a:r>
          <a:r>
            <a:rPr kumimoji="1" lang="ja-JP" altLang="en-US" dirty="0" smtClean="0"/>
            <a:t>）</a:t>
          </a:r>
          <a:endParaRPr kumimoji="1" lang="ja-JP" altLang="en-US" dirty="0"/>
        </a:p>
      </dgm:t>
    </dgm:pt>
    <dgm:pt modelId="{B334ADB1-92AE-4046-9A37-98A9DAA0D690}" type="parTrans" cxnId="{4788A3F1-E223-4EBF-8974-07BE88818365}">
      <dgm:prSet/>
      <dgm:spPr/>
      <dgm:t>
        <a:bodyPr/>
        <a:lstStyle/>
        <a:p>
          <a:endParaRPr kumimoji="1" lang="ja-JP" altLang="en-US"/>
        </a:p>
      </dgm:t>
    </dgm:pt>
    <dgm:pt modelId="{38997E15-9FA1-4073-8EB0-9D8EFF4A40D9}" type="sibTrans" cxnId="{4788A3F1-E223-4EBF-8974-07BE88818365}">
      <dgm:prSet/>
      <dgm:spPr/>
      <dgm:t>
        <a:bodyPr/>
        <a:lstStyle/>
        <a:p>
          <a:endParaRPr kumimoji="1" lang="ja-JP" altLang="en-US"/>
        </a:p>
      </dgm:t>
    </dgm:pt>
    <dgm:pt modelId="{B48AB973-39B0-41CB-BF1E-B9FCDE33CD51}">
      <dgm:prSet phldrT="[テキスト]" custT="1"/>
      <dgm:spPr/>
      <dgm:t>
        <a:bodyPr/>
        <a:lstStyle/>
        <a:p>
          <a:r>
            <a:rPr kumimoji="1" lang="ja-JP" altLang="en-US" sz="1600" dirty="0" smtClean="0"/>
            <a:t>情報が破壊、改ざん又は消去されていない状態を確保すること</a:t>
          </a:r>
          <a:endParaRPr kumimoji="1" lang="ja-JP" altLang="en-US" sz="1600" dirty="0"/>
        </a:p>
      </dgm:t>
    </dgm:pt>
    <dgm:pt modelId="{4C635B38-4159-4B25-AC4F-4186EB445C09}" type="parTrans" cxnId="{72A54CD1-3F6F-4CBA-8C6D-7AB07EA4A76E}">
      <dgm:prSet/>
      <dgm:spPr/>
      <dgm:t>
        <a:bodyPr/>
        <a:lstStyle/>
        <a:p>
          <a:endParaRPr kumimoji="1" lang="ja-JP" altLang="en-US"/>
        </a:p>
      </dgm:t>
    </dgm:pt>
    <dgm:pt modelId="{85EDBAC2-3F66-43C2-B6DA-F00F7804BABC}" type="sibTrans" cxnId="{72A54CD1-3F6F-4CBA-8C6D-7AB07EA4A76E}">
      <dgm:prSet/>
      <dgm:spPr/>
      <dgm:t>
        <a:bodyPr/>
        <a:lstStyle/>
        <a:p>
          <a:endParaRPr kumimoji="1" lang="ja-JP" altLang="en-US"/>
        </a:p>
      </dgm:t>
    </dgm:pt>
    <dgm:pt modelId="{1C23EE29-97FD-477B-9F38-716438E01AD2}">
      <dgm:prSet phldrT="[テキスト]"/>
      <dgm:spPr/>
      <dgm:t>
        <a:bodyPr/>
        <a:lstStyle/>
        <a:p>
          <a:r>
            <a:rPr kumimoji="1" lang="ja-JP" altLang="en-US" dirty="0" smtClean="0"/>
            <a:t>可用性（</a:t>
          </a:r>
          <a:r>
            <a:rPr kumimoji="1" lang="en-US" altLang="ja-JP" dirty="0" smtClean="0"/>
            <a:t>Availability</a:t>
          </a:r>
          <a:r>
            <a:rPr kumimoji="1" lang="ja-JP" altLang="en-US" dirty="0" smtClean="0"/>
            <a:t>）</a:t>
          </a:r>
          <a:endParaRPr kumimoji="1" lang="ja-JP" altLang="en-US" dirty="0"/>
        </a:p>
      </dgm:t>
    </dgm:pt>
    <dgm:pt modelId="{9B29DD9B-D4E5-4800-8E11-6FD8B822A3A7}" type="parTrans" cxnId="{0CDEA511-31A2-45DF-AA54-48E9329A311A}">
      <dgm:prSet/>
      <dgm:spPr/>
      <dgm:t>
        <a:bodyPr/>
        <a:lstStyle/>
        <a:p>
          <a:endParaRPr kumimoji="1" lang="ja-JP" altLang="en-US"/>
        </a:p>
      </dgm:t>
    </dgm:pt>
    <dgm:pt modelId="{95F01EC0-9FE2-43D6-927C-BCD44EE959EF}" type="sibTrans" cxnId="{0CDEA511-31A2-45DF-AA54-48E9329A311A}">
      <dgm:prSet/>
      <dgm:spPr/>
      <dgm:t>
        <a:bodyPr/>
        <a:lstStyle/>
        <a:p>
          <a:endParaRPr kumimoji="1" lang="ja-JP" altLang="en-US"/>
        </a:p>
      </dgm:t>
    </dgm:pt>
    <dgm:pt modelId="{5F13ABDC-B810-4FD7-BC1B-76183CB55B12}">
      <dgm:prSet phldrT="[テキスト]" custT="1"/>
      <dgm:spPr/>
      <dgm:t>
        <a:bodyPr/>
        <a:lstStyle/>
        <a:p>
          <a:r>
            <a:rPr kumimoji="1" lang="ja-JP" altLang="en-US" sz="1600" dirty="0" smtClean="0"/>
            <a:t>情報へのアクセスを認められた者が、必要時に中断することなく、情報及び関連資産にアクセスできる状態を確保すること</a:t>
          </a:r>
          <a:endParaRPr kumimoji="1" lang="ja-JP" altLang="en-US" sz="1600" dirty="0"/>
        </a:p>
      </dgm:t>
    </dgm:pt>
    <dgm:pt modelId="{84B0F939-8D8D-4333-B84F-85AF433E561C}" type="parTrans" cxnId="{81D069D1-A718-4155-A4E4-9A20D6968A3B}">
      <dgm:prSet/>
      <dgm:spPr/>
      <dgm:t>
        <a:bodyPr/>
        <a:lstStyle/>
        <a:p>
          <a:endParaRPr kumimoji="1" lang="ja-JP" altLang="en-US"/>
        </a:p>
      </dgm:t>
    </dgm:pt>
    <dgm:pt modelId="{91461595-D271-41F4-9DCD-5B0BE58B9897}" type="sibTrans" cxnId="{81D069D1-A718-4155-A4E4-9A20D6968A3B}">
      <dgm:prSet/>
      <dgm:spPr/>
      <dgm:t>
        <a:bodyPr/>
        <a:lstStyle/>
        <a:p>
          <a:endParaRPr kumimoji="1" lang="ja-JP" altLang="en-US"/>
        </a:p>
      </dgm:t>
    </dgm:pt>
    <dgm:pt modelId="{32EEEA0C-7760-4236-AE45-D6915F69B4F9}" type="pres">
      <dgm:prSet presAssocID="{C4EC1776-DDD4-4C2E-B25F-9A12589541EB}" presName="Name0" presStyleCnt="0">
        <dgm:presLayoutVars>
          <dgm:dir/>
          <dgm:animLvl val="lvl"/>
          <dgm:resizeHandles val="exact"/>
        </dgm:presLayoutVars>
      </dgm:prSet>
      <dgm:spPr/>
      <dgm:t>
        <a:bodyPr/>
        <a:lstStyle/>
        <a:p>
          <a:endParaRPr kumimoji="1" lang="ja-JP" altLang="en-US"/>
        </a:p>
      </dgm:t>
    </dgm:pt>
    <dgm:pt modelId="{F7F17808-83CE-4BD5-8C71-BB6CE242C4C1}" type="pres">
      <dgm:prSet presAssocID="{41548968-EEE0-41AA-8FB4-553398A5F0BE}" presName="composite" presStyleCnt="0"/>
      <dgm:spPr/>
    </dgm:pt>
    <dgm:pt modelId="{44955AFE-9FA0-4C47-B508-E8560E66CCBC}" type="pres">
      <dgm:prSet presAssocID="{41548968-EEE0-41AA-8FB4-553398A5F0BE}" presName="parTx" presStyleLbl="alignNode1" presStyleIdx="0" presStyleCnt="3">
        <dgm:presLayoutVars>
          <dgm:chMax val="0"/>
          <dgm:chPref val="0"/>
          <dgm:bulletEnabled val="1"/>
        </dgm:presLayoutVars>
      </dgm:prSet>
      <dgm:spPr/>
      <dgm:t>
        <a:bodyPr/>
        <a:lstStyle/>
        <a:p>
          <a:endParaRPr kumimoji="1" lang="ja-JP" altLang="en-US"/>
        </a:p>
      </dgm:t>
    </dgm:pt>
    <dgm:pt modelId="{B549AE52-883D-4D9A-BEA2-CE18E8E11019}" type="pres">
      <dgm:prSet presAssocID="{41548968-EEE0-41AA-8FB4-553398A5F0BE}" presName="desTx" presStyleLbl="alignAccFollowNode1" presStyleIdx="0" presStyleCnt="3">
        <dgm:presLayoutVars>
          <dgm:bulletEnabled val="1"/>
        </dgm:presLayoutVars>
      </dgm:prSet>
      <dgm:spPr/>
      <dgm:t>
        <a:bodyPr/>
        <a:lstStyle/>
        <a:p>
          <a:endParaRPr kumimoji="1" lang="ja-JP" altLang="en-US"/>
        </a:p>
      </dgm:t>
    </dgm:pt>
    <dgm:pt modelId="{EAFF6805-5132-4DE8-B186-EE55B2ACDF92}" type="pres">
      <dgm:prSet presAssocID="{D3EFE5B7-9386-4632-AEAA-5F690368174C}" presName="space" presStyleCnt="0"/>
      <dgm:spPr/>
    </dgm:pt>
    <dgm:pt modelId="{6BC2A2C5-3B3E-47B9-B749-57B25D50E4DA}" type="pres">
      <dgm:prSet presAssocID="{FB263CAE-ACB8-4367-9BEA-5E90A1F1660A}" presName="composite" presStyleCnt="0"/>
      <dgm:spPr/>
    </dgm:pt>
    <dgm:pt modelId="{9C2AB3C1-DB94-4D25-BB0D-ADBE98A756E4}" type="pres">
      <dgm:prSet presAssocID="{FB263CAE-ACB8-4367-9BEA-5E90A1F1660A}" presName="parTx" presStyleLbl="alignNode1" presStyleIdx="1" presStyleCnt="3">
        <dgm:presLayoutVars>
          <dgm:chMax val="0"/>
          <dgm:chPref val="0"/>
          <dgm:bulletEnabled val="1"/>
        </dgm:presLayoutVars>
      </dgm:prSet>
      <dgm:spPr/>
      <dgm:t>
        <a:bodyPr/>
        <a:lstStyle/>
        <a:p>
          <a:endParaRPr kumimoji="1" lang="ja-JP" altLang="en-US"/>
        </a:p>
      </dgm:t>
    </dgm:pt>
    <dgm:pt modelId="{DF082235-C203-4B30-8787-2BF67673B822}" type="pres">
      <dgm:prSet presAssocID="{FB263CAE-ACB8-4367-9BEA-5E90A1F1660A}" presName="desTx" presStyleLbl="alignAccFollowNode1" presStyleIdx="1" presStyleCnt="3">
        <dgm:presLayoutVars>
          <dgm:bulletEnabled val="1"/>
        </dgm:presLayoutVars>
      </dgm:prSet>
      <dgm:spPr/>
      <dgm:t>
        <a:bodyPr/>
        <a:lstStyle/>
        <a:p>
          <a:endParaRPr kumimoji="1" lang="ja-JP" altLang="en-US"/>
        </a:p>
      </dgm:t>
    </dgm:pt>
    <dgm:pt modelId="{6BBC0251-5FE2-4FBF-B218-D9A04217DF2A}" type="pres">
      <dgm:prSet presAssocID="{38997E15-9FA1-4073-8EB0-9D8EFF4A40D9}" presName="space" presStyleCnt="0"/>
      <dgm:spPr/>
    </dgm:pt>
    <dgm:pt modelId="{70889E27-6221-43E0-AD09-97CBCCF84FB5}" type="pres">
      <dgm:prSet presAssocID="{1C23EE29-97FD-477B-9F38-716438E01AD2}" presName="composite" presStyleCnt="0"/>
      <dgm:spPr/>
    </dgm:pt>
    <dgm:pt modelId="{335A8CCB-0F33-4CDD-9D56-74167B3D95D0}" type="pres">
      <dgm:prSet presAssocID="{1C23EE29-97FD-477B-9F38-716438E01AD2}" presName="parTx" presStyleLbl="alignNode1" presStyleIdx="2" presStyleCnt="3">
        <dgm:presLayoutVars>
          <dgm:chMax val="0"/>
          <dgm:chPref val="0"/>
          <dgm:bulletEnabled val="1"/>
        </dgm:presLayoutVars>
      </dgm:prSet>
      <dgm:spPr/>
      <dgm:t>
        <a:bodyPr/>
        <a:lstStyle/>
        <a:p>
          <a:endParaRPr kumimoji="1" lang="ja-JP" altLang="en-US"/>
        </a:p>
      </dgm:t>
    </dgm:pt>
    <dgm:pt modelId="{221BE9C0-AEFD-47EA-9847-EE95EBAFB2C7}" type="pres">
      <dgm:prSet presAssocID="{1C23EE29-97FD-477B-9F38-716438E01AD2}" presName="desTx" presStyleLbl="alignAccFollowNode1" presStyleIdx="2" presStyleCnt="3">
        <dgm:presLayoutVars>
          <dgm:bulletEnabled val="1"/>
        </dgm:presLayoutVars>
      </dgm:prSet>
      <dgm:spPr/>
      <dgm:t>
        <a:bodyPr/>
        <a:lstStyle/>
        <a:p>
          <a:endParaRPr kumimoji="1" lang="ja-JP" altLang="en-US"/>
        </a:p>
      </dgm:t>
    </dgm:pt>
  </dgm:ptLst>
  <dgm:cxnLst>
    <dgm:cxn modelId="{B1AC5324-0890-430A-ABDC-61C74D703A8F}" type="presOf" srcId="{1C23EE29-97FD-477B-9F38-716438E01AD2}" destId="{335A8CCB-0F33-4CDD-9D56-74167B3D95D0}" srcOrd="0" destOrd="0" presId="urn:microsoft.com/office/officeart/2005/8/layout/hList1"/>
    <dgm:cxn modelId="{340736C8-C344-4F17-9F5D-AF1ACEA12603}" type="presOf" srcId="{41548968-EEE0-41AA-8FB4-553398A5F0BE}" destId="{44955AFE-9FA0-4C47-B508-E8560E66CCBC}" srcOrd="0" destOrd="0" presId="urn:microsoft.com/office/officeart/2005/8/layout/hList1"/>
    <dgm:cxn modelId="{0CDEA511-31A2-45DF-AA54-48E9329A311A}" srcId="{C4EC1776-DDD4-4C2E-B25F-9A12589541EB}" destId="{1C23EE29-97FD-477B-9F38-716438E01AD2}" srcOrd="2" destOrd="0" parTransId="{9B29DD9B-D4E5-4800-8E11-6FD8B822A3A7}" sibTransId="{95F01EC0-9FE2-43D6-927C-BCD44EE959EF}"/>
    <dgm:cxn modelId="{6D921175-54E1-446D-9B5E-9549FAB85C56}" srcId="{41548968-EEE0-41AA-8FB4-553398A5F0BE}" destId="{A846BD3C-0E4F-4CB3-A06E-5EB65B800DA9}" srcOrd="0" destOrd="0" parTransId="{6A08504E-CD5F-469F-87A3-2AC2B316CA0A}" sibTransId="{F9FA11BB-2E29-4ED3-B089-A20206CA16CB}"/>
    <dgm:cxn modelId="{D61B3A63-FAA7-4659-8FC4-56C213E30FE6}" type="presOf" srcId="{5F13ABDC-B810-4FD7-BC1B-76183CB55B12}" destId="{221BE9C0-AEFD-47EA-9847-EE95EBAFB2C7}" srcOrd="0" destOrd="0" presId="urn:microsoft.com/office/officeart/2005/8/layout/hList1"/>
    <dgm:cxn modelId="{81D069D1-A718-4155-A4E4-9A20D6968A3B}" srcId="{1C23EE29-97FD-477B-9F38-716438E01AD2}" destId="{5F13ABDC-B810-4FD7-BC1B-76183CB55B12}" srcOrd="0" destOrd="0" parTransId="{84B0F939-8D8D-4333-B84F-85AF433E561C}" sibTransId="{91461595-D271-41F4-9DCD-5B0BE58B9897}"/>
    <dgm:cxn modelId="{916113B4-FAA3-4A4C-BF1B-42F03246EACC}" srcId="{C4EC1776-DDD4-4C2E-B25F-9A12589541EB}" destId="{41548968-EEE0-41AA-8FB4-553398A5F0BE}" srcOrd="0" destOrd="0" parTransId="{F9D8E7EB-0252-44B6-B2EB-6A7FFCC16B33}" sibTransId="{D3EFE5B7-9386-4632-AEAA-5F690368174C}"/>
    <dgm:cxn modelId="{4788A3F1-E223-4EBF-8974-07BE88818365}" srcId="{C4EC1776-DDD4-4C2E-B25F-9A12589541EB}" destId="{FB263CAE-ACB8-4367-9BEA-5E90A1F1660A}" srcOrd="1" destOrd="0" parTransId="{B334ADB1-92AE-4046-9A37-98A9DAA0D690}" sibTransId="{38997E15-9FA1-4073-8EB0-9D8EFF4A40D9}"/>
    <dgm:cxn modelId="{72A54CD1-3F6F-4CBA-8C6D-7AB07EA4A76E}" srcId="{FB263CAE-ACB8-4367-9BEA-5E90A1F1660A}" destId="{B48AB973-39B0-41CB-BF1E-B9FCDE33CD51}" srcOrd="0" destOrd="0" parTransId="{4C635B38-4159-4B25-AC4F-4186EB445C09}" sibTransId="{85EDBAC2-3F66-43C2-B6DA-F00F7804BABC}"/>
    <dgm:cxn modelId="{DBDDF4B4-6913-46A0-986C-AA66870F07AB}" type="presOf" srcId="{A846BD3C-0E4F-4CB3-A06E-5EB65B800DA9}" destId="{B549AE52-883D-4D9A-BEA2-CE18E8E11019}" srcOrd="0" destOrd="0" presId="urn:microsoft.com/office/officeart/2005/8/layout/hList1"/>
    <dgm:cxn modelId="{1A4AA334-9DF7-4887-969C-3FA249EC39A9}" type="presOf" srcId="{C4EC1776-DDD4-4C2E-B25F-9A12589541EB}" destId="{32EEEA0C-7760-4236-AE45-D6915F69B4F9}" srcOrd="0" destOrd="0" presId="urn:microsoft.com/office/officeart/2005/8/layout/hList1"/>
    <dgm:cxn modelId="{8499FE27-F27D-4907-A614-4589BD7ED57D}" type="presOf" srcId="{B48AB973-39B0-41CB-BF1E-B9FCDE33CD51}" destId="{DF082235-C203-4B30-8787-2BF67673B822}" srcOrd="0" destOrd="0" presId="urn:microsoft.com/office/officeart/2005/8/layout/hList1"/>
    <dgm:cxn modelId="{9CA90B49-38AF-419B-B3EE-34013F8FF644}" type="presOf" srcId="{FB263CAE-ACB8-4367-9BEA-5E90A1F1660A}" destId="{9C2AB3C1-DB94-4D25-BB0D-ADBE98A756E4}" srcOrd="0" destOrd="0" presId="urn:microsoft.com/office/officeart/2005/8/layout/hList1"/>
    <dgm:cxn modelId="{EFA009C6-A0C4-4239-9B7C-2C2439498330}" type="presParOf" srcId="{32EEEA0C-7760-4236-AE45-D6915F69B4F9}" destId="{F7F17808-83CE-4BD5-8C71-BB6CE242C4C1}" srcOrd="0" destOrd="0" presId="urn:microsoft.com/office/officeart/2005/8/layout/hList1"/>
    <dgm:cxn modelId="{AED7457C-376B-416E-A625-62F9EF04C606}" type="presParOf" srcId="{F7F17808-83CE-4BD5-8C71-BB6CE242C4C1}" destId="{44955AFE-9FA0-4C47-B508-E8560E66CCBC}" srcOrd="0" destOrd="0" presId="urn:microsoft.com/office/officeart/2005/8/layout/hList1"/>
    <dgm:cxn modelId="{4BD86995-ACB7-48FE-98F0-B15BB8E1E233}" type="presParOf" srcId="{F7F17808-83CE-4BD5-8C71-BB6CE242C4C1}" destId="{B549AE52-883D-4D9A-BEA2-CE18E8E11019}" srcOrd="1" destOrd="0" presId="urn:microsoft.com/office/officeart/2005/8/layout/hList1"/>
    <dgm:cxn modelId="{92026742-D0D4-449A-AFF0-2C7A1F3A0678}" type="presParOf" srcId="{32EEEA0C-7760-4236-AE45-D6915F69B4F9}" destId="{EAFF6805-5132-4DE8-B186-EE55B2ACDF92}" srcOrd="1" destOrd="0" presId="urn:microsoft.com/office/officeart/2005/8/layout/hList1"/>
    <dgm:cxn modelId="{D58EE5ED-95DB-4882-88DF-1DD508320E29}" type="presParOf" srcId="{32EEEA0C-7760-4236-AE45-D6915F69B4F9}" destId="{6BC2A2C5-3B3E-47B9-B749-57B25D50E4DA}" srcOrd="2" destOrd="0" presId="urn:microsoft.com/office/officeart/2005/8/layout/hList1"/>
    <dgm:cxn modelId="{C76AFFBF-7338-4911-B65F-A466F95C7F68}" type="presParOf" srcId="{6BC2A2C5-3B3E-47B9-B749-57B25D50E4DA}" destId="{9C2AB3C1-DB94-4D25-BB0D-ADBE98A756E4}" srcOrd="0" destOrd="0" presId="urn:microsoft.com/office/officeart/2005/8/layout/hList1"/>
    <dgm:cxn modelId="{920A7F7D-21C7-4001-9EAA-BBA358F3142B}" type="presParOf" srcId="{6BC2A2C5-3B3E-47B9-B749-57B25D50E4DA}" destId="{DF082235-C203-4B30-8787-2BF67673B822}" srcOrd="1" destOrd="0" presId="urn:microsoft.com/office/officeart/2005/8/layout/hList1"/>
    <dgm:cxn modelId="{961FBC87-F029-4ABD-8644-DFBD9D6D20B8}" type="presParOf" srcId="{32EEEA0C-7760-4236-AE45-D6915F69B4F9}" destId="{6BBC0251-5FE2-4FBF-B218-D9A04217DF2A}" srcOrd="3" destOrd="0" presId="urn:microsoft.com/office/officeart/2005/8/layout/hList1"/>
    <dgm:cxn modelId="{9C4DB505-A408-4453-BE3A-2EA7DE194517}" type="presParOf" srcId="{32EEEA0C-7760-4236-AE45-D6915F69B4F9}" destId="{70889E27-6221-43E0-AD09-97CBCCF84FB5}" srcOrd="4" destOrd="0" presId="urn:microsoft.com/office/officeart/2005/8/layout/hList1"/>
    <dgm:cxn modelId="{22C894C1-DDAB-4D4D-BF97-759864FE0B91}" type="presParOf" srcId="{70889E27-6221-43E0-AD09-97CBCCF84FB5}" destId="{335A8CCB-0F33-4CDD-9D56-74167B3D95D0}" srcOrd="0" destOrd="0" presId="urn:microsoft.com/office/officeart/2005/8/layout/hList1"/>
    <dgm:cxn modelId="{2C85BB9F-7F7D-4D51-9110-6BD46941C9A4}" type="presParOf" srcId="{70889E27-6221-43E0-AD09-97CBCCF84FB5}" destId="{221BE9C0-AEFD-47EA-9847-EE95EBAFB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5AFE-9FA0-4C47-B508-E8560E66CCBC}">
      <dsp:nvSpPr>
        <dsp:cNvPr id="0" name=""/>
        <dsp:cNvSpPr/>
      </dsp:nvSpPr>
      <dsp:spPr>
        <a:xfrm>
          <a:off x="2662" y="375735"/>
          <a:ext cx="2595933" cy="1009563"/>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kumimoji="1" lang="ja-JP" altLang="en-US" sz="1900" kern="1200" dirty="0" smtClean="0"/>
            <a:t>機密性（</a:t>
          </a:r>
          <a:r>
            <a:rPr lang="en-US" altLang="ja-JP" sz="1900" kern="1200" dirty="0" smtClean="0"/>
            <a:t>Confidentiality</a:t>
          </a:r>
          <a:r>
            <a:rPr kumimoji="1" lang="ja-JP" altLang="en-US" sz="1900" kern="1200" dirty="0" smtClean="0"/>
            <a:t>）</a:t>
          </a:r>
          <a:endParaRPr kumimoji="1" lang="ja-JP" altLang="en-US" sz="1900" kern="1200" dirty="0"/>
        </a:p>
      </dsp:txBody>
      <dsp:txXfrm>
        <a:off x="2662" y="375735"/>
        <a:ext cx="2595933" cy="1009563"/>
      </dsp:txXfrm>
    </dsp:sp>
    <dsp:sp modelId="{B549AE52-883D-4D9A-BEA2-CE18E8E11019}">
      <dsp:nvSpPr>
        <dsp:cNvPr id="0" name=""/>
        <dsp:cNvSpPr/>
      </dsp:nvSpPr>
      <dsp:spPr>
        <a:xfrm>
          <a:off x="2662" y="1385299"/>
          <a:ext cx="2595933" cy="241542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情報へのアクセスが認められたものだけが、その情報にアクセスできる状態を確保すること</a:t>
          </a:r>
          <a:endParaRPr kumimoji="1" lang="ja-JP" altLang="en-US" sz="1600" kern="1200" dirty="0"/>
        </a:p>
      </dsp:txBody>
      <dsp:txXfrm>
        <a:off x="2662" y="1385299"/>
        <a:ext cx="2595933" cy="2415428"/>
      </dsp:txXfrm>
    </dsp:sp>
    <dsp:sp modelId="{9C2AB3C1-DB94-4D25-BB0D-ADBE98A756E4}">
      <dsp:nvSpPr>
        <dsp:cNvPr id="0" name=""/>
        <dsp:cNvSpPr/>
      </dsp:nvSpPr>
      <dsp:spPr>
        <a:xfrm>
          <a:off x="2962027" y="375735"/>
          <a:ext cx="2595933" cy="1009563"/>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kumimoji="1" lang="ja-JP" altLang="en-US" sz="1900" kern="1200" dirty="0" smtClean="0"/>
            <a:t>完全性</a:t>
          </a:r>
          <a:r>
            <a:rPr kumimoji="1" lang="en-US" altLang="ja-JP" sz="1900" kern="1200" dirty="0" smtClean="0"/>
            <a:t/>
          </a:r>
          <a:br>
            <a:rPr kumimoji="1" lang="en-US" altLang="ja-JP" sz="1900" kern="1200" dirty="0" smtClean="0"/>
          </a:br>
          <a:r>
            <a:rPr kumimoji="1" lang="ja-JP" altLang="en-US" sz="1900" kern="1200" dirty="0" smtClean="0"/>
            <a:t>（</a:t>
          </a:r>
          <a:r>
            <a:rPr kumimoji="1" lang="en-US" altLang="ja-JP" sz="1900" kern="1200" dirty="0" smtClean="0"/>
            <a:t>Integrity</a:t>
          </a:r>
          <a:r>
            <a:rPr kumimoji="1" lang="ja-JP" altLang="en-US" sz="1900" kern="1200" dirty="0" smtClean="0"/>
            <a:t>）</a:t>
          </a:r>
          <a:endParaRPr kumimoji="1" lang="ja-JP" altLang="en-US" sz="1900" kern="1200" dirty="0"/>
        </a:p>
      </dsp:txBody>
      <dsp:txXfrm>
        <a:off x="2962027" y="375735"/>
        <a:ext cx="2595933" cy="1009563"/>
      </dsp:txXfrm>
    </dsp:sp>
    <dsp:sp modelId="{DF082235-C203-4B30-8787-2BF67673B822}">
      <dsp:nvSpPr>
        <dsp:cNvPr id="0" name=""/>
        <dsp:cNvSpPr/>
      </dsp:nvSpPr>
      <dsp:spPr>
        <a:xfrm>
          <a:off x="2962027" y="1385299"/>
          <a:ext cx="2595933" cy="241542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情報が破壊、改ざん又は消去されていない状態を確保すること</a:t>
          </a:r>
          <a:endParaRPr kumimoji="1" lang="ja-JP" altLang="en-US" sz="1600" kern="1200" dirty="0"/>
        </a:p>
      </dsp:txBody>
      <dsp:txXfrm>
        <a:off x="2962027" y="1385299"/>
        <a:ext cx="2595933" cy="2415428"/>
      </dsp:txXfrm>
    </dsp:sp>
    <dsp:sp modelId="{335A8CCB-0F33-4CDD-9D56-74167B3D95D0}">
      <dsp:nvSpPr>
        <dsp:cNvPr id="0" name=""/>
        <dsp:cNvSpPr/>
      </dsp:nvSpPr>
      <dsp:spPr>
        <a:xfrm>
          <a:off x="5921391" y="375735"/>
          <a:ext cx="2595933" cy="1009563"/>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kumimoji="1" lang="ja-JP" altLang="en-US" sz="1900" kern="1200" dirty="0" smtClean="0"/>
            <a:t>可用性（</a:t>
          </a:r>
          <a:r>
            <a:rPr kumimoji="1" lang="en-US" altLang="ja-JP" sz="1900" kern="1200" dirty="0" smtClean="0"/>
            <a:t>Availability</a:t>
          </a:r>
          <a:r>
            <a:rPr kumimoji="1" lang="ja-JP" altLang="en-US" sz="1900" kern="1200" dirty="0" smtClean="0"/>
            <a:t>）</a:t>
          </a:r>
          <a:endParaRPr kumimoji="1" lang="ja-JP" altLang="en-US" sz="1900" kern="1200" dirty="0"/>
        </a:p>
      </dsp:txBody>
      <dsp:txXfrm>
        <a:off x="5921391" y="375735"/>
        <a:ext cx="2595933" cy="1009563"/>
      </dsp:txXfrm>
    </dsp:sp>
    <dsp:sp modelId="{221BE9C0-AEFD-47EA-9847-EE95EBAFB2C7}">
      <dsp:nvSpPr>
        <dsp:cNvPr id="0" name=""/>
        <dsp:cNvSpPr/>
      </dsp:nvSpPr>
      <dsp:spPr>
        <a:xfrm>
          <a:off x="5921391" y="1385299"/>
          <a:ext cx="2595933" cy="241542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情報へのアクセスを認められた者が、必要時に中断することなく、情報及び関連資産にアクセスできる状態を確保すること</a:t>
          </a:r>
          <a:endParaRPr kumimoji="1" lang="ja-JP" altLang="en-US" sz="1600" kern="1200" dirty="0"/>
        </a:p>
      </dsp:txBody>
      <dsp:txXfrm>
        <a:off x="5921391" y="1385299"/>
        <a:ext cx="2595933" cy="24154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2016/5/31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ja.wikipedia.org/wiki/Tor" TargetMode="External"/><Relationship Id="rId3" Type="http://schemas.openxmlformats.org/officeDocument/2006/relationships/hyperlink" Target="http://ja.wikipedia.org/wiki/%E3%82%A2%E3%83%A1%E3%83%AA%E3%82%AB%E5%90%88%E8%A1%86%E5%9B%BD" TargetMode="External"/><Relationship Id="rId7" Type="http://schemas.openxmlformats.org/officeDocument/2006/relationships/hyperlink" Target="http://ja.wikipedia.org/wiki/2001%E5%B9%B4"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ja.wikipedia.org/wiki/DES_(%E6%9A%97%E5%8F%B7)" TargetMode="External"/><Relationship Id="rId5" Type="http://schemas.openxmlformats.org/officeDocument/2006/relationships/hyperlink" Target="http://ja.wikipedia.org/wiki/1977%E5%B9%B4" TargetMode="External"/><Relationship Id="rId4" Type="http://schemas.openxmlformats.org/officeDocument/2006/relationships/hyperlink" Target="http://ja.wikipedia.org/wiki/%E5%85%B1%E9%80%9A%E9%8D%B5%E6%9A%97%E5%8F%B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58149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サーバ証明書の偽造は難しいので、偽のサーバは偽の証明書を送り付けてくる事が多い</a:t>
            </a:r>
            <a:endParaRPr kumimoji="1" lang="en-US" altLang="ja-JP" dirty="0" smtClean="0"/>
          </a:p>
          <a:p>
            <a:r>
              <a:rPr kumimoji="1" lang="ja-JP" altLang="en-US" dirty="0" smtClean="0"/>
              <a:t>その場合偽物だと検知できるとこのような表示が出る</a:t>
            </a:r>
            <a:endParaRPr kumimoji="1" lang="en-US" altLang="ja-JP" dirty="0" smtClean="0"/>
          </a:p>
          <a:p>
            <a:r>
              <a:rPr kumimoji="1" lang="ja-JP" altLang="en-US" dirty="0" smtClean="0"/>
              <a:t>難しいのは単にサーバの設定が間違っていたり、証明書の期限が切れていたりしても同様の警告がでること</a:t>
            </a:r>
            <a:endParaRPr kumimoji="1" lang="en-US" altLang="ja-JP" dirty="0" smtClean="0"/>
          </a:p>
          <a:p>
            <a:r>
              <a:rPr kumimoji="1" lang="ja-JP" altLang="en-US" dirty="0" smtClean="0"/>
              <a:t>もしくはサーバ証明書を買うお金をケチって本物かどうか確認ができない証明書をつかっているところもある</a:t>
            </a:r>
            <a:endParaRPr kumimoji="1" lang="en-US" altLang="ja-JP" dirty="0" smtClean="0"/>
          </a:p>
          <a:p>
            <a:r>
              <a:rPr kumimoji="1" lang="ja-JP" altLang="en-US" dirty="0" smtClean="0"/>
              <a:t>最近の例ではバングラディシュのオンラインビザ発行サイトが失効した証明書を使っているという事例があった</a:t>
            </a:r>
            <a:endParaRPr kumimoji="1" lang="en-US" altLang="ja-JP" dirty="0" smtClean="0"/>
          </a:p>
          <a:p>
            <a:r>
              <a:rPr kumimoji="1" lang="ja-JP" altLang="en-US" dirty="0" smtClean="0"/>
              <a:t>そういうので「続行する」を選ぶのに慣れてしまうと非常によくない</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6471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12</a:t>
            </a:fld>
            <a:endParaRPr kumimoji="1" lang="ja-JP" altLang="en-US"/>
          </a:p>
        </p:txBody>
      </p:sp>
    </p:spTree>
    <p:extLst>
      <p:ext uri="{BB962C8B-B14F-4D97-AF65-F5344CB8AC3E}">
        <p14:creationId xmlns:p14="http://schemas.microsoft.com/office/powerpoint/2010/main" val="152857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イミテーションゲーム（</a:t>
            </a:r>
            <a:r>
              <a:rPr kumimoji="1" lang="en-US" altLang="ja-JP" dirty="0" smtClean="0"/>
              <a:t>2014) </a:t>
            </a:r>
            <a:r>
              <a:rPr kumimoji="1" lang="ja-JP" altLang="en-US" dirty="0" smtClean="0"/>
              <a:t>カンバーバッチ</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13</a:t>
            </a:fld>
            <a:endParaRPr kumimoji="1" lang="ja-JP" altLang="en-US"/>
          </a:p>
        </p:txBody>
      </p:sp>
    </p:spTree>
    <p:extLst>
      <p:ext uri="{BB962C8B-B14F-4D97-AF65-F5344CB8AC3E}">
        <p14:creationId xmlns:p14="http://schemas.microsoft.com/office/powerpoint/2010/main" val="10965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17</a:t>
            </a:fld>
            <a:endParaRPr kumimoji="1" lang="ja-JP" altLang="en-US"/>
          </a:p>
        </p:txBody>
      </p:sp>
    </p:spTree>
    <p:extLst>
      <p:ext uri="{BB962C8B-B14F-4D97-AF65-F5344CB8AC3E}">
        <p14:creationId xmlns:p14="http://schemas.microsoft.com/office/powerpoint/2010/main" val="86501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lang="ja-JP" altLang="ja-JP" b="1" dirty="0" smtClean="0"/>
              <a:t>AES暗号</a:t>
            </a:r>
            <a:r>
              <a:rPr lang="ja-JP" altLang="ja-JP" dirty="0" smtClean="0"/>
              <a:t>は</a:t>
            </a:r>
            <a:r>
              <a:rPr lang="ja-JP" altLang="ja-JP" dirty="0" smtClean="0">
                <a:hlinkClick r:id="rId3" action="ppaction://hlinkfile" tooltip="アメリカ合衆国"/>
              </a:rPr>
              <a:t>アメリカ合衆国</a:t>
            </a:r>
            <a:r>
              <a:rPr lang="ja-JP" altLang="ja-JP" dirty="0" smtClean="0"/>
              <a:t>の新暗号規格 (Advanced Encryption Standard) として規格化された</a:t>
            </a:r>
            <a:r>
              <a:rPr lang="ja-JP" altLang="ja-JP" dirty="0" smtClean="0">
                <a:hlinkClick r:id="rId4" action="ppaction://hlinkfile" tooltip="共通鍵暗号"/>
              </a:rPr>
              <a:t>共通鍵暗号</a:t>
            </a:r>
            <a:r>
              <a:rPr lang="ja-JP" altLang="ja-JP" dirty="0" smtClean="0"/>
              <a:t>方式である。</a:t>
            </a:r>
            <a:r>
              <a:rPr lang="ja-JP" altLang="ja-JP" dirty="0" smtClean="0">
                <a:hlinkClick r:id="rId5" action="ppaction://hlinkfile" tooltip="1977年"/>
              </a:rPr>
              <a:t>1977年</a:t>
            </a:r>
            <a:r>
              <a:rPr lang="ja-JP" altLang="ja-JP" dirty="0" smtClean="0"/>
              <a:t>に発行された暗号規格</a:t>
            </a:r>
            <a:r>
              <a:rPr lang="ja-JP" altLang="ja-JP" dirty="0" smtClean="0">
                <a:hlinkClick r:id="rId6" action="ppaction://hlinkfile" tooltip="DES (暗号)"/>
              </a:rPr>
              <a:t>DES</a:t>
            </a:r>
            <a:r>
              <a:rPr lang="en-US" altLang="ja-JP" dirty="0" smtClean="0"/>
              <a:t>(Data Encryption Standard)</a:t>
            </a:r>
            <a:r>
              <a:rPr lang="ja-JP" altLang="ja-JP" dirty="0" smtClean="0"/>
              <a:t>が技術進歩により時代遅れとなったため、新たな暗号方式の公募を行い、</a:t>
            </a:r>
            <a:r>
              <a:rPr lang="ja-JP" altLang="ja-JP" dirty="0" smtClean="0">
                <a:hlinkClick r:id="rId7" action="ppaction://hlinkfile" tooltip="2001年"/>
              </a:rPr>
              <a:t>2001年</a:t>
            </a:r>
            <a:r>
              <a:rPr lang="ja-JP" altLang="ja-JP" dirty="0" smtClean="0"/>
              <a:t>3月に </a:t>
            </a:r>
            <a:r>
              <a:rPr lang="ja-JP" altLang="ja-JP" b="1" dirty="0" smtClean="0"/>
              <a:t>FIPS PUB 197</a:t>
            </a:r>
            <a:r>
              <a:rPr lang="ja-JP" altLang="ja-JP" dirty="0" smtClean="0"/>
              <a:t> として公表され、米軍主導のネットワーク秘匿化オープンソースプロジェクトである</a:t>
            </a:r>
            <a:r>
              <a:rPr lang="ja-JP" altLang="ja-JP" dirty="0" smtClean="0">
                <a:hlinkClick r:id="rId8" action="ppaction://hlinkfile" tooltip="Tor"/>
              </a:rPr>
              <a:t>Tor</a:t>
            </a:r>
            <a:r>
              <a:rPr lang="ja-JP" altLang="ja-JP" dirty="0" smtClean="0"/>
              <a:t>などに採用された。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E76B15E-7DE9-4D3E-9F33-1A7F412F76E8}" type="slidenum">
              <a:rPr kumimoji="1" lang="ja-JP" altLang="en-US" smtClean="0"/>
              <a:t>20</a:t>
            </a:fld>
            <a:endParaRPr kumimoji="1" lang="ja-JP" altLang="en-US"/>
          </a:p>
        </p:txBody>
      </p:sp>
    </p:spTree>
    <p:extLst>
      <p:ext uri="{BB962C8B-B14F-4D97-AF65-F5344CB8AC3E}">
        <p14:creationId xmlns:p14="http://schemas.microsoft.com/office/powerpoint/2010/main" val="72348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その公開鍵暗号においては、</a:t>
            </a:r>
            <a:r>
              <a:rPr kumimoji="1" lang="en-US" altLang="ja-JP" dirty="0" smtClean="0"/>
              <a:t>[</a:t>
            </a:r>
            <a:r>
              <a:rPr kumimoji="1" lang="ja-JP" altLang="en-US" dirty="0" smtClean="0"/>
              <a:t>読んで</a:t>
            </a:r>
            <a:r>
              <a:rPr kumimoji="1" lang="en-US" altLang="ja-JP" dirty="0" smtClean="0"/>
              <a:t>]</a:t>
            </a:r>
          </a:p>
          <a:p>
            <a:r>
              <a:rPr kumimoji="1" lang="en-US" altLang="ja-JP" dirty="0" smtClean="0"/>
              <a:t>.....</a:t>
            </a:r>
          </a:p>
          <a:p>
            <a:r>
              <a:rPr kumimoji="1" lang="ja-JP" altLang="en-US" dirty="0" smtClean="0"/>
              <a:t>「最後まで</a:t>
            </a:r>
            <a:r>
              <a:rPr kumimoji="1" lang="en-US" altLang="ja-JP" dirty="0" smtClean="0"/>
              <a:t>]</a:t>
            </a:r>
          </a:p>
          <a:p>
            <a:endParaRPr kumimoji="1" lang="en-US" altLang="ja-JP" dirty="0" smtClean="0"/>
          </a:p>
          <a:p>
            <a:r>
              <a:rPr kumimoji="1" lang="ja-JP" altLang="en-US" dirty="0" smtClean="0"/>
              <a:t>疎の条件が満たせれていないと、暗号方式は安全でなくなり、情報を盗聴から守ることを確保できません。</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6E208AB-F245-46C9-B5B3-63383E881C88}" type="slidenum">
              <a:rPr kumimoji="1" lang="ja-JP" altLang="en-US" smtClean="0"/>
              <a:t>23</a:t>
            </a:fld>
            <a:endParaRPr kumimoji="1" lang="ja-JP" altLang="en-US"/>
          </a:p>
        </p:txBody>
      </p:sp>
    </p:spTree>
    <p:extLst>
      <p:ext uri="{BB962C8B-B14F-4D97-AF65-F5344CB8AC3E}">
        <p14:creationId xmlns:p14="http://schemas.microsoft.com/office/powerpoint/2010/main" val="320073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33</a:t>
            </a:fld>
            <a:endParaRPr kumimoji="1" lang="ja-JP" altLang="en-US"/>
          </a:p>
        </p:txBody>
      </p:sp>
    </p:spTree>
    <p:extLst>
      <p:ext uri="{BB962C8B-B14F-4D97-AF65-F5344CB8AC3E}">
        <p14:creationId xmlns:p14="http://schemas.microsoft.com/office/powerpoint/2010/main" val="18500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メールの仕組み自体ではパスワードは暗号化されないことが多いので、通信全体を</a:t>
            </a:r>
            <a:r>
              <a:rPr kumimoji="1" lang="en-US" altLang="ja-JP" dirty="0" smtClean="0"/>
              <a:t>SSL/TLS</a:t>
            </a:r>
            <a:r>
              <a:rPr kumimoji="1" lang="ja-JP" altLang="en-US" dirty="0" smtClean="0"/>
              <a:t>で保護する必要がある</a:t>
            </a:r>
            <a:endParaRPr kumimoji="1" lang="en-US" altLang="ja-JP" dirty="0" smtClean="0"/>
          </a:p>
          <a:p>
            <a:r>
              <a:rPr kumimoji="1" lang="ja-JP" altLang="en-US" dirty="0" smtClean="0"/>
              <a:t>サービスによっては暗号化ありでも</a:t>
            </a:r>
            <a:r>
              <a:rPr kumimoji="1" lang="ja-JP" altLang="en-US" dirty="0" err="1" smtClean="0"/>
              <a:t>無しでも</a:t>
            </a:r>
            <a:r>
              <a:rPr kumimoji="1" lang="ja-JP" altLang="en-US" dirty="0" smtClean="0"/>
              <a:t>接続できる場合があるので、暗号化ありで使っていることを確認しておくこと</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12586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ブラウザによって表示場所が違うが、</a:t>
            </a:r>
            <a:r>
              <a:rPr kumimoji="1" lang="en-US" altLang="ja-JP" dirty="0" smtClean="0"/>
              <a:t>https</a:t>
            </a:r>
            <a:r>
              <a:rPr kumimoji="1" lang="en-US" altLang="ja-JP" baseline="0" dirty="0" smtClean="0"/>
              <a:t> </a:t>
            </a:r>
            <a:r>
              <a:rPr kumimoji="1" lang="ja-JP" altLang="en-US" baseline="0" dirty="0" smtClean="0"/>
              <a:t>で接続しているときはアドレスのところに南京錠のマークが出ている</a:t>
            </a:r>
            <a:endParaRPr kumimoji="1" lang="en-US" altLang="ja-JP" baseline="0" dirty="0" smtClean="0"/>
          </a:p>
          <a:p>
            <a:r>
              <a:rPr kumimoji="1" lang="ja-JP" altLang="en-US" baseline="0" dirty="0" smtClean="0"/>
              <a:t>それをクリックすると詳しい情報が表示される</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4029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07377" y="624110"/>
            <a:ext cx="6927024" cy="83255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607377" y="1616149"/>
            <a:ext cx="6927023" cy="4295073"/>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a:xfrm>
            <a:off x="1944000" y="6135809"/>
            <a:ext cx="5716800" cy="365125"/>
          </a:xfrm>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5.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kyushu-u.ac.j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lvenbow.nc.kyushu-u.ac.j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smtClean="0">
                <a:solidFill>
                  <a:prstClr val="black">
                    <a:lumMod val="65000"/>
                    <a:lumOff val="35000"/>
                  </a:prstClr>
                </a:solidFill>
              </a:rPr>
              <a:t>7. </a:t>
            </a:r>
            <a:r>
              <a:rPr lang="ja-JP" altLang="en-US" sz="3200" dirty="0" smtClean="0">
                <a:solidFill>
                  <a:prstClr val="black">
                    <a:lumMod val="65000"/>
                    <a:lumOff val="35000"/>
                  </a:prstClr>
                </a:solidFill>
              </a:rPr>
              <a:t>暗号技術</a:t>
            </a:r>
            <a:r>
              <a:rPr lang="ja-JP" altLang="en-US" sz="3200" dirty="0">
                <a:solidFill>
                  <a:prstClr val="black">
                    <a:lumMod val="65000"/>
                    <a:lumOff val="35000"/>
                  </a:prstClr>
                </a:solidFill>
              </a:rPr>
              <a:t>を知る</a:t>
            </a:r>
          </a:p>
          <a:p>
            <a:endParaRPr kumimoji="1" lang="ja-JP" altLang="en-US" dirty="0"/>
          </a:p>
        </p:txBody>
      </p:sp>
    </p:spTree>
    <p:extLst>
      <p:ext uri="{BB962C8B-B14F-4D97-AF65-F5344CB8AC3E}">
        <p14:creationId xmlns:p14="http://schemas.microsoft.com/office/powerpoint/2010/main" val="6444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ormAutofit/>
          </a:bodyPr>
          <a:lstStyle/>
          <a:p>
            <a:pPr algn="ctr"/>
            <a:r>
              <a:rPr lang="ja-JP" altLang="en-US" sz="4400" dirty="0"/>
              <a:t>暗号の</a:t>
            </a:r>
            <a:r>
              <a:rPr lang="ja-JP" altLang="en-US" sz="4400" dirty="0" smtClean="0"/>
              <a:t>歴史</a:t>
            </a:r>
            <a:r>
              <a:rPr lang="en-US" altLang="ja-JP" sz="4400" dirty="0" smtClean="0"/>
              <a:t/>
            </a:r>
            <a:br>
              <a:rPr lang="en-US" altLang="ja-JP" sz="4400" dirty="0" smtClean="0"/>
            </a:br>
            <a:r>
              <a:rPr lang="ja-JP" altLang="en-US" dirty="0" smtClean="0">
                <a:solidFill>
                  <a:schemeClr val="tx1">
                    <a:lumMod val="65000"/>
                    <a:lumOff val="35000"/>
                  </a:schemeClr>
                </a:solidFill>
              </a:rPr>
              <a:t>古代の暗号から現代暗号へ</a:t>
            </a:r>
            <a:endParaRPr kumimoji="1" lang="ja-JP" altLang="en-US" dirty="0">
              <a:solidFill>
                <a:schemeClr val="tx1">
                  <a:lumMod val="65000"/>
                  <a:lumOff val="35000"/>
                </a:schemeClr>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4051402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古代の</a:t>
            </a:r>
            <a:r>
              <a:rPr kumimoji="1" lang="ja-JP" altLang="en-US" smtClean="0"/>
              <a:t>暗号</a:t>
            </a:r>
            <a:endParaRPr kumimoji="1" lang="ja-JP" altLang="en-US" dirty="0"/>
          </a:p>
        </p:txBody>
      </p:sp>
      <p:sp>
        <p:nvSpPr>
          <p:cNvPr id="3" name="コンテンツ プレースホルダー 2"/>
          <p:cNvSpPr>
            <a:spLocks noGrp="1"/>
          </p:cNvSpPr>
          <p:nvPr>
            <p:ph idx="1"/>
          </p:nvPr>
        </p:nvSpPr>
        <p:spPr>
          <a:xfrm>
            <a:off x="1607376" y="1616149"/>
            <a:ext cx="4612052" cy="4295073"/>
          </a:xfrm>
        </p:spPr>
        <p:txBody>
          <a:bodyPr>
            <a:normAutofit fontScale="92500" lnSpcReduction="20000"/>
          </a:bodyPr>
          <a:lstStyle/>
          <a:p>
            <a:r>
              <a:rPr kumimoji="1" lang="ja-JP" altLang="en-US" dirty="0" smtClean="0"/>
              <a:t>紀元前から暗号はあった</a:t>
            </a:r>
            <a:endParaRPr kumimoji="1" lang="en-US" altLang="ja-JP" dirty="0" smtClean="0"/>
          </a:p>
          <a:p>
            <a:pPr lvl="1"/>
            <a:r>
              <a:rPr lang="ja-JP" altLang="en-US" dirty="0" smtClean="0"/>
              <a:t>スキュタレー暗号</a:t>
            </a:r>
            <a:endParaRPr lang="en-US" altLang="ja-JP" dirty="0" smtClean="0"/>
          </a:p>
          <a:p>
            <a:pPr lvl="2"/>
            <a:r>
              <a:rPr lang="ja-JP" altLang="ja-JP" dirty="0" smtClean="0"/>
              <a:t>紀元前</a:t>
            </a:r>
            <a:r>
              <a:rPr lang="ja-JP" altLang="en-US" dirty="0" smtClean="0"/>
              <a:t>５</a:t>
            </a:r>
            <a:r>
              <a:rPr lang="ja-JP" altLang="ja-JP" dirty="0" smtClean="0"/>
              <a:t>世紀に</a:t>
            </a:r>
            <a:r>
              <a:rPr lang="ja-JP" altLang="en-US" dirty="0" smtClean="0"/>
              <a:t>スパルタで使用</a:t>
            </a:r>
            <a:endParaRPr lang="en-US" altLang="ja-JP" dirty="0" smtClean="0"/>
          </a:p>
          <a:p>
            <a:pPr lvl="2"/>
            <a:r>
              <a:rPr lang="ja-JP" altLang="en-US" dirty="0" smtClean="0"/>
              <a:t>文字列が並んだリボンを棒（ス</a:t>
            </a:r>
            <a:endParaRPr lang="en-US" altLang="ja-JP" dirty="0" smtClean="0"/>
          </a:p>
          <a:p>
            <a:pPr marL="914400" lvl="2" indent="0">
              <a:buNone/>
            </a:pPr>
            <a:r>
              <a:rPr lang="ja-JP" altLang="en-US" dirty="0" smtClean="0"/>
              <a:t>　キュタレー）に巻きつける</a:t>
            </a:r>
            <a:endParaRPr lang="en-US" altLang="ja-JP" dirty="0" smtClean="0"/>
          </a:p>
          <a:p>
            <a:pPr lvl="2"/>
            <a:r>
              <a:rPr lang="ja-JP" altLang="en-US" dirty="0" smtClean="0"/>
              <a:t>ある列に意味のある文章が現れる</a:t>
            </a:r>
            <a:endParaRPr lang="en-US" altLang="ja-JP" dirty="0" smtClean="0"/>
          </a:p>
          <a:p>
            <a:pPr lvl="1"/>
            <a:r>
              <a:rPr lang="ja-JP" altLang="en-US" dirty="0" smtClean="0"/>
              <a:t>シーザー暗号</a:t>
            </a:r>
            <a:endParaRPr lang="en-US" altLang="ja-JP" dirty="0" smtClean="0"/>
          </a:p>
          <a:p>
            <a:pPr lvl="2"/>
            <a:r>
              <a:rPr kumimoji="1" lang="ja-JP" altLang="en-US" dirty="0" smtClean="0"/>
              <a:t>紀元前１世紀カエサルが（軍事</a:t>
            </a:r>
            <a:endParaRPr kumimoji="1" lang="en-US" altLang="ja-JP" dirty="0" smtClean="0"/>
          </a:p>
          <a:p>
            <a:pPr marL="914400" lvl="2" indent="0">
              <a:buNone/>
            </a:pPr>
            <a:r>
              <a:rPr lang="ja-JP" altLang="en-US" dirty="0" smtClean="0"/>
              <a:t>　ではなく）私信のために用いた</a:t>
            </a:r>
            <a:endParaRPr lang="en-US" altLang="ja-JP" dirty="0" smtClean="0"/>
          </a:p>
          <a:p>
            <a:pPr lvl="2"/>
            <a:r>
              <a:rPr lang="ja-JP" altLang="en-US" dirty="0" smtClean="0"/>
              <a:t>各文字を等間隔に</a:t>
            </a:r>
            <a:r>
              <a:rPr lang="ja-JP" altLang="en-US" dirty="0"/>
              <a:t>ずら</a:t>
            </a:r>
            <a:r>
              <a:rPr lang="ja-JP" altLang="en-US" dirty="0" smtClean="0"/>
              <a:t>して暗</a:t>
            </a:r>
            <a:endParaRPr lang="en-US" altLang="ja-JP" dirty="0" smtClean="0"/>
          </a:p>
          <a:p>
            <a:pPr marL="914400" lvl="2" indent="0">
              <a:buNone/>
            </a:pPr>
            <a:r>
              <a:rPr lang="ja-JP" altLang="en-US" dirty="0" smtClean="0"/>
              <a:t>　号化する</a:t>
            </a:r>
            <a:endParaRPr lang="en-US" altLang="ja-JP" dirty="0" smtClean="0"/>
          </a:p>
          <a:p>
            <a:pPr lvl="2"/>
            <a:r>
              <a:rPr kumimoji="1" lang="ja-JP" altLang="en-US" dirty="0" smtClean="0"/>
              <a:t>復号は逆側にずらす</a:t>
            </a:r>
            <a:endParaRPr kumimoji="1" lang="en-US" altLang="ja-JP" dirty="0" smtClean="0"/>
          </a:p>
          <a:p>
            <a:pPr marL="914400" lvl="2" indent="0">
              <a:buNone/>
            </a:pPr>
            <a:endParaRPr kumimoji="1" lang="ja-JP" altLang="en-US" dirty="0"/>
          </a:p>
        </p:txBody>
      </p:sp>
      <p:pic>
        <p:nvPicPr>
          <p:cNvPr id="1026" name="Picture 2" descr="C:\Users\tyasuda\Desktop\交流会\Skyta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428" y="1456660"/>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asuda\Desktop\交流会\Caes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865" y="4828354"/>
            <a:ext cx="3103751" cy="1307455"/>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p:cNvSpPr>
            <a:spLocks noGrp="1"/>
          </p:cNvSpPr>
          <p:nvPr>
            <p:ph type="ftr" sz="quarter" idx="11"/>
          </p:nvPr>
        </p:nvSpPr>
        <p:spPr/>
        <p:txBody>
          <a:bodyPr/>
          <a:lstStyle/>
          <a:p>
            <a:r>
              <a:rPr kumimoji="1" lang="ja-JP" altLang="en-US" dirty="0"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Tree>
    <p:extLst>
      <p:ext uri="{BB962C8B-B14F-4D97-AF65-F5344CB8AC3E}">
        <p14:creationId xmlns:p14="http://schemas.microsoft.com/office/powerpoint/2010/main" val="121420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シーザー暗号（一例）</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57989472"/>
              </p:ext>
            </p:extLst>
          </p:nvPr>
        </p:nvGraphicFramePr>
        <p:xfrm>
          <a:off x="1608138" y="1616075"/>
          <a:ext cx="6926260" cy="457200"/>
        </p:xfrm>
        <a:graphic>
          <a:graphicData uri="http://schemas.openxmlformats.org/drawingml/2006/table">
            <a:tbl>
              <a:tblPr firstRow="1" bandRow="1">
                <a:tableStyleId>{D7AC3CCA-C797-4891-BE02-D94E43425B78}</a:tableStyleId>
              </a:tblPr>
              <a:tblGrid>
                <a:gridCol w="629660">
                  <a:extLst>
                    <a:ext uri="{9D8B030D-6E8A-4147-A177-3AD203B41FA5}">
                      <a16:colId xmlns:a16="http://schemas.microsoft.com/office/drawing/2014/main" val="3361571158"/>
                    </a:ext>
                  </a:extLst>
                </a:gridCol>
                <a:gridCol w="629660">
                  <a:extLst>
                    <a:ext uri="{9D8B030D-6E8A-4147-A177-3AD203B41FA5}">
                      <a16:colId xmlns:a16="http://schemas.microsoft.com/office/drawing/2014/main" val="2639197340"/>
                    </a:ext>
                  </a:extLst>
                </a:gridCol>
                <a:gridCol w="629660">
                  <a:extLst>
                    <a:ext uri="{9D8B030D-6E8A-4147-A177-3AD203B41FA5}">
                      <a16:colId xmlns:a16="http://schemas.microsoft.com/office/drawing/2014/main" val="3215352619"/>
                    </a:ext>
                  </a:extLst>
                </a:gridCol>
                <a:gridCol w="629660">
                  <a:extLst>
                    <a:ext uri="{9D8B030D-6E8A-4147-A177-3AD203B41FA5}">
                      <a16:colId xmlns:a16="http://schemas.microsoft.com/office/drawing/2014/main" val="3938092598"/>
                    </a:ext>
                  </a:extLst>
                </a:gridCol>
                <a:gridCol w="629660">
                  <a:extLst>
                    <a:ext uri="{9D8B030D-6E8A-4147-A177-3AD203B41FA5}">
                      <a16:colId xmlns:a16="http://schemas.microsoft.com/office/drawing/2014/main" val="2065839155"/>
                    </a:ext>
                  </a:extLst>
                </a:gridCol>
                <a:gridCol w="629660">
                  <a:extLst>
                    <a:ext uri="{9D8B030D-6E8A-4147-A177-3AD203B41FA5}">
                      <a16:colId xmlns:a16="http://schemas.microsoft.com/office/drawing/2014/main" val="1264171064"/>
                    </a:ext>
                  </a:extLst>
                </a:gridCol>
                <a:gridCol w="629660">
                  <a:extLst>
                    <a:ext uri="{9D8B030D-6E8A-4147-A177-3AD203B41FA5}">
                      <a16:colId xmlns:a16="http://schemas.microsoft.com/office/drawing/2014/main" val="3096433323"/>
                    </a:ext>
                  </a:extLst>
                </a:gridCol>
                <a:gridCol w="629660">
                  <a:extLst>
                    <a:ext uri="{9D8B030D-6E8A-4147-A177-3AD203B41FA5}">
                      <a16:colId xmlns:a16="http://schemas.microsoft.com/office/drawing/2014/main" val="986307316"/>
                    </a:ext>
                  </a:extLst>
                </a:gridCol>
                <a:gridCol w="629660">
                  <a:extLst>
                    <a:ext uri="{9D8B030D-6E8A-4147-A177-3AD203B41FA5}">
                      <a16:colId xmlns:a16="http://schemas.microsoft.com/office/drawing/2014/main" val="492458830"/>
                    </a:ext>
                  </a:extLst>
                </a:gridCol>
                <a:gridCol w="629660">
                  <a:extLst>
                    <a:ext uri="{9D8B030D-6E8A-4147-A177-3AD203B41FA5}">
                      <a16:colId xmlns:a16="http://schemas.microsoft.com/office/drawing/2014/main" val="237548232"/>
                    </a:ext>
                  </a:extLst>
                </a:gridCol>
                <a:gridCol w="629660">
                  <a:extLst>
                    <a:ext uri="{9D8B030D-6E8A-4147-A177-3AD203B41FA5}">
                      <a16:colId xmlns:a16="http://schemas.microsoft.com/office/drawing/2014/main" val="3436395633"/>
                    </a:ext>
                  </a:extLst>
                </a:gridCol>
              </a:tblGrid>
              <a:tr h="370840">
                <a:tc>
                  <a:txBody>
                    <a:bodyPr/>
                    <a:lstStyle/>
                    <a:p>
                      <a:pPr algn="ctr"/>
                      <a:r>
                        <a:rPr kumimoji="1" lang="en-US" altLang="ja-JP" sz="2400" dirty="0" smtClean="0"/>
                        <a:t>H</a:t>
                      </a:r>
                      <a:endParaRPr kumimoji="1" lang="ja-JP" altLang="en-US" sz="2400" dirty="0"/>
                    </a:p>
                  </a:txBody>
                  <a:tcPr/>
                </a:tc>
                <a:tc>
                  <a:txBody>
                    <a:bodyPr/>
                    <a:lstStyle/>
                    <a:p>
                      <a:pPr algn="ctr"/>
                      <a:r>
                        <a:rPr kumimoji="1" lang="en-US" altLang="ja-JP" sz="2400" dirty="0" smtClean="0"/>
                        <a:t>E</a:t>
                      </a:r>
                      <a:endParaRPr kumimoji="1" lang="ja-JP" altLang="en-US" sz="2400" dirty="0"/>
                    </a:p>
                  </a:txBody>
                  <a:tcPr/>
                </a:tc>
                <a:tc>
                  <a:txBody>
                    <a:bodyPr/>
                    <a:lstStyle/>
                    <a:p>
                      <a:pPr algn="ctr"/>
                      <a:r>
                        <a:rPr kumimoji="1" lang="en-US" altLang="ja-JP" sz="2400" dirty="0" smtClean="0"/>
                        <a:t>L</a:t>
                      </a:r>
                      <a:endParaRPr kumimoji="1" lang="ja-JP" altLang="en-US" sz="2400" dirty="0"/>
                    </a:p>
                  </a:txBody>
                  <a:tcPr/>
                </a:tc>
                <a:tc>
                  <a:txBody>
                    <a:bodyPr/>
                    <a:lstStyle/>
                    <a:p>
                      <a:pPr algn="ctr"/>
                      <a:r>
                        <a:rPr kumimoji="1" lang="en-US" altLang="ja-JP" sz="2400" dirty="0" smtClean="0"/>
                        <a:t>L</a:t>
                      </a:r>
                      <a:endParaRPr kumimoji="1" lang="ja-JP" altLang="en-US" sz="2400" dirty="0"/>
                    </a:p>
                  </a:txBody>
                  <a:tcPr/>
                </a:tc>
                <a:tc>
                  <a:txBody>
                    <a:bodyPr/>
                    <a:lstStyle/>
                    <a:p>
                      <a:pPr algn="ctr"/>
                      <a:r>
                        <a:rPr kumimoji="1" lang="en-US" altLang="ja-JP" sz="2400" dirty="0" smtClean="0"/>
                        <a:t>O</a:t>
                      </a:r>
                      <a:endParaRPr kumimoji="1" lang="ja-JP" altLang="en-US" sz="2400" dirty="0"/>
                    </a:p>
                  </a:txBody>
                  <a:tcPr/>
                </a:tc>
                <a:tc>
                  <a:txBody>
                    <a:bodyPr/>
                    <a:lstStyle/>
                    <a:p>
                      <a:pPr algn="ctr"/>
                      <a:endParaRPr kumimoji="1" lang="ja-JP" altLang="en-US" sz="2400" dirty="0"/>
                    </a:p>
                  </a:txBody>
                  <a:tcPr/>
                </a:tc>
                <a:tc>
                  <a:txBody>
                    <a:bodyPr/>
                    <a:lstStyle/>
                    <a:p>
                      <a:pPr algn="ctr"/>
                      <a:r>
                        <a:rPr kumimoji="1" lang="en-US" altLang="ja-JP" sz="2400" dirty="0" smtClean="0"/>
                        <a:t>W</a:t>
                      </a:r>
                      <a:endParaRPr kumimoji="1" lang="ja-JP" altLang="en-US" sz="2400" dirty="0"/>
                    </a:p>
                  </a:txBody>
                  <a:tcPr/>
                </a:tc>
                <a:tc>
                  <a:txBody>
                    <a:bodyPr/>
                    <a:lstStyle/>
                    <a:p>
                      <a:pPr algn="ctr"/>
                      <a:r>
                        <a:rPr kumimoji="1" lang="en-US" altLang="ja-JP" sz="2400" dirty="0" smtClean="0"/>
                        <a:t>O</a:t>
                      </a:r>
                      <a:endParaRPr kumimoji="1" lang="ja-JP" altLang="en-US" sz="2400" dirty="0"/>
                    </a:p>
                  </a:txBody>
                  <a:tcPr/>
                </a:tc>
                <a:tc>
                  <a:txBody>
                    <a:bodyPr/>
                    <a:lstStyle/>
                    <a:p>
                      <a:pPr algn="ctr"/>
                      <a:r>
                        <a:rPr kumimoji="1" lang="en-US" altLang="ja-JP" sz="2400" dirty="0" smtClean="0"/>
                        <a:t>R</a:t>
                      </a:r>
                      <a:endParaRPr kumimoji="1" lang="ja-JP" altLang="en-US" sz="2400" dirty="0"/>
                    </a:p>
                  </a:txBody>
                  <a:tcPr/>
                </a:tc>
                <a:tc>
                  <a:txBody>
                    <a:bodyPr/>
                    <a:lstStyle/>
                    <a:p>
                      <a:pPr algn="ctr"/>
                      <a:r>
                        <a:rPr kumimoji="1" lang="en-US" altLang="ja-JP" sz="2400" dirty="0" smtClean="0"/>
                        <a:t>L</a:t>
                      </a:r>
                      <a:endParaRPr kumimoji="1" lang="ja-JP" altLang="en-US" sz="2400" dirty="0"/>
                    </a:p>
                  </a:txBody>
                  <a:tcPr/>
                </a:tc>
                <a:tc>
                  <a:txBody>
                    <a:bodyPr/>
                    <a:lstStyle/>
                    <a:p>
                      <a:pPr algn="ctr"/>
                      <a:r>
                        <a:rPr kumimoji="1" lang="en-US" altLang="ja-JP" sz="2400" dirty="0" smtClean="0"/>
                        <a:t>D</a:t>
                      </a:r>
                      <a:endParaRPr kumimoji="1" lang="ja-JP" altLang="en-US" sz="2400" dirty="0"/>
                    </a:p>
                  </a:txBody>
                  <a:tcPr/>
                </a:tc>
                <a:extLst>
                  <a:ext uri="{0D108BD9-81ED-4DB2-BD59-A6C34878D82A}">
                    <a16:rowId xmlns:a16="http://schemas.microsoft.com/office/drawing/2014/main" val="855490838"/>
                  </a:ext>
                </a:extLst>
              </a:tr>
            </a:tbl>
          </a:graphicData>
        </a:graphic>
      </p:graphicFrame>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sp>
        <p:nvSpPr>
          <p:cNvPr id="7" name="上下矢印 6"/>
          <p:cNvSpPr/>
          <p:nvPr/>
        </p:nvSpPr>
        <p:spPr>
          <a:xfrm>
            <a:off x="4435889" y="2321462"/>
            <a:ext cx="1270000" cy="17399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ー 5"/>
          <p:cNvGraphicFramePr>
            <a:graphicFrameLocks/>
          </p:cNvGraphicFramePr>
          <p:nvPr>
            <p:extLst>
              <p:ext uri="{D42A27DB-BD31-4B8C-83A1-F6EECF244321}">
                <p14:modId xmlns:p14="http://schemas.microsoft.com/office/powerpoint/2010/main" val="3572783716"/>
              </p:ext>
            </p:extLst>
          </p:nvPr>
        </p:nvGraphicFramePr>
        <p:xfrm>
          <a:off x="1607377" y="4365032"/>
          <a:ext cx="6926260" cy="457200"/>
        </p:xfrm>
        <a:graphic>
          <a:graphicData uri="http://schemas.openxmlformats.org/drawingml/2006/table">
            <a:tbl>
              <a:tblPr firstRow="1" bandRow="1">
                <a:tableStyleId>{D7AC3CCA-C797-4891-BE02-D94E43425B78}</a:tableStyleId>
              </a:tblPr>
              <a:tblGrid>
                <a:gridCol w="629660">
                  <a:extLst>
                    <a:ext uri="{9D8B030D-6E8A-4147-A177-3AD203B41FA5}">
                      <a16:colId xmlns:a16="http://schemas.microsoft.com/office/drawing/2014/main" val="3361571158"/>
                    </a:ext>
                  </a:extLst>
                </a:gridCol>
                <a:gridCol w="629660">
                  <a:extLst>
                    <a:ext uri="{9D8B030D-6E8A-4147-A177-3AD203B41FA5}">
                      <a16:colId xmlns:a16="http://schemas.microsoft.com/office/drawing/2014/main" val="2639197340"/>
                    </a:ext>
                  </a:extLst>
                </a:gridCol>
                <a:gridCol w="629660">
                  <a:extLst>
                    <a:ext uri="{9D8B030D-6E8A-4147-A177-3AD203B41FA5}">
                      <a16:colId xmlns:a16="http://schemas.microsoft.com/office/drawing/2014/main" val="3215352619"/>
                    </a:ext>
                  </a:extLst>
                </a:gridCol>
                <a:gridCol w="629660">
                  <a:extLst>
                    <a:ext uri="{9D8B030D-6E8A-4147-A177-3AD203B41FA5}">
                      <a16:colId xmlns:a16="http://schemas.microsoft.com/office/drawing/2014/main" val="3938092598"/>
                    </a:ext>
                  </a:extLst>
                </a:gridCol>
                <a:gridCol w="629660">
                  <a:extLst>
                    <a:ext uri="{9D8B030D-6E8A-4147-A177-3AD203B41FA5}">
                      <a16:colId xmlns:a16="http://schemas.microsoft.com/office/drawing/2014/main" val="2065839155"/>
                    </a:ext>
                  </a:extLst>
                </a:gridCol>
                <a:gridCol w="629660">
                  <a:extLst>
                    <a:ext uri="{9D8B030D-6E8A-4147-A177-3AD203B41FA5}">
                      <a16:colId xmlns:a16="http://schemas.microsoft.com/office/drawing/2014/main" val="1264171064"/>
                    </a:ext>
                  </a:extLst>
                </a:gridCol>
                <a:gridCol w="629660">
                  <a:extLst>
                    <a:ext uri="{9D8B030D-6E8A-4147-A177-3AD203B41FA5}">
                      <a16:colId xmlns:a16="http://schemas.microsoft.com/office/drawing/2014/main" val="3096433323"/>
                    </a:ext>
                  </a:extLst>
                </a:gridCol>
                <a:gridCol w="629660">
                  <a:extLst>
                    <a:ext uri="{9D8B030D-6E8A-4147-A177-3AD203B41FA5}">
                      <a16:colId xmlns:a16="http://schemas.microsoft.com/office/drawing/2014/main" val="986307316"/>
                    </a:ext>
                  </a:extLst>
                </a:gridCol>
                <a:gridCol w="629660">
                  <a:extLst>
                    <a:ext uri="{9D8B030D-6E8A-4147-A177-3AD203B41FA5}">
                      <a16:colId xmlns:a16="http://schemas.microsoft.com/office/drawing/2014/main" val="492458830"/>
                    </a:ext>
                  </a:extLst>
                </a:gridCol>
                <a:gridCol w="629660">
                  <a:extLst>
                    <a:ext uri="{9D8B030D-6E8A-4147-A177-3AD203B41FA5}">
                      <a16:colId xmlns:a16="http://schemas.microsoft.com/office/drawing/2014/main" val="237548232"/>
                    </a:ext>
                  </a:extLst>
                </a:gridCol>
                <a:gridCol w="629660">
                  <a:extLst>
                    <a:ext uri="{9D8B030D-6E8A-4147-A177-3AD203B41FA5}">
                      <a16:colId xmlns:a16="http://schemas.microsoft.com/office/drawing/2014/main" val="3436395633"/>
                    </a:ext>
                  </a:extLst>
                </a:gridCol>
              </a:tblGrid>
              <a:tr h="370840">
                <a:tc>
                  <a:txBody>
                    <a:bodyPr/>
                    <a:lstStyle/>
                    <a:p>
                      <a:pPr algn="ctr"/>
                      <a:r>
                        <a:rPr kumimoji="1" lang="en-US" altLang="ja-JP" sz="2400" dirty="0" smtClean="0"/>
                        <a:t>U</a:t>
                      </a:r>
                      <a:endParaRPr kumimoji="1" lang="ja-JP" altLang="en-US" sz="2400" dirty="0"/>
                    </a:p>
                  </a:txBody>
                  <a:tcPr/>
                </a:tc>
                <a:tc>
                  <a:txBody>
                    <a:bodyPr/>
                    <a:lstStyle/>
                    <a:p>
                      <a:pPr algn="ctr"/>
                      <a:r>
                        <a:rPr kumimoji="1" lang="en-US" altLang="ja-JP" sz="2400" dirty="0" smtClean="0"/>
                        <a:t>R</a:t>
                      </a:r>
                      <a:endParaRPr kumimoji="1" lang="ja-JP" altLang="en-US" sz="2400" dirty="0"/>
                    </a:p>
                  </a:txBody>
                  <a:tcPr/>
                </a:tc>
                <a:tc>
                  <a:txBody>
                    <a:bodyPr/>
                    <a:lstStyle/>
                    <a:p>
                      <a:pPr algn="ctr"/>
                      <a:r>
                        <a:rPr kumimoji="1" lang="en-US" altLang="ja-JP" sz="2400" dirty="0" smtClean="0"/>
                        <a:t>Y</a:t>
                      </a:r>
                      <a:endParaRPr kumimoji="1" lang="ja-JP" altLang="en-US" sz="2400" dirty="0"/>
                    </a:p>
                  </a:txBody>
                  <a:tcPr/>
                </a:tc>
                <a:tc>
                  <a:txBody>
                    <a:bodyPr/>
                    <a:lstStyle/>
                    <a:p>
                      <a:pPr algn="ctr"/>
                      <a:r>
                        <a:rPr kumimoji="1" lang="en-US" altLang="ja-JP" sz="2400" dirty="0" smtClean="0"/>
                        <a:t>Y</a:t>
                      </a:r>
                      <a:endParaRPr kumimoji="1" lang="ja-JP" altLang="en-US" sz="2400" dirty="0"/>
                    </a:p>
                  </a:txBody>
                  <a:tcPr/>
                </a:tc>
                <a:tc>
                  <a:txBody>
                    <a:bodyPr/>
                    <a:lstStyle/>
                    <a:p>
                      <a:pPr algn="ctr"/>
                      <a:r>
                        <a:rPr kumimoji="1" lang="en-US" altLang="ja-JP" sz="2400" dirty="0" smtClean="0"/>
                        <a:t>B</a:t>
                      </a:r>
                      <a:endParaRPr kumimoji="1" lang="ja-JP" altLang="en-US" sz="2400" dirty="0"/>
                    </a:p>
                  </a:txBody>
                  <a:tcPr/>
                </a:tc>
                <a:tc>
                  <a:txBody>
                    <a:bodyPr/>
                    <a:lstStyle/>
                    <a:p>
                      <a:pPr algn="ctr"/>
                      <a:endParaRPr kumimoji="1" lang="ja-JP" altLang="en-US" sz="2400" dirty="0"/>
                    </a:p>
                  </a:txBody>
                  <a:tcPr/>
                </a:tc>
                <a:tc>
                  <a:txBody>
                    <a:bodyPr/>
                    <a:lstStyle/>
                    <a:p>
                      <a:pPr algn="ctr"/>
                      <a:r>
                        <a:rPr kumimoji="1" lang="en-US" altLang="ja-JP" sz="2400" dirty="0" smtClean="0"/>
                        <a:t>J</a:t>
                      </a:r>
                      <a:endParaRPr kumimoji="1" lang="ja-JP" altLang="en-US" sz="2400" dirty="0"/>
                    </a:p>
                  </a:txBody>
                  <a:tcPr/>
                </a:tc>
                <a:tc>
                  <a:txBody>
                    <a:bodyPr/>
                    <a:lstStyle/>
                    <a:p>
                      <a:pPr algn="ctr"/>
                      <a:r>
                        <a:rPr kumimoji="1" lang="en-US" altLang="ja-JP" sz="2400" dirty="0" smtClean="0"/>
                        <a:t>B</a:t>
                      </a:r>
                      <a:endParaRPr kumimoji="1" lang="ja-JP" altLang="en-US" sz="2400" dirty="0"/>
                    </a:p>
                  </a:txBody>
                  <a:tcPr/>
                </a:tc>
                <a:tc>
                  <a:txBody>
                    <a:bodyPr/>
                    <a:lstStyle/>
                    <a:p>
                      <a:pPr algn="ctr"/>
                      <a:r>
                        <a:rPr kumimoji="1" lang="en-US" altLang="ja-JP" sz="2400" dirty="0" smtClean="0"/>
                        <a:t>E</a:t>
                      </a:r>
                      <a:endParaRPr kumimoji="1" lang="ja-JP" altLang="en-US" sz="2400" dirty="0"/>
                    </a:p>
                  </a:txBody>
                  <a:tcPr/>
                </a:tc>
                <a:tc>
                  <a:txBody>
                    <a:bodyPr/>
                    <a:lstStyle/>
                    <a:p>
                      <a:pPr algn="ctr"/>
                      <a:r>
                        <a:rPr kumimoji="1" lang="en-US" altLang="ja-JP" sz="2400" dirty="0" smtClean="0"/>
                        <a:t>Y</a:t>
                      </a:r>
                      <a:endParaRPr kumimoji="1" lang="ja-JP" altLang="en-US" sz="2400" dirty="0"/>
                    </a:p>
                  </a:txBody>
                  <a:tcPr/>
                </a:tc>
                <a:tc>
                  <a:txBody>
                    <a:bodyPr/>
                    <a:lstStyle/>
                    <a:p>
                      <a:pPr algn="ctr"/>
                      <a:r>
                        <a:rPr kumimoji="1" lang="en-US" altLang="ja-JP" sz="2400" dirty="0" smtClean="0"/>
                        <a:t>Q</a:t>
                      </a:r>
                      <a:endParaRPr kumimoji="1" lang="ja-JP" altLang="en-US" sz="2400" dirty="0"/>
                    </a:p>
                  </a:txBody>
                  <a:tcPr/>
                </a:tc>
                <a:extLst>
                  <a:ext uri="{0D108BD9-81ED-4DB2-BD59-A6C34878D82A}">
                    <a16:rowId xmlns:a16="http://schemas.microsoft.com/office/drawing/2014/main" val="855490838"/>
                  </a:ext>
                </a:extLst>
              </a:tr>
            </a:tbl>
          </a:graphicData>
        </a:graphic>
      </p:graphicFrame>
      <p:sp>
        <p:nvSpPr>
          <p:cNvPr id="9" name="テキスト ボックス 8"/>
          <p:cNvSpPr txBox="1"/>
          <p:nvPr/>
        </p:nvSpPr>
        <p:spPr>
          <a:xfrm>
            <a:off x="5867400" y="2908300"/>
            <a:ext cx="2159000" cy="523220"/>
          </a:xfrm>
          <a:prstGeom prst="rect">
            <a:avLst/>
          </a:prstGeom>
          <a:noFill/>
        </p:spPr>
        <p:txBody>
          <a:bodyPr wrap="square" rtlCol="0">
            <a:spAutoFit/>
          </a:bodyPr>
          <a:lstStyle/>
          <a:p>
            <a:r>
              <a:rPr lang="en-US" altLang="ja-JP" sz="2800" dirty="0" smtClean="0"/>
              <a:t>13</a:t>
            </a:r>
            <a:r>
              <a:rPr lang="ja-JP" altLang="en-US" sz="2800" dirty="0" smtClean="0"/>
              <a:t>個ずらし</a:t>
            </a:r>
            <a:endParaRPr kumimoji="1" lang="ja-JP" altLang="en-US" sz="2800" dirty="0"/>
          </a:p>
        </p:txBody>
      </p:sp>
    </p:spTree>
    <p:extLst>
      <p:ext uri="{BB962C8B-B14F-4D97-AF65-F5344CB8AC3E}">
        <p14:creationId xmlns:p14="http://schemas.microsoft.com/office/powerpoint/2010/main" val="3392176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古代から現代へ</a:t>
            </a:r>
            <a:endParaRPr lang="ja-JP" altLang="en-US" dirty="0"/>
          </a:p>
        </p:txBody>
      </p:sp>
      <p:sp>
        <p:nvSpPr>
          <p:cNvPr id="3" name="コンテンツ プレースホルダー 2"/>
          <p:cNvSpPr>
            <a:spLocks noGrp="1"/>
          </p:cNvSpPr>
          <p:nvPr>
            <p:ph idx="1"/>
          </p:nvPr>
        </p:nvSpPr>
        <p:spPr>
          <a:xfrm>
            <a:off x="1607377" y="1616149"/>
            <a:ext cx="7092123" cy="4295073"/>
          </a:xfrm>
        </p:spPr>
        <p:txBody>
          <a:bodyPr>
            <a:normAutofit fontScale="85000" lnSpcReduction="10000"/>
          </a:bodyPr>
          <a:lstStyle/>
          <a:p>
            <a:r>
              <a:rPr lang="ja-JP" altLang="en-US" dirty="0" smtClean="0"/>
              <a:t>近代以前　暗号は緩やかに発達</a:t>
            </a:r>
            <a:endParaRPr lang="en-US" altLang="ja-JP" dirty="0" smtClean="0"/>
          </a:p>
          <a:p>
            <a:pPr lvl="1"/>
            <a:r>
              <a:rPr lang="ja-JP" altLang="ja-JP" dirty="0" smtClean="0"/>
              <a:t>科学者が自分の発見を秘匿しつつ、先に発見していたことを主張するために、アナグラムによる暗号文を公開</a:t>
            </a:r>
            <a:endParaRPr lang="en-US" altLang="ja-JP" dirty="0" smtClean="0"/>
          </a:p>
          <a:p>
            <a:pPr lvl="1"/>
            <a:r>
              <a:rPr lang="ja-JP" altLang="ja-JP" dirty="0" smtClean="0"/>
              <a:t>外交や軍事上の必要から</a:t>
            </a:r>
            <a:r>
              <a:rPr lang="ja-JP" altLang="en-US" dirty="0" smtClean="0"/>
              <a:t>暗号の</a:t>
            </a:r>
            <a:r>
              <a:rPr lang="ja-JP" altLang="ja-JP" dirty="0" smtClean="0"/>
              <a:t>安全性</a:t>
            </a:r>
            <a:r>
              <a:rPr lang="ja-JP" altLang="en-US" dirty="0" smtClean="0"/>
              <a:t>を</a:t>
            </a:r>
            <a:r>
              <a:rPr lang="ja-JP" altLang="ja-JP" dirty="0" smtClean="0"/>
              <a:t>要求</a:t>
            </a:r>
            <a:endParaRPr lang="en-US" altLang="ja-JP" dirty="0" smtClean="0"/>
          </a:p>
          <a:p>
            <a:r>
              <a:rPr lang="ja-JP" altLang="en-US" dirty="0" smtClean="0"/>
              <a:t>近代～現代　暗号は急速に発達</a:t>
            </a:r>
            <a:endParaRPr lang="en-US" altLang="ja-JP" dirty="0" smtClean="0"/>
          </a:p>
          <a:p>
            <a:pPr lvl="1"/>
            <a:r>
              <a:rPr lang="en-US" altLang="ja-JP" dirty="0" smtClean="0"/>
              <a:t>1895</a:t>
            </a:r>
            <a:r>
              <a:rPr lang="ja-JP" altLang="en-US" dirty="0" smtClean="0"/>
              <a:t>年　モールス信号による無線通信の実現</a:t>
            </a:r>
            <a:endParaRPr lang="en-US" altLang="ja-JP" dirty="0" smtClean="0"/>
          </a:p>
          <a:p>
            <a:pPr lvl="2"/>
            <a:r>
              <a:rPr lang="ja-JP" altLang="en-US" dirty="0"/>
              <a:t>誰</a:t>
            </a:r>
            <a:r>
              <a:rPr lang="ja-JP" altLang="en-US" dirty="0" smtClean="0"/>
              <a:t>でも傍受可能→暗号技術が必須に</a:t>
            </a:r>
            <a:endParaRPr lang="en-US" altLang="ja-JP" dirty="0" smtClean="0"/>
          </a:p>
          <a:p>
            <a:pPr lvl="1"/>
            <a:r>
              <a:rPr lang="en-US" altLang="ja-JP" dirty="0" smtClean="0"/>
              <a:t>1918</a:t>
            </a:r>
            <a:r>
              <a:rPr lang="ja-JP" altLang="en-US" dirty="0" smtClean="0"/>
              <a:t>年　</a:t>
            </a:r>
            <a:r>
              <a:rPr lang="ja-JP" altLang="ja-JP" dirty="0" smtClean="0"/>
              <a:t>機械式暗号装置</a:t>
            </a:r>
            <a:r>
              <a:rPr lang="ja-JP" altLang="en-US" dirty="0" smtClean="0"/>
              <a:t>「エニグマ」</a:t>
            </a:r>
            <a:r>
              <a:rPr lang="ja-JP" altLang="ja-JP" dirty="0" smtClean="0"/>
              <a:t>の発明</a:t>
            </a:r>
            <a:endParaRPr lang="en-US" altLang="ja-JP" dirty="0" smtClean="0"/>
          </a:p>
          <a:p>
            <a:pPr lvl="2"/>
            <a:r>
              <a:rPr lang="en-US" altLang="ja-JP" dirty="0" smtClean="0"/>
              <a:t>1925</a:t>
            </a:r>
            <a:r>
              <a:rPr lang="ja-JP" altLang="en-US" dirty="0" smtClean="0"/>
              <a:t>年　ドイツ軍が正式採用</a:t>
            </a:r>
            <a:endParaRPr lang="en-US" altLang="ja-JP" dirty="0" smtClean="0"/>
          </a:p>
          <a:p>
            <a:pPr lvl="2"/>
            <a:r>
              <a:rPr lang="en-US" altLang="ja-JP" dirty="0" smtClean="0"/>
              <a:t>1939</a:t>
            </a:r>
            <a:r>
              <a:rPr lang="ja-JP" altLang="en-US" dirty="0" smtClean="0"/>
              <a:t>年　イギリスの暗号学者アラン・チューリングらが解読</a:t>
            </a:r>
            <a:endParaRPr lang="en-US" altLang="ja-JP" dirty="0" smtClean="0"/>
          </a:p>
          <a:p>
            <a:pPr lvl="1"/>
            <a:r>
              <a:rPr lang="en-US" altLang="ja-JP" dirty="0" smtClean="0"/>
              <a:t>1940</a:t>
            </a:r>
            <a:r>
              <a:rPr lang="ja-JP" altLang="en-US" dirty="0" smtClean="0"/>
              <a:t>年代　</a:t>
            </a:r>
            <a:r>
              <a:rPr lang="ja-JP" altLang="ja-JP" dirty="0" smtClean="0"/>
              <a:t>電子計算機（コンピュータ）の登場</a:t>
            </a:r>
            <a:endParaRPr lang="en-US" altLang="ja-JP" dirty="0" smtClean="0"/>
          </a:p>
          <a:p>
            <a:pPr lvl="1"/>
            <a:r>
              <a:rPr lang="en-US" altLang="ja-JP" dirty="0" smtClean="0"/>
              <a:t>1990</a:t>
            </a:r>
            <a:r>
              <a:rPr lang="ja-JP" altLang="en-US" dirty="0" smtClean="0"/>
              <a:t>年代～　インターネットの普及　</a:t>
            </a:r>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Tree>
    <p:extLst>
      <p:ext uri="{BB962C8B-B14F-4D97-AF65-F5344CB8AC3E}">
        <p14:creationId xmlns:p14="http://schemas.microsoft.com/office/powerpoint/2010/main" val="3416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ja-JP" altLang="en-US" dirty="0" smtClean="0"/>
              <a:t>現代暗号で用いられる技術</a:t>
            </a:r>
            <a:endParaRPr kumimoji="1" lang="ja-JP" altLang="en-US" sz="3600" dirty="0">
              <a:solidFill>
                <a:schemeClr val="tx1">
                  <a:lumMod val="65000"/>
                  <a:lumOff val="35000"/>
                </a:schemeClr>
              </a:solidFill>
            </a:endParaRPr>
          </a:p>
        </p:txBody>
      </p:sp>
      <p:sp>
        <p:nvSpPr>
          <p:cNvPr id="7" name="テキスト プレースホルダー 6"/>
          <p:cNvSpPr>
            <a:spLocks noGrp="1"/>
          </p:cNvSpPr>
          <p:nvPr>
            <p:ph type="body" idx="1"/>
          </p:nvPr>
        </p:nvSpPr>
        <p:spPr/>
        <p:txBody>
          <a:bodyPr>
            <a:normAutofit/>
          </a:bodyPr>
          <a:lstStyle/>
          <a:p>
            <a:endParaRPr kumimoji="1" lang="ja-JP" altLang="en-US" sz="2800"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1430960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607376" y="1556792"/>
            <a:ext cx="6997071" cy="13877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400" b="1" dirty="0" smtClean="0">
                <a:solidFill>
                  <a:srgbClr val="FF0000"/>
                </a:solidFill>
              </a:rPr>
              <a:t>ケルクホフス</a:t>
            </a:r>
            <a:r>
              <a:rPr lang="ja-JP" altLang="en-US" sz="2400" b="1" dirty="0">
                <a:solidFill>
                  <a:srgbClr val="FF0000"/>
                </a:solidFill>
              </a:rPr>
              <a:t>の</a:t>
            </a:r>
            <a:r>
              <a:rPr lang="ja-JP" altLang="en-US" sz="2400" b="1" dirty="0" smtClean="0">
                <a:solidFill>
                  <a:srgbClr val="FF0000"/>
                </a:solidFill>
              </a:rPr>
              <a:t>原理</a:t>
            </a:r>
            <a:endParaRPr lang="en-US" altLang="ja-JP" sz="2400" b="1" dirty="0" smtClean="0">
              <a:solidFill>
                <a:srgbClr val="FF0000"/>
              </a:solidFill>
            </a:endParaRPr>
          </a:p>
          <a:p>
            <a:r>
              <a:rPr lang="ja-JP" altLang="en-US" sz="2000" u="sng" dirty="0" smtClean="0"/>
              <a:t>秘密</a:t>
            </a:r>
            <a:r>
              <a:rPr lang="ja-JP" altLang="en-US" sz="2000" u="sng" dirty="0"/>
              <a:t>鍵</a:t>
            </a:r>
            <a:r>
              <a:rPr lang="ja-JP" altLang="en-US" sz="2000" dirty="0"/>
              <a:t>以外の情報を敵（攻撃者）が知ったとしても、な</a:t>
            </a:r>
            <a:r>
              <a:rPr lang="ja-JP" altLang="en-US" sz="2000" dirty="0" smtClean="0"/>
              <a:t>お安全</a:t>
            </a:r>
            <a:r>
              <a:rPr lang="ja-JP" altLang="en-US" sz="2000" dirty="0"/>
              <a:t>でなければ</a:t>
            </a:r>
            <a:r>
              <a:rPr lang="ja-JP" altLang="en-US" sz="2000" dirty="0" smtClean="0"/>
              <a:t>ならない</a:t>
            </a:r>
            <a:endParaRPr lang="en-US" altLang="ja-JP" sz="2000" dirty="0"/>
          </a:p>
          <a:p>
            <a:pPr algn="ctr"/>
            <a:endParaRPr kumimoji="1" lang="ja-JP" altLang="en-US" dirty="0"/>
          </a:p>
        </p:txBody>
      </p:sp>
      <p:sp>
        <p:nvSpPr>
          <p:cNvPr id="2" name="タイトル 1"/>
          <p:cNvSpPr>
            <a:spLocks noGrp="1"/>
          </p:cNvSpPr>
          <p:nvPr>
            <p:ph type="title"/>
          </p:nvPr>
        </p:nvSpPr>
        <p:spPr/>
        <p:txBody>
          <a:bodyPr/>
          <a:lstStyle/>
          <a:p>
            <a:r>
              <a:rPr lang="ja-JP" altLang="en-US" dirty="0" smtClean="0"/>
              <a:t>現代暗号の安全性</a:t>
            </a:r>
            <a:endParaRPr lang="ja-JP" altLang="en-US" dirty="0"/>
          </a:p>
        </p:txBody>
      </p:sp>
      <p:sp>
        <p:nvSpPr>
          <p:cNvPr id="3" name="コンテンツ プレースホルダー 2"/>
          <p:cNvSpPr>
            <a:spLocks noGrp="1"/>
          </p:cNvSpPr>
          <p:nvPr>
            <p:ph idx="1"/>
          </p:nvPr>
        </p:nvSpPr>
        <p:spPr>
          <a:xfrm>
            <a:off x="1607377" y="3169092"/>
            <a:ext cx="6927023" cy="2742130"/>
          </a:xfrm>
        </p:spPr>
        <p:txBody>
          <a:bodyPr>
            <a:normAutofit/>
          </a:bodyPr>
          <a:lstStyle/>
          <a:p>
            <a:r>
              <a:rPr lang="ja-JP" altLang="en-US" dirty="0" smtClean="0"/>
              <a:t>秘密鍵以外の情報とは</a:t>
            </a:r>
            <a:r>
              <a:rPr lang="ja-JP" altLang="en-US" u="sng" dirty="0" smtClean="0"/>
              <a:t>暗号化アルゴリズム</a:t>
            </a:r>
            <a:r>
              <a:rPr lang="ja-JP" altLang="en-US" dirty="0" smtClean="0"/>
              <a:t>、</a:t>
            </a:r>
            <a:r>
              <a:rPr lang="ja-JP" altLang="en-US" u="sng" dirty="0" smtClean="0"/>
              <a:t>復号化アルゴリズム</a:t>
            </a:r>
            <a:r>
              <a:rPr lang="ja-JP" altLang="en-US" dirty="0" smtClean="0"/>
              <a:t>など</a:t>
            </a:r>
            <a:endParaRPr lang="en-US" altLang="ja-JP" dirty="0" smtClean="0"/>
          </a:p>
          <a:p>
            <a:r>
              <a:rPr lang="ja-JP" altLang="en-US" dirty="0" smtClean="0"/>
              <a:t>ケルクホフスの原理は現代暗号の</a:t>
            </a:r>
            <a:r>
              <a:rPr lang="ja-JP" altLang="en-US" u="sng" dirty="0" smtClean="0"/>
              <a:t>基本的要請</a:t>
            </a:r>
            <a:endParaRPr lang="en-US" altLang="ja-JP" u="sng" dirty="0" smtClean="0"/>
          </a:p>
          <a:p>
            <a:r>
              <a:rPr lang="ja-JP" altLang="en-US" dirty="0" smtClean="0"/>
              <a:t>アルゴリズムが公開されていれば、研究者間で暗号の安全性を検討でき、</a:t>
            </a:r>
            <a:r>
              <a:rPr lang="ja-JP" altLang="en-US" u="sng" dirty="0" smtClean="0"/>
              <a:t>標準化</a:t>
            </a:r>
            <a:r>
              <a:rPr lang="ja-JP" altLang="en-US" dirty="0" smtClean="0"/>
              <a:t>することができるという利点がある</a:t>
            </a:r>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294331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安全性の</a:t>
            </a:r>
            <a:r>
              <a:rPr lang="ja-JP" altLang="en-US" dirty="0"/>
              <a:t>種類</a:t>
            </a:r>
            <a:endParaRPr kumimoji="1" lang="ja-JP" altLang="en-US" dirty="0"/>
          </a:p>
        </p:txBody>
      </p:sp>
      <p:sp>
        <p:nvSpPr>
          <p:cNvPr id="3" name="コンテンツ プレースホルダー 2"/>
          <p:cNvSpPr>
            <a:spLocks noGrp="1"/>
          </p:cNvSpPr>
          <p:nvPr>
            <p:ph idx="1"/>
          </p:nvPr>
        </p:nvSpPr>
        <p:spPr>
          <a:xfrm>
            <a:off x="1607377" y="1616149"/>
            <a:ext cx="7536623" cy="4295073"/>
          </a:xfrm>
        </p:spPr>
        <p:txBody>
          <a:bodyPr>
            <a:normAutofit fontScale="85000" lnSpcReduction="20000"/>
          </a:bodyPr>
          <a:lstStyle/>
          <a:p>
            <a:r>
              <a:rPr kumimoji="1" lang="ja-JP" altLang="en-US" b="1" dirty="0" smtClean="0">
                <a:solidFill>
                  <a:srgbClr val="FF0000"/>
                </a:solidFill>
              </a:rPr>
              <a:t>情報理論的安全性</a:t>
            </a:r>
            <a:r>
              <a:rPr kumimoji="1" lang="ja-JP" altLang="en-US" b="1" dirty="0" smtClean="0"/>
              <a:t>（絶対的安全性）</a:t>
            </a:r>
            <a:endParaRPr kumimoji="1" lang="en-US" altLang="ja-JP" b="1" dirty="0" smtClean="0"/>
          </a:p>
          <a:p>
            <a:pPr lvl="1"/>
            <a:r>
              <a:rPr lang="ja-JP" altLang="en-US" dirty="0"/>
              <a:t>無限大</a:t>
            </a:r>
            <a:r>
              <a:rPr lang="ja-JP" altLang="en-US" dirty="0" smtClean="0"/>
              <a:t>の計算能力を持つ攻撃者に対しても保証される安全性</a:t>
            </a:r>
            <a:endParaRPr lang="en-US" altLang="ja-JP" dirty="0" smtClean="0"/>
          </a:p>
          <a:p>
            <a:pPr lvl="1"/>
            <a:r>
              <a:rPr kumimoji="1" lang="ja-JP" altLang="en-US" dirty="0" smtClean="0">
                <a:solidFill>
                  <a:srgbClr val="0000FF"/>
                </a:solidFill>
              </a:rPr>
              <a:t>ワンタイムパッド暗号</a:t>
            </a:r>
            <a:r>
              <a:rPr lang="ja-JP" altLang="en-US" dirty="0" smtClean="0"/>
              <a:t>はこの安全性を持つ</a:t>
            </a:r>
            <a:endParaRPr lang="en-US" altLang="ja-JP" dirty="0" smtClean="0"/>
          </a:p>
          <a:p>
            <a:pPr lvl="2"/>
            <a:r>
              <a:rPr lang="ja-JP" altLang="en-US" dirty="0" smtClean="0"/>
              <a:t>一回で使い捨てる乱数表を利用した暗号</a:t>
            </a:r>
            <a:endParaRPr lang="en-US" altLang="ja-JP" dirty="0" smtClean="0"/>
          </a:p>
          <a:p>
            <a:r>
              <a:rPr kumimoji="1" lang="ja-JP" altLang="en-US" b="1" dirty="0">
                <a:solidFill>
                  <a:srgbClr val="FF0000"/>
                </a:solidFill>
              </a:rPr>
              <a:t>計算</a:t>
            </a:r>
            <a:r>
              <a:rPr kumimoji="1" lang="ja-JP" altLang="en-US" b="1" dirty="0" smtClean="0">
                <a:solidFill>
                  <a:srgbClr val="FF0000"/>
                </a:solidFill>
              </a:rPr>
              <a:t>量的安全性</a:t>
            </a:r>
            <a:endParaRPr kumimoji="1" lang="en-US" altLang="ja-JP" b="1" dirty="0" smtClean="0">
              <a:solidFill>
                <a:srgbClr val="FF0000"/>
              </a:solidFill>
            </a:endParaRPr>
          </a:p>
          <a:p>
            <a:pPr lvl="1"/>
            <a:r>
              <a:rPr lang="ja-JP" altLang="en-US" dirty="0" smtClean="0"/>
              <a:t>攻撃計算に膨大な時間を要し，現実的に実行不可能という意味での安全性</a:t>
            </a:r>
            <a:endParaRPr lang="en-US" altLang="ja-JP" dirty="0" smtClean="0"/>
          </a:p>
          <a:p>
            <a:pPr lvl="1"/>
            <a:r>
              <a:rPr kumimoji="1" lang="ja-JP" altLang="en-US" dirty="0" smtClean="0"/>
              <a:t>多くの共通鍵暗号</a:t>
            </a:r>
            <a:r>
              <a:rPr lang="ja-JP" altLang="en-US" dirty="0" smtClean="0"/>
              <a:t>，公開鍵暗号の安全性はこれに基づく</a:t>
            </a:r>
            <a:endParaRPr lang="en-US" altLang="ja-JP" dirty="0" smtClean="0"/>
          </a:p>
          <a:p>
            <a:r>
              <a:rPr kumimoji="1" lang="ja-JP" altLang="en-US" b="1" dirty="0">
                <a:solidFill>
                  <a:srgbClr val="FF0000"/>
                </a:solidFill>
              </a:rPr>
              <a:t>物理的</a:t>
            </a:r>
            <a:r>
              <a:rPr kumimoji="1" lang="ja-JP" altLang="en-US" b="1" dirty="0" smtClean="0">
                <a:solidFill>
                  <a:srgbClr val="FF0000"/>
                </a:solidFill>
              </a:rPr>
              <a:t>安全性</a:t>
            </a:r>
            <a:endParaRPr kumimoji="1" lang="en-US" altLang="ja-JP" b="1" dirty="0" smtClean="0">
              <a:solidFill>
                <a:srgbClr val="FF0000"/>
              </a:solidFill>
            </a:endParaRPr>
          </a:p>
          <a:p>
            <a:pPr lvl="1"/>
            <a:r>
              <a:rPr lang="ja-JP" altLang="en-US" dirty="0" smtClean="0"/>
              <a:t>ある物理原理に基づいて保証される安全性</a:t>
            </a:r>
            <a:endParaRPr lang="en-US" altLang="ja-JP" dirty="0" smtClean="0"/>
          </a:p>
          <a:p>
            <a:pPr lvl="1"/>
            <a:r>
              <a:rPr kumimoji="1" lang="ja-JP" altLang="en-US" dirty="0" smtClean="0"/>
              <a:t>例：量子暗号</a:t>
            </a:r>
            <a:endParaRPr kumimoji="1" lang="en-US" altLang="ja-JP" dirty="0" smtClean="0"/>
          </a:p>
          <a:p>
            <a:pPr lvl="2"/>
            <a:r>
              <a:rPr kumimoji="1" lang="ja-JP" altLang="en-US" dirty="0" smtClean="0"/>
              <a:t>不確定性原理を利用して送受信者で情報を共有する回線を利用</a:t>
            </a:r>
            <a:endParaRPr kumimoji="1" lang="en-US" altLang="ja-JP" dirty="0" smtClean="0"/>
          </a:p>
          <a:p>
            <a:pPr lvl="2"/>
            <a:r>
              <a:rPr kumimoji="1" lang="ja-JP" altLang="en-US" dirty="0" smtClean="0"/>
              <a:t>物体の量子的な状態を痕跡を残さずに測定することはできない</a:t>
            </a:r>
            <a:endParaRPr kumimoji="1" lang="en-US" altLang="ja-JP" dirty="0" smtClean="0"/>
          </a:p>
          <a:p>
            <a:pPr lvl="2"/>
            <a:endParaRPr kumimoji="1" lang="en-US" altLang="ja-JP" dirty="0" smtClean="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2053890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ワンタイムパッド</a:t>
            </a:r>
            <a:r>
              <a:rPr lang="ja-JP" altLang="en-US" dirty="0">
                <a:solidFill>
                  <a:srgbClr val="0000FF"/>
                </a:solidFill>
              </a:rPr>
              <a:t>暗号</a:t>
            </a:r>
            <a:endParaRPr kumimoji="1" lang="ja-JP" altLang="en-US" dirty="0">
              <a:solidFill>
                <a:srgbClr val="0000FF"/>
              </a:solidFill>
            </a:endParaRPr>
          </a:p>
        </p:txBody>
      </p:sp>
      <p:sp>
        <p:nvSpPr>
          <p:cNvPr id="3" name="コンテンツ プレースホルダー 2"/>
          <p:cNvSpPr>
            <a:spLocks noGrp="1"/>
          </p:cNvSpPr>
          <p:nvPr>
            <p:ph idx="1"/>
          </p:nvPr>
        </p:nvSpPr>
        <p:spPr/>
        <p:txBody>
          <a:bodyPr/>
          <a:lstStyle/>
          <a:p>
            <a:r>
              <a:rPr lang="ja-JP" altLang="en-US" dirty="0">
                <a:solidFill>
                  <a:srgbClr val="FF0000"/>
                </a:solidFill>
              </a:rPr>
              <a:t>情報</a:t>
            </a:r>
            <a:r>
              <a:rPr lang="ja-JP" altLang="en-US" dirty="0" smtClean="0">
                <a:solidFill>
                  <a:srgbClr val="FF0000"/>
                </a:solidFill>
              </a:rPr>
              <a:t>理論的</a:t>
            </a:r>
            <a:r>
              <a:rPr lang="ja-JP" altLang="en-US" dirty="0" smtClean="0"/>
              <a:t>に安全であるが、膨大なサイズの鍵を用いるので普段使用する暗号としては不適当</a:t>
            </a:r>
            <a:endParaRPr lang="en-US" altLang="ja-JP" dirty="0" smtClean="0"/>
          </a:p>
          <a:p>
            <a:r>
              <a:rPr lang="ja-JP" altLang="en-US" dirty="0"/>
              <a:t>ワンタイムパッド</a:t>
            </a:r>
            <a:r>
              <a:rPr lang="ja-JP" altLang="en-US" dirty="0" smtClean="0"/>
              <a:t>の活躍例</a:t>
            </a:r>
            <a:endParaRPr lang="en-US" altLang="ja-JP" dirty="0" smtClean="0"/>
          </a:p>
          <a:p>
            <a:pPr lvl="1"/>
            <a:r>
              <a:rPr lang="ja-JP" altLang="ja-JP" dirty="0"/>
              <a:t>太平洋</a:t>
            </a:r>
            <a:r>
              <a:rPr lang="ja-JP" altLang="ja-JP" dirty="0" smtClean="0"/>
              <a:t>戦争中</a:t>
            </a:r>
            <a:r>
              <a:rPr lang="ja-JP" altLang="en-US" dirty="0" smtClean="0"/>
              <a:t>の日本</a:t>
            </a:r>
            <a:r>
              <a:rPr lang="ja-JP" altLang="ja-JP" dirty="0" smtClean="0"/>
              <a:t>陸軍</a:t>
            </a:r>
            <a:endParaRPr lang="en-US" altLang="ja-JP" dirty="0" smtClean="0"/>
          </a:p>
          <a:p>
            <a:pPr lvl="1"/>
            <a:r>
              <a:rPr lang="ja-JP" altLang="en-US" dirty="0" smtClean="0"/>
              <a:t>キューバ危機（</a:t>
            </a:r>
            <a:r>
              <a:rPr lang="en-US" altLang="ja-JP" dirty="0" smtClean="0"/>
              <a:t>1962</a:t>
            </a:r>
            <a:r>
              <a:rPr lang="ja-JP" altLang="en-US" dirty="0" smtClean="0"/>
              <a:t>年）回避後</a:t>
            </a:r>
            <a:r>
              <a:rPr lang="ja-JP" altLang="en-US" dirty="0"/>
              <a:t>、米ソ首脳同士が直接対話する通信線の必要性を痛感した両国は</a:t>
            </a:r>
            <a:r>
              <a:rPr lang="en-US" altLang="ja-JP" dirty="0"/>
              <a:t>1963</a:t>
            </a:r>
            <a:r>
              <a:rPr lang="ja-JP" altLang="en-US" dirty="0"/>
              <a:t>年</a:t>
            </a:r>
            <a:r>
              <a:rPr lang="en-US" altLang="ja-JP" dirty="0"/>
              <a:t>8</a:t>
            </a:r>
            <a:r>
              <a:rPr lang="ja-JP" altLang="en-US" dirty="0"/>
              <a:t>月</a:t>
            </a:r>
            <a:r>
              <a:rPr lang="en-US" altLang="ja-JP" dirty="0"/>
              <a:t>30</a:t>
            </a:r>
            <a:r>
              <a:rPr lang="ja-JP" altLang="en-US" dirty="0"/>
              <a:t>日に通称「赤電話」と呼ばれる通信線（</a:t>
            </a:r>
            <a:r>
              <a:rPr lang="ja-JP" altLang="en-US" u="sng" dirty="0"/>
              <a:t>ホットライン</a:t>
            </a:r>
            <a:r>
              <a:rPr lang="ja-JP" altLang="en-US" dirty="0"/>
              <a:t>）を設置。ワンタイムパッド暗号を利用していた</a:t>
            </a:r>
            <a:r>
              <a:rPr lang="ja-JP" altLang="en-US" dirty="0" smtClean="0"/>
              <a:t>。</a:t>
            </a:r>
            <a:endParaRPr lang="en-US" altLang="ja-JP" dirty="0" smtClean="0"/>
          </a:p>
          <a:p>
            <a:pPr lvl="2"/>
            <a:r>
              <a:rPr lang="ja-JP" altLang="en-US" dirty="0" smtClean="0"/>
              <a:t>「電話」といいつつ音声ではなく文字通信</a:t>
            </a:r>
            <a:endParaRPr lang="en-US" altLang="ja-JP" dirty="0"/>
          </a:p>
          <a:p>
            <a:pPr lvl="1"/>
            <a:endParaRPr lang="en-US" altLang="ja-JP" dirty="0" smtClean="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Tree>
    <p:extLst>
      <p:ext uri="{BB962C8B-B14F-4D97-AF65-F5344CB8AC3E}">
        <p14:creationId xmlns:p14="http://schemas.microsoft.com/office/powerpoint/2010/main" val="1359731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noFill/>
        </p:spPr>
        <p:txBody>
          <a:bodyPr anchor="ctr">
            <a:normAutofit/>
          </a:bodyPr>
          <a:lstStyle/>
          <a:p>
            <a:pPr algn="ctr"/>
            <a:r>
              <a:rPr lang="ja-JP" altLang="en-US" sz="4400" dirty="0" smtClean="0"/>
              <a:t>暗号技術の数々</a:t>
            </a:r>
            <a:endParaRPr kumimoji="1" lang="ja-JP" altLang="en-US" dirty="0">
              <a:solidFill>
                <a:schemeClr val="tx1">
                  <a:lumMod val="65000"/>
                  <a:lumOff val="35000"/>
                </a:schemeClr>
              </a:solidFill>
            </a:endParaRPr>
          </a:p>
        </p:txBody>
      </p:sp>
      <p:sp>
        <p:nvSpPr>
          <p:cNvPr id="2" name="テキスト プレースホルダー 1"/>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138789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秘匿通信のモデル</a:t>
            </a:r>
            <a:endParaRPr kumimoji="1" lang="ja-JP" altLang="en-US" dirty="0"/>
          </a:p>
        </p:txBody>
      </p:sp>
      <p:sp>
        <p:nvSpPr>
          <p:cNvPr id="3" name="コンテンツ プレースホルダー 2"/>
          <p:cNvSpPr>
            <a:spLocks noGrp="1"/>
          </p:cNvSpPr>
          <p:nvPr>
            <p:ph idx="1"/>
          </p:nvPr>
        </p:nvSpPr>
        <p:spPr/>
        <p:txBody>
          <a:bodyPr/>
          <a:lstStyle/>
          <a:p>
            <a:r>
              <a:rPr lang="ja-JP" altLang="en-US" dirty="0"/>
              <a:t>２</a:t>
            </a:r>
            <a:r>
              <a:rPr kumimoji="1" lang="ja-JP" altLang="en-US" dirty="0" smtClean="0"/>
              <a:t>種類の「鍵」を用いる</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7" name="雲 6"/>
          <p:cNvSpPr/>
          <p:nvPr/>
        </p:nvSpPr>
        <p:spPr>
          <a:xfrm>
            <a:off x="2355435" y="3184043"/>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tyasuda\AppData\Local\Microsoft\Windows\Temporary Internet Files\Content.IE5\6G6W7DUK\MC9004316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57" y="4797153"/>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32113"/>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573">
            <a:off x="2510530" y="3376835"/>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17058">
            <a:off x="6111194" y="3379391"/>
            <a:ext cx="585690" cy="423587"/>
          </a:xfrm>
          <a:prstGeom prst="rect">
            <a:avLst/>
          </a:prstGeom>
        </p:spPr>
      </p:pic>
      <p:sp>
        <p:nvSpPr>
          <p:cNvPr id="12" name="テキスト ボックス 11"/>
          <p:cNvSpPr txBox="1"/>
          <p:nvPr/>
        </p:nvSpPr>
        <p:spPr>
          <a:xfrm>
            <a:off x="2067403" y="4202284"/>
            <a:ext cx="13917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smtClean="0"/>
              <a:t>暗号化</a:t>
            </a:r>
            <a:endParaRPr lang="en-US" altLang="ja-JP" sz="2000" b="1" dirty="0" smtClean="0"/>
          </a:p>
        </p:txBody>
      </p:sp>
      <p:sp>
        <p:nvSpPr>
          <p:cNvPr id="13" name="テキスト ボックス 12"/>
          <p:cNvSpPr txBox="1"/>
          <p:nvPr/>
        </p:nvSpPr>
        <p:spPr>
          <a:xfrm>
            <a:off x="5739811" y="4181018"/>
            <a:ext cx="14244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smtClean="0"/>
              <a:t>複号化</a:t>
            </a:r>
            <a:endParaRPr lang="en-US" altLang="ja-JP" sz="2000" b="1" dirty="0" smtClean="0"/>
          </a:p>
        </p:txBody>
      </p:sp>
      <p:sp>
        <p:nvSpPr>
          <p:cNvPr id="14" name="テキスト ボックス 13"/>
          <p:cNvSpPr txBox="1"/>
          <p:nvPr/>
        </p:nvSpPr>
        <p:spPr>
          <a:xfrm>
            <a:off x="2299643" y="2801112"/>
            <a:ext cx="936104" cy="369332"/>
          </a:xfrm>
          <a:prstGeom prst="rect">
            <a:avLst/>
          </a:prstGeom>
          <a:noFill/>
        </p:spPr>
        <p:txBody>
          <a:bodyPr wrap="square" rtlCol="0">
            <a:spAutoFit/>
          </a:bodyPr>
          <a:lstStyle/>
          <a:p>
            <a:r>
              <a:rPr lang="ja-JP" altLang="en-US" dirty="0" smtClean="0"/>
              <a:t>暗号鍵</a:t>
            </a:r>
            <a:endParaRPr lang="en-US" dirty="0"/>
          </a:p>
        </p:txBody>
      </p:sp>
      <p:sp>
        <p:nvSpPr>
          <p:cNvPr id="15" name="テキスト ボックス 14"/>
          <p:cNvSpPr txBox="1"/>
          <p:nvPr/>
        </p:nvSpPr>
        <p:spPr>
          <a:xfrm>
            <a:off x="5980261" y="2772924"/>
            <a:ext cx="936104" cy="369332"/>
          </a:xfrm>
          <a:prstGeom prst="rect">
            <a:avLst/>
          </a:prstGeom>
          <a:noFill/>
        </p:spPr>
        <p:txBody>
          <a:bodyPr wrap="square" rtlCol="0">
            <a:spAutoFit/>
          </a:bodyPr>
          <a:lstStyle/>
          <a:p>
            <a:r>
              <a:rPr lang="ja-JP" altLang="en-US" dirty="0" smtClean="0"/>
              <a:t>複号鍵</a:t>
            </a:r>
            <a:endParaRPr lang="en-US" dirty="0"/>
          </a:p>
        </p:txBody>
      </p:sp>
      <p:sp>
        <p:nvSpPr>
          <p:cNvPr id="16" name="テキスト ボックス 15"/>
          <p:cNvSpPr txBox="1"/>
          <p:nvPr/>
        </p:nvSpPr>
        <p:spPr>
          <a:xfrm>
            <a:off x="562666"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a:t>
            </a:r>
            <a:r>
              <a:rPr lang="ja-JP" altLang="en-US" b="1" dirty="0" smtClean="0"/>
              <a:t>文</a:t>
            </a:r>
            <a:endParaRPr lang="en-US" b="1" dirty="0"/>
          </a:p>
        </p:txBody>
      </p:sp>
      <p:sp>
        <p:nvSpPr>
          <p:cNvPr id="17" name="右矢印 16"/>
          <p:cNvSpPr/>
          <p:nvPr/>
        </p:nvSpPr>
        <p:spPr>
          <a:xfrm>
            <a:off x="1138730" y="4349366"/>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右矢印 17"/>
          <p:cNvSpPr/>
          <p:nvPr/>
        </p:nvSpPr>
        <p:spPr>
          <a:xfrm>
            <a:off x="3459183" y="4381073"/>
            <a:ext cx="2280628" cy="9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右矢印 18"/>
          <p:cNvSpPr/>
          <p:nvPr/>
        </p:nvSpPr>
        <p:spPr>
          <a:xfrm>
            <a:off x="7164289" y="4349365"/>
            <a:ext cx="864096"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8028384"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a:t>
            </a:r>
            <a:r>
              <a:rPr lang="ja-JP" altLang="en-US" b="1" dirty="0" smtClean="0"/>
              <a:t>文</a:t>
            </a:r>
            <a:endParaRPr lang="en-US" b="1" dirty="0"/>
          </a:p>
        </p:txBody>
      </p:sp>
      <p:sp>
        <p:nvSpPr>
          <p:cNvPr id="21" name="テキスト ボックス 20"/>
          <p:cNvSpPr txBox="1"/>
          <p:nvPr/>
        </p:nvSpPr>
        <p:spPr>
          <a:xfrm>
            <a:off x="4401135" y="3421266"/>
            <a:ext cx="48837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a:t>
            </a:r>
            <a:r>
              <a:rPr lang="ja-JP" altLang="en-US" b="1" dirty="0" smtClean="0"/>
              <a:t>文</a:t>
            </a:r>
            <a:endParaRPr lang="en-US" b="1" dirty="0"/>
          </a:p>
        </p:txBody>
      </p:sp>
      <p:sp>
        <p:nvSpPr>
          <p:cNvPr id="22" name="テキスト ボックス 21"/>
          <p:cNvSpPr txBox="1"/>
          <p:nvPr/>
        </p:nvSpPr>
        <p:spPr>
          <a:xfrm>
            <a:off x="4083626" y="4835930"/>
            <a:ext cx="1364673"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sp>
        <p:nvSpPr>
          <p:cNvPr id="23" name="四角形吹き出し 22"/>
          <p:cNvSpPr/>
          <p:nvPr/>
        </p:nvSpPr>
        <p:spPr>
          <a:xfrm>
            <a:off x="323528" y="2772924"/>
            <a:ext cx="1440160" cy="818260"/>
          </a:xfrm>
          <a:prstGeom prst="wedgeRectCallout">
            <a:avLst>
              <a:gd name="adj1" fmla="val -13450"/>
              <a:gd name="adj2" fmla="val 10148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dirty="0"/>
              <a:t>通常</a:t>
            </a:r>
            <a:r>
              <a:rPr kumimoji="1" lang="ja-JP" altLang="en-US" dirty="0" smtClean="0"/>
              <a:t>の</a:t>
            </a:r>
            <a:endParaRPr kumimoji="1" lang="en-US" altLang="ja-JP" dirty="0" smtClean="0"/>
          </a:p>
          <a:p>
            <a:pPr algn="ctr"/>
            <a:r>
              <a:rPr kumimoji="1" lang="ja-JP" altLang="en-US" dirty="0" smtClean="0"/>
              <a:t>メッセージ</a:t>
            </a:r>
            <a:endParaRPr kumimoji="1" lang="ja-JP" altLang="en-US" dirty="0"/>
          </a:p>
        </p:txBody>
      </p:sp>
    </p:spTree>
    <p:extLst>
      <p:ext uri="{BB962C8B-B14F-4D97-AF65-F5344CB8AC3E}">
        <p14:creationId xmlns:p14="http://schemas.microsoft.com/office/powerpoint/2010/main" val="8839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14"/>
                                        </p:tgtEl>
                                        <p:attrNameLst>
                                          <p:attrName>ppt_x</p:attrName>
                                          <p:attrName>ppt_y</p:attrName>
                                        </p:attrNameLst>
                                      </p:cBhvr>
                                      <p:rCtr x="-69" y="2012"/>
                                    </p:animMotion>
                                  </p:childTnLst>
                                </p:cTn>
                              </p:par>
                              <p:par>
                                <p:cTn id="7" presetID="42" presetClass="path" presetSubtype="0" accel="50000" decel="50000" fill="hold" nodeType="withEffect">
                                  <p:stCondLst>
                                    <p:cond delay="0"/>
                                  </p:stCondLst>
                                  <p:childTnLst>
                                    <p:animMotion origin="layout" path="M 3.88889E-6 -4.84155E-6 L 3.88889E-6 0.07171 " pathEditMode="relative" rAng="0" ptsTypes="AA">
                                      <p:cBhvr>
                                        <p:cTn id="8" dur="800" fill="hold"/>
                                        <p:tgtEl>
                                          <p:spTgt spid="10"/>
                                        </p:tgtEl>
                                        <p:attrNameLst>
                                          <p:attrName>ppt_x</p:attrName>
                                          <p:attrName>ppt_y</p:attrName>
                                        </p:attrNameLst>
                                      </p:cBhvr>
                                      <p:rCtr x="0" y="3585"/>
                                    </p:animMotion>
                                  </p:childTnLst>
                                </p:cTn>
                              </p:par>
                            </p:childTnLst>
                          </p:cTn>
                        </p:par>
                        <p:par>
                          <p:cTn id="9" fill="hold">
                            <p:stCondLst>
                              <p:cond delay="800"/>
                            </p:stCondLst>
                            <p:childTnLst>
                              <p:par>
                                <p:cTn id="10" presetID="42" presetClass="path" presetSubtype="0" accel="50000" decel="50000" fill="hold" nodeType="afterEffect">
                                  <p:stCondLst>
                                    <p:cond delay="0"/>
                                  </p:stCondLst>
                                  <p:childTnLst>
                                    <p:animMotion origin="layout" path="M -3.61111E-6 0.07173 L -3.61111E-6 -0.00162 " pathEditMode="relative" rAng="0" ptsTypes="AA">
                                      <p:cBhvr>
                                        <p:cTn id="11" dur="1200" fill="hold"/>
                                        <p:tgtEl>
                                          <p:spTgt spid="10"/>
                                        </p:tgtEl>
                                        <p:attrNameLst>
                                          <p:attrName>ppt_x</p:attrName>
                                          <p:attrName>ppt_y</p:attrName>
                                        </p:attrNameLst>
                                      </p:cBhvr>
                                      <p:rCtr x="0" y="-3679"/>
                                    </p:animMotion>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8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900"/>
                                        <p:tgtEl>
                                          <p:spTgt spid="21"/>
                                        </p:tgtEl>
                                      </p:cBhvr>
                                    </p:animEffect>
                                  </p:childTnLst>
                                </p:cTn>
                              </p:par>
                              <p:par>
                                <p:cTn id="18" presetID="42" presetClass="path" presetSubtype="0" accel="50000" decel="50000" fill="hold" grpId="1" nodeType="withEffect">
                                  <p:stCondLst>
                                    <p:cond delay="800"/>
                                  </p:stCondLst>
                                  <p:childTnLst>
                                    <p:animMotion origin="layout" path="M 5E-6 0.06295 L 5E-6 0.01042 " pathEditMode="relative" rAng="0" ptsTypes="AA">
                                      <p:cBhvr>
                                        <p:cTn id="19" dur="1100" fill="hold"/>
                                        <p:tgtEl>
                                          <p:spTgt spid="14"/>
                                        </p:tgtEl>
                                        <p:attrNameLst>
                                          <p:attrName>ppt_x</p:attrName>
                                          <p:attrName>ppt_y</p:attrName>
                                        </p:attrNameLst>
                                      </p:cBhvr>
                                      <p:rCtr x="0" y="-263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88889E-6 -4.84155E-6 L 3.88889E-6 0.07171 " pathEditMode="relative" rAng="0" ptsTypes="AA">
                                      <p:cBhvr>
                                        <p:cTn id="23" dur="800" fill="hold"/>
                                        <p:tgtEl>
                                          <p:spTgt spid="11"/>
                                        </p:tgtEl>
                                        <p:attrNameLst>
                                          <p:attrName>ppt_x</p:attrName>
                                          <p:attrName>ppt_y</p:attrName>
                                        </p:attrNameLst>
                                      </p:cBhvr>
                                      <p:rCtr x="0" y="3585"/>
                                    </p:animMotion>
                                  </p:childTnLst>
                                </p:cTn>
                              </p:par>
                              <p:par>
                                <p:cTn id="24" presetID="42" presetClass="path" presetSubtype="0" accel="50000" decel="50000" fill="hold" nodeType="withEffect">
                                  <p:stCondLst>
                                    <p:cond delay="800"/>
                                  </p:stCondLst>
                                  <p:childTnLst>
                                    <p:animMotion origin="layout" path="M -3.61111E-6 0.07173 L -3.61111E-6 -0.00162 " pathEditMode="relative" rAng="0" ptsTypes="AA">
                                      <p:cBhvr>
                                        <p:cTn id="25" dur="1200" fill="hold"/>
                                        <p:tgtEl>
                                          <p:spTgt spid="11"/>
                                        </p:tgtEl>
                                        <p:attrNameLst>
                                          <p:attrName>ppt_x</p:attrName>
                                          <p:attrName>ppt_y</p:attrName>
                                        </p:attrNameLst>
                                      </p:cBhvr>
                                      <p:rCtr x="0" y="-3679"/>
                                    </p:animMotion>
                                  </p:childTnLst>
                                </p:cTn>
                              </p:par>
                              <p:par>
                                <p:cTn id="26" presetID="42" presetClass="path" presetSubtype="0" accel="50000" decel="50000" fill="hold" grpId="0" nodeType="withEffect">
                                  <p:stCondLst>
                                    <p:cond delay="0"/>
                                  </p:stCondLst>
                                  <p:childTnLst>
                                    <p:animMotion origin="layout" path="M 0.00139 0.02267 L 3.88889E-6 0.06291 " pathEditMode="relative" rAng="0" ptsTypes="AA">
                                      <p:cBhvr>
                                        <p:cTn id="27" dur="700" fill="hold"/>
                                        <p:tgtEl>
                                          <p:spTgt spid="15"/>
                                        </p:tgtEl>
                                        <p:attrNameLst>
                                          <p:attrName>ppt_x</p:attrName>
                                          <p:attrName>ppt_y</p:attrName>
                                        </p:attrNameLst>
                                      </p:cBhvr>
                                      <p:rCtr x="-69" y="2012"/>
                                    </p:animMotion>
                                  </p:childTnLst>
                                </p:cTn>
                              </p:par>
                              <p:par>
                                <p:cTn id="28" presetID="42" presetClass="path" presetSubtype="0" accel="50000" decel="50000" fill="hold" grpId="1" nodeType="withEffect">
                                  <p:stCondLst>
                                    <p:cond delay="800"/>
                                  </p:stCondLst>
                                  <p:childTnLst>
                                    <p:animMotion origin="layout" path="M 5E-6 0.06295 L 5E-6 0.01042 " pathEditMode="relative" rAng="0" ptsTypes="AA">
                                      <p:cBhvr>
                                        <p:cTn id="29" dur="1100" fill="hold"/>
                                        <p:tgtEl>
                                          <p:spTgt spid="15"/>
                                        </p:tgtEl>
                                        <p:attrNameLst>
                                          <p:attrName>ppt_x</p:attrName>
                                          <p:attrName>ppt_y</p:attrName>
                                        </p:attrNameLst>
                                      </p:cBhvr>
                                      <p:rCtr x="0" y="-2638"/>
                                    </p:animMotion>
                                  </p:childTnLst>
                                </p:cTn>
                              </p:par>
                              <p:par>
                                <p:cTn id="30" presetID="9" presetClass="emph" presetSubtype="0" grpId="1" nodeType="withEffect">
                                  <p:stCondLst>
                                    <p:cond delay="800"/>
                                  </p:stCondLst>
                                  <p:childTnLst>
                                    <p:set>
                                      <p:cBhvr rctx="PPT">
                                        <p:cTn id="31" dur="indefinite"/>
                                        <p:tgtEl>
                                          <p:spTgt spid="21"/>
                                        </p:tgtEl>
                                        <p:attrNameLst>
                                          <p:attrName>style.opacity</p:attrName>
                                        </p:attrNameLst>
                                      </p:cBhvr>
                                      <p:to>
                                        <p:strVal val="0.5"/>
                                      </p:to>
                                    </p:set>
                                    <p:animEffect filter="image" prLst="opacity: 0.5">
                                      <p:cBhvr rctx="IE">
                                        <p:cTn id="32" dur="indefinite"/>
                                        <p:tgtEl>
                                          <p:spTgt spid="21"/>
                                        </p:tgtEl>
                                      </p:cBhvr>
                                    </p:animEffect>
                                  </p:childTnLst>
                                </p:cTn>
                              </p:par>
                              <p:par>
                                <p:cTn id="33" presetID="22" presetClass="entr" presetSubtype="8"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800"/>
                                        <p:tgtEl>
                                          <p:spTgt spid="19"/>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8" grpId="0" animBg="1"/>
      <p:bldP spid="19" grpId="0" animBg="1"/>
      <p:bldP spid="20" grpId="0" animBg="1"/>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lang="ja-JP" altLang="en-US" sz="2400" dirty="0"/>
              <a:t>この</a:t>
            </a:r>
            <a:r>
              <a:rPr lang="ja-JP" altLang="en-US" sz="2400" dirty="0" smtClean="0"/>
              <a:t>スライドはシステム情報の講義</a:t>
            </a:r>
            <a:r>
              <a:rPr lang="en-US" altLang="ja-JP" sz="2400" dirty="0" smtClean="0"/>
              <a:t/>
            </a:r>
            <a:br>
              <a:rPr lang="en-US" altLang="ja-JP" sz="2400" dirty="0" smtClean="0"/>
            </a:br>
            <a:r>
              <a:rPr lang="ja-JP" altLang="en-US" sz="3200" dirty="0" smtClean="0"/>
              <a:t>「暗号と情報セキュリティ特論」</a:t>
            </a:r>
            <a:r>
              <a:rPr lang="en-US" altLang="ja-JP" sz="3200" dirty="0" smtClean="0"/>
              <a:t/>
            </a:r>
            <a:br>
              <a:rPr lang="en-US" altLang="ja-JP" sz="3200" dirty="0" smtClean="0"/>
            </a:br>
            <a:r>
              <a:rPr lang="ja-JP" altLang="en-US" sz="2400" dirty="0" smtClean="0"/>
              <a:t>の</a:t>
            </a:r>
            <a:r>
              <a:rPr lang="ja-JP" altLang="en-US" sz="2400" dirty="0"/>
              <a:t>資料（主に暗号理論 第</a:t>
            </a:r>
            <a:r>
              <a:rPr lang="en-US" altLang="ja-JP" sz="2400" dirty="0"/>
              <a:t>1</a:t>
            </a:r>
            <a:r>
              <a:rPr lang="ja-JP" altLang="en-US" sz="2400" dirty="0"/>
              <a:t>回</a:t>
            </a:r>
            <a:r>
              <a:rPr lang="ja-JP" altLang="en-US" sz="2400" dirty="0" smtClean="0"/>
              <a:t>）を一部</a:t>
            </a:r>
            <a:r>
              <a:rPr lang="en-US" altLang="ja-JP" sz="2400" dirty="0" smtClean="0"/>
              <a:t/>
            </a:r>
            <a:br>
              <a:rPr lang="en-US" altLang="ja-JP" sz="2400" dirty="0" smtClean="0"/>
            </a:br>
            <a:r>
              <a:rPr lang="ja-JP" altLang="en-US" sz="2400" dirty="0" smtClean="0"/>
              <a:t>利用しています</a:t>
            </a:r>
            <a:endParaRPr kumimoji="1" lang="ja-JP" altLang="en-US" sz="2400" dirty="0"/>
          </a:p>
        </p:txBody>
      </p:sp>
      <p:sp>
        <p:nvSpPr>
          <p:cNvPr id="7" name="テキスト プレースホルダー 6"/>
          <p:cNvSpPr>
            <a:spLocks noGrp="1"/>
          </p:cNvSpPr>
          <p:nvPr>
            <p:ph type="body" idx="1"/>
          </p:nvPr>
        </p:nvSpPr>
        <p:spPr>
          <a:xfrm>
            <a:off x="1942415" y="3962400"/>
            <a:ext cx="6591985" cy="1981200"/>
          </a:xfrm>
        </p:spPr>
        <p:txBody>
          <a:bodyPr>
            <a:normAutofit fontScale="85000" lnSpcReduction="20000"/>
          </a:bodyPr>
          <a:lstStyle/>
          <a:p>
            <a:r>
              <a:rPr lang="ja-JP" altLang="en-US" dirty="0" smtClean="0">
                <a:solidFill>
                  <a:srgbClr val="00B050"/>
                </a:solidFill>
              </a:rPr>
              <a:t>講義担当</a:t>
            </a:r>
            <a:endParaRPr lang="en-US" altLang="ja-JP" dirty="0" smtClean="0">
              <a:solidFill>
                <a:srgbClr val="00B050"/>
              </a:solidFill>
            </a:endParaRPr>
          </a:p>
          <a:p>
            <a:r>
              <a:rPr lang="ja-JP" altLang="en-US" dirty="0">
                <a:solidFill>
                  <a:schemeClr val="bg2">
                    <a:lumMod val="25000"/>
                  </a:schemeClr>
                </a:solidFill>
              </a:rPr>
              <a:t>櫻井 幸一 </a:t>
            </a:r>
            <a:r>
              <a:rPr lang="en-US" altLang="ja-JP" dirty="0">
                <a:solidFill>
                  <a:schemeClr val="bg2">
                    <a:lumMod val="25000"/>
                  </a:schemeClr>
                </a:solidFill>
              </a:rPr>
              <a:t>(</a:t>
            </a:r>
            <a:r>
              <a:rPr lang="ja-JP" altLang="en-US" dirty="0" smtClean="0">
                <a:solidFill>
                  <a:schemeClr val="bg2">
                    <a:lumMod val="25000"/>
                  </a:schemeClr>
                </a:solidFill>
              </a:rPr>
              <a:t>九州</a:t>
            </a:r>
            <a:r>
              <a:rPr lang="ja-JP" altLang="en-US" dirty="0">
                <a:solidFill>
                  <a:schemeClr val="bg2">
                    <a:lumMod val="25000"/>
                  </a:schemeClr>
                </a:solidFill>
              </a:rPr>
              <a:t>大学大学院システム情報科学</a:t>
            </a:r>
            <a:r>
              <a:rPr lang="ja-JP" altLang="en-US" dirty="0" smtClean="0">
                <a:solidFill>
                  <a:schemeClr val="bg2">
                    <a:lumMod val="25000"/>
                  </a:schemeClr>
                </a:solidFill>
              </a:rPr>
              <a:t>研究院</a:t>
            </a:r>
            <a:r>
              <a:rPr lang="en-US" altLang="ja-JP" dirty="0" smtClean="0">
                <a:solidFill>
                  <a:schemeClr val="bg2">
                    <a:lumMod val="25000"/>
                  </a:schemeClr>
                </a:solidFill>
              </a:rPr>
              <a:t>)</a:t>
            </a:r>
            <a:endParaRPr lang="en-US" altLang="ja-JP" dirty="0" smtClean="0"/>
          </a:p>
          <a:p>
            <a:r>
              <a:rPr lang="ja-JP" altLang="en-US" dirty="0" smtClean="0">
                <a:solidFill>
                  <a:srgbClr val="00B050"/>
                </a:solidFill>
              </a:rPr>
              <a:t>元スライド作成</a:t>
            </a:r>
            <a:endParaRPr lang="en-US" altLang="ja-JP" dirty="0" smtClean="0">
              <a:solidFill>
                <a:srgbClr val="00B050"/>
              </a:solidFill>
            </a:endParaRPr>
          </a:p>
          <a:p>
            <a:r>
              <a:rPr lang="ja-JP" altLang="en-US" dirty="0" smtClean="0"/>
              <a:t>穴田</a:t>
            </a:r>
            <a:r>
              <a:rPr lang="ja-JP" altLang="en-US" dirty="0"/>
              <a:t>啓晃 </a:t>
            </a:r>
            <a:r>
              <a:rPr lang="en-US" altLang="ja-JP" dirty="0" smtClean="0"/>
              <a:t>(</a:t>
            </a:r>
            <a:r>
              <a:rPr lang="ja-JP" altLang="en-US" dirty="0" smtClean="0"/>
              <a:t>長崎県</a:t>
            </a:r>
            <a:r>
              <a:rPr lang="ja-JP" altLang="en-US" dirty="0"/>
              <a:t>立大学 情報セキュリティ</a:t>
            </a:r>
            <a:r>
              <a:rPr lang="ja-JP" altLang="en-US" dirty="0" smtClean="0"/>
              <a:t>学科</a:t>
            </a:r>
            <a:r>
              <a:rPr lang="en-US" altLang="ja-JP" dirty="0" smtClean="0"/>
              <a:t>)</a:t>
            </a:r>
          </a:p>
          <a:p>
            <a:r>
              <a:rPr lang="en-US" altLang="ja-JP" dirty="0">
                <a:solidFill>
                  <a:schemeClr val="bg2">
                    <a:lumMod val="25000"/>
                  </a:schemeClr>
                </a:solidFill>
              </a:rPr>
              <a:t>Xavier </a:t>
            </a:r>
            <a:r>
              <a:rPr lang="en-US" altLang="ja-JP" dirty="0" err="1">
                <a:solidFill>
                  <a:schemeClr val="bg2">
                    <a:lumMod val="25000"/>
                  </a:schemeClr>
                </a:solidFill>
              </a:rPr>
              <a:t>Dahan</a:t>
            </a:r>
            <a:r>
              <a:rPr lang="en-US" altLang="ja-JP" dirty="0">
                <a:solidFill>
                  <a:schemeClr val="bg2">
                    <a:lumMod val="25000"/>
                  </a:schemeClr>
                </a:solidFill>
              </a:rPr>
              <a:t> </a:t>
            </a:r>
            <a:r>
              <a:rPr lang="ja-JP" altLang="en-US" dirty="0">
                <a:solidFill>
                  <a:schemeClr val="bg2">
                    <a:lumMod val="25000"/>
                  </a:schemeClr>
                </a:solidFill>
              </a:rPr>
              <a:t>　</a:t>
            </a:r>
            <a:r>
              <a:rPr lang="en-US" altLang="ja-JP" dirty="0" smtClean="0">
                <a:solidFill>
                  <a:schemeClr val="bg2">
                    <a:lumMod val="25000"/>
                  </a:schemeClr>
                </a:solidFill>
              </a:rPr>
              <a:t>(</a:t>
            </a:r>
            <a:r>
              <a:rPr lang="ja-JP" altLang="en-US" dirty="0" smtClean="0">
                <a:solidFill>
                  <a:schemeClr val="bg2">
                    <a:lumMod val="25000"/>
                  </a:schemeClr>
                </a:solidFill>
              </a:rPr>
              <a:t>お茶</a:t>
            </a:r>
            <a:r>
              <a:rPr lang="ja-JP" altLang="en-US" dirty="0">
                <a:solidFill>
                  <a:schemeClr val="bg2">
                    <a:lumMod val="25000"/>
                  </a:schemeClr>
                </a:solidFill>
              </a:rPr>
              <a:t>の水女子</a:t>
            </a:r>
            <a:r>
              <a:rPr lang="ja-JP" altLang="en-US" dirty="0" smtClean="0">
                <a:solidFill>
                  <a:schemeClr val="bg2">
                    <a:lumMod val="25000"/>
                  </a:schemeClr>
                </a:solidFill>
              </a:rPr>
              <a:t>大学</a:t>
            </a:r>
            <a:r>
              <a:rPr lang="en-US" altLang="ja-JP" dirty="0" smtClean="0">
                <a:solidFill>
                  <a:schemeClr val="bg2">
                    <a:lumMod val="25000"/>
                  </a:schemeClr>
                </a:solidFill>
              </a:rPr>
              <a:t>)</a:t>
            </a:r>
            <a:r>
              <a:rPr lang="en-US" altLang="ja-JP" dirty="0">
                <a:solidFill>
                  <a:schemeClr val="bg2">
                    <a:lumMod val="25000"/>
                  </a:schemeClr>
                </a:solidFill>
              </a:rPr>
              <a:t/>
            </a:r>
            <a:br>
              <a:rPr lang="en-US" altLang="ja-JP" dirty="0">
                <a:solidFill>
                  <a:schemeClr val="bg2">
                    <a:lumMod val="25000"/>
                  </a:schemeClr>
                </a:solidFill>
              </a:rPr>
            </a:b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Tree>
    <p:extLst>
      <p:ext uri="{BB962C8B-B14F-4D97-AF65-F5344CB8AC3E}">
        <p14:creationId xmlns:p14="http://schemas.microsoft.com/office/powerpoint/2010/main" val="27589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共通鍵暗号</a:t>
            </a:r>
            <a:endParaRPr kumimoji="1" lang="ja-JP" altLang="en-US" dirty="0">
              <a:solidFill>
                <a:srgbClr val="FF0000"/>
              </a:solidFill>
            </a:endParaRPr>
          </a:p>
        </p:txBody>
      </p:sp>
      <p:sp>
        <p:nvSpPr>
          <p:cNvPr id="3" name="コンテンツ プレースホルダー 2"/>
          <p:cNvSpPr>
            <a:spLocks noGrp="1"/>
          </p:cNvSpPr>
          <p:nvPr>
            <p:ph idx="1"/>
          </p:nvPr>
        </p:nvSpPr>
        <p:spPr>
          <a:xfrm>
            <a:off x="467544" y="1598066"/>
            <a:ext cx="8229600" cy="4525963"/>
          </a:xfrm>
        </p:spPr>
        <p:txBody>
          <a:bodyPr>
            <a:normAutofit/>
          </a:bodyPr>
          <a:lstStyle/>
          <a:p>
            <a:r>
              <a:rPr kumimoji="1" lang="ja-JP" altLang="en-US" dirty="0" smtClean="0"/>
              <a:t>近代以前から用いられている暗号</a:t>
            </a:r>
            <a:endParaRPr kumimoji="1" lang="en-US" altLang="ja-JP" dirty="0" smtClean="0"/>
          </a:p>
          <a:p>
            <a:endParaRPr kumimoji="1" lang="en-US" altLang="ja-JP" dirty="0" smtClean="0">
              <a:solidFill>
                <a:schemeClr val="tx1"/>
              </a:solidFill>
            </a:endParaRPr>
          </a:p>
          <a:p>
            <a:pPr marL="0" indent="0">
              <a:buNone/>
            </a:pPr>
            <a:r>
              <a:rPr lang="ja-JP" altLang="en-US" dirty="0"/>
              <a:t>　</a:t>
            </a:r>
            <a:r>
              <a:rPr lang="ja-JP" altLang="en-US" dirty="0" smtClean="0"/>
              <a:t>　特徴</a:t>
            </a:r>
            <a:endParaRPr lang="en-US" altLang="ja-JP" dirty="0" smtClean="0"/>
          </a:p>
          <a:p>
            <a:pPr marL="0" indent="0">
              <a:buNone/>
            </a:pPr>
            <a:endParaRPr lang="en-US" altLang="ja-JP" sz="600" u="sng" dirty="0" smtClean="0">
              <a:solidFill>
                <a:schemeClr val="tx1"/>
              </a:solidFill>
              <a:effectLst>
                <a:outerShdw blurRad="38100" dist="38100" dir="2700000" algn="tl">
                  <a:srgbClr val="000000">
                    <a:alpha val="43137"/>
                  </a:srgbClr>
                </a:outerShdw>
              </a:effectLst>
            </a:endParaRPr>
          </a:p>
          <a:p>
            <a:pPr lvl="1"/>
            <a:r>
              <a:rPr kumimoji="1" lang="ja-JP" altLang="en-US" dirty="0" smtClean="0">
                <a:solidFill>
                  <a:schemeClr val="tx1"/>
                </a:solidFill>
              </a:rPr>
              <a:t>送信者と受信者で鍵を</a:t>
            </a:r>
            <a:r>
              <a:rPr lang="en-US" altLang="ja-JP" dirty="0"/>
              <a:t/>
            </a:r>
            <a:br>
              <a:rPr lang="en-US" altLang="ja-JP" dirty="0"/>
            </a:br>
            <a:r>
              <a:rPr kumimoji="1" lang="ja-JP" altLang="en-US" dirty="0" smtClean="0">
                <a:solidFill>
                  <a:schemeClr val="tx1"/>
                </a:solidFill>
              </a:rPr>
              <a:t>共有する</a:t>
            </a:r>
            <a:endParaRPr kumimoji="1" lang="en-US" altLang="ja-JP" dirty="0" smtClean="0">
              <a:solidFill>
                <a:schemeClr val="tx1"/>
              </a:solidFill>
            </a:endParaRPr>
          </a:p>
          <a:p>
            <a:pPr lvl="1"/>
            <a:r>
              <a:rPr lang="ja-JP" altLang="en-US" dirty="0"/>
              <a:t>処理</a:t>
            </a:r>
            <a:r>
              <a:rPr lang="ja-JP" altLang="en-US" dirty="0" smtClean="0"/>
              <a:t>が</a:t>
            </a:r>
            <a:r>
              <a:rPr lang="ja-JP" altLang="en-US" dirty="0"/>
              <a:t>速く</a:t>
            </a:r>
            <a:r>
              <a:rPr lang="ja-JP" altLang="en-US" dirty="0" smtClean="0">
                <a:solidFill>
                  <a:schemeClr val="tx1"/>
                </a:solidFill>
              </a:rPr>
              <a:t>、今でも重要</a:t>
            </a:r>
            <a:endParaRPr kumimoji="1" lang="en-US" altLang="ja-JP" dirty="0" smtClean="0">
              <a:solidFill>
                <a:schemeClr val="tx1"/>
              </a:solidFill>
            </a:endParaRPr>
          </a:p>
          <a:p>
            <a:pPr lvl="1"/>
            <a:r>
              <a:rPr lang="ja-JP" altLang="en-US" dirty="0" smtClean="0"/>
              <a:t>代表例：</a:t>
            </a:r>
            <a:r>
              <a:rPr lang="en-US" altLang="ja-JP" dirty="0" smtClean="0"/>
              <a:t> </a:t>
            </a:r>
            <a:r>
              <a:rPr lang="en-US" altLang="ja-JP" dirty="0" smtClean="0">
                <a:solidFill>
                  <a:srgbClr val="0000FF"/>
                </a:solidFill>
              </a:rPr>
              <a:t>AES</a:t>
            </a:r>
            <a:r>
              <a:rPr lang="en-US" altLang="ja-JP" dirty="0" smtClean="0"/>
              <a:t>,</a:t>
            </a:r>
            <a:r>
              <a:rPr lang="en-US" altLang="ja-JP" dirty="0" smtClean="0">
                <a:solidFill>
                  <a:srgbClr val="0000FF"/>
                </a:solidFill>
              </a:rPr>
              <a:t> </a:t>
            </a:r>
            <a:r>
              <a:rPr lang="en-US" altLang="ja-JP" dirty="0" smtClean="0">
                <a:solidFill>
                  <a:srgbClr val="00B050"/>
                </a:solidFill>
              </a:rPr>
              <a:t>DES</a:t>
            </a:r>
          </a:p>
          <a:p>
            <a:pPr lvl="1"/>
            <a:endParaRPr kumimoji="1" lang="en-US" altLang="ja-JP" dirty="0">
              <a:solidFill>
                <a:srgbClr val="00B050"/>
              </a:solidFill>
            </a:endParaRPr>
          </a:p>
          <a:p>
            <a:pPr lvl="1"/>
            <a:r>
              <a:rPr kumimoji="1" lang="ja-JP" altLang="en-US" dirty="0" smtClean="0">
                <a:solidFill>
                  <a:schemeClr val="tx1"/>
                </a:solidFill>
              </a:rPr>
              <a:t>鍵を安全に共有する手段が</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別途必要になる</a:t>
            </a:r>
            <a:endParaRPr kumimoji="1" lang="en-US" altLang="ja-JP" dirty="0" smtClean="0">
              <a:solidFill>
                <a:schemeClr val="tx1"/>
              </a:solidFill>
            </a:endParaRPr>
          </a:p>
          <a:p>
            <a:pPr lvl="1"/>
            <a:endParaRPr kumimoji="1" lang="en-US" altLang="ja-JP" dirty="0" smtClean="0">
              <a:solidFill>
                <a:schemeClr val="tx1"/>
              </a:solidFill>
            </a:endParaRPr>
          </a:p>
          <a:p>
            <a:pPr lvl="1"/>
            <a:endParaRPr kumimoji="1" lang="ja-JP" altLang="en-US" dirty="0">
              <a:solidFill>
                <a:schemeClr val="tx1"/>
              </a:solidFill>
            </a:endParaRPr>
          </a:p>
        </p:txBody>
      </p:sp>
      <p:sp>
        <p:nvSpPr>
          <p:cNvPr id="4" name="正方形/長方形 3"/>
          <p:cNvSpPr/>
          <p:nvPr/>
        </p:nvSpPr>
        <p:spPr>
          <a:xfrm>
            <a:off x="4860032"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送信者</a:t>
            </a:r>
            <a:endParaRPr kumimoji="1" lang="ja-JP" altLang="en-US" dirty="0"/>
          </a:p>
        </p:txBody>
      </p:sp>
      <p:sp>
        <p:nvSpPr>
          <p:cNvPr id="5" name="正方形/長方形 4"/>
          <p:cNvSpPr/>
          <p:nvPr/>
        </p:nvSpPr>
        <p:spPr>
          <a:xfrm>
            <a:off x="7524328"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smtClean="0"/>
              <a:t>者</a:t>
            </a:r>
            <a:endParaRPr kumimoji="1" lang="ja-JP" altLang="en-US" dirty="0"/>
          </a:p>
        </p:txBody>
      </p:sp>
      <p:sp>
        <p:nvSpPr>
          <p:cNvPr id="6" name="円/楕円 5"/>
          <p:cNvSpPr/>
          <p:nvPr/>
        </p:nvSpPr>
        <p:spPr>
          <a:xfrm>
            <a:off x="4788024"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平文</a:t>
            </a:r>
            <a:endParaRPr kumimoji="1" lang="ja-JP" altLang="en-US" dirty="0"/>
          </a:p>
        </p:txBody>
      </p:sp>
      <p:sp>
        <p:nvSpPr>
          <p:cNvPr id="7" name="円/楕円 6"/>
          <p:cNvSpPr/>
          <p:nvPr/>
        </p:nvSpPr>
        <p:spPr>
          <a:xfrm>
            <a:off x="7452320"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平文</a:t>
            </a:r>
            <a:endParaRPr kumimoji="1" lang="ja-JP" altLang="en-US" dirty="0"/>
          </a:p>
        </p:txBody>
      </p:sp>
      <p:sp>
        <p:nvSpPr>
          <p:cNvPr id="8" name="上矢印 7"/>
          <p:cNvSpPr/>
          <p:nvPr/>
        </p:nvSpPr>
        <p:spPr>
          <a:xfrm>
            <a:off x="5148064" y="422108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下矢印 9"/>
          <p:cNvSpPr/>
          <p:nvPr/>
        </p:nvSpPr>
        <p:spPr>
          <a:xfrm>
            <a:off x="7812360" y="422108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465420" y="4149080"/>
            <a:ext cx="1210588" cy="584775"/>
          </a:xfrm>
          <a:prstGeom prst="rect">
            <a:avLst/>
          </a:prstGeom>
          <a:noFill/>
        </p:spPr>
        <p:txBody>
          <a:bodyPr wrap="none" rtlCol="0">
            <a:spAutoFit/>
          </a:bodyPr>
          <a:lstStyle/>
          <a:p>
            <a:r>
              <a:rPr kumimoji="1" lang="ja-JP" altLang="en-US" sz="1600" dirty="0" smtClean="0"/>
              <a:t>①</a:t>
            </a:r>
            <a:r>
              <a:rPr lang="ja-JP" altLang="en-US" sz="1600" dirty="0">
                <a:solidFill>
                  <a:srgbClr val="0000FF"/>
                </a:solidFill>
              </a:rPr>
              <a:t>暗号</a:t>
            </a:r>
            <a:r>
              <a:rPr kumimoji="1" lang="ja-JP" altLang="en-US" sz="1600" dirty="0" smtClean="0">
                <a:solidFill>
                  <a:srgbClr val="0000FF"/>
                </a:solidFill>
              </a:rPr>
              <a:t>鍵</a:t>
            </a:r>
            <a:r>
              <a:rPr kumimoji="1" lang="ja-JP" altLang="en-US" sz="1600" dirty="0" smtClean="0"/>
              <a:t>で</a:t>
            </a:r>
            <a:endParaRPr kumimoji="1" lang="en-US" altLang="ja-JP" sz="1600" dirty="0" smtClean="0"/>
          </a:p>
          <a:p>
            <a:r>
              <a:rPr lang="ja-JP" altLang="en-US" sz="1600" dirty="0" smtClean="0"/>
              <a:t>　暗号化</a:t>
            </a:r>
            <a:endParaRPr kumimoji="1" lang="ja-JP" altLang="en-US" sz="1600" dirty="0"/>
          </a:p>
        </p:txBody>
      </p:sp>
      <p:sp>
        <p:nvSpPr>
          <p:cNvPr id="12" name="テキスト ボックス 11"/>
          <p:cNvSpPr txBox="1"/>
          <p:nvPr/>
        </p:nvSpPr>
        <p:spPr>
          <a:xfrm>
            <a:off x="6673780" y="4149080"/>
            <a:ext cx="1210588" cy="584775"/>
          </a:xfrm>
          <a:prstGeom prst="rect">
            <a:avLst/>
          </a:prstGeom>
          <a:noFill/>
        </p:spPr>
        <p:txBody>
          <a:bodyPr wrap="none" rtlCol="0">
            <a:spAutoFit/>
          </a:bodyPr>
          <a:lstStyle/>
          <a:p>
            <a:r>
              <a:rPr lang="ja-JP" altLang="en-US" sz="1600" dirty="0" smtClean="0"/>
              <a:t>③</a:t>
            </a:r>
            <a:r>
              <a:rPr lang="ja-JP" altLang="en-US" sz="1600" dirty="0">
                <a:solidFill>
                  <a:srgbClr val="0000FF"/>
                </a:solidFill>
              </a:rPr>
              <a:t>復号</a:t>
            </a:r>
            <a:r>
              <a:rPr kumimoji="1" lang="ja-JP" altLang="en-US" sz="1600" dirty="0" smtClean="0">
                <a:solidFill>
                  <a:srgbClr val="0000FF"/>
                </a:solidFill>
              </a:rPr>
              <a:t>鍵</a:t>
            </a:r>
            <a:r>
              <a:rPr kumimoji="1" lang="ja-JP" altLang="en-US" sz="1600" dirty="0" smtClean="0"/>
              <a:t>で</a:t>
            </a:r>
            <a:endParaRPr kumimoji="1" lang="en-US" altLang="ja-JP" sz="1600" dirty="0" smtClean="0"/>
          </a:p>
          <a:p>
            <a:r>
              <a:rPr lang="ja-JP" altLang="en-US" sz="1600" dirty="0" smtClean="0"/>
              <a:t>　復号化</a:t>
            </a:r>
            <a:endParaRPr kumimoji="1" lang="ja-JP" altLang="en-US" sz="1600" dirty="0"/>
          </a:p>
        </p:txBody>
      </p:sp>
      <p:sp>
        <p:nvSpPr>
          <p:cNvPr id="14" name="角丸四角形 13"/>
          <p:cNvSpPr/>
          <p:nvPr/>
        </p:nvSpPr>
        <p:spPr>
          <a:xfrm>
            <a:off x="4788024"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暗号文</a:t>
            </a:r>
            <a:endParaRPr kumimoji="1" lang="ja-JP" altLang="en-US" dirty="0"/>
          </a:p>
        </p:txBody>
      </p:sp>
      <p:sp>
        <p:nvSpPr>
          <p:cNvPr id="15" name="角丸四角形 14"/>
          <p:cNvSpPr/>
          <p:nvPr/>
        </p:nvSpPr>
        <p:spPr>
          <a:xfrm>
            <a:off x="7524328"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暗号文</a:t>
            </a:r>
            <a:endParaRPr kumimoji="1" lang="ja-JP" altLang="en-US" dirty="0"/>
          </a:p>
        </p:txBody>
      </p:sp>
      <p:sp>
        <p:nvSpPr>
          <p:cNvPr id="16" name="右矢印 15"/>
          <p:cNvSpPr/>
          <p:nvPr/>
        </p:nvSpPr>
        <p:spPr>
          <a:xfrm>
            <a:off x="6012160" y="371703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28184" y="3429000"/>
            <a:ext cx="800219" cy="338554"/>
          </a:xfrm>
          <a:prstGeom prst="rect">
            <a:avLst/>
          </a:prstGeom>
          <a:noFill/>
        </p:spPr>
        <p:txBody>
          <a:bodyPr wrap="none" rtlCol="0">
            <a:spAutoFit/>
          </a:bodyPr>
          <a:lstStyle/>
          <a:p>
            <a:r>
              <a:rPr kumimoji="1" lang="ja-JP" altLang="en-US" sz="1600" dirty="0" smtClean="0"/>
              <a:t>②送信</a:t>
            </a:r>
            <a:endParaRPr kumimoji="1" lang="ja-JP" altLang="en-US" sz="1600" dirty="0"/>
          </a:p>
        </p:txBody>
      </p:sp>
      <p:sp>
        <p:nvSpPr>
          <p:cNvPr id="18" name="テキスト ボックス 17"/>
          <p:cNvSpPr txBox="1"/>
          <p:nvPr/>
        </p:nvSpPr>
        <p:spPr>
          <a:xfrm>
            <a:off x="5641701" y="2852936"/>
            <a:ext cx="2333899" cy="369332"/>
          </a:xfrm>
          <a:prstGeom prst="rect">
            <a:avLst/>
          </a:prstGeom>
          <a:noFill/>
          <a:ln>
            <a:solidFill>
              <a:schemeClr val="tx1"/>
            </a:solidFill>
          </a:ln>
        </p:spPr>
        <p:txBody>
          <a:bodyPr wrap="square" rtlCol="0">
            <a:spAutoFit/>
          </a:bodyPr>
          <a:lstStyle/>
          <a:p>
            <a:r>
              <a:rPr kumimoji="1" lang="ja-JP" altLang="en-US" dirty="0" smtClean="0">
                <a:solidFill>
                  <a:srgbClr val="0000FF"/>
                </a:solidFill>
              </a:rPr>
              <a:t>暗号鍵</a:t>
            </a:r>
            <a:r>
              <a:rPr kumimoji="1" lang="ja-JP" altLang="en-US" dirty="0" smtClean="0"/>
              <a:t> 　</a:t>
            </a:r>
            <a:r>
              <a:rPr kumimoji="1" lang="en-US" altLang="ja-JP" dirty="0" smtClean="0"/>
              <a:t>=</a:t>
            </a:r>
            <a:r>
              <a:rPr kumimoji="1" lang="ja-JP" altLang="en-US" dirty="0" smtClean="0"/>
              <a:t> 　</a:t>
            </a:r>
            <a:r>
              <a:rPr kumimoji="1" lang="ja-JP" altLang="en-US" dirty="0" smtClean="0">
                <a:solidFill>
                  <a:srgbClr val="0000FF"/>
                </a:solidFill>
              </a:rPr>
              <a:t>復号鍵</a:t>
            </a:r>
            <a:endParaRPr kumimoji="1" lang="ja-JP" altLang="en-US" dirty="0">
              <a:solidFill>
                <a:srgbClr val="0000FF"/>
              </a:solidFill>
            </a:endParaRPr>
          </a:p>
        </p:txBody>
      </p:sp>
      <p:sp>
        <p:nvSpPr>
          <p:cNvPr id="13" name="フッター プレースホルダー 12"/>
          <p:cNvSpPr>
            <a:spLocks noGrp="1"/>
          </p:cNvSpPr>
          <p:nvPr>
            <p:ph type="ftr" sz="quarter" idx="11"/>
          </p:nvPr>
        </p:nvSpPr>
        <p:spPr/>
        <p:txBody>
          <a:bodyPr/>
          <a:lstStyle/>
          <a:p>
            <a:r>
              <a:rPr kumimoji="1" lang="ja-JP" altLang="en-US" dirty="0" smtClean="0"/>
              <a:t>サイバーセキュリティ基礎論</a:t>
            </a:r>
            <a:endParaRPr kumimoji="1" lang="ja-JP" altLang="en-US" dirty="0"/>
          </a:p>
        </p:txBody>
      </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20" name="テキスト ボックス 19"/>
          <p:cNvSpPr txBox="1"/>
          <p:nvPr/>
        </p:nvSpPr>
        <p:spPr>
          <a:xfrm>
            <a:off x="6084168" y="5949280"/>
            <a:ext cx="1107996" cy="369332"/>
          </a:xfrm>
          <a:prstGeom prst="rect">
            <a:avLst/>
          </a:prstGeom>
          <a:noFill/>
        </p:spPr>
        <p:txBody>
          <a:bodyPr wrap="none" rtlCol="0">
            <a:spAutoFit/>
          </a:bodyPr>
          <a:lstStyle/>
          <a:p>
            <a:r>
              <a:rPr kumimoji="1" lang="ja-JP" altLang="en-US" dirty="0" smtClean="0"/>
              <a:t>秘匿通信</a:t>
            </a:r>
            <a:endParaRPr kumimoji="1" lang="ja-JP" altLang="en-US" dirty="0"/>
          </a:p>
        </p:txBody>
      </p:sp>
    </p:spTree>
    <p:extLst>
      <p:ext uri="{BB962C8B-B14F-4D97-AF65-F5344CB8AC3E}">
        <p14:creationId xmlns:p14="http://schemas.microsoft.com/office/powerpoint/2010/main" val="183535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ブロック暗号</a:t>
            </a:r>
            <a:r>
              <a:rPr kumimoji="1" lang="ja-JP" altLang="en-US" dirty="0" smtClean="0"/>
              <a:t>と</a:t>
            </a:r>
            <a:r>
              <a:rPr kumimoji="1" lang="ja-JP" altLang="en-US" dirty="0" smtClean="0">
                <a:solidFill>
                  <a:srgbClr val="0000FF"/>
                </a:solidFill>
              </a:rPr>
              <a:t>ストリーム暗号</a:t>
            </a:r>
            <a:endParaRPr kumimoji="1" lang="ja-JP" altLang="en-US" dirty="0">
              <a:solidFill>
                <a:srgbClr val="0000FF"/>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FF"/>
                </a:solidFill>
              </a:rPr>
              <a:t>ブロック暗号</a:t>
            </a:r>
            <a:endParaRPr kumimoji="1" lang="en-US" altLang="ja-JP" dirty="0" smtClean="0">
              <a:solidFill>
                <a:srgbClr val="0000FF"/>
              </a:solidFill>
            </a:endParaRPr>
          </a:p>
          <a:p>
            <a:pPr lvl="1"/>
            <a:r>
              <a:rPr kumimoji="1" lang="ja-JP" altLang="en-US" dirty="0" smtClean="0"/>
              <a:t>平文を固定サイズのブロックに分割し、各ブロックを暗号化する方式</a:t>
            </a:r>
            <a:endParaRPr kumimoji="1" lang="en-US" altLang="ja-JP" dirty="0" smtClean="0"/>
          </a:p>
          <a:p>
            <a:pPr lvl="2"/>
            <a:r>
              <a:rPr lang="ja-JP" altLang="en-US" dirty="0" smtClean="0"/>
              <a:t>ブロックサイズは</a:t>
            </a:r>
            <a:r>
              <a:rPr lang="en-US" altLang="ja-JP" dirty="0" smtClean="0"/>
              <a:t>64bit</a:t>
            </a:r>
            <a:r>
              <a:rPr lang="ja-JP" altLang="en-US" dirty="0" smtClean="0"/>
              <a:t>や</a:t>
            </a:r>
            <a:r>
              <a:rPr lang="en-US" altLang="ja-JP" dirty="0" smtClean="0"/>
              <a:t>128bit</a:t>
            </a:r>
            <a:r>
              <a:rPr lang="ja-JP" altLang="en-US" dirty="0" smtClean="0"/>
              <a:t>が一般的</a:t>
            </a:r>
            <a:endParaRPr kumimoji="1" lang="en-US" altLang="ja-JP" dirty="0" smtClean="0"/>
          </a:p>
          <a:p>
            <a:pPr lvl="1"/>
            <a:r>
              <a:rPr kumimoji="1" lang="ja-JP" altLang="en-US" dirty="0" smtClean="0"/>
              <a:t>暗号モード：</a:t>
            </a:r>
            <a:r>
              <a:rPr kumimoji="1" lang="en-US" altLang="ja-JP" dirty="0" smtClean="0">
                <a:solidFill>
                  <a:srgbClr val="00B050"/>
                </a:solidFill>
              </a:rPr>
              <a:t>ECB</a:t>
            </a:r>
            <a:r>
              <a:rPr kumimoji="1" lang="ja-JP" altLang="en-US" dirty="0" smtClean="0">
                <a:solidFill>
                  <a:srgbClr val="00B050"/>
                </a:solidFill>
              </a:rPr>
              <a:t>モード</a:t>
            </a:r>
            <a:r>
              <a:rPr kumimoji="1" lang="ja-JP" altLang="en-US" dirty="0" smtClean="0"/>
              <a:t>、</a:t>
            </a:r>
            <a:r>
              <a:rPr kumimoji="1" lang="en-US" altLang="ja-JP" dirty="0" smtClean="0">
                <a:solidFill>
                  <a:srgbClr val="00B050"/>
                </a:solidFill>
              </a:rPr>
              <a:t>CBC</a:t>
            </a:r>
            <a:r>
              <a:rPr kumimoji="1" lang="ja-JP" altLang="en-US" dirty="0" smtClean="0">
                <a:solidFill>
                  <a:srgbClr val="00B050"/>
                </a:solidFill>
              </a:rPr>
              <a:t>モード</a:t>
            </a:r>
            <a:r>
              <a:rPr kumimoji="1" lang="ja-JP" altLang="en-US" dirty="0" smtClean="0"/>
              <a:t>など</a:t>
            </a:r>
            <a:endParaRPr kumimoji="1" lang="en-US" altLang="ja-JP" dirty="0" smtClean="0"/>
          </a:p>
          <a:p>
            <a:pPr lvl="2"/>
            <a:r>
              <a:rPr lang="en-US" altLang="ja-JP" dirty="0" smtClean="0"/>
              <a:t>ECB: Electric Code Book</a:t>
            </a:r>
          </a:p>
          <a:p>
            <a:pPr lvl="2"/>
            <a:r>
              <a:rPr kumimoji="1" lang="en-US" altLang="ja-JP" dirty="0" smtClean="0"/>
              <a:t>CBC: Cipher Block Chaining</a:t>
            </a:r>
          </a:p>
          <a:p>
            <a:r>
              <a:rPr lang="ja-JP" altLang="en-US" dirty="0">
                <a:solidFill>
                  <a:srgbClr val="0000FF"/>
                </a:solidFill>
              </a:rPr>
              <a:t>ストリーム</a:t>
            </a:r>
            <a:r>
              <a:rPr lang="ja-JP" altLang="en-US" dirty="0" smtClean="0">
                <a:solidFill>
                  <a:srgbClr val="0000FF"/>
                </a:solidFill>
              </a:rPr>
              <a:t>暗号</a:t>
            </a:r>
            <a:endParaRPr lang="en-US" altLang="ja-JP" dirty="0" smtClean="0">
              <a:solidFill>
                <a:srgbClr val="0000FF"/>
              </a:solidFill>
            </a:endParaRPr>
          </a:p>
          <a:p>
            <a:pPr lvl="1"/>
            <a:r>
              <a:rPr lang="ja-JP" altLang="ja-JP" dirty="0"/>
              <a:t>平文をビット単位あるいはバイト単位などで</a:t>
            </a:r>
            <a:r>
              <a:rPr lang="ja-JP" altLang="ja-JP" dirty="0" smtClean="0"/>
              <a:t>逐次</a:t>
            </a:r>
            <a:r>
              <a:rPr lang="ja-JP" altLang="en-US" dirty="0" smtClean="0"/>
              <a:t>暗号化する方法</a:t>
            </a:r>
            <a:endParaRPr lang="en-US" altLang="ja-JP" dirty="0" smtClean="0"/>
          </a:p>
          <a:p>
            <a:pPr lvl="1"/>
            <a:r>
              <a:rPr kumimoji="1" lang="ja-JP" altLang="en-US" dirty="0" smtClean="0"/>
              <a:t>通常は</a:t>
            </a:r>
            <a:r>
              <a:rPr kumimoji="1" lang="ja-JP" altLang="en-US" u="sng" dirty="0" smtClean="0"/>
              <a:t>鍵ストリーム</a:t>
            </a:r>
            <a:r>
              <a:rPr kumimoji="1" lang="ja-JP" altLang="en-US" dirty="0" smtClean="0"/>
              <a:t>を構成しながら、暗号化を行う</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Tree>
    <p:extLst>
      <p:ext uri="{BB962C8B-B14F-4D97-AF65-F5344CB8AC3E}">
        <p14:creationId xmlns:p14="http://schemas.microsoft.com/office/powerpoint/2010/main" val="319941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公開鍵暗号</a:t>
            </a:r>
            <a:endParaRPr kumimoji="1" lang="ja-JP" altLang="en-US" dirty="0">
              <a:solidFill>
                <a:srgbClr val="FF0000"/>
              </a:solidFill>
            </a:endParaRPr>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
        <p:nvSpPr>
          <p:cNvPr id="7" name="コンテンツ プレースホルダー 2"/>
          <p:cNvSpPr>
            <a:spLocks noGrp="1"/>
          </p:cNvSpPr>
          <p:nvPr>
            <p:ph idx="1"/>
          </p:nvPr>
        </p:nvSpPr>
        <p:spPr>
          <a:xfrm>
            <a:off x="457200" y="1600200"/>
            <a:ext cx="8229600" cy="4525963"/>
          </a:xfrm>
        </p:spPr>
        <p:txBody>
          <a:bodyPr>
            <a:normAutofit lnSpcReduction="10000"/>
          </a:bodyPr>
          <a:lstStyle/>
          <a:p>
            <a:r>
              <a:rPr kumimoji="1" lang="ja-JP" altLang="en-US" dirty="0" smtClean="0"/>
              <a:t>現代では、</a:t>
            </a:r>
            <a:r>
              <a:rPr kumimoji="1" lang="ja-JP" altLang="en-US" dirty="0" smtClean="0">
                <a:solidFill>
                  <a:srgbClr val="FF0000"/>
                </a:solidFill>
              </a:rPr>
              <a:t>公開鍵暗号</a:t>
            </a:r>
            <a:r>
              <a:rPr kumimoji="1" lang="ja-JP" altLang="en-US" dirty="0" smtClean="0">
                <a:solidFill>
                  <a:schemeClr val="tx1"/>
                </a:solidFill>
              </a:rPr>
              <a:t>が不可欠</a:t>
            </a:r>
            <a:endParaRPr kumimoji="1" lang="en-US" altLang="ja-JP" dirty="0" smtClean="0">
              <a:solidFill>
                <a:schemeClr val="tx1"/>
              </a:solidFill>
            </a:endParaRPr>
          </a:p>
          <a:p>
            <a:endParaRPr kumimoji="1" lang="en-US" altLang="ja-JP" dirty="0" smtClean="0">
              <a:solidFill>
                <a:schemeClr val="tx1"/>
              </a:solidFill>
            </a:endParaRPr>
          </a:p>
          <a:p>
            <a:pPr marL="0" indent="0">
              <a:buNone/>
            </a:pPr>
            <a:r>
              <a:rPr lang="ja-JP" altLang="en-US" dirty="0"/>
              <a:t>　</a:t>
            </a:r>
            <a:r>
              <a:rPr lang="ja-JP" altLang="en-US" dirty="0" smtClean="0"/>
              <a:t>　特徴</a:t>
            </a:r>
            <a:endParaRPr lang="en-US" altLang="ja-JP" u="sng" dirty="0" smtClean="0">
              <a:solidFill>
                <a:schemeClr val="tx1"/>
              </a:solidFill>
              <a:effectLst>
                <a:outerShdw blurRad="38100" dist="38100" dir="2700000" algn="tl">
                  <a:srgbClr val="000000">
                    <a:alpha val="43137"/>
                  </a:srgbClr>
                </a:outerShdw>
              </a:effectLst>
            </a:endParaRPr>
          </a:p>
          <a:p>
            <a:pPr marL="0" indent="0">
              <a:buNone/>
            </a:pPr>
            <a:endParaRPr lang="en-US" altLang="ja-JP" sz="600" u="sng" dirty="0" smtClean="0">
              <a:solidFill>
                <a:schemeClr val="tx1"/>
              </a:solidFill>
              <a:effectLst>
                <a:outerShdw blurRad="38100" dist="38100" dir="2700000" algn="tl">
                  <a:srgbClr val="000000">
                    <a:alpha val="43137"/>
                  </a:srgbClr>
                </a:outerShdw>
              </a:effectLst>
            </a:endParaRPr>
          </a:p>
          <a:p>
            <a:pPr lvl="1"/>
            <a:r>
              <a:rPr kumimoji="1" lang="ja-JP" altLang="en-US" dirty="0" smtClean="0">
                <a:solidFill>
                  <a:schemeClr val="tx1"/>
                </a:solidFill>
              </a:rPr>
              <a:t> </a:t>
            </a:r>
            <a:r>
              <a:rPr lang="ja-JP" altLang="en-US" dirty="0">
                <a:solidFill>
                  <a:srgbClr val="0000FF"/>
                </a:solidFill>
              </a:rPr>
              <a:t>暗号</a:t>
            </a:r>
            <a:r>
              <a:rPr kumimoji="1" lang="ja-JP" altLang="en-US" dirty="0" smtClean="0">
                <a:solidFill>
                  <a:srgbClr val="0000FF"/>
                </a:solidFill>
              </a:rPr>
              <a:t>鍵</a:t>
            </a:r>
            <a:r>
              <a:rPr kumimoji="1" lang="ja-JP" altLang="en-US" dirty="0" smtClean="0">
                <a:solidFill>
                  <a:schemeClr val="tx1"/>
                </a:solidFill>
              </a:rPr>
              <a:t>と</a:t>
            </a:r>
            <a:r>
              <a:rPr lang="ja-JP" altLang="en-US" dirty="0">
                <a:solidFill>
                  <a:srgbClr val="0000FF"/>
                </a:solidFill>
              </a:rPr>
              <a:t>復号</a:t>
            </a:r>
            <a:r>
              <a:rPr kumimoji="1" lang="ja-JP" altLang="en-US" dirty="0" smtClean="0">
                <a:solidFill>
                  <a:srgbClr val="0000FF"/>
                </a:solidFill>
              </a:rPr>
              <a:t>鍵</a:t>
            </a:r>
            <a:r>
              <a:rPr kumimoji="1" lang="ja-JP" altLang="en-US" dirty="0" smtClean="0">
                <a:solidFill>
                  <a:schemeClr val="tx1"/>
                </a:solidFill>
              </a:rPr>
              <a:t>が異なる</a:t>
            </a:r>
            <a:endParaRPr kumimoji="1" lang="en-US" altLang="ja-JP" dirty="0" smtClean="0">
              <a:solidFill>
                <a:schemeClr val="tx1"/>
              </a:solidFill>
            </a:endParaRPr>
          </a:p>
          <a:p>
            <a:pPr lvl="1"/>
            <a:r>
              <a:rPr lang="ja-JP" altLang="en-US" dirty="0"/>
              <a:t> </a:t>
            </a:r>
            <a:r>
              <a:rPr lang="ja-JP" altLang="en-US" dirty="0" smtClean="0"/>
              <a:t>鍵</a:t>
            </a:r>
            <a:r>
              <a:rPr lang="ja-JP" altLang="en-US" dirty="0"/>
              <a:t>を相手に事前に</a:t>
            </a:r>
            <a:r>
              <a:rPr lang="ja-JP" altLang="en-US" dirty="0" smtClean="0"/>
              <a:t>送る</a:t>
            </a:r>
            <a:r>
              <a:rPr lang="en-US" altLang="ja-JP" dirty="0" smtClean="0"/>
              <a:t/>
            </a:r>
            <a:br>
              <a:rPr lang="en-US" altLang="ja-JP" dirty="0" smtClean="0"/>
            </a:br>
            <a:r>
              <a:rPr lang="ja-JP" altLang="en-US" b="1" dirty="0"/>
              <a:t>必要がない</a:t>
            </a:r>
            <a:endParaRPr lang="en-US" altLang="ja-JP" b="1" dirty="0"/>
          </a:p>
          <a:p>
            <a:pPr lvl="2"/>
            <a:r>
              <a:rPr lang="ja-JP" altLang="en-US" dirty="0"/>
              <a:t>共有鍵暗号の欠点を</a:t>
            </a:r>
            <a:r>
              <a:rPr lang="ja-JP" altLang="en-US" dirty="0" smtClean="0"/>
              <a:t>解決</a:t>
            </a:r>
            <a:endParaRPr lang="en-US" altLang="ja-JP" dirty="0" smtClean="0"/>
          </a:p>
          <a:p>
            <a:pPr lvl="1"/>
            <a:r>
              <a:rPr lang="ja-JP" altLang="en-US" dirty="0"/>
              <a:t>だれ</a:t>
            </a:r>
            <a:r>
              <a:rPr lang="ja-JP" altLang="en-US" dirty="0" smtClean="0"/>
              <a:t>でも暗号文を作れるが</a:t>
            </a:r>
            <a:r>
              <a:rPr lang="en-US" altLang="ja-JP" dirty="0" smtClean="0"/>
              <a:t/>
            </a:r>
            <a:br>
              <a:rPr lang="en-US" altLang="ja-JP" dirty="0" smtClean="0"/>
            </a:br>
            <a:r>
              <a:rPr lang="ja-JP" altLang="en-US" dirty="0" smtClean="0">
                <a:solidFill>
                  <a:srgbClr val="FF0000"/>
                </a:solidFill>
              </a:rPr>
              <a:t>秘密鍵</a:t>
            </a:r>
            <a:r>
              <a:rPr lang="ja-JP" altLang="en-US" dirty="0" smtClean="0"/>
              <a:t>がないと復号できない</a:t>
            </a:r>
            <a:endParaRPr lang="en-US" altLang="ja-JP" dirty="0"/>
          </a:p>
          <a:p>
            <a:pPr lvl="1"/>
            <a:r>
              <a:rPr lang="ja-JP" altLang="en-US" dirty="0" smtClean="0"/>
              <a:t>代表例：</a:t>
            </a:r>
            <a:r>
              <a:rPr lang="en-US" altLang="ja-JP" dirty="0" smtClean="0"/>
              <a:t/>
            </a:r>
            <a:br>
              <a:rPr lang="en-US" altLang="ja-JP" dirty="0" smtClean="0"/>
            </a:br>
            <a:r>
              <a:rPr lang="en-US" altLang="ja-JP" dirty="0" smtClean="0">
                <a:solidFill>
                  <a:srgbClr val="FF0000"/>
                </a:solidFill>
              </a:rPr>
              <a:t>RSA</a:t>
            </a:r>
            <a:r>
              <a:rPr kumimoji="1" lang="en-US" altLang="ja-JP" dirty="0" smtClean="0">
                <a:solidFill>
                  <a:schemeClr val="tx1"/>
                </a:solidFill>
              </a:rPr>
              <a:t>, </a:t>
            </a:r>
            <a:r>
              <a:rPr kumimoji="1" lang="ja-JP" altLang="en-US" dirty="0" smtClean="0">
                <a:solidFill>
                  <a:srgbClr val="0000FF"/>
                </a:solidFill>
              </a:rPr>
              <a:t>楕円曲線暗号</a:t>
            </a:r>
            <a:endParaRPr kumimoji="1" lang="en-US" altLang="ja-JP" dirty="0" smtClean="0">
              <a:solidFill>
                <a:srgbClr val="0000FF"/>
              </a:solidFill>
            </a:endParaRPr>
          </a:p>
        </p:txBody>
      </p:sp>
      <p:sp>
        <p:nvSpPr>
          <p:cNvPr id="8" name="正方形/長方形 7"/>
          <p:cNvSpPr/>
          <p:nvPr/>
        </p:nvSpPr>
        <p:spPr>
          <a:xfrm>
            <a:off x="4978107"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送信者</a:t>
            </a:r>
            <a:endParaRPr kumimoji="1" lang="ja-JP" altLang="en-US" dirty="0"/>
          </a:p>
        </p:txBody>
      </p:sp>
      <p:sp>
        <p:nvSpPr>
          <p:cNvPr id="9" name="正方形/長方形 8"/>
          <p:cNvSpPr/>
          <p:nvPr/>
        </p:nvSpPr>
        <p:spPr>
          <a:xfrm>
            <a:off x="7642403"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smtClean="0"/>
              <a:t>者</a:t>
            </a:r>
            <a:endParaRPr kumimoji="1" lang="ja-JP" altLang="en-US" dirty="0"/>
          </a:p>
        </p:txBody>
      </p:sp>
      <p:sp>
        <p:nvSpPr>
          <p:cNvPr id="10" name="円/楕円 9"/>
          <p:cNvSpPr/>
          <p:nvPr/>
        </p:nvSpPr>
        <p:spPr>
          <a:xfrm>
            <a:off x="4906099"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平文</a:t>
            </a:r>
            <a:endParaRPr kumimoji="1" lang="ja-JP" altLang="en-US" dirty="0"/>
          </a:p>
        </p:txBody>
      </p:sp>
      <p:sp>
        <p:nvSpPr>
          <p:cNvPr id="11" name="円/楕円 10"/>
          <p:cNvSpPr/>
          <p:nvPr/>
        </p:nvSpPr>
        <p:spPr>
          <a:xfrm>
            <a:off x="7570395"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平文</a:t>
            </a:r>
            <a:endParaRPr kumimoji="1" lang="ja-JP" altLang="en-US" dirty="0"/>
          </a:p>
        </p:txBody>
      </p:sp>
      <p:sp>
        <p:nvSpPr>
          <p:cNvPr id="12" name="上矢印 11"/>
          <p:cNvSpPr/>
          <p:nvPr/>
        </p:nvSpPr>
        <p:spPr>
          <a:xfrm>
            <a:off x="5266139" y="409855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下矢印 12"/>
          <p:cNvSpPr/>
          <p:nvPr/>
        </p:nvSpPr>
        <p:spPr>
          <a:xfrm>
            <a:off x="7930435" y="409855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583495" y="4026550"/>
            <a:ext cx="1210588" cy="584775"/>
          </a:xfrm>
          <a:prstGeom prst="rect">
            <a:avLst/>
          </a:prstGeom>
          <a:noFill/>
        </p:spPr>
        <p:txBody>
          <a:bodyPr wrap="none" rtlCol="0">
            <a:spAutoFit/>
          </a:bodyPr>
          <a:lstStyle/>
          <a:p>
            <a:r>
              <a:rPr kumimoji="1" lang="ja-JP" altLang="en-US" sz="1600" dirty="0" smtClean="0"/>
              <a:t>①</a:t>
            </a:r>
            <a:r>
              <a:rPr lang="ja-JP" altLang="en-US" sz="1600" dirty="0">
                <a:solidFill>
                  <a:srgbClr val="0000FF"/>
                </a:solidFill>
              </a:rPr>
              <a:t>暗号</a:t>
            </a:r>
            <a:r>
              <a:rPr kumimoji="1" lang="ja-JP" altLang="en-US" sz="1600" dirty="0" smtClean="0">
                <a:solidFill>
                  <a:srgbClr val="0000FF"/>
                </a:solidFill>
              </a:rPr>
              <a:t>鍵</a:t>
            </a:r>
            <a:r>
              <a:rPr kumimoji="1" lang="ja-JP" altLang="en-US" sz="1600" dirty="0" smtClean="0"/>
              <a:t>で</a:t>
            </a:r>
            <a:endParaRPr kumimoji="1" lang="en-US" altLang="ja-JP" sz="1600" dirty="0" smtClean="0"/>
          </a:p>
          <a:p>
            <a:r>
              <a:rPr lang="ja-JP" altLang="en-US" sz="1600" dirty="0" smtClean="0"/>
              <a:t>　暗号化</a:t>
            </a:r>
            <a:endParaRPr kumimoji="1" lang="ja-JP" altLang="en-US" sz="1600" dirty="0"/>
          </a:p>
        </p:txBody>
      </p:sp>
      <p:sp>
        <p:nvSpPr>
          <p:cNvPr id="15" name="テキスト ボックス 14"/>
          <p:cNvSpPr txBox="1"/>
          <p:nvPr/>
        </p:nvSpPr>
        <p:spPr>
          <a:xfrm>
            <a:off x="6791855" y="4026550"/>
            <a:ext cx="1210588" cy="584775"/>
          </a:xfrm>
          <a:prstGeom prst="rect">
            <a:avLst/>
          </a:prstGeom>
          <a:noFill/>
        </p:spPr>
        <p:txBody>
          <a:bodyPr wrap="none" rtlCol="0">
            <a:spAutoFit/>
          </a:bodyPr>
          <a:lstStyle/>
          <a:p>
            <a:r>
              <a:rPr lang="ja-JP" altLang="en-US" sz="1600" dirty="0" smtClean="0"/>
              <a:t>③</a:t>
            </a:r>
            <a:r>
              <a:rPr lang="ja-JP" altLang="en-US" sz="1600" dirty="0">
                <a:solidFill>
                  <a:srgbClr val="0000FF"/>
                </a:solidFill>
              </a:rPr>
              <a:t>復号</a:t>
            </a:r>
            <a:r>
              <a:rPr kumimoji="1" lang="ja-JP" altLang="en-US" sz="1600" dirty="0" smtClean="0">
                <a:solidFill>
                  <a:srgbClr val="0000FF"/>
                </a:solidFill>
              </a:rPr>
              <a:t>鍵</a:t>
            </a:r>
            <a:r>
              <a:rPr kumimoji="1" lang="ja-JP" altLang="en-US" sz="1600" dirty="0" smtClean="0"/>
              <a:t>で</a:t>
            </a:r>
            <a:endParaRPr kumimoji="1" lang="en-US" altLang="ja-JP" sz="1600" dirty="0" smtClean="0"/>
          </a:p>
          <a:p>
            <a:r>
              <a:rPr lang="ja-JP" altLang="en-US" sz="1600" dirty="0" smtClean="0"/>
              <a:t>　復号化</a:t>
            </a:r>
            <a:endParaRPr kumimoji="1" lang="ja-JP" altLang="en-US" sz="1600" dirty="0"/>
          </a:p>
        </p:txBody>
      </p:sp>
      <p:sp>
        <p:nvSpPr>
          <p:cNvPr id="16" name="角丸四角形 15"/>
          <p:cNvSpPr/>
          <p:nvPr/>
        </p:nvSpPr>
        <p:spPr>
          <a:xfrm>
            <a:off x="4906099"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暗号文</a:t>
            </a:r>
            <a:endParaRPr kumimoji="1" lang="ja-JP" altLang="en-US" dirty="0"/>
          </a:p>
        </p:txBody>
      </p:sp>
      <p:sp>
        <p:nvSpPr>
          <p:cNvPr id="17" name="角丸四角形 16"/>
          <p:cNvSpPr/>
          <p:nvPr/>
        </p:nvSpPr>
        <p:spPr>
          <a:xfrm>
            <a:off x="7642403"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暗号文</a:t>
            </a:r>
            <a:endParaRPr kumimoji="1" lang="ja-JP" altLang="en-US" dirty="0"/>
          </a:p>
        </p:txBody>
      </p:sp>
      <p:sp>
        <p:nvSpPr>
          <p:cNvPr id="18" name="右矢印 17"/>
          <p:cNvSpPr/>
          <p:nvPr/>
        </p:nvSpPr>
        <p:spPr>
          <a:xfrm>
            <a:off x="6130235" y="359450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346259" y="3306470"/>
            <a:ext cx="800219" cy="338554"/>
          </a:xfrm>
          <a:prstGeom prst="rect">
            <a:avLst/>
          </a:prstGeom>
          <a:noFill/>
        </p:spPr>
        <p:txBody>
          <a:bodyPr wrap="none" rtlCol="0">
            <a:spAutoFit/>
          </a:bodyPr>
          <a:lstStyle/>
          <a:p>
            <a:r>
              <a:rPr kumimoji="1" lang="ja-JP" altLang="en-US" sz="1600" dirty="0" smtClean="0"/>
              <a:t>②送信</a:t>
            </a:r>
            <a:endParaRPr kumimoji="1" lang="ja-JP" altLang="en-US" sz="1600" dirty="0"/>
          </a:p>
        </p:txBody>
      </p:sp>
      <p:sp>
        <p:nvSpPr>
          <p:cNvPr id="20" name="テキスト ボックス 19"/>
          <p:cNvSpPr txBox="1"/>
          <p:nvPr/>
        </p:nvSpPr>
        <p:spPr>
          <a:xfrm>
            <a:off x="5913918" y="2730406"/>
            <a:ext cx="1800493" cy="369332"/>
          </a:xfrm>
          <a:prstGeom prst="rect">
            <a:avLst/>
          </a:prstGeom>
          <a:noFill/>
          <a:ln>
            <a:solidFill>
              <a:schemeClr val="tx1"/>
            </a:solidFill>
          </a:ln>
        </p:spPr>
        <p:txBody>
          <a:bodyPr wrap="none" rtlCol="0">
            <a:spAutoFit/>
          </a:bodyPr>
          <a:lstStyle/>
          <a:p>
            <a:r>
              <a:rPr kumimoji="1" lang="ja-JP" altLang="en-US" dirty="0" smtClean="0">
                <a:solidFill>
                  <a:srgbClr val="0000FF"/>
                </a:solidFill>
              </a:rPr>
              <a:t>暗号鍵</a:t>
            </a:r>
            <a:r>
              <a:rPr kumimoji="1" lang="ja-JP" altLang="en-US" dirty="0" smtClean="0"/>
              <a:t> ≠ </a:t>
            </a:r>
            <a:r>
              <a:rPr kumimoji="1" lang="ja-JP" altLang="en-US" dirty="0" smtClean="0">
                <a:solidFill>
                  <a:srgbClr val="0000FF"/>
                </a:solidFill>
              </a:rPr>
              <a:t>復号鍵</a:t>
            </a:r>
            <a:endParaRPr kumimoji="1" lang="ja-JP" altLang="en-US" dirty="0">
              <a:solidFill>
                <a:srgbClr val="0000FF"/>
              </a:solidFill>
            </a:endParaRPr>
          </a:p>
        </p:txBody>
      </p:sp>
      <p:sp>
        <p:nvSpPr>
          <p:cNvPr id="21" name="円/楕円 20"/>
          <p:cNvSpPr/>
          <p:nvPr/>
        </p:nvSpPr>
        <p:spPr>
          <a:xfrm>
            <a:off x="5824091" y="404271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012091" y="402655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282363" y="4330710"/>
            <a:ext cx="229478" cy="1424032"/>
          </a:xfrm>
          <a:prstGeom prst="down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78307" y="5272172"/>
            <a:ext cx="595035" cy="338554"/>
          </a:xfrm>
          <a:prstGeom prst="rect">
            <a:avLst/>
          </a:prstGeom>
          <a:noFill/>
        </p:spPr>
        <p:txBody>
          <a:bodyPr wrap="none" rtlCol="0">
            <a:spAutoFit/>
          </a:bodyPr>
          <a:lstStyle/>
          <a:p>
            <a:r>
              <a:rPr lang="ja-JP" altLang="en-US" sz="1600" dirty="0"/>
              <a:t>重要</a:t>
            </a:r>
            <a:endParaRPr kumimoji="1" lang="ja-JP" altLang="en-US" sz="1600" dirty="0"/>
          </a:p>
        </p:txBody>
      </p:sp>
      <p:sp>
        <p:nvSpPr>
          <p:cNvPr id="25" name="テキスト ボックス 24"/>
          <p:cNvSpPr txBox="1"/>
          <p:nvPr/>
        </p:nvSpPr>
        <p:spPr>
          <a:xfrm>
            <a:off x="6922323" y="5826750"/>
            <a:ext cx="1826141" cy="338554"/>
          </a:xfrm>
          <a:prstGeom prst="rect">
            <a:avLst/>
          </a:prstGeom>
          <a:noFill/>
        </p:spPr>
        <p:txBody>
          <a:bodyPr wrap="none" rtlCol="0">
            <a:spAutoFit/>
          </a:bodyPr>
          <a:lstStyle/>
          <a:p>
            <a:r>
              <a:rPr lang="ja-JP" altLang="en-US" sz="1600" dirty="0">
                <a:solidFill>
                  <a:srgbClr val="FF0000"/>
                </a:solidFill>
              </a:rPr>
              <a:t>秘密鍵</a:t>
            </a:r>
            <a:r>
              <a:rPr lang="ja-JP" altLang="en-US" sz="1600" dirty="0"/>
              <a:t>として保持</a:t>
            </a:r>
            <a:endParaRPr kumimoji="1" lang="ja-JP" altLang="en-US" sz="1600" dirty="0"/>
          </a:p>
        </p:txBody>
      </p:sp>
      <p:sp>
        <p:nvSpPr>
          <p:cNvPr id="26" name="上矢印 25"/>
          <p:cNvSpPr/>
          <p:nvPr/>
        </p:nvSpPr>
        <p:spPr>
          <a:xfrm>
            <a:off x="6071681" y="2586390"/>
            <a:ext cx="202570" cy="1440144"/>
          </a:xfrm>
          <a:prstGeom prst="up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842203" y="2298358"/>
            <a:ext cx="1826141" cy="338554"/>
          </a:xfrm>
          <a:prstGeom prst="rect">
            <a:avLst/>
          </a:prstGeom>
          <a:noFill/>
        </p:spPr>
        <p:txBody>
          <a:bodyPr wrap="none" rtlCol="0">
            <a:spAutoFit/>
          </a:bodyPr>
          <a:lstStyle/>
          <a:p>
            <a:r>
              <a:rPr kumimoji="1" lang="ja-JP" altLang="en-US" sz="1600" dirty="0" smtClean="0">
                <a:solidFill>
                  <a:srgbClr val="FF0000"/>
                </a:solidFill>
              </a:rPr>
              <a:t>公開鍵</a:t>
            </a:r>
            <a:r>
              <a:rPr kumimoji="1" lang="ja-JP" altLang="en-US" sz="1600" dirty="0" smtClean="0"/>
              <a:t>として公開</a:t>
            </a:r>
            <a:endParaRPr kumimoji="1" lang="ja-JP" altLang="en-US" sz="1600" dirty="0"/>
          </a:p>
        </p:txBody>
      </p:sp>
    </p:spTree>
    <p:extLst>
      <p:ext uri="{BB962C8B-B14F-4D97-AF65-F5344CB8AC3E}">
        <p14:creationId xmlns:p14="http://schemas.microsoft.com/office/powerpoint/2010/main" val="32352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公開鍵暗号</a:t>
            </a:r>
            <a:endParaRPr lang="ja-JP" altLang="en-US" dirty="0"/>
          </a:p>
        </p:txBody>
      </p:sp>
      <p:sp>
        <p:nvSpPr>
          <p:cNvPr id="3" name="コンテンツ プレースホルダー 2"/>
          <p:cNvSpPr>
            <a:spLocks noGrp="1"/>
          </p:cNvSpPr>
          <p:nvPr>
            <p:ph idx="1"/>
          </p:nvPr>
        </p:nvSpPr>
        <p:spPr>
          <a:xfrm>
            <a:off x="1607377" y="1358901"/>
            <a:ext cx="6927023" cy="4552322"/>
          </a:xfrm>
        </p:spPr>
        <p:txBody>
          <a:bodyPr>
            <a:normAutofit/>
          </a:bodyPr>
          <a:lstStyle/>
          <a:p>
            <a:r>
              <a:rPr lang="ja-JP" altLang="en-US" dirty="0" smtClean="0"/>
              <a:t>公開鍵・秘密鍵ペアをどうやって実現するか？</a:t>
            </a:r>
            <a:endParaRPr lang="en-US" altLang="ja-JP" dirty="0" smtClean="0"/>
          </a:p>
          <a:p>
            <a:r>
              <a:rPr lang="ja-JP" altLang="en-US" dirty="0" smtClean="0"/>
              <a:t>鍵を構成する上で、不可欠な条件</a:t>
            </a:r>
            <a:endParaRPr lang="en-US" altLang="ja-JP" dirty="0" smtClean="0"/>
          </a:p>
          <a:p>
            <a:pPr marL="914400" lvl="1" indent="-457200">
              <a:buFont typeface="+mj-lt"/>
              <a:buAutoNum type="arabicPeriod"/>
            </a:pPr>
            <a:r>
              <a:rPr lang="ja-JP" altLang="en-US" dirty="0" smtClean="0"/>
              <a:t>公開鍵から、対応する秘密鍵が推測できない</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en-US" altLang="ja-JP" dirty="0" smtClean="0"/>
          </a:p>
          <a:p>
            <a:pPr marL="914400" lvl="1" indent="-457200">
              <a:buFont typeface="+mj-lt"/>
              <a:buAutoNum type="arabicPeriod"/>
            </a:pPr>
            <a:r>
              <a:rPr lang="ja-JP" altLang="en-US" dirty="0" smtClean="0"/>
              <a:t>公開鍵で暗号化された文書をそれに対応する秘密鍵でだけ復号化できる</a:t>
            </a:r>
            <a:endParaRPr lang="en-US" altLang="ja-JP" dirty="0" smtClean="0"/>
          </a:p>
          <a:p>
            <a:pPr lvl="1"/>
            <a:endParaRPr lang="en-US" altLang="ja-JP" dirty="0" smtClean="0"/>
          </a:p>
          <a:p>
            <a:pPr lvl="1"/>
            <a:r>
              <a:rPr lang="ja-JP" altLang="en-US" dirty="0" smtClean="0"/>
              <a:t>　　</a:t>
            </a:r>
            <a:r>
              <a:rPr lang="en-US" altLang="ja-JP" dirty="0" smtClean="0"/>
              <a:t/>
            </a:r>
            <a:br>
              <a:rPr lang="en-US" altLang="ja-JP" dirty="0" smtClean="0"/>
            </a:br>
            <a:r>
              <a:rPr lang="ja-JP" altLang="en-US" dirty="0" smtClean="0"/>
              <a:t>　　</a:t>
            </a:r>
            <a:endParaRPr lang="ja-JP" altLang="en-US" dirty="0"/>
          </a:p>
        </p:txBody>
      </p:sp>
      <p:sp>
        <p:nvSpPr>
          <p:cNvPr id="22" name="フッター プレースホルダー 21"/>
          <p:cNvSpPr>
            <a:spLocks noGrp="1"/>
          </p:cNvSpPr>
          <p:nvPr>
            <p:ph type="ftr" sz="quarter" idx="11"/>
          </p:nvPr>
        </p:nvSpPr>
        <p:spPr/>
        <p:txBody>
          <a:bodyPr/>
          <a:lstStyle/>
          <a:p>
            <a:r>
              <a:rPr lang="ja-JP" altLang="en-US" smtClean="0"/>
              <a:t>サイバーセキュリティ基礎論</a:t>
            </a:r>
            <a:endParaRPr lang="ja-JP" altLang="en-US" dirty="0"/>
          </a:p>
        </p:txBody>
      </p:sp>
      <p:sp>
        <p:nvSpPr>
          <p:cNvPr id="26" name="スライド番号プレースホルダー 25"/>
          <p:cNvSpPr>
            <a:spLocks noGrp="1"/>
          </p:cNvSpPr>
          <p:nvPr>
            <p:ph type="sldNum" sz="quarter" idx="12"/>
          </p:nvPr>
        </p:nvSpPr>
        <p:spPr/>
        <p:txBody>
          <a:bodyPr/>
          <a:lstStyle/>
          <a:p>
            <a:fld id="{D2D8002D-B5B0-4BAC-B1F6-782DDCCE6D9C}" type="slidenum">
              <a:rPr lang="ja-JP" altLang="en-US" smtClean="0"/>
              <a:pPr/>
              <a:t>23</a:t>
            </a:fld>
            <a:endParaRPr lang="ja-JP" altLang="en-US" dirty="0"/>
          </a:p>
        </p:txBody>
      </p:sp>
      <p:sp>
        <p:nvSpPr>
          <p:cNvPr id="32" name="角丸四角形 31"/>
          <p:cNvSpPr/>
          <p:nvPr/>
        </p:nvSpPr>
        <p:spPr>
          <a:xfrm>
            <a:off x="1187624" y="4752271"/>
            <a:ext cx="7017241" cy="1413033"/>
          </a:xfrm>
          <a:prstGeom prst="roundRect">
            <a:avLst/>
          </a:prstGeom>
          <a:solidFill>
            <a:schemeClr val="accent4">
              <a:lumMod val="60000"/>
              <a:lumOff val="40000"/>
              <a:alpha val="6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4" name="角丸四角形 33"/>
          <p:cNvSpPr/>
          <p:nvPr/>
        </p:nvSpPr>
        <p:spPr>
          <a:xfrm>
            <a:off x="1187624" y="5005451"/>
            <a:ext cx="3007600" cy="490065"/>
          </a:xfrm>
          <a:prstGeom prst="roundRect">
            <a:avLst/>
          </a:prstGeom>
          <a:gradFill>
            <a:gsLst>
              <a:gs pos="0">
                <a:schemeClr val="accent4">
                  <a:shade val="51000"/>
                  <a:satMod val="130000"/>
                  <a:alpha val="60000"/>
                  <a:lumMod val="74000"/>
                  <a:lumOff val="26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solidFill>
                  <a:schemeClr val="bg1"/>
                </a:solidFill>
              </a:rPr>
              <a:t>もう</a:t>
            </a:r>
            <a:r>
              <a:rPr lang="ja-JP" altLang="en-US" dirty="0" smtClean="0">
                <a:solidFill>
                  <a:schemeClr val="bg1"/>
                </a:solidFill>
              </a:rPr>
              <a:t>一つの一方</a:t>
            </a:r>
            <a:r>
              <a:rPr lang="ja-JP" altLang="en-US" dirty="0">
                <a:solidFill>
                  <a:schemeClr val="bg1"/>
                </a:solidFill>
              </a:rPr>
              <a:t>向性関数</a:t>
            </a:r>
            <a:endParaRPr kumimoji="1" lang="ja-JP" altLang="en-US" dirty="0"/>
          </a:p>
        </p:txBody>
      </p:sp>
      <p:sp>
        <p:nvSpPr>
          <p:cNvPr id="31" name="角丸四角形 30"/>
          <p:cNvSpPr/>
          <p:nvPr/>
        </p:nvSpPr>
        <p:spPr>
          <a:xfrm>
            <a:off x="1331640" y="2720469"/>
            <a:ext cx="7017241" cy="980494"/>
          </a:xfrm>
          <a:prstGeom prst="roundRect">
            <a:avLst/>
          </a:prstGeom>
          <a:solidFill>
            <a:srgbClr val="FFCC99">
              <a:alpha val="70000"/>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角丸四角形 32"/>
          <p:cNvSpPr/>
          <p:nvPr/>
        </p:nvSpPr>
        <p:spPr>
          <a:xfrm>
            <a:off x="1462471" y="3121723"/>
            <a:ext cx="2153958" cy="512716"/>
          </a:xfrm>
          <a:prstGeom prst="roundRect">
            <a:avLst/>
          </a:prstGeom>
          <a:solidFill>
            <a:srgbClr val="FF5050">
              <a:alpha val="7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smtClean="0"/>
              <a:t>一方向性関数</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75237" flipH="1">
            <a:off x="4275527" y="3082675"/>
            <a:ext cx="746810" cy="400629"/>
          </a:xfrm>
          <a:prstGeom prst="rect">
            <a:avLst/>
          </a:prstGeom>
        </p:spPr>
      </p:pic>
      <p:sp>
        <p:nvSpPr>
          <p:cNvPr id="8" name="テキスト ボックス 7"/>
          <p:cNvSpPr txBox="1"/>
          <p:nvPr/>
        </p:nvSpPr>
        <p:spPr>
          <a:xfrm>
            <a:off x="3964716" y="2967927"/>
            <a:ext cx="553547" cy="523220"/>
          </a:xfrm>
          <a:prstGeom prst="rect">
            <a:avLst/>
          </a:prstGeom>
          <a:noFill/>
        </p:spPr>
        <p:txBody>
          <a:bodyPr wrap="square" rtlCol="0">
            <a:spAutoFit/>
          </a:bodyPr>
          <a:lstStyle/>
          <a:p>
            <a:r>
              <a:rPr lang="ja-JP" altLang="en-US" sz="2800" dirty="0" smtClean="0">
                <a:solidFill>
                  <a:srgbClr val="FF0000"/>
                </a:solidFill>
              </a:rPr>
              <a:t>秘</a:t>
            </a:r>
            <a:endParaRPr lang="en-US" altLang="ja-JP" sz="2800" dirty="0" smtClean="0">
              <a:solidFill>
                <a:srgbClr val="FF0000"/>
              </a:solidFill>
            </a:endParaRPr>
          </a:p>
        </p:txBody>
      </p:sp>
      <p:pic>
        <p:nvPicPr>
          <p:cNvPr id="9"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7363031" y="3049055"/>
            <a:ext cx="646258" cy="467868"/>
          </a:xfrm>
          <a:prstGeom prst="rect">
            <a:avLst/>
          </a:prstGeom>
        </p:spPr>
      </p:pic>
      <p:sp>
        <p:nvSpPr>
          <p:cNvPr id="10" name="テキスト ボックス 9"/>
          <p:cNvSpPr txBox="1"/>
          <p:nvPr/>
        </p:nvSpPr>
        <p:spPr>
          <a:xfrm>
            <a:off x="7870046" y="2967927"/>
            <a:ext cx="478835" cy="523220"/>
          </a:xfrm>
          <a:prstGeom prst="rect">
            <a:avLst/>
          </a:prstGeom>
          <a:noFill/>
        </p:spPr>
        <p:txBody>
          <a:bodyPr wrap="square" rtlCol="0">
            <a:spAutoFit/>
          </a:bodyPr>
          <a:lstStyle/>
          <a:p>
            <a:r>
              <a:rPr kumimoji="1" lang="ja-JP" altLang="en-US" sz="2800" dirty="0" smtClean="0">
                <a:solidFill>
                  <a:srgbClr val="00B050"/>
                </a:solidFill>
              </a:rPr>
              <a:t>公</a:t>
            </a:r>
            <a:endParaRPr kumimoji="1" lang="ja-JP" altLang="en-US" sz="2000" dirty="0">
              <a:solidFill>
                <a:srgbClr val="00B050"/>
              </a:solidFill>
            </a:endParaRPr>
          </a:p>
        </p:txBody>
      </p:sp>
      <p:sp>
        <p:nvSpPr>
          <p:cNvPr id="11" name="右矢印 10"/>
          <p:cNvSpPr/>
          <p:nvPr/>
        </p:nvSpPr>
        <p:spPr>
          <a:xfrm>
            <a:off x="5115013" y="2999350"/>
            <a:ext cx="2147843" cy="23018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右矢印 11"/>
          <p:cNvSpPr/>
          <p:nvPr/>
        </p:nvSpPr>
        <p:spPr>
          <a:xfrm rot="10800000">
            <a:off x="5076056" y="3404252"/>
            <a:ext cx="2147843" cy="2301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ドーナツ 12"/>
          <p:cNvSpPr/>
          <p:nvPr/>
        </p:nvSpPr>
        <p:spPr>
          <a:xfrm>
            <a:off x="5857599" y="2720469"/>
            <a:ext cx="328315" cy="318805"/>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solidFill>
                <a:schemeClr val="tx1"/>
              </a:solidFill>
            </a:endParaRPr>
          </a:p>
        </p:txBody>
      </p:sp>
      <p:sp>
        <p:nvSpPr>
          <p:cNvPr id="14" name="乗算記号 13"/>
          <p:cNvSpPr/>
          <p:nvPr/>
        </p:nvSpPr>
        <p:spPr>
          <a:xfrm>
            <a:off x="6117321" y="3102296"/>
            <a:ext cx="472771" cy="431718"/>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4484004" y="4967728"/>
            <a:ext cx="1340800" cy="6217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smtClean="0"/>
              <a:t>平文</a:t>
            </a:r>
            <a:endParaRPr kumimoji="1" lang="ja-JP" altLang="en-US" dirty="0"/>
          </a:p>
        </p:txBody>
      </p:sp>
      <p:sp>
        <p:nvSpPr>
          <p:cNvPr id="16" name="円/楕円 15"/>
          <p:cNvSpPr/>
          <p:nvPr/>
        </p:nvSpPr>
        <p:spPr>
          <a:xfrm>
            <a:off x="7109709" y="4928923"/>
            <a:ext cx="1493485" cy="699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暗号文</a:t>
            </a:r>
            <a:endParaRPr kumimoji="1" lang="ja-JP" altLang="en-US" dirty="0"/>
          </a:p>
        </p:txBody>
      </p:sp>
      <p:sp>
        <p:nvSpPr>
          <p:cNvPr id="17" name="右矢印 16"/>
          <p:cNvSpPr/>
          <p:nvPr/>
        </p:nvSpPr>
        <p:spPr>
          <a:xfrm>
            <a:off x="5945342" y="5047100"/>
            <a:ext cx="1036587" cy="19941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8" name="右矢印 17"/>
          <p:cNvSpPr/>
          <p:nvPr/>
        </p:nvSpPr>
        <p:spPr>
          <a:xfrm rot="10800000">
            <a:off x="5945342" y="5323914"/>
            <a:ext cx="1022636" cy="1893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ドーナツ 18"/>
          <p:cNvSpPr/>
          <p:nvPr/>
        </p:nvSpPr>
        <p:spPr>
          <a:xfrm>
            <a:off x="6079739" y="4717161"/>
            <a:ext cx="279713" cy="293764"/>
          </a:xfrm>
          <a:prstGeom prst="don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0" name="乗算記号 19"/>
          <p:cNvSpPr/>
          <p:nvPr/>
        </p:nvSpPr>
        <p:spPr>
          <a:xfrm>
            <a:off x="6250624" y="5464846"/>
            <a:ext cx="352868" cy="349133"/>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環状矢印 20"/>
          <p:cNvSpPr/>
          <p:nvPr/>
        </p:nvSpPr>
        <p:spPr>
          <a:xfrm rot="10251152">
            <a:off x="4771968" y="4017624"/>
            <a:ext cx="3172470" cy="2684963"/>
          </a:xfrm>
          <a:prstGeom prst="circularArrow">
            <a:avLst>
              <a:gd name="adj1" fmla="val 15738"/>
              <a:gd name="adj2" fmla="val 1044882"/>
              <a:gd name="adj3" fmla="val 20275654"/>
              <a:gd name="adj4" fmla="val 12228126"/>
              <a:gd name="adj5" fmla="val 219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tx1"/>
              </a:solidFill>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31092" flipH="1">
            <a:off x="6734764" y="5753543"/>
            <a:ext cx="559199" cy="299984"/>
          </a:xfrm>
          <a:prstGeom prst="rect">
            <a:avLst/>
          </a:prstGeom>
        </p:spPr>
      </p:pic>
      <p:sp>
        <p:nvSpPr>
          <p:cNvPr id="24" name="テキスト ボックス 23"/>
          <p:cNvSpPr txBox="1"/>
          <p:nvPr/>
        </p:nvSpPr>
        <p:spPr>
          <a:xfrm rot="20112859">
            <a:off x="7004328" y="5552368"/>
            <a:ext cx="306569" cy="523220"/>
          </a:xfrm>
          <a:prstGeom prst="rect">
            <a:avLst/>
          </a:prstGeom>
          <a:noFill/>
        </p:spPr>
        <p:txBody>
          <a:bodyPr wrap="square" rtlCol="0">
            <a:spAutoFit/>
          </a:bodyPr>
          <a:lstStyle/>
          <a:p>
            <a:r>
              <a:rPr lang="ja-JP" altLang="en-US" sz="2800" dirty="0" smtClean="0">
                <a:solidFill>
                  <a:srgbClr val="FF0000"/>
                </a:solidFill>
              </a:rPr>
              <a:t>秘</a:t>
            </a:r>
            <a:endParaRPr lang="en-US" altLang="ja-JP" sz="2800" dirty="0" smtClean="0">
              <a:solidFill>
                <a:srgbClr val="FF0000"/>
              </a:solidFill>
            </a:endParaRPr>
          </a:p>
        </p:txBody>
      </p:sp>
      <p:sp>
        <p:nvSpPr>
          <p:cNvPr id="25" name="テキスト ボックス 24"/>
          <p:cNvSpPr txBox="1"/>
          <p:nvPr/>
        </p:nvSpPr>
        <p:spPr>
          <a:xfrm rot="653384">
            <a:off x="5427625" y="5713518"/>
            <a:ext cx="1341700" cy="412479"/>
          </a:xfrm>
          <a:prstGeom prst="rect">
            <a:avLst/>
          </a:prstGeom>
          <a:noFill/>
        </p:spPr>
        <p:txBody>
          <a:bodyPr wrap="square" rtlCol="0">
            <a:prstTxWarp prst="textArchDown">
              <a:avLst>
                <a:gd name="adj" fmla="val 423860"/>
              </a:avLst>
            </a:prstTxWarp>
            <a:spAutoFit/>
          </a:bodyPr>
          <a:lstStyle/>
          <a:p>
            <a:r>
              <a:rPr kumimoji="1" lang="en-US" altLang="ja-JP" sz="2400" dirty="0" smtClean="0"/>
              <a:t>TRAPDOOR</a:t>
            </a:r>
            <a:endParaRPr kumimoji="1" lang="ja-JP" altLang="en-US" sz="2400" dirty="0"/>
          </a:p>
        </p:txBody>
      </p:sp>
      <p:pic>
        <p:nvPicPr>
          <p:cNvPr id="27"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6513510" y="4691112"/>
            <a:ext cx="403610" cy="292199"/>
          </a:xfrm>
          <a:prstGeom prst="rect">
            <a:avLst/>
          </a:prstGeom>
        </p:spPr>
      </p:pic>
      <p:sp>
        <p:nvSpPr>
          <p:cNvPr id="28" name="テキスト ボックス 27"/>
          <p:cNvSpPr txBox="1"/>
          <p:nvPr/>
        </p:nvSpPr>
        <p:spPr>
          <a:xfrm>
            <a:off x="6683493" y="4581383"/>
            <a:ext cx="299048" cy="523220"/>
          </a:xfrm>
          <a:prstGeom prst="rect">
            <a:avLst/>
          </a:prstGeom>
          <a:noFill/>
        </p:spPr>
        <p:txBody>
          <a:bodyPr wrap="square" rtlCol="0">
            <a:spAutoFit/>
          </a:bodyPr>
          <a:lstStyle/>
          <a:p>
            <a:r>
              <a:rPr kumimoji="1" lang="ja-JP" altLang="en-US" sz="2800" dirty="0" smtClean="0">
                <a:solidFill>
                  <a:srgbClr val="00B050"/>
                </a:solidFill>
              </a:rPr>
              <a:t>公</a:t>
            </a:r>
            <a:endParaRPr kumimoji="1" lang="ja-JP" altLang="en-US" sz="2000" dirty="0">
              <a:solidFill>
                <a:srgbClr val="00B050"/>
              </a:solidFill>
            </a:endParaRPr>
          </a:p>
        </p:txBody>
      </p:sp>
      <p:sp>
        <p:nvSpPr>
          <p:cNvPr id="29" name="テキスト ボックス 28"/>
          <p:cNvSpPr txBox="1"/>
          <p:nvPr/>
        </p:nvSpPr>
        <p:spPr>
          <a:xfrm>
            <a:off x="1129960" y="5637327"/>
            <a:ext cx="33361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lvl="1" algn="ctr"/>
            <a:r>
              <a:rPr lang="en-US" altLang="ja-JP" sz="2400" dirty="0" smtClean="0"/>
              <a:t>trapdoor</a:t>
            </a:r>
            <a:r>
              <a:rPr lang="ja-JP" altLang="en-US" sz="2400" dirty="0" smtClean="0"/>
              <a:t>が必要</a:t>
            </a:r>
            <a:endParaRPr kumimoji="1" lang="ja-JP" altLang="en-US" sz="2400" dirty="0"/>
          </a:p>
        </p:txBody>
      </p:sp>
    </p:spTree>
    <p:extLst>
      <p:ext uri="{BB962C8B-B14F-4D97-AF65-F5344CB8AC3E}">
        <p14:creationId xmlns:p14="http://schemas.microsoft.com/office/powerpoint/2010/main" val="9997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0000"/>
                </a:solidFill>
              </a:rPr>
              <a:t>RSA</a:t>
            </a:r>
            <a:r>
              <a:rPr kumimoji="1" lang="ja-JP" altLang="en-US" dirty="0" smtClean="0">
                <a:solidFill>
                  <a:srgbClr val="FF0000"/>
                </a:solidFill>
              </a:rPr>
              <a:t>暗号</a:t>
            </a:r>
            <a:r>
              <a:rPr kumimoji="1" lang="ja-JP" altLang="en-US" dirty="0" smtClean="0"/>
              <a:t>、</a:t>
            </a:r>
            <a:r>
              <a:rPr kumimoji="1" lang="ja-JP" altLang="en-US" dirty="0" smtClean="0">
                <a:solidFill>
                  <a:srgbClr val="FF0000"/>
                </a:solidFill>
              </a:rPr>
              <a:t>エルガマル暗号</a:t>
            </a:r>
            <a:endParaRPr kumimoji="1" lang="ja-JP" altLang="en-US" dirty="0">
              <a:solidFill>
                <a:srgbClr val="FF0000"/>
              </a:solidFill>
            </a:endParaRPr>
          </a:p>
        </p:txBody>
      </p:sp>
      <p:sp>
        <p:nvSpPr>
          <p:cNvPr id="3" name="コンテンツ プレースホルダー 2"/>
          <p:cNvSpPr>
            <a:spLocks noGrp="1"/>
          </p:cNvSpPr>
          <p:nvPr>
            <p:ph idx="1"/>
          </p:nvPr>
        </p:nvSpPr>
        <p:spPr>
          <a:xfrm>
            <a:off x="1607377" y="1616149"/>
            <a:ext cx="7308023" cy="4295073"/>
          </a:xfrm>
        </p:spPr>
        <p:txBody>
          <a:bodyPr>
            <a:normAutofit/>
          </a:bodyPr>
          <a:lstStyle/>
          <a:p>
            <a:r>
              <a:rPr kumimoji="1" lang="en-US" altLang="ja-JP" dirty="0" smtClean="0">
                <a:solidFill>
                  <a:srgbClr val="FF0000"/>
                </a:solidFill>
              </a:rPr>
              <a:t>RSA</a:t>
            </a:r>
            <a:r>
              <a:rPr kumimoji="1" lang="ja-JP" altLang="en-US" dirty="0" smtClean="0">
                <a:solidFill>
                  <a:srgbClr val="FF0000"/>
                </a:solidFill>
              </a:rPr>
              <a:t>暗号</a:t>
            </a:r>
            <a:endParaRPr kumimoji="1" lang="en-US" altLang="ja-JP" dirty="0" smtClean="0">
              <a:solidFill>
                <a:srgbClr val="FF0000"/>
              </a:solidFill>
            </a:endParaRPr>
          </a:p>
          <a:p>
            <a:pPr lvl="1"/>
            <a:r>
              <a:rPr lang="ja-JP" altLang="en-US" dirty="0"/>
              <a:t>現在、最も普及している公開鍵暗号</a:t>
            </a:r>
            <a:endParaRPr lang="en-US" altLang="ja-JP" dirty="0"/>
          </a:p>
          <a:p>
            <a:pPr lvl="1"/>
            <a:r>
              <a:rPr lang="en-US" altLang="ja-JP" dirty="0"/>
              <a:t>1977</a:t>
            </a:r>
            <a:r>
              <a:rPr lang="ja-JP" altLang="en-US" dirty="0" smtClean="0"/>
              <a:t>年 発明</a:t>
            </a:r>
            <a:endParaRPr lang="en-US" altLang="ja-JP" dirty="0"/>
          </a:p>
          <a:p>
            <a:pPr lvl="1"/>
            <a:r>
              <a:rPr lang="ja-JP" altLang="en-US" dirty="0"/>
              <a:t>発明者 </a:t>
            </a:r>
            <a:r>
              <a:rPr lang="en-US" altLang="ja-JP" dirty="0">
                <a:solidFill>
                  <a:srgbClr val="0000FF"/>
                </a:solidFill>
              </a:rPr>
              <a:t>R</a:t>
            </a:r>
            <a:r>
              <a:rPr lang="en-US" altLang="ja-JP" dirty="0"/>
              <a:t>on </a:t>
            </a:r>
            <a:r>
              <a:rPr lang="en-US" altLang="ja-JP" dirty="0" err="1"/>
              <a:t>Rivest</a:t>
            </a:r>
            <a:r>
              <a:rPr lang="en-US" altLang="ja-JP" dirty="0"/>
              <a:t>,  </a:t>
            </a:r>
            <a:r>
              <a:rPr lang="en-US" altLang="ja-JP" dirty="0" err="1"/>
              <a:t>Adi</a:t>
            </a:r>
            <a:r>
              <a:rPr lang="en-US" altLang="ja-JP" dirty="0"/>
              <a:t> </a:t>
            </a:r>
            <a:r>
              <a:rPr lang="en-US" altLang="ja-JP" dirty="0">
                <a:solidFill>
                  <a:srgbClr val="0000FF"/>
                </a:solidFill>
              </a:rPr>
              <a:t>S</a:t>
            </a:r>
            <a:r>
              <a:rPr lang="en-US" altLang="ja-JP" dirty="0"/>
              <a:t>hamir,  </a:t>
            </a:r>
            <a:r>
              <a:rPr lang="ja-JP" altLang="ja-JP" dirty="0"/>
              <a:t>Len </a:t>
            </a:r>
            <a:r>
              <a:rPr lang="ja-JP" altLang="ja-JP" dirty="0">
                <a:solidFill>
                  <a:srgbClr val="0000FF"/>
                </a:solidFill>
              </a:rPr>
              <a:t>A</a:t>
            </a:r>
            <a:r>
              <a:rPr lang="ja-JP" altLang="ja-JP" dirty="0"/>
              <a:t>dleman</a:t>
            </a:r>
            <a:endParaRPr lang="en-US" altLang="ja-JP" dirty="0"/>
          </a:p>
          <a:p>
            <a:pPr lvl="1"/>
            <a:r>
              <a:rPr lang="ja-JP" altLang="en-US" dirty="0"/>
              <a:t>「素因数分解の計算の難しさ」を安全性の根拠とする</a:t>
            </a:r>
            <a:endParaRPr lang="en-US" altLang="ja-JP" dirty="0">
              <a:solidFill>
                <a:srgbClr val="FF0000"/>
              </a:solidFill>
            </a:endParaRPr>
          </a:p>
          <a:p>
            <a:r>
              <a:rPr lang="ja-JP" altLang="en-US" dirty="0">
                <a:solidFill>
                  <a:srgbClr val="FF0000"/>
                </a:solidFill>
              </a:rPr>
              <a:t>エルガマル</a:t>
            </a:r>
            <a:r>
              <a:rPr lang="ja-JP" altLang="en-US" dirty="0" smtClean="0">
                <a:solidFill>
                  <a:srgbClr val="FF0000"/>
                </a:solidFill>
              </a:rPr>
              <a:t>暗号</a:t>
            </a:r>
            <a:endParaRPr lang="en-US" altLang="ja-JP" dirty="0" smtClean="0">
              <a:solidFill>
                <a:srgbClr val="FF0000"/>
              </a:solidFill>
            </a:endParaRPr>
          </a:p>
          <a:p>
            <a:pPr lvl="1"/>
            <a:r>
              <a:rPr kumimoji="1" lang="ja-JP" altLang="en-US" dirty="0" smtClean="0"/>
              <a:t>「</a:t>
            </a:r>
            <a:r>
              <a:rPr kumimoji="1" lang="ja-JP" altLang="en-US" dirty="0" smtClean="0">
                <a:solidFill>
                  <a:srgbClr val="0000FF"/>
                </a:solidFill>
              </a:rPr>
              <a:t>楕円</a:t>
            </a:r>
            <a:r>
              <a:rPr kumimoji="1" lang="ja-JP" altLang="en-US" dirty="0">
                <a:solidFill>
                  <a:srgbClr val="0000FF"/>
                </a:solidFill>
              </a:rPr>
              <a:t>曲線</a:t>
            </a:r>
            <a:r>
              <a:rPr kumimoji="1" lang="ja-JP" altLang="en-US" dirty="0" smtClean="0">
                <a:solidFill>
                  <a:srgbClr val="0000FF"/>
                </a:solidFill>
              </a:rPr>
              <a:t>暗号</a:t>
            </a:r>
            <a:r>
              <a:rPr kumimoji="1" lang="ja-JP" altLang="en-US" dirty="0" smtClean="0"/>
              <a:t>」と言えば、主に</a:t>
            </a:r>
            <a:r>
              <a:rPr kumimoji="1" lang="ja-JP" altLang="en-US" u="sng" dirty="0" smtClean="0"/>
              <a:t>楕円エルガマル暗号</a:t>
            </a:r>
            <a:r>
              <a:rPr kumimoji="1" lang="ja-JP" altLang="en-US" dirty="0" smtClean="0"/>
              <a:t>（またはその亜種）を指す。</a:t>
            </a:r>
            <a:endParaRPr kumimoji="1" lang="en-US" altLang="ja-JP" dirty="0" smtClean="0"/>
          </a:p>
          <a:p>
            <a:pPr lvl="1"/>
            <a:r>
              <a:rPr lang="ja-JP" altLang="en-US" dirty="0"/>
              <a:t>著作権保護</a:t>
            </a:r>
            <a:r>
              <a:rPr lang="ja-JP" altLang="en-US" dirty="0" smtClean="0"/>
              <a:t>技術、ペアリング暗号など</a:t>
            </a:r>
            <a:r>
              <a:rPr lang="ja-JP" altLang="en-US" dirty="0"/>
              <a:t>に応用されている</a:t>
            </a:r>
          </a:p>
          <a:p>
            <a:pPr lvl="1"/>
            <a:r>
              <a:rPr kumimoji="1" lang="ja-JP" altLang="en-US" dirty="0" smtClean="0"/>
              <a:t>「</a:t>
            </a:r>
            <a:r>
              <a:rPr kumimoji="1" lang="ja-JP" altLang="en-US" dirty="0" smtClean="0">
                <a:solidFill>
                  <a:srgbClr val="0000FF"/>
                </a:solidFill>
              </a:rPr>
              <a:t>離散対数問題</a:t>
            </a:r>
            <a:r>
              <a:rPr kumimoji="1" lang="ja-JP" altLang="en-US" dirty="0" smtClean="0"/>
              <a:t>の解読のむずかしさ」が安全性の根拠</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spTree>
    <p:extLst>
      <p:ext uri="{BB962C8B-B14F-4D97-AF65-F5344CB8AC3E}">
        <p14:creationId xmlns:p14="http://schemas.microsoft.com/office/powerpoint/2010/main" val="3932808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FF0000"/>
                </a:solidFill>
              </a:rPr>
              <a:t>共通鍵</a:t>
            </a:r>
            <a:r>
              <a:rPr lang="ja-JP" altLang="en-US" dirty="0" smtClean="0">
                <a:solidFill>
                  <a:srgbClr val="FF0000"/>
                </a:solidFill>
              </a:rPr>
              <a:t>暗号  </a:t>
            </a:r>
            <a:r>
              <a:rPr lang="en-US" altLang="ja-JP" dirty="0" smtClean="0"/>
              <a:t>vs </a:t>
            </a:r>
            <a:r>
              <a:rPr lang="ja-JP" altLang="en-US" dirty="0" smtClean="0">
                <a:solidFill>
                  <a:srgbClr val="FF0000"/>
                </a:solidFill>
              </a:rPr>
              <a:t>公開鍵暗号</a:t>
            </a:r>
            <a:endParaRPr kumimoji="1" lang="ja-JP" altLang="en-US" dirty="0">
              <a:solidFill>
                <a:srgbClr val="FF0000"/>
              </a:solidFill>
            </a:endParaRPr>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25</a:t>
            </a:fld>
            <a:endParaRPr kumimoji="1" lang="ja-JP" altLang="en-US" dirty="0"/>
          </a:p>
        </p:txBody>
      </p:sp>
      <p:graphicFrame>
        <p:nvGraphicFramePr>
          <p:cNvPr id="7" name="コンテンツ プレースホルダー 6"/>
          <p:cNvGraphicFramePr>
            <a:graphicFrameLocks noGrp="1"/>
          </p:cNvGraphicFramePr>
          <p:nvPr>
            <p:ph idx="1"/>
            <p:extLst/>
          </p:nvPr>
        </p:nvGraphicFramePr>
        <p:xfrm>
          <a:off x="683568" y="2104257"/>
          <a:ext cx="7632848" cy="2836911"/>
        </p:xfrm>
        <a:graphic>
          <a:graphicData uri="http://schemas.openxmlformats.org/drawingml/2006/table">
            <a:tbl>
              <a:tblPr firstRow="1" bandRow="1">
                <a:tableStyleId>{00A15C55-8517-42AA-B614-E9B94910E393}</a:tableStyleId>
              </a:tblPr>
              <a:tblGrid>
                <a:gridCol w="2225585">
                  <a:extLst>
                    <a:ext uri="{9D8B030D-6E8A-4147-A177-3AD203B41FA5}">
                      <a16:colId xmlns:a16="http://schemas.microsoft.com/office/drawing/2014/main" val="20000"/>
                    </a:ext>
                  </a:extLst>
                </a:gridCol>
                <a:gridCol w="2685534">
                  <a:extLst>
                    <a:ext uri="{9D8B030D-6E8A-4147-A177-3AD203B41FA5}">
                      <a16:colId xmlns:a16="http://schemas.microsoft.com/office/drawing/2014/main" val="20001"/>
                    </a:ext>
                  </a:extLst>
                </a:gridCol>
                <a:gridCol w="2721729">
                  <a:extLst>
                    <a:ext uri="{9D8B030D-6E8A-4147-A177-3AD203B41FA5}">
                      <a16:colId xmlns:a16="http://schemas.microsoft.com/office/drawing/2014/main" val="20002"/>
                    </a:ext>
                  </a:extLst>
                </a:gridCol>
              </a:tblGrid>
              <a:tr h="945637">
                <a:tc>
                  <a:txBody>
                    <a:bodyPr/>
                    <a:lstStyle/>
                    <a:p>
                      <a:pPr algn="ctr"/>
                      <a:endParaRPr kumimoji="1" lang="ja-JP" altLang="en-US" dirty="0"/>
                    </a:p>
                  </a:txBody>
                  <a:tcPr anchor="ctr"/>
                </a:tc>
                <a:tc>
                  <a:txBody>
                    <a:bodyPr/>
                    <a:lstStyle/>
                    <a:p>
                      <a:pPr algn="ctr"/>
                      <a:r>
                        <a:rPr kumimoji="1" lang="ja-JP" altLang="en-US" sz="2400" dirty="0" smtClean="0"/>
                        <a:t>長所</a:t>
                      </a:r>
                      <a:endParaRPr kumimoji="1" lang="ja-JP" altLang="en-US" sz="2400" dirty="0"/>
                    </a:p>
                  </a:txBody>
                  <a:tcPr anchor="ctr"/>
                </a:tc>
                <a:tc>
                  <a:txBody>
                    <a:bodyPr/>
                    <a:lstStyle/>
                    <a:p>
                      <a:pPr algn="ctr"/>
                      <a:r>
                        <a:rPr kumimoji="1" lang="ja-JP" altLang="en-US" sz="2400" dirty="0" smtClean="0"/>
                        <a:t>短所</a:t>
                      </a:r>
                      <a:endParaRPr kumimoji="1" lang="ja-JP" altLang="en-US" sz="2400" dirty="0"/>
                    </a:p>
                  </a:txBody>
                  <a:tcPr anchor="ctr"/>
                </a:tc>
                <a:extLst>
                  <a:ext uri="{0D108BD9-81ED-4DB2-BD59-A6C34878D82A}">
                    <a16:rowId xmlns:a16="http://schemas.microsoft.com/office/drawing/2014/main" val="10000"/>
                  </a:ext>
                </a:extLst>
              </a:tr>
              <a:tr h="945637">
                <a:tc>
                  <a:txBody>
                    <a:bodyPr/>
                    <a:lstStyle/>
                    <a:p>
                      <a:pPr algn="ctr"/>
                      <a:r>
                        <a:rPr kumimoji="1" lang="ja-JP" altLang="en-US" sz="2400" dirty="0" smtClean="0"/>
                        <a:t>公開鍵方式</a:t>
                      </a:r>
                      <a:endParaRPr kumimoji="1" lang="ja-JP" altLang="en-US" sz="2400" dirty="0"/>
                    </a:p>
                  </a:txBody>
                  <a:tcPr anchor="ctr"/>
                </a:tc>
                <a:tc>
                  <a:txBody>
                    <a:bodyPr/>
                    <a:lstStyle/>
                    <a:p>
                      <a:pPr algn="ctr"/>
                      <a:r>
                        <a:rPr kumimoji="1" lang="ja-JP" altLang="en-US" dirty="0" smtClean="0"/>
                        <a:t>鍵を公開しているので</a:t>
                      </a:r>
                      <a:endParaRPr kumimoji="1" lang="en-US" altLang="ja-JP" dirty="0" smtClean="0"/>
                    </a:p>
                    <a:p>
                      <a:pPr algn="ctr"/>
                      <a:r>
                        <a:rPr kumimoji="1" lang="ja-JP" altLang="en-US" dirty="0" smtClean="0"/>
                        <a:t>共有する必要がない</a:t>
                      </a:r>
                      <a:endParaRPr kumimoji="1" lang="ja-JP" altLang="en-US" dirty="0"/>
                    </a:p>
                  </a:txBody>
                  <a:tcPr anchor="ctr"/>
                </a:tc>
                <a:tc>
                  <a:txBody>
                    <a:bodyPr/>
                    <a:lstStyle/>
                    <a:p>
                      <a:pPr algn="ctr"/>
                      <a:r>
                        <a:rPr kumimoji="1" lang="ja-JP" altLang="en-US" dirty="0" smtClean="0"/>
                        <a:t>処理が遅い</a:t>
                      </a:r>
                      <a:endParaRPr kumimoji="1" lang="ja-JP" altLang="en-US" dirty="0"/>
                    </a:p>
                  </a:txBody>
                  <a:tcPr anchor="ctr"/>
                </a:tc>
                <a:extLst>
                  <a:ext uri="{0D108BD9-81ED-4DB2-BD59-A6C34878D82A}">
                    <a16:rowId xmlns:a16="http://schemas.microsoft.com/office/drawing/2014/main" val="10001"/>
                  </a:ext>
                </a:extLst>
              </a:tr>
              <a:tr h="945637">
                <a:tc>
                  <a:txBody>
                    <a:bodyPr/>
                    <a:lstStyle/>
                    <a:p>
                      <a:pPr algn="ctr"/>
                      <a:r>
                        <a:rPr kumimoji="1" lang="ja-JP" altLang="en-US" sz="2400" dirty="0" smtClean="0"/>
                        <a:t>共通鍵方式</a:t>
                      </a:r>
                      <a:endParaRPr kumimoji="1" lang="ja-JP" altLang="en-US" sz="2400" dirty="0"/>
                    </a:p>
                  </a:txBody>
                  <a:tcPr anchor="ctr"/>
                </a:tc>
                <a:tc>
                  <a:txBody>
                    <a:bodyPr/>
                    <a:lstStyle/>
                    <a:p>
                      <a:pPr algn="ctr"/>
                      <a:r>
                        <a:rPr kumimoji="1" lang="ja-JP" altLang="en-US" dirty="0" smtClean="0"/>
                        <a:t>処理が速い</a:t>
                      </a:r>
                      <a:endParaRPr kumimoji="1" lang="ja-JP" altLang="en-US" dirty="0"/>
                    </a:p>
                  </a:txBody>
                  <a:tcPr anchor="ctr"/>
                </a:tc>
                <a:tc>
                  <a:txBody>
                    <a:bodyPr/>
                    <a:lstStyle/>
                    <a:p>
                      <a:pPr algn="ctr"/>
                      <a:r>
                        <a:rPr kumimoji="1" lang="ja-JP" altLang="en-US" dirty="0" smtClean="0"/>
                        <a:t>事前に鍵を共有しなければならない</a:t>
                      </a:r>
                      <a:endParaRPr kumimoji="1" lang="ja-JP" altLang="en-US" dirty="0"/>
                    </a:p>
                  </a:txBody>
                  <a:tcPr anchor="ctr"/>
                </a:tc>
                <a:extLst>
                  <a:ext uri="{0D108BD9-81ED-4DB2-BD59-A6C34878D82A}">
                    <a16:rowId xmlns:a16="http://schemas.microsoft.com/office/drawing/2014/main" val="10002"/>
                  </a:ext>
                </a:extLst>
              </a:tr>
            </a:tbl>
          </a:graphicData>
        </a:graphic>
      </p:graphicFrame>
      <p:sp>
        <p:nvSpPr>
          <p:cNvPr id="8" name="左右矢印 7"/>
          <p:cNvSpPr/>
          <p:nvPr/>
        </p:nvSpPr>
        <p:spPr>
          <a:xfrm rot="2703982">
            <a:off x="5262477" y="3844937"/>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rot="18822651">
            <a:off x="5265766" y="3846626"/>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2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ハイブリッド方式</a:t>
            </a:r>
            <a:endParaRPr kumimoji="1" lang="ja-JP" altLang="en-US" dirty="0">
              <a:solidFill>
                <a:srgbClr val="FF0000"/>
              </a:solidFill>
            </a:endParaRPr>
          </a:p>
        </p:txBody>
      </p:sp>
      <p:sp>
        <p:nvSpPr>
          <p:cNvPr id="3" name="コンテンツ プレースホルダー 2"/>
          <p:cNvSpPr>
            <a:spLocks noGrp="1"/>
          </p:cNvSpPr>
          <p:nvPr>
            <p:ph idx="1"/>
          </p:nvPr>
        </p:nvSpPr>
        <p:spPr>
          <a:xfrm>
            <a:off x="457200" y="1384176"/>
            <a:ext cx="8229600" cy="604664"/>
          </a:xfrm>
        </p:spPr>
        <p:txBody>
          <a:bodyPr/>
          <a:lstStyle/>
          <a:p>
            <a:r>
              <a:rPr kumimoji="1" lang="ja-JP" altLang="en-US" dirty="0" smtClean="0"/>
              <a:t>共通鍵暗号と公開鍵暗号の“いいと</a:t>
            </a:r>
            <a:r>
              <a:rPr kumimoji="1" lang="ja-JP" altLang="en-US" dirty="0" err="1" smtClean="0"/>
              <a:t>こどり</a:t>
            </a:r>
            <a:r>
              <a:rPr kumimoji="1" lang="ja-JP" altLang="en-US" dirty="0" smtClean="0"/>
              <a:t>”</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a:t>
            </a:fld>
            <a:endParaRPr kumimoji="1" lang="ja-JP" altLang="en-US" dirty="0"/>
          </a:p>
        </p:txBody>
      </p:sp>
      <p:sp>
        <p:nvSpPr>
          <p:cNvPr id="7" name="円/楕円 6"/>
          <p:cNvSpPr/>
          <p:nvPr/>
        </p:nvSpPr>
        <p:spPr>
          <a:xfrm>
            <a:off x="971600" y="4444663"/>
            <a:ext cx="7492572" cy="1936665"/>
          </a:xfrm>
          <a:prstGeom prst="ellipse">
            <a:avLst/>
          </a:prstGeom>
          <a:solidFill>
            <a:srgbClr val="CC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99592" y="2336686"/>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878720"/>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876" y="2756395"/>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51520" y="2348880"/>
            <a:ext cx="1620957" cy="307777"/>
          </a:xfrm>
          <a:prstGeom prst="rect">
            <a:avLst/>
          </a:prstGeom>
          <a:noFill/>
        </p:spPr>
        <p:txBody>
          <a:bodyPr wrap="none" rtlCol="0">
            <a:spAutoFit/>
          </a:bodyPr>
          <a:lstStyle/>
          <a:p>
            <a:r>
              <a:rPr lang="ja-JP" altLang="en-US" sz="1400" dirty="0"/>
              <a:t>共通</a:t>
            </a:r>
            <a:r>
              <a:rPr lang="ja-JP" altLang="en-US" sz="1400" dirty="0" smtClean="0"/>
              <a:t>鍵方式用の鍵</a:t>
            </a:r>
            <a:endParaRPr kumimoji="1" lang="ja-JP" altLang="en-US" sz="1400" dirty="0"/>
          </a:p>
        </p:txBody>
      </p:sp>
      <p:sp>
        <p:nvSpPr>
          <p:cNvPr id="12" name="右矢印 11"/>
          <p:cNvSpPr/>
          <p:nvPr/>
        </p:nvSpPr>
        <p:spPr>
          <a:xfrm>
            <a:off x="3347864" y="3274580"/>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75319"/>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7095" y="3904019"/>
            <a:ext cx="771365" cy="369332"/>
          </a:xfrm>
          <a:prstGeom prst="rect">
            <a:avLst/>
          </a:prstGeom>
          <a:noFill/>
        </p:spPr>
        <p:txBody>
          <a:bodyPr wrap="none" rtlCol="0">
            <a:spAutoFit/>
          </a:bodyPr>
          <a:lstStyle/>
          <a:p>
            <a:r>
              <a:rPr kumimoji="1" lang="ja-JP" altLang="en-US" dirty="0" smtClean="0"/>
              <a:t>アリス</a:t>
            </a:r>
            <a:endParaRPr kumimoji="1" lang="ja-JP" altLang="en-US" dirty="0"/>
          </a:p>
        </p:txBody>
      </p:sp>
      <p:sp>
        <p:nvSpPr>
          <p:cNvPr id="15" name="テキスト ボックス 14"/>
          <p:cNvSpPr txBox="1"/>
          <p:nvPr/>
        </p:nvSpPr>
        <p:spPr>
          <a:xfrm>
            <a:off x="6970971" y="3931315"/>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16" name="Picture 9" descr="C:\Users\tyasuda\AppData\Local\Microsoft\Windows\Temporary Internet Files\Content.IE5\HUDHTHD9\MC900014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63" y="2761771"/>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tyasuda\AppData\Local\Microsoft\Windows\Temporary Internet Files\Content.IE5\3A0XDLEA\MC90043159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9954" y="3021717"/>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803311"/>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9" name="右矢印 18"/>
          <p:cNvSpPr/>
          <p:nvPr/>
        </p:nvSpPr>
        <p:spPr>
          <a:xfrm>
            <a:off x="3347864" y="4942400"/>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804703"/>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4732695"/>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2" name="右矢印 21"/>
          <p:cNvSpPr/>
          <p:nvPr/>
        </p:nvSpPr>
        <p:spPr>
          <a:xfrm rot="10800000">
            <a:off x="3203849" y="5356364"/>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892" y="5132659"/>
            <a:ext cx="579804" cy="464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132659"/>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3902667" y="1996391"/>
            <a:ext cx="1771639"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spc="50" dirty="0" smtClean="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①公開鍵方式</a:t>
            </a:r>
            <a:endParaRPr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正方形/長方形 25"/>
          <p:cNvSpPr/>
          <p:nvPr/>
        </p:nvSpPr>
        <p:spPr>
          <a:xfrm>
            <a:off x="2339752" y="4188569"/>
            <a:ext cx="4940065"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cap="none" spc="50" dirty="0" smtClean="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②共通鍵方式</a:t>
            </a:r>
            <a:endParaRPr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936" y="2862678"/>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260" y="2740353"/>
            <a:ext cx="579804" cy="46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1000"/>
                            </p:stCondLst>
                            <p:childTnLst>
                              <p:par>
                                <p:cTn id="39" presetID="22" presetClass="entr" presetSubtype="8" fill="hold" grpId="1"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500"/>
                            </p:stCondLst>
                            <p:childTnLst>
                              <p:par>
                                <p:cTn id="43" presetID="22" presetClass="entr" presetSubtype="2" fill="hold" grpId="1"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par>
                          <p:cTn id="46" fill="hold">
                            <p:stCondLst>
                              <p:cond delay="2000"/>
                            </p:stCondLst>
                            <p:childTnLst>
                              <p:par>
                                <p:cTn id="47" presetID="22" presetClass="entr" presetSubtype="8" fill="hold" grpId="2"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2500"/>
                            </p:stCondLst>
                            <p:childTnLst>
                              <p:par>
                                <p:cTn id="51" presetID="22" presetClass="entr" presetSubtype="2" fill="hold" grpId="2"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19" grpId="2" animBg="1"/>
      <p:bldP spid="22" grpId="0" animBg="1"/>
      <p:bldP spid="22" grpId="1" animBg="1"/>
      <p:bldP spid="22" grpId="2"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デジタル署名（電子署名）</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7" name="テキスト ボックス 6"/>
          <p:cNvSpPr txBox="1"/>
          <p:nvPr/>
        </p:nvSpPr>
        <p:spPr>
          <a:xfrm>
            <a:off x="3335589" y="3275692"/>
            <a:ext cx="1556836" cy="369332"/>
          </a:xfrm>
          <a:prstGeom prst="rect">
            <a:avLst/>
          </a:prstGeom>
          <a:noFill/>
        </p:spPr>
        <p:txBody>
          <a:bodyPr wrap="none" rtlCol="0">
            <a:spAutoFit/>
          </a:bodyPr>
          <a:lstStyle/>
          <a:p>
            <a:r>
              <a:rPr lang="ja-JP" altLang="en-US" b="1" u="sng" dirty="0"/>
              <a:t>電子</a:t>
            </a:r>
            <a:r>
              <a:rPr kumimoji="1" lang="ja-JP" altLang="en-US" b="1" u="sng" dirty="0" smtClean="0"/>
              <a:t>媒体では</a:t>
            </a:r>
            <a:endParaRPr kumimoji="1" lang="ja-JP" altLang="en-US" b="1" u="sng" dirty="0"/>
          </a:p>
        </p:txBody>
      </p:sp>
      <p:sp>
        <p:nvSpPr>
          <p:cNvPr id="8" name="テキスト ボックス 7"/>
          <p:cNvSpPr txBox="1"/>
          <p:nvPr/>
        </p:nvSpPr>
        <p:spPr>
          <a:xfrm>
            <a:off x="3097248" y="3657218"/>
            <a:ext cx="2194832" cy="584775"/>
          </a:xfrm>
          <a:prstGeom prst="rect">
            <a:avLst/>
          </a:prstGeom>
          <a:noFill/>
        </p:spPr>
        <p:txBody>
          <a:bodyPr wrap="none" rtlCol="0">
            <a:spAutoFit/>
          </a:bodyPr>
          <a:lstStyle/>
          <a:p>
            <a:r>
              <a:rPr lang="ja-JP" altLang="en-US" sz="1600" dirty="0"/>
              <a:t>文書</a:t>
            </a:r>
            <a:r>
              <a:rPr kumimoji="1" lang="ja-JP" altLang="en-US" sz="1600" dirty="0" smtClean="0"/>
              <a:t>はただのデータ。</a:t>
            </a:r>
            <a:endParaRPr kumimoji="1" lang="en-US" altLang="ja-JP" sz="1600" dirty="0" smtClean="0"/>
          </a:p>
          <a:p>
            <a:r>
              <a:rPr lang="ja-JP" altLang="en-US" sz="1600" dirty="0" smtClean="0"/>
              <a:t>コピー、改ざん</a:t>
            </a:r>
            <a:r>
              <a:rPr lang="ja-JP" altLang="en-US" sz="1600" dirty="0"/>
              <a:t>が</a:t>
            </a:r>
            <a:r>
              <a:rPr lang="ja-JP" altLang="en-US" sz="1600" dirty="0" smtClean="0"/>
              <a:t>容易。</a:t>
            </a:r>
            <a:endParaRPr lang="en-US" altLang="ja-JP" sz="1600" dirty="0" smtClean="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79" y="4116526"/>
            <a:ext cx="1976770" cy="1976770"/>
          </a:xfrm>
          <a:prstGeom prst="rect">
            <a:avLst/>
          </a:prstGeom>
        </p:spPr>
      </p:pic>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27" y="5527210"/>
            <a:ext cx="1152128" cy="334138"/>
          </a:xfrm>
          <a:prstGeom prst="rect">
            <a:avLst/>
          </a:prstGeom>
        </p:spPr>
      </p:pic>
      <p:sp>
        <p:nvSpPr>
          <p:cNvPr id="11" name="正方形/長方形 10"/>
          <p:cNvSpPr/>
          <p:nvPr/>
        </p:nvSpPr>
        <p:spPr>
          <a:xfrm>
            <a:off x="1071327" y="4353816"/>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ysClr val="windowText" lastClr="000000"/>
                </a:solidFill>
                <a:latin typeface="HG行書体" panose="03000609000000000000" pitchFamily="65" charset="-128"/>
                <a:ea typeface="HG行書体" panose="03000609000000000000" pitchFamily="65" charset="-128"/>
              </a:rPr>
              <a:t>契約書</a:t>
            </a:r>
            <a:endParaRPr kumimoji="1" lang="ja-JP" altLang="en-US" dirty="0">
              <a:solidFill>
                <a:sysClr val="windowText" lastClr="000000"/>
              </a:solidFill>
              <a:latin typeface="HG行書体" panose="03000609000000000000" pitchFamily="65" charset="-128"/>
              <a:ea typeface="HG行書体" panose="03000609000000000000" pitchFamily="65" charset="-128"/>
            </a:endParaRPr>
          </a:p>
        </p:txBody>
      </p:sp>
      <p:sp>
        <p:nvSpPr>
          <p:cNvPr id="12" name="テキスト ボックス 11"/>
          <p:cNvSpPr txBox="1"/>
          <p:nvPr/>
        </p:nvSpPr>
        <p:spPr>
          <a:xfrm>
            <a:off x="968444" y="3275692"/>
            <a:ext cx="1316386" cy="369332"/>
          </a:xfrm>
          <a:prstGeom prst="rect">
            <a:avLst/>
          </a:prstGeom>
          <a:noFill/>
        </p:spPr>
        <p:txBody>
          <a:bodyPr wrap="none" rtlCol="0">
            <a:spAutoFit/>
          </a:bodyPr>
          <a:lstStyle/>
          <a:p>
            <a:r>
              <a:rPr kumimoji="1" lang="ja-JP" altLang="en-US" b="1" u="sng" dirty="0" smtClean="0"/>
              <a:t>紙媒体では</a:t>
            </a:r>
            <a:endParaRPr kumimoji="1" lang="ja-JP" altLang="en-US" b="1" u="sng" dirty="0"/>
          </a:p>
        </p:txBody>
      </p:sp>
      <p:sp>
        <p:nvSpPr>
          <p:cNvPr id="13" name="テキスト ボックス 12"/>
          <p:cNvSpPr txBox="1"/>
          <p:nvPr/>
        </p:nvSpPr>
        <p:spPr>
          <a:xfrm>
            <a:off x="611560" y="3645024"/>
            <a:ext cx="2249334" cy="584775"/>
          </a:xfrm>
          <a:prstGeom prst="rect">
            <a:avLst/>
          </a:prstGeom>
          <a:noFill/>
        </p:spPr>
        <p:txBody>
          <a:bodyPr wrap="none" rtlCol="0">
            <a:spAutoFit/>
          </a:bodyPr>
          <a:lstStyle/>
          <a:p>
            <a:r>
              <a:rPr kumimoji="1" lang="ja-JP" altLang="en-US" sz="1600" dirty="0" smtClean="0"/>
              <a:t>署名・押印により証明書</a:t>
            </a:r>
            <a:endParaRPr kumimoji="1" lang="en-US" altLang="ja-JP" sz="1600" dirty="0" smtClean="0"/>
          </a:p>
          <a:p>
            <a:r>
              <a:rPr lang="ja-JP" altLang="en-US" sz="1600" dirty="0"/>
              <a:t>として</a:t>
            </a:r>
            <a:r>
              <a:rPr lang="ja-JP" altLang="en-US" sz="1600" dirty="0" smtClean="0"/>
              <a:t>の効力を持つ</a:t>
            </a:r>
            <a:endParaRPr kumimoji="1" lang="ja-JP" altLang="en-US" sz="1600" dirty="0"/>
          </a:p>
        </p:txBody>
      </p:sp>
      <p:sp>
        <p:nvSpPr>
          <p:cNvPr id="14" name="コンテンツ プレースホルダー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smtClean="0"/>
              <a:t> </a:t>
            </a:r>
            <a:r>
              <a:rPr lang="ja-JP" altLang="en-US" sz="2400" dirty="0"/>
              <a:t>紙媒体に</a:t>
            </a:r>
            <a:r>
              <a:rPr lang="ja-JP" altLang="en-US" sz="2400" dirty="0" smtClean="0"/>
              <a:t>おける署名や押印にあたる行為を電子上で実行するための技術</a:t>
            </a:r>
            <a:endParaRPr lang="en-US" altLang="ja-JP" sz="2400" dirty="0" smtClean="0"/>
          </a:p>
          <a:p>
            <a:r>
              <a:rPr lang="ja-JP" altLang="en-US" sz="2400" dirty="0" smtClean="0"/>
              <a:t> </a:t>
            </a:r>
            <a:r>
              <a:rPr lang="ja-JP" altLang="en-US" sz="2400" dirty="0" smtClean="0">
                <a:solidFill>
                  <a:srgbClr val="FF0000"/>
                </a:solidFill>
              </a:rPr>
              <a:t>公開鍵暗号</a:t>
            </a:r>
            <a:r>
              <a:rPr lang="ja-JP" altLang="en-US" sz="2400" dirty="0" smtClean="0"/>
              <a:t>の技術を応用する。 </a:t>
            </a:r>
            <a:endParaRPr lang="ja-JP" altLang="en-US" sz="3600" dirty="0"/>
          </a:p>
        </p:txBody>
      </p:sp>
      <p:sp>
        <p:nvSpPr>
          <p:cNvPr id="15" name="テキスト ボックス 14"/>
          <p:cNvSpPr txBox="1"/>
          <p:nvPr/>
        </p:nvSpPr>
        <p:spPr>
          <a:xfrm>
            <a:off x="6041636" y="3502749"/>
            <a:ext cx="2620863" cy="707886"/>
          </a:xfrm>
          <a:prstGeom prst="rect">
            <a:avLst/>
          </a:prstGeom>
          <a:noFill/>
        </p:spPr>
        <p:txBody>
          <a:bodyPr wrap="square" rtlCol="0">
            <a:spAutoFit/>
          </a:bodyPr>
          <a:lstStyle/>
          <a:p>
            <a:r>
              <a:rPr kumimoji="1" lang="ja-JP" altLang="en-US" sz="2000" dirty="0" smtClean="0"/>
              <a:t>電子上で、</a:t>
            </a:r>
            <a:r>
              <a:rPr kumimoji="1" lang="ja-JP" altLang="en-US" sz="2000" u="sng" dirty="0" smtClean="0">
                <a:solidFill>
                  <a:srgbClr val="0000FF"/>
                </a:solidFill>
              </a:rPr>
              <a:t>偽造</a:t>
            </a:r>
            <a:r>
              <a:rPr kumimoji="1" lang="ja-JP" altLang="en-US" sz="2000" u="sng" dirty="0" smtClean="0"/>
              <a:t>されない</a:t>
            </a:r>
            <a:r>
              <a:rPr kumimoji="1" lang="ja-JP" altLang="en-US" sz="2000" dirty="0" smtClean="0"/>
              <a:t>署名技術が必要</a:t>
            </a:r>
            <a:endParaRPr kumimoji="1" lang="ja-JP" altLang="en-US" sz="2000" dirty="0"/>
          </a:p>
        </p:txBody>
      </p:sp>
      <p:sp>
        <p:nvSpPr>
          <p:cNvPr id="16" name="上矢印 15"/>
          <p:cNvSpPr/>
          <p:nvPr/>
        </p:nvSpPr>
        <p:spPr>
          <a:xfrm>
            <a:off x="7041538" y="4299781"/>
            <a:ext cx="504056" cy="611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940152" y="3388891"/>
            <a:ext cx="2746648" cy="2472457"/>
          </a:xfrm>
          <a:prstGeom prst="round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893" y="4223931"/>
            <a:ext cx="1498692" cy="1498692"/>
          </a:xfrm>
          <a:prstGeom prst="rect">
            <a:avLst/>
          </a:prstGeom>
        </p:spPr>
      </p:pic>
      <p:pic>
        <p:nvPicPr>
          <p:cNvPr id="19"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053" y="5291162"/>
            <a:ext cx="876371" cy="254163"/>
          </a:xfrm>
          <a:prstGeom prst="rect">
            <a:avLst/>
          </a:prstGeom>
        </p:spPr>
      </p:pic>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299781"/>
            <a:ext cx="1584176" cy="1510641"/>
          </a:xfrm>
          <a:prstGeom prst="rect">
            <a:avLst/>
          </a:prstGeom>
        </p:spPr>
      </p:pic>
      <p:sp>
        <p:nvSpPr>
          <p:cNvPr id="21" name="正方形/長方形 20"/>
          <p:cNvSpPr/>
          <p:nvPr/>
        </p:nvSpPr>
        <p:spPr>
          <a:xfrm>
            <a:off x="4377242" y="4498487"/>
            <a:ext cx="729660" cy="23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latin typeface="HG行書体" panose="03000609000000000000" pitchFamily="65" charset="-128"/>
                <a:ea typeface="HG行書体" panose="03000609000000000000" pitchFamily="65" charset="-128"/>
              </a:rPr>
              <a:t>契約書</a:t>
            </a:r>
            <a:endParaRPr kumimoji="1" lang="ja-JP" altLang="en-US" sz="1200" dirty="0">
              <a:solidFill>
                <a:sysClr val="windowText" lastClr="000000"/>
              </a:solidFill>
              <a:latin typeface="HG行書体" panose="03000609000000000000" pitchFamily="65" charset="-128"/>
              <a:ea typeface="HG行書体" panose="03000609000000000000" pitchFamily="65" charset="-128"/>
            </a:endParaRPr>
          </a:p>
        </p:txBody>
      </p:sp>
      <p:sp>
        <p:nvSpPr>
          <p:cNvPr id="22" name="正方形/長方形 21"/>
          <p:cNvSpPr/>
          <p:nvPr/>
        </p:nvSpPr>
        <p:spPr>
          <a:xfrm>
            <a:off x="4357028" y="5405115"/>
            <a:ext cx="889537" cy="200687"/>
          </a:xfrm>
          <a:prstGeom prst="rect">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カーブ矢印 22"/>
          <p:cNvSpPr/>
          <p:nvPr/>
        </p:nvSpPr>
        <p:spPr>
          <a:xfrm rot="369787">
            <a:off x="3660582" y="5700987"/>
            <a:ext cx="1093449" cy="431884"/>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627784" y="5585048"/>
            <a:ext cx="1146468" cy="738664"/>
          </a:xfrm>
          <a:prstGeom prst="rect">
            <a:avLst/>
          </a:prstGeom>
          <a:noFill/>
        </p:spPr>
        <p:txBody>
          <a:bodyPr wrap="none" rtlCol="0">
            <a:spAutoFit/>
          </a:bodyPr>
          <a:lstStyle/>
          <a:p>
            <a:r>
              <a:rPr kumimoji="1" lang="ja-JP" altLang="en-US" sz="1400" dirty="0" smtClean="0"/>
              <a:t>別の文書の</a:t>
            </a:r>
            <a:endParaRPr kumimoji="1" lang="en-US" altLang="ja-JP" sz="1400" dirty="0" smtClean="0"/>
          </a:p>
          <a:p>
            <a:r>
              <a:rPr kumimoji="1" lang="ja-JP" altLang="en-US" sz="1400" dirty="0" smtClean="0"/>
              <a:t>署名・印鑑を</a:t>
            </a:r>
            <a:endParaRPr kumimoji="1" lang="en-US" altLang="ja-JP" sz="1400" dirty="0" smtClean="0"/>
          </a:p>
          <a:p>
            <a:r>
              <a:rPr lang="ja-JP" altLang="en-US" sz="1400" dirty="0" smtClean="0"/>
              <a:t>張り付ける</a:t>
            </a:r>
            <a:endParaRPr kumimoji="1" lang="ja-JP" altLang="en-US" sz="1400" dirty="0"/>
          </a:p>
        </p:txBody>
      </p:sp>
      <p:sp>
        <p:nvSpPr>
          <p:cNvPr id="25" name="テキスト ボックス 24"/>
          <p:cNvSpPr txBox="1"/>
          <p:nvPr/>
        </p:nvSpPr>
        <p:spPr>
          <a:xfrm>
            <a:off x="6084168" y="5013176"/>
            <a:ext cx="2467342" cy="707886"/>
          </a:xfrm>
          <a:prstGeom prst="rect">
            <a:avLst/>
          </a:prstGeom>
          <a:noFill/>
        </p:spPr>
        <p:txBody>
          <a:bodyPr wrap="none" rtlCol="0">
            <a:spAutoFit/>
          </a:bodyPr>
          <a:lstStyle/>
          <a:p>
            <a:r>
              <a:rPr kumimoji="1" lang="ja-JP" altLang="en-US" sz="2000" dirty="0" smtClean="0">
                <a:solidFill>
                  <a:srgbClr val="FF0000"/>
                </a:solidFill>
              </a:rPr>
              <a:t>公開鍵暗号</a:t>
            </a:r>
            <a:r>
              <a:rPr kumimoji="1" lang="ja-JP" altLang="en-US" sz="2000" dirty="0" smtClean="0"/>
              <a:t>の技術で</a:t>
            </a:r>
            <a:endParaRPr kumimoji="1" lang="en-US" altLang="ja-JP" sz="2000" dirty="0" smtClean="0"/>
          </a:p>
          <a:p>
            <a:r>
              <a:rPr lang="ja-JP" altLang="en-US" sz="2000" dirty="0"/>
              <a:t>実現可能</a:t>
            </a:r>
            <a:endParaRPr kumimoji="1" lang="ja-JP" altLang="en-US" sz="2000" dirty="0"/>
          </a:p>
        </p:txBody>
      </p:sp>
      <p:sp>
        <p:nvSpPr>
          <p:cNvPr id="26" name="テキスト ボックス 25"/>
          <p:cNvSpPr txBox="1"/>
          <p:nvPr/>
        </p:nvSpPr>
        <p:spPr>
          <a:xfrm>
            <a:off x="4644008" y="6001543"/>
            <a:ext cx="1082348" cy="307777"/>
          </a:xfrm>
          <a:prstGeom prst="rect">
            <a:avLst/>
          </a:prstGeom>
          <a:noFill/>
        </p:spPr>
        <p:txBody>
          <a:bodyPr wrap="none" rtlCol="0">
            <a:spAutoFit/>
          </a:bodyPr>
          <a:lstStyle/>
          <a:p>
            <a:r>
              <a:rPr kumimoji="1" lang="ja-JP" altLang="en-US" sz="1400" dirty="0" smtClean="0">
                <a:solidFill>
                  <a:srgbClr val="0000FF"/>
                </a:solidFill>
              </a:rPr>
              <a:t>偽造</a:t>
            </a:r>
            <a:r>
              <a:rPr kumimoji="1" lang="ja-JP" altLang="en-US" sz="1400" dirty="0" smtClean="0"/>
              <a:t>が容易</a:t>
            </a:r>
            <a:endParaRPr kumimoji="1" lang="ja-JP" altLang="en-US" sz="1400" dirty="0"/>
          </a:p>
        </p:txBody>
      </p:sp>
    </p:spTree>
    <p:extLst>
      <p:ext uri="{BB962C8B-B14F-4D97-AF65-F5344CB8AC3E}">
        <p14:creationId xmlns:p14="http://schemas.microsoft.com/office/powerpoint/2010/main" val="2394603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公開鍵暗号による署名</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RSA</a:t>
            </a:r>
            <a:r>
              <a:rPr kumimoji="1" lang="ja-JP" altLang="en-US" dirty="0" smtClean="0"/>
              <a:t>など一部の公開鍵暗号では、暗号化・復号化に</a:t>
            </a:r>
            <a:r>
              <a:rPr kumimoji="1" lang="ja-JP" altLang="en-US" dirty="0" smtClean="0">
                <a:solidFill>
                  <a:srgbClr val="FF0000"/>
                </a:solidFill>
              </a:rPr>
              <a:t>公開鍵</a:t>
            </a:r>
            <a:r>
              <a:rPr kumimoji="1" lang="ja-JP" altLang="en-US" dirty="0" smtClean="0"/>
              <a:t>と</a:t>
            </a:r>
            <a:r>
              <a:rPr kumimoji="1" lang="ja-JP" altLang="en-US" dirty="0" smtClean="0">
                <a:solidFill>
                  <a:srgbClr val="FF0000"/>
                </a:solidFill>
              </a:rPr>
              <a:t>秘密鍵</a:t>
            </a:r>
            <a:r>
              <a:rPr kumimoji="1" lang="ja-JP" altLang="en-US" dirty="0" smtClean="0"/>
              <a:t>を逆に使える</a:t>
            </a:r>
            <a:endParaRPr kumimoji="1" lang="en-US" altLang="ja-JP" dirty="0" smtClean="0"/>
          </a:p>
          <a:p>
            <a:pPr lvl="1"/>
            <a:r>
              <a:rPr lang="ja-JP" altLang="en-US" dirty="0" smtClean="0"/>
              <a:t>暗号通信の場合は公開鍵で暗号化して秘密鍵で復号化</a:t>
            </a:r>
            <a:endParaRPr lang="en-US" altLang="ja-JP" dirty="0" smtClean="0"/>
          </a:p>
          <a:p>
            <a:pPr lvl="1"/>
            <a:r>
              <a:rPr lang="ja-JP" altLang="en-US" dirty="0" smtClean="0"/>
              <a:t>署名の場合は秘密鍵で暗号化（署名）して公開鍵で復号化（署名検証）</a:t>
            </a:r>
            <a:endParaRPr lang="en-US" altLang="ja-JP" dirty="0" smtClean="0"/>
          </a:p>
          <a:p>
            <a:r>
              <a:rPr lang="ja-JP" altLang="en-US" dirty="0" smtClean="0"/>
              <a:t>相手の</a:t>
            </a:r>
            <a:r>
              <a:rPr lang="ja-JP" altLang="en-US" dirty="0" smtClean="0">
                <a:solidFill>
                  <a:srgbClr val="FF0000"/>
                </a:solidFill>
              </a:rPr>
              <a:t>公開鍵</a:t>
            </a:r>
            <a:r>
              <a:rPr lang="ja-JP" altLang="en-US" dirty="0" smtClean="0"/>
              <a:t>を持っていれば、署名されたデータが本人の物であることが確認できる</a:t>
            </a:r>
            <a:endParaRPr lang="en-US" altLang="ja-JP" dirty="0" smtClean="0"/>
          </a:p>
          <a:p>
            <a:pPr lvl="1"/>
            <a:r>
              <a:rPr kumimoji="1" lang="ja-JP" altLang="en-US" dirty="0" smtClean="0"/>
              <a:t>対応する</a:t>
            </a:r>
            <a:r>
              <a:rPr kumimoji="1" lang="ja-JP" altLang="en-US" dirty="0" smtClean="0">
                <a:solidFill>
                  <a:srgbClr val="FF0000"/>
                </a:solidFill>
              </a:rPr>
              <a:t>秘密鍵</a:t>
            </a:r>
            <a:r>
              <a:rPr kumimoji="1" lang="ja-JP" altLang="en-US" dirty="0" smtClean="0"/>
              <a:t>を持っている人だけが正しい署名を付けられる（</a:t>
            </a:r>
            <a:r>
              <a:rPr lang="ja-JP" altLang="en-US" dirty="0" smtClean="0">
                <a:solidFill>
                  <a:srgbClr val="FF0000"/>
                </a:solidFill>
              </a:rPr>
              <a:t>なりすまし・否認</a:t>
            </a:r>
            <a:r>
              <a:rPr lang="ja-JP" altLang="en-US" dirty="0" smtClean="0"/>
              <a:t>を防げる）</a:t>
            </a:r>
            <a:endParaRPr lang="en-US" altLang="ja-JP" dirty="0" smtClean="0"/>
          </a:p>
          <a:p>
            <a:r>
              <a:rPr kumimoji="1" lang="ja-JP" altLang="en-US" dirty="0"/>
              <a:t>公開</a:t>
            </a:r>
            <a:r>
              <a:rPr kumimoji="1" lang="ja-JP" altLang="en-US" dirty="0" smtClean="0"/>
              <a:t>鍵が本物かどうかが問題になる</a:t>
            </a:r>
            <a:endParaRPr kumimoji="1" lang="en-US" altLang="ja-JP" dirty="0" smtClean="0"/>
          </a:p>
          <a:p>
            <a:pPr lvl="1"/>
            <a:r>
              <a:rPr lang="ja-JP" altLang="en-US" dirty="0" smtClean="0"/>
              <a:t>「認証局」が別途署名して証明する仕組みがある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3893262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ハッシュ関数</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
        <p:nvSpPr>
          <p:cNvPr id="7" name="下矢印 6"/>
          <p:cNvSpPr/>
          <p:nvPr/>
        </p:nvSpPr>
        <p:spPr>
          <a:xfrm>
            <a:off x="2339752"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aphicFrame>
        <p:nvGraphicFramePr>
          <p:cNvPr id="8" name="コンテンツ プレースホルダー 3"/>
          <p:cNvGraphicFramePr>
            <a:graphicFrameLocks noGrp="1"/>
          </p:cNvGraphicFramePr>
          <p:nvPr>
            <p:ph idx="1"/>
            <p:extLst/>
          </p:nvPr>
        </p:nvGraphicFramePr>
        <p:xfrm>
          <a:off x="827584" y="3645024"/>
          <a:ext cx="3682755" cy="370840"/>
        </p:xfrm>
        <a:graphic>
          <a:graphicData uri="http://schemas.openxmlformats.org/drawingml/2006/table">
            <a:tbl>
              <a:tblPr firstRow="1" bandRow="1">
                <a:tableStyleId>{D7AC3CCA-C797-4891-BE02-D94E43425B78}</a:tableStyleId>
              </a:tblPr>
              <a:tblGrid>
                <a:gridCol w="226368">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6024">
                  <a:extLst>
                    <a:ext uri="{9D8B030D-6E8A-4147-A177-3AD203B41FA5}">
                      <a16:colId xmlns:a16="http://schemas.microsoft.com/office/drawing/2014/main" val="20007"/>
                    </a:ext>
                  </a:extLst>
                </a:gridCol>
                <a:gridCol w="216027">
                  <a:extLst>
                    <a:ext uri="{9D8B030D-6E8A-4147-A177-3AD203B41FA5}">
                      <a16:colId xmlns:a16="http://schemas.microsoft.com/office/drawing/2014/main" val="20008"/>
                    </a:ext>
                  </a:extLst>
                </a:gridCol>
              </a:tblGrid>
              <a:tr h="370840">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solidFill>
                            <a:srgbClr val="FF0000"/>
                          </a:solidFill>
                        </a:rPr>
                        <a:t>0</a:t>
                      </a:r>
                      <a:endParaRPr kumimoji="1" lang="ja-JP" altLang="en-US" dirty="0">
                        <a:solidFill>
                          <a:srgbClr val="FF0000"/>
                        </a:solidFill>
                      </a:endParaRPr>
                    </a:p>
                  </a:txBody>
                  <a:tcPr>
                    <a:solidFill>
                      <a:srgbClr val="FFFF00"/>
                    </a:solidFill>
                  </a:tcPr>
                </a:tc>
                <a:tc>
                  <a:txBody>
                    <a:bodyPr/>
                    <a:lstStyle/>
                    <a:p>
                      <a:pPr algn="ctr"/>
                      <a:r>
                        <a:rPr kumimoji="1" lang="en-US" altLang="ja-JP" dirty="0" smtClean="0"/>
                        <a:t>1</a:t>
                      </a:r>
                      <a:endParaRPr kumimoji="1" lang="ja-JP" altLang="en-US" dirty="0"/>
                    </a:p>
                  </a:txBody>
                  <a:tcPr/>
                </a:tc>
                <a:extLst>
                  <a:ext uri="{0D108BD9-81ED-4DB2-BD59-A6C34878D82A}">
                    <a16:rowId xmlns:a16="http://schemas.microsoft.com/office/drawing/2014/main" val="10000"/>
                  </a:ext>
                </a:extLst>
              </a:tr>
            </a:tbl>
          </a:graphicData>
        </a:graphic>
      </p:graphicFrame>
      <p:graphicFrame>
        <p:nvGraphicFramePr>
          <p:cNvPr id="9" name="コンテンツ プレースホルダー 3"/>
          <p:cNvGraphicFramePr>
            <a:graphicFrameLocks/>
          </p:cNvGraphicFramePr>
          <p:nvPr>
            <p:extLst/>
          </p:nvPr>
        </p:nvGraphicFramePr>
        <p:xfrm>
          <a:off x="4907625" y="3645024"/>
          <a:ext cx="3754760" cy="370840"/>
        </p:xfrm>
        <a:graphic>
          <a:graphicData uri="http://schemas.openxmlformats.org/drawingml/2006/table">
            <a:tbl>
              <a:tblPr firstRow="1" bandRow="1">
                <a:tableStyleId>{D7AC3CCA-C797-4891-BE02-D94E43425B78}</a:tableStyleId>
              </a:tblPr>
              <a:tblGrid>
                <a:gridCol w="226371">
                  <a:extLst>
                    <a:ext uri="{9D8B030D-6E8A-4147-A177-3AD203B41FA5}">
                      <a16:colId xmlns:a16="http://schemas.microsoft.com/office/drawing/2014/main" val="20000"/>
                    </a:ext>
                  </a:extLst>
                </a:gridCol>
                <a:gridCol w="208706">
                  <a:extLst>
                    <a:ext uri="{9D8B030D-6E8A-4147-A177-3AD203B41FA5}">
                      <a16:colId xmlns:a16="http://schemas.microsoft.com/office/drawing/2014/main" val="20001"/>
                    </a:ext>
                  </a:extLst>
                </a:gridCol>
                <a:gridCol w="212452">
                  <a:extLst>
                    <a:ext uri="{9D8B030D-6E8A-4147-A177-3AD203B41FA5}">
                      <a16:colId xmlns:a16="http://schemas.microsoft.com/office/drawing/2014/main" val="20002"/>
                    </a:ext>
                  </a:extLst>
                </a:gridCol>
                <a:gridCol w="212452">
                  <a:extLst>
                    <a:ext uri="{9D8B030D-6E8A-4147-A177-3AD203B41FA5}">
                      <a16:colId xmlns:a16="http://schemas.microsoft.com/office/drawing/2014/main" val="20003"/>
                    </a:ext>
                  </a:extLst>
                </a:gridCol>
                <a:gridCol w="203068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9590">
                  <a:extLst>
                    <a:ext uri="{9D8B030D-6E8A-4147-A177-3AD203B41FA5}">
                      <a16:colId xmlns:a16="http://schemas.microsoft.com/office/drawing/2014/main" val="20007"/>
                    </a:ext>
                  </a:extLst>
                </a:gridCol>
                <a:gridCol w="212455">
                  <a:extLst>
                    <a:ext uri="{9D8B030D-6E8A-4147-A177-3AD203B41FA5}">
                      <a16:colId xmlns:a16="http://schemas.microsoft.com/office/drawing/2014/main" val="20008"/>
                    </a:ext>
                  </a:extLst>
                </a:gridCol>
              </a:tblGrid>
              <a:tr h="370840">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solidFill>
                            <a:srgbClr val="FF0000"/>
                          </a:solidFill>
                        </a:rPr>
                        <a:t>1</a:t>
                      </a:r>
                      <a:endParaRPr kumimoji="1" lang="ja-JP" altLang="en-US" dirty="0">
                        <a:solidFill>
                          <a:srgbClr val="FF0000"/>
                        </a:solidFill>
                      </a:endParaRPr>
                    </a:p>
                  </a:txBody>
                  <a:tcPr>
                    <a:solidFill>
                      <a:srgbClr val="FFFF00"/>
                    </a:solidFill>
                  </a:tcPr>
                </a:tc>
                <a:tc>
                  <a:txBody>
                    <a:bodyPr/>
                    <a:lstStyle/>
                    <a:p>
                      <a:pPr algn="ctr"/>
                      <a:r>
                        <a:rPr kumimoji="1" lang="en-US" altLang="ja-JP" dirty="0" smtClean="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3621993" y="3205948"/>
            <a:ext cx="2161169" cy="400110"/>
          </a:xfrm>
          <a:prstGeom prst="rect">
            <a:avLst/>
          </a:prstGeom>
          <a:noFill/>
        </p:spPr>
        <p:txBody>
          <a:bodyPr wrap="none" rtlCol="0">
            <a:spAutoFit/>
          </a:bodyPr>
          <a:lstStyle/>
          <a:p>
            <a:r>
              <a:rPr lang="ja-JP" altLang="en-US" sz="2000" dirty="0" smtClean="0"/>
              <a:t>異なる（長い）文書</a:t>
            </a:r>
            <a:endParaRPr kumimoji="1" lang="ja-JP" altLang="en-US" sz="2000" dirty="0"/>
          </a:p>
        </p:txBody>
      </p:sp>
      <p:sp>
        <p:nvSpPr>
          <p:cNvPr id="11" name="台形 10"/>
          <p:cNvSpPr/>
          <p:nvPr/>
        </p:nvSpPr>
        <p:spPr>
          <a:xfrm rot="10800000">
            <a:off x="1475656"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907704" y="4399684"/>
            <a:ext cx="1441420" cy="369332"/>
          </a:xfrm>
          <a:prstGeom prst="rect">
            <a:avLst/>
          </a:prstGeom>
          <a:noFill/>
        </p:spPr>
        <p:txBody>
          <a:bodyPr wrap="none" rtlCol="0">
            <a:spAutoFit/>
          </a:bodyPr>
          <a:lstStyle/>
          <a:p>
            <a:r>
              <a:rPr kumimoji="1" lang="ja-JP" altLang="en-US" b="1" dirty="0" smtClean="0"/>
              <a:t>ハッシュ関数</a:t>
            </a:r>
            <a:endParaRPr kumimoji="1" lang="ja-JP" altLang="en-US" b="1" dirty="0"/>
          </a:p>
        </p:txBody>
      </p:sp>
      <p:cxnSp>
        <p:nvCxnSpPr>
          <p:cNvPr id="13" name="直線コネクタ 12"/>
          <p:cNvCxnSpPr/>
          <p:nvPr/>
        </p:nvCxnSpPr>
        <p:spPr>
          <a:xfrm>
            <a:off x="827584" y="4005064"/>
            <a:ext cx="648071" cy="36003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856690"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nvPr>
        </p:nvGraphicFramePr>
        <p:xfrm>
          <a:off x="1956951" y="5363486"/>
          <a:ext cx="1332973"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9985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smtClean="0"/>
                        <a:t>1</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sp>
        <p:nvSpPr>
          <p:cNvPr id="16" name="下矢印 15"/>
          <p:cNvSpPr/>
          <p:nvPr/>
        </p:nvSpPr>
        <p:spPr>
          <a:xfrm>
            <a:off x="6488080"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台形 16"/>
          <p:cNvSpPr/>
          <p:nvPr/>
        </p:nvSpPr>
        <p:spPr>
          <a:xfrm rot="10800000">
            <a:off x="5623984"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056032" y="4399684"/>
            <a:ext cx="1441420" cy="369332"/>
          </a:xfrm>
          <a:prstGeom prst="rect">
            <a:avLst/>
          </a:prstGeom>
          <a:noFill/>
        </p:spPr>
        <p:txBody>
          <a:bodyPr wrap="none" rtlCol="0">
            <a:spAutoFit/>
          </a:bodyPr>
          <a:lstStyle/>
          <a:p>
            <a:r>
              <a:rPr kumimoji="1" lang="ja-JP" altLang="en-US" b="1" dirty="0" smtClean="0"/>
              <a:t>ハッシュ関数</a:t>
            </a:r>
            <a:endParaRPr kumimoji="1" lang="ja-JP" altLang="en-US" b="1" dirty="0"/>
          </a:p>
        </p:txBody>
      </p:sp>
      <p:cxnSp>
        <p:nvCxnSpPr>
          <p:cNvPr id="19" name="直線コネクタ 18"/>
          <p:cNvCxnSpPr/>
          <p:nvPr/>
        </p:nvCxnSpPr>
        <p:spPr>
          <a:xfrm>
            <a:off x="4932040" y="4005065"/>
            <a:ext cx="691943"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8005018"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6118948" y="5363486"/>
          <a:ext cx="1357249"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17105">
                  <a:extLst>
                    <a:ext uri="{9D8B030D-6E8A-4147-A177-3AD203B41FA5}">
                      <a16:colId xmlns:a16="http://schemas.microsoft.com/office/drawing/2014/main" val="20001"/>
                    </a:ext>
                  </a:extLst>
                </a:gridCol>
                <a:gridCol w="51530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smtClean="0"/>
                        <a:t>0</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0</a:t>
                      </a:r>
                      <a:endParaRPr kumimoji="1" lang="ja-JP" altLang="en-US" dirty="0"/>
                    </a:p>
                  </a:txBody>
                  <a:tcPr>
                    <a:solidFill>
                      <a:srgbClr val="FFFF00"/>
                    </a:solidFill>
                  </a:tcPr>
                </a:tc>
                <a:tc>
                  <a:txBody>
                    <a:bodyPr/>
                    <a:lstStyle/>
                    <a:p>
                      <a:pPr algn="ctr"/>
                      <a:r>
                        <a:rPr kumimoji="1" lang="en-US" altLang="ja-JP" dirty="0" smtClean="0"/>
                        <a:t>1</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cxnSp>
        <p:nvCxnSpPr>
          <p:cNvPr id="22" name="直線矢印コネクタ 21"/>
          <p:cNvCxnSpPr>
            <a:stCxn id="24" idx="1"/>
          </p:cNvCxnSpPr>
          <p:nvPr/>
        </p:nvCxnSpPr>
        <p:spPr>
          <a:xfrm flipH="1" flipV="1">
            <a:off x="2813198" y="5837773"/>
            <a:ext cx="462658" cy="335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4" idx="3"/>
          </p:cNvCxnSpPr>
          <p:nvPr/>
        </p:nvCxnSpPr>
        <p:spPr>
          <a:xfrm flipV="1">
            <a:off x="6156176" y="5837775"/>
            <a:ext cx="484628" cy="33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3275855" y="5819332"/>
            <a:ext cx="3008227" cy="707886"/>
          </a:xfrm>
          <a:prstGeom prst="rect">
            <a:avLst/>
          </a:prstGeom>
          <a:noFill/>
          <a:ln w="25400">
            <a:solidFill>
              <a:srgbClr val="00B050"/>
            </a:solidFill>
          </a:ln>
        </p:spPr>
        <p:txBody>
          <a:bodyPr wrap="square" rtlCol="0">
            <a:spAutoFit/>
          </a:bodyPr>
          <a:lstStyle/>
          <a:p>
            <a:r>
              <a:rPr lang="ja-JP" altLang="en-US" sz="2000" dirty="0" smtClean="0"/>
              <a:t>ハッシュ値が異なるため</a:t>
            </a:r>
            <a:endParaRPr lang="en-US" altLang="ja-JP" sz="2000" dirty="0" smtClean="0"/>
          </a:p>
          <a:p>
            <a:r>
              <a:rPr kumimoji="1" lang="ja-JP" altLang="en-US" sz="2000" dirty="0" smtClean="0"/>
              <a:t>改ざんされたと分かる</a:t>
            </a:r>
            <a:endParaRPr kumimoji="1" lang="ja-JP" altLang="en-US" sz="2000" dirty="0"/>
          </a:p>
        </p:txBody>
      </p:sp>
      <p:cxnSp>
        <p:nvCxnSpPr>
          <p:cNvPr id="25" name="直線矢印コネクタ 24"/>
          <p:cNvCxnSpPr>
            <a:stCxn id="10" idx="1"/>
          </p:cNvCxnSpPr>
          <p:nvPr/>
        </p:nvCxnSpPr>
        <p:spPr>
          <a:xfrm flipH="1">
            <a:off x="3145477" y="3406003"/>
            <a:ext cx="476516"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0" idx="3"/>
          </p:cNvCxnSpPr>
          <p:nvPr/>
        </p:nvCxnSpPr>
        <p:spPr>
          <a:xfrm>
            <a:off x="5783162" y="3406003"/>
            <a:ext cx="500921"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7584" y="3227785"/>
            <a:ext cx="811441" cy="369332"/>
          </a:xfrm>
          <a:prstGeom prst="rect">
            <a:avLst/>
          </a:prstGeom>
          <a:noFill/>
        </p:spPr>
        <p:txBody>
          <a:bodyPr wrap="none" rtlCol="0">
            <a:spAutoFit/>
          </a:bodyPr>
          <a:lstStyle/>
          <a:p>
            <a:r>
              <a:rPr kumimoji="1" lang="ja-JP" altLang="en-US" dirty="0" smtClean="0"/>
              <a:t>文書Ａ</a:t>
            </a:r>
            <a:endParaRPr kumimoji="1" lang="ja-JP" altLang="en-US" dirty="0"/>
          </a:p>
        </p:txBody>
      </p:sp>
      <p:sp>
        <p:nvSpPr>
          <p:cNvPr id="28" name="テキスト ボックス 27"/>
          <p:cNvSpPr txBox="1"/>
          <p:nvPr/>
        </p:nvSpPr>
        <p:spPr>
          <a:xfrm>
            <a:off x="6444208" y="3236726"/>
            <a:ext cx="2569934" cy="369332"/>
          </a:xfrm>
          <a:prstGeom prst="rect">
            <a:avLst/>
          </a:prstGeom>
          <a:noFill/>
        </p:spPr>
        <p:txBody>
          <a:bodyPr wrap="none" rtlCol="0">
            <a:spAutoFit/>
          </a:bodyPr>
          <a:lstStyle/>
          <a:p>
            <a:r>
              <a:rPr kumimoji="1" lang="ja-JP" altLang="en-US" dirty="0" smtClean="0"/>
              <a:t>文書Ｂ（文書Ａの改ざん）</a:t>
            </a:r>
            <a:endParaRPr kumimoji="1" lang="ja-JP" altLang="en-US" dirty="0"/>
          </a:p>
        </p:txBody>
      </p:sp>
      <p:sp>
        <p:nvSpPr>
          <p:cNvPr id="29" name="テキスト ボックス 28"/>
          <p:cNvSpPr txBox="1"/>
          <p:nvPr/>
        </p:nvSpPr>
        <p:spPr>
          <a:xfrm>
            <a:off x="1138274" y="5795972"/>
            <a:ext cx="1489510" cy="369332"/>
          </a:xfrm>
          <a:prstGeom prst="rect">
            <a:avLst/>
          </a:prstGeom>
          <a:noFill/>
        </p:spPr>
        <p:txBody>
          <a:bodyPr wrap="none" rtlCol="0">
            <a:spAutoFit/>
          </a:bodyPr>
          <a:lstStyle/>
          <a:p>
            <a:r>
              <a:rPr kumimoji="1" lang="ja-JP" altLang="en-US" dirty="0" smtClean="0"/>
              <a:t>ダイジェストＡ</a:t>
            </a:r>
            <a:endParaRPr kumimoji="1" lang="ja-JP" altLang="en-US" dirty="0"/>
          </a:p>
        </p:txBody>
      </p:sp>
      <p:sp>
        <p:nvSpPr>
          <p:cNvPr id="30" name="テキスト ボックス 29"/>
          <p:cNvSpPr txBox="1"/>
          <p:nvPr/>
        </p:nvSpPr>
        <p:spPr>
          <a:xfrm>
            <a:off x="6804248" y="5805264"/>
            <a:ext cx="1503938" cy="369332"/>
          </a:xfrm>
          <a:prstGeom prst="rect">
            <a:avLst/>
          </a:prstGeom>
          <a:noFill/>
        </p:spPr>
        <p:txBody>
          <a:bodyPr wrap="none" rtlCol="0">
            <a:spAutoFit/>
          </a:bodyPr>
          <a:lstStyle/>
          <a:p>
            <a:r>
              <a:rPr kumimoji="1" lang="ja-JP" altLang="en-US" dirty="0" smtClean="0"/>
              <a:t>ダイジェストＢ</a:t>
            </a:r>
            <a:endParaRPr kumimoji="1" lang="ja-JP" altLang="en-US" dirty="0"/>
          </a:p>
        </p:txBody>
      </p:sp>
      <p:sp>
        <p:nvSpPr>
          <p:cNvPr id="31" name="コンテンツ プレースホルダー 2"/>
          <p:cNvSpPr txBox="1">
            <a:spLocks/>
          </p:cNvSpPr>
          <p:nvPr/>
        </p:nvSpPr>
        <p:spPr>
          <a:xfrm>
            <a:off x="457200" y="149532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「任意長データ」から「固定長データ」を返す関数</a:t>
            </a:r>
            <a:endParaRPr lang="en-US" altLang="ja-JP" sz="2400" dirty="0" smtClean="0"/>
          </a:p>
          <a:p>
            <a:r>
              <a:rPr lang="ja-JP" altLang="en-US" sz="2400" dirty="0">
                <a:solidFill>
                  <a:prstClr val="black"/>
                </a:solidFill>
              </a:rPr>
              <a:t>いくつかの</a:t>
            </a:r>
            <a:r>
              <a:rPr lang="ja-JP" altLang="en-US" sz="2400" dirty="0" smtClean="0">
                <a:solidFill>
                  <a:prstClr val="black"/>
                </a:solidFill>
              </a:rPr>
              <a:t>用途がある</a:t>
            </a:r>
            <a:endParaRPr lang="en-US" altLang="ja-JP" sz="2400" dirty="0" smtClean="0">
              <a:solidFill>
                <a:prstClr val="black"/>
              </a:solidFill>
            </a:endParaRPr>
          </a:p>
          <a:p>
            <a:pPr lvl="1"/>
            <a:r>
              <a:rPr lang="ja-JP" altLang="en-US" sz="2000" dirty="0"/>
              <a:t> </a:t>
            </a:r>
            <a:r>
              <a:rPr lang="ja-JP" altLang="en-US" sz="2000" dirty="0" smtClean="0"/>
              <a:t>データの</a:t>
            </a:r>
            <a:r>
              <a:rPr lang="ja-JP" altLang="en-US" sz="2000" dirty="0" smtClean="0">
                <a:solidFill>
                  <a:srgbClr val="FF0000"/>
                </a:solidFill>
              </a:rPr>
              <a:t>改ざん</a:t>
            </a:r>
            <a:r>
              <a:rPr lang="ja-JP" altLang="en-US" sz="2000" dirty="0" smtClean="0"/>
              <a:t>を防ぐ（</a:t>
            </a:r>
            <a:r>
              <a:rPr lang="ja-JP" altLang="en-US" sz="2000" dirty="0">
                <a:solidFill>
                  <a:srgbClr val="0000FF"/>
                </a:solidFill>
              </a:rPr>
              <a:t>メッセージ認証符号（</a:t>
            </a:r>
            <a:r>
              <a:rPr lang="en-US" altLang="ja-JP" sz="2000" dirty="0">
                <a:solidFill>
                  <a:srgbClr val="0000FF"/>
                </a:solidFill>
              </a:rPr>
              <a:t>MAC</a:t>
            </a:r>
            <a:r>
              <a:rPr lang="ja-JP" altLang="en-US" sz="2000" dirty="0">
                <a:solidFill>
                  <a:srgbClr val="0000FF"/>
                </a:solidFill>
              </a:rPr>
              <a:t>）</a:t>
            </a:r>
            <a:r>
              <a:rPr lang="ja-JP" altLang="en-US" sz="2000" dirty="0"/>
              <a:t>など</a:t>
            </a:r>
            <a:r>
              <a:rPr lang="ja-JP" altLang="en-US" sz="2000" dirty="0" smtClean="0"/>
              <a:t>）</a:t>
            </a:r>
            <a:endParaRPr lang="en-US" altLang="ja-JP" sz="2000" dirty="0" smtClean="0"/>
          </a:p>
          <a:p>
            <a:pPr lvl="1"/>
            <a:r>
              <a:rPr lang="ja-JP" altLang="en-US" sz="2000" dirty="0"/>
              <a:t> </a:t>
            </a:r>
            <a:r>
              <a:rPr lang="ja-JP" altLang="en-US" sz="2000" dirty="0" smtClean="0">
                <a:solidFill>
                  <a:srgbClr val="FF0000"/>
                </a:solidFill>
              </a:rPr>
              <a:t>デジタル署名</a:t>
            </a:r>
            <a:r>
              <a:rPr lang="ja-JP" altLang="en-US" sz="2000" dirty="0" smtClean="0"/>
              <a:t>、様々な</a:t>
            </a:r>
            <a:r>
              <a:rPr lang="ja-JP" altLang="en-US" sz="2000" dirty="0" smtClean="0">
                <a:solidFill>
                  <a:srgbClr val="0000FF"/>
                </a:solidFill>
              </a:rPr>
              <a:t>認証</a:t>
            </a:r>
            <a:r>
              <a:rPr lang="ja-JP" altLang="en-US" sz="2000" dirty="0" smtClean="0"/>
              <a:t>、データの誤りチェック　など</a:t>
            </a:r>
            <a:endParaRPr lang="en-US" altLang="ja-JP" sz="2000" dirty="0" smtClean="0"/>
          </a:p>
          <a:p>
            <a:pPr lvl="1"/>
            <a:endParaRPr lang="ja-JP" altLang="en-US" sz="2000" dirty="0"/>
          </a:p>
        </p:txBody>
      </p:sp>
      <p:cxnSp>
        <p:nvCxnSpPr>
          <p:cNvPr id="32" name="直線コネクタ 31"/>
          <p:cNvCxnSpPr/>
          <p:nvPr/>
        </p:nvCxnSpPr>
        <p:spPr>
          <a:xfrm>
            <a:off x="1868248" y="4813054"/>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3275856" y="4797152"/>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000300" y="4805103"/>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448205" y="4813054"/>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0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日常における情報セキュリティ</a:t>
            </a:r>
            <a:endParaRPr kumimoji="1" lang="ja-JP" altLang="en-US" dirty="0"/>
          </a:p>
        </p:txBody>
      </p:sp>
      <p:sp>
        <p:nvSpPr>
          <p:cNvPr id="3" name="コンテンツ プレースホルダー 2"/>
          <p:cNvSpPr>
            <a:spLocks noGrp="1"/>
          </p:cNvSpPr>
          <p:nvPr>
            <p:ph idx="1"/>
          </p:nvPr>
        </p:nvSpPr>
        <p:spPr>
          <a:xfrm>
            <a:off x="446856" y="1628800"/>
            <a:ext cx="8229600" cy="4525963"/>
          </a:xfrm>
        </p:spPr>
        <p:txBody>
          <a:bodyPr/>
          <a:lstStyle/>
          <a:p>
            <a:r>
              <a:rPr lang="ja-JP" altLang="en-US" dirty="0"/>
              <a:t>毎日いたるところで暗号、情報セキュリティが利用されている。</a:t>
            </a:r>
            <a:endParaRPr lang="en-US" altLang="ja-JP" dirty="0"/>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349" y="2780928"/>
            <a:ext cx="2016224" cy="1839952"/>
          </a:xfrm>
          <a:prstGeom prst="rect">
            <a:avLst/>
          </a:prstGeom>
        </p:spPr>
      </p:pic>
      <p:pic>
        <p:nvPicPr>
          <p:cNvPr id="8" name="Picture 15"/>
          <p:cNvPicPr>
            <a:picLocks noChangeAspect="1" noChangeArrowheads="1"/>
          </p:cNvPicPr>
          <p:nvPr/>
        </p:nvPicPr>
        <p:blipFill>
          <a:blip r:embed="rId3" cstate="print"/>
          <a:srcRect/>
          <a:stretch>
            <a:fillRect/>
          </a:stretch>
        </p:blipFill>
        <p:spPr bwMode="auto">
          <a:xfrm>
            <a:off x="3563888" y="2780928"/>
            <a:ext cx="2091242" cy="1458162"/>
          </a:xfrm>
          <a:prstGeom prst="rect">
            <a:avLst/>
          </a:prstGeom>
          <a:noFill/>
          <a:ln w="9525">
            <a:noFill/>
            <a:miter lim="800000"/>
            <a:headEnd/>
            <a:tailEnd/>
          </a:ln>
        </p:spPr>
      </p:pic>
      <p:pic>
        <p:nvPicPr>
          <p:cNvPr id="10" name="Picture 2" descr="C:\Users\smatsumoto\Desktop\yodobashiverisign.png"/>
          <p:cNvPicPr>
            <a:picLocks noChangeAspect="1" noChangeArrowheads="1"/>
          </p:cNvPicPr>
          <p:nvPr/>
        </p:nvPicPr>
        <p:blipFill>
          <a:blip r:embed="rId4" cstate="print"/>
          <a:srcRect/>
          <a:stretch>
            <a:fillRect/>
          </a:stretch>
        </p:blipFill>
        <p:spPr bwMode="auto">
          <a:xfrm>
            <a:off x="3707904" y="4365104"/>
            <a:ext cx="4105849" cy="1867161"/>
          </a:xfrm>
          <a:prstGeom prst="rect">
            <a:avLst/>
          </a:prstGeom>
          <a:noFill/>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047" y="3180184"/>
            <a:ext cx="2216793" cy="1472952"/>
          </a:xfrm>
          <a:prstGeom prst="rect">
            <a:avLst/>
          </a:prstGeom>
        </p:spPr>
      </p:pic>
      <p:sp>
        <p:nvSpPr>
          <p:cNvPr id="12" name="テキスト ボックス 11"/>
          <p:cNvSpPr txBox="1"/>
          <p:nvPr/>
        </p:nvSpPr>
        <p:spPr>
          <a:xfrm>
            <a:off x="6289827" y="2348880"/>
            <a:ext cx="1450525" cy="369332"/>
          </a:xfrm>
          <a:prstGeom prst="rect">
            <a:avLst/>
          </a:prstGeom>
          <a:noFill/>
        </p:spPr>
        <p:txBody>
          <a:bodyPr wrap="none" rtlCol="0">
            <a:spAutoFit/>
          </a:bodyPr>
          <a:lstStyle/>
          <a:p>
            <a:r>
              <a:rPr kumimoji="1" lang="en-US" altLang="ja-JP" dirty="0" smtClean="0"/>
              <a:t>Blu-ray / DVD</a:t>
            </a:r>
            <a:endParaRPr kumimoji="1" lang="ja-JP" altLang="en-US" dirty="0"/>
          </a:p>
        </p:txBody>
      </p:sp>
      <p:sp>
        <p:nvSpPr>
          <p:cNvPr id="13" name="テキスト ボックス 12"/>
          <p:cNvSpPr txBox="1"/>
          <p:nvPr/>
        </p:nvSpPr>
        <p:spPr>
          <a:xfrm>
            <a:off x="3851920" y="2411596"/>
            <a:ext cx="1542410" cy="369332"/>
          </a:xfrm>
          <a:prstGeom prst="rect">
            <a:avLst/>
          </a:prstGeom>
          <a:noFill/>
        </p:spPr>
        <p:txBody>
          <a:bodyPr wrap="none" rtlCol="0">
            <a:spAutoFit/>
          </a:bodyPr>
          <a:lstStyle/>
          <a:p>
            <a:r>
              <a:rPr lang="ja-JP" altLang="en-US" dirty="0"/>
              <a:t>スマートフォン</a:t>
            </a:r>
            <a:endParaRPr kumimoji="1" lang="ja-JP" altLang="en-US" dirty="0"/>
          </a:p>
        </p:txBody>
      </p:sp>
      <p:sp>
        <p:nvSpPr>
          <p:cNvPr id="14" name="テキスト ボックス 13"/>
          <p:cNvSpPr txBox="1"/>
          <p:nvPr/>
        </p:nvSpPr>
        <p:spPr>
          <a:xfrm>
            <a:off x="1561593" y="2799771"/>
            <a:ext cx="994183" cy="369332"/>
          </a:xfrm>
          <a:prstGeom prst="rect">
            <a:avLst/>
          </a:prstGeom>
          <a:noFill/>
        </p:spPr>
        <p:txBody>
          <a:bodyPr wrap="none" rtlCol="0">
            <a:spAutoFit/>
          </a:bodyPr>
          <a:lstStyle/>
          <a:p>
            <a:r>
              <a:rPr kumimoji="1" lang="en-US" altLang="ja-JP" dirty="0" smtClean="0"/>
              <a:t>IC </a:t>
            </a:r>
            <a:r>
              <a:rPr kumimoji="1" lang="ja-JP" altLang="en-US" dirty="0" smtClean="0"/>
              <a:t>カード</a:t>
            </a:r>
            <a:endParaRPr kumimoji="1" lang="ja-JP" altLang="en-US" dirty="0"/>
          </a:p>
        </p:txBody>
      </p:sp>
      <p:sp>
        <p:nvSpPr>
          <p:cNvPr id="15" name="テキスト ボックス 14"/>
          <p:cNvSpPr txBox="1"/>
          <p:nvPr/>
        </p:nvSpPr>
        <p:spPr>
          <a:xfrm>
            <a:off x="2313098" y="5157192"/>
            <a:ext cx="1322798" cy="646331"/>
          </a:xfrm>
          <a:prstGeom prst="rect">
            <a:avLst/>
          </a:prstGeom>
          <a:noFill/>
        </p:spPr>
        <p:txBody>
          <a:bodyPr wrap="none" rtlCol="0">
            <a:spAutoFit/>
          </a:bodyPr>
          <a:lstStyle/>
          <a:p>
            <a:r>
              <a:rPr kumimoji="1" lang="ja-JP" altLang="en-US" dirty="0" smtClean="0"/>
              <a:t>オンライン</a:t>
            </a:r>
            <a:endParaRPr kumimoji="1" lang="en-US" altLang="ja-JP" dirty="0" smtClean="0"/>
          </a:p>
          <a:p>
            <a:r>
              <a:rPr lang="ja-JP" altLang="en-US" dirty="0"/>
              <a:t>ショッピング</a:t>
            </a:r>
            <a:endParaRPr kumimoji="1" lang="ja-JP" altLang="en-US" dirty="0"/>
          </a:p>
        </p:txBody>
      </p:sp>
    </p:spTree>
    <p:extLst>
      <p:ext uri="{BB962C8B-B14F-4D97-AF65-F5344CB8AC3E}">
        <p14:creationId xmlns:p14="http://schemas.microsoft.com/office/powerpoint/2010/main" val="3107314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00FF"/>
                </a:solidFill>
              </a:rPr>
              <a:t>（本人）認証</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30</a:t>
            </a:fld>
            <a:endParaRPr kumimoji="1" lang="ja-JP" altLang="en-US" dirty="0"/>
          </a:p>
        </p:txBody>
      </p:sp>
      <p:sp>
        <p:nvSpPr>
          <p:cNvPr id="7" name="コンテンツ プレースホルダー 2"/>
          <p:cNvSpPr>
            <a:spLocks noGrp="1"/>
          </p:cNvSpPr>
          <p:nvPr>
            <p:ph idx="1"/>
          </p:nvPr>
        </p:nvSpPr>
        <p:spPr>
          <a:xfrm>
            <a:off x="457200" y="1600200"/>
            <a:ext cx="8229600" cy="4525963"/>
          </a:xfrm>
        </p:spPr>
        <p:txBody>
          <a:bodyPr/>
          <a:lstStyle/>
          <a:p>
            <a:r>
              <a:rPr kumimoji="1" lang="ja-JP" altLang="en-US" sz="2400" dirty="0" smtClean="0"/>
              <a:t> </a:t>
            </a:r>
            <a:r>
              <a:rPr kumimoji="1" lang="ja-JP" altLang="en-US" sz="2400" dirty="0" smtClean="0">
                <a:solidFill>
                  <a:srgbClr val="FF0000"/>
                </a:solidFill>
              </a:rPr>
              <a:t>なりすまし</a:t>
            </a:r>
            <a:r>
              <a:rPr kumimoji="1" lang="ja-JP" altLang="en-US" sz="2400" dirty="0" smtClean="0"/>
              <a:t>を防ぐための技術</a:t>
            </a:r>
            <a:endParaRPr kumimoji="1" lang="en-US" altLang="ja-JP" sz="2400" dirty="0" smtClean="0"/>
          </a:p>
          <a:p>
            <a:r>
              <a:rPr lang="ja-JP" altLang="en-US" sz="2400" dirty="0"/>
              <a:t>いく</a:t>
            </a:r>
            <a:r>
              <a:rPr lang="ja-JP" altLang="en-US" sz="2400" dirty="0" smtClean="0"/>
              <a:t>つかの認証手段がある</a:t>
            </a:r>
            <a:endParaRPr lang="en-US" altLang="ja-JP" sz="2400" dirty="0" smtClean="0"/>
          </a:p>
          <a:p>
            <a:pPr lvl="1"/>
            <a:r>
              <a:rPr kumimoji="1" lang="ja-JP" altLang="en-US" sz="2000" dirty="0"/>
              <a:t>知識を問う</a:t>
            </a:r>
            <a:r>
              <a:rPr kumimoji="1" lang="ja-JP" altLang="en-US" sz="2000" dirty="0" smtClean="0"/>
              <a:t>もの</a:t>
            </a:r>
            <a:endParaRPr kumimoji="1" lang="en-US" altLang="ja-JP" sz="2000" dirty="0" smtClean="0"/>
          </a:p>
          <a:p>
            <a:pPr lvl="2"/>
            <a:r>
              <a:rPr lang="ja-JP" altLang="en-US" sz="1600" dirty="0" smtClean="0"/>
              <a:t>パスワード</a:t>
            </a:r>
            <a:endParaRPr lang="en-US" altLang="ja-JP" sz="1600" dirty="0" smtClean="0"/>
          </a:p>
          <a:p>
            <a:pPr lvl="1"/>
            <a:r>
              <a:rPr kumimoji="1" lang="ja-JP" altLang="en-US" sz="2000" dirty="0" smtClean="0"/>
              <a:t>所有物を利用するもの</a:t>
            </a:r>
            <a:endParaRPr kumimoji="1" lang="en-US" altLang="ja-JP" sz="2000" dirty="0" smtClean="0"/>
          </a:p>
          <a:p>
            <a:pPr lvl="2"/>
            <a:r>
              <a:rPr lang="ja-JP" altLang="en-US" sz="1600" dirty="0" smtClean="0"/>
              <a:t>パスポート、運転免許証、</a:t>
            </a:r>
            <a:r>
              <a:rPr lang="en-US" altLang="ja-JP" sz="1600" dirty="0" smtClean="0"/>
              <a:t/>
            </a:r>
            <a:br>
              <a:rPr lang="en-US" altLang="ja-JP" sz="1600" dirty="0" smtClean="0"/>
            </a:br>
            <a:r>
              <a:rPr lang="ja-JP" altLang="en-US" sz="1600" dirty="0" smtClean="0"/>
              <a:t>ハードウェアトークン</a:t>
            </a:r>
            <a:endParaRPr lang="en-US" altLang="ja-JP" sz="1600" dirty="0" smtClean="0"/>
          </a:p>
          <a:p>
            <a:pPr lvl="1"/>
            <a:r>
              <a:rPr kumimoji="1" lang="ja-JP" altLang="en-US" sz="2000" dirty="0" smtClean="0"/>
              <a:t>生体認証（バイオメトリクス）</a:t>
            </a:r>
            <a:endParaRPr kumimoji="1" lang="en-US" altLang="ja-JP" sz="2000" dirty="0" smtClean="0"/>
          </a:p>
          <a:p>
            <a:pPr lvl="2"/>
            <a:r>
              <a:rPr lang="ja-JP" altLang="en-US" sz="1600" dirty="0" smtClean="0"/>
              <a:t>指紋、静脈、光彩、筆跡</a:t>
            </a:r>
            <a:endParaRPr lang="en-US" altLang="ja-JP" sz="1600" dirty="0" smtClean="0"/>
          </a:p>
          <a:p>
            <a:pPr lvl="1"/>
            <a:r>
              <a:rPr kumimoji="1" lang="ja-JP" altLang="en-US" sz="2000" dirty="0" smtClean="0"/>
              <a:t> </a:t>
            </a:r>
            <a:r>
              <a:rPr kumimoji="1" lang="ja-JP" altLang="en-US" sz="2000" dirty="0" smtClean="0">
                <a:solidFill>
                  <a:srgbClr val="FF0000"/>
                </a:solidFill>
              </a:rPr>
              <a:t>デジタル</a:t>
            </a:r>
            <a:r>
              <a:rPr kumimoji="1" lang="ja-JP" altLang="en-US" sz="2000" dirty="0">
                <a:solidFill>
                  <a:srgbClr val="FF0000"/>
                </a:solidFill>
              </a:rPr>
              <a:t>署名</a:t>
            </a:r>
            <a:r>
              <a:rPr kumimoji="1" lang="ja-JP" altLang="en-US" sz="2000" dirty="0" smtClean="0"/>
              <a:t>を用いるもの</a:t>
            </a:r>
            <a:endParaRPr kumimoji="1" lang="ja-JP" altLang="en-US" sz="2000" dirty="0"/>
          </a:p>
        </p:txBody>
      </p:sp>
      <p:pic>
        <p:nvPicPr>
          <p:cNvPr id="8" name="Picture 6" descr="C:\Users\tyasuda\AppData\Local\Microsoft\Windows\Temporary Internet Files\Content.IE5\FAHUO7A7\MC900431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44824"/>
            <a:ext cx="936104" cy="93610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5094667" y="1434079"/>
            <a:ext cx="2501669" cy="1080120"/>
          </a:xfrm>
          <a:prstGeom prst="wedgeEllipseCallout">
            <a:avLst>
              <a:gd name="adj1" fmla="val 61375"/>
              <a:gd name="adj2" fmla="val 2115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本当にＡさんかな？　この問題を解ける？</a:t>
            </a:r>
            <a:endParaRPr kumimoji="1" lang="ja-JP" altLang="en-US" sz="1400" dirty="0"/>
          </a:p>
        </p:txBody>
      </p:sp>
      <p:sp>
        <p:nvSpPr>
          <p:cNvPr id="10" name="テキスト ボックス 9"/>
          <p:cNvSpPr txBox="1"/>
          <p:nvPr/>
        </p:nvSpPr>
        <p:spPr>
          <a:xfrm>
            <a:off x="7596336" y="1434079"/>
            <a:ext cx="800219" cy="338554"/>
          </a:xfrm>
          <a:prstGeom prst="rect">
            <a:avLst/>
          </a:prstGeom>
          <a:noFill/>
        </p:spPr>
        <p:txBody>
          <a:bodyPr wrap="none" rtlCol="0">
            <a:spAutoFit/>
          </a:bodyPr>
          <a:lstStyle/>
          <a:p>
            <a:r>
              <a:rPr kumimoji="1" lang="ja-JP" altLang="en-US" sz="1600" dirty="0" smtClean="0"/>
              <a:t>検証者</a:t>
            </a:r>
            <a:endParaRPr kumimoji="1" lang="ja-JP" altLang="en-US" sz="1600" dirty="0"/>
          </a:p>
        </p:txBody>
      </p:sp>
      <p:pic>
        <p:nvPicPr>
          <p:cNvPr id="11"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96" y="4862649"/>
            <a:ext cx="877117" cy="877117"/>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868144" y="2790574"/>
            <a:ext cx="2736303" cy="854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u="sng" dirty="0" smtClean="0"/>
              <a:t>問題</a:t>
            </a:r>
            <a:r>
              <a:rPr kumimoji="1" lang="ja-JP" altLang="en-US" sz="1600" dirty="0" smtClean="0"/>
              <a:t>　</a:t>
            </a:r>
            <a:r>
              <a:rPr kumimoji="1" lang="en-US" altLang="ja-JP" sz="1600" dirty="0" smtClean="0"/>
              <a:t>………………………………</a:t>
            </a:r>
            <a:r>
              <a:rPr kumimoji="1" lang="ja-JP" altLang="en-US" sz="1600" dirty="0" smtClean="0"/>
              <a:t>　　</a:t>
            </a:r>
            <a:r>
              <a:rPr kumimoji="1" lang="en-US" altLang="ja-JP" sz="1600" dirty="0" smtClean="0"/>
              <a:t/>
            </a:r>
            <a:br>
              <a:rPr kumimoji="1" lang="en-US" altLang="ja-JP" sz="1600" dirty="0" smtClean="0"/>
            </a:br>
            <a:r>
              <a:rPr kumimoji="1" lang="en-US" altLang="ja-JP" sz="1600" dirty="0" smtClean="0"/>
              <a:t>…………………….</a:t>
            </a:r>
            <a:endParaRPr kumimoji="1" lang="ja-JP" altLang="en-US" sz="1600" dirty="0"/>
          </a:p>
        </p:txBody>
      </p:sp>
      <p:sp>
        <p:nvSpPr>
          <p:cNvPr id="13" name="テキスト ボックス 12"/>
          <p:cNvSpPr txBox="1"/>
          <p:nvPr/>
        </p:nvSpPr>
        <p:spPr>
          <a:xfrm>
            <a:off x="5004048" y="4212377"/>
            <a:ext cx="1061509" cy="584775"/>
          </a:xfrm>
          <a:prstGeom prst="rect">
            <a:avLst/>
          </a:prstGeom>
          <a:noFill/>
        </p:spPr>
        <p:txBody>
          <a:bodyPr wrap="none" rtlCol="0">
            <a:spAutoFit/>
          </a:bodyPr>
          <a:lstStyle/>
          <a:p>
            <a:r>
              <a:rPr lang="ja-JP" altLang="en-US" sz="1600" dirty="0" smtClean="0"/>
              <a:t>なりすまし</a:t>
            </a:r>
            <a:endParaRPr lang="en-US" altLang="ja-JP" sz="1600" dirty="0" smtClean="0"/>
          </a:p>
          <a:p>
            <a:r>
              <a:rPr lang="ja-JP" altLang="en-US" sz="1600" dirty="0" smtClean="0"/>
              <a:t>の</a:t>
            </a:r>
            <a:r>
              <a:rPr kumimoji="1" lang="ja-JP" altLang="en-US" sz="1600" dirty="0" smtClean="0"/>
              <a:t>Ｃさん</a:t>
            </a:r>
            <a:endParaRPr kumimoji="1" lang="ja-JP" altLang="en-US" sz="1600" dirty="0"/>
          </a:p>
        </p:txBody>
      </p:sp>
      <p:sp>
        <p:nvSpPr>
          <p:cNvPr id="14" name="雲形吹き出し 13"/>
          <p:cNvSpPr/>
          <p:nvPr/>
        </p:nvSpPr>
        <p:spPr>
          <a:xfrm>
            <a:off x="5940152" y="4149080"/>
            <a:ext cx="2736304" cy="1008112"/>
          </a:xfrm>
          <a:prstGeom prst="cloudCallout">
            <a:avLst>
              <a:gd name="adj1" fmla="val -45853"/>
              <a:gd name="adj2" fmla="val 4351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どうしよう。Ａさんじゃないので解けない。</a:t>
            </a:r>
            <a:endParaRPr kumimoji="1" lang="ja-JP" altLang="en-US" sz="1400" dirty="0"/>
          </a:p>
        </p:txBody>
      </p:sp>
      <p:sp>
        <p:nvSpPr>
          <p:cNvPr id="15" name="テキスト ボックス 14"/>
          <p:cNvSpPr txBox="1"/>
          <p:nvPr/>
        </p:nvSpPr>
        <p:spPr>
          <a:xfrm>
            <a:off x="5940190" y="3645024"/>
            <a:ext cx="2520242" cy="307777"/>
          </a:xfrm>
          <a:prstGeom prst="rect">
            <a:avLst/>
          </a:prstGeom>
          <a:noFill/>
        </p:spPr>
        <p:txBody>
          <a:bodyPr wrap="none" rtlCol="0">
            <a:spAutoFit/>
          </a:bodyPr>
          <a:lstStyle/>
          <a:p>
            <a:r>
              <a:rPr lang="ja-JP" altLang="en-US" sz="1400" dirty="0"/>
              <a:t>（Ａさんしか</a:t>
            </a:r>
            <a:r>
              <a:rPr lang="ja-JP" altLang="en-US" sz="1400" dirty="0" smtClean="0"/>
              <a:t>解けない数学問題）</a:t>
            </a:r>
            <a:endParaRPr lang="ja-JP" altLang="en-US" sz="1400" dirty="0"/>
          </a:p>
        </p:txBody>
      </p:sp>
      <p:sp>
        <p:nvSpPr>
          <p:cNvPr id="16" name="テキスト ボックス 15"/>
          <p:cNvSpPr txBox="1"/>
          <p:nvPr/>
        </p:nvSpPr>
        <p:spPr>
          <a:xfrm>
            <a:off x="5868144" y="5949280"/>
            <a:ext cx="2558714" cy="369332"/>
          </a:xfrm>
          <a:prstGeom prst="rect">
            <a:avLst/>
          </a:prstGeom>
          <a:noFill/>
        </p:spPr>
        <p:txBody>
          <a:bodyPr wrap="none" rtlCol="0">
            <a:spAutoFit/>
          </a:bodyPr>
          <a:lstStyle/>
          <a:p>
            <a:r>
              <a:rPr kumimoji="1" lang="ja-JP" altLang="en-US" b="1" dirty="0" smtClean="0"/>
              <a:t>デジタル署名による認証</a:t>
            </a:r>
            <a:endParaRPr kumimoji="1" lang="ja-JP" altLang="en-US" b="1" dirty="0"/>
          </a:p>
        </p:txBody>
      </p:sp>
    </p:spTree>
    <p:extLst>
      <p:ext uri="{BB962C8B-B14F-4D97-AF65-F5344CB8AC3E}">
        <p14:creationId xmlns:p14="http://schemas.microsoft.com/office/powerpoint/2010/main" val="549494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実社会における暗号の応用例</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7" name="コンテンツ プレースホルダー 2"/>
          <p:cNvSpPr>
            <a:spLocks noGrp="1"/>
          </p:cNvSpPr>
          <p:nvPr>
            <p:ph idx="1"/>
          </p:nvPr>
        </p:nvSpPr>
        <p:spPr>
          <a:xfrm>
            <a:off x="1607376" y="1600200"/>
            <a:ext cx="7079423" cy="4525963"/>
          </a:xfrm>
        </p:spPr>
        <p:txBody>
          <a:bodyPr>
            <a:normAutofit/>
          </a:bodyPr>
          <a:lstStyle/>
          <a:p>
            <a:r>
              <a:rPr lang="en-US" altLang="ja-JP" dirty="0" smtClean="0"/>
              <a:t>TLS (Transport Layer Security)</a:t>
            </a:r>
          </a:p>
          <a:p>
            <a:pPr lvl="1"/>
            <a:r>
              <a:rPr lang="ja-JP" altLang="en-US" sz="2000" dirty="0" smtClean="0"/>
              <a:t>トランスポート層を強化するセキュリティプロトコル</a:t>
            </a:r>
            <a:endParaRPr lang="en-US" altLang="ja-JP" sz="2000" dirty="0" smtClean="0"/>
          </a:p>
          <a:p>
            <a:pPr lvl="1"/>
            <a:r>
              <a:rPr lang="ja-JP" altLang="en-US" sz="2000" dirty="0" smtClean="0"/>
              <a:t>オンラインショッピングやネットバンキング、電子メールの安全な利用などに必要</a:t>
            </a:r>
            <a:endParaRPr lang="en-US" altLang="ja-JP" sz="2000" dirty="0" smtClean="0"/>
          </a:p>
          <a:p>
            <a:pPr lvl="1"/>
            <a:r>
              <a:rPr lang="en-US" altLang="ja-JP" sz="2000" dirty="0" smtClean="0"/>
              <a:t>HTTPS</a:t>
            </a:r>
            <a:r>
              <a:rPr lang="ja-JP" altLang="en-US" sz="2000" dirty="0" smtClean="0"/>
              <a:t>の基盤</a:t>
            </a:r>
            <a:endParaRPr lang="en-US" altLang="ja-JP" sz="2000" dirty="0" smtClean="0"/>
          </a:p>
          <a:p>
            <a:endParaRPr lang="en-US" altLang="ja-JP" dirty="0" smtClean="0"/>
          </a:p>
          <a:p>
            <a:r>
              <a:rPr lang="ja-JP" altLang="en-US" dirty="0" smtClean="0"/>
              <a:t>ハードディスク等の暗号化</a:t>
            </a:r>
            <a:endParaRPr lang="en-US" altLang="ja-JP" dirty="0" smtClean="0"/>
          </a:p>
          <a:p>
            <a:pPr lvl="1"/>
            <a:r>
              <a:rPr lang="en-US" altLang="ja-JP" dirty="0" smtClean="0"/>
              <a:t>BitLocker </a:t>
            </a:r>
            <a:r>
              <a:rPr lang="ja-JP" altLang="en-US" dirty="0" smtClean="0"/>
              <a:t>や </a:t>
            </a:r>
            <a:r>
              <a:rPr lang="en-US" altLang="ja-JP" dirty="0" err="1" smtClean="0"/>
              <a:t>FileVault</a:t>
            </a:r>
            <a:r>
              <a:rPr lang="en-US" altLang="ja-JP" dirty="0" smtClean="0"/>
              <a:t> </a:t>
            </a:r>
            <a:r>
              <a:rPr lang="ja-JP" altLang="en-US" dirty="0" smtClean="0"/>
              <a:t>など</a:t>
            </a:r>
            <a:endParaRPr lang="en-US" altLang="ja-JP" dirty="0" smtClean="0"/>
          </a:p>
          <a:p>
            <a:pPr lvl="1"/>
            <a:r>
              <a:rPr lang="en-US" altLang="ja-JP" dirty="0" smtClean="0"/>
              <a:t>AES </a:t>
            </a:r>
            <a:r>
              <a:rPr lang="ja-JP" altLang="en-US" dirty="0" smtClean="0"/>
              <a:t>を利用しているものが多い</a:t>
            </a:r>
            <a:endParaRPr lang="en-US" altLang="ja-JP" dirty="0" smtClean="0"/>
          </a:p>
          <a:p>
            <a:pPr lvl="2"/>
            <a:r>
              <a:rPr lang="ja-JP" altLang="en-US" dirty="0" smtClean="0"/>
              <a:t>最近の機器は </a:t>
            </a:r>
            <a:r>
              <a:rPr lang="en-US" altLang="ja-JP" dirty="0" smtClean="0"/>
              <a:t>AES </a:t>
            </a:r>
            <a:r>
              <a:rPr lang="ja-JP" altLang="en-US" dirty="0" smtClean="0"/>
              <a:t>の高速処理チップ搭載の物も多い</a:t>
            </a:r>
            <a:endParaRPr lang="en-US" altLang="ja-JP" dirty="0" smtClean="0"/>
          </a:p>
        </p:txBody>
      </p:sp>
    </p:spTree>
    <p:extLst>
      <p:ext uri="{BB962C8B-B14F-4D97-AF65-F5344CB8AC3E}">
        <p14:creationId xmlns:p14="http://schemas.microsoft.com/office/powerpoint/2010/main" val="430764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SSL</a:t>
            </a:r>
            <a:r>
              <a:rPr kumimoji="1" lang="ja-JP" altLang="en-US" dirty="0" smtClean="0"/>
              <a:t>・</a:t>
            </a:r>
            <a:r>
              <a:rPr kumimoji="1" lang="en-US" altLang="ja-JP" dirty="0" smtClean="0"/>
              <a:t>TLS</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インターネット上で通信を暗号化して安全にする仕組み（プロトコル）</a:t>
            </a:r>
            <a:endParaRPr kumimoji="1" lang="en-US" altLang="ja-JP" dirty="0" smtClean="0"/>
          </a:p>
          <a:p>
            <a:pPr lvl="1"/>
            <a:r>
              <a:rPr kumimoji="1" lang="en-US" altLang="ja-JP" dirty="0" smtClean="0"/>
              <a:t>SSL: Secure Socket Layer</a:t>
            </a:r>
          </a:p>
          <a:p>
            <a:pPr lvl="1"/>
            <a:r>
              <a:rPr lang="en-US" altLang="ja-JP" dirty="0" smtClean="0"/>
              <a:t>TLS: Transport Layer Security</a:t>
            </a:r>
          </a:p>
          <a:p>
            <a:pPr lvl="1"/>
            <a:r>
              <a:rPr kumimoji="1" lang="en-US" altLang="ja-JP" dirty="0" smtClean="0"/>
              <a:t>SSL</a:t>
            </a:r>
            <a:r>
              <a:rPr kumimoji="1" lang="ja-JP" altLang="en-US" dirty="0" smtClean="0"/>
              <a:t>と</a:t>
            </a:r>
            <a:r>
              <a:rPr kumimoji="1" lang="en-US" altLang="ja-JP" dirty="0" smtClean="0"/>
              <a:t>TLS</a:t>
            </a:r>
            <a:r>
              <a:rPr kumimoji="1" lang="ja-JP" altLang="en-US" dirty="0" smtClean="0"/>
              <a:t>はほぼ同じものを指すと思って良い</a:t>
            </a:r>
            <a:endParaRPr kumimoji="1" lang="en-US" altLang="ja-JP" dirty="0" smtClean="0"/>
          </a:p>
          <a:p>
            <a:r>
              <a:rPr lang="ja-JP" altLang="en-US" dirty="0"/>
              <a:t>サーバ</a:t>
            </a:r>
            <a:r>
              <a:rPr lang="ja-JP" altLang="en-US" dirty="0" smtClean="0"/>
              <a:t>とクライアントの両方が対応していないと使えない</a:t>
            </a:r>
            <a:endParaRPr lang="en-US" altLang="ja-JP" dirty="0" smtClean="0"/>
          </a:p>
          <a:p>
            <a:pPr lvl="1"/>
            <a:r>
              <a:rPr lang="ja-JP" altLang="en-US" dirty="0" smtClean="0"/>
              <a:t>メールやウェブはほぼ問題ない</a:t>
            </a:r>
            <a:endParaRPr lang="en-US" altLang="ja-JP" dirty="0" smtClean="0"/>
          </a:p>
          <a:p>
            <a:r>
              <a:rPr kumimoji="1" lang="ja-JP" altLang="en-US" dirty="0" smtClean="0"/>
              <a:t>サーバが本物</a:t>
            </a:r>
            <a:r>
              <a:rPr lang="ja-JP" altLang="en-US" dirty="0" smtClean="0"/>
              <a:t>か</a:t>
            </a:r>
            <a:r>
              <a:rPr kumimoji="1" lang="ja-JP" altLang="en-US" dirty="0" smtClean="0"/>
              <a:t>確認する</a:t>
            </a:r>
            <a:r>
              <a:rPr lang="ja-JP" altLang="en-US" dirty="0" smtClean="0"/>
              <a:t>仕組みも含む</a:t>
            </a:r>
            <a:endParaRPr kumimoji="1"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4231767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7377" y="509810"/>
            <a:ext cx="6927024" cy="832550"/>
          </a:xfrm>
        </p:spPr>
        <p:txBody>
          <a:bodyPr/>
          <a:lstStyle/>
          <a:p>
            <a:r>
              <a:rPr lang="en-US" altLang="ja-JP" dirty="0" smtClean="0"/>
              <a:t>TLS</a:t>
            </a:r>
            <a:r>
              <a:rPr lang="ja-JP" altLang="en-US" dirty="0" smtClean="0"/>
              <a:t>のプロトコル（概略）</a:t>
            </a:r>
            <a:endParaRPr kumimoji="1" lang="ja-JP" altLang="en-US" dirty="0"/>
          </a:p>
        </p:txBody>
      </p:sp>
      <p:sp>
        <p:nvSpPr>
          <p:cNvPr id="5" name="フッター プレースホルダー 4"/>
          <p:cNvSpPr>
            <a:spLocks noGrp="1"/>
          </p:cNvSpPr>
          <p:nvPr>
            <p:ph type="ftr" sz="quarter" idx="11"/>
          </p:nvPr>
        </p:nvSpPr>
        <p:spPr>
          <a:xfrm>
            <a:off x="1607377" y="6224709"/>
            <a:ext cx="6051526" cy="365125"/>
          </a:xfrm>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sp>
        <p:nvSpPr>
          <p:cNvPr id="7" name="角丸四角形 6"/>
          <p:cNvSpPr/>
          <p:nvPr/>
        </p:nvSpPr>
        <p:spPr>
          <a:xfrm>
            <a:off x="107504" y="6110188"/>
            <a:ext cx="8640960" cy="648072"/>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7504" y="4742036"/>
            <a:ext cx="8640960" cy="1224136"/>
          </a:xfrm>
          <a:prstGeom prst="roundRect">
            <a:avLst>
              <a:gd name="adj" fmla="val 26511"/>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7504" y="3445892"/>
            <a:ext cx="8640960" cy="864096"/>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2987824" y="5030068"/>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987824" y="3949948"/>
            <a:ext cx="4320480" cy="0"/>
          </a:xfrm>
          <a:prstGeom prst="straightConnector1">
            <a:avLst/>
          </a:prstGeom>
          <a:ln w="571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3"/>
          <p:cNvSpPr txBox="1">
            <a:spLocks/>
          </p:cNvSpPr>
          <p:nvPr/>
        </p:nvSpPr>
        <p:spPr>
          <a:xfrm>
            <a:off x="6697216" y="6334125"/>
            <a:ext cx="2133600" cy="47625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5A9B447-FB59-4068-AAA5-AA394FCABA82}" type="slidenum">
              <a:rPr lang="en-US" altLang="ja-JP" smtClean="0"/>
              <a:pPr/>
              <a:t>33</a:t>
            </a:fld>
            <a:endParaRPr lang="en-US" altLang="ja-JP" dirty="0"/>
          </a:p>
        </p:txBody>
      </p:sp>
      <p:cxnSp>
        <p:nvCxnSpPr>
          <p:cNvPr id="13" name="直線コネクタ 12"/>
          <p:cNvCxnSpPr/>
          <p:nvPr/>
        </p:nvCxnSpPr>
        <p:spPr>
          <a:xfrm>
            <a:off x="298782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0830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331640" y="1141636"/>
            <a:ext cx="2874505" cy="461665"/>
          </a:xfrm>
          <a:prstGeom prst="rect">
            <a:avLst/>
          </a:prstGeom>
          <a:noFill/>
        </p:spPr>
        <p:txBody>
          <a:bodyPr wrap="none" rtlCol="0">
            <a:spAutoFit/>
          </a:bodyPr>
          <a:lstStyle/>
          <a:p>
            <a:r>
              <a:rPr kumimoji="1" lang="ja-JP" altLang="en-US" sz="2400" dirty="0" smtClean="0"/>
              <a:t>顧客</a:t>
            </a:r>
            <a:r>
              <a:rPr kumimoji="1" lang="en-US" altLang="ja-JP" sz="2400" dirty="0" smtClean="0"/>
              <a:t>(</a:t>
            </a:r>
            <a:r>
              <a:rPr kumimoji="1" lang="ja-JP" altLang="en-US" sz="2400" dirty="0" smtClean="0"/>
              <a:t>クライアント</a:t>
            </a:r>
            <a:r>
              <a:rPr kumimoji="1" lang="en-US" altLang="ja-JP" sz="2400" dirty="0" smtClean="0"/>
              <a:t>)</a:t>
            </a:r>
            <a:endParaRPr kumimoji="1" lang="ja-JP" altLang="en-US" sz="2400" dirty="0"/>
          </a:p>
        </p:txBody>
      </p:sp>
      <p:sp>
        <p:nvSpPr>
          <p:cNvPr id="16" name="テキスト ボックス 15"/>
          <p:cNvSpPr txBox="1"/>
          <p:nvPr/>
        </p:nvSpPr>
        <p:spPr>
          <a:xfrm>
            <a:off x="6803573" y="1141636"/>
            <a:ext cx="1951175" cy="461665"/>
          </a:xfrm>
          <a:prstGeom prst="rect">
            <a:avLst/>
          </a:prstGeom>
          <a:noFill/>
        </p:spPr>
        <p:txBody>
          <a:bodyPr wrap="none" rtlCol="0">
            <a:spAutoFit/>
          </a:bodyPr>
          <a:lstStyle/>
          <a:p>
            <a:r>
              <a:rPr kumimoji="1" lang="ja-JP" altLang="en-US" sz="2400" dirty="0" smtClean="0"/>
              <a:t>店舗</a:t>
            </a:r>
            <a:r>
              <a:rPr kumimoji="1" lang="en-US" altLang="ja-JP" sz="2400" dirty="0" smtClean="0"/>
              <a:t>(</a:t>
            </a:r>
            <a:r>
              <a:rPr kumimoji="1" lang="ja-JP" altLang="en-US" sz="2400" dirty="0" smtClean="0"/>
              <a:t>サーバ</a:t>
            </a:r>
            <a:r>
              <a:rPr kumimoji="1" lang="en-US" altLang="ja-JP" sz="2400" dirty="0" smtClean="0"/>
              <a:t>)</a:t>
            </a:r>
            <a:endParaRPr kumimoji="1" lang="ja-JP" altLang="en-US" sz="2400" dirty="0"/>
          </a:p>
        </p:txBody>
      </p:sp>
      <p:sp>
        <p:nvSpPr>
          <p:cNvPr id="17" name="テキスト ボックス 16"/>
          <p:cNvSpPr txBox="1"/>
          <p:nvPr/>
        </p:nvSpPr>
        <p:spPr>
          <a:xfrm>
            <a:off x="3672041" y="1367998"/>
            <a:ext cx="2916183" cy="349702"/>
          </a:xfrm>
          <a:prstGeom prst="rect">
            <a:avLst/>
          </a:prstGeom>
          <a:noFill/>
        </p:spPr>
        <p:txBody>
          <a:bodyPr wrap="none" tIns="36000" bIns="36000" rtlCol="0">
            <a:spAutoFit/>
          </a:bodyPr>
          <a:lstStyle/>
          <a:p>
            <a:r>
              <a:rPr kumimoji="1" lang="en-US" altLang="ja-JP" dirty="0" smtClean="0"/>
              <a:t>ClientHello{Ra, CipherList}</a:t>
            </a:r>
            <a:endParaRPr kumimoji="1" lang="ja-JP" altLang="en-US" dirty="0"/>
          </a:p>
        </p:txBody>
      </p:sp>
      <p:sp>
        <p:nvSpPr>
          <p:cNvPr id="18" name="テキスト ボックス 17"/>
          <p:cNvSpPr txBox="1"/>
          <p:nvPr/>
        </p:nvSpPr>
        <p:spPr>
          <a:xfrm>
            <a:off x="3702282" y="1933609"/>
            <a:ext cx="2646878" cy="349702"/>
          </a:xfrm>
          <a:prstGeom prst="rect">
            <a:avLst/>
          </a:prstGeom>
          <a:noFill/>
        </p:spPr>
        <p:txBody>
          <a:bodyPr wrap="none" tIns="36000" bIns="36000" rtlCol="0">
            <a:spAutoFit/>
          </a:bodyPr>
          <a:lstStyle/>
          <a:p>
            <a:r>
              <a:rPr kumimoji="1" lang="en-US" altLang="ja-JP" dirty="0" smtClean="0"/>
              <a:t>ServerHello{Rb, Cipher}</a:t>
            </a:r>
            <a:endParaRPr kumimoji="1" lang="ja-JP" altLang="en-US" dirty="0"/>
          </a:p>
        </p:txBody>
      </p:sp>
      <p:sp>
        <p:nvSpPr>
          <p:cNvPr id="19" name="テキスト ボックス 18"/>
          <p:cNvSpPr txBox="1"/>
          <p:nvPr/>
        </p:nvSpPr>
        <p:spPr>
          <a:xfrm>
            <a:off x="3388050" y="2365657"/>
            <a:ext cx="3647152" cy="349702"/>
          </a:xfrm>
          <a:prstGeom prst="rect">
            <a:avLst/>
          </a:prstGeom>
          <a:noFill/>
        </p:spPr>
        <p:txBody>
          <a:bodyPr wrap="none" tIns="36000" bIns="36000" rtlCol="0">
            <a:spAutoFit/>
          </a:bodyPr>
          <a:lstStyle/>
          <a:p>
            <a:r>
              <a:rPr kumimoji="1" lang="en-US" altLang="ja-JP" dirty="0" smtClean="0"/>
              <a:t>ServerCertificate{Ks, Server cert.}</a:t>
            </a:r>
            <a:endParaRPr kumimoji="1" lang="ja-JP" altLang="en-US" dirty="0"/>
          </a:p>
        </p:txBody>
      </p:sp>
      <p:sp>
        <p:nvSpPr>
          <p:cNvPr id="20" name="テキスト ボックス 19"/>
          <p:cNvSpPr txBox="1"/>
          <p:nvPr/>
        </p:nvSpPr>
        <p:spPr>
          <a:xfrm>
            <a:off x="4023276" y="4237980"/>
            <a:ext cx="2326278" cy="349702"/>
          </a:xfrm>
          <a:prstGeom prst="rect">
            <a:avLst/>
          </a:prstGeom>
          <a:noFill/>
        </p:spPr>
        <p:txBody>
          <a:bodyPr wrap="none" tIns="36000" bIns="36000" rtlCol="0">
            <a:spAutoFit/>
          </a:bodyPr>
          <a:lstStyle/>
          <a:p>
            <a:r>
              <a:rPr kumimoji="1" lang="en-US" altLang="ja-JP" dirty="0"/>
              <a:t>[</a:t>
            </a:r>
            <a:r>
              <a:rPr kumimoji="1" lang="en-US" altLang="ja-JP" dirty="0" smtClean="0"/>
              <a:t>ChangeCipherSpec]</a:t>
            </a:r>
            <a:endParaRPr kumimoji="1" lang="ja-JP" altLang="en-US" dirty="0"/>
          </a:p>
        </p:txBody>
      </p:sp>
      <p:sp>
        <p:nvSpPr>
          <p:cNvPr id="21" name="テキスト ボックス 20"/>
          <p:cNvSpPr txBox="1"/>
          <p:nvPr/>
        </p:nvSpPr>
        <p:spPr>
          <a:xfrm>
            <a:off x="3491880" y="4670028"/>
            <a:ext cx="3775393" cy="349702"/>
          </a:xfrm>
          <a:prstGeom prst="rect">
            <a:avLst/>
          </a:prstGeom>
          <a:noFill/>
        </p:spPr>
        <p:txBody>
          <a:bodyPr wrap="none" tIns="36000" bIns="36000" rtlCol="0">
            <a:spAutoFit/>
          </a:bodyPr>
          <a:lstStyle/>
          <a:p>
            <a:r>
              <a:rPr lang="en-US" altLang="ja-JP" dirty="0" smtClean="0">
                <a:solidFill>
                  <a:srgbClr val="C00000"/>
                </a:solidFill>
              </a:rPr>
              <a:t>Finished{hashed handshake msgs}</a:t>
            </a:r>
            <a:endParaRPr kumimoji="1" lang="ja-JP" altLang="en-US" dirty="0">
              <a:solidFill>
                <a:srgbClr val="C00000"/>
              </a:solidFill>
            </a:endParaRPr>
          </a:p>
        </p:txBody>
      </p:sp>
      <p:sp>
        <p:nvSpPr>
          <p:cNvPr id="22" name="テキスト ボックス 21"/>
          <p:cNvSpPr txBox="1"/>
          <p:nvPr/>
        </p:nvSpPr>
        <p:spPr>
          <a:xfrm>
            <a:off x="4052931" y="5102076"/>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3" name="テキスト ボックス 22"/>
          <p:cNvSpPr txBox="1"/>
          <p:nvPr/>
        </p:nvSpPr>
        <p:spPr>
          <a:xfrm>
            <a:off x="3491880" y="5534124"/>
            <a:ext cx="3775393" cy="349702"/>
          </a:xfrm>
          <a:prstGeom prst="rect">
            <a:avLst/>
          </a:prstGeom>
          <a:noFill/>
        </p:spPr>
        <p:txBody>
          <a:bodyPr wrap="none" tIns="36000" bIns="36000" rtlCol="0">
            <a:spAutoFit/>
          </a:bodyPr>
          <a:lstStyle/>
          <a:p>
            <a:r>
              <a:rPr lang="en-US" altLang="ja-JP" dirty="0" smtClean="0">
                <a:solidFill>
                  <a:srgbClr val="C00000"/>
                </a:solidFill>
              </a:rPr>
              <a:t>Finished{hashed handshake msgs}</a:t>
            </a:r>
            <a:endParaRPr kumimoji="1" lang="ja-JP" altLang="en-US" dirty="0">
              <a:solidFill>
                <a:srgbClr val="C00000"/>
              </a:solidFill>
            </a:endParaRPr>
          </a:p>
        </p:txBody>
      </p:sp>
      <p:sp>
        <p:nvSpPr>
          <p:cNvPr id="24" name="テキスト ボックス 23"/>
          <p:cNvSpPr txBox="1"/>
          <p:nvPr/>
        </p:nvSpPr>
        <p:spPr>
          <a:xfrm>
            <a:off x="3347864" y="2880166"/>
            <a:ext cx="3967753" cy="349702"/>
          </a:xfrm>
          <a:prstGeom prst="rect">
            <a:avLst/>
          </a:prstGeom>
          <a:noFill/>
        </p:spPr>
        <p:txBody>
          <a:bodyPr wrap="none" tIns="36000" bIns="36000" rtlCol="0">
            <a:spAutoFit/>
          </a:bodyPr>
          <a:lstStyle/>
          <a:p>
            <a:r>
              <a:rPr kumimoji="1" lang="en-US" altLang="ja-JP" dirty="0" smtClean="0"/>
              <a:t>CertificateRequest, ServerHelloDone</a:t>
            </a:r>
            <a:endParaRPr kumimoji="1" lang="ja-JP" altLang="en-US" dirty="0"/>
          </a:p>
        </p:txBody>
      </p:sp>
      <p:sp>
        <p:nvSpPr>
          <p:cNvPr id="25" name="テキスト ボックス 24"/>
          <p:cNvSpPr txBox="1"/>
          <p:nvPr/>
        </p:nvSpPr>
        <p:spPr>
          <a:xfrm>
            <a:off x="3849378" y="3445892"/>
            <a:ext cx="2606804" cy="515901"/>
          </a:xfrm>
          <a:prstGeom prst="rect">
            <a:avLst/>
          </a:prstGeom>
          <a:noFill/>
        </p:spPr>
        <p:txBody>
          <a:bodyPr wrap="none" tIns="36000" bIns="36000" rtlCol="0">
            <a:spAutoFit/>
          </a:bodyPr>
          <a:lstStyle/>
          <a:p>
            <a:pPr algn="ctr">
              <a:lnSpc>
                <a:spcPct val="80000"/>
              </a:lnSpc>
            </a:pPr>
            <a:r>
              <a:rPr kumimoji="1" lang="en-US" altLang="ja-JP" dirty="0" smtClean="0"/>
              <a:t>ClientKeyExchange</a:t>
            </a:r>
          </a:p>
          <a:p>
            <a:pPr algn="ctr">
              <a:lnSpc>
                <a:spcPct val="80000"/>
              </a:lnSpc>
            </a:pPr>
            <a:r>
              <a:rPr kumimoji="1" lang="en-US" altLang="ja-JP" dirty="0" smtClean="0"/>
              <a:t>{Ks </a:t>
            </a:r>
            <a:r>
              <a:rPr kumimoji="1" lang="ja-JP" altLang="en-US" dirty="0" smtClean="0"/>
              <a:t>で暗号化された </a:t>
            </a:r>
            <a:r>
              <a:rPr kumimoji="1" lang="en-US" altLang="ja-JP" dirty="0" err="1" smtClean="0"/>
              <a:t>Rc</a:t>
            </a:r>
            <a:r>
              <a:rPr kumimoji="1" lang="en-US" altLang="ja-JP" dirty="0" smtClean="0"/>
              <a:t>}</a:t>
            </a:r>
            <a:endParaRPr kumimoji="1" lang="ja-JP" altLang="en-US" dirty="0"/>
          </a:p>
        </p:txBody>
      </p:sp>
      <p:sp>
        <p:nvSpPr>
          <p:cNvPr id="26" name="四角形吹き出し 25"/>
          <p:cNvSpPr/>
          <p:nvPr/>
        </p:nvSpPr>
        <p:spPr>
          <a:xfrm>
            <a:off x="1096207" y="2221756"/>
            <a:ext cx="1651438" cy="648072"/>
          </a:xfrm>
          <a:prstGeom prst="wedgeRectCallout">
            <a:avLst>
              <a:gd name="adj1" fmla="val 62336"/>
              <a:gd name="adj2" fmla="val 31387"/>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smtClean="0"/>
              <a:t>サーバ証明書受信（公開鍵</a:t>
            </a:r>
            <a:r>
              <a:rPr kumimoji="1" lang="en-US" altLang="ja-JP" sz="1600" dirty="0" smtClean="0"/>
              <a:t>Ks</a:t>
            </a:r>
            <a:r>
              <a:rPr kumimoji="1" lang="ja-JP" altLang="en-US" sz="1600" dirty="0" smtClean="0"/>
              <a:t>）</a:t>
            </a:r>
            <a:endParaRPr kumimoji="1" lang="ja-JP" altLang="en-US" sz="1600" dirty="0"/>
          </a:p>
        </p:txBody>
      </p:sp>
      <p:sp>
        <p:nvSpPr>
          <p:cNvPr id="27" name="四角形吹き出し 26"/>
          <p:cNvSpPr/>
          <p:nvPr/>
        </p:nvSpPr>
        <p:spPr>
          <a:xfrm>
            <a:off x="1250388" y="4201976"/>
            <a:ext cx="1650546" cy="684076"/>
          </a:xfrm>
          <a:prstGeom prst="wedgeRectCallout">
            <a:avLst>
              <a:gd name="adj1" fmla="val 63772"/>
              <a:gd name="adj2" fmla="val -836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Ra </a:t>
            </a:r>
            <a:r>
              <a:rPr lang="en-US" altLang="ja-JP" sz="1600" dirty="0" err="1"/>
              <a:t>Rb</a:t>
            </a:r>
            <a:r>
              <a:rPr lang="en-US" altLang="ja-JP" sz="1600" dirty="0"/>
              <a:t> </a:t>
            </a:r>
            <a:r>
              <a:rPr lang="en-US" altLang="ja-JP" sz="1600" dirty="0" err="1"/>
              <a:t>Rc</a:t>
            </a:r>
            <a:r>
              <a:rPr lang="en-US" altLang="ja-JP" sz="1600" dirty="0"/>
              <a:t> </a:t>
            </a:r>
            <a:r>
              <a:rPr lang="ja-JP" altLang="en-US" sz="1600" dirty="0"/>
              <a:t>から </a:t>
            </a:r>
            <a:r>
              <a:rPr lang="en-US" altLang="ja-JP" sz="1600" dirty="0"/>
              <a:t>master key </a:t>
            </a:r>
            <a:r>
              <a:rPr lang="en-US" altLang="ja-JP" sz="1600" dirty="0" err="1" smtClean="0"/>
              <a:t>Ksh</a:t>
            </a:r>
            <a:r>
              <a:rPr lang="en-US" altLang="ja-JP" sz="1600" dirty="0"/>
              <a:t> </a:t>
            </a:r>
            <a:r>
              <a:rPr lang="ja-JP" altLang="en-US" sz="1600" dirty="0" smtClean="0"/>
              <a:t>作成</a:t>
            </a:r>
            <a:endParaRPr lang="en-US" altLang="ja-JP" sz="1600" dirty="0"/>
          </a:p>
        </p:txBody>
      </p:sp>
      <p:sp>
        <p:nvSpPr>
          <p:cNvPr id="28" name="四角形吹き出し 27"/>
          <p:cNvSpPr/>
          <p:nvPr/>
        </p:nvSpPr>
        <p:spPr>
          <a:xfrm>
            <a:off x="1283787" y="2941836"/>
            <a:ext cx="1488013" cy="663578"/>
          </a:xfrm>
          <a:prstGeom prst="wedgeRectCallout">
            <a:avLst>
              <a:gd name="adj1" fmla="val 65188"/>
              <a:gd name="adj2" fmla="val 90413"/>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smtClean="0"/>
              <a:t>pre</a:t>
            </a:r>
            <a:r>
              <a:rPr kumimoji="1" lang="ja-JP" altLang="en-US" sz="1600" dirty="0" smtClean="0"/>
              <a:t> </a:t>
            </a:r>
            <a:r>
              <a:rPr kumimoji="1" lang="en-US" altLang="ja-JP" sz="1600" dirty="0" smtClean="0"/>
              <a:t>master secret</a:t>
            </a:r>
            <a:r>
              <a:rPr kumimoji="1" lang="ja-JP" altLang="en-US" sz="1600" dirty="0" smtClean="0"/>
              <a:t> </a:t>
            </a:r>
            <a:r>
              <a:rPr kumimoji="1" lang="en-US" altLang="ja-JP" sz="1600" dirty="0" err="1" smtClean="0"/>
              <a:t>Rc</a:t>
            </a:r>
            <a:r>
              <a:rPr kumimoji="1" lang="en-US" altLang="ja-JP" sz="1600" dirty="0" smtClean="0"/>
              <a:t> </a:t>
            </a:r>
            <a:r>
              <a:rPr kumimoji="1" lang="ja-JP" altLang="en-US" sz="1600" dirty="0" smtClean="0"/>
              <a:t>生成</a:t>
            </a:r>
            <a:endParaRPr kumimoji="1" lang="ja-JP" altLang="en-US" sz="1600" dirty="0"/>
          </a:p>
        </p:txBody>
      </p:sp>
      <p:sp>
        <p:nvSpPr>
          <p:cNvPr id="29" name="四角形吹き出し 28"/>
          <p:cNvSpPr/>
          <p:nvPr/>
        </p:nvSpPr>
        <p:spPr>
          <a:xfrm>
            <a:off x="7524327" y="4021956"/>
            <a:ext cx="1619673" cy="720080"/>
          </a:xfrm>
          <a:prstGeom prst="wedgeRectCallout">
            <a:avLst>
              <a:gd name="adj1" fmla="val -62489"/>
              <a:gd name="adj2" fmla="val -47893"/>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lang="en-US" altLang="ja-JP" sz="1600" dirty="0" smtClean="0"/>
              <a:t>Ra </a:t>
            </a:r>
            <a:r>
              <a:rPr lang="en-US" altLang="ja-JP" sz="1600" dirty="0" err="1" smtClean="0"/>
              <a:t>Rb</a:t>
            </a:r>
            <a:r>
              <a:rPr lang="en-US" altLang="ja-JP" sz="1600" dirty="0" smtClean="0"/>
              <a:t> </a:t>
            </a:r>
            <a:r>
              <a:rPr lang="en-US" altLang="ja-JP" sz="1600" dirty="0" err="1" smtClean="0"/>
              <a:t>Rc</a:t>
            </a:r>
            <a:r>
              <a:rPr lang="en-US" altLang="ja-JP" sz="1600" dirty="0" smtClean="0"/>
              <a:t> </a:t>
            </a:r>
            <a:r>
              <a:rPr lang="ja-JP" altLang="en-US" sz="1600" dirty="0" smtClean="0"/>
              <a:t>から </a:t>
            </a:r>
            <a:r>
              <a:rPr lang="en-US" altLang="ja-JP" sz="1600" dirty="0" smtClean="0"/>
              <a:t>master key </a:t>
            </a:r>
            <a:r>
              <a:rPr lang="en-US" altLang="ja-JP" sz="1600" dirty="0" err="1" smtClean="0"/>
              <a:t>Ksh</a:t>
            </a:r>
            <a:r>
              <a:rPr lang="ja-JP" altLang="en-US" sz="1600" dirty="0" smtClean="0"/>
              <a:t>作成</a:t>
            </a:r>
            <a:endParaRPr lang="en-US" altLang="ja-JP" sz="1600" dirty="0" smtClean="0"/>
          </a:p>
        </p:txBody>
      </p:sp>
      <p:sp>
        <p:nvSpPr>
          <p:cNvPr id="30" name="正方形/長方形 29"/>
          <p:cNvSpPr/>
          <p:nvPr/>
        </p:nvSpPr>
        <p:spPr>
          <a:xfrm>
            <a:off x="687625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t>K</a:t>
            </a:r>
            <a:r>
              <a:rPr kumimoji="1" lang="en-US" altLang="ja-JP" sz="1400" dirty="0" smtClean="0"/>
              <a:t>sh</a:t>
            </a:r>
            <a:endParaRPr kumimoji="1" lang="ja-JP" altLang="en-US" dirty="0"/>
          </a:p>
        </p:txBody>
      </p:sp>
      <p:cxnSp>
        <p:nvCxnSpPr>
          <p:cNvPr id="31" name="直線矢印コネクタ 30"/>
          <p:cNvCxnSpPr/>
          <p:nvPr/>
        </p:nvCxnSpPr>
        <p:spPr>
          <a:xfrm>
            <a:off x="2987824" y="171770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2987824" y="2221756"/>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flipH="1">
            <a:off x="2987824" y="2725812"/>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H="1">
            <a:off x="2987824" y="3229868"/>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H="1">
            <a:off x="2987824" y="5452939"/>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987824" y="459802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H="1">
            <a:off x="2987824" y="5884872"/>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3834121" y="6182196"/>
            <a:ext cx="2924198" cy="349702"/>
          </a:xfrm>
          <a:prstGeom prst="rect">
            <a:avLst/>
          </a:prstGeom>
          <a:noFill/>
        </p:spPr>
        <p:txBody>
          <a:bodyPr wrap="none" tIns="36000" bIns="36000" rtlCol="0">
            <a:spAutoFit/>
          </a:bodyPr>
          <a:lstStyle/>
          <a:p>
            <a:r>
              <a:rPr lang="en-US" altLang="ja-JP" dirty="0" err="1" smtClean="0">
                <a:solidFill>
                  <a:srgbClr val="C00000"/>
                </a:solidFill>
              </a:rPr>
              <a:t>Ksh</a:t>
            </a:r>
            <a:r>
              <a:rPr lang="en-US" altLang="ja-JP" dirty="0" smtClean="0">
                <a:solidFill>
                  <a:srgbClr val="C00000"/>
                </a:solidFill>
              </a:rPr>
              <a:t> </a:t>
            </a:r>
            <a:r>
              <a:rPr lang="ja-JP" altLang="en-US" dirty="0" smtClean="0">
                <a:solidFill>
                  <a:srgbClr val="C00000"/>
                </a:solidFill>
              </a:rPr>
              <a:t>で暗号化されたデータ</a:t>
            </a:r>
            <a:endParaRPr kumimoji="1" lang="ja-JP" altLang="en-US" dirty="0">
              <a:solidFill>
                <a:srgbClr val="C00000"/>
              </a:solidFill>
            </a:endParaRPr>
          </a:p>
        </p:txBody>
      </p:sp>
      <p:sp>
        <p:nvSpPr>
          <p:cNvPr id="39" name="四角形吹き出し 38"/>
          <p:cNvSpPr/>
          <p:nvPr/>
        </p:nvSpPr>
        <p:spPr>
          <a:xfrm>
            <a:off x="1259632" y="1573684"/>
            <a:ext cx="1478770" cy="576064"/>
          </a:xfrm>
          <a:prstGeom prst="wedgeRectCallout">
            <a:avLst>
              <a:gd name="adj1" fmla="val 62982"/>
              <a:gd name="adj2" fmla="val -24195"/>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kumimoji="1" lang="ja-JP" altLang="en-US" sz="1600" dirty="0" smtClean="0"/>
              <a:t>乱数 </a:t>
            </a:r>
            <a:r>
              <a:rPr kumimoji="1" lang="en-US" altLang="ja-JP" sz="1600" dirty="0" smtClean="0"/>
              <a:t>Ra</a:t>
            </a:r>
            <a:r>
              <a:rPr kumimoji="1" lang="ja-JP" altLang="en-US" sz="1600" dirty="0" smtClean="0"/>
              <a:t> 生成</a:t>
            </a:r>
            <a:endParaRPr kumimoji="1" lang="ja-JP" altLang="en-US" sz="1600" dirty="0"/>
          </a:p>
        </p:txBody>
      </p:sp>
      <p:sp>
        <p:nvSpPr>
          <p:cNvPr id="40" name="四角形吹き出し 39"/>
          <p:cNvSpPr/>
          <p:nvPr/>
        </p:nvSpPr>
        <p:spPr>
          <a:xfrm>
            <a:off x="7524328" y="1789708"/>
            <a:ext cx="1512168" cy="576064"/>
          </a:xfrm>
          <a:prstGeom prst="wedgeRectCallout">
            <a:avLst>
              <a:gd name="adj1" fmla="val -61470"/>
              <a:gd name="adj2" fmla="val 21504"/>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smtClean="0"/>
              <a:t>乱数 </a:t>
            </a:r>
            <a:r>
              <a:rPr kumimoji="1" lang="en-US" altLang="ja-JP" sz="1600" dirty="0" err="1" smtClean="0"/>
              <a:t>Rb</a:t>
            </a:r>
            <a:r>
              <a:rPr kumimoji="1" lang="ja-JP" altLang="en-US" sz="1600" dirty="0" smtClean="0"/>
              <a:t> 生成</a:t>
            </a:r>
            <a:endParaRPr kumimoji="1" lang="ja-JP" altLang="en-US" sz="1600" dirty="0"/>
          </a:p>
        </p:txBody>
      </p:sp>
      <p:sp>
        <p:nvSpPr>
          <p:cNvPr id="41" name="正方形/長方形 40"/>
          <p:cNvSpPr/>
          <p:nvPr/>
        </p:nvSpPr>
        <p:spPr>
          <a:xfrm>
            <a:off x="291581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t>K</a:t>
            </a:r>
            <a:r>
              <a:rPr kumimoji="1" lang="en-US" altLang="ja-JP" sz="1400" dirty="0" smtClean="0"/>
              <a:t>sh</a:t>
            </a:r>
            <a:endParaRPr kumimoji="1" lang="ja-JP" altLang="en-US" dirty="0"/>
          </a:p>
        </p:txBody>
      </p:sp>
      <p:sp>
        <p:nvSpPr>
          <p:cNvPr id="42" name="正方形/長方形 41"/>
          <p:cNvSpPr/>
          <p:nvPr/>
        </p:nvSpPr>
        <p:spPr>
          <a:xfrm>
            <a:off x="2915816" y="2797820"/>
            <a:ext cx="504056"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solidFill>
                  <a:schemeClr val="tx1"/>
                </a:solidFill>
              </a:rPr>
              <a:t>K</a:t>
            </a:r>
            <a:r>
              <a:rPr kumimoji="1" lang="en-US" altLang="ja-JP" sz="1400" dirty="0" smtClean="0">
                <a:solidFill>
                  <a:schemeClr val="tx1"/>
                </a:solidFill>
              </a:rPr>
              <a:t>s</a:t>
            </a:r>
            <a:endParaRPr kumimoji="1" lang="ja-JP" altLang="en-US" dirty="0">
              <a:solidFill>
                <a:schemeClr val="tx1"/>
              </a:solidFill>
            </a:endParaRPr>
          </a:p>
        </p:txBody>
      </p:sp>
      <p:sp>
        <p:nvSpPr>
          <p:cNvPr id="43" name="テキスト ボックス 42"/>
          <p:cNvSpPr txBox="1"/>
          <p:nvPr/>
        </p:nvSpPr>
        <p:spPr>
          <a:xfrm>
            <a:off x="264567" y="6254204"/>
            <a:ext cx="1363121" cy="400110"/>
          </a:xfrm>
          <a:prstGeom prst="rect">
            <a:avLst/>
          </a:prstGeom>
          <a:noFill/>
        </p:spPr>
        <p:txBody>
          <a:bodyPr wrap="none" lIns="36000" rIns="36000" rtlCol="0">
            <a:spAutoFit/>
          </a:bodyPr>
          <a:lstStyle/>
          <a:p>
            <a:r>
              <a:rPr lang="ja-JP" altLang="en-US" sz="2000" b="1" dirty="0"/>
              <a:t>共通</a:t>
            </a:r>
            <a:r>
              <a:rPr kumimoji="1" lang="ja-JP" altLang="en-US" sz="2000" b="1" dirty="0" smtClean="0"/>
              <a:t>鍵暗号</a:t>
            </a:r>
            <a:endParaRPr kumimoji="1" lang="ja-JP" altLang="en-US" sz="2000" b="1" dirty="0"/>
          </a:p>
        </p:txBody>
      </p:sp>
      <p:sp>
        <p:nvSpPr>
          <p:cNvPr id="44" name="テキスト ボックス 43"/>
          <p:cNvSpPr txBox="1"/>
          <p:nvPr/>
        </p:nvSpPr>
        <p:spPr>
          <a:xfrm>
            <a:off x="251520" y="5174084"/>
            <a:ext cx="1470522" cy="400110"/>
          </a:xfrm>
          <a:prstGeom prst="rect">
            <a:avLst/>
          </a:prstGeom>
          <a:noFill/>
        </p:spPr>
        <p:txBody>
          <a:bodyPr wrap="none" lIns="36000" rIns="36000" rtlCol="0">
            <a:spAutoFit/>
          </a:bodyPr>
          <a:lstStyle/>
          <a:p>
            <a:r>
              <a:rPr kumimoji="1" lang="ja-JP" altLang="en-US" sz="2000" b="1" dirty="0" smtClean="0"/>
              <a:t>ハッシュ関数</a:t>
            </a:r>
            <a:endParaRPr kumimoji="1" lang="ja-JP" altLang="en-US" sz="2000" b="1" dirty="0"/>
          </a:p>
        </p:txBody>
      </p:sp>
      <p:sp>
        <p:nvSpPr>
          <p:cNvPr id="45" name="テキスト ボックス 44"/>
          <p:cNvSpPr txBox="1"/>
          <p:nvPr/>
        </p:nvSpPr>
        <p:spPr>
          <a:xfrm>
            <a:off x="251520" y="3661916"/>
            <a:ext cx="1363121" cy="400110"/>
          </a:xfrm>
          <a:prstGeom prst="rect">
            <a:avLst/>
          </a:prstGeom>
          <a:noFill/>
        </p:spPr>
        <p:txBody>
          <a:bodyPr wrap="none" lIns="36000" rIns="36000" rtlCol="0">
            <a:spAutoFit/>
          </a:bodyPr>
          <a:lstStyle/>
          <a:p>
            <a:r>
              <a:rPr lang="ja-JP" altLang="en-US" sz="2000" b="1" dirty="0"/>
              <a:t>公開</a:t>
            </a:r>
            <a:r>
              <a:rPr lang="ja-JP" altLang="en-US" sz="2000" b="1" dirty="0" smtClean="0"/>
              <a:t>鍵暗号</a:t>
            </a:r>
            <a:endParaRPr kumimoji="1" lang="ja-JP" altLang="en-US" sz="2000" b="1" dirty="0"/>
          </a:p>
        </p:txBody>
      </p:sp>
      <p:grpSp>
        <p:nvGrpSpPr>
          <p:cNvPr id="46" name="グループ化 45"/>
          <p:cNvGrpSpPr/>
          <p:nvPr/>
        </p:nvGrpSpPr>
        <p:grpSpPr>
          <a:xfrm>
            <a:off x="3002707" y="6470228"/>
            <a:ext cx="4305597" cy="266552"/>
            <a:chOff x="3002707" y="6381328"/>
            <a:chExt cx="4305597" cy="266552"/>
          </a:xfrm>
        </p:grpSpPr>
        <p:sp>
          <p:nvSpPr>
            <p:cNvPr id="47" name="フリーフォーム 46"/>
            <p:cNvSpPr/>
            <p:nvPr/>
          </p:nvSpPr>
          <p:spPr>
            <a:xfrm>
              <a:off x="3002707" y="6381328"/>
              <a:ext cx="129133" cy="266552"/>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8" name="フリーフォーム 47"/>
            <p:cNvSpPr/>
            <p:nvPr/>
          </p:nvSpPr>
          <p:spPr>
            <a:xfrm flipH="1">
              <a:off x="7164289" y="6381328"/>
              <a:ext cx="144015" cy="265559"/>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49" name="直線コネクタ 48"/>
            <p:cNvCxnSpPr/>
            <p:nvPr/>
          </p:nvCxnSpPr>
          <p:spPr>
            <a:xfrm>
              <a:off x="3059832" y="6453336"/>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059832" y="6597352"/>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613574" y="2797820"/>
            <a:ext cx="1134890"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ja-JP" altLang="en-US" dirty="0" smtClean="0">
                <a:solidFill>
                  <a:schemeClr val="tx1"/>
                </a:solidFill>
              </a:rPr>
              <a:t>秘密鍵</a:t>
            </a:r>
            <a:r>
              <a:rPr kumimoji="1" lang="en-US" altLang="ja-JP" dirty="0" err="1" smtClean="0">
                <a:solidFill>
                  <a:schemeClr val="tx1"/>
                </a:solidFill>
              </a:rPr>
              <a:t>K</a:t>
            </a:r>
            <a:r>
              <a:rPr kumimoji="1" lang="en-US" altLang="ja-JP" sz="1400" dirty="0" err="1" smtClean="0">
                <a:solidFill>
                  <a:schemeClr val="tx1"/>
                </a:solidFill>
              </a:rPr>
              <a:t>p</a:t>
            </a:r>
            <a:endParaRPr kumimoji="1" lang="ja-JP" altLang="en-US" dirty="0">
              <a:solidFill>
                <a:schemeClr val="tx1"/>
              </a:solidFill>
            </a:endParaRPr>
          </a:p>
        </p:txBody>
      </p:sp>
      <p:sp>
        <p:nvSpPr>
          <p:cNvPr id="52" name="四角形吹き出し 51"/>
          <p:cNvSpPr/>
          <p:nvPr/>
        </p:nvSpPr>
        <p:spPr>
          <a:xfrm>
            <a:off x="7510971" y="3261916"/>
            <a:ext cx="1512168" cy="576064"/>
          </a:xfrm>
          <a:prstGeom prst="wedgeRectCallout">
            <a:avLst>
              <a:gd name="adj1" fmla="val -62310"/>
              <a:gd name="adj2" fmla="val 678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err="1" smtClean="0"/>
              <a:t>Kp</a:t>
            </a:r>
            <a:r>
              <a:rPr kumimoji="1" lang="ja-JP" altLang="en-US" sz="1600" dirty="0" smtClean="0"/>
              <a:t>で復号化し </a:t>
            </a:r>
            <a:r>
              <a:rPr kumimoji="1" lang="en-US" altLang="ja-JP" sz="1600" dirty="0" err="1" smtClean="0"/>
              <a:t>Rc</a:t>
            </a:r>
            <a:r>
              <a:rPr kumimoji="1" lang="en-US" altLang="ja-JP" sz="1600" dirty="0" smtClean="0"/>
              <a:t> </a:t>
            </a:r>
            <a:r>
              <a:rPr kumimoji="1" lang="ja-JP" altLang="en-US" sz="1600" dirty="0" smtClean="0"/>
              <a:t>取得</a:t>
            </a:r>
            <a:endParaRPr kumimoji="1" lang="ja-JP" altLang="en-US" sz="1600" dirty="0"/>
          </a:p>
        </p:txBody>
      </p:sp>
    </p:spTree>
    <p:extLst>
      <p:ext uri="{BB962C8B-B14F-4D97-AF65-F5344CB8AC3E}">
        <p14:creationId xmlns:p14="http://schemas.microsoft.com/office/powerpoint/2010/main" val="8417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8" grpId="0"/>
      <p:bldP spid="39" grpId="0" animBg="1"/>
      <p:bldP spid="40" grpId="0" animBg="1"/>
      <p:bldP spid="41" grpId="0" animBg="1"/>
      <p:bldP spid="42" grpId="0" animBg="1"/>
      <p:bldP spid="43" grpId="0"/>
      <p:bldP spid="44" grpId="0"/>
      <p:bldP spid="45" grpId="0"/>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メール送受信の暗号化</a:t>
            </a:r>
            <a:r>
              <a:rPr kumimoji="1" lang="en-US" altLang="ja-JP" dirty="0" smtClean="0"/>
              <a:t/>
            </a:r>
            <a:br>
              <a:rPr kumimoji="1" lang="en-US" altLang="ja-JP" dirty="0" smtClean="0"/>
            </a:br>
            <a:r>
              <a:rPr lang="ja-JP" altLang="en-US" dirty="0" smtClean="0"/>
              <a:t>（</a:t>
            </a:r>
            <a:r>
              <a:rPr lang="en-US" altLang="ja-JP" dirty="0" smtClean="0"/>
              <a:t>Outlook 2013</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850777" y="2069054"/>
            <a:ext cx="4571760" cy="3385074"/>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
        <p:nvSpPr>
          <p:cNvPr id="7" name="角丸四角形 6"/>
          <p:cNvSpPr/>
          <p:nvPr/>
        </p:nvSpPr>
        <p:spPr>
          <a:xfrm>
            <a:off x="5136657" y="3259567"/>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5136656" y="3761591"/>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06752" y="5654938"/>
            <a:ext cx="5854488" cy="369332"/>
          </a:xfrm>
          <a:prstGeom prst="rect">
            <a:avLst/>
          </a:prstGeom>
          <a:noFill/>
        </p:spPr>
        <p:txBody>
          <a:bodyPr wrap="none" rtlCol="0">
            <a:spAutoFit/>
          </a:bodyPr>
          <a:lstStyle/>
          <a:p>
            <a:r>
              <a:rPr lang="ja-JP" altLang="en-US" dirty="0">
                <a:solidFill>
                  <a:prstClr val="black"/>
                </a:solidFill>
              </a:rPr>
              <a:t>詳しくは </a:t>
            </a:r>
            <a:r>
              <a:rPr lang="en-US" altLang="ja-JP" dirty="0">
                <a:solidFill>
                  <a:prstClr val="black"/>
                </a:solidFill>
              </a:rPr>
              <a:t>http://www.m.kyushu-u.ac.jp/s/4-PC.html</a:t>
            </a:r>
            <a:r>
              <a:rPr lang="ja-JP" altLang="en-US" dirty="0">
                <a:solidFill>
                  <a:prstClr val="black"/>
                </a:solidFill>
              </a:rPr>
              <a:t> </a:t>
            </a:r>
          </a:p>
        </p:txBody>
      </p:sp>
    </p:spTree>
    <p:extLst>
      <p:ext uri="{BB962C8B-B14F-4D97-AF65-F5344CB8AC3E}">
        <p14:creationId xmlns:p14="http://schemas.microsoft.com/office/powerpoint/2010/main" val="3936545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ウェブの暗号化（</a:t>
            </a:r>
            <a:r>
              <a:rPr kumimoji="1" lang="en-US" altLang="ja-JP" dirty="0" smtClean="0"/>
              <a:t>https</a:t>
            </a:r>
            <a:r>
              <a:rPr kumimoji="1" lang="ja-JP" altLang="en-US" dirty="0" smtClean="0"/>
              <a:t>）</a:t>
            </a:r>
            <a:r>
              <a:rPr kumimoji="1" lang="en-US" altLang="ja-JP" dirty="0" smtClean="0"/>
              <a:t/>
            </a:r>
            <a:br>
              <a:rPr kumimoji="1" lang="en-US" altLang="ja-JP" dirty="0" smtClean="0"/>
            </a:br>
            <a:r>
              <a:rPr lang="ja-JP" altLang="en-US" dirty="0" smtClean="0"/>
              <a:t>（</a:t>
            </a:r>
            <a:r>
              <a:rPr lang="en-US" altLang="ja-JP" dirty="0" smtClean="0"/>
              <a:t>Internet Explorer</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7203"/>
          <a:stretch/>
        </p:blipFill>
        <p:spPr>
          <a:xfrm>
            <a:off x="1188306" y="1905000"/>
            <a:ext cx="6470597" cy="4230809"/>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35</a:t>
            </a:fld>
            <a:endParaRPr lang="ja-JP" altLang="en-US"/>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0767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ウェブの暗号化</a:t>
            </a:r>
            <a:r>
              <a:rPr kumimoji="1" lang="en-US" altLang="ja-JP" dirty="0" smtClean="0"/>
              <a:t/>
            </a:r>
            <a:br>
              <a:rPr kumimoji="1" lang="en-US" altLang="ja-JP" dirty="0" smtClean="0"/>
            </a:br>
            <a:r>
              <a:rPr lang="ja-JP" altLang="en-US" dirty="0" smtClean="0"/>
              <a:t>（</a:t>
            </a:r>
            <a:r>
              <a:rPr lang="en-US" altLang="ja-JP" dirty="0" smtClean="0"/>
              <a:t>Google Chrome</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6753"/>
          <a:stretch/>
        </p:blipFill>
        <p:spPr>
          <a:xfrm>
            <a:off x="2138879" y="1905000"/>
            <a:ext cx="6201841" cy="4822386"/>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a:p>
        </p:txBody>
      </p:sp>
      <p:sp>
        <p:nvSpPr>
          <p:cNvPr id="7" name="角丸四角形 6"/>
          <p:cNvSpPr/>
          <p:nvPr/>
        </p:nvSpPr>
        <p:spPr>
          <a:xfrm>
            <a:off x="3352800" y="2523744"/>
            <a:ext cx="93878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83748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ウェブの</a:t>
            </a:r>
            <a:r>
              <a:rPr lang="ja-JP" altLang="en-US" dirty="0" smtClean="0"/>
              <a:t>暗号化</a:t>
            </a:r>
            <a:r>
              <a:rPr lang="en-US" altLang="ja-JP" dirty="0" smtClean="0"/>
              <a:t/>
            </a:r>
            <a:br>
              <a:rPr lang="en-US" altLang="ja-JP" dirty="0" smtClean="0"/>
            </a:br>
            <a:r>
              <a:rPr lang="ja-JP" altLang="en-US" dirty="0" smtClean="0"/>
              <a:t>（</a:t>
            </a:r>
            <a:r>
              <a:rPr lang="en-US" altLang="ja-JP" dirty="0" smtClean="0"/>
              <a:t>iPhone Safari</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5886"/>
          <a:stretch/>
        </p:blipFill>
        <p:spPr>
          <a:xfrm>
            <a:off x="2558774" y="2156462"/>
            <a:ext cx="4483770" cy="3510913"/>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
        <p:nvSpPr>
          <p:cNvPr id="7" name="角丸四角形 6"/>
          <p:cNvSpPr/>
          <p:nvPr/>
        </p:nvSpPr>
        <p:spPr>
          <a:xfrm>
            <a:off x="3886200" y="2523744"/>
            <a:ext cx="371475"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300964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ウェブの</a:t>
            </a:r>
            <a:r>
              <a:rPr lang="ja-JP" altLang="en-US" dirty="0" smtClean="0"/>
              <a:t>暗号化</a:t>
            </a:r>
            <a:r>
              <a:rPr lang="en-US" altLang="ja-JP" dirty="0" smtClean="0"/>
              <a:t/>
            </a:r>
            <a:br>
              <a:rPr lang="en-US" altLang="ja-JP" dirty="0" smtClean="0"/>
            </a:br>
            <a:r>
              <a:rPr lang="ja-JP" altLang="en-US" dirty="0" smtClean="0"/>
              <a:t>（</a:t>
            </a:r>
            <a:r>
              <a:rPr lang="en-US" altLang="ja-JP" dirty="0" smtClean="0"/>
              <a:t>Android Chrome</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474" y="1904999"/>
            <a:ext cx="2164556" cy="3848101"/>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769" y="1916234"/>
            <a:ext cx="2164557" cy="384810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066" y="1916234"/>
            <a:ext cx="2164557" cy="3848100"/>
          </a:xfrm>
          <a:prstGeom prst="rect">
            <a:avLst/>
          </a:prstGeom>
        </p:spPr>
      </p:pic>
      <p:sp>
        <p:nvSpPr>
          <p:cNvPr id="9" name="角丸四角形 8"/>
          <p:cNvSpPr/>
          <p:nvPr/>
        </p:nvSpPr>
        <p:spPr>
          <a:xfrm>
            <a:off x="1994916" y="2083874"/>
            <a:ext cx="453009" cy="270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5975823" y="2287709"/>
            <a:ext cx="381503" cy="2173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6842598" y="3503001"/>
            <a:ext cx="510702" cy="1926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3814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アプリは？</a:t>
            </a:r>
            <a:endParaRPr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一見してわからない</a:t>
            </a:r>
            <a:endParaRPr lang="en-US" altLang="ja-JP" dirty="0" smtClean="0"/>
          </a:p>
          <a:p>
            <a:pPr lvl="1"/>
            <a:r>
              <a:rPr lang="ja-JP" altLang="en-US" dirty="0" smtClean="0"/>
              <a:t>裏でウェブの通信をしている物が多い</a:t>
            </a:r>
            <a:endParaRPr lang="en-US" altLang="ja-JP" dirty="0" smtClean="0"/>
          </a:p>
          <a:p>
            <a:pPr lvl="2"/>
            <a:r>
              <a:rPr lang="ja-JP" altLang="en-US" dirty="0" smtClean="0"/>
              <a:t>ログイン処理などは </a:t>
            </a:r>
            <a:r>
              <a:rPr lang="en-US" altLang="ja-JP" dirty="0" smtClean="0"/>
              <a:t>https </a:t>
            </a:r>
            <a:r>
              <a:rPr lang="ja-JP" altLang="en-US" dirty="0" smtClean="0"/>
              <a:t>を利用している</a:t>
            </a:r>
            <a:r>
              <a:rPr lang="en-US" altLang="ja-JP" dirty="0" smtClean="0"/>
              <a:t>…</a:t>
            </a:r>
            <a:r>
              <a:rPr lang="ja-JP" altLang="en-US" dirty="0" smtClean="0"/>
              <a:t>はず</a:t>
            </a:r>
            <a:endParaRPr lang="en-US" altLang="ja-JP" dirty="0" smtClean="0"/>
          </a:p>
          <a:p>
            <a:pPr lvl="1"/>
            <a:endParaRPr lang="en-US" altLang="ja-JP" dirty="0" smtClean="0"/>
          </a:p>
          <a:p>
            <a:r>
              <a:rPr lang="ja-JP" altLang="en-US" dirty="0" smtClean="0"/>
              <a:t>本当に暗号化しているかどうかは、通信をのぞいてみないとわからない</a:t>
            </a:r>
            <a:endParaRPr lang="en-US" altLang="ja-JP" dirty="0" smtClean="0"/>
          </a:p>
          <a:p>
            <a:pPr lvl="1"/>
            <a:r>
              <a:rPr lang="ja-JP" altLang="en-US" dirty="0" smtClean="0"/>
              <a:t>正しく相手サーバを検証していないアプリも</a:t>
            </a:r>
            <a:endParaRPr lang="en-US" altLang="ja-JP" dirty="0" smtClean="0"/>
          </a:p>
          <a:p>
            <a:pPr lvl="1"/>
            <a:endParaRPr lang="en-US" altLang="ja-JP" dirty="0"/>
          </a:p>
          <a:p>
            <a:pPr lvl="1"/>
            <a:r>
              <a:rPr lang="ja-JP" altLang="en-US" dirty="0" smtClean="0"/>
              <a:t>サーバの検証？</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150784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情報セキュリティとは</a:t>
            </a:r>
            <a:endParaRPr lang="ja-JP" altLang="en-US" dirty="0"/>
          </a:p>
        </p:txBody>
      </p:sp>
      <p:sp>
        <p:nvSpPr>
          <p:cNvPr id="3" name="コンテンツ プレースホルダー 2"/>
          <p:cNvSpPr>
            <a:spLocks noGrp="1"/>
          </p:cNvSpPr>
          <p:nvPr>
            <p:ph idx="1"/>
          </p:nvPr>
        </p:nvSpPr>
        <p:spPr/>
        <p:txBody>
          <a:bodyPr/>
          <a:lstStyle/>
          <a:p>
            <a:r>
              <a:rPr lang="ja-JP" altLang="en-US" dirty="0" smtClean="0"/>
              <a:t>情報の機密性、完全性、可用性を維持すること</a:t>
            </a:r>
            <a:endParaRPr lang="en-US" altLang="ja-JP" dirty="0" smtClean="0"/>
          </a:p>
          <a:p>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graphicFrame>
        <p:nvGraphicFramePr>
          <p:cNvPr id="7" name="図表 6"/>
          <p:cNvGraphicFramePr/>
          <p:nvPr>
            <p:extLst>
              <p:ext uri="{D42A27DB-BD31-4B8C-83A1-F6EECF244321}">
                <p14:modId xmlns:p14="http://schemas.microsoft.com/office/powerpoint/2010/main" val="3848771106"/>
              </p:ext>
            </p:extLst>
          </p:nvPr>
        </p:nvGraphicFramePr>
        <p:xfrm>
          <a:off x="273628" y="2452340"/>
          <a:ext cx="85199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2339752" y="2196604"/>
            <a:ext cx="5416868" cy="461665"/>
          </a:xfrm>
          <a:prstGeom prst="rect">
            <a:avLst/>
          </a:prstGeom>
          <a:noFill/>
        </p:spPr>
        <p:txBody>
          <a:bodyPr wrap="none" rtlCol="0">
            <a:spAutoFit/>
          </a:bodyPr>
          <a:lstStyle/>
          <a:p>
            <a:r>
              <a:rPr lang="ja-JP" altLang="en-US" sz="2400" b="1" dirty="0"/>
              <a:t>情報</a:t>
            </a:r>
            <a:r>
              <a:rPr lang="ja-JP" altLang="en-US" sz="2400" b="1" dirty="0" smtClean="0"/>
              <a:t>セキュリティを構成する３大要素</a:t>
            </a:r>
            <a:endParaRPr lang="ja-JP" altLang="en-US" sz="2400" b="1" dirty="0"/>
          </a:p>
        </p:txBody>
      </p:sp>
    </p:spTree>
    <p:extLst>
      <p:ext uri="{BB962C8B-B14F-4D97-AF65-F5344CB8AC3E}">
        <p14:creationId xmlns:p14="http://schemas.microsoft.com/office/powerpoint/2010/main" val="2996701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サーバ証明書</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「認証局」から発行してもらってサーバに入れる</a:t>
            </a:r>
            <a:endParaRPr kumimoji="1" lang="en-US" altLang="ja-JP" dirty="0" smtClean="0"/>
          </a:p>
          <a:p>
            <a:pPr lvl="1"/>
            <a:r>
              <a:rPr lang="ja-JP" altLang="en-US" dirty="0" smtClean="0"/>
              <a:t>サーバの公開鍵に「認証局」の秘密鍵でつけた</a:t>
            </a:r>
            <a:r>
              <a:rPr lang="ja-JP" altLang="en-US" dirty="0" smtClean="0">
                <a:solidFill>
                  <a:srgbClr val="FF0000"/>
                </a:solidFill>
              </a:rPr>
              <a:t>署名</a:t>
            </a:r>
            <a:r>
              <a:rPr lang="ja-JP" altLang="en-US" dirty="0" smtClean="0"/>
              <a:t>がついている</a:t>
            </a:r>
            <a:endParaRPr kumimoji="1" lang="en-US" altLang="ja-JP" dirty="0" smtClean="0"/>
          </a:p>
          <a:p>
            <a:pPr lvl="2"/>
            <a:endParaRPr kumimoji="1" lang="en-US" altLang="ja-JP" dirty="0" smtClean="0"/>
          </a:p>
          <a:p>
            <a:pPr marL="457200" indent="-457200">
              <a:buFont typeface="+mj-lt"/>
              <a:buAutoNum type="arabicPeriod"/>
            </a:pPr>
            <a:r>
              <a:rPr lang="en-US" altLang="ja-JP" dirty="0" smtClean="0"/>
              <a:t>https://www.kyushu-u.ac.jp/ </a:t>
            </a:r>
            <a:r>
              <a:rPr lang="ja-JP" altLang="en-US" dirty="0" smtClean="0"/>
              <a:t>に接続</a:t>
            </a:r>
            <a:endParaRPr lang="en-US" altLang="ja-JP" dirty="0" smtClean="0"/>
          </a:p>
          <a:p>
            <a:pPr marL="457200" indent="-457200">
              <a:buFont typeface="+mj-lt"/>
              <a:buAutoNum type="arabicPeriod"/>
            </a:pPr>
            <a:r>
              <a:rPr lang="ja-JP" altLang="en-US" dirty="0" smtClean="0"/>
              <a:t>サーバから証明書が返ってくる</a:t>
            </a:r>
            <a:endParaRPr lang="en-US" altLang="ja-JP" dirty="0" smtClean="0"/>
          </a:p>
          <a:p>
            <a:pPr marL="857250" lvl="1" indent="-457200"/>
            <a:r>
              <a:rPr lang="ja-JP" altLang="en-US" dirty="0" smtClean="0"/>
              <a:t>通常「</a:t>
            </a:r>
            <a:r>
              <a:rPr lang="en-US" altLang="ja-JP" dirty="0"/>
              <a:t>www.kyushu-u.ac.jp</a:t>
            </a:r>
            <a:r>
              <a:rPr lang="ja-JP" altLang="en-US" dirty="0" smtClean="0"/>
              <a:t>」に発行された証明書</a:t>
            </a:r>
            <a:endParaRPr lang="en-US" altLang="ja-JP" dirty="0" smtClean="0"/>
          </a:p>
          <a:p>
            <a:pPr marL="457200" indent="-457200">
              <a:buFont typeface="+mj-lt"/>
              <a:buAutoNum type="arabicPeriod"/>
            </a:pPr>
            <a:r>
              <a:rPr lang="ja-JP" altLang="en-US" dirty="0" smtClean="0"/>
              <a:t>「認証局」の</a:t>
            </a:r>
            <a:r>
              <a:rPr lang="ja-JP" altLang="en-US" dirty="0" smtClean="0">
                <a:solidFill>
                  <a:srgbClr val="FF0000"/>
                </a:solidFill>
              </a:rPr>
              <a:t>署名</a:t>
            </a:r>
            <a:r>
              <a:rPr lang="ja-JP" altLang="en-US" dirty="0" smtClean="0">
                <a:solidFill>
                  <a:schemeClr val="tx1"/>
                </a:solidFill>
              </a:rPr>
              <a:t>を検証して本物か確認</a:t>
            </a:r>
            <a:endParaRPr lang="en-US" altLang="ja-JP" dirty="0" smtClean="0"/>
          </a:p>
          <a:p>
            <a:pPr lvl="1" indent="-342900"/>
            <a:r>
              <a:rPr lang="ja-JP" altLang="en-US" dirty="0" smtClean="0"/>
              <a:t>ブラウザが知っている（公開鍵を持っている）認証局の発行した証明書なら○、違っていれば</a:t>
            </a:r>
            <a:r>
              <a:rPr lang="ja-JP" altLang="en-US" dirty="0" smtClean="0">
                <a:solidFill>
                  <a:srgbClr val="FF0000"/>
                </a:solidFill>
              </a:rPr>
              <a:t>警告</a:t>
            </a:r>
            <a:r>
              <a:rPr lang="ja-JP" altLang="en-US" dirty="0" smtClean="0"/>
              <a:t>を表示</a:t>
            </a:r>
            <a:endParaRPr lang="en-US" altLang="ja-JP" dirty="0" smtClean="0"/>
          </a:p>
          <a:p>
            <a:pPr marL="457200" indent="-457200">
              <a:buFont typeface="+mj-lt"/>
              <a:buAutoNum type="arabicPeriod"/>
            </a:pPr>
            <a:r>
              <a:rPr lang="ja-JP" altLang="en-US" dirty="0" smtClean="0"/>
              <a:t>接続したサーバの名前と証明書の名前が合っていれば○、違っていれば</a:t>
            </a:r>
            <a:r>
              <a:rPr lang="ja-JP" altLang="en-US" dirty="0" smtClean="0">
                <a:solidFill>
                  <a:srgbClr val="FF0000"/>
                </a:solidFill>
              </a:rPr>
              <a:t>警告</a:t>
            </a:r>
            <a:r>
              <a:rPr lang="ja-JP" altLang="en-US" dirty="0" smtClean="0"/>
              <a:t>を表示</a:t>
            </a:r>
            <a:endParaRPr lang="en-US" altLang="ja-JP" dirty="0" smtClean="0"/>
          </a:p>
          <a:p>
            <a:pPr marL="857250" lvl="1" indent="-457200"/>
            <a:r>
              <a:rPr lang="ja-JP" altLang="en-US" dirty="0" smtClean="0"/>
              <a:t>証明書</a:t>
            </a:r>
            <a:r>
              <a:rPr lang="ja-JP" altLang="en-US" dirty="0"/>
              <a:t>に</a:t>
            </a:r>
            <a:r>
              <a:rPr lang="ja-JP" altLang="en-US" dirty="0" smtClean="0"/>
              <a:t>は</a:t>
            </a:r>
            <a:r>
              <a:rPr lang="ja-JP" altLang="en-US" dirty="0" smtClean="0">
                <a:solidFill>
                  <a:srgbClr val="0070C0"/>
                </a:solidFill>
              </a:rPr>
              <a:t>期限</a:t>
            </a:r>
            <a:r>
              <a:rPr lang="ja-JP" altLang="en-US" dirty="0" smtClean="0"/>
              <a:t>があって切れていてもダメ</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29117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信頼できる認証局</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974" y="1295399"/>
            <a:ext cx="5129951" cy="5408681"/>
          </a:xfrm>
          <a:prstGeom prst="rect">
            <a:avLst/>
          </a:prstGeom>
          <a:ln>
            <a:noFill/>
          </a:ln>
          <a:effectLst>
            <a:outerShdw blurRad="190500" algn="tl" rotWithShape="0">
              <a:srgbClr val="000000">
                <a:alpha val="70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3448089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Extended Validation </a:t>
            </a:r>
            <a:r>
              <a:rPr kumimoji="1" lang="ja-JP" altLang="en-US" dirty="0" smtClean="0"/>
              <a:t>証明書</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
        <p:nvSpPr>
          <p:cNvPr id="7" name="コンテンツ プレースホルダー 6"/>
          <p:cNvSpPr>
            <a:spLocks noGrp="1"/>
          </p:cNvSpPr>
          <p:nvPr>
            <p:ph idx="1"/>
          </p:nvPr>
        </p:nvSpPr>
        <p:spPr>
          <a:xfrm>
            <a:off x="1942415" y="5086350"/>
            <a:ext cx="6591985" cy="824872"/>
          </a:xfrm>
        </p:spPr>
        <p:txBody>
          <a:bodyPr>
            <a:normAutofit lnSpcReduction="10000"/>
          </a:bodyPr>
          <a:lstStyle/>
          <a:p>
            <a:r>
              <a:rPr lang="ja-JP" altLang="en-US" dirty="0"/>
              <a:t>一定の</a:t>
            </a:r>
            <a:r>
              <a:rPr lang="ja-JP" altLang="en-US" dirty="0" smtClean="0"/>
              <a:t>基準を満たした審査を通った証明書</a:t>
            </a:r>
            <a:endParaRPr lang="en-US" altLang="ja-JP" dirty="0" smtClean="0"/>
          </a:p>
          <a:p>
            <a:pPr lvl="1"/>
            <a:r>
              <a:rPr kumimoji="1" lang="ja-JP" altLang="en-US" dirty="0" smtClean="0"/>
              <a:t>アドレスバーが緑色になる</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86" y="1292441"/>
            <a:ext cx="4720464" cy="3642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5096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証明書の偽造？</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「信頼できる認証局」は証明書を発行するときにサーバの素性を調査する</a:t>
            </a:r>
            <a:endParaRPr kumimoji="1" lang="en-US" altLang="ja-JP" dirty="0" smtClean="0"/>
          </a:p>
          <a:p>
            <a:pPr lvl="1"/>
            <a:r>
              <a:rPr kumimoji="1" lang="ja-JP" altLang="en-US" dirty="0" smtClean="0"/>
              <a:t>他所の人が </a:t>
            </a:r>
            <a:r>
              <a:rPr kumimoji="1" lang="en-US" altLang="ja-JP" dirty="0" smtClean="0">
                <a:hlinkClick r:id="rId2"/>
              </a:rPr>
              <a:t>www.kyushu-u.ac.jp</a:t>
            </a:r>
            <a:r>
              <a:rPr kumimoji="1" lang="en-US" altLang="ja-JP" dirty="0" smtClean="0"/>
              <a:t> </a:t>
            </a:r>
            <a:r>
              <a:rPr kumimoji="1" lang="ja-JP" altLang="en-US" dirty="0" smtClean="0"/>
              <a:t>の名前の入った証明書を発行することはできない（建前上）</a:t>
            </a:r>
            <a:endParaRPr kumimoji="1" lang="en-US" altLang="ja-JP" dirty="0" smtClean="0"/>
          </a:p>
          <a:p>
            <a:pPr lvl="1"/>
            <a:r>
              <a:rPr lang="ja-JP" altLang="en-US" dirty="0"/>
              <a:t>「</a:t>
            </a:r>
            <a:r>
              <a:rPr lang="ja-JP" altLang="en-US" dirty="0" smtClean="0"/>
              <a:t>信頼できる認証局」の秘密鍵で</a:t>
            </a:r>
            <a:r>
              <a:rPr lang="ja-JP" altLang="en-US" dirty="0" smtClean="0">
                <a:solidFill>
                  <a:srgbClr val="FF0000"/>
                </a:solidFill>
              </a:rPr>
              <a:t>署名</a:t>
            </a:r>
            <a:r>
              <a:rPr lang="ja-JP" altLang="en-US" dirty="0" smtClean="0"/>
              <a:t>されていて偽造できない</a:t>
            </a:r>
            <a:endParaRPr kumimoji="1" lang="en-US" altLang="ja-JP" dirty="0" smtClean="0"/>
          </a:p>
          <a:p>
            <a:pPr lvl="3"/>
            <a:endParaRPr kumimoji="1" lang="en-US" altLang="ja-JP" dirty="0" smtClean="0"/>
          </a:p>
          <a:p>
            <a:r>
              <a:rPr lang="ja-JP" altLang="en-US" dirty="0" smtClean="0"/>
              <a:t>証明書を勝手に作ることは可能だが、「信頼できる認証局」から発行されていない事がわかる</a:t>
            </a:r>
            <a:endParaRPr lang="en-US" altLang="ja-JP" dirty="0" smtClean="0"/>
          </a:p>
          <a:p>
            <a:pPr lvl="1"/>
            <a:r>
              <a:rPr kumimoji="1" lang="ja-JP" altLang="en-US" dirty="0" smtClean="0"/>
              <a:t>「信頼</a:t>
            </a:r>
            <a:r>
              <a:rPr kumimoji="1" lang="ja-JP" altLang="en-US" dirty="0"/>
              <a:t>できる</a:t>
            </a:r>
            <a:r>
              <a:rPr kumimoji="1" lang="ja-JP" altLang="en-US" dirty="0" smtClean="0"/>
              <a:t>認証局」に偽認証局を入れる、という攻撃もあるけれど</a:t>
            </a:r>
            <a:endParaRPr kumimoji="1" lang="en-US" altLang="ja-JP" dirty="0" smtClean="0"/>
          </a:p>
          <a:p>
            <a:pPr lvl="2"/>
            <a:endParaRPr lang="en-US" altLang="ja-JP" dirty="0" smtClean="0"/>
          </a:p>
          <a:p>
            <a:r>
              <a:rPr lang="ja-JP" altLang="en-US" dirty="0" smtClean="0"/>
              <a:t>証明書は</a:t>
            </a:r>
            <a:r>
              <a:rPr lang="ja-JP" altLang="en-US" dirty="0" smtClean="0">
                <a:solidFill>
                  <a:srgbClr val="FF0000"/>
                </a:solidFill>
              </a:rPr>
              <a:t>公開鍵</a:t>
            </a:r>
            <a:r>
              <a:rPr lang="ja-JP" altLang="en-US" dirty="0" smtClean="0"/>
              <a:t>なので、ペアになる</a:t>
            </a:r>
            <a:r>
              <a:rPr lang="ja-JP" altLang="en-US" dirty="0" smtClean="0">
                <a:solidFill>
                  <a:srgbClr val="FF0000"/>
                </a:solidFill>
              </a:rPr>
              <a:t>秘密鍵</a:t>
            </a:r>
            <a:r>
              <a:rPr lang="ja-JP" altLang="en-US" dirty="0" smtClean="0"/>
              <a:t>がないとサーバ</a:t>
            </a:r>
            <a:r>
              <a:rPr lang="ja-JP" altLang="en-US" dirty="0"/>
              <a:t>で</a:t>
            </a:r>
            <a:r>
              <a:rPr lang="ja-JP" altLang="en-US" dirty="0" smtClean="0"/>
              <a:t>は使えない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2945316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警告画面</a:t>
            </a:r>
            <a:r>
              <a:rPr kumimoji="1" lang="en-US" altLang="ja-JP" dirty="0" smtClean="0"/>
              <a:t/>
            </a:r>
            <a:br>
              <a:rPr kumimoji="1" lang="en-US" altLang="ja-JP" dirty="0" smtClean="0"/>
            </a:br>
            <a:r>
              <a:rPr lang="ja-JP" altLang="en-US" dirty="0" smtClean="0"/>
              <a:t>（</a:t>
            </a:r>
            <a:r>
              <a:rPr lang="en-US" altLang="ja-JP" dirty="0" smtClean="0"/>
              <a:t>Internet Explorer</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414" y="1904999"/>
            <a:ext cx="6719043" cy="4230809"/>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spTree>
    <p:extLst>
      <p:ext uri="{BB962C8B-B14F-4D97-AF65-F5344CB8AC3E}">
        <p14:creationId xmlns:p14="http://schemas.microsoft.com/office/powerpoint/2010/main" val="1438618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569690"/>
          </a:xfrm>
        </p:spPr>
        <p:txBody>
          <a:bodyPr>
            <a:normAutofit/>
          </a:bodyPr>
          <a:lstStyle/>
          <a:p>
            <a:r>
              <a:rPr lang="ja-JP" altLang="en-US" sz="2800" smtClean="0"/>
              <a:t>小テスト（簡潔に解答してください）</a:t>
            </a:r>
            <a:endParaRPr kumimoji="1" lang="ja-JP" altLang="en-US" sz="2800" dirty="0"/>
          </a:p>
        </p:txBody>
      </p:sp>
      <p:sp>
        <p:nvSpPr>
          <p:cNvPr id="3" name="コンテンツ プレースホルダー 2"/>
          <p:cNvSpPr>
            <a:spLocks noGrp="1"/>
          </p:cNvSpPr>
          <p:nvPr>
            <p:ph idx="1"/>
          </p:nvPr>
        </p:nvSpPr>
        <p:spPr/>
        <p:txBody>
          <a:bodyPr>
            <a:normAutofit fontScale="77500" lnSpcReduction="20000"/>
          </a:bodyPr>
          <a:lstStyle/>
          <a:p>
            <a:pPr marL="457200" indent="-457200">
              <a:buFont typeface="+mj-lt"/>
              <a:buAutoNum type="arabicPeriod"/>
            </a:pPr>
            <a:r>
              <a:rPr lang="ja-JP" altLang="en-US" dirty="0"/>
              <a:t>情報</a:t>
            </a:r>
            <a:r>
              <a:rPr lang="ja-JP" altLang="en-US" dirty="0" smtClean="0"/>
              <a:t>セキュリティを構成する３大要素を３つとも書いてください（説明はなくてよいです）。</a:t>
            </a:r>
            <a:endParaRPr lang="ja-JP" altLang="en-US" dirty="0"/>
          </a:p>
          <a:p>
            <a:pPr marL="457200" indent="-457200">
              <a:buFont typeface="+mj-lt"/>
              <a:buAutoNum type="arabicPeriod"/>
            </a:pPr>
            <a:r>
              <a:rPr lang="ja-JP" altLang="en-US" dirty="0" smtClean="0"/>
              <a:t>共通鍵暗号は高速という利点がありますが、欠点は何でしょうか。</a:t>
            </a:r>
            <a:endParaRPr lang="en-US" altLang="ja-JP" dirty="0" smtClean="0"/>
          </a:p>
          <a:p>
            <a:pPr marL="457200" indent="-457200">
              <a:buFont typeface="+mj-lt"/>
              <a:buAutoNum type="arabicPeriod"/>
            </a:pPr>
            <a:r>
              <a:rPr lang="ja-JP" altLang="en-US" dirty="0" smtClean="0"/>
              <a:t>公開鍵暗号で秘密鍵が漏洩してしまうと、どんな問題が起こるでしょうか。暗号化と署名の両方で考えて答えてください。</a:t>
            </a:r>
            <a:endParaRPr lang="en-US" altLang="ja-JP" dirty="0" smtClean="0"/>
          </a:p>
          <a:p>
            <a:pPr marL="457200" indent="-457200">
              <a:buFont typeface="+mj-lt"/>
              <a:buAutoNum type="arabicPeriod"/>
            </a:pPr>
            <a:r>
              <a:rPr lang="en-US" altLang="ja-JP" dirty="0" smtClean="0">
                <a:hlinkClick r:id="rId2"/>
              </a:rPr>
              <a:t>https://elvenbow.nc.kyushu-u.ac.jp/</a:t>
            </a:r>
            <a:r>
              <a:rPr lang="ja-JP" altLang="en-US" dirty="0" smtClean="0"/>
              <a:t> にブラウザ（</a:t>
            </a:r>
            <a:r>
              <a:rPr lang="en-US" altLang="ja-JP" dirty="0" smtClean="0"/>
              <a:t>Internet Explorer </a:t>
            </a:r>
            <a:r>
              <a:rPr lang="ja-JP" altLang="en-US" dirty="0" smtClean="0"/>
              <a:t>や </a:t>
            </a:r>
            <a:r>
              <a:rPr lang="en-US" altLang="ja-JP" dirty="0" smtClean="0"/>
              <a:t>Safari</a:t>
            </a:r>
            <a:r>
              <a:rPr lang="ja-JP" altLang="en-US" dirty="0" err="1" smtClean="0"/>
              <a:t>、</a:t>
            </a:r>
            <a:r>
              <a:rPr lang="en-US" altLang="ja-JP" dirty="0" smtClean="0"/>
              <a:t>Chrome</a:t>
            </a:r>
            <a:r>
              <a:rPr lang="ja-JP" altLang="en-US" dirty="0" smtClean="0"/>
              <a:t> など）でアクセスしてみてください。どんな警告が出ましたか。出た場合、今日の講義を踏まえるとどうすればいいと思いますか。</a:t>
            </a:r>
            <a:endParaRPr lang="en-US" altLang="ja-JP" dirty="0" smtClean="0"/>
          </a:p>
          <a:p>
            <a:pPr lvl="1" indent="-342900"/>
            <a:r>
              <a:rPr lang="ja-JP" altLang="en-US" dirty="0" smtClean="0"/>
              <a:t>このサーバは私が用意したもので危険性はありません</a:t>
            </a:r>
            <a:endParaRPr lang="en-US" altLang="ja-JP" dirty="0" smtClean="0"/>
          </a:p>
          <a:p>
            <a:pPr marL="457200" indent="-457200">
              <a:buFont typeface="+mj-lt"/>
              <a:buAutoNum type="arabicPeriod"/>
            </a:pPr>
            <a:r>
              <a:rPr lang="ja-JP" altLang="en-US" dirty="0" smtClean="0"/>
              <a:t>講義に対する感想、要望を書いてください。（これは評点の対象にはなりません。）</a:t>
            </a:r>
            <a:endParaRPr kumimoji="1" lang="en-US" altLang="ja-JP" dirty="0" smtClean="0"/>
          </a:p>
          <a:p>
            <a:pPr marL="457200" indent="-457200">
              <a:buFont typeface="+mj-lt"/>
              <a:buAutoNum type="arabicPeriod"/>
            </a:pPr>
            <a:endParaRPr kumimoji="1" lang="en-US" altLang="ja-JP" dirty="0" smtClean="0"/>
          </a:p>
          <a:p>
            <a:pPr marL="457200" indent="-457200">
              <a:buFont typeface="+mj-lt"/>
              <a:buAutoNum type="arabicPeriod"/>
            </a:pP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spTree>
    <p:extLst>
      <p:ext uri="{BB962C8B-B14F-4D97-AF65-F5344CB8AC3E}">
        <p14:creationId xmlns:p14="http://schemas.microsoft.com/office/powerpoint/2010/main" val="200862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dirty="0" smtClean="0"/>
              <a:t>大脅威 </a:t>
            </a:r>
            <a:r>
              <a:rPr lang="ja-JP" altLang="en-US" dirty="0"/>
              <a:t>（</a:t>
            </a:r>
            <a:r>
              <a:rPr lang="en-US" altLang="ja-JP" dirty="0"/>
              <a:t>1/4</a:t>
            </a:r>
            <a:r>
              <a:rPr lang="ja-JP" altLang="en-US" dirty="0"/>
              <a:t>）</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ea"/>
              <a:buAutoNum type="circleNumDbPlain"/>
            </a:pPr>
            <a:r>
              <a:rPr lang="ja-JP" altLang="en-US" sz="3200" dirty="0" smtClean="0">
                <a:solidFill>
                  <a:schemeClr val="bg2">
                    <a:lumMod val="25000"/>
                  </a:schemeClr>
                </a:solidFill>
              </a:rPr>
              <a:t> </a:t>
            </a:r>
            <a:r>
              <a:rPr lang="ja-JP" altLang="en-US" sz="3200" dirty="0" smtClean="0">
                <a:solidFill>
                  <a:srgbClr val="FF0000"/>
                </a:solidFill>
              </a:rPr>
              <a:t>盗聴</a:t>
            </a:r>
            <a:endParaRPr lang="ja-JP" altLang="en-US" sz="3200" dirty="0">
              <a:solidFill>
                <a:srgbClr val="FF0000"/>
              </a:solidFill>
            </a:endParaRP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06" y="3789040"/>
            <a:ext cx="1294423" cy="1294423"/>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731" y="3719850"/>
            <a:ext cx="1363613" cy="136361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9" name="直線矢印コネクタ 8"/>
          <p:cNvCxnSpPr/>
          <p:nvPr/>
        </p:nvCxnSpPr>
        <p:spPr>
          <a:xfrm>
            <a:off x="3101418" y="4581676"/>
            <a:ext cx="276672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フリーフォーム 9"/>
          <p:cNvSpPr/>
          <p:nvPr/>
        </p:nvSpPr>
        <p:spPr>
          <a:xfrm rot="20755471">
            <a:off x="4136318" y="3684813"/>
            <a:ext cx="614492" cy="86182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338709"/>
            <a:ext cx="936900" cy="14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229" y="4725144"/>
            <a:ext cx="1058302" cy="1058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030" y="2566908"/>
            <a:ext cx="1058302" cy="10583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845400" y="5805264"/>
            <a:ext cx="3454792" cy="369332"/>
          </a:xfrm>
          <a:prstGeom prst="rect">
            <a:avLst/>
          </a:prstGeom>
          <a:noFill/>
        </p:spPr>
        <p:txBody>
          <a:bodyPr wrap="none" rtlCol="0">
            <a:spAutoFit/>
          </a:bodyPr>
          <a:lstStyle/>
          <a:p>
            <a:r>
              <a:rPr kumimoji="1" lang="ja-JP" altLang="en-US" dirty="0" smtClean="0"/>
              <a:t>情報の</a:t>
            </a:r>
            <a:r>
              <a:rPr kumimoji="1" lang="ja-JP" altLang="en-US" u="sng" dirty="0" smtClean="0"/>
              <a:t>機密性</a:t>
            </a:r>
            <a:r>
              <a:rPr kumimoji="1" lang="ja-JP" altLang="en-US" dirty="0" smtClean="0"/>
              <a:t>が守られていない。</a:t>
            </a:r>
            <a:endParaRPr kumimoji="1" lang="ja-JP" altLang="en-US" dirty="0"/>
          </a:p>
        </p:txBody>
      </p:sp>
    </p:spTree>
    <p:extLst>
      <p:ext uri="{BB962C8B-B14F-4D97-AF65-F5344CB8AC3E}">
        <p14:creationId xmlns:p14="http://schemas.microsoft.com/office/powerpoint/2010/main" val="236336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４大脅威 </a:t>
            </a:r>
            <a:r>
              <a:rPr lang="ja-JP" altLang="en-US" dirty="0" smtClean="0"/>
              <a:t>（</a:t>
            </a:r>
            <a:r>
              <a:rPr lang="en-US" altLang="ja-JP" dirty="0"/>
              <a:t>2/4</a:t>
            </a:r>
            <a:r>
              <a:rPr lang="ja-JP" altLang="en-US" dirty="0"/>
              <a:t>）</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2"/>
            </a:pPr>
            <a:r>
              <a:rPr lang="en-US" altLang="ja-JP" sz="3200" dirty="0"/>
              <a:t> </a:t>
            </a:r>
            <a:r>
              <a:rPr lang="ja-JP" altLang="en-US" sz="3200" dirty="0">
                <a:solidFill>
                  <a:srgbClr val="FF0000"/>
                </a:solidFill>
              </a:rPr>
              <a:t>なりすまし</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561" y="4020591"/>
            <a:ext cx="1352625" cy="1352625"/>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35" y="3943838"/>
            <a:ext cx="1429378" cy="142937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767" y="2708919"/>
            <a:ext cx="927390" cy="148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tyasuda\AppData\Local\Microsoft\Windows\Temporary Internet Files\Content.IE5\6G6W7DUK\MC9004316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70795">
            <a:off x="3239871" y="2647330"/>
            <a:ext cx="775972" cy="1642578"/>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フリーフォーム 10"/>
          <p:cNvSpPr/>
          <p:nvPr/>
        </p:nvSpPr>
        <p:spPr>
          <a:xfrm>
            <a:off x="4090015" y="3920035"/>
            <a:ext cx="2210177" cy="733101"/>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lg" len="med"/>
            <a:tailEnd type="triangle" w="lg"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フリーフォーム 11"/>
          <p:cNvSpPr/>
          <p:nvPr/>
        </p:nvSpPr>
        <p:spPr>
          <a:xfrm>
            <a:off x="3995936" y="4286585"/>
            <a:ext cx="2210177" cy="654583"/>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triangle" w="lg"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テキスト ボックス 12"/>
          <p:cNvSpPr txBox="1"/>
          <p:nvPr/>
        </p:nvSpPr>
        <p:spPr>
          <a:xfrm>
            <a:off x="2845400" y="5589240"/>
            <a:ext cx="3454792" cy="369332"/>
          </a:xfrm>
          <a:prstGeom prst="rect">
            <a:avLst/>
          </a:prstGeom>
          <a:noFill/>
        </p:spPr>
        <p:txBody>
          <a:bodyPr wrap="none" rtlCol="0">
            <a:spAutoFit/>
          </a:bodyPr>
          <a:lstStyle/>
          <a:p>
            <a:r>
              <a:rPr kumimoji="1" lang="ja-JP" altLang="en-US" dirty="0" smtClean="0"/>
              <a:t>情報の</a:t>
            </a:r>
            <a:r>
              <a:rPr kumimoji="1" lang="ja-JP" altLang="en-US" u="sng" dirty="0" smtClean="0"/>
              <a:t>機密性</a:t>
            </a:r>
            <a:r>
              <a:rPr kumimoji="1" lang="ja-JP" altLang="en-US" dirty="0" smtClean="0"/>
              <a:t>が守られていない。</a:t>
            </a:r>
            <a:endParaRPr kumimoji="1" lang="ja-JP" altLang="en-US" dirty="0"/>
          </a:p>
        </p:txBody>
      </p:sp>
    </p:spTree>
    <p:extLst>
      <p:ext uri="{BB962C8B-B14F-4D97-AF65-F5344CB8AC3E}">
        <p14:creationId xmlns:p14="http://schemas.microsoft.com/office/powerpoint/2010/main" val="289807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４大脅威 </a:t>
            </a:r>
            <a:r>
              <a:rPr lang="ja-JP" altLang="en-US" dirty="0" smtClean="0"/>
              <a:t>（</a:t>
            </a:r>
            <a:r>
              <a:rPr lang="en-US" altLang="ja-JP" dirty="0"/>
              <a:t>3/4</a:t>
            </a:r>
            <a:r>
              <a:rPr lang="ja-JP" altLang="en-US" dirty="0"/>
              <a:t>）</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3"/>
            </a:pPr>
            <a:r>
              <a:rPr lang="en-US" altLang="ja-JP" sz="3200" dirty="0"/>
              <a:t> </a:t>
            </a:r>
            <a:r>
              <a:rPr lang="ja-JP" altLang="en-US" sz="3200" dirty="0">
                <a:solidFill>
                  <a:srgbClr val="FF0000"/>
                </a:solidFill>
              </a:rPr>
              <a:t>改ざん</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210377"/>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98428"/>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a:off x="2894373" y="3677136"/>
            <a:ext cx="1226217" cy="60534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976018"/>
            <a:ext cx="973660" cy="1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4969846" y="3728742"/>
            <a:ext cx="1307568" cy="553740"/>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メモ 11"/>
          <p:cNvSpPr/>
          <p:nvPr/>
        </p:nvSpPr>
        <p:spPr>
          <a:xfrm>
            <a:off x="2483768" y="4653136"/>
            <a:ext cx="1023713"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メモ 12"/>
          <p:cNvSpPr/>
          <p:nvPr/>
        </p:nvSpPr>
        <p:spPr>
          <a:xfrm>
            <a:off x="5004048" y="2924944"/>
            <a:ext cx="1152128"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845400" y="5661248"/>
            <a:ext cx="3454792" cy="369332"/>
          </a:xfrm>
          <a:prstGeom prst="rect">
            <a:avLst/>
          </a:prstGeom>
          <a:noFill/>
        </p:spPr>
        <p:txBody>
          <a:bodyPr wrap="none" rtlCol="0">
            <a:spAutoFit/>
          </a:bodyPr>
          <a:lstStyle/>
          <a:p>
            <a:r>
              <a:rPr kumimoji="1" lang="ja-JP" altLang="en-US" dirty="0" smtClean="0"/>
              <a:t>情報の</a:t>
            </a:r>
            <a:r>
              <a:rPr lang="ja-JP" altLang="en-US" u="sng" dirty="0"/>
              <a:t>完全</a:t>
            </a:r>
            <a:r>
              <a:rPr kumimoji="1" lang="ja-JP" altLang="en-US" u="sng" dirty="0" smtClean="0"/>
              <a:t>性</a:t>
            </a:r>
            <a:r>
              <a:rPr kumimoji="1" lang="ja-JP" altLang="en-US" dirty="0" smtClean="0"/>
              <a:t>が守られていない。</a:t>
            </a:r>
            <a:endParaRPr kumimoji="1" lang="ja-JP" altLang="en-US" dirty="0"/>
          </a:p>
        </p:txBody>
      </p:sp>
    </p:spTree>
    <p:extLst>
      <p:ext uri="{BB962C8B-B14F-4D97-AF65-F5344CB8AC3E}">
        <p14:creationId xmlns:p14="http://schemas.microsoft.com/office/powerpoint/2010/main" val="210790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４大脅威 </a:t>
            </a:r>
            <a:r>
              <a:rPr lang="ja-JP" altLang="en-US" dirty="0" smtClean="0"/>
              <a:t>（</a:t>
            </a:r>
            <a:r>
              <a:rPr lang="en-US" altLang="ja-JP" dirty="0"/>
              <a:t>4/4</a:t>
            </a:r>
            <a:r>
              <a:rPr lang="ja-JP" altLang="en-US" dirty="0"/>
              <a:t>）</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4"/>
            </a:pPr>
            <a:r>
              <a:rPr lang="en-US" altLang="ja-JP" sz="3200" dirty="0"/>
              <a:t> </a:t>
            </a:r>
            <a:r>
              <a:rPr lang="ja-JP" altLang="en-US" sz="3200" dirty="0">
                <a:solidFill>
                  <a:srgbClr val="FF0000"/>
                </a:solidFill>
              </a:rPr>
              <a:t>否認</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957" y="3392701"/>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67325"/>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3182485" y="2168565"/>
            <a:ext cx="2621570" cy="1620475"/>
          </a:xfrm>
          <a:prstGeom prst="wedgeEllipseCallout">
            <a:avLst>
              <a:gd name="adj1" fmla="val 93664"/>
              <a:gd name="adj2" fmla="val 471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一週間前</a:t>
            </a:r>
            <a:r>
              <a:rPr lang="ja-JP" altLang="en-US" dirty="0" smtClean="0"/>
              <a:t>に注文しましたよね？</a:t>
            </a:r>
            <a:endParaRPr kumimoji="1" lang="ja-JP" altLang="en-US" dirty="0"/>
          </a:p>
        </p:txBody>
      </p:sp>
      <p:sp>
        <p:nvSpPr>
          <p:cNvPr id="10" name="円形吹き出し 9"/>
          <p:cNvSpPr/>
          <p:nvPr/>
        </p:nvSpPr>
        <p:spPr>
          <a:xfrm>
            <a:off x="3182484" y="4328805"/>
            <a:ext cx="2964315" cy="1620475"/>
          </a:xfrm>
          <a:prstGeom prst="wedgeEllipseCallout">
            <a:avLst>
              <a:gd name="adj1" fmla="val -72523"/>
              <a:gd name="adj2" fmla="val -758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いいえ、注文してません。証拠は？</a:t>
            </a:r>
            <a:endParaRPr kumimoji="1" lang="ja-JP" altLang="en-US" dirty="0"/>
          </a:p>
        </p:txBody>
      </p:sp>
    </p:spTree>
    <p:extLst>
      <p:ext uri="{BB962C8B-B14F-4D97-AF65-F5344CB8AC3E}">
        <p14:creationId xmlns:p14="http://schemas.microsoft.com/office/powerpoint/2010/main" val="250356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暗号</a:t>
            </a:r>
            <a:r>
              <a:rPr lang="ja-JP" altLang="en-US" dirty="0" smtClean="0"/>
              <a:t>の役割</a:t>
            </a:r>
            <a:endParaRPr kumimoji="1" lang="ja-JP" altLang="en-US" dirty="0"/>
          </a:p>
        </p:txBody>
      </p:sp>
      <p:sp>
        <p:nvSpPr>
          <p:cNvPr id="3" name="コンテンツ プレースホルダー 2"/>
          <p:cNvSpPr>
            <a:spLocks noGrp="1"/>
          </p:cNvSpPr>
          <p:nvPr>
            <p:ph idx="1"/>
          </p:nvPr>
        </p:nvSpPr>
        <p:spPr/>
        <p:txBody>
          <a:bodyPr/>
          <a:lstStyle/>
          <a:p>
            <a:r>
              <a:rPr kumimoji="1" lang="ja-JP" altLang="en-US" u="sng" dirty="0" smtClean="0"/>
              <a:t>暗号アルゴリズム</a:t>
            </a:r>
            <a:r>
              <a:rPr kumimoji="1" lang="ja-JP" altLang="en-US" dirty="0" smtClean="0"/>
              <a:t>や</a:t>
            </a:r>
            <a:r>
              <a:rPr kumimoji="1" lang="ja-JP" altLang="en-US" u="sng" dirty="0" smtClean="0"/>
              <a:t>暗号プロトコル</a:t>
            </a:r>
            <a:r>
              <a:rPr kumimoji="1" lang="ja-JP" altLang="en-US" dirty="0" smtClean="0"/>
              <a:t>を用いて、</a:t>
            </a:r>
            <a:r>
              <a:rPr kumimoji="1" lang="en-US" altLang="ja-JP" dirty="0" smtClean="0"/>
              <a:t>4</a:t>
            </a:r>
            <a:r>
              <a:rPr kumimoji="1" lang="ja-JP" altLang="en-US" dirty="0" smtClean="0"/>
              <a:t>大脅威に対抗する機密性、完全性などを実現する</a:t>
            </a:r>
            <a:endParaRPr lang="en-US" altLang="ja-JP" dirty="0" smtClean="0"/>
          </a:p>
          <a:p>
            <a:r>
              <a:rPr lang="ja-JP" altLang="ja-JP" dirty="0"/>
              <a:t>暗号系 (cryptosystem) の構成方法や性能・安全性などに</a:t>
            </a:r>
            <a:r>
              <a:rPr lang="ja-JP" altLang="ja-JP" dirty="0" smtClean="0"/>
              <a:t>関する</a:t>
            </a:r>
            <a:r>
              <a:rPr lang="ja-JP" altLang="en-US" dirty="0" smtClean="0"/>
              <a:t>研究</a:t>
            </a:r>
            <a:endParaRPr lang="en-US" altLang="ja-JP" dirty="0" smtClean="0"/>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196341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8065</TotalTime>
  <Words>2638</Words>
  <Application>Microsoft Office PowerPoint</Application>
  <PresentationFormat>画面に合わせる (4:3)</PresentationFormat>
  <Paragraphs>528</Paragraphs>
  <Slides>45</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45</vt:i4>
      </vt:variant>
    </vt:vector>
  </HeadingPairs>
  <TitlesOfParts>
    <vt:vector size="54" baseType="lpstr">
      <vt:lpstr>HG行書体</vt:lpstr>
      <vt:lpstr>ＭＳ Ｐゴシック</vt:lpstr>
      <vt:lpstr>メイリオ</vt:lpstr>
      <vt:lpstr>Arial</vt:lpstr>
      <vt:lpstr>Calibri</vt:lpstr>
      <vt:lpstr>Century Gothic</vt:lpstr>
      <vt:lpstr>Wingdings 3</vt:lpstr>
      <vt:lpstr>ウィスプ</vt:lpstr>
      <vt:lpstr>1_ウィスプ</vt:lpstr>
      <vt:lpstr>サイバーセキュリティ基礎論  ― IT社会を生き抜くために ―</vt:lpstr>
      <vt:lpstr>このスライドはシステム情報の講義 「暗号と情報セキュリティ特論」 の資料（主に暗号理論 第1回）を一部 利用しています</vt:lpstr>
      <vt:lpstr>日常における情報セキュリティ</vt:lpstr>
      <vt:lpstr>情報セキュリティとは</vt:lpstr>
      <vt:lpstr>４大脅威 （1/4）</vt:lpstr>
      <vt:lpstr>４大脅威 （2/4）</vt:lpstr>
      <vt:lpstr>４大脅威 （3/4）</vt:lpstr>
      <vt:lpstr>４大脅威 （4/4）</vt:lpstr>
      <vt:lpstr>暗号の役割</vt:lpstr>
      <vt:lpstr>暗号の歴史 古代の暗号から現代暗号へ</vt:lpstr>
      <vt:lpstr>古代の暗号</vt:lpstr>
      <vt:lpstr>シーザー暗号（一例）</vt:lpstr>
      <vt:lpstr>古代から現代へ</vt:lpstr>
      <vt:lpstr>現代暗号で用いられる技術</vt:lpstr>
      <vt:lpstr>現代暗号の安全性</vt:lpstr>
      <vt:lpstr>安全性の種類</vt:lpstr>
      <vt:lpstr>ワンタイムパッド暗号</vt:lpstr>
      <vt:lpstr>暗号技術の数々</vt:lpstr>
      <vt:lpstr>秘匿通信のモデル</vt:lpstr>
      <vt:lpstr>共通鍵暗号</vt:lpstr>
      <vt:lpstr>ブロック暗号とストリーム暗号</vt:lpstr>
      <vt:lpstr>公開鍵暗号</vt:lpstr>
      <vt:lpstr>公開鍵暗号</vt:lpstr>
      <vt:lpstr>RSA暗号、エルガマル暗号</vt:lpstr>
      <vt:lpstr>共通鍵暗号  vs 公開鍵暗号</vt:lpstr>
      <vt:lpstr>ハイブリッド方式</vt:lpstr>
      <vt:lpstr>デジタル署名（電子署名）</vt:lpstr>
      <vt:lpstr>公開鍵暗号による署名</vt:lpstr>
      <vt:lpstr>ハッシュ関数</vt:lpstr>
      <vt:lpstr>（本人）認証</vt:lpstr>
      <vt:lpstr>実社会における暗号の応用例</vt:lpstr>
      <vt:lpstr>SSL・TLS</vt:lpstr>
      <vt:lpstr>TLSのプロトコル（概略）</vt:lpstr>
      <vt:lpstr>メール送受信の暗号化 （Outlook 2013）</vt:lpstr>
      <vt:lpstr>ウェブの暗号化（https） （Internet Explorer）</vt:lpstr>
      <vt:lpstr>ウェブの暗号化 （Google Chrome）</vt:lpstr>
      <vt:lpstr>ウェブの暗号化 （iPhone Safari）</vt:lpstr>
      <vt:lpstr>ウェブの暗号化 （Android Chrome）</vt:lpstr>
      <vt:lpstr>アプリは？</vt:lpstr>
      <vt:lpstr>サーバ証明書</vt:lpstr>
      <vt:lpstr>信頼できる認証局</vt:lpstr>
      <vt:lpstr>Extended Validation 証明書</vt:lpstr>
      <vt:lpstr>証明書の偽造？</vt:lpstr>
      <vt:lpstr>警告画面 （Internet Explorer）</vt:lpstr>
      <vt:lpstr>小テスト（簡潔に解答してください）</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Yoshiaki Kasahara</cp:lastModifiedBy>
  <cp:revision>104</cp:revision>
  <dcterms:created xsi:type="dcterms:W3CDTF">2015-03-31T06:27:18Z</dcterms:created>
  <dcterms:modified xsi:type="dcterms:W3CDTF">2016-05-31T04:46:43Z</dcterms:modified>
</cp:coreProperties>
</file>