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4" r:id="rId3"/>
    <p:sldId id="292" r:id="rId4"/>
    <p:sldId id="303" r:id="rId5"/>
    <p:sldId id="304" r:id="rId6"/>
    <p:sldId id="305" r:id="rId7"/>
    <p:sldId id="282" r:id="rId8"/>
    <p:sldId id="296" r:id="rId9"/>
    <p:sldId id="299" r:id="rId10"/>
    <p:sldId id="300" r:id="rId11"/>
    <p:sldId id="301" r:id="rId12"/>
    <p:sldId id="283" r:id="rId13"/>
    <p:sldId id="297" r:id="rId14"/>
    <p:sldId id="298" r:id="rId15"/>
    <p:sldId id="286" r:id="rId16"/>
    <p:sldId id="302" r:id="rId17"/>
    <p:sldId id="288" r:id="rId18"/>
    <p:sldId id="289" r:id="rId19"/>
    <p:sldId id="290" r:id="rId20"/>
    <p:sldId id="291" r:id="rId21"/>
    <p:sldId id="306" r:id="rId22"/>
    <p:sldId id="294" r:id="rId23"/>
    <p:sldId id="307"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3" d="100"/>
          <a:sy n="113" d="100"/>
        </p:scale>
        <p:origin x="10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BF005-86B0-42B3-BE5D-131D02554057}" type="datetimeFigureOut">
              <a:rPr kumimoji="1" lang="ja-JP" altLang="en-US" smtClean="0"/>
              <a:t>2016/6/8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C3218-B141-47A4-A4B0-C4E237BB1E02}" type="slidenum">
              <a:rPr kumimoji="1" lang="ja-JP" altLang="en-US" smtClean="0"/>
              <a:t>‹#›</a:t>
            </a:fld>
            <a:endParaRPr kumimoji="1" lang="ja-JP" altLang="en-US"/>
          </a:p>
        </p:txBody>
      </p:sp>
    </p:spTree>
    <p:extLst>
      <p:ext uri="{BB962C8B-B14F-4D97-AF65-F5344CB8AC3E}">
        <p14:creationId xmlns:p14="http://schemas.microsoft.com/office/powerpoint/2010/main" val="3209680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サイバー攻撃対策に関する国の責務などを定めた法律。</a:t>
            </a:r>
            <a:endParaRPr lang="en-US" altLang="ja-JP" dirty="0" smtClean="0"/>
          </a:p>
          <a:p>
            <a:r>
              <a:rPr lang="ja-JP" altLang="en-US" dirty="0" smtClean="0"/>
              <a:t>サイバーセキュリティに関する対策は、国の責務であることを明確にした。</a:t>
            </a:r>
            <a:endParaRPr lang="en-US" altLang="ja-JP" dirty="0" smtClean="0"/>
          </a:p>
          <a:p>
            <a:r>
              <a:rPr lang="ja-JP" altLang="en-US" dirty="0" smtClean="0"/>
              <a:t>内閣に「サイバーセキュリティ戦略本部」を設置</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kumimoji="1" lang="ja-JP" altLang="en-US" smtClean="0"/>
              <a:t>4</a:t>
            </a:fld>
            <a:endParaRPr kumimoji="1" lang="ja-JP" altLang="en-US"/>
          </a:p>
        </p:txBody>
      </p:sp>
    </p:spTree>
    <p:extLst>
      <p:ext uri="{BB962C8B-B14F-4D97-AF65-F5344CB8AC3E}">
        <p14:creationId xmlns:p14="http://schemas.microsoft.com/office/powerpoint/2010/main" val="275598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09259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53532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978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22197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5525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508746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81429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82183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87601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27031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1185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51677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60457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54526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80353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49413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33F6E02-D7BF-456F-A7C5-804D5346EEA0}" type="datetimeFigureOut">
              <a:rPr kumimoji="1" lang="ja-JP" altLang="en-US" smtClean="0"/>
              <a:t>2016/6/8</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4154446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pa.go.jp/"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hyperlink" Target="http://www.shugiin.go.jp/internet/itdb_gian.nsf/html/gian/honbun/houan/g18601035.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8354" y="2514601"/>
            <a:ext cx="7432766" cy="2262781"/>
          </a:xfrm>
        </p:spPr>
        <p:txBody>
          <a:bodyPr>
            <a:normAutofit/>
          </a:bodyPr>
          <a:lstStyle/>
          <a:p>
            <a:r>
              <a:rPr lang="ja-JP" altLang="en-US" sz="4000" dirty="0"/>
              <a:t>サイバーセキュリティ</a:t>
            </a:r>
            <a:r>
              <a:rPr lang="ja-JP" altLang="en-US" sz="4000" dirty="0" smtClean="0"/>
              <a:t>基礎論</a:t>
            </a:r>
            <a:r>
              <a:rPr lang="en-US" altLang="ja-JP" sz="4400" dirty="0" smtClean="0"/>
              <a:t/>
            </a:r>
            <a:br>
              <a:rPr lang="en-US" altLang="ja-JP" sz="4400" dirty="0" smtClean="0"/>
            </a:br>
            <a:r>
              <a:rPr lang="ja-JP" altLang="en-US" sz="4400" dirty="0" smtClean="0"/>
              <a:t> </a:t>
            </a:r>
            <a:r>
              <a:rPr lang="en-US" altLang="ja-JP" sz="3600" dirty="0"/>
              <a:t>― IT</a:t>
            </a:r>
            <a:r>
              <a:rPr lang="ja-JP" altLang="en-US" sz="3600" dirty="0"/>
              <a:t>社会を生き抜くために </a:t>
            </a:r>
            <a:r>
              <a:rPr lang="en-US" altLang="ja-JP" sz="3600" dirty="0"/>
              <a:t>―</a:t>
            </a:r>
            <a:endParaRPr kumimoji="1" lang="ja-JP" altLang="en-US" sz="3600" dirty="0"/>
          </a:p>
        </p:txBody>
      </p:sp>
      <p:sp>
        <p:nvSpPr>
          <p:cNvPr id="3" name="サブタイトル 2"/>
          <p:cNvSpPr>
            <a:spLocks noGrp="1"/>
          </p:cNvSpPr>
          <p:nvPr>
            <p:ph type="subTitle" idx="1"/>
          </p:nvPr>
        </p:nvSpPr>
        <p:spPr/>
        <p:txBody>
          <a:bodyPr/>
          <a:lstStyle/>
          <a:p>
            <a:endParaRPr kumimoji="1" lang="en-US" altLang="ja-JP" dirty="0" smtClean="0"/>
          </a:p>
          <a:p>
            <a:r>
              <a:rPr lang="ja-JP" altLang="en-US" sz="3200" smtClean="0">
                <a:latin typeface="+mn-ea"/>
              </a:rPr>
              <a:t>法律</a:t>
            </a:r>
            <a:r>
              <a:rPr lang="ja-JP" altLang="en-US" sz="3200" dirty="0" smtClean="0">
                <a:latin typeface="+mn-ea"/>
              </a:rPr>
              <a:t>を知る</a:t>
            </a:r>
            <a:endParaRPr kumimoji="1" lang="ja-JP" altLang="en-US" sz="3200" dirty="0">
              <a:latin typeface="+mn-ea"/>
            </a:endParaRPr>
          </a:p>
        </p:txBody>
      </p:sp>
    </p:spTree>
    <p:extLst>
      <p:ext uri="{BB962C8B-B14F-4D97-AF65-F5344CB8AC3E}">
        <p14:creationId xmlns:p14="http://schemas.microsoft.com/office/powerpoint/2010/main" val="157049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電磁的</a:t>
            </a:r>
            <a:r>
              <a:rPr lang="ja-JP" altLang="en-US" dirty="0"/>
              <a:t>記録不正作出及び供用</a:t>
            </a:r>
            <a:r>
              <a:rPr lang="ja-JP" altLang="en-US" dirty="0" smtClean="0"/>
              <a:t>罪</a:t>
            </a:r>
            <a:r>
              <a:rPr lang="en-US" altLang="ja-JP" dirty="0" smtClean="0"/>
              <a:t/>
            </a:r>
            <a:br>
              <a:rPr lang="en-US" altLang="ja-JP" dirty="0" smtClean="0"/>
            </a:br>
            <a:r>
              <a:rPr lang="ja-JP" altLang="en-US" sz="2400" dirty="0"/>
              <a:t>刑法</a:t>
            </a:r>
            <a:r>
              <a:rPr lang="en-US" altLang="ja-JP" sz="2400" dirty="0"/>
              <a:t>161</a:t>
            </a:r>
            <a:r>
              <a:rPr lang="ja-JP" altLang="en-US" sz="2400" dirty="0"/>
              <a:t>条の</a:t>
            </a:r>
            <a:r>
              <a:rPr lang="en-US" altLang="ja-JP" sz="2400" dirty="0"/>
              <a:t>2</a:t>
            </a:r>
            <a:endParaRPr kumimoji="1" lang="ja-JP" altLang="en-US" sz="2400" dirty="0"/>
          </a:p>
        </p:txBody>
      </p:sp>
      <p:sp>
        <p:nvSpPr>
          <p:cNvPr id="6" name="コンテンツ プレースホルダー 5"/>
          <p:cNvSpPr>
            <a:spLocks noGrp="1"/>
          </p:cNvSpPr>
          <p:nvPr>
            <p:ph idx="1"/>
          </p:nvPr>
        </p:nvSpPr>
        <p:spPr>
          <a:xfrm>
            <a:off x="1942415" y="2209100"/>
            <a:ext cx="6591985" cy="3777622"/>
          </a:xfrm>
        </p:spPr>
        <p:txBody>
          <a:bodyPr>
            <a:normAutofit/>
          </a:bodyPr>
          <a:lstStyle/>
          <a:p>
            <a:r>
              <a:rPr kumimoji="1" lang="ja-JP" altLang="en-US" sz="2400" dirty="0" smtClean="0"/>
              <a:t>キャッシュカードの偽造・複写による，現金不正搾取</a:t>
            </a:r>
            <a:r>
              <a:rPr lang="ja-JP" altLang="en-US" sz="2400" dirty="0"/>
              <a:t>（東京地判平</a:t>
            </a:r>
            <a:r>
              <a:rPr lang="en-US" altLang="ja-JP" sz="2400" dirty="0"/>
              <a:t>1</a:t>
            </a:r>
            <a:r>
              <a:rPr lang="ja-JP" altLang="en-US" sz="2400" dirty="0"/>
              <a:t>・</a:t>
            </a:r>
            <a:r>
              <a:rPr lang="en-US" altLang="ja-JP" sz="2400" dirty="0"/>
              <a:t>2</a:t>
            </a:r>
            <a:r>
              <a:rPr lang="ja-JP" altLang="en-US" sz="2400" dirty="0"/>
              <a:t>・</a:t>
            </a:r>
            <a:r>
              <a:rPr lang="en-US" altLang="ja-JP" sz="2400" dirty="0" smtClean="0"/>
              <a:t>22</a:t>
            </a:r>
            <a:r>
              <a:rPr lang="ja-JP" altLang="en-US" sz="2400" dirty="0" err="1" smtClean="0"/>
              <a:t>，</a:t>
            </a:r>
            <a:r>
              <a:rPr lang="ja-JP" altLang="en-US" sz="2400" dirty="0" smtClean="0"/>
              <a:t>東京地判</a:t>
            </a:r>
            <a:r>
              <a:rPr lang="ja-JP" altLang="en-US" sz="2400" dirty="0"/>
              <a:t>平</a:t>
            </a:r>
            <a:r>
              <a:rPr lang="en-US" altLang="ja-JP" sz="2400" dirty="0"/>
              <a:t>1</a:t>
            </a:r>
            <a:r>
              <a:rPr lang="ja-JP" altLang="en-US" sz="2400" dirty="0"/>
              <a:t>・</a:t>
            </a:r>
            <a:r>
              <a:rPr lang="en-US" altLang="ja-JP" sz="2400" dirty="0"/>
              <a:t>2</a:t>
            </a:r>
            <a:r>
              <a:rPr lang="ja-JP" altLang="en-US" sz="2400" dirty="0"/>
              <a:t>・</a:t>
            </a:r>
            <a:r>
              <a:rPr lang="en-US" altLang="ja-JP" sz="2400" dirty="0" smtClean="0"/>
              <a:t>17</a:t>
            </a:r>
            <a:r>
              <a:rPr lang="ja-JP" altLang="en-US" sz="2400" dirty="0" smtClean="0"/>
              <a:t>）</a:t>
            </a:r>
            <a:endParaRPr kumimoji="1" lang="en-US" altLang="ja-JP" sz="2400" dirty="0" smtClean="0"/>
          </a:p>
          <a:p>
            <a:r>
              <a:rPr lang="ja-JP" altLang="en-US" sz="2400" dirty="0" smtClean="0"/>
              <a:t>勝馬投票券の印磁・改竄　（甲府地判平成</a:t>
            </a:r>
            <a:r>
              <a:rPr lang="en-US" altLang="ja-JP" sz="2400" dirty="0" smtClean="0"/>
              <a:t>1.3.31)</a:t>
            </a:r>
          </a:p>
          <a:p>
            <a:r>
              <a:rPr kumimoji="1" lang="ja-JP" altLang="en-US" sz="2400" dirty="0" smtClean="0"/>
              <a:t>使用済みテレホンカードの通話可能度数改竄</a:t>
            </a:r>
            <a:r>
              <a:rPr lang="zh-TW" altLang="en-US" sz="2400" dirty="0"/>
              <a:t>（名古屋地方裁判所平成５年４月２２日判決） </a:t>
            </a:r>
            <a:endParaRPr lang="en-US" altLang="zh-TW" sz="2400" dirty="0" smtClean="0"/>
          </a:p>
          <a:p>
            <a:pPr marL="0" indent="0">
              <a:buNone/>
            </a:pPr>
            <a:r>
              <a:rPr kumimoji="1" lang="ja-JP" altLang="en-US" sz="2400" dirty="0" smtClean="0"/>
              <a:t>な</a:t>
            </a:r>
            <a:r>
              <a:rPr kumimoji="1" lang="ja-JP" altLang="en-US" sz="2400" dirty="0"/>
              <a:t>ど</a:t>
            </a:r>
          </a:p>
        </p:txBody>
      </p:sp>
      <p:sp>
        <p:nvSpPr>
          <p:cNvPr id="3" name="正方形/長方形 2"/>
          <p:cNvSpPr/>
          <p:nvPr/>
        </p:nvSpPr>
        <p:spPr>
          <a:xfrm>
            <a:off x="1775851" y="1649968"/>
            <a:ext cx="6925112" cy="369332"/>
          </a:xfrm>
          <a:prstGeom prst="rect">
            <a:avLst/>
          </a:prstGeom>
        </p:spPr>
        <p:txBody>
          <a:bodyPr wrap="square">
            <a:spAutoFit/>
          </a:bodyPr>
          <a:lstStyle/>
          <a:p>
            <a:r>
              <a:rPr lang="ja-JP" altLang="en-US" dirty="0"/>
              <a:t>http://www.asahi-net.or.jp/~zi3h-kwrz/kedenji-2.html</a:t>
            </a:r>
          </a:p>
        </p:txBody>
      </p:sp>
    </p:spTree>
    <p:extLst>
      <p:ext uri="{BB962C8B-B14F-4D97-AF65-F5344CB8AC3E}">
        <p14:creationId xmlns:p14="http://schemas.microsoft.com/office/powerpoint/2010/main" val="216009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zh-TW" altLang="en-US" dirty="0">
                <a:latin typeface="メイリオ" panose="020B0604030504040204" pitchFamily="50" charset="-128"/>
                <a:ea typeface="メイリオ" panose="020B0604030504040204" pitchFamily="50" charset="-128"/>
              </a:rPr>
              <a:t>電子計算機使用詐欺</a:t>
            </a:r>
            <a:r>
              <a:rPr lang="zh-TW" altLang="en-US" dirty="0" smtClean="0">
                <a:latin typeface="メイリオ" panose="020B0604030504040204" pitchFamily="50" charset="-128"/>
                <a:ea typeface="メイリオ" panose="020B0604030504040204" pitchFamily="50" charset="-128"/>
              </a:rPr>
              <a:t>罪</a:t>
            </a:r>
            <a:r>
              <a:rPr lang="en-US" altLang="zh-TW" dirty="0" smtClean="0">
                <a:latin typeface="メイリオ" panose="020B0604030504040204" pitchFamily="50" charset="-128"/>
                <a:ea typeface="メイリオ" panose="020B0604030504040204" pitchFamily="50" charset="-128"/>
              </a:rPr>
              <a:t/>
            </a:r>
            <a:br>
              <a:rPr lang="en-US" altLang="zh-TW" dirty="0" smtClean="0">
                <a:latin typeface="メイリオ" panose="020B0604030504040204" pitchFamily="50" charset="-128"/>
                <a:ea typeface="メイリオ" panose="020B0604030504040204" pitchFamily="50" charset="-128"/>
              </a:rPr>
            </a:br>
            <a:r>
              <a:rPr lang="ja-JP" altLang="en-US" sz="2700" dirty="0"/>
              <a:t>第</a:t>
            </a:r>
            <a:r>
              <a:rPr lang="en-US" altLang="ja-JP" sz="2700" dirty="0"/>
              <a:t>246</a:t>
            </a:r>
            <a:r>
              <a:rPr lang="ja-JP" altLang="en-US" sz="2700" dirty="0"/>
              <a:t>条の２（電子計算機使用詐欺）</a:t>
            </a:r>
            <a:endParaRPr kumimoji="1" lang="ja-JP" altLang="en-US" sz="27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493240" y="2139081"/>
            <a:ext cx="7041160" cy="4006222"/>
          </a:xfrm>
        </p:spPr>
        <p:txBody>
          <a:bodyPr>
            <a:normAutofit/>
          </a:bodyPr>
          <a:lstStyle/>
          <a:p>
            <a:r>
              <a:rPr lang="ja-JP" altLang="en-US" dirty="0"/>
              <a:t>人の</a:t>
            </a:r>
            <a:r>
              <a:rPr lang="ja-JP" altLang="en-US" b="1" dirty="0"/>
              <a:t>事務処理に使用する電子計算機</a:t>
            </a:r>
            <a:r>
              <a:rPr lang="ja-JP" altLang="en-US" dirty="0"/>
              <a:t>に</a:t>
            </a:r>
            <a:r>
              <a:rPr lang="ja-JP" altLang="en-US" b="1" dirty="0"/>
              <a:t>虚偽の情報若しくは不正な指令</a:t>
            </a:r>
            <a:r>
              <a:rPr lang="ja-JP" altLang="en-US" dirty="0"/>
              <a:t>を与えて</a:t>
            </a:r>
            <a:r>
              <a:rPr lang="ja-JP" altLang="en-US" b="1" dirty="0"/>
              <a:t>財産権の得喪若しくは変更に係る不実の電磁的記録</a:t>
            </a:r>
            <a:r>
              <a:rPr lang="ja-JP" altLang="en-US" dirty="0"/>
              <a:t>を作り、又は財産権の得喪若しくは変更に係る虚偽の電磁的記録を人の事務処理の用に供して、</a:t>
            </a:r>
            <a:r>
              <a:rPr lang="ja-JP" altLang="en-US" b="1" dirty="0"/>
              <a:t>財産上不法の利益を得、又は他人にこれを得させた</a:t>
            </a:r>
            <a:r>
              <a:rPr lang="ja-JP" altLang="en-US" dirty="0"/>
              <a:t>者</a:t>
            </a:r>
            <a:endParaRPr lang="en-US" altLang="ja-JP" dirty="0" smtClean="0"/>
          </a:p>
          <a:p>
            <a:r>
              <a:rPr lang="ja-JP" altLang="en-US" dirty="0"/>
              <a:t>電磁記録を書き換えて利得を得る詐欺</a:t>
            </a:r>
            <a:r>
              <a:rPr lang="ja-JP" altLang="en-US" dirty="0" smtClean="0"/>
              <a:t>罪</a:t>
            </a:r>
            <a:endParaRPr lang="en-US" altLang="ja-JP" dirty="0" smtClean="0"/>
          </a:p>
          <a:p>
            <a:pPr lvl="1"/>
            <a:r>
              <a:rPr lang="ja-JP" altLang="en-US" dirty="0" smtClean="0"/>
              <a:t>拾得</a:t>
            </a:r>
            <a:r>
              <a:rPr lang="ja-JP" altLang="en-US" dirty="0"/>
              <a:t>した他人の</a:t>
            </a:r>
            <a:r>
              <a:rPr lang="en-US" altLang="ja-JP" dirty="0"/>
              <a:t>CD</a:t>
            </a:r>
            <a:r>
              <a:rPr lang="ja-JP" altLang="en-US" dirty="0"/>
              <a:t>カードを</a:t>
            </a:r>
            <a:r>
              <a:rPr lang="en-US" altLang="ja-JP" dirty="0"/>
              <a:t>ATM</a:t>
            </a:r>
            <a:r>
              <a:rPr lang="ja-JP" altLang="en-US" dirty="0"/>
              <a:t>に使用して自己の口座に振込む行為（以前は，振込みに使う場合は処罰する規定が</a:t>
            </a:r>
            <a:r>
              <a:rPr lang="ja-JP" altLang="en-US" dirty="0" smtClean="0"/>
              <a:t>なかった）</a:t>
            </a:r>
            <a:endParaRPr lang="en-US" altLang="ja-JP" dirty="0" smtClean="0"/>
          </a:p>
          <a:p>
            <a:pPr lvl="1"/>
            <a:r>
              <a:rPr lang="ja-JP" altLang="en-US" dirty="0"/>
              <a:t>定期券などのプリペイカード</a:t>
            </a:r>
            <a:r>
              <a:rPr lang="ja-JP" altLang="en-US" dirty="0" smtClean="0"/>
              <a:t>不正使用</a:t>
            </a:r>
            <a:endParaRPr lang="en-US" altLang="ja-JP" dirty="0" smtClean="0"/>
          </a:p>
        </p:txBody>
      </p:sp>
      <p:sp>
        <p:nvSpPr>
          <p:cNvPr id="4" name="正方形/長方形 3"/>
          <p:cNvSpPr/>
          <p:nvPr/>
        </p:nvSpPr>
        <p:spPr>
          <a:xfrm>
            <a:off x="1640412" y="1652709"/>
            <a:ext cx="6270771" cy="369332"/>
          </a:xfrm>
          <a:prstGeom prst="rect">
            <a:avLst/>
          </a:prstGeom>
        </p:spPr>
        <p:txBody>
          <a:bodyPr wrap="square">
            <a:spAutoFit/>
          </a:bodyPr>
          <a:lstStyle/>
          <a:p>
            <a:r>
              <a:rPr lang="ja-JP" altLang="en-US" dirty="0"/>
              <a:t>http://www.asahi-net.or.jp/~zi3h-kwrz/kedenji-3.html</a:t>
            </a:r>
          </a:p>
        </p:txBody>
      </p:sp>
      <p:sp>
        <p:nvSpPr>
          <p:cNvPr id="5" name="正方形/長方形 4"/>
          <p:cNvSpPr/>
          <p:nvPr/>
        </p:nvSpPr>
        <p:spPr>
          <a:xfrm>
            <a:off x="1699135" y="5431346"/>
            <a:ext cx="641302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t>盗んだ他人のキャッシュカードを使って</a:t>
            </a:r>
            <a:r>
              <a:rPr lang="en-US" altLang="ja-JP" sz="2400" dirty="0"/>
              <a:t>ATM</a:t>
            </a:r>
            <a:r>
              <a:rPr lang="ja-JP" altLang="en-US" sz="2400" dirty="0"/>
              <a:t>から、現金を取り出す行為は、窃盗罪</a:t>
            </a:r>
          </a:p>
        </p:txBody>
      </p:sp>
    </p:spTree>
    <p:extLst>
      <p:ext uri="{BB962C8B-B14F-4D97-AF65-F5344CB8AC3E}">
        <p14:creationId xmlns:p14="http://schemas.microsoft.com/office/powerpoint/2010/main" val="3360145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不正アクセス行為の禁止等に関する法律</a:t>
            </a:r>
            <a:r>
              <a:rPr lang="ja-JP" altLang="en-US" sz="1800" dirty="0">
                <a:solidFill>
                  <a:prstClr val="black">
                    <a:lumMod val="75000"/>
                    <a:lumOff val="25000"/>
                  </a:prstClr>
                </a:solidFill>
                <a:cs typeface="+mn-cs"/>
              </a:rPr>
              <a:t>（平成</a:t>
            </a:r>
            <a:r>
              <a:rPr lang="en-US" altLang="ja-JP" sz="1800" dirty="0">
                <a:solidFill>
                  <a:prstClr val="black">
                    <a:lumMod val="75000"/>
                    <a:lumOff val="25000"/>
                  </a:prstClr>
                </a:solidFill>
                <a:cs typeface="+mn-cs"/>
              </a:rPr>
              <a:t>11</a:t>
            </a:r>
            <a:r>
              <a:rPr lang="ja-JP" altLang="en-US" sz="1800" dirty="0" smtClean="0">
                <a:solidFill>
                  <a:prstClr val="black">
                    <a:lumMod val="75000"/>
                    <a:lumOff val="25000"/>
                  </a:prstClr>
                </a:solidFill>
                <a:cs typeface="+mn-cs"/>
              </a:rPr>
              <a:t>年 </a:t>
            </a:r>
            <a:r>
              <a:rPr lang="en-US" altLang="ja-JP" sz="1800" dirty="0" smtClean="0">
                <a:solidFill>
                  <a:prstClr val="black">
                    <a:lumMod val="75000"/>
                    <a:lumOff val="25000"/>
                  </a:prstClr>
                </a:solidFill>
                <a:cs typeface="+mn-cs"/>
              </a:rPr>
              <a:t>(1999</a:t>
            </a:r>
            <a:r>
              <a:rPr lang="ja-JP" altLang="en-US" sz="1800" dirty="0" smtClean="0">
                <a:solidFill>
                  <a:prstClr val="black">
                    <a:lumMod val="75000"/>
                    <a:lumOff val="25000"/>
                  </a:prstClr>
                </a:solidFill>
                <a:cs typeface="+mn-cs"/>
              </a:rPr>
              <a:t>年</a:t>
            </a:r>
            <a:r>
              <a:rPr lang="en-US" altLang="ja-JP" sz="1800" dirty="0" smtClean="0">
                <a:solidFill>
                  <a:prstClr val="black">
                    <a:lumMod val="75000"/>
                    <a:lumOff val="25000"/>
                  </a:prstClr>
                </a:solidFill>
                <a:cs typeface="+mn-cs"/>
              </a:rPr>
              <a:t>) 8</a:t>
            </a:r>
            <a:r>
              <a:rPr lang="ja-JP" altLang="en-US" sz="1800" dirty="0">
                <a:solidFill>
                  <a:prstClr val="black">
                    <a:lumMod val="75000"/>
                    <a:lumOff val="25000"/>
                  </a:prstClr>
                </a:solidFill>
                <a:cs typeface="+mn-cs"/>
              </a:rPr>
              <a:t>月</a:t>
            </a:r>
            <a:r>
              <a:rPr lang="en-US" altLang="ja-JP" sz="1800" dirty="0">
                <a:solidFill>
                  <a:prstClr val="black">
                    <a:lumMod val="75000"/>
                    <a:lumOff val="25000"/>
                  </a:prstClr>
                </a:solidFill>
                <a:cs typeface="+mn-cs"/>
              </a:rPr>
              <a:t>13</a:t>
            </a:r>
            <a:r>
              <a:rPr lang="ja-JP" altLang="en-US" sz="1800" dirty="0">
                <a:solidFill>
                  <a:prstClr val="black">
                    <a:lumMod val="75000"/>
                    <a:lumOff val="25000"/>
                  </a:prstClr>
                </a:solidFill>
                <a:cs typeface="+mn-cs"/>
              </a:rPr>
              <a:t>日法律</a:t>
            </a:r>
            <a:r>
              <a:rPr lang="en-US" altLang="ja-JP" sz="1800" dirty="0">
                <a:solidFill>
                  <a:prstClr val="black">
                    <a:lumMod val="75000"/>
                    <a:lumOff val="25000"/>
                  </a:prstClr>
                </a:solidFill>
                <a:cs typeface="+mn-cs"/>
              </a:rPr>
              <a:t>128</a:t>
            </a:r>
            <a:r>
              <a:rPr lang="ja-JP" altLang="en-US" sz="1800" dirty="0">
                <a:solidFill>
                  <a:prstClr val="black">
                    <a:lumMod val="75000"/>
                    <a:lumOff val="25000"/>
                  </a:prstClr>
                </a:solidFill>
                <a:cs typeface="+mn-cs"/>
              </a:rPr>
              <a:t>号）</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99" y="4924338"/>
            <a:ext cx="1787414" cy="1840283"/>
          </a:xfrm>
          <a:prstGeom prst="rect">
            <a:avLst/>
          </a:prstGeom>
        </p:spPr>
      </p:pic>
      <p:pic>
        <p:nvPicPr>
          <p:cNvPr id="6" name="図 5"/>
          <p:cNvPicPr>
            <a:picLocks noChangeAspect="1"/>
          </p:cNvPicPr>
          <p:nvPr/>
        </p:nvPicPr>
        <p:blipFill>
          <a:blip r:embed="rId3"/>
          <a:stretch>
            <a:fillRect/>
          </a:stretch>
        </p:blipFill>
        <p:spPr>
          <a:xfrm>
            <a:off x="1656804" y="2098554"/>
            <a:ext cx="6877596" cy="4638010"/>
          </a:xfrm>
          <a:prstGeom prst="rect">
            <a:avLst/>
          </a:prstGeom>
        </p:spPr>
      </p:pic>
      <p:sp>
        <p:nvSpPr>
          <p:cNvPr id="7" name="正方形/長方形 6"/>
          <p:cNvSpPr/>
          <p:nvPr/>
        </p:nvSpPr>
        <p:spPr>
          <a:xfrm>
            <a:off x="1350628" y="1678684"/>
            <a:ext cx="7365534" cy="369332"/>
          </a:xfrm>
          <a:prstGeom prst="rect">
            <a:avLst/>
          </a:prstGeom>
        </p:spPr>
        <p:txBody>
          <a:bodyPr wrap="square">
            <a:spAutoFit/>
          </a:bodyPr>
          <a:lstStyle/>
          <a:p>
            <a:r>
              <a:rPr lang="ja-JP" altLang="en-US" dirty="0"/>
              <a:t>https://www.npa.go.jp/cyber/legislation/pdf/1_kaisetsu.pdf</a:t>
            </a:r>
          </a:p>
        </p:txBody>
      </p:sp>
      <p:sp>
        <p:nvSpPr>
          <p:cNvPr id="8" name="テキスト ボックス 7"/>
          <p:cNvSpPr txBox="1"/>
          <p:nvPr/>
        </p:nvSpPr>
        <p:spPr>
          <a:xfrm>
            <a:off x="409521" y="3811351"/>
            <a:ext cx="180049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smtClean="0"/>
              <a:t>行為者への処罰</a:t>
            </a:r>
            <a:endParaRPr kumimoji="1" lang="ja-JP" altLang="en-US" dirty="0"/>
          </a:p>
        </p:txBody>
      </p:sp>
      <p:sp>
        <p:nvSpPr>
          <p:cNvPr id="9" name="テキスト ボックス 8"/>
          <p:cNvSpPr txBox="1"/>
          <p:nvPr/>
        </p:nvSpPr>
        <p:spPr>
          <a:xfrm>
            <a:off x="7753716" y="3672851"/>
            <a:ext cx="110799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smtClean="0"/>
              <a:t>管理者の</a:t>
            </a:r>
            <a:endParaRPr kumimoji="1" lang="en-US" altLang="ja-JP" dirty="0" smtClean="0"/>
          </a:p>
          <a:p>
            <a:r>
              <a:rPr kumimoji="1" lang="ja-JP" altLang="en-US" dirty="0" smtClean="0"/>
              <a:t>防御措置</a:t>
            </a:r>
            <a:endParaRPr kumimoji="1" lang="ja-JP" altLang="en-US" dirty="0"/>
          </a:p>
        </p:txBody>
      </p:sp>
      <p:sp>
        <p:nvSpPr>
          <p:cNvPr id="10" name="テキスト ボックス 9"/>
          <p:cNvSpPr txBox="1"/>
          <p:nvPr/>
        </p:nvSpPr>
        <p:spPr>
          <a:xfrm>
            <a:off x="7638300" y="4593206"/>
            <a:ext cx="133882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smtClean="0"/>
              <a:t>行政の援助</a:t>
            </a:r>
            <a:endParaRPr kumimoji="1" lang="ja-JP" altLang="en-US" dirty="0"/>
          </a:p>
        </p:txBody>
      </p:sp>
    </p:spTree>
    <p:extLst>
      <p:ext uri="{BB962C8B-B14F-4D97-AF65-F5344CB8AC3E}">
        <p14:creationId xmlns:p14="http://schemas.microsoft.com/office/powerpoint/2010/main" val="1335640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198" y="111094"/>
            <a:ext cx="8849802" cy="654206"/>
          </a:xfrm>
        </p:spPr>
        <p:txBody>
          <a:bodyPr>
            <a:normAutofit/>
          </a:bodyPr>
          <a:lstStyle/>
          <a:p>
            <a:r>
              <a:rPr lang="ja-JP" altLang="en-US" dirty="0"/>
              <a:t>不正アクセス行為の禁止等に関する法律</a:t>
            </a:r>
            <a:endParaRPr kumimoji="1" lang="ja-JP" altLang="en-US" dirty="0"/>
          </a:p>
        </p:txBody>
      </p:sp>
      <p:sp>
        <p:nvSpPr>
          <p:cNvPr id="3" name="コンテンツ プレースホルダー 2"/>
          <p:cNvSpPr>
            <a:spLocks noGrp="1"/>
          </p:cNvSpPr>
          <p:nvPr>
            <p:ph idx="1"/>
          </p:nvPr>
        </p:nvSpPr>
        <p:spPr>
          <a:xfrm>
            <a:off x="1319916" y="899412"/>
            <a:ext cx="7686297" cy="5958588"/>
          </a:xfrm>
        </p:spPr>
        <p:txBody>
          <a:bodyPr>
            <a:normAutofit/>
          </a:bodyPr>
          <a:lstStyle/>
          <a:p>
            <a:r>
              <a:rPr lang="ja-JP" altLang="en-US" sz="2000" dirty="0"/>
              <a:t>他人の識別符号を</a:t>
            </a:r>
            <a:r>
              <a:rPr lang="ja-JP" altLang="en-US" sz="2000" b="1" dirty="0"/>
              <a:t>不正に取得する行為</a:t>
            </a:r>
            <a:r>
              <a:rPr lang="ja-JP" altLang="en-US" sz="2000" dirty="0"/>
              <a:t>の禁止、</a:t>
            </a:r>
            <a:r>
              <a:rPr lang="ja-JP" altLang="en-US" sz="2000" dirty="0" smtClean="0"/>
              <a:t>処罰</a:t>
            </a:r>
            <a:endParaRPr lang="en-US" altLang="ja-JP" sz="2000" dirty="0"/>
          </a:p>
          <a:p>
            <a:pPr lvl="1"/>
            <a:r>
              <a:rPr lang="ja-JP" altLang="en-US" dirty="0" smtClean="0"/>
              <a:t>不正</a:t>
            </a:r>
            <a:r>
              <a:rPr lang="ja-JP" altLang="en-US" dirty="0"/>
              <a:t>アクセス行為の用に供する目的で、他人の識別符号（パスワード等）を取得してはならない（</a:t>
            </a:r>
            <a:r>
              <a:rPr lang="en-US" altLang="ja-JP" dirty="0"/>
              <a:t>4</a:t>
            </a:r>
            <a:r>
              <a:rPr lang="ja-JP" altLang="en-US" dirty="0"/>
              <a:t>条）</a:t>
            </a:r>
            <a:r>
              <a:rPr lang="ja-JP" altLang="en-US" dirty="0" smtClean="0"/>
              <a:t>。</a:t>
            </a:r>
            <a:endParaRPr lang="en-US" altLang="ja-JP" dirty="0" smtClean="0"/>
          </a:p>
          <a:p>
            <a:pPr lvl="1"/>
            <a:r>
              <a:rPr lang="ja-JP" altLang="en-US" dirty="0" smtClean="0"/>
              <a:t>違反者</a:t>
            </a:r>
            <a:r>
              <a:rPr lang="ja-JP" altLang="en-US" dirty="0"/>
              <a:t>は</a:t>
            </a:r>
            <a:r>
              <a:rPr lang="en-US" altLang="ja-JP" dirty="0"/>
              <a:t>1</a:t>
            </a:r>
            <a:r>
              <a:rPr lang="ja-JP" altLang="en-US" dirty="0"/>
              <a:t>年以下の懲役又は</a:t>
            </a:r>
            <a:r>
              <a:rPr lang="en-US" altLang="ja-JP" dirty="0"/>
              <a:t>50</a:t>
            </a:r>
            <a:r>
              <a:rPr lang="ja-JP" altLang="en-US" dirty="0"/>
              <a:t>万円以下の罰金に処せられる（</a:t>
            </a:r>
            <a:r>
              <a:rPr lang="en-US" altLang="ja-JP" dirty="0"/>
              <a:t>12</a:t>
            </a:r>
            <a:r>
              <a:rPr lang="ja-JP" altLang="en-US" dirty="0"/>
              <a:t>条</a:t>
            </a:r>
            <a:r>
              <a:rPr lang="en-US" altLang="ja-JP" dirty="0"/>
              <a:t>1</a:t>
            </a:r>
            <a:r>
              <a:rPr lang="ja-JP" altLang="en-US" dirty="0"/>
              <a:t>号）。</a:t>
            </a:r>
          </a:p>
          <a:p>
            <a:pPr lvl="1"/>
            <a:r>
              <a:rPr lang="ja-JP" altLang="en-US" dirty="0" smtClean="0"/>
              <a:t>平成</a:t>
            </a:r>
            <a:r>
              <a:rPr lang="en-US" altLang="ja-JP" dirty="0"/>
              <a:t>24</a:t>
            </a:r>
            <a:r>
              <a:rPr lang="ja-JP" altLang="en-US" dirty="0"/>
              <a:t>年改正で新たに禁止された。</a:t>
            </a:r>
          </a:p>
          <a:p>
            <a:r>
              <a:rPr lang="ja-JP" altLang="en-US" sz="2000" b="1" dirty="0" smtClean="0"/>
              <a:t>不正</a:t>
            </a:r>
            <a:r>
              <a:rPr lang="ja-JP" altLang="en-US" sz="2000" b="1" dirty="0"/>
              <a:t>アクセス行為を助長する行為</a:t>
            </a:r>
            <a:r>
              <a:rPr lang="ja-JP" altLang="en-US" sz="2000" dirty="0"/>
              <a:t>の禁止、</a:t>
            </a:r>
            <a:r>
              <a:rPr lang="ja-JP" altLang="en-US" sz="2000" dirty="0" smtClean="0"/>
              <a:t>処罰</a:t>
            </a:r>
            <a:endParaRPr lang="en-US" altLang="ja-JP" sz="2000" dirty="0"/>
          </a:p>
          <a:p>
            <a:pPr lvl="1"/>
            <a:r>
              <a:rPr lang="ja-JP" altLang="en-US" dirty="0" smtClean="0"/>
              <a:t>何人も</a:t>
            </a:r>
            <a:r>
              <a:rPr lang="ja-JP" altLang="en-US" dirty="0"/>
              <a:t>、業務その他正当な理由による場合を除いては、他人の識別符号（パスワード等）を、アクセス管理者及び利用権者以外の者に提供してはならない（</a:t>
            </a:r>
            <a:r>
              <a:rPr lang="en-US" altLang="ja-JP" dirty="0"/>
              <a:t>5</a:t>
            </a:r>
            <a:r>
              <a:rPr lang="ja-JP" altLang="en-US" dirty="0"/>
              <a:t>条）。違反者は</a:t>
            </a:r>
            <a:r>
              <a:rPr lang="en-US" altLang="ja-JP" dirty="0"/>
              <a:t>1</a:t>
            </a:r>
            <a:r>
              <a:rPr lang="ja-JP" altLang="en-US" dirty="0"/>
              <a:t>年以下の懲役又は</a:t>
            </a:r>
            <a:r>
              <a:rPr lang="en-US" altLang="ja-JP" dirty="0"/>
              <a:t>50</a:t>
            </a:r>
            <a:r>
              <a:rPr lang="ja-JP" altLang="en-US" dirty="0"/>
              <a:t>万円以下の罰金に処せられる（</a:t>
            </a:r>
            <a:r>
              <a:rPr lang="en-US" altLang="ja-JP" dirty="0"/>
              <a:t>12</a:t>
            </a:r>
            <a:r>
              <a:rPr lang="ja-JP" altLang="en-US" dirty="0"/>
              <a:t>条</a:t>
            </a:r>
            <a:r>
              <a:rPr lang="en-US" altLang="ja-JP" dirty="0"/>
              <a:t>2</a:t>
            </a:r>
            <a:r>
              <a:rPr lang="ja-JP" altLang="en-US" dirty="0"/>
              <a:t>号）。</a:t>
            </a:r>
          </a:p>
          <a:p>
            <a:pPr lvl="1"/>
            <a:r>
              <a:rPr lang="ja-JP" altLang="en-US" dirty="0" smtClean="0"/>
              <a:t>平成</a:t>
            </a:r>
            <a:r>
              <a:rPr lang="en-US" altLang="ja-JP" dirty="0"/>
              <a:t>24</a:t>
            </a:r>
            <a:r>
              <a:rPr lang="ja-JP" altLang="en-US" dirty="0"/>
              <a:t>年改正で、どの特定電子計算機の特定利用に係るものであるかが明らかでない識別符号を提供する行為も新たに禁止された。</a:t>
            </a:r>
          </a:p>
          <a:p>
            <a:r>
              <a:rPr lang="ja-JP" altLang="en-US" sz="2000" dirty="0" smtClean="0"/>
              <a:t>他人</a:t>
            </a:r>
            <a:r>
              <a:rPr lang="ja-JP" altLang="en-US" sz="2000" dirty="0"/>
              <a:t>の識別符号を</a:t>
            </a:r>
            <a:r>
              <a:rPr lang="ja-JP" altLang="en-US" sz="2000" b="1" dirty="0"/>
              <a:t>不正に保管する行為</a:t>
            </a:r>
            <a:r>
              <a:rPr lang="ja-JP" altLang="en-US" sz="2000" dirty="0"/>
              <a:t>の禁止、</a:t>
            </a:r>
            <a:r>
              <a:rPr lang="ja-JP" altLang="en-US" sz="2000" dirty="0" smtClean="0"/>
              <a:t>処罰</a:t>
            </a:r>
            <a:endParaRPr lang="en-US" altLang="ja-JP" sz="2000" dirty="0"/>
          </a:p>
          <a:p>
            <a:pPr lvl="1"/>
            <a:r>
              <a:rPr lang="ja-JP" altLang="en-US" dirty="0" smtClean="0"/>
              <a:t>何人</a:t>
            </a:r>
            <a:r>
              <a:rPr lang="ja-JP" altLang="en-US" dirty="0"/>
              <a:t>も、不正アクセス行為の用に供する目的で、不正に取得された他人の識別符号を保管してはならない（</a:t>
            </a:r>
            <a:r>
              <a:rPr lang="en-US" altLang="ja-JP" dirty="0"/>
              <a:t>6</a:t>
            </a:r>
            <a:r>
              <a:rPr lang="ja-JP" altLang="en-US" dirty="0"/>
              <a:t>条）。違反者は</a:t>
            </a:r>
            <a:r>
              <a:rPr lang="en-US" altLang="ja-JP" dirty="0"/>
              <a:t>1</a:t>
            </a:r>
            <a:r>
              <a:rPr lang="ja-JP" altLang="en-US" dirty="0"/>
              <a:t>年以下の懲役又は</a:t>
            </a:r>
            <a:r>
              <a:rPr lang="en-US" altLang="ja-JP" dirty="0"/>
              <a:t>50</a:t>
            </a:r>
            <a:r>
              <a:rPr lang="ja-JP" altLang="en-US" dirty="0"/>
              <a:t>万円以下の罰金に処せられる（</a:t>
            </a:r>
            <a:r>
              <a:rPr lang="en-US" altLang="ja-JP" dirty="0"/>
              <a:t>12</a:t>
            </a:r>
            <a:r>
              <a:rPr lang="ja-JP" altLang="en-US" dirty="0"/>
              <a:t>条</a:t>
            </a:r>
            <a:r>
              <a:rPr lang="en-US" altLang="ja-JP" dirty="0"/>
              <a:t>3</a:t>
            </a:r>
            <a:r>
              <a:rPr lang="ja-JP" altLang="en-US" dirty="0"/>
              <a:t>号）。</a:t>
            </a:r>
          </a:p>
          <a:p>
            <a:pPr lvl="1"/>
            <a:r>
              <a:rPr lang="ja-JP" altLang="en-US" dirty="0" smtClean="0"/>
              <a:t>平成</a:t>
            </a:r>
            <a:r>
              <a:rPr lang="en-US" altLang="ja-JP" dirty="0"/>
              <a:t>24</a:t>
            </a:r>
            <a:r>
              <a:rPr lang="ja-JP" altLang="en-US" dirty="0"/>
              <a:t>年改正で新たに禁止された</a:t>
            </a:r>
            <a:r>
              <a:rPr lang="ja-JP" altLang="en-US" dirty="0" smtClean="0"/>
              <a:t>。</a:t>
            </a:r>
            <a:endParaRPr lang="ja-JP" altLang="en-US" dirty="0"/>
          </a:p>
        </p:txBody>
      </p:sp>
    </p:spTree>
    <p:extLst>
      <p:ext uri="{BB962C8B-B14F-4D97-AF65-F5344CB8AC3E}">
        <p14:creationId xmlns:p14="http://schemas.microsoft.com/office/powerpoint/2010/main" val="2694315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198" y="111094"/>
            <a:ext cx="8849802" cy="654206"/>
          </a:xfrm>
        </p:spPr>
        <p:txBody>
          <a:bodyPr>
            <a:normAutofit/>
          </a:bodyPr>
          <a:lstStyle/>
          <a:p>
            <a:r>
              <a:rPr lang="ja-JP" altLang="en-US" dirty="0"/>
              <a:t>不正アクセス行為の禁止等に関する法律</a:t>
            </a:r>
            <a:endParaRPr kumimoji="1" lang="ja-JP" altLang="en-US" dirty="0"/>
          </a:p>
        </p:txBody>
      </p:sp>
      <p:sp>
        <p:nvSpPr>
          <p:cNvPr id="3" name="コンテンツ プレースホルダー 2"/>
          <p:cNvSpPr>
            <a:spLocks noGrp="1"/>
          </p:cNvSpPr>
          <p:nvPr>
            <p:ph idx="1"/>
          </p:nvPr>
        </p:nvSpPr>
        <p:spPr>
          <a:xfrm>
            <a:off x="1319916" y="899412"/>
            <a:ext cx="7686297" cy="5958588"/>
          </a:xfrm>
        </p:spPr>
        <p:txBody>
          <a:bodyPr>
            <a:normAutofit/>
          </a:bodyPr>
          <a:lstStyle/>
          <a:p>
            <a:r>
              <a:rPr lang="ja-JP" altLang="en-US" sz="2000" dirty="0" smtClean="0"/>
              <a:t>識別</a:t>
            </a:r>
            <a:r>
              <a:rPr lang="ja-JP" altLang="en-US" sz="2000" dirty="0"/>
              <a:t>符号の入力を</a:t>
            </a:r>
            <a:r>
              <a:rPr lang="ja-JP" altLang="en-US" sz="2000" b="1" dirty="0"/>
              <a:t>不正に要求する行為</a:t>
            </a:r>
            <a:r>
              <a:rPr lang="ja-JP" altLang="en-US" sz="2000" dirty="0"/>
              <a:t>の禁止、</a:t>
            </a:r>
            <a:r>
              <a:rPr lang="ja-JP" altLang="en-US" sz="2000" dirty="0" smtClean="0"/>
              <a:t>処罰</a:t>
            </a:r>
            <a:r>
              <a:rPr lang="en-US" altLang="ja-JP" sz="2000" dirty="0" smtClean="0"/>
              <a:t/>
            </a:r>
            <a:br>
              <a:rPr lang="en-US" altLang="ja-JP" sz="2000" dirty="0" smtClean="0"/>
            </a:br>
            <a:r>
              <a:rPr lang="ja-JP" altLang="en-US" sz="2000" dirty="0" smtClean="0"/>
              <a:t>（</a:t>
            </a:r>
            <a:r>
              <a:rPr lang="ja-JP" altLang="en-US" sz="2000" dirty="0"/>
              <a:t>平成</a:t>
            </a:r>
            <a:r>
              <a:rPr lang="en-US" altLang="ja-JP" sz="2000" dirty="0"/>
              <a:t>24</a:t>
            </a:r>
            <a:r>
              <a:rPr lang="ja-JP" altLang="en-US" sz="2000" dirty="0"/>
              <a:t>年</a:t>
            </a:r>
            <a:r>
              <a:rPr lang="ja-JP" altLang="en-US" sz="2000" dirty="0" smtClean="0"/>
              <a:t>改正）</a:t>
            </a:r>
            <a:endParaRPr lang="en-US" altLang="ja-JP" sz="2000" dirty="0"/>
          </a:p>
          <a:p>
            <a:pPr lvl="1"/>
            <a:r>
              <a:rPr lang="ja-JP" altLang="en-US" sz="1800" b="1" dirty="0" smtClean="0"/>
              <a:t>フィッシング</a:t>
            </a:r>
            <a:r>
              <a:rPr lang="ja-JP" altLang="en-US" sz="1800" dirty="0" smtClean="0"/>
              <a:t>サイト</a:t>
            </a:r>
            <a:r>
              <a:rPr lang="ja-JP" altLang="en-US" sz="1800" dirty="0"/>
              <a:t>構築（</a:t>
            </a:r>
            <a:r>
              <a:rPr lang="en-US" altLang="ja-JP" sz="1800" dirty="0"/>
              <a:t>7</a:t>
            </a:r>
            <a:r>
              <a:rPr lang="ja-JP" altLang="en-US" sz="1800" dirty="0"/>
              <a:t>条</a:t>
            </a:r>
            <a:r>
              <a:rPr lang="en-US" altLang="ja-JP" sz="1800" dirty="0"/>
              <a:t>1</a:t>
            </a:r>
            <a:r>
              <a:rPr lang="ja-JP" altLang="en-US" sz="1800" dirty="0"/>
              <a:t>号）と電子メール送信（</a:t>
            </a:r>
            <a:r>
              <a:rPr lang="en-US" altLang="ja-JP" sz="1800" dirty="0"/>
              <a:t>7</a:t>
            </a:r>
            <a:r>
              <a:rPr lang="ja-JP" altLang="en-US" sz="1800" dirty="0"/>
              <a:t>条</a:t>
            </a:r>
            <a:r>
              <a:rPr lang="en-US" altLang="ja-JP" sz="1800" dirty="0"/>
              <a:t>2</a:t>
            </a:r>
            <a:r>
              <a:rPr lang="ja-JP" altLang="en-US" sz="1800" dirty="0"/>
              <a:t>号）によるフィッシング行為を禁止する。違反者は</a:t>
            </a:r>
            <a:r>
              <a:rPr lang="en-US" altLang="ja-JP" sz="1800" dirty="0"/>
              <a:t>1</a:t>
            </a:r>
            <a:r>
              <a:rPr lang="ja-JP" altLang="en-US" sz="1800" dirty="0"/>
              <a:t>年以下の懲役又は</a:t>
            </a:r>
            <a:r>
              <a:rPr lang="en-US" altLang="ja-JP" sz="1800" dirty="0"/>
              <a:t>50</a:t>
            </a:r>
            <a:r>
              <a:rPr lang="ja-JP" altLang="en-US" sz="1800" dirty="0"/>
              <a:t>万円以下の罰金に処せられる（</a:t>
            </a:r>
            <a:r>
              <a:rPr lang="en-US" altLang="ja-JP" sz="1800" dirty="0"/>
              <a:t>12</a:t>
            </a:r>
            <a:r>
              <a:rPr lang="ja-JP" altLang="en-US" sz="1800" dirty="0"/>
              <a:t>条</a:t>
            </a:r>
            <a:r>
              <a:rPr lang="en-US" altLang="ja-JP" sz="1800" dirty="0"/>
              <a:t>4</a:t>
            </a:r>
            <a:r>
              <a:rPr lang="ja-JP" altLang="en-US" sz="1800" dirty="0"/>
              <a:t>号）。</a:t>
            </a:r>
          </a:p>
          <a:p>
            <a:r>
              <a:rPr lang="ja-JP" altLang="en-US" sz="2000" b="1" dirty="0" smtClean="0"/>
              <a:t>アクセス</a:t>
            </a:r>
            <a:r>
              <a:rPr lang="ja-JP" altLang="en-US" sz="2000" b="1" dirty="0"/>
              <a:t>管理者による防御</a:t>
            </a:r>
            <a:r>
              <a:rPr lang="ja-JP" altLang="en-US" sz="2000" b="1" dirty="0" smtClean="0"/>
              <a:t>措置</a:t>
            </a:r>
            <a:endParaRPr lang="en-US" altLang="ja-JP" sz="2000" b="1" dirty="0"/>
          </a:p>
          <a:p>
            <a:pPr lvl="1"/>
            <a:r>
              <a:rPr lang="ja-JP" altLang="en-US" sz="2000" dirty="0" smtClean="0"/>
              <a:t>アクセス</a:t>
            </a:r>
            <a:r>
              <a:rPr lang="ja-JP" altLang="en-US" sz="2000" dirty="0"/>
              <a:t>管理者は、以下の措置を行う</a:t>
            </a:r>
            <a:r>
              <a:rPr lang="ja-JP" altLang="en-US" sz="2000" b="1" dirty="0"/>
              <a:t>努力義務</a:t>
            </a:r>
            <a:r>
              <a:rPr lang="ja-JP" altLang="en-US" sz="2000" dirty="0"/>
              <a:t>が</a:t>
            </a:r>
            <a:r>
              <a:rPr lang="ja-JP" altLang="en-US" sz="2000" dirty="0" smtClean="0"/>
              <a:t>ある</a:t>
            </a:r>
            <a:r>
              <a:rPr lang="en-US" altLang="ja-JP" sz="2000" dirty="0" smtClean="0"/>
              <a:t/>
            </a:r>
            <a:br>
              <a:rPr lang="en-US" altLang="ja-JP" sz="2000" dirty="0" smtClean="0"/>
            </a:br>
            <a:r>
              <a:rPr lang="ja-JP" altLang="en-US" sz="2000" dirty="0" smtClean="0"/>
              <a:t>（</a:t>
            </a:r>
            <a:r>
              <a:rPr lang="en-US" altLang="ja-JP" sz="2000" dirty="0"/>
              <a:t>8</a:t>
            </a:r>
            <a:r>
              <a:rPr lang="ja-JP" altLang="en-US" sz="2000" dirty="0"/>
              <a:t>条）</a:t>
            </a:r>
            <a:r>
              <a:rPr lang="ja-JP" altLang="en-US" sz="2000" dirty="0" smtClean="0"/>
              <a:t>。罰則</a:t>
            </a:r>
            <a:r>
              <a:rPr lang="ja-JP" altLang="en-US" sz="2000" dirty="0"/>
              <a:t>はない。</a:t>
            </a:r>
          </a:p>
          <a:p>
            <a:pPr lvl="2"/>
            <a:r>
              <a:rPr lang="en-US" altLang="ja-JP" sz="1800" dirty="0"/>
              <a:t>1.</a:t>
            </a:r>
            <a:r>
              <a:rPr lang="ja-JP" altLang="en-US" sz="1800" dirty="0"/>
              <a:t>識別符号等の適切な管理</a:t>
            </a:r>
          </a:p>
          <a:p>
            <a:pPr lvl="2"/>
            <a:r>
              <a:rPr lang="en-US" altLang="ja-JP" sz="1800" dirty="0"/>
              <a:t>2.</a:t>
            </a:r>
            <a:r>
              <a:rPr lang="ja-JP" altLang="en-US" sz="1800" dirty="0"/>
              <a:t>アクセス制御機能の検証および高度化</a:t>
            </a:r>
          </a:p>
          <a:p>
            <a:pPr lvl="2"/>
            <a:r>
              <a:rPr lang="en-US" altLang="ja-JP" sz="1800" dirty="0"/>
              <a:t>3.</a:t>
            </a:r>
            <a:r>
              <a:rPr lang="ja-JP" altLang="en-US" sz="1800" dirty="0"/>
              <a:t>その他不正アクセス行為から防御するために必要な措置</a:t>
            </a: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57" y="4982418"/>
            <a:ext cx="1896917" cy="1875582"/>
          </a:xfrm>
          <a:prstGeom prst="rect">
            <a:avLst/>
          </a:prstGeom>
        </p:spPr>
      </p:pic>
    </p:spTree>
    <p:extLst>
      <p:ext uri="{BB962C8B-B14F-4D97-AF65-F5344CB8AC3E}">
        <p14:creationId xmlns:p14="http://schemas.microsoft.com/office/powerpoint/2010/main" val="2694315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0510" y="182246"/>
            <a:ext cx="7684840" cy="1325563"/>
          </a:xfrm>
        </p:spPr>
        <p:txBody>
          <a:bodyPr>
            <a:normAutofit/>
          </a:bodyPr>
          <a:lstStyle/>
          <a:p>
            <a:r>
              <a:rPr lang="ja-JP" altLang="en-US" sz="2800" dirty="0" smtClean="0"/>
              <a:t>特定電子メールの送信の適正化等に関する法律</a:t>
            </a:r>
            <a:endParaRPr lang="en-US" altLang="ja-JP" sz="2800" dirty="0" smtClean="0"/>
          </a:p>
        </p:txBody>
      </p:sp>
      <p:sp>
        <p:nvSpPr>
          <p:cNvPr id="3" name="コンテンツ プレースホルダー 2"/>
          <p:cNvSpPr>
            <a:spLocks noGrp="1"/>
          </p:cNvSpPr>
          <p:nvPr>
            <p:ph idx="1"/>
          </p:nvPr>
        </p:nvSpPr>
        <p:spPr>
          <a:xfrm>
            <a:off x="830511" y="1256139"/>
            <a:ext cx="7502606" cy="5197791"/>
          </a:xfrm>
        </p:spPr>
        <p:txBody>
          <a:bodyPr>
            <a:normAutofit fontScale="85000" lnSpcReduction="10000"/>
          </a:bodyPr>
          <a:lstStyle/>
          <a:p>
            <a:r>
              <a:rPr lang="ja-JP" altLang="en-US" sz="2600" dirty="0">
                <a:latin typeface="Segoe UI Symbol" panose="020B0502040204020203" pitchFamily="34" charset="0"/>
              </a:rPr>
              <a:t>利用者の同意を得ずに広告、宣伝又は勧誘等を目的とした電子メールを送信する際の規定を定めた</a:t>
            </a:r>
            <a:r>
              <a:rPr lang="ja-JP" altLang="en-US" sz="2600" dirty="0" smtClean="0">
                <a:latin typeface="Segoe UI Symbol" panose="020B0502040204020203" pitchFamily="34" charset="0"/>
              </a:rPr>
              <a:t>法律</a:t>
            </a:r>
            <a:endParaRPr lang="ja-JP" altLang="en-US" sz="2600" dirty="0">
              <a:latin typeface="Segoe UI Symbol" panose="020B0502040204020203" pitchFamily="34" charset="0"/>
            </a:endParaRPr>
          </a:p>
          <a:p>
            <a:r>
              <a:rPr lang="ja-JP" altLang="en-US" sz="2600" dirty="0" smtClean="0">
                <a:latin typeface="+mn-ea"/>
              </a:rPr>
              <a:t>特定電子メールの送信制限</a:t>
            </a:r>
            <a:endParaRPr lang="en-US" altLang="ja-JP" sz="2600" dirty="0" smtClean="0">
              <a:latin typeface="+mn-ea"/>
            </a:endParaRPr>
          </a:p>
          <a:p>
            <a:pPr lvl="1"/>
            <a:r>
              <a:rPr lang="ja-JP" altLang="en-US" sz="2400" dirty="0">
                <a:latin typeface="Segoe UI Symbol" panose="020B0502040204020203" pitchFamily="34" charset="0"/>
              </a:rPr>
              <a:t>取引関係以外においては、事前に電子メールの送信に同意した相手に対してのみ、広告、宣伝又は勧誘等を目的とした電子メールの送信を許可する方式（オプトイン方式）が導入（平成</a:t>
            </a:r>
            <a:r>
              <a:rPr lang="en-US" altLang="ja-JP" sz="2400" dirty="0">
                <a:latin typeface="Segoe UI Symbol" panose="020B0502040204020203" pitchFamily="34" charset="0"/>
                <a:ea typeface="Segoe UI Symbol" panose="020B0502040204020203" pitchFamily="34" charset="0"/>
              </a:rPr>
              <a:t>20</a:t>
            </a:r>
            <a:r>
              <a:rPr lang="ja-JP" altLang="en-US" sz="2400" dirty="0">
                <a:latin typeface="Segoe UI Symbol" panose="020B0502040204020203" pitchFamily="34" charset="0"/>
              </a:rPr>
              <a:t>年</a:t>
            </a:r>
            <a:r>
              <a:rPr lang="en-US" altLang="ja-JP" sz="2400" dirty="0">
                <a:latin typeface="Segoe UI Symbol" panose="020B0502040204020203" pitchFamily="34" charset="0"/>
                <a:ea typeface="Segoe UI Symbol" panose="020B0502040204020203" pitchFamily="34" charset="0"/>
              </a:rPr>
              <a:t>12</a:t>
            </a:r>
            <a:r>
              <a:rPr lang="ja-JP" altLang="en-US" sz="2400" dirty="0">
                <a:latin typeface="Segoe UI Symbol" panose="020B0502040204020203" pitchFamily="34" charset="0"/>
              </a:rPr>
              <a:t>月</a:t>
            </a:r>
            <a:r>
              <a:rPr lang="en-US" altLang="ja-JP" sz="2400" dirty="0">
                <a:latin typeface="Segoe UI Symbol" panose="020B0502040204020203" pitchFamily="34" charset="0"/>
                <a:ea typeface="Segoe UI Symbol" panose="020B0502040204020203" pitchFamily="34" charset="0"/>
              </a:rPr>
              <a:t>1</a:t>
            </a:r>
            <a:r>
              <a:rPr lang="ja-JP" altLang="en-US" sz="2400" dirty="0">
                <a:latin typeface="Segoe UI Symbol" panose="020B0502040204020203" pitchFamily="34" charset="0"/>
              </a:rPr>
              <a:t>日改正施行）</a:t>
            </a:r>
            <a:endParaRPr lang="en-US" altLang="ja-JP" sz="2400" dirty="0">
              <a:latin typeface="Segoe UI Symbol" panose="020B0502040204020203" pitchFamily="34" charset="0"/>
            </a:endParaRPr>
          </a:p>
          <a:p>
            <a:r>
              <a:rPr lang="ja-JP" altLang="en-US" sz="2600" dirty="0" smtClean="0">
                <a:latin typeface="+mn-ea"/>
              </a:rPr>
              <a:t>表示義務</a:t>
            </a:r>
            <a:endParaRPr lang="en-US" altLang="ja-JP" sz="2600" dirty="0" smtClean="0">
              <a:latin typeface="+mn-ea"/>
            </a:endParaRPr>
          </a:p>
          <a:p>
            <a:pPr lvl="1"/>
            <a:r>
              <a:rPr lang="ja-JP" altLang="en-US" sz="2400" dirty="0" smtClean="0">
                <a:latin typeface="+mn-ea"/>
              </a:rPr>
              <a:t>当該</a:t>
            </a:r>
            <a:r>
              <a:rPr lang="ja-JP" altLang="en-US" sz="2400" dirty="0">
                <a:latin typeface="+mn-ea"/>
              </a:rPr>
              <a:t>送</a:t>
            </a:r>
            <a:r>
              <a:rPr lang="ja-JP" altLang="en-US" sz="2400" dirty="0" smtClean="0">
                <a:latin typeface="+mn-ea"/>
              </a:rPr>
              <a:t>信者の氏名，名称，メールアドレスなど</a:t>
            </a:r>
            <a:endParaRPr lang="en-US" altLang="ja-JP" sz="2400" dirty="0" smtClean="0">
              <a:latin typeface="+mn-ea"/>
            </a:endParaRPr>
          </a:p>
          <a:p>
            <a:r>
              <a:rPr lang="ja-JP" altLang="en-US" sz="2600" dirty="0">
                <a:latin typeface="+mn-ea"/>
              </a:rPr>
              <a:t>送信者情報を</a:t>
            </a:r>
            <a:r>
              <a:rPr lang="ja-JP" altLang="en-US" sz="2600" b="1" dirty="0">
                <a:latin typeface="+mn-ea"/>
              </a:rPr>
              <a:t>偽った送信</a:t>
            </a:r>
            <a:r>
              <a:rPr lang="ja-JP" altLang="en-US" sz="2600" dirty="0">
                <a:latin typeface="+mn-ea"/>
              </a:rPr>
              <a:t>の</a:t>
            </a:r>
            <a:r>
              <a:rPr lang="ja-JP" altLang="en-US" sz="2600" dirty="0" smtClean="0">
                <a:latin typeface="+mn-ea"/>
              </a:rPr>
              <a:t>禁止</a:t>
            </a:r>
            <a:endParaRPr lang="en-US" altLang="ja-JP" sz="2600" dirty="0" smtClean="0">
              <a:latin typeface="+mn-ea"/>
            </a:endParaRPr>
          </a:p>
          <a:p>
            <a:pPr lvl="1"/>
            <a:r>
              <a:rPr lang="ja-JP" altLang="en-US" sz="2400" dirty="0" smtClean="0">
                <a:latin typeface="+mn-ea"/>
              </a:rPr>
              <a:t>送信に</a:t>
            </a:r>
            <a:r>
              <a:rPr lang="ja-JP" altLang="en-US" sz="2400" b="1" dirty="0">
                <a:latin typeface="+mn-ea"/>
              </a:rPr>
              <a:t>偽</a:t>
            </a:r>
            <a:r>
              <a:rPr lang="ja-JP" altLang="en-US" sz="2400" b="1" dirty="0" smtClean="0">
                <a:latin typeface="+mn-ea"/>
              </a:rPr>
              <a:t>の</a:t>
            </a:r>
            <a:r>
              <a:rPr lang="ja-JP" altLang="en-US" sz="2400" dirty="0" smtClean="0">
                <a:latin typeface="+mn-ea"/>
              </a:rPr>
              <a:t>電子メールアドレスを用いる </a:t>
            </a:r>
            <a:endParaRPr lang="en-US" altLang="ja-JP" sz="2400" dirty="0" smtClean="0">
              <a:latin typeface="+mn-ea"/>
            </a:endParaRPr>
          </a:p>
          <a:p>
            <a:pPr lvl="1"/>
            <a:r>
              <a:rPr lang="ja-JP" altLang="en-US" sz="2400" dirty="0" smtClean="0">
                <a:latin typeface="+mn-ea"/>
              </a:rPr>
              <a:t>送信に</a:t>
            </a:r>
            <a:r>
              <a:rPr lang="ja-JP" altLang="en-US" sz="2400" b="1" dirty="0">
                <a:latin typeface="+mn-ea"/>
              </a:rPr>
              <a:t>偽</a:t>
            </a:r>
            <a:r>
              <a:rPr lang="ja-JP" altLang="en-US" sz="2400" b="1" dirty="0" smtClean="0">
                <a:latin typeface="+mn-ea"/>
              </a:rPr>
              <a:t>の</a:t>
            </a:r>
            <a:r>
              <a:rPr lang="ja-JP" altLang="en-US" sz="2400" dirty="0" smtClean="0">
                <a:latin typeface="+mn-ea"/>
              </a:rPr>
              <a:t>電気</a:t>
            </a:r>
            <a:r>
              <a:rPr lang="ja-JP" altLang="en-US" sz="2400" dirty="0">
                <a:latin typeface="+mn-ea"/>
              </a:rPr>
              <a:t>通信</a:t>
            </a:r>
            <a:r>
              <a:rPr lang="ja-JP" altLang="en-US" sz="2400" dirty="0" smtClean="0">
                <a:latin typeface="+mn-ea"/>
              </a:rPr>
              <a:t>設備の識別</a:t>
            </a:r>
            <a:r>
              <a:rPr lang="ja-JP" altLang="en-US" sz="2400" dirty="0">
                <a:latin typeface="+mn-ea"/>
              </a:rPr>
              <a:t>文字，</a:t>
            </a:r>
            <a:r>
              <a:rPr lang="ja-JP" altLang="en-US" sz="2400" dirty="0" smtClean="0">
                <a:latin typeface="+mn-ea"/>
              </a:rPr>
              <a:t>番号を用いる</a:t>
            </a:r>
            <a:endParaRPr lang="en-US" altLang="ja-JP" sz="2400" dirty="0" smtClean="0">
              <a:latin typeface="+mn-ea"/>
            </a:endParaRPr>
          </a:p>
          <a:p>
            <a:r>
              <a:rPr lang="ja-JP" altLang="en-US" sz="2600" dirty="0">
                <a:latin typeface="+mn-ea"/>
              </a:rPr>
              <a:t>架空電子メールアドレスによる送信の</a:t>
            </a:r>
            <a:r>
              <a:rPr lang="ja-JP" altLang="en-US" sz="2600" dirty="0" smtClean="0">
                <a:latin typeface="+mn-ea"/>
              </a:rPr>
              <a:t>禁止</a:t>
            </a:r>
            <a:endParaRPr lang="en-US" altLang="ja-JP" sz="2600" dirty="0" smtClean="0">
              <a:latin typeface="+mn-ea"/>
            </a:endParaRPr>
          </a:p>
        </p:txBody>
      </p:sp>
      <p:sp>
        <p:nvSpPr>
          <p:cNvPr id="4" name="正方形/長方形 3"/>
          <p:cNvSpPr/>
          <p:nvPr/>
        </p:nvSpPr>
        <p:spPr>
          <a:xfrm>
            <a:off x="1681714" y="691138"/>
            <a:ext cx="6958948" cy="307777"/>
          </a:xfrm>
          <a:prstGeom prst="rect">
            <a:avLst/>
          </a:prstGeom>
        </p:spPr>
        <p:txBody>
          <a:bodyPr wrap="square">
            <a:spAutoFit/>
          </a:bodyPr>
          <a:lstStyle/>
          <a:p>
            <a:r>
              <a:rPr lang="ja-JP" altLang="en-US" sz="1400" dirty="0"/>
              <a:t>http://www.soumu.go.jp/main_sosiki/joho_tsusin/security/basic/legal/08.html</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766" y="3562841"/>
            <a:ext cx="1943234" cy="2061581"/>
          </a:xfrm>
          <a:prstGeom prst="rect">
            <a:avLst/>
          </a:prstGeom>
        </p:spPr>
      </p:pic>
    </p:spTree>
    <p:extLst>
      <p:ext uri="{BB962C8B-B14F-4D97-AF65-F5344CB8AC3E}">
        <p14:creationId xmlns:p14="http://schemas.microsoft.com/office/powerpoint/2010/main" val="379023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0510" y="182246"/>
            <a:ext cx="7684840" cy="1325563"/>
          </a:xfrm>
        </p:spPr>
        <p:txBody>
          <a:bodyPr>
            <a:normAutofit/>
          </a:bodyPr>
          <a:lstStyle/>
          <a:p>
            <a:r>
              <a:rPr lang="ja-JP" altLang="en-US" sz="2800" dirty="0" smtClean="0"/>
              <a:t>特定電子メールの送信の適正化等に関する法律</a:t>
            </a:r>
            <a:endParaRPr lang="en-US" altLang="ja-JP" sz="2800" dirty="0" smtClean="0"/>
          </a:p>
        </p:txBody>
      </p:sp>
      <p:sp>
        <p:nvSpPr>
          <p:cNvPr id="3" name="コンテンツ プレースホルダー 2"/>
          <p:cNvSpPr>
            <a:spLocks noGrp="1"/>
          </p:cNvSpPr>
          <p:nvPr>
            <p:ph idx="1"/>
          </p:nvPr>
        </p:nvSpPr>
        <p:spPr>
          <a:xfrm>
            <a:off x="627985" y="1335280"/>
            <a:ext cx="7122253" cy="5197791"/>
          </a:xfrm>
        </p:spPr>
        <p:txBody>
          <a:bodyPr>
            <a:normAutofit fontScale="85000" lnSpcReduction="20000"/>
          </a:bodyPr>
          <a:lstStyle/>
          <a:p>
            <a:r>
              <a:rPr lang="ja-JP" altLang="en-US" sz="2600" dirty="0" smtClean="0"/>
              <a:t>以下</a:t>
            </a:r>
            <a:r>
              <a:rPr lang="ja-JP" altLang="en-US" sz="2600" dirty="0"/>
              <a:t>、主なものを挙げる。なお、平成</a:t>
            </a:r>
            <a:r>
              <a:rPr lang="en-US" altLang="ja-JP" sz="2600" dirty="0"/>
              <a:t>20</a:t>
            </a:r>
            <a:r>
              <a:rPr lang="ja-JP" altLang="en-US" sz="2600" dirty="0"/>
              <a:t>年法改正により、一部の違反につき法人に対する罰金が大幅に引き上げられた。</a:t>
            </a:r>
          </a:p>
          <a:p>
            <a:pPr lvl="1"/>
            <a:r>
              <a:rPr lang="en-US" altLang="ja-JP" sz="2600" dirty="0"/>
              <a:t>1</a:t>
            </a:r>
            <a:r>
              <a:rPr lang="ja-JP" altLang="en-US" sz="2600" dirty="0"/>
              <a:t>年以下の懲役又は</a:t>
            </a:r>
            <a:r>
              <a:rPr lang="en-US" altLang="ja-JP" sz="2600" dirty="0"/>
              <a:t>100</a:t>
            </a:r>
            <a:r>
              <a:rPr lang="ja-JP" altLang="en-US" sz="2600" dirty="0"/>
              <a:t>万円以下の罰金（法人は</a:t>
            </a:r>
            <a:r>
              <a:rPr lang="en-US" altLang="ja-JP" sz="2600" dirty="0"/>
              <a:t>3000</a:t>
            </a:r>
            <a:r>
              <a:rPr lang="ja-JP" altLang="en-US" sz="2600" dirty="0"/>
              <a:t>万円以下の罰金</a:t>
            </a:r>
            <a:r>
              <a:rPr lang="ja-JP" altLang="en-US" sz="2600" dirty="0" smtClean="0"/>
              <a:t>）</a:t>
            </a:r>
            <a:endParaRPr lang="en-US" altLang="ja-JP" sz="2600" dirty="0" smtClean="0"/>
          </a:p>
          <a:p>
            <a:pPr lvl="2"/>
            <a:r>
              <a:rPr lang="ja-JP" altLang="en-US" sz="2600" dirty="0" smtClean="0"/>
              <a:t> </a:t>
            </a:r>
            <a:r>
              <a:rPr lang="ja-JP" altLang="en-US" sz="2600" dirty="0"/>
              <a:t>送信者情報を偽った時（</a:t>
            </a:r>
            <a:r>
              <a:rPr lang="en-US" altLang="ja-JP" sz="2600" dirty="0"/>
              <a:t>34</a:t>
            </a:r>
            <a:r>
              <a:rPr lang="ja-JP" altLang="en-US" sz="2600" dirty="0"/>
              <a:t>条</a:t>
            </a:r>
            <a:r>
              <a:rPr lang="en-US" altLang="ja-JP" sz="2600" dirty="0"/>
              <a:t>1</a:t>
            </a:r>
            <a:r>
              <a:rPr lang="ja-JP" altLang="en-US" sz="2600" dirty="0"/>
              <a:t>号）</a:t>
            </a:r>
          </a:p>
          <a:p>
            <a:pPr lvl="2"/>
            <a:r>
              <a:rPr lang="en-US" altLang="ja-JP" sz="2600" dirty="0"/>
              <a:t>7</a:t>
            </a:r>
            <a:r>
              <a:rPr lang="ja-JP" altLang="en-US" sz="2600" dirty="0"/>
              <a:t>条の規定に基づく措置命令（受信者の同意等の記録保存に関するものを除く）に違反した場合（同条</a:t>
            </a:r>
            <a:r>
              <a:rPr lang="en-US" altLang="ja-JP" sz="2600" dirty="0"/>
              <a:t>2</a:t>
            </a:r>
            <a:r>
              <a:rPr lang="ja-JP" altLang="en-US" sz="2600" dirty="0"/>
              <a:t>号）</a:t>
            </a:r>
          </a:p>
          <a:p>
            <a:pPr lvl="1"/>
            <a:r>
              <a:rPr lang="en-US" altLang="ja-JP" sz="2600" dirty="0" smtClean="0"/>
              <a:t>100</a:t>
            </a:r>
            <a:r>
              <a:rPr lang="ja-JP" altLang="en-US" sz="2600" dirty="0"/>
              <a:t>万円以下の</a:t>
            </a:r>
            <a:r>
              <a:rPr lang="ja-JP" altLang="en-US" sz="2600" dirty="0" smtClean="0"/>
              <a:t>罰金</a:t>
            </a:r>
            <a:endParaRPr lang="en-US" altLang="ja-JP" sz="2600" dirty="0" smtClean="0"/>
          </a:p>
          <a:p>
            <a:pPr lvl="2"/>
            <a:r>
              <a:rPr lang="ja-JP" altLang="en-US" sz="2600" dirty="0" smtClean="0"/>
              <a:t> </a:t>
            </a:r>
            <a:r>
              <a:rPr lang="en-US" altLang="ja-JP" sz="2600" dirty="0"/>
              <a:t>7</a:t>
            </a:r>
            <a:r>
              <a:rPr lang="ja-JP" altLang="en-US" sz="2600" dirty="0"/>
              <a:t>条の規定に基づく措置命令（受信者の同意等の記録保存に関するものに限る）に違反した場合（</a:t>
            </a:r>
            <a:r>
              <a:rPr lang="en-US" altLang="ja-JP" sz="2600" dirty="0"/>
              <a:t>35</a:t>
            </a:r>
            <a:r>
              <a:rPr lang="ja-JP" altLang="en-US" sz="2600" dirty="0"/>
              <a:t>条</a:t>
            </a:r>
            <a:r>
              <a:rPr lang="en-US" altLang="ja-JP" sz="2600" dirty="0"/>
              <a:t>1</a:t>
            </a:r>
            <a:r>
              <a:rPr lang="ja-JP" altLang="en-US" sz="2600" dirty="0"/>
              <a:t>号）</a:t>
            </a:r>
          </a:p>
          <a:p>
            <a:pPr lvl="2"/>
            <a:r>
              <a:rPr lang="en-US" altLang="ja-JP" sz="2600" dirty="0"/>
              <a:t>28</a:t>
            </a:r>
            <a:r>
              <a:rPr lang="ja-JP" altLang="en-US" sz="2600" dirty="0"/>
              <a:t>条</a:t>
            </a:r>
            <a:r>
              <a:rPr lang="en-US" altLang="ja-JP" sz="2600" dirty="0"/>
              <a:t>1</a:t>
            </a:r>
            <a:r>
              <a:rPr lang="ja-JP" altLang="en-US" sz="2600" dirty="0"/>
              <a:t>項の規定に基づく報告・検査の拒否、もしくは虚偽の報告をした場合（同条</a:t>
            </a:r>
            <a:r>
              <a:rPr lang="en-US" altLang="ja-JP" sz="2600" dirty="0"/>
              <a:t>2</a:t>
            </a:r>
            <a:r>
              <a:rPr lang="ja-JP" altLang="en-US" sz="2600" dirty="0"/>
              <a:t>号）</a:t>
            </a:r>
          </a:p>
          <a:p>
            <a:endParaRPr lang="ja-JP" altLang="en-US" dirty="0"/>
          </a:p>
          <a:p>
            <a:endParaRPr kumimoji="1" lang="ja-JP" altLang="en-US" dirty="0"/>
          </a:p>
        </p:txBody>
      </p:sp>
      <p:sp>
        <p:nvSpPr>
          <p:cNvPr id="4" name="正方形/長方形 3"/>
          <p:cNvSpPr/>
          <p:nvPr/>
        </p:nvSpPr>
        <p:spPr>
          <a:xfrm>
            <a:off x="1681714" y="691138"/>
            <a:ext cx="6958948" cy="307777"/>
          </a:xfrm>
          <a:prstGeom prst="rect">
            <a:avLst/>
          </a:prstGeom>
        </p:spPr>
        <p:txBody>
          <a:bodyPr wrap="square">
            <a:spAutoFit/>
          </a:bodyPr>
          <a:lstStyle/>
          <a:p>
            <a:r>
              <a:rPr lang="ja-JP" altLang="en-US" sz="1400" dirty="0"/>
              <a:t>http://www.soumu.go.jp/main_sosiki/joho_tsusin/security/basic/legal/08.html</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8991" y="3362191"/>
            <a:ext cx="1144167" cy="3257144"/>
          </a:xfrm>
          <a:prstGeom prst="rect">
            <a:avLst/>
          </a:prstGeom>
        </p:spPr>
      </p:pic>
    </p:spTree>
    <p:extLst>
      <p:ext uri="{BB962C8B-B14F-4D97-AF65-F5344CB8AC3E}">
        <p14:creationId xmlns:p14="http://schemas.microsoft.com/office/powerpoint/2010/main" val="3790238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1095633"/>
          </a:xfrm>
        </p:spPr>
        <p:txBody>
          <a:bodyPr>
            <a:normAutofit/>
          </a:bodyPr>
          <a:lstStyle/>
          <a:p>
            <a:r>
              <a:rPr lang="ja-JP" altLang="en-US" dirty="0" smtClean="0"/>
              <a:t>電波法</a:t>
            </a:r>
            <a:r>
              <a:rPr lang="ja-JP" altLang="en-US" sz="2400" dirty="0" smtClean="0"/>
              <a:t>（昭和</a:t>
            </a:r>
            <a:r>
              <a:rPr lang="en-US" altLang="ja-JP" sz="2400" dirty="0"/>
              <a:t>25</a:t>
            </a:r>
            <a:r>
              <a:rPr lang="ja-JP" altLang="en-US" sz="2400" dirty="0"/>
              <a:t>年</a:t>
            </a:r>
            <a:r>
              <a:rPr lang="en-US" altLang="ja-JP" sz="2400" dirty="0"/>
              <a:t>5</a:t>
            </a:r>
            <a:r>
              <a:rPr lang="ja-JP" altLang="en-US" sz="2400" dirty="0"/>
              <a:t>月</a:t>
            </a:r>
            <a:r>
              <a:rPr lang="en-US" altLang="ja-JP" sz="2400" dirty="0"/>
              <a:t>2</a:t>
            </a:r>
            <a:r>
              <a:rPr lang="ja-JP" altLang="en-US" sz="2400" dirty="0"/>
              <a:t>日法律第</a:t>
            </a:r>
            <a:r>
              <a:rPr lang="en-US" altLang="ja-JP" sz="2400" dirty="0"/>
              <a:t>131</a:t>
            </a:r>
            <a:r>
              <a:rPr lang="ja-JP" altLang="en-US" sz="2400" dirty="0"/>
              <a:t>号）</a:t>
            </a:r>
            <a:endParaRPr kumimoji="1" lang="ja-JP" altLang="en-US" sz="2400" dirty="0"/>
          </a:p>
        </p:txBody>
      </p:sp>
      <p:sp>
        <p:nvSpPr>
          <p:cNvPr id="3" name="コンテンツ プレースホルダー 2"/>
          <p:cNvSpPr>
            <a:spLocks noGrp="1"/>
          </p:cNvSpPr>
          <p:nvPr>
            <p:ph idx="1"/>
          </p:nvPr>
        </p:nvSpPr>
        <p:spPr>
          <a:xfrm>
            <a:off x="1115736" y="1856763"/>
            <a:ext cx="7418664" cy="3777622"/>
          </a:xfrm>
        </p:spPr>
        <p:txBody>
          <a:bodyPr>
            <a:normAutofit/>
          </a:bodyPr>
          <a:lstStyle/>
          <a:p>
            <a:r>
              <a:rPr lang="ja-JP" altLang="en-US" sz="2400" dirty="0" smtClean="0"/>
              <a:t>電波</a:t>
            </a:r>
            <a:r>
              <a:rPr lang="en-US" altLang="ja-JP" sz="2400" dirty="0" smtClean="0"/>
              <a:t>(300</a:t>
            </a:r>
            <a:r>
              <a:rPr lang="ja-JP" altLang="en-US" sz="2400" dirty="0" smtClean="0"/>
              <a:t>万</a:t>
            </a:r>
            <a:r>
              <a:rPr lang="en-US" altLang="ja-JP" sz="2400" dirty="0" smtClean="0"/>
              <a:t>MHz</a:t>
            </a:r>
            <a:r>
              <a:rPr lang="ja-JP" altLang="en-US" sz="2400" dirty="0" smtClean="0"/>
              <a:t>以下の電磁波</a:t>
            </a:r>
            <a:r>
              <a:rPr lang="en-US" altLang="ja-JP" sz="2400" dirty="0" smtClean="0"/>
              <a:t>)</a:t>
            </a:r>
            <a:r>
              <a:rPr lang="ja-JP" altLang="en-US" sz="2400" dirty="0" smtClean="0"/>
              <a:t>の</a:t>
            </a:r>
            <a:r>
              <a:rPr lang="ja-JP" altLang="en-US" sz="2400" dirty="0"/>
              <a:t>公平かつ能率的な</a:t>
            </a:r>
            <a:r>
              <a:rPr lang="ja-JP" altLang="en-US" sz="2400" dirty="0" smtClean="0"/>
              <a:t>利用の確保を目的</a:t>
            </a:r>
            <a:endParaRPr lang="en-US" altLang="ja-JP" sz="2400" dirty="0" smtClean="0"/>
          </a:p>
          <a:p>
            <a:r>
              <a:rPr lang="ja-JP" altLang="en-US" dirty="0"/>
              <a:t>電波に関する</a:t>
            </a:r>
            <a:r>
              <a:rPr lang="ja-JP" altLang="en-US" dirty="0" smtClean="0"/>
              <a:t>条約</a:t>
            </a:r>
            <a:endParaRPr lang="en-US" altLang="ja-JP" dirty="0" smtClean="0"/>
          </a:p>
          <a:p>
            <a:r>
              <a:rPr lang="ja-JP" altLang="en-US" dirty="0"/>
              <a:t>無線局の</a:t>
            </a:r>
            <a:r>
              <a:rPr lang="ja-JP" altLang="en-US" dirty="0" smtClean="0"/>
              <a:t>開設</a:t>
            </a:r>
            <a:endParaRPr lang="en-US" altLang="ja-JP" dirty="0"/>
          </a:p>
          <a:p>
            <a:pPr lvl="1"/>
            <a:r>
              <a:rPr lang="ja-JP" altLang="en-US" dirty="0" smtClean="0"/>
              <a:t>総務大臣の免許</a:t>
            </a:r>
            <a:endParaRPr lang="en-US" altLang="ja-JP" dirty="0" smtClean="0"/>
          </a:p>
          <a:p>
            <a:r>
              <a:rPr lang="ja-JP" altLang="en-US" dirty="0"/>
              <a:t>呼出符号又は</a:t>
            </a:r>
            <a:r>
              <a:rPr lang="ja-JP" altLang="en-US" dirty="0" smtClean="0"/>
              <a:t>呼出</a:t>
            </a:r>
            <a:r>
              <a:rPr lang="ja-JP" altLang="en-US" dirty="0"/>
              <a:t>名称の</a:t>
            </a:r>
            <a:r>
              <a:rPr lang="ja-JP" altLang="en-US" dirty="0" smtClean="0"/>
              <a:t>指定</a:t>
            </a:r>
            <a:endParaRPr lang="en-US" altLang="ja-JP" dirty="0" smtClean="0"/>
          </a:p>
          <a:p>
            <a:r>
              <a:rPr lang="ja-JP" altLang="en-US" dirty="0"/>
              <a:t>欠格</a:t>
            </a:r>
            <a:r>
              <a:rPr lang="ja-JP" altLang="en-US" dirty="0" smtClean="0"/>
              <a:t>事由</a:t>
            </a:r>
            <a:endParaRPr lang="en-US" altLang="ja-JP" dirty="0" smtClean="0"/>
          </a:p>
          <a:p>
            <a:r>
              <a:rPr lang="ja-JP" altLang="en-US" dirty="0"/>
              <a:t>免許の</a:t>
            </a:r>
            <a:r>
              <a:rPr lang="ja-JP" altLang="en-US" dirty="0" smtClean="0"/>
              <a:t>申請，予備免許，免許状，登録更新など</a:t>
            </a:r>
            <a:endParaRPr lang="en-US" altLang="ja-JP" dirty="0" smtClean="0"/>
          </a:p>
          <a:p>
            <a:r>
              <a:rPr lang="ja-JP" altLang="en-US" dirty="0" smtClean="0"/>
              <a:t>罰則規定（第９章）</a:t>
            </a:r>
            <a:endParaRPr lang="en-US" altLang="ja-JP" dirty="0" smtClean="0"/>
          </a:p>
        </p:txBody>
      </p:sp>
      <p:sp>
        <p:nvSpPr>
          <p:cNvPr id="4" name="正方形/長方形 3"/>
          <p:cNvSpPr/>
          <p:nvPr/>
        </p:nvSpPr>
        <p:spPr>
          <a:xfrm>
            <a:off x="1874938" y="1171926"/>
            <a:ext cx="6044268" cy="369332"/>
          </a:xfrm>
          <a:prstGeom prst="rect">
            <a:avLst/>
          </a:prstGeom>
        </p:spPr>
        <p:txBody>
          <a:bodyPr wrap="square">
            <a:spAutoFit/>
          </a:bodyPr>
          <a:lstStyle/>
          <a:p>
            <a:r>
              <a:rPr lang="ja-JP" altLang="en-US" dirty="0"/>
              <a:t>http://law.e-gov.go.jp/htmldata/S25/S25HO131.html</a:t>
            </a:r>
          </a:p>
        </p:txBody>
      </p:sp>
      <p:sp>
        <p:nvSpPr>
          <p:cNvPr id="5" name="正方形/長方形 4"/>
          <p:cNvSpPr/>
          <p:nvPr/>
        </p:nvSpPr>
        <p:spPr>
          <a:xfrm>
            <a:off x="1568741" y="5442235"/>
            <a:ext cx="6965659" cy="1200329"/>
          </a:xfrm>
          <a:prstGeom prst="rect">
            <a:avLst/>
          </a:prstGeom>
        </p:spPr>
        <p:txBody>
          <a:bodyPr wrap="square">
            <a:spAutoFit/>
          </a:bodyPr>
          <a:lstStyle/>
          <a:p>
            <a:r>
              <a:rPr lang="ja-JP" altLang="en-US" b="1" dirty="0"/>
              <a:t>第百六条 </a:t>
            </a:r>
            <a:r>
              <a:rPr lang="ja-JP" altLang="en-US" dirty="0"/>
              <a:t>　自己若しくは他人に利益を与え、又は他人に損害を加える目的で、無線設備又は第百条第一項第一号の通信設備に</a:t>
            </a:r>
            <a:r>
              <a:rPr lang="ja-JP" altLang="en-US" dirty="0" smtClean="0"/>
              <a:t>よって虚偽</a:t>
            </a:r>
            <a:r>
              <a:rPr lang="ja-JP" altLang="en-US" dirty="0"/>
              <a:t>の通信を発した者は、三年以下の懲役又は百五十万円以下の罰金に処する。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204" y="3179105"/>
            <a:ext cx="2025752" cy="1802799"/>
          </a:xfrm>
          <a:prstGeom prst="rect">
            <a:avLst/>
          </a:prstGeom>
        </p:spPr>
      </p:pic>
      <p:sp>
        <p:nvSpPr>
          <p:cNvPr id="8" name="正方形/長方形 7"/>
          <p:cNvSpPr/>
          <p:nvPr/>
        </p:nvSpPr>
        <p:spPr>
          <a:xfrm>
            <a:off x="4298853" y="2336697"/>
            <a:ext cx="363043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smtClean="0"/>
              <a:t>微弱な電波（</a:t>
            </a:r>
            <a:r>
              <a:rPr lang="en-US" altLang="ja-JP" dirty="0" smtClean="0"/>
              <a:t>26.9MHz</a:t>
            </a:r>
            <a:r>
              <a:rPr lang="ja-JP" altLang="en-US" dirty="0" smtClean="0"/>
              <a:t>～</a:t>
            </a:r>
            <a:r>
              <a:rPr lang="en-US" altLang="ja-JP" dirty="0" smtClean="0"/>
              <a:t>27.2MHz</a:t>
            </a:r>
            <a:r>
              <a:rPr lang="en-US" altLang="ja-JP" dirty="0"/>
              <a:t>, 0.5W</a:t>
            </a:r>
            <a:r>
              <a:rPr lang="ja-JP" altLang="en-US" dirty="0" smtClean="0"/>
              <a:t>以下）は規定外</a:t>
            </a:r>
            <a:endParaRPr lang="ja-JP" altLang="en-US" dirty="0"/>
          </a:p>
        </p:txBody>
      </p:sp>
    </p:spTree>
    <p:extLst>
      <p:ext uri="{BB962C8B-B14F-4D97-AF65-F5344CB8AC3E}">
        <p14:creationId xmlns:p14="http://schemas.microsoft.com/office/powerpoint/2010/main" val="120536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2297" y="624110"/>
            <a:ext cx="6932103" cy="1280890"/>
          </a:xfrm>
        </p:spPr>
        <p:txBody>
          <a:bodyPr>
            <a:normAutofit fontScale="90000"/>
          </a:bodyPr>
          <a:lstStyle/>
          <a:p>
            <a:r>
              <a:rPr lang="ja-JP" altLang="en-US" dirty="0"/>
              <a:t>個人情報の保護に関する</a:t>
            </a:r>
            <a:r>
              <a:rPr lang="ja-JP" altLang="en-US" dirty="0" smtClean="0"/>
              <a:t>法律</a:t>
            </a:r>
            <a:r>
              <a:rPr lang="en-US" altLang="ja-JP" dirty="0" smtClean="0"/>
              <a:t/>
            </a:r>
            <a:br>
              <a:rPr lang="en-US" altLang="ja-JP" dirty="0" smtClean="0"/>
            </a:br>
            <a:r>
              <a:rPr lang="ja-JP" altLang="en-US" sz="2400" dirty="0" smtClean="0"/>
              <a:t>（略称）</a:t>
            </a:r>
            <a:r>
              <a:rPr lang="zh-TW" altLang="en-US" sz="2400" dirty="0" smtClean="0">
                <a:latin typeface="ＭＳ Ｐゴシック" panose="020B0600070205080204" pitchFamily="50" charset="-128"/>
                <a:ea typeface="ＭＳ Ｐゴシック" panose="020B0600070205080204" pitchFamily="50" charset="-128"/>
              </a:rPr>
              <a:t>個人情報保護法</a:t>
            </a:r>
            <a:r>
              <a:rPr lang="ja-JP" altLang="en-US" sz="2400" dirty="0" smtClean="0">
                <a:latin typeface="ＭＳ Ｐゴシック" panose="020B0600070205080204" pitchFamily="50" charset="-128"/>
                <a:ea typeface="ＭＳ Ｐゴシック" panose="020B0600070205080204" pitchFamily="50" charset="-128"/>
              </a:rPr>
              <a:t>　</a:t>
            </a:r>
            <a:r>
              <a:rPr lang="en-US" altLang="ja-JP" sz="2000" dirty="0" smtClean="0"/>
              <a:t>2003</a:t>
            </a:r>
            <a:r>
              <a:rPr lang="ja-JP" altLang="en-US" sz="2000" dirty="0"/>
              <a:t>年（平成</a:t>
            </a:r>
            <a:r>
              <a:rPr lang="en-US" altLang="ja-JP" sz="2000" dirty="0"/>
              <a:t>15</a:t>
            </a:r>
            <a:r>
              <a:rPr lang="ja-JP" altLang="en-US" sz="2000" dirty="0"/>
              <a:t>年）</a:t>
            </a:r>
            <a:r>
              <a:rPr lang="en-US" altLang="ja-JP" sz="2000" dirty="0"/>
              <a:t>5</a:t>
            </a:r>
            <a:r>
              <a:rPr lang="ja-JP" altLang="en-US" sz="2000" dirty="0"/>
              <a:t>月</a:t>
            </a:r>
            <a:r>
              <a:rPr lang="en-US" altLang="ja-JP" sz="2000" dirty="0"/>
              <a:t>23</a:t>
            </a:r>
            <a:r>
              <a:rPr lang="ja-JP" altLang="en-US" sz="2000" dirty="0" smtClean="0"/>
              <a:t>日成立</a:t>
            </a:r>
            <a:endParaRPr kumimoji="1" lang="ja-JP" altLang="en-US" sz="2000" dirty="0"/>
          </a:p>
        </p:txBody>
      </p:sp>
      <p:sp>
        <p:nvSpPr>
          <p:cNvPr id="3" name="コンテンツ プレースホルダー 2"/>
          <p:cNvSpPr>
            <a:spLocks noGrp="1"/>
          </p:cNvSpPr>
          <p:nvPr>
            <p:ph idx="1"/>
          </p:nvPr>
        </p:nvSpPr>
        <p:spPr>
          <a:xfrm>
            <a:off x="1728132" y="1905000"/>
            <a:ext cx="6806268" cy="3777622"/>
          </a:xfrm>
        </p:spPr>
        <p:txBody>
          <a:bodyPr>
            <a:normAutofit lnSpcReduction="10000"/>
          </a:bodyPr>
          <a:lstStyle/>
          <a:p>
            <a:r>
              <a:rPr lang="ja-JP" altLang="en-US" dirty="0" smtClean="0"/>
              <a:t>第一条：目的</a:t>
            </a:r>
            <a:endParaRPr lang="en-US" altLang="ja-JP" dirty="0" smtClean="0"/>
          </a:p>
          <a:p>
            <a:pPr lvl="1"/>
            <a:r>
              <a:rPr lang="ja-JP" altLang="en-US" dirty="0" smtClean="0"/>
              <a:t>基本理念，基本方針，国</a:t>
            </a:r>
            <a:r>
              <a:rPr lang="ja-JP" altLang="en-US" dirty="0"/>
              <a:t>及び地方公共団体の責務</a:t>
            </a:r>
            <a:r>
              <a:rPr lang="ja-JP" altLang="en-US" dirty="0" smtClean="0"/>
              <a:t>等，個人</a:t>
            </a:r>
            <a:r>
              <a:rPr lang="ja-JP" altLang="en-US" dirty="0"/>
              <a:t>情報を取り扱う事業者の遵守すべき</a:t>
            </a:r>
            <a:r>
              <a:rPr lang="ja-JP" altLang="en-US" dirty="0" smtClean="0"/>
              <a:t>義務，個人</a:t>
            </a:r>
            <a:r>
              <a:rPr lang="ja-JP" altLang="en-US" dirty="0"/>
              <a:t>の権利</a:t>
            </a:r>
            <a:r>
              <a:rPr lang="ja-JP" altLang="en-US" dirty="0" smtClean="0"/>
              <a:t>利益の保護</a:t>
            </a:r>
            <a:endParaRPr lang="en-US" altLang="ja-JP" dirty="0" smtClean="0"/>
          </a:p>
          <a:p>
            <a:r>
              <a:rPr lang="ja-JP" altLang="en-US" dirty="0" smtClean="0"/>
              <a:t>第二条</a:t>
            </a:r>
            <a:endParaRPr lang="en-US" altLang="ja-JP" dirty="0" smtClean="0"/>
          </a:p>
          <a:p>
            <a:pPr lvl="1"/>
            <a:r>
              <a:rPr lang="ja-JP" altLang="en-US" dirty="0"/>
              <a:t>個人</a:t>
            </a:r>
            <a:r>
              <a:rPr lang="ja-JP" altLang="en-US" dirty="0" smtClean="0"/>
              <a:t>情報：生存する個人の情報．氏名，生年月日，その他の記述で個人を識別できるもの</a:t>
            </a:r>
            <a:endParaRPr lang="en-US" altLang="ja-JP" dirty="0" smtClean="0"/>
          </a:p>
          <a:p>
            <a:pPr lvl="1"/>
            <a:r>
              <a:rPr lang="ja-JP" altLang="en-US" dirty="0"/>
              <a:t>個人情報データベース</a:t>
            </a:r>
            <a:r>
              <a:rPr lang="ja-JP" altLang="en-US" dirty="0" smtClean="0"/>
              <a:t>等，</a:t>
            </a:r>
            <a:r>
              <a:rPr lang="zh-TW" altLang="en-US" dirty="0"/>
              <a:t>個人情報取扱事</a:t>
            </a:r>
            <a:r>
              <a:rPr lang="zh-TW" altLang="en-US" dirty="0" smtClean="0"/>
              <a:t>業者</a:t>
            </a:r>
            <a:r>
              <a:rPr lang="ja-JP" altLang="en-US" dirty="0" err="1" smtClean="0"/>
              <a:t>，</a:t>
            </a:r>
            <a:r>
              <a:rPr lang="ja-JP" altLang="en-US" dirty="0" smtClean="0"/>
              <a:t>個人データなどを規定</a:t>
            </a:r>
            <a:endParaRPr lang="en-US" altLang="ja-JP" dirty="0" smtClean="0"/>
          </a:p>
          <a:p>
            <a:r>
              <a:rPr lang="ja-JP" altLang="en-US" dirty="0"/>
              <a:t>第十五～三十六条　個人情報取扱事業者</a:t>
            </a:r>
            <a:r>
              <a:rPr lang="ja-JP" altLang="en-US" dirty="0" smtClean="0"/>
              <a:t>の義務等</a:t>
            </a:r>
            <a:endParaRPr lang="en-US" altLang="ja-JP" dirty="0" smtClean="0"/>
          </a:p>
          <a:p>
            <a:pPr lvl="1"/>
            <a:r>
              <a:rPr lang="ja-JP" altLang="en-US" dirty="0" smtClean="0"/>
              <a:t>利用目的（本人の同意）</a:t>
            </a:r>
            <a:r>
              <a:rPr lang="ja-JP" altLang="en-US" dirty="0"/>
              <a:t>による（流用、売買、</a:t>
            </a:r>
            <a:r>
              <a:rPr lang="ja-JP" altLang="en-US" dirty="0" smtClean="0"/>
              <a:t>譲渡などの）制限，適正な取得，利用目的の通知，正確性の確保，安全管理措置，第三者提供の制限，開示</a:t>
            </a:r>
            <a:endParaRPr lang="en-US" altLang="ja-JP" dirty="0" smtClean="0"/>
          </a:p>
        </p:txBody>
      </p:sp>
      <p:sp>
        <p:nvSpPr>
          <p:cNvPr id="4" name="正方形/長方形 3"/>
          <p:cNvSpPr/>
          <p:nvPr/>
        </p:nvSpPr>
        <p:spPr>
          <a:xfrm>
            <a:off x="1451295" y="1476487"/>
            <a:ext cx="6853806" cy="369332"/>
          </a:xfrm>
          <a:prstGeom prst="rect">
            <a:avLst/>
          </a:prstGeom>
        </p:spPr>
        <p:txBody>
          <a:bodyPr wrap="square">
            <a:spAutoFit/>
          </a:bodyPr>
          <a:lstStyle/>
          <a:p>
            <a:r>
              <a:rPr lang="ja-JP" altLang="en-US" dirty="0"/>
              <a:t>http://law.e-gov.go.jp/htmldata/H15/H15HO057.html</a:t>
            </a:r>
          </a:p>
        </p:txBody>
      </p:sp>
      <p:sp>
        <p:nvSpPr>
          <p:cNvPr id="5" name="正方形/長方形 4"/>
          <p:cNvSpPr/>
          <p:nvPr/>
        </p:nvSpPr>
        <p:spPr>
          <a:xfrm>
            <a:off x="672147" y="5682622"/>
            <a:ext cx="618630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dirty="0" smtClean="0"/>
              <a:t>法第二条第三項第五号</a:t>
            </a:r>
            <a:r>
              <a:rPr lang="ja-JP" altLang="en-US" dirty="0" smtClean="0"/>
              <a:t>（個人情報取扱事業者の例外規定）</a:t>
            </a:r>
            <a:endParaRPr lang="ja-JP" altLang="en-US" dirty="0"/>
          </a:p>
        </p:txBody>
      </p:sp>
      <p:sp>
        <p:nvSpPr>
          <p:cNvPr id="6" name="正方形/長方形 5"/>
          <p:cNvSpPr/>
          <p:nvPr/>
        </p:nvSpPr>
        <p:spPr>
          <a:xfrm>
            <a:off x="2282681" y="6051954"/>
            <a:ext cx="641757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個人情報によって識別される特定の個人の数の合計</a:t>
            </a:r>
            <a:r>
              <a:rPr lang="ja-JP" altLang="en-US" dirty="0" smtClean="0"/>
              <a:t>が</a:t>
            </a:r>
            <a:endParaRPr lang="en-US" altLang="ja-JP" dirty="0" smtClean="0"/>
          </a:p>
          <a:p>
            <a:r>
              <a:rPr lang="ja-JP" altLang="en-US" dirty="0" smtClean="0"/>
              <a:t>過去</a:t>
            </a:r>
            <a:r>
              <a:rPr lang="ja-JP" altLang="en-US" dirty="0"/>
              <a:t>六月以内のいずれの日においても五千を超えない者</a:t>
            </a:r>
          </a:p>
        </p:txBody>
      </p:sp>
    </p:spTree>
    <p:extLst>
      <p:ext uri="{BB962C8B-B14F-4D97-AF65-F5344CB8AC3E}">
        <p14:creationId xmlns:p14="http://schemas.microsoft.com/office/powerpoint/2010/main" val="315197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ＭＳ Ｐゴシック" panose="020B0600070205080204" pitchFamily="50" charset="-128"/>
              </a:rPr>
              <a:t>クラウド利用と外国の法律</a:t>
            </a:r>
            <a:r>
              <a:rPr lang="en-US" altLang="ja-JP" dirty="0">
                <a:latin typeface="ＭＳ Ｐゴシック" panose="020B0600070205080204" pitchFamily="50" charset="-128"/>
              </a:rPr>
              <a:t> </a:t>
            </a:r>
            <a:br>
              <a:rPr lang="en-US" altLang="ja-JP" dirty="0">
                <a:latin typeface="ＭＳ Ｐゴシック" panose="020B0600070205080204" pitchFamily="50" charset="-128"/>
              </a:rPr>
            </a:br>
            <a:r>
              <a:rPr lang="en-US" altLang="ja-JP" sz="2400" dirty="0" smtClean="0">
                <a:latin typeface="ＭＳ Ｐゴシック" panose="020B0600070205080204" pitchFamily="50" charset="-128"/>
              </a:rPr>
              <a:t>(</a:t>
            </a:r>
            <a:r>
              <a:rPr lang="ja-JP" altLang="en-US" sz="2400" dirty="0" smtClean="0">
                <a:latin typeface="ＭＳ Ｐゴシック" panose="020B0600070205080204" pitchFamily="50" charset="-128"/>
              </a:rPr>
              <a:t>経済産業省より</a:t>
            </a:r>
            <a:r>
              <a:rPr lang="en-US" altLang="ja-JP" sz="2400" dirty="0" smtClean="0">
                <a:latin typeface="ＭＳ Ｐゴシック" panose="020B0600070205080204" pitchFamily="50" charset="-128"/>
              </a:rPr>
              <a:t>)</a:t>
            </a:r>
            <a:endParaRPr kumimoji="1" lang="ja-JP" altLang="en-US" sz="2400" dirty="0"/>
          </a:p>
        </p:txBody>
      </p:sp>
      <p:sp>
        <p:nvSpPr>
          <p:cNvPr id="3" name="コンテンツ プレースホルダー 2"/>
          <p:cNvSpPr>
            <a:spLocks noGrp="1"/>
          </p:cNvSpPr>
          <p:nvPr>
            <p:ph idx="1"/>
          </p:nvPr>
        </p:nvSpPr>
        <p:spPr>
          <a:xfrm>
            <a:off x="628650" y="1825624"/>
            <a:ext cx="7886700" cy="4916551"/>
          </a:xfrm>
        </p:spPr>
        <p:txBody>
          <a:bodyPr>
            <a:normAutofit fontScale="92500" lnSpcReduction="20000"/>
          </a:bodyPr>
          <a:lstStyle/>
          <a:p>
            <a:r>
              <a:rPr lang="ja-JP" altLang="en-US" dirty="0"/>
              <a:t>データの物理的</a:t>
            </a:r>
            <a:r>
              <a:rPr lang="ja-JP" altLang="en-US" dirty="0" smtClean="0"/>
              <a:t>保存</a:t>
            </a:r>
            <a:r>
              <a:rPr lang="ja-JP" altLang="en-US" dirty="0"/>
              <a:t>場所が</a:t>
            </a:r>
            <a:r>
              <a:rPr lang="ja-JP" altLang="en-US" dirty="0" smtClean="0"/>
              <a:t>わからない</a:t>
            </a:r>
            <a:r>
              <a:rPr lang="ja-JP" altLang="en-US" dirty="0"/>
              <a:t>場合が</a:t>
            </a:r>
            <a:r>
              <a:rPr lang="ja-JP" altLang="en-US" dirty="0" smtClean="0"/>
              <a:t>ある</a:t>
            </a:r>
            <a:endParaRPr lang="en-US" altLang="ja-JP" dirty="0" smtClean="0"/>
          </a:p>
          <a:p>
            <a:pPr lvl="1"/>
            <a:r>
              <a:rPr lang="ja-JP" altLang="en-US" dirty="0" smtClean="0"/>
              <a:t>海外</a:t>
            </a:r>
            <a:r>
              <a:rPr lang="ja-JP" altLang="en-US" dirty="0"/>
              <a:t>の大規模クラウド事業者が提供するサービスの場合</a:t>
            </a:r>
            <a:r>
              <a:rPr lang="ja-JP" altLang="en-US" dirty="0" smtClean="0"/>
              <a:t>、</a:t>
            </a:r>
            <a:r>
              <a:rPr lang="en-US" altLang="ja-JP" dirty="0" smtClean="0"/>
              <a:t/>
            </a:r>
            <a:br>
              <a:rPr lang="en-US" altLang="ja-JP" dirty="0" smtClean="0"/>
            </a:br>
            <a:r>
              <a:rPr lang="ja-JP" altLang="en-US" dirty="0" smtClean="0"/>
              <a:t>自分のデータ</a:t>
            </a:r>
            <a:r>
              <a:rPr lang="ja-JP" altLang="en-US" dirty="0"/>
              <a:t>が</a:t>
            </a:r>
            <a:r>
              <a:rPr lang="ja-JP" altLang="en-US" sz="1900" b="1" dirty="0"/>
              <a:t>どの国に設置されたサーバに</a:t>
            </a:r>
            <a:r>
              <a:rPr lang="ja-JP" altLang="en-US" sz="1900" b="1" dirty="0" smtClean="0"/>
              <a:t>保存</a:t>
            </a:r>
            <a:r>
              <a:rPr lang="en-US" altLang="ja-JP" sz="1900" b="1" dirty="0" smtClean="0"/>
              <a:t/>
            </a:r>
            <a:br>
              <a:rPr lang="en-US" altLang="ja-JP" sz="1900" b="1" dirty="0" smtClean="0"/>
            </a:br>
            <a:r>
              <a:rPr lang="ja-JP" altLang="en-US" sz="1900" b="1" dirty="0" smtClean="0"/>
              <a:t>されている</a:t>
            </a:r>
            <a:r>
              <a:rPr lang="ja-JP" altLang="en-US" sz="1900" b="1" dirty="0"/>
              <a:t>か</a:t>
            </a:r>
            <a:r>
              <a:rPr lang="ja-JP" altLang="en-US" sz="1900" b="1" dirty="0" smtClean="0"/>
              <a:t>を特定できない</a:t>
            </a:r>
            <a:r>
              <a:rPr lang="ja-JP" altLang="en-US" sz="1900" b="1" dirty="0"/>
              <a:t>場合がある</a:t>
            </a:r>
          </a:p>
          <a:p>
            <a:pPr lvl="1"/>
            <a:r>
              <a:rPr lang="ja-JP" altLang="en-US" dirty="0" smtClean="0"/>
              <a:t>法</a:t>
            </a:r>
            <a:r>
              <a:rPr lang="ja-JP" altLang="en-US" dirty="0"/>
              <a:t>規制上の制約（後述）や、司法の実効性を考えた場合</a:t>
            </a:r>
            <a:r>
              <a:rPr lang="ja-JP" altLang="en-US" dirty="0" smtClean="0"/>
              <a:t>、</a:t>
            </a:r>
            <a:r>
              <a:rPr lang="en-US" altLang="ja-JP" dirty="0" smtClean="0"/>
              <a:t/>
            </a:r>
            <a:br>
              <a:rPr lang="en-US" altLang="ja-JP" dirty="0" smtClean="0"/>
            </a:br>
            <a:r>
              <a:rPr lang="ja-JP" altLang="en-US" dirty="0" smtClean="0"/>
              <a:t>国内のサーバ</a:t>
            </a:r>
            <a:r>
              <a:rPr lang="ja-JP" altLang="en-US" dirty="0"/>
              <a:t>に保存することを確約する事業者を選択することも</a:t>
            </a:r>
            <a:r>
              <a:rPr lang="ja-JP" altLang="en-US" dirty="0" smtClean="0"/>
              <a:t>必要</a:t>
            </a:r>
            <a:endParaRPr lang="en-US" altLang="ja-JP" dirty="0" smtClean="0"/>
          </a:p>
          <a:p>
            <a:r>
              <a:rPr lang="ja-JP" altLang="en-US" dirty="0"/>
              <a:t>米国愛国者法（</a:t>
            </a:r>
            <a:r>
              <a:rPr lang="en-US" altLang="ja-JP" dirty="0"/>
              <a:t>USA Patriot Act</a:t>
            </a:r>
            <a:r>
              <a:rPr lang="ja-JP" altLang="en-US" dirty="0"/>
              <a:t>）</a:t>
            </a:r>
          </a:p>
          <a:p>
            <a:pPr lvl="1"/>
            <a:r>
              <a:rPr lang="ja-JP" altLang="en-US" dirty="0" smtClean="0"/>
              <a:t> </a:t>
            </a:r>
            <a:r>
              <a:rPr lang="en-US" altLang="ja-JP" dirty="0"/>
              <a:t>2001</a:t>
            </a:r>
            <a:r>
              <a:rPr lang="ja-JP" altLang="en-US" dirty="0"/>
              <a:t>年</a:t>
            </a:r>
            <a:r>
              <a:rPr lang="en-US" altLang="ja-JP" dirty="0"/>
              <a:t>9</a:t>
            </a:r>
            <a:r>
              <a:rPr lang="ja-JP" altLang="en-US" dirty="0"/>
              <a:t>月</a:t>
            </a:r>
            <a:r>
              <a:rPr lang="en-US" altLang="ja-JP" dirty="0"/>
              <a:t>11</a:t>
            </a:r>
            <a:r>
              <a:rPr lang="ja-JP" altLang="en-US" dirty="0"/>
              <a:t>日に発生した同時多発テロ事件を受け、捜査機関の権限の拡大や国際</a:t>
            </a:r>
            <a:r>
              <a:rPr lang="ja-JP" altLang="en-US" dirty="0" smtClean="0"/>
              <a:t>マネーロンダリング</a:t>
            </a:r>
            <a:r>
              <a:rPr lang="ja-JP" altLang="en-US" dirty="0"/>
              <a:t>の防止、国境警備、出入国管理、テロ被害者への救済などについて規定</a:t>
            </a:r>
          </a:p>
          <a:p>
            <a:pPr lvl="1"/>
            <a:r>
              <a:rPr lang="ja-JP" altLang="en-US" dirty="0" smtClean="0"/>
              <a:t>テロリズム</a:t>
            </a:r>
            <a:r>
              <a:rPr lang="ja-JP" altLang="en-US" dirty="0"/>
              <a:t>やコンピュータ詐欺及びコンピュータ濫用罪に関連する有線通信や電子的通信</a:t>
            </a:r>
            <a:r>
              <a:rPr lang="ja-JP" altLang="en-US" dirty="0" smtClean="0"/>
              <a:t>を傍受</a:t>
            </a:r>
            <a:r>
              <a:rPr lang="ja-JP" altLang="en-US" dirty="0"/>
              <a:t>する権限を</a:t>
            </a:r>
            <a:r>
              <a:rPr lang="ja-JP" altLang="en-US" dirty="0" smtClean="0"/>
              <a:t>明記</a:t>
            </a:r>
            <a:endParaRPr lang="en-US" altLang="ja-JP" dirty="0" smtClean="0"/>
          </a:p>
          <a:p>
            <a:pPr lvl="1"/>
            <a:r>
              <a:rPr lang="ja-JP" altLang="en-US" sz="1900" b="1" dirty="0" smtClean="0"/>
              <a:t>捜査</a:t>
            </a:r>
            <a:r>
              <a:rPr lang="ja-JP" altLang="en-US" sz="1900" b="1" dirty="0"/>
              <a:t>機関は金融機関やプロバイダの同意を得れば、</a:t>
            </a:r>
            <a:r>
              <a:rPr lang="ja-JP" altLang="en-US" sz="1900" b="1" dirty="0" smtClean="0"/>
              <a:t>裁判所</a:t>
            </a:r>
            <a:r>
              <a:rPr lang="ja-JP" altLang="en-US" sz="1900" b="1" dirty="0"/>
              <a:t>の関与を求めることなく操作を行うことができる</a:t>
            </a:r>
            <a:r>
              <a:rPr lang="ja-JP" altLang="en-US" dirty="0"/>
              <a:t>ことを規定</a:t>
            </a:r>
          </a:p>
          <a:p>
            <a:pPr lvl="2"/>
            <a:r>
              <a:rPr lang="ja-JP" altLang="en-US" dirty="0" smtClean="0"/>
              <a:t>米国</a:t>
            </a:r>
            <a:r>
              <a:rPr lang="ja-JP" altLang="en-US" dirty="0"/>
              <a:t>サーバにデータを保存する場合は、政府機関の捜査権限が大きいことに留意が必要</a:t>
            </a:r>
          </a:p>
          <a:p>
            <a:pPr lvl="2"/>
            <a:r>
              <a:rPr lang="ja-JP" altLang="en-US" dirty="0" smtClean="0"/>
              <a:t>クラウドサービス</a:t>
            </a:r>
            <a:r>
              <a:rPr lang="ja-JP" altLang="en-US" dirty="0"/>
              <a:t>を利用する場合、仮想的に分離された環境であっても、他ユーザと</a:t>
            </a:r>
            <a:r>
              <a:rPr lang="ja-JP" altLang="en-US" dirty="0" smtClean="0"/>
              <a:t>物理的に</a:t>
            </a:r>
            <a:r>
              <a:rPr lang="ja-JP" altLang="en-US" dirty="0"/>
              <a:t>同一のサーバ機器などを共有している場合があるため、</a:t>
            </a:r>
            <a:r>
              <a:rPr lang="ja-JP" altLang="en-US" sz="1900" b="1" dirty="0"/>
              <a:t>他ユーザが捜査を受けることで</a:t>
            </a:r>
            <a:r>
              <a:rPr lang="ja-JP" altLang="en-US" sz="1900" b="1" dirty="0" smtClean="0"/>
              <a:t>、自社</a:t>
            </a:r>
            <a:r>
              <a:rPr lang="ja-JP" altLang="en-US" sz="1900" b="1" dirty="0"/>
              <a:t>もシステム停止などの影響を受けるリスク</a:t>
            </a:r>
            <a:r>
              <a:rPr lang="ja-JP" altLang="en-US" dirty="0"/>
              <a:t>が</a:t>
            </a:r>
            <a:r>
              <a:rPr lang="ja-JP" altLang="en-US" dirty="0" smtClean="0"/>
              <a:t>ある</a:t>
            </a:r>
            <a:endParaRPr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7336" y="1094371"/>
            <a:ext cx="2161677" cy="1621258"/>
          </a:xfrm>
          <a:prstGeom prst="rect">
            <a:avLst/>
          </a:prstGeom>
        </p:spPr>
      </p:pic>
      <p:sp>
        <p:nvSpPr>
          <p:cNvPr id="6" name="正方形/長方形 5"/>
          <p:cNvSpPr/>
          <p:nvPr/>
        </p:nvSpPr>
        <p:spPr>
          <a:xfrm>
            <a:off x="6224631" y="2644849"/>
            <a:ext cx="2827089" cy="461665"/>
          </a:xfrm>
          <a:prstGeom prst="rect">
            <a:avLst/>
          </a:prstGeom>
        </p:spPr>
        <p:txBody>
          <a:bodyPr wrap="square">
            <a:spAutoFit/>
          </a:bodyPr>
          <a:lstStyle/>
          <a:p>
            <a:r>
              <a:rPr lang="en-US" altLang="ja-JP" sz="800" dirty="0"/>
              <a:t>http://www.publicpolicy.telefonica.com/blogs/blog/2011/05/19/cloud-computing-isn%E2%80%99t-just-a-buzzword-2/</a:t>
            </a:r>
            <a:endParaRPr lang="ja-JP" altLang="en-US" sz="800" dirty="0"/>
          </a:p>
        </p:txBody>
      </p:sp>
    </p:spTree>
    <p:extLst>
      <p:ext uri="{BB962C8B-B14F-4D97-AF65-F5344CB8AC3E}">
        <p14:creationId xmlns:p14="http://schemas.microsoft.com/office/powerpoint/2010/main" val="2393044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rPr>
              <a:t>法律を知る</a:t>
            </a:r>
          </a:p>
        </p:txBody>
      </p:sp>
      <p:sp>
        <p:nvSpPr>
          <p:cNvPr id="3" name="コンテンツ プレースホルダー 2"/>
          <p:cNvSpPr>
            <a:spLocks noGrp="1"/>
          </p:cNvSpPr>
          <p:nvPr>
            <p:ph idx="1"/>
          </p:nvPr>
        </p:nvSpPr>
        <p:spPr>
          <a:xfrm>
            <a:off x="1580607" y="1528354"/>
            <a:ext cx="6953794" cy="4898572"/>
          </a:xfrm>
        </p:spPr>
        <p:txBody>
          <a:bodyPr>
            <a:normAutofit/>
          </a:bodyPr>
          <a:lstStyle/>
          <a:p>
            <a:r>
              <a:rPr lang="ja-JP" altLang="en-US" sz="2400" dirty="0">
                <a:latin typeface="ＭＳ ゴシック" panose="020B0609070205080204" pitchFamily="49" charset="-128"/>
                <a:ea typeface="ＭＳ ゴシック" panose="020B0609070205080204" pitchFamily="49" charset="-128"/>
              </a:rPr>
              <a:t>サイバーセキュリティ</a:t>
            </a:r>
            <a:r>
              <a:rPr lang="ja-JP" altLang="en-US" sz="2400" dirty="0" smtClean="0">
                <a:latin typeface="ＭＳ ゴシック" panose="020B0609070205080204" pitchFamily="49" charset="-128"/>
                <a:ea typeface="ＭＳ ゴシック" panose="020B0609070205080204" pitchFamily="49" charset="-128"/>
              </a:rPr>
              <a:t>基本法</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刑法</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不正アクセス行為の禁止等に関する</a:t>
            </a:r>
            <a:r>
              <a:rPr lang="ja-JP" altLang="en-US" sz="2400" dirty="0" smtClean="0">
                <a:latin typeface="ＭＳ ゴシック" panose="020B0609070205080204" pitchFamily="49" charset="-128"/>
                <a:ea typeface="ＭＳ ゴシック" panose="020B0609070205080204" pitchFamily="49" charset="-128"/>
              </a:rPr>
              <a:t>法律</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特定</a:t>
            </a:r>
            <a:r>
              <a:rPr lang="ja-JP" altLang="en-US" sz="2400" dirty="0">
                <a:latin typeface="ＭＳ ゴシック" panose="020B0609070205080204" pitchFamily="49" charset="-128"/>
                <a:ea typeface="ＭＳ ゴシック" panose="020B0609070205080204" pitchFamily="49" charset="-128"/>
              </a:rPr>
              <a:t>電子メールの送信の適正化等に関する</a:t>
            </a:r>
            <a:r>
              <a:rPr lang="ja-JP" altLang="en-US" sz="2400" dirty="0" smtClean="0">
                <a:latin typeface="ＭＳ ゴシック" panose="020B0609070205080204" pitchFamily="49" charset="-128"/>
                <a:ea typeface="ＭＳ ゴシック" panose="020B0609070205080204" pitchFamily="49" charset="-128"/>
              </a:rPr>
              <a:t>法律</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電波法</a:t>
            </a:r>
            <a:endParaRPr lang="en-US" altLang="ja-JP" sz="2400" dirty="0" smtClean="0">
              <a:latin typeface="ＭＳ ゴシック" panose="020B0609070205080204" pitchFamily="49" charset="-128"/>
              <a:ea typeface="ＭＳ ゴシック" panose="020B0609070205080204" pitchFamily="49" charset="-128"/>
            </a:endParaRPr>
          </a:p>
          <a:p>
            <a:r>
              <a:rPr lang="zh-TW" altLang="en-US" sz="2400" dirty="0" smtClean="0">
                <a:latin typeface="ＭＳ ゴシック" panose="020B0609070205080204" pitchFamily="49" charset="-128"/>
                <a:ea typeface="ＭＳ ゴシック" panose="020B0609070205080204" pitchFamily="49" charset="-128"/>
              </a:rPr>
              <a:t>個人情報保護法</a:t>
            </a:r>
            <a:endParaRPr lang="en-US" altLang="zh-TW"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クラウド利用と外国の</a:t>
            </a:r>
            <a:r>
              <a:rPr lang="ja-JP" altLang="en-US" sz="2400" dirty="0" smtClean="0">
                <a:latin typeface="ＭＳ ゴシック" panose="020B0609070205080204" pitchFamily="49" charset="-128"/>
                <a:ea typeface="ＭＳ ゴシック" panose="020B0609070205080204" pitchFamily="49" charset="-128"/>
              </a:rPr>
              <a:t>法律</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九州大学でのセキュリティに関する規定など</a:t>
            </a:r>
            <a:endParaRPr lang="en-US" altLang="ja-JP" sz="2400" dirty="0" smtClean="0">
              <a:latin typeface="ＭＳ ゴシック" panose="020B0609070205080204" pitchFamily="49" charset="-128"/>
              <a:ea typeface="ＭＳ ゴシック" panose="020B0609070205080204" pitchFamily="49" charset="-128"/>
            </a:endParaRPr>
          </a:p>
          <a:p>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70755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ＭＳ Ｐゴシック" panose="020B0600070205080204" pitchFamily="50" charset="-128"/>
              </a:rPr>
              <a:t>九州大学でのセキュリティに関する規定など</a:t>
            </a:r>
            <a:endParaRPr kumimoji="1" lang="ja-JP" altLang="en-US" dirty="0"/>
          </a:p>
        </p:txBody>
      </p:sp>
      <p:sp>
        <p:nvSpPr>
          <p:cNvPr id="3" name="コンテンツ プレースホルダー 2"/>
          <p:cNvSpPr>
            <a:spLocks noGrp="1"/>
          </p:cNvSpPr>
          <p:nvPr>
            <p:ph idx="1"/>
          </p:nvPr>
        </p:nvSpPr>
        <p:spPr>
          <a:xfrm>
            <a:off x="1715785" y="1905000"/>
            <a:ext cx="7089168" cy="4464978"/>
          </a:xfrm>
        </p:spPr>
        <p:txBody>
          <a:bodyPr>
            <a:normAutofit lnSpcReduction="10000"/>
          </a:bodyPr>
          <a:lstStyle/>
          <a:p>
            <a:r>
              <a:rPr kumimoji="1" lang="ja-JP" altLang="en-US" dirty="0" smtClean="0"/>
              <a:t>九州大学セキュリティポリシ</a:t>
            </a:r>
            <a:endParaRPr kumimoji="1" lang="en-US" altLang="ja-JP" dirty="0" smtClean="0"/>
          </a:p>
          <a:p>
            <a:r>
              <a:rPr lang="ja-JP" altLang="en-US" dirty="0" smtClean="0"/>
              <a:t>九州大学情報倫理規定</a:t>
            </a:r>
            <a:endParaRPr lang="en-US" altLang="ja-JP" dirty="0" smtClean="0"/>
          </a:p>
          <a:p>
            <a:endParaRPr lang="en-US" altLang="ja-JP" dirty="0"/>
          </a:p>
          <a:p>
            <a:r>
              <a:rPr lang="ja-JP" altLang="en-US" dirty="0"/>
              <a:t>企業コンプライアンス（</a:t>
            </a:r>
            <a:r>
              <a:rPr lang="en-US" altLang="ja-JP" dirty="0"/>
              <a:t>corporation compliance</a:t>
            </a:r>
            <a:r>
              <a:rPr lang="ja-JP" altLang="en-US" dirty="0"/>
              <a:t>）</a:t>
            </a:r>
            <a:endParaRPr lang="en-US" altLang="ja-JP" b="1" dirty="0" smtClean="0"/>
          </a:p>
          <a:p>
            <a:pPr lvl="1"/>
            <a:r>
              <a:rPr lang="ja-JP" altLang="en-US" b="1" dirty="0" smtClean="0"/>
              <a:t>コーポレートガバナンス</a:t>
            </a:r>
            <a:r>
              <a:rPr lang="ja-JP" altLang="en-US" b="1" dirty="0"/>
              <a:t>の基本原理の</a:t>
            </a:r>
            <a:r>
              <a:rPr lang="ja-JP" altLang="en-US" b="1" dirty="0" smtClean="0"/>
              <a:t>一つ．</a:t>
            </a:r>
            <a:r>
              <a:rPr lang="ja-JP" altLang="en-US" dirty="0" smtClean="0"/>
              <a:t>企業</a:t>
            </a:r>
            <a:r>
              <a:rPr lang="ja-JP" altLang="en-US" dirty="0"/>
              <a:t>が法律や内規などのごく基本的なルールに従って活動する</a:t>
            </a:r>
            <a:r>
              <a:rPr lang="ja-JP" altLang="en-US" dirty="0" smtClean="0"/>
              <a:t>こと．ビジネスコンプライアンス</a:t>
            </a:r>
            <a:r>
              <a:rPr lang="ja-JP" altLang="en-US" dirty="0"/>
              <a:t>という場合もある</a:t>
            </a:r>
            <a:r>
              <a:rPr lang="ja-JP" altLang="en-US" dirty="0" smtClean="0"/>
              <a:t>。</a:t>
            </a:r>
            <a:endParaRPr lang="en-US" altLang="ja-JP" dirty="0" smtClean="0"/>
          </a:p>
          <a:p>
            <a:pPr lvl="1"/>
            <a:r>
              <a:rPr lang="ja-JP" altLang="en-US" dirty="0" smtClean="0"/>
              <a:t>「</a:t>
            </a:r>
            <a:r>
              <a:rPr lang="ja-JP" altLang="en-US" dirty="0"/>
              <a:t>コンプライアンス」は「企業が法律に従うこと」に限られない「遵守」「応諾」「従順」などを意味する</a:t>
            </a:r>
            <a:r>
              <a:rPr lang="ja-JP" altLang="en-US" dirty="0" smtClean="0"/>
              <a:t>語だが，ここでは「法令順守」の意味で使用．</a:t>
            </a:r>
            <a:r>
              <a:rPr lang="ja-JP" altLang="en-US" sz="1800" b="1" dirty="0" smtClean="0"/>
              <a:t>「社会規範，企業倫理」を含める</a:t>
            </a:r>
            <a:r>
              <a:rPr lang="ja-JP" altLang="en-US" sz="1800" dirty="0" smtClean="0"/>
              <a:t>意見</a:t>
            </a:r>
            <a:r>
              <a:rPr lang="ja-JP" altLang="en-US" dirty="0" smtClean="0"/>
              <a:t>もある．</a:t>
            </a:r>
            <a:endParaRPr lang="en-US" altLang="ja-JP" dirty="0" smtClean="0"/>
          </a:p>
          <a:p>
            <a:pPr lvl="1"/>
            <a:endParaRPr lang="en-US" altLang="ja-JP" dirty="0"/>
          </a:p>
          <a:p>
            <a:pPr lvl="1"/>
            <a:endParaRPr lang="en-US" altLang="ja-JP" dirty="0" smtClean="0"/>
          </a:p>
          <a:p>
            <a:pPr lvl="1"/>
            <a:r>
              <a:rPr lang="ja-JP" altLang="en-US" dirty="0" smtClean="0"/>
              <a:t>企業 </a:t>
            </a:r>
            <a:r>
              <a:rPr lang="en-US" altLang="ja-JP" dirty="0" smtClean="0"/>
              <a:t>= </a:t>
            </a:r>
            <a:r>
              <a:rPr lang="ja-JP" altLang="en-US" dirty="0" smtClean="0"/>
              <a:t>九州大学</a:t>
            </a:r>
            <a:endParaRPr lang="en-US" altLang="ja-JP" dirty="0" smtClean="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380" y="4873084"/>
            <a:ext cx="1838108" cy="1838108"/>
          </a:xfrm>
          <a:prstGeom prst="rect">
            <a:avLst/>
          </a:prstGeom>
        </p:spPr>
      </p:pic>
      <p:sp>
        <p:nvSpPr>
          <p:cNvPr id="5" name="正方形/長方形 4"/>
          <p:cNvSpPr/>
          <p:nvPr/>
        </p:nvSpPr>
        <p:spPr>
          <a:xfrm>
            <a:off x="4309937" y="5045637"/>
            <a:ext cx="437165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t>食品の偽装表示・不正会計・不正入札・クレームの隠蔽</a:t>
            </a:r>
            <a:r>
              <a:rPr lang="en-US" altLang="ja-JP" dirty="0"/>
              <a:t>(</a:t>
            </a:r>
            <a:r>
              <a:rPr lang="ja-JP" altLang="en-US" dirty="0"/>
              <a:t>いんぺい</a:t>
            </a:r>
            <a:r>
              <a:rPr lang="en-US" altLang="ja-JP" dirty="0"/>
              <a:t>)</a:t>
            </a:r>
            <a:r>
              <a:rPr lang="ja-JP" altLang="en-US" dirty="0"/>
              <a:t>・盗聴</a:t>
            </a:r>
            <a:r>
              <a:rPr lang="ja-JP" altLang="en-US" dirty="0" smtClean="0"/>
              <a:t>事件などの不祥事の頻発が背景</a:t>
            </a:r>
            <a:endParaRPr lang="ja-JP" altLang="en-US" dirty="0"/>
          </a:p>
        </p:txBody>
      </p:sp>
      <p:sp>
        <p:nvSpPr>
          <p:cNvPr id="6" name="正方形/長方形 5"/>
          <p:cNvSpPr/>
          <p:nvPr/>
        </p:nvSpPr>
        <p:spPr>
          <a:xfrm>
            <a:off x="4646416" y="5968967"/>
            <a:ext cx="4302375" cy="461665"/>
          </a:xfrm>
          <a:prstGeom prst="rect">
            <a:avLst/>
          </a:prstGeom>
        </p:spPr>
        <p:txBody>
          <a:bodyPr wrap="square">
            <a:spAutoFit/>
          </a:bodyPr>
          <a:lstStyle/>
          <a:p>
            <a:r>
              <a:rPr lang="ja-JP" altLang="en-US" sz="1200" dirty="0"/>
              <a:t>http://dictionary.sanseido-publ.co.jp/topic/10minnw/003compliance.html</a:t>
            </a:r>
          </a:p>
        </p:txBody>
      </p:sp>
    </p:spTree>
    <p:extLst>
      <p:ext uri="{BB962C8B-B14F-4D97-AF65-F5344CB8AC3E}">
        <p14:creationId xmlns:p14="http://schemas.microsoft.com/office/powerpoint/2010/main" val="124023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8200" y="632273"/>
            <a:ext cx="6589200" cy="535823"/>
          </a:xfrm>
        </p:spPr>
        <p:txBody>
          <a:bodyPr>
            <a:normAutofit/>
          </a:bodyPr>
          <a:lstStyle/>
          <a:p>
            <a:r>
              <a:rPr kumimoji="1" lang="ja-JP" altLang="en-US" sz="2800" dirty="0" smtClean="0"/>
              <a:t>倫理と法律～十和田湖でおきた事件</a:t>
            </a:r>
            <a:endParaRPr kumimoji="1" lang="ja-JP" altLang="en-US" sz="28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417" y="3445843"/>
            <a:ext cx="4392329" cy="3294247"/>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63" y="1264555"/>
            <a:ext cx="4392329" cy="3294247"/>
          </a:xfrm>
          <a:prstGeom prst="rect">
            <a:avLst/>
          </a:prstGeom>
        </p:spPr>
      </p:pic>
      <p:sp>
        <p:nvSpPr>
          <p:cNvPr id="5" name="テキスト ボックス 4"/>
          <p:cNvSpPr txBox="1"/>
          <p:nvPr/>
        </p:nvSpPr>
        <p:spPr>
          <a:xfrm>
            <a:off x="4776146" y="1711349"/>
            <a:ext cx="4175350" cy="923330"/>
          </a:xfrm>
          <a:prstGeom prst="rect">
            <a:avLst/>
          </a:prstGeom>
          <a:noFill/>
        </p:spPr>
        <p:txBody>
          <a:bodyPr wrap="square" rtlCol="0">
            <a:spAutoFit/>
          </a:bodyPr>
          <a:lstStyle/>
          <a:p>
            <a:r>
              <a:rPr kumimoji="1" lang="ja-JP" altLang="en-US" dirty="0" smtClean="0"/>
              <a:t>倫理：明文化されていない。</a:t>
            </a:r>
            <a:endParaRPr kumimoji="1" lang="en-US" altLang="ja-JP" dirty="0" smtClean="0"/>
          </a:p>
          <a:p>
            <a:r>
              <a:rPr kumimoji="1" lang="en-US" altLang="ja-JP" dirty="0" smtClean="0"/>
              <a:t>“</a:t>
            </a:r>
            <a:r>
              <a:rPr kumimoji="1" lang="ja-JP" altLang="en-US" dirty="0" smtClean="0"/>
              <a:t>苔ははがさないでください</a:t>
            </a:r>
            <a:r>
              <a:rPr kumimoji="1" lang="en-US" altLang="ja-JP" dirty="0" smtClean="0"/>
              <a:t>”</a:t>
            </a:r>
            <a:r>
              <a:rPr kumimoji="1" lang="ja-JP" altLang="en-US" dirty="0" smtClean="0"/>
              <a:t>という看板がなければ、はがしてもよいか</a:t>
            </a:r>
            <a:r>
              <a:rPr kumimoji="1" lang="ja-JP" altLang="en-US" dirty="0"/>
              <a:t>？</a:t>
            </a:r>
          </a:p>
        </p:txBody>
      </p:sp>
    </p:spTree>
    <p:extLst>
      <p:ext uri="{BB962C8B-B14F-4D97-AF65-F5344CB8AC3E}">
        <p14:creationId xmlns:p14="http://schemas.microsoft.com/office/powerpoint/2010/main" val="3568671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考えてみよう</a:t>
            </a:r>
            <a:endParaRPr kumimoji="1" lang="ja-JP" altLang="en-US" dirty="0"/>
          </a:p>
        </p:txBody>
      </p:sp>
      <p:sp>
        <p:nvSpPr>
          <p:cNvPr id="3" name="コンテンツ プレースホルダー 2"/>
          <p:cNvSpPr>
            <a:spLocks noGrp="1"/>
          </p:cNvSpPr>
          <p:nvPr>
            <p:ph idx="1"/>
          </p:nvPr>
        </p:nvSpPr>
        <p:spPr>
          <a:xfrm>
            <a:off x="1788303" y="1619892"/>
            <a:ext cx="6591985" cy="3777622"/>
          </a:xfrm>
        </p:spPr>
        <p:txBody>
          <a:bodyPr>
            <a:normAutofit/>
          </a:bodyPr>
          <a:lstStyle/>
          <a:p>
            <a:pPr marL="514350" indent="-514350">
              <a:buFont typeface="+mj-lt"/>
              <a:buAutoNum type="arabicPeriod"/>
            </a:pPr>
            <a:r>
              <a:rPr lang="ja-JP" altLang="en-US" sz="2800" dirty="0">
                <a:latin typeface="ＭＳ ゴシック" panose="020B0609070205080204" pitchFamily="49" charset="-128"/>
                <a:ea typeface="ＭＳ ゴシック" panose="020B0609070205080204" pitchFamily="49" charset="-128"/>
              </a:rPr>
              <a:t>代返などのために、他人に </a:t>
            </a:r>
            <a:r>
              <a:rPr lang="en-US" altLang="ja-JP" sz="2800" dirty="0">
                <a:latin typeface="ＭＳ ゴシック" panose="020B0609070205080204" pitchFamily="49" charset="-128"/>
                <a:ea typeface="ＭＳ ゴシック" panose="020B0609070205080204" pitchFamily="49" charset="-128"/>
              </a:rPr>
              <a:t>SSO-KID </a:t>
            </a:r>
            <a:r>
              <a:rPr lang="ja-JP" altLang="en-US" sz="2800" dirty="0">
                <a:latin typeface="ＭＳ ゴシック" panose="020B0609070205080204" pitchFamily="49" charset="-128"/>
                <a:ea typeface="ＭＳ ゴシック" panose="020B0609070205080204" pitchFamily="49" charset="-128"/>
              </a:rPr>
              <a:t>やパスワード教えると、 九州大学</a:t>
            </a:r>
            <a:r>
              <a:rPr lang="ja-JP" altLang="en-US" sz="2800" dirty="0" smtClean="0">
                <a:latin typeface="ＭＳ ゴシック" panose="020B0609070205080204" pitchFamily="49" charset="-128"/>
                <a:ea typeface="ＭＳ ゴシック" panose="020B0609070205080204" pitchFamily="49" charset="-128"/>
              </a:rPr>
              <a:t>情報</a:t>
            </a:r>
            <a:r>
              <a:rPr lang="ja-JP" altLang="en-US" sz="2800" dirty="0">
                <a:latin typeface="ＭＳ ゴシック" panose="020B0609070205080204" pitchFamily="49" charset="-128"/>
                <a:ea typeface="ＭＳ ゴシック" panose="020B0609070205080204" pitchFamily="49" charset="-128"/>
              </a:rPr>
              <a:t>倫理規定に抵触するでしょうか。理由をつけて解答して下さい</a:t>
            </a:r>
            <a:r>
              <a:rPr lang="ja-JP" altLang="en-US" sz="2800" dirty="0" smtClean="0">
                <a:latin typeface="ＭＳ ゴシック" panose="020B0609070205080204" pitchFamily="49" charset="-128"/>
                <a:ea typeface="ＭＳ ゴシック" panose="020B0609070205080204" pitchFamily="49" charset="-128"/>
              </a:rPr>
              <a:t>。</a:t>
            </a:r>
            <a:endParaRPr lang="en-US" altLang="ja-JP" sz="2800" dirty="0" smtClean="0"/>
          </a:p>
        </p:txBody>
      </p:sp>
    </p:spTree>
    <p:extLst>
      <p:ext uri="{BB962C8B-B14F-4D97-AF65-F5344CB8AC3E}">
        <p14:creationId xmlns:p14="http://schemas.microsoft.com/office/powerpoint/2010/main" val="1841382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小テスト</a:t>
            </a:r>
            <a:endParaRPr kumimoji="1" lang="ja-JP" altLang="en-US" dirty="0"/>
          </a:p>
        </p:txBody>
      </p:sp>
      <p:sp>
        <p:nvSpPr>
          <p:cNvPr id="3" name="コンテンツ プレースホルダー 2"/>
          <p:cNvSpPr>
            <a:spLocks noGrp="1"/>
          </p:cNvSpPr>
          <p:nvPr>
            <p:ph idx="1"/>
          </p:nvPr>
        </p:nvSpPr>
        <p:spPr>
          <a:xfrm>
            <a:off x="1788303" y="1619892"/>
            <a:ext cx="6591985" cy="3777622"/>
          </a:xfrm>
        </p:spPr>
        <p:txBody>
          <a:bodyPr>
            <a:normAutofit fontScale="77500" lnSpcReduction="20000"/>
          </a:bodyPr>
          <a:lstStyle/>
          <a:p>
            <a:pPr marL="514350" indent="-514350">
              <a:buFont typeface="+mj-lt"/>
              <a:buAutoNum type="arabicPeriod"/>
            </a:pPr>
            <a:r>
              <a:rPr lang="ja-JP" altLang="en-US" sz="2800" dirty="0">
                <a:latin typeface="ＭＳ ゴシック" panose="020B0609070205080204" pitchFamily="49" charset="-128"/>
                <a:ea typeface="ＭＳ ゴシック" panose="020B0609070205080204" pitchFamily="49" charset="-128"/>
              </a:rPr>
              <a:t>不正アクセス行為の禁止等に関する法律が施行される以前は、</a:t>
            </a:r>
            <a:r>
              <a:rPr lang="ja-JP" altLang="en-US" sz="2800">
                <a:latin typeface="ＭＳ ゴシック" panose="020B0609070205080204" pitchFamily="49" charset="-128"/>
                <a:ea typeface="ＭＳ ゴシック" panose="020B0609070205080204" pitchFamily="49" charset="-128"/>
              </a:rPr>
              <a:t>不正</a:t>
            </a:r>
            <a:r>
              <a:rPr lang="ja-JP" altLang="en-US" sz="2800" smtClean="0">
                <a:latin typeface="ＭＳ ゴシック" panose="020B0609070205080204" pitchFamily="49" charset="-128"/>
                <a:ea typeface="ＭＳ ゴシック" panose="020B0609070205080204" pitchFamily="49" charset="-128"/>
              </a:rPr>
              <a:t>アクセス</a:t>
            </a:r>
            <a:r>
              <a:rPr lang="ja-JP" altLang="en-US" sz="2800" dirty="0">
                <a:latin typeface="ＭＳ ゴシック" panose="020B0609070205080204" pitchFamily="49" charset="-128"/>
                <a:ea typeface="ＭＳ ゴシック" panose="020B0609070205080204" pitchFamily="49" charset="-128"/>
              </a:rPr>
              <a:t>が行なわれた場合どのような処置が取られていたでしょうか。</a:t>
            </a:r>
          </a:p>
          <a:p>
            <a:pPr marL="514350" indent="-514350">
              <a:buFont typeface="+mj-lt"/>
              <a:buAutoNum type="arabicPeriod"/>
            </a:pPr>
            <a:r>
              <a:rPr lang="ja-JP" altLang="en-US" sz="2800" dirty="0" smtClean="0">
                <a:latin typeface="ＭＳ ゴシック" panose="020B0609070205080204" pitchFamily="49" charset="-128"/>
                <a:ea typeface="ＭＳ ゴシック" panose="020B0609070205080204" pitchFamily="49" charset="-128"/>
              </a:rPr>
              <a:t>クラウド</a:t>
            </a:r>
            <a:r>
              <a:rPr lang="ja-JP" altLang="en-US" sz="2800" dirty="0">
                <a:latin typeface="ＭＳ ゴシック" panose="020B0609070205080204" pitchFamily="49" charset="-128"/>
                <a:ea typeface="ＭＳ ゴシック" panose="020B0609070205080204" pitchFamily="49" charset="-128"/>
              </a:rPr>
              <a:t>をビジネスで利用する時に特に法律的に注意しなければ</a:t>
            </a:r>
            <a:r>
              <a:rPr lang="ja-JP" altLang="en-US" sz="2800" dirty="0" smtClean="0">
                <a:latin typeface="ＭＳ ゴシック" panose="020B0609070205080204" pitchFamily="49" charset="-128"/>
                <a:ea typeface="ＭＳ ゴシック" panose="020B0609070205080204" pitchFamily="49" charset="-128"/>
              </a:rPr>
              <a:t>いけないの</a:t>
            </a:r>
            <a:r>
              <a:rPr lang="ja-JP" altLang="en-US" sz="2800" dirty="0">
                <a:latin typeface="ＭＳ ゴシック" panose="020B0609070205080204" pitchFamily="49" charset="-128"/>
                <a:ea typeface="ＭＳ ゴシック" panose="020B0609070205080204" pitchFamily="49" charset="-128"/>
              </a:rPr>
              <a:t>はどのような点についてでしょうか</a:t>
            </a:r>
            <a:r>
              <a:rPr lang="ja-JP" altLang="en-US" sz="2800" dirty="0" smtClean="0">
                <a:latin typeface="ＭＳ ゴシック" panose="020B0609070205080204" pitchFamily="49" charset="-128"/>
                <a:ea typeface="ＭＳ ゴシック" panose="020B0609070205080204" pitchFamily="49" charset="-128"/>
              </a:rPr>
              <a:t>。</a:t>
            </a:r>
            <a:endParaRPr lang="en-US" altLang="ja-JP" sz="2800" dirty="0" smtClean="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800" dirty="0">
                <a:latin typeface="ＭＳ ゴシック" panose="020B0609070205080204" pitchFamily="49" charset="-128"/>
                <a:ea typeface="ＭＳ ゴシック" panose="020B0609070205080204" pitchFamily="49" charset="-128"/>
              </a:rPr>
              <a:t>九大生以外の友人に </a:t>
            </a:r>
            <a:r>
              <a:rPr lang="en-US" altLang="ja-JP" sz="2800" dirty="0" err="1">
                <a:latin typeface="ＭＳ ゴシック" panose="020B0609070205080204" pitchFamily="49" charset="-128"/>
                <a:ea typeface="ＭＳ ゴシック" panose="020B0609070205080204" pitchFamily="49" charset="-128"/>
              </a:rPr>
              <a:t>kitenet</a:t>
            </a:r>
            <a:r>
              <a:rPr lang="en-US" altLang="ja-JP" sz="2800"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や </a:t>
            </a:r>
            <a:r>
              <a:rPr lang="en-US" altLang="ja-JP" sz="2800" dirty="0" err="1">
                <a:latin typeface="ＭＳ ゴシック" panose="020B0609070205080204" pitchFamily="49" charset="-128"/>
                <a:ea typeface="ＭＳ ゴシック" panose="020B0609070205080204" pitchFamily="49" charset="-128"/>
              </a:rPr>
              <a:t>edunet</a:t>
            </a:r>
            <a:r>
              <a:rPr lang="en-US" altLang="ja-JP" sz="2800"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でインターネットに接続された</a:t>
            </a:r>
            <a:r>
              <a:rPr lang="ja-JP" altLang="en-US" sz="2800" dirty="0" smtClean="0">
                <a:latin typeface="ＭＳ ゴシック" panose="020B0609070205080204" pitchFamily="49" charset="-128"/>
                <a:ea typeface="ＭＳ ゴシック" panose="020B0609070205080204" pitchFamily="49" charset="-128"/>
              </a:rPr>
              <a:t>ノートパソコン</a:t>
            </a:r>
            <a:r>
              <a:rPr lang="ja-JP" altLang="en-US" sz="2800" dirty="0">
                <a:latin typeface="ＭＳ ゴシック" panose="020B0609070205080204" pitchFamily="49" charset="-128"/>
                <a:ea typeface="ＭＳ ゴシック" panose="020B0609070205080204" pitchFamily="49" charset="-128"/>
              </a:rPr>
              <a:t>を使用させると、九州大学セキュリティポリシに反することに</a:t>
            </a:r>
            <a:r>
              <a:rPr lang="ja-JP" altLang="en-US" sz="2800" dirty="0" smtClean="0">
                <a:latin typeface="ＭＳ ゴシック" panose="020B0609070205080204" pitchFamily="49" charset="-128"/>
                <a:ea typeface="ＭＳ ゴシック" panose="020B0609070205080204" pitchFamily="49" charset="-128"/>
              </a:rPr>
              <a:t>なるでしょう</a:t>
            </a:r>
            <a:r>
              <a:rPr lang="ja-JP" altLang="en-US" sz="2800" dirty="0">
                <a:latin typeface="ＭＳ ゴシック" panose="020B0609070205080204" pitchFamily="49" charset="-128"/>
                <a:ea typeface="ＭＳ ゴシック" panose="020B0609070205080204" pitchFamily="49" charset="-128"/>
              </a:rPr>
              <a:t>か。理由をつけて解答して</a:t>
            </a:r>
            <a:r>
              <a:rPr lang="ja-JP" altLang="en-US" sz="2800" dirty="0" smtClean="0">
                <a:latin typeface="ＭＳ ゴシック" panose="020B0609070205080204" pitchFamily="49" charset="-128"/>
                <a:ea typeface="ＭＳ ゴシック" panose="020B0609070205080204" pitchFamily="49" charset="-128"/>
              </a:rPr>
              <a:t>下さい。</a:t>
            </a:r>
            <a:endParaRPr lang="en-US" altLang="ja-JP" sz="2800" dirty="0" smtClean="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800" dirty="0">
                <a:latin typeface="ＭＳ ゴシック" panose="020B0609070205080204" pitchFamily="49" charset="-128"/>
                <a:ea typeface="ＭＳ ゴシック" panose="020B0609070205080204" pitchFamily="49" charset="-128"/>
              </a:rPr>
              <a:t>講義に対する感想、要望を書いてください。</a:t>
            </a:r>
          </a:p>
        </p:txBody>
      </p:sp>
    </p:spTree>
    <p:extLst>
      <p:ext uri="{BB962C8B-B14F-4D97-AF65-F5344CB8AC3E}">
        <p14:creationId xmlns:p14="http://schemas.microsoft.com/office/powerpoint/2010/main" val="382996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本日の講義の主な参照</a:t>
            </a:r>
            <a:r>
              <a:rPr lang="ja-JP" altLang="en-US" dirty="0" smtClean="0"/>
              <a:t>元</a:t>
            </a:r>
            <a:endParaRPr kumimoji="1" lang="ja-JP" altLang="en-US" dirty="0"/>
          </a:p>
        </p:txBody>
      </p:sp>
      <p:sp>
        <p:nvSpPr>
          <p:cNvPr id="3" name="コンテンツ プレースホルダー 2"/>
          <p:cNvSpPr>
            <a:spLocks noGrp="1"/>
          </p:cNvSpPr>
          <p:nvPr>
            <p:ph idx="1"/>
          </p:nvPr>
        </p:nvSpPr>
        <p:spPr/>
        <p:txBody>
          <a:bodyPr/>
          <a:lstStyle/>
          <a:p>
            <a:endParaRPr lang="en-US" altLang="ja-JP" dirty="0" smtClean="0"/>
          </a:p>
          <a:p>
            <a:endParaRPr lang="en-US" altLang="ja-JP" dirty="0"/>
          </a:p>
          <a:p>
            <a:r>
              <a:rPr lang="en-US" altLang="ja-JP" sz="2400" dirty="0" smtClean="0"/>
              <a:t>http</a:t>
            </a:r>
            <a:r>
              <a:rPr lang="en-US" altLang="ja-JP" sz="2400" dirty="0"/>
              <a:t>://</a:t>
            </a:r>
            <a:r>
              <a:rPr lang="en-US" altLang="ja-JP" sz="2400" dirty="0" smtClean="0"/>
              <a:t>ja.wikipedia.org</a:t>
            </a:r>
            <a:endParaRPr lang="en-US" altLang="ja-JP" sz="2400" dirty="0"/>
          </a:p>
          <a:p>
            <a:r>
              <a:rPr lang="en-US" altLang="ja-JP" sz="2400" dirty="0" smtClean="0">
                <a:hlinkClick r:id="rId2"/>
              </a:rPr>
              <a:t>http://www.ipa.go.jp</a:t>
            </a:r>
            <a:endParaRPr lang="en-US" altLang="ja-JP" sz="2400" dirty="0" smtClean="0"/>
          </a:p>
          <a:p>
            <a:endParaRPr lang="en-US" altLang="ja-JP" sz="2400" dirty="0"/>
          </a:p>
          <a:p>
            <a:endParaRPr lang="en-US" altLang="ja-JP" sz="2400" dirty="0" smtClean="0"/>
          </a:p>
        </p:txBody>
      </p:sp>
      <p:pic>
        <p:nvPicPr>
          <p:cNvPr id="5" name="図 4"/>
          <p:cNvPicPr>
            <a:picLocks noChangeAspect="1"/>
          </p:cNvPicPr>
          <p:nvPr/>
        </p:nvPicPr>
        <p:blipFill>
          <a:blip r:embed="rId3"/>
          <a:stretch>
            <a:fillRect/>
          </a:stretch>
        </p:blipFill>
        <p:spPr>
          <a:xfrm>
            <a:off x="5853680" y="2681292"/>
            <a:ext cx="981075" cy="89535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617" y="3935624"/>
            <a:ext cx="4203199" cy="538872"/>
          </a:xfrm>
          <a:prstGeom prst="rect">
            <a:avLst/>
          </a:prstGeom>
        </p:spPr>
      </p:pic>
    </p:spTree>
    <p:extLst>
      <p:ext uri="{BB962C8B-B14F-4D97-AF65-F5344CB8AC3E}">
        <p14:creationId xmlns:p14="http://schemas.microsoft.com/office/powerpoint/2010/main" val="1450686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サイバーセキュリティ基本法</a:t>
            </a:r>
            <a:r>
              <a:rPr lang="en-US" altLang="ja-JP" dirty="0" smtClean="0"/>
              <a:t/>
            </a:r>
            <a:br>
              <a:rPr lang="en-US" altLang="ja-JP" dirty="0" smtClean="0"/>
            </a:br>
            <a:r>
              <a:rPr lang="ja-JP" altLang="en-US" dirty="0" smtClean="0"/>
              <a:t>（</a:t>
            </a:r>
            <a:r>
              <a:rPr lang="en-US" altLang="ja-JP" dirty="0" smtClean="0"/>
              <a:t>2014</a:t>
            </a:r>
            <a:r>
              <a:rPr lang="ja-JP" altLang="en-US" dirty="0" smtClean="0"/>
              <a:t>年</a:t>
            </a:r>
            <a:r>
              <a:rPr lang="en-US" altLang="ja-JP" dirty="0" smtClean="0"/>
              <a:t>11</a:t>
            </a:r>
            <a:r>
              <a:rPr lang="ja-JP" altLang="en-US" dirty="0" smtClean="0"/>
              <a:t>月</a:t>
            </a:r>
            <a:r>
              <a:rPr lang="en-US" altLang="ja-JP" dirty="0" smtClean="0"/>
              <a:t>6</a:t>
            </a:r>
            <a:r>
              <a:rPr lang="ja-JP" altLang="en-US" dirty="0" smtClean="0"/>
              <a:t>日成立）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サイバー攻撃対策に関する国の責務などを定めた法律</a:t>
            </a:r>
            <a:endParaRPr lang="en-US" altLang="ja-JP" dirty="0" smtClean="0"/>
          </a:p>
          <a:p>
            <a:r>
              <a:rPr lang="ja-JP" altLang="en-US" dirty="0" smtClean="0"/>
              <a:t>（</a:t>
            </a:r>
            <a:r>
              <a:rPr lang="ja-JP" altLang="en-US" dirty="0"/>
              <a:t>教育研究機関の責務</a:t>
            </a:r>
            <a:r>
              <a:rPr lang="ja-JP" altLang="en-US" dirty="0" smtClean="0"/>
              <a:t>）第八条</a:t>
            </a:r>
            <a:r>
              <a:rPr lang="ja-JP" altLang="en-US" dirty="0"/>
              <a:t>　大学その他</a:t>
            </a:r>
            <a:r>
              <a:rPr lang="ja-JP" altLang="en-US" dirty="0" smtClean="0"/>
              <a:t>の教育</a:t>
            </a:r>
            <a:r>
              <a:rPr lang="ja-JP" altLang="en-US" dirty="0"/>
              <a:t>研究機関は、基本理念にのっとり、自主的かつ積極的にサイバーセキュリティの確保、サイバーセキュリティに係る人材の育成並びに</a:t>
            </a:r>
            <a:r>
              <a:rPr lang="ja-JP" altLang="en-US" dirty="0" smtClean="0"/>
              <a:t>サイバーセキュリティに</a:t>
            </a:r>
            <a:r>
              <a:rPr lang="ja-JP" altLang="en-US" dirty="0"/>
              <a:t>関する研究及びその成果の普及に努めるとともに、国又は地方公共団体が実施するサイバーセキュリティに関する施策に協力するよう努めるものとする</a:t>
            </a:r>
            <a:r>
              <a:rPr lang="ja-JP" altLang="en-US" dirty="0" smtClean="0"/>
              <a:t>。</a:t>
            </a:r>
            <a:endParaRPr lang="en-US" altLang="ja-JP" dirty="0" smtClean="0"/>
          </a:p>
          <a:p>
            <a:r>
              <a:rPr lang="ja-JP" altLang="en-US" dirty="0" smtClean="0"/>
              <a:t>（</a:t>
            </a:r>
            <a:r>
              <a:rPr lang="ja-JP" altLang="en-US" dirty="0"/>
              <a:t>国民の努力</a:t>
            </a:r>
            <a:r>
              <a:rPr lang="ja-JP" altLang="en-US" dirty="0" smtClean="0"/>
              <a:t>）第九条</a:t>
            </a:r>
            <a:r>
              <a:rPr lang="ja-JP" altLang="en-US" dirty="0"/>
              <a:t>　国民は、基本理念にのっとり、サイバーセキュリティの重要性に関する関心と理解を深め、サイバーセキュリティの確保に必要な注意を払うよう努めるものとする。</a:t>
            </a:r>
          </a:p>
          <a:p>
            <a:pPr lvl="4"/>
            <a:endParaRPr lang="en-US" altLang="ja-JP" dirty="0" smtClean="0"/>
          </a:p>
          <a:p>
            <a:r>
              <a:rPr lang="ja-JP" altLang="en-US" dirty="0" smtClean="0"/>
              <a:t>法案全文</a:t>
            </a:r>
            <a:endParaRPr lang="en-US" altLang="ja-JP" dirty="0" smtClean="0"/>
          </a:p>
          <a:p>
            <a:pPr lvl="1"/>
            <a:r>
              <a:rPr lang="en-US" altLang="ja-JP" dirty="0" smtClean="0">
                <a:hlinkClick r:id="rId3"/>
              </a:rPr>
              <a:t>http</a:t>
            </a:r>
            <a:r>
              <a:rPr lang="en-US" altLang="ja-JP" dirty="0">
                <a:hlinkClick r:id="rId3"/>
              </a:rPr>
              <a:t>://</a:t>
            </a:r>
            <a:r>
              <a:rPr lang="en-US" altLang="ja-JP" dirty="0" smtClean="0">
                <a:hlinkClick r:id="rId3"/>
              </a:rPr>
              <a:t>www.shugiin.go.jp/internet/itdb_gian.nsf/html/gian/honbun/houan/g18601035.htm</a:t>
            </a:r>
            <a:r>
              <a:rPr lang="ja-JP" altLang="en-US" dirty="0"/>
              <a:t> </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dirty="0" smtClean="0"/>
              <a:t>サイバーセキュリティ基礎</a:t>
            </a:r>
            <a:endParaRPr kumimoji="1" lang="ja-JP" altLang="en-US" dirty="0"/>
          </a:p>
        </p:txBody>
      </p:sp>
      <p:sp>
        <p:nvSpPr>
          <p:cNvPr id="5" name="スライド番号プレースホルダー 4"/>
          <p:cNvSpPr>
            <a:spLocks noGrp="1"/>
          </p:cNvSpPr>
          <p:nvPr>
            <p:ph type="sldNum" sz="quarter" idx="12"/>
          </p:nvPr>
        </p:nvSpPr>
        <p:spPr/>
        <p:txBody>
          <a:bodyPr/>
          <a:lstStyle/>
          <a:p>
            <a:fld id="{7E280EC1-6B44-4B49-82BC-9ACA7170F820}" type="slidenum">
              <a:rPr kumimoji="1" lang="ja-JP" altLang="en-US" smtClean="0"/>
              <a:t>4</a:t>
            </a:fld>
            <a:endParaRPr kumimoji="1" lang="ja-JP" altLang="en-US"/>
          </a:p>
        </p:txBody>
      </p:sp>
    </p:spTree>
    <p:extLst>
      <p:ext uri="{BB962C8B-B14F-4D97-AF65-F5344CB8AC3E}">
        <p14:creationId xmlns:p14="http://schemas.microsoft.com/office/powerpoint/2010/main" val="3024630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
        <p:nvSpPr>
          <p:cNvPr id="5" name="正方形/長方形 4"/>
          <p:cNvSpPr/>
          <p:nvPr/>
        </p:nvSpPr>
        <p:spPr>
          <a:xfrm>
            <a:off x="8023412" y="295836"/>
            <a:ext cx="1057835" cy="34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3393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793"/>
            <a:ext cx="9144000" cy="6464413"/>
          </a:xfrm>
          <a:prstGeom prst="rect">
            <a:avLst/>
          </a:prstGeom>
        </p:spPr>
      </p:pic>
    </p:spTree>
    <p:extLst>
      <p:ext uri="{BB962C8B-B14F-4D97-AF65-F5344CB8AC3E}">
        <p14:creationId xmlns:p14="http://schemas.microsoft.com/office/powerpoint/2010/main" val="322418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刑法 </a:t>
            </a:r>
            <a:r>
              <a:rPr lang="ja-JP" altLang="en-US" sz="2700" dirty="0"/>
              <a:t>（けいほう、明治</a:t>
            </a:r>
            <a:r>
              <a:rPr lang="en-US" altLang="ja-JP" sz="2700" dirty="0"/>
              <a:t>40</a:t>
            </a:r>
            <a:r>
              <a:rPr lang="ja-JP" altLang="en-US" sz="2700" dirty="0"/>
              <a:t>年法律第</a:t>
            </a:r>
            <a:r>
              <a:rPr lang="en-US" altLang="ja-JP" sz="2700" dirty="0"/>
              <a:t>45</a:t>
            </a:r>
            <a:r>
              <a:rPr lang="ja-JP" altLang="en-US" sz="2700" dirty="0"/>
              <a:t>号）</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2171111" y="1593669"/>
            <a:ext cx="6541815" cy="4963885"/>
          </a:xfrm>
        </p:spPr>
        <p:txBody>
          <a:bodyPr>
            <a:normAutofit lnSpcReduction="10000"/>
          </a:bodyPr>
          <a:lstStyle/>
          <a:p>
            <a:r>
              <a:rPr lang="ja-JP" altLang="en-US" sz="2400" dirty="0" smtClean="0"/>
              <a:t>犯罪に関する総則規定および個別の犯罪の成立要件やこれに対する刑罰を定める日本の法律。</a:t>
            </a:r>
            <a:endParaRPr lang="en-US" altLang="ja-JP" sz="2400" dirty="0" smtClean="0"/>
          </a:p>
          <a:p>
            <a:r>
              <a:rPr lang="ja-JP" altLang="en-US" sz="2400" dirty="0" smtClean="0"/>
              <a:t>明治</a:t>
            </a:r>
            <a:r>
              <a:rPr lang="en-US" altLang="ja-JP" sz="2400" dirty="0" smtClean="0"/>
              <a:t>40</a:t>
            </a:r>
            <a:r>
              <a:rPr lang="ja-JP" altLang="en-US" sz="2400" dirty="0" smtClean="0"/>
              <a:t>年（</a:t>
            </a:r>
            <a:r>
              <a:rPr lang="en-US" altLang="ja-JP" sz="2400" dirty="0" smtClean="0"/>
              <a:t>1907</a:t>
            </a:r>
            <a:r>
              <a:rPr lang="ja-JP" altLang="en-US" sz="2400" dirty="0" smtClean="0"/>
              <a:t>年）</a:t>
            </a:r>
            <a:r>
              <a:rPr lang="en-US" altLang="ja-JP" sz="2400" dirty="0" smtClean="0"/>
              <a:t>4</a:t>
            </a:r>
            <a:r>
              <a:rPr lang="ja-JP" altLang="en-US" sz="2400" dirty="0" smtClean="0"/>
              <a:t>月</a:t>
            </a:r>
            <a:r>
              <a:rPr lang="en-US" altLang="ja-JP" sz="2400" dirty="0" smtClean="0"/>
              <a:t>24</a:t>
            </a:r>
            <a:r>
              <a:rPr lang="ja-JP" altLang="en-US" sz="2400" dirty="0" smtClean="0"/>
              <a:t>日に公布、明治</a:t>
            </a:r>
            <a:r>
              <a:rPr lang="en-US" altLang="ja-JP" sz="2400" dirty="0" smtClean="0"/>
              <a:t>41</a:t>
            </a:r>
            <a:r>
              <a:rPr lang="ja-JP" altLang="en-US" sz="2400" dirty="0" smtClean="0"/>
              <a:t>年（</a:t>
            </a:r>
            <a:r>
              <a:rPr lang="en-US" altLang="ja-JP" sz="2400" dirty="0" smtClean="0"/>
              <a:t>1908</a:t>
            </a:r>
            <a:r>
              <a:rPr lang="ja-JP" altLang="en-US" sz="2400" dirty="0" smtClean="0"/>
              <a:t>年）</a:t>
            </a:r>
            <a:r>
              <a:rPr lang="en-US" altLang="ja-JP" sz="2400" dirty="0" smtClean="0"/>
              <a:t>10</a:t>
            </a:r>
            <a:r>
              <a:rPr lang="ja-JP" altLang="en-US" sz="2400" dirty="0" smtClean="0"/>
              <a:t>月</a:t>
            </a:r>
            <a:r>
              <a:rPr lang="en-US" altLang="ja-JP" sz="2400" dirty="0" smtClean="0"/>
              <a:t>1</a:t>
            </a:r>
            <a:r>
              <a:rPr lang="ja-JP" altLang="en-US" sz="2400" dirty="0" smtClean="0"/>
              <a:t>日に施行。</a:t>
            </a:r>
            <a:endParaRPr lang="en-US" altLang="ja-JP" sz="2400" dirty="0" smtClean="0"/>
          </a:p>
          <a:p>
            <a:r>
              <a:rPr lang="ja-JP" altLang="en-US" sz="2400" dirty="0" smtClean="0"/>
              <a:t>広義</a:t>
            </a:r>
            <a:r>
              <a:rPr lang="ja-JP" altLang="en-US" sz="2400" dirty="0"/>
              <a:t>の「刑法」と区別するため、刑法典とも呼ばれる</a:t>
            </a:r>
            <a:r>
              <a:rPr lang="ja-JP" altLang="en-US" sz="2400" dirty="0" smtClean="0"/>
              <a:t>。</a:t>
            </a:r>
            <a:endParaRPr lang="en-US" altLang="ja-JP" sz="2400" dirty="0" smtClean="0"/>
          </a:p>
          <a:p>
            <a:r>
              <a:rPr lang="ja-JP" altLang="en-US" sz="2400" dirty="0" smtClean="0"/>
              <a:t>日本</a:t>
            </a:r>
            <a:r>
              <a:rPr lang="ja-JP" altLang="en-US" sz="2400" dirty="0"/>
              <a:t>において、いわゆる六法を構成する法律の一つであり、基本的法令である</a:t>
            </a:r>
            <a:r>
              <a:rPr lang="ja-JP" altLang="en-US" sz="2400" dirty="0" smtClean="0"/>
              <a:t>。</a:t>
            </a:r>
            <a:endParaRPr lang="en-US" altLang="ja-JP" sz="2400" dirty="0" smtClean="0"/>
          </a:p>
          <a:p>
            <a:r>
              <a:rPr lang="ja-JP" altLang="en-US" sz="2400" dirty="0" smtClean="0"/>
              <a:t>ただし</a:t>
            </a:r>
            <a:r>
              <a:rPr lang="ja-JP" altLang="en-US" sz="2400" dirty="0"/>
              <a:t>、すべての刑罰法規が刑法において規定されているものではなく、刑事特別法ないし特別刑法において規定されている犯罪も多い</a:t>
            </a:r>
            <a:r>
              <a:rPr lang="ja-JP" altLang="en-US" sz="2400" dirty="0" smtClean="0"/>
              <a:t>。</a:t>
            </a:r>
            <a:endParaRPr kumimoji="1" lang="en-US" altLang="ja-JP" sz="2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07" y="5045445"/>
            <a:ext cx="1546594" cy="1512109"/>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228" y="151125"/>
            <a:ext cx="1309043" cy="1313634"/>
          </a:xfrm>
          <a:prstGeom prst="rect">
            <a:avLst/>
          </a:prstGeom>
        </p:spPr>
      </p:pic>
    </p:spTree>
    <p:extLst>
      <p:ext uri="{BB962C8B-B14F-4D97-AF65-F5344CB8AC3E}">
        <p14:creationId xmlns:p14="http://schemas.microsoft.com/office/powerpoint/2010/main" val="147549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刑法 </a:t>
            </a:r>
            <a:r>
              <a:rPr lang="ja-JP" altLang="en-US" sz="2700" dirty="0"/>
              <a:t>（けいほう、明治</a:t>
            </a:r>
            <a:r>
              <a:rPr lang="en-US" altLang="ja-JP" sz="2700" dirty="0"/>
              <a:t>40</a:t>
            </a:r>
            <a:r>
              <a:rPr lang="ja-JP" altLang="en-US" sz="2700" dirty="0"/>
              <a:t>年法律第</a:t>
            </a:r>
            <a:r>
              <a:rPr lang="en-US" altLang="ja-JP" sz="2700" dirty="0"/>
              <a:t>45</a:t>
            </a:r>
            <a:r>
              <a:rPr lang="ja-JP" altLang="en-US" sz="2700" dirty="0"/>
              <a:t>号）</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1942415" y="1593669"/>
            <a:ext cx="6770511" cy="4963885"/>
          </a:xfrm>
        </p:spPr>
        <p:txBody>
          <a:bodyPr>
            <a:normAutofit/>
          </a:bodyPr>
          <a:lstStyle/>
          <a:p>
            <a:r>
              <a:rPr lang="en-US" altLang="ja-JP" sz="2400" dirty="0" smtClean="0"/>
              <a:t>1987</a:t>
            </a:r>
            <a:r>
              <a:rPr lang="ja-JP" altLang="en-US" sz="2400" dirty="0"/>
              <a:t>年の改正で、コンピュータ犯罪を防止するための</a:t>
            </a:r>
            <a:r>
              <a:rPr lang="en-US" altLang="ja-JP" sz="2400" dirty="0"/>
              <a:t>3</a:t>
            </a:r>
            <a:r>
              <a:rPr lang="ja-JP" altLang="en-US" sz="2400" dirty="0"/>
              <a:t>法が追加</a:t>
            </a:r>
          </a:p>
          <a:p>
            <a:pPr lvl="1"/>
            <a:r>
              <a:rPr lang="ja-JP" altLang="en-US" sz="2400" dirty="0" smtClean="0"/>
              <a:t>電子</a:t>
            </a:r>
            <a:r>
              <a:rPr lang="ja-JP" altLang="en-US" sz="2400" dirty="0"/>
              <a:t>計算機損壊等業務妨害罪</a:t>
            </a:r>
          </a:p>
          <a:p>
            <a:pPr lvl="1"/>
            <a:r>
              <a:rPr lang="ja-JP" altLang="en-US" sz="2400" dirty="0" smtClean="0"/>
              <a:t>電磁的</a:t>
            </a:r>
            <a:r>
              <a:rPr lang="ja-JP" altLang="en-US" sz="2400" dirty="0"/>
              <a:t>記録不正作出及び供用罪</a:t>
            </a:r>
          </a:p>
          <a:p>
            <a:pPr lvl="1"/>
            <a:r>
              <a:rPr lang="ja-JP" altLang="en-US" sz="2400" dirty="0" smtClean="0"/>
              <a:t>電子</a:t>
            </a:r>
            <a:r>
              <a:rPr lang="ja-JP" altLang="en-US" sz="2400" dirty="0"/>
              <a:t>計算機使用詐欺罪</a:t>
            </a:r>
          </a:p>
          <a:p>
            <a:r>
              <a:rPr lang="ja-JP" altLang="en-US" sz="2400" dirty="0" smtClean="0"/>
              <a:t>コンピュータ</a:t>
            </a:r>
            <a:r>
              <a:rPr lang="ja-JP" altLang="en-US" sz="2400" dirty="0"/>
              <a:t>やデータの破壊や改ざんに</a:t>
            </a:r>
            <a:r>
              <a:rPr lang="ja-JP" altLang="en-US" sz="2400" dirty="0" smtClean="0"/>
              <a:t>は刑事罰</a:t>
            </a:r>
            <a:r>
              <a:rPr lang="ja-JP" altLang="en-US" sz="2400" dirty="0"/>
              <a:t>が科せられる</a:t>
            </a:r>
            <a:endParaRPr kumimoji="1"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34" y="2154803"/>
            <a:ext cx="1512892" cy="1594713"/>
          </a:xfrm>
          <a:prstGeom prst="rect">
            <a:avLst/>
          </a:prstGeom>
        </p:spPr>
      </p:pic>
    </p:spTree>
    <p:extLst>
      <p:ext uri="{BB962C8B-B14F-4D97-AF65-F5344CB8AC3E}">
        <p14:creationId xmlns:p14="http://schemas.microsoft.com/office/powerpoint/2010/main" val="229238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3631" y="4437298"/>
            <a:ext cx="2961797" cy="2176588"/>
          </a:xfrm>
          <a:prstGeom prst="rect">
            <a:avLst/>
          </a:prstGeom>
        </p:spPr>
      </p:pic>
      <p:sp>
        <p:nvSpPr>
          <p:cNvPr id="2" name="タイトル 1"/>
          <p:cNvSpPr>
            <a:spLocks noGrp="1"/>
          </p:cNvSpPr>
          <p:nvPr>
            <p:ph type="title"/>
          </p:nvPr>
        </p:nvSpPr>
        <p:spPr/>
        <p:txBody>
          <a:bodyPr/>
          <a:lstStyle/>
          <a:p>
            <a:r>
              <a:rPr lang="zh-TW" altLang="en-US" dirty="0">
                <a:latin typeface="メイリオ" panose="020B0604030504040204" pitchFamily="50" charset="-128"/>
                <a:ea typeface="メイリオ" panose="020B0604030504040204" pitchFamily="50" charset="-128"/>
              </a:rPr>
              <a:t>電子計算機損壊等業務妨害</a:t>
            </a:r>
            <a:r>
              <a:rPr lang="zh-TW" altLang="en-US" dirty="0" smtClean="0">
                <a:latin typeface="メイリオ" panose="020B0604030504040204" pitchFamily="50" charset="-128"/>
                <a:ea typeface="メイリオ" panose="020B0604030504040204" pitchFamily="50" charset="-128"/>
              </a:rPr>
              <a:t>罪</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822087" y="1496079"/>
            <a:ext cx="6591985" cy="3777622"/>
          </a:xfrm>
        </p:spPr>
        <p:txBody>
          <a:bodyPr/>
          <a:lstStyle/>
          <a:p>
            <a:r>
              <a:rPr lang="ja-JP" altLang="en-US" dirty="0"/>
              <a:t>業務に使用するコンピューターの破壊</a:t>
            </a:r>
            <a:r>
              <a:rPr lang="ja-JP" altLang="en-US" dirty="0" smtClean="0"/>
              <a:t>、</a:t>
            </a:r>
            <a:endParaRPr lang="en-US" altLang="ja-JP" dirty="0" smtClean="0"/>
          </a:p>
          <a:p>
            <a:r>
              <a:rPr lang="ja-JP" altLang="en-US" dirty="0" smtClean="0"/>
              <a:t>コンピューター用</a:t>
            </a:r>
            <a:r>
              <a:rPr lang="ja-JP" altLang="en-US" dirty="0"/>
              <a:t>のデータの破壊</a:t>
            </a:r>
            <a:r>
              <a:rPr lang="ja-JP" altLang="en-US" dirty="0" smtClean="0"/>
              <a:t>、</a:t>
            </a:r>
            <a:endParaRPr lang="en-US" altLang="ja-JP" dirty="0" smtClean="0"/>
          </a:p>
          <a:p>
            <a:r>
              <a:rPr lang="ja-JP" altLang="en-US" dirty="0" smtClean="0"/>
              <a:t>コンピューター</a:t>
            </a:r>
            <a:r>
              <a:rPr lang="ja-JP" altLang="en-US" dirty="0"/>
              <a:t>に虚偽のデータや不正な実行をするなどの方法</a:t>
            </a:r>
            <a:endParaRPr kumimoji="1" lang="ja-JP" altLang="en-US" dirty="0"/>
          </a:p>
        </p:txBody>
      </p:sp>
      <p:sp>
        <p:nvSpPr>
          <p:cNvPr id="6" name="正方形/長方形 5"/>
          <p:cNvSpPr/>
          <p:nvPr/>
        </p:nvSpPr>
        <p:spPr>
          <a:xfrm>
            <a:off x="5405462" y="2829842"/>
            <a:ext cx="3416320" cy="52322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ja-JP" altLang="en-US" sz="2800" dirty="0"/>
              <a:t>業務を妨害する行為</a:t>
            </a:r>
          </a:p>
        </p:txBody>
      </p:sp>
      <p:sp>
        <p:nvSpPr>
          <p:cNvPr id="7" name="正方形/長方形 6"/>
          <p:cNvSpPr/>
          <p:nvPr/>
        </p:nvSpPr>
        <p:spPr>
          <a:xfrm>
            <a:off x="879397" y="3368897"/>
            <a:ext cx="140936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ja-JP" sz="2400" dirty="0" err="1" smtClean="0">
                <a:latin typeface="+mj-ea"/>
                <a:ea typeface="+mj-ea"/>
              </a:rPr>
              <a:t>DoS</a:t>
            </a:r>
            <a:r>
              <a:rPr lang="ja-JP" altLang="en-US" sz="2400" dirty="0" smtClean="0">
                <a:latin typeface="+mj-ea"/>
                <a:ea typeface="+mj-ea"/>
              </a:rPr>
              <a:t>攻撃</a:t>
            </a:r>
            <a:endParaRPr lang="ja-JP" altLang="en-US" sz="2400" dirty="0">
              <a:latin typeface="+mj-ea"/>
              <a:ea typeface="+mj-ea"/>
            </a:endParaRPr>
          </a:p>
        </p:txBody>
      </p:sp>
      <p:sp>
        <p:nvSpPr>
          <p:cNvPr id="8" name="正方形/長方形 7"/>
          <p:cNvSpPr/>
          <p:nvPr/>
        </p:nvSpPr>
        <p:spPr>
          <a:xfrm>
            <a:off x="879397" y="3754802"/>
            <a:ext cx="480131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2400" dirty="0" smtClean="0"/>
              <a:t>不正なプログラム</a:t>
            </a:r>
            <a:r>
              <a:rPr lang="ja-JP" altLang="en-US" sz="2400" dirty="0"/>
              <a:t>、データを操作</a:t>
            </a:r>
          </a:p>
        </p:txBody>
      </p:sp>
      <p:sp>
        <p:nvSpPr>
          <p:cNvPr id="10" name="正方形/長方形 9"/>
          <p:cNvSpPr/>
          <p:nvPr/>
        </p:nvSpPr>
        <p:spPr>
          <a:xfrm>
            <a:off x="879397" y="4293612"/>
            <a:ext cx="757130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2400" dirty="0" smtClean="0"/>
              <a:t>サポート外ブラウザでサイトアクセスによる障害発生</a:t>
            </a:r>
            <a:endParaRPr lang="ja-JP" altLang="en-US" sz="2400" dirty="0"/>
          </a:p>
        </p:txBody>
      </p:sp>
    </p:spTree>
    <p:extLst>
      <p:ext uri="{BB962C8B-B14F-4D97-AF65-F5344CB8AC3E}">
        <p14:creationId xmlns:p14="http://schemas.microsoft.com/office/powerpoint/2010/main" val="2579121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3400</TotalTime>
  <Words>1951</Words>
  <Application>Microsoft Office PowerPoint</Application>
  <PresentationFormat>画面に合わせる (4:3)</PresentationFormat>
  <Paragraphs>165</Paragraphs>
  <Slides>23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微軟正黑體</vt:lpstr>
      <vt:lpstr>ＭＳ Ｐゴシック</vt:lpstr>
      <vt:lpstr>ＭＳ ゴシック</vt:lpstr>
      <vt:lpstr>幼圆</vt:lpstr>
      <vt:lpstr>メイリオ</vt:lpstr>
      <vt:lpstr>Arial</vt:lpstr>
      <vt:lpstr>Calibri</vt:lpstr>
      <vt:lpstr>Century Gothic</vt:lpstr>
      <vt:lpstr>Segoe UI Symbol</vt:lpstr>
      <vt:lpstr>Wingdings 3</vt:lpstr>
      <vt:lpstr>ウィスプ</vt:lpstr>
      <vt:lpstr>サイバーセキュリティ基礎論  ― IT社会を生き抜くために ―</vt:lpstr>
      <vt:lpstr>法律を知る</vt:lpstr>
      <vt:lpstr>本日の講義の主な参照元</vt:lpstr>
      <vt:lpstr>サイバーセキュリティ基本法 （2014年11月6日成立）</vt:lpstr>
      <vt:lpstr>PowerPoint プレゼンテーション</vt:lpstr>
      <vt:lpstr>PowerPoint プレゼンテーション</vt:lpstr>
      <vt:lpstr>刑法 （けいほう、明治40年法律第45号） </vt:lpstr>
      <vt:lpstr>刑法 （けいほう、明治40年法律第45号） </vt:lpstr>
      <vt:lpstr>電子計算機損壊等業務妨害罪</vt:lpstr>
      <vt:lpstr>電磁的記録不正作出及び供用罪 刑法161条の2</vt:lpstr>
      <vt:lpstr>電子計算機使用詐欺罪 第246条の２（電子計算機使用詐欺）</vt:lpstr>
      <vt:lpstr>不正アクセス行為の禁止等に関する法律（平成11年 (1999年) 8月13日法律128号）</vt:lpstr>
      <vt:lpstr>不正アクセス行為の禁止等に関する法律</vt:lpstr>
      <vt:lpstr>不正アクセス行為の禁止等に関する法律</vt:lpstr>
      <vt:lpstr>特定電子メールの送信の適正化等に関する法律</vt:lpstr>
      <vt:lpstr>特定電子メールの送信の適正化等に関する法律</vt:lpstr>
      <vt:lpstr>電波法（昭和25年5月2日法律第131号）</vt:lpstr>
      <vt:lpstr>個人情報の保護に関する法律 （略称）個人情報保護法　2003年（平成15年）5月23日成立</vt:lpstr>
      <vt:lpstr>クラウド利用と外国の法律  (経済産業省より)</vt:lpstr>
      <vt:lpstr>九州大学でのセキュリティに関する規定など</vt:lpstr>
      <vt:lpstr>倫理と法律～十和田湖でおきた事件</vt:lpstr>
      <vt:lpstr>考えてみよう</vt:lpstr>
      <vt:lpstr>小テスト</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Koji OKAMURA</dc:creator>
  <cp:lastModifiedBy>Koji OKAMURA</cp:lastModifiedBy>
  <cp:revision>67</cp:revision>
  <dcterms:created xsi:type="dcterms:W3CDTF">2014-09-07T05:46:22Z</dcterms:created>
  <dcterms:modified xsi:type="dcterms:W3CDTF">2016-06-07T15:14:56Z</dcterms:modified>
</cp:coreProperties>
</file>