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37" r:id="rId10"/>
    <p:sldId id="338" r:id="rId11"/>
    <p:sldId id="339" r:id="rId12"/>
    <p:sldId id="340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42" r:id="rId23"/>
    <p:sldId id="343" r:id="rId24"/>
    <p:sldId id="344" r:id="rId25"/>
    <p:sldId id="345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0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01860-8A8F-4CA4-B01E-A531D506F2B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3E8C1-6D67-46CE-A49D-5B9110234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52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C86BA13-3B01-46E1-9708-6901398A5DA4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2991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1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9343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70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554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3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2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6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0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3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71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6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37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64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50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6E02-D7BF-456F-A7C5-804D5346EEA0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31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nka.go.jp/seisaku/chosakuken/seidokaisetsu/pdf/h28_tex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pyright.watson.jp/others_exception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hosakuken.bunka.go.jp/naruhodo/outline/4.1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i.go.jp/kikakuchousei/kikakuchousei40182.html" TargetMode="External"/><Relationship Id="rId2" Type="http://schemas.openxmlformats.org/officeDocument/2006/relationships/hyperlink" Target="http://www.jma.go.jp/jma/kishou/info/comen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5300" dirty="0">
                <a:solidFill>
                  <a:prstClr val="black"/>
                </a:solidFill>
              </a:rPr>
              <a:t>サイバーセキュリティ基礎論</a:t>
            </a:r>
            <a:r>
              <a:rPr lang="en-US" altLang="ja-JP" sz="5300" dirty="0">
                <a:solidFill>
                  <a:prstClr val="black"/>
                </a:solidFill>
              </a:rPr>
              <a:t/>
            </a:r>
            <a:br>
              <a:rPr lang="en-US" altLang="ja-JP" sz="5300" dirty="0">
                <a:solidFill>
                  <a:prstClr val="black"/>
                </a:solidFill>
              </a:rPr>
            </a:br>
            <a:r>
              <a:rPr lang="ja-JP" altLang="en-US" dirty="0">
                <a:solidFill>
                  <a:prstClr val="black"/>
                </a:solidFill>
              </a:rPr>
              <a:t> </a:t>
            </a:r>
            <a:r>
              <a:rPr lang="en-US" altLang="ja-JP" sz="4000" dirty="0">
                <a:solidFill>
                  <a:prstClr val="black"/>
                </a:solidFill>
              </a:rPr>
              <a:t>― IT</a:t>
            </a:r>
            <a:r>
              <a:rPr lang="ja-JP" altLang="en-US" sz="4000" dirty="0">
                <a:solidFill>
                  <a:prstClr val="black"/>
                </a:solidFill>
              </a:rPr>
              <a:t>社会を生き抜くために </a:t>
            </a:r>
            <a:r>
              <a:rPr lang="en-US" altLang="ja-JP" sz="4000" dirty="0">
                <a:solidFill>
                  <a:prstClr val="black"/>
                </a:solidFill>
              </a:rPr>
              <a:t>―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sz="3200" dirty="0" smtClean="0"/>
              <a:t>著作権（第１部）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704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43698"/>
            <a:ext cx="7183394" cy="749644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でないもの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293342"/>
            <a:ext cx="7891849" cy="4759326"/>
          </a:xfrm>
        </p:spPr>
        <p:txBody>
          <a:bodyPr>
            <a:normAutofit lnSpcReduction="10000"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「創作的」に</a:t>
            </a:r>
            <a:r>
              <a:rPr lang="ja-JP" altLang="en-US" sz="2800" dirty="0" err="1" smtClean="0"/>
              <a:t>の</a:t>
            </a:r>
            <a:r>
              <a:rPr lang="ja-JP" altLang="en-US" sz="2800" dirty="0" smtClean="0"/>
              <a:t>条件によって、他人の作品の「模倣品」や内容が「ありふれたもの」は除かれる</a:t>
            </a:r>
            <a:endParaRPr lang="en-US" altLang="ja-JP" sz="2800" dirty="0" smtClean="0"/>
          </a:p>
          <a:p>
            <a:r>
              <a:rPr lang="ja-JP" altLang="en-US" sz="2800" dirty="0" smtClean="0"/>
              <a:t>誰が表現しても同じになる物は、創作性がなないと考えられる。</a:t>
            </a:r>
            <a:endParaRPr lang="en-US" altLang="ja-JP" sz="2800" dirty="0" smtClean="0"/>
          </a:p>
          <a:p>
            <a:r>
              <a:rPr lang="ja-JP" altLang="en-US" sz="2800" dirty="0" smtClean="0"/>
              <a:t>例）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テレビアニメや漫画のキャラクターを模写した絵</a:t>
            </a:r>
            <a:endParaRPr lang="en-US" altLang="ja-JP" sz="2600" dirty="0" smtClean="0"/>
          </a:p>
          <a:p>
            <a:pPr lvl="1"/>
            <a:r>
              <a:rPr lang="ja-JP" altLang="en-US" sz="2600" dirty="0" smtClean="0"/>
              <a:t>絵画を正面から撮影した写真</a:t>
            </a:r>
            <a:endParaRPr lang="en-US" altLang="ja-JP" sz="2600" dirty="0" smtClean="0"/>
          </a:p>
          <a:p>
            <a:pPr marL="457200" lvl="1" indent="0">
              <a:buNone/>
            </a:pPr>
            <a:r>
              <a:rPr lang="ja-JP" altLang="en-US" sz="2000" dirty="0"/>
              <a:t>（許可なく公開する</a:t>
            </a:r>
            <a:r>
              <a:rPr lang="ja-JP" altLang="en-US" sz="2000" dirty="0" smtClean="0"/>
              <a:t>とキャラクターや絵画の著作権侵害</a:t>
            </a:r>
            <a:r>
              <a:rPr lang="ja-JP" altLang="en-US" sz="2000" dirty="0"/>
              <a:t>）</a:t>
            </a:r>
            <a:endParaRPr lang="en-US" altLang="ja-JP" sz="2000" dirty="0"/>
          </a:p>
          <a:p>
            <a:pPr lvl="1"/>
            <a:endParaRPr lang="ja-JP" altLang="en-US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356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43698"/>
            <a:ext cx="7183394" cy="749644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でないもの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293342"/>
            <a:ext cx="7891849" cy="4759326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表現したもの」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であって</a:t>
            </a:r>
            <a:r>
              <a:rPr lang="ja-JP" altLang="en-US" sz="2800" b="1" dirty="0">
                <a:solidFill>
                  <a:srgbClr val="FF0000"/>
                </a:solidFill>
              </a:rPr>
              <a:t>、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条件に</a:t>
            </a:r>
            <a:r>
              <a:rPr lang="ja-JP" altLang="en-US" sz="2800" dirty="0" smtClean="0"/>
              <a:t>よって、「</a:t>
            </a:r>
            <a:r>
              <a:rPr lang="ja-JP" altLang="en-US" sz="2800" dirty="0"/>
              <a:t>アイディア」は除かれる</a:t>
            </a:r>
            <a:r>
              <a:rPr lang="ja-JP" altLang="en-US" sz="2800" dirty="0" smtClean="0"/>
              <a:t>。ただし、「</a:t>
            </a:r>
            <a:r>
              <a:rPr lang="ja-JP" altLang="en-US" sz="2800" dirty="0"/>
              <a:t>アイディア」を</a:t>
            </a:r>
            <a:r>
              <a:rPr lang="ja-JP" altLang="en-US" sz="2800" dirty="0" smtClean="0"/>
              <a:t>説明し</a:t>
            </a:r>
            <a:r>
              <a:rPr lang="ja-JP" altLang="en-US" sz="2800" dirty="0"/>
              <a:t>た</a:t>
            </a:r>
            <a:r>
              <a:rPr lang="ja-JP" altLang="en-US" sz="2800" dirty="0" smtClean="0"/>
              <a:t>文章等は著作物に含まれる</a:t>
            </a:r>
            <a:endParaRPr lang="en-US" altLang="ja-JP" sz="2800" dirty="0" smtClean="0"/>
          </a:p>
          <a:p>
            <a:r>
              <a:rPr lang="ja-JP" altLang="en-US" sz="2800" dirty="0" smtClean="0"/>
              <a:t>同じアイディアでも表現の仕方に創作性があれば著作物となる</a:t>
            </a:r>
            <a:endParaRPr lang="en-US" altLang="ja-JP" sz="2800" dirty="0" smtClean="0"/>
          </a:p>
          <a:p>
            <a:r>
              <a:rPr lang="ja-JP" altLang="en-US" sz="2800" dirty="0" smtClean="0"/>
              <a:t>例）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実際のマジックのトリック（アイディア）を刑事ドラマの犯罪で利用した＝＞ドラマは著作物</a:t>
            </a:r>
            <a:endParaRPr lang="en-US" altLang="ja-JP" sz="2600" dirty="0" smtClean="0"/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239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43698"/>
            <a:ext cx="7183394" cy="749644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でないもの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293342"/>
            <a:ext cx="7891849" cy="4759326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「文芸、学術、美術</a:t>
            </a:r>
            <a:r>
              <a:rPr lang="ja-JP" altLang="en-US" sz="2800" b="1" dirty="0">
                <a:solidFill>
                  <a:srgbClr val="FF0000"/>
                </a:solidFill>
              </a:rPr>
              <a:t>又は音楽の範囲」に属する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もの</a:t>
            </a:r>
            <a:r>
              <a:rPr lang="ja-JP" altLang="en-US" sz="2800" dirty="0" smtClean="0"/>
              <a:t>の条件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よって、「</a:t>
            </a:r>
            <a:r>
              <a:rPr lang="ja-JP" altLang="en-US" sz="2800" dirty="0"/>
              <a:t>工業製品」などは著作物から</a:t>
            </a:r>
            <a:r>
              <a:rPr lang="ja-JP" altLang="en-US" sz="2800" dirty="0" smtClean="0"/>
              <a:t>除かれる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工業製品には意匠（形と色彩、大量生産・移動可能）登録がある。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70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5233" y="551936"/>
            <a:ext cx="7199870" cy="739450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著作物、</a:t>
            </a:r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著作者、著作権、著作権者</a:t>
            </a:r>
            <a:endParaRPr kumimoji="1" lang="ja-JP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7081" y="2039837"/>
            <a:ext cx="6970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著作物の創作と同時に権利（</a:t>
            </a:r>
            <a:r>
              <a:rPr lang="ja-JP" altLang="en-US" sz="2800" dirty="0" smtClean="0">
                <a:solidFill>
                  <a:srgbClr val="C00000"/>
                </a:solidFill>
              </a:rPr>
              <a:t>著作者人格権</a:t>
            </a:r>
            <a:r>
              <a:rPr lang="ja-JP" altLang="en-US" sz="2800" dirty="0" smtClean="0"/>
              <a:t>、</a:t>
            </a:r>
            <a:r>
              <a:rPr lang="ja-JP" altLang="en-US" sz="2800" dirty="0" smtClean="0">
                <a:solidFill>
                  <a:srgbClr val="C00000"/>
                </a:solidFill>
              </a:rPr>
              <a:t>著作権（財産権）</a:t>
            </a:r>
            <a:r>
              <a:rPr lang="ja-JP" altLang="en-US" sz="2800" dirty="0" smtClean="0"/>
              <a:t>）が</a:t>
            </a:r>
            <a:r>
              <a:rPr lang="ja-JP" altLang="en-US" sz="2800" dirty="0"/>
              <a:t>生</a:t>
            </a:r>
            <a:r>
              <a:rPr lang="ja-JP" altLang="en-US" sz="2800" dirty="0" smtClean="0"/>
              <a:t>じる</a:t>
            </a:r>
            <a:r>
              <a:rPr lang="en-US" altLang="ja-JP" sz="2800" dirty="0" smtClean="0"/>
              <a:t>[</a:t>
            </a:r>
            <a:r>
              <a:rPr lang="ja-JP" altLang="en-US" sz="2800" dirty="0" smtClean="0"/>
              <a:t>無方式主義</a:t>
            </a:r>
            <a:r>
              <a:rPr lang="en-US" altLang="ja-JP" sz="2800" dirty="0" smtClean="0"/>
              <a:t>]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57325" y="3447776"/>
            <a:ext cx="4927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著作権（財産権）は</a:t>
            </a:r>
            <a:r>
              <a:rPr lang="ja-JP" altLang="en-US" sz="2800" dirty="0" smtClean="0">
                <a:solidFill>
                  <a:srgbClr val="C00000"/>
                </a:solidFill>
              </a:rPr>
              <a:t>譲渡可能</a:t>
            </a:r>
            <a:endParaRPr kumimoji="1" lang="en-US" altLang="ja-JP" sz="2800" dirty="0" smtClean="0">
              <a:solidFill>
                <a:srgbClr val="C00000"/>
              </a:solidFill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47" y="1929125"/>
            <a:ext cx="1366914" cy="124065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47" y="4419600"/>
            <a:ext cx="1359115" cy="1379463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6494720" y="5109331"/>
            <a:ext cx="1575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出版社</a:t>
            </a:r>
            <a:endParaRPr kumimoji="1" lang="en-US" altLang="ja-JP" sz="28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2847" y="1405693"/>
            <a:ext cx="4815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著作者＝</a:t>
            </a:r>
            <a:r>
              <a:rPr lang="ja-JP" altLang="en-US" sz="2800" dirty="0" smtClean="0">
                <a:solidFill>
                  <a:srgbClr val="FF0000"/>
                </a:solidFill>
              </a:rPr>
              <a:t>著作物を創作した者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96316" y="5822173"/>
            <a:ext cx="4815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著作権者＝</a:t>
            </a:r>
            <a:r>
              <a:rPr lang="ja-JP" altLang="en-US" sz="2800" dirty="0" smtClean="0">
                <a:solidFill>
                  <a:srgbClr val="FF0000"/>
                </a:solidFill>
              </a:rPr>
              <a:t>著作権を有する者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39" name="下矢印 38"/>
          <p:cNvSpPr/>
          <p:nvPr/>
        </p:nvSpPr>
        <p:spPr bwMode="auto">
          <a:xfrm>
            <a:off x="1598099" y="3246118"/>
            <a:ext cx="457200" cy="1143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下矢印 39"/>
          <p:cNvSpPr/>
          <p:nvPr/>
        </p:nvSpPr>
        <p:spPr bwMode="auto">
          <a:xfrm rot="5400000">
            <a:off x="3116767" y="3755557"/>
            <a:ext cx="457200" cy="2179128"/>
          </a:xfrm>
          <a:prstGeom prst="downArrow">
            <a:avLst/>
          </a:prstGeom>
          <a:solidFill>
            <a:srgbClr val="00FF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648" y="3761176"/>
            <a:ext cx="2195980" cy="219598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511228" y="3509331"/>
            <a:ext cx="1275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権利</a:t>
            </a:r>
            <a:r>
              <a:rPr lang="ja-JP" altLang="en-US" sz="2000" dirty="0" smtClean="0"/>
              <a:t>譲渡</a:t>
            </a:r>
            <a:endParaRPr kumimoji="1" lang="en-US" altLang="ja-JP" sz="2000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911814" y="4953680"/>
            <a:ext cx="1275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許諾申請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8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 bwMode="auto">
          <a:xfrm>
            <a:off x="3343019" y="1396728"/>
            <a:ext cx="5595330" cy="5087238"/>
          </a:xfrm>
          <a:prstGeom prst="roundRect">
            <a:avLst/>
          </a:prstGeom>
          <a:solidFill>
            <a:srgbClr val="FFFFCC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361764" y="1389761"/>
            <a:ext cx="2689402" cy="50942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35460"/>
            <a:ext cx="7206491" cy="746682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著作物、著作者、</a:t>
            </a:r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著作権、</a:t>
            </a:r>
            <a:r>
              <a:rPr kumimoji="1" lang="ja-JP" altLang="en-US" b="1" dirty="0" smtClean="0"/>
              <a:t>著作権者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6721" y="3733800"/>
            <a:ext cx="2705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公表権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r>
              <a:rPr lang="ja-JP" altLang="en-US" sz="2800" dirty="0" smtClean="0">
                <a:solidFill>
                  <a:srgbClr val="C00000"/>
                </a:solidFill>
              </a:rPr>
              <a:t>氏名表示権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r>
              <a:rPr lang="ja-JP" altLang="en-US" sz="2800" dirty="0" smtClean="0">
                <a:solidFill>
                  <a:srgbClr val="C00000"/>
                </a:solidFill>
              </a:rPr>
              <a:t>同一性保持権</a:t>
            </a:r>
            <a:endParaRPr lang="en-US" altLang="ja-JP" sz="2800" dirty="0" smtClean="0">
              <a:solidFill>
                <a:srgbClr val="C00000"/>
              </a:solidFill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09" y="1547323"/>
            <a:ext cx="1366914" cy="124065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165" y="1484806"/>
            <a:ext cx="1359115" cy="1379463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508911" y="2962651"/>
            <a:ext cx="2719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著作者人格権</a:t>
            </a:r>
            <a:endParaRPr kumimoji="1" lang="en-US" altLang="ja-JP" sz="2800" dirty="0" smtClean="0">
              <a:solidFill>
                <a:srgbClr val="C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06465" y="1540918"/>
            <a:ext cx="14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著作者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87016" y="1540918"/>
            <a:ext cx="2096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著作権者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27789" y="2978855"/>
            <a:ext cx="27051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8000"/>
                </a:solidFill>
              </a:rPr>
              <a:t>複製権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上演権・演奏権上映権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公衆送信権・送信可能化権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口述権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展示権</a:t>
            </a:r>
            <a:endParaRPr lang="en-US" altLang="ja-JP" sz="2800" dirty="0" smtClean="0">
              <a:solidFill>
                <a:srgbClr val="008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15225" y="2278172"/>
            <a:ext cx="3368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8000"/>
                </a:solidFill>
              </a:rPr>
              <a:t>著作権（財産権）</a:t>
            </a:r>
            <a:endParaRPr kumimoji="1" lang="en-US" altLang="ja-JP" sz="2800" dirty="0" smtClean="0">
              <a:solidFill>
                <a:srgbClr val="008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0075" y="2962651"/>
            <a:ext cx="27051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8000"/>
                </a:solidFill>
              </a:rPr>
              <a:t>譲渡</a:t>
            </a:r>
            <a:r>
              <a:rPr lang="ja-JP" altLang="en-US" sz="2800" dirty="0" smtClean="0">
                <a:solidFill>
                  <a:srgbClr val="008000"/>
                </a:solidFill>
              </a:rPr>
              <a:t>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>
                <a:solidFill>
                  <a:srgbClr val="008000"/>
                </a:solidFill>
              </a:rPr>
              <a:t>貸与</a:t>
            </a:r>
            <a:r>
              <a:rPr lang="ja-JP" altLang="en-US" sz="2800" dirty="0" smtClean="0">
                <a:solidFill>
                  <a:srgbClr val="008000"/>
                </a:solidFill>
              </a:rPr>
              <a:t>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領布権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翻訳権・翻案権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ja-JP" altLang="en-US" sz="2800" dirty="0" smtClean="0">
                <a:solidFill>
                  <a:srgbClr val="008000"/>
                </a:solidFill>
              </a:rPr>
              <a:t>二次的著作物利用権</a:t>
            </a:r>
            <a:endParaRPr lang="en-US" altLang="ja-JP" sz="2800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7481" y="560174"/>
            <a:ext cx="7512908" cy="700216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著作者人格権と著作権（財産権）の違い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9676" y="1563733"/>
            <a:ext cx="3855307" cy="473222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kumimoji="1" lang="en-US" altLang="ja-JP" sz="2400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著作者人格権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kumimoji="1" lang="en-US" altLang="ja-JP" sz="24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１）権利の主旨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rgbClr val="C00000"/>
                </a:solidFill>
              </a:rPr>
              <a:t>著作者の人格的利益を保護する権利</a:t>
            </a:r>
            <a:endParaRPr lang="en-US" altLang="ja-JP" sz="20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２）権利の移転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rgbClr val="C00000"/>
                </a:solidFill>
              </a:rPr>
              <a:t>著作者以外には移転しない（一身専属）</a:t>
            </a:r>
            <a:endParaRPr lang="en-US" altLang="ja-JP" sz="20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３）保護期間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rgbClr val="C00000"/>
                </a:solidFill>
              </a:rPr>
              <a:t>著作者が死亡すれば消滅（しかし、死後においても尊重しなければならない）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4974453" y="1563733"/>
            <a:ext cx="3905936" cy="4732226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o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n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o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著作権（財産権）</a:t>
            </a: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１）権利の主旨</a:t>
            </a: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438150" lvl="1" indent="0">
              <a:spcBef>
                <a:spcPts val="0"/>
              </a:spcBef>
              <a:buNone/>
            </a:pPr>
            <a:r>
              <a:rPr lang="ja-JP" altLang="en-US" sz="2000" kern="0" dirty="0" smtClean="0">
                <a:solidFill>
                  <a:srgbClr val="008000"/>
                </a:solidFill>
              </a:rPr>
              <a:t>著作者の経済的利益を保護する権利</a:t>
            </a:r>
            <a:endParaRPr lang="en-US" altLang="ja-JP" sz="2000" kern="0" dirty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２）権利の移転</a:t>
            </a:r>
            <a:endParaRPr lang="en-US" altLang="ja-JP" sz="2400" kern="0" dirty="0">
              <a:solidFill>
                <a:srgbClr val="008000"/>
              </a:solidFill>
            </a:endParaRPr>
          </a:p>
          <a:p>
            <a:pPr marL="438150" lvl="1" indent="0">
              <a:spcBef>
                <a:spcPts val="0"/>
              </a:spcBef>
              <a:buNone/>
            </a:pPr>
            <a:r>
              <a:rPr lang="ja-JP" altLang="en-US" sz="2000" kern="0" dirty="0" smtClean="0">
                <a:solidFill>
                  <a:srgbClr val="008000"/>
                </a:solidFill>
              </a:rPr>
              <a:t>一般の財産と同様に他人に譲渡等が可能</a:t>
            </a:r>
            <a:endParaRPr lang="en-US" altLang="ja-JP" sz="2000" kern="0" dirty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３）保護期間</a:t>
            </a:r>
            <a:endParaRPr lang="en-US" altLang="ja-JP" sz="2400" kern="0" dirty="0">
              <a:solidFill>
                <a:srgbClr val="008000"/>
              </a:solidFill>
            </a:endParaRPr>
          </a:p>
          <a:p>
            <a:pPr marL="438150" lvl="1" indent="0">
              <a:spcBef>
                <a:spcPts val="0"/>
              </a:spcBef>
              <a:buNone/>
            </a:pPr>
            <a:r>
              <a:rPr lang="ja-JP" altLang="en-US" sz="2000" kern="0" dirty="0" smtClean="0">
                <a:solidFill>
                  <a:srgbClr val="008000"/>
                </a:solidFill>
              </a:rPr>
              <a:t>原則、著作者の死後</a:t>
            </a:r>
            <a:r>
              <a:rPr lang="en-US" altLang="ja-JP" sz="2000" kern="0" dirty="0" smtClean="0">
                <a:solidFill>
                  <a:srgbClr val="008000"/>
                </a:solidFill>
              </a:rPr>
              <a:t>50</a:t>
            </a:r>
            <a:r>
              <a:rPr lang="ja-JP" altLang="en-US" sz="2000" kern="0" dirty="0" smtClean="0">
                <a:solidFill>
                  <a:srgbClr val="008000"/>
                </a:solidFill>
              </a:rPr>
              <a:t>年間存続する（例外規定あり）</a:t>
            </a:r>
            <a:endParaRPr lang="ja-JP" altLang="en-US" sz="2000" kern="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0519" y="560174"/>
            <a:ext cx="6853881" cy="708454"/>
          </a:xfrm>
        </p:spPr>
        <p:txBody>
          <a:bodyPr/>
          <a:lstStyle/>
          <a:p>
            <a:r>
              <a:rPr kumimoji="1" lang="ja-JP" altLang="en-US" b="1" dirty="0" smtClean="0"/>
              <a:t>著作者人格権の内容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1361" y="1268628"/>
            <a:ext cx="8287265" cy="46482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200" b="1" dirty="0" smtClean="0"/>
              <a:t>公表権</a:t>
            </a:r>
            <a:endParaRPr kumimoji="1" lang="en-US" altLang="ja-JP" sz="3200" b="1" dirty="0" smtClean="0"/>
          </a:p>
          <a:p>
            <a:pPr marL="471487" lvl="1" indent="0">
              <a:buNone/>
            </a:pPr>
            <a:r>
              <a:rPr lang="ja-JP" altLang="en-US" sz="2600" dirty="0" smtClean="0"/>
              <a:t>「公表する・しない」を決めることができる権利</a:t>
            </a:r>
            <a:endParaRPr lang="en-US" altLang="ja-JP" sz="2600" dirty="0" smtClean="0"/>
          </a:p>
          <a:p>
            <a:pPr marL="471487" lvl="1" indent="0">
              <a:buNone/>
            </a:pPr>
            <a:endParaRPr lang="en-US" altLang="ja-JP" dirty="0"/>
          </a:p>
          <a:p>
            <a:r>
              <a:rPr kumimoji="1" lang="ja-JP" altLang="en-US" sz="3200" b="1" dirty="0" smtClean="0"/>
              <a:t>氏名表示権</a:t>
            </a:r>
            <a:endParaRPr lang="en-US" altLang="ja-JP" sz="3200" b="1" dirty="0"/>
          </a:p>
          <a:p>
            <a:pPr marL="471487" lvl="1" indent="0">
              <a:buNone/>
            </a:pPr>
            <a:r>
              <a:rPr kumimoji="1" lang="ja-JP" altLang="en-US" sz="2600" dirty="0" smtClean="0"/>
              <a:t>「氏名を表示する・しない」を決めることができる権利</a:t>
            </a:r>
            <a:endParaRPr lang="en-US" altLang="ja-JP" sz="2600" dirty="0"/>
          </a:p>
          <a:p>
            <a:pPr marL="471487" lvl="1" indent="0">
              <a:buNone/>
            </a:pPr>
            <a:r>
              <a:rPr lang="ja-JP" altLang="en-US" sz="2600" dirty="0" smtClean="0"/>
              <a:t>（「本名（実名）」か「ペンネーム等（変名）」かの選択を含む）</a:t>
            </a:r>
            <a:endParaRPr lang="en-US" altLang="ja-JP" sz="2600" dirty="0" smtClean="0"/>
          </a:p>
          <a:p>
            <a:pPr marL="471487" lvl="1" indent="0">
              <a:buNone/>
            </a:pPr>
            <a:endParaRPr lang="en-US" altLang="ja-JP" dirty="0"/>
          </a:p>
          <a:p>
            <a:r>
              <a:rPr kumimoji="1" lang="ja-JP" altLang="en-US" sz="3200" b="1" dirty="0" smtClean="0"/>
              <a:t>同一性保持権</a:t>
            </a:r>
            <a:endParaRPr lang="en-US" altLang="ja-JP" sz="3200" b="1" dirty="0" smtClean="0"/>
          </a:p>
          <a:p>
            <a:pPr marL="471487" lvl="1" indent="0">
              <a:buNone/>
            </a:pPr>
            <a:r>
              <a:rPr kumimoji="1" lang="ja-JP" altLang="en-US" sz="2600" dirty="0" smtClean="0"/>
              <a:t>著作物を、自分の意に反して改変されない権利</a:t>
            </a:r>
            <a:endParaRPr kumimoji="1" lang="en-US" altLang="ja-JP" sz="2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  <p:sp>
        <p:nvSpPr>
          <p:cNvPr id="5" name="角丸四角形 4"/>
          <p:cNvSpPr/>
          <p:nvPr/>
        </p:nvSpPr>
        <p:spPr bwMode="auto">
          <a:xfrm>
            <a:off x="511228" y="4589102"/>
            <a:ext cx="8377398" cy="1138646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6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828" y="557817"/>
            <a:ext cx="6490346" cy="710809"/>
          </a:xfrm>
        </p:spPr>
        <p:txBody>
          <a:bodyPr/>
          <a:lstStyle/>
          <a:p>
            <a:r>
              <a:rPr kumimoji="1" lang="ja-JP" altLang="en-US" b="1" dirty="0" smtClean="0"/>
              <a:t>著作権（財産権）の内容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96778" y="1606378"/>
            <a:ext cx="7900087" cy="431662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b="1" dirty="0" smtClean="0"/>
              <a:t>①　複製物（コピー）を作る権利</a:t>
            </a:r>
            <a:endParaRPr lang="en-US" altLang="ja-JP" sz="2800" b="1" dirty="0"/>
          </a:p>
          <a:p>
            <a:pPr marL="0" indent="0">
              <a:buNone/>
            </a:pPr>
            <a:r>
              <a:rPr lang="ja-JP" altLang="en-US" sz="2800" b="1" dirty="0" smtClean="0"/>
              <a:t>②　複製物（コピー）を流通させる権利</a:t>
            </a:r>
            <a:endParaRPr lang="en-US" altLang="ja-JP" sz="2800" b="1" dirty="0"/>
          </a:p>
          <a:p>
            <a:pPr marL="0" indent="0">
              <a:buNone/>
            </a:pPr>
            <a:r>
              <a:rPr kumimoji="1" lang="ja-JP" altLang="en-US" sz="2800" b="1" dirty="0" smtClean="0"/>
              <a:t>③　複製物（コピー）を使わず伝達する権利</a:t>
            </a:r>
            <a:endParaRPr lang="en-US" altLang="ja-JP" sz="2800" b="1" dirty="0"/>
          </a:p>
          <a:p>
            <a:pPr marL="0" indent="0">
              <a:buNone/>
            </a:pPr>
            <a:r>
              <a:rPr lang="ja-JP" altLang="en-US" sz="2800" b="1" dirty="0" smtClean="0"/>
              <a:t>④　加工（翻訳、編曲、変形、翻案）する権利</a:t>
            </a:r>
            <a:endParaRPr lang="en-US" altLang="ja-JP" sz="2800" b="1" dirty="0" smtClean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注）上記の○○する権利の主旨は、権利者が「無断で○○されない権利」という意味</a:t>
            </a:r>
            <a:r>
              <a:rPr lang="ja-JP" altLang="en-US" dirty="0"/>
              <a:t>　</a:t>
            </a:r>
            <a:r>
              <a:rPr lang="ja-JP" altLang="en-US" dirty="0" smtClean="0"/>
              <a:t>⇒　他人が「無断で○○する行為」を禁止できる権利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452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8066" y="574683"/>
            <a:ext cx="7207037" cy="702182"/>
          </a:xfrm>
        </p:spPr>
        <p:txBody>
          <a:bodyPr/>
          <a:lstStyle/>
          <a:p>
            <a:r>
              <a:rPr kumimoji="1" lang="ja-JP" altLang="en-US" b="1" dirty="0" smtClean="0"/>
              <a:t>著作権（財産権）の内容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8540" y="1412873"/>
            <a:ext cx="7916563" cy="4913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600" b="1" dirty="0" smtClean="0"/>
              <a:t>①　複製物（コピー）を作る権利</a:t>
            </a:r>
            <a:endParaRPr lang="en-US" altLang="ja-JP" sz="2600" b="1" dirty="0"/>
          </a:p>
          <a:p>
            <a:pPr marL="0" indent="0">
              <a:buNone/>
            </a:pPr>
            <a:r>
              <a:rPr lang="ja-JP" altLang="en-US" sz="2400" dirty="0" smtClean="0"/>
              <a:t>・複製権（すべての著作物）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注）</a:t>
            </a:r>
            <a:r>
              <a:rPr kumimoji="1" lang="ja-JP" altLang="en-US" sz="2400" dirty="0" smtClean="0"/>
              <a:t>「複製」は、通常の「コピー」以外に、「録音・録画」、「写真撮影」、「手写し」、「パソコンのハードディスクへのインストール」などが含まれる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600" b="1" dirty="0" smtClean="0"/>
              <a:t>②　複製物（コピー）を流通させる権利</a:t>
            </a:r>
            <a:endParaRPr kumimoji="1" lang="en-US" altLang="ja-JP" sz="2600" b="1" dirty="0" smtClean="0"/>
          </a:p>
          <a:p>
            <a:pPr marL="0" indent="0">
              <a:buNone/>
            </a:pPr>
            <a:r>
              <a:rPr lang="ja-JP" altLang="en-US" sz="2400" dirty="0" smtClean="0"/>
              <a:t>・譲渡権（「映画の著作物」以外）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・貸与権（「映画の著作物」以外）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・領布権（「映画の著作物」のみ）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注）</a:t>
            </a:r>
            <a:r>
              <a:rPr kumimoji="1" lang="ja-JP" altLang="en-US" sz="2400" dirty="0" smtClean="0"/>
              <a:t>「領布」＝「譲渡」＋「貸与」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942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304" y="512463"/>
            <a:ext cx="7209096" cy="756164"/>
          </a:xfrm>
        </p:spPr>
        <p:txBody>
          <a:bodyPr/>
          <a:lstStyle/>
          <a:p>
            <a:r>
              <a:rPr kumimoji="1" lang="ja-JP" altLang="en-US" b="1" dirty="0" smtClean="0"/>
              <a:t>著作権（財産権）の内容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4358" y="1268627"/>
            <a:ext cx="8141042" cy="49277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600" b="1" dirty="0"/>
              <a:t>③</a:t>
            </a:r>
            <a:r>
              <a:rPr kumimoji="1" lang="ja-JP" altLang="en-US" sz="2600" b="1" dirty="0" smtClean="0"/>
              <a:t>　複製物（コピー）を使わず伝達する権利</a:t>
            </a:r>
            <a:endParaRPr lang="en-US" altLang="ja-JP" sz="2600" b="1" dirty="0"/>
          </a:p>
          <a:p>
            <a:pPr marL="0" indent="0">
              <a:buNone/>
            </a:pPr>
            <a:r>
              <a:rPr lang="ja-JP" altLang="en-US" sz="2400" dirty="0" smtClean="0"/>
              <a:t>・上演権（「言語の著作物」「舞踊・無言劇の著作物」）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・演奏権（「音楽の著作物」）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・上映権（すべての著作物）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・公衆送信権・公の伝達権（すべての著作物）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注）「公衆送信」＝＞「放送」、「有線放送」、「インターネット送信」及び「公衆からの求めに応じて行う</a:t>
            </a:r>
            <a:r>
              <a:rPr lang="en-US" altLang="ja-JP" sz="2400" dirty="0" smtClean="0"/>
              <a:t>FAX</a:t>
            </a:r>
            <a:r>
              <a:rPr lang="ja-JP" altLang="en-US" sz="2400" dirty="0" smtClean="0"/>
              <a:t>送信」等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・口述権（「言語の著作物」）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・展示権（「美術の著作物」及び未発行の「写真の著作物」の原作品）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7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8061" y="1405957"/>
            <a:ext cx="720787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著作権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000" dirty="0"/>
              <a:t>オンラインコンテンツ</a:t>
            </a:r>
            <a:r>
              <a:rPr lang="ja-JP" altLang="en-US" sz="2000" dirty="0" smtClean="0"/>
              <a:t>等著作物の複製等利用に関する留意事項</a:t>
            </a:r>
            <a:endParaRPr lang="ja-JP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7749" y="2755006"/>
            <a:ext cx="6781800" cy="3352800"/>
          </a:xfrm>
        </p:spPr>
        <p:txBody>
          <a:bodyPr/>
          <a:lstStyle/>
          <a:p>
            <a:r>
              <a:rPr lang="ja-JP" altLang="en-US" sz="3200" dirty="0" smtClean="0"/>
              <a:t>「</a:t>
            </a:r>
            <a:r>
              <a:rPr lang="ja-JP" altLang="en-US" sz="3200" dirty="0"/>
              <a:t>著作権」講義の背景と目的</a:t>
            </a:r>
            <a:endParaRPr lang="en-US" altLang="ja-JP" sz="3200" dirty="0"/>
          </a:p>
          <a:p>
            <a:r>
              <a:rPr lang="ja-JP" altLang="en-US" sz="3200" dirty="0" smtClean="0"/>
              <a:t>著作物の利用手順</a:t>
            </a:r>
            <a:endParaRPr lang="en-US" altLang="ja-JP" sz="3200" dirty="0" smtClean="0"/>
          </a:p>
          <a:p>
            <a:r>
              <a:rPr lang="ja-JP" altLang="en-US" sz="3200" dirty="0" smtClean="0"/>
              <a:t>著作物、著作者、著作権、著作権者</a:t>
            </a:r>
            <a:endParaRPr lang="en-US" altLang="ja-JP" sz="3200" dirty="0"/>
          </a:p>
          <a:p>
            <a:r>
              <a:rPr lang="ja-JP" altLang="en-US" sz="3200" dirty="0" smtClean="0"/>
              <a:t>著作物の許諾なし利用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例</a:t>
            </a:r>
            <a:endParaRPr lang="en-US" altLang="ja-JP" sz="3200" dirty="0" smtClean="0"/>
          </a:p>
          <a:p>
            <a:r>
              <a:rPr lang="en-US" altLang="ja-JP" sz="3200" dirty="0" smtClean="0"/>
              <a:t>(</a:t>
            </a:r>
            <a:r>
              <a:rPr lang="ja-JP" altLang="en-US" sz="3200" dirty="0"/>
              <a:t>著作権法と関連する法律</a:t>
            </a:r>
            <a:r>
              <a:rPr lang="en-US" altLang="ja-JP" sz="3200" dirty="0"/>
              <a:t>)</a:t>
            </a:r>
          </a:p>
          <a:p>
            <a:endParaRPr lang="ja-JP" altLang="en-US" sz="3200" dirty="0"/>
          </a:p>
          <a:p>
            <a:pPr eaLnBrk="1" hangingPunct="1"/>
            <a:endParaRPr lang="en-US" altLang="ja-JP" sz="16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8675" y="318047"/>
            <a:ext cx="74961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142968"/>
                </a:solidFill>
                <a:latin typeface="+mj-lt"/>
              </a:rPr>
              <a:t>　</a:t>
            </a:r>
            <a:r>
              <a:rPr lang="en-US" altLang="ja-JP" sz="1600" b="1" dirty="0" smtClean="0">
                <a:solidFill>
                  <a:srgbClr val="142968"/>
                </a:solidFill>
                <a:latin typeface="+mj-lt"/>
              </a:rPr>
              <a:t>- </a:t>
            </a:r>
            <a:r>
              <a:rPr lang="ja-JP" altLang="en-US" sz="1600" b="1" dirty="0" smtClean="0">
                <a:solidFill>
                  <a:srgbClr val="142968"/>
                </a:solidFill>
                <a:latin typeface="+mj-lt"/>
              </a:rPr>
              <a:t>サイバーセキュリティー基礎論「著作権」</a:t>
            </a:r>
            <a:r>
              <a:rPr lang="en-US" altLang="ja-JP" sz="1600" b="1" dirty="0" smtClean="0">
                <a:solidFill>
                  <a:srgbClr val="142968"/>
                </a:solidFill>
                <a:latin typeface="+mj-lt"/>
              </a:rPr>
              <a:t> </a:t>
            </a:r>
            <a:r>
              <a:rPr lang="en-US" altLang="ja-JP" sz="1600" b="1" dirty="0">
                <a:solidFill>
                  <a:srgbClr val="142968"/>
                </a:solidFill>
                <a:latin typeface="+mj-lt"/>
              </a:rPr>
              <a:t>-</a:t>
            </a:r>
            <a:endParaRPr lang="en-US" altLang="ja-JP" sz="1600" b="1" dirty="0" smtClean="0">
              <a:solidFill>
                <a:srgbClr val="142968"/>
              </a:solidFill>
              <a:latin typeface="+mj-lt"/>
            </a:endParaRPr>
          </a:p>
          <a:p>
            <a:r>
              <a:rPr lang="en-US" altLang="ja-JP" sz="1400" b="1" dirty="0" smtClean="0">
                <a:solidFill>
                  <a:srgbClr val="142968"/>
                </a:solidFill>
                <a:latin typeface="+mj-lt"/>
              </a:rPr>
              <a:t>※ </a:t>
            </a:r>
            <a:r>
              <a:rPr lang="ja-JP" altLang="en-US" sz="1400" b="1" dirty="0" smtClean="0">
                <a:solidFill>
                  <a:srgbClr val="142968"/>
                </a:solidFill>
                <a:latin typeface="+mj-lt"/>
              </a:rPr>
              <a:t>本内容は</a:t>
            </a:r>
            <a:r>
              <a:rPr lang="ja-JP" altLang="en-US" sz="1400" b="1" dirty="0">
                <a:solidFill>
                  <a:srgbClr val="142968"/>
                </a:solidFill>
                <a:latin typeface="+mj-lt"/>
              </a:rPr>
              <a:t>、</a:t>
            </a:r>
            <a:r>
              <a:rPr lang="ja-JP" altLang="en-US" sz="1400" b="1" dirty="0" smtClean="0">
                <a:solidFill>
                  <a:srgbClr val="142968"/>
                </a:solidFill>
                <a:latin typeface="+mj-lt"/>
              </a:rPr>
              <a:t>サイバーセキュリティ基礎論の「著作権」に関する講義資料です。</a:t>
            </a:r>
            <a:endParaRPr lang="en-US" altLang="ja-JP" sz="1400" b="1" dirty="0" smtClean="0">
              <a:solidFill>
                <a:srgbClr val="142968"/>
              </a:solidFill>
              <a:latin typeface="+mj-lt"/>
            </a:endParaRPr>
          </a:p>
          <a:p>
            <a:r>
              <a:rPr lang="ja-JP" altLang="en-US" sz="1400" b="1" dirty="0" smtClean="0">
                <a:solidFill>
                  <a:srgbClr val="142968"/>
                </a:solidFill>
                <a:latin typeface="+mj-lt"/>
              </a:rPr>
              <a:t>文化庁</a:t>
            </a:r>
            <a:r>
              <a:rPr lang="ja-JP" altLang="en-US" sz="1400" b="1" dirty="0">
                <a:solidFill>
                  <a:srgbClr val="142968"/>
                </a:solidFill>
                <a:latin typeface="+mj-lt"/>
              </a:rPr>
              <a:t>の</a:t>
            </a:r>
            <a:r>
              <a:rPr lang="ja-JP" altLang="en-US" sz="1400" b="1" dirty="0" smtClean="0">
                <a:solidFill>
                  <a:srgbClr val="142968"/>
                </a:solidFill>
                <a:latin typeface="+mj-lt"/>
              </a:rPr>
              <a:t>著作権に関する教材を参考にしています。（ </a:t>
            </a:r>
            <a:r>
              <a:rPr lang="en-US" altLang="ja-JP" sz="1400" b="1" dirty="0">
                <a:solidFill>
                  <a:srgbClr val="142968"/>
                </a:solidFill>
                <a:latin typeface="+mj-lt"/>
                <a:hlinkClick r:id="rId3"/>
              </a:rPr>
              <a:t>http://</a:t>
            </a:r>
            <a:r>
              <a:rPr lang="en-US" altLang="ja-JP" sz="1400" b="1" dirty="0" smtClean="0">
                <a:solidFill>
                  <a:srgbClr val="142968"/>
                </a:solidFill>
                <a:latin typeface="+mj-lt"/>
                <a:hlinkClick r:id="rId3"/>
              </a:rPr>
              <a:t>www.bunka.go.jp/seisaku/chosakuken/seidokaisetsu/pdf/h28_text.pdf</a:t>
            </a:r>
            <a:r>
              <a:rPr lang="ja-JP" altLang="en-US" sz="1400" b="1" dirty="0">
                <a:solidFill>
                  <a:srgbClr val="142968"/>
                </a:solidFill>
                <a:latin typeface="+mj-lt"/>
              </a:rPr>
              <a:t> </a:t>
            </a:r>
            <a:r>
              <a:rPr lang="ja-JP" altLang="en-US" sz="1400" b="1" dirty="0" smtClean="0">
                <a:solidFill>
                  <a:srgbClr val="142968"/>
                </a:solidFill>
                <a:latin typeface="+mj-lt"/>
              </a:rPr>
              <a:t>）</a:t>
            </a:r>
            <a:endParaRPr kumimoji="1" lang="ja-JP" altLang="en-US" sz="1400" b="1" dirty="0">
              <a:solidFill>
                <a:srgbClr val="142968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24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右矢印 8"/>
          <p:cNvSpPr/>
          <p:nvPr/>
        </p:nvSpPr>
        <p:spPr bwMode="auto">
          <a:xfrm>
            <a:off x="2588621" y="3576219"/>
            <a:ext cx="1295400" cy="798941"/>
          </a:xfrm>
          <a:prstGeom prst="right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60174"/>
            <a:ext cx="6845643" cy="724930"/>
          </a:xfrm>
        </p:spPr>
        <p:txBody>
          <a:bodyPr/>
          <a:lstStyle/>
          <a:p>
            <a:r>
              <a:rPr kumimoji="1" lang="ja-JP" altLang="en-US" b="1" dirty="0" smtClean="0"/>
              <a:t>著作権（財産権）</a:t>
            </a:r>
            <a:r>
              <a:rPr kumimoji="1" lang="ja-JP" altLang="en-US" dirty="0" smtClean="0"/>
              <a:t>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3875" y="1295200"/>
            <a:ext cx="7934752" cy="1404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600" b="1" dirty="0" smtClean="0"/>
              <a:t>④　加工（翻訳、編曲、変形、翻案）する権利</a:t>
            </a:r>
            <a:endParaRPr kumimoji="1" lang="en-US" altLang="ja-JP" sz="2600" b="1" dirty="0" smtClean="0"/>
          </a:p>
          <a:p>
            <a:pPr marL="0" indent="0">
              <a:buNone/>
            </a:pPr>
            <a:r>
              <a:rPr lang="ja-JP" altLang="en-US" sz="2400" dirty="0" smtClean="0"/>
              <a:t>・二次的著作物の創作権（すべての著作物）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・二次的著作物の利用権（上に同じ）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061" y="3285773"/>
            <a:ext cx="1675181" cy="137983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56419" y="4711034"/>
            <a:ext cx="10390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原　作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63783" y="3840134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翻訳</a:t>
            </a:r>
            <a:endParaRPr kumimoji="1" lang="ja-JP" altLang="en-US" dirty="0"/>
          </a:p>
        </p:txBody>
      </p:sp>
      <p:sp>
        <p:nvSpPr>
          <p:cNvPr id="10" name="右矢印 9"/>
          <p:cNvSpPr/>
          <p:nvPr/>
        </p:nvSpPr>
        <p:spPr bwMode="auto">
          <a:xfrm>
            <a:off x="5691282" y="3576219"/>
            <a:ext cx="1295400" cy="798941"/>
          </a:xfrm>
          <a:prstGeom prst="right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33" y="3172934"/>
            <a:ext cx="1632133" cy="151435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950061" y="4722571"/>
            <a:ext cx="14670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翻訳原稿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13524" y="5288142"/>
            <a:ext cx="30700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二次的著作物の創作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18819" y="5295317"/>
            <a:ext cx="317106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二次的著作物の利用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95359" y="3805004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出版</a:t>
            </a:r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637" y="3156934"/>
            <a:ext cx="1806990" cy="153035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7402642" y="4711034"/>
            <a:ext cx="11464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翻訳本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0061" y="2869180"/>
            <a:ext cx="210826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二次的著作物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49018" y="2842207"/>
            <a:ext cx="11464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著作物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67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68412"/>
            <a:ext cx="6845643" cy="716692"/>
          </a:xfrm>
        </p:spPr>
        <p:txBody>
          <a:bodyPr/>
          <a:lstStyle/>
          <a:p>
            <a:r>
              <a:rPr lang="ja-JP" altLang="en-US" b="1" dirty="0"/>
              <a:t>著作権</a:t>
            </a:r>
            <a:r>
              <a:rPr lang="ja-JP" altLang="en-US" b="1" dirty="0" smtClean="0"/>
              <a:t>の保護期間とは？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978" y="1285104"/>
            <a:ext cx="8223421" cy="52680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知的財産権</a:t>
            </a:r>
            <a:endParaRPr lang="en-US" altLang="ja-JP" dirty="0" smtClean="0"/>
          </a:p>
          <a:p>
            <a:r>
              <a:rPr lang="ja-JP" altLang="en-US" sz="3200" dirty="0" smtClean="0">
                <a:solidFill>
                  <a:srgbClr val="C00000"/>
                </a:solidFill>
              </a:rPr>
              <a:t>著作権</a:t>
            </a:r>
            <a:endParaRPr lang="en-US" altLang="ja-JP" sz="3200" dirty="0" smtClean="0">
              <a:solidFill>
                <a:srgbClr val="C00000"/>
              </a:solidFill>
            </a:endParaRPr>
          </a:p>
          <a:p>
            <a:pPr lvl="1"/>
            <a:r>
              <a:rPr lang="ja-JP" altLang="en-US" sz="3100" dirty="0" smtClean="0"/>
              <a:t>著作者の権利</a:t>
            </a:r>
            <a:endParaRPr lang="en-US" altLang="ja-JP" sz="3100" dirty="0" smtClean="0"/>
          </a:p>
          <a:p>
            <a:pPr marL="909637" lvl="2" indent="0">
              <a:buNone/>
            </a:pPr>
            <a:r>
              <a:rPr lang="ja-JP" altLang="en-US" sz="2800" dirty="0" smtClean="0"/>
              <a:t>著作物を保護</a:t>
            </a:r>
            <a:r>
              <a:rPr lang="en-US" altLang="ja-JP" sz="2800" dirty="0" smtClean="0">
                <a:solidFill>
                  <a:srgbClr val="C00000"/>
                </a:solidFill>
              </a:rPr>
              <a:t>(</a:t>
            </a:r>
            <a:r>
              <a:rPr lang="ja-JP" altLang="en-US" sz="2800" dirty="0" smtClean="0">
                <a:solidFill>
                  <a:srgbClr val="C00000"/>
                </a:solidFill>
              </a:rPr>
              <a:t>創作の時から著作者の死後</a:t>
            </a:r>
            <a:r>
              <a:rPr lang="en-US" altLang="ja-JP" sz="2800" dirty="0" smtClean="0">
                <a:solidFill>
                  <a:srgbClr val="C00000"/>
                </a:solidFill>
              </a:rPr>
              <a:t>50</a:t>
            </a:r>
            <a:r>
              <a:rPr lang="ja-JP" altLang="en-US" sz="2800" dirty="0" smtClean="0">
                <a:solidFill>
                  <a:srgbClr val="C00000"/>
                </a:solidFill>
              </a:rPr>
              <a:t>年</a:t>
            </a:r>
            <a:r>
              <a:rPr lang="en-US" altLang="ja-JP" sz="2800" dirty="0" smtClean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ja-JP" altLang="en-US" sz="3100" dirty="0" smtClean="0"/>
              <a:t>著作隣接権</a:t>
            </a:r>
            <a:endParaRPr lang="en-US" altLang="ja-JP" sz="3100" dirty="0" smtClean="0"/>
          </a:p>
          <a:p>
            <a:pPr marL="909637" lvl="2" indent="0">
              <a:buNone/>
            </a:pPr>
            <a:r>
              <a:rPr kumimoji="1" lang="ja-JP" altLang="en-US" sz="2800" dirty="0" smtClean="0"/>
              <a:t>実演等を保護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(</a:t>
            </a:r>
            <a:r>
              <a:rPr kumimoji="1" lang="ja-JP" altLang="en-US" sz="2800" dirty="0" smtClean="0">
                <a:solidFill>
                  <a:srgbClr val="C00000"/>
                </a:solidFill>
              </a:rPr>
              <a:t>実演等を行った時から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50</a:t>
            </a:r>
            <a:r>
              <a:rPr kumimoji="1" lang="ja-JP" altLang="en-US" sz="2800" dirty="0" smtClean="0">
                <a:solidFill>
                  <a:srgbClr val="C00000"/>
                </a:solidFill>
              </a:rPr>
              <a:t>年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ja-JP" altLang="en-US" sz="2400" dirty="0" smtClean="0"/>
              <a:t>産業財産権</a:t>
            </a:r>
            <a:endParaRPr lang="en-US" altLang="ja-JP" sz="2400" dirty="0" smtClean="0"/>
          </a:p>
          <a:p>
            <a:pPr lvl="1"/>
            <a:r>
              <a:rPr lang="ja-JP" altLang="en-US" sz="2100" dirty="0" smtClean="0"/>
              <a:t>特許権</a:t>
            </a:r>
            <a:endParaRPr lang="en-US" altLang="ja-JP" sz="2100" dirty="0" smtClean="0"/>
          </a:p>
          <a:p>
            <a:pPr lvl="1"/>
            <a:r>
              <a:rPr lang="ja-JP" altLang="en-US" sz="2100" dirty="0" smtClean="0"/>
              <a:t>実用新案権</a:t>
            </a:r>
            <a:endParaRPr lang="en-US" altLang="ja-JP" sz="2100" dirty="0" smtClean="0"/>
          </a:p>
          <a:p>
            <a:pPr lvl="1"/>
            <a:r>
              <a:rPr lang="ja-JP" altLang="en-US" sz="2100" dirty="0" smtClean="0"/>
              <a:t>な</a:t>
            </a:r>
            <a:r>
              <a:rPr lang="ja-JP" altLang="en-US" sz="2100" dirty="0"/>
              <a:t>ど</a:t>
            </a:r>
            <a:endParaRPr lang="en-US" altLang="ja-JP" sz="2100" dirty="0" smtClean="0"/>
          </a:p>
          <a:p>
            <a:r>
              <a:rPr kumimoji="1" lang="ja-JP" altLang="en-US" sz="2400" dirty="0" smtClean="0"/>
              <a:t>その他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470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1113" y="624111"/>
            <a:ext cx="7083287" cy="855439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小</a:t>
            </a:r>
            <a:r>
              <a:rPr lang="ja-JP" altLang="en-US" sz="2400" dirty="0"/>
              <a:t>テスト</a:t>
            </a:r>
            <a:r>
              <a:rPr lang="ja-JP" altLang="en-US" sz="2400" dirty="0" smtClean="0"/>
              <a:t>）本日</a:t>
            </a:r>
            <a:r>
              <a:rPr lang="ja-JP" altLang="en-US" sz="2400" dirty="0"/>
              <a:t>の講義「著作権（第１部）</a:t>
            </a:r>
            <a:r>
              <a:rPr lang="ja-JP" altLang="en-US" sz="2400" dirty="0" smtClean="0"/>
              <a:t>」に関する次の問１</a:t>
            </a:r>
            <a:r>
              <a:rPr lang="en-US" altLang="ja-JP" sz="2400" dirty="0" smtClean="0"/>
              <a:t>.</a:t>
            </a:r>
            <a:r>
              <a:rPr lang="ja-JP" altLang="en-US" sz="2400" dirty="0" smtClean="0"/>
              <a:t>～４</a:t>
            </a:r>
            <a:r>
              <a:rPr lang="en-US" altLang="ja-JP" sz="2400" dirty="0" smtClean="0"/>
              <a:t>.</a:t>
            </a:r>
            <a:r>
              <a:rPr lang="ja-JP" altLang="en-US" sz="2400" dirty="0" smtClean="0"/>
              <a:t>を解答しなさい。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6881" y="1371601"/>
            <a:ext cx="7651750" cy="5210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000" b="1" u="sng" dirty="0" smtClean="0"/>
              <a:t>問</a:t>
            </a:r>
            <a:r>
              <a:rPr kumimoji="1" lang="en-US" altLang="ja-JP" sz="2000" b="1" u="sng" dirty="0" smtClean="0"/>
              <a:t>1.</a:t>
            </a:r>
            <a:r>
              <a:rPr lang="ja-JP" altLang="en-US" sz="2000" b="1" u="sng" dirty="0" smtClean="0"/>
              <a:t> </a:t>
            </a:r>
            <a:r>
              <a:rPr kumimoji="1" lang="ja-JP" altLang="en-US" sz="2000" b="1" u="sng" dirty="0" smtClean="0"/>
              <a:t>以下の</a:t>
            </a:r>
            <a:r>
              <a:rPr lang="ja-JP" altLang="en-US" sz="2000" b="1" u="sng" dirty="0" smtClean="0"/>
              <a:t>①～④が</a:t>
            </a:r>
            <a:r>
              <a:rPr kumimoji="1" lang="ja-JP" altLang="en-US" sz="2000" b="1" u="sng" dirty="0" smtClean="0"/>
              <a:t>著作物でない理由をそれぞれ</a:t>
            </a:r>
            <a:r>
              <a:rPr lang="ja-JP" altLang="en-US" sz="2000" b="1" u="sng" dirty="0" smtClean="0"/>
              <a:t>著作権法</a:t>
            </a:r>
            <a:r>
              <a:rPr lang="ja-JP" altLang="en-US" sz="2000" b="1" u="sng" dirty="0"/>
              <a:t>第２条第１項第１号の</a:t>
            </a:r>
            <a:r>
              <a:rPr lang="ja-JP" altLang="en-US" sz="2000" b="1" u="sng" dirty="0" smtClean="0"/>
              <a:t>条件</a:t>
            </a:r>
            <a:r>
              <a:rPr kumimoji="1" lang="en-US" altLang="ja-JP" sz="2000" b="1" u="sng" dirty="0" smtClean="0"/>
              <a:t>a)</a:t>
            </a:r>
            <a:r>
              <a:rPr kumimoji="1" lang="ja-JP" altLang="en-US" sz="2000" b="1" u="sng" dirty="0" smtClean="0"/>
              <a:t>～</a:t>
            </a:r>
            <a:r>
              <a:rPr kumimoji="1" lang="en-US" altLang="ja-JP" sz="2000" b="1" u="sng" dirty="0" smtClean="0"/>
              <a:t>d)</a:t>
            </a:r>
            <a:r>
              <a:rPr kumimoji="1" lang="ja-JP" altLang="en-US" sz="2000" b="1" u="sng" dirty="0" smtClean="0"/>
              <a:t>から一つずつ選びなさい。</a:t>
            </a:r>
            <a:endParaRPr lang="en-US" altLang="ja-JP" sz="2000" b="1" u="sng" dirty="0"/>
          </a:p>
          <a:p>
            <a:pPr marL="0" indent="0">
              <a:buNone/>
            </a:pPr>
            <a:r>
              <a:rPr lang="ja-JP" altLang="en-US" sz="1600" dirty="0" smtClean="0"/>
              <a:t>①ノートパソコン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デザイン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dirty="0" smtClean="0"/>
              <a:t>②子供がテレビアニメの</a:t>
            </a:r>
            <a:r>
              <a:rPr lang="ja-JP" altLang="en-US" dirty="0"/>
              <a:t>キャラクターを模写した</a:t>
            </a:r>
            <a:r>
              <a:rPr lang="ja-JP" altLang="en-US" dirty="0" smtClean="0"/>
              <a:t>絵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600" dirty="0"/>
              <a:t>③気象データ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 smtClean="0"/>
              <a:t>④</a:t>
            </a:r>
            <a:r>
              <a:rPr lang="ja-JP" altLang="en-US" sz="1600" dirty="0"/>
              <a:t>友達に話をしただけの自分が考えたマジックの</a:t>
            </a:r>
            <a:r>
              <a:rPr lang="ja-JP" altLang="en-US" sz="1600" dirty="0" smtClean="0"/>
              <a:t>トリック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 smtClean="0"/>
              <a:t>著作物である条件）</a:t>
            </a:r>
            <a:endParaRPr lang="en-US" altLang="ja-JP" sz="1600" dirty="0"/>
          </a:p>
          <a:p>
            <a:pPr marL="0" indent="0">
              <a:buNone/>
            </a:pPr>
            <a:r>
              <a:rPr lang="en-US" altLang="ja-JP" sz="1600" dirty="0" smtClean="0"/>
              <a:t>a)</a:t>
            </a:r>
            <a:r>
              <a:rPr lang="ja-JP" altLang="en-US" sz="1600" b="1" dirty="0">
                <a:solidFill>
                  <a:srgbClr val="FF0000"/>
                </a:solidFill>
              </a:rPr>
              <a:t> 「思想又は感情」を</a:t>
            </a:r>
            <a:r>
              <a:rPr lang="ja-JP" altLang="en-US" sz="1600" dirty="0" err="1"/>
              <a:t>の</a:t>
            </a:r>
            <a:r>
              <a:rPr lang="ja-JP" altLang="en-US" sz="1600" dirty="0" smtClean="0"/>
              <a:t>条件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en-US" altLang="ja-JP" sz="1600" dirty="0" smtClean="0"/>
              <a:t>b)</a:t>
            </a:r>
            <a:r>
              <a:rPr lang="ja-JP" altLang="en-US" sz="1600" b="1" dirty="0">
                <a:solidFill>
                  <a:srgbClr val="FF0000"/>
                </a:solidFill>
              </a:rPr>
              <a:t> 「創作的」に</a:t>
            </a:r>
            <a:r>
              <a:rPr lang="ja-JP" altLang="en-US" sz="1600" dirty="0" err="1"/>
              <a:t>の</a:t>
            </a:r>
            <a:r>
              <a:rPr lang="ja-JP" altLang="en-US" sz="1600" dirty="0" smtClean="0"/>
              <a:t>条件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en-US" altLang="ja-JP" sz="1600" dirty="0" smtClean="0"/>
              <a:t>c)</a:t>
            </a:r>
            <a:r>
              <a:rPr lang="ja-JP" altLang="en-US" sz="1600" b="1" dirty="0">
                <a:solidFill>
                  <a:srgbClr val="FF0000"/>
                </a:solidFill>
              </a:rPr>
              <a:t> 「表現したもの」であって、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条件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en-US" altLang="ja-JP" sz="1600" dirty="0" smtClean="0"/>
              <a:t>d)</a:t>
            </a:r>
            <a:r>
              <a:rPr lang="ja-JP" altLang="en-US" sz="1600" b="1" dirty="0">
                <a:solidFill>
                  <a:srgbClr val="FF0000"/>
                </a:solidFill>
              </a:rPr>
              <a:t> 「文芸、学術、美術又は音楽の範囲」に属するもの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条件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解答）①　　　　　②　　　　　③　　　　　④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573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0566" y="571500"/>
            <a:ext cx="7092433" cy="6067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200" u="sng" dirty="0" smtClean="0"/>
              <a:t>問２．以下の</a:t>
            </a:r>
            <a:r>
              <a:rPr lang="ja-JP" altLang="en-US" sz="2200" u="sng" dirty="0"/>
              <a:t>①</a:t>
            </a:r>
            <a:r>
              <a:rPr lang="ja-JP" altLang="en-US" sz="2200" u="sng" dirty="0" smtClean="0"/>
              <a:t>～⑦の説明文の中から「著作者人格権」に関するものをすべて選びなさい。</a:t>
            </a:r>
            <a:endParaRPr lang="en-US" altLang="ja-JP" sz="2200" u="sng" dirty="0" smtClean="0"/>
          </a:p>
          <a:p>
            <a:pPr marL="0" indent="0">
              <a:buNone/>
            </a:pPr>
            <a:endParaRPr lang="en-US" altLang="ja-JP" sz="2200" u="sng" dirty="0" smtClean="0"/>
          </a:p>
          <a:p>
            <a:pPr marL="0" lvl="1" indent="0">
              <a:buNone/>
            </a:pPr>
            <a:r>
              <a:rPr lang="ja-JP" altLang="en-US" sz="2200" dirty="0" smtClean="0"/>
              <a:t>①著作物を加工</a:t>
            </a:r>
            <a:r>
              <a:rPr lang="ja-JP" altLang="en-US" sz="2200" dirty="0"/>
              <a:t>（翻訳、編曲、変形、翻案）する権利</a:t>
            </a:r>
            <a:endParaRPr lang="en-US" altLang="ja-JP" sz="2200" dirty="0"/>
          </a:p>
          <a:p>
            <a:pPr marL="0" lvl="1" indent="0">
              <a:buNone/>
            </a:pPr>
            <a:r>
              <a:rPr lang="ja-JP" altLang="en-US" sz="2200" dirty="0" smtClean="0"/>
              <a:t>②著作物</a:t>
            </a:r>
            <a:r>
              <a:rPr lang="ja-JP" altLang="en-US" sz="2200" dirty="0"/>
              <a:t>を</a:t>
            </a:r>
            <a:r>
              <a:rPr lang="ja-JP" altLang="en-US" sz="2200" dirty="0" smtClean="0"/>
              <a:t>「</a:t>
            </a:r>
            <a:r>
              <a:rPr lang="ja-JP" altLang="en-US" sz="2200" dirty="0"/>
              <a:t>公表する・しない」を決めることができる</a:t>
            </a:r>
            <a:r>
              <a:rPr lang="ja-JP" altLang="en-US" sz="2200" dirty="0" smtClean="0"/>
              <a:t>権利</a:t>
            </a:r>
            <a:endParaRPr lang="en-US" altLang="ja-JP" sz="2200" dirty="0" smtClean="0"/>
          </a:p>
          <a:p>
            <a:pPr marL="0" lvl="1" indent="0">
              <a:buNone/>
            </a:pPr>
            <a:r>
              <a:rPr lang="ja-JP" altLang="en-US" sz="2200" dirty="0" smtClean="0"/>
              <a:t>③著作物の複製物</a:t>
            </a:r>
            <a:r>
              <a:rPr lang="ja-JP" altLang="en-US" sz="2200" dirty="0"/>
              <a:t>（コピー）を使わず伝達する</a:t>
            </a:r>
            <a:r>
              <a:rPr lang="ja-JP" altLang="en-US" sz="2200" dirty="0" smtClean="0"/>
              <a:t>権利</a:t>
            </a:r>
            <a:endParaRPr lang="en-US" altLang="ja-JP" sz="2200" dirty="0" smtClean="0"/>
          </a:p>
          <a:p>
            <a:pPr marL="0" lvl="1" indent="0">
              <a:buNone/>
            </a:pPr>
            <a:r>
              <a:rPr kumimoji="1" lang="ja-JP" altLang="en-US" sz="2200" dirty="0" smtClean="0"/>
              <a:t>④著作者の</a:t>
            </a:r>
            <a:r>
              <a:rPr lang="ja-JP" altLang="en-US" sz="2200" dirty="0" smtClean="0"/>
              <a:t>「</a:t>
            </a:r>
            <a:r>
              <a:rPr lang="ja-JP" altLang="en-US" sz="2200" dirty="0"/>
              <a:t>氏名を表示する・しない」を決めることができる</a:t>
            </a:r>
            <a:r>
              <a:rPr lang="ja-JP" altLang="en-US" sz="2200" dirty="0" smtClean="0"/>
              <a:t>権利</a:t>
            </a:r>
            <a:endParaRPr kumimoji="1" lang="en-US" altLang="ja-JP" sz="2200" dirty="0" smtClean="0"/>
          </a:p>
          <a:p>
            <a:pPr marL="0" lvl="1" indent="0">
              <a:buNone/>
            </a:pPr>
            <a:r>
              <a:rPr lang="ja-JP" altLang="en-US" sz="2200" dirty="0" smtClean="0"/>
              <a:t>⑤著作物の複製物</a:t>
            </a:r>
            <a:r>
              <a:rPr lang="ja-JP" altLang="en-US" sz="2200" dirty="0"/>
              <a:t>（コピー）を流通させる権利</a:t>
            </a:r>
            <a:endParaRPr lang="en-US" altLang="ja-JP" sz="2200" dirty="0"/>
          </a:p>
          <a:p>
            <a:pPr marL="0" lvl="1" indent="0">
              <a:buNone/>
            </a:pPr>
            <a:r>
              <a:rPr lang="ja-JP" altLang="en-US" sz="2200" dirty="0"/>
              <a:t>⑥</a:t>
            </a:r>
            <a:r>
              <a:rPr lang="ja-JP" altLang="en-US" sz="2200" dirty="0" smtClean="0"/>
              <a:t>著作物を「自分</a:t>
            </a:r>
            <a:r>
              <a:rPr lang="ja-JP" altLang="en-US" sz="2200" dirty="0"/>
              <a:t>の意に反して</a:t>
            </a:r>
            <a:r>
              <a:rPr lang="ja-JP" altLang="en-US" sz="2200" dirty="0" smtClean="0"/>
              <a:t>改変」されない権利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 smtClean="0"/>
              <a:t>⑦著作物の複製物</a:t>
            </a:r>
            <a:r>
              <a:rPr lang="ja-JP" altLang="en-US" sz="2200" dirty="0"/>
              <a:t>（コピー）を作る</a:t>
            </a:r>
            <a:r>
              <a:rPr lang="ja-JP" altLang="en-US" sz="2200" dirty="0" smtClean="0"/>
              <a:t>権利</a:t>
            </a:r>
            <a:endParaRPr kumimoji="1" lang="en-US" altLang="ja-JP" sz="2200" dirty="0" smtClean="0"/>
          </a:p>
          <a:p>
            <a:pPr marL="0" indent="0">
              <a:buNone/>
            </a:pPr>
            <a:endParaRPr lang="en-US" altLang="ja-JP" sz="22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解答）</a:t>
            </a:r>
            <a:endParaRPr lang="en-US" altLang="ja-JP" sz="2200" dirty="0" smtClean="0"/>
          </a:p>
          <a:p>
            <a:endParaRPr lang="en-US" altLang="ja-JP" sz="2200" dirty="0" smtClean="0"/>
          </a:p>
        </p:txBody>
      </p:sp>
    </p:spTree>
    <p:extLst>
      <p:ext uri="{BB962C8B-B14F-4D97-AF65-F5344CB8AC3E}">
        <p14:creationId xmlns:p14="http://schemas.microsoft.com/office/powerpoint/2010/main" val="17592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45096" y="581026"/>
            <a:ext cx="7653130" cy="584627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kumimoji="1" lang="ja-JP" altLang="en-US" sz="4600" u="sng" dirty="0" smtClean="0"/>
              <a:t>問</a:t>
            </a:r>
            <a:r>
              <a:rPr kumimoji="1" lang="ja-JP" altLang="en-US" sz="5500" u="sng" dirty="0" smtClean="0"/>
              <a:t>３．「著作物の利用手順」に関する以下の文章の空欄①～⑤に</a:t>
            </a:r>
            <a:r>
              <a:rPr lang="ja-JP" altLang="en-US" sz="5500" u="sng" dirty="0" smtClean="0"/>
              <a:t>適する</a:t>
            </a:r>
            <a:r>
              <a:rPr kumimoji="1" lang="ja-JP" altLang="en-US" sz="5500" u="sng" dirty="0" smtClean="0"/>
              <a:t>言葉を</a:t>
            </a:r>
            <a:r>
              <a:rPr kumimoji="1" lang="en-US" altLang="ja-JP" sz="5500" u="sng" dirty="0" smtClean="0"/>
              <a:t>a)</a:t>
            </a:r>
            <a:r>
              <a:rPr kumimoji="1" lang="ja-JP" altLang="en-US" sz="5500" u="sng" dirty="0" smtClean="0"/>
              <a:t>～</a:t>
            </a:r>
            <a:r>
              <a:rPr kumimoji="1" lang="en-US" altLang="ja-JP" sz="5500" u="sng" dirty="0" smtClean="0"/>
              <a:t>e)</a:t>
            </a:r>
            <a:r>
              <a:rPr kumimoji="1" lang="ja-JP" altLang="en-US" sz="5500" u="sng" dirty="0" smtClean="0"/>
              <a:t>から選びなさい。</a:t>
            </a:r>
            <a:endParaRPr kumimoji="1" lang="en-US" altLang="ja-JP" sz="5500" u="sng" dirty="0" smtClean="0"/>
          </a:p>
          <a:p>
            <a:pPr marL="0" indent="0">
              <a:buNone/>
            </a:pPr>
            <a:endParaRPr lang="en-US" altLang="ja-JP" sz="5500" dirty="0"/>
          </a:p>
          <a:p>
            <a:pPr marL="0" indent="0">
              <a:buNone/>
            </a:pPr>
            <a:r>
              <a:rPr lang="ja-JP" altLang="en-US" sz="5500" dirty="0" smtClean="0"/>
              <a:t>著作物の利用手順</a:t>
            </a:r>
            <a:r>
              <a:rPr kumimoji="1" lang="ja-JP" altLang="en-US" sz="5500" dirty="0" smtClean="0"/>
              <a:t>）</a:t>
            </a:r>
            <a:endParaRPr kumimoji="1" lang="en-US" altLang="ja-JP" sz="5500" dirty="0" smtClean="0"/>
          </a:p>
          <a:p>
            <a:pPr marL="0" indent="0">
              <a:buNone/>
            </a:pPr>
            <a:r>
              <a:rPr kumimoji="1" lang="ja-JP" altLang="en-US" sz="5500" dirty="0" smtClean="0"/>
              <a:t>画像等の素材を入手したとき、それが（　①　）であるかどうかを確認する。（　①　）でなければ</a:t>
            </a:r>
            <a:r>
              <a:rPr lang="ja-JP" altLang="en-US" sz="5500" dirty="0" smtClean="0"/>
              <a:t>利用可能である。（　①　）である場合には、（　②　）の保護期間であるかどうかを確認する。保護期間でなければ利用可能である。保護期間である場合には、（　③　）に使用許諾を得る必要がある。（　②　）は（　④　）であり、（　③　）は（　②　）を譲渡することができる。その場合、譲渡された人である（　⑤　）に使用許諾を得る必要がある。</a:t>
            </a:r>
            <a:endParaRPr lang="en-US" altLang="ja-JP" sz="5500" dirty="0"/>
          </a:p>
          <a:p>
            <a:pPr marL="0" indent="0">
              <a:buNone/>
            </a:pPr>
            <a:endParaRPr kumimoji="1" lang="en-US" altLang="ja-JP" sz="5500" dirty="0" smtClean="0"/>
          </a:p>
          <a:p>
            <a:pPr marL="0" indent="0">
              <a:buNone/>
            </a:pPr>
            <a:r>
              <a:rPr kumimoji="1" lang="ja-JP" altLang="en-US" sz="5500" dirty="0" smtClean="0"/>
              <a:t>選択候補）</a:t>
            </a:r>
            <a:endParaRPr kumimoji="1" lang="en-US" altLang="ja-JP" sz="5500" dirty="0" smtClean="0"/>
          </a:p>
          <a:p>
            <a:pPr marL="0" indent="0">
              <a:buNone/>
            </a:pPr>
            <a:r>
              <a:rPr lang="en-US" altLang="ja-JP" sz="5500" dirty="0" smtClean="0"/>
              <a:t>a) </a:t>
            </a:r>
            <a:r>
              <a:rPr lang="ja-JP" altLang="en-US" sz="5500" dirty="0" smtClean="0"/>
              <a:t>著作者、</a:t>
            </a:r>
            <a:r>
              <a:rPr lang="en-US" altLang="ja-JP" sz="5500" dirty="0" smtClean="0"/>
              <a:t>b) </a:t>
            </a:r>
            <a:r>
              <a:rPr lang="ja-JP" altLang="en-US" sz="5500" dirty="0" smtClean="0"/>
              <a:t>著作物、</a:t>
            </a:r>
            <a:r>
              <a:rPr lang="en-US" altLang="ja-JP" sz="5500" dirty="0" smtClean="0"/>
              <a:t>c) </a:t>
            </a:r>
            <a:r>
              <a:rPr lang="ja-JP" altLang="en-US" sz="5500" dirty="0" smtClean="0"/>
              <a:t>著作権、</a:t>
            </a:r>
            <a:r>
              <a:rPr lang="en-US" altLang="ja-JP" sz="5500" dirty="0" smtClean="0"/>
              <a:t>d) </a:t>
            </a:r>
            <a:r>
              <a:rPr lang="ja-JP" altLang="en-US" sz="5500" dirty="0" smtClean="0"/>
              <a:t>著作権者、</a:t>
            </a:r>
            <a:r>
              <a:rPr lang="en-US" altLang="ja-JP" sz="5500" dirty="0" smtClean="0"/>
              <a:t>e) </a:t>
            </a:r>
            <a:r>
              <a:rPr lang="ja-JP" altLang="en-US" sz="5500" dirty="0" smtClean="0"/>
              <a:t>財産権</a:t>
            </a:r>
            <a:endParaRPr kumimoji="1" lang="en-US" altLang="ja-JP" sz="5500" dirty="0" smtClean="0"/>
          </a:p>
          <a:p>
            <a:pPr marL="0" indent="0">
              <a:buNone/>
            </a:pPr>
            <a:endParaRPr lang="en-US" altLang="ja-JP" sz="5500" dirty="0" smtClean="0"/>
          </a:p>
          <a:p>
            <a:pPr marL="0" indent="0">
              <a:buNone/>
            </a:pPr>
            <a:r>
              <a:rPr lang="ja-JP" altLang="en-US" sz="5500" dirty="0" smtClean="0"/>
              <a:t>解答）①　　　　②　　　③　　　　④　　　　⑤</a:t>
            </a:r>
            <a:endParaRPr lang="en-US" altLang="ja-JP" sz="5500" dirty="0" smtClean="0"/>
          </a:p>
        </p:txBody>
      </p:sp>
    </p:spTree>
    <p:extLst>
      <p:ext uri="{BB962C8B-B14F-4D97-AF65-F5344CB8AC3E}">
        <p14:creationId xmlns:p14="http://schemas.microsoft.com/office/powerpoint/2010/main" val="21469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0567" y="561976"/>
            <a:ext cx="6790524" cy="5427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 u="sng" dirty="0" smtClean="0"/>
              <a:t>問４．本日の講義資料に挙げられた例以外で，「著作物でない例」を挙げ「その理由」を述べなさい。</a:t>
            </a:r>
            <a:endParaRPr kumimoji="1" lang="en-US" altLang="ja-JP" sz="2400" u="sng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著作物でない例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その理由）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最後に、本日</a:t>
            </a:r>
            <a:r>
              <a:rPr lang="ja-JP" altLang="en-US" sz="2400" dirty="0"/>
              <a:t>の講義の感想、要望、質問などが</a:t>
            </a:r>
            <a:r>
              <a:rPr lang="ja-JP" altLang="en-US" sz="2400" dirty="0" smtClean="0"/>
              <a:t>あれば書いて</a:t>
            </a:r>
            <a:r>
              <a:rPr lang="ja-JP" altLang="en-US" sz="2400" dirty="0"/>
              <a:t>下さい</a:t>
            </a:r>
            <a:r>
              <a:rPr lang="ja-JP" altLang="en-US" sz="2400" dirty="0" smtClean="0"/>
              <a:t>。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評点には</a:t>
            </a:r>
            <a:r>
              <a:rPr lang="ja-JP" altLang="en-US" sz="2400" dirty="0"/>
              <a:t>関係</a:t>
            </a:r>
            <a:r>
              <a:rPr lang="ja-JP" altLang="en-US" sz="2400" dirty="0" smtClean="0"/>
              <a:t>しません</a:t>
            </a:r>
            <a:r>
              <a:rPr lang="en-US" altLang="ja-JP" sz="2400" dirty="0" smtClean="0"/>
              <a:t>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654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「著作権」講義の背景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412874"/>
            <a:ext cx="7924801" cy="4835525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レポート・論文</a:t>
            </a:r>
            <a:r>
              <a:rPr lang="ja-JP" altLang="en-US" sz="2800" dirty="0" smtClean="0"/>
              <a:t>作成、教材</a:t>
            </a:r>
            <a:r>
              <a:rPr lang="ja-JP" altLang="en-US" sz="2800" dirty="0"/>
              <a:t>開発等での既存</a:t>
            </a:r>
            <a:r>
              <a:rPr lang="ja-JP" altLang="en-US" sz="2800" dirty="0" smtClean="0"/>
              <a:t>資料（著作物）の利用、参照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おける決まり事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＝＞著作権法に従う</a:t>
            </a:r>
            <a:endParaRPr lang="en-US" altLang="ja-JP" sz="2800" dirty="0"/>
          </a:p>
          <a:p>
            <a:r>
              <a:rPr kumimoji="1" lang="en-US" altLang="ja-JP" sz="2800" dirty="0" smtClean="0"/>
              <a:t>World Wide Web</a:t>
            </a:r>
            <a:r>
              <a:rPr kumimoji="1" lang="ja-JP" altLang="en-US" sz="2800" dirty="0" smtClean="0"/>
              <a:t>等インターネットの普及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インターネット（サイバー空間）上に無数のデジタルコンテンツ（電子化資料）の存在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デジタルコンテンツは複製が容易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サイバー空間におけるデジタルコンテンツの利用、参照、公開における注意が必要</a:t>
            </a:r>
            <a:endParaRPr kumimoji="1"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126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6994" y="558207"/>
            <a:ext cx="7183395" cy="652755"/>
          </a:xfrm>
        </p:spPr>
        <p:txBody>
          <a:bodyPr/>
          <a:lstStyle/>
          <a:p>
            <a:r>
              <a:rPr lang="ja-JP" altLang="en-US" b="1" dirty="0" smtClean="0"/>
              <a:t>「著作権」</a:t>
            </a:r>
            <a:r>
              <a:rPr kumimoji="1" lang="ja-JP" altLang="en-US" b="1" dirty="0" smtClean="0"/>
              <a:t>講義の目的（法律上）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2064" y="1412874"/>
            <a:ext cx="7595673" cy="4987925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著作物の利用手順を理解する</a:t>
            </a:r>
          </a:p>
          <a:p>
            <a:r>
              <a:rPr lang="ja-JP" altLang="en-US" sz="2800" dirty="0" smtClean="0"/>
              <a:t>著作物とそれ以外の</a:t>
            </a:r>
            <a:r>
              <a:rPr lang="ja-JP" altLang="en-US" sz="2800" dirty="0"/>
              <a:t>物</a:t>
            </a:r>
            <a:r>
              <a:rPr lang="ja-JP" altLang="en-US" sz="2800" dirty="0" smtClean="0"/>
              <a:t>を理解する</a:t>
            </a:r>
            <a:endParaRPr lang="ja-JP" altLang="en-US" sz="2800" dirty="0"/>
          </a:p>
          <a:p>
            <a:r>
              <a:rPr lang="ja-JP" altLang="en-US" sz="2800" dirty="0" smtClean="0"/>
              <a:t>著作物</a:t>
            </a:r>
            <a:r>
              <a:rPr lang="ja-JP" altLang="en-US" sz="2800" dirty="0"/>
              <a:t>の利用に</a:t>
            </a:r>
            <a:r>
              <a:rPr lang="ja-JP" altLang="en-US" sz="2800" dirty="0" smtClean="0"/>
              <a:t>は著作（権）者の</a:t>
            </a:r>
            <a:r>
              <a:rPr lang="ja-JP" altLang="en-US" sz="2800" dirty="0"/>
              <a:t>了解を得る必要があることを認識</a:t>
            </a:r>
            <a:r>
              <a:rPr lang="ja-JP" altLang="en-US" sz="2800" dirty="0" smtClean="0"/>
              <a:t>する</a:t>
            </a:r>
            <a:endParaRPr lang="en-US" altLang="ja-JP" sz="2800" dirty="0" smtClean="0"/>
          </a:p>
          <a:p>
            <a:r>
              <a:rPr lang="ja-JP" altLang="en-US" sz="2800" dirty="0" smtClean="0"/>
              <a:t>著作（権）者の了解が不要な利用の範囲を理解する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000" dirty="0" smtClean="0"/>
              <a:t>参考文献：文化庁著作権教材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ー</a:t>
            </a:r>
            <a:r>
              <a:rPr lang="ja-JP" altLang="en-US" sz="2000" dirty="0" smtClean="0"/>
              <a:t>場面</a:t>
            </a:r>
            <a:r>
              <a:rPr lang="ja-JP" altLang="en-US" sz="2000" dirty="0"/>
              <a:t>対応型指導</a:t>
            </a:r>
            <a:r>
              <a:rPr lang="ja-JP" altLang="en-US" sz="2000" dirty="0" smtClean="0"/>
              <a:t>事例集「</a:t>
            </a:r>
            <a:r>
              <a:rPr lang="ja-JP" altLang="en-US" sz="2000" dirty="0"/>
              <a:t>著作権教育５分間の使い方</a:t>
            </a:r>
            <a:r>
              <a:rPr lang="ja-JP" altLang="en-US" sz="2000" dirty="0" smtClean="0"/>
              <a:t>」</a:t>
            </a:r>
            <a:r>
              <a:rPr lang="ja-JP" altLang="en-US" sz="2000" dirty="0" err="1" smtClean="0"/>
              <a:t>ー</a:t>
            </a:r>
            <a:endParaRPr lang="ja-JP" altLang="en-US" sz="2000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0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6995" y="624110"/>
            <a:ext cx="7191632" cy="652755"/>
          </a:xfrm>
        </p:spPr>
        <p:txBody>
          <a:bodyPr/>
          <a:lstStyle/>
          <a:p>
            <a:r>
              <a:rPr lang="ja-JP" altLang="en-US" b="1" dirty="0" smtClean="0"/>
              <a:t>「著作権」</a:t>
            </a:r>
            <a:r>
              <a:rPr kumimoji="1" lang="ja-JP" altLang="en-US" b="1" dirty="0" smtClean="0"/>
              <a:t>講義の目的（倫理的）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5588" y="1412874"/>
            <a:ext cx="7612149" cy="4987925"/>
          </a:xfrm>
        </p:spPr>
        <p:txBody>
          <a:bodyPr>
            <a:normAutofit fontScale="92500"/>
          </a:bodyPr>
          <a:lstStyle/>
          <a:p>
            <a:r>
              <a:rPr lang="ja-JP" altLang="en-US" sz="2800" dirty="0"/>
              <a:t>自分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著作</a:t>
            </a:r>
            <a:r>
              <a:rPr lang="ja-JP" altLang="en-US" sz="2800" dirty="0" smtClean="0"/>
              <a:t>物と</a:t>
            </a:r>
            <a:r>
              <a:rPr lang="ja-JP" altLang="en-US" sz="2800" dirty="0"/>
              <a:t>他人</a:t>
            </a:r>
            <a:r>
              <a:rPr lang="ja-JP" altLang="en-US" sz="2800" dirty="0" smtClean="0"/>
              <a:t>の著作物と</a:t>
            </a:r>
            <a:r>
              <a:rPr lang="ja-JP" altLang="en-US" sz="2800" dirty="0"/>
              <a:t>の区別をつける</a:t>
            </a:r>
          </a:p>
          <a:p>
            <a:r>
              <a:rPr lang="ja-JP" altLang="en-US" sz="2800" dirty="0" smtClean="0"/>
              <a:t>他人の著作物の使用</a:t>
            </a:r>
            <a:r>
              <a:rPr lang="ja-JP" altLang="en-US" sz="2800" dirty="0"/>
              <a:t>にあたり、著作（権）者の了解を得ることは社会のルールであることを認識</a:t>
            </a:r>
            <a:r>
              <a:rPr lang="ja-JP" altLang="en-US" sz="2800" dirty="0" smtClean="0"/>
              <a:t>する</a:t>
            </a:r>
            <a:endParaRPr lang="en-US" altLang="ja-JP" sz="2800" dirty="0" smtClean="0"/>
          </a:p>
          <a:p>
            <a:r>
              <a:rPr lang="ja-JP" altLang="en-US" sz="2800" dirty="0"/>
              <a:t>著作（権）者の了解を得る必要がない物でも、著作物の価値を</a:t>
            </a:r>
            <a:r>
              <a:rPr lang="ja-JP" altLang="en-US" sz="2800" dirty="0" smtClean="0"/>
              <a:t>認める</a:t>
            </a:r>
            <a:endParaRPr lang="en-US" altLang="ja-JP" sz="2800" dirty="0"/>
          </a:p>
          <a:p>
            <a:r>
              <a:rPr lang="ja-JP" altLang="en-US" sz="2800" dirty="0" smtClean="0"/>
              <a:t>著作物の</a:t>
            </a:r>
            <a:r>
              <a:rPr lang="ja-JP" altLang="en-US" sz="2800" dirty="0"/>
              <a:t>作者に敬意を</a:t>
            </a:r>
            <a:r>
              <a:rPr lang="ja-JP" altLang="en-US" sz="2800" dirty="0" smtClean="0"/>
              <a:t>払う</a:t>
            </a:r>
            <a:endParaRPr lang="ja-JP" altLang="en-US" sz="2800" dirty="0"/>
          </a:p>
          <a:p>
            <a:r>
              <a:rPr lang="ja-JP" altLang="en-US" sz="2800" dirty="0"/>
              <a:t>自分の著作物が勝手に使われたときにどう思うかを</a:t>
            </a:r>
            <a:r>
              <a:rPr lang="ja-JP" altLang="en-US" sz="2800" dirty="0" smtClean="0"/>
              <a:t>考える</a:t>
            </a:r>
            <a:endParaRPr lang="ja-JP" altLang="en-US" sz="2800" dirty="0"/>
          </a:p>
          <a:p>
            <a:pPr marL="0" indent="0">
              <a:buNone/>
            </a:pPr>
            <a:r>
              <a:rPr lang="ja-JP" altLang="en-US" dirty="0" smtClean="0"/>
              <a:t>参考</a:t>
            </a:r>
            <a:r>
              <a:rPr lang="ja-JP" altLang="en-US" dirty="0"/>
              <a:t>文献：</a:t>
            </a:r>
            <a:r>
              <a:rPr lang="ja-JP" altLang="en-US" dirty="0" smtClean="0"/>
              <a:t>文化庁著作権教材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ー</a:t>
            </a:r>
            <a:r>
              <a:rPr lang="ja-JP" altLang="en-US" dirty="0" smtClean="0"/>
              <a:t>場面</a:t>
            </a:r>
            <a:r>
              <a:rPr lang="ja-JP" altLang="en-US" dirty="0"/>
              <a:t>対応型指導</a:t>
            </a:r>
            <a:r>
              <a:rPr lang="ja-JP" altLang="en-US" dirty="0" smtClean="0"/>
              <a:t>事例集「</a:t>
            </a:r>
            <a:r>
              <a:rPr lang="ja-JP" altLang="en-US" dirty="0"/>
              <a:t>著作権教育５分間の使い方</a:t>
            </a:r>
            <a:r>
              <a:rPr lang="ja-JP" altLang="en-US" dirty="0" smtClean="0"/>
              <a:t>」</a:t>
            </a:r>
            <a:r>
              <a:rPr lang="ja-JP" altLang="en-US" dirty="0" err="1" smtClean="0"/>
              <a:t>ー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67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6994" y="547908"/>
            <a:ext cx="7208109" cy="737265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/>
              <a:t>著作物の利用手順</a:t>
            </a:r>
            <a:endParaRPr kumimoji="1" lang="ja-JP" altLang="en-US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9200" y="1435006"/>
            <a:ext cx="36728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素材（デジタルコンテンツ等）の入手</a:t>
            </a:r>
            <a:endParaRPr kumimoji="1" lang="en-US" altLang="ja-JP" sz="16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9200" y="2133600"/>
            <a:ext cx="3031524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著作物かどうか？</a:t>
            </a:r>
            <a:endParaRPr lang="en-US" altLang="ja-JP" sz="1400" dirty="0" smtClean="0"/>
          </a:p>
          <a:p>
            <a:r>
              <a:rPr lang="ja-JP" altLang="en-US" sz="1400" dirty="0" smtClean="0"/>
              <a:t>　・著作権法第２条第１項第１号</a:t>
            </a:r>
            <a:endParaRPr lang="en-US" altLang="ja-JP" sz="1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25949" y="3152455"/>
            <a:ext cx="6226756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保護期間内かどうか？</a:t>
            </a:r>
            <a:endParaRPr lang="en-US" altLang="ja-JP" sz="1600" dirty="0" smtClean="0"/>
          </a:p>
          <a:p>
            <a:r>
              <a:rPr kumimoji="1" lang="ja-JP" altLang="en-US" sz="1400" dirty="0" smtClean="0"/>
              <a:t>（保護期間の原則は著作者の死後５０年間であるが，例外もある）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保護期間の例外：</a:t>
            </a:r>
            <a:r>
              <a:rPr lang="en-US" altLang="ja-JP" sz="1400" dirty="0" smtClean="0">
                <a:hlinkClick r:id="rId2"/>
              </a:rPr>
              <a:t>http</a:t>
            </a:r>
            <a:r>
              <a:rPr lang="en-US" altLang="ja-JP" sz="1400" dirty="0">
                <a:hlinkClick r:id="rId2"/>
              </a:rPr>
              <a:t>://copyright.watson.jp/others_exception.shtml</a:t>
            </a:r>
            <a:endParaRPr kumimoji="1" lang="en-US" altLang="ja-JP" sz="1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9200" y="4376010"/>
            <a:ext cx="4665768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著作権者の了解なしに利用できる場合かどうか？</a:t>
            </a:r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9200" y="5096090"/>
            <a:ext cx="4351066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著作権者を調べ，利用の許諾を得る</a:t>
            </a:r>
            <a:endParaRPr lang="en-US" altLang="ja-JP" sz="1600" dirty="0" smtClean="0"/>
          </a:p>
          <a:p>
            <a:r>
              <a:rPr kumimoji="1" lang="ja-JP" altLang="en-US" sz="1400" dirty="0" smtClean="0"/>
              <a:t>（著作権管理団体から許諾を得られる場合もある）</a:t>
            </a:r>
            <a:endParaRPr kumimoji="1" lang="en-US" altLang="ja-JP" sz="1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9200" y="6104202"/>
            <a:ext cx="2093899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利用の対価を支払う</a:t>
            </a:r>
            <a:endParaRPr kumimoji="1"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9840" y="6104202"/>
            <a:ext cx="144016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利用</a:t>
            </a:r>
            <a:endParaRPr kumimoji="1" lang="en-US" altLang="ja-JP" sz="1600" dirty="0" smtClean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946030" y="1773560"/>
            <a:ext cx="0" cy="3414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5" idx="3"/>
          </p:cNvCxnSpPr>
          <p:nvPr/>
        </p:nvCxnSpPr>
        <p:spPr>
          <a:xfrm>
            <a:off x="4250724" y="2410599"/>
            <a:ext cx="3455946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1946030" y="2687598"/>
            <a:ext cx="0" cy="4648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939280" y="3921896"/>
            <a:ext cx="0" cy="4541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939280" y="4714564"/>
            <a:ext cx="0" cy="3815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1939280" y="5650088"/>
            <a:ext cx="0" cy="4541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" idx="3"/>
          </p:cNvCxnSpPr>
          <p:nvPr/>
        </p:nvCxnSpPr>
        <p:spPr>
          <a:xfrm>
            <a:off x="5884968" y="4545287"/>
            <a:ext cx="1814952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6" idx="3"/>
          </p:cNvCxnSpPr>
          <p:nvPr/>
        </p:nvCxnSpPr>
        <p:spPr>
          <a:xfrm flipV="1">
            <a:off x="7452705" y="3536026"/>
            <a:ext cx="253965" cy="115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9" idx="3"/>
            <a:endCxn id="10" idx="1"/>
          </p:cNvCxnSpPr>
          <p:nvPr/>
        </p:nvCxnSpPr>
        <p:spPr>
          <a:xfrm>
            <a:off x="3313099" y="6273479"/>
            <a:ext cx="366674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10" idx="0"/>
          </p:cNvCxnSpPr>
          <p:nvPr/>
        </p:nvCxnSpPr>
        <p:spPr>
          <a:xfrm flipH="1">
            <a:off x="7699920" y="2410599"/>
            <a:ext cx="6750" cy="36936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983568" y="2671886"/>
            <a:ext cx="8313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YES</a:t>
            </a:r>
            <a:endParaRPr kumimoji="1" lang="ja-JP" altLang="en-US" sz="2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24473" y="1948934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018718" y="2688045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900975" y="4054941"/>
            <a:ext cx="9361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YES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79B6-6A55-40C2-9B52-2A4041B1DAF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70818" y="3921896"/>
            <a:ext cx="8313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YES</a:t>
            </a:r>
            <a:endParaRPr kumimoji="1" lang="ja-JP" altLang="en-US" sz="2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95000" y="4666800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cxnSp>
        <p:nvCxnSpPr>
          <p:cNvPr id="28" name="直線矢印コネクタ 27"/>
          <p:cNvCxnSpPr>
            <a:stCxn id="8" idx="3"/>
          </p:cNvCxnSpPr>
          <p:nvPr/>
        </p:nvCxnSpPr>
        <p:spPr>
          <a:xfrm>
            <a:off x="5570266" y="5373089"/>
            <a:ext cx="2129654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570265" y="4905327"/>
            <a:ext cx="9361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YES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978538" y="5650088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423530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646" y="4460824"/>
            <a:ext cx="1623681" cy="154497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85" y="4514673"/>
            <a:ext cx="1300282" cy="148938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988" y="5190109"/>
            <a:ext cx="1815998" cy="98663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13" y="4524057"/>
            <a:ext cx="1387280" cy="99195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0" y="4843689"/>
            <a:ext cx="1496208" cy="116037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073" y="2833208"/>
            <a:ext cx="1037541" cy="137108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159" y="3471357"/>
            <a:ext cx="1093392" cy="10497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0519" y="576649"/>
            <a:ext cx="7191936" cy="716349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、著作者、著作権、著作権者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1455" y="1300119"/>
            <a:ext cx="8001000" cy="1821718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solidFill>
                  <a:srgbClr val="663300"/>
                </a:solidFill>
              </a:rPr>
              <a:t>著作物</a:t>
            </a:r>
            <a:r>
              <a:rPr lang="ja-JP" altLang="en-US" sz="2800" dirty="0"/>
              <a:t>＝</a:t>
            </a:r>
            <a:r>
              <a:rPr lang="ja-JP" altLang="en-US" sz="2800" b="1" dirty="0">
                <a:solidFill>
                  <a:srgbClr val="FF0000"/>
                </a:solidFill>
              </a:rPr>
              <a:t>「思想又は感情を創作的に表現したもので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あって、文芸、学術、美術</a:t>
            </a:r>
            <a:r>
              <a:rPr lang="ja-JP" altLang="en-US" sz="2800" b="1" dirty="0">
                <a:solidFill>
                  <a:srgbClr val="FF0000"/>
                </a:solidFill>
              </a:rPr>
              <a:t>又は音楽の範囲に属するもの」</a:t>
            </a:r>
            <a:r>
              <a:rPr lang="ja-JP" altLang="en-US" sz="2800" dirty="0"/>
              <a:t>と</a:t>
            </a:r>
            <a:r>
              <a:rPr lang="ja-JP" altLang="en-US" sz="2800" dirty="0" smtClean="0"/>
              <a:t>定義されている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</a:t>
            </a:r>
            <a:r>
              <a:rPr lang="ja-JP" altLang="en-US" sz="2800" dirty="0"/>
              <a:t>第２条第１項第１号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87" y="3135318"/>
            <a:ext cx="903433" cy="135914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テキスト ボックス 5"/>
          <p:cNvSpPr txBox="1"/>
          <p:nvPr/>
        </p:nvSpPr>
        <p:spPr>
          <a:xfrm>
            <a:off x="535107" y="3115110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小説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脚本</a:t>
            </a:r>
            <a:endParaRPr kumimoji="1" lang="en-US" altLang="ja-JP" sz="2000" dirty="0" smtClean="0"/>
          </a:p>
          <a:p>
            <a:r>
              <a:rPr lang="ja-JP" altLang="en-US" sz="2000" dirty="0"/>
              <a:t>論文</a:t>
            </a:r>
            <a:endParaRPr kumimoji="1"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48" y="3644733"/>
            <a:ext cx="1334785" cy="114526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872720" y="324103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楽曲</a:t>
            </a:r>
            <a:endParaRPr lang="en-US" altLang="ja-JP" sz="2000" dirty="0" smtClean="0"/>
          </a:p>
          <a:p>
            <a:r>
              <a:rPr kumimoji="1" lang="ja-JP" altLang="en-US" sz="2000" dirty="0"/>
              <a:t>歌詞</a:t>
            </a:r>
            <a:endParaRPr kumimoji="1" lang="en-US" altLang="ja-JP" sz="2000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790" y="3381560"/>
            <a:ext cx="1413016" cy="81475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134843" y="320594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写真</a:t>
            </a:r>
            <a:endParaRPr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65033" y="3074662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設計図</a:t>
            </a:r>
            <a:endParaRPr lang="en-US" altLang="ja-JP" sz="2000" dirty="0" smtClean="0"/>
          </a:p>
          <a:p>
            <a:r>
              <a:rPr lang="ja-JP" altLang="en-US" sz="2000" dirty="0"/>
              <a:t>地図</a:t>
            </a:r>
            <a:endParaRPr lang="en-US" altLang="ja-JP" sz="20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23487" y="2811126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詞</a:t>
            </a:r>
            <a:endParaRPr lang="en-US" altLang="ja-JP" sz="2000" dirty="0" smtClean="0"/>
          </a:p>
          <a:p>
            <a:r>
              <a:rPr lang="ja-JP" altLang="en-US" sz="2000" dirty="0" smtClean="0"/>
              <a:t>短歌</a:t>
            </a:r>
            <a:endParaRPr lang="en-US" altLang="ja-JP" sz="2000" dirty="0" smtClean="0"/>
          </a:p>
          <a:p>
            <a:r>
              <a:rPr lang="ja-JP" altLang="en-US" sz="2000" dirty="0"/>
              <a:t>俳句</a:t>
            </a:r>
            <a:endParaRPr lang="en-US" altLang="ja-JP" sz="20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22997" y="456145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映画</a:t>
            </a:r>
            <a:endParaRPr lang="en-US" altLang="ja-JP" sz="20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23645" y="3853571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コンピュータ</a:t>
            </a:r>
            <a:endParaRPr lang="en-US" altLang="ja-JP" sz="2000" dirty="0" smtClean="0"/>
          </a:p>
          <a:p>
            <a:r>
              <a:rPr lang="ja-JP" altLang="en-US" sz="2000" dirty="0" smtClean="0"/>
              <a:t>プログラム</a:t>
            </a:r>
            <a:endParaRPr lang="en-US" altLang="ja-JP" sz="20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246" y="4358044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絵画</a:t>
            </a:r>
            <a:endParaRPr lang="en-US" altLang="ja-JP" sz="2000" dirty="0" smtClean="0"/>
          </a:p>
          <a:p>
            <a:r>
              <a:rPr lang="ja-JP" altLang="en-US" sz="2000" dirty="0" smtClean="0"/>
              <a:t>彫刻</a:t>
            </a:r>
            <a:endParaRPr lang="en-US" altLang="ja-JP" sz="2000" dirty="0" smtClean="0"/>
          </a:p>
          <a:p>
            <a:r>
              <a:rPr lang="ja-JP" altLang="en-US" sz="2000" dirty="0"/>
              <a:t>版画</a:t>
            </a:r>
            <a:endParaRPr lang="en-US" altLang="ja-JP" sz="20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94533" y="4716752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ビデオ</a:t>
            </a:r>
            <a:endParaRPr lang="en-US" altLang="ja-JP" sz="2000" dirty="0" smtClean="0"/>
          </a:p>
          <a:p>
            <a:r>
              <a:rPr lang="ja-JP" altLang="en-US" sz="2000" dirty="0" smtClean="0"/>
              <a:t>ゲーム</a:t>
            </a:r>
            <a:endParaRPr lang="en-US" altLang="ja-JP" sz="20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68019" y="4611616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新聞・雑誌</a:t>
            </a:r>
            <a:endParaRPr lang="en-US" altLang="ja-JP" sz="20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91340" y="4514282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データベース</a:t>
            </a:r>
            <a:endParaRPr lang="en-US" altLang="ja-JP" sz="2000" dirty="0" smtClean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051" y="3761190"/>
            <a:ext cx="1364024" cy="78572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716" y="3515115"/>
            <a:ext cx="802597" cy="914797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320256" y="4010545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子どもの作品も著作物</a:t>
            </a:r>
            <a:endParaRPr kumimoji="1"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05585" y="5509487"/>
            <a:ext cx="198002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概念</a:t>
            </a:r>
            <a:r>
              <a:rPr kumimoji="1" lang="ja-JP" altLang="en-US" sz="2800" dirty="0" smtClean="0"/>
              <a:t>が拡大</a:t>
            </a:r>
            <a:endParaRPr kumimoji="1" lang="ja-JP" altLang="en-US" sz="2800" dirty="0"/>
          </a:p>
        </p:txBody>
      </p:sp>
      <p:sp>
        <p:nvSpPr>
          <p:cNvPr id="31" name="円/楕円 30"/>
          <p:cNvSpPr/>
          <p:nvPr/>
        </p:nvSpPr>
        <p:spPr>
          <a:xfrm>
            <a:off x="6624782" y="3515114"/>
            <a:ext cx="2415361" cy="20335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0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43698"/>
            <a:ext cx="7183394" cy="749644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でないもの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293342"/>
            <a:ext cx="7891849" cy="4759326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3300" b="1" dirty="0">
                <a:solidFill>
                  <a:srgbClr val="FF0000"/>
                </a:solidFill>
              </a:rPr>
              <a:t>思想又は感情」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を</a:t>
            </a:r>
            <a:r>
              <a:rPr lang="ja-JP" altLang="en-US" sz="3300" dirty="0" err="1" smtClean="0"/>
              <a:t>の</a:t>
            </a:r>
            <a:r>
              <a:rPr lang="ja-JP" altLang="en-US" sz="3300" dirty="0" smtClean="0"/>
              <a:t>条件</a:t>
            </a:r>
            <a:r>
              <a:rPr lang="ja-JP" altLang="en-US" sz="3300" dirty="0"/>
              <a:t>に</a:t>
            </a:r>
            <a:r>
              <a:rPr lang="ja-JP" altLang="en-US" sz="3300" dirty="0" smtClean="0"/>
              <a:t>よって、「</a:t>
            </a:r>
            <a:r>
              <a:rPr lang="ja-JP" altLang="en-US" sz="3300" dirty="0"/>
              <a:t>単なるデータ」は著作物から</a:t>
            </a:r>
            <a:r>
              <a:rPr lang="ja-JP" altLang="en-US" sz="3300" dirty="0" smtClean="0"/>
              <a:t>除かれる</a:t>
            </a:r>
            <a:endParaRPr lang="ja-JP" altLang="en-US" sz="3100" dirty="0"/>
          </a:p>
          <a:p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3300" b="1" dirty="0">
                <a:solidFill>
                  <a:srgbClr val="FF0000"/>
                </a:solidFill>
              </a:rPr>
              <a:t>創作的」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に</a:t>
            </a:r>
            <a:r>
              <a:rPr lang="ja-JP" altLang="en-US" sz="3300" dirty="0" err="1"/>
              <a:t>の</a:t>
            </a:r>
            <a:r>
              <a:rPr lang="ja-JP" altLang="en-US" sz="3300" dirty="0"/>
              <a:t>条件に</a:t>
            </a:r>
            <a:r>
              <a:rPr lang="ja-JP" altLang="en-US" sz="3300" dirty="0" smtClean="0"/>
              <a:t>よって、他人</a:t>
            </a:r>
            <a:r>
              <a:rPr lang="ja-JP" altLang="en-US" sz="3300" dirty="0"/>
              <a:t>の作品の「模倣品」や内容が「ありふれたもの」は</a:t>
            </a:r>
            <a:r>
              <a:rPr lang="ja-JP" altLang="en-US" sz="3300" dirty="0" smtClean="0"/>
              <a:t>除かれる</a:t>
            </a:r>
            <a:endParaRPr lang="ja-JP" altLang="en-US" sz="3300" dirty="0"/>
          </a:p>
          <a:p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3300" b="1" dirty="0">
                <a:solidFill>
                  <a:srgbClr val="FF0000"/>
                </a:solidFill>
              </a:rPr>
              <a:t>表現したもの」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であって</a:t>
            </a:r>
            <a:r>
              <a:rPr lang="ja-JP" altLang="en-US" sz="3300" b="1" dirty="0">
                <a:solidFill>
                  <a:srgbClr val="FF0000"/>
                </a:solidFill>
              </a:rPr>
              <a:t>、</a:t>
            </a:r>
            <a:r>
              <a:rPr lang="ja-JP" altLang="en-US" sz="3300" dirty="0" smtClean="0"/>
              <a:t>の</a:t>
            </a:r>
            <a:r>
              <a:rPr lang="ja-JP" altLang="en-US" sz="3300" dirty="0"/>
              <a:t>条件に</a:t>
            </a:r>
            <a:r>
              <a:rPr lang="ja-JP" altLang="en-US" sz="3300" dirty="0" smtClean="0"/>
              <a:t>よって、「</a:t>
            </a:r>
            <a:r>
              <a:rPr lang="ja-JP" altLang="en-US" sz="3300" dirty="0"/>
              <a:t>アイディア」は除かれる</a:t>
            </a:r>
            <a:r>
              <a:rPr lang="ja-JP" altLang="en-US" sz="3300" dirty="0" smtClean="0"/>
              <a:t>。ただし、「</a:t>
            </a:r>
            <a:r>
              <a:rPr lang="ja-JP" altLang="en-US" sz="3300" dirty="0"/>
              <a:t>アイディア」を</a:t>
            </a:r>
            <a:r>
              <a:rPr lang="ja-JP" altLang="en-US" sz="3300" dirty="0" smtClean="0"/>
              <a:t>説明し</a:t>
            </a:r>
            <a:r>
              <a:rPr lang="ja-JP" altLang="en-US" sz="3300" dirty="0"/>
              <a:t>た</a:t>
            </a:r>
            <a:r>
              <a:rPr lang="ja-JP" altLang="en-US" sz="3300" dirty="0" smtClean="0"/>
              <a:t>文章は著作物に含まれる</a:t>
            </a:r>
            <a:endParaRPr lang="ja-JP" altLang="en-US" sz="3300" dirty="0"/>
          </a:p>
          <a:p>
            <a:r>
              <a:rPr lang="ja-JP" altLang="en-US" sz="3300" b="1" dirty="0" smtClean="0">
                <a:solidFill>
                  <a:srgbClr val="FF0000"/>
                </a:solidFill>
              </a:rPr>
              <a:t>「文芸、学術、美術</a:t>
            </a:r>
            <a:r>
              <a:rPr lang="ja-JP" altLang="en-US" sz="3300" b="1" dirty="0">
                <a:solidFill>
                  <a:srgbClr val="FF0000"/>
                </a:solidFill>
              </a:rPr>
              <a:t>又は音楽の範囲」に属する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もの</a:t>
            </a:r>
            <a:r>
              <a:rPr lang="ja-JP" altLang="en-US" sz="3300" dirty="0" smtClean="0"/>
              <a:t>の条件</a:t>
            </a:r>
            <a:r>
              <a:rPr lang="ja-JP" altLang="en-US" sz="3300" dirty="0"/>
              <a:t>に</a:t>
            </a:r>
            <a:r>
              <a:rPr lang="ja-JP" altLang="en-US" sz="3300" dirty="0" smtClean="0"/>
              <a:t>よって、「</a:t>
            </a:r>
            <a:r>
              <a:rPr lang="ja-JP" altLang="en-US" sz="3300" dirty="0"/>
              <a:t>工業製品」などは著作物から</a:t>
            </a:r>
            <a:r>
              <a:rPr lang="ja-JP" altLang="en-US" sz="3300" dirty="0" smtClean="0"/>
              <a:t>除かれる</a:t>
            </a:r>
            <a:endParaRPr lang="en-US" altLang="ja-JP" sz="3300" dirty="0" smtClean="0"/>
          </a:p>
          <a:p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400" dirty="0" smtClean="0"/>
              <a:t>参考リンク</a:t>
            </a:r>
            <a:r>
              <a:rPr lang="en-US" altLang="ja-JP" sz="2400" dirty="0" smtClean="0">
                <a:hlinkClick r:id="rId2"/>
              </a:rPr>
              <a:t>http</a:t>
            </a:r>
            <a:r>
              <a:rPr lang="en-US" altLang="ja-JP" sz="2400" dirty="0">
                <a:hlinkClick r:id="rId2"/>
              </a:rPr>
              <a:t>://chosakuken.bunka.go.jp/naruhodo/outline/4.1.html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935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757" y="543698"/>
            <a:ext cx="7183394" cy="749644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</a:rPr>
              <a:t>著作物</a:t>
            </a:r>
            <a:r>
              <a:rPr kumimoji="1" lang="ja-JP" altLang="en-US" b="1" dirty="0" smtClean="0"/>
              <a:t>でないもの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0302" y="1293342"/>
            <a:ext cx="7891849" cy="4759326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思想又は感情」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を</a:t>
            </a:r>
            <a:r>
              <a:rPr lang="ja-JP" altLang="en-US" sz="2800" dirty="0" err="1" smtClean="0"/>
              <a:t>の</a:t>
            </a:r>
            <a:r>
              <a:rPr lang="ja-JP" altLang="en-US" sz="2800" dirty="0" smtClean="0"/>
              <a:t>条件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よって、「</a:t>
            </a:r>
            <a:r>
              <a:rPr lang="ja-JP" altLang="en-US" sz="2800" dirty="0"/>
              <a:t>単なるデータ」は著作物から</a:t>
            </a:r>
            <a:r>
              <a:rPr lang="ja-JP" altLang="en-US" sz="2800" dirty="0" smtClean="0"/>
              <a:t>除かれる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r>
              <a:rPr lang="ja-JP" altLang="en-US" sz="2800" dirty="0" smtClean="0"/>
              <a:t>例）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気象データ</a:t>
            </a:r>
            <a:endParaRPr lang="en-US" altLang="ja-JP" sz="2600" dirty="0" smtClean="0"/>
          </a:p>
          <a:p>
            <a:pPr lvl="2"/>
            <a:r>
              <a:rPr lang="ja-JP" altLang="en-US" sz="2400" dirty="0" smtClean="0"/>
              <a:t>気象庁ホームページ利用規約</a:t>
            </a:r>
            <a:endParaRPr lang="en-US" altLang="ja-JP" sz="2400" dirty="0" smtClean="0"/>
          </a:p>
          <a:p>
            <a:pPr lvl="2"/>
            <a:r>
              <a:rPr lang="en-US" altLang="ja-JP" sz="2400" dirty="0">
                <a:hlinkClick r:id="rId2"/>
              </a:rPr>
              <a:t>http://www.jma.go.jp/jma/kishou/info/coment.html</a:t>
            </a:r>
            <a:endParaRPr lang="en-US" altLang="ja-JP" sz="2400" dirty="0" smtClean="0"/>
          </a:p>
          <a:p>
            <a:pPr lvl="1"/>
            <a:r>
              <a:rPr lang="ja-JP" altLang="en-US" sz="2600" dirty="0" smtClean="0"/>
              <a:t>地理データ</a:t>
            </a:r>
            <a:endParaRPr lang="en-US" altLang="ja-JP" sz="2600" dirty="0" smtClean="0"/>
          </a:p>
          <a:p>
            <a:pPr lvl="2"/>
            <a:r>
              <a:rPr lang="ja-JP" altLang="en-US" sz="2400" dirty="0" smtClean="0"/>
              <a:t>国土地理院コンテンツ利用規約</a:t>
            </a:r>
            <a:endParaRPr lang="en-US" altLang="ja-JP" sz="2400" dirty="0" smtClean="0"/>
          </a:p>
          <a:p>
            <a:pPr lvl="2"/>
            <a:r>
              <a:rPr lang="en-US" altLang="ja-JP" sz="2400" dirty="0">
                <a:hlinkClick r:id="rId3"/>
              </a:rPr>
              <a:t>http://www.gsi.go.jp/kikakuchousei/kikakuchousei40182.html</a:t>
            </a:r>
            <a:endParaRPr lang="en-US" altLang="ja-JP" sz="2400" dirty="0" smtClean="0"/>
          </a:p>
          <a:p>
            <a:pPr lvl="1"/>
            <a:r>
              <a:rPr lang="ja-JP" altLang="en-US" sz="2600" dirty="0" smtClean="0"/>
              <a:t>卒業者名簿（許可なく公開等すると個人情報保護法違反）</a:t>
            </a:r>
            <a:endParaRPr lang="en-US" altLang="ja-JP" sz="2600" dirty="0" smtClean="0"/>
          </a:p>
          <a:p>
            <a:endParaRPr lang="en-US" altLang="ja-JP" sz="2800" dirty="0" smtClean="0"/>
          </a:p>
          <a:p>
            <a:endParaRPr lang="en-US" altLang="ja-JP" sz="2800" dirty="0"/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07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3369</TotalTime>
  <Words>1557</Words>
  <Application>Microsoft Office PowerPoint</Application>
  <PresentationFormat>画面に合わせる (4:3)</PresentationFormat>
  <Paragraphs>283</Paragraphs>
  <Slides>25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メイリオ</vt:lpstr>
      <vt:lpstr>Arial</vt:lpstr>
      <vt:lpstr>Calibri</vt:lpstr>
      <vt:lpstr>Century Gothic</vt:lpstr>
      <vt:lpstr>Wingdings</vt:lpstr>
      <vt:lpstr>Wingdings 3</vt:lpstr>
      <vt:lpstr>ウィスプ</vt:lpstr>
      <vt:lpstr>サイバーセキュリティ基礎論  ― IT社会を生き抜くために ―</vt:lpstr>
      <vt:lpstr>著作権 オンラインコンテンツ等著作物の複製等利用に関する留意事項</vt:lpstr>
      <vt:lpstr>「著作権」講義の背景</vt:lpstr>
      <vt:lpstr>「著作権」講義の目的（法律上）</vt:lpstr>
      <vt:lpstr>「著作権」講義の目的（倫理的）</vt:lpstr>
      <vt:lpstr>著作物の利用手順</vt:lpstr>
      <vt:lpstr>著作物、著作者、著作権、著作権者</vt:lpstr>
      <vt:lpstr>著作物でないもの</vt:lpstr>
      <vt:lpstr>著作物でないもの</vt:lpstr>
      <vt:lpstr>著作物でないもの</vt:lpstr>
      <vt:lpstr>著作物でないもの</vt:lpstr>
      <vt:lpstr>著作物でないもの</vt:lpstr>
      <vt:lpstr>著作物、著作者、著作権、著作権者</vt:lpstr>
      <vt:lpstr>著作物、著作者、著作権、著作権者</vt:lpstr>
      <vt:lpstr>著作者人格権と著作権（財産権）の違い</vt:lpstr>
      <vt:lpstr>著作者人格権の内容</vt:lpstr>
      <vt:lpstr>著作権（財産権）の内容</vt:lpstr>
      <vt:lpstr>著作権（財産権）の内容</vt:lpstr>
      <vt:lpstr>著作権（財産権）の内容</vt:lpstr>
      <vt:lpstr>著作権（財産権）の内容</vt:lpstr>
      <vt:lpstr>著作権の保護期間とは？</vt:lpstr>
      <vt:lpstr>小テスト）本日の講義「著作権（第１部）」に関する次の問１.～４.を解答しなさい。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サイバーセキュリティ基礎論  ― IT社会を生き抜くために ―</dc:title>
  <dc:creator>Koji OKAMURA</dc:creator>
  <cp:lastModifiedBy>okada</cp:lastModifiedBy>
  <cp:revision>112</cp:revision>
  <dcterms:created xsi:type="dcterms:W3CDTF">2014-09-07T05:46:22Z</dcterms:created>
  <dcterms:modified xsi:type="dcterms:W3CDTF">2016-06-21T05:08:46Z</dcterms:modified>
</cp:coreProperties>
</file>