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1"/>
  </p:notesMasterIdLst>
  <p:sldIdLst>
    <p:sldId id="341" r:id="rId2"/>
    <p:sldId id="315" r:id="rId3"/>
    <p:sldId id="316" r:id="rId4"/>
    <p:sldId id="317" r:id="rId5"/>
    <p:sldId id="318" r:id="rId6"/>
    <p:sldId id="319" r:id="rId7"/>
    <p:sldId id="320" r:id="rId8"/>
    <p:sldId id="321" r:id="rId9"/>
    <p:sldId id="322" r:id="rId10"/>
    <p:sldId id="323" r:id="rId11"/>
    <p:sldId id="324" r:id="rId12"/>
    <p:sldId id="325" r:id="rId13"/>
    <p:sldId id="326" r:id="rId14"/>
    <p:sldId id="327" r:id="rId15"/>
    <p:sldId id="328" r:id="rId16"/>
    <p:sldId id="329" r:id="rId17"/>
    <p:sldId id="330" r:id="rId18"/>
    <p:sldId id="331" r:id="rId19"/>
    <p:sldId id="332" r:id="rId20"/>
    <p:sldId id="347" r:id="rId21"/>
    <p:sldId id="334" r:id="rId22"/>
    <p:sldId id="348" r:id="rId23"/>
    <p:sldId id="336" r:id="rId24"/>
    <p:sldId id="349" r:id="rId25"/>
    <p:sldId id="350" r:id="rId26"/>
    <p:sldId id="282" r:id="rId27"/>
    <p:sldId id="345" r:id="rId28"/>
    <p:sldId id="346" r:id="rId29"/>
    <p:sldId id="344" r:id="rId3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12" autoAdjust="0"/>
    <p:restoredTop sz="94660"/>
  </p:normalViewPr>
  <p:slideViewPr>
    <p:cSldViewPr snapToGrid="0">
      <p:cViewPr varScale="1">
        <p:scale>
          <a:sx n="78" d="100"/>
          <a:sy n="78" d="100"/>
        </p:scale>
        <p:origin x="126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501860-8A8F-4CA4-B01E-A531D506F2BC}" type="datetimeFigureOut">
              <a:rPr kumimoji="1" lang="ja-JP" altLang="en-US" smtClean="0"/>
              <a:t>2016/6/28</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23E8C1-6D67-46CE-A49D-5B9110234884}" type="slidenum">
              <a:rPr kumimoji="1" lang="ja-JP" altLang="en-US" smtClean="0"/>
              <a:t>‹#›</a:t>
            </a:fld>
            <a:endParaRPr kumimoji="1" lang="ja-JP" altLang="en-US"/>
          </a:p>
        </p:txBody>
      </p:sp>
    </p:spTree>
    <p:extLst>
      <p:ext uri="{BB962C8B-B14F-4D97-AF65-F5344CB8AC3E}">
        <p14:creationId xmlns:p14="http://schemas.microsoft.com/office/powerpoint/2010/main" val="9685273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500">
                <a:solidFill>
                  <a:schemeClr val="tx1"/>
                </a:solidFill>
                <a:latin typeface="Arial" charset="0"/>
                <a:ea typeface="ＭＳ Ｐゴシック" charset="-128"/>
              </a:defRPr>
            </a:lvl1pPr>
            <a:lvl2pPr marL="742950" indent="-285750" eaLnBrk="0" hangingPunct="0">
              <a:defRPr kumimoji="1" sz="2500">
                <a:solidFill>
                  <a:schemeClr val="tx1"/>
                </a:solidFill>
                <a:latin typeface="Arial" charset="0"/>
                <a:ea typeface="ＭＳ Ｐゴシック" charset="-128"/>
              </a:defRPr>
            </a:lvl2pPr>
            <a:lvl3pPr marL="1143000" indent="-228600" eaLnBrk="0" hangingPunct="0">
              <a:defRPr kumimoji="1" sz="2500">
                <a:solidFill>
                  <a:schemeClr val="tx1"/>
                </a:solidFill>
                <a:latin typeface="Arial" charset="0"/>
                <a:ea typeface="ＭＳ Ｐゴシック" charset="-128"/>
              </a:defRPr>
            </a:lvl3pPr>
            <a:lvl4pPr marL="1600200" indent="-228600" eaLnBrk="0" hangingPunct="0">
              <a:defRPr kumimoji="1" sz="2500">
                <a:solidFill>
                  <a:schemeClr val="tx1"/>
                </a:solidFill>
                <a:latin typeface="Arial" charset="0"/>
                <a:ea typeface="ＭＳ Ｐゴシック" charset="-128"/>
              </a:defRPr>
            </a:lvl4pPr>
            <a:lvl5pPr marL="2057400" indent="-228600" eaLnBrk="0" hangingPunct="0">
              <a:defRPr kumimoji="1" sz="25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25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25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25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2500">
                <a:solidFill>
                  <a:schemeClr val="tx1"/>
                </a:solidFill>
                <a:latin typeface="Arial" charset="0"/>
                <a:ea typeface="ＭＳ Ｐゴシック" charset="-128"/>
              </a:defRPr>
            </a:lvl9pPr>
          </a:lstStyle>
          <a:p>
            <a:pPr eaLnBrk="1" hangingPunct="1"/>
            <a:fld id="{068EEA6E-FDE8-421F-B8E2-FAAD5EFDAB91}" type="slidenum">
              <a:rPr lang="en-US" altLang="ja-JP" sz="1200" smtClean="0"/>
              <a:pPr eaLnBrk="1" hangingPunct="1"/>
              <a:t>6</a:t>
            </a:fld>
            <a:endParaRPr lang="en-US" altLang="ja-JP" sz="1200"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816201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 イメージ プレースホルダー 1"/>
          <p:cNvSpPr>
            <a:spLocks noGrp="1" noRot="1" noChangeAspect="1" noTextEdit="1"/>
          </p:cNvSpPr>
          <p:nvPr>
            <p:ph type="sldImg"/>
          </p:nvPr>
        </p:nvSpPr>
        <p:spPr>
          <a:ln/>
        </p:spPr>
      </p:sp>
      <p:sp>
        <p:nvSpPr>
          <p:cNvPr id="51203" name="ノート プレースホルダー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ja-JP" altLang="en-US" smtClean="0"/>
          </a:p>
        </p:txBody>
      </p:sp>
      <p:sp>
        <p:nvSpPr>
          <p:cNvPr id="51204" name="スライド番号プレースホルダー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500">
                <a:solidFill>
                  <a:schemeClr val="tx1"/>
                </a:solidFill>
                <a:latin typeface="Arial" charset="0"/>
                <a:ea typeface="ＭＳ Ｐゴシック" charset="-128"/>
              </a:defRPr>
            </a:lvl1pPr>
            <a:lvl2pPr marL="742950" indent="-285750" eaLnBrk="0" hangingPunct="0">
              <a:defRPr kumimoji="1" sz="2500">
                <a:solidFill>
                  <a:schemeClr val="tx1"/>
                </a:solidFill>
                <a:latin typeface="Arial" charset="0"/>
                <a:ea typeface="ＭＳ Ｐゴシック" charset="-128"/>
              </a:defRPr>
            </a:lvl2pPr>
            <a:lvl3pPr marL="1143000" indent="-228600" eaLnBrk="0" hangingPunct="0">
              <a:defRPr kumimoji="1" sz="2500">
                <a:solidFill>
                  <a:schemeClr val="tx1"/>
                </a:solidFill>
                <a:latin typeface="Arial" charset="0"/>
                <a:ea typeface="ＭＳ Ｐゴシック" charset="-128"/>
              </a:defRPr>
            </a:lvl3pPr>
            <a:lvl4pPr marL="1600200" indent="-228600" eaLnBrk="0" hangingPunct="0">
              <a:defRPr kumimoji="1" sz="2500">
                <a:solidFill>
                  <a:schemeClr val="tx1"/>
                </a:solidFill>
                <a:latin typeface="Arial" charset="0"/>
                <a:ea typeface="ＭＳ Ｐゴシック" charset="-128"/>
              </a:defRPr>
            </a:lvl4pPr>
            <a:lvl5pPr marL="2057400" indent="-228600" eaLnBrk="0" hangingPunct="0">
              <a:defRPr kumimoji="1" sz="25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25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25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25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2500">
                <a:solidFill>
                  <a:schemeClr val="tx1"/>
                </a:solidFill>
                <a:latin typeface="Arial" charset="0"/>
                <a:ea typeface="ＭＳ Ｐゴシック" charset="-128"/>
              </a:defRPr>
            </a:lvl9pPr>
          </a:lstStyle>
          <a:p>
            <a:pPr eaLnBrk="1" hangingPunct="1"/>
            <a:fld id="{FD89F45F-39B0-4D9E-8D46-9B3758596E0B}" type="slidenum">
              <a:rPr lang="ja-JP" altLang="en-US" sz="1200" smtClean="0"/>
              <a:pPr eaLnBrk="1" hangingPunct="1"/>
              <a:t>7</a:t>
            </a:fld>
            <a:endParaRPr lang="ja-JP" altLang="en-US" sz="1200" smtClean="0"/>
          </a:p>
        </p:txBody>
      </p:sp>
    </p:spTree>
    <p:extLst>
      <p:ext uri="{BB962C8B-B14F-4D97-AF65-F5344CB8AC3E}">
        <p14:creationId xmlns:p14="http://schemas.microsoft.com/office/powerpoint/2010/main" val="3701219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ー 1"/>
          <p:cNvSpPr>
            <a:spLocks noGrp="1" noRot="1" noChangeAspect="1" noTextEdit="1"/>
          </p:cNvSpPr>
          <p:nvPr>
            <p:ph type="sldImg"/>
          </p:nvPr>
        </p:nvSpPr>
        <p:spPr>
          <a:ln/>
        </p:spPr>
      </p:sp>
      <p:sp>
        <p:nvSpPr>
          <p:cNvPr id="52227" name="ノート プレースホルダー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r>
              <a:rPr lang="ja-JP" altLang="en-US" smtClean="0"/>
              <a:t>現在のところ、新しいプロセスで処理した</a:t>
            </a:r>
            <a:r>
              <a:rPr lang="en-US" altLang="ja-JP" smtClean="0"/>
              <a:t>6</a:t>
            </a:r>
            <a:r>
              <a:rPr lang="ja-JP" altLang="en-US" smtClean="0"/>
              <a:t>大学から集められた</a:t>
            </a:r>
            <a:r>
              <a:rPr lang="en-US" altLang="ja-JP" smtClean="0"/>
              <a:t>25</a:t>
            </a:r>
            <a:r>
              <a:rPr lang="ja-JP" altLang="en-US" smtClean="0"/>
              <a:t>教材に含まれるスライドは</a:t>
            </a:r>
            <a:r>
              <a:rPr lang="en-US" altLang="ja-JP" smtClean="0"/>
              <a:t>2018</a:t>
            </a:r>
            <a:r>
              <a:rPr lang="ja-JP" altLang="en-US" smtClean="0"/>
              <a:t>枚で、そのうち他人の著作物を含むのは</a:t>
            </a:r>
            <a:r>
              <a:rPr lang="en-US" altLang="ja-JP" smtClean="0"/>
              <a:t>820</a:t>
            </a:r>
            <a:r>
              <a:rPr lang="ja-JP" altLang="en-US" smtClean="0"/>
              <a:t>枚 </a:t>
            </a:r>
            <a:r>
              <a:rPr lang="en-US" altLang="ja-JP" smtClean="0"/>
              <a:t>(41%)</a:t>
            </a:r>
            <a:r>
              <a:rPr lang="ja-JP" altLang="en-US" smtClean="0"/>
              <a:t>であった。「出所の記載方法」を要対応とするスライドは</a:t>
            </a:r>
            <a:r>
              <a:rPr lang="en-US" altLang="ja-JP" smtClean="0"/>
              <a:t>80%</a:t>
            </a:r>
            <a:r>
              <a:rPr lang="ja-JP" altLang="en-US" smtClean="0"/>
              <a:t>であった。</a:t>
            </a:r>
          </a:p>
        </p:txBody>
      </p:sp>
      <p:sp>
        <p:nvSpPr>
          <p:cNvPr id="52228" name="スライド番号プレースホルダー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500">
                <a:solidFill>
                  <a:schemeClr val="tx1"/>
                </a:solidFill>
                <a:latin typeface="Arial" charset="0"/>
                <a:ea typeface="ＭＳ Ｐゴシック" charset="-128"/>
              </a:defRPr>
            </a:lvl1pPr>
            <a:lvl2pPr marL="742950" indent="-285750" eaLnBrk="0" hangingPunct="0">
              <a:defRPr kumimoji="1" sz="2500">
                <a:solidFill>
                  <a:schemeClr val="tx1"/>
                </a:solidFill>
                <a:latin typeface="Arial" charset="0"/>
                <a:ea typeface="ＭＳ Ｐゴシック" charset="-128"/>
              </a:defRPr>
            </a:lvl2pPr>
            <a:lvl3pPr marL="1143000" indent="-228600" eaLnBrk="0" hangingPunct="0">
              <a:defRPr kumimoji="1" sz="2500">
                <a:solidFill>
                  <a:schemeClr val="tx1"/>
                </a:solidFill>
                <a:latin typeface="Arial" charset="0"/>
                <a:ea typeface="ＭＳ Ｐゴシック" charset="-128"/>
              </a:defRPr>
            </a:lvl3pPr>
            <a:lvl4pPr marL="1600200" indent="-228600" eaLnBrk="0" hangingPunct="0">
              <a:defRPr kumimoji="1" sz="2500">
                <a:solidFill>
                  <a:schemeClr val="tx1"/>
                </a:solidFill>
                <a:latin typeface="Arial" charset="0"/>
                <a:ea typeface="ＭＳ Ｐゴシック" charset="-128"/>
              </a:defRPr>
            </a:lvl4pPr>
            <a:lvl5pPr marL="2057400" indent="-228600" eaLnBrk="0" hangingPunct="0">
              <a:defRPr kumimoji="1" sz="25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25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25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25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2500">
                <a:solidFill>
                  <a:schemeClr val="tx1"/>
                </a:solidFill>
                <a:latin typeface="Arial" charset="0"/>
                <a:ea typeface="ＭＳ Ｐゴシック" charset="-128"/>
              </a:defRPr>
            </a:lvl9pPr>
          </a:lstStyle>
          <a:p>
            <a:pPr eaLnBrk="1" hangingPunct="1"/>
            <a:fld id="{78423F56-B3DA-498F-9E30-AF5261C3D011}" type="slidenum">
              <a:rPr lang="ja-JP" altLang="en-US" sz="1200" smtClean="0"/>
              <a:pPr eaLnBrk="1" hangingPunct="1"/>
              <a:t>9</a:t>
            </a:fld>
            <a:endParaRPr lang="ja-JP" altLang="en-US" sz="1200" smtClean="0"/>
          </a:p>
        </p:txBody>
      </p:sp>
    </p:spTree>
    <p:extLst>
      <p:ext uri="{BB962C8B-B14F-4D97-AF65-F5344CB8AC3E}">
        <p14:creationId xmlns:p14="http://schemas.microsoft.com/office/powerpoint/2010/main" val="1555371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500">
                <a:solidFill>
                  <a:schemeClr val="tx1"/>
                </a:solidFill>
                <a:latin typeface="Arial" charset="0"/>
                <a:ea typeface="ＭＳ Ｐゴシック" charset="-128"/>
              </a:defRPr>
            </a:lvl1pPr>
            <a:lvl2pPr marL="742950" indent="-285750" eaLnBrk="0" hangingPunct="0">
              <a:defRPr kumimoji="1" sz="2500">
                <a:solidFill>
                  <a:schemeClr val="tx1"/>
                </a:solidFill>
                <a:latin typeface="Arial" charset="0"/>
                <a:ea typeface="ＭＳ Ｐゴシック" charset="-128"/>
              </a:defRPr>
            </a:lvl2pPr>
            <a:lvl3pPr marL="1143000" indent="-228600" eaLnBrk="0" hangingPunct="0">
              <a:defRPr kumimoji="1" sz="2500">
                <a:solidFill>
                  <a:schemeClr val="tx1"/>
                </a:solidFill>
                <a:latin typeface="Arial" charset="0"/>
                <a:ea typeface="ＭＳ Ｐゴシック" charset="-128"/>
              </a:defRPr>
            </a:lvl3pPr>
            <a:lvl4pPr marL="1600200" indent="-228600" eaLnBrk="0" hangingPunct="0">
              <a:defRPr kumimoji="1" sz="2500">
                <a:solidFill>
                  <a:schemeClr val="tx1"/>
                </a:solidFill>
                <a:latin typeface="Arial" charset="0"/>
                <a:ea typeface="ＭＳ Ｐゴシック" charset="-128"/>
              </a:defRPr>
            </a:lvl4pPr>
            <a:lvl5pPr marL="2057400" indent="-228600" eaLnBrk="0" hangingPunct="0">
              <a:defRPr kumimoji="1" sz="25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25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25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25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2500">
                <a:solidFill>
                  <a:schemeClr val="tx1"/>
                </a:solidFill>
                <a:latin typeface="Arial" charset="0"/>
                <a:ea typeface="ＭＳ Ｐゴシック" charset="-128"/>
              </a:defRPr>
            </a:lvl9pPr>
          </a:lstStyle>
          <a:p>
            <a:pPr eaLnBrk="1" hangingPunct="1"/>
            <a:fld id="{41C933EA-8AFE-45F2-9FF7-D4736167F744}" type="slidenum">
              <a:rPr lang="en-US" altLang="ja-JP" sz="1200" smtClean="0"/>
              <a:pPr eaLnBrk="1" hangingPunct="1"/>
              <a:t>13</a:t>
            </a:fld>
            <a:endParaRPr lang="en-US" altLang="ja-JP" sz="1200"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661324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500">
                <a:solidFill>
                  <a:schemeClr val="tx1"/>
                </a:solidFill>
                <a:latin typeface="Arial" charset="0"/>
                <a:ea typeface="ＭＳ Ｐゴシック" charset="-128"/>
              </a:defRPr>
            </a:lvl1pPr>
            <a:lvl2pPr marL="742950" indent="-285750" eaLnBrk="0" hangingPunct="0">
              <a:defRPr kumimoji="1" sz="2500">
                <a:solidFill>
                  <a:schemeClr val="tx1"/>
                </a:solidFill>
                <a:latin typeface="Arial" charset="0"/>
                <a:ea typeface="ＭＳ Ｐゴシック" charset="-128"/>
              </a:defRPr>
            </a:lvl2pPr>
            <a:lvl3pPr marL="1143000" indent="-228600" eaLnBrk="0" hangingPunct="0">
              <a:defRPr kumimoji="1" sz="2500">
                <a:solidFill>
                  <a:schemeClr val="tx1"/>
                </a:solidFill>
                <a:latin typeface="Arial" charset="0"/>
                <a:ea typeface="ＭＳ Ｐゴシック" charset="-128"/>
              </a:defRPr>
            </a:lvl3pPr>
            <a:lvl4pPr marL="1600200" indent="-228600" eaLnBrk="0" hangingPunct="0">
              <a:defRPr kumimoji="1" sz="2500">
                <a:solidFill>
                  <a:schemeClr val="tx1"/>
                </a:solidFill>
                <a:latin typeface="Arial" charset="0"/>
                <a:ea typeface="ＭＳ Ｐゴシック" charset="-128"/>
              </a:defRPr>
            </a:lvl4pPr>
            <a:lvl5pPr marL="2057400" indent="-228600" eaLnBrk="0" hangingPunct="0">
              <a:defRPr kumimoji="1" sz="25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25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25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25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2500">
                <a:solidFill>
                  <a:schemeClr val="tx1"/>
                </a:solidFill>
                <a:latin typeface="Arial" charset="0"/>
                <a:ea typeface="ＭＳ Ｐゴシック" charset="-128"/>
              </a:defRPr>
            </a:lvl9pPr>
          </a:lstStyle>
          <a:p>
            <a:pPr eaLnBrk="1" hangingPunct="1"/>
            <a:r>
              <a:rPr lang="en-US" altLang="ja-JP" sz="1200" smtClean="0"/>
              <a:t>九州がんプロフェッショナル養成プラン(2008.3.10)</a:t>
            </a:r>
          </a:p>
        </p:txBody>
      </p:sp>
      <p:sp>
        <p:nvSpPr>
          <p:cNvPr id="5325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500">
                <a:solidFill>
                  <a:schemeClr val="tx1"/>
                </a:solidFill>
                <a:latin typeface="Arial" charset="0"/>
                <a:ea typeface="ＭＳ Ｐゴシック" charset="-128"/>
              </a:defRPr>
            </a:lvl1pPr>
            <a:lvl2pPr marL="742950" indent="-285750" eaLnBrk="0" hangingPunct="0">
              <a:defRPr kumimoji="1" sz="2500">
                <a:solidFill>
                  <a:schemeClr val="tx1"/>
                </a:solidFill>
                <a:latin typeface="Arial" charset="0"/>
                <a:ea typeface="ＭＳ Ｐゴシック" charset="-128"/>
              </a:defRPr>
            </a:lvl2pPr>
            <a:lvl3pPr marL="1143000" indent="-228600" eaLnBrk="0" hangingPunct="0">
              <a:defRPr kumimoji="1" sz="2500">
                <a:solidFill>
                  <a:schemeClr val="tx1"/>
                </a:solidFill>
                <a:latin typeface="Arial" charset="0"/>
                <a:ea typeface="ＭＳ Ｐゴシック" charset="-128"/>
              </a:defRPr>
            </a:lvl3pPr>
            <a:lvl4pPr marL="1600200" indent="-228600" eaLnBrk="0" hangingPunct="0">
              <a:defRPr kumimoji="1" sz="2500">
                <a:solidFill>
                  <a:schemeClr val="tx1"/>
                </a:solidFill>
                <a:latin typeface="Arial" charset="0"/>
                <a:ea typeface="ＭＳ Ｐゴシック" charset="-128"/>
              </a:defRPr>
            </a:lvl4pPr>
            <a:lvl5pPr marL="2057400" indent="-228600" eaLnBrk="0" hangingPunct="0">
              <a:defRPr kumimoji="1" sz="25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25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25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25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2500">
                <a:solidFill>
                  <a:schemeClr val="tx1"/>
                </a:solidFill>
                <a:latin typeface="Arial" charset="0"/>
                <a:ea typeface="ＭＳ Ｐゴシック" charset="-128"/>
              </a:defRPr>
            </a:lvl9pPr>
          </a:lstStyle>
          <a:p>
            <a:pPr eaLnBrk="1" hangingPunct="1"/>
            <a:fld id="{8BCFCC1F-F7FE-4B24-B8DA-7B6ADA017B3D}" type="slidenum">
              <a:rPr lang="en-US" altLang="ja-JP" sz="1200" smtClean="0"/>
              <a:pPr eaLnBrk="1" hangingPunct="1"/>
              <a:t>17</a:t>
            </a:fld>
            <a:endParaRPr lang="en-US" altLang="ja-JP" sz="1200" smtClean="0"/>
          </a:p>
        </p:txBody>
      </p:sp>
      <p:sp>
        <p:nvSpPr>
          <p:cNvPr id="53252" name="Rectangle 2"/>
          <p:cNvSpPr>
            <a:spLocks noGrp="1" noRot="1" noChangeAspect="1" noChangeArrowheads="1" noTextEdit="1"/>
          </p:cNvSpPr>
          <p:nvPr>
            <p:ph type="sldImg"/>
          </p:nvPr>
        </p:nvSpPr>
        <p:spPr>
          <a:ln/>
        </p:spPr>
      </p:sp>
      <p:sp>
        <p:nvSpPr>
          <p:cNvPr id="5325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ja-JP" altLang="ja-JP" smtClean="0"/>
          </a:p>
        </p:txBody>
      </p:sp>
    </p:spTree>
    <p:extLst>
      <p:ext uri="{BB962C8B-B14F-4D97-AF65-F5344CB8AC3E}">
        <p14:creationId xmlns:p14="http://schemas.microsoft.com/office/powerpoint/2010/main" val="33295944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500">
                <a:solidFill>
                  <a:schemeClr val="tx1"/>
                </a:solidFill>
                <a:latin typeface="Arial" charset="0"/>
                <a:ea typeface="ＭＳ Ｐゴシック" charset="-128"/>
              </a:defRPr>
            </a:lvl1pPr>
            <a:lvl2pPr marL="742950" indent="-285750" eaLnBrk="0" hangingPunct="0">
              <a:defRPr kumimoji="1" sz="2500">
                <a:solidFill>
                  <a:schemeClr val="tx1"/>
                </a:solidFill>
                <a:latin typeface="Arial" charset="0"/>
                <a:ea typeface="ＭＳ Ｐゴシック" charset="-128"/>
              </a:defRPr>
            </a:lvl2pPr>
            <a:lvl3pPr marL="1143000" indent="-228600" eaLnBrk="0" hangingPunct="0">
              <a:defRPr kumimoji="1" sz="2500">
                <a:solidFill>
                  <a:schemeClr val="tx1"/>
                </a:solidFill>
                <a:latin typeface="Arial" charset="0"/>
                <a:ea typeface="ＭＳ Ｐゴシック" charset="-128"/>
              </a:defRPr>
            </a:lvl3pPr>
            <a:lvl4pPr marL="1600200" indent="-228600" eaLnBrk="0" hangingPunct="0">
              <a:defRPr kumimoji="1" sz="2500">
                <a:solidFill>
                  <a:schemeClr val="tx1"/>
                </a:solidFill>
                <a:latin typeface="Arial" charset="0"/>
                <a:ea typeface="ＭＳ Ｐゴシック" charset="-128"/>
              </a:defRPr>
            </a:lvl4pPr>
            <a:lvl5pPr marL="2057400" indent="-228600" eaLnBrk="0" hangingPunct="0">
              <a:defRPr kumimoji="1" sz="25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25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25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25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2500">
                <a:solidFill>
                  <a:schemeClr val="tx1"/>
                </a:solidFill>
                <a:latin typeface="Arial" charset="0"/>
                <a:ea typeface="ＭＳ Ｐゴシック" charset="-128"/>
              </a:defRPr>
            </a:lvl9pPr>
          </a:lstStyle>
          <a:p>
            <a:pPr eaLnBrk="1" hangingPunct="1"/>
            <a:fld id="{7B7ADE9D-7056-427B-BDF2-5C900DDE4BBD}" type="slidenum">
              <a:rPr lang="en-US" altLang="ja-JP" sz="1200" smtClean="0"/>
              <a:pPr eaLnBrk="1" hangingPunct="1"/>
              <a:t>18</a:t>
            </a:fld>
            <a:endParaRPr lang="en-US" altLang="ja-JP" sz="1200"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41903877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ー 1"/>
          <p:cNvSpPr>
            <a:spLocks noGrp="1" noRot="1" noChangeAspect="1" noTextEdit="1"/>
          </p:cNvSpPr>
          <p:nvPr>
            <p:ph type="sldImg"/>
          </p:nvPr>
        </p:nvSpPr>
        <p:spPr>
          <a:ln/>
        </p:spPr>
      </p:sp>
      <p:sp>
        <p:nvSpPr>
          <p:cNvPr id="48131" name="ノート プレースホルダー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ja-JP" altLang="en-US" smtClean="0"/>
              <a:t>許諾申請をデモンストレーション</a:t>
            </a:r>
            <a:endParaRPr lang="en-US" altLang="ja-JP" smtClean="0"/>
          </a:p>
          <a:p>
            <a:endParaRPr lang="ja-JP" altLang="en-US" smtClean="0"/>
          </a:p>
        </p:txBody>
      </p:sp>
      <p:sp>
        <p:nvSpPr>
          <p:cNvPr id="48132" name="スライド番号プレースホルダー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500">
                <a:solidFill>
                  <a:schemeClr val="tx1"/>
                </a:solidFill>
                <a:latin typeface="Arial" charset="0"/>
                <a:ea typeface="ＭＳ Ｐゴシック" charset="-128"/>
              </a:defRPr>
            </a:lvl1pPr>
            <a:lvl2pPr marL="742950" indent="-285750" eaLnBrk="0" hangingPunct="0">
              <a:defRPr kumimoji="1" sz="2500">
                <a:solidFill>
                  <a:schemeClr val="tx1"/>
                </a:solidFill>
                <a:latin typeface="Arial" charset="0"/>
                <a:ea typeface="ＭＳ Ｐゴシック" charset="-128"/>
              </a:defRPr>
            </a:lvl2pPr>
            <a:lvl3pPr marL="1143000" indent="-228600" eaLnBrk="0" hangingPunct="0">
              <a:defRPr kumimoji="1" sz="2500">
                <a:solidFill>
                  <a:schemeClr val="tx1"/>
                </a:solidFill>
                <a:latin typeface="Arial" charset="0"/>
                <a:ea typeface="ＭＳ Ｐゴシック" charset="-128"/>
              </a:defRPr>
            </a:lvl3pPr>
            <a:lvl4pPr marL="1600200" indent="-228600" eaLnBrk="0" hangingPunct="0">
              <a:defRPr kumimoji="1" sz="2500">
                <a:solidFill>
                  <a:schemeClr val="tx1"/>
                </a:solidFill>
                <a:latin typeface="Arial" charset="0"/>
                <a:ea typeface="ＭＳ Ｐゴシック" charset="-128"/>
              </a:defRPr>
            </a:lvl4pPr>
            <a:lvl5pPr marL="2057400" indent="-228600" eaLnBrk="0" hangingPunct="0">
              <a:defRPr kumimoji="1" sz="25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25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25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25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2500">
                <a:solidFill>
                  <a:schemeClr val="tx1"/>
                </a:solidFill>
                <a:latin typeface="Arial" charset="0"/>
                <a:ea typeface="ＭＳ Ｐゴシック" charset="-128"/>
              </a:defRPr>
            </a:lvl9pPr>
          </a:lstStyle>
          <a:p>
            <a:pPr eaLnBrk="1" hangingPunct="1"/>
            <a:fld id="{7B3A79AC-D957-4679-9315-9F6DCE4EA287}" type="slidenum">
              <a:rPr lang="ja-JP" altLang="en-US" sz="1200" smtClean="0"/>
              <a:pPr eaLnBrk="1" hangingPunct="1"/>
              <a:t>22</a:t>
            </a:fld>
            <a:endParaRPr lang="ja-JP" altLang="en-US" sz="1200" smtClean="0"/>
          </a:p>
        </p:txBody>
      </p:sp>
    </p:spTree>
    <p:extLst>
      <p:ext uri="{BB962C8B-B14F-4D97-AF65-F5344CB8AC3E}">
        <p14:creationId xmlns:p14="http://schemas.microsoft.com/office/powerpoint/2010/main" val="24647476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ー 1"/>
          <p:cNvSpPr>
            <a:spLocks noGrp="1" noRot="1" noChangeAspect="1" noTextEdit="1"/>
          </p:cNvSpPr>
          <p:nvPr>
            <p:ph type="sldImg"/>
          </p:nvPr>
        </p:nvSpPr>
        <p:spPr>
          <a:ln/>
        </p:spPr>
      </p:sp>
      <p:sp>
        <p:nvSpPr>
          <p:cNvPr id="48131" name="ノート プレースホルダー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ja-JP" altLang="en-US" smtClean="0"/>
              <a:t>許諾申請をデモンストレーション</a:t>
            </a:r>
            <a:endParaRPr lang="en-US" altLang="ja-JP" smtClean="0"/>
          </a:p>
          <a:p>
            <a:endParaRPr lang="ja-JP" altLang="en-US" smtClean="0"/>
          </a:p>
        </p:txBody>
      </p:sp>
      <p:sp>
        <p:nvSpPr>
          <p:cNvPr id="48132" name="スライド番号プレースホルダー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kumimoji="1" sz="2500">
                <a:solidFill>
                  <a:schemeClr val="tx1"/>
                </a:solidFill>
                <a:latin typeface="Arial" charset="0"/>
                <a:ea typeface="ＭＳ Ｐゴシック" charset="-128"/>
              </a:defRPr>
            </a:lvl1pPr>
            <a:lvl2pPr marL="742950" indent="-285750" eaLnBrk="0" hangingPunct="0">
              <a:defRPr kumimoji="1" sz="2500">
                <a:solidFill>
                  <a:schemeClr val="tx1"/>
                </a:solidFill>
                <a:latin typeface="Arial" charset="0"/>
                <a:ea typeface="ＭＳ Ｐゴシック" charset="-128"/>
              </a:defRPr>
            </a:lvl2pPr>
            <a:lvl3pPr marL="1143000" indent="-228600" eaLnBrk="0" hangingPunct="0">
              <a:defRPr kumimoji="1" sz="2500">
                <a:solidFill>
                  <a:schemeClr val="tx1"/>
                </a:solidFill>
                <a:latin typeface="Arial" charset="0"/>
                <a:ea typeface="ＭＳ Ｐゴシック" charset="-128"/>
              </a:defRPr>
            </a:lvl3pPr>
            <a:lvl4pPr marL="1600200" indent="-228600" eaLnBrk="0" hangingPunct="0">
              <a:defRPr kumimoji="1" sz="2500">
                <a:solidFill>
                  <a:schemeClr val="tx1"/>
                </a:solidFill>
                <a:latin typeface="Arial" charset="0"/>
                <a:ea typeface="ＭＳ Ｐゴシック" charset="-128"/>
              </a:defRPr>
            </a:lvl4pPr>
            <a:lvl5pPr marL="2057400" indent="-228600" eaLnBrk="0" hangingPunct="0">
              <a:defRPr kumimoji="1" sz="25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25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25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25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2500">
                <a:solidFill>
                  <a:schemeClr val="tx1"/>
                </a:solidFill>
                <a:latin typeface="Arial" charset="0"/>
                <a:ea typeface="ＭＳ Ｐゴシック" charset="-128"/>
              </a:defRPr>
            </a:lvl9pPr>
          </a:lstStyle>
          <a:p>
            <a:pPr eaLnBrk="1" hangingPunct="1"/>
            <a:fld id="{7B3A79AC-D957-4679-9315-9F6DCE4EA287}" type="slidenum">
              <a:rPr lang="ja-JP" altLang="en-US" sz="1200" smtClean="0"/>
              <a:pPr eaLnBrk="1" hangingPunct="1"/>
              <a:t>23</a:t>
            </a:fld>
            <a:endParaRPr lang="ja-JP" altLang="en-US" sz="1200" smtClean="0"/>
          </a:p>
        </p:txBody>
      </p:sp>
    </p:spTree>
    <p:extLst>
      <p:ext uri="{BB962C8B-B14F-4D97-AF65-F5344CB8AC3E}">
        <p14:creationId xmlns:p14="http://schemas.microsoft.com/office/powerpoint/2010/main" val="2585486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33F6E02-D7BF-456F-A7C5-804D5346EEA0}" type="datetimeFigureOut">
              <a:rPr kumimoji="1" lang="ja-JP" altLang="en-US" smtClean="0"/>
              <a:t>2016/6/28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3232519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33F6E02-D7BF-456F-A7C5-804D5346EEA0}" type="datetimeFigureOut">
              <a:rPr kumimoji="1" lang="ja-JP" altLang="en-US" smtClean="0"/>
              <a:t>2016/6/28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4036090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33F6E02-D7BF-456F-A7C5-804D5346EEA0}" type="datetimeFigureOut">
              <a:rPr kumimoji="1" lang="ja-JP" altLang="en-US" smtClean="0"/>
              <a:t>2016/6/28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8BE86D6-329C-4F75-BA84-D3C7A7D546B2}" type="slidenum">
              <a:rPr kumimoji="1" lang="ja-JP" altLang="en-US" smtClean="0"/>
              <a:t>‹#›</a:t>
            </a:fld>
            <a:endParaRPr kumimoji="1" lang="ja-JP" alt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09343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033F6E02-D7BF-456F-A7C5-804D5346EEA0}" type="datetimeFigureOut">
              <a:rPr kumimoji="1" lang="ja-JP" altLang="en-US" smtClean="0"/>
              <a:t>2016/6/28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22447038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033F6E02-D7BF-456F-A7C5-804D5346EEA0}" type="datetimeFigureOut">
              <a:rPr kumimoji="1" lang="ja-JP" altLang="en-US" smtClean="0"/>
              <a:t>2016/6/28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8BE86D6-329C-4F75-BA84-D3C7A7D546B2}" type="slidenum">
              <a:rPr kumimoji="1" lang="ja-JP" altLang="en-US" smtClean="0"/>
              <a:t>‹#›</a:t>
            </a:fld>
            <a:endParaRPr kumimoji="1" lang="ja-JP" alt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055466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033F6E02-D7BF-456F-A7C5-804D5346EEA0}" type="datetimeFigureOut">
              <a:rPr kumimoji="1" lang="ja-JP" altLang="en-US" smtClean="0"/>
              <a:t>2016/6/28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158283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33F6E02-D7BF-456F-A7C5-804D5346EEA0}" type="datetimeFigureOut">
              <a:rPr kumimoji="1" lang="ja-JP" altLang="en-US" smtClean="0"/>
              <a:t>2016/6/28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19629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33F6E02-D7BF-456F-A7C5-804D5346EEA0}" type="datetimeFigureOut">
              <a:rPr kumimoji="1" lang="ja-JP" altLang="en-US" smtClean="0"/>
              <a:t>2016/6/28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1851927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33F6E02-D7BF-456F-A7C5-804D5346EEA0}" type="datetimeFigureOut">
              <a:rPr kumimoji="1" lang="ja-JP" altLang="en-US" smtClean="0"/>
              <a:t>2016/6/28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2442568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33F6E02-D7BF-456F-A7C5-804D5346EEA0}" type="datetimeFigureOut">
              <a:rPr kumimoji="1" lang="ja-JP" altLang="en-US" smtClean="0"/>
              <a:t>2016/6/28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333606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33F6E02-D7BF-456F-A7C5-804D5346EEA0}" type="datetimeFigureOut">
              <a:rPr kumimoji="1" lang="ja-JP" altLang="en-US" smtClean="0"/>
              <a:t>2016/6/28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363238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33F6E02-D7BF-456F-A7C5-804D5346EEA0}" type="datetimeFigureOut">
              <a:rPr kumimoji="1" lang="ja-JP" altLang="en-US" smtClean="0"/>
              <a:t>2016/6/28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3484714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33F6E02-D7BF-456F-A7C5-804D5346EEA0}" type="datetimeFigureOut">
              <a:rPr kumimoji="1" lang="ja-JP" altLang="en-US" smtClean="0"/>
              <a:t>2016/6/28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2640262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3F6E02-D7BF-456F-A7C5-804D5346EEA0}" type="datetimeFigureOut">
              <a:rPr kumimoji="1" lang="ja-JP" altLang="en-US" smtClean="0"/>
              <a:t>2016/6/28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1657375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33F6E02-D7BF-456F-A7C5-804D5346EEA0}" type="datetimeFigureOut">
              <a:rPr kumimoji="1" lang="ja-JP" altLang="en-US" smtClean="0"/>
              <a:t>2016/6/28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3469641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33F6E02-D7BF-456F-A7C5-804D5346EEA0}" type="datetimeFigureOut">
              <a:rPr kumimoji="1" lang="ja-JP" altLang="en-US" smtClean="0"/>
              <a:t>2016/6/28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808500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033F6E02-D7BF-456F-A7C5-804D5346EEA0}" type="datetimeFigureOut">
              <a:rPr kumimoji="1" lang="ja-JP" altLang="en-US" smtClean="0"/>
              <a:t>2016/6/28</a:t>
            </a:fld>
            <a:endParaRPr kumimoji="1" lang="ja-JP" alt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213431610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5.gif"/><Relationship Id="rId3" Type="http://schemas.openxmlformats.org/officeDocument/2006/relationships/hyperlink" Target="http://www.bunka.go.jp/jiyuriyo" TargetMode="External"/><Relationship Id="rId7" Type="http://schemas.openxmlformats.org/officeDocument/2006/relationships/image" Target="../media/image4.gif"/><Relationship Id="rId2" Type="http://schemas.openxmlformats.org/officeDocument/2006/relationships/hyperlink" Target="http://creativecommons.jp/licenses/" TargetMode="External"/><Relationship Id="rId1" Type="http://schemas.openxmlformats.org/officeDocument/2006/relationships/slideLayout" Target="../slideLayouts/slideLayout2.xml"/><Relationship Id="rId6" Type="http://schemas.openxmlformats.org/officeDocument/2006/relationships/image" Target="../media/image3.gif"/><Relationship Id="rId5" Type="http://schemas.openxmlformats.org/officeDocument/2006/relationships/image" Target="../media/image2.gif"/><Relationship Id="rId4" Type="http://schemas.openxmlformats.org/officeDocument/2006/relationships/image" Target="../media/image1.jpe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ja.wikipedia.org/wiki/%E3%83%95%E3%82%A7%E3%82%A2%E3%83%A6%E3%83%BC%E3%82%B9" TargetMode="External"/><Relationship Id="rId2" Type="http://schemas.openxmlformats.org/officeDocument/2006/relationships/hyperlink" Target="http://current.ndl.go.jp/node/31257"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catalog.lib.kyushu-u.ac.jp/recordID/1440766" TargetMode="External"/><Relationship Id="rId4" Type="http://schemas.openxmlformats.org/officeDocument/2006/relationships/image" Target="../media/image11.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itmedia.co.jp/news/articles/1507/28/news071.html" TargetMode="External"/><Relationship Id="rId2" Type="http://schemas.openxmlformats.org/officeDocument/2006/relationships/hyperlink" Target="http://journals.plos.org/plosone/s/content-license" TargetMode="External"/><Relationship Id="rId1" Type="http://schemas.openxmlformats.org/officeDocument/2006/relationships/slideLayout" Target="../slideLayouts/slideLayout2.xml"/><Relationship Id="rId5" Type="http://schemas.openxmlformats.org/officeDocument/2006/relationships/hyperlink" Target="http://www.bunka.go.jp/seisaku/chosakuken/needs/" TargetMode="External"/><Relationship Id="rId4" Type="http://schemas.openxmlformats.org/officeDocument/2006/relationships/hyperlink" Target="http://www.bunka.go.jp/seisaku/bunkashingikai/chosakuken/hoki/h27_04/"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copyright.watson.jp/others_exception.shtml" TargetMode="External"/><Relationship Id="rId2" Type="http://schemas.openxmlformats.org/officeDocument/2006/relationships/hyperlink" Target="http://www.cric.or.jp/qa/hajime/hajime1.html" TargetMode="External"/><Relationship Id="rId1" Type="http://schemas.openxmlformats.org/officeDocument/2006/relationships/slideLayout" Target="../slideLayouts/slideLayout2.xml"/><Relationship Id="rId5" Type="http://schemas.openxmlformats.org/officeDocument/2006/relationships/hyperlink" Target="http://www.esite-hc.com/cn04/copyright..html" TargetMode="External"/><Relationship Id="rId4" Type="http://schemas.openxmlformats.org/officeDocument/2006/relationships/hyperlink" Target="http://tyosaku.hanrei.jp/"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ja-JP" altLang="en-US" sz="5300" dirty="0">
                <a:solidFill>
                  <a:prstClr val="black"/>
                </a:solidFill>
              </a:rPr>
              <a:t>サイバーセキュリティ基礎論</a:t>
            </a:r>
            <a:r>
              <a:rPr lang="en-US" altLang="ja-JP" sz="5300" dirty="0">
                <a:solidFill>
                  <a:prstClr val="black"/>
                </a:solidFill>
              </a:rPr>
              <a:t/>
            </a:r>
            <a:br>
              <a:rPr lang="en-US" altLang="ja-JP" sz="5300" dirty="0">
                <a:solidFill>
                  <a:prstClr val="black"/>
                </a:solidFill>
              </a:rPr>
            </a:br>
            <a:r>
              <a:rPr lang="ja-JP" altLang="en-US" dirty="0">
                <a:solidFill>
                  <a:prstClr val="black"/>
                </a:solidFill>
              </a:rPr>
              <a:t> </a:t>
            </a:r>
            <a:r>
              <a:rPr lang="en-US" altLang="ja-JP" sz="4000" dirty="0">
                <a:solidFill>
                  <a:prstClr val="black"/>
                </a:solidFill>
              </a:rPr>
              <a:t>― IT</a:t>
            </a:r>
            <a:r>
              <a:rPr lang="ja-JP" altLang="en-US" sz="4000" dirty="0">
                <a:solidFill>
                  <a:prstClr val="black"/>
                </a:solidFill>
              </a:rPr>
              <a:t>社会を生き抜くために </a:t>
            </a:r>
            <a:r>
              <a:rPr lang="en-US" altLang="ja-JP" sz="4000" dirty="0">
                <a:solidFill>
                  <a:prstClr val="black"/>
                </a:solidFill>
              </a:rPr>
              <a:t>―</a:t>
            </a:r>
            <a:endParaRPr kumimoji="1" lang="ja-JP" altLang="en-US" sz="4000" dirty="0"/>
          </a:p>
        </p:txBody>
      </p:sp>
      <p:sp>
        <p:nvSpPr>
          <p:cNvPr id="3" name="サブタイトル 2"/>
          <p:cNvSpPr>
            <a:spLocks noGrp="1"/>
          </p:cNvSpPr>
          <p:nvPr>
            <p:ph type="subTitle" idx="1"/>
          </p:nvPr>
        </p:nvSpPr>
        <p:spPr/>
        <p:txBody>
          <a:bodyPr/>
          <a:lstStyle/>
          <a:p>
            <a:endParaRPr kumimoji="1" lang="en-US" altLang="ja-JP" dirty="0" smtClean="0"/>
          </a:p>
          <a:p>
            <a:r>
              <a:rPr kumimoji="1" lang="ja-JP" altLang="en-US" sz="3200" smtClean="0"/>
              <a:t>著作権</a:t>
            </a:r>
            <a:r>
              <a:rPr kumimoji="1" lang="ja-JP" altLang="en-US" sz="3200" dirty="0" smtClean="0"/>
              <a:t>（第２部）</a:t>
            </a:r>
            <a:endParaRPr kumimoji="1" lang="ja-JP" altLang="en-US" sz="3200" dirty="0"/>
          </a:p>
        </p:txBody>
      </p:sp>
    </p:spTree>
    <p:extLst>
      <p:ext uri="{BB962C8B-B14F-4D97-AF65-F5344CB8AC3E}">
        <p14:creationId xmlns:p14="http://schemas.microsoft.com/office/powerpoint/2010/main" val="18009373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49859" y="543698"/>
            <a:ext cx="7430530" cy="716691"/>
          </a:xfrm>
        </p:spPr>
        <p:txBody>
          <a:bodyPr>
            <a:normAutofit/>
          </a:bodyPr>
          <a:lstStyle/>
          <a:p>
            <a:r>
              <a:rPr lang="ja-JP" altLang="en-US" sz="2800" b="1" dirty="0"/>
              <a:t>著作権者の了解なしに利用できる場合</a:t>
            </a:r>
            <a:r>
              <a:rPr lang="ja-JP" altLang="en-US" sz="2800" b="1" dirty="0" smtClean="0"/>
              <a:t>（３）</a:t>
            </a:r>
            <a:endParaRPr kumimoji="1" lang="ja-JP" altLang="en-US" sz="2800" b="1" dirty="0"/>
          </a:p>
        </p:txBody>
      </p:sp>
      <p:sp>
        <p:nvSpPr>
          <p:cNvPr id="3" name="コンテンツ プレースホルダー 2"/>
          <p:cNvSpPr>
            <a:spLocks noGrp="1"/>
          </p:cNvSpPr>
          <p:nvPr>
            <p:ph idx="1"/>
          </p:nvPr>
        </p:nvSpPr>
        <p:spPr>
          <a:xfrm>
            <a:off x="980302" y="1260389"/>
            <a:ext cx="7900087" cy="5049795"/>
          </a:xfrm>
        </p:spPr>
        <p:txBody>
          <a:bodyPr>
            <a:normAutofit lnSpcReduction="10000"/>
          </a:bodyPr>
          <a:lstStyle/>
          <a:p>
            <a:r>
              <a:rPr lang="ja-JP" altLang="en-US" sz="2800" b="1" dirty="0" smtClean="0"/>
              <a:t>「教育機関」で</a:t>
            </a:r>
            <a:r>
              <a:rPr lang="ja-JP" altLang="en-US" sz="2800" b="1" dirty="0"/>
              <a:t>のコピー（第３５条第１項）</a:t>
            </a:r>
          </a:p>
          <a:p>
            <a:pPr lvl="1"/>
            <a:r>
              <a:rPr lang="ja-JP" altLang="en-US" sz="2800" dirty="0"/>
              <a:t>先生又は</a:t>
            </a:r>
            <a:r>
              <a:rPr lang="ja-JP" altLang="en-US" sz="2800" dirty="0" smtClean="0"/>
              <a:t>子どもが</a:t>
            </a:r>
            <a:r>
              <a:rPr lang="ja-JP" altLang="en-US" sz="2800" dirty="0"/>
              <a:t>，教育の教材として使うために他人</a:t>
            </a:r>
            <a:r>
              <a:rPr lang="ja-JP" altLang="en-US" sz="2800" dirty="0" smtClean="0"/>
              <a:t>の著作物の一部を</a:t>
            </a:r>
            <a:r>
              <a:rPr lang="ja-JP" altLang="en-US" sz="2800" dirty="0"/>
              <a:t>コピーして配布する場合の例外</a:t>
            </a:r>
            <a:r>
              <a:rPr lang="ja-JP" altLang="en-US" sz="2800" dirty="0" smtClean="0"/>
              <a:t>既定</a:t>
            </a:r>
            <a:endParaRPr lang="ja-JP" altLang="en-US" sz="2800" dirty="0"/>
          </a:p>
          <a:p>
            <a:r>
              <a:rPr lang="ja-JP" altLang="en-US" sz="2800" dirty="0"/>
              <a:t>（具体例）</a:t>
            </a:r>
          </a:p>
          <a:p>
            <a:pPr lvl="1"/>
            <a:r>
              <a:rPr lang="ja-JP" altLang="en-US" sz="2800" dirty="0">
                <a:solidFill>
                  <a:srgbClr val="FF0000"/>
                </a:solidFill>
              </a:rPr>
              <a:t>先生</a:t>
            </a:r>
            <a:r>
              <a:rPr lang="ja-JP" altLang="en-US" sz="2800" dirty="0"/>
              <a:t>が</a:t>
            </a:r>
            <a:r>
              <a:rPr lang="ja-JP" altLang="en-US" sz="2800" dirty="0">
                <a:solidFill>
                  <a:srgbClr val="FF0000"/>
                </a:solidFill>
              </a:rPr>
              <a:t>授業</a:t>
            </a:r>
            <a:r>
              <a:rPr lang="ja-JP" altLang="en-US" sz="2800" dirty="0"/>
              <a:t>で使用するために，</a:t>
            </a:r>
            <a:r>
              <a:rPr lang="ja-JP" altLang="en-US" sz="2800" dirty="0">
                <a:solidFill>
                  <a:srgbClr val="FF0000"/>
                </a:solidFill>
              </a:rPr>
              <a:t>小説</a:t>
            </a:r>
            <a:r>
              <a:rPr lang="ja-JP" altLang="en-US" sz="2800" dirty="0" smtClean="0"/>
              <a:t>などの</a:t>
            </a:r>
            <a:r>
              <a:rPr lang="ja-JP" altLang="en-US" sz="2800" dirty="0" smtClean="0">
                <a:solidFill>
                  <a:srgbClr val="FF0000"/>
                </a:solidFill>
              </a:rPr>
              <a:t>一部を</a:t>
            </a:r>
            <a:r>
              <a:rPr lang="ja-JP" altLang="en-US" sz="2800" dirty="0">
                <a:solidFill>
                  <a:srgbClr val="FF0000"/>
                </a:solidFill>
              </a:rPr>
              <a:t>コピー</a:t>
            </a:r>
            <a:r>
              <a:rPr lang="ja-JP" altLang="en-US" sz="2800" dirty="0"/>
              <a:t>して</a:t>
            </a:r>
            <a:r>
              <a:rPr lang="ja-JP" altLang="en-US" sz="2800" dirty="0">
                <a:solidFill>
                  <a:srgbClr val="FF0000"/>
                </a:solidFill>
              </a:rPr>
              <a:t>子どもたち</a:t>
            </a:r>
            <a:r>
              <a:rPr lang="ja-JP" altLang="en-US" sz="2800" dirty="0"/>
              <a:t>に</a:t>
            </a:r>
            <a:r>
              <a:rPr lang="ja-JP" altLang="en-US" sz="2800" dirty="0">
                <a:solidFill>
                  <a:schemeClr val="tx1"/>
                </a:solidFill>
              </a:rPr>
              <a:t>配布</a:t>
            </a:r>
            <a:r>
              <a:rPr lang="ja-JP" altLang="en-US" sz="2800" dirty="0"/>
              <a:t>する場合</a:t>
            </a:r>
          </a:p>
          <a:p>
            <a:pPr lvl="1"/>
            <a:r>
              <a:rPr lang="ja-JP" altLang="en-US" sz="2800" dirty="0">
                <a:solidFill>
                  <a:srgbClr val="FF0000"/>
                </a:solidFill>
              </a:rPr>
              <a:t>子ども</a:t>
            </a:r>
            <a:r>
              <a:rPr lang="ja-JP" altLang="en-US" sz="2800" dirty="0"/>
              <a:t>たちが，「</a:t>
            </a:r>
            <a:r>
              <a:rPr lang="ja-JP" altLang="en-US" sz="2800" dirty="0">
                <a:solidFill>
                  <a:srgbClr val="FF0000"/>
                </a:solidFill>
              </a:rPr>
              <a:t>調べ学習</a:t>
            </a:r>
            <a:r>
              <a:rPr lang="ja-JP" altLang="en-US" sz="2800" dirty="0"/>
              <a:t>」のために，</a:t>
            </a:r>
            <a:r>
              <a:rPr lang="ja-JP" altLang="en-US" sz="2800" dirty="0">
                <a:solidFill>
                  <a:srgbClr val="FF0000"/>
                </a:solidFill>
              </a:rPr>
              <a:t>新聞</a:t>
            </a:r>
            <a:r>
              <a:rPr lang="ja-JP" altLang="en-US" sz="2800" dirty="0" smtClean="0">
                <a:solidFill>
                  <a:srgbClr val="FF0000"/>
                </a:solidFill>
              </a:rPr>
              <a:t>記事</a:t>
            </a:r>
            <a:r>
              <a:rPr lang="ja-JP" altLang="en-US" sz="2800" dirty="0">
                <a:solidFill>
                  <a:srgbClr val="FF0000"/>
                </a:solidFill>
              </a:rPr>
              <a:t>を</a:t>
            </a:r>
            <a:r>
              <a:rPr lang="ja-JP" altLang="en-US" sz="2800" dirty="0" smtClean="0">
                <a:solidFill>
                  <a:srgbClr val="FF0000"/>
                </a:solidFill>
              </a:rPr>
              <a:t>コピー</a:t>
            </a:r>
            <a:r>
              <a:rPr lang="ja-JP" altLang="en-US" sz="2800" dirty="0"/>
              <a:t>して，</a:t>
            </a:r>
            <a:r>
              <a:rPr lang="ja-JP" altLang="en-US" sz="2800" dirty="0">
                <a:solidFill>
                  <a:srgbClr val="FF0000"/>
                </a:solidFill>
              </a:rPr>
              <a:t>他の子どもたち</a:t>
            </a:r>
            <a:r>
              <a:rPr lang="ja-JP" altLang="en-US" sz="2800" dirty="0"/>
              <a:t>に配布する場合</a:t>
            </a:r>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10</a:t>
            </a:fld>
            <a:endParaRPr lang="en-US" altLang="ja-JP" dirty="0"/>
          </a:p>
        </p:txBody>
      </p:sp>
    </p:spTree>
    <p:extLst>
      <p:ext uri="{BB962C8B-B14F-4D97-AF65-F5344CB8AC3E}">
        <p14:creationId xmlns:p14="http://schemas.microsoft.com/office/powerpoint/2010/main" val="38505046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48639" y="512463"/>
            <a:ext cx="7266761" cy="574932"/>
          </a:xfrm>
        </p:spPr>
        <p:txBody>
          <a:bodyPr>
            <a:normAutofit fontScale="90000"/>
          </a:bodyPr>
          <a:lstStyle/>
          <a:p>
            <a:r>
              <a:rPr lang="ja-JP" altLang="en-US" sz="2800" b="1" dirty="0"/>
              <a:t>著作権者の了解なしに利用できる場合（３）</a:t>
            </a:r>
            <a:endParaRPr kumimoji="1" lang="ja-JP" altLang="en-US" sz="2800" b="1" dirty="0"/>
          </a:p>
        </p:txBody>
      </p:sp>
      <p:sp>
        <p:nvSpPr>
          <p:cNvPr id="3" name="コンテンツ プレースホルダー 2"/>
          <p:cNvSpPr>
            <a:spLocks noGrp="1"/>
          </p:cNvSpPr>
          <p:nvPr>
            <p:ph idx="1"/>
          </p:nvPr>
        </p:nvSpPr>
        <p:spPr>
          <a:xfrm>
            <a:off x="980302" y="1268627"/>
            <a:ext cx="7935098" cy="4411448"/>
          </a:xfrm>
        </p:spPr>
        <p:txBody>
          <a:bodyPr>
            <a:normAutofit/>
          </a:bodyPr>
          <a:lstStyle/>
          <a:p>
            <a:r>
              <a:rPr lang="ja-JP" altLang="en-US" sz="2800" b="1" dirty="0"/>
              <a:t>「教育機関」でのコピー</a:t>
            </a:r>
            <a:r>
              <a:rPr lang="ja-JP" altLang="en-US" sz="2800" b="1" dirty="0" smtClean="0"/>
              <a:t>（まとめ）</a:t>
            </a:r>
            <a:endParaRPr lang="ja-JP" altLang="en-US" sz="2800" b="1" dirty="0"/>
          </a:p>
          <a:p>
            <a:pPr lvl="1"/>
            <a:r>
              <a:rPr kumimoji="1" lang="ja-JP" altLang="en-US" sz="2600" dirty="0" smtClean="0"/>
              <a:t>学校その他の</a:t>
            </a:r>
            <a:r>
              <a:rPr kumimoji="1" lang="ja-JP" altLang="en-US" sz="2600" dirty="0" smtClean="0">
                <a:solidFill>
                  <a:srgbClr val="FF0000"/>
                </a:solidFill>
              </a:rPr>
              <a:t>教育機関（非営利）</a:t>
            </a:r>
            <a:r>
              <a:rPr kumimoji="1" lang="ja-JP" altLang="en-US" sz="2600" dirty="0" smtClean="0"/>
              <a:t>における複製</a:t>
            </a:r>
            <a:endParaRPr kumimoji="1" lang="en-US" altLang="ja-JP" sz="2600" dirty="0" smtClean="0"/>
          </a:p>
          <a:p>
            <a:pPr lvl="1"/>
            <a:r>
              <a:rPr lang="ja-JP" altLang="en-US" sz="2600" dirty="0" smtClean="0">
                <a:solidFill>
                  <a:srgbClr val="FF0000"/>
                </a:solidFill>
              </a:rPr>
              <a:t>授業</a:t>
            </a:r>
            <a:r>
              <a:rPr lang="ja-JP" altLang="en-US" sz="2600" dirty="0" smtClean="0">
                <a:solidFill>
                  <a:schemeClr val="tx1"/>
                </a:solidFill>
              </a:rPr>
              <a:t>の過程</a:t>
            </a:r>
            <a:r>
              <a:rPr lang="ja-JP" altLang="en-US" sz="2600" dirty="0" smtClean="0"/>
              <a:t>において使用するための複製</a:t>
            </a:r>
            <a:endParaRPr lang="en-US" altLang="ja-JP" sz="2600" dirty="0" smtClean="0"/>
          </a:p>
          <a:p>
            <a:pPr lvl="1"/>
            <a:r>
              <a:rPr lang="ja-JP" altLang="en-US" sz="2600" dirty="0" smtClean="0">
                <a:solidFill>
                  <a:srgbClr val="FF0000"/>
                </a:solidFill>
              </a:rPr>
              <a:t>担任</a:t>
            </a:r>
            <a:r>
              <a:rPr lang="ja-JP" altLang="en-US" sz="2600" dirty="0" smtClean="0">
                <a:solidFill>
                  <a:schemeClr val="tx1"/>
                </a:solidFill>
              </a:rPr>
              <a:t>又は</a:t>
            </a:r>
            <a:r>
              <a:rPr lang="ja-JP" altLang="en-US" sz="2600" dirty="0" smtClean="0">
                <a:solidFill>
                  <a:srgbClr val="FF0000"/>
                </a:solidFill>
              </a:rPr>
              <a:t>授業を受ける者</a:t>
            </a:r>
            <a:r>
              <a:rPr lang="ja-JP" altLang="en-US" sz="2600" dirty="0" smtClean="0"/>
              <a:t>による複製</a:t>
            </a:r>
            <a:endParaRPr lang="en-US" altLang="ja-JP" sz="2600" dirty="0" smtClean="0"/>
          </a:p>
          <a:p>
            <a:pPr lvl="1"/>
            <a:r>
              <a:rPr kumimoji="1" lang="ja-JP" altLang="en-US" sz="2600" dirty="0" smtClean="0">
                <a:solidFill>
                  <a:srgbClr val="FF0000"/>
                </a:solidFill>
              </a:rPr>
              <a:t>必要と認められる範囲</a:t>
            </a:r>
            <a:r>
              <a:rPr kumimoji="1" lang="ja-JP" altLang="en-US" sz="2600" dirty="0" smtClean="0"/>
              <a:t>の複製</a:t>
            </a:r>
            <a:endParaRPr kumimoji="1" lang="en-US" altLang="ja-JP" sz="2600" dirty="0" smtClean="0"/>
          </a:p>
          <a:p>
            <a:pPr lvl="1"/>
            <a:r>
              <a:rPr lang="ja-JP" altLang="en-US" sz="2600" dirty="0" smtClean="0">
                <a:solidFill>
                  <a:srgbClr val="FF0000"/>
                </a:solidFill>
              </a:rPr>
              <a:t>公表された著作物</a:t>
            </a:r>
            <a:r>
              <a:rPr lang="ja-JP" altLang="en-US" sz="2600" dirty="0" smtClean="0"/>
              <a:t>の複製</a:t>
            </a:r>
            <a:endParaRPr lang="en-US" altLang="ja-JP" sz="2600" dirty="0" smtClean="0"/>
          </a:p>
          <a:p>
            <a:pPr lvl="1"/>
            <a:r>
              <a:rPr kumimoji="1" lang="ja-JP" altLang="en-US" sz="2600" dirty="0" smtClean="0"/>
              <a:t>これらの要件を満たした上で、</a:t>
            </a:r>
            <a:r>
              <a:rPr kumimoji="1" lang="ja-JP" altLang="en-US" sz="2600" dirty="0" smtClean="0">
                <a:solidFill>
                  <a:srgbClr val="FF0000"/>
                </a:solidFill>
              </a:rPr>
              <a:t>著作権者の利益を不当に害しない</a:t>
            </a:r>
            <a:r>
              <a:rPr kumimoji="1" lang="ja-JP" altLang="en-US" sz="2600" dirty="0" smtClean="0"/>
              <a:t>複製</a:t>
            </a:r>
            <a:endParaRPr kumimoji="1" lang="en-US" altLang="ja-JP" sz="2600"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11</a:t>
            </a:fld>
            <a:endParaRPr lang="en-US" altLang="ja-JP" dirty="0"/>
          </a:p>
        </p:txBody>
      </p:sp>
    </p:spTree>
    <p:extLst>
      <p:ext uri="{BB962C8B-B14F-4D97-AF65-F5344CB8AC3E}">
        <p14:creationId xmlns:p14="http://schemas.microsoft.com/office/powerpoint/2010/main" val="23955037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91048" y="574683"/>
            <a:ext cx="7405817" cy="685706"/>
          </a:xfrm>
        </p:spPr>
        <p:txBody>
          <a:bodyPr>
            <a:noAutofit/>
          </a:bodyPr>
          <a:lstStyle/>
          <a:p>
            <a:r>
              <a:rPr lang="ja-JP" altLang="en-US" sz="2800" b="1" dirty="0"/>
              <a:t>著作権者の了解なしに利用できる場合</a:t>
            </a:r>
            <a:r>
              <a:rPr lang="ja-JP" altLang="en-US" sz="2800" b="1" dirty="0" smtClean="0"/>
              <a:t>（４）</a:t>
            </a:r>
            <a:endParaRPr kumimoji="1" lang="ja-JP" altLang="en-US" sz="2800" b="1" dirty="0"/>
          </a:p>
        </p:txBody>
      </p:sp>
      <p:sp>
        <p:nvSpPr>
          <p:cNvPr id="3" name="コンテンツ プレースホルダー 2"/>
          <p:cNvSpPr>
            <a:spLocks noGrp="1"/>
          </p:cNvSpPr>
          <p:nvPr>
            <p:ph idx="1"/>
          </p:nvPr>
        </p:nvSpPr>
        <p:spPr>
          <a:xfrm>
            <a:off x="972064" y="1260389"/>
            <a:ext cx="7714735" cy="4419686"/>
          </a:xfrm>
        </p:spPr>
        <p:txBody>
          <a:bodyPr>
            <a:normAutofit/>
          </a:bodyPr>
          <a:lstStyle/>
          <a:p>
            <a:r>
              <a:rPr lang="ja-JP" altLang="en-US" sz="2800" b="1" dirty="0" smtClean="0"/>
              <a:t>「教育</a:t>
            </a:r>
            <a:r>
              <a:rPr lang="ja-JP" altLang="en-US" sz="2800" b="1" dirty="0"/>
              <a:t>機関での</a:t>
            </a:r>
            <a:r>
              <a:rPr lang="ja-JP" altLang="en-US" sz="2800" b="1" dirty="0" smtClean="0"/>
              <a:t>送信」（</a:t>
            </a:r>
            <a:r>
              <a:rPr lang="ja-JP" altLang="en-US" sz="2800" b="1" dirty="0"/>
              <a:t>第３５条第２項）</a:t>
            </a:r>
          </a:p>
          <a:p>
            <a:pPr lvl="1"/>
            <a:r>
              <a:rPr lang="ja-JP" altLang="en-US" sz="2800" dirty="0"/>
              <a:t>「主会場」で行われている授業（教材として他人の作品を使用したもの）を遠隔地にある「副会場」へ同時中継する場合の例外</a:t>
            </a:r>
            <a:r>
              <a:rPr lang="ja-JP" altLang="en-US" sz="2800" dirty="0" smtClean="0"/>
              <a:t>既定</a:t>
            </a:r>
            <a:endParaRPr lang="ja-JP" altLang="en-US" sz="2800" dirty="0"/>
          </a:p>
          <a:p>
            <a:r>
              <a:rPr lang="ja-JP" altLang="en-US" sz="2800" dirty="0"/>
              <a:t>（具体例）</a:t>
            </a:r>
          </a:p>
          <a:p>
            <a:pPr lvl="1"/>
            <a:r>
              <a:rPr lang="ja-JP" altLang="en-US" sz="2800" dirty="0"/>
              <a:t>主会場において，先生が教材を掲示する「地図」「図表」などを副会場に向け，送信する場合</a:t>
            </a:r>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12</a:t>
            </a:fld>
            <a:endParaRPr lang="en-US" altLang="ja-JP" dirty="0"/>
          </a:p>
        </p:txBody>
      </p:sp>
    </p:spTree>
    <p:extLst>
      <p:ext uri="{BB962C8B-B14F-4D97-AF65-F5344CB8AC3E}">
        <p14:creationId xmlns:p14="http://schemas.microsoft.com/office/powerpoint/2010/main" val="26725164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title"/>
          </p:nvPr>
        </p:nvSpPr>
        <p:spPr>
          <a:xfrm>
            <a:off x="1488082" y="541592"/>
            <a:ext cx="7412637" cy="932982"/>
          </a:xfrm>
        </p:spPr>
        <p:txBody>
          <a:bodyPr>
            <a:noAutofit/>
          </a:bodyPr>
          <a:lstStyle/>
          <a:p>
            <a:pPr eaLnBrk="1" hangingPunct="1"/>
            <a:r>
              <a:rPr lang="ja-JP" altLang="en-US" sz="2800" b="1" dirty="0" smtClean="0"/>
              <a:t>第</a:t>
            </a:r>
            <a:r>
              <a:rPr lang="en-US" altLang="ja-JP" sz="2800" b="1" dirty="0" smtClean="0"/>
              <a:t>35</a:t>
            </a:r>
            <a:r>
              <a:rPr lang="ja-JP" altLang="en-US" sz="2800" b="1" dirty="0" smtClean="0"/>
              <a:t>条（学校その他の教育機関における複製等）による例外規定の問題点</a:t>
            </a:r>
          </a:p>
        </p:txBody>
      </p:sp>
      <p:sp>
        <p:nvSpPr>
          <p:cNvPr id="8195" name="Rectangle 4"/>
          <p:cNvSpPr>
            <a:spLocks noGrp="1" noChangeArrowheads="1"/>
          </p:cNvSpPr>
          <p:nvPr>
            <p:ph idx="1"/>
          </p:nvPr>
        </p:nvSpPr>
        <p:spPr>
          <a:xfrm>
            <a:off x="996777" y="1622854"/>
            <a:ext cx="7903941" cy="4195120"/>
          </a:xfrm>
        </p:spPr>
        <p:txBody>
          <a:bodyPr/>
          <a:lstStyle/>
          <a:p>
            <a:pPr>
              <a:lnSpc>
                <a:spcPct val="110000"/>
              </a:lnSpc>
            </a:pPr>
            <a:r>
              <a:rPr lang="ja-JP" altLang="en-US" sz="2600" u="sng" dirty="0">
                <a:solidFill>
                  <a:srgbClr val="FF0000"/>
                </a:solidFill>
              </a:rPr>
              <a:t>オンライン教材には適用されない</a:t>
            </a:r>
            <a:endParaRPr lang="en-US" altLang="ja-JP" sz="2600" u="sng" dirty="0">
              <a:solidFill>
                <a:srgbClr val="FF0000"/>
              </a:solidFill>
            </a:endParaRPr>
          </a:p>
          <a:p>
            <a:pPr lvl="1">
              <a:lnSpc>
                <a:spcPct val="110000"/>
              </a:lnSpc>
            </a:pPr>
            <a:r>
              <a:rPr lang="ja-JP" altLang="en-US" sz="2400" dirty="0" smtClean="0"/>
              <a:t>一般的なｅラーニング、つまり録画された講義のオンデマンド配信や資料のダウンロードによる学習者への教材提供には、</a:t>
            </a:r>
            <a:r>
              <a:rPr lang="ja-JP" altLang="en-US" sz="2400" u="sng" dirty="0" smtClean="0">
                <a:solidFill>
                  <a:srgbClr val="FF0000"/>
                </a:solidFill>
              </a:rPr>
              <a:t>適用されない</a:t>
            </a:r>
            <a:r>
              <a:rPr lang="ja-JP" altLang="en-US" sz="2400" dirty="0" smtClean="0"/>
              <a:t>ことが明記されている。</a:t>
            </a:r>
            <a:endParaRPr lang="en-US" altLang="ja-JP" sz="2400" dirty="0" smtClean="0"/>
          </a:p>
          <a:p>
            <a:pPr lvl="1">
              <a:lnSpc>
                <a:spcPct val="110000"/>
              </a:lnSpc>
            </a:pPr>
            <a:r>
              <a:rPr lang="ja-JP" altLang="en-US" sz="2400" dirty="0" smtClean="0"/>
              <a:t>現状では、</a:t>
            </a:r>
            <a:r>
              <a:rPr lang="en-US" altLang="ja-JP" sz="2400" dirty="0" smtClean="0"/>
              <a:t>ID</a:t>
            </a:r>
            <a:r>
              <a:rPr lang="ja-JP" altLang="en-US" sz="2400" dirty="0" smtClean="0"/>
              <a:t>とパスワードにより、アクセス制限が設定されている場合も</a:t>
            </a:r>
            <a:r>
              <a:rPr lang="ja-JP" altLang="en-US" sz="2400" u="sng" dirty="0" smtClean="0">
                <a:solidFill>
                  <a:srgbClr val="FF0000"/>
                </a:solidFill>
              </a:rPr>
              <a:t>適用されない</a:t>
            </a:r>
            <a:r>
              <a:rPr lang="ja-JP" altLang="en-US" sz="2400" dirty="0" smtClean="0"/>
              <a:t>と解釈されている。</a:t>
            </a:r>
          </a:p>
        </p:txBody>
      </p:sp>
      <p:sp>
        <p:nvSpPr>
          <p:cNvPr id="4" name="スライド番号プレースホルダー 1"/>
          <p:cNvSpPr>
            <a:spLocks noGrp="1"/>
          </p:cNvSpPr>
          <p:nvPr>
            <p:ph type="sldNum" sz="quarter" idx="12"/>
          </p:nvPr>
        </p:nvSpPr>
        <p:spPr>
          <a:xfrm>
            <a:off x="7162800" y="6473825"/>
            <a:ext cx="1981200" cy="381000"/>
          </a:xfrm>
        </p:spPr>
        <p:txBody>
          <a:bodyPr/>
          <a:lstStyle/>
          <a:p>
            <a:pPr>
              <a:defRPr/>
            </a:pPr>
            <a:fld id="{DBE91330-3738-4116-81EA-789613ED2924}" type="slidenum">
              <a:rPr lang="en-US" altLang="ja-JP" smtClean="0"/>
              <a:pPr>
                <a:defRPr/>
              </a:pPr>
              <a:t>13</a:t>
            </a:fld>
            <a:endParaRPr lang="en-US" altLang="ja-JP"/>
          </a:p>
        </p:txBody>
      </p:sp>
    </p:spTree>
    <p:extLst>
      <p:ext uri="{BB962C8B-B14F-4D97-AF65-F5344CB8AC3E}">
        <p14:creationId xmlns:p14="http://schemas.microsoft.com/office/powerpoint/2010/main" val="1416678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75644" y="512463"/>
            <a:ext cx="7439756" cy="434888"/>
          </a:xfrm>
        </p:spPr>
        <p:txBody>
          <a:bodyPr>
            <a:noAutofit/>
          </a:bodyPr>
          <a:lstStyle/>
          <a:p>
            <a:r>
              <a:rPr lang="ja-JP" altLang="en-US" sz="2800" b="1" dirty="0"/>
              <a:t>著作権者の了解なしに利用できる場合</a:t>
            </a:r>
            <a:r>
              <a:rPr lang="ja-JP" altLang="en-US" sz="2800" b="1" dirty="0" smtClean="0"/>
              <a:t>（５）</a:t>
            </a:r>
            <a:endParaRPr kumimoji="1" lang="ja-JP" altLang="en-US" sz="2800" b="1" dirty="0"/>
          </a:p>
        </p:txBody>
      </p:sp>
      <p:sp>
        <p:nvSpPr>
          <p:cNvPr id="3" name="コンテンツ プレースホルダー 2"/>
          <p:cNvSpPr>
            <a:spLocks noGrp="1"/>
          </p:cNvSpPr>
          <p:nvPr>
            <p:ph idx="1"/>
          </p:nvPr>
        </p:nvSpPr>
        <p:spPr>
          <a:xfrm>
            <a:off x="972064" y="1412874"/>
            <a:ext cx="7943335" cy="4759325"/>
          </a:xfrm>
        </p:spPr>
        <p:txBody>
          <a:bodyPr>
            <a:normAutofit fontScale="92500"/>
          </a:bodyPr>
          <a:lstStyle/>
          <a:p>
            <a:r>
              <a:rPr lang="ja-JP" altLang="en-US" sz="2800" b="1" dirty="0" smtClean="0"/>
              <a:t>「試験問題」と</a:t>
            </a:r>
            <a:r>
              <a:rPr lang="ja-JP" altLang="en-US" sz="2800" b="1" dirty="0"/>
              <a:t>してのコピーや送信（</a:t>
            </a:r>
            <a:r>
              <a:rPr lang="ja-JP" altLang="en-US" sz="2800" b="1" dirty="0" smtClean="0"/>
              <a:t>第</a:t>
            </a:r>
            <a:r>
              <a:rPr lang="en-US" altLang="ja-JP" sz="2800" b="1" dirty="0" smtClean="0"/>
              <a:t>36</a:t>
            </a:r>
            <a:r>
              <a:rPr lang="ja-JP" altLang="en-US" sz="2800" b="1" dirty="0" smtClean="0"/>
              <a:t>条</a:t>
            </a:r>
            <a:r>
              <a:rPr lang="ja-JP" altLang="en-US" sz="2800" b="1" dirty="0"/>
              <a:t>）</a:t>
            </a:r>
          </a:p>
          <a:p>
            <a:pPr lvl="1"/>
            <a:r>
              <a:rPr lang="ja-JP" altLang="en-US" sz="2800" dirty="0"/>
              <a:t>試験又は検定のために，他人の作品を使った入学試験問題をコピーし配布する場合及び当該試験問題をインターネットなどで送信する場合の例外</a:t>
            </a:r>
            <a:r>
              <a:rPr lang="ja-JP" altLang="en-US" sz="2800" dirty="0" smtClean="0"/>
              <a:t>既定</a:t>
            </a:r>
            <a:endParaRPr lang="ja-JP" altLang="en-US" sz="2800" dirty="0"/>
          </a:p>
          <a:p>
            <a:r>
              <a:rPr lang="ja-JP" altLang="en-US" sz="2800" dirty="0"/>
              <a:t>（具体例）</a:t>
            </a:r>
          </a:p>
          <a:p>
            <a:pPr lvl="1"/>
            <a:r>
              <a:rPr lang="ja-JP" altLang="en-US" sz="2800" dirty="0"/>
              <a:t>小説や社説などを用いた試験問題を出題する場合</a:t>
            </a:r>
          </a:p>
          <a:p>
            <a:pPr lvl="1"/>
            <a:r>
              <a:rPr lang="ja-JP" altLang="en-US" sz="2800" dirty="0"/>
              <a:t>小説や社説などを用いた試験問題をインターネットなどによって送信して出題する場合</a:t>
            </a:r>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14</a:t>
            </a:fld>
            <a:endParaRPr lang="en-US" altLang="ja-JP" dirty="0"/>
          </a:p>
        </p:txBody>
      </p:sp>
    </p:spTree>
    <p:extLst>
      <p:ext uri="{BB962C8B-B14F-4D97-AF65-F5344CB8AC3E}">
        <p14:creationId xmlns:p14="http://schemas.microsoft.com/office/powerpoint/2010/main" val="37328020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92120" y="512463"/>
            <a:ext cx="7423280" cy="640445"/>
          </a:xfrm>
        </p:spPr>
        <p:txBody>
          <a:bodyPr>
            <a:normAutofit/>
          </a:bodyPr>
          <a:lstStyle/>
          <a:p>
            <a:r>
              <a:rPr lang="ja-JP" altLang="en-US" sz="2800" b="1" dirty="0"/>
              <a:t>著作権者の了解なしに利用できる</a:t>
            </a:r>
            <a:r>
              <a:rPr lang="ja-JP" altLang="en-US" sz="2800" b="1" dirty="0" smtClean="0"/>
              <a:t>場合（</a:t>
            </a:r>
            <a:r>
              <a:rPr lang="ja-JP" altLang="en-US" sz="2800" b="1" dirty="0"/>
              <a:t>６</a:t>
            </a:r>
            <a:r>
              <a:rPr lang="ja-JP" altLang="en-US" sz="2800" b="1" dirty="0" smtClean="0"/>
              <a:t>）</a:t>
            </a:r>
            <a:endParaRPr kumimoji="1" lang="ja-JP" altLang="en-US" sz="2800" b="1" dirty="0"/>
          </a:p>
        </p:txBody>
      </p:sp>
      <p:sp>
        <p:nvSpPr>
          <p:cNvPr id="3" name="コンテンツ プレースホルダー 2"/>
          <p:cNvSpPr>
            <a:spLocks noGrp="1"/>
          </p:cNvSpPr>
          <p:nvPr>
            <p:ph idx="1"/>
          </p:nvPr>
        </p:nvSpPr>
        <p:spPr>
          <a:xfrm>
            <a:off x="963827" y="1412875"/>
            <a:ext cx="7891850" cy="4267200"/>
          </a:xfrm>
        </p:spPr>
        <p:txBody>
          <a:bodyPr/>
          <a:lstStyle/>
          <a:p>
            <a:r>
              <a:rPr lang="ja-JP" altLang="en-US" sz="2800" b="1" dirty="0" smtClean="0"/>
              <a:t>「非営利</a:t>
            </a:r>
            <a:r>
              <a:rPr lang="ja-JP" altLang="en-US" sz="2800" b="1" dirty="0"/>
              <a:t>・</a:t>
            </a:r>
            <a:r>
              <a:rPr lang="ja-JP" altLang="en-US" sz="2800" b="1" dirty="0" smtClean="0"/>
              <a:t>無料」の上演</a:t>
            </a:r>
            <a:r>
              <a:rPr lang="ja-JP" altLang="en-US" sz="2800" b="1" dirty="0"/>
              <a:t>等（</a:t>
            </a:r>
            <a:r>
              <a:rPr lang="ja-JP" altLang="en-US" sz="2800" b="1" dirty="0" smtClean="0"/>
              <a:t>第</a:t>
            </a:r>
            <a:r>
              <a:rPr lang="en-US" altLang="ja-JP" sz="2800" b="1" dirty="0" smtClean="0"/>
              <a:t>38</a:t>
            </a:r>
            <a:r>
              <a:rPr lang="ja-JP" altLang="en-US" sz="2800" b="1" dirty="0" smtClean="0"/>
              <a:t>条第</a:t>
            </a:r>
            <a:r>
              <a:rPr lang="en-US" altLang="ja-JP" sz="2800" b="1" dirty="0" smtClean="0"/>
              <a:t>1</a:t>
            </a:r>
            <a:r>
              <a:rPr lang="ja-JP" altLang="en-US" sz="2800" b="1" dirty="0" smtClean="0"/>
              <a:t>項</a:t>
            </a:r>
            <a:r>
              <a:rPr lang="ja-JP" altLang="en-US" sz="2800" b="1" dirty="0"/>
              <a:t>）</a:t>
            </a:r>
          </a:p>
          <a:p>
            <a:pPr lvl="1"/>
            <a:r>
              <a:rPr lang="ja-JP" altLang="en-US" sz="2800" dirty="0"/>
              <a:t>学芸会，文化祭，部活動などで他人の作品を上演・演奏・口述（朗読等）・上映する場合の例外</a:t>
            </a:r>
            <a:r>
              <a:rPr lang="ja-JP" altLang="en-US" sz="2800" dirty="0" smtClean="0"/>
              <a:t>既定</a:t>
            </a:r>
            <a:endParaRPr lang="ja-JP" altLang="en-US" sz="2800" dirty="0"/>
          </a:p>
          <a:p>
            <a:r>
              <a:rPr lang="ja-JP" altLang="en-US" sz="2800" dirty="0"/>
              <a:t>（具体例）</a:t>
            </a:r>
          </a:p>
          <a:p>
            <a:pPr lvl="1"/>
            <a:r>
              <a:rPr lang="ja-JP" altLang="en-US" sz="2800" dirty="0"/>
              <a:t>文化祭などで，ブラスバンド部の演奏</a:t>
            </a:r>
            <a:r>
              <a:rPr lang="ja-JP" altLang="en-US" sz="2800" dirty="0" smtClean="0"/>
              <a:t>や演劇部が演劇</a:t>
            </a:r>
            <a:r>
              <a:rPr lang="ja-JP" altLang="en-US" sz="2800" dirty="0"/>
              <a:t>を行う場合</a:t>
            </a:r>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15</a:t>
            </a:fld>
            <a:endParaRPr lang="en-US" altLang="ja-JP" dirty="0"/>
          </a:p>
        </p:txBody>
      </p:sp>
    </p:spTree>
    <p:extLst>
      <p:ext uri="{BB962C8B-B14F-4D97-AF65-F5344CB8AC3E}">
        <p14:creationId xmlns:p14="http://schemas.microsoft.com/office/powerpoint/2010/main" val="1715165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26802" y="543651"/>
            <a:ext cx="7494776" cy="733214"/>
          </a:xfrm>
        </p:spPr>
        <p:txBody>
          <a:bodyPr>
            <a:normAutofit/>
          </a:bodyPr>
          <a:lstStyle/>
          <a:p>
            <a:r>
              <a:rPr lang="ja-JP" altLang="en-US" sz="2800" b="1" dirty="0"/>
              <a:t>著作権者の了解なしに利用できる</a:t>
            </a:r>
            <a:r>
              <a:rPr lang="ja-JP" altLang="en-US" sz="2800" b="1" dirty="0" smtClean="0"/>
              <a:t>場合（</a:t>
            </a:r>
            <a:r>
              <a:rPr lang="en-US" altLang="ja-JP" sz="2800" b="1" dirty="0"/>
              <a:t>7</a:t>
            </a:r>
            <a:r>
              <a:rPr lang="ja-JP" altLang="en-US" sz="2800" b="1" dirty="0" smtClean="0"/>
              <a:t>）</a:t>
            </a:r>
            <a:endParaRPr kumimoji="1" lang="ja-JP" altLang="en-US" sz="2800" b="1" dirty="0"/>
          </a:p>
        </p:txBody>
      </p:sp>
      <p:sp>
        <p:nvSpPr>
          <p:cNvPr id="3" name="コンテンツ プレースホルダー 2"/>
          <p:cNvSpPr>
            <a:spLocks noGrp="1"/>
          </p:cNvSpPr>
          <p:nvPr>
            <p:ph idx="1"/>
          </p:nvPr>
        </p:nvSpPr>
        <p:spPr>
          <a:xfrm>
            <a:off x="980303" y="1396399"/>
            <a:ext cx="7910057" cy="4911726"/>
          </a:xfrm>
        </p:spPr>
        <p:txBody>
          <a:bodyPr/>
          <a:lstStyle/>
          <a:p>
            <a:r>
              <a:rPr lang="ja-JP" altLang="en-US" sz="2800" b="1" dirty="0" smtClean="0"/>
              <a:t>著作権者が「無断利用を了解」している場合</a:t>
            </a:r>
            <a:endParaRPr lang="ja-JP" altLang="en-US" sz="2800" b="1" dirty="0"/>
          </a:p>
          <a:p>
            <a:r>
              <a:rPr lang="ja-JP" altLang="en-US" sz="2800" dirty="0" smtClean="0"/>
              <a:t>（</a:t>
            </a:r>
            <a:r>
              <a:rPr lang="ja-JP" altLang="en-US" sz="2800" dirty="0"/>
              <a:t>具体例）</a:t>
            </a:r>
          </a:p>
          <a:p>
            <a:pPr lvl="1"/>
            <a:r>
              <a:rPr lang="ja-JP" altLang="en-US" sz="2800" dirty="0" smtClean="0"/>
              <a:t>利用者ライセンス</a:t>
            </a:r>
            <a:endParaRPr lang="en-US" altLang="ja-JP" sz="2800" dirty="0" smtClean="0"/>
          </a:p>
          <a:p>
            <a:pPr lvl="1"/>
            <a:endParaRPr lang="en-US" altLang="ja-JP" sz="2800" dirty="0" smtClean="0"/>
          </a:p>
          <a:p>
            <a:pPr lvl="2"/>
            <a:r>
              <a:rPr lang="ja-JP" altLang="en-US" sz="2800" dirty="0" smtClean="0"/>
              <a:t>クリエーティブ・コモンズ・ライセンス</a:t>
            </a:r>
            <a:endParaRPr lang="en-US" altLang="ja-JP" sz="2800" dirty="0" smtClean="0"/>
          </a:p>
          <a:p>
            <a:pPr marL="909637" lvl="2" indent="0">
              <a:buNone/>
            </a:pPr>
            <a:r>
              <a:rPr lang="en-US" altLang="ja-JP" sz="1800" dirty="0" smtClean="0"/>
              <a:t> ( </a:t>
            </a:r>
            <a:r>
              <a:rPr lang="en-US" altLang="ja-JP" sz="1800" dirty="0" smtClean="0">
                <a:hlinkClick r:id="rId2"/>
              </a:rPr>
              <a:t>http</a:t>
            </a:r>
            <a:r>
              <a:rPr lang="en-US" altLang="ja-JP" sz="1800" dirty="0">
                <a:hlinkClick r:id="rId2"/>
              </a:rPr>
              <a:t>://creativecommons.jp/licenses</a:t>
            </a:r>
            <a:r>
              <a:rPr lang="en-US" altLang="ja-JP" sz="1800" dirty="0" smtClean="0">
                <a:hlinkClick r:id="rId2"/>
              </a:rPr>
              <a:t>/</a:t>
            </a:r>
            <a:r>
              <a:rPr lang="en-US" altLang="ja-JP" sz="1800" dirty="0" smtClean="0"/>
              <a:t> )</a:t>
            </a:r>
          </a:p>
          <a:p>
            <a:pPr lvl="2"/>
            <a:r>
              <a:rPr lang="ja-JP" altLang="en-US" sz="2800" dirty="0" smtClean="0"/>
              <a:t>自由利用マーク</a:t>
            </a:r>
            <a:endParaRPr lang="en-US" altLang="ja-JP" sz="2800" dirty="0" smtClean="0"/>
          </a:p>
          <a:p>
            <a:pPr marL="909637" lvl="2" indent="0">
              <a:buNone/>
            </a:pPr>
            <a:r>
              <a:rPr lang="en-US" altLang="ja-JP" sz="1800" dirty="0" smtClean="0"/>
              <a:t> (</a:t>
            </a:r>
            <a:r>
              <a:rPr lang="en-US" altLang="ja-JP" sz="1800" dirty="0" smtClean="0">
                <a:hlinkClick r:id="rId3"/>
              </a:rPr>
              <a:t>http://www.bunka.go.jp/jiyuriyo</a:t>
            </a:r>
            <a:r>
              <a:rPr lang="ja-JP" altLang="en-US" sz="1800" dirty="0"/>
              <a:t> </a:t>
            </a:r>
            <a:r>
              <a:rPr lang="en-US" altLang="ja-JP" sz="1800" dirty="0" smtClean="0"/>
              <a:t>)</a:t>
            </a:r>
            <a:endParaRPr lang="ja-JP" altLang="en-US" sz="1800" dirty="0"/>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16</a:t>
            </a:fld>
            <a:endParaRPr lang="en-US" altLang="ja-JP" dirty="0"/>
          </a:p>
        </p:txBody>
      </p:sp>
      <p:pic>
        <p:nvPicPr>
          <p:cNvPr id="12" name="Picture 2" descr="プリントアウト・コピー・無料配布ＯＫマーク,障害者のための非営利目的利用ＯＫマーク,学校教育のための非営利目的利用ＯＫマー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64383" y="4907419"/>
            <a:ext cx="2209800" cy="1149097"/>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Attribut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0" y="2129070"/>
            <a:ext cx="304800" cy="304801"/>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NonCommercial"/>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63711" y="2129069"/>
            <a:ext cx="304800" cy="304801"/>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p:cNvSpPr txBox="1"/>
          <p:nvPr/>
        </p:nvSpPr>
        <p:spPr>
          <a:xfrm>
            <a:off x="6712882" y="2422193"/>
            <a:ext cx="595035" cy="338554"/>
          </a:xfrm>
          <a:prstGeom prst="rect">
            <a:avLst/>
          </a:prstGeom>
          <a:noFill/>
        </p:spPr>
        <p:txBody>
          <a:bodyPr wrap="none" rtlCol="0">
            <a:spAutoFit/>
          </a:bodyPr>
          <a:lstStyle/>
          <a:p>
            <a:r>
              <a:rPr kumimoji="1" lang="ja-JP" altLang="en-US" sz="1600" dirty="0" smtClean="0"/>
              <a:t>表示</a:t>
            </a:r>
            <a:endParaRPr kumimoji="1" lang="ja-JP" altLang="en-US" sz="1600" dirty="0"/>
          </a:p>
        </p:txBody>
      </p:sp>
      <p:sp>
        <p:nvSpPr>
          <p:cNvPr id="16" name="テキスト ボックス 15"/>
          <p:cNvSpPr txBox="1"/>
          <p:nvPr/>
        </p:nvSpPr>
        <p:spPr>
          <a:xfrm>
            <a:off x="8016001" y="2422193"/>
            <a:ext cx="800219" cy="338554"/>
          </a:xfrm>
          <a:prstGeom prst="rect">
            <a:avLst/>
          </a:prstGeom>
          <a:noFill/>
        </p:spPr>
        <p:txBody>
          <a:bodyPr wrap="none" rtlCol="0">
            <a:spAutoFit/>
          </a:bodyPr>
          <a:lstStyle/>
          <a:p>
            <a:r>
              <a:rPr lang="ja-JP" altLang="en-US" sz="1600" dirty="0"/>
              <a:t>非営利</a:t>
            </a:r>
            <a:endParaRPr kumimoji="1" lang="ja-JP" altLang="en-US" sz="1600" dirty="0"/>
          </a:p>
        </p:txBody>
      </p:sp>
      <p:pic>
        <p:nvPicPr>
          <p:cNvPr id="1037" name="Picture 13" descr="NoDerivativeWorks"/>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0" y="2807658"/>
            <a:ext cx="304800" cy="304801"/>
          </a:xfrm>
          <a:prstGeom prst="rect">
            <a:avLst/>
          </a:prstGeom>
          <a:noFill/>
          <a:extLst>
            <a:ext uri="{909E8E84-426E-40DD-AFC4-6F175D3DCCD1}">
              <a14:hiddenFill xmlns:a14="http://schemas.microsoft.com/office/drawing/2010/main">
                <a:solidFill>
                  <a:srgbClr val="FFFFFF"/>
                </a:solidFill>
              </a14:hiddenFill>
            </a:ext>
          </a:extLst>
        </p:spPr>
      </p:pic>
      <p:sp>
        <p:nvSpPr>
          <p:cNvPr id="18" name="テキスト ボックス 17"/>
          <p:cNvSpPr txBox="1"/>
          <p:nvPr/>
        </p:nvSpPr>
        <p:spPr>
          <a:xfrm>
            <a:off x="6660098" y="3065276"/>
            <a:ext cx="1005403" cy="338554"/>
          </a:xfrm>
          <a:prstGeom prst="rect">
            <a:avLst/>
          </a:prstGeom>
          <a:noFill/>
        </p:spPr>
        <p:txBody>
          <a:bodyPr wrap="none" rtlCol="0">
            <a:spAutoFit/>
          </a:bodyPr>
          <a:lstStyle/>
          <a:p>
            <a:r>
              <a:rPr lang="ja-JP" altLang="en-US" sz="1600" dirty="0" smtClean="0"/>
              <a:t>改変禁止</a:t>
            </a:r>
            <a:endParaRPr kumimoji="1" lang="ja-JP" altLang="en-US" sz="1600" dirty="0"/>
          </a:p>
        </p:txBody>
      </p:sp>
      <p:pic>
        <p:nvPicPr>
          <p:cNvPr id="1039" name="Picture 15" descr="ShareAlik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74183" y="2807657"/>
            <a:ext cx="304800" cy="304801"/>
          </a:xfrm>
          <a:prstGeom prst="rect">
            <a:avLst/>
          </a:prstGeom>
          <a:noFill/>
          <a:extLst>
            <a:ext uri="{909E8E84-426E-40DD-AFC4-6F175D3DCCD1}">
              <a14:hiddenFill xmlns:a14="http://schemas.microsoft.com/office/drawing/2010/main">
                <a:solidFill>
                  <a:srgbClr val="FFFFFF"/>
                </a:solidFill>
              </a14:hiddenFill>
            </a:ext>
          </a:extLst>
        </p:spPr>
      </p:pic>
      <p:sp>
        <p:nvSpPr>
          <p:cNvPr id="20" name="テキスト ボックス 19"/>
          <p:cNvSpPr txBox="1"/>
          <p:nvPr/>
        </p:nvSpPr>
        <p:spPr>
          <a:xfrm>
            <a:off x="8129065" y="3112458"/>
            <a:ext cx="595035" cy="338554"/>
          </a:xfrm>
          <a:prstGeom prst="rect">
            <a:avLst/>
          </a:prstGeom>
          <a:noFill/>
        </p:spPr>
        <p:txBody>
          <a:bodyPr wrap="none" rtlCol="0">
            <a:spAutoFit/>
          </a:bodyPr>
          <a:lstStyle/>
          <a:p>
            <a:r>
              <a:rPr lang="ja-JP" altLang="en-US" sz="1600" dirty="0"/>
              <a:t>継承</a:t>
            </a:r>
            <a:endParaRPr kumimoji="1" lang="ja-JP" altLang="en-US" sz="1600" dirty="0"/>
          </a:p>
        </p:txBody>
      </p:sp>
    </p:spTree>
    <p:extLst>
      <p:ext uri="{BB962C8B-B14F-4D97-AF65-F5344CB8AC3E}">
        <p14:creationId xmlns:p14="http://schemas.microsoft.com/office/powerpoint/2010/main" val="8191411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417165" y="556418"/>
            <a:ext cx="7471719" cy="694532"/>
          </a:xfrm>
        </p:spPr>
        <p:txBody>
          <a:bodyPr/>
          <a:lstStyle/>
          <a:p>
            <a:r>
              <a:rPr lang="ja-JP" altLang="en-US" sz="3400" b="1" dirty="0" smtClean="0"/>
              <a:t>使用許諾申請の実例</a:t>
            </a:r>
          </a:p>
        </p:txBody>
      </p:sp>
      <p:pic>
        <p:nvPicPr>
          <p:cNvPr id="1536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3838" y="1785938"/>
            <a:ext cx="2835275" cy="2120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221"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8538" y="1785938"/>
            <a:ext cx="2844800" cy="2144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5366"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900" y="4572000"/>
            <a:ext cx="2794000" cy="210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223" name="Picture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10125" y="4581525"/>
            <a:ext cx="2771775" cy="2062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 name="線吹き出し 1 (枠付き) 29"/>
          <p:cNvSpPr/>
          <p:nvPr/>
        </p:nvSpPr>
        <p:spPr>
          <a:xfrm>
            <a:off x="2879726" y="1643063"/>
            <a:ext cx="1844674" cy="857250"/>
          </a:xfrm>
          <a:prstGeom prst="borderCallout1">
            <a:avLst>
              <a:gd name="adj1" fmla="val 12382"/>
              <a:gd name="adj2" fmla="val -3991"/>
              <a:gd name="adj3" fmla="val 60861"/>
              <a:gd name="adj4" fmla="val -77078"/>
            </a:avLst>
          </a:prstGeom>
          <a:solidFill>
            <a:schemeClr val="accent5">
              <a:lumMod val="20000"/>
              <a:lumOff val="80000"/>
            </a:schemeClr>
          </a:solidFill>
          <a:ln w="50800" cmpd="tri">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b="1" dirty="0">
                <a:solidFill>
                  <a:schemeClr val="tx1"/>
                </a:solidFill>
              </a:rPr>
              <a:t>ロゴとタイトルを画像として</a:t>
            </a:r>
            <a:endParaRPr lang="en-US" altLang="ja-JP" sz="1800" b="1" dirty="0">
              <a:solidFill>
                <a:schemeClr val="tx1"/>
              </a:solidFill>
            </a:endParaRPr>
          </a:p>
          <a:p>
            <a:pPr algn="ctr">
              <a:defRPr/>
            </a:pPr>
            <a:r>
              <a:rPr lang="ja-JP" altLang="en-US" sz="1800" b="1" dirty="0">
                <a:solidFill>
                  <a:schemeClr val="tx1"/>
                </a:solidFill>
              </a:rPr>
              <a:t>貼り付け</a:t>
            </a:r>
          </a:p>
        </p:txBody>
      </p:sp>
      <p:sp>
        <p:nvSpPr>
          <p:cNvPr id="31" name="線吹き出し 1 (枠付き) 30"/>
          <p:cNvSpPr/>
          <p:nvPr/>
        </p:nvSpPr>
        <p:spPr>
          <a:xfrm>
            <a:off x="3152775" y="4786313"/>
            <a:ext cx="1500188" cy="857250"/>
          </a:xfrm>
          <a:prstGeom prst="borderCallout1">
            <a:avLst>
              <a:gd name="adj1" fmla="val 32603"/>
              <a:gd name="adj2" fmla="val -1209"/>
              <a:gd name="adj3" fmla="val 82941"/>
              <a:gd name="adj4" fmla="val -47367"/>
            </a:avLst>
          </a:prstGeom>
          <a:solidFill>
            <a:schemeClr val="accent5">
              <a:lumMod val="20000"/>
              <a:lumOff val="80000"/>
            </a:schemeClr>
          </a:solidFill>
          <a:ln w="50800" cmpd="tri">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b="1">
                <a:solidFill>
                  <a:schemeClr val="tx1"/>
                </a:solidFill>
              </a:rPr>
              <a:t>グラフの</a:t>
            </a:r>
          </a:p>
          <a:p>
            <a:pPr algn="ctr">
              <a:defRPr/>
            </a:pPr>
            <a:r>
              <a:rPr lang="ja-JP" altLang="en-US" sz="1800" b="1">
                <a:solidFill>
                  <a:schemeClr val="tx1"/>
                </a:solidFill>
              </a:rPr>
              <a:t>数値を変更</a:t>
            </a:r>
          </a:p>
        </p:txBody>
      </p:sp>
      <p:sp>
        <p:nvSpPr>
          <p:cNvPr id="26" name="線吹き出し 1 (枠付き) 25"/>
          <p:cNvSpPr/>
          <p:nvPr/>
        </p:nvSpPr>
        <p:spPr>
          <a:xfrm>
            <a:off x="3081338" y="2857500"/>
            <a:ext cx="1643062" cy="857250"/>
          </a:xfrm>
          <a:prstGeom prst="borderCallout1">
            <a:avLst>
              <a:gd name="adj1" fmla="val 32603"/>
              <a:gd name="adj2" fmla="val -1105"/>
              <a:gd name="adj3" fmla="val 106733"/>
              <a:gd name="adj4" fmla="val -57884"/>
            </a:avLst>
          </a:prstGeom>
          <a:solidFill>
            <a:schemeClr val="accent5">
              <a:lumMod val="20000"/>
              <a:lumOff val="80000"/>
            </a:schemeClr>
          </a:solidFill>
          <a:ln w="50800" cmpd="tri">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b="1" dirty="0">
                <a:solidFill>
                  <a:schemeClr val="tx1"/>
                </a:solidFill>
              </a:rPr>
              <a:t>グラフデータの一部を削除</a:t>
            </a:r>
          </a:p>
        </p:txBody>
      </p:sp>
      <p:sp>
        <p:nvSpPr>
          <p:cNvPr id="29" name="円/楕円 28"/>
          <p:cNvSpPr/>
          <p:nvPr/>
        </p:nvSpPr>
        <p:spPr>
          <a:xfrm>
            <a:off x="723900" y="3714750"/>
            <a:ext cx="1571625" cy="347663"/>
          </a:xfrm>
          <a:prstGeom prst="ellipse">
            <a:avLst/>
          </a:prstGeom>
          <a:noFill/>
          <a:ln w="50800" cmpd="tri">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a:p>
        </p:txBody>
      </p:sp>
      <p:sp>
        <p:nvSpPr>
          <p:cNvPr id="42" name="円/楕円 41"/>
          <p:cNvSpPr/>
          <p:nvPr/>
        </p:nvSpPr>
        <p:spPr>
          <a:xfrm>
            <a:off x="152400" y="2000250"/>
            <a:ext cx="1714500" cy="923925"/>
          </a:xfrm>
          <a:prstGeom prst="ellipse">
            <a:avLst/>
          </a:prstGeom>
          <a:noFill/>
          <a:ln w="50800" cmpd="tri">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a:p>
        </p:txBody>
      </p:sp>
      <p:sp>
        <p:nvSpPr>
          <p:cNvPr id="43" name="円/楕円 42"/>
          <p:cNvSpPr/>
          <p:nvPr/>
        </p:nvSpPr>
        <p:spPr>
          <a:xfrm>
            <a:off x="1652588" y="5429250"/>
            <a:ext cx="785812" cy="214313"/>
          </a:xfrm>
          <a:prstGeom prst="ellipse">
            <a:avLst/>
          </a:prstGeom>
          <a:noFill/>
          <a:ln w="50800" cmpd="tri">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a:p>
        </p:txBody>
      </p:sp>
      <p:sp>
        <p:nvSpPr>
          <p:cNvPr id="44" name="線吹き出し 1 (枠付き) 43"/>
          <p:cNvSpPr/>
          <p:nvPr/>
        </p:nvSpPr>
        <p:spPr>
          <a:xfrm>
            <a:off x="3152775" y="5857875"/>
            <a:ext cx="1500188" cy="785813"/>
          </a:xfrm>
          <a:prstGeom prst="borderCallout1">
            <a:avLst>
              <a:gd name="adj1" fmla="val 32603"/>
              <a:gd name="adj2" fmla="val -1209"/>
              <a:gd name="adj3" fmla="val 79007"/>
              <a:gd name="adj4" fmla="val -25911"/>
            </a:avLst>
          </a:prstGeom>
          <a:solidFill>
            <a:schemeClr val="accent5">
              <a:lumMod val="20000"/>
              <a:lumOff val="80000"/>
            </a:schemeClr>
          </a:solidFill>
          <a:ln w="50800" cmpd="tri">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b="1" dirty="0">
                <a:solidFill>
                  <a:schemeClr val="tx1"/>
                </a:solidFill>
              </a:rPr>
              <a:t>出典のみの記載</a:t>
            </a:r>
          </a:p>
        </p:txBody>
      </p:sp>
      <p:sp>
        <p:nvSpPr>
          <p:cNvPr id="45" name="円/楕円 44"/>
          <p:cNvSpPr/>
          <p:nvPr/>
        </p:nvSpPr>
        <p:spPr>
          <a:xfrm>
            <a:off x="1652588" y="6429375"/>
            <a:ext cx="1357312" cy="285750"/>
          </a:xfrm>
          <a:prstGeom prst="ellipse">
            <a:avLst/>
          </a:prstGeom>
          <a:noFill/>
          <a:ln w="50800" cmpd="tri">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a:p>
        </p:txBody>
      </p:sp>
      <p:sp>
        <p:nvSpPr>
          <p:cNvPr id="15376" name="テキスト ボックス 26"/>
          <p:cNvSpPr txBox="1">
            <a:spLocks noChangeArrowheads="1"/>
          </p:cNvSpPr>
          <p:nvPr/>
        </p:nvSpPr>
        <p:spPr bwMode="auto">
          <a:xfrm>
            <a:off x="509588" y="1285875"/>
            <a:ext cx="2286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kumimoji="1" sz="2500">
                <a:solidFill>
                  <a:schemeClr val="tx1"/>
                </a:solidFill>
                <a:latin typeface="Arial" charset="0"/>
                <a:ea typeface="ＭＳ Ｐゴシック" charset="-128"/>
              </a:defRPr>
            </a:lvl1pPr>
            <a:lvl2pPr marL="742950" indent="-285750" eaLnBrk="0" hangingPunct="0">
              <a:defRPr kumimoji="1" sz="2500">
                <a:solidFill>
                  <a:schemeClr val="tx1"/>
                </a:solidFill>
                <a:latin typeface="Arial" charset="0"/>
                <a:ea typeface="ＭＳ Ｐゴシック" charset="-128"/>
              </a:defRPr>
            </a:lvl2pPr>
            <a:lvl3pPr marL="1143000" indent="-228600" eaLnBrk="0" hangingPunct="0">
              <a:defRPr kumimoji="1" sz="2500">
                <a:solidFill>
                  <a:schemeClr val="tx1"/>
                </a:solidFill>
                <a:latin typeface="Arial" charset="0"/>
                <a:ea typeface="ＭＳ Ｐゴシック" charset="-128"/>
              </a:defRPr>
            </a:lvl3pPr>
            <a:lvl4pPr marL="1600200" indent="-228600" eaLnBrk="0" hangingPunct="0">
              <a:defRPr kumimoji="1" sz="2500">
                <a:solidFill>
                  <a:schemeClr val="tx1"/>
                </a:solidFill>
                <a:latin typeface="Arial" charset="0"/>
                <a:ea typeface="ＭＳ Ｐゴシック" charset="-128"/>
              </a:defRPr>
            </a:lvl4pPr>
            <a:lvl5pPr marL="2057400" indent="-228600" eaLnBrk="0" hangingPunct="0">
              <a:defRPr kumimoji="1" sz="25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25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25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25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2500">
                <a:solidFill>
                  <a:schemeClr val="tx1"/>
                </a:solidFill>
                <a:latin typeface="Arial" charset="0"/>
                <a:ea typeface="ＭＳ Ｐゴシック" charset="-128"/>
              </a:defRPr>
            </a:lvl9pPr>
          </a:lstStyle>
          <a:p>
            <a:pPr algn="ctr" eaLnBrk="1" hangingPunct="1"/>
            <a:r>
              <a:rPr lang="ja-JP" altLang="en-US" sz="2400" b="1"/>
              <a:t>処理前</a:t>
            </a:r>
          </a:p>
        </p:txBody>
      </p:sp>
      <p:sp>
        <p:nvSpPr>
          <p:cNvPr id="32" name="テキスト ボックス 31"/>
          <p:cNvSpPr txBox="1">
            <a:spLocks noChangeArrowheads="1"/>
          </p:cNvSpPr>
          <p:nvPr/>
        </p:nvSpPr>
        <p:spPr bwMode="auto">
          <a:xfrm>
            <a:off x="5153025" y="1285875"/>
            <a:ext cx="2286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kumimoji="1" sz="2500">
                <a:solidFill>
                  <a:schemeClr val="tx1"/>
                </a:solidFill>
                <a:latin typeface="Arial" charset="0"/>
                <a:ea typeface="ＭＳ Ｐゴシック" charset="-128"/>
              </a:defRPr>
            </a:lvl1pPr>
            <a:lvl2pPr marL="742950" indent="-285750" eaLnBrk="0" hangingPunct="0">
              <a:defRPr kumimoji="1" sz="2500">
                <a:solidFill>
                  <a:schemeClr val="tx1"/>
                </a:solidFill>
                <a:latin typeface="Arial" charset="0"/>
                <a:ea typeface="ＭＳ Ｐゴシック" charset="-128"/>
              </a:defRPr>
            </a:lvl2pPr>
            <a:lvl3pPr marL="1143000" indent="-228600" eaLnBrk="0" hangingPunct="0">
              <a:defRPr kumimoji="1" sz="2500">
                <a:solidFill>
                  <a:schemeClr val="tx1"/>
                </a:solidFill>
                <a:latin typeface="Arial" charset="0"/>
                <a:ea typeface="ＭＳ Ｐゴシック" charset="-128"/>
              </a:defRPr>
            </a:lvl3pPr>
            <a:lvl4pPr marL="1600200" indent="-228600" eaLnBrk="0" hangingPunct="0">
              <a:defRPr kumimoji="1" sz="2500">
                <a:solidFill>
                  <a:schemeClr val="tx1"/>
                </a:solidFill>
                <a:latin typeface="Arial" charset="0"/>
                <a:ea typeface="ＭＳ Ｐゴシック" charset="-128"/>
              </a:defRPr>
            </a:lvl4pPr>
            <a:lvl5pPr marL="2057400" indent="-228600" eaLnBrk="0" hangingPunct="0">
              <a:defRPr kumimoji="1" sz="25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25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25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25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2500">
                <a:solidFill>
                  <a:schemeClr val="tx1"/>
                </a:solidFill>
                <a:latin typeface="Arial" charset="0"/>
                <a:ea typeface="ＭＳ Ｐゴシック" charset="-128"/>
              </a:defRPr>
            </a:lvl9pPr>
          </a:lstStyle>
          <a:p>
            <a:pPr algn="ctr" eaLnBrk="1" hangingPunct="1"/>
            <a:r>
              <a:rPr lang="ja-JP" altLang="en-US" sz="2400" b="1"/>
              <a:t>処理後</a:t>
            </a:r>
          </a:p>
        </p:txBody>
      </p:sp>
      <p:sp>
        <p:nvSpPr>
          <p:cNvPr id="36" name="線吹き出し 1 (枠付き) 35"/>
          <p:cNvSpPr/>
          <p:nvPr/>
        </p:nvSpPr>
        <p:spPr>
          <a:xfrm>
            <a:off x="7439025" y="1785938"/>
            <a:ext cx="1571625" cy="857250"/>
          </a:xfrm>
          <a:prstGeom prst="borderCallout1">
            <a:avLst>
              <a:gd name="adj1" fmla="val 18750"/>
              <a:gd name="adj2" fmla="val -8333"/>
              <a:gd name="adj3" fmla="val 35388"/>
              <a:gd name="adj4" fmla="val -64052"/>
            </a:avLst>
          </a:prstGeom>
          <a:solidFill>
            <a:schemeClr val="accent5">
              <a:lumMod val="20000"/>
              <a:lumOff val="80000"/>
            </a:schemeClr>
          </a:solidFill>
          <a:ln w="50800" cmpd="tri">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b="1" dirty="0">
                <a:solidFill>
                  <a:schemeClr val="tx1"/>
                </a:solidFill>
              </a:rPr>
              <a:t>文字列を</a:t>
            </a:r>
            <a:endParaRPr lang="en-US" altLang="ja-JP" sz="1800" b="1" dirty="0">
              <a:solidFill>
                <a:schemeClr val="tx1"/>
              </a:solidFill>
            </a:endParaRPr>
          </a:p>
          <a:p>
            <a:pPr algn="ctr">
              <a:defRPr/>
            </a:pPr>
            <a:r>
              <a:rPr lang="ja-JP" altLang="en-US" sz="1800" b="1" dirty="0">
                <a:solidFill>
                  <a:schemeClr val="tx1"/>
                </a:solidFill>
              </a:rPr>
              <a:t>手入力</a:t>
            </a:r>
          </a:p>
        </p:txBody>
      </p:sp>
      <p:sp>
        <p:nvSpPr>
          <p:cNvPr id="37" name="線吹き出し 1 (枠付き) 36"/>
          <p:cNvSpPr/>
          <p:nvPr/>
        </p:nvSpPr>
        <p:spPr>
          <a:xfrm>
            <a:off x="7510463" y="4572000"/>
            <a:ext cx="1500187" cy="857250"/>
          </a:xfrm>
          <a:prstGeom prst="borderCallout1">
            <a:avLst>
              <a:gd name="adj1" fmla="val 32603"/>
              <a:gd name="adj2" fmla="val -1209"/>
              <a:gd name="adj3" fmla="val 98861"/>
              <a:gd name="adj4" fmla="val -41909"/>
            </a:avLst>
          </a:prstGeom>
          <a:solidFill>
            <a:schemeClr val="accent5">
              <a:lumMod val="20000"/>
              <a:lumOff val="80000"/>
            </a:schemeClr>
          </a:solidFill>
          <a:ln w="50800" cmpd="tri">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b="1" dirty="0">
                <a:solidFill>
                  <a:schemeClr val="tx1"/>
                </a:solidFill>
              </a:rPr>
              <a:t>原本に戻す</a:t>
            </a:r>
          </a:p>
        </p:txBody>
      </p:sp>
      <p:sp>
        <p:nvSpPr>
          <p:cNvPr id="38" name="線吹き出し 1 (枠付き) 37"/>
          <p:cNvSpPr/>
          <p:nvPr/>
        </p:nvSpPr>
        <p:spPr>
          <a:xfrm>
            <a:off x="7439025" y="3071813"/>
            <a:ext cx="1643063" cy="857250"/>
          </a:xfrm>
          <a:prstGeom prst="borderCallout1">
            <a:avLst>
              <a:gd name="adj1" fmla="val 32603"/>
              <a:gd name="adj2" fmla="val -1105"/>
              <a:gd name="adj3" fmla="val 60564"/>
              <a:gd name="adj4" fmla="val -33795"/>
            </a:avLst>
          </a:prstGeom>
          <a:solidFill>
            <a:schemeClr val="accent5">
              <a:lumMod val="20000"/>
              <a:lumOff val="80000"/>
            </a:schemeClr>
          </a:solidFill>
          <a:ln w="50800" cmpd="tri">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b="1" dirty="0">
                <a:solidFill>
                  <a:schemeClr val="tx1"/>
                </a:solidFill>
              </a:rPr>
              <a:t>原本に戻す</a:t>
            </a:r>
          </a:p>
        </p:txBody>
      </p:sp>
      <p:sp>
        <p:nvSpPr>
          <p:cNvPr id="46" name="円/楕円 45"/>
          <p:cNvSpPr/>
          <p:nvPr/>
        </p:nvSpPr>
        <p:spPr>
          <a:xfrm>
            <a:off x="5295900" y="3429000"/>
            <a:ext cx="1571625" cy="347663"/>
          </a:xfrm>
          <a:prstGeom prst="ellipse">
            <a:avLst/>
          </a:prstGeom>
          <a:noFill/>
          <a:ln w="50800" cmpd="tri">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a:p>
        </p:txBody>
      </p:sp>
      <p:sp>
        <p:nvSpPr>
          <p:cNvPr id="47" name="円/楕円 46"/>
          <p:cNvSpPr/>
          <p:nvPr/>
        </p:nvSpPr>
        <p:spPr>
          <a:xfrm>
            <a:off x="4724400" y="2000250"/>
            <a:ext cx="1714500" cy="852488"/>
          </a:xfrm>
          <a:prstGeom prst="ellipse">
            <a:avLst/>
          </a:prstGeom>
          <a:noFill/>
          <a:ln w="50800" cmpd="tri">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a:p>
        </p:txBody>
      </p:sp>
      <p:sp>
        <p:nvSpPr>
          <p:cNvPr id="48" name="円/楕円 47"/>
          <p:cNvSpPr/>
          <p:nvPr/>
        </p:nvSpPr>
        <p:spPr>
          <a:xfrm>
            <a:off x="6153150" y="5429250"/>
            <a:ext cx="785813" cy="214313"/>
          </a:xfrm>
          <a:prstGeom prst="ellipse">
            <a:avLst/>
          </a:prstGeom>
          <a:noFill/>
          <a:ln w="50800" cmpd="tri">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a:p>
        </p:txBody>
      </p:sp>
      <p:sp>
        <p:nvSpPr>
          <p:cNvPr id="49" name="線吹き出し 1 (枠付き) 48"/>
          <p:cNvSpPr/>
          <p:nvPr/>
        </p:nvSpPr>
        <p:spPr>
          <a:xfrm>
            <a:off x="7439025" y="5572125"/>
            <a:ext cx="1571625" cy="857250"/>
          </a:xfrm>
          <a:prstGeom prst="borderCallout1">
            <a:avLst>
              <a:gd name="adj1" fmla="val 32603"/>
              <a:gd name="adj2" fmla="val -1209"/>
              <a:gd name="adj3" fmla="val 94928"/>
              <a:gd name="adj4" fmla="val -26821"/>
            </a:avLst>
          </a:prstGeom>
          <a:solidFill>
            <a:schemeClr val="accent5">
              <a:lumMod val="20000"/>
              <a:lumOff val="80000"/>
            </a:schemeClr>
          </a:solidFill>
          <a:ln w="50800" cmpd="tri">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b="1" dirty="0">
                <a:solidFill>
                  <a:schemeClr val="tx1"/>
                </a:solidFill>
              </a:rPr>
              <a:t>コピーライトの記載追加</a:t>
            </a:r>
          </a:p>
        </p:txBody>
      </p:sp>
      <p:sp>
        <p:nvSpPr>
          <p:cNvPr id="50" name="円/楕円 49"/>
          <p:cNvSpPr/>
          <p:nvPr/>
        </p:nvSpPr>
        <p:spPr>
          <a:xfrm>
            <a:off x="6224588" y="6429375"/>
            <a:ext cx="1357312" cy="285750"/>
          </a:xfrm>
          <a:prstGeom prst="ellipse">
            <a:avLst/>
          </a:prstGeom>
          <a:noFill/>
          <a:ln w="50800" cmpd="tri">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a:p>
        </p:txBody>
      </p:sp>
      <p:sp>
        <p:nvSpPr>
          <p:cNvPr id="9245" name="AutoShape 29"/>
          <p:cNvSpPr>
            <a:spLocks noChangeArrowheads="1"/>
          </p:cNvSpPr>
          <p:nvPr/>
        </p:nvSpPr>
        <p:spPr bwMode="auto">
          <a:xfrm>
            <a:off x="2514600" y="3789363"/>
            <a:ext cx="3505200" cy="935037"/>
          </a:xfrm>
          <a:prstGeom prst="rightArrow">
            <a:avLst>
              <a:gd name="adj1" fmla="val 67741"/>
              <a:gd name="adj2" fmla="val 78860"/>
            </a:avLst>
          </a:prstGeom>
          <a:solidFill>
            <a:srgbClr val="FF6600"/>
          </a:solidFill>
          <a:ln>
            <a:noFill/>
          </a:ln>
          <a:effectLst/>
          <a:extLst/>
        </p:spPr>
        <p:txBody>
          <a:bodyPr wrap="none" anchor="ctr"/>
          <a:lstStyle/>
          <a:p>
            <a:pPr algn="ctr"/>
            <a:r>
              <a:rPr lang="ja-JP" altLang="en-US" sz="3200" b="1" dirty="0">
                <a:solidFill>
                  <a:srgbClr val="F8F8EF"/>
                </a:solidFill>
              </a:rPr>
              <a:t>出版社の指示</a:t>
            </a:r>
            <a:endParaRPr lang="ja-JP" altLang="en-US" sz="3200" b="1" dirty="0"/>
          </a:p>
        </p:txBody>
      </p:sp>
      <p:sp>
        <p:nvSpPr>
          <p:cNvPr id="27" name="スライド番号プレースホルダー 1"/>
          <p:cNvSpPr>
            <a:spLocks noGrp="1"/>
          </p:cNvSpPr>
          <p:nvPr>
            <p:ph type="sldNum" sz="quarter" idx="12"/>
          </p:nvPr>
        </p:nvSpPr>
        <p:spPr>
          <a:xfrm>
            <a:off x="7162800" y="6473825"/>
            <a:ext cx="1981200" cy="381000"/>
          </a:xfrm>
        </p:spPr>
        <p:txBody>
          <a:bodyPr/>
          <a:lstStyle/>
          <a:p>
            <a:pPr>
              <a:defRPr/>
            </a:pPr>
            <a:fld id="{DBE91330-3738-4116-81EA-789613ED2924}" type="slidenum">
              <a:rPr lang="en-US" altLang="ja-JP" smtClean="0"/>
              <a:pPr>
                <a:defRPr/>
              </a:pPr>
              <a:t>17</a:t>
            </a:fld>
            <a:endParaRPr lang="en-US" altLang="ja-JP" dirty="0"/>
          </a:p>
        </p:txBody>
      </p:sp>
    </p:spTree>
    <p:extLst>
      <p:ext uri="{BB962C8B-B14F-4D97-AF65-F5344CB8AC3E}">
        <p14:creationId xmlns:p14="http://schemas.microsoft.com/office/powerpoint/2010/main" val="11946392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924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9221"/>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922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2"/>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7"/>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8"/>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46"/>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48"/>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49"/>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26" grpId="0" animBg="1"/>
      <p:bldP spid="29" grpId="0" animBg="1"/>
      <p:bldP spid="42" grpId="0" animBg="1"/>
      <p:bldP spid="43" grpId="0" animBg="1"/>
      <p:bldP spid="44" grpId="0" animBg="1"/>
      <p:bldP spid="45" grpId="0" animBg="1"/>
      <p:bldP spid="3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178011" y="329513"/>
            <a:ext cx="7727092" cy="1029731"/>
          </a:xfrm>
        </p:spPr>
        <p:txBody>
          <a:bodyPr>
            <a:normAutofit/>
          </a:bodyPr>
          <a:lstStyle/>
          <a:p>
            <a:pPr eaLnBrk="1" hangingPunct="1"/>
            <a:r>
              <a:rPr lang="ja-JP" altLang="en-US" sz="2800" b="1" dirty="0" smtClean="0"/>
              <a:t>他人の著作物を含むオンライン教材等の作り方（まとめ）</a:t>
            </a:r>
          </a:p>
        </p:txBody>
      </p:sp>
      <p:sp>
        <p:nvSpPr>
          <p:cNvPr id="2" name="コンテンツ プレースホルダー 1"/>
          <p:cNvSpPr>
            <a:spLocks noGrp="1"/>
          </p:cNvSpPr>
          <p:nvPr>
            <p:ph idx="1"/>
          </p:nvPr>
        </p:nvSpPr>
        <p:spPr>
          <a:xfrm>
            <a:off x="494270" y="1523999"/>
            <a:ext cx="8410833" cy="4876801"/>
          </a:xfrm>
        </p:spPr>
        <p:txBody>
          <a:bodyPr>
            <a:noAutofit/>
          </a:bodyPr>
          <a:lstStyle/>
          <a:p>
            <a:r>
              <a:rPr lang="ja-JP" altLang="en-US" sz="2400" dirty="0"/>
              <a:t>「引用」の要件に沿ってスライドを</a:t>
            </a:r>
            <a:r>
              <a:rPr lang="ja-JP" altLang="en-US" sz="2400" dirty="0" smtClean="0"/>
              <a:t>作成</a:t>
            </a:r>
            <a:endParaRPr lang="en-US" altLang="ja-JP" sz="2400" dirty="0" smtClean="0"/>
          </a:p>
          <a:p>
            <a:pPr lvl="1"/>
            <a:r>
              <a:rPr lang="ja-JP" altLang="en-US" sz="2400" dirty="0" smtClean="0"/>
              <a:t>出所</a:t>
            </a:r>
            <a:r>
              <a:rPr lang="ja-JP" altLang="en-US" sz="2400" dirty="0"/>
              <a:t>の</a:t>
            </a:r>
            <a:r>
              <a:rPr lang="ja-JP" altLang="en-US" sz="2400" dirty="0" smtClean="0"/>
              <a:t>明記</a:t>
            </a:r>
            <a:endParaRPr lang="en-US" altLang="ja-JP" sz="2400" dirty="0" smtClean="0"/>
          </a:p>
          <a:p>
            <a:pPr lvl="2"/>
            <a:r>
              <a:rPr lang="ja-JP" altLang="en-US" sz="2400" dirty="0" smtClean="0"/>
              <a:t>ガイドライン参照</a:t>
            </a:r>
            <a:endParaRPr lang="en-US" altLang="ja-JP" sz="2400" dirty="0" smtClean="0"/>
          </a:p>
          <a:p>
            <a:pPr lvl="1"/>
            <a:r>
              <a:rPr lang="ja-JP" altLang="en-US" sz="2400" dirty="0" smtClean="0"/>
              <a:t>翻訳</a:t>
            </a:r>
            <a:endParaRPr lang="en-US" altLang="ja-JP" sz="2400" dirty="0"/>
          </a:p>
          <a:p>
            <a:pPr lvl="2"/>
            <a:r>
              <a:rPr lang="ja-JP" altLang="en-US" sz="2400" dirty="0" smtClean="0"/>
              <a:t>「</a:t>
            </a:r>
            <a:r>
              <a:rPr lang="ja-JP" altLang="en-US" sz="2400" dirty="0"/>
              <a:t>引用」の要件を満たしていれば</a:t>
            </a:r>
            <a:r>
              <a:rPr lang="ja-JP" altLang="en-US" sz="2400" dirty="0" smtClean="0"/>
              <a:t>適法</a:t>
            </a:r>
            <a:endParaRPr lang="en-US" altLang="ja-JP" sz="2400" dirty="0" smtClean="0"/>
          </a:p>
          <a:p>
            <a:pPr lvl="1"/>
            <a:r>
              <a:rPr lang="ja-JP" altLang="en-US" sz="2400" dirty="0" smtClean="0"/>
              <a:t>翻案</a:t>
            </a:r>
            <a:r>
              <a:rPr lang="ja-JP" altLang="en-US" sz="2400" dirty="0"/>
              <a:t>（改変</a:t>
            </a:r>
            <a:r>
              <a:rPr lang="ja-JP" altLang="en-US" sz="2400" dirty="0" smtClean="0"/>
              <a:t>）</a:t>
            </a:r>
            <a:endParaRPr lang="en-US" altLang="ja-JP" sz="2400" dirty="0" smtClean="0"/>
          </a:p>
          <a:p>
            <a:pPr lvl="2"/>
            <a:r>
              <a:rPr lang="ja-JP" altLang="en-US" sz="2400" dirty="0" smtClean="0"/>
              <a:t>原著者</a:t>
            </a:r>
            <a:r>
              <a:rPr lang="ja-JP" altLang="en-US" sz="2400" dirty="0"/>
              <a:t>の同一性保持権に配慮の上</a:t>
            </a:r>
            <a:r>
              <a:rPr lang="ja-JP" altLang="en-US" sz="2400" dirty="0" smtClean="0"/>
              <a:t>行う</a:t>
            </a:r>
            <a:endParaRPr lang="ja-JP" altLang="en-US" sz="2400" dirty="0"/>
          </a:p>
          <a:p>
            <a:r>
              <a:rPr lang="ja-JP" altLang="en-US" sz="2400" dirty="0"/>
              <a:t>「引用」に該当しない場合は使用許諾を申請</a:t>
            </a:r>
          </a:p>
          <a:p>
            <a:pPr lvl="2"/>
            <a:r>
              <a:rPr lang="ja-JP" altLang="en-US" sz="2400" dirty="0"/>
              <a:t>翻訳、翻案は「変更前の転載</a:t>
            </a:r>
            <a:r>
              <a:rPr lang="ja-JP" altLang="en-US" sz="2400" dirty="0" smtClean="0"/>
              <a:t>に承諾</a:t>
            </a:r>
            <a:r>
              <a:rPr lang="ja-JP" altLang="en-US" sz="2400" dirty="0"/>
              <a:t>を得た上で、変更後の申請・承諾が必要」と言われる可能性あり</a:t>
            </a:r>
            <a:endParaRPr kumimoji="1" lang="ja-JP" altLang="en-US" sz="2400" dirty="0"/>
          </a:p>
        </p:txBody>
      </p:sp>
      <p:sp>
        <p:nvSpPr>
          <p:cNvPr id="4" name="スライド番号プレースホルダー 1"/>
          <p:cNvSpPr>
            <a:spLocks noGrp="1"/>
          </p:cNvSpPr>
          <p:nvPr>
            <p:ph type="sldNum" sz="quarter" idx="12"/>
          </p:nvPr>
        </p:nvSpPr>
        <p:spPr>
          <a:xfrm>
            <a:off x="7162800" y="6473825"/>
            <a:ext cx="1981200" cy="381000"/>
          </a:xfrm>
        </p:spPr>
        <p:txBody>
          <a:bodyPr/>
          <a:lstStyle/>
          <a:p>
            <a:pPr>
              <a:defRPr/>
            </a:pPr>
            <a:fld id="{DBE91330-3738-4116-81EA-789613ED2924}" type="slidenum">
              <a:rPr lang="en-US" altLang="ja-JP" smtClean="0"/>
              <a:pPr>
                <a:defRPr/>
              </a:pPr>
              <a:t>18</a:t>
            </a:fld>
            <a:endParaRPr lang="en-US" altLang="ja-JP"/>
          </a:p>
        </p:txBody>
      </p:sp>
    </p:spTree>
    <p:extLst>
      <p:ext uri="{BB962C8B-B14F-4D97-AF65-F5344CB8AC3E}">
        <p14:creationId xmlns:p14="http://schemas.microsoft.com/office/powerpoint/2010/main" val="21283872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3"/>
          <p:cNvSpPr>
            <a:spLocks noGrp="1"/>
          </p:cNvSpPr>
          <p:nvPr>
            <p:ph type="title"/>
          </p:nvPr>
        </p:nvSpPr>
        <p:spPr>
          <a:xfrm>
            <a:off x="1688757" y="551936"/>
            <a:ext cx="7150443" cy="716692"/>
          </a:xfrm>
        </p:spPr>
        <p:txBody>
          <a:bodyPr/>
          <a:lstStyle/>
          <a:p>
            <a:r>
              <a:rPr lang="ja-JP" altLang="en-US" b="1" dirty="0" smtClean="0"/>
              <a:t>包括的な対策（教育機関～行政）</a:t>
            </a:r>
          </a:p>
        </p:txBody>
      </p:sp>
      <p:sp>
        <p:nvSpPr>
          <p:cNvPr id="18435" name="コンテンツ プレースホルダー 4"/>
          <p:cNvSpPr>
            <a:spLocks noGrp="1"/>
          </p:cNvSpPr>
          <p:nvPr>
            <p:ph idx="1"/>
          </p:nvPr>
        </p:nvSpPr>
        <p:spPr>
          <a:xfrm>
            <a:off x="972064" y="1412875"/>
            <a:ext cx="7867135" cy="4759325"/>
          </a:xfrm>
        </p:spPr>
        <p:txBody>
          <a:bodyPr>
            <a:normAutofit/>
          </a:bodyPr>
          <a:lstStyle/>
          <a:p>
            <a:pPr>
              <a:lnSpc>
                <a:spcPct val="150000"/>
              </a:lnSpc>
            </a:pPr>
            <a:r>
              <a:rPr lang="ja-JP" altLang="en-US" sz="2800" dirty="0">
                <a:latin typeface="+mn-ea"/>
              </a:rPr>
              <a:t>専門的な知識や技能を有する人材を養成</a:t>
            </a:r>
          </a:p>
          <a:p>
            <a:pPr>
              <a:lnSpc>
                <a:spcPct val="150000"/>
              </a:lnSpc>
            </a:pPr>
            <a:r>
              <a:rPr lang="ja-JP" altLang="en-US" sz="2800" dirty="0">
                <a:latin typeface="+mn-ea"/>
              </a:rPr>
              <a:t>教職員の</a:t>
            </a:r>
            <a:r>
              <a:rPr lang="ja-JP" altLang="en-US" sz="2800" dirty="0" smtClean="0">
                <a:latin typeface="+mn-ea"/>
              </a:rPr>
              <a:t>啓蒙</a:t>
            </a:r>
            <a:r>
              <a:rPr lang="en-US" altLang="ja-JP" sz="2800" dirty="0" smtClean="0">
                <a:latin typeface="+mn-ea"/>
              </a:rPr>
              <a:t>(FD, SD)</a:t>
            </a:r>
            <a:endParaRPr lang="ja-JP" altLang="en-US" sz="2800" dirty="0">
              <a:latin typeface="+mn-ea"/>
            </a:endParaRPr>
          </a:p>
          <a:p>
            <a:pPr>
              <a:lnSpc>
                <a:spcPct val="150000"/>
              </a:lnSpc>
            </a:pPr>
            <a:r>
              <a:rPr lang="ja-JP" altLang="en-US" sz="2800" dirty="0">
                <a:latin typeface="+mn-ea"/>
              </a:rPr>
              <a:t>著作権処理の方針について多施設が</a:t>
            </a:r>
            <a:r>
              <a:rPr lang="ja-JP" altLang="en-US" sz="2800" dirty="0" smtClean="0">
                <a:latin typeface="+mn-ea"/>
              </a:rPr>
              <a:t>協議</a:t>
            </a:r>
          </a:p>
          <a:p>
            <a:pPr>
              <a:lnSpc>
                <a:spcPct val="150000"/>
              </a:lnSpc>
            </a:pPr>
            <a:r>
              <a:rPr lang="ja-JP" altLang="en-US" sz="2800" dirty="0" smtClean="0">
                <a:latin typeface="+mn-ea"/>
              </a:rPr>
              <a:t>公的なガイドラインを作成（教材作成者側）</a:t>
            </a:r>
            <a:endParaRPr lang="en-US" altLang="ja-JP" sz="2800" dirty="0" smtClean="0">
              <a:latin typeface="+mn-ea"/>
            </a:endParaRPr>
          </a:p>
          <a:p>
            <a:pPr>
              <a:lnSpc>
                <a:spcPct val="150000"/>
              </a:lnSpc>
            </a:pPr>
            <a:r>
              <a:rPr lang="ja-JP" altLang="en-US" sz="2800" dirty="0" smtClean="0">
                <a:latin typeface="+mn-ea"/>
              </a:rPr>
              <a:t>法</a:t>
            </a:r>
            <a:r>
              <a:rPr lang="ja-JP" altLang="en-US" sz="2800" dirty="0">
                <a:latin typeface="+mn-ea"/>
              </a:rPr>
              <a:t>改正を働きかける（文化庁著作権課）</a:t>
            </a:r>
            <a:endParaRPr lang="ja-JP" altLang="en-US" sz="2800" dirty="0" smtClean="0">
              <a:latin typeface="+mn-ea"/>
            </a:endParaRPr>
          </a:p>
          <a:p>
            <a:pPr>
              <a:lnSpc>
                <a:spcPct val="150000"/>
              </a:lnSpc>
            </a:pPr>
            <a:r>
              <a:rPr lang="ja-JP" altLang="en-US" sz="2800" dirty="0" smtClean="0">
                <a:latin typeface="+mn-ea"/>
              </a:rPr>
              <a:t>法的な争いを起こし判例を作る</a:t>
            </a:r>
            <a:r>
              <a:rPr lang="en-US" altLang="ja-JP" sz="2800" dirty="0" smtClean="0">
                <a:latin typeface="+mn-ea"/>
              </a:rPr>
              <a:t>(!?)</a:t>
            </a:r>
            <a:endParaRPr lang="ja-JP" altLang="en-US" sz="2800" dirty="0" smtClean="0">
              <a:latin typeface="+mn-ea"/>
            </a:endParaRPr>
          </a:p>
        </p:txBody>
      </p:sp>
      <p:sp>
        <p:nvSpPr>
          <p:cNvPr id="5" name="スライド番号プレースホルダー 1"/>
          <p:cNvSpPr>
            <a:spLocks noGrp="1"/>
          </p:cNvSpPr>
          <p:nvPr>
            <p:ph type="sldNum" sz="quarter" idx="12"/>
          </p:nvPr>
        </p:nvSpPr>
        <p:spPr>
          <a:xfrm>
            <a:off x="7162800" y="6473825"/>
            <a:ext cx="1981200" cy="381000"/>
          </a:xfrm>
        </p:spPr>
        <p:txBody>
          <a:bodyPr/>
          <a:lstStyle/>
          <a:p>
            <a:pPr>
              <a:defRPr/>
            </a:pPr>
            <a:fld id="{DBE91330-3738-4116-81EA-789613ED2924}" type="slidenum">
              <a:rPr lang="en-US" altLang="ja-JP" smtClean="0"/>
              <a:pPr>
                <a:defRPr/>
              </a:pPr>
              <a:t>19</a:t>
            </a:fld>
            <a:endParaRPr lang="en-US" altLang="ja-JP" dirty="0"/>
          </a:p>
        </p:txBody>
      </p:sp>
    </p:spTree>
    <p:extLst>
      <p:ext uri="{BB962C8B-B14F-4D97-AF65-F5344CB8AC3E}">
        <p14:creationId xmlns:p14="http://schemas.microsoft.com/office/powerpoint/2010/main" val="4288408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02830" y="576650"/>
            <a:ext cx="7206220" cy="683740"/>
          </a:xfrm>
        </p:spPr>
        <p:txBody>
          <a:bodyPr>
            <a:normAutofit fontScale="90000"/>
          </a:bodyPr>
          <a:lstStyle/>
          <a:p>
            <a:r>
              <a:rPr lang="ja-JP" altLang="en-US" b="1" dirty="0" smtClean="0"/>
              <a:t>著作権者</a:t>
            </a:r>
            <a:r>
              <a:rPr lang="ja-JP" altLang="en-US" b="1" dirty="0"/>
              <a:t>の了解なしに利用できる</a:t>
            </a:r>
            <a:r>
              <a:rPr lang="ja-JP" altLang="en-US" b="1" dirty="0" smtClean="0"/>
              <a:t>場合</a:t>
            </a:r>
            <a:endParaRPr kumimoji="1" lang="ja-JP" altLang="en-US" b="1" dirty="0"/>
          </a:p>
        </p:txBody>
      </p:sp>
      <p:sp>
        <p:nvSpPr>
          <p:cNvPr id="3" name="コンテンツ プレースホルダー 2"/>
          <p:cNvSpPr>
            <a:spLocks noGrp="1"/>
          </p:cNvSpPr>
          <p:nvPr>
            <p:ph idx="1"/>
          </p:nvPr>
        </p:nvSpPr>
        <p:spPr>
          <a:xfrm>
            <a:off x="774357" y="1556954"/>
            <a:ext cx="8134693" cy="4333102"/>
          </a:xfrm>
        </p:spPr>
        <p:txBody>
          <a:bodyPr>
            <a:normAutofit fontScale="85000" lnSpcReduction="10000"/>
          </a:bodyPr>
          <a:lstStyle/>
          <a:p>
            <a:r>
              <a:rPr lang="ja-JP" altLang="en-US" sz="3200" dirty="0" smtClean="0"/>
              <a:t>「</a:t>
            </a:r>
            <a:r>
              <a:rPr lang="ja-JP" altLang="en-US" sz="3200" dirty="0"/>
              <a:t>私的</a:t>
            </a:r>
            <a:r>
              <a:rPr lang="ja-JP" altLang="en-US" sz="3200" dirty="0" smtClean="0"/>
              <a:t>使用」の</a:t>
            </a:r>
            <a:r>
              <a:rPr lang="ja-JP" altLang="en-US" sz="3200" dirty="0"/>
              <a:t>ためのコピー（第３０条</a:t>
            </a:r>
            <a:r>
              <a:rPr lang="ja-JP" altLang="en-US" sz="3200" dirty="0" smtClean="0"/>
              <a:t>）</a:t>
            </a:r>
            <a:endParaRPr lang="en-US" altLang="ja-JP" sz="3200" dirty="0" smtClean="0"/>
          </a:p>
          <a:p>
            <a:r>
              <a:rPr lang="ja-JP" altLang="en-US" sz="3200" dirty="0"/>
              <a:t>「引用」のためのコピー（第３２条）</a:t>
            </a:r>
          </a:p>
          <a:p>
            <a:r>
              <a:rPr lang="ja-JP" altLang="en-US" sz="3200" dirty="0" smtClean="0"/>
              <a:t>「教育機関」で</a:t>
            </a:r>
            <a:r>
              <a:rPr lang="ja-JP" altLang="en-US" sz="3200" dirty="0"/>
              <a:t>のコピー（第３５条第１項）</a:t>
            </a:r>
          </a:p>
          <a:p>
            <a:r>
              <a:rPr lang="ja-JP" altLang="en-US" sz="3200" dirty="0" smtClean="0"/>
              <a:t>「教育機関」で</a:t>
            </a:r>
            <a:r>
              <a:rPr lang="ja-JP" altLang="en-US" sz="3200" dirty="0"/>
              <a:t>の</a:t>
            </a:r>
            <a:r>
              <a:rPr lang="ja-JP" altLang="en-US" sz="3200" dirty="0" smtClean="0"/>
              <a:t>送信（</a:t>
            </a:r>
            <a:r>
              <a:rPr lang="ja-JP" altLang="en-US" sz="3200" dirty="0"/>
              <a:t>第３５条第２項）</a:t>
            </a:r>
          </a:p>
          <a:p>
            <a:r>
              <a:rPr lang="ja-JP" altLang="en-US" sz="3200" dirty="0" smtClean="0"/>
              <a:t>「試験問題」としての</a:t>
            </a:r>
            <a:r>
              <a:rPr lang="ja-JP" altLang="en-US" sz="3200" dirty="0"/>
              <a:t>コピーや送信（第３６条）</a:t>
            </a:r>
          </a:p>
          <a:p>
            <a:r>
              <a:rPr lang="ja-JP" altLang="en-US" sz="3200" dirty="0" smtClean="0"/>
              <a:t>「非営利</a:t>
            </a:r>
            <a:r>
              <a:rPr lang="ja-JP" altLang="en-US" sz="3200" dirty="0"/>
              <a:t>・</a:t>
            </a:r>
            <a:r>
              <a:rPr lang="ja-JP" altLang="en-US" sz="3200" dirty="0" smtClean="0"/>
              <a:t>無料」の</a:t>
            </a:r>
            <a:r>
              <a:rPr lang="ja-JP" altLang="en-US" sz="3200" dirty="0"/>
              <a:t>上演等（第３８条第１項）</a:t>
            </a:r>
          </a:p>
          <a:p>
            <a:r>
              <a:rPr lang="ja-JP" altLang="en-US" sz="3200" dirty="0"/>
              <a:t>著作権者</a:t>
            </a:r>
            <a:r>
              <a:rPr lang="ja-JP" altLang="en-US" sz="3200" dirty="0" smtClean="0"/>
              <a:t>が「無断</a:t>
            </a:r>
            <a:r>
              <a:rPr lang="ja-JP" altLang="en-US" sz="3200" dirty="0"/>
              <a:t>利用を</a:t>
            </a:r>
            <a:r>
              <a:rPr lang="ja-JP" altLang="en-US" sz="3200" dirty="0" smtClean="0"/>
              <a:t>了解」して</a:t>
            </a:r>
            <a:r>
              <a:rPr lang="ja-JP" altLang="en-US" sz="3200" dirty="0"/>
              <a:t>いる場合</a:t>
            </a:r>
          </a:p>
          <a:p>
            <a:endParaRPr lang="ja-JP" altLang="en-US" sz="2400" dirty="0"/>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2</a:t>
            </a:fld>
            <a:endParaRPr lang="en-US" altLang="ja-JP" dirty="0"/>
          </a:p>
        </p:txBody>
      </p:sp>
    </p:spTree>
    <p:extLst>
      <p:ext uri="{BB962C8B-B14F-4D97-AF65-F5344CB8AC3E}">
        <p14:creationId xmlns:p14="http://schemas.microsoft.com/office/powerpoint/2010/main" val="42028176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89828" y="574683"/>
            <a:ext cx="7207037" cy="693944"/>
          </a:xfrm>
        </p:spPr>
        <p:txBody>
          <a:bodyPr>
            <a:normAutofit fontScale="90000"/>
          </a:bodyPr>
          <a:lstStyle/>
          <a:p>
            <a:r>
              <a:rPr lang="ja-JP" altLang="en-US" b="1" dirty="0"/>
              <a:t>判例</a:t>
            </a:r>
            <a:r>
              <a:rPr lang="ja-JP" altLang="en-US" b="1" dirty="0" smtClean="0"/>
              <a:t>について　</a:t>
            </a:r>
            <a:r>
              <a:rPr lang="en-US" altLang="ja-JP" sz="2000" b="1" dirty="0">
                <a:hlinkClick r:id="rId2"/>
              </a:rPr>
              <a:t>http://</a:t>
            </a:r>
            <a:r>
              <a:rPr lang="en-US" altLang="ja-JP" sz="2000" b="1" dirty="0" smtClean="0">
                <a:hlinkClick r:id="rId2"/>
              </a:rPr>
              <a:t>current.ndl.go.jp/node/31257</a:t>
            </a:r>
            <a:r>
              <a:rPr lang="en-US" altLang="ja-JP" sz="2000" b="1" dirty="0" smtClean="0"/>
              <a:t/>
            </a:r>
            <a:br>
              <a:rPr lang="en-US" altLang="ja-JP" sz="2000" b="1" dirty="0" smtClean="0"/>
            </a:br>
            <a:r>
              <a:rPr lang="en-US" altLang="ja-JP" sz="2000" b="1" dirty="0" smtClean="0"/>
              <a:t/>
            </a:r>
            <a:br>
              <a:rPr lang="en-US" altLang="ja-JP" sz="2000" b="1" dirty="0" smtClean="0"/>
            </a:br>
            <a:r>
              <a:rPr lang="en-US" altLang="ja-JP" sz="2000" b="1" dirty="0"/>
              <a:t/>
            </a:r>
            <a:br>
              <a:rPr lang="en-US" altLang="ja-JP" sz="2000" b="1" dirty="0"/>
            </a:br>
            <a:endParaRPr kumimoji="1" lang="ja-JP" altLang="en-US" sz="2000" b="1" dirty="0"/>
          </a:p>
        </p:txBody>
      </p:sp>
      <p:sp>
        <p:nvSpPr>
          <p:cNvPr id="3" name="コンテンツ プレースホルダー 2"/>
          <p:cNvSpPr>
            <a:spLocks noGrp="1"/>
          </p:cNvSpPr>
          <p:nvPr>
            <p:ph idx="1"/>
          </p:nvPr>
        </p:nvSpPr>
        <p:spPr>
          <a:xfrm>
            <a:off x="762000" y="1268627"/>
            <a:ext cx="8134865" cy="5379823"/>
          </a:xfrm>
        </p:spPr>
        <p:txBody>
          <a:bodyPr>
            <a:normAutofit fontScale="62500" lnSpcReduction="20000"/>
          </a:bodyPr>
          <a:lstStyle/>
          <a:p>
            <a:r>
              <a:rPr lang="en-US" altLang="ja-JP" sz="2200" dirty="0" smtClean="0"/>
              <a:t>2008</a:t>
            </a:r>
            <a:r>
              <a:rPr lang="ja-JP" altLang="en-US" sz="2200" dirty="0" smtClean="0"/>
              <a:t>年、</a:t>
            </a:r>
            <a:r>
              <a:rPr lang="en-US" altLang="ja-JP" sz="2200" dirty="0" smtClean="0"/>
              <a:t>Oxford </a:t>
            </a:r>
            <a:r>
              <a:rPr lang="en-US" altLang="ja-JP" sz="2200" dirty="0"/>
              <a:t>University Press</a:t>
            </a:r>
            <a:r>
              <a:rPr lang="ja-JP" altLang="en-US" sz="2200" dirty="0" err="1"/>
              <a:t>、</a:t>
            </a:r>
            <a:r>
              <a:rPr lang="en-US" altLang="ja-JP" sz="2200" dirty="0"/>
              <a:t>Cambridge University Press</a:t>
            </a:r>
            <a:r>
              <a:rPr lang="ja-JP" altLang="en-US" sz="2200" dirty="0" err="1"/>
              <a:t>、</a:t>
            </a:r>
            <a:r>
              <a:rPr lang="en-US" altLang="ja-JP" sz="2200" dirty="0"/>
              <a:t>SAGE Publications</a:t>
            </a:r>
            <a:r>
              <a:rPr lang="ja-JP" altLang="en-US" sz="2200" dirty="0"/>
              <a:t>の</a:t>
            </a:r>
            <a:r>
              <a:rPr lang="en-US" altLang="ja-JP" sz="2200" dirty="0"/>
              <a:t>3</a:t>
            </a:r>
            <a:r>
              <a:rPr lang="ja-JP" altLang="en-US" sz="2200" dirty="0" smtClean="0"/>
              <a:t>出版社が、</a:t>
            </a:r>
            <a:r>
              <a:rPr lang="ja-JP" altLang="en-US" sz="2200" dirty="0"/>
              <a:t>米国出版社協会（</a:t>
            </a:r>
            <a:r>
              <a:rPr lang="en-US" altLang="ja-JP" sz="2200" dirty="0"/>
              <a:t>Association of America Publishers :AAP</a:t>
            </a:r>
            <a:r>
              <a:rPr lang="ja-JP" altLang="en-US" sz="2200" dirty="0"/>
              <a:t>）の支援を受けて、米ジョージア州立大学（</a:t>
            </a:r>
            <a:r>
              <a:rPr lang="en-US" altLang="ja-JP" sz="2200" dirty="0"/>
              <a:t>Georgia State University</a:t>
            </a:r>
            <a:r>
              <a:rPr lang="ja-JP" altLang="en-US" sz="2200" dirty="0"/>
              <a:t>）が学生向けにデジタル授業教材を提供している電子リザーブ（</a:t>
            </a:r>
            <a:r>
              <a:rPr lang="en-US" altLang="ja-JP" sz="2200" dirty="0"/>
              <a:t>E-Reserves</a:t>
            </a:r>
            <a:r>
              <a:rPr lang="ja-JP" altLang="en-US" sz="2200" dirty="0"/>
              <a:t>）が著作権を侵害しているとして</a:t>
            </a:r>
            <a:r>
              <a:rPr lang="ja-JP" altLang="en-US" sz="2200" dirty="0" smtClean="0"/>
              <a:t>提訴</a:t>
            </a:r>
            <a:endParaRPr lang="en-US" altLang="ja-JP" sz="2200" dirty="0" smtClean="0"/>
          </a:p>
          <a:p>
            <a:r>
              <a:rPr lang="en-US" altLang="ja-JP" sz="2200" dirty="0" smtClean="0"/>
              <a:t>2012</a:t>
            </a:r>
            <a:r>
              <a:rPr lang="ja-JP" altLang="en-US" sz="2200" dirty="0"/>
              <a:t>年</a:t>
            </a:r>
            <a:r>
              <a:rPr lang="en-US" altLang="ja-JP" sz="2200" dirty="0"/>
              <a:t>8</a:t>
            </a:r>
            <a:r>
              <a:rPr lang="ja-JP" altLang="en-US" sz="2200" dirty="0"/>
              <a:t>月</a:t>
            </a:r>
            <a:r>
              <a:rPr lang="en-US" altLang="ja-JP" sz="2200" dirty="0"/>
              <a:t>10</a:t>
            </a:r>
            <a:r>
              <a:rPr lang="ja-JP" altLang="en-US" sz="2200" dirty="0"/>
              <a:t>日、ジョージア州北部地区連邦地方裁判所の</a:t>
            </a:r>
            <a:r>
              <a:rPr lang="en-US" altLang="ja-JP" sz="2200" dirty="0"/>
              <a:t>Orinda Evans</a:t>
            </a:r>
            <a:r>
              <a:rPr lang="ja-JP" altLang="en-US" sz="2200" dirty="0"/>
              <a:t>判事が、原告による差し止め請求を</a:t>
            </a:r>
            <a:r>
              <a:rPr lang="ja-JP" altLang="en-US" sz="2200" dirty="0" smtClean="0"/>
              <a:t>棄却（つまり原告敗訴）</a:t>
            </a:r>
            <a:endParaRPr lang="en-US" altLang="ja-JP" sz="2200" dirty="0" smtClean="0"/>
          </a:p>
          <a:p>
            <a:r>
              <a:rPr lang="en-US" altLang="ja-JP" sz="2200" dirty="0" smtClean="0"/>
              <a:t>2012</a:t>
            </a:r>
            <a:r>
              <a:rPr lang="ja-JP" altLang="en-US" sz="2200" dirty="0"/>
              <a:t>年</a:t>
            </a:r>
            <a:r>
              <a:rPr lang="en-US" altLang="ja-JP" sz="2200" dirty="0"/>
              <a:t>9</a:t>
            </a:r>
            <a:r>
              <a:rPr lang="ja-JP" altLang="en-US" sz="2200" dirty="0"/>
              <a:t>月</a:t>
            </a:r>
            <a:r>
              <a:rPr lang="en-US" altLang="ja-JP" sz="2200" dirty="0"/>
              <a:t>10</a:t>
            </a:r>
            <a:r>
              <a:rPr lang="ja-JP" altLang="en-US" sz="2200" dirty="0"/>
              <a:t>日、原告</a:t>
            </a:r>
            <a:r>
              <a:rPr lang="ja-JP" altLang="en-US" sz="2200" dirty="0" smtClean="0"/>
              <a:t>の３社</a:t>
            </a:r>
            <a:r>
              <a:rPr lang="ja-JP" altLang="en-US" sz="2200" dirty="0"/>
              <a:t>が、連邦地裁による</a:t>
            </a:r>
            <a:r>
              <a:rPr lang="en-US" altLang="ja-JP" sz="2200" dirty="0"/>
              <a:t>5</a:t>
            </a:r>
            <a:r>
              <a:rPr lang="ja-JP" altLang="en-US" sz="2200" dirty="0"/>
              <a:t>月</a:t>
            </a:r>
            <a:r>
              <a:rPr lang="en-US" altLang="ja-JP" sz="2200" dirty="0"/>
              <a:t>11</a:t>
            </a:r>
            <a:r>
              <a:rPr lang="ja-JP" altLang="en-US" sz="2200" dirty="0"/>
              <a:t>日の判決を不服と</a:t>
            </a:r>
            <a:r>
              <a:rPr lang="ja-JP" altLang="en-US" sz="2200" dirty="0" smtClean="0"/>
              <a:t>して</a:t>
            </a:r>
            <a:r>
              <a:rPr lang="ja-JP" altLang="en-US" sz="2200" dirty="0"/>
              <a:t>上訴</a:t>
            </a:r>
            <a:endParaRPr lang="en-US" altLang="ja-JP" sz="2200" dirty="0" smtClean="0"/>
          </a:p>
          <a:p>
            <a:r>
              <a:rPr lang="en-US" altLang="ja-JP" sz="2200" dirty="0" smtClean="0"/>
              <a:t>2013</a:t>
            </a:r>
            <a:r>
              <a:rPr lang="ja-JP" altLang="en-US" sz="2200" dirty="0"/>
              <a:t>年</a:t>
            </a:r>
            <a:r>
              <a:rPr lang="en-US" altLang="ja-JP" sz="2200" dirty="0"/>
              <a:t>4</a:t>
            </a:r>
            <a:r>
              <a:rPr lang="ja-JP" altLang="en-US" sz="2200" dirty="0"/>
              <a:t>月</a:t>
            </a:r>
            <a:r>
              <a:rPr lang="en-US" altLang="ja-JP" sz="2200" dirty="0"/>
              <a:t>25</a:t>
            </a:r>
            <a:r>
              <a:rPr lang="ja-JP" altLang="en-US" sz="2200" dirty="0"/>
              <a:t>日、</a:t>
            </a:r>
            <a:r>
              <a:rPr lang="en-US" altLang="ja-JP" sz="2200" dirty="0"/>
              <a:t>Library Copyright Alliance</a:t>
            </a:r>
            <a:r>
              <a:rPr lang="ja-JP" altLang="en-US" sz="2200" dirty="0"/>
              <a:t>（</a:t>
            </a:r>
            <a:r>
              <a:rPr lang="en-US" altLang="ja-JP" sz="2200" dirty="0"/>
              <a:t>LCA</a:t>
            </a:r>
            <a:r>
              <a:rPr lang="ja-JP" altLang="en-US" sz="2200" dirty="0"/>
              <a:t>）が、ジョージア州立大学を支持する法廷助言書を</a:t>
            </a:r>
            <a:r>
              <a:rPr lang="ja-JP" altLang="en-US" sz="2200" dirty="0" smtClean="0"/>
              <a:t>提出</a:t>
            </a:r>
            <a:endParaRPr lang="en-US" altLang="ja-JP" sz="2200" dirty="0" smtClean="0"/>
          </a:p>
          <a:p>
            <a:r>
              <a:rPr lang="en-US" altLang="ja-JP" sz="2400" dirty="0"/>
              <a:t>2014</a:t>
            </a:r>
            <a:r>
              <a:rPr lang="ja-JP" altLang="en-US" sz="2400" dirty="0"/>
              <a:t>年</a:t>
            </a:r>
            <a:r>
              <a:rPr lang="en-US" altLang="ja-JP" sz="2400" dirty="0"/>
              <a:t>10</a:t>
            </a:r>
            <a:r>
              <a:rPr lang="ja-JP" altLang="en-US" sz="2400" dirty="0"/>
              <a:t>月</a:t>
            </a:r>
            <a:r>
              <a:rPr lang="en-US" altLang="ja-JP" sz="2400" dirty="0"/>
              <a:t>17</a:t>
            </a:r>
            <a:r>
              <a:rPr lang="ja-JP" altLang="en-US" sz="2400" dirty="0"/>
              <a:t>日、米国連邦第</a:t>
            </a:r>
            <a:r>
              <a:rPr lang="en-US" altLang="ja-JP" sz="2400" dirty="0"/>
              <a:t>11</a:t>
            </a:r>
            <a:r>
              <a:rPr lang="ja-JP" altLang="en-US" sz="2400" dirty="0"/>
              <a:t>巡回区控訴裁判所において、大学が著作権で保護された資料を費用負担なしに利用することは不当であるとして、地方裁判所の判決を</a:t>
            </a:r>
            <a:r>
              <a:rPr lang="ja-JP" altLang="en-US" sz="2400" dirty="0" smtClean="0"/>
              <a:t>差し戻した</a:t>
            </a:r>
            <a:endParaRPr lang="en-US" altLang="ja-JP" sz="2400" dirty="0"/>
          </a:p>
          <a:p>
            <a:r>
              <a:rPr lang="en-US" altLang="ja-JP" sz="2400" dirty="0" smtClean="0"/>
              <a:t>2014</a:t>
            </a:r>
            <a:r>
              <a:rPr lang="ja-JP" altLang="en-US" sz="2400" dirty="0"/>
              <a:t>年</a:t>
            </a:r>
            <a:r>
              <a:rPr lang="en-US" altLang="ja-JP" sz="2400" dirty="0"/>
              <a:t>11</a:t>
            </a:r>
            <a:r>
              <a:rPr lang="ja-JP" altLang="en-US" sz="2400" dirty="0"/>
              <a:t>月</a:t>
            </a:r>
            <a:r>
              <a:rPr lang="en-US" altLang="ja-JP" sz="2400" dirty="0"/>
              <a:t>6</a:t>
            </a:r>
            <a:r>
              <a:rPr lang="ja-JP" altLang="en-US" sz="2400" dirty="0" smtClean="0"/>
              <a:t>日、</a:t>
            </a:r>
            <a:r>
              <a:rPr lang="ja-JP" altLang="en-US" sz="2400" dirty="0"/>
              <a:t>北米研究図書館協会（</a:t>
            </a:r>
            <a:r>
              <a:rPr lang="en-US" altLang="ja-JP" sz="2400" dirty="0"/>
              <a:t>ARL</a:t>
            </a:r>
            <a:r>
              <a:rPr lang="ja-JP" altLang="en-US" sz="2400" dirty="0"/>
              <a:t>）が、米ジョージア州立大学図書館の電子リザーブ訴訟に関して、</a:t>
            </a:r>
            <a:r>
              <a:rPr lang="ja-JP" altLang="en-US" sz="2400" dirty="0">
                <a:hlinkClick r:id="rId3"/>
              </a:rPr>
              <a:t>フェアユース</a:t>
            </a:r>
            <a:r>
              <a:rPr lang="ja-JP" altLang="en-US" sz="2400" dirty="0"/>
              <a:t>の考え方をまとめた“</a:t>
            </a:r>
            <a:r>
              <a:rPr lang="en-US" altLang="ja-JP" sz="2400" dirty="0"/>
              <a:t>Fair Use Decision Making Post–Georgia State”</a:t>
            </a:r>
            <a:r>
              <a:rPr lang="ja-JP" altLang="en-US" sz="2400" dirty="0"/>
              <a:t>を</a:t>
            </a:r>
            <a:r>
              <a:rPr lang="ja-JP" altLang="en-US" sz="2400" dirty="0" smtClean="0"/>
              <a:t>公開</a:t>
            </a:r>
            <a:endParaRPr lang="en-US" altLang="ja-JP" sz="2400" dirty="0" smtClean="0"/>
          </a:p>
          <a:p>
            <a:r>
              <a:rPr lang="en-US" altLang="ja-JP" sz="2200" dirty="0" smtClean="0"/>
              <a:t>2016</a:t>
            </a:r>
            <a:r>
              <a:rPr lang="ja-JP" altLang="en-US" sz="2200" dirty="0"/>
              <a:t>年</a:t>
            </a:r>
            <a:r>
              <a:rPr lang="en-US" altLang="ja-JP" sz="2200" dirty="0"/>
              <a:t>3</a:t>
            </a:r>
            <a:r>
              <a:rPr lang="ja-JP" altLang="en-US" sz="2200" dirty="0"/>
              <a:t>月</a:t>
            </a:r>
            <a:r>
              <a:rPr lang="en-US" altLang="ja-JP" sz="2200" dirty="0"/>
              <a:t>31</a:t>
            </a:r>
            <a:r>
              <a:rPr lang="ja-JP" altLang="en-US" sz="2200" dirty="0"/>
              <a:t>日、米国連邦地方裁判所（ジョージア州・北部地区）が、</a:t>
            </a:r>
            <a:r>
              <a:rPr lang="en-US" altLang="ja-JP" sz="2200" dirty="0"/>
              <a:t>2008</a:t>
            </a:r>
            <a:r>
              <a:rPr lang="ja-JP" altLang="en-US" sz="2200" dirty="0"/>
              <a:t>年から続いているジョージア州立大学の電子リザーブ（</a:t>
            </a:r>
            <a:r>
              <a:rPr lang="en-US" altLang="ja-JP" sz="2200" dirty="0"/>
              <a:t>E-Reserves</a:t>
            </a:r>
            <a:r>
              <a:rPr lang="ja-JP" altLang="en-US" sz="2200" dirty="0"/>
              <a:t>）に関する訴訟について、判決理由を示しました</a:t>
            </a:r>
            <a:r>
              <a:rPr lang="ja-JP" altLang="en-US" sz="2200" dirty="0" smtClean="0"/>
              <a:t>。</a:t>
            </a:r>
            <a:endParaRPr lang="en-US" altLang="ja-JP" sz="2200" dirty="0" smtClean="0"/>
          </a:p>
          <a:p>
            <a:pPr lvl="1"/>
            <a:r>
              <a:rPr lang="ja-JP" altLang="en-US" sz="2000" dirty="0" smtClean="0"/>
              <a:t>米国</a:t>
            </a:r>
            <a:r>
              <a:rPr lang="ja-JP" altLang="en-US" sz="2000" dirty="0"/>
              <a:t>連邦第</a:t>
            </a:r>
            <a:r>
              <a:rPr lang="en-US" altLang="ja-JP" sz="2000" dirty="0"/>
              <a:t>11</a:t>
            </a:r>
            <a:r>
              <a:rPr lang="ja-JP" altLang="en-US" sz="2000" dirty="0"/>
              <a:t>巡回区控訴裁判所で、差し戻しの判決がでたため、原告（オックスフォード大学出版局、ケンブリッジ大学出版局、</a:t>
            </a:r>
            <a:r>
              <a:rPr lang="en-US" altLang="ja-JP" sz="2000" dirty="0"/>
              <a:t>Sage</a:t>
            </a:r>
            <a:r>
              <a:rPr lang="ja-JP" altLang="en-US" sz="2000" dirty="0"/>
              <a:t>社）から訴えのあった</a:t>
            </a:r>
            <a:r>
              <a:rPr lang="en-US" altLang="ja-JP" sz="2000" dirty="0"/>
              <a:t>48</a:t>
            </a:r>
            <a:r>
              <a:rPr lang="ja-JP" altLang="en-US" sz="2000" dirty="0"/>
              <a:t>件の著作権侵害について再度調査を行い、</a:t>
            </a:r>
            <a:r>
              <a:rPr lang="en-US" altLang="ja-JP" sz="2000" dirty="0"/>
              <a:t>41</a:t>
            </a:r>
            <a:r>
              <a:rPr lang="ja-JP" altLang="en-US" sz="2000" dirty="0"/>
              <a:t>件はフェアユースが認められ、</a:t>
            </a:r>
            <a:r>
              <a:rPr lang="en-US" altLang="ja-JP" sz="2000" dirty="0"/>
              <a:t>7</a:t>
            </a:r>
            <a:r>
              <a:rPr lang="ja-JP" altLang="en-US" sz="2000" dirty="0"/>
              <a:t>件のみ原告の訴えの法的権利が認められるとしています</a:t>
            </a:r>
            <a:r>
              <a:rPr lang="ja-JP" altLang="en-US" sz="2000" dirty="0" smtClean="0"/>
              <a:t>。</a:t>
            </a:r>
            <a:endParaRPr lang="en-US" altLang="ja-JP" sz="2000" dirty="0"/>
          </a:p>
          <a:p>
            <a:pPr marL="0" indent="0">
              <a:buNone/>
            </a:pPr>
            <a:r>
              <a:rPr lang="en-US" altLang="ja-JP" sz="2600" b="1" dirty="0" smtClean="0">
                <a:solidFill>
                  <a:srgbClr val="FF0000"/>
                </a:solidFill>
              </a:rPr>
              <a:t>※</a:t>
            </a:r>
            <a:r>
              <a:rPr lang="ja-JP" altLang="en-US" sz="2600" b="1" dirty="0" smtClean="0">
                <a:solidFill>
                  <a:srgbClr val="FF0000"/>
                </a:solidFill>
              </a:rPr>
              <a:t> </a:t>
            </a:r>
            <a:r>
              <a:rPr lang="ja-JP" altLang="en-US" sz="2600" b="1" dirty="0">
                <a:solidFill>
                  <a:srgbClr val="FF0000"/>
                </a:solidFill>
              </a:rPr>
              <a:t>日本とアメリカでは法体系が違うので</a:t>
            </a:r>
            <a:r>
              <a:rPr lang="ja-JP" altLang="en-US" sz="2600" b="1" dirty="0" smtClean="0">
                <a:solidFill>
                  <a:srgbClr val="FF0000"/>
                </a:solidFill>
              </a:rPr>
              <a:t>、「アメリカ</a:t>
            </a:r>
            <a:r>
              <a:rPr lang="ja-JP" altLang="en-US" sz="2600" b="1" dirty="0">
                <a:solidFill>
                  <a:srgbClr val="FF0000"/>
                </a:solidFill>
              </a:rPr>
              <a:t>でこの</a:t>
            </a:r>
            <a:r>
              <a:rPr lang="ja-JP" altLang="en-US" sz="2600" b="1" dirty="0" smtClean="0">
                <a:solidFill>
                  <a:srgbClr val="FF0000"/>
                </a:solidFill>
              </a:rPr>
              <a:t>ような</a:t>
            </a:r>
            <a:r>
              <a:rPr lang="ja-JP" altLang="en-US" sz="2600" b="1" dirty="0">
                <a:solidFill>
                  <a:srgbClr val="FF0000"/>
                </a:solidFill>
              </a:rPr>
              <a:t>判決が</a:t>
            </a:r>
            <a:r>
              <a:rPr lang="ja-JP" altLang="en-US" sz="2600" b="1" dirty="0" smtClean="0">
                <a:solidFill>
                  <a:srgbClr val="FF0000"/>
                </a:solidFill>
              </a:rPr>
              <a:t>ある」から</a:t>
            </a:r>
            <a:r>
              <a:rPr lang="ja-JP" altLang="en-US" sz="2600" b="1" dirty="0">
                <a:solidFill>
                  <a:srgbClr val="FF0000"/>
                </a:solidFill>
              </a:rPr>
              <a:t>と</a:t>
            </a:r>
            <a:r>
              <a:rPr lang="ja-JP" altLang="en-US" sz="2600" b="1" dirty="0" smtClean="0">
                <a:solidFill>
                  <a:srgbClr val="FF0000"/>
                </a:solidFill>
              </a:rPr>
              <a:t>いって、「「日本</a:t>
            </a:r>
            <a:r>
              <a:rPr lang="ja-JP" altLang="en-US" sz="2600" b="1" dirty="0">
                <a:solidFill>
                  <a:srgbClr val="FF0000"/>
                </a:solidFill>
              </a:rPr>
              <a:t>でも</a:t>
            </a:r>
            <a:r>
              <a:rPr lang="ja-JP" altLang="en-US" sz="2600" b="1" dirty="0" smtClean="0">
                <a:solidFill>
                  <a:srgbClr val="FF0000"/>
                </a:solidFill>
              </a:rPr>
              <a:t>同じになる」ということではない」ことに</a:t>
            </a:r>
            <a:r>
              <a:rPr lang="ja-JP" altLang="en-US" sz="2600" b="1" dirty="0">
                <a:solidFill>
                  <a:srgbClr val="FF0000"/>
                </a:solidFill>
              </a:rPr>
              <a:t>留意が必要である。 </a:t>
            </a:r>
          </a:p>
          <a:p>
            <a:endParaRPr kumimoji="1" lang="ja-JP" altLang="en-US" sz="2200" dirty="0"/>
          </a:p>
        </p:txBody>
      </p:sp>
      <p:sp>
        <p:nvSpPr>
          <p:cNvPr id="4" name="スライド番号プレースホルダー 3"/>
          <p:cNvSpPr>
            <a:spLocks noGrp="1"/>
          </p:cNvSpPr>
          <p:nvPr>
            <p:ph type="sldNum" sz="quarter" idx="12"/>
          </p:nvPr>
        </p:nvSpPr>
        <p:spPr/>
        <p:txBody>
          <a:bodyPr/>
          <a:lstStyle/>
          <a:p>
            <a:pPr>
              <a:defRPr/>
            </a:pPr>
            <a:fld id="{D0A31582-3D97-47A6-A9DA-29618D356E33}" type="slidenum">
              <a:rPr lang="en-US" altLang="ja-JP" smtClean="0"/>
              <a:pPr>
                <a:defRPr/>
              </a:pPr>
              <a:t>20</a:t>
            </a:fld>
            <a:endParaRPr lang="en-US" altLang="ja-JP"/>
          </a:p>
        </p:txBody>
      </p:sp>
    </p:spTree>
    <p:extLst>
      <p:ext uri="{BB962C8B-B14F-4D97-AF65-F5344CB8AC3E}">
        <p14:creationId xmlns:p14="http://schemas.microsoft.com/office/powerpoint/2010/main" val="16512059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a:xfrm>
            <a:off x="1474572" y="317243"/>
            <a:ext cx="7232823" cy="1095632"/>
          </a:xfrm>
        </p:spPr>
        <p:txBody>
          <a:bodyPr>
            <a:normAutofit fontScale="90000"/>
          </a:bodyPr>
          <a:lstStyle/>
          <a:p>
            <a:r>
              <a:rPr lang="ja-JP" altLang="en-US" sz="3600" b="1" dirty="0" smtClean="0"/>
              <a:t>「論文や教科書の複製物」以外に取り扱いに留意すべき画像</a:t>
            </a:r>
          </a:p>
        </p:txBody>
      </p:sp>
      <p:sp>
        <p:nvSpPr>
          <p:cNvPr id="3" name="コンテンツ プレースホルダー 2"/>
          <p:cNvSpPr>
            <a:spLocks noGrp="1"/>
          </p:cNvSpPr>
          <p:nvPr>
            <p:ph idx="1"/>
          </p:nvPr>
        </p:nvSpPr>
        <p:spPr>
          <a:xfrm>
            <a:off x="955589" y="1688757"/>
            <a:ext cx="8009024" cy="4407243"/>
          </a:xfrm>
        </p:spPr>
        <p:txBody>
          <a:bodyPr>
            <a:normAutofit fontScale="92500"/>
          </a:bodyPr>
          <a:lstStyle/>
          <a:p>
            <a:pPr marL="0" indent="0">
              <a:buFont typeface="Wingdings" charset="2"/>
              <a:buNone/>
              <a:defRPr/>
            </a:pPr>
            <a:r>
              <a:rPr lang="ja-JP" altLang="en-US" sz="3200" dirty="0" smtClean="0"/>
              <a:t>以下</a:t>
            </a:r>
            <a:r>
              <a:rPr lang="ja-JP" altLang="en-US" sz="3200" dirty="0"/>
              <a:t>の画像については、修正、削除または公開範囲の制限等の取り扱いを要する。</a:t>
            </a:r>
          </a:p>
          <a:p>
            <a:pPr marL="514350" indent="-514350">
              <a:lnSpc>
                <a:spcPct val="130000"/>
              </a:lnSpc>
              <a:buFont typeface="+mj-lt"/>
              <a:buAutoNum type="arabicPeriod"/>
              <a:defRPr/>
            </a:pPr>
            <a:r>
              <a:rPr lang="ja-JP" altLang="en-US" sz="3200" dirty="0" smtClean="0"/>
              <a:t>個人</a:t>
            </a:r>
            <a:r>
              <a:rPr lang="ja-JP" altLang="en-US" sz="3200" dirty="0"/>
              <a:t>情報</a:t>
            </a:r>
            <a:r>
              <a:rPr lang="ja-JP" altLang="en-US" sz="3200" dirty="0" smtClean="0"/>
              <a:t>（例：患者の画像</a:t>
            </a:r>
            <a:r>
              <a:rPr lang="ja-JP" altLang="en-US" sz="3200" dirty="0"/>
              <a:t>診断、顔写真）</a:t>
            </a:r>
          </a:p>
          <a:p>
            <a:pPr marL="514350" indent="-514350">
              <a:lnSpc>
                <a:spcPct val="130000"/>
              </a:lnSpc>
              <a:buFont typeface="+mj-lt"/>
              <a:buAutoNum type="arabicPeriod"/>
              <a:defRPr/>
            </a:pPr>
            <a:r>
              <a:rPr lang="ja-JP" altLang="en-US" sz="3200" dirty="0" smtClean="0"/>
              <a:t>教育・研究</a:t>
            </a:r>
            <a:r>
              <a:rPr lang="ja-JP" altLang="en-US" sz="3200" dirty="0"/>
              <a:t>施設等の風景・人物</a:t>
            </a:r>
          </a:p>
          <a:p>
            <a:pPr marL="514350" indent="-514350">
              <a:lnSpc>
                <a:spcPct val="130000"/>
              </a:lnSpc>
              <a:buFont typeface="+mj-lt"/>
              <a:buAutoNum type="arabicPeriod"/>
              <a:defRPr/>
            </a:pPr>
            <a:r>
              <a:rPr lang="ja-JP" altLang="en-US" sz="3200" dirty="0" smtClean="0"/>
              <a:t>プロスポーツ</a:t>
            </a:r>
            <a:r>
              <a:rPr lang="ja-JP" altLang="en-US" sz="3200" dirty="0"/>
              <a:t>選手、アニメキャラクター等</a:t>
            </a:r>
          </a:p>
          <a:p>
            <a:pPr marL="514350" indent="-514350">
              <a:lnSpc>
                <a:spcPct val="130000"/>
              </a:lnSpc>
              <a:buFont typeface="+mj-lt"/>
              <a:buAutoNum type="arabicPeriod"/>
              <a:defRPr/>
            </a:pPr>
            <a:r>
              <a:rPr lang="ja-JP" altLang="en-US" sz="3200" dirty="0" smtClean="0"/>
              <a:t>一定の職種以外</a:t>
            </a:r>
            <a:r>
              <a:rPr lang="ja-JP" altLang="en-US" sz="3200" dirty="0"/>
              <a:t>には公開</a:t>
            </a:r>
            <a:r>
              <a:rPr lang="ja-JP" altLang="en-US" sz="3200" dirty="0" smtClean="0"/>
              <a:t>できない製品等</a:t>
            </a:r>
            <a:endParaRPr lang="ja-JP" altLang="en-US" sz="3200" dirty="0"/>
          </a:p>
        </p:txBody>
      </p:sp>
      <p:sp>
        <p:nvSpPr>
          <p:cNvPr id="5" name="スライド番号プレースホルダー 1"/>
          <p:cNvSpPr>
            <a:spLocks noGrp="1"/>
          </p:cNvSpPr>
          <p:nvPr>
            <p:ph type="sldNum" sz="quarter" idx="12"/>
          </p:nvPr>
        </p:nvSpPr>
        <p:spPr>
          <a:xfrm>
            <a:off x="7162800" y="6473825"/>
            <a:ext cx="1981200" cy="381000"/>
          </a:xfrm>
        </p:spPr>
        <p:txBody>
          <a:bodyPr/>
          <a:lstStyle/>
          <a:p>
            <a:pPr>
              <a:defRPr/>
            </a:pPr>
            <a:fld id="{DBE91330-3738-4116-81EA-789613ED2924}" type="slidenum">
              <a:rPr lang="en-US" altLang="ja-JP" smtClean="0"/>
              <a:pPr>
                <a:defRPr/>
              </a:pPr>
              <a:t>21</a:t>
            </a:fld>
            <a:endParaRPr lang="en-US" altLang="ja-JP"/>
          </a:p>
        </p:txBody>
      </p:sp>
    </p:spTree>
    <p:extLst>
      <p:ext uri="{BB962C8B-B14F-4D97-AF65-F5344CB8AC3E}">
        <p14:creationId xmlns:p14="http://schemas.microsoft.com/office/powerpoint/2010/main" val="12978896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1226151" y="258276"/>
            <a:ext cx="7659149" cy="999400"/>
          </a:xfrm>
        </p:spPr>
        <p:txBody>
          <a:bodyPr>
            <a:noAutofit/>
          </a:bodyPr>
          <a:lstStyle/>
          <a:p>
            <a:r>
              <a:rPr lang="ja-JP" altLang="en-US" sz="2800" b="1" dirty="0"/>
              <a:t>「大学教育における他人の著作物を含む電子・オンライン教材の作成と利用に関する</a:t>
            </a:r>
            <a:r>
              <a:rPr lang="en-US" altLang="ja-JP" sz="2800" b="1" dirty="0"/>
              <a:t>Q&amp;A</a:t>
            </a:r>
            <a:r>
              <a:rPr lang="ja-JP" altLang="en-US" sz="2800" b="1" dirty="0"/>
              <a:t>」</a:t>
            </a:r>
            <a:endParaRPr lang="ja-JP" altLang="en-US" sz="2800" b="1" dirty="0" smtClean="0"/>
          </a:p>
        </p:txBody>
      </p:sp>
      <p:sp>
        <p:nvSpPr>
          <p:cNvPr id="8" name="スライド番号プレースホルダー 1"/>
          <p:cNvSpPr>
            <a:spLocks noGrp="1"/>
          </p:cNvSpPr>
          <p:nvPr>
            <p:ph type="sldNum" sz="quarter" idx="12"/>
          </p:nvPr>
        </p:nvSpPr>
        <p:spPr>
          <a:xfrm>
            <a:off x="571499" y="758825"/>
            <a:ext cx="561975" cy="381000"/>
          </a:xfrm>
        </p:spPr>
        <p:txBody>
          <a:bodyPr/>
          <a:lstStyle/>
          <a:p>
            <a:pPr>
              <a:defRPr/>
            </a:pPr>
            <a:fld id="{DBE91330-3738-4116-81EA-789613ED2924}" type="slidenum">
              <a:rPr lang="en-US" altLang="ja-JP" smtClean="0"/>
              <a:pPr>
                <a:defRPr/>
              </a:pPr>
              <a:t>22</a:t>
            </a:fld>
            <a:endParaRPr lang="en-US" altLang="ja-JP" dirty="0"/>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4600" y="1837768"/>
            <a:ext cx="2819400" cy="3954328"/>
          </a:xfrm>
          <a:prstGeom prst="rect">
            <a:avLst/>
          </a:prstGeom>
        </p:spPr>
      </p:pic>
      <p:pic>
        <p:nvPicPr>
          <p:cNvPr id="9" name="図 8" descr="吉田先生_差し棒.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81600" y="2813408"/>
            <a:ext cx="1701800" cy="2552700"/>
          </a:xfrm>
          <a:prstGeom prst="rect">
            <a:avLst/>
          </a:prstGeom>
        </p:spPr>
      </p:pic>
      <p:sp>
        <p:nvSpPr>
          <p:cNvPr id="3" name="正方形/長方形 2"/>
          <p:cNvSpPr/>
          <p:nvPr/>
        </p:nvSpPr>
        <p:spPr>
          <a:xfrm>
            <a:off x="1326291" y="1287837"/>
            <a:ext cx="6483179" cy="646331"/>
          </a:xfrm>
          <a:prstGeom prst="rect">
            <a:avLst/>
          </a:prstGeom>
        </p:spPr>
        <p:txBody>
          <a:bodyPr wrap="square">
            <a:spAutoFit/>
          </a:bodyPr>
          <a:lstStyle/>
          <a:p>
            <a:r>
              <a:rPr lang="ja-JP" altLang="en-US" dirty="0">
                <a:hlinkClick r:id="rId5"/>
              </a:rPr>
              <a:t>http://catalog.lib.kyushu-u.ac.jp/recordID/</a:t>
            </a:r>
            <a:r>
              <a:rPr lang="ja-JP" altLang="en-US" dirty="0" smtClean="0">
                <a:hlinkClick r:id="rId5"/>
              </a:rPr>
              <a:t>1440766</a:t>
            </a:r>
            <a:endParaRPr lang="en-US" altLang="ja-JP" dirty="0" smtClean="0"/>
          </a:p>
          <a:p>
            <a:endParaRPr lang="ja-JP" altLang="en-US" dirty="0"/>
          </a:p>
        </p:txBody>
      </p:sp>
      <p:sp>
        <p:nvSpPr>
          <p:cNvPr id="2" name="テキスト ボックス 1"/>
          <p:cNvSpPr txBox="1"/>
          <p:nvPr/>
        </p:nvSpPr>
        <p:spPr>
          <a:xfrm>
            <a:off x="5362307" y="5429342"/>
            <a:ext cx="1800493" cy="369332"/>
          </a:xfrm>
          <a:prstGeom prst="rect">
            <a:avLst/>
          </a:prstGeom>
          <a:noFill/>
        </p:spPr>
        <p:txBody>
          <a:bodyPr wrap="none" rtlCol="0">
            <a:spAutoFit/>
          </a:bodyPr>
          <a:lstStyle/>
          <a:p>
            <a:r>
              <a:rPr lang="ja-JP" altLang="en-US" dirty="0" smtClean="0"/>
              <a:t>著者：</a:t>
            </a:r>
            <a:r>
              <a:rPr lang="ja-JP" altLang="en-US" b="1" dirty="0" smtClean="0"/>
              <a:t>吉田素文</a:t>
            </a:r>
            <a:endParaRPr kumimoji="1" lang="ja-JP" altLang="en-US" b="1" dirty="0"/>
          </a:p>
        </p:txBody>
      </p:sp>
      <p:sp>
        <p:nvSpPr>
          <p:cNvPr id="10" name="テキスト ボックス 9"/>
          <p:cNvSpPr txBox="1"/>
          <p:nvPr/>
        </p:nvSpPr>
        <p:spPr>
          <a:xfrm>
            <a:off x="2819401" y="5798674"/>
            <a:ext cx="5987792" cy="369332"/>
          </a:xfrm>
          <a:prstGeom prst="rect">
            <a:avLst/>
          </a:prstGeom>
          <a:noFill/>
        </p:spPr>
        <p:txBody>
          <a:bodyPr wrap="square" rtlCol="0">
            <a:spAutoFit/>
          </a:bodyPr>
          <a:lstStyle/>
          <a:p>
            <a:r>
              <a:rPr lang="ja-JP" altLang="en-US" dirty="0" smtClean="0"/>
              <a:t>元九州大学医学研究院教授，教材開発センター協力教員</a:t>
            </a:r>
            <a:endParaRPr kumimoji="1" lang="ja-JP" altLang="en-US" dirty="0"/>
          </a:p>
        </p:txBody>
      </p:sp>
    </p:spTree>
    <p:extLst>
      <p:ext uri="{BB962C8B-B14F-4D97-AF65-F5344CB8AC3E}">
        <p14:creationId xmlns:p14="http://schemas.microsoft.com/office/powerpoint/2010/main" val="31305577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コンテンツ プレースホルダー 4"/>
          <p:cNvSpPr>
            <a:spLocks noGrp="1"/>
          </p:cNvSpPr>
          <p:nvPr>
            <p:ph idx="1"/>
          </p:nvPr>
        </p:nvSpPr>
        <p:spPr>
          <a:xfrm>
            <a:off x="955589" y="1600200"/>
            <a:ext cx="7933038" cy="4648200"/>
          </a:xfrm>
        </p:spPr>
        <p:txBody>
          <a:bodyPr>
            <a:normAutofit fontScale="92500" lnSpcReduction="20000"/>
          </a:bodyPr>
          <a:lstStyle/>
          <a:p>
            <a:pPr>
              <a:buFont typeface="+mj-ea"/>
              <a:buAutoNum type="circleNumDbPlain"/>
            </a:pPr>
            <a:r>
              <a:rPr lang="ja-JP" altLang="en-US" dirty="0" smtClean="0">
                <a:solidFill>
                  <a:schemeClr val="tx1"/>
                </a:solidFill>
              </a:rPr>
              <a:t>他人</a:t>
            </a:r>
            <a:r>
              <a:rPr lang="ja-JP" altLang="en-US" dirty="0">
                <a:solidFill>
                  <a:schemeClr val="tx1"/>
                </a:solidFill>
              </a:rPr>
              <a:t>の作った図や画像などを許諾なしに教材に利用しているが？</a:t>
            </a:r>
          </a:p>
          <a:p>
            <a:pPr>
              <a:buFont typeface="+mj-ea"/>
              <a:buAutoNum type="circleNumDbPlain"/>
            </a:pPr>
            <a:r>
              <a:rPr lang="ja-JP" altLang="en-US" dirty="0">
                <a:solidFill>
                  <a:schemeClr val="tx1"/>
                </a:solidFill>
              </a:rPr>
              <a:t>他人の著作物とは何か？</a:t>
            </a:r>
          </a:p>
          <a:p>
            <a:pPr>
              <a:buFont typeface="+mj-ea"/>
              <a:buAutoNum type="circleNumDbPlain"/>
            </a:pPr>
            <a:r>
              <a:rPr lang="ja-JP" altLang="en-US" dirty="0">
                <a:solidFill>
                  <a:schemeClr val="tx1"/>
                </a:solidFill>
              </a:rPr>
              <a:t>海外の著作物を日本で教材として利用する場合やその逆の場合はどう考えればよいか？</a:t>
            </a:r>
          </a:p>
          <a:p>
            <a:pPr>
              <a:buFont typeface="+mj-ea"/>
              <a:buAutoNum type="circleNumDbPlain"/>
            </a:pPr>
            <a:r>
              <a:rPr lang="ja-JP" altLang="en-US" dirty="0">
                <a:solidFill>
                  <a:schemeClr val="tx1"/>
                </a:solidFill>
              </a:rPr>
              <a:t>大学などの教育機関での利用でも事前の許諾が必要か？</a:t>
            </a:r>
          </a:p>
          <a:p>
            <a:pPr>
              <a:buFont typeface="+mj-ea"/>
              <a:buAutoNum type="circleNumDbPlain"/>
            </a:pPr>
            <a:r>
              <a:rPr lang="ja-JP" altLang="en-US" dirty="0">
                <a:solidFill>
                  <a:schemeClr val="tx1"/>
                </a:solidFill>
              </a:rPr>
              <a:t>ウェブ上に公開された動画を授業で利用できるか？</a:t>
            </a:r>
          </a:p>
          <a:p>
            <a:pPr>
              <a:buFont typeface="+mj-ea"/>
              <a:buAutoNum type="circleNumDbPlain"/>
            </a:pPr>
            <a:r>
              <a:rPr lang="ja-JP" altLang="en-US" sz="1800" dirty="0" smtClean="0">
                <a:solidFill>
                  <a:schemeClr val="tx1"/>
                </a:solidFill>
              </a:rPr>
              <a:t>著作権者から許諾を得る具体的方法は？</a:t>
            </a:r>
            <a:endParaRPr lang="en-US" altLang="ja-JP" sz="1800" dirty="0" smtClean="0">
              <a:solidFill>
                <a:schemeClr val="tx1"/>
              </a:solidFill>
            </a:endParaRPr>
          </a:p>
          <a:p>
            <a:pPr>
              <a:buFont typeface="+mj-ea"/>
              <a:buAutoNum type="circleNumDbPlain"/>
            </a:pPr>
            <a:r>
              <a:rPr lang="ja-JP" altLang="en-US" sz="1800" dirty="0" smtClean="0">
                <a:solidFill>
                  <a:schemeClr val="tx1"/>
                </a:solidFill>
              </a:rPr>
              <a:t>英文</a:t>
            </a:r>
            <a:r>
              <a:rPr lang="ja-JP" altLang="en-US" sz="1800" dirty="0">
                <a:solidFill>
                  <a:schemeClr val="tx1"/>
                </a:solidFill>
              </a:rPr>
              <a:t>学術雑誌に掲載された図表等を教材として使う場合、許諾はどのように取得するか？</a:t>
            </a:r>
            <a:endParaRPr lang="en-US" altLang="ja-JP" sz="1800" dirty="0">
              <a:solidFill>
                <a:schemeClr val="tx1"/>
              </a:solidFill>
            </a:endParaRPr>
          </a:p>
          <a:p>
            <a:pPr>
              <a:buFont typeface="+mj-ea"/>
              <a:buAutoNum type="circleNumDbPlain"/>
            </a:pPr>
            <a:r>
              <a:rPr lang="ja-JP" altLang="en-US" sz="1800" dirty="0">
                <a:solidFill>
                  <a:schemeClr val="tx1"/>
                </a:solidFill>
              </a:rPr>
              <a:t>他人の著作物を含む教材をウェブサイトで配布するには？</a:t>
            </a:r>
            <a:endParaRPr lang="en-US" altLang="ja-JP" sz="1800" dirty="0">
              <a:solidFill>
                <a:schemeClr val="tx1"/>
              </a:solidFill>
            </a:endParaRPr>
          </a:p>
          <a:p>
            <a:pPr>
              <a:buFont typeface="+mj-ea"/>
              <a:buAutoNum type="circleNumDbPlain"/>
            </a:pPr>
            <a:r>
              <a:rPr lang="ja-JP" altLang="en-US" sz="1800" dirty="0">
                <a:solidFill>
                  <a:schemeClr val="tx1"/>
                </a:solidFill>
              </a:rPr>
              <a:t>他人の著作物の図や表に手を加えて使用してよいか</a:t>
            </a:r>
            <a:r>
              <a:rPr lang="en-US" altLang="ja-JP" sz="1800" dirty="0">
                <a:solidFill>
                  <a:schemeClr val="tx1"/>
                </a:solidFill>
              </a:rPr>
              <a:t>?</a:t>
            </a:r>
          </a:p>
          <a:p>
            <a:pPr>
              <a:buFont typeface="+mj-ea"/>
              <a:buAutoNum type="circleNumDbPlain"/>
            </a:pPr>
            <a:r>
              <a:rPr lang="ja-JP" altLang="en-US" sz="1800" dirty="0">
                <a:solidFill>
                  <a:schemeClr val="tx1"/>
                </a:solidFill>
              </a:rPr>
              <a:t>出所はどのように明示すればよいか</a:t>
            </a:r>
            <a:r>
              <a:rPr lang="ja-JP" altLang="en-US" sz="1800" dirty="0" smtClean="0">
                <a:solidFill>
                  <a:schemeClr val="tx1"/>
                </a:solidFill>
              </a:rPr>
              <a:t>？</a:t>
            </a:r>
            <a:endParaRPr lang="en-US" altLang="ja-JP" sz="1800" dirty="0" smtClean="0">
              <a:solidFill>
                <a:schemeClr val="tx1"/>
              </a:solidFill>
            </a:endParaRPr>
          </a:p>
          <a:p>
            <a:pPr>
              <a:buFont typeface="+mj-ea"/>
              <a:buAutoNum type="circleNumDbPlain"/>
            </a:pPr>
            <a:r>
              <a:rPr lang="ja-JP" altLang="en-US" sz="1800" dirty="0">
                <a:solidFill>
                  <a:schemeClr val="tx1"/>
                </a:solidFill>
              </a:rPr>
              <a:t>引用の範囲内であれば、翻訳して使用してよいか？</a:t>
            </a:r>
            <a:endParaRPr lang="en-US" altLang="ja-JP" sz="1800" dirty="0">
              <a:solidFill>
                <a:schemeClr val="tx1"/>
              </a:solidFill>
            </a:endParaRPr>
          </a:p>
          <a:p>
            <a:pPr>
              <a:buFont typeface="+mj-ea"/>
              <a:buAutoNum type="circleNumDbPlain"/>
            </a:pPr>
            <a:r>
              <a:rPr lang="ja-JP" altLang="en-US" sz="1800" dirty="0">
                <a:solidFill>
                  <a:schemeClr val="tx1"/>
                </a:solidFill>
              </a:rPr>
              <a:t>録画した講義を公開するための著作権処理はどうすればよいか</a:t>
            </a:r>
            <a:r>
              <a:rPr lang="ja-JP" altLang="en-US" sz="1800" dirty="0" smtClean="0">
                <a:solidFill>
                  <a:schemeClr val="tx1"/>
                </a:solidFill>
              </a:rPr>
              <a:t>？</a:t>
            </a:r>
            <a:endParaRPr lang="en-US" altLang="ja-JP" sz="1800" dirty="0">
              <a:solidFill>
                <a:schemeClr val="tx1"/>
              </a:solidFill>
            </a:endParaRPr>
          </a:p>
          <a:p>
            <a:pPr marL="514350" indent="-514350">
              <a:buClr>
                <a:srgbClr val="406F7B"/>
              </a:buClr>
              <a:buFont typeface="Verdana" charset="0"/>
              <a:buAutoNum type="arabicPeriod"/>
            </a:pPr>
            <a:endParaRPr lang="en-US" altLang="ja-JP" sz="1800" dirty="0" smtClean="0"/>
          </a:p>
        </p:txBody>
      </p:sp>
      <p:sp>
        <p:nvSpPr>
          <p:cNvPr id="8" name="スライド番号プレースホルダー 1"/>
          <p:cNvSpPr>
            <a:spLocks noGrp="1"/>
          </p:cNvSpPr>
          <p:nvPr>
            <p:ph type="sldNum" sz="quarter" idx="12"/>
          </p:nvPr>
        </p:nvSpPr>
        <p:spPr>
          <a:xfrm>
            <a:off x="7162800" y="6473825"/>
            <a:ext cx="1981200" cy="381000"/>
          </a:xfrm>
        </p:spPr>
        <p:txBody>
          <a:bodyPr/>
          <a:lstStyle/>
          <a:p>
            <a:pPr>
              <a:defRPr/>
            </a:pPr>
            <a:fld id="{DBE91330-3738-4116-81EA-789613ED2924}" type="slidenum">
              <a:rPr lang="en-US" altLang="ja-JP" smtClean="0"/>
              <a:pPr>
                <a:defRPr/>
              </a:pPr>
              <a:t>23</a:t>
            </a:fld>
            <a:endParaRPr lang="en-US" altLang="ja-JP"/>
          </a:p>
        </p:txBody>
      </p:sp>
      <p:sp>
        <p:nvSpPr>
          <p:cNvPr id="7" name="タイトル 1"/>
          <p:cNvSpPr>
            <a:spLocks noGrp="1"/>
          </p:cNvSpPr>
          <p:nvPr>
            <p:ph type="title"/>
          </p:nvPr>
        </p:nvSpPr>
        <p:spPr>
          <a:xfrm>
            <a:off x="1300293" y="288437"/>
            <a:ext cx="7659149" cy="1098550"/>
          </a:xfrm>
        </p:spPr>
        <p:txBody>
          <a:bodyPr>
            <a:noAutofit/>
          </a:bodyPr>
          <a:lstStyle/>
          <a:p>
            <a:r>
              <a:rPr lang="ja-JP" altLang="en-US" sz="2800" dirty="0"/>
              <a:t>「大学教育における他人の著作物を含む電子・オンライン教材の作成と利用に関する</a:t>
            </a:r>
            <a:r>
              <a:rPr lang="en-US" altLang="ja-JP" sz="2800" dirty="0"/>
              <a:t>Q&amp;A</a:t>
            </a:r>
            <a:r>
              <a:rPr lang="ja-JP" altLang="en-US" sz="2800" dirty="0"/>
              <a:t>」</a:t>
            </a:r>
            <a:endParaRPr lang="ja-JP" altLang="en-US" sz="2800" dirty="0" smtClean="0"/>
          </a:p>
        </p:txBody>
      </p:sp>
    </p:spTree>
    <p:extLst>
      <p:ext uri="{BB962C8B-B14F-4D97-AF65-F5344CB8AC3E}">
        <p14:creationId xmlns:p14="http://schemas.microsoft.com/office/powerpoint/2010/main" val="2296909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a:t>
            </a:r>
            <a:endParaRPr kumimoji="1" lang="ja-JP" altLang="en-US" dirty="0"/>
          </a:p>
        </p:txBody>
      </p:sp>
      <p:sp>
        <p:nvSpPr>
          <p:cNvPr id="3" name="コンテンツ プレースホルダー 2"/>
          <p:cNvSpPr>
            <a:spLocks noGrp="1"/>
          </p:cNvSpPr>
          <p:nvPr>
            <p:ph idx="1"/>
          </p:nvPr>
        </p:nvSpPr>
        <p:spPr>
          <a:xfrm>
            <a:off x="695325" y="1264555"/>
            <a:ext cx="8201025" cy="4615822"/>
          </a:xfrm>
        </p:spPr>
        <p:txBody>
          <a:bodyPr>
            <a:normAutofit/>
          </a:bodyPr>
          <a:lstStyle/>
          <a:p>
            <a:r>
              <a:rPr lang="ja-JP" altLang="en-US" dirty="0" smtClean="0"/>
              <a:t>著作権者と利用者間の契約の事例</a:t>
            </a:r>
            <a:endParaRPr lang="en-US" altLang="ja-JP" dirty="0" smtClean="0"/>
          </a:p>
          <a:p>
            <a:r>
              <a:rPr lang="en-US" altLang="ja-JP" dirty="0">
                <a:hlinkClick r:id="rId2"/>
              </a:rPr>
              <a:t>http://</a:t>
            </a:r>
            <a:r>
              <a:rPr lang="en-US" altLang="ja-JP" dirty="0" smtClean="0">
                <a:hlinkClick r:id="rId2"/>
              </a:rPr>
              <a:t>journals.plos.org/plosone/s/content-license</a:t>
            </a:r>
            <a:endParaRPr lang="en-US" altLang="ja-JP" dirty="0" smtClean="0"/>
          </a:p>
          <a:p>
            <a:r>
              <a:rPr kumimoji="1" lang="en-US" altLang="ja-JP" dirty="0" smtClean="0"/>
              <a:t>TPP</a:t>
            </a:r>
            <a:r>
              <a:rPr kumimoji="1" lang="ja-JP" altLang="en-US" dirty="0" err="1" smtClean="0"/>
              <a:t>，</a:t>
            </a:r>
            <a:r>
              <a:rPr kumimoji="1" lang="ja-JP" altLang="en-US" dirty="0" smtClean="0"/>
              <a:t>著作権問題は「非親告罪化」「死後</a:t>
            </a:r>
            <a:r>
              <a:rPr lang="en-US" altLang="ja-JP" dirty="0" smtClean="0"/>
              <a:t>70</a:t>
            </a:r>
            <a:r>
              <a:rPr lang="ja-JP" altLang="en-US" dirty="0" smtClean="0"/>
              <a:t>年</a:t>
            </a:r>
            <a:r>
              <a:rPr kumimoji="1" lang="ja-JP" altLang="en-US" dirty="0" smtClean="0"/>
              <a:t>」で決着か</a:t>
            </a:r>
            <a:endParaRPr kumimoji="1" lang="en-US" altLang="ja-JP" dirty="0" smtClean="0"/>
          </a:p>
          <a:p>
            <a:r>
              <a:rPr lang="en-US" altLang="ja-JP" dirty="0">
                <a:hlinkClick r:id="rId3"/>
              </a:rPr>
              <a:t>http://</a:t>
            </a:r>
            <a:r>
              <a:rPr lang="en-US" altLang="ja-JP" dirty="0" smtClean="0">
                <a:hlinkClick r:id="rId3"/>
              </a:rPr>
              <a:t>www.itmedia.co.jp/news/articles/1507/28/news071.html</a:t>
            </a:r>
            <a:endParaRPr lang="en-US" altLang="ja-JP" dirty="0" smtClean="0"/>
          </a:p>
          <a:p>
            <a:r>
              <a:rPr lang="ja-JP" altLang="en-US" dirty="0"/>
              <a:t>文化審議会著作権分科会法制・基本問題小委員会（第</a:t>
            </a:r>
            <a:r>
              <a:rPr lang="en-US" altLang="ja-JP" dirty="0"/>
              <a:t>4</a:t>
            </a:r>
            <a:r>
              <a:rPr lang="ja-JP" altLang="en-US" dirty="0"/>
              <a:t>回） </a:t>
            </a:r>
            <a:endParaRPr lang="en-US" altLang="ja-JP" dirty="0" smtClean="0"/>
          </a:p>
          <a:p>
            <a:r>
              <a:rPr lang="en-US" altLang="ja-JP" dirty="0" smtClean="0">
                <a:hlinkClick r:id="rId4"/>
              </a:rPr>
              <a:t>http</a:t>
            </a:r>
            <a:r>
              <a:rPr lang="en-US" altLang="ja-JP" dirty="0">
                <a:hlinkClick r:id="rId4"/>
              </a:rPr>
              <a:t>://www.bunka.go.jp/seisaku/bunkashingikai/chosakuken/hoki/h27_04</a:t>
            </a:r>
            <a:r>
              <a:rPr lang="en-US" altLang="ja-JP" dirty="0" smtClean="0">
                <a:hlinkClick r:id="rId4"/>
              </a:rPr>
              <a:t>/</a:t>
            </a:r>
            <a:endParaRPr lang="en-US" altLang="ja-JP" dirty="0" smtClean="0"/>
          </a:p>
          <a:p>
            <a:r>
              <a:rPr lang="ja-JP" altLang="en-US" dirty="0"/>
              <a:t>著作物等の利用円滑化のためのニーズの募集について（</a:t>
            </a:r>
            <a:r>
              <a:rPr lang="ja-JP" altLang="en-US" dirty="0" smtClean="0"/>
              <a:t>文化庁</a:t>
            </a:r>
            <a:r>
              <a:rPr lang="ja-JP" altLang="en-US" dirty="0"/>
              <a:t>著作権課</a:t>
            </a:r>
            <a:r>
              <a:rPr lang="ja-JP" altLang="en-US" dirty="0" smtClean="0"/>
              <a:t>）</a:t>
            </a:r>
            <a:endParaRPr lang="en-US" altLang="ja-JP" dirty="0" smtClean="0"/>
          </a:p>
          <a:p>
            <a:r>
              <a:rPr lang="en-US" altLang="ja-JP" dirty="0">
                <a:hlinkClick r:id="rId5"/>
              </a:rPr>
              <a:t>http://</a:t>
            </a:r>
            <a:r>
              <a:rPr lang="en-US" altLang="ja-JP">
                <a:hlinkClick r:id="rId5"/>
              </a:rPr>
              <a:t>www.bunka.go.jp/seisaku/chosakuken/needs</a:t>
            </a:r>
            <a:r>
              <a:rPr lang="en-US" altLang="ja-JP" smtClean="0">
                <a:hlinkClick r:id="rId5"/>
              </a:rPr>
              <a:t>/</a:t>
            </a:r>
            <a:endParaRPr lang="en-US" altLang="ja-JP" dirty="0" smtClean="0"/>
          </a:p>
        </p:txBody>
      </p:sp>
      <p:sp>
        <p:nvSpPr>
          <p:cNvPr id="5" name="スライド番号プレースホルダー 1"/>
          <p:cNvSpPr>
            <a:spLocks noGrp="1"/>
          </p:cNvSpPr>
          <p:nvPr>
            <p:ph type="sldNum" sz="quarter" idx="12"/>
          </p:nvPr>
        </p:nvSpPr>
        <p:spPr>
          <a:xfrm>
            <a:off x="514349" y="758825"/>
            <a:ext cx="600075" cy="381000"/>
          </a:xfrm>
        </p:spPr>
        <p:txBody>
          <a:bodyPr/>
          <a:lstStyle/>
          <a:p>
            <a:pPr>
              <a:defRPr/>
            </a:pPr>
            <a:r>
              <a:rPr lang="en-US" altLang="ja-JP" dirty="0" smtClean="0"/>
              <a:t>44</a:t>
            </a:r>
            <a:endParaRPr lang="en-US" altLang="ja-JP" dirty="0"/>
          </a:p>
        </p:txBody>
      </p:sp>
    </p:spTree>
    <p:extLst>
      <p:ext uri="{BB962C8B-B14F-4D97-AF65-F5344CB8AC3E}">
        <p14:creationId xmlns:p14="http://schemas.microsoft.com/office/powerpoint/2010/main" val="31544915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著作権に関するリンク</a:t>
            </a:r>
            <a:endParaRPr kumimoji="1" lang="ja-JP" altLang="en-US" dirty="0"/>
          </a:p>
        </p:txBody>
      </p:sp>
      <p:sp>
        <p:nvSpPr>
          <p:cNvPr id="3" name="コンテンツ プレースホルダー 2"/>
          <p:cNvSpPr>
            <a:spLocks noGrp="1"/>
          </p:cNvSpPr>
          <p:nvPr>
            <p:ph idx="1"/>
          </p:nvPr>
        </p:nvSpPr>
        <p:spPr>
          <a:xfrm>
            <a:off x="1703517" y="1326292"/>
            <a:ext cx="7201586" cy="5016843"/>
          </a:xfrm>
        </p:spPr>
        <p:txBody>
          <a:bodyPr>
            <a:normAutofit/>
          </a:bodyPr>
          <a:lstStyle/>
          <a:p>
            <a:r>
              <a:rPr kumimoji="1" lang="en-US" altLang="ja-JP" sz="2000" dirty="0" smtClean="0"/>
              <a:t>CRIC</a:t>
            </a:r>
            <a:r>
              <a:rPr lang="ja-JP" altLang="en-US" sz="2000" dirty="0"/>
              <a:t> </a:t>
            </a:r>
            <a:r>
              <a:rPr lang="ja-JP" altLang="en-US" sz="2000" dirty="0" smtClean="0"/>
              <a:t>（</a:t>
            </a:r>
            <a:r>
              <a:rPr kumimoji="1" lang="ja-JP" altLang="en-US" sz="2000" dirty="0" smtClean="0"/>
              <a:t>公益社団法人著作権情報センター）</a:t>
            </a:r>
            <a:endParaRPr kumimoji="1" lang="en-US" altLang="ja-JP" sz="2000" dirty="0" smtClean="0"/>
          </a:p>
          <a:p>
            <a:pPr lvl="1"/>
            <a:r>
              <a:rPr lang="en-US" altLang="ja-JP" sz="2000" dirty="0">
                <a:hlinkClick r:id="rId2"/>
              </a:rPr>
              <a:t>http://</a:t>
            </a:r>
            <a:r>
              <a:rPr lang="en-US" altLang="ja-JP" sz="2000" dirty="0" smtClean="0">
                <a:hlinkClick r:id="rId2"/>
              </a:rPr>
              <a:t>www.cric.or.jp/qa/hajime/hajime1.html</a:t>
            </a:r>
            <a:endParaRPr lang="en-US" altLang="ja-JP" sz="2000" dirty="0" smtClean="0"/>
          </a:p>
          <a:p>
            <a:endParaRPr lang="en-US" altLang="ja-JP" sz="2000" dirty="0" smtClean="0"/>
          </a:p>
          <a:p>
            <a:r>
              <a:rPr lang="en-US" altLang="ja-JP" sz="2000" dirty="0" smtClean="0"/>
              <a:t>Web</a:t>
            </a:r>
            <a:r>
              <a:rPr lang="ja-JP" altLang="en-US" sz="2000" dirty="0" smtClean="0"/>
              <a:t>で著作権</a:t>
            </a:r>
            <a:r>
              <a:rPr lang="ja-JP" altLang="en-US" sz="2000" dirty="0"/>
              <a:t>法</a:t>
            </a:r>
            <a:r>
              <a:rPr lang="ja-JP" altLang="en-US" sz="2000" dirty="0" smtClean="0"/>
              <a:t>講義</a:t>
            </a:r>
            <a:endParaRPr lang="en-US" altLang="ja-JP" sz="2000" dirty="0"/>
          </a:p>
          <a:p>
            <a:pPr lvl="1"/>
            <a:r>
              <a:rPr lang="en-US" altLang="ja-JP" sz="2000" dirty="0" smtClean="0">
                <a:hlinkClick r:id="rId3"/>
              </a:rPr>
              <a:t>Webhttp</a:t>
            </a:r>
            <a:r>
              <a:rPr lang="en-US" altLang="ja-JP" sz="2000" dirty="0">
                <a:hlinkClick r:id="rId3"/>
              </a:rPr>
              <a:t>://</a:t>
            </a:r>
            <a:r>
              <a:rPr lang="en-US" altLang="ja-JP" sz="2000" dirty="0" smtClean="0">
                <a:hlinkClick r:id="rId3"/>
              </a:rPr>
              <a:t>copyright.watson.jp</a:t>
            </a:r>
            <a:endParaRPr lang="en-US" altLang="ja-JP" sz="2000" dirty="0" smtClean="0"/>
          </a:p>
          <a:p>
            <a:pPr lvl="1"/>
            <a:endParaRPr lang="en-US" altLang="ja-JP" sz="2000" dirty="0"/>
          </a:p>
          <a:p>
            <a:r>
              <a:rPr lang="ja-JP" altLang="en-US" sz="2000" dirty="0" smtClean="0"/>
              <a:t>著作権判例データベース</a:t>
            </a:r>
            <a:endParaRPr lang="en-US" altLang="ja-JP" sz="2000" dirty="0" smtClean="0"/>
          </a:p>
          <a:p>
            <a:pPr marL="742950" lvl="2" indent="-342900"/>
            <a:r>
              <a:rPr lang="en-US" altLang="ja-JP" sz="1800" dirty="0">
                <a:hlinkClick r:id="rId4"/>
              </a:rPr>
              <a:t>http://tyosaku.hanrei.jp</a:t>
            </a:r>
            <a:r>
              <a:rPr lang="en-US" altLang="ja-JP" sz="1800" dirty="0" smtClean="0">
                <a:hlinkClick r:id="rId4"/>
              </a:rPr>
              <a:t>/</a:t>
            </a:r>
            <a:endParaRPr lang="en-US" altLang="ja-JP" sz="1800" dirty="0"/>
          </a:p>
          <a:p>
            <a:pPr marL="342900" lvl="1" indent="-342900"/>
            <a:endParaRPr lang="en-US" altLang="ja-JP" sz="2200" dirty="0" smtClean="0"/>
          </a:p>
          <a:p>
            <a:pPr marL="342900" lvl="1" indent="-342900"/>
            <a:r>
              <a:rPr lang="ja-JP" altLang="en-US" sz="2200" dirty="0" smtClean="0"/>
              <a:t>医療画像の著作権</a:t>
            </a:r>
            <a:endParaRPr lang="en-US" altLang="ja-JP" sz="2200" dirty="0"/>
          </a:p>
          <a:p>
            <a:pPr marL="742950" lvl="2" indent="-342900"/>
            <a:r>
              <a:rPr lang="en-US" altLang="ja-JP" sz="1800" dirty="0" smtClean="0">
                <a:hlinkClick r:id="rId5"/>
              </a:rPr>
              <a:t>http</a:t>
            </a:r>
            <a:r>
              <a:rPr lang="en-US" altLang="ja-JP" sz="1800" dirty="0">
                <a:hlinkClick r:id="rId5"/>
              </a:rPr>
              <a:t>://www.esite-hc.com/cn04/</a:t>
            </a:r>
            <a:r>
              <a:rPr lang="en-US" altLang="ja-JP" sz="1800" dirty="0" err="1">
                <a:hlinkClick r:id="rId5"/>
              </a:rPr>
              <a:t>copyright..</a:t>
            </a:r>
            <a:r>
              <a:rPr lang="en-US" altLang="ja-JP" sz="1800" dirty="0" err="1" smtClean="0">
                <a:hlinkClick r:id="rId5"/>
              </a:rPr>
              <a:t>html</a:t>
            </a:r>
            <a:endParaRPr lang="en-US" altLang="ja-JP" sz="1800" dirty="0" smtClean="0"/>
          </a:p>
          <a:p>
            <a:pPr marL="342900" lvl="1" indent="-342900"/>
            <a:endParaRPr kumimoji="1" lang="ja-JP" altLang="en-US" sz="2000" dirty="0"/>
          </a:p>
        </p:txBody>
      </p:sp>
    </p:spTree>
    <p:extLst>
      <p:ext uri="{BB962C8B-B14F-4D97-AF65-F5344CB8AC3E}">
        <p14:creationId xmlns:p14="http://schemas.microsoft.com/office/powerpoint/2010/main" val="42335091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08671" y="624110"/>
            <a:ext cx="7125730" cy="883414"/>
          </a:xfrm>
        </p:spPr>
        <p:txBody>
          <a:bodyPr>
            <a:noAutofit/>
          </a:bodyPr>
          <a:lstStyle/>
          <a:p>
            <a:r>
              <a:rPr kumimoji="1" lang="ja-JP" altLang="en-US" sz="2400" dirty="0" smtClean="0"/>
              <a:t>小テスト）本日の講義「著作権（第２部）」</a:t>
            </a:r>
            <a:r>
              <a:rPr lang="ja-JP" altLang="en-US" sz="2400" dirty="0" smtClean="0"/>
              <a:t>について</a:t>
            </a:r>
            <a:r>
              <a:rPr kumimoji="1" lang="ja-JP" altLang="en-US" sz="2400" dirty="0" smtClean="0"/>
              <a:t>以下の問</a:t>
            </a:r>
            <a:r>
              <a:rPr lang="en-US" altLang="ja-JP" sz="2400" dirty="0" smtClean="0"/>
              <a:t>1.</a:t>
            </a:r>
            <a:r>
              <a:rPr lang="ja-JP" altLang="en-US" sz="2400" dirty="0" smtClean="0"/>
              <a:t>～</a:t>
            </a:r>
            <a:r>
              <a:rPr lang="en-US" altLang="ja-JP" sz="2400" dirty="0" smtClean="0"/>
              <a:t>4.</a:t>
            </a:r>
            <a:r>
              <a:rPr lang="ja-JP" altLang="en-US" sz="2400" dirty="0" smtClean="0"/>
              <a:t>に答えなさい。</a:t>
            </a:r>
            <a:endParaRPr kumimoji="1" lang="ja-JP" altLang="en-US" sz="2400" dirty="0"/>
          </a:p>
        </p:txBody>
      </p:sp>
      <p:sp>
        <p:nvSpPr>
          <p:cNvPr id="3" name="コンテンツ プレースホルダー 2"/>
          <p:cNvSpPr>
            <a:spLocks noGrp="1"/>
          </p:cNvSpPr>
          <p:nvPr>
            <p:ph idx="1"/>
          </p:nvPr>
        </p:nvSpPr>
        <p:spPr>
          <a:xfrm>
            <a:off x="1301578" y="1571425"/>
            <a:ext cx="7037660" cy="4771710"/>
          </a:xfrm>
        </p:spPr>
        <p:txBody>
          <a:bodyPr>
            <a:noAutofit/>
          </a:bodyPr>
          <a:lstStyle/>
          <a:p>
            <a:pPr marL="0" indent="0">
              <a:buNone/>
            </a:pPr>
            <a:r>
              <a:rPr kumimoji="1" lang="ja-JP" altLang="en-US" sz="2000" dirty="0" smtClean="0">
                <a:solidFill>
                  <a:schemeClr val="tx1"/>
                </a:solidFill>
              </a:rPr>
              <a:t>問</a:t>
            </a:r>
            <a:r>
              <a:rPr kumimoji="1" lang="en-US" altLang="ja-JP" sz="2000" dirty="0" smtClean="0">
                <a:solidFill>
                  <a:schemeClr val="tx1"/>
                </a:solidFill>
              </a:rPr>
              <a:t>1.</a:t>
            </a:r>
            <a:r>
              <a:rPr kumimoji="1" lang="ja-JP" altLang="en-US" sz="2000" dirty="0" smtClean="0">
                <a:solidFill>
                  <a:schemeClr val="tx1"/>
                </a:solidFill>
              </a:rPr>
              <a:t>　</a:t>
            </a:r>
            <a:r>
              <a:rPr lang="ja-JP" altLang="en-US" sz="2000" dirty="0" smtClean="0">
                <a:solidFill>
                  <a:schemeClr val="tx1"/>
                </a:solidFill>
              </a:rPr>
              <a:t>著作権者の許諾なく他人の著作物</a:t>
            </a:r>
            <a:r>
              <a:rPr lang="ja-JP" altLang="en-US" sz="2000" dirty="0" smtClean="0">
                <a:solidFill>
                  <a:schemeClr val="tx1"/>
                </a:solidFill>
              </a:rPr>
              <a:t>を</a:t>
            </a:r>
            <a:r>
              <a:rPr lang="ja-JP" altLang="en-US" sz="2000" dirty="0" smtClean="0">
                <a:solidFill>
                  <a:schemeClr val="tx1"/>
                </a:solidFill>
              </a:rPr>
              <a:t>利用した以下の①～③のうち、著作権侵害に当たらないものを</a:t>
            </a:r>
            <a:r>
              <a:rPr lang="ja-JP" altLang="en-US" sz="2000" dirty="0" smtClean="0">
                <a:solidFill>
                  <a:schemeClr val="tx1"/>
                </a:solidFill>
              </a:rPr>
              <a:t>一つ</a:t>
            </a:r>
            <a:r>
              <a:rPr kumimoji="1" lang="ja-JP" altLang="en-US" sz="2000" dirty="0" smtClean="0">
                <a:solidFill>
                  <a:schemeClr val="tx1"/>
                </a:solidFill>
              </a:rPr>
              <a:t>選びなさい。</a:t>
            </a:r>
            <a:endParaRPr kumimoji="1" lang="en-US" altLang="ja-JP" sz="2000" dirty="0" smtClean="0">
              <a:solidFill>
                <a:schemeClr val="tx1"/>
              </a:solidFill>
            </a:endParaRPr>
          </a:p>
          <a:p>
            <a:pPr marL="0" indent="0">
              <a:buNone/>
            </a:pPr>
            <a:endParaRPr kumimoji="1" lang="en-US" altLang="ja-JP" sz="2000" dirty="0" smtClean="0">
              <a:solidFill>
                <a:schemeClr val="tx1"/>
              </a:solidFill>
            </a:endParaRPr>
          </a:p>
          <a:p>
            <a:pPr marL="0" lvl="1" indent="0">
              <a:buNone/>
            </a:pPr>
            <a:r>
              <a:rPr lang="ja-JP" altLang="en-US" sz="2000" dirty="0" smtClean="0">
                <a:solidFill>
                  <a:schemeClr val="tx1"/>
                </a:solidFill>
              </a:rPr>
              <a:t>①</a:t>
            </a:r>
            <a:r>
              <a:rPr lang="ja-JP" altLang="en-US" sz="2000" dirty="0">
                <a:solidFill>
                  <a:schemeClr val="tx1"/>
                </a:solidFill>
              </a:rPr>
              <a:t>テレビ放送のドラマを録画した動画ファイル</a:t>
            </a:r>
            <a:r>
              <a:rPr lang="ja-JP" altLang="en-US" sz="2000" dirty="0" smtClean="0">
                <a:solidFill>
                  <a:schemeClr val="tx1"/>
                </a:solidFill>
              </a:rPr>
              <a:t>を、いつ</a:t>
            </a:r>
            <a:r>
              <a:rPr lang="ja-JP" altLang="en-US" sz="2000" dirty="0" smtClean="0">
                <a:solidFill>
                  <a:schemeClr val="tx1"/>
                </a:solidFill>
              </a:rPr>
              <a:t>でもどこでも楽しめるように</a:t>
            </a:r>
            <a:r>
              <a:rPr lang="en-US" altLang="ja-JP" sz="2000" dirty="0" smtClean="0">
                <a:solidFill>
                  <a:schemeClr val="tx1"/>
                </a:solidFill>
              </a:rPr>
              <a:t>YouTube</a:t>
            </a:r>
            <a:r>
              <a:rPr lang="ja-JP" altLang="en-US" sz="2000" dirty="0" err="1" smtClean="0">
                <a:solidFill>
                  <a:schemeClr val="tx1"/>
                </a:solidFill>
              </a:rPr>
              <a:t>に登</a:t>
            </a:r>
            <a:r>
              <a:rPr lang="ja-JP" altLang="en-US" sz="2000" dirty="0" smtClean="0">
                <a:solidFill>
                  <a:schemeClr val="tx1"/>
                </a:solidFill>
              </a:rPr>
              <a:t>録した</a:t>
            </a:r>
            <a:r>
              <a:rPr lang="ja-JP" altLang="en-US" sz="2000" dirty="0" smtClean="0">
                <a:solidFill>
                  <a:schemeClr val="tx1"/>
                </a:solidFill>
              </a:rPr>
              <a:t>。</a:t>
            </a:r>
            <a:endParaRPr lang="en-US" altLang="ja-JP" sz="2000" dirty="0" smtClean="0">
              <a:solidFill>
                <a:schemeClr val="tx1"/>
              </a:solidFill>
            </a:endParaRPr>
          </a:p>
          <a:p>
            <a:pPr marL="0" indent="0">
              <a:buNone/>
            </a:pPr>
            <a:r>
              <a:rPr lang="ja-JP" altLang="en-US" sz="2000" dirty="0" smtClean="0">
                <a:solidFill>
                  <a:schemeClr val="tx1"/>
                </a:solidFill>
              </a:rPr>
              <a:t>②子供が、歴史</a:t>
            </a:r>
            <a:r>
              <a:rPr lang="ja-JP" altLang="en-US" sz="2000" dirty="0" smtClean="0">
                <a:solidFill>
                  <a:schemeClr val="tx1"/>
                </a:solidFill>
              </a:rPr>
              <a:t>の</a:t>
            </a:r>
            <a:r>
              <a:rPr lang="ja-JP" altLang="en-US" sz="2000" dirty="0">
                <a:solidFill>
                  <a:schemeClr val="tx1"/>
                </a:solidFill>
              </a:rPr>
              <a:t>調べ</a:t>
            </a:r>
            <a:r>
              <a:rPr lang="ja-JP" altLang="en-US" sz="2000" dirty="0" smtClean="0">
                <a:solidFill>
                  <a:schemeClr val="tx1"/>
                </a:solidFill>
              </a:rPr>
              <a:t>学習の発表</a:t>
            </a:r>
            <a:r>
              <a:rPr lang="ja-JP" altLang="en-US" sz="2000" dirty="0" smtClean="0">
                <a:solidFill>
                  <a:schemeClr val="tx1"/>
                </a:solidFill>
              </a:rPr>
              <a:t>資料に、博物館</a:t>
            </a:r>
            <a:r>
              <a:rPr lang="ja-JP" altLang="en-US" sz="2000" dirty="0">
                <a:solidFill>
                  <a:schemeClr val="tx1"/>
                </a:solidFill>
              </a:rPr>
              <a:t>の</a:t>
            </a:r>
            <a:r>
              <a:rPr lang="ja-JP" altLang="en-US" sz="2000" dirty="0" smtClean="0">
                <a:solidFill>
                  <a:schemeClr val="tx1"/>
                </a:solidFill>
              </a:rPr>
              <a:t>ホームページの説明文の全部</a:t>
            </a:r>
            <a:r>
              <a:rPr lang="ja-JP" altLang="en-US" sz="2000" dirty="0" smtClean="0">
                <a:solidFill>
                  <a:schemeClr val="tx1"/>
                </a:solidFill>
              </a:rPr>
              <a:t>を、自分</a:t>
            </a:r>
            <a:r>
              <a:rPr lang="ja-JP" altLang="en-US" sz="2000" dirty="0" smtClean="0">
                <a:solidFill>
                  <a:schemeClr val="tx1"/>
                </a:solidFill>
              </a:rPr>
              <a:t>の考えとして使った</a:t>
            </a:r>
            <a:r>
              <a:rPr lang="ja-JP" altLang="en-US" sz="2000" dirty="0" smtClean="0">
                <a:solidFill>
                  <a:schemeClr val="tx1"/>
                </a:solidFill>
              </a:rPr>
              <a:t>。</a:t>
            </a:r>
            <a:endParaRPr lang="en-US" altLang="ja-JP" sz="2000" dirty="0" smtClean="0">
              <a:solidFill>
                <a:schemeClr val="tx1"/>
              </a:solidFill>
            </a:endParaRPr>
          </a:p>
          <a:p>
            <a:pPr marL="0" indent="0">
              <a:buNone/>
            </a:pPr>
            <a:r>
              <a:rPr lang="ja-JP" altLang="en-US" sz="2000" dirty="0" smtClean="0">
                <a:solidFill>
                  <a:schemeClr val="tx1"/>
                </a:solidFill>
              </a:rPr>
              <a:t>③</a:t>
            </a:r>
            <a:r>
              <a:rPr kumimoji="1" lang="ja-JP" altLang="en-US" sz="2000" dirty="0" smtClean="0">
                <a:solidFill>
                  <a:schemeClr val="tx1"/>
                </a:solidFill>
              </a:rPr>
              <a:t>幼稚園</a:t>
            </a:r>
            <a:r>
              <a:rPr kumimoji="1" lang="ja-JP" altLang="en-US" sz="2000" dirty="0" smtClean="0">
                <a:solidFill>
                  <a:schemeClr val="tx1"/>
                </a:solidFill>
              </a:rPr>
              <a:t>の運動会</a:t>
            </a:r>
            <a:r>
              <a:rPr kumimoji="1" lang="ja-JP" altLang="en-US" sz="2000" dirty="0" smtClean="0">
                <a:solidFill>
                  <a:schemeClr val="tx1"/>
                </a:solidFill>
              </a:rPr>
              <a:t>で、ダンス</a:t>
            </a:r>
            <a:r>
              <a:rPr kumimoji="1" lang="ja-JP" altLang="en-US" sz="2000" dirty="0" smtClean="0">
                <a:solidFill>
                  <a:schemeClr val="tx1"/>
                </a:solidFill>
              </a:rPr>
              <a:t>演技のため</a:t>
            </a:r>
            <a:r>
              <a:rPr kumimoji="1" lang="ja-JP" altLang="en-US" sz="2000" dirty="0" smtClean="0">
                <a:solidFill>
                  <a:schemeClr val="tx1"/>
                </a:solidFill>
              </a:rPr>
              <a:t>に、今流行っている音楽を使った。</a:t>
            </a:r>
            <a:endParaRPr kumimoji="1" lang="en-US" altLang="ja-JP" sz="2000" dirty="0" smtClean="0">
              <a:solidFill>
                <a:schemeClr val="tx1"/>
              </a:solidFill>
            </a:endParaRPr>
          </a:p>
          <a:p>
            <a:pPr marL="0" indent="0">
              <a:buNone/>
            </a:pPr>
            <a:endParaRPr lang="en-US" altLang="ja-JP" sz="2000" dirty="0">
              <a:solidFill>
                <a:schemeClr val="tx1"/>
              </a:solidFill>
            </a:endParaRPr>
          </a:p>
          <a:p>
            <a:pPr marL="0" indent="0">
              <a:buNone/>
            </a:pPr>
            <a:r>
              <a:rPr lang="ja-JP" altLang="en-US" sz="2000" dirty="0" smtClean="0">
                <a:solidFill>
                  <a:schemeClr val="tx1"/>
                </a:solidFill>
              </a:rPr>
              <a:t>解答</a:t>
            </a:r>
            <a:r>
              <a:rPr lang="ja-JP" altLang="en-US" sz="2000" dirty="0" smtClean="0">
                <a:solidFill>
                  <a:schemeClr val="tx1"/>
                </a:solidFill>
              </a:rPr>
              <a:t>）</a:t>
            </a:r>
            <a:endParaRPr kumimoji="1" lang="en-US" altLang="ja-JP" sz="2000" dirty="0" smtClean="0"/>
          </a:p>
        </p:txBody>
      </p:sp>
    </p:spTree>
    <p:extLst>
      <p:ext uri="{BB962C8B-B14F-4D97-AF65-F5344CB8AC3E}">
        <p14:creationId xmlns:p14="http://schemas.microsoft.com/office/powerpoint/2010/main" val="29528055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371600" y="521100"/>
            <a:ext cx="6981568" cy="6015623"/>
          </a:xfrm>
        </p:spPr>
        <p:txBody>
          <a:bodyPr>
            <a:noAutofit/>
          </a:bodyPr>
          <a:lstStyle/>
          <a:p>
            <a:pPr marL="0" indent="0">
              <a:buNone/>
            </a:pPr>
            <a:r>
              <a:rPr kumimoji="1" lang="ja-JP" altLang="en-US" sz="2000" dirty="0" smtClean="0">
                <a:solidFill>
                  <a:schemeClr val="tx1"/>
                </a:solidFill>
              </a:rPr>
              <a:t>問</a:t>
            </a:r>
            <a:r>
              <a:rPr kumimoji="1" lang="en-US" altLang="ja-JP" sz="2000" dirty="0" smtClean="0">
                <a:solidFill>
                  <a:schemeClr val="tx1"/>
                </a:solidFill>
              </a:rPr>
              <a:t>2.</a:t>
            </a:r>
            <a:r>
              <a:rPr kumimoji="1" lang="ja-JP" altLang="en-US" sz="2000" dirty="0" smtClean="0">
                <a:solidFill>
                  <a:schemeClr val="tx1"/>
                </a:solidFill>
              </a:rPr>
              <a:t>　</a:t>
            </a:r>
            <a:r>
              <a:rPr lang="ja-JP" altLang="en-US" sz="2000" dirty="0">
                <a:solidFill>
                  <a:schemeClr val="tx1"/>
                </a:solidFill>
              </a:rPr>
              <a:t>著作権者の許諾なく他人の著作物</a:t>
            </a:r>
            <a:r>
              <a:rPr lang="ja-JP" altLang="en-US" sz="2000" dirty="0" smtClean="0">
                <a:solidFill>
                  <a:schemeClr val="tx1"/>
                </a:solidFill>
              </a:rPr>
              <a:t>を利用できる例外規定の</a:t>
            </a:r>
            <a:r>
              <a:rPr kumimoji="1" lang="ja-JP" altLang="en-US" sz="2000" dirty="0" smtClean="0">
                <a:solidFill>
                  <a:schemeClr val="tx1"/>
                </a:solidFill>
              </a:rPr>
              <a:t>「</a:t>
            </a:r>
            <a:r>
              <a:rPr kumimoji="1" lang="ja-JP" altLang="en-US" sz="2000" dirty="0" smtClean="0">
                <a:solidFill>
                  <a:schemeClr val="tx1"/>
                </a:solidFill>
              </a:rPr>
              <a:t>引用」としての利用</a:t>
            </a:r>
            <a:r>
              <a:rPr lang="ja-JP" altLang="en-US" sz="2000" dirty="0">
                <a:solidFill>
                  <a:schemeClr val="tx1"/>
                </a:solidFill>
              </a:rPr>
              <a:t>の</a:t>
            </a:r>
            <a:r>
              <a:rPr kumimoji="1" lang="ja-JP" altLang="en-US" sz="2000" dirty="0" smtClean="0">
                <a:solidFill>
                  <a:schemeClr val="tx1"/>
                </a:solidFill>
              </a:rPr>
              <a:t>範囲</a:t>
            </a:r>
            <a:r>
              <a:rPr lang="ja-JP" altLang="en-US" sz="2000" dirty="0">
                <a:solidFill>
                  <a:schemeClr val="tx1"/>
                </a:solidFill>
              </a:rPr>
              <a:t>に</a:t>
            </a:r>
            <a:r>
              <a:rPr lang="ja-JP" altLang="en-US" sz="2000" dirty="0" smtClean="0">
                <a:solidFill>
                  <a:schemeClr val="tx1"/>
                </a:solidFill>
              </a:rPr>
              <a:t>関する以下の説</a:t>
            </a:r>
            <a:r>
              <a:rPr lang="ja-JP" altLang="en-US" sz="2000" dirty="0" smtClean="0">
                <a:solidFill>
                  <a:schemeClr val="tx1"/>
                </a:solidFill>
              </a:rPr>
              <a:t>明文の空欄①</a:t>
            </a:r>
            <a:r>
              <a:rPr lang="ja-JP" altLang="en-US" sz="2000" dirty="0">
                <a:solidFill>
                  <a:schemeClr val="tx1"/>
                </a:solidFill>
              </a:rPr>
              <a:t>～</a:t>
            </a:r>
            <a:r>
              <a:rPr lang="ja-JP" altLang="en-US" sz="2000" dirty="0" smtClean="0">
                <a:solidFill>
                  <a:schemeClr val="tx1"/>
                </a:solidFill>
              </a:rPr>
              <a:t>⑤に入る語句を選択肢から一つずつ選びなさい</a:t>
            </a:r>
            <a:r>
              <a:rPr lang="ja-JP" altLang="en-US" sz="2000" dirty="0" smtClean="0">
                <a:solidFill>
                  <a:schemeClr val="tx1"/>
                </a:solidFill>
              </a:rPr>
              <a:t>。</a:t>
            </a:r>
            <a:endParaRPr lang="en-US" altLang="ja-JP" sz="2000" dirty="0" smtClean="0">
              <a:solidFill>
                <a:schemeClr val="tx1"/>
              </a:solidFill>
            </a:endParaRPr>
          </a:p>
          <a:p>
            <a:pPr marL="0" indent="0">
              <a:buNone/>
            </a:pPr>
            <a:endParaRPr kumimoji="1" lang="en-US" altLang="ja-JP" sz="2000" dirty="0" smtClean="0">
              <a:solidFill>
                <a:schemeClr val="tx1"/>
              </a:solidFill>
            </a:endParaRPr>
          </a:p>
          <a:p>
            <a:pPr marL="0" indent="0">
              <a:buNone/>
            </a:pPr>
            <a:r>
              <a:rPr lang="ja-JP" altLang="en-US" sz="2000" dirty="0" smtClean="0">
                <a:solidFill>
                  <a:schemeClr val="tx1"/>
                </a:solidFill>
              </a:rPr>
              <a:t>　公正</a:t>
            </a:r>
            <a:r>
              <a:rPr lang="ja-JP" altLang="en-US" sz="2000" dirty="0">
                <a:solidFill>
                  <a:schemeClr val="tx1"/>
                </a:solidFill>
              </a:rPr>
              <a:t>な慣行に合った引用である</a:t>
            </a:r>
            <a:r>
              <a:rPr lang="ja-JP" altLang="en-US" sz="2000" dirty="0" smtClean="0">
                <a:solidFill>
                  <a:schemeClr val="tx1"/>
                </a:solidFill>
              </a:rPr>
              <a:t>こと。</a:t>
            </a:r>
            <a:r>
              <a:rPr lang="ja-JP" altLang="en-US" sz="2000" dirty="0" smtClean="0">
                <a:solidFill>
                  <a:schemeClr val="tx1"/>
                </a:solidFill>
              </a:rPr>
              <a:t>すなわち、自分</a:t>
            </a:r>
            <a:r>
              <a:rPr lang="ja-JP" altLang="en-US" sz="2000" dirty="0">
                <a:solidFill>
                  <a:schemeClr val="tx1"/>
                </a:solidFill>
              </a:rPr>
              <a:t>の著作物と他人の著作物との間に妥当</a:t>
            </a:r>
            <a:r>
              <a:rPr lang="ja-JP" altLang="en-US" sz="2000" dirty="0" smtClean="0">
                <a:solidFill>
                  <a:schemeClr val="tx1"/>
                </a:solidFill>
              </a:rPr>
              <a:t>な（　①　）関係が</a:t>
            </a:r>
            <a:r>
              <a:rPr lang="ja-JP" altLang="en-US" sz="2000" dirty="0" smtClean="0">
                <a:solidFill>
                  <a:schemeClr val="tx1"/>
                </a:solidFill>
              </a:rPr>
              <a:t>あり、引用</a:t>
            </a:r>
            <a:r>
              <a:rPr lang="ja-JP" altLang="en-US" sz="2000" dirty="0" smtClean="0">
                <a:solidFill>
                  <a:schemeClr val="tx1"/>
                </a:solidFill>
              </a:rPr>
              <a:t>部分が明確に（　②　）されていること。</a:t>
            </a:r>
            <a:r>
              <a:rPr lang="ja-JP" altLang="en-US" sz="2000" dirty="0" smtClean="0">
                <a:solidFill>
                  <a:schemeClr val="tx1"/>
                </a:solidFill>
              </a:rPr>
              <a:t>また、目的上</a:t>
            </a:r>
            <a:r>
              <a:rPr lang="ja-JP" altLang="en-US" sz="2000" dirty="0">
                <a:solidFill>
                  <a:schemeClr val="tx1"/>
                </a:solidFill>
              </a:rPr>
              <a:t>正当な範囲内の引用である</a:t>
            </a:r>
            <a:r>
              <a:rPr lang="ja-JP" altLang="en-US" sz="2000" dirty="0" smtClean="0">
                <a:solidFill>
                  <a:schemeClr val="tx1"/>
                </a:solidFill>
              </a:rPr>
              <a:t>こと。</a:t>
            </a:r>
            <a:r>
              <a:rPr lang="ja-JP" altLang="en-US" sz="2000" dirty="0" smtClean="0">
                <a:solidFill>
                  <a:schemeClr val="tx1"/>
                </a:solidFill>
              </a:rPr>
              <a:t>すなわち、引用</a:t>
            </a:r>
            <a:r>
              <a:rPr lang="ja-JP" altLang="en-US" sz="2000" dirty="0" smtClean="0">
                <a:solidFill>
                  <a:schemeClr val="tx1"/>
                </a:solidFill>
              </a:rPr>
              <a:t>の（　③　）があること。</a:t>
            </a:r>
            <a:r>
              <a:rPr lang="ja-JP" altLang="en-US" sz="2000" dirty="0" smtClean="0">
                <a:solidFill>
                  <a:schemeClr val="tx1"/>
                </a:solidFill>
              </a:rPr>
              <a:t>さらに、（</a:t>
            </a:r>
            <a:r>
              <a:rPr lang="ja-JP" altLang="en-US" sz="2000" dirty="0" smtClean="0">
                <a:solidFill>
                  <a:schemeClr val="tx1"/>
                </a:solidFill>
              </a:rPr>
              <a:t>　④　）された著作物から</a:t>
            </a:r>
            <a:r>
              <a:rPr lang="ja-JP" altLang="en-US" sz="2000" dirty="0">
                <a:solidFill>
                  <a:schemeClr val="tx1"/>
                </a:solidFill>
              </a:rPr>
              <a:t>の引用である</a:t>
            </a:r>
            <a:r>
              <a:rPr lang="ja-JP" altLang="en-US" sz="2000" dirty="0" smtClean="0">
                <a:solidFill>
                  <a:schemeClr val="tx1"/>
                </a:solidFill>
              </a:rPr>
              <a:t>こと。上記</a:t>
            </a:r>
            <a:r>
              <a:rPr lang="ja-JP" altLang="en-US" sz="2000" dirty="0">
                <a:solidFill>
                  <a:schemeClr val="tx1"/>
                </a:solidFill>
              </a:rPr>
              <a:t>を満たす場合でも、原則と</a:t>
            </a:r>
            <a:r>
              <a:rPr lang="ja-JP" altLang="en-US" sz="2000" dirty="0" smtClean="0">
                <a:solidFill>
                  <a:schemeClr val="tx1"/>
                </a:solidFill>
              </a:rPr>
              <a:t>して（　⑤　）を明示すること。</a:t>
            </a:r>
            <a:endParaRPr lang="en-US" altLang="ja-JP" sz="2000" dirty="0" smtClean="0">
              <a:solidFill>
                <a:schemeClr val="tx1"/>
              </a:solidFill>
            </a:endParaRPr>
          </a:p>
          <a:p>
            <a:pPr marL="0" indent="0">
              <a:buNone/>
            </a:pPr>
            <a:endParaRPr lang="en-US" altLang="ja-JP" sz="2000" dirty="0" smtClean="0">
              <a:solidFill>
                <a:schemeClr val="tx1"/>
              </a:solidFill>
            </a:endParaRPr>
          </a:p>
          <a:p>
            <a:pPr marL="0" indent="0">
              <a:buNone/>
            </a:pPr>
            <a:r>
              <a:rPr lang="ja-JP" altLang="en-US" sz="2000" dirty="0" smtClean="0">
                <a:solidFill>
                  <a:schemeClr val="tx1"/>
                </a:solidFill>
              </a:rPr>
              <a:t>選択</a:t>
            </a:r>
            <a:r>
              <a:rPr lang="ja-JP" altLang="en-US" sz="2000" dirty="0">
                <a:solidFill>
                  <a:schemeClr val="tx1"/>
                </a:solidFill>
              </a:rPr>
              <a:t>肢</a:t>
            </a:r>
            <a:r>
              <a:rPr lang="ja-JP" altLang="en-US" sz="2000" dirty="0" smtClean="0">
                <a:solidFill>
                  <a:schemeClr val="tx1"/>
                </a:solidFill>
              </a:rPr>
              <a:t>）</a:t>
            </a:r>
            <a:endParaRPr lang="en-US" altLang="ja-JP" sz="2000" dirty="0" smtClean="0">
              <a:solidFill>
                <a:schemeClr val="tx1"/>
              </a:solidFill>
            </a:endParaRPr>
          </a:p>
          <a:p>
            <a:pPr marL="0" indent="0">
              <a:buNone/>
            </a:pPr>
            <a:r>
              <a:rPr lang="en-US" altLang="ja-JP" sz="2000" dirty="0" smtClean="0">
                <a:solidFill>
                  <a:schemeClr val="tx1"/>
                </a:solidFill>
              </a:rPr>
              <a:t>a) </a:t>
            </a:r>
            <a:r>
              <a:rPr lang="ja-JP" altLang="en-US" sz="2000" dirty="0" smtClean="0">
                <a:solidFill>
                  <a:schemeClr val="tx1"/>
                </a:solidFill>
              </a:rPr>
              <a:t>出所、</a:t>
            </a:r>
            <a:r>
              <a:rPr lang="en-US" altLang="ja-JP" sz="2000" dirty="0" smtClean="0">
                <a:solidFill>
                  <a:schemeClr val="tx1"/>
                </a:solidFill>
              </a:rPr>
              <a:t>b</a:t>
            </a:r>
            <a:r>
              <a:rPr lang="en-US" altLang="ja-JP" sz="2000" dirty="0" smtClean="0">
                <a:solidFill>
                  <a:schemeClr val="tx1"/>
                </a:solidFill>
              </a:rPr>
              <a:t>) </a:t>
            </a:r>
            <a:r>
              <a:rPr lang="ja-JP" altLang="en-US" sz="2000" dirty="0" smtClean="0">
                <a:solidFill>
                  <a:schemeClr val="tx1"/>
                </a:solidFill>
              </a:rPr>
              <a:t>公表、</a:t>
            </a:r>
            <a:r>
              <a:rPr lang="en-US" altLang="ja-JP" sz="2000" dirty="0" smtClean="0">
                <a:solidFill>
                  <a:schemeClr val="tx1"/>
                </a:solidFill>
              </a:rPr>
              <a:t>c</a:t>
            </a:r>
            <a:r>
              <a:rPr lang="en-US" altLang="ja-JP" sz="2000" dirty="0" smtClean="0">
                <a:solidFill>
                  <a:schemeClr val="tx1"/>
                </a:solidFill>
              </a:rPr>
              <a:t>) </a:t>
            </a:r>
            <a:r>
              <a:rPr lang="ja-JP" altLang="en-US" sz="2000" dirty="0" smtClean="0">
                <a:solidFill>
                  <a:schemeClr val="tx1"/>
                </a:solidFill>
              </a:rPr>
              <a:t>必然性、</a:t>
            </a:r>
            <a:r>
              <a:rPr lang="en-US" altLang="ja-JP" sz="2000" dirty="0" smtClean="0">
                <a:solidFill>
                  <a:schemeClr val="tx1"/>
                </a:solidFill>
              </a:rPr>
              <a:t>d</a:t>
            </a:r>
            <a:r>
              <a:rPr lang="en-US" altLang="ja-JP" sz="2000" dirty="0" smtClean="0">
                <a:solidFill>
                  <a:schemeClr val="tx1"/>
                </a:solidFill>
              </a:rPr>
              <a:t>) </a:t>
            </a:r>
            <a:r>
              <a:rPr lang="ja-JP" altLang="en-US" sz="2000" dirty="0" smtClean="0">
                <a:solidFill>
                  <a:schemeClr val="tx1"/>
                </a:solidFill>
              </a:rPr>
              <a:t>区別、</a:t>
            </a:r>
            <a:r>
              <a:rPr lang="en-US" altLang="ja-JP" sz="2000" dirty="0" smtClean="0">
                <a:solidFill>
                  <a:schemeClr val="tx1"/>
                </a:solidFill>
              </a:rPr>
              <a:t>e</a:t>
            </a:r>
            <a:r>
              <a:rPr lang="en-US" altLang="ja-JP" sz="2000" dirty="0" smtClean="0">
                <a:solidFill>
                  <a:schemeClr val="tx1"/>
                </a:solidFill>
              </a:rPr>
              <a:t>) </a:t>
            </a:r>
            <a:r>
              <a:rPr lang="ja-JP" altLang="en-US" sz="2000" dirty="0" smtClean="0">
                <a:solidFill>
                  <a:schemeClr val="tx1"/>
                </a:solidFill>
              </a:rPr>
              <a:t>主従</a:t>
            </a:r>
            <a:endParaRPr lang="en-US" altLang="ja-JP" sz="2000" dirty="0">
              <a:solidFill>
                <a:schemeClr val="tx1"/>
              </a:solidFill>
            </a:endParaRPr>
          </a:p>
          <a:p>
            <a:pPr marL="0" indent="0">
              <a:buNone/>
            </a:pPr>
            <a:endParaRPr kumimoji="1" lang="en-US" altLang="ja-JP" sz="2000" dirty="0">
              <a:solidFill>
                <a:schemeClr val="tx1"/>
              </a:solidFill>
            </a:endParaRPr>
          </a:p>
          <a:p>
            <a:pPr marL="0" indent="0">
              <a:buNone/>
            </a:pPr>
            <a:r>
              <a:rPr lang="ja-JP" altLang="en-US" sz="2000" dirty="0" smtClean="0">
                <a:solidFill>
                  <a:schemeClr val="tx1"/>
                </a:solidFill>
              </a:rPr>
              <a:t>解答）①　　　②　　　③　　　④　　　⑤</a:t>
            </a:r>
            <a:endParaRPr kumimoji="1" lang="en-US" altLang="ja-JP" sz="2000" dirty="0" smtClean="0">
              <a:solidFill>
                <a:schemeClr val="tx1"/>
              </a:solidFill>
            </a:endParaRPr>
          </a:p>
        </p:txBody>
      </p:sp>
    </p:spTree>
    <p:extLst>
      <p:ext uri="{BB962C8B-B14F-4D97-AF65-F5344CB8AC3E}">
        <p14:creationId xmlns:p14="http://schemas.microsoft.com/office/powerpoint/2010/main" val="9077515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392195" y="566410"/>
            <a:ext cx="7002162" cy="5735536"/>
          </a:xfrm>
        </p:spPr>
        <p:txBody>
          <a:bodyPr>
            <a:normAutofit/>
          </a:bodyPr>
          <a:lstStyle/>
          <a:p>
            <a:pPr marL="0" indent="0">
              <a:buNone/>
            </a:pPr>
            <a:r>
              <a:rPr kumimoji="1" lang="ja-JP" altLang="en-US" sz="2400" dirty="0" smtClean="0"/>
              <a:t>問</a:t>
            </a:r>
            <a:r>
              <a:rPr lang="en-US" altLang="ja-JP" sz="2400" dirty="0" smtClean="0"/>
              <a:t>3</a:t>
            </a:r>
            <a:r>
              <a:rPr kumimoji="1" lang="en-US" altLang="ja-JP" sz="2400" dirty="0" smtClean="0"/>
              <a:t>.</a:t>
            </a:r>
            <a:r>
              <a:rPr kumimoji="1" lang="ja-JP" altLang="en-US" sz="2400" dirty="0" smtClean="0"/>
              <a:t>　</a:t>
            </a:r>
            <a:r>
              <a:rPr kumimoji="1" lang="ja-JP" altLang="en-US" sz="2400" dirty="0" smtClean="0"/>
              <a:t>著作権者の許諾なく他人の著作物を利用した以下の事例は違法である。</a:t>
            </a:r>
            <a:r>
              <a:rPr kumimoji="1" lang="ja-JP" altLang="en-US" sz="2400" dirty="0" smtClean="0"/>
              <a:t>その理由を述べなさい</a:t>
            </a:r>
            <a:r>
              <a:rPr kumimoji="1" lang="ja-JP" altLang="en-US" sz="2400" dirty="0" smtClean="0"/>
              <a:t>。</a:t>
            </a:r>
            <a:endParaRPr kumimoji="1" lang="en-US" altLang="ja-JP" sz="2400" dirty="0" smtClean="0"/>
          </a:p>
          <a:p>
            <a:pPr marL="0" indent="0">
              <a:buNone/>
            </a:pPr>
            <a:endParaRPr kumimoji="1" lang="en-US" altLang="ja-JP" sz="2400" dirty="0" smtClean="0"/>
          </a:p>
          <a:p>
            <a:pPr marL="0" indent="0">
              <a:buNone/>
            </a:pPr>
            <a:r>
              <a:rPr lang="ja-JP" altLang="en-US" sz="2400" dirty="0"/>
              <a:t>事例</a:t>
            </a:r>
            <a:r>
              <a:rPr lang="ja-JP" altLang="en-US" sz="2400" dirty="0" smtClean="0"/>
              <a:t>）</a:t>
            </a:r>
            <a:endParaRPr lang="en-US" altLang="ja-JP" sz="2400" dirty="0" smtClean="0"/>
          </a:p>
          <a:p>
            <a:pPr marL="0" indent="0">
              <a:buNone/>
            </a:pPr>
            <a:r>
              <a:rPr lang="ja-JP" altLang="en-US" sz="2400" dirty="0" smtClean="0"/>
              <a:t>　先生が、大学の講義で、学生に配布する資料に、講義内容を説明する上で必要なため他の研究者の研究論文に記載されていた図を利用した。出所も明示した。さらに、文字の色や大きさ、線の色や太さや配置などを変えて学生が見やすいように図を改変した。</a:t>
            </a:r>
            <a:endParaRPr lang="en-US" altLang="ja-JP" sz="2400" dirty="0" smtClean="0"/>
          </a:p>
          <a:p>
            <a:pPr marL="0" indent="0">
              <a:buNone/>
            </a:pPr>
            <a:endParaRPr lang="en-US" altLang="ja-JP" sz="2400" dirty="0" smtClean="0"/>
          </a:p>
          <a:p>
            <a:pPr marL="0" indent="0">
              <a:buNone/>
            </a:pPr>
            <a:r>
              <a:rPr kumimoji="1" lang="ja-JP" altLang="en-US" sz="2400" dirty="0" smtClean="0"/>
              <a:t>理由</a:t>
            </a:r>
            <a:r>
              <a:rPr kumimoji="1" lang="ja-JP" altLang="en-US" sz="2400" dirty="0" smtClean="0"/>
              <a:t>）</a:t>
            </a:r>
            <a:endParaRPr kumimoji="1" lang="en-US" altLang="ja-JP" sz="2400" dirty="0" smtClean="0"/>
          </a:p>
        </p:txBody>
      </p:sp>
    </p:spTree>
    <p:extLst>
      <p:ext uri="{BB962C8B-B14F-4D97-AF65-F5344CB8AC3E}">
        <p14:creationId xmlns:p14="http://schemas.microsoft.com/office/powerpoint/2010/main" val="39785242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383958" y="566409"/>
            <a:ext cx="6790524" cy="5752013"/>
          </a:xfrm>
        </p:spPr>
        <p:txBody>
          <a:bodyPr>
            <a:normAutofit/>
          </a:bodyPr>
          <a:lstStyle/>
          <a:p>
            <a:pPr marL="0" indent="0">
              <a:buNone/>
            </a:pPr>
            <a:r>
              <a:rPr kumimoji="1" lang="ja-JP" altLang="en-US" sz="2400" dirty="0" smtClean="0"/>
              <a:t>問</a:t>
            </a:r>
            <a:r>
              <a:rPr kumimoji="1" lang="en-US" altLang="ja-JP" sz="2400" dirty="0" smtClean="0"/>
              <a:t>4</a:t>
            </a:r>
            <a:r>
              <a:rPr kumimoji="1" lang="en-US" altLang="ja-JP" sz="2400" dirty="0" smtClean="0"/>
              <a:t>.</a:t>
            </a:r>
            <a:r>
              <a:rPr lang="ja-JP" altLang="en-US" sz="2400" dirty="0"/>
              <a:t>　</a:t>
            </a:r>
            <a:r>
              <a:rPr lang="ja-JP" altLang="en-US" sz="2400" dirty="0" smtClean="0"/>
              <a:t>本日</a:t>
            </a:r>
            <a:r>
              <a:rPr lang="ja-JP" altLang="en-US" sz="2400" dirty="0"/>
              <a:t>の講義で挙げた事例以外で、</a:t>
            </a:r>
            <a:r>
              <a:rPr lang="ja-JP" altLang="en-US" sz="2400" u="sng" dirty="0"/>
              <a:t>著作権者</a:t>
            </a:r>
            <a:r>
              <a:rPr lang="ja-JP" altLang="en-US" sz="2400" u="sng" dirty="0" smtClean="0"/>
              <a:t>の許諾を</a:t>
            </a:r>
            <a:r>
              <a:rPr lang="ja-JP" altLang="en-US" sz="2400" u="sng" dirty="0"/>
              <a:t>得ず</a:t>
            </a:r>
            <a:r>
              <a:rPr lang="ja-JP" altLang="en-US" sz="2400" u="sng" dirty="0" smtClean="0"/>
              <a:t>に他人の著作物</a:t>
            </a:r>
            <a:r>
              <a:rPr lang="ja-JP" altLang="en-US" sz="2400" u="sng" dirty="0"/>
              <a:t>を利用できる事例</a:t>
            </a:r>
            <a:r>
              <a:rPr lang="ja-JP" altLang="en-US" sz="2400" dirty="0" smtClean="0"/>
              <a:t>を挙げなさい。</a:t>
            </a:r>
            <a:endParaRPr lang="en-US" altLang="ja-JP" sz="2400" dirty="0" smtClean="0"/>
          </a:p>
          <a:p>
            <a:pPr marL="0" indent="0">
              <a:buNone/>
            </a:pPr>
            <a:endParaRPr kumimoji="1" lang="en-US" altLang="ja-JP" sz="2400" dirty="0"/>
          </a:p>
          <a:p>
            <a:pPr marL="0" indent="0">
              <a:buNone/>
            </a:pPr>
            <a:r>
              <a:rPr lang="ja-JP" altLang="en-US" sz="2400" dirty="0" smtClean="0"/>
              <a:t>事例）</a:t>
            </a:r>
            <a:endParaRPr kumimoji="1" lang="en-US" altLang="ja-JP" sz="2400" dirty="0" smtClean="0"/>
          </a:p>
          <a:p>
            <a:pPr marL="0" indent="0">
              <a:buNone/>
            </a:pPr>
            <a:endParaRPr lang="en-US" altLang="ja-JP" sz="2400" dirty="0"/>
          </a:p>
          <a:p>
            <a:pPr marL="0" indent="0">
              <a:buNone/>
            </a:pPr>
            <a:endParaRPr lang="en-US" altLang="ja-JP" sz="2400" dirty="0" smtClean="0"/>
          </a:p>
          <a:p>
            <a:pPr marL="0" indent="0">
              <a:buNone/>
            </a:pPr>
            <a:endParaRPr lang="en-US" altLang="ja-JP" sz="2400" dirty="0"/>
          </a:p>
          <a:p>
            <a:pPr marL="0" indent="0">
              <a:buNone/>
            </a:pPr>
            <a:r>
              <a:rPr lang="ja-JP" altLang="en-US" sz="2400" dirty="0"/>
              <a:t>最後に、本日の講義の感想、要望、質問などがあれば書いて下さい。</a:t>
            </a:r>
            <a:r>
              <a:rPr lang="en-US" altLang="ja-JP" sz="2400" dirty="0"/>
              <a:t>(</a:t>
            </a:r>
            <a:r>
              <a:rPr lang="ja-JP" altLang="en-US" sz="2400" dirty="0"/>
              <a:t>評点には関係しません</a:t>
            </a:r>
            <a:r>
              <a:rPr lang="en-US" altLang="ja-JP" sz="2400" dirty="0" smtClean="0"/>
              <a:t>)</a:t>
            </a:r>
            <a:endParaRPr lang="ja-JP" altLang="en-US" sz="2400" dirty="0"/>
          </a:p>
        </p:txBody>
      </p:sp>
    </p:spTree>
    <p:extLst>
      <p:ext uri="{BB962C8B-B14F-4D97-AF65-F5344CB8AC3E}">
        <p14:creationId xmlns:p14="http://schemas.microsoft.com/office/powerpoint/2010/main" val="26357401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91049" y="541342"/>
            <a:ext cx="7414053" cy="611566"/>
          </a:xfrm>
        </p:spPr>
        <p:txBody>
          <a:bodyPr>
            <a:noAutofit/>
          </a:bodyPr>
          <a:lstStyle/>
          <a:p>
            <a:r>
              <a:rPr lang="ja-JP" altLang="en-US" sz="2800" b="1" dirty="0" smtClean="0"/>
              <a:t>著作権者</a:t>
            </a:r>
            <a:r>
              <a:rPr lang="ja-JP" altLang="en-US" sz="2800" b="1" dirty="0"/>
              <a:t>の了解なしに利用できる</a:t>
            </a:r>
            <a:r>
              <a:rPr lang="ja-JP" altLang="en-US" sz="2800" b="1" dirty="0" smtClean="0"/>
              <a:t>場合（１）</a:t>
            </a:r>
            <a:endParaRPr kumimoji="1" lang="ja-JP" altLang="en-US" sz="2800" b="1" dirty="0"/>
          </a:p>
        </p:txBody>
      </p:sp>
      <p:sp>
        <p:nvSpPr>
          <p:cNvPr id="3" name="コンテンツ プレースホルダー 2"/>
          <p:cNvSpPr>
            <a:spLocks noGrp="1"/>
          </p:cNvSpPr>
          <p:nvPr>
            <p:ph idx="1"/>
          </p:nvPr>
        </p:nvSpPr>
        <p:spPr>
          <a:xfrm>
            <a:off x="980302" y="1293342"/>
            <a:ext cx="7924800" cy="4878858"/>
          </a:xfrm>
        </p:spPr>
        <p:txBody>
          <a:bodyPr>
            <a:normAutofit lnSpcReduction="10000"/>
          </a:bodyPr>
          <a:lstStyle/>
          <a:p>
            <a:r>
              <a:rPr lang="ja-JP" altLang="en-US" sz="2800" b="1" dirty="0" smtClean="0"/>
              <a:t>「</a:t>
            </a:r>
            <a:r>
              <a:rPr lang="ja-JP" altLang="en-US" sz="2800" b="1" dirty="0"/>
              <a:t>私的</a:t>
            </a:r>
            <a:r>
              <a:rPr lang="ja-JP" altLang="en-US" sz="2800" b="1" dirty="0" smtClean="0"/>
              <a:t>使用」の</a:t>
            </a:r>
            <a:r>
              <a:rPr lang="ja-JP" altLang="en-US" sz="2800" b="1" dirty="0"/>
              <a:t>ためのコピー（第３０条</a:t>
            </a:r>
            <a:r>
              <a:rPr lang="ja-JP" altLang="en-US" sz="2800" b="1" dirty="0" smtClean="0"/>
              <a:t>）</a:t>
            </a:r>
            <a:endParaRPr lang="ja-JP" altLang="en-US" sz="2800" b="1" dirty="0"/>
          </a:p>
          <a:p>
            <a:pPr lvl="1"/>
            <a:r>
              <a:rPr lang="ja-JP" altLang="en-US" sz="2800" dirty="0"/>
              <a:t>個人的に又は家庭内などの限られた範囲内で，</a:t>
            </a:r>
            <a:r>
              <a:rPr lang="ja-JP" altLang="en-US" sz="2800" dirty="0">
                <a:solidFill>
                  <a:srgbClr val="FF0000"/>
                </a:solidFill>
              </a:rPr>
              <a:t>仕事以外の目的</a:t>
            </a:r>
            <a:r>
              <a:rPr lang="ja-JP" altLang="en-US" sz="2800" dirty="0"/>
              <a:t>で，使用する本人がコピーする場合の例外</a:t>
            </a:r>
            <a:r>
              <a:rPr lang="ja-JP" altLang="en-US" sz="2800" dirty="0" smtClean="0"/>
              <a:t>既定（</a:t>
            </a:r>
            <a:r>
              <a:rPr lang="ja-JP" altLang="en-US" sz="2800" dirty="0"/>
              <a:t>仕事に関連する場合には</a:t>
            </a:r>
            <a:r>
              <a:rPr lang="ja-JP" altLang="en-US" sz="2800" dirty="0" smtClean="0"/>
              <a:t>，</a:t>
            </a:r>
            <a:r>
              <a:rPr lang="ja-JP" altLang="en-US" sz="2800" dirty="0"/>
              <a:t>以降</a:t>
            </a:r>
            <a:r>
              <a:rPr lang="ja-JP" altLang="en-US" sz="2800" dirty="0" smtClean="0"/>
              <a:t>の</a:t>
            </a:r>
            <a:r>
              <a:rPr lang="ja-JP" altLang="en-US" sz="2800" dirty="0"/>
              <a:t>例外規定が適用されることも</a:t>
            </a:r>
            <a:r>
              <a:rPr lang="ja-JP" altLang="en-US" sz="2800" dirty="0" smtClean="0"/>
              <a:t>ある）</a:t>
            </a:r>
            <a:endParaRPr lang="ja-JP" altLang="en-US" sz="2800" dirty="0"/>
          </a:p>
          <a:p>
            <a:r>
              <a:rPr lang="ja-JP" altLang="en-US" sz="2800" dirty="0"/>
              <a:t>（具体例）</a:t>
            </a:r>
          </a:p>
          <a:p>
            <a:pPr lvl="1"/>
            <a:r>
              <a:rPr lang="ja-JP" altLang="en-US" sz="2800" dirty="0" smtClean="0"/>
              <a:t>テレビ放送のドラマな</a:t>
            </a:r>
            <a:r>
              <a:rPr lang="ja-JP" altLang="en-US" sz="2800" dirty="0"/>
              <a:t>ど</a:t>
            </a:r>
            <a:r>
              <a:rPr lang="ja-JP" altLang="en-US" sz="2800" dirty="0" smtClean="0"/>
              <a:t>を</a:t>
            </a:r>
            <a:r>
              <a:rPr lang="ja-JP" altLang="en-US" sz="2800" dirty="0"/>
              <a:t>自分で楽しむためにダビングする場合</a:t>
            </a:r>
          </a:p>
          <a:p>
            <a:pPr lvl="1"/>
            <a:r>
              <a:rPr lang="ja-JP" altLang="en-US" sz="2800" dirty="0" smtClean="0"/>
              <a:t>インターネットで見つけた画像などを</a:t>
            </a:r>
            <a:r>
              <a:rPr lang="ja-JP" altLang="en-US" sz="2800" dirty="0"/>
              <a:t>自分で楽しむためにパソコンに保存する場合</a:t>
            </a:r>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3</a:t>
            </a:fld>
            <a:endParaRPr lang="en-US" altLang="ja-JP" dirty="0"/>
          </a:p>
        </p:txBody>
      </p:sp>
    </p:spTree>
    <p:extLst>
      <p:ext uri="{BB962C8B-B14F-4D97-AF65-F5344CB8AC3E}">
        <p14:creationId xmlns:p14="http://schemas.microsoft.com/office/powerpoint/2010/main" val="7642606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2811" y="503705"/>
            <a:ext cx="7422291" cy="568156"/>
          </a:xfrm>
        </p:spPr>
        <p:txBody>
          <a:bodyPr>
            <a:normAutofit/>
          </a:bodyPr>
          <a:lstStyle/>
          <a:p>
            <a:r>
              <a:rPr lang="ja-JP" altLang="en-US" sz="2800" b="1" dirty="0"/>
              <a:t>著作権者の了解なしに利用できる場合</a:t>
            </a:r>
            <a:r>
              <a:rPr lang="ja-JP" altLang="en-US" sz="2800" b="1" dirty="0" smtClean="0"/>
              <a:t>（２）</a:t>
            </a:r>
            <a:endParaRPr kumimoji="1" lang="ja-JP" altLang="en-US" sz="2800" b="1" dirty="0"/>
          </a:p>
        </p:txBody>
      </p:sp>
      <p:sp>
        <p:nvSpPr>
          <p:cNvPr id="3" name="コンテンツ プレースホルダー 2"/>
          <p:cNvSpPr>
            <a:spLocks noGrp="1"/>
          </p:cNvSpPr>
          <p:nvPr>
            <p:ph idx="1"/>
          </p:nvPr>
        </p:nvSpPr>
        <p:spPr>
          <a:xfrm>
            <a:off x="972064" y="1297486"/>
            <a:ext cx="7933038" cy="5292725"/>
          </a:xfrm>
        </p:spPr>
        <p:txBody>
          <a:bodyPr>
            <a:normAutofit fontScale="92500"/>
          </a:bodyPr>
          <a:lstStyle/>
          <a:p>
            <a:r>
              <a:rPr lang="ja-JP" altLang="en-US" sz="2400" b="1" dirty="0"/>
              <a:t>「引用」のためのコピー（第３２条）</a:t>
            </a:r>
          </a:p>
          <a:p>
            <a:pPr lvl="1"/>
            <a:r>
              <a:rPr lang="ja-JP" altLang="en-US" sz="2400" dirty="0"/>
              <a:t>発表用資料やレポートの中で他人の作品を「引用」して利用する場合の例外</a:t>
            </a:r>
            <a:r>
              <a:rPr lang="ja-JP" altLang="en-US" sz="2400" dirty="0" smtClean="0"/>
              <a:t>規定</a:t>
            </a:r>
            <a:endParaRPr lang="ja-JP" altLang="en-US" sz="2400" dirty="0"/>
          </a:p>
          <a:p>
            <a:r>
              <a:rPr lang="ja-JP" altLang="en-US" sz="2400" dirty="0"/>
              <a:t>（具体例）</a:t>
            </a:r>
          </a:p>
          <a:p>
            <a:pPr lvl="1"/>
            <a:r>
              <a:rPr lang="ja-JP" altLang="en-US" sz="2400" dirty="0" smtClean="0">
                <a:solidFill>
                  <a:schemeClr val="tx1"/>
                </a:solidFill>
              </a:rPr>
              <a:t>先生</a:t>
            </a:r>
            <a:r>
              <a:rPr lang="ja-JP" altLang="en-US" sz="2400" dirty="0"/>
              <a:t>が</a:t>
            </a:r>
            <a:r>
              <a:rPr lang="ja-JP" altLang="en-US" sz="2400" dirty="0" smtClean="0"/>
              <a:t>，研究集会の</a:t>
            </a:r>
            <a:r>
              <a:rPr lang="ja-JP" altLang="en-US" sz="2400" dirty="0"/>
              <a:t>発表資料を作る際に</a:t>
            </a:r>
            <a:r>
              <a:rPr lang="ja-JP" altLang="en-US" sz="2400" dirty="0" smtClean="0"/>
              <a:t>，学習指導</a:t>
            </a:r>
            <a:r>
              <a:rPr lang="ja-JP" altLang="en-US" sz="2400" dirty="0"/>
              <a:t>の成果を</a:t>
            </a:r>
            <a:r>
              <a:rPr lang="ja-JP" altLang="en-US" sz="2400" dirty="0">
                <a:solidFill>
                  <a:srgbClr val="FF0000"/>
                </a:solidFill>
              </a:rPr>
              <a:t>解説するための素材</a:t>
            </a:r>
            <a:r>
              <a:rPr lang="ja-JP" altLang="en-US" sz="2400" dirty="0"/>
              <a:t>と</a:t>
            </a:r>
            <a:r>
              <a:rPr lang="ja-JP" altLang="en-US" sz="2400" dirty="0" smtClean="0"/>
              <a:t>して，指導している子ども</a:t>
            </a:r>
            <a:r>
              <a:rPr lang="ja-JP" altLang="en-US" sz="2400" dirty="0"/>
              <a:t>たちの読書感想文の</a:t>
            </a:r>
            <a:r>
              <a:rPr lang="ja-JP" altLang="en-US" sz="2400" dirty="0">
                <a:solidFill>
                  <a:srgbClr val="FF0000"/>
                </a:solidFill>
              </a:rPr>
              <a:t>一節を「引用」</a:t>
            </a:r>
            <a:r>
              <a:rPr lang="ja-JP" altLang="en-US" sz="2400" dirty="0"/>
              <a:t>して使う場合</a:t>
            </a:r>
          </a:p>
          <a:p>
            <a:pPr lvl="1"/>
            <a:r>
              <a:rPr lang="ja-JP" altLang="en-US" sz="2400" dirty="0" smtClean="0"/>
              <a:t>子供たちが，歴史</a:t>
            </a:r>
            <a:r>
              <a:rPr lang="ja-JP" altLang="en-US" sz="2400" dirty="0"/>
              <a:t>に</a:t>
            </a:r>
            <a:r>
              <a:rPr lang="ja-JP" altLang="en-US" sz="2400" dirty="0" smtClean="0"/>
              <a:t>ついての調べ学習で，</a:t>
            </a:r>
            <a:r>
              <a:rPr lang="ja-JP" altLang="en-US" sz="2400" dirty="0"/>
              <a:t>自分の考え</a:t>
            </a:r>
            <a:r>
              <a:rPr lang="ja-JP" altLang="en-US" sz="2400" dirty="0" smtClean="0"/>
              <a:t>を説明する際に，</a:t>
            </a:r>
            <a:r>
              <a:rPr lang="ja-JP" altLang="en-US" sz="2400" dirty="0"/>
              <a:t>博物館の</a:t>
            </a:r>
            <a:r>
              <a:rPr lang="ja-JP" altLang="en-US" sz="2400" dirty="0" smtClean="0"/>
              <a:t>ホームページの文章</a:t>
            </a:r>
            <a:r>
              <a:rPr lang="ja-JP" altLang="en-US" sz="2400" dirty="0"/>
              <a:t>の</a:t>
            </a:r>
            <a:r>
              <a:rPr lang="ja-JP" altLang="en-US" sz="2400" dirty="0">
                <a:solidFill>
                  <a:srgbClr val="FF0000"/>
                </a:solidFill>
              </a:rPr>
              <a:t>一部を「引用」</a:t>
            </a:r>
            <a:r>
              <a:rPr lang="ja-JP" altLang="en-US" sz="2400" dirty="0"/>
              <a:t>し</a:t>
            </a:r>
            <a:r>
              <a:rPr lang="ja-JP" altLang="en-US" sz="2400" dirty="0" smtClean="0"/>
              <a:t>，</a:t>
            </a:r>
            <a:r>
              <a:rPr lang="ja-JP" altLang="en-US" sz="2400" dirty="0" smtClean="0">
                <a:solidFill>
                  <a:srgbClr val="FF0000"/>
                </a:solidFill>
              </a:rPr>
              <a:t>自分の考えを補強</a:t>
            </a:r>
            <a:r>
              <a:rPr lang="ja-JP" altLang="en-US" sz="2400" dirty="0" smtClean="0"/>
              <a:t>する</a:t>
            </a:r>
            <a:r>
              <a:rPr lang="ja-JP" altLang="en-US" sz="2400" dirty="0"/>
              <a:t>場合</a:t>
            </a:r>
          </a:p>
          <a:p>
            <a:pPr lvl="1"/>
            <a:r>
              <a:rPr lang="ja-JP" altLang="en-US" sz="2400" dirty="0" smtClean="0"/>
              <a:t>美術部</a:t>
            </a:r>
            <a:r>
              <a:rPr lang="ja-JP" altLang="en-US" sz="2400" dirty="0"/>
              <a:t>の生徒が，発表資料を作る際に，</a:t>
            </a:r>
            <a:r>
              <a:rPr lang="ja-JP" altLang="en-US" sz="2400" dirty="0">
                <a:solidFill>
                  <a:srgbClr val="FF0000"/>
                </a:solidFill>
              </a:rPr>
              <a:t>表現技法の解説</a:t>
            </a:r>
            <a:r>
              <a:rPr lang="ja-JP" altLang="en-US" sz="2400" dirty="0"/>
              <a:t>のため</a:t>
            </a:r>
            <a:r>
              <a:rPr lang="ja-JP" altLang="en-US" sz="2400" dirty="0">
                <a:solidFill>
                  <a:srgbClr val="FF0000"/>
                </a:solidFill>
              </a:rPr>
              <a:t>何点かの作品を「引用」</a:t>
            </a:r>
            <a:r>
              <a:rPr lang="ja-JP" altLang="en-US" sz="2400" dirty="0"/>
              <a:t>して使う場合</a:t>
            </a:r>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4</a:t>
            </a:fld>
            <a:endParaRPr lang="en-US" altLang="ja-JP" dirty="0"/>
          </a:p>
        </p:txBody>
      </p:sp>
    </p:spTree>
    <p:extLst>
      <p:ext uri="{BB962C8B-B14F-4D97-AF65-F5344CB8AC3E}">
        <p14:creationId xmlns:p14="http://schemas.microsoft.com/office/powerpoint/2010/main" val="3920591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75645" y="512463"/>
            <a:ext cx="7412982" cy="756164"/>
          </a:xfrm>
        </p:spPr>
        <p:txBody>
          <a:bodyPr>
            <a:normAutofit fontScale="90000"/>
          </a:bodyPr>
          <a:lstStyle/>
          <a:p>
            <a:r>
              <a:rPr kumimoji="1" lang="ja-JP" altLang="en-US" b="1" dirty="0" smtClean="0"/>
              <a:t>「引用」としての利用条件（まとめ）</a:t>
            </a:r>
            <a:endParaRPr kumimoji="1" lang="ja-JP" altLang="en-US" b="1" dirty="0"/>
          </a:p>
        </p:txBody>
      </p:sp>
      <p:sp>
        <p:nvSpPr>
          <p:cNvPr id="3" name="コンテンツ プレースホルダー 2"/>
          <p:cNvSpPr>
            <a:spLocks noGrp="1"/>
          </p:cNvSpPr>
          <p:nvPr>
            <p:ph idx="1"/>
          </p:nvPr>
        </p:nvSpPr>
        <p:spPr>
          <a:xfrm>
            <a:off x="972064" y="1412874"/>
            <a:ext cx="7916563" cy="4835525"/>
          </a:xfrm>
        </p:spPr>
        <p:txBody>
          <a:bodyPr>
            <a:noAutofit/>
          </a:bodyPr>
          <a:lstStyle/>
          <a:p>
            <a:r>
              <a:rPr lang="ja-JP" altLang="en-US" sz="2800" dirty="0"/>
              <a:t>公正</a:t>
            </a:r>
            <a:r>
              <a:rPr lang="ja-JP" altLang="en-US" sz="2800" dirty="0" smtClean="0"/>
              <a:t>な</a:t>
            </a:r>
            <a:r>
              <a:rPr lang="ja-JP" altLang="en-US" sz="2800" dirty="0" smtClean="0">
                <a:solidFill>
                  <a:srgbClr val="FF0000"/>
                </a:solidFill>
              </a:rPr>
              <a:t>慣行</a:t>
            </a:r>
            <a:r>
              <a:rPr lang="ja-JP" altLang="en-US" sz="2800" dirty="0" smtClean="0"/>
              <a:t>に合った引用であること</a:t>
            </a:r>
            <a:endParaRPr lang="en-US" altLang="ja-JP" sz="2800" dirty="0" smtClean="0"/>
          </a:p>
          <a:p>
            <a:pPr marL="0" indent="0">
              <a:buNone/>
            </a:pPr>
            <a:r>
              <a:rPr kumimoji="1" lang="ja-JP" altLang="en-US" sz="2400" dirty="0" smtClean="0"/>
              <a:t>（自分の著作物と他人の著作物との間に妥当な</a:t>
            </a:r>
            <a:r>
              <a:rPr kumimoji="1" lang="ja-JP" altLang="en-US" sz="2400" dirty="0" smtClean="0">
                <a:solidFill>
                  <a:srgbClr val="C00000"/>
                </a:solidFill>
              </a:rPr>
              <a:t>主従関係</a:t>
            </a:r>
            <a:r>
              <a:rPr kumimoji="1" lang="ja-JP" altLang="en-US" sz="2400" dirty="0" smtClean="0"/>
              <a:t>がある）</a:t>
            </a:r>
            <a:endParaRPr kumimoji="1" lang="en-US" altLang="ja-JP" sz="2400" dirty="0" smtClean="0"/>
          </a:p>
          <a:p>
            <a:pPr marL="0" indent="0">
              <a:buNone/>
            </a:pPr>
            <a:r>
              <a:rPr lang="ja-JP" altLang="en-US" sz="2400" dirty="0" smtClean="0"/>
              <a:t>（引用部分が</a:t>
            </a:r>
            <a:r>
              <a:rPr lang="ja-JP" altLang="en-US" sz="2400" dirty="0" smtClean="0">
                <a:solidFill>
                  <a:srgbClr val="C00000"/>
                </a:solidFill>
              </a:rPr>
              <a:t>明確に区別</a:t>
            </a:r>
            <a:r>
              <a:rPr lang="ja-JP" altLang="en-US" sz="2400" dirty="0" smtClean="0"/>
              <a:t>されている）</a:t>
            </a:r>
            <a:endParaRPr kumimoji="1" lang="en-US" altLang="ja-JP" sz="2400" dirty="0" smtClean="0"/>
          </a:p>
          <a:p>
            <a:r>
              <a:rPr kumimoji="1" lang="ja-JP" altLang="en-US" sz="2800" dirty="0" smtClean="0"/>
              <a:t>目的上</a:t>
            </a:r>
            <a:r>
              <a:rPr kumimoji="1" lang="ja-JP" altLang="en-US" sz="2800" dirty="0" smtClean="0">
                <a:solidFill>
                  <a:srgbClr val="FF0000"/>
                </a:solidFill>
              </a:rPr>
              <a:t>正当な範囲内</a:t>
            </a:r>
            <a:r>
              <a:rPr kumimoji="1" lang="ja-JP" altLang="en-US" sz="2800" dirty="0" smtClean="0"/>
              <a:t>の引用であること</a:t>
            </a:r>
            <a:endParaRPr kumimoji="1" lang="en-US" altLang="ja-JP" sz="2800" dirty="0" smtClean="0"/>
          </a:p>
          <a:p>
            <a:pPr marL="0" indent="0">
              <a:buNone/>
            </a:pPr>
            <a:r>
              <a:rPr lang="ja-JP" altLang="en-US" sz="2400" dirty="0" smtClean="0"/>
              <a:t>（引用の</a:t>
            </a:r>
            <a:r>
              <a:rPr lang="ja-JP" altLang="en-US" sz="2400" dirty="0" smtClean="0">
                <a:solidFill>
                  <a:srgbClr val="C00000"/>
                </a:solidFill>
              </a:rPr>
              <a:t>必然性</a:t>
            </a:r>
            <a:r>
              <a:rPr lang="ja-JP" altLang="en-US" sz="2400" dirty="0" smtClean="0"/>
              <a:t>がある）</a:t>
            </a:r>
            <a:endParaRPr kumimoji="1" lang="en-US" altLang="ja-JP" sz="2400" dirty="0" smtClean="0"/>
          </a:p>
          <a:p>
            <a:r>
              <a:rPr lang="ja-JP" altLang="en-US" sz="2800" dirty="0" smtClean="0">
                <a:solidFill>
                  <a:srgbClr val="FF0000"/>
                </a:solidFill>
              </a:rPr>
              <a:t>公表された著作物</a:t>
            </a:r>
            <a:r>
              <a:rPr lang="ja-JP" altLang="en-US" sz="2800" dirty="0" smtClean="0"/>
              <a:t>からの引用であること</a:t>
            </a:r>
            <a:endParaRPr lang="en-US" altLang="ja-JP" sz="2800" dirty="0" smtClean="0"/>
          </a:p>
          <a:p>
            <a:endParaRPr kumimoji="1" lang="en-US" altLang="ja-JP" sz="2800" dirty="0"/>
          </a:p>
          <a:p>
            <a:pPr marL="0" indent="0">
              <a:buNone/>
            </a:pPr>
            <a:r>
              <a:rPr lang="en-US" altLang="ja-JP" sz="2400" dirty="0" smtClean="0"/>
              <a:t>※</a:t>
            </a:r>
            <a:r>
              <a:rPr lang="ja-JP" altLang="en-US" sz="2400" dirty="0" smtClean="0"/>
              <a:t>上記を満たす場合でも、原則として</a:t>
            </a:r>
            <a:r>
              <a:rPr lang="ja-JP" altLang="en-US" sz="2400" dirty="0" smtClean="0">
                <a:solidFill>
                  <a:srgbClr val="C00000"/>
                </a:solidFill>
              </a:rPr>
              <a:t>出所を明示</a:t>
            </a:r>
            <a:endParaRPr kumimoji="1" lang="en-US" altLang="ja-JP" sz="2400" dirty="0" smtClean="0"/>
          </a:p>
        </p:txBody>
      </p:sp>
      <p:sp>
        <p:nvSpPr>
          <p:cNvPr id="4" name="スライド番号プレースホルダー 3"/>
          <p:cNvSpPr>
            <a:spLocks noGrp="1"/>
          </p:cNvSpPr>
          <p:nvPr>
            <p:ph type="sldNum" sz="quarter" idx="12"/>
          </p:nvPr>
        </p:nvSpPr>
        <p:spPr/>
        <p:txBody>
          <a:bodyPr/>
          <a:lstStyle/>
          <a:p>
            <a:pPr>
              <a:defRPr/>
            </a:pPr>
            <a:fld id="{5C92FB32-FECF-498B-9470-8BD23481E1E8}" type="slidenum">
              <a:rPr lang="en-US" altLang="ja-JP" smtClean="0"/>
              <a:pPr>
                <a:defRPr/>
              </a:pPr>
              <a:t>5</a:t>
            </a:fld>
            <a:endParaRPr lang="en-US" altLang="ja-JP" dirty="0"/>
          </a:p>
        </p:txBody>
      </p:sp>
    </p:spTree>
    <p:extLst>
      <p:ext uri="{BB962C8B-B14F-4D97-AF65-F5344CB8AC3E}">
        <p14:creationId xmlns:p14="http://schemas.microsoft.com/office/powerpoint/2010/main" val="42016297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688757" y="584886"/>
            <a:ext cx="7191632" cy="675503"/>
          </a:xfrm>
        </p:spPr>
        <p:txBody>
          <a:bodyPr>
            <a:normAutofit/>
          </a:bodyPr>
          <a:lstStyle/>
          <a:p>
            <a:pPr eaLnBrk="1" hangingPunct="1"/>
            <a:r>
              <a:rPr lang="ja-JP" altLang="en-US" sz="2800" b="1" dirty="0" smtClean="0"/>
              <a:t>第</a:t>
            </a:r>
            <a:r>
              <a:rPr lang="en-US" altLang="ja-JP" sz="2800" b="1" dirty="0" smtClean="0"/>
              <a:t>32</a:t>
            </a:r>
            <a:r>
              <a:rPr lang="ja-JP" altLang="en-US" sz="2800" b="1" dirty="0" smtClean="0"/>
              <a:t>条（引用）による例外規定の問題点</a:t>
            </a:r>
          </a:p>
        </p:txBody>
      </p:sp>
      <p:sp>
        <p:nvSpPr>
          <p:cNvPr id="10243" name="Rectangle 3"/>
          <p:cNvSpPr>
            <a:spLocks noGrp="1" noChangeArrowheads="1"/>
          </p:cNvSpPr>
          <p:nvPr>
            <p:ph idx="1"/>
          </p:nvPr>
        </p:nvSpPr>
        <p:spPr>
          <a:xfrm>
            <a:off x="972064" y="1260389"/>
            <a:ext cx="7908325" cy="4988011"/>
          </a:xfrm>
        </p:spPr>
        <p:txBody>
          <a:bodyPr>
            <a:normAutofit/>
          </a:bodyPr>
          <a:lstStyle/>
          <a:p>
            <a:pPr eaLnBrk="1" hangingPunct="1">
              <a:lnSpc>
                <a:spcPct val="110000"/>
              </a:lnSpc>
            </a:pPr>
            <a:r>
              <a:rPr lang="ja-JP" altLang="en-US" sz="2800" dirty="0" smtClean="0"/>
              <a:t>「一定の要件を満たせば許諾を得ずに使用できる」とされるが、その</a:t>
            </a:r>
            <a:r>
              <a:rPr lang="ja-JP" altLang="en-US" sz="2800" dirty="0" smtClean="0">
                <a:solidFill>
                  <a:srgbClr val="FF0000"/>
                </a:solidFill>
              </a:rPr>
              <a:t>「要件」が曖昧</a:t>
            </a:r>
            <a:endParaRPr lang="en-US" altLang="ja-JP" sz="2800" dirty="0" smtClean="0">
              <a:solidFill>
                <a:srgbClr val="FF0000"/>
              </a:solidFill>
            </a:endParaRPr>
          </a:p>
          <a:p>
            <a:pPr eaLnBrk="1" hangingPunct="1">
              <a:lnSpc>
                <a:spcPct val="110000"/>
              </a:lnSpc>
            </a:pPr>
            <a:r>
              <a:rPr lang="ja-JP" altLang="en-US" sz="2800" dirty="0" smtClean="0"/>
              <a:t>出版社等著作権者団体のガイドラインが示す要件に適合していても完全ではない（後述）</a:t>
            </a:r>
            <a:endParaRPr lang="en-US" altLang="ja-JP" sz="2800" dirty="0" smtClean="0"/>
          </a:p>
          <a:p>
            <a:pPr eaLnBrk="1" hangingPunct="1">
              <a:lnSpc>
                <a:spcPct val="110000"/>
              </a:lnSpc>
            </a:pPr>
            <a:r>
              <a:rPr lang="ja-JP" altLang="en-US" sz="2800" dirty="0" smtClean="0"/>
              <a:t>「引用」の要件が、「わかりやすさ、記憶に残りやすさ」と相反する場合がある</a:t>
            </a:r>
            <a:endParaRPr lang="en-US" altLang="ja-JP" sz="2800" dirty="0" smtClean="0"/>
          </a:p>
        </p:txBody>
      </p:sp>
      <p:sp>
        <p:nvSpPr>
          <p:cNvPr id="4" name="スライド番号プレースホルダー 1"/>
          <p:cNvSpPr>
            <a:spLocks noGrp="1"/>
          </p:cNvSpPr>
          <p:nvPr>
            <p:ph type="sldNum" sz="quarter" idx="12"/>
          </p:nvPr>
        </p:nvSpPr>
        <p:spPr>
          <a:xfrm>
            <a:off x="7162800" y="6473825"/>
            <a:ext cx="1981200" cy="381000"/>
          </a:xfrm>
        </p:spPr>
        <p:txBody>
          <a:bodyPr/>
          <a:lstStyle/>
          <a:p>
            <a:pPr>
              <a:defRPr/>
            </a:pPr>
            <a:fld id="{DBE91330-3738-4116-81EA-789613ED2924}" type="slidenum">
              <a:rPr lang="en-US" altLang="ja-JP" smtClean="0"/>
              <a:pPr>
                <a:defRPr/>
              </a:pPr>
              <a:t>6</a:t>
            </a:fld>
            <a:endParaRPr lang="en-US" altLang="ja-JP" dirty="0"/>
          </a:p>
        </p:txBody>
      </p:sp>
    </p:spTree>
    <p:extLst>
      <p:ext uri="{BB962C8B-B14F-4D97-AF65-F5344CB8AC3E}">
        <p14:creationId xmlns:p14="http://schemas.microsoft.com/office/powerpoint/2010/main" val="2632001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1713470" y="546958"/>
            <a:ext cx="7166920" cy="984979"/>
          </a:xfrm>
        </p:spPr>
        <p:txBody>
          <a:bodyPr>
            <a:normAutofit/>
          </a:bodyPr>
          <a:lstStyle/>
          <a:p>
            <a:r>
              <a:rPr lang="ja-JP" altLang="en-US" sz="2800" b="1" dirty="0" smtClean="0"/>
              <a:t>出版社等著作権者団体が公開している</a:t>
            </a:r>
            <a:r>
              <a:rPr lang="en-US" altLang="ja-JP" sz="2800" b="1" dirty="0" smtClean="0"/>
              <a:t/>
            </a:r>
            <a:br>
              <a:rPr lang="en-US" altLang="ja-JP" sz="2800" b="1" dirty="0" smtClean="0"/>
            </a:br>
            <a:r>
              <a:rPr lang="ja-JP" altLang="en-US" sz="2800" b="1" dirty="0" smtClean="0"/>
              <a:t>ガイドラインの問題点</a:t>
            </a:r>
          </a:p>
        </p:txBody>
      </p:sp>
      <p:sp>
        <p:nvSpPr>
          <p:cNvPr id="3" name="コンテンツ プレースホルダー 2"/>
          <p:cNvSpPr>
            <a:spLocks noGrp="1"/>
          </p:cNvSpPr>
          <p:nvPr>
            <p:ph sz="half" idx="1"/>
          </p:nvPr>
        </p:nvSpPr>
        <p:spPr>
          <a:xfrm>
            <a:off x="725404" y="1531937"/>
            <a:ext cx="8154988" cy="2057400"/>
          </a:xfrm>
          <a:solidFill>
            <a:schemeClr val="bg1"/>
          </a:solidFill>
          <a:ln>
            <a:solidFill>
              <a:schemeClr val="accent1"/>
            </a:solidFill>
          </a:ln>
          <a:effectLst>
            <a:outerShdw blurRad="50800" dist="38100" dir="2700000" algn="tl" rotWithShape="0">
              <a:prstClr val="black">
                <a:alpha val="40000"/>
              </a:prstClr>
            </a:outerShdw>
          </a:effectLst>
        </p:spPr>
        <p:txBody>
          <a:bodyPr/>
          <a:lstStyle/>
          <a:p>
            <a:pPr marL="0" indent="0">
              <a:buFont typeface="Wingdings" charset="2"/>
              <a:buNone/>
              <a:defRPr/>
            </a:pPr>
            <a:r>
              <a:rPr lang="en-US" altLang="ja-JP" dirty="0"/>
              <a:t>STM</a:t>
            </a:r>
            <a:r>
              <a:rPr lang="ja-JP" altLang="en-US" dirty="0"/>
              <a:t>「</a:t>
            </a:r>
            <a:r>
              <a:rPr lang="en-US" altLang="ja-JP" dirty="0"/>
              <a:t>Permissions Guidelines</a:t>
            </a:r>
            <a:r>
              <a:rPr lang="ja-JP" altLang="en-US" dirty="0" smtClean="0"/>
              <a:t>」</a:t>
            </a:r>
            <a:endParaRPr lang="en-US" altLang="ja-JP" dirty="0" smtClean="0"/>
          </a:p>
          <a:p>
            <a:pPr marL="0" indent="0">
              <a:buFont typeface="Wingdings" charset="2"/>
              <a:buNone/>
              <a:defRPr/>
            </a:pPr>
            <a:r>
              <a:rPr lang="ja-JP" altLang="en-US" sz="2400" dirty="0" smtClean="0"/>
              <a:t>～出版社等の間での申し合わせであるが・・・</a:t>
            </a:r>
            <a:endParaRPr lang="en-US" altLang="ja-JP" dirty="0"/>
          </a:p>
          <a:p>
            <a:pPr>
              <a:defRPr/>
            </a:pPr>
            <a:r>
              <a:rPr lang="ja-JP" altLang="en-US" dirty="0" smtClean="0"/>
              <a:t>雑誌の</a:t>
            </a:r>
            <a:r>
              <a:rPr lang="en-US" altLang="ja-JP" dirty="0" smtClean="0"/>
              <a:t>1</a:t>
            </a:r>
            <a:r>
              <a:rPr lang="ja-JP" altLang="en-US" dirty="0" err="1" smtClean="0"/>
              <a:t>つの</a:t>
            </a:r>
            <a:r>
              <a:rPr lang="ja-JP" altLang="en-US" dirty="0" smtClean="0"/>
              <a:t>記事</a:t>
            </a:r>
            <a:r>
              <a:rPr lang="ja-JP" altLang="en-US" dirty="0"/>
              <a:t>や書籍の章</a:t>
            </a:r>
            <a:r>
              <a:rPr lang="ja-JP" altLang="en-US" dirty="0" smtClean="0"/>
              <a:t>から、図表は</a:t>
            </a:r>
            <a:r>
              <a:rPr lang="en-US" altLang="ja-JP" b="1" u="sng" dirty="0" smtClean="0">
                <a:solidFill>
                  <a:srgbClr val="FF0000"/>
                </a:solidFill>
              </a:rPr>
              <a:t>3</a:t>
            </a:r>
            <a:r>
              <a:rPr lang="ja-JP" altLang="en-US" b="1" u="sng" dirty="0" smtClean="0">
                <a:solidFill>
                  <a:srgbClr val="FF0000"/>
                </a:solidFill>
              </a:rPr>
              <a:t>つまで</a:t>
            </a:r>
            <a:r>
              <a:rPr lang="ja-JP" altLang="en-US" dirty="0" smtClean="0"/>
              <a:t>、</a:t>
            </a:r>
            <a:r>
              <a:rPr lang="en-US" altLang="ja-JP" dirty="0" smtClean="0"/>
              <a:t>1</a:t>
            </a:r>
            <a:r>
              <a:rPr lang="ja-JP" altLang="en-US" dirty="0" smtClean="0"/>
              <a:t>冊の書籍から</a:t>
            </a:r>
            <a:r>
              <a:rPr lang="en-US" altLang="ja-JP" b="1" u="sng" dirty="0" smtClean="0">
                <a:solidFill>
                  <a:srgbClr val="FF0000"/>
                </a:solidFill>
              </a:rPr>
              <a:t>5</a:t>
            </a:r>
            <a:r>
              <a:rPr lang="ja-JP" altLang="en-US" b="1" u="sng" dirty="0" err="1" smtClean="0">
                <a:solidFill>
                  <a:srgbClr val="FF0000"/>
                </a:solidFill>
              </a:rPr>
              <a:t>つまで</a:t>
            </a:r>
            <a:r>
              <a:rPr lang="ja-JP" altLang="en-US" dirty="0" smtClean="0"/>
              <a:t>許可なしに利用可</a:t>
            </a:r>
            <a:endParaRPr lang="en-US" altLang="ja-JP" dirty="0" smtClean="0"/>
          </a:p>
        </p:txBody>
      </p:sp>
      <p:sp>
        <p:nvSpPr>
          <p:cNvPr id="5" name="コンテンツ プレースホルダー 4"/>
          <p:cNvSpPr>
            <a:spLocks noGrp="1"/>
          </p:cNvSpPr>
          <p:nvPr>
            <p:ph sz="half" idx="2"/>
          </p:nvPr>
        </p:nvSpPr>
        <p:spPr>
          <a:xfrm>
            <a:off x="725403" y="3817937"/>
            <a:ext cx="8154987" cy="2519362"/>
          </a:xfrm>
          <a:solidFill>
            <a:schemeClr val="bg1"/>
          </a:solidFill>
          <a:ln>
            <a:solidFill>
              <a:schemeClr val="accent1"/>
            </a:solidFill>
          </a:ln>
          <a:effectLst>
            <a:outerShdw blurRad="50800" dist="38100" dir="2700000" algn="tl" rotWithShape="0">
              <a:prstClr val="black">
                <a:alpha val="40000"/>
              </a:prstClr>
            </a:outerShdw>
          </a:effectLst>
        </p:spPr>
        <p:txBody>
          <a:bodyPr/>
          <a:lstStyle/>
          <a:p>
            <a:pPr marL="0" indent="0">
              <a:buFont typeface="Wingdings" charset="2"/>
              <a:buNone/>
              <a:defRPr/>
            </a:pPr>
            <a:r>
              <a:rPr lang="ja-JP" altLang="en-US" dirty="0"/>
              <a:t>日本医書出版協会「引用と転載について」</a:t>
            </a:r>
            <a:endParaRPr lang="en-US" altLang="ja-JP" dirty="0"/>
          </a:p>
          <a:p>
            <a:pPr>
              <a:defRPr/>
            </a:pPr>
            <a:r>
              <a:rPr lang="ja-JP" altLang="en-US" dirty="0"/>
              <a:t>出所（出典）の明示に</a:t>
            </a:r>
            <a:r>
              <a:rPr lang="ja-JP" altLang="en-US" dirty="0" smtClean="0"/>
              <a:t>ついて</a:t>
            </a:r>
            <a:endParaRPr lang="en-US" altLang="ja-JP" dirty="0" smtClean="0"/>
          </a:p>
          <a:p>
            <a:pPr marL="0" indent="0">
              <a:buFont typeface="Wingdings" charset="2"/>
              <a:buNone/>
              <a:defRPr/>
            </a:pPr>
            <a:r>
              <a:rPr lang="ja-JP" altLang="en-US" sz="2400" dirty="0" smtClean="0"/>
              <a:t>＜雑誌の場合＞著者名，</a:t>
            </a:r>
            <a:r>
              <a:rPr lang="ja-JP" altLang="en-US" sz="2400" b="1" u="sng" dirty="0" smtClean="0">
                <a:solidFill>
                  <a:srgbClr val="FF0000"/>
                </a:solidFill>
              </a:rPr>
              <a:t>題名</a:t>
            </a:r>
            <a:r>
              <a:rPr lang="ja-JP" altLang="en-US" sz="2400" dirty="0" smtClean="0"/>
              <a:t>，雑誌名，巻，号，頁，発行年．</a:t>
            </a:r>
            <a:endParaRPr lang="en-US" altLang="ja-JP" sz="2400" dirty="0" smtClean="0"/>
          </a:p>
          <a:p>
            <a:pPr>
              <a:defRPr/>
            </a:pPr>
            <a:r>
              <a:rPr lang="ja-JP" altLang="en-US" dirty="0"/>
              <a:t>原則として、</a:t>
            </a:r>
            <a:r>
              <a:rPr lang="ja-JP" altLang="en-US" b="1" u="sng" dirty="0">
                <a:solidFill>
                  <a:srgbClr val="FF0000"/>
                </a:solidFill>
              </a:rPr>
              <a:t>原形を</a:t>
            </a:r>
            <a:r>
              <a:rPr lang="ja-JP" altLang="en-US" b="1" u="sng" dirty="0" smtClean="0">
                <a:solidFill>
                  <a:srgbClr val="FF0000"/>
                </a:solidFill>
              </a:rPr>
              <a:t>保持（同一性保持権）</a:t>
            </a:r>
            <a:r>
              <a:rPr lang="ja-JP" altLang="en-US" dirty="0" smtClean="0"/>
              <a:t>して</a:t>
            </a:r>
            <a:r>
              <a:rPr lang="ja-JP" altLang="en-US" dirty="0"/>
              <a:t>掲載すること</a:t>
            </a:r>
          </a:p>
          <a:p>
            <a:pPr>
              <a:defRPr/>
            </a:pPr>
            <a:endParaRPr lang="en-US" altLang="ja-JP" dirty="0"/>
          </a:p>
        </p:txBody>
      </p:sp>
      <p:sp>
        <p:nvSpPr>
          <p:cNvPr id="7" name="スライド番号プレースホルダー 1"/>
          <p:cNvSpPr>
            <a:spLocks noGrp="1"/>
          </p:cNvSpPr>
          <p:nvPr>
            <p:ph type="sldNum" sz="quarter" idx="12"/>
          </p:nvPr>
        </p:nvSpPr>
        <p:spPr>
          <a:xfrm>
            <a:off x="7162800" y="6473825"/>
            <a:ext cx="1981200" cy="381000"/>
          </a:xfrm>
        </p:spPr>
        <p:txBody>
          <a:bodyPr/>
          <a:lstStyle/>
          <a:p>
            <a:pPr>
              <a:defRPr/>
            </a:pPr>
            <a:fld id="{DBE91330-3738-4116-81EA-789613ED2924}" type="slidenum">
              <a:rPr lang="en-US" altLang="ja-JP" smtClean="0"/>
              <a:pPr>
                <a:defRPr/>
              </a:pPr>
              <a:t>7</a:t>
            </a:fld>
            <a:endParaRPr lang="en-US" altLang="ja-JP" dirty="0"/>
          </a:p>
        </p:txBody>
      </p:sp>
    </p:spTree>
    <p:extLst>
      <p:ext uri="{BB962C8B-B14F-4D97-AF65-F5344CB8AC3E}">
        <p14:creationId xmlns:p14="http://schemas.microsoft.com/office/powerpoint/2010/main" val="40755000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a:xfrm>
            <a:off x="1435443" y="571673"/>
            <a:ext cx="7465276" cy="573387"/>
          </a:xfrm>
        </p:spPr>
        <p:txBody>
          <a:bodyPr>
            <a:normAutofit fontScale="90000"/>
          </a:bodyPr>
          <a:lstStyle/>
          <a:p>
            <a:r>
              <a:rPr lang="ja-JP" altLang="en-US" b="1" dirty="0" smtClean="0"/>
              <a:t>翻訳、翻案（改変）について</a:t>
            </a:r>
          </a:p>
        </p:txBody>
      </p:sp>
      <p:sp>
        <p:nvSpPr>
          <p:cNvPr id="3" name="コンテンツ プレースホルダー 2"/>
          <p:cNvSpPr>
            <a:spLocks noGrp="1"/>
          </p:cNvSpPr>
          <p:nvPr>
            <p:ph idx="1"/>
          </p:nvPr>
        </p:nvSpPr>
        <p:spPr>
          <a:xfrm>
            <a:off x="963826" y="1260389"/>
            <a:ext cx="7936893" cy="4905461"/>
          </a:xfrm>
        </p:spPr>
        <p:txBody>
          <a:bodyPr>
            <a:normAutofit lnSpcReduction="10000"/>
          </a:bodyPr>
          <a:lstStyle/>
          <a:p>
            <a:pPr>
              <a:defRPr/>
            </a:pPr>
            <a:r>
              <a:rPr lang="ja-JP" altLang="en-US" sz="2800" dirty="0" smtClean="0"/>
              <a:t>引用</a:t>
            </a:r>
            <a:r>
              <a:rPr lang="ja-JP" altLang="en-US" sz="2800" dirty="0"/>
              <a:t>部分</a:t>
            </a:r>
            <a:r>
              <a:rPr lang="ja-JP" altLang="en-US" sz="2800" dirty="0" smtClean="0"/>
              <a:t>の「翻訳」</a:t>
            </a:r>
            <a:endParaRPr lang="en-US" altLang="ja-JP" sz="2800" dirty="0" smtClean="0"/>
          </a:p>
          <a:p>
            <a:pPr marL="952500" lvl="1" indent="-514350">
              <a:defRPr/>
            </a:pPr>
            <a:r>
              <a:rPr lang="ja-JP" altLang="en-US" sz="2800" dirty="0" smtClean="0"/>
              <a:t>著作権法第</a:t>
            </a:r>
            <a:r>
              <a:rPr lang="en-US" altLang="ja-JP" sz="2800" dirty="0" smtClean="0"/>
              <a:t>43</a:t>
            </a:r>
            <a:r>
              <a:rPr lang="ja-JP" altLang="en-US" sz="2800" dirty="0" smtClean="0"/>
              <a:t>条で利用可とされている</a:t>
            </a:r>
            <a:endParaRPr lang="en-US" altLang="ja-JP" sz="2800" dirty="0" smtClean="0"/>
          </a:p>
          <a:p>
            <a:pPr marL="438150" lvl="1" indent="0">
              <a:buFont typeface="Wingdings" charset="2"/>
              <a:buNone/>
              <a:defRPr/>
            </a:pPr>
            <a:endParaRPr lang="en-US" altLang="ja-JP" sz="2800" dirty="0" smtClean="0"/>
          </a:p>
          <a:p>
            <a:pPr>
              <a:defRPr/>
            </a:pPr>
            <a:r>
              <a:rPr lang="ja-JP" altLang="en-US" sz="2800" dirty="0" smtClean="0"/>
              <a:t>引用</a:t>
            </a:r>
            <a:r>
              <a:rPr lang="ja-JP" altLang="en-US" sz="2800" dirty="0"/>
              <a:t>部分</a:t>
            </a:r>
            <a:r>
              <a:rPr lang="ja-JP" altLang="en-US" sz="2800" dirty="0" smtClean="0"/>
              <a:t>の「翻案」</a:t>
            </a:r>
            <a:endParaRPr lang="en-US" altLang="ja-JP" sz="2800" dirty="0" smtClean="0"/>
          </a:p>
          <a:p>
            <a:pPr marL="952500" lvl="1" indent="-514350">
              <a:defRPr/>
            </a:pPr>
            <a:r>
              <a:rPr lang="ja-JP" altLang="en-US" sz="2800" dirty="0" smtClean="0"/>
              <a:t>第</a:t>
            </a:r>
            <a:r>
              <a:rPr lang="en-US" altLang="ja-JP" sz="2800" dirty="0" smtClean="0"/>
              <a:t>43</a:t>
            </a:r>
            <a:r>
              <a:rPr lang="ja-JP" altLang="en-US" sz="2800" dirty="0" smtClean="0"/>
              <a:t>条で利用可</a:t>
            </a:r>
            <a:r>
              <a:rPr lang="ja-JP" altLang="en-US" sz="2800" dirty="0"/>
              <a:t>とされていない</a:t>
            </a:r>
            <a:r>
              <a:rPr lang="ja-JP" altLang="en-US" sz="2800" dirty="0" smtClean="0"/>
              <a:t>。</a:t>
            </a:r>
            <a:endParaRPr lang="en-US" altLang="ja-JP" sz="2800" dirty="0" smtClean="0"/>
          </a:p>
          <a:p>
            <a:pPr marL="1352550" lvl="2" indent="-514350">
              <a:defRPr/>
            </a:pPr>
            <a:r>
              <a:rPr lang="ja-JP" altLang="en-US" sz="2600" dirty="0"/>
              <a:t>著作</a:t>
            </a:r>
            <a:r>
              <a:rPr lang="ja-JP" altLang="en-US" sz="2600" dirty="0" smtClean="0"/>
              <a:t>者</a:t>
            </a:r>
            <a:r>
              <a:rPr lang="ja-JP" altLang="en-US" sz="2600" dirty="0"/>
              <a:t>がその意に反して著作物の改変を受けない権利である同一性保持権（著作者人格権</a:t>
            </a:r>
            <a:r>
              <a:rPr lang="ja-JP" altLang="en-US" sz="2600" dirty="0" smtClean="0"/>
              <a:t>）への配慮</a:t>
            </a:r>
            <a:endParaRPr lang="en-US" altLang="ja-JP" sz="2600" dirty="0"/>
          </a:p>
          <a:p>
            <a:pPr marL="1352550" lvl="2" indent="-514350">
              <a:defRPr/>
            </a:pPr>
            <a:r>
              <a:rPr lang="ja-JP" altLang="en-US" sz="2600" dirty="0" smtClean="0"/>
              <a:t>わかり易く</a:t>
            </a:r>
            <a:r>
              <a:rPr lang="ja-JP" altLang="en-US" sz="2600" dirty="0"/>
              <a:t>記憶に残る</a:t>
            </a:r>
            <a:r>
              <a:rPr lang="ja-JP" altLang="en-US" sz="2600" dirty="0" smtClean="0"/>
              <a:t>ようなものへの改変が</a:t>
            </a:r>
            <a:r>
              <a:rPr lang="ja-JP" altLang="en-US" sz="2600" dirty="0" smtClean="0">
                <a:solidFill>
                  <a:srgbClr val="FF0000"/>
                </a:solidFill>
              </a:rPr>
              <a:t>許されない？</a:t>
            </a:r>
            <a:endParaRPr lang="ja-JP" altLang="en-US" sz="2600" dirty="0">
              <a:solidFill>
                <a:srgbClr val="FF0000"/>
              </a:solidFill>
            </a:endParaRPr>
          </a:p>
        </p:txBody>
      </p:sp>
      <p:sp>
        <p:nvSpPr>
          <p:cNvPr id="5" name="スライド番号プレースホルダー 1"/>
          <p:cNvSpPr>
            <a:spLocks noGrp="1"/>
          </p:cNvSpPr>
          <p:nvPr>
            <p:ph type="sldNum" sz="quarter" idx="12"/>
          </p:nvPr>
        </p:nvSpPr>
        <p:spPr>
          <a:xfrm>
            <a:off x="7162800" y="6473825"/>
            <a:ext cx="1981200" cy="381000"/>
          </a:xfrm>
        </p:spPr>
        <p:txBody>
          <a:bodyPr/>
          <a:lstStyle/>
          <a:p>
            <a:pPr>
              <a:defRPr/>
            </a:pPr>
            <a:fld id="{DBE91330-3738-4116-81EA-789613ED2924}" type="slidenum">
              <a:rPr lang="en-US" altLang="ja-JP" smtClean="0"/>
              <a:pPr>
                <a:defRPr/>
              </a:pPr>
              <a:t>8</a:t>
            </a:fld>
            <a:endParaRPr lang="en-US" altLang="ja-JP" dirty="0"/>
          </a:p>
        </p:txBody>
      </p:sp>
    </p:spTree>
    <p:extLst>
      <p:ext uri="{BB962C8B-B14F-4D97-AF65-F5344CB8AC3E}">
        <p14:creationId xmlns:p14="http://schemas.microsoft.com/office/powerpoint/2010/main" val="3221305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a:xfrm>
            <a:off x="1375719" y="579911"/>
            <a:ext cx="7517457" cy="688716"/>
          </a:xfrm>
        </p:spPr>
        <p:txBody>
          <a:bodyPr>
            <a:normAutofit fontScale="90000"/>
          </a:bodyPr>
          <a:lstStyle/>
          <a:p>
            <a:r>
              <a:rPr lang="ja-JP" altLang="en-US" sz="2800" b="1" dirty="0" smtClean="0"/>
              <a:t>出版社等の著作権団体のガイドラインに照らすと</a:t>
            </a:r>
            <a:r>
              <a:rPr lang="en-US" altLang="ja-JP" sz="2800" b="1" dirty="0" smtClean="0"/>
              <a:t>…</a:t>
            </a:r>
            <a:r>
              <a:rPr lang="ja-JP" altLang="en-US" sz="2800" b="1" dirty="0" smtClean="0"/>
              <a:t>　</a:t>
            </a:r>
          </a:p>
        </p:txBody>
      </p:sp>
      <p:sp>
        <p:nvSpPr>
          <p:cNvPr id="3" name="コンテンツ プレースホルダー 2"/>
          <p:cNvSpPr>
            <a:spLocks noGrp="1"/>
          </p:cNvSpPr>
          <p:nvPr>
            <p:ph idx="1"/>
          </p:nvPr>
        </p:nvSpPr>
        <p:spPr>
          <a:xfrm>
            <a:off x="963828" y="1268626"/>
            <a:ext cx="7929348" cy="5338119"/>
          </a:xfrm>
        </p:spPr>
        <p:txBody>
          <a:bodyPr>
            <a:noAutofit/>
          </a:bodyPr>
          <a:lstStyle/>
          <a:p>
            <a:pPr marL="469900" lvl="1" indent="-469900">
              <a:lnSpc>
                <a:spcPts val="3000"/>
              </a:lnSpc>
              <a:buFont typeface="Wingdings" charset="2"/>
              <a:buChar char="o"/>
              <a:defRPr/>
            </a:pPr>
            <a:r>
              <a:rPr lang="ja-JP" altLang="en-US" sz="2400" dirty="0" smtClean="0"/>
              <a:t>九大の</a:t>
            </a:r>
            <a:r>
              <a:rPr lang="en-US" altLang="ja-JP" sz="2400" dirty="0" smtClean="0"/>
              <a:t>90</a:t>
            </a:r>
            <a:r>
              <a:rPr lang="ja-JP" altLang="en-US" sz="2400" dirty="0" smtClean="0"/>
              <a:t>分講義教材</a:t>
            </a:r>
            <a:endParaRPr lang="en-US" altLang="ja-JP" sz="2400" dirty="0" smtClean="0"/>
          </a:p>
          <a:p>
            <a:pPr marL="469900" lvl="1" indent="-469900">
              <a:lnSpc>
                <a:spcPts val="3000"/>
              </a:lnSpc>
              <a:buFont typeface="Wingdings" charset="2"/>
              <a:buChar char="o"/>
              <a:defRPr/>
            </a:pPr>
            <a:endParaRPr lang="en-US" altLang="ja-JP" sz="2400" dirty="0"/>
          </a:p>
          <a:p>
            <a:pPr marL="469900" lvl="1" indent="-469900">
              <a:lnSpc>
                <a:spcPts val="3000"/>
              </a:lnSpc>
              <a:buFont typeface="Wingdings" charset="2"/>
              <a:buChar char="o"/>
              <a:defRPr/>
            </a:pPr>
            <a:endParaRPr lang="en-US" altLang="ja-JP" sz="2400" dirty="0" smtClean="0"/>
          </a:p>
          <a:p>
            <a:pPr marL="469900" lvl="1" indent="-469900">
              <a:lnSpc>
                <a:spcPts val="3000"/>
              </a:lnSpc>
              <a:buFont typeface="Wingdings" charset="2"/>
              <a:buChar char="o"/>
              <a:defRPr/>
            </a:pPr>
            <a:endParaRPr lang="en-US" altLang="ja-JP" sz="2400" dirty="0"/>
          </a:p>
          <a:p>
            <a:pPr marL="469900" lvl="1" indent="-469900">
              <a:lnSpc>
                <a:spcPts val="3000"/>
              </a:lnSpc>
              <a:buFont typeface="Wingdings" charset="2"/>
              <a:buChar char="o"/>
              <a:defRPr/>
            </a:pPr>
            <a:r>
              <a:rPr lang="en-US" altLang="ja-JP" sz="2400" dirty="0" smtClean="0"/>
              <a:t>6</a:t>
            </a:r>
            <a:r>
              <a:rPr lang="ja-JP" altLang="en-US" sz="2400" dirty="0" smtClean="0"/>
              <a:t>大学</a:t>
            </a:r>
            <a:r>
              <a:rPr lang="ja-JP" altLang="en-US" sz="2400" dirty="0"/>
              <a:t>の</a:t>
            </a:r>
            <a:r>
              <a:rPr lang="en-US" altLang="ja-JP" sz="2400" dirty="0" smtClean="0"/>
              <a:t>25</a:t>
            </a:r>
            <a:r>
              <a:rPr lang="ja-JP" altLang="en-US" sz="2400" dirty="0" smtClean="0"/>
              <a:t>教材：スライド</a:t>
            </a:r>
            <a:r>
              <a:rPr lang="en-US" altLang="ja-JP" sz="2400" b="1" dirty="0" smtClean="0">
                <a:latin typeface="+mj-lt"/>
              </a:rPr>
              <a:t>2018</a:t>
            </a:r>
            <a:r>
              <a:rPr lang="ja-JP" altLang="en-US" sz="2400" dirty="0" smtClean="0"/>
              <a:t>枚</a:t>
            </a:r>
            <a:endParaRPr lang="en-US" altLang="ja-JP" sz="2400" dirty="0" smtClean="0"/>
          </a:p>
          <a:p>
            <a:pPr lvl="1">
              <a:defRPr/>
            </a:pPr>
            <a:r>
              <a:rPr lang="ja-JP" altLang="en-US" sz="2200" dirty="0" smtClean="0"/>
              <a:t>他人</a:t>
            </a:r>
            <a:r>
              <a:rPr lang="ja-JP" altLang="en-US" sz="2200" dirty="0"/>
              <a:t>の著作物を含む</a:t>
            </a:r>
            <a:r>
              <a:rPr lang="ja-JP" altLang="en-US" sz="2200" dirty="0" smtClean="0"/>
              <a:t>：</a:t>
            </a:r>
            <a:r>
              <a:rPr lang="en-US" altLang="ja-JP" sz="2200" b="1" dirty="0" smtClean="0"/>
              <a:t>820</a:t>
            </a:r>
            <a:r>
              <a:rPr lang="ja-JP" altLang="en-US" sz="2200" dirty="0" smtClean="0"/>
              <a:t>枚</a:t>
            </a:r>
            <a:r>
              <a:rPr lang="en-US" altLang="ja-JP" sz="2200" dirty="0" smtClean="0"/>
              <a:t>(</a:t>
            </a:r>
            <a:r>
              <a:rPr lang="en-US" altLang="ja-JP" sz="2200" b="1" dirty="0" smtClean="0"/>
              <a:t>41</a:t>
            </a:r>
            <a:r>
              <a:rPr lang="en-US" altLang="ja-JP" sz="2200" dirty="0" smtClean="0"/>
              <a:t>%)</a:t>
            </a:r>
            <a:endParaRPr lang="en-US" altLang="ja-JP" sz="2200" dirty="0"/>
          </a:p>
          <a:p>
            <a:pPr lvl="1">
              <a:defRPr/>
            </a:pPr>
            <a:r>
              <a:rPr lang="ja-JP" altLang="en-US" sz="2200" dirty="0" smtClean="0"/>
              <a:t>「</a:t>
            </a:r>
            <a:r>
              <a:rPr lang="ja-JP" altLang="en-US" sz="2200" dirty="0"/>
              <a:t>出所の記載</a:t>
            </a:r>
            <a:r>
              <a:rPr lang="ja-JP" altLang="en-US" sz="2200" dirty="0" smtClean="0"/>
              <a:t>方法が不十分」</a:t>
            </a:r>
            <a:r>
              <a:rPr lang="en-US" altLang="ja-JP" sz="2200" b="1" dirty="0" smtClean="0"/>
              <a:t>658</a:t>
            </a:r>
            <a:r>
              <a:rPr lang="ja-JP" altLang="en-US" sz="2200" b="1" dirty="0" smtClean="0"/>
              <a:t>枚</a:t>
            </a:r>
            <a:r>
              <a:rPr lang="en-US" altLang="ja-JP" sz="2200" dirty="0" smtClean="0"/>
              <a:t>(</a:t>
            </a:r>
            <a:r>
              <a:rPr lang="ja-JP" altLang="en-US" sz="2200" dirty="0" smtClean="0"/>
              <a:t>上記の</a:t>
            </a:r>
            <a:r>
              <a:rPr lang="en-US" altLang="ja-JP" sz="2200" b="1" dirty="0" smtClean="0"/>
              <a:t>80</a:t>
            </a:r>
            <a:r>
              <a:rPr lang="en-US" altLang="ja-JP" sz="2200" dirty="0" smtClean="0"/>
              <a:t>%)</a:t>
            </a:r>
          </a:p>
          <a:p>
            <a:pPr>
              <a:lnSpc>
                <a:spcPts val="3000"/>
              </a:lnSpc>
              <a:defRPr/>
            </a:pPr>
            <a:r>
              <a:rPr lang="ja-JP" altLang="en-US" sz="2400" dirty="0" smtClean="0"/>
              <a:t>引用を適用しようとしても</a:t>
            </a:r>
            <a:r>
              <a:rPr lang="en-US" altLang="ja-JP" sz="2400" dirty="0" smtClean="0"/>
              <a:t>…</a:t>
            </a:r>
            <a:endParaRPr lang="en-US" altLang="ja-JP" sz="2400" dirty="0"/>
          </a:p>
          <a:p>
            <a:pPr lvl="1">
              <a:defRPr/>
            </a:pPr>
            <a:r>
              <a:rPr lang="ja-JP" altLang="en-US" sz="2200" dirty="0"/>
              <a:t>「</a:t>
            </a:r>
            <a:r>
              <a:rPr lang="en-US" altLang="ja-JP" sz="2200" dirty="0"/>
              <a:t>1</a:t>
            </a:r>
            <a:r>
              <a:rPr lang="ja-JP" altLang="en-US" sz="2200" dirty="0"/>
              <a:t>論文から</a:t>
            </a:r>
            <a:r>
              <a:rPr lang="en-US" altLang="ja-JP" sz="2200" dirty="0"/>
              <a:t>3</a:t>
            </a:r>
            <a:r>
              <a:rPr lang="ja-JP" altLang="en-US" sz="2200" dirty="0" err="1" smtClean="0"/>
              <a:t>つまでに</a:t>
            </a:r>
            <a:r>
              <a:rPr lang="ja-JP" altLang="en-US" sz="2200" dirty="0" smtClean="0"/>
              <a:t>抵触」</a:t>
            </a:r>
            <a:r>
              <a:rPr lang="en-US" altLang="ja-JP" sz="2200" dirty="0" smtClean="0"/>
              <a:t>1/4</a:t>
            </a:r>
            <a:r>
              <a:rPr lang="ja-JP" altLang="en-US" sz="2200" dirty="0"/>
              <a:t>～</a:t>
            </a:r>
            <a:r>
              <a:rPr lang="en-US" altLang="ja-JP" sz="2200" dirty="0"/>
              <a:t>1/3</a:t>
            </a:r>
          </a:p>
          <a:p>
            <a:pPr lvl="1">
              <a:defRPr/>
            </a:pPr>
            <a:r>
              <a:rPr lang="ja-JP" altLang="en-US" sz="2200" dirty="0"/>
              <a:t>診療ガイドライン等の画像を大量に利用</a:t>
            </a:r>
            <a:endParaRPr lang="en-US" altLang="ja-JP" sz="2200" dirty="0"/>
          </a:p>
          <a:p>
            <a:pPr lvl="1">
              <a:defRPr/>
            </a:pPr>
            <a:r>
              <a:rPr lang="ja-JP" altLang="en-US" sz="2200" dirty="0" smtClean="0"/>
              <a:t>「出所に論文題名なし」や「改変」が多い</a:t>
            </a:r>
            <a:endParaRPr lang="ja-JP" altLang="en-US" sz="2200" dirty="0"/>
          </a:p>
        </p:txBody>
      </p:sp>
      <p:graphicFrame>
        <p:nvGraphicFramePr>
          <p:cNvPr id="5" name="表 4"/>
          <p:cNvGraphicFramePr>
            <a:graphicFrameLocks noGrp="1"/>
          </p:cNvGraphicFramePr>
          <p:nvPr>
            <p:extLst>
              <p:ext uri="{D42A27DB-BD31-4B8C-83A1-F6EECF244321}">
                <p14:modId xmlns:p14="http://schemas.microsoft.com/office/powerpoint/2010/main" val="909091560"/>
              </p:ext>
            </p:extLst>
          </p:nvPr>
        </p:nvGraphicFramePr>
        <p:xfrm>
          <a:off x="1039297" y="1763927"/>
          <a:ext cx="7247968" cy="1371600"/>
        </p:xfrm>
        <a:graphic>
          <a:graphicData uri="http://schemas.openxmlformats.org/drawingml/2006/table">
            <a:tbl>
              <a:tblPr firstRow="1" bandRow="1">
                <a:tableStyleId>{5C22544A-7EE6-4342-B048-85BDC9FD1C3A}</a:tableStyleId>
              </a:tblPr>
              <a:tblGrid>
                <a:gridCol w="2144806"/>
                <a:gridCol w="2812228"/>
                <a:gridCol w="2290934"/>
              </a:tblGrid>
              <a:tr h="228600">
                <a:tc>
                  <a:txBody>
                    <a:bodyPr/>
                    <a:lstStyle/>
                    <a:p>
                      <a:pPr algn="ctr"/>
                      <a:endParaRPr kumimoji="1" lang="ja-JP" altLang="en-US" sz="2400" b="1" dirty="0">
                        <a:solidFill>
                          <a:schemeClr val="tx1"/>
                        </a:solidFill>
                      </a:endParaRPr>
                    </a:p>
                  </a:txBody>
                  <a:tcPr marL="91436" marR="914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1" dirty="0" smtClean="0">
                          <a:solidFill>
                            <a:schemeClr val="tx1"/>
                          </a:solidFill>
                        </a:rPr>
                        <a:t>１講義あたりの数</a:t>
                      </a:r>
                      <a:endParaRPr kumimoji="1" lang="ja-JP" altLang="en-US" sz="2400" b="1" dirty="0">
                        <a:solidFill>
                          <a:schemeClr val="tx1"/>
                        </a:solidFill>
                      </a:endParaRPr>
                    </a:p>
                  </a:txBody>
                  <a:tcPr marL="91436" marR="914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400" b="1" dirty="0" smtClean="0">
                          <a:solidFill>
                            <a:schemeClr val="tx1"/>
                          </a:solidFill>
                        </a:rPr>
                        <a:t>平均</a:t>
                      </a:r>
                      <a:r>
                        <a:rPr kumimoji="1" lang="en-US" altLang="ja-JP" sz="2400" b="1" dirty="0" smtClean="0">
                          <a:solidFill>
                            <a:schemeClr val="tx1"/>
                          </a:solidFill>
                        </a:rPr>
                        <a:t>±</a:t>
                      </a:r>
                      <a:r>
                        <a:rPr kumimoji="1" lang="ja-JP" altLang="en-US" sz="2400" b="1" dirty="0" smtClean="0">
                          <a:solidFill>
                            <a:schemeClr val="tx1"/>
                          </a:solidFill>
                        </a:rPr>
                        <a:t>標準偏差</a:t>
                      </a:r>
                      <a:endParaRPr kumimoji="1" lang="ja-JP" altLang="en-US" sz="2400" b="1" dirty="0">
                        <a:solidFill>
                          <a:schemeClr val="tx1"/>
                        </a:solidFill>
                      </a:endParaRPr>
                    </a:p>
                  </a:txBody>
                  <a:tcPr marL="91436" marR="914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28600">
                <a:tc>
                  <a:txBody>
                    <a:bodyPr/>
                    <a:lstStyle/>
                    <a:p>
                      <a:pPr algn="l"/>
                      <a:r>
                        <a:rPr kumimoji="1" lang="ja-JP" altLang="en-US" sz="2400" b="1" dirty="0" smtClean="0">
                          <a:solidFill>
                            <a:schemeClr val="tx1"/>
                          </a:solidFill>
                        </a:rPr>
                        <a:t>スライド</a:t>
                      </a:r>
                      <a:endParaRPr kumimoji="1" lang="ja-JP" altLang="en-US" sz="2400" b="1" dirty="0">
                        <a:solidFill>
                          <a:schemeClr val="tx1"/>
                        </a:solidFill>
                      </a:endParaRPr>
                    </a:p>
                  </a:txBody>
                  <a:tcPr marL="91436" marR="914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400" b="1" dirty="0" smtClean="0">
                          <a:solidFill>
                            <a:schemeClr val="tx1"/>
                          </a:solidFill>
                        </a:rPr>
                        <a:t>27</a:t>
                      </a:r>
                      <a:r>
                        <a:rPr kumimoji="1" lang="ja-JP" altLang="en-US" sz="2400" b="1" dirty="0" smtClean="0">
                          <a:solidFill>
                            <a:schemeClr val="tx1"/>
                          </a:solidFill>
                        </a:rPr>
                        <a:t>～</a:t>
                      </a:r>
                      <a:r>
                        <a:rPr kumimoji="1" lang="en-US" altLang="ja-JP" sz="2400" b="1" dirty="0" smtClean="0">
                          <a:solidFill>
                            <a:schemeClr val="tx1"/>
                          </a:solidFill>
                        </a:rPr>
                        <a:t>173</a:t>
                      </a:r>
                      <a:r>
                        <a:rPr kumimoji="1" lang="ja-JP" altLang="en-US" sz="2400" b="1" dirty="0" smtClean="0">
                          <a:solidFill>
                            <a:schemeClr val="tx1"/>
                          </a:solidFill>
                        </a:rPr>
                        <a:t>枚</a:t>
                      </a:r>
                      <a:endParaRPr kumimoji="1" lang="ja-JP" altLang="en-US" sz="2400" b="1" dirty="0">
                        <a:solidFill>
                          <a:schemeClr val="tx1"/>
                        </a:solidFill>
                      </a:endParaRPr>
                    </a:p>
                  </a:txBody>
                  <a:tcPr marL="91436" marR="914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400" b="1" dirty="0" smtClean="0">
                          <a:solidFill>
                            <a:schemeClr val="tx1"/>
                          </a:solidFill>
                        </a:rPr>
                        <a:t>87.5±34.9</a:t>
                      </a:r>
                      <a:endParaRPr kumimoji="1" lang="ja-JP" altLang="en-US" sz="2400" b="1" dirty="0">
                        <a:solidFill>
                          <a:schemeClr val="tx1"/>
                        </a:solidFill>
                      </a:endParaRPr>
                    </a:p>
                  </a:txBody>
                  <a:tcPr marL="91436" marR="914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28600">
                <a:tc>
                  <a:txBody>
                    <a:bodyPr/>
                    <a:lstStyle/>
                    <a:p>
                      <a:pPr algn="l"/>
                      <a:r>
                        <a:rPr kumimoji="1" lang="ja-JP" altLang="en-US" sz="2400" b="1" dirty="0" smtClean="0">
                          <a:solidFill>
                            <a:schemeClr val="tx1"/>
                          </a:solidFill>
                        </a:rPr>
                        <a:t>他人の著作物</a:t>
                      </a:r>
                      <a:endParaRPr kumimoji="1" lang="ja-JP" altLang="en-US" sz="2400" b="1" dirty="0">
                        <a:solidFill>
                          <a:schemeClr val="tx1"/>
                        </a:solidFill>
                      </a:endParaRPr>
                    </a:p>
                  </a:txBody>
                  <a:tcPr marL="91436" marR="914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400" b="1" dirty="0" smtClean="0">
                          <a:solidFill>
                            <a:schemeClr val="tx1"/>
                          </a:solidFill>
                        </a:rPr>
                        <a:t>0</a:t>
                      </a:r>
                      <a:r>
                        <a:rPr kumimoji="1" lang="ja-JP" altLang="en-US" sz="2400" b="1" dirty="0" smtClean="0">
                          <a:solidFill>
                            <a:schemeClr val="tx1"/>
                          </a:solidFill>
                        </a:rPr>
                        <a:t>～</a:t>
                      </a:r>
                      <a:r>
                        <a:rPr kumimoji="1" lang="en-US" altLang="ja-JP" sz="2400" b="1" dirty="0" smtClean="0">
                          <a:solidFill>
                            <a:schemeClr val="tx1"/>
                          </a:solidFill>
                        </a:rPr>
                        <a:t>73</a:t>
                      </a:r>
                      <a:r>
                        <a:rPr kumimoji="1" lang="ja-JP" altLang="en-US" sz="2400" b="1" dirty="0" smtClean="0">
                          <a:solidFill>
                            <a:schemeClr val="tx1"/>
                          </a:solidFill>
                        </a:rPr>
                        <a:t>件</a:t>
                      </a:r>
                      <a:endParaRPr kumimoji="1" lang="ja-JP" altLang="en-US" sz="2400" b="1" dirty="0">
                        <a:solidFill>
                          <a:schemeClr val="tx1"/>
                        </a:solidFill>
                      </a:endParaRPr>
                    </a:p>
                  </a:txBody>
                  <a:tcPr marL="91436" marR="914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400" b="1" dirty="0" smtClean="0">
                          <a:solidFill>
                            <a:schemeClr val="tx1"/>
                          </a:solidFill>
                        </a:rPr>
                        <a:t>22.8±16.2</a:t>
                      </a:r>
                      <a:endParaRPr kumimoji="1" lang="ja-JP" altLang="en-US" sz="2400" b="1" dirty="0">
                        <a:solidFill>
                          <a:schemeClr val="tx1"/>
                        </a:solidFill>
                      </a:endParaRPr>
                    </a:p>
                  </a:txBody>
                  <a:tcPr marL="91436" marR="9143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9" name="スライド番号プレースホルダー 1"/>
          <p:cNvSpPr>
            <a:spLocks noGrp="1"/>
          </p:cNvSpPr>
          <p:nvPr>
            <p:ph type="sldNum" sz="quarter" idx="12"/>
          </p:nvPr>
        </p:nvSpPr>
        <p:spPr>
          <a:xfrm>
            <a:off x="7162800" y="6473825"/>
            <a:ext cx="1981200" cy="381000"/>
          </a:xfrm>
        </p:spPr>
        <p:txBody>
          <a:bodyPr/>
          <a:lstStyle/>
          <a:p>
            <a:pPr>
              <a:defRPr/>
            </a:pPr>
            <a:fld id="{DBE91330-3738-4116-81EA-789613ED2924}" type="slidenum">
              <a:rPr lang="en-US" altLang="ja-JP" smtClean="0"/>
              <a:pPr>
                <a:defRPr/>
              </a:pPr>
              <a:t>9</a:t>
            </a:fld>
            <a:endParaRPr lang="en-US" altLang="ja-JP" dirty="0"/>
          </a:p>
        </p:txBody>
      </p:sp>
    </p:spTree>
    <p:extLst>
      <p:ext uri="{BB962C8B-B14F-4D97-AF65-F5344CB8AC3E}">
        <p14:creationId xmlns:p14="http://schemas.microsoft.com/office/powerpoint/2010/main" val="1623210469"/>
      </p:ext>
    </p:extLst>
  </p:cSld>
  <p:clrMapOvr>
    <a:masterClrMapping/>
  </p:clrMapOvr>
  <p:timing>
    <p:tnLst>
      <p:par>
        <p:cTn id="1" dur="indefinite" restart="never" nodeType="tmRoot"/>
      </p:par>
    </p:tnLst>
  </p:timing>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3442</TotalTime>
  <Words>2554</Words>
  <Application>Microsoft Office PowerPoint</Application>
  <PresentationFormat>画面に合わせる (4:3)</PresentationFormat>
  <Paragraphs>270</Paragraphs>
  <Slides>29</Slides>
  <Notes>8</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29</vt:i4>
      </vt:variant>
    </vt:vector>
  </HeadingPairs>
  <TitlesOfParts>
    <vt:vector size="38" baseType="lpstr">
      <vt:lpstr>ＭＳ Ｐゴシック</vt:lpstr>
      <vt:lpstr>メイリオ</vt:lpstr>
      <vt:lpstr>Arial</vt:lpstr>
      <vt:lpstr>Calibri</vt:lpstr>
      <vt:lpstr>Century Gothic</vt:lpstr>
      <vt:lpstr>Verdana</vt:lpstr>
      <vt:lpstr>Wingdings</vt:lpstr>
      <vt:lpstr>Wingdings 3</vt:lpstr>
      <vt:lpstr>ウィスプ</vt:lpstr>
      <vt:lpstr>サイバーセキュリティ基礎論  ― IT社会を生き抜くために ―</vt:lpstr>
      <vt:lpstr>著作権者の了解なしに利用できる場合</vt:lpstr>
      <vt:lpstr>著作権者の了解なしに利用できる場合（１）</vt:lpstr>
      <vt:lpstr>著作権者の了解なしに利用できる場合（２）</vt:lpstr>
      <vt:lpstr>「引用」としての利用条件（まとめ）</vt:lpstr>
      <vt:lpstr>第32条（引用）による例外規定の問題点</vt:lpstr>
      <vt:lpstr>出版社等著作権者団体が公開している ガイドラインの問題点</vt:lpstr>
      <vt:lpstr>翻訳、翻案（改変）について</vt:lpstr>
      <vt:lpstr>出版社等の著作権団体のガイドラインに照らすと…　</vt:lpstr>
      <vt:lpstr>著作権者の了解なしに利用できる場合（３）</vt:lpstr>
      <vt:lpstr>著作権者の了解なしに利用できる場合（３）</vt:lpstr>
      <vt:lpstr>著作権者の了解なしに利用できる場合（４）</vt:lpstr>
      <vt:lpstr>第35条（学校その他の教育機関における複製等）による例外規定の問題点</vt:lpstr>
      <vt:lpstr>著作権者の了解なしに利用できる場合（５）</vt:lpstr>
      <vt:lpstr>著作権者の了解なしに利用できる場合（６）</vt:lpstr>
      <vt:lpstr>著作権者の了解なしに利用できる場合（7）</vt:lpstr>
      <vt:lpstr>使用許諾申請の実例</vt:lpstr>
      <vt:lpstr>他人の著作物を含むオンライン教材等の作り方（まとめ）</vt:lpstr>
      <vt:lpstr>包括的な対策（教育機関～行政）</vt:lpstr>
      <vt:lpstr>判例について　http://current.ndl.go.jp/node/31257   </vt:lpstr>
      <vt:lpstr>「論文や教科書の複製物」以外に取り扱いに留意すべき画像</vt:lpstr>
      <vt:lpstr>「大学教育における他人の著作物を含む電子・オンライン教材の作成と利用に関するQ&amp;A」</vt:lpstr>
      <vt:lpstr>「大学教育における他人の著作物を含む電子・オンライン教材の作成と利用に関するQ&amp;A」</vt:lpstr>
      <vt:lpstr>参考</vt:lpstr>
      <vt:lpstr>著作権に関するリンク</vt:lpstr>
      <vt:lpstr>小テスト）本日の講義「著作権（第２部）」について以下の問1.～4.に答えなさい。</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サイバーセキュリティ基礎論  ― IT社会を生き抜くために ―</dc:title>
  <dc:creator>Koji OKAMURA</dc:creator>
  <cp:lastModifiedBy>okada</cp:lastModifiedBy>
  <cp:revision>119</cp:revision>
  <dcterms:created xsi:type="dcterms:W3CDTF">2014-09-07T05:46:22Z</dcterms:created>
  <dcterms:modified xsi:type="dcterms:W3CDTF">2016-06-27T23:15:43Z</dcterms:modified>
</cp:coreProperties>
</file>