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66" r:id="rId6"/>
    <p:sldId id="267" r:id="rId7"/>
    <p:sldId id="259" r:id="rId8"/>
    <p:sldId id="268" r:id="rId9"/>
    <p:sldId id="260" r:id="rId10"/>
    <p:sldId id="269" r:id="rId11"/>
    <p:sldId id="261" r:id="rId12"/>
    <p:sldId id="270" r:id="rId13"/>
    <p:sldId id="262" r:id="rId14"/>
    <p:sldId id="271" r:id="rId15"/>
    <p:sldId id="263"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2" autoAdjust="0"/>
    <p:restoredTop sz="94660"/>
  </p:normalViewPr>
  <p:slideViewPr>
    <p:cSldViewPr snapToGrid="0">
      <p:cViewPr varScale="1">
        <p:scale>
          <a:sx n="75" d="100"/>
          <a:sy n="75" d="100"/>
        </p:scale>
        <p:origin x="78"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76992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57505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09222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5320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2669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14264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41261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56692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290156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3312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77CD49-198E-43FF-AF13-951D78369B7A}" type="datetimeFigureOut">
              <a:rPr kumimoji="1" lang="ja-JP" altLang="en-US" smtClean="0"/>
              <a:t>2016/7/12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1846737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7CD49-198E-43FF-AF13-951D78369B7A}" type="datetimeFigureOut">
              <a:rPr kumimoji="1" lang="ja-JP" altLang="en-US" smtClean="0"/>
              <a:t>2016/7/12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0757-8192-4009-ADDB-74B8935C35F9}" type="slidenum">
              <a:rPr kumimoji="1" lang="ja-JP" altLang="en-US" smtClean="0"/>
              <a:t>‹#›</a:t>
            </a:fld>
            <a:endParaRPr kumimoji="1" lang="ja-JP" altLang="en-US"/>
          </a:p>
        </p:txBody>
      </p:sp>
    </p:spTree>
    <p:extLst>
      <p:ext uri="{BB962C8B-B14F-4D97-AF65-F5344CB8AC3E}">
        <p14:creationId xmlns:p14="http://schemas.microsoft.com/office/powerpoint/2010/main" val="3287793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22363"/>
            <a:ext cx="7772400" cy="1782762"/>
          </a:xfrm>
        </p:spPr>
        <p:txBody>
          <a:bodyPr/>
          <a:lstStyle/>
          <a:p>
            <a:r>
              <a:rPr kumimoji="1" lang="ja-JP" altLang="en-US" dirty="0" smtClean="0">
                <a:latin typeface="ＭＳ ゴシック" panose="020B0609070205080204" pitchFamily="49" charset="-128"/>
                <a:ea typeface="ＭＳ ゴシック" panose="020B0609070205080204" pitchFamily="49" charset="-128"/>
              </a:rPr>
              <a:t>研究倫理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1143000" y="3981450"/>
            <a:ext cx="6858000" cy="1276350"/>
          </a:xfrm>
        </p:spPr>
        <p:txBody>
          <a:bodyPr/>
          <a:lstStyle/>
          <a:p>
            <a:r>
              <a:rPr lang="ja-JP" altLang="en-US" sz="3200" dirty="0" smtClean="0">
                <a:latin typeface="ＭＳ ゴシック" panose="020B0609070205080204" pitchFamily="49" charset="-128"/>
                <a:ea typeface="ＭＳ ゴシック" panose="020B0609070205080204" pitchFamily="49" charset="-128"/>
              </a:rPr>
              <a:t>サイバーセキュリティ基礎論</a:t>
            </a:r>
            <a:endParaRPr kumimoji="1"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33179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共同</a:t>
            </a:r>
            <a:r>
              <a:rPr lang="ja-JP" altLang="en-US" dirty="0" smtClean="0">
                <a:latin typeface="ＭＳ ゴシック" panose="020B0609070205080204" pitchFamily="49" charset="-128"/>
                <a:ea typeface="ＭＳ ゴシック" panose="020B0609070205080204" pitchFamily="49" charset="-128"/>
              </a:rPr>
              <a:t>研究を行うときの注意</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10000"/>
          </a:bodyPr>
          <a:lstStyle/>
          <a:p>
            <a:r>
              <a:rPr lang="ja-JP" altLang="en-US" dirty="0">
                <a:latin typeface="ＭＳ ゴシック" panose="020B0609070205080204" pitchFamily="49" charset="-128"/>
                <a:ea typeface="ＭＳ ゴシック" panose="020B0609070205080204" pitchFamily="49" charset="-128"/>
              </a:rPr>
              <a:t>研究開始に先立つ徹底</a:t>
            </a:r>
            <a:r>
              <a:rPr lang="ja-JP" altLang="en-US" dirty="0" smtClean="0">
                <a:latin typeface="ＭＳ ゴシック" panose="020B0609070205080204" pitchFamily="49" charset="-128"/>
                <a:ea typeface="ＭＳ ゴシック" panose="020B0609070205080204" pitchFamily="49" charset="-128"/>
              </a:rPr>
              <a:t>調査</a:t>
            </a:r>
            <a:endParaRPr lang="ja-JP" altLang="en-US"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コミュニケーション</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役割分担とその流動性についての認識を共有して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オーサーシップ（論文著者となる資格）について事前に話し合って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データや研究資材、試料の取り扱いについて事前に話し合って</a:t>
            </a:r>
            <a:r>
              <a:rPr lang="ja-JP" altLang="en-US" dirty="0" smtClean="0">
                <a:latin typeface="ＭＳ ゴシック" panose="020B0609070205080204" pitchFamily="49" charset="-128"/>
                <a:ea typeface="ＭＳ ゴシック" panose="020B0609070205080204" pitchFamily="49" charset="-128"/>
              </a:rPr>
              <a:t>おく</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リーダーシップを確立</a:t>
            </a:r>
            <a:r>
              <a:rPr lang="ja-JP" altLang="en-US" dirty="0" smtClean="0">
                <a:latin typeface="ＭＳ ゴシック" panose="020B0609070205080204" pitchFamily="49" charset="-128"/>
                <a:ea typeface="ＭＳ ゴシック" panose="020B0609070205080204" pitchFamily="49" charset="-128"/>
              </a:rPr>
              <a:t>する</a:t>
            </a:r>
            <a:endParaRPr lang="ja-JP" altLang="en-US"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各研究者が担う責任を明確にしておく</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055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 </a:t>
            </a:r>
            <a:r>
              <a:rPr lang="en-US" altLang="ja-JP" dirty="0" smtClean="0">
                <a:latin typeface="ＭＳ ゴシック" panose="020B0609070205080204" pitchFamily="49" charset="-128"/>
                <a:ea typeface="ＭＳ ゴシック" panose="020B0609070205080204" pitchFamily="49" charset="-128"/>
              </a:rPr>
              <a:t>(</a:t>
            </a:r>
            <a:r>
              <a:rPr lang="ja-JP" altLang="en-US" dirty="0" err="1" smtClean="0">
                <a:latin typeface="ＭＳ ゴシック" panose="020B0609070205080204" pitchFamily="49" charset="-128"/>
                <a:ea typeface="ＭＳ ゴシック" panose="020B0609070205080204" pitchFamily="49" charset="-128"/>
              </a:rPr>
              <a:t>りえ</a:t>
            </a:r>
            <a:r>
              <a:rPr lang="ja-JP" altLang="en-US" dirty="0" smtClean="0">
                <a:latin typeface="ＭＳ ゴシック" panose="020B0609070205080204" pitchFamily="49" charset="-128"/>
                <a:ea typeface="ＭＳ ゴシック" panose="020B0609070205080204" pitchFamily="49" charset="-128"/>
              </a:rPr>
              <a:t>きそうはん</a:t>
            </a:r>
            <a:r>
              <a:rPr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反とは</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金銭やその他の個人的な利害を考慮することによって、専門家として行う判断に妥協もしくは偏向が生じ、またその客観性が失われる可能性の</a:t>
            </a:r>
            <a:r>
              <a:rPr lang="ja-JP" altLang="en-US" dirty="0" smtClean="0">
                <a:latin typeface="ＭＳ ゴシック" panose="020B0609070205080204" pitchFamily="49" charset="-128"/>
                <a:ea typeface="ＭＳ ゴシック" panose="020B0609070205080204" pitchFamily="49" charset="-128"/>
              </a:rPr>
              <a:t>ある状況</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5977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ＭＳ ゴシック" panose="020B0609070205080204" pitchFamily="49" charset="-128"/>
                <a:ea typeface="ＭＳ ゴシック" panose="020B0609070205080204" pitchFamily="49" charset="-128"/>
              </a:rPr>
              <a:t>個人レベル</a:t>
            </a:r>
            <a:r>
              <a:rPr lang="ja-JP" altLang="en-US" sz="4000" dirty="0">
                <a:latin typeface="ＭＳ ゴシック" panose="020B0609070205080204" pitchFamily="49" charset="-128"/>
                <a:ea typeface="ＭＳ ゴシック" panose="020B0609070205080204" pitchFamily="49" charset="-128"/>
              </a:rPr>
              <a:t>で生じ得る利益相</a:t>
            </a:r>
            <a:r>
              <a:rPr lang="ja-JP" altLang="en-US" sz="4000" dirty="0" smtClean="0">
                <a:latin typeface="ＭＳ ゴシック" panose="020B0609070205080204" pitchFamily="49" charset="-128"/>
                <a:ea typeface="ＭＳ ゴシック" panose="020B0609070205080204" pitchFamily="49" charset="-128"/>
              </a:rPr>
              <a:t>反</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学問上の思い入れ（形を有さないもの</a:t>
            </a:r>
            <a:r>
              <a:rPr lang="ja-JP" altLang="en-US" dirty="0" smtClean="0">
                <a:latin typeface="ＭＳ ゴシック" panose="020B0609070205080204" pitchFamily="49" charset="-128"/>
                <a:ea typeface="ＭＳ ゴシック" panose="020B0609070205080204" pitchFamily="49" charset="-128"/>
              </a:rPr>
              <a:t>）による場合が多い。</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持論を証明したいという願望</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本人が信じる仮説に合致しないデータの黙殺</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特定の理論に対する過度の信頼</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自分が好むグループが唱える理論に対する特別な思い入れや偏重</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成果を得なければならない、という内外からのプレッシャー。</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51771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オーサーシップ</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a:bodyPr>
          <a:lstStyle/>
          <a:p>
            <a:r>
              <a:rPr lang="ja-JP" altLang="en-US" dirty="0">
                <a:latin typeface="ＭＳ ゴシック" panose="020B0609070205080204" pitchFamily="49" charset="-128"/>
                <a:ea typeface="ＭＳ ゴシック" panose="020B0609070205080204" pitchFamily="49" charset="-128"/>
              </a:rPr>
              <a:t>オーサーシップの</a:t>
            </a:r>
            <a:r>
              <a:rPr lang="ja-JP" altLang="en-US" dirty="0" smtClean="0">
                <a:latin typeface="ＭＳ ゴシック" panose="020B0609070205080204" pitchFamily="49" charset="-128"/>
                <a:ea typeface="ＭＳ ゴシック" panose="020B0609070205080204" pitchFamily="49" charset="-128"/>
              </a:rPr>
              <a:t>ルール</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医学</a:t>
            </a:r>
            <a:r>
              <a:rPr lang="ja-JP" altLang="en-US" dirty="0">
                <a:latin typeface="ＭＳ ゴシック" panose="020B0609070205080204" pitchFamily="49" charset="-128"/>
                <a:ea typeface="ＭＳ ゴシック" panose="020B0609070205080204" pitchFamily="49" charset="-128"/>
              </a:rPr>
              <a:t>雑誌編集者国際委員会</a:t>
            </a:r>
            <a:r>
              <a:rPr lang="en-US" altLang="ja-JP" dirty="0">
                <a:latin typeface="ＭＳ ゴシック" panose="020B0609070205080204" pitchFamily="49" charset="-128"/>
                <a:ea typeface="ＭＳ ゴシック" panose="020B0609070205080204" pitchFamily="49" charset="-128"/>
              </a:rPr>
              <a:t>International Committee of Medical </a:t>
            </a:r>
            <a:r>
              <a:rPr lang="en-US" altLang="ja-JP" dirty="0" smtClean="0">
                <a:latin typeface="ＭＳ ゴシック" panose="020B0609070205080204" pitchFamily="49" charset="-128"/>
                <a:ea typeface="ＭＳ ゴシック" panose="020B0609070205080204" pitchFamily="49" charset="-128"/>
              </a:rPr>
              <a:t>Journal Editors </a:t>
            </a:r>
            <a:r>
              <a:rPr lang="ja-JP" altLang="en-US"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ICMJE</a:t>
            </a:r>
            <a:r>
              <a:rPr lang="ja-JP" altLang="en-US" dirty="0">
                <a:latin typeface="ＭＳ ゴシック" panose="020B0609070205080204" pitchFamily="49" charset="-128"/>
                <a:ea typeface="ＭＳ ゴシック" panose="020B0609070205080204" pitchFamily="49" charset="-128"/>
              </a:rPr>
              <a:t>）の</a:t>
            </a:r>
            <a:r>
              <a:rPr lang="ja-JP" altLang="en-US" dirty="0" smtClean="0">
                <a:latin typeface="ＭＳ ゴシック" panose="020B0609070205080204" pitchFamily="49" charset="-128"/>
                <a:ea typeface="ＭＳ ゴシック" panose="020B0609070205080204" pitchFamily="49" charset="-128"/>
              </a:rPr>
              <a:t>例</a:t>
            </a:r>
            <a:r>
              <a:rPr lang="en-US" altLang="ja-JP" dirty="0" smtClean="0">
                <a:latin typeface="ＭＳ ゴシック" panose="020B0609070205080204" pitchFamily="49" charset="-128"/>
                <a:ea typeface="ＭＳ ゴシック" panose="020B0609070205080204" pitchFamily="49" charset="-128"/>
              </a:rPr>
              <a:t>)</a:t>
            </a:r>
          </a:p>
          <a:p>
            <a:pPr lvl="1"/>
            <a:r>
              <a:rPr lang="ja-JP" altLang="en-US" dirty="0">
                <a:latin typeface="ＭＳ ゴシック" panose="020B0609070205080204" pitchFamily="49" charset="-128"/>
                <a:ea typeface="ＭＳ ゴシック" panose="020B0609070205080204" pitchFamily="49" charset="-128"/>
              </a:rPr>
              <a:t>研究の構想・立案、データの収集、あるいはデータの解析および解析</a:t>
            </a:r>
            <a:r>
              <a:rPr lang="ja-JP" altLang="en-US" dirty="0" smtClean="0">
                <a:latin typeface="ＭＳ ゴシック" panose="020B0609070205080204" pitchFamily="49" charset="-128"/>
                <a:ea typeface="ＭＳ ゴシック" panose="020B0609070205080204" pitchFamily="49" charset="-128"/>
              </a:rPr>
              <a:t>結果の</a:t>
            </a:r>
            <a:r>
              <a:rPr lang="ja-JP" altLang="en-US" dirty="0">
                <a:latin typeface="ＭＳ ゴシック" panose="020B0609070205080204" pitchFamily="49" charset="-128"/>
                <a:ea typeface="ＭＳ ゴシック" panose="020B0609070205080204" pitchFamily="49" charset="-128"/>
              </a:rPr>
              <a:t>解釈のいずれかに実質的に貢献している。</a:t>
            </a:r>
          </a:p>
          <a:p>
            <a:pPr lvl="1"/>
            <a:r>
              <a:rPr lang="ja-JP" altLang="en-US" dirty="0">
                <a:latin typeface="ＭＳ ゴシック" panose="020B0609070205080204" pitchFamily="49" charset="-128"/>
                <a:ea typeface="ＭＳ ゴシック" panose="020B0609070205080204" pitchFamily="49" charset="-128"/>
              </a:rPr>
              <a:t>論文の原稿を書くか、その論文の内容に関わる極めて重要な校正・改訂</a:t>
            </a:r>
            <a:r>
              <a:rPr lang="ja-JP" altLang="en-US" dirty="0" smtClean="0">
                <a:latin typeface="ＭＳ ゴシック" panose="020B0609070205080204" pitchFamily="49" charset="-128"/>
                <a:ea typeface="ＭＳ ゴシック" panose="020B0609070205080204" pitchFamily="49" charset="-128"/>
              </a:rPr>
              <a:t>作業</a:t>
            </a:r>
            <a:r>
              <a:rPr lang="ja-JP" altLang="en-US" dirty="0">
                <a:latin typeface="ＭＳ ゴシック" panose="020B0609070205080204" pitchFamily="49" charset="-128"/>
                <a:ea typeface="ＭＳ ゴシック" panose="020B0609070205080204" pitchFamily="49" charset="-128"/>
              </a:rPr>
              <a:t>（リバイズ）にかかわっている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掲載される最終版の原稿の中身を理解し、承認している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論文のあらゆる側面について、論文の正確性・真正性に疑義が</a:t>
            </a:r>
            <a:r>
              <a:rPr lang="ja-JP" altLang="en-US" dirty="0" smtClean="0">
                <a:latin typeface="ＭＳ ゴシック" panose="020B0609070205080204" pitchFamily="49" charset="-128"/>
                <a:ea typeface="ＭＳ ゴシック" panose="020B0609070205080204" pitchFamily="49" charset="-128"/>
              </a:rPr>
              <a:t>寄せられたとき</a:t>
            </a:r>
            <a:r>
              <a:rPr lang="ja-JP" altLang="en-US" dirty="0">
                <a:latin typeface="ＭＳ ゴシック" panose="020B0609070205080204" pitchFamily="49" charset="-128"/>
                <a:ea typeface="ＭＳ ゴシック" panose="020B0609070205080204" pitchFamily="49" charset="-128"/>
              </a:rPr>
              <a:t>に適切に説明することができる。</a:t>
            </a:r>
            <a:endParaRPr lang="en-US" altLang="ja-JP" dirty="0" smtClean="0">
              <a:latin typeface="ＭＳ ゴシック" panose="020B0609070205080204" pitchFamily="49" charset="-128"/>
              <a:ea typeface="ＭＳ ゴシック" panose="020B0609070205080204" pitchFamily="49" charset="-128"/>
            </a:endParaRPr>
          </a:p>
          <a:p>
            <a:pPr lvl="1"/>
            <a:endParaRPr lang="ja-JP" altLang="en-US" dirty="0">
              <a:latin typeface="ＭＳ ゴシック" panose="020B0609070205080204" pitchFamily="49" charset="-128"/>
              <a:ea typeface="ＭＳ ゴシック" panose="020B0609070205080204" pitchFamily="49" charset="-128"/>
            </a:endParaRPr>
          </a:p>
          <a:p>
            <a:endParaRPr kumimoji="1" lang="ja-JP" altLang="en-US" dirty="0"/>
          </a:p>
        </p:txBody>
      </p:sp>
    </p:spTree>
    <p:extLst>
      <p:ext uri="{BB962C8B-B14F-4D97-AF65-F5344CB8AC3E}">
        <p14:creationId xmlns:p14="http://schemas.microsoft.com/office/powerpoint/2010/main" val="333779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ゴシック" panose="020B0609070205080204" pitchFamily="49" charset="-128"/>
                <a:ea typeface="ＭＳ ゴシック" panose="020B0609070205080204" pitchFamily="49" charset="-128"/>
              </a:rPr>
              <a:t>オーサー</a:t>
            </a:r>
            <a:r>
              <a:rPr lang="ja-JP" altLang="en-US" dirty="0">
                <a:latin typeface="ＭＳ ゴシック" panose="020B0609070205080204" pitchFamily="49" charset="-128"/>
                <a:ea typeface="ＭＳ ゴシック" panose="020B0609070205080204" pitchFamily="49" charset="-128"/>
              </a:rPr>
              <a:t>シップ</a:t>
            </a:r>
            <a:r>
              <a:rPr lang="ja-JP" altLang="en-US" dirty="0" smtClean="0">
                <a:latin typeface="ＭＳ ゴシック" panose="020B0609070205080204" pitchFamily="49" charset="-128"/>
                <a:ea typeface="ＭＳ ゴシック" panose="020B0609070205080204" pitchFamily="49" charset="-128"/>
              </a:rPr>
              <a:t>として認められない</a:t>
            </a:r>
            <a:r>
              <a:rPr lang="ja-JP" altLang="en-US" dirty="0">
                <a:latin typeface="ＭＳ ゴシック" panose="020B0609070205080204" pitchFamily="49" charset="-128"/>
                <a:ea typeface="ＭＳ ゴシック" panose="020B0609070205080204" pitchFamily="49" charset="-128"/>
              </a:rPr>
              <a:t>例</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研究資金の獲得、研究グループのとりまとめ、業務補助全般や執筆補助、</a:t>
            </a:r>
            <a:r>
              <a:rPr lang="ja-JP" altLang="en-US" dirty="0" smtClean="0">
                <a:latin typeface="ＭＳ ゴシック" panose="020B0609070205080204" pitchFamily="49" charset="-128"/>
                <a:ea typeface="ＭＳ ゴシック" panose="020B0609070205080204" pitchFamily="49" charset="-128"/>
              </a:rPr>
              <a:t>技術的</a:t>
            </a:r>
            <a:r>
              <a:rPr lang="ja-JP" altLang="en-US" dirty="0">
                <a:latin typeface="ＭＳ ゴシック" panose="020B0609070205080204" pitchFamily="49" charset="-128"/>
                <a:ea typeface="ＭＳ ゴシック" panose="020B0609070205080204" pitchFamily="49" charset="-128"/>
              </a:rPr>
              <a:t>な編集作業や言語面における編集や校閲作業のいずれについても、それ</a:t>
            </a:r>
            <a:r>
              <a:rPr lang="ja-JP" altLang="en-US" dirty="0" smtClean="0">
                <a:latin typeface="ＭＳ ゴシック" panose="020B0609070205080204" pitchFamily="49" charset="-128"/>
                <a:ea typeface="ＭＳ ゴシック" panose="020B0609070205080204" pitchFamily="49" charset="-128"/>
              </a:rPr>
              <a:t>のみで</a:t>
            </a:r>
            <a:r>
              <a:rPr lang="ja-JP" altLang="en-US" dirty="0">
                <a:latin typeface="ＭＳ ゴシック" panose="020B0609070205080204" pitchFamily="49" charset="-128"/>
                <a:ea typeface="ＭＳ ゴシック" panose="020B0609070205080204" pitchFamily="49" charset="-128"/>
              </a:rPr>
              <a:t>は、オーサーシップに値する貢献とは認められない。</a:t>
            </a:r>
          </a:p>
          <a:p>
            <a:pPr lvl="1"/>
            <a:r>
              <a:rPr kumimoji="1" lang="ja-JP" altLang="en-US" dirty="0" smtClean="0">
                <a:latin typeface="ＭＳ ゴシック" panose="020B0609070205080204" pitchFamily="49" charset="-128"/>
                <a:ea typeface="ＭＳ ゴシック" panose="020B0609070205080204" pitchFamily="49" charset="-128"/>
              </a:rPr>
              <a:t>謝辞に書くべき</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23959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ＭＳ ゴシック" panose="020B0609070205080204" pitchFamily="49" charset="-128"/>
                <a:ea typeface="ＭＳ ゴシック" panose="020B0609070205080204" pitchFamily="49" charset="-128"/>
              </a:rPr>
              <a:t>ピア・レビュー（</a:t>
            </a:r>
            <a:r>
              <a:rPr lang="en-US" altLang="ja-JP" sz="4000" dirty="0">
                <a:latin typeface="ＭＳ ゴシック" panose="020B0609070205080204" pitchFamily="49" charset="-128"/>
                <a:ea typeface="ＭＳ ゴシック" panose="020B0609070205080204" pitchFamily="49" charset="-128"/>
              </a:rPr>
              <a:t>Peer review</a:t>
            </a:r>
            <a:r>
              <a:rPr lang="ja-JP" altLang="en-US" sz="4000" dirty="0">
                <a:latin typeface="ＭＳ ゴシック" panose="020B0609070205080204" pitchFamily="49" charset="-128"/>
                <a:ea typeface="ＭＳ ゴシック" panose="020B0609070205080204" pitchFamily="49" charset="-128"/>
              </a:rPr>
              <a:t>）</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lnSpcReduction="10000"/>
          </a:bodyPr>
          <a:lstStyle/>
          <a:p>
            <a:r>
              <a:rPr lang="ja-JP" altLang="en-US" dirty="0">
                <a:latin typeface="ＭＳ ゴシック" panose="020B0609070205080204" pitchFamily="49" charset="-128"/>
                <a:ea typeface="ＭＳ ゴシック" panose="020B0609070205080204" pitchFamily="49" charset="-128"/>
              </a:rPr>
              <a:t>同じ分野の専門家による査読・</a:t>
            </a:r>
            <a:r>
              <a:rPr lang="ja-JP" altLang="en-US" dirty="0" smtClean="0">
                <a:latin typeface="ＭＳ ゴシック" panose="020B0609070205080204" pitchFamily="49" charset="-128"/>
                <a:ea typeface="ＭＳ ゴシック" panose="020B0609070205080204" pitchFamily="49" charset="-128"/>
              </a:rPr>
              <a:t>審査</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科学</a:t>
            </a:r>
            <a:r>
              <a:rPr lang="ja-JP" altLang="en-US" dirty="0">
                <a:latin typeface="ＭＳ ゴシック" panose="020B0609070205080204" pitchFamily="49" charset="-128"/>
                <a:ea typeface="ＭＳ ゴシック" panose="020B0609070205080204" pitchFamily="49" charset="-128"/>
              </a:rPr>
              <a:t>研究では同じ分野の専門家同士が互いに査読・審査し合うことが最も質が高く、公平な評価に至るものとして、今日広く</a:t>
            </a:r>
            <a:r>
              <a:rPr lang="ja-JP" altLang="en-US" dirty="0" smtClean="0">
                <a:latin typeface="ＭＳ ゴシック" panose="020B0609070205080204" pitchFamily="49" charset="-128"/>
                <a:ea typeface="ＭＳ ゴシック" panose="020B0609070205080204" pitchFamily="49" charset="-128"/>
              </a:rPr>
              <a:t>受け入れられている。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査読</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シングル・ブラインド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著者には査読者の名前を伏せる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ダブル・ブラインド</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著者・査読者が互いに誰であるかを</a:t>
            </a:r>
            <a:r>
              <a:rPr lang="ja-JP" altLang="en-US" dirty="0" smtClean="0">
                <a:latin typeface="ＭＳ ゴシック" panose="020B0609070205080204" pitchFamily="49" charset="-128"/>
                <a:ea typeface="ＭＳ ゴシック" panose="020B0609070205080204" pitchFamily="49" charset="-128"/>
              </a:rPr>
              <a:t>知らされない</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68694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査読者の倫理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守秘義務 </a:t>
            </a:r>
          </a:p>
          <a:p>
            <a:r>
              <a:rPr lang="ja-JP" altLang="en-US" dirty="0">
                <a:latin typeface="ＭＳ ゴシック" panose="020B0609070205080204" pitchFamily="49" charset="-128"/>
                <a:ea typeface="ＭＳ ゴシック" panose="020B0609070205080204" pitchFamily="49" charset="-128"/>
              </a:rPr>
              <a:t>建設的な批判 </a:t>
            </a:r>
          </a:p>
          <a:p>
            <a:r>
              <a:rPr lang="ja-JP" altLang="en-US" dirty="0">
                <a:latin typeface="ＭＳ ゴシック" panose="020B0609070205080204" pitchFamily="49" charset="-128"/>
                <a:ea typeface="ＭＳ ゴシック" panose="020B0609070205080204" pitchFamily="49" charset="-128"/>
              </a:rPr>
              <a:t>適格性 </a:t>
            </a:r>
          </a:p>
          <a:p>
            <a:r>
              <a:rPr lang="ja-JP" altLang="en-US" dirty="0">
                <a:latin typeface="ＭＳ ゴシック" panose="020B0609070205080204" pitchFamily="49" charset="-128"/>
                <a:ea typeface="ＭＳ ゴシック" panose="020B0609070205080204" pitchFamily="49" charset="-128"/>
              </a:rPr>
              <a:t>不偏性・公正性 </a:t>
            </a:r>
          </a:p>
          <a:p>
            <a:r>
              <a:rPr lang="ja-JP" altLang="en-US" dirty="0">
                <a:latin typeface="ＭＳ ゴシック" panose="020B0609070205080204" pitchFamily="49" charset="-128"/>
                <a:ea typeface="ＭＳ ゴシック" panose="020B0609070205080204" pitchFamily="49" charset="-128"/>
              </a:rPr>
              <a:t>利益相反の開示 </a:t>
            </a:r>
          </a:p>
          <a:p>
            <a:r>
              <a:rPr lang="ja-JP" altLang="en-US" dirty="0">
                <a:latin typeface="ＭＳ ゴシック" panose="020B0609070205080204" pitchFamily="49" charset="-128"/>
                <a:ea typeface="ＭＳ ゴシック" panose="020B0609070205080204" pitchFamily="49" charset="-128"/>
              </a:rPr>
              <a:t>即応性 </a:t>
            </a:r>
            <a:endParaRPr lang="ja-JP" altLang="en-US" dirty="0">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64677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latin typeface="MS UI Gothic" panose="020B0600070205080204" pitchFamily="50" charset="-128"/>
                <a:ea typeface="MS UI Gothic" panose="020B0600070205080204" pitchFamily="50" charset="-128"/>
              </a:rPr>
              <a:t>小テスト：以下の説明で研究倫理ともっとも関係の薄いものを選んで下さい。</a:t>
            </a:r>
            <a:endParaRPr kumimoji="1" lang="ja-JP" altLang="en-US" dirty="0">
              <a:latin typeface="MS UI Gothic" panose="020B0600070205080204" pitchFamily="50" charset="-128"/>
              <a:ea typeface="MS UI Gothic" panose="020B0600070205080204" pitchFamily="50"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評価の時に自分の予想に近いデータのみを選んだ。</a:t>
            </a:r>
          </a:p>
          <a:p>
            <a:r>
              <a:rPr lang="ja-JP" altLang="en-US" dirty="0">
                <a:latin typeface="ＭＳ ゴシック" panose="020B0609070205080204" pitchFamily="49" charset="-128"/>
                <a:ea typeface="ＭＳ ゴシック" panose="020B0609070205080204" pitchFamily="49" charset="-128"/>
              </a:rPr>
              <a:t>予算を流用して別の目的で使用した。</a:t>
            </a:r>
          </a:p>
          <a:p>
            <a:r>
              <a:rPr lang="ja-JP" altLang="en-US" dirty="0">
                <a:latin typeface="ＭＳ ゴシック" panose="020B0609070205080204" pitchFamily="49" charset="-128"/>
                <a:ea typeface="ＭＳ ゴシック" panose="020B0609070205080204" pitchFamily="49" charset="-128"/>
              </a:rPr>
              <a:t>他人の結果を写して論文を作成した。</a:t>
            </a:r>
          </a:p>
          <a:p>
            <a:r>
              <a:rPr lang="ja-JP" altLang="en-US" dirty="0">
                <a:latin typeface="ＭＳ ゴシック" panose="020B0609070205080204" pitchFamily="49" charset="-128"/>
                <a:ea typeface="ＭＳ ゴシック" panose="020B0609070205080204" pitchFamily="49" charset="-128"/>
              </a:rPr>
              <a:t>共同研究先の企業の売上を無視して自分のやりたい研究のみを行なった。</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13301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latin typeface="ＭＳ ゴシック" panose="020B0609070205080204" pitchFamily="49" charset="-128"/>
                <a:ea typeface="ＭＳ ゴシック" panose="020B0609070205080204" pitchFamily="49" charset="-128"/>
              </a:rPr>
              <a:t>小テスト：以下の説明で利益相反にあたるものを２つ選んで下さい。</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入札で</a:t>
            </a:r>
            <a:r>
              <a:rPr lang="ja-JP" altLang="en-US" dirty="0" smtClean="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自分</a:t>
            </a:r>
            <a:r>
              <a:rPr lang="ja-JP" altLang="en-US" dirty="0" smtClean="0">
                <a:latin typeface="ＭＳ ゴシック" panose="020B0609070205080204" pitchFamily="49" charset="-128"/>
                <a:ea typeface="ＭＳ ゴシック" panose="020B0609070205080204" pitchFamily="49" charset="-128"/>
              </a:rPr>
              <a:t>の</a:t>
            </a:r>
            <a:r>
              <a:rPr lang="ja-JP" altLang="en-US" dirty="0">
                <a:latin typeface="ＭＳ ゴシック" panose="020B0609070205080204" pitchFamily="49" charset="-128"/>
                <a:ea typeface="ＭＳ ゴシック" panose="020B0609070205080204" pitchFamily="49" charset="-128"/>
              </a:rPr>
              <a:t>センス</a:t>
            </a:r>
            <a:r>
              <a:rPr lang="ja-JP" altLang="en-US" dirty="0" smtClean="0">
                <a:latin typeface="ＭＳ ゴシック" panose="020B0609070205080204" pitchFamily="49" charset="-128"/>
                <a:ea typeface="ＭＳ ゴシック" panose="020B0609070205080204" pitchFamily="49" charset="-128"/>
              </a:rPr>
              <a:t>に合わない企業</a:t>
            </a:r>
            <a:r>
              <a:rPr lang="ja-JP" altLang="en-US" dirty="0">
                <a:latin typeface="ＭＳ ゴシック" panose="020B0609070205080204" pitchFamily="49" charset="-128"/>
                <a:ea typeface="ＭＳ ゴシック" panose="020B0609070205080204" pitchFamily="49" charset="-128"/>
              </a:rPr>
              <a:t>に悪い点をつけた。</a:t>
            </a:r>
          </a:p>
          <a:p>
            <a:r>
              <a:rPr lang="ja-JP" altLang="en-US" dirty="0">
                <a:latin typeface="ＭＳ ゴシック" panose="020B0609070205080204" pitchFamily="49" charset="-128"/>
                <a:ea typeface="ＭＳ ゴシック" panose="020B0609070205080204" pitchFamily="49" charset="-128"/>
              </a:rPr>
              <a:t>査読で自分が信じていない証明を用いた論文に悪い点をつけた。</a:t>
            </a:r>
          </a:p>
          <a:p>
            <a:r>
              <a:rPr lang="ja-JP" altLang="en-US" dirty="0">
                <a:latin typeface="ＭＳ ゴシック" panose="020B0609070205080204" pitchFamily="49" charset="-128"/>
                <a:ea typeface="ＭＳ ゴシック" panose="020B0609070205080204" pitchFamily="49" charset="-128"/>
              </a:rPr>
              <a:t>株を所有している企業が参加する競争の審査員になった。</a:t>
            </a:r>
          </a:p>
          <a:p>
            <a:r>
              <a:rPr lang="ja-JP" altLang="en-US" dirty="0">
                <a:latin typeface="ＭＳ ゴシック" panose="020B0609070205080204" pitchFamily="49" charset="-128"/>
                <a:ea typeface="ＭＳ ゴシック" panose="020B0609070205080204" pitchFamily="49" charset="-128"/>
              </a:rPr>
              <a:t>時間がなかったので査読の審査を慎重にしなかった。</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70821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latin typeface="ＭＳ ゴシック" panose="020B0609070205080204" pitchFamily="49" charset="-128"/>
                <a:ea typeface="ＭＳ ゴシック" panose="020B0609070205080204" pitchFamily="49" charset="-128"/>
              </a:rPr>
              <a:t>小テスト：研究行為としてふさわしくないものを３つ選んで下さい。</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研究のデータを公表しない。</a:t>
            </a:r>
          </a:p>
          <a:p>
            <a:r>
              <a:rPr lang="ja-JP" altLang="en-US" dirty="0">
                <a:latin typeface="ＭＳ ゴシック" panose="020B0609070205080204" pitchFamily="49" charset="-128"/>
                <a:ea typeface="ＭＳ ゴシック" panose="020B0609070205080204" pitchFamily="49" charset="-128"/>
              </a:rPr>
              <a:t>研究資金を獲得した先生を共著に入れなかった。</a:t>
            </a:r>
          </a:p>
          <a:p>
            <a:r>
              <a:rPr lang="ja-JP" altLang="en-US" dirty="0">
                <a:latin typeface="ＭＳ ゴシック" panose="020B0609070205080204" pitchFamily="49" charset="-128"/>
                <a:ea typeface="ＭＳ ゴシック" panose="020B0609070205080204" pitchFamily="49" charset="-128"/>
              </a:rPr>
              <a:t>参考となる研究に言及しない。</a:t>
            </a:r>
          </a:p>
          <a:p>
            <a:r>
              <a:rPr lang="ja-JP" altLang="en-US" dirty="0">
                <a:latin typeface="ＭＳ ゴシック" panose="020B0609070205080204" pitchFamily="49" charset="-128"/>
                <a:ea typeface="ＭＳ ゴシック" panose="020B0609070205080204" pitchFamily="49" charset="-128"/>
              </a:rPr>
              <a:t>研究指導した先輩が、後輩の作ったデータを勝手に使った。</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7041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ＭＳ ゴシック" panose="020B0609070205080204" pitchFamily="49" charset="-128"/>
                <a:ea typeface="ＭＳ ゴシック" panose="020B0609070205080204" pitchFamily="49" charset="-128"/>
              </a:rPr>
              <a:t>CITI Japan </a:t>
            </a:r>
            <a:r>
              <a:rPr kumimoji="1" lang="ja-JP" altLang="en-US" dirty="0" smtClean="0">
                <a:latin typeface="ＭＳ ゴシック" panose="020B0609070205080204" pitchFamily="49" charset="-128"/>
                <a:ea typeface="ＭＳ ゴシック" panose="020B0609070205080204" pitchFamily="49" charset="-128"/>
              </a:rPr>
              <a:t>の教材を参考利用</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kumimoji="1" lang="en-US" altLang="ja-JP" dirty="0" smtClean="0">
                <a:latin typeface="ＭＳ ゴシック" panose="020B0609070205080204" pitchFamily="49" charset="-128"/>
                <a:ea typeface="ＭＳ ゴシック" panose="020B0609070205080204" pitchFamily="49" charset="-128"/>
              </a:rPr>
              <a:t>CITI Japan </a:t>
            </a:r>
            <a:r>
              <a:rPr kumimoji="1" lang="ja-JP" altLang="en-US" dirty="0" smtClean="0">
                <a:latin typeface="ＭＳ ゴシック" panose="020B0609070205080204" pitchFamily="49" charset="-128"/>
                <a:ea typeface="ＭＳ ゴシック" panose="020B0609070205080204" pitchFamily="49" charset="-128"/>
              </a:rPr>
              <a:t>とは</a:t>
            </a:r>
            <a:endParaRPr kumimoji="1" lang="en-US" altLang="ja-JP" dirty="0" smtClean="0">
              <a:latin typeface="ＭＳ ゴシック" panose="020B0609070205080204" pitchFamily="49" charset="-128"/>
              <a:ea typeface="ＭＳ ゴシック" panose="020B0609070205080204" pitchFamily="49" charset="-128"/>
            </a:endParaRPr>
          </a:p>
          <a:p>
            <a:pPr lvl="1"/>
            <a:r>
              <a:rPr kumimoji="1" lang="en-US" altLang="ja-JP" dirty="0" smtClean="0"/>
              <a:t>Collaborative Institutional Training Initiative</a:t>
            </a:r>
          </a:p>
          <a:p>
            <a:pPr lvl="1"/>
            <a:r>
              <a:rPr lang="ja-JP" altLang="en-US" dirty="0">
                <a:latin typeface="ＭＳ ゴシック" panose="020B0609070205080204" pitchFamily="49" charset="-128"/>
                <a:ea typeface="ＭＳ ゴシック" panose="020B0609070205080204" pitchFamily="49" charset="-128"/>
              </a:rPr>
              <a:t>科学研究および医学教育のための</a:t>
            </a:r>
            <a:r>
              <a:rPr lang="en-US" altLang="ja-JP" dirty="0">
                <a:latin typeface="ＭＳ ゴシック" panose="020B0609070205080204" pitchFamily="49" charset="-128"/>
                <a:ea typeface="ＭＳ ゴシック" panose="020B0609070205080204" pitchFamily="49" charset="-128"/>
              </a:rPr>
              <a:t>e</a:t>
            </a:r>
            <a:r>
              <a:rPr lang="ja-JP" altLang="en-US" dirty="0">
                <a:latin typeface="ＭＳ ゴシック" panose="020B0609070205080204" pitchFamily="49" charset="-128"/>
                <a:ea typeface="ＭＳ ゴシック" panose="020B0609070205080204" pitchFamily="49" charset="-128"/>
              </a:rPr>
              <a:t>ラーニング・</a:t>
            </a:r>
            <a:r>
              <a:rPr lang="ja-JP" altLang="en-US" dirty="0" smtClean="0">
                <a:latin typeface="ＭＳ ゴシック" panose="020B0609070205080204" pitchFamily="49" charset="-128"/>
                <a:ea typeface="ＭＳ ゴシック" panose="020B0609070205080204" pitchFamily="49" charset="-128"/>
              </a:rPr>
              <a:t>プログラム</a:t>
            </a:r>
            <a:endParaRPr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smtClean="0">
                <a:latin typeface="ＭＳ ゴシック" panose="020B0609070205080204" pitchFamily="49" charset="-128"/>
                <a:ea typeface="ＭＳ ゴシック" panose="020B0609070205080204" pitchFamily="49" charset="-128"/>
              </a:rPr>
              <a:t>研究倫理教育</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86622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a:latin typeface="ＭＳ ゴシック" panose="020B0609070205080204" pitchFamily="49" charset="-128"/>
                <a:ea typeface="ＭＳ ゴシック" panose="020B0609070205080204" pitchFamily="49" charset="-128"/>
              </a:rPr>
              <a:t>小テスト：研究の不正行為が昔に比べて多くなった理由として最も適切なものを１つ選んで下さい。</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世の中が不景気になった。</a:t>
            </a:r>
          </a:p>
          <a:p>
            <a:r>
              <a:rPr lang="ja-JP" altLang="en-US">
                <a:latin typeface="ＭＳ ゴシック" panose="020B0609070205080204" pitchFamily="49" charset="-128"/>
                <a:ea typeface="ＭＳ ゴシック" panose="020B0609070205080204" pitchFamily="49" charset="-128"/>
              </a:rPr>
              <a:t>研究者</a:t>
            </a:r>
            <a:r>
              <a:rPr lang="ja-JP" altLang="en-US" smtClean="0">
                <a:latin typeface="ＭＳ ゴシック" panose="020B0609070205080204" pitchFamily="49" charset="-128"/>
                <a:ea typeface="ＭＳ ゴシック" panose="020B0609070205080204" pitchFamily="49" charset="-128"/>
              </a:rPr>
              <a:t>が</a:t>
            </a:r>
            <a:r>
              <a:rPr lang="ja-JP" altLang="en-US">
                <a:latin typeface="ＭＳ ゴシック" panose="020B0609070205080204" pitchFamily="49" charset="-128"/>
                <a:ea typeface="ＭＳ ゴシック" panose="020B0609070205080204" pitchFamily="49" charset="-128"/>
              </a:rPr>
              <a:t>注目</a:t>
            </a:r>
            <a:r>
              <a:rPr lang="ja-JP" altLang="en-US" smtClean="0">
                <a:latin typeface="ＭＳ ゴシック" panose="020B0609070205080204" pitchFamily="49" charset="-128"/>
                <a:ea typeface="ＭＳ ゴシック" panose="020B0609070205080204" pitchFamily="49" charset="-128"/>
              </a:rPr>
              <a:t>を</a:t>
            </a:r>
            <a:r>
              <a:rPr lang="ja-JP" altLang="en-US" dirty="0">
                <a:latin typeface="ＭＳ ゴシック" panose="020B0609070205080204" pitchFamily="49" charset="-128"/>
                <a:ea typeface="ＭＳ ゴシック" panose="020B0609070205080204" pitchFamily="49" charset="-128"/>
              </a:rPr>
              <a:t>浴びるようになった。</a:t>
            </a:r>
          </a:p>
          <a:p>
            <a:r>
              <a:rPr lang="ja-JP" altLang="en-US" dirty="0">
                <a:latin typeface="ＭＳ ゴシック" panose="020B0609070205080204" pitchFamily="49" charset="-128"/>
                <a:ea typeface="ＭＳ ゴシック" panose="020B0609070205080204" pitchFamily="49" charset="-128"/>
              </a:rPr>
              <a:t>世の中のグローバル化が進んだ。</a:t>
            </a:r>
          </a:p>
          <a:p>
            <a:r>
              <a:rPr lang="ja-JP" altLang="en-US" dirty="0">
                <a:latin typeface="ＭＳ ゴシック" panose="020B0609070205080204" pitchFamily="49" charset="-128"/>
                <a:ea typeface="ＭＳ ゴシック" panose="020B0609070205080204" pitchFamily="49" charset="-128"/>
              </a:rPr>
              <a:t>昔よりも情報が多くなったから。</a:t>
            </a:r>
          </a:p>
          <a:p>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6205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ゴシック" panose="020B0609070205080204" pitchFamily="49" charset="-128"/>
                <a:ea typeface="ＭＳ ゴシック" panose="020B0609070205080204" pitchFamily="49" charset="-128"/>
              </a:rPr>
              <a:t>講義の感想・要望を書いてください。</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2215217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ゴシック" panose="020B0609070205080204" pitchFamily="49" charset="-128"/>
                <a:ea typeface="ＭＳ ゴシック" panose="020B0609070205080204" pitchFamily="49" charset="-128"/>
              </a:rPr>
              <a:t>目次</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責任のある研究</a:t>
            </a:r>
            <a:r>
              <a:rPr lang="ja-JP" altLang="en-US" dirty="0" smtClean="0">
                <a:latin typeface="ＭＳ ゴシック" panose="020B0609070205080204" pitchFamily="49" charset="-128"/>
                <a:ea typeface="ＭＳ ゴシック" panose="020B0609070205080204" pitchFamily="49" charset="-128"/>
              </a:rPr>
              <a:t>活動</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研究における不正</a:t>
            </a:r>
            <a:r>
              <a:rPr lang="ja-JP" altLang="en-US" dirty="0" smtClean="0">
                <a:latin typeface="ＭＳ ゴシック" panose="020B0609070205080204" pitchFamily="49" charset="-128"/>
                <a:ea typeface="ＭＳ ゴシック" panose="020B0609070205080204" pitchFamily="49" charset="-128"/>
              </a:rPr>
              <a:t>行為</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共同</a:t>
            </a:r>
            <a:r>
              <a:rPr lang="ja-JP" altLang="en-US" dirty="0" smtClean="0">
                <a:latin typeface="ＭＳ ゴシック" panose="020B0609070205080204" pitchFamily="49" charset="-128"/>
                <a:ea typeface="ＭＳ ゴシック" panose="020B0609070205080204" pitchFamily="49" charset="-128"/>
              </a:rPr>
              <a:t>研究</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利益相</a:t>
            </a:r>
            <a:r>
              <a:rPr lang="ja-JP" altLang="en-US" dirty="0" smtClean="0">
                <a:latin typeface="ＭＳ ゴシック" panose="020B0609070205080204" pitchFamily="49" charset="-128"/>
                <a:ea typeface="ＭＳ ゴシック" panose="020B0609070205080204" pitchFamily="49" charset="-128"/>
              </a:rPr>
              <a:t>反</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オーサーシップ</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ピア・レビュー（</a:t>
            </a:r>
            <a:r>
              <a:rPr lang="en-US" altLang="ja-JP" dirty="0">
                <a:latin typeface="ＭＳ ゴシック" panose="020B0609070205080204" pitchFamily="49" charset="-128"/>
                <a:ea typeface="ＭＳ ゴシック" panose="020B0609070205080204" pitchFamily="49" charset="-128"/>
              </a:rPr>
              <a:t>Peer review</a:t>
            </a:r>
            <a:r>
              <a:rPr lang="ja-JP" altLang="en-US"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0231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ＭＳ ゴシック" panose="020B0609070205080204" pitchFamily="49" charset="-128"/>
                <a:ea typeface="ＭＳ ゴシック" panose="020B0609070205080204" pitchFamily="49" charset="-128"/>
              </a:rPr>
              <a:t>研究倫理＝</a:t>
            </a:r>
            <a:r>
              <a:rPr lang="ja-JP" altLang="en-US" sz="4000" dirty="0" smtClean="0">
                <a:latin typeface="ＭＳ ゴシック" panose="020B0609070205080204" pitchFamily="49" charset="-128"/>
                <a:ea typeface="ＭＳ ゴシック" panose="020B0609070205080204" pitchFamily="49" charset="-128"/>
              </a:rPr>
              <a:t>責任のある研究活動</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latin typeface="ＭＳ ゴシック" panose="020B0609070205080204" pitchFamily="49" charset="-128"/>
                <a:ea typeface="ＭＳ ゴシック" panose="020B0609070205080204" pitchFamily="49" charset="-128"/>
              </a:rPr>
              <a:t>研究とは</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既存の知識の中に感じた疑問点を拾い上げ、それに対して</a:t>
            </a:r>
            <a:r>
              <a:rPr lang="ja-JP" altLang="en-US" dirty="0" smtClean="0">
                <a:latin typeface="ＭＳ ゴシック" panose="020B0609070205080204" pitchFamily="49" charset="-128"/>
                <a:ea typeface="ＭＳ ゴシック" panose="020B0609070205080204" pitchFamily="49" charset="-128"/>
              </a:rPr>
              <a:t>科学的</a:t>
            </a:r>
            <a:r>
              <a:rPr lang="ja-JP" altLang="en-US" dirty="0">
                <a:latin typeface="ＭＳ ゴシック" panose="020B0609070205080204" pitchFamily="49" charset="-128"/>
                <a:ea typeface="ＭＳ ゴシック" panose="020B0609070205080204" pitchFamily="49" charset="-128"/>
              </a:rPr>
              <a:t>な実験を行ない、その結果を踏まえて新たな知見を</a:t>
            </a:r>
            <a:r>
              <a:rPr lang="ja-JP" altLang="en-US" dirty="0" smtClean="0">
                <a:latin typeface="ＭＳ ゴシック" panose="020B0609070205080204" pitchFamily="49" charset="-128"/>
                <a:ea typeface="ＭＳ ゴシック" panose="020B0609070205080204" pitchFamily="49" charset="-128"/>
              </a:rPr>
              <a:t>得る</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共通して持つべき</a:t>
            </a:r>
            <a:r>
              <a:rPr lang="ja-JP" altLang="en-US" dirty="0" smtClean="0">
                <a:latin typeface="ＭＳ ゴシック" panose="020B0609070205080204" pitchFamily="49" charset="-128"/>
                <a:ea typeface="ＭＳ ゴシック" panose="020B0609070205080204" pitchFamily="49" charset="-128"/>
              </a:rPr>
              <a:t>価値観</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正直</a:t>
            </a:r>
            <a:r>
              <a:rPr lang="ja-JP" altLang="en-US" dirty="0" smtClean="0">
                <a:latin typeface="ＭＳ ゴシック" panose="020B0609070205080204" pitchFamily="49" charset="-128"/>
                <a:ea typeface="ＭＳ ゴシック" panose="020B0609070205080204" pitchFamily="49" charset="-128"/>
              </a:rPr>
              <a:t>さ</a:t>
            </a:r>
            <a:endParaRPr lang="en-US" altLang="ja-JP" dirty="0" smtClean="0">
              <a:latin typeface="ＭＳ ゴシック" panose="020B0609070205080204" pitchFamily="49" charset="-128"/>
              <a:ea typeface="ＭＳ ゴシック" panose="020B0609070205080204" pitchFamily="49" charset="-128"/>
            </a:endParaRPr>
          </a:p>
          <a:p>
            <a:pPr lvl="2"/>
            <a:r>
              <a:rPr lang="ja-JP" altLang="en-US" dirty="0">
                <a:latin typeface="ＭＳ ゴシック" panose="020B0609070205080204" pitchFamily="49" charset="-128"/>
                <a:ea typeface="ＭＳ ゴシック" panose="020B0609070205080204" pitchFamily="49" charset="-128"/>
              </a:rPr>
              <a:t>情報を正直に伝え、誠心誠意を尽くす。</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smtClean="0">
                <a:latin typeface="ＭＳ ゴシック" panose="020B0609070205080204" pitchFamily="49" charset="-128"/>
                <a:ea typeface="ＭＳ ゴシック" panose="020B0609070205080204" pitchFamily="49" charset="-128"/>
              </a:rPr>
              <a:t>正確さ</a:t>
            </a:r>
            <a:endParaRPr lang="en-US" altLang="ja-JP" dirty="0" smtClean="0">
              <a:latin typeface="ＭＳ ゴシック" panose="020B0609070205080204" pitchFamily="49" charset="-128"/>
              <a:ea typeface="ＭＳ ゴシック" panose="020B0609070205080204" pitchFamily="49" charset="-128"/>
            </a:endParaRPr>
          </a:p>
          <a:p>
            <a:pPr lvl="2"/>
            <a:r>
              <a:rPr lang="ja-JP" altLang="en-US" dirty="0">
                <a:latin typeface="ＭＳ ゴシック" panose="020B0609070205080204" pitchFamily="49" charset="-128"/>
                <a:ea typeface="ＭＳ ゴシック" panose="020B0609070205080204" pitchFamily="49" charset="-128"/>
              </a:rPr>
              <a:t>得られた所見を誤りなく正確に伝える。</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smtClean="0">
                <a:latin typeface="ＭＳ ゴシック" panose="020B0609070205080204" pitchFamily="49" charset="-128"/>
                <a:ea typeface="ＭＳ ゴシック" panose="020B0609070205080204" pitchFamily="49" charset="-128"/>
              </a:rPr>
              <a:t>効率</a:t>
            </a:r>
            <a:endParaRPr lang="en-US" altLang="ja-JP" dirty="0" smtClean="0">
              <a:latin typeface="ＭＳ ゴシック" panose="020B0609070205080204" pitchFamily="49" charset="-128"/>
              <a:ea typeface="ＭＳ ゴシック" panose="020B0609070205080204" pitchFamily="49" charset="-128"/>
            </a:endParaRPr>
          </a:p>
          <a:p>
            <a:pPr lvl="2"/>
            <a:r>
              <a:rPr lang="ja-JP" altLang="en-US" dirty="0">
                <a:latin typeface="ＭＳ ゴシック" panose="020B0609070205080204" pitchFamily="49" charset="-128"/>
                <a:ea typeface="ＭＳ ゴシック" panose="020B0609070205080204" pitchFamily="49" charset="-128"/>
              </a:rPr>
              <a:t>資源を無駄なく有効に使う。</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smtClean="0">
                <a:latin typeface="ＭＳ ゴシック" panose="020B0609070205080204" pitchFamily="49" charset="-128"/>
                <a:ea typeface="ＭＳ ゴシック" panose="020B0609070205080204" pitchFamily="49" charset="-128"/>
              </a:rPr>
              <a:t>客観的</a:t>
            </a:r>
            <a:endParaRPr lang="en-US" altLang="ja-JP" dirty="0" smtClean="0">
              <a:latin typeface="ＭＳ ゴシック" panose="020B0609070205080204" pitchFamily="49" charset="-128"/>
              <a:ea typeface="ＭＳ ゴシック" panose="020B0609070205080204" pitchFamily="49" charset="-128"/>
            </a:endParaRPr>
          </a:p>
          <a:p>
            <a:pPr lvl="2"/>
            <a:r>
              <a:rPr lang="ja-JP" altLang="en-US" dirty="0">
                <a:latin typeface="ＭＳ ゴシック" panose="020B0609070205080204" pitchFamily="49" charset="-128"/>
                <a:ea typeface="ＭＳ ゴシック" panose="020B0609070205080204" pitchFamily="49" charset="-128"/>
              </a:rPr>
              <a:t>事実をそのまま</a:t>
            </a:r>
            <a:r>
              <a:rPr lang="ja-JP" altLang="en-US" dirty="0" smtClean="0">
                <a:latin typeface="ＭＳ ゴシック" panose="020B0609070205080204" pitchFamily="49" charset="-128"/>
                <a:ea typeface="ＭＳ ゴシック" panose="020B0609070205080204" pitchFamily="49" charset="-128"/>
              </a:rPr>
              <a:t>表現する。個人的な所見を加えない。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227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latin typeface="ＭＳ ゴシック" panose="020B0609070205080204" pitchFamily="49" charset="-128"/>
                <a:ea typeface="ＭＳ ゴシック" panose="020B0609070205080204" pitchFamily="49" charset="-128"/>
              </a:rPr>
              <a:t>責任のある研究</a:t>
            </a:r>
            <a:r>
              <a:rPr lang="ja-JP" altLang="en-US" sz="2400" dirty="0" smtClean="0">
                <a:latin typeface="ＭＳ ゴシック" panose="020B0609070205080204" pitchFamily="49" charset="-128"/>
                <a:ea typeface="ＭＳ ゴシック" panose="020B0609070205080204" pitchFamily="49" charset="-128"/>
              </a:rPr>
              <a:t>活動のためのルールは存在しない</a:t>
            </a:r>
            <a:r>
              <a:rPr lang="en-US" altLang="ja-JP" sz="2400" dirty="0" smtClean="0">
                <a:latin typeface="ＭＳ ゴシック" panose="020B0609070205080204" pitchFamily="49" charset="-128"/>
                <a:ea typeface="ＭＳ ゴシック" panose="020B0609070205080204" pitchFamily="49" charset="-128"/>
              </a:rPr>
              <a:t/>
            </a:r>
            <a:br>
              <a:rPr lang="en-US" altLang="ja-JP" sz="2400" dirty="0" smtClean="0">
                <a:latin typeface="ＭＳ ゴシック" panose="020B0609070205080204" pitchFamily="49" charset="-128"/>
                <a:ea typeface="ＭＳ ゴシック" panose="020B0609070205080204" pitchFamily="49" charset="-128"/>
              </a:rPr>
            </a:br>
            <a:r>
              <a:rPr lang="en-US" altLang="ja-JP" sz="24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事例 </a:t>
            </a:r>
            <a:r>
              <a:rPr lang="en-US" altLang="ja-JP" sz="2400" dirty="0" smtClean="0">
                <a:latin typeface="ＭＳ ゴシック" panose="020B0609070205080204" pitchFamily="49" charset="-128"/>
                <a:ea typeface="ＭＳ ゴシック" panose="020B0609070205080204" pitchFamily="49" charset="-128"/>
              </a:rPr>
              <a:t>-</a:t>
            </a:r>
            <a:endParaRPr kumimoji="1" lang="ja-JP" altLang="en-US" sz="2400" dirty="0"/>
          </a:p>
        </p:txBody>
      </p:sp>
      <p:sp>
        <p:nvSpPr>
          <p:cNvPr id="3" name="コンテンツ プレースホルダー 2"/>
          <p:cNvSpPr>
            <a:spLocks noGrp="1"/>
          </p:cNvSpPr>
          <p:nvPr>
            <p:ph idx="1"/>
          </p:nvPr>
        </p:nvSpPr>
        <p:spPr/>
        <p:txBody>
          <a:bodyPr>
            <a:normAutofit lnSpcReduction="10000"/>
          </a:bodyPr>
          <a:lstStyle/>
          <a:p>
            <a:r>
              <a:rPr lang="ja-JP" altLang="en-US" dirty="0">
                <a:latin typeface="ＭＳ ゴシック" panose="020B0609070205080204" pitchFamily="49" charset="-128"/>
                <a:ea typeface="ＭＳ ゴシック" panose="020B0609070205080204" pitchFamily="49" charset="-128"/>
              </a:rPr>
              <a:t>科学者の行動規範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日本学術会議</a:t>
            </a:r>
            <a:r>
              <a:rPr lang="en-US" altLang="ja-JP" dirty="0" smtClean="0">
                <a:latin typeface="ＭＳ ゴシック" panose="020B0609070205080204" pitchFamily="49" charset="-128"/>
                <a:ea typeface="ＭＳ ゴシック" panose="020B0609070205080204" pitchFamily="49" charset="-128"/>
              </a:rPr>
              <a:t>)</a:t>
            </a:r>
          </a:p>
          <a:p>
            <a:pPr lvl="1"/>
            <a:r>
              <a:rPr lang="ja-JP" altLang="en-US" dirty="0">
                <a:latin typeface="ＭＳ ゴシック" panose="020B0609070205080204" pitchFamily="49" charset="-128"/>
                <a:ea typeface="ＭＳ ゴシック" panose="020B0609070205080204" pitchFamily="49" charset="-128"/>
              </a:rPr>
              <a:t>「科学者は、自らが携わる研究の意義と役割を</a:t>
            </a:r>
            <a:r>
              <a:rPr lang="ja-JP" altLang="en-US" dirty="0">
                <a:solidFill>
                  <a:srgbClr val="FF0000"/>
                </a:solidFill>
                <a:latin typeface="ＭＳ ゴシック" panose="020B0609070205080204" pitchFamily="49" charset="-128"/>
                <a:ea typeface="ＭＳ ゴシック" panose="020B0609070205080204" pitchFamily="49" charset="-128"/>
              </a:rPr>
              <a:t>公開して</a:t>
            </a:r>
            <a:r>
              <a:rPr lang="ja-JP" altLang="en-US" dirty="0">
                <a:latin typeface="ＭＳ ゴシック" panose="020B0609070205080204" pitchFamily="49" charset="-128"/>
                <a:ea typeface="ＭＳ ゴシック" panose="020B0609070205080204" pitchFamily="49" charset="-128"/>
              </a:rPr>
              <a:t>積極的に説明し、</a:t>
            </a:r>
            <a:r>
              <a:rPr lang="ja-JP" altLang="en-US" dirty="0" smtClean="0">
                <a:latin typeface="ＭＳ ゴシック" panose="020B0609070205080204" pitchFamily="49" charset="-128"/>
                <a:ea typeface="ＭＳ ゴシック" panose="020B0609070205080204" pitchFamily="49" charset="-128"/>
              </a:rPr>
              <a:t>その研究</a:t>
            </a:r>
            <a:r>
              <a:rPr lang="ja-JP" altLang="en-US" dirty="0">
                <a:latin typeface="ＭＳ ゴシック" panose="020B0609070205080204" pitchFamily="49" charset="-128"/>
                <a:ea typeface="ＭＳ ゴシック" panose="020B0609070205080204" pitchFamily="49" charset="-128"/>
              </a:rPr>
              <a:t>が人間、社会、環境に及ぼし得る影響や起こし得る変化を評価し、その</a:t>
            </a:r>
            <a:r>
              <a:rPr lang="ja-JP" altLang="en-US" dirty="0" smtClean="0">
                <a:latin typeface="ＭＳ ゴシック" panose="020B0609070205080204" pitchFamily="49" charset="-128"/>
                <a:ea typeface="ＭＳ ゴシック" panose="020B0609070205080204" pitchFamily="49" charset="-128"/>
              </a:rPr>
              <a:t>結果</a:t>
            </a:r>
            <a:r>
              <a:rPr lang="ja-JP" altLang="en-US" dirty="0">
                <a:latin typeface="ＭＳ ゴシック" panose="020B0609070205080204" pitchFamily="49" charset="-128"/>
                <a:ea typeface="ＭＳ ゴシック" panose="020B0609070205080204" pitchFamily="49" charset="-128"/>
              </a:rPr>
              <a:t>を</a:t>
            </a:r>
            <a:r>
              <a:rPr lang="ja-JP" altLang="en-US" dirty="0">
                <a:solidFill>
                  <a:srgbClr val="FF0000"/>
                </a:solidFill>
                <a:latin typeface="ＭＳ ゴシック" panose="020B0609070205080204" pitchFamily="49" charset="-128"/>
                <a:ea typeface="ＭＳ ゴシック" panose="020B0609070205080204" pitchFamily="49" charset="-128"/>
              </a:rPr>
              <a:t>中立性・客観性</a:t>
            </a:r>
            <a:r>
              <a:rPr lang="ja-JP" altLang="en-US" dirty="0">
                <a:latin typeface="ＭＳ ゴシック" panose="020B0609070205080204" pitchFamily="49" charset="-128"/>
                <a:ea typeface="ＭＳ ゴシック" panose="020B0609070205080204" pitchFamily="49" charset="-128"/>
              </a:rPr>
              <a:t>をもって公表すると共に、社会との建設的な対話を築く</a:t>
            </a:r>
            <a:r>
              <a:rPr lang="ja-JP" altLang="en-US" dirty="0" smtClean="0">
                <a:latin typeface="ＭＳ ゴシック" panose="020B0609070205080204" pitchFamily="49" charset="-128"/>
                <a:ea typeface="ＭＳ ゴシック" panose="020B0609070205080204" pitchFamily="49" charset="-128"/>
              </a:rPr>
              <a:t>よう</a:t>
            </a:r>
            <a:r>
              <a:rPr lang="ja-JP" altLang="en-US" dirty="0">
                <a:latin typeface="ＭＳ ゴシック" panose="020B0609070205080204" pitchFamily="49" charset="-128"/>
                <a:ea typeface="ＭＳ ゴシック" panose="020B0609070205080204" pitchFamily="49" charset="-128"/>
              </a:rPr>
              <a:t>に努める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研究活動の不正行為に関する特別委員会報告</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文部科学省</a:t>
            </a:r>
            <a:r>
              <a:rPr lang="en-US" altLang="ja-JP" dirty="0" smtClean="0">
                <a:latin typeface="ＭＳ ゴシック" panose="020B0609070205080204" pitchFamily="49" charset="-128"/>
                <a:ea typeface="ＭＳ ゴシック" panose="020B0609070205080204" pitchFamily="49" charset="-128"/>
              </a:rPr>
              <a:t>)</a:t>
            </a:r>
          </a:p>
          <a:p>
            <a:pPr lvl="1"/>
            <a:r>
              <a:rPr lang="ja-JP" altLang="en-US" dirty="0">
                <a:latin typeface="ＭＳ ゴシック" panose="020B0609070205080204" pitchFamily="49" charset="-128"/>
                <a:ea typeface="ＭＳ ゴシック" panose="020B0609070205080204" pitchFamily="49" charset="-128"/>
              </a:rPr>
              <a:t>「研究成果の発表とは、研究活動によって得られた成果を、</a:t>
            </a:r>
            <a:r>
              <a:rPr lang="ja-JP" altLang="en-US" dirty="0">
                <a:solidFill>
                  <a:srgbClr val="FF0000"/>
                </a:solidFill>
                <a:latin typeface="ＭＳ ゴシック" panose="020B0609070205080204" pitchFamily="49" charset="-128"/>
                <a:ea typeface="ＭＳ ゴシック" panose="020B0609070205080204" pitchFamily="49" charset="-128"/>
              </a:rPr>
              <a:t>客観的で検証</a:t>
            </a:r>
            <a:r>
              <a:rPr lang="ja-JP" altLang="en-US" dirty="0" smtClean="0">
                <a:solidFill>
                  <a:srgbClr val="FF0000"/>
                </a:solidFill>
                <a:latin typeface="ＭＳ ゴシック" panose="020B0609070205080204" pitchFamily="49" charset="-128"/>
                <a:ea typeface="ＭＳ ゴシック" panose="020B0609070205080204" pitchFamily="49" charset="-128"/>
              </a:rPr>
              <a:t>可能な</a:t>
            </a:r>
            <a:r>
              <a:rPr lang="ja-JP" altLang="en-US" dirty="0">
                <a:solidFill>
                  <a:srgbClr val="FF0000"/>
                </a:solidFill>
                <a:latin typeface="ＭＳ ゴシック" panose="020B0609070205080204" pitchFamily="49" charset="-128"/>
                <a:ea typeface="ＭＳ ゴシック" panose="020B0609070205080204" pitchFamily="49" charset="-128"/>
              </a:rPr>
              <a:t>データ・資料を提示</a:t>
            </a:r>
            <a:r>
              <a:rPr lang="ja-JP" altLang="en-US" dirty="0">
                <a:latin typeface="ＭＳ ゴシック" panose="020B0609070205080204" pitchFamily="49" charset="-128"/>
                <a:ea typeface="ＭＳ ゴシック" panose="020B0609070205080204" pitchFamily="49" charset="-128"/>
              </a:rPr>
              <a:t>しつつ、研究者コミュニティーに向かって</a:t>
            </a:r>
            <a:r>
              <a:rPr lang="ja-JP" altLang="en-US" dirty="0">
                <a:solidFill>
                  <a:srgbClr val="FF0000"/>
                </a:solidFill>
                <a:latin typeface="ＭＳ ゴシック" panose="020B0609070205080204" pitchFamily="49" charset="-128"/>
                <a:ea typeface="ＭＳ ゴシック" panose="020B0609070205080204" pitchFamily="49" charset="-128"/>
              </a:rPr>
              <a:t>公開し</a:t>
            </a: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その内容</a:t>
            </a:r>
            <a:r>
              <a:rPr lang="ja-JP" altLang="en-US" dirty="0">
                <a:latin typeface="ＭＳ ゴシック" panose="020B0609070205080204" pitchFamily="49" charset="-128"/>
                <a:ea typeface="ＭＳ ゴシック" panose="020B0609070205080204" pitchFamily="49" charset="-128"/>
              </a:rPr>
              <a:t>について吟味・批判を受けることである」</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8106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アメリカと日本とで異なる政府による規制</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smtClean="0">
                <a:latin typeface="ＭＳ ゴシック" panose="020B0609070205080204" pitchFamily="49" charset="-128"/>
                <a:ea typeface="ＭＳ ゴシック" panose="020B0609070205080204" pitchFamily="49" charset="-128"/>
              </a:rPr>
              <a:t>アメリカ</a:t>
            </a:r>
            <a:endParaRPr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smtClean="0">
                <a:latin typeface="ＭＳ ゴシック" panose="020B0609070205080204" pitchFamily="49" charset="-128"/>
                <a:ea typeface="ＭＳ ゴシック" panose="020B0609070205080204" pitchFamily="49" charset="-128"/>
              </a:rPr>
              <a:t>研究者の問題を議会が把握し、議会が規制を設ける</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明確</a:t>
            </a:r>
            <a:r>
              <a:rPr lang="ja-JP" altLang="en-US" dirty="0" smtClean="0">
                <a:latin typeface="ＭＳ ゴシック" panose="020B0609070205080204" pitchFamily="49" charset="-128"/>
                <a:ea typeface="ＭＳ ゴシック" panose="020B0609070205080204" pitchFamily="49" charset="-128"/>
              </a:rPr>
              <a:t>な罰則</a:t>
            </a:r>
            <a:r>
              <a:rPr lang="ja-JP" altLang="en-US" dirty="0">
                <a:latin typeface="ＭＳ ゴシック" panose="020B0609070205080204" pitchFamily="49" charset="-128"/>
                <a:ea typeface="ＭＳ ゴシック" panose="020B0609070205080204" pitchFamily="49" charset="-128"/>
              </a:rPr>
              <a:t>規定</a:t>
            </a:r>
            <a:endParaRPr kumimoji="1"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日本</a:t>
            </a:r>
            <a:endParaRPr lang="en-US" altLang="ja-JP" dirty="0" smtClean="0">
              <a:latin typeface="ＭＳ ゴシック" panose="020B0609070205080204" pitchFamily="49" charset="-128"/>
              <a:ea typeface="ＭＳ ゴシック" panose="020B0609070205080204" pitchFamily="49" charset="-128"/>
            </a:endParaRPr>
          </a:p>
          <a:p>
            <a:pPr lvl="1"/>
            <a:r>
              <a:rPr kumimoji="1" lang="ja-JP" altLang="en-US" dirty="0">
                <a:latin typeface="ＭＳ ゴシック" panose="020B0609070205080204" pitchFamily="49" charset="-128"/>
                <a:ea typeface="ＭＳ ゴシック" panose="020B0609070205080204" pitchFamily="49" charset="-128"/>
              </a:rPr>
              <a:t>行政</a:t>
            </a:r>
            <a:r>
              <a:rPr kumimoji="1" lang="ja-JP" altLang="en-US" dirty="0" smtClean="0">
                <a:latin typeface="ＭＳ ゴシック" panose="020B0609070205080204" pitchFamily="49" charset="-128"/>
                <a:ea typeface="ＭＳ ゴシック" panose="020B0609070205080204" pitchFamily="49" charset="-128"/>
              </a:rPr>
              <a:t>と</a:t>
            </a:r>
            <a:r>
              <a:rPr kumimoji="1" lang="ja-JP" altLang="en-US" dirty="0">
                <a:latin typeface="ＭＳ ゴシック" panose="020B0609070205080204" pitchFamily="49" charset="-128"/>
                <a:ea typeface="ＭＳ ゴシック" panose="020B0609070205080204" pitchFamily="49" charset="-128"/>
              </a:rPr>
              <a:t>研究者</a:t>
            </a:r>
            <a:r>
              <a:rPr kumimoji="1" lang="ja-JP" altLang="en-US" dirty="0" smtClean="0">
                <a:latin typeface="ＭＳ ゴシック" panose="020B0609070205080204" pitchFamily="49" charset="-128"/>
                <a:ea typeface="ＭＳ ゴシック" panose="020B0609070205080204" pitchFamily="49" charset="-128"/>
              </a:rPr>
              <a:t>の</a:t>
            </a:r>
            <a:r>
              <a:rPr kumimoji="1" lang="ja-JP" altLang="en-US" dirty="0">
                <a:latin typeface="ＭＳ ゴシック" panose="020B0609070205080204" pitchFamily="49" charset="-128"/>
                <a:ea typeface="ＭＳ ゴシック" panose="020B0609070205080204" pitchFamily="49" charset="-128"/>
              </a:rPr>
              <a:t>議論</a:t>
            </a:r>
            <a:r>
              <a:rPr kumimoji="1" lang="ja-JP" altLang="en-US" dirty="0" smtClean="0">
                <a:latin typeface="ＭＳ ゴシック" panose="020B0609070205080204" pitchFamily="49" charset="-128"/>
                <a:ea typeface="ＭＳ ゴシック" panose="020B0609070205080204" pitchFamily="49" charset="-128"/>
              </a:rPr>
              <a:t>を通じて</a:t>
            </a:r>
            <a:r>
              <a:rPr kumimoji="1" lang="ja-JP" altLang="en-US" dirty="0">
                <a:latin typeface="ＭＳ ゴシック" panose="020B0609070205080204" pitchFamily="49" charset="-128"/>
                <a:ea typeface="ＭＳ ゴシック" panose="020B0609070205080204" pitchFamily="49" charset="-128"/>
              </a:rPr>
              <a:t>研究</a:t>
            </a:r>
            <a:r>
              <a:rPr kumimoji="1" lang="ja-JP" altLang="en-US" dirty="0" smtClean="0">
                <a:latin typeface="ＭＳ ゴシック" panose="020B0609070205080204" pitchFamily="49" charset="-128"/>
                <a:ea typeface="ＭＳ ゴシック" panose="020B0609070205080204" pitchFamily="49" charset="-128"/>
              </a:rPr>
              <a:t>の</a:t>
            </a:r>
            <a:r>
              <a:rPr kumimoji="1" lang="ja-JP" altLang="en-US" dirty="0">
                <a:latin typeface="ＭＳ ゴシック" panose="020B0609070205080204" pitchFamily="49" charset="-128"/>
                <a:ea typeface="ＭＳ ゴシック" panose="020B0609070205080204" pitchFamily="49" charset="-128"/>
              </a:rPr>
              <a:t>規制</a:t>
            </a:r>
            <a:r>
              <a:rPr kumimoji="1" lang="ja-JP" altLang="en-US" dirty="0" smtClean="0">
                <a:latin typeface="ＭＳ ゴシック" panose="020B0609070205080204" pitchFamily="49" charset="-128"/>
                <a:ea typeface="ＭＳ ゴシック" panose="020B0609070205080204" pitchFamily="49" charset="-128"/>
              </a:rPr>
              <a:t>を決める</a:t>
            </a:r>
            <a:endParaRPr kumimoji="1"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曖昧</a:t>
            </a:r>
            <a:r>
              <a:rPr lang="ja-JP" altLang="en-US" dirty="0" smtClean="0">
                <a:latin typeface="ＭＳ ゴシック" panose="020B0609070205080204" pitchFamily="49" charset="-128"/>
                <a:ea typeface="ＭＳ ゴシック" panose="020B0609070205080204" pitchFamily="49" charset="-128"/>
              </a:rPr>
              <a:t>な罰則</a:t>
            </a:r>
            <a:r>
              <a:rPr lang="ja-JP" altLang="en-US" dirty="0">
                <a:latin typeface="ＭＳ ゴシック" panose="020B0609070205080204" pitchFamily="49" charset="-128"/>
                <a:ea typeface="ＭＳ ゴシック" panose="020B0609070205080204" pitchFamily="49" charset="-128"/>
              </a:rPr>
              <a:t>規定</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314325" y="4864100"/>
            <a:ext cx="8515350" cy="646331"/>
          </a:xfrm>
          <a:prstGeom prst="rect">
            <a:avLst/>
          </a:prstGeom>
          <a:noFill/>
        </p:spPr>
        <p:txBody>
          <a:bodyPr wrap="square" rtlCol="0">
            <a:spAutoFit/>
          </a:bodyPr>
          <a:lstStyle/>
          <a:p>
            <a:r>
              <a:rPr kumimoji="1" lang="ja-JP" altLang="en-US" b="1" dirty="0" smtClean="0">
                <a:solidFill>
                  <a:srgbClr val="FF0000"/>
                </a:solidFill>
                <a:latin typeface="ＭＳ ゴシック" panose="020B0609070205080204" pitchFamily="49" charset="-128"/>
                <a:ea typeface="ＭＳ ゴシック" panose="020B0609070205080204" pitchFamily="49" charset="-128"/>
              </a:rPr>
              <a:t>日本は、研究の不正行為防止のための規制は、本人の倫理観に依存した緩やかなものになっている。</a:t>
            </a:r>
            <a:endParaRPr kumimoji="1" lang="ja-JP" altLang="en-US" b="1"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13193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研究における不正行為</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捏造・改ざん・</a:t>
            </a:r>
            <a:r>
              <a:rPr lang="ja-JP" altLang="en-US" dirty="0" smtClean="0">
                <a:latin typeface="ＭＳ ゴシック" panose="020B0609070205080204" pitchFamily="49" charset="-128"/>
                <a:ea typeface="ＭＳ ゴシック" panose="020B0609070205080204" pitchFamily="49" charset="-128"/>
              </a:rPr>
              <a:t>盗用</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捏造とは、存在しないデータ、研究成果等を作成すること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改ざんとは、研究資料、機器・過程を変更する操作を行い、データ、研究</a:t>
            </a:r>
            <a:r>
              <a:rPr lang="ja-JP" altLang="en-US" dirty="0" smtClean="0">
                <a:latin typeface="ＭＳ ゴシック" panose="020B0609070205080204" pitchFamily="49" charset="-128"/>
                <a:ea typeface="ＭＳ ゴシック" panose="020B0609070205080204" pitchFamily="49" charset="-128"/>
              </a:rPr>
              <a:t>活動に</a:t>
            </a:r>
            <a:r>
              <a:rPr lang="ja-JP" altLang="en-US" dirty="0">
                <a:latin typeface="ＭＳ ゴシック" panose="020B0609070205080204" pitchFamily="49" charset="-128"/>
                <a:ea typeface="ＭＳ ゴシック" panose="020B0609070205080204" pitchFamily="49" charset="-128"/>
              </a:rPr>
              <a:t>よって得られた結果等を真正でないものに加工すること</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盗用とは、他の研究者等のアイディア、分析・解析方法、データ、研究結果</a:t>
            </a:r>
            <a:r>
              <a:rPr lang="ja-JP" altLang="en-US" dirty="0" smtClean="0">
                <a:latin typeface="ＭＳ ゴシック" panose="020B0609070205080204" pitchFamily="49" charset="-128"/>
                <a:ea typeface="ＭＳ ゴシック" panose="020B0609070205080204" pitchFamily="49" charset="-128"/>
              </a:rPr>
              <a:t>、論文</a:t>
            </a:r>
            <a:r>
              <a:rPr lang="ja-JP" altLang="en-US" dirty="0">
                <a:latin typeface="ＭＳ ゴシック" panose="020B0609070205080204" pitchFamily="49" charset="-128"/>
                <a:ea typeface="ＭＳ ゴシック" panose="020B0609070205080204" pitchFamily="49" charset="-128"/>
              </a:rPr>
              <a:t>又は用語を、当該研究者の了解又は適切な表示なく流用すること。</a:t>
            </a:r>
          </a:p>
          <a:p>
            <a:pPr lvl="1"/>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6914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ＭＳ ゴシック" panose="020B0609070205080204" pitchFamily="49" charset="-128"/>
                <a:ea typeface="ＭＳ ゴシック" panose="020B0609070205080204" pitchFamily="49" charset="-128"/>
              </a:rPr>
              <a:t>疑わしい研究</a:t>
            </a:r>
            <a:r>
              <a:rPr lang="ja-JP" altLang="en-US" dirty="0" smtClean="0">
                <a:latin typeface="ＭＳ ゴシック" panose="020B0609070205080204" pitchFamily="49" charset="-128"/>
                <a:ea typeface="ＭＳ ゴシック" panose="020B0609070205080204" pitchFamily="49" charset="-128"/>
              </a:rPr>
              <a:t>行為の例</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62500" lnSpcReduction="20000"/>
          </a:bodyPr>
          <a:lstStyle/>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過程や結果を研究ノート（含・電子ファイル）に（正確に）記録しない。</a:t>
            </a:r>
          </a:p>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ノート、重要な研究データ、研究資料を既定の期間、保管しない。</a:t>
            </a:r>
          </a:p>
          <a:p>
            <a:r>
              <a:rPr lang="ja-JP" altLang="en-US" dirty="0" smtClean="0">
                <a:latin typeface="ＭＳ ゴシック" panose="020B0609070205080204" pitchFamily="49" charset="-128"/>
                <a:ea typeface="ＭＳ ゴシック" panose="020B0609070205080204" pitchFamily="49" charset="-128"/>
              </a:rPr>
              <a:t>既</a:t>
            </a:r>
            <a:r>
              <a:rPr lang="ja-JP" altLang="en-US" dirty="0">
                <a:latin typeface="ＭＳ ゴシック" panose="020B0609070205080204" pitchFamily="49" charset="-128"/>
                <a:ea typeface="ＭＳ ゴシック" panose="020B0609070205080204" pitchFamily="49" charset="-128"/>
              </a:rPr>
              <a:t>に発表した研究記録や、他の研究者にとって有用な研究記録を後日見返せるように保管しない。</a:t>
            </a:r>
          </a:p>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成果への貢献がないのに共著者に加える（ギフト・オーサーシップ）。</a:t>
            </a:r>
          </a:p>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成果への貢献があるのに共著者に加えない（ゴースト・オーサーシップ）。</a:t>
            </a:r>
          </a:p>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不正の調査に対して、研究ノート、重要な研究データ、研究資料の提供を拒否する。この場合、拒否</a:t>
            </a:r>
            <a:r>
              <a:rPr lang="ja-JP" altLang="en-US" dirty="0" smtClean="0">
                <a:latin typeface="ＭＳ ゴシック" panose="020B0609070205080204" pitchFamily="49" charset="-128"/>
                <a:ea typeface="ＭＳ ゴシック" panose="020B0609070205080204" pitchFamily="49" charset="-128"/>
              </a:rPr>
              <a:t>行為</a:t>
            </a:r>
            <a:r>
              <a:rPr lang="ja-JP" altLang="en-US" dirty="0">
                <a:latin typeface="ＭＳ ゴシック" panose="020B0609070205080204" pitchFamily="49" charset="-128"/>
                <a:ea typeface="ＭＳ ゴシック" panose="020B0609070205080204" pitchFamily="49" charset="-128"/>
              </a:rPr>
              <a:t>自体が研究不正行為そのものだと判定される可能性は大きい。</a:t>
            </a:r>
          </a:p>
          <a:p>
            <a:r>
              <a:rPr lang="ja-JP" altLang="en-US" dirty="0" smtClean="0">
                <a:latin typeface="ＭＳ ゴシック" panose="020B0609070205080204" pitchFamily="49" charset="-128"/>
                <a:ea typeface="ＭＳ ゴシック" panose="020B0609070205080204" pitchFamily="49" charset="-128"/>
              </a:rPr>
              <a:t>研究</a:t>
            </a:r>
            <a:r>
              <a:rPr lang="ja-JP" altLang="en-US" dirty="0">
                <a:latin typeface="ＭＳ ゴシック" panose="020B0609070205080204" pitchFamily="49" charset="-128"/>
                <a:ea typeface="ＭＳ ゴシック" panose="020B0609070205080204" pitchFamily="49" charset="-128"/>
              </a:rPr>
              <a:t>指導教員の学生・大学院生への研究指導を十分にしない。</a:t>
            </a:r>
          </a:p>
          <a:p>
            <a:r>
              <a:rPr lang="ja-JP" altLang="en-US" dirty="0" smtClean="0">
                <a:latin typeface="ＭＳ ゴシック" panose="020B0609070205080204" pitchFamily="49" charset="-128"/>
                <a:ea typeface="ＭＳ ゴシック" panose="020B0609070205080204" pitchFamily="49" charset="-128"/>
              </a:rPr>
              <a:t>研究室</a:t>
            </a:r>
            <a:r>
              <a:rPr lang="ja-JP" altLang="en-US" dirty="0">
                <a:latin typeface="ＭＳ ゴシック" panose="020B0609070205080204" pitchFamily="49" charset="-128"/>
                <a:ea typeface="ＭＳ ゴシック" panose="020B0609070205080204" pitchFamily="49" charset="-128"/>
              </a:rPr>
              <a:t>の指導教員が、学生・大学院生のデータ・研究成果を搾取する。</a:t>
            </a:r>
          </a:p>
          <a:p>
            <a:r>
              <a:rPr lang="ja-JP" altLang="en-US" dirty="0" smtClean="0">
                <a:latin typeface="ＭＳ ゴシック" panose="020B0609070205080204" pitchFamily="49" charset="-128"/>
                <a:ea typeface="ＭＳ ゴシック" panose="020B0609070205080204" pitchFamily="49" charset="-128"/>
              </a:rPr>
              <a:t>先行</a:t>
            </a:r>
            <a:r>
              <a:rPr lang="ja-JP" altLang="en-US" dirty="0">
                <a:latin typeface="ＭＳ ゴシック" panose="020B0609070205080204" pitchFamily="49" charset="-128"/>
                <a:ea typeface="ＭＳ ゴシック" panose="020B0609070205080204" pitchFamily="49" charset="-128"/>
              </a:rPr>
              <a:t>研究を適切に引用しない。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7144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企業との</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共同</a:t>
            </a:r>
            <a:r>
              <a:rPr lang="ja-JP" altLang="en-US" dirty="0">
                <a:latin typeface="ＭＳ ゴシック" panose="020B0609070205080204" pitchFamily="49" charset="-128"/>
                <a:ea typeface="ＭＳ ゴシック" panose="020B0609070205080204" pitchFamily="49" charset="-128"/>
              </a:rPr>
              <a:t>研究</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lstStyle/>
          <a:p>
            <a:r>
              <a:rPr lang="ja-JP" altLang="en-US" dirty="0">
                <a:latin typeface="ＭＳ ゴシック" panose="020B0609070205080204" pitchFamily="49" charset="-128"/>
                <a:ea typeface="ＭＳ ゴシック" panose="020B0609070205080204" pitchFamily="49" charset="-128"/>
              </a:rPr>
              <a:t>共同研究で起き得る</a:t>
            </a:r>
            <a:r>
              <a:rPr lang="ja-JP" altLang="en-US" dirty="0" smtClean="0">
                <a:latin typeface="ＭＳ ゴシック" panose="020B0609070205080204" pitchFamily="49" charset="-128"/>
                <a:ea typeface="ＭＳ ゴシック" panose="020B0609070205080204" pitchFamily="49" charset="-128"/>
              </a:rPr>
              <a:t>問題</a:t>
            </a:r>
            <a:endParaRPr lang="en-US" altLang="ja-JP" dirty="0">
              <a:latin typeface="ＭＳ ゴシック" panose="020B0609070205080204" pitchFamily="49" charset="-128"/>
              <a:ea typeface="ＭＳ ゴシック" panose="020B0609070205080204" pitchFamily="49" charset="-128"/>
            </a:endParaRPr>
          </a:p>
          <a:p>
            <a:pPr lvl="1"/>
            <a:r>
              <a:rPr lang="ja-JP" altLang="en-US" dirty="0">
                <a:latin typeface="ＭＳ ゴシック" panose="020B0609070205080204" pitchFamily="49" charset="-128"/>
                <a:ea typeface="ＭＳ ゴシック" panose="020B0609070205080204" pitchFamily="49" charset="-128"/>
              </a:rPr>
              <a:t>個々の研究者で異なる姿勢</a:t>
            </a:r>
          </a:p>
          <a:p>
            <a:pPr lvl="1"/>
            <a:r>
              <a:rPr lang="ja-JP" altLang="en-US" dirty="0">
                <a:latin typeface="ＭＳ ゴシック" panose="020B0609070205080204" pitchFamily="49" charset="-128"/>
                <a:ea typeface="ＭＳ ゴシック" panose="020B0609070205080204" pitchFamily="49" charset="-128"/>
              </a:rPr>
              <a:t>領域内および領域をまたがった際の研究スタイルの違い</a:t>
            </a:r>
          </a:p>
          <a:p>
            <a:pPr lvl="1"/>
            <a:r>
              <a:rPr lang="ja-JP" altLang="en-US" dirty="0">
                <a:latin typeface="ＭＳ ゴシック" panose="020B0609070205080204" pitchFamily="49" charset="-128"/>
                <a:ea typeface="ＭＳ ゴシック" panose="020B0609070205080204" pitchFamily="49" charset="-128"/>
              </a:rPr>
              <a:t>研究データや成果の共有に関する大学と企業の姿勢の違い</a:t>
            </a:r>
          </a:p>
          <a:p>
            <a:pPr lvl="1"/>
            <a:r>
              <a:rPr lang="ja-JP" altLang="en-US" dirty="0">
                <a:latin typeface="ＭＳ ゴシック" panose="020B0609070205080204" pitchFamily="49" charset="-128"/>
                <a:ea typeface="ＭＳ ゴシック" panose="020B0609070205080204" pitchFamily="49" charset="-128"/>
              </a:rPr>
              <a:t>企業戦略と研究者の経済的</a:t>
            </a:r>
            <a:r>
              <a:rPr lang="ja-JP" altLang="en-US" dirty="0" smtClean="0">
                <a:latin typeface="ＭＳ ゴシック" panose="020B0609070205080204" pitchFamily="49" charset="-128"/>
                <a:ea typeface="ＭＳ ゴシック" panose="020B0609070205080204" pitchFamily="49" charset="-128"/>
              </a:rPr>
              <a:t>ニーズの違い</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948775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1443</Words>
  <Application>Microsoft Office PowerPoint</Application>
  <PresentationFormat>画面に合わせる (4:3)</PresentationFormat>
  <Paragraphs>123</Paragraphs>
  <Slides>21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MS UI Gothic</vt:lpstr>
      <vt:lpstr>ＭＳ ゴシック</vt:lpstr>
      <vt:lpstr>游ゴシック</vt:lpstr>
      <vt:lpstr>游ゴシック Light</vt:lpstr>
      <vt:lpstr>Arial</vt:lpstr>
      <vt:lpstr>Calibri</vt:lpstr>
      <vt:lpstr>Calibri Light</vt:lpstr>
      <vt:lpstr>Office テーマ</vt:lpstr>
      <vt:lpstr>研究倫理</vt:lpstr>
      <vt:lpstr>CITI Japan の教材を参考利用</vt:lpstr>
      <vt:lpstr>目次</vt:lpstr>
      <vt:lpstr>研究倫理＝責任のある研究活動</vt:lpstr>
      <vt:lpstr>責任のある研究活動のためのルールは存在しない - 事例 -</vt:lpstr>
      <vt:lpstr>アメリカと日本とで異なる政府による規制</vt:lpstr>
      <vt:lpstr>研究における不正行為</vt:lpstr>
      <vt:lpstr>疑わしい研究行為の例</vt:lpstr>
      <vt:lpstr>(企業との)共同研究</vt:lpstr>
      <vt:lpstr>共同研究を行うときの注意</vt:lpstr>
      <vt:lpstr>利益相反 (りえきそうはん)</vt:lpstr>
      <vt:lpstr>個人レベルで生じ得る利益相反</vt:lpstr>
      <vt:lpstr>オーサーシップ</vt:lpstr>
      <vt:lpstr>オーサーシップとして認められない例</vt:lpstr>
      <vt:lpstr>ピア・レビュー（Peer review）</vt:lpstr>
      <vt:lpstr>査読者の倫理</vt:lpstr>
      <vt:lpstr>小テスト：以下の説明で研究倫理ともっとも関係の薄いものを選んで下さい。</vt:lpstr>
      <vt:lpstr>小テスト：以下の説明で利益相反にあたるものを２つ選んで下さい。</vt:lpstr>
      <vt:lpstr>小テスト：研究行為としてふさわしくないものを３つ選んで下さい。</vt:lpstr>
      <vt:lpstr>小テスト：研究の不正行為が昔に比べて多くなった理由として最も適切なものを１つ選んで下さい。</vt:lpstr>
      <vt:lpstr>講義の感想・要望を書いてください。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研究倫理</dc:title>
  <dc:creator>Koji OKAMURA</dc:creator>
  <cp:lastModifiedBy>Koji OKAMURA</cp:lastModifiedBy>
  <cp:revision>14</cp:revision>
  <dcterms:created xsi:type="dcterms:W3CDTF">2016-07-11T08:05:43Z</dcterms:created>
  <dcterms:modified xsi:type="dcterms:W3CDTF">2016-07-12T08:16:56Z</dcterms:modified>
</cp:coreProperties>
</file>