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55"/>
  </p:notesMasterIdLst>
  <p:sldIdLst>
    <p:sldId id="256" r:id="rId2"/>
    <p:sldId id="301" r:id="rId3"/>
    <p:sldId id="302" r:id="rId4"/>
    <p:sldId id="303" r:id="rId5"/>
    <p:sldId id="305" r:id="rId6"/>
    <p:sldId id="304" r:id="rId7"/>
    <p:sldId id="316" r:id="rId8"/>
    <p:sldId id="285" r:id="rId9"/>
    <p:sldId id="276" r:id="rId10"/>
    <p:sldId id="258" r:id="rId11"/>
    <p:sldId id="286" r:id="rId12"/>
    <p:sldId id="260" r:id="rId13"/>
    <p:sldId id="261" r:id="rId14"/>
    <p:sldId id="279" r:id="rId15"/>
    <p:sldId id="282" r:id="rId16"/>
    <p:sldId id="281" r:id="rId17"/>
    <p:sldId id="283" r:id="rId18"/>
    <p:sldId id="263" r:id="rId19"/>
    <p:sldId id="297" r:id="rId20"/>
    <p:sldId id="306" r:id="rId21"/>
    <p:sldId id="266" r:id="rId22"/>
    <p:sldId id="267" r:id="rId23"/>
    <p:sldId id="268" r:id="rId24"/>
    <p:sldId id="325" r:id="rId25"/>
    <p:sldId id="269" r:id="rId26"/>
    <p:sldId id="315" r:id="rId27"/>
    <p:sldId id="317" r:id="rId28"/>
    <p:sldId id="319" r:id="rId29"/>
    <p:sldId id="284" r:id="rId30"/>
    <p:sldId id="270" r:id="rId31"/>
    <p:sldId id="272" r:id="rId32"/>
    <p:sldId id="295" r:id="rId33"/>
    <p:sldId id="318" r:id="rId34"/>
    <p:sldId id="287" r:id="rId35"/>
    <p:sldId id="273" r:id="rId36"/>
    <p:sldId id="298" r:id="rId37"/>
    <p:sldId id="329" r:id="rId38"/>
    <p:sldId id="274" r:id="rId39"/>
    <p:sldId id="289" r:id="rId40"/>
    <p:sldId id="307" r:id="rId41"/>
    <p:sldId id="308" r:id="rId42"/>
    <p:sldId id="309" r:id="rId43"/>
    <p:sldId id="310" r:id="rId44"/>
    <p:sldId id="321" r:id="rId45"/>
    <p:sldId id="322" r:id="rId46"/>
    <p:sldId id="324" r:id="rId47"/>
    <p:sldId id="311" r:id="rId48"/>
    <p:sldId id="312" r:id="rId49"/>
    <p:sldId id="323" r:id="rId50"/>
    <p:sldId id="294" r:id="rId51"/>
    <p:sldId id="327" r:id="rId52"/>
    <p:sldId id="326" r:id="rId53"/>
    <p:sldId id="32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aki Kasahara" initials="YK" lastIdx="1" clrIdx="0">
    <p:extLst>
      <p:ext uri="{19B8F6BF-5375-455C-9EA6-DF929625EA0E}">
        <p15:presenceInfo xmlns:p15="http://schemas.microsoft.com/office/powerpoint/2012/main" userId="1e8dabeac17aa4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85455" autoAdjust="0"/>
  </p:normalViewPr>
  <p:slideViewPr>
    <p:cSldViewPr snapToGrid="0">
      <p:cViewPr varScale="1">
        <p:scale>
          <a:sx n="78" d="100"/>
          <a:sy n="78" d="100"/>
        </p:scale>
        <p:origin x="1080" y="90"/>
      </p:cViewPr>
      <p:guideLst/>
    </p:cSldViewPr>
  </p:slideViewPr>
  <p:outlineViewPr>
    <p:cViewPr>
      <p:scale>
        <a:sx n="33" d="100"/>
        <a:sy n="33" d="100"/>
      </p:scale>
      <p:origin x="0" y="-428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0289-AA4C-4C0A-8B3B-452745F29B78}" type="datetimeFigureOut">
              <a:rPr kumimoji="1" lang="ja-JP" altLang="en-US" smtClean="0"/>
              <a:t>2016/7/25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AC2E-4D85-4F0D-B451-294D664BCE91}" type="slidenum">
              <a:rPr kumimoji="1" lang="ja-JP" altLang="en-US" smtClean="0"/>
              <a:t>‹#›</a:t>
            </a:fld>
            <a:endParaRPr kumimoji="1" lang="ja-JP" altLang="en-US"/>
          </a:p>
        </p:txBody>
      </p:sp>
    </p:spTree>
    <p:extLst>
      <p:ext uri="{BB962C8B-B14F-4D97-AF65-F5344CB8AC3E}">
        <p14:creationId xmlns:p14="http://schemas.microsoft.com/office/powerpoint/2010/main" val="527229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a:t>
            </a:fld>
            <a:endParaRPr kumimoji="1" lang="ja-JP" altLang="en-US"/>
          </a:p>
        </p:txBody>
      </p:sp>
    </p:spTree>
    <p:extLst>
      <p:ext uri="{BB962C8B-B14F-4D97-AF65-F5344CB8AC3E}">
        <p14:creationId xmlns:p14="http://schemas.microsoft.com/office/powerpoint/2010/main" val="270726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実際はそうではない</a:t>
            </a:r>
            <a:endParaRPr kumimoji="1" lang="en-US" altLang="ja-JP" dirty="0" smtClean="0"/>
          </a:p>
          <a:p>
            <a:r>
              <a:rPr kumimoji="1" lang="ja-JP" altLang="en-US" dirty="0" smtClean="0"/>
              <a:t>ニュースでも時々話題になるので見聞きした人もいるだろうが掲示板での犯罪予告などで逮捕されているひともいる</a:t>
            </a:r>
            <a:endParaRPr kumimoji="1" lang="en-US" altLang="ja-JP" dirty="0" smtClean="0"/>
          </a:p>
          <a:p>
            <a:r>
              <a:rPr kumimoji="1" lang="ja-JP" altLang="en-US" dirty="0" smtClean="0"/>
              <a:t>なぜ見つけられるのか、ということを少し技術的に解説</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14</a:t>
            </a:fld>
            <a:endParaRPr kumimoji="1" lang="ja-JP" altLang="en-US"/>
          </a:p>
        </p:txBody>
      </p:sp>
    </p:spTree>
    <p:extLst>
      <p:ext uri="{BB962C8B-B14F-4D97-AF65-F5344CB8AC3E}">
        <p14:creationId xmlns:p14="http://schemas.microsoft.com/office/powerpoint/2010/main" val="3506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パソコンでウェブを見るなどだけでなくスマホでアプリを使ったりする場合も含めて、ネットワークを利用するサービスの多くは</a:t>
            </a:r>
            <a:endParaRPr kumimoji="1" lang="en-US" altLang="ja-JP" dirty="0" smtClean="0"/>
          </a:p>
          <a:p>
            <a:r>
              <a:rPr kumimoji="1" lang="ja-JP" altLang="en-US" dirty="0" smtClean="0"/>
              <a:t>サービス提供者側にサーバがあってそこにクライアントが接続して情報をやりとりする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15</a:t>
            </a:fld>
            <a:endParaRPr kumimoji="1" lang="ja-JP" altLang="en-US"/>
          </a:p>
        </p:txBody>
      </p:sp>
    </p:spTree>
    <p:extLst>
      <p:ext uri="{BB962C8B-B14F-4D97-AF65-F5344CB8AC3E}">
        <p14:creationId xmlns:p14="http://schemas.microsoft.com/office/powerpoint/2010/main" val="293939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クライアントがみなさんのパソコンで、そこで九大の公式ページを見る場合を考える</a:t>
            </a:r>
            <a:endParaRPr kumimoji="1" lang="en-US" altLang="ja-JP" dirty="0" smtClean="0"/>
          </a:p>
          <a:p>
            <a:r>
              <a:rPr kumimoji="1" lang="ja-JP" altLang="en-US" dirty="0" smtClean="0"/>
              <a:t>九大の公式ページのサーバをどうやって見つけているのかはここでは省略している</a:t>
            </a:r>
            <a:endParaRPr kumimoji="1" lang="en-US" altLang="ja-JP" dirty="0" smtClean="0"/>
          </a:p>
          <a:p>
            <a:endParaRPr kumimoji="1" lang="en-US" altLang="ja-JP" dirty="0" smtClean="0"/>
          </a:p>
          <a:p>
            <a:r>
              <a:rPr kumimoji="1" lang="ja-JP" altLang="en-US" dirty="0" smtClean="0"/>
              <a:t>この例ではクライアントからサーバに九大のトップページのデータをくれと送信し、その応答として内容をもらっている</a:t>
            </a:r>
            <a:endParaRPr kumimoji="1" lang="en-US" altLang="ja-JP" dirty="0" smtClean="0"/>
          </a:p>
          <a:p>
            <a:r>
              <a:rPr kumimoji="1" lang="ja-JP" altLang="en-US" dirty="0" smtClean="0"/>
              <a:t>実際にはページに含まれる画像１つ１つに対しても同じ処理がされていて何十回もデータがやりとりされた結果トップページが表示できる</a:t>
            </a:r>
            <a:endParaRPr kumimoji="1" lang="en-US" altLang="ja-JP" dirty="0" smtClean="0"/>
          </a:p>
          <a:p>
            <a:endParaRPr kumimoji="1" lang="en-US" altLang="ja-JP" dirty="0" smtClean="0"/>
          </a:p>
          <a:p>
            <a:r>
              <a:rPr kumimoji="1" lang="ja-JP" altLang="en-US" dirty="0" smtClean="0"/>
              <a:t>この「</a:t>
            </a:r>
            <a:r>
              <a:rPr kumimoji="1" lang="en-US" altLang="ja-JP" dirty="0" smtClean="0"/>
              <a:t>GET</a:t>
            </a:r>
            <a:r>
              <a:rPr kumimoji="1" lang="ja-JP" altLang="en-US" dirty="0" smtClean="0"/>
              <a:t>」とかは覚えておく必要はない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16</a:t>
            </a:fld>
            <a:endParaRPr kumimoji="1" lang="ja-JP" altLang="en-US"/>
          </a:p>
        </p:txBody>
      </p:sp>
    </p:spTree>
    <p:extLst>
      <p:ext uri="{BB962C8B-B14F-4D97-AF65-F5344CB8AC3E}">
        <p14:creationId xmlns:p14="http://schemas.microsoft.com/office/powerpoint/2010/main" val="231821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クライアントとサーバが通信していると言ったが、通信するためには取り決めが必要</a:t>
            </a:r>
            <a:endParaRPr kumimoji="1" lang="en-US" altLang="ja-JP" dirty="0" smtClean="0"/>
          </a:p>
          <a:p>
            <a:r>
              <a:rPr kumimoji="1" lang="ja-JP" altLang="en-US" dirty="0" smtClean="0"/>
              <a:t>普段つかっている「インターネット」での通信の取り決めが「インターネット・プロトコル」と呼ばれる決まり</a:t>
            </a:r>
            <a:endParaRPr kumimoji="1" lang="en-US" altLang="ja-JP" dirty="0" smtClean="0"/>
          </a:p>
          <a:p>
            <a:r>
              <a:rPr kumimoji="1" lang="ja-JP" altLang="en-US" dirty="0" smtClean="0"/>
              <a:t>これで通信しているコンピュータのネットワークをインターネットと言う</a:t>
            </a:r>
            <a:endParaRPr kumimoji="1" lang="en-US" altLang="ja-JP" dirty="0" smtClean="0"/>
          </a:p>
          <a:p>
            <a:endParaRPr kumimoji="1" lang="en-US" altLang="ja-JP" dirty="0" smtClean="0"/>
          </a:p>
          <a:p>
            <a:r>
              <a:rPr kumimoji="1" lang="ja-JP" altLang="en-US" dirty="0" smtClean="0"/>
              <a:t>取り決めは守らないと通信できないので、仕組み上決まっているルールを利用すると通信相手というのは追跡可能</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17</a:t>
            </a:fld>
            <a:endParaRPr kumimoji="1" lang="ja-JP" altLang="en-US"/>
          </a:p>
        </p:txBody>
      </p:sp>
    </p:spTree>
    <p:extLst>
      <p:ext uri="{BB962C8B-B14F-4D97-AF65-F5344CB8AC3E}">
        <p14:creationId xmlns:p14="http://schemas.microsoft.com/office/powerpoint/2010/main" val="208187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それで、インターネットで通信するためには「</a:t>
            </a:r>
            <a:r>
              <a:rPr kumimoji="1" lang="en-US" altLang="ja-JP" dirty="0" smtClean="0"/>
              <a:t>IP</a:t>
            </a:r>
            <a:r>
              <a:rPr kumimoji="1" lang="ja-JP" altLang="en-US" dirty="0" smtClean="0"/>
              <a:t>アドレス」という住所のような物が必ず必要になる</a:t>
            </a:r>
            <a:endParaRPr kumimoji="1" lang="en-US" altLang="ja-JP" dirty="0" smtClean="0"/>
          </a:p>
          <a:p>
            <a:r>
              <a:rPr kumimoji="1" lang="ja-JP" altLang="en-US" dirty="0" smtClean="0"/>
              <a:t>みなさんのパソコンやスマホにもそれぞれついている</a:t>
            </a:r>
            <a:endParaRPr kumimoji="1" lang="en-US" altLang="ja-JP" dirty="0" smtClean="0"/>
          </a:p>
          <a:p>
            <a:r>
              <a:rPr kumimoji="1" lang="ja-JP" altLang="en-US" dirty="0" smtClean="0"/>
              <a:t>そしてクライアントとサーバなど通信をするとそれぞれ相手のアドレスは通知される（そうしないと返事が送れない）</a:t>
            </a:r>
            <a:endParaRPr kumimoji="1" lang="en-US" altLang="ja-JP" dirty="0" smtClean="0"/>
          </a:p>
          <a:p>
            <a:r>
              <a:rPr kumimoji="1" lang="ja-JP" altLang="en-US" dirty="0" smtClean="0"/>
              <a:t>サーバ側は通常クライアントの</a:t>
            </a:r>
            <a:r>
              <a:rPr kumimoji="1" lang="en-US" altLang="ja-JP" dirty="0" smtClean="0"/>
              <a:t>IP</a:t>
            </a:r>
            <a:r>
              <a:rPr kumimoji="1" lang="ja-JP" altLang="en-US" dirty="0" smtClean="0"/>
              <a:t>アドレスと通信日時を全部記録している</a:t>
            </a:r>
            <a:endParaRPr kumimoji="1" lang="en-US" altLang="ja-JP" dirty="0" smtClean="0"/>
          </a:p>
          <a:p>
            <a:r>
              <a:rPr kumimoji="1" lang="ja-JP" altLang="en-US" dirty="0" smtClean="0"/>
              <a:t>そのクライアントの番号が実際にここにあるというのは、使われ方にもよるが多くの場合で絞り込むことができる</a:t>
            </a:r>
            <a:endParaRPr kumimoji="1" lang="en-US" altLang="ja-JP" dirty="0" smtClean="0"/>
          </a:p>
          <a:p>
            <a:r>
              <a:rPr kumimoji="1" lang="ja-JP" altLang="en-US" dirty="0" smtClean="0"/>
              <a:t>ただし簡単ではない場合も多い</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18</a:t>
            </a:fld>
            <a:endParaRPr kumimoji="1" lang="ja-JP" altLang="en-US"/>
          </a:p>
        </p:txBody>
      </p:sp>
    </p:spTree>
    <p:extLst>
      <p:ext uri="{BB962C8B-B14F-4D97-AF65-F5344CB8AC3E}">
        <p14:creationId xmlns:p14="http://schemas.microsoft.com/office/powerpoint/2010/main" val="20842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個人情報保護とか法律的な側面は無視して、技術的にはどうかという話をします</a:t>
            </a:r>
            <a:endParaRPr kumimoji="1" lang="en-US" altLang="ja-JP" dirty="0" smtClean="0"/>
          </a:p>
          <a:p>
            <a:endParaRPr kumimoji="1" lang="en-US" altLang="ja-JP" dirty="0" smtClean="0"/>
          </a:p>
          <a:p>
            <a:r>
              <a:rPr kumimoji="1" lang="ja-JP" altLang="en-US" dirty="0" smtClean="0"/>
              <a:t>たとえば、みなさんの自宅に</a:t>
            </a:r>
            <a:r>
              <a:rPr kumimoji="1" lang="en-US" altLang="ja-JP" dirty="0" smtClean="0"/>
              <a:t>NTT</a:t>
            </a:r>
            <a:r>
              <a:rPr kumimoji="1" lang="ja-JP" altLang="en-US" dirty="0" smtClean="0"/>
              <a:t>とか</a:t>
            </a:r>
            <a:r>
              <a:rPr kumimoji="1" lang="en-US" altLang="ja-JP" dirty="0" smtClean="0"/>
              <a:t>BBIQ</a:t>
            </a:r>
            <a:r>
              <a:rPr kumimoji="1" lang="ja-JP" altLang="en-US" dirty="0" smtClean="0"/>
              <a:t>とかケーブルテレビのネットワークが来ていて、そこからネットを使っているとする</a:t>
            </a:r>
            <a:endParaRPr kumimoji="1" lang="en-US" altLang="ja-JP" dirty="0" smtClean="0"/>
          </a:p>
          <a:p>
            <a:r>
              <a:rPr kumimoji="1" lang="ja-JP" altLang="en-US" dirty="0" smtClean="0"/>
              <a:t>サーバ管理者はクライアントの</a:t>
            </a:r>
            <a:r>
              <a:rPr kumimoji="1" lang="en-US" altLang="ja-JP" dirty="0" smtClean="0"/>
              <a:t>IP</a:t>
            </a:r>
            <a:r>
              <a:rPr kumimoji="1" lang="ja-JP" altLang="en-US" dirty="0" smtClean="0"/>
              <a:t>アドレスを記録しているので、何か悪さをしたクライアントの</a:t>
            </a:r>
            <a:r>
              <a:rPr kumimoji="1" lang="en-US" altLang="ja-JP" dirty="0" smtClean="0"/>
              <a:t>IP</a:t>
            </a:r>
            <a:r>
              <a:rPr kumimoji="1" lang="ja-JP" altLang="en-US" dirty="0" smtClean="0"/>
              <a:t>アドレスはわかる</a:t>
            </a:r>
            <a:endParaRPr kumimoji="1" lang="en-US" altLang="ja-JP" dirty="0" smtClean="0"/>
          </a:p>
          <a:p>
            <a:r>
              <a:rPr kumimoji="1" lang="en-US" altLang="ja-JP" dirty="0" smtClean="0"/>
              <a:t>IP</a:t>
            </a:r>
            <a:r>
              <a:rPr kumimoji="1" lang="ja-JP" altLang="en-US" dirty="0" smtClean="0"/>
              <a:t>アドレスがわかると、そのアドレスはどこの組織が持っているかが調べられる仕組みがある</a:t>
            </a:r>
            <a:endParaRPr kumimoji="1" lang="en-US" altLang="ja-JP" dirty="0" smtClean="0"/>
          </a:p>
          <a:p>
            <a:r>
              <a:rPr kumimoji="1" lang="ja-JP" altLang="en-US" dirty="0" smtClean="0"/>
              <a:t>たとえば</a:t>
            </a:r>
            <a:r>
              <a:rPr kumimoji="1" lang="en-US" altLang="ja-JP" dirty="0" smtClean="0"/>
              <a:t>J:COM</a:t>
            </a:r>
            <a:r>
              <a:rPr kumimoji="1" lang="ja-JP" altLang="en-US" dirty="0" err="1" smtClean="0"/>
              <a:t>だった</a:t>
            </a:r>
            <a:r>
              <a:rPr kumimoji="1" lang="ja-JP" altLang="en-US" dirty="0" smtClean="0"/>
              <a:t>とする</a:t>
            </a:r>
            <a:endParaRPr kumimoji="1" lang="en-US" altLang="ja-JP" dirty="0" smtClean="0"/>
          </a:p>
          <a:p>
            <a:r>
              <a:rPr kumimoji="1" lang="en-US" altLang="ja-JP" dirty="0" smtClean="0"/>
              <a:t>J:COM</a:t>
            </a:r>
            <a:r>
              <a:rPr kumimoji="1" lang="ja-JP" altLang="en-US" dirty="0" smtClean="0"/>
              <a:t>の中でどう使われているかは</a:t>
            </a:r>
            <a:r>
              <a:rPr kumimoji="1" lang="en-US" altLang="ja-JP" dirty="0" smtClean="0"/>
              <a:t>J:COM</a:t>
            </a:r>
            <a:r>
              <a:rPr kumimoji="1" lang="ja-JP" altLang="en-US" dirty="0" smtClean="0"/>
              <a:t>にしかわからないんだけれども、それはその会社の管理者が調べられる</a:t>
            </a:r>
            <a:endParaRPr kumimoji="1" lang="en-US" altLang="ja-JP" dirty="0" smtClean="0"/>
          </a:p>
          <a:p>
            <a:r>
              <a:rPr kumimoji="1" lang="ja-JP" altLang="en-US" dirty="0" smtClean="0"/>
              <a:t>ケーブルテレビだとケーブルモデムというのを配っていて、どの機械がどこにあってどのアドレスを割り振っているかわかる</a:t>
            </a:r>
            <a:endParaRPr kumimoji="1" lang="en-US" altLang="ja-JP" dirty="0" smtClean="0"/>
          </a:p>
          <a:p>
            <a:r>
              <a:rPr kumimoji="1" lang="ja-JP" altLang="en-US" dirty="0" smtClean="0"/>
              <a:t>顧客情報を調べれば住所も連絡先もわかる</a:t>
            </a:r>
            <a:endParaRPr kumimoji="1" lang="en-US" altLang="ja-JP" dirty="0" smtClean="0"/>
          </a:p>
          <a:p>
            <a:endParaRPr kumimoji="1" lang="en-US" altLang="ja-JP" dirty="0" smtClean="0"/>
          </a:p>
          <a:p>
            <a:r>
              <a:rPr kumimoji="1" lang="ja-JP" altLang="en-US" dirty="0" smtClean="0"/>
              <a:t>実際にその情報を出せるかどうかは別問題で、例えば個人が直接聞いても教えてはくれないだろう</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21</a:t>
            </a:fld>
            <a:endParaRPr kumimoji="1" lang="ja-JP" altLang="en-US"/>
          </a:p>
        </p:txBody>
      </p:sp>
    </p:spTree>
    <p:extLst>
      <p:ext uri="{BB962C8B-B14F-4D97-AF65-F5344CB8AC3E}">
        <p14:creationId xmlns:p14="http://schemas.microsoft.com/office/powerpoint/2010/main" val="75229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九大の場合も同様で、</a:t>
            </a:r>
            <a:r>
              <a:rPr kumimoji="1" lang="en-US" altLang="ja-JP" dirty="0" smtClean="0"/>
              <a:t>133.5</a:t>
            </a:r>
            <a:r>
              <a:rPr kumimoji="1" lang="en-US" altLang="ja-JP" baseline="0" dirty="0" smtClean="0"/>
              <a:t> </a:t>
            </a:r>
            <a:r>
              <a:rPr kumimoji="1" lang="ja-JP" altLang="en-US" baseline="0" dirty="0" smtClean="0"/>
              <a:t>ではじまる</a:t>
            </a:r>
            <a:r>
              <a:rPr kumimoji="1" lang="en-US" altLang="ja-JP" baseline="0" dirty="0" smtClean="0"/>
              <a:t>IP</a:t>
            </a:r>
            <a:r>
              <a:rPr kumimoji="1" lang="ja-JP" altLang="en-US" baseline="0" dirty="0" smtClean="0"/>
              <a:t>アドレスは九大だとすぐわかる</a:t>
            </a:r>
            <a:endParaRPr kumimoji="1" lang="en-US" altLang="ja-JP" baseline="0" dirty="0" smtClean="0"/>
          </a:p>
          <a:p>
            <a:r>
              <a:rPr kumimoji="1" lang="ja-JP" altLang="en-US" baseline="0" dirty="0" smtClean="0"/>
              <a:t>そのうちここからここまでは情報工学科、とか割り振っているので、部局に問い合わせて、あとは部局が調査することになる</a:t>
            </a:r>
            <a:endParaRPr kumimoji="1" lang="en-US" altLang="ja-JP" baseline="0" dirty="0" smtClean="0"/>
          </a:p>
          <a:p>
            <a:endParaRPr kumimoji="1" lang="en-US" altLang="ja-JP" baseline="0" dirty="0" smtClean="0"/>
          </a:p>
          <a:p>
            <a:r>
              <a:rPr kumimoji="1" lang="en-US" altLang="ja-JP" baseline="0" dirty="0" smtClean="0"/>
              <a:t>Kitenet</a:t>
            </a:r>
            <a:r>
              <a:rPr kumimoji="1" lang="ja-JP" altLang="en-US" baseline="0" dirty="0" smtClean="0"/>
              <a:t>や</a:t>
            </a:r>
            <a:r>
              <a:rPr kumimoji="1" lang="en-US" altLang="ja-JP" baseline="0" dirty="0" smtClean="0"/>
              <a:t>edunet</a:t>
            </a:r>
            <a:r>
              <a:rPr kumimoji="1" lang="ja-JP" altLang="en-US" baseline="0" dirty="0" smtClean="0"/>
              <a:t>の場合は学生</a:t>
            </a:r>
            <a:r>
              <a:rPr kumimoji="1" lang="en-US" altLang="ja-JP" baseline="0" dirty="0" smtClean="0"/>
              <a:t>ID</a:t>
            </a:r>
            <a:r>
              <a:rPr kumimoji="1" lang="ja-JP" altLang="en-US" baseline="0" dirty="0" smtClean="0"/>
              <a:t>や</a:t>
            </a:r>
            <a:r>
              <a:rPr kumimoji="1" lang="en-US" altLang="ja-JP" baseline="0" dirty="0" smtClean="0"/>
              <a:t>SSO-KID</a:t>
            </a:r>
            <a:r>
              <a:rPr kumimoji="1" lang="ja-JP" altLang="en-US" baseline="0" dirty="0" smtClean="0"/>
              <a:t>を入力する必要があるので、誰がいつどのアドレスを使っていたわかり、直接本人に連絡が取れる</a:t>
            </a:r>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22</a:t>
            </a:fld>
            <a:endParaRPr kumimoji="1" lang="ja-JP" altLang="en-US"/>
          </a:p>
        </p:txBody>
      </p:sp>
    </p:spTree>
    <p:extLst>
      <p:ext uri="{BB962C8B-B14F-4D97-AF65-F5344CB8AC3E}">
        <p14:creationId xmlns:p14="http://schemas.microsoft.com/office/powerpoint/2010/main" val="3579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ただし、今のような追跡は常にできるとは限らない</a:t>
            </a:r>
            <a:endParaRPr kumimoji="1" lang="en-US" altLang="ja-JP" dirty="0" smtClean="0"/>
          </a:p>
          <a:p>
            <a:r>
              <a:rPr kumimoji="1" lang="ja-JP" altLang="en-US" dirty="0" smtClean="0"/>
              <a:t>途中で切れてしまうこともある</a:t>
            </a:r>
            <a:endParaRPr kumimoji="1" lang="en-US" altLang="ja-JP" dirty="0" smtClean="0"/>
          </a:p>
          <a:p>
            <a:r>
              <a:rPr kumimoji="1" lang="ja-JP" altLang="en-US" dirty="0" smtClean="0"/>
              <a:t>最近話題になった遠隔操作ウイルス事件では、追跡を難しくするいろいろな仕組みが利用された</a:t>
            </a:r>
            <a:endParaRPr kumimoji="1" lang="en-US" altLang="ja-JP" dirty="0" smtClean="0"/>
          </a:p>
          <a:p>
            <a:r>
              <a:rPr kumimoji="1" lang="ja-JP" altLang="en-US" dirty="0" smtClean="0"/>
              <a:t>また特に海外には追跡に非協力的なプロバイダというのもあって、犯罪の温床になっていたりする</a:t>
            </a:r>
            <a:endParaRPr kumimoji="1" lang="en-US" altLang="ja-JP" dirty="0" smtClean="0"/>
          </a:p>
          <a:p>
            <a:endParaRPr kumimoji="1" lang="en-US" altLang="ja-JP" dirty="0" smtClean="0"/>
          </a:p>
          <a:p>
            <a:r>
              <a:rPr kumimoji="1" lang="ja-JP" altLang="en-US" dirty="0" smtClean="0"/>
              <a:t>プロバイダは</a:t>
            </a:r>
            <a:r>
              <a:rPr kumimoji="1" lang="en-US" altLang="ja-JP" dirty="0" smtClean="0"/>
              <a:t>IP</a:t>
            </a:r>
            <a:r>
              <a:rPr kumimoji="1" lang="ja-JP" altLang="en-US" dirty="0" smtClean="0"/>
              <a:t>アドレスを誰に割り当てているか知っているかもしれないが、一般の人には開示されない</a:t>
            </a:r>
            <a:endParaRPr kumimoji="1" lang="en-US" altLang="ja-JP" dirty="0" smtClean="0"/>
          </a:p>
          <a:p>
            <a:r>
              <a:rPr kumimoji="1" lang="ja-JP" altLang="en-US" dirty="0" smtClean="0"/>
              <a:t>なので、</a:t>
            </a:r>
            <a:r>
              <a:rPr kumimoji="1" lang="en-US" altLang="ja-JP" dirty="0" smtClean="0"/>
              <a:t>IP</a:t>
            </a:r>
            <a:r>
              <a:rPr kumimoji="1" lang="ja-JP" altLang="en-US" dirty="0" smtClean="0"/>
              <a:t>アドレスだけがバレ</a:t>
            </a:r>
            <a:r>
              <a:rPr kumimoji="1" lang="ja-JP" altLang="en-US" dirty="0" err="1" smtClean="0"/>
              <a:t>ても</a:t>
            </a:r>
            <a:r>
              <a:rPr kumimoji="1" lang="ja-JP" altLang="en-US" dirty="0" smtClean="0"/>
              <a:t>どこに住んでいるかなどはわからない</a:t>
            </a:r>
            <a:endParaRPr kumimoji="1" lang="en-US" altLang="ja-JP" dirty="0" smtClean="0"/>
          </a:p>
          <a:p>
            <a:r>
              <a:rPr kumimoji="1" lang="ja-JP" altLang="en-US" dirty="0" smtClean="0"/>
              <a:t>（ワンクリック詐欺などで</a:t>
            </a:r>
            <a:r>
              <a:rPr kumimoji="1" lang="en-US" altLang="ja-JP" dirty="0" smtClean="0"/>
              <a:t>IP</a:t>
            </a:r>
            <a:r>
              <a:rPr kumimoji="1" lang="ja-JP" altLang="en-US" dirty="0" smtClean="0"/>
              <a:t>アドレスとプロバイダを表示して脅かすなどあるが普通大丈夫）</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23</a:t>
            </a:fld>
            <a:endParaRPr kumimoji="1" lang="ja-JP" altLang="en-US"/>
          </a:p>
        </p:txBody>
      </p:sp>
    </p:spTree>
    <p:extLst>
      <p:ext uri="{BB962C8B-B14F-4D97-AF65-F5344CB8AC3E}">
        <p14:creationId xmlns:p14="http://schemas.microsoft.com/office/powerpoint/2010/main" val="261001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インターネットの技術的な仕組みから追跡する話をしたが、他にも個人が特定されてしまうような要素はいろいろある</a:t>
            </a:r>
            <a:endParaRPr kumimoji="1" lang="en-US" altLang="ja-JP" dirty="0" smtClean="0"/>
          </a:p>
          <a:p>
            <a:r>
              <a:rPr kumimoji="1" lang="ja-JP" altLang="en-US" dirty="0" smtClean="0"/>
              <a:t>例えばスマホなど位置情報を取得できる機械で写真を撮影すると、写真の中に位置情報が埋め込まれることがある</a:t>
            </a:r>
            <a:endParaRPr kumimoji="1" lang="en-US" altLang="ja-JP" dirty="0" smtClean="0"/>
          </a:p>
          <a:p>
            <a:r>
              <a:rPr kumimoji="1" lang="ja-JP" altLang="en-US" dirty="0" smtClean="0"/>
              <a:t>少し詳しい人ならそれを調べることでその写真がどこでとられた何の写真かすぐわかるだろう</a:t>
            </a:r>
            <a:endParaRPr kumimoji="1" lang="en-US" altLang="ja-JP" dirty="0" smtClean="0"/>
          </a:p>
          <a:p>
            <a:r>
              <a:rPr kumimoji="1" lang="ja-JP" altLang="en-US" dirty="0" smtClean="0"/>
              <a:t>またおかしな投稿などした人の写真を調べてそれが誰かを調べるのが好きな人達もいるので、写真の投稿というのは気をつけるべき</a:t>
            </a:r>
            <a:endParaRPr kumimoji="1" lang="en-US" altLang="ja-JP" dirty="0" smtClean="0"/>
          </a:p>
          <a:p>
            <a:r>
              <a:rPr kumimoji="1" lang="ja-JP" altLang="en-US" dirty="0" smtClean="0"/>
              <a:t>過去の書き込みから、よく行っている場所とかを類推するようなこともよくやられている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24</a:t>
            </a:fld>
            <a:endParaRPr kumimoji="1" lang="ja-JP" altLang="en-US"/>
          </a:p>
        </p:txBody>
      </p:sp>
    </p:spTree>
    <p:extLst>
      <p:ext uri="{BB962C8B-B14F-4D97-AF65-F5344CB8AC3E}">
        <p14:creationId xmlns:p14="http://schemas.microsoft.com/office/powerpoint/2010/main" val="148782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飲酒運転とかスピード違反みたいなことを得意げに投稿したりすると、ひどいことになりがちなので、やめましょう</a:t>
            </a:r>
            <a:endParaRPr kumimoji="1" lang="en-US" altLang="ja-JP" dirty="0" smtClean="0"/>
          </a:p>
          <a:p>
            <a:r>
              <a:rPr kumimoji="1" lang="ja-JP" altLang="en-US" dirty="0" smtClean="0"/>
              <a:t>ばれないと思ったら大間違い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25</a:t>
            </a:fld>
            <a:endParaRPr kumimoji="1" lang="ja-JP" altLang="en-US"/>
          </a:p>
        </p:txBody>
      </p:sp>
    </p:spTree>
    <p:extLst>
      <p:ext uri="{BB962C8B-B14F-4D97-AF65-F5344CB8AC3E}">
        <p14:creationId xmlns:p14="http://schemas.microsoft.com/office/powerpoint/2010/main" val="327944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a:t>
            </a:r>
            <a:r>
              <a:rPr kumimoji="1" lang="ja-JP" altLang="en-US" dirty="0" smtClean="0"/>
              <a:t>こいつわかってないやつ」と思われがちなので誤字脱字には気をつけよう</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a:t>
            </a:fld>
            <a:endParaRPr kumimoji="1" lang="ja-JP" altLang="en-US"/>
          </a:p>
        </p:txBody>
      </p:sp>
    </p:spTree>
    <p:extLst>
      <p:ext uri="{BB962C8B-B14F-4D97-AF65-F5344CB8AC3E}">
        <p14:creationId xmlns:p14="http://schemas.microsoft.com/office/powerpoint/2010/main" val="485328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不用意な情報拡散は取り返しがつかないことがある</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28</a:t>
            </a:fld>
            <a:endParaRPr kumimoji="1" lang="ja-JP" altLang="en-US"/>
          </a:p>
        </p:txBody>
      </p:sp>
    </p:spTree>
    <p:extLst>
      <p:ext uri="{BB962C8B-B14F-4D97-AF65-F5344CB8AC3E}">
        <p14:creationId xmlns:p14="http://schemas.microsoft.com/office/powerpoint/2010/main" val="56859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ここから話が変わります</a:t>
            </a:r>
            <a:endParaRPr kumimoji="1" lang="en-US" altLang="ja-JP" dirty="0" smtClean="0"/>
          </a:p>
          <a:p>
            <a:r>
              <a:rPr kumimoji="1" lang="ja-JP" altLang="en-US" dirty="0" smtClean="0"/>
              <a:t>さっきまで特定できるという話だったけれども、ここからは逆みたいな話になるので少し混乱するかもしれません</a:t>
            </a:r>
            <a:endParaRPr kumimoji="1" lang="en-US" altLang="ja-JP" dirty="0" smtClean="0"/>
          </a:p>
          <a:p>
            <a:r>
              <a:rPr kumimoji="1" lang="ja-JP" altLang="en-US" dirty="0" smtClean="0"/>
              <a:t>しかし特定できるのは管理者の協力があれば</a:t>
            </a:r>
            <a:r>
              <a:rPr kumimoji="1" lang="ja-JP" altLang="en-US" dirty="0" err="1" smtClean="0"/>
              <a:t>の</a:t>
            </a:r>
            <a:r>
              <a:rPr kumimoji="1" lang="ja-JP" altLang="en-US" dirty="0" smtClean="0"/>
              <a:t>話で、通常利用している人から見ると、向こう側に居る人がどこのだれかは</a:t>
            </a:r>
            <a:endParaRPr kumimoji="1" lang="en-US" altLang="ja-JP" dirty="0" smtClean="0"/>
          </a:p>
          <a:p>
            <a:r>
              <a:rPr kumimoji="1" lang="ja-JP" altLang="en-US" dirty="0" smtClean="0"/>
              <a:t>やはりわかりにくいものです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29</a:t>
            </a:fld>
            <a:endParaRPr kumimoji="1" lang="ja-JP" altLang="en-US"/>
          </a:p>
        </p:txBody>
      </p:sp>
    </p:spTree>
    <p:extLst>
      <p:ext uri="{BB962C8B-B14F-4D97-AF65-F5344CB8AC3E}">
        <p14:creationId xmlns:p14="http://schemas.microsoft.com/office/powerpoint/2010/main" val="425384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わかりにくいことを悪用して「なりすまし」をする人たちがいる</a:t>
            </a:r>
            <a:endParaRPr kumimoji="1" lang="en-US" altLang="ja-JP" dirty="0" smtClean="0"/>
          </a:p>
          <a:p>
            <a:r>
              <a:rPr kumimoji="1" lang="ja-JP" altLang="en-US" dirty="0" smtClean="0"/>
              <a:t>自分がファンの有名人の名前を見つけたりすると、テンションが上がって判断力が鈍ったりしがち</a:t>
            </a:r>
            <a:endParaRPr kumimoji="1" lang="en-US" altLang="ja-JP" dirty="0" smtClean="0"/>
          </a:p>
          <a:p>
            <a:r>
              <a:rPr kumimoji="1" lang="ja-JP" altLang="en-US" dirty="0" smtClean="0"/>
              <a:t>でも頭の片隅に、これって本物かな、と疑う気持ちをもちたい</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30</a:t>
            </a:fld>
            <a:endParaRPr kumimoji="1" lang="ja-JP" altLang="en-US"/>
          </a:p>
        </p:txBody>
      </p:sp>
    </p:spTree>
    <p:extLst>
      <p:ext uri="{BB962C8B-B14F-4D97-AF65-F5344CB8AC3E}">
        <p14:creationId xmlns:p14="http://schemas.microsoft.com/office/powerpoint/2010/main" val="289670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最近だと</a:t>
            </a:r>
            <a:r>
              <a:rPr kumimoji="1" lang="ja-JP" altLang="en-US" dirty="0" err="1" smtClean="0"/>
              <a:t>ふなっ</a:t>
            </a:r>
            <a:r>
              <a:rPr kumimoji="1" lang="ja-JP" altLang="en-US" dirty="0" smtClean="0"/>
              <a:t>しーの弟ふなごろーの偽アカウントが</a:t>
            </a:r>
            <a:r>
              <a:rPr kumimoji="1" lang="ja-JP" altLang="en-US" smtClean="0"/>
              <a:t>すぐできたりとか</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31</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32</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九州大学では広報室という組織が公式アカウントを</a:t>
            </a:r>
            <a:r>
              <a:rPr kumimoji="1" lang="en-US" altLang="ja-JP" dirty="0" smtClean="0"/>
              <a:t>Facebook</a:t>
            </a:r>
            <a:r>
              <a:rPr kumimoji="1" lang="ja-JP" altLang="en-US" dirty="0" smtClean="0"/>
              <a:t>と</a:t>
            </a:r>
            <a:r>
              <a:rPr kumimoji="1" lang="en-US" altLang="ja-JP" dirty="0" smtClean="0"/>
              <a:t>Twitter</a:t>
            </a:r>
            <a:r>
              <a:rPr kumimoji="1" lang="ja-JP" altLang="en-US" dirty="0" smtClean="0"/>
              <a:t>にもっている</a:t>
            </a:r>
            <a:endParaRPr kumimoji="1" lang="en-US" altLang="ja-JP" dirty="0" smtClean="0"/>
          </a:p>
          <a:p>
            <a:r>
              <a:rPr kumimoji="1" lang="ja-JP" altLang="en-US" dirty="0" smtClean="0"/>
              <a:t>それが本物であることを示すために、公式ページから公式アカウントにリンクを張っている</a:t>
            </a:r>
            <a:endParaRPr kumimoji="1" lang="en-US" altLang="ja-JP" dirty="0" smtClean="0"/>
          </a:p>
          <a:p>
            <a:r>
              <a:rPr kumimoji="1" lang="ja-JP" altLang="en-US" dirty="0" smtClean="0"/>
              <a:t>単に検索ページで検索しただけだと、同名の偽アカウントに引っかかるおそれがある</a:t>
            </a:r>
            <a:endParaRPr kumimoji="1" lang="en-US" altLang="ja-JP" dirty="0" smtClean="0"/>
          </a:p>
          <a:p>
            <a:r>
              <a:rPr kumimoji="1" lang="ja-JP" altLang="en-US" dirty="0" smtClean="0"/>
              <a:t>必ず、他の情報源と照合するくせをつける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34</a:t>
            </a:fld>
            <a:endParaRPr kumimoji="1" lang="ja-JP" altLang="en-US"/>
          </a:p>
        </p:txBody>
      </p:sp>
    </p:spTree>
    <p:extLst>
      <p:ext uri="{BB962C8B-B14F-4D97-AF65-F5344CB8AC3E}">
        <p14:creationId xmlns:p14="http://schemas.microsoft.com/office/powerpoint/2010/main" val="115590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別のアカウントが有名人などを騙るというのが「なりすまし」だったが、本当の本人の使っているアカウントが他人に「乗っ取られる」ということもままある</a:t>
            </a:r>
            <a:endParaRPr kumimoji="1" lang="en-US" altLang="ja-JP" dirty="0" smtClean="0"/>
          </a:p>
          <a:p>
            <a:r>
              <a:rPr kumimoji="1" lang="ja-JP" altLang="en-US" dirty="0" smtClean="0"/>
              <a:t>実際に利用している人ならわかるとおもうが、自分が</a:t>
            </a:r>
            <a:r>
              <a:rPr kumimoji="1" lang="en-US" altLang="ja-JP" dirty="0" smtClean="0"/>
              <a:t>Twitter</a:t>
            </a:r>
            <a:r>
              <a:rPr kumimoji="1" lang="ja-JP" altLang="en-US" dirty="0" smtClean="0"/>
              <a:t>など使うときにはアカウント登録というのをして、</a:t>
            </a:r>
            <a:r>
              <a:rPr kumimoji="1" lang="en-US" altLang="ja-JP" dirty="0" smtClean="0"/>
              <a:t>ID</a:t>
            </a:r>
            <a:r>
              <a:rPr kumimoji="1" lang="ja-JP" altLang="en-US" dirty="0" smtClean="0"/>
              <a:t>とパスワードを設定したはず</a:t>
            </a:r>
            <a:endParaRPr kumimoji="1" lang="en-US" altLang="ja-JP" dirty="0" smtClean="0"/>
          </a:p>
          <a:p>
            <a:r>
              <a:rPr kumimoji="1" lang="ja-JP" altLang="en-US" dirty="0" smtClean="0"/>
              <a:t>その２つの文字列を知っている人だけがその「アカウント」を使える。アカウントというのはサービスの利用権のこと</a:t>
            </a:r>
            <a:endParaRPr kumimoji="1" lang="en-US" altLang="ja-JP" dirty="0" smtClean="0"/>
          </a:p>
          <a:p>
            <a:r>
              <a:rPr kumimoji="1" lang="ja-JP" altLang="en-US" dirty="0" smtClean="0"/>
              <a:t>サービス提供側はその文字列を知っている人が本人だと思っているから、その文字列が漏れて他人に使われると乗っ取られることになる</a:t>
            </a:r>
            <a:endParaRPr kumimoji="1" lang="en-US" altLang="ja-JP" dirty="0" smtClean="0"/>
          </a:p>
          <a:p>
            <a:endParaRPr kumimoji="1" lang="en-US" altLang="ja-JP" dirty="0" smtClean="0"/>
          </a:p>
          <a:p>
            <a:r>
              <a:rPr kumimoji="1" lang="en-US" altLang="ja-JP" dirty="0" smtClean="0"/>
              <a:t>Twitter</a:t>
            </a:r>
            <a:r>
              <a:rPr kumimoji="1" lang="ja-JP" altLang="en-US" dirty="0" smtClean="0"/>
              <a:t>なら公式のアカウントがおかしなことをツイートし始めたり、ウイルスをまいたりすると被害が大きい</a:t>
            </a:r>
            <a:endParaRPr kumimoji="1" lang="en-US" altLang="ja-JP" dirty="0" smtClean="0"/>
          </a:p>
          <a:p>
            <a:endParaRPr kumimoji="1" lang="en-US" altLang="ja-JP" dirty="0" smtClean="0"/>
          </a:p>
          <a:p>
            <a:r>
              <a:rPr kumimoji="1" lang="ja-JP" altLang="en-US" dirty="0" smtClean="0"/>
              <a:t>友人のメールアカウントが奪われて、詐欺メールが来ることもある。私も個人的にそういうメールをもらったことがある。</a:t>
            </a:r>
            <a:endParaRPr kumimoji="1" lang="en-US" altLang="ja-JP" dirty="0" smtClean="0"/>
          </a:p>
          <a:p>
            <a:r>
              <a:rPr kumimoji="1" lang="ja-JP" altLang="en-US" dirty="0" smtClean="0"/>
              <a:t>結局その人はそのメールアドレスと過去メールを捨てるしかなかった</a:t>
            </a:r>
            <a:endParaRPr kumimoji="1" lang="en-US" altLang="ja-JP" dirty="0" smtClean="0"/>
          </a:p>
          <a:p>
            <a:endParaRPr kumimoji="1" lang="en-US" altLang="ja-JP" dirty="0" smtClean="0"/>
          </a:p>
          <a:p>
            <a:r>
              <a:rPr kumimoji="1" lang="ja-JP" altLang="en-US" dirty="0" smtClean="0"/>
              <a:t>また今年の春ごろ</a:t>
            </a:r>
            <a:r>
              <a:rPr kumimoji="1" lang="en-US" altLang="ja-JP" dirty="0" smtClean="0"/>
              <a:t>LINE</a:t>
            </a:r>
            <a:r>
              <a:rPr kumimoji="1" lang="ja-JP" altLang="en-US" dirty="0" smtClean="0"/>
              <a:t>の</a:t>
            </a:r>
            <a:r>
              <a:rPr kumimoji="1" lang="en-US" altLang="ja-JP" dirty="0" smtClean="0"/>
              <a:t>ID</a:t>
            </a:r>
            <a:r>
              <a:rPr kumimoji="1" lang="ja-JP" altLang="en-US" dirty="0" smtClean="0"/>
              <a:t>が乗っ取られてお金をだまし取られる事件が多発した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35</a:t>
            </a:fld>
            <a:endParaRPr kumimoji="1" lang="ja-JP" altLang="en-US"/>
          </a:p>
        </p:txBody>
      </p:sp>
    </p:spTree>
    <p:extLst>
      <p:ext uri="{BB962C8B-B14F-4D97-AF65-F5344CB8AC3E}">
        <p14:creationId xmlns:p14="http://schemas.microsoft.com/office/powerpoint/2010/main" val="2145064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自分の情報はたいしたことないから乗っ取られても困らないと思っている人もいるかもしれない</a:t>
            </a:r>
            <a:endParaRPr kumimoji="1" lang="en-US" altLang="ja-JP" dirty="0" smtClean="0"/>
          </a:p>
          <a:p>
            <a:r>
              <a:rPr kumimoji="1" lang="ja-JP" altLang="en-US" dirty="0" smtClean="0"/>
              <a:t>実際は自分の知り合いに被害が及び、迷惑がかかる</a:t>
            </a:r>
            <a:endParaRPr kumimoji="1" lang="en-US" altLang="ja-JP" dirty="0" smtClean="0"/>
          </a:p>
          <a:p>
            <a:r>
              <a:rPr kumimoji="1" lang="ja-JP" altLang="en-US" dirty="0" smtClean="0"/>
              <a:t>人間関係自体が有用な情報で、それを利用する詐欺がすごく増えている</a:t>
            </a:r>
            <a:endParaRPr kumimoji="1" lang="en-US" altLang="ja-JP" dirty="0" smtClean="0"/>
          </a:p>
          <a:p>
            <a:r>
              <a:rPr kumimoji="1" lang="ja-JP" altLang="en-US" dirty="0" smtClean="0"/>
              <a:t>オレオレ詐欺と同じ</a:t>
            </a:r>
            <a:endParaRPr kumimoji="1" lang="en-US" altLang="ja-JP" dirty="0" smtClean="0"/>
          </a:p>
          <a:p>
            <a:endParaRPr kumimoji="1" lang="en-US" altLang="ja-JP" dirty="0" smtClean="0"/>
          </a:p>
          <a:p>
            <a:r>
              <a:rPr kumimoji="1" lang="ja-JP" altLang="en-US" dirty="0" smtClean="0"/>
              <a:t>他人が乗っ取られた時に自分がだまされないように気をつける必要もある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38</a:t>
            </a:fld>
            <a:endParaRPr kumimoji="1" lang="ja-JP" altLang="en-US"/>
          </a:p>
        </p:txBody>
      </p:sp>
    </p:spTree>
    <p:extLst>
      <p:ext uri="{BB962C8B-B14F-4D97-AF65-F5344CB8AC3E}">
        <p14:creationId xmlns:p14="http://schemas.microsoft.com/office/powerpoint/2010/main" val="3565609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39</a:t>
            </a:fld>
            <a:endParaRPr kumimoji="1" lang="ja-JP" altLang="en-US"/>
          </a:p>
        </p:txBody>
      </p:sp>
    </p:spTree>
    <p:extLst>
      <p:ext uri="{BB962C8B-B14F-4D97-AF65-F5344CB8AC3E}">
        <p14:creationId xmlns:p14="http://schemas.microsoft.com/office/powerpoint/2010/main" val="331886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メールで催促が飛びます</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a:t>
            </a:fld>
            <a:endParaRPr kumimoji="1" lang="ja-JP" altLang="en-US"/>
          </a:p>
        </p:txBody>
      </p:sp>
    </p:spTree>
    <p:extLst>
      <p:ext uri="{BB962C8B-B14F-4D97-AF65-F5344CB8AC3E}">
        <p14:creationId xmlns:p14="http://schemas.microsoft.com/office/powerpoint/2010/main" val="246130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前回の講義でまとめられてしまったので今回は雑多な内容でまとまりがないです</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a:t>
            </a:fld>
            <a:endParaRPr kumimoji="1" lang="ja-JP" altLang="en-US"/>
          </a:p>
        </p:txBody>
      </p:sp>
    </p:spTree>
    <p:extLst>
      <p:ext uri="{BB962C8B-B14F-4D97-AF65-F5344CB8AC3E}">
        <p14:creationId xmlns:p14="http://schemas.microsoft.com/office/powerpoint/2010/main" val="87042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今日は特に不特定多数の利用者自身が情報を発信・交換するようなサービスを中心に説明</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9</a:t>
            </a:fld>
            <a:endParaRPr kumimoji="1" lang="ja-JP" altLang="en-US"/>
          </a:p>
        </p:txBody>
      </p:sp>
    </p:spTree>
    <p:extLst>
      <p:ext uri="{BB962C8B-B14F-4D97-AF65-F5344CB8AC3E}">
        <p14:creationId xmlns:p14="http://schemas.microsoft.com/office/powerpoint/2010/main" val="133081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ネットを利用した情報交換の仕組みには様々なものがある</a:t>
            </a:r>
            <a:endParaRPr kumimoji="1" lang="en-US" altLang="ja-JP" dirty="0" smtClean="0"/>
          </a:p>
          <a:p>
            <a:r>
              <a:rPr kumimoji="1" lang="ja-JP" altLang="en-US" dirty="0" smtClean="0"/>
              <a:t>古くは電子メール・掲示板から、より高機能な</a:t>
            </a:r>
            <a:r>
              <a:rPr kumimoji="1" lang="en-US" altLang="ja-JP" dirty="0" smtClean="0"/>
              <a:t>SNS</a:t>
            </a:r>
            <a:r>
              <a:rPr kumimoji="1" lang="ja-JP" altLang="en-US" dirty="0" err="1" smtClean="0"/>
              <a:t>、</a:t>
            </a:r>
            <a:r>
              <a:rPr kumimoji="1" lang="ja-JP" altLang="en-US" dirty="0" smtClean="0"/>
              <a:t>さらに音声や画像・動画までリアルタイムにやりとりできるものまで</a:t>
            </a:r>
            <a:endParaRPr kumimoji="1" lang="en-US" altLang="ja-JP" dirty="0" smtClean="0"/>
          </a:p>
          <a:p>
            <a:endParaRPr kumimoji="1" lang="en-US" altLang="ja-JP" dirty="0" smtClean="0"/>
          </a:p>
          <a:p>
            <a:r>
              <a:rPr kumimoji="1" lang="ja-JP" altLang="en-US" dirty="0" smtClean="0"/>
              <a:t>直接会ったことのある知人と使うものもあれば、どこに居るかも全く知らない相手と使うようなものもある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10</a:t>
            </a:fld>
            <a:endParaRPr kumimoji="1" lang="ja-JP" altLang="en-US"/>
          </a:p>
        </p:txBody>
      </p:sp>
    </p:spTree>
    <p:extLst>
      <p:ext uri="{BB962C8B-B14F-4D97-AF65-F5344CB8AC3E}">
        <p14:creationId xmlns:p14="http://schemas.microsoft.com/office/powerpoint/2010/main" val="259521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これは使っているサービスにもよるが、利用者登録も不要な掲示板などを読んだり書いたりしていると特に感じるはず</a:t>
            </a:r>
            <a:endParaRPr kumimoji="1" lang="en-US" altLang="ja-JP" dirty="0" smtClean="0"/>
          </a:p>
          <a:p>
            <a:r>
              <a:rPr kumimoji="1" lang="ja-JP" altLang="en-US" dirty="0" smtClean="0"/>
              <a:t>普通に使っている画面をみているだけでは、どこの誰が書いたメッセージかわからない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11</a:t>
            </a:fld>
            <a:endParaRPr kumimoji="1" lang="ja-JP" altLang="en-US"/>
          </a:p>
        </p:txBody>
      </p:sp>
    </p:spTree>
    <p:extLst>
      <p:ext uri="{BB962C8B-B14F-4D97-AF65-F5344CB8AC3E}">
        <p14:creationId xmlns:p14="http://schemas.microsoft.com/office/powerpoint/2010/main" val="241875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今の例は登録制でないものだったが、登録制で利用者のプロフィールが登録できるようなものでも、本当のことを書いているとは限らないし</a:t>
            </a:r>
            <a:endParaRPr kumimoji="1" lang="en-US" altLang="ja-JP" dirty="0" smtClean="0"/>
          </a:p>
          <a:p>
            <a:r>
              <a:rPr kumimoji="1" lang="ja-JP" altLang="en-US" dirty="0" smtClean="0"/>
              <a:t>じっさいどこから利用しているかは利用者同士ではわからない事が多い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12</a:t>
            </a:fld>
            <a:endParaRPr kumimoji="1" lang="ja-JP" altLang="en-US"/>
          </a:p>
        </p:txBody>
      </p:sp>
    </p:spTree>
    <p:extLst>
      <p:ext uri="{BB962C8B-B14F-4D97-AF65-F5344CB8AC3E}">
        <p14:creationId xmlns:p14="http://schemas.microsoft.com/office/powerpoint/2010/main" val="418786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そうなると、いたずらとか悪さをしてみようと思う人もいるかもしれない</a:t>
            </a:r>
            <a:endParaRPr kumimoji="1" lang="en-US" altLang="ja-JP" dirty="0" smtClean="0"/>
          </a:p>
          <a:p>
            <a:r>
              <a:rPr kumimoji="1" lang="ja-JP" altLang="en-US" dirty="0" smtClean="0"/>
              <a:t>実際こういうことをしているひとはいる</a:t>
            </a:r>
            <a:endParaRPr kumimoji="1" lang="en-US" altLang="ja-JP" dirty="0" smtClean="0"/>
          </a:p>
          <a:p>
            <a:r>
              <a:rPr kumimoji="1" lang="ja-JP" altLang="en-US" dirty="0" smtClean="0"/>
              <a:t>ささいなイタズラなら直接本当の自分が咎められることはないだろう（ネットを通しては苦情が来るだろうが）</a:t>
            </a:r>
            <a:endParaRPr kumimoji="1" lang="en-US" altLang="ja-JP" dirty="0" smtClean="0"/>
          </a:p>
          <a:p>
            <a:r>
              <a:rPr kumimoji="1" lang="ja-JP" altLang="en-US" dirty="0" smtClean="0"/>
              <a:t>しかしエスカレートしてくると法に触れるようなことをしてしまう場合もある。</a:t>
            </a:r>
            <a:endParaRPr kumimoji="1" lang="en-US" altLang="ja-JP" dirty="0" smtClean="0"/>
          </a:p>
          <a:p>
            <a:endParaRPr kumimoji="1" lang="en-US" altLang="ja-JP" dirty="0" smtClean="0"/>
          </a:p>
          <a:p>
            <a:r>
              <a:rPr kumimoji="1" lang="ja-JP" altLang="en-US" dirty="0" smtClean="0"/>
              <a:t>そういう場合にも本当の自分はばれないのかというと？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13</a:t>
            </a:fld>
            <a:endParaRPr kumimoji="1" lang="ja-JP" altLang="en-US"/>
          </a:p>
        </p:txBody>
      </p:sp>
    </p:spTree>
    <p:extLst>
      <p:ext uri="{BB962C8B-B14F-4D97-AF65-F5344CB8AC3E}">
        <p14:creationId xmlns:p14="http://schemas.microsoft.com/office/powerpoint/2010/main" val="405896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CD005E-17B0-4491-9405-8ECE19203B1F}"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0315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5009E2-4771-45A2-90AA-3AB9FB474D4B}"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90578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050596-1061-47ED-964A-4DF43E896E97}"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810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4148F07-E2C3-4FED-A26B-F726FA643D61}"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53856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AB848E9-D588-4D83-BDA6-2F1DB3F3088C}"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1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3D9F4D06-984D-42DD-9096-7F01BD617A9D}"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05620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0A5A64-E275-44A8-BC5A-00ACF00C8BB0}"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5430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34B0D0-630A-4EE4-97A6-B28950D1794D}"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61332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1048C2-48D7-47E3-A71A-C21951C0A654}"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1217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AEBCD92-CA5D-4557-B18D-E75729D28F97}" type="datetime1">
              <a:rPr kumimoji="1" lang="ja-JP" altLang="en-US" smtClean="0"/>
              <a:t>2016/7/25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06265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8F721F8-5DC2-4D22-879C-34B96AFD458E}"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4788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BEF6DD-BCD5-4D75-8E7D-8A74B5FFE11C}" type="datetime1">
              <a:rPr kumimoji="1" lang="ja-JP" altLang="en-US" smtClean="0"/>
              <a:t>2016/7/25</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4266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D4DA9D6-3EB8-4156-971C-A6DCB26178C6}" type="datetime1">
              <a:rPr kumimoji="1" lang="ja-JP" altLang="en-US" smtClean="0"/>
              <a:t>2016/7/25</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78796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79BD-5801-4BB3-973B-FD378490774E}" type="datetime1">
              <a:rPr kumimoji="1" lang="ja-JP" altLang="en-US" smtClean="0"/>
              <a:t>2016/7/25</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29614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B89728-9D1E-4017-B8BB-D5BFF848F107}"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23079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E8BAE2-F62F-4EE0-8922-86F2986A0205}" type="datetime1">
              <a:rPr kumimoji="1" lang="ja-JP" altLang="en-US" smtClean="0"/>
              <a:t>2016/7/25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47160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AD96A5-F7D5-48D0-9202-91C1063730DA}" type="datetime1">
              <a:rPr kumimoji="1" lang="ja-JP" altLang="en-US" smtClean="0"/>
              <a:t>2016/7/25</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smtClean="0"/>
              <a:t>サイバーセキュリティ基礎</a:t>
            </a:r>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8940732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pa.go.jp/about/shinsai/security.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post.com/news/the-intersect/wp/2016/06/16/six-in-10-of-you-will-share-this-link-without-reading-it-according-to-a-new-and-depressing-stud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sz="4000" dirty="0"/>
          </a:p>
        </p:txBody>
      </p:sp>
      <p:sp>
        <p:nvSpPr>
          <p:cNvPr id="3" name="サブタイトル 2"/>
          <p:cNvSpPr>
            <a:spLocks noGrp="1"/>
          </p:cNvSpPr>
          <p:nvPr>
            <p:ph type="subTitle" idx="1"/>
          </p:nvPr>
        </p:nvSpPr>
        <p:spPr/>
        <p:txBody>
          <a:bodyPr>
            <a:normAutofit lnSpcReduction="10000"/>
          </a:bodyPr>
          <a:lstStyle/>
          <a:p>
            <a:pPr lvl="0">
              <a:buClr>
                <a:srgbClr val="A53010"/>
              </a:buClr>
            </a:pPr>
            <a:endParaRPr lang="en-US" altLang="ja-JP" sz="3200" dirty="0" smtClean="0">
              <a:solidFill>
                <a:prstClr val="black">
                  <a:lumMod val="65000"/>
                  <a:lumOff val="35000"/>
                </a:prstClr>
              </a:solidFill>
            </a:endParaRPr>
          </a:p>
          <a:p>
            <a:pPr lvl="0">
              <a:buClr>
                <a:srgbClr val="A53010"/>
              </a:buClr>
            </a:pPr>
            <a:r>
              <a:rPr lang="ja-JP" altLang="en-US" sz="3200" dirty="0" smtClean="0">
                <a:solidFill>
                  <a:prstClr val="black">
                    <a:lumMod val="65000"/>
                    <a:lumOff val="35000"/>
                  </a:prstClr>
                </a:solidFill>
              </a:rPr>
              <a:t>社会科学（２）</a:t>
            </a:r>
            <a:endParaRPr lang="ja-JP" altLang="en-US" sz="3200" dirty="0">
              <a:solidFill>
                <a:prstClr val="black">
                  <a:lumMod val="65000"/>
                  <a:lumOff val="35000"/>
                </a:prstClr>
              </a:solidFill>
            </a:endParaRPr>
          </a:p>
        </p:txBody>
      </p:sp>
    </p:spTree>
    <p:extLst>
      <p:ext uri="{BB962C8B-B14F-4D97-AF65-F5344CB8AC3E}">
        <p14:creationId xmlns:p14="http://schemas.microsoft.com/office/powerpoint/2010/main" val="4197545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ネットを利用した会話・交流</a:t>
            </a:r>
            <a:endParaRPr lang="en-US" altLang="ja-JP" dirty="0"/>
          </a:p>
        </p:txBody>
      </p:sp>
      <p:sp>
        <p:nvSpPr>
          <p:cNvPr id="3" name="コンテンツ プレースホルダー 2"/>
          <p:cNvSpPr>
            <a:spLocks noGrp="1"/>
          </p:cNvSpPr>
          <p:nvPr>
            <p:ph idx="1"/>
          </p:nvPr>
        </p:nvSpPr>
        <p:spPr/>
        <p:txBody>
          <a:bodyPr>
            <a:normAutofit/>
          </a:bodyPr>
          <a:lstStyle/>
          <a:p>
            <a:r>
              <a:rPr kumimoji="1" lang="ja-JP" altLang="en-US" dirty="0" smtClean="0"/>
              <a:t>電子メール</a:t>
            </a:r>
            <a:endParaRPr kumimoji="1" lang="en-US" altLang="ja-JP" dirty="0" smtClean="0"/>
          </a:p>
          <a:p>
            <a:pPr lvl="1"/>
            <a:r>
              <a:rPr lang="en-US" altLang="ja-JP" dirty="0" smtClean="0"/>
              <a:t>PC</a:t>
            </a:r>
            <a:r>
              <a:rPr lang="ja-JP" altLang="en-US" dirty="0" err="1" smtClean="0"/>
              <a:t>、</a:t>
            </a:r>
            <a:r>
              <a:rPr lang="ja-JP" altLang="en-US" dirty="0" smtClean="0"/>
              <a:t>携帯電話、スマホ </a:t>
            </a:r>
            <a:endParaRPr lang="en-US" altLang="ja-JP" dirty="0" smtClean="0"/>
          </a:p>
          <a:p>
            <a:pPr lvl="1"/>
            <a:r>
              <a:rPr kumimoji="1" lang="en-US" altLang="ja-JP" dirty="0" smtClean="0"/>
              <a:t>Gmail</a:t>
            </a:r>
            <a:r>
              <a:rPr kumimoji="1" lang="ja-JP" altLang="en-US" dirty="0" err="1" smtClean="0"/>
              <a:t>、</a:t>
            </a:r>
            <a:r>
              <a:rPr kumimoji="1" lang="en-US" altLang="ja-JP" dirty="0" smtClean="0"/>
              <a:t>Yahoo!</a:t>
            </a:r>
            <a:r>
              <a:rPr kumimoji="1" lang="ja-JP" altLang="en-US" dirty="0" smtClean="0"/>
              <a:t>メール </a:t>
            </a:r>
            <a:r>
              <a:rPr kumimoji="1" lang="en-US" altLang="ja-JP" dirty="0" smtClean="0"/>
              <a:t>...</a:t>
            </a:r>
          </a:p>
          <a:p>
            <a:r>
              <a:rPr lang="ja-JP" altLang="en-US" dirty="0"/>
              <a:t>電子</a:t>
            </a:r>
            <a:r>
              <a:rPr lang="ja-JP" altLang="en-US" dirty="0" smtClean="0"/>
              <a:t>掲示板（</a:t>
            </a:r>
            <a:r>
              <a:rPr lang="en-US" altLang="ja-JP" dirty="0" smtClean="0"/>
              <a:t>BBS</a:t>
            </a:r>
            <a:r>
              <a:rPr lang="ja-JP" altLang="en-US" dirty="0" smtClean="0"/>
              <a:t>）</a:t>
            </a:r>
            <a:endParaRPr kumimoji="1" lang="en-US" altLang="ja-JP" dirty="0" smtClean="0"/>
          </a:p>
          <a:p>
            <a:r>
              <a:rPr kumimoji="1" lang="en-US" altLang="ja-JP" dirty="0" smtClean="0"/>
              <a:t>SNS</a:t>
            </a:r>
            <a:r>
              <a:rPr kumimoji="1" lang="ja-JP" altLang="en-US" dirty="0" smtClean="0"/>
              <a:t>（ソーシャルネットワークサービス）</a:t>
            </a:r>
            <a:endParaRPr kumimoji="1" lang="en-US" altLang="ja-JP" dirty="0" smtClean="0"/>
          </a:p>
          <a:p>
            <a:pPr lvl="1"/>
            <a:r>
              <a:rPr lang="en-US" altLang="ja-JP" dirty="0" smtClean="0"/>
              <a:t>Facebook</a:t>
            </a:r>
            <a:r>
              <a:rPr lang="ja-JP" altLang="en-US" dirty="0" err="1" smtClean="0"/>
              <a:t>、</a:t>
            </a:r>
            <a:r>
              <a:rPr lang="en-US" altLang="ja-JP" dirty="0" smtClean="0"/>
              <a:t>Twitter</a:t>
            </a:r>
            <a:r>
              <a:rPr lang="ja-JP" altLang="en-US" dirty="0" err="1" smtClean="0"/>
              <a:t>、</a:t>
            </a:r>
            <a:r>
              <a:rPr lang="en-US" altLang="ja-JP" dirty="0" err="1" smtClean="0"/>
              <a:t>mixi</a:t>
            </a:r>
            <a:r>
              <a:rPr lang="en-US" altLang="ja-JP" dirty="0" smtClean="0"/>
              <a:t> ...</a:t>
            </a:r>
          </a:p>
          <a:p>
            <a:r>
              <a:rPr lang="ja-JP" altLang="en-US" dirty="0" smtClean="0"/>
              <a:t>チャット・通話</a:t>
            </a:r>
            <a:endParaRPr lang="en-US" altLang="ja-JP" dirty="0" smtClean="0"/>
          </a:p>
          <a:p>
            <a:pPr lvl="1"/>
            <a:r>
              <a:rPr lang="en-US" altLang="ja-JP" dirty="0" smtClean="0"/>
              <a:t>LINE</a:t>
            </a:r>
            <a:r>
              <a:rPr lang="ja-JP" altLang="en-US" dirty="0" err="1" smtClean="0"/>
              <a:t>、</a:t>
            </a:r>
            <a:r>
              <a:rPr lang="en-US" altLang="ja-JP" dirty="0" smtClean="0"/>
              <a:t>Skype ...</a:t>
            </a:r>
            <a:endParaRPr lang="en-US" altLang="ja-JP"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10</a:t>
            </a:fld>
            <a:endParaRPr kumimoji="1" lang="ja-JP" altLang="en-US"/>
          </a:p>
        </p:txBody>
      </p:sp>
    </p:spTree>
    <p:extLst>
      <p:ext uri="{BB962C8B-B14F-4D97-AF65-F5344CB8AC3E}">
        <p14:creationId xmlns:p14="http://schemas.microsoft.com/office/powerpoint/2010/main" val="183077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情報サービス</a:t>
            </a:r>
            <a:r>
              <a:rPr lang="ja-JP" altLang="en-US" dirty="0"/>
              <a:t>の</a:t>
            </a:r>
            <a:r>
              <a:rPr lang="ja-JP" altLang="en-US" dirty="0" smtClean="0"/>
              <a:t>「匿名性」</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自分</a:t>
            </a:r>
            <a:r>
              <a:rPr lang="ja-JP" altLang="en-US" dirty="0" smtClean="0"/>
              <a:t>の「実名」を隠している状態</a:t>
            </a:r>
            <a:endParaRPr kumimoji="1" lang="en-US" altLang="ja-JP" dirty="0" smtClean="0"/>
          </a:p>
          <a:p>
            <a:pPr lvl="1"/>
            <a:r>
              <a:rPr kumimoji="1" lang="ja-JP" altLang="en-US" dirty="0" smtClean="0"/>
              <a:t>プライバシー保護と表裏一体</a:t>
            </a:r>
            <a:endParaRPr kumimoji="1" lang="en-US" altLang="ja-JP" dirty="0" smtClean="0"/>
          </a:p>
          <a:p>
            <a:pPr lvl="2"/>
            <a:r>
              <a:rPr lang="ja-JP" altLang="en-US" dirty="0" smtClean="0"/>
              <a:t>私生活や趣味嗜好など個人的な事を秘密にできる</a:t>
            </a:r>
            <a:endParaRPr lang="en-US" altLang="ja-JP" dirty="0" smtClean="0"/>
          </a:p>
          <a:p>
            <a:pPr lvl="2"/>
            <a:r>
              <a:rPr lang="ja-JP" altLang="en-US" dirty="0" smtClean="0"/>
              <a:t>自分の意思で開示もできる</a:t>
            </a:r>
            <a:endParaRPr kumimoji="1" lang="en-US" altLang="ja-JP" dirty="0" smtClean="0"/>
          </a:p>
          <a:p>
            <a:pPr marL="0" indent="0">
              <a:buNone/>
            </a:pPr>
            <a:endParaRPr kumimoji="1" lang="en-US" altLang="ja-JP" dirty="0" smtClean="0"/>
          </a:p>
          <a:p>
            <a:r>
              <a:rPr lang="ja-JP" altLang="en-US" dirty="0" smtClean="0"/>
              <a:t>メッセージや</a:t>
            </a:r>
            <a:r>
              <a:rPr kumimoji="1" lang="ja-JP" altLang="en-US" dirty="0" smtClean="0"/>
              <a:t>書き込みを見ても、本当はどこの誰が書いているのかわからない</a:t>
            </a:r>
            <a:endParaRPr kumimoji="1" lang="en-US" altLang="ja-JP" dirty="0" smtClean="0"/>
          </a:p>
          <a:p>
            <a:pPr lvl="1"/>
            <a:r>
              <a:rPr lang="ja-JP" altLang="en-US" dirty="0" smtClean="0"/>
              <a:t>書き込み自体で自己紹介していれば別</a:t>
            </a:r>
            <a:endParaRPr lang="en-US" altLang="ja-JP" dirty="0" smtClean="0"/>
          </a:p>
          <a:p>
            <a:pPr lvl="2"/>
            <a:r>
              <a:rPr kumimoji="1" lang="ja-JP" altLang="en-US" dirty="0" smtClean="0"/>
              <a:t>でもその自己紹介だって本当かどうか</a:t>
            </a:r>
            <a:r>
              <a:rPr kumimoji="1" lang="en-US" altLang="ja-JP" dirty="0" smtClean="0"/>
              <a:t>……</a:t>
            </a:r>
          </a:p>
          <a:p>
            <a:endParaRPr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11</a:t>
            </a:fld>
            <a:endParaRPr kumimoji="1" lang="ja-JP" altLang="en-US"/>
          </a:p>
        </p:txBody>
      </p:sp>
    </p:spTree>
    <p:extLst>
      <p:ext uri="{BB962C8B-B14F-4D97-AF65-F5344CB8AC3E}">
        <p14:creationId xmlns:p14="http://schemas.microsoft.com/office/powerpoint/2010/main" val="414188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ネットと「本人」</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多く</a:t>
            </a:r>
            <a:r>
              <a:rPr lang="ja-JP" altLang="en-US" dirty="0" smtClean="0"/>
              <a:t>の交流サイト等では本人特定可能な情報は公開されない</a:t>
            </a:r>
            <a:endParaRPr lang="en-US" altLang="ja-JP" dirty="0" smtClean="0"/>
          </a:p>
          <a:p>
            <a:pPr lvl="1"/>
            <a:r>
              <a:rPr kumimoji="1" lang="ja-JP" altLang="en-US" dirty="0" smtClean="0"/>
              <a:t>サービス利用登録に必要な場合はある</a:t>
            </a:r>
            <a:endParaRPr kumimoji="1" lang="en-US" altLang="ja-JP" dirty="0" smtClean="0"/>
          </a:p>
          <a:p>
            <a:r>
              <a:rPr lang="ja-JP" altLang="en-US" dirty="0" smtClean="0"/>
              <a:t>個人は</a:t>
            </a:r>
            <a:r>
              <a:rPr lang="ja-JP" altLang="en-US" dirty="0"/>
              <a:t>ユーザー名</a:t>
            </a:r>
            <a:r>
              <a:rPr lang="ja-JP" altLang="en-US" dirty="0" smtClean="0"/>
              <a:t>、ニックネーム等で区別</a:t>
            </a:r>
            <a:endParaRPr lang="en-US" altLang="ja-JP" dirty="0" smtClean="0"/>
          </a:p>
          <a:p>
            <a:pPr lvl="1"/>
            <a:r>
              <a:rPr lang="ja-JP" altLang="en-US" dirty="0" smtClean="0"/>
              <a:t>書き込みや行動に併記</a:t>
            </a:r>
            <a:endParaRPr lang="en-US" altLang="ja-JP" dirty="0" smtClean="0"/>
          </a:p>
          <a:p>
            <a:pPr lvl="1"/>
            <a:r>
              <a:rPr kumimoji="1" lang="ja-JP" altLang="en-US" dirty="0" smtClean="0"/>
              <a:t>登録制の場合「プロフィール」ページがある場合も</a:t>
            </a:r>
            <a:endParaRPr kumimoji="1" lang="en-US" altLang="ja-JP" dirty="0" smtClean="0"/>
          </a:p>
          <a:p>
            <a:pPr lvl="2"/>
            <a:r>
              <a:rPr lang="ja-JP" altLang="en-US" dirty="0" smtClean="0"/>
              <a:t>しかし本当の事を書いているかどうかは不明</a:t>
            </a:r>
            <a:endParaRPr lang="en-US" altLang="ja-JP" dirty="0"/>
          </a:p>
          <a:p>
            <a:pPr lvl="1"/>
            <a:r>
              <a:rPr kumimoji="1" lang="ja-JP" altLang="en-US" dirty="0" smtClean="0"/>
              <a:t>メールアドレスだけで登録できるサイトも多い</a:t>
            </a:r>
            <a:endParaRPr kumimoji="1" lang="en-US" altLang="ja-JP" dirty="0" smtClean="0"/>
          </a:p>
          <a:p>
            <a:r>
              <a:rPr lang="en-US" altLang="ja-JP" dirty="0" err="1"/>
              <a:t>f</a:t>
            </a:r>
            <a:r>
              <a:rPr lang="en-US" altLang="ja-JP" dirty="0" err="1" smtClean="0"/>
              <a:t>acebook</a:t>
            </a:r>
            <a:r>
              <a:rPr lang="ja-JP" altLang="en-US" dirty="0" err="1" smtClean="0"/>
              <a:t>のような</a:t>
            </a:r>
            <a:r>
              <a:rPr lang="ja-JP" altLang="en-US" dirty="0" smtClean="0"/>
              <a:t>原則実名サイト</a:t>
            </a:r>
            <a:r>
              <a:rPr lang="ja-JP" altLang="en-US" dirty="0"/>
              <a:t>も</a:t>
            </a:r>
            <a:r>
              <a:rPr lang="ja-JP" altLang="en-US" dirty="0" smtClean="0"/>
              <a:t>ある</a:t>
            </a:r>
            <a:endParaRPr lang="en-US" altLang="ja-JP" dirty="0" smtClean="0"/>
          </a:p>
          <a:p>
            <a:pPr lvl="1"/>
            <a:r>
              <a:rPr kumimoji="1" lang="ja-JP" altLang="en-US" dirty="0" smtClean="0"/>
              <a:t>しかし偽名で登録している</a:t>
            </a:r>
            <a:r>
              <a:rPr lang="ja-JP" altLang="en-US" dirty="0" smtClean="0"/>
              <a:t>人</a:t>
            </a:r>
            <a:r>
              <a:rPr lang="ja-JP" altLang="en-US" dirty="0"/>
              <a:t>はいる</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12</a:t>
            </a:fld>
            <a:endParaRPr kumimoji="1" lang="ja-JP" altLang="en-US"/>
          </a:p>
        </p:txBody>
      </p:sp>
    </p:spTree>
    <p:extLst>
      <p:ext uri="{BB962C8B-B14F-4D97-AF65-F5344CB8AC3E}">
        <p14:creationId xmlns:p14="http://schemas.microsoft.com/office/powerpoint/2010/main" val="371098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「匿名性」の悪用</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個人情報の登録が不要な</a:t>
            </a:r>
            <a:r>
              <a:rPr lang="ja-JP" altLang="en-US" dirty="0"/>
              <a:t>サービス</a:t>
            </a:r>
            <a:r>
              <a:rPr lang="ja-JP" altLang="en-US" dirty="0" smtClean="0"/>
              <a:t>では何をやっても匿名だから本人特定される心配はない（ように思える）</a:t>
            </a:r>
            <a:endParaRPr lang="en-US" altLang="ja-JP" dirty="0" smtClean="0"/>
          </a:p>
          <a:p>
            <a:pPr lvl="1"/>
            <a:r>
              <a:rPr kumimoji="1" lang="ja-JP" altLang="en-US" dirty="0" smtClean="0"/>
              <a:t>他人のふりをして掲示板に書き込んでみたら引っかかる人がいて面白かった</a:t>
            </a:r>
            <a:endParaRPr kumimoji="1" lang="en-US" altLang="ja-JP" dirty="0" smtClean="0"/>
          </a:p>
          <a:p>
            <a:pPr lvl="1"/>
            <a:r>
              <a:rPr lang="en-US" altLang="ja-JP" dirty="0" smtClean="0"/>
              <a:t>Twitter</a:t>
            </a:r>
            <a:r>
              <a:rPr lang="ja-JP" altLang="en-US" dirty="0" err="1" smtClean="0"/>
              <a:t>で有</a:t>
            </a:r>
            <a:r>
              <a:rPr lang="ja-JP" altLang="en-US" dirty="0" smtClean="0"/>
              <a:t>名人のふりをしてみよう</a:t>
            </a:r>
            <a:endParaRPr lang="en-US" altLang="ja-JP" dirty="0" smtClean="0"/>
          </a:p>
          <a:p>
            <a:endParaRPr kumimoji="1" lang="en-US" altLang="ja-JP" dirty="0"/>
          </a:p>
          <a:p>
            <a:pPr lvl="1"/>
            <a:r>
              <a:rPr lang="ja-JP" altLang="en-US" dirty="0" smtClean="0"/>
              <a:t>などなど</a:t>
            </a:r>
            <a:r>
              <a:rPr lang="en-US" altLang="ja-JP" dirty="0" smtClean="0"/>
              <a:t>……</a:t>
            </a:r>
            <a:endParaRPr kumimoji="1" lang="en-US" altLang="ja-JP"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13</a:t>
            </a:fld>
            <a:endParaRPr kumimoji="1" lang="ja-JP" altLang="en-US"/>
          </a:p>
        </p:txBody>
      </p:sp>
    </p:spTree>
    <p:extLst>
      <p:ext uri="{BB962C8B-B14F-4D97-AF65-F5344CB8AC3E}">
        <p14:creationId xmlns:p14="http://schemas.microsoft.com/office/powerpoint/2010/main" val="247613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匿名性の幻</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自分の個人情報の登録が不要なサービスでは何をやっても匿名だから本人特定される心配はない</a:t>
            </a:r>
            <a:endParaRPr lang="en-US" altLang="ja-JP" dirty="0"/>
          </a:p>
          <a:p>
            <a:endParaRPr kumimoji="1" lang="en-US" altLang="ja-JP" dirty="0"/>
          </a:p>
          <a:p>
            <a:r>
              <a:rPr lang="en-US" altLang="ja-JP" dirty="0" smtClean="0"/>
              <a:t>…</a:t>
            </a:r>
            <a:r>
              <a:rPr lang="ja-JP" altLang="en-US" dirty="0" smtClean="0"/>
              <a:t>というのは幻想</a:t>
            </a:r>
            <a:endParaRPr lang="en-US" altLang="ja-JP" dirty="0" smtClean="0"/>
          </a:p>
          <a:p>
            <a:endParaRPr kumimoji="1" lang="en-US" altLang="ja-JP" dirty="0"/>
          </a:p>
          <a:p>
            <a:r>
              <a:rPr lang="ja-JP" altLang="en-US" dirty="0" smtClean="0"/>
              <a:t>実際にはほとんどの場合特定は可能</a:t>
            </a:r>
            <a:endParaRPr lang="en-US" altLang="ja-JP" dirty="0" smtClean="0"/>
          </a:p>
          <a:p>
            <a:pPr lvl="1"/>
            <a:r>
              <a:rPr lang="ja-JP" altLang="en-US" dirty="0" smtClean="0"/>
              <a:t>ただし手間と時間はかかる</a:t>
            </a:r>
            <a:endParaRPr lang="en-US" altLang="ja-JP" dirty="0" smtClean="0"/>
          </a:p>
          <a:p>
            <a:pPr lvl="1"/>
            <a:r>
              <a:rPr lang="ja-JP" altLang="en-US" dirty="0"/>
              <a:t>誰に</a:t>
            </a:r>
            <a:r>
              <a:rPr lang="ja-JP" altLang="en-US" dirty="0" smtClean="0"/>
              <a:t>でも可能なわけでもない（権力が必要）</a:t>
            </a:r>
            <a:endParaRPr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14</a:t>
            </a:fld>
            <a:endParaRPr kumimoji="1" lang="ja-JP" altLang="en-US"/>
          </a:p>
        </p:txBody>
      </p:sp>
    </p:spTree>
    <p:extLst>
      <p:ext uri="{BB962C8B-B14F-4D97-AF65-F5344CB8AC3E}">
        <p14:creationId xmlns:p14="http://schemas.microsoft.com/office/powerpoint/2010/main" val="131863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ネットワークサービスの仕組み</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用語</a:t>
            </a:r>
            <a:endParaRPr kumimoji="1" lang="en-US" altLang="ja-JP" dirty="0" smtClean="0"/>
          </a:p>
          <a:p>
            <a:pPr lvl="1"/>
            <a:r>
              <a:rPr lang="ja-JP" altLang="en-US" dirty="0" smtClean="0"/>
              <a:t>クライアント</a:t>
            </a:r>
            <a:endParaRPr lang="en-US" altLang="ja-JP" dirty="0" smtClean="0"/>
          </a:p>
          <a:p>
            <a:pPr lvl="2"/>
            <a:r>
              <a:rPr lang="ja-JP" altLang="en-US" dirty="0" smtClean="0"/>
              <a:t>サービスを受ける側の端末（パソコンやスマホなど）、もしくはソフトウェア・アプリを指す</a:t>
            </a:r>
            <a:endParaRPr lang="en-US" altLang="ja-JP" dirty="0" smtClean="0"/>
          </a:p>
          <a:p>
            <a:pPr lvl="1"/>
            <a:r>
              <a:rPr kumimoji="1" lang="ja-JP" altLang="en-US" dirty="0" smtClean="0"/>
              <a:t>サーバ</a:t>
            </a:r>
            <a:endParaRPr kumimoji="1" lang="en-US" altLang="ja-JP" dirty="0" smtClean="0"/>
          </a:p>
          <a:p>
            <a:pPr lvl="2"/>
            <a:r>
              <a:rPr lang="ja-JP" altLang="en-US" dirty="0" smtClean="0"/>
              <a:t>サービスを提供する側のシステム、もしくはそこで動いているソフトウェアを指す</a:t>
            </a:r>
            <a:endParaRPr lang="en-US" altLang="ja-JP" dirty="0" smtClean="0"/>
          </a:p>
          <a:p>
            <a:r>
              <a:rPr kumimoji="1" lang="ja-JP" altLang="en-US" dirty="0"/>
              <a:t>ほとんど</a:t>
            </a:r>
            <a:r>
              <a:rPr kumimoji="1" lang="ja-JP" altLang="en-US" dirty="0" smtClean="0"/>
              <a:t>のネットワークサービスはクライアントがサーバと通信することで実現される</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15</a:t>
            </a:fld>
            <a:endParaRPr kumimoji="1" lang="ja-JP" altLang="en-US"/>
          </a:p>
        </p:txBody>
      </p:sp>
    </p:spTree>
    <p:extLst>
      <p:ext uri="{BB962C8B-B14F-4D97-AF65-F5344CB8AC3E}">
        <p14:creationId xmlns:p14="http://schemas.microsoft.com/office/powerpoint/2010/main" val="188449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サーバとクライアント</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16</a:t>
            </a:fld>
            <a:endParaRPr kumimoji="1" lang="ja-JP" altLang="en-US"/>
          </a:p>
        </p:txBody>
      </p:sp>
      <p:sp>
        <p:nvSpPr>
          <p:cNvPr id="6" name="雲 5"/>
          <p:cNvSpPr/>
          <p:nvPr/>
        </p:nvSpPr>
        <p:spPr>
          <a:xfrm>
            <a:off x="3124200" y="2075338"/>
            <a:ext cx="2990850"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インターネット</a:t>
            </a:r>
            <a:endParaRPr kumimoji="1" lang="ja-JP" altLang="en-US" sz="24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549" y="1906067"/>
            <a:ext cx="1207922" cy="176570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4271257"/>
            <a:ext cx="1310640" cy="1264423"/>
          </a:xfrm>
          <a:prstGeom prst="rect">
            <a:avLst/>
          </a:prstGeom>
        </p:spPr>
      </p:pic>
      <p:sp>
        <p:nvSpPr>
          <p:cNvPr id="2" name="テキスト ボックス 1"/>
          <p:cNvSpPr txBox="1"/>
          <p:nvPr/>
        </p:nvSpPr>
        <p:spPr>
          <a:xfrm>
            <a:off x="781050" y="5535680"/>
            <a:ext cx="1301959" cy="369332"/>
          </a:xfrm>
          <a:prstGeom prst="rect">
            <a:avLst/>
          </a:prstGeom>
          <a:noFill/>
        </p:spPr>
        <p:txBody>
          <a:bodyPr wrap="none" rtlCol="0">
            <a:spAutoFit/>
          </a:bodyPr>
          <a:lstStyle/>
          <a:p>
            <a:r>
              <a:rPr kumimoji="1" lang="ja-JP" altLang="en-US" dirty="0" smtClean="0"/>
              <a:t>クライアント</a:t>
            </a:r>
            <a:endParaRPr kumimoji="1" lang="ja-JP" altLang="en-US" dirty="0"/>
          </a:p>
        </p:txBody>
      </p:sp>
      <p:sp>
        <p:nvSpPr>
          <p:cNvPr id="11" name="テキスト ボックス 10"/>
          <p:cNvSpPr txBox="1"/>
          <p:nvPr/>
        </p:nvSpPr>
        <p:spPr>
          <a:xfrm>
            <a:off x="6579554" y="3673754"/>
            <a:ext cx="2080891" cy="646331"/>
          </a:xfrm>
          <a:prstGeom prst="rect">
            <a:avLst/>
          </a:prstGeom>
          <a:noFill/>
        </p:spPr>
        <p:txBody>
          <a:bodyPr wrap="none" rtlCol="0">
            <a:spAutoFit/>
          </a:bodyPr>
          <a:lstStyle/>
          <a:p>
            <a:pPr algn="ctr"/>
            <a:r>
              <a:rPr kumimoji="1" lang="ja-JP" altLang="en-US" dirty="0" smtClean="0"/>
              <a:t>サーバ</a:t>
            </a:r>
            <a:endParaRPr kumimoji="1" lang="en-US" altLang="ja-JP" dirty="0" smtClean="0"/>
          </a:p>
          <a:p>
            <a:pPr algn="ctr"/>
            <a:r>
              <a:rPr kumimoji="1" lang="en-US" altLang="ja-JP" dirty="0" smtClean="0"/>
              <a:t>www.kyushu-u.ac.jp</a:t>
            </a:r>
          </a:p>
        </p:txBody>
      </p:sp>
      <p:cxnSp>
        <p:nvCxnSpPr>
          <p:cNvPr id="8" name="直線矢印コネクタ 7"/>
          <p:cNvCxnSpPr/>
          <p:nvPr/>
        </p:nvCxnSpPr>
        <p:spPr>
          <a:xfrm flipV="1">
            <a:off x="1840375" y="2535936"/>
            <a:ext cx="4962761" cy="17353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41850" y="3717259"/>
            <a:ext cx="1792224" cy="369332"/>
          </a:xfrm>
          <a:prstGeom prst="rect">
            <a:avLst/>
          </a:prstGeom>
          <a:solidFill>
            <a:schemeClr val="bg1"/>
          </a:solidFill>
          <a:ln>
            <a:solidFill>
              <a:schemeClr val="tx2"/>
            </a:solidFill>
          </a:ln>
        </p:spPr>
        <p:txBody>
          <a:bodyPr wrap="square" rtlCol="0">
            <a:spAutoFit/>
          </a:bodyPr>
          <a:lstStyle/>
          <a:p>
            <a:pPr algn="ctr"/>
            <a:r>
              <a:rPr kumimoji="1" lang="en-US" altLang="ja-JP" dirty="0" smtClean="0"/>
              <a:t>GET / HTTP/1.1</a:t>
            </a:r>
            <a:endParaRPr kumimoji="1" lang="ja-JP" altLang="en-US" dirty="0"/>
          </a:p>
        </p:txBody>
      </p:sp>
      <p:cxnSp>
        <p:nvCxnSpPr>
          <p:cNvPr id="14" name="直線矢印コネクタ 13"/>
          <p:cNvCxnSpPr/>
          <p:nvPr/>
        </p:nvCxnSpPr>
        <p:spPr>
          <a:xfrm flipV="1">
            <a:off x="2083009" y="3461812"/>
            <a:ext cx="4962761" cy="1735321"/>
          </a:xfrm>
          <a:prstGeom prst="straightConnector1">
            <a:avLst/>
          </a:prstGeom>
          <a:ln w="762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785449" y="3279410"/>
            <a:ext cx="2035373" cy="646331"/>
          </a:xfrm>
          <a:prstGeom prst="rect">
            <a:avLst/>
          </a:prstGeom>
          <a:solidFill>
            <a:schemeClr val="bg1"/>
          </a:solidFill>
          <a:ln>
            <a:solidFill>
              <a:schemeClr val="tx1"/>
            </a:solidFill>
          </a:ln>
        </p:spPr>
        <p:txBody>
          <a:bodyPr wrap="square" rtlCol="0">
            <a:spAutoFit/>
          </a:bodyPr>
          <a:lstStyle/>
          <a:p>
            <a:r>
              <a:rPr kumimoji="1" lang="en-US" altLang="ja-JP" dirty="0" smtClean="0"/>
              <a:t>HTTP/1.1 200 OK</a:t>
            </a:r>
          </a:p>
          <a:p>
            <a:r>
              <a:rPr lang="en-US" altLang="ja-JP" dirty="0" smtClean="0"/>
              <a:t>Date: ...</a:t>
            </a:r>
            <a:endParaRPr kumimoji="1" lang="ja-JP" altLang="en-US" dirty="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3028" y="5414379"/>
            <a:ext cx="1959458" cy="648307"/>
          </a:xfrm>
          <a:prstGeom prst="rect">
            <a:avLst/>
          </a:prstGeom>
        </p:spPr>
      </p:pic>
      <p:sp>
        <p:nvSpPr>
          <p:cNvPr id="17" name="テキスト ボックス 16"/>
          <p:cNvSpPr txBox="1"/>
          <p:nvPr/>
        </p:nvSpPr>
        <p:spPr>
          <a:xfrm>
            <a:off x="5037996" y="5533545"/>
            <a:ext cx="3272628" cy="646331"/>
          </a:xfrm>
          <a:prstGeom prst="rect">
            <a:avLst/>
          </a:prstGeom>
          <a:noFill/>
        </p:spPr>
        <p:txBody>
          <a:bodyPr wrap="square" rtlCol="0">
            <a:spAutoFit/>
          </a:bodyPr>
          <a:lstStyle/>
          <a:p>
            <a:r>
              <a:rPr lang="ja-JP" altLang="en-US" dirty="0"/>
              <a:t>（</a:t>
            </a:r>
            <a:r>
              <a:rPr kumimoji="1" lang="ja-JP" altLang="en-US" dirty="0" smtClean="0"/>
              <a:t>実際は１ページ出すだけでも何十回もメッセージをやりとりする）</a:t>
            </a:r>
            <a:endParaRPr kumimoji="1" lang="ja-JP" altLang="en-US" dirty="0"/>
          </a:p>
        </p:txBody>
      </p:sp>
    </p:spTree>
    <p:extLst>
      <p:ext uri="{BB962C8B-B14F-4D97-AF65-F5344CB8AC3E}">
        <p14:creationId xmlns:p14="http://schemas.microsoft.com/office/powerpoint/2010/main" val="12081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2"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5.55556E-7 -1.48148E-6 L 0.53333 -0.25393 " pathEditMode="relative" rAng="0" ptsTypes="AA">
                                      <p:cBhvr>
                                        <p:cTn id="14" dur="2000" fill="hold"/>
                                        <p:tgtEl>
                                          <p:spTgt spid="13"/>
                                        </p:tgtEl>
                                        <p:attrNameLst>
                                          <p:attrName>ppt_x</p:attrName>
                                          <p:attrName>ppt_y</p:attrName>
                                        </p:attrNameLst>
                                      </p:cBhvr>
                                      <p:rCtr x="26667" y="-12708"/>
                                    </p:animMotion>
                                  </p:childTnLst>
                                </p:cTn>
                              </p:par>
                            </p:childTnLst>
                          </p:cTn>
                        </p:par>
                        <p:par>
                          <p:cTn id="15" fill="hold">
                            <p:stCondLst>
                              <p:cond delay="300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3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3.61111E-6 -1.48148E-6 L -0.51614 0.24746 " pathEditMode="relative" rAng="0" ptsTypes="AA">
                                      <p:cBhvr>
                                        <p:cTn id="33" dur="2000" fill="hold"/>
                                        <p:tgtEl>
                                          <p:spTgt spid="15"/>
                                        </p:tgtEl>
                                        <p:attrNameLst>
                                          <p:attrName>ppt_x</p:attrName>
                                          <p:attrName>ppt_y</p:attrName>
                                        </p:attrNameLst>
                                      </p:cBhvr>
                                      <p:rCtr x="-25816" y="12361"/>
                                    </p:animMotion>
                                  </p:childTnLst>
                                </p:cTn>
                              </p:par>
                            </p:childTnLst>
                          </p:cTn>
                        </p:par>
                        <p:par>
                          <p:cTn id="34" fill="hold">
                            <p:stCondLst>
                              <p:cond delay="3000"/>
                            </p:stCondLst>
                            <p:childTnLst>
                              <p:par>
                                <p:cTn id="35" presetID="1" presetClass="exit" presetSubtype="0" fill="hold" grpId="2"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animBg="1"/>
      <p:bldP spid="15" grpId="1" animBg="1"/>
      <p:bldP spid="15"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インターネット</a:t>
            </a:r>
            <a:endParaRPr kumimoji="1" lang="ja-JP" altLang="en-US" dirty="0"/>
          </a:p>
        </p:txBody>
      </p:sp>
      <p:sp>
        <p:nvSpPr>
          <p:cNvPr id="6" name="コンテンツ プレースホルダー 5"/>
          <p:cNvSpPr>
            <a:spLocks noGrp="1"/>
          </p:cNvSpPr>
          <p:nvPr>
            <p:ph idx="1"/>
          </p:nvPr>
        </p:nvSpPr>
        <p:spPr/>
        <p:txBody>
          <a:bodyPr>
            <a:normAutofit lnSpcReduction="10000"/>
          </a:bodyPr>
          <a:lstStyle/>
          <a:p>
            <a:r>
              <a:rPr kumimoji="1" lang="ja-JP" altLang="en-US" dirty="0" smtClean="0"/>
              <a:t>「インターネット・プロトコル」という取り決めにもとづいて通信するコンピュータ同士のネットワーク</a:t>
            </a:r>
            <a:endParaRPr kumimoji="1" lang="en-US" altLang="ja-JP" dirty="0" smtClean="0"/>
          </a:p>
          <a:p>
            <a:pPr lvl="1"/>
            <a:r>
              <a:rPr lang="ja-JP" altLang="en-US" dirty="0"/>
              <a:t>みなさん</a:t>
            </a:r>
            <a:r>
              <a:rPr lang="ja-JP" altLang="en-US" dirty="0" smtClean="0"/>
              <a:t>のパソコンやスマホなども全て「インターネット・プロトコル」を使って通信している</a:t>
            </a:r>
            <a:endParaRPr lang="en-US" altLang="ja-JP" dirty="0" smtClean="0"/>
          </a:p>
          <a:p>
            <a:pPr lvl="1"/>
            <a:endParaRPr kumimoji="1" lang="en-US" altLang="ja-JP" dirty="0"/>
          </a:p>
          <a:p>
            <a:r>
              <a:rPr lang="ja-JP" altLang="en-US" dirty="0" smtClean="0"/>
              <a:t>取り決めを破ると通信できない</a:t>
            </a:r>
            <a:endParaRPr lang="en-US" altLang="ja-JP" dirty="0" smtClean="0"/>
          </a:p>
          <a:p>
            <a:pPr lvl="1"/>
            <a:r>
              <a:rPr kumimoji="1" lang="ja-JP" altLang="en-US" dirty="0" smtClean="0"/>
              <a:t>仕組み上決まっている事を元にして</a:t>
            </a:r>
            <a:r>
              <a:rPr lang="ja-JP" altLang="en-US" dirty="0" smtClean="0"/>
              <a:t>通信相手</a:t>
            </a:r>
            <a:r>
              <a:rPr lang="ja-JP" altLang="en-US" dirty="0"/>
              <a:t>が</a:t>
            </a:r>
            <a:r>
              <a:rPr kumimoji="1" lang="ja-JP" altLang="en-US" dirty="0" smtClean="0"/>
              <a:t>追跡可能</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17</a:t>
            </a:fld>
            <a:endParaRPr kumimoji="1" lang="ja-JP" altLang="en-US"/>
          </a:p>
        </p:txBody>
      </p:sp>
    </p:spTree>
    <p:extLst>
      <p:ext uri="{BB962C8B-B14F-4D97-AF65-F5344CB8AC3E}">
        <p14:creationId xmlns:p14="http://schemas.microsoft.com/office/powerpoint/2010/main" val="1551178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IP</a:t>
            </a:r>
            <a:r>
              <a:rPr lang="ja-JP" altLang="en-US" dirty="0"/>
              <a:t>アドレス</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インターネットに接続する全ての機械には「</a:t>
            </a:r>
            <a:r>
              <a:rPr kumimoji="1" lang="en-US" altLang="ja-JP" dirty="0" smtClean="0"/>
              <a:t>IP</a:t>
            </a:r>
            <a:r>
              <a:rPr kumimoji="1" lang="ja-JP" altLang="en-US" dirty="0" smtClean="0"/>
              <a:t>アドレス」という番号がついている</a:t>
            </a:r>
            <a:endParaRPr kumimoji="1" lang="en-US" altLang="ja-JP" dirty="0" smtClean="0"/>
          </a:p>
          <a:p>
            <a:pPr lvl="1"/>
            <a:r>
              <a:rPr lang="en-US" altLang="ja-JP" dirty="0" smtClean="0"/>
              <a:t>0</a:t>
            </a:r>
            <a:r>
              <a:rPr lang="ja-JP" altLang="en-US" dirty="0" smtClean="0"/>
              <a:t>～</a:t>
            </a:r>
            <a:r>
              <a:rPr lang="en-US" altLang="ja-JP" dirty="0" smtClean="0"/>
              <a:t>255</a:t>
            </a:r>
            <a:r>
              <a:rPr lang="ja-JP" altLang="en-US" dirty="0" err="1" smtClean="0"/>
              <a:t>までの</a:t>
            </a:r>
            <a:r>
              <a:rPr lang="ja-JP" altLang="en-US" dirty="0" smtClean="0"/>
              <a:t>数字が</a:t>
            </a:r>
            <a:r>
              <a:rPr lang="en-US" altLang="ja-JP" dirty="0" smtClean="0"/>
              <a:t>4</a:t>
            </a:r>
            <a:r>
              <a:rPr lang="ja-JP" altLang="en-US" dirty="0" smtClean="0"/>
              <a:t>つ （</a:t>
            </a:r>
            <a:r>
              <a:rPr lang="en-US" altLang="ja-JP" dirty="0" smtClean="0"/>
              <a:t>IP version 4 </a:t>
            </a:r>
            <a:r>
              <a:rPr lang="ja-JP" altLang="en-US" dirty="0" smtClean="0"/>
              <a:t>の場合）</a:t>
            </a:r>
            <a:endParaRPr lang="en-US" altLang="ja-JP" dirty="0" smtClean="0"/>
          </a:p>
          <a:p>
            <a:pPr lvl="2"/>
            <a:r>
              <a:rPr kumimoji="1" lang="ja-JP" altLang="en-US" dirty="0" smtClean="0"/>
              <a:t>「</a:t>
            </a:r>
            <a:r>
              <a:rPr kumimoji="1" lang="en-US" altLang="ja-JP" dirty="0" smtClean="0"/>
              <a:t>133.5.1.1</a:t>
            </a:r>
            <a:r>
              <a:rPr kumimoji="1" lang="ja-JP" altLang="en-US" dirty="0" smtClean="0"/>
              <a:t>」など</a:t>
            </a:r>
            <a:endParaRPr kumimoji="1" lang="en-US" altLang="ja-JP" dirty="0" smtClean="0"/>
          </a:p>
          <a:p>
            <a:pPr lvl="2"/>
            <a:r>
              <a:rPr lang="ja-JP" altLang="en-US" dirty="0" smtClean="0"/>
              <a:t>組み合わせはざっくり</a:t>
            </a:r>
            <a:r>
              <a:rPr lang="en-US" altLang="ja-JP" dirty="0" smtClean="0"/>
              <a:t>40</a:t>
            </a:r>
            <a:r>
              <a:rPr lang="ja-JP" altLang="en-US" dirty="0" smtClean="0"/>
              <a:t>億個くらい</a:t>
            </a:r>
            <a:endParaRPr lang="en-US" altLang="ja-JP" dirty="0" smtClean="0"/>
          </a:p>
          <a:p>
            <a:pPr lvl="3"/>
            <a:r>
              <a:rPr kumimoji="1" lang="ja-JP" altLang="en-US" dirty="0" smtClean="0"/>
              <a:t>足らない！→ </a:t>
            </a:r>
            <a:r>
              <a:rPr kumimoji="1" lang="en-US" altLang="ja-JP" dirty="0" smtClean="0"/>
              <a:t>IP version 6 </a:t>
            </a:r>
            <a:r>
              <a:rPr kumimoji="1" lang="ja-JP" altLang="en-US" dirty="0" smtClean="0"/>
              <a:t>（互換性なし）</a:t>
            </a:r>
            <a:endParaRPr kumimoji="1" lang="en-US" altLang="ja-JP" dirty="0" smtClean="0"/>
          </a:p>
          <a:p>
            <a:pPr lvl="1"/>
            <a:r>
              <a:rPr lang="ja-JP" altLang="en-US" u="sng" dirty="0" smtClean="0"/>
              <a:t>通信相手には通信元の</a:t>
            </a:r>
            <a:r>
              <a:rPr lang="en-US" altLang="ja-JP" u="sng" dirty="0" smtClean="0"/>
              <a:t>IP</a:t>
            </a:r>
            <a:r>
              <a:rPr lang="ja-JP" altLang="en-US" u="sng" dirty="0" smtClean="0"/>
              <a:t>アドレスがわかる</a:t>
            </a:r>
            <a:endParaRPr lang="en-US" altLang="ja-JP" u="sng" dirty="0" smtClean="0"/>
          </a:p>
          <a:p>
            <a:pPr lvl="2"/>
            <a:r>
              <a:rPr lang="ja-JP" altLang="en-US" dirty="0" smtClean="0"/>
              <a:t>サービス側は通常</a:t>
            </a:r>
            <a:r>
              <a:rPr lang="ja-JP" altLang="en-US" dirty="0"/>
              <a:t>接続</a:t>
            </a:r>
            <a:r>
              <a:rPr lang="ja-JP" altLang="en-US" dirty="0" smtClean="0"/>
              <a:t>日時とともに記録</a:t>
            </a:r>
            <a:endParaRPr lang="en-US" altLang="ja-JP" dirty="0" smtClean="0"/>
          </a:p>
          <a:p>
            <a:pPr lvl="1"/>
            <a:r>
              <a:rPr lang="ja-JP" altLang="en-US" dirty="0" smtClean="0"/>
              <a:t>パソコンやスマホは自動で割り振られる場合が多い</a:t>
            </a:r>
            <a:endParaRPr lang="en-US" altLang="ja-JP" dirty="0"/>
          </a:p>
          <a:p>
            <a:pPr lvl="2"/>
            <a:r>
              <a:rPr lang="ja-JP" altLang="en-US" dirty="0"/>
              <a:t>少なくとも通信している間は</a:t>
            </a:r>
            <a:r>
              <a:rPr lang="ja-JP" altLang="en-US" dirty="0" smtClean="0"/>
              <a:t>変わらない</a:t>
            </a:r>
            <a:endParaRPr lang="ja-JP" altLang="en-US" dirty="0"/>
          </a:p>
          <a:p>
            <a:pPr lvl="1"/>
            <a:endParaRPr lang="en-US" altLang="ja-JP" u="sng"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18</a:t>
            </a:fld>
            <a:endParaRPr kumimoji="1" lang="ja-JP" altLang="en-US"/>
          </a:p>
        </p:txBody>
      </p:sp>
    </p:spTree>
    <p:extLst>
      <p:ext uri="{BB962C8B-B14F-4D97-AF65-F5344CB8AC3E}">
        <p14:creationId xmlns:p14="http://schemas.microsoft.com/office/powerpoint/2010/main" val="54676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サーバのログ（一例）</a:t>
            </a:r>
            <a:endParaRPr kumimoji="1" lang="ja-JP" altLang="en-US" dirty="0"/>
          </a:p>
        </p:txBody>
      </p:sp>
      <p:sp>
        <p:nvSpPr>
          <p:cNvPr id="3" name="コンテンツ プレースホルダー 2"/>
          <p:cNvSpPr>
            <a:spLocks noGrp="1"/>
          </p:cNvSpPr>
          <p:nvPr>
            <p:ph idx="1"/>
          </p:nvPr>
        </p:nvSpPr>
        <p:spPr/>
        <p:txBody>
          <a:bodyPr>
            <a:normAutofit fontScale="47500" lnSpcReduction="20000"/>
          </a:bodyPr>
          <a:lstStyle/>
          <a:p>
            <a:pPr marL="0" indent="0" latinLnBrk="1">
              <a:buNone/>
            </a:pPr>
            <a:r>
              <a:rPr lang="en-US" altLang="ja-JP" dirty="0">
                <a:latin typeface="Consolas" panose="020B0609020204030204" pitchFamily="49" charset="0"/>
              </a:rPr>
              <a:t>133.5.11.11 - - [19/Jul/2016:12:17:52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4070 "https://mail.m.kyushu-u.ac.jp/" "Mozilla/5.0 (X11; Linux x86_64) </a:t>
            </a:r>
            <a:r>
              <a:rPr lang="en-US" altLang="ja-JP" dirty="0" err="1">
                <a:latin typeface="Consolas" panose="020B0609020204030204" pitchFamily="49" charset="0"/>
              </a:rPr>
              <a:t>AppleWebKit</a:t>
            </a:r>
            <a:r>
              <a:rPr lang="en-US" altLang="ja-JP" dirty="0">
                <a:latin typeface="Consolas" panose="020B0609020204030204" pitchFamily="49" charset="0"/>
              </a:rPr>
              <a:t>/537.36 (KHTML, like Gecko) Chrome/38.0.2125.102 Safari/537.36"</a:t>
            </a:r>
          </a:p>
          <a:p>
            <a:pPr marL="0" indent="0" latinLnBrk="1">
              <a:buNone/>
            </a:pPr>
            <a:r>
              <a:rPr lang="en-US" altLang="ja-JP" dirty="0">
                <a:latin typeface="Consolas" panose="020B0609020204030204" pitchFamily="49" charset="0"/>
              </a:rPr>
              <a:t>133.5.11.12 - - [19/Jul/2016:12:42:05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"https://mail.m.kyushu-u.ac.jp/" "Mozilla/5.0 (Macintosh; Intel Mac OS X 10_9_5)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 Version/9.1.1 Safari/537.86.6"</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 "Mozilla/5.0 (Macintosh; Intel Mac OS X 10_10_5)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4071 "-" "Mozilla/5.0 (iPhone; CPU iPhone OS 9_3 like Mac OS X) </a:t>
            </a:r>
            <a:r>
              <a:rPr lang="en-US" altLang="ja-JP" dirty="0" err="1">
                <a:latin typeface="Consolas" panose="020B0609020204030204" pitchFamily="49" charset="0"/>
              </a:rPr>
              <a:t>AppleWebKit</a:t>
            </a:r>
            <a:r>
              <a:rPr lang="en-US" altLang="ja-JP" dirty="0">
                <a:latin typeface="Consolas" panose="020B0609020204030204" pitchFamily="49" charset="0"/>
              </a:rPr>
              <a:t>/601.1.46 (KHTML, like Gecko) Version/9.0 Mobile/13E188a Safari/601.1</a:t>
            </a:r>
            <a:r>
              <a:rPr lang="en-US" altLang="ja-JP" dirty="0" smtClean="0">
                <a:latin typeface="Consolas" panose="020B0609020204030204" pitchFamily="49" charset="0"/>
              </a:rPr>
              <a:t>"</a:t>
            </a:r>
          </a:p>
          <a:p>
            <a:pPr marL="0" indent="0" latinLnBrk="1">
              <a:buNone/>
            </a:pPr>
            <a:r>
              <a:rPr lang="en-US" altLang="ja-JP" dirty="0" smtClean="0">
                <a:latin typeface="Consolas" panose="020B0609020204030204" pitchFamily="49" charset="0"/>
              </a:rPr>
              <a:t>133.5.11.12 - - [19/Jul/2016:13:01:29 +0900] "GET /</a:t>
            </a:r>
            <a:r>
              <a:rPr lang="en-US" altLang="ja-JP" dirty="0" err="1" smtClean="0">
                <a:latin typeface="Consolas" panose="020B0609020204030204" pitchFamily="49" charset="0"/>
              </a:rPr>
              <a:t>roundcube</a:t>
            </a:r>
            <a:r>
              <a:rPr lang="en-US" altLang="ja-JP" dirty="0" smtClean="0">
                <a:latin typeface="Consolas" panose="020B0609020204030204" pitchFamily="49" charset="0"/>
              </a:rPr>
              <a:t>/ HTTP/1.1" 200 7970 "https://mail.m.kyushu-u.ac.jp/" "Mozilla/5.0 (Macintosh; Intel Mac OS X 10_9_4) </a:t>
            </a:r>
            <a:r>
              <a:rPr lang="en-US" altLang="ja-JP" dirty="0" err="1" smtClean="0">
                <a:latin typeface="Consolas" panose="020B0609020204030204" pitchFamily="49" charset="0"/>
              </a:rPr>
              <a:t>AppleWebKit</a:t>
            </a:r>
            <a:r>
              <a:rPr lang="en-US" altLang="ja-JP" dirty="0" smtClean="0">
                <a:latin typeface="Consolas" panose="020B0609020204030204" pitchFamily="49" charset="0"/>
              </a:rPr>
              <a:t>/537.77.4 (KHTML, like Gecko) Version/7.0.5 Safari/537.77.4"</a:t>
            </a:r>
          </a:p>
          <a:p>
            <a:pPr marL="0" indent="0" latinLnBrk="1">
              <a:buNone/>
            </a:pPr>
            <a:r>
              <a:rPr lang="en-US" altLang="ja-JP" dirty="0" smtClean="0">
                <a:latin typeface="Consolas" panose="020B0609020204030204" pitchFamily="49" charset="0"/>
              </a:rPr>
              <a:t>133.5.11.10 - - [19/Jul/2016:13:14:50 +0900] "GET /</a:t>
            </a:r>
            <a:r>
              <a:rPr lang="en-US" altLang="ja-JP" dirty="0" err="1" smtClean="0">
                <a:latin typeface="Consolas" panose="020B0609020204030204" pitchFamily="49" charset="0"/>
              </a:rPr>
              <a:t>roundcube</a:t>
            </a:r>
            <a:r>
              <a:rPr lang="en-US" altLang="ja-JP" dirty="0" smtClean="0">
                <a:latin typeface="Consolas" panose="020B0609020204030204" pitchFamily="49" charset="0"/>
              </a:rPr>
              <a:t>/ HTTP/1.1" 200 4070 "https://mail.m.kyushu-u.ac.jp/" "Mozilla/5.0 (Windows NT 10.0; Win64; x64) </a:t>
            </a:r>
            <a:r>
              <a:rPr lang="en-US" altLang="ja-JP" dirty="0" err="1" smtClean="0">
                <a:latin typeface="Consolas" panose="020B0609020204030204" pitchFamily="49" charset="0"/>
              </a:rPr>
              <a:t>AppleWebKit</a:t>
            </a:r>
            <a:r>
              <a:rPr lang="en-US" altLang="ja-JP" dirty="0" smtClean="0">
                <a:latin typeface="Consolas" panose="020B0609020204030204" pitchFamily="49" charset="0"/>
              </a:rPr>
              <a:t>/537.36 (KHTML, like Gecko) Chrome/46.0.2486.0 Safari/537.36 Edge/13.10586"</a:t>
            </a:r>
            <a:endParaRPr kumimoji="1" lang="ja-JP" altLang="en-US" dirty="0">
              <a:latin typeface="Consolas" panose="020B0609020204030204" pitchFamily="49" charset="0"/>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19</a:t>
            </a:fld>
            <a:endParaRPr kumimoji="1" lang="ja-JP" altLang="en-US"/>
          </a:p>
        </p:txBody>
      </p:sp>
    </p:spTree>
    <p:extLst>
      <p:ext uri="{BB962C8B-B14F-4D97-AF65-F5344CB8AC3E}">
        <p14:creationId xmlns:p14="http://schemas.microsoft.com/office/powerpoint/2010/main" val="1761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t>
            </a:r>
            <a:r>
              <a:rPr kumimoji="1" lang="ja-JP" altLang="en-US" dirty="0" smtClean="0"/>
              <a:t>の前に</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a:t>
            </a:fld>
            <a:endParaRPr kumimoji="1" lang="ja-JP" altLang="en-US"/>
          </a:p>
        </p:txBody>
      </p:sp>
    </p:spTree>
    <p:extLst>
      <p:ext uri="{BB962C8B-B14F-4D97-AF65-F5344CB8AC3E}">
        <p14:creationId xmlns:p14="http://schemas.microsoft.com/office/powerpoint/2010/main" val="2554259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サーバのログ（一例）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latinLnBrk="1">
              <a:buNone/>
            </a:pPr>
            <a:r>
              <a:rPr lang="en-US" altLang="ja-JP" dirty="0">
                <a:latin typeface="Consolas" panose="020B0609020204030204" pitchFamily="49" charset="0"/>
              </a:rPr>
              <a:t>133.5.11.11 - - [19/Jul/2016:12:17:52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4070 "https://mail.m.kyushu-u.ac.jp/" "Mozilla/5.0 (X11; Linux x86_64) </a:t>
            </a:r>
            <a:r>
              <a:rPr lang="en-US" altLang="ja-JP" dirty="0" err="1">
                <a:latin typeface="Consolas" panose="020B0609020204030204" pitchFamily="49" charset="0"/>
              </a:rPr>
              <a:t>AppleWebKit</a:t>
            </a:r>
            <a:r>
              <a:rPr lang="en-US" altLang="ja-JP" dirty="0">
                <a:latin typeface="Consolas" panose="020B0609020204030204" pitchFamily="49" charset="0"/>
              </a:rPr>
              <a:t>/537.36 (KHTML, like Gecko) Chrome/38.0.2125.102 Safari/537.36"</a:t>
            </a:r>
          </a:p>
          <a:p>
            <a:pPr marL="0" indent="0" latinLnBrk="1">
              <a:buNone/>
            </a:pPr>
            <a:r>
              <a:rPr lang="en-US" altLang="ja-JP" dirty="0">
                <a:latin typeface="Consolas" panose="020B0609020204030204" pitchFamily="49" charset="0"/>
              </a:rPr>
              <a:t>133.5.11.12 - - [19/Jul/2016:12:42:05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"https://mail.m.kyushu-u.ac.jp/" "Mozilla/5.0 (Macintosh; Intel Mac OS X 10_9_5)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 Version/9.1.1 Safari/537.86.6</a:t>
            </a:r>
            <a:r>
              <a:rPr lang="en-US" altLang="ja-JP" dirty="0" smtClean="0">
                <a:latin typeface="Consolas" panose="020B0609020204030204" pitchFamily="49" charset="0"/>
              </a:rPr>
              <a:t>"</a:t>
            </a:r>
            <a:endParaRPr lang="en-US" altLang="ja-JP" dirty="0">
              <a:latin typeface="Consolas" panose="020B0609020204030204" pitchFamily="49" charset="0"/>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20</a:t>
            </a:fld>
            <a:endParaRPr kumimoji="1" lang="ja-JP" altLang="en-US"/>
          </a:p>
        </p:txBody>
      </p:sp>
      <p:sp>
        <p:nvSpPr>
          <p:cNvPr id="5" name="正方形/長方形 4"/>
          <p:cNvSpPr/>
          <p:nvPr/>
        </p:nvSpPr>
        <p:spPr>
          <a:xfrm>
            <a:off x="863029" y="1530849"/>
            <a:ext cx="2087989" cy="381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60074" y="2472958"/>
            <a:ext cx="2382982" cy="381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30030" y="2809334"/>
            <a:ext cx="1479644" cy="381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63029" y="3530496"/>
            <a:ext cx="2087989" cy="381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842656" y="4472605"/>
            <a:ext cx="5818908" cy="418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61856" y="5115241"/>
            <a:ext cx="2951017" cy="418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42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自宅から（一例）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サーバ</a:t>
            </a:r>
            <a:r>
              <a:rPr kumimoji="1" lang="ja-JP" altLang="en-US" dirty="0" smtClean="0"/>
              <a:t>管理者には</a:t>
            </a:r>
            <a:r>
              <a:rPr lang="ja-JP" altLang="en-US" dirty="0" smtClean="0"/>
              <a:t>接続元</a:t>
            </a:r>
            <a:r>
              <a:rPr lang="ja-JP" altLang="en-US" dirty="0"/>
              <a:t>の</a:t>
            </a:r>
            <a:r>
              <a:rPr lang="en-US" altLang="ja-JP" dirty="0" smtClean="0"/>
              <a:t>IP</a:t>
            </a:r>
            <a:r>
              <a:rPr lang="ja-JP" altLang="en-US" dirty="0" smtClean="0"/>
              <a:t>アドレスがわかる</a:t>
            </a:r>
            <a:endParaRPr lang="en-US" altLang="ja-JP" dirty="0" smtClean="0"/>
          </a:p>
          <a:p>
            <a:pPr lvl="1"/>
            <a:r>
              <a:rPr kumimoji="1" lang="ja-JP" altLang="en-US" dirty="0" smtClean="0"/>
              <a:t>そのアドレスがどこのプロバイダの物か調べられる</a:t>
            </a:r>
            <a:endParaRPr kumimoji="1" lang="en-US" altLang="ja-JP" dirty="0" smtClean="0"/>
          </a:p>
          <a:p>
            <a:pPr lvl="2"/>
            <a:endParaRPr lang="en-US" altLang="ja-JP" dirty="0" smtClean="0"/>
          </a:p>
          <a:p>
            <a:r>
              <a:rPr lang="ja-JP" altLang="en-US" dirty="0" smtClean="0"/>
              <a:t>プロバイダはどの顧客にどのアドレスを割り当てたかを通常把握している</a:t>
            </a:r>
            <a:endParaRPr lang="en-US" altLang="ja-JP" dirty="0" smtClean="0"/>
          </a:p>
          <a:p>
            <a:pPr lvl="1"/>
            <a:r>
              <a:rPr kumimoji="1" lang="ja-JP" altLang="en-US" dirty="0"/>
              <a:t>顧客</a:t>
            </a:r>
            <a:r>
              <a:rPr kumimoji="1" lang="ja-JP" altLang="en-US" dirty="0" smtClean="0"/>
              <a:t>情報</a:t>
            </a:r>
            <a:r>
              <a:rPr lang="ja-JP" altLang="en-US" dirty="0" smtClean="0"/>
              <a:t>と突き合わせればどこの誰かがわかる</a:t>
            </a:r>
            <a:endParaRPr lang="en-US" altLang="ja-JP" dirty="0" smtClean="0"/>
          </a:p>
          <a:p>
            <a:pPr lvl="1"/>
            <a:endParaRPr kumimoji="1" lang="en-US" altLang="ja-JP" dirty="0"/>
          </a:p>
          <a:p>
            <a:r>
              <a:rPr lang="ja-JP" altLang="en-US" dirty="0" smtClean="0"/>
              <a:t>誰でも</a:t>
            </a:r>
            <a:r>
              <a:rPr lang="ja-JP" altLang="en-US" dirty="0"/>
              <a:t>これら</a:t>
            </a:r>
            <a:r>
              <a:rPr lang="ja-JP" altLang="en-US" dirty="0" smtClean="0"/>
              <a:t>の情報を見られるわけではない</a:t>
            </a:r>
            <a:endParaRPr lang="en-US" altLang="ja-JP" dirty="0" smtClean="0"/>
          </a:p>
          <a:p>
            <a:pPr lvl="1"/>
            <a:r>
              <a:rPr lang="ja-JP" altLang="en-US" dirty="0"/>
              <a:t>捜査</a:t>
            </a:r>
            <a:r>
              <a:rPr lang="ja-JP" altLang="en-US" dirty="0" smtClean="0"/>
              <a:t>令状や裁判所の命令が</a:t>
            </a:r>
            <a:r>
              <a:rPr lang="ja-JP" altLang="en-US" dirty="0"/>
              <a:t>ある</a:t>
            </a:r>
            <a:r>
              <a:rPr lang="ja-JP" altLang="en-US" dirty="0" smtClean="0"/>
              <a:t>場合など</a:t>
            </a:r>
            <a:endParaRPr lang="en-US" altLang="ja-JP" dirty="0" smtClean="0"/>
          </a:p>
          <a:p>
            <a:pPr lvl="1"/>
            <a:r>
              <a:rPr kumimoji="1" lang="ja-JP" altLang="en-US" dirty="0" smtClean="0"/>
              <a:t>通常はプライバシーや個人情報保護の観点から非公開</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21</a:t>
            </a:fld>
            <a:endParaRPr kumimoji="1" lang="ja-JP" altLang="en-US"/>
          </a:p>
        </p:txBody>
      </p:sp>
    </p:spTree>
    <p:extLst>
      <p:ext uri="{BB962C8B-B14F-4D97-AF65-F5344CB8AC3E}">
        <p14:creationId xmlns:p14="http://schemas.microsoft.com/office/powerpoint/2010/main" val="420753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九大</a:t>
            </a:r>
            <a:r>
              <a:rPr lang="ja-JP" altLang="en-US" dirty="0"/>
              <a:t>だ</a:t>
            </a:r>
            <a:r>
              <a:rPr lang="ja-JP" altLang="en-US" dirty="0" smtClean="0"/>
              <a:t>と</a:t>
            </a:r>
            <a:r>
              <a:rPr kumimoji="1" lang="ja-JP" altLang="en-US" dirty="0" smtClean="0"/>
              <a:t>？</a:t>
            </a:r>
            <a:endParaRPr kumimoji="1" lang="ja-JP" altLang="en-US" dirty="0"/>
          </a:p>
        </p:txBody>
      </p:sp>
      <p:sp>
        <p:nvSpPr>
          <p:cNvPr id="5" name="コンテンツ プレースホルダー 4"/>
          <p:cNvSpPr>
            <a:spLocks noGrp="1"/>
          </p:cNvSpPr>
          <p:nvPr>
            <p:ph idx="1"/>
          </p:nvPr>
        </p:nvSpPr>
        <p:spPr/>
        <p:txBody>
          <a:bodyPr>
            <a:normAutofit lnSpcReduction="10000"/>
          </a:bodyPr>
          <a:lstStyle/>
          <a:p>
            <a:r>
              <a:rPr lang="ja-JP" altLang="en-US" dirty="0" smtClean="0"/>
              <a:t>九大自体がプロバイダ</a:t>
            </a:r>
            <a:endParaRPr lang="en-US" altLang="ja-JP" dirty="0" smtClean="0"/>
          </a:p>
          <a:p>
            <a:pPr lvl="1"/>
            <a:r>
              <a:rPr lang="ja-JP" altLang="en-US" dirty="0" smtClean="0"/>
              <a:t>部局に</a:t>
            </a:r>
            <a:r>
              <a:rPr lang="en-US" altLang="ja-JP" dirty="0" smtClean="0"/>
              <a:t>IP</a:t>
            </a:r>
            <a:r>
              <a:rPr lang="ja-JP" altLang="en-US" dirty="0" smtClean="0"/>
              <a:t>アドレスを割り振って接続を提供</a:t>
            </a:r>
            <a:endParaRPr lang="en-US" altLang="ja-JP" dirty="0" smtClean="0"/>
          </a:p>
          <a:p>
            <a:r>
              <a:rPr lang="en-US" altLang="ja-JP" dirty="0" smtClean="0"/>
              <a:t>kitenet </a:t>
            </a:r>
            <a:r>
              <a:rPr lang="ja-JP" altLang="en-US" dirty="0" smtClean="0"/>
              <a:t>や </a:t>
            </a:r>
            <a:r>
              <a:rPr lang="en-US" altLang="ja-JP" dirty="0" smtClean="0"/>
              <a:t>edunet </a:t>
            </a:r>
            <a:r>
              <a:rPr lang="ja-JP" altLang="en-US" dirty="0" smtClean="0"/>
              <a:t>の利用には学生</a:t>
            </a:r>
            <a:r>
              <a:rPr lang="en-US" altLang="ja-JP" dirty="0" smtClean="0"/>
              <a:t>ID</a:t>
            </a:r>
            <a:r>
              <a:rPr lang="ja-JP" altLang="en-US" dirty="0" smtClean="0"/>
              <a:t>や</a:t>
            </a:r>
            <a:r>
              <a:rPr lang="en-US" altLang="ja-JP" dirty="0" smtClean="0"/>
              <a:t>SSO-KID</a:t>
            </a:r>
            <a:r>
              <a:rPr lang="ja-JP" altLang="en-US" dirty="0" smtClean="0"/>
              <a:t>が必要</a:t>
            </a:r>
            <a:endParaRPr lang="en-US" altLang="ja-JP" dirty="0" smtClean="0"/>
          </a:p>
          <a:p>
            <a:pPr lvl="1"/>
            <a:r>
              <a:rPr kumimoji="1" lang="ja-JP" altLang="en-US" dirty="0" smtClean="0"/>
              <a:t>いつどの</a:t>
            </a:r>
            <a:r>
              <a:rPr kumimoji="1" lang="en-US" altLang="ja-JP" dirty="0" smtClean="0"/>
              <a:t>ID</a:t>
            </a:r>
            <a:r>
              <a:rPr kumimoji="1" lang="ja-JP" altLang="en-US" dirty="0" smtClean="0"/>
              <a:t>にどの番号を振ったかは記録済</a:t>
            </a:r>
            <a:endParaRPr kumimoji="1" lang="en-US" altLang="ja-JP" dirty="0" smtClean="0"/>
          </a:p>
          <a:p>
            <a:pPr lvl="1"/>
            <a:r>
              <a:rPr lang="ja-JP" altLang="en-US" dirty="0"/>
              <a:t>外部</a:t>
            </a:r>
            <a:r>
              <a:rPr lang="ja-JP" altLang="en-US" dirty="0" smtClean="0"/>
              <a:t>から苦情や通報があれば調査可能</a:t>
            </a:r>
            <a:endParaRPr lang="en-US" altLang="ja-JP" dirty="0" smtClean="0"/>
          </a:p>
          <a:p>
            <a:pPr lvl="1"/>
            <a:endParaRPr lang="en-US" altLang="ja-JP" dirty="0"/>
          </a:p>
          <a:p>
            <a:r>
              <a:rPr lang="ja-JP" altLang="en-US" dirty="0" smtClean="0"/>
              <a:t>実際に著作権侵害や迷惑行為での事例あり</a:t>
            </a:r>
            <a:endParaRPr lang="en-US" altLang="ja-JP" dirty="0" smtClean="0"/>
          </a:p>
          <a:p>
            <a:pPr lvl="1"/>
            <a:r>
              <a:rPr lang="ja-JP" altLang="en-US" dirty="0" smtClean="0"/>
              <a:t>悪質な場合呼び出されます</a:t>
            </a:r>
            <a:endParaRPr lang="en-US" altLang="ja-JP"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22</a:t>
            </a:fld>
            <a:endParaRPr kumimoji="1" lang="ja-JP" altLang="en-US"/>
          </a:p>
        </p:txBody>
      </p:sp>
    </p:spTree>
    <p:extLst>
      <p:ext uri="{BB962C8B-B14F-4D97-AF65-F5344CB8AC3E}">
        <p14:creationId xmlns:p14="http://schemas.microsoft.com/office/powerpoint/2010/main" val="3257310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追跡は完全ではない</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IP</a:t>
            </a:r>
            <a:r>
              <a:rPr kumimoji="1" lang="ja-JP" altLang="en-US" dirty="0" smtClean="0"/>
              <a:t>アドレスの付いている端末がわかっても、それをその時誰が使っていたかは</a:t>
            </a:r>
            <a:r>
              <a:rPr lang="ja-JP" altLang="en-US" dirty="0"/>
              <a:t>？</a:t>
            </a:r>
            <a:endParaRPr kumimoji="1" lang="en-US" altLang="ja-JP" dirty="0" smtClean="0"/>
          </a:p>
          <a:p>
            <a:pPr lvl="2"/>
            <a:endParaRPr kumimoji="1" lang="en-US" altLang="ja-JP" dirty="0" smtClean="0"/>
          </a:p>
          <a:p>
            <a:r>
              <a:rPr kumimoji="1" lang="en-US" altLang="ja-JP" dirty="0" smtClean="0"/>
              <a:t>IP</a:t>
            </a:r>
            <a:r>
              <a:rPr kumimoji="1" lang="ja-JP" altLang="en-US" dirty="0" smtClean="0"/>
              <a:t>の仕組みがわかっていると逆に回避可能</a:t>
            </a:r>
            <a:endParaRPr kumimoji="1" lang="en-US" altLang="ja-JP" dirty="0" smtClean="0"/>
          </a:p>
          <a:p>
            <a:pPr lvl="1"/>
            <a:r>
              <a:rPr lang="ja-JP" altLang="en-US" dirty="0" smtClean="0"/>
              <a:t>例：「遠隔操作ウイルス」事件</a:t>
            </a:r>
            <a:endParaRPr lang="en-US" altLang="ja-JP" dirty="0" smtClean="0"/>
          </a:p>
          <a:p>
            <a:pPr lvl="2"/>
            <a:r>
              <a:rPr lang="ja-JP" altLang="en-US" dirty="0" smtClean="0"/>
              <a:t>複数の踏み台を経由して通信元を隠蔽</a:t>
            </a:r>
            <a:endParaRPr lang="en-US" altLang="ja-JP" dirty="0" smtClean="0"/>
          </a:p>
          <a:p>
            <a:pPr lvl="2"/>
            <a:r>
              <a:rPr lang="ja-JP" altLang="en-US" dirty="0"/>
              <a:t>注意</a:t>
            </a:r>
            <a:r>
              <a:rPr lang="ja-JP" altLang="en-US" dirty="0" smtClean="0"/>
              <a:t>深く実践</a:t>
            </a:r>
            <a:r>
              <a:rPr lang="ja-JP" altLang="en-US" dirty="0"/>
              <a:t>する</a:t>
            </a:r>
            <a:r>
              <a:rPr lang="ja-JP" altLang="en-US" dirty="0" smtClean="0"/>
              <a:t>と専門家も騙される</a:t>
            </a:r>
            <a:endParaRPr lang="en-US" altLang="ja-JP" dirty="0" smtClean="0"/>
          </a:p>
          <a:p>
            <a:pPr lvl="2"/>
            <a:endParaRPr lang="en-US" altLang="ja-JP" dirty="0" smtClean="0"/>
          </a:p>
          <a:p>
            <a:r>
              <a:rPr lang="ja-JP" altLang="en-US" dirty="0" smtClean="0"/>
              <a:t>そもそも一般の人には通常開示されない情報</a:t>
            </a:r>
            <a:endParaRPr lang="en-US" altLang="ja-JP" dirty="0" smtClean="0"/>
          </a:p>
          <a:p>
            <a:pPr lvl="1"/>
            <a:r>
              <a:rPr lang="en-US" altLang="ja-JP" dirty="0" smtClean="0"/>
              <a:t>IP</a:t>
            </a:r>
            <a:r>
              <a:rPr lang="ja-JP" altLang="en-US" dirty="0" smtClean="0"/>
              <a:t>アドレス「だけ」がわかっても住所はわからない</a:t>
            </a:r>
            <a:endParaRPr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23</a:t>
            </a:fld>
            <a:endParaRPr kumimoji="1" lang="ja-JP" altLang="en-US"/>
          </a:p>
        </p:txBody>
      </p:sp>
    </p:spTree>
    <p:extLst>
      <p:ext uri="{BB962C8B-B14F-4D97-AF65-F5344CB8AC3E}">
        <p14:creationId xmlns:p14="http://schemas.microsoft.com/office/powerpoint/2010/main" val="3256479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その他の情報からの特定</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アップロードした写真</a:t>
            </a:r>
            <a:endParaRPr kumimoji="1" lang="en-US" altLang="ja-JP" dirty="0" smtClean="0"/>
          </a:p>
          <a:p>
            <a:pPr lvl="1"/>
            <a:r>
              <a:rPr lang="en-US" altLang="ja-JP" dirty="0" smtClean="0"/>
              <a:t>GPS</a:t>
            </a:r>
            <a:r>
              <a:rPr lang="ja-JP" altLang="en-US" dirty="0" smtClean="0"/>
              <a:t>等で取得した位置情報が埋め込まれている場合がある</a:t>
            </a:r>
            <a:endParaRPr lang="en-US" altLang="ja-JP" dirty="0" smtClean="0"/>
          </a:p>
          <a:p>
            <a:pPr lvl="1"/>
            <a:r>
              <a:rPr lang="ja-JP" altLang="en-US" dirty="0" smtClean="0"/>
              <a:t>背景</a:t>
            </a:r>
            <a:r>
              <a:rPr lang="ja-JP" altLang="en-US" dirty="0"/>
              <a:t>など</a:t>
            </a:r>
            <a:r>
              <a:rPr lang="ja-JP" altLang="en-US" dirty="0" smtClean="0"/>
              <a:t>から場所を特定するのが趣味の人</a:t>
            </a:r>
            <a:r>
              <a:rPr lang="ja-JP" altLang="en-US" dirty="0"/>
              <a:t>達</a:t>
            </a:r>
            <a:endParaRPr lang="en-US" altLang="ja-JP" dirty="0" smtClean="0"/>
          </a:p>
          <a:p>
            <a:pPr lvl="1"/>
            <a:r>
              <a:rPr lang="ja-JP" altLang="en-US" dirty="0" smtClean="0"/>
              <a:t>画像検索サービスの発達</a:t>
            </a:r>
            <a:endParaRPr lang="en-US" altLang="ja-JP" dirty="0" smtClean="0"/>
          </a:p>
          <a:p>
            <a:pPr lvl="1"/>
            <a:r>
              <a:rPr lang="ja-JP" altLang="en-US" dirty="0" smtClean="0"/>
              <a:t>顔認識機能の発達</a:t>
            </a:r>
            <a:endParaRPr lang="en-US" altLang="ja-JP" dirty="0" smtClean="0"/>
          </a:p>
          <a:p>
            <a:r>
              <a:rPr lang="ja-JP" altLang="en-US" dirty="0" smtClean="0"/>
              <a:t>書き込み履歴の検索</a:t>
            </a:r>
            <a:endParaRPr lang="en-US" altLang="ja-JP" dirty="0" smtClean="0"/>
          </a:p>
          <a:p>
            <a:pPr lvl="1"/>
            <a:r>
              <a:rPr lang="ja-JP" altLang="en-US" dirty="0"/>
              <a:t>過去の</a:t>
            </a:r>
            <a:r>
              <a:rPr lang="ja-JP" altLang="en-US" dirty="0" smtClean="0"/>
              <a:t>書き込みから周辺情報を集める</a:t>
            </a:r>
            <a:endParaRPr lang="en-US" altLang="ja-JP" dirty="0" smtClean="0"/>
          </a:p>
          <a:p>
            <a:pPr lvl="3"/>
            <a:endParaRPr lang="en-US" altLang="ja-JP" dirty="0" smtClean="0"/>
          </a:p>
          <a:p>
            <a:r>
              <a:rPr lang="ja-JP" altLang="en-US" dirty="0" smtClean="0"/>
              <a:t>「特定」するのが好きな人たちがいる</a:t>
            </a:r>
            <a:endParaRPr lang="en-US" altLang="ja-JP" dirty="0" smtClean="0"/>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24</a:t>
            </a:fld>
            <a:endParaRPr kumimoji="1" lang="ja-JP" altLang="en-US"/>
          </a:p>
        </p:txBody>
      </p:sp>
    </p:spTree>
    <p:extLst>
      <p:ext uri="{BB962C8B-B14F-4D97-AF65-F5344CB8AC3E}">
        <p14:creationId xmlns:p14="http://schemas.microsoft.com/office/powerpoint/2010/main" val="2280763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現実でもネットでも同じ</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現実社会でもネット上でも、迷惑行為や違法行為はしないこと</a:t>
            </a:r>
            <a:endParaRPr kumimoji="1" lang="en-US" altLang="ja-JP" dirty="0" smtClean="0"/>
          </a:p>
          <a:p>
            <a:pPr lvl="1"/>
            <a:r>
              <a:rPr lang="ja-JP" altLang="en-US" dirty="0" smtClean="0"/>
              <a:t>犯罪行為やそれに近いことを書かない</a:t>
            </a:r>
            <a:endParaRPr lang="en-US" altLang="ja-JP" dirty="0" smtClean="0"/>
          </a:p>
          <a:p>
            <a:pPr lvl="2"/>
            <a:r>
              <a:rPr lang="ja-JP" altLang="en-US" dirty="0" smtClean="0"/>
              <a:t>犯罪行為は警察が捜査するので捕まる</a:t>
            </a:r>
            <a:endParaRPr lang="en-US" altLang="ja-JP" dirty="0" smtClean="0"/>
          </a:p>
          <a:p>
            <a:pPr lvl="2"/>
            <a:r>
              <a:rPr lang="ja-JP" altLang="en-US" dirty="0" smtClean="0"/>
              <a:t>「炎上」すると特定しようとする人たちが寄ってくる</a:t>
            </a:r>
            <a:endParaRPr lang="en-US" altLang="ja-JP" dirty="0" smtClean="0"/>
          </a:p>
          <a:p>
            <a:pPr lvl="1"/>
            <a:r>
              <a:rPr kumimoji="1" lang="ja-JP" altLang="en-US" dirty="0" smtClean="0"/>
              <a:t>書き込みの内容と公開範囲を意識</a:t>
            </a:r>
            <a:endParaRPr kumimoji="1" lang="en-US" altLang="ja-JP" dirty="0" smtClean="0"/>
          </a:p>
          <a:p>
            <a:pPr lvl="2"/>
            <a:r>
              <a:rPr lang="ja-JP" altLang="en-US" dirty="0" smtClean="0"/>
              <a:t>仲間内のつもりでも気をつける</a:t>
            </a:r>
            <a:endParaRPr lang="en-US" altLang="ja-JP" dirty="0" smtClean="0"/>
          </a:p>
          <a:p>
            <a:pPr lvl="2"/>
            <a:r>
              <a:rPr kumimoji="1" lang="ja-JP" altLang="en-US" dirty="0" smtClean="0"/>
              <a:t>「自分たちのことなど人は見ていない」は間違い</a:t>
            </a:r>
            <a:endParaRPr kumimoji="1" lang="en-US" altLang="ja-JP" dirty="0" smtClean="0"/>
          </a:p>
          <a:p>
            <a:pPr lvl="2"/>
            <a:r>
              <a:rPr lang="ja-JP" altLang="en-US" dirty="0" smtClean="0"/>
              <a:t>住所や電話番号など個人を特定できる情報も書かない</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25</a:t>
            </a:fld>
            <a:endParaRPr kumimoji="1" lang="ja-JP" altLang="en-US"/>
          </a:p>
        </p:txBody>
      </p:sp>
    </p:spTree>
    <p:extLst>
      <p:ext uri="{BB962C8B-B14F-4D97-AF65-F5344CB8AC3E}">
        <p14:creationId xmlns:p14="http://schemas.microsoft.com/office/powerpoint/2010/main" val="2491677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「火事場泥棒」</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災害発生時などにはこれに便乗した攻撃・詐欺が増える</a:t>
            </a:r>
            <a:endParaRPr lang="en-US" altLang="ja-JP" dirty="0" smtClean="0"/>
          </a:p>
          <a:p>
            <a:pPr lvl="1"/>
            <a:r>
              <a:rPr kumimoji="1" lang="ja-JP" altLang="en-US" dirty="0" smtClean="0"/>
              <a:t>災害に関連した内容のウイルス・フィッシングメール・ツイート</a:t>
            </a:r>
            <a:endParaRPr kumimoji="1" lang="en-US" altLang="ja-JP" dirty="0" smtClean="0"/>
          </a:p>
          <a:p>
            <a:pPr lvl="1"/>
            <a:r>
              <a:rPr lang="ja-JP" altLang="en-US" dirty="0"/>
              <a:t>安否</a:t>
            </a:r>
            <a:r>
              <a:rPr lang="ja-JP" altLang="en-US" dirty="0" smtClean="0"/>
              <a:t>確認に乗じた個人情報の詐取</a:t>
            </a:r>
            <a:endParaRPr lang="en-US" altLang="ja-JP" dirty="0" smtClean="0"/>
          </a:p>
          <a:p>
            <a:pPr lvl="1"/>
            <a:r>
              <a:rPr lang="ja-JP" altLang="en-US" dirty="0" smtClean="0"/>
              <a:t>デマも多い</a:t>
            </a:r>
            <a:endParaRPr lang="en-US" altLang="ja-JP" dirty="0" smtClean="0"/>
          </a:p>
          <a:p>
            <a:pPr lvl="1"/>
            <a:endParaRPr lang="ja-JP" altLang="en-US" dirty="0" smtClean="0"/>
          </a:p>
          <a:p>
            <a:r>
              <a:rPr kumimoji="1" lang="en-US" altLang="ja-JP" dirty="0" smtClean="0"/>
              <a:t>IPA</a:t>
            </a:r>
            <a:r>
              <a:rPr kumimoji="1" lang="ja-JP" altLang="en-US" dirty="0" smtClean="0"/>
              <a:t>「</a:t>
            </a:r>
            <a:r>
              <a:rPr lang="ja-JP" altLang="en-US" dirty="0" smtClean="0"/>
              <a:t>東日本大震災に乗じた標的型攻撃メールによるサイバー攻撃の分析・調査報告書」</a:t>
            </a:r>
            <a:endParaRPr kumimoji="1" lang="en-US" altLang="ja-JP" dirty="0" smtClean="0"/>
          </a:p>
          <a:p>
            <a:pPr lvl="1"/>
            <a:r>
              <a:rPr lang="en-US" altLang="ja-JP" dirty="0" smtClean="0">
                <a:hlinkClick r:id="rId2"/>
              </a:rPr>
              <a:t>https://www.ipa.go.jp/about/shinsai/security.html</a:t>
            </a:r>
            <a:endParaRPr lang="en-US" altLang="ja-JP" dirty="0" smtClean="0"/>
          </a:p>
          <a:p>
            <a:pPr lvl="1"/>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26</a:t>
            </a:fld>
            <a:endParaRPr kumimoji="1" lang="ja-JP" altLang="en-US"/>
          </a:p>
        </p:txBody>
      </p:sp>
    </p:spTree>
    <p:extLst>
      <p:ext uri="{BB962C8B-B14F-4D97-AF65-F5344CB8AC3E}">
        <p14:creationId xmlns:p14="http://schemas.microsoft.com/office/powerpoint/2010/main" val="226067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悪質なデマでも逮捕されます</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358415" y="1306262"/>
            <a:ext cx="6588229" cy="4266635"/>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27</a:t>
            </a:fld>
            <a:endParaRPr kumimoji="1" lang="ja-JP" altLang="en-US"/>
          </a:p>
        </p:txBody>
      </p:sp>
      <p:sp>
        <p:nvSpPr>
          <p:cNvPr id="6" name="正方形/長方形 5"/>
          <p:cNvSpPr/>
          <p:nvPr/>
        </p:nvSpPr>
        <p:spPr>
          <a:xfrm>
            <a:off x="1359243" y="5709462"/>
            <a:ext cx="7784757" cy="369332"/>
          </a:xfrm>
          <a:prstGeom prst="rect">
            <a:avLst/>
          </a:prstGeom>
        </p:spPr>
        <p:txBody>
          <a:bodyPr wrap="square">
            <a:spAutoFit/>
          </a:bodyPr>
          <a:lstStyle/>
          <a:p>
            <a:r>
              <a:rPr lang="en-US" altLang="ja-JP" dirty="0"/>
              <a:t>http://www3.nhk.or.jp/news/html/20160720/k10010602351000.html</a:t>
            </a:r>
            <a:endParaRPr lang="ja-JP" altLang="en-US" dirty="0"/>
          </a:p>
        </p:txBody>
      </p:sp>
    </p:spTree>
    <p:extLst>
      <p:ext uri="{BB962C8B-B14F-4D97-AF65-F5344CB8AC3E}">
        <p14:creationId xmlns:p14="http://schemas.microsoft.com/office/powerpoint/2010/main" val="1837035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リツイート・シェア</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Twitter</a:t>
            </a:r>
            <a:r>
              <a:rPr kumimoji="1" lang="ja-JP" altLang="en-US" dirty="0" smtClean="0"/>
              <a:t>で元記事を確認せずにリツイートする人が</a:t>
            </a:r>
            <a:r>
              <a:rPr kumimoji="1" lang="en-US" altLang="ja-JP" dirty="0" smtClean="0"/>
              <a:t>59%</a:t>
            </a:r>
            <a:r>
              <a:rPr kumimoji="1" lang="ja-JP" altLang="en-US" dirty="0" smtClean="0"/>
              <a:t>（米仏での研究）</a:t>
            </a:r>
            <a:endParaRPr kumimoji="1" lang="en-US" altLang="ja-JP" dirty="0" smtClean="0"/>
          </a:p>
          <a:p>
            <a:pPr lvl="1"/>
            <a:r>
              <a:rPr lang="ja-JP" altLang="en-US" dirty="0" smtClean="0"/>
              <a:t>表題やまとめだけ見て拡散して満足する</a:t>
            </a:r>
            <a:endParaRPr lang="en-US" altLang="ja-JP" dirty="0" smtClean="0"/>
          </a:p>
          <a:p>
            <a:pPr lvl="1"/>
            <a:r>
              <a:rPr lang="en-US" altLang="ja-JP" dirty="0" smtClean="0">
                <a:hlinkClick r:id="rId3"/>
              </a:rPr>
              <a:t>https://www.washingtonpost.com/news/the-intersect/wp/2016/06/16/six-in-10-of-you-will-share-this-link-without-reading-it-according-to-a-new-and-depressing-study/</a:t>
            </a:r>
            <a:r>
              <a:rPr lang="ja-JP" altLang="en-US" dirty="0" smtClean="0"/>
              <a:t> </a:t>
            </a:r>
            <a:endParaRPr kumimoji="1" lang="en-US" altLang="ja-JP" dirty="0" smtClean="0"/>
          </a:p>
          <a:p>
            <a:endParaRPr lang="en-US" altLang="ja-JP" dirty="0"/>
          </a:p>
          <a:p>
            <a:r>
              <a:rPr kumimoji="1" lang="ja-JP" altLang="en-US" dirty="0" smtClean="0"/>
              <a:t>キャッチーなタイトルの話題は</a:t>
            </a:r>
            <a:r>
              <a:rPr lang="ja-JP" altLang="en-US" dirty="0" smtClean="0"/>
              <a:t>（嘘や間違いがあっても）広がりやすい</a:t>
            </a:r>
            <a:endParaRPr lang="en-US" altLang="ja-JP" dirty="0" smtClean="0"/>
          </a:p>
          <a:p>
            <a:pPr lvl="1"/>
            <a:r>
              <a:rPr lang="ja-JP" altLang="en-US" dirty="0" smtClean="0"/>
              <a:t>訂正記事</a:t>
            </a:r>
            <a:r>
              <a:rPr lang="ja-JP" altLang="en-US" dirty="0"/>
              <a:t>があって</a:t>
            </a:r>
            <a:r>
              <a:rPr lang="ja-JP" altLang="en-US" dirty="0" smtClean="0"/>
              <a:t>も追いつくほど拡散されない</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28</a:t>
            </a:fld>
            <a:endParaRPr kumimoji="1" lang="ja-JP" altLang="en-US"/>
          </a:p>
        </p:txBody>
      </p:sp>
    </p:spTree>
    <p:extLst>
      <p:ext uri="{BB962C8B-B14F-4D97-AF65-F5344CB8AC3E}">
        <p14:creationId xmlns:p14="http://schemas.microsoft.com/office/powerpoint/2010/main" val="421999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「なりすまし」と</a:t>
            </a:r>
            <a:r>
              <a:rPr kumimoji="1" lang="en-US" altLang="ja-JP" dirty="0" smtClean="0"/>
              <a:t/>
            </a:r>
            <a:br>
              <a:rPr kumimoji="1" lang="en-US" altLang="ja-JP" dirty="0" smtClean="0"/>
            </a:br>
            <a:r>
              <a:rPr kumimoji="1" lang="ja-JP" altLang="en-US" dirty="0" smtClean="0"/>
              <a:t>「乗っ取り」</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29</a:t>
            </a:fld>
            <a:endParaRPr kumimoji="1" lang="ja-JP" altLang="en-US"/>
          </a:p>
        </p:txBody>
      </p:sp>
    </p:spTree>
    <p:extLst>
      <p:ext uri="{BB962C8B-B14F-4D97-AF65-F5344CB8AC3E}">
        <p14:creationId xmlns:p14="http://schemas.microsoft.com/office/powerpoint/2010/main" val="115524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専門用語と漢字変換</a:t>
            </a:r>
            <a:endParaRPr kumimoji="1" lang="ja-JP" altLang="en-US" dirty="0"/>
          </a:p>
        </p:txBody>
      </p:sp>
      <p:sp>
        <p:nvSpPr>
          <p:cNvPr id="6" name="コンテンツ プレースホルダー 5"/>
          <p:cNvSpPr>
            <a:spLocks noGrp="1"/>
          </p:cNvSpPr>
          <p:nvPr>
            <p:ph idx="1"/>
          </p:nvPr>
        </p:nvSpPr>
        <p:spPr/>
        <p:txBody>
          <a:bodyPr/>
          <a:lstStyle/>
          <a:p>
            <a:r>
              <a:rPr lang="ja-JP" altLang="en-US" dirty="0" smtClean="0"/>
              <a:t>以前の担当分の小テストを採点していて気づいたこと</a:t>
            </a:r>
            <a:endParaRPr lang="en-US" altLang="ja-JP" dirty="0" smtClean="0"/>
          </a:p>
          <a:p>
            <a:endParaRPr kumimoji="1" lang="en-US" altLang="ja-JP" dirty="0"/>
          </a:p>
          <a:p>
            <a:pPr marL="0" indent="0" algn="ctr">
              <a:buNone/>
            </a:pPr>
            <a:r>
              <a:rPr lang="ja-JP" altLang="en-US" sz="3200" dirty="0" smtClean="0"/>
              <a:t>漢字の誤変換が結構多い</a:t>
            </a:r>
            <a:endParaRPr lang="en-US" altLang="ja-JP" sz="3200" dirty="0" smtClean="0"/>
          </a:p>
          <a:p>
            <a:endParaRPr lang="en-US" altLang="ja-JP" dirty="0" smtClean="0"/>
          </a:p>
          <a:p>
            <a:r>
              <a:rPr lang="ja-JP" altLang="en-US" dirty="0" smtClean="0"/>
              <a:t>本講義</a:t>
            </a:r>
            <a:r>
              <a:rPr lang="ja-JP" altLang="en-US" dirty="0"/>
              <a:t>の</a:t>
            </a:r>
            <a:r>
              <a:rPr kumimoji="1" lang="ja-JP" altLang="en-US" dirty="0" smtClean="0"/>
              <a:t>小テスト</a:t>
            </a:r>
            <a:r>
              <a:rPr kumimoji="1" lang="ja-JP" altLang="en-US" dirty="0"/>
              <a:t>で</a:t>
            </a:r>
            <a:r>
              <a:rPr kumimoji="1" lang="ja-JP" altLang="en-US" dirty="0" smtClean="0"/>
              <a:t>は減点にしていたが、場合によっては</a:t>
            </a:r>
            <a:r>
              <a:rPr kumimoji="1" lang="en-US" altLang="ja-JP" dirty="0" smtClean="0"/>
              <a:t>×</a:t>
            </a:r>
            <a:r>
              <a:rPr kumimoji="1" lang="ja-JP" altLang="en-US" dirty="0" smtClean="0"/>
              <a:t>になるかもしれない</a:t>
            </a:r>
            <a:endParaRPr kumimoji="1" lang="en-US" altLang="ja-JP" dirty="0" smtClean="0"/>
          </a:p>
          <a:p>
            <a:pPr lvl="1"/>
            <a:r>
              <a:rPr lang="ja-JP" altLang="en-US" dirty="0" smtClean="0"/>
              <a:t>意味を理解</a:t>
            </a:r>
            <a:r>
              <a:rPr lang="ja-JP" altLang="en-US" dirty="0"/>
              <a:t>していない</a:t>
            </a:r>
            <a:r>
              <a:rPr lang="ja-JP" altLang="en-US" dirty="0" smtClean="0"/>
              <a:t>と思われるため</a:t>
            </a:r>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a:t>
            </a:fld>
            <a:endParaRPr kumimoji="1" lang="ja-JP" altLang="en-US"/>
          </a:p>
        </p:txBody>
      </p:sp>
    </p:spTree>
    <p:extLst>
      <p:ext uri="{BB962C8B-B14F-4D97-AF65-F5344CB8AC3E}">
        <p14:creationId xmlns:p14="http://schemas.microsoft.com/office/powerpoint/2010/main" val="39226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「なりすまし」</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掲示板や</a:t>
            </a:r>
            <a:r>
              <a:rPr lang="en-US" altLang="ja-JP" dirty="0" smtClean="0"/>
              <a:t>SNS</a:t>
            </a:r>
            <a:r>
              <a:rPr lang="ja-JP" altLang="en-US" dirty="0" err="1" smtClean="0"/>
              <a:t>に有</a:t>
            </a:r>
            <a:r>
              <a:rPr lang="ja-JP" altLang="en-US" dirty="0" smtClean="0"/>
              <a:t>名人や有名組織の名前での書き込みを見た！</a:t>
            </a:r>
            <a:endParaRPr lang="en-US" altLang="ja-JP" dirty="0" smtClean="0"/>
          </a:p>
          <a:p>
            <a:endParaRPr kumimoji="1" lang="en-US" altLang="ja-JP" dirty="0"/>
          </a:p>
          <a:p>
            <a:r>
              <a:rPr lang="ja-JP" altLang="en-US" dirty="0" smtClean="0"/>
              <a:t>それが本当に本物による物か、疑ったことありますか？</a:t>
            </a:r>
            <a:endParaRPr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30</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652" y="4254038"/>
            <a:ext cx="2486748" cy="1657184"/>
          </a:xfrm>
          <a:prstGeom prst="rect">
            <a:avLst/>
          </a:prstGeom>
        </p:spPr>
      </p:pic>
    </p:spTree>
    <p:extLst>
      <p:ext uri="{BB962C8B-B14F-4D97-AF65-F5344CB8AC3E}">
        <p14:creationId xmlns:p14="http://schemas.microsoft.com/office/powerpoint/2010/main" val="1105978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Twitter</a:t>
            </a:r>
            <a:r>
              <a:rPr lang="ja-JP" altLang="en-US" dirty="0" err="1" smtClean="0"/>
              <a:t>での</a:t>
            </a:r>
            <a:r>
              <a:rPr kumimoji="1" lang="ja-JP" altLang="en-US" dirty="0" smtClean="0"/>
              <a:t>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数年前九州大学公式アカウントを自称する</a:t>
            </a:r>
            <a:r>
              <a:rPr kumimoji="1" lang="en-US" altLang="ja-JP" dirty="0" smtClean="0"/>
              <a:t>ID</a:t>
            </a:r>
            <a:r>
              <a:rPr kumimoji="1" lang="ja-JP" altLang="en-US" dirty="0" smtClean="0"/>
              <a:t>が出現</a:t>
            </a:r>
            <a:endParaRPr kumimoji="1" lang="en-US" altLang="ja-JP" dirty="0" smtClean="0"/>
          </a:p>
          <a:p>
            <a:pPr lvl="1"/>
            <a:r>
              <a:rPr kumimoji="1" lang="ja-JP" altLang="en-US" dirty="0" smtClean="0"/>
              <a:t>休講情報等をツイート</a:t>
            </a:r>
            <a:r>
              <a:rPr lang="ja-JP" altLang="en-US" dirty="0" smtClean="0"/>
              <a:t>（現在は消滅している）</a:t>
            </a:r>
            <a:endParaRPr lang="en-US" altLang="ja-JP" dirty="0" smtClean="0"/>
          </a:p>
          <a:p>
            <a:endParaRPr kumimoji="1" lang="en-US" altLang="ja-JP" dirty="0" smtClean="0"/>
          </a:p>
          <a:p>
            <a:r>
              <a:rPr kumimoji="1" lang="ja-JP" altLang="en-US" dirty="0" smtClean="0"/>
              <a:t>芸能人や著名な企業等の偽</a:t>
            </a:r>
            <a:r>
              <a:rPr lang="en-US" altLang="ja-JP" dirty="0" smtClean="0"/>
              <a:t>ID</a:t>
            </a:r>
            <a:endParaRPr lang="en-US" altLang="ja-JP" dirty="0"/>
          </a:p>
          <a:p>
            <a:pPr lvl="1"/>
            <a:r>
              <a:rPr lang="ja-JP" altLang="en-US" dirty="0" smtClean="0"/>
              <a:t>本物を連想させる</a:t>
            </a:r>
            <a:r>
              <a:rPr lang="en-US" altLang="ja-JP" dirty="0" smtClean="0"/>
              <a:t>ID</a:t>
            </a:r>
            <a:r>
              <a:rPr lang="ja-JP" altLang="en-US" dirty="0" smtClean="0"/>
              <a:t>名やプロフィールを利用</a:t>
            </a:r>
            <a:endParaRPr lang="en-US" altLang="ja-JP" dirty="0" smtClean="0"/>
          </a:p>
          <a:p>
            <a:pPr lvl="1"/>
            <a:r>
              <a:rPr lang="ja-JP" altLang="en-US" dirty="0" smtClean="0"/>
              <a:t>ボット（その人の過去の発言を自動で繰り返すアカウント）の場合も</a:t>
            </a:r>
            <a:endParaRPr lang="en-US" altLang="ja-JP"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31</a:t>
            </a:fld>
            <a:endParaRPr kumimoji="1" lang="ja-JP" altLang="en-US"/>
          </a:p>
        </p:txBody>
      </p:sp>
    </p:spTree>
    <p:extLst>
      <p:ext uri="{BB962C8B-B14F-4D97-AF65-F5344CB8AC3E}">
        <p14:creationId xmlns:p14="http://schemas.microsoft.com/office/powerpoint/2010/main" val="189087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対策等</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smtClean="0"/>
              <a:t>他の公式情報（ホームページ等）に掲載されているか確認</a:t>
            </a:r>
            <a:endParaRPr lang="en-US" altLang="ja-JP" dirty="0" smtClean="0"/>
          </a:p>
          <a:p>
            <a:r>
              <a:rPr lang="ja-JP" altLang="en-US" dirty="0" smtClean="0"/>
              <a:t>フォロワーが多くても偽物ということもある</a:t>
            </a:r>
            <a:endParaRPr lang="en-US" altLang="ja-JP" dirty="0" smtClean="0"/>
          </a:p>
          <a:p>
            <a:pPr lvl="1"/>
            <a:r>
              <a:rPr lang="ja-JP" altLang="en-US" dirty="0"/>
              <a:t>単</a:t>
            </a:r>
            <a:r>
              <a:rPr lang="ja-JP" altLang="en-US" dirty="0" smtClean="0"/>
              <a:t>に</a:t>
            </a:r>
            <a:r>
              <a:rPr lang="ja-JP" altLang="en-US" dirty="0"/>
              <a:t>騙された</a:t>
            </a:r>
            <a:r>
              <a:rPr lang="ja-JP" altLang="en-US" dirty="0" smtClean="0"/>
              <a:t>人</a:t>
            </a:r>
            <a:r>
              <a:rPr lang="ja-JP" altLang="en-US" dirty="0"/>
              <a:t>が</a:t>
            </a:r>
            <a:r>
              <a:rPr lang="ja-JP" altLang="en-US" dirty="0" smtClean="0"/>
              <a:t>多かった</a:t>
            </a:r>
            <a:r>
              <a:rPr lang="ja-JP" altLang="en-US" dirty="0"/>
              <a:t>、という</a:t>
            </a:r>
            <a:r>
              <a:rPr lang="ja-JP" altLang="en-US" dirty="0" smtClean="0"/>
              <a:t>こと</a:t>
            </a:r>
            <a:endParaRPr lang="en-US" altLang="ja-JP" dirty="0" smtClean="0"/>
          </a:p>
          <a:p>
            <a:r>
              <a:rPr lang="en-US" altLang="ja-JP" dirty="0" smtClean="0"/>
              <a:t>Twitter</a:t>
            </a:r>
            <a:r>
              <a:rPr lang="ja-JP" altLang="en-US" dirty="0" smtClean="0"/>
              <a:t>では「認証済みアカウント」は信頼できる（はず）</a:t>
            </a:r>
            <a:endParaRPr lang="en-US" altLang="ja-JP" dirty="0" smtClean="0"/>
          </a:p>
          <a:p>
            <a:pPr lvl="1"/>
            <a:r>
              <a:rPr lang="en-US" altLang="ja-JP" dirty="0" smtClean="0"/>
              <a:t>Twitter</a:t>
            </a:r>
            <a:r>
              <a:rPr lang="ja-JP" altLang="en-US" dirty="0" smtClean="0"/>
              <a:t>が認めた人しか取得できない</a:t>
            </a:r>
            <a:endParaRPr lang="en-US" altLang="ja-JP" dirty="0" smtClean="0"/>
          </a:p>
          <a:p>
            <a:endParaRPr lang="en-US" altLang="ja-JP" dirty="0" smtClean="0"/>
          </a:p>
          <a:p>
            <a:r>
              <a:rPr lang="ja-JP" altLang="en-US" dirty="0" smtClean="0"/>
              <a:t>自分がなりすまされていた場合は運営に通報</a:t>
            </a:r>
            <a:endParaRPr lang="en-US" altLang="ja-JP"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32</a:t>
            </a:fld>
            <a:endParaRPr kumimoji="1" lang="ja-JP" altLang="en-US"/>
          </a:p>
        </p:txBody>
      </p:sp>
    </p:spTree>
    <p:extLst>
      <p:ext uri="{BB962C8B-B14F-4D97-AF65-F5344CB8AC3E}">
        <p14:creationId xmlns:p14="http://schemas.microsoft.com/office/powerpoint/2010/main" val="1890876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認証済アカウント</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33</a:t>
            </a:fld>
            <a:endParaRPr kumimoji="1" lang="ja-JP" altLang="en-US"/>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229301" y="1406448"/>
            <a:ext cx="7211006" cy="4702252"/>
          </a:xfrm>
        </p:spPr>
      </p:pic>
    </p:spTree>
    <p:extLst>
      <p:ext uri="{BB962C8B-B14F-4D97-AF65-F5344CB8AC3E}">
        <p14:creationId xmlns:p14="http://schemas.microsoft.com/office/powerpoint/2010/main" val="2681749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45" y="1354588"/>
            <a:ext cx="8534400" cy="5163852"/>
          </a:xfrm>
          <a:prstGeom prst="rect">
            <a:avLst/>
          </a:prstGeom>
        </p:spPr>
      </p:pic>
      <p:sp>
        <p:nvSpPr>
          <p:cNvPr id="2" name="タイトル 1"/>
          <p:cNvSpPr>
            <a:spLocks noGrp="1"/>
          </p:cNvSpPr>
          <p:nvPr>
            <p:ph type="title"/>
          </p:nvPr>
        </p:nvSpPr>
        <p:spPr>
          <a:xfrm>
            <a:off x="1945200" y="624110"/>
            <a:ext cx="6589200" cy="779906"/>
          </a:xfrm>
        </p:spPr>
        <p:txBody>
          <a:bodyPr>
            <a:normAutofit/>
          </a:bodyPr>
          <a:lstStyle/>
          <a:p>
            <a:r>
              <a:rPr kumimoji="1" lang="ja-JP" altLang="en-US" dirty="0" smtClean="0"/>
              <a:t>九大公式アカウント</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34</a:t>
            </a:fld>
            <a:endParaRPr kumimoji="1" lang="ja-JP" altLang="en-US"/>
          </a:p>
        </p:txBody>
      </p:sp>
      <p:sp>
        <p:nvSpPr>
          <p:cNvPr id="12" name="角丸四角形 11"/>
          <p:cNvSpPr/>
          <p:nvPr/>
        </p:nvSpPr>
        <p:spPr>
          <a:xfrm>
            <a:off x="6463407" y="1997140"/>
            <a:ext cx="731520" cy="4232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a:stCxn id="12" idx="1"/>
          </p:cNvCxnSpPr>
          <p:nvPr/>
        </p:nvCxnSpPr>
        <p:spPr>
          <a:xfrm flipH="1">
            <a:off x="2594919" y="2208773"/>
            <a:ext cx="3868488" cy="1238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2"/>
          </p:cNvCxnSpPr>
          <p:nvPr/>
        </p:nvCxnSpPr>
        <p:spPr>
          <a:xfrm flipH="1">
            <a:off x="5239800" y="2420405"/>
            <a:ext cx="1589367" cy="17524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1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「乗っ取り」</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アカウントは「</a:t>
            </a:r>
            <a:r>
              <a:rPr kumimoji="1" lang="en-US" altLang="ja-JP" dirty="0" smtClean="0"/>
              <a:t>ID</a:t>
            </a:r>
            <a:r>
              <a:rPr kumimoji="1" lang="ja-JP" altLang="en-US" dirty="0" smtClean="0"/>
              <a:t>」と「パスワード」で保護</a:t>
            </a:r>
            <a:endParaRPr kumimoji="1" lang="en-US" altLang="ja-JP" dirty="0" smtClean="0"/>
          </a:p>
          <a:p>
            <a:pPr lvl="1"/>
            <a:r>
              <a:rPr lang="en-US" altLang="ja-JP" dirty="0" smtClean="0"/>
              <a:t>ID</a:t>
            </a:r>
            <a:r>
              <a:rPr lang="ja-JP" altLang="en-US" dirty="0" smtClean="0"/>
              <a:t>とパスワードを知っている人がそのアカウントを利用できる</a:t>
            </a:r>
            <a:endParaRPr lang="en-US" altLang="ja-JP" dirty="0" smtClean="0"/>
          </a:p>
          <a:p>
            <a:pPr lvl="1"/>
            <a:r>
              <a:rPr lang="ja-JP" altLang="en-US" dirty="0" smtClean="0"/>
              <a:t>もしその情報が（悪意のある）他人に漏れたら？</a:t>
            </a:r>
            <a:endParaRPr lang="en-US" altLang="ja-JP" dirty="0" smtClean="0"/>
          </a:p>
          <a:p>
            <a:pPr lvl="1"/>
            <a:endParaRPr lang="en-US" altLang="ja-JP" dirty="0"/>
          </a:p>
          <a:p>
            <a:r>
              <a:rPr lang="ja-JP" altLang="en-US" dirty="0" smtClean="0"/>
              <a:t>メール</a:t>
            </a:r>
            <a:r>
              <a:rPr lang="ja-JP" altLang="en-US" dirty="0"/>
              <a:t>アカウント</a:t>
            </a:r>
            <a:r>
              <a:rPr lang="ja-JP" altLang="en-US" dirty="0" smtClean="0"/>
              <a:t>乗っ取りによる詐欺</a:t>
            </a:r>
            <a:endParaRPr lang="en-US" altLang="ja-JP" dirty="0" smtClean="0"/>
          </a:p>
          <a:p>
            <a:pPr lvl="1"/>
            <a:r>
              <a:rPr lang="ja-JP" altLang="en-US" dirty="0" smtClean="0"/>
              <a:t>「旅行先で盗難に遭い困っているので送金して」</a:t>
            </a:r>
            <a:endParaRPr lang="en-US" altLang="ja-JP" dirty="0" smtClean="0"/>
          </a:p>
          <a:p>
            <a:pPr lvl="3"/>
            <a:endParaRPr lang="en-US" altLang="ja-JP" dirty="0" smtClean="0"/>
          </a:p>
          <a:p>
            <a:r>
              <a:rPr lang="en-US" altLang="ja-JP" dirty="0" smtClean="0"/>
              <a:t>LINE</a:t>
            </a:r>
            <a:r>
              <a:rPr lang="ja-JP" altLang="en-US" dirty="0" smtClean="0"/>
              <a:t>の</a:t>
            </a:r>
            <a:r>
              <a:rPr lang="en-US" altLang="ja-JP" dirty="0" smtClean="0"/>
              <a:t>ID</a:t>
            </a:r>
            <a:r>
              <a:rPr lang="ja-JP" altLang="en-US" dirty="0"/>
              <a:t>乗っ取</a:t>
            </a:r>
            <a:r>
              <a:rPr lang="ja-JP" altLang="en-US" dirty="0" smtClean="0"/>
              <a:t>りによる詐欺</a:t>
            </a:r>
            <a:endParaRPr lang="en-US" altLang="ja-JP" dirty="0" smtClean="0"/>
          </a:p>
          <a:p>
            <a:pPr lvl="1"/>
            <a:r>
              <a:rPr lang="ja-JP" altLang="en-US" dirty="0" smtClean="0"/>
              <a:t>友人を装って</a:t>
            </a:r>
            <a:r>
              <a:rPr lang="en-US" altLang="ja-JP" dirty="0" err="1" smtClean="0"/>
              <a:t>webmoney</a:t>
            </a:r>
            <a:r>
              <a:rPr lang="ja-JP" altLang="en-US" dirty="0" smtClean="0"/>
              <a:t>等の金券を購入させ、チャージ用のコードを写真で送らせる</a:t>
            </a:r>
            <a:endParaRPr lang="en-US" altLang="ja-JP"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35</a:t>
            </a:fld>
            <a:endParaRPr kumimoji="1" lang="ja-JP" altLang="en-US"/>
          </a:p>
        </p:txBody>
      </p:sp>
    </p:spTree>
    <p:extLst>
      <p:ext uri="{BB962C8B-B14F-4D97-AF65-F5344CB8AC3E}">
        <p14:creationId xmlns:p14="http://schemas.microsoft.com/office/powerpoint/2010/main" val="3776353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945200" y="624110"/>
            <a:ext cx="6589200" cy="528798"/>
          </a:xfrm>
        </p:spPr>
        <p:txBody>
          <a:bodyPr>
            <a:normAutofit fontScale="90000"/>
          </a:bodyPr>
          <a:lstStyle/>
          <a:p>
            <a:r>
              <a:rPr kumimoji="1" lang="ja-JP" altLang="en-US" dirty="0" smtClean="0"/>
              <a:t>実際に送られてきた偽メール</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36</a:t>
            </a:fld>
            <a:endParaRPr kumimoji="1" lang="ja-JP" altLang="en-US"/>
          </a:p>
        </p:txBody>
      </p:sp>
      <p:sp>
        <p:nvSpPr>
          <p:cNvPr id="5" name="テキスト ボックス 4"/>
          <p:cNvSpPr txBox="1"/>
          <p:nvPr/>
        </p:nvSpPr>
        <p:spPr>
          <a:xfrm>
            <a:off x="1746913" y="1152908"/>
            <a:ext cx="7001302" cy="3970318"/>
          </a:xfrm>
          <a:prstGeom prst="rect">
            <a:avLst/>
          </a:prstGeom>
          <a:noFill/>
        </p:spPr>
        <p:txBody>
          <a:bodyPr wrap="square" rtlCol="0">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Subject: Loan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Kindly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pardon my ignorance for not informing you about my urgent trip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spain</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and for reaching out to you this way. I'm seriously in mess over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here</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and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 need you to help me out. I thought it expedient for me to confide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you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and I will be glad to have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this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confidential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between us. I was a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victim</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of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harm robbers here. Though I wasn't hurt, I'm mentally and physically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ok,</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but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my money, mobile phone and my bags with some vital documents were taken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away by these guys. I'm urgently in need of some money to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complete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major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aim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being here and to balance my bills till my departure next weekend</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（続く）</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2882900" y="4715476"/>
            <a:ext cx="5765800" cy="1569660"/>
          </a:xfrm>
          <a:prstGeom prst="rect">
            <a:avLst/>
          </a:prstGeom>
          <a:noFill/>
        </p:spPr>
        <p:txBody>
          <a:bodyPr wrap="square" rtlCol="0">
            <a:spAutoFit/>
          </a:bodyPr>
          <a:lstStyle/>
          <a:p>
            <a:r>
              <a:rPr kumimoji="1" lang="ja-JP" altLang="en-US" sz="2400" dirty="0" smtClean="0">
                <a:solidFill>
                  <a:srgbClr val="C00000"/>
                </a:solidFill>
              </a:rPr>
              <a:t>急用でスペインに来ているのだが泥棒に遭って現金・電話・重要書類の入ったバッグを盗まれてしまった。こちらの用事を済ませるのに現金が至急必要だ。</a:t>
            </a:r>
            <a:endParaRPr kumimoji="1" lang="ja-JP" altLang="en-US" sz="2400" dirty="0">
              <a:solidFill>
                <a:srgbClr val="C00000"/>
              </a:solidFill>
            </a:endParaRPr>
          </a:p>
        </p:txBody>
      </p:sp>
    </p:spTree>
    <p:extLst>
      <p:ext uri="{BB962C8B-B14F-4D97-AF65-F5344CB8AC3E}">
        <p14:creationId xmlns:p14="http://schemas.microsoft.com/office/powerpoint/2010/main" val="3635012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945200" y="624110"/>
            <a:ext cx="6589200" cy="528798"/>
          </a:xfrm>
        </p:spPr>
        <p:txBody>
          <a:bodyPr>
            <a:normAutofit fontScale="90000"/>
          </a:bodyPr>
          <a:lstStyle/>
          <a:p>
            <a:r>
              <a:rPr kumimoji="1" lang="ja-JP" altLang="en-US" dirty="0" smtClean="0"/>
              <a:t>実際に送られてきた偽メール</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37</a:t>
            </a:fld>
            <a:endParaRPr kumimoji="1" lang="ja-JP" altLang="en-US"/>
          </a:p>
        </p:txBody>
      </p:sp>
      <p:sp>
        <p:nvSpPr>
          <p:cNvPr id="5" name="テキスト ボックス 4"/>
          <p:cNvSpPr txBox="1"/>
          <p:nvPr/>
        </p:nvSpPr>
        <p:spPr>
          <a:xfrm>
            <a:off x="1746913" y="1152908"/>
            <a:ext cx="7001302" cy="4801314"/>
          </a:xfrm>
          <a:prstGeom prst="rect">
            <a:avLst/>
          </a:prstGeom>
          <a:noFill/>
        </p:spPr>
        <p:txBody>
          <a:bodyPr wrap="square" rtlCol="0">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Can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 please lend me a sum of 2500euros [approximately $3300 us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dollars]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or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any amount you can afford to lend me?  I will refund you back upon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my</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arrival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back home. if you would be able to help me out with the money or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any</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amount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 can afford, below is my name and the require details for you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make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the transfer on my name at any western union money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transfer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outlet/office</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Name: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（氏名伏せ字）</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Address: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（住所伏せ字）</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08011 Barcelona</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Country : Spain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 don't yet have a local phone (still gathering my bearings and such),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email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is probably the best form of contact for now. I will expect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your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response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soon.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Thanks &amp; Regards.</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t>
            </a:r>
          </a:p>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（氏名伏せ字）</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テキスト ボックス 6"/>
          <p:cNvSpPr txBox="1"/>
          <p:nvPr/>
        </p:nvSpPr>
        <p:spPr>
          <a:xfrm>
            <a:off x="3841640" y="5042392"/>
            <a:ext cx="5254024" cy="1569660"/>
          </a:xfrm>
          <a:prstGeom prst="rect">
            <a:avLst/>
          </a:prstGeom>
          <a:noFill/>
        </p:spPr>
        <p:txBody>
          <a:bodyPr wrap="square" rtlCol="0">
            <a:spAutoFit/>
          </a:bodyPr>
          <a:lstStyle/>
          <a:p>
            <a:r>
              <a:rPr kumimoji="1" lang="ja-JP" altLang="en-US" sz="2400" dirty="0" smtClean="0">
                <a:solidFill>
                  <a:srgbClr val="C00000"/>
                </a:solidFill>
              </a:rPr>
              <a:t>帰国したら返すので、</a:t>
            </a:r>
            <a:r>
              <a:rPr kumimoji="1" lang="en-US" altLang="ja-JP" sz="2400" dirty="0" smtClean="0">
                <a:solidFill>
                  <a:srgbClr val="C00000"/>
                </a:solidFill>
              </a:rPr>
              <a:t>2500</a:t>
            </a:r>
            <a:r>
              <a:rPr kumimoji="1" lang="ja-JP" altLang="en-US" sz="2400" dirty="0" smtClean="0">
                <a:solidFill>
                  <a:srgbClr val="C00000"/>
                </a:solidFill>
              </a:rPr>
              <a:t>ユーロ（約</a:t>
            </a:r>
            <a:r>
              <a:rPr kumimoji="1" lang="en-US" altLang="ja-JP" sz="2400" dirty="0" smtClean="0">
                <a:solidFill>
                  <a:srgbClr val="C00000"/>
                </a:solidFill>
              </a:rPr>
              <a:t>3300</a:t>
            </a:r>
            <a:r>
              <a:rPr kumimoji="1" lang="ja-JP" altLang="en-US" sz="2400" dirty="0" smtClean="0">
                <a:solidFill>
                  <a:srgbClr val="C00000"/>
                </a:solidFill>
              </a:rPr>
              <a:t>ドル）下記住所に至急送金してくれないか。まだ電話がないのでメールで連絡して欲しい。</a:t>
            </a:r>
            <a:endParaRPr kumimoji="1" lang="ja-JP" altLang="en-US" sz="2400" dirty="0">
              <a:solidFill>
                <a:srgbClr val="C00000"/>
              </a:solidFill>
            </a:endParaRPr>
          </a:p>
        </p:txBody>
      </p:sp>
    </p:spTree>
    <p:extLst>
      <p:ext uri="{BB962C8B-B14F-4D97-AF65-F5344CB8AC3E}">
        <p14:creationId xmlns:p14="http://schemas.microsoft.com/office/powerpoint/2010/main" val="2110330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被害者が加害者に</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自分の</a:t>
            </a:r>
            <a:r>
              <a:rPr kumimoji="1" lang="en-US" altLang="ja-JP" dirty="0" smtClean="0"/>
              <a:t>ID</a:t>
            </a:r>
            <a:r>
              <a:rPr kumimoji="1" lang="ja-JP" altLang="en-US" dirty="0" smtClean="0"/>
              <a:t>が乗っ取られ</a:t>
            </a:r>
            <a:r>
              <a:rPr lang="ja-JP" altLang="en-US" dirty="0" smtClean="0"/>
              <a:t>、なりすまされる</a:t>
            </a:r>
            <a:endParaRPr kumimoji="1" lang="en-US" altLang="ja-JP" dirty="0" smtClean="0"/>
          </a:p>
          <a:p>
            <a:pPr marL="0" indent="0" algn="ctr">
              <a:buNone/>
            </a:pPr>
            <a:r>
              <a:rPr kumimoji="1" lang="ja-JP" altLang="en-US" dirty="0" smtClean="0"/>
              <a:t>↓</a:t>
            </a:r>
            <a:endParaRPr kumimoji="1" lang="en-US" altLang="ja-JP" dirty="0" smtClean="0"/>
          </a:p>
          <a:p>
            <a:r>
              <a:rPr kumimoji="1" lang="ja-JP" altLang="en-US" dirty="0" smtClean="0"/>
              <a:t>自分を信頼している友人・家族</a:t>
            </a:r>
            <a:r>
              <a:rPr lang="ja-JP" altLang="en-US" dirty="0"/>
              <a:t>に</a:t>
            </a:r>
            <a:r>
              <a:rPr kumimoji="1" lang="ja-JP" altLang="en-US" dirty="0" smtClean="0"/>
              <a:t>被害</a:t>
            </a:r>
            <a:endParaRPr lang="en-US" altLang="ja-JP" dirty="0"/>
          </a:p>
          <a:p>
            <a:endParaRPr lang="en-US" altLang="ja-JP" dirty="0" smtClean="0"/>
          </a:p>
          <a:p>
            <a:r>
              <a:rPr kumimoji="1" lang="ja-JP" altLang="en-US" dirty="0" smtClean="0"/>
              <a:t>「オレオレ詐欺」と同根</a:t>
            </a:r>
            <a:endParaRPr kumimoji="1" lang="en-US" altLang="ja-JP" dirty="0" smtClean="0"/>
          </a:p>
          <a:p>
            <a:pPr lvl="1"/>
            <a:r>
              <a:rPr lang="ja-JP" altLang="en-US" dirty="0" smtClean="0"/>
              <a:t>自分は重要な情報を持っていない、と思っていても</a:t>
            </a:r>
            <a:r>
              <a:rPr lang="ja-JP" altLang="en-US" u="sng" dirty="0" smtClean="0"/>
              <a:t>人間関係自体</a:t>
            </a:r>
            <a:r>
              <a:rPr lang="ja-JP" altLang="en-US" dirty="0"/>
              <a:t>が</a:t>
            </a:r>
            <a:r>
              <a:rPr lang="ja-JP" altLang="en-US" dirty="0" smtClean="0"/>
              <a:t>悪用できる</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38</a:t>
            </a:fld>
            <a:endParaRPr kumimoji="1" lang="ja-JP" altLang="en-US"/>
          </a:p>
        </p:txBody>
      </p:sp>
    </p:spTree>
    <p:extLst>
      <p:ext uri="{BB962C8B-B14F-4D97-AF65-F5344CB8AC3E}">
        <p14:creationId xmlns:p14="http://schemas.microsoft.com/office/powerpoint/2010/main" val="2082323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乗っ取り対策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自分が乗っ取られないよう</a:t>
            </a:r>
            <a:endParaRPr kumimoji="1" lang="en-US" altLang="ja-JP" dirty="0" smtClean="0"/>
          </a:p>
          <a:p>
            <a:pPr lvl="1"/>
            <a:r>
              <a:rPr lang="ja-JP" altLang="en-US" dirty="0" smtClean="0"/>
              <a:t>ユーザ名とパスワードを適切に保護する</a:t>
            </a:r>
            <a:endParaRPr lang="en-US" altLang="ja-JP" dirty="0" smtClean="0"/>
          </a:p>
          <a:p>
            <a:pPr lvl="1"/>
            <a:r>
              <a:rPr lang="ja-JP" altLang="en-US" dirty="0" smtClean="0"/>
              <a:t>ウイルス対策する</a:t>
            </a:r>
            <a:endParaRPr lang="en-US" altLang="ja-JP" dirty="0" smtClean="0"/>
          </a:p>
          <a:p>
            <a:pPr lvl="1"/>
            <a:r>
              <a:rPr kumimoji="1" lang="ja-JP" altLang="en-US" dirty="0" smtClean="0"/>
              <a:t>パソコンやスマホを知らない人に貸さない</a:t>
            </a:r>
            <a:endParaRPr kumimoji="1" lang="en-US" altLang="ja-JP" dirty="0" smtClean="0"/>
          </a:p>
          <a:p>
            <a:r>
              <a:rPr lang="ja-JP" altLang="en-US" dirty="0" smtClean="0"/>
              <a:t>知り合いが乗っ取られた時騙されないよう</a:t>
            </a:r>
            <a:endParaRPr lang="en-US" altLang="ja-JP" dirty="0" smtClean="0"/>
          </a:p>
          <a:p>
            <a:pPr lvl="1"/>
            <a:r>
              <a:rPr kumimoji="1" lang="ja-JP" altLang="en-US" dirty="0" smtClean="0"/>
              <a:t>緊急と言われてもあわてない</a:t>
            </a:r>
            <a:endParaRPr kumimoji="1" lang="en-US" altLang="ja-JP" dirty="0" smtClean="0"/>
          </a:p>
          <a:p>
            <a:pPr lvl="1"/>
            <a:r>
              <a:rPr lang="ja-JP" altLang="en-US" dirty="0" smtClean="0"/>
              <a:t>他の手段で本人に連絡を取る</a:t>
            </a:r>
            <a:endParaRPr lang="en-US" altLang="ja-JP" dirty="0" smtClean="0"/>
          </a:p>
          <a:p>
            <a:pPr lvl="1"/>
            <a:r>
              <a:rPr lang="ja-JP" altLang="en-US" dirty="0" smtClean="0"/>
              <a:t>共通の他の知人に確認してみる</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39</a:t>
            </a:fld>
            <a:endParaRPr kumimoji="1" lang="ja-JP" altLang="en-US"/>
          </a:p>
        </p:txBody>
      </p:sp>
    </p:spTree>
    <p:extLst>
      <p:ext uri="{BB962C8B-B14F-4D97-AF65-F5344CB8AC3E}">
        <p14:creationId xmlns:p14="http://schemas.microsoft.com/office/powerpoint/2010/main" val="152316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暗号文を平文に戻すこと</a:t>
            </a:r>
            <a:endParaRPr kumimoji="1" lang="en-US" altLang="ja-JP" dirty="0" smtClean="0"/>
          </a:p>
          <a:p>
            <a:pPr marL="0" indent="0" algn="ctr">
              <a:buNone/>
            </a:pPr>
            <a:r>
              <a:rPr lang="ja-JP" altLang="en-US" sz="3200" dirty="0" smtClean="0"/>
              <a:t>○復号　</a:t>
            </a:r>
            <a:r>
              <a:rPr lang="en-US" altLang="ja-JP" sz="3200" dirty="0" smtClean="0"/>
              <a:t>×</a:t>
            </a:r>
            <a:r>
              <a:rPr lang="ja-JP" altLang="en-US" sz="3200" dirty="0" smtClean="0"/>
              <a:t>複合　</a:t>
            </a:r>
            <a:r>
              <a:rPr lang="en-US" altLang="ja-JP" sz="3200" dirty="0" smtClean="0"/>
              <a:t>×</a:t>
            </a:r>
            <a:r>
              <a:rPr lang="ja-JP" altLang="en-US" sz="3200" dirty="0" smtClean="0"/>
              <a:t>複号</a:t>
            </a:r>
            <a:endParaRPr lang="en-US" altLang="ja-JP" sz="3200" dirty="0" smtClean="0">
              <a:solidFill>
                <a:srgbClr val="FF0000"/>
              </a:solidFill>
            </a:endParaRPr>
          </a:p>
          <a:p>
            <a:endParaRPr lang="en-US" altLang="ja-JP" dirty="0"/>
          </a:p>
          <a:p>
            <a:r>
              <a:rPr kumimoji="1" lang="ja-JP" altLang="en-US" dirty="0" smtClean="0"/>
              <a:t>情報セキュリティを構成する三大要素</a:t>
            </a:r>
            <a:endParaRPr kumimoji="1" lang="en-US" altLang="ja-JP" dirty="0" smtClean="0"/>
          </a:p>
          <a:p>
            <a:pPr marL="0" indent="0" algn="ctr">
              <a:buNone/>
            </a:pPr>
            <a:r>
              <a:rPr lang="ja-JP" altLang="en-US" dirty="0" smtClean="0"/>
              <a:t>○完全性　</a:t>
            </a:r>
            <a:r>
              <a:rPr lang="en-US" altLang="ja-JP" dirty="0" smtClean="0"/>
              <a:t>×</a:t>
            </a:r>
            <a:r>
              <a:rPr lang="ja-JP" altLang="en-US" dirty="0" smtClean="0"/>
              <a:t>安全性</a:t>
            </a:r>
            <a:endParaRPr lang="en-US" altLang="ja-JP" dirty="0" smtClean="0"/>
          </a:p>
          <a:p>
            <a:pPr marL="0" indent="0" algn="ctr">
              <a:buNone/>
            </a:pPr>
            <a:r>
              <a:rPr kumimoji="1" lang="ja-JP" altLang="en-US" dirty="0" smtClean="0"/>
              <a:t>○機密性　</a:t>
            </a:r>
            <a:r>
              <a:rPr kumimoji="1" lang="en-US" altLang="ja-JP" dirty="0" smtClean="0"/>
              <a:t>×</a:t>
            </a:r>
            <a:r>
              <a:rPr kumimoji="1" lang="ja-JP" altLang="en-US" dirty="0" smtClean="0"/>
              <a:t>気密性</a:t>
            </a:r>
            <a:endParaRPr kumimoji="1" lang="en-US" altLang="ja-JP" dirty="0" smtClean="0"/>
          </a:p>
          <a:p>
            <a:pPr marL="0" indent="0" algn="ctr">
              <a:buNone/>
            </a:pPr>
            <a:r>
              <a:rPr lang="ja-JP" altLang="en-US" dirty="0" smtClean="0"/>
              <a:t>○可用性　</a:t>
            </a:r>
            <a:r>
              <a:rPr lang="en-US" altLang="ja-JP" dirty="0" smtClean="0"/>
              <a:t>×</a:t>
            </a:r>
            <a:r>
              <a:rPr lang="ja-JP" altLang="en-US" dirty="0" smtClean="0"/>
              <a:t>可能性</a:t>
            </a:r>
            <a:endParaRPr lang="en-US" altLang="ja-JP" dirty="0" smtClean="0"/>
          </a:p>
          <a:p>
            <a:endParaRPr kumimoji="1" lang="en-US" altLang="ja-JP" dirty="0"/>
          </a:p>
          <a:p>
            <a:r>
              <a:rPr lang="ja-JP" altLang="en-US" dirty="0" smtClean="0"/>
              <a:t>解答はよく確認して書きましょう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a:t>
            </a:fld>
            <a:endParaRPr kumimoji="1" lang="ja-JP" altLang="en-US"/>
          </a:p>
        </p:txBody>
      </p:sp>
      <p:sp>
        <p:nvSpPr>
          <p:cNvPr id="6" name="テキスト ボックス 5"/>
          <p:cNvSpPr txBox="1"/>
          <p:nvPr/>
        </p:nvSpPr>
        <p:spPr>
          <a:xfrm>
            <a:off x="6661949" y="1877267"/>
            <a:ext cx="1107996" cy="646331"/>
          </a:xfrm>
          <a:prstGeom prst="rect">
            <a:avLst/>
          </a:prstGeom>
          <a:noFill/>
        </p:spPr>
        <p:txBody>
          <a:bodyPr wrap="none" rtlCol="0">
            <a:spAutoFit/>
          </a:bodyPr>
          <a:lstStyle/>
          <a:p>
            <a:r>
              <a:rPr lang="ja-JP" altLang="en-US" sz="3600" dirty="0">
                <a:solidFill>
                  <a:srgbClr val="FF0000"/>
                </a:solidFill>
                <a:latin typeface="HGS教科書体" panose="02020600000000000000" pitchFamily="18" charset="-128"/>
                <a:ea typeface="HGS教科書体" panose="02020600000000000000" pitchFamily="18" charset="-128"/>
              </a:rPr>
              <a:t>→</a:t>
            </a:r>
            <a:r>
              <a:rPr lang="en-US" altLang="ja-JP" sz="3600" dirty="0">
                <a:solidFill>
                  <a:srgbClr val="FF0000"/>
                </a:solidFill>
                <a:latin typeface="HGS教科書体" panose="02020600000000000000" pitchFamily="18" charset="-128"/>
                <a:ea typeface="HGS教科書体" panose="02020600000000000000" pitchFamily="18" charset="-128"/>
              </a:rPr>
              <a:t>±</a:t>
            </a:r>
            <a:endParaRPr kumimoji="1" lang="ja-JP" altLang="en-US" sz="3600" dirty="0">
              <a:latin typeface="HGS教科書体" panose="02020600000000000000" pitchFamily="18" charset="-128"/>
              <a:ea typeface="HGS教科書体" panose="02020600000000000000" pitchFamily="18" charset="-128"/>
            </a:endParaRPr>
          </a:p>
        </p:txBody>
      </p:sp>
    </p:spTree>
    <p:extLst>
      <p:ext uri="{BB962C8B-B14F-4D97-AF65-F5344CB8AC3E}">
        <p14:creationId xmlns:p14="http://schemas.microsoft.com/office/powerpoint/2010/main" val="36542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連携アプリ</a:t>
            </a:r>
            <a:r>
              <a:rPr lang="ja-JP" altLang="en-US" dirty="0" smtClean="0"/>
              <a:t>・サイト</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Twitter</a:t>
            </a:r>
            <a:r>
              <a:rPr kumimoji="1" lang="ja-JP" altLang="en-US" dirty="0" smtClean="0"/>
              <a:t> や </a:t>
            </a:r>
            <a:r>
              <a:rPr kumimoji="1" lang="en-US" altLang="ja-JP" dirty="0" smtClean="0"/>
              <a:t>Facebook </a:t>
            </a:r>
            <a:r>
              <a:rPr kumimoji="1" lang="ja-JP" altLang="en-US" dirty="0" smtClean="0"/>
              <a:t>の情報と連携するアプリやサイトがたくさんある</a:t>
            </a:r>
            <a:endParaRPr kumimoji="1" lang="en-US" altLang="ja-JP" dirty="0" smtClean="0"/>
          </a:p>
          <a:p>
            <a:pPr lvl="1"/>
            <a:r>
              <a:rPr kumimoji="1" lang="ja-JP" altLang="en-US" dirty="0" smtClean="0"/>
              <a:t>アカウントを個別に作る代わりに「</a:t>
            </a:r>
            <a:r>
              <a:rPr kumimoji="1" lang="en-US" altLang="ja-JP" dirty="0" smtClean="0"/>
              <a:t>Twitter</a:t>
            </a:r>
            <a:r>
              <a:rPr kumimoji="1" lang="ja-JP" altLang="en-US" dirty="0" smtClean="0"/>
              <a:t>でログイン」などできるサービス</a:t>
            </a:r>
            <a:endParaRPr kumimoji="1" lang="en-US" altLang="ja-JP" dirty="0" smtClean="0"/>
          </a:p>
          <a:p>
            <a:pPr lvl="2"/>
            <a:r>
              <a:rPr lang="ja-JP" altLang="en-US" dirty="0" smtClean="0"/>
              <a:t>利用者</a:t>
            </a:r>
            <a:r>
              <a:rPr lang="ja-JP" altLang="en-US" dirty="0"/>
              <a:t>として</a:t>
            </a:r>
            <a:r>
              <a:rPr lang="ja-JP" altLang="en-US" dirty="0" smtClean="0"/>
              <a:t>はいちいち個別にアカウントを作らなくていいので楽</a:t>
            </a:r>
            <a:endParaRPr lang="en-US" altLang="ja-JP" dirty="0" smtClean="0"/>
          </a:p>
          <a:p>
            <a:pPr lvl="2"/>
            <a:r>
              <a:rPr kumimoji="1" lang="ja-JP" altLang="en-US" dirty="0"/>
              <a:t>サービス</a:t>
            </a:r>
            <a:r>
              <a:rPr kumimoji="1" lang="ja-JP" altLang="en-US" dirty="0" smtClean="0"/>
              <a:t>提供者は</a:t>
            </a:r>
            <a:r>
              <a:rPr lang="ja-JP" altLang="en-US" dirty="0" smtClean="0"/>
              <a:t>大手の強固な認証基盤を利用できるので安全</a:t>
            </a:r>
            <a:endParaRPr lang="en-US" altLang="ja-JP" dirty="0" smtClean="0"/>
          </a:p>
          <a:p>
            <a:pPr lvl="1"/>
            <a:r>
              <a:rPr lang="en-US" altLang="ja-JP" dirty="0" smtClean="0"/>
              <a:t>SNS</a:t>
            </a:r>
            <a:r>
              <a:rPr lang="ja-JP" altLang="en-US" dirty="0" smtClean="0"/>
              <a:t>の情報を利用したサービス</a:t>
            </a:r>
            <a:endParaRPr lang="en-US" altLang="ja-JP" dirty="0" smtClean="0"/>
          </a:p>
          <a:p>
            <a:pPr lvl="2"/>
            <a:r>
              <a:rPr lang="ja-JP" altLang="en-US" dirty="0" smtClean="0"/>
              <a:t>ゲームで</a:t>
            </a:r>
            <a:r>
              <a:rPr lang="en-US" altLang="ja-JP" dirty="0" smtClean="0"/>
              <a:t>SNS</a:t>
            </a:r>
            <a:r>
              <a:rPr lang="ja-JP" altLang="en-US" dirty="0" smtClean="0"/>
              <a:t>上の友達と協力・対戦できる</a:t>
            </a:r>
            <a:endParaRPr lang="en-US" altLang="ja-JP" dirty="0" smtClean="0"/>
          </a:p>
          <a:p>
            <a:pPr lvl="2"/>
            <a:r>
              <a:rPr lang="ja-JP" altLang="en-US" dirty="0" smtClean="0"/>
              <a:t>自分の発言を分析してくれる</a:t>
            </a:r>
            <a:endParaRPr lang="en-US" altLang="ja-JP" dirty="0"/>
          </a:p>
          <a:p>
            <a:pPr lvl="2"/>
            <a:r>
              <a:rPr lang="ja-JP" altLang="en-US" dirty="0" smtClean="0"/>
              <a:t>友達にメッセージカードを送れる、等々</a:t>
            </a:r>
            <a:r>
              <a:rPr lang="en-US" altLang="ja-JP" dirty="0" smtClean="0"/>
              <a:t>…</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40</a:t>
            </a:fld>
            <a:endParaRPr kumimoji="1" lang="ja-JP" altLang="en-US"/>
          </a:p>
        </p:txBody>
      </p:sp>
    </p:spTree>
    <p:extLst>
      <p:ext uri="{BB962C8B-B14F-4D97-AF65-F5344CB8AC3E}">
        <p14:creationId xmlns:p14="http://schemas.microsoft.com/office/powerpoint/2010/main" val="2901503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連携と情報提供</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例</a:t>
            </a:r>
            <a:r>
              <a:rPr lang="en-US" altLang="ja-JP" dirty="0" smtClean="0"/>
              <a:t>: </a:t>
            </a:r>
            <a:r>
              <a:rPr lang="ja-JP" altLang="en-US" dirty="0" smtClean="0"/>
              <a:t>「</a:t>
            </a:r>
            <a:r>
              <a:rPr lang="en-US" altLang="ja-JP" dirty="0" smtClean="0"/>
              <a:t>Facebook</a:t>
            </a:r>
            <a:r>
              <a:rPr lang="ja-JP" altLang="en-US" dirty="0" smtClean="0"/>
              <a:t>でログイン」を利用すると</a:t>
            </a:r>
            <a:endParaRPr lang="en-US" altLang="ja-JP" dirty="0" smtClean="0"/>
          </a:p>
          <a:p>
            <a:pPr lvl="1"/>
            <a:r>
              <a:rPr kumimoji="1" lang="en-US" altLang="ja-JP" dirty="0" smtClean="0"/>
              <a:t>Facebook</a:t>
            </a:r>
            <a:r>
              <a:rPr kumimoji="1" lang="ja-JP" altLang="en-US" dirty="0" smtClean="0"/>
              <a:t>の認証（ログイン）ページに飛ぶ</a:t>
            </a:r>
            <a:endParaRPr kumimoji="1" lang="en-US" altLang="ja-JP" dirty="0" smtClean="0"/>
          </a:p>
          <a:p>
            <a:pPr lvl="2"/>
            <a:r>
              <a:rPr lang="en-US" altLang="ja-JP" dirty="0" smtClean="0"/>
              <a:t>URL</a:t>
            </a:r>
            <a:r>
              <a:rPr lang="ja-JP" altLang="en-US" dirty="0" smtClean="0"/>
              <a:t>が</a:t>
            </a:r>
            <a:r>
              <a:rPr lang="en-US" altLang="ja-JP" dirty="0" smtClean="0"/>
              <a:t>Facebook</a:t>
            </a:r>
            <a:r>
              <a:rPr lang="ja-JP" altLang="en-US" dirty="0" smtClean="0"/>
              <a:t>であることを</a:t>
            </a:r>
            <a:r>
              <a:rPr lang="ja-JP" altLang="en-US" dirty="0" smtClean="0">
                <a:solidFill>
                  <a:srgbClr val="FF0000"/>
                </a:solidFill>
              </a:rPr>
              <a:t>よく確認する</a:t>
            </a:r>
            <a:r>
              <a:rPr lang="ja-JP" altLang="en-US" dirty="0" smtClean="0"/>
              <a:t>こと</a:t>
            </a:r>
            <a:endParaRPr lang="en-US" altLang="ja-JP" dirty="0" smtClean="0"/>
          </a:p>
          <a:p>
            <a:pPr lvl="1"/>
            <a:r>
              <a:rPr kumimoji="1" lang="en-US" altLang="ja-JP" dirty="0" smtClean="0"/>
              <a:t>Facebook</a:t>
            </a:r>
            <a:r>
              <a:rPr kumimoji="1" lang="ja-JP" altLang="en-US" dirty="0" smtClean="0"/>
              <a:t>にログインすると提供する情報や与える権限を聞かれる</a:t>
            </a:r>
            <a:endParaRPr kumimoji="1" lang="en-US" altLang="ja-JP" dirty="0" smtClean="0"/>
          </a:p>
          <a:p>
            <a:pPr lvl="2"/>
            <a:r>
              <a:rPr lang="ja-JP" altLang="en-US" dirty="0" smtClean="0"/>
              <a:t>大抵の場合基本情報（名前やメールアドレス）</a:t>
            </a:r>
            <a:endParaRPr lang="en-US" altLang="ja-JP" dirty="0" smtClean="0"/>
          </a:p>
          <a:p>
            <a:pPr lvl="2"/>
            <a:r>
              <a:rPr kumimoji="1" lang="ja-JP" altLang="en-US" dirty="0" smtClean="0"/>
              <a:t>サービス</a:t>
            </a:r>
            <a:r>
              <a:rPr kumimoji="1" lang="ja-JP" altLang="en-US" dirty="0"/>
              <a:t>によって</a:t>
            </a:r>
            <a:r>
              <a:rPr kumimoji="1" lang="ja-JP" altLang="en-US" dirty="0" smtClean="0"/>
              <a:t>は友達の情報や</a:t>
            </a:r>
            <a:r>
              <a:rPr kumimoji="1" lang="ja-JP" altLang="en-US" dirty="0" smtClean="0">
                <a:solidFill>
                  <a:srgbClr val="FF0000"/>
                </a:solidFill>
              </a:rPr>
              <a:t>投稿内容</a:t>
            </a:r>
            <a:r>
              <a:rPr kumimoji="1" lang="ja-JP" altLang="en-US" dirty="0" smtClean="0"/>
              <a:t>も</a:t>
            </a:r>
            <a:endParaRPr kumimoji="1" lang="en-US" altLang="ja-JP" dirty="0" smtClean="0"/>
          </a:p>
          <a:p>
            <a:pPr lvl="2"/>
            <a:r>
              <a:rPr lang="ja-JP" altLang="en-US" dirty="0" smtClean="0">
                <a:solidFill>
                  <a:srgbClr val="FF0000"/>
                </a:solidFill>
              </a:rPr>
              <a:t>自分に代わって投稿できる権限</a:t>
            </a:r>
            <a:endParaRPr kumimoji="1" lang="en-US" altLang="ja-JP" dirty="0" smtClean="0">
              <a:solidFill>
                <a:srgbClr val="FF0000"/>
              </a:solidFill>
            </a:endParaRPr>
          </a:p>
          <a:p>
            <a:pPr lvl="1"/>
            <a:r>
              <a:rPr lang="en-US" altLang="ja-JP" dirty="0" smtClean="0"/>
              <a:t>Facebook </a:t>
            </a:r>
            <a:r>
              <a:rPr lang="ja-JP" altLang="en-US" dirty="0" smtClean="0"/>
              <a:t>の</a:t>
            </a:r>
            <a:r>
              <a:rPr lang="ja-JP" altLang="en-US" dirty="0" smtClean="0">
                <a:solidFill>
                  <a:srgbClr val="FF0000"/>
                </a:solidFill>
              </a:rPr>
              <a:t>パスワードは知らされない</a:t>
            </a:r>
            <a:endParaRPr lang="en-US" altLang="ja-JP" dirty="0" smtClean="0">
              <a:solidFill>
                <a:srgbClr val="FF0000"/>
              </a:solidFill>
            </a:endParaRPr>
          </a:p>
          <a:p>
            <a:pPr lvl="2"/>
            <a:r>
              <a:rPr kumimoji="1" lang="ja-JP" altLang="en-US" dirty="0" smtClean="0">
                <a:solidFill>
                  <a:schemeClr val="tx1"/>
                </a:solidFill>
              </a:rPr>
              <a:t>正しくログインできたことだけが伝わる</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41</a:t>
            </a:fld>
            <a:endParaRPr kumimoji="1" lang="ja-JP" altLang="en-US"/>
          </a:p>
        </p:txBody>
      </p:sp>
    </p:spTree>
    <p:extLst>
      <p:ext uri="{BB962C8B-B14F-4D97-AF65-F5344CB8AC3E}">
        <p14:creationId xmlns:p14="http://schemas.microsoft.com/office/powerpoint/2010/main" val="3845045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連携アプリは時々確認しよう</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悪意のあるアプリ・サイトもある</a:t>
            </a:r>
            <a:endParaRPr lang="en-US" altLang="ja-JP" dirty="0" smtClean="0"/>
          </a:p>
          <a:p>
            <a:pPr lvl="1"/>
            <a:r>
              <a:rPr lang="ja-JP" altLang="en-US" dirty="0" smtClean="0"/>
              <a:t>うっかり投稿権限を与えたりすると乗っ取られた</a:t>
            </a:r>
            <a:r>
              <a:rPr lang="ja-JP" altLang="en-US" dirty="0" err="1" smtClean="0"/>
              <a:t>も</a:t>
            </a:r>
            <a:r>
              <a:rPr lang="ja-JP" altLang="en-US" dirty="0" smtClean="0"/>
              <a:t>同然</a:t>
            </a:r>
            <a:endParaRPr lang="en-US" altLang="ja-JP" dirty="0" smtClean="0"/>
          </a:p>
          <a:p>
            <a:pPr lvl="1"/>
            <a:endParaRPr kumimoji="1" lang="en-US" altLang="ja-JP" dirty="0"/>
          </a:p>
          <a:p>
            <a:r>
              <a:rPr lang="ja-JP" altLang="en-US" dirty="0" smtClean="0"/>
              <a:t>「診断系」は注意が必要</a:t>
            </a:r>
            <a:endParaRPr lang="en-US" altLang="ja-JP" dirty="0" smtClean="0"/>
          </a:p>
          <a:p>
            <a:pPr lvl="1"/>
            <a:r>
              <a:rPr kumimoji="1" lang="ja-JP" altLang="en-US" dirty="0" smtClean="0"/>
              <a:t>投稿内容を取得して診断する場合等</a:t>
            </a:r>
            <a:endParaRPr kumimoji="1" lang="en-US" altLang="ja-JP" dirty="0" smtClean="0"/>
          </a:p>
          <a:p>
            <a:pPr lvl="2"/>
            <a:r>
              <a:rPr lang="ja-JP" altLang="en-US" dirty="0"/>
              <a:t>個人</a:t>
            </a:r>
            <a:r>
              <a:rPr lang="ja-JP" altLang="en-US" dirty="0" smtClean="0"/>
              <a:t>情報を閲覧されて流用される恐れも</a:t>
            </a:r>
            <a:endParaRPr lang="en-US" altLang="ja-JP" dirty="0" smtClean="0"/>
          </a:p>
          <a:p>
            <a:endParaRPr kumimoji="1" lang="en-US" altLang="ja-JP" dirty="0"/>
          </a:p>
          <a:p>
            <a:r>
              <a:rPr lang="ja-JP" altLang="en-US" dirty="0" smtClean="0"/>
              <a:t>素性の知れないサイトと連携しない</a:t>
            </a:r>
            <a:endParaRPr lang="en-US" altLang="ja-JP" dirty="0" smtClean="0"/>
          </a:p>
          <a:p>
            <a:pPr lvl="1"/>
            <a:r>
              <a:rPr lang="ja-JP" altLang="en-US" dirty="0" smtClean="0"/>
              <a:t>友達から流れてきたとしても友達も引っかかっている可能性あり</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42</a:t>
            </a:fld>
            <a:endParaRPr kumimoji="1" lang="ja-JP" altLang="en-US"/>
          </a:p>
        </p:txBody>
      </p:sp>
    </p:spTree>
    <p:extLst>
      <p:ext uri="{BB962C8B-B14F-4D97-AF65-F5344CB8AC3E}">
        <p14:creationId xmlns:p14="http://schemas.microsoft.com/office/powerpoint/2010/main" val="47043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Facebook</a:t>
            </a:r>
            <a:r>
              <a:rPr kumimoji="1" lang="ja-JP" altLang="en-US" dirty="0" smtClean="0"/>
              <a:t> </a:t>
            </a:r>
            <a:r>
              <a:rPr lang="ja-JP" altLang="en-US" dirty="0" smtClean="0"/>
              <a:t>（設定→アプリ）</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803717" y="1528684"/>
            <a:ext cx="7869226" cy="4674408"/>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43</a:t>
            </a:fld>
            <a:endParaRPr kumimoji="1" lang="ja-JP" altLang="en-US"/>
          </a:p>
        </p:txBody>
      </p:sp>
      <p:sp>
        <p:nvSpPr>
          <p:cNvPr id="6" name="楕円 5"/>
          <p:cNvSpPr/>
          <p:nvPr/>
        </p:nvSpPr>
        <p:spPr>
          <a:xfrm>
            <a:off x="7933038" y="1618735"/>
            <a:ext cx="457200"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355492" y="4477265"/>
            <a:ext cx="457200"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129814" y="5309287"/>
            <a:ext cx="723699"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9854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他人のアプリを経由することも</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445740" y="1680519"/>
            <a:ext cx="6659052" cy="4596714"/>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44</a:t>
            </a:fld>
            <a:endParaRPr kumimoji="1" lang="ja-JP" altLang="en-US"/>
          </a:p>
        </p:txBody>
      </p:sp>
    </p:spTree>
    <p:extLst>
      <p:ext uri="{BB962C8B-B14F-4D97-AF65-F5344CB8AC3E}">
        <p14:creationId xmlns:p14="http://schemas.microsoft.com/office/powerpoint/2010/main" val="3090841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どこ</a:t>
            </a:r>
            <a:r>
              <a:rPr lang="ja-JP" altLang="en-US" dirty="0" smtClean="0"/>
              <a:t>まで公開するかは悩ましい</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17857" y="1306262"/>
            <a:ext cx="5857102" cy="4854175"/>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45</a:t>
            </a:fld>
            <a:endParaRPr kumimoji="1" lang="ja-JP" altLang="en-US"/>
          </a:p>
        </p:txBody>
      </p:sp>
    </p:spTree>
    <p:extLst>
      <p:ext uri="{BB962C8B-B14F-4D97-AF65-F5344CB8AC3E}">
        <p14:creationId xmlns:p14="http://schemas.microsoft.com/office/powerpoint/2010/main" val="1856049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怪しい物</a:t>
            </a:r>
            <a:r>
              <a:rPr lang="ja-JP" altLang="en-US" dirty="0"/>
              <a:t>は</a:t>
            </a:r>
            <a:r>
              <a:rPr kumimoji="1" lang="ja-JP" altLang="en-US" dirty="0" smtClean="0"/>
              <a:t>ブロックできる</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358414" y="1701679"/>
            <a:ext cx="7281593" cy="4649694"/>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46</a:t>
            </a:fld>
            <a:endParaRPr kumimoji="1" lang="ja-JP" altLang="en-US"/>
          </a:p>
        </p:txBody>
      </p:sp>
    </p:spTree>
    <p:extLst>
      <p:ext uri="{BB962C8B-B14F-4D97-AF65-F5344CB8AC3E}">
        <p14:creationId xmlns:p14="http://schemas.microsoft.com/office/powerpoint/2010/main" val="73708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Twitter</a:t>
            </a:r>
            <a:r>
              <a:rPr kumimoji="1" lang="ja-JP" altLang="en-US" dirty="0" smtClean="0"/>
              <a:t> </a:t>
            </a:r>
            <a:r>
              <a:rPr lang="ja-JP" altLang="en-US" dirty="0" smtClean="0"/>
              <a:t>（設定→アプリ連携）</a:t>
            </a:r>
            <a:endParaRPr kumimoji="1" lang="ja-JP" altLang="en-US"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735928" y="1470453"/>
            <a:ext cx="5925261" cy="4616665"/>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47</a:t>
            </a:fld>
            <a:endParaRPr kumimoji="1" lang="ja-JP" altLang="en-US"/>
          </a:p>
        </p:txBody>
      </p:sp>
      <p:sp>
        <p:nvSpPr>
          <p:cNvPr id="6" name="角丸四角形 5"/>
          <p:cNvSpPr/>
          <p:nvPr/>
        </p:nvSpPr>
        <p:spPr>
          <a:xfrm>
            <a:off x="2014151" y="4843849"/>
            <a:ext cx="815546" cy="2718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7811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t>Google</a:t>
            </a:r>
            <a:r>
              <a:rPr kumimoji="1" lang="ja-JP" altLang="en-US" sz="2800" dirty="0" smtClean="0"/>
              <a:t>（アカウント）</a:t>
            </a:r>
            <a:endParaRPr kumimoji="1" lang="ja-JP" altLang="en-US" sz="28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48</a:t>
            </a:fld>
            <a:endParaRPr kumimoji="1" lang="ja-JP" altLang="en-US"/>
          </a:p>
        </p:txBody>
      </p:sp>
      <p:pic>
        <p:nvPicPr>
          <p:cNvPr id="7" name="コンテンツ プレースホルダー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951470" y="1306262"/>
            <a:ext cx="7938788" cy="4557310"/>
          </a:xfrm>
        </p:spPr>
      </p:pic>
    </p:spTree>
    <p:extLst>
      <p:ext uri="{BB962C8B-B14F-4D97-AF65-F5344CB8AC3E}">
        <p14:creationId xmlns:p14="http://schemas.microsoft.com/office/powerpoint/2010/main" val="3186137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Google</a:t>
            </a:r>
            <a:r>
              <a:rPr kumimoji="1" lang="ja-JP" altLang="en-US" sz="2800" dirty="0" smtClean="0"/>
              <a:t>（接続済みのアプリとサイト）</a:t>
            </a:r>
            <a:endParaRPr kumimoji="1" lang="ja-JP" altLang="en-US" sz="2800"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358415" y="1306262"/>
            <a:ext cx="7440824" cy="4946257"/>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49</a:t>
            </a:fld>
            <a:endParaRPr kumimoji="1" lang="ja-JP" altLang="en-US"/>
          </a:p>
        </p:txBody>
      </p:sp>
    </p:spTree>
    <p:extLst>
      <p:ext uri="{BB962C8B-B14F-4D97-AF65-F5344CB8AC3E}">
        <p14:creationId xmlns:p14="http://schemas.microsoft.com/office/powerpoint/2010/main" val="191655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授業アンケートの実施について</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eaLnBrk="0"/>
            <a:r>
              <a:rPr lang="ja-JP" altLang="ja-JP" dirty="0" smtClean="0"/>
              <a:t>この</a:t>
            </a:r>
            <a:r>
              <a:rPr lang="ja-JP" altLang="ja-JP" dirty="0"/>
              <a:t>アンケートは，皆さんの授業の振り返り，授業やカリキュラムの改善等を目的として実施されるものです。回答いただいたデータ・意見は，授業の改善に役立てるとともに，今後の基幹教育カリキュラムの参考にさせていただきます。</a:t>
            </a:r>
          </a:p>
          <a:p>
            <a:pPr eaLnBrk="0"/>
            <a:r>
              <a:rPr lang="ja-JP" altLang="ja-JP" dirty="0"/>
              <a:t>自由記述の欄は個人の責任を持って建設的な意見をご記入ください。</a:t>
            </a:r>
          </a:p>
          <a:p>
            <a:r>
              <a:rPr lang="ja-JP" altLang="ja-JP" dirty="0"/>
              <a:t>また、個人情報を統計的な処理以外で利用することはありません。</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a:t>
            </a:fld>
            <a:endParaRPr kumimoji="1" lang="ja-JP" altLang="en-US"/>
          </a:p>
        </p:txBody>
      </p:sp>
    </p:spTree>
    <p:extLst>
      <p:ext uri="{BB962C8B-B14F-4D97-AF65-F5344CB8AC3E}">
        <p14:creationId xmlns:p14="http://schemas.microsoft.com/office/powerpoint/2010/main" val="950051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小テスト（１）</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en-US" altLang="ja-JP" dirty="0" smtClean="0"/>
              <a:t>SNS</a:t>
            </a:r>
            <a:r>
              <a:rPr kumimoji="1" lang="ja-JP" altLang="en-US" dirty="0" smtClean="0"/>
              <a:t>で流れてきた情報の信頼度を検証するのに適切</a:t>
            </a:r>
            <a:r>
              <a:rPr kumimoji="1" lang="ja-JP" altLang="en-US" dirty="0" smtClean="0">
                <a:solidFill>
                  <a:schemeClr val="tx1"/>
                </a:solidFill>
              </a:rPr>
              <a:t>でない</a:t>
            </a:r>
            <a:r>
              <a:rPr kumimoji="1" lang="ja-JP" altLang="en-US" dirty="0" smtClean="0"/>
              <a:t>方法はどれでしょうか</a:t>
            </a:r>
            <a:endParaRPr kumimoji="1" lang="en-US" altLang="ja-JP" dirty="0" smtClean="0"/>
          </a:p>
          <a:p>
            <a:pPr marL="898525" lvl="1" indent="-457200">
              <a:buFont typeface="+mj-ea"/>
              <a:buAutoNum type="circleNumDbPlain"/>
            </a:pPr>
            <a:r>
              <a:rPr lang="ja-JP" altLang="en-US" dirty="0" smtClean="0"/>
              <a:t>送信者のプロフィールや過去の発信内容を確認する</a:t>
            </a:r>
            <a:endParaRPr lang="en-US" altLang="ja-JP" dirty="0" smtClean="0"/>
          </a:p>
          <a:p>
            <a:pPr marL="898525" lvl="1" indent="-457200">
              <a:buFont typeface="+mj-ea"/>
              <a:buAutoNum type="circleNumDbPlain"/>
            </a:pPr>
            <a:r>
              <a:rPr kumimoji="1" lang="ja-JP" altLang="en-US" dirty="0" smtClean="0"/>
              <a:t>その情報の共有された回数（シェア数・リツイート数）が多</a:t>
            </a:r>
            <a:r>
              <a:rPr lang="ja-JP" altLang="en-US" dirty="0" smtClean="0"/>
              <a:t>ければ多いほど信頼できる</a:t>
            </a:r>
            <a:endParaRPr kumimoji="1" lang="en-US" altLang="ja-JP" dirty="0" smtClean="0"/>
          </a:p>
          <a:p>
            <a:pPr marL="898525" lvl="1" indent="-457200">
              <a:buFont typeface="+mj-ea"/>
              <a:buAutoNum type="circleNumDbPlain"/>
            </a:pPr>
            <a:r>
              <a:rPr lang="ja-JP" altLang="en-US" dirty="0" smtClean="0"/>
              <a:t>ウェブやニュースサイトで検索するなどして一次情報源があるか確認する</a:t>
            </a:r>
            <a:endParaRPr lang="en-US" altLang="ja-JP"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50</a:t>
            </a:fld>
            <a:endParaRPr kumimoji="1" lang="ja-JP" altLang="en-US"/>
          </a:p>
        </p:txBody>
      </p:sp>
    </p:spTree>
    <p:extLst>
      <p:ext uri="{BB962C8B-B14F-4D97-AF65-F5344CB8AC3E}">
        <p14:creationId xmlns:p14="http://schemas.microsoft.com/office/powerpoint/2010/main" val="18287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小テスト（２）</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startAt="2"/>
            </a:pPr>
            <a:r>
              <a:rPr kumimoji="1" lang="en-US" altLang="ja-JP" dirty="0" smtClean="0"/>
              <a:t>SNS</a:t>
            </a:r>
            <a:r>
              <a:rPr kumimoji="1" lang="ja-JP" altLang="en-US" dirty="0" smtClean="0"/>
              <a:t>の連携機能の利用について正しい対応を選んでください</a:t>
            </a:r>
            <a:endParaRPr kumimoji="1" lang="en-US" altLang="ja-JP" dirty="0" smtClean="0"/>
          </a:p>
          <a:p>
            <a:pPr marL="898525" lvl="1" indent="-457200">
              <a:buFont typeface="+mj-ea"/>
              <a:buAutoNum type="circleNumDbPlain"/>
            </a:pPr>
            <a:r>
              <a:rPr lang="ja-JP" altLang="en-US" dirty="0" smtClean="0"/>
              <a:t>ゲーム情報がどうしても読みたかったので情報アプリに「自分の全ての情報を提供する」連携をした</a:t>
            </a:r>
            <a:endParaRPr lang="en-US" altLang="ja-JP" dirty="0" smtClean="0"/>
          </a:p>
          <a:p>
            <a:pPr marL="898525" lvl="1" indent="-457200">
              <a:buFont typeface="+mj-ea"/>
              <a:buAutoNum type="circleNumDbPlain"/>
            </a:pPr>
            <a:r>
              <a:rPr kumimoji="1" lang="ja-JP" altLang="en-US" dirty="0" smtClean="0"/>
              <a:t>友達から「診断アプリ」のシェアがあったが検索すると評判が悪かったので、やめたほうがいいよと教えてあげた</a:t>
            </a:r>
            <a:endParaRPr kumimoji="1" lang="en-US" altLang="ja-JP" dirty="0" smtClean="0"/>
          </a:p>
          <a:p>
            <a:pPr marL="898525" lvl="1" indent="-457200">
              <a:buFont typeface="+mj-ea"/>
              <a:buAutoNum type="circleNumDbPlain"/>
            </a:pPr>
            <a:r>
              <a:rPr lang="ja-JP" altLang="en-US" dirty="0" smtClean="0"/>
              <a:t>ゲームサイトに「</a:t>
            </a:r>
            <a:r>
              <a:rPr lang="en-US" altLang="ja-JP" dirty="0" smtClean="0"/>
              <a:t>Facebook</a:t>
            </a:r>
            <a:r>
              <a:rPr lang="ja-JP" altLang="en-US" dirty="0" smtClean="0"/>
              <a:t>でログイン」のボタンがあったので、よく確認しないで </a:t>
            </a:r>
            <a:r>
              <a:rPr lang="en-US" altLang="ja-JP" dirty="0" smtClean="0"/>
              <a:t>Facebook </a:t>
            </a:r>
            <a:r>
              <a:rPr lang="ja-JP" altLang="en-US" dirty="0" smtClean="0"/>
              <a:t>の </a:t>
            </a:r>
            <a:r>
              <a:rPr lang="en-US" altLang="ja-JP" dirty="0" smtClean="0"/>
              <a:t>ID </a:t>
            </a:r>
            <a:r>
              <a:rPr lang="ja-JP" altLang="en-US" dirty="0" smtClean="0"/>
              <a:t>とパスワードを入力した</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51</a:t>
            </a:fld>
            <a:endParaRPr kumimoji="1" lang="ja-JP" altLang="en-US"/>
          </a:p>
        </p:txBody>
      </p:sp>
    </p:spTree>
    <p:extLst>
      <p:ext uri="{BB962C8B-B14F-4D97-AF65-F5344CB8AC3E}">
        <p14:creationId xmlns:p14="http://schemas.microsoft.com/office/powerpoint/2010/main" val="18287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小テスト（３）</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startAt="3"/>
            </a:pPr>
            <a:r>
              <a:rPr lang="ja-JP" altLang="en-US" dirty="0"/>
              <a:t>以下の</a:t>
            </a:r>
            <a:r>
              <a:rPr lang="ja-JP" altLang="en-US" dirty="0" smtClean="0"/>
              <a:t>文章が正しくなるように選択肢 </a:t>
            </a:r>
            <a:r>
              <a:rPr lang="en-US" altLang="ja-JP" dirty="0" err="1" smtClean="0">
                <a:solidFill>
                  <a:srgbClr val="C00000"/>
                </a:solidFill>
              </a:rPr>
              <a:t>a</a:t>
            </a:r>
            <a:r>
              <a:rPr lang="en-US" altLang="ja-JP" dirty="0" err="1" smtClean="0"/>
              <a:t>~</a:t>
            </a:r>
            <a:r>
              <a:rPr lang="en-US" altLang="ja-JP" dirty="0" err="1" smtClean="0">
                <a:solidFill>
                  <a:srgbClr val="C00000"/>
                </a:solidFill>
              </a:rPr>
              <a:t>d</a:t>
            </a:r>
            <a:r>
              <a:rPr lang="en-US" altLang="ja-JP" dirty="0" smtClean="0"/>
              <a:t> </a:t>
            </a:r>
            <a:r>
              <a:rPr lang="ja-JP" altLang="en-US" dirty="0" smtClean="0"/>
              <a:t>から穴埋めしてください。同じ番号には同じ単語が入ります。</a:t>
            </a:r>
            <a:endParaRPr lang="en-US" altLang="ja-JP" dirty="0" smtClean="0"/>
          </a:p>
          <a:p>
            <a:pPr marL="441325" lvl="1" indent="0">
              <a:buNone/>
            </a:pPr>
            <a:r>
              <a:rPr kumimoji="1" lang="ja-JP" altLang="en-US" dirty="0" smtClean="0"/>
              <a:t>「学外の掲示板</a:t>
            </a:r>
            <a:r>
              <a:rPr lang="ja-JP" altLang="en-US" dirty="0" smtClean="0"/>
              <a:t>サイト</a:t>
            </a:r>
            <a:r>
              <a:rPr lang="ja-JP" altLang="en-US" dirty="0"/>
              <a:t>の</a:t>
            </a:r>
            <a:r>
              <a:rPr kumimoji="1" lang="ja-JP" altLang="en-US" dirty="0" smtClean="0"/>
              <a:t>管理者から、九大からの迷惑書き込みがあるとの苦情</a:t>
            </a:r>
            <a:r>
              <a:rPr lang="ja-JP" altLang="en-US" dirty="0" smtClean="0"/>
              <a:t>がありました。苦情によると接続元の</a:t>
            </a:r>
            <a:r>
              <a:rPr lang="ja-JP" altLang="en-US" dirty="0" smtClean="0">
                <a:solidFill>
                  <a:srgbClr val="C00000"/>
                </a:solidFill>
              </a:rPr>
              <a:t>（１）</a:t>
            </a:r>
            <a:r>
              <a:rPr lang="ja-JP" altLang="en-US" dirty="0" smtClean="0"/>
              <a:t>は</a:t>
            </a:r>
            <a:r>
              <a:rPr lang="ja-JP" altLang="en-US" dirty="0" smtClean="0">
                <a:solidFill>
                  <a:srgbClr val="C00000"/>
                </a:solidFill>
              </a:rPr>
              <a:t>（２）</a:t>
            </a:r>
            <a:r>
              <a:rPr lang="ja-JP" altLang="en-US" dirty="0" smtClean="0"/>
              <a:t>のものでしたので、</a:t>
            </a:r>
            <a:r>
              <a:rPr lang="ja-JP" altLang="en-US" dirty="0" smtClean="0">
                <a:solidFill>
                  <a:srgbClr val="C00000"/>
                </a:solidFill>
              </a:rPr>
              <a:t>（２）</a:t>
            </a:r>
            <a:r>
              <a:rPr lang="ja-JP" altLang="en-US" dirty="0" smtClean="0"/>
              <a:t>の</a:t>
            </a:r>
            <a:r>
              <a:rPr lang="ja-JP" altLang="en-US" dirty="0" smtClean="0">
                <a:solidFill>
                  <a:srgbClr val="C00000"/>
                </a:solidFill>
              </a:rPr>
              <a:t>（３）</a:t>
            </a:r>
            <a:r>
              <a:rPr lang="ja-JP" altLang="en-US" dirty="0" smtClean="0"/>
              <a:t>で確認したところ内部の</a:t>
            </a:r>
            <a:r>
              <a:rPr lang="ja-JP" altLang="en-US" dirty="0" smtClean="0">
                <a:solidFill>
                  <a:srgbClr val="C00000"/>
                </a:solidFill>
              </a:rPr>
              <a:t>（１）</a:t>
            </a:r>
            <a:r>
              <a:rPr lang="ja-JP" altLang="en-US" dirty="0" smtClean="0"/>
              <a:t>と接続時刻がわかりました。</a:t>
            </a:r>
            <a:r>
              <a:rPr lang="ja-JP" altLang="en-US" dirty="0" smtClean="0">
                <a:solidFill>
                  <a:srgbClr val="C00000"/>
                </a:solidFill>
              </a:rPr>
              <a:t>（２）</a:t>
            </a:r>
            <a:r>
              <a:rPr lang="ja-JP" altLang="en-US" dirty="0" smtClean="0"/>
              <a:t>の認証サーバからその時刻にその</a:t>
            </a:r>
            <a:r>
              <a:rPr lang="ja-JP" altLang="en-US" dirty="0" smtClean="0">
                <a:solidFill>
                  <a:srgbClr val="C00000"/>
                </a:solidFill>
              </a:rPr>
              <a:t>（１）</a:t>
            </a:r>
            <a:r>
              <a:rPr lang="ja-JP" altLang="en-US" dirty="0" smtClean="0"/>
              <a:t>を割り振った学生の</a:t>
            </a:r>
            <a:r>
              <a:rPr lang="ja-JP" altLang="en-US" dirty="0" smtClean="0">
                <a:solidFill>
                  <a:srgbClr val="C00000"/>
                </a:solidFill>
              </a:rPr>
              <a:t>（４）</a:t>
            </a:r>
            <a:r>
              <a:rPr lang="ja-JP" altLang="en-US" dirty="0" smtClean="0"/>
              <a:t>が判明したので、呼び出しをかけ、厳重注意しました。」</a:t>
            </a:r>
            <a:endParaRPr lang="en-US" altLang="ja-JP" dirty="0" smtClean="0"/>
          </a:p>
          <a:p>
            <a:pPr marL="441325" lvl="1" indent="0">
              <a:buNone/>
            </a:pPr>
            <a:endParaRPr lang="en-US" altLang="ja-JP" dirty="0" smtClean="0"/>
          </a:p>
          <a:p>
            <a:pPr marL="441325" lvl="1" indent="0">
              <a:buNone/>
            </a:pPr>
            <a:r>
              <a:rPr kumimoji="1" lang="en-US" altLang="ja-JP" dirty="0" smtClean="0">
                <a:solidFill>
                  <a:srgbClr val="C00000"/>
                </a:solidFill>
              </a:rPr>
              <a:t>a.</a:t>
            </a:r>
            <a:r>
              <a:rPr kumimoji="1" lang="en-US" altLang="ja-JP" dirty="0" smtClean="0"/>
              <a:t> IP </a:t>
            </a:r>
            <a:r>
              <a:rPr kumimoji="1" lang="ja-JP" altLang="en-US" dirty="0" smtClean="0"/>
              <a:t>アドレス    </a:t>
            </a:r>
            <a:r>
              <a:rPr kumimoji="1" lang="en-US" altLang="ja-JP" dirty="0" smtClean="0">
                <a:solidFill>
                  <a:srgbClr val="C00000"/>
                </a:solidFill>
              </a:rPr>
              <a:t>b.</a:t>
            </a:r>
            <a:r>
              <a:rPr kumimoji="1" lang="en-US" altLang="ja-JP" dirty="0" smtClean="0"/>
              <a:t> </a:t>
            </a:r>
            <a:r>
              <a:rPr lang="en-US" altLang="ja-JP" dirty="0" smtClean="0"/>
              <a:t>SSO-KID</a:t>
            </a:r>
          </a:p>
          <a:p>
            <a:pPr marL="441325" lvl="1" indent="0">
              <a:buNone/>
            </a:pPr>
            <a:r>
              <a:rPr lang="en-US" altLang="ja-JP" dirty="0" smtClean="0">
                <a:solidFill>
                  <a:srgbClr val="C00000"/>
                </a:solidFill>
              </a:rPr>
              <a:t>c. </a:t>
            </a:r>
            <a:r>
              <a:rPr lang="ja-JP" altLang="en-US" dirty="0" smtClean="0"/>
              <a:t>学内無線</a:t>
            </a:r>
            <a:r>
              <a:rPr lang="en-US" altLang="ja-JP" dirty="0" smtClean="0"/>
              <a:t>LAN </a:t>
            </a:r>
            <a:r>
              <a:rPr lang="en-US" altLang="ja-JP" dirty="0" smtClean="0">
                <a:solidFill>
                  <a:srgbClr val="C00000"/>
                </a:solidFill>
              </a:rPr>
              <a:t>d.</a:t>
            </a:r>
            <a:r>
              <a:rPr lang="en-US" altLang="ja-JP" dirty="0" smtClean="0"/>
              <a:t> </a:t>
            </a:r>
            <a:r>
              <a:rPr lang="ja-JP" altLang="en-US" dirty="0" smtClean="0"/>
              <a:t>セキュリティ監視装置</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52</a:t>
            </a:fld>
            <a:endParaRPr kumimoji="1" lang="ja-JP" altLang="en-US"/>
          </a:p>
        </p:txBody>
      </p:sp>
    </p:spTree>
    <p:extLst>
      <p:ext uri="{BB962C8B-B14F-4D97-AF65-F5344CB8AC3E}">
        <p14:creationId xmlns:p14="http://schemas.microsoft.com/office/powerpoint/2010/main" val="4270797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小テスト（４）</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startAt="4"/>
            </a:pPr>
            <a:r>
              <a:rPr lang="ja-JP" altLang="en-US" dirty="0"/>
              <a:t>以下の</a:t>
            </a:r>
            <a:r>
              <a:rPr lang="ja-JP" altLang="en-US" dirty="0" smtClean="0"/>
              <a:t>選択肢</a:t>
            </a:r>
            <a:r>
              <a:rPr lang="ja-JP" altLang="en-US" dirty="0"/>
              <a:t>のうち</a:t>
            </a:r>
            <a:r>
              <a:rPr lang="ja-JP" altLang="en-US" dirty="0" smtClean="0"/>
              <a:t>、避けたほうがいいものはどれでしょうか（複数回答）</a:t>
            </a:r>
            <a:endParaRPr lang="en-US" altLang="ja-JP" dirty="0" smtClean="0"/>
          </a:p>
          <a:p>
            <a:pPr marL="955675" lvl="1" indent="-514350">
              <a:buFont typeface="+mj-ea"/>
              <a:buAutoNum type="circleNumDbPlain"/>
            </a:pPr>
            <a:r>
              <a:rPr lang="ja-JP" altLang="en-US" dirty="0"/>
              <a:t>ポケモン</a:t>
            </a:r>
            <a:r>
              <a:rPr lang="en-US" altLang="ja-JP" dirty="0"/>
              <a:t>Go</a:t>
            </a:r>
            <a:r>
              <a:rPr lang="ja-JP" altLang="en-US" dirty="0"/>
              <a:t>のトレーナー名に本名をつけた</a:t>
            </a:r>
            <a:endParaRPr lang="en-US" altLang="ja-JP" dirty="0"/>
          </a:p>
          <a:p>
            <a:pPr marL="955675" lvl="1" indent="-514350">
              <a:buFont typeface="+mj-ea"/>
              <a:buAutoNum type="circleNumDbPlain"/>
            </a:pPr>
            <a:r>
              <a:rPr lang="ja-JP" altLang="en-US" dirty="0"/>
              <a:t>自宅近くでレアポケモンを発見して自慢したいので背景入りの写真を</a:t>
            </a:r>
            <a:r>
              <a:rPr lang="en-US" altLang="ja-JP" dirty="0"/>
              <a:t>Twitter</a:t>
            </a:r>
            <a:r>
              <a:rPr lang="ja-JP" altLang="en-US" dirty="0"/>
              <a:t>にシェアした</a:t>
            </a:r>
            <a:endParaRPr lang="en-US" altLang="ja-JP" dirty="0"/>
          </a:p>
          <a:p>
            <a:pPr marL="955675" lvl="1" indent="-514350">
              <a:buFont typeface="+mj-ea"/>
              <a:buAutoNum type="circleNumDbPlain"/>
            </a:pPr>
            <a:r>
              <a:rPr lang="ja-JP" altLang="en-US" dirty="0"/>
              <a:t>楽にレベルを上げるツールがあると聞いて非公式アプリストアからアプリをインストールした</a:t>
            </a:r>
            <a:endParaRPr lang="en-US" altLang="ja-JP" dirty="0"/>
          </a:p>
          <a:p>
            <a:pPr marL="955675" lvl="1" indent="-514350">
              <a:buFont typeface="+mj-ea"/>
              <a:buAutoNum type="circleNumDbPlain"/>
            </a:pPr>
            <a:r>
              <a:rPr lang="ja-JP" altLang="en-US" dirty="0"/>
              <a:t>立入禁止の看板があったがレアポケモンが近くにいるので少しくらい入ってもいいだろう</a:t>
            </a:r>
            <a:endParaRPr lang="en-US" altLang="ja-JP" dirty="0"/>
          </a:p>
          <a:p>
            <a:pPr marL="514350" indent="-514350">
              <a:buFont typeface="+mj-lt"/>
              <a:buAutoNum type="arabicPeriod" startAt="4"/>
            </a:pPr>
            <a:endParaRPr kumimoji="1" lang="en-US" altLang="ja-JP" dirty="0" smtClean="0"/>
          </a:p>
          <a:p>
            <a:pPr marL="514350" indent="-514350">
              <a:buFont typeface="+mj-lt"/>
              <a:buAutoNum type="arabicPeriod" startAt="4"/>
            </a:pPr>
            <a:r>
              <a:rPr lang="ja-JP" altLang="en-US" dirty="0"/>
              <a:t>講義に対する感想、要望を書いてください。（これは評点の対象にはなりません。）</a:t>
            </a:r>
            <a:endParaRPr lang="en-US" altLang="ja-JP" dirty="0"/>
          </a:p>
          <a:p>
            <a:pPr marL="514350" indent="-514350">
              <a:buFont typeface="+mj-lt"/>
              <a:buAutoNum type="arabicPeriod" startAt="4"/>
            </a:pP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53</a:t>
            </a:fld>
            <a:endParaRPr kumimoji="1" lang="ja-JP" altLang="en-US"/>
          </a:p>
        </p:txBody>
      </p:sp>
    </p:spTree>
    <p:extLst>
      <p:ext uri="{BB962C8B-B14F-4D97-AF65-F5344CB8AC3E}">
        <p14:creationId xmlns:p14="http://schemas.microsoft.com/office/powerpoint/2010/main" val="427079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授業アンケート回答方法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a:pPr>
            <a:r>
              <a:rPr kumimoji="1" lang="en-US" altLang="ja-JP" dirty="0" smtClean="0"/>
              <a:t>Moodle</a:t>
            </a:r>
            <a:r>
              <a:rPr kumimoji="1" lang="ja-JP" altLang="en-US" dirty="0" smtClean="0"/>
              <a:t>にログイン</a:t>
            </a:r>
            <a:endParaRPr kumimoji="1" lang="en-US" altLang="ja-JP" dirty="0" smtClean="0"/>
          </a:p>
          <a:p>
            <a:pPr marL="514350" indent="-514350">
              <a:buFont typeface="+mj-lt"/>
              <a:buAutoNum type="arabicPeriod"/>
            </a:pPr>
            <a:r>
              <a:rPr lang="ja-JP" altLang="en-US" dirty="0"/>
              <a:t>「</a:t>
            </a:r>
            <a:r>
              <a:rPr lang="ja-JP" altLang="en-US" dirty="0" smtClean="0"/>
              <a:t>マイコース」→「アンケート」→</a:t>
            </a:r>
            <a:endParaRPr lang="en-US" altLang="ja-JP" dirty="0" smtClean="0"/>
          </a:p>
          <a:p>
            <a:pPr marL="0" indent="0">
              <a:buNone/>
            </a:pPr>
            <a:r>
              <a:rPr lang="ja-JP" altLang="en-US" dirty="0" smtClean="0"/>
              <a:t>「</a:t>
            </a:r>
            <a:r>
              <a:rPr lang="en-US" altLang="ja-JP" dirty="0"/>
              <a:t>2016</a:t>
            </a:r>
            <a:r>
              <a:rPr lang="ja-JP" altLang="ja-JP" dirty="0"/>
              <a:t>年度前期後半授業アンケート：</a:t>
            </a:r>
            <a:r>
              <a:rPr lang="en-US" altLang="ja-JP" dirty="0"/>
              <a:t>Questionnaire for KIKAN Education Courses, Second Term,  </a:t>
            </a:r>
            <a:r>
              <a:rPr lang="en-US" altLang="ja-JP" dirty="0" smtClean="0"/>
              <a:t>2016</a:t>
            </a:r>
            <a:r>
              <a:rPr lang="ja-JP" altLang="en-US" dirty="0" smtClean="0"/>
              <a:t>」にアクセス</a:t>
            </a:r>
            <a:endParaRPr lang="en-US" altLang="ja-JP" dirty="0" smtClean="0"/>
          </a:p>
          <a:p>
            <a:endParaRPr kumimoji="1" lang="en-US" altLang="ja-JP" dirty="0"/>
          </a:p>
          <a:p>
            <a:r>
              <a:rPr lang="ja-JP" altLang="en-US" dirty="0" smtClean="0"/>
              <a:t>今から時間を</a:t>
            </a:r>
            <a:r>
              <a:rPr lang="en-US" altLang="ja-JP" dirty="0" smtClean="0"/>
              <a:t>10</a:t>
            </a:r>
            <a:r>
              <a:rPr lang="ja-JP" altLang="en-US" dirty="0" smtClean="0"/>
              <a:t>分取ります</a:t>
            </a:r>
            <a:endParaRPr lang="en-US" altLang="ja-JP" dirty="0" smtClean="0"/>
          </a:p>
          <a:p>
            <a:r>
              <a:rPr lang="ja-JP" altLang="en-US" dirty="0" smtClean="0"/>
              <a:t>終わらなかった人は小テスト時間もしくは講義終了後 </a:t>
            </a:r>
            <a:r>
              <a:rPr lang="en-US" altLang="ja-JP" dirty="0" smtClean="0">
                <a:solidFill>
                  <a:srgbClr val="FF0000"/>
                </a:solidFill>
              </a:rPr>
              <a:t>8</a:t>
            </a:r>
            <a:r>
              <a:rPr lang="ja-JP" altLang="en-US" dirty="0" smtClean="0">
                <a:solidFill>
                  <a:srgbClr val="FF0000"/>
                </a:solidFill>
              </a:rPr>
              <a:t>月</a:t>
            </a:r>
            <a:r>
              <a:rPr lang="en-US" altLang="ja-JP" dirty="0" smtClean="0">
                <a:solidFill>
                  <a:srgbClr val="FF0000"/>
                </a:solidFill>
              </a:rPr>
              <a:t>1</a:t>
            </a:r>
            <a:r>
              <a:rPr lang="ja-JP" altLang="en-US" dirty="0" smtClean="0">
                <a:solidFill>
                  <a:srgbClr val="FF0000"/>
                </a:solidFill>
              </a:rPr>
              <a:t>日（月）</a:t>
            </a:r>
            <a:r>
              <a:rPr lang="ja-JP" altLang="en-US" dirty="0" smtClean="0"/>
              <a:t>までに必ず回答</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a:t>
            </a:fld>
            <a:endParaRPr kumimoji="1" lang="ja-JP" altLang="en-US" dirty="0"/>
          </a:p>
        </p:txBody>
      </p:sp>
    </p:spTree>
    <p:extLst>
      <p:ext uri="{BB962C8B-B14F-4D97-AF65-F5344CB8AC3E}">
        <p14:creationId xmlns:p14="http://schemas.microsoft.com/office/powerpoint/2010/main" val="309501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今日の内容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情報</a:t>
            </a:r>
            <a:r>
              <a:rPr lang="ja-JP" altLang="en-US" dirty="0" smtClean="0"/>
              <a:t>技術では解決できない</a:t>
            </a:r>
            <a:r>
              <a:rPr lang="en-US" altLang="ja-JP" dirty="0" smtClean="0"/>
              <a:t>/</a:t>
            </a:r>
            <a:r>
              <a:rPr lang="ja-JP" altLang="en-US" dirty="0" smtClean="0"/>
              <a:t>解決しにくい人間性の問題について</a:t>
            </a:r>
            <a:endParaRPr lang="en-US" altLang="ja-JP" dirty="0" smtClean="0"/>
          </a:p>
          <a:p>
            <a:pPr lvl="1"/>
            <a:r>
              <a:rPr lang="ja-JP" altLang="en-US" dirty="0" smtClean="0"/>
              <a:t>プライバシーと匿名性</a:t>
            </a:r>
            <a:endParaRPr lang="en-US" altLang="ja-JP" dirty="0" smtClean="0"/>
          </a:p>
          <a:p>
            <a:pPr lvl="1"/>
            <a:r>
              <a:rPr lang="ja-JP" altLang="en-US" dirty="0" smtClean="0"/>
              <a:t>なりすましや乗っ取り</a:t>
            </a:r>
            <a:endParaRPr lang="en-US" altLang="ja-JP" dirty="0" smtClean="0"/>
          </a:p>
          <a:p>
            <a:pPr lvl="1"/>
            <a:r>
              <a:rPr lang="en-US" altLang="ja-JP" dirty="0" smtClean="0"/>
              <a:t>SNS</a:t>
            </a:r>
            <a:r>
              <a:rPr lang="ja-JP" altLang="en-US" dirty="0" smtClean="0"/>
              <a:t>のソーシャルな機能の悪用</a:t>
            </a:r>
            <a:endParaRPr lang="en-US" altLang="ja-JP" dirty="0" smtClean="0"/>
          </a:p>
          <a:p>
            <a:pPr lvl="1"/>
            <a:r>
              <a:rPr lang="ja-JP" altLang="en-US" dirty="0" smtClean="0"/>
              <a:t>等々</a:t>
            </a:r>
            <a:r>
              <a:rPr lang="en-US" altLang="ja-JP" dirty="0" smtClean="0"/>
              <a:t>…</a:t>
            </a:r>
          </a:p>
          <a:p>
            <a:pPr lvl="1"/>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a:t>
            </a:fld>
            <a:endParaRPr kumimoji="1" lang="ja-JP" altLang="en-US"/>
          </a:p>
        </p:txBody>
      </p:sp>
    </p:spTree>
    <p:extLst>
      <p:ext uri="{BB962C8B-B14F-4D97-AF65-F5344CB8AC3E}">
        <p14:creationId xmlns:p14="http://schemas.microsoft.com/office/powerpoint/2010/main" val="271666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情報サービスにおける</a:t>
            </a:r>
            <a:r>
              <a:rPr kumimoji="1" lang="en-US" altLang="ja-JP" dirty="0" smtClean="0"/>
              <a:t/>
            </a:r>
            <a:br>
              <a:rPr kumimoji="1" lang="en-US" altLang="ja-JP" dirty="0" smtClean="0"/>
            </a:br>
            <a:r>
              <a:rPr kumimoji="1" lang="ja-JP" altLang="en-US" dirty="0" smtClean="0"/>
              <a:t>「匿名性」</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8</a:t>
            </a:fld>
            <a:endParaRPr kumimoji="1" lang="ja-JP" altLang="en-US"/>
          </a:p>
        </p:txBody>
      </p:sp>
    </p:spTree>
    <p:extLst>
      <p:ext uri="{BB962C8B-B14F-4D97-AF65-F5344CB8AC3E}">
        <p14:creationId xmlns:p14="http://schemas.microsoft.com/office/powerpoint/2010/main" val="130170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インターネット上のサービス</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ネット上では色々なサービスが提供されている</a:t>
            </a:r>
            <a:endParaRPr kumimoji="1" lang="en-US" altLang="ja-JP" dirty="0" smtClean="0"/>
          </a:p>
          <a:p>
            <a:pPr lvl="1"/>
            <a:r>
              <a:rPr lang="ja-JP" altLang="en-US" dirty="0" smtClean="0"/>
              <a:t>利用者</a:t>
            </a:r>
            <a:r>
              <a:rPr lang="ja-JP" altLang="en-US" dirty="0"/>
              <a:t>が</a:t>
            </a:r>
            <a:r>
              <a:rPr lang="ja-JP" altLang="en-US" dirty="0" smtClean="0"/>
              <a:t>情報を受け取るサービス</a:t>
            </a:r>
            <a:endParaRPr lang="en-US" altLang="ja-JP" dirty="0" smtClean="0"/>
          </a:p>
          <a:p>
            <a:pPr lvl="2"/>
            <a:r>
              <a:rPr kumimoji="1" lang="ja-JP" altLang="en-US" dirty="0" smtClean="0"/>
              <a:t>様々な企業や組織の公式サイト</a:t>
            </a:r>
            <a:endParaRPr kumimoji="1" lang="en-US" altLang="ja-JP" dirty="0" smtClean="0"/>
          </a:p>
          <a:p>
            <a:pPr lvl="2"/>
            <a:r>
              <a:rPr lang="ja-JP" altLang="en-US" dirty="0" smtClean="0"/>
              <a:t>ニュースサイト</a:t>
            </a:r>
            <a:endParaRPr lang="en-US" altLang="ja-JP" dirty="0" smtClean="0"/>
          </a:p>
          <a:p>
            <a:pPr lvl="2"/>
            <a:r>
              <a:rPr lang="ja-JP" altLang="en-US" dirty="0" smtClean="0"/>
              <a:t>情報サイト・検索サイト</a:t>
            </a:r>
            <a:r>
              <a:rPr lang="en-US" altLang="ja-JP" dirty="0" smtClean="0"/>
              <a:t>…</a:t>
            </a:r>
          </a:p>
          <a:p>
            <a:pPr lvl="1"/>
            <a:r>
              <a:rPr lang="ja-JP" altLang="en-US" dirty="0" smtClean="0"/>
              <a:t>利用者が情報を発信・交換するサービス</a:t>
            </a:r>
            <a:endParaRPr lang="en-US" altLang="ja-JP" dirty="0" smtClean="0"/>
          </a:p>
          <a:p>
            <a:pPr lvl="2"/>
            <a:r>
              <a:rPr lang="ja-JP" altLang="en-US" dirty="0" smtClean="0"/>
              <a:t>電子メール</a:t>
            </a:r>
            <a:endParaRPr lang="en-US" altLang="ja-JP" dirty="0" smtClean="0"/>
          </a:p>
          <a:p>
            <a:pPr lvl="2"/>
            <a:r>
              <a:rPr lang="ja-JP" altLang="en-US" dirty="0" smtClean="0"/>
              <a:t>電子掲示板（</a:t>
            </a:r>
            <a:r>
              <a:rPr lang="en-US" altLang="ja-JP" dirty="0" smtClean="0"/>
              <a:t>BBS</a:t>
            </a:r>
            <a:r>
              <a:rPr lang="ja-JP" altLang="en-US" dirty="0" smtClean="0"/>
              <a:t>）</a:t>
            </a:r>
            <a:endParaRPr lang="en-US" altLang="ja-JP" dirty="0" smtClean="0"/>
          </a:p>
          <a:p>
            <a:pPr lvl="2"/>
            <a:r>
              <a:rPr lang="ja-JP" altLang="en-US" dirty="0" smtClean="0"/>
              <a:t>ブログ・チャット</a:t>
            </a:r>
            <a:endParaRPr lang="en-US" altLang="ja-JP" dirty="0" smtClean="0"/>
          </a:p>
          <a:p>
            <a:pPr lvl="2"/>
            <a:r>
              <a:rPr lang="ja-JP" altLang="en-US" dirty="0" smtClean="0"/>
              <a:t>質問サイト</a:t>
            </a:r>
            <a:r>
              <a:rPr lang="en-US" altLang="ja-JP" dirty="0" smtClean="0"/>
              <a:t>…</a:t>
            </a: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9</a:t>
            </a:fld>
            <a:endParaRPr kumimoji="1" lang="ja-JP" altLang="en-US"/>
          </a:p>
        </p:txBody>
      </p:sp>
      <p:sp>
        <p:nvSpPr>
          <p:cNvPr id="6" name="正方形/長方形 5"/>
          <p:cNvSpPr/>
          <p:nvPr/>
        </p:nvSpPr>
        <p:spPr>
          <a:xfrm>
            <a:off x="2165131" y="4156364"/>
            <a:ext cx="6369269" cy="175485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01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wisp2">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2" id="{34F90581-E8A8-4849-B95B-01E6D2A06F2D}" vid="{C3B5C9CF-5C60-4D35-BBAD-7DBF575A0AA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wisp2</Template>
  <TotalTime>4352</TotalTime>
  <Words>4955</Words>
  <Application>Microsoft Office PowerPoint</Application>
  <PresentationFormat>画面に合わせる (4:3)</PresentationFormat>
  <Paragraphs>509</Paragraphs>
  <Slides>53</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53</vt:i4>
      </vt:variant>
    </vt:vector>
  </HeadingPairs>
  <TitlesOfParts>
    <vt:vector size="63" baseType="lpstr">
      <vt:lpstr>Arial Unicode MS</vt:lpstr>
      <vt:lpstr>HGS教科書体</vt:lpstr>
      <vt:lpstr>ＭＳ Ｐゴシック</vt:lpstr>
      <vt:lpstr>メイリオ</vt:lpstr>
      <vt:lpstr>Arial</vt:lpstr>
      <vt:lpstr>Calibri</vt:lpstr>
      <vt:lpstr>Century Gothic</vt:lpstr>
      <vt:lpstr>Consolas</vt:lpstr>
      <vt:lpstr>Wingdings 3</vt:lpstr>
      <vt:lpstr>wisp2</vt:lpstr>
      <vt:lpstr>サイバーセキュリティ基礎論  ― IT社会を生き抜くために ―</vt:lpstr>
      <vt:lpstr>…の前に</vt:lpstr>
      <vt:lpstr>専門用語と漢字変換</vt:lpstr>
      <vt:lpstr>例</vt:lpstr>
      <vt:lpstr>授業アンケートの実施について</vt:lpstr>
      <vt:lpstr>授業アンケート回答方法</vt:lpstr>
      <vt:lpstr>今日の内容</vt:lpstr>
      <vt:lpstr>情報サービスにおける 「匿名性」</vt:lpstr>
      <vt:lpstr>インターネット上のサービス</vt:lpstr>
      <vt:lpstr>ネットを利用した会話・交流</vt:lpstr>
      <vt:lpstr>情報サービスの「匿名性」</vt:lpstr>
      <vt:lpstr>ネットと「本人」</vt:lpstr>
      <vt:lpstr>「匿名性」の悪用</vt:lpstr>
      <vt:lpstr>匿名性の幻</vt:lpstr>
      <vt:lpstr>ネットワークサービスの仕組み</vt:lpstr>
      <vt:lpstr>サーバとクライアント</vt:lpstr>
      <vt:lpstr>インターネット</vt:lpstr>
      <vt:lpstr>IPアドレス</vt:lpstr>
      <vt:lpstr>Webサーバのログ（一例）</vt:lpstr>
      <vt:lpstr>Webサーバのログ（一例）</vt:lpstr>
      <vt:lpstr>自宅から（一例）</vt:lpstr>
      <vt:lpstr>九大だと？</vt:lpstr>
      <vt:lpstr>追跡は完全ではない</vt:lpstr>
      <vt:lpstr>その他の情報からの特定</vt:lpstr>
      <vt:lpstr>現実でもネットでも同じ</vt:lpstr>
      <vt:lpstr>「火事場泥棒」</vt:lpstr>
      <vt:lpstr>悪質なデマでも逮捕されます</vt:lpstr>
      <vt:lpstr>リツイート・シェア</vt:lpstr>
      <vt:lpstr>「なりすまし」と 「乗っ取り」</vt:lpstr>
      <vt:lpstr>「なりすまし」</vt:lpstr>
      <vt:lpstr>Twitterでの例</vt:lpstr>
      <vt:lpstr>対策等</vt:lpstr>
      <vt:lpstr>認証済アカウント</vt:lpstr>
      <vt:lpstr>九大公式アカウント</vt:lpstr>
      <vt:lpstr>「乗っ取り」</vt:lpstr>
      <vt:lpstr>実際に送られてきた偽メール</vt:lpstr>
      <vt:lpstr>実際に送られてきた偽メール</vt:lpstr>
      <vt:lpstr>被害者が加害者に</vt:lpstr>
      <vt:lpstr>乗っ取り対策</vt:lpstr>
      <vt:lpstr>連携アプリ・サイト</vt:lpstr>
      <vt:lpstr>連携と情報提供</vt:lpstr>
      <vt:lpstr>連携アプリは時々確認しよう</vt:lpstr>
      <vt:lpstr>Facebook （設定→アプリ）</vt:lpstr>
      <vt:lpstr>他人のアプリを経由することも</vt:lpstr>
      <vt:lpstr>どこまで公開するかは悩ましい</vt:lpstr>
      <vt:lpstr>怪しい物はブロックできる</vt:lpstr>
      <vt:lpstr>Twitter （設定→アプリ連携）</vt:lpstr>
      <vt:lpstr>Google（アカウント）</vt:lpstr>
      <vt:lpstr>Google（接続済みのアプリとサイト）</vt:lpstr>
      <vt:lpstr>小テスト（１）</vt:lpstr>
      <vt:lpstr>小テスト（２）</vt:lpstr>
      <vt:lpstr>小テスト（３）</vt:lpstr>
      <vt:lpstr>小テスト（４）</vt:lpstr>
    </vt:vector>
  </TitlesOfParts>
  <Company>Kyushu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ネット上の匿名性</dc:title>
  <dc:creator>Yoshiaki Kasahara</dc:creator>
  <cp:lastModifiedBy>Yoshiaki Kasahara</cp:lastModifiedBy>
  <cp:revision>162</cp:revision>
  <dcterms:created xsi:type="dcterms:W3CDTF">2014-07-15T06:10:07Z</dcterms:created>
  <dcterms:modified xsi:type="dcterms:W3CDTF">2016-07-25T08:02:48Z</dcterms:modified>
</cp:coreProperties>
</file>