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256" r:id="rId2"/>
    <p:sldId id="257" r:id="rId3"/>
    <p:sldId id="258" r:id="rId4"/>
    <p:sldId id="259" r:id="rId5"/>
    <p:sldId id="261" r:id="rId6"/>
    <p:sldId id="262" r:id="rId7"/>
    <p:sldId id="272" r:id="rId8"/>
    <p:sldId id="263" r:id="rId9"/>
    <p:sldId id="264" r:id="rId10"/>
    <p:sldId id="265" r:id="rId11"/>
    <p:sldId id="273" r:id="rId12"/>
    <p:sldId id="266" r:id="rId13"/>
    <p:sldId id="267" r:id="rId14"/>
    <p:sldId id="274" r:id="rId15"/>
    <p:sldId id="275" r:id="rId16"/>
    <p:sldId id="269" r:id="rId17"/>
    <p:sldId id="276" r:id="rId18"/>
    <p:sldId id="277" r:id="rId19"/>
    <p:sldId id="278" r:id="rId20"/>
    <p:sldId id="325"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31" autoAdjust="0"/>
    <p:restoredTop sz="73646"/>
  </p:normalViewPr>
  <p:slideViewPr>
    <p:cSldViewPr snapToGrid="0">
      <p:cViewPr varScale="1">
        <p:scale>
          <a:sx n="78" d="100"/>
          <a:sy n="78" d="100"/>
        </p:scale>
        <p:origin x="6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69167-644B-4117-8BEB-05D3792B87CC}" type="datetimeFigureOut">
              <a:rPr kumimoji="1" lang="ja-JP" altLang="en-US" smtClean="0"/>
              <a:t>2017/2/28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ECF51-6570-47CD-AFA8-3CC9D3D2C51F}" type="slidenum">
              <a:rPr kumimoji="1" lang="ja-JP" altLang="en-US" smtClean="0"/>
              <a:t>‹#›</a:t>
            </a:fld>
            <a:endParaRPr kumimoji="1" lang="ja-JP" altLang="en-US"/>
          </a:p>
        </p:txBody>
      </p:sp>
    </p:spTree>
    <p:extLst>
      <p:ext uri="{BB962C8B-B14F-4D97-AF65-F5344CB8AC3E}">
        <p14:creationId xmlns:p14="http://schemas.microsoft.com/office/powerpoint/2010/main" val="34353465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ECF51-6570-47CD-AFA8-3CC9D3D2C51F}" type="slidenum">
              <a:rPr kumimoji="1" lang="ja-JP" altLang="en-US" smtClean="0"/>
              <a:t>11</a:t>
            </a:fld>
            <a:endParaRPr kumimoji="1" lang="ja-JP" altLang="en-US"/>
          </a:p>
        </p:txBody>
      </p:sp>
    </p:spTree>
    <p:extLst>
      <p:ext uri="{BB962C8B-B14F-4D97-AF65-F5344CB8AC3E}">
        <p14:creationId xmlns:p14="http://schemas.microsoft.com/office/powerpoint/2010/main" val="47849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Law stipulating the responsibilities of the country concerning cyber attack countermeasures.</a:t>
            </a:r>
          </a:p>
          <a:p>
            <a:r>
              <a:rPr lang="en-US" altLang="ja-JP" dirty="0" smtClean="0"/>
              <a:t>Countermeasures concerning cyber security made it clear that it is the responsibility of the</a:t>
            </a:r>
            <a:r>
              <a:rPr lang="en-US" altLang="ja-JP" baseline="0" dirty="0" smtClean="0"/>
              <a:t> </a:t>
            </a:r>
            <a:r>
              <a:rPr lang="en-US" altLang="ja-JP" dirty="0" smtClean="0"/>
              <a:t>government.</a:t>
            </a:r>
          </a:p>
          <a:p>
            <a:r>
              <a:rPr lang="en-US" altLang="ja-JP" dirty="0" smtClean="0"/>
              <a:t>Establish "cyber security strategy headquarters" in the Cabinet</a:t>
            </a:r>
            <a:endParaRPr kumimoji="1" lang="ja-JP" altLang="en-US" dirty="0"/>
          </a:p>
        </p:txBody>
      </p:sp>
      <p:sp>
        <p:nvSpPr>
          <p:cNvPr id="4" name="スライド番号プレースホルダー 3"/>
          <p:cNvSpPr>
            <a:spLocks noGrp="1"/>
          </p:cNvSpPr>
          <p:nvPr>
            <p:ph type="sldNum" sz="quarter" idx="10"/>
          </p:nvPr>
        </p:nvSpPr>
        <p:spPr/>
        <p:txBody>
          <a:bodyPr/>
          <a:lstStyle/>
          <a:p>
            <a:fld id="{81E9A9EF-226E-4E86-B09C-61ACF1E018D9}" type="slidenum">
              <a:rPr kumimoji="1" lang="ja-JP" altLang="en-US" smtClean="0"/>
              <a:t>14</a:t>
            </a:fld>
            <a:endParaRPr kumimoji="1" lang="ja-JP" altLang="en-US"/>
          </a:p>
        </p:txBody>
      </p:sp>
    </p:spTree>
    <p:extLst>
      <p:ext uri="{BB962C8B-B14F-4D97-AF65-F5344CB8AC3E}">
        <p14:creationId xmlns:p14="http://schemas.microsoft.com/office/powerpoint/2010/main" val="283076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ECF51-6570-47CD-AFA8-3CC9D3D2C51F}" type="slidenum">
              <a:rPr kumimoji="1" lang="ja-JP" altLang="en-US" smtClean="0"/>
              <a:t>16</a:t>
            </a:fld>
            <a:endParaRPr kumimoji="1" lang="ja-JP" altLang="en-US"/>
          </a:p>
        </p:txBody>
      </p:sp>
    </p:spTree>
    <p:extLst>
      <p:ext uri="{BB962C8B-B14F-4D97-AF65-F5344CB8AC3E}">
        <p14:creationId xmlns:p14="http://schemas.microsoft.com/office/powerpoint/2010/main" val="549330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latin typeface="Arial" panose="020B0604020202020204" pitchFamily="34" charset="0"/>
              </a:rPr>
              <a:t>Information-technology Promotion Organization of Japan</a:t>
            </a:r>
            <a:endParaRPr kumimoji="1" lang="ja-JP" altLang="en-US" dirty="0"/>
          </a:p>
        </p:txBody>
      </p:sp>
      <p:sp>
        <p:nvSpPr>
          <p:cNvPr id="4" name="スライド番号プレースホルダー 3"/>
          <p:cNvSpPr>
            <a:spLocks noGrp="1"/>
          </p:cNvSpPr>
          <p:nvPr>
            <p:ph type="sldNum" sz="quarter" idx="10"/>
          </p:nvPr>
        </p:nvSpPr>
        <p:spPr/>
        <p:txBody>
          <a:bodyPr/>
          <a:lstStyle/>
          <a:p>
            <a:fld id="{57B9312A-0002-4AAA-9261-5FB17AA2EB4B}" type="slidenum">
              <a:rPr kumimoji="1" lang="ja-JP" altLang="en-US" smtClean="0">
                <a:solidFill>
                  <a:prstClr val="black"/>
                </a:solidFill>
                <a:latin typeface="游ゴシック" panose="020F0502020204030204"/>
                <a:ea typeface="游ゴシック" panose="020B0400000000000000" pitchFamily="50" charset="-128"/>
              </a:rPr>
              <a:pPr/>
              <a:t>18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6002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7B9312A-0002-4AAA-9261-5FB17AA2EB4B}" type="slidenum">
              <a:rPr kumimoji="1" lang="ja-JP" altLang="en-US" smtClean="0">
                <a:solidFill>
                  <a:prstClr val="black"/>
                </a:solidFill>
                <a:latin typeface="游ゴシック" panose="020F0502020204030204"/>
                <a:ea typeface="游ゴシック" panose="020B0400000000000000" pitchFamily="50" charset="-128"/>
              </a:rPr>
              <a:pPr/>
              <a:t>19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3030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ECF51-6570-47CD-AFA8-3CC9D3D2C51F}" type="slidenum">
              <a:rPr kumimoji="1" lang="ja-JP" altLang="en-US" smtClean="0"/>
              <a:t>22</a:t>
            </a:fld>
            <a:endParaRPr kumimoji="1" lang="ja-JP" altLang="en-US"/>
          </a:p>
        </p:txBody>
      </p:sp>
    </p:spTree>
    <p:extLst>
      <p:ext uri="{BB962C8B-B14F-4D97-AF65-F5344CB8AC3E}">
        <p14:creationId xmlns:p14="http://schemas.microsoft.com/office/powerpoint/2010/main" val="108462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7B9312A-0002-4AAA-9261-5FB17AA2EB4B}" type="slidenum">
              <a:rPr kumimoji="1" lang="ja-JP" altLang="en-US" smtClean="0">
                <a:solidFill>
                  <a:prstClr val="black"/>
                </a:solidFill>
                <a:latin typeface="游ゴシック" panose="020F0502020204030204"/>
                <a:ea typeface="游ゴシック" panose="020B0400000000000000" pitchFamily="50" charset="-128"/>
              </a:rPr>
              <a:pPr/>
              <a:t>66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49222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364369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421959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158178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272254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293007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439457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174863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3843457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180412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4004325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FD2B17A-AAFE-4E54-87FD-25A517D67F84}" type="datetimeFigureOut">
              <a:rPr kumimoji="1" lang="ja-JP" altLang="en-US" smtClean="0"/>
              <a:t>2017/2/28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33754305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2B17A-AAFE-4E54-87FD-25A517D67F84}" type="datetimeFigureOut">
              <a:rPr kumimoji="1" lang="ja-JP" altLang="en-US" smtClean="0"/>
              <a:t>2017/2/28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94C3B-A1E2-469E-81FD-01122741190F}" type="slidenum">
              <a:rPr kumimoji="1" lang="ja-JP" altLang="en-US" smtClean="0"/>
              <a:t>‹#›</a:t>
            </a:fld>
            <a:endParaRPr kumimoji="1" lang="ja-JP" altLang="en-US"/>
          </a:p>
        </p:txBody>
      </p:sp>
    </p:spTree>
    <p:extLst>
      <p:ext uri="{BB962C8B-B14F-4D97-AF65-F5344CB8AC3E}">
        <p14:creationId xmlns:p14="http://schemas.microsoft.com/office/powerpoint/2010/main" val="188594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shugiin.go.jp/internet/itdb_gian.nsf/html/gian/honbun/houan/g18601035.ht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wmf"/><Relationship Id="rId5" Type="http://schemas.openxmlformats.org/officeDocument/2006/relationships/image" Target="../media/image13.wmf"/><Relationship Id="rId6" Type="http://schemas.openxmlformats.org/officeDocument/2006/relationships/image" Target="../media/image14.wmf"/><Relationship Id="rId7" Type="http://schemas.openxmlformats.org/officeDocument/2006/relationships/image" Target="../media/image15.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PNG"/><Relationship Id="rId5" Type="http://schemas.openxmlformats.org/officeDocument/2006/relationships/image" Target="../media/image20.WMF"/><Relationship Id="rId1" Type="http://schemas.openxmlformats.org/officeDocument/2006/relationships/slideLayout" Target="../slideLayouts/slideLayout2.xml"/><Relationship Id="rId2" Type="http://schemas.openxmlformats.org/officeDocument/2006/relationships/image" Target="../media/image10.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oft.iii.kyushu-u.ac.jp/a-virus/sy.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wmf"/><Relationship Id="rId6" Type="http://schemas.openxmlformats.org/officeDocument/2006/relationships/image" Target="../media/image37.wmf"/><Relationship Id="rId1" Type="http://schemas.openxmlformats.org/officeDocument/2006/relationships/slideLayout" Target="../slideLayouts/slideLayout2.xml"/><Relationship Id="rId2" Type="http://schemas.openxmlformats.org/officeDocument/2006/relationships/image" Target="../media/image33.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 Id="rId3" Type="http://schemas.openxmlformats.org/officeDocument/2006/relationships/image" Target="../media/image4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tiphishing.jp/"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617044"/>
            <a:ext cx="7772400" cy="1357162"/>
          </a:xfrm>
        </p:spPr>
        <p:txBody>
          <a:bodyPr>
            <a:normAutofit fontScale="90000"/>
          </a:bodyPr>
          <a:lstStyle/>
          <a:p>
            <a:r>
              <a:rPr lang="en-US" altLang="ja-JP" sz="4900" dirty="0" smtClean="0">
                <a:solidFill>
                  <a:prstClr val="black"/>
                </a:solidFill>
              </a:rPr>
              <a:t>Introduction to Cyber Security</a:t>
            </a:r>
            <a:r>
              <a:rPr lang="en-US" altLang="ja-JP" sz="5400" dirty="0">
                <a:solidFill>
                  <a:prstClr val="black"/>
                </a:solidFill>
              </a:rPr>
              <a:t/>
            </a:r>
            <a:br>
              <a:rPr lang="en-US" altLang="ja-JP" sz="5400" dirty="0">
                <a:solidFill>
                  <a:prstClr val="black"/>
                </a:solidFill>
              </a:rPr>
            </a:br>
            <a:r>
              <a:rPr lang="ja-JP" altLang="en-US" sz="4800" dirty="0">
                <a:solidFill>
                  <a:prstClr val="black"/>
                </a:solidFill>
              </a:rPr>
              <a:t> </a:t>
            </a:r>
            <a:r>
              <a:rPr lang="en-US" altLang="ja-JP" sz="4400" dirty="0">
                <a:solidFill>
                  <a:prstClr val="black"/>
                </a:solidFill>
              </a:rPr>
              <a:t>― </a:t>
            </a:r>
            <a:r>
              <a:rPr lang="en-US" altLang="ja-JP" sz="4400">
                <a:solidFill>
                  <a:prstClr val="black"/>
                </a:solidFill>
              </a:rPr>
              <a:t>To </a:t>
            </a:r>
            <a:r>
              <a:rPr lang="en-US" altLang="ja-JP" sz="4400" smtClean="0">
                <a:solidFill>
                  <a:prstClr val="black"/>
                </a:solidFill>
              </a:rPr>
              <a:t>survive</a:t>
            </a:r>
            <a:r>
              <a:rPr lang="en-US" altLang="ja-JP" sz="4400">
                <a:solidFill>
                  <a:prstClr val="black"/>
                </a:solidFill>
              </a:rPr>
              <a:t> </a:t>
            </a:r>
            <a:r>
              <a:rPr lang="en-US" altLang="ja-JP" sz="4400" smtClean="0">
                <a:solidFill>
                  <a:prstClr val="black"/>
                </a:solidFill>
              </a:rPr>
              <a:t>in </a:t>
            </a:r>
            <a:r>
              <a:rPr lang="en-US" altLang="ja-JP" sz="4400" dirty="0" smtClean="0">
                <a:solidFill>
                  <a:prstClr val="black"/>
                </a:solidFill>
              </a:rPr>
              <a:t>the </a:t>
            </a:r>
            <a:r>
              <a:rPr lang="en-US" altLang="ja-JP" sz="4400" dirty="0">
                <a:solidFill>
                  <a:prstClr val="black"/>
                </a:solidFill>
              </a:rPr>
              <a:t>IT society ―</a:t>
            </a:r>
            <a:endParaRPr kumimoji="1" lang="ja-JP" altLang="en-US" sz="4400" dirty="0"/>
          </a:p>
        </p:txBody>
      </p:sp>
      <p:sp>
        <p:nvSpPr>
          <p:cNvPr id="4" name="サブタイトル 3"/>
          <p:cNvSpPr>
            <a:spLocks noGrp="1"/>
          </p:cNvSpPr>
          <p:nvPr>
            <p:ph type="subTitle" idx="1"/>
          </p:nvPr>
        </p:nvSpPr>
        <p:spPr>
          <a:xfrm>
            <a:off x="1449236" y="3938923"/>
            <a:ext cx="6280031" cy="1095090"/>
          </a:xfrm>
        </p:spPr>
        <p:txBody>
          <a:bodyPr>
            <a:normAutofit/>
          </a:bodyPr>
          <a:lstStyle/>
          <a:p>
            <a:pPr algn="l"/>
            <a:r>
              <a:rPr lang="en-US" altLang="ja-JP" sz="3200" dirty="0">
                <a:latin typeface="MS UI Gothic" panose="020B0600070205080204" pitchFamily="50" charset="-128"/>
                <a:ea typeface="MS UI Gothic" panose="020B0600070205080204" pitchFamily="50" charset="-128"/>
              </a:rPr>
              <a:t>Introduction, recent topics, case </a:t>
            </a:r>
            <a:r>
              <a:rPr lang="en-US" altLang="ja-JP" sz="3200" dirty="0" smtClean="0">
                <a:latin typeface="MS UI Gothic" panose="020B0600070205080204" pitchFamily="50" charset="-128"/>
                <a:ea typeface="MS UI Gothic" panose="020B0600070205080204" pitchFamily="50" charset="-128"/>
              </a:rPr>
              <a:t>of </a:t>
            </a:r>
            <a:r>
              <a:rPr lang="en-US" altLang="ja-JP" sz="3200" dirty="0">
                <a:latin typeface="MS UI Gothic" panose="020B0600070205080204" pitchFamily="50" charset="-128"/>
                <a:ea typeface="MS UI Gothic" panose="020B0600070205080204" pitchFamily="50" charset="-128"/>
              </a:rPr>
              <a:t>cyber security</a:t>
            </a:r>
            <a:endParaRPr kumimoji="1" lang="ja-JP" altLang="en-US" sz="32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653638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Target type attack</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en-US" altLang="ja-JP" dirty="0"/>
              <a:t>APT </a:t>
            </a:r>
            <a:r>
              <a:rPr lang="ja-JP" altLang="en-US" dirty="0"/>
              <a:t>（</a:t>
            </a:r>
            <a:r>
              <a:rPr lang="en-US" altLang="ja-JP" dirty="0"/>
              <a:t>Advanced Persistent Threat</a:t>
            </a:r>
            <a:r>
              <a:rPr lang="ja-JP" altLang="en-US" dirty="0" smtClean="0"/>
              <a:t>）</a:t>
            </a:r>
            <a:r>
              <a:rPr lang="en-US" altLang="ja-JP" dirty="0" smtClean="0"/>
              <a:t>attack</a:t>
            </a:r>
            <a:endParaRPr lang="ja-JP" altLang="en-US" dirty="0"/>
          </a:p>
          <a:p>
            <a:r>
              <a:rPr lang="en-US" altLang="ja-JP" dirty="0"/>
              <a:t>Use OS and </a:t>
            </a:r>
            <a:r>
              <a:rPr lang="en-US" altLang="ja-JP" dirty="0" smtClean="0"/>
              <a:t>browser vulnerabilities</a:t>
            </a:r>
            <a:endParaRPr lang="ja-JP" altLang="en-US" dirty="0"/>
          </a:p>
          <a:p>
            <a:r>
              <a:rPr lang="en-US" altLang="ja-JP" dirty="0" smtClean="0"/>
              <a:t>Led user </a:t>
            </a:r>
            <a:r>
              <a:rPr lang="en-US" altLang="ja-JP" dirty="0"/>
              <a:t>to </a:t>
            </a:r>
            <a:r>
              <a:rPr lang="en-US" altLang="ja-JP" dirty="0" smtClean="0"/>
              <a:t>access sites to download and execute the software hidden in the contents ,which</a:t>
            </a:r>
            <a:r>
              <a:rPr lang="en-US" altLang="ja-JP" dirty="0"/>
              <a:t> </a:t>
            </a:r>
            <a:r>
              <a:rPr lang="en-US" altLang="ja-JP" dirty="0" smtClean="0"/>
              <a:t>is using </a:t>
            </a:r>
            <a:r>
              <a:rPr lang="en-US" altLang="ja-JP" dirty="0"/>
              <a:t>skillful phishing e-mails to exploit vulnerabilities to make external access possible </a:t>
            </a:r>
            <a:endParaRPr lang="ja-JP" altLang="en-US" dirty="0"/>
          </a:p>
          <a:p>
            <a:r>
              <a:rPr lang="en-US" altLang="ja-JP" dirty="0"/>
              <a:t>External software can communicate with it and information </a:t>
            </a:r>
            <a:r>
              <a:rPr lang="en-US" altLang="ja-JP" dirty="0" smtClean="0"/>
              <a:t>leakage </a:t>
            </a:r>
            <a:r>
              <a:rPr lang="en-US" altLang="ja-JP" dirty="0"/>
              <a:t>is done by external </a:t>
            </a:r>
            <a:r>
              <a:rPr lang="en-US" altLang="ja-JP" dirty="0" smtClean="0"/>
              <a:t>operation.</a:t>
            </a:r>
            <a:endParaRPr lang="ja-JP" altLang="en-US" dirty="0"/>
          </a:p>
          <a:p>
            <a:r>
              <a:rPr lang="en-US" altLang="ja-JP" dirty="0"/>
              <a:t>Specific individuals are aimed </a:t>
            </a:r>
            <a:r>
              <a:rPr lang="en-US" altLang="ja-JP" dirty="0" smtClean="0"/>
              <a:t>at.</a:t>
            </a:r>
            <a:endParaRPr lang="ja-JP" altLang="en-US" dirty="0"/>
          </a:p>
          <a:p>
            <a:r>
              <a:rPr lang="en-US" altLang="ja-JP" dirty="0"/>
              <a:t>Firewalls, anti-viruses, intranets also suffer damage. Countermeasures are only to block vulnerabilities or to overlook phishing mail, but very difficult</a:t>
            </a:r>
            <a:endParaRPr kumimoji="1" lang="ja-JP" altLang="en-US" dirty="0"/>
          </a:p>
        </p:txBody>
      </p:sp>
    </p:spTree>
    <p:extLst>
      <p:ext uri="{BB962C8B-B14F-4D97-AF65-F5344CB8AC3E}">
        <p14:creationId xmlns:p14="http://schemas.microsoft.com/office/powerpoint/2010/main" val="67666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Unavoidable threat</a:t>
            </a:r>
            <a:endParaRPr kumimoji="1" lang="ja-JP" altLang="en-US" dirty="0"/>
          </a:p>
        </p:txBody>
      </p:sp>
      <p:sp>
        <p:nvSpPr>
          <p:cNvPr id="3" name="正方形/長方形 2"/>
          <p:cNvSpPr/>
          <p:nvPr/>
        </p:nvSpPr>
        <p:spPr>
          <a:xfrm>
            <a:off x="5152442" y="1617512"/>
            <a:ext cx="3189767" cy="2828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5301298" y="1800811"/>
            <a:ext cx="2892056" cy="4146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bg1"/>
                </a:solidFill>
              </a:rPr>
              <a:t>SNS</a:t>
            </a:r>
            <a:endParaRPr kumimoji="1" lang="ja-JP" altLang="en-US" dirty="0">
              <a:solidFill>
                <a:schemeClr val="bg1"/>
              </a:solidFill>
            </a:endParaRPr>
          </a:p>
        </p:txBody>
      </p:sp>
      <p:sp>
        <p:nvSpPr>
          <p:cNvPr id="5" name="正方形/長方形 4"/>
          <p:cNvSpPr/>
          <p:nvPr/>
        </p:nvSpPr>
        <p:spPr>
          <a:xfrm>
            <a:off x="7289588" y="2393688"/>
            <a:ext cx="1720516" cy="531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a:t>Advertisement</a:t>
            </a:r>
            <a:endParaRPr kumimoji="1" lang="ja-JP" altLang="en-US" dirty="0"/>
          </a:p>
        </p:txBody>
      </p:sp>
      <p:sp>
        <p:nvSpPr>
          <p:cNvPr id="6" name="正方形/長方形 5"/>
          <p:cNvSpPr/>
          <p:nvPr/>
        </p:nvSpPr>
        <p:spPr>
          <a:xfrm>
            <a:off x="7289588" y="3030257"/>
            <a:ext cx="1720516" cy="5316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a:t>Advertisement</a:t>
            </a:r>
            <a:endParaRPr kumimoji="1" lang="ja-JP" altLang="en-US" dirty="0"/>
          </a:p>
        </p:txBody>
      </p:sp>
      <p:sp>
        <p:nvSpPr>
          <p:cNvPr id="7" name="テキスト ボックス 6"/>
          <p:cNvSpPr txBox="1"/>
          <p:nvPr/>
        </p:nvSpPr>
        <p:spPr>
          <a:xfrm>
            <a:off x="242597" y="1569150"/>
            <a:ext cx="2836718" cy="1754326"/>
          </a:xfrm>
          <a:prstGeom prst="rect">
            <a:avLst/>
          </a:prstGeom>
          <a:noFill/>
        </p:spPr>
        <p:txBody>
          <a:bodyPr wrap="square" rtlCol="0">
            <a:spAutoFit/>
          </a:bodyPr>
          <a:lstStyle/>
          <a:p>
            <a:r>
              <a:rPr kumimoji="1" lang="en-US" altLang="ja-JP" dirty="0" smtClean="0"/>
              <a:t>Phishing </a:t>
            </a:r>
            <a:r>
              <a:rPr kumimoji="1" lang="ja-JP" altLang="en-US" dirty="0" smtClean="0"/>
              <a:t> </a:t>
            </a:r>
            <a:r>
              <a:rPr kumimoji="1" lang="en-US" altLang="ja-JP" dirty="0" smtClean="0"/>
              <a:t>(Mail)</a:t>
            </a:r>
          </a:p>
          <a:p>
            <a:r>
              <a:rPr lang="ja-JP" altLang="en-US" dirty="0"/>
              <a:t>　</a:t>
            </a:r>
            <a:r>
              <a:rPr lang="ja-JP" altLang="en-US" dirty="0" smtClean="0"/>
              <a:t>→　</a:t>
            </a:r>
            <a:r>
              <a:rPr lang="en-US" altLang="ja-JP" dirty="0" smtClean="0"/>
              <a:t>Literacy</a:t>
            </a:r>
          </a:p>
          <a:p>
            <a:endParaRPr kumimoji="1" lang="en-US" altLang="ja-JP" dirty="0" smtClean="0"/>
          </a:p>
          <a:p>
            <a:r>
              <a:rPr lang="en-US" altLang="ja-JP" dirty="0"/>
              <a:t>Water fountain type </a:t>
            </a:r>
            <a:r>
              <a:rPr lang="en-US" altLang="ja-JP" dirty="0" smtClean="0"/>
              <a:t>attack</a:t>
            </a:r>
          </a:p>
          <a:p>
            <a:r>
              <a:rPr lang="en-US" altLang="ja-JP" dirty="0" smtClean="0"/>
              <a:t>(</a:t>
            </a:r>
            <a:r>
              <a:rPr lang="en-US" altLang="ja-JP" dirty="0"/>
              <a:t>Web</a:t>
            </a:r>
            <a:r>
              <a:rPr lang="en-US" altLang="ja-JP" dirty="0" smtClean="0"/>
              <a:t>)</a:t>
            </a:r>
          </a:p>
          <a:p>
            <a:r>
              <a:rPr kumimoji="1" lang="ja-JP" altLang="en-US" dirty="0"/>
              <a:t>　</a:t>
            </a:r>
            <a:r>
              <a:rPr kumimoji="1" lang="ja-JP" altLang="en-US" dirty="0" smtClean="0"/>
              <a:t>→　</a:t>
            </a:r>
            <a:r>
              <a:rPr kumimoji="1" lang="en-US" altLang="ja-JP" dirty="0" smtClean="0"/>
              <a:t>Firewall</a:t>
            </a:r>
            <a:endParaRPr kumimoji="1" lang="ja-JP" altLang="en-US" dirty="0"/>
          </a:p>
        </p:txBody>
      </p:sp>
      <p:sp>
        <p:nvSpPr>
          <p:cNvPr id="8" name="右中かっこ 7"/>
          <p:cNvSpPr/>
          <p:nvPr/>
        </p:nvSpPr>
        <p:spPr>
          <a:xfrm>
            <a:off x="2686773" y="1564863"/>
            <a:ext cx="328523" cy="154969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3164152" y="1634924"/>
            <a:ext cx="1545180" cy="1200329"/>
          </a:xfrm>
          <a:prstGeom prst="rect">
            <a:avLst/>
          </a:prstGeom>
          <a:noFill/>
        </p:spPr>
        <p:txBody>
          <a:bodyPr wrap="square" rtlCol="0">
            <a:spAutoFit/>
          </a:bodyPr>
          <a:lstStyle/>
          <a:p>
            <a:r>
              <a:rPr lang="en-US" altLang="ja-JP"/>
              <a:t>Defense is not impossible./ Low probability</a:t>
            </a:r>
            <a:endParaRPr kumimoji="1" lang="ja-JP" altLang="en-US" dirty="0"/>
          </a:p>
        </p:txBody>
      </p:sp>
      <p:sp>
        <p:nvSpPr>
          <p:cNvPr id="10" name="テキスト ボックス 9"/>
          <p:cNvSpPr txBox="1"/>
          <p:nvPr/>
        </p:nvSpPr>
        <p:spPr>
          <a:xfrm>
            <a:off x="865286" y="3480395"/>
            <a:ext cx="3619261" cy="2308324"/>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Advertisement uses Adobe Flash .</a:t>
            </a:r>
            <a:endParaRPr lang="en-US" altLang="ja-JP" dirty="0" smtClean="0"/>
          </a:p>
          <a:p>
            <a:pPr marL="285750" indent="-285750">
              <a:buFont typeface="Arial" panose="020B0604020202020204" pitchFamily="34" charset="0"/>
              <a:buChar char="•"/>
            </a:pPr>
            <a:r>
              <a:rPr lang="en-US" altLang="ja-JP" dirty="0"/>
              <a:t>If you open SNS, the flash file is automatically downloaded .</a:t>
            </a:r>
            <a:r>
              <a:rPr lang="ja-JP" altLang="en-US" dirty="0" smtClean="0"/>
              <a:t>（</a:t>
            </a:r>
            <a:r>
              <a:rPr lang="en-US" altLang="ja-JP" dirty="0" smtClean="0"/>
              <a:t> </a:t>
            </a:r>
            <a:r>
              <a:rPr lang="en-US" altLang="ja-JP" dirty="0"/>
              <a:t>Unavoidable </a:t>
            </a:r>
            <a:r>
              <a:rPr lang="ja-JP" altLang="en-US" dirty="0" smtClean="0"/>
              <a:t>）</a:t>
            </a:r>
            <a:endParaRPr lang="en-US" altLang="ja-JP" dirty="0" smtClean="0"/>
          </a:p>
          <a:p>
            <a:pPr marL="285750" indent="-285750">
              <a:buFont typeface="Arial" panose="020B0604020202020204" pitchFamily="34" charset="0"/>
              <a:buChar char="•"/>
            </a:pPr>
            <a:r>
              <a:rPr lang="en-US" altLang="ja-JP" dirty="0"/>
              <a:t>Advertisements can be made by anyone. Payment is anonymous .</a:t>
            </a:r>
            <a:endParaRPr kumimoji="1" lang="en-US" altLang="ja-JP" dirty="0" smtClean="0"/>
          </a:p>
          <a:p>
            <a:pPr marL="285750" indent="-285750">
              <a:buFont typeface="Arial" panose="020B0604020202020204" pitchFamily="34" charset="0"/>
              <a:buChar char="•"/>
            </a:pPr>
            <a:r>
              <a:rPr lang="en-US" altLang="ja-JP" dirty="0"/>
              <a:t>It is cheaper, sure than sending phishing mail with SPAM .</a:t>
            </a:r>
            <a:endParaRPr kumimoji="1" lang="ja-JP" altLang="en-US" dirty="0"/>
          </a:p>
        </p:txBody>
      </p:sp>
      <p:sp>
        <p:nvSpPr>
          <p:cNvPr id="11" name="正方形/長方形 10"/>
          <p:cNvSpPr/>
          <p:nvPr/>
        </p:nvSpPr>
        <p:spPr>
          <a:xfrm>
            <a:off x="5301298" y="2494120"/>
            <a:ext cx="1842283" cy="17062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5357141" y="2722480"/>
            <a:ext cx="1441870" cy="307777"/>
          </a:xfrm>
          <a:prstGeom prst="rect">
            <a:avLst/>
          </a:prstGeom>
          <a:noFill/>
        </p:spPr>
        <p:txBody>
          <a:bodyPr wrap="none" rtlCol="0">
            <a:spAutoFit/>
          </a:bodyPr>
          <a:lstStyle/>
          <a:p>
            <a:r>
              <a:rPr lang="en-US" altLang="ja-JP" sz="1400" dirty="0"/>
              <a:t>Hotel Okura </a:t>
            </a:r>
            <a:r>
              <a:rPr lang="en-US" altLang="ja-JP" sz="1400" dirty="0" err="1"/>
              <a:t>Nau</a:t>
            </a:r>
            <a:r>
              <a:rPr lang="en-US" altLang="ja-JP" sz="1400" dirty="0"/>
              <a:t>.</a:t>
            </a:r>
            <a:endParaRPr kumimoji="1" lang="ja-JP" altLang="en-US" sz="1400" dirty="0"/>
          </a:p>
        </p:txBody>
      </p:sp>
      <p:sp>
        <p:nvSpPr>
          <p:cNvPr id="13" name="テキスト ボックス 12"/>
          <p:cNvSpPr txBox="1"/>
          <p:nvPr/>
        </p:nvSpPr>
        <p:spPr>
          <a:xfrm>
            <a:off x="4561574" y="4516878"/>
            <a:ext cx="1627240" cy="369332"/>
          </a:xfrm>
          <a:prstGeom prst="rect">
            <a:avLst/>
          </a:prstGeom>
          <a:solidFill>
            <a:srgbClr val="FF0000"/>
          </a:solidFill>
        </p:spPr>
        <p:txBody>
          <a:bodyPr wrap="none" rtlCol="0">
            <a:spAutoFit/>
          </a:bodyPr>
          <a:lstStyle/>
          <a:p>
            <a:r>
              <a:rPr lang="en-US" altLang="ja-JP">
                <a:solidFill>
                  <a:schemeClr val="bg1"/>
                </a:solidFill>
              </a:rPr>
              <a:t>Zero-day attack</a:t>
            </a:r>
            <a:endParaRPr kumimoji="1" lang="ja-JP" altLang="en-US" dirty="0">
              <a:solidFill>
                <a:schemeClr val="bg1"/>
              </a:solidFill>
            </a:endParaRPr>
          </a:p>
        </p:txBody>
      </p:sp>
      <p:sp>
        <p:nvSpPr>
          <p:cNvPr id="14" name="テキスト ボックス 13"/>
          <p:cNvSpPr txBox="1"/>
          <p:nvPr/>
        </p:nvSpPr>
        <p:spPr>
          <a:xfrm>
            <a:off x="4572507" y="5513086"/>
            <a:ext cx="4581575" cy="461665"/>
          </a:xfrm>
          <a:prstGeom prst="rect">
            <a:avLst/>
          </a:prstGeom>
          <a:solidFill>
            <a:srgbClr val="FF0000"/>
          </a:solidFill>
        </p:spPr>
        <p:txBody>
          <a:bodyPr wrap="none" rtlCol="0">
            <a:spAutoFit/>
          </a:bodyPr>
          <a:lstStyle/>
          <a:p>
            <a:r>
              <a:rPr lang="en-US" altLang="ja-JP" sz="2400" dirty="0">
                <a:solidFill>
                  <a:srgbClr val="FFFF00"/>
                </a:solidFill>
              </a:rPr>
              <a:t>Information leakage </a:t>
            </a:r>
            <a:r>
              <a:rPr lang="ja-JP" altLang="en-US" sz="2400" dirty="0" smtClean="0">
                <a:solidFill>
                  <a:srgbClr val="FFFF00"/>
                </a:solidFill>
              </a:rPr>
              <a:t>、</a:t>
            </a:r>
            <a:r>
              <a:rPr lang="en-US" altLang="ja-JP" sz="2400" dirty="0" err="1" smtClean="0">
                <a:solidFill>
                  <a:srgbClr val="FFFF00"/>
                </a:solidFill>
              </a:rPr>
              <a:t>Ransomware</a:t>
            </a:r>
            <a:endParaRPr kumimoji="1" lang="ja-JP" altLang="en-US" sz="2400" dirty="0">
              <a:solidFill>
                <a:srgbClr val="FFFF00"/>
              </a:solidFill>
            </a:endParaRPr>
          </a:p>
        </p:txBody>
      </p:sp>
      <p:sp>
        <p:nvSpPr>
          <p:cNvPr id="15" name="テキスト ボックス 14"/>
          <p:cNvSpPr txBox="1"/>
          <p:nvPr/>
        </p:nvSpPr>
        <p:spPr>
          <a:xfrm>
            <a:off x="6716407" y="6253749"/>
            <a:ext cx="2427593" cy="369332"/>
          </a:xfrm>
          <a:prstGeom prst="rect">
            <a:avLst/>
          </a:prstGeom>
          <a:noFill/>
        </p:spPr>
        <p:txBody>
          <a:bodyPr wrap="square" rtlCol="0">
            <a:spAutoFit/>
          </a:bodyPr>
          <a:lstStyle/>
          <a:p>
            <a:r>
              <a:rPr lang="en-US" altLang="ja-JP" dirty="0" err="1" smtClean="0">
                <a:solidFill>
                  <a:srgbClr val="FF0000"/>
                </a:solidFill>
              </a:rPr>
              <a:t>Malvertising</a:t>
            </a:r>
            <a:r>
              <a:rPr lang="en-US" altLang="ja-JP" dirty="0" smtClean="0">
                <a:solidFill>
                  <a:srgbClr val="FF0000"/>
                </a:solidFill>
              </a:rPr>
              <a:t> </a:t>
            </a:r>
            <a:r>
              <a:rPr lang="en-US" altLang="ja-JP" dirty="0">
                <a:solidFill>
                  <a:srgbClr val="FF0000"/>
                </a:solidFill>
              </a:rPr>
              <a:t>attack</a:t>
            </a:r>
            <a:endParaRPr kumimoji="1" lang="ja-JP" altLang="en-US" dirty="0">
              <a:solidFill>
                <a:srgbClr val="FF0000"/>
              </a:solidFill>
            </a:endParaRPr>
          </a:p>
        </p:txBody>
      </p:sp>
      <p:sp>
        <p:nvSpPr>
          <p:cNvPr id="16" name="テキスト ボックス 15"/>
          <p:cNvSpPr txBox="1"/>
          <p:nvPr/>
        </p:nvSpPr>
        <p:spPr>
          <a:xfrm rot="2228146">
            <a:off x="-355753" y="5701803"/>
            <a:ext cx="2442079" cy="369332"/>
          </a:xfrm>
          <a:prstGeom prst="rect">
            <a:avLst/>
          </a:prstGeom>
          <a:noFill/>
        </p:spPr>
        <p:txBody>
          <a:bodyPr wrap="none" rtlCol="0">
            <a:spAutoFit/>
          </a:bodyPr>
          <a:lstStyle/>
          <a:p>
            <a:r>
              <a:rPr lang="en-US" altLang="ja-JP" dirty="0" smtClean="0">
                <a:solidFill>
                  <a:srgbClr val="FF0000"/>
                </a:solidFill>
              </a:rPr>
              <a:t>Infected </a:t>
            </a:r>
            <a:r>
              <a:rPr lang="en-US" altLang="ja-JP" dirty="0">
                <a:solidFill>
                  <a:srgbClr val="FF0000"/>
                </a:solidFill>
              </a:rPr>
              <a:t>just by opening</a:t>
            </a:r>
            <a:endParaRPr kumimoji="1" lang="ja-JP" altLang="en-US" dirty="0">
              <a:solidFill>
                <a:srgbClr val="FF0000"/>
              </a:solidFill>
            </a:endParaRPr>
          </a:p>
        </p:txBody>
      </p:sp>
    </p:spTree>
    <p:extLst>
      <p:ext uri="{BB962C8B-B14F-4D97-AF65-F5344CB8AC3E}">
        <p14:creationId xmlns:p14="http://schemas.microsoft.com/office/powerpoint/2010/main" val="368659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SOC (</a:t>
            </a:r>
            <a:r>
              <a:rPr lang="en-US" altLang="ja-JP" dirty="0" smtClean="0"/>
              <a:t>Security </a:t>
            </a:r>
            <a:r>
              <a:rPr lang="en-US" altLang="ja-JP" dirty="0"/>
              <a:t>Operation </a:t>
            </a:r>
            <a:r>
              <a:rPr lang="en-US" altLang="ja-JP" dirty="0" smtClean="0"/>
              <a:t>Center</a:t>
            </a:r>
            <a:r>
              <a:rPr lang="en-US" altLang="ja-JP" dirty="0"/>
              <a:t>)</a:t>
            </a:r>
            <a:endParaRPr kumimoji="1" lang="ja-JP" altLang="en-US" dirty="0"/>
          </a:p>
        </p:txBody>
      </p:sp>
      <p:sp>
        <p:nvSpPr>
          <p:cNvPr id="3" name="コンテンツ プレースホルダー 2"/>
          <p:cNvSpPr>
            <a:spLocks noGrp="1"/>
          </p:cNvSpPr>
          <p:nvPr>
            <p:ph idx="1"/>
          </p:nvPr>
        </p:nvSpPr>
        <p:spPr>
          <a:xfrm>
            <a:off x="628650" y="1825625"/>
            <a:ext cx="4260591" cy="4351338"/>
          </a:xfrm>
        </p:spPr>
        <p:txBody>
          <a:bodyPr>
            <a:normAutofit lnSpcReduction="10000"/>
          </a:bodyPr>
          <a:lstStyle/>
          <a:p>
            <a:r>
              <a:rPr lang="en-US" altLang="ja-JP" dirty="0"/>
              <a:t>New </a:t>
            </a:r>
            <a:r>
              <a:rPr lang="en-US" altLang="ja-JP" dirty="0" smtClean="0"/>
              <a:t>Business</a:t>
            </a:r>
          </a:p>
          <a:p>
            <a:r>
              <a:rPr lang="en-US" altLang="ja-JP" dirty="0" smtClean="0"/>
              <a:t>Detect </a:t>
            </a:r>
            <a:r>
              <a:rPr lang="en-US" altLang="ja-JP" dirty="0"/>
              <a:t>organization's attack </a:t>
            </a:r>
            <a:r>
              <a:rPr lang="en-US" altLang="ja-JP" dirty="0" smtClean="0"/>
              <a:t>information</a:t>
            </a:r>
          </a:p>
          <a:p>
            <a:pPr lvl="1"/>
            <a:r>
              <a:rPr lang="en-US" altLang="ja-JP" dirty="0"/>
              <a:t>Collect threat information from all over the </a:t>
            </a:r>
            <a:r>
              <a:rPr lang="en-US" altLang="ja-JP" dirty="0" smtClean="0"/>
              <a:t>world</a:t>
            </a:r>
          </a:p>
          <a:p>
            <a:pPr lvl="1"/>
            <a:r>
              <a:rPr lang="en-US" altLang="ja-JP" dirty="0"/>
              <a:t>Use of pattern </a:t>
            </a:r>
            <a:r>
              <a:rPr lang="en-US" altLang="ja-JP" dirty="0" smtClean="0"/>
              <a:t>information</a:t>
            </a:r>
          </a:p>
          <a:p>
            <a:r>
              <a:rPr lang="en-US" altLang="ja-JP" dirty="0"/>
              <a:t>Discover organization's threat </a:t>
            </a:r>
            <a:r>
              <a:rPr lang="en-US" altLang="ja-JP" dirty="0" smtClean="0"/>
              <a:t>information</a:t>
            </a:r>
          </a:p>
          <a:p>
            <a:pPr lvl="1"/>
            <a:r>
              <a:rPr lang="en-US" altLang="ja-JP" dirty="0"/>
              <a:t>Discover new threats due to abnormal </a:t>
            </a:r>
            <a:r>
              <a:rPr lang="en-US" altLang="ja-JP" dirty="0" smtClean="0"/>
              <a:t>communication.</a:t>
            </a:r>
            <a:endParaRPr kumimoji="1" lang="en-US" altLang="ja-JP" dirty="0" smtClean="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838" y="1690689"/>
            <a:ext cx="3873128" cy="2181938"/>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7838" y="4110363"/>
            <a:ext cx="3667328" cy="2446079"/>
          </a:xfrm>
          <a:prstGeom prst="rect">
            <a:avLst/>
          </a:prstGeom>
        </p:spPr>
      </p:pic>
    </p:spTree>
    <p:extLst>
      <p:ext uri="{BB962C8B-B14F-4D97-AF65-F5344CB8AC3E}">
        <p14:creationId xmlns:p14="http://schemas.microsoft.com/office/powerpoint/2010/main" val="1783986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Cyber security and society</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dirty="0"/>
              <a:t>Cybercrime loss amount is 59 trillion yen annually worldwide, Heisei </a:t>
            </a:r>
            <a:r>
              <a:rPr lang="en-US" altLang="ja-JP" dirty="0" smtClean="0"/>
              <a:t>25</a:t>
            </a:r>
          </a:p>
          <a:p>
            <a:pPr lvl="1"/>
            <a:r>
              <a:rPr lang="en-US" altLang="ja-JP" dirty="0"/>
              <a:t>Necessity to respond at the national </a:t>
            </a:r>
            <a:r>
              <a:rPr lang="en-US" altLang="ja-JP" dirty="0" smtClean="0"/>
              <a:t>level</a:t>
            </a:r>
            <a:endParaRPr kumimoji="1" lang="en-US" altLang="ja-JP" dirty="0" smtClean="0"/>
          </a:p>
          <a:p>
            <a:pPr lvl="2"/>
            <a:r>
              <a:rPr lang="en-US" altLang="ja-JP" dirty="0"/>
              <a:t>Law </a:t>
            </a:r>
            <a:r>
              <a:rPr lang="en-US" altLang="ja-JP" dirty="0" smtClean="0"/>
              <a:t>maintenance</a:t>
            </a:r>
          </a:p>
          <a:p>
            <a:pPr lvl="3"/>
            <a:r>
              <a:rPr lang="en-US" altLang="ja-JP" dirty="0"/>
              <a:t>Basic Cyber Security Act (Heisei </a:t>
            </a:r>
            <a:r>
              <a:rPr lang="en-US" altLang="ja-JP" dirty="0" smtClean="0"/>
              <a:t>26 </a:t>
            </a:r>
            <a:r>
              <a:rPr lang="en-US" altLang="ja-JP" dirty="0"/>
              <a:t>years</a:t>
            </a:r>
            <a:r>
              <a:rPr lang="en-US" altLang="ja-JP" dirty="0" smtClean="0"/>
              <a:t>)</a:t>
            </a:r>
          </a:p>
          <a:p>
            <a:pPr lvl="3"/>
            <a:r>
              <a:rPr lang="en-US" altLang="ja-JP" dirty="0" smtClean="0"/>
              <a:t>Article: </a:t>
            </a:r>
            <a:r>
              <a:rPr lang="en-US" altLang="ja-JP" dirty="0"/>
              <a:t>Responsibilities of universities and other educational research </a:t>
            </a:r>
            <a:r>
              <a:rPr lang="en-US" altLang="ja-JP" dirty="0" smtClean="0"/>
              <a:t>institutes</a:t>
            </a:r>
            <a:endParaRPr lang="ja-JP" altLang="en-US" dirty="0"/>
          </a:p>
          <a:p>
            <a:pPr lvl="4"/>
            <a:r>
              <a:rPr lang="en-US" altLang="ja-JP" dirty="0"/>
              <a:t>Secure voluntary cyber security of own </a:t>
            </a:r>
            <a:r>
              <a:rPr lang="en-US" altLang="ja-JP" dirty="0" smtClean="0"/>
              <a:t>organization</a:t>
            </a:r>
          </a:p>
          <a:p>
            <a:pPr lvl="4"/>
            <a:r>
              <a:rPr lang="en-US" altLang="ja-JP" dirty="0"/>
              <a:t>Training personnel related to cyber </a:t>
            </a:r>
            <a:r>
              <a:rPr lang="en-US" altLang="ja-JP" dirty="0" smtClean="0"/>
              <a:t>security</a:t>
            </a:r>
          </a:p>
          <a:p>
            <a:pPr lvl="4"/>
            <a:r>
              <a:rPr lang="en-US" altLang="ja-JP" dirty="0"/>
              <a:t>Research on cyber </a:t>
            </a:r>
            <a:r>
              <a:rPr lang="en-US" altLang="ja-JP" dirty="0" smtClean="0"/>
              <a:t>security</a:t>
            </a:r>
          </a:p>
          <a:p>
            <a:pPr lvl="4"/>
            <a:r>
              <a:rPr lang="en-US" altLang="ja-JP" dirty="0"/>
              <a:t>Promotion of its results and cooperation with national and local </a:t>
            </a:r>
            <a:r>
              <a:rPr lang="en-US" altLang="ja-JP" dirty="0" smtClean="0"/>
              <a:t>governments</a:t>
            </a:r>
          </a:p>
          <a:p>
            <a:pPr lvl="2"/>
            <a:r>
              <a:rPr lang="en-US" altLang="ja-JP" dirty="0"/>
              <a:t>Promotion of technology </a:t>
            </a:r>
            <a:r>
              <a:rPr lang="en-US" altLang="ja-JP" dirty="0" smtClean="0"/>
              <a:t>development</a:t>
            </a:r>
          </a:p>
          <a:p>
            <a:pPr lvl="2"/>
            <a:r>
              <a:rPr lang="en-US" altLang="ja-JP" dirty="0" smtClean="0"/>
              <a:t>Education </a:t>
            </a:r>
            <a:endParaRPr kumimoji="1" lang="ja-JP" altLang="en-US" dirty="0"/>
          </a:p>
        </p:txBody>
      </p:sp>
    </p:spTree>
    <p:extLst>
      <p:ext uri="{BB962C8B-B14F-4D97-AF65-F5344CB8AC3E}">
        <p14:creationId xmlns:p14="http://schemas.microsoft.com/office/powerpoint/2010/main" val="62039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ＭＳ ゴシック" panose="020B0609070205080204" pitchFamily="49" charset="-128"/>
                <a:ea typeface="ＭＳ ゴシック" panose="020B0609070205080204" pitchFamily="49" charset="-128"/>
              </a:rPr>
              <a:t>Basic Cyber Security </a:t>
            </a:r>
            <a:r>
              <a:rPr lang="en-US" altLang="ja-JP" sz="4000" dirty="0" smtClean="0">
                <a:latin typeface="ＭＳ ゴシック" panose="020B0609070205080204" pitchFamily="49" charset="-128"/>
                <a:ea typeface="ＭＳ ゴシック" panose="020B0609070205080204" pitchFamily="49" charset="-128"/>
              </a:rPr>
              <a:t>Act</a:t>
            </a:r>
            <a:br>
              <a:rPr lang="en-US" altLang="ja-JP" sz="4000" dirty="0" smtClean="0">
                <a:latin typeface="ＭＳ ゴシック" panose="020B0609070205080204" pitchFamily="49" charset="-128"/>
                <a:ea typeface="ＭＳ ゴシック" panose="020B0609070205080204" pitchFamily="49" charset="-128"/>
              </a:rPr>
            </a:br>
            <a:r>
              <a:rPr lang="en-US" altLang="ja-JP" sz="4000" dirty="0" smtClean="0">
                <a:latin typeface="ＭＳ ゴシック" panose="020B0609070205080204" pitchFamily="49" charset="-128"/>
                <a:ea typeface="ＭＳ ゴシック" panose="020B0609070205080204" pitchFamily="49" charset="-128"/>
              </a:rPr>
              <a:t>(</a:t>
            </a:r>
            <a:r>
              <a:rPr lang="en-US" altLang="ja-JP" sz="4000" dirty="0">
                <a:latin typeface="ＭＳ ゴシック" panose="020B0609070205080204" pitchFamily="49" charset="-128"/>
                <a:ea typeface="ＭＳ ゴシック" panose="020B0609070205080204" pitchFamily="49" charset="-128"/>
              </a:rPr>
              <a:t>Approved on November 6, 2014)</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p:txBody>
          <a:bodyPr>
            <a:normAutofit fontScale="70000" lnSpcReduction="20000"/>
          </a:bodyPr>
          <a:lstStyle/>
          <a:p>
            <a:r>
              <a:rPr lang="en-US" altLang="ja-JP" dirty="0"/>
              <a:t>Law stipulating the responsibilities of the government concerning cyber attack </a:t>
            </a:r>
            <a:r>
              <a:rPr lang="en-US" altLang="ja-JP" dirty="0" smtClean="0"/>
              <a:t>countermeasures</a:t>
            </a:r>
          </a:p>
          <a:p>
            <a:r>
              <a:rPr lang="en-US" altLang="ja-JP" dirty="0"/>
              <a:t>Article 8 Responsibilities of Education and Research Organizations Article 8 The university and other education and research institutions shall be responsible for ensuring cyber security voluntarily and actively in accordance with the basic philosophy, training human resources related to cyber security and research on cyber security and its results We will endeavor to disseminate and endeavor to cooperate with measures concerning cyber security implemented by national or local </a:t>
            </a:r>
            <a:r>
              <a:rPr lang="en-US" altLang="ja-JP" dirty="0" smtClean="0"/>
              <a:t>governments.</a:t>
            </a:r>
          </a:p>
          <a:p>
            <a:r>
              <a:rPr lang="en-US" altLang="ja-JP" dirty="0"/>
              <a:t>Article 9 Citizens shall strive to deepen their interest and understanding of the importance of cyber security and pay attention necessary for securing cyber security, pursuant to the basic </a:t>
            </a:r>
            <a:r>
              <a:rPr lang="en-US" altLang="ja-JP" dirty="0" smtClean="0"/>
              <a:t>philosophy.</a:t>
            </a:r>
            <a:endParaRPr lang="ja-JP" altLang="en-US" dirty="0"/>
          </a:p>
          <a:p>
            <a:pPr lvl="4"/>
            <a:endParaRPr lang="en-US" altLang="ja-JP" dirty="0" smtClean="0"/>
          </a:p>
          <a:p>
            <a:r>
              <a:rPr lang="en-US" altLang="ja-JP" dirty="0"/>
              <a:t>Full </a:t>
            </a:r>
            <a:r>
              <a:rPr lang="en-US" altLang="ja-JP" dirty="0" smtClean="0"/>
              <a:t>bill</a:t>
            </a:r>
          </a:p>
          <a:p>
            <a:pPr lvl="1"/>
            <a:r>
              <a:rPr lang="en-US" altLang="ja-JP" dirty="0" smtClean="0">
                <a:hlinkClick r:id="rId3"/>
              </a:rPr>
              <a:t>http</a:t>
            </a:r>
            <a:r>
              <a:rPr lang="en-US" altLang="ja-JP" dirty="0">
                <a:hlinkClick r:id="rId3"/>
              </a:rPr>
              <a:t>://</a:t>
            </a:r>
            <a:r>
              <a:rPr lang="en-US" altLang="ja-JP" dirty="0" smtClean="0">
                <a:hlinkClick r:id="rId3"/>
              </a:rPr>
              <a:t>www.shugiin.go.jp/internet/itdb_gian.nsf/html/gian/honbun/houan/g18601035.htm</a:t>
            </a:r>
            <a:r>
              <a:rPr lang="ja-JP" altLang="en-US" dirty="0"/>
              <a:t> </a:t>
            </a:r>
            <a:endParaRPr kumimoji="1" lang="ja-JP" altLang="en-US" dirty="0"/>
          </a:p>
        </p:txBody>
      </p:sp>
      <p:sp>
        <p:nvSpPr>
          <p:cNvPr id="4" name="フッター プレースホルダー 3"/>
          <p:cNvSpPr>
            <a:spLocks noGrp="1"/>
          </p:cNvSpPr>
          <p:nvPr>
            <p:ph type="ftr" sz="quarter" idx="11"/>
          </p:nvPr>
        </p:nvSpPr>
        <p:spPr/>
        <p:txBody>
          <a:bodyPr/>
          <a:lstStyle/>
          <a:p>
            <a:r>
              <a:rPr kumimoji="1" lang="ja-JP" altLang="en-US" dirty="0" smtClean="0"/>
              <a:t>サイバーセキュリティ基礎</a:t>
            </a:r>
            <a:endParaRPr kumimoji="1" lang="ja-JP" altLang="en-US" dirty="0"/>
          </a:p>
        </p:txBody>
      </p:sp>
      <p:sp>
        <p:nvSpPr>
          <p:cNvPr id="5" name="スライド番号プレースホルダー 4"/>
          <p:cNvSpPr>
            <a:spLocks noGrp="1"/>
          </p:cNvSpPr>
          <p:nvPr>
            <p:ph type="sldNum" sz="quarter" idx="12"/>
          </p:nvPr>
        </p:nvSpPr>
        <p:spPr/>
        <p:txBody>
          <a:bodyPr/>
          <a:lstStyle/>
          <a:p>
            <a:fld id="{7E280EC1-6B44-4B49-82BC-9ACA7170F820}" type="slidenum">
              <a:rPr kumimoji="1" lang="ja-JP" altLang="en-US" smtClean="0"/>
              <a:t>14</a:t>
            </a:fld>
            <a:endParaRPr kumimoji="1" lang="ja-JP" altLang="en-US"/>
          </a:p>
        </p:txBody>
      </p:sp>
    </p:spTree>
    <p:extLst>
      <p:ext uri="{BB962C8B-B14F-4D97-AF65-F5344CB8AC3E}">
        <p14:creationId xmlns:p14="http://schemas.microsoft.com/office/powerpoint/2010/main" val="3260958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23412" y="295836"/>
            <a:ext cx="1057835" cy="349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1" y="1635202"/>
            <a:ext cx="7632441" cy="3629679"/>
          </a:xfrm>
          <a:prstGeom prst="rect">
            <a:avLst/>
          </a:prstGeom>
        </p:spPr>
      </p:pic>
    </p:spTree>
    <p:extLst>
      <p:ext uri="{BB962C8B-B14F-4D97-AF65-F5344CB8AC3E}">
        <p14:creationId xmlns:p14="http://schemas.microsoft.com/office/powerpoint/2010/main" val="17663349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895783"/>
          </a:xfrm>
        </p:spPr>
        <p:txBody>
          <a:bodyPr>
            <a:normAutofit fontScale="90000"/>
          </a:bodyPr>
          <a:lstStyle/>
          <a:p>
            <a:r>
              <a:rPr lang="en-US" altLang="ja-JP" sz="4000" dirty="0">
                <a:latin typeface="ＭＳ ゴシック" panose="020B0609070205080204" pitchFamily="49" charset="-128"/>
                <a:ea typeface="ＭＳ ゴシック" panose="020B0609070205080204" pitchFamily="49" charset="-128"/>
              </a:rPr>
              <a:t>Human resource development </a:t>
            </a:r>
            <a:r>
              <a:rPr kumimoji="1" lang="ja-JP" altLang="en-US" sz="4000" dirty="0" smtClean="0">
                <a:latin typeface="ＭＳ ゴシック" panose="020B0609070205080204" pitchFamily="49" charset="-128"/>
                <a:ea typeface="ＭＳ ゴシック" panose="020B0609070205080204" pitchFamily="49" charset="-128"/>
              </a:rPr>
              <a:t>　</a:t>
            </a:r>
            <a:r>
              <a:rPr kumimoji="1" lang="en-US" altLang="ja-JP" sz="4000" dirty="0" smtClean="0">
                <a:latin typeface="ＭＳ ゴシック" panose="020B0609070205080204" pitchFamily="49" charset="-128"/>
                <a:ea typeface="ＭＳ ゴシック" panose="020B0609070205080204" pitchFamily="49" charset="-128"/>
              </a:rPr>
              <a:t>30,000 </a:t>
            </a:r>
            <a:r>
              <a:rPr lang="en-US" altLang="ja-JP" sz="4000" dirty="0" smtClean="0">
                <a:latin typeface="ＭＳ ゴシック" panose="020B0609070205080204" pitchFamily="49" charset="-128"/>
                <a:ea typeface="ＭＳ ゴシック" panose="020B0609070205080204" pitchFamily="49" charset="-128"/>
              </a:rPr>
              <a:t>people</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p:txBody>
          <a:bodyPr/>
          <a:lstStyle/>
          <a:p>
            <a:r>
              <a:rPr lang="en-US" altLang="ja-JP" dirty="0"/>
              <a:t>Tokyo Olympics · Paralympic Games(2020</a:t>
            </a:r>
            <a:r>
              <a:rPr kumimoji="1" lang="en-US" altLang="ja-JP" dirty="0" smtClean="0"/>
              <a:t>)</a:t>
            </a:r>
          </a:p>
          <a:p>
            <a:r>
              <a:rPr lang="en-US" altLang="ja-JP" dirty="0"/>
              <a:t>Cyber Security Human Resources Development Study </a:t>
            </a:r>
            <a:r>
              <a:rPr lang="en-US" altLang="ja-JP" dirty="0" smtClean="0"/>
              <a:t>Group</a:t>
            </a:r>
          </a:p>
          <a:p>
            <a:pPr lvl="1"/>
            <a:r>
              <a:rPr lang="en-US" altLang="ja-JP" dirty="0"/>
              <a:t>43 important infrastructure </a:t>
            </a:r>
            <a:r>
              <a:rPr lang="en-US" altLang="ja-JP" dirty="0" smtClean="0"/>
              <a:t>participation</a:t>
            </a:r>
          </a:p>
          <a:p>
            <a:r>
              <a:rPr lang="en-US" altLang="ja-JP" dirty="0"/>
              <a:t>New employment opportunities</a:t>
            </a:r>
            <a:endParaRPr kumimoji="1" lang="ja-JP" alt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763" y="4198777"/>
            <a:ext cx="5673012" cy="2388734"/>
          </a:xfrm>
          <a:prstGeom prst="rect">
            <a:avLst/>
          </a:prstGeom>
        </p:spPr>
      </p:pic>
    </p:spTree>
    <p:extLst>
      <p:ext uri="{BB962C8B-B14F-4D97-AF65-F5344CB8AC3E}">
        <p14:creationId xmlns:p14="http://schemas.microsoft.com/office/powerpoint/2010/main" val="3755783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t>Know past </a:t>
            </a:r>
            <a:r>
              <a:rPr lang="en-US" altLang="ja-JP" sz="4000" dirty="0" smtClean="0"/>
              <a:t>cases</a:t>
            </a:r>
            <a:br>
              <a:rPr lang="en-US" altLang="ja-JP" sz="4000" dirty="0" smtClean="0"/>
            </a:br>
            <a:r>
              <a:rPr lang="en-US" altLang="ja-JP" sz="3100" dirty="0">
                <a:solidFill>
                  <a:srgbClr val="FF0000"/>
                </a:solidFill>
              </a:rPr>
              <a:t>Do you know the following </a:t>
            </a:r>
            <a:r>
              <a:rPr lang="en-US" altLang="ja-JP" sz="3100" dirty="0" smtClean="0">
                <a:solidFill>
                  <a:srgbClr val="FF0000"/>
                </a:solidFill>
              </a:rPr>
              <a:t>terms</a:t>
            </a:r>
            <a:r>
              <a:rPr lang="en-US" altLang="ja-JP" sz="3100" dirty="0">
                <a:solidFill>
                  <a:srgbClr val="FF0000"/>
                </a:solidFill>
              </a:rPr>
              <a:t>?</a:t>
            </a:r>
            <a:endParaRPr lang="ja-JP" altLang="en-US" sz="3100" dirty="0">
              <a:solidFill>
                <a:srgbClr val="FF0000"/>
              </a:solidFill>
            </a:endParaRPr>
          </a:p>
        </p:txBody>
      </p:sp>
      <p:sp>
        <p:nvSpPr>
          <p:cNvPr id="3" name="コンテンツ プレースホルダー 2"/>
          <p:cNvSpPr>
            <a:spLocks noGrp="1"/>
          </p:cNvSpPr>
          <p:nvPr>
            <p:ph idx="1"/>
          </p:nvPr>
        </p:nvSpPr>
        <p:spPr>
          <a:xfrm>
            <a:off x="863029" y="1784733"/>
            <a:ext cx="7671372" cy="4126489"/>
          </a:xfrm>
        </p:spPr>
        <p:txBody>
          <a:bodyPr>
            <a:normAutofit fontScale="85000" lnSpcReduction="20000"/>
          </a:bodyPr>
          <a:lstStyle/>
          <a:p>
            <a:r>
              <a:rPr lang="en-US" altLang="ja-JP" dirty="0"/>
              <a:t>Computer </a:t>
            </a:r>
            <a:r>
              <a:rPr lang="en-US" altLang="ja-JP" dirty="0" smtClean="0"/>
              <a:t>virus</a:t>
            </a:r>
          </a:p>
          <a:p>
            <a:r>
              <a:rPr lang="en-US" altLang="ja-JP" dirty="0" smtClean="0"/>
              <a:t>Cracking</a:t>
            </a:r>
          </a:p>
          <a:p>
            <a:r>
              <a:rPr lang="en-US" altLang="ja-JP" dirty="0" smtClean="0"/>
              <a:t>Phishing</a:t>
            </a:r>
          </a:p>
          <a:p>
            <a:r>
              <a:rPr lang="en-US" altLang="ja-JP" dirty="0"/>
              <a:t>Target type </a:t>
            </a:r>
            <a:r>
              <a:rPr lang="en-US" altLang="ja-JP" dirty="0" smtClean="0"/>
              <a:t>attack</a:t>
            </a:r>
          </a:p>
          <a:p>
            <a:r>
              <a:rPr lang="en-US" altLang="ja-JP" dirty="0" smtClean="0"/>
              <a:t>Cross </a:t>
            </a:r>
            <a:r>
              <a:rPr lang="en-US" altLang="ja-JP" dirty="0"/>
              <a:t>site </a:t>
            </a:r>
            <a:r>
              <a:rPr lang="en-US" altLang="ja-JP" dirty="0" smtClean="0"/>
              <a:t>scripting</a:t>
            </a:r>
          </a:p>
          <a:p>
            <a:r>
              <a:rPr lang="en-US" altLang="ja-JP" dirty="0" err="1" smtClean="0"/>
              <a:t>DoS</a:t>
            </a:r>
            <a:r>
              <a:rPr lang="en-US" altLang="ja-JP" dirty="0" smtClean="0"/>
              <a:t>  attack</a:t>
            </a:r>
          </a:p>
          <a:p>
            <a:r>
              <a:rPr lang="en-US" altLang="ja-JP" dirty="0"/>
              <a:t>Information leak (PC, memory theft, loss, administrator cheating</a:t>
            </a:r>
            <a:r>
              <a:rPr lang="en-US" altLang="ja-JP" dirty="0" smtClean="0"/>
              <a:t>)</a:t>
            </a:r>
          </a:p>
          <a:p>
            <a:r>
              <a:rPr lang="en-US" altLang="ja-JP" dirty="0"/>
              <a:t>Lack of information </a:t>
            </a:r>
            <a:r>
              <a:rPr lang="en-US" altLang="ja-JP" dirty="0" smtClean="0"/>
              <a:t>ethics</a:t>
            </a:r>
          </a:p>
          <a:p>
            <a:r>
              <a:rPr lang="en-US" altLang="ja-JP" dirty="0"/>
              <a:t>"It's me" fraud and SNS and free </a:t>
            </a:r>
            <a:r>
              <a:rPr lang="en-US" altLang="ja-JP" dirty="0" smtClean="0"/>
              <a:t>e-mail</a:t>
            </a:r>
          </a:p>
          <a:p>
            <a:r>
              <a:rPr lang="en-US" altLang="ja-JP" dirty="0" smtClean="0"/>
              <a:t>Copyright </a:t>
            </a:r>
            <a:r>
              <a:rPr lang="en-US" altLang="ja-JP" dirty="0"/>
              <a:t>infringement</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17</a:t>
            </a:fld>
            <a:endParaRPr lang="ja-JP" altLang="en-US"/>
          </a:p>
        </p:txBody>
      </p:sp>
    </p:spTree>
    <p:extLst>
      <p:ext uri="{BB962C8B-B14F-4D97-AF65-F5344CB8AC3E}">
        <p14:creationId xmlns:p14="http://schemas.microsoft.com/office/powerpoint/2010/main" val="712491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634482" y="1443789"/>
            <a:ext cx="8229600" cy="1357270"/>
          </a:xfrm>
        </p:spPr>
        <p:txBody>
          <a:bodyPr>
            <a:noAutofit/>
          </a:bodyPr>
          <a:lstStyle/>
          <a:p>
            <a:r>
              <a:rPr lang="en-US" altLang="ja-JP" sz="3200" dirty="0">
                <a:latin typeface="ＭＳ ゴシック" panose="020B0609070205080204" pitchFamily="49" charset="-128"/>
                <a:ea typeface="ＭＳ ゴシック" panose="020B0609070205080204" pitchFamily="49" charset="-128"/>
              </a:rPr>
              <a:t>Information security reader </a:t>
            </a:r>
            <a:r>
              <a:rPr lang="en-US" altLang="ja-JP" sz="3200" dirty="0" smtClean="0">
                <a:latin typeface="ＭＳ ゴシック" panose="020B0609070205080204" pitchFamily="49" charset="-128"/>
                <a:ea typeface="ＭＳ ゴシック" panose="020B0609070205080204" pitchFamily="49" charset="-128"/>
              </a:rPr>
              <a:t>4th edition - </a:t>
            </a:r>
            <a:r>
              <a:rPr lang="en-US" altLang="ja-JP" sz="2400" dirty="0">
                <a:latin typeface="ＭＳ ゴシック" panose="020B0609070205080204" pitchFamily="49" charset="-128"/>
                <a:ea typeface="ＭＳ ゴシック" panose="020B0609070205080204" pitchFamily="49" charset="-128"/>
              </a:rPr>
              <a:t>Introduction to crisis management in the IT era </a:t>
            </a:r>
            <a:r>
              <a:rPr lang="en-US" altLang="ja-JP" sz="3200" dirty="0">
                <a:latin typeface="ＭＳ ゴシック" panose="020B0609070205080204" pitchFamily="49" charset="-128"/>
                <a:ea typeface="ＭＳ ゴシック" panose="020B0609070205080204" pitchFamily="49" charset="-128"/>
              </a:rPr>
              <a:t>-</a:t>
            </a:r>
            <a:r>
              <a:rPr lang="en-US" altLang="ja-JP" sz="3200" dirty="0" smtClean="0">
                <a:latin typeface="ＭＳ ゴシック" panose="020B0609070205080204" pitchFamily="49" charset="-128"/>
                <a:ea typeface="ＭＳ ゴシック" panose="020B0609070205080204" pitchFamily="49" charset="-128"/>
              </a:rPr>
              <a:t/>
            </a:r>
            <a:br>
              <a:rPr lang="en-US" altLang="ja-JP" sz="3200" dirty="0" smtClean="0">
                <a:latin typeface="ＭＳ ゴシック" panose="020B0609070205080204" pitchFamily="49" charset="-128"/>
                <a:ea typeface="ＭＳ ゴシック" panose="020B0609070205080204" pitchFamily="49" charset="-128"/>
              </a:rPr>
            </a:br>
            <a:r>
              <a:rPr lang="en-US" altLang="ja-JP" sz="1800" b="1" dirty="0" smtClean="0">
                <a:latin typeface="ＭＳ ゴシック" panose="020B0609070205080204" pitchFamily="49" charset="-128"/>
                <a:ea typeface="ＭＳ ゴシック" panose="020B0609070205080204" pitchFamily="49" charset="-128"/>
              </a:rPr>
              <a:t>h</a:t>
            </a:r>
            <a:r>
              <a:rPr lang="ja-JP" altLang="en-US" sz="1800" b="1" dirty="0" smtClean="0">
                <a:latin typeface="ＭＳ ゴシック" panose="020B0609070205080204" pitchFamily="49" charset="-128"/>
                <a:ea typeface="ＭＳ ゴシック" panose="020B0609070205080204" pitchFamily="49" charset="-128"/>
              </a:rPr>
              <a:t>ttp</a:t>
            </a:r>
            <a:r>
              <a:rPr lang="ja-JP" altLang="en-US" sz="1800" b="1" dirty="0">
                <a:latin typeface="ＭＳ ゴシック" panose="020B0609070205080204" pitchFamily="49" charset="-128"/>
                <a:ea typeface="ＭＳ ゴシック" panose="020B0609070205080204" pitchFamily="49" charset="-128"/>
              </a:rPr>
              <a:t>://www.ipa.go.jp/security/publications/dokuhon/ppt.</a:t>
            </a:r>
            <a:r>
              <a:rPr lang="ja-JP" altLang="en-US" sz="1800" b="1" dirty="0" smtClean="0">
                <a:latin typeface="ＭＳ ゴシック" panose="020B0609070205080204" pitchFamily="49" charset="-128"/>
                <a:ea typeface="ＭＳ ゴシック" panose="020B0609070205080204" pitchFamily="49" charset="-128"/>
              </a:rPr>
              <a:t>html</a:t>
            </a:r>
            <a:endParaRPr kumimoji="1" lang="ja-JP" altLang="en-US" sz="3600" b="1" dirty="0">
              <a:latin typeface="ＭＳ ゴシック" panose="020B0609070205080204" pitchFamily="49" charset="-128"/>
              <a:ea typeface="ＭＳ ゴシック" panose="020B0609070205080204" pitchFamily="49" charset="-128"/>
            </a:endParaRPr>
          </a:p>
        </p:txBody>
      </p:sp>
      <p:sp>
        <p:nvSpPr>
          <p:cNvPr id="8" name="テキスト プレースホルダー 7"/>
          <p:cNvSpPr>
            <a:spLocks noGrp="1"/>
          </p:cNvSpPr>
          <p:nvPr>
            <p:ph type="body" idx="1"/>
          </p:nvPr>
        </p:nvSpPr>
        <p:spPr>
          <a:xfrm>
            <a:off x="894665" y="3340768"/>
            <a:ext cx="6591985" cy="1761781"/>
          </a:xfrm>
        </p:spPr>
        <p:txBody>
          <a:bodyPr>
            <a:normAutofit/>
          </a:bodyPr>
          <a:lstStyle/>
          <a:p>
            <a:r>
              <a:rPr lang="ja-JP" altLang="en-US" sz="2800" dirty="0" smtClean="0">
                <a:latin typeface="ＭＳ ゴシック" panose="020B0609070205080204" pitchFamily="49" charset="-128"/>
                <a:ea typeface="ＭＳ ゴシック" panose="020B0609070205080204" pitchFamily="49" charset="-128"/>
              </a:rPr>
              <a:t>（</a:t>
            </a:r>
            <a:r>
              <a:rPr lang="en-US" altLang="ja-JP" sz="2800" dirty="0">
                <a:latin typeface="ＭＳ ゴシック" panose="020B0609070205080204" pitchFamily="49" charset="-128"/>
                <a:ea typeface="ＭＳ ゴシック" panose="020B0609070205080204" pitchFamily="49" charset="-128"/>
              </a:rPr>
              <a:t> Chapter 3 Invisible threats and countermeasures </a:t>
            </a:r>
            <a:r>
              <a:rPr lang="ja-JP" altLang="en-US" sz="2800" dirty="0">
                <a:latin typeface="ＭＳ ゴシック" panose="020B0609070205080204" pitchFamily="49" charset="-128"/>
                <a:ea typeface="ＭＳ ゴシック" panose="020B0609070205080204" pitchFamily="49" charset="-128"/>
              </a:rPr>
              <a:t/>
            </a:r>
            <a:br>
              <a:rPr lang="ja-JP" altLang="en-US" sz="2800" dirty="0">
                <a:latin typeface="ＭＳ ゴシック" panose="020B0609070205080204" pitchFamily="49" charset="-128"/>
                <a:ea typeface="ＭＳ ゴシック" panose="020B0609070205080204" pitchFamily="49" charset="-128"/>
              </a:rPr>
            </a:br>
            <a:r>
              <a:rPr lang="en-US" altLang="ja-JP" sz="2800" dirty="0">
                <a:latin typeface="ＭＳ ゴシック" panose="020B0609070205080204" pitchFamily="49" charset="-128"/>
                <a:ea typeface="ＭＳ ゴシック" panose="020B0609070205080204" pitchFamily="49" charset="-128"/>
              </a:rPr>
              <a:t>- Personal level security measures -</a:t>
            </a:r>
            <a:r>
              <a:rPr lang="ja-JP" altLang="en-US" sz="2800" dirty="0" smtClean="0">
                <a:latin typeface="ＭＳ ゴシック" panose="020B0609070205080204" pitchFamily="49" charset="-128"/>
                <a:ea typeface="ＭＳ ゴシック" panose="020B0609070205080204" pitchFamily="49" charset="-128"/>
              </a:rPr>
              <a:t>）</a:t>
            </a:r>
            <a:r>
              <a:rPr lang="en-US" altLang="ja-JP" sz="2800" dirty="0" smtClean="0">
                <a:latin typeface="ＭＳ ゴシック" panose="020B0609070205080204" pitchFamily="49" charset="-128"/>
                <a:ea typeface="ＭＳ ゴシック" panose="020B0609070205080204" pitchFamily="49" charset="-128"/>
              </a:rPr>
              <a:t>of part of slides is reused</a:t>
            </a:r>
            <a:endParaRPr lang="ja-JP" altLang="en-US" sz="2800" b="1" dirty="0">
              <a:latin typeface="ＭＳ ゴシック" panose="020B0609070205080204" pitchFamily="49" charset="-128"/>
              <a:ea typeface="ＭＳ ゴシック" panose="020B0609070205080204" pitchFamily="49" charset="-128"/>
            </a:endParaRPr>
          </a:p>
          <a:p>
            <a:endParaRPr kumimoji="1" lang="ja-JP" altLang="en-US" sz="28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18</a:t>
            </a:fld>
            <a:endParaRPr kumimoji="1" lang="ja-JP" altLang="en-US"/>
          </a:p>
        </p:txBody>
      </p:sp>
    </p:spTree>
    <p:extLst>
      <p:ext uri="{BB962C8B-B14F-4D97-AF65-F5344CB8AC3E}">
        <p14:creationId xmlns:p14="http://schemas.microsoft.com/office/powerpoint/2010/main" val="248383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628650" y="282289"/>
            <a:ext cx="7886700" cy="993870"/>
          </a:xfrm>
        </p:spPr>
        <p:txBody>
          <a:bodyPr>
            <a:normAutofit/>
          </a:bodyPr>
          <a:lstStyle/>
          <a:p>
            <a:r>
              <a:rPr lang="en-US" altLang="ja-JP" sz="4000" dirty="0" smtClean="0">
                <a:latin typeface="ＭＳ ゴシック" panose="020B0609070205080204" pitchFamily="49" charset="-128"/>
                <a:ea typeface="ＭＳ ゴシック" panose="020B0609070205080204" pitchFamily="49" charset="-128"/>
              </a:rPr>
              <a:t>What is malware?</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6" name="コンテンツ プレースホルダー 5"/>
          <p:cNvSpPr>
            <a:spLocks noGrp="1"/>
          </p:cNvSpPr>
          <p:nvPr>
            <p:ph idx="1"/>
          </p:nvPr>
        </p:nvSpPr>
        <p:spPr>
          <a:xfrm>
            <a:off x="863029" y="1530849"/>
            <a:ext cx="7814440" cy="4858934"/>
          </a:xfrm>
        </p:spPr>
        <p:txBody>
          <a:bodyPr>
            <a:noAutofit/>
          </a:bodyPr>
          <a:lstStyle/>
          <a:p>
            <a:pPr marL="363538" indent="-363538"/>
            <a:r>
              <a:rPr lang="en-US" altLang="ja-JP" sz="1800" dirty="0" smtClean="0">
                <a:solidFill>
                  <a:srgbClr val="FF0000"/>
                </a:solidFill>
                <a:latin typeface="ＭＳ ゴシック" panose="020B0609070205080204" pitchFamily="49" charset="-128"/>
                <a:ea typeface="ＭＳ ゴシック" panose="020B0609070205080204" pitchFamily="49" charset="-128"/>
              </a:rPr>
              <a:t>malware(mal</a:t>
            </a:r>
            <a:r>
              <a:rPr lang="en-US" altLang="ja-JP" sz="1800" dirty="0" smtClean="0">
                <a:latin typeface="ＭＳ ゴシック" panose="020B0609070205080204" pitchFamily="49" charset="-128"/>
                <a:ea typeface="ＭＳ ゴシック" panose="020B0609070205080204" pitchFamily="49" charset="-128"/>
              </a:rPr>
              <a:t>icious </a:t>
            </a:r>
            <a:r>
              <a:rPr lang="en-US" altLang="ja-JP" sz="1800" dirty="0">
                <a:latin typeface="ＭＳ ゴシック" panose="020B0609070205080204" pitchFamily="49" charset="-128"/>
                <a:ea typeface="ＭＳ ゴシック" panose="020B0609070205080204" pitchFamily="49" charset="-128"/>
              </a:rPr>
              <a:t>soft</a:t>
            </a:r>
            <a:r>
              <a:rPr lang="en-US" altLang="ja-JP" sz="1800" dirty="0">
                <a:solidFill>
                  <a:srgbClr val="FF0000"/>
                </a:solidFill>
                <a:latin typeface="ＭＳ ゴシック" panose="020B0609070205080204" pitchFamily="49" charset="-128"/>
                <a:ea typeface="ＭＳ ゴシック" panose="020B0609070205080204" pitchFamily="49" charset="-128"/>
              </a:rPr>
              <a:t>ware </a:t>
            </a:r>
            <a:r>
              <a:rPr lang="en-US" altLang="ja-JP" sz="1800" dirty="0" smtClean="0">
                <a:solidFill>
                  <a:srgbClr val="FF0000"/>
                </a:solidFill>
                <a:latin typeface="ＭＳ ゴシック" panose="020B0609070205080204" pitchFamily="49" charset="-128"/>
                <a:ea typeface="ＭＳ ゴシック" panose="020B0609070205080204" pitchFamily="49" charset="-128"/>
              </a:rPr>
              <a:t>)</a:t>
            </a:r>
            <a:r>
              <a:rPr lang="en-US" altLang="ja-JP" sz="1800" dirty="0">
                <a:latin typeface="ＭＳ ゴシック" panose="020B0609070205080204" pitchFamily="49" charset="-128"/>
                <a:ea typeface="ＭＳ ゴシック" panose="020B0609070205080204" pitchFamily="49" charset="-128"/>
              </a:rPr>
              <a:t> Generic name of malware such as computer virus, spyware, bot      </a:t>
            </a:r>
            <a:endParaRPr lang="ja-JP" altLang="en-US" sz="1800" dirty="0">
              <a:solidFill>
                <a:srgbClr val="FF0000"/>
              </a:solidFill>
              <a:latin typeface="ＭＳ ゴシック" panose="020B0609070205080204" pitchFamily="49" charset="-128"/>
              <a:ea typeface="ＭＳ ゴシック" panose="020B0609070205080204" pitchFamily="49" charset="-128"/>
            </a:endParaRPr>
          </a:p>
          <a:p>
            <a:pPr marL="363538" indent="-363538"/>
            <a:r>
              <a:rPr kumimoji="0" lang="en-US" altLang="ja-JP" sz="1800" dirty="0" smtClean="0">
                <a:solidFill>
                  <a:srgbClr val="FF0000"/>
                </a:solidFill>
                <a:latin typeface="ＭＳ ゴシック" panose="020B0609070205080204" pitchFamily="49" charset="-128"/>
                <a:ea typeface="ＭＳ ゴシック" panose="020B0609070205080204" pitchFamily="49" charset="-128"/>
              </a:rPr>
              <a:t>virus</a:t>
            </a:r>
            <a:r>
              <a:rPr kumimoji="0" lang="ja-JP" altLang="en-US" sz="1800" dirty="0" smtClean="0">
                <a:latin typeface="ＭＳ ゴシック" panose="020B0609070205080204" pitchFamily="49" charset="-128"/>
                <a:ea typeface="ＭＳ ゴシック" panose="020B0609070205080204" pitchFamily="49" charset="-128"/>
              </a:rPr>
              <a:t>：</a:t>
            </a:r>
            <a:r>
              <a:rPr kumimoji="0" lang="en-US" altLang="ja-JP" sz="1800" dirty="0">
                <a:latin typeface="ＭＳ ゴシック" panose="020B0609070205080204" pitchFamily="49" charset="-128"/>
                <a:ea typeface="ＭＳ ゴシック" panose="020B0609070205080204" pitchFamily="49" charset="-128"/>
              </a:rPr>
              <a:t>Software that parasitizes other files and programs and makes numerous bad </a:t>
            </a:r>
            <a:r>
              <a:rPr kumimoji="0" lang="en-US" altLang="ja-JP" sz="1800" dirty="0" smtClean="0">
                <a:latin typeface="ＭＳ ゴシック" panose="020B0609070205080204" pitchFamily="49" charset="-128"/>
                <a:ea typeface="ＭＳ ゴシック" panose="020B0609070205080204" pitchFamily="49" charset="-128"/>
              </a:rPr>
              <a:t>things</a:t>
            </a:r>
          </a:p>
          <a:p>
            <a:pPr marL="363538" indent="-363538"/>
            <a:r>
              <a:rPr kumimoji="0" lang="en-US" altLang="ja-JP" sz="1800" dirty="0" smtClean="0">
                <a:solidFill>
                  <a:srgbClr val="FF0000"/>
                </a:solidFill>
                <a:latin typeface="ＭＳ ゴシック" panose="020B0609070205080204" pitchFamily="49" charset="-128"/>
                <a:ea typeface="ＭＳ ゴシック" panose="020B0609070205080204" pitchFamily="49" charset="-128"/>
              </a:rPr>
              <a:t>spy </a:t>
            </a:r>
            <a:r>
              <a:rPr kumimoji="0" lang="en-US" altLang="ja-JP" sz="1800" dirty="0" smtClean="0">
                <a:solidFill>
                  <a:schemeClr val="tx1"/>
                </a:solidFill>
                <a:latin typeface="ＭＳ ゴシック" panose="020B0609070205080204" pitchFamily="49" charset="-128"/>
                <a:ea typeface="ＭＳ ゴシック" panose="020B0609070205080204" pitchFamily="49" charset="-128"/>
              </a:rPr>
              <a:t>soft</a:t>
            </a:r>
            <a:r>
              <a:rPr kumimoji="0" lang="en-US" altLang="ja-JP" sz="1800" dirty="0" smtClean="0">
                <a:solidFill>
                  <a:srgbClr val="FF0000"/>
                </a:solidFill>
                <a:latin typeface="ＭＳ ゴシック" panose="020B0609070205080204" pitchFamily="49" charset="-128"/>
                <a:ea typeface="ＭＳ ゴシック" panose="020B0609070205080204" pitchFamily="49" charset="-128"/>
              </a:rPr>
              <a:t>ware</a:t>
            </a:r>
            <a:r>
              <a:rPr kumimoji="0" lang="ja-JP" altLang="en-US" sz="1800" dirty="0" smtClean="0">
                <a:latin typeface="ＭＳ ゴシック" panose="020B0609070205080204" pitchFamily="49" charset="-128"/>
                <a:ea typeface="ＭＳ ゴシック" panose="020B0609070205080204" pitchFamily="49" charset="-128"/>
              </a:rPr>
              <a:t>：</a:t>
            </a:r>
            <a:r>
              <a:rPr kumimoji="0" lang="en-US" altLang="ja-JP" sz="1800" dirty="0">
                <a:latin typeface="ＭＳ ゴシック" panose="020B0609070205080204" pitchFamily="49" charset="-128"/>
                <a:ea typeface="ＭＳ ゴシック" panose="020B0609070205080204" pitchFamily="49" charset="-128"/>
              </a:rPr>
              <a:t>An illegal program installed contrary to the intention of the user or administrator and collecting information such as user's personal information and access </a:t>
            </a:r>
            <a:r>
              <a:rPr kumimoji="0" lang="en-US" altLang="ja-JP" sz="1800" dirty="0" smtClean="0">
                <a:latin typeface="ＭＳ ゴシック" panose="020B0609070205080204" pitchFamily="49" charset="-128"/>
                <a:ea typeface="ＭＳ ゴシック" panose="020B0609070205080204" pitchFamily="49" charset="-128"/>
              </a:rPr>
              <a:t>history</a:t>
            </a:r>
          </a:p>
          <a:p>
            <a:pPr marL="363538" indent="-363538"/>
            <a:r>
              <a:rPr kumimoji="0" lang="en-US" altLang="ja-JP" sz="1800" dirty="0" smtClean="0">
                <a:solidFill>
                  <a:srgbClr val="FF0000"/>
                </a:solidFill>
                <a:latin typeface="ＭＳ ゴシック" panose="020B0609070205080204" pitchFamily="49" charset="-128"/>
                <a:ea typeface="ＭＳ ゴシック" panose="020B0609070205080204" pitchFamily="49" charset="-128"/>
              </a:rPr>
              <a:t>bot</a:t>
            </a:r>
            <a:r>
              <a:rPr kumimoji="0" lang="ja-JP" altLang="en-US" sz="1800" dirty="0" smtClean="0">
                <a:latin typeface="ＭＳ ゴシック" panose="020B0609070205080204" pitchFamily="49" charset="-128"/>
                <a:ea typeface="ＭＳ ゴシック" panose="020B0609070205080204" pitchFamily="49" charset="-128"/>
              </a:rPr>
              <a:t>：</a:t>
            </a:r>
            <a:r>
              <a:rPr kumimoji="0" lang="en-US" altLang="ja-JP" sz="1800" dirty="0">
                <a:latin typeface="ＭＳ ゴシック" panose="020B0609070205080204" pitchFamily="49" charset="-128"/>
                <a:ea typeface="ＭＳ ゴシック" panose="020B0609070205080204" pitchFamily="49" charset="-128"/>
              </a:rPr>
              <a:t>A malicious program that intrudes into the user's computer and has the purpose of manipulating the infected computer from the outside through the </a:t>
            </a:r>
            <a:r>
              <a:rPr kumimoji="0" lang="en-US" altLang="ja-JP" sz="1800" dirty="0" smtClean="0">
                <a:latin typeface="ＭＳ ゴシック" panose="020B0609070205080204" pitchFamily="49" charset="-128"/>
                <a:ea typeface="ＭＳ ゴシック" panose="020B0609070205080204" pitchFamily="49" charset="-128"/>
              </a:rPr>
              <a:t>network</a:t>
            </a:r>
          </a:p>
          <a:p>
            <a:pPr marL="363538" indent="-363538"/>
            <a:r>
              <a:rPr kumimoji="0" lang="en-US" altLang="ja-JP" sz="1800" dirty="0" err="1" smtClean="0">
                <a:solidFill>
                  <a:srgbClr val="FF0000"/>
                </a:solidFill>
                <a:latin typeface="ＭＳ ゴシック" panose="020B0609070205080204" pitchFamily="49" charset="-128"/>
                <a:ea typeface="ＭＳ ゴシック" panose="020B0609070205080204" pitchFamily="49" charset="-128"/>
              </a:rPr>
              <a:t>Ransomware</a:t>
            </a:r>
            <a:r>
              <a:rPr kumimoji="0" lang="en-US" altLang="ja-JP" sz="1800" dirty="0">
                <a:latin typeface="ＭＳ ゴシック" panose="020B0609070205080204" pitchFamily="49" charset="-128"/>
                <a:ea typeface="ＭＳ ゴシック" panose="020B0609070205080204" pitchFamily="49" charset="-128"/>
              </a:rPr>
              <a:t>: Infected computers are restricted from accessing the system </a:t>
            </a:r>
            <a:r>
              <a:rPr kumimoji="0" lang="ja-JP" altLang="en-US" sz="1800" dirty="0" smtClean="0">
                <a:latin typeface="ＭＳ ゴシック" panose="020B0609070205080204" pitchFamily="49" charset="-128"/>
                <a:ea typeface="ＭＳ ゴシック" panose="020B0609070205080204" pitchFamily="49" charset="-128"/>
              </a:rPr>
              <a:t>。</a:t>
            </a:r>
            <a:r>
              <a:rPr kumimoji="0" lang="en-US" altLang="ja-JP" sz="1800" dirty="0" smtClean="0">
                <a:latin typeface="ＭＳ ゴシック" panose="020B0609070205080204" pitchFamily="49" charset="-128"/>
                <a:ea typeface="ＭＳ ゴシック" panose="020B0609070205080204" pitchFamily="49" charset="-128"/>
              </a:rPr>
              <a:t>Payment </a:t>
            </a:r>
            <a:r>
              <a:rPr kumimoji="0" lang="en-US" altLang="ja-JP" sz="1800" dirty="0">
                <a:latin typeface="ＭＳ ゴシック" panose="020B0609070205080204" pitchFamily="49" charset="-128"/>
                <a:ea typeface="ＭＳ ゴシック" panose="020B0609070205080204" pitchFamily="49" charset="-128"/>
              </a:rPr>
              <a:t>of ransom is required to the author of the malware to release this restriction </a:t>
            </a:r>
            <a:r>
              <a:rPr kumimoji="0" lang="ja-JP" altLang="en-US" sz="1800" dirty="0" smtClean="0">
                <a:latin typeface="ＭＳ ゴシック" panose="020B0609070205080204" pitchFamily="49" charset="-128"/>
                <a:ea typeface="ＭＳ ゴシック" panose="020B0609070205080204" pitchFamily="49" charset="-128"/>
              </a:rPr>
              <a:t>。</a:t>
            </a:r>
            <a:r>
              <a:rPr kumimoji="0" lang="en-US" altLang="ja-JP" sz="1800" dirty="0">
                <a:latin typeface="ＭＳ ゴシック" panose="020B0609070205080204" pitchFamily="49" charset="-128"/>
                <a:ea typeface="ＭＳ ゴシック" panose="020B0609070205080204" pitchFamily="49" charset="-128"/>
              </a:rPr>
              <a:t> </a:t>
            </a:r>
            <a:r>
              <a:rPr kumimoji="0" lang="en-US" altLang="ja-JP" sz="1800" dirty="0" smtClean="0">
                <a:latin typeface="ＭＳ ゴシック" panose="020B0609070205080204" pitchFamily="49" charset="-128"/>
                <a:ea typeface="ＭＳ ゴシック" panose="020B0609070205080204" pitchFamily="49" charset="-128"/>
              </a:rPr>
              <a:t>There are several </a:t>
            </a:r>
            <a:r>
              <a:rPr kumimoji="0" lang="en-US" altLang="ja-JP" sz="1800" dirty="0">
                <a:latin typeface="ＭＳ ゴシック" panose="020B0609070205080204" pitchFamily="49" charset="-128"/>
                <a:ea typeface="ＭＳ ゴシック" panose="020B0609070205080204" pitchFamily="49" charset="-128"/>
              </a:rPr>
              <a:t>forms of </a:t>
            </a:r>
            <a:r>
              <a:rPr kumimoji="0" lang="en-US" altLang="ja-JP" sz="1800" dirty="0" err="1">
                <a:latin typeface="ＭＳ ゴシック" panose="020B0609070205080204" pitchFamily="49" charset="-128"/>
                <a:ea typeface="ＭＳ ゴシック" panose="020B0609070205080204" pitchFamily="49" charset="-128"/>
              </a:rPr>
              <a:t>R</a:t>
            </a:r>
            <a:r>
              <a:rPr kumimoji="0" lang="en-US" altLang="ja-JP" sz="1800" dirty="0" err="1" smtClean="0">
                <a:latin typeface="ＭＳ ゴシック" panose="020B0609070205080204" pitchFamily="49" charset="-128"/>
                <a:ea typeface="ＭＳ ゴシック" panose="020B0609070205080204" pitchFamily="49" charset="-128"/>
              </a:rPr>
              <a:t>ansomware</a:t>
            </a:r>
            <a:r>
              <a:rPr kumimoji="0" lang="en-US" altLang="ja-JP" sz="1800" dirty="0" smtClean="0">
                <a:latin typeface="ＭＳ ゴシック" panose="020B0609070205080204" pitchFamily="49" charset="-128"/>
                <a:ea typeface="ＭＳ ゴシック" panose="020B0609070205080204" pitchFamily="49" charset="-128"/>
              </a:rPr>
              <a:t> . Some encrypt </a:t>
            </a:r>
            <a:r>
              <a:rPr kumimoji="0" lang="en-US" altLang="ja-JP" sz="1800" dirty="0">
                <a:latin typeface="ＭＳ ゴシック" panose="020B0609070205080204" pitchFamily="49" charset="-128"/>
                <a:ea typeface="ＭＳ ゴシック" panose="020B0609070205080204" pitchFamily="49" charset="-128"/>
              </a:rPr>
              <a:t>the system's hard drive (encrypted virus blackmail) and some others simply disable the system and prompt the user to pay </a:t>
            </a:r>
            <a:r>
              <a:rPr kumimoji="0" lang="en-US" altLang="ja-JP" sz="1800" dirty="0" smtClean="0">
                <a:latin typeface="ＭＳ ゴシック" panose="020B0609070205080204" pitchFamily="49" charset="-128"/>
                <a:ea typeface="ＭＳ ゴシック" panose="020B0609070205080204" pitchFamily="49" charset="-128"/>
              </a:rPr>
              <a:t>ransom </a:t>
            </a:r>
            <a:r>
              <a:rPr kumimoji="0" lang="ja-JP" altLang="en-US" sz="1800" dirty="0" smtClean="0">
                <a:latin typeface="ＭＳ ゴシック" panose="020B0609070205080204" pitchFamily="49" charset="-128"/>
                <a:ea typeface="ＭＳ ゴシック" panose="020B0609070205080204" pitchFamily="49" charset="-128"/>
              </a:rPr>
              <a:t>。</a:t>
            </a:r>
            <a:r>
              <a:rPr kumimoji="0" lang="en-US" altLang="ja-JP" sz="1800" dirty="0">
                <a:latin typeface="ＭＳ ゴシック" panose="020B0609070205080204" pitchFamily="49" charset="-128"/>
                <a:ea typeface="ＭＳ ゴシック" panose="020B0609070205080204" pitchFamily="49" charset="-128"/>
              </a:rPr>
              <a:t>(Wikipedia reference)</a:t>
            </a:r>
            <a:endParaRPr kumimoji="0" lang="en-US" altLang="ja-JP" sz="1800" dirty="0" smtClean="0">
              <a:latin typeface="ＭＳ ゴシック" panose="020B0609070205080204" pitchFamily="49" charset="-128"/>
              <a:ea typeface="ＭＳ ゴシック" panose="020B0609070205080204" pitchFamily="49" charset="-128"/>
            </a:endParaRPr>
          </a:p>
          <a:p>
            <a:pPr marL="0" indent="0">
              <a:buNone/>
            </a:pPr>
            <a:endParaRPr kumimoji="1" lang="ja-JP" altLang="en-US" sz="1800"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19</a:t>
            </a:fld>
            <a:endParaRPr kumimoji="1" lang="ja-JP" altLang="en-US"/>
          </a:p>
        </p:txBody>
      </p:sp>
    </p:spTree>
    <p:extLst>
      <p:ext uri="{BB962C8B-B14F-4D97-AF65-F5344CB8AC3E}">
        <p14:creationId xmlns:p14="http://schemas.microsoft.com/office/powerpoint/2010/main" val="3769750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t>L</a:t>
            </a:r>
            <a:r>
              <a:rPr lang="en-US" altLang="ja-JP" sz="4000" dirty="0" smtClean="0"/>
              <a:t>ecture &amp; Exam</a:t>
            </a:r>
            <a:endParaRPr kumimoji="1" lang="ja-JP" altLang="en-US" sz="4000"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smtClean="0"/>
              <a:t>Please </a:t>
            </a:r>
            <a:r>
              <a:rPr lang="en-US" altLang="ja-JP" dirty="0"/>
              <a:t>bring </a:t>
            </a:r>
            <a:r>
              <a:rPr lang="en-US" altLang="ja-JP" dirty="0" smtClean="0"/>
              <a:t>the computer</a:t>
            </a:r>
          </a:p>
          <a:p>
            <a:pPr lvl="1"/>
            <a:r>
              <a:rPr lang="en-US" altLang="ja-JP" dirty="0" smtClean="0"/>
              <a:t>To view </a:t>
            </a:r>
            <a:r>
              <a:rPr lang="en-US" altLang="ja-JP" dirty="0"/>
              <a:t>lecture </a:t>
            </a:r>
            <a:r>
              <a:rPr lang="en-US" altLang="ja-JP" dirty="0" smtClean="0"/>
              <a:t>materials</a:t>
            </a:r>
          </a:p>
          <a:p>
            <a:pPr lvl="1"/>
            <a:r>
              <a:rPr lang="en-US" altLang="ja-JP" dirty="0" smtClean="0"/>
              <a:t>Quiz</a:t>
            </a:r>
          </a:p>
          <a:p>
            <a:r>
              <a:rPr kumimoji="1" lang="ja-JP" altLang="en-US" dirty="0" smtClean="0"/>
              <a:t>１４：５０～１６：</a:t>
            </a:r>
            <a:r>
              <a:rPr lang="ja-JP" altLang="en-US" dirty="0" smtClean="0"/>
              <a:t>１０</a:t>
            </a:r>
            <a:r>
              <a:rPr kumimoji="1" lang="ja-JP" altLang="en-US" dirty="0" smtClean="0"/>
              <a:t>：</a:t>
            </a:r>
            <a:r>
              <a:rPr lang="en-US" altLang="ja-JP" dirty="0" smtClean="0"/>
              <a:t>Lecture</a:t>
            </a:r>
            <a:endParaRPr kumimoji="1" lang="en-US" altLang="ja-JP" dirty="0" smtClean="0"/>
          </a:p>
          <a:p>
            <a:r>
              <a:rPr lang="ja-JP" altLang="en-US" dirty="0" smtClean="0"/>
              <a:t>１６：１０～１６：２０：</a:t>
            </a:r>
            <a:r>
              <a:rPr lang="en-US" altLang="ja-JP" dirty="0" smtClean="0"/>
              <a:t>Quiz</a:t>
            </a:r>
          </a:p>
          <a:p>
            <a:pPr lvl="1"/>
            <a:r>
              <a:rPr lang="en-US" altLang="ja-JP" dirty="0"/>
              <a:t>Performed on </a:t>
            </a:r>
            <a:r>
              <a:rPr lang="en-US" altLang="ja-JP" dirty="0" smtClean="0"/>
              <a:t>Moodle</a:t>
            </a:r>
          </a:p>
          <a:p>
            <a:pPr lvl="1"/>
            <a:r>
              <a:rPr lang="en-US" altLang="ja-JP" dirty="0" smtClean="0"/>
              <a:t>Submission </a:t>
            </a:r>
            <a:r>
              <a:rPr lang="en-US" altLang="ja-JP" dirty="0"/>
              <a:t>deadline of </a:t>
            </a:r>
            <a:r>
              <a:rPr lang="en-US" altLang="ja-JP" dirty="0" smtClean="0"/>
              <a:t>quiz</a:t>
            </a:r>
            <a:r>
              <a:rPr lang="ja-JP" altLang="en-US" dirty="0" smtClean="0"/>
              <a:t>　１６：２５</a:t>
            </a:r>
            <a:endParaRPr lang="en-US" altLang="ja-JP" dirty="0" smtClean="0"/>
          </a:p>
          <a:p>
            <a:r>
              <a:rPr lang="en-US" altLang="ja-JP" dirty="0" smtClean="0"/>
              <a:t>Credits are based on 8 times of quizzes </a:t>
            </a:r>
            <a:endParaRPr kumimoji="1" lang="en-US" altLang="ja-JP" dirty="0" smtClean="0"/>
          </a:p>
          <a:p>
            <a:r>
              <a:rPr lang="en-US" altLang="ja-JP" dirty="0" smtClean="0"/>
              <a:t>Final exam is not conducted</a:t>
            </a:r>
          </a:p>
          <a:p>
            <a:r>
              <a:rPr lang="en-US" altLang="ja-JP" dirty="0" smtClean="0"/>
              <a:t>The information webpage of lecture</a:t>
            </a:r>
            <a:endParaRPr kumimoji="1" lang="en-US" altLang="ja-JP" dirty="0" smtClean="0"/>
          </a:p>
          <a:p>
            <a:pPr lvl="1"/>
            <a:r>
              <a:rPr lang="en-US" altLang="ja-JP" dirty="0"/>
              <a:t>http://</a:t>
            </a:r>
            <a:r>
              <a:rPr lang="en-US" altLang="ja-JP" dirty="0" smtClean="0"/>
              <a:t>www.cs.kyushu-u.ac.jp/lectures/csp/</a:t>
            </a:r>
            <a:endParaRPr lang="en-US" altLang="ja-JP" dirty="0"/>
          </a:p>
          <a:p>
            <a:pPr lvl="1"/>
            <a:endParaRPr kumimoji="1" lang="ja-JP" altLang="en-US" dirty="0"/>
          </a:p>
        </p:txBody>
      </p:sp>
    </p:spTree>
    <p:extLst>
      <p:ext uri="{BB962C8B-B14F-4D97-AF65-F5344CB8AC3E}">
        <p14:creationId xmlns:p14="http://schemas.microsoft.com/office/powerpoint/2010/main" val="1220914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10458"/>
            <a:ext cx="7886700" cy="549274"/>
          </a:xfrm>
        </p:spPr>
        <p:txBody>
          <a:bodyPr>
            <a:normAutofit fontScale="90000"/>
          </a:bodyPr>
          <a:lstStyle/>
          <a:p>
            <a:r>
              <a:rPr lang="en-US" altLang="ja-JP" sz="4000" dirty="0" smtClean="0"/>
              <a:t>Make the </a:t>
            </a:r>
            <a:r>
              <a:rPr lang="en-US" altLang="ja-JP" sz="4000" dirty="0"/>
              <a:t>subway </a:t>
            </a:r>
            <a:r>
              <a:rPr lang="en-US" altLang="ja-JP" sz="4000" dirty="0" smtClean="0"/>
              <a:t> free with </a:t>
            </a:r>
            <a:r>
              <a:rPr lang="en-US" altLang="ja-JP" sz="4000" dirty="0" err="1" smtClean="0"/>
              <a:t>Ransomware</a:t>
            </a:r>
            <a:endParaRPr kumimoji="1" lang="ja-JP" altLang="en-US" sz="4000"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18" y="976351"/>
            <a:ext cx="3887064" cy="2915298"/>
          </a:xfrm>
          <a:prstGeom prst="rect">
            <a:avLst/>
          </a:prstGeom>
        </p:spPr>
      </p:pic>
      <p:sp>
        <p:nvSpPr>
          <p:cNvPr id="8" name="正方形/長方形 7"/>
          <p:cNvSpPr/>
          <p:nvPr/>
        </p:nvSpPr>
        <p:spPr>
          <a:xfrm>
            <a:off x="2710296" y="6275675"/>
            <a:ext cx="5805054" cy="369332"/>
          </a:xfrm>
          <a:prstGeom prst="rect">
            <a:avLst/>
          </a:prstGeom>
        </p:spPr>
        <p:txBody>
          <a:bodyPr wrap="square">
            <a:spAutoFit/>
          </a:bodyPr>
          <a:lstStyle/>
          <a:p>
            <a:r>
              <a:rPr lang="en-US" altLang="ja-JP" dirty="0"/>
              <a:t>http://gigazine.net/news/20161128-free-ride-metro/</a:t>
            </a:r>
            <a:endParaRPr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832" y="976351"/>
            <a:ext cx="3887064" cy="2915298"/>
          </a:xfrm>
          <a:prstGeom prst="rect">
            <a:avLst/>
          </a:prstGeom>
        </p:spPr>
      </p:pic>
      <p:pic>
        <p:nvPicPr>
          <p:cNvPr id="11" name="図 10"/>
          <p:cNvPicPr>
            <a:picLocks noChangeAspect="1"/>
          </p:cNvPicPr>
          <p:nvPr/>
        </p:nvPicPr>
        <p:blipFill>
          <a:blip r:embed="rId4"/>
          <a:stretch>
            <a:fillRect/>
          </a:stretch>
        </p:blipFill>
        <p:spPr>
          <a:xfrm>
            <a:off x="3944548" y="4098787"/>
            <a:ext cx="3887887" cy="2126188"/>
          </a:xfrm>
          <a:prstGeom prst="rect">
            <a:avLst/>
          </a:prstGeom>
        </p:spPr>
      </p:pic>
      <p:pic>
        <p:nvPicPr>
          <p:cNvPr id="12" name="図 11"/>
          <p:cNvPicPr>
            <a:picLocks noChangeAspect="1"/>
          </p:cNvPicPr>
          <p:nvPr/>
        </p:nvPicPr>
        <p:blipFill>
          <a:blip r:embed="rId5"/>
          <a:stretch>
            <a:fillRect/>
          </a:stretch>
        </p:blipFill>
        <p:spPr>
          <a:xfrm>
            <a:off x="224318" y="3993049"/>
            <a:ext cx="2628900" cy="2181225"/>
          </a:xfrm>
          <a:prstGeom prst="rect">
            <a:avLst/>
          </a:prstGeom>
        </p:spPr>
      </p:pic>
    </p:spTree>
    <p:extLst>
      <p:ext uri="{BB962C8B-B14F-4D97-AF65-F5344CB8AC3E}">
        <p14:creationId xmlns:p14="http://schemas.microsoft.com/office/powerpoint/2010/main" val="261474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20781" y="4650186"/>
            <a:ext cx="7598229" cy="1404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ja-JP" altLang="en-US">
              <a:solidFill>
                <a:prstClr val="black"/>
              </a:solidFill>
            </a:endParaRPr>
          </a:p>
        </p:txBody>
      </p:sp>
      <p:sp>
        <p:nvSpPr>
          <p:cNvPr id="2" name="タイトル 1"/>
          <p:cNvSpPr>
            <a:spLocks noGrp="1"/>
          </p:cNvSpPr>
          <p:nvPr>
            <p:ph type="title"/>
          </p:nvPr>
        </p:nvSpPr>
        <p:spPr>
          <a:xfrm>
            <a:off x="532310" y="156231"/>
            <a:ext cx="7886700" cy="868500"/>
          </a:xfrm>
        </p:spPr>
        <p:txBody>
          <a:bodyPr>
            <a:normAutofit/>
          </a:bodyPr>
          <a:lstStyle/>
          <a:p>
            <a:r>
              <a:rPr lang="en-US" altLang="ja-JP" sz="4000" dirty="0"/>
              <a:t>Damage by Malware</a:t>
            </a:r>
            <a:endParaRPr lang="ja-JP" altLang="en-US" sz="4000" dirty="0"/>
          </a:p>
        </p:txBody>
      </p:sp>
      <p:sp>
        <p:nvSpPr>
          <p:cNvPr id="3" name="コンテンツ プレースホルダー 2"/>
          <p:cNvSpPr>
            <a:spLocks noGrp="1"/>
          </p:cNvSpPr>
          <p:nvPr>
            <p:ph idx="1"/>
          </p:nvPr>
        </p:nvSpPr>
        <p:spPr>
          <a:xfrm>
            <a:off x="628650" y="1482291"/>
            <a:ext cx="7886700" cy="4694672"/>
          </a:xfrm>
        </p:spPr>
        <p:txBody>
          <a:bodyPr>
            <a:normAutofit fontScale="92500" lnSpcReduction="20000"/>
          </a:bodyPr>
          <a:lstStyle/>
          <a:p>
            <a:r>
              <a:rPr lang="en-US" altLang="ja-JP" dirty="0"/>
              <a:t>PC penetration is about 20 </a:t>
            </a:r>
            <a:r>
              <a:rPr lang="en-US" altLang="ja-JP" dirty="0" smtClean="0"/>
              <a:t>years</a:t>
            </a:r>
          </a:p>
          <a:p>
            <a:pPr lvl="1"/>
            <a:r>
              <a:rPr lang="en-US" altLang="ja-JP" dirty="0" smtClean="0"/>
              <a:t>In 1995 </a:t>
            </a:r>
            <a:r>
              <a:rPr lang="en-US" altLang="ja-JP" dirty="0"/>
              <a:t>Windows 95 </a:t>
            </a:r>
            <a:r>
              <a:rPr lang="en-US" altLang="ja-JP" dirty="0" smtClean="0"/>
              <a:t>launched</a:t>
            </a:r>
          </a:p>
          <a:p>
            <a:pPr lvl="1"/>
            <a:r>
              <a:rPr lang="en-US" altLang="ja-JP" dirty="0" smtClean="0"/>
              <a:t>In 2001 </a:t>
            </a:r>
            <a:r>
              <a:rPr lang="en-US" altLang="ja-JP" dirty="0"/>
              <a:t>Windows XP </a:t>
            </a:r>
            <a:r>
              <a:rPr lang="en-US" altLang="ja-JP" dirty="0" smtClean="0"/>
              <a:t>launched</a:t>
            </a:r>
          </a:p>
          <a:p>
            <a:r>
              <a:rPr lang="en-US" altLang="ja-JP" dirty="0"/>
              <a:t>Large scale damage by </a:t>
            </a:r>
            <a:r>
              <a:rPr lang="en-US" altLang="ja-JP" dirty="0" smtClean="0"/>
              <a:t>malware</a:t>
            </a:r>
          </a:p>
          <a:p>
            <a:pPr lvl="1"/>
            <a:r>
              <a:rPr lang="en-US" altLang="ja-JP" dirty="0" smtClean="0"/>
              <a:t>In 2001</a:t>
            </a:r>
            <a:r>
              <a:rPr lang="ja-JP" altLang="en-US" dirty="0" smtClean="0"/>
              <a:t> </a:t>
            </a:r>
            <a:r>
              <a:rPr lang="en-US" altLang="ja-JP" dirty="0" smtClean="0"/>
              <a:t>Code Red</a:t>
            </a:r>
            <a:r>
              <a:rPr lang="ja-JP" altLang="en-US" dirty="0" smtClean="0"/>
              <a:t>　（</a:t>
            </a:r>
            <a:r>
              <a:rPr lang="en-US" altLang="ja-JP" dirty="0"/>
              <a:t> Self-propagating type: worm </a:t>
            </a:r>
            <a:r>
              <a:rPr lang="ja-JP" altLang="en-US" dirty="0" smtClean="0"/>
              <a:t>）</a:t>
            </a:r>
            <a:r>
              <a:rPr lang="en-US" altLang="ja-JP" dirty="0" smtClean="0"/>
              <a:t/>
            </a:r>
            <a:br>
              <a:rPr lang="en-US" altLang="ja-JP" dirty="0" smtClean="0"/>
            </a:br>
            <a:r>
              <a:rPr lang="ja-JP" altLang="en-US" dirty="0" smtClean="0"/>
              <a:t>　</a:t>
            </a:r>
            <a:r>
              <a:rPr lang="en-US" altLang="ja-JP" dirty="0" smtClean="0"/>
              <a:t>7/13  discovery</a:t>
            </a:r>
            <a:r>
              <a:rPr lang="ja-JP" altLang="en-US" dirty="0" smtClean="0"/>
              <a:t>　</a:t>
            </a:r>
            <a:r>
              <a:rPr lang="en-US" altLang="ja-JP" dirty="0" smtClean="0"/>
              <a:t> 7/19 </a:t>
            </a:r>
            <a:r>
              <a:rPr lang="en-US" altLang="ja-JP" dirty="0"/>
              <a:t>Expansion of damage </a:t>
            </a:r>
            <a:r>
              <a:rPr lang="ja-JP" altLang="en-US" dirty="0" smtClean="0"/>
              <a:t>（</a:t>
            </a:r>
            <a:r>
              <a:rPr lang="en-US" altLang="ja-JP" dirty="0"/>
              <a:t> More than 359 thousand units in one day </a:t>
            </a:r>
            <a:r>
              <a:rPr lang="ja-JP" altLang="en-US" dirty="0" smtClean="0"/>
              <a:t>）</a:t>
            </a:r>
            <a:endParaRPr lang="en-US" altLang="ja-JP" dirty="0" smtClean="0"/>
          </a:p>
          <a:p>
            <a:pPr lvl="1"/>
            <a:r>
              <a:rPr lang="en-US" altLang="ja-JP" dirty="0" smtClean="0"/>
              <a:t>In 2003</a:t>
            </a:r>
            <a:r>
              <a:rPr lang="ja-JP" altLang="en-US" dirty="0" smtClean="0"/>
              <a:t> </a:t>
            </a:r>
            <a:r>
              <a:rPr lang="en-US" altLang="ja-JP" dirty="0" smtClean="0"/>
              <a:t>Blaster </a:t>
            </a:r>
          </a:p>
          <a:p>
            <a:r>
              <a:rPr lang="en-US" altLang="ja-JP" dirty="0"/>
              <a:t>Large scale damage in recent </a:t>
            </a:r>
            <a:r>
              <a:rPr lang="en-US" altLang="ja-JP" dirty="0" smtClean="0"/>
              <a:t>years</a:t>
            </a:r>
          </a:p>
          <a:p>
            <a:pPr lvl="1"/>
            <a:r>
              <a:rPr lang="en-US" altLang="ja-JP" dirty="0" smtClean="0"/>
              <a:t>In 2015</a:t>
            </a:r>
            <a:r>
              <a:rPr lang="ja-JP" altLang="en-US" dirty="0" smtClean="0"/>
              <a:t> </a:t>
            </a:r>
            <a:r>
              <a:rPr lang="en-US" altLang="ja-JP" dirty="0" err="1" smtClean="0"/>
              <a:t>Emdivi</a:t>
            </a:r>
            <a:r>
              <a:rPr lang="ja-JP" altLang="en-US" dirty="0" smtClean="0"/>
              <a:t> （</a:t>
            </a:r>
            <a:r>
              <a:rPr lang="en-US" altLang="ja-JP" dirty="0" smtClean="0"/>
              <a:t>information leakage</a:t>
            </a:r>
            <a:r>
              <a:rPr lang="ja-JP" altLang="en-US" dirty="0" smtClean="0"/>
              <a:t>）</a:t>
            </a:r>
            <a:endParaRPr lang="en-US" altLang="ja-JP" dirty="0" smtClean="0"/>
          </a:p>
          <a:p>
            <a:r>
              <a:rPr lang="en-US" altLang="ja-JP" dirty="0"/>
              <a:t>Infection spread through </a:t>
            </a:r>
            <a:r>
              <a:rPr lang="en-US" altLang="ja-JP" dirty="0" smtClean="0"/>
              <a:t>network</a:t>
            </a:r>
          </a:p>
          <a:p>
            <a:r>
              <a:rPr lang="en-US" altLang="ja-JP" dirty="0"/>
              <a:t>Infect infection before updating antivirus </a:t>
            </a:r>
            <a:r>
              <a:rPr lang="en-US" altLang="ja-JP" dirty="0" smtClean="0"/>
              <a:t>software</a:t>
            </a:r>
          </a:p>
          <a:p>
            <a:r>
              <a:rPr lang="en-US" altLang="ja-JP" dirty="0"/>
              <a:t>Self-satisfied </a:t>
            </a:r>
            <a:r>
              <a:rPr lang="en-US" altLang="ja-JP" dirty="0" smtClean="0"/>
              <a:t>type </a:t>
            </a:r>
            <a:r>
              <a:rPr lang="en-US" altLang="ja-JP" dirty="0"/>
              <a:t>shifted </a:t>
            </a:r>
            <a:r>
              <a:rPr lang="en-US" altLang="ja-JP" dirty="0" smtClean="0"/>
              <a:t>to money</a:t>
            </a:r>
            <a:r>
              <a:rPr lang="en-US" altLang="ja-JP" dirty="0"/>
              <a:t> </a:t>
            </a:r>
            <a:r>
              <a:rPr lang="en-US" altLang="ja-JP" dirty="0" smtClean="0"/>
              <a:t>damage type</a:t>
            </a:r>
          </a:p>
          <a:p>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21</a:t>
            </a:fld>
            <a:endParaRPr lang="ja-JP" altLang="en-US"/>
          </a:p>
        </p:txBody>
      </p:sp>
      <p:pic>
        <p:nvPicPr>
          <p:cNvPr id="6" name="Picture 8" descr="j03456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0559" y="1024731"/>
            <a:ext cx="1636712"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1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934285"/>
          </a:xfrm>
        </p:spPr>
        <p:txBody>
          <a:bodyPr>
            <a:normAutofit fontScale="90000"/>
          </a:bodyPr>
          <a:lstStyle/>
          <a:p>
            <a:r>
              <a:rPr lang="en-US" altLang="ja-JP" sz="3200" dirty="0">
                <a:latin typeface="ＭＳ ゴシック" panose="020B0609070205080204" pitchFamily="49" charset="-128"/>
                <a:ea typeface="ＭＳ ゴシック" panose="020B0609070205080204" pitchFamily="49" charset="-128"/>
              </a:rPr>
              <a:t>What happens when infected with malware?</a:t>
            </a:r>
            <a:endParaRPr lang="ja-JP" altLang="en-US" sz="32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p:txBody>
          <a:bodyPr>
            <a:normAutofit/>
          </a:bodyPr>
          <a:lstStyle/>
          <a:p>
            <a:r>
              <a:rPr lang="en-US" altLang="ja-JP" dirty="0">
                <a:latin typeface="ＭＳ ゴシック" panose="020B0609070205080204" pitchFamily="49" charset="-128"/>
                <a:ea typeface="ＭＳ ゴシック" panose="020B0609070205080204" pitchFamily="49" charset="-128"/>
              </a:rPr>
              <a:t>Information </a:t>
            </a:r>
            <a:r>
              <a:rPr lang="en-US" altLang="ja-JP" dirty="0" smtClean="0">
                <a:latin typeface="ＭＳ ゴシック" panose="020B0609070205080204" pitchFamily="49" charset="-128"/>
                <a:ea typeface="ＭＳ ゴシック" panose="020B0609070205080204" pitchFamily="49" charset="-128"/>
              </a:rPr>
              <a:t>leakage</a:t>
            </a:r>
          </a:p>
          <a:p>
            <a:r>
              <a:rPr lang="en-US" altLang="ja-JP" dirty="0" smtClean="0">
                <a:latin typeface="ＭＳ ゴシック" panose="020B0609070205080204" pitchFamily="49" charset="-128"/>
                <a:ea typeface="ＭＳ ゴシック" panose="020B0609070205080204" pitchFamily="49" charset="-128"/>
              </a:rPr>
              <a:t>Guide </a:t>
            </a:r>
            <a:r>
              <a:rPr lang="en-US" altLang="ja-JP" dirty="0">
                <a:latin typeface="ＭＳ ゴシック" panose="020B0609070205080204" pitchFamily="49" charset="-128"/>
                <a:ea typeface="ＭＳ ゴシック" panose="020B0609070205080204" pitchFamily="49" charset="-128"/>
              </a:rPr>
              <a:t>to malicious sites and downloading more </a:t>
            </a:r>
            <a:r>
              <a:rPr lang="en-US" altLang="ja-JP" dirty="0" smtClean="0">
                <a:latin typeface="ＭＳ ゴシック" panose="020B0609070205080204" pitchFamily="49" charset="-128"/>
                <a:ea typeface="ＭＳ ゴシック" panose="020B0609070205080204" pitchFamily="49" charset="-128"/>
              </a:rPr>
              <a:t>malware</a:t>
            </a:r>
          </a:p>
          <a:p>
            <a:r>
              <a:rPr lang="en-US" altLang="ja-JP" dirty="0">
                <a:latin typeface="ＭＳ ゴシック" panose="020B0609070205080204" pitchFamily="49" charset="-128"/>
                <a:ea typeface="ＭＳ ゴシック" panose="020B0609070205080204" pitchFamily="49" charset="-128"/>
              </a:rPr>
              <a:t>Complicit in </a:t>
            </a:r>
            <a:r>
              <a:rPr lang="en-US" altLang="ja-JP" dirty="0" err="1">
                <a:latin typeface="ＭＳ ゴシック" panose="020B0609070205080204" pitchFamily="49" charset="-128"/>
                <a:ea typeface="ＭＳ ゴシック" panose="020B0609070205080204" pitchFamily="49" charset="-128"/>
              </a:rPr>
              <a:t>DDoS</a:t>
            </a:r>
            <a:r>
              <a:rPr lang="en-US" altLang="ja-JP" dirty="0">
                <a:latin typeface="ＭＳ ゴシック" panose="020B0609070205080204" pitchFamily="49" charset="-128"/>
                <a:ea typeface="ＭＳ ゴシック" panose="020B0609070205080204" pitchFamily="49" charset="-128"/>
              </a:rPr>
              <a:t> </a:t>
            </a:r>
            <a:r>
              <a:rPr lang="en-US" altLang="ja-JP" dirty="0" smtClean="0">
                <a:latin typeface="ＭＳ ゴシック" panose="020B0609070205080204" pitchFamily="49" charset="-128"/>
                <a:ea typeface="ＭＳ ゴシック" panose="020B0609070205080204" pitchFamily="49" charset="-128"/>
              </a:rPr>
              <a:t>attacks</a:t>
            </a:r>
          </a:p>
          <a:p>
            <a:r>
              <a:rPr lang="en-US" altLang="ja-JP" dirty="0">
                <a:latin typeface="ＭＳ ゴシック" panose="020B0609070205080204" pitchFamily="49" charset="-128"/>
                <a:ea typeface="ＭＳ ゴシック" panose="020B0609070205080204" pitchFamily="49" charset="-128"/>
              </a:rPr>
              <a:t>Massive transmission of virus mail and spoofing of sender </a:t>
            </a:r>
            <a:r>
              <a:rPr lang="en-US" altLang="ja-JP" dirty="0" smtClean="0">
                <a:latin typeface="ＭＳ ゴシック" panose="020B0609070205080204" pitchFamily="49" charset="-128"/>
                <a:ea typeface="ＭＳ ゴシック" panose="020B0609070205080204" pitchFamily="49" charset="-128"/>
              </a:rPr>
              <a:t>address</a:t>
            </a:r>
          </a:p>
          <a:p>
            <a:r>
              <a:rPr lang="en-US" altLang="ja-JP" dirty="0">
                <a:latin typeface="ＭＳ ゴシック" panose="020B0609070205080204" pitchFamily="49" charset="-128"/>
                <a:ea typeface="ＭＳ ゴシック" panose="020B0609070205080204" pitchFamily="49" charset="-128"/>
              </a:rPr>
              <a:t>Stopping antivirus software or </a:t>
            </a:r>
            <a:r>
              <a:rPr lang="en-US" altLang="ja-JP" dirty="0" smtClean="0">
                <a:latin typeface="ＭＳ ゴシック" panose="020B0609070205080204" pitchFamily="49" charset="-128"/>
                <a:ea typeface="ＭＳ ゴシック" panose="020B0609070205080204" pitchFamily="49" charset="-128"/>
              </a:rPr>
              <a:t>disturbing </a:t>
            </a:r>
            <a:r>
              <a:rPr lang="en-US" altLang="ja-JP" dirty="0">
                <a:latin typeface="ＭＳ ゴシック" panose="020B0609070205080204" pitchFamily="49" charset="-128"/>
                <a:ea typeface="ＭＳ ゴシック" panose="020B0609070205080204" pitchFamily="49" charset="-128"/>
              </a:rPr>
              <a:t>access to the </a:t>
            </a:r>
            <a:r>
              <a:rPr lang="en-US" altLang="ja-JP" dirty="0" smtClean="0">
                <a:latin typeface="ＭＳ ゴシック" panose="020B0609070205080204" pitchFamily="49" charset="-128"/>
                <a:ea typeface="ＭＳ ゴシック" panose="020B0609070205080204" pitchFamily="49" charset="-128"/>
              </a:rPr>
              <a:t>website</a:t>
            </a:r>
          </a:p>
          <a:p>
            <a:r>
              <a:rPr lang="en-US" altLang="ja-JP" dirty="0">
                <a:latin typeface="ＭＳ ゴシック" panose="020B0609070205080204" pitchFamily="49" charset="-128"/>
                <a:ea typeface="ＭＳ ゴシック" panose="020B0609070205080204" pitchFamily="49" charset="-128"/>
              </a:rPr>
              <a:t>Other symptoms</a:t>
            </a:r>
            <a:endParaRPr lang="ja-JP" altLang="en-US"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22</a:t>
            </a:fld>
            <a:endParaRPr lang="ja-JP" altLang="en-US"/>
          </a:p>
        </p:txBody>
      </p:sp>
    </p:spTree>
    <p:extLst>
      <p:ext uri="{BB962C8B-B14F-4D97-AF65-F5344CB8AC3E}">
        <p14:creationId xmlns:p14="http://schemas.microsoft.com/office/powerpoint/2010/main" val="951830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Information leakage</a:t>
            </a:r>
            <a:endParaRPr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dirty="0"/>
              <a:t>Information </a:t>
            </a:r>
            <a:r>
              <a:rPr lang="en-US" altLang="ja-JP" dirty="0" smtClean="0"/>
              <a:t>leakage </a:t>
            </a:r>
            <a:r>
              <a:rPr lang="en-US" altLang="ja-JP" dirty="0"/>
              <a:t>by P2P file exchange </a:t>
            </a:r>
            <a:r>
              <a:rPr lang="en-US" altLang="ja-JP" dirty="0" smtClean="0"/>
              <a:t>software</a:t>
            </a:r>
            <a:endParaRPr lang="ja-JP" altLang="en-US" dirty="0" smtClean="0"/>
          </a:p>
          <a:p>
            <a:pPr lvl="1"/>
            <a:r>
              <a:rPr lang="en-US" altLang="ja-JP" dirty="0"/>
              <a:t>T</a:t>
            </a:r>
            <a:r>
              <a:rPr lang="en-US" altLang="ja-JP" dirty="0" smtClean="0"/>
              <a:t>he </a:t>
            </a:r>
            <a:r>
              <a:rPr lang="en-US" altLang="ja-JP" dirty="0"/>
              <a:t>data in the personal </a:t>
            </a:r>
            <a:r>
              <a:rPr lang="en-US" altLang="ja-JP" dirty="0" smtClean="0"/>
              <a:t>computer </a:t>
            </a:r>
            <a:r>
              <a:rPr lang="en-US" altLang="ja-JP" dirty="0"/>
              <a:t>shared </a:t>
            </a:r>
            <a:r>
              <a:rPr lang="en-US" altLang="ja-JP" dirty="0" smtClean="0"/>
              <a:t>to network</a:t>
            </a:r>
          </a:p>
          <a:p>
            <a:pPr lvl="1"/>
            <a:r>
              <a:rPr lang="en-US" altLang="ja-JP" dirty="0" smtClean="0"/>
              <a:t>W32/</a:t>
            </a:r>
            <a:r>
              <a:rPr lang="en-US" altLang="ja-JP" dirty="0" err="1" smtClean="0"/>
              <a:t>Antinny</a:t>
            </a:r>
            <a:r>
              <a:rPr lang="is-IS" altLang="ja-JP" dirty="0"/>
              <a:t> (August 2003) etc</a:t>
            </a:r>
            <a:r>
              <a:rPr lang="is-IS" altLang="ja-JP" dirty="0" smtClean="0"/>
              <a:t>.</a:t>
            </a:r>
            <a:endParaRPr lang="en-US" altLang="ja-JP" dirty="0" smtClean="0"/>
          </a:p>
          <a:p>
            <a:pPr lvl="1"/>
            <a:r>
              <a:rPr lang="en-US" altLang="ja-JP" dirty="0"/>
              <a:t>Publish all the information in the personal </a:t>
            </a:r>
            <a:r>
              <a:rPr lang="en-US" altLang="ja-JP" dirty="0" smtClean="0"/>
              <a:t>computer(2006)</a:t>
            </a:r>
            <a:endParaRPr lang="ja-JP" altLang="en-US" dirty="0" smtClean="0"/>
          </a:p>
          <a:p>
            <a:pPr lvl="2"/>
            <a:r>
              <a:rPr lang="en-US" altLang="ja-JP" dirty="0"/>
              <a:t>Exposed virus (Yamada Alternative etc</a:t>
            </a:r>
            <a:r>
              <a:rPr lang="en-US" altLang="ja-JP" dirty="0" smtClean="0"/>
              <a:t>.)</a:t>
            </a:r>
          </a:p>
          <a:p>
            <a:pPr marL="914400" lvl="2" indent="0">
              <a:buNone/>
            </a:pPr>
            <a:r>
              <a:rPr lang="en-US" altLang="ja-JP" dirty="0"/>
              <a:t>It functions as a </a:t>
            </a:r>
            <a:r>
              <a:rPr lang="en-US" altLang="ja-JP" u="sng" dirty="0">
                <a:solidFill>
                  <a:schemeClr val="accent1">
                    <a:lumMod val="75000"/>
                  </a:schemeClr>
                </a:solidFill>
              </a:rPr>
              <a:t>Web server </a:t>
            </a:r>
            <a:r>
              <a:rPr lang="en-US" altLang="ja-JP" dirty="0"/>
              <a:t>and publishes all the </a:t>
            </a:r>
            <a:r>
              <a:rPr lang="en-US" altLang="ja-JP" u="sng" dirty="0">
                <a:solidFill>
                  <a:schemeClr val="accent1">
                    <a:lumMod val="75000"/>
                  </a:schemeClr>
                </a:solidFill>
              </a:rPr>
              <a:t>files</a:t>
            </a:r>
            <a:r>
              <a:rPr lang="en-US" altLang="ja-JP" dirty="0"/>
              <a:t> inside the </a:t>
            </a:r>
            <a:r>
              <a:rPr lang="en-US" altLang="ja-JP" u="sng" dirty="0">
                <a:solidFill>
                  <a:schemeClr val="accent1">
                    <a:lumMod val="75000"/>
                  </a:schemeClr>
                </a:solidFill>
              </a:rPr>
              <a:t>hard disk </a:t>
            </a:r>
            <a:r>
              <a:rPr lang="en-US" altLang="ja-JP" dirty="0"/>
              <a:t>on the </a:t>
            </a:r>
            <a:r>
              <a:rPr lang="en-US" altLang="ja-JP" dirty="0" smtClean="0"/>
              <a:t>Web.</a:t>
            </a:r>
            <a:endParaRPr lang="ja-JP" altLang="en-US" dirty="0" smtClean="0"/>
          </a:p>
          <a:p>
            <a:r>
              <a:rPr lang="en-US" altLang="ja-JP" dirty="0"/>
              <a:t>Steal information by </a:t>
            </a:r>
            <a:r>
              <a:rPr lang="en-US" altLang="ja-JP" dirty="0" smtClean="0"/>
              <a:t>spyware</a:t>
            </a:r>
          </a:p>
          <a:p>
            <a:pPr lvl="1"/>
            <a:r>
              <a:rPr lang="en-US" altLang="ja-JP" dirty="0"/>
              <a:t>Send an e-mail that says an actual company name or government agency, let the user open the attached file, and spyware (such as </a:t>
            </a:r>
            <a:r>
              <a:rPr lang="en-US" altLang="ja-JP" dirty="0" err="1"/>
              <a:t>keylogger</a:t>
            </a:r>
            <a:r>
              <a:rPr lang="en-US" altLang="ja-JP" dirty="0"/>
              <a:t>) is </a:t>
            </a:r>
            <a:r>
              <a:rPr lang="en-US" altLang="ja-JP" dirty="0" smtClean="0"/>
              <a:t>putted in.</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23</a:t>
            </a:fld>
            <a:endParaRPr lang="ja-JP" altLang="en-US" dirty="0"/>
          </a:p>
        </p:txBody>
      </p:sp>
    </p:spTree>
    <p:extLst>
      <p:ext uri="{BB962C8B-B14F-4D97-AF65-F5344CB8AC3E}">
        <p14:creationId xmlns:p14="http://schemas.microsoft.com/office/powerpoint/2010/main" val="2385858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Guide to malicious sites and malware downloads</a:t>
            </a:r>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24</a:t>
            </a:fld>
            <a:endParaRPr kumimoji="1" lang="ja-JP" altLang="en-US"/>
          </a:p>
        </p:txBody>
      </p:sp>
      <p:sp>
        <p:nvSpPr>
          <p:cNvPr id="7" name="Text Box 3"/>
          <p:cNvSpPr txBox="1">
            <a:spLocks noChangeArrowheads="1"/>
          </p:cNvSpPr>
          <p:nvPr/>
        </p:nvSpPr>
        <p:spPr bwMode="auto">
          <a:xfrm>
            <a:off x="1624907" y="43539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ja-JP" sz="1400">
              <a:solidFill>
                <a:prstClr val="black"/>
              </a:solidFill>
              <a:latin typeface="ＭＳ Ｐゴシック" panose="020B0600070205080204" pitchFamily="50" charset="-128"/>
            </a:endParaRPr>
          </a:p>
        </p:txBody>
      </p:sp>
      <p:pic>
        <p:nvPicPr>
          <p:cNvPr id="8" name="Picture 22" descr="シーケンシャルマルウエ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651" y="1690689"/>
            <a:ext cx="6645275"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1739587" y="4836548"/>
            <a:ext cx="1962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ja-JP" altLang="en-US" sz="1400" dirty="0" smtClean="0">
                <a:solidFill>
                  <a:prstClr val="black"/>
                </a:solidFill>
              </a:rPr>
              <a:t>②</a:t>
            </a:r>
            <a:r>
              <a:rPr lang="en-US" altLang="ja-JP" sz="1400" dirty="0">
                <a:solidFill>
                  <a:prstClr val="black"/>
                </a:solidFill>
              </a:rPr>
              <a:t>Infected </a:t>
            </a:r>
            <a:r>
              <a:rPr lang="en-US" altLang="ja-JP" sz="1400" dirty="0" smtClean="0">
                <a:solidFill>
                  <a:prstClr val="black"/>
                </a:solidFill>
              </a:rPr>
              <a:t>with </a:t>
            </a:r>
            <a:r>
              <a:rPr lang="en-US" altLang="ja-JP" sz="1400" dirty="0">
                <a:solidFill>
                  <a:prstClr val="black"/>
                </a:solidFill>
              </a:rPr>
              <a:t>vulnerability attack</a:t>
            </a:r>
            <a:endParaRPr lang="ja-JP" altLang="en-US" sz="1400" dirty="0">
              <a:solidFill>
                <a:prstClr val="black"/>
              </a:solidFill>
            </a:endParaRPr>
          </a:p>
        </p:txBody>
      </p:sp>
      <p:sp>
        <p:nvSpPr>
          <p:cNvPr id="10" name="Text Box 11"/>
          <p:cNvSpPr txBox="1">
            <a:spLocks noChangeArrowheads="1"/>
          </p:cNvSpPr>
          <p:nvPr/>
        </p:nvSpPr>
        <p:spPr bwMode="auto">
          <a:xfrm>
            <a:off x="4869890" y="3161880"/>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ja-JP" altLang="en-US" sz="1600" dirty="0">
                <a:solidFill>
                  <a:prstClr val="black"/>
                </a:solidFill>
              </a:rPr>
              <a:t>③</a:t>
            </a:r>
          </a:p>
        </p:txBody>
      </p:sp>
      <p:sp>
        <p:nvSpPr>
          <p:cNvPr id="11" name="Text Box 12"/>
          <p:cNvSpPr txBox="1">
            <a:spLocks noChangeArrowheads="1"/>
          </p:cNvSpPr>
          <p:nvPr/>
        </p:nvSpPr>
        <p:spPr bwMode="auto">
          <a:xfrm>
            <a:off x="6192398" y="3761761"/>
            <a:ext cx="1744662" cy="517525"/>
          </a:xfrm>
          <a:prstGeom prst="rect">
            <a:avLst/>
          </a:prstGeom>
          <a:noFill/>
          <a:ln>
            <a:noFill/>
          </a:ln>
        </p:spPr>
        <p:txBody>
          <a:bodyPr>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ja-JP" altLang="en-US" sz="1400" dirty="0">
                <a:solidFill>
                  <a:prstClr val="black"/>
                </a:solidFill>
              </a:rPr>
              <a:t>④マルウェアの</a:t>
            </a:r>
          </a:p>
          <a:p>
            <a:pPr defTabSz="457200" eaLnBrk="1" hangingPunct="1">
              <a:spcBef>
                <a:spcPct val="0"/>
              </a:spcBef>
              <a:buClrTx/>
              <a:buFontTx/>
              <a:buNone/>
            </a:pPr>
            <a:r>
              <a:rPr lang="ja-JP" altLang="en-US" sz="1400" dirty="0">
                <a:solidFill>
                  <a:prstClr val="black"/>
                </a:solidFill>
              </a:rPr>
              <a:t>　 ダウンロード</a:t>
            </a:r>
          </a:p>
        </p:txBody>
      </p:sp>
      <p:sp>
        <p:nvSpPr>
          <p:cNvPr id="12" name="Text Box 14"/>
          <p:cNvSpPr txBox="1">
            <a:spLocks noChangeArrowheads="1"/>
          </p:cNvSpPr>
          <p:nvPr/>
        </p:nvSpPr>
        <p:spPr bwMode="auto">
          <a:xfrm>
            <a:off x="3475768" y="5560783"/>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ja-JP" altLang="en-US" sz="1600" dirty="0" smtClean="0">
                <a:solidFill>
                  <a:prstClr val="black"/>
                </a:solidFill>
              </a:rPr>
              <a:t>⑤</a:t>
            </a:r>
            <a:endParaRPr lang="ja-JP" altLang="en-US" sz="1600" dirty="0">
              <a:solidFill>
                <a:prstClr val="black"/>
              </a:solidFill>
            </a:endParaRPr>
          </a:p>
        </p:txBody>
      </p:sp>
      <p:sp>
        <p:nvSpPr>
          <p:cNvPr id="3" name="TextBox 2"/>
          <p:cNvSpPr txBox="1"/>
          <p:nvPr/>
        </p:nvSpPr>
        <p:spPr>
          <a:xfrm>
            <a:off x="3966416" y="2015412"/>
            <a:ext cx="1625358" cy="369332"/>
          </a:xfrm>
          <a:prstGeom prst="rect">
            <a:avLst/>
          </a:prstGeom>
          <a:solidFill>
            <a:schemeClr val="bg1">
              <a:lumMod val="95000"/>
            </a:schemeClr>
          </a:solidFill>
        </p:spPr>
        <p:txBody>
          <a:bodyPr wrap="square" rtlCol="0">
            <a:spAutoFit/>
          </a:bodyPr>
          <a:lstStyle/>
          <a:p>
            <a:r>
              <a:rPr lang="en-US" smtClean="0"/>
              <a:t>Internet</a:t>
            </a:r>
            <a:endParaRPr lang="en-US" dirty="0" smtClean="0"/>
          </a:p>
        </p:txBody>
      </p:sp>
      <p:sp>
        <p:nvSpPr>
          <p:cNvPr id="5" name="TextBox 4"/>
          <p:cNvSpPr txBox="1"/>
          <p:nvPr/>
        </p:nvSpPr>
        <p:spPr>
          <a:xfrm>
            <a:off x="1624906" y="3218645"/>
            <a:ext cx="1278365" cy="646331"/>
          </a:xfrm>
          <a:prstGeom prst="rect">
            <a:avLst/>
          </a:prstGeom>
          <a:solidFill>
            <a:schemeClr val="bg1"/>
          </a:solidFill>
        </p:spPr>
        <p:txBody>
          <a:bodyPr wrap="square" rtlCol="0">
            <a:spAutoFit/>
          </a:bodyPr>
          <a:lstStyle/>
          <a:p>
            <a:r>
              <a:rPr lang="en-US" dirty="0" smtClean="0"/>
              <a:t>Email </a:t>
            </a:r>
            <a:r>
              <a:rPr lang="en-US" smtClean="0"/>
              <a:t>with attachment</a:t>
            </a:r>
            <a:endParaRPr lang="en-US"/>
          </a:p>
        </p:txBody>
      </p:sp>
      <p:sp>
        <p:nvSpPr>
          <p:cNvPr id="13" name="TextBox 12"/>
          <p:cNvSpPr txBox="1"/>
          <p:nvPr/>
        </p:nvSpPr>
        <p:spPr>
          <a:xfrm>
            <a:off x="5237057" y="3003267"/>
            <a:ext cx="1498279" cy="646331"/>
          </a:xfrm>
          <a:prstGeom prst="rect">
            <a:avLst/>
          </a:prstGeom>
          <a:solidFill>
            <a:schemeClr val="bg1"/>
          </a:solidFill>
        </p:spPr>
        <p:txBody>
          <a:bodyPr wrap="square" rtlCol="0">
            <a:spAutoFit/>
          </a:bodyPr>
          <a:lstStyle/>
          <a:p>
            <a:r>
              <a:rPr lang="en-US" dirty="0" smtClean="0"/>
              <a:t>Requirement </a:t>
            </a:r>
            <a:r>
              <a:rPr lang="en-US" smtClean="0"/>
              <a:t>of download</a:t>
            </a:r>
            <a:endParaRPr lang="en-US"/>
          </a:p>
        </p:txBody>
      </p:sp>
      <p:sp>
        <p:nvSpPr>
          <p:cNvPr id="14" name="TextBox 13"/>
          <p:cNvSpPr txBox="1"/>
          <p:nvPr/>
        </p:nvSpPr>
        <p:spPr>
          <a:xfrm>
            <a:off x="6673825" y="3331378"/>
            <a:ext cx="1596356" cy="369332"/>
          </a:xfrm>
          <a:prstGeom prst="rect">
            <a:avLst/>
          </a:prstGeom>
          <a:solidFill>
            <a:schemeClr val="bg1"/>
          </a:solidFill>
        </p:spPr>
        <p:txBody>
          <a:bodyPr wrap="square" rtlCol="0">
            <a:spAutoFit/>
          </a:bodyPr>
          <a:lstStyle/>
          <a:p>
            <a:r>
              <a:rPr lang="en-US" smtClean="0"/>
              <a:t>malware</a:t>
            </a:r>
            <a:endParaRPr lang="en-US" dirty="0"/>
          </a:p>
        </p:txBody>
      </p:sp>
      <p:sp>
        <p:nvSpPr>
          <p:cNvPr id="15" name="TextBox 14"/>
          <p:cNvSpPr txBox="1"/>
          <p:nvPr/>
        </p:nvSpPr>
        <p:spPr>
          <a:xfrm>
            <a:off x="6447090" y="3818311"/>
            <a:ext cx="1596356" cy="646331"/>
          </a:xfrm>
          <a:prstGeom prst="rect">
            <a:avLst/>
          </a:prstGeom>
          <a:solidFill>
            <a:schemeClr val="bg1"/>
          </a:solidFill>
        </p:spPr>
        <p:txBody>
          <a:bodyPr wrap="square" rtlCol="0">
            <a:spAutoFit/>
          </a:bodyPr>
          <a:lstStyle/>
          <a:p>
            <a:r>
              <a:rPr lang="en-US" dirty="0" smtClean="0"/>
              <a:t>download malware</a:t>
            </a:r>
            <a:endParaRPr lang="en-US" dirty="0"/>
          </a:p>
        </p:txBody>
      </p:sp>
      <p:sp>
        <p:nvSpPr>
          <p:cNvPr id="16" name="TextBox 15"/>
          <p:cNvSpPr txBox="1"/>
          <p:nvPr/>
        </p:nvSpPr>
        <p:spPr>
          <a:xfrm>
            <a:off x="7539899" y="4130550"/>
            <a:ext cx="1596356" cy="369332"/>
          </a:xfrm>
          <a:prstGeom prst="rect">
            <a:avLst/>
          </a:prstGeom>
          <a:solidFill>
            <a:schemeClr val="bg1"/>
          </a:solidFill>
        </p:spPr>
        <p:txBody>
          <a:bodyPr wrap="square" rtlCol="0">
            <a:spAutoFit/>
          </a:bodyPr>
          <a:lstStyle/>
          <a:p>
            <a:r>
              <a:rPr lang="en-US" dirty="0" smtClean="0"/>
              <a:t>attacker</a:t>
            </a:r>
            <a:endParaRPr lang="en-US" dirty="0"/>
          </a:p>
        </p:txBody>
      </p:sp>
      <p:sp>
        <p:nvSpPr>
          <p:cNvPr id="6" name="Rectangle 5"/>
          <p:cNvSpPr/>
          <p:nvPr/>
        </p:nvSpPr>
        <p:spPr>
          <a:xfrm>
            <a:off x="3866074" y="5627278"/>
            <a:ext cx="1003816" cy="400110"/>
          </a:xfrm>
          <a:prstGeom prst="rect">
            <a:avLst/>
          </a:prstGeom>
          <a:solidFill>
            <a:srgbClr val="FFFF00"/>
          </a:solidFill>
        </p:spPr>
        <p:txBody>
          <a:bodyPr wrap="square">
            <a:spAutoFit/>
          </a:bodyPr>
          <a:lstStyle/>
          <a:p>
            <a:r>
              <a:rPr lang="en-US" sz="1000" dirty="0" smtClean="0"/>
              <a:t>Malware Infected </a:t>
            </a:r>
            <a:endParaRPr lang="en-US" sz="1000" dirty="0"/>
          </a:p>
        </p:txBody>
      </p:sp>
      <p:sp>
        <p:nvSpPr>
          <p:cNvPr id="17" name="TextBox 16"/>
          <p:cNvSpPr txBox="1"/>
          <p:nvPr/>
        </p:nvSpPr>
        <p:spPr>
          <a:xfrm>
            <a:off x="5394220" y="5321401"/>
            <a:ext cx="1596356" cy="646331"/>
          </a:xfrm>
          <a:prstGeom prst="rect">
            <a:avLst/>
          </a:prstGeom>
          <a:solidFill>
            <a:schemeClr val="bg1"/>
          </a:solidFill>
        </p:spPr>
        <p:txBody>
          <a:bodyPr wrap="square" rtlCol="0">
            <a:spAutoFit/>
          </a:bodyPr>
          <a:lstStyle/>
          <a:p>
            <a:r>
              <a:rPr lang="en-US" dirty="0" smtClean="0"/>
              <a:t>Steal information</a:t>
            </a:r>
            <a:endParaRPr lang="en-US" dirty="0"/>
          </a:p>
        </p:txBody>
      </p:sp>
    </p:spTree>
    <p:extLst>
      <p:ext uri="{BB962C8B-B14F-4D97-AF65-F5344CB8AC3E}">
        <p14:creationId xmlns:p14="http://schemas.microsoft.com/office/powerpoint/2010/main" val="2109619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2784" y="123956"/>
            <a:ext cx="7886700" cy="1325563"/>
          </a:xfrm>
        </p:spPr>
        <p:txBody>
          <a:bodyPr/>
          <a:lstStyle/>
          <a:p>
            <a:r>
              <a:rPr lang="en-US" altLang="ja-JP" dirty="0"/>
              <a:t>Virus delivery to internal net</a:t>
            </a:r>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25</a:t>
            </a:fld>
            <a:endParaRPr kumimoji="1" lang="ja-JP" altLang="en-US"/>
          </a:p>
        </p:txBody>
      </p:sp>
      <p:graphicFrame>
        <p:nvGraphicFramePr>
          <p:cNvPr id="5" name="Object 5"/>
          <p:cNvGraphicFramePr>
            <a:graphicFrameLocks noChangeAspect="1"/>
          </p:cNvGraphicFramePr>
          <p:nvPr>
            <p:extLst/>
          </p:nvPr>
        </p:nvGraphicFramePr>
        <p:xfrm>
          <a:off x="210979" y="3782375"/>
          <a:ext cx="2416175" cy="2020888"/>
        </p:xfrm>
        <a:graphic>
          <a:graphicData uri="http://schemas.openxmlformats.org/presentationml/2006/ole">
            <mc:AlternateContent xmlns:mc="http://schemas.openxmlformats.org/markup-compatibility/2006">
              <mc:Choice xmlns:v="urn:schemas-microsoft-com:vml" Requires="v">
                <p:oleObj spid="_x0000_s1445" r:id="rId3" imgW="2705040" imgH="2038320" progId="">
                  <p:embed/>
                </p:oleObj>
              </mc:Choice>
              <mc:Fallback>
                <p:oleObj r:id="rId3" imgW="2705040" imgH="20383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79" y="3782375"/>
                        <a:ext cx="2416175" cy="2020888"/>
                      </a:xfrm>
                      <a:prstGeom prst="rect">
                        <a:avLst/>
                      </a:prstGeom>
                      <a:noFill/>
                      <a:ln>
                        <a:noFill/>
                      </a:ln>
                      <a:effectLst/>
                      <a:extLst/>
                    </p:spPr>
                  </p:pic>
                </p:oleObj>
              </mc:Fallback>
            </mc:AlternateContent>
          </a:graphicData>
        </a:graphic>
      </p:graphicFrame>
      <p:pic>
        <p:nvPicPr>
          <p:cNvPr id="6" name="Picture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752373" y="1768693"/>
            <a:ext cx="881062" cy="18049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j01953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4365625"/>
            <a:ext cx="1795462" cy="18335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3"/>
          <p:cNvSpPr>
            <a:spLocks noChangeArrowheads="1"/>
          </p:cNvSpPr>
          <p:nvPr/>
        </p:nvSpPr>
        <p:spPr bwMode="auto">
          <a:xfrm rot="16200000">
            <a:off x="5939631" y="3990182"/>
            <a:ext cx="360363" cy="2089150"/>
          </a:xfrm>
          <a:prstGeom prst="can">
            <a:avLst>
              <a:gd name="adj" fmla="val 78908"/>
            </a:avLst>
          </a:prstGeom>
          <a:gradFill rotWithShape="1">
            <a:gsLst>
              <a:gs pos="0">
                <a:srgbClr val="FF0000">
                  <a:gamma/>
                  <a:shade val="21176"/>
                  <a:invGamma/>
                </a:srgbClr>
              </a:gs>
              <a:gs pos="100000">
                <a:srgbClr val="FF0000"/>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kumimoji="0" lang="ja-JP" altLang="en-US" dirty="0">
              <a:solidFill>
                <a:prstClr val="black"/>
              </a:solidFill>
            </a:endParaRPr>
          </a:p>
        </p:txBody>
      </p:sp>
      <p:grpSp>
        <p:nvGrpSpPr>
          <p:cNvPr id="9" name="Group 6"/>
          <p:cNvGrpSpPr>
            <a:grpSpLocks/>
          </p:cNvGrpSpPr>
          <p:nvPr/>
        </p:nvGrpSpPr>
        <p:grpSpPr bwMode="auto">
          <a:xfrm>
            <a:off x="3348038" y="2492375"/>
            <a:ext cx="2303462" cy="3673475"/>
            <a:chOff x="3107" y="1162"/>
            <a:chExt cx="816" cy="1117"/>
          </a:xfrm>
        </p:grpSpPr>
        <p:sp>
          <p:nvSpPr>
            <p:cNvPr id="10" name="AutoShape 7"/>
            <p:cNvSpPr>
              <a:spLocks noChangeAspect="1" noChangeArrowheads="1" noTextEdit="1"/>
            </p:cNvSpPr>
            <p:nvPr/>
          </p:nvSpPr>
          <p:spPr bwMode="auto">
            <a:xfrm>
              <a:off x="3107" y="1162"/>
              <a:ext cx="816"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11" name="Freeform 8"/>
            <p:cNvSpPr>
              <a:spLocks/>
            </p:cNvSpPr>
            <p:nvPr/>
          </p:nvSpPr>
          <p:spPr bwMode="auto">
            <a:xfrm>
              <a:off x="3212" y="1245"/>
              <a:ext cx="504" cy="989"/>
            </a:xfrm>
            <a:custGeom>
              <a:avLst/>
              <a:gdLst>
                <a:gd name="T0" fmla="*/ 700 w 700"/>
                <a:gd name="T1" fmla="*/ 883 h 883"/>
                <a:gd name="T2" fmla="*/ 0 w 700"/>
                <a:gd name="T3" fmla="*/ 529 h 883"/>
                <a:gd name="T4" fmla="*/ 0 w 700"/>
                <a:gd name="T5" fmla="*/ 0 h 883"/>
                <a:gd name="T6" fmla="*/ 700 w 700"/>
                <a:gd name="T7" fmla="*/ 352 h 883"/>
                <a:gd name="T8" fmla="*/ 700 w 700"/>
                <a:gd name="T9" fmla="*/ 883 h 883"/>
              </a:gdLst>
              <a:ahLst/>
              <a:cxnLst>
                <a:cxn ang="0">
                  <a:pos x="T0" y="T1"/>
                </a:cxn>
                <a:cxn ang="0">
                  <a:pos x="T2" y="T3"/>
                </a:cxn>
                <a:cxn ang="0">
                  <a:pos x="T4" y="T5"/>
                </a:cxn>
                <a:cxn ang="0">
                  <a:pos x="T6" y="T7"/>
                </a:cxn>
                <a:cxn ang="0">
                  <a:pos x="T8" y="T9"/>
                </a:cxn>
              </a:cxnLst>
              <a:rect l="0" t="0" r="r" b="b"/>
              <a:pathLst>
                <a:path w="700" h="883">
                  <a:moveTo>
                    <a:pt x="700" y="883"/>
                  </a:moveTo>
                  <a:lnTo>
                    <a:pt x="0" y="529"/>
                  </a:lnTo>
                  <a:lnTo>
                    <a:pt x="0" y="0"/>
                  </a:lnTo>
                  <a:lnTo>
                    <a:pt x="700" y="352"/>
                  </a:lnTo>
                  <a:lnTo>
                    <a:pt x="700" y="883"/>
                  </a:lnTo>
                  <a:close/>
                </a:path>
              </a:pathLst>
            </a:custGeom>
            <a:solidFill>
              <a:srgbClr val="D0624F"/>
            </a:solidFill>
            <a:ln w="34925">
              <a:solidFill>
                <a:srgbClr val="CDCDCD"/>
              </a:solidFill>
              <a:prstDash val="solid"/>
              <a:round/>
              <a:headEnd/>
              <a:tailEnd/>
            </a:ln>
          </p:spPr>
          <p:txBody>
            <a:bodyPr/>
            <a:lstStyle/>
            <a:p>
              <a:pPr defTabSz="457200"/>
              <a:endParaRPr kumimoji="0" lang="ja-JP" altLang="en-US" dirty="0">
                <a:solidFill>
                  <a:prstClr val="black"/>
                </a:solidFill>
              </a:endParaRPr>
            </a:p>
          </p:txBody>
        </p:sp>
        <p:sp>
          <p:nvSpPr>
            <p:cNvPr id="12" name="Rectangle 9"/>
            <p:cNvSpPr>
              <a:spLocks noChangeArrowheads="1"/>
            </p:cNvSpPr>
            <p:nvPr/>
          </p:nvSpPr>
          <p:spPr bwMode="auto">
            <a:xfrm>
              <a:off x="3719" y="1732"/>
              <a:ext cx="99" cy="13"/>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13" name="Freeform 10"/>
            <p:cNvSpPr>
              <a:spLocks/>
            </p:cNvSpPr>
            <p:nvPr/>
          </p:nvSpPr>
          <p:spPr bwMode="auto">
            <a:xfrm>
              <a:off x="3708" y="1732"/>
              <a:ext cx="11" cy="13"/>
            </a:xfrm>
            <a:custGeom>
              <a:avLst/>
              <a:gdLst>
                <a:gd name="T0" fmla="*/ 15 w 15"/>
                <a:gd name="T1" fmla="*/ 0 h 11"/>
                <a:gd name="T2" fmla="*/ 0 w 15"/>
                <a:gd name="T3" fmla="*/ 7 h 11"/>
                <a:gd name="T4" fmla="*/ 7 w 15"/>
                <a:gd name="T5" fmla="*/ 11 h 11"/>
                <a:gd name="T6" fmla="*/ 15 w 15"/>
                <a:gd name="T7" fmla="*/ 11 h 11"/>
                <a:gd name="T8" fmla="*/ 15 w 15"/>
                <a:gd name="T9" fmla="*/ 0 h 11"/>
              </a:gdLst>
              <a:ahLst/>
              <a:cxnLst>
                <a:cxn ang="0">
                  <a:pos x="T0" y="T1"/>
                </a:cxn>
                <a:cxn ang="0">
                  <a:pos x="T2" y="T3"/>
                </a:cxn>
                <a:cxn ang="0">
                  <a:pos x="T4" y="T5"/>
                </a:cxn>
                <a:cxn ang="0">
                  <a:pos x="T6" y="T7"/>
                </a:cxn>
                <a:cxn ang="0">
                  <a:pos x="T8" y="T9"/>
                </a:cxn>
              </a:cxnLst>
              <a:rect l="0" t="0" r="r" b="b"/>
              <a:pathLst>
                <a:path w="15" h="11">
                  <a:moveTo>
                    <a:pt x="15" y="0"/>
                  </a:moveTo>
                  <a:lnTo>
                    <a:pt x="0" y="7"/>
                  </a:lnTo>
                  <a:lnTo>
                    <a:pt x="7" y="11"/>
                  </a:lnTo>
                  <a:lnTo>
                    <a:pt x="15" y="11"/>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14" name="Freeform 11"/>
            <p:cNvSpPr>
              <a:spLocks/>
            </p:cNvSpPr>
            <p:nvPr/>
          </p:nvSpPr>
          <p:spPr bwMode="auto">
            <a:xfrm>
              <a:off x="3648" y="1685"/>
              <a:ext cx="71" cy="55"/>
            </a:xfrm>
            <a:custGeom>
              <a:avLst/>
              <a:gdLst>
                <a:gd name="T0" fmla="*/ 98 w 98"/>
                <a:gd name="T1" fmla="*/ 42 h 49"/>
                <a:gd name="T2" fmla="*/ 83 w 98"/>
                <a:gd name="T3" fmla="*/ 49 h 49"/>
                <a:gd name="T4" fmla="*/ 0 w 98"/>
                <a:gd name="T5" fmla="*/ 8 h 49"/>
                <a:gd name="T6" fmla="*/ 15 w 98"/>
                <a:gd name="T7" fmla="*/ 0 h 49"/>
                <a:gd name="T8" fmla="*/ 98 w 98"/>
                <a:gd name="T9" fmla="*/ 42 h 49"/>
              </a:gdLst>
              <a:ahLst/>
              <a:cxnLst>
                <a:cxn ang="0">
                  <a:pos x="T0" y="T1"/>
                </a:cxn>
                <a:cxn ang="0">
                  <a:pos x="T2" y="T3"/>
                </a:cxn>
                <a:cxn ang="0">
                  <a:pos x="T4" y="T5"/>
                </a:cxn>
                <a:cxn ang="0">
                  <a:pos x="T6" y="T7"/>
                </a:cxn>
                <a:cxn ang="0">
                  <a:pos x="T8" y="T9"/>
                </a:cxn>
              </a:cxnLst>
              <a:rect l="0" t="0" r="r" b="b"/>
              <a:pathLst>
                <a:path w="98" h="49">
                  <a:moveTo>
                    <a:pt x="98" y="42"/>
                  </a:moveTo>
                  <a:lnTo>
                    <a:pt x="83" y="49"/>
                  </a:lnTo>
                  <a:lnTo>
                    <a:pt x="0" y="8"/>
                  </a:lnTo>
                  <a:lnTo>
                    <a:pt x="15" y="0"/>
                  </a:lnTo>
                  <a:lnTo>
                    <a:pt x="98" y="4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15" name="Freeform 12"/>
            <p:cNvSpPr>
              <a:spLocks/>
            </p:cNvSpPr>
            <p:nvPr/>
          </p:nvSpPr>
          <p:spPr bwMode="auto">
            <a:xfrm>
              <a:off x="3583" y="1635"/>
              <a:ext cx="76" cy="59"/>
            </a:xfrm>
            <a:custGeom>
              <a:avLst/>
              <a:gdLst>
                <a:gd name="T0" fmla="*/ 105 w 105"/>
                <a:gd name="T1" fmla="*/ 45 h 53"/>
                <a:gd name="T2" fmla="*/ 90 w 105"/>
                <a:gd name="T3" fmla="*/ 53 h 53"/>
                <a:gd name="T4" fmla="*/ 0 w 105"/>
                <a:gd name="T5" fmla="*/ 8 h 53"/>
                <a:gd name="T6" fmla="*/ 15 w 105"/>
                <a:gd name="T7" fmla="*/ 0 h 53"/>
                <a:gd name="T8" fmla="*/ 105 w 105"/>
                <a:gd name="T9" fmla="*/ 45 h 53"/>
              </a:gdLst>
              <a:ahLst/>
              <a:cxnLst>
                <a:cxn ang="0">
                  <a:pos x="T0" y="T1"/>
                </a:cxn>
                <a:cxn ang="0">
                  <a:pos x="T2" y="T3"/>
                </a:cxn>
                <a:cxn ang="0">
                  <a:pos x="T4" y="T5"/>
                </a:cxn>
                <a:cxn ang="0">
                  <a:pos x="T6" y="T7"/>
                </a:cxn>
                <a:cxn ang="0">
                  <a:pos x="T8" y="T9"/>
                </a:cxn>
              </a:cxnLst>
              <a:rect l="0" t="0" r="r" b="b"/>
              <a:pathLst>
                <a:path w="105" h="53">
                  <a:moveTo>
                    <a:pt x="105" y="45"/>
                  </a:moveTo>
                  <a:lnTo>
                    <a:pt x="90" y="53"/>
                  </a:lnTo>
                  <a:lnTo>
                    <a:pt x="0" y="8"/>
                  </a:lnTo>
                  <a:lnTo>
                    <a:pt x="15" y="0"/>
                  </a:lnTo>
                  <a:lnTo>
                    <a:pt x="105"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16" name="Freeform 13"/>
            <p:cNvSpPr>
              <a:spLocks/>
            </p:cNvSpPr>
            <p:nvPr/>
          </p:nvSpPr>
          <p:spPr bwMode="auto">
            <a:xfrm>
              <a:off x="3521" y="1587"/>
              <a:ext cx="73" cy="57"/>
            </a:xfrm>
            <a:custGeom>
              <a:avLst/>
              <a:gdLst>
                <a:gd name="T0" fmla="*/ 101 w 101"/>
                <a:gd name="T1" fmla="*/ 43 h 51"/>
                <a:gd name="T2" fmla="*/ 86 w 101"/>
                <a:gd name="T3" fmla="*/ 51 h 51"/>
                <a:gd name="T4" fmla="*/ 0 w 101"/>
                <a:gd name="T5" fmla="*/ 7 h 51"/>
                <a:gd name="T6" fmla="*/ 15 w 101"/>
                <a:gd name="T7" fmla="*/ 0 h 51"/>
                <a:gd name="T8" fmla="*/ 101 w 101"/>
                <a:gd name="T9" fmla="*/ 43 h 51"/>
              </a:gdLst>
              <a:ahLst/>
              <a:cxnLst>
                <a:cxn ang="0">
                  <a:pos x="T0" y="T1"/>
                </a:cxn>
                <a:cxn ang="0">
                  <a:pos x="T2" y="T3"/>
                </a:cxn>
                <a:cxn ang="0">
                  <a:pos x="T4" y="T5"/>
                </a:cxn>
                <a:cxn ang="0">
                  <a:pos x="T6" y="T7"/>
                </a:cxn>
                <a:cxn ang="0">
                  <a:pos x="T8" y="T9"/>
                </a:cxn>
              </a:cxnLst>
              <a:rect l="0" t="0" r="r" b="b"/>
              <a:pathLst>
                <a:path w="101" h="51">
                  <a:moveTo>
                    <a:pt x="101" y="43"/>
                  </a:moveTo>
                  <a:lnTo>
                    <a:pt x="86" y="51"/>
                  </a:lnTo>
                  <a:lnTo>
                    <a:pt x="0" y="7"/>
                  </a:lnTo>
                  <a:lnTo>
                    <a:pt x="15" y="0"/>
                  </a:lnTo>
                  <a:lnTo>
                    <a:pt x="101"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17" name="Freeform 14"/>
            <p:cNvSpPr>
              <a:spLocks/>
            </p:cNvSpPr>
            <p:nvPr/>
          </p:nvSpPr>
          <p:spPr bwMode="auto">
            <a:xfrm>
              <a:off x="3460" y="1536"/>
              <a:ext cx="72" cy="58"/>
            </a:xfrm>
            <a:custGeom>
              <a:avLst/>
              <a:gdLst>
                <a:gd name="T0" fmla="*/ 101 w 101"/>
                <a:gd name="T1" fmla="*/ 45 h 52"/>
                <a:gd name="T2" fmla="*/ 86 w 101"/>
                <a:gd name="T3" fmla="*/ 52 h 52"/>
                <a:gd name="T4" fmla="*/ 0 w 101"/>
                <a:gd name="T5" fmla="*/ 7 h 52"/>
                <a:gd name="T6" fmla="*/ 15 w 101"/>
                <a:gd name="T7" fmla="*/ 0 h 52"/>
                <a:gd name="T8" fmla="*/ 101 w 101"/>
                <a:gd name="T9" fmla="*/ 45 h 52"/>
              </a:gdLst>
              <a:ahLst/>
              <a:cxnLst>
                <a:cxn ang="0">
                  <a:pos x="T0" y="T1"/>
                </a:cxn>
                <a:cxn ang="0">
                  <a:pos x="T2" y="T3"/>
                </a:cxn>
                <a:cxn ang="0">
                  <a:pos x="T4" y="T5"/>
                </a:cxn>
                <a:cxn ang="0">
                  <a:pos x="T6" y="T7"/>
                </a:cxn>
                <a:cxn ang="0">
                  <a:pos x="T8" y="T9"/>
                </a:cxn>
              </a:cxnLst>
              <a:rect l="0" t="0" r="r" b="b"/>
              <a:pathLst>
                <a:path w="101" h="52">
                  <a:moveTo>
                    <a:pt x="101" y="45"/>
                  </a:moveTo>
                  <a:lnTo>
                    <a:pt x="86" y="52"/>
                  </a:lnTo>
                  <a:lnTo>
                    <a:pt x="0" y="7"/>
                  </a:lnTo>
                  <a:lnTo>
                    <a:pt x="15" y="0"/>
                  </a:lnTo>
                  <a:lnTo>
                    <a:pt x="101"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18" name="Freeform 15"/>
            <p:cNvSpPr>
              <a:spLocks/>
            </p:cNvSpPr>
            <p:nvPr/>
          </p:nvSpPr>
          <p:spPr bwMode="auto">
            <a:xfrm>
              <a:off x="3395" y="1487"/>
              <a:ext cx="75" cy="57"/>
            </a:xfrm>
            <a:custGeom>
              <a:avLst/>
              <a:gdLst>
                <a:gd name="T0" fmla="*/ 105 w 105"/>
                <a:gd name="T1" fmla="*/ 44 h 51"/>
                <a:gd name="T2" fmla="*/ 90 w 105"/>
                <a:gd name="T3" fmla="*/ 51 h 51"/>
                <a:gd name="T4" fmla="*/ 0 w 105"/>
                <a:gd name="T5" fmla="*/ 8 h 51"/>
                <a:gd name="T6" fmla="*/ 15 w 105"/>
                <a:gd name="T7" fmla="*/ 0 h 51"/>
                <a:gd name="T8" fmla="*/ 105 w 105"/>
                <a:gd name="T9" fmla="*/ 44 h 51"/>
              </a:gdLst>
              <a:ahLst/>
              <a:cxnLst>
                <a:cxn ang="0">
                  <a:pos x="T0" y="T1"/>
                </a:cxn>
                <a:cxn ang="0">
                  <a:pos x="T2" y="T3"/>
                </a:cxn>
                <a:cxn ang="0">
                  <a:pos x="T4" y="T5"/>
                </a:cxn>
                <a:cxn ang="0">
                  <a:pos x="T6" y="T7"/>
                </a:cxn>
                <a:cxn ang="0">
                  <a:pos x="T8" y="T9"/>
                </a:cxn>
              </a:cxnLst>
              <a:rect l="0" t="0" r="r" b="b"/>
              <a:pathLst>
                <a:path w="105" h="51">
                  <a:moveTo>
                    <a:pt x="105" y="44"/>
                  </a:moveTo>
                  <a:lnTo>
                    <a:pt x="90" y="51"/>
                  </a:lnTo>
                  <a:lnTo>
                    <a:pt x="0" y="8"/>
                  </a:lnTo>
                  <a:lnTo>
                    <a:pt x="15" y="0"/>
                  </a:lnTo>
                  <a:lnTo>
                    <a:pt x="105"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19" name="Freeform 16"/>
            <p:cNvSpPr>
              <a:spLocks/>
            </p:cNvSpPr>
            <p:nvPr/>
          </p:nvSpPr>
          <p:spPr bwMode="auto">
            <a:xfrm>
              <a:off x="3333" y="1439"/>
              <a:ext cx="73" cy="57"/>
            </a:xfrm>
            <a:custGeom>
              <a:avLst/>
              <a:gdLst>
                <a:gd name="T0" fmla="*/ 101 w 101"/>
                <a:gd name="T1" fmla="*/ 43 h 51"/>
                <a:gd name="T2" fmla="*/ 86 w 101"/>
                <a:gd name="T3" fmla="*/ 51 h 51"/>
                <a:gd name="T4" fmla="*/ 0 w 101"/>
                <a:gd name="T5" fmla="*/ 7 h 51"/>
                <a:gd name="T6" fmla="*/ 15 w 101"/>
                <a:gd name="T7" fmla="*/ 0 h 51"/>
                <a:gd name="T8" fmla="*/ 101 w 101"/>
                <a:gd name="T9" fmla="*/ 43 h 51"/>
              </a:gdLst>
              <a:ahLst/>
              <a:cxnLst>
                <a:cxn ang="0">
                  <a:pos x="T0" y="T1"/>
                </a:cxn>
                <a:cxn ang="0">
                  <a:pos x="T2" y="T3"/>
                </a:cxn>
                <a:cxn ang="0">
                  <a:pos x="T4" y="T5"/>
                </a:cxn>
                <a:cxn ang="0">
                  <a:pos x="T6" y="T7"/>
                </a:cxn>
                <a:cxn ang="0">
                  <a:pos x="T8" y="T9"/>
                </a:cxn>
              </a:cxnLst>
              <a:rect l="0" t="0" r="r" b="b"/>
              <a:pathLst>
                <a:path w="101" h="51">
                  <a:moveTo>
                    <a:pt x="101" y="43"/>
                  </a:moveTo>
                  <a:lnTo>
                    <a:pt x="86" y="51"/>
                  </a:lnTo>
                  <a:lnTo>
                    <a:pt x="0" y="7"/>
                  </a:lnTo>
                  <a:lnTo>
                    <a:pt x="15" y="0"/>
                  </a:lnTo>
                  <a:lnTo>
                    <a:pt x="101"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0" name="Freeform 17"/>
            <p:cNvSpPr>
              <a:spLocks/>
            </p:cNvSpPr>
            <p:nvPr/>
          </p:nvSpPr>
          <p:spPr bwMode="auto">
            <a:xfrm>
              <a:off x="3269" y="1388"/>
              <a:ext cx="75" cy="59"/>
            </a:xfrm>
            <a:custGeom>
              <a:avLst/>
              <a:gdLst>
                <a:gd name="T0" fmla="*/ 104 w 104"/>
                <a:gd name="T1" fmla="*/ 45 h 52"/>
                <a:gd name="T2" fmla="*/ 89 w 104"/>
                <a:gd name="T3" fmla="*/ 52 h 52"/>
                <a:gd name="T4" fmla="*/ 0 w 104"/>
                <a:gd name="T5" fmla="*/ 7 h 52"/>
                <a:gd name="T6" fmla="*/ 15 w 104"/>
                <a:gd name="T7" fmla="*/ 0 h 52"/>
                <a:gd name="T8" fmla="*/ 104 w 104"/>
                <a:gd name="T9" fmla="*/ 45 h 52"/>
              </a:gdLst>
              <a:ahLst/>
              <a:cxnLst>
                <a:cxn ang="0">
                  <a:pos x="T0" y="T1"/>
                </a:cxn>
                <a:cxn ang="0">
                  <a:pos x="T2" y="T3"/>
                </a:cxn>
                <a:cxn ang="0">
                  <a:pos x="T4" y="T5"/>
                </a:cxn>
                <a:cxn ang="0">
                  <a:pos x="T6" y="T7"/>
                </a:cxn>
                <a:cxn ang="0">
                  <a:pos x="T8" y="T9"/>
                </a:cxn>
              </a:cxnLst>
              <a:rect l="0" t="0" r="r" b="b"/>
              <a:pathLst>
                <a:path w="104" h="52">
                  <a:moveTo>
                    <a:pt x="104" y="45"/>
                  </a:moveTo>
                  <a:lnTo>
                    <a:pt x="89" y="52"/>
                  </a:lnTo>
                  <a:lnTo>
                    <a:pt x="0" y="7"/>
                  </a:lnTo>
                  <a:lnTo>
                    <a:pt x="15" y="0"/>
                  </a:lnTo>
                  <a:lnTo>
                    <a:pt x="104"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1" name="Rectangle 18"/>
            <p:cNvSpPr>
              <a:spLocks noChangeArrowheads="1"/>
            </p:cNvSpPr>
            <p:nvPr/>
          </p:nvSpPr>
          <p:spPr bwMode="auto">
            <a:xfrm>
              <a:off x="3719" y="1831"/>
              <a:ext cx="99" cy="13"/>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22" name="Freeform 19"/>
            <p:cNvSpPr>
              <a:spLocks/>
            </p:cNvSpPr>
            <p:nvPr/>
          </p:nvSpPr>
          <p:spPr bwMode="auto">
            <a:xfrm>
              <a:off x="3708" y="1831"/>
              <a:ext cx="11" cy="13"/>
            </a:xfrm>
            <a:custGeom>
              <a:avLst/>
              <a:gdLst>
                <a:gd name="T0" fmla="*/ 15 w 15"/>
                <a:gd name="T1" fmla="*/ 0 h 12"/>
                <a:gd name="T2" fmla="*/ 0 w 15"/>
                <a:gd name="T3" fmla="*/ 8 h 12"/>
                <a:gd name="T4" fmla="*/ 7 w 15"/>
                <a:gd name="T5" fmla="*/ 12 h 12"/>
                <a:gd name="T6" fmla="*/ 15 w 15"/>
                <a:gd name="T7" fmla="*/ 12 h 12"/>
                <a:gd name="T8" fmla="*/ 15 w 15"/>
                <a:gd name="T9" fmla="*/ 0 h 12"/>
              </a:gdLst>
              <a:ahLst/>
              <a:cxnLst>
                <a:cxn ang="0">
                  <a:pos x="T0" y="T1"/>
                </a:cxn>
                <a:cxn ang="0">
                  <a:pos x="T2" y="T3"/>
                </a:cxn>
                <a:cxn ang="0">
                  <a:pos x="T4" y="T5"/>
                </a:cxn>
                <a:cxn ang="0">
                  <a:pos x="T6" y="T7"/>
                </a:cxn>
                <a:cxn ang="0">
                  <a:pos x="T8" y="T9"/>
                </a:cxn>
              </a:cxnLst>
              <a:rect l="0" t="0" r="r" b="b"/>
              <a:pathLst>
                <a:path w="15" h="12">
                  <a:moveTo>
                    <a:pt x="15" y="0"/>
                  </a:moveTo>
                  <a:lnTo>
                    <a:pt x="0" y="8"/>
                  </a:lnTo>
                  <a:lnTo>
                    <a:pt x="7" y="12"/>
                  </a:lnTo>
                  <a:lnTo>
                    <a:pt x="15" y="12"/>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3" name="Freeform 20"/>
            <p:cNvSpPr>
              <a:spLocks/>
            </p:cNvSpPr>
            <p:nvPr/>
          </p:nvSpPr>
          <p:spPr bwMode="auto">
            <a:xfrm>
              <a:off x="3648" y="1785"/>
              <a:ext cx="71" cy="55"/>
            </a:xfrm>
            <a:custGeom>
              <a:avLst/>
              <a:gdLst>
                <a:gd name="T0" fmla="*/ 98 w 98"/>
                <a:gd name="T1" fmla="*/ 41 h 49"/>
                <a:gd name="T2" fmla="*/ 83 w 98"/>
                <a:gd name="T3" fmla="*/ 49 h 49"/>
                <a:gd name="T4" fmla="*/ 0 w 98"/>
                <a:gd name="T5" fmla="*/ 8 h 49"/>
                <a:gd name="T6" fmla="*/ 15 w 98"/>
                <a:gd name="T7" fmla="*/ 0 h 49"/>
                <a:gd name="T8" fmla="*/ 98 w 98"/>
                <a:gd name="T9" fmla="*/ 41 h 49"/>
              </a:gdLst>
              <a:ahLst/>
              <a:cxnLst>
                <a:cxn ang="0">
                  <a:pos x="T0" y="T1"/>
                </a:cxn>
                <a:cxn ang="0">
                  <a:pos x="T2" y="T3"/>
                </a:cxn>
                <a:cxn ang="0">
                  <a:pos x="T4" y="T5"/>
                </a:cxn>
                <a:cxn ang="0">
                  <a:pos x="T6" y="T7"/>
                </a:cxn>
                <a:cxn ang="0">
                  <a:pos x="T8" y="T9"/>
                </a:cxn>
              </a:cxnLst>
              <a:rect l="0" t="0" r="r" b="b"/>
              <a:pathLst>
                <a:path w="98" h="49">
                  <a:moveTo>
                    <a:pt x="98" y="41"/>
                  </a:moveTo>
                  <a:lnTo>
                    <a:pt x="83" y="49"/>
                  </a:lnTo>
                  <a:lnTo>
                    <a:pt x="0" y="8"/>
                  </a:lnTo>
                  <a:lnTo>
                    <a:pt x="15" y="0"/>
                  </a:lnTo>
                  <a:lnTo>
                    <a:pt x="98" y="41"/>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4" name="Freeform 21"/>
            <p:cNvSpPr>
              <a:spLocks/>
            </p:cNvSpPr>
            <p:nvPr/>
          </p:nvSpPr>
          <p:spPr bwMode="auto">
            <a:xfrm>
              <a:off x="3583" y="1735"/>
              <a:ext cx="76" cy="59"/>
            </a:xfrm>
            <a:custGeom>
              <a:avLst/>
              <a:gdLst>
                <a:gd name="T0" fmla="*/ 105 w 105"/>
                <a:gd name="T1" fmla="*/ 45 h 53"/>
                <a:gd name="T2" fmla="*/ 90 w 105"/>
                <a:gd name="T3" fmla="*/ 53 h 53"/>
                <a:gd name="T4" fmla="*/ 0 w 105"/>
                <a:gd name="T5" fmla="*/ 7 h 53"/>
                <a:gd name="T6" fmla="*/ 15 w 105"/>
                <a:gd name="T7" fmla="*/ 0 h 53"/>
                <a:gd name="T8" fmla="*/ 105 w 105"/>
                <a:gd name="T9" fmla="*/ 45 h 53"/>
              </a:gdLst>
              <a:ahLst/>
              <a:cxnLst>
                <a:cxn ang="0">
                  <a:pos x="T0" y="T1"/>
                </a:cxn>
                <a:cxn ang="0">
                  <a:pos x="T2" y="T3"/>
                </a:cxn>
                <a:cxn ang="0">
                  <a:pos x="T4" y="T5"/>
                </a:cxn>
                <a:cxn ang="0">
                  <a:pos x="T6" y="T7"/>
                </a:cxn>
                <a:cxn ang="0">
                  <a:pos x="T8" y="T9"/>
                </a:cxn>
              </a:cxnLst>
              <a:rect l="0" t="0" r="r" b="b"/>
              <a:pathLst>
                <a:path w="105" h="53">
                  <a:moveTo>
                    <a:pt x="105" y="45"/>
                  </a:moveTo>
                  <a:lnTo>
                    <a:pt x="90" y="53"/>
                  </a:lnTo>
                  <a:lnTo>
                    <a:pt x="0" y="7"/>
                  </a:lnTo>
                  <a:lnTo>
                    <a:pt x="15" y="0"/>
                  </a:lnTo>
                  <a:lnTo>
                    <a:pt x="105"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5" name="Freeform 22"/>
            <p:cNvSpPr>
              <a:spLocks/>
            </p:cNvSpPr>
            <p:nvPr/>
          </p:nvSpPr>
          <p:spPr bwMode="auto">
            <a:xfrm>
              <a:off x="3521" y="1685"/>
              <a:ext cx="73" cy="57"/>
            </a:xfrm>
            <a:custGeom>
              <a:avLst/>
              <a:gdLst>
                <a:gd name="T0" fmla="*/ 101 w 101"/>
                <a:gd name="T1" fmla="*/ 44 h 51"/>
                <a:gd name="T2" fmla="*/ 86 w 101"/>
                <a:gd name="T3" fmla="*/ 51 h 51"/>
                <a:gd name="T4" fmla="*/ 0 w 101"/>
                <a:gd name="T5" fmla="*/ 8 h 51"/>
                <a:gd name="T6" fmla="*/ 15 w 101"/>
                <a:gd name="T7" fmla="*/ 0 h 51"/>
                <a:gd name="T8" fmla="*/ 101 w 101"/>
                <a:gd name="T9" fmla="*/ 44 h 51"/>
              </a:gdLst>
              <a:ahLst/>
              <a:cxnLst>
                <a:cxn ang="0">
                  <a:pos x="T0" y="T1"/>
                </a:cxn>
                <a:cxn ang="0">
                  <a:pos x="T2" y="T3"/>
                </a:cxn>
                <a:cxn ang="0">
                  <a:pos x="T4" y="T5"/>
                </a:cxn>
                <a:cxn ang="0">
                  <a:pos x="T6" y="T7"/>
                </a:cxn>
                <a:cxn ang="0">
                  <a:pos x="T8" y="T9"/>
                </a:cxn>
              </a:cxnLst>
              <a:rect l="0" t="0" r="r" b="b"/>
              <a:pathLst>
                <a:path w="101" h="51">
                  <a:moveTo>
                    <a:pt x="101" y="44"/>
                  </a:moveTo>
                  <a:lnTo>
                    <a:pt x="86" y="51"/>
                  </a:lnTo>
                  <a:lnTo>
                    <a:pt x="0" y="8"/>
                  </a:lnTo>
                  <a:lnTo>
                    <a:pt x="15" y="0"/>
                  </a:lnTo>
                  <a:lnTo>
                    <a:pt x="101"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6" name="Freeform 23"/>
            <p:cNvSpPr>
              <a:spLocks/>
            </p:cNvSpPr>
            <p:nvPr/>
          </p:nvSpPr>
          <p:spPr bwMode="auto">
            <a:xfrm>
              <a:off x="3460" y="1635"/>
              <a:ext cx="72" cy="59"/>
            </a:xfrm>
            <a:custGeom>
              <a:avLst/>
              <a:gdLst>
                <a:gd name="T0" fmla="*/ 101 w 101"/>
                <a:gd name="T1" fmla="*/ 45 h 53"/>
                <a:gd name="T2" fmla="*/ 86 w 101"/>
                <a:gd name="T3" fmla="*/ 53 h 53"/>
                <a:gd name="T4" fmla="*/ 0 w 101"/>
                <a:gd name="T5" fmla="*/ 8 h 53"/>
                <a:gd name="T6" fmla="*/ 15 w 101"/>
                <a:gd name="T7" fmla="*/ 0 h 53"/>
                <a:gd name="T8" fmla="*/ 101 w 101"/>
                <a:gd name="T9" fmla="*/ 45 h 53"/>
              </a:gdLst>
              <a:ahLst/>
              <a:cxnLst>
                <a:cxn ang="0">
                  <a:pos x="T0" y="T1"/>
                </a:cxn>
                <a:cxn ang="0">
                  <a:pos x="T2" y="T3"/>
                </a:cxn>
                <a:cxn ang="0">
                  <a:pos x="T4" y="T5"/>
                </a:cxn>
                <a:cxn ang="0">
                  <a:pos x="T6" y="T7"/>
                </a:cxn>
                <a:cxn ang="0">
                  <a:pos x="T8" y="T9"/>
                </a:cxn>
              </a:cxnLst>
              <a:rect l="0" t="0" r="r" b="b"/>
              <a:pathLst>
                <a:path w="101" h="53">
                  <a:moveTo>
                    <a:pt x="101" y="45"/>
                  </a:moveTo>
                  <a:lnTo>
                    <a:pt x="86" y="53"/>
                  </a:lnTo>
                  <a:lnTo>
                    <a:pt x="0" y="8"/>
                  </a:lnTo>
                  <a:lnTo>
                    <a:pt x="15" y="0"/>
                  </a:lnTo>
                  <a:lnTo>
                    <a:pt x="101"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7" name="Freeform 24"/>
            <p:cNvSpPr>
              <a:spLocks/>
            </p:cNvSpPr>
            <p:nvPr/>
          </p:nvSpPr>
          <p:spPr bwMode="auto">
            <a:xfrm>
              <a:off x="3395" y="1587"/>
              <a:ext cx="75" cy="57"/>
            </a:xfrm>
            <a:custGeom>
              <a:avLst/>
              <a:gdLst>
                <a:gd name="T0" fmla="*/ 105 w 105"/>
                <a:gd name="T1" fmla="*/ 43 h 51"/>
                <a:gd name="T2" fmla="*/ 90 w 105"/>
                <a:gd name="T3" fmla="*/ 51 h 51"/>
                <a:gd name="T4" fmla="*/ 0 w 105"/>
                <a:gd name="T5" fmla="*/ 7 h 51"/>
                <a:gd name="T6" fmla="*/ 15 w 105"/>
                <a:gd name="T7" fmla="*/ 0 h 51"/>
                <a:gd name="T8" fmla="*/ 105 w 105"/>
                <a:gd name="T9" fmla="*/ 43 h 51"/>
              </a:gdLst>
              <a:ahLst/>
              <a:cxnLst>
                <a:cxn ang="0">
                  <a:pos x="T0" y="T1"/>
                </a:cxn>
                <a:cxn ang="0">
                  <a:pos x="T2" y="T3"/>
                </a:cxn>
                <a:cxn ang="0">
                  <a:pos x="T4" y="T5"/>
                </a:cxn>
                <a:cxn ang="0">
                  <a:pos x="T6" y="T7"/>
                </a:cxn>
                <a:cxn ang="0">
                  <a:pos x="T8" y="T9"/>
                </a:cxn>
              </a:cxnLst>
              <a:rect l="0" t="0" r="r" b="b"/>
              <a:pathLst>
                <a:path w="105" h="51">
                  <a:moveTo>
                    <a:pt x="105" y="43"/>
                  </a:moveTo>
                  <a:lnTo>
                    <a:pt x="90" y="51"/>
                  </a:lnTo>
                  <a:lnTo>
                    <a:pt x="0" y="7"/>
                  </a:lnTo>
                  <a:lnTo>
                    <a:pt x="15" y="0"/>
                  </a:lnTo>
                  <a:lnTo>
                    <a:pt x="105"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8" name="Freeform 25"/>
            <p:cNvSpPr>
              <a:spLocks/>
            </p:cNvSpPr>
            <p:nvPr/>
          </p:nvSpPr>
          <p:spPr bwMode="auto">
            <a:xfrm>
              <a:off x="3333" y="1536"/>
              <a:ext cx="73" cy="58"/>
            </a:xfrm>
            <a:custGeom>
              <a:avLst/>
              <a:gdLst>
                <a:gd name="T0" fmla="*/ 101 w 101"/>
                <a:gd name="T1" fmla="*/ 45 h 52"/>
                <a:gd name="T2" fmla="*/ 86 w 101"/>
                <a:gd name="T3" fmla="*/ 52 h 52"/>
                <a:gd name="T4" fmla="*/ 0 w 101"/>
                <a:gd name="T5" fmla="*/ 7 h 52"/>
                <a:gd name="T6" fmla="*/ 15 w 101"/>
                <a:gd name="T7" fmla="*/ 0 h 52"/>
                <a:gd name="T8" fmla="*/ 101 w 101"/>
                <a:gd name="T9" fmla="*/ 45 h 52"/>
              </a:gdLst>
              <a:ahLst/>
              <a:cxnLst>
                <a:cxn ang="0">
                  <a:pos x="T0" y="T1"/>
                </a:cxn>
                <a:cxn ang="0">
                  <a:pos x="T2" y="T3"/>
                </a:cxn>
                <a:cxn ang="0">
                  <a:pos x="T4" y="T5"/>
                </a:cxn>
                <a:cxn ang="0">
                  <a:pos x="T6" y="T7"/>
                </a:cxn>
                <a:cxn ang="0">
                  <a:pos x="T8" y="T9"/>
                </a:cxn>
              </a:cxnLst>
              <a:rect l="0" t="0" r="r" b="b"/>
              <a:pathLst>
                <a:path w="101" h="52">
                  <a:moveTo>
                    <a:pt x="101" y="45"/>
                  </a:moveTo>
                  <a:lnTo>
                    <a:pt x="86" y="52"/>
                  </a:lnTo>
                  <a:lnTo>
                    <a:pt x="0" y="7"/>
                  </a:lnTo>
                  <a:lnTo>
                    <a:pt x="15" y="0"/>
                  </a:lnTo>
                  <a:lnTo>
                    <a:pt x="101"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29" name="Freeform 26"/>
            <p:cNvSpPr>
              <a:spLocks/>
            </p:cNvSpPr>
            <p:nvPr/>
          </p:nvSpPr>
          <p:spPr bwMode="auto">
            <a:xfrm>
              <a:off x="3269" y="1487"/>
              <a:ext cx="75" cy="57"/>
            </a:xfrm>
            <a:custGeom>
              <a:avLst/>
              <a:gdLst>
                <a:gd name="T0" fmla="*/ 104 w 104"/>
                <a:gd name="T1" fmla="*/ 44 h 51"/>
                <a:gd name="T2" fmla="*/ 89 w 104"/>
                <a:gd name="T3" fmla="*/ 51 h 51"/>
                <a:gd name="T4" fmla="*/ 0 w 104"/>
                <a:gd name="T5" fmla="*/ 8 h 51"/>
                <a:gd name="T6" fmla="*/ 15 w 104"/>
                <a:gd name="T7" fmla="*/ 0 h 51"/>
                <a:gd name="T8" fmla="*/ 104 w 104"/>
                <a:gd name="T9" fmla="*/ 44 h 51"/>
              </a:gdLst>
              <a:ahLst/>
              <a:cxnLst>
                <a:cxn ang="0">
                  <a:pos x="T0" y="T1"/>
                </a:cxn>
                <a:cxn ang="0">
                  <a:pos x="T2" y="T3"/>
                </a:cxn>
                <a:cxn ang="0">
                  <a:pos x="T4" y="T5"/>
                </a:cxn>
                <a:cxn ang="0">
                  <a:pos x="T6" y="T7"/>
                </a:cxn>
                <a:cxn ang="0">
                  <a:pos x="T8" y="T9"/>
                </a:cxn>
              </a:cxnLst>
              <a:rect l="0" t="0" r="r" b="b"/>
              <a:pathLst>
                <a:path w="104" h="51">
                  <a:moveTo>
                    <a:pt x="104" y="44"/>
                  </a:moveTo>
                  <a:lnTo>
                    <a:pt x="89" y="51"/>
                  </a:lnTo>
                  <a:lnTo>
                    <a:pt x="0" y="8"/>
                  </a:lnTo>
                  <a:lnTo>
                    <a:pt x="15" y="0"/>
                  </a:lnTo>
                  <a:lnTo>
                    <a:pt x="104"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0" name="Freeform 27"/>
            <p:cNvSpPr>
              <a:spLocks/>
            </p:cNvSpPr>
            <p:nvPr/>
          </p:nvSpPr>
          <p:spPr bwMode="auto">
            <a:xfrm>
              <a:off x="3206" y="1439"/>
              <a:ext cx="74" cy="57"/>
            </a:xfrm>
            <a:custGeom>
              <a:avLst/>
              <a:gdLst>
                <a:gd name="T0" fmla="*/ 102 w 102"/>
                <a:gd name="T1" fmla="*/ 43 h 51"/>
                <a:gd name="T2" fmla="*/ 87 w 102"/>
                <a:gd name="T3" fmla="*/ 51 h 51"/>
                <a:gd name="T4" fmla="*/ 0 w 102"/>
                <a:gd name="T5" fmla="*/ 7 h 51"/>
                <a:gd name="T6" fmla="*/ 15 w 102"/>
                <a:gd name="T7" fmla="*/ 0 h 51"/>
                <a:gd name="T8" fmla="*/ 102 w 102"/>
                <a:gd name="T9" fmla="*/ 43 h 51"/>
              </a:gdLst>
              <a:ahLst/>
              <a:cxnLst>
                <a:cxn ang="0">
                  <a:pos x="T0" y="T1"/>
                </a:cxn>
                <a:cxn ang="0">
                  <a:pos x="T2" y="T3"/>
                </a:cxn>
                <a:cxn ang="0">
                  <a:pos x="T4" y="T5"/>
                </a:cxn>
                <a:cxn ang="0">
                  <a:pos x="T6" y="T7"/>
                </a:cxn>
                <a:cxn ang="0">
                  <a:pos x="T8" y="T9"/>
                </a:cxn>
              </a:cxnLst>
              <a:rect l="0" t="0" r="r" b="b"/>
              <a:pathLst>
                <a:path w="102" h="51">
                  <a:moveTo>
                    <a:pt x="102" y="43"/>
                  </a:moveTo>
                  <a:lnTo>
                    <a:pt x="87" y="51"/>
                  </a:lnTo>
                  <a:lnTo>
                    <a:pt x="0" y="7"/>
                  </a:lnTo>
                  <a:lnTo>
                    <a:pt x="15" y="0"/>
                  </a:lnTo>
                  <a:lnTo>
                    <a:pt x="102"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1" name="Rectangle 28"/>
            <p:cNvSpPr>
              <a:spLocks noChangeArrowheads="1"/>
            </p:cNvSpPr>
            <p:nvPr/>
          </p:nvSpPr>
          <p:spPr bwMode="auto">
            <a:xfrm>
              <a:off x="3719" y="1931"/>
              <a:ext cx="99" cy="12"/>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32" name="Freeform 29"/>
            <p:cNvSpPr>
              <a:spLocks/>
            </p:cNvSpPr>
            <p:nvPr/>
          </p:nvSpPr>
          <p:spPr bwMode="auto">
            <a:xfrm>
              <a:off x="3708" y="1931"/>
              <a:ext cx="11" cy="12"/>
            </a:xfrm>
            <a:custGeom>
              <a:avLst/>
              <a:gdLst>
                <a:gd name="T0" fmla="*/ 15 w 15"/>
                <a:gd name="T1" fmla="*/ 0 h 11"/>
                <a:gd name="T2" fmla="*/ 0 w 15"/>
                <a:gd name="T3" fmla="*/ 8 h 11"/>
                <a:gd name="T4" fmla="*/ 7 w 15"/>
                <a:gd name="T5" fmla="*/ 11 h 11"/>
                <a:gd name="T6" fmla="*/ 15 w 15"/>
                <a:gd name="T7" fmla="*/ 11 h 11"/>
                <a:gd name="T8" fmla="*/ 15 w 15"/>
                <a:gd name="T9" fmla="*/ 0 h 11"/>
              </a:gdLst>
              <a:ahLst/>
              <a:cxnLst>
                <a:cxn ang="0">
                  <a:pos x="T0" y="T1"/>
                </a:cxn>
                <a:cxn ang="0">
                  <a:pos x="T2" y="T3"/>
                </a:cxn>
                <a:cxn ang="0">
                  <a:pos x="T4" y="T5"/>
                </a:cxn>
                <a:cxn ang="0">
                  <a:pos x="T6" y="T7"/>
                </a:cxn>
                <a:cxn ang="0">
                  <a:pos x="T8" y="T9"/>
                </a:cxn>
              </a:cxnLst>
              <a:rect l="0" t="0" r="r" b="b"/>
              <a:pathLst>
                <a:path w="15" h="11">
                  <a:moveTo>
                    <a:pt x="15" y="0"/>
                  </a:moveTo>
                  <a:lnTo>
                    <a:pt x="0" y="8"/>
                  </a:lnTo>
                  <a:lnTo>
                    <a:pt x="7" y="11"/>
                  </a:lnTo>
                  <a:lnTo>
                    <a:pt x="15" y="11"/>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3" name="Freeform 30"/>
            <p:cNvSpPr>
              <a:spLocks/>
            </p:cNvSpPr>
            <p:nvPr/>
          </p:nvSpPr>
          <p:spPr bwMode="auto">
            <a:xfrm>
              <a:off x="3648" y="1882"/>
              <a:ext cx="71" cy="58"/>
            </a:xfrm>
            <a:custGeom>
              <a:avLst/>
              <a:gdLst>
                <a:gd name="T0" fmla="*/ 98 w 98"/>
                <a:gd name="T1" fmla="*/ 43 h 51"/>
                <a:gd name="T2" fmla="*/ 83 w 98"/>
                <a:gd name="T3" fmla="*/ 51 h 51"/>
                <a:gd name="T4" fmla="*/ 0 w 98"/>
                <a:gd name="T5" fmla="*/ 7 h 51"/>
                <a:gd name="T6" fmla="*/ 15 w 98"/>
                <a:gd name="T7" fmla="*/ 0 h 51"/>
                <a:gd name="T8" fmla="*/ 98 w 98"/>
                <a:gd name="T9" fmla="*/ 43 h 51"/>
              </a:gdLst>
              <a:ahLst/>
              <a:cxnLst>
                <a:cxn ang="0">
                  <a:pos x="T0" y="T1"/>
                </a:cxn>
                <a:cxn ang="0">
                  <a:pos x="T2" y="T3"/>
                </a:cxn>
                <a:cxn ang="0">
                  <a:pos x="T4" y="T5"/>
                </a:cxn>
                <a:cxn ang="0">
                  <a:pos x="T6" y="T7"/>
                </a:cxn>
                <a:cxn ang="0">
                  <a:pos x="T8" y="T9"/>
                </a:cxn>
              </a:cxnLst>
              <a:rect l="0" t="0" r="r" b="b"/>
              <a:pathLst>
                <a:path w="98" h="51">
                  <a:moveTo>
                    <a:pt x="98" y="43"/>
                  </a:moveTo>
                  <a:lnTo>
                    <a:pt x="83" y="51"/>
                  </a:lnTo>
                  <a:lnTo>
                    <a:pt x="0" y="7"/>
                  </a:lnTo>
                  <a:lnTo>
                    <a:pt x="15" y="0"/>
                  </a:lnTo>
                  <a:lnTo>
                    <a:pt x="98"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4" name="Freeform 31"/>
            <p:cNvSpPr>
              <a:spLocks/>
            </p:cNvSpPr>
            <p:nvPr/>
          </p:nvSpPr>
          <p:spPr bwMode="auto">
            <a:xfrm>
              <a:off x="3583" y="1833"/>
              <a:ext cx="76" cy="57"/>
            </a:xfrm>
            <a:custGeom>
              <a:avLst/>
              <a:gdLst>
                <a:gd name="T0" fmla="*/ 105 w 105"/>
                <a:gd name="T1" fmla="*/ 44 h 51"/>
                <a:gd name="T2" fmla="*/ 90 w 105"/>
                <a:gd name="T3" fmla="*/ 51 h 51"/>
                <a:gd name="T4" fmla="*/ 0 w 105"/>
                <a:gd name="T5" fmla="*/ 8 h 51"/>
                <a:gd name="T6" fmla="*/ 15 w 105"/>
                <a:gd name="T7" fmla="*/ 0 h 51"/>
                <a:gd name="T8" fmla="*/ 105 w 105"/>
                <a:gd name="T9" fmla="*/ 44 h 51"/>
              </a:gdLst>
              <a:ahLst/>
              <a:cxnLst>
                <a:cxn ang="0">
                  <a:pos x="T0" y="T1"/>
                </a:cxn>
                <a:cxn ang="0">
                  <a:pos x="T2" y="T3"/>
                </a:cxn>
                <a:cxn ang="0">
                  <a:pos x="T4" y="T5"/>
                </a:cxn>
                <a:cxn ang="0">
                  <a:pos x="T6" y="T7"/>
                </a:cxn>
                <a:cxn ang="0">
                  <a:pos x="T8" y="T9"/>
                </a:cxn>
              </a:cxnLst>
              <a:rect l="0" t="0" r="r" b="b"/>
              <a:pathLst>
                <a:path w="105" h="51">
                  <a:moveTo>
                    <a:pt x="105" y="44"/>
                  </a:moveTo>
                  <a:lnTo>
                    <a:pt x="90" y="51"/>
                  </a:lnTo>
                  <a:lnTo>
                    <a:pt x="0" y="8"/>
                  </a:lnTo>
                  <a:lnTo>
                    <a:pt x="15" y="0"/>
                  </a:lnTo>
                  <a:lnTo>
                    <a:pt x="105"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5" name="Freeform 32"/>
            <p:cNvSpPr>
              <a:spLocks/>
            </p:cNvSpPr>
            <p:nvPr/>
          </p:nvSpPr>
          <p:spPr bwMode="auto">
            <a:xfrm>
              <a:off x="3521" y="1785"/>
              <a:ext cx="73" cy="57"/>
            </a:xfrm>
            <a:custGeom>
              <a:avLst/>
              <a:gdLst>
                <a:gd name="T0" fmla="*/ 101 w 101"/>
                <a:gd name="T1" fmla="*/ 43 h 51"/>
                <a:gd name="T2" fmla="*/ 86 w 101"/>
                <a:gd name="T3" fmla="*/ 51 h 51"/>
                <a:gd name="T4" fmla="*/ 0 w 101"/>
                <a:gd name="T5" fmla="*/ 8 h 51"/>
                <a:gd name="T6" fmla="*/ 15 w 101"/>
                <a:gd name="T7" fmla="*/ 0 h 51"/>
                <a:gd name="T8" fmla="*/ 101 w 101"/>
                <a:gd name="T9" fmla="*/ 43 h 51"/>
              </a:gdLst>
              <a:ahLst/>
              <a:cxnLst>
                <a:cxn ang="0">
                  <a:pos x="T0" y="T1"/>
                </a:cxn>
                <a:cxn ang="0">
                  <a:pos x="T2" y="T3"/>
                </a:cxn>
                <a:cxn ang="0">
                  <a:pos x="T4" y="T5"/>
                </a:cxn>
                <a:cxn ang="0">
                  <a:pos x="T6" y="T7"/>
                </a:cxn>
                <a:cxn ang="0">
                  <a:pos x="T8" y="T9"/>
                </a:cxn>
              </a:cxnLst>
              <a:rect l="0" t="0" r="r" b="b"/>
              <a:pathLst>
                <a:path w="101" h="51">
                  <a:moveTo>
                    <a:pt x="101" y="43"/>
                  </a:moveTo>
                  <a:lnTo>
                    <a:pt x="86" y="51"/>
                  </a:lnTo>
                  <a:lnTo>
                    <a:pt x="0" y="8"/>
                  </a:lnTo>
                  <a:lnTo>
                    <a:pt x="15" y="0"/>
                  </a:lnTo>
                  <a:lnTo>
                    <a:pt x="101"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6" name="Freeform 33"/>
            <p:cNvSpPr>
              <a:spLocks/>
            </p:cNvSpPr>
            <p:nvPr/>
          </p:nvSpPr>
          <p:spPr bwMode="auto">
            <a:xfrm>
              <a:off x="3460" y="1735"/>
              <a:ext cx="72" cy="59"/>
            </a:xfrm>
            <a:custGeom>
              <a:avLst/>
              <a:gdLst>
                <a:gd name="T0" fmla="*/ 101 w 101"/>
                <a:gd name="T1" fmla="*/ 45 h 53"/>
                <a:gd name="T2" fmla="*/ 86 w 101"/>
                <a:gd name="T3" fmla="*/ 53 h 53"/>
                <a:gd name="T4" fmla="*/ 0 w 101"/>
                <a:gd name="T5" fmla="*/ 7 h 53"/>
                <a:gd name="T6" fmla="*/ 15 w 101"/>
                <a:gd name="T7" fmla="*/ 0 h 53"/>
                <a:gd name="T8" fmla="*/ 101 w 101"/>
                <a:gd name="T9" fmla="*/ 45 h 53"/>
              </a:gdLst>
              <a:ahLst/>
              <a:cxnLst>
                <a:cxn ang="0">
                  <a:pos x="T0" y="T1"/>
                </a:cxn>
                <a:cxn ang="0">
                  <a:pos x="T2" y="T3"/>
                </a:cxn>
                <a:cxn ang="0">
                  <a:pos x="T4" y="T5"/>
                </a:cxn>
                <a:cxn ang="0">
                  <a:pos x="T6" y="T7"/>
                </a:cxn>
                <a:cxn ang="0">
                  <a:pos x="T8" y="T9"/>
                </a:cxn>
              </a:cxnLst>
              <a:rect l="0" t="0" r="r" b="b"/>
              <a:pathLst>
                <a:path w="101" h="53">
                  <a:moveTo>
                    <a:pt x="101" y="45"/>
                  </a:moveTo>
                  <a:lnTo>
                    <a:pt x="86" y="53"/>
                  </a:lnTo>
                  <a:lnTo>
                    <a:pt x="0" y="7"/>
                  </a:lnTo>
                  <a:lnTo>
                    <a:pt x="15" y="0"/>
                  </a:lnTo>
                  <a:lnTo>
                    <a:pt x="101"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7" name="Freeform 34"/>
            <p:cNvSpPr>
              <a:spLocks/>
            </p:cNvSpPr>
            <p:nvPr/>
          </p:nvSpPr>
          <p:spPr bwMode="auto">
            <a:xfrm>
              <a:off x="3395" y="1685"/>
              <a:ext cx="75" cy="57"/>
            </a:xfrm>
            <a:custGeom>
              <a:avLst/>
              <a:gdLst>
                <a:gd name="T0" fmla="*/ 105 w 105"/>
                <a:gd name="T1" fmla="*/ 44 h 51"/>
                <a:gd name="T2" fmla="*/ 90 w 105"/>
                <a:gd name="T3" fmla="*/ 51 h 51"/>
                <a:gd name="T4" fmla="*/ 0 w 105"/>
                <a:gd name="T5" fmla="*/ 8 h 51"/>
                <a:gd name="T6" fmla="*/ 15 w 105"/>
                <a:gd name="T7" fmla="*/ 0 h 51"/>
                <a:gd name="T8" fmla="*/ 105 w 105"/>
                <a:gd name="T9" fmla="*/ 44 h 51"/>
              </a:gdLst>
              <a:ahLst/>
              <a:cxnLst>
                <a:cxn ang="0">
                  <a:pos x="T0" y="T1"/>
                </a:cxn>
                <a:cxn ang="0">
                  <a:pos x="T2" y="T3"/>
                </a:cxn>
                <a:cxn ang="0">
                  <a:pos x="T4" y="T5"/>
                </a:cxn>
                <a:cxn ang="0">
                  <a:pos x="T6" y="T7"/>
                </a:cxn>
                <a:cxn ang="0">
                  <a:pos x="T8" y="T9"/>
                </a:cxn>
              </a:cxnLst>
              <a:rect l="0" t="0" r="r" b="b"/>
              <a:pathLst>
                <a:path w="105" h="51">
                  <a:moveTo>
                    <a:pt x="105" y="44"/>
                  </a:moveTo>
                  <a:lnTo>
                    <a:pt x="90" y="51"/>
                  </a:lnTo>
                  <a:lnTo>
                    <a:pt x="0" y="8"/>
                  </a:lnTo>
                  <a:lnTo>
                    <a:pt x="15" y="0"/>
                  </a:lnTo>
                  <a:lnTo>
                    <a:pt x="105"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8" name="Freeform 35"/>
            <p:cNvSpPr>
              <a:spLocks/>
            </p:cNvSpPr>
            <p:nvPr/>
          </p:nvSpPr>
          <p:spPr bwMode="auto">
            <a:xfrm>
              <a:off x="3333" y="1635"/>
              <a:ext cx="73" cy="59"/>
            </a:xfrm>
            <a:custGeom>
              <a:avLst/>
              <a:gdLst>
                <a:gd name="T0" fmla="*/ 101 w 101"/>
                <a:gd name="T1" fmla="*/ 45 h 53"/>
                <a:gd name="T2" fmla="*/ 86 w 101"/>
                <a:gd name="T3" fmla="*/ 53 h 53"/>
                <a:gd name="T4" fmla="*/ 0 w 101"/>
                <a:gd name="T5" fmla="*/ 8 h 53"/>
                <a:gd name="T6" fmla="*/ 15 w 101"/>
                <a:gd name="T7" fmla="*/ 0 h 53"/>
                <a:gd name="T8" fmla="*/ 101 w 101"/>
                <a:gd name="T9" fmla="*/ 45 h 53"/>
              </a:gdLst>
              <a:ahLst/>
              <a:cxnLst>
                <a:cxn ang="0">
                  <a:pos x="T0" y="T1"/>
                </a:cxn>
                <a:cxn ang="0">
                  <a:pos x="T2" y="T3"/>
                </a:cxn>
                <a:cxn ang="0">
                  <a:pos x="T4" y="T5"/>
                </a:cxn>
                <a:cxn ang="0">
                  <a:pos x="T6" y="T7"/>
                </a:cxn>
                <a:cxn ang="0">
                  <a:pos x="T8" y="T9"/>
                </a:cxn>
              </a:cxnLst>
              <a:rect l="0" t="0" r="r" b="b"/>
              <a:pathLst>
                <a:path w="101" h="53">
                  <a:moveTo>
                    <a:pt x="101" y="45"/>
                  </a:moveTo>
                  <a:lnTo>
                    <a:pt x="86" y="53"/>
                  </a:lnTo>
                  <a:lnTo>
                    <a:pt x="0" y="8"/>
                  </a:lnTo>
                  <a:lnTo>
                    <a:pt x="15" y="0"/>
                  </a:lnTo>
                  <a:lnTo>
                    <a:pt x="101"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39" name="Freeform 36"/>
            <p:cNvSpPr>
              <a:spLocks/>
            </p:cNvSpPr>
            <p:nvPr/>
          </p:nvSpPr>
          <p:spPr bwMode="auto">
            <a:xfrm>
              <a:off x="3269" y="1587"/>
              <a:ext cx="75" cy="57"/>
            </a:xfrm>
            <a:custGeom>
              <a:avLst/>
              <a:gdLst>
                <a:gd name="T0" fmla="*/ 104 w 104"/>
                <a:gd name="T1" fmla="*/ 43 h 51"/>
                <a:gd name="T2" fmla="*/ 89 w 104"/>
                <a:gd name="T3" fmla="*/ 51 h 51"/>
                <a:gd name="T4" fmla="*/ 0 w 104"/>
                <a:gd name="T5" fmla="*/ 7 h 51"/>
                <a:gd name="T6" fmla="*/ 15 w 104"/>
                <a:gd name="T7" fmla="*/ 0 h 51"/>
                <a:gd name="T8" fmla="*/ 104 w 104"/>
                <a:gd name="T9" fmla="*/ 43 h 51"/>
              </a:gdLst>
              <a:ahLst/>
              <a:cxnLst>
                <a:cxn ang="0">
                  <a:pos x="T0" y="T1"/>
                </a:cxn>
                <a:cxn ang="0">
                  <a:pos x="T2" y="T3"/>
                </a:cxn>
                <a:cxn ang="0">
                  <a:pos x="T4" y="T5"/>
                </a:cxn>
                <a:cxn ang="0">
                  <a:pos x="T6" y="T7"/>
                </a:cxn>
                <a:cxn ang="0">
                  <a:pos x="T8" y="T9"/>
                </a:cxn>
              </a:cxnLst>
              <a:rect l="0" t="0" r="r" b="b"/>
              <a:pathLst>
                <a:path w="104" h="51">
                  <a:moveTo>
                    <a:pt x="104" y="43"/>
                  </a:moveTo>
                  <a:lnTo>
                    <a:pt x="89" y="51"/>
                  </a:lnTo>
                  <a:lnTo>
                    <a:pt x="0" y="7"/>
                  </a:lnTo>
                  <a:lnTo>
                    <a:pt x="15" y="0"/>
                  </a:lnTo>
                  <a:lnTo>
                    <a:pt x="104"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0" name="Freeform 37"/>
            <p:cNvSpPr>
              <a:spLocks/>
            </p:cNvSpPr>
            <p:nvPr/>
          </p:nvSpPr>
          <p:spPr bwMode="auto">
            <a:xfrm>
              <a:off x="3206" y="1536"/>
              <a:ext cx="74" cy="58"/>
            </a:xfrm>
            <a:custGeom>
              <a:avLst/>
              <a:gdLst>
                <a:gd name="T0" fmla="*/ 102 w 102"/>
                <a:gd name="T1" fmla="*/ 45 h 52"/>
                <a:gd name="T2" fmla="*/ 87 w 102"/>
                <a:gd name="T3" fmla="*/ 52 h 52"/>
                <a:gd name="T4" fmla="*/ 0 w 102"/>
                <a:gd name="T5" fmla="*/ 7 h 52"/>
                <a:gd name="T6" fmla="*/ 15 w 102"/>
                <a:gd name="T7" fmla="*/ 0 h 52"/>
                <a:gd name="T8" fmla="*/ 102 w 102"/>
                <a:gd name="T9" fmla="*/ 45 h 52"/>
              </a:gdLst>
              <a:ahLst/>
              <a:cxnLst>
                <a:cxn ang="0">
                  <a:pos x="T0" y="T1"/>
                </a:cxn>
                <a:cxn ang="0">
                  <a:pos x="T2" y="T3"/>
                </a:cxn>
                <a:cxn ang="0">
                  <a:pos x="T4" y="T5"/>
                </a:cxn>
                <a:cxn ang="0">
                  <a:pos x="T6" y="T7"/>
                </a:cxn>
                <a:cxn ang="0">
                  <a:pos x="T8" y="T9"/>
                </a:cxn>
              </a:cxnLst>
              <a:rect l="0" t="0" r="r" b="b"/>
              <a:pathLst>
                <a:path w="102" h="52">
                  <a:moveTo>
                    <a:pt x="102" y="45"/>
                  </a:moveTo>
                  <a:lnTo>
                    <a:pt x="87" y="52"/>
                  </a:lnTo>
                  <a:lnTo>
                    <a:pt x="0" y="7"/>
                  </a:lnTo>
                  <a:lnTo>
                    <a:pt x="15" y="0"/>
                  </a:lnTo>
                  <a:lnTo>
                    <a:pt x="102"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1" name="Rectangle 38"/>
            <p:cNvSpPr>
              <a:spLocks noChangeArrowheads="1"/>
            </p:cNvSpPr>
            <p:nvPr/>
          </p:nvSpPr>
          <p:spPr bwMode="auto">
            <a:xfrm>
              <a:off x="3719" y="2030"/>
              <a:ext cx="99" cy="13"/>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42" name="Freeform 39"/>
            <p:cNvSpPr>
              <a:spLocks/>
            </p:cNvSpPr>
            <p:nvPr/>
          </p:nvSpPr>
          <p:spPr bwMode="auto">
            <a:xfrm>
              <a:off x="3708" y="2030"/>
              <a:ext cx="11" cy="13"/>
            </a:xfrm>
            <a:custGeom>
              <a:avLst/>
              <a:gdLst>
                <a:gd name="T0" fmla="*/ 15 w 15"/>
                <a:gd name="T1" fmla="*/ 0 h 11"/>
                <a:gd name="T2" fmla="*/ 0 w 15"/>
                <a:gd name="T3" fmla="*/ 7 h 11"/>
                <a:gd name="T4" fmla="*/ 7 w 15"/>
                <a:gd name="T5" fmla="*/ 11 h 11"/>
                <a:gd name="T6" fmla="*/ 15 w 15"/>
                <a:gd name="T7" fmla="*/ 11 h 11"/>
                <a:gd name="T8" fmla="*/ 15 w 15"/>
                <a:gd name="T9" fmla="*/ 0 h 11"/>
              </a:gdLst>
              <a:ahLst/>
              <a:cxnLst>
                <a:cxn ang="0">
                  <a:pos x="T0" y="T1"/>
                </a:cxn>
                <a:cxn ang="0">
                  <a:pos x="T2" y="T3"/>
                </a:cxn>
                <a:cxn ang="0">
                  <a:pos x="T4" y="T5"/>
                </a:cxn>
                <a:cxn ang="0">
                  <a:pos x="T6" y="T7"/>
                </a:cxn>
                <a:cxn ang="0">
                  <a:pos x="T8" y="T9"/>
                </a:cxn>
              </a:cxnLst>
              <a:rect l="0" t="0" r="r" b="b"/>
              <a:pathLst>
                <a:path w="15" h="11">
                  <a:moveTo>
                    <a:pt x="15" y="0"/>
                  </a:moveTo>
                  <a:lnTo>
                    <a:pt x="0" y="7"/>
                  </a:lnTo>
                  <a:lnTo>
                    <a:pt x="7" y="11"/>
                  </a:lnTo>
                  <a:lnTo>
                    <a:pt x="15" y="11"/>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3" name="Freeform 40"/>
            <p:cNvSpPr>
              <a:spLocks/>
            </p:cNvSpPr>
            <p:nvPr/>
          </p:nvSpPr>
          <p:spPr bwMode="auto">
            <a:xfrm>
              <a:off x="3648" y="1981"/>
              <a:ext cx="71" cy="57"/>
            </a:xfrm>
            <a:custGeom>
              <a:avLst/>
              <a:gdLst>
                <a:gd name="T0" fmla="*/ 98 w 98"/>
                <a:gd name="T1" fmla="*/ 44 h 51"/>
                <a:gd name="T2" fmla="*/ 83 w 98"/>
                <a:gd name="T3" fmla="*/ 51 h 51"/>
                <a:gd name="T4" fmla="*/ 0 w 98"/>
                <a:gd name="T5" fmla="*/ 8 h 51"/>
                <a:gd name="T6" fmla="*/ 15 w 98"/>
                <a:gd name="T7" fmla="*/ 0 h 51"/>
                <a:gd name="T8" fmla="*/ 98 w 98"/>
                <a:gd name="T9" fmla="*/ 44 h 51"/>
              </a:gdLst>
              <a:ahLst/>
              <a:cxnLst>
                <a:cxn ang="0">
                  <a:pos x="T0" y="T1"/>
                </a:cxn>
                <a:cxn ang="0">
                  <a:pos x="T2" y="T3"/>
                </a:cxn>
                <a:cxn ang="0">
                  <a:pos x="T4" y="T5"/>
                </a:cxn>
                <a:cxn ang="0">
                  <a:pos x="T6" y="T7"/>
                </a:cxn>
                <a:cxn ang="0">
                  <a:pos x="T8" y="T9"/>
                </a:cxn>
              </a:cxnLst>
              <a:rect l="0" t="0" r="r" b="b"/>
              <a:pathLst>
                <a:path w="98" h="51">
                  <a:moveTo>
                    <a:pt x="98" y="44"/>
                  </a:moveTo>
                  <a:lnTo>
                    <a:pt x="83" y="51"/>
                  </a:lnTo>
                  <a:lnTo>
                    <a:pt x="0" y="8"/>
                  </a:lnTo>
                  <a:lnTo>
                    <a:pt x="15" y="0"/>
                  </a:lnTo>
                  <a:lnTo>
                    <a:pt x="98"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4" name="Freeform 41"/>
            <p:cNvSpPr>
              <a:spLocks/>
            </p:cNvSpPr>
            <p:nvPr/>
          </p:nvSpPr>
          <p:spPr bwMode="auto">
            <a:xfrm>
              <a:off x="3583" y="1933"/>
              <a:ext cx="76" cy="57"/>
            </a:xfrm>
            <a:custGeom>
              <a:avLst/>
              <a:gdLst>
                <a:gd name="T0" fmla="*/ 105 w 105"/>
                <a:gd name="T1" fmla="*/ 43 h 51"/>
                <a:gd name="T2" fmla="*/ 90 w 105"/>
                <a:gd name="T3" fmla="*/ 51 h 51"/>
                <a:gd name="T4" fmla="*/ 0 w 105"/>
                <a:gd name="T5" fmla="*/ 7 h 51"/>
                <a:gd name="T6" fmla="*/ 15 w 105"/>
                <a:gd name="T7" fmla="*/ 0 h 51"/>
                <a:gd name="T8" fmla="*/ 105 w 105"/>
                <a:gd name="T9" fmla="*/ 43 h 51"/>
              </a:gdLst>
              <a:ahLst/>
              <a:cxnLst>
                <a:cxn ang="0">
                  <a:pos x="T0" y="T1"/>
                </a:cxn>
                <a:cxn ang="0">
                  <a:pos x="T2" y="T3"/>
                </a:cxn>
                <a:cxn ang="0">
                  <a:pos x="T4" y="T5"/>
                </a:cxn>
                <a:cxn ang="0">
                  <a:pos x="T6" y="T7"/>
                </a:cxn>
                <a:cxn ang="0">
                  <a:pos x="T8" y="T9"/>
                </a:cxn>
              </a:cxnLst>
              <a:rect l="0" t="0" r="r" b="b"/>
              <a:pathLst>
                <a:path w="105" h="51">
                  <a:moveTo>
                    <a:pt x="105" y="43"/>
                  </a:moveTo>
                  <a:lnTo>
                    <a:pt x="90" y="51"/>
                  </a:lnTo>
                  <a:lnTo>
                    <a:pt x="0" y="7"/>
                  </a:lnTo>
                  <a:lnTo>
                    <a:pt x="15" y="0"/>
                  </a:lnTo>
                  <a:lnTo>
                    <a:pt x="105"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5" name="Freeform 42"/>
            <p:cNvSpPr>
              <a:spLocks/>
            </p:cNvSpPr>
            <p:nvPr/>
          </p:nvSpPr>
          <p:spPr bwMode="auto">
            <a:xfrm>
              <a:off x="3521" y="1882"/>
              <a:ext cx="73" cy="59"/>
            </a:xfrm>
            <a:custGeom>
              <a:avLst/>
              <a:gdLst>
                <a:gd name="T0" fmla="*/ 101 w 101"/>
                <a:gd name="T1" fmla="*/ 45 h 52"/>
                <a:gd name="T2" fmla="*/ 86 w 101"/>
                <a:gd name="T3" fmla="*/ 52 h 52"/>
                <a:gd name="T4" fmla="*/ 0 w 101"/>
                <a:gd name="T5" fmla="*/ 7 h 52"/>
                <a:gd name="T6" fmla="*/ 15 w 101"/>
                <a:gd name="T7" fmla="*/ 0 h 52"/>
                <a:gd name="T8" fmla="*/ 101 w 101"/>
                <a:gd name="T9" fmla="*/ 45 h 52"/>
              </a:gdLst>
              <a:ahLst/>
              <a:cxnLst>
                <a:cxn ang="0">
                  <a:pos x="T0" y="T1"/>
                </a:cxn>
                <a:cxn ang="0">
                  <a:pos x="T2" y="T3"/>
                </a:cxn>
                <a:cxn ang="0">
                  <a:pos x="T4" y="T5"/>
                </a:cxn>
                <a:cxn ang="0">
                  <a:pos x="T6" y="T7"/>
                </a:cxn>
                <a:cxn ang="0">
                  <a:pos x="T8" y="T9"/>
                </a:cxn>
              </a:cxnLst>
              <a:rect l="0" t="0" r="r" b="b"/>
              <a:pathLst>
                <a:path w="101" h="52">
                  <a:moveTo>
                    <a:pt x="101" y="45"/>
                  </a:moveTo>
                  <a:lnTo>
                    <a:pt x="86" y="52"/>
                  </a:lnTo>
                  <a:lnTo>
                    <a:pt x="0" y="7"/>
                  </a:lnTo>
                  <a:lnTo>
                    <a:pt x="15" y="0"/>
                  </a:lnTo>
                  <a:lnTo>
                    <a:pt x="101"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6" name="Freeform 43"/>
            <p:cNvSpPr>
              <a:spLocks/>
            </p:cNvSpPr>
            <p:nvPr/>
          </p:nvSpPr>
          <p:spPr bwMode="auto">
            <a:xfrm>
              <a:off x="3460" y="1833"/>
              <a:ext cx="72" cy="57"/>
            </a:xfrm>
            <a:custGeom>
              <a:avLst/>
              <a:gdLst>
                <a:gd name="T0" fmla="*/ 101 w 101"/>
                <a:gd name="T1" fmla="*/ 44 h 51"/>
                <a:gd name="T2" fmla="*/ 86 w 101"/>
                <a:gd name="T3" fmla="*/ 51 h 51"/>
                <a:gd name="T4" fmla="*/ 0 w 101"/>
                <a:gd name="T5" fmla="*/ 8 h 51"/>
                <a:gd name="T6" fmla="*/ 15 w 101"/>
                <a:gd name="T7" fmla="*/ 0 h 51"/>
                <a:gd name="T8" fmla="*/ 101 w 101"/>
                <a:gd name="T9" fmla="*/ 44 h 51"/>
              </a:gdLst>
              <a:ahLst/>
              <a:cxnLst>
                <a:cxn ang="0">
                  <a:pos x="T0" y="T1"/>
                </a:cxn>
                <a:cxn ang="0">
                  <a:pos x="T2" y="T3"/>
                </a:cxn>
                <a:cxn ang="0">
                  <a:pos x="T4" y="T5"/>
                </a:cxn>
                <a:cxn ang="0">
                  <a:pos x="T6" y="T7"/>
                </a:cxn>
                <a:cxn ang="0">
                  <a:pos x="T8" y="T9"/>
                </a:cxn>
              </a:cxnLst>
              <a:rect l="0" t="0" r="r" b="b"/>
              <a:pathLst>
                <a:path w="101" h="51">
                  <a:moveTo>
                    <a:pt x="101" y="44"/>
                  </a:moveTo>
                  <a:lnTo>
                    <a:pt x="86" y="51"/>
                  </a:lnTo>
                  <a:lnTo>
                    <a:pt x="0" y="8"/>
                  </a:lnTo>
                  <a:lnTo>
                    <a:pt x="15" y="0"/>
                  </a:lnTo>
                  <a:lnTo>
                    <a:pt x="101"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7" name="Freeform 44"/>
            <p:cNvSpPr>
              <a:spLocks/>
            </p:cNvSpPr>
            <p:nvPr/>
          </p:nvSpPr>
          <p:spPr bwMode="auto">
            <a:xfrm>
              <a:off x="3395" y="1785"/>
              <a:ext cx="75" cy="57"/>
            </a:xfrm>
            <a:custGeom>
              <a:avLst/>
              <a:gdLst>
                <a:gd name="T0" fmla="*/ 105 w 105"/>
                <a:gd name="T1" fmla="*/ 43 h 51"/>
                <a:gd name="T2" fmla="*/ 90 w 105"/>
                <a:gd name="T3" fmla="*/ 51 h 51"/>
                <a:gd name="T4" fmla="*/ 0 w 105"/>
                <a:gd name="T5" fmla="*/ 8 h 51"/>
                <a:gd name="T6" fmla="*/ 15 w 105"/>
                <a:gd name="T7" fmla="*/ 0 h 51"/>
                <a:gd name="T8" fmla="*/ 105 w 105"/>
                <a:gd name="T9" fmla="*/ 43 h 51"/>
              </a:gdLst>
              <a:ahLst/>
              <a:cxnLst>
                <a:cxn ang="0">
                  <a:pos x="T0" y="T1"/>
                </a:cxn>
                <a:cxn ang="0">
                  <a:pos x="T2" y="T3"/>
                </a:cxn>
                <a:cxn ang="0">
                  <a:pos x="T4" y="T5"/>
                </a:cxn>
                <a:cxn ang="0">
                  <a:pos x="T6" y="T7"/>
                </a:cxn>
                <a:cxn ang="0">
                  <a:pos x="T8" y="T9"/>
                </a:cxn>
              </a:cxnLst>
              <a:rect l="0" t="0" r="r" b="b"/>
              <a:pathLst>
                <a:path w="105" h="51">
                  <a:moveTo>
                    <a:pt x="105" y="43"/>
                  </a:moveTo>
                  <a:lnTo>
                    <a:pt x="90" y="51"/>
                  </a:lnTo>
                  <a:lnTo>
                    <a:pt x="0" y="8"/>
                  </a:lnTo>
                  <a:lnTo>
                    <a:pt x="15" y="0"/>
                  </a:lnTo>
                  <a:lnTo>
                    <a:pt x="105"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8" name="Freeform 45"/>
            <p:cNvSpPr>
              <a:spLocks/>
            </p:cNvSpPr>
            <p:nvPr/>
          </p:nvSpPr>
          <p:spPr bwMode="auto">
            <a:xfrm>
              <a:off x="3333" y="1735"/>
              <a:ext cx="73" cy="59"/>
            </a:xfrm>
            <a:custGeom>
              <a:avLst/>
              <a:gdLst>
                <a:gd name="T0" fmla="*/ 101 w 101"/>
                <a:gd name="T1" fmla="*/ 45 h 53"/>
                <a:gd name="T2" fmla="*/ 86 w 101"/>
                <a:gd name="T3" fmla="*/ 53 h 53"/>
                <a:gd name="T4" fmla="*/ 0 w 101"/>
                <a:gd name="T5" fmla="*/ 7 h 53"/>
                <a:gd name="T6" fmla="*/ 15 w 101"/>
                <a:gd name="T7" fmla="*/ 0 h 53"/>
                <a:gd name="T8" fmla="*/ 101 w 101"/>
                <a:gd name="T9" fmla="*/ 45 h 53"/>
              </a:gdLst>
              <a:ahLst/>
              <a:cxnLst>
                <a:cxn ang="0">
                  <a:pos x="T0" y="T1"/>
                </a:cxn>
                <a:cxn ang="0">
                  <a:pos x="T2" y="T3"/>
                </a:cxn>
                <a:cxn ang="0">
                  <a:pos x="T4" y="T5"/>
                </a:cxn>
                <a:cxn ang="0">
                  <a:pos x="T6" y="T7"/>
                </a:cxn>
                <a:cxn ang="0">
                  <a:pos x="T8" y="T9"/>
                </a:cxn>
              </a:cxnLst>
              <a:rect l="0" t="0" r="r" b="b"/>
              <a:pathLst>
                <a:path w="101" h="53">
                  <a:moveTo>
                    <a:pt x="101" y="45"/>
                  </a:moveTo>
                  <a:lnTo>
                    <a:pt x="86" y="53"/>
                  </a:lnTo>
                  <a:lnTo>
                    <a:pt x="0" y="7"/>
                  </a:lnTo>
                  <a:lnTo>
                    <a:pt x="15" y="0"/>
                  </a:lnTo>
                  <a:lnTo>
                    <a:pt x="101"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49" name="Freeform 46"/>
            <p:cNvSpPr>
              <a:spLocks/>
            </p:cNvSpPr>
            <p:nvPr/>
          </p:nvSpPr>
          <p:spPr bwMode="auto">
            <a:xfrm>
              <a:off x="3269" y="1685"/>
              <a:ext cx="75" cy="57"/>
            </a:xfrm>
            <a:custGeom>
              <a:avLst/>
              <a:gdLst>
                <a:gd name="T0" fmla="*/ 104 w 104"/>
                <a:gd name="T1" fmla="*/ 44 h 51"/>
                <a:gd name="T2" fmla="*/ 89 w 104"/>
                <a:gd name="T3" fmla="*/ 51 h 51"/>
                <a:gd name="T4" fmla="*/ 0 w 104"/>
                <a:gd name="T5" fmla="*/ 8 h 51"/>
                <a:gd name="T6" fmla="*/ 15 w 104"/>
                <a:gd name="T7" fmla="*/ 0 h 51"/>
                <a:gd name="T8" fmla="*/ 104 w 104"/>
                <a:gd name="T9" fmla="*/ 44 h 51"/>
              </a:gdLst>
              <a:ahLst/>
              <a:cxnLst>
                <a:cxn ang="0">
                  <a:pos x="T0" y="T1"/>
                </a:cxn>
                <a:cxn ang="0">
                  <a:pos x="T2" y="T3"/>
                </a:cxn>
                <a:cxn ang="0">
                  <a:pos x="T4" y="T5"/>
                </a:cxn>
                <a:cxn ang="0">
                  <a:pos x="T6" y="T7"/>
                </a:cxn>
                <a:cxn ang="0">
                  <a:pos x="T8" y="T9"/>
                </a:cxn>
              </a:cxnLst>
              <a:rect l="0" t="0" r="r" b="b"/>
              <a:pathLst>
                <a:path w="104" h="51">
                  <a:moveTo>
                    <a:pt x="104" y="44"/>
                  </a:moveTo>
                  <a:lnTo>
                    <a:pt x="89" y="51"/>
                  </a:lnTo>
                  <a:lnTo>
                    <a:pt x="0" y="8"/>
                  </a:lnTo>
                  <a:lnTo>
                    <a:pt x="15" y="0"/>
                  </a:lnTo>
                  <a:lnTo>
                    <a:pt x="104"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0" name="Freeform 47"/>
            <p:cNvSpPr>
              <a:spLocks/>
            </p:cNvSpPr>
            <p:nvPr/>
          </p:nvSpPr>
          <p:spPr bwMode="auto">
            <a:xfrm>
              <a:off x="3206" y="1635"/>
              <a:ext cx="74" cy="59"/>
            </a:xfrm>
            <a:custGeom>
              <a:avLst/>
              <a:gdLst>
                <a:gd name="T0" fmla="*/ 102 w 102"/>
                <a:gd name="T1" fmla="*/ 45 h 53"/>
                <a:gd name="T2" fmla="*/ 87 w 102"/>
                <a:gd name="T3" fmla="*/ 53 h 53"/>
                <a:gd name="T4" fmla="*/ 0 w 102"/>
                <a:gd name="T5" fmla="*/ 8 h 53"/>
                <a:gd name="T6" fmla="*/ 15 w 102"/>
                <a:gd name="T7" fmla="*/ 0 h 53"/>
                <a:gd name="T8" fmla="*/ 102 w 102"/>
                <a:gd name="T9" fmla="*/ 45 h 53"/>
              </a:gdLst>
              <a:ahLst/>
              <a:cxnLst>
                <a:cxn ang="0">
                  <a:pos x="T0" y="T1"/>
                </a:cxn>
                <a:cxn ang="0">
                  <a:pos x="T2" y="T3"/>
                </a:cxn>
                <a:cxn ang="0">
                  <a:pos x="T4" y="T5"/>
                </a:cxn>
                <a:cxn ang="0">
                  <a:pos x="T6" y="T7"/>
                </a:cxn>
                <a:cxn ang="0">
                  <a:pos x="T8" y="T9"/>
                </a:cxn>
              </a:cxnLst>
              <a:rect l="0" t="0" r="r" b="b"/>
              <a:pathLst>
                <a:path w="102" h="53">
                  <a:moveTo>
                    <a:pt x="102" y="45"/>
                  </a:moveTo>
                  <a:lnTo>
                    <a:pt x="87" y="53"/>
                  </a:lnTo>
                  <a:lnTo>
                    <a:pt x="0" y="8"/>
                  </a:lnTo>
                  <a:lnTo>
                    <a:pt x="15" y="0"/>
                  </a:lnTo>
                  <a:lnTo>
                    <a:pt x="102"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1" name="Rectangle 48"/>
            <p:cNvSpPr>
              <a:spLocks noChangeArrowheads="1"/>
            </p:cNvSpPr>
            <p:nvPr/>
          </p:nvSpPr>
          <p:spPr bwMode="auto">
            <a:xfrm>
              <a:off x="3719" y="2129"/>
              <a:ext cx="99" cy="12"/>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52" name="Freeform 49"/>
            <p:cNvSpPr>
              <a:spLocks/>
            </p:cNvSpPr>
            <p:nvPr/>
          </p:nvSpPr>
          <p:spPr bwMode="auto">
            <a:xfrm>
              <a:off x="3708" y="2129"/>
              <a:ext cx="11" cy="12"/>
            </a:xfrm>
            <a:custGeom>
              <a:avLst/>
              <a:gdLst>
                <a:gd name="T0" fmla="*/ 15 w 15"/>
                <a:gd name="T1" fmla="*/ 0 h 11"/>
                <a:gd name="T2" fmla="*/ 0 w 15"/>
                <a:gd name="T3" fmla="*/ 8 h 11"/>
                <a:gd name="T4" fmla="*/ 7 w 15"/>
                <a:gd name="T5" fmla="*/ 11 h 11"/>
                <a:gd name="T6" fmla="*/ 15 w 15"/>
                <a:gd name="T7" fmla="*/ 11 h 11"/>
                <a:gd name="T8" fmla="*/ 15 w 15"/>
                <a:gd name="T9" fmla="*/ 0 h 11"/>
              </a:gdLst>
              <a:ahLst/>
              <a:cxnLst>
                <a:cxn ang="0">
                  <a:pos x="T0" y="T1"/>
                </a:cxn>
                <a:cxn ang="0">
                  <a:pos x="T2" y="T3"/>
                </a:cxn>
                <a:cxn ang="0">
                  <a:pos x="T4" y="T5"/>
                </a:cxn>
                <a:cxn ang="0">
                  <a:pos x="T6" y="T7"/>
                </a:cxn>
                <a:cxn ang="0">
                  <a:pos x="T8" y="T9"/>
                </a:cxn>
              </a:cxnLst>
              <a:rect l="0" t="0" r="r" b="b"/>
              <a:pathLst>
                <a:path w="15" h="11">
                  <a:moveTo>
                    <a:pt x="15" y="0"/>
                  </a:moveTo>
                  <a:lnTo>
                    <a:pt x="0" y="8"/>
                  </a:lnTo>
                  <a:lnTo>
                    <a:pt x="7" y="11"/>
                  </a:lnTo>
                  <a:lnTo>
                    <a:pt x="15" y="11"/>
                  </a:lnTo>
                  <a:lnTo>
                    <a:pt x="15"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3" name="Freeform 50"/>
            <p:cNvSpPr>
              <a:spLocks/>
            </p:cNvSpPr>
            <p:nvPr/>
          </p:nvSpPr>
          <p:spPr bwMode="auto">
            <a:xfrm>
              <a:off x="3648" y="2081"/>
              <a:ext cx="71" cy="57"/>
            </a:xfrm>
            <a:custGeom>
              <a:avLst/>
              <a:gdLst>
                <a:gd name="T0" fmla="*/ 98 w 98"/>
                <a:gd name="T1" fmla="*/ 43 h 51"/>
                <a:gd name="T2" fmla="*/ 83 w 98"/>
                <a:gd name="T3" fmla="*/ 51 h 51"/>
                <a:gd name="T4" fmla="*/ 0 w 98"/>
                <a:gd name="T5" fmla="*/ 7 h 51"/>
                <a:gd name="T6" fmla="*/ 15 w 98"/>
                <a:gd name="T7" fmla="*/ 0 h 51"/>
                <a:gd name="T8" fmla="*/ 98 w 98"/>
                <a:gd name="T9" fmla="*/ 43 h 51"/>
              </a:gdLst>
              <a:ahLst/>
              <a:cxnLst>
                <a:cxn ang="0">
                  <a:pos x="T0" y="T1"/>
                </a:cxn>
                <a:cxn ang="0">
                  <a:pos x="T2" y="T3"/>
                </a:cxn>
                <a:cxn ang="0">
                  <a:pos x="T4" y="T5"/>
                </a:cxn>
                <a:cxn ang="0">
                  <a:pos x="T6" y="T7"/>
                </a:cxn>
                <a:cxn ang="0">
                  <a:pos x="T8" y="T9"/>
                </a:cxn>
              </a:cxnLst>
              <a:rect l="0" t="0" r="r" b="b"/>
              <a:pathLst>
                <a:path w="98" h="51">
                  <a:moveTo>
                    <a:pt x="98" y="43"/>
                  </a:moveTo>
                  <a:lnTo>
                    <a:pt x="83" y="51"/>
                  </a:lnTo>
                  <a:lnTo>
                    <a:pt x="0" y="7"/>
                  </a:lnTo>
                  <a:lnTo>
                    <a:pt x="15" y="0"/>
                  </a:lnTo>
                  <a:lnTo>
                    <a:pt x="98"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4" name="Freeform 51"/>
            <p:cNvSpPr>
              <a:spLocks/>
            </p:cNvSpPr>
            <p:nvPr/>
          </p:nvSpPr>
          <p:spPr bwMode="auto">
            <a:xfrm>
              <a:off x="3583" y="2031"/>
              <a:ext cx="76" cy="58"/>
            </a:xfrm>
            <a:custGeom>
              <a:avLst/>
              <a:gdLst>
                <a:gd name="T0" fmla="*/ 105 w 105"/>
                <a:gd name="T1" fmla="*/ 44 h 51"/>
                <a:gd name="T2" fmla="*/ 90 w 105"/>
                <a:gd name="T3" fmla="*/ 51 h 51"/>
                <a:gd name="T4" fmla="*/ 0 w 105"/>
                <a:gd name="T5" fmla="*/ 8 h 51"/>
                <a:gd name="T6" fmla="*/ 15 w 105"/>
                <a:gd name="T7" fmla="*/ 0 h 51"/>
                <a:gd name="T8" fmla="*/ 105 w 105"/>
                <a:gd name="T9" fmla="*/ 44 h 51"/>
              </a:gdLst>
              <a:ahLst/>
              <a:cxnLst>
                <a:cxn ang="0">
                  <a:pos x="T0" y="T1"/>
                </a:cxn>
                <a:cxn ang="0">
                  <a:pos x="T2" y="T3"/>
                </a:cxn>
                <a:cxn ang="0">
                  <a:pos x="T4" y="T5"/>
                </a:cxn>
                <a:cxn ang="0">
                  <a:pos x="T6" y="T7"/>
                </a:cxn>
                <a:cxn ang="0">
                  <a:pos x="T8" y="T9"/>
                </a:cxn>
              </a:cxnLst>
              <a:rect l="0" t="0" r="r" b="b"/>
              <a:pathLst>
                <a:path w="105" h="51">
                  <a:moveTo>
                    <a:pt x="105" y="44"/>
                  </a:moveTo>
                  <a:lnTo>
                    <a:pt x="90" y="51"/>
                  </a:lnTo>
                  <a:lnTo>
                    <a:pt x="0" y="8"/>
                  </a:lnTo>
                  <a:lnTo>
                    <a:pt x="15" y="0"/>
                  </a:lnTo>
                  <a:lnTo>
                    <a:pt x="105"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5" name="Freeform 52"/>
            <p:cNvSpPr>
              <a:spLocks/>
            </p:cNvSpPr>
            <p:nvPr/>
          </p:nvSpPr>
          <p:spPr bwMode="auto">
            <a:xfrm>
              <a:off x="3521" y="1981"/>
              <a:ext cx="73" cy="59"/>
            </a:xfrm>
            <a:custGeom>
              <a:avLst/>
              <a:gdLst>
                <a:gd name="T0" fmla="*/ 101 w 101"/>
                <a:gd name="T1" fmla="*/ 45 h 53"/>
                <a:gd name="T2" fmla="*/ 86 w 101"/>
                <a:gd name="T3" fmla="*/ 53 h 53"/>
                <a:gd name="T4" fmla="*/ 0 w 101"/>
                <a:gd name="T5" fmla="*/ 8 h 53"/>
                <a:gd name="T6" fmla="*/ 15 w 101"/>
                <a:gd name="T7" fmla="*/ 0 h 53"/>
                <a:gd name="T8" fmla="*/ 101 w 101"/>
                <a:gd name="T9" fmla="*/ 45 h 53"/>
              </a:gdLst>
              <a:ahLst/>
              <a:cxnLst>
                <a:cxn ang="0">
                  <a:pos x="T0" y="T1"/>
                </a:cxn>
                <a:cxn ang="0">
                  <a:pos x="T2" y="T3"/>
                </a:cxn>
                <a:cxn ang="0">
                  <a:pos x="T4" y="T5"/>
                </a:cxn>
                <a:cxn ang="0">
                  <a:pos x="T6" y="T7"/>
                </a:cxn>
                <a:cxn ang="0">
                  <a:pos x="T8" y="T9"/>
                </a:cxn>
              </a:cxnLst>
              <a:rect l="0" t="0" r="r" b="b"/>
              <a:pathLst>
                <a:path w="101" h="53">
                  <a:moveTo>
                    <a:pt x="101" y="45"/>
                  </a:moveTo>
                  <a:lnTo>
                    <a:pt x="86" y="53"/>
                  </a:lnTo>
                  <a:lnTo>
                    <a:pt x="0" y="8"/>
                  </a:lnTo>
                  <a:lnTo>
                    <a:pt x="15" y="0"/>
                  </a:lnTo>
                  <a:lnTo>
                    <a:pt x="101"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6" name="Freeform 53"/>
            <p:cNvSpPr>
              <a:spLocks/>
            </p:cNvSpPr>
            <p:nvPr/>
          </p:nvSpPr>
          <p:spPr bwMode="auto">
            <a:xfrm>
              <a:off x="3460" y="1933"/>
              <a:ext cx="72" cy="57"/>
            </a:xfrm>
            <a:custGeom>
              <a:avLst/>
              <a:gdLst>
                <a:gd name="T0" fmla="*/ 101 w 101"/>
                <a:gd name="T1" fmla="*/ 43 h 51"/>
                <a:gd name="T2" fmla="*/ 86 w 101"/>
                <a:gd name="T3" fmla="*/ 51 h 51"/>
                <a:gd name="T4" fmla="*/ 0 w 101"/>
                <a:gd name="T5" fmla="*/ 7 h 51"/>
                <a:gd name="T6" fmla="*/ 15 w 101"/>
                <a:gd name="T7" fmla="*/ 0 h 51"/>
                <a:gd name="T8" fmla="*/ 101 w 101"/>
                <a:gd name="T9" fmla="*/ 43 h 51"/>
              </a:gdLst>
              <a:ahLst/>
              <a:cxnLst>
                <a:cxn ang="0">
                  <a:pos x="T0" y="T1"/>
                </a:cxn>
                <a:cxn ang="0">
                  <a:pos x="T2" y="T3"/>
                </a:cxn>
                <a:cxn ang="0">
                  <a:pos x="T4" y="T5"/>
                </a:cxn>
                <a:cxn ang="0">
                  <a:pos x="T6" y="T7"/>
                </a:cxn>
                <a:cxn ang="0">
                  <a:pos x="T8" y="T9"/>
                </a:cxn>
              </a:cxnLst>
              <a:rect l="0" t="0" r="r" b="b"/>
              <a:pathLst>
                <a:path w="101" h="51">
                  <a:moveTo>
                    <a:pt x="101" y="43"/>
                  </a:moveTo>
                  <a:lnTo>
                    <a:pt x="86" y="51"/>
                  </a:lnTo>
                  <a:lnTo>
                    <a:pt x="0" y="7"/>
                  </a:lnTo>
                  <a:lnTo>
                    <a:pt x="15" y="0"/>
                  </a:lnTo>
                  <a:lnTo>
                    <a:pt x="101"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7" name="Freeform 54"/>
            <p:cNvSpPr>
              <a:spLocks/>
            </p:cNvSpPr>
            <p:nvPr/>
          </p:nvSpPr>
          <p:spPr bwMode="auto">
            <a:xfrm>
              <a:off x="3395" y="1882"/>
              <a:ext cx="75" cy="59"/>
            </a:xfrm>
            <a:custGeom>
              <a:avLst/>
              <a:gdLst>
                <a:gd name="T0" fmla="*/ 105 w 105"/>
                <a:gd name="T1" fmla="*/ 45 h 52"/>
                <a:gd name="T2" fmla="*/ 90 w 105"/>
                <a:gd name="T3" fmla="*/ 52 h 52"/>
                <a:gd name="T4" fmla="*/ 0 w 105"/>
                <a:gd name="T5" fmla="*/ 7 h 52"/>
                <a:gd name="T6" fmla="*/ 15 w 105"/>
                <a:gd name="T7" fmla="*/ 0 h 52"/>
                <a:gd name="T8" fmla="*/ 105 w 105"/>
                <a:gd name="T9" fmla="*/ 45 h 52"/>
              </a:gdLst>
              <a:ahLst/>
              <a:cxnLst>
                <a:cxn ang="0">
                  <a:pos x="T0" y="T1"/>
                </a:cxn>
                <a:cxn ang="0">
                  <a:pos x="T2" y="T3"/>
                </a:cxn>
                <a:cxn ang="0">
                  <a:pos x="T4" y="T5"/>
                </a:cxn>
                <a:cxn ang="0">
                  <a:pos x="T6" y="T7"/>
                </a:cxn>
                <a:cxn ang="0">
                  <a:pos x="T8" y="T9"/>
                </a:cxn>
              </a:cxnLst>
              <a:rect l="0" t="0" r="r" b="b"/>
              <a:pathLst>
                <a:path w="105" h="52">
                  <a:moveTo>
                    <a:pt x="105" y="45"/>
                  </a:moveTo>
                  <a:lnTo>
                    <a:pt x="90" y="52"/>
                  </a:lnTo>
                  <a:lnTo>
                    <a:pt x="0" y="7"/>
                  </a:lnTo>
                  <a:lnTo>
                    <a:pt x="15" y="0"/>
                  </a:lnTo>
                  <a:lnTo>
                    <a:pt x="105"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8" name="Freeform 55"/>
            <p:cNvSpPr>
              <a:spLocks/>
            </p:cNvSpPr>
            <p:nvPr/>
          </p:nvSpPr>
          <p:spPr bwMode="auto">
            <a:xfrm>
              <a:off x="3333" y="1833"/>
              <a:ext cx="73" cy="57"/>
            </a:xfrm>
            <a:custGeom>
              <a:avLst/>
              <a:gdLst>
                <a:gd name="T0" fmla="*/ 101 w 101"/>
                <a:gd name="T1" fmla="*/ 44 h 51"/>
                <a:gd name="T2" fmla="*/ 86 w 101"/>
                <a:gd name="T3" fmla="*/ 51 h 51"/>
                <a:gd name="T4" fmla="*/ 0 w 101"/>
                <a:gd name="T5" fmla="*/ 8 h 51"/>
                <a:gd name="T6" fmla="*/ 15 w 101"/>
                <a:gd name="T7" fmla="*/ 0 h 51"/>
                <a:gd name="T8" fmla="*/ 101 w 101"/>
                <a:gd name="T9" fmla="*/ 44 h 51"/>
              </a:gdLst>
              <a:ahLst/>
              <a:cxnLst>
                <a:cxn ang="0">
                  <a:pos x="T0" y="T1"/>
                </a:cxn>
                <a:cxn ang="0">
                  <a:pos x="T2" y="T3"/>
                </a:cxn>
                <a:cxn ang="0">
                  <a:pos x="T4" y="T5"/>
                </a:cxn>
                <a:cxn ang="0">
                  <a:pos x="T6" y="T7"/>
                </a:cxn>
                <a:cxn ang="0">
                  <a:pos x="T8" y="T9"/>
                </a:cxn>
              </a:cxnLst>
              <a:rect l="0" t="0" r="r" b="b"/>
              <a:pathLst>
                <a:path w="101" h="51">
                  <a:moveTo>
                    <a:pt x="101" y="44"/>
                  </a:moveTo>
                  <a:lnTo>
                    <a:pt x="86" y="51"/>
                  </a:lnTo>
                  <a:lnTo>
                    <a:pt x="0" y="8"/>
                  </a:lnTo>
                  <a:lnTo>
                    <a:pt x="15" y="0"/>
                  </a:lnTo>
                  <a:lnTo>
                    <a:pt x="101"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59" name="Freeform 56"/>
            <p:cNvSpPr>
              <a:spLocks/>
            </p:cNvSpPr>
            <p:nvPr/>
          </p:nvSpPr>
          <p:spPr bwMode="auto">
            <a:xfrm>
              <a:off x="3269" y="1785"/>
              <a:ext cx="75" cy="57"/>
            </a:xfrm>
            <a:custGeom>
              <a:avLst/>
              <a:gdLst>
                <a:gd name="T0" fmla="*/ 104 w 104"/>
                <a:gd name="T1" fmla="*/ 43 h 51"/>
                <a:gd name="T2" fmla="*/ 89 w 104"/>
                <a:gd name="T3" fmla="*/ 51 h 51"/>
                <a:gd name="T4" fmla="*/ 0 w 104"/>
                <a:gd name="T5" fmla="*/ 8 h 51"/>
                <a:gd name="T6" fmla="*/ 15 w 104"/>
                <a:gd name="T7" fmla="*/ 0 h 51"/>
                <a:gd name="T8" fmla="*/ 104 w 104"/>
                <a:gd name="T9" fmla="*/ 43 h 51"/>
              </a:gdLst>
              <a:ahLst/>
              <a:cxnLst>
                <a:cxn ang="0">
                  <a:pos x="T0" y="T1"/>
                </a:cxn>
                <a:cxn ang="0">
                  <a:pos x="T2" y="T3"/>
                </a:cxn>
                <a:cxn ang="0">
                  <a:pos x="T4" y="T5"/>
                </a:cxn>
                <a:cxn ang="0">
                  <a:pos x="T6" y="T7"/>
                </a:cxn>
                <a:cxn ang="0">
                  <a:pos x="T8" y="T9"/>
                </a:cxn>
              </a:cxnLst>
              <a:rect l="0" t="0" r="r" b="b"/>
              <a:pathLst>
                <a:path w="104" h="51">
                  <a:moveTo>
                    <a:pt x="104" y="43"/>
                  </a:moveTo>
                  <a:lnTo>
                    <a:pt x="89" y="51"/>
                  </a:lnTo>
                  <a:lnTo>
                    <a:pt x="0" y="8"/>
                  </a:lnTo>
                  <a:lnTo>
                    <a:pt x="15" y="0"/>
                  </a:lnTo>
                  <a:lnTo>
                    <a:pt x="104" y="4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60" name="Freeform 57"/>
            <p:cNvSpPr>
              <a:spLocks/>
            </p:cNvSpPr>
            <p:nvPr/>
          </p:nvSpPr>
          <p:spPr bwMode="auto">
            <a:xfrm>
              <a:off x="3206" y="1735"/>
              <a:ext cx="74" cy="59"/>
            </a:xfrm>
            <a:custGeom>
              <a:avLst/>
              <a:gdLst>
                <a:gd name="T0" fmla="*/ 102 w 102"/>
                <a:gd name="T1" fmla="*/ 45 h 53"/>
                <a:gd name="T2" fmla="*/ 87 w 102"/>
                <a:gd name="T3" fmla="*/ 53 h 53"/>
                <a:gd name="T4" fmla="*/ 0 w 102"/>
                <a:gd name="T5" fmla="*/ 7 h 53"/>
                <a:gd name="T6" fmla="*/ 15 w 102"/>
                <a:gd name="T7" fmla="*/ 0 h 53"/>
                <a:gd name="T8" fmla="*/ 102 w 102"/>
                <a:gd name="T9" fmla="*/ 45 h 53"/>
              </a:gdLst>
              <a:ahLst/>
              <a:cxnLst>
                <a:cxn ang="0">
                  <a:pos x="T0" y="T1"/>
                </a:cxn>
                <a:cxn ang="0">
                  <a:pos x="T2" y="T3"/>
                </a:cxn>
                <a:cxn ang="0">
                  <a:pos x="T4" y="T5"/>
                </a:cxn>
                <a:cxn ang="0">
                  <a:pos x="T6" y="T7"/>
                </a:cxn>
                <a:cxn ang="0">
                  <a:pos x="T8" y="T9"/>
                </a:cxn>
              </a:cxnLst>
              <a:rect l="0" t="0" r="r" b="b"/>
              <a:pathLst>
                <a:path w="102" h="53">
                  <a:moveTo>
                    <a:pt x="102" y="45"/>
                  </a:moveTo>
                  <a:lnTo>
                    <a:pt x="87" y="53"/>
                  </a:lnTo>
                  <a:lnTo>
                    <a:pt x="0" y="7"/>
                  </a:lnTo>
                  <a:lnTo>
                    <a:pt x="15" y="0"/>
                  </a:lnTo>
                  <a:lnTo>
                    <a:pt x="102" y="45"/>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61" name="Rectangle 58"/>
            <p:cNvSpPr>
              <a:spLocks noChangeArrowheads="1"/>
            </p:cNvSpPr>
            <p:nvPr/>
          </p:nvSpPr>
          <p:spPr bwMode="auto">
            <a:xfrm>
              <a:off x="3646" y="1591"/>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62" name="Rectangle 59"/>
            <p:cNvSpPr>
              <a:spLocks noChangeArrowheads="1"/>
            </p:cNvSpPr>
            <p:nvPr/>
          </p:nvSpPr>
          <p:spPr bwMode="auto">
            <a:xfrm>
              <a:off x="3646" y="1789"/>
              <a:ext cx="16" cy="9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63" name="Rectangle 60"/>
            <p:cNvSpPr>
              <a:spLocks noChangeArrowheads="1"/>
            </p:cNvSpPr>
            <p:nvPr/>
          </p:nvSpPr>
          <p:spPr bwMode="auto">
            <a:xfrm>
              <a:off x="3646" y="1985"/>
              <a:ext cx="16" cy="10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64" name="Rectangle 61"/>
            <p:cNvSpPr>
              <a:spLocks noChangeArrowheads="1"/>
            </p:cNvSpPr>
            <p:nvPr/>
          </p:nvSpPr>
          <p:spPr bwMode="auto">
            <a:xfrm>
              <a:off x="3581" y="2036"/>
              <a:ext cx="16" cy="10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65" name="Rectangle 62"/>
            <p:cNvSpPr>
              <a:spLocks noChangeArrowheads="1"/>
            </p:cNvSpPr>
            <p:nvPr/>
          </p:nvSpPr>
          <p:spPr bwMode="auto">
            <a:xfrm>
              <a:off x="3581" y="1639"/>
              <a:ext cx="16" cy="10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66" name="Rectangle 63"/>
            <p:cNvSpPr>
              <a:spLocks noChangeArrowheads="1"/>
            </p:cNvSpPr>
            <p:nvPr/>
          </p:nvSpPr>
          <p:spPr bwMode="auto">
            <a:xfrm>
              <a:off x="3581" y="1838"/>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67" name="Rectangle 64"/>
            <p:cNvSpPr>
              <a:spLocks noChangeArrowheads="1"/>
            </p:cNvSpPr>
            <p:nvPr/>
          </p:nvSpPr>
          <p:spPr bwMode="auto">
            <a:xfrm>
              <a:off x="3519" y="1491"/>
              <a:ext cx="16" cy="10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68" name="Rectangle 65"/>
            <p:cNvSpPr>
              <a:spLocks noChangeArrowheads="1"/>
            </p:cNvSpPr>
            <p:nvPr/>
          </p:nvSpPr>
          <p:spPr bwMode="auto">
            <a:xfrm>
              <a:off x="3519" y="1690"/>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69" name="Rectangle 66"/>
            <p:cNvSpPr>
              <a:spLocks noChangeArrowheads="1"/>
            </p:cNvSpPr>
            <p:nvPr/>
          </p:nvSpPr>
          <p:spPr bwMode="auto">
            <a:xfrm>
              <a:off x="3519" y="1886"/>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0" name="Rectangle 67"/>
            <p:cNvSpPr>
              <a:spLocks noChangeArrowheads="1"/>
            </p:cNvSpPr>
            <p:nvPr/>
          </p:nvSpPr>
          <p:spPr bwMode="auto">
            <a:xfrm>
              <a:off x="3457" y="1937"/>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1" name="Rectangle 68"/>
            <p:cNvSpPr>
              <a:spLocks noChangeArrowheads="1"/>
            </p:cNvSpPr>
            <p:nvPr/>
          </p:nvSpPr>
          <p:spPr bwMode="auto">
            <a:xfrm>
              <a:off x="3457" y="1540"/>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2" name="Rectangle 69"/>
            <p:cNvSpPr>
              <a:spLocks noChangeArrowheads="1"/>
            </p:cNvSpPr>
            <p:nvPr/>
          </p:nvSpPr>
          <p:spPr bwMode="auto">
            <a:xfrm>
              <a:off x="3457" y="1739"/>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3" name="Rectangle 70"/>
            <p:cNvSpPr>
              <a:spLocks noChangeArrowheads="1"/>
            </p:cNvSpPr>
            <p:nvPr/>
          </p:nvSpPr>
          <p:spPr bwMode="auto">
            <a:xfrm>
              <a:off x="3393" y="1392"/>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4" name="Rectangle 71"/>
            <p:cNvSpPr>
              <a:spLocks noChangeArrowheads="1"/>
            </p:cNvSpPr>
            <p:nvPr/>
          </p:nvSpPr>
          <p:spPr bwMode="auto">
            <a:xfrm>
              <a:off x="3393" y="1591"/>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5" name="Rectangle 72"/>
            <p:cNvSpPr>
              <a:spLocks noChangeArrowheads="1"/>
            </p:cNvSpPr>
            <p:nvPr/>
          </p:nvSpPr>
          <p:spPr bwMode="auto">
            <a:xfrm>
              <a:off x="3393" y="1789"/>
              <a:ext cx="16" cy="9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6" name="Rectangle 73"/>
            <p:cNvSpPr>
              <a:spLocks noChangeArrowheads="1"/>
            </p:cNvSpPr>
            <p:nvPr/>
          </p:nvSpPr>
          <p:spPr bwMode="auto">
            <a:xfrm>
              <a:off x="3331" y="1838"/>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7" name="Rectangle 74"/>
            <p:cNvSpPr>
              <a:spLocks noChangeArrowheads="1"/>
            </p:cNvSpPr>
            <p:nvPr/>
          </p:nvSpPr>
          <p:spPr bwMode="auto">
            <a:xfrm>
              <a:off x="3331" y="1443"/>
              <a:ext cx="16" cy="97"/>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8" name="Rectangle 75"/>
            <p:cNvSpPr>
              <a:spLocks noChangeArrowheads="1"/>
            </p:cNvSpPr>
            <p:nvPr/>
          </p:nvSpPr>
          <p:spPr bwMode="auto">
            <a:xfrm>
              <a:off x="3331" y="1639"/>
              <a:ext cx="16" cy="10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79" name="Rectangle 76"/>
            <p:cNvSpPr>
              <a:spLocks noChangeArrowheads="1"/>
            </p:cNvSpPr>
            <p:nvPr/>
          </p:nvSpPr>
          <p:spPr bwMode="auto">
            <a:xfrm>
              <a:off x="3266" y="1491"/>
              <a:ext cx="16" cy="10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80" name="Rectangle 77"/>
            <p:cNvSpPr>
              <a:spLocks noChangeArrowheads="1"/>
            </p:cNvSpPr>
            <p:nvPr/>
          </p:nvSpPr>
          <p:spPr bwMode="auto">
            <a:xfrm>
              <a:off x="3266" y="1690"/>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81" name="Rectangle 78"/>
            <p:cNvSpPr>
              <a:spLocks noChangeArrowheads="1"/>
            </p:cNvSpPr>
            <p:nvPr/>
          </p:nvSpPr>
          <p:spPr bwMode="auto">
            <a:xfrm>
              <a:off x="3266" y="1293"/>
              <a:ext cx="16" cy="9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82" name="Freeform 79"/>
            <p:cNvSpPr>
              <a:spLocks/>
            </p:cNvSpPr>
            <p:nvPr/>
          </p:nvSpPr>
          <p:spPr bwMode="auto">
            <a:xfrm>
              <a:off x="3206" y="1339"/>
              <a:ext cx="74" cy="57"/>
            </a:xfrm>
            <a:custGeom>
              <a:avLst/>
              <a:gdLst>
                <a:gd name="T0" fmla="*/ 102 w 102"/>
                <a:gd name="T1" fmla="*/ 44 h 51"/>
                <a:gd name="T2" fmla="*/ 87 w 102"/>
                <a:gd name="T3" fmla="*/ 51 h 51"/>
                <a:gd name="T4" fmla="*/ 0 w 102"/>
                <a:gd name="T5" fmla="*/ 8 h 51"/>
                <a:gd name="T6" fmla="*/ 15 w 102"/>
                <a:gd name="T7" fmla="*/ 0 h 51"/>
                <a:gd name="T8" fmla="*/ 102 w 102"/>
                <a:gd name="T9" fmla="*/ 44 h 51"/>
              </a:gdLst>
              <a:ahLst/>
              <a:cxnLst>
                <a:cxn ang="0">
                  <a:pos x="T0" y="T1"/>
                </a:cxn>
                <a:cxn ang="0">
                  <a:pos x="T2" y="T3"/>
                </a:cxn>
                <a:cxn ang="0">
                  <a:pos x="T4" y="T5"/>
                </a:cxn>
                <a:cxn ang="0">
                  <a:pos x="T6" y="T7"/>
                </a:cxn>
                <a:cxn ang="0">
                  <a:pos x="T8" y="T9"/>
                </a:cxn>
              </a:cxnLst>
              <a:rect l="0" t="0" r="r" b="b"/>
              <a:pathLst>
                <a:path w="102" h="51">
                  <a:moveTo>
                    <a:pt x="102" y="44"/>
                  </a:moveTo>
                  <a:lnTo>
                    <a:pt x="87" y="51"/>
                  </a:lnTo>
                  <a:lnTo>
                    <a:pt x="0" y="8"/>
                  </a:lnTo>
                  <a:lnTo>
                    <a:pt x="15" y="0"/>
                  </a:lnTo>
                  <a:lnTo>
                    <a:pt x="102" y="44"/>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83" name="Rectangle 80"/>
            <p:cNvSpPr>
              <a:spLocks noChangeArrowheads="1"/>
            </p:cNvSpPr>
            <p:nvPr/>
          </p:nvSpPr>
          <p:spPr bwMode="auto">
            <a:xfrm>
              <a:off x="3716" y="1639"/>
              <a:ext cx="102" cy="595"/>
            </a:xfrm>
            <a:prstGeom prst="rect">
              <a:avLst/>
            </a:prstGeom>
            <a:solidFill>
              <a:srgbClr val="DC7E5F"/>
            </a:solidFill>
            <a:ln w="34925">
              <a:solidFill>
                <a:srgbClr val="E6E6E6"/>
              </a:solidFill>
              <a:miter lim="800000"/>
              <a:headEnd/>
              <a:tailEnd/>
            </a:ln>
          </p:spPr>
          <p:txBody>
            <a:bodyPr/>
            <a:lstStyle/>
            <a:p>
              <a:pPr defTabSz="457200"/>
              <a:endParaRPr kumimoji="0" lang="ja-JP" altLang="en-US" dirty="0">
                <a:solidFill>
                  <a:prstClr val="black"/>
                </a:solidFill>
              </a:endParaRPr>
            </a:p>
          </p:txBody>
        </p:sp>
        <p:sp>
          <p:nvSpPr>
            <p:cNvPr id="84" name="Freeform 81"/>
            <p:cNvSpPr>
              <a:spLocks/>
            </p:cNvSpPr>
            <p:nvPr/>
          </p:nvSpPr>
          <p:spPr bwMode="auto">
            <a:xfrm>
              <a:off x="3161" y="1205"/>
              <a:ext cx="506" cy="434"/>
            </a:xfrm>
            <a:custGeom>
              <a:avLst/>
              <a:gdLst>
                <a:gd name="T0" fmla="*/ 703 w 703"/>
                <a:gd name="T1" fmla="*/ 388 h 388"/>
                <a:gd name="T2" fmla="*/ 0 w 703"/>
                <a:gd name="T3" fmla="*/ 36 h 388"/>
                <a:gd name="T4" fmla="*/ 0 w 703"/>
                <a:gd name="T5" fmla="*/ 0 h 388"/>
                <a:gd name="T6" fmla="*/ 703 w 703"/>
                <a:gd name="T7" fmla="*/ 354 h 388"/>
                <a:gd name="T8" fmla="*/ 703 w 703"/>
                <a:gd name="T9" fmla="*/ 388 h 388"/>
              </a:gdLst>
              <a:ahLst/>
              <a:cxnLst>
                <a:cxn ang="0">
                  <a:pos x="T0" y="T1"/>
                </a:cxn>
                <a:cxn ang="0">
                  <a:pos x="T2" y="T3"/>
                </a:cxn>
                <a:cxn ang="0">
                  <a:pos x="T4" y="T5"/>
                </a:cxn>
                <a:cxn ang="0">
                  <a:pos x="T6" y="T7"/>
                </a:cxn>
                <a:cxn ang="0">
                  <a:pos x="T8" y="T9"/>
                </a:cxn>
              </a:cxnLst>
              <a:rect l="0" t="0" r="r" b="b"/>
              <a:pathLst>
                <a:path w="703" h="388">
                  <a:moveTo>
                    <a:pt x="703" y="388"/>
                  </a:moveTo>
                  <a:lnTo>
                    <a:pt x="0" y="36"/>
                  </a:lnTo>
                  <a:lnTo>
                    <a:pt x="0" y="0"/>
                  </a:lnTo>
                  <a:lnTo>
                    <a:pt x="703" y="354"/>
                  </a:lnTo>
                  <a:lnTo>
                    <a:pt x="703" y="388"/>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85" name="Rectangle 82"/>
            <p:cNvSpPr>
              <a:spLocks noChangeArrowheads="1"/>
            </p:cNvSpPr>
            <p:nvPr/>
          </p:nvSpPr>
          <p:spPr bwMode="auto">
            <a:xfrm>
              <a:off x="3667" y="1601"/>
              <a:ext cx="202" cy="3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86" name="Freeform 83"/>
            <p:cNvSpPr>
              <a:spLocks/>
            </p:cNvSpPr>
            <p:nvPr/>
          </p:nvSpPr>
          <p:spPr bwMode="auto">
            <a:xfrm>
              <a:off x="3161" y="1205"/>
              <a:ext cx="708" cy="396"/>
            </a:xfrm>
            <a:custGeom>
              <a:avLst/>
              <a:gdLst>
                <a:gd name="T0" fmla="*/ 984 w 984"/>
                <a:gd name="T1" fmla="*/ 354 h 354"/>
                <a:gd name="T2" fmla="*/ 281 w 984"/>
                <a:gd name="T3" fmla="*/ 0 h 354"/>
                <a:gd name="T4" fmla="*/ 0 w 984"/>
                <a:gd name="T5" fmla="*/ 0 h 354"/>
                <a:gd name="T6" fmla="*/ 703 w 984"/>
                <a:gd name="T7" fmla="*/ 354 h 354"/>
                <a:gd name="T8" fmla="*/ 984 w 984"/>
                <a:gd name="T9" fmla="*/ 354 h 354"/>
              </a:gdLst>
              <a:ahLst/>
              <a:cxnLst>
                <a:cxn ang="0">
                  <a:pos x="T0" y="T1"/>
                </a:cxn>
                <a:cxn ang="0">
                  <a:pos x="T2" y="T3"/>
                </a:cxn>
                <a:cxn ang="0">
                  <a:pos x="T4" y="T5"/>
                </a:cxn>
                <a:cxn ang="0">
                  <a:pos x="T6" y="T7"/>
                </a:cxn>
                <a:cxn ang="0">
                  <a:pos x="T8" y="T9"/>
                </a:cxn>
              </a:cxnLst>
              <a:rect l="0" t="0" r="r" b="b"/>
              <a:pathLst>
                <a:path w="984" h="354">
                  <a:moveTo>
                    <a:pt x="984" y="354"/>
                  </a:moveTo>
                  <a:lnTo>
                    <a:pt x="281" y="0"/>
                  </a:lnTo>
                  <a:lnTo>
                    <a:pt x="0" y="0"/>
                  </a:lnTo>
                  <a:lnTo>
                    <a:pt x="703" y="354"/>
                  </a:lnTo>
                  <a:lnTo>
                    <a:pt x="984" y="35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kumimoji="0" lang="ja-JP" altLang="en-US" dirty="0">
                <a:solidFill>
                  <a:prstClr val="black"/>
                </a:solidFill>
              </a:endParaRPr>
            </a:p>
          </p:txBody>
        </p:sp>
        <p:sp>
          <p:nvSpPr>
            <p:cNvPr id="87" name="Rectangle 84"/>
            <p:cNvSpPr>
              <a:spLocks noChangeArrowheads="1"/>
            </p:cNvSpPr>
            <p:nvPr/>
          </p:nvSpPr>
          <p:spPr bwMode="auto">
            <a:xfrm>
              <a:off x="3716" y="1732"/>
              <a:ext cx="102" cy="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88" name="Rectangle 85"/>
            <p:cNvSpPr>
              <a:spLocks noChangeArrowheads="1"/>
            </p:cNvSpPr>
            <p:nvPr/>
          </p:nvSpPr>
          <p:spPr bwMode="auto">
            <a:xfrm>
              <a:off x="3716" y="1831"/>
              <a:ext cx="102" cy="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89" name="Rectangle 86"/>
            <p:cNvSpPr>
              <a:spLocks noChangeArrowheads="1"/>
            </p:cNvSpPr>
            <p:nvPr/>
          </p:nvSpPr>
          <p:spPr bwMode="auto">
            <a:xfrm>
              <a:off x="3716" y="1931"/>
              <a:ext cx="102" cy="1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90" name="Rectangle 87"/>
            <p:cNvSpPr>
              <a:spLocks noChangeArrowheads="1"/>
            </p:cNvSpPr>
            <p:nvPr/>
          </p:nvSpPr>
          <p:spPr bwMode="auto">
            <a:xfrm>
              <a:off x="3716" y="2030"/>
              <a:ext cx="102" cy="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91" name="Rectangle 88"/>
            <p:cNvSpPr>
              <a:spLocks noChangeArrowheads="1"/>
            </p:cNvSpPr>
            <p:nvPr/>
          </p:nvSpPr>
          <p:spPr bwMode="auto">
            <a:xfrm>
              <a:off x="3716" y="2129"/>
              <a:ext cx="102" cy="1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kumimoji="0" lang="ja-JP" altLang="en-US" dirty="0">
                <a:solidFill>
                  <a:prstClr val="black"/>
                </a:solidFill>
              </a:endParaRPr>
            </a:p>
          </p:txBody>
        </p:sp>
        <p:sp>
          <p:nvSpPr>
            <p:cNvPr id="92" name="Freeform 89"/>
            <p:cNvSpPr>
              <a:spLocks/>
            </p:cNvSpPr>
            <p:nvPr/>
          </p:nvSpPr>
          <p:spPr bwMode="auto">
            <a:xfrm>
              <a:off x="3161" y="1205"/>
              <a:ext cx="708" cy="1029"/>
            </a:xfrm>
            <a:custGeom>
              <a:avLst/>
              <a:gdLst>
                <a:gd name="T0" fmla="*/ 913 w 984"/>
                <a:gd name="T1" fmla="*/ 919 h 919"/>
                <a:gd name="T2" fmla="*/ 913 w 984"/>
                <a:gd name="T3" fmla="*/ 388 h 919"/>
                <a:gd name="T4" fmla="*/ 984 w 984"/>
                <a:gd name="T5" fmla="*/ 388 h 919"/>
                <a:gd name="T6" fmla="*/ 984 w 984"/>
                <a:gd name="T7" fmla="*/ 354 h 919"/>
                <a:gd name="T8" fmla="*/ 281 w 984"/>
                <a:gd name="T9" fmla="*/ 0 h 919"/>
                <a:gd name="T10" fmla="*/ 0 w 984"/>
                <a:gd name="T11" fmla="*/ 0 h 919"/>
                <a:gd name="T12" fmla="*/ 0 w 984"/>
                <a:gd name="T13" fmla="*/ 36 h 919"/>
                <a:gd name="T14" fmla="*/ 71 w 984"/>
                <a:gd name="T15" fmla="*/ 71 h 919"/>
                <a:gd name="T16" fmla="*/ 71 w 984"/>
                <a:gd name="T17" fmla="*/ 565 h 919"/>
                <a:gd name="T18" fmla="*/ 771 w 984"/>
                <a:gd name="T19" fmla="*/ 919 h 919"/>
                <a:gd name="T20" fmla="*/ 913 w 984"/>
                <a:gd name="T21"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4" h="919">
                  <a:moveTo>
                    <a:pt x="913" y="919"/>
                  </a:moveTo>
                  <a:lnTo>
                    <a:pt x="913" y="388"/>
                  </a:lnTo>
                  <a:lnTo>
                    <a:pt x="984" y="388"/>
                  </a:lnTo>
                  <a:lnTo>
                    <a:pt x="984" y="354"/>
                  </a:lnTo>
                  <a:lnTo>
                    <a:pt x="281" y="0"/>
                  </a:lnTo>
                  <a:lnTo>
                    <a:pt x="0" y="0"/>
                  </a:lnTo>
                  <a:lnTo>
                    <a:pt x="0" y="36"/>
                  </a:lnTo>
                  <a:lnTo>
                    <a:pt x="71" y="71"/>
                  </a:lnTo>
                  <a:lnTo>
                    <a:pt x="71" y="565"/>
                  </a:lnTo>
                  <a:lnTo>
                    <a:pt x="771" y="919"/>
                  </a:lnTo>
                  <a:lnTo>
                    <a:pt x="913" y="919"/>
                  </a:lnTo>
                </a:path>
              </a:pathLst>
            </a:custGeom>
            <a:noFill/>
            <a:ln w="587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kumimoji="0" lang="ja-JP" altLang="en-US" dirty="0">
                <a:solidFill>
                  <a:prstClr val="black"/>
                </a:solidFill>
              </a:endParaRPr>
            </a:p>
          </p:txBody>
        </p:sp>
      </p:grpSp>
      <p:sp>
        <p:nvSpPr>
          <p:cNvPr id="93" name="Text Box 90"/>
          <p:cNvSpPr txBox="1">
            <a:spLocks noChangeAspect="1" noChangeArrowheads="1"/>
          </p:cNvSpPr>
          <p:nvPr/>
        </p:nvSpPr>
        <p:spPr bwMode="auto">
          <a:xfrm rot="1994769" flipH="1">
            <a:off x="3995738" y="3213100"/>
            <a:ext cx="10810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9pPr>
          </a:lstStyle>
          <a:p>
            <a:pPr defTabSz="457200" eaLnBrk="0" hangingPunct="0">
              <a:buSzPct val="120000"/>
            </a:pPr>
            <a:r>
              <a:rPr kumimoji="0" lang="en-US" altLang="ja-JP" sz="2400" b="1" dirty="0">
                <a:solidFill>
                  <a:srgbClr val="766F54"/>
                </a:solidFill>
                <a:latin typeface="Times New Roman" panose="02020603050405020304" pitchFamily="18" charset="0"/>
              </a:rPr>
              <a:t>Firewall</a:t>
            </a:r>
            <a:endParaRPr kumimoji="0" lang="en-US" altLang="ja-JP" sz="2400" b="1" dirty="0">
              <a:solidFill>
                <a:srgbClr val="FFFF00"/>
              </a:solidFill>
              <a:latin typeface="Times New Roman" panose="02020603050405020304" pitchFamily="18" charset="0"/>
            </a:endParaRPr>
          </a:p>
        </p:txBody>
      </p:sp>
      <p:sp>
        <p:nvSpPr>
          <p:cNvPr id="94" name="Text Box 91"/>
          <p:cNvSpPr txBox="1">
            <a:spLocks noChangeArrowheads="1"/>
          </p:cNvSpPr>
          <p:nvPr/>
        </p:nvSpPr>
        <p:spPr bwMode="auto">
          <a:xfrm>
            <a:off x="900113" y="2852738"/>
            <a:ext cx="1944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Arial" panose="020B0604020202020204" pitchFamily="34" charset="0"/>
                <a:ea typeface="ＭＳ Ｐゴシック" panose="020B0600070205080204" pitchFamily="50" charset="-128"/>
              </a:defRPr>
            </a:lvl9pPr>
          </a:lstStyle>
          <a:p>
            <a:pPr algn="ctr" defTabSz="457200" eaLnBrk="0" hangingPunct="0">
              <a:buSzPct val="120000"/>
            </a:pPr>
            <a:r>
              <a:rPr kumimoji="0" lang="en-US" altLang="ja-JP" sz="2400" b="1" dirty="0" smtClean="0">
                <a:solidFill>
                  <a:srgbClr val="766F54"/>
                </a:solidFill>
                <a:latin typeface="Times New Roman" panose="02020603050405020304" pitchFamily="18" charset="0"/>
              </a:rPr>
              <a:t>Internet </a:t>
            </a:r>
            <a:endParaRPr kumimoji="0" lang="ja-JP" altLang="en-US" sz="2400" b="1" dirty="0">
              <a:solidFill>
                <a:srgbClr val="766F54"/>
              </a:solidFill>
              <a:latin typeface="Times New Roman" panose="02020603050405020304" pitchFamily="18" charset="0"/>
            </a:endParaRPr>
          </a:p>
        </p:txBody>
      </p:sp>
      <p:sp>
        <p:nvSpPr>
          <p:cNvPr id="95" name="Oval 92"/>
          <p:cNvSpPr>
            <a:spLocks noChangeArrowheads="1"/>
          </p:cNvSpPr>
          <p:nvPr/>
        </p:nvSpPr>
        <p:spPr bwMode="auto">
          <a:xfrm>
            <a:off x="4356100" y="4797425"/>
            <a:ext cx="215900" cy="5048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kumimoji="0" lang="ja-JP" altLang="en-US" dirty="0">
              <a:solidFill>
                <a:prstClr val="black"/>
              </a:solidFill>
            </a:endParaRPr>
          </a:p>
        </p:txBody>
      </p:sp>
      <p:sp>
        <p:nvSpPr>
          <p:cNvPr id="96" name="Text Box 93"/>
          <p:cNvSpPr txBox="1">
            <a:spLocks noChangeArrowheads="1"/>
          </p:cNvSpPr>
          <p:nvPr/>
        </p:nvSpPr>
        <p:spPr bwMode="auto">
          <a:xfrm>
            <a:off x="5292725" y="5157788"/>
            <a:ext cx="25193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r>
              <a:rPr kumimoji="0" lang="en-US" altLang="ja-JP" sz="2400" dirty="0">
                <a:solidFill>
                  <a:prstClr val="black"/>
                </a:solidFill>
                <a:latin typeface="Times New Roman" panose="02020603050405020304" pitchFamily="18" charset="0"/>
                <a:ea typeface="ＭＳ Ｐ明朝" panose="02020600040205080304" pitchFamily="18" charset="-128"/>
              </a:rPr>
              <a:t>WWW</a:t>
            </a:r>
          </a:p>
          <a:p>
            <a:pPr defTabSz="457200">
              <a:spcBef>
                <a:spcPct val="50000"/>
              </a:spcBef>
            </a:pPr>
            <a:r>
              <a:rPr kumimoji="0" lang="en-US" altLang="ja-JP" sz="2000" dirty="0">
                <a:solidFill>
                  <a:prstClr val="black"/>
                </a:solidFill>
                <a:latin typeface="ＭＳ Ｐゴシック" panose="020B0600070205080204" pitchFamily="50" charset="-128"/>
              </a:rPr>
              <a:t>SSL encryption</a:t>
            </a:r>
            <a:endParaRPr kumimoji="0" lang="ja-JP" altLang="en-US" sz="2000" dirty="0">
              <a:solidFill>
                <a:prstClr val="black"/>
              </a:solidFill>
              <a:latin typeface="ＭＳ Ｐゴシック" panose="020B0600070205080204" pitchFamily="50" charset="-128"/>
            </a:endParaRPr>
          </a:p>
        </p:txBody>
      </p:sp>
      <p:sp>
        <p:nvSpPr>
          <p:cNvPr id="97" name="Text Box 95"/>
          <p:cNvSpPr txBox="1">
            <a:spLocks noChangeArrowheads="1"/>
          </p:cNvSpPr>
          <p:nvPr/>
        </p:nvSpPr>
        <p:spPr bwMode="auto">
          <a:xfrm>
            <a:off x="3764312" y="1245968"/>
            <a:ext cx="2591594"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a:spcBef>
                <a:spcPct val="50000"/>
              </a:spcBef>
            </a:pPr>
            <a:r>
              <a:rPr kumimoji="0" lang="en-US" altLang="ja-JP" sz="2000" dirty="0" smtClean="0">
                <a:solidFill>
                  <a:prstClr val="black"/>
                </a:solidFill>
                <a:latin typeface="Times New Roman" panose="02020603050405020304" pitchFamily="18" charset="0"/>
              </a:rPr>
              <a:t>Contents filter</a:t>
            </a:r>
            <a:endParaRPr kumimoji="0" lang="ja-JP" altLang="en-US" sz="2000" dirty="0">
              <a:solidFill>
                <a:prstClr val="black"/>
              </a:solidFill>
              <a:latin typeface="Times New Roman" panose="02020603050405020304" pitchFamily="18" charset="0"/>
            </a:endParaRPr>
          </a:p>
          <a:p>
            <a:pPr defTabSz="457200">
              <a:spcBef>
                <a:spcPct val="50000"/>
              </a:spcBef>
            </a:pPr>
            <a:r>
              <a:rPr kumimoji="0" lang="en-US" altLang="ja-JP" sz="2000" dirty="0" smtClean="0">
                <a:solidFill>
                  <a:prstClr val="black"/>
                </a:solidFill>
                <a:latin typeface="Times New Roman" panose="02020603050405020304" pitchFamily="18" charset="0"/>
              </a:rPr>
              <a:t>Virus checking</a:t>
            </a:r>
            <a:endParaRPr kumimoji="0" lang="ja-JP" altLang="en-US" sz="2000" dirty="0">
              <a:solidFill>
                <a:prstClr val="black"/>
              </a:solidFill>
              <a:latin typeface="Times New Roman" panose="02020603050405020304" pitchFamily="18" charset="0"/>
            </a:endParaRPr>
          </a:p>
        </p:txBody>
      </p:sp>
      <p:sp>
        <p:nvSpPr>
          <p:cNvPr id="98" name="Oval 96"/>
          <p:cNvSpPr>
            <a:spLocks noChangeArrowheads="1"/>
          </p:cNvSpPr>
          <p:nvPr/>
        </p:nvSpPr>
        <p:spPr bwMode="auto">
          <a:xfrm>
            <a:off x="3708400" y="3500438"/>
            <a:ext cx="215900" cy="3603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kumimoji="0" lang="ja-JP" altLang="en-US" dirty="0">
              <a:solidFill>
                <a:prstClr val="black"/>
              </a:solidFill>
            </a:endParaRPr>
          </a:p>
        </p:txBody>
      </p:sp>
      <p:sp>
        <p:nvSpPr>
          <p:cNvPr id="99" name="Freeform 97"/>
          <p:cNvSpPr>
            <a:spLocks/>
          </p:cNvSpPr>
          <p:nvPr/>
        </p:nvSpPr>
        <p:spPr bwMode="auto">
          <a:xfrm flipV="1">
            <a:off x="2195513" y="3644900"/>
            <a:ext cx="1655762" cy="288925"/>
          </a:xfrm>
          <a:custGeom>
            <a:avLst/>
            <a:gdLst>
              <a:gd name="T0" fmla="*/ 0 w 1406"/>
              <a:gd name="T1" fmla="*/ 0 h 182"/>
              <a:gd name="T2" fmla="*/ 1406 w 1406"/>
              <a:gd name="T3" fmla="*/ 182 h 182"/>
            </a:gdLst>
            <a:ahLst/>
            <a:cxnLst>
              <a:cxn ang="0">
                <a:pos x="T0" y="T1"/>
              </a:cxn>
              <a:cxn ang="0">
                <a:pos x="T2" y="T3"/>
              </a:cxn>
            </a:cxnLst>
            <a:rect l="0" t="0" r="r" b="b"/>
            <a:pathLst>
              <a:path w="1406" h="182">
                <a:moveTo>
                  <a:pt x="0" y="0"/>
                </a:moveTo>
                <a:cubicBezTo>
                  <a:pt x="608" y="61"/>
                  <a:pt x="1217" y="122"/>
                  <a:pt x="1406" y="182"/>
                </a:cubicBezTo>
              </a:path>
            </a:pathLst>
          </a:custGeom>
          <a:noFill/>
          <a:ln w="50800">
            <a:solidFill>
              <a:srgbClr val="0066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kumimoji="0" lang="ja-JP" altLang="en-US" dirty="0">
              <a:solidFill>
                <a:prstClr val="black"/>
              </a:solidFill>
            </a:endParaRPr>
          </a:p>
        </p:txBody>
      </p:sp>
      <p:sp>
        <p:nvSpPr>
          <p:cNvPr id="100" name="Freeform 98"/>
          <p:cNvSpPr>
            <a:spLocks/>
          </p:cNvSpPr>
          <p:nvPr/>
        </p:nvSpPr>
        <p:spPr bwMode="auto">
          <a:xfrm flipV="1">
            <a:off x="4787900" y="2924175"/>
            <a:ext cx="1079500" cy="360363"/>
          </a:xfrm>
          <a:custGeom>
            <a:avLst/>
            <a:gdLst>
              <a:gd name="T0" fmla="*/ 0 w 1406"/>
              <a:gd name="T1" fmla="*/ 0 h 182"/>
              <a:gd name="T2" fmla="*/ 1406 w 1406"/>
              <a:gd name="T3" fmla="*/ 182 h 182"/>
            </a:gdLst>
            <a:ahLst/>
            <a:cxnLst>
              <a:cxn ang="0">
                <a:pos x="T0" y="T1"/>
              </a:cxn>
              <a:cxn ang="0">
                <a:pos x="T2" y="T3"/>
              </a:cxn>
            </a:cxnLst>
            <a:rect l="0" t="0" r="r" b="b"/>
            <a:pathLst>
              <a:path w="1406" h="182">
                <a:moveTo>
                  <a:pt x="0" y="0"/>
                </a:moveTo>
                <a:cubicBezTo>
                  <a:pt x="608" y="61"/>
                  <a:pt x="1217" y="122"/>
                  <a:pt x="1406" y="182"/>
                </a:cubicBezTo>
              </a:path>
            </a:pathLst>
          </a:custGeom>
          <a:noFill/>
          <a:ln w="50800">
            <a:solidFill>
              <a:srgbClr val="0066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kumimoji="0" lang="ja-JP" altLang="en-US" dirty="0">
              <a:solidFill>
                <a:prstClr val="black"/>
              </a:solidFill>
            </a:endParaRPr>
          </a:p>
        </p:txBody>
      </p:sp>
      <p:sp>
        <p:nvSpPr>
          <p:cNvPr id="101" name="Freeform 99"/>
          <p:cNvSpPr>
            <a:spLocks/>
          </p:cNvSpPr>
          <p:nvPr/>
        </p:nvSpPr>
        <p:spPr bwMode="auto">
          <a:xfrm>
            <a:off x="6516688" y="2852738"/>
            <a:ext cx="1008062" cy="1655762"/>
          </a:xfrm>
          <a:custGeom>
            <a:avLst/>
            <a:gdLst>
              <a:gd name="T0" fmla="*/ 0 w 635"/>
              <a:gd name="T1" fmla="*/ 0 h 1043"/>
              <a:gd name="T2" fmla="*/ 408 w 635"/>
              <a:gd name="T3" fmla="*/ 227 h 1043"/>
              <a:gd name="T4" fmla="*/ 635 w 635"/>
              <a:gd name="T5" fmla="*/ 1043 h 1043"/>
            </a:gdLst>
            <a:ahLst/>
            <a:cxnLst>
              <a:cxn ang="0">
                <a:pos x="T0" y="T1"/>
              </a:cxn>
              <a:cxn ang="0">
                <a:pos x="T2" y="T3"/>
              </a:cxn>
              <a:cxn ang="0">
                <a:pos x="T4" y="T5"/>
              </a:cxn>
            </a:cxnLst>
            <a:rect l="0" t="0" r="r" b="b"/>
            <a:pathLst>
              <a:path w="635" h="1043">
                <a:moveTo>
                  <a:pt x="0" y="0"/>
                </a:moveTo>
                <a:cubicBezTo>
                  <a:pt x="151" y="26"/>
                  <a:pt x="302" y="53"/>
                  <a:pt x="408" y="227"/>
                </a:cubicBezTo>
                <a:cubicBezTo>
                  <a:pt x="514" y="401"/>
                  <a:pt x="574" y="722"/>
                  <a:pt x="635" y="1043"/>
                </a:cubicBezTo>
              </a:path>
            </a:pathLst>
          </a:custGeom>
          <a:noFill/>
          <a:ln w="50800">
            <a:solidFill>
              <a:srgbClr val="0066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kumimoji="0" lang="ja-JP" altLang="en-US" dirty="0">
              <a:solidFill>
                <a:prstClr val="black"/>
              </a:solidFill>
            </a:endParaRPr>
          </a:p>
        </p:txBody>
      </p:sp>
      <p:pic>
        <p:nvPicPr>
          <p:cNvPr id="102" name="Picture 100" descr="j029955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4663" y="2276475"/>
            <a:ext cx="1314450" cy="931863"/>
          </a:xfrm>
          <a:prstGeom prst="rect">
            <a:avLst/>
          </a:prstGeom>
          <a:noFill/>
          <a:extLst>
            <a:ext uri="{909E8E84-426E-40DD-AFC4-6F175D3DCCD1}">
              <a14:hiddenFill xmlns:a14="http://schemas.microsoft.com/office/drawing/2010/main">
                <a:solidFill>
                  <a:srgbClr val="FFFFFF"/>
                </a:solidFill>
              </a14:hiddenFill>
            </a:ext>
          </a:extLst>
        </p:spPr>
      </p:pic>
      <p:sp>
        <p:nvSpPr>
          <p:cNvPr id="103" name="AutoShape 101"/>
          <p:cNvSpPr>
            <a:spLocks noChangeArrowheads="1"/>
          </p:cNvSpPr>
          <p:nvPr/>
        </p:nvSpPr>
        <p:spPr bwMode="auto">
          <a:xfrm rot="16200000">
            <a:off x="3348832" y="4004469"/>
            <a:ext cx="360362" cy="2089150"/>
          </a:xfrm>
          <a:prstGeom prst="can">
            <a:avLst>
              <a:gd name="adj" fmla="val 78909"/>
            </a:avLst>
          </a:prstGeom>
          <a:gradFill rotWithShape="1">
            <a:gsLst>
              <a:gs pos="0">
                <a:srgbClr val="FF0000"/>
              </a:gs>
              <a:gs pos="100000">
                <a:srgbClr val="FF0000">
                  <a:gamma/>
                  <a:shade val="21176"/>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kumimoji="0" lang="ja-JP" altLang="en-US" dirty="0">
              <a:solidFill>
                <a:prstClr val="black"/>
              </a:solidFill>
            </a:endParaRPr>
          </a:p>
        </p:txBody>
      </p:sp>
      <p:sp>
        <p:nvSpPr>
          <p:cNvPr id="104" name="Line 102"/>
          <p:cNvSpPr>
            <a:spLocks noChangeShapeType="1"/>
          </p:cNvSpPr>
          <p:nvPr/>
        </p:nvSpPr>
        <p:spPr bwMode="auto">
          <a:xfrm>
            <a:off x="2268538" y="5084763"/>
            <a:ext cx="2303462" cy="0"/>
          </a:xfrm>
          <a:prstGeom prst="line">
            <a:avLst/>
          </a:prstGeom>
          <a:noFill/>
          <a:ln w="88900">
            <a:solidFill>
              <a:srgbClr val="00FF99">
                <a:alpha val="47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endParaRPr kumimoji="0" lang="ja-JP" altLang="en-US" dirty="0">
              <a:solidFill>
                <a:prstClr val="black"/>
              </a:solidFill>
            </a:endParaRPr>
          </a:p>
        </p:txBody>
      </p:sp>
      <p:sp>
        <p:nvSpPr>
          <p:cNvPr id="105" name="Line 103"/>
          <p:cNvSpPr>
            <a:spLocks noChangeShapeType="1"/>
          </p:cNvSpPr>
          <p:nvPr/>
        </p:nvSpPr>
        <p:spPr bwMode="auto">
          <a:xfrm>
            <a:off x="5364163" y="5084763"/>
            <a:ext cx="2303462" cy="0"/>
          </a:xfrm>
          <a:prstGeom prst="line">
            <a:avLst/>
          </a:prstGeom>
          <a:noFill/>
          <a:ln w="88900">
            <a:solidFill>
              <a:srgbClr val="00FF99">
                <a:alpha val="47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endParaRPr kumimoji="0" lang="ja-JP" altLang="en-US" dirty="0">
              <a:solidFill>
                <a:prstClr val="black"/>
              </a:solidFill>
            </a:endParaRPr>
          </a:p>
        </p:txBody>
      </p:sp>
      <p:sp>
        <p:nvSpPr>
          <p:cNvPr id="106" name="AutoShape 104"/>
          <p:cNvSpPr>
            <a:spLocks noChangeArrowheads="1"/>
          </p:cNvSpPr>
          <p:nvPr/>
        </p:nvSpPr>
        <p:spPr bwMode="auto">
          <a:xfrm>
            <a:off x="6516688" y="4076700"/>
            <a:ext cx="1295400" cy="1223963"/>
          </a:xfrm>
          <a:prstGeom prst="irregularSeal1">
            <a:avLst/>
          </a:prstGeom>
          <a:solidFill>
            <a:srgbClr val="FFFF00"/>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endParaRPr kumimoji="0" lang="ja-JP" altLang="en-US" dirty="0">
              <a:solidFill>
                <a:prstClr val="black"/>
              </a:solidFill>
            </a:endParaRPr>
          </a:p>
        </p:txBody>
      </p:sp>
      <p:sp>
        <p:nvSpPr>
          <p:cNvPr id="107" name="Text Box 105"/>
          <p:cNvSpPr txBox="1">
            <a:spLocks noChangeArrowheads="1"/>
          </p:cNvSpPr>
          <p:nvPr/>
        </p:nvSpPr>
        <p:spPr bwMode="auto">
          <a:xfrm rot="18131267">
            <a:off x="7525544" y="3644107"/>
            <a:ext cx="1296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r>
              <a:rPr kumimoji="0" lang="en-US" altLang="ja-JP" sz="2400" b="1" dirty="0">
                <a:solidFill>
                  <a:srgbClr val="FF0000"/>
                </a:solidFill>
                <a:latin typeface="Times New Roman" panose="02020603050405020304" pitchFamily="18" charset="0"/>
                <a:ea typeface="ＭＳ Ｐ明朝" panose="02020600040205080304" pitchFamily="18" charset="-128"/>
              </a:rPr>
              <a:t>Click!</a:t>
            </a:r>
          </a:p>
        </p:txBody>
      </p:sp>
      <p:sp>
        <p:nvSpPr>
          <p:cNvPr id="108" name="Rectangle 107"/>
          <p:cNvSpPr>
            <a:spLocks noChangeArrowheads="1"/>
          </p:cNvSpPr>
          <p:nvPr/>
        </p:nvSpPr>
        <p:spPr bwMode="auto">
          <a:xfrm>
            <a:off x="6487810" y="6287086"/>
            <a:ext cx="2284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kumimoji="0" lang="en-US" altLang="ja-JP" sz="1600" dirty="0">
                <a:solidFill>
                  <a:prstClr val="black"/>
                </a:solidFill>
              </a:rPr>
              <a:t>by </a:t>
            </a:r>
            <a:r>
              <a:rPr kumimoji="0" lang="en-US" altLang="ja-JP" sz="1600" dirty="0" err="1">
                <a:solidFill>
                  <a:prstClr val="black"/>
                </a:solidFill>
              </a:rPr>
              <a:t>Tetsuji</a:t>
            </a:r>
            <a:r>
              <a:rPr kumimoji="0" lang="en-US" altLang="ja-JP" sz="1600" dirty="0">
                <a:solidFill>
                  <a:prstClr val="black"/>
                </a:solidFill>
              </a:rPr>
              <a:t> </a:t>
            </a:r>
            <a:r>
              <a:rPr kumimoji="0" lang="en-US" altLang="ja-JP" sz="1600" dirty="0" err="1" smtClean="0">
                <a:solidFill>
                  <a:prstClr val="black"/>
                </a:solidFill>
              </a:rPr>
              <a:t>Kuboyama</a:t>
            </a:r>
            <a:endParaRPr kumimoji="0" lang="en-US" altLang="ja-JP" sz="1600" dirty="0">
              <a:solidFill>
                <a:prstClr val="black"/>
              </a:solidFill>
            </a:endParaRPr>
          </a:p>
        </p:txBody>
      </p:sp>
    </p:spTree>
    <p:extLst>
      <p:ext uri="{BB962C8B-B14F-4D97-AF65-F5344CB8AC3E}">
        <p14:creationId xmlns:p14="http://schemas.microsoft.com/office/powerpoint/2010/main" val="42778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down)">
                                      <p:cBhvr>
                                        <p:cTn id="11" dur="500"/>
                                        <p:tgtEl>
                                          <p:spTgt spid="100"/>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000"/>
                                        <p:tgtEl>
                                          <p:spTgt spid="102"/>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07">
                                            <p:txEl>
                                              <p:pRg st="0" end="0"/>
                                            </p:txEl>
                                          </p:spTgt>
                                        </p:tgtEl>
                                        <p:attrNameLst>
                                          <p:attrName>style.visibility</p:attrName>
                                        </p:attrNameLst>
                                      </p:cBhvr>
                                      <p:to>
                                        <p:strVal val="visible"/>
                                      </p:to>
                                    </p:set>
                                    <p:anim calcmode="lin" valueType="num">
                                      <p:cBhvr>
                                        <p:cTn id="23" dur="500" fill="hold"/>
                                        <p:tgtEl>
                                          <p:spTgt spid="1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anim calcmode="lin" valueType="num">
                                      <p:cBhvr>
                                        <p:cTn id="31" dur="1000" fill="hold"/>
                                        <p:tgtEl>
                                          <p:spTgt spid="96"/>
                                        </p:tgtEl>
                                        <p:attrNameLst>
                                          <p:attrName>ppt_w</p:attrName>
                                        </p:attrNameLst>
                                      </p:cBhvr>
                                      <p:tavLst>
                                        <p:tav tm="0">
                                          <p:val>
                                            <p:strVal val="#ppt_w*0.70"/>
                                          </p:val>
                                        </p:tav>
                                        <p:tav tm="100000">
                                          <p:val>
                                            <p:strVal val="#ppt_w"/>
                                          </p:val>
                                        </p:tav>
                                      </p:tavLst>
                                    </p:anim>
                                    <p:anim calcmode="lin" valueType="num">
                                      <p:cBhvr>
                                        <p:cTn id="32" dur="1000" fill="hold"/>
                                        <p:tgtEl>
                                          <p:spTgt spid="96"/>
                                        </p:tgtEl>
                                        <p:attrNameLst>
                                          <p:attrName>ppt_h</p:attrName>
                                        </p:attrNameLst>
                                      </p:cBhvr>
                                      <p:tavLst>
                                        <p:tav tm="0">
                                          <p:val>
                                            <p:strVal val="#ppt_h"/>
                                          </p:val>
                                        </p:tav>
                                        <p:tav tm="100000">
                                          <p:val>
                                            <p:strVal val="#ppt_h"/>
                                          </p:val>
                                        </p:tav>
                                      </p:tavLst>
                                    </p:anim>
                                    <p:animEffect transition="in" filter="fade">
                                      <p:cBhvr>
                                        <p:cTn id="33" dur="1000"/>
                                        <p:tgtEl>
                                          <p:spTgt spid="96"/>
                                        </p:tgtEl>
                                      </p:cBhvr>
                                    </p:animEffect>
                                  </p:childTnLst>
                                </p:cTn>
                              </p:par>
                            </p:childTnLst>
                          </p:cTn>
                        </p:par>
                        <p:par>
                          <p:cTn id="34" fill="hold">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right)">
                                      <p:cBhvr>
                                        <p:cTn id="37" dur="500"/>
                                        <p:tgtEl>
                                          <p:spTgt spid="8"/>
                                        </p:tgtEl>
                                      </p:cBhvr>
                                    </p:animEffect>
                                  </p:childTnLst>
                                </p:cTn>
                              </p:par>
                            </p:childTnLst>
                          </p:cTn>
                        </p:par>
                        <p:par>
                          <p:cTn id="38" fill="hold">
                            <p:stCondLst>
                              <p:cond delay="1500"/>
                            </p:stCondLst>
                            <p:childTnLst>
                              <p:par>
                                <p:cTn id="39" presetID="22" presetClass="entr" presetSubtype="2" fill="hold" grpId="0" nodeType="afterEffect">
                                  <p:stCondLst>
                                    <p:cond delay="0"/>
                                  </p:stCondLst>
                                  <p:childTnLst>
                                    <p:set>
                                      <p:cBhvr>
                                        <p:cTn id="40" dur="1" fill="hold">
                                          <p:stCondLst>
                                            <p:cond delay="0"/>
                                          </p:stCondLst>
                                        </p:cTn>
                                        <p:tgtEl>
                                          <p:spTgt spid="103"/>
                                        </p:tgtEl>
                                        <p:attrNameLst>
                                          <p:attrName>style.visibility</p:attrName>
                                        </p:attrNameLst>
                                      </p:cBhvr>
                                      <p:to>
                                        <p:strVal val="visible"/>
                                      </p:to>
                                    </p:set>
                                    <p:animEffect transition="in" filter="wipe(right)">
                                      <p:cBhvr>
                                        <p:cTn id="41" dur="500"/>
                                        <p:tgtEl>
                                          <p:spTgt spid="10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wipe(left)">
                                      <p:cBhvr>
                                        <p:cTn id="46" dur="500"/>
                                        <p:tgtEl>
                                          <p:spTgt spid="10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wipe(left)">
                                      <p:cBhvr>
                                        <p:cTn id="50" dur="500"/>
                                        <p:tgtEl>
                                          <p:spTgt spid="105"/>
                                        </p:tgtEl>
                                      </p:cBhvr>
                                    </p:animEffect>
                                  </p:childTnLst>
                                </p:cTn>
                              </p:par>
                            </p:childTnLst>
                          </p:cTn>
                        </p:par>
                        <p:par>
                          <p:cTn id="51" fill="hold">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106"/>
                                        </p:tgtEl>
                                        <p:attrNameLst>
                                          <p:attrName>style.visibility</p:attrName>
                                        </p:attrNameLst>
                                      </p:cBhvr>
                                      <p:to>
                                        <p:strVal val="visible"/>
                                      </p:to>
                                    </p:set>
                                    <p:animEffect transition="in" filter="dissolve">
                                      <p:cBhvr>
                                        <p:cTn id="54"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6" grpId="0"/>
      <p:bldP spid="99" grpId="0" animBg="1"/>
      <p:bldP spid="100" grpId="0" animBg="1"/>
      <p:bldP spid="101" grpId="0" animBg="1"/>
      <p:bldP spid="103" grpId="0" animBg="1"/>
      <p:bldP spid="104" grpId="0" animBg="1"/>
      <p:bldP spid="105" grpId="0" animBg="1"/>
      <p:bldP spid="10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1020912"/>
          </a:xfrm>
        </p:spPr>
        <p:txBody>
          <a:bodyPr/>
          <a:lstStyle/>
          <a:p>
            <a:r>
              <a:rPr lang="en-US" altLang="ja-JP" dirty="0" err="1"/>
              <a:t>DoS</a:t>
            </a:r>
            <a:r>
              <a:rPr lang="en-US" altLang="ja-JP" dirty="0"/>
              <a:t> attack</a:t>
            </a:r>
            <a:endParaRPr lang="ja-JP" altLang="en-US" dirty="0"/>
          </a:p>
        </p:txBody>
      </p:sp>
      <p:sp>
        <p:nvSpPr>
          <p:cNvPr id="3" name="コンテンツ プレースホルダー 2"/>
          <p:cNvSpPr>
            <a:spLocks noGrp="1"/>
          </p:cNvSpPr>
          <p:nvPr>
            <p:ph idx="1"/>
          </p:nvPr>
        </p:nvSpPr>
        <p:spPr/>
        <p:txBody>
          <a:bodyPr/>
          <a:lstStyle/>
          <a:p>
            <a:r>
              <a:rPr lang="en-US" altLang="ja-JP" dirty="0" err="1" smtClean="0"/>
              <a:t>DoS</a:t>
            </a:r>
            <a:r>
              <a:rPr lang="en-US" altLang="ja-JP" dirty="0" smtClean="0"/>
              <a:t> (Denial of Service attack)</a:t>
            </a:r>
          </a:p>
          <a:p>
            <a:r>
              <a:rPr lang="en-US" altLang="ja-JP" dirty="0"/>
              <a:t>Due to abnormal </a:t>
            </a:r>
            <a:r>
              <a:rPr lang="en-US" altLang="ja-JP" dirty="0" smtClean="0"/>
              <a:t>communication</a:t>
            </a:r>
          </a:p>
          <a:p>
            <a:pPr lvl="1"/>
            <a:r>
              <a:rPr lang="en-US" altLang="ja-JP" dirty="0"/>
              <a:t>Pressure on network </a:t>
            </a:r>
            <a:r>
              <a:rPr lang="en-US" altLang="ja-JP" dirty="0" smtClean="0"/>
              <a:t>bandwidth</a:t>
            </a:r>
          </a:p>
          <a:p>
            <a:pPr lvl="1"/>
            <a:r>
              <a:rPr lang="en-US" altLang="ja-JP" dirty="0"/>
              <a:t>Pressure on server </a:t>
            </a:r>
            <a:r>
              <a:rPr lang="en-US" altLang="ja-JP" dirty="0" smtClean="0"/>
              <a:t>processing</a:t>
            </a:r>
          </a:p>
          <a:p>
            <a:r>
              <a:rPr lang="en-US" altLang="ja-JP" dirty="0" err="1" smtClean="0"/>
              <a:t>DDoS</a:t>
            </a:r>
            <a:r>
              <a:rPr lang="en-US" altLang="ja-JP" dirty="0" smtClean="0"/>
              <a:t> (Distributed </a:t>
            </a:r>
            <a:r>
              <a:rPr lang="en-US" altLang="ja-JP" dirty="0" err="1" smtClean="0"/>
              <a:t>DoS</a:t>
            </a:r>
            <a:r>
              <a:rPr lang="en-US" altLang="ja-JP" dirty="0" smtClean="0"/>
              <a:t>)</a:t>
            </a:r>
          </a:p>
          <a:p>
            <a:pPr lvl="1"/>
            <a:r>
              <a:rPr lang="en-US" altLang="ja-JP" dirty="0"/>
              <a:t>Attack using multiple </a:t>
            </a:r>
            <a:r>
              <a:rPr lang="en-US" altLang="ja-JP" dirty="0" smtClean="0"/>
              <a:t>servers</a:t>
            </a:r>
          </a:p>
          <a:p>
            <a:pPr lvl="1"/>
            <a:r>
              <a:rPr lang="en-US" altLang="ja-JP" dirty="0" smtClean="0"/>
              <a:t>In </a:t>
            </a:r>
            <a:r>
              <a:rPr lang="en-US" altLang="ja-JP" dirty="0"/>
              <a:t>2013 S</a:t>
            </a:r>
            <a:r>
              <a:rPr lang="en-US" altLang="ja-JP" dirty="0" smtClean="0"/>
              <a:t>eptember , Kyushu </a:t>
            </a:r>
            <a:r>
              <a:rPr lang="en-US" altLang="ja-JP" dirty="0"/>
              <a:t>University network is also damaged by DNS reflection attack</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26</a:t>
            </a:fld>
            <a:endParaRPr lang="ja-JP" altLang="en-US"/>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2638" y="2213339"/>
            <a:ext cx="2211762" cy="2210034"/>
          </a:xfrm>
          <a:prstGeom prst="rect">
            <a:avLst/>
          </a:prstGeom>
        </p:spPr>
      </p:pic>
    </p:spTree>
    <p:extLst>
      <p:ext uri="{BB962C8B-B14F-4D97-AF65-F5344CB8AC3E}">
        <p14:creationId xmlns:p14="http://schemas.microsoft.com/office/powerpoint/2010/main" val="270596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7" y="83025"/>
            <a:ext cx="8757783" cy="966788"/>
          </a:xfrm>
        </p:spPr>
        <p:txBody>
          <a:bodyPr>
            <a:noAutofit/>
          </a:bodyPr>
          <a:lstStyle/>
          <a:p>
            <a:r>
              <a:rPr lang="en-US" altLang="ja-JP" sz="2800" dirty="0"/>
              <a:t>Massive transmission of virus mail and spoofing of sender address</a:t>
            </a:r>
            <a:endParaRPr kumimoji="1" lang="ja-JP" altLang="en-US" sz="2800" dirty="0"/>
          </a:p>
        </p:txBody>
      </p:sp>
      <p:sp>
        <p:nvSpPr>
          <p:cNvPr id="3" name="スライド番号プレースホルダー 2"/>
          <p:cNvSpPr>
            <a:spLocks noGrp="1"/>
          </p:cNvSpPr>
          <p:nvPr>
            <p:ph type="sldNum" sz="quarter" idx="12"/>
          </p:nvPr>
        </p:nvSpPr>
        <p:spPr/>
        <p:txBody>
          <a:bodyPr/>
          <a:lstStyle/>
          <a:p>
            <a:fld id="{E2C08D11-FAE1-4B54-A905-8D4AFD9C6536}" type="slidenum">
              <a:rPr kumimoji="1" lang="ja-JP" altLang="en-US" smtClean="0"/>
              <a:pPr/>
              <a:t>27</a:t>
            </a:fld>
            <a:endParaRPr kumimoji="1" lang="ja-JP" altLang="en-US"/>
          </a:p>
        </p:txBody>
      </p:sp>
      <p:sp>
        <p:nvSpPr>
          <p:cNvPr id="6" name="Text Box 3"/>
          <p:cNvSpPr txBox="1">
            <a:spLocks noChangeArrowheads="1"/>
          </p:cNvSpPr>
          <p:nvPr/>
        </p:nvSpPr>
        <p:spPr bwMode="auto">
          <a:xfrm>
            <a:off x="539750" y="898854"/>
            <a:ext cx="8397421" cy="2308324"/>
          </a:xfrm>
          <a:prstGeom prst="rect">
            <a:avLst/>
          </a:prstGeom>
          <a:noFill/>
          <a:ln w="25400">
            <a:solidFill>
              <a:srgbClr val="008000"/>
            </a:solidFill>
            <a:miter lim="800000"/>
            <a:headEnd/>
            <a:tailEnd/>
          </a:ln>
          <a:effectLst/>
        </p:spPr>
        <p:txBody>
          <a:bodyPr wrap="square">
            <a:spAutoFit/>
          </a:bodyPr>
          <a:lstStyle/>
          <a:p>
            <a:pPr defTabSz="457200">
              <a:defRPr/>
            </a:pPr>
            <a:r>
              <a:rPr kumimoji="0" lang="en-US" altLang="ja-JP" sz="2400" b="1" dirty="0">
                <a:solidFill>
                  <a:srgbClr val="F41414"/>
                </a:solidFill>
                <a:latin typeface="ＭＳ Ｐゴシック" pitchFamily="50" charset="-128"/>
              </a:rPr>
              <a:t>Spoofing the sender </a:t>
            </a:r>
            <a:r>
              <a:rPr kumimoji="0" lang="ja-JP" altLang="en-US" sz="2400" dirty="0" smtClean="0">
                <a:solidFill>
                  <a:srgbClr val="000000"/>
                </a:solidFill>
                <a:latin typeface="ＭＳ Ｐゴシック" pitchFamily="50" charset="-128"/>
              </a:rPr>
              <a:t>→ </a:t>
            </a:r>
            <a:r>
              <a:rPr kumimoji="0" lang="en-US" altLang="ja-JP" sz="2400" dirty="0" smtClean="0">
                <a:solidFill>
                  <a:srgbClr val="000000"/>
                </a:solidFill>
                <a:latin typeface="ＭＳ Ｐゴシック" pitchFamily="50" charset="-128"/>
              </a:rPr>
              <a:t>Can </a:t>
            </a:r>
            <a:r>
              <a:rPr kumimoji="0" lang="en-US" altLang="ja-JP" sz="2400" dirty="0">
                <a:solidFill>
                  <a:srgbClr val="000000"/>
                </a:solidFill>
                <a:latin typeface="ＭＳ Ｐゴシック" pitchFamily="50" charset="-128"/>
              </a:rPr>
              <a:t>not contact the real infected person</a:t>
            </a:r>
            <a:endParaRPr kumimoji="0" lang="ja-JP" altLang="en-US" sz="2400" dirty="0">
              <a:solidFill>
                <a:srgbClr val="000000"/>
              </a:solidFill>
              <a:latin typeface="ＭＳ Ｐゴシック" pitchFamily="50" charset="-128"/>
            </a:endParaRPr>
          </a:p>
          <a:p>
            <a:pPr defTabSz="457200">
              <a:defRPr/>
            </a:pPr>
            <a:r>
              <a:rPr kumimoji="0" lang="ja-JP" altLang="en-US" sz="2400" dirty="0">
                <a:solidFill>
                  <a:srgbClr val="000000"/>
                </a:solidFill>
                <a:latin typeface="ＭＳ Ｐゴシック" pitchFamily="50" charset="-128"/>
              </a:rPr>
              <a:t>　　　　→ </a:t>
            </a:r>
            <a:r>
              <a:rPr kumimoji="0" lang="en-US" altLang="ja-JP" sz="2400" dirty="0">
                <a:solidFill>
                  <a:srgbClr val="000000"/>
                </a:solidFill>
                <a:latin typeface="ＭＳ Ｐゴシック" pitchFamily="50" charset="-128"/>
              </a:rPr>
              <a:t>Open e-mail and </a:t>
            </a:r>
            <a:r>
              <a:rPr kumimoji="0" lang="en-US" altLang="ja-JP" sz="2400" dirty="0" smtClean="0">
                <a:solidFill>
                  <a:srgbClr val="000000"/>
                </a:solidFill>
                <a:latin typeface="ＭＳ Ｐゴシック" pitchFamily="50" charset="-128"/>
              </a:rPr>
              <a:t>think </a:t>
            </a:r>
            <a:r>
              <a:rPr kumimoji="0" lang="en-US" altLang="ja-JP" sz="2400" dirty="0">
                <a:solidFill>
                  <a:srgbClr val="000000"/>
                </a:solidFill>
                <a:latin typeface="ＭＳ Ｐゴシック" pitchFamily="50" charset="-128"/>
              </a:rPr>
              <a:t>from </a:t>
            </a:r>
            <a:r>
              <a:rPr kumimoji="0" lang="en-US" altLang="ja-JP" sz="2400" dirty="0" smtClean="0">
                <a:solidFill>
                  <a:srgbClr val="000000"/>
                </a:solidFill>
                <a:latin typeface="ＭＳ Ｐゴシック" pitchFamily="50" charset="-128"/>
              </a:rPr>
              <a:t>acquaintance</a:t>
            </a:r>
          </a:p>
          <a:p>
            <a:pPr defTabSz="457200">
              <a:defRPr/>
            </a:pPr>
            <a:r>
              <a:rPr kumimoji="0" lang="ja-JP" altLang="en-US" sz="2400" dirty="0">
                <a:solidFill>
                  <a:srgbClr val="000000"/>
                </a:solidFill>
                <a:latin typeface="ＭＳ Ｐゴシック" pitchFamily="50" charset="-128"/>
              </a:rPr>
              <a:t>　　　　→ </a:t>
            </a:r>
            <a:r>
              <a:rPr kumimoji="0" lang="en-US" altLang="ja-JP" sz="2400" dirty="0">
                <a:solidFill>
                  <a:srgbClr val="000000"/>
                </a:solidFill>
                <a:latin typeface="ＭＳ Ｐゴシック" pitchFamily="50" charset="-128"/>
              </a:rPr>
              <a:t>Cheat famous companies and support </a:t>
            </a:r>
            <a:r>
              <a:rPr kumimoji="0" lang="en-US" altLang="ja-JP" sz="2400" dirty="0" smtClean="0">
                <a:solidFill>
                  <a:srgbClr val="000000"/>
                </a:solidFill>
                <a:latin typeface="ＭＳ Ｐゴシック" pitchFamily="50" charset="-128"/>
              </a:rPr>
              <a:t>centers</a:t>
            </a:r>
          </a:p>
          <a:p>
            <a:pPr defTabSz="457200">
              <a:defRPr/>
            </a:pPr>
            <a:r>
              <a:rPr kumimoji="0" lang="en-US" altLang="ja-JP" sz="2400" b="1" dirty="0">
                <a:solidFill>
                  <a:srgbClr val="F02D0C"/>
                </a:solidFill>
                <a:latin typeface="ＭＳ Ｐゴシック" pitchFamily="50" charset="-128"/>
              </a:rPr>
              <a:t>Send a large number of virus mails </a:t>
            </a:r>
            <a:r>
              <a:rPr kumimoji="0" lang="ja-JP" altLang="en-US" sz="2400" dirty="0" smtClean="0">
                <a:solidFill>
                  <a:srgbClr val="000000"/>
                </a:solidFill>
                <a:latin typeface="ＭＳ Ｐゴシック" pitchFamily="50" charset="-128"/>
              </a:rPr>
              <a:t>→ </a:t>
            </a:r>
            <a:r>
              <a:rPr kumimoji="0" lang="en-US" altLang="ja-JP" sz="2400" dirty="0">
                <a:solidFill>
                  <a:srgbClr val="000000"/>
                </a:solidFill>
                <a:latin typeface="ＭＳ Ｐゴシック" pitchFamily="50" charset="-128"/>
              </a:rPr>
              <a:t>I</a:t>
            </a:r>
            <a:r>
              <a:rPr kumimoji="0" lang="en-US" altLang="ja-JP" sz="2400" dirty="0" smtClean="0">
                <a:solidFill>
                  <a:srgbClr val="000000"/>
                </a:solidFill>
                <a:latin typeface="ＭＳ Ｐゴシック" pitchFamily="50" charset="-128"/>
              </a:rPr>
              <a:t>nfection damage is enlarged </a:t>
            </a:r>
            <a:r>
              <a:rPr kumimoji="0" lang="ja-JP" altLang="en-US" sz="2400" dirty="0">
                <a:solidFill>
                  <a:srgbClr val="FF0000"/>
                </a:solidFill>
                <a:latin typeface="ＭＳ Ｐゴシック" pitchFamily="50" charset="-128"/>
              </a:rPr>
              <a:t>　</a:t>
            </a:r>
            <a:r>
              <a:rPr kumimoji="0" lang="ja-JP" altLang="en-US" sz="2400" dirty="0">
                <a:solidFill>
                  <a:srgbClr val="000000"/>
                </a:solidFill>
                <a:latin typeface="ＭＳ Ｐゴシック" pitchFamily="50" charset="-128"/>
              </a:rPr>
              <a:t>　</a:t>
            </a: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495906"/>
            <a:ext cx="5903912"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1547813" y="2997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ja-JP" sz="1800">
              <a:solidFill>
                <a:prstClr val="black"/>
              </a:solidFill>
            </a:endParaRPr>
          </a:p>
        </p:txBody>
      </p:sp>
      <p:sp>
        <p:nvSpPr>
          <p:cNvPr id="9" name="Text Box 9"/>
          <p:cNvSpPr txBox="1">
            <a:spLocks noChangeArrowheads="1"/>
          </p:cNvSpPr>
          <p:nvPr/>
        </p:nvSpPr>
        <p:spPr bwMode="auto">
          <a:xfrm>
            <a:off x="1763713" y="3137131"/>
            <a:ext cx="255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1800" b="1" dirty="0">
                <a:solidFill>
                  <a:prstClr val="black"/>
                </a:solidFill>
              </a:rPr>
              <a:t>Example of virus mail</a:t>
            </a:r>
            <a:endParaRPr lang="ja-JP" altLang="en-US" sz="1800" b="1" dirty="0">
              <a:solidFill>
                <a:prstClr val="black"/>
              </a:solidFill>
            </a:endParaRPr>
          </a:p>
        </p:txBody>
      </p:sp>
      <p:sp>
        <p:nvSpPr>
          <p:cNvPr id="10" name="Line 11"/>
          <p:cNvSpPr>
            <a:spLocks noChangeShapeType="1"/>
          </p:cNvSpPr>
          <p:nvPr/>
        </p:nvSpPr>
        <p:spPr bwMode="auto">
          <a:xfrm flipV="1">
            <a:off x="971550" y="3717925"/>
            <a:ext cx="720725" cy="71438"/>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pPr defTabSz="457200"/>
            <a:endParaRPr kumimoji="0" lang="ja-JP" altLang="en-US">
              <a:solidFill>
                <a:prstClr val="black"/>
              </a:solidFill>
            </a:endParaRPr>
          </a:p>
        </p:txBody>
      </p:sp>
      <p:sp>
        <p:nvSpPr>
          <p:cNvPr id="11" name="Rectangle 12"/>
          <p:cNvSpPr>
            <a:spLocks noChangeArrowheads="1"/>
          </p:cNvSpPr>
          <p:nvPr/>
        </p:nvSpPr>
        <p:spPr bwMode="auto">
          <a:xfrm>
            <a:off x="7270750" y="4005263"/>
            <a:ext cx="18732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ja-JP" altLang="en-US" sz="1800" b="1" dirty="0" smtClean="0">
                <a:solidFill>
                  <a:srgbClr val="000000"/>
                </a:solidFill>
                <a:latin typeface="ＭＳ Ｐゴシック" panose="020B0600070205080204" pitchFamily="50" charset="-128"/>
              </a:rPr>
              <a:t>・</a:t>
            </a:r>
            <a:r>
              <a:rPr lang="en-US" altLang="ja-JP" sz="1800" b="1" dirty="0">
                <a:solidFill>
                  <a:srgbClr val="000000"/>
                </a:solidFill>
                <a:latin typeface="ＭＳ Ｐゴシック" panose="020B0600070205080204" pitchFamily="50" charset="-128"/>
              </a:rPr>
              <a:t>Infected when opening email </a:t>
            </a:r>
            <a:r>
              <a:rPr lang="en-US" altLang="ja-JP" sz="1800" b="1" dirty="0" smtClean="0">
                <a:solidFill>
                  <a:srgbClr val="000000"/>
                </a:solidFill>
                <a:latin typeface="ＭＳ Ｐゴシック" panose="020B0600070205080204" pitchFamily="50" charset="-128"/>
              </a:rPr>
              <a:t>attachments</a:t>
            </a:r>
          </a:p>
          <a:p>
            <a:pPr defTabSz="457200" eaLnBrk="1" hangingPunct="1">
              <a:spcBef>
                <a:spcPct val="0"/>
              </a:spcBef>
              <a:buClrTx/>
              <a:buFontTx/>
              <a:buNone/>
            </a:pPr>
            <a:endParaRPr lang="en-US" altLang="ja-JP" sz="1800" b="1" dirty="0">
              <a:solidFill>
                <a:srgbClr val="000000"/>
              </a:solidFill>
              <a:latin typeface="ＭＳ Ｐゴシック" panose="020B0600070205080204" pitchFamily="50" charset="-128"/>
            </a:endParaRPr>
          </a:p>
          <a:p>
            <a:pPr defTabSz="457200" eaLnBrk="1" hangingPunct="1">
              <a:spcBef>
                <a:spcPct val="0"/>
              </a:spcBef>
              <a:buClrTx/>
              <a:buFontTx/>
              <a:buNone/>
            </a:pPr>
            <a:endParaRPr lang="ja-JP" altLang="en-US" sz="1800" b="1" dirty="0">
              <a:solidFill>
                <a:srgbClr val="000000"/>
              </a:solidFill>
              <a:latin typeface="ＭＳ Ｐゴシック" panose="020B0600070205080204" pitchFamily="50" charset="-128"/>
            </a:endParaRPr>
          </a:p>
          <a:p>
            <a:pPr defTabSz="457200" eaLnBrk="1" hangingPunct="1">
              <a:spcBef>
                <a:spcPct val="0"/>
              </a:spcBef>
              <a:buClrTx/>
              <a:buFontTx/>
              <a:buNone/>
            </a:pPr>
            <a:r>
              <a:rPr lang="ja-JP" altLang="en-US" sz="1800" b="1" dirty="0" smtClean="0">
                <a:solidFill>
                  <a:srgbClr val="000000"/>
                </a:solidFill>
                <a:latin typeface="ＭＳ Ｐゴシック" panose="020B0600070205080204" pitchFamily="50" charset="-128"/>
              </a:rPr>
              <a:t>・</a:t>
            </a:r>
            <a:r>
              <a:rPr lang="en-US" altLang="ja-JP" sz="1800" b="1" dirty="0">
                <a:solidFill>
                  <a:srgbClr val="000000"/>
                </a:solidFill>
              </a:rPr>
              <a:t>Text </a:t>
            </a:r>
            <a:r>
              <a:rPr lang="en-US" altLang="ja-JP" sz="1800" b="1" dirty="0" smtClean="0">
                <a:solidFill>
                  <a:srgbClr val="000000"/>
                </a:solidFill>
              </a:rPr>
              <a:t>pretend </a:t>
            </a:r>
            <a:r>
              <a:rPr lang="en-US" altLang="ja-JP" sz="1800" b="1" dirty="0">
                <a:solidFill>
                  <a:srgbClr val="000000"/>
                </a:solidFill>
              </a:rPr>
              <a:t>error notification</a:t>
            </a:r>
            <a:endParaRPr lang="ja-JP" altLang="en-US" sz="1800" b="1" dirty="0">
              <a:solidFill>
                <a:srgbClr val="000000"/>
              </a:solidFill>
              <a:latin typeface="ＭＳ Ｐゴシック" panose="020B0600070205080204" pitchFamily="50" charset="-128"/>
            </a:endParaRPr>
          </a:p>
        </p:txBody>
      </p:sp>
      <p:sp>
        <p:nvSpPr>
          <p:cNvPr id="12" name="Line 13"/>
          <p:cNvSpPr>
            <a:spLocks noChangeShapeType="1"/>
          </p:cNvSpPr>
          <p:nvPr/>
        </p:nvSpPr>
        <p:spPr bwMode="auto">
          <a:xfrm flipH="1">
            <a:off x="7042150" y="4462463"/>
            <a:ext cx="444500" cy="47625"/>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pPr defTabSz="457200"/>
            <a:endParaRPr kumimoji="0" lang="ja-JP" altLang="en-US">
              <a:solidFill>
                <a:prstClr val="black"/>
              </a:solidFill>
            </a:endParaRPr>
          </a:p>
        </p:txBody>
      </p:sp>
      <p:sp>
        <p:nvSpPr>
          <p:cNvPr id="13" name="Line 15"/>
          <p:cNvSpPr>
            <a:spLocks noChangeShapeType="1"/>
          </p:cNvSpPr>
          <p:nvPr/>
        </p:nvSpPr>
        <p:spPr bwMode="auto">
          <a:xfrm flipH="1">
            <a:off x="5003800" y="5373688"/>
            <a:ext cx="2232025" cy="0"/>
          </a:xfrm>
          <a:prstGeom prst="line">
            <a:avLst/>
          </a:prstGeom>
          <a:noFill/>
          <a:ln w="38100">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pPr defTabSz="457200"/>
            <a:endParaRPr kumimoji="0" lang="ja-JP" altLang="en-US">
              <a:solidFill>
                <a:prstClr val="black"/>
              </a:solidFill>
            </a:endParaRPr>
          </a:p>
        </p:txBody>
      </p:sp>
      <p:sp>
        <p:nvSpPr>
          <p:cNvPr id="14" name="Text Box 10"/>
          <p:cNvSpPr txBox="1">
            <a:spLocks noChangeArrowheads="1"/>
          </p:cNvSpPr>
          <p:nvPr/>
        </p:nvSpPr>
        <p:spPr bwMode="auto">
          <a:xfrm>
            <a:off x="179388" y="3546475"/>
            <a:ext cx="1133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1800" b="1" dirty="0" smtClean="0">
                <a:solidFill>
                  <a:prstClr val="black"/>
                </a:solidFill>
              </a:rPr>
              <a:t>Spoofed</a:t>
            </a:r>
          </a:p>
          <a:p>
            <a:pPr defTabSz="457200" eaLnBrk="1" hangingPunct="1">
              <a:spcBef>
                <a:spcPct val="0"/>
              </a:spcBef>
              <a:buClrTx/>
              <a:buFontTx/>
              <a:buNone/>
            </a:pPr>
            <a:r>
              <a:rPr lang="en-US" altLang="ja-JP" sz="1800" b="1" dirty="0" smtClean="0">
                <a:solidFill>
                  <a:prstClr val="black"/>
                </a:solidFill>
              </a:rPr>
              <a:t> sender</a:t>
            </a:r>
          </a:p>
          <a:p>
            <a:pPr defTabSz="457200" eaLnBrk="1" hangingPunct="1">
              <a:spcBef>
                <a:spcPct val="0"/>
              </a:spcBef>
              <a:buClrTx/>
              <a:buFontTx/>
              <a:buNone/>
            </a:pPr>
            <a:r>
              <a:rPr lang="en-US" altLang="ja-JP" sz="1800" b="1" dirty="0" smtClean="0">
                <a:solidFill>
                  <a:prstClr val="black"/>
                </a:solidFill>
              </a:rPr>
              <a:t> </a:t>
            </a:r>
            <a:r>
              <a:rPr lang="en-US" altLang="ja-JP" sz="1800" b="1" dirty="0">
                <a:solidFill>
                  <a:prstClr val="black"/>
                </a:solidFill>
              </a:rPr>
              <a:t>address</a:t>
            </a:r>
            <a:endParaRPr lang="ja-JP" altLang="en-US" sz="1800" b="1" dirty="0">
              <a:solidFill>
                <a:prstClr val="black"/>
              </a:solidFill>
            </a:endParaRPr>
          </a:p>
        </p:txBody>
      </p:sp>
    </p:spTree>
    <p:extLst>
      <p:ext uri="{BB962C8B-B14F-4D97-AF65-F5344CB8AC3E}">
        <p14:creationId xmlns:p14="http://schemas.microsoft.com/office/powerpoint/2010/main" val="3071485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3405" y="303214"/>
            <a:ext cx="8798777" cy="749298"/>
          </a:xfrm>
        </p:spPr>
        <p:txBody>
          <a:bodyPr>
            <a:noAutofit/>
          </a:bodyPr>
          <a:lstStyle/>
          <a:p>
            <a:r>
              <a:rPr lang="en-US" altLang="ja-JP" sz="2400" dirty="0"/>
              <a:t>Stopping antivirus software or </a:t>
            </a:r>
            <a:r>
              <a:rPr lang="en-US" altLang="ja-JP" sz="2400" dirty="0" smtClean="0"/>
              <a:t>disturbing </a:t>
            </a:r>
            <a:r>
              <a:rPr lang="en-US" altLang="ja-JP" sz="2400" dirty="0"/>
              <a:t>access to vendor website</a:t>
            </a:r>
            <a:endParaRPr kumimoji="1" lang="ja-JP" altLang="en-US" sz="2400"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28</a:t>
            </a:fld>
            <a:endParaRPr kumimoji="1" lang="ja-JP" altLang="en-US"/>
          </a:p>
        </p:txBody>
      </p:sp>
      <p:sp>
        <p:nvSpPr>
          <p:cNvPr id="6" name="Text Box 2"/>
          <p:cNvSpPr txBox="1">
            <a:spLocks noChangeArrowheads="1"/>
          </p:cNvSpPr>
          <p:nvPr/>
        </p:nvSpPr>
        <p:spPr bwMode="auto">
          <a:xfrm>
            <a:off x="328613" y="1903413"/>
            <a:ext cx="8559800" cy="1569660"/>
          </a:xfrm>
          <a:prstGeom prst="rect">
            <a:avLst/>
          </a:prstGeom>
          <a:noFill/>
          <a:ln w="9525">
            <a:solidFill>
              <a:schemeClr val="tx1"/>
            </a:solidFill>
            <a:miter lim="800000"/>
            <a:headEnd/>
            <a:tailEnd/>
          </a:ln>
          <a:effectLst/>
        </p:spPr>
        <p:txBody>
          <a:bodyPr>
            <a:spAutoFit/>
          </a:bodyPr>
          <a:lstStyle/>
          <a:p>
            <a:pPr lvl="1" defTabSz="457200">
              <a:buFont typeface="Wingdings" pitchFamily="2" charset="2"/>
              <a:buNone/>
              <a:defRPr/>
            </a:pPr>
            <a:r>
              <a:rPr kumimoji="0" lang="ja-JP" altLang="en-US" sz="2400" b="1" dirty="0">
                <a:solidFill>
                  <a:srgbClr val="05050B"/>
                </a:solidFill>
                <a:latin typeface="ＭＳ Ｐゴシック" pitchFamily="50" charset="-128"/>
              </a:rPr>
              <a:t>・ </a:t>
            </a:r>
            <a:r>
              <a:rPr kumimoji="0" lang="en-US" altLang="ja-JP" sz="2400" b="1" dirty="0">
                <a:solidFill>
                  <a:srgbClr val="05050B"/>
                </a:solidFill>
                <a:latin typeface="ＭＳ Ｐゴシック" pitchFamily="50" charset="-128"/>
              </a:rPr>
              <a:t>Stop antivirus </a:t>
            </a:r>
            <a:r>
              <a:rPr kumimoji="0" lang="en-US" altLang="ja-JP" sz="2400" b="1" dirty="0" smtClean="0">
                <a:solidFill>
                  <a:srgbClr val="05050B"/>
                </a:solidFill>
                <a:latin typeface="ＭＳ Ｐゴシック" pitchFamily="50" charset="-128"/>
              </a:rPr>
              <a:t>software</a:t>
            </a:r>
          </a:p>
          <a:p>
            <a:pPr lvl="1" defTabSz="457200">
              <a:buFont typeface="Wingdings" pitchFamily="2" charset="2"/>
              <a:buNone/>
              <a:defRPr/>
            </a:pPr>
            <a:r>
              <a:rPr kumimoji="0" lang="ja-JP" altLang="en-US" sz="2400" b="1" dirty="0" smtClean="0">
                <a:solidFill>
                  <a:srgbClr val="05050B"/>
                </a:solidFill>
                <a:latin typeface="ＭＳ Ｐゴシック" pitchFamily="50" charset="-128"/>
              </a:rPr>
              <a:t>・ </a:t>
            </a:r>
            <a:r>
              <a:rPr kumimoji="0" lang="en-US" altLang="ja-JP" sz="2400" b="1" dirty="0">
                <a:solidFill>
                  <a:srgbClr val="05050B"/>
                </a:solidFill>
                <a:latin typeface="ＭＳ Ｐゴシック" pitchFamily="50" charset="-128"/>
              </a:rPr>
              <a:t>Stop the firewall function in the PC</a:t>
            </a:r>
            <a:endParaRPr kumimoji="0" lang="ja-JP" altLang="en-US" sz="2400" b="1" dirty="0">
              <a:solidFill>
                <a:srgbClr val="05050B"/>
              </a:solidFill>
              <a:latin typeface="ＭＳ Ｐゴシック" pitchFamily="50" charset="-128"/>
            </a:endParaRPr>
          </a:p>
          <a:p>
            <a:pPr lvl="1" defTabSz="457200">
              <a:buFont typeface="Wingdings" pitchFamily="2" charset="2"/>
              <a:buNone/>
              <a:defRPr/>
            </a:pPr>
            <a:r>
              <a:rPr kumimoji="0" lang="ja-JP" altLang="en-US" sz="2400" b="1" dirty="0">
                <a:solidFill>
                  <a:srgbClr val="05050B"/>
                </a:solidFill>
                <a:latin typeface="ＭＳ Ｐゴシック" pitchFamily="50" charset="-128"/>
              </a:rPr>
              <a:t>・ </a:t>
            </a:r>
            <a:r>
              <a:rPr kumimoji="0" lang="en-US" altLang="ja-JP" sz="2400" b="1" dirty="0">
                <a:solidFill>
                  <a:srgbClr val="05050B"/>
                </a:solidFill>
                <a:latin typeface="ＭＳ Ｐゴシック" pitchFamily="50" charset="-128"/>
              </a:rPr>
              <a:t>Do not let anti-virus software vendor's site access</a:t>
            </a:r>
            <a:endParaRPr kumimoji="0" lang="ja-JP" altLang="en-US" sz="2400" b="1" dirty="0">
              <a:solidFill>
                <a:srgbClr val="05050B"/>
              </a:solidFill>
              <a:latin typeface="ＭＳ Ｐゴシック" pitchFamily="50" charset="-128"/>
            </a:endParaRPr>
          </a:p>
          <a:p>
            <a:pPr lvl="1" defTabSz="457200">
              <a:buFont typeface="Wingdings" pitchFamily="2" charset="2"/>
              <a:buNone/>
              <a:defRPr/>
            </a:pPr>
            <a:r>
              <a:rPr kumimoji="0" lang="ja-JP" altLang="en-US" sz="2400" b="1" dirty="0">
                <a:solidFill>
                  <a:srgbClr val="FF0000"/>
                </a:solidFill>
                <a:latin typeface="ＭＳ Ｐゴシック" pitchFamily="50" charset="-128"/>
              </a:rPr>
              <a:t>　　　</a:t>
            </a:r>
            <a:r>
              <a:rPr kumimoji="0" lang="en-US" altLang="ja-JP" sz="2400" b="1" dirty="0" smtClean="0">
                <a:solidFill>
                  <a:prstClr val="black"/>
                </a:solidFill>
                <a:effectLst>
                  <a:outerShdw blurRad="38100" dist="38100" dir="2700000" algn="tl">
                    <a:srgbClr val="C0C0C0"/>
                  </a:outerShdw>
                </a:effectLst>
                <a:latin typeface="ＭＳ Ｐゴシック" pitchFamily="50" charset="-128"/>
              </a:rPr>
              <a:t>e.g.</a:t>
            </a:r>
            <a:r>
              <a:rPr kumimoji="0" lang="ja-JP" altLang="en-US" sz="2400" b="1" dirty="0" smtClean="0">
                <a:solidFill>
                  <a:prstClr val="black"/>
                </a:solidFill>
                <a:effectLst>
                  <a:outerShdw blurRad="38100" dist="38100" dir="2700000" algn="tl">
                    <a:srgbClr val="C0C0C0"/>
                  </a:outerShdw>
                </a:effectLst>
                <a:latin typeface="ＭＳ Ｐゴシック" pitchFamily="50" charset="-128"/>
              </a:rPr>
              <a:t>： </a:t>
            </a:r>
            <a:r>
              <a:rPr kumimoji="0" lang="en-US" altLang="ja-JP" sz="2400" b="1" dirty="0">
                <a:solidFill>
                  <a:prstClr val="black"/>
                </a:solidFill>
                <a:effectLst>
                  <a:outerShdw blurRad="38100" dist="38100" dir="2700000" algn="tl">
                    <a:srgbClr val="C0C0C0"/>
                  </a:outerShdw>
                </a:effectLst>
                <a:latin typeface="ＭＳ Ｐゴシック" pitchFamily="50" charset="-128"/>
              </a:rPr>
              <a:t>W32/</a:t>
            </a:r>
            <a:r>
              <a:rPr kumimoji="0" lang="en-US" altLang="ja-JP" sz="2400" b="1" dirty="0" err="1">
                <a:solidFill>
                  <a:prstClr val="black"/>
                </a:solidFill>
                <a:effectLst>
                  <a:outerShdw blurRad="38100" dist="38100" dir="2700000" algn="tl">
                    <a:srgbClr val="C0C0C0"/>
                  </a:outerShdw>
                </a:effectLst>
                <a:latin typeface="ＭＳ Ｐゴシック" pitchFamily="50" charset="-128"/>
              </a:rPr>
              <a:t>Klez</a:t>
            </a:r>
            <a:r>
              <a:rPr kumimoji="0" lang="ja-JP" altLang="en-US" sz="2400" b="1" dirty="0">
                <a:solidFill>
                  <a:prstClr val="black"/>
                </a:solidFill>
                <a:effectLst>
                  <a:outerShdw blurRad="38100" dist="38100" dir="2700000" algn="tl">
                    <a:srgbClr val="C0C0C0"/>
                  </a:outerShdw>
                </a:effectLst>
                <a:latin typeface="ＭＳ Ｐゴシック" pitchFamily="50" charset="-128"/>
              </a:rPr>
              <a:t>　 </a:t>
            </a:r>
            <a:r>
              <a:rPr kumimoji="0" lang="en-US" altLang="ja-JP" sz="2400" b="1" dirty="0">
                <a:solidFill>
                  <a:prstClr val="black"/>
                </a:solidFill>
                <a:effectLst>
                  <a:outerShdw blurRad="38100" dist="38100" dir="2700000" algn="tl">
                    <a:srgbClr val="C0C0C0"/>
                  </a:outerShdw>
                </a:effectLst>
                <a:latin typeface="ＭＳ Ｐゴシック" pitchFamily="50" charset="-128"/>
              </a:rPr>
              <a:t>W32/</a:t>
            </a:r>
            <a:r>
              <a:rPr kumimoji="0" lang="en-US" altLang="ja-JP" sz="2400" b="1" dirty="0" err="1">
                <a:solidFill>
                  <a:prstClr val="black"/>
                </a:solidFill>
                <a:effectLst>
                  <a:outerShdw blurRad="38100" dist="38100" dir="2700000" algn="tl">
                    <a:srgbClr val="C0C0C0"/>
                  </a:outerShdw>
                </a:effectLst>
                <a:latin typeface="ＭＳ Ｐゴシック" pitchFamily="50" charset="-128"/>
              </a:rPr>
              <a:t>Netsky</a:t>
            </a:r>
            <a:r>
              <a:rPr kumimoji="0" lang="ja-JP" altLang="en-US" sz="2400" b="1" dirty="0">
                <a:solidFill>
                  <a:prstClr val="black"/>
                </a:solidFill>
                <a:effectLst>
                  <a:outerShdw blurRad="38100" dist="38100" dir="2700000" algn="tl">
                    <a:srgbClr val="C0C0C0"/>
                  </a:outerShdw>
                </a:effectLst>
                <a:latin typeface="ＭＳ Ｐゴシック" pitchFamily="50" charset="-128"/>
              </a:rPr>
              <a:t>　 </a:t>
            </a:r>
            <a:r>
              <a:rPr kumimoji="0" lang="en-US" altLang="ja-JP" sz="2400" b="1" dirty="0">
                <a:solidFill>
                  <a:prstClr val="black"/>
                </a:solidFill>
                <a:effectLst>
                  <a:outerShdw blurRad="38100" dist="38100" dir="2700000" algn="tl">
                    <a:srgbClr val="C0C0C0"/>
                  </a:outerShdw>
                </a:effectLst>
                <a:latin typeface="ＭＳ Ｐゴシック" pitchFamily="50" charset="-128"/>
              </a:rPr>
              <a:t>W32/</a:t>
            </a:r>
            <a:r>
              <a:rPr kumimoji="0" lang="en-US" altLang="ja-JP" sz="2400" b="1" dirty="0" err="1">
                <a:solidFill>
                  <a:prstClr val="black"/>
                </a:solidFill>
                <a:effectLst>
                  <a:outerShdw blurRad="38100" dist="38100" dir="2700000" algn="tl">
                    <a:srgbClr val="C0C0C0"/>
                  </a:outerShdw>
                </a:effectLst>
                <a:latin typeface="ＭＳ Ｐゴシック" pitchFamily="50" charset="-128"/>
              </a:rPr>
              <a:t>Bagle</a:t>
            </a:r>
            <a:endParaRPr kumimoji="0" lang="en-US" altLang="ja-JP" sz="2400" b="1" dirty="0">
              <a:solidFill>
                <a:prstClr val="black"/>
              </a:solidFill>
              <a:effectLst>
                <a:outerShdw blurRad="38100" dist="38100" dir="2700000" algn="tl">
                  <a:srgbClr val="C0C0C0"/>
                </a:outerShdw>
              </a:effectLst>
              <a:latin typeface="ＭＳ Ｐゴシック" pitchFamily="50" charset="-128"/>
            </a:endParaRPr>
          </a:p>
        </p:txBody>
      </p:sp>
      <p:sp>
        <p:nvSpPr>
          <p:cNvPr id="7" name="Text Box 3"/>
          <p:cNvSpPr txBox="1">
            <a:spLocks noChangeArrowheads="1"/>
          </p:cNvSpPr>
          <p:nvPr/>
        </p:nvSpPr>
        <p:spPr bwMode="auto">
          <a:xfrm>
            <a:off x="476250" y="1400175"/>
            <a:ext cx="7109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lvl="1" defTabSz="457200" eaLnBrk="1" hangingPunct="1">
              <a:spcBef>
                <a:spcPct val="0"/>
              </a:spcBef>
              <a:buClrTx/>
              <a:buFont typeface="Wingdings" panose="05000000000000000000" pitchFamily="2" charset="2"/>
              <a:buNone/>
            </a:pPr>
            <a:r>
              <a:rPr lang="en-US" altLang="ja-JP" sz="2400" b="1" u="sng" dirty="0">
                <a:solidFill>
                  <a:srgbClr val="FF0000"/>
                </a:solidFill>
                <a:latin typeface="ＭＳ Ｐゴシック" panose="020B0600070205080204" pitchFamily="50" charset="-128"/>
              </a:rPr>
              <a:t>Virus signature not to be detected / exterminated</a:t>
            </a:r>
            <a:endParaRPr lang="ja-JP" altLang="en-US" sz="2400" b="1" dirty="0">
              <a:solidFill>
                <a:prstClr val="black"/>
              </a:solidFill>
              <a:latin typeface="ＭＳ Ｐゴシック" panose="020B0600070205080204" pitchFamily="50" charset="-128"/>
            </a:endParaRPr>
          </a:p>
        </p:txBody>
      </p:sp>
      <p:sp>
        <p:nvSpPr>
          <p:cNvPr id="8" name="Text Box 4"/>
          <p:cNvSpPr txBox="1">
            <a:spLocks noChangeArrowheads="1"/>
          </p:cNvSpPr>
          <p:nvPr/>
        </p:nvSpPr>
        <p:spPr bwMode="auto">
          <a:xfrm>
            <a:off x="587375" y="3870325"/>
            <a:ext cx="83848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2400" b="1" dirty="0">
                <a:solidFill>
                  <a:prstClr val="black"/>
                </a:solidFill>
                <a:latin typeface="ＭＳ Ｐゴシック" panose="020B0600070205080204" pitchFamily="50" charset="-128"/>
              </a:rPr>
              <a:t>When antivirus software is compatible with the </a:t>
            </a:r>
            <a:r>
              <a:rPr lang="en-US" altLang="ja-JP" sz="2400" b="1" dirty="0" smtClean="0">
                <a:solidFill>
                  <a:prstClr val="black"/>
                </a:solidFill>
                <a:latin typeface="ＭＳ Ｐゴシック" panose="020B0600070205080204" pitchFamily="50" charset="-128"/>
              </a:rPr>
              <a:t>virus</a:t>
            </a:r>
          </a:p>
          <a:p>
            <a:pPr defTabSz="457200" eaLnBrk="1" hangingPunct="1">
              <a:spcBef>
                <a:spcPct val="0"/>
              </a:spcBef>
              <a:buClrTx/>
              <a:buFontTx/>
              <a:buNone/>
            </a:pPr>
            <a:r>
              <a:rPr lang="en-US" altLang="ja-JP" sz="2400" b="1" dirty="0">
                <a:solidFill>
                  <a:prstClr val="black"/>
                </a:solidFill>
                <a:latin typeface="ＭＳ Ｐゴシック" panose="020B0600070205080204" pitchFamily="50" charset="-128"/>
              </a:rPr>
              <a:t>Antivirus software will remove the virus before it is </a:t>
            </a:r>
            <a:r>
              <a:rPr lang="en-US" altLang="ja-JP" sz="2400" b="1" dirty="0" smtClean="0">
                <a:solidFill>
                  <a:prstClr val="black"/>
                </a:solidFill>
                <a:latin typeface="ＭＳ Ｐゴシック" panose="020B0600070205080204" pitchFamily="50" charset="-128"/>
              </a:rPr>
              <a:t>stopped</a:t>
            </a:r>
          </a:p>
          <a:p>
            <a:pPr defTabSz="457200" eaLnBrk="1" hangingPunct="1">
              <a:spcBef>
                <a:spcPct val="0"/>
              </a:spcBef>
              <a:buClrTx/>
              <a:buFontTx/>
              <a:buNone/>
            </a:pPr>
            <a:r>
              <a:rPr lang="ja-JP" altLang="en-US" sz="2400" b="1" dirty="0" smtClean="0">
                <a:solidFill>
                  <a:srgbClr val="F41414"/>
                </a:solidFill>
                <a:latin typeface="ＭＳ Ｐゴシック" panose="020B0600070205080204" pitchFamily="50" charset="-128"/>
              </a:rPr>
              <a:t>→</a:t>
            </a:r>
            <a:r>
              <a:rPr lang="ja-JP" altLang="en-US" sz="2400" b="1" dirty="0">
                <a:solidFill>
                  <a:srgbClr val="F41414"/>
                </a:solidFill>
                <a:latin typeface="ＭＳ Ｐゴシック" panose="020B0600070205080204" pitchFamily="50" charset="-128"/>
              </a:rPr>
              <a:t>　</a:t>
            </a:r>
            <a:r>
              <a:rPr lang="en-US" altLang="ja-JP" sz="2400" b="1" dirty="0">
                <a:solidFill>
                  <a:srgbClr val="F41414"/>
                </a:solidFill>
                <a:latin typeface="ＭＳ Ｐゴシック" panose="020B0600070205080204" pitchFamily="50" charset="-128"/>
              </a:rPr>
              <a:t>It is victimized if you do not update antivirus software and you can not detect and clean the virus</a:t>
            </a:r>
            <a:endParaRPr lang="ja-JP" altLang="en-US" sz="2400" b="1" dirty="0">
              <a:solidFill>
                <a:srgbClr val="F41414"/>
              </a:solidFill>
              <a:latin typeface="ＭＳ Ｐゴシック" panose="020B0600070205080204" pitchFamily="50" charset="-128"/>
            </a:endParaRPr>
          </a:p>
        </p:txBody>
      </p:sp>
      <p:sp>
        <p:nvSpPr>
          <p:cNvPr id="9" name="Text Box 5"/>
          <p:cNvSpPr txBox="1">
            <a:spLocks noChangeArrowheads="1"/>
          </p:cNvSpPr>
          <p:nvPr/>
        </p:nvSpPr>
        <p:spPr bwMode="auto">
          <a:xfrm>
            <a:off x="684213" y="5661025"/>
            <a:ext cx="8204200" cy="757130"/>
          </a:xfrm>
          <a:prstGeom prst="rect">
            <a:avLst/>
          </a:prstGeom>
          <a:solidFill>
            <a:srgbClr val="CCFFCC"/>
          </a:solidFill>
          <a:ln w="25400">
            <a:solidFill>
              <a:srgbClr val="008000"/>
            </a:solidFill>
            <a:miter lim="800000"/>
            <a:headEnd/>
            <a:tailEnd/>
          </a:ln>
        </p:spPr>
        <p:txBody>
          <a:bodyPr wrap="squar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latinLnBrk="1" hangingPunct="1">
              <a:lnSpc>
                <a:spcPct val="90000"/>
              </a:lnSpc>
              <a:spcBef>
                <a:spcPct val="0"/>
              </a:spcBef>
              <a:buClr>
                <a:prstClr val="black"/>
              </a:buClr>
              <a:buSzPct val="75000"/>
              <a:buFont typeface="Wingdings" panose="05000000000000000000" pitchFamily="2" charset="2"/>
              <a:buNone/>
            </a:pPr>
            <a:r>
              <a:rPr lang="en-US" altLang="ja-JP" sz="2400" dirty="0">
                <a:solidFill>
                  <a:prstClr val="black"/>
                </a:solidFill>
                <a:latin typeface="ＭＳ Ｐゴシック" panose="020B0600070205080204" pitchFamily="50" charset="-128"/>
              </a:rPr>
              <a:t>Update antivirus software on a daily basis regularly </a:t>
            </a:r>
            <a:r>
              <a:rPr lang="ja-JP" altLang="en-US" sz="2400" dirty="0" smtClean="0">
                <a:solidFill>
                  <a:prstClr val="black"/>
                </a:solidFill>
                <a:latin typeface="ＭＳ Ｐゴシック" panose="020B0600070205080204" pitchFamily="50" charset="-128"/>
              </a:rPr>
              <a:t>！</a:t>
            </a:r>
            <a:r>
              <a:rPr lang="ja-JP" altLang="en-US" sz="2400" dirty="0">
                <a:solidFill>
                  <a:prstClr val="black"/>
                </a:solidFill>
                <a:latin typeface="ＭＳ Ｐゴシック" panose="020B0600070205080204" pitchFamily="50" charset="-128"/>
              </a:rPr>
              <a:t>　　</a:t>
            </a:r>
          </a:p>
          <a:p>
            <a:pPr algn="ctr" defTabSz="457200" eaLnBrk="1" latinLnBrk="1" hangingPunct="1">
              <a:lnSpc>
                <a:spcPct val="90000"/>
              </a:lnSpc>
              <a:spcBef>
                <a:spcPct val="0"/>
              </a:spcBef>
              <a:buClr>
                <a:prstClr val="black"/>
              </a:buClr>
              <a:buSzPct val="75000"/>
              <a:buFont typeface="Wingdings" panose="05000000000000000000" pitchFamily="2" charset="2"/>
              <a:buNone/>
            </a:pPr>
            <a:r>
              <a:rPr lang="ja-JP" altLang="en-US" sz="2400" dirty="0">
                <a:solidFill>
                  <a:prstClr val="black"/>
                </a:solidFill>
                <a:latin typeface="ＭＳ Ｐゴシック" panose="020B0600070205080204" pitchFamily="50" charset="-128"/>
              </a:rPr>
              <a:t>　　　　　　　　　</a:t>
            </a:r>
            <a:r>
              <a:rPr lang="ja-JP" altLang="en-US" sz="2400" dirty="0" smtClean="0">
                <a:solidFill>
                  <a:prstClr val="black"/>
                </a:solidFill>
                <a:latin typeface="ＭＳ Ｐゴシック" panose="020B0600070205080204" pitchFamily="50" charset="-128"/>
              </a:rPr>
              <a:t>→</a:t>
            </a:r>
            <a:r>
              <a:rPr lang="ja-JP" altLang="en-US" sz="2400" dirty="0">
                <a:solidFill>
                  <a:prstClr val="black"/>
                </a:solidFill>
                <a:latin typeface="ＭＳ Ｐゴシック" panose="020B0600070205080204" pitchFamily="50" charset="-128"/>
              </a:rPr>
              <a:t>　</a:t>
            </a:r>
            <a:r>
              <a:rPr lang="en-US" altLang="ja-JP" sz="2400" dirty="0">
                <a:solidFill>
                  <a:prstClr val="black"/>
                </a:solidFill>
                <a:latin typeface="ＭＳ Ｐゴシック" panose="020B0600070205080204" pitchFamily="50" charset="-128"/>
              </a:rPr>
              <a:t>You can also use automatic update function</a:t>
            </a:r>
            <a:endParaRPr lang="ja-JP" altLang="en-US" sz="2400" dirty="0">
              <a:solidFill>
                <a:srgbClr val="000000"/>
              </a:solidFill>
              <a:latin typeface="ＭＳ Ｐゴシック" panose="020B0600070205080204" pitchFamily="50" charset="-128"/>
            </a:endParaRPr>
          </a:p>
        </p:txBody>
      </p:sp>
    </p:spTree>
    <p:extLst>
      <p:ext uri="{BB962C8B-B14F-4D97-AF65-F5344CB8AC3E}">
        <p14:creationId xmlns:p14="http://schemas.microsoft.com/office/powerpoint/2010/main" val="1402915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t>Other symptoms</a:t>
            </a:r>
            <a:endParaRPr lang="ja-JP" altLang="en-US" sz="4000" dirty="0"/>
          </a:p>
        </p:txBody>
      </p:sp>
      <p:sp>
        <p:nvSpPr>
          <p:cNvPr id="3" name="コンテンツ プレースホルダー 2"/>
          <p:cNvSpPr>
            <a:spLocks noGrp="1"/>
          </p:cNvSpPr>
          <p:nvPr>
            <p:ph idx="1"/>
          </p:nvPr>
        </p:nvSpPr>
        <p:spPr/>
        <p:txBody>
          <a:bodyPr/>
          <a:lstStyle/>
          <a:p>
            <a:r>
              <a:rPr lang="en-US" altLang="ja-JP" dirty="0"/>
              <a:t>Internet becomes </a:t>
            </a:r>
            <a:r>
              <a:rPr lang="en-US" altLang="ja-JP" dirty="0" smtClean="0"/>
              <a:t>unusable</a:t>
            </a:r>
            <a:r>
              <a:rPr lang="ja-JP" altLang="en-US" dirty="0" smtClean="0"/>
              <a:t>　</a:t>
            </a:r>
          </a:p>
          <a:p>
            <a:pPr lvl="1"/>
            <a:r>
              <a:rPr lang="en-US" altLang="ja-JP" dirty="0" smtClean="0"/>
              <a:t>E.g.: W32/</a:t>
            </a:r>
            <a:r>
              <a:rPr lang="en-US" altLang="ja-JP" dirty="0" err="1" smtClean="0"/>
              <a:t>SQLSlammer</a:t>
            </a:r>
            <a:endParaRPr lang="ja-JP" altLang="en-US" dirty="0" smtClean="0"/>
          </a:p>
          <a:p>
            <a:r>
              <a:rPr lang="en-US" altLang="ja-JP" dirty="0"/>
              <a:t>The computer repeatedly </a:t>
            </a:r>
            <a:r>
              <a:rPr lang="en-US" altLang="ja-JP" dirty="0" smtClean="0"/>
              <a:t>restarts</a:t>
            </a:r>
          </a:p>
          <a:p>
            <a:pPr lvl="1"/>
            <a:r>
              <a:rPr lang="en-US" altLang="ja-JP" dirty="0" smtClean="0"/>
              <a:t>E.g.: W32/</a:t>
            </a:r>
            <a:r>
              <a:rPr lang="en-US" altLang="ja-JP" dirty="0" err="1" smtClean="0"/>
              <a:t>MSBlaster</a:t>
            </a:r>
            <a:endParaRPr lang="en-US" altLang="ja-JP" dirty="0" smtClean="0"/>
          </a:p>
          <a:p>
            <a:r>
              <a:rPr lang="en-US" altLang="ja-JP" dirty="0"/>
              <a:t>Work a phishing scam </a:t>
            </a:r>
            <a:r>
              <a:rPr lang="ja-JP" altLang="en-US" dirty="0" smtClean="0"/>
              <a:t>　</a:t>
            </a:r>
          </a:p>
          <a:p>
            <a:pPr lvl="1"/>
            <a:r>
              <a:rPr lang="en-US" altLang="ja-JP" dirty="0" smtClean="0"/>
              <a:t>E.g.: W32/</a:t>
            </a:r>
            <a:r>
              <a:rPr lang="en-US" altLang="ja-JP" dirty="0" err="1" smtClean="0"/>
              <a:t>Mimail</a:t>
            </a:r>
            <a:endParaRPr lang="en-US" altLang="ja-JP" dirty="0" smtClean="0"/>
          </a:p>
          <a:p>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29</a:t>
            </a:fld>
            <a:endParaRPr lang="ja-JP" altLang="en-US"/>
          </a:p>
        </p:txBody>
      </p:sp>
    </p:spTree>
    <p:extLst>
      <p:ext uri="{BB962C8B-B14F-4D97-AF65-F5344CB8AC3E}">
        <p14:creationId xmlns:p14="http://schemas.microsoft.com/office/powerpoint/2010/main" val="1913472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1107539"/>
          </a:xfrm>
        </p:spPr>
        <p:txBody>
          <a:bodyPr>
            <a:normAutofit/>
          </a:bodyPr>
          <a:lstStyle/>
          <a:p>
            <a:r>
              <a:rPr lang="en-US" altLang="ja-JP" sz="4000" dirty="0" smtClean="0"/>
              <a:t>Lecture contents</a:t>
            </a:r>
            <a:endParaRPr kumimoji="1" lang="ja-JP" altLang="en-US" sz="4000" dirty="0"/>
          </a:p>
        </p:txBody>
      </p:sp>
      <p:sp>
        <p:nvSpPr>
          <p:cNvPr id="5" name="コンテンツ プレースホルダー 4"/>
          <p:cNvSpPr>
            <a:spLocks noGrp="1"/>
          </p:cNvSpPr>
          <p:nvPr>
            <p:ph idx="1"/>
          </p:nvPr>
        </p:nvSpPr>
        <p:spPr/>
        <p:txBody>
          <a:bodyPr>
            <a:normAutofit/>
          </a:bodyPr>
          <a:lstStyle/>
          <a:p>
            <a:pPr marL="514350" indent="-514350">
              <a:buFont typeface="+mj-lt"/>
              <a:buAutoNum type="arabicPeriod"/>
            </a:pPr>
            <a:r>
              <a:rPr lang="en-US" altLang="ja-JP" dirty="0"/>
              <a:t>Introduction, Recent Topics, </a:t>
            </a:r>
            <a:r>
              <a:rPr lang="en-US" altLang="ja-JP" dirty="0" smtClean="0"/>
              <a:t>Cases</a:t>
            </a:r>
          </a:p>
          <a:p>
            <a:pPr marL="514350" indent="-514350">
              <a:buFont typeface="+mj-lt"/>
              <a:buAutoNum type="arabicPeriod"/>
            </a:pPr>
            <a:r>
              <a:rPr lang="en-US" altLang="ja-JP" dirty="0"/>
              <a:t>Secure setting </a:t>
            </a:r>
            <a:r>
              <a:rPr lang="ja-JP" altLang="en-US" dirty="0" smtClean="0"/>
              <a:t>　</a:t>
            </a:r>
            <a:r>
              <a:rPr lang="en-US" altLang="ja-JP" dirty="0" smtClean="0"/>
              <a:t>(</a:t>
            </a:r>
            <a:r>
              <a:rPr lang="ja-JP" altLang="en-US" dirty="0" smtClean="0"/>
              <a:t>１</a:t>
            </a:r>
            <a:r>
              <a:rPr lang="en-US" altLang="ja-JP" dirty="0" smtClean="0"/>
              <a:t>)</a:t>
            </a:r>
          </a:p>
          <a:p>
            <a:pPr marL="514350" indent="-514350">
              <a:buFont typeface="+mj-lt"/>
              <a:buAutoNum type="arabicPeriod"/>
            </a:pPr>
            <a:r>
              <a:rPr lang="en-US" altLang="ja-JP" dirty="0"/>
              <a:t>Secure setting </a:t>
            </a:r>
            <a:r>
              <a:rPr lang="ja-JP" altLang="en-US" dirty="0" smtClean="0"/>
              <a:t>　</a:t>
            </a:r>
            <a:r>
              <a:rPr lang="en-US" altLang="ja-JP" dirty="0" smtClean="0"/>
              <a:t>(</a:t>
            </a:r>
            <a:r>
              <a:rPr lang="ja-JP" altLang="en-US" dirty="0" smtClean="0"/>
              <a:t>２</a:t>
            </a:r>
            <a:r>
              <a:rPr lang="en-US" altLang="ja-JP" dirty="0" smtClean="0"/>
              <a:t>)</a:t>
            </a:r>
            <a:endParaRPr lang="en-US" altLang="ja-JP" dirty="0"/>
          </a:p>
          <a:p>
            <a:pPr marL="514350" indent="-514350">
              <a:buFont typeface="+mj-lt"/>
              <a:buAutoNum type="arabicPeriod"/>
            </a:pPr>
            <a:r>
              <a:rPr lang="en-US" altLang="ja-JP" dirty="0" smtClean="0"/>
              <a:t>Learn about </a:t>
            </a:r>
            <a:r>
              <a:rPr lang="en-US" altLang="ja-JP" dirty="0"/>
              <a:t>the </a:t>
            </a:r>
            <a:r>
              <a:rPr lang="en-US" altLang="ja-JP" dirty="0" smtClean="0"/>
              <a:t>law</a:t>
            </a:r>
          </a:p>
          <a:p>
            <a:pPr marL="514350" indent="-514350">
              <a:buFont typeface="+mj-lt"/>
              <a:buAutoNum type="arabicPeriod"/>
            </a:pPr>
            <a:r>
              <a:rPr lang="en-US" altLang="ja-JP" dirty="0"/>
              <a:t>Research ethics and information </a:t>
            </a:r>
            <a:r>
              <a:rPr lang="en-US" altLang="ja-JP" dirty="0" smtClean="0"/>
              <a:t>ethics</a:t>
            </a:r>
          </a:p>
          <a:p>
            <a:pPr marL="514350" indent="-514350">
              <a:buFont typeface="+mj-lt"/>
              <a:buAutoNum type="arabicPeriod"/>
            </a:pPr>
            <a:r>
              <a:rPr lang="en-US" altLang="ja-JP" dirty="0" smtClean="0"/>
              <a:t>Copyright</a:t>
            </a:r>
            <a:endParaRPr lang="en-US" altLang="ja-JP" dirty="0"/>
          </a:p>
          <a:p>
            <a:pPr marL="514350" indent="-514350">
              <a:buFont typeface="+mj-lt"/>
              <a:buAutoNum type="arabicPeriod"/>
            </a:pPr>
            <a:r>
              <a:rPr lang="en-US" altLang="ja-JP" dirty="0"/>
              <a:t>Social </a:t>
            </a:r>
            <a:r>
              <a:rPr lang="en-US" altLang="ja-JP" dirty="0" smtClean="0"/>
              <a:t>science</a:t>
            </a:r>
          </a:p>
          <a:p>
            <a:pPr marL="514350" indent="-514350">
              <a:buFont typeface="+mj-lt"/>
              <a:buAutoNum type="arabicPeriod"/>
            </a:pPr>
            <a:r>
              <a:rPr lang="en-US" altLang="ja-JP" dirty="0" smtClean="0"/>
              <a:t>Encryption</a:t>
            </a:r>
          </a:p>
          <a:p>
            <a:endParaRPr kumimoji="1" lang="ja-JP" altLang="en-US" dirty="0"/>
          </a:p>
        </p:txBody>
      </p:sp>
    </p:spTree>
    <p:extLst>
      <p:ext uri="{BB962C8B-B14F-4D97-AF65-F5344CB8AC3E}">
        <p14:creationId xmlns:p14="http://schemas.microsoft.com/office/powerpoint/2010/main" val="494733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1484" y="178093"/>
            <a:ext cx="7886700" cy="1029903"/>
          </a:xfrm>
        </p:spPr>
        <p:txBody>
          <a:bodyPr>
            <a:normAutofit/>
          </a:bodyPr>
          <a:lstStyle/>
          <a:p>
            <a:r>
              <a:rPr lang="en-US" altLang="ja-JP" sz="4000" dirty="0">
                <a:latin typeface="ＭＳ ゴシック" panose="020B0609070205080204" pitchFamily="49" charset="-128"/>
                <a:ea typeface="ＭＳ ゴシック" panose="020B0609070205080204" pitchFamily="49" charset="-128"/>
              </a:rPr>
              <a:t>Cause of malware infection</a:t>
            </a:r>
            <a:endParaRPr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863029" y="1530850"/>
            <a:ext cx="7671372" cy="2234654"/>
          </a:xfrm>
        </p:spPr>
        <p:txBody>
          <a:bodyPr>
            <a:normAutofit fontScale="92500" lnSpcReduction="10000"/>
          </a:bodyPr>
          <a:lstStyle/>
          <a:p>
            <a:r>
              <a:rPr lang="en-US" altLang="ja-JP" dirty="0"/>
              <a:t>Infection by connection of USB </a:t>
            </a:r>
            <a:r>
              <a:rPr lang="en-US" altLang="ja-JP" dirty="0" smtClean="0"/>
              <a:t>memory</a:t>
            </a:r>
          </a:p>
          <a:p>
            <a:r>
              <a:rPr lang="en-US" altLang="ja-JP" dirty="0"/>
              <a:t>Infected by file </a:t>
            </a:r>
            <a:r>
              <a:rPr lang="en-US" altLang="ja-JP" dirty="0" smtClean="0"/>
              <a:t>open</a:t>
            </a:r>
          </a:p>
          <a:p>
            <a:r>
              <a:rPr lang="en-US" altLang="ja-JP" dirty="0"/>
              <a:t>Infection by browsing Web </a:t>
            </a:r>
            <a:r>
              <a:rPr lang="en-US" altLang="ja-JP" dirty="0" smtClean="0"/>
              <a:t>pages</a:t>
            </a:r>
          </a:p>
          <a:p>
            <a:r>
              <a:rPr lang="en-US" altLang="ja-JP" dirty="0"/>
              <a:t>Infection by mail </a:t>
            </a:r>
            <a:r>
              <a:rPr lang="en-US" altLang="ja-JP" dirty="0" smtClean="0"/>
              <a:t>opening </a:t>
            </a:r>
            <a:r>
              <a:rPr lang="en-US" altLang="ja-JP" dirty="0"/>
              <a:t>and </a:t>
            </a:r>
            <a:r>
              <a:rPr lang="en-US" altLang="ja-JP" dirty="0" smtClean="0"/>
              <a:t>preview</a:t>
            </a:r>
          </a:p>
          <a:p>
            <a:r>
              <a:rPr lang="en-US" altLang="ja-JP" dirty="0"/>
              <a:t>Infection by connecting to the network</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30</a:t>
            </a:fld>
            <a:endParaRPr lang="ja-JP" altLang="en-US"/>
          </a:p>
        </p:txBody>
      </p:sp>
      <p:pic>
        <p:nvPicPr>
          <p:cNvPr id="6"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4070" y="482600"/>
            <a:ext cx="1636776" cy="1761134"/>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705" y="3918857"/>
            <a:ext cx="2082519" cy="2259894"/>
          </a:xfrm>
          <a:prstGeom prst="rect">
            <a:avLst/>
          </a:prstGeom>
        </p:spPr>
        <p:style>
          <a:lnRef idx="2">
            <a:schemeClr val="dk1"/>
          </a:lnRef>
          <a:fillRef idx="1">
            <a:schemeClr val="lt1"/>
          </a:fillRef>
          <a:effectRef idx="0">
            <a:schemeClr val="dk1"/>
          </a:effectRef>
          <a:fontRef idx="minor">
            <a:schemeClr val="dk1"/>
          </a:fontRef>
        </p:style>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332" y="4088358"/>
            <a:ext cx="1647514" cy="1647514"/>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4834" y="3918857"/>
            <a:ext cx="2323480" cy="230076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35126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91872"/>
            <a:ext cx="7886700" cy="915034"/>
          </a:xfrm>
        </p:spPr>
        <p:txBody>
          <a:bodyPr>
            <a:normAutofit/>
          </a:bodyPr>
          <a:lstStyle/>
          <a:p>
            <a:r>
              <a:rPr lang="en-US" altLang="ja-JP" sz="4000" dirty="0"/>
              <a:t>Infected by file open</a:t>
            </a:r>
            <a:endParaRPr lang="ja-JP" altLang="en-US" sz="4000" dirty="0"/>
          </a:p>
        </p:txBody>
      </p:sp>
      <p:sp>
        <p:nvSpPr>
          <p:cNvPr id="3" name="コンテンツ プレースホルダー 2"/>
          <p:cNvSpPr>
            <a:spLocks noGrp="1"/>
          </p:cNvSpPr>
          <p:nvPr>
            <p:ph idx="1"/>
          </p:nvPr>
        </p:nvSpPr>
        <p:spPr/>
        <p:txBody>
          <a:bodyPr>
            <a:normAutofit/>
          </a:bodyPr>
          <a:lstStyle/>
          <a:p>
            <a:r>
              <a:rPr lang="en-US" altLang="ja-JP" dirty="0"/>
              <a:t>Infected when opening email </a:t>
            </a:r>
            <a:r>
              <a:rPr lang="en-US" altLang="ja-JP" dirty="0" smtClean="0"/>
              <a:t>attachments</a:t>
            </a:r>
          </a:p>
          <a:p>
            <a:r>
              <a:rPr lang="en-US" altLang="ja-JP" dirty="0"/>
              <a:t>The following file acquisition path is also </a:t>
            </a:r>
            <a:r>
              <a:rPr lang="en-US" altLang="ja-JP" dirty="0" smtClean="0"/>
              <a:t>used</a:t>
            </a:r>
          </a:p>
          <a:p>
            <a:pPr lvl="1"/>
            <a:r>
              <a:rPr lang="en-US" altLang="ja-JP" dirty="0"/>
              <a:t>Download, P2P file exchange </a:t>
            </a:r>
            <a:r>
              <a:rPr lang="en-US" altLang="ja-JP" dirty="0" smtClean="0"/>
              <a:t>software</a:t>
            </a:r>
          </a:p>
          <a:p>
            <a:pPr lvl="1"/>
            <a:r>
              <a:rPr lang="en-US" altLang="ja-JP" dirty="0"/>
              <a:t>Via IM (Instant Messenger) or </a:t>
            </a:r>
            <a:r>
              <a:rPr lang="en-US" altLang="ja-JP" dirty="0" smtClean="0"/>
              <a:t>SNS</a:t>
            </a:r>
          </a:p>
          <a:p>
            <a:pPr lvl="1"/>
            <a:r>
              <a:rPr lang="en-US" altLang="ja-JP" dirty="0"/>
              <a:t>External files such as CD and USB </a:t>
            </a:r>
            <a:r>
              <a:rPr lang="en-US" altLang="ja-JP" dirty="0" smtClean="0"/>
              <a:t>memory</a:t>
            </a:r>
          </a:p>
          <a:p>
            <a:r>
              <a:rPr lang="en-US" altLang="ja-JP" dirty="0"/>
              <a:t>A clever way to </a:t>
            </a:r>
            <a:r>
              <a:rPr lang="en-US" altLang="ja-JP" dirty="0" smtClean="0"/>
              <a:t>lead </a:t>
            </a:r>
            <a:r>
              <a:rPr lang="en-US" altLang="ja-JP" dirty="0"/>
              <a:t>user </a:t>
            </a:r>
            <a:r>
              <a:rPr lang="en-US" altLang="ja-JP" dirty="0" smtClean="0"/>
              <a:t>mistakes</a:t>
            </a:r>
          </a:p>
          <a:p>
            <a:pPr lvl="1"/>
            <a:r>
              <a:rPr lang="en-US" altLang="ja-JP" dirty="0"/>
              <a:t>File name that attracts </a:t>
            </a:r>
            <a:r>
              <a:rPr lang="en-US" altLang="ja-JP" dirty="0" smtClean="0"/>
              <a:t>users</a:t>
            </a:r>
          </a:p>
          <a:p>
            <a:pPr lvl="1"/>
            <a:r>
              <a:rPr lang="en-US" altLang="ja-JP" dirty="0" smtClean="0"/>
              <a:t>Double </a:t>
            </a:r>
            <a:r>
              <a:rPr lang="en-US" altLang="ja-JP" dirty="0"/>
              <a:t>extension, icon </a:t>
            </a:r>
            <a:r>
              <a:rPr lang="en-US" altLang="ja-JP" dirty="0" smtClean="0"/>
              <a:t>disguise</a:t>
            </a:r>
          </a:p>
          <a:p>
            <a:pPr lvl="1"/>
            <a:r>
              <a:rPr lang="en-US" altLang="ja-JP" dirty="0"/>
              <a:t>Pretending to be a public institution (exploit organization name </a:t>
            </a:r>
            <a:r>
              <a:rPr lang="en-US" altLang="ja-JP" dirty="0" err="1"/>
              <a:t>etc</a:t>
            </a:r>
            <a:r>
              <a:rPr lang="en-US" altLang="ja-JP" dirty="0"/>
              <a:t>)</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31</a:t>
            </a:fld>
            <a:endParaRPr lang="ja-JP" altLang="en-US"/>
          </a:p>
        </p:txBody>
      </p:sp>
    </p:spTree>
    <p:extLst>
      <p:ext uri="{BB962C8B-B14F-4D97-AF65-F5344CB8AC3E}">
        <p14:creationId xmlns:p14="http://schemas.microsoft.com/office/powerpoint/2010/main" val="2228561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13506"/>
            <a:ext cx="7886700" cy="1325563"/>
          </a:xfrm>
        </p:spPr>
        <p:txBody>
          <a:bodyPr>
            <a:normAutofit/>
          </a:bodyPr>
          <a:lstStyle/>
          <a:p>
            <a:r>
              <a:rPr lang="en-US" altLang="ja-JP" sz="4000" dirty="0"/>
              <a:t>Duplicate extension and icon disguise</a:t>
            </a:r>
            <a:endParaRPr kumimoji="1" lang="ja-JP" altLang="en-US" sz="4000"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32</a:t>
            </a:fld>
            <a:endParaRPr kumimoji="1" lang="ja-JP" altLang="en-US"/>
          </a:p>
        </p:txBody>
      </p:sp>
      <p:sp>
        <p:nvSpPr>
          <p:cNvPr id="6" name="Text Box 4"/>
          <p:cNvSpPr txBox="1">
            <a:spLocks noChangeArrowheads="1"/>
          </p:cNvSpPr>
          <p:nvPr/>
        </p:nvSpPr>
        <p:spPr bwMode="auto">
          <a:xfrm>
            <a:off x="533400" y="1444625"/>
            <a:ext cx="8302625" cy="971550"/>
          </a:xfrm>
          <a:prstGeom prst="rect">
            <a:avLst/>
          </a:prstGeom>
          <a:solidFill>
            <a:srgbClr val="CCFFCC"/>
          </a:solidFill>
          <a:ln w="25400">
            <a:solidFill>
              <a:srgbClr val="008000"/>
            </a:solidFill>
            <a:miter lim="800000"/>
            <a:headEnd/>
            <a:tailEnd/>
          </a:ln>
        </p:spPr>
        <p:txBody>
          <a:bodyPr>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latinLnBrk="1" hangingPunct="1">
              <a:spcBef>
                <a:spcPct val="0"/>
              </a:spcBef>
              <a:buClr>
                <a:prstClr val="black"/>
              </a:buClr>
              <a:buSzPct val="75000"/>
              <a:buFont typeface="Wingdings" panose="05000000000000000000" pitchFamily="2" charset="2"/>
              <a:buNone/>
            </a:pPr>
            <a:r>
              <a:rPr lang="en-US" altLang="ja-JP" sz="2800" dirty="0">
                <a:solidFill>
                  <a:prstClr val="black"/>
                </a:solidFill>
                <a:latin typeface="ＭＳ Ｐゴシック" panose="020B0600070205080204" pitchFamily="50" charset="-128"/>
              </a:rPr>
              <a:t>To disguise the </a:t>
            </a:r>
            <a:r>
              <a:rPr lang="en-US" altLang="ja-JP" sz="2800" dirty="0" smtClean="0">
                <a:solidFill>
                  <a:prstClr val="black"/>
                </a:solidFill>
                <a:latin typeface="ＭＳ Ｐゴシック" panose="020B0600070205080204" pitchFamily="50" charset="-128"/>
              </a:rPr>
              <a:t>icon</a:t>
            </a:r>
          </a:p>
          <a:p>
            <a:pPr algn="ctr" defTabSz="457200" eaLnBrk="1" latinLnBrk="1" hangingPunct="1">
              <a:spcBef>
                <a:spcPct val="0"/>
              </a:spcBef>
              <a:buClr>
                <a:prstClr val="black"/>
              </a:buClr>
              <a:buSzPct val="75000"/>
              <a:buFont typeface="Wingdings" panose="05000000000000000000" pitchFamily="2" charset="2"/>
              <a:buNone/>
            </a:pPr>
            <a:r>
              <a:rPr lang="en-US" altLang="ja-JP" sz="2800" dirty="0">
                <a:solidFill>
                  <a:prstClr val="black"/>
                </a:solidFill>
                <a:latin typeface="ＭＳ Ｐゴシック" panose="020B0600070205080204" pitchFamily="50" charset="-128"/>
              </a:rPr>
              <a:t>Launch a program corresponding to a disguised icon</a:t>
            </a:r>
            <a:endParaRPr lang="ja-JP" altLang="en-US" sz="2400" dirty="0">
              <a:solidFill>
                <a:srgbClr val="000000"/>
              </a:solidFill>
              <a:latin typeface="ＭＳ Ｐゴシック" panose="020B0600070205080204" pitchFamily="50" charset="-128"/>
            </a:endParaRPr>
          </a:p>
        </p:txBody>
      </p:sp>
      <p:pic>
        <p:nvPicPr>
          <p:cNvPr id="7" name="Picture 5" descr="メモ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238" y="3392488"/>
            <a:ext cx="439102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テキストアイコ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565400"/>
            <a:ext cx="14414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611189" y="4292600"/>
            <a:ext cx="2555758" cy="2428876"/>
          </a:xfrm>
          <a:prstGeom prst="rect">
            <a:avLst/>
          </a:prstGeom>
          <a:solidFill>
            <a:srgbClr val="FFFFFF"/>
          </a:solidFill>
          <a:ln w="9525" algn="ctr">
            <a:solidFill>
              <a:srgbClr val="000000"/>
            </a:solidFill>
            <a:miter lim="800000"/>
            <a:headEnd/>
            <a:tailEnd/>
          </a:ln>
        </p:spPr>
        <p:txBody>
          <a:bodyPr lIns="74295" tIns="8890" rIns="74295" bIns="8890"/>
          <a:lstStyle>
            <a:lvl1pPr defTabSz="762000"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76200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7620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7620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7620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7620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7620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7620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7620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50000"/>
              </a:spcBef>
              <a:buClrTx/>
              <a:buFontTx/>
              <a:buNone/>
            </a:pPr>
            <a:r>
              <a:rPr lang="en-US" altLang="ja-JP" sz="2000" b="1">
                <a:solidFill>
                  <a:prstClr val="black"/>
                </a:solidFill>
                <a:latin typeface="Century" panose="02040604050505020304" pitchFamily="18" charset="0"/>
              </a:rPr>
              <a:t>While launching a program that opens a text file and tricking it, viruses are starting to work in places we can not see </a:t>
            </a:r>
            <a:r>
              <a:rPr lang="ja-JP" altLang="en-US" sz="2000" b="1" dirty="0" smtClean="0">
                <a:solidFill>
                  <a:prstClr val="black"/>
                </a:solidFill>
                <a:latin typeface="Century" panose="02040604050505020304" pitchFamily="18" charset="0"/>
              </a:rPr>
              <a:t>。</a:t>
            </a:r>
            <a:endParaRPr lang="ja-JP" altLang="en-US" sz="2000" b="1" dirty="0">
              <a:solidFill>
                <a:prstClr val="black"/>
              </a:solidFill>
              <a:latin typeface="ＭＳ ゴシック" panose="020B0609070205080204" pitchFamily="49" charset="-128"/>
            </a:endParaRPr>
          </a:p>
        </p:txBody>
      </p:sp>
      <p:sp>
        <p:nvSpPr>
          <p:cNvPr id="10" name="Text Box 8"/>
          <p:cNvSpPr txBox="1">
            <a:spLocks noChangeArrowheads="1"/>
          </p:cNvSpPr>
          <p:nvPr/>
        </p:nvSpPr>
        <p:spPr bwMode="auto">
          <a:xfrm>
            <a:off x="900113" y="3644900"/>
            <a:ext cx="32143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1600" b="1" dirty="0">
                <a:solidFill>
                  <a:prstClr val="black"/>
                </a:solidFill>
                <a:latin typeface="ＭＳ Ｐゴシック" panose="020B0600070205080204" pitchFamily="50" charset="-128"/>
              </a:rPr>
              <a:t>Virus file that appears as a text file</a:t>
            </a:r>
            <a:endParaRPr lang="ja-JP" altLang="en-US" sz="1600" b="1" dirty="0">
              <a:solidFill>
                <a:prstClr val="black"/>
              </a:solidFill>
              <a:latin typeface="ＭＳ Ｐゴシック" panose="020B0600070205080204" pitchFamily="50" charset="-128"/>
            </a:endParaRPr>
          </a:p>
        </p:txBody>
      </p:sp>
      <p:sp>
        <p:nvSpPr>
          <p:cNvPr id="11" name="Line 9"/>
          <p:cNvSpPr>
            <a:spLocks noChangeShapeType="1"/>
          </p:cNvSpPr>
          <p:nvPr/>
        </p:nvSpPr>
        <p:spPr bwMode="auto">
          <a:xfrm>
            <a:off x="2339975" y="3068638"/>
            <a:ext cx="1554163" cy="296862"/>
          </a:xfrm>
          <a:prstGeom prst="line">
            <a:avLst/>
          </a:prstGeom>
          <a:noFill/>
          <a:ln w="53975">
            <a:solidFill>
              <a:srgbClr val="33CCCC"/>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pPr defTabSz="457200"/>
            <a:endParaRPr kumimoji="0" lang="ja-JP" altLang="en-US">
              <a:solidFill>
                <a:prstClr val="black"/>
              </a:solidFill>
            </a:endParaRPr>
          </a:p>
        </p:txBody>
      </p:sp>
      <p:sp>
        <p:nvSpPr>
          <p:cNvPr id="12" name="Text Box 10"/>
          <p:cNvSpPr txBox="1">
            <a:spLocks noChangeArrowheads="1"/>
          </p:cNvSpPr>
          <p:nvPr/>
        </p:nvSpPr>
        <p:spPr bwMode="auto">
          <a:xfrm>
            <a:off x="2339975" y="2565400"/>
            <a:ext cx="1346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1800" b="1" dirty="0">
                <a:solidFill>
                  <a:srgbClr val="F41414"/>
                </a:solidFill>
                <a:latin typeface="ＭＳ Ｐゴシック" panose="020B0600070205080204" pitchFamily="50" charset="-128"/>
              </a:rPr>
              <a:t>Double click</a:t>
            </a:r>
            <a:endParaRPr lang="ja-JP" altLang="en-US" sz="1800" b="1" dirty="0">
              <a:solidFill>
                <a:srgbClr val="F41414"/>
              </a:solidFill>
              <a:latin typeface="ＭＳ Ｐゴシック" panose="020B0600070205080204" pitchFamily="50" charset="-128"/>
            </a:endParaRPr>
          </a:p>
        </p:txBody>
      </p:sp>
      <p:sp>
        <p:nvSpPr>
          <p:cNvPr id="13" name="Text Box 11"/>
          <p:cNvSpPr txBox="1">
            <a:spLocks noChangeArrowheads="1"/>
          </p:cNvSpPr>
          <p:nvPr/>
        </p:nvSpPr>
        <p:spPr bwMode="auto">
          <a:xfrm>
            <a:off x="4700589" y="2557462"/>
            <a:ext cx="4443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2000" b="1">
                <a:solidFill>
                  <a:prstClr val="black"/>
                </a:solidFill>
                <a:latin typeface="ＭＳ Ｐゴシック" panose="020B0600070205080204" pitchFamily="50" charset="-128"/>
              </a:rPr>
              <a:t>Launch a program (Notepad) corresponding to the disguised icon</a:t>
            </a:r>
            <a:endParaRPr lang="ja-JP" altLang="en-US" sz="2000" b="1" dirty="0">
              <a:solidFill>
                <a:prstClr val="black"/>
              </a:solidFill>
              <a:latin typeface="ＭＳ Ｐゴシック" panose="020B0600070205080204" pitchFamily="50" charset="-128"/>
            </a:endParaRPr>
          </a:p>
        </p:txBody>
      </p:sp>
      <p:pic>
        <p:nvPicPr>
          <p:cNvPr id="14" name="Picture 19" descr="C:\Documents and Settings\uchiyama\デスクトップ\ヒント.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6140450"/>
            <a:ext cx="39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265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01600"/>
            <a:ext cx="7886700" cy="1325563"/>
          </a:xfrm>
        </p:spPr>
        <p:txBody>
          <a:bodyPr>
            <a:normAutofit/>
          </a:bodyPr>
          <a:lstStyle/>
          <a:p>
            <a:r>
              <a:rPr lang="en-US" altLang="ja-JP" sz="4000" dirty="0"/>
              <a:t>Pretend to be a public institution</a:t>
            </a:r>
            <a:endParaRPr kumimoji="1" lang="ja-JP" altLang="en-US" sz="4000"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33</a:t>
            </a:fld>
            <a:endParaRPr kumimoji="1" lang="ja-JP" altLang="en-US"/>
          </a:p>
        </p:txBody>
      </p:sp>
      <p:grpSp>
        <p:nvGrpSpPr>
          <p:cNvPr id="17" name="Group 16"/>
          <p:cNvGrpSpPr/>
          <p:nvPr/>
        </p:nvGrpSpPr>
        <p:grpSpPr>
          <a:xfrm>
            <a:off x="356839" y="764381"/>
            <a:ext cx="6553200" cy="5292957"/>
            <a:chOff x="-167481" y="3911369"/>
            <a:chExt cx="6553200" cy="5292957"/>
          </a:xfrm>
        </p:grpSpPr>
        <p:pic>
          <p:nvPicPr>
            <p:cNvPr id="3" name="Picture 2"/>
            <p:cNvPicPr>
              <a:picLocks noChangeAspect="1"/>
            </p:cNvPicPr>
            <p:nvPr/>
          </p:nvPicPr>
          <p:blipFill>
            <a:blip r:embed="rId2"/>
            <a:stretch>
              <a:fillRect/>
            </a:stretch>
          </p:blipFill>
          <p:spPr>
            <a:xfrm>
              <a:off x="-167481" y="4238626"/>
              <a:ext cx="6553200" cy="4965700"/>
            </a:xfrm>
            <a:prstGeom prst="rect">
              <a:avLst/>
            </a:prstGeom>
          </p:spPr>
        </p:pic>
        <p:grpSp>
          <p:nvGrpSpPr>
            <p:cNvPr id="16" name="Group 15"/>
            <p:cNvGrpSpPr/>
            <p:nvPr/>
          </p:nvGrpSpPr>
          <p:grpSpPr>
            <a:xfrm>
              <a:off x="661988" y="3911369"/>
              <a:ext cx="2947283" cy="4997085"/>
              <a:chOff x="661988" y="3978275"/>
              <a:chExt cx="2947283" cy="4997085"/>
            </a:xfrm>
          </p:grpSpPr>
          <p:sp>
            <p:nvSpPr>
              <p:cNvPr id="6" name="Text Box 3"/>
              <p:cNvSpPr txBox="1">
                <a:spLocks noChangeArrowheads="1"/>
              </p:cNvSpPr>
              <p:nvPr/>
            </p:nvSpPr>
            <p:spPr bwMode="auto">
              <a:xfrm>
                <a:off x="661988" y="39782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ja-JP" sz="1400">
                  <a:solidFill>
                    <a:prstClr val="black"/>
                  </a:solidFill>
                  <a:latin typeface="ＭＳ Ｐゴシック" panose="020B0600070205080204" pitchFamily="50" charset="-128"/>
                </a:endParaRPr>
              </a:p>
            </p:txBody>
          </p:sp>
          <p:sp>
            <p:nvSpPr>
              <p:cNvPr id="10" name="TextBox 9"/>
              <p:cNvSpPr txBox="1"/>
              <p:nvPr/>
            </p:nvSpPr>
            <p:spPr>
              <a:xfrm>
                <a:off x="2364058" y="4885238"/>
                <a:ext cx="602163" cy="369332"/>
              </a:xfrm>
              <a:prstGeom prst="rect">
                <a:avLst/>
              </a:prstGeom>
              <a:noFill/>
            </p:spPr>
            <p:txBody>
              <a:bodyPr wrap="square" rtlCol="0">
                <a:spAutoFit/>
              </a:bodyPr>
              <a:lstStyle/>
              <a:p>
                <a:r>
                  <a:rPr lang="ja-JP" altLang="en-US" dirty="0" smtClean="0">
                    <a:solidFill>
                      <a:srgbClr val="FF0000"/>
                    </a:solidFill>
                  </a:rPr>
                  <a:t>①</a:t>
                </a:r>
                <a:endParaRPr lang="en-US" dirty="0">
                  <a:solidFill>
                    <a:srgbClr val="FF0000"/>
                  </a:solidFill>
                </a:endParaRPr>
              </a:p>
            </p:txBody>
          </p:sp>
          <p:sp>
            <p:nvSpPr>
              <p:cNvPr id="11" name="TextBox 10"/>
              <p:cNvSpPr txBox="1"/>
              <p:nvPr/>
            </p:nvSpPr>
            <p:spPr>
              <a:xfrm>
                <a:off x="1296466" y="4283075"/>
                <a:ext cx="379141" cy="369332"/>
              </a:xfrm>
              <a:prstGeom prst="rect">
                <a:avLst/>
              </a:prstGeom>
              <a:noFill/>
            </p:spPr>
            <p:txBody>
              <a:bodyPr wrap="square" rtlCol="0">
                <a:spAutoFit/>
              </a:bodyPr>
              <a:lstStyle/>
              <a:p>
                <a:r>
                  <a:rPr lang="ja-JP" altLang="en-US" dirty="0" smtClean="0">
                    <a:solidFill>
                      <a:srgbClr val="FF0000"/>
                    </a:solidFill>
                  </a:rPr>
                  <a:t>②</a:t>
                </a:r>
                <a:endParaRPr lang="en-US" dirty="0">
                  <a:solidFill>
                    <a:srgbClr val="FF0000"/>
                  </a:solidFill>
                </a:endParaRPr>
              </a:p>
            </p:txBody>
          </p:sp>
          <p:sp>
            <p:nvSpPr>
              <p:cNvPr id="12" name="TextBox 11"/>
              <p:cNvSpPr txBox="1"/>
              <p:nvPr/>
            </p:nvSpPr>
            <p:spPr>
              <a:xfrm>
                <a:off x="3007108" y="5907432"/>
                <a:ext cx="602163" cy="369332"/>
              </a:xfrm>
              <a:prstGeom prst="rect">
                <a:avLst/>
              </a:prstGeom>
              <a:noFill/>
            </p:spPr>
            <p:txBody>
              <a:bodyPr wrap="square" rtlCol="0">
                <a:spAutoFit/>
              </a:bodyPr>
              <a:lstStyle/>
              <a:p>
                <a:r>
                  <a:rPr lang="ja-JP" altLang="en-US" dirty="0" smtClean="0">
                    <a:solidFill>
                      <a:srgbClr val="FF0000"/>
                    </a:solidFill>
                  </a:rPr>
                  <a:t>③</a:t>
                </a:r>
                <a:endParaRPr lang="en-US" dirty="0">
                  <a:solidFill>
                    <a:srgbClr val="FF0000"/>
                  </a:solidFill>
                </a:endParaRPr>
              </a:p>
            </p:txBody>
          </p:sp>
          <p:sp>
            <p:nvSpPr>
              <p:cNvPr id="13" name="TextBox 12"/>
              <p:cNvSpPr txBox="1"/>
              <p:nvPr/>
            </p:nvSpPr>
            <p:spPr>
              <a:xfrm flipH="1">
                <a:off x="834756" y="8606028"/>
                <a:ext cx="840851" cy="369332"/>
              </a:xfrm>
              <a:prstGeom prst="rect">
                <a:avLst/>
              </a:prstGeom>
              <a:noFill/>
            </p:spPr>
            <p:txBody>
              <a:bodyPr wrap="square" rtlCol="0">
                <a:spAutoFit/>
              </a:bodyPr>
              <a:lstStyle/>
              <a:p>
                <a:r>
                  <a:rPr lang="ja-JP" altLang="en-US" dirty="0" smtClean="0">
                    <a:solidFill>
                      <a:srgbClr val="FF0000"/>
                    </a:solidFill>
                  </a:rPr>
                  <a:t>④</a:t>
                </a:r>
                <a:endParaRPr lang="en-US" dirty="0">
                  <a:solidFill>
                    <a:srgbClr val="FF0000"/>
                  </a:solidFill>
                </a:endParaRPr>
              </a:p>
            </p:txBody>
          </p:sp>
          <p:sp>
            <p:nvSpPr>
              <p:cNvPr id="14" name="TextBox 13"/>
              <p:cNvSpPr txBox="1"/>
              <p:nvPr/>
            </p:nvSpPr>
            <p:spPr>
              <a:xfrm>
                <a:off x="1374525" y="8594182"/>
                <a:ext cx="602163"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smtClean="0">
                    <a:solidFill>
                      <a:srgbClr val="FF0000"/>
                    </a:solidFill>
                  </a:rPr>
                  <a:t>⑤</a:t>
                </a:r>
                <a:endParaRPr lang="en-US" dirty="0">
                  <a:solidFill>
                    <a:srgbClr val="FF0000"/>
                  </a:solidFill>
                </a:endParaRPr>
              </a:p>
            </p:txBody>
          </p:sp>
          <p:sp>
            <p:nvSpPr>
              <p:cNvPr id="15" name="TextBox 14"/>
              <p:cNvSpPr txBox="1"/>
              <p:nvPr/>
            </p:nvSpPr>
            <p:spPr>
              <a:xfrm>
                <a:off x="1961820" y="4279360"/>
                <a:ext cx="379141" cy="369332"/>
              </a:xfrm>
              <a:prstGeom prst="rect">
                <a:avLst/>
              </a:prstGeom>
              <a:noFill/>
            </p:spPr>
            <p:txBody>
              <a:bodyPr wrap="square" rtlCol="0">
                <a:spAutoFit/>
              </a:bodyPr>
              <a:lstStyle/>
              <a:p>
                <a:r>
                  <a:rPr lang="ja-JP" altLang="en-US" dirty="0" smtClean="0">
                    <a:solidFill>
                      <a:srgbClr val="FF0000"/>
                    </a:solidFill>
                  </a:rPr>
                  <a:t>⑥</a:t>
                </a:r>
                <a:endParaRPr lang="en-US" dirty="0">
                  <a:solidFill>
                    <a:srgbClr val="FF0000"/>
                  </a:solidFill>
                </a:endParaRPr>
              </a:p>
            </p:txBody>
          </p:sp>
        </p:grpSp>
      </p:grpSp>
      <p:sp>
        <p:nvSpPr>
          <p:cNvPr id="9" name="AutoShape 13"/>
          <p:cNvSpPr>
            <a:spLocks noChangeArrowheads="1"/>
          </p:cNvSpPr>
          <p:nvPr/>
        </p:nvSpPr>
        <p:spPr bwMode="auto">
          <a:xfrm rot="-5400000">
            <a:off x="3641723" y="2113579"/>
            <a:ext cx="945999" cy="2498881"/>
          </a:xfrm>
          <a:prstGeom prst="rtTriangle">
            <a:avLst/>
          </a:prstGeom>
          <a:solidFill>
            <a:srgbClr val="CCFFCC"/>
          </a:solidFill>
          <a:ln w="9525">
            <a:solidFill>
              <a:schemeClr val="tx1"/>
            </a:solidFill>
            <a:miter lim="800000"/>
            <a:headEnd/>
            <a:tailEnd/>
          </a:ln>
        </p:spPr>
        <p:txBody>
          <a:bodyPr wrap="none"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en-US" sz="1800">
              <a:solidFill>
                <a:prstClr val="black"/>
              </a:solidFill>
            </a:endParaRPr>
          </a:p>
        </p:txBody>
      </p:sp>
      <p:sp>
        <p:nvSpPr>
          <p:cNvPr id="8" name="Text Box 10"/>
          <p:cNvSpPr txBox="1">
            <a:spLocks noChangeArrowheads="1"/>
          </p:cNvSpPr>
          <p:nvPr/>
        </p:nvSpPr>
        <p:spPr bwMode="auto">
          <a:xfrm>
            <a:off x="5032547" y="1504950"/>
            <a:ext cx="3860628" cy="3693319"/>
          </a:xfrm>
          <a:prstGeom prst="rect">
            <a:avLst/>
          </a:prstGeom>
          <a:solidFill>
            <a:srgbClr val="CCFFCC"/>
          </a:solidFill>
          <a:ln w="9525">
            <a:solidFill>
              <a:schemeClr val="tx1"/>
            </a:solidFill>
            <a:miter lim="800000"/>
            <a:headEnd/>
            <a:tailEnd/>
          </a:ln>
        </p:spPr>
        <p:txBody>
          <a:bodyPr wrap="squar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1800" b="1" dirty="0">
                <a:solidFill>
                  <a:prstClr val="black"/>
                </a:solidFill>
              </a:rPr>
              <a:t>① Subject considered to be interested by mail </a:t>
            </a:r>
            <a:r>
              <a:rPr lang="en-US" altLang="ja-JP" sz="1800" b="1" dirty="0" smtClean="0">
                <a:solidFill>
                  <a:prstClr val="black"/>
                </a:solidFill>
              </a:rPr>
              <a:t>recipients</a:t>
            </a:r>
          </a:p>
          <a:p>
            <a:pPr defTabSz="457200" eaLnBrk="1" hangingPunct="1">
              <a:spcBef>
                <a:spcPct val="0"/>
              </a:spcBef>
              <a:buClrTx/>
              <a:buFontTx/>
              <a:buNone/>
            </a:pPr>
            <a:r>
              <a:rPr lang="ja-JP" altLang="en-US" sz="1800" b="1" dirty="0" smtClean="0">
                <a:solidFill>
                  <a:prstClr val="black"/>
                </a:solidFill>
              </a:rPr>
              <a:t>② </a:t>
            </a:r>
            <a:r>
              <a:rPr lang="en-US" altLang="ja-JP" sz="1800" b="1" dirty="0">
                <a:solidFill>
                  <a:prstClr val="black"/>
                </a:solidFill>
              </a:rPr>
              <a:t>The address of the organization that the sender's email address is likely to trust</a:t>
            </a:r>
            <a:r>
              <a:rPr lang="ja-JP" altLang="en-US" sz="1800" b="1" dirty="0" smtClean="0">
                <a:solidFill>
                  <a:prstClr val="black"/>
                </a:solidFill>
              </a:rPr>
              <a:t>③ </a:t>
            </a:r>
            <a:r>
              <a:rPr lang="en-US" altLang="ja-JP" sz="1800" b="1" dirty="0">
                <a:solidFill>
                  <a:prstClr val="black"/>
                </a:solidFill>
              </a:rPr>
              <a:t>Subject related to </a:t>
            </a:r>
            <a:r>
              <a:rPr lang="en-US" altLang="ja-JP" sz="1800" b="1" dirty="0" smtClean="0">
                <a:solidFill>
                  <a:prstClr val="black"/>
                </a:solidFill>
              </a:rPr>
              <a:t>subject</a:t>
            </a:r>
          </a:p>
          <a:p>
            <a:pPr defTabSz="457200" eaLnBrk="1" hangingPunct="1">
              <a:spcBef>
                <a:spcPct val="0"/>
              </a:spcBef>
              <a:buClrTx/>
              <a:buFontTx/>
              <a:buNone/>
            </a:pPr>
            <a:r>
              <a:rPr lang="ja-JP" altLang="en-US" sz="1800" b="1" dirty="0" smtClean="0">
                <a:solidFill>
                  <a:prstClr val="black"/>
                </a:solidFill>
              </a:rPr>
              <a:t>④ </a:t>
            </a:r>
            <a:r>
              <a:rPr lang="en-US" altLang="ja-JP" sz="1800" b="1" dirty="0">
                <a:solidFill>
                  <a:prstClr val="black"/>
                </a:solidFill>
              </a:rPr>
              <a:t>Attachment name matching the content of the </a:t>
            </a:r>
            <a:r>
              <a:rPr lang="en-US" altLang="ja-JP" sz="1800" b="1" dirty="0" smtClean="0">
                <a:solidFill>
                  <a:prstClr val="black"/>
                </a:solidFill>
              </a:rPr>
              <a:t>body</a:t>
            </a:r>
          </a:p>
          <a:p>
            <a:pPr defTabSz="457200" eaLnBrk="1" hangingPunct="1">
              <a:spcBef>
                <a:spcPct val="0"/>
              </a:spcBef>
              <a:buClrTx/>
              <a:buFontTx/>
              <a:buNone/>
            </a:pPr>
            <a:r>
              <a:rPr lang="ja-JP" altLang="en-US" sz="1800" b="1" dirty="0" smtClean="0">
                <a:solidFill>
                  <a:prstClr val="black"/>
                </a:solidFill>
              </a:rPr>
              <a:t>⑤ </a:t>
            </a:r>
            <a:r>
              <a:rPr lang="en-US" altLang="ja-JP" sz="1800" b="1" dirty="0">
                <a:solidFill>
                  <a:prstClr val="black"/>
                </a:solidFill>
              </a:rPr>
              <a:t>If the attached file is </a:t>
            </a:r>
            <a:r>
              <a:rPr lang="en-US" altLang="ja-JP" sz="1800" b="1" dirty="0" smtClean="0">
                <a:solidFill>
                  <a:prstClr val="black"/>
                </a:solidFill>
              </a:rPr>
              <a:t>a ZIP,PDF </a:t>
            </a:r>
            <a:r>
              <a:rPr lang="en-US" altLang="ja-JP" sz="1800" b="1" dirty="0">
                <a:solidFill>
                  <a:prstClr val="black"/>
                </a:solidFill>
              </a:rPr>
              <a:t>file etc</a:t>
            </a:r>
            <a:r>
              <a:rPr lang="en-US" altLang="ja-JP" sz="1800" b="1" dirty="0" smtClean="0">
                <a:solidFill>
                  <a:prstClr val="black"/>
                </a:solidFill>
              </a:rPr>
              <a:t>.</a:t>
            </a:r>
            <a:r>
              <a:rPr lang="ja-JP" altLang="en-US" sz="1800" b="1" dirty="0" smtClean="0">
                <a:solidFill>
                  <a:prstClr val="black"/>
                </a:solidFill>
              </a:rPr>
              <a:t>　</a:t>
            </a:r>
            <a:endParaRPr lang="en-US" altLang="ja-JP" sz="1800" b="1" dirty="0" smtClean="0">
              <a:solidFill>
                <a:prstClr val="black"/>
              </a:solidFill>
            </a:endParaRPr>
          </a:p>
          <a:p>
            <a:pPr defTabSz="457200" eaLnBrk="1" hangingPunct="1">
              <a:spcBef>
                <a:spcPct val="0"/>
              </a:spcBef>
              <a:buClrTx/>
              <a:buFontTx/>
              <a:buNone/>
            </a:pPr>
            <a:r>
              <a:rPr lang="ja-JP" altLang="en-US" sz="1800" b="1" dirty="0" smtClean="0">
                <a:solidFill>
                  <a:prstClr val="black"/>
                </a:solidFill>
              </a:rPr>
              <a:t>⑥ ②</a:t>
            </a:r>
            <a:r>
              <a:rPr lang="en-US" altLang="ja-JP" sz="1800" b="1" dirty="0">
                <a:solidFill>
                  <a:prstClr val="black"/>
                </a:solidFill>
              </a:rPr>
              <a:t>Signature including organization name and personal name corresponding to</a:t>
            </a:r>
            <a:endParaRPr lang="ja-JP" altLang="en-US" sz="1800" b="1" dirty="0">
              <a:solidFill>
                <a:prstClr val="black"/>
              </a:solidFill>
            </a:endParaRPr>
          </a:p>
        </p:txBody>
      </p:sp>
    </p:spTree>
    <p:extLst>
      <p:ext uri="{BB962C8B-B14F-4D97-AF65-F5344CB8AC3E}">
        <p14:creationId xmlns:p14="http://schemas.microsoft.com/office/powerpoint/2010/main" val="2028022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ＭＳ ゴシック" panose="020B0609070205080204" pitchFamily="49" charset="-128"/>
                <a:ea typeface="ＭＳ ゴシック" panose="020B0609070205080204" pitchFamily="49" charset="-128"/>
              </a:rPr>
              <a:t>Infection by browsing Web pages</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p:txBody>
          <a:bodyPr/>
          <a:lstStyle/>
          <a:p>
            <a:pPr marL="609600" indent="-609600"/>
            <a:r>
              <a:rPr lang="en-US" altLang="ja-JP" dirty="0"/>
              <a:t>An attacker may set a virus on a web </a:t>
            </a:r>
            <a:r>
              <a:rPr lang="en-US" altLang="ja-JP" dirty="0" smtClean="0"/>
              <a:t>page</a:t>
            </a:r>
          </a:p>
          <a:p>
            <a:pPr marL="609600" indent="-609600"/>
            <a:r>
              <a:rPr lang="en-US" altLang="ja-JP" dirty="0"/>
              <a:t>Unless vulnerabilities are not resolved, you may be infected with viruses simply by viewing web pages</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34</a:t>
            </a:fld>
            <a:endParaRPr kumimoji="1" lang="ja-JP" altLang="en-US"/>
          </a:p>
        </p:txBody>
      </p:sp>
    </p:spTree>
    <p:extLst>
      <p:ext uri="{BB962C8B-B14F-4D97-AF65-F5344CB8AC3E}">
        <p14:creationId xmlns:p14="http://schemas.microsoft.com/office/powerpoint/2010/main" val="2042775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732154"/>
          </a:xfrm>
        </p:spPr>
        <p:txBody>
          <a:bodyPr>
            <a:normAutofit/>
          </a:bodyPr>
          <a:lstStyle/>
          <a:p>
            <a:r>
              <a:rPr lang="en-US" altLang="ja-JP" sz="4000" dirty="0" smtClean="0"/>
              <a:t>Cracking</a:t>
            </a:r>
            <a:endParaRPr kumimoji="1" lang="ja-JP" altLang="en-US" sz="4000" dirty="0"/>
          </a:p>
        </p:txBody>
      </p:sp>
      <p:sp>
        <p:nvSpPr>
          <p:cNvPr id="3" name="コンテンツ プレースホルダー 2"/>
          <p:cNvSpPr>
            <a:spLocks noGrp="1"/>
          </p:cNvSpPr>
          <p:nvPr>
            <p:ph idx="1"/>
          </p:nvPr>
        </p:nvSpPr>
        <p:spPr>
          <a:xfrm>
            <a:off x="736314" y="1265338"/>
            <a:ext cx="7671372" cy="1851329"/>
          </a:xfrm>
        </p:spPr>
        <p:txBody>
          <a:bodyPr>
            <a:normAutofit fontScale="62500" lnSpcReduction="20000"/>
          </a:bodyPr>
          <a:lstStyle/>
          <a:p>
            <a:r>
              <a:rPr lang="en-US" altLang="ja-JP" sz="3600" dirty="0"/>
              <a:t>Sometimes called hacking </a:t>
            </a:r>
            <a:r>
              <a:rPr lang="ja-JP" altLang="en-US" sz="3600" dirty="0" smtClean="0"/>
              <a:t>。</a:t>
            </a:r>
            <a:endParaRPr lang="en-US" altLang="ja-JP" sz="3600" dirty="0"/>
          </a:p>
          <a:p>
            <a:r>
              <a:rPr lang="en-US" altLang="ja-JP" sz="3600" dirty="0"/>
              <a:t>Server software vulnerability </a:t>
            </a:r>
            <a:r>
              <a:rPr lang="en-US" altLang="ja-JP" sz="3600" dirty="0" smtClean="0"/>
              <a:t>attack</a:t>
            </a:r>
          </a:p>
          <a:p>
            <a:pPr lvl="1"/>
            <a:r>
              <a:rPr lang="en-US" altLang="ja-JP" sz="2200" dirty="0"/>
              <a:t>Stack overflow </a:t>
            </a:r>
            <a:r>
              <a:rPr lang="en-US" altLang="ja-JP" sz="2200" dirty="0" smtClean="0"/>
              <a:t>attack</a:t>
            </a:r>
          </a:p>
          <a:p>
            <a:pPr lvl="1"/>
            <a:r>
              <a:rPr lang="en-US" altLang="ja-JP" sz="2000" dirty="0"/>
              <a:t>Target type </a:t>
            </a:r>
            <a:r>
              <a:rPr lang="en-US" altLang="ja-JP" sz="2000" dirty="0" smtClean="0"/>
              <a:t>attack</a:t>
            </a:r>
          </a:p>
          <a:p>
            <a:r>
              <a:rPr lang="en-US" altLang="ja-JP" dirty="0"/>
              <a:t>Tampering of the </a:t>
            </a:r>
            <a:r>
              <a:rPr lang="en-US" altLang="ja-JP" dirty="0" smtClean="0"/>
              <a:t>website</a:t>
            </a:r>
          </a:p>
          <a:p>
            <a:r>
              <a:rPr lang="en-US" altLang="ja-JP" dirty="0" smtClean="0"/>
              <a:t>Leakage </a:t>
            </a:r>
            <a:r>
              <a:rPr lang="en-US" altLang="ja-JP" dirty="0"/>
              <a:t>of confidential data</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35</a:t>
            </a:fld>
            <a:endParaRPr kumimoji="1" lang="ja-JP" altLang="en-US"/>
          </a:p>
        </p:txBody>
      </p:sp>
      <p:pic>
        <p:nvPicPr>
          <p:cNvPr id="5" name="Picture 2" descr="http://www.ipa.go.jp/files/00001637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644" y="3284724"/>
            <a:ext cx="7390428" cy="3347036"/>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191017" y="2798548"/>
            <a:ext cx="5012422" cy="369332"/>
          </a:xfrm>
          <a:prstGeom prst="rect">
            <a:avLst/>
          </a:prstGeom>
        </p:spPr>
        <p:txBody>
          <a:bodyPr wrap="square">
            <a:spAutoFit/>
          </a:bodyPr>
          <a:lstStyle/>
          <a:p>
            <a:pPr defTabSz="457200"/>
            <a:r>
              <a:rPr kumimoji="0" lang="ja-JP" altLang="en-US" dirty="0">
                <a:solidFill>
                  <a:prstClr val="black"/>
                </a:solidFill>
              </a:rPr>
              <a:t>http://www.ipa.go.jp/files/000016378.png</a:t>
            </a:r>
          </a:p>
        </p:txBody>
      </p:sp>
      <p:sp>
        <p:nvSpPr>
          <p:cNvPr id="7" name="テキスト ボックス 6"/>
          <p:cNvSpPr txBox="1"/>
          <p:nvPr/>
        </p:nvSpPr>
        <p:spPr>
          <a:xfrm>
            <a:off x="4191017" y="2191002"/>
            <a:ext cx="399702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a:r>
              <a:rPr lang="en-US" altLang="ja-JP" dirty="0" err="1" smtClean="0">
                <a:solidFill>
                  <a:prstClr val="black"/>
                </a:solidFill>
              </a:rPr>
              <a:t>Gumbler</a:t>
            </a:r>
            <a:endParaRPr lang="en-US" altLang="ja-JP" dirty="0" smtClean="0">
              <a:solidFill>
                <a:prstClr val="black"/>
              </a:solidFill>
            </a:endParaRPr>
          </a:p>
          <a:p>
            <a:pPr defTabSz="457200"/>
            <a:r>
              <a:rPr kumimoji="0" lang="en-US" altLang="ja-JP" dirty="0">
                <a:solidFill>
                  <a:prstClr val="black"/>
                </a:solidFill>
              </a:rPr>
              <a:t>(Mechanism of a series of attackers)</a:t>
            </a:r>
            <a:endParaRPr lang="ja-JP" altLang="en-US" dirty="0">
              <a:solidFill>
                <a:prstClr val="black"/>
              </a:solidFill>
            </a:endParaRPr>
          </a:p>
        </p:txBody>
      </p:sp>
      <p:sp>
        <p:nvSpPr>
          <p:cNvPr id="9" name="TextBox 8"/>
          <p:cNvSpPr txBox="1"/>
          <p:nvPr/>
        </p:nvSpPr>
        <p:spPr>
          <a:xfrm>
            <a:off x="1224644" y="3233511"/>
            <a:ext cx="1242109" cy="369332"/>
          </a:xfrm>
          <a:prstGeom prst="rect">
            <a:avLst/>
          </a:prstGeom>
          <a:solidFill>
            <a:schemeClr val="bg1"/>
          </a:solidFill>
        </p:spPr>
        <p:txBody>
          <a:bodyPr wrap="square" rtlCol="0">
            <a:spAutoFit/>
          </a:bodyPr>
          <a:lstStyle/>
          <a:p>
            <a:r>
              <a:rPr lang="en-US" smtClean="0">
                <a:solidFill>
                  <a:schemeClr val="accent1">
                    <a:lumMod val="60000"/>
                    <a:lumOff val="40000"/>
                  </a:schemeClr>
                </a:solidFill>
              </a:rPr>
              <a:t>attacker</a:t>
            </a:r>
            <a:endParaRPr lang="en-US" dirty="0">
              <a:solidFill>
                <a:schemeClr val="accent1">
                  <a:lumMod val="60000"/>
                  <a:lumOff val="40000"/>
                </a:schemeClr>
              </a:solidFill>
            </a:endParaRPr>
          </a:p>
        </p:txBody>
      </p:sp>
      <p:sp>
        <p:nvSpPr>
          <p:cNvPr id="10" name="TextBox 9"/>
          <p:cNvSpPr txBox="1"/>
          <p:nvPr/>
        </p:nvSpPr>
        <p:spPr>
          <a:xfrm>
            <a:off x="5836895" y="3195007"/>
            <a:ext cx="1584631" cy="369332"/>
          </a:xfrm>
          <a:prstGeom prst="rect">
            <a:avLst/>
          </a:prstGeom>
          <a:solidFill>
            <a:schemeClr val="bg1"/>
          </a:solidFill>
        </p:spPr>
        <p:txBody>
          <a:bodyPr wrap="square" rtlCol="0">
            <a:spAutoFit/>
          </a:bodyPr>
          <a:lstStyle/>
          <a:p>
            <a:r>
              <a:rPr lang="en-US">
                <a:solidFill>
                  <a:schemeClr val="accent1">
                    <a:lumMod val="60000"/>
                    <a:lumOff val="40000"/>
                  </a:schemeClr>
                </a:solidFill>
              </a:rPr>
              <a:t>Malicious site</a:t>
            </a:r>
            <a:endParaRPr lang="en-US" dirty="0">
              <a:solidFill>
                <a:schemeClr val="accent1">
                  <a:lumMod val="60000"/>
                  <a:lumOff val="40000"/>
                </a:schemeClr>
              </a:solidFill>
            </a:endParaRPr>
          </a:p>
        </p:txBody>
      </p:sp>
      <p:sp>
        <p:nvSpPr>
          <p:cNvPr id="11" name="TextBox 10"/>
          <p:cNvSpPr txBox="1"/>
          <p:nvPr/>
        </p:nvSpPr>
        <p:spPr>
          <a:xfrm>
            <a:off x="1224644" y="6171899"/>
            <a:ext cx="1584631" cy="646331"/>
          </a:xfrm>
          <a:prstGeom prst="rect">
            <a:avLst/>
          </a:prstGeom>
          <a:solidFill>
            <a:schemeClr val="bg1"/>
          </a:solidFill>
        </p:spPr>
        <p:txBody>
          <a:bodyPr wrap="square" rtlCol="0">
            <a:spAutoFit/>
          </a:bodyPr>
          <a:lstStyle/>
          <a:p>
            <a:r>
              <a:rPr lang="en-US" dirty="0" smtClean="0">
                <a:solidFill>
                  <a:schemeClr val="accent1">
                    <a:lumMod val="60000"/>
                    <a:lumOff val="40000"/>
                  </a:schemeClr>
                </a:solidFill>
              </a:rPr>
              <a:t>Regular site manager</a:t>
            </a:r>
            <a:endParaRPr lang="en-US" dirty="0">
              <a:solidFill>
                <a:schemeClr val="accent1">
                  <a:lumMod val="60000"/>
                  <a:lumOff val="40000"/>
                </a:schemeClr>
              </a:solidFill>
            </a:endParaRPr>
          </a:p>
        </p:txBody>
      </p:sp>
      <p:sp>
        <p:nvSpPr>
          <p:cNvPr id="12" name="TextBox 11"/>
          <p:cNvSpPr txBox="1"/>
          <p:nvPr/>
        </p:nvSpPr>
        <p:spPr>
          <a:xfrm>
            <a:off x="6016508" y="6323267"/>
            <a:ext cx="882883" cy="369332"/>
          </a:xfrm>
          <a:prstGeom prst="rect">
            <a:avLst/>
          </a:prstGeom>
          <a:solidFill>
            <a:schemeClr val="bg1"/>
          </a:solidFill>
        </p:spPr>
        <p:txBody>
          <a:bodyPr wrap="square" rtlCol="0">
            <a:spAutoFit/>
          </a:bodyPr>
          <a:lstStyle/>
          <a:p>
            <a:r>
              <a:rPr lang="en-US" smtClean="0">
                <a:solidFill>
                  <a:schemeClr val="accent1">
                    <a:lumMod val="60000"/>
                    <a:lumOff val="40000"/>
                  </a:schemeClr>
                </a:solidFill>
              </a:rPr>
              <a:t>user</a:t>
            </a:r>
            <a:endParaRPr lang="en-US" dirty="0">
              <a:solidFill>
                <a:schemeClr val="accent1">
                  <a:lumMod val="60000"/>
                  <a:lumOff val="40000"/>
                </a:schemeClr>
              </a:solidFill>
            </a:endParaRPr>
          </a:p>
        </p:txBody>
      </p:sp>
      <p:sp>
        <p:nvSpPr>
          <p:cNvPr id="13" name="TextBox 12"/>
          <p:cNvSpPr txBox="1"/>
          <p:nvPr/>
        </p:nvSpPr>
        <p:spPr>
          <a:xfrm>
            <a:off x="7388489" y="5800549"/>
            <a:ext cx="1084331" cy="923330"/>
          </a:xfrm>
          <a:prstGeom prst="rect">
            <a:avLst/>
          </a:prstGeom>
          <a:solidFill>
            <a:schemeClr val="bg1"/>
          </a:solidFill>
        </p:spPr>
        <p:txBody>
          <a:bodyPr wrap="square" rtlCol="0">
            <a:spAutoFit/>
          </a:bodyPr>
          <a:lstStyle/>
          <a:p>
            <a:r>
              <a:rPr lang="en-US" dirty="0" smtClean="0">
                <a:solidFill>
                  <a:schemeClr val="accent1">
                    <a:lumMod val="60000"/>
                    <a:lumOff val="40000"/>
                  </a:schemeClr>
                </a:solidFill>
              </a:rPr>
              <a:t>User or </a:t>
            </a:r>
            <a:r>
              <a:rPr lang="en-US" smtClean="0">
                <a:solidFill>
                  <a:schemeClr val="accent1">
                    <a:lumMod val="60000"/>
                    <a:lumOff val="40000"/>
                  </a:schemeClr>
                </a:solidFill>
              </a:rPr>
              <a:t>other site manager</a:t>
            </a:r>
            <a:endParaRPr lang="en-US" dirty="0">
              <a:solidFill>
                <a:schemeClr val="accent1">
                  <a:lumMod val="60000"/>
                  <a:lumOff val="40000"/>
                </a:schemeClr>
              </a:solidFill>
            </a:endParaRPr>
          </a:p>
        </p:txBody>
      </p:sp>
      <p:sp>
        <p:nvSpPr>
          <p:cNvPr id="14" name="TextBox 13"/>
          <p:cNvSpPr txBox="1"/>
          <p:nvPr/>
        </p:nvSpPr>
        <p:spPr>
          <a:xfrm>
            <a:off x="3836161" y="5099225"/>
            <a:ext cx="1084331" cy="646331"/>
          </a:xfrm>
          <a:prstGeom prst="rect">
            <a:avLst/>
          </a:prstGeom>
          <a:solidFill>
            <a:schemeClr val="bg1"/>
          </a:solidFill>
        </p:spPr>
        <p:txBody>
          <a:bodyPr wrap="square" rtlCol="0">
            <a:spAutoFit/>
          </a:bodyPr>
          <a:lstStyle/>
          <a:p>
            <a:r>
              <a:rPr lang="en-US" dirty="0" smtClean="0">
                <a:solidFill>
                  <a:schemeClr val="accent1">
                    <a:lumMod val="60000"/>
                    <a:lumOff val="40000"/>
                  </a:schemeClr>
                </a:solidFill>
              </a:rPr>
              <a:t>Data </a:t>
            </a:r>
            <a:r>
              <a:rPr lang="en-US" smtClean="0">
                <a:solidFill>
                  <a:schemeClr val="accent1">
                    <a:lumMod val="60000"/>
                    <a:lumOff val="40000"/>
                  </a:schemeClr>
                </a:solidFill>
              </a:rPr>
              <a:t>of webpage</a:t>
            </a:r>
            <a:endParaRPr lang="en-US" dirty="0">
              <a:solidFill>
                <a:schemeClr val="accent1">
                  <a:lumMod val="60000"/>
                  <a:lumOff val="40000"/>
                </a:schemeClr>
              </a:solidFill>
            </a:endParaRPr>
          </a:p>
        </p:txBody>
      </p:sp>
      <p:sp>
        <p:nvSpPr>
          <p:cNvPr id="15" name="TextBox 14"/>
          <p:cNvSpPr txBox="1"/>
          <p:nvPr/>
        </p:nvSpPr>
        <p:spPr>
          <a:xfrm>
            <a:off x="3622875" y="4123989"/>
            <a:ext cx="1693403" cy="369332"/>
          </a:xfrm>
          <a:prstGeom prst="rect">
            <a:avLst/>
          </a:prstGeom>
          <a:solidFill>
            <a:schemeClr val="bg1"/>
          </a:solidFill>
        </p:spPr>
        <p:txBody>
          <a:bodyPr wrap="square" rtlCol="0">
            <a:spAutoFit/>
          </a:bodyPr>
          <a:lstStyle/>
          <a:p>
            <a:r>
              <a:rPr lang="en-US" smtClean="0">
                <a:solidFill>
                  <a:schemeClr val="accent1">
                    <a:lumMod val="60000"/>
                    <a:lumOff val="40000"/>
                  </a:schemeClr>
                </a:solidFill>
              </a:rPr>
              <a:t>Regular page</a:t>
            </a:r>
            <a:endParaRPr lang="en-US" dirty="0">
              <a:solidFill>
                <a:schemeClr val="accent1">
                  <a:lumMod val="60000"/>
                  <a:lumOff val="40000"/>
                </a:schemeClr>
              </a:solidFill>
            </a:endParaRPr>
          </a:p>
        </p:txBody>
      </p:sp>
      <p:sp>
        <p:nvSpPr>
          <p:cNvPr id="16" name="Rounded Rectangle 15"/>
          <p:cNvSpPr/>
          <p:nvPr/>
        </p:nvSpPr>
        <p:spPr>
          <a:xfrm>
            <a:off x="1998922" y="5332586"/>
            <a:ext cx="1623954" cy="353137"/>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1,manage site</a:t>
            </a:r>
            <a:endParaRPr lang="en-US" dirty="0">
              <a:solidFill>
                <a:schemeClr val="tx1"/>
              </a:solidFill>
            </a:endParaRPr>
          </a:p>
        </p:txBody>
      </p:sp>
      <p:sp>
        <p:nvSpPr>
          <p:cNvPr id="17" name="Rounded Rectangle 16"/>
          <p:cNvSpPr/>
          <p:nvPr/>
        </p:nvSpPr>
        <p:spPr>
          <a:xfrm>
            <a:off x="467833" y="4953414"/>
            <a:ext cx="2341442" cy="379172"/>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2,take </a:t>
            </a:r>
            <a:r>
              <a:rPr lang="en-US" smtClean="0">
                <a:solidFill>
                  <a:schemeClr val="tx1"/>
                </a:solidFill>
              </a:rPr>
              <a:t>the manager ID</a:t>
            </a:r>
            <a:endParaRPr lang="en-US" dirty="0">
              <a:solidFill>
                <a:schemeClr val="tx1"/>
              </a:solidFill>
            </a:endParaRPr>
          </a:p>
        </p:txBody>
      </p:sp>
      <p:sp>
        <p:nvSpPr>
          <p:cNvPr id="18" name="Rounded Rectangle 17"/>
          <p:cNvSpPr/>
          <p:nvPr/>
        </p:nvSpPr>
        <p:spPr>
          <a:xfrm>
            <a:off x="3266094" y="3595993"/>
            <a:ext cx="1696928" cy="34152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3,config virus</a:t>
            </a:r>
            <a:endParaRPr lang="en-US" dirty="0">
              <a:solidFill>
                <a:schemeClr val="tx1"/>
              </a:solidFill>
            </a:endParaRPr>
          </a:p>
        </p:txBody>
      </p:sp>
      <p:sp>
        <p:nvSpPr>
          <p:cNvPr id="19" name="Rounded Rectangle 18"/>
          <p:cNvSpPr/>
          <p:nvPr/>
        </p:nvSpPr>
        <p:spPr>
          <a:xfrm>
            <a:off x="2382991" y="4125949"/>
            <a:ext cx="1239884" cy="31616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r>
              <a:rPr lang="en-US" smtClean="0">
                <a:solidFill>
                  <a:schemeClr val="tx1"/>
                </a:solidFill>
              </a:rPr>
              <a:t>,tempere</a:t>
            </a:r>
            <a:endParaRPr lang="en-US" dirty="0">
              <a:solidFill>
                <a:schemeClr val="tx1"/>
              </a:solidFill>
            </a:endParaRPr>
          </a:p>
        </p:txBody>
      </p:sp>
      <p:sp>
        <p:nvSpPr>
          <p:cNvPr id="20" name="Rounded Rectangle 19"/>
          <p:cNvSpPr/>
          <p:nvPr/>
        </p:nvSpPr>
        <p:spPr>
          <a:xfrm>
            <a:off x="4963022" y="5154038"/>
            <a:ext cx="1239884" cy="31616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5,view site</a:t>
            </a:r>
            <a:endParaRPr lang="en-US" dirty="0">
              <a:solidFill>
                <a:schemeClr val="tx1"/>
              </a:solidFill>
            </a:endParaRPr>
          </a:p>
        </p:txBody>
      </p:sp>
      <p:sp>
        <p:nvSpPr>
          <p:cNvPr id="21" name="Rounded Rectangle 20"/>
          <p:cNvSpPr/>
          <p:nvPr/>
        </p:nvSpPr>
        <p:spPr>
          <a:xfrm>
            <a:off x="6002236" y="4392263"/>
            <a:ext cx="3099232" cy="365316"/>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5,mislead </a:t>
            </a:r>
            <a:r>
              <a:rPr lang="en-US" smtClean="0">
                <a:solidFill>
                  <a:schemeClr val="tx1"/>
                </a:solidFill>
              </a:rPr>
              <a:t>and infect the virus</a:t>
            </a:r>
            <a:endParaRPr lang="en-US" dirty="0">
              <a:solidFill>
                <a:schemeClr val="tx1"/>
              </a:solidFill>
            </a:endParaRPr>
          </a:p>
        </p:txBody>
      </p:sp>
      <p:sp>
        <p:nvSpPr>
          <p:cNvPr id="22" name="Parallelogram 21"/>
          <p:cNvSpPr/>
          <p:nvPr/>
        </p:nvSpPr>
        <p:spPr>
          <a:xfrm>
            <a:off x="4678326" y="4392264"/>
            <a:ext cx="1338182" cy="41652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t>oo_company</a:t>
            </a:r>
            <a:r>
              <a:rPr lang="en-US" sz="1000" dirty="0" smtClean="0"/>
              <a:t> homepage</a:t>
            </a:r>
            <a:endParaRPr lang="en-US" dirty="0"/>
          </a:p>
        </p:txBody>
      </p:sp>
      <p:sp>
        <p:nvSpPr>
          <p:cNvPr id="23" name="Parallelogram 22"/>
          <p:cNvSpPr/>
          <p:nvPr/>
        </p:nvSpPr>
        <p:spPr>
          <a:xfrm>
            <a:off x="6230300" y="5332159"/>
            <a:ext cx="1338182" cy="416528"/>
          </a:xfrm>
          <a:prstGeom prst="parallelogram">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t>oo_company</a:t>
            </a:r>
            <a:r>
              <a:rPr lang="en-US" sz="1000" dirty="0" smtClean="0"/>
              <a:t> homepage</a:t>
            </a:r>
            <a:endParaRPr lang="en-US" dirty="0"/>
          </a:p>
        </p:txBody>
      </p:sp>
      <p:sp>
        <p:nvSpPr>
          <p:cNvPr id="24" name="Round Single Corner Rectangle 23"/>
          <p:cNvSpPr/>
          <p:nvPr/>
        </p:nvSpPr>
        <p:spPr>
          <a:xfrm>
            <a:off x="2743198" y="5896740"/>
            <a:ext cx="2453739" cy="892050"/>
          </a:xfrm>
          <a:prstGeom prst="round1Rect">
            <a:avLst/>
          </a:prstGeom>
          <a:solidFill>
            <a:schemeClr val="accent4">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There is a weak point that allows the user's PC to invade the virus</a:t>
            </a:r>
          </a:p>
        </p:txBody>
      </p:sp>
    </p:spTree>
    <p:extLst>
      <p:ext uri="{BB962C8B-B14F-4D97-AF65-F5344CB8AC3E}">
        <p14:creationId xmlns:p14="http://schemas.microsoft.com/office/powerpoint/2010/main" val="14471782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875844"/>
          </a:xfrm>
        </p:spPr>
        <p:txBody>
          <a:bodyPr>
            <a:normAutofit/>
          </a:bodyPr>
          <a:lstStyle/>
          <a:p>
            <a:r>
              <a:rPr lang="en-US" altLang="ja-JP" sz="4000" dirty="0">
                <a:latin typeface="ＭＳ ゴシック" panose="020B0609070205080204" pitchFamily="49" charset="-128"/>
                <a:ea typeface="ＭＳ ゴシック" panose="020B0609070205080204" pitchFamily="49" charset="-128"/>
              </a:rPr>
              <a:t>Cross site scripting</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48BE86D6-329C-4F75-BA84-D3C7A7D546B2}" type="slidenum">
              <a:rPr kumimoji="1" lang="ja-JP" altLang="en-US" smtClean="0"/>
              <a:pPr/>
              <a:t>36</a:t>
            </a:fld>
            <a:endParaRPr kumimoji="1" lang="ja-JP" altLang="en-US"/>
          </a:p>
        </p:txBody>
      </p:sp>
      <p:sp>
        <p:nvSpPr>
          <p:cNvPr id="4" name="正方形/長方形 3"/>
          <p:cNvSpPr/>
          <p:nvPr/>
        </p:nvSpPr>
        <p:spPr>
          <a:xfrm>
            <a:off x="1719943" y="6150430"/>
            <a:ext cx="7097486" cy="304800"/>
          </a:xfrm>
          <a:prstGeom prst="rect">
            <a:avLst/>
          </a:prstGeom>
        </p:spPr>
        <p:txBody>
          <a:bodyPr wrap="square">
            <a:spAutoFit/>
          </a:bodyPr>
          <a:lstStyle/>
          <a:p>
            <a:pPr defTabSz="457200"/>
            <a:r>
              <a:rPr kumimoji="0" lang="en-US" altLang="ja-JP" sz="1400" dirty="0" smtClean="0">
                <a:solidFill>
                  <a:prstClr val="black"/>
                </a:solidFill>
              </a:rPr>
              <a:t>https</a:t>
            </a:r>
            <a:r>
              <a:rPr kumimoji="0" lang="en-US" altLang="ja-JP" sz="1400" dirty="0">
                <a:solidFill>
                  <a:prstClr val="black"/>
                </a:solidFill>
              </a:rPr>
              <a:t>://</a:t>
            </a:r>
            <a:r>
              <a:rPr kumimoji="0" lang="en-US" altLang="ja-JP" sz="1400" dirty="0" err="1">
                <a:solidFill>
                  <a:prstClr val="black"/>
                </a:solidFill>
              </a:rPr>
              <a:t>www.incapsula.com</a:t>
            </a:r>
            <a:r>
              <a:rPr kumimoji="0" lang="en-US" altLang="ja-JP" sz="1400" dirty="0">
                <a:solidFill>
                  <a:prstClr val="black"/>
                </a:solidFill>
              </a:rPr>
              <a:t>/web-application-security/cross-site-scripting-</a:t>
            </a:r>
            <a:r>
              <a:rPr kumimoji="0" lang="en-US" altLang="ja-JP" sz="1400" dirty="0" err="1">
                <a:solidFill>
                  <a:prstClr val="black"/>
                </a:solidFill>
              </a:rPr>
              <a:t>xss</a:t>
            </a:r>
            <a:r>
              <a:rPr kumimoji="0" lang="en-US" altLang="ja-JP" sz="1400" dirty="0">
                <a:solidFill>
                  <a:prstClr val="black"/>
                </a:solidFill>
              </a:rPr>
              <a:t>-</a:t>
            </a:r>
            <a:r>
              <a:rPr kumimoji="0" lang="en-US" altLang="ja-JP" sz="1400" dirty="0" err="1">
                <a:solidFill>
                  <a:prstClr val="black"/>
                </a:solidFill>
              </a:rPr>
              <a:t>attacks.html</a:t>
            </a:r>
            <a:endParaRPr kumimoji="0" lang="ja-JP" altLang="en-US" sz="1400" dirty="0">
              <a:solidFill>
                <a:prstClr val="black"/>
              </a:solidFill>
            </a:endParaRPr>
          </a:p>
        </p:txBody>
      </p:sp>
      <p:pic>
        <p:nvPicPr>
          <p:cNvPr id="6" name="Picture 5"/>
          <p:cNvPicPr>
            <a:picLocks noChangeAspect="1"/>
          </p:cNvPicPr>
          <p:nvPr/>
        </p:nvPicPr>
        <p:blipFill>
          <a:blip r:embed="rId2"/>
          <a:stretch>
            <a:fillRect/>
          </a:stretch>
        </p:blipFill>
        <p:spPr>
          <a:xfrm>
            <a:off x="2360839" y="1446892"/>
            <a:ext cx="6783160" cy="4611008"/>
          </a:xfrm>
          <a:prstGeom prst="rect">
            <a:avLst/>
          </a:prstGeom>
        </p:spPr>
      </p:pic>
      <p:sp>
        <p:nvSpPr>
          <p:cNvPr id="5" name="角丸四角形吹き出し 4"/>
          <p:cNvSpPr/>
          <p:nvPr/>
        </p:nvSpPr>
        <p:spPr>
          <a:xfrm>
            <a:off x="-12246" y="3429000"/>
            <a:ext cx="2373085" cy="2362200"/>
          </a:xfrm>
          <a:prstGeom prst="wedgeRoundRectCallout">
            <a:avLst>
              <a:gd name="adj1" fmla="val 63072"/>
              <a:gd name="adj2" fmla="val -289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ltLang="ja-JP" dirty="0">
                <a:solidFill>
                  <a:prstClr val="white"/>
                </a:solidFill>
              </a:rPr>
              <a:t>If you set the ID and PASSWD to be saved in the site, </a:t>
            </a:r>
            <a:r>
              <a:rPr lang="en-US" altLang="ja-JP" dirty="0" smtClean="0">
                <a:solidFill>
                  <a:prstClr val="white"/>
                </a:solidFill>
              </a:rPr>
              <a:t>your information </a:t>
            </a:r>
            <a:r>
              <a:rPr lang="en-US" altLang="ja-JP" dirty="0">
                <a:solidFill>
                  <a:prstClr val="white"/>
                </a:solidFill>
              </a:rPr>
              <a:t>will be taken </a:t>
            </a:r>
            <a:r>
              <a:rPr lang="en-US" altLang="ja-JP" dirty="0" smtClean="0">
                <a:solidFill>
                  <a:prstClr val="white"/>
                </a:solidFill>
              </a:rPr>
              <a:t>at </a:t>
            </a:r>
            <a:r>
              <a:rPr lang="en-US" altLang="ja-JP" dirty="0">
                <a:solidFill>
                  <a:prstClr val="white"/>
                </a:solidFill>
              </a:rPr>
              <a:t>the time when cookie is taken.</a:t>
            </a:r>
            <a:endParaRPr lang="ja-JP" altLang="en-US" dirty="0">
              <a:solidFill>
                <a:prstClr val="white"/>
              </a:solidFill>
            </a:endParaRPr>
          </a:p>
        </p:txBody>
      </p:sp>
    </p:spTree>
    <p:extLst>
      <p:ext uri="{BB962C8B-B14F-4D97-AF65-F5344CB8AC3E}">
        <p14:creationId xmlns:p14="http://schemas.microsoft.com/office/powerpoint/2010/main" val="2146471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ＭＳ ゴシック" panose="020B0609070205080204" pitchFamily="49" charset="-128"/>
                <a:ea typeface="ＭＳ ゴシック" panose="020B0609070205080204" pitchFamily="49" charset="-128"/>
              </a:rPr>
              <a:t>Infection by mail opening and preview</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p:txBody>
          <a:bodyPr/>
          <a:lstStyle/>
          <a:p>
            <a:pPr marL="609600" indent="-609600"/>
            <a:r>
              <a:rPr lang="en-US" altLang="ja-JP" dirty="0"/>
              <a:t>Misuse of vulnerability of mail software and </a:t>
            </a:r>
            <a:r>
              <a:rPr lang="en-US" altLang="ja-JP" dirty="0" smtClean="0"/>
              <a:t>OS</a:t>
            </a:r>
          </a:p>
          <a:p>
            <a:pPr marL="609600" indent="-609600"/>
            <a:r>
              <a:rPr lang="en-US" altLang="ja-JP" dirty="0"/>
              <a:t>If you do not resolve the vulnerability, just open the e-mail or preview it and infect the malware</a:t>
            </a:r>
            <a:endParaRPr lang="en-US" altLang="ja-JP" dirty="0" smtClean="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37</a:t>
            </a:fld>
            <a:endParaRPr kumimoji="1" lang="ja-JP" altLang="en-US"/>
          </a:p>
        </p:txBody>
      </p:sp>
    </p:spTree>
    <p:extLst>
      <p:ext uri="{BB962C8B-B14F-4D97-AF65-F5344CB8AC3E}">
        <p14:creationId xmlns:p14="http://schemas.microsoft.com/office/powerpoint/2010/main" val="374934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Infection by connecting to the network</a:t>
            </a:r>
            <a:endParaRPr kumimoji="1" lang="ja-JP" altLang="en-US" dirty="0"/>
          </a:p>
        </p:txBody>
      </p:sp>
      <p:sp>
        <p:nvSpPr>
          <p:cNvPr id="3" name="コンテンツ プレースホルダー 2"/>
          <p:cNvSpPr>
            <a:spLocks noGrp="1"/>
          </p:cNvSpPr>
          <p:nvPr>
            <p:ph idx="1"/>
          </p:nvPr>
        </p:nvSpPr>
        <p:spPr/>
        <p:txBody>
          <a:bodyPr/>
          <a:lstStyle/>
          <a:p>
            <a:pPr marL="609600" indent="-609600"/>
            <a:r>
              <a:rPr lang="en-US" altLang="ja-JP" dirty="0"/>
              <a:t>Exploit OS </a:t>
            </a:r>
            <a:r>
              <a:rPr lang="en-US" altLang="ja-JP" dirty="0" smtClean="0"/>
              <a:t>vulnerability</a:t>
            </a:r>
          </a:p>
          <a:p>
            <a:pPr marL="609600" indent="-609600"/>
            <a:r>
              <a:rPr lang="en-US" altLang="ja-JP" dirty="0"/>
              <a:t>Send a virus file to a vulnerable computer connected to the network </a:t>
            </a:r>
            <a:r>
              <a:rPr lang="en-US" altLang="ja-JP" dirty="0" smtClean="0"/>
              <a:t/>
            </a:r>
            <a:br>
              <a:rPr lang="en-US" altLang="ja-JP" dirty="0" smtClean="0"/>
            </a:br>
            <a:r>
              <a:rPr lang="ja-JP" altLang="en-US" dirty="0" smtClean="0"/>
              <a:t>→</a:t>
            </a:r>
            <a:r>
              <a:rPr lang="ja-JP" altLang="en-US" dirty="0"/>
              <a:t>　</a:t>
            </a:r>
            <a:r>
              <a:rPr lang="en-US" altLang="ja-JP" dirty="0" smtClean="0"/>
              <a:t>W32/</a:t>
            </a:r>
            <a:r>
              <a:rPr lang="en-US" altLang="ja-JP" dirty="0" err="1" smtClean="0"/>
              <a:t>Downad</a:t>
            </a:r>
            <a:r>
              <a:rPr lang="en-US" altLang="ja-JP" dirty="0" smtClean="0"/>
              <a:t> etc</a:t>
            </a:r>
            <a:r>
              <a:rPr lang="en-US" altLang="ja-JP" dirty="0"/>
              <a:t>.</a:t>
            </a:r>
            <a:endParaRPr lang="ja-JP" altLang="en-US" dirty="0"/>
          </a:p>
          <a:p>
            <a:pPr marL="609600" indent="-609600"/>
            <a:r>
              <a:rPr lang="en-US" altLang="ja-JP" dirty="0"/>
              <a:t>If the password setting is too weak, the password is captured via the network and </a:t>
            </a:r>
            <a:r>
              <a:rPr lang="en-US" altLang="ja-JP" dirty="0" smtClean="0"/>
              <a:t>infected</a:t>
            </a:r>
          </a:p>
          <a:p>
            <a:pPr marL="609600" indent="-609600"/>
            <a:r>
              <a:rPr lang="ja-JP" altLang="en-US" dirty="0" smtClean="0"/>
              <a:t>→　</a:t>
            </a:r>
            <a:r>
              <a:rPr lang="en-US" altLang="ja-JP" dirty="0" smtClean="0"/>
              <a:t>W32/</a:t>
            </a:r>
            <a:r>
              <a:rPr lang="en-US" altLang="ja-JP" dirty="0" err="1" smtClean="0"/>
              <a:t>Deloder</a:t>
            </a:r>
            <a:r>
              <a:rPr lang="en-US" altLang="ja-JP" dirty="0" smtClean="0"/>
              <a:t> etc.</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38</a:t>
            </a:fld>
            <a:endParaRPr kumimoji="1" lang="ja-JP" altLang="en-US"/>
          </a:p>
        </p:txBody>
      </p:sp>
    </p:spTree>
    <p:extLst>
      <p:ext uri="{BB962C8B-B14F-4D97-AF65-F5344CB8AC3E}">
        <p14:creationId xmlns:p14="http://schemas.microsoft.com/office/powerpoint/2010/main" val="3375831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err="1">
                <a:latin typeface="ＭＳ ゴシック" panose="020B0609070205080204" pitchFamily="49" charset="-128"/>
                <a:ea typeface="ＭＳ ゴシック" panose="020B0609070205080204" pitchFamily="49" charset="-128"/>
              </a:rPr>
              <a:t>MSBlast</a:t>
            </a:r>
            <a:r>
              <a:rPr lang="en-US" altLang="ja-JP" sz="4000" dirty="0">
                <a:latin typeface="ＭＳ ゴシック" panose="020B0609070205080204" pitchFamily="49" charset="-128"/>
                <a:ea typeface="ＭＳ ゴシック" panose="020B0609070205080204" pitchFamily="49" charset="-128"/>
              </a:rPr>
              <a:t> </a:t>
            </a:r>
            <a:r>
              <a:rPr lang="ja-JP" altLang="en-US" sz="4000" dirty="0" smtClean="0">
                <a:latin typeface="ＭＳ ゴシック" panose="020B0609070205080204" pitchFamily="49" charset="-128"/>
                <a:ea typeface="ＭＳ ゴシック" panose="020B0609070205080204" pitchFamily="49" charset="-128"/>
              </a:rPr>
              <a:t>・</a:t>
            </a:r>
            <a:r>
              <a:rPr lang="en-US" altLang="ja-JP" sz="4000" dirty="0" smtClean="0">
                <a:latin typeface="ＭＳ ゴシック" panose="020B0609070205080204" pitchFamily="49" charset="-128"/>
                <a:ea typeface="ＭＳ ゴシック" panose="020B0609070205080204" pitchFamily="49" charset="-128"/>
              </a:rPr>
              <a:t>Blaster</a:t>
            </a:r>
            <a:r>
              <a:rPr lang="en-US" altLang="ja-JP" dirty="0"/>
              <a:t/>
            </a:r>
            <a:br>
              <a:rPr lang="en-US" altLang="ja-JP" dirty="0"/>
            </a:br>
            <a:r>
              <a:rPr lang="en-US" altLang="ja-JP" sz="2200" dirty="0"/>
              <a:t>http://e-words.jp/w/MSBlast.html</a:t>
            </a:r>
            <a:endParaRPr kumimoji="1" lang="ja-JP" altLang="en-US" sz="2200" dirty="0"/>
          </a:p>
        </p:txBody>
      </p:sp>
      <p:sp>
        <p:nvSpPr>
          <p:cNvPr id="3" name="コンテンツ プレースホルダー 2"/>
          <p:cNvSpPr>
            <a:spLocks noGrp="1"/>
          </p:cNvSpPr>
          <p:nvPr>
            <p:ph idx="1"/>
          </p:nvPr>
        </p:nvSpPr>
        <p:spPr>
          <a:xfrm>
            <a:off x="968829" y="1803094"/>
            <a:ext cx="7565572" cy="4337357"/>
          </a:xfrm>
        </p:spPr>
        <p:txBody>
          <a:bodyPr>
            <a:normAutofit fontScale="32500" lnSpcReduction="20000"/>
          </a:bodyPr>
          <a:lstStyle/>
          <a:p>
            <a:pPr marL="0" indent="0">
              <a:buNone/>
            </a:pPr>
            <a:r>
              <a:rPr lang="en-US" altLang="ja-JP" sz="5000" dirty="0">
                <a:latin typeface="+mn-ea"/>
              </a:rPr>
              <a:t>Raging in the middle of August </a:t>
            </a:r>
            <a:r>
              <a:rPr lang="en-US" altLang="ja-JP" sz="5000" dirty="0" smtClean="0">
                <a:latin typeface="+mn-ea"/>
              </a:rPr>
              <a:t>2003</a:t>
            </a:r>
            <a:r>
              <a:rPr lang="ja-JP" altLang="en-US" sz="5000" dirty="0" smtClean="0">
                <a:latin typeface="+mn-ea"/>
              </a:rPr>
              <a:t>　</a:t>
            </a:r>
            <a:endParaRPr lang="en-US" altLang="ja-JP" sz="5000" dirty="0" smtClean="0">
              <a:latin typeface="+mn-ea"/>
            </a:endParaRPr>
          </a:p>
          <a:p>
            <a:r>
              <a:rPr lang="en-US" altLang="ja-JP" sz="5500" dirty="0">
                <a:latin typeface="+mn-ea"/>
              </a:rPr>
              <a:t>Worm for Windows NT / 2000 / XP </a:t>
            </a:r>
            <a:r>
              <a:rPr lang="ja-JP" altLang="en-US" sz="5500" dirty="0" smtClean="0">
                <a:latin typeface="+mn-ea"/>
              </a:rPr>
              <a:t>。</a:t>
            </a:r>
            <a:endParaRPr lang="en-US" altLang="ja-JP" sz="5500" dirty="0" smtClean="0">
              <a:latin typeface="+mn-ea"/>
            </a:endParaRPr>
          </a:p>
          <a:p>
            <a:r>
              <a:rPr lang="en-US" altLang="ja-JP" sz="5500" dirty="0" smtClean="0">
                <a:latin typeface="+mn-ea"/>
              </a:rPr>
              <a:t>Alias </a:t>
            </a:r>
            <a:r>
              <a:rPr lang="ja-JP" altLang="en-US" sz="5500" dirty="0" smtClean="0">
                <a:latin typeface="+mn-ea"/>
              </a:rPr>
              <a:t>「</a:t>
            </a:r>
            <a:r>
              <a:rPr lang="en-US" altLang="ja-JP" sz="5500" dirty="0">
                <a:latin typeface="+mn-ea"/>
              </a:rPr>
              <a:t>WORM_MSBLAST.A</a:t>
            </a:r>
            <a:r>
              <a:rPr lang="ja-JP" altLang="en-US" sz="5500" dirty="0">
                <a:latin typeface="+mn-ea"/>
              </a:rPr>
              <a:t>」「</a:t>
            </a:r>
            <a:r>
              <a:rPr lang="en-US" altLang="ja-JP" sz="5500" dirty="0">
                <a:latin typeface="+mn-ea"/>
              </a:rPr>
              <a:t>W32.Blaster.Worm</a:t>
            </a:r>
            <a:r>
              <a:rPr lang="ja-JP" altLang="en-US" sz="5500" dirty="0">
                <a:latin typeface="+mn-ea"/>
              </a:rPr>
              <a:t>」「</a:t>
            </a:r>
            <a:r>
              <a:rPr lang="en-US" altLang="ja-JP" sz="5500" dirty="0">
                <a:latin typeface="+mn-ea"/>
              </a:rPr>
              <a:t>W32/</a:t>
            </a:r>
            <a:r>
              <a:rPr lang="en-US" altLang="ja-JP" sz="5500" dirty="0" err="1">
                <a:latin typeface="+mn-ea"/>
              </a:rPr>
              <a:t>Lovsan.worm</a:t>
            </a:r>
            <a:r>
              <a:rPr lang="ja-JP" altLang="en-US" sz="5500" dirty="0" smtClean="0">
                <a:latin typeface="+mn-ea"/>
              </a:rPr>
              <a:t>」</a:t>
            </a:r>
            <a:endParaRPr lang="ja-JP" altLang="en-US" sz="5500" dirty="0">
              <a:latin typeface="+mn-ea"/>
            </a:endParaRPr>
          </a:p>
          <a:p>
            <a:r>
              <a:rPr lang="en-US" altLang="ja-JP" sz="5500" dirty="0">
                <a:latin typeface="+mn-ea"/>
              </a:rPr>
              <a:t>Access TCP port 135 used for Windows file </a:t>
            </a:r>
            <a:r>
              <a:rPr lang="en-US" altLang="ja-JP" sz="5500" dirty="0" smtClean="0">
                <a:latin typeface="+mn-ea"/>
              </a:rPr>
              <a:t>sharing</a:t>
            </a:r>
          </a:p>
          <a:p>
            <a:r>
              <a:rPr lang="en-US" altLang="ja-JP" sz="5500" dirty="0">
                <a:latin typeface="+mn-ea"/>
              </a:rPr>
              <a:t>RPC Intrusion using DCOM (Distributed Component Object Model) vulnerability (buffer overflow</a:t>
            </a:r>
            <a:r>
              <a:rPr lang="en-US" altLang="ja-JP" sz="5500" dirty="0" smtClean="0">
                <a:latin typeface="+mn-ea"/>
              </a:rPr>
              <a:t>)</a:t>
            </a:r>
          </a:p>
          <a:p>
            <a:r>
              <a:rPr lang="en-US" altLang="ja-JP" sz="5500" dirty="0">
                <a:latin typeface="+mn-ea"/>
              </a:rPr>
              <a:t>Register </a:t>
            </a:r>
            <a:r>
              <a:rPr lang="en-US" altLang="ja-JP" sz="5500" dirty="0" smtClean="0">
                <a:latin typeface="+mn-ea"/>
              </a:rPr>
              <a:t>automatically </a:t>
            </a:r>
            <a:r>
              <a:rPr lang="en-US" altLang="ja-JP" sz="5500" dirty="0">
                <a:latin typeface="+mn-ea"/>
              </a:rPr>
              <a:t>in the registry of the compromised computer → Launch automatically</a:t>
            </a:r>
            <a:r>
              <a:rPr lang="en-US" altLang="ja-JP" sz="5500" dirty="0" smtClean="0">
                <a:latin typeface="+mn-ea"/>
              </a:rPr>
              <a:t> </a:t>
            </a:r>
            <a:r>
              <a:rPr lang="en-US" altLang="ja-JP" sz="5500" dirty="0">
                <a:latin typeface="+mn-ea"/>
              </a:rPr>
              <a:t>at computer </a:t>
            </a:r>
            <a:r>
              <a:rPr lang="en-US" altLang="ja-JP" sz="5500" dirty="0" smtClean="0">
                <a:latin typeface="+mn-ea"/>
              </a:rPr>
              <a:t>startup</a:t>
            </a:r>
          </a:p>
          <a:p>
            <a:r>
              <a:rPr lang="en-US" altLang="ja-JP" sz="5500" dirty="0">
                <a:latin typeface="+mn-ea"/>
              </a:rPr>
              <a:t>The activated </a:t>
            </a:r>
            <a:r>
              <a:rPr lang="en-US" altLang="ja-JP" sz="5500" dirty="0" err="1">
                <a:latin typeface="+mn-ea"/>
              </a:rPr>
              <a:t>MSBlast</a:t>
            </a:r>
            <a:r>
              <a:rPr lang="en-US" altLang="ja-JP" sz="5500" dirty="0">
                <a:latin typeface="+mn-ea"/>
              </a:rPr>
              <a:t> randomly selects an address close to its own IP address, and then attacks one after the </a:t>
            </a:r>
            <a:r>
              <a:rPr lang="en-US" altLang="ja-JP" sz="5500" dirty="0" smtClean="0">
                <a:latin typeface="+mn-ea"/>
              </a:rPr>
              <a:t>other</a:t>
            </a:r>
          </a:p>
          <a:p>
            <a:r>
              <a:rPr lang="en-US" altLang="ja-JP" sz="5500" dirty="0">
                <a:latin typeface="+mn-ea"/>
              </a:rPr>
              <a:t>Microsoft released a security fix for this vulnerability on July 17th, and there was no risk of infection if it was applied with Windows Update etc</a:t>
            </a:r>
            <a:r>
              <a:rPr lang="en-US" altLang="ja-JP" sz="5500" dirty="0" smtClean="0">
                <a:latin typeface="+mn-ea"/>
              </a:rPr>
              <a:t>.</a:t>
            </a:r>
            <a:r>
              <a:rPr lang="en-US" altLang="ja-JP" sz="5500" dirty="0">
                <a:latin typeface="+mn-ea"/>
              </a:rPr>
              <a:t> However, concerns about system failure caused by applying security patches, damage caused by failing to </a:t>
            </a:r>
            <a:r>
              <a:rPr lang="en-US" altLang="ja-JP" sz="5500" dirty="0" smtClean="0">
                <a:latin typeface="+mn-ea"/>
              </a:rPr>
              <a:t>update.</a:t>
            </a:r>
            <a:endParaRPr kumimoji="1" lang="ja-JP" altLang="en-US" sz="5500" dirty="0"/>
          </a:p>
        </p:txBody>
      </p:sp>
      <p:sp>
        <p:nvSpPr>
          <p:cNvPr id="10" name="スライド番号プレースホルダー 9"/>
          <p:cNvSpPr>
            <a:spLocks noGrp="1"/>
          </p:cNvSpPr>
          <p:nvPr>
            <p:ph type="sldNum" sz="quarter" idx="12"/>
          </p:nvPr>
        </p:nvSpPr>
        <p:spPr/>
        <p:txBody>
          <a:bodyPr/>
          <a:lstStyle/>
          <a:p>
            <a:fld id="{48BE86D6-329C-4F75-BA84-D3C7A7D546B2}" type="slidenum">
              <a:rPr kumimoji="1" lang="ja-JP" altLang="en-US" smtClean="0"/>
              <a:pPr/>
              <a:t>39</a:t>
            </a:fld>
            <a:endParaRPr kumimoji="1" lang="ja-JP" altLang="en-US"/>
          </a:p>
        </p:txBody>
      </p:sp>
      <p:pic>
        <p:nvPicPr>
          <p:cNvPr id="4" name="Picture 94" descr="j03456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7296" y="1587194"/>
            <a:ext cx="478360" cy="5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5" descr="j03456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446" y="1231251"/>
            <a:ext cx="478360" cy="5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6" descr="j03456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996" y="2234894"/>
            <a:ext cx="478360" cy="5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7" descr="j03456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996" y="1488674"/>
            <a:ext cx="478360" cy="5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8" descr="j03456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571" y="1803094"/>
            <a:ext cx="478360" cy="5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37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628650" y="365126"/>
            <a:ext cx="8222052" cy="1325563"/>
          </a:xfrm>
        </p:spPr>
        <p:txBody>
          <a:bodyPr>
            <a:normAutofit/>
          </a:bodyPr>
          <a:lstStyle/>
          <a:p>
            <a:r>
              <a:rPr lang="en-US" altLang="ja-JP" sz="4000"/>
              <a:t>Recent topics related to cyber security</a:t>
            </a:r>
            <a:endParaRPr kumimoji="1" lang="ja-JP" altLang="en-US" sz="4000" dirty="0"/>
          </a:p>
        </p:txBody>
      </p:sp>
      <p:sp>
        <p:nvSpPr>
          <p:cNvPr id="6" name="コンテンツ プレースホルダー 5"/>
          <p:cNvSpPr>
            <a:spLocks noGrp="1"/>
          </p:cNvSpPr>
          <p:nvPr>
            <p:ph idx="1"/>
          </p:nvPr>
        </p:nvSpPr>
        <p:spPr/>
        <p:txBody>
          <a:bodyPr>
            <a:normAutofit/>
          </a:bodyPr>
          <a:lstStyle/>
          <a:p>
            <a:r>
              <a:rPr lang="en-US" altLang="ja-JP" dirty="0"/>
              <a:t>Incident </a:t>
            </a:r>
            <a:r>
              <a:rPr lang="en-US" altLang="ja-JP" dirty="0" smtClean="0"/>
              <a:t>case</a:t>
            </a:r>
            <a:endParaRPr kumimoji="1" lang="en-US" altLang="ja-JP" dirty="0" smtClean="0"/>
          </a:p>
          <a:p>
            <a:pPr lvl="1"/>
            <a:r>
              <a:rPr kumimoji="1" lang="en-US" altLang="ja-JP" dirty="0" err="1" smtClean="0"/>
              <a:t>Benesse</a:t>
            </a:r>
            <a:endParaRPr kumimoji="1" lang="en-US" altLang="ja-JP" dirty="0" smtClean="0"/>
          </a:p>
          <a:p>
            <a:pPr lvl="1"/>
            <a:r>
              <a:rPr lang="en-US" altLang="ja-JP" dirty="0" smtClean="0"/>
              <a:t>Pension service</a:t>
            </a:r>
          </a:p>
          <a:p>
            <a:r>
              <a:rPr lang="en-US" altLang="ja-JP" dirty="0"/>
              <a:t>Technology and </a:t>
            </a:r>
            <a:r>
              <a:rPr lang="en-US" altLang="ja-JP" dirty="0" smtClean="0"/>
              <a:t>business</a:t>
            </a:r>
          </a:p>
          <a:p>
            <a:pPr lvl="1"/>
            <a:r>
              <a:rPr lang="en-US" altLang="ja-JP" dirty="0" smtClean="0"/>
              <a:t>Targeted attack</a:t>
            </a:r>
            <a:r>
              <a:rPr kumimoji="1" lang="ja-JP" altLang="en-US" dirty="0" smtClean="0"/>
              <a:t>、</a:t>
            </a:r>
            <a:r>
              <a:rPr lang="en-US" altLang="ja-JP" dirty="0" smtClean="0"/>
              <a:t>unavoidable attack</a:t>
            </a:r>
          </a:p>
          <a:p>
            <a:pPr lvl="1"/>
            <a:r>
              <a:rPr lang="en-US" altLang="ja-JP" dirty="0" smtClean="0"/>
              <a:t>SOC</a:t>
            </a:r>
            <a:endParaRPr kumimoji="1" lang="en-US" altLang="ja-JP" dirty="0" smtClean="0"/>
          </a:p>
          <a:p>
            <a:r>
              <a:rPr lang="en-US" altLang="ja-JP" dirty="0"/>
              <a:t>Cyber security and </a:t>
            </a:r>
            <a:r>
              <a:rPr lang="en-US" altLang="ja-JP" dirty="0" smtClean="0"/>
              <a:t>society</a:t>
            </a:r>
            <a:endParaRPr kumimoji="1" lang="en-US" altLang="ja-JP" dirty="0" smtClean="0"/>
          </a:p>
          <a:p>
            <a:pPr lvl="1"/>
            <a:r>
              <a:rPr lang="en-US" altLang="ja-JP" dirty="0"/>
              <a:t>Cyber Security Basic </a:t>
            </a:r>
            <a:r>
              <a:rPr lang="en-US" altLang="ja-JP" dirty="0" smtClean="0"/>
              <a:t>Law</a:t>
            </a:r>
          </a:p>
          <a:p>
            <a:pPr lvl="1"/>
            <a:r>
              <a:rPr lang="en-US" altLang="ja-JP" dirty="0" smtClean="0"/>
              <a:t>Human </a:t>
            </a:r>
            <a:r>
              <a:rPr lang="en-US" altLang="ja-JP" dirty="0"/>
              <a:t>resource </a:t>
            </a:r>
            <a:r>
              <a:rPr lang="en-US" altLang="ja-JP" dirty="0" smtClean="0"/>
              <a:t>development</a:t>
            </a:r>
            <a:endParaRPr kumimoji="1" lang="en-US" altLang="ja-JP" dirty="0" smtClean="0"/>
          </a:p>
        </p:txBody>
      </p:sp>
      <p:pic>
        <p:nvPicPr>
          <p:cNvPr id="2" name="図 1"/>
          <p:cNvPicPr>
            <a:picLocks noChangeAspect="1"/>
          </p:cNvPicPr>
          <p:nvPr/>
        </p:nvPicPr>
        <p:blipFill>
          <a:blip r:embed="rId2"/>
          <a:stretch>
            <a:fillRect/>
          </a:stretch>
        </p:blipFill>
        <p:spPr>
          <a:xfrm>
            <a:off x="6396412" y="2280513"/>
            <a:ext cx="981541" cy="896190"/>
          </a:xfrm>
          <a:prstGeom prst="rect">
            <a:avLst/>
          </a:prstGeom>
        </p:spPr>
      </p:pic>
      <p:sp>
        <p:nvSpPr>
          <p:cNvPr id="3" name="テキスト ボックス 2"/>
          <p:cNvSpPr txBox="1"/>
          <p:nvPr/>
        </p:nvSpPr>
        <p:spPr>
          <a:xfrm>
            <a:off x="5738566" y="3311639"/>
            <a:ext cx="2297232" cy="369332"/>
          </a:xfrm>
          <a:prstGeom prst="rect">
            <a:avLst/>
          </a:prstGeom>
          <a:noFill/>
        </p:spPr>
        <p:txBody>
          <a:bodyPr wrap="none" rtlCol="0">
            <a:spAutoFit/>
          </a:bodyPr>
          <a:lstStyle/>
          <a:p>
            <a:r>
              <a:rPr lang="en-US" altLang="ja-JP" dirty="0"/>
              <a:t>http://</a:t>
            </a:r>
            <a:r>
              <a:rPr lang="en-US" altLang="ja-JP" dirty="0" err="1"/>
              <a:t>ja.wikipedia.org</a:t>
            </a:r>
            <a:endParaRPr lang="en-US" altLang="ja-JP" dirty="0"/>
          </a:p>
        </p:txBody>
      </p:sp>
    </p:spTree>
    <p:extLst>
      <p:ext uri="{BB962C8B-B14F-4D97-AF65-F5344CB8AC3E}">
        <p14:creationId xmlns:p14="http://schemas.microsoft.com/office/powerpoint/2010/main" val="135840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t>Sophistication of attack</a:t>
            </a:r>
            <a:endParaRPr kumimoji="1" lang="ja-JP" altLang="en-US" sz="4000" dirty="0"/>
          </a:p>
        </p:txBody>
      </p:sp>
      <p:sp>
        <p:nvSpPr>
          <p:cNvPr id="3" name="コンテンツ プレースホルダー 2"/>
          <p:cNvSpPr>
            <a:spLocks noGrp="1"/>
          </p:cNvSpPr>
          <p:nvPr>
            <p:ph idx="1"/>
          </p:nvPr>
        </p:nvSpPr>
        <p:spPr/>
        <p:txBody>
          <a:bodyPr/>
          <a:lstStyle/>
          <a:p>
            <a:r>
              <a:rPr lang="en-US" altLang="ja-JP" dirty="0"/>
              <a:t>Use others (make it a stepping stone), hide and attack the </a:t>
            </a:r>
            <a:r>
              <a:rPr lang="en-US" altLang="ja-JP" dirty="0" smtClean="0"/>
              <a:t>target</a:t>
            </a:r>
          </a:p>
          <a:p>
            <a:pPr lvl="1"/>
            <a:r>
              <a:rPr lang="en-US" altLang="ja-JP" dirty="0"/>
              <a:t>Denial of </a:t>
            </a:r>
            <a:r>
              <a:rPr lang="en-US" altLang="ja-JP" dirty="0" smtClean="0"/>
              <a:t>service</a:t>
            </a:r>
          </a:p>
          <a:p>
            <a:pPr lvl="1"/>
            <a:r>
              <a:rPr lang="en-US" altLang="ja-JP" dirty="0"/>
              <a:t>Information </a:t>
            </a:r>
            <a:r>
              <a:rPr lang="en-US" altLang="ja-JP" dirty="0" smtClean="0"/>
              <a:t>leakage</a:t>
            </a:r>
          </a:p>
          <a:p>
            <a:pPr lvl="1"/>
            <a:r>
              <a:rPr lang="en-US" altLang="ja-JP" dirty="0" smtClean="0"/>
              <a:t>Destruction</a:t>
            </a:r>
          </a:p>
          <a:p>
            <a:pPr lvl="1"/>
            <a:r>
              <a:rPr lang="en-US" altLang="ja-JP" dirty="0"/>
              <a:t>Acquire </a:t>
            </a:r>
            <a:r>
              <a:rPr lang="en-US" altLang="ja-JP" dirty="0" smtClean="0"/>
              <a:t>money</a:t>
            </a:r>
          </a:p>
          <a:p>
            <a:r>
              <a:rPr lang="en-US" altLang="ja-JP" dirty="0"/>
              <a:t>Hide until </a:t>
            </a:r>
            <a:r>
              <a:rPr lang="en-US" altLang="ja-JP" dirty="0" smtClean="0"/>
              <a:t>the </a:t>
            </a:r>
            <a:r>
              <a:rPr lang="en-US" altLang="ja-JP" dirty="0"/>
              <a:t>time comes and </a:t>
            </a:r>
            <a:r>
              <a:rPr lang="en-US" altLang="ja-JP" dirty="0" smtClean="0"/>
              <a:t>can </a:t>
            </a:r>
            <a:r>
              <a:rPr lang="en-US" altLang="ja-JP" dirty="0"/>
              <a:t>not notice the infection</a:t>
            </a:r>
            <a:endParaRPr lang="ja-JP" altLang="en-US" dirty="0"/>
          </a:p>
          <a:p>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40</a:t>
            </a:fld>
            <a:endParaRPr kumimoji="1" lang="ja-JP" altLang="en-US"/>
          </a:p>
        </p:txBody>
      </p:sp>
    </p:spTree>
    <p:extLst>
      <p:ext uri="{BB962C8B-B14F-4D97-AF65-F5344CB8AC3E}">
        <p14:creationId xmlns:p14="http://schemas.microsoft.com/office/powerpoint/2010/main" val="312220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992036"/>
          </a:xfrm>
        </p:spPr>
        <p:txBody>
          <a:bodyPr/>
          <a:lstStyle/>
          <a:p>
            <a:r>
              <a:rPr lang="en-US" altLang="ja-JP" dirty="0"/>
              <a:t>Common measures</a:t>
            </a:r>
            <a:endParaRPr kumimoji="1" lang="ja-JP" altLang="en-US" dirty="0"/>
          </a:p>
        </p:txBody>
      </p:sp>
      <p:sp>
        <p:nvSpPr>
          <p:cNvPr id="3" name="コンテンツ プレースホルダー 2"/>
          <p:cNvSpPr>
            <a:spLocks noGrp="1"/>
          </p:cNvSpPr>
          <p:nvPr>
            <p:ph idx="1"/>
          </p:nvPr>
        </p:nvSpPr>
        <p:spPr/>
        <p:txBody>
          <a:bodyPr>
            <a:noAutofit/>
          </a:bodyPr>
          <a:lstStyle/>
          <a:p>
            <a:pPr marL="660400" indent="-660400">
              <a:buNone/>
            </a:pPr>
            <a:r>
              <a:rPr lang="en-US" altLang="ja-JP" sz="2400" dirty="0" smtClean="0">
                <a:solidFill>
                  <a:schemeClr val="accent2"/>
                </a:solidFill>
              </a:rPr>
              <a:t>1</a:t>
            </a:r>
            <a:r>
              <a:rPr lang="ja-JP" altLang="en-US" sz="2400" dirty="0" smtClean="0">
                <a:solidFill>
                  <a:schemeClr val="accent2"/>
                </a:solidFill>
              </a:rPr>
              <a:t>） </a:t>
            </a:r>
            <a:r>
              <a:rPr lang="en-US" altLang="ja-JP" sz="2400" dirty="0"/>
              <a:t>Update (</a:t>
            </a:r>
            <a:r>
              <a:rPr lang="en-US" altLang="ja-JP" sz="2400" dirty="0">
                <a:solidFill>
                  <a:srgbClr val="FF0000"/>
                </a:solidFill>
              </a:rPr>
              <a:t>vulnerability resolution</a:t>
            </a:r>
            <a:r>
              <a:rPr lang="en-US" altLang="ja-JP" sz="2400" dirty="0" smtClean="0"/>
              <a:t>)</a:t>
            </a:r>
          </a:p>
          <a:p>
            <a:pPr marL="660400" indent="-660400">
              <a:buNone/>
            </a:pPr>
            <a:r>
              <a:rPr kumimoji="0" lang="en-US" altLang="ja-JP" sz="2400" dirty="0" smtClean="0">
                <a:solidFill>
                  <a:schemeClr val="accent2"/>
                </a:solidFill>
              </a:rPr>
              <a:t>2</a:t>
            </a:r>
            <a:r>
              <a:rPr kumimoji="0" lang="ja-JP" altLang="en-US" sz="2400" dirty="0" smtClean="0">
                <a:solidFill>
                  <a:schemeClr val="accent2"/>
                </a:solidFill>
              </a:rPr>
              <a:t>） </a:t>
            </a:r>
            <a:r>
              <a:rPr kumimoji="0" lang="en-US" altLang="ja-JP" sz="2400" dirty="0"/>
              <a:t>Installing and updating antivirus </a:t>
            </a:r>
            <a:r>
              <a:rPr kumimoji="0" lang="en-US" altLang="ja-JP" sz="2400" dirty="0" smtClean="0"/>
              <a:t>software</a:t>
            </a:r>
          </a:p>
          <a:p>
            <a:pPr marL="660400" indent="-660400">
              <a:buNone/>
            </a:pPr>
            <a:r>
              <a:rPr kumimoji="0" lang="en-US" altLang="ja-JP" sz="2400" dirty="0" smtClean="0">
                <a:solidFill>
                  <a:schemeClr val="accent2"/>
                </a:solidFill>
              </a:rPr>
              <a:t>3</a:t>
            </a:r>
            <a:r>
              <a:rPr kumimoji="0" lang="ja-JP" altLang="en-US" sz="2400" dirty="0" smtClean="0">
                <a:solidFill>
                  <a:schemeClr val="accent2"/>
                </a:solidFill>
              </a:rPr>
              <a:t>） </a:t>
            </a:r>
            <a:r>
              <a:rPr kumimoji="0" lang="en-US" altLang="ja-JP" sz="2400" dirty="0"/>
              <a:t>Utilization of personal </a:t>
            </a:r>
            <a:r>
              <a:rPr kumimoji="0" lang="en-US" altLang="ja-JP" sz="2400" dirty="0" smtClean="0"/>
              <a:t>firewall</a:t>
            </a:r>
          </a:p>
          <a:p>
            <a:pPr marL="660400" indent="-660400">
              <a:buNone/>
            </a:pPr>
            <a:r>
              <a:rPr kumimoji="0" lang="en-US" altLang="ja-JP" sz="2400" dirty="0" smtClean="0">
                <a:solidFill>
                  <a:schemeClr val="accent2"/>
                </a:solidFill>
              </a:rPr>
              <a:t>4</a:t>
            </a:r>
            <a:r>
              <a:rPr kumimoji="0" lang="ja-JP" altLang="en-US" sz="2400" dirty="0" smtClean="0">
                <a:solidFill>
                  <a:schemeClr val="accent2"/>
                </a:solidFill>
              </a:rPr>
              <a:t>） </a:t>
            </a:r>
            <a:r>
              <a:rPr kumimoji="0" lang="en-US" altLang="ja-JP" sz="2400" dirty="0"/>
              <a:t>Web browser security </a:t>
            </a:r>
            <a:r>
              <a:rPr kumimoji="0" lang="en-US" altLang="ja-JP" sz="2400" dirty="0" smtClean="0"/>
              <a:t>setting</a:t>
            </a:r>
          </a:p>
          <a:p>
            <a:pPr marL="660400" indent="-660400">
              <a:buNone/>
            </a:pPr>
            <a:r>
              <a:rPr kumimoji="0" lang="en-US" altLang="ja-JP" sz="2400" dirty="0" smtClean="0">
                <a:solidFill>
                  <a:schemeClr val="accent2"/>
                </a:solidFill>
              </a:rPr>
              <a:t>5</a:t>
            </a:r>
            <a:r>
              <a:rPr kumimoji="0" lang="ja-JP" altLang="en-US" sz="2400" dirty="0" smtClean="0">
                <a:solidFill>
                  <a:schemeClr val="accent2"/>
                </a:solidFill>
              </a:rPr>
              <a:t>） </a:t>
            </a:r>
            <a:r>
              <a:rPr kumimoji="0" lang="en-US" altLang="ja-JP" sz="2400" dirty="0"/>
              <a:t>Risk of surfing and </a:t>
            </a:r>
            <a:r>
              <a:rPr kumimoji="0" lang="en-US" altLang="ja-JP" sz="2400" dirty="0" smtClean="0"/>
              <a:t>countermeasures</a:t>
            </a:r>
            <a:endParaRPr kumimoji="0" lang="ja-JP" altLang="en-US" sz="2400" dirty="0" smtClean="0"/>
          </a:p>
          <a:p>
            <a:pPr marL="660400" indent="-660400">
              <a:buNone/>
            </a:pPr>
            <a:r>
              <a:rPr kumimoji="0" lang="en-US" altLang="ja-JP" sz="2400" dirty="0" smtClean="0">
                <a:solidFill>
                  <a:schemeClr val="accent2"/>
                </a:solidFill>
              </a:rPr>
              <a:t>6</a:t>
            </a:r>
            <a:r>
              <a:rPr kumimoji="0" lang="ja-JP" altLang="en-US" sz="2400" dirty="0" smtClean="0">
                <a:solidFill>
                  <a:schemeClr val="accent2"/>
                </a:solidFill>
              </a:rPr>
              <a:t>） </a:t>
            </a:r>
            <a:r>
              <a:rPr kumimoji="0" lang="en-US" altLang="ja-JP" sz="2400" dirty="0"/>
              <a:t>Mail software security </a:t>
            </a:r>
            <a:r>
              <a:rPr kumimoji="0" lang="en-US" altLang="ja-JP" sz="2400" dirty="0" smtClean="0"/>
              <a:t>setting</a:t>
            </a:r>
          </a:p>
          <a:p>
            <a:pPr marL="660400" indent="-660400">
              <a:buNone/>
            </a:pPr>
            <a:r>
              <a:rPr kumimoji="0" lang="en-US" altLang="ja-JP" sz="2400" dirty="0" smtClean="0">
                <a:solidFill>
                  <a:schemeClr val="accent2"/>
                </a:solidFill>
              </a:rPr>
              <a:t>7</a:t>
            </a:r>
            <a:r>
              <a:rPr kumimoji="0" lang="ja-JP" altLang="en-US" sz="2400" dirty="0" smtClean="0">
                <a:solidFill>
                  <a:schemeClr val="accent2"/>
                </a:solidFill>
              </a:rPr>
              <a:t>） </a:t>
            </a:r>
            <a:r>
              <a:rPr kumimoji="0" lang="en-US" altLang="ja-JP" sz="2400" dirty="0"/>
              <a:t>Attention to handling suspicious attachments and </a:t>
            </a:r>
            <a:r>
              <a:rPr kumimoji="0" lang="en-US" altLang="ja-JP" sz="2400" dirty="0" smtClean="0"/>
              <a:t>spam</a:t>
            </a:r>
          </a:p>
          <a:p>
            <a:pPr marL="660400" indent="-660400">
              <a:buNone/>
            </a:pPr>
            <a:r>
              <a:rPr kumimoji="0" lang="en-US" altLang="ja-JP" sz="2400" dirty="0" smtClean="0">
                <a:solidFill>
                  <a:schemeClr val="accent2"/>
                </a:solidFill>
              </a:rPr>
              <a:t>8</a:t>
            </a:r>
            <a:r>
              <a:rPr kumimoji="0" lang="ja-JP" altLang="en-US" sz="2400" dirty="0" smtClean="0">
                <a:solidFill>
                  <a:schemeClr val="accent2"/>
                </a:solidFill>
              </a:rPr>
              <a:t>） </a:t>
            </a:r>
            <a:r>
              <a:rPr kumimoji="0" lang="en-US" altLang="ja-JP" sz="2400" dirty="0"/>
              <a:t>Other </a:t>
            </a:r>
            <a:r>
              <a:rPr kumimoji="0" lang="en-US" altLang="ja-JP" sz="2400" dirty="0" smtClean="0"/>
              <a:t>notes</a:t>
            </a:r>
          </a:p>
          <a:p>
            <a:pPr marL="660400" indent="-660400">
              <a:buNone/>
            </a:pPr>
            <a:r>
              <a:rPr kumimoji="0" lang="en-US" altLang="ja-JP" sz="2400" dirty="0" smtClean="0">
                <a:solidFill>
                  <a:schemeClr val="accent2"/>
                </a:solidFill>
              </a:rPr>
              <a:t>9</a:t>
            </a:r>
            <a:r>
              <a:rPr kumimoji="0" lang="ja-JP" altLang="en-US" sz="2400" dirty="0" smtClean="0">
                <a:solidFill>
                  <a:schemeClr val="accent2"/>
                </a:solidFill>
              </a:rPr>
              <a:t>） </a:t>
            </a:r>
            <a:r>
              <a:rPr kumimoji="0" lang="en-US" altLang="ja-JP" sz="2400" dirty="0"/>
              <a:t>For the time of emergency</a:t>
            </a:r>
            <a:endParaRPr kumimoji="1" lang="ja-JP" altLang="en-US" sz="2400"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41</a:t>
            </a:fld>
            <a:endParaRPr kumimoji="1" lang="ja-JP" altLang="en-US"/>
          </a:p>
        </p:txBody>
      </p:sp>
    </p:spTree>
    <p:extLst>
      <p:ext uri="{BB962C8B-B14F-4D97-AF65-F5344CB8AC3E}">
        <p14:creationId xmlns:p14="http://schemas.microsoft.com/office/powerpoint/2010/main" val="107737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Resolve vulnerability</a:t>
            </a:r>
            <a:endParaRPr lang="ja-JP" altLang="en-US" dirty="0"/>
          </a:p>
        </p:txBody>
      </p:sp>
      <p:sp>
        <p:nvSpPr>
          <p:cNvPr id="3" name="コンテンツ プレースホルダー 2"/>
          <p:cNvSpPr>
            <a:spLocks noGrp="1"/>
          </p:cNvSpPr>
          <p:nvPr>
            <p:ph idx="1"/>
          </p:nvPr>
        </p:nvSpPr>
        <p:spPr/>
        <p:txBody>
          <a:bodyPr/>
          <a:lstStyle/>
          <a:p>
            <a:r>
              <a:rPr lang="en-US" altLang="ja-JP" dirty="0"/>
              <a:t>Vulnerabilities cause malware infections and other </a:t>
            </a:r>
            <a:r>
              <a:rPr lang="en-US" altLang="ja-JP" dirty="0" smtClean="0"/>
              <a:t>attacks</a:t>
            </a:r>
          </a:p>
          <a:p>
            <a:r>
              <a:rPr lang="en-US" altLang="ja-JP" dirty="0"/>
              <a:t>Eliminating vulnerabilities is the first step in information security </a:t>
            </a:r>
            <a:r>
              <a:rPr lang="en-US" altLang="ja-JP" dirty="0" smtClean="0"/>
              <a:t>measures</a:t>
            </a:r>
          </a:p>
          <a:p>
            <a:r>
              <a:rPr lang="en-US" altLang="ja-JP" dirty="0"/>
              <a:t>Utilize Windows Update on </a:t>
            </a:r>
            <a:r>
              <a:rPr lang="en-US" altLang="ja-JP" dirty="0" smtClean="0"/>
              <a:t>Windows</a:t>
            </a:r>
          </a:p>
          <a:p>
            <a:r>
              <a:rPr lang="en-US" altLang="ja-JP" dirty="0"/>
              <a:t>Apply the patch provided by each software vendor (or upgrade to the latest version)</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42</a:t>
            </a:fld>
            <a:endParaRPr lang="ja-JP" altLang="en-US"/>
          </a:p>
        </p:txBody>
      </p:sp>
    </p:spTree>
    <p:extLst>
      <p:ext uri="{BB962C8B-B14F-4D97-AF65-F5344CB8AC3E}">
        <p14:creationId xmlns:p14="http://schemas.microsoft.com/office/powerpoint/2010/main" val="3328084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t>Anti-virus </a:t>
            </a:r>
            <a:r>
              <a:rPr lang="en-US" altLang="ja-JP" sz="4000" dirty="0" smtClean="0"/>
              <a:t>software installation </a:t>
            </a:r>
            <a:r>
              <a:rPr lang="en-US" altLang="ja-JP" sz="4000" dirty="0"/>
              <a:t>and </a:t>
            </a:r>
            <a:r>
              <a:rPr lang="en-US" altLang="ja-JP" sz="4000" dirty="0" smtClean="0"/>
              <a:t>update</a:t>
            </a:r>
            <a:endParaRPr lang="ja-JP" altLang="en-US" sz="4000" dirty="0"/>
          </a:p>
        </p:txBody>
      </p:sp>
      <p:sp>
        <p:nvSpPr>
          <p:cNvPr id="3" name="コンテンツ プレースホルダー 2"/>
          <p:cNvSpPr>
            <a:spLocks noGrp="1"/>
          </p:cNvSpPr>
          <p:nvPr>
            <p:ph idx="1"/>
          </p:nvPr>
        </p:nvSpPr>
        <p:spPr>
          <a:xfrm>
            <a:off x="863029" y="1869743"/>
            <a:ext cx="7671372" cy="4041479"/>
          </a:xfrm>
        </p:spPr>
        <p:txBody>
          <a:bodyPr/>
          <a:lstStyle/>
          <a:p>
            <a:r>
              <a:rPr lang="en-US" altLang="ja-JP" dirty="0"/>
              <a:t>Install antivirus software on your </a:t>
            </a:r>
            <a:r>
              <a:rPr lang="en-US" altLang="ja-JP" dirty="0" smtClean="0"/>
              <a:t>computer</a:t>
            </a:r>
          </a:p>
          <a:p>
            <a:pPr lvl="1"/>
            <a:r>
              <a:rPr lang="ja-JP" altLang="en-US" dirty="0" smtClean="0">
                <a:hlinkClick r:id="rId2"/>
              </a:rPr>
              <a:t>http://soft.iii.kyushu-u.ac.jp/a-virus/sy.html</a:t>
            </a:r>
            <a:r>
              <a:rPr lang="en-US" altLang="ja-JP" dirty="0" smtClean="0"/>
              <a:t>	</a:t>
            </a:r>
            <a:endParaRPr lang="ja-JP" altLang="en-US" dirty="0" smtClean="0"/>
          </a:p>
          <a:p>
            <a:r>
              <a:rPr lang="en-US" altLang="ja-JP" dirty="0" smtClean="0"/>
              <a:t>Regularly </a:t>
            </a:r>
            <a:r>
              <a:rPr lang="en-US" altLang="ja-JP" dirty="0"/>
              <a:t>update the pattern file (definition file)</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43</a:t>
            </a:fld>
            <a:endParaRPr lang="ja-JP" altLang="en-US"/>
          </a:p>
        </p:txBody>
      </p:sp>
    </p:spTree>
    <p:extLst>
      <p:ext uri="{BB962C8B-B14F-4D97-AF65-F5344CB8AC3E}">
        <p14:creationId xmlns:p14="http://schemas.microsoft.com/office/powerpoint/2010/main" val="2072641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t>Utilization of personal firewall</a:t>
            </a:r>
            <a:endParaRPr kumimoji="1" lang="ja-JP" altLang="en-US" sz="4000" dirty="0"/>
          </a:p>
        </p:txBody>
      </p:sp>
      <p:sp>
        <p:nvSpPr>
          <p:cNvPr id="3" name="コンテンツ プレースホルダー 2"/>
          <p:cNvSpPr>
            <a:spLocks noGrp="1"/>
          </p:cNvSpPr>
          <p:nvPr>
            <p:ph idx="1"/>
          </p:nvPr>
        </p:nvSpPr>
        <p:spPr/>
        <p:txBody>
          <a:bodyPr/>
          <a:lstStyle/>
          <a:p>
            <a:pPr marL="609600" indent="-609600"/>
            <a:r>
              <a:rPr lang="en-US" altLang="ja-JP" dirty="0"/>
              <a:t>The firewall prevents unauthorized access from outside and intrusion of malicious </a:t>
            </a:r>
            <a:r>
              <a:rPr lang="en-US" altLang="ja-JP" dirty="0" smtClean="0"/>
              <a:t>programs</a:t>
            </a:r>
          </a:p>
          <a:p>
            <a:pPr marL="609600" indent="-609600"/>
            <a:r>
              <a:rPr lang="en-US" altLang="ja-JP" dirty="0"/>
              <a:t>Prevent illegal information transmission </a:t>
            </a:r>
            <a:r>
              <a:rPr lang="en-US" altLang="ja-JP" dirty="0" smtClean="0"/>
              <a:t>of spyware </a:t>
            </a:r>
            <a:r>
              <a:rPr lang="en-US" altLang="ja-JP" dirty="0"/>
              <a:t>and </a:t>
            </a:r>
            <a:r>
              <a:rPr lang="en-US" altLang="ja-JP" dirty="0" smtClean="0"/>
              <a:t>viruses</a:t>
            </a:r>
          </a:p>
          <a:p>
            <a:pPr marL="609600" indent="-609600"/>
            <a:r>
              <a:rPr lang="en-US" altLang="ja-JP" dirty="0"/>
              <a:t>It is important to properly set up and operate a firewall</a:t>
            </a:r>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44</a:t>
            </a:fld>
            <a:endParaRPr kumimoji="1" lang="ja-JP" altLang="en-US"/>
          </a:p>
        </p:txBody>
      </p:sp>
    </p:spTree>
    <p:extLst>
      <p:ext uri="{BB962C8B-B14F-4D97-AF65-F5344CB8AC3E}">
        <p14:creationId xmlns:p14="http://schemas.microsoft.com/office/powerpoint/2010/main" val="1675918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9563" y="153193"/>
            <a:ext cx="7886700" cy="830262"/>
          </a:xfrm>
        </p:spPr>
        <p:txBody>
          <a:bodyPr>
            <a:noAutofit/>
          </a:bodyPr>
          <a:lstStyle/>
          <a:p>
            <a:r>
              <a:rPr lang="en-US" altLang="ja-JP" sz="4000" dirty="0"/>
              <a:t>Web browser security setting (1)</a:t>
            </a:r>
            <a:endParaRPr kumimoji="1" lang="ja-JP" altLang="en-US" sz="4000"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45</a:t>
            </a:fld>
            <a:endParaRPr kumimoji="1" lang="ja-JP" altLang="en-US"/>
          </a:p>
        </p:txBody>
      </p:sp>
      <p:sp>
        <p:nvSpPr>
          <p:cNvPr id="7" name="Text Box 3"/>
          <p:cNvSpPr txBox="1">
            <a:spLocks noChangeArrowheads="1"/>
          </p:cNvSpPr>
          <p:nvPr/>
        </p:nvSpPr>
        <p:spPr bwMode="auto">
          <a:xfrm>
            <a:off x="900113" y="1412875"/>
            <a:ext cx="7710487" cy="495300"/>
          </a:xfrm>
          <a:prstGeom prst="rect">
            <a:avLst/>
          </a:prstGeom>
          <a:solidFill>
            <a:srgbClr val="FFFF99"/>
          </a:solidFill>
          <a:ln w="19050">
            <a:solidFill>
              <a:srgbClr val="008000"/>
            </a:solidFill>
            <a:miter lim="800000"/>
            <a:headEnd/>
            <a:tailEnd/>
          </a:ln>
        </p:spPr>
        <p:txBody>
          <a:bodyPr>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lnSpc>
                <a:spcPct val="90000"/>
              </a:lnSpc>
              <a:buClr>
                <a:srgbClr val="E3EACF"/>
              </a:buClr>
              <a:buFont typeface="Monotype Sorts" pitchFamily="2" charset="2"/>
              <a:buNone/>
            </a:pPr>
            <a:r>
              <a:rPr lang="en-US" altLang="ja-JP" sz="2800" b="1" dirty="0">
                <a:solidFill>
                  <a:srgbClr val="008000"/>
                </a:solidFill>
                <a:latin typeface="Times New Roman" panose="02020603050405020304" pitchFamily="18" charset="0"/>
              </a:rPr>
              <a:t>Browser security setting = "medium" or more</a:t>
            </a:r>
            <a:endParaRPr lang="ja-JP" altLang="en-US" sz="2800" b="1" dirty="0">
              <a:solidFill>
                <a:srgbClr val="008000"/>
              </a:solidFill>
              <a:latin typeface="Times New Roman" panose="02020603050405020304" pitchFamily="18" charset="0"/>
            </a:endParaRPr>
          </a:p>
        </p:txBody>
      </p:sp>
      <p:sp>
        <p:nvSpPr>
          <p:cNvPr id="8" name="Oval 5"/>
          <p:cNvSpPr>
            <a:spLocks noChangeArrowheads="1"/>
          </p:cNvSpPr>
          <p:nvPr/>
        </p:nvSpPr>
        <p:spPr bwMode="auto">
          <a:xfrm>
            <a:off x="2484438" y="2670175"/>
            <a:ext cx="1074737" cy="1046163"/>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en-US" sz="1800">
              <a:solidFill>
                <a:prstClr val="black"/>
              </a:solidFill>
            </a:endParaRPr>
          </a:p>
        </p:txBody>
      </p:sp>
      <p:sp>
        <p:nvSpPr>
          <p:cNvPr id="10" name="Oval 7"/>
          <p:cNvSpPr>
            <a:spLocks noChangeArrowheads="1"/>
          </p:cNvSpPr>
          <p:nvPr/>
        </p:nvSpPr>
        <p:spPr bwMode="auto">
          <a:xfrm>
            <a:off x="2484438" y="4508500"/>
            <a:ext cx="841375" cy="720725"/>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en-US" sz="1800">
              <a:solidFill>
                <a:prstClr val="black"/>
              </a:solidFill>
            </a:endParaRPr>
          </a:p>
        </p:txBody>
      </p:sp>
      <p:pic>
        <p:nvPicPr>
          <p:cNvPr id="3" name="Picture 2"/>
          <p:cNvPicPr>
            <a:picLocks noChangeAspect="1"/>
          </p:cNvPicPr>
          <p:nvPr/>
        </p:nvPicPr>
        <p:blipFill>
          <a:blip r:embed="rId2"/>
          <a:stretch>
            <a:fillRect/>
          </a:stretch>
        </p:blipFill>
        <p:spPr>
          <a:xfrm>
            <a:off x="2140744" y="1969507"/>
            <a:ext cx="5070475" cy="4628221"/>
          </a:xfrm>
          <a:prstGeom prst="rect">
            <a:avLst/>
          </a:prstGeom>
        </p:spPr>
      </p:pic>
      <p:sp>
        <p:nvSpPr>
          <p:cNvPr id="9" name="AutoShape 6"/>
          <p:cNvSpPr>
            <a:spLocks noChangeArrowheads="1"/>
          </p:cNvSpPr>
          <p:nvPr/>
        </p:nvSpPr>
        <p:spPr bwMode="auto">
          <a:xfrm>
            <a:off x="309563" y="3067049"/>
            <a:ext cx="1814512" cy="826293"/>
          </a:xfrm>
          <a:prstGeom prst="wedgeRoundRectCallout">
            <a:avLst>
              <a:gd name="adj1" fmla="val 68023"/>
              <a:gd name="adj2" fmla="val -45417"/>
              <a:gd name="adj3" fmla="val 16667"/>
            </a:avLst>
          </a:prstGeom>
          <a:solidFill>
            <a:schemeClr val="bg1"/>
          </a:solidFill>
          <a:ln w="9525">
            <a:solidFill>
              <a:schemeClr val="tx1"/>
            </a:solidFill>
            <a:miter lim="800000"/>
            <a:headEnd/>
            <a:tailEnd/>
          </a:ln>
        </p:spPr>
        <p:txBody>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spcBef>
                <a:spcPct val="0"/>
              </a:spcBef>
              <a:buClrTx/>
              <a:buFontTx/>
              <a:buNone/>
            </a:pPr>
            <a:r>
              <a:rPr lang="en-US" altLang="ja-JP" sz="2000" b="1" dirty="0">
                <a:solidFill>
                  <a:prstClr val="black"/>
                </a:solidFill>
                <a:latin typeface="Times New Roman" panose="02020603050405020304" pitchFamily="18" charset="0"/>
              </a:rPr>
              <a:t>In the Internet zone</a:t>
            </a:r>
            <a:endParaRPr lang="ja-JP" altLang="en-US" sz="2000" b="1" dirty="0">
              <a:solidFill>
                <a:prstClr val="black"/>
              </a:solidFill>
              <a:latin typeface="Times New Roman" panose="02020603050405020304" pitchFamily="18" charset="0"/>
            </a:endParaRPr>
          </a:p>
        </p:txBody>
      </p:sp>
      <p:sp>
        <p:nvSpPr>
          <p:cNvPr id="11" name="AutoShape 8"/>
          <p:cNvSpPr>
            <a:spLocks noChangeArrowheads="1"/>
          </p:cNvSpPr>
          <p:nvPr/>
        </p:nvSpPr>
        <p:spPr bwMode="auto">
          <a:xfrm>
            <a:off x="247650" y="4818063"/>
            <a:ext cx="1876425" cy="1094582"/>
          </a:xfrm>
          <a:prstGeom prst="wedgeRoundRectCallout">
            <a:avLst>
              <a:gd name="adj1" fmla="val 60699"/>
              <a:gd name="adj2" fmla="val -48750"/>
              <a:gd name="adj3" fmla="val 16667"/>
            </a:avLst>
          </a:prstGeom>
          <a:solidFill>
            <a:schemeClr val="bg1"/>
          </a:solidFill>
          <a:ln w="9525">
            <a:solidFill>
              <a:schemeClr val="tx1"/>
            </a:solidFill>
            <a:miter lim="800000"/>
            <a:headEnd/>
            <a:tailEnd/>
          </a:ln>
        </p:spPr>
        <p:txBody>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2000" b="1" smtClean="0">
                <a:solidFill>
                  <a:prstClr val="black"/>
                </a:solidFill>
                <a:latin typeface="Times New Roman" panose="02020603050405020304" pitchFamily="18" charset="0"/>
              </a:rPr>
              <a:t>Security</a:t>
            </a:r>
          </a:p>
          <a:p>
            <a:pPr defTabSz="457200" eaLnBrk="1" hangingPunct="1">
              <a:spcBef>
                <a:spcPct val="0"/>
              </a:spcBef>
              <a:buClrTx/>
              <a:buFontTx/>
              <a:buNone/>
            </a:pPr>
            <a:r>
              <a:rPr lang="en-US" altLang="ja-JP" sz="2000" b="1" dirty="0" smtClean="0">
                <a:solidFill>
                  <a:prstClr val="black"/>
                </a:solidFill>
                <a:latin typeface="Times New Roman" panose="02020603050405020304" pitchFamily="18" charset="0"/>
              </a:rPr>
              <a:t>Level </a:t>
            </a:r>
            <a:r>
              <a:rPr lang="en-US" altLang="ja-JP" sz="2000" b="1" dirty="0">
                <a:solidFill>
                  <a:prstClr val="black"/>
                </a:solidFill>
                <a:latin typeface="Times New Roman" panose="02020603050405020304" pitchFamily="18" charset="0"/>
              </a:rPr>
              <a:t>= Medium</a:t>
            </a:r>
            <a:endParaRPr lang="ja-JP" altLang="en-US" sz="2000" b="1" dirty="0">
              <a:solidFill>
                <a:prstClr val="black"/>
              </a:solidFill>
              <a:latin typeface="Times New Roman" panose="02020603050405020304" pitchFamily="18" charset="0"/>
            </a:endParaRPr>
          </a:p>
        </p:txBody>
      </p:sp>
      <p:sp>
        <p:nvSpPr>
          <p:cNvPr id="12" name="Text Box 9"/>
          <p:cNvSpPr txBox="1">
            <a:spLocks noChangeArrowheads="1"/>
          </p:cNvSpPr>
          <p:nvPr/>
        </p:nvSpPr>
        <p:spPr bwMode="auto">
          <a:xfrm>
            <a:off x="5688013" y="3429000"/>
            <a:ext cx="3455987"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50000"/>
              </a:spcBef>
              <a:buClrTx/>
              <a:buFontTx/>
              <a:buNone/>
            </a:pPr>
            <a:r>
              <a:rPr lang="en-US" altLang="ja-JP" sz="1600" b="1" dirty="0">
                <a:solidFill>
                  <a:prstClr val="black"/>
                </a:solidFill>
                <a:latin typeface="Times New Roman" panose="02020603050405020304" pitchFamily="18" charset="0"/>
              </a:rPr>
              <a:t>In Internet </a:t>
            </a:r>
            <a:r>
              <a:rPr lang="en-US" altLang="ja-JP" sz="1600" b="1" dirty="0" err="1">
                <a:solidFill>
                  <a:prstClr val="black"/>
                </a:solidFill>
                <a:latin typeface="Times New Roman" panose="02020603050405020304" pitchFamily="18" charset="0"/>
              </a:rPr>
              <a:t>Explorer"Tools</a:t>
            </a:r>
            <a:r>
              <a:rPr lang="en-US" altLang="ja-JP" sz="1600" b="1" dirty="0">
                <a:solidFill>
                  <a:prstClr val="black"/>
                </a:solidFill>
                <a:latin typeface="Times New Roman" panose="02020603050405020304" pitchFamily="18" charset="0"/>
              </a:rPr>
              <a:t>" - "Internet Options"→ Security tab</a:t>
            </a:r>
            <a:endParaRPr lang="ja-JP" altLang="en-US" sz="1600" b="1"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80171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6889" y="246530"/>
            <a:ext cx="8390222" cy="992934"/>
          </a:xfrm>
        </p:spPr>
        <p:txBody>
          <a:bodyPr>
            <a:noAutofit/>
          </a:bodyPr>
          <a:lstStyle/>
          <a:p>
            <a:r>
              <a:rPr lang="en-US" altLang="ja-JP" sz="3200" dirty="0">
                <a:latin typeface="ＭＳ ゴシック" panose="020B0609070205080204" pitchFamily="49" charset="-128"/>
                <a:ea typeface="ＭＳ ゴシック" panose="020B0609070205080204" pitchFamily="49" charset="-128"/>
              </a:rPr>
              <a:t>Risks of surfing and countermeasures (1)</a:t>
            </a:r>
            <a:endParaRPr lang="ja-JP" altLang="en-US" sz="32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p:txBody>
          <a:bodyPr>
            <a:normAutofit lnSpcReduction="10000"/>
          </a:bodyPr>
          <a:lstStyle/>
          <a:p>
            <a:r>
              <a:rPr lang="en-US" altLang="ja-JP" dirty="0"/>
              <a:t>We can not approach suspicious </a:t>
            </a:r>
            <a:r>
              <a:rPr lang="en-US" altLang="ja-JP" dirty="0" smtClean="0"/>
              <a:t>sites</a:t>
            </a:r>
          </a:p>
          <a:p>
            <a:pPr lvl="1"/>
            <a:r>
              <a:rPr lang="en-US" altLang="ja-JP" dirty="0"/>
              <a:t>Because traps are set up in various ways, vulnerability will hurt </a:t>
            </a:r>
            <a:r>
              <a:rPr lang="en-US" altLang="ja-JP" dirty="0" smtClean="0"/>
              <a:t>you</a:t>
            </a:r>
          </a:p>
          <a:p>
            <a:r>
              <a:rPr lang="en-US" altLang="ja-JP" dirty="0"/>
              <a:t>Do not download or install </a:t>
            </a:r>
            <a:r>
              <a:rPr lang="en-US" altLang="ja-JP" dirty="0" smtClean="0"/>
              <a:t>easily</a:t>
            </a:r>
          </a:p>
          <a:p>
            <a:pPr lvl="1"/>
            <a:r>
              <a:rPr lang="en-US" altLang="ja-JP" dirty="0"/>
              <a:t>There is a possibility of accidentally downloading Trojans and </a:t>
            </a:r>
            <a:r>
              <a:rPr lang="en-US" altLang="ja-JP" dirty="0" err="1" smtClean="0"/>
              <a:t>keyloggers</a:t>
            </a:r>
            <a:endParaRPr lang="en-US" altLang="ja-JP" dirty="0" smtClean="0"/>
          </a:p>
          <a:p>
            <a:r>
              <a:rPr lang="en-US" altLang="ja-JP" dirty="0"/>
              <a:t>Do not enter personal information </a:t>
            </a:r>
            <a:r>
              <a:rPr lang="en-US" altLang="ja-JP" dirty="0" smtClean="0"/>
              <a:t>unnecessarily</a:t>
            </a:r>
          </a:p>
          <a:p>
            <a:pPr lvl="1"/>
            <a:r>
              <a:rPr lang="en-US" altLang="ja-JP" dirty="0"/>
              <a:t>In order not to suffer the damage of the phishing, input of the credit card number and so on </a:t>
            </a:r>
            <a:r>
              <a:rPr lang="en-US" altLang="ja-JP" dirty="0" smtClean="0"/>
              <a:t>is kept to the minimum </a:t>
            </a:r>
            <a:r>
              <a:rPr lang="en-US" altLang="ja-JP" dirty="0"/>
              <a:t>necessary</a:t>
            </a:r>
            <a:endParaRPr lang="en-US" altLang="ja-JP" dirty="0" smtClean="0"/>
          </a:p>
          <a:p>
            <a:pPr lvl="1"/>
            <a:r>
              <a:rPr lang="en-US" altLang="ja-JP" dirty="0"/>
              <a:t>Check if SSL is used</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46</a:t>
            </a:fld>
            <a:endParaRPr lang="ja-JP" altLang="en-US"/>
          </a:p>
        </p:txBody>
      </p:sp>
    </p:spTree>
    <p:extLst>
      <p:ext uri="{BB962C8B-B14F-4D97-AF65-F5344CB8AC3E}">
        <p14:creationId xmlns:p14="http://schemas.microsoft.com/office/powerpoint/2010/main" val="1223982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6136" y="212425"/>
            <a:ext cx="8884118" cy="916288"/>
          </a:xfrm>
        </p:spPr>
        <p:txBody>
          <a:bodyPr>
            <a:noAutofit/>
          </a:bodyPr>
          <a:lstStyle/>
          <a:p>
            <a:r>
              <a:rPr lang="en-US" altLang="ja-JP" sz="3200" dirty="0">
                <a:latin typeface="ＭＳ ゴシック" panose="020B0609070205080204" pitchFamily="49" charset="-128"/>
                <a:ea typeface="ＭＳ ゴシック" panose="020B0609070205080204" pitchFamily="49" charset="-128"/>
              </a:rPr>
              <a:t>Risks of surfing and countermeasures (2)</a:t>
            </a:r>
            <a:endParaRPr kumimoji="1" lang="ja-JP" altLang="en-US" sz="32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47</a:t>
            </a:fld>
            <a:endParaRPr kumimoji="1" lang="ja-JP" altLang="en-US"/>
          </a:p>
        </p:txBody>
      </p:sp>
      <p:sp>
        <p:nvSpPr>
          <p:cNvPr id="6" name="Text Box 24"/>
          <p:cNvSpPr txBox="1">
            <a:spLocks noChangeArrowheads="1"/>
          </p:cNvSpPr>
          <p:nvPr/>
        </p:nvSpPr>
        <p:spPr bwMode="auto">
          <a:xfrm>
            <a:off x="2124075" y="1420813"/>
            <a:ext cx="5184775" cy="495300"/>
          </a:xfrm>
          <a:prstGeom prst="rect">
            <a:avLst/>
          </a:prstGeom>
          <a:solidFill>
            <a:srgbClr val="FFFF99"/>
          </a:solidFill>
          <a:ln w="19050">
            <a:solidFill>
              <a:srgbClr val="000000"/>
            </a:solidFill>
            <a:miter lim="800000"/>
            <a:headEnd/>
            <a:tailEnd/>
          </a:ln>
        </p:spPr>
        <p:txBody>
          <a:bodyPr>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lnSpc>
                <a:spcPct val="90000"/>
              </a:lnSpc>
              <a:buClr>
                <a:srgbClr val="E3EACF"/>
              </a:buClr>
              <a:buFont typeface="Monotype Sorts" pitchFamily="2" charset="2"/>
              <a:buNone/>
            </a:pPr>
            <a:r>
              <a:rPr lang="en-US" altLang="ja-JP" sz="2800" b="1" dirty="0">
                <a:solidFill>
                  <a:srgbClr val="008000"/>
                </a:solidFill>
                <a:latin typeface="Times New Roman" panose="02020603050405020304" pitchFamily="18" charset="0"/>
              </a:rPr>
              <a:t>Use of SSL method</a:t>
            </a:r>
            <a:endParaRPr lang="ja-JP" altLang="en-US" sz="2800" b="1" dirty="0">
              <a:solidFill>
                <a:srgbClr val="008000"/>
              </a:solidFill>
              <a:latin typeface="Times New Roman" panose="02020603050405020304" pitchFamily="18" charset="0"/>
            </a:endParaRPr>
          </a:p>
        </p:txBody>
      </p:sp>
      <p:sp>
        <p:nvSpPr>
          <p:cNvPr id="7" name="AutoShape 8"/>
          <p:cNvSpPr>
            <a:spLocks noChangeArrowheads="1"/>
          </p:cNvSpPr>
          <p:nvPr/>
        </p:nvSpPr>
        <p:spPr bwMode="auto">
          <a:xfrm>
            <a:off x="1197429" y="3832225"/>
            <a:ext cx="3803196" cy="749300"/>
          </a:xfrm>
          <a:prstGeom prst="wedgeRectCallout">
            <a:avLst>
              <a:gd name="adj1" fmla="val 60241"/>
              <a:gd name="adj2" fmla="val 106449"/>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ts val="500"/>
              </a:spcBef>
              <a:spcAft>
                <a:spcPts val="500"/>
              </a:spcAft>
              <a:buClrTx/>
              <a:buFontTx/>
              <a:buNone/>
            </a:pPr>
            <a:endParaRPr lang="ja-JP" altLang="ja-JP" sz="2800">
              <a:solidFill>
                <a:prstClr val="black"/>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5289550"/>
            <a:ext cx="534352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2908300"/>
            <a:ext cx="5548313"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37"/>
          <p:cNvSpPr txBox="1">
            <a:spLocks noChangeArrowheads="1"/>
          </p:cNvSpPr>
          <p:nvPr/>
        </p:nvSpPr>
        <p:spPr bwMode="auto">
          <a:xfrm>
            <a:off x="1619250" y="2343150"/>
            <a:ext cx="246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2400">
                <a:solidFill>
                  <a:prstClr val="black"/>
                </a:solidFill>
              </a:rPr>
              <a:t>Internet Explorer</a:t>
            </a:r>
            <a:endParaRPr lang="ja-JP" altLang="en-US" sz="2400">
              <a:solidFill>
                <a:prstClr val="black"/>
              </a:solidFill>
            </a:endParaRPr>
          </a:p>
        </p:txBody>
      </p:sp>
      <p:sp>
        <p:nvSpPr>
          <p:cNvPr id="11" name="テキスト ボックス 38"/>
          <p:cNvSpPr txBox="1">
            <a:spLocks noChangeArrowheads="1"/>
          </p:cNvSpPr>
          <p:nvPr/>
        </p:nvSpPr>
        <p:spPr bwMode="auto">
          <a:xfrm>
            <a:off x="1722438" y="4705350"/>
            <a:ext cx="1125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2400">
                <a:solidFill>
                  <a:prstClr val="black"/>
                </a:solidFill>
              </a:rPr>
              <a:t>Firefox</a:t>
            </a:r>
            <a:endParaRPr lang="ja-JP" altLang="en-US" sz="2400">
              <a:solidFill>
                <a:prstClr val="black"/>
              </a:solidFill>
            </a:endParaRPr>
          </a:p>
        </p:txBody>
      </p:sp>
      <p:sp>
        <p:nvSpPr>
          <p:cNvPr id="12" name="Oval 6"/>
          <p:cNvSpPr>
            <a:spLocks noChangeArrowheads="1"/>
          </p:cNvSpPr>
          <p:nvPr/>
        </p:nvSpPr>
        <p:spPr bwMode="auto">
          <a:xfrm>
            <a:off x="5372100" y="2908300"/>
            <a:ext cx="612775" cy="4016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en-US" sz="1800">
              <a:solidFill>
                <a:prstClr val="black"/>
              </a:solidFill>
            </a:endParaRPr>
          </a:p>
        </p:txBody>
      </p:sp>
      <p:sp>
        <p:nvSpPr>
          <p:cNvPr id="13" name="Oval 6"/>
          <p:cNvSpPr>
            <a:spLocks noChangeArrowheads="1"/>
          </p:cNvSpPr>
          <p:nvPr/>
        </p:nvSpPr>
        <p:spPr bwMode="auto">
          <a:xfrm>
            <a:off x="5278438" y="5287963"/>
            <a:ext cx="801687" cy="517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en-US" sz="1800">
              <a:solidFill>
                <a:prstClr val="black"/>
              </a:solidFill>
            </a:endParaRPr>
          </a:p>
        </p:txBody>
      </p:sp>
      <p:sp>
        <p:nvSpPr>
          <p:cNvPr id="14" name="Oval 6"/>
          <p:cNvSpPr>
            <a:spLocks noChangeArrowheads="1"/>
          </p:cNvSpPr>
          <p:nvPr/>
        </p:nvSpPr>
        <p:spPr bwMode="auto">
          <a:xfrm>
            <a:off x="2057400" y="2860675"/>
            <a:ext cx="801688" cy="51911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en-US" sz="1800">
              <a:solidFill>
                <a:prstClr val="black"/>
              </a:solidFill>
            </a:endParaRPr>
          </a:p>
        </p:txBody>
      </p:sp>
      <p:sp>
        <p:nvSpPr>
          <p:cNvPr id="15" name="AutoShape 8"/>
          <p:cNvSpPr>
            <a:spLocks noChangeArrowheads="1"/>
          </p:cNvSpPr>
          <p:nvPr/>
        </p:nvSpPr>
        <p:spPr bwMode="auto">
          <a:xfrm>
            <a:off x="5640388" y="3735388"/>
            <a:ext cx="3079866" cy="557212"/>
          </a:xfrm>
          <a:prstGeom prst="wedgeRectCallout">
            <a:avLst>
              <a:gd name="adj1" fmla="val -40699"/>
              <a:gd name="adj2" fmla="val -118231"/>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ts val="500"/>
              </a:spcBef>
              <a:spcAft>
                <a:spcPts val="500"/>
              </a:spcAft>
              <a:buClrTx/>
              <a:buFontTx/>
              <a:buNone/>
            </a:pPr>
            <a:r>
              <a:rPr lang="en-US" altLang="ja-JP" sz="2400">
                <a:solidFill>
                  <a:srgbClr val="000000"/>
                </a:solidFill>
                <a:latin typeface="ＭＳ ゴシック" panose="020B0609070205080204" pitchFamily="49" charset="-128"/>
                <a:ea typeface="ＭＳ ゴシック" panose="020B0609070205080204" pitchFamily="49" charset="-128"/>
              </a:rPr>
              <a:t>A key mark appears</a:t>
            </a:r>
            <a:endParaRPr lang="ja-JP" altLang="ja-JP" sz="2400" dirty="0">
              <a:solidFill>
                <a:prstClr val="black"/>
              </a:solidFill>
            </a:endParaRPr>
          </a:p>
        </p:txBody>
      </p:sp>
      <p:sp>
        <p:nvSpPr>
          <p:cNvPr id="16" name="AutoShape 8"/>
          <p:cNvSpPr>
            <a:spLocks noChangeArrowheads="1"/>
          </p:cNvSpPr>
          <p:nvPr/>
        </p:nvSpPr>
        <p:spPr bwMode="auto">
          <a:xfrm>
            <a:off x="1197429" y="3832225"/>
            <a:ext cx="3803196" cy="749300"/>
          </a:xfrm>
          <a:prstGeom prst="wedgeRectCallout">
            <a:avLst>
              <a:gd name="adj1" fmla="val -27713"/>
              <a:gd name="adj2" fmla="val -84296"/>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ts val="500"/>
              </a:spcBef>
              <a:spcAft>
                <a:spcPts val="500"/>
              </a:spcAft>
              <a:buClrTx/>
              <a:buFontTx/>
              <a:buNone/>
            </a:pPr>
            <a:r>
              <a:rPr lang="en-US" altLang="ja-JP" sz="2000" dirty="0">
                <a:solidFill>
                  <a:srgbClr val="000000"/>
                </a:solidFill>
                <a:latin typeface="ＭＳ ゴシック" panose="020B0609070205080204" pitchFamily="49" charset="-128"/>
                <a:ea typeface="ＭＳ ゴシック" panose="020B0609070205080204" pitchFamily="49" charset="-128"/>
              </a:rPr>
              <a:t>For SSL communication, http: </a:t>
            </a:r>
            <a:r>
              <a:rPr lang="en-US" altLang="ja-JP" sz="2000" dirty="0" smtClean="0">
                <a:solidFill>
                  <a:srgbClr val="000000"/>
                </a:solidFill>
                <a:latin typeface="ＭＳ ゴシック" panose="020B0609070205080204" pitchFamily="49" charset="-128"/>
                <a:ea typeface="ＭＳ ゴシック" panose="020B0609070205080204" pitchFamily="49" charset="-128"/>
              </a:rPr>
              <a:t>//become </a:t>
            </a:r>
            <a:r>
              <a:rPr lang="en-US" altLang="ja-JP" sz="2000" dirty="0">
                <a:solidFill>
                  <a:srgbClr val="000000"/>
                </a:solidFill>
                <a:latin typeface="ＭＳ ゴシック" panose="020B0609070205080204" pitchFamily="49" charset="-128"/>
                <a:ea typeface="ＭＳ ゴシック" panose="020B0609070205080204" pitchFamily="49" charset="-128"/>
              </a:rPr>
              <a:t>https: //</a:t>
            </a:r>
            <a:endParaRPr lang="ja-JP" altLang="ja-JP" sz="2000" dirty="0">
              <a:solidFill>
                <a:prstClr val="black"/>
              </a:solidFill>
            </a:endParaRPr>
          </a:p>
        </p:txBody>
      </p:sp>
    </p:spTree>
    <p:extLst>
      <p:ext uri="{BB962C8B-B14F-4D97-AF65-F5344CB8AC3E}">
        <p14:creationId xmlns:p14="http://schemas.microsoft.com/office/powerpoint/2010/main" val="3161742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5125" y="153370"/>
            <a:ext cx="7886700" cy="953535"/>
          </a:xfrm>
        </p:spPr>
        <p:txBody>
          <a:bodyPr>
            <a:normAutofit/>
          </a:bodyPr>
          <a:lstStyle/>
          <a:p>
            <a:r>
              <a:rPr lang="en-US" altLang="ja-JP" sz="4000" dirty="0">
                <a:latin typeface="ＭＳ ゴシック" panose="020B0609070205080204" pitchFamily="49" charset="-128"/>
                <a:ea typeface="ＭＳ ゴシック" panose="020B0609070205080204" pitchFamily="49" charset="-128"/>
              </a:rPr>
              <a:t>Mail software security setting</a:t>
            </a:r>
            <a:endParaRPr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863029" y="1530850"/>
            <a:ext cx="7671372" cy="2060650"/>
          </a:xfrm>
        </p:spPr>
        <p:txBody>
          <a:bodyPr/>
          <a:lstStyle/>
          <a:p>
            <a:r>
              <a:rPr lang="en-US" altLang="ja-JP" dirty="0"/>
              <a:t>There are many virus infections via e-mail attachments and mail body </a:t>
            </a:r>
            <a:r>
              <a:rPr lang="en-US" altLang="ja-JP" dirty="0" smtClean="0"/>
              <a:t>links</a:t>
            </a:r>
          </a:p>
          <a:p>
            <a:r>
              <a:rPr lang="en-US" altLang="ja-JP" dirty="0"/>
              <a:t>Besides viruses, it is being exploited for phishing</a:t>
            </a:r>
            <a:endParaRPr lang="ja-JP" altLang="en-US" dirty="0" smtClean="0"/>
          </a:p>
          <a:p>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48</a:t>
            </a:fld>
            <a:endParaRPr lang="ja-JP" altLang="en-US"/>
          </a:p>
        </p:txBody>
      </p:sp>
      <p:sp>
        <p:nvSpPr>
          <p:cNvPr id="9" name="Text Box 4"/>
          <p:cNvSpPr txBox="1">
            <a:spLocks noChangeArrowheads="1"/>
          </p:cNvSpPr>
          <p:nvPr/>
        </p:nvSpPr>
        <p:spPr bwMode="auto">
          <a:xfrm>
            <a:off x="1141413" y="4404291"/>
            <a:ext cx="7110412"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2000" b="1" dirty="0">
                <a:solidFill>
                  <a:prstClr val="black"/>
                </a:solidFill>
                <a:latin typeface="Times New Roman" panose="02020603050405020304" pitchFamily="18" charset="0"/>
              </a:rPr>
              <a:t>Windows Live Mail "Tools" → "Security </a:t>
            </a:r>
            <a:r>
              <a:rPr lang="en-US" altLang="ja-JP" sz="2000" b="1" dirty="0" smtClean="0">
                <a:solidFill>
                  <a:prstClr val="black"/>
                </a:solidFill>
                <a:latin typeface="Times New Roman" panose="02020603050405020304" pitchFamily="18" charset="0"/>
              </a:rPr>
              <a:t>Options”</a:t>
            </a:r>
          </a:p>
          <a:p>
            <a:pPr defTabSz="457200" eaLnBrk="1" hangingPunct="1">
              <a:spcBef>
                <a:spcPct val="0"/>
              </a:spcBef>
              <a:buClrTx/>
              <a:buFontTx/>
              <a:buNone/>
            </a:pPr>
            <a:r>
              <a:rPr lang="en-US" altLang="ja-JP" sz="2000" b="1" dirty="0">
                <a:solidFill>
                  <a:prstClr val="black"/>
                </a:solidFill>
                <a:latin typeface="Times New Roman" panose="02020603050405020304" pitchFamily="18" charset="0"/>
              </a:rPr>
              <a:t>Thunderbird is "Tools" → "Options" → "Security" </a:t>
            </a:r>
          </a:p>
          <a:p>
            <a:pPr defTabSz="457200" eaLnBrk="1" hangingPunct="1">
              <a:spcBef>
                <a:spcPct val="0"/>
              </a:spcBef>
              <a:buClrTx/>
              <a:buFontTx/>
              <a:buNone/>
            </a:pPr>
            <a:r>
              <a:rPr lang="en-US" altLang="ja-JP" sz="2000" b="1" dirty="0">
                <a:solidFill>
                  <a:prstClr val="black"/>
                </a:solidFill>
                <a:latin typeface="Times New Roman" panose="02020603050405020304" pitchFamily="18" charset="0"/>
              </a:rPr>
              <a:t>※Other mail software also has similar setting items.</a:t>
            </a:r>
          </a:p>
          <a:p>
            <a:pPr defTabSz="457200" eaLnBrk="1" hangingPunct="1">
              <a:spcBef>
                <a:spcPct val="0"/>
              </a:spcBef>
              <a:buClrTx/>
              <a:buFontTx/>
              <a:buNone/>
            </a:pPr>
            <a:endParaRPr lang="en-US" altLang="ja-JP" sz="2000" b="1" dirty="0">
              <a:solidFill>
                <a:prstClr val="black"/>
              </a:solidFill>
              <a:latin typeface="Times New Roman" panose="02020603050405020304" pitchFamily="18" charset="0"/>
            </a:endParaRPr>
          </a:p>
        </p:txBody>
      </p:sp>
      <p:sp>
        <p:nvSpPr>
          <p:cNvPr id="10" name="Text Box 6"/>
          <p:cNvSpPr txBox="1">
            <a:spLocks noChangeArrowheads="1"/>
          </p:cNvSpPr>
          <p:nvPr/>
        </p:nvSpPr>
        <p:spPr bwMode="auto">
          <a:xfrm>
            <a:off x="1049318" y="3631690"/>
            <a:ext cx="7294601" cy="480131"/>
          </a:xfrm>
          <a:prstGeom prst="rect">
            <a:avLst/>
          </a:prstGeom>
          <a:solidFill>
            <a:srgbClr val="FFFF99"/>
          </a:solidFill>
          <a:ln w="19050">
            <a:solidFill>
              <a:srgbClr val="000000"/>
            </a:solidFill>
            <a:miter lim="800000"/>
            <a:headEnd/>
            <a:tailEnd/>
          </a:ln>
        </p:spPr>
        <p:txBody>
          <a:bodyPr wrap="squar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lnSpc>
                <a:spcPct val="90000"/>
              </a:lnSpc>
              <a:buClr>
                <a:srgbClr val="E3EACF"/>
              </a:buClr>
              <a:buFont typeface="Monotype Sorts" pitchFamily="2" charset="2"/>
              <a:buNone/>
            </a:pPr>
            <a:r>
              <a:rPr lang="en-US" altLang="ja-JP" sz="2800" b="1">
                <a:solidFill>
                  <a:srgbClr val="008000"/>
                </a:solidFill>
                <a:latin typeface="Times New Roman" panose="02020603050405020304" pitchFamily="18" charset="0"/>
              </a:rPr>
              <a:t>Also utilize security settings of e-mail software</a:t>
            </a:r>
            <a:endParaRPr lang="ja-JP" altLang="en-US" b="1" dirty="0">
              <a:solidFill>
                <a:srgbClr val="008000"/>
              </a:solidFill>
              <a:latin typeface="ＭＳ Ｐゴシック" panose="020B0600070205080204" pitchFamily="50" charset="-128"/>
            </a:endParaRPr>
          </a:p>
        </p:txBody>
      </p:sp>
    </p:spTree>
    <p:extLst>
      <p:ext uri="{BB962C8B-B14F-4D97-AF65-F5344CB8AC3E}">
        <p14:creationId xmlns:p14="http://schemas.microsoft.com/office/powerpoint/2010/main" val="1533558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8393" y="143745"/>
            <a:ext cx="7886700" cy="1325563"/>
          </a:xfrm>
        </p:spPr>
        <p:txBody>
          <a:bodyPr>
            <a:noAutofit/>
          </a:bodyPr>
          <a:lstStyle/>
          <a:p>
            <a:r>
              <a:rPr lang="en-US" altLang="ja-JP" sz="3200" dirty="0">
                <a:latin typeface="ＭＳ ゴシック" panose="020B0609070205080204" pitchFamily="49" charset="-128"/>
                <a:ea typeface="ＭＳ ゴシック" panose="020B0609070205080204" pitchFamily="49" charset="-128"/>
              </a:rPr>
              <a:t>Attention to handling of suspicious attachment and spam mail (1)</a:t>
            </a:r>
            <a:endParaRPr kumimoji="1" lang="ja-JP" altLang="en-US" sz="32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863029" y="1819175"/>
            <a:ext cx="7671372" cy="4092047"/>
          </a:xfrm>
        </p:spPr>
        <p:txBody>
          <a:bodyPr/>
          <a:lstStyle/>
          <a:p>
            <a:r>
              <a:rPr lang="en-US" altLang="ja-JP" dirty="0"/>
              <a:t>Principles do not open suspicious mails and attached </a:t>
            </a:r>
            <a:r>
              <a:rPr lang="en-US" altLang="ja-JP" dirty="0" smtClean="0"/>
              <a:t>files</a:t>
            </a:r>
          </a:p>
          <a:p>
            <a:r>
              <a:rPr lang="en-US" altLang="ja-JP" dirty="0"/>
              <a:t>Perform virus inspection before opening or executing attached </a:t>
            </a:r>
            <a:r>
              <a:rPr lang="en-US" altLang="ja-JP" dirty="0" smtClean="0"/>
              <a:t>file</a:t>
            </a:r>
          </a:p>
          <a:p>
            <a:r>
              <a:rPr lang="en-US" altLang="ja-JP" dirty="0"/>
              <a:t>Check the extension and icon of the attached file without being distracted by the appearance</a:t>
            </a:r>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49</a:t>
            </a:fld>
            <a:endParaRPr kumimoji="1" lang="ja-JP" altLang="en-US"/>
          </a:p>
        </p:txBody>
      </p:sp>
    </p:spTree>
    <p:extLst>
      <p:ext uri="{BB962C8B-B14F-4D97-AF65-F5344CB8AC3E}">
        <p14:creationId xmlns:p14="http://schemas.microsoft.com/office/powerpoint/2010/main" val="4080501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Incident case</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en-US" altLang="ja-JP" dirty="0" smtClean="0"/>
              <a:t>Incident</a:t>
            </a:r>
          </a:p>
          <a:p>
            <a:pPr lvl="1"/>
            <a:r>
              <a:rPr lang="en-US" altLang="ja-JP" dirty="0"/>
              <a:t>Events; (in particular, with the risk of developing serious incident) associated incident, a small incident, </a:t>
            </a:r>
            <a:r>
              <a:rPr lang="en-US" altLang="ja-JP" dirty="0" smtClean="0"/>
              <a:t>conflict</a:t>
            </a:r>
          </a:p>
          <a:p>
            <a:pPr lvl="2"/>
            <a:r>
              <a:rPr lang="en-US" altLang="ja-JP" dirty="0"/>
              <a:t>[Synonym</a:t>
            </a:r>
            <a:r>
              <a:rPr lang="en-US" altLang="ja-JP" dirty="0" smtClean="0"/>
              <a:t>]</a:t>
            </a:r>
          </a:p>
          <a:p>
            <a:pPr lvl="3"/>
            <a:r>
              <a:rPr lang="en-US" altLang="ja-JP" dirty="0"/>
              <a:t>accident </a:t>
            </a:r>
            <a:r>
              <a:rPr lang="en-US" altLang="ja-JP" dirty="0" smtClean="0"/>
              <a:t>: </a:t>
            </a:r>
            <a:r>
              <a:rPr lang="en-US" altLang="ja-JP" dirty="0"/>
              <a:t>o</a:t>
            </a:r>
            <a:r>
              <a:rPr lang="en-US" altLang="ja-JP" dirty="0" smtClean="0"/>
              <a:t>ccasion happens </a:t>
            </a:r>
            <a:r>
              <a:rPr lang="en-US" altLang="ja-JP" dirty="0"/>
              <a:t>unexpectedly;</a:t>
            </a:r>
            <a:endParaRPr lang="en-US" altLang="ja-JP" dirty="0" smtClean="0"/>
          </a:p>
          <a:p>
            <a:pPr lvl="3"/>
            <a:r>
              <a:rPr lang="en-US" altLang="ja-JP" dirty="0"/>
              <a:t>event </a:t>
            </a:r>
            <a:r>
              <a:rPr lang="en-US" altLang="ja-JP" dirty="0" smtClean="0"/>
              <a:t> : </a:t>
            </a:r>
            <a:r>
              <a:rPr lang="en-US" altLang="ja-JP" dirty="0"/>
              <a:t>an important </a:t>
            </a:r>
            <a:r>
              <a:rPr lang="en-US" altLang="ja-JP" dirty="0" smtClean="0"/>
              <a:t>activities </a:t>
            </a:r>
            <a:r>
              <a:rPr lang="en-US" altLang="ja-JP" dirty="0"/>
              <a:t>or </a:t>
            </a:r>
            <a:r>
              <a:rPr lang="en-US" altLang="ja-JP" dirty="0" smtClean="0"/>
              <a:t>occasions</a:t>
            </a:r>
          </a:p>
          <a:p>
            <a:pPr lvl="2"/>
            <a:r>
              <a:rPr lang="en-US" altLang="ja-JP" dirty="0" smtClean="0">
                <a:latin typeface="ＭＳ Ｐゴシック" panose="020B0600070205080204" pitchFamily="50" charset="-128"/>
                <a:ea typeface="ＭＳ Ｐゴシック" panose="020B0600070205080204" pitchFamily="50" charset="-128"/>
              </a:rPr>
              <a:t>From </a:t>
            </a:r>
            <a:r>
              <a:rPr lang="en-US" altLang="ja-JP" dirty="0">
                <a:latin typeface="ＭＳ Ｐゴシック" panose="020B0600070205080204" pitchFamily="50" charset="-128"/>
                <a:ea typeface="ＭＳ Ｐゴシック" panose="020B0600070205080204" pitchFamily="50" charset="-128"/>
              </a:rPr>
              <a:t>"New English-Japanese dictionary"</a:t>
            </a:r>
            <a:endParaRPr lang="en-US" altLang="zh-CN" dirty="0" smtClean="0">
              <a:latin typeface="ＭＳ Ｐゴシック" panose="020B0600070205080204" pitchFamily="50" charset="-128"/>
              <a:ea typeface="ＭＳ Ｐゴシック" panose="020B0600070205080204" pitchFamily="50" charset="-128"/>
            </a:endParaRPr>
          </a:p>
          <a:p>
            <a:r>
              <a:rPr lang="en-US" altLang="ja-JP" dirty="0">
                <a:latin typeface="ＭＳ Ｐゴシック" panose="020B0600070205080204" pitchFamily="50" charset="-128"/>
                <a:ea typeface="ＭＳ Ｐゴシック" panose="020B0600070205080204" pitchFamily="50" charset="-128"/>
              </a:rPr>
              <a:t>Through specific events related to cyber security, know the </a:t>
            </a:r>
            <a:r>
              <a:rPr lang="en-US" altLang="ja-JP" dirty="0" smtClean="0">
                <a:latin typeface="ＭＳ Ｐゴシック" panose="020B0600070205080204" pitchFamily="50" charset="-128"/>
                <a:ea typeface="ＭＳ Ｐゴシック" panose="020B0600070205080204" pitchFamily="50" charset="-128"/>
              </a:rPr>
              <a:t>problem</a:t>
            </a:r>
            <a:r>
              <a:rPr lang="en-US" altLang="ja-JP" dirty="0">
                <a:latin typeface="ＭＳ Ｐゴシック" panose="020B0600070205080204" pitchFamily="50" charset="-128"/>
                <a:ea typeface="ＭＳ Ｐゴシック" panose="020B0600070205080204" pitchFamily="50" charset="-128"/>
              </a:rPr>
              <a:t>,</a:t>
            </a:r>
            <a:r>
              <a:rPr lang="en-US" altLang="ja-JP" dirty="0" smtClean="0">
                <a:latin typeface="ＭＳ Ｐゴシック" panose="020B0600070205080204" pitchFamily="50" charset="-128"/>
                <a:ea typeface="ＭＳ Ｐゴシック" panose="020B0600070205080204" pitchFamily="50" charset="-128"/>
              </a:rPr>
              <a:t> outline </a:t>
            </a:r>
            <a:r>
              <a:rPr lang="en-US" altLang="ja-JP" dirty="0">
                <a:latin typeface="ＭＳ Ｐゴシック" panose="020B0600070205080204" pitchFamily="50" charset="-128"/>
                <a:ea typeface="ＭＳ Ｐゴシック" panose="020B0600070205080204" pitchFamily="50" charset="-128"/>
              </a:rPr>
              <a:t>of situation </a:t>
            </a:r>
            <a:r>
              <a:rPr lang="en-US" altLang="ja-JP" dirty="0" smtClean="0">
                <a:latin typeface="ＭＳ Ｐゴシック" panose="020B0600070205080204" pitchFamily="50" charset="-128"/>
                <a:ea typeface="ＭＳ Ｐゴシック" panose="020B0600070205080204" pitchFamily="50" charset="-128"/>
              </a:rPr>
              <a:t>of </a:t>
            </a:r>
            <a:r>
              <a:rPr lang="en-US" altLang="ja-JP" dirty="0">
                <a:latin typeface="ＭＳ Ｐゴシック" panose="020B0600070205080204" pitchFamily="50" charset="-128"/>
                <a:ea typeface="ＭＳ Ｐゴシック" panose="020B0600070205080204" pitchFamily="50" charset="-128"/>
              </a:rPr>
              <a:t>cyber </a:t>
            </a:r>
            <a:r>
              <a:rPr lang="en-US" altLang="ja-JP" dirty="0" smtClean="0">
                <a:latin typeface="ＭＳ Ｐゴシック" panose="020B0600070205080204" pitchFamily="50" charset="-128"/>
                <a:ea typeface="ＭＳ Ｐゴシック" panose="020B0600070205080204" pitchFamily="50" charset="-128"/>
              </a:rPr>
              <a:t>security</a:t>
            </a:r>
            <a:r>
              <a:rPr lang="ja-JP" altLang="en-US" dirty="0" smtClean="0">
                <a:latin typeface="ＭＳ Ｐゴシック" panose="020B0600070205080204" pitchFamily="50" charset="-128"/>
                <a:ea typeface="ＭＳ Ｐゴシック" panose="020B0600070205080204" pitchFamily="50" charset="-128"/>
              </a:rPr>
              <a:t>。</a:t>
            </a:r>
            <a:endParaRPr lang="en-US" altLang="ja-JP" dirty="0" smtClean="0">
              <a:latin typeface="ＭＳ Ｐゴシック" panose="020B0600070205080204" pitchFamily="50" charset="-128"/>
              <a:ea typeface="ＭＳ Ｐゴシック" panose="020B0600070205080204" pitchFamily="50" charset="-128"/>
            </a:endParaRPr>
          </a:p>
          <a:p>
            <a:pPr lvl="1"/>
            <a:r>
              <a:rPr lang="en-US" altLang="ja-JP" dirty="0" smtClean="0">
                <a:latin typeface="ＭＳ Ｐゴシック" panose="020B0600070205080204" pitchFamily="50" charset="-128"/>
                <a:ea typeface="ＭＳ Ｐゴシック" panose="020B0600070205080204" pitchFamily="50" charset="-128"/>
              </a:rPr>
              <a:t>Technical curiosity</a:t>
            </a:r>
          </a:p>
          <a:p>
            <a:pPr lvl="1"/>
            <a:r>
              <a:rPr lang="en-US" altLang="ja-JP" dirty="0">
                <a:latin typeface="ＭＳ Ｐゴシック" panose="020B0600070205080204" pitchFamily="50" charset="-128"/>
                <a:ea typeface="ＭＳ Ｐゴシック" panose="020B0600070205080204" pitchFamily="50" charset="-128"/>
              </a:rPr>
              <a:t>Humanities curiosity</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75962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918"/>
            <a:ext cx="7886700" cy="1325563"/>
          </a:xfrm>
        </p:spPr>
        <p:txBody>
          <a:bodyPr>
            <a:noAutofit/>
          </a:bodyPr>
          <a:lstStyle/>
          <a:p>
            <a:r>
              <a:rPr lang="en-US" altLang="ja-JP" sz="3200" dirty="0">
                <a:latin typeface="ＭＳ ゴシック" panose="020B0609070205080204" pitchFamily="49" charset="-128"/>
                <a:ea typeface="ＭＳ ゴシック" panose="020B0609070205080204" pitchFamily="49" charset="-128"/>
              </a:rPr>
              <a:t>Attention to handling suspicious attachments and spam (2)</a:t>
            </a:r>
            <a:endParaRPr kumimoji="1" lang="ja-JP" altLang="en-US" sz="32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628650" y="1437496"/>
            <a:ext cx="7886700" cy="4351338"/>
          </a:xfrm>
        </p:spPr>
        <p:txBody>
          <a:bodyPr/>
          <a:lstStyle/>
          <a:p>
            <a:r>
              <a:rPr lang="en-US" altLang="ja-JP" dirty="0"/>
              <a:t>Examples of dangerous file </a:t>
            </a:r>
            <a:r>
              <a:rPr lang="en-US" altLang="ja-JP" dirty="0" smtClean="0"/>
              <a:t>extensions</a:t>
            </a:r>
          </a:p>
          <a:p>
            <a:endParaRPr lang="ja-JP" altLang="en-US" dirty="0"/>
          </a:p>
          <a:p>
            <a:endParaRPr lang="ja-JP" altLang="en-US" dirty="0"/>
          </a:p>
          <a:p>
            <a:endParaRPr lang="ja-JP" altLang="en-US" dirty="0"/>
          </a:p>
          <a:p>
            <a:r>
              <a:rPr lang="en-US" altLang="ja-JP" dirty="0"/>
              <a:t>Impersonation example of icon and file name</a:t>
            </a:r>
            <a:endParaRPr kumimoji="1" lang="en-US" altLang="ja-JP" dirty="0" smtClean="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50</a:t>
            </a:fld>
            <a:endParaRPr kumimoji="1" lang="ja-JP" alt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884" y="1962959"/>
            <a:ext cx="6408737"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646" y="4116388"/>
            <a:ext cx="612140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11301" y="4081349"/>
            <a:ext cx="1777228" cy="369332"/>
          </a:xfrm>
          <a:prstGeom prst="rect">
            <a:avLst/>
          </a:prstGeom>
          <a:solidFill>
            <a:schemeClr val="bg1"/>
          </a:solidFill>
        </p:spPr>
        <p:txBody>
          <a:bodyPr wrap="square" rtlCol="0">
            <a:spAutoFit/>
          </a:bodyPr>
          <a:lstStyle/>
          <a:p>
            <a:r>
              <a:rPr lang="en-US" dirty="0" smtClean="0"/>
              <a:t>Normal file</a:t>
            </a:r>
            <a:endParaRPr lang="en-US" dirty="0"/>
          </a:p>
        </p:txBody>
      </p:sp>
      <p:sp>
        <p:nvSpPr>
          <p:cNvPr id="8" name="TextBox 7"/>
          <p:cNvSpPr txBox="1"/>
          <p:nvPr/>
        </p:nvSpPr>
        <p:spPr>
          <a:xfrm>
            <a:off x="3300761" y="4122239"/>
            <a:ext cx="2051824" cy="369332"/>
          </a:xfrm>
          <a:prstGeom prst="rect">
            <a:avLst/>
          </a:prstGeom>
          <a:solidFill>
            <a:schemeClr val="bg1"/>
          </a:solidFill>
        </p:spPr>
        <p:txBody>
          <a:bodyPr wrap="square" rtlCol="0">
            <a:spAutoFit/>
          </a:bodyPr>
          <a:lstStyle/>
          <a:p>
            <a:r>
              <a:rPr lang="en-US" dirty="0" smtClean="0"/>
              <a:t>Cheating file</a:t>
            </a:r>
            <a:endParaRPr lang="en-US" dirty="0"/>
          </a:p>
        </p:txBody>
      </p:sp>
      <p:sp>
        <p:nvSpPr>
          <p:cNvPr id="9" name="TextBox 8"/>
          <p:cNvSpPr txBox="1"/>
          <p:nvPr/>
        </p:nvSpPr>
        <p:spPr>
          <a:xfrm>
            <a:off x="1761886" y="4906454"/>
            <a:ext cx="869801" cy="307777"/>
          </a:xfrm>
          <a:prstGeom prst="rect">
            <a:avLst/>
          </a:prstGeom>
          <a:solidFill>
            <a:schemeClr val="bg1"/>
          </a:solidFill>
        </p:spPr>
        <p:txBody>
          <a:bodyPr wrap="square" rtlCol="0">
            <a:spAutoFit/>
          </a:bodyPr>
          <a:lstStyle/>
          <a:p>
            <a:r>
              <a:rPr lang="en-US" sz="1400" smtClean="0"/>
              <a:t>Note.doc</a:t>
            </a:r>
            <a:endParaRPr lang="en-US" sz="1400" dirty="0"/>
          </a:p>
        </p:txBody>
      </p:sp>
      <p:sp>
        <p:nvSpPr>
          <p:cNvPr id="10" name="TextBox 9"/>
          <p:cNvSpPr txBox="1"/>
          <p:nvPr/>
        </p:nvSpPr>
        <p:spPr>
          <a:xfrm>
            <a:off x="3497765" y="4906453"/>
            <a:ext cx="1051933" cy="307777"/>
          </a:xfrm>
          <a:prstGeom prst="rect">
            <a:avLst/>
          </a:prstGeom>
          <a:solidFill>
            <a:schemeClr val="bg1"/>
          </a:solidFill>
        </p:spPr>
        <p:txBody>
          <a:bodyPr wrap="square" rtlCol="0">
            <a:spAutoFit/>
          </a:bodyPr>
          <a:lstStyle/>
          <a:p>
            <a:r>
              <a:rPr lang="en-US" sz="1400" dirty="0" err="1" smtClean="0"/>
              <a:t>Note.exe</a:t>
            </a:r>
            <a:endParaRPr lang="en-US" sz="1400" dirty="0" smtClean="0"/>
          </a:p>
        </p:txBody>
      </p:sp>
      <p:sp>
        <p:nvSpPr>
          <p:cNvPr id="11" name="TextBox 10"/>
          <p:cNvSpPr txBox="1"/>
          <p:nvPr/>
        </p:nvSpPr>
        <p:spPr>
          <a:xfrm>
            <a:off x="5077517" y="4925039"/>
            <a:ext cx="1189468" cy="523220"/>
          </a:xfrm>
          <a:prstGeom prst="rect">
            <a:avLst/>
          </a:prstGeom>
          <a:solidFill>
            <a:schemeClr val="bg1"/>
          </a:solidFill>
        </p:spPr>
        <p:txBody>
          <a:bodyPr wrap="square" rtlCol="0">
            <a:spAutoFit/>
          </a:bodyPr>
          <a:lstStyle/>
          <a:p>
            <a:r>
              <a:rPr lang="en-US" sz="1400" dirty="0" err="1" smtClean="0"/>
              <a:t>Note.exe</a:t>
            </a:r>
            <a:r>
              <a:rPr lang="en-US" sz="1400" dirty="0" smtClean="0"/>
              <a:t> </a:t>
            </a:r>
          </a:p>
          <a:p>
            <a:r>
              <a:rPr lang="en-US" sz="1400" dirty="0"/>
              <a:t> </a:t>
            </a:r>
            <a:r>
              <a:rPr lang="en-US" sz="1400" dirty="0" smtClean="0"/>
              <a:t>             </a:t>
            </a:r>
            <a:r>
              <a:rPr lang="mr-IN" sz="1400" dirty="0" smtClean="0"/>
              <a:t>…</a:t>
            </a:r>
            <a:r>
              <a:rPr lang="en-US" sz="1400" dirty="0" smtClean="0"/>
              <a:t>.</a:t>
            </a:r>
          </a:p>
        </p:txBody>
      </p:sp>
      <p:sp>
        <p:nvSpPr>
          <p:cNvPr id="12" name="Donut 11"/>
          <p:cNvSpPr/>
          <p:nvPr/>
        </p:nvSpPr>
        <p:spPr>
          <a:xfrm>
            <a:off x="5620213" y="5196381"/>
            <a:ext cx="401444" cy="307777"/>
          </a:xfrm>
          <a:prstGeom prst="donut">
            <a:avLst/>
          </a:prstGeom>
          <a:solidFill>
            <a:srgbClr val="FF0000"/>
          </a:solidFill>
          <a:ln w="127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3902456" y="4878873"/>
            <a:ext cx="468822" cy="335357"/>
          </a:xfrm>
          <a:prstGeom prst="donut">
            <a:avLst/>
          </a:prstGeom>
          <a:solidFill>
            <a:srgbClr val="FF0000"/>
          </a:solidFill>
          <a:ln w="127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382750" y="5196381"/>
            <a:ext cx="1516563" cy="1200329"/>
          </a:xfrm>
          <a:prstGeom prst="rect">
            <a:avLst/>
          </a:prstGeom>
          <a:solidFill>
            <a:schemeClr val="bg1"/>
          </a:solidFill>
        </p:spPr>
        <p:txBody>
          <a:bodyPr wrap="square" rtlCol="0">
            <a:spAutoFit/>
          </a:bodyPr>
          <a:lstStyle/>
          <a:p>
            <a:r>
              <a:rPr lang="en-US" dirty="0" smtClean="0"/>
              <a:t>This is  </a:t>
            </a:r>
            <a:r>
              <a:rPr lang="en-US" smtClean="0"/>
              <a:t>the normal </a:t>
            </a:r>
            <a:r>
              <a:rPr lang="en-US" dirty="0" smtClean="0"/>
              <a:t>file </a:t>
            </a:r>
          </a:p>
          <a:p>
            <a:endParaRPr lang="en-US" dirty="0"/>
          </a:p>
          <a:p>
            <a:endParaRPr lang="en-US" dirty="0"/>
          </a:p>
        </p:txBody>
      </p:sp>
      <p:sp>
        <p:nvSpPr>
          <p:cNvPr id="15" name="TextBox 14"/>
          <p:cNvSpPr txBox="1"/>
          <p:nvPr/>
        </p:nvSpPr>
        <p:spPr>
          <a:xfrm>
            <a:off x="3144643" y="5237136"/>
            <a:ext cx="1687545" cy="1200329"/>
          </a:xfrm>
          <a:prstGeom prst="rect">
            <a:avLst/>
          </a:prstGeom>
          <a:solidFill>
            <a:schemeClr val="bg1"/>
          </a:solidFill>
        </p:spPr>
        <p:txBody>
          <a:bodyPr wrap="square" rtlCol="0">
            <a:spAutoFit/>
          </a:bodyPr>
          <a:lstStyle/>
          <a:p>
            <a:r>
              <a:rPr lang="en-US" dirty="0"/>
              <a:t>Application that </a:t>
            </a:r>
            <a:r>
              <a:rPr lang="en-US" dirty="0" smtClean="0"/>
              <a:t>cheats </a:t>
            </a:r>
            <a:r>
              <a:rPr lang="en-US" dirty="0"/>
              <a:t>icon </a:t>
            </a:r>
            <a:endParaRPr lang="en-US" dirty="0" smtClean="0"/>
          </a:p>
          <a:p>
            <a:endParaRPr lang="en-US" dirty="0"/>
          </a:p>
          <a:p>
            <a:endParaRPr lang="en-US" dirty="0"/>
          </a:p>
        </p:txBody>
      </p:sp>
      <p:sp>
        <p:nvSpPr>
          <p:cNvPr id="16" name="TextBox 15"/>
          <p:cNvSpPr txBox="1"/>
          <p:nvPr/>
        </p:nvSpPr>
        <p:spPr>
          <a:xfrm>
            <a:off x="4867184" y="5504158"/>
            <a:ext cx="2574862" cy="1200329"/>
          </a:xfrm>
          <a:prstGeom prst="rect">
            <a:avLst/>
          </a:prstGeom>
          <a:solidFill>
            <a:schemeClr val="bg1"/>
          </a:solidFill>
        </p:spPr>
        <p:txBody>
          <a:bodyPr wrap="square" rtlCol="0">
            <a:spAutoFit/>
          </a:bodyPr>
          <a:lstStyle/>
          <a:p>
            <a:r>
              <a:rPr lang="en-US" dirty="0"/>
              <a:t>An application </a:t>
            </a:r>
            <a:r>
              <a:rPr lang="en-US"/>
              <a:t>which </a:t>
            </a:r>
            <a:r>
              <a:rPr lang="en-US" smtClean="0"/>
              <a:t>cheat </a:t>
            </a:r>
            <a:r>
              <a:rPr lang="en-US" dirty="0"/>
              <a:t>by doubling the extension</a:t>
            </a:r>
          </a:p>
          <a:p>
            <a:endParaRPr lang="en-US" dirty="0"/>
          </a:p>
        </p:txBody>
      </p:sp>
    </p:spTree>
    <p:extLst>
      <p:ext uri="{BB962C8B-B14F-4D97-AF65-F5344CB8AC3E}">
        <p14:creationId xmlns:p14="http://schemas.microsoft.com/office/powerpoint/2010/main" val="2523574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ＭＳ ゴシック" panose="020B0609070205080204" pitchFamily="49" charset="-128"/>
                <a:ea typeface="ＭＳ ゴシック" panose="020B0609070205080204" pitchFamily="49" charset="-128"/>
              </a:rPr>
              <a:t>Setting to display extension</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51</a:t>
            </a:fld>
            <a:endParaRPr kumimoji="1" lang="ja-JP" altLang="en-US"/>
          </a:p>
        </p:txBody>
      </p:sp>
      <p:pic>
        <p:nvPicPr>
          <p:cNvPr id="3" name="Picture 2"/>
          <p:cNvPicPr>
            <a:picLocks noChangeAspect="1"/>
          </p:cNvPicPr>
          <p:nvPr/>
        </p:nvPicPr>
        <p:blipFill>
          <a:blip r:embed="rId2"/>
          <a:stretch>
            <a:fillRect/>
          </a:stretch>
        </p:blipFill>
        <p:spPr>
          <a:xfrm>
            <a:off x="628650" y="1554165"/>
            <a:ext cx="7963750" cy="5167311"/>
          </a:xfrm>
          <a:prstGeom prst="rect">
            <a:avLst/>
          </a:prstGeom>
        </p:spPr>
      </p:pic>
      <p:sp>
        <p:nvSpPr>
          <p:cNvPr id="17" name="角丸四角形 16"/>
          <p:cNvSpPr/>
          <p:nvPr/>
        </p:nvSpPr>
        <p:spPr>
          <a:xfrm>
            <a:off x="4866418" y="3240165"/>
            <a:ext cx="2236424" cy="423386"/>
          </a:xfrm>
          <a:prstGeom prst="round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ja-JP" sz="1400" dirty="0">
                <a:solidFill>
                  <a:sysClr val="windowText" lastClr="000000"/>
                </a:solidFill>
              </a:rPr>
              <a:t>Put a check</a:t>
            </a:r>
            <a:endParaRPr lang="ja-JP" altLang="en-US" sz="1400" dirty="0">
              <a:solidFill>
                <a:sysClr val="windowText" lastClr="000000"/>
              </a:solidFill>
            </a:endParaRPr>
          </a:p>
        </p:txBody>
      </p:sp>
      <p:sp>
        <p:nvSpPr>
          <p:cNvPr id="16" name="楕円 15"/>
          <p:cNvSpPr/>
          <p:nvPr/>
        </p:nvSpPr>
        <p:spPr>
          <a:xfrm>
            <a:off x="790721" y="3107441"/>
            <a:ext cx="1218648" cy="2654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Tree>
    <p:extLst>
      <p:ext uri="{BB962C8B-B14F-4D97-AF65-F5344CB8AC3E}">
        <p14:creationId xmlns:p14="http://schemas.microsoft.com/office/powerpoint/2010/main" val="3567765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ＭＳ ゴシック" panose="020B0609070205080204" pitchFamily="49" charset="-128"/>
                <a:ea typeface="ＭＳ ゴシック" panose="020B0609070205080204" pitchFamily="49" charset="-128"/>
              </a:rPr>
              <a:t>Other notes</a:t>
            </a:r>
            <a:endParaRPr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p:txBody>
          <a:bodyPr/>
          <a:lstStyle/>
          <a:p>
            <a:r>
              <a:rPr lang="en-US" altLang="ja-JP" dirty="0"/>
              <a:t>To take advantage of the application security </a:t>
            </a:r>
            <a:r>
              <a:rPr lang="en-US" altLang="ja-JP" dirty="0" smtClean="0"/>
              <a:t>features</a:t>
            </a:r>
          </a:p>
          <a:p>
            <a:r>
              <a:rPr lang="en-US" altLang="ja-JP" dirty="0"/>
              <a:t>Do not enter personal information on computers that can not be managed by </a:t>
            </a:r>
            <a:r>
              <a:rPr lang="en-US" altLang="ja-JP" dirty="0" smtClean="0"/>
              <a:t>yourself</a:t>
            </a:r>
          </a:p>
          <a:p>
            <a:r>
              <a:rPr lang="en-US" altLang="ja-JP" dirty="0"/>
              <a:t>Pay attention to USB memory </a:t>
            </a:r>
            <a:r>
              <a:rPr lang="en-US" altLang="ja-JP" dirty="0" smtClean="0"/>
              <a:t>handling</a:t>
            </a:r>
          </a:p>
          <a:p>
            <a:pPr lvl="1"/>
            <a:r>
              <a:rPr lang="en-US" altLang="ja-JP" dirty="0"/>
              <a:t>Do not connect a USB memory that you do not </a:t>
            </a:r>
            <a:r>
              <a:rPr lang="en-US" altLang="ja-JP" dirty="0" smtClean="0"/>
              <a:t>manage</a:t>
            </a:r>
          </a:p>
          <a:p>
            <a:pPr lvl="1"/>
            <a:r>
              <a:rPr lang="en-US" altLang="ja-JP" dirty="0"/>
              <a:t>Do not connect to a computer that you do not </a:t>
            </a:r>
            <a:r>
              <a:rPr lang="en-US" altLang="ja-JP" dirty="0" smtClean="0"/>
              <a:t>manage</a:t>
            </a:r>
          </a:p>
          <a:p>
            <a:pPr lvl="1"/>
            <a:r>
              <a:rPr lang="en-US" altLang="ja-JP" dirty="0"/>
              <a:t>Disable the automatic execution function of the USB memory</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52</a:t>
            </a:fld>
            <a:endParaRPr lang="ja-JP" altLang="en-US"/>
          </a:p>
        </p:txBody>
      </p:sp>
    </p:spTree>
    <p:extLst>
      <p:ext uri="{BB962C8B-B14F-4D97-AF65-F5344CB8AC3E}">
        <p14:creationId xmlns:p14="http://schemas.microsoft.com/office/powerpoint/2010/main" val="3456113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1011287"/>
          </a:xfrm>
        </p:spPr>
        <p:txBody>
          <a:bodyPr>
            <a:normAutofit/>
          </a:bodyPr>
          <a:lstStyle/>
          <a:p>
            <a:r>
              <a:rPr lang="en-US" altLang="ja-JP" sz="4000" dirty="0"/>
              <a:t>For the time of emergency</a:t>
            </a:r>
            <a:endParaRPr kumimoji="1" lang="ja-JP" altLang="en-US" sz="4000" dirty="0"/>
          </a:p>
        </p:txBody>
      </p:sp>
      <p:sp>
        <p:nvSpPr>
          <p:cNvPr id="3" name="コンテンツ プレースホルダー 2"/>
          <p:cNvSpPr>
            <a:spLocks noGrp="1"/>
          </p:cNvSpPr>
          <p:nvPr>
            <p:ph idx="1"/>
          </p:nvPr>
        </p:nvSpPr>
        <p:spPr/>
        <p:txBody>
          <a:bodyPr/>
          <a:lstStyle/>
          <a:p>
            <a:r>
              <a:rPr lang="en-US" altLang="ja-JP" dirty="0"/>
              <a:t>Be sure to back up data for </a:t>
            </a:r>
            <a:r>
              <a:rPr lang="en-US" altLang="ja-JP" dirty="0" smtClean="0"/>
              <a:t>emergency</a:t>
            </a:r>
          </a:p>
          <a:p>
            <a:r>
              <a:rPr lang="en-US" altLang="ja-JP" dirty="0"/>
              <a:t>Do not miss signs of virus </a:t>
            </a:r>
            <a:r>
              <a:rPr lang="en-US" altLang="ja-JP" dirty="0" smtClean="0"/>
              <a:t>infection</a:t>
            </a:r>
          </a:p>
          <a:p>
            <a:r>
              <a:rPr lang="en-US" altLang="ja-JP" dirty="0"/>
              <a:t>If you get infected with </a:t>
            </a:r>
            <a:r>
              <a:rPr lang="en-US" altLang="ja-JP" dirty="0" smtClean="0"/>
              <a:t>malware</a:t>
            </a:r>
          </a:p>
          <a:p>
            <a:pPr lvl="1"/>
            <a:r>
              <a:rPr lang="en-US" altLang="ja-JP" dirty="0"/>
              <a:t>Report it to the system administrator, calm down and obey the decided </a:t>
            </a:r>
            <a:r>
              <a:rPr lang="en-US" altLang="ja-JP" dirty="0" smtClean="0"/>
              <a:t>procedure</a:t>
            </a:r>
          </a:p>
          <a:p>
            <a:r>
              <a:rPr lang="en-US" altLang="ja-JP" dirty="0"/>
              <a:t>The most safe and sure thing is to initialize or reinstall</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53</a:t>
            </a:fld>
            <a:endParaRPr kumimoji="1" lang="ja-JP" altLang="en-US"/>
          </a:p>
        </p:txBody>
      </p:sp>
    </p:spTree>
    <p:extLst>
      <p:ext uri="{BB962C8B-B14F-4D97-AF65-F5344CB8AC3E}">
        <p14:creationId xmlns:p14="http://schemas.microsoft.com/office/powerpoint/2010/main" val="1106929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02810"/>
            <a:ext cx="7886700" cy="936071"/>
          </a:xfrm>
        </p:spPr>
        <p:txBody>
          <a:bodyPr>
            <a:normAutofit/>
          </a:bodyPr>
          <a:lstStyle/>
          <a:p>
            <a:r>
              <a:rPr lang="en-US" altLang="ja-JP" sz="4000" dirty="0"/>
              <a:t>What is phishing scam?</a:t>
            </a:r>
            <a:endParaRPr kumimoji="1" lang="ja-JP" altLang="en-US" sz="4000"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54</a:t>
            </a:fld>
            <a:endParaRPr kumimoji="1" lang="ja-JP" altLang="en-US"/>
          </a:p>
        </p:txBody>
      </p:sp>
      <p:sp>
        <p:nvSpPr>
          <p:cNvPr id="6" name="Text Box 27"/>
          <p:cNvSpPr txBox="1">
            <a:spLocks noChangeArrowheads="1"/>
          </p:cNvSpPr>
          <p:nvPr/>
        </p:nvSpPr>
        <p:spPr bwMode="auto">
          <a:xfrm>
            <a:off x="395288" y="1261214"/>
            <a:ext cx="8424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50000"/>
              </a:spcBef>
              <a:buClrTx/>
              <a:buFontTx/>
              <a:buNone/>
            </a:pPr>
            <a:r>
              <a:rPr lang="en-US" altLang="ja-JP" sz="2000" b="1">
                <a:solidFill>
                  <a:prstClr val="black"/>
                </a:solidFill>
              </a:rPr>
              <a:t>Sending an e-mail that pretends to be a financial institution (bank or credit card company) and acts of defrauding personal information such as address, name, bank account number, credit card number</a:t>
            </a:r>
            <a:endParaRPr lang="ja-JP" altLang="en-US" sz="2000" b="1" dirty="0">
              <a:solidFill>
                <a:prstClr val="black"/>
              </a:solidFill>
            </a:endParaRPr>
          </a:p>
        </p:txBody>
      </p:sp>
      <p:grpSp>
        <p:nvGrpSpPr>
          <p:cNvPr id="7" name="Group 4"/>
          <p:cNvGrpSpPr>
            <a:grpSpLocks/>
          </p:cNvGrpSpPr>
          <p:nvPr/>
        </p:nvGrpSpPr>
        <p:grpSpPr bwMode="auto">
          <a:xfrm>
            <a:off x="863600" y="2278063"/>
            <a:ext cx="7416800" cy="4175125"/>
            <a:chOff x="657" y="1661"/>
            <a:chExt cx="4491" cy="2449"/>
          </a:xfrm>
        </p:grpSpPr>
        <p:sp>
          <p:nvSpPr>
            <p:cNvPr id="8" name="Text Box 5"/>
            <p:cNvSpPr txBox="1">
              <a:spLocks noChangeArrowheads="1"/>
            </p:cNvSpPr>
            <p:nvPr/>
          </p:nvSpPr>
          <p:spPr bwMode="auto">
            <a:xfrm>
              <a:off x="3736" y="3838"/>
              <a:ext cx="133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350" tIns="30175" rIns="60350" bIns="30175">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defTabSz="457200" eaLnBrk="1" hangingPunct="1">
                <a:spcBef>
                  <a:spcPct val="0"/>
                </a:spcBef>
                <a:buClrTx/>
                <a:buFontTx/>
                <a:buNone/>
              </a:pPr>
              <a:r>
                <a:rPr lang="en-US" altLang="ja-JP" sz="1200" b="1">
                  <a:solidFill>
                    <a:srgbClr val="000000"/>
                  </a:solidFill>
                </a:rPr>
                <a:t>Get important information such as card information</a:t>
              </a:r>
              <a:endParaRPr lang="ja-JP" altLang="en-US" sz="1200" b="1" dirty="0">
                <a:solidFill>
                  <a:prstClr val="black"/>
                </a:solidFill>
              </a:endParaRPr>
            </a:p>
          </p:txBody>
        </p:sp>
        <p:pic>
          <p:nvPicPr>
            <p:cNvPr id="9" name="Picture 6" descr="EndUser Fema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9" y="3387"/>
              <a:ext cx="319"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3185" y="2977"/>
              <a:ext cx="748" cy="1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0350" tIns="30175" rIns="60350" bIns="30175">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spcBef>
                  <a:spcPct val="0"/>
                </a:spcBef>
                <a:buClrTx/>
                <a:buFontTx/>
                <a:buNone/>
              </a:pPr>
              <a:r>
                <a:rPr lang="en-US" altLang="ja-JP" sz="1200" dirty="0">
                  <a:solidFill>
                    <a:srgbClr val="000000"/>
                  </a:solidFill>
                </a:rPr>
                <a:t>Fake site</a:t>
              </a:r>
              <a:endParaRPr lang="ja-JP" altLang="en-US" sz="1200" b="1" dirty="0">
                <a:solidFill>
                  <a:prstClr val="black"/>
                </a:solidFill>
              </a:endParaRPr>
            </a:p>
          </p:txBody>
        </p:sp>
        <p:sp>
          <p:nvSpPr>
            <p:cNvPr id="11" name="Text Box 8"/>
            <p:cNvSpPr txBox="1">
              <a:spLocks noChangeArrowheads="1"/>
            </p:cNvSpPr>
            <p:nvPr/>
          </p:nvSpPr>
          <p:spPr bwMode="auto">
            <a:xfrm>
              <a:off x="766" y="3639"/>
              <a:ext cx="1932" cy="469"/>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0350" tIns="30175" rIns="60350" bIns="30175">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defTabSz="457200" eaLnBrk="1" hangingPunct="1">
                <a:spcBef>
                  <a:spcPct val="0"/>
                </a:spcBef>
                <a:buClrTx/>
                <a:buFontTx/>
                <a:buNone/>
              </a:pPr>
              <a:r>
                <a:rPr lang="en-US" altLang="ja-JP" sz="1200" b="1" dirty="0">
                  <a:solidFill>
                    <a:srgbClr val="000000"/>
                  </a:solidFill>
                </a:rPr>
                <a:t>By pretending to a legitimate site and guiding it to a fake site, the user will be deceived and important information will be leaked out.</a:t>
              </a:r>
              <a:endParaRPr lang="ja-JP" altLang="en-US" sz="1200" b="1" dirty="0">
                <a:solidFill>
                  <a:prstClr val="black"/>
                </a:solidFill>
              </a:endParaRPr>
            </a:p>
          </p:txBody>
        </p:sp>
        <p:sp>
          <p:nvSpPr>
            <p:cNvPr id="12" name="Text Box 9"/>
            <p:cNvSpPr txBox="1">
              <a:spLocks noChangeArrowheads="1"/>
            </p:cNvSpPr>
            <p:nvPr/>
          </p:nvSpPr>
          <p:spPr bwMode="auto">
            <a:xfrm>
              <a:off x="1247" y="2998"/>
              <a:ext cx="747" cy="1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60350" tIns="30175" rIns="60350" bIns="30175">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spcBef>
                  <a:spcPct val="0"/>
                </a:spcBef>
                <a:buClrTx/>
                <a:buFontTx/>
                <a:buNone/>
              </a:pPr>
              <a:r>
                <a:rPr lang="en-US" altLang="ja-JP" sz="1200" dirty="0">
                  <a:solidFill>
                    <a:srgbClr val="000000"/>
                  </a:solidFill>
                </a:rPr>
                <a:t>Regular site</a:t>
              </a:r>
              <a:endParaRPr lang="ja-JP" altLang="en-US" sz="1200" b="1" dirty="0">
                <a:solidFill>
                  <a:prstClr val="black"/>
                </a:solidFill>
              </a:endParaRPr>
            </a:p>
          </p:txBody>
        </p:sp>
        <p:sp>
          <p:nvSpPr>
            <p:cNvPr id="13" name="Line 10"/>
            <p:cNvSpPr>
              <a:spLocks noChangeShapeType="1"/>
            </p:cNvSpPr>
            <p:nvPr/>
          </p:nvSpPr>
          <p:spPr bwMode="auto">
            <a:xfrm flipH="1" flipV="1">
              <a:off x="3334" y="3155"/>
              <a:ext cx="0" cy="209"/>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kumimoji="0" lang="ja-JP" altLang="en-US">
                <a:solidFill>
                  <a:prstClr val="black"/>
                </a:solidFill>
              </a:endParaRPr>
            </a:p>
          </p:txBody>
        </p:sp>
        <p:sp>
          <p:nvSpPr>
            <p:cNvPr id="14" name="Text Box 11"/>
            <p:cNvSpPr txBox="1">
              <a:spLocks noChangeArrowheads="1"/>
            </p:cNvSpPr>
            <p:nvPr/>
          </p:nvSpPr>
          <p:spPr bwMode="auto">
            <a:xfrm>
              <a:off x="1106" y="3249"/>
              <a:ext cx="19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350" tIns="30175" rIns="60350" bIns="30175">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defTabSz="457200" eaLnBrk="1" hangingPunct="1">
                <a:spcBef>
                  <a:spcPct val="0"/>
                </a:spcBef>
                <a:buClrTx/>
                <a:buFontTx/>
                <a:buNone/>
              </a:pPr>
              <a:r>
                <a:rPr lang="en-US" altLang="ja-JP" sz="1200">
                  <a:solidFill>
                    <a:srgbClr val="000000"/>
                  </a:solidFill>
                </a:rPr>
                <a:t>Make an appearance as a legitimate site and enter the user's ID and password</a:t>
              </a:r>
              <a:endParaRPr lang="ja-JP" altLang="en-US" sz="1200" b="1" dirty="0">
                <a:solidFill>
                  <a:prstClr val="black"/>
                </a:solidFill>
              </a:endParaRPr>
            </a:p>
          </p:txBody>
        </p:sp>
        <p:sp>
          <p:nvSpPr>
            <p:cNvPr id="15" name="Line 12"/>
            <p:cNvSpPr>
              <a:spLocks noChangeShapeType="1"/>
            </p:cNvSpPr>
            <p:nvPr/>
          </p:nvSpPr>
          <p:spPr bwMode="auto">
            <a:xfrm rot="10800000" flipV="1">
              <a:off x="4465" y="2411"/>
              <a:ext cx="2" cy="613"/>
            </a:xfrm>
            <a:prstGeom prst="line">
              <a:avLst/>
            </a:prstGeom>
            <a:noFill/>
            <a:ln w="5715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200"/>
              <a:endParaRPr kumimoji="0" lang="ja-JP" altLang="en-US">
                <a:solidFill>
                  <a:prstClr val="black"/>
                </a:solidFill>
              </a:endParaRPr>
            </a:p>
          </p:txBody>
        </p:sp>
        <p:pic>
          <p:nvPicPr>
            <p:cNvPr id="16" name="Picture 13" descr="PC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 y="3108"/>
              <a:ext cx="360"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4"/>
            <p:cNvSpPr>
              <a:spLocks noChangeShapeType="1"/>
            </p:cNvSpPr>
            <p:nvPr/>
          </p:nvSpPr>
          <p:spPr bwMode="auto">
            <a:xfrm rot="16200000" flipV="1">
              <a:off x="4290" y="2321"/>
              <a:ext cx="0" cy="179"/>
            </a:xfrm>
            <a:prstGeom prst="line">
              <a:avLst/>
            </a:prstGeom>
            <a:noFill/>
            <a:ln w="571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457200"/>
              <a:endParaRPr kumimoji="0" lang="ja-JP" altLang="en-US">
                <a:solidFill>
                  <a:prstClr val="black"/>
                </a:solidFill>
              </a:endParaRPr>
            </a:p>
          </p:txBody>
        </p:sp>
        <p:sp>
          <p:nvSpPr>
            <p:cNvPr id="18" name="Text Box 15"/>
            <p:cNvSpPr txBox="1">
              <a:spLocks noChangeArrowheads="1"/>
            </p:cNvSpPr>
            <p:nvPr/>
          </p:nvSpPr>
          <p:spPr bwMode="auto">
            <a:xfrm>
              <a:off x="3839" y="3661"/>
              <a:ext cx="1049" cy="1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60350" tIns="30175" rIns="60350" bIns="30175">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spcBef>
                  <a:spcPct val="0"/>
                </a:spcBef>
                <a:buClrTx/>
                <a:buFontTx/>
                <a:buNone/>
              </a:pPr>
              <a:r>
                <a:rPr lang="en-US" altLang="ja-JP" sz="1200">
                  <a:solidFill>
                    <a:srgbClr val="000000"/>
                  </a:solidFill>
                </a:rPr>
                <a:t>A person with malice</a:t>
              </a:r>
              <a:endParaRPr lang="ja-JP" altLang="en-US" sz="1200" b="1" dirty="0">
                <a:solidFill>
                  <a:prstClr val="black"/>
                </a:solidFill>
              </a:endParaRPr>
            </a:p>
          </p:txBody>
        </p:sp>
        <p:grpSp>
          <p:nvGrpSpPr>
            <p:cNvPr id="19" name="Group 16"/>
            <p:cNvGrpSpPr>
              <a:grpSpLocks/>
            </p:cNvGrpSpPr>
            <p:nvPr/>
          </p:nvGrpSpPr>
          <p:grpSpPr bwMode="auto">
            <a:xfrm>
              <a:off x="822" y="1697"/>
              <a:ext cx="1060" cy="182"/>
              <a:chOff x="588" y="3588"/>
              <a:chExt cx="2020" cy="387"/>
            </a:xfrm>
          </p:grpSpPr>
          <p:sp>
            <p:nvSpPr>
              <p:cNvPr id="28" name="AutoShape 17"/>
              <p:cNvSpPr>
                <a:spLocks noChangeArrowheads="1"/>
              </p:cNvSpPr>
              <p:nvPr/>
            </p:nvSpPr>
            <p:spPr bwMode="auto">
              <a:xfrm>
                <a:off x="612" y="3612"/>
                <a:ext cx="1996" cy="363"/>
              </a:xfrm>
              <a:prstGeom prst="roundRect">
                <a:avLst>
                  <a:gd name="adj" fmla="val 16667"/>
                </a:avLst>
              </a:prstGeom>
              <a:solidFill>
                <a:srgbClr val="C0C0C0"/>
              </a:solidFill>
              <a:ln w="9525">
                <a:solidFill>
                  <a:srgbClr val="000000"/>
                </a:solidFill>
                <a:round/>
                <a:headEnd/>
                <a:tailEnd/>
              </a:ln>
            </p:spPr>
            <p:txBody>
              <a:bodyPr lIns="60350" tIns="30175" rIns="60350" bIns="30175"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spcBef>
                    <a:spcPct val="0"/>
                  </a:spcBef>
                  <a:buClrTx/>
                  <a:buFontTx/>
                  <a:buNone/>
                </a:pPr>
                <a:endParaRPr lang="ja-JP" altLang="ja-JP" sz="1800">
                  <a:solidFill>
                    <a:prstClr val="black"/>
                  </a:solidFill>
                </a:endParaRPr>
              </a:p>
            </p:txBody>
          </p:sp>
          <p:sp>
            <p:nvSpPr>
              <p:cNvPr id="29" name="AutoShape 18"/>
              <p:cNvSpPr>
                <a:spLocks noChangeArrowheads="1"/>
              </p:cNvSpPr>
              <p:nvPr/>
            </p:nvSpPr>
            <p:spPr bwMode="auto">
              <a:xfrm>
                <a:off x="588" y="3588"/>
                <a:ext cx="1996" cy="363"/>
              </a:xfrm>
              <a:prstGeom prst="roundRect">
                <a:avLst>
                  <a:gd name="adj" fmla="val 16667"/>
                </a:avLst>
              </a:prstGeom>
              <a:solidFill>
                <a:srgbClr val="FFFFFF"/>
              </a:solidFill>
              <a:ln w="9525">
                <a:solidFill>
                  <a:srgbClr val="000000"/>
                </a:solidFill>
                <a:round/>
                <a:headEnd/>
                <a:tailEnd/>
              </a:ln>
            </p:spPr>
            <p:txBody>
              <a:bodyPr lIns="60350" tIns="30175" rIns="60350" bIns="30175"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spcBef>
                    <a:spcPct val="0"/>
                  </a:spcBef>
                  <a:buClrTx/>
                  <a:buFontTx/>
                  <a:buNone/>
                </a:pPr>
                <a:r>
                  <a:rPr lang="en-US" altLang="ja-JP" sz="1200" dirty="0">
                    <a:solidFill>
                      <a:srgbClr val="000000"/>
                    </a:solidFill>
                  </a:rPr>
                  <a:t>Phishing scams</a:t>
                </a:r>
                <a:endParaRPr lang="ja-JP" altLang="en-US" sz="1400" b="1" dirty="0">
                  <a:solidFill>
                    <a:prstClr val="black"/>
                  </a:solidFill>
                </a:endParaRPr>
              </a:p>
            </p:txBody>
          </p:sp>
        </p:grpSp>
        <p:sp>
          <p:nvSpPr>
            <p:cNvPr id="20" name="AutoShape 19"/>
            <p:cNvSpPr>
              <a:spLocks noChangeArrowheads="1"/>
            </p:cNvSpPr>
            <p:nvPr/>
          </p:nvSpPr>
          <p:spPr bwMode="auto">
            <a:xfrm>
              <a:off x="657" y="1661"/>
              <a:ext cx="4491" cy="2449"/>
            </a:xfrm>
            <a:prstGeom prst="roundRect">
              <a:avLst>
                <a:gd name="adj" fmla="val 3681"/>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en-US" sz="1800">
                <a:solidFill>
                  <a:prstClr val="black"/>
                </a:solidFill>
              </a:endParaRPr>
            </a:p>
          </p:txBody>
        </p:sp>
        <p:sp>
          <p:nvSpPr>
            <p:cNvPr id="21" name="Line 20"/>
            <p:cNvSpPr>
              <a:spLocks noChangeShapeType="1"/>
            </p:cNvSpPr>
            <p:nvPr/>
          </p:nvSpPr>
          <p:spPr bwMode="auto">
            <a:xfrm flipV="1">
              <a:off x="2400" y="2382"/>
              <a:ext cx="472" cy="5"/>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kumimoji="0" lang="ja-JP" altLang="en-US">
                <a:solidFill>
                  <a:prstClr val="black"/>
                </a:solidFill>
              </a:endParaRPr>
            </a:p>
          </p:txBody>
        </p:sp>
        <p:sp>
          <p:nvSpPr>
            <p:cNvPr id="22" name="Text Box 21"/>
            <p:cNvSpPr txBox="1">
              <a:spLocks noChangeArrowheads="1"/>
            </p:cNvSpPr>
            <p:nvPr/>
          </p:nvSpPr>
          <p:spPr bwMode="auto">
            <a:xfrm>
              <a:off x="3064" y="3923"/>
              <a:ext cx="460" cy="1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6693" tIns="28346" rIns="56693" bIns="28346">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eaLnBrk="1" hangingPunct="1">
                <a:spcBef>
                  <a:spcPct val="0"/>
                </a:spcBef>
                <a:buClrTx/>
                <a:buFontTx/>
                <a:buNone/>
              </a:pPr>
              <a:r>
                <a:rPr lang="en-US" altLang="ja-JP" sz="1200" b="1" dirty="0" smtClean="0">
                  <a:solidFill>
                    <a:srgbClr val="000000"/>
                  </a:solidFill>
                </a:rPr>
                <a:t>user</a:t>
              </a:r>
              <a:endParaRPr lang="ja-JP" altLang="en-US" sz="1200" b="1" dirty="0">
                <a:solidFill>
                  <a:prstClr val="black"/>
                </a:solidFill>
              </a:endParaRPr>
            </a:p>
          </p:txBody>
        </p:sp>
        <p:sp>
          <p:nvSpPr>
            <p:cNvPr id="23" name="Line 22"/>
            <p:cNvSpPr>
              <a:spLocks noChangeShapeType="1"/>
            </p:cNvSpPr>
            <p:nvPr/>
          </p:nvSpPr>
          <p:spPr bwMode="auto">
            <a:xfrm rot="10800000" flipV="1">
              <a:off x="3558" y="3489"/>
              <a:ext cx="575" cy="99"/>
            </a:xfrm>
            <a:prstGeom prst="line">
              <a:avLst/>
            </a:prstGeom>
            <a:noFill/>
            <a:ln w="5715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457200"/>
              <a:endParaRPr kumimoji="0" lang="ja-JP" altLang="en-US">
                <a:solidFill>
                  <a:prstClr val="black"/>
                </a:solidFill>
              </a:endParaRPr>
            </a:p>
          </p:txBody>
        </p:sp>
        <p:pic>
          <p:nvPicPr>
            <p:cNvPr id="24" name="Picture 23" descr="MMj02237950000[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5" y="3297"/>
              <a:ext cx="20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4"/>
            <p:cNvSpPr txBox="1">
              <a:spLocks noChangeArrowheads="1"/>
            </p:cNvSpPr>
            <p:nvPr/>
          </p:nvSpPr>
          <p:spPr bwMode="auto">
            <a:xfrm>
              <a:off x="3708" y="3186"/>
              <a:ext cx="35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350" tIns="30175" rIns="60350" bIns="30175">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defTabSz="457200" eaLnBrk="1" hangingPunct="1">
                <a:spcBef>
                  <a:spcPct val="0"/>
                </a:spcBef>
                <a:buClrTx/>
                <a:buFontTx/>
                <a:buNone/>
              </a:pPr>
              <a:r>
                <a:rPr lang="en-US" altLang="ja-JP" sz="1800" dirty="0" smtClean="0">
                  <a:solidFill>
                    <a:prstClr val="black"/>
                  </a:solidFill>
                </a:rPr>
                <a:t>mail</a:t>
              </a:r>
              <a:endParaRPr lang="ja-JP" altLang="en-US" sz="1800" dirty="0">
                <a:solidFill>
                  <a:prstClr val="black"/>
                </a:solidFill>
              </a:endParaRPr>
            </a:p>
          </p:txBody>
        </p:sp>
        <p:pic>
          <p:nvPicPr>
            <p:cNvPr id="26"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 y="1888"/>
              <a:ext cx="1383" cy="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1" y="1866"/>
              <a:ext cx="1382" cy="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40748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01306"/>
            <a:ext cx="7886700" cy="674594"/>
          </a:xfrm>
        </p:spPr>
        <p:txBody>
          <a:bodyPr>
            <a:normAutofit/>
          </a:bodyPr>
          <a:lstStyle/>
          <a:p>
            <a:r>
              <a:rPr lang="en-US" altLang="ja-JP" sz="4000" dirty="0" smtClean="0">
                <a:latin typeface="ＭＳ ゴシック" panose="020B0609070205080204" pitchFamily="49" charset="-128"/>
                <a:ea typeface="ＭＳ ゴシック" panose="020B0609070205080204" pitchFamily="49" charset="-128"/>
              </a:rPr>
              <a:t>Phishing</a:t>
            </a:r>
            <a:endParaRPr lang="ja-JP" altLang="en-US" sz="40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843978" y="1077756"/>
            <a:ext cx="7671372" cy="3397991"/>
          </a:xfrm>
        </p:spPr>
        <p:txBody>
          <a:bodyPr>
            <a:normAutofit fontScale="92500" lnSpcReduction="20000"/>
          </a:bodyPr>
          <a:lstStyle/>
          <a:p>
            <a:r>
              <a:rPr lang="en-US" altLang="ja-JP" dirty="0" smtClean="0"/>
              <a:t>Let </a:t>
            </a:r>
            <a:r>
              <a:rPr lang="en-US" altLang="ja-JP" dirty="0"/>
              <a:t>reader </a:t>
            </a:r>
            <a:r>
              <a:rPr lang="en-US" altLang="ja-JP" dirty="0" smtClean="0"/>
              <a:t> to the </a:t>
            </a:r>
            <a:r>
              <a:rPr lang="en-US" altLang="ja-JP" dirty="0"/>
              <a:t>site (URL) that he </a:t>
            </a:r>
            <a:r>
              <a:rPr lang="en-US" altLang="ja-JP" dirty="0" smtClean="0"/>
              <a:t>do not wants </a:t>
            </a:r>
            <a:r>
              <a:rPr lang="en-US" altLang="ja-JP" dirty="0"/>
              <a:t>to </a:t>
            </a:r>
            <a:r>
              <a:rPr lang="en-US" altLang="ja-JP" dirty="0" smtClean="0"/>
              <a:t>by </a:t>
            </a:r>
            <a:r>
              <a:rPr lang="en-US" altLang="ja-JP" dirty="0"/>
              <a:t>e-mail, </a:t>
            </a:r>
            <a:r>
              <a:rPr lang="en-US" altLang="ja-JP" dirty="0" smtClean="0"/>
              <a:t>and then mislead them to </a:t>
            </a:r>
            <a:r>
              <a:rPr lang="en-US" altLang="ja-JP" dirty="0"/>
              <a:t>accesses it, erroneously inputs ID, password, etc., or downloads illegal </a:t>
            </a:r>
            <a:r>
              <a:rPr lang="en-US" altLang="ja-JP" dirty="0" smtClean="0"/>
              <a:t>software</a:t>
            </a:r>
          </a:p>
          <a:p>
            <a:pPr lvl="1"/>
            <a:r>
              <a:rPr lang="en-US" altLang="ja-JP" dirty="0" smtClean="0"/>
              <a:t>If there is trouble </a:t>
            </a:r>
            <a:r>
              <a:rPr lang="en-US" altLang="ja-JP" dirty="0"/>
              <a:t>with the site you are using, please reset the ID / PWD as soon as possible </a:t>
            </a:r>
            <a:r>
              <a:rPr lang="ja-JP" altLang="en-US" dirty="0" smtClean="0"/>
              <a:t>！</a:t>
            </a:r>
            <a:endParaRPr lang="en-US" altLang="ja-JP" dirty="0" smtClean="0"/>
          </a:p>
          <a:p>
            <a:pPr lvl="1"/>
            <a:r>
              <a:rPr lang="en-US" altLang="ja-JP" dirty="0" smtClean="0"/>
              <a:t>If the </a:t>
            </a:r>
            <a:r>
              <a:rPr lang="en-US" altLang="ja-JP" dirty="0"/>
              <a:t>mailbox is about to overflow, please login immediately and delete unnecessary mail </a:t>
            </a:r>
            <a:endParaRPr lang="en-US" altLang="ja-JP" dirty="0" smtClean="0"/>
          </a:p>
          <a:p>
            <a:pPr lvl="1"/>
            <a:r>
              <a:rPr lang="en-US" altLang="ja-JP" dirty="0"/>
              <a:t>I uploaded a photo of the athletic meeting yesterday. </a:t>
            </a:r>
            <a:r>
              <a:rPr lang="en-US" altLang="ja-JP" dirty="0" smtClean="0"/>
              <a:t>Please  check </a:t>
            </a:r>
            <a:r>
              <a:rPr lang="ja-JP" altLang="en-US" dirty="0" smtClean="0"/>
              <a:t>！</a:t>
            </a:r>
            <a:endParaRPr lang="en-US" altLang="ja-JP" dirty="0" smtClean="0"/>
          </a:p>
          <a:p>
            <a:pPr lvl="1"/>
            <a:r>
              <a:rPr lang="en-US" altLang="ja-JP" dirty="0"/>
              <a:t>Pretend to scan the PC, present a list of viruses, urge the purchase of software, steal credit card number </a:t>
            </a:r>
            <a:r>
              <a:rPr lang="en-US" altLang="ja-JP" dirty="0" smtClean="0"/>
              <a:t>etc.</a:t>
            </a:r>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55</a:t>
            </a:fld>
            <a:endParaRPr lang="ja-JP" altLang="en-US"/>
          </a:p>
        </p:txBody>
      </p:sp>
      <p:pic>
        <p:nvPicPr>
          <p:cNvPr id="8" name="図 7"/>
          <p:cNvPicPr>
            <a:picLocks noChangeAspect="1"/>
          </p:cNvPicPr>
          <p:nvPr/>
        </p:nvPicPr>
        <p:blipFill>
          <a:blip r:embed="rId2"/>
          <a:stretch>
            <a:fillRect/>
          </a:stretch>
        </p:blipFill>
        <p:spPr>
          <a:xfrm>
            <a:off x="1075055" y="4600877"/>
            <a:ext cx="6503068" cy="1964468"/>
          </a:xfrm>
          <a:prstGeom prst="rect">
            <a:avLst/>
          </a:prstGeom>
        </p:spPr>
      </p:pic>
    </p:spTree>
    <p:extLst>
      <p:ext uri="{BB962C8B-B14F-4D97-AF65-F5344CB8AC3E}">
        <p14:creationId xmlns:p14="http://schemas.microsoft.com/office/powerpoint/2010/main" val="1717923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7886700" cy="982411"/>
          </a:xfrm>
        </p:spPr>
        <p:txBody>
          <a:bodyPr>
            <a:normAutofit/>
          </a:bodyPr>
          <a:lstStyle/>
          <a:p>
            <a:r>
              <a:rPr lang="en-US" altLang="ja-JP" sz="4000" dirty="0"/>
              <a:t>Clever trick</a:t>
            </a:r>
            <a:endParaRPr lang="ja-JP" altLang="en-US" sz="4000" dirty="0"/>
          </a:p>
        </p:txBody>
      </p:sp>
      <p:sp>
        <p:nvSpPr>
          <p:cNvPr id="5" name="コンテンツ プレースホルダー 4"/>
          <p:cNvSpPr>
            <a:spLocks noGrp="1"/>
          </p:cNvSpPr>
          <p:nvPr>
            <p:ph idx="1"/>
          </p:nvPr>
        </p:nvSpPr>
        <p:spPr/>
        <p:txBody>
          <a:bodyPr>
            <a:normAutofit/>
          </a:bodyPr>
          <a:lstStyle/>
          <a:p>
            <a:r>
              <a:rPr lang="en-US" altLang="ja-JP" dirty="0"/>
              <a:t>Deceptive mail to mistake </a:t>
            </a:r>
            <a:r>
              <a:rPr lang="en-US" altLang="ja-JP" dirty="0" smtClean="0"/>
              <a:t>users</a:t>
            </a:r>
          </a:p>
          <a:p>
            <a:pPr lvl="1"/>
            <a:r>
              <a:rPr lang="en-US" altLang="ja-JP" dirty="0"/>
              <a:t>It closely resembles the address of a real </a:t>
            </a:r>
            <a:r>
              <a:rPr lang="en-US" altLang="ja-JP" dirty="0" smtClean="0"/>
              <a:t>company</a:t>
            </a:r>
          </a:p>
          <a:p>
            <a:pPr lvl="1"/>
            <a:r>
              <a:rPr lang="en-US" altLang="ja-JP" dirty="0"/>
              <a:t>A believable </a:t>
            </a:r>
            <a:r>
              <a:rPr lang="en-US" altLang="ja-JP" dirty="0" smtClean="0"/>
              <a:t>text</a:t>
            </a:r>
          </a:p>
          <a:p>
            <a:r>
              <a:rPr lang="en-US" altLang="ja-JP" dirty="0"/>
              <a:t>A fake Web site that sees </a:t>
            </a:r>
            <a:r>
              <a:rPr lang="en-US" altLang="ja-JP" dirty="0" smtClean="0"/>
              <a:t>like the real one</a:t>
            </a:r>
          </a:p>
          <a:p>
            <a:pPr lvl="1"/>
            <a:r>
              <a:rPr lang="en-US" altLang="ja-JP" dirty="0"/>
              <a:t>Use a real company name or </a:t>
            </a:r>
            <a:r>
              <a:rPr lang="en-US" altLang="ja-JP" dirty="0" smtClean="0"/>
              <a:t>logo</a:t>
            </a:r>
          </a:p>
          <a:p>
            <a:pPr lvl="1"/>
            <a:r>
              <a:rPr lang="en-US" altLang="ja-JP" dirty="0"/>
              <a:t>Exactly the same design as a real </a:t>
            </a:r>
            <a:r>
              <a:rPr lang="en-US" altLang="ja-JP" dirty="0" smtClean="0"/>
              <a:t>site</a:t>
            </a:r>
          </a:p>
          <a:p>
            <a:r>
              <a:rPr lang="en-US" altLang="ja-JP" dirty="0"/>
              <a:t>Request input of personal </a:t>
            </a:r>
            <a:r>
              <a:rPr lang="en-US" altLang="ja-JP" dirty="0" smtClean="0"/>
              <a:t>information</a:t>
            </a:r>
          </a:p>
          <a:p>
            <a:pPr lvl="1"/>
            <a:r>
              <a:rPr lang="en-US" altLang="ja-JP" dirty="0"/>
              <a:t>The aim is to steal credit card numbers, bank account numbers, user IDs, passwords, etc.</a:t>
            </a:r>
            <a:endParaRPr lang="ja-JP" altLang="en-US" dirty="0"/>
          </a:p>
        </p:txBody>
      </p:sp>
      <p:sp>
        <p:nvSpPr>
          <p:cNvPr id="2" name="スライド番号プレースホルダー 1"/>
          <p:cNvSpPr>
            <a:spLocks noGrp="1"/>
          </p:cNvSpPr>
          <p:nvPr>
            <p:ph type="sldNum" sz="quarter" idx="12"/>
          </p:nvPr>
        </p:nvSpPr>
        <p:spPr/>
        <p:txBody>
          <a:bodyPr/>
          <a:lstStyle/>
          <a:p>
            <a:fld id="{E2C08D11-FAE1-4B54-A905-8D4AFD9C6536}" type="slidenum">
              <a:rPr lang="ja-JP" altLang="en-US" smtClean="0"/>
              <a:pPr/>
              <a:t>56</a:t>
            </a:fld>
            <a:endParaRPr lang="ja-JP" altLang="en-US"/>
          </a:p>
        </p:txBody>
      </p:sp>
    </p:spTree>
    <p:extLst>
      <p:ext uri="{BB962C8B-B14F-4D97-AF65-F5344CB8AC3E}">
        <p14:creationId xmlns:p14="http://schemas.microsoft.com/office/powerpoint/2010/main" val="3711432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t>What kind of damage will it be?</a:t>
            </a:r>
            <a:endParaRPr lang="ja-JP" altLang="en-US" sz="4000" dirty="0"/>
          </a:p>
        </p:txBody>
      </p:sp>
      <p:sp>
        <p:nvSpPr>
          <p:cNvPr id="3" name="コンテンツ プレースホルダー 2"/>
          <p:cNvSpPr>
            <a:spLocks noGrp="1"/>
          </p:cNvSpPr>
          <p:nvPr>
            <p:ph idx="1"/>
          </p:nvPr>
        </p:nvSpPr>
        <p:spPr/>
        <p:txBody>
          <a:bodyPr/>
          <a:lstStyle/>
          <a:p>
            <a:r>
              <a:rPr lang="en-US" altLang="ja-JP" dirty="0"/>
              <a:t>Illegal use of credit </a:t>
            </a:r>
            <a:r>
              <a:rPr lang="en-US" altLang="ja-JP" dirty="0" smtClean="0"/>
              <a:t>card</a:t>
            </a:r>
          </a:p>
          <a:p>
            <a:r>
              <a:rPr lang="en-US" altLang="ja-JP" dirty="0"/>
              <a:t>Unauthorized remittance in online </a:t>
            </a:r>
            <a:r>
              <a:rPr lang="en-US" altLang="ja-JP" dirty="0" smtClean="0"/>
              <a:t>bank</a:t>
            </a:r>
          </a:p>
          <a:p>
            <a:r>
              <a:rPr lang="en-US" altLang="ja-JP" dirty="0"/>
              <a:t>Illegal order at EC </a:t>
            </a:r>
            <a:r>
              <a:rPr lang="en-US" altLang="ja-JP" dirty="0" smtClean="0"/>
              <a:t>site</a:t>
            </a:r>
          </a:p>
          <a:p>
            <a:r>
              <a:rPr lang="en-US" altLang="ja-JP" dirty="0"/>
              <a:t>Personal information leaks, there is also the possibility of being abused by the transfer </a:t>
            </a:r>
            <a:r>
              <a:rPr lang="en-US" altLang="ja-JP" dirty="0" smtClean="0"/>
              <a:t>fraud</a:t>
            </a:r>
          </a:p>
          <a:p>
            <a:r>
              <a:rPr lang="en-US" altLang="ja-JP" dirty="0"/>
              <a:t>Account unauthorized </a:t>
            </a:r>
            <a:r>
              <a:rPr lang="en-US" altLang="ja-JP" dirty="0" smtClean="0"/>
              <a:t>use</a:t>
            </a:r>
          </a:p>
          <a:p>
            <a:pPr lvl="1"/>
            <a:r>
              <a:rPr lang="en-US" altLang="ja-JP" dirty="0"/>
              <a:t>Hijacking, </a:t>
            </a:r>
            <a:r>
              <a:rPr lang="en-US" altLang="ja-JP" dirty="0" smtClean="0"/>
              <a:t>spoofing</a:t>
            </a:r>
          </a:p>
          <a:p>
            <a:pPr lvl="1"/>
            <a:r>
              <a:rPr lang="en-US" altLang="ja-JP" dirty="0"/>
              <a:t>Massive transmission of spam</a:t>
            </a:r>
            <a:endParaRPr lang="ja-JP" altLang="en-US" dirty="0" smtClean="0"/>
          </a:p>
          <a:p>
            <a:pPr lvl="1"/>
            <a:endParaRPr lang="en-US" altLang="ja-JP" dirty="0" smtClean="0"/>
          </a:p>
          <a:p>
            <a:endParaRPr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lang="ja-JP" altLang="en-US" smtClean="0"/>
              <a:pPr/>
              <a:t>57</a:t>
            </a:fld>
            <a:endParaRPr lang="ja-JP" altLang="en-US"/>
          </a:p>
        </p:txBody>
      </p:sp>
    </p:spTree>
    <p:extLst>
      <p:ext uri="{BB962C8B-B14F-4D97-AF65-F5344CB8AC3E}">
        <p14:creationId xmlns:p14="http://schemas.microsoft.com/office/powerpoint/2010/main" val="1561516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8640" y="113949"/>
            <a:ext cx="7966710" cy="883002"/>
          </a:xfrm>
        </p:spPr>
        <p:txBody>
          <a:bodyPr>
            <a:normAutofit/>
          </a:bodyPr>
          <a:lstStyle/>
          <a:p>
            <a:r>
              <a:rPr lang="en-US" altLang="ja-JP" sz="4000" dirty="0"/>
              <a:t>Phishing scam - example 1</a:t>
            </a:r>
            <a:endParaRPr kumimoji="1" lang="ja-JP" altLang="en-US" sz="4000"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58</a:t>
            </a:fld>
            <a:endParaRPr kumimoji="1" lang="ja-JP" altLang="en-US"/>
          </a:p>
        </p:txBody>
      </p:sp>
      <p:pic>
        <p:nvPicPr>
          <p:cNvPr id="3" name="Picture 2"/>
          <p:cNvPicPr>
            <a:picLocks noChangeAspect="1"/>
          </p:cNvPicPr>
          <p:nvPr/>
        </p:nvPicPr>
        <p:blipFill>
          <a:blip r:embed="rId2"/>
          <a:stretch>
            <a:fillRect/>
          </a:stretch>
        </p:blipFill>
        <p:spPr>
          <a:xfrm>
            <a:off x="334538" y="996951"/>
            <a:ext cx="4705814" cy="5778499"/>
          </a:xfrm>
          <a:prstGeom prst="rect">
            <a:avLst/>
          </a:prstGeom>
        </p:spPr>
      </p:pic>
      <p:pic>
        <p:nvPicPr>
          <p:cNvPr id="5" name="Picture 4"/>
          <p:cNvPicPr>
            <a:picLocks noChangeAspect="1"/>
          </p:cNvPicPr>
          <p:nvPr/>
        </p:nvPicPr>
        <p:blipFill>
          <a:blip r:embed="rId3"/>
          <a:stretch>
            <a:fillRect/>
          </a:stretch>
        </p:blipFill>
        <p:spPr>
          <a:xfrm>
            <a:off x="5253711" y="2051824"/>
            <a:ext cx="3890289" cy="3947532"/>
          </a:xfrm>
          <a:prstGeom prst="rect">
            <a:avLst/>
          </a:prstGeom>
        </p:spPr>
      </p:pic>
    </p:spTree>
    <p:extLst>
      <p:ext uri="{BB962C8B-B14F-4D97-AF65-F5344CB8AC3E}">
        <p14:creationId xmlns:p14="http://schemas.microsoft.com/office/powerpoint/2010/main" val="722979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8650" y="1755170"/>
            <a:ext cx="5351347" cy="4966306"/>
          </a:xfrm>
          <a:prstGeom prst="rect">
            <a:avLst/>
          </a:prstGeom>
        </p:spPr>
      </p:pic>
      <p:sp>
        <p:nvSpPr>
          <p:cNvPr id="2" name="タイトル 1"/>
          <p:cNvSpPr>
            <a:spLocks noGrp="1"/>
          </p:cNvSpPr>
          <p:nvPr>
            <p:ph type="title"/>
          </p:nvPr>
        </p:nvSpPr>
        <p:spPr>
          <a:xfrm>
            <a:off x="628650" y="198394"/>
            <a:ext cx="7886700" cy="674402"/>
          </a:xfrm>
        </p:spPr>
        <p:txBody>
          <a:bodyPr>
            <a:normAutofit fontScale="90000"/>
          </a:bodyPr>
          <a:lstStyle/>
          <a:p>
            <a:r>
              <a:rPr lang="en-US" altLang="ja-JP" dirty="0"/>
              <a:t>Phishing scam - example </a:t>
            </a:r>
            <a:r>
              <a:rPr lang="en-US" altLang="ja-JP" dirty="0" smtClean="0"/>
              <a:t>2</a:t>
            </a:r>
            <a:endParaRPr kumimoji="1" lang="ja-JP" altLang="en-US"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59</a:t>
            </a:fld>
            <a:endParaRPr kumimoji="1" lang="ja-JP" altLang="en-US"/>
          </a:p>
        </p:txBody>
      </p:sp>
      <p:sp>
        <p:nvSpPr>
          <p:cNvPr id="8" name="Oval 6"/>
          <p:cNvSpPr>
            <a:spLocks noChangeArrowheads="1"/>
          </p:cNvSpPr>
          <p:nvPr/>
        </p:nvSpPr>
        <p:spPr bwMode="auto">
          <a:xfrm>
            <a:off x="755650" y="5265540"/>
            <a:ext cx="1051515" cy="107101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en-US" sz="1800">
              <a:solidFill>
                <a:prstClr val="black"/>
              </a:solidFill>
            </a:endParaRPr>
          </a:p>
        </p:txBody>
      </p:sp>
      <p:sp>
        <p:nvSpPr>
          <p:cNvPr id="9" name="AutoShape 7"/>
          <p:cNvSpPr>
            <a:spLocks noChangeArrowheads="1"/>
          </p:cNvSpPr>
          <p:nvPr/>
        </p:nvSpPr>
        <p:spPr bwMode="auto">
          <a:xfrm rot="20823008">
            <a:off x="1686679" y="4936425"/>
            <a:ext cx="2690856" cy="712153"/>
          </a:xfrm>
          <a:prstGeom prst="rightArrow">
            <a:avLst>
              <a:gd name="adj1" fmla="val 50000"/>
              <a:gd name="adj2" fmla="val 96214"/>
            </a:avLst>
          </a:prstGeom>
          <a:solidFill>
            <a:srgbClr val="FFC000"/>
          </a:solidFill>
          <a:ln w="38100">
            <a:solidFill>
              <a:srgbClr val="FF0000"/>
            </a:solidFill>
            <a:miter lim="800000"/>
            <a:headEnd/>
            <a:tailEnd/>
          </a:ln>
        </p:spPr>
        <p:txBody>
          <a:bodyPr lIns="74295" tIns="8890" rIns="74295" bIns="8890"/>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endParaRPr lang="ja-JP" altLang="ja-JP" sz="1800">
              <a:solidFill>
                <a:prstClr val="black"/>
              </a:solidFill>
            </a:endParaRPr>
          </a:p>
        </p:txBody>
      </p:sp>
      <p:sp>
        <p:nvSpPr>
          <p:cNvPr id="10" name="AutoShape 8"/>
          <p:cNvSpPr>
            <a:spLocks noChangeArrowheads="1"/>
          </p:cNvSpPr>
          <p:nvPr/>
        </p:nvSpPr>
        <p:spPr bwMode="auto">
          <a:xfrm>
            <a:off x="2449758" y="5648578"/>
            <a:ext cx="1843802" cy="876047"/>
          </a:xfrm>
          <a:prstGeom prst="wedgeRectCallout">
            <a:avLst>
              <a:gd name="adj1" fmla="val -84917"/>
              <a:gd name="adj2" fmla="val -14898"/>
            </a:avLst>
          </a:prstGeom>
          <a:solidFill>
            <a:srgbClr val="D6E3BC"/>
          </a:solidFill>
          <a:ln w="19050">
            <a:solidFill>
              <a:srgbClr val="00B050"/>
            </a:solidFill>
            <a:miter lim="800000"/>
            <a:headEnd/>
            <a:tailEnd/>
          </a:ln>
        </p:spPr>
        <p:txBody>
          <a:bodyPr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ts val="500"/>
              </a:spcBef>
              <a:spcAft>
                <a:spcPts val="500"/>
              </a:spcAft>
              <a:buClrTx/>
              <a:buFontTx/>
              <a:buNone/>
            </a:pPr>
            <a:r>
              <a:rPr lang="en-US" altLang="ja-JP" sz="1200" b="1" dirty="0">
                <a:solidFill>
                  <a:srgbClr val="000000"/>
                </a:solidFill>
                <a:latin typeface="ＭＳ ゴシック" panose="020B0609070205080204" pitchFamily="49" charset="-128"/>
                <a:ea typeface="ＭＳ ゴシック" panose="020B0609070205080204" pitchFamily="49" charset="-128"/>
              </a:rPr>
              <a:t>Click the attached file to display the screen on the right.</a:t>
            </a:r>
            <a:endParaRPr lang="ja-JP" altLang="ja-JP" sz="1800" dirty="0">
              <a:solidFill>
                <a:prstClr val="black"/>
              </a:solidFill>
            </a:endParaRPr>
          </a:p>
        </p:txBody>
      </p:sp>
      <p:sp>
        <p:nvSpPr>
          <p:cNvPr id="11" name="AutoShape 8"/>
          <p:cNvSpPr>
            <a:spLocks noChangeArrowheads="1"/>
          </p:cNvSpPr>
          <p:nvPr/>
        </p:nvSpPr>
        <p:spPr bwMode="auto">
          <a:xfrm>
            <a:off x="6808121" y="2839349"/>
            <a:ext cx="2156492" cy="876047"/>
          </a:xfrm>
          <a:prstGeom prst="wedgeRectCallout">
            <a:avLst>
              <a:gd name="adj1" fmla="val -58972"/>
              <a:gd name="adj2" fmla="val 86981"/>
            </a:avLst>
          </a:prstGeom>
          <a:solidFill>
            <a:srgbClr val="D6E3BC"/>
          </a:solidFill>
          <a:ln w="19050">
            <a:solidFill>
              <a:srgbClr val="00B050"/>
            </a:solidFill>
            <a:miter lim="800000"/>
            <a:headEnd/>
            <a:tailEnd/>
          </a:ln>
        </p:spPr>
        <p:txBody>
          <a:bodyPr anchor="ct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ts val="500"/>
              </a:spcBef>
              <a:spcAft>
                <a:spcPts val="500"/>
              </a:spcAft>
              <a:buClrTx/>
              <a:buFontTx/>
              <a:buNone/>
            </a:pPr>
            <a:r>
              <a:rPr lang="en-US" altLang="ja-JP" sz="1200" b="1" dirty="0" smtClean="0">
                <a:solidFill>
                  <a:srgbClr val="000000"/>
                </a:solidFill>
                <a:latin typeface="ＭＳ ゴシック" panose="020B0609070205080204" pitchFamily="49" charset="-128"/>
                <a:ea typeface="ＭＳ ゴシック" panose="020B0609070205080204" pitchFamily="49" charset="-128"/>
              </a:rPr>
              <a:t>Trying </a:t>
            </a:r>
            <a:r>
              <a:rPr lang="en-US" altLang="ja-JP" sz="1200" b="1" dirty="0">
                <a:solidFill>
                  <a:srgbClr val="000000"/>
                </a:solidFill>
                <a:latin typeface="ＭＳ ゴシック" panose="020B0609070205080204" pitchFamily="49" charset="-128"/>
                <a:ea typeface="ＭＳ ゴシック" panose="020B0609070205080204" pitchFamily="49" charset="-128"/>
              </a:rPr>
              <a:t>to steal a user ID, </a:t>
            </a:r>
            <a:r>
              <a:rPr lang="en-US" altLang="ja-JP" sz="1200" b="1" dirty="0" smtClean="0">
                <a:solidFill>
                  <a:srgbClr val="000000"/>
                </a:solidFill>
                <a:latin typeface="ＭＳ ゴシック" panose="020B0609070205080204" pitchFamily="49" charset="-128"/>
                <a:ea typeface="ＭＳ ゴシック" panose="020B0609070205080204" pitchFamily="49" charset="-128"/>
              </a:rPr>
              <a:t>password by random </a:t>
            </a:r>
            <a:r>
              <a:rPr lang="en-US" altLang="ja-JP" sz="1200" b="1" dirty="0">
                <a:solidFill>
                  <a:srgbClr val="000000"/>
                </a:solidFill>
                <a:latin typeface="ＭＳ ゴシック" panose="020B0609070205080204" pitchFamily="49" charset="-128"/>
                <a:ea typeface="ＭＳ ゴシック" panose="020B0609070205080204" pitchFamily="49" charset="-128"/>
              </a:rPr>
              <a:t>number table.</a:t>
            </a:r>
            <a:endParaRPr lang="ja-JP" altLang="ja-JP" sz="1800" dirty="0">
              <a:solidFill>
                <a:prstClr val="black"/>
              </a:solidFill>
            </a:endParaRPr>
          </a:p>
        </p:txBody>
      </p:sp>
      <p:sp>
        <p:nvSpPr>
          <p:cNvPr id="12" name="テキスト ボックス 1"/>
          <p:cNvSpPr txBox="1">
            <a:spLocks noChangeArrowheads="1"/>
          </p:cNvSpPr>
          <p:nvPr/>
        </p:nvSpPr>
        <p:spPr bwMode="auto">
          <a:xfrm>
            <a:off x="648363" y="1087788"/>
            <a:ext cx="5357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1800" b="1" dirty="0">
                <a:solidFill>
                  <a:prstClr val="black"/>
                </a:solidFill>
              </a:rPr>
              <a:t>A pattern that is set on an email attachment file</a:t>
            </a:r>
            <a:endParaRPr lang="ja-JP" altLang="en-US" sz="1800" b="1" dirty="0">
              <a:solidFill>
                <a:prstClr val="black"/>
              </a:solidFill>
            </a:endParaRPr>
          </a:p>
        </p:txBody>
      </p:sp>
      <p:pic>
        <p:nvPicPr>
          <p:cNvPr id="5" name="Picture 4"/>
          <p:cNvPicPr>
            <a:picLocks noChangeAspect="1"/>
          </p:cNvPicPr>
          <p:nvPr/>
        </p:nvPicPr>
        <p:blipFill>
          <a:blip r:embed="rId3"/>
          <a:stretch>
            <a:fillRect/>
          </a:stretch>
        </p:blipFill>
        <p:spPr>
          <a:xfrm>
            <a:off x="5309698" y="4178155"/>
            <a:ext cx="3365500" cy="2425700"/>
          </a:xfrm>
          <a:prstGeom prst="rect">
            <a:avLst/>
          </a:prstGeom>
        </p:spPr>
      </p:pic>
    </p:spTree>
    <p:extLst>
      <p:ext uri="{BB962C8B-B14F-4D97-AF65-F5344CB8AC3E}">
        <p14:creationId xmlns:p14="http://schemas.microsoft.com/office/powerpoint/2010/main" val="365378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Benesse</a:t>
            </a:r>
            <a:r>
              <a:rPr lang="en-US" altLang="ja-JP" dirty="0"/>
              <a:t> personal information leakage incident</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dirty="0"/>
              <a:t>Large-scale personal information leak case of </a:t>
            </a:r>
            <a:r>
              <a:rPr lang="en-US" altLang="ja-JP" dirty="0" err="1"/>
              <a:t>Benesse</a:t>
            </a:r>
            <a:r>
              <a:rPr lang="en-US" altLang="ja-JP" dirty="0"/>
              <a:t> Corporation (</a:t>
            </a:r>
            <a:r>
              <a:rPr lang="en-US" altLang="ja-JP" dirty="0" err="1"/>
              <a:t>Benesse</a:t>
            </a:r>
            <a:r>
              <a:rPr lang="en-US" altLang="ja-JP" dirty="0"/>
              <a:t>) discovered on July 9, 2014 .</a:t>
            </a:r>
            <a:endParaRPr lang="en-US" altLang="ja-JP" dirty="0" smtClean="0"/>
          </a:p>
          <a:p>
            <a:pPr lvl="1"/>
            <a:r>
              <a:rPr lang="en-US" altLang="ja-JP" dirty="0"/>
              <a:t>Internal </a:t>
            </a:r>
            <a:r>
              <a:rPr lang="en-US" altLang="ja-JP" dirty="0" smtClean="0"/>
              <a:t>crime</a:t>
            </a:r>
          </a:p>
          <a:p>
            <a:pPr lvl="1"/>
            <a:r>
              <a:rPr lang="en-US" altLang="ja-JP" dirty="0"/>
              <a:t>Bringing in external equipment (PC or USB device) to a server room with a database is </a:t>
            </a:r>
            <a:r>
              <a:rPr lang="en-US" altLang="ja-JP" dirty="0" smtClean="0"/>
              <a:t>prohibited.</a:t>
            </a:r>
            <a:endParaRPr lang="en-US" altLang="ja-JP" dirty="0"/>
          </a:p>
          <a:p>
            <a:pPr lvl="1"/>
            <a:r>
              <a:rPr lang="en-US" altLang="ja-JP" dirty="0"/>
              <a:t>The engineer connects the smartphone directly to the database server via USB and extracts the </a:t>
            </a:r>
            <a:r>
              <a:rPr lang="en-US" altLang="ja-JP" dirty="0" smtClean="0"/>
              <a:t>data.</a:t>
            </a:r>
          </a:p>
          <a:p>
            <a:pPr lvl="2"/>
            <a:r>
              <a:rPr lang="en-US" altLang="ja-JP" dirty="0"/>
              <a:t>Surveillance camera in server </a:t>
            </a:r>
            <a:r>
              <a:rPr lang="en-US" altLang="ja-JP" dirty="0" smtClean="0"/>
              <a:t>room</a:t>
            </a:r>
          </a:p>
          <a:p>
            <a:pPr lvl="2"/>
            <a:r>
              <a:rPr lang="en-US" altLang="ja-JP" dirty="0" smtClean="0"/>
              <a:t>Database </a:t>
            </a:r>
            <a:r>
              <a:rPr lang="en-US" altLang="ja-JP" dirty="0"/>
              <a:t>server record</a:t>
            </a:r>
            <a:endParaRPr kumimoji="1" lang="en-US" altLang="ja-JP" dirty="0" smtClean="0"/>
          </a:p>
          <a:p>
            <a:pPr lvl="1"/>
            <a:r>
              <a:rPr lang="en-US" altLang="ja-JP" dirty="0"/>
              <a:t>Engineers are </a:t>
            </a:r>
            <a:r>
              <a:rPr lang="en-US" altLang="ja-JP" dirty="0" smtClean="0"/>
              <a:t>arrested</a:t>
            </a:r>
          </a:p>
          <a:p>
            <a:pPr lvl="2"/>
            <a:r>
              <a:rPr lang="en-US" altLang="ja-JP" dirty="0"/>
              <a:t>Violation of unfair competition prevention law (reproduction of trade secret, disclosure)</a:t>
            </a:r>
            <a:endParaRPr kumimoji="1" lang="ja-JP" altLang="en-US" dirty="0"/>
          </a:p>
        </p:txBody>
      </p:sp>
      <p:pic>
        <p:nvPicPr>
          <p:cNvPr id="4" name="図 3"/>
          <p:cNvPicPr>
            <a:picLocks noChangeAspect="1"/>
          </p:cNvPicPr>
          <p:nvPr/>
        </p:nvPicPr>
        <p:blipFill>
          <a:blip r:embed="rId2"/>
          <a:stretch>
            <a:fillRect/>
          </a:stretch>
        </p:blipFill>
        <p:spPr>
          <a:xfrm>
            <a:off x="7533809" y="579812"/>
            <a:ext cx="981541" cy="896190"/>
          </a:xfrm>
          <a:prstGeom prst="rect">
            <a:avLst/>
          </a:prstGeom>
        </p:spPr>
      </p:pic>
    </p:spTree>
    <p:extLst>
      <p:ext uri="{BB962C8B-B14F-4D97-AF65-F5344CB8AC3E}">
        <p14:creationId xmlns:p14="http://schemas.microsoft.com/office/powerpoint/2010/main" val="11781699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629" y="1356453"/>
            <a:ext cx="9144000" cy="4528969"/>
          </a:xfrm>
          <a:prstGeom prst="rect">
            <a:avLst/>
          </a:prstGeom>
        </p:spPr>
      </p:pic>
      <p:sp>
        <p:nvSpPr>
          <p:cNvPr id="2" name="タイトル 1"/>
          <p:cNvSpPr>
            <a:spLocks noGrp="1"/>
          </p:cNvSpPr>
          <p:nvPr>
            <p:ph type="title"/>
          </p:nvPr>
        </p:nvSpPr>
        <p:spPr>
          <a:xfrm>
            <a:off x="628650" y="182247"/>
            <a:ext cx="7886700" cy="703278"/>
          </a:xfrm>
        </p:spPr>
        <p:txBody>
          <a:bodyPr>
            <a:normAutofit/>
          </a:bodyPr>
          <a:lstStyle/>
          <a:p>
            <a:r>
              <a:rPr lang="en-US" altLang="ja-JP" sz="4000" dirty="0"/>
              <a:t>Example of phishing mail (1)</a:t>
            </a:r>
            <a:endParaRPr kumimoji="1" lang="ja-JP" altLang="en-US" sz="4000" dirty="0"/>
          </a:p>
        </p:txBody>
      </p:sp>
      <p:sp>
        <p:nvSpPr>
          <p:cNvPr id="3" name="スライド番号プレースホルダー 2"/>
          <p:cNvSpPr>
            <a:spLocks noGrp="1"/>
          </p:cNvSpPr>
          <p:nvPr>
            <p:ph type="sldNum" sz="quarter" idx="12"/>
          </p:nvPr>
        </p:nvSpPr>
        <p:spPr/>
        <p:txBody>
          <a:bodyPr/>
          <a:lstStyle/>
          <a:p>
            <a:fld id="{48BE86D6-329C-4F75-BA84-D3C7A7D546B2}" type="slidenum">
              <a:rPr kumimoji="1" lang="ja-JP" altLang="en-US" smtClean="0"/>
              <a:pPr/>
              <a:t>60</a:t>
            </a:fld>
            <a:endParaRPr kumimoji="1" lang="ja-JP" altLang="en-US"/>
          </a:p>
        </p:txBody>
      </p:sp>
      <p:sp>
        <p:nvSpPr>
          <p:cNvPr id="7" name="角丸四角形吹き出し 6"/>
          <p:cNvSpPr/>
          <p:nvPr/>
        </p:nvSpPr>
        <p:spPr>
          <a:xfrm>
            <a:off x="3005188" y="2936734"/>
            <a:ext cx="4858438" cy="283684"/>
          </a:xfrm>
          <a:prstGeom prst="wedgeRoundRectCallout">
            <a:avLst>
              <a:gd name="adj1" fmla="val -27635"/>
              <a:gd name="adj2" fmla="val 702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ja-JP" sz="1200" dirty="0">
                <a:solidFill>
                  <a:prstClr val="white"/>
                </a:solidFill>
              </a:rPr>
              <a:t>http://hiroba.dqx.jp.clud.usa.cc/account/app/svc/login.html</a:t>
            </a:r>
            <a:endParaRPr lang="ja-JP" altLang="en-US" sz="1200" dirty="0">
              <a:solidFill>
                <a:prstClr val="white"/>
              </a:solidFill>
            </a:endParaRPr>
          </a:p>
        </p:txBody>
      </p:sp>
    </p:spTree>
    <p:extLst>
      <p:ext uri="{BB962C8B-B14F-4D97-AF65-F5344CB8AC3E}">
        <p14:creationId xmlns:p14="http://schemas.microsoft.com/office/powerpoint/2010/main" val="1673748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01498"/>
            <a:ext cx="7886700" cy="684028"/>
          </a:xfrm>
        </p:spPr>
        <p:txBody>
          <a:bodyPr>
            <a:normAutofit/>
          </a:bodyPr>
          <a:lstStyle/>
          <a:p>
            <a:r>
              <a:rPr lang="en-US" altLang="ja-JP" sz="4000" dirty="0"/>
              <a:t>Example of phishing mail (2)</a:t>
            </a:r>
            <a:endParaRPr kumimoji="1" lang="ja-JP" altLang="en-US" sz="4000" dirty="0"/>
          </a:p>
        </p:txBody>
      </p:sp>
      <p:sp>
        <p:nvSpPr>
          <p:cNvPr id="4" name="スライド番号プレースホルダー 3"/>
          <p:cNvSpPr>
            <a:spLocks noGrp="1"/>
          </p:cNvSpPr>
          <p:nvPr>
            <p:ph type="sldNum" sz="quarter" idx="12"/>
          </p:nvPr>
        </p:nvSpPr>
        <p:spPr/>
        <p:txBody>
          <a:bodyPr/>
          <a:lstStyle/>
          <a:p>
            <a:fld id="{48BE86D6-329C-4F75-BA84-D3C7A7D546B2}" type="slidenum">
              <a:rPr kumimoji="1" lang="ja-JP" altLang="en-US" smtClean="0"/>
              <a:pPr/>
              <a:t>61</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103" y="1442403"/>
            <a:ext cx="6896716" cy="4876466"/>
          </a:xfrm>
          <a:prstGeom prst="rect">
            <a:avLst/>
          </a:prstGeom>
        </p:spPr>
      </p:pic>
      <p:sp>
        <p:nvSpPr>
          <p:cNvPr id="7" name="角丸四角形吹き出し 6"/>
          <p:cNvSpPr/>
          <p:nvPr/>
        </p:nvSpPr>
        <p:spPr>
          <a:xfrm>
            <a:off x="1599512" y="4337698"/>
            <a:ext cx="4667473" cy="319963"/>
          </a:xfrm>
          <a:prstGeom prst="wedgeRoundRectCallout">
            <a:avLst>
              <a:gd name="adj1" fmla="val -27635"/>
              <a:gd name="adj2" fmla="val 702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ltLang="ja-JP" sz="1200" dirty="0">
                <a:solidFill>
                  <a:prstClr val="white"/>
                </a:solidFill>
              </a:rPr>
              <a:t>http://www.contactme.com/53277c9cfdb04600020170d1</a:t>
            </a:r>
            <a:endParaRPr lang="ja-JP" altLang="en-US" sz="1200" dirty="0">
              <a:solidFill>
                <a:prstClr val="white"/>
              </a:solidFill>
            </a:endParaRPr>
          </a:p>
        </p:txBody>
      </p:sp>
      <p:sp>
        <p:nvSpPr>
          <p:cNvPr id="8" name="角丸四角形 7"/>
          <p:cNvSpPr/>
          <p:nvPr/>
        </p:nvSpPr>
        <p:spPr>
          <a:xfrm>
            <a:off x="3338110" y="1905000"/>
            <a:ext cx="1901689" cy="2763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9" name="テキスト ボックス 8"/>
          <p:cNvSpPr txBox="1"/>
          <p:nvPr/>
        </p:nvSpPr>
        <p:spPr>
          <a:xfrm>
            <a:off x="5239800" y="1888016"/>
            <a:ext cx="1361270" cy="369332"/>
          </a:xfrm>
          <a:prstGeom prst="rect">
            <a:avLst/>
          </a:prstGeom>
          <a:noFill/>
        </p:spPr>
        <p:txBody>
          <a:bodyPr wrap="none" rtlCol="0">
            <a:spAutoFit/>
          </a:bodyPr>
          <a:lstStyle/>
          <a:p>
            <a:pPr defTabSz="457200"/>
            <a:r>
              <a:rPr lang="en-US" altLang="ja-JP" b="1" dirty="0">
                <a:solidFill>
                  <a:srgbClr val="FF0000"/>
                </a:solidFill>
              </a:rPr>
              <a:t>Source of lie</a:t>
            </a:r>
            <a:endParaRPr lang="ja-JP" altLang="en-US" b="1" dirty="0">
              <a:solidFill>
                <a:srgbClr val="FF0000"/>
              </a:solidFill>
            </a:endParaRPr>
          </a:p>
        </p:txBody>
      </p:sp>
      <p:sp>
        <p:nvSpPr>
          <p:cNvPr id="10" name="テキスト ボックス 8"/>
          <p:cNvSpPr txBox="1"/>
          <p:nvPr/>
        </p:nvSpPr>
        <p:spPr>
          <a:xfrm>
            <a:off x="2827424" y="1505158"/>
            <a:ext cx="2079111" cy="369332"/>
          </a:xfrm>
          <a:prstGeom prst="rect">
            <a:avLst/>
          </a:prstGeom>
          <a:solidFill>
            <a:schemeClr val="bg1">
              <a:lumMod val="95000"/>
            </a:schemeClr>
          </a:solidFill>
        </p:spPr>
        <p:txBody>
          <a:bodyPr wrap="square" rtlCol="0">
            <a:spAutoFit/>
          </a:bodyPr>
          <a:lstStyle/>
          <a:p>
            <a:pPr defTabSz="457200"/>
            <a:r>
              <a:rPr lang="en-US" altLang="ja-JP" dirty="0" smtClean="0"/>
              <a:t>System message</a:t>
            </a:r>
            <a:endParaRPr lang="ja-JP" altLang="en-US" dirty="0"/>
          </a:p>
        </p:txBody>
      </p:sp>
      <p:sp>
        <p:nvSpPr>
          <p:cNvPr id="11" name="テキスト ボックス 8"/>
          <p:cNvSpPr txBox="1"/>
          <p:nvPr/>
        </p:nvSpPr>
        <p:spPr>
          <a:xfrm>
            <a:off x="1476103" y="5214539"/>
            <a:ext cx="2079111" cy="369332"/>
          </a:xfrm>
          <a:prstGeom prst="rect">
            <a:avLst/>
          </a:prstGeom>
          <a:solidFill>
            <a:schemeClr val="bg1"/>
          </a:solidFill>
        </p:spPr>
        <p:txBody>
          <a:bodyPr wrap="square" rtlCol="0">
            <a:spAutoFit/>
          </a:bodyPr>
          <a:lstStyle/>
          <a:p>
            <a:pPr defTabSz="457200"/>
            <a:endParaRPr lang="ja-JP" altLang="en-US" dirty="0"/>
          </a:p>
        </p:txBody>
      </p:sp>
      <p:sp>
        <p:nvSpPr>
          <p:cNvPr id="13" name="テキスト ボックス 8"/>
          <p:cNvSpPr txBox="1"/>
          <p:nvPr/>
        </p:nvSpPr>
        <p:spPr>
          <a:xfrm>
            <a:off x="1476103" y="3050059"/>
            <a:ext cx="6896716" cy="1211631"/>
          </a:xfrm>
          <a:prstGeom prst="rect">
            <a:avLst/>
          </a:prstGeom>
          <a:gradFill flip="none" rotWithShape="1">
            <a:gsLst>
              <a:gs pos="0">
                <a:schemeClr val="accent3">
                  <a:lumMod val="5000"/>
                  <a:lumOff val="95000"/>
                  <a:alpha val="7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defTabSz="457200"/>
            <a:endParaRPr lang="ja-JP" altLang="en-US" dirty="0"/>
          </a:p>
        </p:txBody>
      </p:sp>
      <p:sp>
        <p:nvSpPr>
          <p:cNvPr id="14" name="テキスト ボックス 8"/>
          <p:cNvSpPr txBox="1"/>
          <p:nvPr/>
        </p:nvSpPr>
        <p:spPr>
          <a:xfrm rot="10800000" flipH="1" flipV="1">
            <a:off x="2827424" y="3079910"/>
            <a:ext cx="3439560" cy="923330"/>
          </a:xfrm>
          <a:prstGeom prst="rect">
            <a:avLst/>
          </a:prstGeom>
          <a:noFill/>
        </p:spPr>
        <p:txBody>
          <a:bodyPr wrap="square" rtlCol="0">
            <a:spAutoFit/>
          </a:bodyPr>
          <a:lstStyle/>
          <a:p>
            <a:pPr defTabSz="457200"/>
            <a:r>
              <a:rPr lang="en-US" altLang="ja-JP" b="1" dirty="0" smtClean="0">
                <a:solidFill>
                  <a:srgbClr val="FF0000"/>
                </a:solidFill>
              </a:rPr>
              <a:t>Cheating message: “Please click the link shown below for  management of account”</a:t>
            </a:r>
            <a:endParaRPr lang="ja-JP" altLang="en-US" b="1" dirty="0">
              <a:solidFill>
                <a:srgbClr val="FF0000"/>
              </a:solidFill>
            </a:endParaRPr>
          </a:p>
        </p:txBody>
      </p:sp>
    </p:spTree>
    <p:extLst>
      <p:ext uri="{BB962C8B-B14F-4D97-AF65-F5344CB8AC3E}">
        <p14:creationId xmlns:p14="http://schemas.microsoft.com/office/powerpoint/2010/main" val="6506040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48BE86D6-329C-4F75-BA84-D3C7A7D546B2}" type="slidenum">
              <a:rPr kumimoji="1" lang="ja-JP" altLang="en-US" smtClean="0"/>
              <a:pPr/>
              <a:t>62</a:t>
            </a:fld>
            <a:endParaRPr kumimoji="1" lang="ja-JP" altLang="en-US"/>
          </a:p>
        </p:txBody>
      </p:sp>
      <p:pic>
        <p:nvPicPr>
          <p:cNvPr id="6" name="Picture 5"/>
          <p:cNvPicPr>
            <a:picLocks noChangeAspect="1"/>
          </p:cNvPicPr>
          <p:nvPr/>
        </p:nvPicPr>
        <p:blipFill>
          <a:blip r:embed="rId2"/>
          <a:stretch>
            <a:fillRect/>
          </a:stretch>
        </p:blipFill>
        <p:spPr>
          <a:xfrm>
            <a:off x="626858" y="2484013"/>
            <a:ext cx="7245903" cy="4237463"/>
          </a:xfrm>
          <a:prstGeom prst="rect">
            <a:avLst/>
          </a:prstGeom>
        </p:spPr>
      </p:pic>
      <p:sp>
        <p:nvSpPr>
          <p:cNvPr id="7" name="テキスト ボックス 8"/>
          <p:cNvSpPr txBox="1"/>
          <p:nvPr/>
        </p:nvSpPr>
        <p:spPr>
          <a:xfrm rot="10800000" flipH="1" flipV="1">
            <a:off x="626858" y="483689"/>
            <a:ext cx="6643737" cy="584775"/>
          </a:xfrm>
          <a:prstGeom prst="rect">
            <a:avLst/>
          </a:prstGeom>
          <a:noFill/>
        </p:spPr>
        <p:txBody>
          <a:bodyPr wrap="square" rtlCol="0">
            <a:spAutoFit/>
          </a:bodyPr>
          <a:lstStyle/>
          <a:p>
            <a:pPr defTabSz="457200"/>
            <a:r>
              <a:rPr lang="en-US" altLang="ja-JP" sz="3200" b="1" dirty="0">
                <a:solidFill>
                  <a:srgbClr val="FF0000"/>
                </a:solidFill>
              </a:rPr>
              <a:t>Be aware of phishing </a:t>
            </a:r>
            <a:r>
              <a:rPr lang="en-US" altLang="ja-JP" sz="3200" b="1" dirty="0" smtClean="0">
                <a:solidFill>
                  <a:srgbClr val="FF0000"/>
                </a:solidFill>
              </a:rPr>
              <a:t>emails!!!!</a:t>
            </a:r>
            <a:endParaRPr lang="ja-JP" altLang="en-US" sz="3200" b="1" dirty="0">
              <a:solidFill>
                <a:srgbClr val="FF0000"/>
              </a:solidFill>
            </a:endParaRPr>
          </a:p>
        </p:txBody>
      </p:sp>
      <p:sp>
        <p:nvSpPr>
          <p:cNvPr id="8" name="テキスト ボックス 8"/>
          <p:cNvSpPr txBox="1"/>
          <p:nvPr/>
        </p:nvSpPr>
        <p:spPr>
          <a:xfrm rot="10800000" flipH="1" flipV="1">
            <a:off x="626858" y="1516408"/>
            <a:ext cx="6643737" cy="1015663"/>
          </a:xfrm>
          <a:prstGeom prst="rect">
            <a:avLst/>
          </a:prstGeom>
          <a:noFill/>
        </p:spPr>
        <p:txBody>
          <a:bodyPr wrap="square" rtlCol="0">
            <a:spAutoFit/>
          </a:bodyPr>
          <a:lstStyle/>
          <a:p>
            <a:pPr defTabSz="457200"/>
            <a:r>
              <a:rPr lang="en-US" altLang="ja-JP" sz="2000" dirty="0" smtClean="0"/>
              <a:t>Site: https://</a:t>
            </a:r>
            <a:r>
              <a:rPr lang="en-US" altLang="ja-JP" sz="2000" dirty="0" err="1" smtClean="0"/>
              <a:t>www.sec.iii.kyushu-u.ac.jp</a:t>
            </a:r>
            <a:r>
              <a:rPr lang="en-US" altLang="ja-JP" sz="2000" dirty="0" smtClean="0"/>
              <a:t>/</a:t>
            </a:r>
          </a:p>
          <a:p>
            <a:pPr defTabSz="457200"/>
            <a:r>
              <a:rPr lang="en-US" altLang="ja-JP" sz="2000" dirty="0" smtClean="0"/>
              <a:t>Tel:  092-642-7647</a:t>
            </a:r>
          </a:p>
          <a:p>
            <a:pPr defTabSz="457200"/>
            <a:r>
              <a:rPr lang="en-US" altLang="ja-JP" sz="2000" dirty="0" err="1" smtClean="0"/>
              <a:t>E-mail:security-room@iii.kyushu-u.ac.jp</a:t>
            </a:r>
            <a:endParaRPr lang="ja-JP" altLang="en-US" sz="2000" dirty="0"/>
          </a:p>
        </p:txBody>
      </p:sp>
    </p:spTree>
    <p:extLst>
      <p:ext uri="{BB962C8B-B14F-4D97-AF65-F5344CB8AC3E}">
        <p14:creationId xmlns:p14="http://schemas.microsoft.com/office/powerpoint/2010/main" val="20607888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972786"/>
          </a:xfrm>
        </p:spPr>
        <p:txBody>
          <a:bodyPr>
            <a:normAutofit/>
          </a:bodyPr>
          <a:lstStyle/>
          <a:p>
            <a:r>
              <a:rPr lang="en-US" altLang="ja-JP" sz="4000" dirty="0"/>
              <a:t>Target type attack</a:t>
            </a:r>
            <a:endParaRPr lang="ja-JP" altLang="en-US" sz="4000" dirty="0"/>
          </a:p>
        </p:txBody>
      </p:sp>
      <p:sp>
        <p:nvSpPr>
          <p:cNvPr id="3" name="コンテンツ プレースホルダー 2"/>
          <p:cNvSpPr>
            <a:spLocks noGrp="1"/>
          </p:cNvSpPr>
          <p:nvPr>
            <p:ph idx="1"/>
          </p:nvPr>
        </p:nvSpPr>
        <p:spPr/>
        <p:txBody>
          <a:bodyPr>
            <a:normAutofit fontScale="85000" lnSpcReduction="10000"/>
          </a:bodyPr>
          <a:lstStyle/>
          <a:p>
            <a:r>
              <a:rPr lang="en-US" altLang="ja-JP" dirty="0"/>
              <a:t>Attack targeting specific individuals and </a:t>
            </a:r>
            <a:r>
              <a:rPr lang="en-US" altLang="ja-JP" dirty="0" smtClean="0"/>
              <a:t>organizations</a:t>
            </a:r>
          </a:p>
          <a:p>
            <a:pPr lvl="1"/>
            <a:r>
              <a:rPr lang="en-US" altLang="ja-JP" dirty="0"/>
              <a:t>Combine various cyber attacks and social engineering methods, carefully investigate the characteristics and network composition of the targeted individuals and organizations, attack and hide, conduct spy activities and disturbance </a:t>
            </a:r>
            <a:r>
              <a:rPr lang="en-US" altLang="ja-JP" dirty="0" smtClean="0"/>
              <a:t>acts</a:t>
            </a:r>
          </a:p>
          <a:p>
            <a:r>
              <a:rPr lang="en-US" altLang="ja-JP" dirty="0"/>
              <a:t>Often started with phishing e-mails and website tampering created in consideration of target </a:t>
            </a:r>
            <a:r>
              <a:rPr lang="en-US" altLang="ja-JP" dirty="0" smtClean="0"/>
              <a:t>characteristics</a:t>
            </a:r>
          </a:p>
          <a:p>
            <a:pPr lvl="1"/>
            <a:r>
              <a:rPr lang="en-US" altLang="ja-JP" dirty="0"/>
              <a:t>Since it is a customized attack for the attack target, it is difficult to protect with the usual security countermeasure </a:t>
            </a:r>
            <a:r>
              <a:rPr lang="en-US" altLang="ja-JP" dirty="0" smtClean="0"/>
              <a:t>method</a:t>
            </a:r>
          </a:p>
          <a:p>
            <a:pPr lvl="1"/>
            <a:endParaRPr lang="en-US" altLang="ja-JP" dirty="0" smtClean="0"/>
          </a:p>
          <a:p>
            <a:r>
              <a:rPr lang="en-US" altLang="ja-JP" dirty="0"/>
              <a:t>The thing that is done continuously for a long time is sometimes called APT (Advanced Persistent Threat) attack</a:t>
            </a:r>
            <a:endParaRPr lang="en-US" altLang="ja-JP" dirty="0" smtClean="0"/>
          </a:p>
        </p:txBody>
      </p:sp>
      <p:sp>
        <p:nvSpPr>
          <p:cNvPr id="4" name="スライド番号プレースホルダー 3"/>
          <p:cNvSpPr>
            <a:spLocks noGrp="1"/>
          </p:cNvSpPr>
          <p:nvPr>
            <p:ph type="sldNum" sz="quarter" idx="12"/>
          </p:nvPr>
        </p:nvSpPr>
        <p:spPr/>
        <p:txBody>
          <a:bodyPr/>
          <a:lstStyle/>
          <a:p>
            <a:fld id="{48BE86D6-329C-4F75-BA84-D3C7A7D546B2}" type="slidenum">
              <a:rPr lang="ja-JP" altLang="en-US" smtClean="0"/>
              <a:pPr/>
              <a:t>63</a:t>
            </a:fld>
            <a:endParaRPr lang="ja-JP" altLang="en-US"/>
          </a:p>
        </p:txBody>
      </p:sp>
    </p:spTree>
    <p:extLst>
      <p:ext uri="{BB962C8B-B14F-4D97-AF65-F5344CB8AC3E}">
        <p14:creationId xmlns:p14="http://schemas.microsoft.com/office/powerpoint/2010/main" val="15237042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857282"/>
          </a:xfrm>
        </p:spPr>
        <p:txBody>
          <a:bodyPr/>
          <a:lstStyle/>
          <a:p>
            <a:r>
              <a:rPr lang="en-US" altLang="ja-JP" dirty="0"/>
              <a:t>Measures against phishing </a:t>
            </a:r>
            <a:r>
              <a:rPr lang="en-US" altLang="ja-JP" dirty="0" smtClean="0"/>
              <a:t>scams</a:t>
            </a:r>
            <a:endParaRPr kumimoji="1" lang="ja-JP" altLang="en-US" sz="4000" dirty="0"/>
          </a:p>
        </p:txBody>
      </p:sp>
      <p:sp>
        <p:nvSpPr>
          <p:cNvPr id="3" name="コンテンツ プレースホルダー 2"/>
          <p:cNvSpPr>
            <a:spLocks noGrp="1"/>
          </p:cNvSpPr>
          <p:nvPr>
            <p:ph idx="1"/>
          </p:nvPr>
        </p:nvSpPr>
        <p:spPr/>
        <p:txBody>
          <a:bodyPr>
            <a:normAutofit/>
          </a:bodyPr>
          <a:lstStyle/>
          <a:p>
            <a:r>
              <a:rPr lang="en-US" altLang="ja-JP" dirty="0"/>
              <a:t>Do not trust the sender (sender) of e-mail </a:t>
            </a:r>
            <a:r>
              <a:rPr lang="en-US" altLang="ja-JP" dirty="0" smtClean="0"/>
              <a:t>easily</a:t>
            </a:r>
          </a:p>
          <a:p>
            <a:r>
              <a:rPr lang="en-US" altLang="ja-JP" dirty="0"/>
              <a:t>Do not trust the contents of e-mail </a:t>
            </a:r>
            <a:r>
              <a:rPr lang="en-US" altLang="ja-JP" dirty="0" smtClean="0"/>
              <a:t>easily</a:t>
            </a:r>
          </a:p>
          <a:p>
            <a:r>
              <a:rPr lang="en-US" altLang="ja-JP" dirty="0"/>
              <a:t>Do not click on links </a:t>
            </a:r>
            <a:r>
              <a:rPr lang="en-US" altLang="ja-JP" dirty="0" smtClean="0"/>
              <a:t>easily</a:t>
            </a:r>
          </a:p>
          <a:p>
            <a:r>
              <a:rPr lang="en-US" altLang="ja-JP" dirty="0"/>
              <a:t>Confirm whether it is a real site before </a:t>
            </a:r>
            <a:r>
              <a:rPr lang="en-US" altLang="ja-JP" dirty="0" smtClean="0"/>
              <a:t>input</a:t>
            </a:r>
          </a:p>
          <a:p>
            <a:pPr lvl="1"/>
            <a:r>
              <a:rPr lang="en-US" altLang="ja-JP" dirty="0"/>
              <a:t>Make sure that the correct URL is displayed in the address </a:t>
            </a:r>
            <a:r>
              <a:rPr lang="en-US" altLang="ja-JP" dirty="0" smtClean="0"/>
              <a:t>bar</a:t>
            </a:r>
          </a:p>
          <a:p>
            <a:pPr lvl="1"/>
            <a:r>
              <a:rPr lang="en-US" altLang="ja-JP" dirty="0"/>
              <a:t>Do not enter personal information on </a:t>
            </a:r>
            <a:r>
              <a:rPr lang="en-US" altLang="ja-JP" dirty="0" smtClean="0"/>
              <a:t>web </a:t>
            </a:r>
            <a:r>
              <a:rPr lang="en-US" altLang="ja-JP" dirty="0"/>
              <a:t>sites that do not have a key icon indicating SSL </a:t>
            </a:r>
            <a:r>
              <a:rPr lang="en-US" altLang="ja-JP" dirty="0" smtClean="0"/>
              <a:t>connection</a:t>
            </a:r>
          </a:p>
          <a:p>
            <a:pPr lvl="1"/>
            <a:r>
              <a:rPr lang="en-US" altLang="ja-JP" dirty="0"/>
              <a:t>Use anti-phishing software</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64</a:t>
            </a:fld>
            <a:endParaRPr kumimoji="1" lang="ja-JP" altLang="en-US"/>
          </a:p>
        </p:txBody>
      </p:sp>
    </p:spTree>
    <p:extLst>
      <p:ext uri="{BB962C8B-B14F-4D97-AF65-F5344CB8AC3E}">
        <p14:creationId xmlns:p14="http://schemas.microsoft.com/office/powerpoint/2010/main" val="678569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15139"/>
            <a:ext cx="7886700" cy="988019"/>
          </a:xfrm>
        </p:spPr>
        <p:txBody>
          <a:bodyPr>
            <a:normAutofit/>
          </a:bodyPr>
          <a:lstStyle/>
          <a:p>
            <a:r>
              <a:rPr lang="en-US" altLang="ja-JP" sz="4000" dirty="0"/>
              <a:t>Increasingly sophisticated phishing</a:t>
            </a:r>
            <a:endParaRPr kumimoji="1" lang="ja-JP" altLang="en-US" sz="4000" dirty="0"/>
          </a:p>
        </p:txBody>
      </p:sp>
      <p:sp>
        <p:nvSpPr>
          <p:cNvPr id="3" name="コンテンツ プレースホルダー 2"/>
          <p:cNvSpPr>
            <a:spLocks noGrp="1"/>
          </p:cNvSpPr>
          <p:nvPr>
            <p:ph idx="1"/>
          </p:nvPr>
        </p:nvSpPr>
        <p:spPr/>
        <p:txBody>
          <a:bodyPr/>
          <a:lstStyle/>
          <a:p>
            <a:r>
              <a:rPr lang="en-US" altLang="ja-JP" dirty="0" smtClean="0"/>
              <a:t>An </a:t>
            </a:r>
            <a:r>
              <a:rPr lang="en-US" altLang="ja-JP" dirty="0"/>
              <a:t>attack that steals confidential information by opening malware attached to e-mail </a:t>
            </a:r>
            <a:r>
              <a:rPr lang="en-US" altLang="ja-JP" dirty="0" smtClean="0"/>
              <a:t>occurred</a:t>
            </a:r>
          </a:p>
          <a:p>
            <a:r>
              <a:rPr lang="en-US" altLang="ja-JP" dirty="0"/>
              <a:t>For the latest case, refer to the "Phishing countermeasure council" site</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E2C08D11-FAE1-4B54-A905-8D4AFD9C6536}" type="slidenum">
              <a:rPr kumimoji="1" lang="ja-JP" altLang="en-US" smtClean="0"/>
              <a:pPr/>
              <a:t>65</a:t>
            </a:fld>
            <a:endParaRPr kumimoji="1" lang="ja-JP" altLang="en-US"/>
          </a:p>
        </p:txBody>
      </p:sp>
      <p:sp>
        <p:nvSpPr>
          <p:cNvPr id="6" name="Text Box 7"/>
          <p:cNvSpPr txBox="1">
            <a:spLocks noChangeArrowheads="1"/>
          </p:cNvSpPr>
          <p:nvPr/>
        </p:nvSpPr>
        <p:spPr bwMode="auto">
          <a:xfrm>
            <a:off x="1664419" y="3721035"/>
            <a:ext cx="625671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rgbClr val="0000FF"/>
              </a:buClr>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rgbClr val="FF0000"/>
              </a:buClr>
              <a:buFont typeface="Arial" panose="020B0604020202020204" pitchFamily="34" charset="0"/>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rgbClr val="0000FF"/>
              </a:buClr>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rgbClr val="FF6600"/>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457200" eaLnBrk="1" hangingPunct="1">
              <a:spcBef>
                <a:spcPct val="0"/>
              </a:spcBef>
              <a:buClrTx/>
              <a:buFontTx/>
              <a:buNone/>
            </a:pPr>
            <a:r>
              <a:rPr lang="en-US" altLang="ja-JP" sz="1800" dirty="0" smtClean="0">
                <a:solidFill>
                  <a:prstClr val="black"/>
                </a:solidFill>
              </a:rPr>
              <a:t>Council of Anti-Phishing Japan </a:t>
            </a:r>
            <a:r>
              <a:rPr lang="ja-JP" altLang="en-US" sz="2000" dirty="0" smtClean="0">
                <a:solidFill>
                  <a:prstClr val="black"/>
                </a:solidFill>
              </a:rPr>
              <a:t>：</a:t>
            </a:r>
            <a:r>
              <a:rPr lang="en-US" altLang="ja-JP" sz="1800" dirty="0">
                <a:solidFill>
                  <a:prstClr val="black"/>
                </a:solidFill>
                <a:hlinkClick r:id="rId2"/>
              </a:rPr>
              <a:t>http://www.antiphishing.jp/</a:t>
            </a:r>
            <a:r>
              <a:rPr lang="en-US" altLang="ja-JP" sz="1800" dirty="0">
                <a:solidFill>
                  <a:prstClr val="black"/>
                </a:solidFill>
              </a:rPr>
              <a:t> </a:t>
            </a:r>
            <a:endParaRPr lang="en-US" altLang="ja-JP" sz="2000" dirty="0">
              <a:solidFill>
                <a:prstClr val="black"/>
              </a:solidFill>
            </a:endParaRPr>
          </a:p>
          <a:p>
            <a:pPr defTabSz="457200" eaLnBrk="1" hangingPunct="1">
              <a:spcBef>
                <a:spcPct val="0"/>
              </a:spcBef>
              <a:buClrTx/>
              <a:buFontTx/>
              <a:buNone/>
            </a:pPr>
            <a:r>
              <a:rPr lang="ja-JP" altLang="en-US" sz="2000" dirty="0" smtClean="0">
                <a:solidFill>
                  <a:prstClr val="black"/>
                </a:solidFill>
              </a:rPr>
              <a:t>（</a:t>
            </a:r>
            <a:r>
              <a:rPr lang="en-US" altLang="ja-JP" sz="1800" dirty="0">
                <a:solidFill>
                  <a:prstClr val="black"/>
                </a:solidFill>
              </a:rPr>
              <a:t> Publication of anti-phishing guidelines, case examples of financial institutions fooled by phishing </a:t>
            </a:r>
            <a:r>
              <a:rPr lang="ja-JP" altLang="en-US" sz="2000" dirty="0" smtClean="0">
                <a:solidFill>
                  <a:prstClr val="black"/>
                </a:solidFill>
              </a:rPr>
              <a:t>）</a:t>
            </a:r>
            <a:endParaRPr lang="ja-JP" altLang="en-US" sz="2000" dirty="0">
              <a:solidFill>
                <a:prstClr val="black"/>
              </a:solidFill>
            </a:endParaRPr>
          </a:p>
        </p:txBody>
      </p:sp>
    </p:spTree>
    <p:extLst>
      <p:ext uri="{BB962C8B-B14F-4D97-AF65-F5344CB8AC3E}">
        <p14:creationId xmlns:p14="http://schemas.microsoft.com/office/powerpoint/2010/main" val="40466424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63634"/>
            <a:ext cx="7886700" cy="703278"/>
          </a:xfrm>
        </p:spPr>
        <p:txBody>
          <a:bodyPr>
            <a:normAutofit/>
          </a:bodyPr>
          <a:lstStyle/>
          <a:p>
            <a:r>
              <a:rPr lang="en-US" altLang="ja-JP" sz="4000" dirty="0"/>
              <a:t>Other security incidents</a:t>
            </a:r>
            <a:endParaRPr lang="ja-JP" altLang="en-US" sz="4000" dirty="0"/>
          </a:p>
        </p:txBody>
      </p:sp>
      <p:sp>
        <p:nvSpPr>
          <p:cNvPr id="3" name="コンテンツ プレースホルダー 2"/>
          <p:cNvSpPr>
            <a:spLocks noGrp="1"/>
          </p:cNvSpPr>
          <p:nvPr>
            <p:ph sz="half" idx="1"/>
          </p:nvPr>
        </p:nvSpPr>
        <p:spPr>
          <a:xfrm>
            <a:off x="330801" y="1387719"/>
            <a:ext cx="3886200" cy="4351338"/>
          </a:xfrm>
        </p:spPr>
        <p:txBody>
          <a:bodyPr>
            <a:normAutofit/>
          </a:bodyPr>
          <a:lstStyle/>
          <a:p>
            <a:r>
              <a:rPr lang="en-US" altLang="ja-JP" sz="2400" dirty="0"/>
              <a:t>Information </a:t>
            </a:r>
            <a:r>
              <a:rPr lang="en-US" altLang="ja-JP" sz="2400" dirty="0" smtClean="0"/>
              <a:t>leakage</a:t>
            </a:r>
          </a:p>
          <a:p>
            <a:pPr lvl="1"/>
            <a:r>
              <a:rPr lang="en-US" altLang="ja-JP" sz="2000" dirty="0"/>
              <a:t>PC, USB memory </a:t>
            </a:r>
            <a:r>
              <a:rPr lang="en-US" altLang="ja-JP" sz="2000" dirty="0" smtClean="0"/>
              <a:t>etc. theft </a:t>
            </a:r>
            <a:r>
              <a:rPr lang="en-US" altLang="ja-JP" sz="2000" dirty="0"/>
              <a:t>and </a:t>
            </a:r>
            <a:r>
              <a:rPr lang="en-US" altLang="ja-JP" sz="2000" dirty="0" smtClean="0"/>
              <a:t>lost</a:t>
            </a:r>
          </a:p>
          <a:p>
            <a:pPr lvl="1"/>
            <a:r>
              <a:rPr lang="en-US" altLang="ja-JP" sz="2000" dirty="0" smtClean="0"/>
              <a:t>Misused </a:t>
            </a:r>
            <a:r>
              <a:rPr lang="en-US" altLang="ja-JP" sz="2000" dirty="0"/>
              <a:t>by the </a:t>
            </a:r>
            <a:r>
              <a:rPr lang="en-US" altLang="ja-JP" sz="2000" dirty="0" smtClean="0"/>
              <a:t>administrator</a:t>
            </a:r>
          </a:p>
          <a:p>
            <a:pPr lvl="1"/>
            <a:endParaRPr lang="en-US" altLang="ja-JP" sz="2000" dirty="0" smtClean="0"/>
          </a:p>
          <a:p>
            <a:r>
              <a:rPr lang="en-US" altLang="ja-JP" sz="2400" dirty="0"/>
              <a:t>Information ethical </a:t>
            </a:r>
            <a:r>
              <a:rPr lang="en-US" altLang="ja-JP" sz="2400" dirty="0" smtClean="0"/>
              <a:t>issues</a:t>
            </a:r>
          </a:p>
          <a:p>
            <a:pPr lvl="1"/>
            <a:r>
              <a:rPr lang="en-US" altLang="ja-JP" sz="1600" dirty="0"/>
              <a:t>Inappropriate use of SNS etc</a:t>
            </a:r>
            <a:r>
              <a:rPr lang="en-US" altLang="ja-JP" sz="1600" dirty="0" smtClean="0"/>
              <a:t>.</a:t>
            </a:r>
          </a:p>
          <a:p>
            <a:r>
              <a:rPr lang="en-US" altLang="ja-JP" dirty="0" smtClean="0"/>
              <a:t>Scam</a:t>
            </a:r>
          </a:p>
          <a:p>
            <a:r>
              <a:rPr lang="en-US" altLang="ja-JP" sz="2400" dirty="0"/>
              <a:t>Copyright infringement</a:t>
            </a:r>
            <a:endParaRPr lang="ja-JP" altLang="en-US" sz="2400" dirty="0"/>
          </a:p>
        </p:txBody>
      </p:sp>
      <p:sp>
        <p:nvSpPr>
          <p:cNvPr id="7" name="スライド番号プレースホルダー 6"/>
          <p:cNvSpPr>
            <a:spLocks noGrp="1"/>
          </p:cNvSpPr>
          <p:nvPr>
            <p:ph type="sldNum" sz="quarter" idx="12"/>
          </p:nvPr>
        </p:nvSpPr>
        <p:spPr/>
        <p:txBody>
          <a:bodyPr/>
          <a:lstStyle/>
          <a:p>
            <a:fld id="{48BE86D6-329C-4F75-BA84-D3C7A7D546B2}" type="slidenum">
              <a:rPr lang="ja-JP" altLang="en-US" smtClean="0"/>
              <a:pPr/>
              <a:t>66</a:t>
            </a:fld>
            <a:endParaRPr lang="ja-JP" altLang="en-US" dirty="0"/>
          </a:p>
        </p:txBody>
      </p:sp>
      <p:sp>
        <p:nvSpPr>
          <p:cNvPr id="6" name="テキスト ボックス 5"/>
          <p:cNvSpPr txBox="1"/>
          <p:nvPr/>
        </p:nvSpPr>
        <p:spPr>
          <a:xfrm>
            <a:off x="3282215" y="5277392"/>
            <a:ext cx="5650031" cy="923330"/>
          </a:xfrm>
          <a:prstGeom prst="rect">
            <a:avLst/>
          </a:prstGeom>
          <a:noFill/>
        </p:spPr>
        <p:txBody>
          <a:bodyPr wrap="square" rtlCol="0">
            <a:spAutoFit/>
          </a:bodyPr>
          <a:lstStyle/>
          <a:p>
            <a:pPr defTabSz="457200"/>
            <a:r>
              <a:rPr kumimoji="0" lang="en-US" altLang="ja-JP" dirty="0">
                <a:solidFill>
                  <a:prstClr val="black"/>
                </a:solidFill>
                <a:latin typeface="ＭＳ ゴシック" panose="020B0609070205080204" pitchFamily="49" charset="-128"/>
                <a:ea typeface="ＭＳ ゴシック" panose="020B0609070205080204" pitchFamily="49" charset="-128"/>
              </a:rPr>
              <a:t>Survey report on information security incidents 2011 - Personal information leakage </a:t>
            </a:r>
            <a:r>
              <a:rPr kumimoji="0" lang="en-US" altLang="ja-JP" dirty="0" smtClean="0">
                <a:solidFill>
                  <a:prstClr val="black"/>
                </a:solidFill>
                <a:latin typeface="ＭＳ ゴシック" panose="020B0609070205080204" pitchFamily="49" charset="-128"/>
                <a:ea typeface="ＭＳ ゴシック" panose="020B0609070205080204" pitchFamily="49" charset="-128"/>
              </a:rPr>
              <a:t>editing -</a:t>
            </a:r>
            <a:r>
              <a:rPr kumimoji="0" lang="ja-JP" altLang="en-US" dirty="0">
                <a:solidFill>
                  <a:prstClr val="black"/>
                </a:solidFill>
                <a:latin typeface="ＭＳ ゴシック" panose="020B0609070205080204" pitchFamily="49" charset="-128"/>
                <a:ea typeface="ＭＳ ゴシック" panose="020B0609070205080204" pitchFamily="49" charset="-128"/>
              </a:rPr>
              <a:t/>
            </a:r>
            <a:br>
              <a:rPr kumimoji="0" lang="ja-JP" altLang="en-US" dirty="0">
                <a:solidFill>
                  <a:prstClr val="black"/>
                </a:solidFill>
                <a:latin typeface="ＭＳ ゴシック" panose="020B0609070205080204" pitchFamily="49" charset="-128"/>
                <a:ea typeface="ＭＳ ゴシック" panose="020B0609070205080204" pitchFamily="49" charset="-128"/>
              </a:rPr>
            </a:br>
            <a:r>
              <a:rPr kumimoji="0" lang="en-US" altLang="ja-JP" dirty="0">
                <a:solidFill>
                  <a:prstClr val="black"/>
                </a:solidFill>
                <a:latin typeface="ＭＳ ゴシック" panose="020B0609070205080204" pitchFamily="49" charset="-128"/>
                <a:ea typeface="ＭＳ ゴシック" panose="020B0609070205080204" pitchFamily="49" charset="-128"/>
              </a:rPr>
              <a:t>http://www.jnsa.org/result/incident/2011.html</a:t>
            </a:r>
            <a:endParaRPr lang="ja-JP" altLang="en-US" dirty="0">
              <a:solidFill>
                <a:prstClr val="black"/>
              </a:solidFill>
              <a:latin typeface="ＭＳ ゴシック" panose="020B0609070205080204" pitchFamily="49" charset="-128"/>
              <a:ea typeface="ＭＳ ゴシック" panose="020B0609070205080204" pitchFamily="49" charset="-128"/>
            </a:endParaRPr>
          </a:p>
        </p:txBody>
      </p:sp>
      <p:pic>
        <p:nvPicPr>
          <p:cNvPr id="5" name="Picture 4"/>
          <p:cNvPicPr>
            <a:picLocks noChangeAspect="1"/>
          </p:cNvPicPr>
          <p:nvPr/>
        </p:nvPicPr>
        <p:blipFill>
          <a:blip r:embed="rId3"/>
          <a:stretch>
            <a:fillRect/>
          </a:stretch>
        </p:blipFill>
        <p:spPr>
          <a:xfrm>
            <a:off x="4743450" y="1387719"/>
            <a:ext cx="3486150" cy="3368866"/>
          </a:xfrm>
          <a:prstGeom prst="rect">
            <a:avLst/>
          </a:prstGeom>
        </p:spPr>
      </p:pic>
    </p:spTree>
    <p:extLst>
      <p:ext uri="{BB962C8B-B14F-4D97-AF65-F5344CB8AC3E}">
        <p14:creationId xmlns:p14="http://schemas.microsoft.com/office/powerpoint/2010/main" val="393160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Benesse</a:t>
            </a:r>
            <a:r>
              <a:rPr lang="en-US" altLang="ja-JP" dirty="0"/>
              <a:t> personal information leakage incident</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en-US" altLang="ja-JP" dirty="0" smtClean="0"/>
              <a:t>A </a:t>
            </a:r>
            <a:r>
              <a:rPr lang="en-US" altLang="ja-JP" dirty="0"/>
              <a:t>direct mail using personal information that should have been registered only in </a:t>
            </a:r>
            <a:r>
              <a:rPr lang="en-US" altLang="ja-JP" dirty="0" err="1"/>
              <a:t>Benesse</a:t>
            </a:r>
            <a:r>
              <a:rPr lang="en-US" altLang="ja-JP" dirty="0"/>
              <a:t> came to be delivered from a company </a:t>
            </a:r>
            <a:r>
              <a:rPr lang="en-US" altLang="ja-JP" dirty="0" smtClean="0"/>
              <a:t>which </a:t>
            </a:r>
            <a:r>
              <a:rPr lang="en-US" altLang="ja-JP" dirty="0"/>
              <a:t>conducts another correspondence education </a:t>
            </a:r>
            <a:r>
              <a:rPr lang="en-US" altLang="ja-JP" dirty="0" smtClean="0"/>
              <a:t>.A surge </a:t>
            </a:r>
            <a:r>
              <a:rPr lang="en-US" altLang="ja-JP" dirty="0"/>
              <a:t>inquiries as to whether personal information is leaking or not</a:t>
            </a:r>
            <a:endParaRPr lang="en-US" altLang="ja-JP" dirty="0" smtClean="0"/>
          </a:p>
          <a:p>
            <a:r>
              <a:rPr lang="en-US" altLang="ja-JP" dirty="0"/>
              <a:t>Impact (partial</a:t>
            </a:r>
            <a:r>
              <a:rPr lang="en-US" altLang="ja-JP" dirty="0" smtClean="0"/>
              <a:t>)</a:t>
            </a:r>
          </a:p>
          <a:p>
            <a:pPr lvl="1"/>
            <a:r>
              <a:rPr lang="en-US" altLang="ja-JP" dirty="0" err="1"/>
              <a:t>Benesse's</a:t>
            </a:r>
            <a:r>
              <a:rPr lang="en-US" altLang="ja-JP" dirty="0"/>
              <a:t> privacy mark grant will be canceled .</a:t>
            </a:r>
            <a:endParaRPr lang="en-US" altLang="ja-JP" dirty="0" smtClean="0"/>
          </a:p>
          <a:p>
            <a:pPr lvl="1"/>
            <a:r>
              <a:rPr lang="en-US" altLang="ja-JP" dirty="0"/>
              <a:t>Two directors who were in the responsible department resigned </a:t>
            </a:r>
            <a:r>
              <a:rPr lang="en-US" altLang="ja-JP" dirty="0" smtClean="0"/>
              <a:t>responsibly</a:t>
            </a:r>
          </a:p>
          <a:p>
            <a:pPr lvl="1"/>
            <a:r>
              <a:rPr lang="en-US" altLang="ja-JP" dirty="0"/>
              <a:t>Publicly announced the number of customer information </a:t>
            </a:r>
            <a:r>
              <a:rPr lang="en-US" altLang="ja-JP" dirty="0" smtClean="0"/>
              <a:t>is </a:t>
            </a:r>
            <a:r>
              <a:rPr lang="en-US" altLang="ja-JP" dirty="0"/>
              <a:t>350.4 </a:t>
            </a:r>
            <a:r>
              <a:rPr lang="en-US" altLang="ja-JP" dirty="0" smtClean="0"/>
              <a:t>million . They </a:t>
            </a:r>
            <a:r>
              <a:rPr lang="en-US" altLang="ja-JP" dirty="0"/>
              <a:t>decided to prepare a cash voucher of 500 yen as compensation for victims of personal information </a:t>
            </a:r>
            <a:r>
              <a:rPr lang="en-US" altLang="ja-JP" dirty="0" smtClean="0"/>
              <a:t>leakage.</a:t>
            </a:r>
          </a:p>
          <a:p>
            <a:pPr lvl="2"/>
            <a:r>
              <a:rPr kumimoji="1" lang="en-US" altLang="ja-JP" dirty="0" smtClean="0"/>
              <a:t>35,040,000 x 500 = </a:t>
            </a:r>
            <a:r>
              <a:rPr lang="en-US" altLang="ja-JP" dirty="0"/>
              <a:t>Approximately 17.5 billion </a:t>
            </a:r>
            <a:r>
              <a:rPr lang="en-US" altLang="ja-JP" dirty="0" smtClean="0"/>
              <a:t>yen</a:t>
            </a:r>
            <a:endParaRPr kumimoji="1" lang="en-US" altLang="ja-JP" dirty="0" smtClean="0"/>
          </a:p>
          <a:p>
            <a:pPr lvl="3"/>
            <a:r>
              <a:rPr lang="en-US" altLang="ja-JP" dirty="0"/>
              <a:t>Purchase approximately 75,000 roster totaling 600,000 </a:t>
            </a:r>
            <a:r>
              <a:rPr lang="en-US" altLang="ja-JP" dirty="0" smtClean="0"/>
              <a:t>yen</a:t>
            </a:r>
          </a:p>
          <a:p>
            <a:pPr lvl="3"/>
            <a:r>
              <a:rPr lang="en-US" altLang="ja-JP" dirty="0"/>
              <a:t>8 yen / case</a:t>
            </a:r>
            <a:endParaRPr kumimoji="1" lang="ja-JP" altLang="en-US" dirty="0"/>
          </a:p>
        </p:txBody>
      </p:sp>
    </p:spTree>
    <p:extLst>
      <p:ext uri="{BB962C8B-B14F-4D97-AF65-F5344CB8AC3E}">
        <p14:creationId xmlns:p14="http://schemas.microsoft.com/office/powerpoint/2010/main" val="2708499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Case study of pension </a:t>
            </a:r>
            <a:r>
              <a:rPr lang="en-US" altLang="ja-JP" dirty="0" smtClean="0"/>
              <a:t>service </a:t>
            </a:r>
            <a:r>
              <a:rPr kumimoji="1" lang="en-US" altLang="ja-JP" dirty="0" smtClean="0"/>
              <a:t/>
            </a:r>
            <a:br>
              <a:rPr kumimoji="1" lang="en-US" altLang="ja-JP" dirty="0" smtClean="0"/>
            </a:br>
            <a:r>
              <a:rPr kumimoji="1" lang="en-US" altLang="ja-JP" sz="4000" dirty="0" smtClean="0"/>
              <a:t>-</a:t>
            </a:r>
            <a:r>
              <a:rPr lang="en-US" altLang="ja-JP" sz="4000" dirty="0"/>
              <a:t> Pension management system cyber attack problem -</a:t>
            </a:r>
            <a:endParaRPr kumimoji="1" lang="ja-JP" altLang="en-US" sz="4000"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a:t>Personal information leaked from the pension information management system server of the Japan Pension Organization due to external unauthorized </a:t>
            </a:r>
            <a:r>
              <a:rPr lang="en-US" altLang="ja-JP" dirty="0" smtClean="0"/>
              <a:t>access</a:t>
            </a:r>
          </a:p>
          <a:p>
            <a:pPr lvl="1"/>
            <a:r>
              <a:rPr lang="en-US" altLang="ja-JP" dirty="0"/>
              <a:t>Computer virus mail arrived in large quantities from May 8th to May 18th, and at least two officials opened it .</a:t>
            </a:r>
            <a:r>
              <a:rPr lang="en-US" altLang="ja-JP" dirty="0" smtClean="0"/>
              <a:t> </a:t>
            </a:r>
            <a:r>
              <a:rPr lang="en-US" altLang="ja-JP" dirty="0"/>
              <a:t>On the opening of the first time on May 8th, the official opened an e-mail attachment titled "Opinion on" Review of the welfare pension fund system (draft) " </a:t>
            </a:r>
            <a:r>
              <a:rPr lang="ja-JP" altLang="en-US" dirty="0" smtClean="0"/>
              <a:t>。</a:t>
            </a:r>
            <a:endParaRPr lang="en-US" altLang="ja-JP" dirty="0" smtClean="0"/>
          </a:p>
          <a:p>
            <a:pPr lvl="1"/>
            <a:r>
              <a:rPr lang="en-US" altLang="ja-JP" dirty="0"/>
              <a:t>It was a computer network design that can also access a personal information server with a personal computer </a:t>
            </a:r>
            <a:r>
              <a:rPr lang="en-US" altLang="ja-JP" dirty="0" smtClean="0"/>
              <a:t>that can connect </a:t>
            </a:r>
            <a:r>
              <a:rPr lang="en-US" altLang="ja-JP" dirty="0"/>
              <a:t>to the </a:t>
            </a:r>
            <a:r>
              <a:rPr lang="en-US" altLang="ja-JP" dirty="0" smtClean="0"/>
              <a:t>Internet</a:t>
            </a:r>
            <a:endParaRPr lang="en-US" altLang="ja-JP" dirty="0"/>
          </a:p>
          <a:p>
            <a:pPr lvl="1"/>
            <a:r>
              <a:rPr lang="en-US" altLang="ja-JP" dirty="0"/>
              <a:t>Targeted mail</a:t>
            </a:r>
            <a:endParaRPr kumimoji="1" lang="ja-JP" altLang="en-US" dirty="0"/>
          </a:p>
        </p:txBody>
      </p:sp>
      <p:pic>
        <p:nvPicPr>
          <p:cNvPr id="4" name="図 3"/>
          <p:cNvPicPr>
            <a:picLocks noChangeAspect="1"/>
          </p:cNvPicPr>
          <p:nvPr/>
        </p:nvPicPr>
        <p:blipFill>
          <a:blip r:embed="rId2"/>
          <a:stretch>
            <a:fillRect/>
          </a:stretch>
        </p:blipFill>
        <p:spPr>
          <a:xfrm>
            <a:off x="8024579" y="131717"/>
            <a:ext cx="981541" cy="896190"/>
          </a:xfrm>
          <a:prstGeom prst="rect">
            <a:avLst/>
          </a:prstGeom>
        </p:spPr>
      </p:pic>
    </p:spTree>
    <p:extLst>
      <p:ext uri="{BB962C8B-B14F-4D97-AF65-F5344CB8AC3E}">
        <p14:creationId xmlns:p14="http://schemas.microsoft.com/office/powerpoint/2010/main" val="30749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Technology and business</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t>Technologies are developed as necessary, and if the technology has marketability, it will develop as </a:t>
            </a:r>
            <a:r>
              <a:rPr lang="en-US" altLang="ja-JP" dirty="0" smtClean="0"/>
              <a:t>business.</a:t>
            </a:r>
            <a:endParaRPr kumimoji="1" lang="en-US" altLang="ja-JP" dirty="0" smtClean="0"/>
          </a:p>
          <a:p>
            <a:r>
              <a:rPr lang="en-US" altLang="ja-JP" dirty="0"/>
              <a:t>If business develops, technology development will accelerate .</a:t>
            </a:r>
            <a:endParaRPr lang="en-US" altLang="ja-JP" dirty="0" smtClean="0"/>
          </a:p>
          <a:p>
            <a:r>
              <a:rPr lang="en-US" altLang="ja-JP" dirty="0"/>
              <a:t>Cyber </a:t>
            </a:r>
            <a:r>
              <a:rPr lang="en-US" altLang="ja-JP" dirty="0" smtClean="0"/>
              <a:t>Security</a:t>
            </a:r>
            <a:endParaRPr kumimoji="1" lang="en-US" altLang="ja-JP" dirty="0" smtClean="0"/>
          </a:p>
          <a:p>
            <a:pPr lvl="1"/>
            <a:r>
              <a:rPr lang="en-US" altLang="ja-JP" dirty="0"/>
              <a:t>Technology to </a:t>
            </a:r>
            <a:r>
              <a:rPr lang="en-US" altLang="ja-JP" dirty="0" smtClean="0"/>
              <a:t>attack</a:t>
            </a:r>
          </a:p>
          <a:p>
            <a:pPr lvl="2"/>
            <a:r>
              <a:rPr lang="en-US" altLang="ja-JP" dirty="0"/>
              <a:t>Success as a Making </a:t>
            </a:r>
            <a:r>
              <a:rPr lang="en-US" altLang="ja-JP" dirty="0" smtClean="0"/>
              <a:t>Money</a:t>
            </a:r>
            <a:endParaRPr kumimoji="1" lang="en-US" altLang="ja-JP" dirty="0" smtClean="0"/>
          </a:p>
          <a:p>
            <a:pPr lvl="3"/>
            <a:r>
              <a:rPr lang="en-US" altLang="ja-JP" dirty="0"/>
              <a:t>Further advanced attack technology </a:t>
            </a:r>
            <a:r>
              <a:rPr lang="en-US" altLang="ja-JP" dirty="0" smtClean="0"/>
              <a:t>development</a:t>
            </a:r>
          </a:p>
          <a:p>
            <a:pPr lvl="1"/>
            <a:r>
              <a:rPr lang="en-US" altLang="ja-JP" dirty="0" smtClean="0"/>
              <a:t>Surge </a:t>
            </a:r>
            <a:r>
              <a:rPr lang="en-US" altLang="ja-JP" dirty="0"/>
              <a:t>of defense technology development and business</a:t>
            </a:r>
            <a:endParaRPr kumimoji="1" lang="ja-JP" altLang="en-US" dirty="0"/>
          </a:p>
        </p:txBody>
      </p:sp>
    </p:spTree>
    <p:extLst>
      <p:ext uri="{BB962C8B-B14F-4D97-AF65-F5344CB8AC3E}">
        <p14:creationId xmlns:p14="http://schemas.microsoft.com/office/powerpoint/2010/main" val="71789865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3718</TotalTime>
  <Words>3424</Words>
  <Application>Microsoft Macintosh PowerPoint</Application>
  <PresentationFormat>On-screen Show (4:3)</PresentationFormat>
  <Paragraphs>561</Paragraphs>
  <Slides>66</Slides>
  <Notes>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0</vt:i4>
      </vt:variant>
      <vt:variant>
        <vt:lpstr>Slide Titles</vt:lpstr>
      </vt:variant>
      <vt:variant>
        <vt:i4>66</vt:i4>
      </vt:variant>
    </vt:vector>
  </HeadingPairs>
  <TitlesOfParts>
    <vt:vector size="80" baseType="lpstr">
      <vt:lpstr>Calibri</vt:lpstr>
      <vt:lpstr>Calibri Light</vt:lpstr>
      <vt:lpstr>Century</vt:lpstr>
      <vt:lpstr>Mangal</vt:lpstr>
      <vt:lpstr>Monotype Sorts</vt:lpstr>
      <vt:lpstr>ＭＳ Ｐゴシック</vt:lpstr>
      <vt:lpstr>ＭＳ Ｐ明朝</vt:lpstr>
      <vt:lpstr>MS UI Gothic</vt:lpstr>
      <vt:lpstr>ＭＳ ゴシック</vt:lpstr>
      <vt:lpstr>Times New Roman</vt:lpstr>
      <vt:lpstr>Wingdings</vt:lpstr>
      <vt:lpstr>游ゴシック</vt:lpstr>
      <vt:lpstr>Arial</vt:lpstr>
      <vt:lpstr>Office テーマ</vt:lpstr>
      <vt:lpstr>Introduction to Cyber Security  ― To survive in the IT society ―</vt:lpstr>
      <vt:lpstr>Lecture &amp; Exam</vt:lpstr>
      <vt:lpstr>Lecture contents</vt:lpstr>
      <vt:lpstr>Recent topics related to cyber security</vt:lpstr>
      <vt:lpstr>Incident case</vt:lpstr>
      <vt:lpstr>Benesse personal information leakage incident</vt:lpstr>
      <vt:lpstr>Benesse personal information leakage incident</vt:lpstr>
      <vt:lpstr>Case study of pension service  - Pension management system cyber attack problem -</vt:lpstr>
      <vt:lpstr>Technology and business</vt:lpstr>
      <vt:lpstr>Target type attack</vt:lpstr>
      <vt:lpstr>Unavoidable threat</vt:lpstr>
      <vt:lpstr>SOC (Security Operation Center)</vt:lpstr>
      <vt:lpstr>Cyber security and society</vt:lpstr>
      <vt:lpstr>Basic Cyber Security Act (Approved on November 6, 2014)</vt:lpstr>
      <vt:lpstr>PowerPoint Presentation</vt:lpstr>
      <vt:lpstr>Human resource development 　30,000 people</vt:lpstr>
      <vt:lpstr>Know past cases Do you know the following terms?</vt:lpstr>
      <vt:lpstr>Information security reader 4th edition - Introduction to crisis management in the IT era - http://www.ipa.go.jp/security/publications/dokuhon/ppt.html</vt:lpstr>
      <vt:lpstr>What is malware?</vt:lpstr>
      <vt:lpstr>Make the subway  free with Ransomware</vt:lpstr>
      <vt:lpstr>Damage by Malware</vt:lpstr>
      <vt:lpstr>What happens when infected with malware?</vt:lpstr>
      <vt:lpstr>Information leakage</vt:lpstr>
      <vt:lpstr>Guide to malicious sites and malware downloads</vt:lpstr>
      <vt:lpstr>Virus delivery to internal net</vt:lpstr>
      <vt:lpstr>DoS attack</vt:lpstr>
      <vt:lpstr>Massive transmission of virus mail and spoofing of sender address</vt:lpstr>
      <vt:lpstr>Stopping antivirus software or disturbing access to vendor website</vt:lpstr>
      <vt:lpstr>Other symptoms</vt:lpstr>
      <vt:lpstr>Cause of malware infection</vt:lpstr>
      <vt:lpstr>Infected by file open</vt:lpstr>
      <vt:lpstr>Duplicate extension and icon disguise</vt:lpstr>
      <vt:lpstr>Pretend to be a public institution</vt:lpstr>
      <vt:lpstr>Infection by browsing Web pages</vt:lpstr>
      <vt:lpstr>Cracking</vt:lpstr>
      <vt:lpstr>Cross site scripting</vt:lpstr>
      <vt:lpstr>Infection by mail opening and preview</vt:lpstr>
      <vt:lpstr>Infection by connecting to the network</vt:lpstr>
      <vt:lpstr>MSBlast ・Blaster http://e-words.jp/w/MSBlast.html</vt:lpstr>
      <vt:lpstr>Sophistication of attack</vt:lpstr>
      <vt:lpstr>Common measures</vt:lpstr>
      <vt:lpstr>Resolve vulnerability</vt:lpstr>
      <vt:lpstr>Anti-virus software installation and update</vt:lpstr>
      <vt:lpstr>Utilization of personal firewall</vt:lpstr>
      <vt:lpstr>Web browser security setting (1)</vt:lpstr>
      <vt:lpstr>Risks of surfing and countermeasures (1)</vt:lpstr>
      <vt:lpstr>Risks of surfing and countermeasures (2)</vt:lpstr>
      <vt:lpstr>Mail software security setting</vt:lpstr>
      <vt:lpstr>Attention to handling of suspicious attachment and spam mail (1)</vt:lpstr>
      <vt:lpstr>Attention to handling suspicious attachments and spam (2)</vt:lpstr>
      <vt:lpstr>Setting to display extension</vt:lpstr>
      <vt:lpstr>Other notes</vt:lpstr>
      <vt:lpstr>For the time of emergency</vt:lpstr>
      <vt:lpstr>What is phishing scam?</vt:lpstr>
      <vt:lpstr>Phishing</vt:lpstr>
      <vt:lpstr>Clever trick</vt:lpstr>
      <vt:lpstr>What kind of damage will it be?</vt:lpstr>
      <vt:lpstr>Phishing scam - example 1</vt:lpstr>
      <vt:lpstr>Phishing scam - example 2</vt:lpstr>
      <vt:lpstr>Example of phishing mail (1)</vt:lpstr>
      <vt:lpstr>Example of phishing mail (2)</vt:lpstr>
      <vt:lpstr>PowerPoint Presentation</vt:lpstr>
      <vt:lpstr>Target type attack</vt:lpstr>
      <vt:lpstr>Measures against phishing scams</vt:lpstr>
      <vt:lpstr>Increasingly sophisticated phishing</vt:lpstr>
      <vt:lpstr>Other security incidents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サイバーセキュリティ基礎論 導入と最近の話題 </dc:title>
  <dc:creator>Koji OKAMURA</dc:creator>
  <cp:lastModifiedBy>Chenguang Ma</cp:lastModifiedBy>
  <cp:revision>229</cp:revision>
  <cp:lastPrinted>2017-02-19T13:00:56Z</cp:lastPrinted>
  <dcterms:created xsi:type="dcterms:W3CDTF">2016-04-10T23:10:05Z</dcterms:created>
  <dcterms:modified xsi:type="dcterms:W3CDTF">2017-02-28T05:17:26Z</dcterms:modified>
</cp:coreProperties>
</file>