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94" r:id="rId2"/>
    <p:sldMasterId id="2147483711" r:id="rId3"/>
  </p:sldMasterIdLst>
  <p:notesMasterIdLst>
    <p:notesMasterId r:id="rId62"/>
  </p:notesMasterIdLst>
  <p:sldIdLst>
    <p:sldId id="256" r:id="rId4"/>
    <p:sldId id="257" r:id="rId5"/>
    <p:sldId id="262" r:id="rId6"/>
    <p:sldId id="263" r:id="rId7"/>
    <p:sldId id="275" r:id="rId8"/>
    <p:sldId id="264" r:id="rId9"/>
    <p:sldId id="265" r:id="rId10"/>
    <p:sldId id="279" r:id="rId11"/>
    <p:sldId id="281" r:id="rId12"/>
    <p:sldId id="282" r:id="rId13"/>
    <p:sldId id="280" r:id="rId14"/>
    <p:sldId id="266" r:id="rId15"/>
    <p:sldId id="283" r:id="rId16"/>
    <p:sldId id="276" r:id="rId17"/>
    <p:sldId id="285" r:id="rId18"/>
    <p:sldId id="267" r:id="rId19"/>
    <p:sldId id="268" r:id="rId20"/>
    <p:sldId id="284" r:id="rId21"/>
    <p:sldId id="269" r:id="rId22"/>
    <p:sldId id="270" r:id="rId23"/>
    <p:sldId id="277" r:id="rId24"/>
    <p:sldId id="294" r:id="rId25"/>
    <p:sldId id="271" r:id="rId26"/>
    <p:sldId id="291" r:id="rId27"/>
    <p:sldId id="292" r:id="rId28"/>
    <p:sldId id="290" r:id="rId29"/>
    <p:sldId id="296" r:id="rId30"/>
    <p:sldId id="295" r:id="rId31"/>
    <p:sldId id="338" r:id="rId32"/>
    <p:sldId id="339" r:id="rId33"/>
    <p:sldId id="340" r:id="rId34"/>
    <p:sldId id="341" r:id="rId35"/>
    <p:sldId id="343" r:id="rId36"/>
    <p:sldId id="301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3" r:id="rId57"/>
    <p:sldId id="319" r:id="rId58"/>
    <p:sldId id="320" r:id="rId59"/>
    <p:sldId id="336" r:id="rId60"/>
    <p:sldId id="337" r:id="rId6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0"/>
    <p:restoredTop sz="64252" autoAdjust="0"/>
  </p:normalViewPr>
  <p:slideViewPr>
    <p:cSldViewPr snapToGrid="0">
      <p:cViewPr varScale="1">
        <p:scale>
          <a:sx n="67" d="100"/>
          <a:sy n="67" d="100"/>
        </p:scale>
        <p:origin x="11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F75C-BA63-4BF5-803E-DB75C4F95E0A}" type="datetimeFigureOut">
              <a:rPr kumimoji="1" lang="ja-JP" altLang="en-US" smtClean="0"/>
              <a:t>2017/2/28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18D46-42BF-4E52-82A3-3DF0ADD1BB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04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Can you</a:t>
            </a:r>
            <a:r>
              <a:rPr kumimoji="1" lang="en-US" altLang="ja-JP" baseline="0" dirty="0" smtClean="0"/>
              <a:t> see </a:t>
            </a:r>
            <a:r>
              <a:rPr kumimoji="1" lang="en-US" altLang="ja-JP" dirty="0" err="1" smtClean="0"/>
              <a:t>Lastpass</a:t>
            </a:r>
            <a:r>
              <a:rPr kumimoji="1" lang="en-US" altLang="ja-JP" dirty="0" smtClean="0"/>
              <a:t> screen?</a:t>
            </a:r>
            <a:endParaRPr kumimoji="1" lang="ja-JP" altLang="en-US" dirty="0" smtClean="0"/>
          </a:p>
          <a:p>
            <a:r>
              <a:rPr kumimoji="1" lang="en-US" altLang="ja-JP" dirty="0" smtClean="0"/>
              <a:t>There is a meaning like a bookmark with login information (phishing countermeasure)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74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Research by Google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Think about what to do when it leaks out</a:t>
            </a:r>
          </a:p>
          <a:p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You can check how to contact the credit card company</a:t>
            </a:r>
            <a:endParaRPr kumimoji="1" lang="ja-JP" altLang="en-US" dirty="0" smtClean="0"/>
          </a:p>
          <a:p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You</a:t>
            </a:r>
            <a:r>
              <a:rPr kumimoji="1" lang="en-US" altLang="ja-JP" baseline="0" dirty="0" smtClean="0"/>
              <a:t> can also </a:t>
            </a:r>
            <a:r>
              <a:rPr kumimoji="1" lang="en-US" altLang="ja-JP" dirty="0" smtClean="0"/>
              <a:t>check how to change your password frequently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Story of Mat Honan</a:t>
            </a:r>
          </a:p>
          <a:p>
            <a:r>
              <a:rPr kumimoji="1" lang="ja-JP" altLang="en-US" baseline="0" dirty="0" smtClean="0"/>
              <a:t>  </a:t>
            </a:r>
            <a:r>
              <a:rPr kumimoji="1" lang="en-US" altLang="ja-JP" baseline="0" dirty="0" smtClean="0"/>
              <a:t>Called Apple's customer support and succeeded in temporary password getting</a:t>
            </a:r>
            <a:endParaRPr kumimoji="1" lang="ja-JP" altLang="en-US" baseline="0" dirty="0" smtClean="0"/>
          </a:p>
          <a:p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Google and Twitter accounts linked from there also be</a:t>
            </a:r>
            <a:r>
              <a:rPr kumimoji="1" lang="en-US" altLang="ja-JP" baseline="0" dirty="0" smtClean="0"/>
              <a:t> taken over.</a:t>
            </a:r>
            <a:endParaRPr kumimoji="1" lang="en-US" altLang="ja-JP" dirty="0" smtClean="0"/>
          </a:p>
          <a:p>
            <a:r>
              <a:rPr kumimoji="1" lang="ja-JP" altLang="en-US" dirty="0" smtClean="0"/>
              <a:t>  </a:t>
            </a:r>
            <a:r>
              <a:rPr kumimoji="1" lang="en-US" altLang="ja-JP" dirty="0" smtClean="0"/>
              <a:t>It</a:t>
            </a:r>
            <a:r>
              <a:rPr kumimoji="1" lang="en-US" altLang="ja-JP" baseline="0" dirty="0" smtClean="0"/>
              <a:t> can be helped e</a:t>
            </a:r>
            <a:r>
              <a:rPr kumimoji="1" lang="en-US" altLang="ja-JP" dirty="0" smtClean="0"/>
              <a:t>ven though measures are taken…</a:t>
            </a:r>
            <a:endParaRPr kumimoji="1" lang="ja-JP" altLang="en-US" dirty="0" smtClean="0"/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Account of unused service should</a:t>
            </a:r>
            <a:r>
              <a:rPr kumimoji="1" lang="en-US" altLang="ja-JP" baseline="0" dirty="0" smtClean="0"/>
              <a:t> be deleted.</a:t>
            </a:r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Since eavesdropping on the Internet can not be done directly</a:t>
            </a:r>
          </a:p>
          <a:p>
            <a:r>
              <a:rPr kumimoji="1" lang="en-US" altLang="ja-JP" dirty="0" smtClean="0"/>
              <a:t>It</a:t>
            </a:r>
            <a:r>
              <a:rPr kumimoji="1" lang="en-US" altLang="ja-JP" baseline="0" dirty="0" smtClean="0"/>
              <a:t> will be safe if </a:t>
            </a:r>
            <a:r>
              <a:rPr kumimoji="1" lang="en-US" altLang="ja-JP" dirty="0" smtClean="0"/>
              <a:t>it has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been properly encrypted…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159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50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245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555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42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WEP requires caution as it can be deciphered in a short time using tools and it is in the same condition as without protection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It feels like better than nothing.</a:t>
            </a:r>
            <a:r>
              <a:rPr kumimoji="1" lang="en-US" altLang="ja-JP" baseline="0" dirty="0" smtClean="0"/>
              <a:t> B</a:t>
            </a:r>
            <a:r>
              <a:rPr kumimoji="1" lang="en-US" altLang="ja-JP" dirty="0" smtClean="0"/>
              <a:t>ut it may seem like it is being protected , so it may be rather bad.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A9EF-226E-4E86-B09C-61ACF1E018D9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50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51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A9EF-226E-4E86-B09C-61ACF1E018D9}" type="slidenum">
              <a:rPr lang="ja-JP" altLang="en-US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23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074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Kitenet</a:t>
            </a:r>
            <a:r>
              <a:rPr kumimoji="1" lang="en-US" altLang="ja-JP" dirty="0" smtClean="0"/>
              <a:t> is displayed as 802.1x ...)</a:t>
            </a:r>
          </a:p>
          <a:p>
            <a:r>
              <a:rPr kumimoji="1" lang="en-US" altLang="ja-JP" dirty="0" smtClean="0"/>
              <a:t>There is no way to check on the iPhone!</a:t>
            </a:r>
          </a:p>
          <a:p>
            <a:r>
              <a:rPr kumimoji="1" lang="en-US" altLang="ja-JP" dirty="0" smtClean="0"/>
              <a:t>Windows 8 is not displayed in the list ...</a:t>
            </a:r>
          </a:p>
          <a:p>
            <a:r>
              <a:rPr kumimoji="1" lang="en-US" altLang="ja-JP" dirty="0" smtClean="0"/>
              <a:t>On the Mac, hold down the option key and click the fans icon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A9EF-226E-4E86-B09C-61ACF1E018D9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69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946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"None" or "WEP" is a little worried ,we do not want to use if possible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2D4F7-2122-490F-A04A-1DFC1F862E1E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564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881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250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電波は空間を飛ぶ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2D4F7-2122-490F-A04A-1DFC1F862E1E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083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0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user name is like the room number, and the password is like the key.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17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A9EF-226E-4E86-B09C-61ACF1E018D9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A9EF-226E-4E86-B09C-61ACF1E018D9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85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Hash: How to convert data of arbitrary length to fixed length data</a:t>
            </a:r>
          </a:p>
          <a:p>
            <a:r>
              <a:rPr kumimoji="1" lang="en-US" altLang="ja-JP" dirty="0" smtClean="0"/>
              <a:t>The hash value of a book also changes if one character changes .</a:t>
            </a:r>
          </a:p>
          <a:p>
            <a:r>
              <a:rPr kumimoji="1" lang="en-US" altLang="ja-JP" dirty="0" smtClean="0"/>
              <a:t>It is also used for checking whether the data has not been tampered with</a:t>
            </a:r>
          </a:p>
          <a:p>
            <a:endParaRPr kumimoji="1" lang="ja-JP" altLang="en-US" dirty="0" smtClean="0"/>
          </a:p>
          <a:p>
            <a:r>
              <a:rPr kumimoji="1" lang="en-US" altLang="ja-JP" dirty="0" smtClean="0"/>
              <a:t>This hash is an old formula and is not used anymore</a:t>
            </a:r>
          </a:p>
          <a:p>
            <a:r>
              <a:rPr kumimoji="1" lang="en-US" altLang="ja-JP" dirty="0" smtClean="0"/>
              <a:t>There is also work which can not be calculated in advance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67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Is it not usable with encryption? It is useless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899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It seems that you can calculate lightly 1 billion times per second even with recent personal computers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9A9EF-226E-4E86-B09C-61ACF1E018D9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78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Service will tell the password in the e-mail is useless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18D46-42BF-4E52-82A3-3DF0ADD1BB1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18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085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289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605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0844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7035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2429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7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552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0554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15" y="624110"/>
            <a:ext cx="7175986" cy="68215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029" y="1530849"/>
            <a:ext cx="7671372" cy="4380373"/>
          </a:xfrm>
        </p:spPr>
        <p:txBody>
          <a:bodyPr>
            <a:normAutofit/>
          </a:bodyPr>
          <a:lstStyle>
            <a:lvl1pPr marL="452438" indent="-452438">
              <a:defRPr sz="2800"/>
            </a:lvl1pPr>
            <a:lvl2pPr marL="893763" indent="-436563">
              <a:defRPr sz="2400"/>
            </a:lvl2pPr>
            <a:lvl3pPr marL="1254125" indent="-339725">
              <a:defRPr sz="2000"/>
            </a:lvl3pPr>
            <a:lvl4pPr marL="1704975" indent="-333375">
              <a:defRPr sz="1800"/>
            </a:lvl4pPr>
            <a:lvl5pPr marL="2157413" indent="-328613"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8366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628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3255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16149"/>
            <a:ext cx="6591985" cy="42950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8966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58414" y="624110"/>
            <a:ext cx="7175986" cy="68070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1658" y="1536524"/>
            <a:ext cx="3585681" cy="436757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549" y="1536524"/>
            <a:ext cx="3941852" cy="4367579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4918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849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509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2343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5550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3385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1766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383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8767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790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0385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54468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949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5809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5558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6799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69584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5398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50635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6522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080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7259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38035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018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0882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3933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352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14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470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47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150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7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806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サイバーセキュリティ基礎論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0EC1-6B44-4B49-82BC-9ACA7170F82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096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5" Type="http://schemas.openxmlformats.org/officeDocument/2006/relationships/image" Target="../media/image6.WMF"/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9.png"/><Relationship Id="rId3" Type="http://schemas.openxmlformats.org/officeDocument/2006/relationships/hyperlink" Target="http://wifinalyzer.mobi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tif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2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tif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4.PNG"/><Relationship Id="rId5" Type="http://schemas.openxmlformats.org/officeDocument/2006/relationships/image" Target="../media/image25.WMF"/><Relationship Id="rId6" Type="http://schemas.openxmlformats.org/officeDocument/2006/relationships/image" Target="../media/image6.WMF"/><Relationship Id="rId7" Type="http://schemas.openxmlformats.org/officeDocument/2006/relationships/image" Target="../media/image4.WMF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hyperlink" Target="https://jvr.uqwimax.jp/univ/kitenet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lvl="0">
              <a:buClr>
                <a:srgbClr val="A53010"/>
              </a:buClr>
            </a:pPr>
            <a:endParaRPr lang="en-US" altLang="ja-JP" sz="3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>
              <a:buClr>
                <a:srgbClr val="A53010"/>
              </a:buClr>
            </a:pPr>
            <a:r>
              <a:rPr lang="en-US" altLang="ja-JP" sz="3200" dirty="0" smtClean="0"/>
              <a:t>Secure setting(2)</a:t>
            </a:r>
            <a:endParaRPr lang="ja-JP" altLang="en-US" sz="3200" dirty="0"/>
          </a:p>
          <a:p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685800" y="1617044"/>
            <a:ext cx="7772400" cy="13571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900" dirty="0" smtClean="0">
                <a:solidFill>
                  <a:prstClr val="black"/>
                </a:solidFill>
              </a:rPr>
              <a:t>Introduction to Cyber Security</a:t>
            </a:r>
            <a:r>
              <a:rPr lang="en-US" altLang="ja-JP" sz="5400" dirty="0" smtClean="0">
                <a:solidFill>
                  <a:prstClr val="black"/>
                </a:solidFill>
              </a:rPr>
              <a:t/>
            </a:r>
            <a:br>
              <a:rPr lang="en-US" altLang="ja-JP" sz="5400" dirty="0" smtClean="0">
                <a:solidFill>
                  <a:prstClr val="black"/>
                </a:solidFill>
              </a:rPr>
            </a:br>
            <a:r>
              <a:rPr lang="ja-JP" altLang="en-US" sz="4800" dirty="0" smtClean="0">
                <a:solidFill>
                  <a:prstClr val="black"/>
                </a:solidFill>
              </a:rPr>
              <a:t> </a:t>
            </a:r>
            <a:r>
              <a:rPr lang="en-US" altLang="ja-JP" sz="4400" dirty="0" smtClean="0">
                <a:solidFill>
                  <a:prstClr val="black"/>
                </a:solidFill>
              </a:rPr>
              <a:t>― To survive in the IT society ―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644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How to check the password using hash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ja-JP" sz="3600" dirty="0"/>
              <a:t>User sends </a:t>
            </a:r>
            <a:r>
              <a:rPr lang="en-US" altLang="ja-JP" sz="3600" dirty="0" smtClean="0"/>
              <a:t>password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ja-JP" sz="3600" dirty="0"/>
              <a:t>The server converts the password with a hash </a:t>
            </a:r>
            <a:r>
              <a:rPr lang="en-US" altLang="ja-JP" sz="3600" dirty="0" smtClean="0"/>
              <a:t>function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ja-JP" sz="3600" dirty="0"/>
              <a:t>Compare with stored password </a:t>
            </a:r>
            <a:r>
              <a:rPr lang="en-US" altLang="ja-JP" sz="3600" dirty="0" smtClean="0"/>
              <a:t>hash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ja-JP" sz="3600" dirty="0"/>
              <a:t>If </a:t>
            </a:r>
            <a:r>
              <a:rPr lang="en-US" altLang="ja-JP" sz="3600" dirty="0" smtClean="0"/>
              <a:t>they are the same, </a:t>
            </a:r>
            <a:r>
              <a:rPr lang="en-US" altLang="ja-JP" sz="3600" dirty="0"/>
              <a:t>password is </a:t>
            </a:r>
            <a:r>
              <a:rPr lang="en-US" altLang="ja-JP" sz="3600" dirty="0" smtClean="0"/>
              <a:t>correct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kumimoji="1" lang="en-US" altLang="ja-JP" sz="3600" dirty="0"/>
          </a:p>
          <a:p>
            <a:pPr>
              <a:lnSpc>
                <a:spcPct val="110000"/>
              </a:lnSpc>
            </a:pPr>
            <a:r>
              <a:rPr lang="en-US" altLang="ja-JP" sz="3600" dirty="0"/>
              <a:t>The administrator does not know the user's </a:t>
            </a:r>
            <a:r>
              <a:rPr lang="en-US" altLang="ja-JP" sz="3600" dirty="0" smtClean="0"/>
              <a:t>password</a:t>
            </a:r>
          </a:p>
          <a:p>
            <a:pPr>
              <a:lnSpc>
                <a:spcPct val="110000"/>
              </a:lnSpc>
            </a:pPr>
            <a:r>
              <a:rPr lang="en-US" altLang="ja-JP" sz="3600" dirty="0" smtClean="0"/>
              <a:t>Even </a:t>
            </a:r>
            <a:r>
              <a:rPr lang="en-US" altLang="ja-JP" sz="3600" dirty="0"/>
              <a:t>if the password hash is </a:t>
            </a:r>
            <a:r>
              <a:rPr lang="en-US" altLang="ja-JP" sz="3600" dirty="0" smtClean="0"/>
              <a:t>missed, the password  will not be known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82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Brute-force attack because </a:t>
            </a:r>
            <a:r>
              <a:rPr lang="en-US" altLang="ja-JP" sz="4000" dirty="0"/>
              <a:t>it </a:t>
            </a:r>
            <a:r>
              <a:rPr lang="en-US" altLang="ja-JP" sz="4000" smtClean="0"/>
              <a:t>is unknown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81534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sz="3600" dirty="0"/>
              <a:t>T</a:t>
            </a:r>
            <a:r>
              <a:rPr lang="en-US" altLang="ja-JP" sz="3600" dirty="0" smtClean="0"/>
              <a:t>heoretically </a:t>
            </a:r>
            <a:r>
              <a:rPr lang="en-US" altLang="ja-JP" sz="3600" dirty="0"/>
              <a:t>strong hash functions are </a:t>
            </a:r>
            <a:r>
              <a:rPr lang="en-US" altLang="ja-JP" sz="3600" dirty="0" smtClean="0"/>
              <a:t>limited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 smtClean="0"/>
              <a:t>It can be known what </a:t>
            </a:r>
            <a:r>
              <a:rPr lang="en-US" altLang="ja-JP" sz="3200" dirty="0"/>
              <a:t>are generally </a:t>
            </a:r>
            <a:r>
              <a:rPr lang="en-US" altLang="ja-JP" sz="3200" dirty="0" smtClean="0"/>
              <a:t>used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 smtClean="0"/>
              <a:t>If calculating </a:t>
            </a:r>
            <a:r>
              <a:rPr lang="en-US" altLang="ja-JP" sz="3200" dirty="0"/>
              <a:t>with the same mechanism </a:t>
            </a:r>
            <a:r>
              <a:rPr lang="en-US" altLang="ja-JP" sz="3200" dirty="0" smtClean="0"/>
              <a:t>,it can be hit</a:t>
            </a:r>
          </a:p>
          <a:p>
            <a:pPr>
              <a:lnSpc>
                <a:spcPct val="110000"/>
              </a:lnSpc>
            </a:pPr>
            <a:r>
              <a:rPr lang="en-US" altLang="ja-JP" sz="3600" dirty="0"/>
              <a:t>Recent calculators are very </a:t>
            </a:r>
            <a:r>
              <a:rPr lang="en-US" altLang="ja-JP" sz="3600" dirty="0" smtClean="0"/>
              <a:t>fast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It can calculate billions of times in one second even at home </a:t>
            </a:r>
            <a:r>
              <a:rPr lang="en-US" altLang="ja-JP" sz="3200" dirty="0" smtClean="0"/>
              <a:t>PC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It can also be calculated in </a:t>
            </a:r>
            <a:r>
              <a:rPr lang="en-US" altLang="ja-JP" sz="3200" dirty="0" smtClean="0"/>
              <a:t>advance</a:t>
            </a:r>
          </a:p>
          <a:p>
            <a:pPr>
              <a:lnSpc>
                <a:spcPct val="110000"/>
              </a:lnSpc>
            </a:pPr>
            <a:r>
              <a:rPr lang="en-US" altLang="ja-JP" sz="3600" dirty="0" smtClean="0"/>
              <a:t>Even that , </a:t>
            </a:r>
            <a:r>
              <a:rPr lang="en-US" altLang="ja-JP" sz="3600" dirty="0"/>
              <a:t>it </a:t>
            </a:r>
            <a:r>
              <a:rPr lang="en-US" altLang="ja-JP" sz="3600" dirty="0" smtClean="0"/>
              <a:t>still will take long </a:t>
            </a:r>
            <a:r>
              <a:rPr lang="en-US" altLang="ja-JP" sz="3600" dirty="0"/>
              <a:t>time to reach a long and complicated </a:t>
            </a:r>
            <a:r>
              <a:rPr lang="en-US" altLang="ja-JP" sz="3600" dirty="0" smtClean="0"/>
              <a:t>password</a:t>
            </a:r>
            <a:endParaRPr lang="en-US" altLang="ja-JP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513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Dictionary attack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ja-JP" sz="4400" dirty="0" smtClean="0"/>
              <a:t>It will take long time to trying </a:t>
            </a:r>
            <a:r>
              <a:rPr lang="en-US" altLang="ja-JP" sz="4400" dirty="0"/>
              <a:t>all </a:t>
            </a:r>
            <a:r>
              <a:rPr lang="en-US" altLang="ja-JP" sz="4400" dirty="0" smtClean="0"/>
              <a:t>combinations</a:t>
            </a:r>
          </a:p>
          <a:p>
            <a:pPr>
              <a:lnSpc>
                <a:spcPct val="100000"/>
              </a:lnSpc>
            </a:pPr>
            <a:r>
              <a:rPr lang="en-US" altLang="ja-JP" sz="4400" dirty="0" smtClean="0"/>
              <a:t>Use a list of passwords which are frequently used</a:t>
            </a:r>
            <a:endParaRPr kumimoji="1" lang="en-US" altLang="ja-JP" sz="4400" dirty="0" smtClean="0"/>
          </a:p>
          <a:p>
            <a:pPr lvl="1">
              <a:lnSpc>
                <a:spcPct val="100000"/>
              </a:lnSpc>
            </a:pPr>
            <a:r>
              <a:rPr lang="en-US" altLang="ja-JP" sz="4000" dirty="0"/>
              <a:t>English words and </a:t>
            </a:r>
            <a:r>
              <a:rPr lang="en-US" altLang="ja-JP" sz="4000" dirty="0" smtClean="0"/>
              <a:t>name</a:t>
            </a:r>
          </a:p>
          <a:p>
            <a:pPr lvl="1">
              <a:lnSpc>
                <a:spcPct val="100000"/>
              </a:lnSpc>
            </a:pPr>
            <a:r>
              <a:rPr lang="en-US" altLang="ja-JP" sz="4000" dirty="0"/>
              <a:t>Password list that leaked for some reason</a:t>
            </a:r>
            <a:endParaRPr kumimoji="1" lang="en-US" altLang="ja-JP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73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Reverse dictionary attack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ja-JP" sz="4000" dirty="0" smtClean="0"/>
              <a:t>Fixing the password and changing </a:t>
            </a:r>
            <a:r>
              <a:rPr lang="en-US" altLang="ja-JP" sz="4000" dirty="0"/>
              <a:t>the user </a:t>
            </a:r>
            <a:r>
              <a:rPr lang="en-US" altLang="ja-JP" sz="4000" dirty="0" smtClean="0"/>
              <a:t>name</a:t>
            </a:r>
          </a:p>
          <a:p>
            <a:pPr lvl="1">
              <a:lnSpc>
                <a:spcPct val="110000"/>
              </a:lnSpc>
            </a:pPr>
            <a:r>
              <a:rPr lang="en-US" altLang="ja-JP" sz="3600" dirty="0" smtClean="0"/>
              <a:t>There </a:t>
            </a:r>
            <a:r>
              <a:rPr lang="en-US" altLang="ja-JP" sz="3600" dirty="0"/>
              <a:t>is also a dictionary of user </a:t>
            </a:r>
            <a:r>
              <a:rPr lang="en-US" altLang="ja-JP" sz="3600" dirty="0" smtClean="0"/>
              <a:t>names</a:t>
            </a:r>
          </a:p>
          <a:p>
            <a:pPr>
              <a:lnSpc>
                <a:spcPct val="110000"/>
              </a:lnSpc>
            </a:pPr>
            <a:r>
              <a:rPr lang="en-US" altLang="ja-JP" sz="4000" dirty="0"/>
              <a:t>Even a little person using an easy </a:t>
            </a:r>
            <a:r>
              <a:rPr lang="en-US" altLang="ja-JP" sz="4000" dirty="0" smtClean="0"/>
              <a:t>password, it  </a:t>
            </a:r>
            <a:r>
              <a:rPr lang="en-US" altLang="ja-JP" sz="4000" dirty="0"/>
              <a:t>will get </a:t>
            </a:r>
            <a:r>
              <a:rPr lang="en-US" altLang="ja-JP" sz="4000" dirty="0" smtClean="0"/>
              <a:t>infiltrated.</a:t>
            </a:r>
            <a:endParaRPr lang="en-US" altLang="ja-JP" sz="4000" dirty="0"/>
          </a:p>
          <a:p>
            <a:pPr>
              <a:lnSpc>
                <a:spcPct val="110000"/>
              </a:lnSpc>
            </a:pPr>
            <a:r>
              <a:rPr lang="en-US" altLang="ja-JP" sz="4000" dirty="0" smtClean="0"/>
              <a:t>The </a:t>
            </a:r>
            <a:r>
              <a:rPr lang="en-US" altLang="ja-JP" sz="4000" dirty="0"/>
              <a:t>strength </a:t>
            </a:r>
            <a:r>
              <a:rPr kumimoji="1" lang="en-US" altLang="ja-JP" sz="3600" dirty="0" smtClean="0"/>
              <a:t>of the chain is in the weakest link.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82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Good password?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sz="4000" dirty="0" smtClean="0"/>
              <a:t>Bad password</a:t>
            </a:r>
            <a:endParaRPr kumimoji="1" lang="en-US" altLang="ja-JP" sz="4000" dirty="0" smtClean="0"/>
          </a:p>
          <a:p>
            <a:pPr lvl="1">
              <a:lnSpc>
                <a:spcPct val="110000"/>
              </a:lnSpc>
            </a:pPr>
            <a:r>
              <a:rPr lang="en-US" altLang="ja-JP" sz="3600" dirty="0" smtClean="0"/>
              <a:t>short</a:t>
            </a:r>
          </a:p>
          <a:p>
            <a:pPr lvl="1">
              <a:lnSpc>
                <a:spcPct val="110000"/>
              </a:lnSpc>
            </a:pPr>
            <a:r>
              <a:rPr lang="en-US" altLang="ja-JP" sz="3600" dirty="0"/>
              <a:t>Only </a:t>
            </a:r>
            <a:r>
              <a:rPr lang="en-US" altLang="ja-JP" sz="3600" dirty="0" smtClean="0"/>
              <a:t>numbers or </a:t>
            </a:r>
            <a:r>
              <a:rPr lang="en-US" altLang="ja-JP" sz="3600" dirty="0"/>
              <a:t>lower case </a:t>
            </a:r>
            <a:r>
              <a:rPr lang="en-US" altLang="ja-JP" sz="3600" dirty="0" smtClean="0"/>
              <a:t>letters</a:t>
            </a:r>
            <a:endParaRPr kumimoji="1" lang="en-US" altLang="ja-JP" sz="3600" dirty="0" smtClean="0"/>
          </a:p>
          <a:p>
            <a:pPr lvl="1">
              <a:lnSpc>
                <a:spcPct val="110000"/>
              </a:lnSpc>
            </a:pPr>
            <a:r>
              <a:rPr lang="en-US" altLang="ja-JP" sz="3600" dirty="0" smtClean="0"/>
              <a:t>Using the word on dictionary or birthday</a:t>
            </a:r>
          </a:p>
          <a:p>
            <a:pPr>
              <a:lnSpc>
                <a:spcPct val="110000"/>
              </a:lnSpc>
            </a:pPr>
            <a:r>
              <a:rPr lang="en-US" altLang="ja-JP" sz="4000" dirty="0" smtClean="0"/>
              <a:t>Good password</a:t>
            </a:r>
            <a:endParaRPr kumimoji="1" lang="en-US" altLang="ja-JP" sz="4000" dirty="0" smtClean="0"/>
          </a:p>
          <a:p>
            <a:pPr lvl="1">
              <a:lnSpc>
                <a:spcPct val="110000"/>
              </a:lnSpc>
            </a:pPr>
            <a:r>
              <a:rPr lang="en-US" altLang="ja-JP" sz="3600" dirty="0" smtClean="0"/>
              <a:t>long</a:t>
            </a:r>
          </a:p>
          <a:p>
            <a:pPr lvl="1">
              <a:lnSpc>
                <a:spcPct val="110000"/>
              </a:lnSpc>
            </a:pPr>
            <a:r>
              <a:rPr lang="en-US" altLang="ja-JP" sz="3600" dirty="0" smtClean="0"/>
              <a:t>Mixing </a:t>
            </a:r>
            <a:r>
              <a:rPr lang="en-US" altLang="ja-JP" sz="3600" dirty="0"/>
              <a:t>English lower case </a:t>
            </a:r>
            <a:r>
              <a:rPr lang="en-US" altLang="ja-JP" sz="3600" dirty="0" smtClean="0"/>
              <a:t>letters , upper case letters, </a:t>
            </a:r>
            <a:r>
              <a:rPr lang="en-US" altLang="ja-JP" sz="3600" dirty="0"/>
              <a:t>numbers and </a:t>
            </a:r>
            <a:r>
              <a:rPr lang="en-US" altLang="ja-JP" sz="3600" dirty="0" smtClean="0"/>
              <a:t>symbols</a:t>
            </a:r>
          </a:p>
          <a:p>
            <a:pPr lvl="1">
              <a:lnSpc>
                <a:spcPct val="110000"/>
              </a:lnSpc>
            </a:pPr>
            <a:r>
              <a:rPr lang="en-US" altLang="ja-JP" sz="3600" dirty="0"/>
              <a:t>It does not include word, </a:t>
            </a:r>
            <a:r>
              <a:rPr lang="en-US" altLang="ja-JP" sz="3600" dirty="0" smtClean="0"/>
              <a:t>birthday, </a:t>
            </a:r>
            <a:r>
              <a:rPr lang="en-US" altLang="ja-JP" sz="3600" dirty="0"/>
              <a:t>name </a:t>
            </a:r>
            <a:r>
              <a:rPr lang="en-US" altLang="ja-JP" sz="3600" dirty="0" smtClean="0"/>
              <a:t>etc.</a:t>
            </a:r>
            <a:endParaRPr kumimoji="1"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85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Eavesdropping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3200" dirty="0"/>
              <a:t>Steal input somewhere between your terminal and the </a:t>
            </a:r>
            <a:r>
              <a:rPr lang="en-US" altLang="ja-JP" sz="3200" dirty="0" smtClean="0"/>
              <a:t>server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lang="en-US" altLang="ja-JP" sz="3200" dirty="0" smtClean="0"/>
              <a:t>Terminal at hand</a:t>
            </a:r>
            <a:endParaRPr kumimoji="1" lang="en-US" altLang="ja-JP" sz="3200" dirty="0" smtClean="0"/>
          </a:p>
          <a:p>
            <a:pPr lvl="1"/>
            <a:r>
              <a:rPr lang="en-US" altLang="ja-JP" sz="2800" dirty="0" smtClean="0"/>
              <a:t>Eavesdropping </a:t>
            </a:r>
            <a:r>
              <a:rPr lang="en-US" altLang="ja-JP" sz="2800" dirty="0"/>
              <a:t>k</a:t>
            </a:r>
            <a:r>
              <a:rPr lang="en-US" altLang="ja-JP" sz="2800" dirty="0" smtClean="0"/>
              <a:t>ey </a:t>
            </a:r>
            <a:r>
              <a:rPr lang="en-US" altLang="ja-JP" sz="2800" dirty="0"/>
              <a:t>input and screen </a:t>
            </a:r>
            <a:r>
              <a:rPr lang="en-US" altLang="ja-JP" sz="2800" dirty="0" smtClean="0"/>
              <a:t>with </a:t>
            </a:r>
            <a:r>
              <a:rPr lang="en-US" altLang="ja-JP" sz="2800" dirty="0"/>
              <a:t>malware</a:t>
            </a:r>
            <a:endParaRPr lang="en-US" altLang="ja-JP" sz="2800" dirty="0" smtClean="0"/>
          </a:p>
          <a:p>
            <a:r>
              <a:rPr lang="en-US" altLang="ja-JP" sz="3200" dirty="0" smtClean="0"/>
              <a:t>Server </a:t>
            </a:r>
          </a:p>
          <a:p>
            <a:pPr lvl="1"/>
            <a:r>
              <a:rPr lang="en-US" altLang="ja-JP" sz="2800" dirty="0" smtClean="0"/>
              <a:t>Tamper </a:t>
            </a:r>
            <a:r>
              <a:rPr lang="en-US" altLang="ja-JP" sz="2800" dirty="0"/>
              <a:t>with contents and </a:t>
            </a:r>
            <a:r>
              <a:rPr lang="en-US" altLang="ja-JP" sz="2800" dirty="0" smtClean="0"/>
              <a:t>trap</a:t>
            </a:r>
          </a:p>
          <a:p>
            <a:pPr lvl="1"/>
            <a:r>
              <a:rPr lang="en-US" altLang="ja-JP" sz="2800" dirty="0"/>
              <a:t>Make a fake site </a:t>
            </a:r>
            <a:r>
              <a:rPr lang="en-US" altLang="ja-JP" sz="2800" dirty="0" smtClean="0"/>
              <a:t>to fill </a:t>
            </a:r>
            <a:r>
              <a:rPr lang="en-US" altLang="ja-JP" sz="2800" dirty="0"/>
              <a:t>in with </a:t>
            </a:r>
            <a:r>
              <a:rPr lang="en-US" altLang="ja-JP" sz="2800" dirty="0" smtClean="0"/>
              <a:t>phishing</a:t>
            </a:r>
          </a:p>
          <a:p>
            <a:r>
              <a:rPr lang="en-US" altLang="ja-JP" sz="3200" dirty="0" smtClean="0"/>
              <a:t>Channel</a:t>
            </a:r>
            <a:r>
              <a:rPr lang="ja-JP" altLang="en-US" sz="3200" dirty="0" smtClean="0"/>
              <a:t>（</a:t>
            </a:r>
            <a:r>
              <a:rPr lang="en-US" altLang="ja-JP" sz="3200" dirty="0" smtClean="0"/>
              <a:t>wireless ,internet etc.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pPr lvl="1"/>
            <a:r>
              <a:rPr lang="en-US" altLang="ja-JP" sz="2800" dirty="0"/>
              <a:t>Possibility of eavesdropping on unencrypted </a:t>
            </a:r>
            <a:r>
              <a:rPr lang="en-US" altLang="ja-JP" sz="2800" dirty="0" smtClean="0"/>
              <a:t>communications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49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Password </a:t>
            </a:r>
            <a:r>
              <a:rPr lang="en-US" altLang="ja-JP" sz="4000" dirty="0" smtClean="0"/>
              <a:t>reused </a:t>
            </a:r>
            <a:r>
              <a:rPr lang="en-US" altLang="ja-JP" sz="4000" dirty="0"/>
              <a:t>problem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39693"/>
            <a:ext cx="78867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sz="4000" dirty="0"/>
              <a:t>M</a:t>
            </a:r>
            <a:r>
              <a:rPr lang="en-US" altLang="ja-JP" sz="4000" dirty="0" smtClean="0"/>
              <a:t>ultiple passwords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can be remembered</a:t>
            </a:r>
            <a:r>
              <a:rPr lang="en-US" altLang="ja-JP" sz="4000" dirty="0"/>
              <a:t>!</a:t>
            </a:r>
            <a:endParaRPr kumimoji="1" lang="en-US" altLang="ja-JP" sz="4000" dirty="0" smtClean="0"/>
          </a:p>
          <a:p>
            <a:pPr lvl="1">
              <a:lnSpc>
                <a:spcPct val="110000"/>
              </a:lnSpc>
            </a:pPr>
            <a:r>
              <a:rPr lang="en-US" altLang="ja-JP" sz="3600" dirty="0"/>
              <a:t>It is said that you should not write on paper …</a:t>
            </a:r>
            <a:endParaRPr kumimoji="1" lang="en-US" altLang="ja-JP" sz="3600" dirty="0" smtClean="0"/>
          </a:p>
          <a:p>
            <a:pPr>
              <a:lnSpc>
                <a:spcPct val="110000"/>
              </a:lnSpc>
            </a:pPr>
            <a:r>
              <a:rPr lang="en-US" altLang="ja-JP" sz="4000" dirty="0" smtClean="0"/>
              <a:t>It is easy to reuse the same password.</a:t>
            </a:r>
          </a:p>
          <a:p>
            <a:pPr lvl="2">
              <a:lnSpc>
                <a:spcPct val="110000"/>
              </a:lnSpc>
            </a:pPr>
            <a:endParaRPr kumimoji="1" lang="en-US" altLang="ja-JP" sz="2800" dirty="0" smtClean="0"/>
          </a:p>
          <a:p>
            <a:pPr>
              <a:lnSpc>
                <a:spcPct val="110000"/>
              </a:lnSpc>
            </a:pPr>
            <a:r>
              <a:rPr lang="en-US" altLang="ja-JP" sz="4000" dirty="0" smtClean="0"/>
              <a:t>In </a:t>
            </a:r>
            <a:r>
              <a:rPr lang="en-US" altLang="ja-JP" sz="4000" dirty="0"/>
              <a:t>case of registration by e-mail address, there are many cases where ID is also </a:t>
            </a:r>
            <a:r>
              <a:rPr lang="en-US" altLang="ja-JP" sz="4000" dirty="0" smtClean="0"/>
              <a:t>used</a:t>
            </a:r>
          </a:p>
          <a:p>
            <a:pPr>
              <a:lnSpc>
                <a:spcPct val="110000"/>
              </a:lnSpc>
            </a:pPr>
            <a:endParaRPr kumimoji="1" lang="en-US" altLang="ja-JP" sz="3600" dirty="0" smtClean="0"/>
          </a:p>
          <a:p>
            <a:pPr>
              <a:lnSpc>
                <a:spcPct val="110000"/>
              </a:lnSpc>
            </a:pPr>
            <a:r>
              <a:rPr lang="en-US" altLang="ja-JP" sz="4000" dirty="0"/>
              <a:t>As a result, if one leaks out, other services will be broken</a:t>
            </a:r>
            <a:endParaRPr kumimoji="1" lang="ja-JP" altLang="en-US" sz="400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501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Usage rotation problem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3" y="2007489"/>
            <a:ext cx="768698" cy="74159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14" y="1468191"/>
            <a:ext cx="632372" cy="92438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14" y="2698814"/>
            <a:ext cx="632372" cy="92438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14" y="3926983"/>
            <a:ext cx="632372" cy="92438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514" y="5155152"/>
            <a:ext cx="632372" cy="92438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857895" y="2259806"/>
            <a:ext cx="1165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</a:rPr>
              <a:t>Google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33111" y="3529875"/>
            <a:ext cx="1329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</a:rPr>
              <a:t>Facebook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76001" y="4748061"/>
            <a:ext cx="1329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</a:rPr>
              <a:t>iCloud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27994" y="5996391"/>
            <a:ext cx="1329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</a:rPr>
              <a:t>Dropbox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5057389" y="1779378"/>
            <a:ext cx="2408703" cy="4697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prstClr val="white"/>
                </a:solidFill>
              </a:rPr>
              <a:t>漏洩</a:t>
            </a:r>
          </a:p>
        </p:txBody>
      </p:sp>
      <p:sp>
        <p:nvSpPr>
          <p:cNvPr id="16" name="右矢印 15"/>
          <p:cNvSpPr/>
          <p:nvPr/>
        </p:nvSpPr>
        <p:spPr>
          <a:xfrm rot="932257">
            <a:off x="1796213" y="2484371"/>
            <a:ext cx="2264578" cy="3357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7" name="右矢印 16"/>
          <p:cNvSpPr/>
          <p:nvPr/>
        </p:nvSpPr>
        <p:spPr>
          <a:xfrm rot="1919280">
            <a:off x="1471791" y="3287387"/>
            <a:ext cx="2704311" cy="3357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右矢印 17"/>
          <p:cNvSpPr/>
          <p:nvPr/>
        </p:nvSpPr>
        <p:spPr>
          <a:xfrm rot="2510716">
            <a:off x="951513" y="4104677"/>
            <a:ext cx="3537413" cy="3357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85906" y="1344462"/>
            <a:ext cx="151996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you@example.com</a:t>
            </a:r>
          </a:p>
          <a:p>
            <a:r>
              <a:rPr lang="en-US" altLang="ja-JP" sz="1100" dirty="0">
                <a:solidFill>
                  <a:prstClr val="black"/>
                </a:solidFill>
              </a:rPr>
              <a:t>password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71170" y="2718638"/>
            <a:ext cx="151996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you@example.com</a:t>
            </a:r>
          </a:p>
          <a:p>
            <a:r>
              <a:rPr lang="en-US" altLang="ja-JP" sz="1100" dirty="0">
                <a:solidFill>
                  <a:prstClr val="black"/>
                </a:solidFill>
              </a:rPr>
              <a:t>password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71170" y="3993200"/>
            <a:ext cx="151996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you@example.com</a:t>
            </a:r>
          </a:p>
          <a:p>
            <a:r>
              <a:rPr lang="en-US" altLang="ja-JP" sz="1100" dirty="0">
                <a:solidFill>
                  <a:prstClr val="black"/>
                </a:solidFill>
              </a:rPr>
              <a:t>password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71170" y="5225580"/>
            <a:ext cx="1519968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prstClr val="black"/>
                </a:solidFill>
              </a:rPr>
              <a:t>you@example.com</a:t>
            </a:r>
          </a:p>
          <a:p>
            <a:r>
              <a:rPr lang="en-US" altLang="ja-JP" sz="1100" dirty="0">
                <a:solidFill>
                  <a:prstClr val="black"/>
                </a:solidFill>
              </a:rPr>
              <a:t>password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sp>
        <p:nvSpPr>
          <p:cNvPr id="24" name="右矢印 23"/>
          <p:cNvSpPr/>
          <p:nvPr/>
        </p:nvSpPr>
        <p:spPr>
          <a:xfrm>
            <a:off x="1884014" y="1791116"/>
            <a:ext cx="2175709" cy="33576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右矢印 24"/>
          <p:cNvSpPr/>
          <p:nvPr/>
        </p:nvSpPr>
        <p:spPr>
          <a:xfrm rot="20667743" flipH="1">
            <a:off x="5157608" y="2460724"/>
            <a:ext cx="2231093" cy="33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6" name="右矢印 25"/>
          <p:cNvSpPr/>
          <p:nvPr/>
        </p:nvSpPr>
        <p:spPr>
          <a:xfrm rot="19680720" flipH="1">
            <a:off x="5044002" y="3263740"/>
            <a:ext cx="2664324" cy="33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 rot="19089284" flipH="1">
            <a:off x="4735804" y="4081030"/>
            <a:ext cx="3485107" cy="33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76" y="2961353"/>
            <a:ext cx="870108" cy="87010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89" y="4279513"/>
            <a:ext cx="870108" cy="870108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89" y="5615527"/>
            <a:ext cx="870108" cy="87010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77" y="1505201"/>
            <a:ext cx="629801" cy="64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4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18732 -0.0011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5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If it is a good </a:t>
            </a:r>
            <a:r>
              <a:rPr lang="en-US" altLang="ja-JP" sz="4000" dirty="0" smtClean="0"/>
              <a:t>password?</a:t>
            </a:r>
            <a:endParaRPr kumimoji="1" lang="ja-JP" altLang="en-US" sz="40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3200" dirty="0"/>
              <a:t>If it is a long and complicated password, it can not be done with brute force or dictionary attacks, so it can not be used well? </a:t>
            </a:r>
            <a:endParaRPr kumimoji="1" lang="en-US" altLang="ja-JP" sz="3200" dirty="0" smtClean="0"/>
          </a:p>
          <a:p>
            <a:pPr lvl="2">
              <a:lnSpc>
                <a:spcPct val="100000"/>
              </a:lnSpc>
            </a:pP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lang="en-US" altLang="ja-JP" sz="3200" dirty="0"/>
              <a:t>We must change all </a:t>
            </a:r>
            <a:r>
              <a:rPr lang="en-US" altLang="ja-JP" sz="3200" dirty="0" smtClean="0"/>
              <a:t>when </a:t>
            </a:r>
            <a:r>
              <a:rPr lang="en-US" altLang="ja-JP" sz="3200" dirty="0"/>
              <a:t>the raw password </a:t>
            </a:r>
            <a:r>
              <a:rPr lang="en-US" altLang="ja-JP" sz="3200" dirty="0" smtClean="0"/>
              <a:t>is leaked by eavesdropping etc.</a:t>
            </a:r>
          </a:p>
          <a:p>
            <a:pPr>
              <a:lnSpc>
                <a:spcPct val="100000"/>
              </a:lnSpc>
            </a:pPr>
            <a:r>
              <a:rPr lang="en-US" altLang="ja-JP" sz="3200" dirty="0"/>
              <a:t>There are quite a few </a:t>
            </a:r>
            <a:r>
              <a:rPr lang="en-US" altLang="ja-JP" sz="3200" u="sng" dirty="0">
                <a:solidFill>
                  <a:srgbClr val="FF0000"/>
                </a:solidFill>
              </a:rPr>
              <a:t>useless services </a:t>
            </a:r>
            <a:r>
              <a:rPr lang="en-US" altLang="ja-JP" sz="3200" dirty="0"/>
              <a:t>that do not save passwords as </a:t>
            </a:r>
            <a:r>
              <a:rPr lang="en-US" altLang="ja-JP" sz="3200" dirty="0" smtClean="0"/>
              <a:t>hashes</a:t>
            </a:r>
            <a:endParaRPr kumimoji="1" lang="en-US" altLang="ja-JP" sz="3200" dirty="0" smtClean="0"/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Users do not know how management is </a:t>
            </a:r>
            <a:r>
              <a:rPr lang="en-US" altLang="ja-JP" sz="2800" dirty="0" smtClean="0"/>
              <a:t>going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No matter how complex a password it is </a:t>
            </a:r>
            <a:r>
              <a:rPr lang="en-US" altLang="ja-JP" sz="2800" dirty="0" smtClean="0"/>
              <a:t>useless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It is too late after knowing information leakage </a:t>
            </a:r>
            <a:r>
              <a:rPr lang="en-US" altLang="ja-JP" sz="2800" dirty="0" smtClean="0"/>
              <a:t>…</a:t>
            </a:r>
            <a:endParaRPr kumimoji="1" lang="ja-JP" altLang="en-US" sz="2800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6" name="十字形 5"/>
          <p:cNvSpPr/>
          <p:nvPr/>
        </p:nvSpPr>
        <p:spPr>
          <a:xfrm rot="2700000">
            <a:off x="3883755" y="1410737"/>
            <a:ext cx="1848465" cy="1848465"/>
          </a:xfrm>
          <a:prstGeom prst="plus">
            <a:avLst>
              <a:gd name="adj" fmla="val 382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0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Labor for avoiding reusing 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4000" dirty="0"/>
              <a:t>Make a rule so that you do not have to remember </a:t>
            </a:r>
            <a:r>
              <a:rPr lang="en-US" altLang="ja-JP" sz="4000" dirty="0" smtClean="0"/>
              <a:t>everything</a:t>
            </a:r>
            <a:endParaRPr lang="en-US" altLang="ja-JP" sz="4000" dirty="0"/>
          </a:p>
          <a:p>
            <a:pPr lvl="1"/>
            <a:r>
              <a:rPr lang="en-US" altLang="ja-JP" sz="3600" dirty="0"/>
              <a:t>We add a character string which is reminiscent of service </a:t>
            </a:r>
            <a:r>
              <a:rPr lang="en-US" altLang="ja-JP" sz="3600" dirty="0" smtClean="0"/>
              <a:t>names </a:t>
            </a:r>
            <a:r>
              <a:rPr lang="en-US" altLang="ja-JP" sz="3600" dirty="0"/>
              <a:t>to fixed character string of several characters etc</a:t>
            </a:r>
            <a:r>
              <a:rPr lang="en-US" altLang="ja-JP" sz="3600" dirty="0" smtClean="0"/>
              <a:t>.</a:t>
            </a:r>
          </a:p>
          <a:p>
            <a:r>
              <a:rPr lang="en-US" altLang="ja-JP" sz="4000" dirty="0"/>
              <a:t>However, it is </a:t>
            </a:r>
            <a:r>
              <a:rPr lang="en-US" altLang="ja-JP" sz="4000" dirty="0" smtClean="0"/>
              <a:t>the </a:t>
            </a:r>
            <a:r>
              <a:rPr lang="en-US" altLang="ja-JP" sz="4000" dirty="0"/>
              <a:t>limit to finish all within the brain ……</a:t>
            </a:r>
            <a:endParaRPr lang="en-US" altLang="ja-JP" sz="4000" dirty="0" smtClean="0"/>
          </a:p>
          <a:p>
            <a:pPr lvl="1"/>
            <a:r>
              <a:rPr lang="en-US" altLang="ja-JP" sz="3600" dirty="0"/>
              <a:t>Personally </a:t>
            </a:r>
            <a:r>
              <a:rPr lang="en-US" altLang="ja-JP" sz="3600" dirty="0" smtClean="0"/>
              <a:t>it </a:t>
            </a:r>
            <a:r>
              <a:rPr lang="en-US" altLang="ja-JP" sz="3600" dirty="0"/>
              <a:t>is </a:t>
            </a:r>
            <a:r>
              <a:rPr lang="en-US" altLang="ja-JP" sz="3600" dirty="0" smtClean="0"/>
              <a:t>possible </a:t>
            </a:r>
            <a:r>
              <a:rPr lang="en-US" altLang="ja-JP" sz="3600" dirty="0"/>
              <a:t>to memorize it on paper and store it </a:t>
            </a:r>
            <a:r>
              <a:rPr lang="en-US" altLang="ja-JP" sz="3600" dirty="0" smtClean="0"/>
              <a:t>carefully</a:t>
            </a:r>
          </a:p>
          <a:p>
            <a:pPr lvl="1"/>
            <a:r>
              <a:rPr lang="en-US" altLang="ja-JP" sz="3600" dirty="0" smtClean="0"/>
              <a:t>It is helpless to </a:t>
            </a:r>
            <a:r>
              <a:rPr lang="en-US" altLang="ja-JP" sz="3600" dirty="0"/>
              <a:t>hundreds of passwords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1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 smtClean="0"/>
              <a:t>Secure setting</a:t>
            </a:r>
            <a:r>
              <a:rPr lang="ja-JP" alt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ja-JP" alt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3600" dirty="0" smtClean="0"/>
              <a:t>Learning about strategy for cyber </a:t>
            </a:r>
            <a:r>
              <a:rPr lang="en-US" altLang="ja-JP" sz="3600" dirty="0"/>
              <a:t>security </a:t>
            </a:r>
            <a:r>
              <a:rPr lang="en-US" altLang="ja-JP" sz="3600" dirty="0" smtClean="0"/>
              <a:t>that </a:t>
            </a:r>
            <a:r>
              <a:rPr lang="en-US" altLang="ja-JP" sz="3600" dirty="0"/>
              <a:t>individuals can do</a:t>
            </a:r>
            <a:endParaRPr lang="en-US" altLang="ja-JP" sz="3600" dirty="0" smtClean="0"/>
          </a:p>
          <a:p>
            <a:endParaRPr lang="ja-JP" altLang="en-US" sz="3600" dirty="0"/>
          </a:p>
          <a:p>
            <a:r>
              <a:rPr lang="en-US" altLang="ja-JP" sz="3600" dirty="0"/>
              <a:t>Protecting information equipment </a:t>
            </a:r>
            <a:r>
              <a:rPr lang="en-US" altLang="ja-JP" sz="3600" dirty="0" smtClean="0"/>
              <a:t>itself</a:t>
            </a:r>
          </a:p>
          <a:p>
            <a:r>
              <a:rPr lang="en-US" altLang="ja-JP" sz="3600" dirty="0"/>
              <a:t>Protecting yourself information provided to the </a:t>
            </a:r>
            <a:r>
              <a:rPr lang="en-US" altLang="ja-JP" sz="3600" dirty="0" smtClean="0"/>
              <a:t>service</a:t>
            </a:r>
          </a:p>
          <a:p>
            <a:r>
              <a:rPr lang="en-US" altLang="ja-JP" sz="3600" dirty="0"/>
              <a:t>Information handed over on the </a:t>
            </a:r>
            <a:r>
              <a:rPr lang="en-US" altLang="ja-JP" sz="3600" dirty="0" smtClean="0"/>
              <a:t>net</a:t>
            </a:r>
          </a:p>
          <a:p>
            <a:pPr lvl="1"/>
            <a:r>
              <a:rPr lang="en-US" altLang="ja-JP" sz="3200" dirty="0"/>
              <a:t>About the safety of wireless </a:t>
            </a:r>
            <a:r>
              <a:rPr lang="en-US" altLang="ja-JP" sz="3200" dirty="0" smtClean="0"/>
              <a:t>LAN</a:t>
            </a:r>
          </a:p>
          <a:p>
            <a:endParaRPr lang="ja-JP" altLang="en-US" sz="36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94665" y="3860735"/>
            <a:ext cx="7309535" cy="8936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81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Let machine to remember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sz="3600" dirty="0"/>
              <a:t>Opinion that you do not use the save function of the </a:t>
            </a:r>
            <a:r>
              <a:rPr lang="en-US" altLang="ja-JP" sz="3600" dirty="0" smtClean="0"/>
              <a:t>browser</a:t>
            </a:r>
            <a:endParaRPr kumimoji="1" lang="en-US" altLang="ja-JP" sz="3600" dirty="0" smtClean="0"/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It </a:t>
            </a:r>
            <a:r>
              <a:rPr lang="en-US" altLang="ja-JP" sz="3200" dirty="0" smtClean="0"/>
              <a:t>will cause trouble </a:t>
            </a:r>
            <a:r>
              <a:rPr lang="en-US" altLang="ja-JP" sz="3200" dirty="0"/>
              <a:t>if the PC is operated by </a:t>
            </a:r>
            <a:r>
              <a:rPr lang="en-US" altLang="ja-JP" sz="3200" dirty="0" smtClean="0"/>
              <a:t>other person.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There </a:t>
            </a:r>
            <a:r>
              <a:rPr lang="en-US" altLang="ja-JP" sz="3200" dirty="0" smtClean="0"/>
              <a:t>are also </a:t>
            </a:r>
            <a:r>
              <a:rPr lang="en-US" altLang="ja-JP" sz="3200" dirty="0"/>
              <a:t>viruses that absorb stored </a:t>
            </a:r>
            <a:r>
              <a:rPr lang="en-US" altLang="ja-JP" sz="3200" dirty="0" smtClean="0"/>
              <a:t>data.</a:t>
            </a:r>
            <a:endParaRPr lang="en-US" altLang="ja-JP" sz="3200" dirty="0"/>
          </a:p>
          <a:p>
            <a:pPr>
              <a:lnSpc>
                <a:spcPct val="110000"/>
              </a:lnSpc>
            </a:pPr>
            <a:r>
              <a:rPr lang="en-US" altLang="ja-JP" sz="3600" dirty="0"/>
              <a:t>Which </a:t>
            </a:r>
            <a:r>
              <a:rPr lang="en-US" altLang="ja-JP" sz="3600" dirty="0" smtClean="0"/>
              <a:t>is more risky </a:t>
            </a:r>
            <a:r>
              <a:rPr lang="en-US" altLang="ja-JP" sz="3600" dirty="0"/>
              <a:t>to use the same password </a:t>
            </a:r>
            <a:r>
              <a:rPr lang="en-US" altLang="ja-JP" sz="3600" dirty="0" smtClean="0"/>
              <a:t>without remembering?</a:t>
            </a:r>
          </a:p>
          <a:p>
            <a:pPr>
              <a:lnSpc>
                <a:spcPct val="110000"/>
              </a:lnSpc>
            </a:pPr>
            <a:endParaRPr lang="en-US" altLang="ja-JP" sz="3600" dirty="0" smtClean="0"/>
          </a:p>
          <a:p>
            <a:pPr>
              <a:lnSpc>
                <a:spcPct val="110000"/>
              </a:lnSpc>
            </a:pPr>
            <a:r>
              <a:rPr lang="en-US" altLang="ja-JP" sz="3600" dirty="0"/>
              <a:t>Premise that security measures are taken for the terminal </a:t>
            </a:r>
            <a:r>
              <a:rPr lang="en-US" altLang="ja-JP" sz="3600" dirty="0" smtClean="0"/>
              <a:t>properly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L</a:t>
            </a:r>
            <a:r>
              <a:rPr lang="en-US" altLang="ja-JP" sz="3200" dirty="0" smtClean="0"/>
              <a:t>ock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Take measures against malware</a:t>
            </a:r>
            <a:endParaRPr lang="en-US" altLang="ja-JP" sz="3200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5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Password management software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3200" dirty="0"/>
              <a:t>Software </a:t>
            </a:r>
            <a:r>
              <a:rPr lang="en-US" altLang="ja-JP" sz="3200" dirty="0" smtClean="0"/>
              <a:t>and </a:t>
            </a:r>
            <a:r>
              <a:rPr lang="en-US" altLang="ja-JP" sz="3200" dirty="0"/>
              <a:t>application </a:t>
            </a:r>
            <a:r>
              <a:rPr lang="en-US" altLang="ja-JP" sz="3200" dirty="0" smtClean="0"/>
              <a:t>which </a:t>
            </a:r>
            <a:r>
              <a:rPr lang="en-US" altLang="ja-JP" sz="3200" dirty="0"/>
              <a:t>encrypts account information of each service at hand and keeps it safely </a:t>
            </a:r>
            <a:r>
              <a:rPr lang="en-US" altLang="ja-JP" sz="3200" dirty="0" smtClean="0"/>
              <a:t>and </a:t>
            </a:r>
            <a:r>
              <a:rPr lang="en-US" altLang="ja-JP" sz="3200" dirty="0"/>
              <a:t>manages </a:t>
            </a:r>
            <a:r>
              <a:rPr lang="en-US" altLang="ja-JP" sz="3200" dirty="0" smtClean="0"/>
              <a:t>it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 err="1" smtClean="0"/>
              <a:t>Lastpass</a:t>
            </a:r>
            <a:r>
              <a:rPr lang="en-US" altLang="ja-JP" sz="2800" dirty="0" smtClean="0"/>
              <a:t>, 1Password, </a:t>
            </a:r>
            <a:r>
              <a:rPr lang="en-US" altLang="ja-JP" sz="2800" dirty="0" err="1" smtClean="0"/>
              <a:t>KeePass</a:t>
            </a:r>
            <a:r>
              <a:rPr lang="en-US" altLang="ja-JP" sz="2800" dirty="0" smtClean="0"/>
              <a:t> etc.</a:t>
            </a:r>
          </a:p>
          <a:p>
            <a:pPr lvl="2">
              <a:lnSpc>
                <a:spcPct val="100000"/>
              </a:lnSpc>
            </a:pPr>
            <a:endParaRPr lang="en-US" altLang="ja-JP" sz="2000" dirty="0" smtClean="0"/>
          </a:p>
          <a:p>
            <a:pPr>
              <a:lnSpc>
                <a:spcPct val="100000"/>
              </a:lnSpc>
            </a:pPr>
            <a:r>
              <a:rPr lang="en-US" altLang="ja-JP" sz="3200" dirty="0"/>
              <a:t>The ability to generate complex passwords </a:t>
            </a:r>
            <a:r>
              <a:rPr lang="en-US" altLang="ja-JP" sz="3200" dirty="0" smtClean="0"/>
              <a:t>automatically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A</a:t>
            </a:r>
            <a:r>
              <a:rPr lang="en-US" altLang="ja-JP" sz="2800" dirty="0" smtClean="0"/>
              <a:t> strong </a:t>
            </a:r>
            <a:r>
              <a:rPr lang="en-US" altLang="ja-JP" sz="2800" dirty="0"/>
              <a:t>password </a:t>
            </a:r>
            <a:r>
              <a:rPr lang="en-US" altLang="ja-JP" sz="2800" dirty="0" smtClean="0"/>
              <a:t>can be protected without </a:t>
            </a:r>
            <a:r>
              <a:rPr lang="en-US" altLang="ja-JP" sz="2800" dirty="0"/>
              <a:t>remembering each </a:t>
            </a:r>
            <a:r>
              <a:rPr lang="en-US" altLang="ja-JP" sz="2800" dirty="0" smtClean="0"/>
              <a:t>time</a:t>
            </a:r>
          </a:p>
          <a:p>
            <a:pPr lvl="1">
              <a:lnSpc>
                <a:spcPct val="100000"/>
              </a:lnSpc>
            </a:pPr>
            <a:endParaRPr lang="en-US" altLang="ja-JP" sz="2800" dirty="0" smtClean="0"/>
          </a:p>
          <a:p>
            <a:pPr>
              <a:lnSpc>
                <a:spcPct val="100000"/>
              </a:lnSpc>
            </a:pPr>
            <a:r>
              <a:rPr lang="en-US" altLang="ja-JP" sz="3200" dirty="0"/>
              <a:t>Protection of the terminal is more important when using </a:t>
            </a:r>
            <a:r>
              <a:rPr lang="en-US" altLang="ja-JP" sz="3200" dirty="0" smtClean="0"/>
              <a:t>it</a:t>
            </a:r>
            <a:endParaRPr lang="ja-JP" altLang="en-US" sz="3200" dirty="0" smtClean="0"/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There are cases where it becomes a target of malware</a:t>
            </a:r>
            <a:endParaRPr lang="en-US" altLang="ja-JP" sz="2800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274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LastPass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vault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22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1543050"/>
            <a:ext cx="70485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0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Multi-factor authentication &amp; Multi-step </a:t>
            </a:r>
            <a:r>
              <a:rPr lang="en-US" altLang="ja-JP" sz="4000" dirty="0"/>
              <a:t>authentication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ja-JP" sz="3200" dirty="0"/>
              <a:t>Use more than one information for </a:t>
            </a:r>
            <a:r>
              <a:rPr lang="en-US" altLang="ja-JP" sz="3200" dirty="0" smtClean="0"/>
              <a:t>authentication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 smtClean="0"/>
              <a:t>Memory</a:t>
            </a:r>
            <a:r>
              <a:rPr lang="ja-JP" altLang="en-US" sz="2800" dirty="0" smtClean="0"/>
              <a:t>：</a:t>
            </a:r>
            <a:r>
              <a:rPr lang="en-US" altLang="ja-JP" sz="2800" dirty="0"/>
              <a:t> Information known only to legitimate </a:t>
            </a:r>
            <a:r>
              <a:rPr lang="en-US" altLang="ja-JP" sz="2800" dirty="0" smtClean="0"/>
              <a:t>users</a:t>
            </a:r>
            <a:endParaRPr lang="en-US" altLang="ja-JP" sz="2800" dirty="0"/>
          </a:p>
          <a:p>
            <a:pPr lvl="2">
              <a:lnSpc>
                <a:spcPct val="100000"/>
              </a:lnSpc>
            </a:pPr>
            <a:r>
              <a:rPr lang="en-US" altLang="ja-JP" sz="2000" dirty="0" smtClean="0"/>
              <a:t>password</a:t>
            </a:r>
            <a:r>
              <a:rPr lang="ja-JP" altLang="en-US" sz="2000" dirty="0" smtClean="0"/>
              <a:t>、</a:t>
            </a:r>
            <a:r>
              <a:rPr lang="en-US" altLang="ja-JP" sz="2000" dirty="0" smtClean="0"/>
              <a:t>PIN code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P</a:t>
            </a:r>
            <a:r>
              <a:rPr lang="en-US" altLang="ja-JP" sz="2800" dirty="0" smtClean="0"/>
              <a:t>ossession</a:t>
            </a:r>
            <a:r>
              <a:rPr lang="ja-JP" altLang="en-US" sz="2800" dirty="0" smtClean="0"/>
              <a:t>：</a:t>
            </a:r>
            <a:r>
              <a:rPr lang="en-US" altLang="ja-JP" sz="2800" dirty="0"/>
              <a:t> O</a:t>
            </a:r>
            <a:r>
              <a:rPr lang="en-US" altLang="ja-JP" sz="2800" dirty="0" smtClean="0"/>
              <a:t>nly </a:t>
            </a:r>
            <a:r>
              <a:rPr lang="en-US" altLang="ja-JP" sz="2800" dirty="0"/>
              <a:t>authorized users have</a:t>
            </a:r>
          </a:p>
          <a:p>
            <a:pPr lvl="2">
              <a:lnSpc>
                <a:spcPct val="100000"/>
              </a:lnSpc>
            </a:pPr>
            <a:r>
              <a:rPr lang="en-US" altLang="ja-JP" sz="2000" dirty="0" smtClean="0"/>
              <a:t>IC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card , smartphone of principal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 smtClean="0"/>
              <a:t>Biometrics </a:t>
            </a:r>
            <a:r>
              <a:rPr lang="ja-JP" altLang="en-US" sz="2800" dirty="0" smtClean="0"/>
              <a:t>：</a:t>
            </a:r>
            <a:r>
              <a:rPr lang="en-US" altLang="ja-JP" sz="2800" dirty="0" smtClean="0"/>
              <a:t>Body information of legitimate users</a:t>
            </a:r>
          </a:p>
          <a:p>
            <a:pPr lvl="2">
              <a:lnSpc>
                <a:spcPct val="100000"/>
              </a:lnSpc>
            </a:pPr>
            <a:r>
              <a:rPr lang="en-US" altLang="ja-JP" sz="2000" dirty="0"/>
              <a:t>Fingerprints, irises, veins, etc</a:t>
            </a:r>
            <a:r>
              <a:rPr lang="en-US" altLang="ja-JP" sz="2000" dirty="0" smtClean="0"/>
              <a:t>.</a:t>
            </a:r>
          </a:p>
          <a:p>
            <a:pPr lvl="2">
              <a:lnSpc>
                <a:spcPct val="100000"/>
              </a:lnSpc>
            </a:pPr>
            <a:endParaRPr lang="en-US" altLang="ja-JP" sz="2000" dirty="0"/>
          </a:p>
          <a:p>
            <a:pPr>
              <a:lnSpc>
                <a:spcPct val="100000"/>
              </a:lnSpc>
            </a:pPr>
            <a:r>
              <a:rPr lang="en-US" altLang="ja-JP" sz="3200" dirty="0" smtClean="0"/>
              <a:t>Special equipment which two-step </a:t>
            </a:r>
            <a:r>
              <a:rPr lang="en-US" altLang="ja-JP" sz="3200" dirty="0"/>
              <a:t>authentication </a:t>
            </a:r>
            <a:r>
              <a:rPr lang="en-US" altLang="ja-JP" sz="3200" dirty="0" smtClean="0"/>
              <a:t>is not necessary is </a:t>
            </a:r>
            <a:r>
              <a:rPr lang="en-US" altLang="ja-JP" sz="3200" dirty="0"/>
              <a:t>becoming popular in general </a:t>
            </a:r>
            <a:r>
              <a:rPr lang="en-US" altLang="ja-JP" sz="3200" dirty="0" smtClean="0"/>
              <a:t>service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Usually the premise is smartphone possession</a:t>
            </a:r>
            <a:endParaRPr lang="en-US" altLang="ja-JP" sz="28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19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Change </a:t>
            </a:r>
            <a:r>
              <a:rPr lang="en-US" altLang="ja-JP" sz="4000" dirty="0"/>
              <a:t>of </a:t>
            </a:r>
            <a:r>
              <a:rPr lang="en-US" altLang="ja-JP" sz="4000" dirty="0" smtClean="0"/>
              <a:t>password periodically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2800" dirty="0"/>
              <a:t>Whether it really increases </a:t>
            </a:r>
            <a:r>
              <a:rPr lang="en-US" altLang="ja-JP" sz="2800" dirty="0" smtClean="0"/>
              <a:t>security?</a:t>
            </a:r>
            <a:endParaRPr kumimoji="1" lang="en-US" altLang="ja-JP" sz="2800" dirty="0" smtClean="0"/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There is certain effect in the service that the leakage is not immediately known or the damage is expanded if it is </a:t>
            </a:r>
            <a:r>
              <a:rPr lang="en-US" altLang="ja-JP" sz="2400" dirty="0" smtClean="0"/>
              <a:t>leaked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The same effect can be obtained by 2-step </a:t>
            </a:r>
            <a:r>
              <a:rPr lang="en-US" altLang="ja-JP" sz="2400" dirty="0" smtClean="0"/>
              <a:t>authentication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There is a danger of using an easy password </a:t>
            </a:r>
            <a:r>
              <a:rPr lang="en-US" altLang="ja-JP" sz="2400" dirty="0" smtClean="0"/>
              <a:t>since changing frequently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Recently the UK Government Communications Headquarters gave a dissenting </a:t>
            </a:r>
            <a:r>
              <a:rPr lang="en-US" altLang="ja-JP" sz="2400" dirty="0" smtClean="0"/>
              <a:t>opinion</a:t>
            </a:r>
          </a:p>
          <a:p>
            <a:pPr lvl="2">
              <a:lnSpc>
                <a:spcPct val="100000"/>
              </a:lnSpc>
            </a:pPr>
            <a:r>
              <a:rPr lang="en-US" altLang="ja-JP" sz="1800" dirty="0"/>
              <a:t>https://www.cesg.gov.uk/articles/problems-forcing-regular-password-expiry</a:t>
            </a:r>
            <a:endParaRPr lang="en-US" altLang="ja-JP" sz="1800" dirty="0" smtClean="0"/>
          </a:p>
          <a:p>
            <a:pPr lvl="2">
              <a:lnSpc>
                <a:spcPct val="100000"/>
              </a:lnSpc>
            </a:pPr>
            <a:endParaRPr kumimoji="1" lang="ja-JP" altLang="en-US" sz="1800" dirty="0" smtClean="0"/>
          </a:p>
          <a:p>
            <a:pPr>
              <a:lnSpc>
                <a:spcPct val="100000"/>
              </a:lnSpc>
            </a:pPr>
            <a:r>
              <a:rPr lang="en-US" altLang="ja-JP" sz="2800" dirty="0"/>
              <a:t>Some services are forced to make periodic </a:t>
            </a:r>
            <a:r>
              <a:rPr lang="en-US" altLang="ja-JP" sz="2800" dirty="0" smtClean="0"/>
              <a:t>changes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Moreover, </a:t>
            </a:r>
            <a:r>
              <a:rPr lang="en-US" altLang="ja-JP" sz="2400" dirty="0" smtClean="0"/>
              <a:t>password </a:t>
            </a:r>
            <a:r>
              <a:rPr lang="en-US" altLang="ja-JP" sz="2400" dirty="0"/>
              <a:t>you used </a:t>
            </a:r>
            <a:r>
              <a:rPr lang="en-US" altLang="ja-JP" sz="2400" dirty="0" smtClean="0"/>
              <a:t>before</a:t>
            </a:r>
            <a:r>
              <a:rPr lang="en-US" altLang="ja-JP" sz="2400" dirty="0"/>
              <a:t> can not </a:t>
            </a:r>
            <a:r>
              <a:rPr lang="en-US" altLang="ja-JP" sz="2400" dirty="0" smtClean="0"/>
              <a:t>be used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Use </a:t>
            </a:r>
            <a:r>
              <a:rPr lang="en-US" altLang="ja-JP" sz="2400" dirty="0" smtClean="0"/>
              <a:t>password </a:t>
            </a:r>
            <a:r>
              <a:rPr lang="en-US" altLang="ja-JP" sz="2400" dirty="0"/>
              <a:t>management </a:t>
            </a:r>
            <a:r>
              <a:rPr lang="en-US" altLang="ja-JP" sz="2400" dirty="0" smtClean="0"/>
              <a:t>software with automatic </a:t>
            </a:r>
            <a:r>
              <a:rPr lang="en-US" altLang="ja-JP" sz="2400" dirty="0"/>
              <a:t>generation </a:t>
            </a:r>
            <a:r>
              <a:rPr lang="en-US" altLang="ja-JP" sz="2400" dirty="0" smtClean="0"/>
              <a:t>function, </a:t>
            </a:r>
            <a:r>
              <a:rPr lang="en-US" altLang="ja-JP" sz="2400" dirty="0"/>
              <a:t>etc.</a:t>
            </a:r>
            <a:endParaRPr lang="en-US" altLang="ja-JP" sz="24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93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For the "secret question"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2800" dirty="0"/>
              <a:t>Answer questions such as "What is your mother's maiden name?" "What is the name of your first pet</a:t>
            </a:r>
            <a:r>
              <a:rPr lang="en-US" altLang="ja-JP" sz="2800" dirty="0" smtClean="0"/>
              <a:t>?"</a:t>
            </a:r>
            <a:endParaRPr kumimoji="1" lang="en-US" altLang="ja-JP" sz="2800" dirty="0" smtClean="0"/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It is registered at the time of account creation, and it is asked at the time of password reset etc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pPr>
              <a:lnSpc>
                <a:spcPct val="100000"/>
              </a:lnSpc>
            </a:pPr>
            <a:r>
              <a:rPr lang="en-US" altLang="ja-JP" sz="2800" dirty="0"/>
              <a:t>Actually the security strength is not </a:t>
            </a:r>
            <a:r>
              <a:rPr lang="en-US" altLang="ja-JP" sz="2800" dirty="0" smtClean="0"/>
              <a:t>high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 smtClean="0"/>
              <a:t>In many cases, questions </a:t>
            </a:r>
            <a:r>
              <a:rPr lang="en-US" altLang="ja-JP" sz="2400" dirty="0"/>
              <a:t>can not be chosen </a:t>
            </a:r>
            <a:r>
              <a:rPr lang="en-US" altLang="ja-JP" sz="2400" dirty="0" smtClean="0"/>
              <a:t>freely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There are a lot of general question contents, and it </a:t>
            </a:r>
            <a:r>
              <a:rPr lang="en-US" altLang="ja-JP" sz="2400" dirty="0" smtClean="0"/>
              <a:t>will be easy to know if search it in </a:t>
            </a:r>
            <a:r>
              <a:rPr lang="en-US" altLang="ja-JP" sz="2400" dirty="0"/>
              <a:t>SNS etc</a:t>
            </a:r>
            <a:r>
              <a:rPr lang="en-US" altLang="ja-JP" sz="2400" dirty="0" smtClean="0"/>
              <a:t>.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Research that </a:t>
            </a:r>
            <a:r>
              <a:rPr lang="en-US" altLang="ja-JP" sz="2400" dirty="0" smtClean="0"/>
              <a:t>Google </a:t>
            </a:r>
            <a:r>
              <a:rPr lang="en-US" altLang="ja-JP" sz="2400" dirty="0"/>
              <a:t>questioned </a:t>
            </a:r>
            <a:r>
              <a:rPr lang="en-US" altLang="ja-JP" sz="1800" dirty="0" smtClean="0"/>
              <a:t>http://</a:t>
            </a:r>
            <a:r>
              <a:rPr lang="en-US" altLang="ja-JP" sz="1800" dirty="0" err="1" smtClean="0"/>
              <a:t>googledevjp.blogspot.jp</a:t>
            </a:r>
            <a:r>
              <a:rPr lang="en-US" altLang="ja-JP" sz="1800" dirty="0" smtClean="0"/>
              <a:t>/2015/07/blog-post_8.html</a:t>
            </a:r>
            <a:endParaRPr kumimoji="1" lang="en-US" altLang="ja-JP" sz="1800" dirty="0" smtClean="0"/>
          </a:p>
          <a:p>
            <a:pPr lvl="2">
              <a:lnSpc>
                <a:spcPct val="100000"/>
              </a:lnSpc>
            </a:pPr>
            <a:endParaRPr kumimoji="1" lang="en-US" altLang="ja-JP" sz="1800" dirty="0" smtClean="0"/>
          </a:p>
          <a:p>
            <a:pPr>
              <a:lnSpc>
                <a:spcPct val="100000"/>
              </a:lnSpc>
            </a:pPr>
            <a:r>
              <a:rPr lang="en-US" altLang="ja-JP" sz="2800" dirty="0"/>
              <a:t>Slightly safe when registering an answer not related to the question </a:t>
            </a:r>
            <a:r>
              <a:rPr lang="en-US" altLang="ja-JP" sz="2800" dirty="0" smtClean="0"/>
              <a:t>text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Measures not to forget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39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Management of information left on the server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3600" dirty="0"/>
              <a:t>Personal information necessary for using the service </a:t>
            </a:r>
            <a:r>
              <a:rPr lang="en-US" altLang="ja-JP" sz="3600" dirty="0" smtClean="0"/>
              <a:t>can not be helped</a:t>
            </a:r>
          </a:p>
          <a:p>
            <a:pPr>
              <a:lnSpc>
                <a:spcPct val="100000"/>
              </a:lnSpc>
            </a:pPr>
            <a:r>
              <a:rPr lang="en-US" altLang="ja-JP" sz="3600" dirty="0" smtClean="0"/>
              <a:t>Do not leave </a:t>
            </a:r>
            <a:r>
              <a:rPr lang="en-US" altLang="ja-JP" sz="3600" dirty="0"/>
              <a:t>information that you do not have to </a:t>
            </a:r>
            <a:r>
              <a:rPr lang="en-US" altLang="ja-JP" sz="3600" dirty="0" smtClean="0"/>
              <a:t>leave</a:t>
            </a:r>
          </a:p>
          <a:p>
            <a:pPr lvl="1">
              <a:lnSpc>
                <a:spcPct val="100000"/>
              </a:lnSpc>
            </a:pPr>
            <a:r>
              <a:rPr lang="en-US" altLang="ja-JP" sz="3200" dirty="0" smtClean="0"/>
              <a:t>E.g. : Save </a:t>
            </a:r>
            <a:r>
              <a:rPr lang="en-US" altLang="ja-JP" sz="3200" dirty="0"/>
              <a:t>credit card number </a:t>
            </a:r>
            <a:r>
              <a:rPr lang="en-US" altLang="ja-JP" sz="3200" dirty="0" smtClean="0"/>
              <a:t>in Amazon</a:t>
            </a:r>
            <a:endParaRPr kumimoji="1" lang="en-US" altLang="ja-JP" sz="3200" dirty="0" smtClean="0"/>
          </a:p>
          <a:p>
            <a:pPr lvl="2">
              <a:lnSpc>
                <a:spcPct val="100000"/>
              </a:lnSpc>
            </a:pPr>
            <a:r>
              <a:rPr lang="en-US" altLang="ja-JP" sz="2400" dirty="0" smtClean="0"/>
              <a:t>Keeping it </a:t>
            </a:r>
            <a:r>
              <a:rPr lang="en-US" altLang="ja-JP" sz="2400" dirty="0"/>
              <a:t>is convenient to use </a:t>
            </a:r>
            <a:r>
              <a:rPr lang="en-US" altLang="ja-JP" sz="2400" dirty="0" smtClean="0"/>
              <a:t>for </a:t>
            </a:r>
            <a:r>
              <a:rPr lang="en-US" altLang="ja-JP" sz="2400" dirty="0"/>
              <a:t>purchase </a:t>
            </a:r>
            <a:endParaRPr lang="en-US" altLang="ja-JP" sz="2400" dirty="0" smtClean="0"/>
          </a:p>
          <a:p>
            <a:pPr lvl="2">
              <a:lnSpc>
                <a:spcPct val="100000"/>
              </a:lnSpc>
            </a:pPr>
            <a:r>
              <a:rPr lang="en-US" altLang="ja-JP" sz="2400" dirty="0"/>
              <a:t>Keeping it </a:t>
            </a:r>
            <a:r>
              <a:rPr lang="en-US" altLang="ja-JP" sz="2400" dirty="0" smtClean="0"/>
              <a:t>there will be danger </a:t>
            </a:r>
            <a:r>
              <a:rPr lang="en-US" altLang="ja-JP" sz="2400" dirty="0"/>
              <a:t>of exploitation by leaking or </a:t>
            </a:r>
            <a:r>
              <a:rPr lang="en-US" altLang="ja-JP" sz="2400" dirty="0" smtClean="0"/>
              <a:t>taking over</a:t>
            </a:r>
            <a:endParaRPr kumimoji="1" lang="en-US" altLang="ja-JP" sz="2400" dirty="0" smtClean="0"/>
          </a:p>
          <a:p>
            <a:pPr lvl="1">
              <a:lnSpc>
                <a:spcPct val="100000"/>
              </a:lnSpc>
            </a:pPr>
            <a:r>
              <a:rPr lang="en-US" altLang="ja-JP" sz="3200" dirty="0"/>
              <a:t>Even when the user can not control it …</a:t>
            </a:r>
            <a:endParaRPr lang="en-US" altLang="ja-JP" sz="3200" dirty="0" smtClean="0"/>
          </a:p>
          <a:p>
            <a:pPr lvl="2">
              <a:lnSpc>
                <a:spcPct val="100000"/>
              </a:lnSpc>
            </a:pPr>
            <a:r>
              <a:rPr lang="en-US" altLang="ja-JP" sz="2400" dirty="0"/>
              <a:t>There is also a bad service that saves 'CVC' and 'CVV' which should not be </a:t>
            </a:r>
            <a:r>
              <a:rPr lang="en-US" altLang="ja-JP" sz="2400" dirty="0" smtClean="0"/>
              <a:t>left</a:t>
            </a:r>
          </a:p>
          <a:p>
            <a:pPr lvl="2">
              <a:lnSpc>
                <a:spcPct val="100000"/>
              </a:lnSpc>
            </a:pPr>
            <a:r>
              <a:rPr lang="en-US" altLang="ja-JP" sz="2400" dirty="0" smtClean="0"/>
              <a:t>Becoming </a:t>
            </a:r>
            <a:r>
              <a:rPr lang="en-US" altLang="ja-JP" sz="2400" dirty="0"/>
              <a:t>a </a:t>
            </a:r>
            <a:r>
              <a:rPr lang="en-US" altLang="ja-JP" sz="2400" dirty="0" smtClean="0"/>
              <a:t>trouble </a:t>
            </a:r>
            <a:r>
              <a:rPr lang="en-US" altLang="ja-JP" sz="2400" dirty="0"/>
              <a:t>since it leaks out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35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Protect communication path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1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What can be protected?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8229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4400" dirty="0"/>
              <a:t>Information equipment </a:t>
            </a:r>
            <a:r>
              <a:rPr lang="en-US" altLang="ja-JP" sz="4400" dirty="0" smtClean="0"/>
              <a:t>itself</a:t>
            </a:r>
          </a:p>
          <a:p>
            <a:pPr lvl="1"/>
            <a:r>
              <a:rPr lang="en-US" altLang="ja-JP" sz="4000" dirty="0"/>
              <a:t>P</a:t>
            </a:r>
            <a:r>
              <a:rPr lang="en-US" altLang="ja-JP" sz="4000" dirty="0" smtClean="0"/>
              <a:t>ersonal computer &amp; </a:t>
            </a:r>
            <a:r>
              <a:rPr lang="en-US" altLang="ja-JP" sz="4000" dirty="0"/>
              <a:t>smartphone and its </a:t>
            </a:r>
            <a:r>
              <a:rPr lang="en-US" altLang="ja-JP" sz="4000" dirty="0" smtClean="0"/>
              <a:t>contents</a:t>
            </a:r>
          </a:p>
          <a:p>
            <a:pPr lvl="1"/>
            <a:r>
              <a:rPr lang="en-US" altLang="ja-JP" sz="4000" dirty="0"/>
              <a:t>More safe </a:t>
            </a:r>
            <a:r>
              <a:rPr lang="en-US" altLang="ja-JP" sz="4000" dirty="0" smtClean="0"/>
              <a:t>usage</a:t>
            </a:r>
            <a:endParaRPr kumimoji="1" lang="en-US" altLang="ja-JP" sz="4000" dirty="0" smtClean="0"/>
          </a:p>
          <a:p>
            <a:r>
              <a:rPr lang="en-US" altLang="ja-JP" sz="4400" dirty="0"/>
              <a:t>Information on the service </a:t>
            </a:r>
            <a:r>
              <a:rPr lang="en-US" altLang="ja-JP" sz="4400" dirty="0" smtClean="0"/>
              <a:t>side</a:t>
            </a:r>
            <a:endParaRPr kumimoji="1" lang="en-US" altLang="ja-JP" sz="4400" dirty="0" smtClean="0"/>
          </a:p>
          <a:p>
            <a:pPr lvl="1"/>
            <a:r>
              <a:rPr lang="en-US" altLang="ja-JP" sz="4000" dirty="0"/>
              <a:t>Protection of "account</a:t>
            </a:r>
            <a:r>
              <a:rPr lang="en-US" altLang="ja-JP" sz="4000" dirty="0" smtClean="0"/>
              <a:t>"</a:t>
            </a:r>
            <a:endParaRPr kumimoji="1" lang="ja-JP" altLang="en-US" sz="4000" dirty="0" smtClean="0"/>
          </a:p>
          <a:p>
            <a:r>
              <a:rPr lang="en-US" altLang="ja-JP" sz="4400" dirty="0"/>
              <a:t>Information handed over on the </a:t>
            </a:r>
            <a:r>
              <a:rPr lang="en-US" altLang="ja-JP" sz="4400" dirty="0" smtClean="0"/>
              <a:t>net</a:t>
            </a:r>
            <a:endParaRPr kumimoji="1" lang="en-US" altLang="ja-JP" sz="4400" dirty="0" smtClean="0"/>
          </a:p>
          <a:p>
            <a:pPr lvl="1"/>
            <a:r>
              <a:rPr lang="en-US" altLang="ja-JP" sz="4000" dirty="0" smtClean="0"/>
              <a:t>The security </a:t>
            </a:r>
            <a:r>
              <a:rPr lang="en-US" altLang="ja-JP" sz="4000" dirty="0"/>
              <a:t>of wireless LAN</a:t>
            </a:r>
            <a:endParaRPr lang="en-US" altLang="ja-JP" sz="4000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781050" y="4895850"/>
            <a:ext cx="7905750" cy="11303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2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43220" r="39192" b="-401"/>
          <a:stretch/>
        </p:blipFill>
        <p:spPr>
          <a:xfrm>
            <a:off x="1295301" y="4485046"/>
            <a:ext cx="2382519" cy="6677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About wireless </a:t>
            </a:r>
            <a:r>
              <a:rPr lang="en-US" altLang="ja-JP" dirty="0"/>
              <a:t>LAN (Wi-Fi)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One of the mechanisms connecting the personal computer and smartphone you are using to the </a:t>
            </a:r>
            <a:r>
              <a:rPr lang="en-US" altLang="ja-JP" dirty="0" smtClean="0"/>
              <a:t>network</a:t>
            </a:r>
          </a:p>
          <a:p>
            <a:r>
              <a:rPr lang="en-US" altLang="ja-JP" dirty="0"/>
              <a:t>A mechanism different from smartphones and mobile "3G" "4G" "LTE" "</a:t>
            </a:r>
            <a:r>
              <a:rPr lang="en-US" altLang="ja-JP" dirty="0" smtClean="0"/>
              <a:t>Xi”</a:t>
            </a:r>
          </a:p>
          <a:p>
            <a:r>
              <a:rPr lang="en-US" altLang="ja-JP" dirty="0"/>
              <a:t>Most smartphones </a:t>
            </a:r>
            <a:r>
              <a:rPr lang="en-US" altLang="ja-JP" dirty="0" smtClean="0"/>
              <a:t>can use both  of those</a:t>
            </a:r>
          </a:p>
          <a:p>
            <a:pPr lvl="1"/>
            <a:r>
              <a:rPr lang="en-US" altLang="ja-JP" dirty="0" smtClean="0"/>
              <a:t>Usually </a:t>
            </a:r>
            <a:r>
              <a:rPr lang="en-US" altLang="ja-JP" dirty="0"/>
              <a:t>it can not be used in the "</a:t>
            </a:r>
            <a:r>
              <a:rPr lang="en-US" altLang="ja-JP" dirty="0" err="1" smtClean="0"/>
              <a:t>Garake</a:t>
            </a:r>
            <a:r>
              <a:rPr lang="en-US" altLang="ja-JP" dirty="0" smtClean="0"/>
              <a:t>”.</a:t>
            </a:r>
          </a:p>
          <a:p>
            <a:r>
              <a:rPr lang="en-US" altLang="ja-JP" dirty="0"/>
              <a:t>It is often expressed by the mark of the fan-shaped</a:t>
            </a:r>
            <a:endParaRPr lang="en-US" altLang="ja-JP" dirty="0" smtClean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68" y="4489075"/>
            <a:ext cx="2298625" cy="1121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43" y="4811975"/>
            <a:ext cx="1971950" cy="838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07" y="4970595"/>
            <a:ext cx="1779721" cy="798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楕円 13"/>
          <p:cNvSpPr/>
          <p:nvPr/>
        </p:nvSpPr>
        <p:spPr>
          <a:xfrm>
            <a:off x="1884233" y="4634978"/>
            <a:ext cx="497298" cy="4972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3549544" y="4373629"/>
            <a:ext cx="497298" cy="4972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5510297" y="4774314"/>
            <a:ext cx="497298" cy="4972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6411613" y="4916683"/>
            <a:ext cx="497298" cy="4972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07698" y="5152656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Windows 10</a:t>
            </a:r>
          </a:p>
          <a:p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48059" y="4903077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Mac OS X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51943" y="4485046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0000"/>
                </a:solidFill>
              </a:rPr>
              <a:t>iPhone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62544" y="539642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rgbClr val="FFFF00"/>
                </a:solidFill>
              </a:rPr>
              <a:t>Android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Protecting </a:t>
            </a:r>
            <a:r>
              <a:rPr lang="en-US" altLang="ja-JP" dirty="0"/>
              <a:t>the information on the server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802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What is Wi-Fi?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3200" dirty="0"/>
              <a:t>Wireless LAN equipment based on the IEEE 802.11 standard (described later</a:t>
            </a:r>
            <a:r>
              <a:rPr lang="en-US" altLang="ja-JP" sz="3200" dirty="0" smtClean="0"/>
              <a:t>)</a:t>
            </a:r>
          </a:p>
          <a:p>
            <a:pPr>
              <a:lnSpc>
                <a:spcPct val="100000"/>
              </a:lnSpc>
            </a:pPr>
            <a:r>
              <a:rPr lang="en-US" altLang="ja-JP" sz="3200" dirty="0"/>
              <a:t>Actually, registered trademark of "Wi-Fi </a:t>
            </a:r>
            <a:r>
              <a:rPr lang="en-US" altLang="ja-JP" sz="3200" dirty="0" smtClean="0"/>
              <a:t>Alliance”</a:t>
            </a:r>
          </a:p>
          <a:p>
            <a:pPr>
              <a:lnSpc>
                <a:spcPct val="100000"/>
              </a:lnSpc>
            </a:pPr>
            <a:r>
              <a:rPr lang="en-US" altLang="ja-JP" sz="3200" dirty="0"/>
              <a:t>Equipment certified by this group will be given the "Wi-Fi Certified" </a:t>
            </a:r>
            <a:r>
              <a:rPr lang="en-US" altLang="ja-JP" sz="3200" dirty="0" smtClean="0"/>
              <a:t>logo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Evidence that </a:t>
            </a:r>
            <a:r>
              <a:rPr lang="en-US" altLang="ja-JP" sz="2800" dirty="0" smtClean="0"/>
              <a:t>whether if  it passes </a:t>
            </a:r>
            <a:r>
              <a:rPr lang="en-US" altLang="ja-JP" sz="2800" dirty="0"/>
              <a:t>the </a:t>
            </a:r>
            <a:r>
              <a:rPr lang="en-US" altLang="ja-JP" sz="2800" dirty="0" smtClean="0"/>
              <a:t>examination which </a:t>
            </a:r>
            <a:r>
              <a:rPr lang="en-US" altLang="ja-JP" sz="2800" dirty="0"/>
              <a:t>to see if it will connect successfully with other Wi-Fi </a:t>
            </a:r>
            <a:r>
              <a:rPr lang="en-US" altLang="ja-JP" sz="2800" dirty="0" smtClean="0"/>
              <a:t>devices</a:t>
            </a:r>
          </a:p>
          <a:p>
            <a:pPr lvl="1">
              <a:lnSpc>
                <a:spcPct val="100000"/>
              </a:lnSpc>
            </a:pPr>
            <a:endParaRPr lang="en-US" altLang="ja-JP" sz="3200" dirty="0" smtClean="0"/>
          </a:p>
          <a:p>
            <a:pPr>
              <a:lnSpc>
                <a:spcPct val="100000"/>
              </a:lnSpc>
            </a:pPr>
            <a:r>
              <a:rPr lang="en-US" altLang="ja-JP" sz="3200" dirty="0"/>
              <a:t>It is almost synonymous with "wireless LAN" at </a:t>
            </a:r>
            <a:r>
              <a:rPr lang="en-US" altLang="ja-JP" sz="3200" dirty="0" smtClean="0"/>
              <a:t>present.</a:t>
            </a:r>
            <a:endParaRPr lang="ja-JP" altLang="en-US" sz="32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1026" name="Picture 2" descr="https://upload.wikimedia.org/wikipedia/commons/thumb/d/d6/Wi-Fi.svg/250px-Wi-Fi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40" y="479410"/>
            <a:ext cx="23812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Benefits of Wireless LAN (Wi-Fi)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sz="3200" dirty="0"/>
              <a:t>When using at home (premise that there is a net at home</a:t>
            </a:r>
            <a:r>
              <a:rPr lang="en-US" altLang="ja-JP" sz="32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You do not have to loop around the cables </a:t>
            </a:r>
            <a:endParaRPr lang="en-US" altLang="ja-JP" sz="2800" dirty="0" smtClean="0"/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Even if </a:t>
            </a:r>
            <a:r>
              <a:rPr lang="en-US" altLang="ja-JP" sz="2800" dirty="0" smtClean="0"/>
              <a:t>the </a:t>
            </a:r>
            <a:r>
              <a:rPr lang="en-US" altLang="ja-JP" sz="2800" dirty="0"/>
              <a:t>equipment </a:t>
            </a:r>
            <a:r>
              <a:rPr lang="en-US" altLang="ja-JP" sz="2800" dirty="0" smtClean="0"/>
              <a:t>increases for the whole family, </a:t>
            </a:r>
            <a:r>
              <a:rPr lang="en-US" altLang="ja-JP" sz="2800" dirty="0"/>
              <a:t>there is no additional </a:t>
            </a:r>
            <a:r>
              <a:rPr lang="en-US" altLang="ja-JP" sz="2800" dirty="0" smtClean="0"/>
              <a:t>expenses</a:t>
            </a:r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The number of machines that support Wi - Fi, such as personal computers, smart phones, tablets, game machines, printers, etc., is </a:t>
            </a:r>
            <a:r>
              <a:rPr lang="en-US" altLang="ja-JP" sz="2800" dirty="0" smtClean="0"/>
              <a:t>increasing</a:t>
            </a:r>
            <a:r>
              <a:rPr lang="en-US" altLang="ja-JP" sz="2800" dirty="0"/>
              <a:t>.</a:t>
            </a:r>
            <a:endParaRPr lang="en-US" altLang="ja-JP" sz="2800" dirty="0" smtClean="0"/>
          </a:p>
          <a:p>
            <a:pPr>
              <a:lnSpc>
                <a:spcPct val="110000"/>
              </a:lnSpc>
            </a:pPr>
            <a:r>
              <a:rPr lang="en-US" altLang="ja-JP" sz="3200" dirty="0"/>
              <a:t>You do not have to worry about restricting traffic on the mobile phone </a:t>
            </a:r>
            <a:r>
              <a:rPr lang="en-US" altLang="ja-JP" sz="3200" dirty="0" smtClean="0"/>
              <a:t>network</a:t>
            </a:r>
          </a:p>
          <a:p>
            <a:pPr>
              <a:lnSpc>
                <a:spcPct val="110000"/>
              </a:lnSpc>
            </a:pPr>
            <a:r>
              <a:rPr lang="en-US" altLang="ja-JP" sz="3200" dirty="0"/>
              <a:t>There are things that can only be done with </a:t>
            </a:r>
            <a:r>
              <a:rPr lang="en-US" altLang="ja-JP" sz="3200" dirty="0" smtClean="0"/>
              <a:t>Wi-Fi</a:t>
            </a:r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IPhone update, large application download, iCloud backup </a:t>
            </a:r>
            <a:r>
              <a:rPr lang="en-US" altLang="ja-JP" sz="2800" dirty="0" smtClean="0"/>
              <a:t>etc.</a:t>
            </a:r>
          </a:p>
          <a:p>
            <a:pPr>
              <a:lnSpc>
                <a:spcPct val="110000"/>
              </a:lnSpc>
            </a:pPr>
            <a:r>
              <a:rPr lang="en-US" altLang="ja-JP" sz="3200" dirty="0" smtClean="0"/>
              <a:t>Wi-Fi can be used </a:t>
            </a:r>
            <a:r>
              <a:rPr lang="en-US" altLang="ja-JP" sz="3200" dirty="0"/>
              <a:t>when mobile networks can not be used such as </a:t>
            </a:r>
            <a:r>
              <a:rPr lang="en-US" altLang="ja-JP" sz="3200" dirty="0" smtClean="0"/>
              <a:t>overseas</a:t>
            </a:r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Mobile roaming is expensive</a:t>
            </a:r>
            <a:endParaRPr lang="ja-JP" altLang="en-US" sz="28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092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There are many standards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42415" y="3673598"/>
            <a:ext cx="6591985" cy="223762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IEEE 802.11</a:t>
            </a:r>
            <a:r>
              <a:rPr lang="ja-JP" altLang="en-US" dirty="0" smtClean="0"/>
              <a:t> </a:t>
            </a:r>
            <a:r>
              <a:rPr lang="en-US" altLang="ja-JP" dirty="0" smtClean="0"/>
              <a:t>- </a:t>
            </a:r>
            <a:r>
              <a:rPr lang="en-US" altLang="ja-JP" dirty="0"/>
              <a:t>Wireless LAN standard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The Institute of Electrical and Electronics Engineers, Inc.</a:t>
            </a:r>
          </a:p>
          <a:p>
            <a:r>
              <a:rPr lang="en-US" altLang="ja-JP" dirty="0"/>
              <a:t>Unable to communicate with not using the same </a:t>
            </a:r>
            <a:r>
              <a:rPr lang="en-US" altLang="ja-JP" dirty="0" smtClean="0"/>
              <a:t>standard</a:t>
            </a:r>
          </a:p>
          <a:p>
            <a:pPr lvl="1"/>
            <a:r>
              <a:rPr lang="en-US" altLang="ja-JP" dirty="0"/>
              <a:t>Many devices are compatible with multiple standards</a:t>
            </a:r>
            <a:endParaRPr lang="en-US" altLang="ja-JP" dirty="0" smtClean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32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301731"/>
              </p:ext>
            </p:extLst>
          </p:nvPr>
        </p:nvGraphicFramePr>
        <p:xfrm>
          <a:off x="1288763" y="1353309"/>
          <a:ext cx="68646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2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82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882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name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frequency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communication speed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802.11b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2.4GHz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11Mbps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802.11a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5GHz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54Mbps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802.11g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2.4GHz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54Mbps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802.11n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2.4/5GHz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65~600Mbps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802.11ac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5GHz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290M~6.9Gbps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SSID and channel</a:t>
            </a:r>
            <a:endParaRPr lang="ja-JP" altLang="en-US" sz="4000" dirty="0"/>
          </a:p>
        </p:txBody>
      </p:sp>
      <p:sp>
        <p:nvSpPr>
          <p:cNvPr id="7" name="コンテンツ プレースホルダー 6"/>
          <p:cNvSpPr txBox="1"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4400" dirty="0"/>
              <a:t>Connection destination is determined by channel and </a:t>
            </a:r>
            <a:r>
              <a:rPr lang="en-US" altLang="ja-JP" sz="4400" dirty="0" smtClean="0"/>
              <a:t>SSID</a:t>
            </a:r>
          </a:p>
          <a:p>
            <a:pPr lvl="1">
              <a:lnSpc>
                <a:spcPct val="100000"/>
              </a:lnSpc>
            </a:pPr>
            <a:r>
              <a:rPr lang="en-US" altLang="ja-JP" sz="4000" dirty="0"/>
              <a:t>Channel of the base station is usually </a:t>
            </a:r>
            <a:r>
              <a:rPr lang="en-US" altLang="ja-JP" sz="4000" dirty="0" smtClean="0"/>
              <a:t>fixed</a:t>
            </a:r>
          </a:p>
          <a:p>
            <a:pPr lvl="2">
              <a:lnSpc>
                <a:spcPct val="100000"/>
              </a:lnSpc>
            </a:pPr>
            <a:r>
              <a:rPr lang="en-US" altLang="ja-JP" sz="3200" dirty="0"/>
              <a:t>It is numbered like a TV </a:t>
            </a:r>
            <a:r>
              <a:rPr lang="en-US" altLang="ja-JP" sz="3200" dirty="0" smtClean="0"/>
              <a:t>set</a:t>
            </a:r>
          </a:p>
          <a:p>
            <a:pPr lvl="3">
              <a:lnSpc>
                <a:spcPct val="100000"/>
              </a:lnSpc>
            </a:pPr>
            <a:r>
              <a:rPr lang="en-US" altLang="ja-JP" sz="2800" dirty="0" smtClean="0"/>
              <a:t>1ch, 2ch, 3ch…</a:t>
            </a:r>
          </a:p>
          <a:p>
            <a:pPr lvl="1">
              <a:lnSpc>
                <a:spcPct val="100000"/>
              </a:lnSpc>
            </a:pPr>
            <a:r>
              <a:rPr lang="en-US" altLang="ja-JP" sz="4000" dirty="0"/>
              <a:t>The slave unit automatically scans and searches for a base </a:t>
            </a:r>
            <a:r>
              <a:rPr lang="en-US" altLang="ja-JP" sz="4000" dirty="0" smtClean="0"/>
              <a:t>station</a:t>
            </a:r>
          </a:p>
          <a:p>
            <a:pPr lvl="1">
              <a:lnSpc>
                <a:spcPct val="100000"/>
              </a:lnSpc>
            </a:pPr>
            <a:r>
              <a:rPr lang="en-US" altLang="ja-JP" sz="4000" dirty="0"/>
              <a:t>SSID is the name of the </a:t>
            </a:r>
            <a:r>
              <a:rPr lang="en-US" altLang="ja-JP" sz="4000" dirty="0" smtClean="0"/>
              <a:t>network</a:t>
            </a:r>
          </a:p>
          <a:p>
            <a:pPr lvl="2">
              <a:lnSpc>
                <a:spcPct val="100000"/>
              </a:lnSpc>
            </a:pPr>
            <a:r>
              <a:rPr lang="en-US" altLang="ja-JP" sz="3200" dirty="0"/>
              <a:t>If the SSID is different on the same </a:t>
            </a:r>
            <a:r>
              <a:rPr lang="en-US" altLang="ja-JP" sz="3200" dirty="0" smtClean="0"/>
              <a:t>channel , it will be </a:t>
            </a:r>
            <a:r>
              <a:rPr lang="en-US" altLang="ja-JP" sz="3200" dirty="0"/>
              <a:t>a different </a:t>
            </a:r>
            <a:r>
              <a:rPr lang="en-US" altLang="ja-JP" sz="3200" dirty="0" smtClean="0"/>
              <a:t>network</a:t>
            </a:r>
          </a:p>
          <a:p>
            <a:pPr lvl="2">
              <a:lnSpc>
                <a:spcPct val="100000"/>
              </a:lnSpc>
            </a:pPr>
            <a:r>
              <a:rPr lang="en-US" altLang="ja-JP" sz="3200" dirty="0" smtClean="0"/>
              <a:t>(</a:t>
            </a:r>
            <a:r>
              <a:rPr lang="en-US" altLang="ja-JP" sz="3200" dirty="0"/>
              <a:t>SSID</a:t>
            </a:r>
            <a:r>
              <a:rPr lang="en-US" altLang="ja-JP" sz="3200" dirty="0" smtClean="0"/>
              <a:t>: Service Set Identifier)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97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State of SSID visible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34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7" b="-772"/>
          <a:stretch/>
        </p:blipFill>
        <p:spPr>
          <a:xfrm>
            <a:off x="5172891" y="1933303"/>
            <a:ext cx="2728461" cy="4101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" b="29438"/>
          <a:stretch/>
        </p:blipFill>
        <p:spPr>
          <a:xfrm>
            <a:off x="1100138" y="1933302"/>
            <a:ext cx="3001600" cy="410173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615940" y="3048001"/>
            <a:ext cx="84201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800" smtClean="0">
                <a:solidFill>
                  <a:schemeClr val="bg1">
                    <a:lumMod val="50000"/>
                  </a:schemeClr>
                </a:solidFill>
              </a:rPr>
              <a:t>connected</a:t>
            </a:r>
            <a:endParaRPr kumimoji="1" lang="ja-JP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Channel</a:t>
            </a:r>
            <a:endParaRPr kumimoji="1" lang="ja-JP" altLang="en-US" dirty="0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1"/>
          </p:nvPr>
        </p:nvSpPr>
        <p:spPr>
          <a:xfrm>
            <a:off x="4685213" y="3000375"/>
            <a:ext cx="3849188" cy="2903728"/>
          </a:xfrm>
        </p:spPr>
        <p:txBody>
          <a:bodyPr>
            <a:normAutofit/>
          </a:bodyPr>
          <a:lstStyle/>
          <a:p>
            <a:r>
              <a:rPr lang="en-US" altLang="ja-JP" dirty="0"/>
              <a:t>13 channels in the 2.4 GHz </a:t>
            </a:r>
            <a:r>
              <a:rPr lang="en-US" altLang="ja-JP" dirty="0" smtClean="0"/>
              <a:t>band</a:t>
            </a:r>
          </a:p>
          <a:p>
            <a:r>
              <a:rPr lang="en-US" altLang="ja-JP" dirty="0"/>
              <a:t>It overlaps strongly by two channels above and </a:t>
            </a:r>
            <a:r>
              <a:rPr lang="en-US" altLang="ja-JP" dirty="0" smtClean="0"/>
              <a:t>below</a:t>
            </a:r>
          </a:p>
          <a:p>
            <a:pPr lvl="1"/>
            <a:r>
              <a:rPr lang="en-US" altLang="ja-JP" dirty="0"/>
              <a:t>If you do not want to interfere, only three to four can be </a:t>
            </a:r>
            <a:r>
              <a:rPr lang="en-US" altLang="ja-JP" dirty="0" smtClean="0"/>
              <a:t>taken</a:t>
            </a:r>
          </a:p>
          <a:p>
            <a:r>
              <a:rPr lang="en-US" altLang="ja-JP" dirty="0"/>
              <a:t>Channel allocation (not shown in detail) so that 5 GHz band does not originally </a:t>
            </a:r>
            <a:r>
              <a:rPr lang="en-US" altLang="ja-JP" dirty="0" smtClean="0"/>
              <a:t>overlap5GHz</a:t>
            </a:r>
          </a:p>
          <a:p>
            <a:pPr lvl="1"/>
            <a:r>
              <a:rPr lang="en-US" altLang="ja-JP" dirty="0"/>
              <a:t>Up to 19 channels</a:t>
            </a:r>
            <a:endParaRPr kumimoji="1"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35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415" y="1445530"/>
            <a:ext cx="2439082" cy="4336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2" y="1650573"/>
            <a:ext cx="3849188" cy="885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2700933" y="5352791"/>
            <a:ext cx="911491" cy="215444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 err="1" smtClean="0"/>
              <a:t>Wifi</a:t>
            </a:r>
            <a:r>
              <a:rPr lang="en-US" altLang="ja-JP" sz="800" dirty="0" smtClean="0"/>
              <a:t> Channel</a:t>
            </a:r>
            <a:endParaRPr kumimoji="1" lang="ja-JP" altLang="en-US" sz="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02204" y="2218363"/>
            <a:ext cx="1234619" cy="307777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err="1" smtClean="0"/>
              <a:t>Wifi</a:t>
            </a:r>
            <a:r>
              <a:rPr lang="en-US" altLang="ja-JP" sz="1400" dirty="0" smtClean="0"/>
              <a:t> Channel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660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Wireless LAN and encryption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2800" dirty="0"/>
              <a:t>Since it is radio waves, anyone can receive it if it </a:t>
            </a:r>
            <a:r>
              <a:rPr lang="en-US" altLang="ja-JP" sz="2800" dirty="0" smtClean="0"/>
              <a:t>arrives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Although mobile phones are also wireless, there is a mechanism of encryption and there is no worry about eavesdropping in the wireless </a:t>
            </a:r>
            <a:r>
              <a:rPr lang="en-US" altLang="ja-JP" sz="2400" dirty="0" smtClean="0"/>
              <a:t>section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Wireless LAN can be easily intercepted by </a:t>
            </a:r>
            <a:r>
              <a:rPr lang="en-US" altLang="ja-JP" sz="2400" dirty="0" smtClean="0"/>
              <a:t>conditions</a:t>
            </a:r>
          </a:p>
          <a:p>
            <a:pPr>
              <a:lnSpc>
                <a:spcPct val="100000"/>
              </a:lnSpc>
            </a:pPr>
            <a:r>
              <a:rPr lang="en-US" altLang="ja-JP" sz="2800" dirty="0"/>
              <a:t>Wireless LAN that connects without any password also </a:t>
            </a:r>
            <a:r>
              <a:rPr lang="en-US" altLang="ja-JP" sz="2800" dirty="0" smtClean="0"/>
              <a:t>eavesdropping </a:t>
            </a:r>
            <a:r>
              <a:rPr lang="en-US" altLang="ja-JP" sz="2800" dirty="0"/>
              <a:t>as much as you </a:t>
            </a:r>
            <a:r>
              <a:rPr lang="en-US" altLang="ja-JP" sz="2800" dirty="0" smtClean="0"/>
              <a:t>want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Whether encryption is supported depends on the setting of the base </a:t>
            </a:r>
            <a:r>
              <a:rPr lang="en-US" altLang="ja-JP" sz="2400" dirty="0" smtClean="0"/>
              <a:t>station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The slave unit (such as your smartphone) can only follow the setting of the base </a:t>
            </a:r>
            <a:r>
              <a:rPr lang="en-US" altLang="ja-JP" sz="2400" dirty="0" smtClean="0"/>
              <a:t>station</a:t>
            </a:r>
          </a:p>
          <a:p>
            <a:pPr lvl="1">
              <a:lnSpc>
                <a:spcPct val="100000"/>
              </a:lnSpc>
            </a:pPr>
            <a:endParaRPr lang="en-US" altLang="ja-JP" sz="1600" dirty="0" smtClean="0"/>
          </a:p>
          <a:p>
            <a:pPr>
              <a:lnSpc>
                <a:spcPct val="100000"/>
              </a:lnSpc>
            </a:pPr>
            <a:r>
              <a:rPr lang="en-US" altLang="ja-JP" sz="2800" dirty="0"/>
              <a:t>Sometimes even password </a:t>
            </a:r>
            <a:r>
              <a:rPr lang="en-US" altLang="ja-JP" sz="2800" dirty="0" smtClean="0"/>
              <a:t>protection, it can be eavesdropped </a:t>
            </a:r>
            <a:r>
              <a:rPr lang="en-US" altLang="ja-JP" sz="2800" dirty="0"/>
              <a:t>if its password is known to the other party</a:t>
            </a:r>
            <a:endParaRPr lang="en-US" altLang="ja-JP" sz="2800" dirty="0" smtClean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89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Wireless LAN security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3200" dirty="0" smtClean="0"/>
              <a:t>WEP: Wired Equivalent Privacy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Connection and encrypted with a shared key that you set in </a:t>
            </a:r>
            <a:r>
              <a:rPr lang="en-US" altLang="ja-JP" sz="2800" dirty="0" smtClean="0"/>
              <a:t>advance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Protection of encryption key is weak and danger is </a:t>
            </a:r>
            <a:r>
              <a:rPr lang="en-US" altLang="ja-JP" sz="2800" dirty="0" smtClean="0"/>
              <a:t>high</a:t>
            </a:r>
            <a:endParaRPr kumimoji="1" lang="en-US" altLang="ja-JP" sz="2800" dirty="0" smtClean="0"/>
          </a:p>
          <a:p>
            <a:pPr>
              <a:lnSpc>
                <a:spcPct val="100000"/>
              </a:lnSpc>
            </a:pPr>
            <a:r>
              <a:rPr lang="en-US" altLang="ja-JP" sz="3200" dirty="0" smtClean="0">
                <a:solidFill>
                  <a:prstClr val="black"/>
                </a:solidFill>
              </a:rPr>
              <a:t>WPA: Wi-Fi </a:t>
            </a:r>
            <a:r>
              <a:rPr lang="en-US" altLang="ja-JP" sz="3200" dirty="0">
                <a:solidFill>
                  <a:prstClr val="black"/>
                </a:solidFill>
              </a:rPr>
              <a:t>Protected </a:t>
            </a:r>
            <a:r>
              <a:rPr lang="en-US" altLang="ja-JP" sz="3200" dirty="0" smtClean="0">
                <a:solidFill>
                  <a:prstClr val="black"/>
                </a:solidFill>
              </a:rPr>
              <a:t>Access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>
                <a:solidFill>
                  <a:prstClr val="black"/>
                </a:solidFill>
              </a:rPr>
              <a:t>It was made to replace </a:t>
            </a:r>
            <a:r>
              <a:rPr lang="en-US" altLang="ja-JP" sz="2800" dirty="0" smtClean="0">
                <a:solidFill>
                  <a:prstClr val="black"/>
                </a:solidFill>
              </a:rPr>
              <a:t>WEP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>
                <a:solidFill>
                  <a:prstClr val="black"/>
                </a:solidFill>
              </a:rPr>
              <a:t>A standard designed to be used even on old </a:t>
            </a:r>
            <a:r>
              <a:rPr lang="en-US" altLang="ja-JP" sz="2800" dirty="0" smtClean="0">
                <a:solidFill>
                  <a:prstClr val="black"/>
                </a:solidFill>
              </a:rPr>
              <a:t>machines</a:t>
            </a:r>
          </a:p>
          <a:p>
            <a:pPr>
              <a:lnSpc>
                <a:spcPct val="100000"/>
              </a:lnSpc>
            </a:pPr>
            <a:r>
              <a:rPr kumimoji="1" lang="en-US" altLang="ja-JP" sz="3200" dirty="0" smtClean="0">
                <a:solidFill>
                  <a:prstClr val="black"/>
                </a:solidFill>
              </a:rPr>
              <a:t>WPA2: Wi-Fi Protected Access 2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>
                <a:solidFill>
                  <a:prstClr val="black"/>
                </a:solidFill>
              </a:rPr>
              <a:t>Currently the strongest </a:t>
            </a:r>
            <a:r>
              <a:rPr lang="en-US" altLang="ja-JP" sz="2800" dirty="0" smtClean="0">
                <a:solidFill>
                  <a:prstClr val="black"/>
                </a:solidFill>
              </a:rPr>
              <a:t>standard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>
                <a:solidFill>
                  <a:prstClr val="black"/>
                </a:solidFill>
              </a:rPr>
              <a:t>Since it uses a strong (processing complicated) </a:t>
            </a:r>
            <a:r>
              <a:rPr lang="en-US" altLang="ja-JP" sz="2800" dirty="0" smtClean="0">
                <a:solidFill>
                  <a:prstClr val="black"/>
                </a:solidFill>
              </a:rPr>
              <a:t>cryptography , sometimes </a:t>
            </a:r>
            <a:r>
              <a:rPr lang="en-US" altLang="ja-JP" sz="2800" dirty="0">
                <a:solidFill>
                  <a:prstClr val="black"/>
                </a:solidFill>
              </a:rPr>
              <a:t>it can not be used on old machines</a:t>
            </a:r>
            <a:endParaRPr kumimoji="1" lang="en-US" altLang="ja-JP" sz="2800" dirty="0" smtClean="0">
              <a:solidFill>
                <a:prstClr val="black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72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/>
              <a:t>Wireless LAN security</a:t>
            </a:r>
            <a:endParaRPr kumimoji="1" lang="ja-JP" altLang="en-US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19287" y="2095485"/>
            <a:ext cx="59040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WPA2</a:t>
            </a:r>
          </a:p>
          <a:p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en-US" altLang="ja-JP" sz="2800" dirty="0">
                <a:solidFill>
                  <a:prstClr val="black"/>
                </a:solidFill>
              </a:rPr>
              <a:t>WPA(Wi-Fi Protected Access)</a:t>
            </a:r>
          </a:p>
          <a:p>
            <a:endParaRPr lang="en-US" altLang="ja-JP" sz="2800" dirty="0">
              <a:solidFill>
                <a:prstClr val="black"/>
              </a:solidFill>
            </a:endParaRPr>
          </a:p>
          <a:p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en-US" altLang="ja-JP" sz="2800" dirty="0">
                <a:solidFill>
                  <a:prstClr val="black"/>
                </a:solidFill>
              </a:rPr>
              <a:t>WEP(Wired Equivalent Privacy)</a:t>
            </a:r>
          </a:p>
          <a:p>
            <a:endParaRPr lang="en-US" altLang="ja-JP" sz="2800" dirty="0">
              <a:solidFill>
                <a:prstClr val="black"/>
              </a:solidFill>
            </a:endParaRPr>
          </a:p>
          <a:p>
            <a:r>
              <a:rPr lang="en-US" altLang="ja-JP" sz="2800" dirty="0">
                <a:solidFill>
                  <a:prstClr val="black"/>
                </a:solidFill>
              </a:rPr>
              <a:t>No protection (open)</a:t>
            </a:r>
          </a:p>
        </p:txBody>
      </p:sp>
      <p:sp>
        <p:nvSpPr>
          <p:cNvPr id="5" name="上下矢印 4"/>
          <p:cNvSpPr/>
          <p:nvPr/>
        </p:nvSpPr>
        <p:spPr>
          <a:xfrm rot="10800000">
            <a:off x="1828800" y="2027759"/>
            <a:ext cx="801511" cy="3539430"/>
          </a:xfrm>
          <a:prstGeom prst="up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56013" y="5567189"/>
            <a:ext cx="1348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Low level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5417" y="1633820"/>
            <a:ext cx="140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High level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" name="上矢印吹き出し 2"/>
          <p:cNvSpPr/>
          <p:nvPr/>
        </p:nvSpPr>
        <p:spPr>
          <a:xfrm rot="10800000">
            <a:off x="2845433" y="3777077"/>
            <a:ext cx="5157216" cy="438912"/>
          </a:xfrm>
          <a:prstGeom prst="upArrowCallout">
            <a:avLst>
              <a:gd name="adj1" fmla="val 50001"/>
              <a:gd name="adj2" fmla="val 55556"/>
              <a:gd name="adj3" fmla="val 50000"/>
              <a:gd name="adj4" fmla="val 149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1331" y="3884815"/>
            <a:ext cx="3372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As well as without protection</a:t>
            </a:r>
            <a:endParaRPr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WPA/WPA2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sz="3600" dirty="0"/>
              <a:t>WPA / WPA 2 can use multiple authentication / encryption </a:t>
            </a:r>
            <a:r>
              <a:rPr lang="en-US" altLang="ja-JP" sz="3600" dirty="0" smtClean="0"/>
              <a:t>methods</a:t>
            </a:r>
          </a:p>
          <a:p>
            <a:pPr>
              <a:lnSpc>
                <a:spcPct val="110000"/>
              </a:lnSpc>
            </a:pPr>
            <a:r>
              <a:rPr lang="en-US" altLang="ja-JP" sz="3600" dirty="0"/>
              <a:t>For home base stations PSK is </a:t>
            </a:r>
            <a:r>
              <a:rPr lang="en-US" altLang="ja-JP" sz="3600" dirty="0" smtClean="0"/>
              <a:t>common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 smtClean="0"/>
              <a:t>Pre Shared Key </a:t>
            </a:r>
          </a:p>
          <a:p>
            <a:pPr lvl="2">
              <a:lnSpc>
                <a:spcPct val="110000"/>
              </a:lnSpc>
            </a:pPr>
            <a:r>
              <a:rPr lang="en-US" altLang="ja-JP" sz="2400" dirty="0"/>
              <a:t>Sometimes it is written as </a:t>
            </a:r>
            <a:r>
              <a:rPr lang="en-US" altLang="ja-JP" sz="2400" dirty="0" smtClean="0"/>
              <a:t>Personal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If you try to connect you will only be asked for the </a:t>
            </a:r>
            <a:r>
              <a:rPr lang="en-US" altLang="ja-JP" sz="3200" dirty="0" smtClean="0"/>
              <a:t>password</a:t>
            </a:r>
          </a:p>
          <a:p>
            <a:pPr lvl="3">
              <a:lnSpc>
                <a:spcPct val="110000"/>
              </a:lnSpc>
            </a:pPr>
            <a:endParaRPr lang="en-US" altLang="ja-JP" sz="2000" dirty="0" smtClean="0"/>
          </a:p>
          <a:p>
            <a:pPr>
              <a:lnSpc>
                <a:spcPct val="110000"/>
              </a:lnSpc>
            </a:pPr>
            <a:r>
              <a:rPr lang="en-US" altLang="ja-JP" sz="3600" dirty="0"/>
              <a:t>Kyushu University uses a method called </a:t>
            </a:r>
            <a:r>
              <a:rPr lang="en-US" altLang="ja-JP" sz="3600" dirty="0" smtClean="0"/>
              <a:t>Enterprise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When you try to connect you will be asked for individual ID and </a:t>
            </a:r>
            <a:r>
              <a:rPr lang="en-US" altLang="ja-JP" sz="3200" dirty="0" smtClean="0"/>
              <a:t>password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Eavesdropping of others is difficult because it does not use a common </a:t>
            </a:r>
            <a:r>
              <a:rPr lang="en-US" altLang="ja-JP" sz="3200" dirty="0" smtClean="0"/>
              <a:t>key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Requires separate authentication server for company</a:t>
            </a:r>
            <a:endParaRPr lang="ja-JP" altLang="en-US" sz="32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39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26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Protection of </a:t>
            </a:r>
            <a:r>
              <a:rPr lang="en-US" altLang="ja-JP" sz="4000" dirty="0" smtClean="0"/>
              <a:t>“Account”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ja-JP" sz="3200" dirty="0" smtClean="0"/>
              <a:t>“Account”</a:t>
            </a:r>
            <a:endParaRPr kumimoji="1" lang="en-US" altLang="ja-JP" sz="3200" dirty="0" smtClean="0"/>
          </a:p>
          <a:p>
            <a:pPr lvl="1">
              <a:lnSpc>
                <a:spcPct val="100000"/>
              </a:lnSpc>
            </a:pPr>
            <a:r>
              <a:rPr lang="en-US" altLang="ja-JP" sz="2800" dirty="0" smtClean="0"/>
              <a:t>“Right” </a:t>
            </a:r>
            <a:r>
              <a:rPr lang="en-US" altLang="ja-JP" sz="2800" dirty="0"/>
              <a:t>to use the information </a:t>
            </a:r>
            <a:r>
              <a:rPr lang="en-US" altLang="ja-JP" sz="2800" dirty="0" smtClean="0"/>
              <a:t>system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 smtClean="0"/>
              <a:t>Various </a:t>
            </a:r>
            <a:r>
              <a:rPr lang="en-US" altLang="ja-JP" sz="2800" dirty="0"/>
              <a:t>information of users is </a:t>
            </a:r>
            <a:r>
              <a:rPr lang="en-US" altLang="ja-JP" sz="2800" dirty="0" smtClean="0"/>
              <a:t>linked</a:t>
            </a:r>
            <a:endParaRPr kumimoji="1" lang="en-US" altLang="ja-JP" sz="2800" dirty="0" smtClean="0"/>
          </a:p>
          <a:p>
            <a:pPr lvl="2">
              <a:lnSpc>
                <a:spcPct val="100000"/>
              </a:lnSpc>
            </a:pPr>
            <a:r>
              <a:rPr lang="en-US" altLang="ja-JP" sz="2000" dirty="0"/>
              <a:t>Individual </a:t>
            </a:r>
            <a:r>
              <a:rPr lang="en-US" altLang="ja-JP" sz="2000" dirty="0" smtClean="0"/>
              <a:t>identification</a:t>
            </a:r>
          </a:p>
          <a:p>
            <a:pPr lvl="2">
              <a:lnSpc>
                <a:spcPct val="100000"/>
              </a:lnSpc>
            </a:pPr>
            <a:r>
              <a:rPr lang="en-US" altLang="ja-JP" sz="2000" dirty="0"/>
              <a:t>Accumulation of personal </a:t>
            </a:r>
            <a:r>
              <a:rPr lang="en-US" altLang="ja-JP" sz="2000" dirty="0" smtClean="0"/>
              <a:t>information</a:t>
            </a:r>
          </a:p>
          <a:p>
            <a:pPr lvl="2">
              <a:lnSpc>
                <a:spcPct val="100000"/>
              </a:lnSpc>
            </a:pPr>
            <a:r>
              <a:rPr lang="en-US" altLang="ja-JP" sz="2000" dirty="0"/>
              <a:t>Usage </a:t>
            </a:r>
            <a:r>
              <a:rPr lang="en-US" altLang="ja-JP" sz="2000" dirty="0" smtClean="0"/>
              <a:t>history</a:t>
            </a:r>
            <a:endParaRPr kumimoji="1" lang="en-US" altLang="ja-JP" sz="2000" dirty="0" smtClean="0"/>
          </a:p>
          <a:p>
            <a:pPr lvl="2">
              <a:lnSpc>
                <a:spcPct val="100000"/>
              </a:lnSpc>
            </a:pPr>
            <a:endParaRPr kumimoji="1" lang="en-US" altLang="ja-JP" sz="2000" dirty="0" smtClean="0"/>
          </a:p>
          <a:p>
            <a:pPr>
              <a:lnSpc>
                <a:spcPct val="100000"/>
              </a:lnSpc>
            </a:pPr>
            <a:r>
              <a:rPr lang="en-US" altLang="ja-JP" sz="3200" dirty="0"/>
              <a:t>Protection with account name (user name / user ID) and </a:t>
            </a:r>
            <a:r>
              <a:rPr lang="en-US" altLang="ja-JP" sz="3200" dirty="0" smtClean="0"/>
              <a:t>password </a:t>
            </a:r>
            <a:r>
              <a:rPr lang="en-US" altLang="ja-JP" sz="3200" dirty="0"/>
              <a:t>is </a:t>
            </a:r>
            <a:r>
              <a:rPr lang="en-US" altLang="ja-JP" sz="3200" dirty="0" smtClean="0"/>
              <a:t>common</a:t>
            </a:r>
            <a:endParaRPr kumimoji="1" lang="en-US" altLang="ja-JP" sz="3200" dirty="0" smtClean="0"/>
          </a:p>
          <a:p>
            <a:pPr lvl="1">
              <a:lnSpc>
                <a:spcPct val="100000"/>
              </a:lnSpc>
            </a:pPr>
            <a:r>
              <a:rPr lang="en-US" altLang="ja-JP" sz="2800" dirty="0" smtClean="0"/>
              <a:t>Information </a:t>
            </a:r>
            <a:r>
              <a:rPr lang="en-US" altLang="ja-JP" sz="2800" dirty="0"/>
              <a:t>should be known only to legitimate users of the account</a:t>
            </a:r>
            <a:endParaRPr lang="en-US" altLang="ja-JP" sz="2800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17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Points to keep in mind when placing a base station at home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3600" dirty="0" smtClean="0"/>
              <a:t>Others use freely</a:t>
            </a:r>
          </a:p>
          <a:p>
            <a:pPr lvl="1">
              <a:lnSpc>
                <a:spcPct val="100000"/>
              </a:lnSpc>
            </a:pPr>
            <a:r>
              <a:rPr lang="en-US" altLang="ja-JP" sz="3200" dirty="0"/>
              <a:t>Risk of being </a:t>
            </a:r>
            <a:r>
              <a:rPr lang="en-US" altLang="ja-JP" sz="3200" dirty="0" smtClean="0"/>
              <a:t>treated </a:t>
            </a:r>
            <a:r>
              <a:rPr lang="en-US" altLang="ja-JP" sz="3200" dirty="0"/>
              <a:t>as a criminal by being used for illegal </a:t>
            </a:r>
            <a:r>
              <a:rPr lang="en-US" altLang="ja-JP" sz="3200" dirty="0" smtClean="0"/>
              <a:t>conduct</a:t>
            </a:r>
            <a:endParaRPr kumimoji="1" lang="en-US" altLang="ja-JP" sz="3200" dirty="0" smtClean="0"/>
          </a:p>
          <a:p>
            <a:pPr>
              <a:lnSpc>
                <a:spcPct val="100000"/>
              </a:lnSpc>
            </a:pPr>
            <a:r>
              <a:rPr lang="en-US" altLang="ja-JP" sz="3600" dirty="0"/>
              <a:t>Eavesdropping from </a:t>
            </a:r>
            <a:r>
              <a:rPr lang="en-US" altLang="ja-JP" sz="3600" dirty="0" smtClean="0"/>
              <a:t>others</a:t>
            </a:r>
          </a:p>
          <a:p>
            <a:pPr lvl="1">
              <a:lnSpc>
                <a:spcPct val="100000"/>
              </a:lnSpc>
            </a:pPr>
            <a:r>
              <a:rPr lang="en-US" altLang="ja-JP" sz="3200" dirty="0" smtClean="0"/>
              <a:t>Personal </a:t>
            </a:r>
            <a:r>
              <a:rPr lang="en-US" altLang="ja-JP" sz="3200" dirty="0"/>
              <a:t>information may be </a:t>
            </a:r>
            <a:r>
              <a:rPr lang="en-US" altLang="ja-JP" sz="3200" dirty="0" smtClean="0"/>
              <a:t>stolen</a:t>
            </a:r>
          </a:p>
          <a:p>
            <a:pPr lvl="1">
              <a:lnSpc>
                <a:spcPct val="100000"/>
              </a:lnSpc>
            </a:pPr>
            <a:r>
              <a:rPr lang="en-US" altLang="ja-JP" sz="3200" dirty="0"/>
              <a:t>Family members may also be </a:t>
            </a:r>
            <a:r>
              <a:rPr lang="en-US" altLang="ja-JP" sz="3200" dirty="0" smtClean="0"/>
              <a:t>affected</a:t>
            </a:r>
          </a:p>
          <a:p>
            <a:pPr lvl="1">
              <a:lnSpc>
                <a:spcPct val="100000"/>
              </a:lnSpc>
            </a:pPr>
            <a:endParaRPr lang="en-US" altLang="ja-JP" sz="3200" dirty="0"/>
          </a:p>
          <a:p>
            <a:pPr>
              <a:lnSpc>
                <a:spcPct val="100000"/>
              </a:lnSpc>
            </a:pPr>
            <a:r>
              <a:rPr lang="en-US" altLang="ja-JP" sz="3600" dirty="0"/>
              <a:t>Enable security function to prevent </a:t>
            </a:r>
            <a:r>
              <a:rPr lang="en-US" altLang="ja-JP" sz="3600" dirty="0" smtClean="0"/>
              <a:t>these things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77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People who have a base station at home</a:t>
            </a:r>
            <a:endParaRPr lang="ja-JP" altLang="en-US" sz="4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2800" dirty="0"/>
              <a:t>Set security to WPA 2 - </a:t>
            </a:r>
            <a:r>
              <a:rPr lang="en-US" altLang="ja-JP" sz="2800" dirty="0" smtClean="0"/>
              <a:t>PSK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It may be better to replace old base stations that are not </a:t>
            </a:r>
            <a:r>
              <a:rPr lang="en-US" altLang="ja-JP" sz="2400" dirty="0" smtClean="0"/>
              <a:t>compatible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WPA-PSK also is inevitable when the slave unit is not </a:t>
            </a:r>
            <a:r>
              <a:rPr lang="en-US" altLang="ja-JP" sz="2400" dirty="0" smtClean="0"/>
              <a:t>compatible</a:t>
            </a:r>
          </a:p>
          <a:p>
            <a:pPr lvl="2">
              <a:lnSpc>
                <a:spcPct val="100000"/>
              </a:lnSpc>
            </a:pPr>
            <a:r>
              <a:rPr lang="en-US" altLang="ja-JP" sz="1800" dirty="0"/>
              <a:t>There are cases where it is possible </a:t>
            </a:r>
            <a:r>
              <a:rPr lang="en-US" altLang="ja-JP" sz="1800" dirty="0" smtClean="0"/>
              <a:t>that base </a:t>
            </a:r>
            <a:r>
              <a:rPr lang="en-US" altLang="ja-JP" sz="1800" dirty="0"/>
              <a:t>stations to deal with </a:t>
            </a:r>
            <a:r>
              <a:rPr lang="en-US" altLang="ja-JP" sz="1800" dirty="0" smtClean="0"/>
              <a:t>both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Do not use WEP or without a </a:t>
            </a:r>
            <a:r>
              <a:rPr lang="en-US" altLang="ja-JP" sz="2400" dirty="0" smtClean="0"/>
              <a:t>password</a:t>
            </a:r>
          </a:p>
          <a:p>
            <a:pPr>
              <a:lnSpc>
                <a:spcPct val="100000"/>
              </a:lnSpc>
            </a:pPr>
            <a:r>
              <a:rPr lang="en-US" altLang="ja-JP" sz="2800" dirty="0"/>
              <a:t>The longer the password is the </a:t>
            </a:r>
            <a:r>
              <a:rPr lang="en-US" altLang="ja-JP" sz="2800" dirty="0" smtClean="0"/>
              <a:t>better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 smtClean="0"/>
              <a:t>Can </a:t>
            </a:r>
            <a:r>
              <a:rPr lang="en-US" altLang="ja-JP" sz="2400" dirty="0"/>
              <a:t>not analogize from </a:t>
            </a:r>
            <a:r>
              <a:rPr lang="en-US" altLang="ja-JP" sz="2400" dirty="0" smtClean="0"/>
              <a:t>SSID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It can be set with 8 to 63 letters in WPA / WPA </a:t>
            </a:r>
            <a:r>
              <a:rPr lang="en-US" altLang="ja-JP" sz="2400" dirty="0" smtClean="0"/>
              <a:t>2-PSK</a:t>
            </a:r>
          </a:p>
          <a:p>
            <a:pPr>
              <a:lnSpc>
                <a:spcPct val="100000"/>
              </a:lnSpc>
            </a:pPr>
            <a:r>
              <a:rPr lang="en-US" altLang="ja-JP" sz="2800" dirty="0"/>
              <a:t>SSID does not have to be forcibly </a:t>
            </a:r>
            <a:r>
              <a:rPr lang="en-US" altLang="ja-JP" sz="2800" dirty="0" smtClean="0"/>
              <a:t>changed</a:t>
            </a:r>
          </a:p>
          <a:p>
            <a:pPr lvl="1">
              <a:lnSpc>
                <a:spcPct val="100000"/>
              </a:lnSpc>
            </a:pPr>
            <a:r>
              <a:rPr lang="en-US" altLang="ja-JP" sz="2400" dirty="0"/>
              <a:t>Recent products contain random character strings for each device</a:t>
            </a:r>
            <a:endParaRPr lang="en-US" altLang="ja-JP" sz="24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15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If you use elsewhere of the base station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3600" dirty="0"/>
              <a:t>Free public wireless </a:t>
            </a:r>
            <a:r>
              <a:rPr lang="en-US" altLang="ja-JP" sz="3600" dirty="0" smtClean="0"/>
              <a:t>LAN</a:t>
            </a:r>
            <a:endParaRPr kumimoji="1" lang="en-US" altLang="ja-JP" sz="3600" dirty="0" smtClean="0"/>
          </a:p>
          <a:p>
            <a:pPr lvl="1"/>
            <a:r>
              <a:rPr kumimoji="1" lang="en-US" altLang="ja-JP" sz="3200" dirty="0" smtClean="0"/>
              <a:t>Fukuoka City Wi-Fi</a:t>
            </a:r>
          </a:p>
          <a:p>
            <a:pPr lvl="1"/>
            <a:r>
              <a:rPr lang="en-US" altLang="ja-JP" sz="3200" dirty="0"/>
              <a:t>Convenience store </a:t>
            </a:r>
            <a:r>
              <a:rPr lang="en-US" altLang="ja-JP" sz="3200" dirty="0" smtClean="0"/>
              <a:t>Wi-Fi</a:t>
            </a:r>
          </a:p>
          <a:p>
            <a:pPr lvl="1"/>
            <a:r>
              <a:rPr lang="en-US" altLang="ja-JP" sz="3200" dirty="0" smtClean="0"/>
              <a:t>Café Wi-Fi etc.</a:t>
            </a:r>
            <a:endParaRPr kumimoji="1" lang="en-US" altLang="ja-JP" sz="3200" dirty="0" smtClean="0"/>
          </a:p>
          <a:p>
            <a:r>
              <a:rPr lang="en-US" altLang="ja-JP" sz="3600" dirty="0"/>
              <a:t>Wireless LAN that requires paying </a:t>
            </a:r>
            <a:r>
              <a:rPr lang="en-US" altLang="ja-JP" sz="3600" dirty="0" smtClean="0"/>
              <a:t>contract</a:t>
            </a:r>
          </a:p>
          <a:p>
            <a:pPr lvl="1"/>
            <a:r>
              <a:rPr lang="en-US" altLang="ja-JP" sz="3200" dirty="0"/>
              <a:t>Wireless </a:t>
            </a:r>
            <a:r>
              <a:rPr lang="en-US" altLang="ja-JP" sz="3200" dirty="0" smtClean="0"/>
              <a:t>LAN </a:t>
            </a:r>
            <a:r>
              <a:rPr lang="en-US" altLang="ja-JP" sz="3200" dirty="0"/>
              <a:t>provided by mobile </a:t>
            </a:r>
            <a:r>
              <a:rPr lang="en-US" altLang="ja-JP" sz="3200" dirty="0" smtClean="0"/>
              <a:t>carriers</a:t>
            </a:r>
            <a:r>
              <a:rPr lang="en-US" altLang="ja-JP" sz="3200" dirty="0"/>
              <a:t> </a:t>
            </a:r>
            <a:r>
              <a:rPr lang="en-US" altLang="ja-JP" sz="3200" dirty="0" smtClean="0"/>
              <a:t>etc.</a:t>
            </a:r>
          </a:p>
          <a:p>
            <a:r>
              <a:rPr lang="en-US" altLang="ja-JP" sz="3600" dirty="0"/>
              <a:t>Wireless LAN available only to customers such as </a:t>
            </a:r>
            <a:r>
              <a:rPr lang="en-US" altLang="ja-JP" sz="3600" dirty="0" smtClean="0"/>
              <a:t>hotel Wi-Fi.</a:t>
            </a:r>
            <a:endParaRPr kumimoji="1" lang="en-US" altLang="ja-JP" sz="3600" dirty="0" smtClean="0"/>
          </a:p>
          <a:p>
            <a:pPr lvl="1"/>
            <a:r>
              <a:rPr lang="en-US" altLang="ja-JP" sz="3200" dirty="0"/>
              <a:t>When you check in it will tell me how to </a:t>
            </a:r>
            <a:r>
              <a:rPr lang="en-US" altLang="ja-JP" sz="3200" dirty="0" smtClean="0"/>
              <a:t>connect</a:t>
            </a:r>
            <a:endParaRPr kumimoji="1" lang="ja-JP" altLang="en-US" sz="32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79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Mainly used authentication methods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sz="3200" dirty="0"/>
              <a:t>No </a:t>
            </a:r>
            <a:r>
              <a:rPr lang="en-US" altLang="ja-JP" sz="3200" dirty="0" smtClean="0"/>
              <a:t>authentication</a:t>
            </a:r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Convenience-oriented, it referred important to </a:t>
            </a:r>
            <a:r>
              <a:rPr lang="en-US" altLang="ja-JP" sz="2800" dirty="0" smtClean="0"/>
              <a:t>connect</a:t>
            </a:r>
          </a:p>
          <a:p>
            <a:pPr>
              <a:lnSpc>
                <a:spcPct val="110000"/>
              </a:lnSpc>
            </a:pPr>
            <a:r>
              <a:rPr lang="en-US" altLang="ja-JP" sz="3200" dirty="0"/>
              <a:t>No wireless LAN authentication + web </a:t>
            </a:r>
            <a:r>
              <a:rPr lang="en-US" altLang="ja-JP" sz="3200" dirty="0" smtClean="0"/>
              <a:t>authentication</a:t>
            </a:r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It </a:t>
            </a:r>
            <a:r>
              <a:rPr lang="en-US" altLang="ja-JP" sz="2800" dirty="0" smtClean="0"/>
              <a:t>connects </a:t>
            </a:r>
            <a:r>
              <a:rPr lang="en-US" altLang="ja-JP" sz="2800" dirty="0"/>
              <a:t>to wireless, but it does not connect to the </a:t>
            </a:r>
            <a:r>
              <a:rPr lang="en-US" altLang="ja-JP" sz="2800" dirty="0" smtClean="0"/>
              <a:t>Internet</a:t>
            </a:r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When you enter the necessary information on the web screen you will be able to go </a:t>
            </a:r>
            <a:r>
              <a:rPr lang="en-US" altLang="ja-JP" sz="2800" dirty="0" smtClean="0"/>
              <a:t>outside</a:t>
            </a:r>
          </a:p>
          <a:p>
            <a:pPr>
              <a:lnSpc>
                <a:spcPct val="110000"/>
              </a:lnSpc>
            </a:pPr>
            <a:r>
              <a:rPr lang="en-US" altLang="ja-JP" sz="3200" dirty="0" smtClean="0"/>
              <a:t>WEP/PSK</a:t>
            </a:r>
            <a:r>
              <a:rPr lang="ja-JP" altLang="en-US" sz="3200" dirty="0" smtClean="0"/>
              <a:t>（</a:t>
            </a:r>
            <a:r>
              <a:rPr lang="en-US" altLang="ja-JP" sz="3200" dirty="0"/>
              <a:t> + web authentication </a:t>
            </a:r>
            <a:r>
              <a:rPr lang="ja-JP" altLang="en-US" sz="3200" dirty="0" smtClean="0"/>
              <a:t>）</a:t>
            </a:r>
            <a:endParaRPr lang="en-US" altLang="ja-JP" sz="3200" dirty="0" smtClean="0"/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Password is required in addition to </a:t>
            </a:r>
            <a:r>
              <a:rPr lang="en-US" altLang="ja-JP" sz="2800" dirty="0" smtClean="0"/>
              <a:t>SSID</a:t>
            </a:r>
          </a:p>
          <a:p>
            <a:pPr>
              <a:lnSpc>
                <a:spcPct val="110000"/>
              </a:lnSpc>
            </a:pPr>
            <a:r>
              <a:rPr lang="en-US" altLang="ja-JP" sz="3200" dirty="0"/>
              <a:t>More robust </a:t>
            </a:r>
            <a:r>
              <a:rPr lang="en-US" altLang="ja-JP" sz="3200" dirty="0" smtClean="0"/>
              <a:t>method</a:t>
            </a:r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Enterprise type (register user name and password in advance</a:t>
            </a:r>
            <a:r>
              <a:rPr lang="en-US" altLang="ja-JP" sz="28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altLang="ja-JP" sz="2800" dirty="0"/>
              <a:t>Using contract information of mobile</a:t>
            </a:r>
            <a:endParaRPr lang="en-US" altLang="ja-JP" sz="2800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021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Check base station settings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4400" dirty="0" smtClean="0"/>
              <a:t>It can not be judged whether it can be used or not when the base station can not know the partner …</a:t>
            </a:r>
          </a:p>
          <a:p>
            <a:pPr>
              <a:lnSpc>
                <a:spcPct val="100000"/>
              </a:lnSpc>
            </a:pPr>
            <a:endParaRPr kumimoji="1" lang="en-US" altLang="ja-JP" sz="4400" dirty="0"/>
          </a:p>
          <a:p>
            <a:pPr>
              <a:lnSpc>
                <a:spcPct val="100000"/>
              </a:lnSpc>
            </a:pPr>
            <a:r>
              <a:rPr lang="en-US" altLang="ja-JP" sz="4400" dirty="0"/>
              <a:t>It seems a little troubled because </a:t>
            </a:r>
            <a:r>
              <a:rPr lang="en-US" altLang="ja-JP" sz="4400" dirty="0" smtClean="0"/>
              <a:t>there is a tendency </a:t>
            </a:r>
            <a:r>
              <a:rPr lang="en-US" altLang="ja-JP" sz="4400" dirty="0"/>
              <a:t>on the recent terminal </a:t>
            </a:r>
            <a:r>
              <a:rPr lang="en-US" altLang="ja-JP" sz="4400" dirty="0" smtClean="0"/>
              <a:t>that </a:t>
            </a:r>
            <a:r>
              <a:rPr lang="en-US" altLang="ja-JP" sz="4400" dirty="0"/>
              <a:t>information does not come out </a:t>
            </a:r>
            <a:r>
              <a:rPr lang="en-US" altLang="ja-JP" sz="4400" dirty="0" smtClean="0">
                <a:sym typeface="Wingdings" panose="05000000000000000000" pitchFamily="2" charset="2"/>
              </a:rPr>
              <a:t></a:t>
            </a:r>
            <a:endParaRPr lang="en-US" altLang="ja-JP" sz="4400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0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Confirmation of Android</a:t>
            </a:r>
            <a:endParaRPr kumimoji="1" lang="ja-JP" altLang="en-US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45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2138457" y="1698995"/>
            <a:ext cx="4867085" cy="3556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角丸四角形 10"/>
          <p:cNvSpPr/>
          <p:nvPr/>
        </p:nvSpPr>
        <p:spPr>
          <a:xfrm>
            <a:off x="6175867" y="2975788"/>
            <a:ext cx="377333" cy="34137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16480" y="3162300"/>
            <a:ext cx="135331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connected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52294" y="4027018"/>
            <a:ext cx="37627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Protected by WPA(WPS is available)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2295" y="4070994"/>
            <a:ext cx="1813306" cy="32535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52294" y="4871644"/>
            <a:ext cx="376275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Protected by WEP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316479" y="4871644"/>
            <a:ext cx="1849121" cy="36933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Android 5 (Lollipop)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0040" y="1975340"/>
            <a:ext cx="4263033" cy="3305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46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67802" y="4155472"/>
            <a:ext cx="3568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Other than small key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mark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It </a:t>
            </a:r>
            <a:r>
              <a:rPr lang="en-US" altLang="ja-JP" sz="2400" b="1" dirty="0">
                <a:solidFill>
                  <a:srgbClr val="FF0000"/>
                </a:solidFill>
              </a:rPr>
              <a:t>came out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…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楕円 2"/>
          <p:cNvSpPr/>
          <p:nvPr/>
        </p:nvSpPr>
        <p:spPr>
          <a:xfrm>
            <a:off x="2589212" y="4740663"/>
            <a:ext cx="245806" cy="2458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28950" y="4033552"/>
            <a:ext cx="12382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mtClean="0">
                <a:solidFill>
                  <a:schemeClr val="bg1">
                    <a:lumMod val="65000"/>
                  </a:schemeClr>
                </a:solidFill>
              </a:rPr>
              <a:t>connected</a:t>
            </a:r>
            <a:endParaRPr kumimoji="1" lang="ja-JP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dirty="0" smtClean="0"/>
              <a:t>Wi-Fi Analyzer (Android </a:t>
            </a:r>
            <a:r>
              <a:rPr kumimoji="1" lang="ja-JP" altLang="en-US" sz="3200" dirty="0" smtClean="0"/>
              <a:t>アプリ</a:t>
            </a:r>
            <a:r>
              <a:rPr kumimoji="1" lang="en-US" altLang="ja-JP" sz="3200" dirty="0" smtClean="0"/>
              <a:t>) </a:t>
            </a:r>
            <a:endParaRPr kumimoji="1" lang="ja-JP" altLang="en-US" sz="3200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527" y="1476372"/>
            <a:ext cx="3445154" cy="4400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47</a:t>
            </a:fld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10207" y="5916573"/>
            <a:ext cx="270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hlinkClick r:id="rId3"/>
              </a:rPr>
              <a:t>http://wifinalyzer.mobi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230880" y="2275840"/>
            <a:ext cx="487680" cy="12192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50847" y="2462823"/>
            <a:ext cx="491233" cy="974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0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Can be displayed if </a:t>
            </a:r>
            <a:r>
              <a:rPr lang="en-US" altLang="ja-JP" dirty="0" smtClean="0"/>
              <a:t>connected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48</a:t>
            </a:fld>
            <a:endParaRPr lang="ja-JP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398" y="1690689"/>
            <a:ext cx="2798762" cy="46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Windows 10</a:t>
            </a:r>
            <a:br>
              <a:rPr kumimoji="1" lang="en-US" altLang="ja-JP" dirty="0" smtClean="0"/>
            </a:br>
            <a:r>
              <a:rPr lang="ja-JP" altLang="en-US" sz="2800" dirty="0" smtClean="0">
                <a:solidFill>
                  <a:srgbClr val="FF0000"/>
                </a:solidFill>
              </a:rPr>
              <a:t>（</a:t>
            </a:r>
            <a:r>
              <a:rPr lang="en-US" altLang="ja-JP" sz="2800" dirty="0">
                <a:solidFill>
                  <a:srgbClr val="FF0000"/>
                </a:solidFill>
              </a:rPr>
              <a:t> Only you know that it is protected </a:t>
            </a:r>
            <a:r>
              <a:rPr lang="ja-JP" altLang="en-US" sz="2800" dirty="0" smtClean="0">
                <a:solidFill>
                  <a:srgbClr val="FF0000"/>
                </a:solidFill>
              </a:rPr>
              <a:t>）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49</a:t>
            </a:fld>
            <a:endParaRPr lang="ja-JP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28" y="1439865"/>
            <a:ext cx="3814763" cy="5167311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938078" y="4969168"/>
            <a:ext cx="1435042" cy="3953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7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Example of login screen (webmail </a:t>
            </a:r>
            <a:r>
              <a:rPr lang="en-US" altLang="ja-JP" sz="4000" dirty="0" smtClean="0"/>
              <a:t>of </a:t>
            </a:r>
            <a:r>
              <a:rPr lang="en-US" altLang="ja-JP" sz="4000" dirty="0"/>
              <a:t>of the university)</a:t>
            </a:r>
            <a:endParaRPr kumimoji="1" lang="ja-JP" altLang="en-US" sz="40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</a:t>
            </a:fld>
            <a:endParaRPr lang="ja-JP" altLang="en-US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30" y="1825625"/>
            <a:ext cx="5986740" cy="4351338"/>
          </a:xfrm>
        </p:spPr>
      </p:pic>
      <p:sp>
        <p:nvSpPr>
          <p:cNvPr id="8" name="角丸四角形 7"/>
          <p:cNvSpPr/>
          <p:nvPr/>
        </p:nvSpPr>
        <p:spPr>
          <a:xfrm>
            <a:off x="2552699" y="2949387"/>
            <a:ext cx="1506071" cy="67235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6185648" y="2487707"/>
            <a:ext cx="2595282" cy="17481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If "user name" and "password" match, it is </a:t>
            </a:r>
            <a:r>
              <a:rPr lang="en-US" altLang="ja-JP" dirty="0" smtClean="0"/>
              <a:t>judged </a:t>
            </a:r>
            <a:r>
              <a:rPr lang="en-US" altLang="ja-JP" dirty="0"/>
              <a:t>as a legitimate </a:t>
            </a:r>
            <a:r>
              <a:rPr lang="en-US" altLang="ja-JP" dirty="0" smtClean="0"/>
              <a:t>user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29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ja-JP" dirty="0" smtClean="0"/>
              <a:t>co</a:t>
            </a:r>
            <a:r>
              <a:rPr lang="en-US" altLang="zh-CN" dirty="0" smtClean="0"/>
              <a:t>n</a:t>
            </a:r>
            <a:r>
              <a:rPr lang="en-US" altLang="ja-JP" dirty="0" smtClean="0"/>
              <a:t>n</a:t>
            </a:r>
            <a:r>
              <a:rPr lang="en-US" altLang="zh-CN" dirty="0" smtClean="0"/>
              <a:t>ection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, the detail will be known</a:t>
            </a:r>
            <a:endParaRPr kumimoji="1"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50</a:t>
            </a:fld>
            <a:endParaRPr lang="ja-JP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70" y="1441292"/>
            <a:ext cx="6094820" cy="5032375"/>
          </a:xfrm>
          <a:prstGeom prst="rect">
            <a:avLst/>
          </a:prstGeom>
        </p:spPr>
      </p:pic>
      <p:sp>
        <p:nvSpPr>
          <p:cNvPr id="10" name="角丸四角形 7"/>
          <p:cNvSpPr/>
          <p:nvPr/>
        </p:nvSpPr>
        <p:spPr>
          <a:xfrm>
            <a:off x="805179" y="4523741"/>
            <a:ext cx="2954021" cy="27178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0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Mac OS </a:t>
            </a:r>
            <a:r>
              <a:rPr lang="en-US" altLang="ja-JP" dirty="0" smtClean="0"/>
              <a:t>X</a:t>
            </a:r>
            <a:r>
              <a:rPr lang="zh-CN" altLang="en-US" dirty="0" smtClean="0"/>
              <a:t> </a:t>
            </a:r>
            <a:r>
              <a:rPr lang="en-US" altLang="zh-CN" dirty="0" smtClean="0"/>
              <a:t>can be known</a:t>
            </a:r>
            <a:r>
              <a:rPr lang="en-US" altLang="ja-JP" dirty="0" smtClean="0"/>
              <a:t> </a:t>
            </a:r>
            <a:r>
              <a:rPr lang="en-US" altLang="ja-JP" dirty="0"/>
              <a:t>in detail</a:t>
            </a:r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51</a:t>
            </a:fld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05475" y="1511300"/>
            <a:ext cx="25241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Hold option key and click fans </a:t>
            </a:r>
            <a:r>
              <a:rPr lang="en-US" altLang="ja-JP" sz="2000" dirty="0" smtClean="0"/>
              <a:t>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Detailed information of the connected radio base station is </a:t>
            </a:r>
            <a:r>
              <a:rPr lang="en-US" altLang="ja-JP" dirty="0" smtClean="0"/>
              <a:t>displayed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Hold down the option key and move the mouse pointer over the SSID to see the details even if you are not connected</a:t>
            </a:r>
            <a:endParaRPr kumimoji="1" lang="ja-JP" alt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847" y="1455419"/>
            <a:ext cx="3781878" cy="5449373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648050" y="1416050"/>
            <a:ext cx="288204" cy="266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2706370" y="5140960"/>
            <a:ext cx="1540510" cy="1625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89910" y="4098825"/>
            <a:ext cx="1540510" cy="1625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06370" y="4370705"/>
            <a:ext cx="1540510" cy="16256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8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Who cares? …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2800" dirty="0"/>
              <a:t>If you are a </a:t>
            </a:r>
            <a:r>
              <a:rPr lang="en-US" altLang="ja-JP" sz="2800" dirty="0" smtClean="0"/>
              <a:t>leading </a:t>
            </a:r>
            <a:r>
              <a:rPr lang="en-US" altLang="ja-JP" sz="2800" dirty="0"/>
              <a:t>mobile carrier, the following SSID is a strong mechanism so relatively </a:t>
            </a:r>
            <a:r>
              <a:rPr lang="en-US" altLang="ja-JP" sz="2800" dirty="0" smtClean="0"/>
              <a:t>safe</a:t>
            </a:r>
          </a:p>
          <a:p>
            <a:pPr lvl="1"/>
            <a:r>
              <a:rPr lang="en-US" altLang="ja-JP" sz="2400" dirty="0" smtClean="0"/>
              <a:t>0001docomo</a:t>
            </a:r>
          </a:p>
          <a:p>
            <a:pPr lvl="1"/>
            <a:r>
              <a:rPr lang="en-US" altLang="ja-JP" sz="2400" dirty="0" smtClean="0"/>
              <a:t>au_Wi-Fi2</a:t>
            </a:r>
          </a:p>
          <a:p>
            <a:pPr lvl="1"/>
            <a:r>
              <a:rPr lang="en-US" altLang="ja-JP" sz="2400" dirty="0" smtClean="0"/>
              <a:t>0002Softbank</a:t>
            </a:r>
          </a:p>
          <a:p>
            <a:r>
              <a:rPr lang="en-US" altLang="ja-JP" sz="2800" dirty="0"/>
              <a:t>However, apart from </a:t>
            </a:r>
            <a:r>
              <a:rPr lang="en-US" altLang="ja-JP" sz="2800" dirty="0" err="1"/>
              <a:t>docomo</a:t>
            </a:r>
            <a:r>
              <a:rPr lang="en-US" altLang="ja-JP" sz="2800" dirty="0"/>
              <a:t>, it seems that it can use only the terminal with mobile </a:t>
            </a:r>
            <a:r>
              <a:rPr lang="en-US" altLang="ja-JP" sz="2800" dirty="0" smtClean="0"/>
              <a:t>contract</a:t>
            </a:r>
          </a:p>
          <a:p>
            <a:endParaRPr lang="en-US" altLang="ja-JP" sz="2400" dirty="0" smtClean="0"/>
          </a:p>
          <a:p>
            <a:r>
              <a:rPr lang="en-US" altLang="ja-JP" sz="2800" dirty="0"/>
              <a:t>Avoid without authentication as much as </a:t>
            </a:r>
            <a:r>
              <a:rPr lang="en-US" altLang="ja-JP" sz="2800" dirty="0" smtClean="0"/>
              <a:t>possible</a:t>
            </a:r>
          </a:p>
          <a:p>
            <a:pPr lvl="1"/>
            <a:r>
              <a:rPr lang="en-US" altLang="ja-JP" sz="2400" dirty="0"/>
              <a:t>It is inevitable if there is only such connection </a:t>
            </a:r>
            <a:r>
              <a:rPr lang="en-US" altLang="ja-JP" sz="2400" dirty="0" smtClean="0"/>
              <a:t>means</a:t>
            </a:r>
            <a:endParaRPr lang="ja-JP" altLang="en-US" sz="2400" dirty="0" smtClean="0"/>
          </a:p>
          <a:p>
            <a:r>
              <a:rPr lang="en-US" altLang="ja-JP" sz="2800" dirty="0" smtClean="0"/>
              <a:t>Even in the case of PSK, it is possible to be eavesdropped </a:t>
            </a:r>
            <a:r>
              <a:rPr lang="en-US" altLang="ja-JP" sz="2800" dirty="0"/>
              <a:t>if you know the </a:t>
            </a:r>
            <a:r>
              <a:rPr lang="en-US" altLang="ja-JP" sz="2800" dirty="0" smtClean="0"/>
              <a:t>password</a:t>
            </a:r>
          </a:p>
          <a:p>
            <a:pPr lvl="1"/>
            <a:r>
              <a:rPr lang="en-US" altLang="ja-JP" sz="2400" dirty="0"/>
              <a:t>In the case of public wireless LAN </a:t>
            </a:r>
            <a:r>
              <a:rPr lang="en-US" altLang="ja-JP" sz="2400" dirty="0" smtClean="0"/>
              <a:t>sometimes </a:t>
            </a:r>
            <a:r>
              <a:rPr lang="en-US" altLang="ja-JP" sz="2400" dirty="0"/>
              <a:t>it is published</a:t>
            </a:r>
            <a:endParaRPr lang="en-US" altLang="ja-JP" sz="2400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035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Those wireless LAN is weaker than wired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ja-JP" sz="3600" dirty="0"/>
              <a:t>At present, </a:t>
            </a:r>
            <a:r>
              <a:rPr lang="en-US" altLang="ja-JP" sz="3600" dirty="0" smtClean="0"/>
              <a:t>when you use the public </a:t>
            </a:r>
            <a:r>
              <a:rPr lang="en-US" altLang="ja-JP" sz="3600" dirty="0"/>
              <a:t>wireless </a:t>
            </a:r>
            <a:r>
              <a:rPr lang="en-US" altLang="ja-JP" sz="3600" dirty="0" smtClean="0"/>
              <a:t>LAN , it  </a:t>
            </a:r>
            <a:r>
              <a:rPr lang="en-US" altLang="ja-JP" sz="3600" dirty="0"/>
              <a:t>has no choice </a:t>
            </a:r>
            <a:r>
              <a:rPr lang="en-US" altLang="ja-JP" sz="3600" dirty="0" smtClean="0"/>
              <a:t>to do even </a:t>
            </a:r>
            <a:r>
              <a:rPr lang="en-US" altLang="ja-JP" sz="3600" dirty="0"/>
              <a:t>if it is tapped </a:t>
            </a:r>
            <a:endParaRPr lang="en-US" altLang="ja-JP" sz="3600" dirty="0" smtClean="0"/>
          </a:p>
          <a:p>
            <a:pPr lvl="1">
              <a:lnSpc>
                <a:spcPct val="100000"/>
              </a:lnSpc>
            </a:pPr>
            <a:r>
              <a:rPr lang="en-US" altLang="ja-JP" sz="3200" dirty="0"/>
              <a:t>The usage agreement also says "Please use it at your own risk because there is a risk of </a:t>
            </a:r>
            <a:r>
              <a:rPr lang="en-US" altLang="ja-JP" sz="3200" dirty="0" smtClean="0"/>
              <a:t>eavesdropping”</a:t>
            </a:r>
          </a:p>
          <a:p>
            <a:pPr lvl="1">
              <a:lnSpc>
                <a:spcPct val="100000"/>
              </a:lnSpc>
            </a:pPr>
            <a:endParaRPr lang="en-US" altLang="ja-JP" sz="3600" dirty="0" smtClean="0"/>
          </a:p>
          <a:p>
            <a:pPr>
              <a:lnSpc>
                <a:spcPct val="100000"/>
              </a:lnSpc>
            </a:pPr>
            <a:r>
              <a:rPr lang="en-US" altLang="ja-JP" sz="3600" dirty="0"/>
              <a:t>Normally important communication is encrypted by another </a:t>
            </a:r>
            <a:r>
              <a:rPr lang="en-US" altLang="ja-JP" sz="3600" dirty="0" smtClean="0"/>
              <a:t>method</a:t>
            </a:r>
          </a:p>
          <a:p>
            <a:pPr lvl="1">
              <a:lnSpc>
                <a:spcPct val="100000"/>
              </a:lnSpc>
            </a:pPr>
            <a:r>
              <a:rPr lang="en-US" altLang="ja-JP" sz="3200" dirty="0"/>
              <a:t>Because </a:t>
            </a:r>
            <a:r>
              <a:rPr lang="en-US" altLang="ja-JP" sz="3200" dirty="0" smtClean="0"/>
              <a:t>there is the </a:t>
            </a:r>
            <a:r>
              <a:rPr lang="en-US" altLang="ja-JP" sz="3200" dirty="0"/>
              <a:t>possibility of eavesdropping on the Internet itself </a:t>
            </a:r>
            <a:r>
              <a:rPr lang="en-US" altLang="ja-JP" sz="3200" dirty="0" smtClean="0"/>
              <a:t>	</a:t>
            </a:r>
          </a:p>
          <a:p>
            <a:endParaRPr lang="en-US" altLang="ja-JP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418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Risk of "Nara Wireless LAN"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ja-JP" sz="3200" dirty="0"/>
              <a:t>A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wireless LAN that is not </a:t>
            </a:r>
            <a:r>
              <a:rPr lang="en-US" altLang="ja-JP" sz="3200" dirty="0" smtClean="0"/>
              <a:t>locked, </a:t>
            </a:r>
            <a:r>
              <a:rPr lang="en-US" altLang="ja-JP" sz="3200" dirty="0"/>
              <a:t>not for public </a:t>
            </a:r>
            <a:r>
              <a:rPr lang="en-US" altLang="ja-JP" sz="3200" dirty="0" smtClean="0"/>
              <a:t>use is found sometimes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Since it is not locked, it seems to be usable if you connect it, and </a:t>
            </a:r>
            <a:r>
              <a:rPr lang="en-US" altLang="ja-JP" sz="2800" dirty="0" smtClean="0"/>
              <a:t>usually </a:t>
            </a:r>
            <a:r>
              <a:rPr lang="en-US" altLang="ja-JP" sz="2800" dirty="0"/>
              <a:t>you can actually </a:t>
            </a:r>
            <a:r>
              <a:rPr lang="en-US" altLang="ja-JP" sz="2800" dirty="0" smtClean="0"/>
              <a:t>use</a:t>
            </a:r>
          </a:p>
          <a:p>
            <a:pPr lvl="1">
              <a:lnSpc>
                <a:spcPct val="100000"/>
              </a:lnSpc>
            </a:pPr>
            <a:endParaRPr lang="en-US" altLang="ja-JP" sz="2800" dirty="0" smtClean="0"/>
          </a:p>
          <a:p>
            <a:pPr>
              <a:lnSpc>
                <a:spcPct val="100000"/>
              </a:lnSpc>
            </a:pPr>
            <a:r>
              <a:rPr lang="en-US" altLang="ja-JP" sz="3200" dirty="0"/>
              <a:t>D</a:t>
            </a:r>
            <a:r>
              <a:rPr lang="en-US" altLang="ja-JP" sz="3200" dirty="0" smtClean="0"/>
              <a:t>o </a:t>
            </a:r>
            <a:r>
              <a:rPr lang="en-US" altLang="ja-JP" sz="3200" dirty="0"/>
              <a:t>not know who set up, maybe it is malicious ?</a:t>
            </a:r>
            <a:endParaRPr lang="en-US" altLang="ja-JP" sz="3200" dirty="0" smtClean="0"/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Danger such as guidance to eavesdropping / fake </a:t>
            </a:r>
            <a:r>
              <a:rPr lang="en-US" altLang="ja-JP" sz="2800" dirty="0" smtClean="0"/>
              <a:t>site</a:t>
            </a:r>
          </a:p>
          <a:p>
            <a:pPr lvl="1">
              <a:lnSpc>
                <a:spcPct val="100000"/>
              </a:lnSpc>
            </a:pPr>
            <a:endParaRPr lang="en-US" altLang="ja-JP" sz="2800" dirty="0" smtClean="0"/>
          </a:p>
          <a:p>
            <a:pPr>
              <a:lnSpc>
                <a:spcPct val="100000"/>
              </a:lnSpc>
            </a:pPr>
            <a:r>
              <a:rPr lang="en-US" altLang="ja-JP" sz="3200" dirty="0" smtClean="0"/>
              <a:t>Do </a:t>
            </a:r>
            <a:r>
              <a:rPr lang="en-US" altLang="ja-JP" sz="3200" dirty="0"/>
              <a:t>not use wireless LANs whose identity is unknown</a:t>
            </a:r>
            <a:endParaRPr lang="en-US" altLang="ja-JP" sz="1800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78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直線コネクタ 21"/>
          <p:cNvCxnSpPr/>
          <p:nvPr/>
        </p:nvCxnSpPr>
        <p:spPr>
          <a:xfrm flipV="1">
            <a:off x="3166079" y="2158152"/>
            <a:ext cx="1124713" cy="3316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Eavesdropping and attack by trap base station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55</a:t>
            </a:fld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85" y="3212773"/>
            <a:ext cx="1590506" cy="153442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65" y="4651961"/>
            <a:ext cx="1289510" cy="128951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214838" y="4968548"/>
            <a:ext cx="994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Terminal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4947270" y="2099338"/>
            <a:ext cx="1658097" cy="1961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雲 14"/>
          <p:cNvSpPr/>
          <p:nvPr/>
        </p:nvSpPr>
        <p:spPr>
          <a:xfrm>
            <a:off x="5865764" y="1208956"/>
            <a:ext cx="2243634" cy="163515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white"/>
                </a:solidFill>
              </a:rPr>
              <a:t>Internet 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02" y="1923521"/>
            <a:ext cx="1040554" cy="95633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773312" y="2247081"/>
            <a:ext cx="107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Fake SSID</a:t>
            </a:r>
            <a:endParaRPr kumimoji="1" lang="ja-JP" altLang="en-US" dirty="0"/>
          </a:p>
        </p:txBody>
      </p:sp>
      <p:sp>
        <p:nvSpPr>
          <p:cNvPr id="26" name="稲妻 25"/>
          <p:cNvSpPr/>
          <p:nvPr/>
        </p:nvSpPr>
        <p:spPr>
          <a:xfrm flipH="1">
            <a:off x="4290792" y="4131567"/>
            <a:ext cx="656478" cy="596595"/>
          </a:xfrm>
          <a:prstGeom prst="lightningBol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稲妻 26"/>
          <p:cNvSpPr/>
          <p:nvPr/>
        </p:nvSpPr>
        <p:spPr>
          <a:xfrm rot="1657381" flipH="1">
            <a:off x="2503837" y="2787660"/>
            <a:ext cx="778176" cy="707192"/>
          </a:xfrm>
          <a:prstGeom prst="lightningBol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81" y="1683190"/>
            <a:ext cx="800100" cy="82846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126678" y="2483217"/>
            <a:ext cx="146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Eavesdropper</a:t>
            </a:r>
            <a:endParaRPr kumimoji="1" lang="ja-JP" altLang="en-US" dirty="0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5471155" y="3814136"/>
            <a:ext cx="1124713" cy="3316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図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70" y="3561893"/>
            <a:ext cx="1040554" cy="95633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0" y="3271150"/>
            <a:ext cx="742914" cy="1085971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26" y="3814135"/>
            <a:ext cx="546599" cy="565976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6445867" y="4438136"/>
            <a:ext cx="99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Fake site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81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Public shared terminal 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（</a:t>
            </a:r>
            <a:r>
              <a:rPr lang="en-US" altLang="ja-JP" sz="4000" dirty="0"/>
              <a:t> It is not related to wireless </a:t>
            </a:r>
            <a:r>
              <a:rPr lang="en-US" altLang="ja-JP" sz="4000" dirty="0" smtClean="0"/>
              <a:t>LAN…</a:t>
            </a:r>
            <a:r>
              <a:rPr lang="ja-JP" altLang="en-US" sz="4000" dirty="0" smtClean="0"/>
              <a:t>）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ja-JP" sz="3600" dirty="0"/>
              <a:t>Internet cafe · hotel lobby etc</a:t>
            </a:r>
            <a:r>
              <a:rPr lang="en-US" altLang="ja-JP" sz="3600" dirty="0" smtClean="0"/>
              <a:t>.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Free, things you can use per </a:t>
            </a:r>
            <a:r>
              <a:rPr lang="en-US" altLang="ja-JP" sz="3200" dirty="0" smtClean="0"/>
              <a:t>hour</a:t>
            </a:r>
            <a:endParaRPr kumimoji="1" lang="en-US" altLang="ja-JP" sz="3200" dirty="0" smtClean="0"/>
          </a:p>
          <a:p>
            <a:pPr>
              <a:lnSpc>
                <a:spcPct val="110000"/>
              </a:lnSpc>
            </a:pPr>
            <a:r>
              <a:rPr lang="en-US" altLang="ja-JP" sz="3600" dirty="0"/>
              <a:t>D</a:t>
            </a:r>
            <a:r>
              <a:rPr lang="en-US" altLang="ja-JP" sz="3600" dirty="0" smtClean="0"/>
              <a:t>o </a:t>
            </a:r>
            <a:r>
              <a:rPr lang="en-US" altLang="ja-JP" sz="3600" dirty="0"/>
              <a:t>not know how to manage </a:t>
            </a:r>
            <a:r>
              <a:rPr lang="en-US" altLang="ja-JP" sz="3600" dirty="0" smtClean="0"/>
              <a:t>it</a:t>
            </a:r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There is a possibility that it has been infected by virus </a:t>
            </a:r>
            <a:r>
              <a:rPr lang="en-US" altLang="ja-JP" sz="3200" dirty="0" smtClean="0"/>
              <a:t>and </a:t>
            </a:r>
            <a:r>
              <a:rPr lang="en-US" altLang="ja-JP" sz="3200" dirty="0"/>
              <a:t>keystroke or eavesdropped on the </a:t>
            </a:r>
            <a:r>
              <a:rPr lang="en-US" altLang="ja-JP" sz="3200" dirty="0" smtClean="0"/>
              <a:t>screen</a:t>
            </a:r>
          </a:p>
          <a:p>
            <a:pPr lvl="1">
              <a:lnSpc>
                <a:spcPct val="110000"/>
              </a:lnSpc>
            </a:pPr>
            <a:endParaRPr kumimoji="1" lang="en-US" altLang="ja-JP" sz="3200" dirty="0"/>
          </a:p>
          <a:p>
            <a:pPr>
              <a:lnSpc>
                <a:spcPct val="110000"/>
              </a:lnSpc>
            </a:pPr>
            <a:r>
              <a:rPr lang="en-US" altLang="ja-JP" sz="3600" dirty="0"/>
              <a:t>Do not absolutely enter your password, credit card number, etc</a:t>
            </a:r>
            <a:r>
              <a:rPr lang="en-US" altLang="ja-JP" sz="3600" dirty="0" smtClean="0"/>
              <a:t>.</a:t>
            </a:r>
            <a:endParaRPr kumimoji="1" lang="en-US" altLang="ja-JP" sz="3600" dirty="0" smtClean="0"/>
          </a:p>
          <a:p>
            <a:pPr lvl="1">
              <a:lnSpc>
                <a:spcPct val="110000"/>
              </a:lnSpc>
            </a:pPr>
            <a:r>
              <a:rPr lang="en-US" altLang="ja-JP" sz="3200" dirty="0"/>
              <a:t>Do not use sites that require such </a:t>
            </a:r>
            <a:r>
              <a:rPr lang="en-US" altLang="ja-JP" sz="3200" dirty="0" smtClean="0"/>
              <a:t>input</a:t>
            </a:r>
          </a:p>
          <a:p>
            <a:pPr>
              <a:lnSpc>
                <a:spcPct val="110000"/>
              </a:lnSpc>
            </a:pPr>
            <a:r>
              <a:rPr lang="en-US" altLang="ja-JP" sz="3600" dirty="0" smtClean="0"/>
              <a:t>Just looking </a:t>
            </a:r>
            <a:r>
              <a:rPr lang="en-US" altLang="ja-JP" sz="3600" dirty="0"/>
              <a:t>up tourist information</a:t>
            </a:r>
            <a:endParaRPr kumimoji="1" lang="en-US" altLang="ja-JP" sz="3600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98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What do you do when you are on a business trip </a:t>
            </a:r>
            <a:r>
              <a:rPr lang="en-US" altLang="ja-JP" sz="4000" dirty="0" smtClean="0"/>
              <a:t>as </a:t>
            </a:r>
            <a:r>
              <a:rPr lang="en-US" altLang="ja-JP" sz="4000" dirty="0"/>
              <a:t>a company </a:t>
            </a:r>
            <a:r>
              <a:rPr lang="en-US" altLang="ja-JP" sz="4000" dirty="0" smtClean="0"/>
              <a:t>person?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3200" dirty="0"/>
              <a:t>Using the VPN </a:t>
            </a:r>
            <a:r>
              <a:rPr lang="en-US" altLang="ja-JP" sz="3200" dirty="0" smtClean="0"/>
              <a:t>connection</a:t>
            </a:r>
            <a:endParaRPr kumimoji="1" lang="en-US" altLang="ja-JP" sz="3200" dirty="0" smtClean="0"/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Encrypted communication between the terminal and the company's VPN connection </a:t>
            </a:r>
            <a:r>
              <a:rPr lang="en-US" altLang="ja-JP" sz="2800" dirty="0" smtClean="0"/>
              <a:t>device</a:t>
            </a:r>
          </a:p>
          <a:p>
            <a:pPr lvl="2">
              <a:lnSpc>
                <a:spcPct val="100000"/>
              </a:lnSpc>
            </a:pPr>
            <a:r>
              <a:rPr lang="en-US" altLang="ja-JP" sz="2000" dirty="0"/>
              <a:t>It is encrypted on the wireless or the Internet and can not be read even if it is </a:t>
            </a:r>
            <a:r>
              <a:rPr lang="en-US" altLang="ja-JP" sz="2000" dirty="0" smtClean="0"/>
              <a:t>eavesdropped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It is not offered at Kyushu </a:t>
            </a:r>
            <a:r>
              <a:rPr lang="en-US" altLang="ja-JP" sz="2800" dirty="0" smtClean="0"/>
              <a:t>University</a:t>
            </a:r>
          </a:p>
          <a:p>
            <a:pPr>
              <a:lnSpc>
                <a:spcPct val="100000"/>
              </a:lnSpc>
            </a:pPr>
            <a:r>
              <a:rPr lang="en-US" altLang="ja-JP" sz="3200" dirty="0"/>
              <a:t>Using the mobile </a:t>
            </a:r>
            <a:r>
              <a:rPr lang="en-US" altLang="ja-JP" sz="3200" dirty="0" smtClean="0"/>
              <a:t>router</a:t>
            </a:r>
            <a:endParaRPr kumimoji="1" lang="en-US" altLang="ja-JP" sz="3200" dirty="0" smtClean="0"/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Compact wireless LAN master unit that can connect WiMAX or </a:t>
            </a:r>
            <a:r>
              <a:rPr lang="en-US" altLang="ja-JP" sz="2800" dirty="0" smtClean="0"/>
              <a:t>LTE</a:t>
            </a:r>
          </a:p>
          <a:p>
            <a:pPr lvl="2">
              <a:lnSpc>
                <a:spcPct val="100000"/>
              </a:lnSpc>
            </a:pPr>
            <a:r>
              <a:rPr lang="en-US" altLang="ja-JP" sz="2000" dirty="0"/>
              <a:t>Avoid WLANs with unknown </a:t>
            </a:r>
            <a:r>
              <a:rPr lang="en-US" altLang="ja-JP" sz="2000" dirty="0" smtClean="0"/>
              <a:t>features</a:t>
            </a:r>
          </a:p>
          <a:p>
            <a:pPr lvl="1">
              <a:lnSpc>
                <a:spcPct val="100000"/>
              </a:lnSpc>
            </a:pPr>
            <a:r>
              <a:rPr lang="en-US" altLang="ja-JP" sz="2800" dirty="0"/>
              <a:t>There is also </a:t>
            </a:r>
            <a:r>
              <a:rPr lang="en-US" altLang="ja-JP" sz="2800" dirty="0" err="1"/>
              <a:t>kitenet</a:t>
            </a:r>
            <a:r>
              <a:rPr lang="en-US" altLang="ja-JP" sz="2800" dirty="0"/>
              <a:t> WiMAX which connects directly to the network of Kyushu University </a:t>
            </a:r>
            <a:r>
              <a:rPr lang="en-US" altLang="ja-JP" sz="2800" dirty="0" smtClean="0"/>
              <a:t>(</a:t>
            </a:r>
            <a:r>
              <a:rPr lang="en-US" altLang="ja-JP" sz="2800" dirty="0"/>
              <a:t>but is it slightly expensive for students</a:t>
            </a:r>
            <a:r>
              <a:rPr lang="en-US" altLang="ja-JP" sz="2800" dirty="0" smtClean="0"/>
              <a:t>?)</a:t>
            </a:r>
            <a:endParaRPr kumimoji="1" lang="en-US" altLang="ja-JP" sz="2800" dirty="0" smtClean="0"/>
          </a:p>
          <a:p>
            <a:pPr lvl="2">
              <a:lnSpc>
                <a:spcPct val="100000"/>
              </a:lnSpc>
            </a:pPr>
            <a:r>
              <a:rPr lang="en-US" altLang="ja-JP" sz="2000" dirty="0">
                <a:hlinkClick r:id="rId2"/>
              </a:rPr>
              <a:t>https://</a:t>
            </a:r>
            <a:r>
              <a:rPr lang="en-US" altLang="ja-JP" sz="2000" dirty="0" smtClean="0">
                <a:hlinkClick r:id="rId2"/>
              </a:rPr>
              <a:t>jvr.uqwimax.jp/univ/kitenet</a:t>
            </a:r>
          </a:p>
          <a:p>
            <a:pPr>
              <a:lnSpc>
                <a:spcPct val="100000"/>
              </a:lnSpc>
            </a:pPr>
            <a:r>
              <a:rPr lang="en-US" altLang="ja-JP" sz="3200" dirty="0" smtClean="0"/>
              <a:t>Tethering</a:t>
            </a:r>
            <a:endParaRPr kumimoji="1" lang="en-US" altLang="ja-JP" sz="32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5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Summary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4000" dirty="0"/>
              <a:t>Specific measures that can be done by </a:t>
            </a:r>
            <a:r>
              <a:rPr lang="en-US" altLang="ja-JP" sz="4000" dirty="0" smtClean="0"/>
              <a:t>individuals</a:t>
            </a:r>
            <a:endParaRPr lang="en-US" altLang="ja-JP" sz="4000" dirty="0"/>
          </a:p>
          <a:p>
            <a:pPr lvl="1"/>
            <a:r>
              <a:rPr lang="en-US" altLang="ja-JP" sz="3600" dirty="0"/>
              <a:t>Protection of belonging personal computer · smartphone </a:t>
            </a:r>
            <a:r>
              <a:rPr lang="en-US" altLang="ja-JP" sz="3600" dirty="0" smtClean="0"/>
              <a:t>etc.</a:t>
            </a:r>
          </a:p>
          <a:p>
            <a:pPr lvl="2"/>
            <a:r>
              <a:rPr lang="en-US" altLang="ja-JP" sz="2800" dirty="0"/>
              <a:t>Lost or stolen </a:t>
            </a:r>
            <a:r>
              <a:rPr lang="en-US" altLang="ja-JP" sz="2800" dirty="0" smtClean="0"/>
              <a:t>countermeasures</a:t>
            </a:r>
          </a:p>
          <a:p>
            <a:pPr lvl="2"/>
            <a:r>
              <a:rPr lang="en-US" altLang="ja-JP" sz="2800" dirty="0"/>
              <a:t>Malware </a:t>
            </a:r>
            <a:r>
              <a:rPr lang="en-US" altLang="ja-JP" sz="2800" dirty="0" smtClean="0"/>
              <a:t>countermeasures</a:t>
            </a:r>
            <a:endParaRPr lang="en-US" altLang="ja-JP" sz="2800" dirty="0"/>
          </a:p>
          <a:p>
            <a:pPr lvl="1"/>
            <a:r>
              <a:rPr lang="en-US" altLang="ja-JP" sz="3600" dirty="0"/>
              <a:t>Protection of used </a:t>
            </a:r>
            <a:r>
              <a:rPr lang="en-US" altLang="ja-JP" sz="3600" dirty="0" smtClean="0"/>
              <a:t>services</a:t>
            </a:r>
          </a:p>
          <a:p>
            <a:pPr lvl="2"/>
            <a:r>
              <a:rPr lang="en-US" altLang="ja-JP" sz="2800" dirty="0"/>
              <a:t>The handling of the </a:t>
            </a:r>
            <a:r>
              <a:rPr lang="en-US" altLang="ja-JP" sz="2800" dirty="0" smtClean="0"/>
              <a:t>password</a:t>
            </a:r>
            <a:endParaRPr lang="en-US" altLang="ja-JP" sz="2800" dirty="0"/>
          </a:p>
          <a:p>
            <a:pPr lvl="1"/>
            <a:r>
              <a:rPr lang="en-US" altLang="ja-JP" sz="3600" dirty="0"/>
              <a:t>Protection of communication </a:t>
            </a:r>
            <a:r>
              <a:rPr lang="en-US" altLang="ja-JP" sz="3600" dirty="0" smtClean="0"/>
              <a:t>path</a:t>
            </a:r>
          </a:p>
          <a:p>
            <a:pPr lvl="2"/>
            <a:r>
              <a:rPr lang="en-US" altLang="ja-JP" sz="2800" dirty="0"/>
              <a:t>About the </a:t>
            </a:r>
            <a:r>
              <a:rPr lang="en-US" altLang="ja-JP" sz="2800" dirty="0" smtClean="0"/>
              <a:t>security </a:t>
            </a:r>
            <a:r>
              <a:rPr lang="en-US" altLang="ja-JP" sz="2800" dirty="0"/>
              <a:t>of wireless </a:t>
            </a:r>
            <a:r>
              <a:rPr lang="en-US" altLang="ja-JP" sz="2800" dirty="0" smtClean="0"/>
              <a:t>LAN</a:t>
            </a:r>
          </a:p>
          <a:p>
            <a:pPr lvl="2"/>
            <a:r>
              <a:rPr lang="en-US" altLang="ja-JP" sz="2800" dirty="0"/>
              <a:t>How to use shared terminal</a:t>
            </a:r>
            <a:endParaRPr lang="en-US" altLang="ja-JP" sz="2800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58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730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Password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sz="2800" dirty="0"/>
              <a:t>Things like "key of room" "key of car</a:t>
            </a:r>
            <a:r>
              <a:rPr lang="en-US" altLang="ja-JP" sz="2800" dirty="0" smtClean="0"/>
              <a:t>"</a:t>
            </a:r>
            <a:endParaRPr kumimoji="1" lang="en-US" altLang="ja-JP" sz="2800" dirty="0" smtClean="0"/>
          </a:p>
          <a:p>
            <a:pPr lvl="1"/>
            <a:r>
              <a:rPr lang="en-US" altLang="ja-JP" sz="2400" dirty="0"/>
              <a:t>Account will be used without permission if content </a:t>
            </a:r>
            <a:r>
              <a:rPr lang="en-US" altLang="ja-JP" sz="2400" dirty="0" smtClean="0"/>
              <a:t>leaks</a:t>
            </a:r>
          </a:p>
          <a:p>
            <a:pPr lvl="2"/>
            <a:r>
              <a:rPr lang="en-US" altLang="ja-JP" sz="1800" dirty="0"/>
              <a:t>Unlike real rooms and cars, even from the back of the </a:t>
            </a:r>
            <a:r>
              <a:rPr lang="en-US" altLang="ja-JP" sz="1800" dirty="0" smtClean="0"/>
              <a:t>earth</a:t>
            </a:r>
          </a:p>
          <a:p>
            <a:pPr lvl="3"/>
            <a:endParaRPr lang="en-US" altLang="ja-JP" sz="1600" dirty="0" smtClean="0"/>
          </a:p>
          <a:p>
            <a:r>
              <a:rPr lang="en-US" altLang="ja-JP" sz="2800" dirty="0"/>
              <a:t>Bad people want to hit the victim's </a:t>
            </a:r>
            <a:r>
              <a:rPr lang="en-US" altLang="ja-JP" sz="2800" dirty="0" smtClean="0"/>
              <a:t>password</a:t>
            </a:r>
          </a:p>
          <a:p>
            <a:r>
              <a:rPr lang="en-US" altLang="ja-JP" sz="2800" dirty="0" smtClean="0"/>
              <a:t>There are many attacking method</a:t>
            </a:r>
          </a:p>
          <a:p>
            <a:pPr lvl="1"/>
            <a:r>
              <a:rPr lang="en-US" altLang="ja-JP" sz="2400" dirty="0"/>
              <a:t>Brute-force </a:t>
            </a:r>
            <a:r>
              <a:rPr lang="en-US" altLang="ja-JP" sz="2400" dirty="0" smtClean="0"/>
              <a:t>attack</a:t>
            </a:r>
          </a:p>
          <a:p>
            <a:pPr lvl="1"/>
            <a:r>
              <a:rPr lang="en-US" altLang="ja-JP" sz="2400" dirty="0" smtClean="0"/>
              <a:t>Leakage from server</a:t>
            </a:r>
          </a:p>
          <a:p>
            <a:pPr lvl="1"/>
            <a:r>
              <a:rPr lang="en-US" altLang="ja-JP" sz="2400" dirty="0"/>
              <a:t>Dictionary </a:t>
            </a:r>
            <a:r>
              <a:rPr lang="en-US" altLang="ja-JP" sz="2400" dirty="0" smtClean="0"/>
              <a:t>attack</a:t>
            </a:r>
          </a:p>
          <a:p>
            <a:pPr lvl="1"/>
            <a:r>
              <a:rPr lang="en-US" altLang="ja-JP" sz="2400" dirty="0" smtClean="0"/>
              <a:t>Eavesdropping of communication </a:t>
            </a:r>
          </a:p>
          <a:p>
            <a:pPr lvl="1"/>
            <a:r>
              <a:rPr lang="en-US" altLang="ja-JP" sz="2400" dirty="0" smtClean="0"/>
              <a:t>Phishing scams </a:t>
            </a:r>
          </a:p>
          <a:p>
            <a:pPr lvl="1"/>
            <a:r>
              <a:rPr lang="en-US" altLang="ja-JP" sz="2400" dirty="0" smtClean="0"/>
              <a:t>etc…</a:t>
            </a:r>
            <a:endParaRPr lang="en-US" altLang="ja-JP" sz="2400" dirty="0"/>
          </a:p>
          <a:p>
            <a:endParaRPr lang="en-US" altLang="ja-JP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19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Brute-force attack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sz="2800" dirty="0"/>
              <a:t>Try possible combinations in </a:t>
            </a:r>
            <a:r>
              <a:rPr lang="en-US" altLang="ja-JP" sz="2800" dirty="0" smtClean="0"/>
              <a:t>order</a:t>
            </a:r>
            <a:endParaRPr kumimoji="1" lang="en-US" altLang="ja-JP" sz="2800" dirty="0" smtClean="0"/>
          </a:p>
          <a:p>
            <a:pPr lvl="1"/>
            <a:r>
              <a:rPr lang="en-US" altLang="ja-JP" sz="2400" dirty="0"/>
              <a:t>Person who </a:t>
            </a:r>
            <a:r>
              <a:rPr lang="en-US" altLang="ja-JP" sz="2400" dirty="0" smtClean="0"/>
              <a:t>forgot </a:t>
            </a:r>
            <a:r>
              <a:rPr lang="en-US" altLang="ja-JP" sz="2400" dirty="0"/>
              <a:t>dial lock number </a:t>
            </a:r>
            <a:r>
              <a:rPr lang="en-US" altLang="ja-JP" sz="2400" dirty="0" smtClean="0"/>
              <a:t>and tried it?</a:t>
            </a:r>
            <a:endParaRPr kumimoji="1" lang="en-US" altLang="ja-JP" sz="2400" dirty="0" smtClean="0"/>
          </a:p>
          <a:p>
            <a:pPr lvl="2"/>
            <a:endParaRPr lang="en-US" altLang="ja-JP" sz="1800" dirty="0"/>
          </a:p>
          <a:p>
            <a:r>
              <a:rPr lang="en-US" altLang="ja-JP" sz="2800" dirty="0" smtClean="0"/>
              <a:t>4-digit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= 10,000ways</a:t>
            </a:r>
          </a:p>
          <a:p>
            <a:r>
              <a:rPr lang="en-US" altLang="ja-JP" sz="2800" dirty="0" smtClean="0"/>
              <a:t>8 </a:t>
            </a:r>
            <a:r>
              <a:rPr lang="en-US" altLang="ja-JP" sz="2800" dirty="0"/>
              <a:t>characters </a:t>
            </a:r>
            <a:r>
              <a:rPr lang="en-US" altLang="ja-JP" sz="2800" dirty="0" smtClean="0"/>
              <a:t>with letters and numbers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Distinction between uppercase and lowercase letters 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lvl="1"/>
            <a:r>
              <a:rPr lang="en-US" altLang="ja-JP" sz="2400" dirty="0" smtClean="0"/>
              <a:t>62</a:t>
            </a:r>
            <a:r>
              <a:rPr lang="en-US" altLang="ja-JP" sz="2400" baseline="30000" dirty="0" smtClean="0"/>
              <a:t>8</a:t>
            </a:r>
            <a:r>
              <a:rPr lang="en-US" altLang="ja-JP" sz="2400" dirty="0"/>
              <a:t> = </a:t>
            </a:r>
            <a:r>
              <a:rPr lang="en-US" altLang="ja-JP" sz="2400" dirty="0" smtClean="0"/>
              <a:t>218,340,105,584,896ways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(218 trillion)</a:t>
            </a:r>
            <a:endParaRPr lang="en-US" altLang="ja-JP" sz="2400" dirty="0" smtClean="0"/>
          </a:p>
          <a:p>
            <a:r>
              <a:rPr lang="en-US" altLang="ja-JP" sz="2800" dirty="0"/>
              <a:t>8 characters with letters ,</a:t>
            </a:r>
            <a:r>
              <a:rPr lang="en-US" altLang="ja-JP" sz="2800" dirty="0" smtClean="0"/>
              <a:t> </a:t>
            </a:r>
            <a:r>
              <a:rPr lang="en-US" altLang="ja-JP" sz="2800" dirty="0"/>
              <a:t>numbers </a:t>
            </a:r>
            <a:r>
              <a:rPr lang="en-US" altLang="ja-JP" sz="2800" dirty="0" smtClean="0"/>
              <a:t>and symbols</a:t>
            </a:r>
            <a:r>
              <a:rPr lang="ja-JP" altLang="en-US" sz="2800" dirty="0" smtClean="0"/>
              <a:t>（</a:t>
            </a:r>
            <a:r>
              <a:rPr lang="en-US" altLang="ja-JP" sz="2800" dirty="0"/>
              <a:t> It depends on the symbols that can be used 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lvl="1"/>
            <a:r>
              <a:rPr kumimoji="1" lang="en-US" altLang="ja-JP" sz="2400" dirty="0" smtClean="0"/>
              <a:t>96</a:t>
            </a:r>
            <a:r>
              <a:rPr lang="en-US" altLang="ja-JP" sz="2400" baseline="30000" dirty="0"/>
              <a:t>8</a:t>
            </a:r>
            <a:r>
              <a:rPr lang="en-US" altLang="ja-JP" sz="2400" dirty="0"/>
              <a:t> = </a:t>
            </a:r>
            <a:r>
              <a:rPr lang="en-US" altLang="ja-JP" sz="2400" dirty="0" smtClean="0"/>
              <a:t>7,213,895,789,838,336ways(7,210trillion</a:t>
            </a:r>
            <a:r>
              <a:rPr lang="en-US" altLang="ja-JP" sz="2400" dirty="0"/>
              <a:t>)</a:t>
            </a:r>
            <a:endParaRPr lang="en-US" altLang="ja-JP" sz="2400" dirty="0" smtClean="0"/>
          </a:p>
          <a:p>
            <a:r>
              <a:rPr lang="en-US" altLang="ja-JP" sz="2800" dirty="0" smtClean="0"/>
              <a:t>10 </a:t>
            </a:r>
            <a:r>
              <a:rPr lang="en-US" altLang="ja-JP" sz="2800" dirty="0"/>
              <a:t>characters with letters and </a:t>
            </a:r>
            <a:r>
              <a:rPr lang="en-US" altLang="ja-JP" sz="2800" dirty="0" smtClean="0"/>
              <a:t>numbers</a:t>
            </a:r>
          </a:p>
          <a:p>
            <a:pPr lvl="1"/>
            <a:r>
              <a:rPr lang="en-US" altLang="ja-JP" sz="2400" dirty="0" smtClean="0"/>
              <a:t>62</a:t>
            </a:r>
            <a:r>
              <a:rPr lang="en-US" altLang="ja-JP" sz="2400" baseline="30000" dirty="0" smtClean="0"/>
              <a:t>10</a:t>
            </a:r>
            <a:r>
              <a:rPr lang="en-US" altLang="ja-JP" sz="2400" dirty="0" smtClean="0"/>
              <a:t> = 839,299,365,868,340,224</a:t>
            </a:r>
          </a:p>
          <a:p>
            <a:pPr lvl="2"/>
            <a:endParaRPr kumimoji="1" lang="en-US" altLang="ja-JP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t="26250" r="21752" b="21751"/>
          <a:stretch/>
        </p:blipFill>
        <p:spPr>
          <a:xfrm>
            <a:off x="6417658" y="365598"/>
            <a:ext cx="2116742" cy="15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/>
              <a:t>Brute-force attack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altLang="ja-JP" sz="3600" dirty="0" smtClean="0"/>
              <a:t>It is </a:t>
            </a:r>
            <a:r>
              <a:rPr lang="en-US" altLang="ja-JP" sz="3600" dirty="0"/>
              <a:t>difficult </a:t>
            </a:r>
            <a:r>
              <a:rPr lang="en-US" altLang="ja-JP" sz="3600" dirty="0" smtClean="0"/>
              <a:t>to contact the server directly in reality</a:t>
            </a:r>
            <a:endParaRPr kumimoji="1" lang="en-US" altLang="ja-JP" sz="3600" dirty="0" smtClean="0"/>
          </a:p>
          <a:p>
            <a:pPr lvl="1">
              <a:lnSpc>
                <a:spcPct val="100000"/>
              </a:lnSpc>
            </a:pPr>
            <a:r>
              <a:rPr lang="en-US" altLang="ja-JP" sz="3200" dirty="0"/>
              <a:t>It takes too much time over the </a:t>
            </a:r>
            <a:r>
              <a:rPr lang="en-US" altLang="ja-JP" sz="3200" dirty="0" smtClean="0"/>
              <a:t>network</a:t>
            </a:r>
          </a:p>
          <a:p>
            <a:pPr lvl="1">
              <a:lnSpc>
                <a:spcPct val="100000"/>
              </a:lnSpc>
            </a:pPr>
            <a:r>
              <a:rPr lang="en-US" altLang="ja-JP" sz="3200" dirty="0" smtClean="0"/>
              <a:t>It is easily </a:t>
            </a:r>
            <a:r>
              <a:rPr lang="en-US" altLang="ja-JP" sz="3200" dirty="0"/>
              <a:t>noticed by the </a:t>
            </a:r>
            <a:r>
              <a:rPr lang="en-US" altLang="ja-JP" sz="3200" dirty="0" smtClean="0"/>
              <a:t>administrator since it is frequent.</a:t>
            </a:r>
          </a:p>
          <a:p>
            <a:pPr lvl="2">
              <a:lnSpc>
                <a:spcPct val="100000"/>
              </a:lnSpc>
            </a:pPr>
            <a:r>
              <a:rPr lang="en-US" altLang="ja-JP" sz="2400" dirty="0"/>
              <a:t>Since </a:t>
            </a:r>
            <a:r>
              <a:rPr lang="en-US" altLang="ja-JP" sz="2400" dirty="0" smtClean="0"/>
              <a:t>failures are also recorded</a:t>
            </a:r>
          </a:p>
          <a:p>
            <a:pPr lvl="1">
              <a:lnSpc>
                <a:spcPct val="100000"/>
              </a:lnSpc>
            </a:pPr>
            <a:r>
              <a:rPr lang="en-US" altLang="ja-JP" sz="3200" dirty="0"/>
              <a:t>Many services locked when failing multiple </a:t>
            </a:r>
            <a:r>
              <a:rPr lang="en-US" altLang="ja-JP" sz="3200" dirty="0" smtClean="0"/>
              <a:t>times</a:t>
            </a:r>
            <a:endParaRPr kumimoji="1" lang="en-US" altLang="ja-JP" sz="3200" dirty="0" smtClean="0"/>
          </a:p>
          <a:p>
            <a:pPr lvl="1">
              <a:lnSpc>
                <a:spcPct val="100000"/>
              </a:lnSpc>
            </a:pPr>
            <a:endParaRPr lang="en-US" altLang="ja-JP" sz="3200" dirty="0"/>
          </a:p>
          <a:p>
            <a:pPr>
              <a:lnSpc>
                <a:spcPct val="100000"/>
              </a:lnSpc>
            </a:pPr>
            <a:r>
              <a:rPr lang="en-US" altLang="ja-JP" sz="3600" dirty="0"/>
              <a:t>It is often used when password information </a:t>
            </a:r>
            <a:r>
              <a:rPr lang="en-US" altLang="ja-JP" sz="3600" dirty="0" smtClean="0"/>
              <a:t>is leaked </a:t>
            </a:r>
            <a:r>
              <a:rPr lang="en-US" altLang="ja-JP" sz="3600" dirty="0"/>
              <a:t>from the </a:t>
            </a:r>
            <a:r>
              <a:rPr lang="en-US" altLang="ja-JP" sz="3600" dirty="0" smtClean="0"/>
              <a:t>server</a:t>
            </a:r>
            <a:endParaRPr kumimoji="1" lang="en-US" altLang="ja-JP" sz="3600" dirty="0" smtClean="0"/>
          </a:p>
          <a:p>
            <a:pPr lvl="1">
              <a:lnSpc>
                <a:spcPct val="100000"/>
              </a:lnSpc>
            </a:pPr>
            <a:r>
              <a:rPr lang="en-US" altLang="ja-JP" sz="3200" dirty="0" smtClean="0"/>
              <a:t>Is the brute-force attack necessary for stealing information</a:t>
            </a:r>
            <a:r>
              <a:rPr lang="ja-JP" altLang="en-US" sz="3200" dirty="0" smtClean="0"/>
              <a:t>？</a:t>
            </a:r>
            <a:endParaRPr lang="en-US" altLang="ja-JP" sz="3200" dirty="0"/>
          </a:p>
          <a:p>
            <a:pPr lvl="1"/>
            <a:endParaRPr kumimoji="1" lang="en-US" altLang="ja-JP" sz="3200" dirty="0" smtClean="0"/>
          </a:p>
          <a:p>
            <a:pPr marL="0" indent="0">
              <a:buNone/>
            </a:pPr>
            <a:endParaRPr kumimoji="1" lang="en-US" altLang="ja-JP" sz="3600" dirty="0" smtClean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9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Password hash</a:t>
            </a:r>
            <a:endParaRPr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Normal passwords are not stored in the server as they </a:t>
            </a:r>
            <a:r>
              <a:rPr lang="en-US" altLang="ja-JP" sz="3200" dirty="0" smtClean="0"/>
              <a:t>are</a:t>
            </a:r>
          </a:p>
          <a:p>
            <a:pPr lvl="1"/>
            <a:r>
              <a:rPr lang="en-US" altLang="ja-JP" sz="2800" dirty="0"/>
              <a:t>Convert and save with a mechanism called "one-way function" "hash function</a:t>
            </a:r>
            <a:r>
              <a:rPr lang="en-US" altLang="ja-JP" sz="2800" dirty="0" smtClean="0"/>
              <a:t>"</a:t>
            </a:r>
          </a:p>
          <a:p>
            <a:pPr lvl="2"/>
            <a:r>
              <a:rPr lang="en-US" altLang="ja-JP" sz="2000" dirty="0"/>
              <a:t>The converted character string is "password hash</a:t>
            </a:r>
            <a:r>
              <a:rPr lang="en-US" altLang="ja-JP" sz="2000" dirty="0" smtClean="0"/>
              <a:t>"</a:t>
            </a:r>
          </a:p>
          <a:p>
            <a:pPr lvl="1"/>
            <a:r>
              <a:rPr lang="en-US" altLang="ja-JP" sz="2800" dirty="0"/>
              <a:t>Inverse conversion from password hash to plaintext password is not possible</a:t>
            </a:r>
            <a:endParaRPr lang="en-US" altLang="ja-JP" sz="2800" dirty="0" smtClean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dirty="0">
                <a:solidFill>
                  <a:prstClr val="black"/>
                </a:solidFill>
              </a:rPr>
              <a:t>Introduction to Cyber Security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80EC1-6B44-4B49-82BC-9ACA7170F82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38033" y="5308044"/>
            <a:ext cx="1371056" cy="3441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123abc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647947" y="5371642"/>
            <a:ext cx="1985571" cy="3441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GAEuET5fv5t3Q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46628" y="4909525"/>
            <a:ext cx="195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plaintext password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52472" y="4958376"/>
            <a:ext cx="1576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password hash</a:t>
            </a:r>
            <a:endParaRPr kumimoji="1" lang="ja-JP" altLang="en-US" dirty="0"/>
          </a:p>
        </p:txBody>
      </p:sp>
      <p:sp>
        <p:nvSpPr>
          <p:cNvPr id="10" name="右矢印 9"/>
          <p:cNvSpPr/>
          <p:nvPr/>
        </p:nvSpPr>
        <p:spPr>
          <a:xfrm>
            <a:off x="3373752" y="5202657"/>
            <a:ext cx="2015613" cy="277451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 rot="10800000">
            <a:off x="3373752" y="5480108"/>
            <a:ext cx="2015613" cy="27745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禁止 11"/>
          <p:cNvSpPr/>
          <p:nvPr/>
        </p:nvSpPr>
        <p:spPr>
          <a:xfrm>
            <a:off x="4186112" y="5423389"/>
            <a:ext cx="390891" cy="39089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3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ウィスプ">
  <a:themeElements>
    <a:clrScheme name="ウィスプ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ウィスプ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ィスプ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csp16-A-05-00</Template>
  <TotalTime>8695</TotalTime>
  <Words>3804</Words>
  <Application>Microsoft Macintosh PowerPoint</Application>
  <PresentationFormat>On-screen Show (4:3)</PresentationFormat>
  <Paragraphs>624</Paragraphs>
  <Slides>58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Calibri</vt:lpstr>
      <vt:lpstr>Calibri Light</vt:lpstr>
      <vt:lpstr>Century Gothic</vt:lpstr>
      <vt:lpstr>ＭＳ Ｐゴシック</vt:lpstr>
      <vt:lpstr>Wingdings</vt:lpstr>
      <vt:lpstr>Wingdings 3</vt:lpstr>
      <vt:lpstr>メイリオ</vt:lpstr>
      <vt:lpstr>宋体</vt:lpstr>
      <vt:lpstr>Arial</vt:lpstr>
      <vt:lpstr>ウィスプ</vt:lpstr>
      <vt:lpstr>1_ウィスプ</vt:lpstr>
      <vt:lpstr>Office テーマ</vt:lpstr>
      <vt:lpstr>PowerPoint Presentation</vt:lpstr>
      <vt:lpstr>Secure setting </vt:lpstr>
      <vt:lpstr>Protecting the information on the server</vt:lpstr>
      <vt:lpstr>Protection of “Account”</vt:lpstr>
      <vt:lpstr>Example of login screen (webmail of of the university)</vt:lpstr>
      <vt:lpstr>Password</vt:lpstr>
      <vt:lpstr>Brute-force attack</vt:lpstr>
      <vt:lpstr>Brute-force attack</vt:lpstr>
      <vt:lpstr>Password hash</vt:lpstr>
      <vt:lpstr>How to check the password using hash</vt:lpstr>
      <vt:lpstr>Brute-force attack because it is unknown</vt:lpstr>
      <vt:lpstr>Dictionary attack</vt:lpstr>
      <vt:lpstr>Reverse dictionary attack</vt:lpstr>
      <vt:lpstr>Good password?</vt:lpstr>
      <vt:lpstr>Eavesdropping</vt:lpstr>
      <vt:lpstr>Password reused problem</vt:lpstr>
      <vt:lpstr>Usage rotation problem</vt:lpstr>
      <vt:lpstr>If it is a good password?</vt:lpstr>
      <vt:lpstr>Labor for avoiding reusing </vt:lpstr>
      <vt:lpstr>Let machine to remember</vt:lpstr>
      <vt:lpstr>Password management software</vt:lpstr>
      <vt:lpstr>LastPass vault</vt:lpstr>
      <vt:lpstr>Multi-factor authentication &amp; Multi-step authentication</vt:lpstr>
      <vt:lpstr>Change of password periodically</vt:lpstr>
      <vt:lpstr>For the "secret question"</vt:lpstr>
      <vt:lpstr>Management of information left on the server</vt:lpstr>
      <vt:lpstr>Protect communication path</vt:lpstr>
      <vt:lpstr>What can be protected?</vt:lpstr>
      <vt:lpstr>About wireless LAN (Wi-Fi)</vt:lpstr>
      <vt:lpstr>What is Wi-Fi?</vt:lpstr>
      <vt:lpstr>Benefits of Wireless LAN (Wi-Fi)</vt:lpstr>
      <vt:lpstr>There are many standards</vt:lpstr>
      <vt:lpstr>SSID and channel</vt:lpstr>
      <vt:lpstr>State of SSID visible</vt:lpstr>
      <vt:lpstr>Channel</vt:lpstr>
      <vt:lpstr>Wireless LAN and encryption</vt:lpstr>
      <vt:lpstr>Wireless LAN security</vt:lpstr>
      <vt:lpstr>Wireless LAN security</vt:lpstr>
      <vt:lpstr>WPA/WPA2</vt:lpstr>
      <vt:lpstr>Points to keep in mind when placing a base station at home</vt:lpstr>
      <vt:lpstr>People who have a base station at home</vt:lpstr>
      <vt:lpstr>If you use elsewhere of the base station</vt:lpstr>
      <vt:lpstr>Mainly used authentication methods</vt:lpstr>
      <vt:lpstr>Check base station settings</vt:lpstr>
      <vt:lpstr>Confirmation of Android</vt:lpstr>
      <vt:lpstr>Android 5 (Lollipop)</vt:lpstr>
      <vt:lpstr>Wi-Fi Analyzer (Android アプリ) </vt:lpstr>
      <vt:lpstr>Can be displayed if connected</vt:lpstr>
      <vt:lpstr>Windows 10 （ Only you know that it is protected ）</vt:lpstr>
      <vt:lpstr>After the connection , the detail will be known</vt:lpstr>
      <vt:lpstr>Mac OS X can be known in detail</vt:lpstr>
      <vt:lpstr>Who cares? …</vt:lpstr>
      <vt:lpstr>Those wireless LAN is weaker than wired</vt:lpstr>
      <vt:lpstr>Risk of "Nara Wireless LAN"</vt:lpstr>
      <vt:lpstr>Eavesdropping and attack by trap base station</vt:lpstr>
      <vt:lpstr>Public shared terminal  （ It is not related to wireless LAN…）</vt:lpstr>
      <vt:lpstr>What do you do when you are on a business trip as a company person?</vt:lpstr>
      <vt:lpstr>Summary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サイバーセキュリティ基礎論  ― IT社会を生き抜くために ―</dc:title>
  <dc:creator>Yoshiaki Kasahara</dc:creator>
  <cp:lastModifiedBy>Chenguang Ma</cp:lastModifiedBy>
  <cp:revision>387</cp:revision>
  <cp:lastPrinted>2017-02-20T06:40:27Z</cp:lastPrinted>
  <dcterms:created xsi:type="dcterms:W3CDTF">2015-03-31T06:27:18Z</dcterms:created>
  <dcterms:modified xsi:type="dcterms:W3CDTF">2017-02-28T05:20:31Z</dcterms:modified>
</cp:coreProperties>
</file>