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1"/>
  </p:handoutMasterIdLst>
  <p:sldIdLst>
    <p:sldId id="256" r:id="rId2"/>
    <p:sldId id="330" r:id="rId3"/>
    <p:sldId id="331" r:id="rId4"/>
    <p:sldId id="334" r:id="rId5"/>
    <p:sldId id="332" r:id="rId6"/>
    <p:sldId id="333" r:id="rId7"/>
    <p:sldId id="257" r:id="rId8"/>
    <p:sldId id="265" r:id="rId9"/>
    <p:sldId id="258" r:id="rId10"/>
    <p:sldId id="266" r:id="rId11"/>
    <p:sldId id="267" r:id="rId12"/>
    <p:sldId id="259" r:id="rId13"/>
    <p:sldId id="268" r:id="rId14"/>
    <p:sldId id="260" r:id="rId15"/>
    <p:sldId id="269" r:id="rId16"/>
    <p:sldId id="261" r:id="rId17"/>
    <p:sldId id="270" r:id="rId18"/>
    <p:sldId id="262" r:id="rId19"/>
    <p:sldId id="271" r:id="rId20"/>
    <p:sldId id="263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327" r:id="rId38"/>
    <p:sldId id="328" r:id="rId39"/>
    <p:sldId id="329" r:id="rId4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8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handoutMaster" Target="handoutMasters/handoutMaster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81EC2-A1F0-4E7C-B5B4-BA70AFEB604F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F4BF2-D8E9-4614-B591-86DA2AC31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723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CD49-198E-43FF-AF13-951D78369B7A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0757-8192-4009-ADDB-74B8935C35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92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CD49-198E-43FF-AF13-951D78369B7A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0757-8192-4009-ADDB-74B8935C35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05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CD49-198E-43FF-AF13-951D78369B7A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0757-8192-4009-ADDB-74B8935C35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22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CD49-198E-43FF-AF13-951D78369B7A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0757-8192-4009-ADDB-74B8935C35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05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CD49-198E-43FF-AF13-951D78369B7A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0757-8192-4009-ADDB-74B8935C35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9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CD49-198E-43FF-AF13-951D78369B7A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0757-8192-4009-ADDB-74B8935C35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64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CD49-198E-43FF-AF13-951D78369B7A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0757-8192-4009-ADDB-74B8935C35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1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CD49-198E-43FF-AF13-951D78369B7A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0757-8192-4009-ADDB-74B8935C35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92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CD49-198E-43FF-AF13-951D78369B7A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0757-8192-4009-ADDB-74B8935C35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56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CD49-198E-43FF-AF13-951D78369B7A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0757-8192-4009-ADDB-74B8935C35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12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CD49-198E-43FF-AF13-951D78369B7A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0757-8192-4009-ADDB-74B8935C35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73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7CD49-198E-43FF-AF13-951D78369B7A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20757-8192-4009-ADDB-74B8935C35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93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WMF"/><Relationship Id="rId3" Type="http://schemas.openxmlformats.org/officeDocument/2006/relationships/image" Target="../media/image12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799" y="1122363"/>
            <a:ext cx="7978677" cy="1782762"/>
          </a:xfrm>
        </p:spPr>
        <p:txBody>
          <a:bodyPr>
            <a:noAutofit/>
          </a:bodyPr>
          <a:lstStyle/>
          <a:p>
            <a:r>
              <a:rPr lang="en-US" altLang="ja-JP" sz="4000" dirty="0">
                <a:solidFill>
                  <a:prstClr val="black"/>
                </a:solidFill>
              </a:rPr>
              <a:t>Introduction to Cyber Security </a:t>
            </a:r>
            <a:r>
              <a:rPr lang="en-US" altLang="ja-JP" sz="4000" dirty="0" smtClean="0">
                <a:solidFill>
                  <a:prstClr val="black"/>
                </a:solidFill>
              </a:rPr>
              <a:t/>
            </a:r>
            <a:br>
              <a:rPr lang="en-US" altLang="ja-JP" sz="4000" dirty="0" smtClean="0">
                <a:solidFill>
                  <a:prstClr val="black"/>
                </a:solidFill>
              </a:rPr>
            </a:br>
            <a:r>
              <a:rPr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― </a:t>
            </a:r>
            <a:r>
              <a:rPr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To survive in IT society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―</a:t>
            </a:r>
            <a:endParaRPr kumimoji="1" lang="ja-JP" altLang="en-US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5522" y="3981450"/>
            <a:ext cx="7627304" cy="1276350"/>
          </a:xfrm>
        </p:spPr>
        <p:txBody>
          <a:bodyPr/>
          <a:lstStyle/>
          <a:p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Research 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ethics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information 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ethics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1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There are no rules for responsible research activities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 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Case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5"/>
            <a:ext cx="8009371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</a:pPr>
            <a:r>
              <a:rPr lang="en-US" altLang="ja-JP" sz="2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Scientist's Code of Conduct</a:t>
            </a:r>
            <a:r>
              <a:rPr lang="ja-JP" altLang="en-US" sz="2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(Science council of japan)</a:t>
            </a:r>
          </a:p>
          <a:p>
            <a:pPr lvl="1">
              <a:lnSpc>
                <a:spcPct val="10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Scientists, positively </a:t>
            </a:r>
            <a:r>
              <a:rPr lang="en-US" altLang="ja-JP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publish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and explain meaning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and role of the research that they engage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evaluate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 impacts and possible changes that the research can have on human beings, society,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environment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publish the results with </a:t>
            </a:r>
            <a:r>
              <a:rPr lang="en-US" altLang="ja-JP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neutrality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and </a:t>
            </a:r>
            <a:r>
              <a:rPr lang="en-US" altLang="ja-JP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objectivity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try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to build constructive dialogue with society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00000"/>
              </a:lnSpc>
            </a:pPr>
            <a:r>
              <a:rPr lang="en-US" altLang="ja-JP" sz="2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Special committee report on misconduct of research activities </a:t>
            </a:r>
            <a:r>
              <a:rPr lang="en-US" altLang="ja-JP" sz="2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(MEXT)</a:t>
            </a:r>
          </a:p>
          <a:p>
            <a:pPr lvl="1">
              <a:lnSpc>
                <a:spcPct val="10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Publication of research results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present</a:t>
            </a:r>
            <a:r>
              <a:rPr lang="en-US" altLang="ja-JP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objective and verifiable data and materials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public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to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 researcher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community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for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results obtained by research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activities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receive a review and criticism about its contents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1062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1129" y="365126"/>
            <a:ext cx="8329295" cy="1325563"/>
          </a:xfrm>
        </p:spPr>
        <p:txBody>
          <a:bodyPr>
            <a:normAutofit fontScale="90000"/>
          </a:bodyPr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Different government regulations in the US and Japan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America</a:t>
            </a: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Congress grasps the problem of researchers and Congress establishes regulation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Clear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penal provisions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Japan</a:t>
            </a: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Decide research regulation through discussion between administration and researcher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Ambiguous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penal provisions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4325" y="5137191"/>
            <a:ext cx="8515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 Japan, regulations for preventing fraud in research are gentle, depending on the ethics of the individual.</a:t>
            </a:r>
            <a:endParaRPr kumimoji="1" lang="ja-JP" altLang="en-US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319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Misconduct in research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Fabrication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tampering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stealing 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Fabrication is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creation of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data that does not exist, research results, etc.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Tampering is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conduct operations to change research materials, equipment and processes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data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change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incorrect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results obtained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by research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activities.</a:t>
            </a:r>
          </a:p>
          <a:p>
            <a:pPr lvl="1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Stealing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refers to the idea of other researchers,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analyzing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analyzing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methods, data, research results, articles or terms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divert contents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without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consent of the researcher or proper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display.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9145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Examples of suspicious research actions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6508" y="1784660"/>
            <a:ext cx="8479504" cy="482414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 not (precisely) record the research process or results on research notes (including electronic files).</a:t>
            </a:r>
            <a:endParaRPr lang="ja-JP" altLang="en-US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 not keep research notes, important research data, research materials for a prescribed period.</a:t>
            </a:r>
            <a:endParaRPr lang="ja-JP" altLang="en-US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 not keep research records that have already been announced and research records useful for other researchers so that they can look back on at a later date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endParaRPr lang="ja-JP" altLang="en-US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Add to co-authors even though there is no contribution to research results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Gift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Authorship).</a:t>
            </a:r>
            <a:endParaRPr lang="ja-JP" altLang="en-US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Authors have contribution </a:t>
            </a: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to research results but 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not be </a:t>
            </a: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added to co-authors (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Ghost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Authorship</a:t>
            </a: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endParaRPr lang="ja-JP" altLang="en-US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Refuse to provide study notes, important research data, research materials for research fraud 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investigation, in </a:t>
            </a: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this case, there is a high possibility that the rejection 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activity </a:t>
            </a: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itself is judged to be research fraud itself.</a:t>
            </a:r>
            <a:endParaRPr lang="ja-JP" altLang="en-US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esearch supervisor do not </a:t>
            </a: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adequately provide research guidance to students and graduate students 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endParaRPr lang="ja-JP" altLang="en-US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Laboratory academic advisors exploit 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student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graduate student’s data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research </a:t>
            </a: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results.</a:t>
            </a:r>
            <a:endParaRPr lang="ja-JP" altLang="en-US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 not properly 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cite previous </a:t>
            </a: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studies.</a:t>
            </a:r>
            <a:endParaRPr kumimoji="1" lang="ja-JP" altLang="en-US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1441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Collaborative research with (company)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Problems that can occur in collaborative research</a:t>
            </a: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Different attitudes among individual researchers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Differences in research styles across region and region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Difference between attitudes of universities and companies concerning research data and sharing results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Difference between corporate strategy and economic needs of researchers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4877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Notes on collaborative research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 thorough investigation prior to the start of research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Communication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Sharing recognition of role sharing and its liquidity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Discuss beforehand about the authorization (qualification becoming the author of the thesis)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Discuss beforehand the handling of data, research materials and samples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Establish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leadership</a:t>
            </a: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Clarify the responsibilities of each researcher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0559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Conflicts of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interest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Conflicts of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Interest is</a:t>
            </a: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By considering money or other personal interests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compromise or deflection arises in the judgment made as an expert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there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is a possibility that objectivity may be lost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5977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Conflicts of interest that may arise at the individual level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Often due to academic thought (one without shape).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 desire to prove the opinion.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 silence of data not matching the hypothesis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principal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believes.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Excessive trust for a specific theory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Special thoughts and emphasis on the theory advocated by groups I like.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Pressure from inside and outside, that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must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get results.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1771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Authorship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Rule of authorship(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ample of International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Committee of Medical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Journal Editors 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ICMJE)</a:t>
            </a: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Concept planning and research, collection of data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or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substantially contributes to either analysis of data and interpretation of analysis results.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Involved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 writing manuscripts of manuscripts or a crucial proofreading 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revision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work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related to the contents of the paper.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Understand and approve the contents of the manuscript of the final version to be posted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With regard to all aspects of the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paper, which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can explain properly when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doubt is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gained in the accuracy and authenticity of the paper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779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Examples not allowed as an authorization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Acquisition of research funding, research group summary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for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both business assistance in general and writing assistance, technical editing work and language editing and reviewing work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with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that alone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can not be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recognized as a contribution worthy of the author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Should be written in acknowledgment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395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Researchers are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kumimoji="1" lang="en-US" altLang="ja-JP" dirty="0" smtClean="0"/>
              <a:t>People do research as a profession</a:t>
            </a:r>
          </a:p>
          <a:p>
            <a:pPr>
              <a:lnSpc>
                <a:spcPct val="100000"/>
              </a:lnSpc>
            </a:pPr>
            <a:r>
              <a:rPr lang="en-US" altLang="ja-JP" dirty="0" smtClean="0"/>
              <a:t>Belong to</a:t>
            </a:r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Research institution</a:t>
            </a:r>
            <a:r>
              <a:rPr kumimoji="1" lang="ja-JP" altLang="en-US" dirty="0" smtClean="0"/>
              <a:t>」</a:t>
            </a:r>
            <a:r>
              <a:rPr kumimoji="1" lang="en-US" altLang="ja-JP" dirty="0" smtClean="0"/>
              <a:t>in many cases</a:t>
            </a:r>
          </a:p>
          <a:p>
            <a:pPr lvl="1">
              <a:lnSpc>
                <a:spcPct val="100000"/>
              </a:lnSpc>
            </a:pPr>
            <a:r>
              <a:rPr kumimoji="1" lang="en-US" altLang="ja-JP" dirty="0" smtClean="0"/>
              <a:t>Research institution</a:t>
            </a:r>
            <a:endParaRPr lang="en-US" altLang="ja-JP" dirty="0" smtClean="0"/>
          </a:p>
          <a:p>
            <a:pPr lvl="2">
              <a:lnSpc>
                <a:spcPct val="100000"/>
              </a:lnSpc>
            </a:pPr>
            <a:r>
              <a:rPr lang="en-US" altLang="ja-JP" dirty="0" smtClean="0"/>
              <a:t>Universities</a:t>
            </a:r>
          </a:p>
          <a:p>
            <a:pPr lvl="2">
              <a:lnSpc>
                <a:spcPct val="100000"/>
              </a:lnSpc>
            </a:pPr>
            <a:r>
              <a:rPr lang="en-US" altLang="ja-JP" dirty="0"/>
              <a:t>Corporate laboratories, research departments, etc.</a:t>
            </a:r>
            <a:endParaRPr kumimoji="1" lang="en-US" altLang="ja-JP" dirty="0" smtClean="0"/>
          </a:p>
          <a:p>
            <a:pPr lvl="2">
              <a:lnSpc>
                <a:spcPct val="100000"/>
              </a:lnSpc>
            </a:pPr>
            <a:endParaRPr lang="en-US" altLang="ja-JP" dirty="0" smtClean="0"/>
          </a:p>
          <a:p>
            <a:pPr>
              <a:lnSpc>
                <a:spcPct val="100000"/>
              </a:lnSpc>
            </a:pPr>
            <a:r>
              <a:rPr lang="en-US" altLang="ja-JP" dirty="0"/>
              <a:t>Become researcher with </a:t>
            </a:r>
            <a:r>
              <a:rPr lang="en-US" altLang="ja-JP" dirty="0" smtClean="0"/>
              <a:t>education</a:t>
            </a:r>
            <a:r>
              <a:rPr lang="ja-JP" altLang="en-US" dirty="0"/>
              <a:t>・</a:t>
            </a:r>
            <a:r>
              <a:rPr lang="en-US" altLang="ja-JP" dirty="0" smtClean="0"/>
              <a:t>training </a:t>
            </a:r>
            <a:r>
              <a:rPr lang="en-US" altLang="ja-JP" dirty="0"/>
              <a:t>for research</a:t>
            </a:r>
            <a:endParaRPr kumimoji="1" lang="en-US" altLang="ja-JP" dirty="0" smtClean="0"/>
          </a:p>
          <a:p>
            <a:pPr lvl="1">
              <a:lnSpc>
                <a:spcPct val="100000"/>
              </a:lnSpc>
            </a:pPr>
            <a:r>
              <a:rPr kumimoji="1" lang="en-US" altLang="ja-JP" dirty="0" smtClean="0"/>
              <a:t>Graduate school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Master’s course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Doctor’s course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lvl="1">
              <a:lnSpc>
                <a:spcPct val="100000"/>
              </a:lnSpc>
            </a:pPr>
            <a:r>
              <a:rPr kumimoji="1" lang="en-US" altLang="ja-JP" dirty="0" smtClean="0"/>
              <a:t>Laboratory</a:t>
            </a:r>
          </a:p>
          <a:p>
            <a:pPr lvl="2">
              <a:lnSpc>
                <a:spcPct val="100000"/>
              </a:lnSpc>
            </a:pPr>
            <a:r>
              <a:rPr lang="en-US" altLang="ja-JP" dirty="0"/>
              <a:t>O</a:t>
            </a:r>
            <a:r>
              <a:rPr lang="en-US" altLang="ja-JP" dirty="0" smtClean="0"/>
              <a:t>rganizations </a:t>
            </a:r>
            <a:r>
              <a:rPr lang="en-US" altLang="ja-JP" dirty="0"/>
              <a:t>for fostering </a:t>
            </a:r>
            <a:r>
              <a:rPr lang="en-US" altLang="ja-JP" dirty="0" smtClean="0"/>
              <a:t>researchers and researching </a:t>
            </a:r>
            <a:r>
              <a:rPr lang="en-US" altLang="ja-JP" dirty="0"/>
              <a:t>in </a:t>
            </a:r>
            <a:r>
              <a:rPr lang="en-US" altLang="ja-JP" dirty="0" smtClean="0"/>
              <a:t>groups </a:t>
            </a:r>
            <a:endParaRPr kumimoji="1" lang="en-US" altLang="ja-JP" dirty="0" smtClean="0"/>
          </a:p>
          <a:p>
            <a:pPr lvl="1">
              <a:lnSpc>
                <a:spcPct val="100000"/>
              </a:lnSpc>
            </a:pPr>
            <a:endParaRPr kumimoji="1" lang="en-US" altLang="ja-JP" dirty="0" smtClean="0"/>
          </a:p>
          <a:p>
            <a:pPr>
              <a:lnSpc>
                <a:spcPct val="100000"/>
              </a:lnSpc>
            </a:pPr>
            <a:r>
              <a:rPr lang="en-US" altLang="ja-JP" dirty="0"/>
              <a:t>Evaluated by research results</a:t>
            </a:r>
            <a:endParaRPr kumimoji="1" lang="en-US" altLang="ja-JP" dirty="0" smtClean="0"/>
          </a:p>
          <a:p>
            <a:pPr lvl="1">
              <a:lnSpc>
                <a:spcPct val="100000"/>
              </a:lnSpc>
            </a:pPr>
            <a:r>
              <a:rPr kumimoji="1" lang="en-US" altLang="ja-JP" dirty="0" smtClean="0"/>
              <a:t>Research paper</a:t>
            </a:r>
          </a:p>
          <a:p>
            <a:pPr lvl="1">
              <a:lnSpc>
                <a:spcPct val="100000"/>
              </a:lnSpc>
            </a:pPr>
            <a:r>
              <a:rPr lang="en-US" altLang="ja-JP" dirty="0" smtClean="0"/>
              <a:t>Others </a:t>
            </a:r>
            <a:r>
              <a:rPr kumimoji="1" lang="ja-JP" altLang="en-US" dirty="0" smtClean="0"/>
              <a:t>（</a:t>
            </a:r>
            <a:r>
              <a:rPr lang="en-US" altLang="ja-JP" dirty="0"/>
              <a:t>Patents </a:t>
            </a:r>
            <a:r>
              <a:rPr lang="en-US" altLang="ja-JP" dirty="0" err="1"/>
              <a:t>etc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87354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Peer review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Review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Examination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by experts in the same field</a:t>
            </a: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 scientific research, it is the highest quality that experts in the same field peer review and examine each other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is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widely accepted today as leading to fair evaluation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Peer review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Single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blind</a:t>
            </a:r>
          </a:p>
          <a:p>
            <a:pPr lvl="1"/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Face down reviewer’s name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to the author</a:t>
            </a: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blind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 not know any about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authors and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reviewers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8694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Ethics of Reviewers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confidentiality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Constructive criticism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Eligibility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Imbalance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fairness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Disclosure of conflicts of interest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Readiness</a:t>
            </a:r>
            <a:endParaRPr lang="ja-JP" altLang="en-US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467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Know and think about information ethics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5232" y="1822359"/>
            <a:ext cx="7990117" cy="4526925"/>
          </a:xfrm>
        </p:spPr>
        <p:txBody>
          <a:bodyPr>
            <a:normAutofit/>
          </a:bodyPr>
          <a:lstStyle/>
          <a:p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Information ethics and information moral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Kyushu University Information Ethics Policy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Relationship 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and information ethics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between humans, things and computer 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networks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Information Ethics and Law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Case based on information ethics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(Trouble of SNS)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Case based on information ethics 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(Administrator’s 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misconduct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Information ethics and copyrighted material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954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Information 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ethic</a:t>
            </a:r>
            <a:r>
              <a:rPr lang="en-US" altLang="zh-CN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and information 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moral is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114" y="2514553"/>
            <a:ext cx="8309035" cy="39892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257175" lvl="1" indent="-257175"/>
            <a:r>
              <a:rPr lang="en-US" altLang="zh-CN" sz="2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</a:t>
            </a:r>
            <a:r>
              <a:rPr lang="en-US" altLang="ja-JP" sz="2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nformation ethics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 general code of conduct required for human </a:t>
            </a:r>
            <a:r>
              <a:rPr lang="en-US" altLang="ja-JP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society’s 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formation using information.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 order not to adversely affect the society as a whole in dealing with information</a:t>
            </a:r>
            <a:r>
              <a:rPr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 concept 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trying to form a better society</a:t>
            </a:r>
          </a:p>
          <a:p>
            <a:pPr lvl="1"/>
            <a:r>
              <a:rPr lang="en-US" altLang="ja-JP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Ethics</a:t>
            </a:r>
            <a:r>
              <a:rPr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Conjugate of moral </a:t>
            </a:r>
            <a:r>
              <a:rPr lang="en-US" altLang="ja-JP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 community of society</a:t>
            </a:r>
            <a:r>
              <a:rPr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Spontaneous judgment criteria of good and </a:t>
            </a:r>
            <a:r>
              <a:rPr lang="en-US" altLang="ja-JP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evil</a:t>
            </a:r>
            <a:r>
              <a:rPr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），</a:t>
            </a:r>
            <a:r>
              <a:rPr lang="en-US" altLang="ja-JP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and </a:t>
            </a:r>
            <a:r>
              <a:rPr lang="en-US" altLang="ja-JP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 core of the norm of behavior</a:t>
            </a: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Information moral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 idea and attitude underlying the appropriate activities in the information society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」（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Guidelines for MEXT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0265" y="891448"/>
            <a:ext cx="1850167" cy="131727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7027333" y="1368778"/>
            <a:ext cx="1909823" cy="369332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Information ethics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813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Kyushu 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University’s 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Information Ethics Policy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0645" y="2535992"/>
            <a:ext cx="8382710" cy="3496541"/>
          </a:xfrm>
        </p:spPr>
        <p:txBody>
          <a:bodyPr>
            <a:normAutofit/>
          </a:bodyPr>
          <a:lstStyle/>
          <a:p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By </a:t>
            </a:r>
            <a:r>
              <a:rPr lang="en-US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established 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knowledge, responsibilities, matters of compliance, etc. of those using information assets of Kyushu University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holds 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 ethics of the user 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(“information ethics”)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facilitate safe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smooth and appropriate use of information assets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aims at improving 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education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research, medical treatment and 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university’s 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administration ("education etc.") of our university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80304" y="1690689"/>
            <a:ext cx="87318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http://www.kyushu-u.ac.jp/university/rule/zenbun/2012kitei073.pdf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774" y="5343242"/>
            <a:ext cx="1378581" cy="137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42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Kyushu 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University’s 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Information Ethics Policy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058" y="2243038"/>
            <a:ext cx="7926335" cy="4299430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 using information assets, </a:t>
            </a:r>
            <a:r>
              <a:rPr lang="en-US" altLang="ja-JP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compliance and prohibition </a:t>
            </a:r>
            <a:r>
              <a:rPr lang="en-US" altLang="ja-JP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with </a:t>
            </a:r>
            <a:r>
              <a:rPr lang="en-US" altLang="ja-JP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</a:t>
            </a:r>
            <a:r>
              <a:rPr lang="en-US" altLang="ja-JP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-campus regulations established for management and operation of information </a:t>
            </a:r>
            <a:r>
              <a:rPr lang="en-US" altLang="ja-JP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assets</a:t>
            </a:r>
            <a:endParaRPr lang="ja-JP" altLang="en-US" sz="1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</a:t>
            </a:r>
            <a:r>
              <a:rPr lang="en-US" altLang="ja-JP" sz="1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Actions are </a:t>
            </a:r>
            <a:r>
              <a:rPr lang="en-US" altLang="ja-JP" sz="19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not permitted in </a:t>
            </a:r>
            <a:r>
              <a:rPr lang="en-US" altLang="ja-JP" sz="1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use of </a:t>
            </a:r>
            <a:r>
              <a:rPr lang="en-US" altLang="ja-JP" sz="19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qualification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</a:t>
            </a:r>
            <a:r>
              <a:rPr lang="en-US" altLang="ja-JP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en-US" altLang="ja-JP" sz="1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Actions </a:t>
            </a:r>
            <a:r>
              <a:rPr lang="en-US" altLang="ja-JP" sz="19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that harm </a:t>
            </a:r>
            <a:r>
              <a:rPr lang="en-US" altLang="ja-JP" sz="1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rights </a:t>
            </a:r>
            <a:r>
              <a:rPr lang="en-US" altLang="ja-JP" sz="19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and interests of others</a:t>
            </a:r>
            <a:endParaRPr lang="ja-JP" altLang="en-US" sz="1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(3</a:t>
            </a:r>
            <a:r>
              <a:rPr lang="en-US" altLang="ja-JP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en-US" altLang="ja-JP" sz="1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Actions </a:t>
            </a:r>
            <a:r>
              <a:rPr lang="en-US" altLang="ja-JP" sz="19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transmitting false information or information contrary to public order and morals</a:t>
            </a:r>
            <a:endParaRPr lang="en-US" altLang="ja-JP" sz="1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(4</a:t>
            </a:r>
            <a:r>
              <a:rPr lang="en-US" altLang="ja-JP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en-US" altLang="ja-JP" sz="1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Actions </a:t>
            </a:r>
            <a:r>
              <a:rPr lang="en-US" altLang="ja-JP" sz="19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damaging or disrupting information assets</a:t>
            </a:r>
            <a:endParaRPr lang="ja-JP" altLang="en-US" sz="1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(5</a:t>
            </a:r>
            <a:r>
              <a:rPr lang="en-US" altLang="ja-JP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)Other actions </a:t>
            </a:r>
            <a:r>
              <a:rPr lang="en-US" altLang="ja-JP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that the Information Policy Committee makes inappropriate</a:t>
            </a:r>
            <a:endParaRPr lang="ja-JP" altLang="en-US" sz="1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Law about users 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are </a:t>
            </a:r>
            <a:r>
              <a:rPr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prohibited for unauthorized access actions, </a:t>
            </a:r>
            <a:r>
              <a:rPr lang="en-US" altLang="ja-JP" sz="21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etc</a:t>
            </a:r>
            <a:r>
              <a:rPr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in 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utilizing information assets, </a:t>
            </a:r>
            <a:r>
              <a:rPr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Law </a:t>
            </a:r>
            <a:r>
              <a:rPr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No.128, 1999</a:t>
            </a:r>
            <a:r>
              <a:rPr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）、</a:t>
            </a:r>
            <a:r>
              <a:rPr lang="en-US" altLang="ja-JP" sz="2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Copyright law</a:t>
            </a:r>
            <a:r>
              <a:rPr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Law No.48 of 1965</a:t>
            </a:r>
            <a:r>
              <a:rPr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）、</a:t>
            </a:r>
            <a:r>
              <a:rPr lang="en-US" altLang="ja-JP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Law concerning </a:t>
            </a:r>
            <a:r>
              <a:rPr lang="en-US" altLang="ja-JP" sz="2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protection </a:t>
            </a:r>
            <a:r>
              <a:rPr lang="en-US" altLang="ja-JP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personal information held by independent administrative agencies</a:t>
            </a:r>
            <a:r>
              <a:rPr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Law No. 59 issued in 2003</a:t>
            </a:r>
            <a:r>
              <a:rPr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en-US" altLang="ja-JP" sz="2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and users must comply with other related laws and regulations</a:t>
            </a:r>
            <a:r>
              <a:rPr lang="en-US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Reporting obligation on information security accidents</a:t>
            </a:r>
            <a:endParaRPr lang="ja-JP" altLang="en-US" sz="2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122784" y="1560207"/>
            <a:ext cx="88984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http://www.kyushu-u.ac.jp/university/rule/zenbun/2012kitei073.pdf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113" y="2628175"/>
            <a:ext cx="1216559" cy="157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14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93" y="369179"/>
            <a:ext cx="7370142" cy="960668"/>
          </a:xfrm>
        </p:spPr>
        <p:txBody>
          <a:bodyPr>
            <a:normAutofit fontScale="90000"/>
          </a:bodyPr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Kyushu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University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‘</a:t>
            </a:r>
            <a:r>
              <a:rPr lang="en-US" altLang="zh-CN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Security Policy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4350" y="2130193"/>
            <a:ext cx="8011464" cy="4473898"/>
          </a:xfrm>
        </p:spPr>
        <p:txBody>
          <a:bodyPr>
            <a:normAutofit/>
          </a:bodyPr>
          <a:lstStyle/>
          <a:p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Accountability to society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Guarantee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for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vailability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information infrastructure, which has become indispensable for social contribution required for education, research and academics</a:t>
            </a:r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 state that a person qualified for use can use it whenever it is necessary</a:t>
            </a:r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Measures against external threats</a:t>
            </a:r>
          </a:p>
          <a:p>
            <a:pPr lvl="1"/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Control for internal compliance establishment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73092" y="1328853"/>
            <a:ext cx="75246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https://www.sec.kyushu-u.ac.jp/sec/policy/policy2.1.pdf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866" y="1084527"/>
            <a:ext cx="1828801" cy="169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63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568" y="259244"/>
            <a:ext cx="7716455" cy="960668"/>
          </a:xfrm>
        </p:spPr>
        <p:txBody>
          <a:bodyPr>
            <a:normAutofit fontScale="90000"/>
          </a:bodyPr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Kyushu University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‘</a:t>
            </a:r>
            <a:r>
              <a:rPr lang="en-US" altLang="zh-CN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Security Policy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5568" y="1777963"/>
            <a:ext cx="8205852" cy="48160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Composition of 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management organization</a:t>
            </a:r>
          </a:p>
          <a:p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Prevention and treatment of acts that adversely affect information security outside our university</a:t>
            </a:r>
          </a:p>
          <a:p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Report on accidents and obstacles, emergency response, information rating and handling restriction rules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Information classification and use authority, information management, disclosure of information, private release</a:t>
            </a:r>
          </a:p>
          <a:p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Information tampering and prevention of false information dissemination</a:t>
            </a:r>
          </a:p>
          <a:p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Disposition of information system and storage medium</a:t>
            </a:r>
          </a:p>
          <a:p>
            <a:pPr lvl="1"/>
            <a:r>
              <a:rPr lang="en-US" altLang="ja-JP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Use the destruction of the medium itself or a dedicated magnetic erasing device</a:t>
            </a:r>
          </a:p>
          <a:p>
            <a:pPr lvl="2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 normal erase operation, only management information is erased. The information itself is not erased</a:t>
            </a:r>
            <a:endParaRPr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Even with overwriting several times, information can be restored by reading out residual magnetic information</a:t>
            </a:r>
          </a:p>
          <a:p>
            <a:r>
              <a:rPr lang="en-US" altLang="zh-CN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Physical security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human security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Policy implementation, evaluation and review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98412" y="1219912"/>
            <a:ext cx="68008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https://www.sec.kyushu-u.ac.jp/sec/policy/policy2.1.pdf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427" y="517795"/>
            <a:ext cx="1609573" cy="1487501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6281666" y="6082198"/>
            <a:ext cx="380455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350" b="1" dirty="0" smtClean="0">
                <a:solidFill>
                  <a:srgbClr val="FF0000"/>
                </a:solidFill>
              </a:rPr>
              <a:t>Digital Forensics</a:t>
            </a:r>
            <a:endParaRPr lang="ja-JP" altLang="en-US" sz="13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6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ja-JP" sz="4900" dirty="0" smtClean="0"/>
              <a:t>What is compliance?</a:t>
            </a:r>
            <a:endParaRPr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1" y="1690689"/>
            <a:ext cx="82490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　</a:t>
            </a:r>
            <a:r>
              <a:rPr kumimoji="1" lang="en-US" altLang="ja-JP" sz="4000" dirty="0"/>
              <a:t>The organization acts in accordance with basic rules such as laws and regulations, internal rules, and social ethics</a:t>
            </a:r>
            <a:r>
              <a:rPr lang="ja-JP" altLang="en-US" sz="4000" dirty="0" smtClean="0"/>
              <a:t>。</a:t>
            </a:r>
            <a:endParaRPr kumimoji="1" lang="ja-JP" altLang="en-US" sz="4000" dirty="0"/>
          </a:p>
        </p:txBody>
      </p:sp>
      <p:sp>
        <p:nvSpPr>
          <p:cNvPr id="2" name="円/楕円 1"/>
          <p:cNvSpPr/>
          <p:nvPr/>
        </p:nvSpPr>
        <p:spPr>
          <a:xfrm>
            <a:off x="4962618" y="5397623"/>
            <a:ext cx="1580225" cy="9942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Laws and regulations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4128116" y="4497453"/>
            <a:ext cx="2831977" cy="21466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Internal rule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3300427" y="3780535"/>
            <a:ext cx="4030462" cy="29385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Social ethics</a:t>
            </a: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90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altLang="ja-JP" sz="4400" dirty="0" smtClean="0"/>
              <a:t>What is cyber security compliance?</a:t>
            </a:r>
            <a:endParaRPr kumimoji="1" lang="ja-JP" altLang="en-US" sz="4400" dirty="0"/>
          </a:p>
        </p:txBody>
      </p:sp>
      <p:sp>
        <p:nvSpPr>
          <p:cNvPr id="5" name="円/楕円 4"/>
          <p:cNvSpPr/>
          <p:nvPr/>
        </p:nvSpPr>
        <p:spPr>
          <a:xfrm>
            <a:off x="4975595" y="5346297"/>
            <a:ext cx="1580225" cy="9942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Cyber security basic law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4550756" y="3932511"/>
            <a:ext cx="2831977" cy="24554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Security policy</a:t>
            </a:r>
            <a:r>
              <a:rPr lang="ja-JP" altLang="en-US" sz="1600" dirty="0" smtClean="0">
                <a:solidFill>
                  <a:schemeClr val="tx1"/>
                </a:solidFill>
              </a:rPr>
              <a:t>、</a:t>
            </a:r>
            <a:r>
              <a:rPr lang="en-US" altLang="ja-JP" sz="1600" dirty="0">
                <a:solidFill>
                  <a:schemeClr val="tx1"/>
                </a:solidFill>
              </a:rPr>
              <a:t>Information ethics regulations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4241973" y="3099583"/>
            <a:ext cx="4030462" cy="33633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Social ethics</a:t>
            </a: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54518" y="2369400"/>
            <a:ext cx="40265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Law</a:t>
            </a:r>
            <a:r>
              <a:rPr kumimoji="1" lang="ja-JP" altLang="en-US" dirty="0" smtClean="0"/>
              <a:t>：</a:t>
            </a:r>
            <a:r>
              <a:rPr kumimoji="1" lang="en-US" altLang="ja-JP" dirty="0"/>
              <a:t>Cyber Security Basic Law etc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dirty="0" smtClean="0"/>
              <a:t>Ethics</a:t>
            </a:r>
            <a:r>
              <a:rPr kumimoji="1" lang="ja-JP" altLang="en-US" dirty="0" smtClean="0"/>
              <a:t>：</a:t>
            </a:r>
            <a:r>
              <a:rPr kumimoji="1" lang="en-US" altLang="ja-JP" dirty="0"/>
              <a:t>Information ethics regulations</a:t>
            </a:r>
            <a:r>
              <a:rPr kumimoji="1" lang="ja-JP" altLang="en-US" dirty="0" smtClean="0"/>
              <a:t>、</a:t>
            </a:r>
            <a:endParaRPr kumimoji="1" lang="en-US" altLang="ja-JP" dirty="0" smtClean="0"/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              Cyber security policy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563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Research is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ja-JP" dirty="0" smtClean="0"/>
              <a:t>Find possible questions </a:t>
            </a:r>
            <a:r>
              <a:rPr lang="en-US" altLang="ja-JP" dirty="0"/>
              <a:t>in existing knowledge</a:t>
            </a:r>
            <a:r>
              <a:rPr lang="ja-JP" altLang="en-US" dirty="0" smtClean="0"/>
              <a:t>、</a:t>
            </a:r>
            <a:r>
              <a:rPr lang="en-US" altLang="ja-JP" dirty="0" smtClean="0"/>
              <a:t>conduct </a:t>
            </a:r>
            <a:r>
              <a:rPr lang="en-US" altLang="ja-JP" dirty="0"/>
              <a:t>scientific experiments against it</a:t>
            </a:r>
            <a:r>
              <a:rPr lang="ja-JP" altLang="en-US" dirty="0" smtClean="0"/>
              <a:t>、</a:t>
            </a:r>
            <a:r>
              <a:rPr lang="en-US" altLang="ja-JP" dirty="0" smtClean="0"/>
              <a:t>get </a:t>
            </a:r>
            <a:r>
              <a:rPr lang="en-US" altLang="ja-JP" dirty="0"/>
              <a:t>new findings based on the result</a:t>
            </a:r>
            <a:endParaRPr lang="en-US" altLang="ja-JP" dirty="0" smtClean="0"/>
          </a:p>
          <a:p>
            <a:pPr lvl="1">
              <a:lnSpc>
                <a:spcPct val="110000"/>
              </a:lnSpc>
            </a:pPr>
            <a:r>
              <a:rPr lang="en-US" altLang="ja-JP" dirty="0" smtClean="0"/>
              <a:t>Base on </a:t>
            </a:r>
            <a:r>
              <a:rPr lang="en-US" altLang="ja-JP" dirty="0"/>
              <a:t>existing </a:t>
            </a:r>
            <a:r>
              <a:rPr lang="en-US" altLang="ja-JP" dirty="0" smtClean="0"/>
              <a:t>knowledge, add </a:t>
            </a:r>
            <a:r>
              <a:rPr lang="en-US" altLang="ja-JP" dirty="0"/>
              <a:t>new knowledge</a:t>
            </a:r>
            <a:endParaRPr lang="en-US" altLang="ja-JP" dirty="0" smtClean="0"/>
          </a:p>
          <a:p>
            <a:pPr lvl="1">
              <a:lnSpc>
                <a:spcPct val="110000"/>
              </a:lnSpc>
            </a:pPr>
            <a:r>
              <a:rPr lang="en-US" altLang="ja-JP" dirty="0"/>
              <a:t>In many cases, present in the form of a paper</a:t>
            </a:r>
            <a:endParaRPr kumimoji="1" lang="en-US" altLang="ja-JP" dirty="0" smtClean="0"/>
          </a:p>
          <a:p>
            <a:pPr lvl="1">
              <a:lnSpc>
                <a:spcPct val="110000"/>
              </a:lnSpc>
            </a:pPr>
            <a:endParaRPr kumimoji="1" lang="en-US" altLang="ja-JP" dirty="0" smtClean="0"/>
          </a:p>
          <a:p>
            <a:pPr>
              <a:lnSpc>
                <a:spcPct val="110000"/>
              </a:lnSpc>
            </a:pPr>
            <a:r>
              <a:rPr kumimoji="1" lang="ja-JP" altLang="en-US" dirty="0" smtClean="0"/>
              <a:t>「</a:t>
            </a:r>
            <a:r>
              <a:rPr lang="en-US" altLang="ja-JP" dirty="0"/>
              <a:t>Previous </a:t>
            </a:r>
            <a:r>
              <a:rPr lang="en-US" altLang="ja-JP" dirty="0" smtClean="0"/>
              <a:t>research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pPr lvl="1">
              <a:lnSpc>
                <a:spcPct val="110000"/>
              </a:lnSpc>
            </a:pPr>
            <a:r>
              <a:rPr lang="en-US" altLang="ja-JP" dirty="0" smtClean="0"/>
              <a:t>Relating to </a:t>
            </a:r>
            <a:r>
              <a:rPr lang="en-US" altLang="ja-JP" dirty="0"/>
              <a:t>a research theme, </a:t>
            </a:r>
            <a:r>
              <a:rPr lang="en-US" altLang="ja-JP" dirty="0" smtClean="0"/>
              <a:t>conducted research </a:t>
            </a:r>
            <a:r>
              <a:rPr lang="en-US" altLang="ja-JP" dirty="0"/>
              <a:t>in the past</a:t>
            </a:r>
            <a:endParaRPr kumimoji="1" lang="en-US" altLang="ja-JP" dirty="0" smtClean="0"/>
          </a:p>
          <a:p>
            <a:pPr lvl="1">
              <a:lnSpc>
                <a:spcPct val="110000"/>
              </a:lnSpc>
            </a:pPr>
            <a:r>
              <a:rPr lang="en-US" altLang="ja-JP" dirty="0"/>
              <a:t>It is often published in the form of a paper</a:t>
            </a:r>
            <a:endParaRPr kumimoji="1" lang="en-US" altLang="ja-JP" dirty="0" smtClean="0"/>
          </a:p>
          <a:p>
            <a:pPr lvl="2">
              <a:lnSpc>
                <a:spcPct val="110000"/>
              </a:lnSpc>
            </a:pPr>
            <a:r>
              <a:rPr kumimoji="1" lang="en-US" altLang="ja-JP" dirty="0" smtClean="0"/>
              <a:t>Investigat</a:t>
            </a:r>
            <a:r>
              <a:rPr lang="en-US" altLang="ja-JP" dirty="0" smtClean="0"/>
              <a:t>e databases</a:t>
            </a:r>
            <a:r>
              <a:rPr kumimoji="1" lang="ja-JP" altLang="en-US" dirty="0" smtClean="0"/>
              <a:t>　→　</a:t>
            </a:r>
            <a:r>
              <a:rPr kumimoji="1" lang="en-US" altLang="ja-JP" dirty="0" smtClean="0"/>
              <a:t>Importance of search</a:t>
            </a:r>
          </a:p>
          <a:p>
            <a:pPr lvl="2">
              <a:lnSpc>
                <a:spcPct val="110000"/>
              </a:lnSpc>
            </a:pPr>
            <a:r>
              <a:rPr kumimoji="1" lang="en-US" altLang="ja-JP" dirty="0" smtClean="0"/>
              <a:t>Investigate in library</a:t>
            </a:r>
            <a:r>
              <a:rPr kumimoji="1" lang="ja-JP" altLang="en-US" dirty="0" smtClean="0"/>
              <a:t>→　</a:t>
            </a:r>
            <a:r>
              <a:rPr kumimoji="1" lang="en-US" altLang="ja-JP" dirty="0" smtClean="0"/>
              <a:t>Importance of university’s library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research library</a:t>
            </a:r>
          </a:p>
          <a:p>
            <a:pPr lvl="1">
              <a:lnSpc>
                <a:spcPct val="110000"/>
              </a:lnSpc>
            </a:pPr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Standing on the shoulders of giants</a:t>
            </a:r>
            <a:r>
              <a:rPr kumimoji="1" lang="ja-JP" altLang="en-US" dirty="0" smtClean="0"/>
              <a:t>」　</a:t>
            </a:r>
            <a:r>
              <a:rPr kumimoji="1" lang="en-US" altLang="ja-JP" dirty="0" smtClean="0"/>
              <a:t>by Newton</a:t>
            </a:r>
          </a:p>
          <a:p>
            <a:pPr marL="457200" lvl="1" indent="0">
              <a:lnSpc>
                <a:spcPct val="110000"/>
              </a:lnSpc>
              <a:buNone/>
            </a:pPr>
            <a:endParaRPr kumimoji="1" lang="en-US" altLang="ja-JP" dirty="0" smtClean="0"/>
          </a:p>
          <a:p>
            <a:pPr lvl="1">
              <a:lnSpc>
                <a:spcPct val="110000"/>
              </a:lnSpc>
            </a:pPr>
            <a:r>
              <a:rPr lang="en-US" altLang="ja-JP" dirty="0"/>
              <a:t>When writing a paper, </a:t>
            </a:r>
            <a:r>
              <a:rPr lang="en-US" altLang="ja-JP" b="1" dirty="0" smtClean="0"/>
              <a:t>cite </a:t>
            </a:r>
            <a:r>
              <a:rPr lang="en-US" altLang="ja-JP" dirty="0" smtClean="0"/>
              <a:t>research</a:t>
            </a:r>
            <a:endParaRPr kumimoji="1" lang="en-US" altLang="ja-JP" dirty="0" smtClean="0"/>
          </a:p>
          <a:p>
            <a:pPr lvl="2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445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3942" y="107548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Case that happened at </a:t>
            </a:r>
            <a:r>
              <a:rPr lang="en-US" altLang="ja-JP" sz="40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Towada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Lake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417" y="3445843"/>
            <a:ext cx="4392329" cy="329424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63" y="1264555"/>
            <a:ext cx="4392329" cy="3294247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763906" y="1840137"/>
            <a:ext cx="4175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Ethics: Not stated.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</a:t>
            </a:r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 there is not 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have a sign </a:t>
            </a:r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saying 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“</a:t>
            </a:r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Please 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 not peel off the moss”</a:t>
            </a:r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can I peel off?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3907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197" y="4408021"/>
            <a:ext cx="2501900" cy="1587500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altLang="ja-JP" sz="4400" dirty="0" smtClean="0"/>
              <a:t>Security policy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1" y="1690689"/>
            <a:ext cx="81846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A compilation of policies on handling security concerning information assets in an organization.</a:t>
            </a:r>
            <a:endParaRPr kumimoji="1" lang="ja-JP" altLang="en-US" sz="40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4760652"/>
            <a:ext cx="1121095" cy="112109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925" y="4912928"/>
            <a:ext cx="608998" cy="93438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569" y="4408021"/>
            <a:ext cx="2501900" cy="15875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735" y="4790766"/>
            <a:ext cx="1121095" cy="112109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831" y="4912928"/>
            <a:ext cx="608998" cy="934383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82792" y="6016884"/>
            <a:ext cx="2859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If you apply, you can issue </a:t>
            </a:r>
            <a:endParaRPr kumimoji="1" lang="en-US" altLang="ja-JP" dirty="0" smtClean="0"/>
          </a:p>
          <a:p>
            <a:r>
              <a:rPr kumimoji="1" lang="en-US" altLang="ja-JP" dirty="0" smtClean="0"/>
              <a:t>a </a:t>
            </a:r>
            <a:r>
              <a:rPr kumimoji="1" lang="en-US" altLang="ja-JP" dirty="0"/>
              <a:t>server outside the firewall.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15735" y="5926102"/>
            <a:ext cx="4027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You can not issue a server outside the firewall for any reason.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8091" y="4086638"/>
            <a:ext cx="2386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Security policy sample1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2569" y="4164358"/>
            <a:ext cx="2386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Security policy </a:t>
            </a:r>
            <a:r>
              <a:rPr kumimoji="1" lang="en-US" altLang="ja-JP" dirty="0" smtClean="0"/>
              <a:t>sample2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975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7426" y="156339"/>
            <a:ext cx="8285270" cy="960668"/>
          </a:xfrm>
        </p:spPr>
        <p:txBody>
          <a:bodyPr>
            <a:noAutofit/>
          </a:bodyPr>
          <a:lstStyle/>
          <a:p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Relationship 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and information ethics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between humans, things and computer 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networks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7425" y="1236373"/>
            <a:ext cx="8976575" cy="53060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Understand both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light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and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shadow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internet which influence society 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Understand personal information and the significance of privacy, acquire appropriate handling methods, attitudes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Understand the cultural significance of copyrighted work, acquire an attitude to respect intellectual property rights including copyrighted works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earn the attitude that the Internet can be used in 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life</a:t>
            </a:r>
          </a:p>
          <a:p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Understand the influence of the Internet on business and acquire attitudes that can be used correctly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Learn the correct knowledge and judgment about information, the utilization of Internet and media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Understand 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sending </a:t>
            </a:r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and receiving of information using 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Web </a:t>
            </a:r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and e-mail, 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learn </a:t>
            </a:r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morals and manner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Learn about information security and computer crime, and acquire attitudes to not become 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victims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perpetrators</a:t>
            </a:r>
            <a:endParaRPr lang="ja-JP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26" name="Picture 2" descr="zu9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152" y="0"/>
            <a:ext cx="963983" cy="134957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37893" y="5926976"/>
            <a:ext cx="7006107" cy="62324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</a:rPr>
              <a:t>Book </a:t>
            </a:r>
            <a:r>
              <a:rPr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</a:rPr>
              <a:t>“Light </a:t>
            </a: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</a:rPr>
              <a:t>and </a:t>
            </a:r>
            <a:r>
              <a:rPr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</a:rPr>
              <a:t>shadow of Internet Ver</a:t>
            </a: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r>
              <a:rPr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</a:rPr>
              <a:t>4 Introduction </a:t>
            </a: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</a:rPr>
              <a:t>to information ethics not to become victims / perpetrators </a:t>
            </a:r>
            <a:r>
              <a:rPr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</a:rPr>
              <a:t>“ Information </a:t>
            </a: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</a:rPr>
              <a:t>Education Study Group (IEC) Information Ethics Education Research Group edited by </a:t>
            </a:r>
            <a:r>
              <a:rPr lang="en-US" altLang="ja-JP" sz="1200" dirty="0" err="1">
                <a:solidFill>
                  <a:schemeClr val="tx1"/>
                </a:solidFill>
                <a:latin typeface="Arial" panose="020B0604020202020204" pitchFamily="34" charset="0"/>
              </a:rPr>
              <a:t>Kitaoji</a:t>
            </a: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latin typeface="Arial" panose="020B0604020202020204" pitchFamily="34" charset="0"/>
              </a:rPr>
              <a:t>Shobo</a:t>
            </a:r>
            <a:endParaRPr lang="ja-JP" altLang="ja-JP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37893" y="6457890"/>
            <a:ext cx="7565849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http://www.chieru-magazine.net/special/entry-932.html</a:t>
            </a:r>
          </a:p>
        </p:txBody>
      </p:sp>
    </p:spTree>
    <p:extLst>
      <p:ext uri="{BB962C8B-B14F-4D97-AF65-F5344CB8AC3E}">
        <p14:creationId xmlns:p14="http://schemas.microsoft.com/office/powerpoint/2010/main" val="208810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5771" y="1640135"/>
            <a:ext cx="8189562" cy="1325563"/>
          </a:xfrm>
        </p:spPr>
        <p:txBody>
          <a:bodyPr>
            <a:noAutofit/>
          </a:bodyPr>
          <a:lstStyle/>
          <a:p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What is the awareness about information ethics and information security of current general users?</a:t>
            </a:r>
            <a:endParaRPr kumimoji="1" lang="ja-JP" altLang="en-US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95410" y="4254627"/>
            <a:ext cx="7127422" cy="75927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ja-JP" sz="49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Let's see </a:t>
            </a:r>
            <a:r>
              <a:rPr lang="en-US" altLang="ja-JP" sz="49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results </a:t>
            </a:r>
            <a:r>
              <a:rPr lang="en-US" altLang="ja-JP" sz="49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the survey</a:t>
            </a:r>
            <a:endParaRPr lang="ja-JP" altLang="en-US" sz="49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90085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374" y="123753"/>
            <a:ext cx="8185115" cy="1320647"/>
          </a:xfrm>
        </p:spPr>
        <p:txBody>
          <a:bodyPr>
            <a:noAutofit/>
          </a:bodyPr>
          <a:lstStyle/>
          <a:p>
            <a:r>
              <a:rPr lang="en-US" altLang="ja-JP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From report of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Survey for awareness </a:t>
            </a:r>
            <a:r>
              <a:rPr lang="en-US" altLang="ja-JP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on information security in 2014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 </a:t>
            </a:r>
            <a:r>
              <a:rPr lang="en-US" altLang="ja-JP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(1/3)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8374" y="2015760"/>
            <a:ext cx="8107135" cy="4433897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en-US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Behavioral targeting advertisement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Information such as browsing history is collected rather than convenience, and its management is is regarded as anxiety</a:t>
            </a:r>
          </a:p>
          <a:p>
            <a:pPr lvl="1"/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It’s bad to know that 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my information is </a:t>
            </a:r>
            <a:r>
              <a:rPr lang="en-US" altLang="ja-JP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gathered by others 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while I do not </a:t>
            </a:r>
            <a:r>
              <a:rPr lang="en-US" altLang="ja-JP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know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54.7%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 am </a:t>
            </a:r>
            <a:r>
              <a:rPr lang="en-US" altLang="ja-JP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worried about </a:t>
            </a:r>
            <a:r>
              <a:rPr lang="en-US" altLang="ja-JP" sz="18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ifcollected</a:t>
            </a:r>
            <a:r>
              <a:rPr lang="en-US" altLang="ja-JP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information leaks or not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 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36.5%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It’s necessary to opt</a:t>
            </a:r>
            <a:r>
              <a:rPr lang="zh-CN" altLang="zh-CN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out ad 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delivery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service to disable  behavioral 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targeting ads 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opt-out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Refusing to receive advertisements sent unilaterally by companies and withdrawing from registered services, and measures and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instruments for that.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Under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Japan‘s 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revised law concerning anti spam measures implemented on December 1, 2008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transmission 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advertisement, advertisement mail, etc. was changed from the opt-out method to the opt-in method until then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8374" y="1551255"/>
            <a:ext cx="80813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https://www.ipa.go.jp/security/fy26/reports/ishiki/index.html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427111" y="6135888"/>
            <a:ext cx="6440451" cy="62048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/>
              <a:t>There is anxiety about information leakage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606027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4791" y="160423"/>
            <a:ext cx="8665209" cy="1282011"/>
          </a:xfrm>
        </p:spPr>
        <p:txBody>
          <a:bodyPr>
            <a:noAutofit/>
          </a:bodyPr>
          <a:lstStyle/>
          <a:p>
            <a:r>
              <a:rPr lang="en-US" altLang="ja-JP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From report of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Survey for awareness on information security in 2014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 </a:t>
            </a:r>
            <a:r>
              <a:rPr lang="en-US" altLang="ja-JP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(2/</a:t>
            </a:r>
            <a:r>
              <a:rPr lang="en-US" altLang="ja-JP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3)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4791" y="2273121"/>
            <a:ext cx="8107135" cy="4310744"/>
          </a:xfrm>
        </p:spPr>
        <p:txBody>
          <a:bodyPr>
            <a:normAutofit fontScale="92500"/>
          </a:bodyPr>
          <a:lstStyle/>
          <a:p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en-US" altLang="ja-JP" sz="2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Users who are young (teenagers) and users with low proficiency (level 1) </a:t>
            </a:r>
            <a:r>
              <a:rPr lang="en-US" altLang="ja-JP" sz="2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for </a:t>
            </a:r>
            <a:r>
              <a:rPr lang="en-US" altLang="ja-JP" sz="2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personal computers do not set </a:t>
            </a:r>
            <a:r>
              <a:rPr lang="en-US" altLang="ja-JP" sz="2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passwords </a:t>
            </a:r>
            <a:r>
              <a:rPr lang="en-US" altLang="ja-JP" sz="2600" b="1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appropriatly</a:t>
            </a:r>
            <a:endParaRPr lang="en-US" altLang="ja-JP" sz="2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sz="2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"Does password set by avoiding things that are easy to guess such as birthday?" 36.4% (overall 52.6%)</a:t>
            </a:r>
          </a:p>
          <a:p>
            <a:pPr lvl="1"/>
            <a:r>
              <a:rPr lang="en-US" altLang="ja-JP" sz="2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"Does the password </a:t>
            </a:r>
            <a:r>
              <a:rPr lang="en-US" altLang="ja-JP" sz="2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set to </a:t>
            </a:r>
            <a:r>
              <a:rPr lang="en-US" altLang="ja-JP" sz="2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characters that are difficult to understand (including more than 8 letters, symbols)"? 39.2% (overall 50.7%)</a:t>
            </a:r>
          </a:p>
          <a:p>
            <a:pPr lvl="1"/>
            <a:r>
              <a:rPr lang="en-US" altLang="ja-JP" sz="2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Password is different </a:t>
            </a:r>
            <a:r>
              <a:rPr lang="en-US" altLang="ja-JP" sz="2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for each service: 15.8% (29.2% overall)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76300" y="1564135"/>
            <a:ext cx="80237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https://www.ipa.go.jp/security/fy26/reports/ishiki/index.html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25486" y="5986031"/>
            <a:ext cx="5102678" cy="7266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But, </a:t>
            </a:r>
            <a:r>
              <a:rPr kumimoji="1" lang="en-US" altLang="ja-JP" sz="2400" dirty="0"/>
              <a:t>they are </a:t>
            </a:r>
            <a:r>
              <a:rPr kumimoji="1" lang="en-US" altLang="ja-JP" sz="2400" dirty="0" smtClean="0"/>
              <a:t>not careless </a:t>
            </a:r>
            <a:r>
              <a:rPr kumimoji="1" lang="en-US" altLang="ja-JP" sz="2400" dirty="0"/>
              <a:t>with password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062775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2411224" y="2687451"/>
            <a:ext cx="4388821" cy="39447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2517" y="155891"/>
            <a:ext cx="8649510" cy="1404444"/>
          </a:xfrm>
        </p:spPr>
        <p:txBody>
          <a:bodyPr>
            <a:normAutofit/>
          </a:bodyPr>
          <a:lstStyle/>
          <a:p>
            <a:r>
              <a:rPr lang="en-US" altLang="ja-JP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From report of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Survey for awareness on information security in 2014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 </a:t>
            </a:r>
            <a:r>
              <a:rPr lang="en-US" altLang="ja-JP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(2/3)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4284" y="1862666"/>
            <a:ext cx="8467743" cy="4696829"/>
          </a:xfrm>
        </p:spPr>
        <p:txBody>
          <a:bodyPr>
            <a:normAutofit/>
          </a:bodyPr>
          <a:lstStyle/>
          <a:p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</a:t>
            </a:r>
            <a:r>
              <a:rPr lang="en-US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umber 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smart </a:t>
            </a:r>
            <a:r>
              <a:rPr lang="en-US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device which 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users </a:t>
            </a:r>
            <a:r>
              <a:rPr lang="en-US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use to 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make malicious postings increases.</a:t>
            </a:r>
          </a:p>
          <a:p>
            <a:pPr marL="0" indent="0">
              <a:buNone/>
            </a:pP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en-US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Tendency of lower </a:t>
            </a:r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ethical 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awareness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 order to retaliate opponent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13.2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％）」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want 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to argue against people's opinion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32.3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％）」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want to make it flames up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6.8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％）」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felt 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relieved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31.9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 」</a:t>
            </a:r>
            <a:endParaRPr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“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Even if </a:t>
            </a:r>
            <a:r>
              <a:rPr lang="en-US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there is an 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account of someone else,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If you can log in with guesses </a:t>
            </a:r>
            <a:r>
              <a:rPr lang="en-US" altLang="ja-JP" sz="2400" b="1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etc</a:t>
            </a:r>
            <a:r>
              <a:rPr lang="en-US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keep using 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Internet </a:t>
            </a:r>
            <a:r>
              <a:rPr lang="en-US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service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” 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proportion of users in </a:t>
            </a:r>
            <a:r>
              <a:rPr lang="en-US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twenties 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who doubled from the previous survey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7184" y="1405113"/>
            <a:ext cx="80445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https://www.ipa.go.jp/security/fy26/reports/ishiki/index.html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939527" y="5913164"/>
            <a:ext cx="504302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ja-JP" dirty="0"/>
              <a:t>Using other people 's account via the network,</a:t>
            </a:r>
          </a:p>
          <a:p>
            <a:r>
              <a:rPr lang="en-US" altLang="ja-JP" dirty="0" smtClean="0"/>
              <a:t>violate </a:t>
            </a:r>
            <a:r>
              <a:rPr lang="en-US" altLang="ja-JP" dirty="0"/>
              <a:t>unlawful access prohibition law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3659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868" y="148515"/>
            <a:ext cx="8849242" cy="1308408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Examples based on information ethics (troubles in SNS etc.)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75859" y="1637565"/>
            <a:ext cx="7180251" cy="4374928"/>
          </a:xfrm>
        </p:spPr>
        <p:txBody>
          <a:bodyPr>
            <a:noAutofit/>
          </a:bodyPr>
          <a:lstStyle/>
          <a:p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Flame up, personal information posting, chain mail, </a:t>
            </a:r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hoax</a:t>
            </a:r>
          </a:p>
          <a:p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Fictitious claim of </a:t>
            </a:r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(One click fraud</a:t>
            </a:r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Child </a:t>
            </a:r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prostitution</a:t>
            </a:r>
            <a:r>
              <a:rPr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child </a:t>
            </a:r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pornography</a:t>
            </a:r>
          </a:p>
          <a:p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Spam from dating site</a:t>
            </a:r>
          </a:p>
          <a:p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Same contents, </a:t>
            </a:r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homecoming bulletin boards</a:t>
            </a:r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from dating </a:t>
            </a:r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sites at non-dating sites, </a:t>
            </a:r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Dating site regulation law</a:t>
            </a:r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(Official </a:t>
            </a:r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name </a:t>
            </a:r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“Law </a:t>
            </a:r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concerning the regulation etc. of the act of attracting children by using </a:t>
            </a:r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internet </a:t>
            </a:r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heterosexuality project</a:t>
            </a:r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Established </a:t>
            </a:r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 </a:t>
            </a:r>
            <a:r>
              <a:rPr lang="en-US" altLang="ja-JP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2003, </a:t>
            </a:r>
            <a: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effective December 1, 2008</a:t>
            </a:r>
            <a:endParaRPr lang="ja-JP" altLang="en-US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154796" y="6166775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http://www.npa.go.jp/cyber/deai/law/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58" y="2119296"/>
            <a:ext cx="1362685" cy="120426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35" y="4342206"/>
            <a:ext cx="1343483" cy="948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2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761" y="182190"/>
            <a:ext cx="7984683" cy="960668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Regulation law of dating site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00648" y="1805202"/>
            <a:ext cx="6817883" cy="4796014"/>
          </a:xfrm>
        </p:spPr>
        <p:txBody>
          <a:bodyPr>
            <a:normAutofit/>
          </a:bodyPr>
          <a:lstStyle/>
          <a:p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Making children use the dating site for "those who are under 18 years of age"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Writing to induce a relationship that makes a child sexual intercourse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Writing to induce heterosexual relationships for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children</a:t>
            </a:r>
          </a:p>
          <a:p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For Internet operators (internet heterosexual introduction companies) of dating sites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is required a notification to 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prefectural public safety commission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                               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For undeliverable sales, imprisonment of up to 6 months or a fine of 1 million yen or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less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Revision in May 2008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643445" y="1142858"/>
            <a:ext cx="26212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Established in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2003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93" y="3099707"/>
            <a:ext cx="1469571" cy="146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4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0356" y="297004"/>
            <a:ext cx="9471087" cy="960668"/>
          </a:xfrm>
        </p:spPr>
        <p:txBody>
          <a:bodyPr>
            <a:normAutofit fontScale="90000"/>
          </a:bodyPr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Case 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based </a:t>
            </a:r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on information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ethics (misconduct by administrator)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839" y="2085946"/>
            <a:ext cx="8570121" cy="4527796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How internal fraud occurs: Incorrect triangle</a:t>
            </a:r>
          </a:p>
          <a:p>
            <a:pPr lvl="1"/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Motivation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Pressure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」：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Dissatisfaction with pressure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working volume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norms </a:t>
            </a:r>
            <a:r>
              <a:rPr lang="en-US" altLang="ja-JP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etc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and treatment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Chance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An environment that enables or facilitates the execution of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fraud, within techniques(IT system, network),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crane-like environment and organizational rules etc.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Justification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Reasonable interpretation, reasoning such as pass-through to others to others</a:t>
            </a:r>
          </a:p>
          <a:p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Countermeasure example</a:t>
            </a:r>
          </a:p>
          <a:p>
            <a:pPr lvl="1"/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Clarify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important information, granting appropriate access authority</a:t>
            </a:r>
          </a:p>
          <a:p>
            <a:pPr lvl="1"/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Monitor carrying-in of portable media, taking out important information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onitoring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auditing for periodical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operation history 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1840" y="1471754"/>
            <a:ext cx="79001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http://www.ipa.go.jp/security/announce/20140710-insider.html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875" y="5930046"/>
            <a:ext cx="973085" cy="89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3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Paper is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Paper which explains research results logically </a:t>
            </a:r>
            <a:r>
              <a:rPr lang="en-US" altLang="ja-JP" dirty="0"/>
              <a:t>etc.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Main forms of researchers present their research</a:t>
            </a:r>
            <a:endParaRPr kumimoji="1" lang="en-US" altLang="ja-JP" dirty="0" smtClean="0"/>
          </a:p>
          <a:p>
            <a:r>
              <a:rPr lang="en-US" altLang="ja-JP" dirty="0"/>
              <a:t>Posted </a:t>
            </a:r>
            <a:r>
              <a:rPr lang="en-US" altLang="ja-JP" dirty="0" smtClean="0"/>
              <a:t>on Academic journal</a:t>
            </a:r>
            <a:r>
              <a:rPr kumimoji="1" lang="ja-JP" altLang="en-US" dirty="0" smtClean="0"/>
              <a:t>（</a:t>
            </a:r>
            <a:r>
              <a:rPr lang="en-US" altLang="ja-JP" dirty="0"/>
              <a:t>Representative shape</a:t>
            </a:r>
            <a:r>
              <a:rPr kumimoji="1"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en-US" altLang="ja-JP" dirty="0"/>
              <a:t>Examination (review) exists before publication</a:t>
            </a:r>
            <a:r>
              <a:rPr lang="ja-JP" altLang="en-US" dirty="0" smtClean="0"/>
              <a:t>　→</a:t>
            </a:r>
            <a:r>
              <a:rPr lang="en-US" altLang="ja-JP" dirty="0" smtClean="0"/>
              <a:t>Peer</a:t>
            </a:r>
            <a:r>
              <a:rPr lang="ja-JP" altLang="en-US" dirty="0" smtClean="0"/>
              <a:t>・</a:t>
            </a:r>
            <a:r>
              <a:rPr lang="en-US" altLang="ja-JP" dirty="0" smtClean="0"/>
              <a:t>Review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kumimoji="1" lang="en-US" altLang="ja-JP" dirty="0" smtClean="0"/>
              <a:t>Author of a paper</a:t>
            </a:r>
          </a:p>
          <a:p>
            <a:pPr lvl="1"/>
            <a:r>
              <a:rPr lang="en-US" altLang="ja-JP" dirty="0"/>
              <a:t>Those who wrote the paper, </a:t>
            </a:r>
            <a:r>
              <a:rPr lang="en-US" altLang="ja-JP" dirty="0" smtClean="0"/>
              <a:t>conducted </a:t>
            </a:r>
            <a:r>
              <a:rPr lang="en-US" altLang="ja-JP" dirty="0"/>
              <a:t>the research which </a:t>
            </a:r>
            <a:r>
              <a:rPr lang="en-US" altLang="ja-JP" dirty="0" smtClean="0"/>
              <a:t>in </a:t>
            </a:r>
            <a:r>
              <a:rPr lang="en-US" altLang="ja-JP" dirty="0"/>
              <a:t>the paper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It is written as </a:t>
            </a:r>
            <a:r>
              <a:rPr lang="ja-JP" altLang="en-US" dirty="0" smtClean="0"/>
              <a:t>「</a:t>
            </a:r>
            <a:r>
              <a:rPr lang="en-US" altLang="ja-JP" dirty="0" smtClean="0"/>
              <a:t>author</a:t>
            </a:r>
            <a:r>
              <a:rPr lang="ja-JP" altLang="en-US" dirty="0" smtClean="0"/>
              <a:t>」</a:t>
            </a:r>
            <a:r>
              <a:rPr lang="en-US" altLang="ja-JP" dirty="0" smtClean="0"/>
              <a:t> </a:t>
            </a:r>
            <a:r>
              <a:rPr lang="en-US" altLang="ja-JP" dirty="0"/>
              <a:t>of the article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r>
              <a:rPr lang="en-US" altLang="ja-JP" dirty="0"/>
              <a:t>Responsible for the content of the paper (= research)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Achievement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Author of a paper</a:t>
            </a:r>
            <a:r>
              <a:rPr kumimoji="1" lang="ja-JP" altLang="en-US" dirty="0" smtClean="0"/>
              <a:t>」、</a:t>
            </a:r>
            <a:r>
              <a:rPr kumimoji="1" lang="en-US" altLang="ja-JP" dirty="0" smtClean="0"/>
              <a:t>is </a:t>
            </a:r>
            <a:r>
              <a:rPr lang="en-US" altLang="ja-JP" dirty="0" smtClean="0"/>
              <a:t>evaluated </a:t>
            </a:r>
            <a:r>
              <a:rPr lang="en-US" altLang="ja-JP" dirty="0"/>
              <a:t>by writing that paper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r>
              <a:rPr lang="en-US" altLang="ja-JP" dirty="0" smtClean="0"/>
              <a:t>Please properly </a:t>
            </a:r>
            <a:r>
              <a:rPr lang="en-US" altLang="ja-JP" dirty="0"/>
              <a:t>select and </a:t>
            </a:r>
            <a:r>
              <a:rPr lang="en-US" altLang="ja-JP" dirty="0" smtClean="0"/>
              <a:t>properly describe </a:t>
            </a:r>
            <a:r>
              <a:rPr lang="en-US" altLang="ja-JP" dirty="0"/>
              <a:t>the author (Authorship)</a:t>
            </a:r>
            <a:endParaRPr kumimoji="1" lang="en-US" altLang="ja-JP" dirty="0" smtClean="0"/>
          </a:p>
          <a:p>
            <a:pPr lvl="2"/>
            <a:r>
              <a:rPr lang="en-US" altLang="ja-JP" dirty="0"/>
              <a:t>Inappropriate author's description is cheating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45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</a:t>
            </a:r>
            <a:r>
              <a:rPr lang="en-US" altLang="ja-JP" dirty="0" smtClean="0"/>
              <a:t>Citation </a:t>
            </a:r>
            <a:r>
              <a:rPr lang="en-US" altLang="ja-JP" dirty="0"/>
              <a:t>of a paper</a:t>
            </a:r>
            <a:r>
              <a:rPr kumimoji="1" lang="ja-JP" altLang="en-US" dirty="0" smtClean="0"/>
              <a:t>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kumimoji="1" lang="en-US" altLang="ja-JP" dirty="0" smtClean="0"/>
              <a:t>A </a:t>
            </a:r>
            <a:r>
              <a:rPr lang="en-US" altLang="ja-JP" dirty="0" smtClean="0"/>
              <a:t>way </a:t>
            </a:r>
            <a:r>
              <a:rPr lang="en-US" altLang="ja-JP" dirty="0"/>
              <a:t>to touch the previous </a:t>
            </a:r>
            <a:r>
              <a:rPr lang="en-US" altLang="ja-JP" dirty="0" smtClean="0"/>
              <a:t>research when </a:t>
            </a:r>
            <a:r>
              <a:rPr lang="en-US" altLang="ja-JP" dirty="0"/>
              <a:t>writing a paper</a:t>
            </a:r>
            <a:endParaRPr lang="en-US" altLang="ja-JP" dirty="0" smtClean="0"/>
          </a:p>
          <a:p>
            <a:pPr lvl="1">
              <a:lnSpc>
                <a:spcPct val="110000"/>
              </a:lnSpc>
            </a:pPr>
            <a:r>
              <a:rPr lang="en-US" altLang="ja-JP" dirty="0"/>
              <a:t>C</a:t>
            </a:r>
            <a:r>
              <a:rPr lang="en-US" altLang="ja-JP" dirty="0" smtClean="0"/>
              <a:t>ite previous </a:t>
            </a:r>
            <a:r>
              <a:rPr lang="en-US" altLang="ja-JP" dirty="0"/>
              <a:t>research </a:t>
            </a:r>
            <a:r>
              <a:rPr lang="en-US" altLang="ja-JP" dirty="0" smtClean="0"/>
              <a:t>to </a:t>
            </a:r>
            <a:r>
              <a:rPr lang="en-US" altLang="ja-JP" dirty="0"/>
              <a:t>show legitimacy and importance of your paper and grounds for content</a:t>
            </a:r>
            <a:endParaRPr lang="en-US" altLang="ja-JP" dirty="0" smtClean="0"/>
          </a:p>
          <a:p>
            <a:pPr>
              <a:lnSpc>
                <a:spcPct val="110000"/>
              </a:lnSpc>
            </a:pPr>
            <a:endParaRPr lang="en-US" altLang="ja-JP" dirty="0" smtClean="0"/>
          </a:p>
          <a:p>
            <a:pPr>
              <a:lnSpc>
                <a:spcPct val="110000"/>
              </a:lnSpc>
            </a:pPr>
            <a:r>
              <a:rPr lang="en-US" altLang="ja-JP" dirty="0" smtClean="0"/>
              <a:t>Important prior </a:t>
            </a:r>
            <a:r>
              <a:rPr lang="en-US" altLang="ja-JP" dirty="0"/>
              <a:t>research </a:t>
            </a:r>
            <a:r>
              <a:rPr lang="en-US" altLang="ja-JP" dirty="0" smtClean="0"/>
              <a:t>to your research</a:t>
            </a:r>
            <a:r>
              <a:rPr lang="ja-JP" altLang="en-US" dirty="0" smtClean="0"/>
              <a:t>、</a:t>
            </a:r>
            <a:r>
              <a:rPr lang="en-US" altLang="ja-JP" dirty="0" smtClean="0"/>
              <a:t>have </a:t>
            </a:r>
            <a:r>
              <a:rPr lang="en-US" altLang="ja-JP" dirty="0"/>
              <a:t>to </a:t>
            </a:r>
            <a:r>
              <a:rPr lang="en-US" altLang="ja-JP" dirty="0" smtClean="0"/>
              <a:t>cite it </a:t>
            </a:r>
            <a:r>
              <a:rPr lang="en-US" altLang="ja-JP" dirty="0"/>
              <a:t>properly</a:t>
            </a:r>
            <a:r>
              <a:rPr lang="ja-JP" altLang="en-US" dirty="0" smtClean="0"/>
              <a:t>（</a:t>
            </a:r>
            <a:r>
              <a:rPr lang="en-US" altLang="ja-JP" dirty="0" smtClean="0"/>
              <a:t>Rule of paper writing</a:t>
            </a:r>
            <a:r>
              <a:rPr lang="ja-JP" altLang="en-US" dirty="0" smtClean="0"/>
              <a:t>）</a:t>
            </a:r>
            <a:endParaRPr lang="en-US" altLang="ja-JP" dirty="0"/>
          </a:p>
          <a:p>
            <a:pPr>
              <a:lnSpc>
                <a:spcPct val="110000"/>
              </a:lnSpc>
            </a:pPr>
            <a:endParaRPr kumimoji="1" lang="en-US" altLang="ja-JP" dirty="0" smtClean="0"/>
          </a:p>
          <a:p>
            <a:pPr lvl="1">
              <a:lnSpc>
                <a:spcPct val="110000"/>
              </a:lnSpc>
            </a:pPr>
            <a:r>
              <a:rPr lang="en-US" altLang="ja-JP" dirty="0"/>
              <a:t>To mention the contents in the text or to describe part of the text of the original thesis</a:t>
            </a:r>
            <a:endParaRPr kumimoji="1" lang="en-US" altLang="ja-JP" dirty="0" smtClean="0"/>
          </a:p>
          <a:p>
            <a:pPr lvl="1">
              <a:lnSpc>
                <a:spcPct val="110000"/>
              </a:lnSpc>
            </a:pPr>
            <a:r>
              <a:rPr lang="en-US" altLang="ja-JP" dirty="0"/>
              <a:t>Write bibliographic information (paper title, author name, publication title) in the column of </a:t>
            </a:r>
            <a:r>
              <a:rPr lang="ja-JP" altLang="en-US" dirty="0" smtClean="0"/>
              <a:t>「</a:t>
            </a:r>
            <a:r>
              <a:rPr lang="en-US" altLang="ja-JP" dirty="0" smtClean="0"/>
              <a:t>references</a:t>
            </a:r>
            <a:r>
              <a:rPr lang="ja-JP" altLang="en-US" dirty="0" smtClean="0"/>
              <a:t>」</a:t>
            </a:r>
            <a:r>
              <a:rPr lang="en-US" altLang="ja-JP" dirty="0" smtClean="0"/>
              <a:t> </a:t>
            </a:r>
            <a:r>
              <a:rPr lang="en-US" altLang="ja-JP" dirty="0"/>
              <a:t>in the paper</a:t>
            </a:r>
            <a:endParaRPr kumimoji="1" lang="en-US" altLang="ja-JP" dirty="0" smtClean="0"/>
          </a:p>
          <a:p>
            <a:pPr lvl="1">
              <a:lnSpc>
                <a:spcPct val="110000"/>
              </a:lnSpc>
            </a:pP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564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Evaluation of research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Evaluation of paper</a:t>
            </a:r>
          </a:p>
          <a:p>
            <a:pPr lvl="1"/>
            <a:r>
              <a:rPr lang="en-US" altLang="ja-JP" dirty="0"/>
              <a:t>Important knowledge </a:t>
            </a:r>
            <a:r>
              <a:rPr lang="en-US" altLang="ja-JP" dirty="0" smtClean="0"/>
              <a:t>or social </a:t>
            </a:r>
            <a:r>
              <a:rPr lang="en-US" altLang="ja-JP" dirty="0"/>
              <a:t>influential knowledge</a:t>
            </a:r>
            <a:endParaRPr kumimoji="1" lang="en-US" altLang="ja-JP" dirty="0" smtClean="0"/>
          </a:p>
          <a:p>
            <a:pPr lvl="1"/>
            <a:endParaRPr lang="en-US" altLang="ja-JP" dirty="0"/>
          </a:p>
          <a:p>
            <a:r>
              <a:rPr lang="en-US" altLang="ja-JP" dirty="0"/>
              <a:t>Indication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Be cited in many papers in</a:t>
            </a:r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previous research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 paper with more citation</a:t>
            </a:r>
            <a:r>
              <a:rPr lang="ja-JP" altLang="en-US" dirty="0" smtClean="0"/>
              <a:t>（</a:t>
            </a:r>
            <a:r>
              <a:rPr lang="en-US" altLang="ja-JP" dirty="0" smtClean="0"/>
              <a:t>cited number</a:t>
            </a:r>
            <a:r>
              <a:rPr lang="ja-JP" altLang="en-US" dirty="0" smtClean="0"/>
              <a:t>）</a:t>
            </a:r>
            <a:r>
              <a:rPr lang="en-US" altLang="ja-JP" dirty="0" smtClean="0"/>
              <a:t>is</a:t>
            </a:r>
            <a:r>
              <a:rPr lang="ja-JP" altLang="en-US" dirty="0" smtClean="0"/>
              <a:t>「</a:t>
            </a:r>
            <a:r>
              <a:rPr lang="en-US" altLang="ja-JP" dirty="0" smtClean="0"/>
              <a:t>Important paper</a:t>
            </a:r>
            <a:r>
              <a:rPr lang="ja-JP" altLang="en-US" dirty="0" smtClean="0"/>
              <a:t>」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r>
              <a:rPr lang="ja-JP" altLang="en-US" dirty="0" smtClean="0"/>
              <a:t>「</a:t>
            </a:r>
            <a:r>
              <a:rPr lang="en-US" altLang="ja-JP" dirty="0"/>
              <a:t>Which papers cite which papers</a:t>
            </a:r>
            <a:r>
              <a:rPr lang="ja-JP" altLang="en-US" dirty="0" smtClean="0"/>
              <a:t>」</a:t>
            </a:r>
            <a:r>
              <a:rPr lang="en-US" altLang="ja-JP" dirty="0" smtClean="0"/>
              <a:t>are made into database</a:t>
            </a:r>
          </a:p>
          <a:p>
            <a:pPr lvl="2"/>
            <a:r>
              <a:rPr lang="en-US" altLang="ja-JP" dirty="0" smtClean="0"/>
              <a:t>Citation Index/Impact Factor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/>
              <a:t>Researcher's Evaluation</a:t>
            </a:r>
            <a:endParaRPr lang="en-US" altLang="ja-JP" dirty="0" smtClean="0"/>
          </a:p>
          <a:p>
            <a:pPr lvl="1"/>
            <a:r>
              <a:rPr lang="en-US" altLang="ja-JP" dirty="0"/>
              <a:t>R</a:t>
            </a:r>
            <a:r>
              <a:rPr lang="en-US" altLang="ja-JP" dirty="0" smtClean="0"/>
              <a:t>esearch </a:t>
            </a:r>
            <a:r>
              <a:rPr lang="en-US" altLang="ja-JP" dirty="0"/>
              <a:t>institution (university</a:t>
            </a:r>
            <a:r>
              <a:rPr lang="en-US" altLang="ja-JP" dirty="0" smtClean="0"/>
              <a:t>)’s valuation</a:t>
            </a:r>
          </a:p>
        </p:txBody>
      </p:sp>
    </p:spTree>
    <p:extLst>
      <p:ext uri="{BB962C8B-B14F-4D97-AF65-F5344CB8AC3E}">
        <p14:creationId xmlns:p14="http://schemas.microsoft.com/office/powerpoint/2010/main" val="206640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Reference material of CITI Japan's teaching materials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CITI Japan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is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kumimoji="1" lang="en-US" altLang="ja-JP" dirty="0" smtClean="0"/>
              <a:t>Collaborative Institutional Training Initiative</a:t>
            </a: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E-learning program for scientific research and medical education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Education of Research ethics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66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Contents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Responsible research activities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Misconduct in research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Joint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research</a:t>
            </a: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Conflict of interest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Authorship</a:t>
            </a: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Peer review</a:t>
            </a:r>
          </a:p>
        </p:txBody>
      </p:sp>
    </p:spTree>
    <p:extLst>
      <p:ext uri="{BB962C8B-B14F-4D97-AF65-F5344CB8AC3E}">
        <p14:creationId xmlns:p14="http://schemas.microsoft.com/office/powerpoint/2010/main" val="27023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Research ethics = responsible research activities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</a:pPr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Research is</a:t>
            </a:r>
          </a:p>
          <a:p>
            <a:pPr lvl="1">
              <a:lnSpc>
                <a:spcPct val="100000"/>
              </a:lnSpc>
            </a:pPr>
            <a:r>
              <a:rPr lang="en-US" altLang="ja-JP" dirty="0"/>
              <a:t>Find possible questions in existing knowledge</a:t>
            </a:r>
            <a:r>
              <a:rPr lang="ja-JP" altLang="en-US" dirty="0"/>
              <a:t>、</a:t>
            </a:r>
            <a:r>
              <a:rPr lang="en-US" altLang="ja-JP" dirty="0"/>
              <a:t>conduct scientific experiments against it</a:t>
            </a:r>
            <a:r>
              <a:rPr lang="ja-JP" altLang="en-US" dirty="0"/>
              <a:t>、</a:t>
            </a:r>
            <a:r>
              <a:rPr lang="en-US" altLang="ja-JP" dirty="0"/>
              <a:t>get new findings based on the result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00000"/>
              </a:lnSpc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Values commonly to be held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ct val="100000"/>
              </a:lnSpc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Honesty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>
              <a:lnSpc>
                <a:spcPct val="100000"/>
              </a:lnSpc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Tell information honestly and do 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sincere sincerity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ct val="100000"/>
              </a:lnSpc>
            </a:pP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Accuracy</a:t>
            </a:r>
          </a:p>
          <a:p>
            <a:pPr lvl="2">
              <a:lnSpc>
                <a:spcPct val="100000"/>
              </a:lnSpc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ccurately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convey the obtained findings without error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ct val="100000"/>
              </a:lnSpc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efficiency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>
              <a:lnSpc>
                <a:spcPct val="100000"/>
              </a:lnSpc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Use resources effectively without waste.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ct val="100000"/>
              </a:lnSpc>
            </a:pP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objective</a:t>
            </a:r>
          </a:p>
          <a:p>
            <a:pPr lvl="2">
              <a:lnSpc>
                <a:spcPct val="100000"/>
              </a:lnSpc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Express the fact as it is. Do not add personal findings.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276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4908</TotalTime>
  <Words>3091</Words>
  <Application>Microsoft Macintosh PowerPoint</Application>
  <PresentationFormat>On-screen Show (4:3)</PresentationFormat>
  <Paragraphs>315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Calibri</vt:lpstr>
      <vt:lpstr>Calibri Light</vt:lpstr>
      <vt:lpstr>ＭＳ Ｐゴシック</vt:lpstr>
      <vt:lpstr>ＭＳ ゴシック</vt:lpstr>
      <vt:lpstr>游ゴシック</vt:lpstr>
      <vt:lpstr>游ゴシック Light</vt:lpstr>
      <vt:lpstr>等线</vt:lpstr>
      <vt:lpstr>Arial</vt:lpstr>
      <vt:lpstr>Office テーマ</vt:lpstr>
      <vt:lpstr>Introduction to Cyber Security  ― To survive in IT society ―</vt:lpstr>
      <vt:lpstr>Researchers are</vt:lpstr>
      <vt:lpstr>Research is</vt:lpstr>
      <vt:lpstr>Paper is</vt:lpstr>
      <vt:lpstr>「Citation of a paper」</vt:lpstr>
      <vt:lpstr>Evaluation of research</vt:lpstr>
      <vt:lpstr>Reference material of CITI Japan's teaching materials</vt:lpstr>
      <vt:lpstr>Contents</vt:lpstr>
      <vt:lpstr>Research ethics = responsible research activities</vt:lpstr>
      <vt:lpstr>There are no rules for responsible research activities - Case -</vt:lpstr>
      <vt:lpstr>Different government regulations in the US and Japan</vt:lpstr>
      <vt:lpstr>Misconduct in research</vt:lpstr>
      <vt:lpstr>Examples of suspicious research actions</vt:lpstr>
      <vt:lpstr>Collaborative research with (company)</vt:lpstr>
      <vt:lpstr>Notes on collaborative research</vt:lpstr>
      <vt:lpstr>Conflicts of interest</vt:lpstr>
      <vt:lpstr>Conflicts of interest that may arise at the individual level</vt:lpstr>
      <vt:lpstr>Authorship</vt:lpstr>
      <vt:lpstr>Examples not allowed as an authorization</vt:lpstr>
      <vt:lpstr>Peer review</vt:lpstr>
      <vt:lpstr>Ethics of Reviewers</vt:lpstr>
      <vt:lpstr>Know and think about information ethics</vt:lpstr>
      <vt:lpstr>Information ethics and information moral is</vt:lpstr>
      <vt:lpstr>Kyushu University’s Information Ethics Policy</vt:lpstr>
      <vt:lpstr>Kyushu University’s Information Ethics Policy</vt:lpstr>
      <vt:lpstr>Kyushu University‘s Security Policy</vt:lpstr>
      <vt:lpstr>Kyushu University‘s Security Policy</vt:lpstr>
      <vt:lpstr>What is compliance?</vt:lpstr>
      <vt:lpstr>What is cyber security compliance?</vt:lpstr>
      <vt:lpstr>Case that happened at Towada Lake</vt:lpstr>
      <vt:lpstr>Security policy</vt:lpstr>
      <vt:lpstr>Relationship and information ethics between humans, things and computer networks</vt:lpstr>
      <vt:lpstr>What is the awareness about information ethics and information security of current general users?</vt:lpstr>
      <vt:lpstr>From report of「Survey for awareness on information security in 2014」 (1/3)</vt:lpstr>
      <vt:lpstr>From report of「Survey for awareness on information security in 2014」 (2/3)</vt:lpstr>
      <vt:lpstr>From report of「Survey for awareness on information security in 2014」 (2/3)</vt:lpstr>
      <vt:lpstr>Examples based on information ethics (troubles in SNS etc.)</vt:lpstr>
      <vt:lpstr>Regulation law of dating site</vt:lpstr>
      <vt:lpstr>Case based on information ethics (misconduct by administrator)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研究倫理</dc:title>
  <dc:creator>Koji OKAMURA</dc:creator>
  <cp:lastModifiedBy>Chenguang Ma</cp:lastModifiedBy>
  <cp:revision>539</cp:revision>
  <cp:lastPrinted>2016-10-26T05:15:03Z</cp:lastPrinted>
  <dcterms:created xsi:type="dcterms:W3CDTF">2016-07-11T08:05:43Z</dcterms:created>
  <dcterms:modified xsi:type="dcterms:W3CDTF">2017-02-28T05:27:53Z</dcterms:modified>
</cp:coreProperties>
</file>