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1"/>
    <p:sldMasterId id="2147483694" r:id="rId2"/>
    <p:sldMasterId id="2147483711" r:id="rId3"/>
  </p:sldMasterIdLst>
  <p:notesMasterIdLst>
    <p:notesMasterId r:id="rId50"/>
  </p:notesMasterIdLst>
  <p:sldIdLst>
    <p:sldId id="256" r:id="rId4"/>
    <p:sldId id="418" r:id="rId5"/>
    <p:sldId id="419" r:id="rId6"/>
    <p:sldId id="365" r:id="rId7"/>
    <p:sldId id="369" r:id="rId8"/>
    <p:sldId id="370" r:id="rId9"/>
    <p:sldId id="371" r:id="rId10"/>
    <p:sldId id="372" r:id="rId11"/>
    <p:sldId id="373" r:id="rId12"/>
    <p:sldId id="374" r:id="rId13"/>
    <p:sldId id="375" r:id="rId14"/>
    <p:sldId id="376" r:id="rId15"/>
    <p:sldId id="377" r:id="rId16"/>
    <p:sldId id="415" r:id="rId17"/>
    <p:sldId id="378" r:id="rId18"/>
    <p:sldId id="379" r:id="rId19"/>
    <p:sldId id="380" r:id="rId20"/>
    <p:sldId id="381" r:id="rId21"/>
    <p:sldId id="382" r:id="rId22"/>
    <p:sldId id="383" r:id="rId23"/>
    <p:sldId id="384" r:id="rId24"/>
    <p:sldId id="385" r:id="rId25"/>
    <p:sldId id="386" r:id="rId26"/>
    <p:sldId id="387" r:id="rId27"/>
    <p:sldId id="416" r:id="rId28"/>
    <p:sldId id="389" r:id="rId29"/>
    <p:sldId id="390" r:id="rId30"/>
    <p:sldId id="391" r:id="rId31"/>
    <p:sldId id="392" r:id="rId32"/>
    <p:sldId id="400" r:id="rId33"/>
    <p:sldId id="393" r:id="rId34"/>
    <p:sldId id="394" r:id="rId35"/>
    <p:sldId id="396" r:id="rId36"/>
    <p:sldId id="402" r:id="rId37"/>
    <p:sldId id="417" r:id="rId38"/>
    <p:sldId id="403" r:id="rId39"/>
    <p:sldId id="404" r:id="rId40"/>
    <p:sldId id="405" r:id="rId41"/>
    <p:sldId id="407" r:id="rId42"/>
    <p:sldId id="408" r:id="rId43"/>
    <p:sldId id="409" r:id="rId44"/>
    <p:sldId id="410" r:id="rId45"/>
    <p:sldId id="411" r:id="rId46"/>
    <p:sldId id="412" r:id="rId47"/>
    <p:sldId id="413" r:id="rId48"/>
    <p:sldId id="414" r:id="rId4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00C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43" autoAdjust="0"/>
    <p:restoredTop sz="84713" autoAdjust="0"/>
  </p:normalViewPr>
  <p:slideViewPr>
    <p:cSldViewPr snapToGrid="0">
      <p:cViewPr varScale="1">
        <p:scale>
          <a:sx n="115" d="100"/>
          <a:sy n="115" d="100"/>
        </p:scale>
        <p:origin x="102" y="150"/>
      </p:cViewPr>
      <p:guideLst/>
    </p:cSldViewPr>
  </p:slideViewPr>
  <p:notesTextViewPr>
    <p:cViewPr>
      <p:scale>
        <a:sx n="1" d="1"/>
        <a:sy n="1" d="1"/>
      </p:scale>
      <p:origin x="0" y="0"/>
    </p:cViewPr>
  </p:notesTextViewPr>
  <p:sorterViewPr>
    <p:cViewPr>
      <p:scale>
        <a:sx n="100" d="100"/>
        <a:sy n="100" d="100"/>
      </p:scale>
      <p:origin x="0" y="-4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EC1776-DDD4-4C2E-B25F-9A12589541EB}" type="doc">
      <dgm:prSet loTypeId="urn:microsoft.com/office/officeart/2005/8/layout/hList1" loCatId="list" qsTypeId="urn:microsoft.com/office/officeart/2005/8/quickstyle/3d2" qsCatId="3D" csTypeId="urn:microsoft.com/office/officeart/2005/8/colors/accent1_2" csCatId="accent1" phldr="1"/>
      <dgm:spPr/>
      <dgm:t>
        <a:bodyPr/>
        <a:lstStyle/>
        <a:p>
          <a:endParaRPr kumimoji="1" lang="ja-JP" altLang="en-US"/>
        </a:p>
      </dgm:t>
    </dgm:pt>
    <dgm:pt modelId="{41548968-EEE0-41AA-8FB4-553398A5F0BE}">
      <dgm:prSet phldrT="[テキスト]"/>
      <dgm:spPr/>
      <dgm:t>
        <a:bodyPr/>
        <a:lstStyle/>
        <a:p>
          <a:r>
            <a:rPr lang="en-US" altLang="ja-JP" dirty="0" smtClean="0"/>
            <a:t>Confidentiality</a:t>
          </a:r>
          <a:endParaRPr kumimoji="1" lang="ja-JP" altLang="en-US" dirty="0"/>
        </a:p>
      </dgm:t>
    </dgm:pt>
    <dgm:pt modelId="{F9D8E7EB-0252-44B6-B2EB-6A7FFCC16B33}" type="parTrans" cxnId="{916113B4-FAA3-4A4C-BF1B-42F03246EACC}">
      <dgm:prSet/>
      <dgm:spPr/>
      <dgm:t>
        <a:bodyPr/>
        <a:lstStyle/>
        <a:p>
          <a:endParaRPr kumimoji="1" lang="ja-JP" altLang="en-US"/>
        </a:p>
      </dgm:t>
    </dgm:pt>
    <dgm:pt modelId="{D3EFE5B7-9386-4632-AEAA-5F690368174C}" type="sibTrans" cxnId="{916113B4-FAA3-4A4C-BF1B-42F03246EACC}">
      <dgm:prSet/>
      <dgm:spPr/>
      <dgm:t>
        <a:bodyPr/>
        <a:lstStyle/>
        <a:p>
          <a:endParaRPr kumimoji="1" lang="ja-JP" altLang="en-US"/>
        </a:p>
      </dgm:t>
    </dgm:pt>
    <dgm:pt modelId="{A846BD3C-0E4F-4CB3-A06E-5EB65B800DA9}">
      <dgm:prSet phldrT="[テキスト]" custT="1"/>
      <dgm:spPr/>
      <dgm:t>
        <a:bodyPr/>
        <a:lstStyle/>
        <a:p>
          <a:r>
            <a:rPr kumimoji="1" lang="en-US" altLang="en-US" sz="1600" dirty="0" smtClean="0"/>
            <a:t>Not only to ensure  those who are authorized to access information ,but also to ensure that the information can be accessed</a:t>
          </a:r>
          <a:endParaRPr kumimoji="1" lang="ja-JP" altLang="en-US" sz="1600" dirty="0"/>
        </a:p>
      </dgm:t>
    </dgm:pt>
    <dgm:pt modelId="{6A08504E-CD5F-469F-87A3-2AC2B316CA0A}" type="parTrans" cxnId="{6D921175-54E1-446D-9B5E-9549FAB85C56}">
      <dgm:prSet/>
      <dgm:spPr/>
      <dgm:t>
        <a:bodyPr/>
        <a:lstStyle/>
        <a:p>
          <a:endParaRPr kumimoji="1" lang="ja-JP" altLang="en-US"/>
        </a:p>
      </dgm:t>
    </dgm:pt>
    <dgm:pt modelId="{F9FA11BB-2E29-4ED3-B089-A20206CA16CB}" type="sibTrans" cxnId="{6D921175-54E1-446D-9B5E-9549FAB85C56}">
      <dgm:prSet/>
      <dgm:spPr/>
      <dgm:t>
        <a:bodyPr/>
        <a:lstStyle/>
        <a:p>
          <a:endParaRPr kumimoji="1" lang="ja-JP" altLang="en-US"/>
        </a:p>
      </dgm:t>
    </dgm:pt>
    <dgm:pt modelId="{FB263CAE-ACB8-4367-9BEA-5E90A1F1660A}">
      <dgm:prSet phldrT="[テキスト]"/>
      <dgm:spPr/>
      <dgm:t>
        <a:bodyPr/>
        <a:lstStyle/>
        <a:p>
          <a:r>
            <a:rPr kumimoji="1" lang="en-US" altLang="ja-JP" dirty="0" smtClean="0"/>
            <a:t>Integrity</a:t>
          </a:r>
          <a:endParaRPr kumimoji="1" lang="ja-JP" altLang="en-US" dirty="0"/>
        </a:p>
      </dgm:t>
    </dgm:pt>
    <dgm:pt modelId="{B334ADB1-92AE-4046-9A37-98A9DAA0D690}" type="parTrans" cxnId="{4788A3F1-E223-4EBF-8974-07BE88818365}">
      <dgm:prSet/>
      <dgm:spPr/>
      <dgm:t>
        <a:bodyPr/>
        <a:lstStyle/>
        <a:p>
          <a:endParaRPr kumimoji="1" lang="ja-JP" altLang="en-US"/>
        </a:p>
      </dgm:t>
    </dgm:pt>
    <dgm:pt modelId="{38997E15-9FA1-4073-8EB0-9D8EFF4A40D9}" type="sibTrans" cxnId="{4788A3F1-E223-4EBF-8974-07BE88818365}">
      <dgm:prSet/>
      <dgm:spPr/>
      <dgm:t>
        <a:bodyPr/>
        <a:lstStyle/>
        <a:p>
          <a:endParaRPr kumimoji="1" lang="ja-JP" altLang="en-US"/>
        </a:p>
      </dgm:t>
    </dgm:pt>
    <dgm:pt modelId="{B48AB973-39B0-41CB-BF1E-B9FCDE33CD51}">
      <dgm:prSet phldrT="[テキスト]" custT="1"/>
      <dgm:spPr/>
      <dgm:t>
        <a:bodyPr/>
        <a:lstStyle/>
        <a:p>
          <a:r>
            <a:rPr kumimoji="1" lang="en-US" altLang="en-US" sz="1600" dirty="0" smtClean="0"/>
            <a:t>To ensure that the information is not destroyed, altered or erased</a:t>
          </a:r>
          <a:endParaRPr kumimoji="1" lang="ja-JP" altLang="en-US" sz="1600" dirty="0"/>
        </a:p>
      </dgm:t>
    </dgm:pt>
    <dgm:pt modelId="{4C635B38-4159-4B25-AC4F-4186EB445C09}" type="parTrans" cxnId="{72A54CD1-3F6F-4CBA-8C6D-7AB07EA4A76E}">
      <dgm:prSet/>
      <dgm:spPr/>
      <dgm:t>
        <a:bodyPr/>
        <a:lstStyle/>
        <a:p>
          <a:endParaRPr kumimoji="1" lang="ja-JP" altLang="en-US"/>
        </a:p>
      </dgm:t>
    </dgm:pt>
    <dgm:pt modelId="{85EDBAC2-3F66-43C2-B6DA-F00F7804BABC}" type="sibTrans" cxnId="{72A54CD1-3F6F-4CBA-8C6D-7AB07EA4A76E}">
      <dgm:prSet/>
      <dgm:spPr/>
      <dgm:t>
        <a:bodyPr/>
        <a:lstStyle/>
        <a:p>
          <a:endParaRPr kumimoji="1" lang="ja-JP" altLang="en-US"/>
        </a:p>
      </dgm:t>
    </dgm:pt>
    <dgm:pt modelId="{1C23EE29-97FD-477B-9F38-716438E01AD2}">
      <dgm:prSet phldrT="[テキスト]"/>
      <dgm:spPr/>
      <dgm:t>
        <a:bodyPr/>
        <a:lstStyle/>
        <a:p>
          <a:r>
            <a:rPr kumimoji="1" lang="en-US" altLang="ja-JP" dirty="0" smtClean="0"/>
            <a:t>Availability</a:t>
          </a:r>
          <a:endParaRPr kumimoji="1" lang="ja-JP" altLang="en-US" dirty="0"/>
        </a:p>
      </dgm:t>
    </dgm:pt>
    <dgm:pt modelId="{9B29DD9B-D4E5-4800-8E11-6FD8B822A3A7}" type="parTrans" cxnId="{0CDEA511-31A2-45DF-AA54-48E9329A311A}">
      <dgm:prSet/>
      <dgm:spPr/>
      <dgm:t>
        <a:bodyPr/>
        <a:lstStyle/>
        <a:p>
          <a:endParaRPr kumimoji="1" lang="ja-JP" altLang="en-US"/>
        </a:p>
      </dgm:t>
    </dgm:pt>
    <dgm:pt modelId="{95F01EC0-9FE2-43D6-927C-BCD44EE959EF}" type="sibTrans" cxnId="{0CDEA511-31A2-45DF-AA54-48E9329A311A}">
      <dgm:prSet/>
      <dgm:spPr/>
      <dgm:t>
        <a:bodyPr/>
        <a:lstStyle/>
        <a:p>
          <a:endParaRPr kumimoji="1" lang="ja-JP" altLang="en-US"/>
        </a:p>
      </dgm:t>
    </dgm:pt>
    <dgm:pt modelId="{5F13ABDC-B810-4FD7-BC1B-76183CB55B12}">
      <dgm:prSet phldrT="[テキスト]" custT="1"/>
      <dgm:spPr/>
      <dgm:t>
        <a:bodyPr/>
        <a:lstStyle/>
        <a:p>
          <a:r>
            <a:rPr kumimoji="1" lang="en-US" altLang="en-US" sz="1600" dirty="0" smtClean="0"/>
            <a:t>Ensure that persons who are permitted access to information have access to information and related assets without interruption when necessary</a:t>
          </a:r>
          <a:endParaRPr kumimoji="1" lang="ja-JP" altLang="en-US" sz="1600" dirty="0"/>
        </a:p>
      </dgm:t>
    </dgm:pt>
    <dgm:pt modelId="{84B0F939-8D8D-4333-B84F-85AF433E561C}" type="parTrans" cxnId="{81D069D1-A718-4155-A4E4-9A20D6968A3B}">
      <dgm:prSet/>
      <dgm:spPr/>
      <dgm:t>
        <a:bodyPr/>
        <a:lstStyle/>
        <a:p>
          <a:endParaRPr kumimoji="1" lang="ja-JP" altLang="en-US"/>
        </a:p>
      </dgm:t>
    </dgm:pt>
    <dgm:pt modelId="{91461595-D271-41F4-9DCD-5B0BE58B9897}" type="sibTrans" cxnId="{81D069D1-A718-4155-A4E4-9A20D6968A3B}">
      <dgm:prSet/>
      <dgm:spPr/>
      <dgm:t>
        <a:bodyPr/>
        <a:lstStyle/>
        <a:p>
          <a:endParaRPr kumimoji="1" lang="ja-JP" altLang="en-US"/>
        </a:p>
      </dgm:t>
    </dgm:pt>
    <dgm:pt modelId="{32EEEA0C-7760-4236-AE45-D6915F69B4F9}" type="pres">
      <dgm:prSet presAssocID="{C4EC1776-DDD4-4C2E-B25F-9A12589541EB}" presName="Name0" presStyleCnt="0">
        <dgm:presLayoutVars>
          <dgm:dir/>
          <dgm:animLvl val="lvl"/>
          <dgm:resizeHandles val="exact"/>
        </dgm:presLayoutVars>
      </dgm:prSet>
      <dgm:spPr/>
      <dgm:t>
        <a:bodyPr/>
        <a:lstStyle/>
        <a:p>
          <a:endParaRPr kumimoji="1" lang="ja-JP" altLang="en-US"/>
        </a:p>
      </dgm:t>
    </dgm:pt>
    <dgm:pt modelId="{F7F17808-83CE-4BD5-8C71-BB6CE242C4C1}" type="pres">
      <dgm:prSet presAssocID="{41548968-EEE0-41AA-8FB4-553398A5F0BE}" presName="composite" presStyleCnt="0"/>
      <dgm:spPr/>
    </dgm:pt>
    <dgm:pt modelId="{44955AFE-9FA0-4C47-B508-E8560E66CCBC}" type="pres">
      <dgm:prSet presAssocID="{41548968-EEE0-41AA-8FB4-553398A5F0BE}" presName="parTx" presStyleLbl="alignNode1" presStyleIdx="0" presStyleCnt="3">
        <dgm:presLayoutVars>
          <dgm:chMax val="0"/>
          <dgm:chPref val="0"/>
          <dgm:bulletEnabled val="1"/>
        </dgm:presLayoutVars>
      </dgm:prSet>
      <dgm:spPr/>
      <dgm:t>
        <a:bodyPr/>
        <a:lstStyle/>
        <a:p>
          <a:endParaRPr kumimoji="1" lang="ja-JP" altLang="en-US"/>
        </a:p>
      </dgm:t>
    </dgm:pt>
    <dgm:pt modelId="{B549AE52-883D-4D9A-BEA2-CE18E8E11019}" type="pres">
      <dgm:prSet presAssocID="{41548968-EEE0-41AA-8FB4-553398A5F0BE}" presName="desTx" presStyleLbl="alignAccFollowNode1" presStyleIdx="0" presStyleCnt="3">
        <dgm:presLayoutVars>
          <dgm:bulletEnabled val="1"/>
        </dgm:presLayoutVars>
      </dgm:prSet>
      <dgm:spPr/>
      <dgm:t>
        <a:bodyPr/>
        <a:lstStyle/>
        <a:p>
          <a:endParaRPr kumimoji="1" lang="ja-JP" altLang="en-US"/>
        </a:p>
      </dgm:t>
    </dgm:pt>
    <dgm:pt modelId="{EAFF6805-5132-4DE8-B186-EE55B2ACDF92}" type="pres">
      <dgm:prSet presAssocID="{D3EFE5B7-9386-4632-AEAA-5F690368174C}" presName="space" presStyleCnt="0"/>
      <dgm:spPr/>
    </dgm:pt>
    <dgm:pt modelId="{6BC2A2C5-3B3E-47B9-B749-57B25D50E4DA}" type="pres">
      <dgm:prSet presAssocID="{FB263CAE-ACB8-4367-9BEA-5E90A1F1660A}" presName="composite" presStyleCnt="0"/>
      <dgm:spPr/>
    </dgm:pt>
    <dgm:pt modelId="{9C2AB3C1-DB94-4D25-BB0D-ADBE98A756E4}" type="pres">
      <dgm:prSet presAssocID="{FB263CAE-ACB8-4367-9BEA-5E90A1F1660A}" presName="parTx" presStyleLbl="alignNode1" presStyleIdx="1" presStyleCnt="3">
        <dgm:presLayoutVars>
          <dgm:chMax val="0"/>
          <dgm:chPref val="0"/>
          <dgm:bulletEnabled val="1"/>
        </dgm:presLayoutVars>
      </dgm:prSet>
      <dgm:spPr/>
      <dgm:t>
        <a:bodyPr/>
        <a:lstStyle/>
        <a:p>
          <a:endParaRPr kumimoji="1" lang="ja-JP" altLang="en-US"/>
        </a:p>
      </dgm:t>
    </dgm:pt>
    <dgm:pt modelId="{DF082235-C203-4B30-8787-2BF67673B822}" type="pres">
      <dgm:prSet presAssocID="{FB263CAE-ACB8-4367-9BEA-5E90A1F1660A}" presName="desTx" presStyleLbl="alignAccFollowNode1" presStyleIdx="1" presStyleCnt="3">
        <dgm:presLayoutVars>
          <dgm:bulletEnabled val="1"/>
        </dgm:presLayoutVars>
      </dgm:prSet>
      <dgm:spPr/>
      <dgm:t>
        <a:bodyPr/>
        <a:lstStyle/>
        <a:p>
          <a:endParaRPr kumimoji="1" lang="ja-JP" altLang="en-US"/>
        </a:p>
      </dgm:t>
    </dgm:pt>
    <dgm:pt modelId="{6BBC0251-5FE2-4FBF-B218-D9A04217DF2A}" type="pres">
      <dgm:prSet presAssocID="{38997E15-9FA1-4073-8EB0-9D8EFF4A40D9}" presName="space" presStyleCnt="0"/>
      <dgm:spPr/>
    </dgm:pt>
    <dgm:pt modelId="{70889E27-6221-43E0-AD09-97CBCCF84FB5}" type="pres">
      <dgm:prSet presAssocID="{1C23EE29-97FD-477B-9F38-716438E01AD2}" presName="composite" presStyleCnt="0"/>
      <dgm:spPr/>
    </dgm:pt>
    <dgm:pt modelId="{335A8CCB-0F33-4CDD-9D56-74167B3D95D0}" type="pres">
      <dgm:prSet presAssocID="{1C23EE29-97FD-477B-9F38-716438E01AD2}" presName="parTx" presStyleLbl="alignNode1" presStyleIdx="2" presStyleCnt="3">
        <dgm:presLayoutVars>
          <dgm:chMax val="0"/>
          <dgm:chPref val="0"/>
          <dgm:bulletEnabled val="1"/>
        </dgm:presLayoutVars>
      </dgm:prSet>
      <dgm:spPr/>
      <dgm:t>
        <a:bodyPr/>
        <a:lstStyle/>
        <a:p>
          <a:endParaRPr kumimoji="1" lang="ja-JP" altLang="en-US"/>
        </a:p>
      </dgm:t>
    </dgm:pt>
    <dgm:pt modelId="{221BE9C0-AEFD-47EA-9847-EE95EBAFB2C7}" type="pres">
      <dgm:prSet presAssocID="{1C23EE29-97FD-477B-9F38-716438E01AD2}" presName="desTx" presStyleLbl="alignAccFollowNode1" presStyleIdx="2" presStyleCnt="3">
        <dgm:presLayoutVars>
          <dgm:bulletEnabled val="1"/>
        </dgm:presLayoutVars>
      </dgm:prSet>
      <dgm:spPr/>
      <dgm:t>
        <a:bodyPr/>
        <a:lstStyle/>
        <a:p>
          <a:endParaRPr kumimoji="1" lang="ja-JP" altLang="en-US"/>
        </a:p>
      </dgm:t>
    </dgm:pt>
  </dgm:ptLst>
  <dgm:cxnLst>
    <dgm:cxn modelId="{B1AC5324-0890-430A-ABDC-61C74D703A8F}" type="presOf" srcId="{1C23EE29-97FD-477B-9F38-716438E01AD2}" destId="{335A8CCB-0F33-4CDD-9D56-74167B3D95D0}" srcOrd="0" destOrd="0" presId="urn:microsoft.com/office/officeart/2005/8/layout/hList1"/>
    <dgm:cxn modelId="{340736C8-C344-4F17-9F5D-AF1ACEA12603}" type="presOf" srcId="{41548968-EEE0-41AA-8FB4-553398A5F0BE}" destId="{44955AFE-9FA0-4C47-B508-E8560E66CCBC}" srcOrd="0" destOrd="0" presId="urn:microsoft.com/office/officeart/2005/8/layout/hList1"/>
    <dgm:cxn modelId="{0CDEA511-31A2-45DF-AA54-48E9329A311A}" srcId="{C4EC1776-DDD4-4C2E-B25F-9A12589541EB}" destId="{1C23EE29-97FD-477B-9F38-716438E01AD2}" srcOrd="2" destOrd="0" parTransId="{9B29DD9B-D4E5-4800-8E11-6FD8B822A3A7}" sibTransId="{95F01EC0-9FE2-43D6-927C-BCD44EE959EF}"/>
    <dgm:cxn modelId="{6D921175-54E1-446D-9B5E-9549FAB85C56}" srcId="{41548968-EEE0-41AA-8FB4-553398A5F0BE}" destId="{A846BD3C-0E4F-4CB3-A06E-5EB65B800DA9}" srcOrd="0" destOrd="0" parTransId="{6A08504E-CD5F-469F-87A3-2AC2B316CA0A}" sibTransId="{F9FA11BB-2E29-4ED3-B089-A20206CA16CB}"/>
    <dgm:cxn modelId="{D61B3A63-FAA7-4659-8FC4-56C213E30FE6}" type="presOf" srcId="{5F13ABDC-B810-4FD7-BC1B-76183CB55B12}" destId="{221BE9C0-AEFD-47EA-9847-EE95EBAFB2C7}" srcOrd="0" destOrd="0" presId="urn:microsoft.com/office/officeart/2005/8/layout/hList1"/>
    <dgm:cxn modelId="{81D069D1-A718-4155-A4E4-9A20D6968A3B}" srcId="{1C23EE29-97FD-477B-9F38-716438E01AD2}" destId="{5F13ABDC-B810-4FD7-BC1B-76183CB55B12}" srcOrd="0" destOrd="0" parTransId="{84B0F939-8D8D-4333-B84F-85AF433E561C}" sibTransId="{91461595-D271-41F4-9DCD-5B0BE58B9897}"/>
    <dgm:cxn modelId="{916113B4-FAA3-4A4C-BF1B-42F03246EACC}" srcId="{C4EC1776-DDD4-4C2E-B25F-9A12589541EB}" destId="{41548968-EEE0-41AA-8FB4-553398A5F0BE}" srcOrd="0" destOrd="0" parTransId="{F9D8E7EB-0252-44B6-B2EB-6A7FFCC16B33}" sibTransId="{D3EFE5B7-9386-4632-AEAA-5F690368174C}"/>
    <dgm:cxn modelId="{4788A3F1-E223-4EBF-8974-07BE88818365}" srcId="{C4EC1776-DDD4-4C2E-B25F-9A12589541EB}" destId="{FB263CAE-ACB8-4367-9BEA-5E90A1F1660A}" srcOrd="1" destOrd="0" parTransId="{B334ADB1-92AE-4046-9A37-98A9DAA0D690}" sibTransId="{38997E15-9FA1-4073-8EB0-9D8EFF4A40D9}"/>
    <dgm:cxn modelId="{72A54CD1-3F6F-4CBA-8C6D-7AB07EA4A76E}" srcId="{FB263CAE-ACB8-4367-9BEA-5E90A1F1660A}" destId="{B48AB973-39B0-41CB-BF1E-B9FCDE33CD51}" srcOrd="0" destOrd="0" parTransId="{4C635B38-4159-4B25-AC4F-4186EB445C09}" sibTransId="{85EDBAC2-3F66-43C2-B6DA-F00F7804BABC}"/>
    <dgm:cxn modelId="{DBDDF4B4-6913-46A0-986C-AA66870F07AB}" type="presOf" srcId="{A846BD3C-0E4F-4CB3-A06E-5EB65B800DA9}" destId="{B549AE52-883D-4D9A-BEA2-CE18E8E11019}" srcOrd="0" destOrd="0" presId="urn:microsoft.com/office/officeart/2005/8/layout/hList1"/>
    <dgm:cxn modelId="{1A4AA334-9DF7-4887-969C-3FA249EC39A9}" type="presOf" srcId="{C4EC1776-DDD4-4C2E-B25F-9A12589541EB}" destId="{32EEEA0C-7760-4236-AE45-D6915F69B4F9}" srcOrd="0" destOrd="0" presId="urn:microsoft.com/office/officeart/2005/8/layout/hList1"/>
    <dgm:cxn modelId="{8499FE27-F27D-4907-A614-4589BD7ED57D}" type="presOf" srcId="{B48AB973-39B0-41CB-BF1E-B9FCDE33CD51}" destId="{DF082235-C203-4B30-8787-2BF67673B822}" srcOrd="0" destOrd="0" presId="urn:microsoft.com/office/officeart/2005/8/layout/hList1"/>
    <dgm:cxn modelId="{9CA90B49-38AF-419B-B3EE-34013F8FF644}" type="presOf" srcId="{FB263CAE-ACB8-4367-9BEA-5E90A1F1660A}" destId="{9C2AB3C1-DB94-4D25-BB0D-ADBE98A756E4}" srcOrd="0" destOrd="0" presId="urn:microsoft.com/office/officeart/2005/8/layout/hList1"/>
    <dgm:cxn modelId="{EFA009C6-A0C4-4239-9B7C-2C2439498330}" type="presParOf" srcId="{32EEEA0C-7760-4236-AE45-D6915F69B4F9}" destId="{F7F17808-83CE-4BD5-8C71-BB6CE242C4C1}" srcOrd="0" destOrd="0" presId="urn:microsoft.com/office/officeart/2005/8/layout/hList1"/>
    <dgm:cxn modelId="{AED7457C-376B-416E-A625-62F9EF04C606}" type="presParOf" srcId="{F7F17808-83CE-4BD5-8C71-BB6CE242C4C1}" destId="{44955AFE-9FA0-4C47-B508-E8560E66CCBC}" srcOrd="0" destOrd="0" presId="urn:microsoft.com/office/officeart/2005/8/layout/hList1"/>
    <dgm:cxn modelId="{4BD86995-ACB7-48FE-98F0-B15BB8E1E233}" type="presParOf" srcId="{F7F17808-83CE-4BD5-8C71-BB6CE242C4C1}" destId="{B549AE52-883D-4D9A-BEA2-CE18E8E11019}" srcOrd="1" destOrd="0" presId="urn:microsoft.com/office/officeart/2005/8/layout/hList1"/>
    <dgm:cxn modelId="{92026742-D0D4-449A-AFF0-2C7A1F3A0678}" type="presParOf" srcId="{32EEEA0C-7760-4236-AE45-D6915F69B4F9}" destId="{EAFF6805-5132-4DE8-B186-EE55B2ACDF92}" srcOrd="1" destOrd="0" presId="urn:microsoft.com/office/officeart/2005/8/layout/hList1"/>
    <dgm:cxn modelId="{D58EE5ED-95DB-4882-88DF-1DD508320E29}" type="presParOf" srcId="{32EEEA0C-7760-4236-AE45-D6915F69B4F9}" destId="{6BC2A2C5-3B3E-47B9-B749-57B25D50E4DA}" srcOrd="2" destOrd="0" presId="urn:microsoft.com/office/officeart/2005/8/layout/hList1"/>
    <dgm:cxn modelId="{C76AFFBF-7338-4911-B65F-A466F95C7F68}" type="presParOf" srcId="{6BC2A2C5-3B3E-47B9-B749-57B25D50E4DA}" destId="{9C2AB3C1-DB94-4D25-BB0D-ADBE98A756E4}" srcOrd="0" destOrd="0" presId="urn:microsoft.com/office/officeart/2005/8/layout/hList1"/>
    <dgm:cxn modelId="{920A7F7D-21C7-4001-9EAA-BBA358F3142B}" type="presParOf" srcId="{6BC2A2C5-3B3E-47B9-B749-57B25D50E4DA}" destId="{DF082235-C203-4B30-8787-2BF67673B822}" srcOrd="1" destOrd="0" presId="urn:microsoft.com/office/officeart/2005/8/layout/hList1"/>
    <dgm:cxn modelId="{961FBC87-F029-4ABD-8644-DFBD9D6D20B8}" type="presParOf" srcId="{32EEEA0C-7760-4236-AE45-D6915F69B4F9}" destId="{6BBC0251-5FE2-4FBF-B218-D9A04217DF2A}" srcOrd="3" destOrd="0" presId="urn:microsoft.com/office/officeart/2005/8/layout/hList1"/>
    <dgm:cxn modelId="{9C4DB505-A408-4453-BE3A-2EA7DE194517}" type="presParOf" srcId="{32EEEA0C-7760-4236-AE45-D6915F69B4F9}" destId="{70889E27-6221-43E0-AD09-97CBCCF84FB5}" srcOrd="4" destOrd="0" presId="urn:microsoft.com/office/officeart/2005/8/layout/hList1"/>
    <dgm:cxn modelId="{22C894C1-DDAB-4D4D-BF97-759864FE0B91}" type="presParOf" srcId="{70889E27-6221-43E0-AD09-97CBCCF84FB5}" destId="{335A8CCB-0F33-4CDD-9D56-74167B3D95D0}" srcOrd="0" destOrd="0" presId="urn:microsoft.com/office/officeart/2005/8/layout/hList1"/>
    <dgm:cxn modelId="{2C85BB9F-7F7D-4D51-9110-6BD46941C9A4}" type="presParOf" srcId="{70889E27-6221-43E0-AD09-97CBCCF84FB5}" destId="{221BE9C0-AEFD-47EA-9847-EE95EBAFB2C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955AFE-9FA0-4C47-B508-E8560E66CCBC}">
      <dsp:nvSpPr>
        <dsp:cNvPr id="0" name=""/>
        <dsp:cNvSpPr/>
      </dsp:nvSpPr>
      <dsp:spPr>
        <a:xfrm>
          <a:off x="2662" y="774120"/>
          <a:ext cx="2595933" cy="8064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altLang="ja-JP" sz="2800" kern="1200" dirty="0" smtClean="0"/>
            <a:t>Confidentiality</a:t>
          </a:r>
          <a:endParaRPr kumimoji="1" lang="ja-JP" altLang="en-US" sz="2800" kern="1200" dirty="0"/>
        </a:p>
      </dsp:txBody>
      <dsp:txXfrm>
        <a:off x="2662" y="774120"/>
        <a:ext cx="2595933" cy="806400"/>
      </dsp:txXfrm>
    </dsp:sp>
    <dsp:sp modelId="{B549AE52-883D-4D9A-BEA2-CE18E8E11019}">
      <dsp:nvSpPr>
        <dsp:cNvPr id="0" name=""/>
        <dsp:cNvSpPr/>
      </dsp:nvSpPr>
      <dsp:spPr>
        <a:xfrm>
          <a:off x="2662" y="1580520"/>
          <a:ext cx="2595933" cy="1821822"/>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kumimoji="1" lang="en-US" altLang="en-US" sz="1600" kern="1200" dirty="0" smtClean="0"/>
            <a:t>Not only to ensure  those who are authorized to access information ,but also to ensure that the information can be accessed</a:t>
          </a:r>
          <a:endParaRPr kumimoji="1" lang="ja-JP" altLang="en-US" sz="1600" kern="1200" dirty="0"/>
        </a:p>
      </dsp:txBody>
      <dsp:txXfrm>
        <a:off x="2662" y="1580520"/>
        <a:ext cx="2595933" cy="1821822"/>
      </dsp:txXfrm>
    </dsp:sp>
    <dsp:sp modelId="{9C2AB3C1-DB94-4D25-BB0D-ADBE98A756E4}">
      <dsp:nvSpPr>
        <dsp:cNvPr id="0" name=""/>
        <dsp:cNvSpPr/>
      </dsp:nvSpPr>
      <dsp:spPr>
        <a:xfrm>
          <a:off x="2962027" y="774120"/>
          <a:ext cx="2595933" cy="8064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kumimoji="1" lang="en-US" altLang="ja-JP" sz="2800" kern="1200" dirty="0" smtClean="0"/>
            <a:t>Integrity</a:t>
          </a:r>
          <a:endParaRPr kumimoji="1" lang="ja-JP" altLang="en-US" sz="2800" kern="1200" dirty="0"/>
        </a:p>
      </dsp:txBody>
      <dsp:txXfrm>
        <a:off x="2962027" y="774120"/>
        <a:ext cx="2595933" cy="806400"/>
      </dsp:txXfrm>
    </dsp:sp>
    <dsp:sp modelId="{DF082235-C203-4B30-8787-2BF67673B822}">
      <dsp:nvSpPr>
        <dsp:cNvPr id="0" name=""/>
        <dsp:cNvSpPr/>
      </dsp:nvSpPr>
      <dsp:spPr>
        <a:xfrm>
          <a:off x="2962027" y="1580520"/>
          <a:ext cx="2595933" cy="1821822"/>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kumimoji="1" lang="en-US" altLang="en-US" sz="1600" kern="1200" dirty="0" smtClean="0"/>
            <a:t>To ensure that the information is not destroyed, altered or erased</a:t>
          </a:r>
          <a:endParaRPr kumimoji="1" lang="ja-JP" altLang="en-US" sz="1600" kern="1200" dirty="0"/>
        </a:p>
      </dsp:txBody>
      <dsp:txXfrm>
        <a:off x="2962027" y="1580520"/>
        <a:ext cx="2595933" cy="1821822"/>
      </dsp:txXfrm>
    </dsp:sp>
    <dsp:sp modelId="{335A8CCB-0F33-4CDD-9D56-74167B3D95D0}">
      <dsp:nvSpPr>
        <dsp:cNvPr id="0" name=""/>
        <dsp:cNvSpPr/>
      </dsp:nvSpPr>
      <dsp:spPr>
        <a:xfrm>
          <a:off x="5921391" y="774120"/>
          <a:ext cx="2595933" cy="8064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kumimoji="1" lang="en-US" altLang="ja-JP" sz="2800" kern="1200" dirty="0" smtClean="0"/>
            <a:t>Availability</a:t>
          </a:r>
          <a:endParaRPr kumimoji="1" lang="ja-JP" altLang="en-US" sz="2800" kern="1200" dirty="0"/>
        </a:p>
      </dsp:txBody>
      <dsp:txXfrm>
        <a:off x="5921391" y="774120"/>
        <a:ext cx="2595933" cy="806400"/>
      </dsp:txXfrm>
    </dsp:sp>
    <dsp:sp modelId="{221BE9C0-AEFD-47EA-9847-EE95EBAFB2C7}">
      <dsp:nvSpPr>
        <dsp:cNvPr id="0" name=""/>
        <dsp:cNvSpPr/>
      </dsp:nvSpPr>
      <dsp:spPr>
        <a:xfrm>
          <a:off x="5921391" y="1580520"/>
          <a:ext cx="2595933" cy="1821822"/>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kumimoji="1" lang="en-US" altLang="en-US" sz="1600" kern="1200" dirty="0" smtClean="0"/>
            <a:t>Ensure that persons who are permitted access to information have access to information and related assets without interruption when necessary</a:t>
          </a:r>
          <a:endParaRPr kumimoji="1" lang="ja-JP" altLang="en-US" sz="1600" kern="1200" dirty="0"/>
        </a:p>
      </dsp:txBody>
      <dsp:txXfrm>
        <a:off x="5921391" y="1580520"/>
        <a:ext cx="2595933" cy="182182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21F75C-BA63-4BF5-803E-DB75C4F95E0A}" type="datetimeFigureOut">
              <a:rPr kumimoji="1" lang="ja-JP" altLang="en-US" smtClean="0"/>
              <a:t>2018/4/14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118D46-42BF-4E52-82A3-3DF0ADD1BB13}" type="slidenum">
              <a:rPr kumimoji="1" lang="ja-JP" altLang="en-US" smtClean="0"/>
              <a:t>‹#›</a:t>
            </a:fld>
            <a:endParaRPr kumimoji="1" lang="ja-JP" altLang="en-US"/>
          </a:p>
        </p:txBody>
      </p:sp>
    </p:spTree>
    <p:extLst>
      <p:ext uri="{BB962C8B-B14F-4D97-AF65-F5344CB8AC3E}">
        <p14:creationId xmlns:p14="http://schemas.microsoft.com/office/powerpoint/2010/main" val="212042380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4118D46-42BF-4E52-82A3-3DF0ADD1BB13}" type="slidenum">
              <a:rPr kumimoji="1" lang="ja-JP" altLang="en-US" smtClean="0"/>
              <a:t>1</a:t>
            </a:fld>
            <a:endParaRPr kumimoji="1" lang="ja-JP" altLang="en-US"/>
          </a:p>
        </p:txBody>
      </p:sp>
    </p:spTree>
    <p:extLst>
      <p:ext uri="{BB962C8B-B14F-4D97-AF65-F5344CB8AC3E}">
        <p14:creationId xmlns:p14="http://schemas.microsoft.com/office/powerpoint/2010/main" val="1476153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4118D46-42BF-4E52-82A3-3DF0ADD1BB13}" type="slidenum">
              <a:rPr kumimoji="1" lang="ja-JP" altLang="en-US" smtClean="0"/>
              <a:t>35</a:t>
            </a:fld>
            <a:endParaRPr kumimoji="1" lang="ja-JP" altLang="en-US"/>
          </a:p>
        </p:txBody>
      </p:sp>
    </p:spTree>
    <p:extLst>
      <p:ext uri="{BB962C8B-B14F-4D97-AF65-F5344CB8AC3E}">
        <p14:creationId xmlns:p14="http://schemas.microsoft.com/office/powerpoint/2010/main" val="1850043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Since the password is not encrypted in the mechanism of the mail itself, it is necessary to protect the whole communication with SSL / TLS Depending on the service, it may be possible to connect with or without encryption, so please make sure that you use it with encryption</a:t>
            </a:r>
            <a:endParaRPr kumimoji="1" lang="ja-JP" altLang="en-US" dirty="0"/>
          </a:p>
        </p:txBody>
      </p:sp>
      <p:sp>
        <p:nvSpPr>
          <p:cNvPr id="4" name="スライド番号プレースホルダー 3"/>
          <p:cNvSpPr>
            <a:spLocks noGrp="1"/>
          </p:cNvSpPr>
          <p:nvPr>
            <p:ph type="sldNum" sz="quarter" idx="10"/>
          </p:nvPr>
        </p:nvSpPr>
        <p:spPr/>
        <p:txBody>
          <a:bodyPr/>
          <a:lstStyle/>
          <a:p>
            <a:fld id="{81E9A9EF-226E-4E86-B09C-61ACF1E018D9}" type="slidenum">
              <a:rPr lang="ja-JP" altLang="en-US" smtClean="0">
                <a:solidFill>
                  <a:prstClr val="black"/>
                </a:solidFill>
              </a:rPr>
              <a:pPr/>
              <a:t>36</a:t>
            </a:fld>
            <a:endParaRPr lang="ja-JP" altLang="en-US">
              <a:solidFill>
                <a:prstClr val="black"/>
              </a:solidFill>
            </a:endParaRPr>
          </a:p>
        </p:txBody>
      </p:sp>
    </p:spTree>
    <p:extLst>
      <p:ext uri="{BB962C8B-B14F-4D97-AF65-F5344CB8AC3E}">
        <p14:creationId xmlns:p14="http://schemas.microsoft.com/office/powerpoint/2010/main" val="2125861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 display location differs depending on the browser, but when connecting with https, a padlock mark appears at the address</a:t>
            </a:r>
          </a:p>
          <a:p>
            <a:r>
              <a:rPr kumimoji="1" lang="en-US" altLang="ja-JP" dirty="0" smtClean="0"/>
              <a:t>Clicking on it will display detailed information</a:t>
            </a:r>
            <a:endParaRPr kumimoji="1" lang="ja-JP" altLang="en-US" dirty="0"/>
          </a:p>
        </p:txBody>
      </p:sp>
      <p:sp>
        <p:nvSpPr>
          <p:cNvPr id="4" name="スライド番号プレースホルダー 3"/>
          <p:cNvSpPr>
            <a:spLocks noGrp="1"/>
          </p:cNvSpPr>
          <p:nvPr>
            <p:ph type="sldNum" sz="quarter" idx="10"/>
          </p:nvPr>
        </p:nvSpPr>
        <p:spPr/>
        <p:txBody>
          <a:bodyPr/>
          <a:lstStyle/>
          <a:p>
            <a:fld id="{81E9A9EF-226E-4E86-B09C-61ACF1E018D9}" type="slidenum">
              <a:rPr lang="ja-JP" altLang="en-US" smtClean="0">
                <a:solidFill>
                  <a:prstClr val="black"/>
                </a:solidFill>
              </a:rPr>
              <a:pPr/>
              <a:t>37</a:t>
            </a:fld>
            <a:endParaRPr lang="ja-JP" altLang="en-US">
              <a:solidFill>
                <a:prstClr val="black"/>
              </a:solidFill>
            </a:endParaRPr>
          </a:p>
        </p:txBody>
      </p:sp>
    </p:spTree>
    <p:extLst>
      <p:ext uri="{BB962C8B-B14F-4D97-AF65-F5344CB8AC3E}">
        <p14:creationId xmlns:p14="http://schemas.microsoft.com/office/powerpoint/2010/main" val="402912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E9A9EF-226E-4E86-B09C-61ACF1E018D9}" type="slidenum">
              <a:rPr lang="ja-JP" altLang="en-US" smtClean="0">
                <a:solidFill>
                  <a:prstClr val="black"/>
                </a:solidFill>
              </a:rPr>
              <a:pPr/>
              <a:t>38</a:t>
            </a:fld>
            <a:endParaRPr lang="ja-JP" altLang="en-US">
              <a:solidFill>
                <a:prstClr val="black"/>
              </a:solidFill>
            </a:endParaRPr>
          </a:p>
        </p:txBody>
      </p:sp>
    </p:spTree>
    <p:extLst>
      <p:ext uri="{BB962C8B-B14F-4D97-AF65-F5344CB8AC3E}">
        <p14:creationId xmlns:p14="http://schemas.microsoft.com/office/powerpoint/2010/main" val="2581495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Forgery of server certificates is difficult, so fake servers often send fake certificates</a:t>
            </a:r>
          </a:p>
          <a:p>
            <a:r>
              <a:rPr kumimoji="1" lang="en-US" altLang="ja-JP" dirty="0" smtClean="0"/>
              <a:t>In that case such a display appears if it can detect that it is fake</a:t>
            </a:r>
          </a:p>
          <a:p>
            <a:r>
              <a:rPr kumimoji="1" lang="en-US" altLang="ja-JP" dirty="0" smtClean="0"/>
              <a:t>It is difficult to make similar warnings even if the setting of the server is incorrect or the certificate has expired</a:t>
            </a:r>
          </a:p>
          <a:p>
            <a:r>
              <a:rPr kumimoji="1" lang="en-US" altLang="ja-JP" dirty="0" smtClean="0"/>
              <a:t>Or you have to use the certificate that you can not check whether it is genuine or stingy for money to buy a server certificate</a:t>
            </a:r>
          </a:p>
          <a:p>
            <a:r>
              <a:rPr kumimoji="1" lang="en-US" altLang="ja-JP" dirty="0" smtClean="0"/>
              <a:t>In the recent example there was a case that Bangladesh's online visa issuing site used certificates that were invalid</a:t>
            </a:r>
          </a:p>
          <a:p>
            <a:r>
              <a:rPr kumimoji="1" lang="en-US" altLang="ja-JP" dirty="0" smtClean="0"/>
              <a:t>That's not very good if you get accustomed to choosing to "continue"</a:t>
            </a:r>
            <a:endParaRPr kumimoji="1" lang="ja-JP" altLang="en-US" dirty="0"/>
          </a:p>
        </p:txBody>
      </p:sp>
      <p:sp>
        <p:nvSpPr>
          <p:cNvPr id="4" name="スライド番号プレースホルダー 3"/>
          <p:cNvSpPr>
            <a:spLocks noGrp="1"/>
          </p:cNvSpPr>
          <p:nvPr>
            <p:ph type="sldNum" sz="quarter" idx="10"/>
          </p:nvPr>
        </p:nvSpPr>
        <p:spPr/>
        <p:txBody>
          <a:bodyPr/>
          <a:lstStyle/>
          <a:p>
            <a:fld id="{81E9A9EF-226E-4E86-B09C-61ACF1E018D9}" type="slidenum">
              <a:rPr lang="ja-JP" altLang="en-US" smtClean="0">
                <a:solidFill>
                  <a:prstClr val="black"/>
                </a:solidFill>
              </a:rPr>
              <a:pPr/>
              <a:t>46</a:t>
            </a:fld>
            <a:endParaRPr lang="ja-JP" altLang="en-US">
              <a:solidFill>
                <a:prstClr val="black"/>
              </a:solidFill>
            </a:endParaRPr>
          </a:p>
        </p:txBody>
      </p:sp>
    </p:spTree>
    <p:extLst>
      <p:ext uri="{BB962C8B-B14F-4D97-AF65-F5344CB8AC3E}">
        <p14:creationId xmlns:p14="http://schemas.microsoft.com/office/powerpoint/2010/main" val="647162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メールで催促が飛びます</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3</a:t>
            </a:fld>
            <a:endParaRPr kumimoji="1" lang="ja-JP" altLang="en-US"/>
          </a:p>
        </p:txBody>
      </p:sp>
    </p:spTree>
    <p:extLst>
      <p:ext uri="{BB962C8B-B14F-4D97-AF65-F5344CB8AC3E}">
        <p14:creationId xmlns:p14="http://schemas.microsoft.com/office/powerpoint/2010/main" val="3997376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118D46-42BF-4E52-82A3-3DF0ADD1BB13}" type="slidenum">
              <a:rPr kumimoji="1" lang="ja-JP" altLang="en-US" smtClean="0"/>
              <a:t>6</a:t>
            </a:fld>
            <a:endParaRPr kumimoji="1" lang="ja-JP" altLang="en-US"/>
          </a:p>
        </p:txBody>
      </p:sp>
    </p:spTree>
    <p:extLst>
      <p:ext uri="{BB962C8B-B14F-4D97-AF65-F5344CB8AC3E}">
        <p14:creationId xmlns:p14="http://schemas.microsoft.com/office/powerpoint/2010/main" val="1554400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4118D46-42BF-4E52-82A3-3DF0ADD1BB13}" type="slidenum">
              <a:rPr kumimoji="1" lang="ja-JP" altLang="en-US" smtClean="0"/>
              <a:t>14</a:t>
            </a:fld>
            <a:endParaRPr kumimoji="1" lang="ja-JP" altLang="en-US"/>
          </a:p>
        </p:txBody>
      </p:sp>
    </p:spTree>
    <p:extLst>
      <p:ext uri="{BB962C8B-B14F-4D97-AF65-F5344CB8AC3E}">
        <p14:creationId xmlns:p14="http://schemas.microsoft.com/office/powerpoint/2010/main" val="1528572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Imitation game (2014) Camber batch</a:t>
            </a:r>
            <a:endParaRPr kumimoji="1" lang="ja-JP" altLang="en-US" dirty="0"/>
          </a:p>
        </p:txBody>
      </p:sp>
      <p:sp>
        <p:nvSpPr>
          <p:cNvPr id="4" name="スライド番号プレースホルダー 3"/>
          <p:cNvSpPr>
            <a:spLocks noGrp="1"/>
          </p:cNvSpPr>
          <p:nvPr>
            <p:ph type="sldNum" sz="quarter" idx="10"/>
          </p:nvPr>
        </p:nvSpPr>
        <p:spPr/>
        <p:txBody>
          <a:bodyPr/>
          <a:lstStyle/>
          <a:p>
            <a:fld id="{64118D46-42BF-4E52-82A3-3DF0ADD1BB13}" type="slidenum">
              <a:rPr kumimoji="1" lang="ja-JP" altLang="en-US" smtClean="0"/>
              <a:t>15</a:t>
            </a:fld>
            <a:endParaRPr kumimoji="1" lang="ja-JP" altLang="en-US"/>
          </a:p>
        </p:txBody>
      </p:sp>
    </p:spTree>
    <p:extLst>
      <p:ext uri="{BB962C8B-B14F-4D97-AF65-F5344CB8AC3E}">
        <p14:creationId xmlns:p14="http://schemas.microsoft.com/office/powerpoint/2010/main" val="1096547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4118D46-42BF-4E52-82A3-3DF0ADD1BB13}" type="slidenum">
              <a:rPr kumimoji="1" lang="ja-JP" altLang="en-US" smtClean="0"/>
              <a:t>19</a:t>
            </a:fld>
            <a:endParaRPr kumimoji="1" lang="ja-JP" altLang="en-US"/>
          </a:p>
        </p:txBody>
      </p:sp>
    </p:spTree>
    <p:extLst>
      <p:ext uri="{BB962C8B-B14F-4D97-AF65-F5344CB8AC3E}">
        <p14:creationId xmlns:p14="http://schemas.microsoft.com/office/powerpoint/2010/main" val="865019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478">
              <a:defRPr/>
            </a:pPr>
            <a:r>
              <a:rPr lang="en-US" altLang="ja-JP" b="0" dirty="0" smtClean="0"/>
              <a:t>AES encryption is a common key encryption method standardized as a new encryption standard (Advanced Encryption Standard) in the United States of America. Since the encryption standard DES (Data Encryption Standard) issued in 1977 became obsolete due to technological progress, we made a public offering of a new cryptosystem, publicly announced as FIPS PUB 197 in March 2001, and the network concealed by the US military It was adopted as Tor, etc. which is an open source project.</a:t>
            </a:r>
            <a:endParaRPr kumimoji="1" lang="ja-JP" altLang="en-US" b="0" dirty="0"/>
          </a:p>
        </p:txBody>
      </p:sp>
      <p:sp>
        <p:nvSpPr>
          <p:cNvPr id="4" name="スライド番号プレースホルダー 3"/>
          <p:cNvSpPr>
            <a:spLocks noGrp="1"/>
          </p:cNvSpPr>
          <p:nvPr>
            <p:ph type="sldNum" sz="quarter" idx="10"/>
          </p:nvPr>
        </p:nvSpPr>
        <p:spPr/>
        <p:txBody>
          <a:bodyPr/>
          <a:lstStyle/>
          <a:p>
            <a:fld id="{AE76B15E-7DE9-4D3E-9F33-1A7F412F76E8}" type="slidenum">
              <a:rPr kumimoji="1" lang="ja-JP" altLang="en-US" smtClean="0"/>
              <a:t>22</a:t>
            </a:fld>
            <a:endParaRPr kumimoji="1" lang="ja-JP" altLang="en-US"/>
          </a:p>
        </p:txBody>
      </p:sp>
    </p:spTree>
    <p:extLst>
      <p:ext uri="{BB962C8B-B14F-4D97-AF65-F5344CB8AC3E}">
        <p14:creationId xmlns:p14="http://schemas.microsoft.com/office/powerpoint/2010/main" val="723480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In that public key cryptosystem, [read]</a:t>
            </a:r>
          </a:p>
          <a:p>
            <a:r>
              <a:rPr kumimoji="1" lang="en-US" altLang="ja-JP" dirty="0" smtClean="0"/>
              <a:t>.....</a:t>
            </a:r>
          </a:p>
          <a:p>
            <a:r>
              <a:rPr kumimoji="1" lang="en-US" altLang="ja-JP" dirty="0" smtClean="0"/>
              <a:t>[until the end]</a:t>
            </a:r>
          </a:p>
          <a:p>
            <a:r>
              <a:rPr kumimoji="1" lang="en-US" altLang="ja-JP" dirty="0" smtClean="0"/>
              <a:t>If the sparse condition is not satisfied, the cryptographic method becomes unsafe and we can not ensure that information is protected from eavesdropping.</a:t>
            </a:r>
          </a:p>
        </p:txBody>
      </p:sp>
      <p:sp>
        <p:nvSpPr>
          <p:cNvPr id="4" name="スライド番号プレースホルダー 3"/>
          <p:cNvSpPr>
            <a:spLocks noGrp="1"/>
          </p:cNvSpPr>
          <p:nvPr>
            <p:ph type="sldNum" sz="quarter" idx="10"/>
          </p:nvPr>
        </p:nvSpPr>
        <p:spPr/>
        <p:txBody>
          <a:bodyPr/>
          <a:lstStyle/>
          <a:p>
            <a:fld id="{F6E208AB-F245-46C9-B5B3-63383E881C88}" type="slidenum">
              <a:rPr kumimoji="1" lang="ja-JP" altLang="en-US" smtClean="0"/>
              <a:t>25</a:t>
            </a:fld>
            <a:endParaRPr kumimoji="1" lang="ja-JP" altLang="en-US"/>
          </a:p>
        </p:txBody>
      </p:sp>
    </p:spTree>
    <p:extLst>
      <p:ext uri="{BB962C8B-B14F-4D97-AF65-F5344CB8AC3E}">
        <p14:creationId xmlns:p14="http://schemas.microsoft.com/office/powerpoint/2010/main" val="3200731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118D46-42BF-4E52-82A3-3DF0ADD1BB13}" type="slidenum">
              <a:rPr kumimoji="1" lang="ja-JP" altLang="en-US" smtClean="0"/>
              <a:t>29</a:t>
            </a:fld>
            <a:endParaRPr kumimoji="1" lang="ja-JP" altLang="en-US"/>
          </a:p>
        </p:txBody>
      </p:sp>
    </p:spTree>
    <p:extLst>
      <p:ext uri="{BB962C8B-B14F-4D97-AF65-F5344CB8AC3E}">
        <p14:creationId xmlns:p14="http://schemas.microsoft.com/office/powerpoint/2010/main" val="278724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230857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212898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E280EC1-6B44-4B49-82BC-9ACA7170F820}" type="slidenum">
              <a:rPr lang="ja-JP" altLang="en-US" smtClean="0"/>
              <a:pPr/>
              <a:t>‹#›</a:t>
            </a:fld>
            <a:endParaRPr lang="ja-JP" alt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1895605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010844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1937035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824297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2772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8055235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4905546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358415" y="624110"/>
            <a:ext cx="7175986" cy="682152"/>
          </a:xfrm>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863029" y="1530849"/>
            <a:ext cx="7671372" cy="4380373"/>
          </a:xfrm>
        </p:spPr>
        <p:txBody>
          <a:bodyPr>
            <a:normAutofit/>
          </a:bodyPr>
          <a:lstStyle>
            <a:lvl1pPr marL="452438" indent="-452438">
              <a:defRPr sz="2800"/>
            </a:lvl1pPr>
            <a:lvl2pPr marL="893763" indent="-436563">
              <a:defRPr sz="2400"/>
            </a:lvl2pPr>
            <a:lvl3pPr marL="1254125" indent="-339725">
              <a:defRPr sz="2000"/>
            </a:lvl3pPr>
            <a:lvl4pPr marL="1704975" indent="-333375">
              <a:defRPr sz="1800"/>
            </a:lvl4pPr>
            <a:lvl5pPr marL="2157413" indent="-328613">
              <a:defRPr sz="18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40883660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746287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607377" y="624110"/>
            <a:ext cx="6927024" cy="832550"/>
          </a:xfrm>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1607377" y="1616149"/>
            <a:ext cx="6927023" cy="4295073"/>
          </a:xfrm>
        </p:spPr>
        <p:txBody>
          <a:bodyPr/>
          <a:lstStyle>
            <a:lvl1pPr>
              <a:defRPr sz="2400"/>
            </a:lvl1pPr>
            <a:lvl2pPr>
              <a:defRPr sz="2000"/>
            </a:lvl2pPr>
            <a:lvl3pPr>
              <a:defRPr sz="1800"/>
            </a:lvl3pPr>
            <a:lvl4pPr>
              <a:defRPr sz="1600"/>
            </a:lvl4pPr>
            <a:lvl5pPr>
              <a:defRPr sz="14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a:xfrm>
            <a:off x="1944000" y="6135809"/>
            <a:ext cx="5716800" cy="365125"/>
          </a:xfrm>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0589663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358414" y="624110"/>
            <a:ext cx="7175986" cy="680708"/>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11658" y="1536524"/>
            <a:ext cx="3585681" cy="4367579"/>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592549" y="1536524"/>
            <a:ext cx="3941852" cy="4367579"/>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6049184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0538495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4650940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9423432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7655504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7733855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3517669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E280EC1-6B44-4B49-82BC-9ACA7170F820}" type="slidenum">
              <a:rPr lang="ja-JP" altLang="en-US" smtClean="0"/>
              <a:pPr/>
              <a:t>‹#›</a:t>
            </a:fld>
            <a:endParaRPr lang="ja-JP" alt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383832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8187678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17906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7403853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4544685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5949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9458099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4150641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1308492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203490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4453846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40715912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4396828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014414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3272599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6717372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4728005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3786132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999024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043527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4221401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984703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418474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101508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8875730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dt="0"/>
  <p:txStyles>
    <p:title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420806718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hf hdr="0" dt="0"/>
  <p:txStyles>
    <p:title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06562326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4.xml"/><Relationship Id="rId5" Type="http://schemas.openxmlformats.org/officeDocument/2006/relationships/image" Target="../media/image13.WMF"/><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8.xml"/><Relationship Id="rId1" Type="http://schemas.openxmlformats.org/officeDocument/2006/relationships/slideLayout" Target="../slideLayouts/slideLayout34.xml"/><Relationship Id="rId4" Type="http://schemas.openxmlformats.org/officeDocument/2006/relationships/image" Target="../media/image13.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3" Type="http://schemas.openxmlformats.org/officeDocument/2006/relationships/image" Target="../media/image16.wmf"/><Relationship Id="rId7" Type="http://schemas.openxmlformats.org/officeDocument/2006/relationships/image" Target="../media/image5.png"/><Relationship Id="rId2" Type="http://schemas.openxmlformats.org/officeDocument/2006/relationships/image" Target="../media/image15.wmf"/><Relationship Id="rId1" Type="http://schemas.openxmlformats.org/officeDocument/2006/relationships/slideLayout" Target="../slideLayouts/slideLayout34.xml"/><Relationship Id="rId6" Type="http://schemas.openxmlformats.org/officeDocument/2006/relationships/image" Target="../media/image18.png"/><Relationship Id="rId5" Type="http://schemas.openxmlformats.org/officeDocument/2006/relationships/image" Target="../media/image17.wmf"/><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4.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2" Type="http://schemas.openxmlformats.org/officeDocument/2006/relationships/hyperlink" Target="http://www.kyushu-u.ac.jp/" TargetMode="External"/><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34.xml"/><Relationship Id="rId5" Type="http://schemas.openxmlformats.org/officeDocument/2006/relationships/image" Target="../media/image4.pn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4.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4.xml"/><Relationship Id="rId5" Type="http://schemas.openxmlformats.org/officeDocument/2006/relationships/image" Target="../media/image9.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en-US" altLang="ja-JP" sz="4000" dirty="0" smtClean="0">
                <a:solidFill>
                  <a:prstClr val="black"/>
                </a:solidFill>
              </a:rPr>
              <a:t>Introduction to Cyber Security</a:t>
            </a:r>
            <a:r>
              <a:rPr lang="en-US" altLang="ja-JP" sz="7200" dirty="0">
                <a:solidFill>
                  <a:prstClr val="black"/>
                </a:solidFill>
              </a:rPr>
              <a:t/>
            </a:r>
            <a:br>
              <a:rPr lang="en-US" altLang="ja-JP" sz="7200" dirty="0">
                <a:solidFill>
                  <a:prstClr val="black"/>
                </a:solidFill>
              </a:rPr>
            </a:br>
            <a:r>
              <a:rPr lang="ja-JP" altLang="en-US" dirty="0">
                <a:solidFill>
                  <a:prstClr val="black"/>
                </a:solidFill>
              </a:rPr>
              <a:t> </a:t>
            </a:r>
            <a:r>
              <a:rPr lang="en-US" altLang="ja-JP" sz="3600" dirty="0">
                <a:solidFill>
                  <a:prstClr val="black"/>
                </a:solidFill>
              </a:rPr>
              <a:t>― </a:t>
            </a:r>
            <a:r>
              <a:rPr lang="en-US" altLang="ja-JP" sz="3600" dirty="0" smtClean="0">
                <a:solidFill>
                  <a:prstClr val="black"/>
                </a:solidFill>
              </a:rPr>
              <a:t>To survive in the IT society</a:t>
            </a:r>
            <a:r>
              <a:rPr lang="ja-JP" altLang="en-US" sz="3600" dirty="0" smtClean="0">
                <a:solidFill>
                  <a:prstClr val="black"/>
                </a:solidFill>
              </a:rPr>
              <a:t> </a:t>
            </a:r>
            <a:r>
              <a:rPr lang="en-US" altLang="ja-JP" sz="3600" dirty="0">
                <a:solidFill>
                  <a:prstClr val="black"/>
                </a:solidFill>
              </a:rPr>
              <a:t>―</a:t>
            </a:r>
            <a:endParaRPr kumimoji="1" lang="ja-JP" altLang="en-US" sz="3600" dirty="0"/>
          </a:p>
        </p:txBody>
      </p:sp>
      <p:sp>
        <p:nvSpPr>
          <p:cNvPr id="3" name="サブタイトル 2"/>
          <p:cNvSpPr>
            <a:spLocks noGrp="1"/>
          </p:cNvSpPr>
          <p:nvPr>
            <p:ph type="subTitle" idx="1"/>
          </p:nvPr>
        </p:nvSpPr>
        <p:spPr/>
        <p:txBody>
          <a:bodyPr>
            <a:noAutofit/>
          </a:bodyPr>
          <a:lstStyle/>
          <a:p>
            <a:pPr lvl="0">
              <a:buClr>
                <a:srgbClr val="A53010"/>
              </a:buClr>
            </a:pPr>
            <a:endParaRPr lang="en-US" altLang="ja-JP" sz="3200" dirty="0">
              <a:solidFill>
                <a:prstClr val="black">
                  <a:lumMod val="65000"/>
                  <a:lumOff val="35000"/>
                </a:prstClr>
              </a:solidFill>
            </a:endParaRPr>
          </a:p>
          <a:p>
            <a:pPr lvl="0">
              <a:buClr>
                <a:srgbClr val="A53010"/>
              </a:buClr>
            </a:pPr>
            <a:r>
              <a:rPr lang="en-US" altLang="ja-JP" sz="3200" dirty="0"/>
              <a:t>Knowing encryption technology</a:t>
            </a:r>
            <a:endParaRPr kumimoji="1" lang="ja-JP" altLang="en-US" dirty="0"/>
          </a:p>
        </p:txBody>
      </p:sp>
    </p:spTree>
    <p:extLst>
      <p:ext uri="{BB962C8B-B14F-4D97-AF65-F5344CB8AC3E}">
        <p14:creationId xmlns:p14="http://schemas.microsoft.com/office/powerpoint/2010/main" val="644449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000" dirty="0"/>
              <a:t>4 Major </a:t>
            </a:r>
            <a:r>
              <a:rPr lang="en-US" altLang="ja-JP" sz="4000" dirty="0" smtClean="0"/>
              <a:t>threats</a:t>
            </a:r>
            <a:r>
              <a:rPr lang="ja-JP" altLang="en-US" sz="4000" dirty="0" smtClean="0"/>
              <a:t>（</a:t>
            </a:r>
            <a:r>
              <a:rPr lang="en-US" altLang="ja-JP" sz="4000" dirty="0"/>
              <a:t>4/4</a:t>
            </a:r>
            <a:r>
              <a:rPr lang="ja-JP" altLang="en-US" sz="4000" dirty="0"/>
              <a:t>）</a:t>
            </a:r>
            <a:endParaRPr kumimoji="1" lang="ja-JP" altLang="en-US" sz="4000" dirty="0"/>
          </a:p>
        </p:txBody>
      </p:sp>
      <p:sp>
        <p:nvSpPr>
          <p:cNvPr id="3" name="コンテンツ プレースホルダー 2"/>
          <p:cNvSpPr>
            <a:spLocks noGrp="1"/>
          </p:cNvSpPr>
          <p:nvPr>
            <p:ph idx="1"/>
          </p:nvPr>
        </p:nvSpPr>
        <p:spPr/>
        <p:txBody>
          <a:bodyPr/>
          <a:lstStyle/>
          <a:p>
            <a:pPr marL="514350" indent="-514350">
              <a:buFont typeface="+mj-ea"/>
              <a:buAutoNum type="circleNumDbPlain" startAt="4"/>
            </a:pPr>
            <a:r>
              <a:rPr lang="en-US" altLang="ja-JP" sz="3200" dirty="0"/>
              <a:t> </a:t>
            </a:r>
            <a:r>
              <a:rPr lang="en-US" altLang="ja-JP" sz="3200" dirty="0">
                <a:solidFill>
                  <a:srgbClr val="FF0000"/>
                </a:solidFill>
              </a:rPr>
              <a:t>Denial</a:t>
            </a:r>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10</a:t>
            </a:fld>
            <a:endParaRPr kumimoji="1" lang="ja-JP" altLang="en-US" dirty="0"/>
          </a:p>
        </p:txBody>
      </p:sp>
      <p:pic>
        <p:nvPicPr>
          <p:cNvPr id="7" name="Picture 4" descr="C:\Users\tyasuda\AppData\Local\Microsoft\Windows\Temporary Internet Files\Content.IE5\6G6W7DUK\MC90043164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7957" y="3392701"/>
            <a:ext cx="1513760" cy="1513760"/>
          </a:xfrm>
          <a:prstGeom prst="rect">
            <a:avLst/>
          </a:prstGeom>
          <a:noFill/>
          <a:effectLst>
            <a:glow>
              <a:schemeClr val="accent1"/>
            </a:glow>
          </a:effectLst>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8" name="Picture 6" descr="C:\Users\tyasuda\AppData\Local\Microsoft\Windows\Temporary Internet Files\Content.IE5\FAHUO7A7\MC900431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3267325"/>
            <a:ext cx="1498724" cy="1498724"/>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
        <p:nvSpPr>
          <p:cNvPr id="9" name="円形吹き出し 8"/>
          <p:cNvSpPr/>
          <p:nvPr/>
        </p:nvSpPr>
        <p:spPr>
          <a:xfrm>
            <a:off x="3182485" y="2168565"/>
            <a:ext cx="2621570" cy="1620475"/>
          </a:xfrm>
          <a:prstGeom prst="wedgeEllipseCallout">
            <a:avLst>
              <a:gd name="adj1" fmla="val 93664"/>
              <a:gd name="adj2" fmla="val 47136"/>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dirty="0"/>
              <a:t>I ordered it a week ago </a:t>
            </a:r>
            <a:r>
              <a:rPr lang="en-US" altLang="ja-JP" dirty="0" smtClean="0"/>
              <a:t>,all right</a:t>
            </a:r>
            <a:r>
              <a:rPr lang="en-US" altLang="ja-JP" dirty="0"/>
              <a:t>?</a:t>
            </a:r>
            <a:endParaRPr kumimoji="1" lang="ja-JP" altLang="en-US" dirty="0"/>
          </a:p>
        </p:txBody>
      </p:sp>
      <p:sp>
        <p:nvSpPr>
          <p:cNvPr id="10" name="円形吹き出し 9"/>
          <p:cNvSpPr/>
          <p:nvPr/>
        </p:nvSpPr>
        <p:spPr>
          <a:xfrm>
            <a:off x="3182484" y="4328805"/>
            <a:ext cx="2964315" cy="1620475"/>
          </a:xfrm>
          <a:prstGeom prst="wedgeEllipseCallout">
            <a:avLst>
              <a:gd name="adj1" fmla="val -72523"/>
              <a:gd name="adj2" fmla="val -75826"/>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dirty="0"/>
              <a:t>No, I did not order it. </a:t>
            </a:r>
            <a:r>
              <a:rPr lang="en-US" altLang="ja-JP" dirty="0" smtClean="0"/>
              <a:t>Do you have evidence</a:t>
            </a:r>
            <a:r>
              <a:rPr lang="en-US" altLang="ja-JP" dirty="0"/>
              <a:t>?</a:t>
            </a:r>
            <a:endParaRPr kumimoji="1" lang="ja-JP" altLang="en-US" dirty="0"/>
          </a:p>
        </p:txBody>
      </p:sp>
      <p:sp>
        <p:nvSpPr>
          <p:cNvPr id="11" name="フッター プレースホルダー 3"/>
          <p:cNvSpPr>
            <a:spLocks noGrp="1"/>
          </p:cNvSpPr>
          <p:nvPr>
            <p:ph type="ftr" sz="quarter" idx="11"/>
          </p:nvPr>
        </p:nvSpPr>
        <p:spPr>
          <a:xfrm>
            <a:off x="3028950" y="6356351"/>
            <a:ext cx="3086100" cy="365125"/>
          </a:xfrm>
        </p:spPr>
        <p:txBody>
          <a:bodyPr/>
          <a:lstStyle/>
          <a:p>
            <a:r>
              <a:rPr lang="en-US" dirty="0"/>
              <a:t>Primary Course of Cyber Security </a:t>
            </a:r>
            <a:endParaRPr lang="ja-JP" altLang="en-US" dirty="0">
              <a:solidFill>
                <a:prstClr val="black">
                  <a:tint val="75000"/>
                </a:prstClr>
              </a:solidFill>
            </a:endParaRPr>
          </a:p>
        </p:txBody>
      </p:sp>
    </p:spTree>
    <p:extLst>
      <p:ext uri="{BB962C8B-B14F-4D97-AF65-F5344CB8AC3E}">
        <p14:creationId xmlns:p14="http://schemas.microsoft.com/office/powerpoint/2010/main" val="25035627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000" dirty="0"/>
              <a:t>Role of encryption</a:t>
            </a:r>
            <a:endParaRPr kumimoji="1" lang="ja-JP" altLang="en-US" sz="4000" dirty="0"/>
          </a:p>
        </p:txBody>
      </p:sp>
      <p:sp>
        <p:nvSpPr>
          <p:cNvPr id="3" name="コンテンツ プレースホルダー 2"/>
          <p:cNvSpPr>
            <a:spLocks noGrp="1"/>
          </p:cNvSpPr>
          <p:nvPr>
            <p:ph idx="1"/>
          </p:nvPr>
        </p:nvSpPr>
        <p:spPr/>
        <p:txBody>
          <a:bodyPr>
            <a:normAutofit/>
          </a:bodyPr>
          <a:lstStyle/>
          <a:p>
            <a:r>
              <a:rPr lang="en-US" altLang="ja-JP" sz="2800" dirty="0" smtClean="0">
                <a:ea typeface="ＭＳ ゴシック" panose="020B0609070205080204" pitchFamily="49" charset="-128"/>
              </a:rPr>
              <a:t>Using </a:t>
            </a:r>
            <a:r>
              <a:rPr lang="en-US" altLang="ja-JP" sz="2800" u="sng" dirty="0">
                <a:ea typeface="ＭＳ ゴシック" panose="020B0609070205080204" pitchFamily="49" charset="-128"/>
              </a:rPr>
              <a:t>cryptographic algorithms </a:t>
            </a:r>
            <a:r>
              <a:rPr lang="en-US" altLang="ja-JP" sz="2800" dirty="0">
                <a:ea typeface="ＭＳ ゴシック" panose="020B0609070205080204" pitchFamily="49" charset="-128"/>
              </a:rPr>
              <a:t>and </a:t>
            </a:r>
            <a:r>
              <a:rPr lang="en-US" altLang="ja-JP" sz="2800" u="sng" dirty="0">
                <a:ea typeface="ＭＳ ゴシック" panose="020B0609070205080204" pitchFamily="49" charset="-128"/>
              </a:rPr>
              <a:t>cryptographic protocols </a:t>
            </a:r>
            <a:r>
              <a:rPr lang="en-US" altLang="ja-JP" sz="2800" dirty="0">
                <a:ea typeface="ＭＳ ゴシック" panose="020B0609070205080204" pitchFamily="49" charset="-128"/>
              </a:rPr>
              <a:t>to </a:t>
            </a:r>
            <a:r>
              <a:rPr lang="en-US" altLang="ja-JP" sz="2800" dirty="0" smtClean="0">
                <a:ea typeface="ＭＳ ゴシック" panose="020B0609070205080204" pitchFamily="49" charset="-128"/>
              </a:rPr>
              <a:t>realize confidentiality ,integrity ,etc. against </a:t>
            </a:r>
            <a:r>
              <a:rPr lang="en-US" altLang="ja-JP" sz="2800" dirty="0">
                <a:ea typeface="ＭＳ ゴシック" panose="020B0609070205080204" pitchFamily="49" charset="-128"/>
              </a:rPr>
              <a:t>the four major </a:t>
            </a:r>
            <a:r>
              <a:rPr lang="en-US" altLang="ja-JP" sz="2800" dirty="0" smtClean="0">
                <a:ea typeface="ＭＳ ゴシック" panose="020B0609070205080204" pitchFamily="49" charset="-128"/>
              </a:rPr>
              <a:t>threats</a:t>
            </a:r>
          </a:p>
          <a:p>
            <a:endParaRPr lang="en-US" altLang="ja-JP" sz="2800" dirty="0" smtClean="0">
              <a:ea typeface="ＭＳ ゴシック" panose="020B0609070205080204" pitchFamily="49" charset="-128"/>
            </a:endParaRPr>
          </a:p>
          <a:p>
            <a:r>
              <a:rPr lang="en-US" altLang="ja-JP" sz="2800" dirty="0">
                <a:ea typeface="ＭＳ ゴシック" panose="020B0609070205080204" pitchFamily="49" charset="-128"/>
              </a:rPr>
              <a:t>Research on the composition </a:t>
            </a:r>
            <a:r>
              <a:rPr lang="en-US" altLang="ja-JP" sz="2800" dirty="0" smtClean="0">
                <a:ea typeface="ＭＳ ゴシック" panose="020B0609070205080204" pitchFamily="49" charset="-128"/>
              </a:rPr>
              <a:t>method,</a:t>
            </a:r>
            <a:r>
              <a:rPr lang="en-US" altLang="ja-JP" sz="2800" dirty="0">
                <a:ea typeface="ＭＳ ゴシック" panose="020B0609070205080204" pitchFamily="49" charset="-128"/>
              </a:rPr>
              <a:t> performance and safety</a:t>
            </a:r>
            <a:r>
              <a:rPr lang="en-US" altLang="ja-JP" sz="2800" dirty="0" smtClean="0">
                <a:ea typeface="ＭＳ ゴシック" panose="020B0609070205080204" pitchFamily="49" charset="-128"/>
              </a:rPr>
              <a:t> </a:t>
            </a:r>
            <a:r>
              <a:rPr lang="en-US" altLang="ja-JP" sz="2800" dirty="0">
                <a:ea typeface="ＭＳ ゴシック" panose="020B0609070205080204" pitchFamily="49" charset="-128"/>
              </a:rPr>
              <a:t>of </a:t>
            </a:r>
            <a:r>
              <a:rPr lang="en-US" altLang="ja-JP" sz="2800" dirty="0" smtClean="0">
                <a:ea typeface="ＭＳ ゴシック" panose="020B0609070205080204" pitchFamily="49" charset="-128"/>
              </a:rPr>
              <a:t>cryptosystem</a:t>
            </a:r>
            <a:endParaRPr lang="ja-JP" altLang="en-US" sz="2800" dirty="0">
              <a:ea typeface="ＭＳ ゴシック" panose="020B0609070205080204" pitchFamily="49" charset="-128"/>
            </a:endParaRPr>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11</a:t>
            </a:fld>
            <a:endParaRPr kumimoji="1" lang="ja-JP" altLang="en-US" dirty="0"/>
          </a:p>
        </p:txBody>
      </p:sp>
      <p:sp>
        <p:nvSpPr>
          <p:cNvPr id="7" name="フッター プレースホルダー 3"/>
          <p:cNvSpPr>
            <a:spLocks noGrp="1"/>
          </p:cNvSpPr>
          <p:nvPr>
            <p:ph type="ftr" sz="quarter" idx="11"/>
          </p:nvPr>
        </p:nvSpPr>
        <p:spPr>
          <a:xfrm>
            <a:off x="3028950" y="6356351"/>
            <a:ext cx="3086100" cy="365125"/>
          </a:xfrm>
        </p:spPr>
        <p:txBody>
          <a:bodyPr/>
          <a:lstStyle/>
          <a:p>
            <a:r>
              <a:rPr lang="en-US" dirty="0"/>
              <a:t>Primary Course of Cyber Security </a:t>
            </a:r>
            <a:endParaRPr lang="ja-JP" altLang="en-US" dirty="0">
              <a:solidFill>
                <a:prstClr val="black">
                  <a:tint val="75000"/>
                </a:prstClr>
              </a:solidFill>
            </a:endParaRPr>
          </a:p>
        </p:txBody>
      </p:sp>
    </p:spTree>
    <p:extLst>
      <p:ext uri="{BB962C8B-B14F-4D97-AF65-F5344CB8AC3E}">
        <p14:creationId xmlns:p14="http://schemas.microsoft.com/office/powerpoint/2010/main" val="19634153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214439"/>
            <a:ext cx="7886700" cy="2852737"/>
          </a:xfrm>
          <a:noFill/>
        </p:spPr>
        <p:txBody>
          <a:bodyPr>
            <a:normAutofit/>
          </a:bodyPr>
          <a:lstStyle/>
          <a:p>
            <a:pPr algn="ctr"/>
            <a:r>
              <a:rPr lang="en-US" altLang="ja-JP" sz="4400" dirty="0"/>
              <a:t>The history of cryptography </a:t>
            </a:r>
            <a:r>
              <a:rPr lang="en-US" altLang="ja-JP" sz="4400" dirty="0" smtClean="0"/>
              <a:t/>
            </a:r>
            <a:br>
              <a:rPr lang="en-US" altLang="ja-JP" sz="4400" dirty="0" smtClean="0"/>
            </a:br>
            <a:r>
              <a:rPr lang="en-US" altLang="ja-JP" dirty="0">
                <a:solidFill>
                  <a:schemeClr val="tx1">
                    <a:lumMod val="65000"/>
                    <a:lumOff val="35000"/>
                  </a:schemeClr>
                </a:solidFill>
              </a:rPr>
              <a:t>From ancient cryptography to modern cryptography</a:t>
            </a:r>
            <a:endParaRPr kumimoji="1" lang="ja-JP" altLang="en-US" dirty="0">
              <a:solidFill>
                <a:schemeClr val="tx1">
                  <a:lumMod val="65000"/>
                  <a:lumOff val="35000"/>
                </a:schemeClr>
              </a:solidFill>
            </a:endParaRPr>
          </a:p>
        </p:txBody>
      </p:sp>
      <p:sp>
        <p:nvSpPr>
          <p:cNvPr id="3" name="テキスト プレースホルダー 2"/>
          <p:cNvSpPr>
            <a:spLocks noGrp="1"/>
          </p:cNvSpPr>
          <p:nvPr>
            <p:ph type="body" idx="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12</a:t>
            </a:fld>
            <a:endParaRPr kumimoji="1" lang="ja-JP" altLang="en-US"/>
          </a:p>
        </p:txBody>
      </p:sp>
      <p:sp>
        <p:nvSpPr>
          <p:cNvPr id="7" name="フッター プレースホルダー 3"/>
          <p:cNvSpPr>
            <a:spLocks noGrp="1"/>
          </p:cNvSpPr>
          <p:nvPr>
            <p:ph type="ftr" sz="quarter" idx="11"/>
          </p:nvPr>
        </p:nvSpPr>
        <p:spPr>
          <a:xfrm>
            <a:off x="3028950" y="6356351"/>
            <a:ext cx="3086100" cy="365125"/>
          </a:xfrm>
        </p:spPr>
        <p:txBody>
          <a:bodyPr/>
          <a:lstStyle/>
          <a:p>
            <a:r>
              <a:rPr lang="en-US" dirty="0"/>
              <a:t>Primary Course of Cyber Security </a:t>
            </a:r>
            <a:endParaRPr lang="ja-JP" altLang="en-US" dirty="0">
              <a:solidFill>
                <a:prstClr val="black">
                  <a:tint val="75000"/>
                </a:prstClr>
              </a:solidFill>
            </a:endParaRPr>
          </a:p>
        </p:txBody>
      </p:sp>
    </p:spTree>
    <p:extLst>
      <p:ext uri="{BB962C8B-B14F-4D97-AF65-F5344CB8AC3E}">
        <p14:creationId xmlns:p14="http://schemas.microsoft.com/office/powerpoint/2010/main" val="40514025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000" dirty="0" smtClean="0"/>
              <a:t>Ancient </a:t>
            </a:r>
            <a:r>
              <a:rPr lang="en-US" altLang="ja-JP" sz="4000" dirty="0"/>
              <a:t>cryptography</a:t>
            </a:r>
            <a:endParaRPr kumimoji="1" lang="ja-JP" altLang="en-US" sz="4000" dirty="0"/>
          </a:p>
        </p:txBody>
      </p:sp>
      <p:sp>
        <p:nvSpPr>
          <p:cNvPr id="3" name="コンテンツ プレースホルダー 2"/>
          <p:cNvSpPr>
            <a:spLocks noGrp="1"/>
          </p:cNvSpPr>
          <p:nvPr>
            <p:ph idx="1"/>
          </p:nvPr>
        </p:nvSpPr>
        <p:spPr>
          <a:xfrm>
            <a:off x="499404" y="1690689"/>
            <a:ext cx="5392126" cy="4570411"/>
          </a:xfrm>
        </p:spPr>
        <p:txBody>
          <a:bodyPr>
            <a:normAutofit lnSpcReduction="10000"/>
          </a:bodyPr>
          <a:lstStyle/>
          <a:p>
            <a:r>
              <a:rPr lang="en-US" altLang="ja-JP" sz="3200" dirty="0"/>
              <a:t>There was encryption from </a:t>
            </a:r>
            <a:r>
              <a:rPr lang="en-US" altLang="ja-JP" sz="3200" dirty="0" smtClean="0"/>
              <a:t>BC</a:t>
            </a:r>
            <a:r>
              <a:rPr lang="en-US" altLang="ja-JP" sz="3200" dirty="0"/>
              <a:t>.</a:t>
            </a:r>
            <a:endParaRPr kumimoji="1" lang="en-US" altLang="ja-JP" sz="3200" dirty="0" smtClean="0"/>
          </a:p>
          <a:p>
            <a:pPr lvl="1"/>
            <a:r>
              <a:rPr lang="en-US" altLang="ja-JP" sz="2800" dirty="0" err="1"/>
              <a:t>Scytale</a:t>
            </a:r>
            <a:r>
              <a:rPr lang="en-US" altLang="ja-JP" sz="2800" dirty="0"/>
              <a:t> </a:t>
            </a:r>
            <a:r>
              <a:rPr lang="en-US" altLang="ja-JP" sz="2800" dirty="0" smtClean="0"/>
              <a:t>encryption</a:t>
            </a:r>
          </a:p>
          <a:p>
            <a:pPr lvl="2"/>
            <a:r>
              <a:rPr lang="en-US" altLang="ja-JP" sz="2000" dirty="0"/>
              <a:t>Used in Sparta in the 5th century </a:t>
            </a:r>
            <a:r>
              <a:rPr lang="en-US" altLang="ja-JP" sz="2000" dirty="0" smtClean="0"/>
              <a:t>BC</a:t>
            </a:r>
          </a:p>
          <a:p>
            <a:pPr lvl="2"/>
            <a:r>
              <a:rPr lang="en-US" altLang="ja-JP" sz="2000" dirty="0"/>
              <a:t>Wrap a string of stringed ribbon around a </a:t>
            </a:r>
            <a:r>
              <a:rPr lang="en-US" altLang="ja-JP" sz="2000" dirty="0" smtClean="0"/>
              <a:t>bar</a:t>
            </a:r>
          </a:p>
          <a:p>
            <a:pPr lvl="2"/>
            <a:r>
              <a:rPr lang="en-US" altLang="ja-JP" sz="2000" dirty="0"/>
              <a:t>Meaningful sentences appear in a certain </a:t>
            </a:r>
            <a:r>
              <a:rPr lang="en-US" altLang="ja-JP" sz="2000" dirty="0" smtClean="0"/>
              <a:t>column</a:t>
            </a:r>
          </a:p>
          <a:p>
            <a:pPr lvl="1"/>
            <a:r>
              <a:rPr lang="en-US" altLang="ja-JP" sz="2800" dirty="0"/>
              <a:t>Caesar </a:t>
            </a:r>
            <a:r>
              <a:rPr lang="en-US" altLang="ja-JP" sz="2800" dirty="0" smtClean="0"/>
              <a:t>cipher</a:t>
            </a:r>
          </a:p>
          <a:p>
            <a:pPr lvl="2"/>
            <a:r>
              <a:rPr lang="en-US" altLang="ja-JP" sz="2000" dirty="0"/>
              <a:t>Caesar used it for personal communication (not </a:t>
            </a:r>
            <a:r>
              <a:rPr lang="en-US" altLang="ja-JP" sz="2000" dirty="0" smtClean="0"/>
              <a:t>military) in </a:t>
            </a:r>
            <a:r>
              <a:rPr lang="en-US" altLang="ja-JP" sz="2000" dirty="0"/>
              <a:t>the 1st century </a:t>
            </a:r>
            <a:r>
              <a:rPr lang="en-US" altLang="ja-JP" sz="2000" dirty="0" smtClean="0"/>
              <a:t>BC</a:t>
            </a:r>
          </a:p>
          <a:p>
            <a:pPr lvl="2"/>
            <a:r>
              <a:rPr lang="en-US" altLang="ja-JP" sz="2000" dirty="0"/>
              <a:t>Encrypt by shifting each character at </a:t>
            </a:r>
            <a:r>
              <a:rPr lang="en-US" altLang="ja-JP" sz="2000" dirty="0" smtClean="0"/>
              <a:t>even intervals</a:t>
            </a:r>
          </a:p>
          <a:p>
            <a:pPr lvl="2"/>
            <a:r>
              <a:rPr lang="en-US" altLang="ja-JP" sz="2000" dirty="0"/>
              <a:t>Decoding is shifted to the opposite side</a:t>
            </a:r>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13</a:t>
            </a:fld>
            <a:endParaRPr kumimoji="1" lang="ja-JP" altLang="en-US" dirty="0"/>
          </a:p>
        </p:txBody>
      </p:sp>
      <p:pic>
        <p:nvPicPr>
          <p:cNvPr id="1026" name="Picture 2" descr="C:\Users\tyasuda\Desktop\交流会\Skytal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9428" y="1456660"/>
            <a:ext cx="2592288" cy="194421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tyasuda\Desktop\交流会\Caesa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865" y="4828354"/>
            <a:ext cx="3103751" cy="1307455"/>
          </a:xfrm>
          <a:prstGeom prst="rect">
            <a:avLst/>
          </a:prstGeom>
          <a:noFill/>
          <a:extLst>
            <a:ext uri="{909E8E84-426E-40DD-AFC4-6F175D3DCCD1}">
              <a14:hiddenFill xmlns:a14="http://schemas.microsoft.com/office/drawing/2010/main">
                <a:solidFill>
                  <a:srgbClr val="FFFFFF"/>
                </a:solidFill>
              </a14:hiddenFill>
            </a:ext>
          </a:extLst>
        </p:spPr>
      </p:pic>
      <p:sp>
        <p:nvSpPr>
          <p:cNvPr id="8" name="フッター プレースホルダー 3"/>
          <p:cNvSpPr>
            <a:spLocks noGrp="1"/>
          </p:cNvSpPr>
          <p:nvPr>
            <p:ph type="ftr" sz="quarter" idx="11"/>
          </p:nvPr>
        </p:nvSpPr>
        <p:spPr>
          <a:xfrm>
            <a:off x="3028950" y="6356351"/>
            <a:ext cx="3086100" cy="365125"/>
          </a:xfrm>
        </p:spPr>
        <p:txBody>
          <a:bodyPr/>
          <a:lstStyle/>
          <a:p>
            <a:r>
              <a:rPr lang="en-US" dirty="0"/>
              <a:t>Primary Course of Cyber Security </a:t>
            </a:r>
            <a:endParaRPr lang="ja-JP" altLang="en-US" dirty="0">
              <a:solidFill>
                <a:prstClr val="black">
                  <a:tint val="75000"/>
                </a:prstClr>
              </a:solidFill>
            </a:endParaRPr>
          </a:p>
        </p:txBody>
      </p:sp>
    </p:spTree>
    <p:extLst>
      <p:ext uri="{BB962C8B-B14F-4D97-AF65-F5344CB8AC3E}">
        <p14:creationId xmlns:p14="http://schemas.microsoft.com/office/powerpoint/2010/main" val="12142015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000" dirty="0"/>
              <a:t>Caesar cipher (an example)</a:t>
            </a:r>
            <a:endParaRPr kumimoji="1" lang="ja-JP" altLang="en-US" sz="4000" dirty="0"/>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1248074285"/>
              </p:ext>
            </p:extLst>
          </p:nvPr>
        </p:nvGraphicFramePr>
        <p:xfrm>
          <a:off x="628650" y="1825625"/>
          <a:ext cx="7886692" cy="518160"/>
        </p:xfrm>
        <a:graphic>
          <a:graphicData uri="http://schemas.openxmlformats.org/drawingml/2006/table">
            <a:tbl>
              <a:tblPr firstRow="1" bandRow="1">
                <a:tableStyleId>{D7AC3CCA-C797-4891-BE02-D94E43425B78}</a:tableStyleId>
              </a:tblPr>
              <a:tblGrid>
                <a:gridCol w="716972">
                  <a:extLst>
                    <a:ext uri="{9D8B030D-6E8A-4147-A177-3AD203B41FA5}">
                      <a16:colId xmlns:a16="http://schemas.microsoft.com/office/drawing/2014/main" val="3361571158"/>
                    </a:ext>
                  </a:extLst>
                </a:gridCol>
                <a:gridCol w="716972">
                  <a:extLst>
                    <a:ext uri="{9D8B030D-6E8A-4147-A177-3AD203B41FA5}">
                      <a16:colId xmlns:a16="http://schemas.microsoft.com/office/drawing/2014/main" val="2639197340"/>
                    </a:ext>
                  </a:extLst>
                </a:gridCol>
                <a:gridCol w="716972">
                  <a:extLst>
                    <a:ext uri="{9D8B030D-6E8A-4147-A177-3AD203B41FA5}">
                      <a16:colId xmlns:a16="http://schemas.microsoft.com/office/drawing/2014/main" val="3215352619"/>
                    </a:ext>
                  </a:extLst>
                </a:gridCol>
                <a:gridCol w="716972">
                  <a:extLst>
                    <a:ext uri="{9D8B030D-6E8A-4147-A177-3AD203B41FA5}">
                      <a16:colId xmlns:a16="http://schemas.microsoft.com/office/drawing/2014/main" val="3938092598"/>
                    </a:ext>
                  </a:extLst>
                </a:gridCol>
                <a:gridCol w="716972">
                  <a:extLst>
                    <a:ext uri="{9D8B030D-6E8A-4147-A177-3AD203B41FA5}">
                      <a16:colId xmlns:a16="http://schemas.microsoft.com/office/drawing/2014/main" val="2065839155"/>
                    </a:ext>
                  </a:extLst>
                </a:gridCol>
                <a:gridCol w="716972">
                  <a:extLst>
                    <a:ext uri="{9D8B030D-6E8A-4147-A177-3AD203B41FA5}">
                      <a16:colId xmlns:a16="http://schemas.microsoft.com/office/drawing/2014/main" val="1264171064"/>
                    </a:ext>
                  </a:extLst>
                </a:gridCol>
                <a:gridCol w="716972">
                  <a:extLst>
                    <a:ext uri="{9D8B030D-6E8A-4147-A177-3AD203B41FA5}">
                      <a16:colId xmlns:a16="http://schemas.microsoft.com/office/drawing/2014/main" val="3096433323"/>
                    </a:ext>
                  </a:extLst>
                </a:gridCol>
                <a:gridCol w="716972">
                  <a:extLst>
                    <a:ext uri="{9D8B030D-6E8A-4147-A177-3AD203B41FA5}">
                      <a16:colId xmlns:a16="http://schemas.microsoft.com/office/drawing/2014/main" val="986307316"/>
                    </a:ext>
                  </a:extLst>
                </a:gridCol>
                <a:gridCol w="716972">
                  <a:extLst>
                    <a:ext uri="{9D8B030D-6E8A-4147-A177-3AD203B41FA5}">
                      <a16:colId xmlns:a16="http://schemas.microsoft.com/office/drawing/2014/main" val="492458830"/>
                    </a:ext>
                  </a:extLst>
                </a:gridCol>
                <a:gridCol w="716972">
                  <a:extLst>
                    <a:ext uri="{9D8B030D-6E8A-4147-A177-3AD203B41FA5}">
                      <a16:colId xmlns:a16="http://schemas.microsoft.com/office/drawing/2014/main" val="237548232"/>
                    </a:ext>
                  </a:extLst>
                </a:gridCol>
                <a:gridCol w="716972">
                  <a:extLst>
                    <a:ext uri="{9D8B030D-6E8A-4147-A177-3AD203B41FA5}">
                      <a16:colId xmlns:a16="http://schemas.microsoft.com/office/drawing/2014/main" val="3436395633"/>
                    </a:ext>
                  </a:extLst>
                </a:gridCol>
              </a:tblGrid>
              <a:tr h="370840">
                <a:tc>
                  <a:txBody>
                    <a:bodyPr/>
                    <a:lstStyle/>
                    <a:p>
                      <a:pPr algn="ctr"/>
                      <a:r>
                        <a:rPr kumimoji="1" lang="en-US" altLang="ja-JP" sz="2800" dirty="0" smtClean="0"/>
                        <a:t>H</a:t>
                      </a:r>
                      <a:endParaRPr kumimoji="1" lang="ja-JP" altLang="en-US" sz="2800" dirty="0"/>
                    </a:p>
                  </a:txBody>
                  <a:tcPr marL="104120" marR="104120"/>
                </a:tc>
                <a:tc>
                  <a:txBody>
                    <a:bodyPr/>
                    <a:lstStyle/>
                    <a:p>
                      <a:pPr algn="ctr"/>
                      <a:r>
                        <a:rPr kumimoji="1" lang="en-US" altLang="ja-JP" sz="2800" dirty="0" smtClean="0"/>
                        <a:t>E</a:t>
                      </a:r>
                      <a:endParaRPr kumimoji="1" lang="ja-JP" altLang="en-US" sz="2800" dirty="0"/>
                    </a:p>
                  </a:txBody>
                  <a:tcPr marL="104120" marR="104120"/>
                </a:tc>
                <a:tc>
                  <a:txBody>
                    <a:bodyPr/>
                    <a:lstStyle/>
                    <a:p>
                      <a:pPr algn="ctr"/>
                      <a:r>
                        <a:rPr kumimoji="1" lang="en-US" altLang="ja-JP" sz="2800" dirty="0" smtClean="0"/>
                        <a:t>L</a:t>
                      </a:r>
                      <a:endParaRPr kumimoji="1" lang="ja-JP" altLang="en-US" sz="2800" dirty="0"/>
                    </a:p>
                  </a:txBody>
                  <a:tcPr marL="104120" marR="104120"/>
                </a:tc>
                <a:tc>
                  <a:txBody>
                    <a:bodyPr/>
                    <a:lstStyle/>
                    <a:p>
                      <a:pPr algn="ctr"/>
                      <a:r>
                        <a:rPr kumimoji="1" lang="en-US" altLang="ja-JP" sz="2800" dirty="0" smtClean="0"/>
                        <a:t>L</a:t>
                      </a:r>
                      <a:endParaRPr kumimoji="1" lang="ja-JP" altLang="en-US" sz="2800" dirty="0"/>
                    </a:p>
                  </a:txBody>
                  <a:tcPr marL="104120" marR="104120"/>
                </a:tc>
                <a:tc>
                  <a:txBody>
                    <a:bodyPr/>
                    <a:lstStyle/>
                    <a:p>
                      <a:pPr algn="ctr"/>
                      <a:r>
                        <a:rPr kumimoji="1" lang="en-US" altLang="ja-JP" sz="2800" dirty="0" smtClean="0"/>
                        <a:t>O</a:t>
                      </a:r>
                      <a:endParaRPr kumimoji="1" lang="ja-JP" altLang="en-US" sz="2800" dirty="0"/>
                    </a:p>
                  </a:txBody>
                  <a:tcPr marL="104120" marR="104120"/>
                </a:tc>
                <a:tc>
                  <a:txBody>
                    <a:bodyPr/>
                    <a:lstStyle/>
                    <a:p>
                      <a:pPr algn="ctr"/>
                      <a:endParaRPr kumimoji="1" lang="ja-JP" altLang="en-US" sz="2800" dirty="0"/>
                    </a:p>
                  </a:txBody>
                  <a:tcPr marL="104120" marR="104120"/>
                </a:tc>
                <a:tc>
                  <a:txBody>
                    <a:bodyPr/>
                    <a:lstStyle/>
                    <a:p>
                      <a:pPr algn="ctr"/>
                      <a:r>
                        <a:rPr kumimoji="1" lang="en-US" altLang="ja-JP" sz="2800" dirty="0" smtClean="0"/>
                        <a:t>W</a:t>
                      </a:r>
                      <a:endParaRPr kumimoji="1" lang="ja-JP" altLang="en-US" sz="2800" dirty="0"/>
                    </a:p>
                  </a:txBody>
                  <a:tcPr marL="104120" marR="104120"/>
                </a:tc>
                <a:tc>
                  <a:txBody>
                    <a:bodyPr/>
                    <a:lstStyle/>
                    <a:p>
                      <a:pPr algn="ctr"/>
                      <a:r>
                        <a:rPr kumimoji="1" lang="en-US" altLang="ja-JP" sz="2800" dirty="0" smtClean="0"/>
                        <a:t>O</a:t>
                      </a:r>
                      <a:endParaRPr kumimoji="1" lang="ja-JP" altLang="en-US" sz="2800" dirty="0"/>
                    </a:p>
                  </a:txBody>
                  <a:tcPr marL="104120" marR="104120"/>
                </a:tc>
                <a:tc>
                  <a:txBody>
                    <a:bodyPr/>
                    <a:lstStyle/>
                    <a:p>
                      <a:pPr algn="ctr"/>
                      <a:r>
                        <a:rPr kumimoji="1" lang="en-US" altLang="ja-JP" sz="2800" dirty="0" smtClean="0"/>
                        <a:t>R</a:t>
                      </a:r>
                      <a:endParaRPr kumimoji="1" lang="ja-JP" altLang="en-US" sz="2800" dirty="0"/>
                    </a:p>
                  </a:txBody>
                  <a:tcPr marL="104120" marR="104120"/>
                </a:tc>
                <a:tc>
                  <a:txBody>
                    <a:bodyPr/>
                    <a:lstStyle/>
                    <a:p>
                      <a:pPr algn="ctr"/>
                      <a:r>
                        <a:rPr kumimoji="1" lang="en-US" altLang="ja-JP" sz="2800" dirty="0" smtClean="0"/>
                        <a:t>L</a:t>
                      </a:r>
                      <a:endParaRPr kumimoji="1" lang="ja-JP" altLang="en-US" sz="2800" dirty="0"/>
                    </a:p>
                  </a:txBody>
                  <a:tcPr marL="104120" marR="104120"/>
                </a:tc>
                <a:tc>
                  <a:txBody>
                    <a:bodyPr/>
                    <a:lstStyle/>
                    <a:p>
                      <a:pPr algn="ctr"/>
                      <a:r>
                        <a:rPr kumimoji="1" lang="en-US" altLang="ja-JP" sz="2800" dirty="0" smtClean="0"/>
                        <a:t>D</a:t>
                      </a:r>
                      <a:endParaRPr kumimoji="1" lang="ja-JP" altLang="en-US" sz="2800" dirty="0"/>
                    </a:p>
                  </a:txBody>
                  <a:tcPr marL="104120" marR="104120"/>
                </a:tc>
                <a:extLst>
                  <a:ext uri="{0D108BD9-81ED-4DB2-BD59-A6C34878D82A}">
                    <a16:rowId xmlns:a16="http://schemas.microsoft.com/office/drawing/2014/main" val="855490838"/>
                  </a:ext>
                </a:extLst>
              </a:tr>
            </a:tbl>
          </a:graphicData>
        </a:graphic>
      </p:graphicFrame>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14</a:t>
            </a:fld>
            <a:endParaRPr lang="ja-JP" altLang="en-US"/>
          </a:p>
        </p:txBody>
      </p:sp>
      <p:sp>
        <p:nvSpPr>
          <p:cNvPr id="7" name="上下矢印 6"/>
          <p:cNvSpPr/>
          <p:nvPr/>
        </p:nvSpPr>
        <p:spPr>
          <a:xfrm>
            <a:off x="4185382" y="2476222"/>
            <a:ext cx="773227" cy="1362966"/>
          </a:xfrm>
          <a:prstGeom prst="upDownArrow">
            <a:avLst>
              <a:gd name="adj1" fmla="val 4145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8" name="コンテンツ プレースホルダー 5"/>
          <p:cNvGraphicFramePr>
            <a:graphicFrameLocks/>
          </p:cNvGraphicFramePr>
          <p:nvPr>
            <p:extLst>
              <p:ext uri="{D42A27DB-BD31-4B8C-83A1-F6EECF244321}">
                <p14:modId xmlns:p14="http://schemas.microsoft.com/office/powerpoint/2010/main" val="166101289"/>
              </p:ext>
            </p:extLst>
          </p:nvPr>
        </p:nvGraphicFramePr>
        <p:xfrm>
          <a:off x="628652" y="3971625"/>
          <a:ext cx="7904985" cy="518160"/>
        </p:xfrm>
        <a:graphic>
          <a:graphicData uri="http://schemas.openxmlformats.org/drawingml/2006/table">
            <a:tbl>
              <a:tblPr firstRow="1" bandRow="1">
                <a:tableStyleId>{D7AC3CCA-C797-4891-BE02-D94E43425B78}</a:tableStyleId>
              </a:tblPr>
              <a:tblGrid>
                <a:gridCol w="718635">
                  <a:extLst>
                    <a:ext uri="{9D8B030D-6E8A-4147-A177-3AD203B41FA5}">
                      <a16:colId xmlns:a16="http://schemas.microsoft.com/office/drawing/2014/main" val="3361571158"/>
                    </a:ext>
                  </a:extLst>
                </a:gridCol>
                <a:gridCol w="718635">
                  <a:extLst>
                    <a:ext uri="{9D8B030D-6E8A-4147-A177-3AD203B41FA5}">
                      <a16:colId xmlns:a16="http://schemas.microsoft.com/office/drawing/2014/main" val="2639197340"/>
                    </a:ext>
                  </a:extLst>
                </a:gridCol>
                <a:gridCol w="718635">
                  <a:extLst>
                    <a:ext uri="{9D8B030D-6E8A-4147-A177-3AD203B41FA5}">
                      <a16:colId xmlns:a16="http://schemas.microsoft.com/office/drawing/2014/main" val="3215352619"/>
                    </a:ext>
                  </a:extLst>
                </a:gridCol>
                <a:gridCol w="718635">
                  <a:extLst>
                    <a:ext uri="{9D8B030D-6E8A-4147-A177-3AD203B41FA5}">
                      <a16:colId xmlns:a16="http://schemas.microsoft.com/office/drawing/2014/main" val="3938092598"/>
                    </a:ext>
                  </a:extLst>
                </a:gridCol>
                <a:gridCol w="718635">
                  <a:extLst>
                    <a:ext uri="{9D8B030D-6E8A-4147-A177-3AD203B41FA5}">
                      <a16:colId xmlns:a16="http://schemas.microsoft.com/office/drawing/2014/main" val="2065839155"/>
                    </a:ext>
                  </a:extLst>
                </a:gridCol>
                <a:gridCol w="718635">
                  <a:extLst>
                    <a:ext uri="{9D8B030D-6E8A-4147-A177-3AD203B41FA5}">
                      <a16:colId xmlns:a16="http://schemas.microsoft.com/office/drawing/2014/main" val="1264171064"/>
                    </a:ext>
                  </a:extLst>
                </a:gridCol>
                <a:gridCol w="718635">
                  <a:extLst>
                    <a:ext uri="{9D8B030D-6E8A-4147-A177-3AD203B41FA5}">
                      <a16:colId xmlns:a16="http://schemas.microsoft.com/office/drawing/2014/main" val="3096433323"/>
                    </a:ext>
                  </a:extLst>
                </a:gridCol>
                <a:gridCol w="718635">
                  <a:extLst>
                    <a:ext uri="{9D8B030D-6E8A-4147-A177-3AD203B41FA5}">
                      <a16:colId xmlns:a16="http://schemas.microsoft.com/office/drawing/2014/main" val="986307316"/>
                    </a:ext>
                  </a:extLst>
                </a:gridCol>
                <a:gridCol w="718635">
                  <a:extLst>
                    <a:ext uri="{9D8B030D-6E8A-4147-A177-3AD203B41FA5}">
                      <a16:colId xmlns:a16="http://schemas.microsoft.com/office/drawing/2014/main" val="492458830"/>
                    </a:ext>
                  </a:extLst>
                </a:gridCol>
                <a:gridCol w="718635">
                  <a:extLst>
                    <a:ext uri="{9D8B030D-6E8A-4147-A177-3AD203B41FA5}">
                      <a16:colId xmlns:a16="http://schemas.microsoft.com/office/drawing/2014/main" val="237548232"/>
                    </a:ext>
                  </a:extLst>
                </a:gridCol>
                <a:gridCol w="718635">
                  <a:extLst>
                    <a:ext uri="{9D8B030D-6E8A-4147-A177-3AD203B41FA5}">
                      <a16:colId xmlns:a16="http://schemas.microsoft.com/office/drawing/2014/main" val="3436395633"/>
                    </a:ext>
                  </a:extLst>
                </a:gridCol>
              </a:tblGrid>
              <a:tr h="370840">
                <a:tc>
                  <a:txBody>
                    <a:bodyPr/>
                    <a:lstStyle/>
                    <a:p>
                      <a:pPr algn="ctr"/>
                      <a:r>
                        <a:rPr kumimoji="1" lang="en-US" altLang="ja-JP" sz="2800" dirty="0" smtClean="0"/>
                        <a:t>U</a:t>
                      </a:r>
                      <a:endParaRPr kumimoji="1" lang="ja-JP" altLang="en-US" sz="2800" dirty="0"/>
                    </a:p>
                  </a:txBody>
                  <a:tcPr/>
                </a:tc>
                <a:tc>
                  <a:txBody>
                    <a:bodyPr/>
                    <a:lstStyle/>
                    <a:p>
                      <a:pPr algn="ctr"/>
                      <a:r>
                        <a:rPr kumimoji="1" lang="en-US" altLang="ja-JP" sz="2800" dirty="0" smtClean="0"/>
                        <a:t>R</a:t>
                      </a:r>
                      <a:endParaRPr kumimoji="1" lang="ja-JP" altLang="en-US" sz="2800" dirty="0"/>
                    </a:p>
                  </a:txBody>
                  <a:tcPr/>
                </a:tc>
                <a:tc>
                  <a:txBody>
                    <a:bodyPr/>
                    <a:lstStyle/>
                    <a:p>
                      <a:pPr algn="ctr"/>
                      <a:r>
                        <a:rPr kumimoji="1" lang="en-US" altLang="ja-JP" sz="2800" dirty="0" smtClean="0"/>
                        <a:t>Y</a:t>
                      </a:r>
                      <a:endParaRPr kumimoji="1" lang="ja-JP" altLang="en-US" sz="2800" dirty="0"/>
                    </a:p>
                  </a:txBody>
                  <a:tcPr/>
                </a:tc>
                <a:tc>
                  <a:txBody>
                    <a:bodyPr/>
                    <a:lstStyle/>
                    <a:p>
                      <a:pPr algn="ctr"/>
                      <a:r>
                        <a:rPr kumimoji="1" lang="en-US" altLang="ja-JP" sz="2800" dirty="0" smtClean="0"/>
                        <a:t>Y</a:t>
                      </a:r>
                      <a:endParaRPr kumimoji="1" lang="ja-JP" altLang="en-US" sz="2800" dirty="0"/>
                    </a:p>
                  </a:txBody>
                  <a:tcPr/>
                </a:tc>
                <a:tc>
                  <a:txBody>
                    <a:bodyPr/>
                    <a:lstStyle/>
                    <a:p>
                      <a:pPr algn="ctr"/>
                      <a:r>
                        <a:rPr kumimoji="1" lang="en-US" altLang="ja-JP" sz="2800" dirty="0" smtClean="0"/>
                        <a:t>B</a:t>
                      </a:r>
                      <a:endParaRPr kumimoji="1" lang="ja-JP" altLang="en-US" sz="2800" dirty="0"/>
                    </a:p>
                  </a:txBody>
                  <a:tcPr/>
                </a:tc>
                <a:tc>
                  <a:txBody>
                    <a:bodyPr/>
                    <a:lstStyle/>
                    <a:p>
                      <a:pPr algn="ctr"/>
                      <a:endParaRPr kumimoji="1" lang="ja-JP" altLang="en-US" sz="2800" dirty="0"/>
                    </a:p>
                  </a:txBody>
                  <a:tcPr/>
                </a:tc>
                <a:tc>
                  <a:txBody>
                    <a:bodyPr/>
                    <a:lstStyle/>
                    <a:p>
                      <a:pPr algn="ctr"/>
                      <a:r>
                        <a:rPr kumimoji="1" lang="en-US" altLang="ja-JP" sz="2800" dirty="0" smtClean="0"/>
                        <a:t>J</a:t>
                      </a:r>
                      <a:endParaRPr kumimoji="1" lang="ja-JP" altLang="en-US" sz="2800" dirty="0"/>
                    </a:p>
                  </a:txBody>
                  <a:tcPr/>
                </a:tc>
                <a:tc>
                  <a:txBody>
                    <a:bodyPr/>
                    <a:lstStyle/>
                    <a:p>
                      <a:pPr algn="ctr"/>
                      <a:r>
                        <a:rPr kumimoji="1" lang="en-US" altLang="ja-JP" sz="2800" dirty="0" smtClean="0"/>
                        <a:t>B</a:t>
                      </a:r>
                      <a:endParaRPr kumimoji="1" lang="ja-JP" altLang="en-US" sz="2800" dirty="0"/>
                    </a:p>
                  </a:txBody>
                  <a:tcPr/>
                </a:tc>
                <a:tc>
                  <a:txBody>
                    <a:bodyPr/>
                    <a:lstStyle/>
                    <a:p>
                      <a:pPr algn="ctr"/>
                      <a:r>
                        <a:rPr kumimoji="1" lang="en-US" altLang="ja-JP" sz="2800" dirty="0" smtClean="0"/>
                        <a:t>E</a:t>
                      </a:r>
                      <a:endParaRPr kumimoji="1" lang="ja-JP" altLang="en-US" sz="2800" dirty="0"/>
                    </a:p>
                  </a:txBody>
                  <a:tcPr/>
                </a:tc>
                <a:tc>
                  <a:txBody>
                    <a:bodyPr/>
                    <a:lstStyle/>
                    <a:p>
                      <a:pPr algn="ctr"/>
                      <a:r>
                        <a:rPr kumimoji="1" lang="en-US" altLang="ja-JP" sz="2800" dirty="0" smtClean="0"/>
                        <a:t>Y</a:t>
                      </a:r>
                      <a:endParaRPr kumimoji="1" lang="ja-JP" altLang="en-US" sz="2800" dirty="0"/>
                    </a:p>
                  </a:txBody>
                  <a:tcPr/>
                </a:tc>
                <a:tc>
                  <a:txBody>
                    <a:bodyPr/>
                    <a:lstStyle/>
                    <a:p>
                      <a:pPr algn="ctr"/>
                      <a:r>
                        <a:rPr kumimoji="1" lang="en-US" altLang="ja-JP" sz="2800" dirty="0" smtClean="0"/>
                        <a:t>Q</a:t>
                      </a:r>
                      <a:endParaRPr kumimoji="1" lang="ja-JP" altLang="en-US" sz="2800" dirty="0"/>
                    </a:p>
                  </a:txBody>
                  <a:tcPr/>
                </a:tc>
                <a:extLst>
                  <a:ext uri="{0D108BD9-81ED-4DB2-BD59-A6C34878D82A}">
                    <a16:rowId xmlns:a16="http://schemas.microsoft.com/office/drawing/2014/main" val="855490838"/>
                  </a:ext>
                </a:extLst>
              </a:tr>
            </a:tbl>
          </a:graphicData>
        </a:graphic>
      </p:graphicFrame>
      <p:sp>
        <p:nvSpPr>
          <p:cNvPr id="9" name="テキスト ボックス 8"/>
          <p:cNvSpPr txBox="1"/>
          <p:nvPr/>
        </p:nvSpPr>
        <p:spPr>
          <a:xfrm>
            <a:off x="4958609" y="2896095"/>
            <a:ext cx="2159000" cy="523220"/>
          </a:xfrm>
          <a:prstGeom prst="rect">
            <a:avLst/>
          </a:prstGeom>
          <a:noFill/>
        </p:spPr>
        <p:txBody>
          <a:bodyPr wrap="square" rtlCol="0">
            <a:spAutoFit/>
          </a:bodyPr>
          <a:lstStyle/>
          <a:p>
            <a:r>
              <a:rPr lang="en-US" altLang="ja-JP" sz="2800" dirty="0"/>
              <a:t>Shifting 13</a:t>
            </a:r>
            <a:endParaRPr kumimoji="1" lang="ja-JP" altLang="en-US" sz="2800" dirty="0"/>
          </a:p>
        </p:txBody>
      </p:sp>
      <p:sp>
        <p:nvSpPr>
          <p:cNvPr id="3" name="テキスト ボックス 2"/>
          <p:cNvSpPr txBox="1"/>
          <p:nvPr/>
        </p:nvSpPr>
        <p:spPr>
          <a:xfrm>
            <a:off x="1925609" y="4808827"/>
            <a:ext cx="5311069" cy="1384995"/>
          </a:xfrm>
          <a:prstGeom prst="rect">
            <a:avLst/>
          </a:prstGeom>
          <a:noFill/>
        </p:spPr>
        <p:txBody>
          <a:bodyPr wrap="none" rtlCol="0">
            <a:spAutoFit/>
          </a:bodyPr>
          <a:lstStyle/>
          <a:p>
            <a:r>
              <a:rPr kumimoji="1" lang="en-US" altLang="ja-JP" sz="2800" dirty="0" smtClean="0">
                <a:latin typeface="Consolas" panose="020B0609020204030204" pitchFamily="49" charset="0"/>
              </a:rPr>
              <a:t>ABCDEFGHIJKLMNOPQRSTUVWXYZ</a:t>
            </a:r>
          </a:p>
          <a:p>
            <a:r>
              <a:rPr lang="en-US" altLang="ja-JP" sz="2800" dirty="0" smtClean="0">
                <a:latin typeface="Consolas" panose="020B0609020204030204" pitchFamily="49" charset="0"/>
              </a:rPr>
              <a:t>||||||||||||||||||||||||||</a:t>
            </a:r>
            <a:endParaRPr kumimoji="1" lang="en-US" altLang="ja-JP" sz="2800" dirty="0" smtClean="0">
              <a:latin typeface="Consolas" panose="020B0609020204030204" pitchFamily="49" charset="0"/>
            </a:endParaRPr>
          </a:p>
          <a:p>
            <a:r>
              <a:rPr lang="en-US" altLang="ja-JP" sz="2800" dirty="0">
                <a:latin typeface="Consolas" panose="020B0609020204030204" pitchFamily="49" charset="0"/>
              </a:rPr>
              <a:t>NOPQRSTUVWXYZABCDEFGHIJKLM</a:t>
            </a:r>
            <a:endParaRPr kumimoji="1" lang="ja-JP" altLang="en-US" sz="2800" dirty="0">
              <a:latin typeface="Consolas" panose="020B0609020204030204" pitchFamily="49" charset="0"/>
            </a:endParaRPr>
          </a:p>
        </p:txBody>
      </p:sp>
      <p:sp>
        <p:nvSpPr>
          <p:cNvPr id="10" name="フッター プレースホルダー 3"/>
          <p:cNvSpPr>
            <a:spLocks noGrp="1"/>
          </p:cNvSpPr>
          <p:nvPr>
            <p:ph type="ftr" sz="quarter" idx="11"/>
          </p:nvPr>
        </p:nvSpPr>
        <p:spPr>
          <a:xfrm>
            <a:off x="3028950" y="6356351"/>
            <a:ext cx="3086100" cy="365125"/>
          </a:xfrm>
        </p:spPr>
        <p:txBody>
          <a:bodyPr/>
          <a:lstStyle/>
          <a:p>
            <a:r>
              <a:rPr lang="en-US" dirty="0"/>
              <a:t>Primary Course of Cyber Security </a:t>
            </a:r>
            <a:endParaRPr lang="ja-JP" altLang="en-US" dirty="0">
              <a:solidFill>
                <a:prstClr val="black">
                  <a:tint val="75000"/>
                </a:prstClr>
              </a:solidFill>
            </a:endParaRPr>
          </a:p>
        </p:txBody>
      </p:sp>
    </p:spTree>
    <p:extLst>
      <p:ext uri="{BB962C8B-B14F-4D97-AF65-F5344CB8AC3E}">
        <p14:creationId xmlns:p14="http://schemas.microsoft.com/office/powerpoint/2010/main" val="33921763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000" dirty="0"/>
              <a:t>From ancient to modern</a:t>
            </a:r>
            <a:endParaRPr lang="ja-JP" altLang="en-US" sz="4000" dirty="0"/>
          </a:p>
        </p:txBody>
      </p:sp>
      <p:sp>
        <p:nvSpPr>
          <p:cNvPr id="3" name="コンテンツ プレースホルダー 2"/>
          <p:cNvSpPr>
            <a:spLocks noGrp="1"/>
          </p:cNvSpPr>
          <p:nvPr>
            <p:ph idx="1"/>
          </p:nvPr>
        </p:nvSpPr>
        <p:spPr>
          <a:xfrm>
            <a:off x="628650" y="1565349"/>
            <a:ext cx="8149590" cy="4657651"/>
          </a:xfrm>
        </p:spPr>
        <p:txBody>
          <a:bodyPr>
            <a:normAutofit fontScale="92500" lnSpcReduction="10000"/>
          </a:bodyPr>
          <a:lstStyle/>
          <a:p>
            <a:r>
              <a:rPr lang="en-US" altLang="ja-JP" sz="2800" dirty="0">
                <a:ea typeface="ＭＳ ゴシック" panose="020B0609070205080204" pitchFamily="49" charset="-128"/>
              </a:rPr>
              <a:t>Cryptography developed gradually before modern </a:t>
            </a:r>
            <a:r>
              <a:rPr lang="en-US" altLang="ja-JP" sz="2800" dirty="0" smtClean="0">
                <a:ea typeface="ＭＳ ゴシック" panose="020B0609070205080204" pitchFamily="49" charset="-128"/>
              </a:rPr>
              <a:t>times</a:t>
            </a:r>
          </a:p>
          <a:p>
            <a:pPr lvl="1"/>
            <a:r>
              <a:rPr lang="en-US" altLang="ja-JP" sz="2400" dirty="0">
                <a:ea typeface="ＭＳ ゴシック" panose="020B0609070205080204" pitchFamily="49" charset="-128"/>
              </a:rPr>
              <a:t>Scientists disclose </a:t>
            </a:r>
            <a:r>
              <a:rPr lang="en-US" altLang="ja-JP" sz="2400" dirty="0" err="1" smtClean="0">
                <a:ea typeface="ＭＳ ゴシック" panose="020B0609070205080204" pitchFamily="49" charset="-128"/>
              </a:rPr>
              <a:t>codetext</a:t>
            </a:r>
            <a:r>
              <a:rPr lang="en-US" altLang="ja-JP" sz="2400" dirty="0" smtClean="0">
                <a:ea typeface="ＭＳ ゴシック" panose="020B0609070205080204" pitchFamily="49" charset="-128"/>
              </a:rPr>
              <a:t> </a:t>
            </a:r>
            <a:r>
              <a:rPr lang="en-US" altLang="ja-JP" sz="2400" dirty="0">
                <a:ea typeface="ＭＳ ゴシック" panose="020B0609070205080204" pitchFamily="49" charset="-128"/>
              </a:rPr>
              <a:t>by Anagram, to insist on what he was discovering while concealing his </a:t>
            </a:r>
            <a:r>
              <a:rPr lang="en-US" altLang="ja-JP" sz="2400" dirty="0" smtClean="0">
                <a:ea typeface="ＭＳ ゴシック" panose="020B0609070205080204" pitchFamily="49" charset="-128"/>
              </a:rPr>
              <a:t>discovery</a:t>
            </a:r>
          </a:p>
          <a:p>
            <a:pPr lvl="1"/>
            <a:r>
              <a:rPr lang="en-US" altLang="ja-JP" sz="2400" dirty="0">
                <a:ea typeface="ＭＳ ゴシック" panose="020B0609070205080204" pitchFamily="49" charset="-128"/>
              </a:rPr>
              <a:t>Request the safety of the cipher from the need of diplomatic and </a:t>
            </a:r>
            <a:r>
              <a:rPr lang="en-US" altLang="ja-JP" sz="2400" dirty="0" smtClean="0">
                <a:ea typeface="ＭＳ ゴシック" panose="020B0609070205080204" pitchFamily="49" charset="-128"/>
              </a:rPr>
              <a:t>military</a:t>
            </a:r>
          </a:p>
          <a:p>
            <a:r>
              <a:rPr lang="en-US" altLang="ja-JP" sz="2800" dirty="0">
                <a:ea typeface="ＭＳ ゴシック" panose="020B0609070205080204" pitchFamily="49" charset="-128"/>
              </a:rPr>
              <a:t>Cryptography rapidly develops from modern to modern </a:t>
            </a:r>
            <a:r>
              <a:rPr lang="en-US" altLang="ja-JP" sz="2800" dirty="0" smtClean="0">
                <a:ea typeface="ＭＳ ゴシック" panose="020B0609070205080204" pitchFamily="49" charset="-128"/>
              </a:rPr>
              <a:t>times</a:t>
            </a:r>
          </a:p>
          <a:p>
            <a:pPr lvl="1"/>
            <a:r>
              <a:rPr lang="en-US" altLang="ja-JP" sz="2400" dirty="0" smtClean="0">
                <a:ea typeface="ＭＳ ゴシック" panose="020B0609070205080204" pitchFamily="49" charset="-128"/>
              </a:rPr>
              <a:t>In 1895</a:t>
            </a:r>
            <a:r>
              <a:rPr lang="ja-JP" altLang="en-US" sz="2400" dirty="0" smtClean="0">
                <a:ea typeface="ＭＳ ゴシック" panose="020B0609070205080204" pitchFamily="49" charset="-128"/>
              </a:rPr>
              <a:t>　</a:t>
            </a:r>
            <a:r>
              <a:rPr lang="en-US" altLang="ja-JP" sz="2400" dirty="0">
                <a:ea typeface="ＭＳ ゴシック" panose="020B0609070205080204" pitchFamily="49" charset="-128"/>
              </a:rPr>
              <a:t> Realization of wireless communication by Morse </a:t>
            </a:r>
            <a:r>
              <a:rPr lang="en-US" altLang="ja-JP" sz="2400" dirty="0" smtClean="0">
                <a:ea typeface="ＭＳ ゴシック" panose="020B0609070205080204" pitchFamily="49" charset="-128"/>
              </a:rPr>
              <a:t>code</a:t>
            </a:r>
          </a:p>
          <a:p>
            <a:pPr lvl="2"/>
            <a:r>
              <a:rPr lang="en-US" altLang="ja-JP" sz="1800" dirty="0">
                <a:ea typeface="ＭＳ ゴシック" panose="020B0609070205080204" pitchFamily="49" charset="-128"/>
              </a:rPr>
              <a:t>Anyone can intercept → cryptographic technology is </a:t>
            </a:r>
            <a:r>
              <a:rPr lang="en-US" altLang="ja-JP" sz="1800" dirty="0" smtClean="0">
                <a:ea typeface="ＭＳ ゴシック" panose="020B0609070205080204" pitchFamily="49" charset="-128"/>
              </a:rPr>
              <a:t>essential</a:t>
            </a:r>
          </a:p>
          <a:p>
            <a:pPr lvl="1"/>
            <a:r>
              <a:rPr lang="en-US" altLang="ja-JP" sz="2400" dirty="0" smtClean="0">
                <a:ea typeface="ＭＳ ゴシック" panose="020B0609070205080204" pitchFamily="49" charset="-128"/>
              </a:rPr>
              <a:t>In 1918</a:t>
            </a:r>
            <a:r>
              <a:rPr lang="ja-JP" altLang="en-US" sz="2400" dirty="0" smtClean="0">
                <a:ea typeface="ＭＳ ゴシック" panose="020B0609070205080204" pitchFamily="49" charset="-128"/>
              </a:rPr>
              <a:t>　</a:t>
            </a:r>
            <a:r>
              <a:rPr lang="en-US" altLang="ja-JP" sz="2400" dirty="0">
                <a:ea typeface="ＭＳ ゴシック" panose="020B0609070205080204" pitchFamily="49" charset="-128"/>
              </a:rPr>
              <a:t> Invention of mechanical encryption device "</a:t>
            </a:r>
            <a:r>
              <a:rPr lang="en-US" altLang="ja-JP" sz="2400" dirty="0" smtClean="0">
                <a:ea typeface="ＭＳ ゴシック" panose="020B0609070205080204" pitchFamily="49" charset="-128"/>
              </a:rPr>
              <a:t>Enigma"</a:t>
            </a:r>
          </a:p>
          <a:p>
            <a:pPr lvl="2"/>
            <a:r>
              <a:rPr lang="en-US" altLang="ja-JP" sz="1800" dirty="0" smtClean="0">
                <a:ea typeface="ＭＳ ゴシック" panose="020B0609070205080204" pitchFamily="49" charset="-128"/>
              </a:rPr>
              <a:t>In 1925</a:t>
            </a:r>
            <a:r>
              <a:rPr lang="ja-JP" altLang="en-US" sz="1800" dirty="0" smtClean="0">
                <a:ea typeface="ＭＳ ゴシック" panose="020B0609070205080204" pitchFamily="49" charset="-128"/>
              </a:rPr>
              <a:t>　</a:t>
            </a:r>
            <a:r>
              <a:rPr lang="en-US" altLang="ja-JP" sz="1800" dirty="0">
                <a:ea typeface="ＭＳ ゴシック" panose="020B0609070205080204" pitchFamily="49" charset="-128"/>
              </a:rPr>
              <a:t> German Army officially </a:t>
            </a:r>
            <a:r>
              <a:rPr lang="en-US" altLang="ja-JP" sz="1800" dirty="0" smtClean="0">
                <a:ea typeface="ＭＳ ゴシック" panose="020B0609070205080204" pitchFamily="49" charset="-128"/>
              </a:rPr>
              <a:t>adopted</a:t>
            </a:r>
          </a:p>
          <a:p>
            <a:pPr lvl="2"/>
            <a:r>
              <a:rPr lang="en-US" altLang="ja-JP" sz="1800" dirty="0" smtClean="0">
                <a:ea typeface="ＭＳ ゴシック" panose="020B0609070205080204" pitchFamily="49" charset="-128"/>
              </a:rPr>
              <a:t>In 1939</a:t>
            </a:r>
            <a:r>
              <a:rPr lang="ja-JP" altLang="en-US" sz="1800" dirty="0" smtClean="0">
                <a:ea typeface="ＭＳ ゴシック" panose="020B0609070205080204" pitchFamily="49" charset="-128"/>
              </a:rPr>
              <a:t>　</a:t>
            </a:r>
            <a:r>
              <a:rPr lang="en-US" altLang="ja-JP" sz="1800" dirty="0" smtClean="0">
                <a:ea typeface="ＭＳ ゴシック" panose="020B0609070205080204" pitchFamily="49" charset="-128"/>
              </a:rPr>
              <a:t> British </a:t>
            </a:r>
            <a:r>
              <a:rPr lang="en-US" altLang="ja-JP" sz="1800" dirty="0">
                <a:ea typeface="ＭＳ ゴシック" panose="020B0609070205080204" pitchFamily="49" charset="-128"/>
              </a:rPr>
              <a:t>cryptographers Alan Turing </a:t>
            </a:r>
            <a:r>
              <a:rPr lang="en-US" altLang="ja-JP" sz="1800" dirty="0" smtClean="0">
                <a:ea typeface="ＭＳ ゴシック" panose="020B0609070205080204" pitchFamily="49" charset="-128"/>
              </a:rPr>
              <a:t>etc. to decrypt</a:t>
            </a:r>
          </a:p>
          <a:p>
            <a:pPr lvl="1"/>
            <a:r>
              <a:rPr lang="en-US" altLang="ja-JP" sz="2400" dirty="0" smtClean="0">
                <a:ea typeface="ＭＳ ゴシック" panose="020B0609070205080204" pitchFamily="49" charset="-128"/>
              </a:rPr>
              <a:t>In 1940</a:t>
            </a:r>
            <a:r>
              <a:rPr lang="ja-JP" altLang="en-US" sz="2400" dirty="0" smtClean="0">
                <a:ea typeface="ＭＳ ゴシック" panose="020B0609070205080204" pitchFamily="49" charset="-128"/>
              </a:rPr>
              <a:t>　</a:t>
            </a:r>
            <a:r>
              <a:rPr lang="en-US" altLang="ja-JP" sz="2400" dirty="0" smtClean="0">
                <a:ea typeface="ＭＳ ゴシック" panose="020B0609070205080204" pitchFamily="49" charset="-128"/>
              </a:rPr>
              <a:t>Emergence of computer</a:t>
            </a:r>
          </a:p>
          <a:p>
            <a:pPr lvl="1"/>
            <a:r>
              <a:rPr lang="en-US" altLang="ja-JP" sz="2400" dirty="0" smtClean="0">
                <a:ea typeface="ＭＳ ゴシック" panose="020B0609070205080204" pitchFamily="49" charset="-128"/>
              </a:rPr>
              <a:t>From 1990</a:t>
            </a:r>
            <a:r>
              <a:rPr lang="ja-JP" altLang="en-US" sz="2400" dirty="0" smtClean="0">
                <a:ea typeface="ＭＳ ゴシック" panose="020B0609070205080204" pitchFamily="49" charset="-128"/>
              </a:rPr>
              <a:t>　</a:t>
            </a:r>
            <a:r>
              <a:rPr lang="en-US" altLang="ja-JP" sz="2400" dirty="0">
                <a:ea typeface="ＭＳ ゴシック" panose="020B0609070205080204" pitchFamily="49" charset="-128"/>
              </a:rPr>
              <a:t> Diffusion of the Internet </a:t>
            </a:r>
            <a:r>
              <a:rPr lang="ja-JP" altLang="en-US" sz="2400" dirty="0" smtClean="0">
                <a:ea typeface="ＭＳ ゴシック" panose="020B0609070205080204" pitchFamily="49" charset="-128"/>
              </a:rPr>
              <a:t>　</a:t>
            </a:r>
            <a:endParaRPr lang="ja-JP" altLang="en-US" sz="2400" dirty="0">
              <a:ea typeface="ＭＳ ゴシック" panose="020B0609070205080204" pitchFamily="49" charset="-128"/>
            </a:endParaRPr>
          </a:p>
        </p:txBody>
      </p:sp>
      <p:sp>
        <p:nvSpPr>
          <p:cNvPr id="6" name="スライド番号プレースホルダー 5"/>
          <p:cNvSpPr>
            <a:spLocks noGrp="1"/>
          </p:cNvSpPr>
          <p:nvPr>
            <p:ph type="sldNum" sz="quarter" idx="12"/>
          </p:nvPr>
        </p:nvSpPr>
        <p:spPr/>
        <p:txBody>
          <a:bodyPr/>
          <a:lstStyle/>
          <a:p>
            <a:fld id="{D2D8002D-B5B0-4BAC-B1F6-782DDCCE6D9C}" type="slidenum">
              <a:rPr lang="ja-JP" altLang="en-US" smtClean="0"/>
              <a:pPr/>
              <a:t>15</a:t>
            </a:fld>
            <a:endParaRPr lang="ja-JP" altLang="en-US" dirty="0"/>
          </a:p>
        </p:txBody>
      </p:sp>
      <p:sp>
        <p:nvSpPr>
          <p:cNvPr id="7" name="フッター プレースホルダー 3"/>
          <p:cNvSpPr>
            <a:spLocks noGrp="1"/>
          </p:cNvSpPr>
          <p:nvPr>
            <p:ph type="ftr" sz="quarter" idx="11"/>
          </p:nvPr>
        </p:nvSpPr>
        <p:spPr>
          <a:xfrm>
            <a:off x="3028950" y="6356351"/>
            <a:ext cx="3086100" cy="365125"/>
          </a:xfrm>
        </p:spPr>
        <p:txBody>
          <a:bodyPr/>
          <a:lstStyle/>
          <a:p>
            <a:r>
              <a:rPr lang="en-US" dirty="0"/>
              <a:t>Primary Course of Cyber Security </a:t>
            </a:r>
            <a:endParaRPr lang="ja-JP" altLang="en-US" dirty="0">
              <a:solidFill>
                <a:prstClr val="black">
                  <a:tint val="75000"/>
                </a:prstClr>
              </a:solidFill>
            </a:endParaRPr>
          </a:p>
        </p:txBody>
      </p:sp>
    </p:spTree>
    <p:extLst>
      <p:ext uri="{BB962C8B-B14F-4D97-AF65-F5344CB8AC3E}">
        <p14:creationId xmlns:p14="http://schemas.microsoft.com/office/powerpoint/2010/main" val="341640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noFill/>
        </p:spPr>
        <p:txBody>
          <a:bodyPr anchor="ctr">
            <a:normAutofit/>
          </a:bodyPr>
          <a:lstStyle/>
          <a:p>
            <a:pPr algn="ctr"/>
            <a:r>
              <a:rPr lang="en-US" altLang="ja-JP" dirty="0"/>
              <a:t>Technology used in modern cryptography</a:t>
            </a:r>
            <a:endParaRPr kumimoji="1" lang="ja-JP" altLang="en-US" sz="3600" dirty="0">
              <a:solidFill>
                <a:schemeClr val="tx1">
                  <a:lumMod val="65000"/>
                  <a:lumOff val="35000"/>
                </a:schemeClr>
              </a:solidFill>
            </a:endParaRPr>
          </a:p>
        </p:txBody>
      </p:sp>
      <p:sp>
        <p:nvSpPr>
          <p:cNvPr id="7" name="テキスト プレースホルダー 6"/>
          <p:cNvSpPr>
            <a:spLocks noGrp="1"/>
          </p:cNvSpPr>
          <p:nvPr>
            <p:ph type="body" idx="1"/>
          </p:nvPr>
        </p:nvSpPr>
        <p:spPr/>
        <p:txBody>
          <a:bodyPr>
            <a:normAutofit/>
          </a:bodyPr>
          <a:lstStyle/>
          <a:p>
            <a:endParaRPr kumimoji="1" lang="ja-JP" altLang="en-US" sz="2800"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16</a:t>
            </a:fld>
            <a:endParaRPr kumimoji="1" lang="ja-JP" altLang="en-US"/>
          </a:p>
        </p:txBody>
      </p:sp>
      <p:sp>
        <p:nvSpPr>
          <p:cNvPr id="9" name="フッター プレースホルダー 3"/>
          <p:cNvSpPr>
            <a:spLocks noGrp="1"/>
          </p:cNvSpPr>
          <p:nvPr>
            <p:ph type="ftr" sz="quarter" idx="11"/>
          </p:nvPr>
        </p:nvSpPr>
        <p:spPr>
          <a:xfrm>
            <a:off x="3028950" y="6356351"/>
            <a:ext cx="3086100" cy="365125"/>
          </a:xfrm>
        </p:spPr>
        <p:txBody>
          <a:bodyPr/>
          <a:lstStyle/>
          <a:p>
            <a:r>
              <a:rPr lang="en-US" dirty="0"/>
              <a:t>Primary Course of Cyber Security </a:t>
            </a:r>
            <a:endParaRPr lang="ja-JP" altLang="en-US" dirty="0">
              <a:solidFill>
                <a:prstClr val="black">
                  <a:tint val="75000"/>
                </a:prstClr>
              </a:solidFill>
            </a:endParaRPr>
          </a:p>
        </p:txBody>
      </p:sp>
    </p:spTree>
    <p:extLst>
      <p:ext uri="{BB962C8B-B14F-4D97-AF65-F5344CB8AC3E}">
        <p14:creationId xmlns:p14="http://schemas.microsoft.com/office/powerpoint/2010/main" val="14309607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1073464" y="1558814"/>
            <a:ext cx="6997071" cy="138771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altLang="ja-JP" sz="2400" dirty="0" err="1" smtClean="0">
                <a:solidFill>
                  <a:srgbClr val="FF0000"/>
                </a:solidFill>
                <a:latin typeface="ＭＳ ゴシック" panose="020B0609070205080204" pitchFamily="49" charset="-128"/>
                <a:ea typeface="ＭＳ ゴシック" panose="020B0609070205080204" pitchFamily="49" charset="-128"/>
              </a:rPr>
              <a:t>Kerckhoffs</a:t>
            </a:r>
            <a:r>
              <a:rPr lang="en-US" altLang="ja-JP" sz="2400" dirty="0" smtClean="0">
                <a:solidFill>
                  <a:srgbClr val="FF0000"/>
                </a:solidFill>
                <a:latin typeface="ＭＳ ゴシック" panose="020B0609070205080204" pitchFamily="49" charset="-128"/>
                <a:ea typeface="ＭＳ ゴシック" panose="020B0609070205080204" pitchFamily="49" charset="-128"/>
              </a:rPr>
              <a:t>'</a:t>
            </a:r>
            <a:r>
              <a:rPr lang="en-US" altLang="ja-JP" sz="2400" dirty="0">
                <a:solidFill>
                  <a:srgbClr val="FF0000"/>
                </a:solidFill>
                <a:latin typeface="ＭＳ ゴシック" panose="020B0609070205080204" pitchFamily="49" charset="-128"/>
                <a:ea typeface="ＭＳ ゴシック" panose="020B0609070205080204" pitchFamily="49" charset="-128"/>
              </a:rPr>
              <a:t> principle</a:t>
            </a:r>
            <a:endParaRPr lang="en-US" altLang="ja-JP" sz="2400" dirty="0" smtClean="0">
              <a:solidFill>
                <a:srgbClr val="FF0000"/>
              </a:solidFill>
              <a:latin typeface="ＭＳ ゴシック" panose="020B0609070205080204" pitchFamily="49" charset="-128"/>
              <a:ea typeface="ＭＳ ゴシック" panose="020B0609070205080204" pitchFamily="49" charset="-128"/>
            </a:endParaRPr>
          </a:p>
          <a:p>
            <a:r>
              <a:rPr lang="en-US" altLang="ja-JP" sz="2000" dirty="0" smtClean="0">
                <a:latin typeface="ＭＳ ゴシック" panose="020B0609070205080204" pitchFamily="49" charset="-128"/>
                <a:ea typeface="ＭＳ ゴシック" panose="020B0609070205080204" pitchFamily="49" charset="-128"/>
              </a:rPr>
              <a:t>Even if an enemy (attacker) knows information other than the </a:t>
            </a:r>
            <a:r>
              <a:rPr lang="en-US" altLang="ja-JP" sz="2000" u="sng" dirty="0" smtClean="0">
                <a:latin typeface="ＭＳ ゴシック" panose="020B0609070205080204" pitchFamily="49" charset="-128"/>
                <a:ea typeface="ＭＳ ゴシック" panose="020B0609070205080204" pitchFamily="49" charset="-128"/>
              </a:rPr>
              <a:t>secret key</a:t>
            </a:r>
            <a:r>
              <a:rPr lang="en-US" altLang="ja-JP" sz="2000" dirty="0" smtClean="0">
                <a:latin typeface="ＭＳ ゴシック" panose="020B0609070205080204" pitchFamily="49" charset="-128"/>
                <a:ea typeface="ＭＳ ゴシック" panose="020B0609070205080204" pitchFamily="49" charset="-128"/>
              </a:rPr>
              <a:t>, it must still be safe</a:t>
            </a:r>
          </a:p>
          <a:p>
            <a:pPr algn="ctr"/>
            <a:endParaRPr kumimoji="1" lang="ja-JP" altLang="en-US" dirty="0"/>
          </a:p>
        </p:txBody>
      </p:sp>
      <p:sp>
        <p:nvSpPr>
          <p:cNvPr id="2" name="タイトル 1"/>
          <p:cNvSpPr>
            <a:spLocks noGrp="1"/>
          </p:cNvSpPr>
          <p:nvPr>
            <p:ph type="title"/>
          </p:nvPr>
        </p:nvSpPr>
        <p:spPr/>
        <p:txBody>
          <a:bodyPr>
            <a:normAutofit/>
          </a:bodyPr>
          <a:lstStyle/>
          <a:p>
            <a:r>
              <a:rPr lang="en-US" altLang="ja-JP" sz="4000" dirty="0"/>
              <a:t>Safety of modern cryptography</a:t>
            </a:r>
            <a:endParaRPr lang="ja-JP" altLang="en-US" sz="4000" dirty="0"/>
          </a:p>
        </p:txBody>
      </p:sp>
      <p:sp>
        <p:nvSpPr>
          <p:cNvPr id="3" name="コンテンツ プレースホルダー 2"/>
          <p:cNvSpPr>
            <a:spLocks noGrp="1"/>
          </p:cNvSpPr>
          <p:nvPr>
            <p:ph idx="1"/>
          </p:nvPr>
        </p:nvSpPr>
        <p:spPr>
          <a:xfrm>
            <a:off x="733647" y="3280374"/>
            <a:ext cx="7301863" cy="2742130"/>
          </a:xfrm>
        </p:spPr>
        <p:txBody>
          <a:bodyPr>
            <a:normAutofit fontScale="92500" lnSpcReduction="10000"/>
          </a:bodyPr>
          <a:lstStyle/>
          <a:p>
            <a:r>
              <a:rPr lang="en-US" altLang="ja-JP" sz="2800" dirty="0"/>
              <a:t>Information other than the secret key is </a:t>
            </a:r>
            <a:r>
              <a:rPr lang="en-US" altLang="ja-JP" sz="2800" u="sng" dirty="0"/>
              <a:t>encryption algorithm, decryption algorithm</a:t>
            </a:r>
            <a:r>
              <a:rPr lang="en-US" altLang="ja-JP" sz="2800" dirty="0"/>
              <a:t>, etc</a:t>
            </a:r>
            <a:r>
              <a:rPr lang="en-US" altLang="ja-JP" sz="2800" dirty="0" smtClean="0"/>
              <a:t>.</a:t>
            </a:r>
          </a:p>
          <a:p>
            <a:r>
              <a:rPr lang="en-US" altLang="ja-JP" sz="2800" dirty="0" err="1"/>
              <a:t>Kerckhoffs</a:t>
            </a:r>
            <a:r>
              <a:rPr lang="en-US" altLang="ja-JP" sz="2800" dirty="0"/>
              <a:t>' </a:t>
            </a:r>
            <a:r>
              <a:rPr lang="en-US" altLang="ja-JP" sz="2800" dirty="0" smtClean="0"/>
              <a:t>principle is </a:t>
            </a:r>
            <a:r>
              <a:rPr lang="en-US" altLang="ja-JP" sz="2800" dirty="0"/>
              <a:t>the </a:t>
            </a:r>
            <a:r>
              <a:rPr lang="en-US" altLang="ja-JP" sz="2800" u="sng" dirty="0"/>
              <a:t>basic requirement </a:t>
            </a:r>
            <a:r>
              <a:rPr lang="en-US" altLang="ja-JP" sz="2800" dirty="0"/>
              <a:t>of modern </a:t>
            </a:r>
            <a:r>
              <a:rPr lang="en-US" altLang="ja-JP" sz="2800" dirty="0" smtClean="0"/>
              <a:t>cryptography</a:t>
            </a:r>
          </a:p>
          <a:p>
            <a:r>
              <a:rPr lang="en-US" altLang="ja-JP" sz="2800" dirty="0"/>
              <a:t>If the algorithm is published, there is an advantage that it is possible to examine cryptographic security between researchers and </a:t>
            </a:r>
            <a:r>
              <a:rPr lang="en-US" altLang="ja-JP" sz="2800" u="sng" dirty="0"/>
              <a:t>standardize</a:t>
            </a:r>
            <a:r>
              <a:rPr lang="en-US" altLang="ja-JP" sz="2800" dirty="0"/>
              <a:t> it</a:t>
            </a:r>
            <a:endParaRPr lang="ja-JP" altLang="en-US" sz="2800" dirty="0"/>
          </a:p>
        </p:txBody>
      </p:sp>
      <p:sp>
        <p:nvSpPr>
          <p:cNvPr id="6" name="スライド番号プレースホルダー 5"/>
          <p:cNvSpPr>
            <a:spLocks noGrp="1"/>
          </p:cNvSpPr>
          <p:nvPr>
            <p:ph type="sldNum" sz="quarter" idx="12"/>
          </p:nvPr>
        </p:nvSpPr>
        <p:spPr/>
        <p:txBody>
          <a:bodyPr/>
          <a:lstStyle/>
          <a:p>
            <a:fld id="{D2D8002D-B5B0-4BAC-B1F6-782DDCCE6D9C}" type="slidenum">
              <a:rPr lang="ja-JP" altLang="en-US" smtClean="0"/>
              <a:pPr/>
              <a:t>17</a:t>
            </a:fld>
            <a:endParaRPr lang="ja-JP" altLang="en-US" dirty="0"/>
          </a:p>
        </p:txBody>
      </p:sp>
      <p:sp>
        <p:nvSpPr>
          <p:cNvPr id="8" name="フッター プレースホルダー 3"/>
          <p:cNvSpPr>
            <a:spLocks noGrp="1"/>
          </p:cNvSpPr>
          <p:nvPr>
            <p:ph type="ftr" sz="quarter" idx="11"/>
          </p:nvPr>
        </p:nvSpPr>
        <p:spPr>
          <a:xfrm>
            <a:off x="3028950" y="6356351"/>
            <a:ext cx="3086100" cy="365125"/>
          </a:xfrm>
        </p:spPr>
        <p:txBody>
          <a:bodyPr/>
          <a:lstStyle/>
          <a:p>
            <a:r>
              <a:rPr lang="en-US" dirty="0"/>
              <a:t>Primary Course of Cyber Security </a:t>
            </a:r>
            <a:endParaRPr lang="ja-JP" altLang="en-US" dirty="0">
              <a:solidFill>
                <a:prstClr val="black">
                  <a:tint val="75000"/>
                </a:prstClr>
              </a:solidFill>
            </a:endParaRPr>
          </a:p>
        </p:txBody>
      </p:sp>
    </p:spTree>
    <p:extLst>
      <p:ext uri="{BB962C8B-B14F-4D97-AF65-F5344CB8AC3E}">
        <p14:creationId xmlns:p14="http://schemas.microsoft.com/office/powerpoint/2010/main" val="29433120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960438"/>
          </a:xfrm>
        </p:spPr>
        <p:txBody>
          <a:bodyPr>
            <a:normAutofit/>
          </a:bodyPr>
          <a:lstStyle/>
          <a:p>
            <a:r>
              <a:rPr lang="en-US" altLang="ja-JP" sz="4000" dirty="0"/>
              <a:t>Types of safety</a:t>
            </a:r>
            <a:endParaRPr kumimoji="1" lang="ja-JP" altLang="en-US" sz="4000" dirty="0"/>
          </a:p>
        </p:txBody>
      </p:sp>
      <p:sp>
        <p:nvSpPr>
          <p:cNvPr id="3" name="コンテンツ プレースホルダー 2"/>
          <p:cNvSpPr>
            <a:spLocks noGrp="1"/>
          </p:cNvSpPr>
          <p:nvPr>
            <p:ph idx="1"/>
          </p:nvPr>
        </p:nvSpPr>
        <p:spPr>
          <a:xfrm>
            <a:off x="628650" y="1325565"/>
            <a:ext cx="7677150" cy="5030786"/>
          </a:xfrm>
        </p:spPr>
        <p:txBody>
          <a:bodyPr>
            <a:normAutofit fontScale="92500" lnSpcReduction="10000"/>
          </a:bodyPr>
          <a:lstStyle/>
          <a:p>
            <a:r>
              <a:rPr lang="en-US" altLang="ja-JP" sz="2800" b="1" dirty="0">
                <a:solidFill>
                  <a:srgbClr val="FF0000"/>
                </a:solidFill>
              </a:rPr>
              <a:t>Information theoretic </a:t>
            </a:r>
            <a:r>
              <a:rPr lang="en-US" altLang="ja-JP" sz="2800" b="1" dirty="0" smtClean="0">
                <a:solidFill>
                  <a:srgbClr val="FF0000"/>
                </a:solidFill>
              </a:rPr>
              <a:t>safety</a:t>
            </a:r>
            <a:r>
              <a:rPr lang="en-US" altLang="ja-JP" sz="2800" b="1" dirty="0" smtClean="0"/>
              <a:t> (Absolute safety)</a:t>
            </a:r>
            <a:endParaRPr kumimoji="1" lang="en-US" altLang="ja-JP" sz="2800" b="1" dirty="0" smtClean="0"/>
          </a:p>
          <a:p>
            <a:pPr lvl="1"/>
            <a:r>
              <a:rPr lang="en-US" altLang="ja-JP" sz="2400" dirty="0"/>
              <a:t>Safety guaranteed to attackers with infinite computing </a:t>
            </a:r>
            <a:r>
              <a:rPr lang="en-US" altLang="ja-JP" sz="2400" dirty="0" smtClean="0"/>
              <a:t>power</a:t>
            </a:r>
          </a:p>
          <a:p>
            <a:pPr lvl="1"/>
            <a:r>
              <a:rPr lang="en-US" altLang="ja-JP" sz="2400" dirty="0">
                <a:solidFill>
                  <a:srgbClr val="0000FF"/>
                </a:solidFill>
              </a:rPr>
              <a:t>One time pad </a:t>
            </a:r>
            <a:r>
              <a:rPr lang="en-US" altLang="ja-JP" sz="2400" dirty="0" smtClean="0">
                <a:solidFill>
                  <a:srgbClr val="0000FF"/>
                </a:solidFill>
              </a:rPr>
              <a:t>cipher</a:t>
            </a:r>
            <a:r>
              <a:rPr lang="en-US" altLang="ja-JP" sz="2400" dirty="0"/>
              <a:t> has this safety</a:t>
            </a:r>
            <a:endParaRPr lang="en-US" altLang="ja-JP" sz="2400" dirty="0" smtClean="0"/>
          </a:p>
          <a:p>
            <a:pPr lvl="2"/>
            <a:r>
              <a:rPr lang="en-US" altLang="ja-JP" sz="1800" dirty="0" smtClean="0"/>
              <a:t>Encryption </a:t>
            </a:r>
            <a:r>
              <a:rPr lang="en-US" altLang="ja-JP" sz="1800" dirty="0"/>
              <a:t>using a random number table to be disposable at one time</a:t>
            </a:r>
            <a:endParaRPr lang="en-US" altLang="ja-JP" sz="1800" dirty="0" smtClean="0"/>
          </a:p>
          <a:p>
            <a:r>
              <a:rPr lang="en-US" altLang="ja-JP" sz="2800" b="1" dirty="0">
                <a:solidFill>
                  <a:srgbClr val="FF0000"/>
                </a:solidFill>
              </a:rPr>
              <a:t>Computational </a:t>
            </a:r>
            <a:r>
              <a:rPr lang="en-US" altLang="ja-JP" sz="2800" b="1" dirty="0" smtClean="0">
                <a:solidFill>
                  <a:srgbClr val="FF0000"/>
                </a:solidFill>
              </a:rPr>
              <a:t>safety</a:t>
            </a:r>
            <a:endParaRPr kumimoji="1" lang="en-US" altLang="ja-JP" sz="2800" b="1" dirty="0" smtClean="0">
              <a:solidFill>
                <a:srgbClr val="FF0000"/>
              </a:solidFill>
            </a:endParaRPr>
          </a:p>
          <a:p>
            <a:pPr lvl="1"/>
            <a:r>
              <a:rPr lang="en-US" altLang="ja-JP" sz="2400" dirty="0"/>
              <a:t>Safety in the sense that enormous time is required for attack calculation and realistically </a:t>
            </a:r>
            <a:r>
              <a:rPr lang="en-US" altLang="ja-JP" sz="2400" dirty="0" smtClean="0"/>
              <a:t>impossible</a:t>
            </a:r>
          </a:p>
          <a:p>
            <a:pPr lvl="1"/>
            <a:r>
              <a:rPr lang="en-US" altLang="ja-JP" sz="2400" dirty="0"/>
              <a:t>The safety of many common key cryptography, public key cryptography is based on </a:t>
            </a:r>
            <a:r>
              <a:rPr lang="en-US" altLang="ja-JP" sz="2400" dirty="0" smtClean="0"/>
              <a:t>this</a:t>
            </a:r>
          </a:p>
          <a:p>
            <a:r>
              <a:rPr lang="en-US" altLang="ja-JP" sz="2800" b="1" dirty="0">
                <a:solidFill>
                  <a:srgbClr val="FF0000"/>
                </a:solidFill>
              </a:rPr>
              <a:t>Physical </a:t>
            </a:r>
            <a:r>
              <a:rPr lang="en-US" altLang="ja-JP" sz="2800" b="1" dirty="0" smtClean="0">
                <a:solidFill>
                  <a:srgbClr val="FF0000"/>
                </a:solidFill>
              </a:rPr>
              <a:t>safety</a:t>
            </a:r>
            <a:endParaRPr kumimoji="1" lang="en-US" altLang="ja-JP" sz="2800" b="1" dirty="0" smtClean="0">
              <a:solidFill>
                <a:srgbClr val="FF0000"/>
              </a:solidFill>
            </a:endParaRPr>
          </a:p>
          <a:p>
            <a:pPr lvl="1"/>
            <a:r>
              <a:rPr lang="en-US" altLang="ja-JP" sz="2400" dirty="0"/>
              <a:t>Safety guaranteed based on certain physical </a:t>
            </a:r>
            <a:r>
              <a:rPr lang="en-US" altLang="ja-JP" sz="2400" dirty="0" smtClean="0"/>
              <a:t>principles</a:t>
            </a:r>
          </a:p>
          <a:p>
            <a:pPr lvl="1"/>
            <a:r>
              <a:rPr lang="en-US" altLang="ja-JP" sz="2400" dirty="0" smtClean="0"/>
              <a:t>E.g.</a:t>
            </a:r>
            <a:r>
              <a:rPr kumimoji="1" lang="ja-JP" altLang="en-US" sz="2400" dirty="0" smtClean="0"/>
              <a:t>：</a:t>
            </a:r>
            <a:r>
              <a:rPr lang="en-US" altLang="ja-JP" sz="2400" dirty="0"/>
              <a:t>Quantum </a:t>
            </a:r>
            <a:r>
              <a:rPr lang="en-US" altLang="ja-JP" sz="2400" dirty="0" smtClean="0"/>
              <a:t>cryptography</a:t>
            </a:r>
            <a:endParaRPr kumimoji="1" lang="en-US" altLang="ja-JP" sz="2400" dirty="0" smtClean="0"/>
          </a:p>
          <a:p>
            <a:pPr lvl="2"/>
            <a:r>
              <a:rPr lang="en-US" altLang="ja-JP" sz="1800" dirty="0"/>
              <a:t>Using the uncertainty principle to use a line that shares information by sender and </a:t>
            </a:r>
            <a:r>
              <a:rPr lang="en-US" altLang="ja-JP" sz="1800" dirty="0" smtClean="0"/>
              <a:t>receiver</a:t>
            </a:r>
          </a:p>
          <a:p>
            <a:pPr lvl="2"/>
            <a:r>
              <a:rPr lang="en-US" altLang="ja-JP" sz="1800" dirty="0"/>
              <a:t>It is impossible to measure the quantum state of an object without leaving traces</a:t>
            </a:r>
            <a:endParaRPr kumimoji="1" lang="en-US" altLang="ja-JP" sz="1800" dirty="0" smtClean="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18</a:t>
            </a:fld>
            <a:endParaRPr kumimoji="1" lang="ja-JP" altLang="en-US" dirty="0"/>
          </a:p>
        </p:txBody>
      </p:sp>
      <p:sp>
        <p:nvSpPr>
          <p:cNvPr id="7" name="フッター プレースホルダー 3"/>
          <p:cNvSpPr>
            <a:spLocks noGrp="1"/>
          </p:cNvSpPr>
          <p:nvPr>
            <p:ph type="ftr" sz="quarter" idx="11"/>
          </p:nvPr>
        </p:nvSpPr>
        <p:spPr>
          <a:xfrm>
            <a:off x="3028950" y="6356351"/>
            <a:ext cx="3086100" cy="365125"/>
          </a:xfrm>
        </p:spPr>
        <p:txBody>
          <a:bodyPr/>
          <a:lstStyle/>
          <a:p>
            <a:r>
              <a:rPr lang="en-US" dirty="0"/>
              <a:t>Primary Course of Cyber Security </a:t>
            </a:r>
            <a:endParaRPr lang="ja-JP" altLang="en-US" dirty="0">
              <a:solidFill>
                <a:prstClr val="black">
                  <a:tint val="75000"/>
                </a:prstClr>
              </a:solidFill>
            </a:endParaRPr>
          </a:p>
        </p:txBody>
      </p:sp>
    </p:spTree>
    <p:extLst>
      <p:ext uri="{BB962C8B-B14F-4D97-AF65-F5344CB8AC3E}">
        <p14:creationId xmlns:p14="http://schemas.microsoft.com/office/powerpoint/2010/main" val="20538905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000" dirty="0">
                <a:solidFill>
                  <a:srgbClr val="0000FF"/>
                </a:solidFill>
              </a:rPr>
              <a:t>One time pad cipher</a:t>
            </a:r>
            <a:endParaRPr kumimoji="1" lang="ja-JP" altLang="en-US" sz="4000" dirty="0">
              <a:solidFill>
                <a:srgbClr val="0000FF"/>
              </a:solidFill>
            </a:endParaRPr>
          </a:p>
        </p:txBody>
      </p:sp>
      <p:sp>
        <p:nvSpPr>
          <p:cNvPr id="3" name="コンテンツ プレースホルダー 2"/>
          <p:cNvSpPr>
            <a:spLocks noGrp="1"/>
          </p:cNvSpPr>
          <p:nvPr>
            <p:ph idx="1"/>
          </p:nvPr>
        </p:nvSpPr>
        <p:spPr/>
        <p:txBody>
          <a:bodyPr>
            <a:normAutofit fontScale="92500" lnSpcReduction="20000"/>
          </a:bodyPr>
          <a:lstStyle/>
          <a:p>
            <a:r>
              <a:rPr lang="en-US" altLang="ja-JP" sz="3200" dirty="0" smtClean="0"/>
              <a:t>Although </a:t>
            </a:r>
            <a:r>
              <a:rPr lang="en-US" altLang="ja-JP" sz="3200" dirty="0"/>
              <a:t>it is safe </a:t>
            </a:r>
            <a:r>
              <a:rPr lang="en-US" altLang="ja-JP" sz="3200" dirty="0">
                <a:solidFill>
                  <a:srgbClr val="FF0000"/>
                </a:solidFill>
              </a:rPr>
              <a:t>in information theory</a:t>
            </a:r>
            <a:r>
              <a:rPr lang="en-US" altLang="ja-JP" sz="3200" dirty="0"/>
              <a:t>, since it uses a key of enormous size, it is inappropriate as a cipher which is usually used</a:t>
            </a:r>
          </a:p>
          <a:p>
            <a:r>
              <a:rPr lang="en-US" altLang="ja-JP" sz="3200" dirty="0"/>
              <a:t>One time pad </a:t>
            </a:r>
            <a:r>
              <a:rPr lang="en-US" altLang="ja-JP" sz="3200" dirty="0" smtClean="0"/>
              <a:t>example</a:t>
            </a:r>
          </a:p>
          <a:p>
            <a:pPr lvl="1"/>
            <a:r>
              <a:rPr lang="en-US" altLang="ja-JP" sz="2800" dirty="0"/>
              <a:t>The Japanese Army during the Pacific </a:t>
            </a:r>
            <a:r>
              <a:rPr lang="en-US" altLang="ja-JP" sz="2800" dirty="0" smtClean="0"/>
              <a:t>War</a:t>
            </a:r>
          </a:p>
          <a:p>
            <a:pPr lvl="1"/>
            <a:r>
              <a:rPr lang="en-US" altLang="ja-JP" sz="2800" dirty="0"/>
              <a:t>After avoiding the Cuban crisis (1962), the two countries, which keenly felt the necessity of a communication line where the US-Leaders directly dialogue, established a communication line (hot line) called "red telephone" on August 30, </a:t>
            </a:r>
            <a:r>
              <a:rPr lang="en-US" altLang="ja-JP" sz="2800" dirty="0" smtClean="0"/>
              <a:t>1963.One time pad cipher was used.</a:t>
            </a:r>
          </a:p>
          <a:p>
            <a:pPr lvl="2"/>
            <a:r>
              <a:rPr lang="en-US" altLang="ja-JP" sz="2000" dirty="0"/>
              <a:t>Character communication rather than voice while referred to as the "phone"</a:t>
            </a:r>
            <a:endParaRPr lang="en-US" altLang="ja-JP" dirty="0" smtClean="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19</a:t>
            </a:fld>
            <a:endParaRPr kumimoji="1" lang="ja-JP" altLang="en-US" dirty="0"/>
          </a:p>
        </p:txBody>
      </p:sp>
      <p:sp>
        <p:nvSpPr>
          <p:cNvPr id="7" name="フッター プレースホルダー 3"/>
          <p:cNvSpPr>
            <a:spLocks noGrp="1"/>
          </p:cNvSpPr>
          <p:nvPr>
            <p:ph type="ftr" sz="quarter" idx="11"/>
          </p:nvPr>
        </p:nvSpPr>
        <p:spPr>
          <a:xfrm>
            <a:off x="3028950" y="6356351"/>
            <a:ext cx="3086100" cy="365125"/>
          </a:xfrm>
        </p:spPr>
        <p:txBody>
          <a:bodyPr/>
          <a:lstStyle/>
          <a:p>
            <a:r>
              <a:rPr lang="en-US" dirty="0"/>
              <a:t>Primary Course of Cyber Security </a:t>
            </a:r>
            <a:endParaRPr lang="ja-JP" altLang="en-US" dirty="0">
              <a:solidFill>
                <a:prstClr val="black">
                  <a:tint val="75000"/>
                </a:prstClr>
              </a:solidFill>
            </a:endParaRPr>
          </a:p>
        </p:txBody>
      </p:sp>
    </p:spTree>
    <p:extLst>
      <p:ext uri="{BB962C8B-B14F-4D97-AF65-F5344CB8AC3E}">
        <p14:creationId xmlns:p14="http://schemas.microsoft.com/office/powerpoint/2010/main" val="1359731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About </a:t>
            </a:r>
            <a:r>
              <a:rPr lang="en-US" altLang="ja-JP" dirty="0" smtClean="0"/>
              <a:t>conduction </a:t>
            </a:r>
            <a:r>
              <a:rPr lang="en-US" altLang="ja-JP" dirty="0"/>
              <a:t>of class questionnaire</a:t>
            </a:r>
            <a:endParaRPr lang="ja-JP" altLang="en-US" dirty="0"/>
          </a:p>
        </p:txBody>
      </p:sp>
      <p:sp>
        <p:nvSpPr>
          <p:cNvPr id="3" name="コンテンツ プレースホルダー 2"/>
          <p:cNvSpPr>
            <a:spLocks noGrp="1"/>
          </p:cNvSpPr>
          <p:nvPr>
            <p:ph idx="1"/>
          </p:nvPr>
        </p:nvSpPr>
        <p:spPr/>
        <p:txBody>
          <a:bodyPr>
            <a:normAutofit/>
          </a:bodyPr>
          <a:lstStyle/>
          <a:p>
            <a:r>
              <a:rPr lang="en-US" altLang="ja-JP" sz="2800" dirty="0"/>
              <a:t>This questionnaire will be conducted for the purpose of reviewing your class, improving classes and curriculum, etc</a:t>
            </a:r>
            <a:r>
              <a:rPr lang="en-US" altLang="ja-JP" sz="2800" dirty="0" smtClean="0"/>
              <a:t>.</a:t>
            </a:r>
            <a:r>
              <a:rPr lang="en-US" altLang="ja-JP" sz="2800" dirty="0"/>
              <a:t> We will use the </a:t>
            </a:r>
            <a:r>
              <a:rPr lang="en-US" altLang="ja-JP" sz="2800" dirty="0" smtClean="0"/>
              <a:t>data/opinion to </a:t>
            </a:r>
            <a:r>
              <a:rPr lang="en-US" altLang="ja-JP" sz="2800" dirty="0"/>
              <a:t>improve classes, and we will use it as reference for the core education curriculum in the future</a:t>
            </a:r>
            <a:r>
              <a:rPr lang="en-US" altLang="ja-JP" sz="2800" dirty="0" smtClean="0"/>
              <a:t>.</a:t>
            </a:r>
          </a:p>
          <a:p>
            <a:r>
              <a:rPr lang="en-US" altLang="ja-JP" sz="2800" dirty="0"/>
              <a:t>Please write a constructive opinion with individual responsibility </a:t>
            </a:r>
            <a:r>
              <a:rPr lang="en-US" altLang="ja-JP" sz="2800" dirty="0" smtClean="0"/>
              <a:t>in </a:t>
            </a:r>
            <a:r>
              <a:rPr lang="en-US" altLang="ja-JP" sz="2800" dirty="0"/>
              <a:t>the </a:t>
            </a:r>
            <a:r>
              <a:rPr lang="en-US" altLang="ja-JP" sz="2800" dirty="0" smtClean="0"/>
              <a:t>column of </a:t>
            </a:r>
            <a:r>
              <a:rPr lang="en-US" altLang="ja-JP" sz="2800" dirty="0"/>
              <a:t>free description.</a:t>
            </a:r>
            <a:endParaRPr lang="en-US" altLang="ja-JP" sz="2800" dirty="0" smtClean="0"/>
          </a:p>
          <a:p>
            <a:r>
              <a:rPr lang="en-US" altLang="ja-JP" sz="2800" dirty="0"/>
              <a:t>Also, </a:t>
            </a:r>
            <a:r>
              <a:rPr lang="en-US" altLang="ja-JP" sz="2800" dirty="0" smtClean="0"/>
              <a:t>we won’t </a:t>
            </a:r>
            <a:r>
              <a:rPr lang="en-US" altLang="ja-JP" sz="2800" dirty="0"/>
              <a:t>use personal information other than statistical processing.</a:t>
            </a:r>
            <a:endParaRPr lang="ja-JP" altLang="en-US" sz="2800" dirty="0"/>
          </a:p>
        </p:txBody>
      </p:sp>
      <p:sp>
        <p:nvSpPr>
          <p:cNvPr id="4" name="スライド番号プレースホルダー 3"/>
          <p:cNvSpPr>
            <a:spLocks noGrp="1"/>
          </p:cNvSpPr>
          <p:nvPr>
            <p:ph type="sldNum" sz="quarter" idx="12"/>
          </p:nvPr>
        </p:nvSpPr>
        <p:spPr/>
        <p:txBody>
          <a:bodyPr/>
          <a:lstStyle/>
          <a:p>
            <a:fld id="{67EC9527-42EA-4AEE-9E60-533C51B8D663}" type="slidenum">
              <a:rPr lang="ja-JP" altLang="en-US" smtClean="0"/>
              <a:pPr/>
              <a:t>2</a:t>
            </a:fld>
            <a:endParaRPr lang="ja-JP" altLang="en-US"/>
          </a:p>
        </p:txBody>
      </p:sp>
    </p:spTree>
    <p:extLst>
      <p:ext uri="{BB962C8B-B14F-4D97-AF65-F5344CB8AC3E}">
        <p14:creationId xmlns:p14="http://schemas.microsoft.com/office/powerpoint/2010/main" val="37221424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noGrp="1"/>
          </p:cNvSpPr>
          <p:nvPr>
            <p:ph type="title"/>
          </p:nvPr>
        </p:nvSpPr>
        <p:spPr>
          <a:noFill/>
        </p:spPr>
        <p:txBody>
          <a:bodyPr anchor="ctr">
            <a:normAutofit/>
          </a:bodyPr>
          <a:lstStyle/>
          <a:p>
            <a:pPr algn="ctr"/>
            <a:r>
              <a:rPr lang="en-US" altLang="ja-JP" sz="4400" dirty="0"/>
              <a:t>Numerous cryptographic technologies</a:t>
            </a:r>
            <a:endParaRPr kumimoji="1" lang="ja-JP" altLang="en-US" dirty="0">
              <a:solidFill>
                <a:schemeClr val="tx1">
                  <a:lumMod val="65000"/>
                  <a:lumOff val="35000"/>
                </a:schemeClr>
              </a:solidFill>
            </a:endParaRPr>
          </a:p>
        </p:txBody>
      </p:sp>
      <p:sp>
        <p:nvSpPr>
          <p:cNvPr id="2" name="テキスト プレースホルダー 1"/>
          <p:cNvSpPr>
            <a:spLocks noGrp="1"/>
          </p:cNvSpPr>
          <p:nvPr>
            <p:ph type="body" idx="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20</a:t>
            </a:fld>
            <a:endParaRPr kumimoji="1" lang="ja-JP" altLang="en-US"/>
          </a:p>
        </p:txBody>
      </p:sp>
      <p:sp>
        <p:nvSpPr>
          <p:cNvPr id="7" name="フッター プレースホルダー 3"/>
          <p:cNvSpPr>
            <a:spLocks noGrp="1"/>
          </p:cNvSpPr>
          <p:nvPr>
            <p:ph type="ftr" sz="quarter" idx="11"/>
          </p:nvPr>
        </p:nvSpPr>
        <p:spPr>
          <a:xfrm>
            <a:off x="3028950" y="6356351"/>
            <a:ext cx="3086100" cy="365125"/>
          </a:xfrm>
        </p:spPr>
        <p:txBody>
          <a:bodyPr/>
          <a:lstStyle/>
          <a:p>
            <a:r>
              <a:rPr lang="en-US" dirty="0"/>
              <a:t>Primary Course of Cyber Security </a:t>
            </a:r>
            <a:endParaRPr lang="ja-JP" altLang="en-US" dirty="0">
              <a:solidFill>
                <a:prstClr val="black">
                  <a:tint val="75000"/>
                </a:prstClr>
              </a:solidFill>
            </a:endParaRPr>
          </a:p>
        </p:txBody>
      </p:sp>
    </p:spTree>
    <p:extLst>
      <p:ext uri="{BB962C8B-B14F-4D97-AF65-F5344CB8AC3E}">
        <p14:creationId xmlns:p14="http://schemas.microsoft.com/office/powerpoint/2010/main" val="13878967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000" dirty="0"/>
              <a:t>Model of confidential communication</a:t>
            </a:r>
            <a:endParaRPr kumimoji="1" lang="ja-JP" altLang="en-US" sz="4000" dirty="0"/>
          </a:p>
        </p:txBody>
      </p:sp>
      <p:sp>
        <p:nvSpPr>
          <p:cNvPr id="3" name="コンテンツ プレースホルダー 2"/>
          <p:cNvSpPr>
            <a:spLocks noGrp="1"/>
          </p:cNvSpPr>
          <p:nvPr>
            <p:ph idx="1"/>
          </p:nvPr>
        </p:nvSpPr>
        <p:spPr/>
        <p:txBody>
          <a:bodyPr/>
          <a:lstStyle/>
          <a:p>
            <a:r>
              <a:rPr lang="en-US" altLang="ja-JP" dirty="0"/>
              <a:t>Use two kinds of "key"</a:t>
            </a:r>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21</a:t>
            </a:fld>
            <a:endParaRPr kumimoji="1" lang="ja-JP" altLang="en-US" dirty="0"/>
          </a:p>
        </p:txBody>
      </p:sp>
      <p:sp>
        <p:nvSpPr>
          <p:cNvPr id="7" name="雲 6"/>
          <p:cNvSpPr/>
          <p:nvPr/>
        </p:nvSpPr>
        <p:spPr>
          <a:xfrm>
            <a:off x="2355435" y="3184043"/>
            <a:ext cx="4557019" cy="2437863"/>
          </a:xfrm>
          <a:prstGeom prst="cloud">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descr="C:\Users\tyasuda\AppData\Local\Microsoft\Windows\Temporary Internet Files\Content.IE5\6G6W7DUK\MC90043164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557" y="4797153"/>
            <a:ext cx="1080119" cy="1080119"/>
          </a:xfrm>
          <a:prstGeom prst="rect">
            <a:avLst/>
          </a:prstGeom>
          <a:noFill/>
          <a:effectLst>
            <a:glow>
              <a:schemeClr val="accent1"/>
            </a:glow>
          </a:effectLst>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9" name="Picture 6" descr="C:\Users\tyasuda\AppData\Local\Microsoft\Windows\Temporary Internet Files\Content.IE5\FAHUO7A7\MC90043164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4832113"/>
            <a:ext cx="1045159" cy="1045159"/>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65573">
            <a:off x="2510530" y="3376835"/>
            <a:ext cx="506259" cy="506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417058">
            <a:off x="6111194" y="3379391"/>
            <a:ext cx="585690" cy="423587"/>
          </a:xfrm>
          <a:prstGeom prst="rect">
            <a:avLst/>
          </a:prstGeom>
        </p:spPr>
      </p:pic>
      <p:sp>
        <p:nvSpPr>
          <p:cNvPr id="12" name="テキスト ボックス 11"/>
          <p:cNvSpPr txBox="1"/>
          <p:nvPr/>
        </p:nvSpPr>
        <p:spPr>
          <a:xfrm>
            <a:off x="2067403" y="4202284"/>
            <a:ext cx="139178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altLang="ja-JP" sz="2000" b="1" dirty="0"/>
              <a:t>encryption</a:t>
            </a:r>
            <a:endParaRPr lang="en-US" altLang="ja-JP" sz="2000" b="1" dirty="0" smtClean="0"/>
          </a:p>
        </p:txBody>
      </p:sp>
      <p:sp>
        <p:nvSpPr>
          <p:cNvPr id="13" name="テキスト ボックス 12"/>
          <p:cNvSpPr txBox="1"/>
          <p:nvPr/>
        </p:nvSpPr>
        <p:spPr>
          <a:xfrm>
            <a:off x="5739811" y="4181018"/>
            <a:ext cx="1424477"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altLang="ja-JP" sz="2000" b="1" dirty="0"/>
              <a:t>Decryption</a:t>
            </a:r>
            <a:endParaRPr lang="en-US" altLang="ja-JP" sz="2000" b="1" dirty="0" smtClean="0"/>
          </a:p>
        </p:txBody>
      </p:sp>
      <p:sp>
        <p:nvSpPr>
          <p:cNvPr id="14" name="テキスト ボックス 13"/>
          <p:cNvSpPr txBox="1"/>
          <p:nvPr/>
        </p:nvSpPr>
        <p:spPr>
          <a:xfrm>
            <a:off x="1859580" y="2835190"/>
            <a:ext cx="2012394" cy="369332"/>
          </a:xfrm>
          <a:prstGeom prst="rect">
            <a:avLst/>
          </a:prstGeom>
          <a:noFill/>
        </p:spPr>
        <p:txBody>
          <a:bodyPr wrap="square" rtlCol="0">
            <a:spAutoFit/>
          </a:bodyPr>
          <a:lstStyle/>
          <a:p>
            <a:r>
              <a:rPr lang="en-US" altLang="ja-JP" dirty="0"/>
              <a:t>Cryptographic key</a:t>
            </a:r>
            <a:endParaRPr lang="en-US" dirty="0"/>
          </a:p>
        </p:txBody>
      </p:sp>
      <p:sp>
        <p:nvSpPr>
          <p:cNvPr id="15" name="テキスト ボックス 14"/>
          <p:cNvSpPr txBox="1"/>
          <p:nvPr/>
        </p:nvSpPr>
        <p:spPr>
          <a:xfrm>
            <a:off x="5573038" y="2854633"/>
            <a:ext cx="1835271" cy="369332"/>
          </a:xfrm>
          <a:prstGeom prst="rect">
            <a:avLst/>
          </a:prstGeom>
          <a:noFill/>
        </p:spPr>
        <p:txBody>
          <a:bodyPr wrap="square" rtlCol="0">
            <a:spAutoFit/>
          </a:bodyPr>
          <a:lstStyle/>
          <a:p>
            <a:r>
              <a:rPr lang="en-US" altLang="ja-JP" dirty="0"/>
              <a:t>Decryption key</a:t>
            </a:r>
            <a:endParaRPr lang="en-US" dirty="0"/>
          </a:p>
        </p:txBody>
      </p:sp>
      <p:sp>
        <p:nvSpPr>
          <p:cNvPr id="16" name="テキスト ボックス 15"/>
          <p:cNvSpPr txBox="1"/>
          <p:nvPr/>
        </p:nvSpPr>
        <p:spPr>
          <a:xfrm>
            <a:off x="436848" y="4145775"/>
            <a:ext cx="652649" cy="646331"/>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altLang="ja-JP" b="1"/>
              <a:t>Plaintext</a:t>
            </a:r>
            <a:endParaRPr lang="en-US" b="1" dirty="0"/>
          </a:p>
        </p:txBody>
      </p:sp>
      <p:sp>
        <p:nvSpPr>
          <p:cNvPr id="17" name="右矢印 16"/>
          <p:cNvSpPr/>
          <p:nvPr/>
        </p:nvSpPr>
        <p:spPr>
          <a:xfrm>
            <a:off x="1138730" y="4349366"/>
            <a:ext cx="928673" cy="1308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右矢印 17"/>
          <p:cNvSpPr/>
          <p:nvPr/>
        </p:nvSpPr>
        <p:spPr>
          <a:xfrm>
            <a:off x="3459183" y="4381073"/>
            <a:ext cx="2280628" cy="991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右矢印 18"/>
          <p:cNvSpPr/>
          <p:nvPr/>
        </p:nvSpPr>
        <p:spPr>
          <a:xfrm>
            <a:off x="7164289" y="4349365"/>
            <a:ext cx="864096" cy="1308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テキスト ボックス 19"/>
          <p:cNvSpPr txBox="1"/>
          <p:nvPr/>
        </p:nvSpPr>
        <p:spPr>
          <a:xfrm>
            <a:off x="8028384" y="4078813"/>
            <a:ext cx="678768" cy="646331"/>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b="1" smtClean="0"/>
              <a:t>Plaintext</a:t>
            </a:r>
            <a:endParaRPr lang="en-US" b="1" dirty="0"/>
          </a:p>
        </p:txBody>
      </p:sp>
      <p:sp>
        <p:nvSpPr>
          <p:cNvPr id="21" name="テキスト ボックス 20"/>
          <p:cNvSpPr txBox="1"/>
          <p:nvPr/>
        </p:nvSpPr>
        <p:spPr>
          <a:xfrm>
            <a:off x="4000439" y="3944273"/>
            <a:ext cx="1307324"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altLang="ja-JP" b="1"/>
              <a:t>Ciphertext</a:t>
            </a:r>
            <a:endParaRPr lang="en-US" b="1" dirty="0"/>
          </a:p>
        </p:txBody>
      </p:sp>
      <p:sp>
        <p:nvSpPr>
          <p:cNvPr id="22" name="テキスト ボックス 21"/>
          <p:cNvSpPr txBox="1"/>
          <p:nvPr/>
        </p:nvSpPr>
        <p:spPr>
          <a:xfrm>
            <a:off x="4083626" y="4835930"/>
            <a:ext cx="1364673" cy="369332"/>
          </a:xfrm>
          <a:prstGeom prst="rect">
            <a:avLst/>
          </a:prstGeom>
          <a:noFill/>
        </p:spPr>
        <p:txBody>
          <a:bodyPr wrap="square" rtlCol="0">
            <a:spAutoFit/>
          </a:bodyPr>
          <a:lstStyle/>
          <a:p>
            <a:r>
              <a:rPr lang="en-US" altLang="ja-JP" b="1" dirty="0" smtClean="0">
                <a:solidFill>
                  <a:schemeClr val="accent4">
                    <a:lumMod val="50000"/>
                  </a:schemeClr>
                </a:solidFill>
              </a:rPr>
              <a:t>NETWORK</a:t>
            </a:r>
            <a:endParaRPr lang="en-US" b="1" dirty="0">
              <a:solidFill>
                <a:schemeClr val="accent4">
                  <a:lumMod val="50000"/>
                </a:schemeClr>
              </a:solidFill>
            </a:endParaRPr>
          </a:p>
        </p:txBody>
      </p:sp>
      <p:sp>
        <p:nvSpPr>
          <p:cNvPr id="23" name="四角形吹き出し 22"/>
          <p:cNvSpPr/>
          <p:nvPr/>
        </p:nvSpPr>
        <p:spPr>
          <a:xfrm>
            <a:off x="323528" y="2772924"/>
            <a:ext cx="1440160" cy="818260"/>
          </a:xfrm>
          <a:prstGeom prst="wedgeRectCallout">
            <a:avLst>
              <a:gd name="adj1" fmla="val -20638"/>
              <a:gd name="adj2" fmla="val 118350"/>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dirty="0"/>
              <a:t>Regular message</a:t>
            </a:r>
            <a:endParaRPr kumimoji="1" lang="ja-JP" altLang="en-US" dirty="0"/>
          </a:p>
        </p:txBody>
      </p:sp>
      <p:sp>
        <p:nvSpPr>
          <p:cNvPr id="24" name="フッター プレースホルダー 3"/>
          <p:cNvSpPr>
            <a:spLocks noGrp="1"/>
          </p:cNvSpPr>
          <p:nvPr>
            <p:ph type="ftr" sz="quarter" idx="11"/>
          </p:nvPr>
        </p:nvSpPr>
        <p:spPr>
          <a:xfrm>
            <a:off x="3028950" y="6356351"/>
            <a:ext cx="3086100" cy="365125"/>
          </a:xfrm>
        </p:spPr>
        <p:txBody>
          <a:bodyPr/>
          <a:lstStyle/>
          <a:p>
            <a:r>
              <a:rPr lang="en-US" dirty="0"/>
              <a:t>Primary Course of Cyber Security </a:t>
            </a:r>
            <a:endParaRPr lang="ja-JP" altLang="en-US" dirty="0">
              <a:solidFill>
                <a:prstClr val="black">
                  <a:tint val="75000"/>
                </a:prstClr>
              </a:solidFill>
            </a:endParaRPr>
          </a:p>
        </p:txBody>
      </p:sp>
    </p:spTree>
    <p:extLst>
      <p:ext uri="{BB962C8B-B14F-4D97-AF65-F5344CB8AC3E}">
        <p14:creationId xmlns:p14="http://schemas.microsoft.com/office/powerpoint/2010/main" val="88399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139 0.02267 L 3.88889E-6 0.06291 " pathEditMode="relative" rAng="0" ptsTypes="AA">
                                      <p:cBhvr>
                                        <p:cTn id="6" dur="700" fill="hold"/>
                                        <p:tgtEl>
                                          <p:spTgt spid="14"/>
                                        </p:tgtEl>
                                        <p:attrNameLst>
                                          <p:attrName>ppt_x</p:attrName>
                                          <p:attrName>ppt_y</p:attrName>
                                        </p:attrNameLst>
                                      </p:cBhvr>
                                      <p:rCtr x="-69" y="2012"/>
                                    </p:animMotion>
                                  </p:childTnLst>
                                </p:cTn>
                              </p:par>
                              <p:par>
                                <p:cTn id="7" presetID="42" presetClass="path" presetSubtype="0" accel="50000" decel="50000" fill="hold" nodeType="withEffect">
                                  <p:stCondLst>
                                    <p:cond delay="0"/>
                                  </p:stCondLst>
                                  <p:childTnLst>
                                    <p:animMotion origin="layout" path="M 3.88889E-6 -4.84155E-6 L 3.88889E-6 0.07171 " pathEditMode="relative" rAng="0" ptsTypes="AA">
                                      <p:cBhvr>
                                        <p:cTn id="8" dur="800" fill="hold"/>
                                        <p:tgtEl>
                                          <p:spTgt spid="10"/>
                                        </p:tgtEl>
                                        <p:attrNameLst>
                                          <p:attrName>ppt_x</p:attrName>
                                          <p:attrName>ppt_y</p:attrName>
                                        </p:attrNameLst>
                                      </p:cBhvr>
                                      <p:rCtr x="0" y="3585"/>
                                    </p:animMotion>
                                  </p:childTnLst>
                                </p:cTn>
                              </p:par>
                            </p:childTnLst>
                          </p:cTn>
                        </p:par>
                        <p:par>
                          <p:cTn id="9" fill="hold">
                            <p:stCondLst>
                              <p:cond delay="800"/>
                            </p:stCondLst>
                            <p:childTnLst>
                              <p:par>
                                <p:cTn id="10" presetID="42" presetClass="path" presetSubtype="0" accel="50000" decel="50000" fill="hold" nodeType="afterEffect">
                                  <p:stCondLst>
                                    <p:cond delay="0"/>
                                  </p:stCondLst>
                                  <p:childTnLst>
                                    <p:animMotion origin="layout" path="M -3.61111E-6 0.07173 L -3.61111E-6 -0.00162 " pathEditMode="relative" rAng="0" ptsTypes="AA">
                                      <p:cBhvr>
                                        <p:cTn id="11" dur="1200" fill="hold"/>
                                        <p:tgtEl>
                                          <p:spTgt spid="10"/>
                                        </p:tgtEl>
                                        <p:attrNameLst>
                                          <p:attrName>ppt_x</p:attrName>
                                          <p:attrName>ppt_y</p:attrName>
                                        </p:attrNameLst>
                                      </p:cBhvr>
                                      <p:rCtr x="0" y="-3679"/>
                                    </p:animMotion>
                                  </p:childTnLst>
                                </p:cTn>
                              </p:par>
                              <p:par>
                                <p:cTn id="12" presetID="22" presetClass="entr" presetSubtype="8"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1800"/>
                                        <p:tgtEl>
                                          <p:spTgt spid="1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900"/>
                                        <p:tgtEl>
                                          <p:spTgt spid="21"/>
                                        </p:tgtEl>
                                      </p:cBhvr>
                                    </p:animEffect>
                                  </p:childTnLst>
                                </p:cTn>
                              </p:par>
                              <p:par>
                                <p:cTn id="18" presetID="42" presetClass="path" presetSubtype="0" accel="50000" decel="50000" fill="hold" grpId="1" nodeType="withEffect">
                                  <p:stCondLst>
                                    <p:cond delay="800"/>
                                  </p:stCondLst>
                                  <p:childTnLst>
                                    <p:animMotion origin="layout" path="M 5E-6 0.06295 L 5E-6 0.01042 " pathEditMode="relative" rAng="0" ptsTypes="AA">
                                      <p:cBhvr>
                                        <p:cTn id="19" dur="1100" fill="hold"/>
                                        <p:tgtEl>
                                          <p:spTgt spid="14"/>
                                        </p:tgtEl>
                                        <p:attrNameLst>
                                          <p:attrName>ppt_x</p:attrName>
                                          <p:attrName>ppt_y</p:attrName>
                                        </p:attrNameLst>
                                      </p:cBhvr>
                                      <p:rCtr x="0" y="-2638"/>
                                    </p:animMotion>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nodeType="clickEffect">
                                  <p:stCondLst>
                                    <p:cond delay="0"/>
                                  </p:stCondLst>
                                  <p:childTnLst>
                                    <p:animMotion origin="layout" path="M 3.88889E-6 -4.84155E-6 L 3.88889E-6 0.07171 " pathEditMode="relative" rAng="0" ptsTypes="AA">
                                      <p:cBhvr>
                                        <p:cTn id="23" dur="800" fill="hold"/>
                                        <p:tgtEl>
                                          <p:spTgt spid="11"/>
                                        </p:tgtEl>
                                        <p:attrNameLst>
                                          <p:attrName>ppt_x</p:attrName>
                                          <p:attrName>ppt_y</p:attrName>
                                        </p:attrNameLst>
                                      </p:cBhvr>
                                      <p:rCtr x="0" y="3585"/>
                                    </p:animMotion>
                                  </p:childTnLst>
                                </p:cTn>
                              </p:par>
                              <p:par>
                                <p:cTn id="24" presetID="42" presetClass="path" presetSubtype="0" accel="50000" decel="50000" fill="hold" nodeType="withEffect">
                                  <p:stCondLst>
                                    <p:cond delay="800"/>
                                  </p:stCondLst>
                                  <p:childTnLst>
                                    <p:animMotion origin="layout" path="M -3.61111E-6 0.07173 L -3.61111E-6 -0.00162 " pathEditMode="relative" rAng="0" ptsTypes="AA">
                                      <p:cBhvr>
                                        <p:cTn id="25" dur="1200" fill="hold"/>
                                        <p:tgtEl>
                                          <p:spTgt spid="11"/>
                                        </p:tgtEl>
                                        <p:attrNameLst>
                                          <p:attrName>ppt_x</p:attrName>
                                          <p:attrName>ppt_y</p:attrName>
                                        </p:attrNameLst>
                                      </p:cBhvr>
                                      <p:rCtr x="0" y="-3679"/>
                                    </p:animMotion>
                                  </p:childTnLst>
                                </p:cTn>
                              </p:par>
                              <p:par>
                                <p:cTn id="26" presetID="42" presetClass="path" presetSubtype="0" accel="50000" decel="50000" fill="hold" grpId="0" nodeType="withEffect">
                                  <p:stCondLst>
                                    <p:cond delay="0"/>
                                  </p:stCondLst>
                                  <p:childTnLst>
                                    <p:animMotion origin="layout" path="M 0.00139 0.02267 L 3.88889E-6 0.06291 " pathEditMode="relative" rAng="0" ptsTypes="AA">
                                      <p:cBhvr>
                                        <p:cTn id="27" dur="700" fill="hold"/>
                                        <p:tgtEl>
                                          <p:spTgt spid="15"/>
                                        </p:tgtEl>
                                        <p:attrNameLst>
                                          <p:attrName>ppt_x</p:attrName>
                                          <p:attrName>ppt_y</p:attrName>
                                        </p:attrNameLst>
                                      </p:cBhvr>
                                      <p:rCtr x="-69" y="2012"/>
                                    </p:animMotion>
                                  </p:childTnLst>
                                </p:cTn>
                              </p:par>
                              <p:par>
                                <p:cTn id="28" presetID="42" presetClass="path" presetSubtype="0" accel="50000" decel="50000" fill="hold" grpId="1" nodeType="withEffect">
                                  <p:stCondLst>
                                    <p:cond delay="800"/>
                                  </p:stCondLst>
                                  <p:childTnLst>
                                    <p:animMotion origin="layout" path="M 5E-6 0.06295 L 5E-6 0.01042 " pathEditMode="relative" rAng="0" ptsTypes="AA">
                                      <p:cBhvr>
                                        <p:cTn id="29" dur="1100" fill="hold"/>
                                        <p:tgtEl>
                                          <p:spTgt spid="15"/>
                                        </p:tgtEl>
                                        <p:attrNameLst>
                                          <p:attrName>ppt_x</p:attrName>
                                          <p:attrName>ppt_y</p:attrName>
                                        </p:attrNameLst>
                                      </p:cBhvr>
                                      <p:rCtr x="0" y="-2638"/>
                                    </p:animMotion>
                                  </p:childTnLst>
                                </p:cTn>
                              </p:par>
                              <p:par>
                                <p:cTn id="30" presetID="9" presetClass="emph" presetSubtype="0" grpId="1" nodeType="withEffect">
                                  <p:stCondLst>
                                    <p:cond delay="800"/>
                                  </p:stCondLst>
                                  <p:childTnLst>
                                    <p:set>
                                      <p:cBhvr rctx="PPT">
                                        <p:cTn id="31" dur="indefinite"/>
                                        <p:tgtEl>
                                          <p:spTgt spid="21"/>
                                        </p:tgtEl>
                                        <p:attrNameLst>
                                          <p:attrName>style.opacity</p:attrName>
                                        </p:attrNameLst>
                                      </p:cBhvr>
                                      <p:to>
                                        <p:strVal val="0.5"/>
                                      </p:to>
                                    </p:set>
                                    <p:animEffect filter="image" prLst="opacity: 0.5">
                                      <p:cBhvr rctx="IE">
                                        <p:cTn id="32" dur="indefinite"/>
                                        <p:tgtEl>
                                          <p:spTgt spid="21"/>
                                        </p:tgtEl>
                                      </p:cBhvr>
                                    </p:animEffect>
                                  </p:childTnLst>
                                </p:cTn>
                              </p:par>
                              <p:par>
                                <p:cTn id="33" presetID="22" presetClass="entr" presetSubtype="8" fill="hold" grpId="0" nodeType="withEffect">
                                  <p:stCondLst>
                                    <p:cond delay="80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800"/>
                                        <p:tgtEl>
                                          <p:spTgt spid="19"/>
                                        </p:tgtEl>
                                      </p:cBhvr>
                                    </p:animEffect>
                                  </p:childTnLst>
                                </p:cTn>
                              </p:par>
                              <p:par>
                                <p:cTn id="36" presetID="22" presetClass="entr" presetSubtype="8" fill="hold" grpId="0" nodeType="withEffect">
                                  <p:stCondLst>
                                    <p:cond delay="7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P spid="15" grpId="1"/>
      <p:bldP spid="18" grpId="0" animBg="1"/>
      <p:bldP spid="19" grpId="0" animBg="1"/>
      <p:bldP spid="20" grpId="0" animBg="1"/>
      <p:bldP spid="21" grpId="0" animBg="1"/>
      <p:bldP spid="21"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000" dirty="0">
                <a:solidFill>
                  <a:srgbClr val="FF0000"/>
                </a:solidFill>
              </a:rPr>
              <a:t>Common key cryptography</a:t>
            </a:r>
            <a:endParaRPr kumimoji="1" lang="ja-JP" altLang="en-US" sz="4000" dirty="0">
              <a:solidFill>
                <a:srgbClr val="FF0000"/>
              </a:solidFill>
            </a:endParaRPr>
          </a:p>
        </p:txBody>
      </p:sp>
      <p:sp>
        <p:nvSpPr>
          <p:cNvPr id="3" name="コンテンツ プレースホルダー 2"/>
          <p:cNvSpPr>
            <a:spLocks noGrp="1"/>
          </p:cNvSpPr>
          <p:nvPr>
            <p:ph idx="1"/>
          </p:nvPr>
        </p:nvSpPr>
        <p:spPr>
          <a:xfrm>
            <a:off x="467544" y="1598066"/>
            <a:ext cx="8229600" cy="4525963"/>
          </a:xfrm>
        </p:spPr>
        <p:txBody>
          <a:bodyPr>
            <a:normAutofit/>
          </a:bodyPr>
          <a:lstStyle/>
          <a:p>
            <a:r>
              <a:rPr lang="en-US" altLang="ja-JP" sz="2800" dirty="0"/>
              <a:t>Cryptosystems used before modern </a:t>
            </a:r>
            <a:r>
              <a:rPr lang="en-US" altLang="ja-JP" sz="2800" dirty="0" smtClean="0"/>
              <a:t>times</a:t>
            </a:r>
            <a:endParaRPr kumimoji="1" lang="en-US" altLang="ja-JP" sz="2800" dirty="0" smtClean="0">
              <a:solidFill>
                <a:schemeClr val="tx1"/>
              </a:solidFill>
            </a:endParaRPr>
          </a:p>
          <a:p>
            <a:pPr marL="0" indent="0">
              <a:buNone/>
            </a:pPr>
            <a:r>
              <a:rPr lang="ja-JP" altLang="en-US" sz="2800" dirty="0"/>
              <a:t>　</a:t>
            </a:r>
            <a:r>
              <a:rPr lang="ja-JP" altLang="en-US" sz="2800" dirty="0" smtClean="0"/>
              <a:t>　</a:t>
            </a:r>
            <a:r>
              <a:rPr lang="en-US" altLang="ja-JP" sz="2800" dirty="0" smtClean="0"/>
              <a:t>Features</a:t>
            </a:r>
            <a:endParaRPr lang="en-US" altLang="ja-JP" sz="800" u="sng" dirty="0" smtClean="0">
              <a:solidFill>
                <a:schemeClr val="tx1"/>
              </a:solidFill>
              <a:effectLst>
                <a:outerShdw blurRad="38100" dist="38100" dir="2700000" algn="tl">
                  <a:srgbClr val="000000">
                    <a:alpha val="43137"/>
                  </a:srgbClr>
                </a:outerShdw>
              </a:effectLst>
            </a:endParaRPr>
          </a:p>
          <a:p>
            <a:pPr lvl="1"/>
            <a:r>
              <a:rPr lang="en-US" altLang="ja-JP" sz="2400" dirty="0" smtClean="0"/>
              <a:t>Sharing </a:t>
            </a:r>
            <a:r>
              <a:rPr lang="en-US" altLang="ja-JP" sz="2400" dirty="0"/>
              <a:t>a key </a:t>
            </a:r>
            <a:r>
              <a:rPr lang="en-US" altLang="ja-JP" sz="2400" dirty="0" smtClean="0"/>
              <a:t>between </a:t>
            </a:r>
            <a:r>
              <a:rPr lang="en-US" altLang="ja-JP" sz="2400" dirty="0"/>
              <a:t>the </a:t>
            </a:r>
            <a:r>
              <a:rPr lang="en-US" altLang="ja-JP" sz="2400" dirty="0" smtClean="0"/>
              <a:t>sender and receiver</a:t>
            </a:r>
          </a:p>
          <a:p>
            <a:pPr lvl="1"/>
            <a:r>
              <a:rPr lang="en-US" altLang="ja-JP" sz="2400" dirty="0"/>
              <a:t>Processing is fast, still </a:t>
            </a:r>
            <a:r>
              <a:rPr lang="en-US" altLang="ja-JP" sz="2400" dirty="0" smtClean="0"/>
              <a:t>important</a:t>
            </a:r>
          </a:p>
          <a:p>
            <a:pPr lvl="1"/>
            <a:r>
              <a:rPr lang="en-US" altLang="ja-JP" sz="2400" dirty="0"/>
              <a:t>Typical examples :</a:t>
            </a:r>
            <a:r>
              <a:rPr lang="en-US" altLang="ja-JP" sz="2400" dirty="0" smtClean="0"/>
              <a:t> </a:t>
            </a:r>
            <a:r>
              <a:rPr lang="en-US" altLang="ja-JP" sz="2400" dirty="0" smtClean="0">
                <a:solidFill>
                  <a:srgbClr val="0000FF"/>
                </a:solidFill>
              </a:rPr>
              <a:t>AES</a:t>
            </a:r>
            <a:r>
              <a:rPr lang="en-US" altLang="ja-JP" sz="2400" dirty="0" smtClean="0"/>
              <a:t>,</a:t>
            </a:r>
            <a:r>
              <a:rPr lang="en-US" altLang="ja-JP" sz="2400" dirty="0" smtClean="0">
                <a:solidFill>
                  <a:srgbClr val="0000FF"/>
                </a:solidFill>
              </a:rPr>
              <a:t> </a:t>
            </a:r>
            <a:r>
              <a:rPr lang="en-US" altLang="ja-JP" sz="2400" dirty="0" smtClean="0">
                <a:solidFill>
                  <a:srgbClr val="00B050"/>
                </a:solidFill>
              </a:rPr>
              <a:t>DES</a:t>
            </a:r>
          </a:p>
          <a:p>
            <a:pPr lvl="1"/>
            <a:endParaRPr kumimoji="1" lang="en-US" altLang="ja-JP" sz="2400" dirty="0">
              <a:solidFill>
                <a:srgbClr val="00B050"/>
              </a:solidFill>
            </a:endParaRPr>
          </a:p>
          <a:p>
            <a:pPr lvl="1"/>
            <a:r>
              <a:rPr lang="en-US" altLang="ja-JP" sz="2400" dirty="0"/>
              <a:t>Means to securely share </a:t>
            </a:r>
            <a:endParaRPr lang="en-US" altLang="ja-JP" sz="2400" dirty="0" smtClean="0"/>
          </a:p>
          <a:p>
            <a:pPr marL="342900" lvl="1" indent="0">
              <a:buNone/>
            </a:pPr>
            <a:r>
              <a:rPr lang="en-US" altLang="ja-JP" sz="2400" dirty="0" smtClean="0"/>
              <a:t>  keys </a:t>
            </a:r>
            <a:r>
              <a:rPr lang="en-US" altLang="ja-JP" sz="2400" dirty="0"/>
              <a:t>are required separately</a:t>
            </a:r>
            <a:endParaRPr kumimoji="1" lang="en-US" altLang="ja-JP" dirty="0" smtClean="0">
              <a:solidFill>
                <a:schemeClr val="tx1"/>
              </a:solidFill>
            </a:endParaRPr>
          </a:p>
          <a:p>
            <a:pPr lvl="1"/>
            <a:endParaRPr kumimoji="1" lang="ja-JP" altLang="en-US" dirty="0">
              <a:solidFill>
                <a:schemeClr val="tx1"/>
              </a:solidFill>
            </a:endParaRPr>
          </a:p>
        </p:txBody>
      </p:sp>
      <p:sp>
        <p:nvSpPr>
          <p:cNvPr id="19" name="スライド番号プレースホルダー 18"/>
          <p:cNvSpPr>
            <a:spLocks noGrp="1"/>
          </p:cNvSpPr>
          <p:nvPr>
            <p:ph type="sldNum" sz="quarter" idx="12"/>
          </p:nvPr>
        </p:nvSpPr>
        <p:spPr/>
        <p:txBody>
          <a:bodyPr/>
          <a:lstStyle/>
          <a:p>
            <a:fld id="{D2D8002D-B5B0-4BAC-B1F6-782DDCCE6D9C}" type="slidenum">
              <a:rPr kumimoji="1" lang="ja-JP" altLang="en-US" smtClean="0"/>
              <a:t>22</a:t>
            </a:fld>
            <a:endParaRPr kumimoji="1" lang="ja-JP" altLang="en-US" dirty="0"/>
          </a:p>
        </p:txBody>
      </p:sp>
      <p:sp>
        <p:nvSpPr>
          <p:cNvPr id="4" name="正方形/長方形 3"/>
          <p:cNvSpPr/>
          <p:nvPr/>
        </p:nvSpPr>
        <p:spPr>
          <a:xfrm>
            <a:off x="4860032" y="5517232"/>
            <a:ext cx="1008112"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ja-JP" dirty="0" smtClean="0"/>
              <a:t>sender</a:t>
            </a:r>
            <a:endParaRPr kumimoji="1" lang="ja-JP" altLang="en-US" dirty="0"/>
          </a:p>
        </p:txBody>
      </p:sp>
      <p:sp>
        <p:nvSpPr>
          <p:cNvPr id="5" name="正方形/長方形 4"/>
          <p:cNvSpPr/>
          <p:nvPr/>
        </p:nvSpPr>
        <p:spPr>
          <a:xfrm>
            <a:off x="7524328" y="5517232"/>
            <a:ext cx="1008112"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ja-JP" dirty="0" smtClean="0"/>
              <a:t>receiver</a:t>
            </a:r>
            <a:endParaRPr kumimoji="1" lang="ja-JP" altLang="en-US" dirty="0"/>
          </a:p>
        </p:txBody>
      </p:sp>
      <p:sp>
        <p:nvSpPr>
          <p:cNvPr id="6" name="円/楕円 5"/>
          <p:cNvSpPr/>
          <p:nvPr/>
        </p:nvSpPr>
        <p:spPr>
          <a:xfrm>
            <a:off x="4582344" y="4690875"/>
            <a:ext cx="1524725" cy="648072"/>
          </a:xfrm>
          <a:prstGeom prst="ellipse">
            <a:avLst/>
          </a:prstGeom>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dirty="0" smtClean="0"/>
              <a:t>plaintext</a:t>
            </a:r>
            <a:endParaRPr kumimoji="1" lang="ja-JP" altLang="en-US" dirty="0"/>
          </a:p>
        </p:txBody>
      </p:sp>
      <p:sp>
        <p:nvSpPr>
          <p:cNvPr id="7" name="円/楕円 6"/>
          <p:cNvSpPr/>
          <p:nvPr/>
        </p:nvSpPr>
        <p:spPr>
          <a:xfrm>
            <a:off x="7315429" y="4690875"/>
            <a:ext cx="1455936" cy="648072"/>
          </a:xfrm>
          <a:prstGeom prst="ellipse">
            <a:avLst/>
          </a:prstGeom>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a:t>plaintext</a:t>
            </a:r>
            <a:endParaRPr lang="ja-JP" altLang="en-US" dirty="0"/>
          </a:p>
        </p:txBody>
      </p:sp>
      <p:sp>
        <p:nvSpPr>
          <p:cNvPr id="8" name="上矢印 7"/>
          <p:cNvSpPr/>
          <p:nvPr/>
        </p:nvSpPr>
        <p:spPr>
          <a:xfrm>
            <a:off x="5148064" y="4221088"/>
            <a:ext cx="360040" cy="432048"/>
          </a:xfrm>
          <a:prstGeom prst="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0" name="下矢印 9"/>
          <p:cNvSpPr/>
          <p:nvPr/>
        </p:nvSpPr>
        <p:spPr>
          <a:xfrm>
            <a:off x="7812360" y="4221088"/>
            <a:ext cx="360040" cy="432048"/>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1" name="テキスト ボックス 10"/>
          <p:cNvSpPr txBox="1"/>
          <p:nvPr/>
        </p:nvSpPr>
        <p:spPr>
          <a:xfrm>
            <a:off x="5693789" y="4020938"/>
            <a:ext cx="1338232" cy="1077218"/>
          </a:xfrm>
          <a:prstGeom prst="rect">
            <a:avLst/>
          </a:prstGeom>
          <a:noFill/>
        </p:spPr>
        <p:txBody>
          <a:bodyPr wrap="square" rtlCol="0">
            <a:spAutoFit/>
          </a:bodyPr>
          <a:lstStyle/>
          <a:p>
            <a:r>
              <a:rPr kumimoji="1" lang="ja-JP" altLang="en-US" sz="1600" dirty="0" smtClean="0"/>
              <a:t>①</a:t>
            </a:r>
            <a:r>
              <a:rPr lang="en-US" altLang="ja-JP" sz="1600" dirty="0"/>
              <a:t>Encrypted </a:t>
            </a:r>
            <a:endParaRPr lang="en-US" altLang="ja-JP" sz="1600" dirty="0" smtClean="0"/>
          </a:p>
          <a:p>
            <a:r>
              <a:rPr lang="en-US" altLang="ja-JP" sz="1600" dirty="0" smtClean="0"/>
              <a:t>with </a:t>
            </a:r>
            <a:r>
              <a:rPr lang="en-US" altLang="ja-JP" sz="1600" dirty="0" smtClean="0">
                <a:solidFill>
                  <a:srgbClr val="0000FF"/>
                </a:solidFill>
              </a:rPr>
              <a:t>Encryption</a:t>
            </a:r>
          </a:p>
          <a:p>
            <a:r>
              <a:rPr lang="en-US" altLang="ja-JP" sz="1600" dirty="0" smtClean="0">
                <a:solidFill>
                  <a:srgbClr val="0000FF"/>
                </a:solidFill>
              </a:rPr>
              <a:t>key</a:t>
            </a:r>
            <a:endParaRPr kumimoji="1" lang="ja-JP" altLang="en-US" sz="1600" dirty="0"/>
          </a:p>
        </p:txBody>
      </p:sp>
      <p:sp>
        <p:nvSpPr>
          <p:cNvPr id="12" name="テキスト ボックス 11"/>
          <p:cNvSpPr txBox="1"/>
          <p:nvPr/>
        </p:nvSpPr>
        <p:spPr>
          <a:xfrm>
            <a:off x="6827745" y="3980530"/>
            <a:ext cx="1132041" cy="1077218"/>
          </a:xfrm>
          <a:prstGeom prst="rect">
            <a:avLst/>
          </a:prstGeom>
          <a:noFill/>
        </p:spPr>
        <p:txBody>
          <a:bodyPr wrap="none" rtlCol="0">
            <a:spAutoFit/>
          </a:bodyPr>
          <a:lstStyle/>
          <a:p>
            <a:r>
              <a:rPr lang="ja-JP" altLang="en-US" sz="1600" dirty="0" smtClean="0"/>
              <a:t>③</a:t>
            </a:r>
            <a:r>
              <a:rPr lang="en-US" altLang="ja-JP" sz="1600" dirty="0"/>
              <a:t>Decrypt </a:t>
            </a:r>
            <a:endParaRPr lang="en-US" altLang="ja-JP" sz="1600" dirty="0" smtClean="0"/>
          </a:p>
          <a:p>
            <a:r>
              <a:rPr lang="en-US" altLang="ja-JP" sz="1600" dirty="0" smtClean="0"/>
              <a:t>with </a:t>
            </a:r>
          </a:p>
          <a:p>
            <a:r>
              <a:rPr lang="en-US" altLang="ja-JP" sz="1600" dirty="0" smtClean="0">
                <a:solidFill>
                  <a:srgbClr val="0000FF"/>
                </a:solidFill>
              </a:rPr>
              <a:t>decryption </a:t>
            </a:r>
          </a:p>
          <a:p>
            <a:r>
              <a:rPr lang="en-US" altLang="ja-JP" sz="1600" dirty="0" smtClean="0">
                <a:solidFill>
                  <a:srgbClr val="0000FF"/>
                </a:solidFill>
              </a:rPr>
              <a:t>key</a:t>
            </a:r>
            <a:endParaRPr kumimoji="1" lang="ja-JP" altLang="en-US" sz="1600" dirty="0"/>
          </a:p>
        </p:txBody>
      </p:sp>
      <p:sp>
        <p:nvSpPr>
          <p:cNvPr id="14" name="角丸四角形 13"/>
          <p:cNvSpPr/>
          <p:nvPr/>
        </p:nvSpPr>
        <p:spPr>
          <a:xfrm>
            <a:off x="4343419" y="3501008"/>
            <a:ext cx="1452717" cy="576064"/>
          </a:xfrm>
          <a:prstGeom prst="roundRect">
            <a:avLst/>
          </a:prstGeom>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ja-JP"/>
              <a:t>Ciphertext</a:t>
            </a:r>
            <a:endParaRPr kumimoji="1" lang="ja-JP" altLang="en-US" dirty="0"/>
          </a:p>
        </p:txBody>
      </p:sp>
      <p:sp>
        <p:nvSpPr>
          <p:cNvPr id="15" name="角丸四角形 14"/>
          <p:cNvSpPr/>
          <p:nvPr/>
        </p:nvSpPr>
        <p:spPr>
          <a:xfrm>
            <a:off x="7524328" y="3501008"/>
            <a:ext cx="1388840" cy="576064"/>
          </a:xfrm>
          <a:prstGeom prst="roundRect">
            <a:avLst/>
          </a:prstGeom>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ja-JP"/>
              <a:t>Ciphertext</a:t>
            </a:r>
            <a:endParaRPr lang="ja-JP" altLang="en-US" dirty="0"/>
          </a:p>
        </p:txBody>
      </p:sp>
      <p:sp>
        <p:nvSpPr>
          <p:cNvPr id="16" name="右矢印 15"/>
          <p:cNvSpPr/>
          <p:nvPr/>
        </p:nvSpPr>
        <p:spPr>
          <a:xfrm>
            <a:off x="6012160" y="3717032"/>
            <a:ext cx="1381606" cy="216024"/>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5906619" y="3409889"/>
            <a:ext cx="1463093" cy="338554"/>
          </a:xfrm>
          <a:prstGeom prst="rect">
            <a:avLst/>
          </a:prstGeom>
          <a:noFill/>
        </p:spPr>
        <p:txBody>
          <a:bodyPr wrap="none" rtlCol="0">
            <a:spAutoFit/>
          </a:bodyPr>
          <a:lstStyle/>
          <a:p>
            <a:r>
              <a:rPr kumimoji="1" lang="ja-JP" altLang="en-US" sz="1600" dirty="0" smtClean="0"/>
              <a:t>②</a:t>
            </a:r>
            <a:r>
              <a:rPr lang="en-US" altLang="ja-JP" sz="1600" dirty="0"/>
              <a:t>Transmission</a:t>
            </a:r>
            <a:endParaRPr kumimoji="1" lang="ja-JP" altLang="en-US" sz="1600" dirty="0"/>
          </a:p>
        </p:txBody>
      </p:sp>
      <p:sp>
        <p:nvSpPr>
          <p:cNvPr id="18" name="テキスト ボックス 17"/>
          <p:cNvSpPr txBox="1"/>
          <p:nvPr/>
        </p:nvSpPr>
        <p:spPr>
          <a:xfrm>
            <a:off x="5148063" y="3023664"/>
            <a:ext cx="3806155" cy="369332"/>
          </a:xfrm>
          <a:prstGeom prst="rect">
            <a:avLst/>
          </a:prstGeom>
          <a:noFill/>
          <a:ln>
            <a:solidFill>
              <a:schemeClr val="tx1"/>
            </a:solidFill>
          </a:ln>
        </p:spPr>
        <p:txBody>
          <a:bodyPr wrap="square" rtlCol="0">
            <a:spAutoFit/>
          </a:bodyPr>
          <a:lstStyle/>
          <a:p>
            <a:r>
              <a:rPr kumimoji="1" lang="ja-JP" altLang="en-US" dirty="0" smtClean="0"/>
              <a:t> 　</a:t>
            </a:r>
            <a:r>
              <a:rPr lang="en-US" altLang="ja-JP" dirty="0" smtClean="0">
                <a:solidFill>
                  <a:srgbClr val="0000FF"/>
                </a:solidFill>
              </a:rPr>
              <a:t>Encryption key</a:t>
            </a:r>
            <a:r>
              <a:rPr kumimoji="1" lang="en-US" altLang="ja-JP" dirty="0" smtClean="0"/>
              <a:t>=</a:t>
            </a:r>
            <a:r>
              <a:rPr lang="en-US" altLang="ja-JP" dirty="0">
                <a:solidFill>
                  <a:srgbClr val="0000FF"/>
                </a:solidFill>
              </a:rPr>
              <a:t>Decryption key</a:t>
            </a:r>
            <a:endParaRPr lang="en-US" dirty="0">
              <a:solidFill>
                <a:srgbClr val="0000FF"/>
              </a:solidFill>
            </a:endParaRPr>
          </a:p>
        </p:txBody>
      </p:sp>
      <p:sp>
        <p:nvSpPr>
          <p:cNvPr id="20" name="テキスト ボックス 19"/>
          <p:cNvSpPr txBox="1"/>
          <p:nvPr/>
        </p:nvSpPr>
        <p:spPr>
          <a:xfrm>
            <a:off x="5283824" y="5948940"/>
            <a:ext cx="2838277" cy="369332"/>
          </a:xfrm>
          <a:prstGeom prst="rect">
            <a:avLst/>
          </a:prstGeom>
          <a:noFill/>
        </p:spPr>
        <p:txBody>
          <a:bodyPr wrap="none" rtlCol="0">
            <a:spAutoFit/>
          </a:bodyPr>
          <a:lstStyle/>
          <a:p>
            <a:r>
              <a:rPr lang="en-US" altLang="ja-JP"/>
              <a:t>Confidential communication</a:t>
            </a:r>
            <a:endParaRPr kumimoji="1" lang="ja-JP" altLang="en-US" dirty="0"/>
          </a:p>
        </p:txBody>
      </p:sp>
      <p:sp>
        <p:nvSpPr>
          <p:cNvPr id="21" name="フッター プレースホルダー 3"/>
          <p:cNvSpPr>
            <a:spLocks noGrp="1"/>
          </p:cNvSpPr>
          <p:nvPr>
            <p:ph type="ftr" sz="quarter" idx="11"/>
          </p:nvPr>
        </p:nvSpPr>
        <p:spPr>
          <a:xfrm>
            <a:off x="3028950" y="6356351"/>
            <a:ext cx="3086100" cy="365125"/>
          </a:xfrm>
        </p:spPr>
        <p:txBody>
          <a:bodyPr/>
          <a:lstStyle/>
          <a:p>
            <a:r>
              <a:rPr lang="en-US" dirty="0"/>
              <a:t>Primary Course of Cyber Security </a:t>
            </a:r>
            <a:endParaRPr lang="ja-JP" altLang="en-US" dirty="0">
              <a:solidFill>
                <a:prstClr val="black">
                  <a:tint val="75000"/>
                </a:prstClr>
              </a:solidFill>
            </a:endParaRPr>
          </a:p>
        </p:txBody>
      </p:sp>
    </p:spTree>
    <p:extLst>
      <p:ext uri="{BB962C8B-B14F-4D97-AF65-F5344CB8AC3E}">
        <p14:creationId xmlns:p14="http://schemas.microsoft.com/office/powerpoint/2010/main" val="18353596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000" dirty="0">
                <a:solidFill>
                  <a:srgbClr val="0000FF"/>
                </a:solidFill>
              </a:rPr>
              <a:t>Block </a:t>
            </a:r>
            <a:r>
              <a:rPr lang="en-US" altLang="ja-JP" sz="4000" dirty="0" smtClean="0">
                <a:solidFill>
                  <a:srgbClr val="0000FF"/>
                </a:solidFill>
              </a:rPr>
              <a:t>cipher </a:t>
            </a:r>
            <a:r>
              <a:rPr lang="en-US" altLang="ja-JP" sz="4000" dirty="0"/>
              <a:t>&amp;</a:t>
            </a:r>
            <a:r>
              <a:rPr lang="en-US" altLang="ja-JP" sz="4000" dirty="0" smtClean="0"/>
              <a:t> </a:t>
            </a:r>
            <a:r>
              <a:rPr lang="en-US" altLang="ja-JP" sz="4000" dirty="0" smtClean="0">
                <a:solidFill>
                  <a:srgbClr val="0000FF"/>
                </a:solidFill>
              </a:rPr>
              <a:t>Stream </a:t>
            </a:r>
            <a:r>
              <a:rPr lang="en-US" altLang="ja-JP" sz="4000" dirty="0">
                <a:solidFill>
                  <a:srgbClr val="0000FF"/>
                </a:solidFill>
              </a:rPr>
              <a:t>cipher</a:t>
            </a:r>
            <a:endParaRPr kumimoji="1" lang="ja-JP" altLang="en-US" sz="4000" dirty="0">
              <a:solidFill>
                <a:srgbClr val="0000FF"/>
              </a:solidFill>
            </a:endParaRPr>
          </a:p>
        </p:txBody>
      </p:sp>
      <p:sp>
        <p:nvSpPr>
          <p:cNvPr id="3" name="コンテンツ プレースホルダー 2"/>
          <p:cNvSpPr>
            <a:spLocks noGrp="1"/>
          </p:cNvSpPr>
          <p:nvPr>
            <p:ph idx="1"/>
          </p:nvPr>
        </p:nvSpPr>
        <p:spPr/>
        <p:txBody>
          <a:bodyPr>
            <a:normAutofit/>
          </a:bodyPr>
          <a:lstStyle/>
          <a:p>
            <a:r>
              <a:rPr lang="en-US" altLang="ja-JP" sz="2800" dirty="0" smtClean="0">
                <a:solidFill>
                  <a:srgbClr val="0000FF"/>
                </a:solidFill>
              </a:rPr>
              <a:t>Block cipher</a:t>
            </a:r>
            <a:endParaRPr kumimoji="1" lang="en-US" altLang="ja-JP" sz="2800" dirty="0" smtClean="0">
              <a:solidFill>
                <a:srgbClr val="0000FF"/>
              </a:solidFill>
            </a:endParaRPr>
          </a:p>
          <a:p>
            <a:pPr lvl="1"/>
            <a:r>
              <a:rPr lang="en-US" altLang="ja-JP" sz="2400" dirty="0"/>
              <a:t>A method of dividing plaintext into blocks of fixed size and encrypting each </a:t>
            </a:r>
            <a:r>
              <a:rPr lang="en-US" altLang="ja-JP" sz="2400" dirty="0" smtClean="0"/>
              <a:t>block</a:t>
            </a:r>
            <a:endParaRPr kumimoji="1" lang="en-US" altLang="ja-JP" sz="2400" dirty="0" smtClean="0"/>
          </a:p>
          <a:p>
            <a:pPr lvl="2"/>
            <a:r>
              <a:rPr lang="en-US" altLang="ja-JP" sz="1800" dirty="0"/>
              <a:t>Block size is commonly 64bit or </a:t>
            </a:r>
            <a:r>
              <a:rPr lang="en-US" altLang="ja-JP" sz="1800" dirty="0" smtClean="0"/>
              <a:t>128bit</a:t>
            </a:r>
            <a:endParaRPr kumimoji="1" lang="en-US" altLang="ja-JP" sz="1800" dirty="0" smtClean="0"/>
          </a:p>
          <a:p>
            <a:pPr lvl="1"/>
            <a:r>
              <a:rPr lang="en-US" altLang="ja-JP" sz="2400" dirty="0"/>
              <a:t>Encryption mode </a:t>
            </a:r>
            <a:r>
              <a:rPr kumimoji="1" lang="ja-JP" altLang="en-US" sz="2400" dirty="0" smtClean="0"/>
              <a:t>：</a:t>
            </a:r>
            <a:r>
              <a:rPr kumimoji="1" lang="en-US" altLang="ja-JP" sz="2400" dirty="0" smtClean="0">
                <a:solidFill>
                  <a:srgbClr val="00B050"/>
                </a:solidFill>
              </a:rPr>
              <a:t>ECB</a:t>
            </a:r>
            <a:r>
              <a:rPr lang="en-US" altLang="ja-JP" sz="2400" dirty="0">
                <a:solidFill>
                  <a:srgbClr val="00B050"/>
                </a:solidFill>
              </a:rPr>
              <a:t> </a:t>
            </a:r>
            <a:r>
              <a:rPr lang="en-US" altLang="ja-JP" sz="2400" dirty="0" smtClean="0">
                <a:solidFill>
                  <a:srgbClr val="00B050"/>
                </a:solidFill>
              </a:rPr>
              <a:t>mode </a:t>
            </a:r>
            <a:r>
              <a:rPr lang="en-US" altLang="ja-JP" sz="2400" dirty="0" smtClean="0"/>
              <a:t>, </a:t>
            </a:r>
            <a:r>
              <a:rPr kumimoji="1" lang="en-US" altLang="ja-JP" sz="2400" dirty="0" smtClean="0">
                <a:solidFill>
                  <a:srgbClr val="00B050"/>
                </a:solidFill>
              </a:rPr>
              <a:t>CBC</a:t>
            </a:r>
            <a:r>
              <a:rPr lang="en-US" altLang="ja-JP" sz="2400" dirty="0" smtClean="0">
                <a:solidFill>
                  <a:srgbClr val="00B050"/>
                </a:solidFill>
              </a:rPr>
              <a:t> mode</a:t>
            </a:r>
            <a:r>
              <a:rPr lang="en-US" altLang="ja-JP" sz="2400" dirty="0"/>
              <a:t> </a:t>
            </a:r>
            <a:r>
              <a:rPr lang="en-US" altLang="ja-JP" sz="2400" dirty="0" smtClean="0"/>
              <a:t>etc.</a:t>
            </a:r>
            <a:endParaRPr kumimoji="1" lang="en-US" altLang="ja-JP" sz="2400" dirty="0" smtClean="0"/>
          </a:p>
          <a:p>
            <a:pPr lvl="2"/>
            <a:r>
              <a:rPr lang="en-US" altLang="ja-JP" sz="1800" dirty="0" smtClean="0"/>
              <a:t>ECB: Electric Code Book</a:t>
            </a:r>
          </a:p>
          <a:p>
            <a:pPr lvl="2"/>
            <a:r>
              <a:rPr kumimoji="1" lang="en-US" altLang="ja-JP" sz="1800" dirty="0" smtClean="0"/>
              <a:t>CBC: Cipher Block Chaining</a:t>
            </a:r>
          </a:p>
          <a:p>
            <a:r>
              <a:rPr lang="en-US" altLang="ja-JP" sz="2800" dirty="0" smtClean="0">
                <a:solidFill>
                  <a:srgbClr val="0000FF"/>
                </a:solidFill>
              </a:rPr>
              <a:t>Stream cipher</a:t>
            </a:r>
          </a:p>
          <a:p>
            <a:pPr lvl="1"/>
            <a:r>
              <a:rPr lang="en-US" altLang="ja-JP" sz="2400" dirty="0" smtClean="0"/>
              <a:t>To </a:t>
            </a:r>
            <a:r>
              <a:rPr lang="en-US" altLang="ja-JP" sz="2400" dirty="0"/>
              <a:t>encrypt plaintext by bit or byte etc. </a:t>
            </a:r>
            <a:r>
              <a:rPr lang="en-US" altLang="ja-JP" sz="2400" dirty="0" smtClean="0"/>
              <a:t>successively</a:t>
            </a:r>
          </a:p>
          <a:p>
            <a:pPr lvl="1"/>
            <a:r>
              <a:rPr lang="en-US" altLang="ja-JP" sz="2400" dirty="0"/>
              <a:t>Normally, encryption is performed while configuring the </a:t>
            </a:r>
            <a:r>
              <a:rPr lang="en-US" altLang="ja-JP" sz="2400" u="sng" dirty="0"/>
              <a:t>key stream</a:t>
            </a:r>
            <a:endParaRPr kumimoji="1" lang="ja-JP" altLang="en-US" sz="2400" u="sng"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23</a:t>
            </a:fld>
            <a:endParaRPr kumimoji="1" lang="ja-JP" altLang="en-US" dirty="0"/>
          </a:p>
        </p:txBody>
      </p:sp>
      <p:sp>
        <p:nvSpPr>
          <p:cNvPr id="7" name="フッター プレースホルダー 3"/>
          <p:cNvSpPr>
            <a:spLocks noGrp="1"/>
          </p:cNvSpPr>
          <p:nvPr>
            <p:ph type="ftr" sz="quarter" idx="11"/>
          </p:nvPr>
        </p:nvSpPr>
        <p:spPr>
          <a:xfrm>
            <a:off x="3028950" y="6356351"/>
            <a:ext cx="3086100" cy="365125"/>
          </a:xfrm>
        </p:spPr>
        <p:txBody>
          <a:bodyPr/>
          <a:lstStyle/>
          <a:p>
            <a:r>
              <a:rPr lang="en-US" dirty="0"/>
              <a:t>Primary Course of Cyber Security </a:t>
            </a:r>
            <a:endParaRPr lang="ja-JP" altLang="en-US" dirty="0">
              <a:solidFill>
                <a:prstClr val="black">
                  <a:tint val="75000"/>
                </a:prstClr>
              </a:solidFill>
            </a:endParaRPr>
          </a:p>
        </p:txBody>
      </p:sp>
    </p:spTree>
    <p:extLst>
      <p:ext uri="{BB962C8B-B14F-4D97-AF65-F5344CB8AC3E}">
        <p14:creationId xmlns:p14="http://schemas.microsoft.com/office/powerpoint/2010/main" val="3199417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000" dirty="0">
                <a:solidFill>
                  <a:srgbClr val="FF0000"/>
                </a:solidFill>
              </a:rPr>
              <a:t>Public key cryptography</a:t>
            </a:r>
            <a:endParaRPr kumimoji="1" lang="ja-JP" altLang="en-US" sz="4000" dirty="0">
              <a:solidFill>
                <a:srgbClr val="FF0000"/>
              </a:solidFill>
            </a:endParaRPr>
          </a:p>
        </p:txBody>
      </p:sp>
      <p:sp>
        <p:nvSpPr>
          <p:cNvPr id="7" name="コンテンツ プレースホルダー 2"/>
          <p:cNvSpPr>
            <a:spLocks noGrp="1"/>
          </p:cNvSpPr>
          <p:nvPr>
            <p:ph idx="1"/>
          </p:nvPr>
        </p:nvSpPr>
        <p:spPr>
          <a:xfrm>
            <a:off x="457200" y="1600200"/>
            <a:ext cx="8229600" cy="4525963"/>
          </a:xfrm>
        </p:spPr>
        <p:txBody>
          <a:bodyPr>
            <a:normAutofit fontScale="92500"/>
          </a:bodyPr>
          <a:lstStyle/>
          <a:p>
            <a:r>
              <a:rPr lang="en-US" altLang="ja-JP" sz="2800" dirty="0"/>
              <a:t>In modern day, public key cryptography is indispensable</a:t>
            </a:r>
            <a:endParaRPr kumimoji="1" lang="en-US" altLang="ja-JP" sz="2800" dirty="0" smtClean="0">
              <a:solidFill>
                <a:schemeClr val="tx1"/>
              </a:solidFill>
            </a:endParaRPr>
          </a:p>
          <a:p>
            <a:pPr marL="0" indent="0">
              <a:buNone/>
            </a:pPr>
            <a:r>
              <a:rPr lang="ja-JP" altLang="en-US" sz="2800" dirty="0"/>
              <a:t>　</a:t>
            </a:r>
            <a:r>
              <a:rPr lang="ja-JP" altLang="en-US" sz="2800" dirty="0" smtClean="0"/>
              <a:t>　</a:t>
            </a:r>
            <a:r>
              <a:rPr lang="en-US" altLang="ja-JP" sz="2800" dirty="0" smtClean="0"/>
              <a:t>Features</a:t>
            </a:r>
            <a:endParaRPr lang="en-US" altLang="ja-JP" sz="2800" u="sng" dirty="0" smtClean="0">
              <a:solidFill>
                <a:schemeClr val="tx1"/>
              </a:solidFill>
              <a:effectLst>
                <a:outerShdw blurRad="38100" dist="38100" dir="2700000" algn="tl">
                  <a:srgbClr val="000000">
                    <a:alpha val="43137"/>
                  </a:srgbClr>
                </a:outerShdw>
              </a:effectLst>
            </a:endParaRPr>
          </a:p>
          <a:p>
            <a:pPr marL="0" indent="0">
              <a:buNone/>
            </a:pPr>
            <a:endParaRPr lang="en-US" altLang="ja-JP" sz="800" u="sng" dirty="0" smtClean="0">
              <a:solidFill>
                <a:schemeClr val="tx1"/>
              </a:solidFill>
              <a:effectLst>
                <a:outerShdw blurRad="38100" dist="38100" dir="2700000" algn="tl">
                  <a:srgbClr val="000000">
                    <a:alpha val="43137"/>
                  </a:srgbClr>
                </a:outerShdw>
              </a:effectLst>
            </a:endParaRPr>
          </a:p>
          <a:p>
            <a:pPr lvl="1"/>
            <a:r>
              <a:rPr lang="en-US" altLang="ja-JP" sz="2400" dirty="0"/>
              <a:t>It is different from the </a:t>
            </a:r>
            <a:r>
              <a:rPr lang="en-US" altLang="ja-JP" sz="2400" dirty="0" smtClean="0">
                <a:solidFill>
                  <a:srgbClr val="0432FF"/>
                </a:solidFill>
              </a:rPr>
              <a:t>encryption </a:t>
            </a:r>
          </a:p>
          <a:p>
            <a:pPr marL="342900" lvl="1" indent="0">
              <a:buNone/>
            </a:pPr>
            <a:r>
              <a:rPr lang="en-US" altLang="ja-JP" sz="2400" dirty="0" smtClean="0">
                <a:solidFill>
                  <a:srgbClr val="0432FF"/>
                </a:solidFill>
              </a:rPr>
              <a:t>   key</a:t>
            </a:r>
            <a:r>
              <a:rPr lang="en-US" altLang="ja-JP" sz="2400" dirty="0" smtClean="0"/>
              <a:t> </a:t>
            </a:r>
            <a:r>
              <a:rPr lang="en-US" altLang="ja-JP" sz="2400" dirty="0"/>
              <a:t>and the </a:t>
            </a:r>
            <a:r>
              <a:rPr lang="en-US" altLang="ja-JP" sz="2400" dirty="0" smtClean="0">
                <a:solidFill>
                  <a:srgbClr val="0432FF"/>
                </a:solidFill>
              </a:rPr>
              <a:t>decryption key</a:t>
            </a:r>
          </a:p>
          <a:p>
            <a:pPr lvl="1"/>
            <a:r>
              <a:rPr lang="ja-JP" altLang="en-US" sz="2400" dirty="0" smtClean="0"/>
              <a:t> </a:t>
            </a:r>
            <a:r>
              <a:rPr lang="en-US" altLang="ja-JP" sz="2400" dirty="0" smtClean="0"/>
              <a:t>There </a:t>
            </a:r>
            <a:r>
              <a:rPr lang="en-US" altLang="ja-JP" sz="2400" dirty="0"/>
              <a:t>is </a:t>
            </a:r>
            <a:r>
              <a:rPr lang="en-US" altLang="ja-JP" sz="2400" b="1" dirty="0"/>
              <a:t>no need </a:t>
            </a:r>
            <a:r>
              <a:rPr lang="en-US" altLang="ja-JP" sz="2400" dirty="0"/>
              <a:t>to send </a:t>
            </a:r>
            <a:r>
              <a:rPr lang="en-US" altLang="ja-JP" sz="2400" dirty="0" smtClean="0"/>
              <a:t>the</a:t>
            </a:r>
          </a:p>
          <a:p>
            <a:pPr marL="342900" lvl="1" indent="0">
              <a:buNone/>
            </a:pPr>
            <a:r>
              <a:rPr lang="en-US" altLang="ja-JP" sz="2400" dirty="0" smtClean="0"/>
              <a:t>    </a:t>
            </a:r>
            <a:r>
              <a:rPr lang="en-US" altLang="ja-JP" sz="2400" dirty="0"/>
              <a:t>key in </a:t>
            </a:r>
            <a:r>
              <a:rPr lang="en-US" altLang="ja-JP" sz="2400" dirty="0" smtClean="0"/>
              <a:t>advance</a:t>
            </a:r>
            <a:endParaRPr lang="en-US" altLang="ja-JP" sz="2400" b="1" dirty="0"/>
          </a:p>
          <a:p>
            <a:pPr lvl="2"/>
            <a:r>
              <a:rPr lang="en-US" altLang="ja-JP" sz="1800" dirty="0"/>
              <a:t>Fixed shortcomings of </a:t>
            </a:r>
            <a:r>
              <a:rPr lang="en-US" altLang="ja-JP" sz="1800" dirty="0" smtClean="0"/>
              <a:t>common</a:t>
            </a:r>
          </a:p>
          <a:p>
            <a:pPr marL="685800" lvl="2" indent="0">
              <a:buNone/>
            </a:pPr>
            <a:r>
              <a:rPr lang="en-US" altLang="ja-JP" sz="1800" dirty="0" smtClean="0"/>
              <a:t>    key cryptography</a:t>
            </a:r>
          </a:p>
          <a:p>
            <a:pPr lvl="1"/>
            <a:r>
              <a:rPr lang="en-US" altLang="ja-JP" sz="2400" dirty="0"/>
              <a:t>Anyone can create </a:t>
            </a:r>
            <a:r>
              <a:rPr lang="en-US" altLang="ja-JP" sz="2400" dirty="0" err="1" smtClean="0"/>
              <a:t>ciphertext</a:t>
            </a:r>
            <a:r>
              <a:rPr lang="en-US" altLang="ja-JP" sz="2400" dirty="0" smtClean="0"/>
              <a:t> </a:t>
            </a:r>
            <a:r>
              <a:rPr lang="en-US" altLang="ja-JP" sz="2400" dirty="0"/>
              <a:t>but </a:t>
            </a:r>
            <a:endParaRPr lang="en-US" altLang="ja-JP" sz="2400" dirty="0" smtClean="0"/>
          </a:p>
          <a:p>
            <a:pPr marL="342900" lvl="1" indent="0">
              <a:buNone/>
            </a:pPr>
            <a:r>
              <a:rPr lang="en-US" altLang="ja-JP" sz="2400" dirty="0"/>
              <a:t> </a:t>
            </a:r>
            <a:r>
              <a:rPr lang="en-US" altLang="ja-JP" sz="2400" dirty="0" smtClean="0"/>
              <a:t> can </a:t>
            </a:r>
            <a:r>
              <a:rPr lang="en-US" altLang="ja-JP" sz="2400" dirty="0"/>
              <a:t>not decrypt without </a:t>
            </a:r>
            <a:r>
              <a:rPr lang="en-US" altLang="ja-JP" sz="2400" dirty="0">
                <a:solidFill>
                  <a:srgbClr val="FF0000"/>
                </a:solidFill>
              </a:rPr>
              <a:t>secret </a:t>
            </a:r>
            <a:r>
              <a:rPr lang="en-US" altLang="ja-JP" sz="2400" dirty="0" smtClean="0">
                <a:solidFill>
                  <a:srgbClr val="FF0000"/>
                </a:solidFill>
              </a:rPr>
              <a:t>key</a:t>
            </a:r>
          </a:p>
          <a:p>
            <a:pPr lvl="1"/>
            <a:r>
              <a:rPr lang="en-US" altLang="ja-JP" sz="2400" dirty="0" smtClean="0"/>
              <a:t>E.g.</a:t>
            </a:r>
            <a:r>
              <a:rPr lang="ja-JP" altLang="en-US" sz="2400" dirty="0" smtClean="0"/>
              <a:t>：</a:t>
            </a:r>
            <a:r>
              <a:rPr lang="en-US" altLang="ja-JP" sz="2400" dirty="0" smtClean="0"/>
              <a:t/>
            </a:r>
            <a:br>
              <a:rPr lang="en-US" altLang="ja-JP" sz="2400" dirty="0" smtClean="0"/>
            </a:br>
            <a:r>
              <a:rPr lang="en-US" altLang="ja-JP" sz="2400" dirty="0" smtClean="0">
                <a:solidFill>
                  <a:srgbClr val="FF0000"/>
                </a:solidFill>
              </a:rPr>
              <a:t>RSA</a:t>
            </a:r>
            <a:r>
              <a:rPr lang="en-US" altLang="ja-JP" sz="2400" dirty="0"/>
              <a:t> </a:t>
            </a:r>
            <a:r>
              <a:rPr lang="en-US" altLang="ja-JP" sz="2400" dirty="0" smtClean="0"/>
              <a:t>, </a:t>
            </a:r>
            <a:r>
              <a:rPr lang="en-US" altLang="ja-JP" sz="2400" dirty="0" smtClean="0">
                <a:solidFill>
                  <a:srgbClr val="0000FF"/>
                </a:solidFill>
              </a:rPr>
              <a:t>Elliptic </a:t>
            </a:r>
            <a:r>
              <a:rPr lang="en-US" altLang="ja-JP" sz="2400" dirty="0">
                <a:solidFill>
                  <a:srgbClr val="0000FF"/>
                </a:solidFill>
              </a:rPr>
              <a:t>curve cryptography</a:t>
            </a:r>
            <a:endParaRPr kumimoji="1" lang="en-US" altLang="ja-JP" sz="2400" dirty="0" smtClean="0">
              <a:solidFill>
                <a:srgbClr val="0000FF"/>
              </a:solidFill>
            </a:endParaRPr>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24</a:t>
            </a:fld>
            <a:endParaRPr kumimoji="1" lang="ja-JP" altLang="en-US" dirty="0"/>
          </a:p>
        </p:txBody>
      </p:sp>
      <p:sp>
        <p:nvSpPr>
          <p:cNvPr id="8" name="正方形/長方形 7"/>
          <p:cNvSpPr/>
          <p:nvPr/>
        </p:nvSpPr>
        <p:spPr>
          <a:xfrm>
            <a:off x="4978107" y="5394702"/>
            <a:ext cx="1008112"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ja-JP" dirty="0" smtClean="0"/>
              <a:t>sender</a:t>
            </a:r>
            <a:endParaRPr kumimoji="1" lang="ja-JP" altLang="en-US" dirty="0"/>
          </a:p>
        </p:txBody>
      </p:sp>
      <p:sp>
        <p:nvSpPr>
          <p:cNvPr id="9" name="正方形/長方形 8"/>
          <p:cNvSpPr/>
          <p:nvPr/>
        </p:nvSpPr>
        <p:spPr>
          <a:xfrm>
            <a:off x="7642403" y="5394702"/>
            <a:ext cx="1008112"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ja-JP" dirty="0" smtClean="0"/>
              <a:t>receiver</a:t>
            </a:r>
            <a:endParaRPr kumimoji="1" lang="ja-JP" altLang="en-US" dirty="0"/>
          </a:p>
        </p:txBody>
      </p:sp>
      <p:sp>
        <p:nvSpPr>
          <p:cNvPr id="10" name="円/楕円 9"/>
          <p:cNvSpPr/>
          <p:nvPr/>
        </p:nvSpPr>
        <p:spPr>
          <a:xfrm>
            <a:off x="4906099" y="4602614"/>
            <a:ext cx="1440160" cy="648072"/>
          </a:xfrm>
          <a:prstGeom prst="ellipse">
            <a:avLst/>
          </a:prstGeom>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dirty="0" smtClean="0"/>
              <a:t>plaintext</a:t>
            </a:r>
            <a:endParaRPr kumimoji="1" lang="ja-JP" altLang="en-US" dirty="0"/>
          </a:p>
        </p:txBody>
      </p:sp>
      <p:sp>
        <p:nvSpPr>
          <p:cNvPr id="11" name="円/楕円 10"/>
          <p:cNvSpPr/>
          <p:nvPr/>
        </p:nvSpPr>
        <p:spPr>
          <a:xfrm>
            <a:off x="7570394" y="4602614"/>
            <a:ext cx="1433761" cy="648072"/>
          </a:xfrm>
          <a:prstGeom prst="ellipse">
            <a:avLst/>
          </a:prstGeom>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a:t>plaintext</a:t>
            </a:r>
            <a:endParaRPr lang="ja-JP" altLang="en-US" dirty="0"/>
          </a:p>
        </p:txBody>
      </p:sp>
      <p:sp>
        <p:nvSpPr>
          <p:cNvPr id="12" name="上矢印 11"/>
          <p:cNvSpPr/>
          <p:nvPr/>
        </p:nvSpPr>
        <p:spPr>
          <a:xfrm>
            <a:off x="5266139" y="4098558"/>
            <a:ext cx="360040" cy="432048"/>
          </a:xfrm>
          <a:prstGeom prst="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3" name="下矢印 12"/>
          <p:cNvSpPr/>
          <p:nvPr/>
        </p:nvSpPr>
        <p:spPr>
          <a:xfrm>
            <a:off x="7930435" y="4098558"/>
            <a:ext cx="360040" cy="432048"/>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4" name="テキスト ボックス 13"/>
          <p:cNvSpPr txBox="1"/>
          <p:nvPr/>
        </p:nvSpPr>
        <p:spPr>
          <a:xfrm>
            <a:off x="5431377" y="3961059"/>
            <a:ext cx="1500732" cy="830997"/>
          </a:xfrm>
          <a:prstGeom prst="rect">
            <a:avLst/>
          </a:prstGeom>
          <a:noFill/>
        </p:spPr>
        <p:txBody>
          <a:bodyPr wrap="none" rtlCol="0">
            <a:spAutoFit/>
          </a:bodyPr>
          <a:lstStyle/>
          <a:p>
            <a:r>
              <a:rPr kumimoji="1" lang="ja-JP" altLang="en-US" sz="1600" dirty="0" smtClean="0"/>
              <a:t>①</a:t>
            </a:r>
            <a:r>
              <a:rPr lang="en-US" altLang="ja-JP" sz="1600" dirty="0"/>
              <a:t>Encrypted </a:t>
            </a:r>
          </a:p>
          <a:p>
            <a:r>
              <a:rPr lang="en-US" altLang="ja-JP" sz="1600" dirty="0"/>
              <a:t>with </a:t>
            </a:r>
            <a:r>
              <a:rPr lang="en-US" altLang="ja-JP" sz="1600" dirty="0">
                <a:solidFill>
                  <a:srgbClr val="0000FF"/>
                </a:solidFill>
              </a:rPr>
              <a:t>Encryption</a:t>
            </a:r>
          </a:p>
          <a:p>
            <a:r>
              <a:rPr lang="en-US" altLang="ja-JP" sz="1600" dirty="0">
                <a:solidFill>
                  <a:srgbClr val="0000FF"/>
                </a:solidFill>
              </a:rPr>
              <a:t>key</a:t>
            </a:r>
            <a:endParaRPr lang="ja-JP" altLang="en-US" sz="1600" dirty="0"/>
          </a:p>
        </p:txBody>
      </p:sp>
      <p:sp>
        <p:nvSpPr>
          <p:cNvPr id="16" name="角丸四角形 15"/>
          <p:cNvSpPr/>
          <p:nvPr/>
        </p:nvSpPr>
        <p:spPr>
          <a:xfrm>
            <a:off x="4703529" y="3378478"/>
            <a:ext cx="1210682" cy="576064"/>
          </a:xfrm>
          <a:prstGeom prst="roundRect">
            <a:avLst/>
          </a:prstGeom>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ja-JP" dirty="0" err="1" smtClean="0"/>
              <a:t>Ciphertext</a:t>
            </a:r>
            <a:endParaRPr kumimoji="1" lang="ja-JP" altLang="en-US" dirty="0"/>
          </a:p>
        </p:txBody>
      </p:sp>
      <p:sp>
        <p:nvSpPr>
          <p:cNvPr id="17" name="角丸四角形 16"/>
          <p:cNvSpPr/>
          <p:nvPr/>
        </p:nvSpPr>
        <p:spPr>
          <a:xfrm>
            <a:off x="7642402" y="3378478"/>
            <a:ext cx="1273875" cy="576064"/>
          </a:xfrm>
          <a:prstGeom prst="roundRect">
            <a:avLst/>
          </a:prstGeom>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ja-JP"/>
              <a:t>Ciphertext</a:t>
            </a:r>
            <a:endParaRPr lang="ja-JP" altLang="en-US" dirty="0"/>
          </a:p>
        </p:txBody>
      </p:sp>
      <p:sp>
        <p:nvSpPr>
          <p:cNvPr id="18" name="右矢印 17"/>
          <p:cNvSpPr/>
          <p:nvPr/>
        </p:nvSpPr>
        <p:spPr>
          <a:xfrm>
            <a:off x="6130235" y="3594502"/>
            <a:ext cx="1381606" cy="216024"/>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6190982" y="3306470"/>
            <a:ext cx="1463093" cy="338554"/>
          </a:xfrm>
          <a:prstGeom prst="rect">
            <a:avLst/>
          </a:prstGeom>
          <a:noFill/>
        </p:spPr>
        <p:txBody>
          <a:bodyPr wrap="none" rtlCol="0">
            <a:spAutoFit/>
          </a:bodyPr>
          <a:lstStyle/>
          <a:p>
            <a:r>
              <a:rPr kumimoji="1" lang="ja-JP" altLang="en-US" sz="1600" dirty="0" smtClean="0"/>
              <a:t>②</a:t>
            </a:r>
            <a:r>
              <a:rPr lang="en-US" altLang="ja-JP" sz="1600" dirty="0"/>
              <a:t>Transmission</a:t>
            </a:r>
            <a:endParaRPr lang="ja-JP" altLang="en-US" sz="1600" dirty="0"/>
          </a:p>
        </p:txBody>
      </p:sp>
      <p:sp>
        <p:nvSpPr>
          <p:cNvPr id="21" name="円/楕円 20"/>
          <p:cNvSpPr/>
          <p:nvPr/>
        </p:nvSpPr>
        <p:spPr>
          <a:xfrm>
            <a:off x="5824090" y="4042710"/>
            <a:ext cx="1011353" cy="292102"/>
          </a:xfrm>
          <a:prstGeom prst="ellipse">
            <a:avLst/>
          </a:prstGeom>
          <a:solidFill>
            <a:schemeClr val="bg1">
              <a:alpha val="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7012091" y="4026550"/>
            <a:ext cx="720080" cy="288000"/>
          </a:xfrm>
          <a:prstGeom prst="ellipse">
            <a:avLst/>
          </a:prstGeom>
          <a:solidFill>
            <a:schemeClr val="bg1">
              <a:alpha val="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下矢印 22"/>
          <p:cNvSpPr/>
          <p:nvPr/>
        </p:nvSpPr>
        <p:spPr>
          <a:xfrm>
            <a:off x="7282363" y="4330710"/>
            <a:ext cx="229478" cy="1424032"/>
          </a:xfrm>
          <a:prstGeom prst="downArrow">
            <a:avLst/>
          </a:prstGeom>
          <a:solidFill>
            <a:srgbClr val="FFCC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6280788" y="5176933"/>
            <a:ext cx="1026756" cy="338554"/>
          </a:xfrm>
          <a:prstGeom prst="rect">
            <a:avLst/>
          </a:prstGeom>
          <a:noFill/>
        </p:spPr>
        <p:txBody>
          <a:bodyPr wrap="none" rtlCol="0">
            <a:spAutoFit/>
          </a:bodyPr>
          <a:lstStyle/>
          <a:p>
            <a:r>
              <a:rPr lang="en-US" altLang="ja-JP" sz="1600" dirty="0" smtClean="0"/>
              <a:t>Important</a:t>
            </a:r>
            <a:endParaRPr kumimoji="1" lang="ja-JP" altLang="en-US" sz="1600" dirty="0"/>
          </a:p>
        </p:txBody>
      </p:sp>
      <p:sp>
        <p:nvSpPr>
          <p:cNvPr id="25" name="テキスト ボックス 24"/>
          <p:cNvSpPr txBox="1"/>
          <p:nvPr/>
        </p:nvSpPr>
        <p:spPr>
          <a:xfrm>
            <a:off x="6922323" y="5826750"/>
            <a:ext cx="1708353" cy="338554"/>
          </a:xfrm>
          <a:prstGeom prst="rect">
            <a:avLst/>
          </a:prstGeom>
          <a:noFill/>
        </p:spPr>
        <p:txBody>
          <a:bodyPr wrap="none" rtlCol="0">
            <a:spAutoFit/>
          </a:bodyPr>
          <a:lstStyle/>
          <a:p>
            <a:r>
              <a:rPr lang="en-US" altLang="ja-JP" sz="1600" dirty="0"/>
              <a:t>Keep as </a:t>
            </a:r>
            <a:r>
              <a:rPr lang="en-US" altLang="ja-JP" sz="1600" dirty="0">
                <a:solidFill>
                  <a:srgbClr val="FF0000"/>
                </a:solidFill>
              </a:rPr>
              <a:t>secret key</a:t>
            </a:r>
            <a:endParaRPr kumimoji="1" lang="ja-JP" altLang="en-US" sz="1600" dirty="0"/>
          </a:p>
        </p:txBody>
      </p:sp>
      <p:sp>
        <p:nvSpPr>
          <p:cNvPr id="26" name="上矢印 25"/>
          <p:cNvSpPr/>
          <p:nvPr/>
        </p:nvSpPr>
        <p:spPr>
          <a:xfrm>
            <a:off x="6071681" y="2586390"/>
            <a:ext cx="202570" cy="1440144"/>
          </a:xfrm>
          <a:prstGeom prst="upArrow">
            <a:avLst/>
          </a:prstGeom>
          <a:solidFill>
            <a:srgbClr val="FFCC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5842203" y="2298358"/>
            <a:ext cx="1885709" cy="338554"/>
          </a:xfrm>
          <a:prstGeom prst="rect">
            <a:avLst/>
          </a:prstGeom>
          <a:noFill/>
        </p:spPr>
        <p:txBody>
          <a:bodyPr wrap="none" rtlCol="0">
            <a:spAutoFit/>
          </a:bodyPr>
          <a:lstStyle/>
          <a:p>
            <a:r>
              <a:rPr lang="en-US" altLang="ja-JP" sz="1600" dirty="0"/>
              <a:t>Publish as </a:t>
            </a:r>
            <a:r>
              <a:rPr lang="en-US" altLang="ja-JP" sz="1600" dirty="0">
                <a:solidFill>
                  <a:srgbClr val="FF0000"/>
                </a:solidFill>
              </a:rPr>
              <a:t>public key</a:t>
            </a:r>
            <a:endParaRPr kumimoji="1" lang="ja-JP" altLang="en-US" sz="1600" dirty="0"/>
          </a:p>
        </p:txBody>
      </p:sp>
      <p:sp>
        <p:nvSpPr>
          <p:cNvPr id="15" name="テキスト ボックス 14"/>
          <p:cNvSpPr txBox="1"/>
          <p:nvPr/>
        </p:nvSpPr>
        <p:spPr>
          <a:xfrm>
            <a:off x="6826719" y="3944084"/>
            <a:ext cx="1132041" cy="1077218"/>
          </a:xfrm>
          <a:prstGeom prst="rect">
            <a:avLst/>
          </a:prstGeom>
          <a:noFill/>
        </p:spPr>
        <p:txBody>
          <a:bodyPr wrap="none" rtlCol="0">
            <a:spAutoFit/>
          </a:bodyPr>
          <a:lstStyle/>
          <a:p>
            <a:r>
              <a:rPr lang="ja-JP" altLang="en-US" sz="1600" dirty="0" smtClean="0"/>
              <a:t>③</a:t>
            </a:r>
            <a:r>
              <a:rPr lang="en-US" altLang="ja-JP" sz="1600" dirty="0"/>
              <a:t>Decrypt </a:t>
            </a:r>
          </a:p>
          <a:p>
            <a:r>
              <a:rPr lang="en-US" altLang="ja-JP" sz="1600" dirty="0"/>
              <a:t>with </a:t>
            </a:r>
          </a:p>
          <a:p>
            <a:r>
              <a:rPr lang="en-US" altLang="ja-JP" sz="1600" dirty="0">
                <a:solidFill>
                  <a:srgbClr val="0000FF"/>
                </a:solidFill>
              </a:rPr>
              <a:t>decryption </a:t>
            </a:r>
          </a:p>
          <a:p>
            <a:r>
              <a:rPr lang="en-US" altLang="ja-JP" sz="1600" dirty="0">
                <a:solidFill>
                  <a:srgbClr val="0000FF"/>
                </a:solidFill>
              </a:rPr>
              <a:t>key</a:t>
            </a:r>
            <a:endParaRPr lang="ja-JP" altLang="en-US" sz="1600" dirty="0"/>
          </a:p>
        </p:txBody>
      </p:sp>
      <p:sp>
        <p:nvSpPr>
          <p:cNvPr id="20" name="テキスト ボックス 19"/>
          <p:cNvSpPr txBox="1"/>
          <p:nvPr/>
        </p:nvSpPr>
        <p:spPr>
          <a:xfrm>
            <a:off x="5626179" y="2730406"/>
            <a:ext cx="3135858" cy="369332"/>
          </a:xfrm>
          <a:prstGeom prst="rect">
            <a:avLst/>
          </a:prstGeom>
          <a:noFill/>
          <a:ln>
            <a:solidFill>
              <a:schemeClr val="tx1"/>
            </a:solidFill>
          </a:ln>
        </p:spPr>
        <p:txBody>
          <a:bodyPr wrap="none" rtlCol="0">
            <a:spAutoFit/>
          </a:bodyPr>
          <a:lstStyle/>
          <a:p>
            <a:r>
              <a:rPr lang="en-US" altLang="ja-JP" dirty="0">
                <a:solidFill>
                  <a:srgbClr val="0000FF"/>
                </a:solidFill>
              </a:rPr>
              <a:t>Encryption </a:t>
            </a:r>
            <a:r>
              <a:rPr lang="en-US" altLang="ja-JP" dirty="0" smtClean="0">
                <a:solidFill>
                  <a:srgbClr val="0000FF"/>
                </a:solidFill>
              </a:rPr>
              <a:t>key</a:t>
            </a:r>
            <a:r>
              <a:rPr kumimoji="1" lang="ja-JP" altLang="en-US" dirty="0" smtClean="0"/>
              <a:t>≠ </a:t>
            </a:r>
            <a:r>
              <a:rPr lang="en-US" altLang="ja-JP" dirty="0" smtClean="0">
                <a:solidFill>
                  <a:srgbClr val="0000FF"/>
                </a:solidFill>
              </a:rPr>
              <a:t>Decryption key</a:t>
            </a:r>
            <a:endParaRPr kumimoji="1" lang="ja-JP" altLang="en-US" dirty="0">
              <a:solidFill>
                <a:srgbClr val="0000FF"/>
              </a:solidFill>
            </a:endParaRPr>
          </a:p>
        </p:txBody>
      </p:sp>
      <p:sp>
        <p:nvSpPr>
          <p:cNvPr id="28" name="フッター プレースホルダー 3"/>
          <p:cNvSpPr>
            <a:spLocks noGrp="1"/>
          </p:cNvSpPr>
          <p:nvPr>
            <p:ph type="ftr" sz="quarter" idx="11"/>
          </p:nvPr>
        </p:nvSpPr>
        <p:spPr>
          <a:xfrm>
            <a:off x="3028950" y="6356351"/>
            <a:ext cx="3086100" cy="365125"/>
          </a:xfrm>
        </p:spPr>
        <p:txBody>
          <a:bodyPr/>
          <a:lstStyle/>
          <a:p>
            <a:r>
              <a:rPr lang="en-US" dirty="0"/>
              <a:t>Primary Course of Cyber Security </a:t>
            </a:r>
            <a:endParaRPr lang="ja-JP" altLang="en-US" dirty="0">
              <a:solidFill>
                <a:prstClr val="black">
                  <a:tint val="75000"/>
                </a:prstClr>
              </a:solidFill>
            </a:endParaRPr>
          </a:p>
        </p:txBody>
      </p:sp>
    </p:spTree>
    <p:extLst>
      <p:ext uri="{BB962C8B-B14F-4D97-AF65-F5344CB8AC3E}">
        <p14:creationId xmlns:p14="http://schemas.microsoft.com/office/powerpoint/2010/main" val="323525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p:bldP spid="25" grpId="0"/>
      <p:bldP spid="26" grpId="0" animBg="1"/>
      <p:bldP spid="27" grpId="0"/>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1871" y="118145"/>
            <a:ext cx="7886700" cy="1325563"/>
          </a:xfrm>
        </p:spPr>
        <p:txBody>
          <a:bodyPr>
            <a:normAutofit/>
          </a:bodyPr>
          <a:lstStyle/>
          <a:p>
            <a:r>
              <a:rPr lang="en-US" altLang="ja-JP" sz="4000" dirty="0"/>
              <a:t>Public key cryptography</a:t>
            </a:r>
            <a:endParaRPr lang="ja-JP" altLang="en-US" sz="4000" dirty="0"/>
          </a:p>
        </p:txBody>
      </p:sp>
      <p:sp>
        <p:nvSpPr>
          <p:cNvPr id="3" name="コンテンツ プレースホルダー 2"/>
          <p:cNvSpPr>
            <a:spLocks noGrp="1"/>
          </p:cNvSpPr>
          <p:nvPr>
            <p:ph idx="1"/>
          </p:nvPr>
        </p:nvSpPr>
        <p:spPr>
          <a:xfrm>
            <a:off x="932226" y="1521349"/>
            <a:ext cx="7411007" cy="4552322"/>
          </a:xfrm>
        </p:spPr>
        <p:txBody>
          <a:bodyPr>
            <a:normAutofit/>
          </a:bodyPr>
          <a:lstStyle/>
          <a:p>
            <a:r>
              <a:rPr lang="en-US" altLang="ja-JP" dirty="0"/>
              <a:t>How do we realize a </a:t>
            </a:r>
            <a:r>
              <a:rPr lang="en-US" altLang="ja-JP" dirty="0" smtClean="0"/>
              <a:t>pair of public </a:t>
            </a:r>
            <a:r>
              <a:rPr lang="en-US" altLang="ja-JP" dirty="0"/>
              <a:t>key / private </a:t>
            </a:r>
            <a:r>
              <a:rPr lang="en-US" altLang="ja-JP" dirty="0" smtClean="0"/>
              <a:t>key?</a:t>
            </a:r>
          </a:p>
          <a:p>
            <a:r>
              <a:rPr lang="en-US" altLang="ja-JP" dirty="0"/>
              <a:t>In constructing the key, an essential </a:t>
            </a:r>
            <a:r>
              <a:rPr lang="en-US" altLang="ja-JP" dirty="0" smtClean="0"/>
              <a:t>condition</a:t>
            </a:r>
          </a:p>
          <a:p>
            <a:pPr marL="914400" lvl="1" indent="-457200"/>
            <a:r>
              <a:rPr lang="en-US" altLang="ja-JP" dirty="0"/>
              <a:t>A corresponding secret key can not be inferred from the public key</a:t>
            </a:r>
          </a:p>
          <a:p>
            <a:pPr marL="457200" lvl="1" indent="0">
              <a:buNone/>
            </a:pPr>
            <a:r>
              <a:rPr lang="en-US" altLang="ja-JP" dirty="0" smtClean="0"/>
              <a:t/>
            </a:r>
            <a:br>
              <a:rPr lang="en-US" altLang="ja-JP" dirty="0" smtClean="0"/>
            </a:br>
            <a:r>
              <a:rPr lang="en-US" altLang="ja-JP" dirty="0" smtClean="0"/>
              <a:t/>
            </a:r>
            <a:br>
              <a:rPr lang="en-US" altLang="ja-JP" dirty="0" smtClean="0"/>
            </a:br>
            <a:r>
              <a:rPr lang="en-US" altLang="ja-JP" dirty="0" smtClean="0"/>
              <a:t/>
            </a:r>
            <a:br>
              <a:rPr lang="en-US" altLang="ja-JP" dirty="0" smtClean="0"/>
            </a:br>
            <a:r>
              <a:rPr lang="en-US" altLang="ja-JP" dirty="0" smtClean="0"/>
              <a:t/>
            </a:r>
            <a:br>
              <a:rPr lang="en-US" altLang="ja-JP" dirty="0" smtClean="0"/>
            </a:br>
            <a:endParaRPr lang="en-US" altLang="ja-JP" dirty="0" smtClean="0"/>
          </a:p>
          <a:p>
            <a:pPr marL="914400" lvl="1" indent="-457200"/>
            <a:r>
              <a:rPr lang="en-US" altLang="ja-JP" dirty="0"/>
              <a:t>A document encrypted with a public key can be decrypted only with its corresponding secret key</a:t>
            </a:r>
            <a:endParaRPr lang="en-US" altLang="ja-JP" dirty="0" smtClean="0"/>
          </a:p>
          <a:p>
            <a:pPr lvl="1"/>
            <a:r>
              <a:rPr lang="ja-JP" altLang="en-US" dirty="0" smtClean="0"/>
              <a:t>　　</a:t>
            </a:r>
            <a:r>
              <a:rPr lang="en-US" altLang="ja-JP" dirty="0" smtClean="0"/>
              <a:t/>
            </a:r>
            <a:br>
              <a:rPr lang="en-US" altLang="ja-JP" dirty="0" smtClean="0"/>
            </a:br>
            <a:r>
              <a:rPr lang="ja-JP" altLang="en-US" dirty="0" smtClean="0"/>
              <a:t>　　</a:t>
            </a:r>
            <a:endParaRPr lang="ja-JP" altLang="en-US" dirty="0"/>
          </a:p>
        </p:txBody>
      </p:sp>
      <p:sp>
        <p:nvSpPr>
          <p:cNvPr id="26" name="スライド番号プレースホルダー 25"/>
          <p:cNvSpPr>
            <a:spLocks noGrp="1"/>
          </p:cNvSpPr>
          <p:nvPr>
            <p:ph type="sldNum" sz="quarter" idx="12"/>
          </p:nvPr>
        </p:nvSpPr>
        <p:spPr/>
        <p:txBody>
          <a:bodyPr/>
          <a:lstStyle/>
          <a:p>
            <a:fld id="{D2D8002D-B5B0-4BAC-B1F6-782DDCCE6D9C}" type="slidenum">
              <a:rPr lang="ja-JP" altLang="en-US" smtClean="0"/>
              <a:pPr/>
              <a:t>25</a:t>
            </a:fld>
            <a:endParaRPr lang="ja-JP" altLang="en-US" dirty="0"/>
          </a:p>
        </p:txBody>
      </p:sp>
      <p:sp>
        <p:nvSpPr>
          <p:cNvPr id="32" name="角丸四角形 31"/>
          <p:cNvSpPr/>
          <p:nvPr/>
        </p:nvSpPr>
        <p:spPr>
          <a:xfrm>
            <a:off x="1187624" y="4752271"/>
            <a:ext cx="7017241" cy="1413033"/>
          </a:xfrm>
          <a:prstGeom prst="roundRect">
            <a:avLst/>
          </a:prstGeom>
          <a:solidFill>
            <a:schemeClr val="accent4">
              <a:lumMod val="60000"/>
              <a:lumOff val="40000"/>
              <a:alpha val="6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sp>
        <p:nvSpPr>
          <p:cNvPr id="34" name="角丸四角形 33"/>
          <p:cNvSpPr/>
          <p:nvPr/>
        </p:nvSpPr>
        <p:spPr>
          <a:xfrm>
            <a:off x="1187624" y="5005451"/>
            <a:ext cx="3007600" cy="490065"/>
          </a:xfrm>
          <a:prstGeom prst="roundRect">
            <a:avLst/>
          </a:prstGeom>
          <a:gradFill>
            <a:gsLst>
              <a:gs pos="0">
                <a:schemeClr val="accent4">
                  <a:shade val="51000"/>
                  <a:satMod val="130000"/>
                  <a:alpha val="60000"/>
                  <a:lumMod val="74000"/>
                  <a:lumOff val="26000"/>
                </a:schemeClr>
              </a:gs>
              <a:gs pos="80000">
                <a:schemeClr val="accent4">
                  <a:shade val="93000"/>
                  <a:satMod val="130000"/>
                </a:schemeClr>
              </a:gs>
              <a:gs pos="100000">
                <a:schemeClr val="accent4">
                  <a:shade val="94000"/>
                  <a:satMod val="135000"/>
                </a:schemeClr>
              </a:gs>
            </a:gsLst>
          </a:gra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ja-JP" dirty="0">
                <a:solidFill>
                  <a:schemeClr val="bg1"/>
                </a:solidFill>
              </a:rPr>
              <a:t>Another one-way function</a:t>
            </a:r>
            <a:endParaRPr kumimoji="1" lang="ja-JP" altLang="en-US" dirty="0"/>
          </a:p>
        </p:txBody>
      </p:sp>
      <p:sp>
        <p:nvSpPr>
          <p:cNvPr id="31" name="角丸四角形 30"/>
          <p:cNvSpPr/>
          <p:nvPr/>
        </p:nvSpPr>
        <p:spPr>
          <a:xfrm>
            <a:off x="1331640" y="2720469"/>
            <a:ext cx="7017241" cy="980494"/>
          </a:xfrm>
          <a:prstGeom prst="roundRect">
            <a:avLst/>
          </a:prstGeom>
          <a:solidFill>
            <a:srgbClr val="FFCC99">
              <a:alpha val="70000"/>
            </a:srgb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33" name="角丸四角形 32"/>
          <p:cNvSpPr/>
          <p:nvPr/>
        </p:nvSpPr>
        <p:spPr>
          <a:xfrm>
            <a:off x="1462471" y="3121723"/>
            <a:ext cx="2153958" cy="512716"/>
          </a:xfrm>
          <a:prstGeom prst="roundRect">
            <a:avLst/>
          </a:prstGeom>
          <a:solidFill>
            <a:srgbClr val="FF5050">
              <a:alpha val="70000"/>
            </a:srgb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ja-JP" dirty="0"/>
              <a:t>One-way function</a:t>
            </a:r>
            <a:endParaRPr kumimoji="1" lang="ja-JP" altLang="en-US" dirty="0"/>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075237" flipH="1">
            <a:off x="4275527" y="3082675"/>
            <a:ext cx="746810" cy="400629"/>
          </a:xfrm>
          <a:prstGeom prst="rect">
            <a:avLst/>
          </a:prstGeom>
        </p:spPr>
      </p:pic>
      <p:sp>
        <p:nvSpPr>
          <p:cNvPr id="8" name="テキスト ボックス 7"/>
          <p:cNvSpPr txBox="1"/>
          <p:nvPr/>
        </p:nvSpPr>
        <p:spPr>
          <a:xfrm>
            <a:off x="3423122" y="2659486"/>
            <a:ext cx="1125357" cy="523220"/>
          </a:xfrm>
          <a:prstGeom prst="rect">
            <a:avLst/>
          </a:prstGeom>
          <a:noFill/>
        </p:spPr>
        <p:txBody>
          <a:bodyPr wrap="square" rtlCol="0">
            <a:spAutoFit/>
          </a:bodyPr>
          <a:lstStyle/>
          <a:p>
            <a:r>
              <a:rPr lang="en-US" altLang="ja-JP" sz="2800" dirty="0">
                <a:solidFill>
                  <a:srgbClr val="FF0000"/>
                </a:solidFill>
              </a:rPr>
              <a:t>S</a:t>
            </a:r>
            <a:r>
              <a:rPr lang="en-US" altLang="ja-JP" sz="2800" dirty="0" smtClean="0">
                <a:solidFill>
                  <a:srgbClr val="FF0000"/>
                </a:solidFill>
              </a:rPr>
              <a:t>ecret</a:t>
            </a:r>
          </a:p>
        </p:txBody>
      </p:sp>
      <p:pic>
        <p:nvPicPr>
          <p:cNvPr id="9" name="コンテンツ プレースホルダー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233075" flipH="1">
            <a:off x="7363031" y="3049055"/>
            <a:ext cx="646258" cy="467868"/>
          </a:xfrm>
          <a:prstGeom prst="rect">
            <a:avLst/>
          </a:prstGeom>
        </p:spPr>
      </p:pic>
      <p:sp>
        <p:nvSpPr>
          <p:cNvPr id="10" name="テキスト ボックス 9"/>
          <p:cNvSpPr txBox="1"/>
          <p:nvPr/>
        </p:nvSpPr>
        <p:spPr>
          <a:xfrm>
            <a:off x="7317290" y="2589376"/>
            <a:ext cx="1172971" cy="523220"/>
          </a:xfrm>
          <a:prstGeom prst="rect">
            <a:avLst/>
          </a:prstGeom>
          <a:noFill/>
        </p:spPr>
        <p:txBody>
          <a:bodyPr wrap="square" rtlCol="0">
            <a:spAutoFit/>
          </a:bodyPr>
          <a:lstStyle/>
          <a:p>
            <a:r>
              <a:rPr lang="en-US" altLang="ja-JP" sz="2800" dirty="0">
                <a:solidFill>
                  <a:srgbClr val="00B050"/>
                </a:solidFill>
              </a:rPr>
              <a:t>P</a:t>
            </a:r>
            <a:r>
              <a:rPr lang="en-US" altLang="ja-JP" sz="2800" dirty="0" smtClean="0">
                <a:solidFill>
                  <a:srgbClr val="00B050"/>
                </a:solidFill>
              </a:rPr>
              <a:t>ublic</a:t>
            </a:r>
            <a:endParaRPr kumimoji="1" lang="ja-JP" altLang="en-US" sz="2000" dirty="0">
              <a:solidFill>
                <a:srgbClr val="00B050"/>
              </a:solidFill>
            </a:endParaRPr>
          </a:p>
        </p:txBody>
      </p:sp>
      <p:sp>
        <p:nvSpPr>
          <p:cNvPr id="11" name="右矢印 10"/>
          <p:cNvSpPr/>
          <p:nvPr/>
        </p:nvSpPr>
        <p:spPr>
          <a:xfrm>
            <a:off x="5115013" y="2999350"/>
            <a:ext cx="2147843" cy="230187"/>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p>
        </p:txBody>
      </p:sp>
      <p:sp>
        <p:nvSpPr>
          <p:cNvPr id="12" name="右矢印 11"/>
          <p:cNvSpPr/>
          <p:nvPr/>
        </p:nvSpPr>
        <p:spPr>
          <a:xfrm rot="10800000">
            <a:off x="5076056" y="3404252"/>
            <a:ext cx="2147843" cy="230187"/>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13" name="ドーナツ 12"/>
          <p:cNvSpPr/>
          <p:nvPr/>
        </p:nvSpPr>
        <p:spPr>
          <a:xfrm>
            <a:off x="5857599" y="2720469"/>
            <a:ext cx="328315" cy="318805"/>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solidFill>
                <a:schemeClr val="tx1"/>
              </a:solidFill>
            </a:endParaRPr>
          </a:p>
        </p:txBody>
      </p:sp>
      <p:sp>
        <p:nvSpPr>
          <p:cNvPr id="14" name="乗算記号 13"/>
          <p:cNvSpPr/>
          <p:nvPr/>
        </p:nvSpPr>
        <p:spPr>
          <a:xfrm>
            <a:off x="6117321" y="3102296"/>
            <a:ext cx="472771" cy="431718"/>
          </a:xfrm>
          <a:prstGeom prst="mathMultiply">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15" name="円/楕円 14"/>
          <p:cNvSpPr/>
          <p:nvPr/>
        </p:nvSpPr>
        <p:spPr>
          <a:xfrm>
            <a:off x="4373173" y="4967728"/>
            <a:ext cx="1451631" cy="62172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ja-JP" dirty="0"/>
              <a:t>P</a:t>
            </a:r>
            <a:r>
              <a:rPr lang="en-US" altLang="ja-JP" dirty="0" smtClean="0"/>
              <a:t>laintext</a:t>
            </a:r>
            <a:endParaRPr kumimoji="1" lang="ja-JP" altLang="en-US" dirty="0"/>
          </a:p>
        </p:txBody>
      </p:sp>
      <p:sp>
        <p:nvSpPr>
          <p:cNvPr id="16" name="円/楕円 15"/>
          <p:cNvSpPr/>
          <p:nvPr/>
        </p:nvSpPr>
        <p:spPr>
          <a:xfrm>
            <a:off x="7109709" y="4928923"/>
            <a:ext cx="1775727" cy="699331"/>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ja-JP"/>
              <a:t>C</a:t>
            </a:r>
            <a:r>
              <a:rPr lang="en-US" altLang="ja-JP" smtClean="0"/>
              <a:t>iphertext</a:t>
            </a:r>
            <a:endParaRPr kumimoji="1" lang="ja-JP" altLang="en-US" dirty="0"/>
          </a:p>
        </p:txBody>
      </p:sp>
      <p:sp>
        <p:nvSpPr>
          <p:cNvPr id="17" name="右矢印 16"/>
          <p:cNvSpPr/>
          <p:nvPr/>
        </p:nvSpPr>
        <p:spPr>
          <a:xfrm>
            <a:off x="5945342" y="5047100"/>
            <a:ext cx="1036587" cy="199411"/>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p>
        </p:txBody>
      </p:sp>
      <p:sp>
        <p:nvSpPr>
          <p:cNvPr id="18" name="右矢印 17"/>
          <p:cNvSpPr/>
          <p:nvPr/>
        </p:nvSpPr>
        <p:spPr>
          <a:xfrm rot="10800000">
            <a:off x="5945342" y="5323914"/>
            <a:ext cx="1022636" cy="189379"/>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19" name="ドーナツ 18"/>
          <p:cNvSpPr/>
          <p:nvPr/>
        </p:nvSpPr>
        <p:spPr>
          <a:xfrm>
            <a:off x="6079739" y="4717161"/>
            <a:ext cx="279713" cy="293764"/>
          </a:xfrm>
          <a:prstGeom prst="donu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solidFill>
                <a:schemeClr val="tx1"/>
              </a:solidFill>
            </a:endParaRPr>
          </a:p>
        </p:txBody>
      </p:sp>
      <p:sp>
        <p:nvSpPr>
          <p:cNvPr id="20" name="乗算記号 19"/>
          <p:cNvSpPr/>
          <p:nvPr/>
        </p:nvSpPr>
        <p:spPr>
          <a:xfrm>
            <a:off x="6250624" y="5464846"/>
            <a:ext cx="352868" cy="349133"/>
          </a:xfrm>
          <a:prstGeom prst="mathMultipl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21" name="環状矢印 20"/>
          <p:cNvSpPr/>
          <p:nvPr/>
        </p:nvSpPr>
        <p:spPr>
          <a:xfrm rot="10251152">
            <a:off x="4771968" y="4017624"/>
            <a:ext cx="3172470" cy="2684963"/>
          </a:xfrm>
          <a:prstGeom prst="circularArrow">
            <a:avLst>
              <a:gd name="adj1" fmla="val 15738"/>
              <a:gd name="adj2" fmla="val 1044882"/>
              <a:gd name="adj3" fmla="val 20275654"/>
              <a:gd name="adj4" fmla="val 12228126"/>
              <a:gd name="adj5" fmla="val 21976"/>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dirty="0">
              <a:solidFill>
                <a:schemeClr val="tx1"/>
              </a:solidFill>
            </a:endParaRPr>
          </a:p>
        </p:txBody>
      </p:sp>
      <p:pic>
        <p:nvPicPr>
          <p:cNvPr id="23" name="図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531092" flipH="1">
            <a:off x="6734764" y="5753543"/>
            <a:ext cx="559199" cy="299984"/>
          </a:xfrm>
          <a:prstGeom prst="rect">
            <a:avLst/>
          </a:prstGeom>
        </p:spPr>
      </p:pic>
      <p:sp>
        <p:nvSpPr>
          <p:cNvPr id="24" name="テキスト ボックス 23"/>
          <p:cNvSpPr txBox="1"/>
          <p:nvPr/>
        </p:nvSpPr>
        <p:spPr>
          <a:xfrm rot="20112859">
            <a:off x="7120201" y="5615992"/>
            <a:ext cx="1248526" cy="523220"/>
          </a:xfrm>
          <a:prstGeom prst="rect">
            <a:avLst/>
          </a:prstGeom>
          <a:noFill/>
        </p:spPr>
        <p:txBody>
          <a:bodyPr wrap="square" rtlCol="0">
            <a:spAutoFit/>
          </a:bodyPr>
          <a:lstStyle/>
          <a:p>
            <a:r>
              <a:rPr lang="en-US" altLang="ja-JP" sz="2800" dirty="0">
                <a:solidFill>
                  <a:srgbClr val="FF0000"/>
                </a:solidFill>
              </a:rPr>
              <a:t>S</a:t>
            </a:r>
            <a:r>
              <a:rPr lang="en-US" altLang="ja-JP" sz="2800" dirty="0" smtClean="0">
                <a:solidFill>
                  <a:srgbClr val="FF0000"/>
                </a:solidFill>
              </a:rPr>
              <a:t>ecret</a:t>
            </a:r>
          </a:p>
        </p:txBody>
      </p:sp>
      <p:sp>
        <p:nvSpPr>
          <p:cNvPr id="25" name="テキスト ボックス 24"/>
          <p:cNvSpPr txBox="1"/>
          <p:nvPr/>
        </p:nvSpPr>
        <p:spPr>
          <a:xfrm rot="653384">
            <a:off x="5427625" y="5713518"/>
            <a:ext cx="1341700" cy="412479"/>
          </a:xfrm>
          <a:prstGeom prst="rect">
            <a:avLst/>
          </a:prstGeom>
          <a:noFill/>
        </p:spPr>
        <p:txBody>
          <a:bodyPr wrap="square" rtlCol="0">
            <a:prstTxWarp prst="textArchDown">
              <a:avLst>
                <a:gd name="adj" fmla="val 423860"/>
              </a:avLst>
            </a:prstTxWarp>
            <a:spAutoFit/>
          </a:bodyPr>
          <a:lstStyle/>
          <a:p>
            <a:r>
              <a:rPr kumimoji="1" lang="en-US" altLang="ja-JP" sz="2400" dirty="0" smtClean="0"/>
              <a:t>TRAPDOOR</a:t>
            </a:r>
            <a:endParaRPr kumimoji="1" lang="ja-JP" altLang="en-US" sz="2400" dirty="0"/>
          </a:p>
        </p:txBody>
      </p:sp>
      <p:pic>
        <p:nvPicPr>
          <p:cNvPr id="27" name="コンテンツ プレースホルダー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233075" flipH="1">
            <a:off x="6513510" y="4691112"/>
            <a:ext cx="403610" cy="292199"/>
          </a:xfrm>
          <a:prstGeom prst="rect">
            <a:avLst/>
          </a:prstGeom>
        </p:spPr>
      </p:pic>
      <p:sp>
        <p:nvSpPr>
          <p:cNvPr id="28" name="テキスト ボックス 27"/>
          <p:cNvSpPr txBox="1"/>
          <p:nvPr/>
        </p:nvSpPr>
        <p:spPr>
          <a:xfrm>
            <a:off x="6786478" y="4307261"/>
            <a:ext cx="1397620" cy="523220"/>
          </a:xfrm>
          <a:prstGeom prst="rect">
            <a:avLst/>
          </a:prstGeom>
          <a:noFill/>
        </p:spPr>
        <p:txBody>
          <a:bodyPr wrap="square" rtlCol="0">
            <a:spAutoFit/>
          </a:bodyPr>
          <a:lstStyle/>
          <a:p>
            <a:r>
              <a:rPr lang="en-US" altLang="ja-JP" sz="2800" dirty="0">
                <a:solidFill>
                  <a:srgbClr val="00B050"/>
                </a:solidFill>
              </a:rPr>
              <a:t>P</a:t>
            </a:r>
            <a:r>
              <a:rPr lang="en-US" altLang="ja-JP" sz="2800" dirty="0" smtClean="0">
                <a:solidFill>
                  <a:srgbClr val="00B050"/>
                </a:solidFill>
              </a:rPr>
              <a:t>ublic</a:t>
            </a:r>
            <a:endParaRPr kumimoji="1" lang="ja-JP" altLang="en-US" sz="2000" dirty="0">
              <a:solidFill>
                <a:srgbClr val="00B050"/>
              </a:solidFill>
            </a:endParaRPr>
          </a:p>
        </p:txBody>
      </p:sp>
      <p:sp>
        <p:nvSpPr>
          <p:cNvPr id="29" name="テキスト ボックス 28"/>
          <p:cNvSpPr txBox="1"/>
          <p:nvPr/>
        </p:nvSpPr>
        <p:spPr>
          <a:xfrm>
            <a:off x="1129960" y="5637327"/>
            <a:ext cx="3336192"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marL="0" lvl="1" algn="ctr"/>
            <a:r>
              <a:rPr lang="en-US" altLang="ja-JP" sz="2400" dirty="0"/>
              <a:t>Requires trapdoor</a:t>
            </a:r>
            <a:endParaRPr kumimoji="1" lang="ja-JP" altLang="en-US" sz="2400" dirty="0"/>
          </a:p>
        </p:txBody>
      </p:sp>
      <p:sp>
        <p:nvSpPr>
          <p:cNvPr id="35" name="フッター プレースホルダー 3"/>
          <p:cNvSpPr>
            <a:spLocks noGrp="1"/>
          </p:cNvSpPr>
          <p:nvPr>
            <p:ph type="ftr" sz="quarter" idx="11"/>
          </p:nvPr>
        </p:nvSpPr>
        <p:spPr>
          <a:xfrm>
            <a:off x="3028950" y="6356351"/>
            <a:ext cx="3086100" cy="365125"/>
          </a:xfrm>
        </p:spPr>
        <p:txBody>
          <a:bodyPr/>
          <a:lstStyle/>
          <a:p>
            <a:r>
              <a:rPr lang="en-US" dirty="0"/>
              <a:t>Primary Course of Cyber Security </a:t>
            </a:r>
            <a:endParaRPr lang="ja-JP" altLang="en-US" dirty="0">
              <a:solidFill>
                <a:prstClr val="black">
                  <a:tint val="75000"/>
                </a:prstClr>
              </a:solidFill>
            </a:endParaRPr>
          </a:p>
        </p:txBody>
      </p:sp>
    </p:spTree>
    <p:extLst>
      <p:ext uri="{BB962C8B-B14F-4D97-AF65-F5344CB8AC3E}">
        <p14:creationId xmlns:p14="http://schemas.microsoft.com/office/powerpoint/2010/main" val="99971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p:bldP spid="25"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8791" y="365126"/>
            <a:ext cx="9213011" cy="1325563"/>
          </a:xfrm>
        </p:spPr>
        <p:txBody>
          <a:bodyPr>
            <a:normAutofit/>
          </a:bodyPr>
          <a:lstStyle/>
          <a:p>
            <a:r>
              <a:rPr lang="en-US" altLang="ja-JP" sz="4000" dirty="0">
                <a:solidFill>
                  <a:srgbClr val="FF0000"/>
                </a:solidFill>
              </a:rPr>
              <a:t>RSA </a:t>
            </a:r>
            <a:r>
              <a:rPr lang="en-US" altLang="ja-JP" sz="4000" dirty="0" smtClean="0">
                <a:solidFill>
                  <a:srgbClr val="FF0000"/>
                </a:solidFill>
              </a:rPr>
              <a:t>encryption &amp; El </a:t>
            </a:r>
            <a:r>
              <a:rPr lang="en-US" altLang="ja-JP" sz="4000" dirty="0">
                <a:solidFill>
                  <a:srgbClr val="FF0000"/>
                </a:solidFill>
              </a:rPr>
              <a:t>Gamal </a:t>
            </a:r>
            <a:r>
              <a:rPr lang="en-US" altLang="ja-JP" sz="4000" dirty="0" smtClean="0">
                <a:solidFill>
                  <a:srgbClr val="FF0000"/>
                </a:solidFill>
              </a:rPr>
              <a:t>encryption</a:t>
            </a:r>
            <a:endParaRPr kumimoji="1" lang="ja-JP" altLang="en-US" sz="4000" dirty="0">
              <a:solidFill>
                <a:srgbClr val="FF0000"/>
              </a:solidFill>
            </a:endParaRPr>
          </a:p>
        </p:txBody>
      </p:sp>
      <p:sp>
        <p:nvSpPr>
          <p:cNvPr id="3" name="コンテンツ プレースホルダー 2"/>
          <p:cNvSpPr>
            <a:spLocks noGrp="1"/>
          </p:cNvSpPr>
          <p:nvPr>
            <p:ph idx="1"/>
          </p:nvPr>
        </p:nvSpPr>
        <p:spPr>
          <a:xfrm>
            <a:off x="628650" y="1565349"/>
            <a:ext cx="7886700" cy="4683051"/>
          </a:xfrm>
        </p:spPr>
        <p:txBody>
          <a:bodyPr>
            <a:normAutofit/>
          </a:bodyPr>
          <a:lstStyle/>
          <a:p>
            <a:r>
              <a:rPr kumimoji="1" lang="en-US" altLang="ja-JP" sz="2800" dirty="0" smtClean="0">
                <a:solidFill>
                  <a:srgbClr val="FF0000"/>
                </a:solidFill>
              </a:rPr>
              <a:t>RSA</a:t>
            </a:r>
            <a:r>
              <a:rPr lang="en-US" altLang="ja-JP" sz="2800" dirty="0">
                <a:solidFill>
                  <a:srgbClr val="FF0000"/>
                </a:solidFill>
              </a:rPr>
              <a:t> encryption </a:t>
            </a:r>
            <a:endParaRPr kumimoji="1" lang="en-US" altLang="ja-JP" sz="2800" dirty="0" smtClean="0">
              <a:solidFill>
                <a:srgbClr val="FF0000"/>
              </a:solidFill>
            </a:endParaRPr>
          </a:p>
          <a:p>
            <a:pPr lvl="1"/>
            <a:r>
              <a:rPr lang="en-US" altLang="ja-JP" sz="2400" dirty="0"/>
              <a:t>Currently, the most popular public key </a:t>
            </a:r>
            <a:r>
              <a:rPr lang="en-US" altLang="ja-JP" sz="2400" dirty="0" smtClean="0"/>
              <a:t>cryptography</a:t>
            </a:r>
          </a:p>
          <a:p>
            <a:pPr lvl="1"/>
            <a:r>
              <a:rPr lang="en-US" altLang="ja-JP" sz="2400" dirty="0" smtClean="0"/>
              <a:t>In 1977 , invented</a:t>
            </a:r>
          </a:p>
          <a:p>
            <a:pPr lvl="1"/>
            <a:r>
              <a:rPr lang="en-US" altLang="ja-JP" sz="2400" dirty="0" smtClean="0"/>
              <a:t>Inventors </a:t>
            </a:r>
            <a:r>
              <a:rPr lang="ja-JP" altLang="en-US" sz="2400" dirty="0" smtClean="0"/>
              <a:t> </a:t>
            </a:r>
            <a:r>
              <a:rPr lang="en-US" altLang="ja-JP" sz="2400" dirty="0">
                <a:solidFill>
                  <a:srgbClr val="0000FF"/>
                </a:solidFill>
              </a:rPr>
              <a:t>R</a:t>
            </a:r>
            <a:r>
              <a:rPr lang="en-US" altLang="ja-JP" sz="2400" dirty="0"/>
              <a:t>on </a:t>
            </a:r>
            <a:r>
              <a:rPr lang="en-US" altLang="ja-JP" sz="2400" dirty="0" err="1"/>
              <a:t>Rivest</a:t>
            </a:r>
            <a:r>
              <a:rPr lang="en-US" altLang="ja-JP" sz="2400" dirty="0"/>
              <a:t>,  </a:t>
            </a:r>
            <a:r>
              <a:rPr lang="en-US" altLang="ja-JP" sz="2400" dirty="0" err="1"/>
              <a:t>Adi</a:t>
            </a:r>
            <a:r>
              <a:rPr lang="en-US" altLang="ja-JP" sz="2400" dirty="0"/>
              <a:t> </a:t>
            </a:r>
            <a:r>
              <a:rPr lang="en-US" altLang="ja-JP" sz="2400" dirty="0">
                <a:solidFill>
                  <a:srgbClr val="0000FF"/>
                </a:solidFill>
              </a:rPr>
              <a:t>S</a:t>
            </a:r>
            <a:r>
              <a:rPr lang="en-US" altLang="ja-JP" sz="2400" dirty="0"/>
              <a:t>hamir,  </a:t>
            </a:r>
            <a:r>
              <a:rPr lang="ja-JP" altLang="ja-JP" sz="2400" dirty="0"/>
              <a:t>Len </a:t>
            </a:r>
            <a:r>
              <a:rPr lang="ja-JP" altLang="ja-JP" sz="2400" dirty="0">
                <a:solidFill>
                  <a:srgbClr val="0000FF"/>
                </a:solidFill>
              </a:rPr>
              <a:t>A</a:t>
            </a:r>
            <a:r>
              <a:rPr lang="ja-JP" altLang="ja-JP" sz="2400" dirty="0"/>
              <a:t>dleman</a:t>
            </a:r>
            <a:endParaRPr lang="en-US" altLang="ja-JP" sz="2400" dirty="0"/>
          </a:p>
          <a:p>
            <a:pPr lvl="1"/>
            <a:r>
              <a:rPr lang="en-US" altLang="ja-JP" sz="2400" dirty="0"/>
              <a:t>Safety is based on </a:t>
            </a:r>
            <a:r>
              <a:rPr lang="en-US" altLang="ja-JP" sz="2400" dirty="0" smtClean="0"/>
              <a:t>“difficulty </a:t>
            </a:r>
            <a:r>
              <a:rPr lang="en-US" altLang="ja-JP" sz="2400" dirty="0"/>
              <a:t>of factoring </a:t>
            </a:r>
            <a:r>
              <a:rPr lang="en-US" altLang="ja-JP" sz="2400" dirty="0" smtClean="0"/>
              <a:t>factorization”</a:t>
            </a:r>
            <a:endParaRPr lang="en-US" altLang="ja-JP" sz="2400" dirty="0">
              <a:solidFill>
                <a:srgbClr val="FF0000"/>
              </a:solidFill>
            </a:endParaRPr>
          </a:p>
          <a:p>
            <a:r>
              <a:rPr lang="en-US" altLang="ja-JP" sz="2800" dirty="0">
                <a:solidFill>
                  <a:srgbClr val="FF0000"/>
                </a:solidFill>
              </a:rPr>
              <a:t>El Gamal </a:t>
            </a:r>
            <a:r>
              <a:rPr lang="en-US" altLang="ja-JP" sz="2800" dirty="0" smtClean="0">
                <a:solidFill>
                  <a:srgbClr val="FF0000"/>
                </a:solidFill>
              </a:rPr>
              <a:t>encryption</a:t>
            </a:r>
          </a:p>
          <a:p>
            <a:pPr lvl="1"/>
            <a:r>
              <a:rPr lang="en-US" altLang="ja-JP" sz="2400" dirty="0"/>
              <a:t>"</a:t>
            </a:r>
            <a:r>
              <a:rPr lang="en-US" altLang="ja-JP" sz="2400" dirty="0">
                <a:solidFill>
                  <a:srgbClr val="0432FF"/>
                </a:solidFill>
              </a:rPr>
              <a:t>Elliptic curve cryptography</a:t>
            </a:r>
            <a:r>
              <a:rPr lang="en-US" altLang="ja-JP" sz="2400" dirty="0"/>
              <a:t>" primarily refers to </a:t>
            </a:r>
            <a:r>
              <a:rPr lang="en-US" altLang="ja-JP" sz="2400" u="sng" dirty="0"/>
              <a:t>elliptical El Gamal cryptography </a:t>
            </a:r>
            <a:r>
              <a:rPr lang="en-US" altLang="ja-JP" sz="2400" dirty="0"/>
              <a:t>(or its subspecies</a:t>
            </a:r>
            <a:r>
              <a:rPr lang="en-US" altLang="ja-JP" sz="2400" dirty="0" smtClean="0"/>
              <a:t>).</a:t>
            </a:r>
          </a:p>
          <a:p>
            <a:pPr lvl="1"/>
            <a:r>
              <a:rPr lang="en-US" altLang="ja-JP" sz="2400" dirty="0"/>
              <a:t>It is applied to copyright protection technology, pairing encryption, etc</a:t>
            </a:r>
            <a:r>
              <a:rPr lang="en-US" altLang="ja-JP" sz="2400" dirty="0" smtClean="0"/>
              <a:t>.</a:t>
            </a:r>
          </a:p>
          <a:p>
            <a:pPr lvl="1"/>
            <a:r>
              <a:rPr lang="en-US" altLang="ja-JP" sz="2400" dirty="0" smtClean="0"/>
              <a:t>Safety is based on “difficulty </a:t>
            </a:r>
            <a:r>
              <a:rPr lang="en-US" altLang="ja-JP" sz="2400" dirty="0"/>
              <a:t>in deciphering </a:t>
            </a:r>
            <a:r>
              <a:rPr lang="en-US" altLang="ja-JP" sz="2400" dirty="0">
                <a:solidFill>
                  <a:srgbClr val="0432FF"/>
                </a:solidFill>
              </a:rPr>
              <a:t>the discrete logarithm </a:t>
            </a:r>
            <a:r>
              <a:rPr lang="en-US" altLang="ja-JP" sz="2400" dirty="0" smtClean="0">
                <a:solidFill>
                  <a:srgbClr val="0432FF"/>
                </a:solidFill>
              </a:rPr>
              <a:t>problem</a:t>
            </a:r>
            <a:r>
              <a:rPr lang="en-US" altLang="ja-JP" sz="2400" dirty="0" smtClean="0"/>
              <a:t>”</a:t>
            </a:r>
            <a:endParaRPr kumimoji="1" lang="ja-JP" altLang="en-US" sz="2400"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26</a:t>
            </a:fld>
            <a:endParaRPr kumimoji="1" lang="ja-JP" altLang="en-US" dirty="0"/>
          </a:p>
        </p:txBody>
      </p:sp>
      <p:sp>
        <p:nvSpPr>
          <p:cNvPr id="7" name="フッター プレースホルダー 3"/>
          <p:cNvSpPr>
            <a:spLocks noGrp="1"/>
          </p:cNvSpPr>
          <p:nvPr>
            <p:ph type="ftr" sz="quarter" idx="11"/>
          </p:nvPr>
        </p:nvSpPr>
        <p:spPr>
          <a:xfrm>
            <a:off x="3028950" y="6356351"/>
            <a:ext cx="3086100" cy="365125"/>
          </a:xfrm>
        </p:spPr>
        <p:txBody>
          <a:bodyPr/>
          <a:lstStyle/>
          <a:p>
            <a:r>
              <a:rPr lang="en-US" dirty="0"/>
              <a:t>Primary Course of Cyber Security </a:t>
            </a:r>
            <a:endParaRPr lang="ja-JP" altLang="en-US" dirty="0">
              <a:solidFill>
                <a:prstClr val="black">
                  <a:tint val="75000"/>
                </a:prstClr>
              </a:solidFill>
            </a:endParaRPr>
          </a:p>
        </p:txBody>
      </p:sp>
    </p:spTree>
    <p:extLst>
      <p:ext uri="{BB962C8B-B14F-4D97-AF65-F5344CB8AC3E}">
        <p14:creationId xmlns:p14="http://schemas.microsoft.com/office/powerpoint/2010/main" val="39328086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000" dirty="0">
                <a:solidFill>
                  <a:srgbClr val="FF0000"/>
                </a:solidFill>
              </a:rPr>
              <a:t>Common key </a:t>
            </a:r>
            <a:r>
              <a:rPr lang="en-US" altLang="ja-JP" sz="4000" dirty="0" smtClean="0">
                <a:solidFill>
                  <a:srgbClr val="FF0000"/>
                </a:solidFill>
              </a:rPr>
              <a:t>cryptography</a:t>
            </a:r>
            <a:r>
              <a:rPr lang="ja-JP" altLang="en-US" sz="4000" dirty="0" smtClean="0">
                <a:solidFill>
                  <a:srgbClr val="FF0000"/>
                </a:solidFill>
              </a:rPr>
              <a:t>  </a:t>
            </a:r>
            <a:r>
              <a:rPr lang="en-US" altLang="ja-JP" sz="4000" dirty="0" smtClean="0"/>
              <a:t>vs </a:t>
            </a:r>
            <a:br>
              <a:rPr lang="en-US" altLang="ja-JP" sz="4000" dirty="0" smtClean="0"/>
            </a:br>
            <a:r>
              <a:rPr lang="en-US" altLang="ja-JP" sz="4000" dirty="0" smtClean="0">
                <a:solidFill>
                  <a:srgbClr val="FF0000"/>
                </a:solidFill>
              </a:rPr>
              <a:t>Public </a:t>
            </a:r>
            <a:r>
              <a:rPr lang="en-US" altLang="ja-JP" sz="4000" dirty="0">
                <a:solidFill>
                  <a:srgbClr val="FF0000"/>
                </a:solidFill>
              </a:rPr>
              <a:t>key cryptography</a:t>
            </a:r>
            <a:endParaRPr kumimoji="1" lang="ja-JP" altLang="en-US" sz="4000" dirty="0">
              <a:solidFill>
                <a:srgbClr val="FF0000"/>
              </a:solidFill>
            </a:endParaRPr>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305418494"/>
              </p:ext>
            </p:extLst>
          </p:nvPr>
        </p:nvGraphicFramePr>
        <p:xfrm>
          <a:off x="683568" y="2104257"/>
          <a:ext cx="7632848" cy="2897114"/>
        </p:xfrm>
        <a:graphic>
          <a:graphicData uri="http://schemas.openxmlformats.org/drawingml/2006/table">
            <a:tbl>
              <a:tblPr firstRow="1" bandRow="1">
                <a:tableStyleId>{00A15C55-8517-42AA-B614-E9B94910E393}</a:tableStyleId>
              </a:tblPr>
              <a:tblGrid>
                <a:gridCol w="2225585">
                  <a:extLst>
                    <a:ext uri="{9D8B030D-6E8A-4147-A177-3AD203B41FA5}">
                      <a16:colId xmlns:a16="http://schemas.microsoft.com/office/drawing/2014/main" val="20000"/>
                    </a:ext>
                  </a:extLst>
                </a:gridCol>
                <a:gridCol w="2685534">
                  <a:extLst>
                    <a:ext uri="{9D8B030D-6E8A-4147-A177-3AD203B41FA5}">
                      <a16:colId xmlns:a16="http://schemas.microsoft.com/office/drawing/2014/main" val="20001"/>
                    </a:ext>
                  </a:extLst>
                </a:gridCol>
                <a:gridCol w="2721729">
                  <a:extLst>
                    <a:ext uri="{9D8B030D-6E8A-4147-A177-3AD203B41FA5}">
                      <a16:colId xmlns:a16="http://schemas.microsoft.com/office/drawing/2014/main" val="20002"/>
                    </a:ext>
                  </a:extLst>
                </a:gridCol>
              </a:tblGrid>
              <a:tr h="945637">
                <a:tc>
                  <a:txBody>
                    <a:bodyPr/>
                    <a:lstStyle/>
                    <a:p>
                      <a:pPr algn="ctr"/>
                      <a:endParaRPr kumimoji="1" lang="ja-JP" altLang="en-US" dirty="0"/>
                    </a:p>
                  </a:txBody>
                  <a:tcPr anchor="ctr"/>
                </a:tc>
                <a:tc>
                  <a:txBody>
                    <a:bodyPr/>
                    <a:lstStyle/>
                    <a:p>
                      <a:pPr algn="ctr"/>
                      <a:r>
                        <a:rPr kumimoji="1" lang="en-US" altLang="ja-JP" sz="2400" dirty="0" smtClean="0"/>
                        <a:t>Merit</a:t>
                      </a:r>
                      <a:endParaRPr kumimoji="1" lang="ja-JP" altLang="en-US" sz="2400" dirty="0"/>
                    </a:p>
                  </a:txBody>
                  <a:tcPr anchor="ctr"/>
                </a:tc>
                <a:tc>
                  <a:txBody>
                    <a:bodyPr/>
                    <a:lstStyle/>
                    <a:p>
                      <a:pPr algn="ctr"/>
                      <a:r>
                        <a:rPr kumimoji="1" lang="en-US" altLang="ja-JP" sz="2400" dirty="0" smtClean="0"/>
                        <a:t>Demerit</a:t>
                      </a:r>
                      <a:endParaRPr kumimoji="1" lang="ja-JP" altLang="en-US" sz="2400" dirty="0"/>
                    </a:p>
                  </a:txBody>
                  <a:tcPr anchor="ctr"/>
                </a:tc>
                <a:extLst>
                  <a:ext uri="{0D108BD9-81ED-4DB2-BD59-A6C34878D82A}">
                    <a16:rowId xmlns:a16="http://schemas.microsoft.com/office/drawing/2014/main" val="10000"/>
                  </a:ext>
                </a:extLst>
              </a:tr>
              <a:tr h="945637">
                <a:tc>
                  <a:txBody>
                    <a:bodyPr/>
                    <a:lstStyle/>
                    <a:p>
                      <a:pPr algn="ctr"/>
                      <a:r>
                        <a:rPr kumimoji="1" lang="en-US" altLang="ja-JP" sz="2400" dirty="0" smtClean="0"/>
                        <a:t>Public key</a:t>
                      </a:r>
                      <a:endParaRPr kumimoji="1" lang="ja-JP" altLang="en-US" sz="2400" dirty="0"/>
                    </a:p>
                  </a:txBody>
                  <a:tcPr anchor="ctr"/>
                </a:tc>
                <a:tc>
                  <a:txBody>
                    <a:bodyPr/>
                    <a:lstStyle/>
                    <a:p>
                      <a:pPr algn="ctr"/>
                      <a:r>
                        <a:rPr kumimoji="1" lang="en-US" altLang="ja-JP" sz="2000" dirty="0" smtClean="0"/>
                        <a:t>Since we are disclosing the key, we do not need to share it</a:t>
                      </a:r>
                      <a:endParaRPr kumimoji="1" lang="ja-JP" altLang="en-US" sz="2000" dirty="0"/>
                    </a:p>
                  </a:txBody>
                  <a:tcPr anchor="ctr"/>
                </a:tc>
                <a:tc>
                  <a:txBody>
                    <a:bodyPr/>
                    <a:lstStyle/>
                    <a:p>
                      <a:pPr algn="ctr"/>
                      <a:r>
                        <a:rPr kumimoji="1" lang="en-US" altLang="ja-JP" sz="2000" dirty="0" smtClean="0"/>
                        <a:t>Processing is slow</a:t>
                      </a:r>
                      <a:endParaRPr kumimoji="1" lang="ja-JP" altLang="en-US" sz="2000" dirty="0"/>
                    </a:p>
                  </a:txBody>
                  <a:tcPr anchor="ctr"/>
                </a:tc>
                <a:extLst>
                  <a:ext uri="{0D108BD9-81ED-4DB2-BD59-A6C34878D82A}">
                    <a16:rowId xmlns:a16="http://schemas.microsoft.com/office/drawing/2014/main" val="10001"/>
                  </a:ext>
                </a:extLst>
              </a:tr>
              <a:tr h="945637">
                <a:tc>
                  <a:txBody>
                    <a:bodyPr/>
                    <a:lstStyle/>
                    <a:p>
                      <a:pPr algn="ctr"/>
                      <a:r>
                        <a:rPr kumimoji="1" lang="en-US" altLang="ja-JP" sz="2400" dirty="0" smtClean="0"/>
                        <a:t>Common key</a:t>
                      </a:r>
                      <a:endParaRPr kumimoji="1" lang="ja-JP" altLang="en-US" sz="2400" dirty="0"/>
                    </a:p>
                  </a:txBody>
                  <a:tcPr anchor="ctr"/>
                </a:tc>
                <a:tc>
                  <a:txBody>
                    <a:bodyPr/>
                    <a:lstStyle/>
                    <a:p>
                      <a:pPr algn="ctr"/>
                      <a:r>
                        <a:rPr kumimoji="1" lang="en-US" altLang="ja-JP" sz="2000" dirty="0" smtClean="0"/>
                        <a:t>Processing is fast</a:t>
                      </a:r>
                      <a:endParaRPr kumimoji="1" lang="ja-JP" altLang="en-US" sz="2000" dirty="0"/>
                    </a:p>
                  </a:txBody>
                  <a:tcPr anchor="ctr"/>
                </a:tc>
                <a:tc>
                  <a:txBody>
                    <a:bodyPr/>
                    <a:lstStyle/>
                    <a:p>
                      <a:pPr algn="ctr"/>
                      <a:r>
                        <a:rPr kumimoji="1" lang="en-US" altLang="ja-JP" sz="2000" dirty="0" smtClean="0"/>
                        <a:t>We must share keys in advance</a:t>
                      </a:r>
                      <a:endParaRPr kumimoji="1" lang="ja-JP" altLang="en-US" sz="2000" dirty="0"/>
                    </a:p>
                  </a:txBody>
                  <a:tcPr anchor="ctr"/>
                </a:tc>
                <a:extLst>
                  <a:ext uri="{0D108BD9-81ED-4DB2-BD59-A6C34878D82A}">
                    <a16:rowId xmlns:a16="http://schemas.microsoft.com/office/drawing/2014/main" val="10002"/>
                  </a:ext>
                </a:extLst>
              </a:tr>
            </a:tbl>
          </a:graphicData>
        </a:graphic>
      </p:graphicFrame>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27</a:t>
            </a:fld>
            <a:endParaRPr kumimoji="1" lang="ja-JP" altLang="en-US" dirty="0"/>
          </a:p>
        </p:txBody>
      </p:sp>
      <p:sp>
        <p:nvSpPr>
          <p:cNvPr id="8" name="左右矢印 7"/>
          <p:cNvSpPr/>
          <p:nvPr/>
        </p:nvSpPr>
        <p:spPr>
          <a:xfrm rot="2703982">
            <a:off x="5262477" y="3844937"/>
            <a:ext cx="648072" cy="288032"/>
          </a:xfrm>
          <a:prstGeom prst="leftRightArrow">
            <a:avLst/>
          </a:prstGeom>
          <a:gradFill flip="none" rotWithShape="1">
            <a:gsLst>
              <a:gs pos="0">
                <a:srgbClr val="0000FF"/>
              </a:gs>
              <a:gs pos="50000">
                <a:schemeClr val="accent1">
                  <a:lumMod val="40000"/>
                  <a:lumOff val="60000"/>
                  <a:alpha val="49000"/>
                </a:schemeClr>
              </a:gs>
              <a:gs pos="100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左右矢印 8"/>
          <p:cNvSpPr/>
          <p:nvPr/>
        </p:nvSpPr>
        <p:spPr>
          <a:xfrm rot="18822651">
            <a:off x="5265766" y="3846626"/>
            <a:ext cx="648072" cy="288032"/>
          </a:xfrm>
          <a:prstGeom prst="leftRightArrow">
            <a:avLst/>
          </a:prstGeom>
          <a:gradFill flip="none" rotWithShape="1">
            <a:gsLst>
              <a:gs pos="0">
                <a:srgbClr val="0000FF"/>
              </a:gs>
              <a:gs pos="50000">
                <a:schemeClr val="accent1">
                  <a:lumMod val="40000"/>
                  <a:lumOff val="60000"/>
                  <a:alpha val="49000"/>
                </a:schemeClr>
              </a:gs>
              <a:gs pos="100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ッター プレースホルダー 3"/>
          <p:cNvSpPr>
            <a:spLocks noGrp="1"/>
          </p:cNvSpPr>
          <p:nvPr>
            <p:ph type="ftr" sz="quarter" idx="11"/>
          </p:nvPr>
        </p:nvSpPr>
        <p:spPr>
          <a:xfrm>
            <a:off x="3028950" y="6356351"/>
            <a:ext cx="3086100" cy="365125"/>
          </a:xfrm>
        </p:spPr>
        <p:txBody>
          <a:bodyPr/>
          <a:lstStyle/>
          <a:p>
            <a:r>
              <a:rPr lang="en-US" dirty="0"/>
              <a:t>Primary Course of Cyber Security </a:t>
            </a:r>
            <a:endParaRPr lang="ja-JP" altLang="en-US" dirty="0">
              <a:solidFill>
                <a:prstClr val="black">
                  <a:tint val="75000"/>
                </a:prstClr>
              </a:solidFill>
            </a:endParaRPr>
          </a:p>
        </p:txBody>
      </p:sp>
    </p:spTree>
    <p:extLst>
      <p:ext uri="{BB962C8B-B14F-4D97-AF65-F5344CB8AC3E}">
        <p14:creationId xmlns:p14="http://schemas.microsoft.com/office/powerpoint/2010/main" val="327292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000" dirty="0">
                <a:solidFill>
                  <a:srgbClr val="FF0000"/>
                </a:solidFill>
              </a:rPr>
              <a:t>Hybrid system</a:t>
            </a:r>
            <a:endParaRPr kumimoji="1" lang="ja-JP" altLang="en-US" sz="4000" dirty="0">
              <a:solidFill>
                <a:srgbClr val="FF0000"/>
              </a:solidFill>
            </a:endParaRPr>
          </a:p>
        </p:txBody>
      </p:sp>
      <p:sp>
        <p:nvSpPr>
          <p:cNvPr id="3" name="コンテンツ プレースホルダー 2"/>
          <p:cNvSpPr>
            <a:spLocks noGrp="1"/>
          </p:cNvSpPr>
          <p:nvPr>
            <p:ph idx="1"/>
          </p:nvPr>
        </p:nvSpPr>
        <p:spPr>
          <a:xfrm>
            <a:off x="457200" y="1384176"/>
            <a:ext cx="8229600" cy="604664"/>
          </a:xfrm>
        </p:spPr>
        <p:txBody>
          <a:bodyPr>
            <a:normAutofit lnSpcReduction="10000"/>
          </a:bodyPr>
          <a:lstStyle/>
          <a:p>
            <a:r>
              <a:rPr lang="en-US" altLang="ja-JP" dirty="0"/>
              <a:t>Combine the </a:t>
            </a:r>
            <a:r>
              <a:rPr lang="en-US" altLang="ja-JP" dirty="0" smtClean="0"/>
              <a:t>metric </a:t>
            </a:r>
            <a:r>
              <a:rPr lang="en-US" altLang="ja-JP" dirty="0"/>
              <a:t>of common key cryptography and public key cryptography</a:t>
            </a:r>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28</a:t>
            </a:fld>
            <a:endParaRPr kumimoji="1" lang="ja-JP" altLang="en-US" dirty="0"/>
          </a:p>
        </p:txBody>
      </p:sp>
      <p:sp>
        <p:nvSpPr>
          <p:cNvPr id="7" name="円/楕円 6"/>
          <p:cNvSpPr/>
          <p:nvPr/>
        </p:nvSpPr>
        <p:spPr>
          <a:xfrm>
            <a:off x="971600" y="4444663"/>
            <a:ext cx="7492572" cy="1936665"/>
          </a:xfrm>
          <a:prstGeom prst="ellipse">
            <a:avLst/>
          </a:prstGeom>
          <a:solidFill>
            <a:srgbClr val="CCFF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899592" y="2336686"/>
            <a:ext cx="7492572" cy="1936665"/>
          </a:xfrm>
          <a:prstGeom prst="ellipse">
            <a:avLst/>
          </a:prstGeom>
          <a:solidFill>
            <a:srgbClr val="CCFFCC"/>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9" name="Picture 2" descr="C:\Users\tyasuda\AppData\Local\Microsoft\Windows\Temporary Internet Files\Content.IE5\7HQP8PJY\MC90042886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878720"/>
            <a:ext cx="1055226" cy="113389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tyasuda\AppData\Local\Microsoft\Windows\Temporary Internet Files\Content.IE5\6G6W7DUK\MC90023969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1876" y="2756395"/>
            <a:ext cx="579804" cy="464132"/>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251520" y="2348880"/>
            <a:ext cx="2278765" cy="307777"/>
          </a:xfrm>
          <a:prstGeom prst="rect">
            <a:avLst/>
          </a:prstGeom>
          <a:noFill/>
        </p:spPr>
        <p:txBody>
          <a:bodyPr wrap="none" rtlCol="0">
            <a:spAutoFit/>
          </a:bodyPr>
          <a:lstStyle/>
          <a:p>
            <a:r>
              <a:rPr lang="en-US" altLang="ja-JP" sz="1400" dirty="0"/>
              <a:t>Key for common key method</a:t>
            </a:r>
            <a:endParaRPr kumimoji="1" lang="ja-JP" altLang="en-US" sz="1400" dirty="0"/>
          </a:p>
        </p:txBody>
      </p:sp>
      <p:sp>
        <p:nvSpPr>
          <p:cNvPr id="12" name="右矢印 11"/>
          <p:cNvSpPr/>
          <p:nvPr/>
        </p:nvSpPr>
        <p:spPr>
          <a:xfrm>
            <a:off x="3347864" y="3274580"/>
            <a:ext cx="3168352" cy="366359"/>
          </a:xfrm>
          <a:prstGeom prst="rightArrow">
            <a:avLst/>
          </a:prstGeom>
          <a:gradFill flip="none" rotWithShape="1">
            <a:gsLst>
              <a:gs pos="0">
                <a:srgbClr val="00CC00"/>
              </a:gs>
              <a:gs pos="50000">
                <a:srgbClr val="00FF00"/>
              </a:gs>
              <a:gs pos="100000">
                <a:srgbClr val="CCFFC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Picture 6" descr="C:\Users\tyasuda\AppData\Local\Microsoft\Windows\Temporary Internet Files\Content.IE5\FAHUO7A7\MC90043164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2875319"/>
            <a:ext cx="1028700" cy="1028700"/>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
        <p:nvSpPr>
          <p:cNvPr id="14" name="テキスト ボックス 13"/>
          <p:cNvSpPr txBox="1"/>
          <p:nvPr/>
        </p:nvSpPr>
        <p:spPr>
          <a:xfrm>
            <a:off x="2207095" y="3904019"/>
            <a:ext cx="636713" cy="369332"/>
          </a:xfrm>
          <a:prstGeom prst="rect">
            <a:avLst/>
          </a:prstGeom>
          <a:noFill/>
        </p:spPr>
        <p:txBody>
          <a:bodyPr wrap="none" rtlCol="0">
            <a:spAutoFit/>
          </a:bodyPr>
          <a:lstStyle/>
          <a:p>
            <a:r>
              <a:rPr lang="en-US" altLang="ja-JP" dirty="0" smtClean="0"/>
              <a:t>Alice</a:t>
            </a:r>
            <a:endParaRPr kumimoji="1" lang="ja-JP" altLang="en-US" dirty="0"/>
          </a:p>
        </p:txBody>
      </p:sp>
      <p:sp>
        <p:nvSpPr>
          <p:cNvPr id="15" name="テキスト ボックス 14"/>
          <p:cNvSpPr txBox="1"/>
          <p:nvPr/>
        </p:nvSpPr>
        <p:spPr>
          <a:xfrm>
            <a:off x="6970971" y="3931315"/>
            <a:ext cx="553357" cy="369332"/>
          </a:xfrm>
          <a:prstGeom prst="rect">
            <a:avLst/>
          </a:prstGeom>
          <a:noFill/>
        </p:spPr>
        <p:txBody>
          <a:bodyPr wrap="none" rtlCol="0">
            <a:spAutoFit/>
          </a:bodyPr>
          <a:lstStyle/>
          <a:p>
            <a:r>
              <a:rPr lang="en-US" altLang="ja-JP" dirty="0" smtClean="0"/>
              <a:t>Bob</a:t>
            </a:r>
            <a:endParaRPr kumimoji="1" lang="ja-JP" altLang="en-US" dirty="0"/>
          </a:p>
        </p:txBody>
      </p:sp>
      <p:pic>
        <p:nvPicPr>
          <p:cNvPr id="16" name="Picture 9" descr="C:\Users\tyasuda\AppData\Local\Microsoft\Windows\Temporary Internet Files\Content.IE5\HUDHTHD9\MC90001438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9663" y="2761771"/>
            <a:ext cx="939400" cy="58413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tyasuda\AppData\Local\Microsoft\Windows\Temporary Internet Files\Content.IE5\3A0XDLEA\MC900431599[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39954" y="3021717"/>
            <a:ext cx="482238" cy="48223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Users\tyasuda\AppData\Local\Microsoft\Windows\Temporary Internet Files\Content.IE5\6G6W7DUK\MC900431641[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7704" y="2803311"/>
            <a:ext cx="1028700" cy="1028700"/>
          </a:xfrm>
          <a:prstGeom prst="rect">
            <a:avLst/>
          </a:prstGeom>
          <a:noFill/>
          <a:effectLst>
            <a:glow>
              <a:schemeClr val="accent1"/>
            </a:glow>
          </a:effectLst>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
        <p:nvSpPr>
          <p:cNvPr id="19" name="右矢印 18"/>
          <p:cNvSpPr/>
          <p:nvPr/>
        </p:nvSpPr>
        <p:spPr>
          <a:xfrm>
            <a:off x="3347864" y="4942400"/>
            <a:ext cx="3168352" cy="366359"/>
          </a:xfrm>
          <a:prstGeom prst="rightArrow">
            <a:avLst/>
          </a:prstGeom>
          <a:gradFill flip="none" rotWithShape="1">
            <a:gsLst>
              <a:gs pos="0">
                <a:srgbClr val="0033CC"/>
              </a:gs>
              <a:gs pos="50000">
                <a:srgbClr val="3399FF"/>
              </a:gs>
              <a:gs pos="100000">
                <a:srgbClr val="CCFF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Picture 6" descr="C:\Users\tyasuda\AppData\Local\Microsoft\Windows\Temporary Internet Files\Content.IE5\FAHUO7A7\MC90043164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4804703"/>
            <a:ext cx="1028700" cy="1028700"/>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21" name="Picture 4" descr="C:\Users\tyasuda\AppData\Local\Microsoft\Windows\Temporary Internet Files\Content.IE5\6G6W7DUK\MC900431641[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7704" y="4732695"/>
            <a:ext cx="1028700" cy="1028700"/>
          </a:xfrm>
          <a:prstGeom prst="rect">
            <a:avLst/>
          </a:prstGeom>
          <a:noFill/>
          <a:effectLst>
            <a:glow>
              <a:schemeClr val="accent1"/>
            </a:glow>
          </a:effectLst>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
        <p:nvSpPr>
          <p:cNvPr id="22" name="右矢印 21"/>
          <p:cNvSpPr/>
          <p:nvPr/>
        </p:nvSpPr>
        <p:spPr>
          <a:xfrm rot="10800000">
            <a:off x="3203849" y="5356364"/>
            <a:ext cx="3168352" cy="366359"/>
          </a:xfrm>
          <a:prstGeom prst="rightArrow">
            <a:avLst/>
          </a:prstGeom>
          <a:gradFill flip="none" rotWithShape="1">
            <a:gsLst>
              <a:gs pos="0">
                <a:srgbClr val="0033CC"/>
              </a:gs>
              <a:gs pos="50000">
                <a:srgbClr val="3399FF"/>
              </a:gs>
              <a:gs pos="100000">
                <a:srgbClr val="CCFF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Picture 4" descr="C:\Users\tyasuda\AppData\Local\Microsoft\Windows\Temporary Internet Files\Content.IE5\6G6W7DUK\MC90023969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5892" y="5132659"/>
            <a:ext cx="579804" cy="46413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C:\Users\tyasuda\AppData\Local\Microsoft\Windows\Temporary Internet Files\Content.IE5\6G6W7DUK\MC90023969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5132659"/>
            <a:ext cx="579804" cy="464132"/>
          </a:xfrm>
          <a:prstGeom prst="rect">
            <a:avLst/>
          </a:prstGeom>
          <a:noFill/>
          <a:extLst>
            <a:ext uri="{909E8E84-426E-40DD-AFC4-6F175D3DCCD1}">
              <a14:hiddenFill xmlns:a14="http://schemas.microsoft.com/office/drawing/2010/main">
                <a:solidFill>
                  <a:srgbClr val="FFFFFF"/>
                </a:solidFill>
              </a14:hiddenFill>
            </a:ext>
          </a:extLst>
        </p:spPr>
      </p:pic>
      <p:sp>
        <p:nvSpPr>
          <p:cNvPr id="25" name="正方形/長方形 24"/>
          <p:cNvSpPr/>
          <p:nvPr/>
        </p:nvSpPr>
        <p:spPr>
          <a:xfrm>
            <a:off x="3528144" y="1996391"/>
            <a:ext cx="2520691" cy="40011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kumimoji="1" lang="ja-JP" altLang="en-US" sz="2000" b="1" spc="50" dirty="0" smtClean="0">
                <a:ln w="11430">
                  <a:solidFill>
                    <a:srgbClr val="00B050"/>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①</a:t>
            </a:r>
            <a:r>
              <a:rPr lang="en-US" altLang="ja-JP" sz="2000" b="1" spc="50" dirty="0">
                <a:ln w="11430">
                  <a:solidFill>
                    <a:srgbClr val="00B050"/>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t>
            </a:r>
            <a:r>
              <a:rPr lang="en-US" altLang="ja-JP" sz="2000" b="1" spc="50" dirty="0" smtClean="0">
                <a:ln w="11430">
                  <a:solidFill>
                    <a:srgbClr val="00B050"/>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ublic key method</a:t>
            </a:r>
            <a:endParaRPr lang="ja-JP" altLang="en-US" sz="2000" b="1" spc="50" dirty="0">
              <a:ln w="11430">
                <a:solidFill>
                  <a:srgbClr val="00B050"/>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6" name="正方形/長方形 25"/>
          <p:cNvSpPr/>
          <p:nvPr/>
        </p:nvSpPr>
        <p:spPr>
          <a:xfrm>
            <a:off x="2339752" y="4188569"/>
            <a:ext cx="4940065" cy="40011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kumimoji="1" lang="ja-JP" altLang="en-US" sz="2000" b="1" cap="none" spc="50" dirty="0" smtClean="0">
                <a:ln w="11430">
                  <a:solidFill>
                    <a:srgbClr val="3366FF"/>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②</a:t>
            </a:r>
            <a:r>
              <a:rPr lang="en-US" altLang="ja-JP" sz="2000" b="1" spc="50" dirty="0" smtClean="0">
                <a:ln w="11430">
                  <a:solidFill>
                    <a:srgbClr val="3366FF"/>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Common key method</a:t>
            </a:r>
            <a:endParaRPr lang="ja-JP" altLang="en-US" sz="2000" b="1" cap="none" spc="50" dirty="0">
              <a:ln w="11430">
                <a:solidFill>
                  <a:srgbClr val="3366FF"/>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7" name="Picture 2" descr="C:\Users\tyasuda\AppData\Local\Microsoft\Windows\Temporary Internet Files\Content.IE5\7HQP8PJY\MC90042886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85936" y="2862678"/>
            <a:ext cx="1055226" cy="113389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C:\Users\tyasuda\AppData\Local\Microsoft\Windows\Temporary Internet Files\Content.IE5\6G6W7DUK\MC90023969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8260" y="2740353"/>
            <a:ext cx="579804" cy="464132"/>
          </a:xfrm>
          <a:prstGeom prst="rect">
            <a:avLst/>
          </a:prstGeom>
          <a:noFill/>
          <a:extLst>
            <a:ext uri="{909E8E84-426E-40DD-AFC4-6F175D3DCCD1}">
              <a14:hiddenFill xmlns:a14="http://schemas.microsoft.com/office/drawing/2010/main">
                <a:solidFill>
                  <a:srgbClr val="FFFFFF"/>
                </a:solidFill>
              </a14:hiddenFill>
            </a:ext>
          </a:extLst>
        </p:spPr>
      </p:pic>
      <p:sp>
        <p:nvSpPr>
          <p:cNvPr id="29" name="フッター プレースホルダー 3"/>
          <p:cNvSpPr>
            <a:spLocks noGrp="1"/>
          </p:cNvSpPr>
          <p:nvPr>
            <p:ph type="ftr" sz="quarter" idx="11"/>
          </p:nvPr>
        </p:nvSpPr>
        <p:spPr>
          <a:xfrm>
            <a:off x="3028950" y="6356351"/>
            <a:ext cx="3086100" cy="365125"/>
          </a:xfrm>
        </p:spPr>
        <p:txBody>
          <a:bodyPr/>
          <a:lstStyle/>
          <a:p>
            <a:r>
              <a:rPr lang="en-US" dirty="0"/>
              <a:t>Primary Course of Cyber Security </a:t>
            </a:r>
            <a:endParaRPr lang="ja-JP" altLang="en-US" dirty="0">
              <a:solidFill>
                <a:prstClr val="black">
                  <a:tint val="75000"/>
                </a:prstClr>
              </a:solidFill>
            </a:endParaRPr>
          </a:p>
        </p:txBody>
      </p:sp>
    </p:spTree>
    <p:extLst>
      <p:ext uri="{BB962C8B-B14F-4D97-AF65-F5344CB8AC3E}">
        <p14:creationId xmlns:p14="http://schemas.microsoft.com/office/powerpoint/2010/main" val="7149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childTnLst>
                          </p:cTn>
                        </p:par>
                        <p:par>
                          <p:cTn id="34" fill="hold">
                            <p:stCondLst>
                              <p:cond delay="500"/>
                            </p:stCondLst>
                            <p:childTnLst>
                              <p:par>
                                <p:cTn id="35" presetID="22" presetClass="entr" presetSubtype="2"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right)">
                                      <p:cBhvr>
                                        <p:cTn id="37" dur="500"/>
                                        <p:tgtEl>
                                          <p:spTgt spid="22"/>
                                        </p:tgtEl>
                                      </p:cBhvr>
                                    </p:animEffect>
                                  </p:childTnLst>
                                </p:cTn>
                              </p:par>
                            </p:childTnLst>
                          </p:cTn>
                        </p:par>
                        <p:par>
                          <p:cTn id="38" fill="hold">
                            <p:stCondLst>
                              <p:cond delay="1000"/>
                            </p:stCondLst>
                            <p:childTnLst>
                              <p:par>
                                <p:cTn id="39" presetID="22" presetClass="entr" presetSubtype="8" fill="hold" grpId="1"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1500"/>
                            </p:stCondLst>
                            <p:childTnLst>
                              <p:par>
                                <p:cTn id="43" presetID="22" presetClass="entr" presetSubtype="2" fill="hold" grpId="1"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right)">
                                      <p:cBhvr>
                                        <p:cTn id="45" dur="500"/>
                                        <p:tgtEl>
                                          <p:spTgt spid="22"/>
                                        </p:tgtEl>
                                      </p:cBhvr>
                                    </p:animEffect>
                                  </p:childTnLst>
                                </p:cTn>
                              </p:par>
                            </p:childTnLst>
                          </p:cTn>
                        </p:par>
                        <p:par>
                          <p:cTn id="46" fill="hold">
                            <p:stCondLst>
                              <p:cond delay="2000"/>
                            </p:stCondLst>
                            <p:childTnLst>
                              <p:par>
                                <p:cTn id="47" presetID="22" presetClass="entr" presetSubtype="8" fill="hold" grpId="2"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left)">
                                      <p:cBhvr>
                                        <p:cTn id="49" dur="500"/>
                                        <p:tgtEl>
                                          <p:spTgt spid="19"/>
                                        </p:tgtEl>
                                      </p:cBhvr>
                                    </p:animEffect>
                                  </p:childTnLst>
                                </p:cTn>
                              </p:par>
                            </p:childTnLst>
                          </p:cTn>
                        </p:par>
                        <p:par>
                          <p:cTn id="50" fill="hold">
                            <p:stCondLst>
                              <p:cond delay="2500"/>
                            </p:stCondLst>
                            <p:childTnLst>
                              <p:par>
                                <p:cTn id="51" presetID="22" presetClass="entr" presetSubtype="2" fill="hold" grpId="2"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right)">
                                      <p:cBhvr>
                                        <p:cTn id="5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animBg="1"/>
      <p:bldP spid="19" grpId="1" animBg="1"/>
      <p:bldP spid="19" grpId="2" animBg="1"/>
      <p:bldP spid="22" grpId="0" animBg="1"/>
      <p:bldP spid="22" grpId="1" animBg="1"/>
      <p:bldP spid="22" grpId="2" animBg="1"/>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314" y="175284"/>
            <a:ext cx="8435486" cy="1325563"/>
          </a:xfrm>
        </p:spPr>
        <p:txBody>
          <a:bodyPr>
            <a:normAutofit/>
          </a:bodyPr>
          <a:lstStyle/>
          <a:p>
            <a:r>
              <a:rPr lang="en-US" altLang="ja-JP" sz="4000" dirty="0">
                <a:solidFill>
                  <a:srgbClr val="FF0000"/>
                </a:solidFill>
              </a:rPr>
              <a:t>Digital signature (electronic signature)</a:t>
            </a:r>
            <a:endParaRPr kumimoji="1" lang="ja-JP" altLang="en-US" sz="4000"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29</a:t>
            </a:fld>
            <a:endParaRPr kumimoji="1" lang="ja-JP" altLang="en-US" dirty="0"/>
          </a:p>
        </p:txBody>
      </p:sp>
      <p:sp>
        <p:nvSpPr>
          <p:cNvPr id="7" name="テキスト ボックス 6"/>
          <p:cNvSpPr txBox="1"/>
          <p:nvPr/>
        </p:nvSpPr>
        <p:spPr>
          <a:xfrm>
            <a:off x="3037879" y="3275692"/>
            <a:ext cx="2297873" cy="369332"/>
          </a:xfrm>
          <a:prstGeom prst="rect">
            <a:avLst/>
          </a:prstGeom>
          <a:noFill/>
        </p:spPr>
        <p:txBody>
          <a:bodyPr wrap="none" rtlCol="0">
            <a:spAutoFit/>
          </a:bodyPr>
          <a:lstStyle/>
          <a:p>
            <a:r>
              <a:rPr lang="en-US" altLang="ja-JP" b="1" u="sng"/>
              <a:t>With electronic media</a:t>
            </a:r>
            <a:endParaRPr kumimoji="1" lang="ja-JP" altLang="en-US" b="1" u="sng" dirty="0"/>
          </a:p>
        </p:txBody>
      </p:sp>
      <p:sp>
        <p:nvSpPr>
          <p:cNvPr id="8" name="テキスト ボックス 7"/>
          <p:cNvSpPr txBox="1"/>
          <p:nvPr/>
        </p:nvSpPr>
        <p:spPr>
          <a:xfrm>
            <a:off x="3097248" y="3657218"/>
            <a:ext cx="2556405" cy="584775"/>
          </a:xfrm>
          <a:prstGeom prst="rect">
            <a:avLst/>
          </a:prstGeom>
          <a:noFill/>
        </p:spPr>
        <p:txBody>
          <a:bodyPr wrap="none" rtlCol="0">
            <a:spAutoFit/>
          </a:bodyPr>
          <a:lstStyle/>
          <a:p>
            <a:r>
              <a:rPr lang="en-US" altLang="ja-JP" sz="1600" dirty="0"/>
              <a:t>The document is just </a:t>
            </a:r>
            <a:r>
              <a:rPr lang="en-US" altLang="ja-JP" sz="1600" dirty="0" smtClean="0"/>
              <a:t>data.</a:t>
            </a:r>
          </a:p>
          <a:p>
            <a:r>
              <a:rPr lang="en-US" altLang="ja-JP" sz="1600" dirty="0" smtClean="0"/>
              <a:t>Easy </a:t>
            </a:r>
            <a:r>
              <a:rPr lang="en-US" altLang="ja-JP" sz="1600" dirty="0"/>
              <a:t>copying and tampering.</a:t>
            </a:r>
            <a:endParaRPr lang="en-US" altLang="ja-JP" sz="1600" dirty="0" smtClean="0"/>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279" y="4116526"/>
            <a:ext cx="1976770" cy="1976770"/>
          </a:xfrm>
          <a:prstGeom prst="rect">
            <a:avLst/>
          </a:prstGeom>
        </p:spPr>
      </p:pic>
      <p:sp>
        <p:nvSpPr>
          <p:cNvPr id="11" name="正方形/長方形 10"/>
          <p:cNvSpPr/>
          <p:nvPr/>
        </p:nvSpPr>
        <p:spPr>
          <a:xfrm>
            <a:off x="1028797" y="4408150"/>
            <a:ext cx="1107355" cy="327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dirty="0" smtClean="0">
                <a:solidFill>
                  <a:sysClr val="windowText" lastClr="000000"/>
                </a:solidFill>
                <a:latin typeface="HG行書体" panose="03000609000000000000" pitchFamily="65" charset="-128"/>
                <a:ea typeface="HG行書体" panose="03000609000000000000" pitchFamily="65" charset="-128"/>
              </a:rPr>
              <a:t>Contract</a:t>
            </a:r>
            <a:endParaRPr kumimoji="1" lang="ja-JP" altLang="en-US" dirty="0">
              <a:solidFill>
                <a:sysClr val="windowText" lastClr="000000"/>
              </a:solidFill>
              <a:latin typeface="HG行書体" panose="03000609000000000000" pitchFamily="65" charset="-128"/>
              <a:ea typeface="HG行書体" panose="03000609000000000000" pitchFamily="65" charset="-128"/>
            </a:endParaRPr>
          </a:p>
        </p:txBody>
      </p:sp>
      <p:sp>
        <p:nvSpPr>
          <p:cNvPr id="12" name="テキスト ボックス 11"/>
          <p:cNvSpPr txBox="1"/>
          <p:nvPr/>
        </p:nvSpPr>
        <p:spPr>
          <a:xfrm>
            <a:off x="819589" y="3275692"/>
            <a:ext cx="1914307" cy="369332"/>
          </a:xfrm>
          <a:prstGeom prst="rect">
            <a:avLst/>
          </a:prstGeom>
          <a:noFill/>
        </p:spPr>
        <p:txBody>
          <a:bodyPr wrap="none" rtlCol="0">
            <a:spAutoFit/>
          </a:bodyPr>
          <a:lstStyle/>
          <a:p>
            <a:r>
              <a:rPr lang="en-US" altLang="ja-JP" b="1" u="sng" dirty="0"/>
              <a:t>With paper media</a:t>
            </a:r>
            <a:endParaRPr kumimoji="1" lang="ja-JP" altLang="en-US" b="1" u="sng" dirty="0"/>
          </a:p>
        </p:txBody>
      </p:sp>
      <p:sp>
        <p:nvSpPr>
          <p:cNvPr id="13" name="テキスト ボックス 12"/>
          <p:cNvSpPr txBox="1"/>
          <p:nvPr/>
        </p:nvSpPr>
        <p:spPr>
          <a:xfrm>
            <a:off x="524237" y="3659054"/>
            <a:ext cx="2493118" cy="584775"/>
          </a:xfrm>
          <a:prstGeom prst="rect">
            <a:avLst/>
          </a:prstGeom>
          <a:noFill/>
        </p:spPr>
        <p:txBody>
          <a:bodyPr wrap="none" rtlCol="0">
            <a:spAutoFit/>
          </a:bodyPr>
          <a:lstStyle/>
          <a:p>
            <a:r>
              <a:rPr lang="en-US" altLang="ja-JP" sz="1600"/>
              <a:t>It is effective as a </a:t>
            </a:r>
            <a:r>
              <a:rPr lang="en-US" altLang="ja-JP" sz="1600" smtClean="0"/>
              <a:t>certificate</a:t>
            </a:r>
          </a:p>
          <a:p>
            <a:r>
              <a:rPr lang="en-US" altLang="ja-JP" sz="1600" dirty="0" smtClean="0"/>
              <a:t> </a:t>
            </a:r>
            <a:r>
              <a:rPr lang="en-US" altLang="ja-JP" sz="1600" dirty="0"/>
              <a:t>by signature / imprint</a:t>
            </a:r>
            <a:endParaRPr kumimoji="1" lang="ja-JP" altLang="en-US" sz="1600" dirty="0"/>
          </a:p>
        </p:txBody>
      </p:sp>
      <p:sp>
        <p:nvSpPr>
          <p:cNvPr id="14" name="コンテンツ プレースホルダー 2"/>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en-US" altLang="ja-JP" sz="2400" dirty="0" smtClean="0"/>
              <a:t>Technology </a:t>
            </a:r>
            <a:r>
              <a:rPr lang="en-US" altLang="ja-JP" sz="2400" dirty="0"/>
              <a:t>for executing acts of signature or imprint on paper medium on </a:t>
            </a:r>
            <a:r>
              <a:rPr lang="en-US" altLang="ja-JP" sz="2400" dirty="0" smtClean="0"/>
              <a:t>electronic</a:t>
            </a:r>
          </a:p>
          <a:p>
            <a:r>
              <a:rPr lang="en-US" altLang="ja-JP" sz="2400" dirty="0" smtClean="0"/>
              <a:t>Apply the technology</a:t>
            </a:r>
            <a:r>
              <a:rPr lang="ja-JP" altLang="en-US" sz="2400" dirty="0" smtClean="0"/>
              <a:t> </a:t>
            </a:r>
            <a:r>
              <a:rPr lang="en-US" altLang="ja-JP" sz="2400" dirty="0" smtClean="0">
                <a:solidFill>
                  <a:srgbClr val="FF0000"/>
                </a:solidFill>
              </a:rPr>
              <a:t>Public key cryptography.</a:t>
            </a:r>
            <a:r>
              <a:rPr lang="ja-JP" altLang="en-US" sz="2400" dirty="0" smtClean="0"/>
              <a:t> </a:t>
            </a:r>
            <a:endParaRPr lang="ja-JP" altLang="en-US" sz="3600" dirty="0"/>
          </a:p>
        </p:txBody>
      </p:sp>
      <p:sp>
        <p:nvSpPr>
          <p:cNvPr id="15" name="テキスト ボックス 14"/>
          <p:cNvSpPr txBox="1"/>
          <p:nvPr/>
        </p:nvSpPr>
        <p:spPr>
          <a:xfrm>
            <a:off x="5935490" y="3551581"/>
            <a:ext cx="2827243" cy="1015663"/>
          </a:xfrm>
          <a:prstGeom prst="rect">
            <a:avLst/>
          </a:prstGeom>
          <a:noFill/>
        </p:spPr>
        <p:txBody>
          <a:bodyPr wrap="square" rtlCol="0">
            <a:spAutoFit/>
          </a:bodyPr>
          <a:lstStyle/>
          <a:p>
            <a:r>
              <a:rPr lang="en-US" altLang="ja-JP" sz="2000" dirty="0"/>
              <a:t>Signature technology not forged on electronic is </a:t>
            </a:r>
            <a:r>
              <a:rPr lang="en-US" altLang="ja-JP" sz="2000" dirty="0" smtClean="0"/>
              <a:t>required.</a:t>
            </a:r>
            <a:endParaRPr kumimoji="1" lang="ja-JP" altLang="en-US" sz="2000" dirty="0"/>
          </a:p>
        </p:txBody>
      </p:sp>
      <p:sp>
        <p:nvSpPr>
          <p:cNvPr id="16" name="上矢印 15"/>
          <p:cNvSpPr/>
          <p:nvPr/>
        </p:nvSpPr>
        <p:spPr>
          <a:xfrm>
            <a:off x="7041538" y="4299781"/>
            <a:ext cx="504056" cy="61153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5940152" y="3388891"/>
            <a:ext cx="2746648" cy="2472457"/>
          </a:xfrm>
          <a:prstGeom prst="roundRect">
            <a:avLst/>
          </a:prstGeom>
          <a:noFill/>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pic>
        <p:nvPicPr>
          <p:cNvPr id="18" name="図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1893" y="4223931"/>
            <a:ext cx="1498692" cy="1498692"/>
          </a:xfrm>
          <a:prstGeom prst="rect">
            <a:avLst/>
          </a:prstGeom>
        </p:spPr>
      </p:pic>
      <p:pic>
        <p:nvPicPr>
          <p:cNvPr id="20" name="図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936" y="4299781"/>
            <a:ext cx="1584176" cy="1510641"/>
          </a:xfrm>
          <a:prstGeom prst="rect">
            <a:avLst/>
          </a:prstGeom>
        </p:spPr>
      </p:pic>
      <p:sp>
        <p:nvSpPr>
          <p:cNvPr id="21" name="正方形/長方形 20"/>
          <p:cNvSpPr/>
          <p:nvPr/>
        </p:nvSpPr>
        <p:spPr>
          <a:xfrm>
            <a:off x="4377242" y="4498487"/>
            <a:ext cx="729660" cy="2372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ysClr val="windowText" lastClr="000000"/>
                </a:solidFill>
                <a:latin typeface="HG行書体" panose="03000609000000000000" pitchFamily="65" charset="-128"/>
                <a:ea typeface="HG行書体" panose="03000609000000000000" pitchFamily="65" charset="-128"/>
              </a:rPr>
              <a:t>contract</a:t>
            </a:r>
            <a:endParaRPr kumimoji="1" lang="ja-JP" altLang="en-US" sz="1200" dirty="0">
              <a:solidFill>
                <a:sysClr val="windowText" lastClr="000000"/>
              </a:solidFill>
              <a:latin typeface="HG行書体" panose="03000609000000000000" pitchFamily="65" charset="-128"/>
              <a:ea typeface="HG行書体" panose="03000609000000000000" pitchFamily="65" charset="-128"/>
            </a:endParaRPr>
          </a:p>
        </p:txBody>
      </p:sp>
      <p:sp>
        <p:nvSpPr>
          <p:cNvPr id="22" name="正方形/長方形 21"/>
          <p:cNvSpPr/>
          <p:nvPr/>
        </p:nvSpPr>
        <p:spPr>
          <a:xfrm>
            <a:off x="4357028" y="5405115"/>
            <a:ext cx="889537" cy="200687"/>
          </a:xfrm>
          <a:prstGeom prst="rect">
            <a:avLst/>
          </a:prstGeom>
          <a:solidFill>
            <a:schemeClr val="bg1"/>
          </a:solidFill>
          <a:ln>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上カーブ矢印 22"/>
          <p:cNvSpPr/>
          <p:nvPr/>
        </p:nvSpPr>
        <p:spPr>
          <a:xfrm rot="369787">
            <a:off x="3660582" y="5700987"/>
            <a:ext cx="1093449" cy="431884"/>
          </a:xfrm>
          <a:prstGeom prst="curved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solidFill>
                <a:schemeClr val="tx1"/>
              </a:solidFill>
            </a:endParaRPr>
          </a:p>
        </p:txBody>
      </p:sp>
      <p:sp>
        <p:nvSpPr>
          <p:cNvPr id="24" name="テキスト ボックス 23"/>
          <p:cNvSpPr txBox="1"/>
          <p:nvPr/>
        </p:nvSpPr>
        <p:spPr>
          <a:xfrm>
            <a:off x="2264217" y="5861348"/>
            <a:ext cx="2071401" cy="523220"/>
          </a:xfrm>
          <a:prstGeom prst="rect">
            <a:avLst/>
          </a:prstGeom>
          <a:noFill/>
        </p:spPr>
        <p:txBody>
          <a:bodyPr wrap="none" rtlCol="0">
            <a:spAutoFit/>
          </a:bodyPr>
          <a:lstStyle/>
          <a:p>
            <a:r>
              <a:rPr lang="en-US" altLang="ja-JP" sz="1400" dirty="0"/>
              <a:t>Attach a signature / </a:t>
            </a:r>
            <a:endParaRPr lang="en-US" altLang="ja-JP" sz="1400" dirty="0" smtClean="0"/>
          </a:p>
          <a:p>
            <a:r>
              <a:rPr lang="en-US" altLang="ja-JP" sz="1400" dirty="0" smtClean="0"/>
              <a:t>seal </a:t>
            </a:r>
            <a:r>
              <a:rPr lang="en-US" altLang="ja-JP" sz="1400" dirty="0"/>
              <a:t>of </a:t>
            </a:r>
            <a:r>
              <a:rPr lang="en-US" altLang="ja-JP" sz="1400" dirty="0" smtClean="0"/>
              <a:t>another document</a:t>
            </a:r>
            <a:endParaRPr kumimoji="1" lang="ja-JP" altLang="en-US" sz="1400" dirty="0"/>
          </a:p>
        </p:txBody>
      </p:sp>
      <p:sp>
        <p:nvSpPr>
          <p:cNvPr id="25" name="テキスト ボックス 24"/>
          <p:cNvSpPr txBox="1"/>
          <p:nvPr/>
        </p:nvSpPr>
        <p:spPr>
          <a:xfrm>
            <a:off x="5882748" y="5013430"/>
            <a:ext cx="2932726" cy="707886"/>
          </a:xfrm>
          <a:prstGeom prst="rect">
            <a:avLst/>
          </a:prstGeom>
          <a:noFill/>
        </p:spPr>
        <p:txBody>
          <a:bodyPr wrap="none" rtlCol="0">
            <a:spAutoFit/>
          </a:bodyPr>
          <a:lstStyle/>
          <a:p>
            <a:r>
              <a:rPr lang="en-US" altLang="ja-JP" sz="2000" dirty="0"/>
              <a:t>Can be realized by </a:t>
            </a:r>
            <a:r>
              <a:rPr lang="en-US" altLang="ja-JP" sz="2000" dirty="0">
                <a:solidFill>
                  <a:srgbClr val="FF0000"/>
                </a:solidFill>
              </a:rPr>
              <a:t>public </a:t>
            </a:r>
            <a:endParaRPr lang="en-US" altLang="ja-JP" sz="2000" dirty="0" smtClean="0">
              <a:solidFill>
                <a:srgbClr val="FF0000"/>
              </a:solidFill>
            </a:endParaRPr>
          </a:p>
          <a:p>
            <a:r>
              <a:rPr lang="en-US" altLang="ja-JP" sz="2000" dirty="0" smtClean="0">
                <a:solidFill>
                  <a:srgbClr val="FF0000"/>
                </a:solidFill>
              </a:rPr>
              <a:t>key </a:t>
            </a:r>
            <a:r>
              <a:rPr lang="en-US" altLang="ja-JP" sz="2000" dirty="0">
                <a:solidFill>
                  <a:srgbClr val="FF0000"/>
                </a:solidFill>
              </a:rPr>
              <a:t>encryption technology</a:t>
            </a:r>
            <a:endParaRPr kumimoji="1" lang="ja-JP" altLang="en-US" sz="2000" dirty="0"/>
          </a:p>
        </p:txBody>
      </p:sp>
      <p:sp>
        <p:nvSpPr>
          <p:cNvPr id="26" name="テキスト ボックス 25"/>
          <p:cNvSpPr txBox="1"/>
          <p:nvPr/>
        </p:nvSpPr>
        <p:spPr>
          <a:xfrm>
            <a:off x="4644008" y="6001543"/>
            <a:ext cx="1118640" cy="307777"/>
          </a:xfrm>
          <a:prstGeom prst="rect">
            <a:avLst/>
          </a:prstGeom>
          <a:noFill/>
        </p:spPr>
        <p:txBody>
          <a:bodyPr wrap="none" rtlCol="0">
            <a:spAutoFit/>
          </a:bodyPr>
          <a:lstStyle/>
          <a:p>
            <a:r>
              <a:rPr lang="en-US" altLang="ja-JP" sz="1400" dirty="0"/>
              <a:t>Easy to </a:t>
            </a:r>
            <a:r>
              <a:rPr lang="en-US" altLang="ja-JP" sz="1400" dirty="0" smtClean="0">
                <a:solidFill>
                  <a:srgbClr val="0000FF"/>
                </a:solidFill>
              </a:rPr>
              <a:t>forge</a:t>
            </a:r>
            <a:endParaRPr kumimoji="1" lang="ja-JP" altLang="en-US" sz="1400" dirty="0"/>
          </a:p>
        </p:txBody>
      </p:sp>
      <p:sp>
        <p:nvSpPr>
          <p:cNvPr id="3" name="TextBox 2"/>
          <p:cNvSpPr txBox="1"/>
          <p:nvPr/>
        </p:nvSpPr>
        <p:spPr>
          <a:xfrm>
            <a:off x="1064579" y="5634575"/>
            <a:ext cx="1058041" cy="307777"/>
          </a:xfrm>
          <a:prstGeom prst="rect">
            <a:avLst/>
          </a:prstGeom>
          <a:noFill/>
          <a:ln>
            <a:solidFill>
              <a:srgbClr val="FF0000"/>
            </a:solidFill>
          </a:ln>
        </p:spPr>
        <p:txBody>
          <a:bodyPr wrap="square" rtlCol="0">
            <a:spAutoFit/>
          </a:bodyPr>
          <a:lstStyle/>
          <a:p>
            <a:r>
              <a:rPr lang="en-US" sz="1400" dirty="0" smtClean="0"/>
              <a:t>HUKUZAWA</a:t>
            </a:r>
            <a:endParaRPr lang="en-US" sz="1400" dirty="0"/>
          </a:p>
        </p:txBody>
      </p:sp>
      <p:sp>
        <p:nvSpPr>
          <p:cNvPr id="27" name="TextBox 26"/>
          <p:cNvSpPr txBox="1"/>
          <p:nvPr/>
        </p:nvSpPr>
        <p:spPr>
          <a:xfrm>
            <a:off x="2992693" y="5283808"/>
            <a:ext cx="818066" cy="246221"/>
          </a:xfrm>
          <a:prstGeom prst="rect">
            <a:avLst/>
          </a:prstGeom>
          <a:noFill/>
          <a:ln>
            <a:solidFill>
              <a:srgbClr val="FF0000"/>
            </a:solidFill>
          </a:ln>
        </p:spPr>
        <p:txBody>
          <a:bodyPr wrap="square" rtlCol="0">
            <a:spAutoFit/>
          </a:bodyPr>
          <a:lstStyle/>
          <a:p>
            <a:r>
              <a:rPr lang="en-US" sz="1000" dirty="0" smtClean="0"/>
              <a:t>HUKUZAWA</a:t>
            </a:r>
            <a:endParaRPr lang="en-US" sz="1000" dirty="0"/>
          </a:p>
        </p:txBody>
      </p:sp>
      <p:sp>
        <p:nvSpPr>
          <p:cNvPr id="28" name="フッター プレースホルダー 3"/>
          <p:cNvSpPr>
            <a:spLocks noGrp="1"/>
          </p:cNvSpPr>
          <p:nvPr>
            <p:ph type="ftr" sz="quarter" idx="11"/>
          </p:nvPr>
        </p:nvSpPr>
        <p:spPr>
          <a:xfrm>
            <a:off x="3028950" y="6356351"/>
            <a:ext cx="3086100" cy="365125"/>
          </a:xfrm>
        </p:spPr>
        <p:txBody>
          <a:bodyPr/>
          <a:lstStyle/>
          <a:p>
            <a:r>
              <a:rPr lang="en-US" dirty="0"/>
              <a:t>Primary Course of Cyber Security </a:t>
            </a:r>
            <a:endParaRPr lang="ja-JP" altLang="en-US" dirty="0">
              <a:solidFill>
                <a:prstClr val="black">
                  <a:tint val="75000"/>
                </a:prstClr>
              </a:solidFill>
            </a:endParaRPr>
          </a:p>
        </p:txBody>
      </p:sp>
    </p:spTree>
    <p:extLst>
      <p:ext uri="{BB962C8B-B14F-4D97-AF65-F5344CB8AC3E}">
        <p14:creationId xmlns:p14="http://schemas.microsoft.com/office/powerpoint/2010/main" val="23946031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How to answer questionnaire</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pPr marL="514350" indent="-514350">
              <a:buFont typeface="+mj-lt"/>
              <a:buAutoNum type="arabicPeriod"/>
            </a:pPr>
            <a:r>
              <a:rPr lang="en-US" altLang="ja-JP" sz="2800" dirty="0"/>
              <a:t>Log in to </a:t>
            </a:r>
            <a:r>
              <a:rPr lang="en-US" altLang="ja-JP" sz="2800" dirty="0" smtClean="0"/>
              <a:t>Moodle</a:t>
            </a:r>
          </a:p>
          <a:p>
            <a:pPr marL="514350" indent="-514350">
              <a:buFont typeface="+mj-lt"/>
              <a:buAutoNum type="arabicPeriod"/>
            </a:pPr>
            <a:r>
              <a:rPr lang="en-US" altLang="ja-JP" sz="2800" dirty="0"/>
              <a:t>"My course" → "Questionnaire" </a:t>
            </a:r>
            <a:r>
              <a:rPr lang="en-US" altLang="ja-JP" sz="2800" dirty="0" smtClean="0"/>
              <a:t>→</a:t>
            </a:r>
          </a:p>
          <a:p>
            <a:pPr marL="514350" indent="-514350">
              <a:buFont typeface="+mj-lt"/>
              <a:buAutoNum type="arabicPeriod"/>
            </a:pPr>
            <a:r>
              <a:rPr lang="en-US" altLang="ja-JP" sz="2800" dirty="0"/>
              <a:t>Access to "Questionnaire for KIKAN Education Courses, Third Term, 2016" in the first half of 2016 Lecture </a:t>
            </a:r>
            <a:r>
              <a:rPr lang="en-US" altLang="ja-JP" sz="2800" dirty="0" smtClean="0"/>
              <a:t>Questionnaire</a:t>
            </a:r>
          </a:p>
          <a:p>
            <a:pPr marL="514350" indent="-514350">
              <a:buFont typeface="+mj-lt"/>
              <a:buAutoNum type="arabicPeriod"/>
            </a:pPr>
            <a:endParaRPr kumimoji="1" lang="en-US" altLang="ja-JP" sz="2800" dirty="0" smtClean="0"/>
          </a:p>
          <a:p>
            <a:r>
              <a:rPr lang="en-US" altLang="ja-JP" sz="2800" dirty="0"/>
              <a:t>It takes 10 minutes time from </a:t>
            </a:r>
            <a:r>
              <a:rPr lang="en-US" altLang="ja-JP" sz="2800" dirty="0" smtClean="0"/>
              <a:t>now</a:t>
            </a:r>
          </a:p>
          <a:p>
            <a:r>
              <a:rPr lang="en-US" altLang="ja-JP" sz="2800" dirty="0"/>
              <a:t>People who did not finish must answer </a:t>
            </a:r>
            <a:r>
              <a:rPr lang="en-US" altLang="ja-JP" sz="2800" dirty="0" smtClean="0"/>
              <a:t>by </a:t>
            </a:r>
            <a:r>
              <a:rPr lang="en-US" altLang="ja-JP" sz="2800" dirty="0">
                <a:solidFill>
                  <a:srgbClr val="FF0000"/>
                </a:solidFill>
              </a:rPr>
              <a:t>December </a:t>
            </a:r>
            <a:r>
              <a:rPr lang="en-US" altLang="ja-JP" sz="2800" dirty="0" smtClean="0">
                <a:solidFill>
                  <a:srgbClr val="FF0000"/>
                </a:solidFill>
              </a:rPr>
              <a:t>2</a:t>
            </a:r>
            <a:r>
              <a:rPr lang="en-US" altLang="ja-JP" sz="2800" baseline="30000" dirty="0" smtClean="0">
                <a:solidFill>
                  <a:srgbClr val="FF0000"/>
                </a:solidFill>
              </a:rPr>
              <a:t>nd</a:t>
            </a:r>
            <a:r>
              <a:rPr lang="en-US" altLang="ja-JP" sz="2800" dirty="0" smtClean="0">
                <a:solidFill>
                  <a:srgbClr val="FF0000"/>
                </a:solidFill>
              </a:rPr>
              <a:t>. </a:t>
            </a:r>
            <a:r>
              <a:rPr lang="en-US" altLang="ja-JP" sz="2800" dirty="0">
                <a:solidFill>
                  <a:srgbClr val="FF0000"/>
                </a:solidFill>
              </a:rPr>
              <a:t>(Friday) </a:t>
            </a:r>
            <a:r>
              <a:rPr lang="en-US" altLang="ja-JP" sz="2800" dirty="0"/>
              <a:t>after the lecture </a:t>
            </a:r>
            <a:r>
              <a:rPr lang="en-US" altLang="ja-JP" sz="2800" dirty="0" smtClean="0"/>
              <a:t>ends</a:t>
            </a:r>
          </a:p>
          <a:p>
            <a:pPr lvl="1"/>
            <a:r>
              <a:rPr lang="en-US" altLang="ja-JP" sz="2500" dirty="0"/>
              <a:t>From 3 days before the end of the implementation period, reminder mail will be sent automatically to the unanswered person</a:t>
            </a:r>
            <a:endParaRPr kumimoji="1" lang="ja-JP" altLang="en-US" sz="2500"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3</a:t>
            </a:fld>
            <a:endParaRPr kumimoji="1" lang="ja-JP" altLang="en-US" dirty="0"/>
          </a:p>
        </p:txBody>
      </p:sp>
    </p:spTree>
    <p:extLst>
      <p:ext uri="{BB962C8B-B14F-4D97-AF65-F5344CB8AC3E}">
        <p14:creationId xmlns:p14="http://schemas.microsoft.com/office/powerpoint/2010/main" val="18652208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0350" y="161926"/>
            <a:ext cx="7886700" cy="1325563"/>
          </a:xfrm>
        </p:spPr>
        <p:txBody>
          <a:bodyPr>
            <a:normAutofit/>
          </a:bodyPr>
          <a:lstStyle/>
          <a:p>
            <a:r>
              <a:rPr lang="en-US" altLang="ja-JP" sz="4000" dirty="0"/>
              <a:t>Signature by public key cryptography</a:t>
            </a:r>
            <a:endParaRPr kumimoji="1" lang="ja-JP" altLang="en-US" sz="4000" dirty="0"/>
          </a:p>
        </p:txBody>
      </p:sp>
      <p:sp>
        <p:nvSpPr>
          <p:cNvPr id="3" name="コンテンツ プレースホルダー 2"/>
          <p:cNvSpPr>
            <a:spLocks noGrp="1"/>
          </p:cNvSpPr>
          <p:nvPr>
            <p:ph idx="1"/>
          </p:nvPr>
        </p:nvSpPr>
        <p:spPr>
          <a:xfrm>
            <a:off x="391885" y="1586140"/>
            <a:ext cx="8360230" cy="4351338"/>
          </a:xfrm>
        </p:spPr>
        <p:txBody>
          <a:bodyPr>
            <a:noAutofit/>
          </a:bodyPr>
          <a:lstStyle/>
          <a:p>
            <a:r>
              <a:rPr lang="en-US" altLang="ja-JP" sz="2400" dirty="0"/>
              <a:t>In some public key cryptosystems such as RSA, </a:t>
            </a:r>
            <a:r>
              <a:rPr lang="en-US" altLang="ja-JP" sz="2400" dirty="0">
                <a:solidFill>
                  <a:srgbClr val="FF0000"/>
                </a:solidFill>
              </a:rPr>
              <a:t>public and private keys </a:t>
            </a:r>
            <a:r>
              <a:rPr lang="en-US" altLang="ja-JP" sz="2400" dirty="0"/>
              <a:t>can be used in reverse for </a:t>
            </a:r>
            <a:r>
              <a:rPr lang="en-US" altLang="ja-JP" sz="2400" dirty="0" smtClean="0"/>
              <a:t>encryption/decryption.</a:t>
            </a:r>
            <a:endParaRPr kumimoji="1" lang="en-US" altLang="ja-JP" sz="2400" dirty="0" smtClean="0"/>
          </a:p>
          <a:p>
            <a:pPr lvl="1"/>
            <a:r>
              <a:rPr lang="en-US" altLang="ja-JP" sz="2000" dirty="0"/>
              <a:t>In the case of cryptographic communication, it is encrypted with a public key and decrypted with a secret </a:t>
            </a:r>
            <a:r>
              <a:rPr lang="en-US" altLang="ja-JP" sz="2000" dirty="0" smtClean="0"/>
              <a:t>key</a:t>
            </a:r>
          </a:p>
          <a:p>
            <a:pPr lvl="1"/>
            <a:r>
              <a:rPr lang="en-US" altLang="ja-JP" sz="2000" dirty="0"/>
              <a:t>In the case of a signature, it is encrypted (signed) with a secret key and decrypted with a public key (signature verification</a:t>
            </a:r>
            <a:r>
              <a:rPr lang="en-US" altLang="ja-JP" sz="2000" dirty="0" smtClean="0"/>
              <a:t>)</a:t>
            </a:r>
          </a:p>
          <a:p>
            <a:r>
              <a:rPr lang="en-US" altLang="ja-JP" sz="2400" dirty="0" smtClean="0"/>
              <a:t>If </a:t>
            </a:r>
            <a:r>
              <a:rPr lang="en-US" altLang="ja-JP" sz="2400" dirty="0"/>
              <a:t>you have </a:t>
            </a:r>
            <a:r>
              <a:rPr lang="en-US" altLang="ja-JP" sz="2400" dirty="0">
                <a:solidFill>
                  <a:srgbClr val="FF0000"/>
                </a:solidFill>
              </a:rPr>
              <a:t>the public </a:t>
            </a:r>
            <a:r>
              <a:rPr lang="en-US" altLang="ja-JP" sz="2400" dirty="0" smtClean="0">
                <a:solidFill>
                  <a:srgbClr val="FF0000"/>
                </a:solidFill>
              </a:rPr>
              <a:t>key</a:t>
            </a:r>
            <a:r>
              <a:rPr lang="en-US" altLang="ja-JP" sz="2400" dirty="0" smtClean="0"/>
              <a:t>, </a:t>
            </a:r>
            <a:r>
              <a:rPr lang="en-US" altLang="ja-JP" sz="2400" dirty="0"/>
              <a:t>you can confirm that the signed data is the </a:t>
            </a:r>
            <a:r>
              <a:rPr lang="en-US" altLang="ja-JP" sz="2400" dirty="0" smtClean="0"/>
              <a:t>thing </a:t>
            </a:r>
            <a:r>
              <a:rPr lang="en-US" altLang="ja-JP" sz="2400" dirty="0"/>
              <a:t>of the principal</a:t>
            </a:r>
            <a:endParaRPr lang="en-US" altLang="ja-JP" sz="2400" dirty="0" smtClean="0"/>
          </a:p>
          <a:p>
            <a:pPr lvl="1"/>
            <a:r>
              <a:rPr lang="en-US" altLang="ja-JP" sz="2000" dirty="0"/>
              <a:t>Only those who have the corresponding </a:t>
            </a:r>
            <a:r>
              <a:rPr lang="en-US" altLang="ja-JP" sz="2000" dirty="0" smtClean="0">
                <a:solidFill>
                  <a:srgbClr val="FF0000"/>
                </a:solidFill>
              </a:rPr>
              <a:t>secret </a:t>
            </a:r>
            <a:r>
              <a:rPr lang="en-US" altLang="ja-JP" sz="2000" dirty="0">
                <a:solidFill>
                  <a:srgbClr val="FF0000"/>
                </a:solidFill>
              </a:rPr>
              <a:t>key </a:t>
            </a:r>
            <a:r>
              <a:rPr lang="en-US" altLang="ja-JP" sz="2000" dirty="0"/>
              <a:t>can be given a correct signature (to prevent </a:t>
            </a:r>
            <a:r>
              <a:rPr lang="en-US" altLang="ja-JP" sz="2000" dirty="0">
                <a:solidFill>
                  <a:srgbClr val="FF0000"/>
                </a:solidFill>
              </a:rPr>
              <a:t>spoofing and denial</a:t>
            </a:r>
            <a:r>
              <a:rPr lang="en-US" altLang="ja-JP" sz="2000" dirty="0" smtClean="0"/>
              <a:t>)</a:t>
            </a:r>
          </a:p>
          <a:p>
            <a:r>
              <a:rPr lang="en-US" altLang="ja-JP" sz="2400" dirty="0"/>
              <a:t>Whether or not the public key is genuine is a problem</a:t>
            </a:r>
          </a:p>
          <a:p>
            <a:pPr lvl="1"/>
            <a:r>
              <a:rPr lang="en-US" altLang="ja-JP" sz="2000" dirty="0"/>
              <a:t>There is a mechanism that "Certification Authority" separately signs and certifies</a:t>
            </a:r>
            <a:endParaRPr kumimoji="1" lang="ja-JP" altLang="en-US" sz="2000" dirty="0"/>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30</a:t>
            </a:fld>
            <a:endParaRPr lang="ja-JP" altLang="en-US" dirty="0"/>
          </a:p>
        </p:txBody>
      </p:sp>
      <p:sp>
        <p:nvSpPr>
          <p:cNvPr id="6" name="フッター プレースホルダー 3"/>
          <p:cNvSpPr>
            <a:spLocks noGrp="1"/>
          </p:cNvSpPr>
          <p:nvPr>
            <p:ph type="ftr" sz="quarter" idx="11"/>
          </p:nvPr>
        </p:nvSpPr>
        <p:spPr>
          <a:xfrm>
            <a:off x="3028950" y="6356351"/>
            <a:ext cx="3086100" cy="365125"/>
          </a:xfrm>
        </p:spPr>
        <p:txBody>
          <a:bodyPr/>
          <a:lstStyle/>
          <a:p>
            <a:r>
              <a:rPr lang="en-US" dirty="0"/>
              <a:t>Primary Course of Cyber Security </a:t>
            </a:r>
            <a:endParaRPr lang="ja-JP" altLang="en-US" dirty="0">
              <a:solidFill>
                <a:prstClr val="black">
                  <a:tint val="75000"/>
                </a:prstClr>
              </a:solidFill>
            </a:endParaRPr>
          </a:p>
        </p:txBody>
      </p:sp>
    </p:spTree>
    <p:extLst>
      <p:ext uri="{BB962C8B-B14F-4D97-AF65-F5344CB8AC3E}">
        <p14:creationId xmlns:p14="http://schemas.microsoft.com/office/powerpoint/2010/main" val="38932621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p:cNvSpPr txBox="1"/>
          <p:nvPr/>
        </p:nvSpPr>
        <p:spPr>
          <a:xfrm>
            <a:off x="3193969" y="5541147"/>
            <a:ext cx="2862063" cy="1323439"/>
          </a:xfrm>
          <a:prstGeom prst="rect">
            <a:avLst/>
          </a:prstGeom>
          <a:noFill/>
          <a:ln w="25400">
            <a:solidFill>
              <a:srgbClr val="00B050"/>
            </a:solidFill>
          </a:ln>
        </p:spPr>
        <p:txBody>
          <a:bodyPr wrap="square" rtlCol="0">
            <a:spAutoFit/>
          </a:bodyPr>
          <a:lstStyle/>
          <a:p>
            <a:r>
              <a:rPr lang="en-US" altLang="ja-JP" sz="2000" dirty="0"/>
              <a:t>It is </a:t>
            </a:r>
            <a:r>
              <a:rPr lang="en-US" altLang="ja-JP" sz="2000" dirty="0" smtClean="0"/>
              <a:t>known </a:t>
            </a:r>
            <a:r>
              <a:rPr lang="en-US" altLang="ja-JP" sz="2000" dirty="0"/>
              <a:t>that it has been tampered with because of different hash value</a:t>
            </a:r>
            <a:endParaRPr kumimoji="1" lang="ja-JP" altLang="en-US" sz="2000" dirty="0"/>
          </a:p>
        </p:txBody>
      </p:sp>
      <p:sp>
        <p:nvSpPr>
          <p:cNvPr id="2" name="タイトル 1"/>
          <p:cNvSpPr>
            <a:spLocks noGrp="1"/>
          </p:cNvSpPr>
          <p:nvPr>
            <p:ph type="title"/>
          </p:nvPr>
        </p:nvSpPr>
        <p:spPr>
          <a:xfrm>
            <a:off x="234991" y="152471"/>
            <a:ext cx="7886700" cy="1325563"/>
          </a:xfrm>
        </p:spPr>
        <p:txBody>
          <a:bodyPr>
            <a:normAutofit/>
          </a:bodyPr>
          <a:lstStyle/>
          <a:p>
            <a:r>
              <a:rPr lang="en-US" altLang="ja-JP" sz="4000" dirty="0">
                <a:solidFill>
                  <a:srgbClr val="FF0000"/>
                </a:solidFill>
              </a:rPr>
              <a:t>Hash function</a:t>
            </a:r>
            <a:endParaRPr kumimoji="1" lang="ja-JP" altLang="en-US" sz="4000" dirty="0"/>
          </a:p>
        </p:txBody>
      </p:sp>
      <p:graphicFrame>
        <p:nvGraphicFramePr>
          <p:cNvPr id="8" name="コンテンツ プレースホルダー 3"/>
          <p:cNvGraphicFramePr>
            <a:graphicFrameLocks noGrp="1"/>
          </p:cNvGraphicFramePr>
          <p:nvPr>
            <p:ph idx="1"/>
            <p:extLst/>
          </p:nvPr>
        </p:nvGraphicFramePr>
        <p:xfrm>
          <a:off x="827584" y="3645024"/>
          <a:ext cx="3682755" cy="370840"/>
        </p:xfrm>
        <a:graphic>
          <a:graphicData uri="http://schemas.openxmlformats.org/drawingml/2006/table">
            <a:tbl>
              <a:tblPr firstRow="1" bandRow="1">
                <a:tableStyleId>{D7AC3CCA-C797-4891-BE02-D94E43425B78}</a:tableStyleId>
              </a:tblPr>
              <a:tblGrid>
                <a:gridCol w="226368">
                  <a:extLst>
                    <a:ext uri="{9D8B030D-6E8A-4147-A177-3AD203B41FA5}">
                      <a16:colId xmlns:a16="http://schemas.microsoft.com/office/drawing/2014/main" val="20000"/>
                    </a:ext>
                  </a:extLst>
                </a:gridCol>
                <a:gridCol w="216024">
                  <a:extLst>
                    <a:ext uri="{9D8B030D-6E8A-4147-A177-3AD203B41FA5}">
                      <a16:colId xmlns:a16="http://schemas.microsoft.com/office/drawing/2014/main" val="20001"/>
                    </a:ext>
                  </a:extLst>
                </a:gridCol>
                <a:gridCol w="216024">
                  <a:extLst>
                    <a:ext uri="{9D8B030D-6E8A-4147-A177-3AD203B41FA5}">
                      <a16:colId xmlns:a16="http://schemas.microsoft.com/office/drawing/2014/main" val="20002"/>
                    </a:ext>
                  </a:extLst>
                </a:gridCol>
                <a:gridCol w="216024">
                  <a:extLst>
                    <a:ext uri="{9D8B030D-6E8A-4147-A177-3AD203B41FA5}">
                      <a16:colId xmlns:a16="http://schemas.microsoft.com/office/drawing/2014/main" val="20003"/>
                    </a:ext>
                  </a:extLst>
                </a:gridCol>
                <a:gridCol w="1944216">
                  <a:extLst>
                    <a:ext uri="{9D8B030D-6E8A-4147-A177-3AD203B41FA5}">
                      <a16:colId xmlns:a16="http://schemas.microsoft.com/office/drawing/2014/main" val="20004"/>
                    </a:ext>
                  </a:extLst>
                </a:gridCol>
                <a:gridCol w="216024">
                  <a:extLst>
                    <a:ext uri="{9D8B030D-6E8A-4147-A177-3AD203B41FA5}">
                      <a16:colId xmlns:a16="http://schemas.microsoft.com/office/drawing/2014/main" val="20005"/>
                    </a:ext>
                  </a:extLst>
                </a:gridCol>
                <a:gridCol w="216024">
                  <a:extLst>
                    <a:ext uri="{9D8B030D-6E8A-4147-A177-3AD203B41FA5}">
                      <a16:colId xmlns:a16="http://schemas.microsoft.com/office/drawing/2014/main" val="20006"/>
                    </a:ext>
                  </a:extLst>
                </a:gridCol>
                <a:gridCol w="216024">
                  <a:extLst>
                    <a:ext uri="{9D8B030D-6E8A-4147-A177-3AD203B41FA5}">
                      <a16:colId xmlns:a16="http://schemas.microsoft.com/office/drawing/2014/main" val="20007"/>
                    </a:ext>
                  </a:extLst>
                </a:gridCol>
                <a:gridCol w="216027">
                  <a:extLst>
                    <a:ext uri="{9D8B030D-6E8A-4147-A177-3AD203B41FA5}">
                      <a16:colId xmlns:a16="http://schemas.microsoft.com/office/drawing/2014/main" val="20008"/>
                    </a:ext>
                  </a:extLst>
                </a:gridCol>
              </a:tblGrid>
              <a:tr h="370840">
                <a:tc>
                  <a:txBody>
                    <a:bodyPr/>
                    <a:lstStyle/>
                    <a:p>
                      <a:pPr algn="ctr"/>
                      <a:r>
                        <a:rPr kumimoji="1" lang="en-US" altLang="ja-JP" dirty="0" smtClean="0"/>
                        <a:t>1</a:t>
                      </a:r>
                      <a:endParaRPr kumimoji="1" lang="ja-JP" altLang="en-US" dirty="0"/>
                    </a:p>
                  </a:txBody>
                  <a:tcPr/>
                </a:tc>
                <a:tc>
                  <a:txBody>
                    <a:bodyPr/>
                    <a:lstStyle/>
                    <a:p>
                      <a:pPr algn="ctr"/>
                      <a:r>
                        <a:rPr kumimoji="1" lang="en-US" altLang="ja-JP" dirty="0" smtClean="0"/>
                        <a:t>0</a:t>
                      </a:r>
                      <a:endParaRPr kumimoji="1" lang="ja-JP" altLang="en-US" dirty="0"/>
                    </a:p>
                  </a:txBody>
                  <a:tcPr/>
                </a:tc>
                <a:tc>
                  <a:txBody>
                    <a:bodyPr/>
                    <a:lstStyle/>
                    <a:p>
                      <a:pPr algn="ctr"/>
                      <a:r>
                        <a:rPr kumimoji="1" lang="en-US" altLang="ja-JP" dirty="0" smtClean="0"/>
                        <a:t>1</a:t>
                      </a:r>
                      <a:endParaRPr kumimoji="1" lang="ja-JP" altLang="en-US" dirty="0"/>
                    </a:p>
                  </a:txBody>
                  <a:tcPr/>
                </a:tc>
                <a:tc>
                  <a:txBody>
                    <a:bodyPr/>
                    <a:lstStyle/>
                    <a:p>
                      <a:pPr algn="ctr"/>
                      <a:r>
                        <a:rPr kumimoji="1" lang="en-US" altLang="ja-JP" dirty="0" smtClean="0"/>
                        <a:t>1</a:t>
                      </a:r>
                      <a:endParaRPr kumimoji="1" lang="ja-JP" altLang="en-US" dirty="0"/>
                    </a:p>
                  </a:txBody>
                  <a:tcPr/>
                </a:tc>
                <a:tc>
                  <a:txBody>
                    <a:bodyPr/>
                    <a:lstStyle/>
                    <a:p>
                      <a:pPr algn="ctr"/>
                      <a:r>
                        <a:rPr kumimoji="1" lang="en-US" altLang="ja-JP" dirty="0" smtClean="0"/>
                        <a:t>…</a:t>
                      </a:r>
                      <a:endParaRPr kumimoji="1" lang="ja-JP" altLang="en-US" dirty="0"/>
                    </a:p>
                  </a:txBody>
                  <a:tcPr/>
                </a:tc>
                <a:tc>
                  <a:txBody>
                    <a:bodyPr/>
                    <a:lstStyle/>
                    <a:p>
                      <a:pPr algn="ctr"/>
                      <a:r>
                        <a:rPr kumimoji="1" lang="en-US" altLang="ja-JP" dirty="0" smtClean="0"/>
                        <a:t>1</a:t>
                      </a:r>
                      <a:endParaRPr kumimoji="1" lang="ja-JP" altLang="en-US" dirty="0"/>
                    </a:p>
                  </a:txBody>
                  <a:tcPr/>
                </a:tc>
                <a:tc>
                  <a:txBody>
                    <a:bodyPr/>
                    <a:lstStyle/>
                    <a:p>
                      <a:pPr algn="ctr"/>
                      <a:r>
                        <a:rPr kumimoji="1" lang="en-US" altLang="ja-JP" dirty="0" smtClean="0"/>
                        <a:t>1</a:t>
                      </a:r>
                      <a:endParaRPr kumimoji="1" lang="ja-JP" altLang="en-US" dirty="0"/>
                    </a:p>
                  </a:txBody>
                  <a:tcPr/>
                </a:tc>
                <a:tc>
                  <a:txBody>
                    <a:bodyPr/>
                    <a:lstStyle/>
                    <a:p>
                      <a:pPr algn="ctr"/>
                      <a:r>
                        <a:rPr kumimoji="1" lang="en-US" altLang="ja-JP" dirty="0" smtClean="0">
                          <a:solidFill>
                            <a:srgbClr val="FF0000"/>
                          </a:solidFill>
                        </a:rPr>
                        <a:t>0</a:t>
                      </a:r>
                      <a:endParaRPr kumimoji="1" lang="ja-JP" altLang="en-US" dirty="0">
                        <a:solidFill>
                          <a:srgbClr val="FF0000"/>
                        </a:solidFill>
                      </a:endParaRPr>
                    </a:p>
                  </a:txBody>
                  <a:tcPr>
                    <a:solidFill>
                      <a:srgbClr val="FFFF00"/>
                    </a:solidFill>
                  </a:tcPr>
                </a:tc>
                <a:tc>
                  <a:txBody>
                    <a:bodyPr/>
                    <a:lstStyle/>
                    <a:p>
                      <a:pPr algn="ctr"/>
                      <a:r>
                        <a:rPr kumimoji="1" lang="en-US" altLang="ja-JP" dirty="0" smtClean="0"/>
                        <a:t>1</a:t>
                      </a:r>
                      <a:endParaRPr kumimoji="1" lang="ja-JP" altLang="en-US" dirty="0"/>
                    </a:p>
                  </a:txBody>
                  <a:tcPr/>
                </a:tc>
                <a:extLst>
                  <a:ext uri="{0D108BD9-81ED-4DB2-BD59-A6C34878D82A}">
                    <a16:rowId xmlns:a16="http://schemas.microsoft.com/office/drawing/2014/main" val="10000"/>
                  </a:ext>
                </a:extLst>
              </a:tr>
            </a:tbl>
          </a:graphicData>
        </a:graphic>
      </p:graphicFrame>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31</a:t>
            </a:fld>
            <a:endParaRPr kumimoji="1" lang="ja-JP" altLang="en-US" dirty="0"/>
          </a:p>
        </p:txBody>
      </p:sp>
      <p:sp>
        <p:nvSpPr>
          <p:cNvPr id="7" name="下矢印 6"/>
          <p:cNvSpPr/>
          <p:nvPr/>
        </p:nvSpPr>
        <p:spPr>
          <a:xfrm>
            <a:off x="2339752" y="4005065"/>
            <a:ext cx="576064" cy="1296143"/>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graphicFrame>
        <p:nvGraphicFramePr>
          <p:cNvPr id="9" name="コンテンツ プレースホルダー 3"/>
          <p:cNvGraphicFramePr>
            <a:graphicFrameLocks/>
          </p:cNvGraphicFramePr>
          <p:nvPr>
            <p:extLst/>
          </p:nvPr>
        </p:nvGraphicFramePr>
        <p:xfrm>
          <a:off x="4907625" y="3645024"/>
          <a:ext cx="3754760" cy="370840"/>
        </p:xfrm>
        <a:graphic>
          <a:graphicData uri="http://schemas.openxmlformats.org/drawingml/2006/table">
            <a:tbl>
              <a:tblPr firstRow="1" bandRow="1">
                <a:tableStyleId>{D7AC3CCA-C797-4891-BE02-D94E43425B78}</a:tableStyleId>
              </a:tblPr>
              <a:tblGrid>
                <a:gridCol w="226371">
                  <a:extLst>
                    <a:ext uri="{9D8B030D-6E8A-4147-A177-3AD203B41FA5}">
                      <a16:colId xmlns:a16="http://schemas.microsoft.com/office/drawing/2014/main" val="20000"/>
                    </a:ext>
                  </a:extLst>
                </a:gridCol>
                <a:gridCol w="208706">
                  <a:extLst>
                    <a:ext uri="{9D8B030D-6E8A-4147-A177-3AD203B41FA5}">
                      <a16:colId xmlns:a16="http://schemas.microsoft.com/office/drawing/2014/main" val="20001"/>
                    </a:ext>
                  </a:extLst>
                </a:gridCol>
                <a:gridCol w="212452">
                  <a:extLst>
                    <a:ext uri="{9D8B030D-6E8A-4147-A177-3AD203B41FA5}">
                      <a16:colId xmlns:a16="http://schemas.microsoft.com/office/drawing/2014/main" val="20002"/>
                    </a:ext>
                  </a:extLst>
                </a:gridCol>
                <a:gridCol w="212452">
                  <a:extLst>
                    <a:ext uri="{9D8B030D-6E8A-4147-A177-3AD203B41FA5}">
                      <a16:colId xmlns:a16="http://schemas.microsoft.com/office/drawing/2014/main" val="20003"/>
                    </a:ext>
                  </a:extLst>
                </a:gridCol>
                <a:gridCol w="2030686">
                  <a:extLst>
                    <a:ext uri="{9D8B030D-6E8A-4147-A177-3AD203B41FA5}">
                      <a16:colId xmlns:a16="http://schemas.microsoft.com/office/drawing/2014/main" val="20004"/>
                    </a:ext>
                  </a:extLst>
                </a:gridCol>
                <a:gridCol w="216024">
                  <a:extLst>
                    <a:ext uri="{9D8B030D-6E8A-4147-A177-3AD203B41FA5}">
                      <a16:colId xmlns:a16="http://schemas.microsoft.com/office/drawing/2014/main" val="20005"/>
                    </a:ext>
                  </a:extLst>
                </a:gridCol>
                <a:gridCol w="216024">
                  <a:extLst>
                    <a:ext uri="{9D8B030D-6E8A-4147-A177-3AD203B41FA5}">
                      <a16:colId xmlns:a16="http://schemas.microsoft.com/office/drawing/2014/main" val="20006"/>
                    </a:ext>
                  </a:extLst>
                </a:gridCol>
                <a:gridCol w="219590">
                  <a:extLst>
                    <a:ext uri="{9D8B030D-6E8A-4147-A177-3AD203B41FA5}">
                      <a16:colId xmlns:a16="http://schemas.microsoft.com/office/drawing/2014/main" val="20007"/>
                    </a:ext>
                  </a:extLst>
                </a:gridCol>
                <a:gridCol w="212455">
                  <a:extLst>
                    <a:ext uri="{9D8B030D-6E8A-4147-A177-3AD203B41FA5}">
                      <a16:colId xmlns:a16="http://schemas.microsoft.com/office/drawing/2014/main" val="20008"/>
                    </a:ext>
                  </a:extLst>
                </a:gridCol>
              </a:tblGrid>
              <a:tr h="370840">
                <a:tc>
                  <a:txBody>
                    <a:bodyPr/>
                    <a:lstStyle/>
                    <a:p>
                      <a:pPr algn="ctr"/>
                      <a:r>
                        <a:rPr kumimoji="1" lang="en-US" altLang="ja-JP" dirty="0" smtClean="0"/>
                        <a:t>1</a:t>
                      </a:r>
                      <a:endParaRPr kumimoji="1" lang="ja-JP" altLang="en-US" dirty="0"/>
                    </a:p>
                  </a:txBody>
                  <a:tcPr/>
                </a:tc>
                <a:tc>
                  <a:txBody>
                    <a:bodyPr/>
                    <a:lstStyle/>
                    <a:p>
                      <a:pPr algn="ctr"/>
                      <a:r>
                        <a:rPr kumimoji="1" lang="en-US" altLang="ja-JP" dirty="0" smtClean="0"/>
                        <a:t>0</a:t>
                      </a:r>
                      <a:endParaRPr kumimoji="1" lang="ja-JP" altLang="en-US" dirty="0"/>
                    </a:p>
                  </a:txBody>
                  <a:tcPr/>
                </a:tc>
                <a:tc>
                  <a:txBody>
                    <a:bodyPr/>
                    <a:lstStyle/>
                    <a:p>
                      <a:pPr algn="ctr"/>
                      <a:r>
                        <a:rPr kumimoji="1" lang="en-US" altLang="ja-JP" dirty="0" smtClean="0"/>
                        <a:t>1</a:t>
                      </a:r>
                      <a:endParaRPr kumimoji="1" lang="ja-JP" altLang="en-US" dirty="0"/>
                    </a:p>
                  </a:txBody>
                  <a:tcPr/>
                </a:tc>
                <a:tc>
                  <a:txBody>
                    <a:bodyPr/>
                    <a:lstStyle/>
                    <a:p>
                      <a:pPr algn="ctr"/>
                      <a:r>
                        <a:rPr kumimoji="1" lang="en-US" altLang="ja-JP" dirty="0" smtClean="0"/>
                        <a:t>1</a:t>
                      </a:r>
                      <a:endParaRPr kumimoji="1" lang="ja-JP" altLang="en-US" dirty="0"/>
                    </a:p>
                  </a:txBody>
                  <a:tcPr/>
                </a:tc>
                <a:tc>
                  <a:txBody>
                    <a:bodyPr/>
                    <a:lstStyle/>
                    <a:p>
                      <a:pPr algn="ctr"/>
                      <a:r>
                        <a:rPr kumimoji="1" lang="en-US" altLang="ja-JP" dirty="0" smtClean="0"/>
                        <a:t>…</a:t>
                      </a:r>
                      <a:endParaRPr kumimoji="1" lang="ja-JP" altLang="en-US" dirty="0"/>
                    </a:p>
                  </a:txBody>
                  <a:tcPr/>
                </a:tc>
                <a:tc>
                  <a:txBody>
                    <a:bodyPr/>
                    <a:lstStyle/>
                    <a:p>
                      <a:pPr algn="ctr"/>
                      <a:r>
                        <a:rPr kumimoji="1" lang="en-US" altLang="ja-JP" dirty="0" smtClean="0"/>
                        <a:t>1</a:t>
                      </a:r>
                      <a:endParaRPr kumimoji="1" lang="ja-JP" altLang="en-US" dirty="0"/>
                    </a:p>
                  </a:txBody>
                  <a:tcPr/>
                </a:tc>
                <a:tc>
                  <a:txBody>
                    <a:bodyPr/>
                    <a:lstStyle/>
                    <a:p>
                      <a:pPr algn="ctr"/>
                      <a:r>
                        <a:rPr kumimoji="1" lang="en-US" altLang="ja-JP" dirty="0" smtClean="0"/>
                        <a:t>1</a:t>
                      </a:r>
                      <a:endParaRPr kumimoji="1" lang="ja-JP" altLang="en-US" dirty="0"/>
                    </a:p>
                  </a:txBody>
                  <a:tcPr/>
                </a:tc>
                <a:tc>
                  <a:txBody>
                    <a:bodyPr/>
                    <a:lstStyle/>
                    <a:p>
                      <a:pPr algn="ctr"/>
                      <a:r>
                        <a:rPr kumimoji="1" lang="en-US" altLang="ja-JP" dirty="0" smtClean="0">
                          <a:solidFill>
                            <a:srgbClr val="FF0000"/>
                          </a:solidFill>
                        </a:rPr>
                        <a:t>1</a:t>
                      </a:r>
                      <a:endParaRPr kumimoji="1" lang="ja-JP" altLang="en-US" dirty="0">
                        <a:solidFill>
                          <a:srgbClr val="FF0000"/>
                        </a:solidFill>
                      </a:endParaRPr>
                    </a:p>
                  </a:txBody>
                  <a:tcPr>
                    <a:solidFill>
                      <a:srgbClr val="FFFF00"/>
                    </a:solidFill>
                  </a:tcPr>
                </a:tc>
                <a:tc>
                  <a:txBody>
                    <a:bodyPr/>
                    <a:lstStyle/>
                    <a:p>
                      <a:pPr algn="ctr"/>
                      <a:r>
                        <a:rPr kumimoji="1" lang="en-US" altLang="ja-JP" dirty="0" smtClean="0"/>
                        <a:t>1</a:t>
                      </a:r>
                      <a:endParaRPr kumimoji="1" lang="ja-JP" altLang="en-US" dirty="0"/>
                    </a:p>
                  </a:txBody>
                  <a:tcPr/>
                </a:tc>
                <a:extLst>
                  <a:ext uri="{0D108BD9-81ED-4DB2-BD59-A6C34878D82A}">
                    <a16:rowId xmlns:a16="http://schemas.microsoft.com/office/drawing/2014/main" val="10000"/>
                  </a:ext>
                </a:extLst>
              </a:tr>
            </a:tbl>
          </a:graphicData>
        </a:graphic>
      </p:graphicFrame>
      <p:sp>
        <p:nvSpPr>
          <p:cNvPr id="10" name="テキスト ボックス 9"/>
          <p:cNvSpPr txBox="1"/>
          <p:nvPr/>
        </p:nvSpPr>
        <p:spPr>
          <a:xfrm>
            <a:off x="3206650" y="3227785"/>
            <a:ext cx="2999154" cy="400110"/>
          </a:xfrm>
          <a:prstGeom prst="rect">
            <a:avLst/>
          </a:prstGeom>
          <a:noFill/>
        </p:spPr>
        <p:txBody>
          <a:bodyPr wrap="none" rtlCol="0">
            <a:spAutoFit/>
          </a:bodyPr>
          <a:lstStyle/>
          <a:p>
            <a:r>
              <a:rPr lang="en-US" altLang="ja-JP" sz="2000"/>
              <a:t>Different (long) documents</a:t>
            </a:r>
            <a:endParaRPr kumimoji="1" lang="ja-JP" altLang="en-US" sz="2000" dirty="0"/>
          </a:p>
        </p:txBody>
      </p:sp>
      <p:sp>
        <p:nvSpPr>
          <p:cNvPr id="11" name="台形 10"/>
          <p:cNvSpPr/>
          <p:nvPr/>
        </p:nvSpPr>
        <p:spPr>
          <a:xfrm rot="10800000">
            <a:off x="1475656" y="4365103"/>
            <a:ext cx="2381034" cy="432048"/>
          </a:xfrm>
          <a:prstGeom prst="trapezoid">
            <a:avLst>
              <a:gd name="adj" fmla="val 83609"/>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dirty="0"/>
          </a:p>
        </p:txBody>
      </p:sp>
      <p:sp>
        <p:nvSpPr>
          <p:cNvPr id="12" name="テキスト ボックス 11"/>
          <p:cNvSpPr txBox="1"/>
          <p:nvPr/>
        </p:nvSpPr>
        <p:spPr>
          <a:xfrm>
            <a:off x="1907704" y="4399684"/>
            <a:ext cx="1511952" cy="369332"/>
          </a:xfrm>
          <a:prstGeom prst="rect">
            <a:avLst/>
          </a:prstGeom>
          <a:noFill/>
        </p:spPr>
        <p:txBody>
          <a:bodyPr wrap="none" rtlCol="0">
            <a:spAutoFit/>
          </a:bodyPr>
          <a:lstStyle/>
          <a:p>
            <a:r>
              <a:rPr lang="en-US" altLang="ja-JP" b="1" dirty="0"/>
              <a:t>Hash function</a:t>
            </a:r>
            <a:endParaRPr kumimoji="1" lang="ja-JP" altLang="en-US" b="1" dirty="0"/>
          </a:p>
        </p:txBody>
      </p:sp>
      <p:cxnSp>
        <p:nvCxnSpPr>
          <p:cNvPr id="13" name="直線コネクタ 12"/>
          <p:cNvCxnSpPr/>
          <p:nvPr/>
        </p:nvCxnSpPr>
        <p:spPr>
          <a:xfrm>
            <a:off x="827584" y="4005064"/>
            <a:ext cx="648071" cy="360039"/>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V="1">
            <a:off x="3856690" y="4005065"/>
            <a:ext cx="643302" cy="360038"/>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graphicFrame>
        <p:nvGraphicFramePr>
          <p:cNvPr id="15" name="表 14"/>
          <p:cNvGraphicFramePr>
            <a:graphicFrameLocks noGrp="1"/>
          </p:cNvGraphicFramePr>
          <p:nvPr>
            <p:extLst/>
          </p:nvPr>
        </p:nvGraphicFramePr>
        <p:xfrm>
          <a:off x="1956951" y="5363486"/>
          <a:ext cx="1332973" cy="370840"/>
        </p:xfrm>
        <a:graphic>
          <a:graphicData uri="http://schemas.openxmlformats.org/drawingml/2006/table">
            <a:tbl>
              <a:tblPr firstRow="1" bandRow="1">
                <a:tableStyleId>{16D9F66E-5EB9-4882-86FB-DCBF35E3C3E4}</a:tableStyleId>
              </a:tblPr>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499853">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tblGrid>
              <a:tr h="370840">
                <a:tc>
                  <a:txBody>
                    <a:bodyPr/>
                    <a:lstStyle/>
                    <a:p>
                      <a:pPr algn="ctr"/>
                      <a:r>
                        <a:rPr kumimoji="1" lang="en-US" altLang="ja-JP" dirty="0" smtClean="0"/>
                        <a:t>1</a:t>
                      </a:r>
                      <a:endParaRPr kumimoji="1" lang="ja-JP" altLang="en-US" dirty="0"/>
                    </a:p>
                  </a:txBody>
                  <a:tcPr>
                    <a:solidFill>
                      <a:srgbClr val="FFFF00"/>
                    </a:solidFill>
                  </a:tcPr>
                </a:tc>
                <a:tc>
                  <a:txBody>
                    <a:bodyPr/>
                    <a:lstStyle/>
                    <a:p>
                      <a:pPr algn="ctr"/>
                      <a:r>
                        <a:rPr kumimoji="1" lang="en-US" altLang="ja-JP" dirty="0" smtClean="0"/>
                        <a:t>0</a:t>
                      </a:r>
                      <a:endParaRPr kumimoji="1" lang="ja-JP" altLang="en-US" dirty="0"/>
                    </a:p>
                  </a:txBody>
                  <a:tcPr/>
                </a:tc>
                <a:tc>
                  <a:txBody>
                    <a:bodyPr/>
                    <a:lstStyle/>
                    <a:p>
                      <a:pPr algn="ctr"/>
                      <a:r>
                        <a:rPr kumimoji="1" lang="en-US" altLang="ja-JP" dirty="0" smtClean="0"/>
                        <a:t>…</a:t>
                      </a:r>
                      <a:endParaRPr kumimoji="1" lang="ja-JP" altLang="en-US" dirty="0"/>
                    </a:p>
                  </a:txBody>
                  <a:tcPr/>
                </a:tc>
                <a:tc>
                  <a:txBody>
                    <a:bodyPr/>
                    <a:lstStyle/>
                    <a:p>
                      <a:pPr algn="ctr"/>
                      <a:r>
                        <a:rPr kumimoji="1" lang="en-US" altLang="ja-JP" dirty="0" smtClean="0"/>
                        <a:t>1</a:t>
                      </a:r>
                      <a:endParaRPr kumimoji="1" lang="ja-JP" altLang="en-US" dirty="0"/>
                    </a:p>
                  </a:txBody>
                  <a:tcPr>
                    <a:solidFill>
                      <a:srgbClr val="FFFF00"/>
                    </a:solidFill>
                  </a:tcPr>
                </a:tc>
                <a:tc>
                  <a:txBody>
                    <a:bodyPr/>
                    <a:lstStyle/>
                    <a:p>
                      <a:pPr algn="ctr"/>
                      <a:r>
                        <a:rPr kumimoji="1" lang="en-US" altLang="ja-JP" dirty="0" smtClean="0"/>
                        <a:t>0</a:t>
                      </a:r>
                      <a:endParaRPr kumimoji="1" lang="ja-JP" altLang="en-US" dirty="0"/>
                    </a:p>
                  </a:txBody>
                  <a:tcPr>
                    <a:solidFill>
                      <a:srgbClr val="FFFF00"/>
                    </a:solidFill>
                  </a:tcPr>
                </a:tc>
                <a:extLst>
                  <a:ext uri="{0D108BD9-81ED-4DB2-BD59-A6C34878D82A}">
                    <a16:rowId xmlns:a16="http://schemas.microsoft.com/office/drawing/2014/main" val="10000"/>
                  </a:ext>
                </a:extLst>
              </a:tr>
            </a:tbl>
          </a:graphicData>
        </a:graphic>
      </p:graphicFrame>
      <p:sp>
        <p:nvSpPr>
          <p:cNvPr id="16" name="下矢印 15"/>
          <p:cNvSpPr/>
          <p:nvPr/>
        </p:nvSpPr>
        <p:spPr>
          <a:xfrm>
            <a:off x="6488080" y="4005065"/>
            <a:ext cx="576064" cy="1296143"/>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17" name="台形 16"/>
          <p:cNvSpPr/>
          <p:nvPr/>
        </p:nvSpPr>
        <p:spPr>
          <a:xfrm rot="10800000">
            <a:off x="5623984" y="4365103"/>
            <a:ext cx="2381034" cy="432048"/>
          </a:xfrm>
          <a:prstGeom prst="trapezoid">
            <a:avLst>
              <a:gd name="adj" fmla="val 83609"/>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dirty="0"/>
          </a:p>
        </p:txBody>
      </p:sp>
      <p:sp>
        <p:nvSpPr>
          <p:cNvPr id="18" name="テキスト ボックス 17"/>
          <p:cNvSpPr txBox="1"/>
          <p:nvPr/>
        </p:nvSpPr>
        <p:spPr>
          <a:xfrm>
            <a:off x="6056032" y="4399684"/>
            <a:ext cx="1511952" cy="369332"/>
          </a:xfrm>
          <a:prstGeom prst="rect">
            <a:avLst/>
          </a:prstGeom>
          <a:noFill/>
        </p:spPr>
        <p:txBody>
          <a:bodyPr wrap="none" rtlCol="0">
            <a:spAutoFit/>
          </a:bodyPr>
          <a:lstStyle/>
          <a:p>
            <a:r>
              <a:rPr lang="en-US" altLang="ja-JP" b="1" dirty="0"/>
              <a:t>Hash function</a:t>
            </a:r>
            <a:endParaRPr kumimoji="1" lang="ja-JP" altLang="en-US" b="1" dirty="0"/>
          </a:p>
        </p:txBody>
      </p:sp>
      <p:cxnSp>
        <p:nvCxnSpPr>
          <p:cNvPr id="19" name="直線コネクタ 18"/>
          <p:cNvCxnSpPr/>
          <p:nvPr/>
        </p:nvCxnSpPr>
        <p:spPr>
          <a:xfrm>
            <a:off x="4932040" y="4005065"/>
            <a:ext cx="691943" cy="360038"/>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V="1">
            <a:off x="8005018" y="4005065"/>
            <a:ext cx="643302" cy="360038"/>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graphicFrame>
        <p:nvGraphicFramePr>
          <p:cNvPr id="21" name="表 20"/>
          <p:cNvGraphicFramePr>
            <a:graphicFrameLocks noGrp="1"/>
          </p:cNvGraphicFramePr>
          <p:nvPr>
            <p:extLst/>
          </p:nvPr>
        </p:nvGraphicFramePr>
        <p:xfrm>
          <a:off x="6118948" y="5363486"/>
          <a:ext cx="1357249" cy="370840"/>
        </p:xfrm>
        <a:graphic>
          <a:graphicData uri="http://schemas.openxmlformats.org/drawingml/2006/table">
            <a:tbl>
              <a:tblPr firstRow="1" bandRow="1">
                <a:tableStyleId>{16D9F66E-5EB9-4882-86FB-DCBF35E3C3E4}</a:tableStyleId>
              </a:tblPr>
              <a:tblGrid>
                <a:gridCol w="208280">
                  <a:extLst>
                    <a:ext uri="{9D8B030D-6E8A-4147-A177-3AD203B41FA5}">
                      <a16:colId xmlns:a16="http://schemas.microsoft.com/office/drawing/2014/main" val="20000"/>
                    </a:ext>
                  </a:extLst>
                </a:gridCol>
                <a:gridCol w="217105">
                  <a:extLst>
                    <a:ext uri="{9D8B030D-6E8A-4147-A177-3AD203B41FA5}">
                      <a16:colId xmlns:a16="http://schemas.microsoft.com/office/drawing/2014/main" val="20001"/>
                    </a:ext>
                  </a:extLst>
                </a:gridCol>
                <a:gridCol w="515304">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tblGrid>
              <a:tr h="370840">
                <a:tc>
                  <a:txBody>
                    <a:bodyPr/>
                    <a:lstStyle/>
                    <a:p>
                      <a:pPr algn="ctr"/>
                      <a:r>
                        <a:rPr kumimoji="1" lang="en-US" altLang="ja-JP" dirty="0" smtClean="0"/>
                        <a:t>0</a:t>
                      </a:r>
                      <a:endParaRPr kumimoji="1" lang="ja-JP" altLang="en-US" dirty="0"/>
                    </a:p>
                  </a:txBody>
                  <a:tcPr>
                    <a:solidFill>
                      <a:srgbClr val="FFFF00"/>
                    </a:solidFill>
                  </a:tcPr>
                </a:tc>
                <a:tc>
                  <a:txBody>
                    <a:bodyPr/>
                    <a:lstStyle/>
                    <a:p>
                      <a:pPr algn="ctr"/>
                      <a:r>
                        <a:rPr kumimoji="1" lang="en-US" altLang="ja-JP" dirty="0" smtClean="0"/>
                        <a:t>0</a:t>
                      </a:r>
                      <a:endParaRPr kumimoji="1" lang="ja-JP" altLang="en-US" dirty="0"/>
                    </a:p>
                  </a:txBody>
                  <a:tcPr/>
                </a:tc>
                <a:tc>
                  <a:txBody>
                    <a:bodyPr/>
                    <a:lstStyle/>
                    <a:p>
                      <a:pPr algn="ctr"/>
                      <a:r>
                        <a:rPr kumimoji="1" lang="en-US" altLang="ja-JP" dirty="0" smtClean="0"/>
                        <a:t>…</a:t>
                      </a:r>
                      <a:endParaRPr kumimoji="1" lang="ja-JP" altLang="en-US" dirty="0"/>
                    </a:p>
                  </a:txBody>
                  <a:tcPr/>
                </a:tc>
                <a:tc>
                  <a:txBody>
                    <a:bodyPr/>
                    <a:lstStyle/>
                    <a:p>
                      <a:pPr algn="ctr"/>
                      <a:r>
                        <a:rPr kumimoji="1" lang="en-US" altLang="ja-JP" dirty="0" smtClean="0"/>
                        <a:t>0</a:t>
                      </a:r>
                      <a:endParaRPr kumimoji="1" lang="ja-JP" altLang="en-US" dirty="0"/>
                    </a:p>
                  </a:txBody>
                  <a:tcPr>
                    <a:solidFill>
                      <a:srgbClr val="FFFF00"/>
                    </a:solidFill>
                  </a:tcPr>
                </a:tc>
                <a:tc>
                  <a:txBody>
                    <a:bodyPr/>
                    <a:lstStyle/>
                    <a:p>
                      <a:pPr algn="ctr"/>
                      <a:r>
                        <a:rPr kumimoji="1" lang="en-US" altLang="ja-JP" dirty="0" smtClean="0"/>
                        <a:t>1</a:t>
                      </a:r>
                      <a:endParaRPr kumimoji="1" lang="ja-JP" altLang="en-US" dirty="0"/>
                    </a:p>
                  </a:txBody>
                  <a:tcPr>
                    <a:solidFill>
                      <a:srgbClr val="FFFF00"/>
                    </a:solidFill>
                  </a:tcPr>
                </a:tc>
                <a:extLst>
                  <a:ext uri="{0D108BD9-81ED-4DB2-BD59-A6C34878D82A}">
                    <a16:rowId xmlns:a16="http://schemas.microsoft.com/office/drawing/2014/main" val="10000"/>
                  </a:ext>
                </a:extLst>
              </a:tr>
            </a:tbl>
          </a:graphicData>
        </a:graphic>
      </p:graphicFrame>
      <p:cxnSp>
        <p:nvCxnSpPr>
          <p:cNvPr id="22" name="直線矢印コネクタ 21"/>
          <p:cNvCxnSpPr>
            <a:stCxn id="24" idx="1"/>
          </p:cNvCxnSpPr>
          <p:nvPr/>
        </p:nvCxnSpPr>
        <p:spPr>
          <a:xfrm flipH="1" flipV="1">
            <a:off x="2730135" y="5777132"/>
            <a:ext cx="463834" cy="2486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直線矢印コネクタ 22"/>
          <p:cNvCxnSpPr>
            <a:stCxn id="24" idx="3"/>
            <a:endCxn id="21" idx="2"/>
          </p:cNvCxnSpPr>
          <p:nvPr/>
        </p:nvCxnSpPr>
        <p:spPr>
          <a:xfrm flipV="1">
            <a:off x="6056032" y="5734326"/>
            <a:ext cx="741540" cy="4685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直線矢印コネクタ 24"/>
          <p:cNvCxnSpPr>
            <a:stCxn id="10" idx="1"/>
          </p:cNvCxnSpPr>
          <p:nvPr/>
        </p:nvCxnSpPr>
        <p:spPr>
          <a:xfrm flipH="1">
            <a:off x="2730134" y="3427840"/>
            <a:ext cx="476516" cy="2000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直線矢印コネクタ 25"/>
          <p:cNvCxnSpPr/>
          <p:nvPr/>
        </p:nvCxnSpPr>
        <p:spPr>
          <a:xfrm>
            <a:off x="6081633" y="3434967"/>
            <a:ext cx="316857" cy="2207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テキスト ボックス 26"/>
          <p:cNvSpPr txBox="1"/>
          <p:nvPr/>
        </p:nvSpPr>
        <p:spPr>
          <a:xfrm>
            <a:off x="827584" y="3227785"/>
            <a:ext cx="1351204" cy="369332"/>
          </a:xfrm>
          <a:prstGeom prst="rect">
            <a:avLst/>
          </a:prstGeom>
          <a:noFill/>
        </p:spPr>
        <p:txBody>
          <a:bodyPr wrap="none" rtlCol="0">
            <a:spAutoFit/>
          </a:bodyPr>
          <a:lstStyle/>
          <a:p>
            <a:r>
              <a:rPr lang="en-US" altLang="ja-JP" dirty="0"/>
              <a:t>Document A</a:t>
            </a:r>
            <a:endParaRPr kumimoji="1" lang="ja-JP" altLang="en-US" dirty="0"/>
          </a:p>
        </p:txBody>
      </p:sp>
      <p:sp>
        <p:nvSpPr>
          <p:cNvPr id="28" name="テキスト ボックス 27"/>
          <p:cNvSpPr txBox="1"/>
          <p:nvPr/>
        </p:nvSpPr>
        <p:spPr>
          <a:xfrm>
            <a:off x="6234780" y="3084515"/>
            <a:ext cx="3079020" cy="646331"/>
          </a:xfrm>
          <a:prstGeom prst="rect">
            <a:avLst/>
          </a:prstGeom>
          <a:noFill/>
        </p:spPr>
        <p:txBody>
          <a:bodyPr wrap="square" rtlCol="0">
            <a:spAutoFit/>
          </a:bodyPr>
          <a:lstStyle/>
          <a:p>
            <a:r>
              <a:rPr lang="en-US" altLang="ja-JP" dirty="0"/>
              <a:t>Document </a:t>
            </a:r>
            <a:r>
              <a:rPr lang="en-US" altLang="ja-JP" dirty="0" smtClean="0"/>
              <a:t>B</a:t>
            </a:r>
            <a:r>
              <a:rPr kumimoji="1" lang="ja-JP" altLang="en-US" dirty="0" smtClean="0"/>
              <a:t>（</a:t>
            </a:r>
            <a:r>
              <a:rPr lang="en-US" altLang="ja-JP" dirty="0"/>
              <a:t> Tampering with document A </a:t>
            </a:r>
            <a:r>
              <a:rPr kumimoji="1" lang="ja-JP" altLang="en-US" dirty="0" smtClean="0"/>
              <a:t>）</a:t>
            </a:r>
            <a:endParaRPr kumimoji="1" lang="ja-JP" altLang="en-US" dirty="0"/>
          </a:p>
        </p:txBody>
      </p:sp>
      <p:sp>
        <p:nvSpPr>
          <p:cNvPr id="29" name="テキスト ボックス 28"/>
          <p:cNvSpPr txBox="1"/>
          <p:nvPr/>
        </p:nvSpPr>
        <p:spPr>
          <a:xfrm>
            <a:off x="1838463" y="5819332"/>
            <a:ext cx="952890" cy="369332"/>
          </a:xfrm>
          <a:prstGeom prst="rect">
            <a:avLst/>
          </a:prstGeom>
          <a:noFill/>
        </p:spPr>
        <p:txBody>
          <a:bodyPr wrap="none" rtlCol="0">
            <a:spAutoFit/>
          </a:bodyPr>
          <a:lstStyle/>
          <a:p>
            <a:r>
              <a:rPr lang="en-US" altLang="ja-JP" dirty="0"/>
              <a:t>Digest A</a:t>
            </a:r>
            <a:endParaRPr kumimoji="1" lang="ja-JP" altLang="en-US" dirty="0"/>
          </a:p>
        </p:txBody>
      </p:sp>
      <p:sp>
        <p:nvSpPr>
          <p:cNvPr id="30" name="テキスト ボックス 29"/>
          <p:cNvSpPr txBox="1"/>
          <p:nvPr/>
        </p:nvSpPr>
        <p:spPr>
          <a:xfrm>
            <a:off x="6804248" y="5805264"/>
            <a:ext cx="944874" cy="369332"/>
          </a:xfrm>
          <a:prstGeom prst="rect">
            <a:avLst/>
          </a:prstGeom>
          <a:noFill/>
        </p:spPr>
        <p:txBody>
          <a:bodyPr wrap="none" rtlCol="0">
            <a:spAutoFit/>
          </a:bodyPr>
          <a:lstStyle/>
          <a:p>
            <a:r>
              <a:rPr lang="en-US" altLang="ja-JP" dirty="0" smtClean="0"/>
              <a:t>Digest B</a:t>
            </a:r>
            <a:endParaRPr kumimoji="1" lang="ja-JP" altLang="en-US" dirty="0"/>
          </a:p>
        </p:txBody>
      </p:sp>
      <p:sp>
        <p:nvSpPr>
          <p:cNvPr id="31" name="コンテンツ プレースホルダー 2"/>
          <p:cNvSpPr txBox="1">
            <a:spLocks/>
          </p:cNvSpPr>
          <p:nvPr/>
        </p:nvSpPr>
        <p:spPr>
          <a:xfrm>
            <a:off x="532690" y="1236468"/>
            <a:ext cx="8325537"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en-US" altLang="ja-JP" sz="2400" dirty="0"/>
              <a:t>A function that returns "fixed length data" from "arbitrary length </a:t>
            </a:r>
            <a:r>
              <a:rPr lang="en-US" altLang="ja-JP" sz="2400" dirty="0" smtClean="0"/>
              <a:t>data”</a:t>
            </a:r>
          </a:p>
          <a:p>
            <a:r>
              <a:rPr lang="en-US" altLang="ja-JP" sz="2400" dirty="0">
                <a:solidFill>
                  <a:prstClr val="black"/>
                </a:solidFill>
              </a:rPr>
              <a:t>There are several </a:t>
            </a:r>
            <a:r>
              <a:rPr lang="en-US" altLang="ja-JP" sz="2400" dirty="0" smtClean="0">
                <a:solidFill>
                  <a:prstClr val="black"/>
                </a:solidFill>
              </a:rPr>
              <a:t>uses</a:t>
            </a:r>
          </a:p>
          <a:p>
            <a:pPr lvl="1"/>
            <a:r>
              <a:rPr lang="ja-JP" altLang="en-US" sz="2000" dirty="0"/>
              <a:t> </a:t>
            </a:r>
            <a:r>
              <a:rPr lang="en-US" altLang="ja-JP" sz="2000" dirty="0"/>
              <a:t>Prevent </a:t>
            </a:r>
            <a:r>
              <a:rPr lang="en-US" altLang="ja-JP" sz="2000" dirty="0">
                <a:solidFill>
                  <a:srgbClr val="FF0000"/>
                </a:solidFill>
              </a:rPr>
              <a:t>tampering</a:t>
            </a:r>
            <a:r>
              <a:rPr lang="en-US" altLang="ja-JP" sz="2000" dirty="0"/>
              <a:t> with data (</a:t>
            </a:r>
            <a:r>
              <a:rPr lang="en-US" altLang="ja-JP" sz="2000" dirty="0">
                <a:solidFill>
                  <a:srgbClr val="0432FF"/>
                </a:solidFill>
              </a:rPr>
              <a:t>message authentication code (MAC) </a:t>
            </a:r>
            <a:r>
              <a:rPr lang="en-US" altLang="ja-JP" sz="2000" dirty="0" smtClean="0"/>
              <a:t>etc.)</a:t>
            </a:r>
          </a:p>
          <a:p>
            <a:pPr lvl="1"/>
            <a:r>
              <a:rPr lang="ja-JP" altLang="en-US" sz="2000" dirty="0" smtClean="0"/>
              <a:t> </a:t>
            </a:r>
            <a:r>
              <a:rPr lang="en-US" altLang="ja-JP" sz="2000" dirty="0">
                <a:solidFill>
                  <a:srgbClr val="FF0000"/>
                </a:solidFill>
              </a:rPr>
              <a:t>Digital signature, </a:t>
            </a:r>
            <a:r>
              <a:rPr lang="en-US" altLang="ja-JP" sz="2000" dirty="0"/>
              <a:t>various </a:t>
            </a:r>
            <a:r>
              <a:rPr lang="en-US" altLang="ja-JP" sz="2000" dirty="0">
                <a:solidFill>
                  <a:srgbClr val="0432FF"/>
                </a:solidFill>
              </a:rPr>
              <a:t>authentication</a:t>
            </a:r>
            <a:r>
              <a:rPr lang="en-US" altLang="ja-JP" sz="2000" dirty="0"/>
              <a:t>, data error check </a:t>
            </a:r>
            <a:r>
              <a:rPr lang="en-US" altLang="ja-JP" sz="2000" dirty="0" smtClean="0"/>
              <a:t>etc</a:t>
            </a:r>
            <a:r>
              <a:rPr lang="en-US" altLang="ja-JP" sz="2000" dirty="0" smtClean="0">
                <a:solidFill>
                  <a:srgbClr val="FF0000"/>
                </a:solidFill>
              </a:rPr>
              <a:t>.</a:t>
            </a:r>
            <a:endParaRPr lang="ja-JP" altLang="en-US" sz="2000" dirty="0"/>
          </a:p>
        </p:txBody>
      </p:sp>
      <p:cxnSp>
        <p:nvCxnSpPr>
          <p:cNvPr id="32" name="直線コネクタ 31"/>
          <p:cNvCxnSpPr/>
          <p:nvPr/>
        </p:nvCxnSpPr>
        <p:spPr>
          <a:xfrm>
            <a:off x="1868248" y="4813054"/>
            <a:ext cx="111464" cy="560162"/>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H="1">
            <a:off x="3275856" y="4797152"/>
            <a:ext cx="216024" cy="576064"/>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6000300" y="4805103"/>
            <a:ext cx="111464" cy="560162"/>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flipH="1">
            <a:off x="7448205" y="4813054"/>
            <a:ext cx="216024" cy="576064"/>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72062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49696" y="174587"/>
            <a:ext cx="7886700" cy="1325563"/>
          </a:xfrm>
        </p:spPr>
        <p:txBody>
          <a:bodyPr>
            <a:normAutofit/>
          </a:bodyPr>
          <a:lstStyle/>
          <a:p>
            <a:r>
              <a:rPr lang="en-US" altLang="ja-JP" sz="4000" dirty="0">
                <a:solidFill>
                  <a:srgbClr val="0000FF"/>
                </a:solidFill>
              </a:rPr>
              <a:t>(Principal) authentication</a:t>
            </a:r>
            <a:endParaRPr kumimoji="1" lang="ja-JP" altLang="en-US" sz="4000" dirty="0"/>
          </a:p>
        </p:txBody>
      </p:sp>
      <p:sp>
        <p:nvSpPr>
          <p:cNvPr id="7" name="コンテンツ プレースホルダー 2"/>
          <p:cNvSpPr>
            <a:spLocks noGrp="1"/>
          </p:cNvSpPr>
          <p:nvPr>
            <p:ph idx="1"/>
          </p:nvPr>
        </p:nvSpPr>
        <p:spPr>
          <a:xfrm>
            <a:off x="457200" y="1600200"/>
            <a:ext cx="8229600" cy="4525963"/>
          </a:xfrm>
        </p:spPr>
        <p:txBody>
          <a:bodyPr>
            <a:normAutofit/>
          </a:bodyPr>
          <a:lstStyle/>
          <a:p>
            <a:r>
              <a:rPr kumimoji="1" lang="ja-JP" altLang="en-US" sz="2800" dirty="0" smtClean="0"/>
              <a:t> </a:t>
            </a:r>
            <a:r>
              <a:rPr lang="en-US" altLang="ja-JP" sz="2800" dirty="0"/>
              <a:t>Technology to prevent </a:t>
            </a:r>
            <a:r>
              <a:rPr lang="en-US" altLang="ja-JP" sz="2800" dirty="0" smtClean="0">
                <a:solidFill>
                  <a:srgbClr val="FF0000"/>
                </a:solidFill>
              </a:rPr>
              <a:t>spoofing</a:t>
            </a:r>
          </a:p>
          <a:p>
            <a:r>
              <a:rPr lang="en-US" altLang="ja-JP" sz="2800" dirty="0"/>
              <a:t>There are several </a:t>
            </a:r>
          </a:p>
          <a:p>
            <a:pPr marL="0" indent="0">
              <a:buNone/>
            </a:pPr>
            <a:r>
              <a:rPr lang="en-US" altLang="ja-JP" sz="2800" dirty="0" smtClean="0"/>
              <a:t>  authentication methods</a:t>
            </a:r>
          </a:p>
          <a:p>
            <a:pPr lvl="1"/>
            <a:r>
              <a:rPr lang="en-US" altLang="ja-JP" sz="2400" dirty="0"/>
              <a:t>Asking for </a:t>
            </a:r>
            <a:r>
              <a:rPr lang="en-US" altLang="ja-JP" sz="2400" dirty="0" smtClean="0"/>
              <a:t>knowledge</a:t>
            </a:r>
            <a:endParaRPr kumimoji="1" lang="en-US" altLang="ja-JP" sz="2400" dirty="0" smtClean="0"/>
          </a:p>
          <a:p>
            <a:pPr lvl="2"/>
            <a:r>
              <a:rPr lang="en-US" altLang="ja-JP" sz="1800" dirty="0" smtClean="0"/>
              <a:t>Password</a:t>
            </a:r>
          </a:p>
          <a:p>
            <a:pPr lvl="1"/>
            <a:r>
              <a:rPr lang="en-US" altLang="ja-JP" sz="2400" dirty="0" smtClean="0"/>
              <a:t>Possession</a:t>
            </a:r>
            <a:r>
              <a:rPr lang="en-US" altLang="ja-JP" sz="2400" dirty="0"/>
              <a:t> </a:t>
            </a:r>
            <a:endParaRPr kumimoji="1" lang="en-US" altLang="ja-JP" sz="2400" dirty="0" smtClean="0"/>
          </a:p>
          <a:p>
            <a:pPr lvl="2"/>
            <a:r>
              <a:rPr lang="en-US" altLang="ja-JP" sz="1800" dirty="0"/>
              <a:t>Passport, Driver's license</a:t>
            </a:r>
            <a:r>
              <a:rPr lang="en-US" altLang="ja-JP" sz="1800" dirty="0" smtClean="0"/>
              <a:t>,</a:t>
            </a:r>
            <a:br>
              <a:rPr lang="en-US" altLang="ja-JP" sz="1800" dirty="0" smtClean="0"/>
            </a:br>
            <a:r>
              <a:rPr lang="en-US" altLang="ja-JP" sz="1800" dirty="0"/>
              <a:t>Hardware </a:t>
            </a:r>
            <a:r>
              <a:rPr lang="en-US" altLang="ja-JP" sz="1800" dirty="0" smtClean="0"/>
              <a:t>token</a:t>
            </a:r>
          </a:p>
          <a:p>
            <a:pPr lvl="1"/>
            <a:r>
              <a:rPr lang="en-US" altLang="ja-JP" sz="2400" dirty="0"/>
              <a:t>Biometrics </a:t>
            </a:r>
            <a:endParaRPr kumimoji="1" lang="en-US" altLang="ja-JP" sz="2400" dirty="0" smtClean="0"/>
          </a:p>
          <a:p>
            <a:pPr lvl="2"/>
            <a:r>
              <a:rPr lang="en-US" altLang="ja-JP" sz="1800" dirty="0"/>
              <a:t>Fingerprint, vein, glow, </a:t>
            </a:r>
            <a:r>
              <a:rPr lang="en-US" altLang="ja-JP" sz="1800" dirty="0" smtClean="0"/>
              <a:t>handwriting</a:t>
            </a:r>
          </a:p>
          <a:p>
            <a:pPr lvl="2"/>
            <a:r>
              <a:rPr kumimoji="1" lang="ja-JP" altLang="en-US" sz="2400" dirty="0" smtClean="0"/>
              <a:t> </a:t>
            </a:r>
            <a:r>
              <a:rPr lang="en-US" altLang="ja-JP" sz="1800" dirty="0"/>
              <a:t>Using a </a:t>
            </a:r>
            <a:r>
              <a:rPr lang="en-US" altLang="ja-JP" sz="1800" dirty="0">
                <a:solidFill>
                  <a:srgbClr val="FF0000"/>
                </a:solidFill>
              </a:rPr>
              <a:t>digital signature</a:t>
            </a:r>
            <a:endParaRPr lang="ja-JP" altLang="en-US" sz="1800" dirty="0">
              <a:solidFill>
                <a:srgbClr val="FF0000"/>
              </a:solidFill>
            </a:endParaRPr>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32</a:t>
            </a:fld>
            <a:endParaRPr kumimoji="1" lang="ja-JP" altLang="en-US" dirty="0"/>
          </a:p>
        </p:txBody>
      </p:sp>
      <p:pic>
        <p:nvPicPr>
          <p:cNvPr id="8" name="Picture 6" descr="C:\Users\tyasuda\AppData\Local\Microsoft\Windows\Temporary Internet Files\Content.IE5\FAHUO7A7\MC90043164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1844824"/>
            <a:ext cx="936104" cy="936104"/>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
        <p:nvSpPr>
          <p:cNvPr id="9" name="円形吹き出し 8"/>
          <p:cNvSpPr/>
          <p:nvPr/>
        </p:nvSpPr>
        <p:spPr>
          <a:xfrm>
            <a:off x="5232096" y="1696429"/>
            <a:ext cx="2501669" cy="1080120"/>
          </a:xfrm>
          <a:prstGeom prst="wedgeEllipseCallout">
            <a:avLst>
              <a:gd name="adj1" fmla="val 55283"/>
              <a:gd name="adj2" fmla="val -908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400" dirty="0"/>
              <a:t>Is he really Mr. A? Can you solve this problem?</a:t>
            </a:r>
            <a:endParaRPr kumimoji="1" lang="ja-JP" altLang="en-US" sz="1400" dirty="0"/>
          </a:p>
        </p:txBody>
      </p:sp>
      <p:sp>
        <p:nvSpPr>
          <p:cNvPr id="10" name="テキスト ボックス 9"/>
          <p:cNvSpPr txBox="1"/>
          <p:nvPr/>
        </p:nvSpPr>
        <p:spPr>
          <a:xfrm>
            <a:off x="7596336" y="1434079"/>
            <a:ext cx="800219" cy="338554"/>
          </a:xfrm>
          <a:prstGeom prst="rect">
            <a:avLst/>
          </a:prstGeom>
          <a:noFill/>
        </p:spPr>
        <p:txBody>
          <a:bodyPr wrap="none" rtlCol="0">
            <a:spAutoFit/>
          </a:bodyPr>
          <a:lstStyle/>
          <a:p>
            <a:r>
              <a:rPr lang="en-US" altLang="ja-JP" sz="1600" dirty="0"/>
              <a:t>Verifier</a:t>
            </a:r>
            <a:endParaRPr kumimoji="1" lang="ja-JP" altLang="en-US" sz="1600" dirty="0"/>
          </a:p>
        </p:txBody>
      </p:sp>
      <p:pic>
        <p:nvPicPr>
          <p:cNvPr id="11" name="Picture 4" descr="C:\Users\tyasuda\AppData\Local\Microsoft\Windows\Temporary Internet Files\Content.IE5\6G6W7DUK\MC90043164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2096" y="4862649"/>
            <a:ext cx="877117" cy="877117"/>
          </a:xfrm>
          <a:prstGeom prst="rect">
            <a:avLst/>
          </a:prstGeom>
          <a:noFill/>
          <a:effectLst>
            <a:glow>
              <a:schemeClr val="accent1"/>
            </a:glow>
          </a:effectLst>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
        <p:nvSpPr>
          <p:cNvPr id="12" name="正方形/長方形 11"/>
          <p:cNvSpPr/>
          <p:nvPr/>
        </p:nvSpPr>
        <p:spPr>
          <a:xfrm>
            <a:off x="5868144" y="2790574"/>
            <a:ext cx="2736303" cy="85445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ltLang="ja-JP" sz="1600" u="sng" dirty="0"/>
              <a:t>problem </a:t>
            </a:r>
            <a:r>
              <a:rPr kumimoji="1" lang="ja-JP" altLang="en-US" sz="1600" dirty="0" smtClean="0"/>
              <a:t>　</a:t>
            </a:r>
            <a:r>
              <a:rPr kumimoji="1" lang="en-US" altLang="ja-JP" sz="1600" dirty="0" smtClean="0"/>
              <a:t>………………………………</a:t>
            </a:r>
            <a:r>
              <a:rPr kumimoji="1" lang="ja-JP" altLang="en-US" sz="1600" dirty="0" smtClean="0"/>
              <a:t>　　</a:t>
            </a:r>
            <a:r>
              <a:rPr kumimoji="1" lang="en-US" altLang="ja-JP" sz="1600" dirty="0" smtClean="0"/>
              <a:t/>
            </a:r>
            <a:br>
              <a:rPr kumimoji="1" lang="en-US" altLang="ja-JP" sz="1600" dirty="0" smtClean="0"/>
            </a:br>
            <a:r>
              <a:rPr kumimoji="1" lang="en-US" altLang="ja-JP" sz="1600" dirty="0" smtClean="0"/>
              <a:t>…………………….</a:t>
            </a:r>
            <a:endParaRPr kumimoji="1" lang="ja-JP" altLang="en-US" sz="1600" dirty="0"/>
          </a:p>
        </p:txBody>
      </p:sp>
      <p:sp>
        <p:nvSpPr>
          <p:cNvPr id="13" name="テキスト ボックス 12"/>
          <p:cNvSpPr txBox="1"/>
          <p:nvPr/>
        </p:nvSpPr>
        <p:spPr>
          <a:xfrm>
            <a:off x="4676992" y="4167311"/>
            <a:ext cx="1507464" cy="338554"/>
          </a:xfrm>
          <a:prstGeom prst="rect">
            <a:avLst/>
          </a:prstGeom>
          <a:noFill/>
        </p:spPr>
        <p:txBody>
          <a:bodyPr wrap="none" rtlCol="0">
            <a:spAutoFit/>
          </a:bodyPr>
          <a:lstStyle/>
          <a:p>
            <a:r>
              <a:rPr lang="en-US" altLang="ja-JP" sz="1600" dirty="0" smtClean="0"/>
              <a:t>Mr. C's </a:t>
            </a:r>
            <a:r>
              <a:rPr lang="en-US" altLang="ja-JP" sz="1600" dirty="0"/>
              <a:t>spoofing</a:t>
            </a:r>
            <a:endParaRPr kumimoji="1" lang="ja-JP" altLang="en-US" sz="1600" dirty="0"/>
          </a:p>
        </p:txBody>
      </p:sp>
      <p:sp>
        <p:nvSpPr>
          <p:cNvPr id="14" name="雲形吹き出し 13"/>
          <p:cNvSpPr/>
          <p:nvPr/>
        </p:nvSpPr>
        <p:spPr>
          <a:xfrm>
            <a:off x="5940152" y="4149080"/>
            <a:ext cx="2736304" cy="1008112"/>
          </a:xfrm>
          <a:prstGeom prst="cloudCallout">
            <a:avLst>
              <a:gd name="adj1" fmla="val -45853"/>
              <a:gd name="adj2" fmla="val 43515"/>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400" dirty="0"/>
              <a:t>What should I do. I'm not A, so I can not solve it.</a:t>
            </a:r>
            <a:endParaRPr kumimoji="1" lang="ja-JP" altLang="en-US" sz="1400" dirty="0"/>
          </a:p>
        </p:txBody>
      </p:sp>
      <p:sp>
        <p:nvSpPr>
          <p:cNvPr id="15" name="テキスト ボックス 14"/>
          <p:cNvSpPr txBox="1"/>
          <p:nvPr/>
        </p:nvSpPr>
        <p:spPr>
          <a:xfrm>
            <a:off x="5362725" y="3682806"/>
            <a:ext cx="3651064" cy="307777"/>
          </a:xfrm>
          <a:prstGeom prst="rect">
            <a:avLst/>
          </a:prstGeom>
          <a:noFill/>
        </p:spPr>
        <p:txBody>
          <a:bodyPr wrap="none" rtlCol="0">
            <a:spAutoFit/>
          </a:bodyPr>
          <a:lstStyle/>
          <a:p>
            <a:r>
              <a:rPr lang="en-US" altLang="ja-JP" sz="1400"/>
              <a:t>(Mathematical problem which A can solve only)</a:t>
            </a:r>
            <a:endParaRPr lang="ja-JP" altLang="en-US" sz="1400" dirty="0"/>
          </a:p>
        </p:txBody>
      </p:sp>
      <p:sp>
        <p:nvSpPr>
          <p:cNvPr id="16" name="テキスト ボックス 15"/>
          <p:cNvSpPr txBox="1"/>
          <p:nvPr/>
        </p:nvSpPr>
        <p:spPr>
          <a:xfrm>
            <a:off x="5430724" y="5950029"/>
            <a:ext cx="3486595" cy="369332"/>
          </a:xfrm>
          <a:prstGeom prst="rect">
            <a:avLst/>
          </a:prstGeom>
          <a:noFill/>
        </p:spPr>
        <p:txBody>
          <a:bodyPr wrap="none" rtlCol="0">
            <a:spAutoFit/>
          </a:bodyPr>
          <a:lstStyle/>
          <a:p>
            <a:r>
              <a:rPr lang="en-US" altLang="ja-JP" b="1"/>
              <a:t>Authentication by digital signature</a:t>
            </a:r>
            <a:endParaRPr kumimoji="1" lang="ja-JP" altLang="en-US" b="1" dirty="0"/>
          </a:p>
        </p:txBody>
      </p:sp>
      <p:sp>
        <p:nvSpPr>
          <p:cNvPr id="17" name="フッター プレースホルダー 3"/>
          <p:cNvSpPr>
            <a:spLocks noGrp="1"/>
          </p:cNvSpPr>
          <p:nvPr/>
        </p:nvSpPr>
        <p:spPr>
          <a:xfrm>
            <a:off x="2584554" y="6426356"/>
            <a:ext cx="30861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dirty="0"/>
              <a:t>Primary Course of Cyber Security </a:t>
            </a:r>
            <a:endParaRPr lang="ja-JP" altLang="en-US" dirty="0">
              <a:solidFill>
                <a:prstClr val="black">
                  <a:tint val="75000"/>
                </a:prstClr>
              </a:solidFill>
            </a:endParaRPr>
          </a:p>
        </p:txBody>
      </p:sp>
    </p:spTree>
    <p:extLst>
      <p:ext uri="{BB962C8B-B14F-4D97-AF65-F5344CB8AC3E}">
        <p14:creationId xmlns:p14="http://schemas.microsoft.com/office/powerpoint/2010/main" val="5494942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9550" y="159543"/>
            <a:ext cx="7886700" cy="1325563"/>
          </a:xfrm>
        </p:spPr>
        <p:txBody>
          <a:bodyPr>
            <a:normAutofit/>
          </a:bodyPr>
          <a:lstStyle/>
          <a:p>
            <a:r>
              <a:rPr lang="en-US" altLang="ja-JP" sz="4000" dirty="0"/>
              <a:t>Application example of cryptography in real world</a:t>
            </a:r>
            <a:endParaRPr kumimoji="1" lang="ja-JP" altLang="en-US" sz="4000" dirty="0"/>
          </a:p>
        </p:txBody>
      </p:sp>
      <p:sp>
        <p:nvSpPr>
          <p:cNvPr id="7" name="コンテンツ プレースホルダー 2"/>
          <p:cNvSpPr>
            <a:spLocks noGrp="1"/>
          </p:cNvSpPr>
          <p:nvPr>
            <p:ph idx="1"/>
          </p:nvPr>
        </p:nvSpPr>
        <p:spPr>
          <a:xfrm>
            <a:off x="407227" y="1517253"/>
            <a:ext cx="8108123" cy="4667647"/>
          </a:xfrm>
        </p:spPr>
        <p:txBody>
          <a:bodyPr>
            <a:normAutofit/>
          </a:bodyPr>
          <a:lstStyle/>
          <a:p>
            <a:r>
              <a:rPr lang="en-US" altLang="ja-JP" sz="2800" dirty="0" smtClean="0"/>
              <a:t>TLS (Transport Layer Security)</a:t>
            </a:r>
          </a:p>
          <a:p>
            <a:pPr lvl="1"/>
            <a:r>
              <a:rPr lang="en-US" altLang="ja-JP" sz="2800" dirty="0"/>
              <a:t>Security protocol to enhance the transport </a:t>
            </a:r>
            <a:r>
              <a:rPr lang="en-US" altLang="ja-JP" sz="2800" dirty="0" smtClean="0"/>
              <a:t>layer</a:t>
            </a:r>
          </a:p>
          <a:p>
            <a:pPr lvl="1"/>
            <a:r>
              <a:rPr lang="en-US" altLang="ja-JP" sz="2800" dirty="0"/>
              <a:t>Required for online shopping, online banking, secure use of </a:t>
            </a:r>
            <a:r>
              <a:rPr lang="en-US" altLang="ja-JP" sz="2800" dirty="0" smtClean="0"/>
              <a:t>e-mail</a:t>
            </a:r>
          </a:p>
          <a:p>
            <a:pPr lvl="1"/>
            <a:r>
              <a:rPr lang="en-US" altLang="ja-JP" sz="2800" dirty="0"/>
              <a:t>The foundation of </a:t>
            </a:r>
            <a:r>
              <a:rPr lang="en-US" altLang="ja-JP" sz="2800" dirty="0" smtClean="0"/>
              <a:t>HTTPS</a:t>
            </a:r>
          </a:p>
          <a:p>
            <a:pPr lvl="1"/>
            <a:endParaRPr lang="en-US" altLang="ja-JP" sz="2800" dirty="0" smtClean="0"/>
          </a:p>
          <a:p>
            <a:r>
              <a:rPr lang="en-US" altLang="ja-JP" sz="2800" dirty="0"/>
              <a:t>Encryption of hard disk </a:t>
            </a:r>
            <a:r>
              <a:rPr lang="en-US" altLang="ja-JP" sz="2800" dirty="0" smtClean="0"/>
              <a:t>etc</a:t>
            </a:r>
            <a:r>
              <a:rPr lang="en-US" altLang="ja-JP" sz="2800" dirty="0"/>
              <a:t>.</a:t>
            </a:r>
            <a:endParaRPr lang="en-US" altLang="ja-JP" sz="2800" dirty="0" smtClean="0"/>
          </a:p>
          <a:p>
            <a:pPr lvl="1"/>
            <a:r>
              <a:rPr lang="en-US" altLang="ja-JP" sz="2400" dirty="0" smtClean="0"/>
              <a:t>BitLocker , </a:t>
            </a:r>
            <a:r>
              <a:rPr lang="en-US" altLang="ja-JP" sz="2400" dirty="0" err="1" smtClean="0"/>
              <a:t>FileVault</a:t>
            </a:r>
            <a:r>
              <a:rPr lang="en-US" altLang="ja-JP" sz="2400" dirty="0" smtClean="0"/>
              <a:t>  etc.</a:t>
            </a:r>
          </a:p>
          <a:p>
            <a:pPr lvl="1"/>
            <a:r>
              <a:rPr lang="en-US" altLang="ja-JP" sz="2400" dirty="0"/>
              <a:t>Many are using </a:t>
            </a:r>
            <a:r>
              <a:rPr lang="en-US" altLang="ja-JP" sz="2400" dirty="0" smtClean="0"/>
              <a:t>AES</a:t>
            </a:r>
          </a:p>
          <a:p>
            <a:pPr lvl="2"/>
            <a:r>
              <a:rPr lang="en-US" altLang="ja-JP" sz="1800" dirty="0"/>
              <a:t>Recent equipment is also loaded with high-speed processing chip of AES</a:t>
            </a:r>
            <a:endParaRPr lang="en-US" altLang="ja-JP" sz="1800" dirty="0" smtClean="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33</a:t>
            </a:fld>
            <a:endParaRPr kumimoji="1" lang="ja-JP" altLang="en-US" dirty="0"/>
          </a:p>
        </p:txBody>
      </p:sp>
      <p:sp>
        <p:nvSpPr>
          <p:cNvPr id="8" name="フッター プレースホルダー 3"/>
          <p:cNvSpPr>
            <a:spLocks noGrp="1"/>
          </p:cNvSpPr>
          <p:nvPr/>
        </p:nvSpPr>
        <p:spPr>
          <a:xfrm>
            <a:off x="2584554" y="6426356"/>
            <a:ext cx="30861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dirty="0"/>
              <a:t>Primary Course of Cyber Security </a:t>
            </a:r>
            <a:endParaRPr lang="ja-JP" altLang="en-US" dirty="0">
              <a:solidFill>
                <a:prstClr val="black">
                  <a:tint val="75000"/>
                </a:prstClr>
              </a:solidFill>
            </a:endParaRPr>
          </a:p>
        </p:txBody>
      </p:sp>
    </p:spTree>
    <p:extLst>
      <p:ext uri="{BB962C8B-B14F-4D97-AF65-F5344CB8AC3E}">
        <p14:creationId xmlns:p14="http://schemas.microsoft.com/office/powerpoint/2010/main" val="4307644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6050" y="123826"/>
            <a:ext cx="7886700" cy="1325563"/>
          </a:xfrm>
        </p:spPr>
        <p:txBody>
          <a:bodyPr>
            <a:normAutofit/>
          </a:bodyPr>
          <a:lstStyle/>
          <a:p>
            <a:r>
              <a:rPr kumimoji="1" lang="en-US" altLang="ja-JP" sz="4000" dirty="0" smtClean="0"/>
              <a:t>SSL</a:t>
            </a:r>
            <a:r>
              <a:rPr kumimoji="1" lang="ja-JP" altLang="en-US" sz="4000" dirty="0" smtClean="0"/>
              <a:t>・</a:t>
            </a:r>
            <a:r>
              <a:rPr kumimoji="1" lang="en-US" altLang="ja-JP" sz="4000" dirty="0" smtClean="0"/>
              <a:t>TLS</a:t>
            </a:r>
            <a:endParaRPr kumimoji="1" lang="ja-JP" altLang="en-US" sz="4000" dirty="0"/>
          </a:p>
        </p:txBody>
      </p:sp>
      <p:sp>
        <p:nvSpPr>
          <p:cNvPr id="3" name="コンテンツ プレースホルダー 2"/>
          <p:cNvSpPr>
            <a:spLocks noGrp="1"/>
          </p:cNvSpPr>
          <p:nvPr>
            <p:ph idx="1"/>
          </p:nvPr>
        </p:nvSpPr>
        <p:spPr>
          <a:xfrm>
            <a:off x="311150" y="1449389"/>
            <a:ext cx="7886700" cy="4351338"/>
          </a:xfrm>
        </p:spPr>
        <p:txBody>
          <a:bodyPr>
            <a:normAutofit fontScale="85000" lnSpcReduction="20000"/>
          </a:bodyPr>
          <a:lstStyle/>
          <a:p>
            <a:r>
              <a:rPr lang="en-US" altLang="ja-JP" sz="3600" dirty="0"/>
              <a:t>Mechanism (protocol) that encrypts communication on the Internet and makes it </a:t>
            </a:r>
            <a:r>
              <a:rPr lang="en-US" altLang="ja-JP" sz="3600" dirty="0" smtClean="0"/>
              <a:t>secure</a:t>
            </a:r>
            <a:endParaRPr kumimoji="1" lang="en-US" altLang="ja-JP" sz="3600" dirty="0" smtClean="0"/>
          </a:p>
          <a:p>
            <a:pPr lvl="1"/>
            <a:r>
              <a:rPr kumimoji="1" lang="en-US" altLang="ja-JP" sz="3200" dirty="0" smtClean="0"/>
              <a:t>SSL: Secure Socket Layer</a:t>
            </a:r>
          </a:p>
          <a:p>
            <a:pPr lvl="1"/>
            <a:r>
              <a:rPr lang="en-US" altLang="ja-JP" sz="3200" dirty="0" smtClean="0"/>
              <a:t>TLS: Transport Layer Security</a:t>
            </a:r>
          </a:p>
          <a:p>
            <a:pPr lvl="1"/>
            <a:r>
              <a:rPr lang="en-US" altLang="ja-JP" sz="3200" dirty="0"/>
              <a:t>It can be thought that SSL and TLS refer to almost the same </a:t>
            </a:r>
            <a:r>
              <a:rPr lang="en-US" altLang="ja-JP" sz="3200" dirty="0" smtClean="0"/>
              <a:t>thing.</a:t>
            </a:r>
            <a:endParaRPr kumimoji="1" lang="en-US" altLang="ja-JP" sz="3200" dirty="0" smtClean="0"/>
          </a:p>
          <a:p>
            <a:r>
              <a:rPr lang="en-US" altLang="ja-JP" sz="3600" dirty="0"/>
              <a:t>It can not be used unless both server and client are </a:t>
            </a:r>
            <a:r>
              <a:rPr lang="en-US" altLang="ja-JP" sz="3600" dirty="0" smtClean="0"/>
              <a:t>compatible</a:t>
            </a:r>
            <a:r>
              <a:rPr lang="en-US" altLang="ja-JP" sz="3600" dirty="0"/>
              <a:t>.</a:t>
            </a:r>
            <a:endParaRPr lang="en-US" altLang="ja-JP" sz="3600" dirty="0" smtClean="0"/>
          </a:p>
          <a:p>
            <a:pPr lvl="1"/>
            <a:r>
              <a:rPr lang="en-US" altLang="ja-JP" sz="3200" dirty="0"/>
              <a:t>E-mails and webs have almost no </a:t>
            </a:r>
            <a:r>
              <a:rPr lang="en-US" altLang="ja-JP" sz="3200" dirty="0" smtClean="0"/>
              <a:t>problem</a:t>
            </a:r>
          </a:p>
          <a:p>
            <a:r>
              <a:rPr lang="en-US" altLang="ja-JP" sz="3600" dirty="0" smtClean="0"/>
              <a:t>Including </a:t>
            </a:r>
            <a:r>
              <a:rPr lang="en-US" altLang="ja-JP" sz="3600" dirty="0"/>
              <a:t>a mechanism to check whether the server is genuine</a:t>
            </a:r>
            <a:endParaRPr kumimoji="1" lang="en-US" altLang="ja-JP" sz="3600" dirty="0" smtClean="0"/>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34</a:t>
            </a:fld>
            <a:endParaRPr lang="ja-JP" altLang="en-US"/>
          </a:p>
        </p:txBody>
      </p:sp>
      <p:sp>
        <p:nvSpPr>
          <p:cNvPr id="6" name="フッター プレースホルダー 3"/>
          <p:cNvSpPr>
            <a:spLocks noGrp="1"/>
          </p:cNvSpPr>
          <p:nvPr/>
        </p:nvSpPr>
        <p:spPr>
          <a:xfrm>
            <a:off x="2584554" y="6426356"/>
            <a:ext cx="30861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dirty="0"/>
              <a:t>Primary Course of Cyber Security </a:t>
            </a:r>
            <a:endParaRPr lang="ja-JP" altLang="en-US" dirty="0">
              <a:solidFill>
                <a:prstClr val="black">
                  <a:tint val="75000"/>
                </a:prstClr>
              </a:solidFill>
            </a:endParaRPr>
          </a:p>
        </p:txBody>
      </p:sp>
    </p:spTree>
    <p:extLst>
      <p:ext uri="{BB962C8B-B14F-4D97-AF65-F5344CB8AC3E}">
        <p14:creationId xmlns:p14="http://schemas.microsoft.com/office/powerpoint/2010/main" val="42317675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78000"/>
            <a:ext cx="6927024" cy="832550"/>
          </a:xfrm>
        </p:spPr>
        <p:txBody>
          <a:bodyPr>
            <a:normAutofit/>
          </a:bodyPr>
          <a:lstStyle/>
          <a:p>
            <a:r>
              <a:rPr lang="en-US" altLang="ja-JP" sz="4000" dirty="0"/>
              <a:t>TLS protocol (outline)</a:t>
            </a:r>
            <a:endParaRPr kumimoji="1" lang="ja-JP" altLang="en-US" sz="4000" dirty="0"/>
          </a:p>
        </p:txBody>
      </p:sp>
      <p:sp>
        <p:nvSpPr>
          <p:cNvPr id="5" name="フッター プレースホルダー 4"/>
          <p:cNvSpPr>
            <a:spLocks noGrp="1"/>
          </p:cNvSpPr>
          <p:nvPr>
            <p:ph type="ftr" sz="quarter" idx="11"/>
          </p:nvPr>
        </p:nvSpPr>
        <p:spPr>
          <a:xfrm>
            <a:off x="1607377" y="6224709"/>
            <a:ext cx="6051526" cy="365125"/>
          </a:xfrm>
        </p:spPr>
        <p:txBody>
          <a:bodyPr/>
          <a:lstStyle/>
          <a:p>
            <a:r>
              <a:rPr kumimoji="1" lang="ja-JP" altLang="en-US" smtClean="0"/>
              <a:t>サイバーセキュリティ基礎論</a:t>
            </a:r>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35</a:t>
            </a:fld>
            <a:endParaRPr kumimoji="1" lang="ja-JP" altLang="en-US" dirty="0"/>
          </a:p>
        </p:txBody>
      </p:sp>
      <p:sp>
        <p:nvSpPr>
          <p:cNvPr id="7" name="角丸四角形 6"/>
          <p:cNvSpPr/>
          <p:nvPr/>
        </p:nvSpPr>
        <p:spPr>
          <a:xfrm>
            <a:off x="107504" y="6110188"/>
            <a:ext cx="8640960" cy="648072"/>
          </a:xfrm>
          <a:prstGeom prst="roundRect">
            <a:avLst>
              <a:gd name="adj" fmla="val 37585"/>
            </a:avLst>
          </a:prstGeom>
          <a:solidFill>
            <a:srgbClr val="66C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107504" y="4742036"/>
            <a:ext cx="8640960" cy="1224136"/>
          </a:xfrm>
          <a:prstGeom prst="roundRect">
            <a:avLst>
              <a:gd name="adj" fmla="val 26511"/>
            </a:avLst>
          </a:prstGeom>
          <a:solidFill>
            <a:srgbClr val="66C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107504" y="3445892"/>
            <a:ext cx="8640960" cy="864096"/>
          </a:xfrm>
          <a:prstGeom prst="roundRect">
            <a:avLst>
              <a:gd name="adj" fmla="val 37585"/>
            </a:avLst>
          </a:prstGeom>
          <a:solidFill>
            <a:srgbClr val="66C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p:cNvCxnSpPr/>
          <p:nvPr/>
        </p:nvCxnSpPr>
        <p:spPr>
          <a:xfrm>
            <a:off x="2987824" y="5030068"/>
            <a:ext cx="4320480" cy="0"/>
          </a:xfrm>
          <a:prstGeom prst="straightConnector1">
            <a:avLst/>
          </a:prstGeom>
          <a:ln w="38100">
            <a:solidFill>
              <a:srgbClr val="C00000"/>
            </a:solidFill>
            <a:tailEnd type="arrow" w="sm" len="sm"/>
          </a:ln>
        </p:spPr>
        <p:style>
          <a:lnRef idx="2">
            <a:schemeClr val="accent1"/>
          </a:lnRef>
          <a:fillRef idx="0">
            <a:schemeClr val="accent1"/>
          </a:fillRef>
          <a:effectRef idx="1">
            <a:schemeClr val="accent1"/>
          </a:effectRef>
          <a:fontRef idx="minor">
            <a:schemeClr val="tx1"/>
          </a:fontRef>
        </p:style>
      </p:cxnSp>
      <p:cxnSp>
        <p:nvCxnSpPr>
          <p:cNvPr id="11" name="直線矢印コネクタ 10"/>
          <p:cNvCxnSpPr/>
          <p:nvPr/>
        </p:nvCxnSpPr>
        <p:spPr>
          <a:xfrm>
            <a:off x="2987824" y="3949948"/>
            <a:ext cx="4320480" cy="0"/>
          </a:xfrm>
          <a:prstGeom prst="straightConnector1">
            <a:avLst/>
          </a:prstGeom>
          <a:ln w="57150">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12" name="スライド番号プレースホルダー 3"/>
          <p:cNvSpPr txBox="1">
            <a:spLocks/>
          </p:cNvSpPr>
          <p:nvPr/>
        </p:nvSpPr>
        <p:spPr>
          <a:xfrm>
            <a:off x="6697216" y="6334125"/>
            <a:ext cx="2133600" cy="476250"/>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5A9B447-FB59-4068-AAA5-AA394FCABA82}" type="slidenum">
              <a:rPr lang="en-US" altLang="ja-JP" smtClean="0"/>
              <a:pPr/>
              <a:t>35</a:t>
            </a:fld>
            <a:endParaRPr lang="en-US" altLang="ja-JP" dirty="0"/>
          </a:p>
        </p:txBody>
      </p:sp>
      <p:cxnSp>
        <p:nvCxnSpPr>
          <p:cNvPr id="13" name="直線コネクタ 12"/>
          <p:cNvCxnSpPr/>
          <p:nvPr/>
        </p:nvCxnSpPr>
        <p:spPr>
          <a:xfrm>
            <a:off x="2987824" y="1573684"/>
            <a:ext cx="0" cy="5256584"/>
          </a:xfrm>
          <a:prstGeom prst="line">
            <a:avLst/>
          </a:prstGeom>
          <a:ln>
            <a:solidFill>
              <a:schemeClr val="accent1">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 name="直線コネクタ 13"/>
          <p:cNvCxnSpPr/>
          <p:nvPr/>
        </p:nvCxnSpPr>
        <p:spPr>
          <a:xfrm>
            <a:off x="7308304" y="1573684"/>
            <a:ext cx="0" cy="5256584"/>
          </a:xfrm>
          <a:prstGeom prst="line">
            <a:avLst/>
          </a:prstGeom>
          <a:ln>
            <a:solidFill>
              <a:schemeClr val="accent1">
                <a:lumMod val="25000"/>
              </a:schemeClr>
            </a:solidFill>
          </a:ln>
        </p:spPr>
        <p:style>
          <a:lnRef idx="2">
            <a:schemeClr val="accent1"/>
          </a:lnRef>
          <a:fillRef idx="0">
            <a:schemeClr val="accent1"/>
          </a:fillRef>
          <a:effectRef idx="1">
            <a:schemeClr val="accent1"/>
          </a:effectRef>
          <a:fontRef idx="minor">
            <a:schemeClr val="tx1"/>
          </a:fontRef>
        </p:style>
      </p:cxnSp>
      <p:sp>
        <p:nvSpPr>
          <p:cNvPr id="15" name="テキスト ボックス 14"/>
          <p:cNvSpPr txBox="1"/>
          <p:nvPr/>
        </p:nvSpPr>
        <p:spPr>
          <a:xfrm>
            <a:off x="1331640" y="1141636"/>
            <a:ext cx="2336602" cy="461665"/>
          </a:xfrm>
          <a:prstGeom prst="rect">
            <a:avLst/>
          </a:prstGeom>
          <a:noFill/>
        </p:spPr>
        <p:txBody>
          <a:bodyPr wrap="none" rtlCol="0">
            <a:spAutoFit/>
          </a:bodyPr>
          <a:lstStyle/>
          <a:p>
            <a:r>
              <a:rPr lang="en-US" altLang="ja-JP" sz="2400" dirty="0"/>
              <a:t>Customer (client)</a:t>
            </a:r>
            <a:endParaRPr kumimoji="1" lang="ja-JP" altLang="en-US" sz="2400" dirty="0"/>
          </a:p>
        </p:txBody>
      </p:sp>
      <p:sp>
        <p:nvSpPr>
          <p:cNvPr id="16" name="テキスト ボックス 15"/>
          <p:cNvSpPr txBox="1"/>
          <p:nvPr/>
        </p:nvSpPr>
        <p:spPr>
          <a:xfrm>
            <a:off x="6987600" y="1163092"/>
            <a:ext cx="1951175" cy="461665"/>
          </a:xfrm>
          <a:prstGeom prst="rect">
            <a:avLst/>
          </a:prstGeom>
          <a:noFill/>
        </p:spPr>
        <p:txBody>
          <a:bodyPr wrap="none" rtlCol="0">
            <a:spAutoFit/>
          </a:bodyPr>
          <a:lstStyle/>
          <a:p>
            <a:r>
              <a:rPr lang="en-US" altLang="ja-JP" sz="2400"/>
              <a:t>Store (server)</a:t>
            </a:r>
            <a:endParaRPr kumimoji="1" lang="ja-JP" altLang="en-US" sz="2400" dirty="0"/>
          </a:p>
        </p:txBody>
      </p:sp>
      <p:sp>
        <p:nvSpPr>
          <p:cNvPr id="17" name="テキスト ボックス 16"/>
          <p:cNvSpPr txBox="1"/>
          <p:nvPr/>
        </p:nvSpPr>
        <p:spPr>
          <a:xfrm>
            <a:off x="3672041" y="1367998"/>
            <a:ext cx="2916183" cy="349702"/>
          </a:xfrm>
          <a:prstGeom prst="rect">
            <a:avLst/>
          </a:prstGeom>
          <a:noFill/>
        </p:spPr>
        <p:txBody>
          <a:bodyPr wrap="none" tIns="36000" bIns="36000" rtlCol="0">
            <a:spAutoFit/>
          </a:bodyPr>
          <a:lstStyle/>
          <a:p>
            <a:r>
              <a:rPr kumimoji="1" lang="en-US" altLang="ja-JP" dirty="0" smtClean="0"/>
              <a:t>ClientHello{Ra, CipherList}</a:t>
            </a:r>
            <a:endParaRPr kumimoji="1" lang="ja-JP" altLang="en-US" dirty="0"/>
          </a:p>
        </p:txBody>
      </p:sp>
      <p:sp>
        <p:nvSpPr>
          <p:cNvPr id="18" name="テキスト ボックス 17"/>
          <p:cNvSpPr txBox="1"/>
          <p:nvPr/>
        </p:nvSpPr>
        <p:spPr>
          <a:xfrm>
            <a:off x="3702282" y="1933609"/>
            <a:ext cx="2646878" cy="349702"/>
          </a:xfrm>
          <a:prstGeom prst="rect">
            <a:avLst/>
          </a:prstGeom>
          <a:noFill/>
        </p:spPr>
        <p:txBody>
          <a:bodyPr wrap="none" tIns="36000" bIns="36000" rtlCol="0">
            <a:spAutoFit/>
          </a:bodyPr>
          <a:lstStyle/>
          <a:p>
            <a:r>
              <a:rPr kumimoji="1" lang="en-US" altLang="ja-JP" dirty="0" smtClean="0"/>
              <a:t>ServerHello{Rb, Cipher}</a:t>
            </a:r>
            <a:endParaRPr kumimoji="1" lang="ja-JP" altLang="en-US" dirty="0"/>
          </a:p>
        </p:txBody>
      </p:sp>
      <p:sp>
        <p:nvSpPr>
          <p:cNvPr id="19" name="テキスト ボックス 18"/>
          <p:cNvSpPr txBox="1"/>
          <p:nvPr/>
        </p:nvSpPr>
        <p:spPr>
          <a:xfrm>
            <a:off x="3388050" y="2365657"/>
            <a:ext cx="3647152" cy="349702"/>
          </a:xfrm>
          <a:prstGeom prst="rect">
            <a:avLst/>
          </a:prstGeom>
          <a:noFill/>
        </p:spPr>
        <p:txBody>
          <a:bodyPr wrap="none" tIns="36000" bIns="36000" rtlCol="0">
            <a:spAutoFit/>
          </a:bodyPr>
          <a:lstStyle/>
          <a:p>
            <a:r>
              <a:rPr kumimoji="1" lang="en-US" altLang="ja-JP" dirty="0" smtClean="0"/>
              <a:t>ServerCertificate{Ks, Server cert.}</a:t>
            </a:r>
            <a:endParaRPr kumimoji="1" lang="ja-JP" altLang="en-US" dirty="0"/>
          </a:p>
        </p:txBody>
      </p:sp>
      <p:sp>
        <p:nvSpPr>
          <p:cNvPr id="20" name="テキスト ボックス 19"/>
          <p:cNvSpPr txBox="1"/>
          <p:nvPr/>
        </p:nvSpPr>
        <p:spPr>
          <a:xfrm>
            <a:off x="4023276" y="4237980"/>
            <a:ext cx="2326278" cy="349702"/>
          </a:xfrm>
          <a:prstGeom prst="rect">
            <a:avLst/>
          </a:prstGeom>
          <a:noFill/>
        </p:spPr>
        <p:txBody>
          <a:bodyPr wrap="none" tIns="36000" bIns="36000" rtlCol="0">
            <a:spAutoFit/>
          </a:bodyPr>
          <a:lstStyle/>
          <a:p>
            <a:r>
              <a:rPr kumimoji="1" lang="en-US" altLang="ja-JP" dirty="0"/>
              <a:t>[</a:t>
            </a:r>
            <a:r>
              <a:rPr kumimoji="1" lang="en-US" altLang="ja-JP" dirty="0" smtClean="0"/>
              <a:t>ChangeCipherSpec]</a:t>
            </a:r>
            <a:endParaRPr kumimoji="1" lang="ja-JP" altLang="en-US" dirty="0"/>
          </a:p>
        </p:txBody>
      </p:sp>
      <p:sp>
        <p:nvSpPr>
          <p:cNvPr id="21" name="テキスト ボックス 20"/>
          <p:cNvSpPr txBox="1"/>
          <p:nvPr/>
        </p:nvSpPr>
        <p:spPr>
          <a:xfrm>
            <a:off x="3491880" y="4670028"/>
            <a:ext cx="3775393" cy="349702"/>
          </a:xfrm>
          <a:prstGeom prst="rect">
            <a:avLst/>
          </a:prstGeom>
          <a:noFill/>
        </p:spPr>
        <p:txBody>
          <a:bodyPr wrap="none" tIns="36000" bIns="36000" rtlCol="0">
            <a:spAutoFit/>
          </a:bodyPr>
          <a:lstStyle/>
          <a:p>
            <a:r>
              <a:rPr lang="en-US" altLang="ja-JP" dirty="0" smtClean="0">
                <a:solidFill>
                  <a:srgbClr val="C00000"/>
                </a:solidFill>
              </a:rPr>
              <a:t>Finished{hashed handshake msgs}</a:t>
            </a:r>
            <a:endParaRPr kumimoji="1" lang="ja-JP" altLang="en-US" dirty="0">
              <a:solidFill>
                <a:srgbClr val="C00000"/>
              </a:solidFill>
            </a:endParaRPr>
          </a:p>
        </p:txBody>
      </p:sp>
      <p:sp>
        <p:nvSpPr>
          <p:cNvPr id="22" name="テキスト ボックス 21"/>
          <p:cNvSpPr txBox="1"/>
          <p:nvPr/>
        </p:nvSpPr>
        <p:spPr>
          <a:xfrm>
            <a:off x="4052931" y="5102076"/>
            <a:ext cx="2326278" cy="349702"/>
          </a:xfrm>
          <a:prstGeom prst="rect">
            <a:avLst/>
          </a:prstGeom>
          <a:noFill/>
        </p:spPr>
        <p:txBody>
          <a:bodyPr wrap="none" tIns="36000" bIns="36000" rtlCol="0">
            <a:spAutoFit/>
          </a:bodyPr>
          <a:lstStyle/>
          <a:p>
            <a:r>
              <a:rPr kumimoji="1" lang="en-US" altLang="ja-JP" dirty="0"/>
              <a:t>[ChangeCipherSpec]</a:t>
            </a:r>
            <a:endParaRPr kumimoji="1" lang="ja-JP" altLang="en-US" dirty="0"/>
          </a:p>
        </p:txBody>
      </p:sp>
      <p:sp>
        <p:nvSpPr>
          <p:cNvPr id="23" name="テキスト ボックス 22"/>
          <p:cNvSpPr txBox="1"/>
          <p:nvPr/>
        </p:nvSpPr>
        <p:spPr>
          <a:xfrm>
            <a:off x="3491880" y="5534124"/>
            <a:ext cx="3775393" cy="349702"/>
          </a:xfrm>
          <a:prstGeom prst="rect">
            <a:avLst/>
          </a:prstGeom>
          <a:noFill/>
        </p:spPr>
        <p:txBody>
          <a:bodyPr wrap="none" tIns="36000" bIns="36000" rtlCol="0">
            <a:spAutoFit/>
          </a:bodyPr>
          <a:lstStyle/>
          <a:p>
            <a:r>
              <a:rPr lang="en-US" altLang="ja-JP" dirty="0" smtClean="0">
                <a:solidFill>
                  <a:srgbClr val="C00000"/>
                </a:solidFill>
              </a:rPr>
              <a:t>Finished{hashed handshake msgs}</a:t>
            </a:r>
            <a:endParaRPr kumimoji="1" lang="ja-JP" altLang="en-US" dirty="0">
              <a:solidFill>
                <a:srgbClr val="C00000"/>
              </a:solidFill>
            </a:endParaRPr>
          </a:p>
        </p:txBody>
      </p:sp>
      <p:sp>
        <p:nvSpPr>
          <p:cNvPr id="24" name="テキスト ボックス 23"/>
          <p:cNvSpPr txBox="1"/>
          <p:nvPr/>
        </p:nvSpPr>
        <p:spPr>
          <a:xfrm>
            <a:off x="3347864" y="2880166"/>
            <a:ext cx="3967753" cy="349702"/>
          </a:xfrm>
          <a:prstGeom prst="rect">
            <a:avLst/>
          </a:prstGeom>
          <a:noFill/>
        </p:spPr>
        <p:txBody>
          <a:bodyPr wrap="none" tIns="36000" bIns="36000" rtlCol="0">
            <a:spAutoFit/>
          </a:bodyPr>
          <a:lstStyle/>
          <a:p>
            <a:r>
              <a:rPr kumimoji="1" lang="en-US" altLang="ja-JP" dirty="0" smtClean="0"/>
              <a:t>CertificateRequest, ServerHelloDone</a:t>
            </a:r>
            <a:endParaRPr kumimoji="1" lang="ja-JP" altLang="en-US" dirty="0"/>
          </a:p>
        </p:txBody>
      </p:sp>
      <p:sp>
        <p:nvSpPr>
          <p:cNvPr id="25" name="テキスト ボックス 24"/>
          <p:cNvSpPr txBox="1"/>
          <p:nvPr/>
        </p:nvSpPr>
        <p:spPr>
          <a:xfrm>
            <a:off x="4008556" y="3445892"/>
            <a:ext cx="2288447" cy="515901"/>
          </a:xfrm>
          <a:prstGeom prst="rect">
            <a:avLst/>
          </a:prstGeom>
          <a:noFill/>
        </p:spPr>
        <p:txBody>
          <a:bodyPr wrap="none" tIns="36000" bIns="36000" rtlCol="0">
            <a:spAutoFit/>
          </a:bodyPr>
          <a:lstStyle/>
          <a:p>
            <a:pPr algn="ctr">
              <a:lnSpc>
                <a:spcPct val="80000"/>
              </a:lnSpc>
            </a:pPr>
            <a:r>
              <a:rPr kumimoji="1" lang="en-US" altLang="ja-JP" dirty="0" smtClean="0"/>
              <a:t>ClientKeyExchange</a:t>
            </a:r>
          </a:p>
          <a:p>
            <a:pPr algn="ctr">
              <a:lnSpc>
                <a:spcPct val="80000"/>
              </a:lnSpc>
            </a:pPr>
            <a:r>
              <a:rPr lang="en-US" altLang="ja-JP" dirty="0"/>
              <a:t>{</a:t>
            </a:r>
            <a:r>
              <a:rPr lang="en-US" altLang="ja-JP" dirty="0" err="1"/>
              <a:t>Rc</a:t>
            </a:r>
            <a:r>
              <a:rPr lang="en-US" altLang="ja-JP" dirty="0"/>
              <a:t> encrypted with Ks}</a:t>
            </a:r>
            <a:endParaRPr kumimoji="1" lang="ja-JP" altLang="en-US" dirty="0"/>
          </a:p>
        </p:txBody>
      </p:sp>
      <p:sp>
        <p:nvSpPr>
          <p:cNvPr id="26" name="四角形吹き出し 25"/>
          <p:cNvSpPr/>
          <p:nvPr/>
        </p:nvSpPr>
        <p:spPr>
          <a:xfrm>
            <a:off x="696686" y="2221756"/>
            <a:ext cx="2050959" cy="648072"/>
          </a:xfrm>
          <a:prstGeom prst="wedgeRectCallout">
            <a:avLst>
              <a:gd name="adj1" fmla="val 62336"/>
              <a:gd name="adj2" fmla="val 31387"/>
            </a:avLst>
          </a:prstGeom>
        </p:spPr>
        <p:style>
          <a:lnRef idx="1">
            <a:schemeClr val="accent2"/>
          </a:lnRef>
          <a:fillRef idx="2">
            <a:schemeClr val="accent2"/>
          </a:fillRef>
          <a:effectRef idx="1">
            <a:schemeClr val="accent2"/>
          </a:effectRef>
          <a:fontRef idx="minor">
            <a:schemeClr val="dk1"/>
          </a:fontRef>
        </p:style>
        <p:txBody>
          <a:bodyPr lIns="0" rIns="0" rtlCol="0" anchor="ctr"/>
          <a:lstStyle/>
          <a:p>
            <a:pPr algn="ctr">
              <a:lnSpc>
                <a:spcPct val="80000"/>
              </a:lnSpc>
            </a:pPr>
            <a:r>
              <a:rPr lang="en-US" altLang="ja-JP" sz="1600"/>
              <a:t>Receive server certificate (public key Ks)</a:t>
            </a:r>
            <a:endParaRPr kumimoji="1" lang="ja-JP" altLang="en-US" sz="1600" dirty="0"/>
          </a:p>
        </p:txBody>
      </p:sp>
      <p:sp>
        <p:nvSpPr>
          <p:cNvPr id="27" name="四角形吹き出し 26"/>
          <p:cNvSpPr/>
          <p:nvPr/>
        </p:nvSpPr>
        <p:spPr>
          <a:xfrm>
            <a:off x="1250388" y="4201976"/>
            <a:ext cx="1650546" cy="684076"/>
          </a:xfrm>
          <a:prstGeom prst="wedgeRectCallout">
            <a:avLst>
              <a:gd name="adj1" fmla="val 63772"/>
              <a:gd name="adj2" fmla="val -83601"/>
            </a:avLst>
          </a:prstGeom>
        </p:spPr>
        <p:style>
          <a:lnRef idx="1">
            <a:schemeClr val="accent2"/>
          </a:lnRef>
          <a:fillRef idx="2">
            <a:schemeClr val="accent2"/>
          </a:fillRef>
          <a:effectRef idx="1">
            <a:schemeClr val="accent2"/>
          </a:effectRef>
          <a:fontRef idx="minor">
            <a:schemeClr val="dk1"/>
          </a:fontRef>
        </p:style>
        <p:txBody>
          <a:bodyPr lIns="0" rIns="0" rtlCol="0" anchor="ctr"/>
          <a:lstStyle/>
          <a:p>
            <a:pPr algn="ctr">
              <a:lnSpc>
                <a:spcPct val="80000"/>
              </a:lnSpc>
            </a:pPr>
            <a:r>
              <a:rPr lang="en-US" altLang="ja-JP" sz="1600" dirty="0"/>
              <a:t>Create master key </a:t>
            </a:r>
            <a:r>
              <a:rPr lang="en-US" altLang="ja-JP" sz="1600" dirty="0" err="1"/>
              <a:t>Ksh</a:t>
            </a:r>
            <a:r>
              <a:rPr lang="en-US" altLang="ja-JP" sz="1600" dirty="0"/>
              <a:t> from Ra </a:t>
            </a:r>
            <a:r>
              <a:rPr lang="en-US" altLang="ja-JP" sz="1600" dirty="0" err="1"/>
              <a:t>Rb</a:t>
            </a:r>
            <a:r>
              <a:rPr lang="en-US" altLang="ja-JP" sz="1600" dirty="0"/>
              <a:t> </a:t>
            </a:r>
            <a:r>
              <a:rPr lang="en-US" altLang="ja-JP" sz="1600" dirty="0" err="1"/>
              <a:t>Rc</a:t>
            </a:r>
            <a:endParaRPr lang="en-US" altLang="ja-JP" sz="1600" dirty="0"/>
          </a:p>
        </p:txBody>
      </p:sp>
      <p:sp>
        <p:nvSpPr>
          <p:cNvPr id="28" name="四角形吹き出し 27"/>
          <p:cNvSpPr/>
          <p:nvPr/>
        </p:nvSpPr>
        <p:spPr>
          <a:xfrm>
            <a:off x="696687" y="2941836"/>
            <a:ext cx="2075114" cy="663578"/>
          </a:xfrm>
          <a:prstGeom prst="wedgeRectCallout">
            <a:avLst>
              <a:gd name="adj1" fmla="val 65188"/>
              <a:gd name="adj2" fmla="val 90413"/>
            </a:avLst>
          </a:prstGeom>
        </p:spPr>
        <p:style>
          <a:lnRef idx="1">
            <a:schemeClr val="accent2"/>
          </a:lnRef>
          <a:fillRef idx="2">
            <a:schemeClr val="accent2"/>
          </a:fillRef>
          <a:effectRef idx="1">
            <a:schemeClr val="accent2"/>
          </a:effectRef>
          <a:fontRef idx="minor">
            <a:schemeClr val="dk1"/>
          </a:fontRef>
        </p:style>
        <p:txBody>
          <a:bodyPr lIns="0" rIns="0" rtlCol="0" anchor="ctr"/>
          <a:lstStyle/>
          <a:p>
            <a:pPr algn="ctr">
              <a:lnSpc>
                <a:spcPct val="80000"/>
              </a:lnSpc>
            </a:pPr>
            <a:r>
              <a:rPr lang="en-US" altLang="ja-JP" sz="1600" dirty="0"/>
              <a:t>Pre master secret </a:t>
            </a:r>
            <a:r>
              <a:rPr lang="en-US" altLang="ja-JP" sz="1600" dirty="0" err="1"/>
              <a:t>Rc</a:t>
            </a:r>
            <a:r>
              <a:rPr lang="en-US" altLang="ja-JP" sz="1600" dirty="0"/>
              <a:t> generation</a:t>
            </a:r>
            <a:endParaRPr kumimoji="1" lang="ja-JP" altLang="en-US" sz="1600" dirty="0"/>
          </a:p>
        </p:txBody>
      </p:sp>
      <p:sp>
        <p:nvSpPr>
          <p:cNvPr id="29" name="四角形吹き出し 28"/>
          <p:cNvSpPr/>
          <p:nvPr/>
        </p:nvSpPr>
        <p:spPr>
          <a:xfrm>
            <a:off x="7524327" y="4021956"/>
            <a:ext cx="1619673" cy="720080"/>
          </a:xfrm>
          <a:prstGeom prst="wedgeRectCallout">
            <a:avLst>
              <a:gd name="adj1" fmla="val -62489"/>
              <a:gd name="adj2" fmla="val -47893"/>
            </a:avLst>
          </a:prstGeom>
        </p:spPr>
        <p:style>
          <a:lnRef idx="1">
            <a:schemeClr val="accent2"/>
          </a:lnRef>
          <a:fillRef idx="2">
            <a:schemeClr val="accent2"/>
          </a:fillRef>
          <a:effectRef idx="1">
            <a:schemeClr val="accent2"/>
          </a:effectRef>
          <a:fontRef idx="minor">
            <a:schemeClr val="dk1"/>
          </a:fontRef>
        </p:style>
        <p:txBody>
          <a:bodyPr lIns="36000" rIns="36000" rtlCol="0" anchor="ctr"/>
          <a:lstStyle/>
          <a:p>
            <a:pPr algn="ctr">
              <a:lnSpc>
                <a:spcPct val="80000"/>
              </a:lnSpc>
            </a:pPr>
            <a:r>
              <a:rPr lang="en-US" altLang="ja-JP" sz="1600" dirty="0"/>
              <a:t>Create master key </a:t>
            </a:r>
            <a:r>
              <a:rPr lang="en-US" altLang="ja-JP" sz="1600" dirty="0" err="1"/>
              <a:t>Ksh</a:t>
            </a:r>
            <a:r>
              <a:rPr lang="en-US" altLang="ja-JP" sz="1600" dirty="0"/>
              <a:t> from Ra </a:t>
            </a:r>
            <a:r>
              <a:rPr lang="en-US" altLang="ja-JP" sz="1600" dirty="0" err="1"/>
              <a:t>Rb</a:t>
            </a:r>
            <a:r>
              <a:rPr lang="en-US" altLang="ja-JP" sz="1600" dirty="0"/>
              <a:t> </a:t>
            </a:r>
            <a:r>
              <a:rPr lang="en-US" altLang="ja-JP" sz="1600" dirty="0" err="1"/>
              <a:t>Rc</a:t>
            </a:r>
            <a:endParaRPr lang="en-US" altLang="ja-JP" sz="1600" dirty="0" smtClean="0"/>
          </a:p>
        </p:txBody>
      </p:sp>
      <p:sp>
        <p:nvSpPr>
          <p:cNvPr id="30" name="正方形/長方形 29"/>
          <p:cNvSpPr/>
          <p:nvPr/>
        </p:nvSpPr>
        <p:spPr>
          <a:xfrm>
            <a:off x="6876256" y="4093964"/>
            <a:ext cx="504056" cy="287917"/>
          </a:xfrm>
          <a:prstGeom prst="rect">
            <a:avLst/>
          </a:prstGeom>
          <a:solidFill>
            <a:srgbClr val="FF0000"/>
          </a:solidFill>
          <a:ln>
            <a:solidFill>
              <a:srgbClr val="800000"/>
            </a:solidFill>
          </a:ln>
        </p:spPr>
        <p:style>
          <a:lnRef idx="2">
            <a:schemeClr val="accent2">
              <a:shade val="50000"/>
            </a:schemeClr>
          </a:lnRef>
          <a:fillRef idx="1">
            <a:schemeClr val="accent2"/>
          </a:fillRef>
          <a:effectRef idx="0">
            <a:schemeClr val="accent2"/>
          </a:effectRef>
          <a:fontRef idx="minor">
            <a:schemeClr val="lt1"/>
          </a:fontRef>
        </p:style>
        <p:txBody>
          <a:bodyPr lIns="0" rIns="0" rtlCol="0" anchor="ctr"/>
          <a:lstStyle/>
          <a:p>
            <a:pPr algn="ctr"/>
            <a:r>
              <a:rPr kumimoji="1" lang="en-US" altLang="ja-JP" dirty="0" smtClean="0"/>
              <a:t>K</a:t>
            </a:r>
            <a:r>
              <a:rPr kumimoji="1" lang="en-US" altLang="ja-JP" sz="1400" dirty="0" smtClean="0"/>
              <a:t>sh</a:t>
            </a:r>
            <a:endParaRPr kumimoji="1" lang="ja-JP" altLang="en-US" dirty="0"/>
          </a:p>
        </p:txBody>
      </p:sp>
      <p:cxnSp>
        <p:nvCxnSpPr>
          <p:cNvPr id="31" name="直線矢印コネクタ 30"/>
          <p:cNvCxnSpPr/>
          <p:nvPr/>
        </p:nvCxnSpPr>
        <p:spPr>
          <a:xfrm>
            <a:off x="2987824" y="1717700"/>
            <a:ext cx="4320480" cy="0"/>
          </a:xfrm>
          <a:prstGeom prst="straightConnector1">
            <a:avLst/>
          </a:prstGeom>
          <a:ln>
            <a:solidFill>
              <a:srgbClr val="1E4649"/>
            </a:solidFill>
            <a:tailEnd type="arrow"/>
          </a:ln>
        </p:spPr>
        <p:style>
          <a:lnRef idx="2">
            <a:schemeClr val="accent1"/>
          </a:lnRef>
          <a:fillRef idx="0">
            <a:schemeClr val="accent1"/>
          </a:fillRef>
          <a:effectRef idx="1">
            <a:schemeClr val="accent1"/>
          </a:effectRef>
          <a:fontRef idx="minor">
            <a:schemeClr val="tx1"/>
          </a:fontRef>
        </p:style>
      </p:cxnSp>
      <p:cxnSp>
        <p:nvCxnSpPr>
          <p:cNvPr id="32" name="直線矢印コネクタ 31"/>
          <p:cNvCxnSpPr/>
          <p:nvPr/>
        </p:nvCxnSpPr>
        <p:spPr>
          <a:xfrm flipH="1">
            <a:off x="2987824" y="2221756"/>
            <a:ext cx="4320480" cy="0"/>
          </a:xfrm>
          <a:prstGeom prst="straightConnector1">
            <a:avLst/>
          </a:prstGeom>
          <a:ln>
            <a:solidFill>
              <a:srgbClr val="1E4649"/>
            </a:solidFill>
            <a:tailEnd type="arrow"/>
          </a:ln>
        </p:spPr>
        <p:style>
          <a:lnRef idx="2">
            <a:schemeClr val="accent1"/>
          </a:lnRef>
          <a:fillRef idx="0">
            <a:schemeClr val="accent1"/>
          </a:fillRef>
          <a:effectRef idx="1">
            <a:schemeClr val="accent1"/>
          </a:effectRef>
          <a:fontRef idx="minor">
            <a:schemeClr val="tx1"/>
          </a:fontRef>
        </p:style>
      </p:cxnSp>
      <p:cxnSp>
        <p:nvCxnSpPr>
          <p:cNvPr id="33" name="直線矢印コネクタ 32"/>
          <p:cNvCxnSpPr/>
          <p:nvPr/>
        </p:nvCxnSpPr>
        <p:spPr>
          <a:xfrm flipH="1">
            <a:off x="2987824" y="2725812"/>
            <a:ext cx="4320480" cy="0"/>
          </a:xfrm>
          <a:prstGeom prst="straightConnector1">
            <a:avLst/>
          </a:prstGeom>
          <a:ln>
            <a:solidFill>
              <a:srgbClr val="1E4649"/>
            </a:solidFill>
            <a:tailEnd type="arrow"/>
          </a:ln>
        </p:spPr>
        <p:style>
          <a:lnRef idx="2">
            <a:schemeClr val="accent1"/>
          </a:lnRef>
          <a:fillRef idx="0">
            <a:schemeClr val="accent1"/>
          </a:fillRef>
          <a:effectRef idx="1">
            <a:schemeClr val="accent1"/>
          </a:effectRef>
          <a:fontRef idx="minor">
            <a:schemeClr val="tx1"/>
          </a:fontRef>
        </p:style>
      </p:cxnSp>
      <p:cxnSp>
        <p:nvCxnSpPr>
          <p:cNvPr id="34" name="直線矢印コネクタ 33"/>
          <p:cNvCxnSpPr/>
          <p:nvPr/>
        </p:nvCxnSpPr>
        <p:spPr>
          <a:xfrm flipH="1">
            <a:off x="2987824" y="3229868"/>
            <a:ext cx="4320480" cy="0"/>
          </a:xfrm>
          <a:prstGeom prst="straightConnector1">
            <a:avLst/>
          </a:prstGeom>
          <a:ln>
            <a:solidFill>
              <a:srgbClr val="1E4649"/>
            </a:solidFill>
            <a:tailEnd type="arrow"/>
          </a:ln>
        </p:spPr>
        <p:style>
          <a:lnRef idx="2">
            <a:schemeClr val="accent1"/>
          </a:lnRef>
          <a:fillRef idx="0">
            <a:schemeClr val="accent1"/>
          </a:fillRef>
          <a:effectRef idx="1">
            <a:schemeClr val="accent1"/>
          </a:effectRef>
          <a:fontRef idx="minor">
            <a:schemeClr val="tx1"/>
          </a:fontRef>
        </p:style>
      </p:cxnSp>
      <p:cxnSp>
        <p:nvCxnSpPr>
          <p:cNvPr id="35" name="直線矢印コネクタ 34"/>
          <p:cNvCxnSpPr/>
          <p:nvPr/>
        </p:nvCxnSpPr>
        <p:spPr>
          <a:xfrm flipH="1">
            <a:off x="2987824" y="5452939"/>
            <a:ext cx="4320480" cy="0"/>
          </a:xfrm>
          <a:prstGeom prst="straightConnector1">
            <a:avLst/>
          </a:prstGeom>
          <a:ln>
            <a:solidFill>
              <a:srgbClr val="1E4649"/>
            </a:solidFill>
            <a:tailEnd type="arrow"/>
          </a:ln>
        </p:spPr>
        <p:style>
          <a:lnRef idx="2">
            <a:schemeClr val="accent1"/>
          </a:lnRef>
          <a:fillRef idx="0">
            <a:schemeClr val="accent1"/>
          </a:fillRef>
          <a:effectRef idx="1">
            <a:schemeClr val="accent1"/>
          </a:effectRef>
          <a:fontRef idx="minor">
            <a:schemeClr val="tx1"/>
          </a:fontRef>
        </p:style>
      </p:cxnSp>
      <p:cxnSp>
        <p:nvCxnSpPr>
          <p:cNvPr id="36" name="直線矢印コネクタ 35"/>
          <p:cNvCxnSpPr/>
          <p:nvPr/>
        </p:nvCxnSpPr>
        <p:spPr>
          <a:xfrm>
            <a:off x="2987824" y="4598020"/>
            <a:ext cx="4320480" cy="0"/>
          </a:xfrm>
          <a:prstGeom prst="straightConnector1">
            <a:avLst/>
          </a:prstGeom>
          <a:ln>
            <a:solidFill>
              <a:srgbClr val="1E4649"/>
            </a:solidFill>
            <a:tailEnd type="arrow"/>
          </a:ln>
        </p:spPr>
        <p:style>
          <a:lnRef idx="2">
            <a:schemeClr val="accent1"/>
          </a:lnRef>
          <a:fillRef idx="0">
            <a:schemeClr val="accent1"/>
          </a:fillRef>
          <a:effectRef idx="1">
            <a:schemeClr val="accent1"/>
          </a:effectRef>
          <a:fontRef idx="minor">
            <a:schemeClr val="tx1"/>
          </a:fontRef>
        </p:style>
      </p:cxnSp>
      <p:cxnSp>
        <p:nvCxnSpPr>
          <p:cNvPr id="37" name="直線矢印コネクタ 36"/>
          <p:cNvCxnSpPr/>
          <p:nvPr/>
        </p:nvCxnSpPr>
        <p:spPr>
          <a:xfrm flipH="1">
            <a:off x="2987824" y="5884872"/>
            <a:ext cx="4320480" cy="0"/>
          </a:xfrm>
          <a:prstGeom prst="straightConnector1">
            <a:avLst/>
          </a:prstGeom>
          <a:ln w="38100">
            <a:solidFill>
              <a:srgbClr val="C00000"/>
            </a:solidFill>
            <a:tailEnd type="arrow" w="sm" len="sm"/>
          </a:ln>
        </p:spPr>
        <p:style>
          <a:lnRef idx="2">
            <a:schemeClr val="accent1"/>
          </a:lnRef>
          <a:fillRef idx="0">
            <a:schemeClr val="accent1"/>
          </a:fillRef>
          <a:effectRef idx="1">
            <a:schemeClr val="accent1"/>
          </a:effectRef>
          <a:fontRef idx="minor">
            <a:schemeClr val="tx1"/>
          </a:fontRef>
        </p:style>
      </p:cxnSp>
      <p:sp>
        <p:nvSpPr>
          <p:cNvPr id="38" name="テキスト ボックス 37"/>
          <p:cNvSpPr txBox="1"/>
          <p:nvPr/>
        </p:nvSpPr>
        <p:spPr>
          <a:xfrm>
            <a:off x="3834121" y="6182196"/>
            <a:ext cx="2479205" cy="349702"/>
          </a:xfrm>
          <a:prstGeom prst="rect">
            <a:avLst/>
          </a:prstGeom>
          <a:noFill/>
        </p:spPr>
        <p:txBody>
          <a:bodyPr wrap="none" tIns="36000" bIns="36000" rtlCol="0">
            <a:spAutoFit/>
          </a:bodyPr>
          <a:lstStyle/>
          <a:p>
            <a:r>
              <a:rPr lang="en-US" altLang="ja-JP" dirty="0">
                <a:solidFill>
                  <a:srgbClr val="C00000"/>
                </a:solidFill>
              </a:rPr>
              <a:t>Data encrypted with </a:t>
            </a:r>
            <a:r>
              <a:rPr lang="en-US" altLang="ja-JP" dirty="0" err="1">
                <a:solidFill>
                  <a:srgbClr val="C00000"/>
                </a:solidFill>
              </a:rPr>
              <a:t>Ksh</a:t>
            </a:r>
            <a:endParaRPr kumimoji="1" lang="ja-JP" altLang="en-US" dirty="0">
              <a:solidFill>
                <a:srgbClr val="C00000"/>
              </a:solidFill>
            </a:endParaRPr>
          </a:p>
        </p:txBody>
      </p:sp>
      <p:sp>
        <p:nvSpPr>
          <p:cNvPr id="39" name="四角形吹き出し 38"/>
          <p:cNvSpPr/>
          <p:nvPr/>
        </p:nvSpPr>
        <p:spPr>
          <a:xfrm>
            <a:off x="946127" y="1573684"/>
            <a:ext cx="1792275" cy="576064"/>
          </a:xfrm>
          <a:prstGeom prst="wedgeRectCallout">
            <a:avLst>
              <a:gd name="adj1" fmla="val 62982"/>
              <a:gd name="adj2" fmla="val -24195"/>
            </a:avLst>
          </a:prstGeom>
        </p:spPr>
        <p:style>
          <a:lnRef idx="1">
            <a:schemeClr val="accent2"/>
          </a:lnRef>
          <a:fillRef idx="2">
            <a:schemeClr val="accent2"/>
          </a:fillRef>
          <a:effectRef idx="1">
            <a:schemeClr val="accent2"/>
          </a:effectRef>
          <a:fontRef idx="minor">
            <a:schemeClr val="dk1"/>
          </a:fontRef>
        </p:style>
        <p:txBody>
          <a:bodyPr lIns="36000" rIns="36000" rtlCol="0" anchor="ctr"/>
          <a:lstStyle/>
          <a:p>
            <a:pPr algn="ctr">
              <a:lnSpc>
                <a:spcPct val="80000"/>
              </a:lnSpc>
            </a:pPr>
            <a:r>
              <a:rPr lang="en-US" altLang="ja-JP" sz="1600"/>
              <a:t>Generate random number Ra</a:t>
            </a:r>
            <a:endParaRPr kumimoji="1" lang="ja-JP" altLang="en-US" sz="1600" dirty="0"/>
          </a:p>
        </p:txBody>
      </p:sp>
      <p:sp>
        <p:nvSpPr>
          <p:cNvPr id="40" name="四角形吹き出し 39"/>
          <p:cNvSpPr/>
          <p:nvPr/>
        </p:nvSpPr>
        <p:spPr>
          <a:xfrm>
            <a:off x="7524328" y="1789708"/>
            <a:ext cx="1512168" cy="576064"/>
          </a:xfrm>
          <a:prstGeom prst="wedgeRectCallout">
            <a:avLst>
              <a:gd name="adj1" fmla="val -61470"/>
              <a:gd name="adj2" fmla="val 21504"/>
            </a:avLst>
          </a:prstGeom>
        </p:spPr>
        <p:style>
          <a:lnRef idx="1">
            <a:schemeClr val="accent2"/>
          </a:lnRef>
          <a:fillRef idx="2">
            <a:schemeClr val="accent2"/>
          </a:fillRef>
          <a:effectRef idx="1">
            <a:schemeClr val="accent2"/>
          </a:effectRef>
          <a:fontRef idx="minor">
            <a:schemeClr val="dk1"/>
          </a:fontRef>
        </p:style>
        <p:txBody>
          <a:bodyPr lIns="0" rIns="0" rtlCol="0" anchor="ctr"/>
          <a:lstStyle/>
          <a:p>
            <a:pPr algn="ctr">
              <a:lnSpc>
                <a:spcPct val="80000"/>
              </a:lnSpc>
            </a:pPr>
            <a:r>
              <a:rPr lang="en-US" altLang="ja-JP" sz="1600" dirty="0"/>
              <a:t>Generate random number </a:t>
            </a:r>
            <a:r>
              <a:rPr lang="en-US" altLang="ja-JP" sz="1600" dirty="0" err="1"/>
              <a:t>Rb</a:t>
            </a:r>
            <a:endParaRPr kumimoji="1" lang="ja-JP" altLang="en-US" sz="1600" dirty="0"/>
          </a:p>
        </p:txBody>
      </p:sp>
      <p:sp>
        <p:nvSpPr>
          <p:cNvPr id="41" name="正方形/長方形 40"/>
          <p:cNvSpPr/>
          <p:nvPr/>
        </p:nvSpPr>
        <p:spPr>
          <a:xfrm>
            <a:off x="2915816" y="4093964"/>
            <a:ext cx="504056" cy="287917"/>
          </a:xfrm>
          <a:prstGeom prst="rect">
            <a:avLst/>
          </a:prstGeom>
          <a:solidFill>
            <a:srgbClr val="FF0000"/>
          </a:solidFill>
          <a:ln>
            <a:solidFill>
              <a:srgbClr val="800000"/>
            </a:solidFill>
          </a:ln>
        </p:spPr>
        <p:style>
          <a:lnRef idx="2">
            <a:schemeClr val="accent2">
              <a:shade val="50000"/>
            </a:schemeClr>
          </a:lnRef>
          <a:fillRef idx="1">
            <a:schemeClr val="accent2"/>
          </a:fillRef>
          <a:effectRef idx="0">
            <a:schemeClr val="accent2"/>
          </a:effectRef>
          <a:fontRef idx="minor">
            <a:schemeClr val="lt1"/>
          </a:fontRef>
        </p:style>
        <p:txBody>
          <a:bodyPr lIns="0" rIns="0" rtlCol="0" anchor="ctr"/>
          <a:lstStyle/>
          <a:p>
            <a:pPr algn="ctr"/>
            <a:r>
              <a:rPr kumimoji="1" lang="en-US" altLang="ja-JP" dirty="0" smtClean="0"/>
              <a:t>K</a:t>
            </a:r>
            <a:r>
              <a:rPr kumimoji="1" lang="en-US" altLang="ja-JP" sz="1400" dirty="0" smtClean="0"/>
              <a:t>sh</a:t>
            </a:r>
            <a:endParaRPr kumimoji="1" lang="ja-JP" altLang="en-US" dirty="0"/>
          </a:p>
        </p:txBody>
      </p:sp>
      <p:sp>
        <p:nvSpPr>
          <p:cNvPr id="42" name="正方形/長方形 41"/>
          <p:cNvSpPr/>
          <p:nvPr/>
        </p:nvSpPr>
        <p:spPr>
          <a:xfrm>
            <a:off x="2915816" y="2797820"/>
            <a:ext cx="504056" cy="287917"/>
          </a:xfrm>
          <a:prstGeom prst="rect">
            <a:avLst/>
          </a:prstGeom>
          <a:solidFill>
            <a:srgbClr val="FFC000"/>
          </a:solidFill>
          <a:ln>
            <a:solidFill>
              <a:srgbClr val="FF6600"/>
            </a:solidFill>
          </a:ln>
        </p:spPr>
        <p:style>
          <a:lnRef idx="2">
            <a:schemeClr val="accent2">
              <a:shade val="50000"/>
            </a:schemeClr>
          </a:lnRef>
          <a:fillRef idx="1">
            <a:schemeClr val="accent2"/>
          </a:fillRef>
          <a:effectRef idx="0">
            <a:schemeClr val="accent2"/>
          </a:effectRef>
          <a:fontRef idx="minor">
            <a:schemeClr val="lt1"/>
          </a:fontRef>
        </p:style>
        <p:txBody>
          <a:bodyPr lIns="0" rIns="0" rtlCol="0" anchor="ctr"/>
          <a:lstStyle/>
          <a:p>
            <a:pPr algn="ctr"/>
            <a:r>
              <a:rPr kumimoji="1" lang="en-US" altLang="ja-JP" dirty="0" smtClean="0">
                <a:solidFill>
                  <a:schemeClr val="tx1"/>
                </a:solidFill>
              </a:rPr>
              <a:t>K</a:t>
            </a:r>
            <a:r>
              <a:rPr kumimoji="1" lang="en-US" altLang="ja-JP" sz="1400" dirty="0" smtClean="0">
                <a:solidFill>
                  <a:schemeClr val="tx1"/>
                </a:solidFill>
              </a:rPr>
              <a:t>s</a:t>
            </a:r>
            <a:endParaRPr kumimoji="1" lang="ja-JP" altLang="en-US" dirty="0">
              <a:solidFill>
                <a:schemeClr val="tx1"/>
              </a:solidFill>
            </a:endParaRPr>
          </a:p>
        </p:txBody>
      </p:sp>
      <p:sp>
        <p:nvSpPr>
          <p:cNvPr id="43" name="テキスト ボックス 42"/>
          <p:cNvSpPr txBox="1"/>
          <p:nvPr/>
        </p:nvSpPr>
        <p:spPr>
          <a:xfrm>
            <a:off x="90399" y="6254204"/>
            <a:ext cx="2930409" cy="400110"/>
          </a:xfrm>
          <a:prstGeom prst="rect">
            <a:avLst/>
          </a:prstGeom>
          <a:noFill/>
        </p:spPr>
        <p:txBody>
          <a:bodyPr wrap="none" lIns="36000" rIns="36000" rtlCol="0">
            <a:spAutoFit/>
          </a:bodyPr>
          <a:lstStyle/>
          <a:p>
            <a:r>
              <a:rPr lang="en-US" altLang="ja-JP" sz="2000" b="1"/>
              <a:t>Common key cryptography</a:t>
            </a:r>
            <a:endParaRPr kumimoji="1" lang="ja-JP" altLang="en-US" sz="2000" b="1" dirty="0"/>
          </a:p>
        </p:txBody>
      </p:sp>
      <p:sp>
        <p:nvSpPr>
          <p:cNvPr id="44" name="テキスト ボックス 43"/>
          <p:cNvSpPr txBox="1"/>
          <p:nvPr/>
        </p:nvSpPr>
        <p:spPr>
          <a:xfrm>
            <a:off x="142665" y="5174084"/>
            <a:ext cx="1550672" cy="400110"/>
          </a:xfrm>
          <a:prstGeom prst="rect">
            <a:avLst/>
          </a:prstGeom>
          <a:noFill/>
        </p:spPr>
        <p:txBody>
          <a:bodyPr wrap="none" lIns="36000" rIns="36000" rtlCol="0">
            <a:spAutoFit/>
          </a:bodyPr>
          <a:lstStyle/>
          <a:p>
            <a:r>
              <a:rPr lang="en-US" altLang="ja-JP" sz="2000" b="1" dirty="0"/>
              <a:t>Hash function</a:t>
            </a:r>
            <a:endParaRPr kumimoji="1" lang="ja-JP" altLang="en-US" sz="2000" b="1" dirty="0"/>
          </a:p>
        </p:txBody>
      </p:sp>
      <p:sp>
        <p:nvSpPr>
          <p:cNvPr id="45" name="テキスト ボックス 44"/>
          <p:cNvSpPr txBox="1"/>
          <p:nvPr/>
        </p:nvSpPr>
        <p:spPr>
          <a:xfrm>
            <a:off x="251520" y="3661916"/>
            <a:ext cx="2608205" cy="400110"/>
          </a:xfrm>
          <a:prstGeom prst="rect">
            <a:avLst/>
          </a:prstGeom>
          <a:noFill/>
        </p:spPr>
        <p:txBody>
          <a:bodyPr wrap="none" lIns="36000" rIns="36000" rtlCol="0">
            <a:spAutoFit/>
          </a:bodyPr>
          <a:lstStyle/>
          <a:p>
            <a:r>
              <a:rPr lang="en-US" altLang="ja-JP" sz="2000" b="1" dirty="0"/>
              <a:t>Public key cryptography</a:t>
            </a:r>
            <a:endParaRPr kumimoji="1" lang="ja-JP" altLang="en-US" sz="2000" b="1" dirty="0"/>
          </a:p>
        </p:txBody>
      </p:sp>
      <p:grpSp>
        <p:nvGrpSpPr>
          <p:cNvPr id="46" name="グループ化 45"/>
          <p:cNvGrpSpPr/>
          <p:nvPr/>
        </p:nvGrpSpPr>
        <p:grpSpPr>
          <a:xfrm>
            <a:off x="3002707" y="6470228"/>
            <a:ext cx="4305597" cy="266552"/>
            <a:chOff x="3002707" y="6381328"/>
            <a:chExt cx="4305597" cy="266552"/>
          </a:xfrm>
        </p:grpSpPr>
        <p:sp>
          <p:nvSpPr>
            <p:cNvPr id="47" name="フリーフォーム 46"/>
            <p:cNvSpPr/>
            <p:nvPr/>
          </p:nvSpPr>
          <p:spPr>
            <a:xfrm>
              <a:off x="3002707" y="6381328"/>
              <a:ext cx="129133" cy="266552"/>
            </a:xfrm>
            <a:custGeom>
              <a:avLst/>
              <a:gdLst>
                <a:gd name="connsiteX0" fmla="*/ 109537 w 109537"/>
                <a:gd name="connsiteY0" fmla="*/ 0 h 409575"/>
                <a:gd name="connsiteX1" fmla="*/ 0 w 109537"/>
                <a:gd name="connsiteY1" fmla="*/ 209550 h 409575"/>
                <a:gd name="connsiteX2" fmla="*/ 100012 w 109537"/>
                <a:gd name="connsiteY2" fmla="*/ 409575 h 409575"/>
              </a:gdLst>
              <a:ahLst/>
              <a:cxnLst>
                <a:cxn ang="0">
                  <a:pos x="connsiteX0" y="connsiteY0"/>
                </a:cxn>
                <a:cxn ang="0">
                  <a:pos x="connsiteX1" y="connsiteY1"/>
                </a:cxn>
                <a:cxn ang="0">
                  <a:pos x="connsiteX2" y="connsiteY2"/>
                </a:cxn>
              </a:cxnLst>
              <a:rect l="l" t="t" r="r" b="b"/>
              <a:pathLst>
                <a:path w="109537" h="409575">
                  <a:moveTo>
                    <a:pt x="109537" y="0"/>
                  </a:moveTo>
                  <a:lnTo>
                    <a:pt x="0" y="209550"/>
                  </a:lnTo>
                  <a:lnTo>
                    <a:pt x="100012" y="409575"/>
                  </a:lnTo>
                </a:path>
              </a:pathLst>
            </a:custGeom>
            <a:ln w="38100">
              <a:solidFill>
                <a:srgbClr val="C00000"/>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48" name="フリーフォーム 47"/>
            <p:cNvSpPr/>
            <p:nvPr/>
          </p:nvSpPr>
          <p:spPr>
            <a:xfrm flipH="1">
              <a:off x="7164289" y="6381328"/>
              <a:ext cx="144015" cy="265559"/>
            </a:xfrm>
            <a:custGeom>
              <a:avLst/>
              <a:gdLst>
                <a:gd name="connsiteX0" fmla="*/ 109537 w 109537"/>
                <a:gd name="connsiteY0" fmla="*/ 0 h 409575"/>
                <a:gd name="connsiteX1" fmla="*/ 0 w 109537"/>
                <a:gd name="connsiteY1" fmla="*/ 209550 h 409575"/>
                <a:gd name="connsiteX2" fmla="*/ 100012 w 109537"/>
                <a:gd name="connsiteY2" fmla="*/ 409575 h 409575"/>
              </a:gdLst>
              <a:ahLst/>
              <a:cxnLst>
                <a:cxn ang="0">
                  <a:pos x="connsiteX0" y="connsiteY0"/>
                </a:cxn>
                <a:cxn ang="0">
                  <a:pos x="connsiteX1" y="connsiteY1"/>
                </a:cxn>
                <a:cxn ang="0">
                  <a:pos x="connsiteX2" y="connsiteY2"/>
                </a:cxn>
              </a:cxnLst>
              <a:rect l="l" t="t" r="r" b="b"/>
              <a:pathLst>
                <a:path w="109537" h="409575">
                  <a:moveTo>
                    <a:pt x="109537" y="0"/>
                  </a:moveTo>
                  <a:lnTo>
                    <a:pt x="0" y="209550"/>
                  </a:lnTo>
                  <a:lnTo>
                    <a:pt x="100012" y="409575"/>
                  </a:lnTo>
                </a:path>
              </a:pathLst>
            </a:custGeom>
            <a:ln w="38100">
              <a:solidFill>
                <a:srgbClr val="C00000"/>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cxnSp>
          <p:nvCxnSpPr>
            <p:cNvPr id="49" name="直線コネクタ 48"/>
            <p:cNvCxnSpPr/>
            <p:nvPr/>
          </p:nvCxnSpPr>
          <p:spPr>
            <a:xfrm>
              <a:off x="3059832" y="6453336"/>
              <a:ext cx="417646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3059832" y="6597352"/>
              <a:ext cx="417646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1" name="正方形/長方形 50"/>
          <p:cNvSpPr/>
          <p:nvPr/>
        </p:nvSpPr>
        <p:spPr>
          <a:xfrm>
            <a:off x="7613574" y="2797820"/>
            <a:ext cx="1422922" cy="295670"/>
          </a:xfrm>
          <a:prstGeom prst="rect">
            <a:avLst/>
          </a:prstGeom>
          <a:solidFill>
            <a:srgbClr val="FFC000"/>
          </a:solidFill>
          <a:ln>
            <a:solidFill>
              <a:srgbClr val="FF6600"/>
            </a:solidFill>
          </a:ln>
        </p:spPr>
        <p:style>
          <a:lnRef idx="2">
            <a:schemeClr val="accent2">
              <a:shade val="50000"/>
            </a:schemeClr>
          </a:lnRef>
          <a:fillRef idx="1">
            <a:schemeClr val="accent2"/>
          </a:fillRef>
          <a:effectRef idx="0">
            <a:schemeClr val="accent2"/>
          </a:effectRef>
          <a:fontRef idx="minor">
            <a:schemeClr val="lt1"/>
          </a:fontRef>
        </p:style>
        <p:txBody>
          <a:bodyPr lIns="0" rIns="0" rtlCol="0" anchor="ctr"/>
          <a:lstStyle/>
          <a:p>
            <a:pPr algn="ctr"/>
            <a:r>
              <a:rPr lang="en-US" altLang="ja-JP" dirty="0">
                <a:solidFill>
                  <a:schemeClr val="tx1"/>
                </a:solidFill>
              </a:rPr>
              <a:t>Secret key </a:t>
            </a:r>
            <a:r>
              <a:rPr lang="en-US" altLang="ja-JP" dirty="0" err="1">
                <a:solidFill>
                  <a:schemeClr val="tx1"/>
                </a:solidFill>
              </a:rPr>
              <a:t>Kp</a:t>
            </a:r>
            <a:endParaRPr kumimoji="1" lang="ja-JP" altLang="en-US" dirty="0">
              <a:solidFill>
                <a:schemeClr val="tx1"/>
              </a:solidFill>
            </a:endParaRPr>
          </a:p>
        </p:txBody>
      </p:sp>
      <p:sp>
        <p:nvSpPr>
          <p:cNvPr id="52" name="四角形吹き出し 51"/>
          <p:cNvSpPr/>
          <p:nvPr/>
        </p:nvSpPr>
        <p:spPr>
          <a:xfrm>
            <a:off x="7510971" y="3261916"/>
            <a:ext cx="1512168" cy="576064"/>
          </a:xfrm>
          <a:prstGeom prst="wedgeRectCallout">
            <a:avLst>
              <a:gd name="adj1" fmla="val -62310"/>
              <a:gd name="adj2" fmla="val 67801"/>
            </a:avLst>
          </a:prstGeom>
        </p:spPr>
        <p:style>
          <a:lnRef idx="1">
            <a:schemeClr val="accent2"/>
          </a:lnRef>
          <a:fillRef idx="2">
            <a:schemeClr val="accent2"/>
          </a:fillRef>
          <a:effectRef idx="1">
            <a:schemeClr val="accent2"/>
          </a:effectRef>
          <a:fontRef idx="minor">
            <a:schemeClr val="dk1"/>
          </a:fontRef>
        </p:style>
        <p:txBody>
          <a:bodyPr lIns="0" rIns="0" rtlCol="0" anchor="ctr"/>
          <a:lstStyle/>
          <a:p>
            <a:pPr algn="ctr">
              <a:lnSpc>
                <a:spcPct val="80000"/>
              </a:lnSpc>
            </a:pPr>
            <a:r>
              <a:rPr lang="en-US" altLang="ja-JP" sz="1600" dirty="0"/>
              <a:t>Decrypt with </a:t>
            </a:r>
            <a:r>
              <a:rPr lang="en-US" altLang="ja-JP" sz="1600" dirty="0" err="1"/>
              <a:t>Kp</a:t>
            </a:r>
            <a:r>
              <a:rPr lang="en-US" altLang="ja-JP" sz="1600" dirty="0"/>
              <a:t> and get </a:t>
            </a:r>
            <a:r>
              <a:rPr lang="en-US" altLang="ja-JP" sz="1600" dirty="0" err="1"/>
              <a:t>Rc</a:t>
            </a:r>
            <a:endParaRPr kumimoji="1" lang="ja-JP" altLang="en-US" sz="1600" dirty="0"/>
          </a:p>
        </p:txBody>
      </p:sp>
    </p:spTree>
    <p:extLst>
      <p:ext uri="{BB962C8B-B14F-4D97-AF65-F5344CB8AC3E}">
        <p14:creationId xmlns:p14="http://schemas.microsoft.com/office/powerpoint/2010/main" val="84172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3"/>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37"/>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4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9"/>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5"/>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44"/>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8"/>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43"/>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7" grpId="0"/>
      <p:bldP spid="18" grpId="0"/>
      <p:bldP spid="19" grpId="0"/>
      <p:bldP spid="20" grpId="0"/>
      <p:bldP spid="21" grpId="0"/>
      <p:bldP spid="22" grpId="0"/>
      <p:bldP spid="23" grpId="0"/>
      <p:bldP spid="24" grpId="0"/>
      <p:bldP spid="25" grpId="0"/>
      <p:bldP spid="26" grpId="0" animBg="1"/>
      <p:bldP spid="27" grpId="0" animBg="1"/>
      <p:bldP spid="28" grpId="0" animBg="1"/>
      <p:bldP spid="29" grpId="0" animBg="1"/>
      <p:bldP spid="30" grpId="0" animBg="1"/>
      <p:bldP spid="38" grpId="0"/>
      <p:bldP spid="39" grpId="0" animBg="1"/>
      <p:bldP spid="40" grpId="0" animBg="1"/>
      <p:bldP spid="41" grpId="0" animBg="1"/>
      <p:bldP spid="42" grpId="0" animBg="1"/>
      <p:bldP spid="43" grpId="0"/>
      <p:bldP spid="44" grpId="0"/>
      <p:bldP spid="45" grpId="0"/>
      <p:bldP spid="51" grpId="0" animBg="1"/>
      <p:bldP spid="5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55912" y="1435363"/>
            <a:ext cx="3838575" cy="4219575"/>
          </a:xfrm>
        </p:spPr>
      </p:pic>
      <p:sp>
        <p:nvSpPr>
          <p:cNvPr id="2" name="タイトル 1"/>
          <p:cNvSpPr>
            <a:spLocks noGrp="1"/>
          </p:cNvSpPr>
          <p:nvPr>
            <p:ph type="title"/>
          </p:nvPr>
        </p:nvSpPr>
        <p:spPr/>
        <p:txBody>
          <a:bodyPr>
            <a:normAutofit fontScale="90000"/>
          </a:bodyPr>
          <a:lstStyle/>
          <a:p>
            <a:r>
              <a:rPr lang="en-US" altLang="ja-JP" sz="4000" dirty="0"/>
              <a:t>Encryption of sending and receiving mail </a:t>
            </a:r>
            <a:r>
              <a:rPr kumimoji="1" lang="en-US" altLang="ja-JP" sz="4000" dirty="0" smtClean="0"/>
              <a:t/>
            </a:r>
            <a:br>
              <a:rPr kumimoji="1" lang="en-US" altLang="ja-JP" sz="4000" dirty="0" smtClean="0"/>
            </a:br>
            <a:r>
              <a:rPr lang="ja-JP" altLang="en-US" sz="4000" dirty="0" smtClean="0"/>
              <a:t>（</a:t>
            </a:r>
            <a:r>
              <a:rPr lang="en-US" altLang="ja-JP" sz="4000" dirty="0" smtClean="0"/>
              <a:t>Outlook 2013</a:t>
            </a:r>
            <a:r>
              <a:rPr lang="ja-JP" altLang="en-US" sz="4000" dirty="0" smtClean="0"/>
              <a:t>）</a:t>
            </a:r>
            <a:endParaRPr kumimoji="1" lang="ja-JP" altLang="en-US" sz="4000" dirty="0"/>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36</a:t>
            </a:fld>
            <a:endParaRPr lang="ja-JP" altLang="en-US"/>
          </a:p>
        </p:txBody>
      </p:sp>
      <p:sp>
        <p:nvSpPr>
          <p:cNvPr id="7" name="角丸四角形 6"/>
          <p:cNvSpPr/>
          <p:nvPr/>
        </p:nvSpPr>
        <p:spPr>
          <a:xfrm>
            <a:off x="5440619" y="2424926"/>
            <a:ext cx="607927" cy="30121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角丸四角形 7"/>
          <p:cNvSpPr/>
          <p:nvPr/>
        </p:nvSpPr>
        <p:spPr>
          <a:xfrm>
            <a:off x="5521465" y="2853874"/>
            <a:ext cx="607927" cy="30121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テキスト ボックス 8"/>
          <p:cNvSpPr txBox="1"/>
          <p:nvPr/>
        </p:nvSpPr>
        <p:spPr>
          <a:xfrm>
            <a:off x="2206752" y="5654938"/>
            <a:ext cx="6260368" cy="369332"/>
          </a:xfrm>
          <a:prstGeom prst="rect">
            <a:avLst/>
          </a:prstGeom>
          <a:noFill/>
        </p:spPr>
        <p:txBody>
          <a:bodyPr wrap="none" rtlCol="0">
            <a:spAutoFit/>
          </a:bodyPr>
          <a:lstStyle/>
          <a:p>
            <a:r>
              <a:rPr lang="en-US" altLang="ja-JP" dirty="0">
                <a:solidFill>
                  <a:prstClr val="black"/>
                </a:solidFill>
              </a:rPr>
              <a:t>For details, please see http://</a:t>
            </a:r>
            <a:r>
              <a:rPr lang="en-US" altLang="ja-JP" dirty="0" err="1">
                <a:solidFill>
                  <a:prstClr val="black"/>
                </a:solidFill>
              </a:rPr>
              <a:t>www.m.kyushu-u.ac.jp</a:t>
            </a:r>
            <a:r>
              <a:rPr lang="en-US" altLang="ja-JP" dirty="0">
                <a:solidFill>
                  <a:prstClr val="black"/>
                </a:solidFill>
              </a:rPr>
              <a:t>/s/4-PC.html</a:t>
            </a:r>
            <a:endParaRPr lang="ja-JP" altLang="en-US" dirty="0">
              <a:solidFill>
                <a:prstClr val="black"/>
              </a:solidFill>
            </a:endParaRPr>
          </a:p>
        </p:txBody>
      </p:sp>
      <p:sp>
        <p:nvSpPr>
          <p:cNvPr id="13" name="フッター プレースホルダー 3"/>
          <p:cNvSpPr>
            <a:spLocks noGrp="1"/>
          </p:cNvSpPr>
          <p:nvPr/>
        </p:nvSpPr>
        <p:spPr>
          <a:xfrm>
            <a:off x="2584554" y="6426356"/>
            <a:ext cx="30861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dirty="0"/>
              <a:t>Primary Course of Cyber Security </a:t>
            </a:r>
            <a:endParaRPr lang="ja-JP" altLang="en-US" dirty="0">
              <a:solidFill>
                <a:prstClr val="black">
                  <a:tint val="75000"/>
                </a:prstClr>
              </a:solidFill>
            </a:endParaRPr>
          </a:p>
        </p:txBody>
      </p:sp>
    </p:spTree>
    <p:extLst>
      <p:ext uri="{BB962C8B-B14F-4D97-AF65-F5344CB8AC3E}">
        <p14:creationId xmlns:p14="http://schemas.microsoft.com/office/powerpoint/2010/main" val="39365453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000" dirty="0"/>
              <a:t>Web encryption (https) </a:t>
            </a:r>
            <a:endParaRPr kumimoji="1" lang="ja-JP" altLang="en-US" sz="4000" dirty="0"/>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37</a:t>
            </a:fld>
            <a:endParaRPr lang="ja-JP" altLang="en-US" dirty="0"/>
          </a:p>
        </p:txBody>
      </p:sp>
      <p:sp>
        <p:nvSpPr>
          <p:cNvPr id="7" name="角丸四角形 6"/>
          <p:cNvSpPr/>
          <p:nvPr/>
        </p:nvSpPr>
        <p:spPr>
          <a:xfrm>
            <a:off x="2481494" y="2377441"/>
            <a:ext cx="816864" cy="32918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角丸四角形 8"/>
          <p:cNvSpPr/>
          <p:nvPr/>
        </p:nvSpPr>
        <p:spPr>
          <a:xfrm>
            <a:off x="6218342" y="2377441"/>
            <a:ext cx="396240" cy="32918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8650" y="2029619"/>
            <a:ext cx="7886700" cy="3943350"/>
          </a:xfrm>
        </p:spPr>
      </p:pic>
      <p:sp>
        <p:nvSpPr>
          <p:cNvPr id="10" name="フッター プレースホルダー 3"/>
          <p:cNvSpPr>
            <a:spLocks noGrp="1"/>
          </p:cNvSpPr>
          <p:nvPr/>
        </p:nvSpPr>
        <p:spPr>
          <a:xfrm>
            <a:off x="2584554" y="6426356"/>
            <a:ext cx="30861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dirty="0"/>
              <a:t>Primary Course of Cyber Security </a:t>
            </a:r>
            <a:endParaRPr lang="ja-JP" altLang="en-US" dirty="0">
              <a:solidFill>
                <a:prstClr val="black">
                  <a:tint val="75000"/>
                </a:prstClr>
              </a:solidFill>
            </a:endParaRPr>
          </a:p>
        </p:txBody>
      </p:sp>
    </p:spTree>
    <p:extLst>
      <p:ext uri="{BB962C8B-B14F-4D97-AF65-F5344CB8AC3E}">
        <p14:creationId xmlns:p14="http://schemas.microsoft.com/office/powerpoint/2010/main" val="1707675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79550" y="2034715"/>
            <a:ext cx="6184900" cy="3937000"/>
          </a:xfrm>
        </p:spPr>
      </p:pic>
      <p:sp>
        <p:nvSpPr>
          <p:cNvPr id="2" name="タイトル 1"/>
          <p:cNvSpPr>
            <a:spLocks noGrp="1"/>
          </p:cNvSpPr>
          <p:nvPr>
            <p:ph type="title"/>
          </p:nvPr>
        </p:nvSpPr>
        <p:spPr>
          <a:xfrm>
            <a:off x="234950" y="186340"/>
            <a:ext cx="7886700" cy="1325563"/>
          </a:xfrm>
        </p:spPr>
        <p:txBody>
          <a:bodyPr>
            <a:normAutofit/>
          </a:bodyPr>
          <a:lstStyle/>
          <a:p>
            <a:r>
              <a:rPr lang="en-US" altLang="ja-JP" sz="4000" dirty="0"/>
              <a:t>Web encryption </a:t>
            </a:r>
            <a:r>
              <a:rPr kumimoji="1" lang="en-US" altLang="ja-JP" sz="4000" dirty="0" smtClean="0"/>
              <a:t/>
            </a:r>
            <a:br>
              <a:rPr kumimoji="1" lang="en-US" altLang="ja-JP" sz="4000" dirty="0" smtClean="0"/>
            </a:br>
            <a:r>
              <a:rPr lang="ja-JP" altLang="en-US" sz="4000" dirty="0" smtClean="0"/>
              <a:t>（</a:t>
            </a:r>
            <a:r>
              <a:rPr lang="en-US" altLang="ja-JP" sz="4000" dirty="0" smtClean="0"/>
              <a:t>Google Chrome</a:t>
            </a:r>
            <a:r>
              <a:rPr lang="ja-JP" altLang="en-US" sz="4000" dirty="0" smtClean="0"/>
              <a:t>）</a:t>
            </a:r>
            <a:endParaRPr kumimoji="1" lang="ja-JP" altLang="en-US" sz="4000" dirty="0"/>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38</a:t>
            </a:fld>
            <a:endParaRPr lang="ja-JP" altLang="en-US"/>
          </a:p>
        </p:txBody>
      </p:sp>
      <p:sp>
        <p:nvSpPr>
          <p:cNvPr id="7" name="角丸四角形 6"/>
          <p:cNvSpPr/>
          <p:nvPr/>
        </p:nvSpPr>
        <p:spPr>
          <a:xfrm>
            <a:off x="2783840" y="2686304"/>
            <a:ext cx="938784" cy="32918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フッター プレースホルダー 3"/>
          <p:cNvSpPr>
            <a:spLocks noGrp="1"/>
          </p:cNvSpPr>
          <p:nvPr/>
        </p:nvSpPr>
        <p:spPr>
          <a:xfrm>
            <a:off x="2584554" y="6426356"/>
            <a:ext cx="30861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dirty="0"/>
              <a:t>Primary Course of Cyber Security </a:t>
            </a:r>
            <a:endParaRPr lang="ja-JP" altLang="en-US" dirty="0">
              <a:solidFill>
                <a:prstClr val="black">
                  <a:tint val="75000"/>
                </a:prstClr>
              </a:solidFill>
            </a:endParaRPr>
          </a:p>
        </p:txBody>
      </p:sp>
    </p:spTree>
    <p:extLst>
      <p:ext uri="{BB962C8B-B14F-4D97-AF65-F5344CB8AC3E}">
        <p14:creationId xmlns:p14="http://schemas.microsoft.com/office/powerpoint/2010/main" val="16837486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8587" y="190912"/>
            <a:ext cx="7886700" cy="1325563"/>
          </a:xfrm>
        </p:spPr>
        <p:txBody>
          <a:bodyPr>
            <a:normAutofit/>
          </a:bodyPr>
          <a:lstStyle/>
          <a:p>
            <a:r>
              <a:rPr lang="en-US" altLang="ja-JP" sz="4000" dirty="0"/>
              <a:t>Web encryption </a:t>
            </a:r>
            <a:r>
              <a:rPr lang="en-US" altLang="ja-JP" sz="4000" dirty="0" smtClean="0"/>
              <a:t/>
            </a:r>
            <a:br>
              <a:rPr lang="en-US" altLang="ja-JP" sz="4000" dirty="0" smtClean="0"/>
            </a:br>
            <a:r>
              <a:rPr lang="ja-JP" altLang="en-US" sz="4000" dirty="0" smtClean="0"/>
              <a:t>（</a:t>
            </a:r>
            <a:r>
              <a:rPr lang="en-US" altLang="ja-JP" sz="4000" dirty="0" smtClean="0"/>
              <a:t>iPhone Safari</a:t>
            </a:r>
            <a:r>
              <a:rPr lang="ja-JP" altLang="en-US" sz="4000" dirty="0" smtClean="0"/>
              <a:t>）</a:t>
            </a:r>
            <a:endParaRPr kumimoji="1" lang="ja-JP" altLang="en-US" sz="4000" dirty="0"/>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39</a:t>
            </a:fld>
            <a:endParaRPr lang="ja-JP" altLang="en-US"/>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80223" y="1516475"/>
            <a:ext cx="2429697" cy="4839876"/>
          </a:xfrm>
        </p:spPr>
      </p:pic>
      <p:sp>
        <p:nvSpPr>
          <p:cNvPr id="7" name="角丸四角形 6"/>
          <p:cNvSpPr/>
          <p:nvPr/>
        </p:nvSpPr>
        <p:spPr>
          <a:xfrm>
            <a:off x="3886199" y="1690624"/>
            <a:ext cx="371475" cy="32918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フッター プレースホルダー 3"/>
          <p:cNvSpPr>
            <a:spLocks noGrp="1"/>
          </p:cNvSpPr>
          <p:nvPr/>
        </p:nvSpPr>
        <p:spPr>
          <a:xfrm>
            <a:off x="2584554" y="6426356"/>
            <a:ext cx="30861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dirty="0"/>
              <a:t>Primary Course of Cyber Security </a:t>
            </a:r>
            <a:endParaRPr lang="ja-JP" altLang="en-US" dirty="0">
              <a:solidFill>
                <a:prstClr val="black">
                  <a:tint val="75000"/>
                </a:prstClr>
              </a:solidFill>
            </a:endParaRPr>
          </a:p>
        </p:txBody>
      </p:sp>
    </p:spTree>
    <p:extLst>
      <p:ext uri="{BB962C8B-B14F-4D97-AF65-F5344CB8AC3E}">
        <p14:creationId xmlns:p14="http://schemas.microsoft.com/office/powerpoint/2010/main" val="23009649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407988" y="1073149"/>
            <a:ext cx="8918892" cy="1428751"/>
          </a:xfrm>
        </p:spPr>
        <p:txBody>
          <a:bodyPr>
            <a:noAutofit/>
          </a:bodyPr>
          <a:lstStyle/>
          <a:p>
            <a:r>
              <a:rPr lang="en-US" altLang="ja-JP" sz="2400" dirty="0"/>
              <a:t>This slide uses part of the lecture </a:t>
            </a:r>
            <a:r>
              <a:rPr lang="en-US" altLang="ja-JP" sz="2400" dirty="0" smtClean="0"/>
              <a:t>material of Graduate </a:t>
            </a:r>
            <a:r>
              <a:rPr lang="en-US" altLang="ja-JP" sz="2400" dirty="0"/>
              <a:t>school system </a:t>
            </a:r>
            <a:r>
              <a:rPr lang="en-US" altLang="ja-JP" sz="2400" dirty="0" smtClean="0"/>
              <a:t>information</a:t>
            </a:r>
            <a:br>
              <a:rPr lang="en-US" altLang="ja-JP" sz="2400" dirty="0" smtClean="0"/>
            </a:br>
            <a:r>
              <a:rPr lang="en-US" altLang="ja-JP" sz="2400" dirty="0" smtClean="0"/>
              <a:t> </a:t>
            </a:r>
            <a:r>
              <a:rPr lang="en-US" altLang="ja-JP" sz="2400" dirty="0"/>
              <a:t>"</a:t>
            </a:r>
            <a:r>
              <a:rPr lang="en-US" altLang="ja-JP" sz="2800" b="1" dirty="0"/>
              <a:t>Advanced topics of cryptography and information security</a:t>
            </a:r>
            <a:r>
              <a:rPr lang="en-US" altLang="ja-JP" sz="2400" dirty="0"/>
              <a:t>" (mainly cryptography theory 1)</a:t>
            </a:r>
            <a:endParaRPr kumimoji="1" lang="ja-JP" altLang="en-US" sz="2400" dirty="0"/>
          </a:p>
        </p:txBody>
      </p:sp>
      <p:sp>
        <p:nvSpPr>
          <p:cNvPr id="7" name="テキスト プレースホルダー 6"/>
          <p:cNvSpPr>
            <a:spLocks noGrp="1"/>
          </p:cNvSpPr>
          <p:nvPr>
            <p:ph type="body" idx="1"/>
          </p:nvPr>
        </p:nvSpPr>
        <p:spPr>
          <a:xfrm>
            <a:off x="2209115" y="3271520"/>
            <a:ext cx="6591985" cy="2438400"/>
          </a:xfrm>
        </p:spPr>
        <p:txBody>
          <a:bodyPr>
            <a:normAutofit fontScale="85000" lnSpcReduction="20000"/>
          </a:bodyPr>
          <a:lstStyle/>
          <a:p>
            <a:r>
              <a:rPr lang="en-US" altLang="ja-JP" sz="2400" dirty="0" smtClean="0">
                <a:solidFill>
                  <a:srgbClr val="00B050"/>
                </a:solidFill>
                <a:latin typeface="ＭＳ ゴシック" panose="020B0609070205080204" pitchFamily="49" charset="-128"/>
                <a:ea typeface="ＭＳ ゴシック" panose="020B0609070205080204" pitchFamily="49" charset="-128"/>
              </a:rPr>
              <a:t>The instructor</a:t>
            </a:r>
          </a:p>
          <a:p>
            <a:r>
              <a:rPr lang="en-US" altLang="ja-JP" sz="2400" dirty="0">
                <a:solidFill>
                  <a:schemeClr val="bg2">
                    <a:lumMod val="25000"/>
                  </a:schemeClr>
                </a:solidFill>
                <a:latin typeface="ＭＳ ゴシック" panose="020B0609070205080204" pitchFamily="49" charset="-128"/>
                <a:ea typeface="ＭＳ ゴシック" panose="020B0609070205080204" pitchFamily="49" charset="-128"/>
              </a:rPr>
              <a:t>Sakurai Koichi (Graduate School of Information Science and Electrical Engineering, Kyushu University</a:t>
            </a:r>
            <a:r>
              <a:rPr lang="en-US" altLang="ja-JP" sz="2400" dirty="0" smtClean="0">
                <a:solidFill>
                  <a:schemeClr val="bg2">
                    <a:lumMod val="25000"/>
                  </a:schemeClr>
                </a:solidFill>
                <a:latin typeface="ＭＳ ゴシック" panose="020B0609070205080204" pitchFamily="49" charset="-128"/>
                <a:ea typeface="ＭＳ ゴシック" panose="020B0609070205080204" pitchFamily="49" charset="-128"/>
              </a:rPr>
              <a:t>)</a:t>
            </a:r>
          </a:p>
          <a:p>
            <a:r>
              <a:rPr lang="en-US" altLang="ja-JP" sz="2400" dirty="0" smtClean="0">
                <a:solidFill>
                  <a:srgbClr val="00B050"/>
                </a:solidFill>
                <a:latin typeface="ＭＳ ゴシック" panose="020B0609070205080204" pitchFamily="49" charset="-128"/>
                <a:ea typeface="ＭＳ ゴシック" panose="020B0609070205080204" pitchFamily="49" charset="-128"/>
              </a:rPr>
              <a:t>The author of original slides</a:t>
            </a:r>
          </a:p>
          <a:p>
            <a:r>
              <a:rPr lang="en-US" altLang="ja-JP" sz="2400" smtClean="0">
                <a:latin typeface="ＭＳ ゴシック" panose="020B0609070205080204" pitchFamily="49" charset="-128"/>
                <a:ea typeface="ＭＳ ゴシック" panose="020B0609070205080204" pitchFamily="49" charset="-128"/>
              </a:rPr>
              <a:t>Hiroaki Anada</a:t>
            </a:r>
            <a:r>
              <a:rPr lang="en-US" altLang="ja-JP" sz="2400" dirty="0" smtClean="0">
                <a:latin typeface="ＭＳ ゴシック" panose="020B0609070205080204" pitchFamily="49" charset="-128"/>
                <a:ea typeface="ＭＳ ゴシック" panose="020B0609070205080204" pitchFamily="49" charset="-128"/>
              </a:rPr>
              <a:t> </a:t>
            </a:r>
            <a:r>
              <a:rPr lang="en-US" altLang="ja-JP" sz="2400" dirty="0">
                <a:latin typeface="ＭＳ ゴシック" panose="020B0609070205080204" pitchFamily="49" charset="-128"/>
                <a:ea typeface="ＭＳ ゴシック" panose="020B0609070205080204" pitchFamily="49" charset="-128"/>
              </a:rPr>
              <a:t>(Department of Information Security, Nagasaki Prefectural University</a:t>
            </a:r>
            <a:r>
              <a:rPr lang="en-US" altLang="ja-JP" sz="2400" dirty="0" smtClean="0">
                <a:latin typeface="ＭＳ ゴシック" panose="020B0609070205080204" pitchFamily="49" charset="-128"/>
                <a:ea typeface="ＭＳ ゴシック" panose="020B0609070205080204" pitchFamily="49" charset="-128"/>
              </a:rPr>
              <a:t>)</a:t>
            </a:r>
            <a:r>
              <a:rPr lang="ja-JP" altLang="en-US" sz="2400" dirty="0" smtClean="0">
                <a:latin typeface="ＭＳ ゴシック" panose="020B0609070205080204" pitchFamily="49" charset="-128"/>
                <a:ea typeface="ＭＳ ゴシック" panose="020B0609070205080204" pitchFamily="49" charset="-128"/>
              </a:rPr>
              <a:t> </a:t>
            </a:r>
            <a:endParaRPr lang="en-US" altLang="ja-JP" sz="2400" dirty="0" smtClean="0">
              <a:latin typeface="ＭＳ ゴシック" panose="020B0609070205080204" pitchFamily="49" charset="-128"/>
              <a:ea typeface="ＭＳ ゴシック" panose="020B0609070205080204" pitchFamily="49" charset="-128"/>
            </a:endParaRPr>
          </a:p>
          <a:p>
            <a:r>
              <a:rPr lang="en-US" altLang="ja-JP" sz="2400" dirty="0">
                <a:solidFill>
                  <a:schemeClr val="bg2">
                    <a:lumMod val="25000"/>
                  </a:schemeClr>
                </a:solidFill>
                <a:latin typeface="ＭＳ ゴシック" panose="020B0609070205080204" pitchFamily="49" charset="-128"/>
                <a:ea typeface="ＭＳ ゴシック" panose="020B0609070205080204" pitchFamily="49" charset="-128"/>
              </a:rPr>
              <a:t>Xavier </a:t>
            </a:r>
            <a:r>
              <a:rPr lang="en-US" altLang="ja-JP" sz="2400" dirty="0" err="1">
                <a:solidFill>
                  <a:schemeClr val="bg2">
                    <a:lumMod val="25000"/>
                  </a:schemeClr>
                </a:solidFill>
                <a:latin typeface="ＭＳ ゴシック" panose="020B0609070205080204" pitchFamily="49" charset="-128"/>
                <a:ea typeface="ＭＳ ゴシック" panose="020B0609070205080204" pitchFamily="49" charset="-128"/>
              </a:rPr>
              <a:t>Dahan</a:t>
            </a:r>
            <a:r>
              <a:rPr lang="en-US" altLang="ja-JP" sz="2400" dirty="0">
                <a:solidFill>
                  <a:schemeClr val="bg2">
                    <a:lumMod val="25000"/>
                  </a:schemeClr>
                </a:solidFill>
                <a:latin typeface="ＭＳ ゴシック" panose="020B0609070205080204" pitchFamily="49" charset="-128"/>
                <a:ea typeface="ＭＳ ゴシック" panose="020B0609070205080204" pitchFamily="49" charset="-128"/>
              </a:rPr>
              <a:t> </a:t>
            </a:r>
            <a:r>
              <a:rPr lang="ja-JP" altLang="en-US" sz="2400" dirty="0">
                <a:solidFill>
                  <a:schemeClr val="bg2">
                    <a:lumMod val="25000"/>
                  </a:schemeClr>
                </a:solidFill>
                <a:latin typeface="ＭＳ ゴシック" panose="020B0609070205080204" pitchFamily="49" charset="-128"/>
                <a:ea typeface="ＭＳ ゴシック" panose="020B0609070205080204" pitchFamily="49" charset="-128"/>
              </a:rPr>
              <a:t>　</a:t>
            </a:r>
            <a:r>
              <a:rPr lang="en-US" altLang="ja-JP" sz="2400" dirty="0" smtClean="0">
                <a:solidFill>
                  <a:schemeClr val="bg2">
                    <a:lumMod val="25000"/>
                  </a:schemeClr>
                </a:solidFill>
                <a:latin typeface="ＭＳ ゴシック" panose="020B0609070205080204" pitchFamily="49" charset="-128"/>
                <a:ea typeface="ＭＳ ゴシック" panose="020B0609070205080204" pitchFamily="49" charset="-128"/>
              </a:rPr>
              <a:t>(</a:t>
            </a:r>
            <a:r>
              <a:rPr lang="en-US" altLang="ja-JP" sz="2400" dirty="0" err="1" smtClean="0">
                <a:solidFill>
                  <a:schemeClr val="bg2">
                    <a:lumMod val="25000"/>
                  </a:schemeClr>
                </a:solidFill>
                <a:latin typeface="ＭＳ ゴシック" panose="020B0609070205080204" pitchFamily="49" charset="-128"/>
                <a:ea typeface="ＭＳ ゴシック" panose="020B0609070205080204" pitchFamily="49" charset="-128"/>
              </a:rPr>
              <a:t>Ochanomizu</a:t>
            </a:r>
            <a:r>
              <a:rPr lang="en-US" altLang="ja-JP" sz="2400" dirty="0" smtClean="0">
                <a:solidFill>
                  <a:schemeClr val="bg2">
                    <a:lumMod val="25000"/>
                  </a:schemeClr>
                </a:solidFill>
                <a:latin typeface="ＭＳ ゴシック" panose="020B0609070205080204" pitchFamily="49" charset="-128"/>
                <a:ea typeface="ＭＳ ゴシック" panose="020B0609070205080204" pitchFamily="49" charset="-128"/>
              </a:rPr>
              <a:t> University)</a:t>
            </a:r>
            <a:endParaRPr kumimoji="1" lang="ja-JP" altLang="en-US" dirty="0"/>
          </a:p>
        </p:txBody>
      </p:sp>
      <p:sp>
        <p:nvSpPr>
          <p:cNvPr id="4" name="フッター プレースホルダー 3"/>
          <p:cNvSpPr>
            <a:spLocks noGrp="1"/>
          </p:cNvSpPr>
          <p:nvPr>
            <p:ph type="ftr" sz="quarter" idx="11"/>
          </p:nvPr>
        </p:nvSpPr>
        <p:spPr/>
        <p:txBody>
          <a:bodyPr/>
          <a:lstStyle/>
          <a:p>
            <a:r>
              <a:rPr lang="en-US" dirty="0"/>
              <a:t>Primary Course of Cyber Security </a:t>
            </a:r>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4</a:t>
            </a:fld>
            <a:endParaRPr lang="ja-JP" altLang="en-US"/>
          </a:p>
        </p:txBody>
      </p:sp>
    </p:spTree>
    <p:extLst>
      <p:ext uri="{BB962C8B-B14F-4D97-AF65-F5344CB8AC3E}">
        <p14:creationId xmlns:p14="http://schemas.microsoft.com/office/powerpoint/2010/main" val="275895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9618" y="1553351"/>
            <a:ext cx="2695101" cy="4791291"/>
          </a:xfrm>
          <a:prstGeom prst="rect">
            <a:avLst/>
          </a:prstGeom>
        </p:spPr>
      </p:pic>
      <p:sp>
        <p:nvSpPr>
          <p:cNvPr id="2" name="タイトル 1"/>
          <p:cNvSpPr>
            <a:spLocks noGrp="1"/>
          </p:cNvSpPr>
          <p:nvPr>
            <p:ph type="title"/>
          </p:nvPr>
        </p:nvSpPr>
        <p:spPr>
          <a:xfrm>
            <a:off x="163680" y="168762"/>
            <a:ext cx="7886700" cy="1325563"/>
          </a:xfrm>
        </p:spPr>
        <p:txBody>
          <a:bodyPr>
            <a:normAutofit/>
          </a:bodyPr>
          <a:lstStyle/>
          <a:p>
            <a:r>
              <a:rPr lang="en-US" altLang="ja-JP" sz="4000" dirty="0"/>
              <a:t>Web encryption </a:t>
            </a:r>
            <a:r>
              <a:rPr lang="en-US" altLang="ja-JP" sz="4000" dirty="0" smtClean="0"/>
              <a:t/>
            </a:r>
            <a:br>
              <a:rPr lang="en-US" altLang="ja-JP" sz="4000" dirty="0" smtClean="0"/>
            </a:br>
            <a:r>
              <a:rPr lang="ja-JP" altLang="en-US" sz="4000" dirty="0" smtClean="0"/>
              <a:t>（</a:t>
            </a:r>
            <a:r>
              <a:rPr lang="en-US" altLang="ja-JP" sz="4000" dirty="0" smtClean="0"/>
              <a:t>Android Chrome</a:t>
            </a:r>
            <a:r>
              <a:rPr lang="ja-JP" altLang="en-US" sz="4000" dirty="0" smtClean="0"/>
              <a:t>）</a:t>
            </a:r>
            <a:endParaRPr kumimoji="1" lang="ja-JP" altLang="en-US" sz="4000" dirty="0"/>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40</a:t>
            </a:fld>
            <a:endParaRPr lang="ja-JP" altLang="en-US"/>
          </a:p>
        </p:txBody>
      </p:sp>
      <p:sp>
        <p:nvSpPr>
          <p:cNvPr id="10" name="角丸四角形 9"/>
          <p:cNvSpPr/>
          <p:nvPr/>
        </p:nvSpPr>
        <p:spPr>
          <a:xfrm>
            <a:off x="3508758" y="2775388"/>
            <a:ext cx="1449322" cy="23197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フッター プレースホルダー 3"/>
          <p:cNvSpPr>
            <a:spLocks noGrp="1"/>
          </p:cNvSpPr>
          <p:nvPr/>
        </p:nvSpPr>
        <p:spPr>
          <a:xfrm>
            <a:off x="2584554" y="6426356"/>
            <a:ext cx="30861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dirty="0"/>
              <a:t>Primary Course of Cyber Security </a:t>
            </a:r>
            <a:endParaRPr lang="ja-JP" altLang="en-US" dirty="0">
              <a:solidFill>
                <a:prstClr val="black">
                  <a:tint val="75000"/>
                </a:prstClr>
              </a:solidFill>
            </a:endParaRPr>
          </a:p>
        </p:txBody>
      </p:sp>
    </p:spTree>
    <p:extLst>
      <p:ext uri="{BB962C8B-B14F-4D97-AF65-F5344CB8AC3E}">
        <p14:creationId xmlns:p14="http://schemas.microsoft.com/office/powerpoint/2010/main" val="3038142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9550" y="174626"/>
            <a:ext cx="7886700" cy="1325563"/>
          </a:xfrm>
        </p:spPr>
        <p:txBody>
          <a:bodyPr>
            <a:normAutofit/>
          </a:bodyPr>
          <a:lstStyle/>
          <a:p>
            <a:r>
              <a:rPr lang="en-US" altLang="ja-JP" sz="4000" dirty="0" smtClean="0"/>
              <a:t>Applications</a:t>
            </a:r>
            <a:r>
              <a:rPr lang="zh-CN" altLang="en-US" sz="4000" dirty="0" smtClean="0"/>
              <a:t>？</a:t>
            </a:r>
            <a:endParaRPr lang="ja-JP" altLang="en-US" sz="4000" dirty="0"/>
          </a:p>
        </p:txBody>
      </p:sp>
      <p:sp>
        <p:nvSpPr>
          <p:cNvPr id="3" name="コンテンツ プレースホルダー 2"/>
          <p:cNvSpPr>
            <a:spLocks noGrp="1"/>
          </p:cNvSpPr>
          <p:nvPr>
            <p:ph idx="1"/>
          </p:nvPr>
        </p:nvSpPr>
        <p:spPr>
          <a:xfrm>
            <a:off x="539750" y="1500189"/>
            <a:ext cx="7886700" cy="4351338"/>
          </a:xfrm>
        </p:spPr>
        <p:txBody>
          <a:bodyPr>
            <a:normAutofit lnSpcReduction="10000"/>
          </a:bodyPr>
          <a:lstStyle/>
          <a:p>
            <a:r>
              <a:rPr lang="en-US" altLang="ja-JP" sz="3200" dirty="0" smtClean="0"/>
              <a:t>It is not easy to </a:t>
            </a:r>
            <a:r>
              <a:rPr lang="en-US" altLang="ja-JP" sz="3200" dirty="0"/>
              <a:t>understand at first </a:t>
            </a:r>
            <a:r>
              <a:rPr lang="en-US" altLang="ja-JP" sz="3200" dirty="0" smtClean="0"/>
              <a:t>glance</a:t>
            </a:r>
          </a:p>
          <a:p>
            <a:pPr lvl="1"/>
            <a:r>
              <a:rPr lang="en-US" altLang="ja-JP" sz="2800" dirty="0"/>
              <a:t>Many things on the back communicating with the </a:t>
            </a:r>
            <a:r>
              <a:rPr lang="en-US" altLang="ja-JP" sz="2800" dirty="0" smtClean="0"/>
              <a:t>web</a:t>
            </a:r>
          </a:p>
          <a:p>
            <a:pPr lvl="2"/>
            <a:r>
              <a:rPr lang="en-US" altLang="ja-JP" sz="2000" dirty="0"/>
              <a:t>Login processing etc. should be using </a:t>
            </a:r>
            <a:r>
              <a:rPr lang="en-US" altLang="ja-JP" sz="2000" dirty="0" smtClean="0"/>
              <a:t>https</a:t>
            </a:r>
          </a:p>
          <a:p>
            <a:pPr lvl="1"/>
            <a:endParaRPr lang="en-US" altLang="ja-JP" sz="2800" dirty="0" smtClean="0"/>
          </a:p>
          <a:p>
            <a:r>
              <a:rPr lang="en-US" altLang="ja-JP" sz="3200" dirty="0"/>
              <a:t>Whether truly encrypted or not is not known unless you look through the </a:t>
            </a:r>
            <a:r>
              <a:rPr lang="en-US" altLang="ja-JP" sz="3200" dirty="0" smtClean="0"/>
              <a:t>communication</a:t>
            </a:r>
          </a:p>
          <a:p>
            <a:pPr lvl="1"/>
            <a:r>
              <a:rPr lang="en-US" altLang="ja-JP" sz="2800" dirty="0"/>
              <a:t>Applications that do not validate the other server </a:t>
            </a:r>
            <a:r>
              <a:rPr lang="en-US" altLang="ja-JP" sz="2800" dirty="0" smtClean="0"/>
              <a:t>correctly</a:t>
            </a:r>
          </a:p>
          <a:p>
            <a:pPr lvl="1"/>
            <a:endParaRPr lang="en-US" altLang="ja-JP" sz="2800" dirty="0"/>
          </a:p>
          <a:p>
            <a:pPr lvl="1"/>
            <a:r>
              <a:rPr lang="en-US" altLang="ja-JP" sz="2800" dirty="0"/>
              <a:t>Server </a:t>
            </a:r>
            <a:r>
              <a:rPr lang="en-US" altLang="ja-JP" sz="2800" dirty="0" smtClean="0"/>
              <a:t>validation?</a:t>
            </a:r>
            <a:endParaRPr lang="ja-JP" altLang="en-US" sz="2800" dirty="0"/>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41</a:t>
            </a:fld>
            <a:endParaRPr lang="ja-JP" altLang="en-US"/>
          </a:p>
        </p:txBody>
      </p:sp>
      <p:sp>
        <p:nvSpPr>
          <p:cNvPr id="6" name="フッター プレースホルダー 3"/>
          <p:cNvSpPr>
            <a:spLocks noGrp="1"/>
          </p:cNvSpPr>
          <p:nvPr/>
        </p:nvSpPr>
        <p:spPr>
          <a:xfrm>
            <a:off x="2584554" y="6426356"/>
            <a:ext cx="30861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dirty="0"/>
              <a:t>Primary Course of Cyber Security </a:t>
            </a:r>
            <a:endParaRPr lang="ja-JP" altLang="en-US" dirty="0">
              <a:solidFill>
                <a:prstClr val="black">
                  <a:tint val="75000"/>
                </a:prstClr>
              </a:solidFill>
            </a:endParaRPr>
          </a:p>
        </p:txBody>
      </p:sp>
    </p:spTree>
    <p:extLst>
      <p:ext uri="{BB962C8B-B14F-4D97-AF65-F5344CB8AC3E}">
        <p14:creationId xmlns:p14="http://schemas.microsoft.com/office/powerpoint/2010/main" val="15078420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1450" y="187326"/>
            <a:ext cx="7886700" cy="1325563"/>
          </a:xfrm>
        </p:spPr>
        <p:txBody>
          <a:bodyPr>
            <a:normAutofit/>
          </a:bodyPr>
          <a:lstStyle/>
          <a:p>
            <a:r>
              <a:rPr lang="en-US" altLang="ja-JP" sz="4000" dirty="0"/>
              <a:t>Server certificate</a:t>
            </a:r>
            <a:endParaRPr kumimoji="1" lang="ja-JP" altLang="en-US" sz="4000" dirty="0"/>
          </a:p>
        </p:txBody>
      </p:sp>
      <p:sp>
        <p:nvSpPr>
          <p:cNvPr id="3" name="コンテンツ プレースホルダー 2"/>
          <p:cNvSpPr>
            <a:spLocks noGrp="1"/>
          </p:cNvSpPr>
          <p:nvPr>
            <p:ph idx="1"/>
          </p:nvPr>
        </p:nvSpPr>
        <p:spPr>
          <a:xfrm>
            <a:off x="412750" y="1493840"/>
            <a:ext cx="8102600" cy="4703760"/>
          </a:xfrm>
        </p:spPr>
        <p:txBody>
          <a:bodyPr>
            <a:normAutofit fontScale="92500" lnSpcReduction="20000"/>
          </a:bodyPr>
          <a:lstStyle/>
          <a:p>
            <a:r>
              <a:rPr lang="en-US" altLang="ja-JP" sz="2800" dirty="0"/>
              <a:t>Have it issued from the "certificate authority" and put in the </a:t>
            </a:r>
            <a:r>
              <a:rPr lang="en-US" altLang="ja-JP" sz="2800" dirty="0" smtClean="0"/>
              <a:t>server</a:t>
            </a:r>
            <a:endParaRPr kumimoji="1" lang="en-US" altLang="ja-JP" sz="2800" dirty="0" smtClean="0"/>
          </a:p>
          <a:p>
            <a:pPr lvl="1"/>
            <a:r>
              <a:rPr lang="en-US" altLang="ja-JP" sz="2400" dirty="0"/>
              <a:t>A public key of the server </a:t>
            </a:r>
            <a:r>
              <a:rPr lang="en-US" altLang="ja-JP" sz="2400" dirty="0">
                <a:solidFill>
                  <a:srgbClr val="FF0000"/>
                </a:solidFill>
              </a:rPr>
              <a:t>is signed with </a:t>
            </a:r>
            <a:r>
              <a:rPr lang="en-US" altLang="ja-JP" sz="2400" dirty="0"/>
              <a:t>a secret key of "certificate authority"</a:t>
            </a:r>
            <a:endParaRPr kumimoji="1" lang="en-US" altLang="ja-JP" sz="1800" dirty="0" smtClean="0"/>
          </a:p>
          <a:p>
            <a:pPr marL="457200" indent="-457200">
              <a:buFont typeface="+mj-lt"/>
              <a:buAutoNum type="arabicPeriod"/>
            </a:pPr>
            <a:r>
              <a:rPr lang="en-US" altLang="ja-JP" sz="2800" dirty="0"/>
              <a:t>C</a:t>
            </a:r>
            <a:r>
              <a:rPr lang="en-US" altLang="ja-JP" sz="2800" dirty="0" smtClean="0"/>
              <a:t>onnect to https://www.kyushu-u.ac.jp/ </a:t>
            </a:r>
          </a:p>
          <a:p>
            <a:pPr marL="457200" indent="-457200">
              <a:buFont typeface="+mj-lt"/>
              <a:buAutoNum type="arabicPeriod"/>
            </a:pPr>
            <a:r>
              <a:rPr lang="en-US" altLang="ja-JP" sz="2800" dirty="0"/>
              <a:t>A certificate is returned from the </a:t>
            </a:r>
            <a:r>
              <a:rPr lang="en-US" altLang="ja-JP" sz="2800" dirty="0" smtClean="0"/>
              <a:t>server</a:t>
            </a:r>
          </a:p>
          <a:p>
            <a:pPr marL="857250" lvl="1" indent="-457200"/>
            <a:r>
              <a:rPr lang="en-US" altLang="ja-JP" sz="2400" dirty="0" smtClean="0"/>
              <a:t>Generally ,certificate is issued to </a:t>
            </a:r>
            <a:r>
              <a:rPr lang="ja-JP" altLang="en-US" sz="2400" dirty="0" smtClean="0"/>
              <a:t>「</a:t>
            </a:r>
            <a:r>
              <a:rPr lang="en-US" altLang="ja-JP" sz="2400" dirty="0">
                <a:hlinkClick r:id="rId2"/>
              </a:rPr>
              <a:t>www.kyushu-u.ac.jp</a:t>
            </a:r>
            <a:r>
              <a:rPr lang="ja-JP" altLang="en-US" sz="2400" dirty="0" smtClean="0"/>
              <a:t>」</a:t>
            </a:r>
            <a:r>
              <a:rPr lang="en-US" altLang="ja-JP" sz="2400" dirty="0" smtClean="0"/>
              <a:t> .</a:t>
            </a:r>
          </a:p>
          <a:p>
            <a:pPr marL="457200" indent="-457200">
              <a:buFont typeface="+mj-lt"/>
              <a:buAutoNum type="arabicPeriod"/>
            </a:pPr>
            <a:r>
              <a:rPr lang="en-US" altLang="ja-JP" sz="2800" dirty="0"/>
              <a:t>Verify </a:t>
            </a:r>
            <a:r>
              <a:rPr lang="en-US" altLang="ja-JP" sz="2800" dirty="0">
                <a:solidFill>
                  <a:srgbClr val="FF0000"/>
                </a:solidFill>
              </a:rPr>
              <a:t>the signature </a:t>
            </a:r>
            <a:r>
              <a:rPr lang="en-US" altLang="ja-JP" sz="2800" dirty="0"/>
              <a:t>of "Certification Authority" and confirm it is </a:t>
            </a:r>
            <a:r>
              <a:rPr lang="en-US" altLang="ja-JP" sz="2800" dirty="0" smtClean="0"/>
              <a:t>genuine</a:t>
            </a:r>
          </a:p>
          <a:p>
            <a:pPr lvl="1" indent="-342900"/>
            <a:r>
              <a:rPr lang="en-US" altLang="ja-JP" sz="2400" dirty="0"/>
              <a:t>If the certificate issued by the certificate authority that the browser knows (has the public key) is ○, a </a:t>
            </a:r>
            <a:r>
              <a:rPr lang="en-US" altLang="ja-JP" sz="2400" dirty="0">
                <a:solidFill>
                  <a:srgbClr val="FF0000"/>
                </a:solidFill>
              </a:rPr>
              <a:t>warning</a:t>
            </a:r>
            <a:r>
              <a:rPr lang="en-US" altLang="ja-JP" sz="2400" dirty="0"/>
              <a:t> is </a:t>
            </a:r>
            <a:r>
              <a:rPr lang="en-US" altLang="ja-JP" sz="2400" dirty="0" smtClean="0"/>
              <a:t>displayed</a:t>
            </a:r>
            <a:r>
              <a:rPr lang="en-US" altLang="ja-JP" sz="2400" dirty="0"/>
              <a:t>.</a:t>
            </a:r>
            <a:endParaRPr lang="en-US" altLang="ja-JP" sz="2400" dirty="0" smtClean="0"/>
          </a:p>
          <a:p>
            <a:pPr marL="457200" indent="-457200">
              <a:buFont typeface="+mj-lt"/>
              <a:buAutoNum type="arabicPeriod"/>
            </a:pPr>
            <a:r>
              <a:rPr lang="en-US" altLang="ja-JP" sz="2800" dirty="0"/>
              <a:t>If the name of the connected server matches the name of the certificate ○, a </a:t>
            </a:r>
            <a:r>
              <a:rPr lang="en-US" altLang="ja-JP" sz="2800" dirty="0">
                <a:solidFill>
                  <a:srgbClr val="FF0000"/>
                </a:solidFill>
              </a:rPr>
              <a:t>warning</a:t>
            </a:r>
            <a:r>
              <a:rPr lang="en-US" altLang="ja-JP" sz="2800" dirty="0"/>
              <a:t> is </a:t>
            </a:r>
            <a:r>
              <a:rPr lang="en-US" altLang="ja-JP" sz="2800" dirty="0" smtClean="0"/>
              <a:t>displayed</a:t>
            </a:r>
            <a:r>
              <a:rPr lang="en-US" altLang="ja-JP" sz="2800" dirty="0"/>
              <a:t>.</a:t>
            </a:r>
            <a:endParaRPr lang="en-US" altLang="ja-JP" sz="2800" dirty="0" smtClean="0"/>
          </a:p>
          <a:p>
            <a:pPr marL="857250" lvl="1" indent="-457200"/>
            <a:r>
              <a:rPr lang="en-US" altLang="ja-JP" sz="2400" dirty="0"/>
              <a:t>Even if the certificate has </a:t>
            </a:r>
            <a:r>
              <a:rPr lang="en-US" altLang="ja-JP" sz="2400" dirty="0">
                <a:solidFill>
                  <a:srgbClr val="FF0000"/>
                </a:solidFill>
              </a:rPr>
              <a:t>a deadline </a:t>
            </a:r>
            <a:r>
              <a:rPr lang="en-US" altLang="ja-JP" sz="2400" dirty="0"/>
              <a:t>and it's expired</a:t>
            </a:r>
            <a:endParaRPr lang="en-US" altLang="ja-JP" sz="2400" dirty="0" smtClean="0"/>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42</a:t>
            </a:fld>
            <a:endParaRPr lang="ja-JP" altLang="en-US"/>
          </a:p>
        </p:txBody>
      </p:sp>
      <p:sp>
        <p:nvSpPr>
          <p:cNvPr id="6" name="フッター プレースホルダー 3"/>
          <p:cNvSpPr>
            <a:spLocks noGrp="1"/>
          </p:cNvSpPr>
          <p:nvPr/>
        </p:nvSpPr>
        <p:spPr>
          <a:xfrm>
            <a:off x="2584554" y="6426356"/>
            <a:ext cx="30861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dirty="0"/>
              <a:t>Primary Course of Cyber Security </a:t>
            </a:r>
            <a:endParaRPr lang="ja-JP" altLang="en-US" dirty="0">
              <a:solidFill>
                <a:prstClr val="black">
                  <a:tint val="75000"/>
                </a:prstClr>
              </a:solidFill>
            </a:endParaRPr>
          </a:p>
        </p:txBody>
      </p:sp>
    </p:spTree>
    <p:extLst>
      <p:ext uri="{BB962C8B-B14F-4D97-AF65-F5344CB8AC3E}">
        <p14:creationId xmlns:p14="http://schemas.microsoft.com/office/powerpoint/2010/main" val="2911781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3050" y="212726"/>
            <a:ext cx="7886700" cy="1325563"/>
          </a:xfrm>
        </p:spPr>
        <p:txBody>
          <a:bodyPr>
            <a:normAutofit/>
          </a:bodyPr>
          <a:lstStyle/>
          <a:p>
            <a:r>
              <a:rPr lang="en-US" altLang="ja-JP" sz="4000" dirty="0"/>
              <a:t>Trusted certificate authority</a:t>
            </a:r>
            <a:endParaRPr kumimoji="1" lang="ja-JP" altLang="en-US" sz="4000" dirty="0"/>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43</a:t>
            </a:fld>
            <a:endParaRPr lang="ja-JP" altLang="en-U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9162" y="1333255"/>
            <a:ext cx="5465379" cy="5023095"/>
          </a:xfrm>
        </p:spPr>
      </p:pic>
      <p:sp>
        <p:nvSpPr>
          <p:cNvPr id="8" name="フッター プレースホルダー 3"/>
          <p:cNvSpPr>
            <a:spLocks noGrp="1"/>
          </p:cNvSpPr>
          <p:nvPr/>
        </p:nvSpPr>
        <p:spPr>
          <a:xfrm>
            <a:off x="2584554" y="6426356"/>
            <a:ext cx="30861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dirty="0"/>
              <a:t>Primary Course of Cyber Security </a:t>
            </a:r>
            <a:endParaRPr lang="ja-JP" altLang="en-US" dirty="0">
              <a:solidFill>
                <a:prstClr val="black">
                  <a:tint val="75000"/>
                </a:prstClr>
              </a:solidFill>
            </a:endParaRPr>
          </a:p>
        </p:txBody>
      </p:sp>
    </p:spTree>
    <p:extLst>
      <p:ext uri="{BB962C8B-B14F-4D97-AF65-F5344CB8AC3E}">
        <p14:creationId xmlns:p14="http://schemas.microsoft.com/office/powerpoint/2010/main" val="34480892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4150" y="184530"/>
            <a:ext cx="7886700" cy="1325563"/>
          </a:xfrm>
        </p:spPr>
        <p:txBody>
          <a:bodyPr>
            <a:normAutofit/>
          </a:bodyPr>
          <a:lstStyle/>
          <a:p>
            <a:r>
              <a:rPr kumimoji="1" lang="en-US" altLang="ja-JP" sz="4000" dirty="0" smtClean="0"/>
              <a:t>Extended Validation </a:t>
            </a:r>
            <a:r>
              <a:rPr lang="en-US" altLang="ja-JP" sz="4000" dirty="0"/>
              <a:t>Certificate</a:t>
            </a:r>
            <a:endParaRPr kumimoji="1" lang="ja-JP" altLang="en-US" sz="4000" dirty="0"/>
          </a:p>
        </p:txBody>
      </p:sp>
      <p:sp>
        <p:nvSpPr>
          <p:cNvPr id="7" name="コンテンツ プレースホルダー 6"/>
          <p:cNvSpPr>
            <a:spLocks noGrp="1"/>
          </p:cNvSpPr>
          <p:nvPr>
            <p:ph idx="1"/>
          </p:nvPr>
        </p:nvSpPr>
        <p:spPr>
          <a:xfrm>
            <a:off x="1942415" y="5086350"/>
            <a:ext cx="6591985" cy="824872"/>
          </a:xfrm>
        </p:spPr>
        <p:txBody>
          <a:bodyPr>
            <a:normAutofit fontScale="92500"/>
          </a:bodyPr>
          <a:lstStyle/>
          <a:p>
            <a:r>
              <a:rPr lang="en-US" altLang="ja-JP" dirty="0"/>
              <a:t>Certificate that passed an examination meeting certain </a:t>
            </a:r>
            <a:r>
              <a:rPr lang="en-US" altLang="ja-JP" dirty="0" smtClean="0"/>
              <a:t>criteria</a:t>
            </a:r>
          </a:p>
          <a:p>
            <a:pPr lvl="1"/>
            <a:r>
              <a:rPr lang="en-US" altLang="ja-JP" dirty="0"/>
              <a:t>The address bar turns green</a:t>
            </a:r>
            <a:endParaRPr kumimoji="1" lang="ja-JP" altLang="en-US" dirty="0"/>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44</a:t>
            </a:fld>
            <a:endParaRPr lang="ja-JP" alt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9862" y="1566424"/>
            <a:ext cx="5885961" cy="3297361"/>
          </a:xfrm>
          <a:prstGeom prst="rect">
            <a:avLst/>
          </a:prstGeom>
        </p:spPr>
      </p:pic>
      <p:sp>
        <p:nvSpPr>
          <p:cNvPr id="10" name="フッター プレースホルダー 3"/>
          <p:cNvSpPr>
            <a:spLocks noGrp="1"/>
          </p:cNvSpPr>
          <p:nvPr/>
        </p:nvSpPr>
        <p:spPr>
          <a:xfrm>
            <a:off x="2584554" y="6426356"/>
            <a:ext cx="30861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dirty="0"/>
              <a:t>Primary Course of Cyber Security </a:t>
            </a:r>
            <a:endParaRPr lang="ja-JP" altLang="en-US" dirty="0">
              <a:solidFill>
                <a:prstClr val="black">
                  <a:tint val="75000"/>
                </a:prstClr>
              </a:solidFill>
            </a:endParaRPr>
          </a:p>
        </p:txBody>
      </p:sp>
    </p:spTree>
    <p:extLst>
      <p:ext uri="{BB962C8B-B14F-4D97-AF65-F5344CB8AC3E}">
        <p14:creationId xmlns:p14="http://schemas.microsoft.com/office/powerpoint/2010/main" val="12050961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4950" y="200026"/>
            <a:ext cx="7886700" cy="1325563"/>
          </a:xfrm>
        </p:spPr>
        <p:txBody>
          <a:bodyPr>
            <a:normAutofit/>
          </a:bodyPr>
          <a:lstStyle/>
          <a:p>
            <a:r>
              <a:rPr lang="en-US" altLang="ja-JP" sz="4000" dirty="0"/>
              <a:t>Counterfeit of </a:t>
            </a:r>
            <a:r>
              <a:rPr lang="en-US" altLang="ja-JP" sz="4000" dirty="0" smtClean="0"/>
              <a:t>certificate?</a:t>
            </a:r>
            <a:endParaRPr kumimoji="1" lang="ja-JP" altLang="en-US" sz="4000" dirty="0"/>
          </a:p>
        </p:txBody>
      </p:sp>
      <p:sp>
        <p:nvSpPr>
          <p:cNvPr id="3" name="コンテンツ プレースホルダー 2"/>
          <p:cNvSpPr>
            <a:spLocks noGrp="1"/>
          </p:cNvSpPr>
          <p:nvPr>
            <p:ph idx="1"/>
          </p:nvPr>
        </p:nvSpPr>
        <p:spPr>
          <a:xfrm>
            <a:off x="476250" y="1525589"/>
            <a:ext cx="8426450" cy="4830762"/>
          </a:xfrm>
        </p:spPr>
        <p:txBody>
          <a:bodyPr>
            <a:normAutofit fontScale="92500" lnSpcReduction="10000"/>
          </a:bodyPr>
          <a:lstStyle/>
          <a:p>
            <a:r>
              <a:rPr lang="en-US" altLang="ja-JP" sz="2800" dirty="0"/>
              <a:t>"Trusted Certification Authority" investigates the identity of the server when issuing a </a:t>
            </a:r>
            <a:r>
              <a:rPr lang="en-US" altLang="ja-JP" sz="2800" dirty="0" smtClean="0"/>
              <a:t>certificate</a:t>
            </a:r>
            <a:r>
              <a:rPr lang="en-US" altLang="ja-JP" sz="2800" dirty="0"/>
              <a:t>.</a:t>
            </a:r>
            <a:endParaRPr kumimoji="1" lang="en-US" altLang="ja-JP" sz="2800" dirty="0" smtClean="0"/>
          </a:p>
          <a:p>
            <a:pPr lvl="1"/>
            <a:r>
              <a:rPr lang="en-US" altLang="ja-JP" sz="2400" dirty="0"/>
              <a:t>A person elsewhere can not issue a certificate with the name of </a:t>
            </a:r>
            <a:r>
              <a:rPr lang="en-US" altLang="ja-JP" sz="2400" dirty="0" err="1"/>
              <a:t>www.kyushu-u.ac.jp</a:t>
            </a:r>
            <a:r>
              <a:rPr lang="en-US" altLang="ja-JP" sz="2400" dirty="0"/>
              <a:t> </a:t>
            </a:r>
            <a:endParaRPr lang="en-US" altLang="ja-JP" sz="2400" dirty="0" smtClean="0"/>
          </a:p>
          <a:p>
            <a:pPr lvl="1"/>
            <a:r>
              <a:rPr lang="en-US" altLang="ja-JP" sz="2400" dirty="0"/>
              <a:t>It is signed with the private key of "trusted certificate authority" and can not be </a:t>
            </a:r>
            <a:r>
              <a:rPr lang="en-US" altLang="ja-JP" sz="2400" dirty="0" smtClean="0"/>
              <a:t>forged</a:t>
            </a:r>
          </a:p>
          <a:p>
            <a:pPr lvl="1"/>
            <a:endParaRPr kumimoji="1" lang="en-US" altLang="ja-JP" sz="1600" dirty="0" smtClean="0"/>
          </a:p>
          <a:p>
            <a:r>
              <a:rPr lang="en-US" altLang="ja-JP" sz="2800" dirty="0"/>
              <a:t>It is possible to create a certificate arbitrarily, but you can see that it is not issued from a "trusted certificate authority</a:t>
            </a:r>
            <a:r>
              <a:rPr lang="en-US" altLang="ja-JP" sz="2800" dirty="0" smtClean="0"/>
              <a:t>"</a:t>
            </a:r>
          </a:p>
          <a:p>
            <a:pPr lvl="1"/>
            <a:r>
              <a:rPr lang="en-US" altLang="ja-JP" sz="2400" dirty="0"/>
              <a:t>There is also an attack that puts a fake certificate authority in </a:t>
            </a:r>
            <a:r>
              <a:rPr lang="en-US" altLang="ja-JP" sz="2400" dirty="0" smtClean="0"/>
              <a:t>‘trusted </a:t>
            </a:r>
            <a:r>
              <a:rPr lang="en-US" altLang="ja-JP" sz="2400" dirty="0"/>
              <a:t>certificate </a:t>
            </a:r>
            <a:r>
              <a:rPr lang="en-US" altLang="ja-JP" sz="2400" dirty="0" smtClean="0"/>
              <a:t>authority’</a:t>
            </a:r>
          </a:p>
          <a:p>
            <a:pPr lvl="1"/>
            <a:endParaRPr lang="en-US" altLang="ja-JP" sz="1800" dirty="0" smtClean="0"/>
          </a:p>
          <a:p>
            <a:r>
              <a:rPr lang="en-US" altLang="ja-JP" sz="2800" dirty="0"/>
              <a:t>Since the certificate </a:t>
            </a:r>
            <a:r>
              <a:rPr lang="en-US" altLang="ja-JP" sz="2800" dirty="0">
                <a:solidFill>
                  <a:srgbClr val="FF0000"/>
                </a:solidFill>
              </a:rPr>
              <a:t>is a public key</a:t>
            </a:r>
            <a:r>
              <a:rPr lang="en-US" altLang="ja-JP" sz="2800" dirty="0"/>
              <a:t>, it can not be used on the server unless there is </a:t>
            </a:r>
            <a:r>
              <a:rPr lang="en-US" altLang="ja-JP" sz="2800" dirty="0">
                <a:solidFill>
                  <a:srgbClr val="FF0000"/>
                </a:solidFill>
              </a:rPr>
              <a:t>a secret key </a:t>
            </a:r>
            <a:r>
              <a:rPr lang="en-US" altLang="ja-JP" sz="2800" dirty="0"/>
              <a:t>to be paired</a:t>
            </a:r>
            <a:endParaRPr kumimoji="1" lang="ja-JP" altLang="en-US" sz="2800" dirty="0"/>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45</a:t>
            </a:fld>
            <a:endParaRPr lang="ja-JP" altLang="en-US"/>
          </a:p>
        </p:txBody>
      </p:sp>
      <p:sp>
        <p:nvSpPr>
          <p:cNvPr id="6" name="フッター プレースホルダー 3"/>
          <p:cNvSpPr>
            <a:spLocks noGrp="1"/>
          </p:cNvSpPr>
          <p:nvPr/>
        </p:nvSpPr>
        <p:spPr>
          <a:xfrm>
            <a:off x="2584554" y="6426356"/>
            <a:ext cx="30861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dirty="0"/>
              <a:t>Primary Course of Cyber Security </a:t>
            </a:r>
            <a:endParaRPr lang="ja-JP" altLang="en-US" dirty="0">
              <a:solidFill>
                <a:prstClr val="black">
                  <a:tint val="75000"/>
                </a:prstClr>
              </a:solidFill>
            </a:endParaRPr>
          </a:p>
        </p:txBody>
      </p:sp>
    </p:spTree>
    <p:extLst>
      <p:ext uri="{BB962C8B-B14F-4D97-AF65-F5344CB8AC3E}">
        <p14:creationId xmlns:p14="http://schemas.microsoft.com/office/powerpoint/2010/main" val="29453161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000" dirty="0"/>
              <a:t>Warning screen </a:t>
            </a:r>
            <a:r>
              <a:rPr kumimoji="1" lang="en-US" altLang="ja-JP" sz="4000" dirty="0" smtClean="0"/>
              <a:t/>
            </a:r>
            <a:br>
              <a:rPr kumimoji="1" lang="en-US" altLang="ja-JP" sz="4000" dirty="0" smtClean="0"/>
            </a:br>
            <a:r>
              <a:rPr lang="ja-JP" altLang="en-US" sz="4000" dirty="0" smtClean="0"/>
              <a:t>（</a:t>
            </a:r>
            <a:r>
              <a:rPr lang="en-US" altLang="ja-JP" sz="4000" dirty="0" smtClean="0"/>
              <a:t>Internet Explorer</a:t>
            </a:r>
            <a:r>
              <a:rPr lang="ja-JP" altLang="en-US" sz="4000" dirty="0" smtClean="0"/>
              <a:t>）</a:t>
            </a:r>
            <a:endParaRPr kumimoji="1" lang="ja-JP" altLang="en-US" sz="4000" dirty="0"/>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46</a:t>
            </a:fld>
            <a:endParaRPr lang="ja-JP" altLang="en-US"/>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73722" y="1934308"/>
            <a:ext cx="7051431" cy="3798721"/>
          </a:xfrm>
        </p:spPr>
      </p:pic>
      <p:sp>
        <p:nvSpPr>
          <p:cNvPr id="8" name="フッター プレースホルダー 3"/>
          <p:cNvSpPr>
            <a:spLocks noGrp="1"/>
          </p:cNvSpPr>
          <p:nvPr/>
        </p:nvSpPr>
        <p:spPr>
          <a:xfrm>
            <a:off x="2584554" y="6426356"/>
            <a:ext cx="30861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dirty="0"/>
              <a:t>Primary Course of Cyber Security </a:t>
            </a:r>
            <a:endParaRPr lang="ja-JP" altLang="en-US" dirty="0">
              <a:solidFill>
                <a:prstClr val="black">
                  <a:tint val="75000"/>
                </a:prstClr>
              </a:solidFill>
            </a:endParaRPr>
          </a:p>
        </p:txBody>
      </p:sp>
    </p:spTree>
    <p:extLst>
      <p:ext uri="{BB962C8B-B14F-4D97-AF65-F5344CB8AC3E}">
        <p14:creationId xmlns:p14="http://schemas.microsoft.com/office/powerpoint/2010/main" val="1438618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Information security in daily life</a:t>
            </a:r>
            <a:endParaRPr kumimoji="1" lang="ja-JP" altLang="en-US" dirty="0"/>
          </a:p>
        </p:txBody>
      </p:sp>
      <p:sp>
        <p:nvSpPr>
          <p:cNvPr id="3" name="コンテンツ プレースホルダー 2"/>
          <p:cNvSpPr>
            <a:spLocks noGrp="1"/>
          </p:cNvSpPr>
          <p:nvPr>
            <p:ph idx="1"/>
          </p:nvPr>
        </p:nvSpPr>
        <p:spPr>
          <a:xfrm>
            <a:off x="446856" y="1628800"/>
            <a:ext cx="8229600" cy="4525963"/>
          </a:xfrm>
        </p:spPr>
        <p:txBody>
          <a:bodyPr/>
          <a:lstStyle/>
          <a:p>
            <a:r>
              <a:rPr lang="en-US" altLang="ja-JP" dirty="0"/>
              <a:t>Cryptography and information security are used everywhere every day.</a:t>
            </a:r>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5</a:t>
            </a:fld>
            <a:endParaRPr kumimoji="1" lang="ja-JP" altLang="en-US" dirty="0"/>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3349" y="2780928"/>
            <a:ext cx="2016224" cy="1839952"/>
          </a:xfrm>
          <a:prstGeom prst="rect">
            <a:avLst/>
          </a:prstGeom>
        </p:spPr>
      </p:pic>
      <p:pic>
        <p:nvPicPr>
          <p:cNvPr id="8" name="Picture 15"/>
          <p:cNvPicPr>
            <a:picLocks noChangeAspect="1" noChangeArrowheads="1"/>
          </p:cNvPicPr>
          <p:nvPr/>
        </p:nvPicPr>
        <p:blipFill>
          <a:blip r:embed="rId3" cstate="print"/>
          <a:srcRect/>
          <a:stretch>
            <a:fillRect/>
          </a:stretch>
        </p:blipFill>
        <p:spPr bwMode="auto">
          <a:xfrm>
            <a:off x="3414923" y="2755057"/>
            <a:ext cx="2091242" cy="1458162"/>
          </a:xfrm>
          <a:prstGeom prst="rect">
            <a:avLst/>
          </a:prstGeom>
          <a:noFill/>
          <a:ln w="9525">
            <a:noFill/>
            <a:miter lim="800000"/>
            <a:headEnd/>
            <a:tailEnd/>
          </a:ln>
        </p:spPr>
      </p:pic>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946" y="2766138"/>
            <a:ext cx="2216793" cy="1472952"/>
          </a:xfrm>
          <a:prstGeom prst="rect">
            <a:avLst/>
          </a:prstGeom>
        </p:spPr>
      </p:pic>
      <p:sp>
        <p:nvSpPr>
          <p:cNvPr id="12" name="テキスト ボックス 11"/>
          <p:cNvSpPr txBox="1"/>
          <p:nvPr/>
        </p:nvSpPr>
        <p:spPr>
          <a:xfrm>
            <a:off x="6289827" y="2348880"/>
            <a:ext cx="1450525" cy="369332"/>
          </a:xfrm>
          <a:prstGeom prst="rect">
            <a:avLst/>
          </a:prstGeom>
          <a:noFill/>
        </p:spPr>
        <p:txBody>
          <a:bodyPr wrap="none" rtlCol="0">
            <a:spAutoFit/>
          </a:bodyPr>
          <a:lstStyle/>
          <a:p>
            <a:r>
              <a:rPr kumimoji="1" lang="en-US" altLang="ja-JP" dirty="0" smtClean="0"/>
              <a:t>Blu-ray / DVD</a:t>
            </a:r>
            <a:endParaRPr kumimoji="1" lang="ja-JP" altLang="en-US" dirty="0"/>
          </a:p>
        </p:txBody>
      </p:sp>
      <p:sp>
        <p:nvSpPr>
          <p:cNvPr id="13" name="テキスト ボックス 12"/>
          <p:cNvSpPr txBox="1"/>
          <p:nvPr/>
        </p:nvSpPr>
        <p:spPr>
          <a:xfrm>
            <a:off x="3702955" y="2385725"/>
            <a:ext cx="1394934" cy="369332"/>
          </a:xfrm>
          <a:prstGeom prst="rect">
            <a:avLst/>
          </a:prstGeom>
          <a:noFill/>
        </p:spPr>
        <p:txBody>
          <a:bodyPr wrap="none" rtlCol="0">
            <a:spAutoFit/>
          </a:bodyPr>
          <a:lstStyle/>
          <a:p>
            <a:r>
              <a:rPr lang="en-US" altLang="ja-JP" dirty="0" smtClean="0"/>
              <a:t>Smart Phone</a:t>
            </a:r>
            <a:endParaRPr kumimoji="1" lang="ja-JP" altLang="en-US" dirty="0"/>
          </a:p>
        </p:txBody>
      </p:sp>
      <p:sp>
        <p:nvSpPr>
          <p:cNvPr id="14" name="テキスト ボックス 13"/>
          <p:cNvSpPr txBox="1"/>
          <p:nvPr/>
        </p:nvSpPr>
        <p:spPr>
          <a:xfrm>
            <a:off x="1317492" y="2385725"/>
            <a:ext cx="851708" cy="369332"/>
          </a:xfrm>
          <a:prstGeom prst="rect">
            <a:avLst/>
          </a:prstGeom>
          <a:noFill/>
        </p:spPr>
        <p:txBody>
          <a:bodyPr wrap="none" rtlCol="0">
            <a:spAutoFit/>
          </a:bodyPr>
          <a:lstStyle/>
          <a:p>
            <a:r>
              <a:rPr kumimoji="1" lang="en-US" altLang="ja-JP" dirty="0" smtClean="0"/>
              <a:t>IC Card</a:t>
            </a:r>
            <a:endParaRPr kumimoji="1" lang="ja-JP" altLang="en-US" dirty="0"/>
          </a:p>
        </p:txBody>
      </p:sp>
      <p:sp>
        <p:nvSpPr>
          <p:cNvPr id="15" name="テキスト ボックス 14"/>
          <p:cNvSpPr txBox="1"/>
          <p:nvPr/>
        </p:nvSpPr>
        <p:spPr>
          <a:xfrm>
            <a:off x="1520618" y="5114018"/>
            <a:ext cx="1715534" cy="369332"/>
          </a:xfrm>
          <a:prstGeom prst="rect">
            <a:avLst/>
          </a:prstGeom>
          <a:noFill/>
        </p:spPr>
        <p:txBody>
          <a:bodyPr wrap="none" rtlCol="0">
            <a:spAutoFit/>
          </a:bodyPr>
          <a:lstStyle/>
          <a:p>
            <a:r>
              <a:rPr kumimoji="1" lang="en-US" altLang="ja-JP" smtClean="0"/>
              <a:t>Online shopping</a:t>
            </a:r>
            <a:endParaRPr kumimoji="1" lang="ja-JP" altLang="en-US"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63336" y="4448112"/>
            <a:ext cx="2678807" cy="1908239"/>
          </a:xfrm>
          <a:prstGeom prst="rect">
            <a:avLst/>
          </a:prstGeom>
        </p:spPr>
      </p:pic>
      <p:sp>
        <p:nvSpPr>
          <p:cNvPr id="16" name="フッター プレースホルダー 3"/>
          <p:cNvSpPr>
            <a:spLocks noGrp="1"/>
          </p:cNvSpPr>
          <p:nvPr>
            <p:ph type="ftr" sz="quarter" idx="11"/>
          </p:nvPr>
        </p:nvSpPr>
        <p:spPr>
          <a:xfrm>
            <a:off x="3028950" y="6356351"/>
            <a:ext cx="3086100" cy="365125"/>
          </a:xfrm>
        </p:spPr>
        <p:txBody>
          <a:bodyPr/>
          <a:lstStyle/>
          <a:p>
            <a:r>
              <a:rPr lang="en-US" dirty="0"/>
              <a:t>Primary Course of Cyber Security </a:t>
            </a:r>
            <a:endParaRPr lang="ja-JP" altLang="en-US" dirty="0">
              <a:solidFill>
                <a:prstClr val="black">
                  <a:tint val="75000"/>
                </a:prstClr>
              </a:solidFill>
            </a:endParaRPr>
          </a:p>
        </p:txBody>
      </p:sp>
    </p:spTree>
    <p:extLst>
      <p:ext uri="{BB962C8B-B14F-4D97-AF65-F5344CB8AC3E}">
        <p14:creationId xmlns:p14="http://schemas.microsoft.com/office/powerpoint/2010/main" val="31073142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図表 6"/>
          <p:cNvGraphicFramePr/>
          <p:nvPr>
            <p:extLst>
              <p:ext uri="{D42A27DB-BD31-4B8C-83A1-F6EECF244321}">
                <p14:modId xmlns:p14="http://schemas.microsoft.com/office/powerpoint/2010/main" val="665461189"/>
              </p:ext>
            </p:extLst>
          </p:nvPr>
        </p:nvGraphicFramePr>
        <p:xfrm>
          <a:off x="273628" y="2452340"/>
          <a:ext cx="8519988"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タイトル 1"/>
          <p:cNvSpPr>
            <a:spLocks noGrp="1"/>
          </p:cNvSpPr>
          <p:nvPr>
            <p:ph type="title"/>
          </p:nvPr>
        </p:nvSpPr>
        <p:spPr/>
        <p:txBody>
          <a:bodyPr/>
          <a:lstStyle/>
          <a:p>
            <a:r>
              <a:rPr lang="en-US" altLang="ja-JP" dirty="0" smtClean="0"/>
              <a:t>What is the information security</a:t>
            </a:r>
            <a:endParaRPr lang="ja-JP" altLang="en-US" dirty="0"/>
          </a:p>
        </p:txBody>
      </p:sp>
      <p:sp>
        <p:nvSpPr>
          <p:cNvPr id="3" name="コンテンツ プレースホルダー 2"/>
          <p:cNvSpPr>
            <a:spLocks noGrp="1"/>
          </p:cNvSpPr>
          <p:nvPr>
            <p:ph idx="1"/>
          </p:nvPr>
        </p:nvSpPr>
        <p:spPr/>
        <p:txBody>
          <a:bodyPr/>
          <a:lstStyle/>
          <a:p>
            <a:r>
              <a:rPr lang="en-US" altLang="ja-JP" dirty="0"/>
              <a:t>Maintain confidentiality, integrity and availability of </a:t>
            </a:r>
            <a:r>
              <a:rPr lang="en-US" altLang="ja-JP" dirty="0" smtClean="0"/>
              <a:t>information</a:t>
            </a:r>
          </a:p>
          <a:p>
            <a:endParaRPr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lang="ja-JP" altLang="en-US" smtClean="0"/>
              <a:pPr/>
              <a:t>6</a:t>
            </a:fld>
            <a:endParaRPr lang="ja-JP" altLang="en-US" dirty="0"/>
          </a:p>
        </p:txBody>
      </p:sp>
      <p:sp>
        <p:nvSpPr>
          <p:cNvPr id="8" name="テキスト ボックス 7"/>
          <p:cNvSpPr txBox="1"/>
          <p:nvPr/>
        </p:nvSpPr>
        <p:spPr>
          <a:xfrm>
            <a:off x="2339752" y="2196604"/>
            <a:ext cx="5994911" cy="461665"/>
          </a:xfrm>
          <a:prstGeom prst="rect">
            <a:avLst/>
          </a:prstGeom>
          <a:noFill/>
        </p:spPr>
        <p:txBody>
          <a:bodyPr wrap="none" rtlCol="0">
            <a:spAutoFit/>
          </a:bodyPr>
          <a:lstStyle/>
          <a:p>
            <a:r>
              <a:rPr lang="en-US" altLang="ja-JP" sz="2400" b="1" dirty="0"/>
              <a:t>Three major elements of information security</a:t>
            </a:r>
            <a:endParaRPr lang="ja-JP" altLang="en-US" sz="2400" b="1" dirty="0"/>
          </a:p>
        </p:txBody>
      </p:sp>
      <p:sp>
        <p:nvSpPr>
          <p:cNvPr id="9" name="フッター プレースホルダー 3"/>
          <p:cNvSpPr>
            <a:spLocks noGrp="1"/>
          </p:cNvSpPr>
          <p:nvPr>
            <p:ph type="ftr" sz="quarter" idx="11"/>
          </p:nvPr>
        </p:nvSpPr>
        <p:spPr>
          <a:xfrm>
            <a:off x="3028950" y="6356351"/>
            <a:ext cx="3086100" cy="365125"/>
          </a:xfrm>
        </p:spPr>
        <p:txBody>
          <a:bodyPr/>
          <a:lstStyle/>
          <a:p>
            <a:r>
              <a:rPr lang="en-US" dirty="0"/>
              <a:t>Primary Course of Cyber Security </a:t>
            </a:r>
            <a:endParaRPr lang="ja-JP" altLang="en-US" dirty="0">
              <a:solidFill>
                <a:prstClr val="black">
                  <a:tint val="75000"/>
                </a:prstClr>
              </a:solidFill>
            </a:endParaRPr>
          </a:p>
        </p:txBody>
      </p:sp>
    </p:spTree>
    <p:extLst>
      <p:ext uri="{BB962C8B-B14F-4D97-AF65-F5344CB8AC3E}">
        <p14:creationId xmlns:p14="http://schemas.microsoft.com/office/powerpoint/2010/main" val="29967018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000" dirty="0"/>
              <a:t>4 Major threats </a:t>
            </a:r>
            <a:r>
              <a:rPr lang="ja-JP" altLang="en-US" sz="4000" dirty="0" smtClean="0"/>
              <a:t>（</a:t>
            </a:r>
            <a:r>
              <a:rPr lang="en-US" altLang="ja-JP" sz="4000" dirty="0"/>
              <a:t>1/4</a:t>
            </a:r>
            <a:r>
              <a:rPr lang="ja-JP" altLang="en-US" sz="4000" dirty="0"/>
              <a:t>）</a:t>
            </a:r>
            <a:endParaRPr kumimoji="1" lang="ja-JP" altLang="en-US" sz="4000" dirty="0"/>
          </a:p>
        </p:txBody>
      </p:sp>
      <p:sp>
        <p:nvSpPr>
          <p:cNvPr id="3" name="コンテンツ プレースホルダー 2"/>
          <p:cNvSpPr>
            <a:spLocks noGrp="1"/>
          </p:cNvSpPr>
          <p:nvPr>
            <p:ph idx="1"/>
          </p:nvPr>
        </p:nvSpPr>
        <p:spPr/>
        <p:txBody>
          <a:bodyPr/>
          <a:lstStyle/>
          <a:p>
            <a:pPr marL="514350" indent="-514350">
              <a:buFont typeface="+mj-ea"/>
              <a:buAutoNum type="circleNumDbPlain"/>
            </a:pPr>
            <a:r>
              <a:rPr lang="ja-JP" altLang="en-US" sz="3200" dirty="0" smtClean="0">
                <a:solidFill>
                  <a:schemeClr val="bg2">
                    <a:lumMod val="25000"/>
                  </a:schemeClr>
                </a:solidFill>
              </a:rPr>
              <a:t> </a:t>
            </a:r>
            <a:r>
              <a:rPr lang="en-US" altLang="ja-JP" sz="3200" dirty="0">
                <a:solidFill>
                  <a:srgbClr val="FF0000"/>
                </a:solidFill>
              </a:rPr>
              <a:t>Eavesdropping</a:t>
            </a:r>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7</a:t>
            </a:fld>
            <a:endParaRPr kumimoji="1" lang="ja-JP" altLang="en-US" dirty="0"/>
          </a:p>
        </p:txBody>
      </p:sp>
      <p:pic>
        <p:nvPicPr>
          <p:cNvPr id="7" name="Picture 4" descr="C:\Users\tyasuda\AppData\Local\Microsoft\Windows\Temporary Internet Files\Content.IE5\6G6W7DUK\MC90043164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4806" y="3789040"/>
            <a:ext cx="1294423" cy="1294423"/>
          </a:xfrm>
          <a:prstGeom prst="rect">
            <a:avLst/>
          </a:prstGeom>
          <a:noFill/>
          <a:effectLst>
            <a:glow>
              <a:schemeClr val="accent1"/>
            </a:glow>
          </a:effectLst>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8" name="Picture 6" descr="C:\Users\tyasuda\AppData\Local\Microsoft\Windows\Temporary Internet Files\Content.IE5\FAHUO7A7\MC900431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4731" y="3719850"/>
            <a:ext cx="1363613" cy="1363613"/>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cxnSp>
        <p:nvCxnSpPr>
          <p:cNvPr id="9" name="直線矢印コネクタ 8"/>
          <p:cNvCxnSpPr/>
          <p:nvPr/>
        </p:nvCxnSpPr>
        <p:spPr>
          <a:xfrm>
            <a:off x="3101418" y="4581676"/>
            <a:ext cx="2766726"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0" name="フリーフォーム 9"/>
          <p:cNvSpPr/>
          <p:nvPr/>
        </p:nvSpPr>
        <p:spPr>
          <a:xfrm rot="20755471">
            <a:off x="4136318" y="3684813"/>
            <a:ext cx="614492" cy="861826"/>
          </a:xfrm>
          <a:custGeom>
            <a:avLst/>
            <a:gdLst>
              <a:gd name="connsiteX0" fmla="*/ 0 w 902524"/>
              <a:gd name="connsiteY0" fmla="*/ 463137 h 475059"/>
              <a:gd name="connsiteX1" fmla="*/ 558140 w 902524"/>
              <a:gd name="connsiteY1" fmla="*/ 415636 h 475059"/>
              <a:gd name="connsiteX2" fmla="*/ 902524 w 902524"/>
              <a:gd name="connsiteY2" fmla="*/ 0 h 475059"/>
            </a:gdLst>
            <a:ahLst/>
            <a:cxnLst>
              <a:cxn ang="0">
                <a:pos x="connsiteX0" y="connsiteY0"/>
              </a:cxn>
              <a:cxn ang="0">
                <a:pos x="connsiteX1" y="connsiteY1"/>
              </a:cxn>
              <a:cxn ang="0">
                <a:pos x="connsiteX2" y="connsiteY2"/>
              </a:cxn>
            </a:cxnLst>
            <a:rect l="l" t="t" r="r" b="b"/>
            <a:pathLst>
              <a:path w="902524" h="475059">
                <a:moveTo>
                  <a:pt x="0" y="463137"/>
                </a:moveTo>
                <a:cubicBezTo>
                  <a:pt x="203859" y="477981"/>
                  <a:pt x="407719" y="492825"/>
                  <a:pt x="558140" y="415636"/>
                </a:cubicBezTo>
                <a:cubicBezTo>
                  <a:pt x="708561" y="338447"/>
                  <a:pt x="805542" y="169223"/>
                  <a:pt x="902524" y="0"/>
                </a:cubicBezTo>
              </a:path>
            </a:pathLst>
          </a:custGeom>
          <a:noFill/>
          <a:ln>
            <a:prstDash val="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338709"/>
            <a:ext cx="936900" cy="1495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descr="C:\Users\tyasuda\AppData\Local\Microsoft\Windows\Temporary Internet Files\Content.IE5\2RIGOM20\MC900432599[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9229" y="4725144"/>
            <a:ext cx="1058302" cy="105830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tyasuda\AppData\Local\Microsoft\Windows\Temporary Internet Files\Content.IE5\2RIGOM20\MC900432599[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3030" y="2566908"/>
            <a:ext cx="1058302" cy="1058302"/>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p:cNvSpPr txBox="1"/>
          <p:nvPr/>
        </p:nvSpPr>
        <p:spPr>
          <a:xfrm>
            <a:off x="2845400" y="5805264"/>
            <a:ext cx="4506234" cy="369332"/>
          </a:xfrm>
          <a:prstGeom prst="rect">
            <a:avLst/>
          </a:prstGeom>
          <a:noFill/>
        </p:spPr>
        <p:txBody>
          <a:bodyPr wrap="none" rtlCol="0">
            <a:spAutoFit/>
          </a:bodyPr>
          <a:lstStyle/>
          <a:p>
            <a:r>
              <a:rPr lang="en-US" altLang="ja-JP" u="sng" dirty="0"/>
              <a:t>Confidentiality</a:t>
            </a:r>
            <a:r>
              <a:rPr lang="en-US" altLang="ja-JP" dirty="0"/>
              <a:t> of information is not protected</a:t>
            </a:r>
            <a:endParaRPr kumimoji="1" lang="ja-JP" altLang="en-US" dirty="0"/>
          </a:p>
        </p:txBody>
      </p:sp>
      <p:sp>
        <p:nvSpPr>
          <p:cNvPr id="15" name="フッター プレースホルダー 3"/>
          <p:cNvSpPr>
            <a:spLocks noGrp="1"/>
          </p:cNvSpPr>
          <p:nvPr>
            <p:ph type="ftr" sz="quarter" idx="11"/>
          </p:nvPr>
        </p:nvSpPr>
        <p:spPr>
          <a:xfrm>
            <a:off x="3028950" y="6356351"/>
            <a:ext cx="3086100" cy="365125"/>
          </a:xfrm>
        </p:spPr>
        <p:txBody>
          <a:bodyPr/>
          <a:lstStyle/>
          <a:p>
            <a:r>
              <a:rPr lang="en-US" dirty="0"/>
              <a:t>Primary Course of Cyber Security </a:t>
            </a:r>
            <a:endParaRPr lang="ja-JP" altLang="en-US" dirty="0">
              <a:solidFill>
                <a:prstClr val="black">
                  <a:tint val="75000"/>
                </a:prstClr>
              </a:solidFill>
            </a:endParaRPr>
          </a:p>
        </p:txBody>
      </p:sp>
    </p:spTree>
    <p:extLst>
      <p:ext uri="{BB962C8B-B14F-4D97-AF65-F5344CB8AC3E}">
        <p14:creationId xmlns:p14="http://schemas.microsoft.com/office/powerpoint/2010/main" val="23633608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000" dirty="0"/>
              <a:t>4 Major </a:t>
            </a:r>
            <a:r>
              <a:rPr lang="en-US" altLang="ja-JP" sz="4000" dirty="0" smtClean="0"/>
              <a:t>threats</a:t>
            </a:r>
            <a:r>
              <a:rPr lang="ja-JP" altLang="en-US" sz="4000" dirty="0" smtClean="0"/>
              <a:t>（</a:t>
            </a:r>
            <a:r>
              <a:rPr lang="en-US" altLang="ja-JP" sz="4000" dirty="0"/>
              <a:t>2/4</a:t>
            </a:r>
            <a:r>
              <a:rPr lang="ja-JP" altLang="en-US" sz="4000" dirty="0"/>
              <a:t>）</a:t>
            </a:r>
            <a:endParaRPr kumimoji="1" lang="ja-JP" altLang="en-US" sz="4000" dirty="0"/>
          </a:p>
        </p:txBody>
      </p:sp>
      <p:sp>
        <p:nvSpPr>
          <p:cNvPr id="3" name="コンテンツ プレースホルダー 2"/>
          <p:cNvSpPr>
            <a:spLocks noGrp="1"/>
          </p:cNvSpPr>
          <p:nvPr>
            <p:ph idx="1"/>
          </p:nvPr>
        </p:nvSpPr>
        <p:spPr/>
        <p:txBody>
          <a:bodyPr/>
          <a:lstStyle/>
          <a:p>
            <a:pPr marL="514350" indent="-514350">
              <a:buFont typeface="+mj-ea"/>
              <a:buAutoNum type="circleNumDbPlain" startAt="2"/>
            </a:pPr>
            <a:r>
              <a:rPr lang="en-US" altLang="ja-JP" sz="3200" dirty="0"/>
              <a:t> </a:t>
            </a:r>
            <a:r>
              <a:rPr lang="en-US" altLang="ja-JP" sz="3200" dirty="0">
                <a:solidFill>
                  <a:srgbClr val="FF0000"/>
                </a:solidFill>
              </a:rPr>
              <a:t>Spoofing</a:t>
            </a:r>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8</a:t>
            </a:fld>
            <a:endParaRPr kumimoji="1" lang="ja-JP" altLang="en-US" dirty="0"/>
          </a:p>
        </p:txBody>
      </p:sp>
      <p:pic>
        <p:nvPicPr>
          <p:cNvPr id="7" name="Picture 4" descr="C:\Users\tyasuda\AppData\Local\Microsoft\Windows\Temporary Internet Files\Content.IE5\6G6W7DUK\MC90043164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9561" y="4020591"/>
            <a:ext cx="1352625" cy="1352625"/>
          </a:xfrm>
          <a:prstGeom prst="rect">
            <a:avLst/>
          </a:prstGeom>
          <a:noFill/>
          <a:effectLst>
            <a:glow>
              <a:schemeClr val="accent1"/>
            </a:glow>
          </a:effectLst>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8" name="Picture 6" descr="C:\Users\tyasuda\AppData\Local\Microsoft\Windows\Temporary Internet Files\Content.IE5\FAHUO7A7\MC900431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9735" y="3943838"/>
            <a:ext cx="1429378" cy="1429378"/>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9767" y="2708919"/>
            <a:ext cx="927390" cy="1480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descr="C:\Users\tyasuda\AppData\Local\Microsoft\Windows\Temporary Internet Files\Content.IE5\6G6W7DUK\MC900431641[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170795">
            <a:off x="3239871" y="2647330"/>
            <a:ext cx="775972" cy="1642578"/>
          </a:xfrm>
          <a:prstGeom prst="rect">
            <a:avLst/>
          </a:prstGeom>
          <a:noFill/>
          <a:effectLst>
            <a:glow>
              <a:schemeClr val="accent1"/>
            </a:glow>
          </a:effectLst>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
        <p:nvSpPr>
          <p:cNvPr id="11" name="フリーフォーム 10"/>
          <p:cNvSpPr/>
          <p:nvPr/>
        </p:nvSpPr>
        <p:spPr>
          <a:xfrm>
            <a:off x="4090015" y="3920035"/>
            <a:ext cx="2210177" cy="733101"/>
          </a:xfrm>
          <a:custGeom>
            <a:avLst/>
            <a:gdLst>
              <a:gd name="connsiteX0" fmla="*/ 0 w 807522"/>
              <a:gd name="connsiteY0" fmla="*/ 0 h 712520"/>
              <a:gd name="connsiteX1" fmla="*/ 213756 w 807522"/>
              <a:gd name="connsiteY1" fmla="*/ 534390 h 712520"/>
              <a:gd name="connsiteX2" fmla="*/ 807522 w 807522"/>
              <a:gd name="connsiteY2" fmla="*/ 712520 h 712520"/>
            </a:gdLst>
            <a:ahLst/>
            <a:cxnLst>
              <a:cxn ang="0">
                <a:pos x="connsiteX0" y="connsiteY0"/>
              </a:cxn>
              <a:cxn ang="0">
                <a:pos x="connsiteX1" y="connsiteY1"/>
              </a:cxn>
              <a:cxn ang="0">
                <a:pos x="connsiteX2" y="connsiteY2"/>
              </a:cxn>
            </a:cxnLst>
            <a:rect l="l" t="t" r="r" b="b"/>
            <a:pathLst>
              <a:path w="807522" h="712520">
                <a:moveTo>
                  <a:pt x="0" y="0"/>
                </a:moveTo>
                <a:cubicBezTo>
                  <a:pt x="39584" y="207818"/>
                  <a:pt x="79169" y="415637"/>
                  <a:pt x="213756" y="534390"/>
                </a:cubicBezTo>
                <a:cubicBezTo>
                  <a:pt x="348343" y="653143"/>
                  <a:pt x="577932" y="682831"/>
                  <a:pt x="807522" y="712520"/>
                </a:cubicBezTo>
              </a:path>
            </a:pathLst>
          </a:custGeom>
          <a:ln>
            <a:headEnd type="none" w="lg" len="med"/>
            <a:tailEnd type="triangle" w="lg" len="med"/>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2" name="フリーフォーム 11"/>
          <p:cNvSpPr/>
          <p:nvPr/>
        </p:nvSpPr>
        <p:spPr>
          <a:xfrm>
            <a:off x="3995936" y="4286585"/>
            <a:ext cx="2210177" cy="654583"/>
          </a:xfrm>
          <a:custGeom>
            <a:avLst/>
            <a:gdLst>
              <a:gd name="connsiteX0" fmla="*/ 0 w 807522"/>
              <a:gd name="connsiteY0" fmla="*/ 0 h 712520"/>
              <a:gd name="connsiteX1" fmla="*/ 213756 w 807522"/>
              <a:gd name="connsiteY1" fmla="*/ 534390 h 712520"/>
              <a:gd name="connsiteX2" fmla="*/ 807522 w 807522"/>
              <a:gd name="connsiteY2" fmla="*/ 712520 h 712520"/>
            </a:gdLst>
            <a:ahLst/>
            <a:cxnLst>
              <a:cxn ang="0">
                <a:pos x="connsiteX0" y="connsiteY0"/>
              </a:cxn>
              <a:cxn ang="0">
                <a:pos x="connsiteX1" y="connsiteY1"/>
              </a:cxn>
              <a:cxn ang="0">
                <a:pos x="connsiteX2" y="connsiteY2"/>
              </a:cxn>
            </a:cxnLst>
            <a:rect l="l" t="t" r="r" b="b"/>
            <a:pathLst>
              <a:path w="807522" h="712520">
                <a:moveTo>
                  <a:pt x="0" y="0"/>
                </a:moveTo>
                <a:cubicBezTo>
                  <a:pt x="39584" y="207818"/>
                  <a:pt x="79169" y="415637"/>
                  <a:pt x="213756" y="534390"/>
                </a:cubicBezTo>
                <a:cubicBezTo>
                  <a:pt x="348343" y="653143"/>
                  <a:pt x="577932" y="682831"/>
                  <a:pt x="807522" y="712520"/>
                </a:cubicBezTo>
              </a:path>
            </a:pathLst>
          </a:custGeom>
          <a:ln>
            <a:headEnd type="triangle" w="lg" len="med"/>
            <a:tailEnd type="none" w="med" len="med"/>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3" name="テキスト ボックス 12"/>
          <p:cNvSpPr txBox="1"/>
          <p:nvPr/>
        </p:nvSpPr>
        <p:spPr>
          <a:xfrm>
            <a:off x="2845400" y="5589240"/>
            <a:ext cx="4506234" cy="369332"/>
          </a:xfrm>
          <a:prstGeom prst="rect">
            <a:avLst/>
          </a:prstGeom>
          <a:noFill/>
        </p:spPr>
        <p:txBody>
          <a:bodyPr wrap="none" rtlCol="0">
            <a:spAutoFit/>
          </a:bodyPr>
          <a:lstStyle/>
          <a:p>
            <a:r>
              <a:rPr lang="en-US" altLang="ja-JP" u="sng" dirty="0"/>
              <a:t>Confidentiality</a:t>
            </a:r>
            <a:r>
              <a:rPr lang="en-US" altLang="ja-JP" dirty="0"/>
              <a:t> of information is not protected</a:t>
            </a:r>
            <a:endParaRPr lang="ja-JP" altLang="en-US" dirty="0"/>
          </a:p>
        </p:txBody>
      </p:sp>
      <p:sp>
        <p:nvSpPr>
          <p:cNvPr id="14" name="フッター プレースホルダー 3"/>
          <p:cNvSpPr>
            <a:spLocks noGrp="1"/>
          </p:cNvSpPr>
          <p:nvPr>
            <p:ph type="ftr" sz="quarter" idx="11"/>
          </p:nvPr>
        </p:nvSpPr>
        <p:spPr>
          <a:xfrm>
            <a:off x="3028950" y="6356351"/>
            <a:ext cx="3086100" cy="365125"/>
          </a:xfrm>
        </p:spPr>
        <p:txBody>
          <a:bodyPr/>
          <a:lstStyle/>
          <a:p>
            <a:r>
              <a:rPr lang="en-US" dirty="0"/>
              <a:t>Primary Course of Cyber Security </a:t>
            </a:r>
            <a:endParaRPr lang="ja-JP" altLang="en-US" dirty="0">
              <a:solidFill>
                <a:prstClr val="black">
                  <a:tint val="75000"/>
                </a:prstClr>
              </a:solidFill>
            </a:endParaRPr>
          </a:p>
        </p:txBody>
      </p:sp>
    </p:spTree>
    <p:extLst>
      <p:ext uri="{BB962C8B-B14F-4D97-AF65-F5344CB8AC3E}">
        <p14:creationId xmlns:p14="http://schemas.microsoft.com/office/powerpoint/2010/main" val="28980705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000" dirty="0"/>
              <a:t>4 Major </a:t>
            </a:r>
            <a:r>
              <a:rPr lang="en-US" altLang="ja-JP" sz="4000" dirty="0" smtClean="0"/>
              <a:t>threats</a:t>
            </a:r>
            <a:r>
              <a:rPr lang="ja-JP" altLang="en-US" sz="4000" dirty="0" smtClean="0"/>
              <a:t>（</a:t>
            </a:r>
            <a:r>
              <a:rPr lang="en-US" altLang="ja-JP" sz="4000" dirty="0"/>
              <a:t>3/4</a:t>
            </a:r>
            <a:r>
              <a:rPr lang="ja-JP" altLang="en-US" sz="4000" dirty="0"/>
              <a:t>）</a:t>
            </a:r>
            <a:endParaRPr kumimoji="1" lang="ja-JP" altLang="en-US" sz="4000" dirty="0"/>
          </a:p>
        </p:txBody>
      </p:sp>
      <p:sp>
        <p:nvSpPr>
          <p:cNvPr id="3" name="コンテンツ プレースホルダー 2"/>
          <p:cNvSpPr>
            <a:spLocks noGrp="1"/>
          </p:cNvSpPr>
          <p:nvPr>
            <p:ph idx="1"/>
          </p:nvPr>
        </p:nvSpPr>
        <p:spPr/>
        <p:txBody>
          <a:bodyPr/>
          <a:lstStyle/>
          <a:p>
            <a:pPr marL="514350" indent="-514350">
              <a:buFont typeface="+mj-ea"/>
              <a:buAutoNum type="circleNumDbPlain" startAt="3"/>
            </a:pPr>
            <a:r>
              <a:rPr lang="en-US" altLang="ja-JP" sz="3200" dirty="0"/>
              <a:t> </a:t>
            </a:r>
            <a:r>
              <a:rPr lang="en-US" altLang="ja-JP" sz="3200" dirty="0">
                <a:solidFill>
                  <a:srgbClr val="FF0000"/>
                </a:solidFill>
              </a:rPr>
              <a:t>Tampering</a:t>
            </a:r>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9</a:t>
            </a:fld>
            <a:endParaRPr kumimoji="1" lang="ja-JP" altLang="en-US" dirty="0"/>
          </a:p>
        </p:txBody>
      </p:sp>
      <p:pic>
        <p:nvPicPr>
          <p:cNvPr id="7" name="Picture 4" descr="C:\Users\tyasuda\AppData\Local\Microsoft\Windows\Temporary Internet Files\Content.IE5\6G6W7DUK\MC90043164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3210377"/>
            <a:ext cx="1513760" cy="1513760"/>
          </a:xfrm>
          <a:prstGeom prst="rect">
            <a:avLst/>
          </a:prstGeom>
          <a:noFill/>
          <a:effectLst>
            <a:glow>
              <a:schemeClr val="accent1"/>
            </a:glow>
          </a:effectLst>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8" name="Picture 6" descr="C:\Users\tyasuda\AppData\Local\Microsoft\Windows\Temporary Internet Files\Content.IE5\FAHUO7A7\MC900431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3298428"/>
            <a:ext cx="1498724" cy="1498724"/>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
        <p:nvSpPr>
          <p:cNvPr id="9" name="フリーフォーム 8"/>
          <p:cNvSpPr/>
          <p:nvPr/>
        </p:nvSpPr>
        <p:spPr>
          <a:xfrm>
            <a:off x="2894373" y="3677136"/>
            <a:ext cx="1226217" cy="605346"/>
          </a:xfrm>
          <a:custGeom>
            <a:avLst/>
            <a:gdLst>
              <a:gd name="connsiteX0" fmla="*/ 0 w 902524"/>
              <a:gd name="connsiteY0" fmla="*/ 463137 h 475059"/>
              <a:gd name="connsiteX1" fmla="*/ 558140 w 902524"/>
              <a:gd name="connsiteY1" fmla="*/ 415636 h 475059"/>
              <a:gd name="connsiteX2" fmla="*/ 902524 w 902524"/>
              <a:gd name="connsiteY2" fmla="*/ 0 h 475059"/>
            </a:gdLst>
            <a:ahLst/>
            <a:cxnLst>
              <a:cxn ang="0">
                <a:pos x="connsiteX0" y="connsiteY0"/>
              </a:cxn>
              <a:cxn ang="0">
                <a:pos x="connsiteX1" y="connsiteY1"/>
              </a:cxn>
              <a:cxn ang="0">
                <a:pos x="connsiteX2" y="connsiteY2"/>
              </a:cxn>
            </a:cxnLst>
            <a:rect l="l" t="t" r="r" b="b"/>
            <a:pathLst>
              <a:path w="902524" h="475059">
                <a:moveTo>
                  <a:pt x="0" y="463137"/>
                </a:moveTo>
                <a:cubicBezTo>
                  <a:pt x="203859" y="477981"/>
                  <a:pt x="407719" y="492825"/>
                  <a:pt x="558140" y="415636"/>
                </a:cubicBezTo>
                <a:cubicBezTo>
                  <a:pt x="708561" y="338447"/>
                  <a:pt x="805542" y="169223"/>
                  <a:pt x="902524" y="0"/>
                </a:cubicBezTo>
              </a:path>
            </a:pathLst>
          </a:custGeom>
          <a:ln>
            <a:headEnd type="none" w="med" len="med"/>
            <a:tailEnd type="arrow" w="med" len="med"/>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5936" y="1976018"/>
            <a:ext cx="973660" cy="155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フリーフォーム 10"/>
          <p:cNvSpPr/>
          <p:nvPr/>
        </p:nvSpPr>
        <p:spPr>
          <a:xfrm>
            <a:off x="4969846" y="3728742"/>
            <a:ext cx="1307568" cy="553740"/>
          </a:xfrm>
          <a:custGeom>
            <a:avLst/>
            <a:gdLst>
              <a:gd name="connsiteX0" fmla="*/ 0 w 807522"/>
              <a:gd name="connsiteY0" fmla="*/ 0 h 712520"/>
              <a:gd name="connsiteX1" fmla="*/ 213756 w 807522"/>
              <a:gd name="connsiteY1" fmla="*/ 534390 h 712520"/>
              <a:gd name="connsiteX2" fmla="*/ 807522 w 807522"/>
              <a:gd name="connsiteY2" fmla="*/ 712520 h 712520"/>
            </a:gdLst>
            <a:ahLst/>
            <a:cxnLst>
              <a:cxn ang="0">
                <a:pos x="connsiteX0" y="connsiteY0"/>
              </a:cxn>
              <a:cxn ang="0">
                <a:pos x="connsiteX1" y="connsiteY1"/>
              </a:cxn>
              <a:cxn ang="0">
                <a:pos x="connsiteX2" y="connsiteY2"/>
              </a:cxn>
            </a:cxnLst>
            <a:rect l="l" t="t" r="r" b="b"/>
            <a:pathLst>
              <a:path w="807522" h="712520">
                <a:moveTo>
                  <a:pt x="0" y="0"/>
                </a:moveTo>
                <a:cubicBezTo>
                  <a:pt x="39584" y="207818"/>
                  <a:pt x="79169" y="415637"/>
                  <a:pt x="213756" y="534390"/>
                </a:cubicBezTo>
                <a:cubicBezTo>
                  <a:pt x="348343" y="653143"/>
                  <a:pt x="577932" y="682831"/>
                  <a:pt x="807522" y="712520"/>
                </a:cubicBezTo>
              </a:path>
            </a:pathLst>
          </a:custGeom>
          <a:ln>
            <a:headEnd type="none" w="med" len="med"/>
            <a:tailEnd type="triangle" w="med" len="med"/>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2" name="メモ 11"/>
          <p:cNvSpPr/>
          <p:nvPr/>
        </p:nvSpPr>
        <p:spPr>
          <a:xfrm>
            <a:off x="2483768" y="4653136"/>
            <a:ext cx="1512168" cy="720080"/>
          </a:xfrm>
          <a:prstGeom prst="foldedCorner">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ltLang="ja-JP">
                <a:latin typeface="メイリオ" panose="020B0604030504040204" pitchFamily="50" charset="-128"/>
                <a:ea typeface="メイリオ" panose="020B0604030504040204" pitchFamily="50" charset="-128"/>
                <a:cs typeface="メイリオ" panose="020B0604030504040204" pitchFamily="50" charset="-128"/>
              </a:rPr>
              <a:t>10,000 yen</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メモ 12"/>
          <p:cNvSpPr/>
          <p:nvPr/>
        </p:nvSpPr>
        <p:spPr>
          <a:xfrm>
            <a:off x="5004048" y="2924944"/>
            <a:ext cx="1681232" cy="720080"/>
          </a:xfrm>
          <a:prstGeom prst="foldedCorner">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ltLang="ja-JP" dirty="0">
                <a:latin typeface="メイリオ" panose="020B0604030504040204" pitchFamily="50" charset="-128"/>
                <a:ea typeface="メイリオ" panose="020B0604030504040204" pitchFamily="50" charset="-128"/>
                <a:cs typeface="メイリオ" panose="020B0604030504040204" pitchFamily="50" charset="-128"/>
              </a:rPr>
              <a:t>1 million yen</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13"/>
          <p:cNvSpPr txBox="1"/>
          <p:nvPr/>
        </p:nvSpPr>
        <p:spPr>
          <a:xfrm>
            <a:off x="2845400" y="5661248"/>
            <a:ext cx="3971280" cy="369332"/>
          </a:xfrm>
          <a:prstGeom prst="rect">
            <a:avLst/>
          </a:prstGeom>
          <a:noFill/>
        </p:spPr>
        <p:txBody>
          <a:bodyPr wrap="none" rtlCol="0">
            <a:spAutoFit/>
          </a:bodyPr>
          <a:lstStyle/>
          <a:p>
            <a:r>
              <a:rPr lang="en-US" altLang="ja-JP" u="sng" dirty="0" smtClean="0"/>
              <a:t>Integrity</a:t>
            </a:r>
            <a:r>
              <a:rPr lang="en-US" altLang="ja-JP" dirty="0" smtClean="0"/>
              <a:t> </a:t>
            </a:r>
            <a:r>
              <a:rPr lang="en-US" altLang="ja-JP" dirty="0"/>
              <a:t>of information is not protected</a:t>
            </a:r>
            <a:endParaRPr lang="ja-JP" altLang="en-US" dirty="0"/>
          </a:p>
        </p:txBody>
      </p:sp>
      <p:sp>
        <p:nvSpPr>
          <p:cNvPr id="15" name="フッター プレースホルダー 3"/>
          <p:cNvSpPr>
            <a:spLocks noGrp="1"/>
          </p:cNvSpPr>
          <p:nvPr>
            <p:ph type="ftr" sz="quarter" idx="11"/>
          </p:nvPr>
        </p:nvSpPr>
        <p:spPr>
          <a:xfrm>
            <a:off x="3028950" y="6356351"/>
            <a:ext cx="3086100" cy="365125"/>
          </a:xfrm>
        </p:spPr>
        <p:txBody>
          <a:bodyPr/>
          <a:lstStyle/>
          <a:p>
            <a:r>
              <a:rPr lang="en-US" dirty="0"/>
              <a:t>Primary Course of Cyber Security </a:t>
            </a:r>
            <a:endParaRPr lang="ja-JP" altLang="en-US" dirty="0">
              <a:solidFill>
                <a:prstClr val="black">
                  <a:tint val="75000"/>
                </a:prstClr>
              </a:solidFill>
            </a:endParaRPr>
          </a:p>
        </p:txBody>
      </p:sp>
    </p:spTree>
    <p:extLst>
      <p:ext uri="{BB962C8B-B14F-4D97-AF65-F5344CB8AC3E}">
        <p14:creationId xmlns:p14="http://schemas.microsoft.com/office/powerpoint/2010/main" val="2107909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ウィスプ">
  <a:themeElements>
    <a:clrScheme name="ウィスプ">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ウィスプ">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1_ウィスプ">
  <a:themeElements>
    <a:clrScheme name="ウィスプ">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ウィスプ">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csp16-A-05-00</Template>
  <TotalTime>9426</TotalTime>
  <Words>2788</Words>
  <Application>Microsoft Office PowerPoint</Application>
  <PresentationFormat>画面に合わせる (4:3)</PresentationFormat>
  <Paragraphs>539</Paragraphs>
  <Slides>46</Slides>
  <Notes>14</Notes>
  <HiddenSlides>0</HiddenSlides>
  <MMClips>0</MMClips>
  <ScaleCrop>false</ScaleCrop>
  <HeadingPairs>
    <vt:vector size="6" baseType="variant">
      <vt:variant>
        <vt:lpstr>使用されているフォント</vt:lpstr>
      </vt:variant>
      <vt:variant>
        <vt:i4>11</vt:i4>
      </vt:variant>
      <vt:variant>
        <vt:lpstr>テーマ</vt:lpstr>
      </vt:variant>
      <vt:variant>
        <vt:i4>3</vt:i4>
      </vt:variant>
      <vt:variant>
        <vt:lpstr>スライド タイトル</vt:lpstr>
      </vt:variant>
      <vt:variant>
        <vt:i4>46</vt:i4>
      </vt:variant>
    </vt:vector>
  </HeadingPairs>
  <TitlesOfParts>
    <vt:vector size="60" baseType="lpstr">
      <vt:lpstr>HG行書体</vt:lpstr>
      <vt:lpstr>ＭＳ Ｐゴシック</vt:lpstr>
      <vt:lpstr>ＭＳ ゴシック</vt:lpstr>
      <vt:lpstr>宋体</vt:lpstr>
      <vt:lpstr>メイリオ</vt:lpstr>
      <vt:lpstr>Arial</vt:lpstr>
      <vt:lpstr>Calibri</vt:lpstr>
      <vt:lpstr>Calibri Light</vt:lpstr>
      <vt:lpstr>Century Gothic</vt:lpstr>
      <vt:lpstr>Consolas</vt:lpstr>
      <vt:lpstr>Wingdings 3</vt:lpstr>
      <vt:lpstr>ウィスプ</vt:lpstr>
      <vt:lpstr>1_ウィスプ</vt:lpstr>
      <vt:lpstr>Office テーマ</vt:lpstr>
      <vt:lpstr>Introduction to Cyber Security  ― To survive in the IT society ―</vt:lpstr>
      <vt:lpstr>About conduction of class questionnaire</vt:lpstr>
      <vt:lpstr>How to answer questionnaire</vt:lpstr>
      <vt:lpstr>This slide uses part of the lecture material of Graduate school system information  "Advanced topics of cryptography and information security" (mainly cryptography theory 1)</vt:lpstr>
      <vt:lpstr>Information security in daily life</vt:lpstr>
      <vt:lpstr>What is the information security</vt:lpstr>
      <vt:lpstr>4 Major threats （1/4）</vt:lpstr>
      <vt:lpstr>4 Major threats（2/4）</vt:lpstr>
      <vt:lpstr>4 Major threats（3/4）</vt:lpstr>
      <vt:lpstr>4 Major threats（4/4）</vt:lpstr>
      <vt:lpstr>Role of encryption</vt:lpstr>
      <vt:lpstr>The history of cryptography  From ancient cryptography to modern cryptography</vt:lpstr>
      <vt:lpstr>Ancient cryptography</vt:lpstr>
      <vt:lpstr>Caesar cipher (an example)</vt:lpstr>
      <vt:lpstr>From ancient to modern</vt:lpstr>
      <vt:lpstr>Technology used in modern cryptography</vt:lpstr>
      <vt:lpstr>Safety of modern cryptography</vt:lpstr>
      <vt:lpstr>Types of safety</vt:lpstr>
      <vt:lpstr>One time pad cipher</vt:lpstr>
      <vt:lpstr>Numerous cryptographic technologies</vt:lpstr>
      <vt:lpstr>Model of confidential communication</vt:lpstr>
      <vt:lpstr>Common key cryptography</vt:lpstr>
      <vt:lpstr>Block cipher &amp; Stream cipher</vt:lpstr>
      <vt:lpstr>Public key cryptography</vt:lpstr>
      <vt:lpstr>Public key cryptography</vt:lpstr>
      <vt:lpstr>RSA encryption &amp; El Gamal encryption</vt:lpstr>
      <vt:lpstr>Common key cryptography  vs  Public key cryptography</vt:lpstr>
      <vt:lpstr>Hybrid system</vt:lpstr>
      <vt:lpstr>Digital signature (electronic signature)</vt:lpstr>
      <vt:lpstr>Signature by public key cryptography</vt:lpstr>
      <vt:lpstr>Hash function</vt:lpstr>
      <vt:lpstr>(Principal) authentication</vt:lpstr>
      <vt:lpstr>Application example of cryptography in real world</vt:lpstr>
      <vt:lpstr>SSL・TLS</vt:lpstr>
      <vt:lpstr>TLS protocol (outline)</vt:lpstr>
      <vt:lpstr>Encryption of sending and receiving mail  （Outlook 2013）</vt:lpstr>
      <vt:lpstr>Web encryption (https) </vt:lpstr>
      <vt:lpstr>Web encryption  （Google Chrome）</vt:lpstr>
      <vt:lpstr>Web encryption  （iPhone Safari）</vt:lpstr>
      <vt:lpstr>Web encryption  （Android Chrome）</vt:lpstr>
      <vt:lpstr>Applications？</vt:lpstr>
      <vt:lpstr>Server certificate</vt:lpstr>
      <vt:lpstr>Trusted certificate authority</vt:lpstr>
      <vt:lpstr>Extended Validation Certificate</vt:lpstr>
      <vt:lpstr>Counterfeit of certificate?</vt:lpstr>
      <vt:lpstr>Warning screen  （Internet Explorer）</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サイバーセキュリティ基礎論  ― IT社会を生き抜くために ―</dc:title>
  <dc:creator>Yoshiaki Kasahara</dc:creator>
  <cp:lastModifiedBy>Koji OKAMURA</cp:lastModifiedBy>
  <cp:revision>366</cp:revision>
  <dcterms:created xsi:type="dcterms:W3CDTF">2015-03-31T06:27:18Z</dcterms:created>
  <dcterms:modified xsi:type="dcterms:W3CDTF">2018-04-14T02:27:25Z</dcterms:modified>
</cp:coreProperties>
</file>