
<file path=[Content_Types].xml><?xml version="1.0" encoding="utf-8"?>
<Types xmlns="http://schemas.openxmlformats.org/package/2006/content-types">
  <Default Extension="xml" ContentType="application/xml"/>
  <Default Extension="jpeg" ContentType="image/jpeg"/>
  <Default Extension="png" ContentType="image/png"/>
  <Default Extension="gif" ContentType="image/gif"/>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22"/>
  </p:notesMasterIdLst>
  <p:sldIdLst>
    <p:sldId id="256" r:id="rId2"/>
    <p:sldId id="264" r:id="rId3"/>
    <p:sldId id="292" r:id="rId4"/>
    <p:sldId id="303" r:id="rId5"/>
    <p:sldId id="304" r:id="rId6"/>
    <p:sldId id="305" r:id="rId7"/>
    <p:sldId id="282" r:id="rId8"/>
    <p:sldId id="296" r:id="rId9"/>
    <p:sldId id="299" r:id="rId10"/>
    <p:sldId id="300" r:id="rId11"/>
    <p:sldId id="301" r:id="rId12"/>
    <p:sldId id="283" r:id="rId13"/>
    <p:sldId id="297" r:id="rId14"/>
    <p:sldId id="298" r:id="rId15"/>
    <p:sldId id="286" r:id="rId16"/>
    <p:sldId id="302" r:id="rId17"/>
    <p:sldId id="288" r:id="rId18"/>
    <p:sldId id="289" r:id="rId19"/>
    <p:sldId id="290" r:id="rId20"/>
    <p:sldId id="291" r:id="rId21"/>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65" autoAdjust="0"/>
    <p:restoredTop sz="88854" autoAdjust="0"/>
  </p:normalViewPr>
  <p:slideViewPr>
    <p:cSldViewPr snapToGrid="0">
      <p:cViewPr>
        <p:scale>
          <a:sx n="80" d="100"/>
          <a:sy n="80" d="100"/>
        </p:scale>
        <p:origin x="1176" y="5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5BF005-86B0-42B3-BE5D-131D02554057}" type="datetimeFigureOut">
              <a:rPr kumimoji="1" lang="ja-JP" altLang="en-US" smtClean="0"/>
              <a:t>2017/2/28</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FC3218-B141-47A4-A4B0-C4E237BB1E02}" type="slidenum">
              <a:rPr kumimoji="1" lang="ja-JP" altLang="en-US" smtClean="0"/>
              <a:t>‹#›</a:t>
            </a:fld>
            <a:endParaRPr kumimoji="1" lang="ja-JP" altLang="en-US"/>
          </a:p>
        </p:txBody>
      </p:sp>
    </p:spTree>
    <p:extLst>
      <p:ext uri="{BB962C8B-B14F-4D97-AF65-F5344CB8AC3E}">
        <p14:creationId xmlns:p14="http://schemas.microsoft.com/office/powerpoint/2010/main" val="320968003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C0FC3218-B141-47A4-A4B0-C4E237BB1E02}" type="slidenum">
              <a:rPr kumimoji="1" lang="ja-JP" altLang="en-US" smtClean="0"/>
              <a:t>2</a:t>
            </a:fld>
            <a:endParaRPr kumimoji="1" lang="ja-JP" altLang="en-US"/>
          </a:p>
        </p:txBody>
      </p:sp>
    </p:spTree>
    <p:extLst>
      <p:ext uri="{BB962C8B-B14F-4D97-AF65-F5344CB8AC3E}">
        <p14:creationId xmlns:p14="http://schemas.microsoft.com/office/powerpoint/2010/main" val="7974311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C0FC3218-B141-47A4-A4B0-C4E237BB1E02}" type="slidenum">
              <a:rPr kumimoji="1" lang="ja-JP" altLang="en-US" smtClean="0"/>
              <a:t>11</a:t>
            </a:fld>
            <a:endParaRPr kumimoji="1" lang="ja-JP" altLang="en-US"/>
          </a:p>
        </p:txBody>
      </p:sp>
    </p:spTree>
    <p:extLst>
      <p:ext uri="{BB962C8B-B14F-4D97-AF65-F5344CB8AC3E}">
        <p14:creationId xmlns:p14="http://schemas.microsoft.com/office/powerpoint/2010/main" val="1916293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C0FC3218-B141-47A4-A4B0-C4E237BB1E02}" type="slidenum">
              <a:rPr kumimoji="1" lang="ja-JP" altLang="en-US" smtClean="0"/>
              <a:t>12</a:t>
            </a:fld>
            <a:endParaRPr kumimoji="1" lang="ja-JP" altLang="en-US"/>
          </a:p>
        </p:txBody>
      </p:sp>
    </p:spTree>
    <p:extLst>
      <p:ext uri="{BB962C8B-B14F-4D97-AF65-F5344CB8AC3E}">
        <p14:creationId xmlns:p14="http://schemas.microsoft.com/office/powerpoint/2010/main" val="36965150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C0FC3218-B141-47A4-A4B0-C4E237BB1E02}" type="slidenum">
              <a:rPr kumimoji="1" lang="ja-JP" altLang="en-US" smtClean="0"/>
              <a:t>13</a:t>
            </a:fld>
            <a:endParaRPr kumimoji="1" lang="ja-JP" altLang="en-US"/>
          </a:p>
        </p:txBody>
      </p:sp>
    </p:spTree>
    <p:extLst>
      <p:ext uri="{BB962C8B-B14F-4D97-AF65-F5344CB8AC3E}">
        <p14:creationId xmlns:p14="http://schemas.microsoft.com/office/powerpoint/2010/main" val="22385787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C0FC3218-B141-47A4-A4B0-C4E237BB1E02}" type="slidenum">
              <a:rPr kumimoji="1" lang="ja-JP" altLang="en-US" smtClean="0"/>
              <a:t>14</a:t>
            </a:fld>
            <a:endParaRPr kumimoji="1" lang="ja-JP" altLang="en-US"/>
          </a:p>
        </p:txBody>
      </p:sp>
    </p:spTree>
    <p:extLst>
      <p:ext uri="{BB962C8B-B14F-4D97-AF65-F5344CB8AC3E}">
        <p14:creationId xmlns:p14="http://schemas.microsoft.com/office/powerpoint/2010/main" val="23095063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C0FC3218-B141-47A4-A4B0-C4E237BB1E02}" type="slidenum">
              <a:rPr kumimoji="1" lang="ja-JP" altLang="en-US" smtClean="0"/>
              <a:t>15</a:t>
            </a:fld>
            <a:endParaRPr kumimoji="1" lang="ja-JP" altLang="en-US"/>
          </a:p>
        </p:txBody>
      </p:sp>
    </p:spTree>
    <p:extLst>
      <p:ext uri="{BB962C8B-B14F-4D97-AF65-F5344CB8AC3E}">
        <p14:creationId xmlns:p14="http://schemas.microsoft.com/office/powerpoint/2010/main" val="24214495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C0FC3218-B141-47A4-A4B0-C4E237BB1E02}" type="slidenum">
              <a:rPr kumimoji="1" lang="ja-JP" altLang="en-US" smtClean="0"/>
              <a:t>16</a:t>
            </a:fld>
            <a:endParaRPr kumimoji="1" lang="ja-JP" altLang="en-US"/>
          </a:p>
        </p:txBody>
      </p:sp>
    </p:spTree>
    <p:extLst>
      <p:ext uri="{BB962C8B-B14F-4D97-AF65-F5344CB8AC3E}">
        <p14:creationId xmlns:p14="http://schemas.microsoft.com/office/powerpoint/2010/main" val="30869913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C0FC3218-B141-47A4-A4B0-C4E237BB1E02}" type="slidenum">
              <a:rPr kumimoji="1" lang="ja-JP" altLang="en-US" smtClean="0"/>
              <a:t>17</a:t>
            </a:fld>
            <a:endParaRPr kumimoji="1" lang="ja-JP" altLang="en-US"/>
          </a:p>
        </p:txBody>
      </p:sp>
    </p:spTree>
    <p:extLst>
      <p:ext uri="{BB962C8B-B14F-4D97-AF65-F5344CB8AC3E}">
        <p14:creationId xmlns:p14="http://schemas.microsoft.com/office/powerpoint/2010/main" val="24872925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C0FC3218-B141-47A4-A4B0-C4E237BB1E02}" type="slidenum">
              <a:rPr kumimoji="1" lang="ja-JP" altLang="en-US" smtClean="0"/>
              <a:t>18</a:t>
            </a:fld>
            <a:endParaRPr kumimoji="1" lang="ja-JP" altLang="en-US"/>
          </a:p>
        </p:txBody>
      </p:sp>
    </p:spTree>
    <p:extLst>
      <p:ext uri="{BB962C8B-B14F-4D97-AF65-F5344CB8AC3E}">
        <p14:creationId xmlns:p14="http://schemas.microsoft.com/office/powerpoint/2010/main" val="6307138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C0FC3218-B141-47A4-A4B0-C4E237BB1E02}" type="slidenum">
              <a:rPr kumimoji="1" lang="ja-JP" altLang="en-US" smtClean="0"/>
              <a:t>19</a:t>
            </a:fld>
            <a:endParaRPr kumimoji="1" lang="ja-JP" altLang="en-US"/>
          </a:p>
        </p:txBody>
      </p:sp>
    </p:spTree>
    <p:extLst>
      <p:ext uri="{BB962C8B-B14F-4D97-AF65-F5344CB8AC3E}">
        <p14:creationId xmlns:p14="http://schemas.microsoft.com/office/powerpoint/2010/main" val="20662700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C0FC3218-B141-47A4-A4B0-C4E237BB1E02}" type="slidenum">
              <a:rPr kumimoji="1" lang="ja-JP" altLang="en-US" smtClean="0"/>
              <a:t>20</a:t>
            </a:fld>
            <a:endParaRPr kumimoji="1" lang="ja-JP" altLang="en-US"/>
          </a:p>
        </p:txBody>
      </p:sp>
    </p:spTree>
    <p:extLst>
      <p:ext uri="{BB962C8B-B14F-4D97-AF65-F5344CB8AC3E}">
        <p14:creationId xmlns:p14="http://schemas.microsoft.com/office/powerpoint/2010/main" val="42567334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C0FC3218-B141-47A4-A4B0-C4E237BB1E02}" type="slidenum">
              <a:rPr kumimoji="1" lang="ja-JP" altLang="en-US" smtClean="0"/>
              <a:t>3</a:t>
            </a:fld>
            <a:endParaRPr kumimoji="1" lang="ja-JP" altLang="en-US"/>
          </a:p>
        </p:txBody>
      </p:sp>
    </p:spTree>
    <p:extLst>
      <p:ext uri="{BB962C8B-B14F-4D97-AF65-F5344CB8AC3E}">
        <p14:creationId xmlns:p14="http://schemas.microsoft.com/office/powerpoint/2010/main" val="22151480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81E9A9EF-226E-4E86-B09C-61ACF1E018D9}" type="slidenum">
              <a:rPr kumimoji="1" lang="ja-JP" altLang="en-US" smtClean="0"/>
              <a:t>4</a:t>
            </a:fld>
            <a:endParaRPr kumimoji="1" lang="ja-JP" altLang="en-US"/>
          </a:p>
        </p:txBody>
      </p:sp>
    </p:spTree>
    <p:extLst>
      <p:ext uri="{BB962C8B-B14F-4D97-AF65-F5344CB8AC3E}">
        <p14:creationId xmlns:p14="http://schemas.microsoft.com/office/powerpoint/2010/main" val="27559881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C0FC3218-B141-47A4-A4B0-C4E237BB1E02}" type="slidenum">
              <a:rPr kumimoji="1" lang="ja-JP" altLang="en-US" smtClean="0"/>
              <a:t>5</a:t>
            </a:fld>
            <a:endParaRPr kumimoji="1" lang="ja-JP" altLang="en-US"/>
          </a:p>
        </p:txBody>
      </p:sp>
    </p:spTree>
    <p:extLst>
      <p:ext uri="{BB962C8B-B14F-4D97-AF65-F5344CB8AC3E}">
        <p14:creationId xmlns:p14="http://schemas.microsoft.com/office/powerpoint/2010/main" val="34761702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C0FC3218-B141-47A4-A4B0-C4E237BB1E02}" type="slidenum">
              <a:rPr kumimoji="1" lang="ja-JP" altLang="en-US" smtClean="0"/>
              <a:t>6</a:t>
            </a:fld>
            <a:endParaRPr kumimoji="1" lang="ja-JP" altLang="en-US"/>
          </a:p>
        </p:txBody>
      </p:sp>
    </p:spTree>
    <p:extLst>
      <p:ext uri="{BB962C8B-B14F-4D97-AF65-F5344CB8AC3E}">
        <p14:creationId xmlns:p14="http://schemas.microsoft.com/office/powerpoint/2010/main" val="37289028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C0FC3218-B141-47A4-A4B0-C4E237BB1E02}" type="slidenum">
              <a:rPr kumimoji="1" lang="ja-JP" altLang="en-US" smtClean="0"/>
              <a:t>7</a:t>
            </a:fld>
            <a:endParaRPr kumimoji="1" lang="ja-JP" altLang="en-US"/>
          </a:p>
        </p:txBody>
      </p:sp>
    </p:spTree>
    <p:extLst>
      <p:ext uri="{BB962C8B-B14F-4D97-AF65-F5344CB8AC3E}">
        <p14:creationId xmlns:p14="http://schemas.microsoft.com/office/powerpoint/2010/main" val="1247434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C0FC3218-B141-47A4-A4B0-C4E237BB1E02}" type="slidenum">
              <a:rPr kumimoji="1" lang="ja-JP" altLang="en-US" smtClean="0"/>
              <a:t>8</a:t>
            </a:fld>
            <a:endParaRPr kumimoji="1" lang="ja-JP" altLang="en-US"/>
          </a:p>
        </p:txBody>
      </p:sp>
    </p:spTree>
    <p:extLst>
      <p:ext uri="{BB962C8B-B14F-4D97-AF65-F5344CB8AC3E}">
        <p14:creationId xmlns:p14="http://schemas.microsoft.com/office/powerpoint/2010/main" val="19318289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C0FC3218-B141-47A4-A4B0-C4E237BB1E02}" type="slidenum">
              <a:rPr kumimoji="1" lang="ja-JP" altLang="en-US" smtClean="0"/>
              <a:t>9</a:t>
            </a:fld>
            <a:endParaRPr kumimoji="1" lang="ja-JP" altLang="en-US"/>
          </a:p>
        </p:txBody>
      </p:sp>
    </p:spTree>
    <p:extLst>
      <p:ext uri="{BB962C8B-B14F-4D97-AF65-F5344CB8AC3E}">
        <p14:creationId xmlns:p14="http://schemas.microsoft.com/office/powerpoint/2010/main" val="40956932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C0FC3218-B141-47A4-A4B0-C4E237BB1E02}" type="slidenum">
              <a:rPr kumimoji="1" lang="ja-JP" altLang="en-US" smtClean="0"/>
              <a:t>10</a:t>
            </a:fld>
            <a:endParaRPr kumimoji="1" lang="ja-JP" altLang="en-US"/>
          </a:p>
        </p:txBody>
      </p:sp>
    </p:spTree>
    <p:extLst>
      <p:ext uri="{BB962C8B-B14F-4D97-AF65-F5344CB8AC3E}">
        <p14:creationId xmlns:p14="http://schemas.microsoft.com/office/powerpoint/2010/main" val="26323688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33F6E02-D7BF-456F-A7C5-804D5346EEA0}" type="datetimeFigureOut">
              <a:rPr kumimoji="1" lang="ja-JP" altLang="en-US" smtClean="0"/>
              <a:t>2017/2/28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8BE86D6-329C-4F75-BA84-D3C7A7D546B2}" type="slidenum">
              <a:rPr kumimoji="1" lang="ja-JP" altLang="en-US" smtClean="0"/>
              <a:t>‹#›</a:t>
            </a:fld>
            <a:endParaRPr kumimoji="1" lang="ja-JP" altLang="en-US"/>
          </a:p>
        </p:txBody>
      </p:sp>
    </p:spTree>
    <p:extLst>
      <p:ext uri="{BB962C8B-B14F-4D97-AF65-F5344CB8AC3E}">
        <p14:creationId xmlns:p14="http://schemas.microsoft.com/office/powerpoint/2010/main" val="3822215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33F6E02-D7BF-456F-A7C5-804D5346EEA0}" type="datetimeFigureOut">
              <a:rPr kumimoji="1" lang="ja-JP" altLang="en-US" smtClean="0"/>
              <a:t>2017/2/28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8BE86D6-329C-4F75-BA84-D3C7A7D546B2}" type="slidenum">
              <a:rPr kumimoji="1" lang="ja-JP" altLang="en-US" smtClean="0"/>
              <a:t>‹#›</a:t>
            </a:fld>
            <a:endParaRPr kumimoji="1" lang="ja-JP" altLang="en-US"/>
          </a:p>
        </p:txBody>
      </p:sp>
    </p:spTree>
    <p:extLst>
      <p:ext uri="{BB962C8B-B14F-4D97-AF65-F5344CB8AC3E}">
        <p14:creationId xmlns:p14="http://schemas.microsoft.com/office/powerpoint/2010/main" val="2619749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33F6E02-D7BF-456F-A7C5-804D5346EEA0}" type="datetimeFigureOut">
              <a:rPr kumimoji="1" lang="ja-JP" altLang="en-US" smtClean="0"/>
              <a:t>2017/2/28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8BE86D6-329C-4F75-BA84-D3C7A7D546B2}" type="slidenum">
              <a:rPr kumimoji="1" lang="ja-JP" altLang="en-US" smtClean="0"/>
              <a:t>‹#›</a:t>
            </a:fld>
            <a:endParaRPr kumimoji="1" lang="ja-JP" altLang="en-US"/>
          </a:p>
        </p:txBody>
      </p:sp>
    </p:spTree>
    <p:extLst>
      <p:ext uri="{BB962C8B-B14F-4D97-AF65-F5344CB8AC3E}">
        <p14:creationId xmlns:p14="http://schemas.microsoft.com/office/powerpoint/2010/main" val="3544615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33F6E02-D7BF-456F-A7C5-804D5346EEA0}" type="datetimeFigureOut">
              <a:rPr kumimoji="1" lang="ja-JP" altLang="en-US" smtClean="0"/>
              <a:t>2017/2/28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8BE86D6-329C-4F75-BA84-D3C7A7D546B2}" type="slidenum">
              <a:rPr kumimoji="1" lang="ja-JP" altLang="en-US" smtClean="0"/>
              <a:t>‹#›</a:t>
            </a:fld>
            <a:endParaRPr kumimoji="1" lang="ja-JP" altLang="en-US"/>
          </a:p>
        </p:txBody>
      </p:sp>
    </p:spTree>
    <p:extLst>
      <p:ext uri="{BB962C8B-B14F-4D97-AF65-F5344CB8AC3E}">
        <p14:creationId xmlns:p14="http://schemas.microsoft.com/office/powerpoint/2010/main" val="6469955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33F6E02-D7BF-456F-A7C5-804D5346EEA0}" type="datetimeFigureOut">
              <a:rPr kumimoji="1" lang="ja-JP" altLang="en-US" smtClean="0"/>
              <a:t>2017/2/28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8BE86D6-329C-4F75-BA84-D3C7A7D546B2}" type="slidenum">
              <a:rPr kumimoji="1" lang="ja-JP" altLang="en-US" smtClean="0"/>
              <a:t>‹#›</a:t>
            </a:fld>
            <a:endParaRPr kumimoji="1" lang="ja-JP" altLang="en-US"/>
          </a:p>
        </p:txBody>
      </p:sp>
    </p:spTree>
    <p:extLst>
      <p:ext uri="{BB962C8B-B14F-4D97-AF65-F5344CB8AC3E}">
        <p14:creationId xmlns:p14="http://schemas.microsoft.com/office/powerpoint/2010/main" val="2769004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33F6E02-D7BF-456F-A7C5-804D5346EEA0}" type="datetimeFigureOut">
              <a:rPr kumimoji="1" lang="ja-JP" altLang="en-US" smtClean="0"/>
              <a:t>2017/2/28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8BE86D6-329C-4F75-BA84-D3C7A7D546B2}" type="slidenum">
              <a:rPr kumimoji="1" lang="ja-JP" altLang="en-US" smtClean="0"/>
              <a:t>‹#›</a:t>
            </a:fld>
            <a:endParaRPr kumimoji="1" lang="ja-JP" altLang="en-US"/>
          </a:p>
        </p:txBody>
      </p:sp>
    </p:spTree>
    <p:extLst>
      <p:ext uri="{BB962C8B-B14F-4D97-AF65-F5344CB8AC3E}">
        <p14:creationId xmlns:p14="http://schemas.microsoft.com/office/powerpoint/2010/main" val="2193988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33F6E02-D7BF-456F-A7C5-804D5346EEA0}" type="datetimeFigureOut">
              <a:rPr kumimoji="1" lang="ja-JP" altLang="en-US" smtClean="0"/>
              <a:t>2017/2/28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8BE86D6-329C-4F75-BA84-D3C7A7D546B2}" type="slidenum">
              <a:rPr kumimoji="1" lang="ja-JP" altLang="en-US" smtClean="0"/>
              <a:t>‹#›</a:t>
            </a:fld>
            <a:endParaRPr kumimoji="1" lang="ja-JP" altLang="en-US"/>
          </a:p>
        </p:txBody>
      </p:sp>
    </p:spTree>
    <p:extLst>
      <p:ext uri="{BB962C8B-B14F-4D97-AF65-F5344CB8AC3E}">
        <p14:creationId xmlns:p14="http://schemas.microsoft.com/office/powerpoint/2010/main" val="1637554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33F6E02-D7BF-456F-A7C5-804D5346EEA0}" type="datetimeFigureOut">
              <a:rPr kumimoji="1" lang="ja-JP" altLang="en-US" smtClean="0"/>
              <a:t>2017/2/28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8BE86D6-329C-4F75-BA84-D3C7A7D546B2}" type="slidenum">
              <a:rPr kumimoji="1" lang="ja-JP" altLang="en-US" smtClean="0"/>
              <a:t>‹#›</a:t>
            </a:fld>
            <a:endParaRPr kumimoji="1" lang="ja-JP" altLang="en-US"/>
          </a:p>
        </p:txBody>
      </p:sp>
    </p:spTree>
    <p:extLst>
      <p:ext uri="{BB962C8B-B14F-4D97-AF65-F5344CB8AC3E}">
        <p14:creationId xmlns:p14="http://schemas.microsoft.com/office/powerpoint/2010/main" val="38068001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33F6E02-D7BF-456F-A7C5-804D5346EEA0}" type="datetimeFigureOut">
              <a:rPr kumimoji="1" lang="ja-JP" altLang="en-US" smtClean="0"/>
              <a:t>2017/2/28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8BE86D6-329C-4F75-BA84-D3C7A7D546B2}" type="slidenum">
              <a:rPr kumimoji="1" lang="ja-JP" altLang="en-US" smtClean="0"/>
              <a:t>‹#›</a:t>
            </a:fld>
            <a:endParaRPr kumimoji="1" lang="ja-JP" altLang="en-US"/>
          </a:p>
        </p:txBody>
      </p:sp>
    </p:spTree>
    <p:extLst>
      <p:ext uri="{BB962C8B-B14F-4D97-AF65-F5344CB8AC3E}">
        <p14:creationId xmlns:p14="http://schemas.microsoft.com/office/powerpoint/2010/main" val="656635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33F6E02-D7BF-456F-A7C5-804D5346EEA0}" type="datetimeFigureOut">
              <a:rPr kumimoji="1" lang="ja-JP" altLang="en-US" smtClean="0"/>
              <a:t>2017/2/28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8BE86D6-329C-4F75-BA84-D3C7A7D546B2}" type="slidenum">
              <a:rPr kumimoji="1" lang="ja-JP" altLang="en-US" smtClean="0"/>
              <a:t>‹#›</a:t>
            </a:fld>
            <a:endParaRPr kumimoji="1" lang="ja-JP" altLang="en-US"/>
          </a:p>
        </p:txBody>
      </p:sp>
    </p:spTree>
    <p:extLst>
      <p:ext uri="{BB962C8B-B14F-4D97-AF65-F5344CB8AC3E}">
        <p14:creationId xmlns:p14="http://schemas.microsoft.com/office/powerpoint/2010/main" val="2493171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33F6E02-D7BF-456F-A7C5-804D5346EEA0}" type="datetimeFigureOut">
              <a:rPr kumimoji="1" lang="ja-JP" altLang="en-US" smtClean="0"/>
              <a:t>2017/2/28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8BE86D6-329C-4F75-BA84-D3C7A7D546B2}" type="slidenum">
              <a:rPr kumimoji="1" lang="ja-JP" altLang="en-US" smtClean="0"/>
              <a:t>‹#›</a:t>
            </a:fld>
            <a:endParaRPr kumimoji="1" lang="ja-JP" altLang="en-US"/>
          </a:p>
        </p:txBody>
      </p:sp>
    </p:spTree>
    <p:extLst>
      <p:ext uri="{BB962C8B-B14F-4D97-AF65-F5344CB8AC3E}">
        <p14:creationId xmlns:p14="http://schemas.microsoft.com/office/powerpoint/2010/main" val="266116263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033F6E02-D7BF-456F-A7C5-804D5346EEA0}" type="datetimeFigureOut">
              <a:rPr kumimoji="1" lang="ja-JP" altLang="en-US" smtClean="0"/>
              <a:t>2017/2/28</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BE86D6-329C-4F75-BA84-D3C7A7D546B2}" type="slidenum">
              <a:rPr kumimoji="1" lang="ja-JP" altLang="en-US" smtClean="0"/>
              <a:t>‹#›</a:t>
            </a:fld>
            <a:endParaRPr kumimoji="1" lang="ja-JP" altLang="en-US"/>
          </a:p>
        </p:txBody>
      </p:sp>
    </p:spTree>
    <p:extLst>
      <p:ext uri="{BB962C8B-B14F-4D97-AF65-F5344CB8AC3E}">
        <p14:creationId xmlns:p14="http://schemas.microsoft.com/office/powerpoint/2010/main" val="340818061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 Id="rId3" Type="http://schemas.openxmlformats.org/officeDocument/2006/relationships/image" Target="../media/image10.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11.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12.W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13.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14.W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15.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16.jpe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gif"/><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www.shugiin.go.jp/internet/itdb_gian.nsf/html/gian/honbun/houan/g18601035.ht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3" Type="http://schemas.openxmlformats.org/officeDocument/2006/relationships/image" Target="../media/image6.WMF"/><Relationship Id="rId4" Type="http://schemas.openxmlformats.org/officeDocument/2006/relationships/image" Target="../media/image7.WMF"/><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8.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9.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90082" y="1122363"/>
            <a:ext cx="7611894" cy="2387600"/>
          </a:xfrm>
        </p:spPr>
        <p:txBody>
          <a:bodyPr>
            <a:normAutofit/>
          </a:bodyPr>
          <a:lstStyle/>
          <a:p>
            <a:r>
              <a:rPr lang="en-US" altLang="ja-JP" sz="4800" dirty="0">
                <a:solidFill>
                  <a:prstClr val="black"/>
                </a:solidFill>
              </a:rPr>
              <a:t>Introduction to Cyber Security</a:t>
            </a:r>
            <a:br>
              <a:rPr lang="en-US" altLang="ja-JP" sz="4800" dirty="0">
                <a:solidFill>
                  <a:prstClr val="black"/>
                </a:solidFill>
              </a:rPr>
            </a:br>
            <a:r>
              <a:rPr lang="ja-JP" altLang="en-US" sz="4400" dirty="0">
                <a:solidFill>
                  <a:prstClr val="black"/>
                </a:solidFill>
              </a:rPr>
              <a:t> </a:t>
            </a:r>
            <a:r>
              <a:rPr lang="en-US" altLang="ja-JP" sz="4000" dirty="0">
                <a:solidFill>
                  <a:prstClr val="black"/>
                </a:solidFill>
              </a:rPr>
              <a:t>― To survive in the IT society ―</a:t>
            </a:r>
            <a:endParaRPr lang="ja-JP" altLang="en-US" sz="4000" dirty="0"/>
          </a:p>
        </p:txBody>
      </p:sp>
      <p:sp>
        <p:nvSpPr>
          <p:cNvPr id="3" name="サブタイトル 2"/>
          <p:cNvSpPr>
            <a:spLocks noGrp="1"/>
          </p:cNvSpPr>
          <p:nvPr>
            <p:ph type="subTitle" idx="1"/>
          </p:nvPr>
        </p:nvSpPr>
        <p:spPr/>
        <p:txBody>
          <a:bodyPr/>
          <a:lstStyle/>
          <a:p>
            <a:endParaRPr kumimoji="1" lang="en-US" altLang="ja-JP" dirty="0" smtClean="0"/>
          </a:p>
          <a:p>
            <a:r>
              <a:rPr kumimoji="1" lang="en-US" altLang="ja-JP" sz="3200" dirty="0" smtClean="0">
                <a:latin typeface="+mn-ea"/>
              </a:rPr>
              <a:t>Learn about the law</a:t>
            </a:r>
            <a:endParaRPr kumimoji="1" lang="ja-JP" altLang="en-US" sz="3200" dirty="0">
              <a:latin typeface="+mn-ea"/>
            </a:endParaRPr>
          </a:p>
        </p:txBody>
      </p:sp>
    </p:spTree>
    <p:extLst>
      <p:ext uri="{BB962C8B-B14F-4D97-AF65-F5344CB8AC3E}">
        <p14:creationId xmlns:p14="http://schemas.microsoft.com/office/powerpoint/2010/main" val="15704995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49" y="365126"/>
            <a:ext cx="8072313" cy="1325563"/>
          </a:xfrm>
        </p:spPr>
        <p:txBody>
          <a:bodyPr>
            <a:normAutofit fontScale="90000"/>
          </a:bodyPr>
          <a:lstStyle/>
          <a:p>
            <a:r>
              <a:rPr lang="en-US" dirty="0"/>
              <a:t>Unauthorized Creation of Electromagnetic </a:t>
            </a:r>
            <a:r>
              <a:rPr lang="en-US" dirty="0" smtClean="0"/>
              <a:t>Records</a:t>
            </a:r>
            <a:br>
              <a:rPr lang="en-US" dirty="0" smtClean="0"/>
            </a:br>
            <a:r>
              <a:rPr lang="en-US" sz="2400" dirty="0" smtClean="0"/>
              <a:t>Penal code </a:t>
            </a:r>
            <a:r>
              <a:rPr lang="fr-FR" sz="2000" dirty="0"/>
              <a:t>a</a:t>
            </a:r>
            <a:r>
              <a:rPr lang="fr-FR" sz="2000" dirty="0" smtClean="0"/>
              <a:t>rticle </a:t>
            </a:r>
            <a:r>
              <a:rPr lang="fr-FR" sz="2000" dirty="0"/>
              <a:t>161-2</a:t>
            </a:r>
            <a:endParaRPr kumimoji="1" lang="ja-JP" altLang="en-US" sz="2400" dirty="0"/>
          </a:p>
        </p:txBody>
      </p:sp>
      <p:sp>
        <p:nvSpPr>
          <p:cNvPr id="6" name="コンテンツ プレースホルダー 5"/>
          <p:cNvSpPr>
            <a:spLocks noGrp="1"/>
          </p:cNvSpPr>
          <p:nvPr>
            <p:ph idx="1"/>
          </p:nvPr>
        </p:nvSpPr>
        <p:spPr>
          <a:xfrm>
            <a:off x="1942415" y="2209100"/>
            <a:ext cx="6591985" cy="3777622"/>
          </a:xfrm>
        </p:spPr>
        <p:txBody>
          <a:bodyPr>
            <a:normAutofit/>
          </a:bodyPr>
          <a:lstStyle/>
          <a:p>
            <a:r>
              <a:rPr lang="en-US" altLang="ja-JP" sz="2400" dirty="0"/>
              <a:t>Cash fraud exploitation by counterfeiting / copying of cash cards (Tokyo Region 1, 2, 22, Tokyo Region 1, 2, 17</a:t>
            </a:r>
            <a:r>
              <a:rPr lang="en-US" altLang="ja-JP" sz="2400" dirty="0" smtClean="0"/>
              <a:t>)</a:t>
            </a:r>
          </a:p>
          <a:p>
            <a:r>
              <a:rPr lang="en-US" altLang="ja-JP" sz="2400" dirty="0" err="1"/>
              <a:t>Tamagotte</a:t>
            </a:r>
            <a:r>
              <a:rPr lang="en-US" altLang="ja-JP" sz="2400" dirty="0"/>
              <a:t> balloting and tampering of </a:t>
            </a:r>
            <a:r>
              <a:rPr lang="en-US" altLang="ja-JP" sz="2400" dirty="0" err="1"/>
              <a:t>Katsuma</a:t>
            </a:r>
            <a:r>
              <a:rPr lang="en-US" altLang="ja-JP" sz="2400" dirty="0"/>
              <a:t> ballot tickets(Kofu area judgment Heisei 1.3.31</a:t>
            </a:r>
            <a:r>
              <a:rPr lang="en-US" altLang="ja-JP" sz="2400" dirty="0" smtClean="0"/>
              <a:t>)</a:t>
            </a:r>
          </a:p>
          <a:p>
            <a:r>
              <a:rPr lang="en-US" altLang="ja-JP" sz="2400" dirty="0"/>
              <a:t>Tampering frequency </a:t>
            </a:r>
            <a:r>
              <a:rPr lang="en-US" altLang="ja-JP" sz="2400" dirty="0" smtClean="0"/>
              <a:t>can be </a:t>
            </a:r>
            <a:r>
              <a:rPr lang="en-US" altLang="ja-JP" sz="2400" dirty="0"/>
              <a:t>used </a:t>
            </a:r>
            <a:r>
              <a:rPr lang="en-US" altLang="ja-JP" sz="2400" dirty="0" smtClean="0"/>
              <a:t>by telephone </a:t>
            </a:r>
            <a:r>
              <a:rPr lang="en-US" altLang="ja-JP" sz="2400" dirty="0"/>
              <a:t>cards </a:t>
            </a:r>
            <a:r>
              <a:rPr lang="en-US" altLang="ja-JP" sz="2400" dirty="0" smtClean="0"/>
              <a:t> </a:t>
            </a:r>
            <a:r>
              <a:rPr lang="en-US" altLang="zh-TW" sz="2400" dirty="0"/>
              <a:t>(Nagoya local magistrate judgment on April </a:t>
            </a:r>
            <a:r>
              <a:rPr lang="en-US" altLang="zh-TW" sz="2400" dirty="0" smtClean="0"/>
              <a:t>22</a:t>
            </a:r>
            <a:r>
              <a:rPr lang="en-US" altLang="zh-TW" sz="2400" dirty="0"/>
              <a:t>)</a:t>
            </a:r>
            <a:endParaRPr lang="en-US" altLang="ja-JP" sz="2400" dirty="0" smtClean="0"/>
          </a:p>
          <a:p>
            <a:r>
              <a:rPr kumimoji="1" lang="en-US" altLang="ja-JP" sz="2400" dirty="0" smtClean="0"/>
              <a:t>Etc.</a:t>
            </a:r>
            <a:endParaRPr kumimoji="1" lang="ja-JP" altLang="en-US" sz="2400" dirty="0"/>
          </a:p>
        </p:txBody>
      </p:sp>
      <p:sp>
        <p:nvSpPr>
          <p:cNvPr id="3" name="正方形/長方形 2"/>
          <p:cNvSpPr/>
          <p:nvPr/>
        </p:nvSpPr>
        <p:spPr>
          <a:xfrm>
            <a:off x="628649" y="1649968"/>
            <a:ext cx="8072314" cy="646331"/>
          </a:xfrm>
          <a:prstGeom prst="rect">
            <a:avLst/>
          </a:prstGeom>
        </p:spPr>
        <p:txBody>
          <a:bodyPr wrap="square">
            <a:spAutoFit/>
          </a:bodyPr>
          <a:lstStyle/>
          <a:p>
            <a:r>
              <a:rPr lang="en-US" altLang="ja-JP" dirty="0"/>
              <a:t>http://</a:t>
            </a:r>
            <a:r>
              <a:rPr lang="en-US" altLang="ja-JP" dirty="0" err="1"/>
              <a:t>www.japaneselawtranslation.go.jp</a:t>
            </a:r>
            <a:r>
              <a:rPr lang="en-US" altLang="ja-JP" dirty="0"/>
              <a:t>/law/detail/?</a:t>
            </a:r>
            <a:r>
              <a:rPr lang="en-US" altLang="ja-JP" dirty="0" err="1"/>
              <a:t>vm</a:t>
            </a:r>
            <a:r>
              <a:rPr lang="en-US" altLang="ja-JP" dirty="0"/>
              <a:t>=04&amp;re=02&amp;id=1960&amp;lvm=01</a:t>
            </a:r>
            <a:endParaRPr lang="ja-JP" altLang="en-US" dirty="0"/>
          </a:p>
        </p:txBody>
      </p:sp>
    </p:spTree>
    <p:extLst>
      <p:ext uri="{BB962C8B-B14F-4D97-AF65-F5344CB8AC3E}">
        <p14:creationId xmlns:p14="http://schemas.microsoft.com/office/powerpoint/2010/main" val="21600945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dirty="0"/>
              <a:t>Computer Fraud </a:t>
            </a:r>
            <a:r>
              <a:rPr lang="en-US" altLang="zh-TW" dirty="0" smtClean="0">
                <a:latin typeface="メイリオ" panose="020B0604030504040204" pitchFamily="50" charset="-128"/>
                <a:ea typeface="メイリオ" panose="020B0604030504040204" pitchFamily="50" charset="-128"/>
              </a:rPr>
              <a:t/>
            </a:r>
            <a:br>
              <a:rPr lang="en-US" altLang="zh-TW" dirty="0" smtClean="0">
                <a:latin typeface="メイリオ" panose="020B0604030504040204" pitchFamily="50" charset="-128"/>
                <a:ea typeface="メイリオ" panose="020B0604030504040204" pitchFamily="50" charset="-128"/>
              </a:rPr>
            </a:br>
            <a:r>
              <a:rPr lang="en-US" sz="2800" dirty="0"/>
              <a:t> Article 246-2 </a:t>
            </a:r>
            <a:endParaRPr kumimoji="1" lang="ja-JP" altLang="en-US" sz="2700" dirty="0">
              <a:latin typeface="メイリオ" panose="020B0604030504040204" pitchFamily="50" charset="-128"/>
              <a:ea typeface="メイリオ" panose="020B0604030504040204" pitchFamily="50" charset="-128"/>
            </a:endParaRPr>
          </a:p>
        </p:txBody>
      </p:sp>
      <p:sp>
        <p:nvSpPr>
          <p:cNvPr id="3" name="コンテンツ プレースホルダー 2"/>
          <p:cNvSpPr>
            <a:spLocks noGrp="1"/>
          </p:cNvSpPr>
          <p:nvPr>
            <p:ph idx="1"/>
          </p:nvPr>
        </p:nvSpPr>
        <p:spPr>
          <a:xfrm>
            <a:off x="806824" y="1959791"/>
            <a:ext cx="7727576" cy="4006222"/>
          </a:xfrm>
        </p:spPr>
        <p:txBody>
          <a:bodyPr>
            <a:normAutofit/>
          </a:bodyPr>
          <a:lstStyle/>
          <a:p>
            <a:r>
              <a:rPr lang="en-US" dirty="0" smtClean="0"/>
              <a:t>A </a:t>
            </a:r>
            <a:r>
              <a:rPr lang="en-US" dirty="0"/>
              <a:t>person who obtains or causes another to obtain a profit by creating a false electromagnetic record relating to acquisition, loss or alteration of property rights by inputting false data or giving unauthorized commands to a computer utilized for the business of another, or by putting a false electromagnetic record relating to acquisition, loss or alteration of property rights into use for the administration of the matters of </a:t>
            </a:r>
            <a:r>
              <a:rPr lang="en-US" dirty="0" smtClean="0"/>
              <a:t>another </a:t>
            </a:r>
            <a:r>
              <a:rPr lang="en-US" dirty="0"/>
              <a:t>shall be punished by imprisonment with work for not more than 10 years</a:t>
            </a:r>
            <a:r>
              <a:rPr lang="en-US" dirty="0" smtClean="0"/>
              <a:t>.</a:t>
            </a:r>
          </a:p>
          <a:p>
            <a:r>
              <a:rPr lang="en-US" altLang="ja-JP" dirty="0"/>
              <a:t>Fraud to obtain a gain by rewriting the electromagnetic </a:t>
            </a:r>
            <a:r>
              <a:rPr lang="en-US" altLang="ja-JP" dirty="0" smtClean="0"/>
              <a:t>record</a:t>
            </a:r>
          </a:p>
          <a:p>
            <a:pPr lvl="1"/>
            <a:r>
              <a:rPr lang="en-US" altLang="ja-JP" dirty="0"/>
              <a:t>Acts to transfer the CD card of another person you pick up to your account using ATM </a:t>
            </a:r>
            <a:r>
              <a:rPr lang="ja-JP" altLang="en-US" dirty="0" smtClean="0"/>
              <a:t>（</a:t>
            </a:r>
            <a:r>
              <a:rPr lang="en-US" altLang="ja-JP" dirty="0"/>
              <a:t> Previously, there was no provision to punish when using for transfer </a:t>
            </a:r>
            <a:r>
              <a:rPr lang="ja-JP" altLang="en-US" dirty="0" smtClean="0"/>
              <a:t>）</a:t>
            </a:r>
            <a:endParaRPr lang="en-US" altLang="ja-JP" dirty="0" smtClean="0"/>
          </a:p>
          <a:p>
            <a:pPr lvl="1"/>
            <a:r>
              <a:rPr lang="en-US" altLang="ja-JP" dirty="0"/>
              <a:t>Unauthorized use of prepaid card such as commuter pass</a:t>
            </a:r>
            <a:endParaRPr lang="en-US" altLang="ja-JP" dirty="0" smtClean="0"/>
          </a:p>
        </p:txBody>
      </p:sp>
      <p:sp>
        <p:nvSpPr>
          <p:cNvPr id="4" name="正方形/長方形 3"/>
          <p:cNvSpPr/>
          <p:nvPr/>
        </p:nvSpPr>
        <p:spPr>
          <a:xfrm>
            <a:off x="628650" y="1455490"/>
            <a:ext cx="7905750" cy="646331"/>
          </a:xfrm>
          <a:prstGeom prst="rect">
            <a:avLst/>
          </a:prstGeom>
        </p:spPr>
        <p:txBody>
          <a:bodyPr wrap="square">
            <a:spAutoFit/>
          </a:bodyPr>
          <a:lstStyle/>
          <a:p>
            <a:r>
              <a:rPr lang="en-US" altLang="ja-JP" dirty="0"/>
              <a:t>http://</a:t>
            </a:r>
            <a:r>
              <a:rPr lang="en-US" altLang="ja-JP" dirty="0" err="1"/>
              <a:t>www.japaneselawtranslation.go.jp</a:t>
            </a:r>
            <a:r>
              <a:rPr lang="en-US" altLang="ja-JP" dirty="0"/>
              <a:t>/law/detail/?</a:t>
            </a:r>
            <a:r>
              <a:rPr lang="en-US" altLang="ja-JP" dirty="0" err="1"/>
              <a:t>vm</a:t>
            </a:r>
            <a:r>
              <a:rPr lang="en-US" altLang="ja-JP" dirty="0"/>
              <a:t>=04&amp;re=02&amp;id=1960&amp;lvm=01</a:t>
            </a:r>
            <a:endParaRPr lang="ja-JP" altLang="en-US" dirty="0"/>
          </a:p>
        </p:txBody>
      </p:sp>
      <p:sp>
        <p:nvSpPr>
          <p:cNvPr id="5" name="正方形/長方形 4"/>
          <p:cNvSpPr/>
          <p:nvPr/>
        </p:nvSpPr>
        <p:spPr>
          <a:xfrm>
            <a:off x="1699135" y="5789931"/>
            <a:ext cx="6413020" cy="830997"/>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altLang="ja-JP" sz="2400" dirty="0"/>
              <a:t>The act of taking out cash from the ATM using the stolen cash card of another person is a thief</a:t>
            </a:r>
            <a:endParaRPr lang="ja-JP" altLang="en-US" sz="2400" dirty="0"/>
          </a:p>
        </p:txBody>
      </p:sp>
    </p:spTree>
    <p:extLst>
      <p:ext uri="{BB962C8B-B14F-4D97-AF65-F5344CB8AC3E}">
        <p14:creationId xmlns:p14="http://schemas.microsoft.com/office/powerpoint/2010/main" val="33601453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sz="2800" dirty="0"/>
              <a:t>Act on Prohibition of Unauthorized Computer Access </a:t>
            </a:r>
            <a:r>
              <a:rPr lang="en-US" altLang="ja-JP" dirty="0" smtClean="0"/>
              <a:t/>
            </a:r>
            <a:br>
              <a:rPr lang="en-US" altLang="ja-JP" dirty="0" smtClean="0"/>
            </a:br>
            <a:r>
              <a:rPr lang="en-US" sz="1800" dirty="0"/>
              <a:t>Law </a:t>
            </a:r>
            <a:r>
              <a:rPr lang="en-US" sz="1800" dirty="0" smtClean="0"/>
              <a:t>number : Act </a:t>
            </a:r>
            <a:r>
              <a:rPr lang="en-US" sz="1800" dirty="0"/>
              <a:t>No. 128 of 1999	</a:t>
            </a:r>
          </a:p>
        </p:txBody>
      </p:sp>
      <p:pic>
        <p:nvPicPr>
          <p:cNvPr id="4" name="図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7699" y="4924338"/>
            <a:ext cx="1787414" cy="1840283"/>
          </a:xfrm>
          <a:prstGeom prst="rect">
            <a:avLst/>
          </a:prstGeom>
        </p:spPr>
      </p:pic>
      <p:sp>
        <p:nvSpPr>
          <p:cNvPr id="7" name="正方形/長方形 6"/>
          <p:cNvSpPr/>
          <p:nvPr/>
        </p:nvSpPr>
        <p:spPr>
          <a:xfrm>
            <a:off x="1350628" y="1678684"/>
            <a:ext cx="7365534" cy="369332"/>
          </a:xfrm>
          <a:prstGeom prst="rect">
            <a:avLst/>
          </a:prstGeom>
        </p:spPr>
        <p:txBody>
          <a:bodyPr wrap="square">
            <a:spAutoFit/>
          </a:bodyPr>
          <a:lstStyle/>
          <a:p>
            <a:r>
              <a:rPr lang="ja-JP" altLang="en-US" dirty="0"/>
              <a:t>https://www.npa.go.jp/cyber/legislation/pdf/1_kaisetsu.pdf</a:t>
            </a:r>
          </a:p>
        </p:txBody>
      </p:sp>
      <p:sp>
        <p:nvSpPr>
          <p:cNvPr id="8" name="テキスト ボックス 7"/>
          <p:cNvSpPr txBox="1"/>
          <p:nvPr/>
        </p:nvSpPr>
        <p:spPr>
          <a:xfrm>
            <a:off x="65711" y="3127623"/>
            <a:ext cx="2035429" cy="369332"/>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lang="en-US" altLang="ja-JP" dirty="0" smtClean="0"/>
              <a:t>Penalty </a:t>
            </a:r>
            <a:r>
              <a:rPr lang="en-US" altLang="ja-JP" dirty="0"/>
              <a:t>to the </a:t>
            </a:r>
            <a:r>
              <a:rPr lang="en-US" altLang="ja-JP" dirty="0" smtClean="0"/>
              <a:t>actor</a:t>
            </a:r>
            <a:endParaRPr kumimoji="1" lang="ja-JP" altLang="en-US" dirty="0"/>
          </a:p>
        </p:txBody>
      </p:sp>
      <p:sp>
        <p:nvSpPr>
          <p:cNvPr id="9" name="テキスト ボックス 8"/>
          <p:cNvSpPr txBox="1"/>
          <p:nvPr/>
        </p:nvSpPr>
        <p:spPr>
          <a:xfrm>
            <a:off x="7532896" y="3672851"/>
            <a:ext cx="1611105" cy="92333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altLang="ja-JP"/>
              <a:t>Administrator's defensive measures</a:t>
            </a:r>
            <a:endParaRPr kumimoji="1" lang="ja-JP" altLang="en-US" dirty="0"/>
          </a:p>
        </p:txBody>
      </p:sp>
      <p:sp>
        <p:nvSpPr>
          <p:cNvPr id="10" name="テキスト ボックス 9"/>
          <p:cNvSpPr txBox="1"/>
          <p:nvPr/>
        </p:nvSpPr>
        <p:spPr>
          <a:xfrm>
            <a:off x="7558090" y="4898004"/>
            <a:ext cx="1585910"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altLang="ja-JP" dirty="0"/>
              <a:t>Administration assistance</a:t>
            </a:r>
            <a:endParaRPr kumimoji="1" lang="ja-JP" altLang="en-US" dirty="0"/>
          </a:p>
        </p:txBody>
      </p:sp>
      <p:sp>
        <p:nvSpPr>
          <p:cNvPr id="3" name="Oval 2"/>
          <p:cNvSpPr/>
          <p:nvPr/>
        </p:nvSpPr>
        <p:spPr>
          <a:xfrm>
            <a:off x="2085474" y="1983628"/>
            <a:ext cx="4989094" cy="534763"/>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500" dirty="0"/>
              <a:t>Sound development of advanced information and communication society</a:t>
            </a:r>
          </a:p>
        </p:txBody>
      </p:sp>
      <p:sp>
        <p:nvSpPr>
          <p:cNvPr id="5" name="Rectangle 4"/>
          <p:cNvSpPr/>
          <p:nvPr/>
        </p:nvSpPr>
        <p:spPr>
          <a:xfrm>
            <a:off x="2115113" y="2619802"/>
            <a:ext cx="4959455" cy="481263"/>
          </a:xfrm>
          <a:prstGeom prst="rect">
            <a:avLst/>
          </a:prstGeom>
          <a:gradFill>
            <a:gsLst>
              <a:gs pos="0">
                <a:schemeClr val="accent6">
                  <a:lumMod val="110000"/>
                  <a:satMod val="105000"/>
                  <a:tint val="67000"/>
                </a:schemeClr>
              </a:gs>
              <a:gs pos="91000">
                <a:schemeClr val="accent6">
                  <a:lumMod val="105000"/>
                  <a:satMod val="103000"/>
                  <a:tint val="73000"/>
                  <a:alpha val="54000"/>
                </a:schemeClr>
              </a:gs>
              <a:gs pos="100000">
                <a:schemeClr val="accent6">
                  <a:lumMod val="105000"/>
                  <a:satMod val="109000"/>
                  <a:tint val="81000"/>
                </a:schemeClr>
              </a:gs>
            </a:gsLst>
          </a:gradFill>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a:t>Prevention of cyber crime · Maintenance of order on telecommunications</a:t>
            </a:r>
          </a:p>
        </p:txBody>
      </p:sp>
      <p:sp>
        <p:nvSpPr>
          <p:cNvPr id="11" name="Rounded Rectangle 10"/>
          <p:cNvSpPr/>
          <p:nvPr/>
        </p:nvSpPr>
        <p:spPr>
          <a:xfrm>
            <a:off x="1817660" y="3361574"/>
            <a:ext cx="2775280" cy="333161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2" name="Rounded Rectangle 11"/>
          <p:cNvSpPr/>
          <p:nvPr/>
        </p:nvSpPr>
        <p:spPr>
          <a:xfrm>
            <a:off x="4700337" y="3403849"/>
            <a:ext cx="2775280" cy="333161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3" name="Up Arrow 12"/>
          <p:cNvSpPr/>
          <p:nvPr/>
        </p:nvSpPr>
        <p:spPr>
          <a:xfrm>
            <a:off x="2342147" y="3182016"/>
            <a:ext cx="1540042" cy="179558"/>
          </a:xfrm>
          <a:prstGeom prst="up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sp>
        <p:nvSpPr>
          <p:cNvPr id="14" name="Up Arrow 13"/>
          <p:cNvSpPr/>
          <p:nvPr/>
        </p:nvSpPr>
        <p:spPr>
          <a:xfrm>
            <a:off x="5335129" y="3182016"/>
            <a:ext cx="1540042" cy="179558"/>
          </a:xfrm>
          <a:prstGeom prst="up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sp>
        <p:nvSpPr>
          <p:cNvPr id="15" name="テキスト ボックス 7"/>
          <p:cNvSpPr txBox="1"/>
          <p:nvPr/>
        </p:nvSpPr>
        <p:spPr>
          <a:xfrm>
            <a:off x="1860888" y="3424326"/>
            <a:ext cx="2659863"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200" dirty="0"/>
              <a:t>prohibiting acts of unauthorized computer access and stipulating penalties </a:t>
            </a:r>
          </a:p>
        </p:txBody>
      </p:sp>
      <p:sp>
        <p:nvSpPr>
          <p:cNvPr id="16" name="テキスト ボックス 7"/>
          <p:cNvSpPr txBox="1"/>
          <p:nvPr/>
        </p:nvSpPr>
        <p:spPr>
          <a:xfrm>
            <a:off x="1860889" y="4162518"/>
            <a:ext cx="2651842" cy="40011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000" dirty="0"/>
              <a:t>prohibited for any person to engage in an Act of Unauthorized </a:t>
            </a:r>
            <a:r>
              <a:rPr lang="en-US" sz="1000" dirty="0" smtClean="0"/>
              <a:t>Computer Access. </a:t>
            </a:r>
            <a:endParaRPr lang="en-US" sz="1000" dirty="0"/>
          </a:p>
        </p:txBody>
      </p:sp>
      <p:sp>
        <p:nvSpPr>
          <p:cNvPr id="17" name="テキスト ボックス 7"/>
          <p:cNvSpPr txBox="1"/>
          <p:nvPr/>
        </p:nvSpPr>
        <p:spPr>
          <a:xfrm>
            <a:off x="1852868" y="4555548"/>
            <a:ext cx="2659863"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200" dirty="0"/>
              <a:t>Prohibition of Acts of Obtaining Someone Else's Identification Code </a:t>
            </a:r>
          </a:p>
        </p:txBody>
      </p:sp>
      <p:sp>
        <p:nvSpPr>
          <p:cNvPr id="18" name="テキスト ボックス 7"/>
          <p:cNvSpPr txBox="1"/>
          <p:nvPr/>
        </p:nvSpPr>
        <p:spPr>
          <a:xfrm>
            <a:off x="1860888" y="5024034"/>
            <a:ext cx="2659863"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200" dirty="0" smtClean="0"/>
              <a:t>Prohibition of Acts of Facilitating Unauthorized Computer Access </a:t>
            </a:r>
            <a:endParaRPr lang="en-US" sz="1200" dirty="0"/>
          </a:p>
        </p:txBody>
      </p:sp>
      <p:sp>
        <p:nvSpPr>
          <p:cNvPr id="19" name="テキスト ボックス 7"/>
          <p:cNvSpPr txBox="1"/>
          <p:nvPr/>
        </p:nvSpPr>
        <p:spPr>
          <a:xfrm>
            <a:off x="1852867" y="5481232"/>
            <a:ext cx="2659863" cy="40011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000" dirty="0"/>
              <a:t>Prohibition of Acts of Wrongfully Storing Someone Else's Identification </a:t>
            </a:r>
            <a:r>
              <a:rPr lang="en-US" sz="1000" dirty="0" smtClean="0"/>
              <a:t>Code</a:t>
            </a:r>
            <a:endParaRPr lang="en-US" sz="1000" dirty="0"/>
          </a:p>
        </p:txBody>
      </p:sp>
      <p:sp>
        <p:nvSpPr>
          <p:cNvPr id="20" name="テキスト ボックス 7"/>
          <p:cNvSpPr txBox="1"/>
          <p:nvPr/>
        </p:nvSpPr>
        <p:spPr>
          <a:xfrm>
            <a:off x="1852867" y="5857285"/>
            <a:ext cx="2659863" cy="40011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r>
              <a:rPr lang="en-US" sz="1000" dirty="0"/>
              <a:t>Prohibition of Acts of Illicitly Requesting the Input of Identification Codes </a:t>
            </a:r>
          </a:p>
        </p:txBody>
      </p:sp>
      <p:sp>
        <p:nvSpPr>
          <p:cNvPr id="23" name="テキスト ボックス 7"/>
          <p:cNvSpPr txBox="1"/>
          <p:nvPr/>
        </p:nvSpPr>
        <p:spPr>
          <a:xfrm>
            <a:off x="5335129" y="3373977"/>
            <a:ext cx="1547169" cy="27699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200" dirty="0"/>
              <a:t>Protective Measures </a:t>
            </a:r>
          </a:p>
        </p:txBody>
      </p:sp>
      <p:sp>
        <p:nvSpPr>
          <p:cNvPr id="24" name="テキスト ボックス 7"/>
          <p:cNvSpPr txBox="1"/>
          <p:nvPr/>
        </p:nvSpPr>
        <p:spPr>
          <a:xfrm>
            <a:off x="4765636" y="3697300"/>
            <a:ext cx="2659863" cy="553998"/>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000" b="1" dirty="0"/>
              <a:t>Protective Measures by an Access Administrator </a:t>
            </a:r>
            <a:endParaRPr lang="en-US" sz="1000" b="1" dirty="0" smtClean="0"/>
          </a:p>
          <a:p>
            <a:endParaRPr lang="en-US" sz="1000" b="1" dirty="0"/>
          </a:p>
        </p:txBody>
      </p:sp>
      <p:sp>
        <p:nvSpPr>
          <p:cNvPr id="27" name="テキスト ボックス 7"/>
          <p:cNvSpPr txBox="1"/>
          <p:nvPr/>
        </p:nvSpPr>
        <p:spPr>
          <a:xfrm>
            <a:off x="4830039" y="4726931"/>
            <a:ext cx="2476462" cy="40011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000" b="1" dirty="0" smtClean="0"/>
              <a:t>Assistance</a:t>
            </a:r>
            <a:r>
              <a:rPr lang="en-US" sz="1000" b="1" dirty="0"/>
              <a:t>, etc. by Prefectural Public Safety </a:t>
            </a:r>
            <a:r>
              <a:rPr lang="en-US" sz="1000" b="1" dirty="0" smtClean="0"/>
              <a:t>Commissions</a:t>
            </a:r>
            <a:endParaRPr lang="en-US" sz="1000" b="1" dirty="0"/>
          </a:p>
        </p:txBody>
      </p:sp>
      <p:sp>
        <p:nvSpPr>
          <p:cNvPr id="28" name="テキスト ボックス 7"/>
          <p:cNvSpPr txBox="1"/>
          <p:nvPr/>
        </p:nvSpPr>
        <p:spPr>
          <a:xfrm>
            <a:off x="4752969" y="5329126"/>
            <a:ext cx="2659863" cy="116955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r>
              <a:rPr lang="en-US" sz="1000" b="1" dirty="0"/>
              <a:t>National Public Safety Commission, Minister for Internal Affairs and Telecommunications, and Minister of Economy, Trade and Industry must endeavor </a:t>
            </a:r>
            <a:r>
              <a:rPr lang="en-US" sz="1000" b="1" dirty="0" smtClean="0"/>
              <a:t>to </a:t>
            </a:r>
            <a:r>
              <a:rPr lang="en-US" sz="1000" b="1" dirty="0"/>
              <a:t>supply of the necessary information and so on, provided that they are deemed to be capable of providing such assistance appropriately and effectively. </a:t>
            </a:r>
          </a:p>
        </p:txBody>
      </p:sp>
      <p:sp>
        <p:nvSpPr>
          <p:cNvPr id="29" name="Up Arrow 28"/>
          <p:cNvSpPr/>
          <p:nvPr/>
        </p:nvSpPr>
        <p:spPr>
          <a:xfrm>
            <a:off x="5518485" y="4314447"/>
            <a:ext cx="1292518" cy="23360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356409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94198" y="111094"/>
            <a:ext cx="8849802" cy="654206"/>
          </a:xfrm>
        </p:spPr>
        <p:txBody>
          <a:bodyPr>
            <a:normAutofit fontScale="90000"/>
          </a:bodyPr>
          <a:lstStyle/>
          <a:p>
            <a:r>
              <a:rPr lang="en-US" sz="3600" dirty="0"/>
              <a:t>Act on Prohibition of Unauthorized Computer Access </a:t>
            </a:r>
            <a:endParaRPr kumimoji="1" lang="ja-JP" altLang="en-US" dirty="0"/>
          </a:p>
        </p:txBody>
      </p:sp>
      <p:sp>
        <p:nvSpPr>
          <p:cNvPr id="3" name="コンテンツ プレースホルダー 2"/>
          <p:cNvSpPr>
            <a:spLocks noGrp="1"/>
          </p:cNvSpPr>
          <p:nvPr>
            <p:ph idx="1"/>
          </p:nvPr>
        </p:nvSpPr>
        <p:spPr>
          <a:xfrm>
            <a:off x="968188" y="899412"/>
            <a:ext cx="8038025" cy="5958588"/>
          </a:xfrm>
        </p:spPr>
        <p:txBody>
          <a:bodyPr>
            <a:normAutofit fontScale="92500" lnSpcReduction="20000"/>
          </a:bodyPr>
          <a:lstStyle/>
          <a:p>
            <a:r>
              <a:rPr lang="en-US" sz="2000" dirty="0"/>
              <a:t>Prohibition </a:t>
            </a:r>
            <a:r>
              <a:rPr lang="en-US" sz="2000" dirty="0" smtClean="0"/>
              <a:t>and punishment of </a:t>
            </a:r>
            <a:r>
              <a:rPr lang="en-US" sz="2000" dirty="0"/>
              <a:t>Acts of Illicitly </a:t>
            </a:r>
            <a:r>
              <a:rPr lang="en-US" sz="2000" dirty="0" smtClean="0"/>
              <a:t>Requesting of </a:t>
            </a:r>
            <a:r>
              <a:rPr lang="en-US" sz="2000" dirty="0"/>
              <a:t>Identification </a:t>
            </a:r>
            <a:r>
              <a:rPr lang="en-US" sz="2000" dirty="0" smtClean="0"/>
              <a:t>Codes</a:t>
            </a:r>
            <a:endParaRPr lang="en-US" altLang="ja-JP" sz="2000" dirty="0"/>
          </a:p>
          <a:p>
            <a:pPr lvl="1"/>
            <a:r>
              <a:rPr lang="en-US" dirty="0"/>
              <a:t>It is prohibited for any person to obtain someone else's identification code associated with an Access Control Feature for the purpose of engaging in an Act of Unauthorized Computer Access </a:t>
            </a:r>
            <a:r>
              <a:rPr lang="ja-JP" altLang="en-US" dirty="0" smtClean="0"/>
              <a:t>（</a:t>
            </a:r>
            <a:r>
              <a:rPr lang="en-US" dirty="0"/>
              <a:t> Article 4 </a:t>
            </a:r>
            <a:r>
              <a:rPr lang="ja-JP" altLang="en-US" dirty="0" smtClean="0"/>
              <a:t>）。</a:t>
            </a:r>
            <a:endParaRPr lang="en-US" altLang="ja-JP" dirty="0" smtClean="0"/>
          </a:p>
          <a:p>
            <a:pPr lvl="1"/>
            <a:r>
              <a:rPr lang="en-US" altLang="ja-JP" dirty="0"/>
              <a:t>Violators are sentenced to imprisonment with work for not more than one year or a fine of not more than 500,000 yen (Article 12 (1)) </a:t>
            </a:r>
            <a:endParaRPr lang="ja-JP" altLang="en-US" dirty="0"/>
          </a:p>
          <a:p>
            <a:pPr lvl="1"/>
            <a:r>
              <a:rPr lang="en-US" altLang="ja-JP" dirty="0"/>
              <a:t>Newly banned in Heisei 24 </a:t>
            </a:r>
            <a:r>
              <a:rPr lang="en-US" altLang="ja-JP" dirty="0" smtClean="0"/>
              <a:t>revision.</a:t>
            </a:r>
            <a:endParaRPr lang="ja-JP" altLang="en-US" dirty="0"/>
          </a:p>
          <a:p>
            <a:r>
              <a:rPr lang="en-US" sz="2000" dirty="0"/>
              <a:t>Prohibition and </a:t>
            </a:r>
            <a:r>
              <a:rPr lang="en-US" sz="2000" dirty="0" smtClean="0"/>
              <a:t>punishment of </a:t>
            </a:r>
            <a:r>
              <a:rPr lang="en-US" sz="2000" dirty="0"/>
              <a:t>Acts of Facilitating Unauthorized Computer </a:t>
            </a:r>
            <a:r>
              <a:rPr lang="en-US" sz="2000" dirty="0" smtClean="0"/>
              <a:t>Access</a:t>
            </a:r>
            <a:endParaRPr lang="en-US" altLang="ja-JP" sz="2000" dirty="0" smtClean="0"/>
          </a:p>
          <a:p>
            <a:pPr lvl="1"/>
            <a:r>
              <a:rPr lang="en-US" dirty="0"/>
              <a:t>It is prohibited for any person, unless there are justifiable grounds for refusing to do so or any other legitimate reason therefor, to supply someone else's identification code associated with an Access Control Feature to a person other than the Access Administrator associated with the Access Control Feature concerned and the Authorized User to whom the identification code concerned </a:t>
            </a:r>
            <a:r>
              <a:rPr lang="en-US" dirty="0" smtClean="0"/>
              <a:t>belongs.</a:t>
            </a:r>
            <a:r>
              <a:rPr lang="en-US" altLang="ja-JP" dirty="0" smtClean="0"/>
              <a:t> </a:t>
            </a:r>
            <a:r>
              <a:rPr lang="en-US" altLang="ja-JP" dirty="0"/>
              <a:t>Violators are sentenced to imprisonment with work for not more than one year or a fine of not more than 500,000 yen (Article 12 (2)).</a:t>
            </a:r>
            <a:endParaRPr lang="ja-JP" altLang="en-US" dirty="0" smtClean="0"/>
          </a:p>
          <a:p>
            <a:pPr lvl="1"/>
            <a:r>
              <a:rPr lang="en-US" altLang="ja-JP" dirty="0"/>
              <a:t>In the revision of Heisei 24, the act of providing an identification code which is unclear as to which particular electronic computer is involved in specific use has also been prohibited </a:t>
            </a:r>
            <a:r>
              <a:rPr lang="en-US" altLang="ja-JP" dirty="0" smtClean="0"/>
              <a:t>newly.</a:t>
            </a:r>
            <a:endParaRPr lang="ja-JP" altLang="en-US" dirty="0"/>
          </a:p>
          <a:p>
            <a:r>
              <a:rPr lang="en-US" sz="1800" dirty="0"/>
              <a:t>Prohibition and punishment </a:t>
            </a:r>
            <a:r>
              <a:rPr lang="en-US" sz="1800" dirty="0" smtClean="0"/>
              <a:t>of </a:t>
            </a:r>
            <a:r>
              <a:rPr lang="en-US" sz="1800" dirty="0"/>
              <a:t>Acts of Wrongfully Storing Someone Else's Identification </a:t>
            </a:r>
            <a:r>
              <a:rPr lang="en-US" sz="1800" dirty="0" smtClean="0"/>
              <a:t>Code</a:t>
            </a:r>
            <a:endParaRPr lang="en-US" altLang="ja-JP" sz="2000" dirty="0"/>
          </a:p>
          <a:p>
            <a:pPr lvl="1"/>
            <a:r>
              <a:rPr lang="en-US" dirty="0"/>
              <a:t>It is prohibited for any person to store someone else's identification code associated with an Access Control Feature that has been wrongfully obtained for the purpose of engaging in an Act of Unauthorized Computer Access </a:t>
            </a:r>
            <a:r>
              <a:rPr lang="ja-JP" altLang="en-US" dirty="0" smtClean="0"/>
              <a:t>（</a:t>
            </a:r>
            <a:r>
              <a:rPr lang="en-US" dirty="0"/>
              <a:t> Article 6 </a:t>
            </a:r>
            <a:r>
              <a:rPr lang="ja-JP" altLang="en-US" dirty="0" smtClean="0"/>
              <a:t>）。</a:t>
            </a:r>
            <a:r>
              <a:rPr lang="en-US" altLang="ja-JP" dirty="0"/>
              <a:t> Violators are sentenced to imprisonment with work for not more than 1 year or a fine of not more than 500,000 yen (Article 12 (3)) .</a:t>
            </a:r>
            <a:endParaRPr lang="ja-JP" altLang="en-US" dirty="0"/>
          </a:p>
          <a:p>
            <a:pPr lvl="1"/>
            <a:r>
              <a:rPr lang="en-US" altLang="ja-JP" dirty="0"/>
              <a:t>Newly banned in Heisei 24 revision .</a:t>
            </a:r>
            <a:endParaRPr lang="ja-JP" altLang="en-US" dirty="0"/>
          </a:p>
        </p:txBody>
      </p:sp>
    </p:spTree>
    <p:extLst>
      <p:ext uri="{BB962C8B-B14F-4D97-AF65-F5344CB8AC3E}">
        <p14:creationId xmlns:p14="http://schemas.microsoft.com/office/powerpoint/2010/main" val="26943150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94198" y="111094"/>
            <a:ext cx="8849802" cy="654206"/>
          </a:xfrm>
        </p:spPr>
        <p:txBody>
          <a:bodyPr>
            <a:normAutofit fontScale="90000"/>
          </a:bodyPr>
          <a:lstStyle/>
          <a:p>
            <a:r>
              <a:rPr lang="en-US" sz="3600" dirty="0"/>
              <a:t>Act on Prohibition of Unauthorized Computer Access </a:t>
            </a:r>
            <a:endParaRPr kumimoji="1" lang="ja-JP" altLang="en-US" dirty="0"/>
          </a:p>
        </p:txBody>
      </p:sp>
      <p:sp>
        <p:nvSpPr>
          <p:cNvPr id="3" name="コンテンツ プレースホルダー 2"/>
          <p:cNvSpPr>
            <a:spLocks noGrp="1"/>
          </p:cNvSpPr>
          <p:nvPr>
            <p:ph idx="1"/>
          </p:nvPr>
        </p:nvSpPr>
        <p:spPr>
          <a:xfrm>
            <a:off x="1319916" y="899412"/>
            <a:ext cx="7686297" cy="5958588"/>
          </a:xfrm>
        </p:spPr>
        <p:txBody>
          <a:bodyPr>
            <a:normAutofit/>
          </a:bodyPr>
          <a:lstStyle/>
          <a:p>
            <a:r>
              <a:rPr lang="en-US" sz="2000" dirty="0"/>
              <a:t>Prohibition </a:t>
            </a:r>
            <a:r>
              <a:rPr lang="en-US" sz="2000" dirty="0" smtClean="0"/>
              <a:t>and punishment of </a:t>
            </a:r>
            <a:r>
              <a:rPr lang="en-US" sz="2000" dirty="0"/>
              <a:t>Acts of Illicitly Requesting the Input of Identification </a:t>
            </a:r>
            <a:r>
              <a:rPr lang="en-US" sz="2000" dirty="0" smtClean="0"/>
              <a:t>Codes</a:t>
            </a:r>
            <a:r>
              <a:rPr lang="en-US" altLang="ja-JP" sz="2000" dirty="0" smtClean="0"/>
              <a:t/>
            </a:r>
            <a:br>
              <a:rPr lang="en-US" altLang="ja-JP" sz="2000" dirty="0" smtClean="0"/>
            </a:br>
            <a:r>
              <a:rPr lang="ja-JP" altLang="en-US" sz="2000" dirty="0" smtClean="0"/>
              <a:t>（</a:t>
            </a:r>
            <a:r>
              <a:rPr lang="en-US" altLang="ja-JP" sz="2000" dirty="0"/>
              <a:t> Revision in Heisei 24 </a:t>
            </a:r>
            <a:r>
              <a:rPr lang="ja-JP" altLang="en-US" sz="2000" dirty="0" smtClean="0"/>
              <a:t>）</a:t>
            </a:r>
            <a:endParaRPr lang="en-US" altLang="ja-JP" sz="2000" dirty="0"/>
          </a:p>
          <a:p>
            <a:pPr lvl="1"/>
            <a:r>
              <a:rPr lang="en-US" altLang="ja-JP" b="1" dirty="0"/>
              <a:t>Phishing activities by phishing site construction (Article 7, No. 1) and e-mail transmission (Article 7.2) are prohibited. Violators are sentenced to imprisonment with work for not more than 1 year or a fine of not more than 500,000 yen (Article 12 (4</a:t>
            </a:r>
            <a:r>
              <a:rPr lang="en-US" altLang="ja-JP" b="1" dirty="0" smtClean="0"/>
              <a:t>)).</a:t>
            </a:r>
            <a:endParaRPr lang="ja-JP" altLang="en-US" sz="1800" dirty="0"/>
          </a:p>
          <a:p>
            <a:r>
              <a:rPr lang="en-US" sz="2000" dirty="0"/>
              <a:t>Protective Measures by an Access </a:t>
            </a:r>
            <a:r>
              <a:rPr lang="en-US" sz="2000" dirty="0" smtClean="0"/>
              <a:t>Administrator</a:t>
            </a:r>
            <a:endParaRPr lang="en-US" altLang="ja-JP" sz="2000" b="1" dirty="0"/>
          </a:p>
          <a:p>
            <a:pPr lvl="1"/>
            <a:r>
              <a:rPr lang="en-US" altLang="ja-JP" sz="2000" dirty="0"/>
              <a:t>The access manager has an obligation to make the following measures (Article 8). There is no penalty</a:t>
            </a:r>
            <a:r>
              <a:rPr lang="en-US" altLang="ja-JP" sz="2000" dirty="0" smtClean="0"/>
              <a:t>.</a:t>
            </a:r>
            <a:endParaRPr lang="ja-JP" altLang="en-US" sz="2000" dirty="0"/>
          </a:p>
          <a:p>
            <a:pPr lvl="2"/>
            <a:r>
              <a:rPr lang="en-US" altLang="ja-JP" sz="1800" dirty="0"/>
              <a:t>1. Appropriate management of identification code etc.</a:t>
            </a:r>
            <a:endParaRPr lang="ja-JP" altLang="en-US" sz="1800" dirty="0"/>
          </a:p>
          <a:p>
            <a:pPr lvl="2"/>
            <a:r>
              <a:rPr lang="en-US" altLang="ja-JP" sz="1800" dirty="0"/>
              <a:t>2. Verification and advancement of access control function</a:t>
            </a:r>
            <a:endParaRPr lang="ja-JP" altLang="en-US" sz="1800" dirty="0"/>
          </a:p>
          <a:p>
            <a:pPr lvl="2"/>
            <a:r>
              <a:rPr lang="en-US" altLang="ja-JP" sz="1800" dirty="0"/>
              <a:t>3. Measures necessary for defending against other unauthorized access actions</a:t>
            </a:r>
            <a:endParaRPr kumimoji="1" lang="ja-JP" altLang="en-US" dirty="0"/>
          </a:p>
        </p:txBody>
      </p:sp>
      <p:pic>
        <p:nvPicPr>
          <p:cNvPr id="4" name="図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1457" y="4982418"/>
            <a:ext cx="1896917" cy="1875582"/>
          </a:xfrm>
          <a:prstGeom prst="rect">
            <a:avLst/>
          </a:prstGeom>
        </p:spPr>
      </p:pic>
    </p:spTree>
    <p:extLst>
      <p:ext uri="{BB962C8B-B14F-4D97-AF65-F5344CB8AC3E}">
        <p14:creationId xmlns:p14="http://schemas.microsoft.com/office/powerpoint/2010/main" val="26943150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0510" y="182246"/>
            <a:ext cx="8313490" cy="816669"/>
          </a:xfrm>
        </p:spPr>
        <p:txBody>
          <a:bodyPr>
            <a:normAutofit fontScale="90000"/>
          </a:bodyPr>
          <a:lstStyle/>
          <a:p>
            <a:r>
              <a:rPr lang="en-US" altLang="ja-JP" sz="2800" dirty="0" smtClean="0"/>
              <a:t>Act </a:t>
            </a:r>
            <a:r>
              <a:rPr lang="en-US" altLang="ja-JP" sz="2800" dirty="0"/>
              <a:t>on Optimization of Transmission of Constant Electronic Mail</a:t>
            </a:r>
            <a:endParaRPr lang="en-US" altLang="ja-JP" sz="2800" dirty="0" smtClean="0"/>
          </a:p>
        </p:txBody>
      </p:sp>
      <p:sp>
        <p:nvSpPr>
          <p:cNvPr id="3" name="コンテンツ プレースホルダー 2"/>
          <p:cNvSpPr>
            <a:spLocks noGrp="1"/>
          </p:cNvSpPr>
          <p:nvPr>
            <p:ph idx="1"/>
          </p:nvPr>
        </p:nvSpPr>
        <p:spPr>
          <a:xfrm>
            <a:off x="830510" y="1256139"/>
            <a:ext cx="7810151" cy="5197791"/>
          </a:xfrm>
        </p:spPr>
        <p:txBody>
          <a:bodyPr>
            <a:normAutofit fontScale="92500" lnSpcReduction="10000"/>
          </a:bodyPr>
          <a:lstStyle/>
          <a:p>
            <a:r>
              <a:rPr lang="en-US" altLang="ja-JP" sz="2600" dirty="0">
                <a:latin typeface="Segoe UI Symbol" panose="020B0502040204020203" pitchFamily="34" charset="0"/>
              </a:rPr>
              <a:t>A law stipulating provisions on the sending of e-mail for the purpose of advertisement, promotion or solicitation without the consent of the </a:t>
            </a:r>
            <a:r>
              <a:rPr lang="en-US" altLang="ja-JP" sz="2600" dirty="0" smtClean="0">
                <a:latin typeface="Segoe UI Symbol" panose="020B0502040204020203" pitchFamily="34" charset="0"/>
              </a:rPr>
              <a:t>user</a:t>
            </a:r>
          </a:p>
          <a:p>
            <a:r>
              <a:rPr lang="en-US" altLang="ja-JP" sz="2600" dirty="0">
                <a:latin typeface="+mn-ea"/>
              </a:rPr>
              <a:t>Restrict transmission of specific </a:t>
            </a:r>
            <a:r>
              <a:rPr lang="en-US" altLang="ja-JP" sz="2600" dirty="0" smtClean="0">
                <a:latin typeface="+mn-ea"/>
              </a:rPr>
              <a:t>e-mails</a:t>
            </a:r>
          </a:p>
          <a:p>
            <a:pPr lvl="1"/>
            <a:r>
              <a:rPr lang="en-US" sz="2400" dirty="0" smtClean="0"/>
              <a:t>Beside the  </a:t>
            </a:r>
            <a:r>
              <a:rPr lang="en-US" sz="2400" dirty="0"/>
              <a:t>person who has a business relationship with a person engaged in sales activities relating to advertisement </a:t>
            </a:r>
            <a:r>
              <a:rPr lang="en-US" sz="2400" dirty="0" smtClean="0"/>
              <a:t>,the person whose permission is gotten can be receive the e-mail</a:t>
            </a:r>
            <a:r>
              <a:rPr lang="ja-JP" altLang="en-US" sz="2400" dirty="0" smtClean="0">
                <a:latin typeface="Segoe UI Symbol" panose="020B0502040204020203" pitchFamily="34" charset="0"/>
              </a:rPr>
              <a:t>（</a:t>
            </a:r>
            <a:r>
              <a:rPr lang="en-US" altLang="ja-JP" sz="2400" dirty="0">
                <a:latin typeface="Segoe UI Symbol" panose="020B0502040204020203" pitchFamily="34" charset="0"/>
              </a:rPr>
              <a:t> Enacted on 1 December 2008 </a:t>
            </a:r>
            <a:r>
              <a:rPr lang="ja-JP" altLang="en-US" sz="2400" dirty="0" smtClean="0">
                <a:latin typeface="Segoe UI Symbol" panose="020B0502040204020203" pitchFamily="34" charset="0"/>
              </a:rPr>
              <a:t>）</a:t>
            </a:r>
            <a:endParaRPr lang="en-US" altLang="ja-JP" sz="2400" dirty="0">
              <a:latin typeface="Segoe UI Symbol" panose="020B0502040204020203" pitchFamily="34" charset="0"/>
            </a:endParaRPr>
          </a:p>
          <a:p>
            <a:r>
              <a:rPr lang="en-US" sz="2400" dirty="0"/>
              <a:t>Obligation of </a:t>
            </a:r>
            <a:r>
              <a:rPr lang="en-US" sz="2400" dirty="0" smtClean="0"/>
              <a:t>Labeling</a:t>
            </a:r>
            <a:endParaRPr lang="en-US" altLang="ja-JP" sz="2600" dirty="0" smtClean="0">
              <a:latin typeface="+mn-ea"/>
            </a:endParaRPr>
          </a:p>
          <a:p>
            <a:pPr lvl="1"/>
            <a:r>
              <a:rPr lang="en-US" altLang="ja-JP" sz="2400" dirty="0">
                <a:latin typeface="+mn-ea"/>
              </a:rPr>
              <a:t>Name, name, mail address etc. of the </a:t>
            </a:r>
            <a:r>
              <a:rPr lang="en-US" altLang="ja-JP" sz="2400" dirty="0" smtClean="0">
                <a:latin typeface="+mn-ea"/>
              </a:rPr>
              <a:t>sender</a:t>
            </a:r>
          </a:p>
          <a:p>
            <a:r>
              <a:rPr lang="en-US" sz="2400" dirty="0"/>
              <a:t>Prohibition of Transmission under False Sender </a:t>
            </a:r>
            <a:r>
              <a:rPr lang="en-US" sz="2400" dirty="0" smtClean="0"/>
              <a:t>Information</a:t>
            </a:r>
            <a:endParaRPr lang="en-US" altLang="ja-JP" sz="2600" dirty="0" smtClean="0">
              <a:latin typeface="+mn-ea"/>
            </a:endParaRPr>
          </a:p>
          <a:p>
            <a:pPr lvl="1"/>
            <a:r>
              <a:rPr lang="en-US" altLang="ja-JP" sz="2400" dirty="0">
                <a:latin typeface="+mn-ea"/>
              </a:rPr>
              <a:t>Use fake e-mail address for </a:t>
            </a:r>
            <a:r>
              <a:rPr lang="en-US" altLang="ja-JP" sz="2400" dirty="0" smtClean="0">
                <a:latin typeface="+mn-ea"/>
              </a:rPr>
              <a:t>sending</a:t>
            </a:r>
          </a:p>
          <a:p>
            <a:pPr lvl="1"/>
            <a:r>
              <a:rPr lang="en-US" altLang="ja-JP" sz="2400" dirty="0">
                <a:latin typeface="+mn-ea"/>
              </a:rPr>
              <a:t>Use fake telecommunication equipment identification letters, numbers for </a:t>
            </a:r>
            <a:r>
              <a:rPr lang="en-US" altLang="ja-JP" sz="2400" dirty="0" smtClean="0">
                <a:latin typeface="+mn-ea"/>
              </a:rPr>
              <a:t>transmission</a:t>
            </a:r>
          </a:p>
          <a:p>
            <a:r>
              <a:rPr lang="en-US" sz="2400" dirty="0"/>
              <a:t>Prohibition of Transmission Using Fictitious Electronic Mail </a:t>
            </a:r>
            <a:r>
              <a:rPr lang="en-US" sz="2400" dirty="0" smtClean="0"/>
              <a:t>Address</a:t>
            </a:r>
            <a:endParaRPr lang="en-US" altLang="ja-JP" sz="2600" dirty="0" smtClean="0">
              <a:latin typeface="+mn-ea"/>
            </a:endParaRPr>
          </a:p>
        </p:txBody>
      </p:sp>
      <p:sp>
        <p:nvSpPr>
          <p:cNvPr id="4" name="正方形/長方形 3"/>
          <p:cNvSpPr/>
          <p:nvPr/>
        </p:nvSpPr>
        <p:spPr>
          <a:xfrm>
            <a:off x="1681714" y="691138"/>
            <a:ext cx="6958948" cy="307777"/>
          </a:xfrm>
          <a:prstGeom prst="rect">
            <a:avLst/>
          </a:prstGeom>
        </p:spPr>
        <p:txBody>
          <a:bodyPr wrap="square">
            <a:spAutoFit/>
          </a:bodyPr>
          <a:lstStyle/>
          <a:p>
            <a:r>
              <a:rPr lang="ja-JP" altLang="en-US" sz="1400" dirty="0"/>
              <a:t>http://www.soumu.go.jp/main_sosiki/joho_tsusin/security/basic/legal/08.html</a:t>
            </a:r>
          </a:p>
        </p:txBody>
      </p:sp>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18788" y="3508200"/>
            <a:ext cx="1443746" cy="1531673"/>
          </a:xfrm>
          <a:prstGeom prst="rect">
            <a:avLst/>
          </a:prstGeom>
        </p:spPr>
      </p:pic>
    </p:spTree>
    <p:extLst>
      <p:ext uri="{BB962C8B-B14F-4D97-AF65-F5344CB8AC3E}">
        <p14:creationId xmlns:p14="http://schemas.microsoft.com/office/powerpoint/2010/main" val="37902381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0510" y="182246"/>
            <a:ext cx="8313490" cy="816669"/>
          </a:xfrm>
        </p:spPr>
        <p:txBody>
          <a:bodyPr>
            <a:normAutofit fontScale="90000"/>
          </a:bodyPr>
          <a:lstStyle/>
          <a:p>
            <a:r>
              <a:rPr lang="en-US" altLang="ja-JP" sz="2800"/>
              <a:t>Act on Optimization of Transmission of Constant Electronic Mail</a:t>
            </a:r>
            <a:endParaRPr lang="en-US" altLang="ja-JP" sz="2800" dirty="0" smtClean="0"/>
          </a:p>
        </p:txBody>
      </p:sp>
      <p:sp>
        <p:nvSpPr>
          <p:cNvPr id="3" name="コンテンツ プレースホルダー 2"/>
          <p:cNvSpPr>
            <a:spLocks noGrp="1"/>
          </p:cNvSpPr>
          <p:nvPr>
            <p:ph idx="1"/>
          </p:nvPr>
        </p:nvSpPr>
        <p:spPr>
          <a:xfrm>
            <a:off x="627985" y="1335280"/>
            <a:ext cx="7511968" cy="5197791"/>
          </a:xfrm>
        </p:spPr>
        <p:txBody>
          <a:bodyPr>
            <a:normAutofit fontScale="85000" lnSpcReduction="10000"/>
          </a:bodyPr>
          <a:lstStyle/>
          <a:p>
            <a:r>
              <a:rPr lang="en-US" altLang="ja-JP" sz="2600" dirty="0"/>
              <a:t>The main items are listed below. In addition, due to the revision of the 2008 Law, the penalty for corporations for some violations has been significantly </a:t>
            </a:r>
            <a:r>
              <a:rPr lang="en-US" altLang="ja-JP" sz="2600" dirty="0" smtClean="0"/>
              <a:t>increased.</a:t>
            </a:r>
            <a:endParaRPr lang="ja-JP" altLang="en-US" sz="2600" dirty="0"/>
          </a:p>
          <a:p>
            <a:pPr lvl="1"/>
            <a:r>
              <a:rPr lang="en-US" altLang="ja-JP" sz="2600" dirty="0"/>
              <a:t>A prison sentence of 1 year or less or a fine of 1 million yen or less (corporation is a fine of 30 million yen or </a:t>
            </a:r>
            <a:r>
              <a:rPr lang="en-US" altLang="ja-JP" sz="2600" dirty="0" smtClean="0"/>
              <a:t>less)</a:t>
            </a:r>
          </a:p>
          <a:p>
            <a:pPr lvl="2"/>
            <a:r>
              <a:rPr lang="ja-JP" altLang="en-US" sz="2600" dirty="0" smtClean="0"/>
              <a:t> </a:t>
            </a:r>
            <a:r>
              <a:rPr lang="en-US" altLang="ja-JP" sz="2600" dirty="0"/>
              <a:t>When falsifying sender information (Article 34 (1</a:t>
            </a:r>
            <a:r>
              <a:rPr lang="en-US" altLang="ja-JP" sz="2600" dirty="0" smtClean="0"/>
              <a:t>))</a:t>
            </a:r>
          </a:p>
          <a:p>
            <a:pPr lvl="2"/>
            <a:r>
              <a:rPr lang="en-US" altLang="ja-JP" sz="2600" dirty="0"/>
              <a:t>In the case of violation of a measure order under the provisions of Article 7 (excluding those concerning preservation of record such as consent of recipients) (Article 2 of said Article) </a:t>
            </a:r>
            <a:endParaRPr lang="ja-JP" altLang="en-US" sz="2600" dirty="0" smtClean="0"/>
          </a:p>
          <a:p>
            <a:pPr lvl="1"/>
            <a:r>
              <a:rPr lang="en-US" altLang="ja-JP" sz="2600" dirty="0"/>
              <a:t>Fines of 1 million yen or </a:t>
            </a:r>
            <a:r>
              <a:rPr lang="en-US" altLang="ja-JP" sz="2600" dirty="0" smtClean="0"/>
              <a:t>less</a:t>
            </a:r>
          </a:p>
          <a:p>
            <a:pPr lvl="2"/>
            <a:r>
              <a:rPr lang="ja-JP" altLang="en-US" sz="2600" dirty="0" smtClean="0"/>
              <a:t> </a:t>
            </a:r>
            <a:r>
              <a:rPr lang="en-US" altLang="ja-JP" sz="2600" dirty="0"/>
              <a:t>In case of violating the order of action under the provisions of Article 7 (limited to those concerning preservation of records such as consent of recipients) (Article 35 (1</a:t>
            </a:r>
            <a:r>
              <a:rPr lang="en-US" altLang="ja-JP" sz="2600" dirty="0" smtClean="0"/>
              <a:t>))</a:t>
            </a:r>
          </a:p>
          <a:p>
            <a:pPr lvl="2"/>
            <a:r>
              <a:rPr lang="en-US" altLang="ja-JP" sz="2600" dirty="0"/>
              <a:t>Refusal of </a:t>
            </a:r>
            <a:r>
              <a:rPr lang="en-US" altLang="ja-JP" sz="2600" dirty="0" smtClean="0"/>
              <a:t>inspection </a:t>
            </a:r>
            <a:r>
              <a:rPr lang="en-US" altLang="ja-JP" sz="2600" dirty="0"/>
              <a:t>based on the provision of Article 28 (1), or when making a false report (Article </a:t>
            </a:r>
            <a:r>
              <a:rPr lang="en-US" altLang="ja-JP" sz="2600" dirty="0" smtClean="0"/>
              <a:t>2)</a:t>
            </a:r>
            <a:endParaRPr lang="ja-JP" altLang="en-US" dirty="0"/>
          </a:p>
          <a:p>
            <a:endParaRPr kumimoji="1" lang="ja-JP" altLang="en-US" dirty="0"/>
          </a:p>
        </p:txBody>
      </p:sp>
      <p:sp>
        <p:nvSpPr>
          <p:cNvPr id="4" name="正方形/長方形 3"/>
          <p:cNvSpPr/>
          <p:nvPr/>
        </p:nvSpPr>
        <p:spPr>
          <a:xfrm>
            <a:off x="1681714" y="691138"/>
            <a:ext cx="6958948" cy="307777"/>
          </a:xfrm>
          <a:prstGeom prst="rect">
            <a:avLst/>
          </a:prstGeom>
        </p:spPr>
        <p:txBody>
          <a:bodyPr wrap="square">
            <a:spAutoFit/>
          </a:bodyPr>
          <a:lstStyle/>
          <a:p>
            <a:r>
              <a:rPr lang="ja-JP" altLang="en-US" sz="1400" dirty="0"/>
              <a:t>http://www.soumu.go.jp/main_sosiki/joho_tsusin/security/basic/legal/08.html</a:t>
            </a:r>
          </a:p>
        </p:txBody>
      </p:sp>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98991" y="1963696"/>
            <a:ext cx="1144167" cy="3257144"/>
          </a:xfrm>
          <a:prstGeom prst="rect">
            <a:avLst/>
          </a:prstGeom>
        </p:spPr>
      </p:pic>
    </p:spTree>
    <p:extLst>
      <p:ext uri="{BB962C8B-B14F-4D97-AF65-F5344CB8AC3E}">
        <p14:creationId xmlns:p14="http://schemas.microsoft.com/office/powerpoint/2010/main" val="37902381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45201" y="624111"/>
            <a:ext cx="6589199" cy="772322"/>
          </a:xfrm>
        </p:spPr>
        <p:txBody>
          <a:bodyPr>
            <a:normAutofit/>
          </a:bodyPr>
          <a:lstStyle/>
          <a:p>
            <a:r>
              <a:rPr lang="en-US" altLang="ja-JP" sz="2400" dirty="0" smtClean="0"/>
              <a:t>Radio law</a:t>
            </a:r>
            <a:r>
              <a:rPr lang="ja-JP" altLang="en-US" sz="2400" dirty="0" smtClean="0"/>
              <a:t>（</a:t>
            </a:r>
            <a:r>
              <a:rPr lang="en-US" altLang="ja-JP" sz="2400" dirty="0"/>
              <a:t> Law No. 131 of May 2, 1945 </a:t>
            </a:r>
            <a:r>
              <a:rPr lang="ja-JP" altLang="en-US" sz="2400" dirty="0" smtClean="0"/>
              <a:t>）</a:t>
            </a:r>
            <a:endParaRPr kumimoji="1" lang="ja-JP" altLang="en-US" sz="2400" dirty="0"/>
          </a:p>
        </p:txBody>
      </p:sp>
      <p:sp>
        <p:nvSpPr>
          <p:cNvPr id="3" name="コンテンツ プレースホルダー 2"/>
          <p:cNvSpPr>
            <a:spLocks noGrp="1"/>
          </p:cNvSpPr>
          <p:nvPr>
            <p:ph idx="1"/>
          </p:nvPr>
        </p:nvSpPr>
        <p:spPr>
          <a:xfrm>
            <a:off x="1115736" y="1856763"/>
            <a:ext cx="7418664" cy="3777622"/>
          </a:xfrm>
        </p:spPr>
        <p:txBody>
          <a:bodyPr>
            <a:normAutofit/>
          </a:bodyPr>
          <a:lstStyle/>
          <a:p>
            <a:r>
              <a:rPr lang="en-US" altLang="ja-JP" sz="2400" dirty="0" smtClean="0"/>
              <a:t>Purpose </a:t>
            </a:r>
            <a:r>
              <a:rPr lang="en-US" altLang="ja-JP" sz="2400" dirty="0"/>
              <a:t>of ensuring fair and efficient use of radio waves (electromagnetic waves of 3 MHz MHz or less</a:t>
            </a:r>
            <a:r>
              <a:rPr lang="en-US" altLang="ja-JP" sz="2400" dirty="0" smtClean="0"/>
              <a:t>)</a:t>
            </a:r>
          </a:p>
          <a:p>
            <a:r>
              <a:rPr lang="en-US" altLang="ja-JP" dirty="0"/>
              <a:t>Convention on radio </a:t>
            </a:r>
            <a:r>
              <a:rPr lang="en-US" altLang="ja-JP" dirty="0" smtClean="0"/>
              <a:t>waves</a:t>
            </a:r>
          </a:p>
          <a:p>
            <a:r>
              <a:rPr lang="en-US" altLang="ja-JP" dirty="0"/>
              <a:t>Establishment of wireless </a:t>
            </a:r>
            <a:r>
              <a:rPr lang="en-US" altLang="ja-JP" dirty="0" smtClean="0"/>
              <a:t>station</a:t>
            </a:r>
            <a:endParaRPr lang="en-US" altLang="ja-JP" dirty="0"/>
          </a:p>
          <a:p>
            <a:pPr lvl="1"/>
            <a:r>
              <a:rPr lang="en-US" altLang="ja-JP" dirty="0"/>
              <a:t>License of Minister of Internal Affairs and </a:t>
            </a:r>
            <a:r>
              <a:rPr lang="en-US" altLang="ja-JP" dirty="0" smtClean="0"/>
              <a:t>Communications</a:t>
            </a:r>
          </a:p>
          <a:p>
            <a:r>
              <a:rPr lang="en-US" altLang="ja-JP" dirty="0"/>
              <a:t>Designation of calling code or calling </a:t>
            </a:r>
            <a:r>
              <a:rPr lang="en-US" altLang="ja-JP" dirty="0" smtClean="0"/>
              <a:t>name</a:t>
            </a:r>
          </a:p>
          <a:p>
            <a:r>
              <a:rPr lang="en-US" altLang="ja-JP" dirty="0"/>
              <a:t>Reason for </a:t>
            </a:r>
            <a:r>
              <a:rPr lang="en-US" altLang="ja-JP" dirty="0" smtClean="0"/>
              <a:t>disqualification</a:t>
            </a:r>
          </a:p>
          <a:p>
            <a:r>
              <a:rPr lang="en-US" altLang="ja-JP" dirty="0"/>
              <a:t>Application for license, preliminary license, license letter, registration renewal etc</a:t>
            </a:r>
            <a:r>
              <a:rPr lang="en-US" altLang="ja-JP" dirty="0" smtClean="0"/>
              <a:t>.</a:t>
            </a:r>
          </a:p>
          <a:p>
            <a:r>
              <a:rPr lang="en-US" altLang="ja-JP" dirty="0"/>
              <a:t>Penal Provisions (Chapter 9)</a:t>
            </a:r>
            <a:endParaRPr lang="en-US" altLang="ja-JP" dirty="0" smtClean="0"/>
          </a:p>
        </p:txBody>
      </p:sp>
      <p:sp>
        <p:nvSpPr>
          <p:cNvPr id="4" name="正方形/長方形 3"/>
          <p:cNvSpPr/>
          <p:nvPr/>
        </p:nvSpPr>
        <p:spPr>
          <a:xfrm>
            <a:off x="1874938" y="1171926"/>
            <a:ext cx="6044268" cy="369332"/>
          </a:xfrm>
          <a:prstGeom prst="rect">
            <a:avLst/>
          </a:prstGeom>
        </p:spPr>
        <p:txBody>
          <a:bodyPr wrap="square">
            <a:spAutoFit/>
          </a:bodyPr>
          <a:lstStyle/>
          <a:p>
            <a:r>
              <a:rPr lang="ja-JP" altLang="en-US" dirty="0"/>
              <a:t>http://law.e-gov.go.jp/htmldata/S25/S25HO131.html</a:t>
            </a:r>
          </a:p>
        </p:txBody>
      </p:sp>
      <p:sp>
        <p:nvSpPr>
          <p:cNvPr id="5" name="正方形/長方形 4"/>
          <p:cNvSpPr/>
          <p:nvPr/>
        </p:nvSpPr>
        <p:spPr>
          <a:xfrm>
            <a:off x="1568741" y="5414915"/>
            <a:ext cx="6965659" cy="1477328"/>
          </a:xfrm>
          <a:prstGeom prst="rect">
            <a:avLst/>
          </a:prstGeom>
        </p:spPr>
        <p:txBody>
          <a:bodyPr wrap="square">
            <a:spAutoFit/>
          </a:bodyPr>
          <a:lstStyle/>
          <a:p>
            <a:r>
              <a:rPr lang="en-US" altLang="ja-JP" b="1" dirty="0"/>
              <a:t>Article 106 A person who has issued false communications by radio equipment or communication facilities set forth in paragraph (1), item 1 of Article 100 for the purpose of giving profits to self or other persons or damaging others, shall not exceed three years </a:t>
            </a:r>
            <a:r>
              <a:rPr lang="en-US" altLang="ja-JP" b="1" dirty="0" smtClean="0"/>
              <a:t>punishment </a:t>
            </a:r>
            <a:r>
              <a:rPr lang="en-US" altLang="ja-JP" b="1" dirty="0"/>
              <a:t>or impose a fine of 1,500,000 yen or less.</a:t>
            </a:r>
            <a:endParaRPr lang="ja-JP" altLang="en-US" dirty="0"/>
          </a:p>
        </p:txBody>
      </p:sp>
      <p:pic>
        <p:nvPicPr>
          <p:cNvPr id="7" name="図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21204" y="3179105"/>
            <a:ext cx="2025752" cy="1802799"/>
          </a:xfrm>
          <a:prstGeom prst="rect">
            <a:avLst/>
          </a:prstGeom>
        </p:spPr>
      </p:pic>
      <p:sp>
        <p:nvSpPr>
          <p:cNvPr id="8" name="正方形/長方形 7"/>
          <p:cNvSpPr/>
          <p:nvPr/>
        </p:nvSpPr>
        <p:spPr>
          <a:xfrm>
            <a:off x="5051570" y="2588553"/>
            <a:ext cx="3630436" cy="646331"/>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altLang="ja-JP" dirty="0"/>
              <a:t>Weak radio waves (26.9 MHz to 27.2 MHz, 0.5 W or less) are not specified</a:t>
            </a:r>
            <a:endParaRPr lang="ja-JP" altLang="en-US" dirty="0"/>
          </a:p>
        </p:txBody>
      </p:sp>
    </p:spTree>
    <p:extLst>
      <p:ext uri="{BB962C8B-B14F-4D97-AF65-F5344CB8AC3E}">
        <p14:creationId xmlns:p14="http://schemas.microsoft.com/office/powerpoint/2010/main" val="1205364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602297" y="251012"/>
            <a:ext cx="7703068" cy="1508848"/>
          </a:xfrm>
        </p:spPr>
        <p:txBody>
          <a:bodyPr>
            <a:normAutofit fontScale="90000"/>
          </a:bodyPr>
          <a:lstStyle/>
          <a:p>
            <a:r>
              <a:rPr lang="en-US" altLang="ja-JP" dirty="0"/>
              <a:t>Act on the Protection of Personal Information </a:t>
            </a:r>
            <a:r>
              <a:rPr lang="en-US" altLang="ja-JP" dirty="0" smtClean="0"/>
              <a:t/>
            </a:r>
            <a:br>
              <a:rPr lang="en-US" altLang="ja-JP" dirty="0" smtClean="0"/>
            </a:br>
            <a:r>
              <a:rPr lang="en-US" altLang="ja-JP" sz="2400" dirty="0"/>
              <a:t> (Abbreviation) Personal Information Protection Act </a:t>
            </a:r>
            <a:r>
              <a:rPr lang="en-US" altLang="ja-JP" sz="2400" dirty="0" smtClean="0"/>
              <a:t/>
            </a:r>
            <a:br>
              <a:rPr lang="en-US" altLang="ja-JP" sz="2400" dirty="0" smtClean="0"/>
            </a:br>
            <a:r>
              <a:rPr lang="ja-JP" altLang="en-US" sz="2400" dirty="0" smtClean="0">
                <a:latin typeface="ＭＳ Ｐゴシック" panose="020B0600070205080204" pitchFamily="50" charset="-128"/>
                <a:ea typeface="ＭＳ Ｐゴシック" panose="020B0600070205080204" pitchFamily="50" charset="-128"/>
              </a:rPr>
              <a:t>　</a:t>
            </a:r>
            <a:r>
              <a:rPr lang="en-US" altLang="ja-JP" sz="2000" dirty="0"/>
              <a:t>2003 (Heisei 15 years) was established on May 23rd</a:t>
            </a:r>
            <a:endParaRPr kumimoji="1" lang="ja-JP" altLang="en-US" sz="2000" dirty="0"/>
          </a:p>
        </p:txBody>
      </p:sp>
      <p:sp>
        <p:nvSpPr>
          <p:cNvPr id="3" name="コンテンツ プレースホルダー 2"/>
          <p:cNvSpPr>
            <a:spLocks noGrp="1"/>
          </p:cNvSpPr>
          <p:nvPr>
            <p:ph idx="1"/>
          </p:nvPr>
        </p:nvSpPr>
        <p:spPr>
          <a:xfrm>
            <a:off x="1451295" y="1905000"/>
            <a:ext cx="7083105" cy="3777622"/>
          </a:xfrm>
        </p:spPr>
        <p:txBody>
          <a:bodyPr>
            <a:normAutofit fontScale="92500" lnSpcReduction="20000"/>
          </a:bodyPr>
          <a:lstStyle/>
          <a:p>
            <a:r>
              <a:rPr lang="en-US" dirty="0"/>
              <a:t>Article 1 </a:t>
            </a:r>
            <a:r>
              <a:rPr lang="ja-JP" altLang="en-US" dirty="0" smtClean="0"/>
              <a:t>：</a:t>
            </a:r>
            <a:r>
              <a:rPr lang="en-US" altLang="ja-JP" dirty="0" smtClean="0"/>
              <a:t>Purpose </a:t>
            </a:r>
          </a:p>
          <a:p>
            <a:pPr lvl="1"/>
            <a:r>
              <a:rPr lang="en-US" altLang="ja-JP" dirty="0"/>
              <a:t>Obligations to be observed by business operators dealing with personal information, such as basic philosophy, basic policies, responsibilities of national and local governments, protection of personal rights and </a:t>
            </a:r>
            <a:r>
              <a:rPr lang="en-US" altLang="ja-JP" dirty="0" smtClean="0"/>
              <a:t>interests</a:t>
            </a:r>
            <a:r>
              <a:rPr lang="en-US" altLang="ja-JP" dirty="0"/>
              <a:t>.</a:t>
            </a:r>
            <a:endParaRPr lang="en-US" altLang="ja-JP" dirty="0" smtClean="0"/>
          </a:p>
          <a:p>
            <a:r>
              <a:rPr lang="en-US" dirty="0" smtClean="0"/>
              <a:t>Article </a:t>
            </a:r>
            <a:r>
              <a:rPr lang="en-US" altLang="zh-CN" dirty="0" smtClean="0"/>
              <a:t>2</a:t>
            </a:r>
            <a:endParaRPr lang="en-US" altLang="ja-JP" dirty="0" smtClean="0"/>
          </a:p>
          <a:p>
            <a:pPr lvl="1"/>
            <a:r>
              <a:rPr lang="en-US" altLang="ja-JP" dirty="0"/>
              <a:t>Personal information: Information on surviving individuals. Those </a:t>
            </a:r>
            <a:r>
              <a:rPr lang="en-US" altLang="ja-JP" dirty="0" smtClean="0"/>
              <a:t>which </a:t>
            </a:r>
            <a:r>
              <a:rPr lang="en-US" altLang="ja-JP" dirty="0"/>
              <a:t>can identify individuals by name, date of birth, or other </a:t>
            </a:r>
            <a:r>
              <a:rPr lang="en-US" altLang="ja-JP" dirty="0" smtClean="0"/>
              <a:t>descriptions</a:t>
            </a:r>
          </a:p>
          <a:p>
            <a:pPr lvl="1"/>
            <a:r>
              <a:rPr lang="en-US" altLang="ja-JP" dirty="0"/>
              <a:t>Personal information database </a:t>
            </a:r>
            <a:r>
              <a:rPr lang="en-US" altLang="ja-JP" dirty="0" smtClean="0"/>
              <a:t>, </a:t>
            </a:r>
            <a:r>
              <a:rPr lang="en-US" altLang="ja-JP" dirty="0"/>
              <a:t>personal information handling business operator, personal data </a:t>
            </a:r>
            <a:r>
              <a:rPr lang="en-US" altLang="ja-JP" dirty="0" smtClean="0"/>
              <a:t>etc.</a:t>
            </a:r>
          </a:p>
          <a:p>
            <a:r>
              <a:rPr lang="en-US" dirty="0" smtClean="0"/>
              <a:t>Article </a:t>
            </a:r>
            <a:r>
              <a:rPr lang="en-US" altLang="zh-CN" dirty="0" smtClean="0"/>
              <a:t>15</a:t>
            </a:r>
            <a:r>
              <a:rPr lang="zh-CN" altLang="en-US" dirty="0" smtClean="0"/>
              <a:t>～</a:t>
            </a:r>
            <a:r>
              <a:rPr lang="en-US" altLang="zh-CN" dirty="0" smtClean="0"/>
              <a:t>36</a:t>
            </a:r>
            <a:r>
              <a:rPr lang="ja-JP" altLang="en-US" dirty="0" smtClean="0"/>
              <a:t>　</a:t>
            </a:r>
            <a:r>
              <a:rPr lang="en-US" altLang="ja-JP" dirty="0"/>
              <a:t>Obligation of business operator handling personal </a:t>
            </a:r>
            <a:r>
              <a:rPr lang="en-US" altLang="ja-JP" dirty="0" smtClean="0"/>
              <a:t>information</a:t>
            </a:r>
          </a:p>
          <a:p>
            <a:pPr lvl="1"/>
            <a:r>
              <a:rPr lang="en-US" altLang="ja-JP" dirty="0"/>
              <a:t>Restriction on proper use (diversion, trading, assignment, etc.) by purpose of use (diversion, trading, assignment </a:t>
            </a:r>
            <a:r>
              <a:rPr lang="en-US" altLang="ja-JP" dirty="0" err="1"/>
              <a:t>etc</a:t>
            </a:r>
            <a:r>
              <a:rPr lang="en-US" altLang="ja-JP" dirty="0"/>
              <a:t>), notification of proper use, </a:t>
            </a:r>
            <a:r>
              <a:rPr lang="en-US" altLang="ja-JP" dirty="0" smtClean="0"/>
              <a:t>securing </a:t>
            </a:r>
            <a:r>
              <a:rPr lang="en-US" altLang="ja-JP" dirty="0"/>
              <a:t>of accuracy, safety control measures, restriction on third party provision, disclosure</a:t>
            </a:r>
            <a:endParaRPr lang="en-US" altLang="ja-JP" dirty="0" smtClean="0"/>
          </a:p>
        </p:txBody>
      </p:sp>
      <p:sp>
        <p:nvSpPr>
          <p:cNvPr id="4" name="正方形/長方形 3"/>
          <p:cNvSpPr/>
          <p:nvPr/>
        </p:nvSpPr>
        <p:spPr>
          <a:xfrm>
            <a:off x="1451295" y="1476487"/>
            <a:ext cx="6853806" cy="369332"/>
          </a:xfrm>
          <a:prstGeom prst="rect">
            <a:avLst/>
          </a:prstGeom>
        </p:spPr>
        <p:txBody>
          <a:bodyPr wrap="square">
            <a:spAutoFit/>
          </a:bodyPr>
          <a:lstStyle/>
          <a:p>
            <a:r>
              <a:rPr lang="ja-JP" altLang="en-US" dirty="0"/>
              <a:t>http://law.e-gov.go.jp/htmldata/H15/H15HO057.html</a:t>
            </a:r>
          </a:p>
        </p:txBody>
      </p:sp>
      <p:sp>
        <p:nvSpPr>
          <p:cNvPr id="5" name="正方形/長方形 4"/>
          <p:cNvSpPr/>
          <p:nvPr/>
        </p:nvSpPr>
        <p:spPr>
          <a:xfrm>
            <a:off x="909725" y="5359456"/>
            <a:ext cx="7862252" cy="646331"/>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altLang="zh-CN" dirty="0"/>
              <a:t>Article 2, paragraph 3, item 5 of the Act (exceptional provisions </a:t>
            </a:r>
            <a:r>
              <a:rPr lang="en-US" altLang="zh-CN" dirty="0" smtClean="0"/>
              <a:t>for</a:t>
            </a:r>
            <a:r>
              <a:rPr lang="zh-CN" altLang="en-US" dirty="0" smtClean="0"/>
              <a:t> </a:t>
            </a:r>
            <a:r>
              <a:rPr lang="en-US" altLang="zh-CN" dirty="0" smtClean="0"/>
              <a:t>the people whose businesses is handling </a:t>
            </a:r>
            <a:r>
              <a:rPr lang="en-US" altLang="zh-CN" dirty="0"/>
              <a:t>personal information)</a:t>
            </a:r>
            <a:endParaRPr lang="ja-JP" altLang="en-US" dirty="0"/>
          </a:p>
        </p:txBody>
      </p:sp>
      <p:sp>
        <p:nvSpPr>
          <p:cNvPr id="6" name="正方形/長方形 5"/>
          <p:cNvSpPr/>
          <p:nvPr/>
        </p:nvSpPr>
        <p:spPr>
          <a:xfrm>
            <a:off x="1451295" y="6051954"/>
            <a:ext cx="7248964" cy="646331"/>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en-US" altLang="ja-JP" dirty="0"/>
              <a:t>The total number of specific individuals identified by personal information </a:t>
            </a:r>
            <a:r>
              <a:rPr lang="en-US" altLang="ja-JP" dirty="0" smtClean="0"/>
              <a:t>is </a:t>
            </a:r>
            <a:r>
              <a:rPr lang="en-US" altLang="ja-JP" dirty="0"/>
              <a:t>not exceed 5000 on any day within the past six months</a:t>
            </a:r>
            <a:endParaRPr lang="en-US" altLang="ja-JP" dirty="0" smtClean="0"/>
          </a:p>
        </p:txBody>
      </p:sp>
    </p:spTree>
    <p:extLst>
      <p:ext uri="{BB962C8B-B14F-4D97-AF65-F5344CB8AC3E}">
        <p14:creationId xmlns:p14="http://schemas.microsoft.com/office/powerpoint/2010/main" val="31519760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latin typeface="ＭＳ Ｐゴシック" panose="020B0600070205080204" pitchFamily="50" charset="-128"/>
              </a:rPr>
              <a:t>Cloud use and foreign law </a:t>
            </a:r>
            <a:br>
              <a:rPr lang="en-US" altLang="ja-JP" dirty="0">
                <a:latin typeface="ＭＳ Ｐゴシック" panose="020B0600070205080204" pitchFamily="50" charset="-128"/>
              </a:rPr>
            </a:br>
            <a:r>
              <a:rPr lang="en-US" altLang="ja-JP" sz="2400" dirty="0">
                <a:latin typeface="ＭＳ Ｐゴシック" panose="020B0600070205080204" pitchFamily="50" charset="-128"/>
              </a:rPr>
              <a:t>(From Ministry of Economy, Trade and Industry)</a:t>
            </a:r>
            <a:endParaRPr kumimoji="1" lang="ja-JP" altLang="en-US" sz="2400" dirty="0"/>
          </a:p>
        </p:txBody>
      </p:sp>
      <p:sp>
        <p:nvSpPr>
          <p:cNvPr id="3" name="コンテンツ プレースホルダー 2"/>
          <p:cNvSpPr>
            <a:spLocks noGrp="1"/>
          </p:cNvSpPr>
          <p:nvPr>
            <p:ph idx="1"/>
          </p:nvPr>
        </p:nvSpPr>
        <p:spPr>
          <a:xfrm>
            <a:off x="628650" y="1690689"/>
            <a:ext cx="7886700" cy="4916551"/>
          </a:xfrm>
        </p:spPr>
        <p:txBody>
          <a:bodyPr>
            <a:normAutofit fontScale="85000" lnSpcReduction="10000"/>
          </a:bodyPr>
          <a:lstStyle/>
          <a:p>
            <a:r>
              <a:rPr lang="en-US" altLang="ja-JP" dirty="0"/>
              <a:t>Sometimes you do not know the physical storage location of the </a:t>
            </a:r>
            <a:r>
              <a:rPr lang="en-US" altLang="ja-JP" dirty="0" smtClean="0"/>
              <a:t>dat</a:t>
            </a:r>
            <a:r>
              <a:rPr lang="en-US" altLang="zh-CN" dirty="0" smtClean="0"/>
              <a:t>a</a:t>
            </a:r>
            <a:endParaRPr lang="en-US" altLang="ja-JP" dirty="0" smtClean="0"/>
          </a:p>
          <a:p>
            <a:pPr lvl="1"/>
            <a:r>
              <a:rPr lang="en-US" altLang="ja-JP" dirty="0"/>
              <a:t>For services provided by overseas large-scale cloud providers </a:t>
            </a:r>
            <a:r>
              <a:rPr lang="ja-JP" altLang="en-US" dirty="0" smtClean="0"/>
              <a:t>、</a:t>
            </a:r>
            <a:r>
              <a:rPr lang="en-US" altLang="ja-JP" dirty="0"/>
              <a:t/>
            </a:r>
            <a:br>
              <a:rPr lang="en-US" altLang="ja-JP" dirty="0"/>
            </a:br>
            <a:r>
              <a:rPr lang="en-US" altLang="ja-JP" dirty="0"/>
              <a:t> There are cases where it is not possible to specify in </a:t>
            </a:r>
            <a:r>
              <a:rPr lang="en-US" altLang="ja-JP" dirty="0" smtClean="0"/>
              <a:t>which </a:t>
            </a:r>
            <a:r>
              <a:rPr lang="en-US" altLang="ja-JP" dirty="0"/>
              <a:t>country the data </a:t>
            </a:r>
            <a:r>
              <a:rPr lang="en-US" altLang="ja-JP" dirty="0" smtClean="0"/>
              <a:t>stored</a:t>
            </a:r>
            <a:endParaRPr lang="ja-JP" altLang="en-US" sz="1900" b="1" dirty="0" smtClean="0"/>
          </a:p>
          <a:p>
            <a:pPr lvl="1"/>
            <a:r>
              <a:rPr lang="en-US" altLang="ja-JP" dirty="0"/>
              <a:t>In consideration of regulatory constraints (to be described later) and the effectiveness of justice, it is also necessary to select a business entity that promises to save on a domestic </a:t>
            </a:r>
            <a:r>
              <a:rPr lang="en-US" altLang="ja-JP" dirty="0" smtClean="0"/>
              <a:t>server.</a:t>
            </a:r>
          </a:p>
          <a:p>
            <a:r>
              <a:rPr lang="en-US" altLang="ja-JP" dirty="0" smtClean="0"/>
              <a:t>USA </a:t>
            </a:r>
            <a:r>
              <a:rPr lang="en-US" altLang="ja-JP" dirty="0"/>
              <a:t>Patriot </a:t>
            </a:r>
            <a:r>
              <a:rPr lang="en-US" altLang="ja-JP" dirty="0" smtClean="0"/>
              <a:t>Act</a:t>
            </a:r>
            <a:endParaRPr lang="ja-JP" altLang="en-US" dirty="0"/>
          </a:p>
          <a:p>
            <a:pPr lvl="1"/>
            <a:r>
              <a:rPr lang="ja-JP" altLang="en-US" dirty="0" smtClean="0"/>
              <a:t> </a:t>
            </a:r>
            <a:r>
              <a:rPr lang="en-US" altLang="ja-JP" dirty="0"/>
              <a:t>Regarding the simultaneous multiple terrorist attacks that occurred on 11th September 2001, expanding authority of the investigation institution, prevention of international money laundering, border security, immigration control, relief to victims of terrorism Regarding the simultaneous multiple terrorist attacks that occurred on 11th September 2001, expanding authority of the investigation institution, prevention of international money laundering, border security, immigration control, relief to victims of terrorism</a:t>
            </a:r>
            <a:endParaRPr lang="ja-JP" altLang="en-US" dirty="0"/>
          </a:p>
          <a:p>
            <a:pPr lvl="1"/>
            <a:r>
              <a:rPr lang="en-US" altLang="ja-JP" dirty="0"/>
              <a:t>Specify authority to intercept wired communication and electronic communication related to terrorism, computer fraud and crime of computer </a:t>
            </a:r>
            <a:r>
              <a:rPr lang="en-US" altLang="ja-JP" dirty="0" smtClean="0"/>
              <a:t>abuse</a:t>
            </a:r>
          </a:p>
          <a:p>
            <a:pPr lvl="1"/>
            <a:r>
              <a:rPr lang="en-US" altLang="ja-JP" sz="1900" b="1" dirty="0"/>
              <a:t>If the investigation institution obtains the consent of financial institutions and providers, it regulates that operations can be conducted without seeking court </a:t>
            </a:r>
            <a:r>
              <a:rPr lang="en-US" altLang="ja-JP" sz="1900" b="1" dirty="0" smtClean="0"/>
              <a:t>involvement</a:t>
            </a:r>
            <a:endParaRPr lang="ja-JP" altLang="en-US" dirty="0" smtClean="0"/>
          </a:p>
          <a:p>
            <a:pPr lvl="2"/>
            <a:r>
              <a:rPr lang="en-US" altLang="ja-JP" dirty="0"/>
              <a:t>When saving data to the US server, it is necessary to pay attention that the authority of the agency's investigation is </a:t>
            </a:r>
            <a:r>
              <a:rPr lang="en-US" altLang="ja-JP" dirty="0" smtClean="0"/>
              <a:t>large</a:t>
            </a:r>
          </a:p>
          <a:p>
            <a:pPr lvl="2"/>
            <a:r>
              <a:rPr lang="en-US" altLang="ja-JP" dirty="0"/>
              <a:t>In the case of using the cloud service, there are cases where even a virtually separated environment shares the same server equipment physically the same as other users, so when other users are investigated, the company There is also a risk of being affected by system shutdown etc.</a:t>
            </a:r>
            <a:endParaRPr lang="ja-JP" altLang="en-US" dirty="0"/>
          </a:p>
        </p:txBody>
      </p:sp>
      <p:pic>
        <p:nvPicPr>
          <p:cNvPr id="4" name="図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45344" y="0"/>
            <a:ext cx="2161677" cy="1621258"/>
          </a:xfrm>
          <a:prstGeom prst="rect">
            <a:avLst/>
          </a:prstGeom>
        </p:spPr>
      </p:pic>
      <p:sp>
        <p:nvSpPr>
          <p:cNvPr id="6" name="正方形/長方形 5"/>
          <p:cNvSpPr/>
          <p:nvPr/>
        </p:nvSpPr>
        <p:spPr>
          <a:xfrm>
            <a:off x="5199093" y="1390425"/>
            <a:ext cx="2827089" cy="461665"/>
          </a:xfrm>
          <a:prstGeom prst="rect">
            <a:avLst/>
          </a:prstGeom>
        </p:spPr>
        <p:txBody>
          <a:bodyPr wrap="square">
            <a:spAutoFit/>
          </a:bodyPr>
          <a:lstStyle/>
          <a:p>
            <a:r>
              <a:rPr lang="en-US" altLang="ja-JP" sz="800" dirty="0"/>
              <a:t>http://www.publicpolicy.telefonica.com/blogs/blog/2011/05/19/cloud-computing-isn%E2%80%99t-just-a-buzzword-2/</a:t>
            </a:r>
            <a:endParaRPr lang="ja-JP" altLang="en-US" sz="800" dirty="0"/>
          </a:p>
        </p:txBody>
      </p:sp>
    </p:spTree>
    <p:extLst>
      <p:ext uri="{BB962C8B-B14F-4D97-AF65-F5344CB8AC3E}">
        <p14:creationId xmlns:p14="http://schemas.microsoft.com/office/powerpoint/2010/main" val="23930447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latin typeface="+mn-ea"/>
              </a:rPr>
              <a:t>Learn about the law</a:t>
            </a:r>
            <a:endParaRPr lang="ja-JP" altLang="en-US" dirty="0">
              <a:latin typeface="+mn-ea"/>
            </a:endParaRPr>
          </a:p>
        </p:txBody>
      </p:sp>
      <p:sp>
        <p:nvSpPr>
          <p:cNvPr id="3" name="コンテンツ プレースホルダー 2"/>
          <p:cNvSpPr>
            <a:spLocks noGrp="1"/>
          </p:cNvSpPr>
          <p:nvPr>
            <p:ph idx="1"/>
          </p:nvPr>
        </p:nvSpPr>
        <p:spPr>
          <a:xfrm>
            <a:off x="1580607" y="1528354"/>
            <a:ext cx="6953794" cy="4898572"/>
          </a:xfrm>
        </p:spPr>
        <p:txBody>
          <a:bodyPr>
            <a:normAutofit/>
          </a:bodyPr>
          <a:lstStyle/>
          <a:p>
            <a:r>
              <a:rPr lang="en-US" altLang="ja-JP" sz="2400" dirty="0"/>
              <a:t>Basic Act on Cybersecurity</a:t>
            </a:r>
            <a:r>
              <a:rPr lang="zh-CN" altLang="en-US" sz="2400" dirty="0"/>
              <a:t> </a:t>
            </a:r>
            <a:r>
              <a:rPr lang="en-US" altLang="zh-CN" sz="2400" dirty="0"/>
              <a:t>of </a:t>
            </a:r>
            <a:r>
              <a:rPr lang="en-US" altLang="zh-CN" sz="2400" dirty="0" smtClean="0"/>
              <a:t>Japan</a:t>
            </a:r>
          </a:p>
          <a:p>
            <a:r>
              <a:rPr lang="en-US" altLang="ja-JP" sz="2400" dirty="0"/>
              <a:t>Penal Code</a:t>
            </a:r>
            <a:r>
              <a:rPr lang="ja-JP" altLang="en-US" sz="2400" dirty="0"/>
              <a:t> </a:t>
            </a:r>
            <a:endParaRPr lang="en-US" altLang="ja-JP" sz="2400" dirty="0" smtClean="0"/>
          </a:p>
          <a:p>
            <a:r>
              <a:rPr lang="en-US" sz="2400" dirty="0"/>
              <a:t>Act on Prohibition of Unauthorized Computer Access </a:t>
            </a:r>
            <a:endParaRPr lang="en-US" sz="2400" dirty="0" smtClean="0"/>
          </a:p>
          <a:p>
            <a:r>
              <a:rPr lang="en-US" altLang="ja-JP" sz="2400" dirty="0"/>
              <a:t>Act on Optimization of Transmission of Constant Electronic </a:t>
            </a:r>
            <a:r>
              <a:rPr lang="en-US" altLang="ja-JP" sz="2400" dirty="0" smtClean="0"/>
              <a:t>Mail</a:t>
            </a:r>
          </a:p>
          <a:p>
            <a:r>
              <a:rPr lang="en-US" altLang="zh-TW" sz="2400" dirty="0" smtClean="0">
                <a:latin typeface="ＭＳ ゴシック" panose="020B0609070205080204" pitchFamily="49" charset="-128"/>
                <a:ea typeface="ＭＳ ゴシック" panose="020B0609070205080204" pitchFamily="49" charset="-128"/>
              </a:rPr>
              <a:t>Radio law</a:t>
            </a:r>
          </a:p>
          <a:p>
            <a:r>
              <a:rPr lang="en-US" altLang="ja-JP" sz="2400" dirty="0"/>
              <a:t>Act on the Protection of Personal Information </a:t>
            </a:r>
            <a:endParaRPr lang="en-US" altLang="ja-JP" sz="2400" dirty="0" smtClean="0"/>
          </a:p>
          <a:p>
            <a:r>
              <a:rPr lang="en-US" altLang="ja-JP" sz="2400" dirty="0" smtClean="0">
                <a:latin typeface="ＭＳ ゴシック" panose="020B0609070205080204" pitchFamily="49" charset="-128"/>
                <a:ea typeface="ＭＳ ゴシック" panose="020B0609070205080204" pitchFamily="49" charset="-128"/>
              </a:rPr>
              <a:t>Cloud </a:t>
            </a:r>
            <a:r>
              <a:rPr lang="en-US" altLang="ja-JP" sz="2400" dirty="0">
                <a:latin typeface="ＭＳ ゴシック" panose="020B0609070205080204" pitchFamily="49" charset="-128"/>
                <a:ea typeface="ＭＳ ゴシック" panose="020B0609070205080204" pitchFamily="49" charset="-128"/>
              </a:rPr>
              <a:t>use and foreign </a:t>
            </a:r>
            <a:r>
              <a:rPr lang="en-US" altLang="ja-JP" sz="2400" dirty="0" smtClean="0">
                <a:latin typeface="ＭＳ ゴシック" panose="020B0609070205080204" pitchFamily="49" charset="-128"/>
                <a:ea typeface="ＭＳ ゴシック" panose="020B0609070205080204" pitchFamily="49" charset="-128"/>
              </a:rPr>
              <a:t>law</a:t>
            </a:r>
          </a:p>
          <a:p>
            <a:r>
              <a:rPr lang="en-US" altLang="ja-JP" sz="2400" dirty="0">
                <a:latin typeface="ＭＳ ゴシック" panose="020B0609070205080204" pitchFamily="49" charset="-128"/>
                <a:ea typeface="ＭＳ ゴシック" panose="020B0609070205080204" pitchFamily="49" charset="-128"/>
              </a:rPr>
              <a:t>Regulations on security at Kyushu University etc.</a:t>
            </a:r>
            <a:endParaRPr kumimoji="1" lang="ja-JP" altLang="en-US" sz="2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5707554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49" y="365126"/>
            <a:ext cx="8052941" cy="1325563"/>
          </a:xfrm>
        </p:spPr>
        <p:txBody>
          <a:bodyPr/>
          <a:lstStyle/>
          <a:p>
            <a:r>
              <a:rPr lang="en-US" altLang="ja-JP" dirty="0">
                <a:latin typeface="ＭＳ Ｐゴシック" panose="020B0600070205080204" pitchFamily="50" charset="-128"/>
              </a:rPr>
              <a:t>Regulations </a:t>
            </a:r>
            <a:r>
              <a:rPr lang="en-US" altLang="ja-JP">
                <a:latin typeface="ＭＳ Ｐゴシック" panose="020B0600070205080204" pitchFamily="50" charset="-128"/>
              </a:rPr>
              <a:t>on </a:t>
            </a:r>
            <a:r>
              <a:rPr lang="en-US" altLang="ja-JP" smtClean="0">
                <a:latin typeface="ＭＳ Ｐゴシック" panose="020B0600070205080204" pitchFamily="50" charset="-128"/>
              </a:rPr>
              <a:t>security </a:t>
            </a:r>
            <a:r>
              <a:rPr lang="en-US" altLang="ja-JP" dirty="0">
                <a:latin typeface="ＭＳ Ｐゴシック" panose="020B0600070205080204" pitchFamily="50" charset="-128"/>
              </a:rPr>
              <a:t>at Kyushu </a:t>
            </a:r>
            <a:r>
              <a:rPr lang="en-US" altLang="ja-JP" dirty="0" smtClean="0">
                <a:latin typeface="ＭＳ Ｐゴシック" panose="020B0600070205080204" pitchFamily="50" charset="-128"/>
              </a:rPr>
              <a:t>University</a:t>
            </a:r>
            <a:endParaRPr kumimoji="1" lang="ja-JP" altLang="en-US" dirty="0"/>
          </a:p>
        </p:txBody>
      </p:sp>
      <p:sp>
        <p:nvSpPr>
          <p:cNvPr id="3" name="コンテンツ プレースホルダー 2"/>
          <p:cNvSpPr>
            <a:spLocks noGrp="1"/>
          </p:cNvSpPr>
          <p:nvPr>
            <p:ph idx="1"/>
          </p:nvPr>
        </p:nvSpPr>
        <p:spPr>
          <a:xfrm>
            <a:off x="1715785" y="1905000"/>
            <a:ext cx="7089168" cy="4464978"/>
          </a:xfrm>
        </p:spPr>
        <p:txBody>
          <a:bodyPr>
            <a:normAutofit/>
          </a:bodyPr>
          <a:lstStyle/>
          <a:p>
            <a:r>
              <a:rPr lang="en-US" altLang="ja-JP" dirty="0"/>
              <a:t>Kyushu University Security </a:t>
            </a:r>
            <a:r>
              <a:rPr lang="en-US" altLang="ja-JP" dirty="0" smtClean="0"/>
              <a:t>Policy</a:t>
            </a:r>
          </a:p>
          <a:p>
            <a:r>
              <a:rPr lang="en-US" altLang="ja-JP" dirty="0"/>
              <a:t>Kyushu University Information Ethics </a:t>
            </a:r>
            <a:r>
              <a:rPr lang="en-US" altLang="ja-JP" dirty="0" smtClean="0"/>
              <a:t>Policy</a:t>
            </a:r>
          </a:p>
          <a:p>
            <a:endParaRPr lang="en-US" altLang="ja-JP" dirty="0" smtClean="0"/>
          </a:p>
          <a:p>
            <a:r>
              <a:rPr lang="en-US" altLang="ja-JP" dirty="0" smtClean="0"/>
              <a:t>Corporation compliance</a:t>
            </a:r>
            <a:endParaRPr lang="en-US" altLang="ja-JP" sz="1800" dirty="0"/>
          </a:p>
          <a:p>
            <a:pPr lvl="1"/>
            <a:r>
              <a:rPr lang="en-US" altLang="ja-JP" dirty="0"/>
              <a:t>One of the basic principles of corporate governance </a:t>
            </a:r>
            <a:r>
              <a:rPr lang="en-US" altLang="ja-JP" dirty="0" smtClean="0"/>
              <a:t>.The </a:t>
            </a:r>
            <a:r>
              <a:rPr lang="en-US" altLang="ja-JP" dirty="0"/>
              <a:t>company acts according to very basic rules such as laws and internal rules </a:t>
            </a:r>
            <a:r>
              <a:rPr lang="ja-JP" altLang="en-US" dirty="0" smtClean="0"/>
              <a:t>．</a:t>
            </a:r>
            <a:r>
              <a:rPr lang="en-US" altLang="ja-JP" dirty="0"/>
              <a:t> Sometimes referred to as business compliance</a:t>
            </a:r>
            <a:r>
              <a:rPr lang="en-US" altLang="ja-JP" dirty="0" smtClean="0"/>
              <a:t>.</a:t>
            </a:r>
          </a:p>
          <a:p>
            <a:pPr lvl="1"/>
            <a:r>
              <a:rPr lang="en-US" altLang="ja-JP" dirty="0"/>
              <a:t>"Compliance" is a term meaning </a:t>
            </a:r>
            <a:r>
              <a:rPr lang="en-US" altLang="ja-JP" dirty="0" smtClean="0"/>
              <a:t>"</a:t>
            </a:r>
            <a:r>
              <a:rPr lang="en-US" altLang="ja-JP" dirty="0"/>
              <a:t>obedience</a:t>
            </a:r>
            <a:r>
              <a:rPr lang="en-US" altLang="ja-JP" dirty="0" smtClean="0"/>
              <a:t>", </a:t>
            </a:r>
            <a:r>
              <a:rPr lang="en-US" altLang="ja-JP" dirty="0"/>
              <a:t>which is not limited to "companies comply with the law", but here it is used in the sense of "compliance with laws and regulations" </a:t>
            </a:r>
            <a:r>
              <a:rPr lang="ja-JP" altLang="en-US" dirty="0" smtClean="0"/>
              <a:t>．</a:t>
            </a:r>
            <a:r>
              <a:rPr lang="en-US" altLang="ja-JP" dirty="0" smtClean="0"/>
              <a:t>There </a:t>
            </a:r>
            <a:r>
              <a:rPr lang="en-US" altLang="ja-JP" dirty="0"/>
              <a:t>are opinions that include "social norms, corporate ethics" </a:t>
            </a:r>
            <a:r>
              <a:rPr lang="ja-JP" altLang="en-US" dirty="0"/>
              <a:t>．</a:t>
            </a:r>
            <a:endParaRPr lang="en-US" altLang="ja-JP" dirty="0"/>
          </a:p>
          <a:p>
            <a:pPr lvl="1"/>
            <a:r>
              <a:rPr lang="en-US" altLang="ja-JP" dirty="0" smtClean="0"/>
              <a:t>Company </a:t>
            </a:r>
            <a:r>
              <a:rPr lang="en-US" altLang="ja-JP" dirty="0"/>
              <a:t>= Kyushu University</a:t>
            </a:r>
            <a:endParaRPr kumimoji="1" lang="ja-JP" altLang="en-US" dirty="0"/>
          </a:p>
        </p:txBody>
      </p:sp>
      <p:pic>
        <p:nvPicPr>
          <p:cNvPr id="4" name="図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6380" y="4873084"/>
            <a:ext cx="1838108" cy="1838108"/>
          </a:xfrm>
          <a:prstGeom prst="rect">
            <a:avLst/>
          </a:prstGeom>
        </p:spPr>
      </p:pic>
      <p:sp>
        <p:nvSpPr>
          <p:cNvPr id="5" name="正方形/長方形 4"/>
          <p:cNvSpPr/>
          <p:nvPr/>
        </p:nvSpPr>
        <p:spPr>
          <a:xfrm>
            <a:off x="5109881" y="5191973"/>
            <a:ext cx="4105835" cy="120032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altLang="ja-JP" dirty="0"/>
              <a:t>Frequent scandals such as impersonation display of foods, unfair accounting, improper bidding, covering of </a:t>
            </a:r>
            <a:r>
              <a:rPr lang="en-US" altLang="ja-JP" dirty="0" smtClean="0"/>
              <a:t>complaints, </a:t>
            </a:r>
            <a:r>
              <a:rPr lang="en-US" altLang="ja-JP" dirty="0"/>
              <a:t>eavesdropping cases etc.</a:t>
            </a:r>
            <a:endParaRPr lang="ja-JP" altLang="en-US" dirty="0"/>
          </a:p>
        </p:txBody>
      </p:sp>
      <p:sp>
        <p:nvSpPr>
          <p:cNvPr id="6" name="正方形/長方形 5"/>
          <p:cNvSpPr/>
          <p:nvPr/>
        </p:nvSpPr>
        <p:spPr>
          <a:xfrm>
            <a:off x="2225952" y="6453058"/>
            <a:ext cx="4302375" cy="461665"/>
          </a:xfrm>
          <a:prstGeom prst="rect">
            <a:avLst/>
          </a:prstGeom>
        </p:spPr>
        <p:txBody>
          <a:bodyPr wrap="square">
            <a:spAutoFit/>
          </a:bodyPr>
          <a:lstStyle/>
          <a:p>
            <a:r>
              <a:rPr lang="ja-JP" altLang="en-US" sz="1200" dirty="0"/>
              <a:t>http://dictionary.sanseido-publ.co.jp/topic/10minnw/003compliance.html</a:t>
            </a:r>
          </a:p>
        </p:txBody>
      </p:sp>
    </p:spTree>
    <p:extLst>
      <p:ext uri="{BB962C8B-B14F-4D97-AF65-F5344CB8AC3E}">
        <p14:creationId xmlns:p14="http://schemas.microsoft.com/office/powerpoint/2010/main" val="12402372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Major source of today's lecture</a:t>
            </a:r>
            <a:endParaRPr kumimoji="1" lang="ja-JP" altLang="en-US" dirty="0"/>
          </a:p>
        </p:txBody>
      </p:sp>
      <p:sp>
        <p:nvSpPr>
          <p:cNvPr id="3" name="コンテンツ プレースホルダー 2"/>
          <p:cNvSpPr>
            <a:spLocks noGrp="1"/>
          </p:cNvSpPr>
          <p:nvPr>
            <p:ph idx="1"/>
          </p:nvPr>
        </p:nvSpPr>
        <p:spPr/>
        <p:txBody>
          <a:bodyPr/>
          <a:lstStyle/>
          <a:p>
            <a:endParaRPr lang="en-US" altLang="ja-JP" dirty="0" smtClean="0"/>
          </a:p>
          <a:p>
            <a:endParaRPr lang="en-US" altLang="ja-JP" dirty="0"/>
          </a:p>
          <a:p>
            <a:r>
              <a:rPr lang="en-US" altLang="ja-JP" sz="2400" dirty="0" smtClean="0"/>
              <a:t>http</a:t>
            </a:r>
            <a:r>
              <a:rPr lang="en-US" altLang="ja-JP" sz="2400" dirty="0"/>
              <a:t>://</a:t>
            </a:r>
            <a:r>
              <a:rPr lang="en-US" altLang="ja-JP" sz="2400" dirty="0" smtClean="0"/>
              <a:t>ja.wikipedia.org</a:t>
            </a:r>
            <a:endParaRPr lang="en-US" altLang="ja-JP" sz="2400" dirty="0"/>
          </a:p>
          <a:p>
            <a:r>
              <a:rPr lang="en-US" altLang="ja-JP" sz="2400" dirty="0" smtClean="0"/>
              <a:t>http://www.ipa.go.jp</a:t>
            </a:r>
          </a:p>
          <a:p>
            <a:endParaRPr lang="en-US" altLang="ja-JP" sz="2400" dirty="0"/>
          </a:p>
          <a:p>
            <a:endParaRPr lang="en-US" altLang="ja-JP" sz="2400" dirty="0" smtClean="0"/>
          </a:p>
        </p:txBody>
      </p:sp>
      <p:pic>
        <p:nvPicPr>
          <p:cNvPr id="5" name="図 4"/>
          <p:cNvPicPr>
            <a:picLocks noChangeAspect="1"/>
          </p:cNvPicPr>
          <p:nvPr/>
        </p:nvPicPr>
        <p:blipFill>
          <a:blip r:embed="rId3"/>
          <a:stretch>
            <a:fillRect/>
          </a:stretch>
        </p:blipFill>
        <p:spPr>
          <a:xfrm>
            <a:off x="5853680" y="2681292"/>
            <a:ext cx="981075" cy="895350"/>
          </a:xfrm>
          <a:prstGeom prst="rect">
            <a:avLst/>
          </a:prstGeom>
        </p:spPr>
      </p:pic>
      <p:pic>
        <p:nvPicPr>
          <p:cNvPr id="6" name="図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42617" y="3935624"/>
            <a:ext cx="4203199" cy="538872"/>
          </a:xfrm>
          <a:prstGeom prst="rect">
            <a:avLst/>
          </a:prstGeom>
        </p:spPr>
      </p:pic>
      <p:sp>
        <p:nvSpPr>
          <p:cNvPr id="4" name="TextBox 3"/>
          <p:cNvSpPr txBox="1"/>
          <p:nvPr/>
        </p:nvSpPr>
        <p:spPr>
          <a:xfrm>
            <a:off x="6497053" y="3935624"/>
            <a:ext cx="2197768" cy="538872"/>
          </a:xfrm>
          <a:prstGeom prst="rect">
            <a:avLst/>
          </a:prstGeom>
          <a:solidFill>
            <a:schemeClr val="bg1"/>
          </a:solidFill>
        </p:spPr>
        <p:txBody>
          <a:bodyPr wrap="square" rtlCol="0">
            <a:spAutoFit/>
          </a:bodyPr>
          <a:lstStyle/>
          <a:p>
            <a:endParaRPr lang="en-US"/>
          </a:p>
        </p:txBody>
      </p:sp>
    </p:spTree>
    <p:extLst>
      <p:ext uri="{BB962C8B-B14F-4D97-AF65-F5344CB8AC3E}">
        <p14:creationId xmlns:p14="http://schemas.microsoft.com/office/powerpoint/2010/main" val="14506861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smtClean="0"/>
              <a:t>Basic Act on Cybersecurity</a:t>
            </a:r>
            <a:r>
              <a:rPr lang="zh-CN" altLang="en-US" dirty="0" smtClean="0"/>
              <a:t> </a:t>
            </a:r>
            <a:r>
              <a:rPr lang="en-US" altLang="zh-CN" dirty="0" smtClean="0"/>
              <a:t>of Japan</a:t>
            </a:r>
            <a:r>
              <a:rPr lang="en-US" altLang="ja-JP" dirty="0" smtClean="0"/>
              <a:t/>
            </a:r>
            <a:br>
              <a:rPr lang="en-US" altLang="ja-JP" dirty="0" smtClean="0"/>
            </a:br>
            <a:r>
              <a:rPr lang="ja-JP" altLang="en-US" dirty="0" smtClean="0"/>
              <a:t>（</a:t>
            </a:r>
            <a:r>
              <a:rPr lang="en-US" altLang="ja-JP" dirty="0" smtClean="0"/>
              <a:t>Established </a:t>
            </a:r>
            <a:r>
              <a:rPr lang="en-US" altLang="ja-JP" dirty="0"/>
              <a:t>November 6, </a:t>
            </a:r>
            <a:r>
              <a:rPr lang="en-US" altLang="ja-JP" dirty="0" smtClean="0"/>
              <a:t>2014</a:t>
            </a:r>
            <a:r>
              <a:rPr lang="ja-JP" altLang="en-US" dirty="0" smtClean="0"/>
              <a:t>）</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lang="en-US" altLang="ja-JP" dirty="0"/>
              <a:t>Law stipulating the responsibilities of the government concerning cyber attack </a:t>
            </a:r>
            <a:r>
              <a:rPr lang="en-US" altLang="ja-JP" dirty="0" smtClean="0"/>
              <a:t>countermeasures</a:t>
            </a:r>
          </a:p>
          <a:p>
            <a:r>
              <a:rPr lang="en-US" altLang="ja-JP" dirty="0"/>
              <a:t>(Responsibility of Educational Research Institution) Article 8 </a:t>
            </a:r>
            <a:r>
              <a:rPr lang="ja-JP" altLang="en-US" dirty="0"/>
              <a:t>　</a:t>
            </a:r>
            <a:r>
              <a:rPr lang="en-US" altLang="ja-JP" dirty="0"/>
              <a:t> </a:t>
            </a:r>
            <a:r>
              <a:rPr lang="en-US" dirty="0"/>
              <a:t>In accordance with the basic principles, universities and other educational and research organizations are to make an effort to ensure Cybersecurity voluntarily and proactively, develop human resources specialized for Cybersecurity, disseminate research and the results of research on Cybersecurity, and cooperate with measures taken by the national government or local governments</a:t>
            </a:r>
            <a:r>
              <a:rPr lang="en-US" dirty="0" smtClean="0"/>
              <a:t>.</a:t>
            </a:r>
            <a:r>
              <a:rPr lang="en-US" altLang="ja-JP" dirty="0" smtClean="0"/>
              <a:t>.</a:t>
            </a:r>
          </a:p>
          <a:p>
            <a:r>
              <a:rPr lang="en-US" altLang="ja-JP" dirty="0" smtClean="0"/>
              <a:t>(Citizen's </a:t>
            </a:r>
            <a:r>
              <a:rPr lang="en-US" altLang="ja-JP" dirty="0"/>
              <a:t>efforts) Article </a:t>
            </a:r>
            <a:r>
              <a:rPr lang="en-US" altLang="ja-JP" dirty="0" smtClean="0"/>
              <a:t>9</a:t>
            </a:r>
            <a:r>
              <a:rPr lang="ja-JP" altLang="en-US" dirty="0"/>
              <a:t>　</a:t>
            </a:r>
            <a:r>
              <a:rPr lang="en-US" dirty="0"/>
              <a:t>In accordance with the Basic Principles, the people are to make an effort to deepen their awareness and understanding of the critical value of Cybersecurity and pay necessary attention to ensuring Cybersecurity. </a:t>
            </a:r>
            <a:endParaRPr lang="ja-JP" altLang="en-US" dirty="0"/>
          </a:p>
          <a:p>
            <a:pPr lvl="4"/>
            <a:endParaRPr lang="en-US" altLang="ja-JP" dirty="0" smtClean="0"/>
          </a:p>
          <a:p>
            <a:r>
              <a:rPr lang="en-US" altLang="ja-JP" dirty="0" smtClean="0"/>
              <a:t>Full-text bill</a:t>
            </a:r>
          </a:p>
          <a:p>
            <a:pPr lvl="1"/>
            <a:r>
              <a:rPr lang="en-US" altLang="ja-JP" dirty="0" smtClean="0">
                <a:hlinkClick r:id="rId3"/>
              </a:rPr>
              <a:t>http</a:t>
            </a:r>
            <a:r>
              <a:rPr lang="en-US" altLang="ja-JP" dirty="0">
                <a:hlinkClick r:id="rId3"/>
              </a:rPr>
              <a:t>://</a:t>
            </a:r>
            <a:r>
              <a:rPr lang="en-US" altLang="ja-JP" dirty="0" smtClean="0">
                <a:hlinkClick r:id="rId3"/>
              </a:rPr>
              <a:t>www.shugiin.go.jp/internet/itdb_gian.nsf/html/gian/honbun/houan/g18601035.htm</a:t>
            </a:r>
            <a:r>
              <a:rPr lang="ja-JP" altLang="en-US" dirty="0"/>
              <a:t> </a:t>
            </a:r>
            <a:endParaRPr kumimoji="1" lang="ja-JP" altLang="en-US" dirty="0"/>
          </a:p>
        </p:txBody>
      </p:sp>
      <p:sp>
        <p:nvSpPr>
          <p:cNvPr id="4" name="フッター プレースホルダー 3"/>
          <p:cNvSpPr>
            <a:spLocks noGrp="1"/>
          </p:cNvSpPr>
          <p:nvPr>
            <p:ph type="ftr" sz="quarter" idx="11"/>
          </p:nvPr>
        </p:nvSpPr>
        <p:spPr/>
        <p:txBody>
          <a:bodyPr/>
          <a:lstStyle/>
          <a:p>
            <a:r>
              <a:rPr kumimoji="1" lang="ja-JP" altLang="en-US" dirty="0" smtClean="0"/>
              <a:t>サイバーセキュリティ基礎</a:t>
            </a:r>
            <a:endParaRPr kumimoji="1" lang="ja-JP" altLang="en-US" dirty="0"/>
          </a:p>
        </p:txBody>
      </p:sp>
      <p:sp>
        <p:nvSpPr>
          <p:cNvPr id="5" name="スライド番号プレースホルダー 4"/>
          <p:cNvSpPr>
            <a:spLocks noGrp="1"/>
          </p:cNvSpPr>
          <p:nvPr>
            <p:ph type="sldNum" sz="quarter" idx="12"/>
          </p:nvPr>
        </p:nvSpPr>
        <p:spPr/>
        <p:txBody>
          <a:bodyPr/>
          <a:lstStyle/>
          <a:p>
            <a:fld id="{7E280EC1-6B44-4B49-82BC-9ACA7170F820}" type="slidenum">
              <a:rPr kumimoji="1" lang="ja-JP" altLang="en-US" smtClean="0"/>
              <a:t>4</a:t>
            </a:fld>
            <a:endParaRPr kumimoji="1" lang="ja-JP" altLang="en-US"/>
          </a:p>
        </p:txBody>
      </p:sp>
    </p:spTree>
    <p:extLst>
      <p:ext uri="{BB962C8B-B14F-4D97-AF65-F5344CB8AC3E}">
        <p14:creationId xmlns:p14="http://schemas.microsoft.com/office/powerpoint/2010/main" val="30246302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8023412" y="295836"/>
            <a:ext cx="1057835" cy="3496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2729" y="256642"/>
            <a:ext cx="8229600" cy="5496938"/>
          </a:xfrm>
          <a:prstGeom prst="rect">
            <a:avLst/>
          </a:prstGeom>
        </p:spPr>
      </p:pic>
      <p:sp>
        <p:nvSpPr>
          <p:cNvPr id="3" name="TextBox 2"/>
          <p:cNvSpPr txBox="1"/>
          <p:nvPr/>
        </p:nvSpPr>
        <p:spPr>
          <a:xfrm>
            <a:off x="322729" y="5914422"/>
            <a:ext cx="8548897" cy="276999"/>
          </a:xfrm>
          <a:prstGeom prst="rect">
            <a:avLst/>
          </a:prstGeom>
          <a:noFill/>
        </p:spPr>
        <p:txBody>
          <a:bodyPr wrap="square" rtlCol="0">
            <a:spAutoFit/>
          </a:bodyPr>
          <a:lstStyle/>
          <a:p>
            <a:r>
              <a:rPr lang="en-US" sz="1200" dirty="0"/>
              <a:t>http://</a:t>
            </a:r>
            <a:r>
              <a:rPr lang="en-US" sz="1200" dirty="0" err="1"/>
              <a:t>www.japaneselawtranslation.go.jp</a:t>
            </a:r>
            <a:r>
              <a:rPr lang="en-US" sz="1200" dirty="0"/>
              <a:t>/law/detail/?</a:t>
            </a:r>
            <a:r>
              <a:rPr lang="en-US" sz="1200" dirty="0" err="1"/>
              <a:t>ft</a:t>
            </a:r>
            <a:r>
              <a:rPr lang="en-US" sz="1200" dirty="0"/>
              <a:t>=1&amp;re=02&amp;dn=1&amp;x=0&amp;y=0&amp;co=01&amp;ia=03&amp;ky=</a:t>
            </a:r>
            <a:r>
              <a:rPr lang="en-US" sz="1200" dirty="0" err="1"/>
              <a:t>セキュリティ&amp;page</a:t>
            </a:r>
            <a:r>
              <a:rPr lang="en-US" sz="1200" dirty="0"/>
              <a:t>=1</a:t>
            </a:r>
          </a:p>
        </p:txBody>
      </p:sp>
    </p:spTree>
    <p:extLst>
      <p:ext uri="{BB962C8B-B14F-4D97-AF65-F5344CB8AC3E}">
        <p14:creationId xmlns:p14="http://schemas.microsoft.com/office/powerpoint/2010/main" val="28033934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9553" y="218146"/>
            <a:ext cx="6553947" cy="5118100"/>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18560" y="5328026"/>
            <a:ext cx="6032500" cy="1422400"/>
          </a:xfrm>
          <a:prstGeom prst="rect">
            <a:avLst/>
          </a:prstGeom>
        </p:spPr>
      </p:pic>
    </p:spTree>
    <p:extLst>
      <p:ext uri="{BB962C8B-B14F-4D97-AF65-F5344CB8AC3E}">
        <p14:creationId xmlns:p14="http://schemas.microsoft.com/office/powerpoint/2010/main" val="32241826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smtClean="0"/>
              <a:t>Penal Code</a:t>
            </a:r>
            <a:r>
              <a:rPr lang="ja-JP" altLang="en-US" dirty="0" smtClean="0"/>
              <a:t> </a:t>
            </a:r>
            <a:r>
              <a:rPr lang="ja-JP" altLang="en-US" sz="2700" dirty="0" smtClean="0"/>
              <a:t>（</a:t>
            </a:r>
            <a:r>
              <a:rPr lang="en-US" sz="2800" dirty="0"/>
              <a:t> Law </a:t>
            </a:r>
            <a:r>
              <a:rPr lang="en-US" sz="2800" dirty="0" err="1"/>
              <a:t>number:Act</a:t>
            </a:r>
            <a:r>
              <a:rPr lang="en-US" sz="2800" dirty="0"/>
              <a:t> No. 45 of 1907	</a:t>
            </a:r>
            <a:r>
              <a:rPr lang="ja-JP" altLang="en-US" sz="2700" dirty="0" smtClean="0"/>
              <a:t>）</a:t>
            </a:r>
            <a:r>
              <a:rPr lang="en-US" altLang="ja-JP" dirty="0"/>
              <a:t/>
            </a:r>
            <a:br>
              <a:rPr lang="en-US" altLang="ja-JP" dirty="0"/>
            </a:br>
            <a:endParaRPr kumimoji="1" lang="ja-JP" altLang="en-US" dirty="0"/>
          </a:p>
        </p:txBody>
      </p:sp>
      <p:sp>
        <p:nvSpPr>
          <p:cNvPr id="3" name="コンテンツ プレースホルダー 2"/>
          <p:cNvSpPr>
            <a:spLocks noGrp="1"/>
          </p:cNvSpPr>
          <p:nvPr>
            <p:ph idx="1"/>
          </p:nvPr>
        </p:nvSpPr>
        <p:spPr>
          <a:xfrm>
            <a:off x="2171111" y="1593669"/>
            <a:ext cx="6541815" cy="4963885"/>
          </a:xfrm>
        </p:spPr>
        <p:txBody>
          <a:bodyPr>
            <a:normAutofit/>
          </a:bodyPr>
          <a:lstStyle/>
          <a:p>
            <a:r>
              <a:rPr lang="en-US" sz="2400" i="1" dirty="0" smtClean="0"/>
              <a:t>The Japanese general </a:t>
            </a:r>
            <a:r>
              <a:rPr lang="en-US" sz="2400" i="1" dirty="0"/>
              <a:t>provisions </a:t>
            </a:r>
            <a:r>
              <a:rPr lang="en-US" sz="2400" i="1" dirty="0" smtClean="0"/>
              <a:t>about </a:t>
            </a:r>
            <a:r>
              <a:rPr lang="en-US" sz="2400" i="1" dirty="0"/>
              <a:t>crime and individual crime establishment requirement and </a:t>
            </a:r>
            <a:r>
              <a:rPr lang="en-US" sz="2400" i="1" dirty="0" smtClean="0"/>
              <a:t>sets </a:t>
            </a:r>
            <a:r>
              <a:rPr lang="en-US" sz="2400" i="1" dirty="0"/>
              <a:t>punishment against it</a:t>
            </a:r>
            <a:r>
              <a:rPr lang="en-US" sz="2400" dirty="0" smtClean="0"/>
              <a:t>.</a:t>
            </a:r>
            <a:endParaRPr lang="en-US" altLang="ja-JP" sz="2400" dirty="0" smtClean="0"/>
          </a:p>
          <a:p>
            <a:r>
              <a:rPr lang="en-US" altLang="ja-JP" sz="2400" dirty="0"/>
              <a:t>It was promulgated on April 24, 1907, and it took effect on October 1, 1908</a:t>
            </a:r>
            <a:r>
              <a:rPr lang="en-US" altLang="ja-JP" sz="2400" dirty="0" smtClean="0"/>
              <a:t>.</a:t>
            </a:r>
          </a:p>
          <a:p>
            <a:r>
              <a:rPr lang="en-US" altLang="ja-JP" sz="2400" dirty="0"/>
              <a:t>To distinguish it from the "criminal law" in a broad sense, it is also called the penal </a:t>
            </a:r>
            <a:r>
              <a:rPr lang="en-US" altLang="ja-JP" sz="2400" dirty="0" smtClean="0"/>
              <a:t>code.</a:t>
            </a:r>
          </a:p>
          <a:p>
            <a:r>
              <a:rPr lang="en-US" altLang="ja-JP" sz="2400" dirty="0"/>
              <a:t>In Japan, it is one of the laws constituting the so-called six laws, and it is a basic </a:t>
            </a:r>
            <a:r>
              <a:rPr lang="en-US" altLang="ja-JP" sz="2400" dirty="0" smtClean="0"/>
              <a:t>law.</a:t>
            </a:r>
          </a:p>
          <a:p>
            <a:r>
              <a:rPr lang="en-US" altLang="ja-JP" sz="2400" dirty="0"/>
              <a:t>However, not all criminal laws are prescribed in the Penal Code, and there are also many crimes prescribed in the Criminal Special Law or the Special Penal </a:t>
            </a:r>
            <a:r>
              <a:rPr lang="en-US" altLang="ja-JP" sz="2400" dirty="0" smtClean="0"/>
              <a:t>Code.</a:t>
            </a:r>
            <a:endParaRPr kumimoji="1" lang="en-US" altLang="ja-JP" sz="2400" dirty="0"/>
          </a:p>
        </p:txBody>
      </p:sp>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8607" y="5045445"/>
            <a:ext cx="1546594" cy="1512109"/>
          </a:xfrm>
          <a:prstGeom prst="rect">
            <a:avLst/>
          </a:prstGeom>
        </p:spPr>
      </p:pic>
      <p:pic>
        <p:nvPicPr>
          <p:cNvPr id="6" name="図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748228" y="151125"/>
            <a:ext cx="1309043" cy="1313634"/>
          </a:xfrm>
          <a:prstGeom prst="rect">
            <a:avLst/>
          </a:prstGeom>
        </p:spPr>
      </p:pic>
    </p:spTree>
    <p:extLst>
      <p:ext uri="{BB962C8B-B14F-4D97-AF65-F5344CB8AC3E}">
        <p14:creationId xmlns:p14="http://schemas.microsoft.com/office/powerpoint/2010/main" val="14754969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a:t>Penal Code</a:t>
            </a:r>
            <a:r>
              <a:rPr lang="ja-JP" altLang="en-US" dirty="0"/>
              <a:t> </a:t>
            </a:r>
            <a:r>
              <a:rPr lang="ja-JP" altLang="en-US" sz="3600" dirty="0"/>
              <a:t>（</a:t>
            </a:r>
            <a:r>
              <a:rPr lang="en-US" sz="3600" dirty="0"/>
              <a:t> Law </a:t>
            </a:r>
            <a:r>
              <a:rPr lang="en-US" sz="3600" dirty="0" err="1"/>
              <a:t>number:Act</a:t>
            </a:r>
            <a:r>
              <a:rPr lang="en-US" sz="3600" dirty="0"/>
              <a:t> No. 45 of </a:t>
            </a:r>
            <a:r>
              <a:rPr lang="en-US" sz="3600" dirty="0" smtClean="0"/>
              <a:t>1907</a:t>
            </a:r>
            <a:r>
              <a:rPr lang="ja-JP" altLang="en-US" sz="3600" dirty="0" smtClean="0"/>
              <a:t>）</a:t>
            </a:r>
            <a:r>
              <a:rPr lang="en-US" altLang="ja-JP" dirty="0"/>
              <a:t/>
            </a:r>
            <a:br>
              <a:rPr lang="en-US" altLang="ja-JP" dirty="0"/>
            </a:br>
            <a:endParaRPr kumimoji="1" lang="ja-JP" altLang="en-US" dirty="0"/>
          </a:p>
        </p:txBody>
      </p:sp>
      <p:sp>
        <p:nvSpPr>
          <p:cNvPr id="3" name="コンテンツ プレースホルダー 2"/>
          <p:cNvSpPr>
            <a:spLocks noGrp="1"/>
          </p:cNvSpPr>
          <p:nvPr>
            <p:ph idx="1"/>
          </p:nvPr>
        </p:nvSpPr>
        <p:spPr>
          <a:xfrm>
            <a:off x="1814076" y="1593669"/>
            <a:ext cx="6770511" cy="4963885"/>
          </a:xfrm>
        </p:spPr>
        <p:txBody>
          <a:bodyPr>
            <a:normAutofit/>
          </a:bodyPr>
          <a:lstStyle/>
          <a:p>
            <a:r>
              <a:rPr lang="en-US" altLang="ja-JP" sz="2400" dirty="0"/>
              <a:t>Three laws to prevent computer crime were added in 1987 </a:t>
            </a:r>
            <a:r>
              <a:rPr lang="en-US" altLang="ja-JP" sz="2400" dirty="0" smtClean="0"/>
              <a:t>revision</a:t>
            </a:r>
            <a:endParaRPr lang="ja-JP" altLang="en-US" sz="2400" dirty="0"/>
          </a:p>
          <a:p>
            <a:pPr lvl="1"/>
            <a:r>
              <a:rPr lang="en-US" altLang="ja-JP" sz="2400" dirty="0"/>
              <a:t>Electronic computer damage and other business </a:t>
            </a:r>
            <a:r>
              <a:rPr lang="en-US" altLang="ja-JP" sz="2400" dirty="0" smtClean="0"/>
              <a:t>crimes</a:t>
            </a:r>
          </a:p>
          <a:p>
            <a:pPr lvl="1"/>
            <a:r>
              <a:rPr lang="en-US" altLang="ja-JP" sz="2400" dirty="0" smtClean="0"/>
              <a:t>Illegal electromagnetic </a:t>
            </a:r>
            <a:r>
              <a:rPr lang="en-US" altLang="ja-JP" sz="2400" dirty="0"/>
              <a:t>record creation and </a:t>
            </a:r>
            <a:r>
              <a:rPr lang="en-US" altLang="ja-JP" sz="2400" dirty="0" smtClean="0"/>
              <a:t>use</a:t>
            </a:r>
          </a:p>
          <a:p>
            <a:pPr lvl="1"/>
            <a:r>
              <a:rPr lang="en-US" altLang="ja-JP" sz="2400" dirty="0"/>
              <a:t>F</a:t>
            </a:r>
            <a:r>
              <a:rPr lang="en-US" altLang="ja-JP" sz="2400" dirty="0" smtClean="0"/>
              <a:t>raud crime by using computer</a:t>
            </a:r>
            <a:endParaRPr lang="ja-JP" altLang="en-US" sz="2400" dirty="0"/>
          </a:p>
          <a:p>
            <a:r>
              <a:rPr lang="en-US" altLang="ja-JP" sz="2400" dirty="0"/>
              <a:t>Criminal penalties are imposed on destruction and tampering of computers and data</a:t>
            </a:r>
            <a:endParaRPr kumimoji="1" lang="ja-JP" altLang="en-US" sz="2400" dirty="0"/>
          </a:p>
        </p:txBody>
      </p:sp>
      <p:pic>
        <p:nvPicPr>
          <p:cNvPr id="4" name="図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33977" y="4244860"/>
            <a:ext cx="1512892" cy="1594713"/>
          </a:xfrm>
          <a:prstGeom prst="rect">
            <a:avLst/>
          </a:prstGeom>
        </p:spPr>
      </p:pic>
    </p:spTree>
    <p:extLst>
      <p:ext uri="{BB962C8B-B14F-4D97-AF65-F5344CB8AC3E}">
        <p14:creationId xmlns:p14="http://schemas.microsoft.com/office/powerpoint/2010/main" val="22923883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図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83631" y="4437298"/>
            <a:ext cx="2961797" cy="2176588"/>
          </a:xfrm>
          <a:prstGeom prst="rect">
            <a:avLst/>
          </a:prstGeom>
        </p:spPr>
      </p:pic>
      <p:sp>
        <p:nvSpPr>
          <p:cNvPr id="2" name="タイトル 1"/>
          <p:cNvSpPr>
            <a:spLocks noGrp="1"/>
          </p:cNvSpPr>
          <p:nvPr>
            <p:ph type="title"/>
          </p:nvPr>
        </p:nvSpPr>
        <p:spPr/>
        <p:txBody>
          <a:bodyPr/>
          <a:lstStyle/>
          <a:p>
            <a:r>
              <a:rPr lang="en-US" altLang="zh-TW" dirty="0">
                <a:latin typeface="メイリオ" panose="020B0604030504040204" pitchFamily="50" charset="-128"/>
                <a:ea typeface="メイリオ" panose="020B0604030504040204" pitchFamily="50" charset="-128"/>
              </a:rPr>
              <a:t>Electronic computer damage and other business crimes</a:t>
            </a:r>
            <a:endParaRPr kumimoji="1" lang="ja-JP" altLang="en-US" dirty="0">
              <a:latin typeface="メイリオ" panose="020B0604030504040204" pitchFamily="50" charset="-128"/>
              <a:ea typeface="メイリオ" panose="020B0604030504040204" pitchFamily="50" charset="-128"/>
            </a:endParaRPr>
          </a:p>
        </p:txBody>
      </p:sp>
      <p:sp>
        <p:nvSpPr>
          <p:cNvPr id="3" name="コンテンツ プレースホルダー 2"/>
          <p:cNvSpPr>
            <a:spLocks noGrp="1"/>
          </p:cNvSpPr>
          <p:nvPr>
            <p:ph idx="1"/>
          </p:nvPr>
        </p:nvSpPr>
        <p:spPr>
          <a:xfrm>
            <a:off x="1822087" y="1496079"/>
            <a:ext cx="6591985" cy="3777622"/>
          </a:xfrm>
        </p:spPr>
        <p:txBody>
          <a:bodyPr/>
          <a:lstStyle/>
          <a:p>
            <a:r>
              <a:rPr lang="en-US" altLang="ja-JP" dirty="0"/>
              <a:t>Destruction of computers used for business </a:t>
            </a:r>
            <a:r>
              <a:rPr lang="ja-JP" altLang="en-US" dirty="0" smtClean="0"/>
              <a:t>、</a:t>
            </a:r>
            <a:endParaRPr lang="en-US" altLang="ja-JP" dirty="0" smtClean="0"/>
          </a:p>
          <a:p>
            <a:r>
              <a:rPr lang="en-US" altLang="ja-JP" dirty="0"/>
              <a:t>Destruction of data for computers </a:t>
            </a:r>
            <a:r>
              <a:rPr lang="ja-JP" altLang="en-US" dirty="0" smtClean="0"/>
              <a:t>、</a:t>
            </a:r>
            <a:endParaRPr lang="en-US" altLang="ja-JP" dirty="0" smtClean="0"/>
          </a:p>
          <a:p>
            <a:r>
              <a:rPr lang="en-US" altLang="ja-JP" dirty="0"/>
              <a:t>Methods such as making false data and illegal execution to the computer</a:t>
            </a:r>
            <a:endParaRPr kumimoji="1" lang="ja-JP" altLang="en-US" dirty="0"/>
          </a:p>
        </p:txBody>
      </p:sp>
      <p:sp>
        <p:nvSpPr>
          <p:cNvPr id="6" name="正方形/長方形 5"/>
          <p:cNvSpPr/>
          <p:nvPr/>
        </p:nvSpPr>
        <p:spPr>
          <a:xfrm>
            <a:off x="4222124" y="2829842"/>
            <a:ext cx="4893455" cy="523220"/>
          </a:xfrm>
          <a:prstGeom prst="rect">
            <a:avLst/>
          </a:prstGeom>
        </p:spPr>
        <p:style>
          <a:lnRef idx="2">
            <a:schemeClr val="accent4"/>
          </a:lnRef>
          <a:fillRef idx="1">
            <a:schemeClr val="lt1"/>
          </a:fillRef>
          <a:effectRef idx="0">
            <a:schemeClr val="accent4"/>
          </a:effectRef>
          <a:fontRef idx="minor">
            <a:schemeClr val="dk1"/>
          </a:fontRef>
        </p:style>
        <p:txBody>
          <a:bodyPr wrap="none">
            <a:spAutoFit/>
          </a:bodyPr>
          <a:lstStyle/>
          <a:p>
            <a:r>
              <a:rPr lang="en-US" altLang="ja-JP" sz="2800"/>
              <a:t>Acts that interfere with business</a:t>
            </a:r>
            <a:endParaRPr lang="ja-JP" altLang="en-US" sz="2800" dirty="0"/>
          </a:p>
        </p:txBody>
      </p:sp>
      <p:sp>
        <p:nvSpPr>
          <p:cNvPr id="7" name="正方形/長方形 6"/>
          <p:cNvSpPr/>
          <p:nvPr/>
        </p:nvSpPr>
        <p:spPr>
          <a:xfrm>
            <a:off x="879397" y="3368897"/>
            <a:ext cx="1680268" cy="461665"/>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r>
              <a:rPr lang="en-US" altLang="ja-JP" sz="2400" dirty="0" err="1" smtClean="0">
                <a:latin typeface="+mj-ea"/>
                <a:ea typeface="+mj-ea"/>
              </a:rPr>
              <a:t>DoS</a:t>
            </a:r>
            <a:r>
              <a:rPr lang="en-US" altLang="ja-JP" sz="2400" dirty="0" smtClean="0">
                <a:latin typeface="+mj-ea"/>
                <a:ea typeface="+mj-ea"/>
              </a:rPr>
              <a:t> Attack</a:t>
            </a:r>
            <a:endParaRPr lang="ja-JP" altLang="en-US" sz="2400" dirty="0">
              <a:latin typeface="+mj-ea"/>
              <a:ea typeface="+mj-ea"/>
            </a:endParaRPr>
          </a:p>
        </p:txBody>
      </p:sp>
      <p:sp>
        <p:nvSpPr>
          <p:cNvPr id="8" name="正方形/長方形 7"/>
          <p:cNvSpPr/>
          <p:nvPr/>
        </p:nvSpPr>
        <p:spPr>
          <a:xfrm>
            <a:off x="879397" y="3754802"/>
            <a:ext cx="6689716" cy="461665"/>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r>
              <a:rPr lang="en-US" altLang="ja-JP" sz="2400" dirty="0"/>
              <a:t>M</a:t>
            </a:r>
            <a:r>
              <a:rPr lang="en-US" altLang="ja-JP" sz="2400" dirty="0" smtClean="0"/>
              <a:t>alicious </a:t>
            </a:r>
            <a:r>
              <a:rPr lang="en-US" altLang="ja-JP" sz="2400" dirty="0"/>
              <a:t>programs </a:t>
            </a:r>
            <a:r>
              <a:rPr lang="en-US" altLang="ja-JP" sz="2400" dirty="0" smtClean="0"/>
              <a:t>and the illegal operation of </a:t>
            </a:r>
            <a:r>
              <a:rPr lang="en-US" altLang="ja-JP" sz="2400" dirty="0"/>
              <a:t>data</a:t>
            </a:r>
            <a:endParaRPr lang="ja-JP" altLang="en-US" sz="2400" dirty="0"/>
          </a:p>
        </p:txBody>
      </p:sp>
      <p:sp>
        <p:nvSpPr>
          <p:cNvPr id="10" name="正方形/長方形 9"/>
          <p:cNvSpPr/>
          <p:nvPr/>
        </p:nvSpPr>
        <p:spPr>
          <a:xfrm>
            <a:off x="879397" y="4293612"/>
            <a:ext cx="7835350" cy="461665"/>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r>
              <a:rPr lang="en-US" sz="2400" dirty="0" smtClean="0"/>
              <a:t>Troublesome </a:t>
            </a:r>
            <a:r>
              <a:rPr lang="en-US" altLang="ja-JP" sz="2400" dirty="0" smtClean="0"/>
              <a:t>caused </a:t>
            </a:r>
            <a:r>
              <a:rPr lang="en-US" altLang="ja-JP" sz="2400" dirty="0"/>
              <a:t>by site access with unsupported browser</a:t>
            </a:r>
            <a:endParaRPr lang="ja-JP" altLang="en-US" sz="2400" dirty="0"/>
          </a:p>
        </p:txBody>
      </p:sp>
    </p:spTree>
    <p:extLst>
      <p:ext uri="{BB962C8B-B14F-4D97-AF65-F5344CB8AC3E}">
        <p14:creationId xmlns:p14="http://schemas.microsoft.com/office/powerpoint/2010/main" val="25791217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4074</TotalTime>
  <Words>1957</Words>
  <Application>Microsoft Macintosh PowerPoint</Application>
  <PresentationFormat>On-screen Show (4:3)</PresentationFormat>
  <Paragraphs>179</Paragraphs>
  <Slides>20</Slides>
  <Notes>19</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20</vt:i4>
      </vt:variant>
    </vt:vector>
  </HeadingPairs>
  <TitlesOfParts>
    <vt:vector size="30" baseType="lpstr">
      <vt:lpstr>Calibri</vt:lpstr>
      <vt:lpstr>Calibri Light</vt:lpstr>
      <vt:lpstr>ＭＳ Ｐゴシック</vt:lpstr>
      <vt:lpstr>ＭＳ ゴシック</vt:lpstr>
      <vt:lpstr>Segoe UI Symbol</vt:lpstr>
      <vt:lpstr>メイリオ</vt:lpstr>
      <vt:lpstr>宋体</vt:lpstr>
      <vt:lpstr>新細明體</vt:lpstr>
      <vt:lpstr>Arial</vt:lpstr>
      <vt:lpstr>Office テーマ</vt:lpstr>
      <vt:lpstr>Introduction to Cyber Security  ― To survive in the IT society ―</vt:lpstr>
      <vt:lpstr>Learn about the law</vt:lpstr>
      <vt:lpstr>Major source of today's lecture</vt:lpstr>
      <vt:lpstr>Basic Act on Cybersecurity of Japan （Established November 6, 2014）</vt:lpstr>
      <vt:lpstr>PowerPoint Presentation</vt:lpstr>
      <vt:lpstr>PowerPoint Presentation</vt:lpstr>
      <vt:lpstr>Penal Code （ Law number:Act No. 45 of 1907 ） </vt:lpstr>
      <vt:lpstr>Penal Code （ Law number:Act No. 45 of 1907） </vt:lpstr>
      <vt:lpstr>Electronic computer damage and other business crimes</vt:lpstr>
      <vt:lpstr>Unauthorized Creation of Electromagnetic Records Penal code article 161-2</vt:lpstr>
      <vt:lpstr>Computer Fraud   Article 246-2 </vt:lpstr>
      <vt:lpstr>Act on Prohibition of Unauthorized Computer Access  Law number : Act No. 128 of 1999 </vt:lpstr>
      <vt:lpstr>Act on Prohibition of Unauthorized Computer Access </vt:lpstr>
      <vt:lpstr>Act on Prohibition of Unauthorized Computer Access </vt:lpstr>
      <vt:lpstr>Act on Optimization of Transmission of Constant Electronic Mail</vt:lpstr>
      <vt:lpstr>Act on Optimization of Transmission of Constant Electronic Mail</vt:lpstr>
      <vt:lpstr>Radio law（ Law No. 131 of May 2, 1945 ）</vt:lpstr>
      <vt:lpstr>Act on the Protection of Personal Information   (Abbreviation) Personal Information Protection Act  　2003 (Heisei 15 years) was established on May 23rd</vt:lpstr>
      <vt:lpstr>Cloud use and foreign law  (From Ministry of Economy, Trade and Industry)</vt:lpstr>
      <vt:lpstr>Regulations on security at Kyushu University</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サイバーセキュリティ基礎論  ― IT社会を生き抜くために ―</dc:title>
  <dc:creator>Koji OKAMURA</dc:creator>
  <cp:lastModifiedBy>Chenguang Ma</cp:lastModifiedBy>
  <cp:revision>229</cp:revision>
  <cp:lastPrinted>2017-02-23T01:49:43Z</cp:lastPrinted>
  <dcterms:created xsi:type="dcterms:W3CDTF">2014-09-07T05:46:22Z</dcterms:created>
  <dcterms:modified xsi:type="dcterms:W3CDTF">2017-02-28T05:21:04Z</dcterms:modified>
</cp:coreProperties>
</file>