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7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37" r:id="rId10"/>
    <p:sldId id="338" r:id="rId11"/>
    <p:sldId id="339" r:id="rId12"/>
    <p:sldId id="340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  <p:sldId id="360" r:id="rId42"/>
    <p:sldId id="361" r:id="rId43"/>
    <p:sldId id="362" r:id="rId44"/>
    <p:sldId id="363" r:id="rId45"/>
    <p:sldId id="364" r:id="rId4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4" autoAdjust="0"/>
    <p:restoredTop sz="83917" autoAdjust="0"/>
  </p:normalViewPr>
  <p:slideViewPr>
    <p:cSldViewPr snapToGrid="0">
      <p:cViewPr>
        <p:scale>
          <a:sx n="80" d="100"/>
          <a:sy n="80" d="100"/>
        </p:scale>
        <p:origin x="1032" y="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01860-8A8F-4CA4-B01E-A531D506F2BC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3E8C1-6D67-46CE-A49D-5B9110234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52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C86BA13-3B01-46E1-9708-6901398A5DA4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29919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/>
              <a:t>Demonstrate</a:t>
            </a:r>
            <a:r>
              <a:rPr lang="en-US" altLang="ja-JP" baseline="0" dirty="0" smtClean="0"/>
              <a:t> of</a:t>
            </a:r>
            <a:r>
              <a:rPr lang="en-US" altLang="ja-JP" dirty="0" smtClean="0"/>
              <a:t> license application</a:t>
            </a:r>
            <a:endParaRPr lang="ja-JP" altLang="en-US" dirty="0" smtClean="0"/>
          </a:p>
        </p:txBody>
      </p:sp>
      <p:sp>
        <p:nvSpPr>
          <p:cNvPr id="481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B3A79AC-D957-4679-9315-9F6DCE4EA287}" type="slidenum">
              <a:rPr lang="ja-JP" altLang="en-US" sz="1200" smtClean="0"/>
              <a:pPr eaLnBrk="1" hangingPunct="1"/>
              <a:t>43</a:t>
            </a:fld>
            <a:endParaRPr lang="ja-JP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6343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68EEA6E-FDE8-421F-B8E2-FAAD5EFDAB91}" type="slidenum">
              <a:rPr lang="en-US" altLang="ja-JP" sz="1200" smtClean="0"/>
              <a:pPr eaLnBrk="1" hangingPunct="1"/>
              <a:t>26</a:t>
            </a:fld>
            <a:endParaRPr lang="en-US" altLang="ja-JP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738216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5120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D89F45F-39B0-4D9E-8D46-9B3758596E0B}" type="slidenum">
              <a:rPr lang="ja-JP" altLang="en-US" sz="1200" smtClean="0"/>
              <a:pPr eaLnBrk="1" hangingPunct="1"/>
              <a:t>27</a:t>
            </a:fld>
            <a:endParaRPr lang="ja-JP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633540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ja-JP" dirty="0" smtClean="0"/>
              <a:t>At present,</a:t>
            </a:r>
            <a:r>
              <a:rPr lang="en-US" altLang="ja-JP" baseline="0" dirty="0" smtClean="0"/>
              <a:t> t</a:t>
            </a:r>
            <a:r>
              <a:rPr lang="en-US" altLang="ja-JP" dirty="0" smtClean="0"/>
              <a:t>here are 2018 slides included in 25 teaching materials collected from 6 universities that processed in the new process,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/>
              <a:t>Among them, 820 pieces (41%) included copyrights of others.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/>
              <a:t>The slide which corresponds to "method of describing source" is 80%.</a:t>
            </a:r>
          </a:p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5222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8423F56-B3DA-498F-9E30-AF5261C3D011}" type="slidenum">
              <a:rPr lang="ja-JP" altLang="en-US" sz="1200" smtClean="0"/>
              <a:pPr eaLnBrk="1" hangingPunct="1"/>
              <a:t>29</a:t>
            </a:fld>
            <a:endParaRPr lang="ja-JP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6435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1C933EA-8AFE-45F2-9FF7-D4736167F744}" type="slidenum">
              <a:rPr lang="en-US" altLang="ja-JP" sz="1200" smtClean="0"/>
              <a:pPr eaLnBrk="1" hangingPunct="1"/>
              <a:t>33</a:t>
            </a:fld>
            <a:endParaRPr lang="en-US" altLang="ja-JP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425477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smtClean="0"/>
              <a:t>九州がんプロフェッショナル養成プラン(2008.3.10)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BCFCC1F-F7FE-4B24-B8DA-7B6ADA017B3D}" type="slidenum">
              <a:rPr lang="en-US" altLang="ja-JP" sz="1200" smtClean="0"/>
              <a:pPr eaLnBrk="1" hangingPunct="1"/>
              <a:t>37</a:t>
            </a:fld>
            <a:endParaRPr lang="en-US" altLang="ja-JP" sz="1200" smtClean="0"/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945885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B7ADE9D-7056-427B-BDF2-5C900DDE4BBD}" type="slidenum">
              <a:rPr lang="en-US" altLang="ja-JP" sz="1200" smtClean="0"/>
              <a:pPr eaLnBrk="1" hangingPunct="1"/>
              <a:t>38</a:t>
            </a:fld>
            <a:endParaRPr lang="en-US" altLang="ja-JP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92995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3E8C1-6D67-46CE-A49D-5B9110234884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14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/>
              <a:t>Demonstrate</a:t>
            </a:r>
            <a:r>
              <a:rPr lang="en-US" altLang="ja-JP" baseline="0" dirty="0" smtClean="0"/>
              <a:t> of</a:t>
            </a:r>
            <a:r>
              <a:rPr lang="en-US" altLang="ja-JP" dirty="0" smtClean="0"/>
              <a:t> license application</a:t>
            </a:r>
            <a:endParaRPr lang="ja-JP" altLang="en-US" dirty="0" smtClean="0"/>
          </a:p>
        </p:txBody>
      </p:sp>
      <p:sp>
        <p:nvSpPr>
          <p:cNvPr id="481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B3A79AC-D957-4679-9315-9F6DCE4EA287}" type="slidenum">
              <a:rPr lang="ja-JP" altLang="en-US" sz="1200" smtClean="0"/>
              <a:pPr eaLnBrk="1" hangingPunct="1"/>
              <a:t>42</a:t>
            </a:fld>
            <a:endParaRPr lang="ja-JP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5917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6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2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24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64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8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5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95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93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0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39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48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F6E02-D7BF-456F-A7C5-804D5346EEA0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E86D6-329C-4F75-BA84-D3C7A7D54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47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Relationship Id="rId3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bunka.go.jp/seisaku/chosakuken/seidokaisetsu/pdf/h28_text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nka.go.jp/jiyuriyo" TargetMode="External"/><Relationship Id="rId4" Type="http://schemas.openxmlformats.org/officeDocument/2006/relationships/image" Target="../media/image19.jpeg"/><Relationship Id="rId5" Type="http://schemas.openxmlformats.org/officeDocument/2006/relationships/image" Target="../media/image20.gif"/><Relationship Id="rId6" Type="http://schemas.openxmlformats.org/officeDocument/2006/relationships/image" Target="../media/image21.gif"/><Relationship Id="rId7" Type="http://schemas.openxmlformats.org/officeDocument/2006/relationships/image" Target="../media/image22.gif"/><Relationship Id="rId8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jp/licenses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current.ndl.go.jp/node/31257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hyperlink" Target="http://catalog.lib.kyushu-u.ac.jp/recordID/1440766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media.co.jp/news/articles/1507/28/news071.html" TargetMode="External"/><Relationship Id="rId4" Type="http://schemas.openxmlformats.org/officeDocument/2006/relationships/hyperlink" Target="http://www.bunka.go.jp/seisaku/bunkashingikai/chosakuken/hoki/h27_04/" TargetMode="External"/><Relationship Id="rId5" Type="http://schemas.openxmlformats.org/officeDocument/2006/relationships/hyperlink" Target="http://www.bunka.go.jp/seisaku/chosakuken/need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ournals.plos.org/plosone/s/content-license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copyright.watson.jp/others_exception.shtml" TargetMode="External"/><Relationship Id="rId4" Type="http://schemas.openxmlformats.org/officeDocument/2006/relationships/hyperlink" Target="http://tyosaku.hanrei.jp/" TargetMode="External"/><Relationship Id="rId5" Type="http://schemas.openxmlformats.org/officeDocument/2006/relationships/hyperlink" Target="http://www.esite-hc.com/cn04/copyright.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ric.or.jp/qa/hajime/hajime1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pyright.watson.jp/others_exception.shtml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WMF"/><Relationship Id="rId12" Type="http://schemas.openxmlformats.org/officeDocument/2006/relationships/image" Target="../media/image11.WMF"/><Relationship Id="rId13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5" Type="http://schemas.openxmlformats.org/officeDocument/2006/relationships/image" Target="../media/image4.WMF"/><Relationship Id="rId6" Type="http://schemas.openxmlformats.org/officeDocument/2006/relationships/image" Target="../media/image5.WMF"/><Relationship Id="rId7" Type="http://schemas.openxmlformats.org/officeDocument/2006/relationships/image" Target="../media/image6.WMF"/><Relationship Id="rId8" Type="http://schemas.openxmlformats.org/officeDocument/2006/relationships/image" Target="../media/image7.WMF"/><Relationship Id="rId9" Type="http://schemas.openxmlformats.org/officeDocument/2006/relationships/image" Target="../media/image8.jpeg"/><Relationship Id="rId10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hosakuken.bunka.go.jp/naruhodo/outline/4.1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ma.go.jp/jma/kishou/info/coment.html" TargetMode="External"/><Relationship Id="rId3" Type="http://schemas.openxmlformats.org/officeDocument/2006/relationships/hyperlink" Target="http://www.gsi.go.jp/kikakuchousei/kikakuchousei4018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0515" y="1122363"/>
            <a:ext cx="7945581" cy="1925637"/>
          </a:xfrm>
        </p:spPr>
        <p:txBody>
          <a:bodyPr>
            <a:normAutofit/>
          </a:bodyPr>
          <a:lstStyle/>
          <a:p>
            <a:r>
              <a:rPr lang="en-US" altLang="ja-JP" sz="4000">
                <a:solidFill>
                  <a:prstClr val="black"/>
                </a:solidFill>
              </a:rPr>
              <a:t>Introduction to Cyber </a:t>
            </a:r>
            <a:r>
              <a:rPr lang="en-US" altLang="ja-JP" sz="4000">
                <a:solidFill>
                  <a:prstClr val="black"/>
                </a:solidFill>
              </a:rPr>
              <a:t>Security </a:t>
            </a:r>
            <a:r>
              <a:rPr lang="en-US" altLang="ja-JP" sz="4000" smtClean="0">
                <a:solidFill>
                  <a:prstClr val="black"/>
                </a:solidFill>
              </a:rPr>
              <a:t/>
            </a:r>
            <a:br>
              <a:rPr lang="en-US" altLang="ja-JP" sz="4000" smtClean="0">
                <a:solidFill>
                  <a:prstClr val="black"/>
                </a:solidFill>
              </a:rPr>
            </a:br>
            <a:r>
              <a:rPr lang="en-US" altLang="ja-JP" sz="3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―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survive in IT society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―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90938"/>
            <a:ext cx="6858000" cy="1655762"/>
          </a:xfrm>
        </p:spPr>
        <p:txBody>
          <a:bodyPr>
            <a:normAutofit/>
          </a:bodyPr>
          <a:lstStyle/>
          <a:p>
            <a:pPr lvl="0">
              <a:buClr>
                <a:srgbClr val="A53010"/>
              </a:buClr>
            </a:pPr>
            <a:endParaRPr lang="en-US" altLang="ja-JP" sz="3200" smtClean="0"/>
          </a:p>
          <a:p>
            <a:pPr lvl="0">
              <a:buClr>
                <a:srgbClr val="A53010"/>
              </a:buClr>
            </a:pPr>
            <a:r>
              <a:rPr lang="en-US" altLang="ja-JP" sz="3200" smtClean="0"/>
              <a:t>Copyright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704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7921" y="586511"/>
            <a:ext cx="7183394" cy="74964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</a:t>
            </a:r>
            <a:r>
              <a:rPr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creative works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4502" y="2121031"/>
            <a:ext cx="7891849" cy="3873928"/>
          </a:xfrm>
        </p:spPr>
        <p:txBody>
          <a:bodyPr>
            <a:normAutofit fontScale="92500"/>
          </a:bodyPr>
          <a:lstStyle/>
          <a:p>
            <a:r>
              <a:rPr lang="en-US" altLang="ja-JP" sz="2800" b="1" dirty="0">
                <a:solidFill>
                  <a:srgbClr val="000000"/>
                </a:solidFill>
              </a:rPr>
              <a:t>By thinking of </a:t>
            </a:r>
            <a:r>
              <a:rPr lang="ja-JP" altLang="en-US" sz="2800" b="1" dirty="0">
                <a:solidFill>
                  <a:srgbClr val="FF0000"/>
                </a:solidFill>
              </a:rPr>
              <a:t>「</a:t>
            </a:r>
            <a:r>
              <a:rPr lang="en-US" altLang="ja-JP" sz="2800" b="1" dirty="0">
                <a:solidFill>
                  <a:srgbClr val="FF0000"/>
                </a:solidFill>
              </a:rPr>
              <a:t>creative</a:t>
            </a:r>
            <a:r>
              <a:rPr lang="ja-JP" altLang="en-US" sz="2800" b="1" dirty="0">
                <a:solidFill>
                  <a:srgbClr val="FF0000"/>
                </a:solidFill>
              </a:rPr>
              <a:t>」</a:t>
            </a:r>
            <a:r>
              <a:rPr lang="en-US" altLang="ja-JP" sz="2800" b="1" dirty="0">
                <a:solidFill>
                  <a:srgbClr val="FF0000"/>
                </a:solidFill>
              </a:rPr>
              <a:t>, </a:t>
            </a:r>
            <a:r>
              <a:rPr lang="ja-JP" altLang="en-US" sz="2800" b="1" dirty="0">
                <a:solidFill>
                  <a:srgbClr val="000000"/>
                </a:solidFill>
              </a:rPr>
              <a:t>「</a:t>
            </a:r>
            <a:r>
              <a:rPr lang="en-US" altLang="ja-JP" sz="2800" b="1" dirty="0">
                <a:solidFill>
                  <a:srgbClr val="000000"/>
                </a:solidFill>
              </a:rPr>
              <a:t>counterfeit goods</a:t>
            </a:r>
            <a:r>
              <a:rPr lang="ja-JP" altLang="en-US" sz="2800" b="1" dirty="0">
                <a:solidFill>
                  <a:srgbClr val="000000"/>
                </a:solidFill>
              </a:rPr>
              <a:t>」</a:t>
            </a:r>
            <a:r>
              <a:rPr lang="en-US" altLang="ja-JP" sz="2800" b="1" dirty="0">
                <a:solidFill>
                  <a:srgbClr val="000000"/>
                </a:solidFill>
              </a:rPr>
              <a:t> of others‘ work and </a:t>
            </a:r>
            <a:r>
              <a:rPr lang="ja-JP" altLang="en-US" sz="2800" b="1" dirty="0">
                <a:solidFill>
                  <a:srgbClr val="000000"/>
                </a:solidFill>
              </a:rPr>
              <a:t>「</a:t>
            </a:r>
            <a:r>
              <a:rPr lang="en-US" altLang="ja-JP" sz="2800" b="1" dirty="0">
                <a:solidFill>
                  <a:srgbClr val="000000"/>
                </a:solidFill>
              </a:rPr>
              <a:t>commonplace</a:t>
            </a:r>
            <a:r>
              <a:rPr lang="ja-JP" altLang="en-US" sz="2800" b="1" dirty="0">
                <a:solidFill>
                  <a:srgbClr val="000000"/>
                </a:solidFill>
              </a:rPr>
              <a:t>」</a:t>
            </a:r>
            <a:r>
              <a:rPr lang="en-US" altLang="ja-JP" sz="2800" b="1" dirty="0">
                <a:solidFill>
                  <a:srgbClr val="000000"/>
                </a:solidFill>
              </a:rPr>
              <a:t> contents are excluded</a:t>
            </a:r>
            <a:endParaRPr lang="en-US" altLang="ja-JP" sz="2800" dirty="0" smtClean="0"/>
          </a:p>
          <a:p>
            <a:r>
              <a:rPr lang="en-US" altLang="ja-JP" sz="2800" dirty="0"/>
              <a:t>Things that become the same no matter who expresses </a:t>
            </a:r>
            <a:r>
              <a:rPr lang="en-US" altLang="ja-JP" sz="2800" dirty="0" smtClean="0"/>
              <a:t>it,  </a:t>
            </a:r>
            <a:r>
              <a:rPr lang="en-US" altLang="ja-JP" sz="2800" dirty="0"/>
              <a:t>is considered to </a:t>
            </a:r>
            <a:r>
              <a:rPr lang="en-US" altLang="ja-JP" sz="2800" dirty="0" smtClean="0"/>
              <a:t>be no </a:t>
            </a:r>
            <a:r>
              <a:rPr lang="en-US" altLang="ja-JP" sz="2800" dirty="0"/>
              <a:t>creativity.</a:t>
            </a:r>
            <a:endParaRPr lang="en-US" altLang="ja-JP" sz="2800" dirty="0" smtClean="0"/>
          </a:p>
          <a:p>
            <a:r>
              <a:rPr lang="en-US" altLang="ja-JP" sz="2800" dirty="0" smtClean="0"/>
              <a:t>Ex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lvl="1"/>
            <a:r>
              <a:rPr lang="en-US" altLang="ja-JP" sz="2600" dirty="0"/>
              <a:t>Pictures replicating TV animation and cartoon characters</a:t>
            </a:r>
            <a:endParaRPr lang="en-US" altLang="ja-JP" sz="2600" dirty="0" smtClean="0"/>
          </a:p>
          <a:p>
            <a:pPr lvl="1"/>
            <a:r>
              <a:rPr lang="en-US" altLang="ja-JP" sz="2600" dirty="0" smtClean="0"/>
              <a:t>Photos taken </a:t>
            </a:r>
            <a:r>
              <a:rPr lang="en-US" altLang="ja-JP" sz="2600" dirty="0"/>
              <a:t>from the front of paintings</a:t>
            </a:r>
            <a:endParaRPr lang="en-US" altLang="ja-JP" sz="2600" dirty="0" smtClean="0"/>
          </a:p>
          <a:p>
            <a:pPr marL="457200" lvl="1" indent="0">
              <a:buNone/>
            </a:pPr>
            <a:r>
              <a:rPr lang="ja-JP" altLang="en-US" sz="2000" dirty="0" smtClean="0"/>
              <a:t>（</a:t>
            </a:r>
            <a:r>
              <a:rPr lang="en-US" altLang="ja-JP" sz="2000" dirty="0"/>
              <a:t>P</a:t>
            </a:r>
            <a:r>
              <a:rPr lang="en-US" altLang="ja-JP" sz="2000" dirty="0" smtClean="0"/>
              <a:t>ublish </a:t>
            </a:r>
            <a:r>
              <a:rPr lang="en-US" altLang="ja-JP" sz="2000" dirty="0"/>
              <a:t>without </a:t>
            </a:r>
            <a:r>
              <a:rPr lang="en-US" altLang="ja-JP" sz="2000" dirty="0" smtClean="0"/>
              <a:t>permission infringes </a:t>
            </a:r>
            <a:r>
              <a:rPr lang="en-US" altLang="ja-JP" sz="2000" dirty="0"/>
              <a:t>the copyright of characters and paintings</a:t>
            </a:r>
            <a:r>
              <a:rPr lang="ja-JP" altLang="en-US" sz="2000" dirty="0" smtClean="0"/>
              <a:t>）</a:t>
            </a:r>
            <a:endParaRPr lang="en-US" altLang="ja-JP" sz="2000" dirty="0"/>
          </a:p>
          <a:p>
            <a:pPr lvl="1"/>
            <a:endParaRPr lang="ja-JP" altLang="en-US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356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8465" y="475685"/>
            <a:ext cx="7183394" cy="74964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</a:t>
            </a:r>
            <a:r>
              <a:rPr kumimoji="1"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creative works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4787" y="1520215"/>
            <a:ext cx="7891849" cy="4129600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000000"/>
                </a:solidFill>
              </a:rPr>
              <a:t>「</a:t>
            </a:r>
            <a:r>
              <a:rPr lang="en-US" altLang="ja-JP" sz="2800" b="1" dirty="0">
                <a:solidFill>
                  <a:srgbClr val="000000"/>
                </a:solidFill>
              </a:rPr>
              <a:t>Ideas</a:t>
            </a:r>
            <a:r>
              <a:rPr lang="ja-JP" altLang="en-US" sz="2800" b="1" dirty="0">
                <a:solidFill>
                  <a:srgbClr val="000000"/>
                </a:solidFill>
              </a:rPr>
              <a:t>」</a:t>
            </a:r>
            <a:r>
              <a:rPr lang="en-US" altLang="ja-JP" sz="2800" b="1" dirty="0">
                <a:solidFill>
                  <a:srgbClr val="000000"/>
                </a:solidFill>
              </a:rPr>
              <a:t> are excluded by thinking of </a:t>
            </a:r>
            <a:r>
              <a:rPr lang="ja-JP" altLang="en-US" sz="2800" b="1" dirty="0">
                <a:solidFill>
                  <a:srgbClr val="FF0000"/>
                </a:solidFill>
              </a:rPr>
              <a:t>「</a:t>
            </a:r>
            <a:r>
              <a:rPr lang="en-US" altLang="ja-JP" sz="2800" b="1" dirty="0">
                <a:solidFill>
                  <a:srgbClr val="FF0000"/>
                </a:solidFill>
              </a:rPr>
              <a:t>expressions</a:t>
            </a:r>
            <a:r>
              <a:rPr lang="ja-JP" altLang="en-US" sz="2800" b="1" dirty="0">
                <a:solidFill>
                  <a:srgbClr val="FF0000"/>
                </a:solidFill>
              </a:rPr>
              <a:t>」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.</a:t>
            </a:r>
            <a:r>
              <a:rPr lang="ja-JP" altLang="en-US" sz="2800" dirty="0" smtClean="0"/>
              <a:t> </a:t>
            </a:r>
            <a:r>
              <a:rPr lang="en-US" altLang="ja-JP" sz="2800" dirty="0"/>
              <a:t>Beside</a:t>
            </a:r>
            <a:r>
              <a:rPr lang="en-US" altLang="ja-JP" sz="2800" dirty="0" smtClean="0"/>
              <a:t>, </a:t>
            </a:r>
            <a:r>
              <a:rPr lang="en-US" altLang="ja-JP" sz="2800" dirty="0"/>
              <a:t>sentences etc. describing </a:t>
            </a:r>
            <a:r>
              <a:rPr lang="ja-JP" altLang="en-US" sz="2800" dirty="0" smtClean="0"/>
              <a:t>「</a:t>
            </a:r>
            <a:r>
              <a:rPr lang="en-US" altLang="ja-JP" sz="2800" dirty="0" smtClean="0"/>
              <a:t>ideas</a:t>
            </a:r>
            <a:r>
              <a:rPr lang="ja-JP" altLang="en-US" sz="2800" dirty="0" smtClean="0"/>
              <a:t>」</a:t>
            </a:r>
            <a:r>
              <a:rPr lang="en-US" altLang="ja-JP" sz="2800" dirty="0" smtClean="0"/>
              <a:t> are </a:t>
            </a:r>
            <a:r>
              <a:rPr lang="en-US" altLang="ja-JP" sz="2800" dirty="0"/>
              <a:t>included in </a:t>
            </a:r>
            <a:r>
              <a:rPr lang="en-US" altLang="ja-JP" sz="2800" dirty="0" smtClean="0"/>
              <a:t>creative work</a:t>
            </a:r>
          </a:p>
          <a:p>
            <a:r>
              <a:rPr lang="en-US" altLang="ja-JP" sz="2800" dirty="0"/>
              <a:t>Even with the same idea, if there is creativity in the way of expression it becomes a </a:t>
            </a:r>
            <a:r>
              <a:rPr lang="en-US" altLang="ja-JP" sz="2800" dirty="0" smtClean="0"/>
              <a:t>creative work</a:t>
            </a:r>
          </a:p>
          <a:p>
            <a:r>
              <a:rPr lang="en-US" altLang="ja-JP" sz="2800" dirty="0" smtClean="0"/>
              <a:t>Ex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lvl="1"/>
            <a:r>
              <a:rPr lang="en-US" altLang="ja-JP" sz="2600" dirty="0" smtClean="0"/>
              <a:t>Actually real </a:t>
            </a:r>
            <a:r>
              <a:rPr lang="en-US" altLang="ja-JP" sz="2600" dirty="0"/>
              <a:t>magic </a:t>
            </a:r>
            <a:r>
              <a:rPr lang="en-US" altLang="ja-JP" sz="2600" dirty="0" smtClean="0"/>
              <a:t>tricks are used in criminal drama’s </a:t>
            </a:r>
            <a:r>
              <a:rPr lang="en-US" altLang="ja-JP" sz="2600" dirty="0"/>
              <a:t>crime</a:t>
            </a:r>
            <a:r>
              <a:rPr lang="ja-JP" altLang="en-US" sz="2600" dirty="0" smtClean="0"/>
              <a:t>＝＞</a:t>
            </a:r>
            <a:r>
              <a:rPr lang="en-US" altLang="ja-JP" sz="2600" dirty="0" smtClean="0"/>
              <a:t>Drama </a:t>
            </a:r>
            <a:r>
              <a:rPr lang="en-US" altLang="ja-JP" sz="2600" dirty="0"/>
              <a:t>is a </a:t>
            </a:r>
            <a:r>
              <a:rPr lang="en-US" altLang="ja-JP" sz="2600" dirty="0" smtClean="0"/>
              <a:t>creative work</a:t>
            </a:r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239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0645" y="640192"/>
            <a:ext cx="7183394" cy="749644"/>
          </a:xfrm>
        </p:spPr>
        <p:txBody>
          <a:bodyPr>
            <a:normAutofit/>
          </a:bodyPr>
          <a:lstStyle/>
          <a:p>
            <a:r>
              <a:rPr kumimoji="1" lang="en-US" altLang="ja-JP" sz="4000" b="1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</a:t>
            </a:r>
            <a:r>
              <a:rPr kumimoji="1" lang="en-US" altLang="ja-JP" sz="4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creative works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3501" y="2337846"/>
            <a:ext cx="8235899" cy="3765621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solidFill>
                  <a:srgbClr val="000000"/>
                </a:solidFill>
              </a:rPr>
              <a:t>Depending on the conditions of</a:t>
            </a:r>
            <a:r>
              <a:rPr lang="en-US" altLang="ja-JP" sz="2800" b="1" dirty="0">
                <a:solidFill>
                  <a:srgbClr val="FF0000"/>
                </a:solidFill>
              </a:rPr>
              <a:t> </a:t>
            </a:r>
            <a:r>
              <a:rPr lang="ja-JP" altLang="en-US" sz="2800" b="1" dirty="0">
                <a:solidFill>
                  <a:srgbClr val="FF0000"/>
                </a:solidFill>
              </a:rPr>
              <a:t>「</a:t>
            </a:r>
            <a:r>
              <a:rPr lang="en-US" altLang="ja-JP" sz="2800" b="1" dirty="0">
                <a:solidFill>
                  <a:srgbClr val="FF0000"/>
                </a:solidFill>
              </a:rPr>
              <a:t>belonging to literature, academic, art or music range </a:t>
            </a:r>
            <a:r>
              <a:rPr lang="ja-JP" altLang="en-US" sz="2800" b="1" dirty="0">
                <a:solidFill>
                  <a:srgbClr val="FF0000"/>
                </a:solidFill>
              </a:rPr>
              <a:t>」</a:t>
            </a:r>
            <a:r>
              <a:rPr lang="ja-JP" altLang="en-US" sz="2800" dirty="0"/>
              <a:t>、「</a:t>
            </a:r>
            <a:r>
              <a:rPr lang="en-US" altLang="ja-JP" sz="2800" dirty="0"/>
              <a:t>Industrial products</a:t>
            </a:r>
            <a:r>
              <a:rPr lang="ja-JP" altLang="en-US" sz="2800" dirty="0"/>
              <a:t>」</a:t>
            </a:r>
            <a:r>
              <a:rPr lang="en-US" altLang="ja-JP" sz="2800" dirty="0"/>
              <a:t> etc. are excluded from </a:t>
            </a:r>
            <a:r>
              <a:rPr lang="en-US" altLang="ja-JP" sz="2800" dirty="0" smtClean="0"/>
              <a:t>creative work</a:t>
            </a:r>
          </a:p>
          <a:p>
            <a:r>
              <a:rPr lang="en-US" altLang="ja-JP" sz="2800" dirty="0"/>
              <a:t>Industrial products have designs (shape and color, mass production and </a:t>
            </a:r>
            <a:r>
              <a:rPr lang="en-US" altLang="ja-JP" sz="2800" dirty="0" smtClean="0"/>
              <a:t>movability ) </a:t>
            </a:r>
            <a:r>
              <a:rPr lang="en-US" altLang="ja-JP" sz="2800" dirty="0"/>
              <a:t>registered.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70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143" y="284963"/>
            <a:ext cx="7902570" cy="739450"/>
          </a:xfrm>
        </p:spPr>
        <p:txBody>
          <a:bodyPr>
            <a:no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Works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authors,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copyrights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copyright holders</a:t>
            </a:r>
            <a:endParaRPr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39035" y="1822983"/>
            <a:ext cx="6970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Rights (</a:t>
            </a:r>
            <a:r>
              <a:rPr lang="en-US" altLang="ja-JP" sz="2800" dirty="0">
                <a:solidFill>
                  <a:srgbClr val="FF0000"/>
                </a:solidFill>
              </a:rPr>
              <a:t>author's moral rights, copyright (property rights)</a:t>
            </a:r>
            <a:r>
              <a:rPr lang="en-US" altLang="ja-JP" sz="2800" dirty="0"/>
              <a:t>) arise at the same time as the creation of the work [non-formalism]</a:t>
            </a:r>
            <a:endParaRPr lang="en-US" altLang="ja-JP" sz="28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84340" y="3447776"/>
            <a:ext cx="7259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Copyrights (property rights) </a:t>
            </a:r>
            <a:r>
              <a:rPr lang="en-US" altLang="ja-JP" sz="2800" dirty="0">
                <a:solidFill>
                  <a:srgbClr val="FF0000"/>
                </a:solidFill>
              </a:rPr>
              <a:t>can be transferred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47" y="1929125"/>
            <a:ext cx="1366914" cy="124065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47" y="4419600"/>
            <a:ext cx="1359115" cy="1379463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6494720" y="5109331"/>
            <a:ext cx="1575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Publisher</a:t>
            </a:r>
            <a:endParaRPr lang="en-US" altLang="ja-JP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5636" y="1312755"/>
            <a:ext cx="8698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Copyright authors</a:t>
            </a:r>
            <a:r>
              <a:rPr lang="ja-JP" altLang="en-US" sz="2800" dirty="0" smtClean="0"/>
              <a:t>＝</a:t>
            </a:r>
            <a:r>
              <a:rPr lang="en-US" altLang="ja-JP" sz="2800" dirty="0">
                <a:solidFill>
                  <a:srgbClr val="FF0000"/>
                </a:solidFill>
              </a:rPr>
              <a:t>A person who created </a:t>
            </a:r>
            <a:r>
              <a:rPr lang="en-US" altLang="ja-JP" sz="2800" dirty="0" smtClean="0">
                <a:solidFill>
                  <a:srgbClr val="FF0000"/>
                </a:solidFill>
              </a:rPr>
              <a:t>creative work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96316" y="5822173"/>
            <a:ext cx="7543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Copyright holder = </a:t>
            </a:r>
            <a:r>
              <a:rPr lang="en-US" altLang="ja-JP" sz="2800" dirty="0">
                <a:solidFill>
                  <a:srgbClr val="FF0000"/>
                </a:solidFill>
              </a:rPr>
              <a:t>person </a:t>
            </a:r>
            <a:r>
              <a:rPr lang="en-US" altLang="ja-JP" sz="2800" dirty="0" smtClean="0">
                <a:solidFill>
                  <a:srgbClr val="FF0000"/>
                </a:solidFill>
              </a:rPr>
              <a:t>who owns copyright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39" name="下矢印 38"/>
          <p:cNvSpPr/>
          <p:nvPr/>
        </p:nvSpPr>
        <p:spPr bwMode="auto">
          <a:xfrm>
            <a:off x="1598099" y="3246118"/>
            <a:ext cx="457200" cy="1143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下矢印 39"/>
          <p:cNvSpPr/>
          <p:nvPr/>
        </p:nvSpPr>
        <p:spPr bwMode="auto">
          <a:xfrm rot="5400000">
            <a:off x="3116767" y="3755557"/>
            <a:ext cx="457200" cy="2179128"/>
          </a:xfrm>
          <a:prstGeom prst="downArrow">
            <a:avLst/>
          </a:prstGeom>
          <a:solidFill>
            <a:srgbClr val="00FF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648" y="3761176"/>
            <a:ext cx="2195980" cy="219598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418297" y="3400904"/>
            <a:ext cx="1275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Transfer of rights</a:t>
            </a:r>
            <a:endParaRPr kumimoji="1" lang="en-US" altLang="ja-JP" sz="2000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602062" y="4953680"/>
            <a:ext cx="1802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Permission application</a:t>
            </a:r>
            <a:endParaRPr kumimoji="1"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8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 bwMode="auto">
          <a:xfrm>
            <a:off x="3343019" y="1396728"/>
            <a:ext cx="5595330" cy="5087238"/>
          </a:xfrm>
          <a:prstGeom prst="roundRect">
            <a:avLst/>
          </a:prstGeom>
          <a:solidFill>
            <a:srgbClr val="FFFFCC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361764" y="1389761"/>
            <a:ext cx="2689402" cy="50942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6524" y="179728"/>
            <a:ext cx="8505676" cy="746682"/>
          </a:xfrm>
        </p:spPr>
        <p:txBody>
          <a:bodyPr>
            <a:no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Works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en-US" altLang="ja-JP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</a:t>
            </a:r>
            <a:r>
              <a:rPr lang="en-US" altLang="ja-JP" sz="4000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copyrights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copyright holders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8905" y="3764780"/>
            <a:ext cx="27051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</a:rPr>
              <a:t>Right to release</a:t>
            </a:r>
          </a:p>
          <a:p>
            <a:r>
              <a:rPr lang="en-US" altLang="ja-JP" sz="2800" dirty="0" smtClean="0">
                <a:solidFill>
                  <a:srgbClr val="C00000"/>
                </a:solidFill>
              </a:rPr>
              <a:t>Right to display name</a:t>
            </a:r>
            <a:endParaRPr lang="en-US" altLang="ja-JP" sz="2800" dirty="0">
              <a:solidFill>
                <a:srgbClr val="C00000"/>
              </a:solidFill>
            </a:endParaRPr>
          </a:p>
          <a:p>
            <a:r>
              <a:rPr lang="en-US" altLang="ja-JP" sz="2800" dirty="0" smtClean="0">
                <a:solidFill>
                  <a:srgbClr val="C00000"/>
                </a:solidFill>
              </a:rPr>
              <a:t>right to maintain integrity</a:t>
            </a: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09" y="1547323"/>
            <a:ext cx="1366914" cy="124065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165" y="1484806"/>
            <a:ext cx="1359115" cy="1379463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400492" y="2854224"/>
            <a:ext cx="2719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</a:rPr>
              <a:t>Author's moral rights</a:t>
            </a:r>
            <a:endParaRPr kumimoji="1" lang="en-US" altLang="ja-JP" sz="2800" dirty="0" smtClean="0">
              <a:solidFill>
                <a:srgbClr val="C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06465" y="1540918"/>
            <a:ext cx="14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Author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87016" y="1540918"/>
            <a:ext cx="3254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Copyright holder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27789" y="2978855"/>
            <a:ext cx="286052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008000"/>
                </a:solidFill>
              </a:rPr>
              <a:t>Right to copy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Right of presentation</a:t>
            </a:r>
            <a:r>
              <a:rPr lang="ja-JP" altLang="en-US" sz="2000" dirty="0">
                <a:solidFill>
                  <a:srgbClr val="008000"/>
                </a:solidFill>
              </a:rPr>
              <a:t>・</a:t>
            </a:r>
            <a:r>
              <a:rPr lang="en-US" altLang="ja-JP" sz="2000" dirty="0" smtClean="0">
                <a:solidFill>
                  <a:srgbClr val="008000"/>
                </a:solidFill>
              </a:rPr>
              <a:t> performance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Screening </a:t>
            </a:r>
            <a:r>
              <a:rPr lang="en-US" altLang="ja-JP" sz="2000" dirty="0" smtClean="0">
                <a:solidFill>
                  <a:srgbClr val="008000"/>
                </a:solidFill>
              </a:rPr>
              <a:t>right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Public transmission right · Send permission </a:t>
            </a:r>
            <a:r>
              <a:rPr lang="en-US" altLang="ja-JP" sz="2000" dirty="0" smtClean="0">
                <a:solidFill>
                  <a:srgbClr val="008000"/>
                </a:solidFill>
              </a:rPr>
              <a:t>right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Dictation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Exhibit right</a:t>
            </a:r>
            <a:endParaRPr lang="en-US" altLang="ja-JP" sz="2000" dirty="0" smtClean="0">
              <a:solidFill>
                <a:srgbClr val="008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77178" y="2061319"/>
            <a:ext cx="4836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008000"/>
                </a:solidFill>
              </a:rPr>
              <a:t>Copyright </a:t>
            </a:r>
            <a:endParaRPr lang="en-US" altLang="ja-JP" sz="2800" dirty="0" smtClean="0">
              <a:solidFill>
                <a:srgbClr val="008000"/>
              </a:solidFill>
            </a:endParaRPr>
          </a:p>
          <a:p>
            <a:r>
              <a:rPr lang="en-US" altLang="ja-JP" sz="2800" dirty="0" smtClean="0">
                <a:solidFill>
                  <a:srgbClr val="008000"/>
                </a:solidFill>
              </a:rPr>
              <a:t>(</a:t>
            </a:r>
            <a:r>
              <a:rPr lang="en-US" altLang="ja-JP" sz="2800" dirty="0">
                <a:solidFill>
                  <a:srgbClr val="008000"/>
                </a:solidFill>
              </a:rPr>
              <a:t>property rights)</a:t>
            </a:r>
            <a:endParaRPr kumimoji="1" lang="en-US" altLang="ja-JP" sz="2800" dirty="0" smtClean="0">
              <a:solidFill>
                <a:srgbClr val="008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38827" y="2962651"/>
            <a:ext cx="2705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008000"/>
                </a:solidFill>
              </a:rPr>
              <a:t>Transfer right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Lending Rights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Distribution </a:t>
            </a:r>
            <a:r>
              <a:rPr lang="en-US" altLang="ja-JP" sz="2000" dirty="0" smtClean="0">
                <a:solidFill>
                  <a:srgbClr val="008000"/>
                </a:solidFill>
              </a:rPr>
              <a:t>right</a:t>
            </a:r>
          </a:p>
          <a:p>
            <a:endParaRPr lang="en-US" altLang="ja-JP" sz="2000" dirty="0">
              <a:solidFill>
                <a:srgbClr val="008000"/>
              </a:solidFill>
            </a:endParaRPr>
          </a:p>
          <a:p>
            <a:r>
              <a:rPr lang="en-US" altLang="ja-JP" sz="2000" dirty="0">
                <a:solidFill>
                  <a:srgbClr val="008000"/>
                </a:solidFill>
              </a:rPr>
              <a:t>Translation right ·</a:t>
            </a:r>
            <a:r>
              <a:rPr lang="en-US" altLang="ja-JP" sz="2000" dirty="0" smtClean="0">
                <a:solidFill>
                  <a:srgbClr val="008000"/>
                </a:solidFill>
              </a:rPr>
              <a:t>adaptation right</a:t>
            </a:r>
          </a:p>
          <a:p>
            <a:r>
              <a:rPr lang="en-US" altLang="ja-JP" sz="2000" dirty="0">
                <a:solidFill>
                  <a:srgbClr val="008000"/>
                </a:solidFill>
              </a:rPr>
              <a:t>Right to use secondary works</a:t>
            </a:r>
          </a:p>
        </p:txBody>
      </p:sp>
    </p:spTree>
    <p:extLst>
      <p:ext uri="{BB962C8B-B14F-4D97-AF65-F5344CB8AC3E}">
        <p14:creationId xmlns:p14="http://schemas.microsoft.com/office/powerpoint/2010/main" val="32418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94" y="424826"/>
            <a:ext cx="8921406" cy="700216"/>
          </a:xfrm>
        </p:spPr>
        <p:txBody>
          <a:bodyPr>
            <a:noAutofit/>
          </a:bodyPr>
          <a:lstStyle/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Difference between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author’s moral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rights and copyright (property rights)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4637" y="1524808"/>
            <a:ext cx="3855307" cy="473222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kumimoji="1" lang="en-US" altLang="ja-JP" sz="2400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kumimoji="1" lang="en-US" altLang="ja-JP" sz="2400" dirty="0" smtClean="0">
                <a:solidFill>
                  <a:srgbClr val="C00000"/>
                </a:solidFill>
              </a:rPr>
              <a:t>Author’s moral rights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kumimoji="1" lang="en-US" altLang="ja-JP" sz="24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１）</a:t>
            </a:r>
            <a:r>
              <a:rPr lang="en-US" altLang="ja-JP" sz="2400" dirty="0">
                <a:solidFill>
                  <a:srgbClr val="C00000"/>
                </a:solidFill>
              </a:rPr>
              <a:t>Gist of rights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Right to </a:t>
            </a:r>
            <a:r>
              <a:rPr lang="en-US" altLang="ja-JP" sz="2000" dirty="0" smtClean="0">
                <a:solidFill>
                  <a:srgbClr val="C00000"/>
                </a:solidFill>
              </a:rPr>
              <a:t>protect </a:t>
            </a:r>
            <a:r>
              <a:rPr lang="en-US" altLang="ja-JP" sz="2000" dirty="0">
                <a:solidFill>
                  <a:srgbClr val="C00000"/>
                </a:solidFill>
              </a:rPr>
              <a:t>personal </a:t>
            </a:r>
            <a:r>
              <a:rPr lang="en-US" altLang="ja-JP" sz="2000" dirty="0" smtClean="0">
                <a:solidFill>
                  <a:srgbClr val="C00000"/>
                </a:solidFill>
              </a:rPr>
              <a:t>profit of authors</a:t>
            </a: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２）</a:t>
            </a:r>
            <a:r>
              <a:rPr lang="en-US" altLang="ja-JP" sz="2400" dirty="0">
                <a:solidFill>
                  <a:srgbClr val="C00000"/>
                </a:solidFill>
              </a:rPr>
              <a:t>Transfer of rights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It </a:t>
            </a:r>
            <a:r>
              <a:rPr lang="en-US" altLang="ja-JP" sz="2000" dirty="0" smtClean="0">
                <a:solidFill>
                  <a:srgbClr val="C00000"/>
                </a:solidFill>
              </a:rPr>
              <a:t>can not be relocated </a:t>
            </a:r>
            <a:r>
              <a:rPr lang="en-US" altLang="ja-JP" sz="2000" dirty="0">
                <a:solidFill>
                  <a:srgbClr val="C00000"/>
                </a:solidFill>
              </a:rPr>
              <a:t>to anyone other than the author (individual exclusive)</a:t>
            </a:r>
            <a:endParaRPr lang="en-US" altLang="ja-JP" sz="20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kumimoji="1" lang="ja-JP" altLang="en-US" sz="2400" dirty="0" smtClean="0">
                <a:solidFill>
                  <a:srgbClr val="C00000"/>
                </a:solidFill>
              </a:rPr>
              <a:t>３）</a:t>
            </a:r>
            <a:r>
              <a:rPr lang="en-US" altLang="ja-JP" sz="2400" dirty="0">
                <a:solidFill>
                  <a:srgbClr val="C00000"/>
                </a:solidFill>
              </a:rPr>
              <a:t>Protection period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en-US" altLang="ja-JP" sz="2000" dirty="0">
                <a:solidFill>
                  <a:srgbClr val="C00000"/>
                </a:solidFill>
              </a:rPr>
              <a:t>If the author dies, it disappears (but it must be respected even after death)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4609414" y="1524808"/>
            <a:ext cx="3905936" cy="4732226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o"/>
              <a:defRPr kumimoji="1"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n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o"/>
              <a:defRPr kumimoji="1"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4C8492"/>
              </a:buClr>
              <a:buFont typeface="Wingdings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rgbClr val="660033"/>
              </a:buClr>
              <a:buFont typeface="Wingdings" pitchFamily="2" charset="2"/>
              <a:buChar char="§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ja-JP" sz="2400" kern="0" dirty="0" smtClean="0">
                <a:solidFill>
                  <a:srgbClr val="008000"/>
                </a:solidFill>
              </a:rPr>
              <a:t>Copyright</a:t>
            </a:r>
            <a:r>
              <a:rPr lang="ja-JP" altLang="en-US" sz="2400" kern="0" dirty="0" smtClean="0">
                <a:solidFill>
                  <a:srgbClr val="008000"/>
                </a:solidFill>
              </a:rPr>
              <a:t>（</a:t>
            </a:r>
            <a:r>
              <a:rPr lang="en-US" altLang="ja-JP" sz="2400" kern="0" dirty="0" smtClean="0">
                <a:solidFill>
                  <a:srgbClr val="008000"/>
                </a:solidFill>
              </a:rPr>
              <a:t>Property rights</a:t>
            </a:r>
            <a:r>
              <a:rPr lang="ja-JP" altLang="en-US" sz="2400" kern="0" dirty="0" smtClean="0">
                <a:solidFill>
                  <a:srgbClr val="008000"/>
                </a:solidFill>
              </a:rPr>
              <a:t>）</a:t>
            </a: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ja-JP" sz="2400" kern="0" dirty="0" smtClean="0">
              <a:solidFill>
                <a:srgbClr val="008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１）</a:t>
            </a:r>
            <a:r>
              <a:rPr lang="en-US" altLang="ja-JP" sz="2400" kern="0" dirty="0" smtClean="0">
                <a:solidFill>
                  <a:srgbClr val="008000"/>
                </a:solidFill>
              </a:rPr>
              <a:t>Gist of rights</a:t>
            </a:r>
          </a:p>
          <a:p>
            <a:pPr marL="438150" lvl="1" indent="0">
              <a:spcBef>
                <a:spcPts val="0"/>
              </a:spcBef>
              <a:buNone/>
            </a:pPr>
            <a:r>
              <a:rPr lang="en-US" altLang="ja-JP" sz="2000" kern="0" dirty="0">
                <a:solidFill>
                  <a:srgbClr val="008000"/>
                </a:solidFill>
              </a:rPr>
              <a:t>Right to protect the economic interests of authors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２）</a:t>
            </a:r>
            <a:r>
              <a:rPr lang="en-US" altLang="ja-JP" sz="2400" kern="0" dirty="0">
                <a:solidFill>
                  <a:srgbClr val="008000"/>
                </a:solidFill>
              </a:rPr>
              <a:t>Transfer of rights</a:t>
            </a:r>
          </a:p>
          <a:p>
            <a:pPr marL="438150" lvl="1" indent="0">
              <a:spcBef>
                <a:spcPts val="0"/>
              </a:spcBef>
              <a:buNone/>
            </a:pPr>
            <a:r>
              <a:rPr lang="en-US" altLang="ja-JP" sz="2000" kern="0" dirty="0">
                <a:solidFill>
                  <a:srgbClr val="008000"/>
                </a:solidFill>
              </a:rPr>
              <a:t>As well as general property you can transfer to other people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400" kern="0" dirty="0" smtClean="0">
                <a:solidFill>
                  <a:srgbClr val="008000"/>
                </a:solidFill>
              </a:rPr>
              <a:t>３）</a:t>
            </a:r>
            <a:r>
              <a:rPr lang="en-US" altLang="ja-JP" sz="2400" kern="0" dirty="0" smtClean="0">
                <a:solidFill>
                  <a:srgbClr val="008000"/>
                </a:solidFill>
              </a:rPr>
              <a:t>Protection period</a:t>
            </a:r>
            <a:endParaRPr lang="en-US" altLang="ja-JP" sz="2400" kern="0" dirty="0">
              <a:solidFill>
                <a:srgbClr val="008000"/>
              </a:solidFill>
            </a:endParaRPr>
          </a:p>
          <a:p>
            <a:pPr marL="438150" lvl="1" indent="0">
              <a:spcBef>
                <a:spcPts val="0"/>
              </a:spcBef>
              <a:buNone/>
            </a:pPr>
            <a:r>
              <a:rPr lang="en-US" altLang="ja-JP" sz="2000" kern="0" dirty="0">
                <a:solidFill>
                  <a:srgbClr val="008000"/>
                </a:solidFill>
              </a:rPr>
              <a:t>In principle, </a:t>
            </a:r>
            <a:r>
              <a:rPr lang="en-US" altLang="ja-JP" sz="2000" kern="0" dirty="0" smtClean="0">
                <a:solidFill>
                  <a:srgbClr val="008000"/>
                </a:solidFill>
              </a:rPr>
              <a:t>it </a:t>
            </a:r>
            <a:r>
              <a:rPr lang="en-US" altLang="ja-JP" sz="2000" kern="0" dirty="0">
                <a:solidFill>
                  <a:srgbClr val="008000"/>
                </a:solidFill>
              </a:rPr>
              <a:t>shall </a:t>
            </a:r>
            <a:r>
              <a:rPr lang="en-US" altLang="ja-JP" sz="2000" kern="0" dirty="0" smtClean="0">
                <a:solidFill>
                  <a:srgbClr val="008000"/>
                </a:solidFill>
              </a:rPr>
              <a:t>be kept for </a:t>
            </a:r>
            <a:r>
              <a:rPr lang="en-US" altLang="ja-JP" sz="2000" kern="0" dirty="0">
                <a:solidFill>
                  <a:srgbClr val="008000"/>
                </a:solidFill>
              </a:rPr>
              <a:t>50 years </a:t>
            </a:r>
            <a:r>
              <a:rPr lang="en-US" altLang="ja-JP" sz="2000" kern="0" dirty="0" smtClean="0">
                <a:solidFill>
                  <a:srgbClr val="008000"/>
                </a:solidFill>
              </a:rPr>
              <a:t>after author’s </a:t>
            </a:r>
            <a:r>
              <a:rPr lang="en-US" altLang="ja-JP" sz="2000" kern="0" dirty="0">
                <a:solidFill>
                  <a:srgbClr val="008000"/>
                </a:solidFill>
              </a:rPr>
              <a:t>death (with exceptional provision)</a:t>
            </a:r>
            <a:endParaRPr lang="ja-JP" altLang="en-US" sz="2000" kern="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668" y="298619"/>
            <a:ext cx="8355493" cy="708454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 of author's moral rights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1361" y="1466591"/>
            <a:ext cx="8287265" cy="4648200"/>
          </a:xfrm>
        </p:spPr>
        <p:txBody>
          <a:bodyPr>
            <a:normAutofit lnSpcReduction="10000"/>
          </a:bodyPr>
          <a:lstStyle/>
          <a:p>
            <a:r>
              <a:rPr lang="en-US" altLang="ja-JP" sz="3200" b="1" dirty="0"/>
              <a:t>Right to release</a:t>
            </a:r>
            <a:endParaRPr kumimoji="1" lang="en-US" altLang="ja-JP" sz="3200" b="1" dirty="0" smtClean="0"/>
          </a:p>
          <a:p>
            <a:pPr marL="471487" lvl="1" indent="0">
              <a:buNone/>
            </a:pPr>
            <a:r>
              <a:rPr lang="en-US" altLang="ja-JP" sz="2600" dirty="0"/>
              <a:t>The right to decide </a:t>
            </a:r>
            <a:r>
              <a:rPr lang="ja-JP" altLang="en-US" sz="2600" dirty="0" smtClean="0"/>
              <a:t>「</a:t>
            </a:r>
            <a:r>
              <a:rPr lang="en-US" altLang="ja-JP" sz="2600" dirty="0" smtClean="0"/>
              <a:t>Publish</a:t>
            </a:r>
            <a:r>
              <a:rPr lang="ja-JP" altLang="en-US" sz="2600" dirty="0" smtClean="0"/>
              <a:t>・</a:t>
            </a:r>
            <a:r>
              <a:rPr lang="en-US" altLang="ja-JP" sz="2600" dirty="0"/>
              <a:t>N</a:t>
            </a:r>
            <a:r>
              <a:rPr lang="en-US" altLang="ja-JP" sz="2600" dirty="0" smtClean="0"/>
              <a:t>ot </a:t>
            </a:r>
            <a:r>
              <a:rPr lang="en-US" altLang="ja-JP" sz="2600" dirty="0"/>
              <a:t>to </a:t>
            </a:r>
            <a:r>
              <a:rPr lang="en-US" altLang="ja-JP" sz="2600" dirty="0" smtClean="0"/>
              <a:t>publish</a:t>
            </a:r>
            <a:r>
              <a:rPr lang="ja-JP" altLang="en-US" sz="2600" dirty="0" smtClean="0"/>
              <a:t>」</a:t>
            </a:r>
            <a:endParaRPr lang="en-US" altLang="ja-JP" sz="2600" dirty="0" smtClean="0"/>
          </a:p>
          <a:p>
            <a:pPr marL="471487" lvl="1" indent="0">
              <a:buNone/>
            </a:pPr>
            <a:endParaRPr lang="en-US" altLang="ja-JP" dirty="0"/>
          </a:p>
          <a:p>
            <a:r>
              <a:rPr lang="en-US" altLang="ja-JP" sz="3200" b="1" dirty="0" smtClean="0"/>
              <a:t>Right to display name</a:t>
            </a:r>
            <a:endParaRPr lang="en-US" altLang="ja-JP" sz="3200" b="1" dirty="0"/>
          </a:p>
          <a:p>
            <a:pPr marL="471487" lvl="1" indent="0">
              <a:buNone/>
            </a:pPr>
            <a:r>
              <a:rPr lang="en-US" altLang="ja-JP" sz="2600" dirty="0"/>
              <a:t>Right to decide </a:t>
            </a:r>
            <a:r>
              <a:rPr lang="ja-JP" altLang="en-US" sz="2600" dirty="0"/>
              <a:t>「</a:t>
            </a:r>
            <a:r>
              <a:rPr lang="en-US" altLang="ja-JP" sz="2600" dirty="0" smtClean="0"/>
              <a:t>display name</a:t>
            </a:r>
            <a:r>
              <a:rPr lang="ja-JP" altLang="en-US" sz="2600" dirty="0"/>
              <a:t>・</a:t>
            </a:r>
            <a:r>
              <a:rPr lang="en-US" altLang="ja-JP" sz="2600" dirty="0" smtClean="0"/>
              <a:t>not to display name</a:t>
            </a:r>
            <a:r>
              <a:rPr lang="ja-JP" altLang="en-US" sz="2600" dirty="0" smtClean="0"/>
              <a:t>」</a:t>
            </a:r>
            <a:endParaRPr lang="en-US" altLang="ja-JP" sz="2600" dirty="0"/>
          </a:p>
          <a:p>
            <a:pPr marL="471487" lvl="1" indent="0">
              <a:buNone/>
            </a:pPr>
            <a:r>
              <a:rPr lang="en-US" altLang="ja-JP" sz="2600" dirty="0"/>
              <a:t>(Including selection of </a:t>
            </a:r>
            <a:r>
              <a:rPr lang="ja-JP" altLang="en-US" sz="2600" dirty="0" smtClean="0"/>
              <a:t>「</a:t>
            </a:r>
            <a:r>
              <a:rPr lang="en-US" altLang="ja-JP" sz="2600" dirty="0" smtClean="0"/>
              <a:t>real </a:t>
            </a:r>
            <a:r>
              <a:rPr lang="en-US" altLang="ja-JP" sz="2600" dirty="0"/>
              <a:t>name </a:t>
            </a:r>
            <a:r>
              <a:rPr lang="ja-JP" altLang="en-US" sz="2600" dirty="0" smtClean="0"/>
              <a:t>」</a:t>
            </a:r>
            <a:r>
              <a:rPr lang="en-US" altLang="ja-JP" sz="2600" dirty="0" smtClean="0"/>
              <a:t> </a:t>
            </a:r>
            <a:r>
              <a:rPr lang="en-US" altLang="ja-JP" sz="2600" dirty="0"/>
              <a:t>or </a:t>
            </a:r>
            <a:r>
              <a:rPr lang="ja-JP" altLang="en-US" sz="2600" dirty="0" smtClean="0"/>
              <a:t>「</a:t>
            </a:r>
            <a:r>
              <a:rPr lang="en-US" altLang="ja-JP" sz="2600" dirty="0" smtClean="0"/>
              <a:t>pen name (</a:t>
            </a:r>
            <a:r>
              <a:rPr lang="en-US" altLang="ja-JP" sz="2600" dirty="0"/>
              <a:t>pseudonym</a:t>
            </a:r>
            <a:r>
              <a:rPr lang="en-US" altLang="ja-JP" sz="2600" dirty="0" smtClean="0"/>
              <a:t>)</a:t>
            </a:r>
            <a:r>
              <a:rPr lang="ja-JP" altLang="en-US" sz="2600" dirty="0" smtClean="0"/>
              <a:t>」</a:t>
            </a:r>
            <a:r>
              <a:rPr lang="en-US" altLang="ja-JP" sz="2600" dirty="0" smtClean="0"/>
              <a:t>)</a:t>
            </a:r>
            <a:endParaRPr lang="en-US" altLang="ja-JP" dirty="0"/>
          </a:p>
          <a:p>
            <a:endParaRPr kumimoji="1" lang="en-US" altLang="ja-JP" sz="3200" b="1" dirty="0" smtClean="0"/>
          </a:p>
          <a:p>
            <a:r>
              <a:rPr lang="en-US" altLang="ja-JP" sz="3200" b="1" dirty="0"/>
              <a:t>R</a:t>
            </a:r>
            <a:r>
              <a:rPr lang="en-US" altLang="ja-JP" sz="3200" b="1" dirty="0" smtClean="0"/>
              <a:t>ight to maintain integrity</a:t>
            </a:r>
          </a:p>
          <a:p>
            <a:pPr marL="471487" lvl="1" indent="0">
              <a:buNone/>
            </a:pPr>
            <a:r>
              <a:rPr lang="en-US" altLang="ja-JP" sz="2600" dirty="0" smtClean="0"/>
              <a:t>Right of creative works can not be altered without author’s will</a:t>
            </a:r>
            <a:endParaRPr kumimoji="1" lang="en-US" altLang="ja-JP" sz="2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16</a:t>
            </a:fld>
            <a:endParaRPr lang="en-US" altLang="ja-JP" dirty="0"/>
          </a:p>
        </p:txBody>
      </p:sp>
      <p:sp>
        <p:nvSpPr>
          <p:cNvPr id="5" name="角丸四角形 4"/>
          <p:cNvSpPr/>
          <p:nvPr/>
        </p:nvSpPr>
        <p:spPr bwMode="auto">
          <a:xfrm>
            <a:off x="542205" y="4569418"/>
            <a:ext cx="8377398" cy="1370599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6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5482" y="484144"/>
            <a:ext cx="8908518" cy="710809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 of copyright (property right)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1778" y="1970202"/>
            <a:ext cx="8337722" cy="4240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create copies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distribute 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copies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communicate without using 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</a:t>
            </a:r>
            <a:endParaRPr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process (translate, arrange, transform, adapt)</a:t>
            </a:r>
            <a:endParaRPr lang="en-US" altLang="ja-JP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Note) The gist of the above-mentioned right ○○ means that the right holder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has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not to be ○○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without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permission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　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prohibit another person's "act of ○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without permission"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452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884" y="477414"/>
            <a:ext cx="8868400" cy="702182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 of copyright (property right)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700" y="1803400"/>
            <a:ext cx="8511403" cy="4523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600" b="1" dirty="0" smtClean="0"/>
              <a:t>①　</a:t>
            </a:r>
            <a:r>
              <a:rPr kumimoji="1" lang="en-US" altLang="ja-JP" sz="2600" b="1" dirty="0" smtClean="0"/>
              <a:t>Right to creat</a:t>
            </a:r>
            <a:r>
              <a:rPr lang="en-US" altLang="ja-JP" sz="2600" b="1" dirty="0" smtClean="0"/>
              <a:t>e copies</a:t>
            </a:r>
            <a:endParaRPr lang="en-US" altLang="ja-JP" sz="2600" b="1" dirty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 smtClean="0"/>
              <a:t>Right to copy </a:t>
            </a:r>
            <a:r>
              <a:rPr lang="en-US" altLang="ja-JP" sz="2400" dirty="0"/>
              <a:t>(all </a:t>
            </a:r>
            <a:r>
              <a:rPr lang="en-US" altLang="ja-JP" sz="2400" dirty="0" smtClean="0"/>
              <a:t>creative works</a:t>
            </a:r>
            <a:r>
              <a:rPr lang="en-US" altLang="ja-JP" sz="2400" dirty="0"/>
              <a:t>)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Note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「</a:t>
            </a:r>
            <a:r>
              <a:rPr lang="en-US" altLang="ja-JP" sz="2400" dirty="0" smtClean="0"/>
              <a:t>Copies</a:t>
            </a:r>
            <a:r>
              <a:rPr kumimoji="1" lang="ja-JP" altLang="en-US" sz="2400" dirty="0" smtClean="0"/>
              <a:t>」</a:t>
            </a:r>
            <a:r>
              <a:rPr lang="en-US" altLang="ja-JP" sz="2400" dirty="0" smtClean="0"/>
              <a:t> means</a:t>
            </a:r>
            <a:r>
              <a:rPr kumimoji="1" lang="ja-JP" altLang="en-US" sz="2400" dirty="0" smtClean="0"/>
              <a:t>、</a:t>
            </a:r>
            <a:r>
              <a:rPr lang="en-US" altLang="ja-JP" sz="2400" dirty="0" smtClean="0"/>
              <a:t>beside general </a:t>
            </a:r>
            <a:r>
              <a:rPr kumimoji="1" lang="ja-JP" altLang="en-US" sz="2400" dirty="0" smtClean="0"/>
              <a:t>「</a:t>
            </a:r>
            <a:r>
              <a:rPr kumimoji="1" lang="en-US" altLang="ja-JP" sz="2400" dirty="0" smtClean="0"/>
              <a:t>copy</a:t>
            </a:r>
            <a:r>
              <a:rPr kumimoji="1" lang="ja-JP" altLang="en-US" sz="2400" dirty="0" smtClean="0"/>
              <a:t>」、</a:t>
            </a:r>
            <a:r>
              <a:rPr lang="en-US" altLang="ja-JP" sz="2400" dirty="0" smtClean="0"/>
              <a:t>include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Recording</a:t>
            </a:r>
            <a:r>
              <a:rPr lang="ja-JP" altLang="en-US" sz="2400" dirty="0" smtClean="0"/>
              <a:t>」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photography</a:t>
            </a:r>
            <a:r>
              <a:rPr lang="ja-JP" altLang="en-US" sz="2400" dirty="0" smtClean="0"/>
              <a:t>」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copy with hand</a:t>
            </a:r>
            <a:r>
              <a:rPr lang="ja-JP" altLang="en-US" sz="2400" dirty="0" smtClean="0"/>
              <a:t>」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installing </a:t>
            </a:r>
            <a:r>
              <a:rPr lang="en-US" altLang="ja-JP" sz="2400" dirty="0"/>
              <a:t>on a hard disk of a personal </a:t>
            </a:r>
            <a:r>
              <a:rPr lang="en-US" altLang="ja-JP" sz="2400" dirty="0" smtClean="0"/>
              <a:t>computer</a:t>
            </a:r>
            <a:r>
              <a:rPr lang="ja-JP" altLang="en-US" sz="2400" dirty="0" smtClean="0"/>
              <a:t>」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etc.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600" b="1" dirty="0" smtClean="0"/>
              <a:t>②　</a:t>
            </a:r>
            <a:r>
              <a:rPr lang="en-US" altLang="ja-JP" sz="2600" b="1" dirty="0"/>
              <a:t>Right to distribute </a:t>
            </a:r>
            <a:r>
              <a:rPr lang="en-US" altLang="ja-JP" sz="2600" b="1" dirty="0" smtClean="0"/>
              <a:t>copies</a:t>
            </a:r>
            <a:endParaRPr kumimoji="1" lang="en-US" altLang="ja-JP" sz="2600" b="1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/>
              <a:t>Transfer right (other than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movie work</a:t>
            </a:r>
            <a:r>
              <a:rPr lang="ja-JP" altLang="en-US" sz="2400" dirty="0"/>
              <a:t>」</a:t>
            </a:r>
            <a:r>
              <a:rPr lang="en-US" altLang="ja-JP" sz="2400" dirty="0" smtClean="0"/>
              <a:t>)</a:t>
            </a:r>
          </a:p>
          <a:p>
            <a:pPr marL="0" indent="0">
              <a:buNone/>
            </a:pPr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Lending right</a:t>
            </a:r>
            <a:r>
              <a:rPr lang="en-US" altLang="ja-JP" sz="2400" dirty="0"/>
              <a:t>(other than </a:t>
            </a:r>
            <a:r>
              <a:rPr lang="ja-JP" altLang="en-US" sz="2400" dirty="0"/>
              <a:t>「</a:t>
            </a:r>
            <a:r>
              <a:rPr lang="en-US" altLang="ja-JP" sz="2400" dirty="0"/>
              <a:t>movie work</a:t>
            </a:r>
            <a:r>
              <a:rPr lang="ja-JP" altLang="en-US" sz="2400" dirty="0"/>
              <a:t>」</a:t>
            </a:r>
            <a:r>
              <a:rPr lang="en-US" altLang="ja-JP" sz="2400" dirty="0"/>
              <a:t>)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/>
              <a:t>Distribution right</a:t>
            </a:r>
            <a:r>
              <a:rPr lang="en-US" altLang="ja-JP" sz="2400" dirty="0" smtClean="0"/>
              <a:t>(only </a:t>
            </a:r>
            <a:r>
              <a:rPr lang="ja-JP" altLang="en-US" sz="2400" dirty="0" smtClean="0"/>
              <a:t>「</a:t>
            </a:r>
            <a:r>
              <a:rPr lang="en-US" altLang="ja-JP" sz="2400" dirty="0"/>
              <a:t>movie work</a:t>
            </a:r>
            <a:r>
              <a:rPr lang="ja-JP" altLang="en-US" sz="2400" dirty="0"/>
              <a:t>」</a:t>
            </a:r>
            <a:r>
              <a:rPr lang="en-US" altLang="ja-JP" sz="2400" dirty="0"/>
              <a:t>)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Note</a:t>
            </a:r>
            <a:r>
              <a:rPr lang="ja-JP" altLang="en-US" sz="2400" dirty="0" smtClean="0"/>
              <a:t>）</a:t>
            </a:r>
            <a:r>
              <a:rPr kumimoji="1" lang="ja-JP" altLang="en-US" sz="2400" dirty="0" smtClean="0"/>
              <a:t>「</a:t>
            </a:r>
            <a:r>
              <a:rPr lang="en-US" altLang="ja-JP" sz="2400" dirty="0" smtClean="0"/>
              <a:t>Distribution</a:t>
            </a:r>
            <a:r>
              <a:rPr kumimoji="1" lang="ja-JP" altLang="en-US" sz="2400" dirty="0" smtClean="0"/>
              <a:t>」＝「</a:t>
            </a:r>
            <a:r>
              <a:rPr lang="en-US" altLang="ja-JP" sz="2400" dirty="0" smtClean="0"/>
              <a:t>Transfer</a:t>
            </a:r>
            <a:r>
              <a:rPr kumimoji="1" lang="ja-JP" altLang="en-US" sz="2400" dirty="0" smtClean="0"/>
              <a:t>」＋「</a:t>
            </a:r>
            <a:r>
              <a:rPr lang="en-US" altLang="ja-JP" sz="2400" dirty="0" smtClean="0"/>
              <a:t>Lending</a:t>
            </a:r>
            <a:r>
              <a:rPr kumimoji="1" lang="ja-JP" altLang="en-US" sz="2400" dirty="0" smtClean="0"/>
              <a:t>」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942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23" y="454392"/>
            <a:ext cx="9073654" cy="756164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 of copyright (property right)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4308" y="1932495"/>
            <a:ext cx="8141042" cy="39749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600" b="1" dirty="0"/>
              <a:t>③</a:t>
            </a:r>
            <a:r>
              <a:rPr kumimoji="1" lang="ja-JP" altLang="en-US" sz="2600" b="1" dirty="0" smtClean="0"/>
              <a:t>　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communicate without using copy</a:t>
            </a:r>
            <a:endParaRPr lang="en-US" altLang="ja-JP" sz="2600" b="1" dirty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>
                <a:solidFill>
                  <a:srgbClr val="000000"/>
                </a:solidFill>
              </a:rPr>
              <a:t>Right of </a:t>
            </a:r>
            <a:r>
              <a:rPr lang="en-US" altLang="ja-JP" sz="2400" dirty="0" smtClean="0">
                <a:solidFill>
                  <a:srgbClr val="000000"/>
                </a:solidFill>
              </a:rPr>
              <a:t>presentation</a:t>
            </a:r>
            <a:r>
              <a:rPr lang="ja-JP" altLang="en-US" sz="2400" dirty="0" smtClean="0"/>
              <a:t>（「</a:t>
            </a:r>
            <a:r>
              <a:rPr lang="en-US" altLang="ja-JP" sz="2400" dirty="0" smtClean="0"/>
              <a:t>creative work of language</a:t>
            </a:r>
            <a:r>
              <a:rPr lang="ja-JP" altLang="en-US" sz="2400" dirty="0" smtClean="0"/>
              <a:t>」「</a:t>
            </a:r>
            <a:r>
              <a:rPr lang="en-US" altLang="ja-JP" sz="2400" dirty="0" smtClean="0"/>
              <a:t>creative work of dance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silence play</a:t>
            </a:r>
            <a:r>
              <a:rPr lang="ja-JP" altLang="en-US" sz="2400" dirty="0" smtClean="0"/>
              <a:t>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 smtClean="0"/>
              <a:t>Right of performance</a:t>
            </a:r>
            <a:r>
              <a:rPr lang="ja-JP" altLang="en-US" sz="2400" dirty="0" smtClean="0"/>
              <a:t>（「</a:t>
            </a:r>
            <a:r>
              <a:rPr lang="en-US" altLang="ja-JP" sz="2400" dirty="0" smtClean="0"/>
              <a:t>creative work of music</a:t>
            </a:r>
            <a:r>
              <a:rPr lang="ja-JP" altLang="en-US" sz="2400" dirty="0" smtClean="0"/>
              <a:t>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 smtClean="0"/>
              <a:t>Screening right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All creative works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>
                <a:solidFill>
                  <a:srgbClr val="000000"/>
                </a:solidFill>
              </a:rPr>
              <a:t>Public transmission right · Send permission right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All creative works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Note</a:t>
            </a:r>
            <a:r>
              <a:rPr lang="ja-JP" altLang="en-US" sz="2400" dirty="0" smtClean="0"/>
              <a:t>）「</a:t>
            </a:r>
            <a:r>
              <a:rPr lang="en-US" altLang="ja-JP" sz="2400" dirty="0" smtClean="0"/>
              <a:t>Public transmission</a:t>
            </a:r>
            <a:r>
              <a:rPr lang="ja-JP" altLang="en-US" sz="2400" dirty="0" smtClean="0"/>
              <a:t>」＝＞「</a:t>
            </a:r>
            <a:r>
              <a:rPr lang="en-US" altLang="ja-JP" sz="2400" dirty="0" smtClean="0"/>
              <a:t>Broadcasting</a:t>
            </a:r>
            <a:r>
              <a:rPr lang="ja-JP" altLang="en-US" sz="2400" dirty="0" smtClean="0"/>
              <a:t>」、「</a:t>
            </a:r>
            <a:r>
              <a:rPr lang="en-US" altLang="ja-JP" sz="2400" dirty="0" smtClean="0"/>
              <a:t>Cable broadcasting</a:t>
            </a:r>
            <a:r>
              <a:rPr lang="ja-JP" altLang="en-US" sz="2400" dirty="0" smtClean="0"/>
              <a:t>」、「</a:t>
            </a:r>
            <a:r>
              <a:rPr lang="en-US" altLang="ja-JP" sz="2400" dirty="0" smtClean="0"/>
              <a:t>Internet transmission</a:t>
            </a:r>
            <a:r>
              <a:rPr lang="ja-JP" altLang="en-US" sz="2400" dirty="0" smtClean="0"/>
              <a:t>」</a:t>
            </a:r>
            <a:r>
              <a:rPr lang="en-US" altLang="ja-JP" sz="2400" dirty="0" smtClean="0"/>
              <a:t> and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Fax transmission performed according to requests from the public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 smtClean="0">
                <a:solidFill>
                  <a:srgbClr val="000000"/>
                </a:solidFill>
              </a:rPr>
              <a:t>Dictation</a:t>
            </a:r>
            <a:r>
              <a:rPr lang="ja-JP" altLang="en-US" sz="2400" dirty="0" smtClean="0"/>
              <a:t>（「</a:t>
            </a:r>
            <a:r>
              <a:rPr lang="en-US" altLang="ja-JP" sz="2400" dirty="0" smtClean="0"/>
              <a:t>creative work of language</a:t>
            </a:r>
            <a:r>
              <a:rPr lang="ja-JP" altLang="en-US" sz="2400" dirty="0" smtClean="0"/>
              <a:t>」）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・</a:t>
            </a:r>
            <a:r>
              <a:rPr lang="en-US" altLang="ja-JP" sz="2400" dirty="0">
                <a:solidFill>
                  <a:srgbClr val="000000"/>
                </a:solidFill>
              </a:rPr>
              <a:t>Exhibit right</a:t>
            </a:r>
            <a:r>
              <a:rPr lang="ja-JP" altLang="en-US" sz="2400" dirty="0" smtClean="0">
                <a:solidFill>
                  <a:srgbClr val="000000"/>
                </a:solidFill>
              </a:rPr>
              <a:t>（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creative work of arts</a:t>
            </a:r>
            <a:r>
              <a:rPr lang="ja-JP" altLang="en-US" sz="2400" dirty="0" smtClean="0"/>
              <a:t>」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unpublished original work of </a:t>
            </a:r>
            <a:r>
              <a:rPr lang="ja-JP" altLang="en-US" sz="2400" dirty="0" smtClean="0"/>
              <a:t>「</a:t>
            </a:r>
            <a:r>
              <a:rPr lang="en-US" altLang="ja-JP" sz="2400" dirty="0" smtClean="0"/>
              <a:t>creative work of photography</a:t>
            </a:r>
            <a:r>
              <a:rPr lang="ja-JP" altLang="en-US" sz="2400" dirty="0" smtClean="0"/>
              <a:t>」）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7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6767" y="1342772"/>
            <a:ext cx="7207877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Copyright</a:t>
            </a:r>
            <a:br>
              <a:rPr lang="en-US" altLang="ja-JP" dirty="0" smtClean="0"/>
            </a:b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Points to keep in </a:t>
            </a:r>
            <a:r>
              <a:rPr lang="en-US" altLang="ja-JP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mind for copy </a:t>
            </a:r>
            <a:r>
              <a: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copyrighted materials such as online contents</a:t>
            </a:r>
            <a:endParaRPr lang="ja-JP" altLang="en-US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002" y="2971801"/>
            <a:ext cx="8202489" cy="317932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0100" lvl="1" indent="-457200" algn="l">
              <a:buFont typeface="Arial" panose="020B0604020202020204" pitchFamily="34" charset="0"/>
              <a:buChar char="•"/>
            </a:pPr>
            <a:r>
              <a:rPr lang="en-US" altLang="ja-JP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Background and purpose of lecture</a:t>
            </a:r>
            <a:endParaRPr lang="en-US" altLang="ja-JP" sz="2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0100" lvl="1" indent="-457200" algn="l">
              <a:buFont typeface="Arial" panose="020B0604020202020204" pitchFamily="34" charset="0"/>
              <a:buChar char="•"/>
            </a:pPr>
            <a:r>
              <a:rPr lang="en-US" altLang="ja-JP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Procedures for using copyrighted material</a:t>
            </a:r>
            <a:endParaRPr lang="en-US" altLang="ja-JP" sz="2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00100" lvl="1" indent="-457200" algn="l">
              <a:buFont typeface="Arial" panose="020B0604020202020204" pitchFamily="34" charset="0"/>
              <a:buChar char="•"/>
            </a:pPr>
            <a:r>
              <a:rPr lang="en-US" altLang="ja-JP" sz="29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Works</a:t>
            </a:r>
            <a:r>
              <a:rPr lang="en-US" altLang="ja-JP" sz="29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en-US" altLang="ja-JP" sz="29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authors,copyrights,copyright</a:t>
            </a:r>
            <a:r>
              <a:rPr lang="en-US" altLang="ja-JP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holders</a:t>
            </a:r>
          </a:p>
          <a:p>
            <a:pPr marL="800100" lvl="1" indent="-457200" algn="l">
              <a:buFont typeface="Arial" panose="020B0604020202020204" pitchFamily="34" charset="0"/>
              <a:buChar char="•"/>
            </a:pPr>
            <a:r>
              <a:rPr lang="en-US" altLang="ja-JP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Example of usage without permission of </a:t>
            </a:r>
            <a:r>
              <a:rPr lang="en-US" altLang="ja-JP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creative work</a:t>
            </a:r>
          </a:p>
          <a:p>
            <a:pPr marL="800100" lvl="1" indent="-457200" algn="l">
              <a:buFont typeface="Arial" panose="020B0604020202020204" pitchFamily="34" charset="0"/>
              <a:buChar char="•"/>
            </a:pPr>
            <a:r>
              <a:rPr lang="en-US" altLang="ja-JP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(Copyright law and related laws)</a:t>
            </a:r>
            <a:endParaRPr lang="ja-JP" altLang="en-US" sz="2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en-US" altLang="ja-JP" sz="13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5575" y="215023"/>
            <a:ext cx="7496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142968"/>
                </a:solidFill>
                <a:latin typeface="+mj-lt"/>
              </a:rPr>
              <a:t>　</a:t>
            </a:r>
            <a:r>
              <a:rPr lang="en-US" altLang="ja-JP" sz="16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Basic theory of cyber security </a:t>
            </a:r>
            <a:r>
              <a:rPr lang="en-US" altLang="ja-JP" sz="16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“Copyright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”</a:t>
            </a:r>
            <a:r>
              <a:rPr lang="en-US" altLang="ja-JP" sz="16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</a:p>
          <a:p>
            <a:r>
              <a:rPr lang="en-US" altLang="ja-JP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lang="en-US" altLang="ja-JP" sz="1400" b="1" dirty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This content is lecture material on "copyright" of cyber security basic theory</a:t>
            </a:r>
            <a:r>
              <a:rPr lang="en-US" altLang="ja-JP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I </a:t>
            </a:r>
            <a:r>
              <a:rPr lang="en-US" altLang="ja-JP" sz="1400" b="1" dirty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am referring to the educational materials on the copyright of the Agency for Cultural </a:t>
            </a:r>
            <a:r>
              <a:rPr lang="en-US" altLang="ja-JP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Affairs. </a:t>
            </a:r>
            <a:r>
              <a:rPr lang="ja-JP" altLang="en-US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 </a:t>
            </a:r>
            <a:r>
              <a:rPr lang="en-US" altLang="ja-JP" sz="1400" b="1" dirty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http://</a:t>
            </a:r>
            <a:r>
              <a:rPr lang="en-US" altLang="ja-JP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www.bunka.go.jp/seisaku/chosakuken/seidokaisetsu/pdf/h28_text.pdf</a:t>
            </a:r>
            <a:r>
              <a:rPr lang="ja-JP" altLang="en-US" sz="1400" b="1" dirty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rgbClr val="142968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400" b="1" dirty="0">
              <a:solidFill>
                <a:srgbClr val="142968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4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右矢印 8"/>
          <p:cNvSpPr/>
          <p:nvPr/>
        </p:nvSpPr>
        <p:spPr bwMode="auto">
          <a:xfrm>
            <a:off x="2215344" y="3792119"/>
            <a:ext cx="1295400" cy="798941"/>
          </a:xfrm>
          <a:prstGeom prst="right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9766" y="348018"/>
            <a:ext cx="9151730" cy="724930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Contents of copyright (property right)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0598" y="1511100"/>
            <a:ext cx="7934752" cy="1404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600" b="1" dirty="0" smtClean="0">
                <a:solidFill>
                  <a:srgbClr val="000000"/>
                </a:solidFill>
              </a:rPr>
              <a:t>④　</a:t>
            </a:r>
            <a:r>
              <a:rPr lang="en-US" altLang="ja-JP" sz="2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Right to process (translate, arrange, transform, adapt)</a:t>
            </a:r>
            <a:endParaRPr kumimoji="1" lang="en-US" altLang="ja-JP" sz="26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>
                <a:solidFill>
                  <a:srgbClr val="000000"/>
                </a:solidFill>
              </a:rPr>
              <a:t>・</a:t>
            </a:r>
            <a:r>
              <a:rPr lang="en-US" altLang="ja-JP" sz="2400" dirty="0" smtClean="0">
                <a:solidFill>
                  <a:srgbClr val="000000"/>
                </a:solidFill>
              </a:rPr>
              <a:t>Creativity of secondary works</a:t>
            </a:r>
            <a:r>
              <a:rPr lang="ja-JP" altLang="en-US" sz="2400" dirty="0" smtClean="0">
                <a:solidFill>
                  <a:srgbClr val="000000"/>
                </a:solidFill>
              </a:rPr>
              <a:t>（</a:t>
            </a:r>
            <a:r>
              <a:rPr lang="en-US" altLang="ja-JP" sz="2400" dirty="0" smtClean="0">
                <a:solidFill>
                  <a:srgbClr val="000000"/>
                </a:solidFill>
              </a:rPr>
              <a:t>All creative work</a:t>
            </a:r>
            <a:r>
              <a:rPr lang="ja-JP" altLang="en-US" sz="2400" dirty="0" smtClean="0">
                <a:solidFill>
                  <a:srgbClr val="000000"/>
                </a:solidFill>
              </a:rPr>
              <a:t>）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solidFill>
                  <a:srgbClr val="000000"/>
                </a:solidFill>
              </a:rPr>
              <a:t>・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Right to use secondary works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（</a:t>
            </a:r>
            <a:r>
              <a:rPr kumimoji="1" lang="en-US" altLang="ja-JP" sz="2400" dirty="0" smtClean="0">
                <a:solidFill>
                  <a:srgbClr val="000000"/>
                </a:solidFill>
              </a:rPr>
              <a:t>Same as </a:t>
            </a:r>
            <a:r>
              <a:rPr kumimoji="1" lang="en-US" altLang="ja-JP" sz="2400" dirty="0" err="1" smtClean="0">
                <a:solidFill>
                  <a:srgbClr val="000000"/>
                </a:solidFill>
              </a:rPr>
              <a:t>aboce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）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20</a:t>
            </a:fld>
            <a:endParaRPr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784" y="3501673"/>
            <a:ext cx="1675181" cy="137983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83142" y="4926934"/>
            <a:ext cx="1441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Original work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90506" y="4056034"/>
            <a:ext cx="1020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translate</a:t>
            </a:r>
            <a:endParaRPr kumimoji="1" lang="ja-JP" altLang="en-US" dirty="0"/>
          </a:p>
        </p:txBody>
      </p:sp>
      <p:sp>
        <p:nvSpPr>
          <p:cNvPr id="10" name="右矢印 9"/>
          <p:cNvSpPr/>
          <p:nvPr/>
        </p:nvSpPr>
        <p:spPr bwMode="auto">
          <a:xfrm>
            <a:off x="5318005" y="3792119"/>
            <a:ext cx="1295400" cy="798941"/>
          </a:xfrm>
          <a:prstGeom prst="right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56" y="3388834"/>
            <a:ext cx="1632133" cy="151435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251526" y="4922982"/>
            <a:ext cx="24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Translated original work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40247" y="5504042"/>
            <a:ext cx="2954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Creativity of secondary works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45542" y="5511217"/>
            <a:ext cx="2929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Right to use secondary works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22082" y="4020904"/>
            <a:ext cx="866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publish</a:t>
            </a:r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360" y="3372834"/>
            <a:ext cx="1806990" cy="153035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7029365" y="4926934"/>
            <a:ext cx="1698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Translated book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76784" y="3085080"/>
            <a:ext cx="16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Secondary work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5741" y="3058107"/>
            <a:ext cx="1485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Creative work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67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2578" y="460397"/>
            <a:ext cx="8617195" cy="716692"/>
          </a:xfrm>
        </p:spPr>
        <p:txBody>
          <a:bodyPr>
            <a:normAutofit fontScale="90000"/>
          </a:bodyPr>
          <a:lstStyle/>
          <a:p>
            <a:r>
              <a:rPr lang="en-US" altLang="ja-JP" sz="4000" dirty="0"/>
              <a:t>What </a:t>
            </a:r>
            <a:r>
              <a:rPr lang="en-US" altLang="ja-JP" sz="4000" dirty="0" smtClean="0"/>
              <a:t>is </a:t>
            </a:r>
            <a:r>
              <a:rPr lang="en-US" altLang="ja-JP" sz="4000" dirty="0"/>
              <a:t>protection </a:t>
            </a:r>
            <a:r>
              <a:rPr lang="en-US" altLang="ja-JP" sz="4000" dirty="0" smtClean="0"/>
              <a:t>period of  copyright?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2577" y="1706251"/>
            <a:ext cx="8477799" cy="46500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/>
              <a:t>Intellectual property </a:t>
            </a:r>
            <a:r>
              <a:rPr lang="en-US" altLang="ja-JP" dirty="0" smtClean="0"/>
              <a:t>right</a:t>
            </a:r>
          </a:p>
          <a:p>
            <a:r>
              <a:rPr lang="en-US" altLang="ja-JP" sz="3200" dirty="0" smtClean="0">
                <a:solidFill>
                  <a:srgbClr val="C00000"/>
                </a:solidFill>
              </a:rPr>
              <a:t>Copyright</a:t>
            </a:r>
          </a:p>
          <a:p>
            <a:pPr lvl="1"/>
            <a:r>
              <a:rPr lang="en-US" altLang="ja-JP" sz="3100" dirty="0" smtClean="0"/>
              <a:t>Author’s right</a:t>
            </a:r>
          </a:p>
          <a:p>
            <a:pPr marL="909637" lvl="2" indent="0">
              <a:buNone/>
            </a:pPr>
            <a:r>
              <a:rPr lang="en-US" altLang="ja-JP" sz="2800" dirty="0" smtClean="0"/>
              <a:t>Protect creative work</a:t>
            </a:r>
            <a:r>
              <a:rPr lang="ja-JP" altLang="en-US" sz="2800" dirty="0" smtClean="0"/>
              <a:t> </a:t>
            </a:r>
            <a:r>
              <a:rPr lang="en-US" altLang="ja-JP" sz="2800" dirty="0" smtClean="0">
                <a:solidFill>
                  <a:srgbClr val="C00000"/>
                </a:solidFill>
              </a:rPr>
              <a:t>(From creation to 50 </a:t>
            </a:r>
            <a:r>
              <a:rPr lang="en-US" altLang="ja-JP" sz="2800" dirty="0">
                <a:solidFill>
                  <a:srgbClr val="C00000"/>
                </a:solidFill>
              </a:rPr>
              <a:t>years after the death of the </a:t>
            </a:r>
            <a:r>
              <a:rPr lang="en-US" altLang="ja-JP" sz="2800" dirty="0" smtClean="0">
                <a:solidFill>
                  <a:srgbClr val="C00000"/>
                </a:solidFill>
              </a:rPr>
              <a:t>author)</a:t>
            </a:r>
          </a:p>
          <a:p>
            <a:pPr lvl="1"/>
            <a:r>
              <a:rPr lang="en-US" altLang="ja-JP" sz="3100" dirty="0"/>
              <a:t>Neighboring rights</a:t>
            </a:r>
            <a:endParaRPr lang="en-US" altLang="ja-JP" sz="3100" dirty="0" smtClean="0"/>
          </a:p>
          <a:p>
            <a:pPr marL="909637" lvl="2" indent="0">
              <a:buNone/>
            </a:pPr>
            <a:r>
              <a:rPr lang="en-US" altLang="ja-JP" sz="2800" dirty="0"/>
              <a:t>Protect </a:t>
            </a:r>
            <a:r>
              <a:rPr lang="en-US" altLang="ja-JP" sz="2800" dirty="0" smtClean="0"/>
              <a:t>demonstration etc. </a:t>
            </a:r>
            <a:r>
              <a:rPr lang="en-US" altLang="ja-JP" sz="2800" dirty="0" smtClean="0">
                <a:solidFill>
                  <a:srgbClr val="C00000"/>
                </a:solidFill>
              </a:rPr>
              <a:t>(</a:t>
            </a:r>
            <a:r>
              <a:rPr lang="en-US" altLang="ja-JP" sz="2800" dirty="0">
                <a:solidFill>
                  <a:srgbClr val="C00000"/>
                </a:solidFill>
              </a:rPr>
              <a:t>50 years since </a:t>
            </a:r>
            <a:r>
              <a:rPr lang="en-US" altLang="ja-JP" sz="2800" dirty="0" smtClean="0">
                <a:solidFill>
                  <a:srgbClr val="C00000"/>
                </a:solidFill>
              </a:rPr>
              <a:t>demonstration.</a:t>
            </a:r>
            <a:r>
              <a:rPr lang="en-US" altLang="ja-JP" sz="2800" dirty="0">
                <a:solidFill>
                  <a:srgbClr val="C00000"/>
                </a:solidFill>
              </a:rPr>
              <a:t>)</a:t>
            </a:r>
            <a:endParaRPr kumimoji="1" lang="en-US" altLang="ja-JP" sz="2800" dirty="0" smtClean="0">
              <a:solidFill>
                <a:srgbClr val="C00000"/>
              </a:solidFill>
            </a:endParaRPr>
          </a:p>
          <a:p>
            <a:r>
              <a:rPr lang="en-US" altLang="ja-JP" sz="2400" dirty="0" smtClean="0"/>
              <a:t>Industrial property rights</a:t>
            </a:r>
          </a:p>
          <a:p>
            <a:pPr lvl="1"/>
            <a:r>
              <a:rPr lang="en-US" altLang="ja-JP" sz="2100" dirty="0" smtClean="0"/>
              <a:t>Patent right</a:t>
            </a:r>
          </a:p>
          <a:p>
            <a:pPr lvl="1"/>
            <a:r>
              <a:rPr lang="en-US" altLang="ja-JP" sz="2100" dirty="0" smtClean="0"/>
              <a:t>Utility model right</a:t>
            </a:r>
          </a:p>
          <a:p>
            <a:pPr lvl="1"/>
            <a:r>
              <a:rPr lang="en-US" altLang="ja-JP" sz="2100" dirty="0" smtClean="0"/>
              <a:t>Etc.</a:t>
            </a:r>
          </a:p>
          <a:p>
            <a:r>
              <a:rPr lang="en-US" altLang="ja-JP" sz="2400" dirty="0" smtClean="0"/>
              <a:t>others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470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0656" y="538550"/>
            <a:ext cx="8445843" cy="683740"/>
          </a:xfrm>
        </p:spPr>
        <p:txBody>
          <a:bodyPr>
            <a:noAutofit/>
          </a:bodyPr>
          <a:lstStyle/>
          <a:p>
            <a:r>
              <a:rPr lang="en-US" altLang="ja-JP" sz="3600" dirty="0" smtClean="0"/>
              <a:t>Use creative work </a:t>
            </a:r>
            <a:r>
              <a:rPr lang="en-US" altLang="ja-JP" sz="3600" dirty="0"/>
              <a:t>without </a:t>
            </a:r>
            <a:r>
              <a:rPr lang="en-US" altLang="ja-JP" sz="3600" dirty="0" smtClean="0"/>
              <a:t>understanding </a:t>
            </a:r>
            <a:r>
              <a:rPr lang="en-US" altLang="ja-JP" sz="3600" dirty="0"/>
              <a:t>of the copyright owner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5258" y="1836354"/>
            <a:ext cx="8998797" cy="433310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3200" dirty="0" smtClean="0"/>
              <a:t>Copy for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private use</a:t>
            </a:r>
            <a:r>
              <a:rPr lang="ja-JP" altLang="en-US" sz="3200" dirty="0" smtClean="0"/>
              <a:t>」（</a:t>
            </a:r>
            <a:r>
              <a:rPr lang="en-US" altLang="ja-JP" sz="3200" dirty="0" smtClean="0"/>
              <a:t>Article</a:t>
            </a:r>
            <a:r>
              <a:rPr lang="ja-JP" altLang="en-US" sz="3200" dirty="0" smtClean="0"/>
              <a:t>３０）</a:t>
            </a:r>
            <a:endParaRPr lang="en-US" altLang="ja-JP" sz="3200" dirty="0" smtClean="0"/>
          </a:p>
          <a:p>
            <a:r>
              <a:rPr lang="en-US" altLang="ja-JP" sz="3200" dirty="0" smtClean="0"/>
              <a:t>Copy for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quotation</a:t>
            </a:r>
            <a:r>
              <a:rPr lang="ja-JP" altLang="en-US" sz="3200" dirty="0" smtClean="0"/>
              <a:t>」（</a:t>
            </a:r>
            <a:r>
              <a:rPr lang="en-US" altLang="ja-JP" sz="3200" dirty="0" smtClean="0"/>
              <a:t>Article</a:t>
            </a:r>
            <a:r>
              <a:rPr lang="ja-JP" altLang="en-US" sz="3200" dirty="0" smtClean="0"/>
              <a:t>３２）</a:t>
            </a:r>
            <a:endParaRPr lang="ja-JP" altLang="en-US" sz="3200" dirty="0"/>
          </a:p>
          <a:p>
            <a:r>
              <a:rPr lang="en-US" altLang="ja-JP" sz="3200" dirty="0" smtClean="0"/>
              <a:t>Copy at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Educational institute</a:t>
            </a:r>
            <a:r>
              <a:rPr lang="ja-JP" altLang="en-US" sz="3200" dirty="0" smtClean="0"/>
              <a:t>」（</a:t>
            </a:r>
            <a:r>
              <a:rPr lang="en-US" altLang="ja-JP" sz="3200" dirty="0" smtClean="0"/>
              <a:t>Article</a:t>
            </a:r>
            <a:r>
              <a:rPr lang="ja-JP" altLang="en-US" sz="3200" dirty="0" smtClean="0"/>
              <a:t>３５</a:t>
            </a:r>
            <a:r>
              <a:rPr lang="en-US" altLang="ja-JP" sz="3200" dirty="0" smtClean="0"/>
              <a:t>, </a:t>
            </a:r>
            <a:r>
              <a:rPr lang="en-US" altLang="ja-JP" sz="3200" dirty="0" err="1" smtClean="0"/>
              <a:t>Paragrap</a:t>
            </a:r>
            <a:r>
              <a:rPr lang="ja-JP" altLang="en-US" sz="3200" dirty="0" smtClean="0"/>
              <a:t>１）</a:t>
            </a:r>
            <a:endParaRPr lang="ja-JP" altLang="en-US" sz="3200" dirty="0"/>
          </a:p>
          <a:p>
            <a:r>
              <a:rPr lang="en-US" altLang="ja-JP" sz="3200" dirty="0"/>
              <a:t>Transmission by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educational institution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(</a:t>
            </a:r>
            <a:r>
              <a:rPr lang="en-US" altLang="ja-JP" sz="3200" dirty="0" smtClean="0"/>
              <a:t>Article35, paragraph </a:t>
            </a:r>
            <a:r>
              <a:rPr lang="en-US" altLang="ja-JP" sz="3200" dirty="0"/>
              <a:t>2)</a:t>
            </a:r>
            <a:endParaRPr lang="ja-JP" altLang="en-US" sz="3200" dirty="0"/>
          </a:p>
          <a:p>
            <a:r>
              <a:rPr lang="en-US" altLang="ja-JP" sz="3200" dirty="0"/>
              <a:t>Copying and sending as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exam questions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(</a:t>
            </a:r>
            <a:r>
              <a:rPr lang="en-US" altLang="ja-JP" sz="3200" dirty="0" smtClean="0"/>
              <a:t>Article36)</a:t>
            </a:r>
          </a:p>
          <a:p>
            <a:r>
              <a:rPr lang="ja-JP" altLang="en-US" sz="3200" dirty="0" smtClean="0"/>
              <a:t>「</a:t>
            </a:r>
            <a:r>
              <a:rPr lang="en-US" altLang="ja-JP" sz="3200" dirty="0" smtClean="0"/>
              <a:t>non-profit</a:t>
            </a:r>
            <a:r>
              <a:rPr lang="ja-JP" altLang="en-US" sz="3200" dirty="0" smtClean="0"/>
              <a:t>・</a:t>
            </a:r>
            <a:r>
              <a:rPr lang="en-US" altLang="ja-JP" sz="3200" dirty="0" smtClean="0"/>
              <a:t>free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presentation etc.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Article</a:t>
            </a:r>
            <a:r>
              <a:rPr lang="ja-JP" altLang="en-US" sz="3200" dirty="0" smtClean="0"/>
              <a:t>３８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paragraph</a:t>
            </a:r>
            <a:r>
              <a:rPr lang="ja-JP" altLang="en-US" sz="3200" dirty="0" smtClean="0"/>
              <a:t>１）</a:t>
            </a:r>
            <a:endParaRPr lang="ja-JP" altLang="en-US" sz="3200" dirty="0"/>
          </a:p>
          <a:p>
            <a:r>
              <a:rPr lang="en-US" altLang="ja-JP" sz="3200" dirty="0"/>
              <a:t>When the copyright </a:t>
            </a:r>
            <a:r>
              <a:rPr lang="en-US" altLang="ja-JP" sz="3200" dirty="0" smtClean="0"/>
              <a:t>owner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accepting </a:t>
            </a:r>
            <a:r>
              <a:rPr lang="en-US" altLang="ja-JP" sz="3200" dirty="0"/>
              <a:t>unauthorized </a:t>
            </a:r>
            <a:r>
              <a:rPr lang="en-US" altLang="ja-JP" sz="3200" dirty="0" smtClean="0"/>
              <a:t>use</a:t>
            </a:r>
            <a:r>
              <a:rPr lang="ja-JP" altLang="en-US" sz="3200" dirty="0" smtClean="0"/>
              <a:t>」</a:t>
            </a:r>
            <a:endParaRPr lang="ja-JP" altLang="en-US" sz="3200" dirty="0"/>
          </a:p>
          <a:p>
            <a:endParaRPr lang="ja-JP" altLang="en-US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768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597" y="283917"/>
            <a:ext cx="8832505" cy="825273"/>
          </a:xfrm>
        </p:spPr>
        <p:txBody>
          <a:bodyPr>
            <a:noAutofit/>
          </a:bodyPr>
          <a:lstStyle/>
          <a:p>
            <a:r>
              <a:rPr lang="en-US" altLang="ja-JP" sz="3200" dirty="0"/>
              <a:t>Use creative work without understanding of the copyright owner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（１）</a:t>
            </a:r>
            <a:endParaRPr kumimoji="1" lang="ja-JP" altLang="en-US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9102" y="1649691"/>
            <a:ext cx="8636000" cy="4827308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Copy for </a:t>
            </a:r>
            <a:r>
              <a:rPr lang="ja-JP" altLang="en-US" sz="2800" dirty="0"/>
              <a:t>「</a:t>
            </a:r>
            <a:r>
              <a:rPr lang="en-US" altLang="ja-JP" sz="2800" dirty="0"/>
              <a:t>private use</a:t>
            </a:r>
            <a:r>
              <a:rPr lang="ja-JP" altLang="en-US" sz="2800" dirty="0"/>
              <a:t>」（</a:t>
            </a:r>
            <a:r>
              <a:rPr lang="en-US" altLang="ja-JP" sz="2800" dirty="0"/>
              <a:t>Article</a:t>
            </a:r>
            <a:r>
              <a:rPr lang="ja-JP" altLang="en-US" sz="2800" dirty="0"/>
              <a:t>３０）</a:t>
            </a:r>
            <a:endParaRPr lang="ja-JP" altLang="en-US" sz="2800" b="1" dirty="0"/>
          </a:p>
          <a:p>
            <a:pPr lvl="1"/>
            <a:r>
              <a:rPr lang="en-US" altLang="ja-JP" sz="2800" dirty="0" smtClean="0"/>
              <a:t>Within </a:t>
            </a:r>
            <a:r>
              <a:rPr lang="en-US" altLang="ja-JP" sz="2800" dirty="0"/>
              <a:t>a limited range such </a:t>
            </a:r>
            <a:r>
              <a:rPr lang="en-US" altLang="ja-JP" sz="2800" dirty="0" smtClean="0"/>
              <a:t>as personally or </a:t>
            </a:r>
            <a:r>
              <a:rPr lang="en-US" altLang="ja-JP" sz="2800" dirty="0"/>
              <a:t>within </a:t>
            </a:r>
            <a:r>
              <a:rPr lang="en-US" altLang="ja-JP" sz="2800" dirty="0" smtClean="0"/>
              <a:t>home</a:t>
            </a:r>
            <a:r>
              <a:rPr lang="ja-JP" altLang="en-US" sz="2800" dirty="0" smtClean="0"/>
              <a:t>，</a:t>
            </a:r>
            <a:r>
              <a:rPr lang="en-US" altLang="ja-JP" sz="2800" dirty="0" smtClean="0">
                <a:solidFill>
                  <a:srgbClr val="FF0000"/>
                </a:solidFill>
              </a:rPr>
              <a:t>for purpose other than work</a:t>
            </a:r>
            <a:r>
              <a:rPr lang="ja-JP" altLang="en-US" sz="2800" dirty="0" smtClean="0"/>
              <a:t>，</a:t>
            </a:r>
            <a:r>
              <a:rPr lang="en-US" altLang="ja-JP" sz="2800" dirty="0" smtClean="0"/>
              <a:t>there is  exception </a:t>
            </a:r>
            <a:r>
              <a:rPr lang="en-US" altLang="ja-JP" sz="2800" dirty="0"/>
              <a:t>rule when copying by the principal to use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When related to work</a:t>
            </a:r>
            <a:r>
              <a:rPr lang="ja-JP" altLang="en-US" sz="2800" dirty="0" smtClean="0"/>
              <a:t>，</a:t>
            </a:r>
            <a:r>
              <a:rPr lang="en-US" altLang="ja-JP" sz="2800" dirty="0" smtClean="0"/>
              <a:t>subsequent </a:t>
            </a:r>
            <a:r>
              <a:rPr lang="en-US" altLang="ja-JP" sz="2800" dirty="0"/>
              <a:t>exception rules </a:t>
            </a:r>
            <a:r>
              <a:rPr lang="en-US" altLang="ja-JP" sz="2800" dirty="0" smtClean="0"/>
              <a:t>may also </a:t>
            </a:r>
            <a:r>
              <a:rPr lang="en-US" altLang="ja-JP" sz="2800" dirty="0"/>
              <a:t>apply</a:t>
            </a:r>
            <a:r>
              <a:rPr lang="ja-JP" altLang="en-US" sz="2800" dirty="0" smtClean="0"/>
              <a:t>）</a:t>
            </a:r>
            <a:endParaRPr lang="ja-JP" altLang="en-US" sz="2800" dirty="0"/>
          </a:p>
          <a:p>
            <a:r>
              <a:rPr lang="ja-JP" altLang="en-US" sz="2800" dirty="0" smtClean="0"/>
              <a:t>（</a:t>
            </a:r>
            <a:r>
              <a:rPr lang="en-US" altLang="ja-JP" sz="2800" dirty="0"/>
              <a:t>C</a:t>
            </a:r>
            <a:r>
              <a:rPr lang="en-US" altLang="ja-JP" sz="2800" dirty="0" smtClean="0"/>
              <a:t>oncrete example</a:t>
            </a:r>
            <a:r>
              <a:rPr lang="ja-JP" altLang="en-US" sz="2800" dirty="0" smtClean="0"/>
              <a:t>）</a:t>
            </a:r>
            <a:endParaRPr lang="ja-JP" altLang="en-US" sz="2800" dirty="0"/>
          </a:p>
          <a:p>
            <a:pPr lvl="1"/>
            <a:r>
              <a:rPr lang="en-US" altLang="ja-JP" sz="2800" dirty="0"/>
              <a:t>When dubbing to enjoy TV drama </a:t>
            </a:r>
            <a:r>
              <a:rPr lang="en-US" altLang="ja-JP" sz="2800" dirty="0" smtClean="0"/>
              <a:t>etc. </a:t>
            </a:r>
            <a:r>
              <a:rPr lang="en-US" altLang="ja-JP" sz="2800" dirty="0"/>
              <a:t>for </a:t>
            </a:r>
            <a:r>
              <a:rPr lang="en-US" altLang="ja-JP" sz="2800" dirty="0" smtClean="0"/>
              <a:t>oneself</a:t>
            </a:r>
          </a:p>
          <a:p>
            <a:pPr lvl="1"/>
            <a:r>
              <a:rPr lang="en-US" altLang="ja-JP" sz="2800" dirty="0"/>
              <a:t>When saving images etc. found on the Internet to a personal computer for enjoying themselves</a:t>
            </a:r>
            <a:endParaRPr lang="ja-JP" altLang="en-US" sz="2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02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811" y="224305"/>
            <a:ext cx="8067589" cy="568156"/>
          </a:xfrm>
        </p:spPr>
        <p:txBody>
          <a:bodyPr>
            <a:noAutofit/>
          </a:bodyPr>
          <a:lstStyle/>
          <a:p>
            <a:r>
              <a:rPr lang="en-US" altLang="ja-JP" sz="3200" dirty="0"/>
              <a:t>Use creative work without understanding of the copyright owner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3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7362" y="1063626"/>
            <a:ext cx="8441038" cy="5657850"/>
          </a:xfrm>
        </p:spPr>
        <p:txBody>
          <a:bodyPr>
            <a:normAutofit fontScale="92500"/>
          </a:bodyPr>
          <a:lstStyle/>
          <a:p>
            <a:r>
              <a:rPr lang="en-US" altLang="ja-JP" sz="2800" dirty="0"/>
              <a:t>Copy for </a:t>
            </a:r>
            <a:r>
              <a:rPr lang="ja-JP" altLang="en-US" sz="2800" dirty="0"/>
              <a:t>「</a:t>
            </a:r>
            <a:r>
              <a:rPr lang="en-US" altLang="ja-JP" sz="2800" dirty="0"/>
              <a:t>quotation</a:t>
            </a:r>
            <a:r>
              <a:rPr lang="ja-JP" altLang="en-US" sz="2800" dirty="0"/>
              <a:t>」（</a:t>
            </a:r>
            <a:r>
              <a:rPr lang="en-US" altLang="ja-JP" sz="2800" dirty="0"/>
              <a:t>Article</a:t>
            </a:r>
            <a:r>
              <a:rPr lang="ja-JP" altLang="en-US" sz="2800" dirty="0"/>
              <a:t>３２）</a:t>
            </a:r>
            <a:endParaRPr lang="ja-JP" altLang="en-US" sz="2800" b="1" dirty="0" smtClean="0"/>
          </a:p>
          <a:p>
            <a:pPr lvl="1"/>
            <a:r>
              <a:rPr lang="en-US" altLang="ja-JP" sz="2800" dirty="0"/>
              <a:t>Exception rule when </a:t>
            </a:r>
            <a:r>
              <a:rPr lang="ja-JP" altLang="en-US" sz="2800" dirty="0" smtClean="0"/>
              <a:t>「</a:t>
            </a:r>
            <a:r>
              <a:rPr lang="en-US" altLang="ja-JP" sz="2800" dirty="0" smtClean="0"/>
              <a:t>cite</a:t>
            </a:r>
            <a:r>
              <a:rPr lang="ja-JP" altLang="en-US" sz="2800" dirty="0" smtClean="0"/>
              <a:t>」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the work of others in publication materials and reports</a:t>
            </a:r>
            <a:endParaRPr lang="ja-JP" altLang="en-US" sz="2800" dirty="0" smtClean="0"/>
          </a:p>
          <a:p>
            <a:r>
              <a:rPr lang="ja-JP" altLang="en-US" sz="2800" dirty="0" smtClean="0"/>
              <a:t>（</a:t>
            </a:r>
            <a:r>
              <a:rPr lang="en-US" altLang="ja-JP" sz="2800" dirty="0" smtClean="0"/>
              <a:t>Concrete example</a:t>
            </a:r>
            <a:r>
              <a:rPr lang="ja-JP" altLang="en-US" sz="2800" dirty="0" smtClean="0"/>
              <a:t>）</a:t>
            </a:r>
            <a:endParaRPr lang="ja-JP" altLang="en-US" sz="2800" dirty="0"/>
          </a:p>
          <a:p>
            <a:pPr lvl="1"/>
            <a:r>
              <a:rPr lang="en-US" altLang="ja-JP" sz="2800" dirty="0"/>
              <a:t>When the teacher makes a presentation material of the research meeting</a:t>
            </a:r>
            <a:r>
              <a:rPr lang="ja-JP" altLang="en-US" sz="2800" dirty="0" smtClean="0"/>
              <a:t>，</a:t>
            </a:r>
            <a:r>
              <a:rPr lang="en-US" altLang="ja-JP" sz="2800" dirty="0" smtClean="0"/>
              <a:t>as </a:t>
            </a:r>
            <a:r>
              <a:rPr lang="en-US" altLang="ja-JP" sz="2800" dirty="0">
                <a:solidFill>
                  <a:srgbClr val="FF0000"/>
                </a:solidFill>
              </a:rPr>
              <a:t>a material to explain</a:t>
            </a:r>
            <a:r>
              <a:rPr lang="en-US" altLang="ja-JP" sz="2800" dirty="0"/>
              <a:t> the results of teaching guidance</a:t>
            </a:r>
            <a:r>
              <a:rPr lang="ja-JP" altLang="en-US" sz="2800" dirty="0" smtClean="0"/>
              <a:t>，</a:t>
            </a:r>
            <a:r>
              <a:rPr lang="ja-JP" altLang="en-US" sz="2800" dirty="0" smtClean="0">
                <a:solidFill>
                  <a:srgbClr val="FF0000"/>
                </a:solidFill>
              </a:rPr>
              <a:t>「</a:t>
            </a:r>
            <a:r>
              <a:rPr lang="en-US" altLang="ja-JP" sz="2800" dirty="0" smtClean="0">
                <a:solidFill>
                  <a:srgbClr val="FF0000"/>
                </a:solidFill>
              </a:rPr>
              <a:t>citing</a:t>
            </a:r>
            <a:r>
              <a:rPr lang="ja-JP" altLang="en-US" sz="2800" dirty="0" smtClean="0">
                <a:solidFill>
                  <a:srgbClr val="FF0000"/>
                </a:solidFill>
              </a:rPr>
              <a:t>」</a:t>
            </a:r>
            <a:r>
              <a:rPr lang="en-US" altLang="ja-JP" sz="2800" dirty="0" smtClean="0">
                <a:solidFill>
                  <a:srgbClr val="FF0000"/>
                </a:solidFill>
              </a:rPr>
              <a:t> a </a:t>
            </a:r>
            <a:r>
              <a:rPr lang="en-US" altLang="ja-JP" sz="2800" dirty="0">
                <a:solidFill>
                  <a:srgbClr val="FF0000"/>
                </a:solidFill>
              </a:rPr>
              <a:t>passage </a:t>
            </a:r>
            <a:r>
              <a:rPr lang="en-US" altLang="ja-JP" sz="2800" dirty="0"/>
              <a:t>of reading </a:t>
            </a:r>
            <a:r>
              <a:rPr lang="en-US" altLang="ja-JP" sz="2800" dirty="0" smtClean="0"/>
              <a:t>impression sentence </a:t>
            </a:r>
            <a:r>
              <a:rPr lang="en-US" altLang="ja-JP" sz="2800" dirty="0"/>
              <a:t>of the guiding teacher and using it</a:t>
            </a:r>
            <a:endParaRPr lang="ja-JP" altLang="en-US" sz="2800" dirty="0"/>
          </a:p>
          <a:p>
            <a:pPr lvl="1"/>
            <a:r>
              <a:rPr lang="en-US" altLang="ja-JP" sz="2800" dirty="0" smtClean="0"/>
              <a:t>When children explain their own idea after </a:t>
            </a:r>
            <a:r>
              <a:rPr lang="en-US" altLang="ja-JP" sz="2800" dirty="0"/>
              <a:t>learn about </a:t>
            </a:r>
            <a:r>
              <a:rPr lang="en-US" altLang="ja-JP" sz="2800" dirty="0" smtClean="0"/>
              <a:t>history</a:t>
            </a:r>
            <a:r>
              <a:rPr lang="ja-JP" altLang="en-US" sz="2800" dirty="0" smtClean="0"/>
              <a:t>，</a:t>
            </a:r>
            <a:r>
              <a:rPr lang="ja-JP" altLang="en-US" sz="2800" dirty="0" smtClean="0">
                <a:solidFill>
                  <a:srgbClr val="FF0000"/>
                </a:solidFill>
              </a:rPr>
              <a:t>「</a:t>
            </a:r>
            <a:r>
              <a:rPr lang="en-US" altLang="ja-JP" sz="2800" dirty="0" smtClean="0">
                <a:solidFill>
                  <a:srgbClr val="FF0000"/>
                </a:solidFill>
              </a:rPr>
              <a:t>cite</a:t>
            </a:r>
            <a:r>
              <a:rPr lang="ja-JP" altLang="en-US" sz="2800" dirty="0" smtClean="0">
                <a:solidFill>
                  <a:srgbClr val="FF0000"/>
                </a:solidFill>
              </a:rPr>
              <a:t>」</a:t>
            </a:r>
            <a:r>
              <a:rPr lang="en-US" altLang="ja-JP" sz="2800" dirty="0" smtClean="0">
                <a:solidFill>
                  <a:srgbClr val="FF0000"/>
                </a:solidFill>
              </a:rPr>
              <a:t> a part of</a:t>
            </a:r>
            <a:r>
              <a:rPr lang="en-US" altLang="ja-JP" sz="2800" dirty="0" smtClean="0"/>
              <a:t> sentences of the museum’s homepage</a:t>
            </a:r>
            <a:r>
              <a:rPr lang="ja-JP" altLang="en-US" sz="2800" dirty="0" smtClean="0"/>
              <a:t>，</a:t>
            </a:r>
            <a:r>
              <a:rPr lang="en-US" altLang="ja-JP" sz="2800" dirty="0" smtClean="0">
                <a:solidFill>
                  <a:srgbClr val="FF0000"/>
                </a:solidFill>
              </a:rPr>
              <a:t>to reinforce their own thoughts</a:t>
            </a:r>
            <a:endParaRPr lang="ja-JP" altLang="en-US" sz="2800" dirty="0"/>
          </a:p>
          <a:p>
            <a:pPr lvl="1"/>
            <a:r>
              <a:rPr lang="en-US" altLang="ja-JP" sz="2800" dirty="0" smtClean="0"/>
              <a:t>When students of arts, create slide of presentation</a:t>
            </a:r>
            <a:r>
              <a:rPr lang="ja-JP" altLang="en-US" sz="2800" dirty="0" smtClean="0">
                <a:solidFill>
                  <a:srgbClr val="FF0000"/>
                </a:solidFill>
              </a:rPr>
              <a:t>，</a:t>
            </a:r>
            <a:r>
              <a:rPr lang="en-US" altLang="ja-JP" sz="2800" dirty="0" smtClean="0">
                <a:solidFill>
                  <a:srgbClr val="FF0000"/>
                </a:solidFill>
              </a:rPr>
              <a:t>cite some works</a:t>
            </a:r>
            <a:r>
              <a:rPr lang="en-US" altLang="ja-JP" sz="2800" dirty="0" smtClean="0"/>
              <a:t> for </a:t>
            </a:r>
            <a:r>
              <a:rPr lang="en-US" altLang="ja-JP" sz="2800" dirty="0" smtClean="0">
                <a:solidFill>
                  <a:srgbClr val="FF0000"/>
                </a:solidFill>
              </a:rPr>
              <a:t>explanation on expression techniques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702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1844" y="224652"/>
            <a:ext cx="8654997" cy="756164"/>
          </a:xfrm>
        </p:spPr>
        <p:txBody>
          <a:bodyPr>
            <a:normAutofit fontScale="90000"/>
          </a:bodyPr>
          <a:lstStyle/>
          <a:p>
            <a:r>
              <a:rPr lang="en-US" altLang="ja-JP" sz="4000" dirty="0"/>
              <a:t>Terms of use as </a:t>
            </a:r>
            <a:r>
              <a:rPr lang="ja-JP" altLang="en-US" sz="4000" dirty="0" smtClean="0"/>
              <a:t>「</a:t>
            </a:r>
            <a:r>
              <a:rPr lang="en-US" altLang="ja-JP" sz="4000" dirty="0" smtClean="0"/>
              <a:t>citations</a:t>
            </a:r>
            <a:r>
              <a:rPr lang="ja-JP" altLang="en-US" sz="4000" dirty="0" smtClean="0"/>
              <a:t>」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(Summary)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844" y="1250821"/>
            <a:ext cx="8862155" cy="4835525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3600" dirty="0" smtClean="0"/>
              <a:t>A citation suitable for fair </a:t>
            </a:r>
            <a:r>
              <a:rPr lang="en-US" altLang="ja-JP" sz="3600" dirty="0" smtClean="0">
                <a:solidFill>
                  <a:srgbClr val="FF0000"/>
                </a:solidFill>
              </a:rPr>
              <a:t>customary practice</a:t>
            </a:r>
          </a:p>
          <a:p>
            <a:pPr marL="0" indent="0">
              <a:buNone/>
            </a:pPr>
            <a:r>
              <a:rPr kumimoji="1" lang="ja-JP" altLang="en-US" sz="3200" dirty="0" smtClean="0"/>
              <a:t>（</a:t>
            </a:r>
            <a:r>
              <a:rPr lang="en-US" altLang="ja-JP" sz="3200" dirty="0"/>
              <a:t>There is a reasonable </a:t>
            </a:r>
            <a:r>
              <a:rPr lang="en-US" altLang="ja-JP" sz="3200" dirty="0">
                <a:solidFill>
                  <a:srgbClr val="FF0000"/>
                </a:solidFill>
              </a:rPr>
              <a:t>master-slave relationship </a:t>
            </a:r>
            <a:r>
              <a:rPr lang="en-US" altLang="ja-JP" sz="3200" dirty="0"/>
              <a:t>between his work and another's work</a:t>
            </a:r>
            <a:r>
              <a:rPr kumimoji="1" lang="ja-JP" altLang="en-US" sz="3200" dirty="0" smtClean="0"/>
              <a:t>）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ja-JP" altLang="en-US" sz="3200" dirty="0" smtClean="0"/>
              <a:t>（</a:t>
            </a:r>
            <a:r>
              <a:rPr lang="en-US" altLang="ja-JP" sz="3200" dirty="0"/>
              <a:t>Cited parts </a:t>
            </a:r>
            <a:r>
              <a:rPr lang="en-US" altLang="ja-JP" sz="3200" dirty="0" smtClean="0"/>
              <a:t>should be </a:t>
            </a:r>
            <a:r>
              <a:rPr lang="en-US" altLang="ja-JP" sz="3200" dirty="0" smtClean="0">
                <a:solidFill>
                  <a:srgbClr val="FF0000"/>
                </a:solidFill>
              </a:rPr>
              <a:t>clearly </a:t>
            </a:r>
            <a:r>
              <a:rPr lang="en-US" altLang="ja-JP" sz="3200" dirty="0">
                <a:solidFill>
                  <a:srgbClr val="FF0000"/>
                </a:solidFill>
              </a:rPr>
              <a:t>distinguished</a:t>
            </a:r>
            <a:r>
              <a:rPr lang="ja-JP" altLang="en-US" sz="3200" dirty="0" smtClean="0"/>
              <a:t>）</a:t>
            </a:r>
            <a:endParaRPr kumimoji="1" lang="en-US" altLang="ja-JP" sz="3200" dirty="0" smtClean="0"/>
          </a:p>
          <a:p>
            <a:r>
              <a:rPr lang="en-US" altLang="ja-JP" sz="3600" dirty="0" smtClean="0"/>
              <a:t>A citation within </a:t>
            </a:r>
            <a:r>
              <a:rPr lang="en-US" altLang="ja-JP" sz="3600" dirty="0" smtClean="0">
                <a:solidFill>
                  <a:srgbClr val="FF0000"/>
                </a:solidFill>
              </a:rPr>
              <a:t>legitimate </a:t>
            </a:r>
            <a:r>
              <a:rPr lang="en-US" altLang="ja-JP" sz="3600" dirty="0">
                <a:solidFill>
                  <a:srgbClr val="FF0000"/>
                </a:solidFill>
              </a:rPr>
              <a:t>range</a:t>
            </a:r>
            <a:r>
              <a:rPr lang="en-US" altLang="ja-JP" sz="3600" dirty="0"/>
              <a:t> for </a:t>
            </a:r>
            <a:r>
              <a:rPr lang="en-US" altLang="ja-JP" sz="3600" dirty="0" smtClean="0"/>
              <a:t>purpose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en-US" altLang="ja-JP" sz="3200" dirty="0"/>
              <a:t>(There is </a:t>
            </a:r>
            <a:r>
              <a:rPr lang="en-US" altLang="ja-JP" sz="3200" dirty="0">
                <a:solidFill>
                  <a:srgbClr val="FF0000"/>
                </a:solidFill>
              </a:rPr>
              <a:t>inevitability</a:t>
            </a:r>
            <a:r>
              <a:rPr lang="en-US" altLang="ja-JP" sz="3200" dirty="0"/>
              <a:t> of </a:t>
            </a:r>
            <a:r>
              <a:rPr lang="en-US" altLang="ja-JP" sz="3200" dirty="0" smtClean="0"/>
              <a:t>citation)</a:t>
            </a:r>
            <a:endParaRPr kumimoji="1" lang="en-US" altLang="ja-JP" sz="3200" dirty="0" smtClean="0"/>
          </a:p>
          <a:p>
            <a:r>
              <a:rPr lang="en-US" altLang="ja-JP" sz="3600" dirty="0" smtClean="0"/>
              <a:t>Citation </a:t>
            </a:r>
            <a:r>
              <a:rPr lang="en-US" altLang="ja-JP" sz="3600" dirty="0"/>
              <a:t>from</a:t>
            </a:r>
            <a:r>
              <a:rPr lang="en-US" altLang="ja-JP" sz="3600" dirty="0">
                <a:solidFill>
                  <a:srgbClr val="FF0000"/>
                </a:solidFill>
              </a:rPr>
              <a:t> published works</a:t>
            </a:r>
            <a:endParaRPr lang="en-US" altLang="ja-JP" sz="3600" dirty="0" smtClean="0"/>
          </a:p>
          <a:p>
            <a:endParaRPr kumimoji="1" lang="en-US" altLang="ja-JP" sz="3600" dirty="0"/>
          </a:p>
          <a:p>
            <a:pPr marL="0" indent="0">
              <a:buNone/>
            </a:pPr>
            <a:r>
              <a:rPr lang="en-US" altLang="ja-JP" sz="3200" dirty="0"/>
              <a:t>※Even if it meets the above, in principle the </a:t>
            </a:r>
            <a:r>
              <a:rPr lang="en-US" altLang="ja-JP" sz="3200" dirty="0">
                <a:solidFill>
                  <a:srgbClr val="FF0000"/>
                </a:solidFill>
              </a:rPr>
              <a:t>source </a:t>
            </a:r>
            <a:r>
              <a:rPr lang="en-US" altLang="ja-JP" sz="3200" dirty="0" smtClean="0">
                <a:solidFill>
                  <a:srgbClr val="FF0000"/>
                </a:solidFill>
              </a:rPr>
              <a:t>should be </a:t>
            </a:r>
            <a:r>
              <a:rPr lang="en-US" altLang="ja-JP" sz="3200" dirty="0">
                <a:solidFill>
                  <a:srgbClr val="FF0000"/>
                </a:solidFill>
              </a:rPr>
              <a:t>clearly indicated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25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9014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9856" y="359461"/>
            <a:ext cx="8674443" cy="675503"/>
          </a:xfrm>
        </p:spPr>
        <p:txBody>
          <a:bodyPr>
            <a:noAutofit/>
          </a:bodyPr>
          <a:lstStyle/>
          <a:p>
            <a:r>
              <a:rPr lang="en-US" altLang="ja-JP" sz="3600" b="1" dirty="0"/>
              <a:t>Problems of exceptional provision under Article 32 </a:t>
            </a:r>
            <a:r>
              <a:rPr lang="en-US" altLang="ja-JP" sz="3600" b="1" dirty="0" smtClean="0"/>
              <a:t>(citation)</a:t>
            </a:r>
            <a:endParaRPr lang="ja-JP" altLang="en-US" sz="36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9856" y="1260389"/>
            <a:ext cx="8445844" cy="4988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You can use without permission if certain requirements are met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had been defined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but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requirements</a:t>
            </a:r>
            <a:r>
              <a:rPr lang="ja-JP" altLang="en-US" sz="3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3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are ambiguous</a:t>
            </a:r>
          </a:p>
          <a:p>
            <a:pPr>
              <a:lnSpc>
                <a:spcPct val="110000"/>
              </a:lnSpc>
            </a:pP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 is not perfect even if it complies with the requirements indicated by guidelines of the copyright owner organization such as publishers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Describe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later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There are cases where the requirement of 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citation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contradicts 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easy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understand, ease of </a:t>
            </a:r>
            <a:r>
              <a:rPr lang="en-US" altLang="ja-JP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remembrance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26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228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14924" y="226375"/>
            <a:ext cx="8627420" cy="1200879"/>
          </a:xfrm>
        </p:spPr>
        <p:txBody>
          <a:bodyPr>
            <a:noAutofit/>
          </a:bodyPr>
          <a:lstStyle/>
          <a:p>
            <a:r>
              <a:rPr lang="en-US" altLang="ja-JP" sz="4000" dirty="0" smtClean="0"/>
              <a:t>Problems of </a:t>
            </a:r>
            <a:r>
              <a:rPr lang="en-US" altLang="ja-JP" sz="4000" dirty="0"/>
              <a:t>guidelines published by copyright owners' organizations such as publishers</a:t>
            </a:r>
            <a:endParaRPr lang="ja-JP" altLang="en-US" sz="4000" dirty="0" smtClean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4427" y="1733301"/>
            <a:ext cx="8154988" cy="2057400"/>
          </a:xfr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Font typeface="Wingdings" charset="2"/>
              <a:buNone/>
              <a:defRPr/>
            </a:pPr>
            <a:r>
              <a:rPr lang="en-US" altLang="ja-JP" dirty="0"/>
              <a:t>STM</a:t>
            </a:r>
            <a:r>
              <a:rPr lang="ja-JP" altLang="en-US" dirty="0"/>
              <a:t>「</a:t>
            </a:r>
            <a:r>
              <a:rPr lang="en-US" altLang="ja-JP" dirty="0"/>
              <a:t>Permissions Guidelines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marL="0" indent="0">
              <a:buFont typeface="Wingdings" charset="2"/>
              <a:buNone/>
              <a:defRPr/>
            </a:pPr>
            <a:r>
              <a:rPr lang="ja-JP" altLang="en-US" sz="2400" dirty="0" smtClean="0"/>
              <a:t>～</a:t>
            </a:r>
            <a:r>
              <a:rPr lang="en-US" altLang="ja-JP" sz="2400" dirty="0" smtClean="0"/>
              <a:t>An </a:t>
            </a:r>
            <a:r>
              <a:rPr lang="en-US" altLang="ja-JP" sz="2400" dirty="0"/>
              <a:t>agreement among publishers </a:t>
            </a:r>
            <a:r>
              <a:rPr lang="en-US" altLang="ja-JP" sz="2400" dirty="0" smtClean="0"/>
              <a:t>etc.</a:t>
            </a:r>
            <a:r>
              <a:rPr lang="ja-JP" altLang="en-US" sz="2400" dirty="0" smtClean="0"/>
              <a:t>・・・</a:t>
            </a:r>
            <a:endParaRPr lang="en-US" altLang="ja-JP" dirty="0"/>
          </a:p>
          <a:p>
            <a:pPr>
              <a:defRPr/>
            </a:pPr>
            <a:r>
              <a:rPr lang="en-US" altLang="ja-JP" dirty="0"/>
              <a:t>From one article or book chapter in a magazine</a:t>
            </a:r>
            <a:r>
              <a:rPr lang="ja-JP" altLang="en-US" dirty="0" smtClean="0"/>
              <a:t>、</a:t>
            </a:r>
            <a:r>
              <a:rPr lang="en-US" altLang="ja-JP" b="1" u="sng" dirty="0" smtClean="0">
                <a:solidFill>
                  <a:srgbClr val="FF0000"/>
                </a:solidFill>
              </a:rPr>
              <a:t>up to 3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diagrams</a:t>
            </a:r>
            <a:r>
              <a:rPr lang="ja-JP" altLang="en-US" dirty="0" smtClean="0"/>
              <a:t>、</a:t>
            </a:r>
            <a:r>
              <a:rPr lang="en-US" altLang="ja-JP" dirty="0" smtClean="0"/>
              <a:t>and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up to 5</a:t>
            </a:r>
            <a:r>
              <a:rPr lang="en-US" altLang="ja-JP" dirty="0" smtClean="0"/>
              <a:t> diagrams from one book can be used without permission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709914" y="3988322"/>
            <a:ext cx="8154987" cy="2519362"/>
          </a:xfr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Font typeface="Wingdings" charset="2"/>
              <a:buNone/>
              <a:defRPr/>
            </a:pPr>
            <a:r>
              <a:rPr lang="en-US" altLang="ja-JP" dirty="0" smtClean="0"/>
              <a:t>Japanese Medical </a:t>
            </a:r>
            <a:r>
              <a:rPr lang="en-US" altLang="ja-JP" dirty="0"/>
              <a:t>Paper Publishing Association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About citation and Reprints</a:t>
            </a:r>
            <a:r>
              <a:rPr lang="ja-JP" altLang="en-US" dirty="0" smtClean="0"/>
              <a:t>」</a:t>
            </a:r>
            <a:endParaRPr lang="en-US" altLang="ja-JP" dirty="0"/>
          </a:p>
          <a:p>
            <a:pPr>
              <a:defRPr/>
            </a:pPr>
            <a:r>
              <a:rPr lang="en-US" altLang="ja-JP" dirty="0"/>
              <a:t>About the manifestation of </a:t>
            </a:r>
            <a:r>
              <a:rPr lang="en-US" altLang="ja-JP" dirty="0" smtClean="0"/>
              <a:t>source</a:t>
            </a:r>
          </a:p>
          <a:p>
            <a:pPr>
              <a:defRPr/>
            </a:pPr>
            <a:r>
              <a:rPr lang="ja-JP" altLang="en-US" sz="2400" dirty="0" smtClean="0"/>
              <a:t>＜</a:t>
            </a:r>
            <a:r>
              <a:rPr lang="en-US" altLang="ja-JP" sz="2400" dirty="0"/>
              <a:t>In the case of a magazine</a:t>
            </a:r>
            <a:r>
              <a:rPr lang="ja-JP" altLang="en-US" sz="2400" dirty="0" smtClean="0"/>
              <a:t>＞</a:t>
            </a:r>
            <a:r>
              <a:rPr lang="en-US" altLang="ja-JP" sz="2400" dirty="0"/>
              <a:t>Author name, </a:t>
            </a:r>
            <a:r>
              <a:rPr lang="en-US" altLang="ja-JP" sz="2400" b="1" u="sng" dirty="0">
                <a:solidFill>
                  <a:srgbClr val="FF0000"/>
                </a:solidFill>
              </a:rPr>
              <a:t>title</a:t>
            </a:r>
            <a:r>
              <a:rPr lang="en-US" altLang="ja-JP" sz="2400" dirty="0"/>
              <a:t>, journal name, volume, issue, page, year of publication.</a:t>
            </a:r>
            <a:endParaRPr lang="en-US" altLang="ja-JP" sz="2400" dirty="0" smtClean="0"/>
          </a:p>
          <a:p>
            <a:pPr>
              <a:defRPr/>
            </a:pPr>
            <a:r>
              <a:rPr lang="en-US" altLang="ja-JP" dirty="0" smtClean="0"/>
              <a:t>In principle</a:t>
            </a:r>
            <a:r>
              <a:rPr lang="ja-JP" altLang="en-US" dirty="0" smtClean="0"/>
              <a:t>、</a:t>
            </a:r>
            <a:r>
              <a:rPr lang="en-US" altLang="ja-JP" b="1" u="sng" dirty="0" smtClean="0">
                <a:solidFill>
                  <a:srgbClr val="FF0000"/>
                </a:solidFill>
              </a:rPr>
              <a:t>keep </a:t>
            </a:r>
            <a:r>
              <a:rPr lang="en-US" altLang="ja-JP" b="1" u="sng" dirty="0">
                <a:solidFill>
                  <a:srgbClr val="FF0000"/>
                </a:solidFill>
              </a:rPr>
              <a:t>original shape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(right to maintain integrity) </a:t>
            </a:r>
            <a:r>
              <a:rPr lang="en-US" altLang="ja-JP" dirty="0"/>
              <a:t>and post </a:t>
            </a:r>
            <a:r>
              <a:rPr lang="en-US" altLang="ja-JP" dirty="0" smtClean="0"/>
              <a:t>it</a:t>
            </a:r>
            <a:endParaRPr lang="ja-JP" altLang="en-US" dirty="0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27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16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290897" y="341237"/>
            <a:ext cx="7465276" cy="573387"/>
          </a:xfrm>
        </p:spPr>
        <p:txBody>
          <a:bodyPr>
            <a:noAutofit/>
          </a:bodyPr>
          <a:lstStyle/>
          <a:p>
            <a:r>
              <a:rPr lang="en-US" altLang="ja-JP" sz="4000" b="1" dirty="0"/>
              <a:t>About translation, adaptation (modification)</a:t>
            </a:r>
            <a:endParaRPr lang="ja-JP" altLang="en-US" sz="4000" b="1" dirty="0" smtClean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7245" y="1262591"/>
            <a:ext cx="7936893" cy="490546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ja-JP" altLang="en-US" sz="3200" dirty="0" smtClean="0"/>
              <a:t>「</a:t>
            </a:r>
            <a:r>
              <a:rPr lang="en-US" altLang="ja-JP" sz="3200" dirty="0" smtClean="0"/>
              <a:t>Translation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of the cited part</a:t>
            </a:r>
          </a:p>
          <a:p>
            <a:pPr marL="952500" lvl="1" indent="-514350">
              <a:defRPr/>
            </a:pPr>
            <a:r>
              <a:rPr lang="en-US" altLang="ja-JP" sz="3200" dirty="0"/>
              <a:t>I</a:t>
            </a:r>
            <a:r>
              <a:rPr lang="en-US" altLang="ja-JP" sz="3200" dirty="0" smtClean="0"/>
              <a:t>t </a:t>
            </a:r>
            <a:r>
              <a:rPr lang="en-US" altLang="ja-JP" sz="3200" dirty="0"/>
              <a:t>is available under Article 43 of the Copyright Law</a:t>
            </a:r>
            <a:endParaRPr lang="en-US" altLang="ja-JP" sz="3200" dirty="0" smtClean="0"/>
          </a:p>
          <a:p>
            <a:pPr marL="438150" lvl="1" indent="0">
              <a:buFont typeface="Wingdings" charset="2"/>
              <a:buNone/>
              <a:defRPr/>
            </a:pPr>
            <a:endParaRPr lang="en-US" altLang="ja-JP" sz="3200" dirty="0" smtClean="0"/>
          </a:p>
          <a:p>
            <a:pPr>
              <a:defRPr/>
            </a:pPr>
            <a:r>
              <a:rPr lang="ja-JP" altLang="en-US" sz="3200" dirty="0" smtClean="0"/>
              <a:t>「</a:t>
            </a:r>
            <a:r>
              <a:rPr lang="en-US" altLang="ja-JP" sz="3200" dirty="0" smtClean="0"/>
              <a:t>Adaption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of the cited part</a:t>
            </a:r>
          </a:p>
          <a:p>
            <a:pPr marL="952500" lvl="1" indent="-514350">
              <a:defRPr/>
            </a:pPr>
            <a:r>
              <a:rPr lang="en-US" altLang="ja-JP" sz="3200" dirty="0"/>
              <a:t>It is not allowed to be used in Article 43.</a:t>
            </a:r>
            <a:endParaRPr lang="en-US" altLang="ja-JP" sz="3200" dirty="0" smtClean="0"/>
          </a:p>
          <a:p>
            <a:pPr marL="1352550" lvl="2" indent="-514350">
              <a:defRPr/>
            </a:pPr>
            <a:r>
              <a:rPr lang="en-US" altLang="ja-JP" sz="2800" dirty="0" smtClean="0"/>
              <a:t>Consideration </a:t>
            </a:r>
            <a:r>
              <a:rPr lang="en-US" altLang="ja-JP" sz="2800" dirty="0"/>
              <a:t>for </a:t>
            </a:r>
            <a:r>
              <a:rPr lang="en-US" altLang="ja-JP" sz="2800" dirty="0" smtClean="0"/>
              <a:t>right </a:t>
            </a:r>
            <a:r>
              <a:rPr lang="en-US" altLang="ja-JP" sz="2800" dirty="0"/>
              <a:t>to maintain integrity </a:t>
            </a:r>
            <a:r>
              <a:rPr lang="en-US" altLang="ja-JP" sz="2800" dirty="0" smtClean="0"/>
              <a:t>(</a:t>
            </a:r>
            <a:r>
              <a:rPr lang="en-US" altLang="ja-JP" sz="2800" dirty="0"/>
              <a:t>author's moral rights) which is the right for the </a:t>
            </a:r>
            <a:r>
              <a:rPr lang="en-US" altLang="ja-JP" sz="2800" dirty="0" smtClean="0"/>
              <a:t>creative work is not </a:t>
            </a:r>
            <a:r>
              <a:rPr lang="en-US" altLang="ja-JP" sz="2800" dirty="0"/>
              <a:t>to be altered </a:t>
            </a:r>
            <a:r>
              <a:rPr lang="en-US" altLang="ja-JP" sz="2800" dirty="0" smtClean="0"/>
              <a:t>against author’s </a:t>
            </a:r>
            <a:r>
              <a:rPr lang="en-US" altLang="ja-JP" sz="2800" dirty="0"/>
              <a:t>will</a:t>
            </a:r>
          </a:p>
          <a:p>
            <a:pPr marL="1352550" lvl="2" indent="-514350">
              <a:defRPr/>
            </a:pPr>
            <a:r>
              <a:rPr lang="en-US" altLang="ja-JP" sz="2800" dirty="0"/>
              <a:t>Modifications to something </a:t>
            </a:r>
            <a:r>
              <a:rPr lang="en-US" altLang="ja-JP" sz="2800" dirty="0" smtClean="0"/>
              <a:t>to make it </a:t>
            </a:r>
            <a:r>
              <a:rPr lang="en-US" altLang="ja-JP" sz="2800" dirty="0"/>
              <a:t>easy to understand and </a:t>
            </a:r>
            <a:r>
              <a:rPr lang="en-US" altLang="ja-JP" sz="2800" dirty="0" smtClean="0"/>
              <a:t>remembered </a:t>
            </a:r>
            <a:r>
              <a:rPr lang="en-US" altLang="ja-JP" sz="2800" dirty="0" smtClean="0">
                <a:solidFill>
                  <a:srgbClr val="FF0000"/>
                </a:solidFill>
              </a:rPr>
              <a:t>is not allowed</a:t>
            </a:r>
            <a:r>
              <a:rPr lang="ja-JP" altLang="en-US" sz="2800" dirty="0" smtClean="0">
                <a:solidFill>
                  <a:srgbClr val="FF0000"/>
                </a:solidFill>
              </a:rPr>
              <a:t>？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28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9488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321619" y="160810"/>
            <a:ext cx="8571557" cy="1107815"/>
          </a:xfrm>
        </p:spPr>
        <p:txBody>
          <a:bodyPr>
            <a:noAutofit/>
          </a:bodyPr>
          <a:lstStyle/>
          <a:p>
            <a:r>
              <a:rPr lang="en-US" altLang="ja-JP" sz="3600" b="1" dirty="0"/>
              <a:t>In light of the guidelines of copyright organizations such as publishers ...</a:t>
            </a:r>
            <a:endParaRPr lang="ja-JP" altLang="en-US" sz="3600" b="1" dirty="0" smtClean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728" y="1268625"/>
            <a:ext cx="7929348" cy="5338119"/>
          </a:xfrm>
        </p:spPr>
        <p:txBody>
          <a:bodyPr>
            <a:noAutofit/>
          </a:bodyPr>
          <a:lstStyle/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r>
              <a:rPr lang="en-US" altLang="ja-JP" sz="2400" dirty="0"/>
              <a:t>Kyushu University's 90-minute lecture material</a:t>
            </a:r>
            <a:endParaRPr lang="en-US" altLang="ja-JP" sz="2400" dirty="0" smtClean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endParaRPr lang="en-US" altLang="ja-JP" sz="2400" dirty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endParaRPr lang="en-US" altLang="ja-JP" sz="2400" dirty="0" smtClean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endParaRPr lang="en-US" altLang="ja-JP" sz="2400" dirty="0" smtClean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endParaRPr lang="en-US" altLang="ja-JP" sz="2400" dirty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endParaRPr lang="en-US" altLang="ja-JP" sz="2400" dirty="0" smtClean="0"/>
          </a:p>
          <a:p>
            <a:pPr marL="469900" lvl="1" indent="-469900">
              <a:lnSpc>
                <a:spcPts val="3000"/>
              </a:lnSpc>
              <a:buFont typeface="Wingdings" charset="2"/>
              <a:buChar char="o"/>
              <a:defRPr/>
            </a:pPr>
            <a:r>
              <a:rPr lang="en-US" altLang="ja-JP" sz="2400" dirty="0" smtClean="0"/>
              <a:t>25 teaching materials of 6 universities</a:t>
            </a:r>
            <a:r>
              <a:rPr lang="ja-JP" altLang="en-US" sz="2400" dirty="0" smtClean="0"/>
              <a:t>：</a:t>
            </a:r>
            <a:r>
              <a:rPr lang="en-US" altLang="ja-JP" sz="2400" b="1" dirty="0" smtClean="0">
                <a:latin typeface="+mj-lt"/>
              </a:rPr>
              <a:t>2018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slide</a:t>
            </a:r>
          </a:p>
          <a:p>
            <a:pPr lvl="1">
              <a:defRPr/>
            </a:pPr>
            <a:r>
              <a:rPr lang="en-US" altLang="ja-JP" sz="2200" dirty="0" smtClean="0"/>
              <a:t>Including others’ creative work</a:t>
            </a:r>
            <a:r>
              <a:rPr lang="ja-JP" altLang="en-US" sz="2200" dirty="0" smtClean="0"/>
              <a:t>：</a:t>
            </a:r>
            <a:r>
              <a:rPr lang="en-US" altLang="ja-JP" sz="2200" b="1" dirty="0" smtClean="0"/>
              <a:t>820</a:t>
            </a:r>
            <a:r>
              <a:rPr lang="en-US" altLang="ja-JP" sz="2200" dirty="0" smtClean="0"/>
              <a:t>(</a:t>
            </a:r>
            <a:r>
              <a:rPr lang="en-US" altLang="ja-JP" sz="2200" b="1" dirty="0" smtClean="0"/>
              <a:t>41</a:t>
            </a:r>
            <a:r>
              <a:rPr lang="en-US" altLang="ja-JP" sz="2200" dirty="0" smtClean="0"/>
              <a:t>%)</a:t>
            </a:r>
            <a:endParaRPr lang="en-US" altLang="ja-JP" sz="2200" dirty="0"/>
          </a:p>
          <a:p>
            <a:pPr lvl="1">
              <a:defRPr/>
            </a:pPr>
            <a:r>
              <a:rPr lang="ja-JP" altLang="en-US" sz="2200" dirty="0" smtClean="0"/>
              <a:t>「</a:t>
            </a:r>
            <a:r>
              <a:rPr lang="en-US" altLang="ja-JP" sz="2200" dirty="0"/>
              <a:t>Inadequate description method of source</a:t>
            </a:r>
            <a:r>
              <a:rPr lang="ja-JP" altLang="en-US" sz="2200" dirty="0" smtClean="0"/>
              <a:t>」</a:t>
            </a:r>
            <a:r>
              <a:rPr lang="en-US" altLang="ja-JP" sz="2200" b="1" dirty="0" smtClean="0"/>
              <a:t>658</a:t>
            </a:r>
            <a:r>
              <a:rPr lang="en-US" altLang="ja-JP" sz="2200" dirty="0" smtClean="0"/>
              <a:t>(</a:t>
            </a:r>
            <a:r>
              <a:rPr lang="en-US" altLang="ja-JP" sz="2200" b="1" dirty="0" smtClean="0"/>
              <a:t>80</a:t>
            </a:r>
            <a:r>
              <a:rPr lang="en-US" altLang="ja-JP" sz="2200" dirty="0" smtClean="0"/>
              <a:t>% above)</a:t>
            </a:r>
          </a:p>
          <a:p>
            <a:pPr>
              <a:lnSpc>
                <a:spcPts val="3000"/>
              </a:lnSpc>
              <a:defRPr/>
            </a:pPr>
            <a:r>
              <a:rPr lang="en-US" altLang="ja-JP" sz="2400" dirty="0" smtClean="0"/>
              <a:t>Even trying to apply citations…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200" dirty="0" smtClean="0"/>
              <a:t>「</a:t>
            </a:r>
            <a:r>
              <a:rPr lang="en-US" altLang="ja-JP" sz="2200" dirty="0"/>
              <a:t>Conflict with 1 to 3 </a:t>
            </a:r>
            <a:r>
              <a:rPr lang="en-US" altLang="ja-JP" sz="2200" dirty="0" smtClean="0"/>
              <a:t>from 1 paper</a:t>
            </a:r>
            <a:r>
              <a:rPr lang="ja-JP" altLang="en-US" sz="2200" dirty="0" smtClean="0"/>
              <a:t>」</a:t>
            </a:r>
            <a:r>
              <a:rPr lang="en-US" altLang="ja-JP" sz="2200" dirty="0" smtClean="0"/>
              <a:t>1/4</a:t>
            </a:r>
            <a:r>
              <a:rPr lang="ja-JP" altLang="en-US" sz="2200" dirty="0"/>
              <a:t>～</a:t>
            </a:r>
            <a:r>
              <a:rPr lang="en-US" altLang="ja-JP" sz="2200" dirty="0"/>
              <a:t>1/3</a:t>
            </a:r>
          </a:p>
          <a:p>
            <a:pPr lvl="1">
              <a:defRPr/>
            </a:pPr>
            <a:r>
              <a:rPr lang="en-US" altLang="ja-JP" sz="2200" dirty="0"/>
              <a:t>Massive use of images such as clinical practice </a:t>
            </a:r>
            <a:r>
              <a:rPr lang="en-US" altLang="ja-JP" sz="2200" dirty="0" smtClean="0"/>
              <a:t>guidelines</a:t>
            </a:r>
          </a:p>
          <a:p>
            <a:pPr lvl="1">
              <a:defRPr/>
            </a:pPr>
            <a:r>
              <a:rPr lang="en-US" altLang="ja-JP" sz="2200" dirty="0" smtClean="0"/>
              <a:t>There are many </a:t>
            </a:r>
            <a:r>
              <a:rPr lang="ja-JP" altLang="en-US" sz="2200" dirty="0" smtClean="0"/>
              <a:t>「</a:t>
            </a:r>
            <a:r>
              <a:rPr lang="en-US" altLang="ja-JP" sz="2200" dirty="0"/>
              <a:t>No title in the source</a:t>
            </a:r>
            <a:r>
              <a:rPr lang="ja-JP" altLang="en-US" sz="2200" dirty="0" smtClean="0"/>
              <a:t>」</a:t>
            </a:r>
            <a:r>
              <a:rPr lang="en-US" altLang="ja-JP" sz="2200" dirty="0" smtClean="0"/>
              <a:t> and </a:t>
            </a:r>
            <a:r>
              <a:rPr lang="ja-JP" altLang="en-US" sz="2200" dirty="0" smtClean="0"/>
              <a:t>「</a:t>
            </a:r>
            <a:r>
              <a:rPr lang="en-US" altLang="ja-JP" sz="2200" dirty="0" smtClean="0"/>
              <a:t>Alteration</a:t>
            </a:r>
            <a:r>
              <a:rPr lang="ja-JP" altLang="en-US" sz="2200" dirty="0" smtClean="0"/>
              <a:t>」</a:t>
            </a:r>
            <a:endParaRPr lang="ja-JP" altLang="en-US" sz="2200" dirty="0"/>
          </a:p>
        </p:txBody>
      </p:sp>
      <p:sp>
        <p:nvSpPr>
          <p:cNvPr id="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29</a:t>
            </a:fld>
            <a:endParaRPr lang="en-US" altLang="ja-JP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09494"/>
              </p:ext>
            </p:extLst>
          </p:nvPr>
        </p:nvGraphicFramePr>
        <p:xfrm>
          <a:off x="885418" y="1967127"/>
          <a:ext cx="750932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3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07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522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Number per lecture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err="1" smtClean="0">
                          <a:solidFill>
                            <a:schemeClr val="tx1"/>
                          </a:solidFill>
                        </a:rPr>
                        <a:t>Average±standard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 deviation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Slide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173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87.5±34.9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Creative work by</a:t>
                      </a:r>
                      <a:r>
                        <a:rPr kumimoji="1" lang="en-US" altLang="ja-JP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</a:rPr>
                        <a:t>others</a:t>
                      </a:r>
                      <a:endParaRPr kumimoji="1" lang="ja-JP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73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</a:rPr>
                        <a:t>22.8±16.2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2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6838" y="201364"/>
            <a:ext cx="9241200" cy="1325563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Background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802" y="1466850"/>
            <a:ext cx="7924801" cy="4835525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Use of existing materials </a:t>
            </a:r>
            <a:r>
              <a:rPr lang="en-US" altLang="ja-JP" sz="2800" dirty="0" smtClean="0"/>
              <a:t>(creative work)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report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publication </a:t>
            </a:r>
            <a:r>
              <a:rPr lang="en-US" altLang="ja-JP" sz="2800" dirty="0"/>
              <a:t>preparation, </a:t>
            </a:r>
            <a:r>
              <a:rPr lang="en-US" altLang="ja-JP" sz="2800" dirty="0" smtClean="0"/>
              <a:t>teaching material </a:t>
            </a:r>
            <a:r>
              <a:rPr lang="en-US" altLang="ja-JP" sz="2800" dirty="0"/>
              <a:t>development, etc.</a:t>
            </a:r>
            <a:r>
              <a:rPr lang="ja-JP" altLang="en-US" sz="2800" dirty="0" smtClean="0"/>
              <a:t>、</a:t>
            </a:r>
            <a:r>
              <a:rPr lang="en-US" altLang="ja-JP" sz="2800" dirty="0"/>
              <a:t>Fixed things in reference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＝＞</a:t>
            </a:r>
            <a:r>
              <a:rPr lang="en-US" altLang="ja-JP" sz="2800" dirty="0" smtClean="0"/>
              <a:t>Base on copyright law</a:t>
            </a:r>
            <a:endParaRPr lang="en-US" altLang="ja-JP" sz="2800" dirty="0"/>
          </a:p>
          <a:p>
            <a:r>
              <a:rPr lang="en-US" altLang="ja-JP" sz="2800" dirty="0"/>
              <a:t> Diffusion of the </a:t>
            </a:r>
            <a:r>
              <a:rPr lang="en-US" altLang="ja-JP" sz="2800" dirty="0" smtClean="0"/>
              <a:t>Internet like World </a:t>
            </a:r>
            <a:r>
              <a:rPr kumimoji="1" lang="en-US" altLang="ja-JP" sz="2800" dirty="0" smtClean="0"/>
              <a:t>Wide Web etc.</a:t>
            </a:r>
          </a:p>
          <a:p>
            <a:r>
              <a:rPr lang="en-US" altLang="ja-JP" sz="2800" dirty="0"/>
              <a:t>E</a:t>
            </a:r>
            <a:r>
              <a:rPr lang="en-US" altLang="ja-JP" sz="2800" dirty="0" smtClean="0"/>
              <a:t>xistence </a:t>
            </a:r>
            <a:r>
              <a:rPr lang="en-US" altLang="ja-JP" sz="2800" dirty="0"/>
              <a:t>of countless digital contents (digitized material) on the Internet (cyber space)</a:t>
            </a:r>
            <a:endParaRPr lang="en-US" altLang="ja-JP" sz="2800" dirty="0" smtClean="0"/>
          </a:p>
          <a:p>
            <a:r>
              <a:rPr lang="en-US" altLang="ja-JP" sz="2800" dirty="0"/>
              <a:t>Easy to </a:t>
            </a:r>
            <a:r>
              <a:rPr lang="en-US" altLang="ja-JP" sz="2800" dirty="0" smtClean="0"/>
              <a:t>duplicate digital contents</a:t>
            </a:r>
          </a:p>
          <a:p>
            <a:r>
              <a:rPr lang="en-US" altLang="ja-JP" sz="2800" dirty="0" smtClean="0"/>
              <a:t>Attention is required in the use, reference, and disclosure of digital contents in cyber space</a:t>
            </a:r>
            <a:endParaRPr kumimoji="1"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126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2558" y="162269"/>
            <a:ext cx="8786341" cy="739431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8047" y="1398430"/>
            <a:ext cx="8621242" cy="5049795"/>
          </a:xfrm>
        </p:spPr>
        <p:txBody>
          <a:bodyPr>
            <a:noAutofit/>
          </a:bodyPr>
          <a:lstStyle/>
          <a:p>
            <a:r>
              <a:rPr lang="en-US" altLang="ja-JP" sz="3200" b="1" dirty="0" smtClean="0"/>
              <a:t>Copy at </a:t>
            </a:r>
            <a:r>
              <a:rPr lang="ja-JP" altLang="en-US" sz="3200" b="1" dirty="0" smtClean="0"/>
              <a:t>「</a:t>
            </a:r>
            <a:r>
              <a:rPr lang="en-US" altLang="ja-JP" sz="3200" b="1" dirty="0" smtClean="0"/>
              <a:t>Educational institute</a:t>
            </a:r>
            <a:r>
              <a:rPr lang="ja-JP" altLang="en-US" sz="3200" b="1" dirty="0" smtClean="0"/>
              <a:t>」（</a:t>
            </a:r>
            <a:r>
              <a:rPr lang="en-US" altLang="ja-JP" sz="3200" b="1" dirty="0" smtClean="0"/>
              <a:t>Article</a:t>
            </a:r>
            <a:r>
              <a:rPr lang="en-US" altLang="ja-JP" sz="3200" b="1" dirty="0"/>
              <a:t>3</a:t>
            </a:r>
            <a:r>
              <a:rPr lang="en-US" altLang="ja-JP" sz="3200" b="1" dirty="0" smtClean="0"/>
              <a:t>5, paragraph</a:t>
            </a:r>
            <a:r>
              <a:rPr lang="ja-JP" altLang="en-US" sz="3200" b="1" dirty="0" smtClean="0"/>
              <a:t>１）</a:t>
            </a:r>
            <a:endParaRPr lang="ja-JP" altLang="en-US" sz="3200" b="1" dirty="0"/>
          </a:p>
          <a:p>
            <a:pPr lvl="1"/>
            <a:r>
              <a:rPr lang="en-US" altLang="ja-JP" sz="3200" dirty="0" smtClean="0"/>
              <a:t>Default exception when </a:t>
            </a:r>
            <a:r>
              <a:rPr lang="en-US" altLang="ja-JP" sz="3200" dirty="0"/>
              <a:t>teachers or children</a:t>
            </a:r>
            <a:r>
              <a:rPr lang="en-US" altLang="ja-JP" sz="3200" dirty="0" smtClean="0"/>
              <a:t> copy </a:t>
            </a:r>
            <a:r>
              <a:rPr lang="en-US" altLang="ja-JP" sz="3200" dirty="0"/>
              <a:t>and </a:t>
            </a:r>
            <a:r>
              <a:rPr lang="en-US" altLang="ja-JP" sz="3200" dirty="0" smtClean="0"/>
              <a:t>distribute a </a:t>
            </a:r>
            <a:r>
              <a:rPr lang="en-US" altLang="ja-JP" sz="3200" dirty="0"/>
              <a:t>part of another person's work </a:t>
            </a:r>
            <a:r>
              <a:rPr lang="en-US" altLang="ja-JP" sz="3200" dirty="0" smtClean="0"/>
              <a:t>to use </a:t>
            </a:r>
            <a:r>
              <a:rPr lang="en-US" altLang="ja-JP" sz="3200" dirty="0"/>
              <a:t>as a </a:t>
            </a:r>
            <a:r>
              <a:rPr lang="en-US" altLang="ja-JP" sz="3200" dirty="0" smtClean="0"/>
              <a:t>teaching material</a:t>
            </a:r>
            <a:endParaRPr lang="ja-JP" altLang="en-US" sz="3200" dirty="0"/>
          </a:p>
          <a:p>
            <a:r>
              <a:rPr lang="ja-JP" altLang="en-US" sz="3200" dirty="0" smtClean="0"/>
              <a:t>（</a:t>
            </a:r>
            <a:r>
              <a:rPr lang="en-US" altLang="ja-JP" sz="3200" dirty="0" smtClean="0"/>
              <a:t>Concrete example</a:t>
            </a:r>
            <a:r>
              <a:rPr lang="ja-JP" altLang="en-US" sz="3200" dirty="0" smtClean="0"/>
              <a:t>）</a:t>
            </a:r>
            <a:endParaRPr lang="ja-JP" altLang="en-US" sz="3200" dirty="0"/>
          </a:p>
          <a:p>
            <a:pPr lvl="1"/>
            <a:r>
              <a:rPr lang="en-US" altLang="ja-JP" sz="3200" dirty="0" smtClean="0"/>
              <a:t>When </a:t>
            </a:r>
            <a:r>
              <a:rPr lang="en-US" altLang="ja-JP" sz="3200" dirty="0" smtClean="0">
                <a:solidFill>
                  <a:srgbClr val="FF0000"/>
                </a:solidFill>
              </a:rPr>
              <a:t>teachers</a:t>
            </a:r>
            <a:r>
              <a:rPr lang="ja-JP" altLang="en-US" sz="3200" dirty="0" smtClean="0"/>
              <a:t>，</a:t>
            </a:r>
            <a:r>
              <a:rPr lang="en-US" altLang="ja-JP" sz="3200" dirty="0" smtClean="0">
                <a:solidFill>
                  <a:srgbClr val="FF0000"/>
                </a:solidFill>
              </a:rPr>
              <a:t>copy </a:t>
            </a:r>
            <a:r>
              <a:rPr lang="en-US" altLang="ja-JP" sz="3200" dirty="0">
                <a:solidFill>
                  <a:srgbClr val="FF0000"/>
                </a:solidFill>
              </a:rPr>
              <a:t>a part of </a:t>
            </a:r>
            <a:r>
              <a:rPr lang="en-US" altLang="ja-JP" sz="3200" dirty="0">
                <a:solidFill>
                  <a:srgbClr val="000000"/>
                </a:solidFill>
              </a:rPr>
              <a:t>a novel and distributing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it to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children, </a:t>
            </a:r>
            <a:r>
              <a:rPr lang="en-US" altLang="ja-JP" sz="3200" dirty="0" smtClean="0">
                <a:solidFill>
                  <a:srgbClr val="000000"/>
                </a:solidFill>
              </a:rPr>
              <a:t>to use</a:t>
            </a:r>
            <a:r>
              <a:rPr lang="en-US" altLang="ja-JP" sz="3200" dirty="0" smtClean="0">
                <a:solidFill>
                  <a:srgbClr val="FF0000"/>
                </a:solidFill>
              </a:rPr>
              <a:t> in lecture</a:t>
            </a:r>
            <a:endParaRPr lang="ja-JP" altLang="en-US" sz="3200" dirty="0"/>
          </a:p>
          <a:p>
            <a:pPr lvl="1"/>
            <a:r>
              <a:rPr lang="en-US" altLang="ja-JP" sz="3200" dirty="0" smtClean="0"/>
              <a:t>When children</a:t>
            </a:r>
            <a:r>
              <a:rPr lang="ja-JP" altLang="en-US" sz="3200" dirty="0"/>
              <a:t>，</a:t>
            </a:r>
            <a:r>
              <a:rPr lang="en-US" altLang="ja-JP" sz="3200" dirty="0" smtClean="0">
                <a:solidFill>
                  <a:srgbClr val="FF0000"/>
                </a:solidFill>
              </a:rPr>
              <a:t>copy newspaper article</a:t>
            </a:r>
            <a:r>
              <a:rPr lang="ja-JP" altLang="en-US" sz="3200" dirty="0" smtClean="0"/>
              <a:t>，</a:t>
            </a:r>
            <a:r>
              <a:rPr lang="en-US" altLang="ja-JP" sz="3200" dirty="0" smtClean="0"/>
              <a:t>distribute to </a:t>
            </a:r>
            <a:r>
              <a:rPr lang="en-US" altLang="ja-JP" sz="3200" dirty="0" smtClean="0">
                <a:solidFill>
                  <a:srgbClr val="FF0000"/>
                </a:solidFill>
              </a:rPr>
              <a:t>other children, </a:t>
            </a:r>
            <a:r>
              <a:rPr lang="en-US" altLang="ja-JP" sz="3200" dirty="0" smtClean="0"/>
              <a:t>for </a:t>
            </a:r>
            <a:r>
              <a:rPr lang="ja-JP" altLang="en-US" sz="3200" dirty="0" smtClean="0"/>
              <a:t>「</a:t>
            </a:r>
            <a:r>
              <a:rPr lang="en-US" altLang="ja-JP" sz="3200" dirty="0">
                <a:solidFill>
                  <a:srgbClr val="FF0000"/>
                </a:solidFill>
              </a:rPr>
              <a:t>investigate study</a:t>
            </a:r>
            <a:r>
              <a:rPr lang="ja-JP" altLang="en-US" sz="3200" dirty="0"/>
              <a:t>」</a:t>
            </a:r>
            <a:r>
              <a:rPr lang="en-US" altLang="ja-JP" sz="3200" dirty="0"/>
              <a:t> </a:t>
            </a:r>
            <a:endParaRPr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56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889" y="304885"/>
            <a:ext cx="8581211" cy="574932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5870" y="1255926"/>
            <a:ext cx="8528041" cy="5259173"/>
          </a:xfrm>
        </p:spPr>
        <p:txBody>
          <a:bodyPr>
            <a:normAutofit/>
          </a:bodyPr>
          <a:lstStyle/>
          <a:p>
            <a:r>
              <a:rPr lang="en-US" altLang="ja-JP" sz="3600" b="1" dirty="0" smtClean="0"/>
              <a:t>Copy at</a:t>
            </a:r>
            <a:r>
              <a:rPr lang="ja-JP" altLang="en-US" sz="3600" b="1" dirty="0" smtClean="0"/>
              <a:t>「</a:t>
            </a:r>
            <a:r>
              <a:rPr lang="en-US" altLang="ja-JP" sz="3600" b="1" dirty="0" smtClean="0"/>
              <a:t>Educational institute</a:t>
            </a:r>
            <a:r>
              <a:rPr lang="ja-JP" altLang="en-US" sz="3600" b="1" dirty="0" smtClean="0"/>
              <a:t>」（</a:t>
            </a:r>
            <a:r>
              <a:rPr lang="en-US" altLang="ja-JP" sz="3600" b="1" dirty="0" smtClean="0"/>
              <a:t>Summary</a:t>
            </a:r>
            <a:r>
              <a:rPr lang="ja-JP" altLang="en-US" sz="3600" b="1" dirty="0" smtClean="0"/>
              <a:t>）</a:t>
            </a:r>
            <a:endParaRPr lang="ja-JP" altLang="en-US" sz="3600" b="1" dirty="0"/>
          </a:p>
          <a:p>
            <a:pPr lvl="1"/>
            <a:r>
              <a:rPr lang="en-US" altLang="ja-JP" sz="3200" dirty="0"/>
              <a:t>Duplication in schools and other </a:t>
            </a:r>
            <a:r>
              <a:rPr lang="en-US" altLang="ja-JP" sz="3200" dirty="0">
                <a:solidFill>
                  <a:srgbClr val="FF0000"/>
                </a:solidFill>
              </a:rPr>
              <a:t>educational</a:t>
            </a:r>
            <a:r>
              <a:rPr lang="en-US" altLang="ja-JP" sz="3200" dirty="0"/>
              <a:t> </a:t>
            </a:r>
            <a:r>
              <a:rPr lang="en-US" altLang="ja-JP" sz="3200" dirty="0">
                <a:solidFill>
                  <a:srgbClr val="FF0000"/>
                </a:solidFill>
              </a:rPr>
              <a:t>institutions (non-profit)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sz="3200" dirty="0"/>
              <a:t>Duplicate for use in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course </a:t>
            </a:r>
            <a:r>
              <a:rPr lang="en-US" altLang="ja-JP" sz="3200" dirty="0" smtClean="0">
                <a:solidFill>
                  <a:srgbClr val="000000"/>
                </a:solidFill>
              </a:rPr>
              <a:t>process</a:t>
            </a:r>
          </a:p>
          <a:p>
            <a:pPr lvl="1"/>
            <a:r>
              <a:rPr lang="en-US" altLang="ja-JP" sz="3200" dirty="0" smtClean="0">
                <a:solidFill>
                  <a:srgbClr val="000000"/>
                </a:solidFill>
              </a:rPr>
              <a:t>Duplicate by</a:t>
            </a:r>
            <a:r>
              <a:rPr lang="en-US" altLang="ja-JP" sz="3200" dirty="0" smtClean="0">
                <a:solidFill>
                  <a:srgbClr val="FF0000"/>
                </a:solidFill>
              </a:rPr>
              <a:t> homeroom teachers </a:t>
            </a:r>
            <a:r>
              <a:rPr lang="en-US" altLang="ja-JP" sz="3200" dirty="0" smtClean="0">
                <a:solidFill>
                  <a:srgbClr val="000000"/>
                </a:solidFill>
              </a:rPr>
              <a:t>or</a:t>
            </a:r>
            <a:r>
              <a:rPr lang="en-US" altLang="ja-JP" sz="3200" dirty="0" smtClean="0">
                <a:solidFill>
                  <a:srgbClr val="FF0000"/>
                </a:solidFill>
              </a:rPr>
              <a:t> students</a:t>
            </a:r>
            <a:endParaRPr lang="en-US" altLang="ja-JP" sz="3200" dirty="0" smtClean="0"/>
          </a:p>
          <a:p>
            <a:pPr lvl="1"/>
            <a:r>
              <a:rPr lang="en-US" altLang="ja-JP" sz="3200" dirty="0">
                <a:solidFill>
                  <a:srgbClr val="000000"/>
                </a:solidFill>
              </a:rPr>
              <a:t>Duplication of</a:t>
            </a:r>
            <a:r>
              <a:rPr lang="en-US" altLang="ja-JP" sz="3200" dirty="0">
                <a:solidFill>
                  <a:srgbClr val="FF0000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scope </a:t>
            </a:r>
            <a:r>
              <a:rPr lang="en-US" altLang="ja-JP" sz="3200" dirty="0">
                <a:solidFill>
                  <a:srgbClr val="FF0000"/>
                </a:solidFill>
              </a:rPr>
              <a:t>recognized as necessary</a:t>
            </a:r>
            <a:endParaRPr kumimoji="1" lang="en-US" altLang="ja-JP" sz="3200" dirty="0" smtClean="0"/>
          </a:p>
          <a:p>
            <a:pPr lvl="1"/>
            <a:r>
              <a:rPr lang="en-US" altLang="ja-JP" sz="3200" dirty="0" smtClean="0">
                <a:solidFill>
                  <a:srgbClr val="000000"/>
                </a:solidFill>
              </a:rPr>
              <a:t>Duplication</a:t>
            </a:r>
            <a:r>
              <a:rPr lang="en-US" altLang="ja-JP" sz="3200" dirty="0" smtClean="0">
                <a:solidFill>
                  <a:srgbClr val="FF0000"/>
                </a:solidFill>
              </a:rPr>
              <a:t> of </a:t>
            </a:r>
            <a:r>
              <a:rPr lang="en-US" altLang="ja-JP" sz="3200" dirty="0">
                <a:solidFill>
                  <a:srgbClr val="FF0000"/>
                </a:solidFill>
              </a:rPr>
              <a:t>published work</a:t>
            </a:r>
            <a:endParaRPr lang="en-US" altLang="ja-JP" sz="3200" dirty="0" smtClean="0"/>
          </a:p>
          <a:p>
            <a:pPr lvl="1"/>
            <a:r>
              <a:rPr lang="en-US" altLang="ja-JP" sz="3200" dirty="0"/>
              <a:t>In compliance with these requirements</a:t>
            </a:r>
            <a:r>
              <a:rPr kumimoji="1" lang="ja-JP" altLang="en-US" sz="3200" dirty="0" smtClean="0"/>
              <a:t>、</a:t>
            </a:r>
            <a:r>
              <a:rPr lang="en-US" altLang="ja-JP" sz="3200" dirty="0" smtClean="0">
                <a:solidFill>
                  <a:srgbClr val="000000"/>
                </a:solidFill>
              </a:rPr>
              <a:t>duplication that</a:t>
            </a:r>
            <a:r>
              <a:rPr lang="en-US" altLang="ja-JP" sz="3200" dirty="0" smtClean="0">
                <a:solidFill>
                  <a:srgbClr val="FF0000"/>
                </a:solidFill>
              </a:rPr>
              <a:t> </a:t>
            </a:r>
            <a:r>
              <a:rPr lang="en-US" altLang="ja-JP" sz="3200" dirty="0">
                <a:solidFill>
                  <a:srgbClr val="FF0000"/>
                </a:solidFill>
              </a:rPr>
              <a:t>does not unduly impair the interests of copyright holders</a:t>
            </a:r>
            <a:endParaRPr kumimoji="1" lang="en-US" altLang="ja-JP" sz="32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80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2344" y="331547"/>
            <a:ext cx="8503851" cy="685706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6088" y="1557186"/>
            <a:ext cx="8514836" cy="5102311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Transmission by </a:t>
            </a:r>
            <a:r>
              <a:rPr lang="ja-JP" altLang="en-US" sz="3200" dirty="0"/>
              <a:t>「</a:t>
            </a:r>
            <a:r>
              <a:rPr lang="en-US" altLang="ja-JP" sz="3200" dirty="0"/>
              <a:t>educational institution</a:t>
            </a:r>
            <a:r>
              <a:rPr lang="ja-JP" altLang="en-US" sz="3200" dirty="0"/>
              <a:t>」</a:t>
            </a:r>
            <a:r>
              <a:rPr lang="en-US" altLang="ja-JP" sz="3200" dirty="0"/>
              <a:t> (Article35, paragraph 2)</a:t>
            </a:r>
            <a:endParaRPr lang="ja-JP" altLang="en-US" sz="3200" b="1" dirty="0"/>
          </a:p>
          <a:p>
            <a:pPr lvl="1"/>
            <a:r>
              <a:rPr lang="en-US" altLang="ja-JP" sz="3200" dirty="0" smtClean="0"/>
              <a:t>Default exception </a:t>
            </a:r>
            <a:r>
              <a:rPr lang="en-US" altLang="ja-JP" sz="3200" dirty="0"/>
              <a:t>when exchanging classes held at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main venue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to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sub</a:t>
            </a:r>
            <a:r>
              <a:rPr lang="en-US" altLang="ja-JP" sz="3200" dirty="0"/>
              <a:t>-</a:t>
            </a:r>
            <a:r>
              <a:rPr lang="en-US" altLang="ja-JP" sz="3200" dirty="0" smtClean="0"/>
              <a:t>venue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at remote location Default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using </a:t>
            </a:r>
            <a:r>
              <a:rPr lang="en-US" altLang="ja-JP" sz="3200" dirty="0"/>
              <a:t>others' work as a </a:t>
            </a:r>
            <a:r>
              <a:rPr lang="en-US" altLang="ja-JP" sz="3200" dirty="0" smtClean="0"/>
              <a:t>teaching material</a:t>
            </a:r>
            <a:r>
              <a:rPr lang="ja-JP" altLang="en-US" sz="3200" dirty="0" smtClean="0"/>
              <a:t>）</a:t>
            </a:r>
            <a:r>
              <a:rPr lang="en-US" altLang="ja-JP" sz="3200" dirty="0"/>
              <a:t>at the same time</a:t>
            </a:r>
            <a:endParaRPr lang="ja-JP" altLang="en-US" sz="3200" dirty="0"/>
          </a:p>
          <a:p>
            <a:r>
              <a:rPr lang="ja-JP" altLang="en-US" sz="3200" dirty="0" smtClean="0"/>
              <a:t>（</a:t>
            </a:r>
            <a:r>
              <a:rPr lang="en-US" altLang="ja-JP" sz="3200" dirty="0" smtClean="0"/>
              <a:t>Concrete example</a:t>
            </a:r>
            <a:r>
              <a:rPr lang="ja-JP" altLang="en-US" sz="3200" dirty="0" smtClean="0"/>
              <a:t>）</a:t>
            </a:r>
            <a:endParaRPr lang="ja-JP" altLang="en-US" sz="3200" dirty="0"/>
          </a:p>
          <a:p>
            <a:pPr lvl="1"/>
            <a:r>
              <a:rPr lang="en-US" altLang="ja-JP" sz="3200" dirty="0" smtClean="0"/>
              <a:t>When teacher sending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teaching materials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map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chart</a:t>
            </a:r>
            <a:r>
              <a:rPr lang="ja-JP" altLang="en-US" sz="3200" dirty="0" smtClean="0"/>
              <a:t>」</a:t>
            </a:r>
            <a:r>
              <a:rPr lang="en-US" altLang="ja-JP" sz="3200" dirty="0" smtClean="0"/>
              <a:t> etc. as teaching materials for </a:t>
            </a:r>
            <a:r>
              <a:rPr lang="en-US" altLang="ja-JP" sz="3200" dirty="0"/>
              <a:t>the secondary venue</a:t>
            </a:r>
            <a:r>
              <a:rPr lang="ja-JP" altLang="en-US" sz="3200" dirty="0" smtClean="0"/>
              <a:t>，</a:t>
            </a:r>
            <a:r>
              <a:rPr lang="en-US" altLang="ja-JP" sz="3200" dirty="0" smtClean="0"/>
              <a:t>at main venue</a:t>
            </a:r>
            <a:endParaRPr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34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167282" y="224092"/>
            <a:ext cx="8824318" cy="114750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Article35 Problems 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exceptional </a:t>
            </a:r>
            <a:r>
              <a:rPr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provision (copying </a:t>
            </a:r>
            <a:r>
              <a:rPr lang="en-US" altLang="ja-JP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at school and other educational institutions)</a:t>
            </a:r>
            <a:endParaRPr lang="ja-JP" altLang="en-US" sz="2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idx="1"/>
          </p:nvPr>
        </p:nvSpPr>
        <p:spPr>
          <a:xfrm>
            <a:off x="336377" y="1597454"/>
            <a:ext cx="8426623" cy="46255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ja-JP" sz="2800" u="sng" dirty="0">
                <a:solidFill>
                  <a:srgbClr val="FF0000"/>
                </a:solidFill>
              </a:rPr>
              <a:t>It does not apply to on-line </a:t>
            </a:r>
            <a:r>
              <a:rPr lang="en-US" altLang="ja-JP" sz="2800" u="sng" dirty="0" smtClean="0">
                <a:solidFill>
                  <a:srgbClr val="FF0000"/>
                </a:solidFill>
              </a:rPr>
              <a:t>teaching materials</a:t>
            </a:r>
            <a:endParaRPr lang="en-US" altLang="ja-JP" sz="2800" u="sng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altLang="ja-JP" sz="2800" dirty="0" smtClean="0"/>
              <a:t>For general e-learning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on-demand distribution of recorded lectures and provision of teaching materials to learners by downloading materials</a:t>
            </a:r>
            <a:r>
              <a:rPr lang="ja-JP" altLang="en-US" sz="2800" dirty="0" smtClean="0"/>
              <a:t>、</a:t>
            </a:r>
            <a:r>
              <a:rPr lang="en-US" altLang="ja-JP" sz="2800" dirty="0" smtClean="0">
                <a:solidFill>
                  <a:srgbClr val="000000"/>
                </a:solidFill>
              </a:rPr>
              <a:t>is </a:t>
            </a:r>
            <a:r>
              <a:rPr lang="en-US" altLang="ja-JP" sz="2800" dirty="0">
                <a:solidFill>
                  <a:srgbClr val="000000"/>
                </a:solidFill>
              </a:rPr>
              <a:t>clearly stated that</a:t>
            </a:r>
            <a:r>
              <a:rPr lang="en-US" altLang="ja-JP" sz="2800" u="sng" dirty="0">
                <a:solidFill>
                  <a:srgbClr val="FF0000"/>
                </a:solidFill>
              </a:rPr>
              <a:t> </a:t>
            </a:r>
            <a:r>
              <a:rPr lang="en-US" altLang="ja-JP" sz="2800" u="sng" dirty="0" smtClean="0">
                <a:solidFill>
                  <a:srgbClr val="FF0000"/>
                </a:solidFill>
              </a:rPr>
              <a:t>it’s not applicable.</a:t>
            </a:r>
            <a:endParaRPr lang="en-US" altLang="ja-JP" sz="2800" dirty="0" smtClean="0"/>
          </a:p>
          <a:p>
            <a:pPr lvl="1">
              <a:lnSpc>
                <a:spcPct val="110000"/>
              </a:lnSpc>
            </a:pPr>
            <a:r>
              <a:rPr lang="en-US" altLang="ja-JP" sz="2800" dirty="0"/>
              <a:t>Currently, </a:t>
            </a:r>
            <a:r>
              <a:rPr lang="en-US" altLang="ja-JP" sz="2800" dirty="0" smtClean="0"/>
              <a:t>it </a:t>
            </a:r>
            <a:r>
              <a:rPr lang="en-US" altLang="ja-JP" sz="2800" dirty="0"/>
              <a:t>is interpreted that </a:t>
            </a:r>
            <a:r>
              <a:rPr lang="en-US" altLang="ja-JP" sz="2800" dirty="0" smtClean="0">
                <a:solidFill>
                  <a:srgbClr val="FF0000"/>
                </a:solidFill>
              </a:rPr>
              <a:t>it’s not applicable</a:t>
            </a:r>
            <a:r>
              <a:rPr lang="en-US" altLang="ja-JP" sz="2800" dirty="0" smtClean="0"/>
              <a:t> even </a:t>
            </a:r>
            <a:r>
              <a:rPr lang="en-US" altLang="ja-JP" sz="2800" dirty="0"/>
              <a:t>when access restriction is </a:t>
            </a:r>
            <a:r>
              <a:rPr lang="en-US" altLang="ja-JP" sz="2800" dirty="0" smtClean="0"/>
              <a:t>set </a:t>
            </a:r>
            <a:r>
              <a:rPr lang="en-US" altLang="ja-JP" sz="2800" dirty="0"/>
              <a:t>by ID and password</a:t>
            </a:r>
            <a:r>
              <a:rPr lang="en-US" altLang="ja-JP" sz="2800" dirty="0" smtClean="0"/>
              <a:t>.</a:t>
            </a:r>
            <a:endParaRPr lang="ja-JP" altLang="en-US" sz="2800" dirty="0" smtClean="0"/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6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244" y="194962"/>
            <a:ext cx="8506556" cy="897237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8964" y="1196974"/>
            <a:ext cx="8476736" cy="5159377"/>
          </a:xfrm>
        </p:spPr>
        <p:txBody>
          <a:bodyPr>
            <a:normAutofit lnSpcReduction="10000"/>
          </a:bodyPr>
          <a:lstStyle/>
          <a:p>
            <a:r>
              <a:rPr lang="en-US" altLang="ja-JP" sz="3200" dirty="0"/>
              <a:t>Copying and sending as </a:t>
            </a:r>
            <a:r>
              <a:rPr lang="ja-JP" altLang="en-US" sz="3200" dirty="0"/>
              <a:t>「</a:t>
            </a:r>
            <a:r>
              <a:rPr lang="en-US" altLang="ja-JP" sz="3200" dirty="0"/>
              <a:t>exam questions</a:t>
            </a:r>
            <a:r>
              <a:rPr lang="ja-JP" altLang="en-US" sz="3200" dirty="0"/>
              <a:t>」</a:t>
            </a:r>
            <a:r>
              <a:rPr lang="en-US" altLang="ja-JP" sz="3200" dirty="0"/>
              <a:t> (Article36)</a:t>
            </a:r>
            <a:endParaRPr lang="ja-JP" altLang="en-US" sz="3200" b="1" dirty="0"/>
          </a:p>
          <a:p>
            <a:pPr lvl="1"/>
            <a:r>
              <a:rPr lang="en-US" altLang="ja-JP" sz="3200" dirty="0"/>
              <a:t>For testing or verification</a:t>
            </a:r>
            <a:r>
              <a:rPr lang="en-US" altLang="ja-JP" sz="3200" dirty="0" smtClean="0"/>
              <a:t>,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there is exception </a:t>
            </a:r>
            <a:r>
              <a:rPr lang="en-US" altLang="ja-JP" sz="3200" dirty="0"/>
              <a:t>when copying and distributing the entrance examination question using the work of others and </a:t>
            </a:r>
            <a:r>
              <a:rPr lang="en-US" altLang="ja-JP" sz="3200" dirty="0" smtClean="0"/>
              <a:t>when </a:t>
            </a:r>
            <a:r>
              <a:rPr lang="en-US" altLang="ja-JP" sz="3200" dirty="0"/>
              <a:t>sending the exam question on the Internet etc.</a:t>
            </a:r>
            <a:endParaRPr lang="ja-JP" altLang="en-US" sz="3200" dirty="0"/>
          </a:p>
          <a:p>
            <a:r>
              <a:rPr lang="ja-JP" altLang="en-US" sz="3200" dirty="0" smtClean="0"/>
              <a:t>（</a:t>
            </a:r>
            <a:r>
              <a:rPr lang="en-US" altLang="ja-JP" sz="3200" dirty="0" smtClean="0"/>
              <a:t>Concrete example</a:t>
            </a:r>
            <a:r>
              <a:rPr lang="ja-JP" altLang="en-US" sz="3200" dirty="0" smtClean="0"/>
              <a:t>）</a:t>
            </a:r>
            <a:endParaRPr lang="ja-JP" altLang="en-US" sz="3200" dirty="0"/>
          </a:p>
          <a:p>
            <a:pPr lvl="1"/>
            <a:r>
              <a:rPr lang="en-US" altLang="ja-JP" sz="3200" dirty="0"/>
              <a:t>In the case of exam questions using novels, editorials, etc.</a:t>
            </a:r>
            <a:endParaRPr lang="ja-JP" altLang="en-US" sz="3200" dirty="0"/>
          </a:p>
          <a:p>
            <a:pPr lvl="1"/>
            <a:r>
              <a:rPr lang="en-US" altLang="ja-JP" sz="3200" dirty="0"/>
              <a:t>In case of submitting test questions using novels, editorials etc. via the Internet etc.</a:t>
            </a:r>
            <a:endParaRPr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24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319" y="114070"/>
            <a:ext cx="8684357" cy="800330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0726" y="1298574"/>
            <a:ext cx="8396073" cy="542290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「</a:t>
            </a:r>
            <a:r>
              <a:rPr lang="en-US" altLang="ja-JP" sz="3200" dirty="0"/>
              <a:t>non-profit</a:t>
            </a:r>
            <a:r>
              <a:rPr lang="ja-JP" altLang="en-US" sz="3200" dirty="0"/>
              <a:t>・</a:t>
            </a:r>
            <a:r>
              <a:rPr lang="en-US" altLang="ja-JP" sz="3200" dirty="0"/>
              <a:t>free</a:t>
            </a:r>
            <a:r>
              <a:rPr lang="ja-JP" altLang="en-US" sz="3200" dirty="0"/>
              <a:t>」</a:t>
            </a:r>
            <a:r>
              <a:rPr lang="en-US" altLang="ja-JP" sz="3200" dirty="0"/>
              <a:t> presentation etc.</a:t>
            </a:r>
            <a:r>
              <a:rPr lang="ja-JP" altLang="en-US" sz="3200" dirty="0"/>
              <a:t>（</a:t>
            </a:r>
            <a:r>
              <a:rPr lang="en-US" altLang="ja-JP" sz="3200" dirty="0"/>
              <a:t>Article</a:t>
            </a:r>
            <a:r>
              <a:rPr lang="ja-JP" altLang="en-US" sz="3200" dirty="0"/>
              <a:t>３８</a:t>
            </a:r>
            <a:r>
              <a:rPr lang="en-US" altLang="ja-JP" sz="3200" dirty="0"/>
              <a:t> paragraph</a:t>
            </a:r>
            <a:r>
              <a:rPr lang="ja-JP" altLang="en-US" sz="3200" dirty="0"/>
              <a:t>１）</a:t>
            </a:r>
            <a:endParaRPr lang="ja-JP" altLang="en-US" sz="3200" b="1" dirty="0"/>
          </a:p>
          <a:p>
            <a:pPr lvl="1"/>
            <a:r>
              <a:rPr lang="en-US" altLang="ja-JP" sz="3200" dirty="0"/>
              <a:t>Default exception of s</a:t>
            </a:r>
            <a:r>
              <a:rPr lang="en-US" altLang="ja-JP" sz="3200" dirty="0" smtClean="0"/>
              <a:t>tage </a:t>
            </a:r>
            <a:r>
              <a:rPr lang="en-US" altLang="ja-JP" sz="3200" dirty="0"/>
              <a:t>performances · performances · dictation (recitation etc.) · screening when screening others' works in the curriculum, cultural festival, club activities </a:t>
            </a:r>
            <a:r>
              <a:rPr lang="en-US" altLang="ja-JP" sz="3200" dirty="0" smtClean="0"/>
              <a:t>etc.</a:t>
            </a:r>
            <a:endParaRPr lang="ja-JP" altLang="en-US" sz="3200" dirty="0"/>
          </a:p>
          <a:p>
            <a:r>
              <a:rPr lang="ja-JP" altLang="en-US" sz="3200" dirty="0" smtClean="0"/>
              <a:t>（</a:t>
            </a:r>
            <a:r>
              <a:rPr lang="en-US" altLang="ja-JP" sz="3200" dirty="0" smtClean="0"/>
              <a:t>Concrete example</a:t>
            </a:r>
            <a:r>
              <a:rPr lang="ja-JP" altLang="en-US" sz="3200" dirty="0" smtClean="0"/>
              <a:t>）</a:t>
            </a:r>
            <a:endParaRPr lang="ja-JP" altLang="en-US" sz="3200" dirty="0"/>
          </a:p>
          <a:p>
            <a:pPr lvl="1"/>
            <a:r>
              <a:rPr lang="en-US" altLang="ja-JP" sz="3200" dirty="0" smtClean="0"/>
              <a:t>When </a:t>
            </a:r>
            <a:r>
              <a:rPr lang="en-US" altLang="ja-JP" sz="3200" dirty="0"/>
              <a:t>the brass band </a:t>
            </a:r>
            <a:r>
              <a:rPr lang="en-US" altLang="ja-JP" sz="3200" dirty="0" smtClean="0"/>
              <a:t>plays or the </a:t>
            </a:r>
            <a:r>
              <a:rPr lang="en-US" altLang="ja-JP" sz="3200" dirty="0"/>
              <a:t>theater department </a:t>
            </a:r>
            <a:r>
              <a:rPr lang="en-US" altLang="ja-JP" sz="3200" dirty="0" smtClean="0"/>
              <a:t>plays theater at cultural </a:t>
            </a:r>
            <a:r>
              <a:rPr lang="en-US" altLang="ja-JP" sz="3200" dirty="0"/>
              <a:t>festival </a:t>
            </a:r>
            <a:r>
              <a:rPr lang="en-US" altLang="ja-JP" sz="3200" dirty="0" smtClean="0"/>
              <a:t>etc.</a:t>
            </a:r>
            <a:endParaRPr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05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102" y="150287"/>
            <a:ext cx="8545118" cy="907557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Use creative work without understanding of the copyright owner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3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102" y="1143569"/>
            <a:ext cx="7910057" cy="4911726"/>
          </a:xfrm>
        </p:spPr>
        <p:txBody>
          <a:bodyPr/>
          <a:lstStyle/>
          <a:p>
            <a:r>
              <a:rPr lang="en-US" altLang="ja-JP" sz="2800" b="1" dirty="0"/>
              <a:t>When the copyright owner is </a:t>
            </a:r>
            <a:r>
              <a:rPr lang="ja-JP" altLang="en-US" sz="2800" b="1" dirty="0" smtClean="0"/>
              <a:t>「</a:t>
            </a:r>
            <a:r>
              <a:rPr lang="en-US" altLang="ja-JP" sz="2800" b="1" dirty="0" smtClean="0"/>
              <a:t>accepting </a:t>
            </a:r>
            <a:r>
              <a:rPr lang="en-US" altLang="ja-JP" sz="2800" b="1" dirty="0"/>
              <a:t>unauthorized </a:t>
            </a:r>
            <a:r>
              <a:rPr lang="en-US" altLang="ja-JP" sz="2800" b="1" dirty="0" smtClean="0"/>
              <a:t>use</a:t>
            </a:r>
            <a:r>
              <a:rPr lang="ja-JP" altLang="en-US" sz="2800" b="1" dirty="0" smtClean="0"/>
              <a:t>」</a:t>
            </a:r>
            <a:endParaRPr lang="ja-JP" altLang="en-US" sz="2800" b="1" dirty="0"/>
          </a:p>
          <a:p>
            <a:r>
              <a:rPr lang="ja-JP" altLang="en-US" sz="2800" dirty="0" smtClean="0"/>
              <a:t>（</a:t>
            </a:r>
            <a:r>
              <a:rPr lang="en-US" altLang="ja-JP" sz="2800" dirty="0" smtClean="0"/>
              <a:t>Concrete example</a:t>
            </a:r>
            <a:r>
              <a:rPr lang="ja-JP" altLang="en-US" sz="2800" dirty="0" smtClean="0"/>
              <a:t>）</a:t>
            </a:r>
            <a:endParaRPr lang="ja-JP" altLang="en-US" sz="2800" dirty="0"/>
          </a:p>
          <a:p>
            <a:pPr lvl="1"/>
            <a:r>
              <a:rPr lang="en-US" altLang="ja-JP" sz="2800" dirty="0" smtClean="0"/>
              <a:t>User license</a:t>
            </a:r>
          </a:p>
          <a:p>
            <a:pPr lvl="1"/>
            <a:endParaRPr lang="en-US" altLang="ja-JP" sz="2800" dirty="0" smtClean="0"/>
          </a:p>
          <a:p>
            <a:pPr lvl="2"/>
            <a:r>
              <a:rPr lang="en-US" altLang="ja-JP" sz="2800" dirty="0" smtClean="0"/>
              <a:t>Creative</a:t>
            </a:r>
            <a:r>
              <a:rPr lang="ja-JP" altLang="en-US" sz="2800" dirty="0"/>
              <a:t>・</a:t>
            </a:r>
            <a:r>
              <a:rPr lang="en-US" altLang="ja-JP" sz="2800" dirty="0" smtClean="0"/>
              <a:t>Commons</a:t>
            </a:r>
            <a:r>
              <a:rPr lang="ja-JP" altLang="en-US" sz="2800" dirty="0"/>
              <a:t>・</a:t>
            </a:r>
            <a:r>
              <a:rPr lang="en-US" altLang="ja-JP" sz="2800" dirty="0" smtClean="0"/>
              <a:t>License</a:t>
            </a:r>
          </a:p>
          <a:p>
            <a:pPr marL="909637" lvl="2" indent="0">
              <a:buNone/>
            </a:pPr>
            <a:r>
              <a:rPr lang="en-US" altLang="ja-JP" sz="1800" dirty="0" smtClean="0"/>
              <a:t> ( </a:t>
            </a:r>
            <a:r>
              <a:rPr lang="en-US" altLang="ja-JP" sz="1800" dirty="0" smtClean="0">
                <a:hlinkClick r:id="rId2"/>
              </a:rPr>
              <a:t>http</a:t>
            </a:r>
            <a:r>
              <a:rPr lang="en-US" altLang="ja-JP" sz="1800" dirty="0">
                <a:hlinkClick r:id="rId2"/>
              </a:rPr>
              <a:t>://creativecommons.jp/licenses</a:t>
            </a:r>
            <a:r>
              <a:rPr lang="en-US" altLang="ja-JP" sz="1800" dirty="0" smtClean="0">
                <a:hlinkClick r:id="rId2"/>
              </a:rPr>
              <a:t>/</a:t>
            </a:r>
            <a:r>
              <a:rPr lang="en-US" altLang="ja-JP" sz="1800" dirty="0" smtClean="0"/>
              <a:t> )</a:t>
            </a:r>
          </a:p>
          <a:p>
            <a:pPr lvl="2"/>
            <a:r>
              <a:rPr lang="en-US" altLang="ja-JP" sz="2800" dirty="0"/>
              <a:t>Freedom mark</a:t>
            </a:r>
            <a:endParaRPr lang="en-US" altLang="ja-JP" sz="2800" dirty="0" smtClean="0"/>
          </a:p>
          <a:p>
            <a:pPr marL="909637" lvl="2" indent="0">
              <a:buNone/>
            </a:pPr>
            <a:r>
              <a:rPr lang="en-US" altLang="ja-JP" sz="1800" dirty="0" smtClean="0"/>
              <a:t> (</a:t>
            </a:r>
            <a:r>
              <a:rPr lang="en-US" altLang="ja-JP" sz="1800" dirty="0" smtClean="0">
                <a:hlinkClick r:id="rId3"/>
              </a:rPr>
              <a:t>http://www.bunka.go.jp/jiyuriyo</a:t>
            </a:r>
            <a:r>
              <a:rPr lang="ja-JP" altLang="en-US" sz="1800" dirty="0"/>
              <a:t> </a:t>
            </a:r>
            <a:r>
              <a:rPr lang="en-US" altLang="ja-JP" sz="1800" dirty="0" smtClean="0"/>
              <a:t>)</a:t>
            </a:r>
            <a:endParaRPr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36</a:t>
            </a:fld>
            <a:endParaRPr lang="en-US" altLang="ja-JP" dirty="0"/>
          </a:p>
        </p:txBody>
      </p:sp>
      <p:pic>
        <p:nvPicPr>
          <p:cNvPr id="12" name="Picture 2" descr="プリントアウト・コピー・無料配布ＯＫマーク,障害者のための非営利目的利用ＯＫマーク,学校教育のための非営利目的利用ＯＫマー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887" y="4073225"/>
            <a:ext cx="3367143" cy="17509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Attribu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810" y="19406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NonCommercia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521" y="19406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6699692" y="2233766"/>
            <a:ext cx="765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display</a:t>
            </a:r>
            <a:endParaRPr kumimoji="1"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02811" y="2233766"/>
            <a:ext cx="1060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Non-profit</a:t>
            </a:r>
            <a:endParaRPr kumimoji="1" lang="ja-JP" altLang="en-US" sz="1600" dirty="0"/>
          </a:p>
        </p:txBody>
      </p:sp>
      <p:pic>
        <p:nvPicPr>
          <p:cNvPr id="1037" name="Picture 13" descr="NoDerivativeWork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810" y="261923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6584954" y="2907828"/>
            <a:ext cx="12356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Prohibited</a:t>
            </a:r>
          </a:p>
          <a:p>
            <a:r>
              <a:rPr lang="en-US" altLang="ja-JP" sz="1600" dirty="0" smtClean="0"/>
              <a:t>modification</a:t>
            </a:r>
            <a:endParaRPr kumimoji="1" lang="ja-JP" altLang="en-US" sz="1600" dirty="0"/>
          </a:p>
        </p:txBody>
      </p:sp>
      <p:pic>
        <p:nvPicPr>
          <p:cNvPr id="1039" name="Picture 15" descr="ShareAlik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993" y="261923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7883548" y="2939521"/>
            <a:ext cx="1131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inheritance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5219611" y="4925678"/>
            <a:ext cx="1285542" cy="309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Ok to copy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378761" y="4907693"/>
            <a:ext cx="1285542" cy="309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Disabled ok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491445" y="4910190"/>
            <a:ext cx="1786142" cy="325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School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education </a:t>
            </a:r>
            <a:r>
              <a:rPr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949557" y="5297425"/>
            <a:ext cx="5343519" cy="2633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Please be sure to check the following site when using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8" y="172243"/>
            <a:ext cx="8682027" cy="694532"/>
          </a:xfrm>
        </p:spPr>
        <p:txBody>
          <a:bodyPr>
            <a:normAutofit/>
          </a:bodyPr>
          <a:lstStyle/>
          <a:p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Example of license application</a:t>
            </a:r>
            <a:endParaRPr lang="ja-JP" altLang="en-US" sz="40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37</a:t>
            </a:fld>
            <a:endParaRPr lang="en-US" altLang="ja-JP" dirty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785938"/>
            <a:ext cx="283527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1785938"/>
            <a:ext cx="2844800" cy="214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4572000"/>
            <a:ext cx="27940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4581525"/>
            <a:ext cx="27717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線吹き出し 1 (枠付き) 30"/>
          <p:cNvSpPr/>
          <p:nvPr/>
        </p:nvSpPr>
        <p:spPr>
          <a:xfrm>
            <a:off x="3152775" y="4786313"/>
            <a:ext cx="1500188" cy="857250"/>
          </a:xfrm>
          <a:prstGeom prst="borderCallout1">
            <a:avLst>
              <a:gd name="adj1" fmla="val 32603"/>
              <a:gd name="adj2" fmla="val -1209"/>
              <a:gd name="adj3" fmla="val 82941"/>
              <a:gd name="adj4" fmla="val -47367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Change </a:t>
            </a:r>
            <a:r>
              <a:rPr lang="en-US" altLang="ja-JP" b="1" dirty="0" smtClean="0">
                <a:solidFill>
                  <a:schemeClr val="tx1"/>
                </a:solidFill>
              </a:rPr>
              <a:t>value </a:t>
            </a:r>
            <a:r>
              <a:rPr lang="en-US" altLang="ja-JP" b="1" dirty="0">
                <a:solidFill>
                  <a:schemeClr val="tx1"/>
                </a:solidFill>
              </a:rPr>
              <a:t>of graph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線吹き出し 1 (枠付き) 25"/>
          <p:cNvSpPr/>
          <p:nvPr/>
        </p:nvSpPr>
        <p:spPr>
          <a:xfrm>
            <a:off x="3081338" y="2857500"/>
            <a:ext cx="1643062" cy="857250"/>
          </a:xfrm>
          <a:prstGeom prst="borderCallout1">
            <a:avLst>
              <a:gd name="adj1" fmla="val 32603"/>
              <a:gd name="adj2" fmla="val -1105"/>
              <a:gd name="adj3" fmla="val 106733"/>
              <a:gd name="adj4" fmla="val -57884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Delete part of graph data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723900" y="3714750"/>
            <a:ext cx="1571625" cy="347663"/>
          </a:xfrm>
          <a:prstGeom prst="ellipse">
            <a:avLst/>
          </a:prstGeom>
          <a:noFill/>
          <a:ln w="508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43" name="円/楕円 42"/>
          <p:cNvSpPr/>
          <p:nvPr/>
        </p:nvSpPr>
        <p:spPr>
          <a:xfrm>
            <a:off x="1652588" y="5429250"/>
            <a:ext cx="785812" cy="214313"/>
          </a:xfrm>
          <a:prstGeom prst="ellipse">
            <a:avLst/>
          </a:prstGeom>
          <a:noFill/>
          <a:ln w="508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44" name="線吹き出し 1 (枠付き) 43"/>
          <p:cNvSpPr/>
          <p:nvPr/>
        </p:nvSpPr>
        <p:spPr>
          <a:xfrm>
            <a:off x="3152775" y="5857875"/>
            <a:ext cx="1500188" cy="785813"/>
          </a:xfrm>
          <a:prstGeom prst="borderCallout1">
            <a:avLst>
              <a:gd name="adj1" fmla="val 32603"/>
              <a:gd name="adj2" fmla="val -1209"/>
              <a:gd name="adj3" fmla="val 79007"/>
              <a:gd name="adj4" fmla="val -25911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Sources only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1652588" y="6429375"/>
            <a:ext cx="1357312" cy="285750"/>
          </a:xfrm>
          <a:prstGeom prst="ellipse">
            <a:avLst/>
          </a:prstGeom>
          <a:noFill/>
          <a:ln w="508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15376" name="テキスト ボックス 26"/>
          <p:cNvSpPr txBox="1">
            <a:spLocks noChangeArrowheads="1"/>
          </p:cNvSpPr>
          <p:nvPr/>
        </p:nvSpPr>
        <p:spPr bwMode="auto">
          <a:xfrm>
            <a:off x="246284" y="1223917"/>
            <a:ext cx="3439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400" b="1" dirty="0"/>
              <a:t>Before processing</a:t>
            </a:r>
            <a:endParaRPr lang="ja-JP" altLang="en-US" sz="2400" b="1" dirty="0"/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5153025" y="1285875"/>
            <a:ext cx="3272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2400" b="1" dirty="0" smtClean="0"/>
              <a:t>After processing</a:t>
            </a:r>
            <a:endParaRPr lang="ja-JP" altLang="en-US" sz="2400" b="1" dirty="0"/>
          </a:p>
        </p:txBody>
      </p:sp>
      <p:sp>
        <p:nvSpPr>
          <p:cNvPr id="37" name="線吹き出し 1 (枠付き) 36"/>
          <p:cNvSpPr/>
          <p:nvPr/>
        </p:nvSpPr>
        <p:spPr>
          <a:xfrm>
            <a:off x="7510463" y="4572000"/>
            <a:ext cx="1500187" cy="857250"/>
          </a:xfrm>
          <a:prstGeom prst="borderCallout1">
            <a:avLst>
              <a:gd name="adj1" fmla="val 32603"/>
              <a:gd name="adj2" fmla="val -1209"/>
              <a:gd name="adj3" fmla="val 98861"/>
              <a:gd name="adj4" fmla="val -41909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800" b="1" dirty="0" smtClean="0">
                <a:solidFill>
                  <a:schemeClr val="tx1"/>
                </a:solidFill>
              </a:rPr>
              <a:t>Return to original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線吹き出し 1 (枠付き) 37"/>
          <p:cNvSpPr/>
          <p:nvPr/>
        </p:nvSpPr>
        <p:spPr>
          <a:xfrm>
            <a:off x="7439025" y="3071813"/>
            <a:ext cx="1643063" cy="857250"/>
          </a:xfrm>
          <a:prstGeom prst="borderCallout1">
            <a:avLst>
              <a:gd name="adj1" fmla="val 32603"/>
              <a:gd name="adj2" fmla="val -1105"/>
              <a:gd name="adj3" fmla="val 60564"/>
              <a:gd name="adj4" fmla="val -33795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Return to original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5295900" y="3429000"/>
            <a:ext cx="1571625" cy="347663"/>
          </a:xfrm>
          <a:prstGeom prst="ellipse">
            <a:avLst/>
          </a:prstGeom>
          <a:noFill/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48" name="円/楕円 47"/>
          <p:cNvSpPr/>
          <p:nvPr/>
        </p:nvSpPr>
        <p:spPr>
          <a:xfrm>
            <a:off x="6153150" y="5429250"/>
            <a:ext cx="785813" cy="214313"/>
          </a:xfrm>
          <a:prstGeom prst="ellipse">
            <a:avLst/>
          </a:prstGeom>
          <a:noFill/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49" name="線吹き出し 1 (枠付き) 48"/>
          <p:cNvSpPr/>
          <p:nvPr/>
        </p:nvSpPr>
        <p:spPr>
          <a:xfrm>
            <a:off x="7439025" y="5572125"/>
            <a:ext cx="1571625" cy="857250"/>
          </a:xfrm>
          <a:prstGeom prst="borderCallout1">
            <a:avLst>
              <a:gd name="adj1" fmla="val 32603"/>
              <a:gd name="adj2" fmla="val -1209"/>
              <a:gd name="adj3" fmla="val 94928"/>
              <a:gd name="adj4" fmla="val -26821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Addition of description of copyright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円/楕円 49"/>
          <p:cNvSpPr/>
          <p:nvPr/>
        </p:nvSpPr>
        <p:spPr>
          <a:xfrm>
            <a:off x="6224588" y="6429375"/>
            <a:ext cx="1357312" cy="285750"/>
          </a:xfrm>
          <a:prstGeom prst="ellipse">
            <a:avLst/>
          </a:prstGeom>
          <a:noFill/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9245" name="AutoShape 29"/>
          <p:cNvSpPr>
            <a:spLocks noChangeArrowheads="1"/>
          </p:cNvSpPr>
          <p:nvPr/>
        </p:nvSpPr>
        <p:spPr bwMode="auto">
          <a:xfrm>
            <a:off x="1905081" y="3789363"/>
            <a:ext cx="4553607" cy="935037"/>
          </a:xfrm>
          <a:prstGeom prst="rightArrow">
            <a:avLst>
              <a:gd name="adj1" fmla="val 67741"/>
              <a:gd name="adj2" fmla="val 78860"/>
            </a:avLst>
          </a:prstGeom>
          <a:solidFill>
            <a:srgbClr val="FF6600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ja-JP" sz="3200" b="1" dirty="0">
                <a:solidFill>
                  <a:srgbClr val="F8F8EF"/>
                </a:solidFill>
              </a:rPr>
              <a:t>Publisher's instructions</a:t>
            </a:r>
            <a:endParaRPr lang="ja-JP" altLang="en-US" sz="32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35819" y="1835079"/>
            <a:ext cx="196279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rgbClr val="FFFFCC"/>
                </a:solidFill>
              </a:rPr>
              <a:t>(Name </a:t>
            </a:r>
            <a:r>
              <a:rPr kumimoji="1" lang="en-US" altLang="ja-JP" sz="800" dirty="0" err="1" smtClean="0">
                <a:solidFill>
                  <a:srgbClr val="FFFFCC"/>
                </a:solidFill>
              </a:rPr>
              <a:t>Erbitax</a:t>
            </a:r>
            <a:r>
              <a:rPr kumimoji="1" lang="en-US" altLang="ja-JP" sz="800" dirty="0" smtClean="0">
                <a:solidFill>
                  <a:srgbClr val="FFFFCC"/>
                </a:solidFill>
              </a:rPr>
              <a:t>)</a:t>
            </a:r>
            <a:endParaRPr kumimoji="1" lang="ja-JP" altLang="en-US" sz="800" dirty="0">
              <a:solidFill>
                <a:srgbClr val="FFFFCC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24251" y="1823415"/>
            <a:ext cx="1962793" cy="21544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solidFill>
                  <a:srgbClr val="FFFFCC"/>
                </a:solidFill>
              </a:rPr>
              <a:t>(Name </a:t>
            </a:r>
            <a:r>
              <a:rPr kumimoji="1" lang="en-US" altLang="ja-JP" sz="800" dirty="0" err="1" smtClean="0">
                <a:solidFill>
                  <a:srgbClr val="FFFFCC"/>
                </a:solidFill>
              </a:rPr>
              <a:t>Erbitax</a:t>
            </a:r>
            <a:r>
              <a:rPr kumimoji="1" lang="en-US" altLang="ja-JP" sz="800" dirty="0" smtClean="0">
                <a:solidFill>
                  <a:srgbClr val="FFFFCC"/>
                </a:solidFill>
              </a:rPr>
              <a:t>)</a:t>
            </a:r>
            <a:endParaRPr kumimoji="1" lang="ja-JP" altLang="en-US" sz="800" dirty="0">
              <a:solidFill>
                <a:srgbClr val="FFFFCC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761567" y="2430687"/>
            <a:ext cx="1242927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ja-JP" sz="500" dirty="0">
                <a:solidFill>
                  <a:srgbClr val="FFFFCC"/>
                </a:solidFill>
              </a:rPr>
              <a:t>Radiation therapy in combination with </a:t>
            </a:r>
            <a:r>
              <a:rPr lang="en-US" altLang="ja-JP" sz="500" dirty="0" err="1">
                <a:solidFill>
                  <a:srgbClr val="FFFFCC"/>
                </a:solidFill>
              </a:rPr>
              <a:t>Cetuximab</a:t>
            </a:r>
            <a:r>
              <a:rPr lang="en-US" altLang="ja-JP" sz="500" dirty="0">
                <a:solidFill>
                  <a:srgbClr val="FFFFCC"/>
                </a:solidFill>
              </a:rPr>
              <a:t>,</a:t>
            </a:r>
          </a:p>
          <a:p>
            <a:r>
              <a:rPr lang="en-US" altLang="ja-JP" sz="500" dirty="0">
                <a:solidFill>
                  <a:srgbClr val="FFFFCC"/>
                </a:solidFill>
              </a:rPr>
              <a:t>Improve survival rate and local control rate without exacerbating side effects</a:t>
            </a:r>
            <a:endParaRPr kumimoji="1" lang="ja-JP" altLang="en-US" sz="500" dirty="0">
              <a:solidFill>
                <a:srgbClr val="FFFFCC"/>
              </a:solidFill>
            </a:endParaRPr>
          </a:p>
        </p:txBody>
      </p:sp>
      <p:sp>
        <p:nvSpPr>
          <p:cNvPr id="52" name="線吹き出し 1 (枠付き) 51"/>
          <p:cNvSpPr/>
          <p:nvPr/>
        </p:nvSpPr>
        <p:spPr>
          <a:xfrm>
            <a:off x="2952648" y="1661293"/>
            <a:ext cx="1844674" cy="857250"/>
          </a:xfrm>
          <a:prstGeom prst="borderCallout1">
            <a:avLst>
              <a:gd name="adj1" fmla="val 12382"/>
              <a:gd name="adj2" fmla="val -3991"/>
              <a:gd name="adj3" fmla="val 60861"/>
              <a:gd name="adj4" fmla="val -77078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Paste logo and title as image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225322" y="2018480"/>
            <a:ext cx="1714500" cy="923925"/>
          </a:xfrm>
          <a:prstGeom prst="ellipse">
            <a:avLst/>
          </a:prstGeom>
          <a:noFill/>
          <a:ln w="50800" cmpd="tri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375962" y="2446715"/>
            <a:ext cx="1242927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ja-JP" sz="500" dirty="0">
                <a:solidFill>
                  <a:srgbClr val="FFFFCC"/>
                </a:solidFill>
              </a:rPr>
              <a:t>Radiation therapy in combination with </a:t>
            </a:r>
            <a:r>
              <a:rPr lang="en-US" altLang="ja-JP" sz="500" dirty="0" err="1">
                <a:solidFill>
                  <a:srgbClr val="FFFFCC"/>
                </a:solidFill>
              </a:rPr>
              <a:t>Cetuximab</a:t>
            </a:r>
            <a:r>
              <a:rPr lang="en-US" altLang="ja-JP" sz="500" dirty="0">
                <a:solidFill>
                  <a:srgbClr val="FFFFCC"/>
                </a:solidFill>
              </a:rPr>
              <a:t>,</a:t>
            </a:r>
          </a:p>
          <a:p>
            <a:r>
              <a:rPr lang="en-US" altLang="ja-JP" sz="500" dirty="0">
                <a:solidFill>
                  <a:srgbClr val="FFFFCC"/>
                </a:solidFill>
              </a:rPr>
              <a:t>Improve survival rate and local control rate without exacerbating side effects</a:t>
            </a:r>
            <a:endParaRPr kumimoji="1" lang="ja-JP" altLang="en-US" sz="500" dirty="0">
              <a:solidFill>
                <a:srgbClr val="FFFFCC"/>
              </a:solidFill>
            </a:endParaRPr>
          </a:p>
        </p:txBody>
      </p:sp>
      <p:sp>
        <p:nvSpPr>
          <p:cNvPr id="55" name="線吹き出し 1 (枠付き) 54"/>
          <p:cNvSpPr/>
          <p:nvPr/>
        </p:nvSpPr>
        <p:spPr>
          <a:xfrm>
            <a:off x="7439025" y="1785938"/>
            <a:ext cx="1571625" cy="857250"/>
          </a:xfrm>
          <a:prstGeom prst="borderCallout1">
            <a:avLst>
              <a:gd name="adj1" fmla="val 18750"/>
              <a:gd name="adj2" fmla="val -8333"/>
              <a:gd name="adj3" fmla="val 35388"/>
              <a:gd name="adj4" fmla="val -64052"/>
            </a:avLst>
          </a:prstGeom>
          <a:solidFill>
            <a:schemeClr val="accent5">
              <a:lumMod val="20000"/>
              <a:lumOff val="80000"/>
            </a:schemeClr>
          </a:solidFill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Enter string manually</a:t>
            </a:r>
            <a:endParaRPr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円/楕円 55"/>
          <p:cNvSpPr/>
          <p:nvPr/>
        </p:nvSpPr>
        <p:spPr>
          <a:xfrm>
            <a:off x="4724400" y="2000250"/>
            <a:ext cx="1714500" cy="852488"/>
          </a:xfrm>
          <a:prstGeom prst="ellipse">
            <a:avLst/>
          </a:prstGeom>
          <a:noFill/>
          <a:ln w="50800" cmpd="tri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76941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6" grpId="0" animBg="1"/>
      <p:bldP spid="29" grpId="0" animBg="1"/>
      <p:bldP spid="43" grpId="0" animBg="1"/>
      <p:bldP spid="44" grpId="0" animBg="1"/>
      <p:bldP spid="45" grpId="0" animBg="1"/>
      <p:bldP spid="32" grpId="0"/>
      <p:bldP spid="52" grpId="0" animBg="1"/>
      <p:bldP spid="5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8211" y="202513"/>
            <a:ext cx="8666892" cy="1029731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How to make online teaching materials including others' work (summary)</a:t>
            </a:r>
            <a:endParaRPr lang="ja-JP" altLang="en-US" sz="3600" dirty="0" smtClean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38210" y="1414634"/>
            <a:ext cx="8776073" cy="4876801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3200" dirty="0"/>
              <a:t>Create a slide according to </a:t>
            </a:r>
            <a:r>
              <a:rPr lang="en-US" altLang="ja-JP" sz="3200" dirty="0" smtClean="0"/>
              <a:t>requirements of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citation</a:t>
            </a:r>
            <a:r>
              <a:rPr lang="ja-JP" altLang="en-US" sz="3200" dirty="0" smtClean="0"/>
              <a:t>」</a:t>
            </a:r>
            <a:endParaRPr lang="en-US" altLang="ja-JP" sz="3200" dirty="0" smtClean="0"/>
          </a:p>
          <a:p>
            <a:pPr lvl="1"/>
            <a:r>
              <a:rPr lang="en-US" altLang="ja-JP" sz="3200" dirty="0"/>
              <a:t>Clarification of source</a:t>
            </a:r>
            <a:endParaRPr lang="en-US" altLang="ja-JP" sz="3200" dirty="0" smtClean="0"/>
          </a:p>
          <a:p>
            <a:pPr lvl="2"/>
            <a:r>
              <a:rPr lang="en-US" altLang="ja-JP" sz="3200" dirty="0" smtClean="0"/>
              <a:t>Base on guideline</a:t>
            </a:r>
          </a:p>
          <a:p>
            <a:pPr lvl="1"/>
            <a:r>
              <a:rPr lang="en-US" altLang="ja-JP" sz="3200" dirty="0" smtClean="0"/>
              <a:t>Translation</a:t>
            </a:r>
            <a:endParaRPr lang="en-US" altLang="ja-JP" sz="3200" dirty="0"/>
          </a:p>
          <a:p>
            <a:pPr lvl="2"/>
            <a:r>
              <a:rPr lang="en-US" altLang="ja-JP" sz="3200" dirty="0"/>
              <a:t> </a:t>
            </a:r>
            <a:r>
              <a:rPr lang="en-US" altLang="ja-JP" sz="3200" dirty="0" smtClean="0"/>
              <a:t>It </a:t>
            </a:r>
            <a:r>
              <a:rPr lang="en-US" altLang="ja-JP" sz="3200" dirty="0"/>
              <a:t>is </a:t>
            </a:r>
            <a:r>
              <a:rPr lang="en-US" altLang="ja-JP" sz="3200" dirty="0" smtClean="0"/>
              <a:t>legal if meets </a:t>
            </a:r>
            <a:r>
              <a:rPr lang="en-US" altLang="ja-JP" sz="3200" dirty="0"/>
              <a:t>the requirement of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citation</a:t>
            </a:r>
            <a:r>
              <a:rPr lang="ja-JP" altLang="en-US" sz="3200" dirty="0" smtClean="0"/>
              <a:t>」</a:t>
            </a:r>
            <a:endParaRPr lang="en-US" altLang="ja-JP" sz="3200" dirty="0" smtClean="0"/>
          </a:p>
          <a:p>
            <a:pPr lvl="1"/>
            <a:r>
              <a:rPr lang="en-US" altLang="ja-JP" sz="3200" dirty="0"/>
              <a:t>Adaptation (modification)</a:t>
            </a:r>
            <a:endParaRPr lang="en-US" altLang="ja-JP" sz="3200" dirty="0" smtClean="0"/>
          </a:p>
          <a:p>
            <a:pPr lvl="2"/>
            <a:r>
              <a:rPr lang="en-US" altLang="ja-JP" sz="3200" dirty="0" smtClean="0"/>
              <a:t>Under consideration of  author’s </a:t>
            </a:r>
            <a:r>
              <a:rPr lang="en-US" altLang="ja-JP" sz="3200" dirty="0"/>
              <a:t>right to maintain </a:t>
            </a:r>
            <a:r>
              <a:rPr lang="en-US" altLang="ja-JP" sz="3200" dirty="0" smtClean="0"/>
              <a:t>integrity</a:t>
            </a:r>
            <a:endParaRPr lang="ja-JP" altLang="en-US" sz="3200" dirty="0"/>
          </a:p>
          <a:p>
            <a:r>
              <a:rPr lang="en-US" altLang="ja-JP" sz="3200" dirty="0"/>
              <a:t>Apply for licensing if it does not fall under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citation</a:t>
            </a:r>
            <a:r>
              <a:rPr lang="ja-JP" altLang="en-US" sz="3200" dirty="0" smtClean="0"/>
              <a:t>」</a:t>
            </a:r>
            <a:endParaRPr lang="ja-JP" altLang="en-US" sz="3200" dirty="0"/>
          </a:p>
          <a:p>
            <a:pPr lvl="2"/>
            <a:r>
              <a:rPr lang="en-US" altLang="ja-JP" sz="3200" dirty="0" smtClean="0"/>
              <a:t>There is a possibility that translation , adaption is required to </a:t>
            </a:r>
            <a:r>
              <a:rPr lang="ja-JP" altLang="en-US" sz="3200" dirty="0" smtClean="0"/>
              <a:t>「</a:t>
            </a:r>
            <a:r>
              <a:rPr lang="en-US" altLang="ja-JP" sz="3200" dirty="0" smtClean="0"/>
              <a:t>gain </a:t>
            </a:r>
            <a:r>
              <a:rPr lang="en-US" altLang="ja-JP" sz="3200" dirty="0"/>
              <a:t>consent for reprinting before change</a:t>
            </a:r>
            <a:r>
              <a:rPr lang="en-US" altLang="ja-JP" sz="3200" dirty="0" smtClean="0"/>
              <a:t>, and application</a:t>
            </a:r>
            <a:r>
              <a:rPr lang="ja-JP" altLang="en-US" sz="3200" dirty="0"/>
              <a:t>・</a:t>
            </a:r>
            <a:r>
              <a:rPr lang="en-US" altLang="ja-JP" sz="3200" dirty="0" smtClean="0"/>
              <a:t>approval </a:t>
            </a:r>
            <a:r>
              <a:rPr lang="en-US" altLang="ja-JP" sz="3200" dirty="0"/>
              <a:t>after change </a:t>
            </a:r>
            <a:r>
              <a:rPr lang="ja-JP" altLang="en-US" sz="3200" dirty="0" smtClean="0"/>
              <a:t>」</a:t>
            </a:r>
            <a:endParaRPr kumimoji="1" lang="ja-JP" altLang="en-US" sz="3200" dirty="0"/>
          </a:p>
        </p:txBody>
      </p:sp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3"/>
          <p:cNvSpPr>
            <a:spLocks noGrp="1"/>
          </p:cNvSpPr>
          <p:nvPr>
            <p:ph type="title"/>
          </p:nvPr>
        </p:nvSpPr>
        <p:spPr>
          <a:xfrm>
            <a:off x="201311" y="527795"/>
            <a:ext cx="8293443" cy="752775"/>
          </a:xfrm>
        </p:spPr>
        <p:txBody>
          <a:bodyPr>
            <a:noAutofit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Comprehensive measures (educational institution ~ administration)</a:t>
            </a:r>
            <a:endParaRPr lang="ja-JP" altLang="en-US" sz="4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43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83707" y="1702551"/>
            <a:ext cx="8860293" cy="475932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Train human resources with expert knowledge and skills</a:t>
            </a:r>
            <a:endParaRPr lang="ja-JP" altLang="en-US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Enlightenment of faculty and staff (FD, SD)</a:t>
            </a:r>
            <a:endParaRPr lang="ja-JP" altLang="en-US" sz="2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Multicenter consultation on copyright processing policy</a:t>
            </a:r>
            <a:endParaRPr lang="ja-JP" altLang="en-US" sz="2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Create public guidelines (teaching material creator side)</a:t>
            </a:r>
            <a:endParaRPr lang="en-US" altLang="ja-JP" sz="2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Appeal to revise the law </a:t>
            </a:r>
            <a:r>
              <a:rPr lang="en-US" altLang="ja-JP" sz="2800" dirty="0" smtClean="0">
                <a:latin typeface="+mn-ea"/>
              </a:rPr>
              <a:t>(Agency </a:t>
            </a:r>
            <a:r>
              <a:rPr lang="en-US" altLang="ja-JP" sz="2800" dirty="0">
                <a:latin typeface="+mn-ea"/>
              </a:rPr>
              <a:t>for Cultural </a:t>
            </a:r>
            <a:r>
              <a:rPr lang="en-US" altLang="ja-JP" sz="2800" dirty="0" smtClean="0">
                <a:latin typeface="+mn-ea"/>
              </a:rPr>
              <a:t>Affairs, </a:t>
            </a:r>
            <a:r>
              <a:rPr lang="en-US" altLang="ja-JP" sz="2800" dirty="0"/>
              <a:t>Copyright </a:t>
            </a:r>
            <a:r>
              <a:rPr lang="en-US" altLang="ja-JP" sz="2800" dirty="0" smtClean="0"/>
              <a:t>section</a:t>
            </a:r>
            <a:r>
              <a:rPr lang="en-US" altLang="ja-JP" sz="2800" dirty="0" smtClean="0">
                <a:latin typeface="+mn-ea"/>
              </a:rPr>
              <a:t>)</a:t>
            </a:r>
            <a:endParaRPr lang="ja-JP" altLang="en-US" sz="2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latin typeface="+mn-ea"/>
              </a:rPr>
              <a:t>Make a</a:t>
            </a:r>
            <a:r>
              <a:rPr lang="en-US" altLang="ja-JP" sz="2800" dirty="0" smtClean="0">
                <a:latin typeface="+mn-ea"/>
              </a:rPr>
              <a:t> </a:t>
            </a:r>
            <a:r>
              <a:rPr lang="en-US" altLang="ja-JP" sz="2800" dirty="0">
                <a:latin typeface="+mn-ea"/>
              </a:rPr>
              <a:t>precedent that causes a legal conflict (!?)</a:t>
            </a:r>
            <a:endParaRPr lang="ja-JP" altLang="en-US" sz="2800" dirty="0" smtClean="0">
              <a:latin typeface="+mn-ea"/>
            </a:endParaRPr>
          </a:p>
        </p:txBody>
      </p:sp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39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345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1594" y="387234"/>
            <a:ext cx="8742406" cy="652755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Purpose of lecture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Legal</a:t>
            </a:r>
            <a:r>
              <a:rPr kumimoji="1"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0143" y="1397384"/>
            <a:ext cx="8410233" cy="4987925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Understand the </a:t>
            </a:r>
            <a:r>
              <a:rPr lang="en-US" altLang="ja-JP" sz="2800" dirty="0" smtClean="0"/>
              <a:t>procedure to use creative work</a:t>
            </a:r>
            <a:endParaRPr lang="ja-JP" altLang="en-US" sz="2800" dirty="0"/>
          </a:p>
          <a:p>
            <a:r>
              <a:rPr lang="en-US" altLang="ja-JP" sz="2800" dirty="0" smtClean="0"/>
              <a:t>Understand creative works and other things</a:t>
            </a:r>
            <a:endParaRPr lang="ja-JP" altLang="en-US" sz="2800" dirty="0"/>
          </a:p>
          <a:p>
            <a:r>
              <a:rPr lang="en-US" altLang="ja-JP" sz="2800" dirty="0"/>
              <a:t>Recognize that it is necessary to obtain the approval of the author (authority) to use the </a:t>
            </a:r>
            <a:r>
              <a:rPr lang="en-US" altLang="ja-JP" sz="2800" dirty="0" smtClean="0"/>
              <a:t>creative work</a:t>
            </a:r>
          </a:p>
          <a:p>
            <a:r>
              <a:rPr lang="en-US" altLang="ja-JP" sz="2800" dirty="0" smtClean="0"/>
              <a:t>Understand </a:t>
            </a:r>
            <a:r>
              <a:rPr lang="en-US" altLang="ja-JP" sz="2800" dirty="0"/>
              <a:t>the scope of </a:t>
            </a:r>
            <a:r>
              <a:rPr lang="en-US" altLang="ja-JP" sz="2800" dirty="0" smtClean="0"/>
              <a:t>unnecessary use </a:t>
            </a:r>
            <a:r>
              <a:rPr lang="en-US" altLang="ja-JP" sz="2800" dirty="0"/>
              <a:t>for author's consent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000" dirty="0"/>
              <a:t>References: </a:t>
            </a:r>
            <a:r>
              <a:rPr lang="en-US" altLang="ja-JP" sz="2000" dirty="0" smtClean="0"/>
              <a:t>Teaching Material of Agency </a:t>
            </a:r>
            <a:r>
              <a:rPr lang="en-US" altLang="ja-JP" sz="2000" dirty="0"/>
              <a:t>for Cultural </a:t>
            </a:r>
            <a:r>
              <a:rPr lang="en-US" altLang="ja-JP" sz="2000" dirty="0" smtClean="0"/>
              <a:t>Affairs, Copyright Section</a:t>
            </a:r>
          </a:p>
          <a:p>
            <a:pPr marL="0" indent="0">
              <a:buNone/>
            </a:pPr>
            <a:r>
              <a:rPr lang="en-US" altLang="ja-JP" sz="2000" dirty="0"/>
              <a:t>- Scene-oriented guidance example collection "How to use 5 minutes of copyright education" -</a:t>
            </a:r>
            <a:endParaRPr lang="ja-JP" altLang="en-US" sz="2000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0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9613" y="247657"/>
            <a:ext cx="7207037" cy="693944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About judicial precedents</a:t>
            </a:r>
            <a:r>
              <a:rPr lang="ja-JP" altLang="en-US" b="1" dirty="0" smtClean="0"/>
              <a:t>　</a:t>
            </a:r>
            <a:r>
              <a:rPr lang="en-US" altLang="ja-JP" sz="2000" b="1" dirty="0">
                <a:hlinkClick r:id="rId3"/>
              </a:rPr>
              <a:t>http://</a:t>
            </a:r>
            <a:r>
              <a:rPr lang="en-US" altLang="ja-JP" sz="2000" b="1" dirty="0" smtClean="0">
                <a:hlinkClick r:id="rId3"/>
              </a:rPr>
              <a:t>current.ndl.go.jp/node/31257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463" y="976528"/>
            <a:ext cx="8756437" cy="5744948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sz="2200" dirty="0" smtClean="0"/>
              <a:t>In </a:t>
            </a:r>
            <a:r>
              <a:rPr lang="en-US" altLang="ja-JP" sz="2200" dirty="0"/>
              <a:t>2008, 3 publishers of Oxford University Press, Cambridge University Press, SAGE Publications, with the support of the Association of America Publishers (AAP</a:t>
            </a:r>
            <a:r>
              <a:rPr lang="en-US" altLang="ja-JP" sz="2200" dirty="0" smtClean="0"/>
              <a:t>)</a:t>
            </a:r>
            <a:r>
              <a:rPr lang="ja-JP" altLang="en-US" sz="2200" dirty="0" smtClean="0"/>
              <a:t>、</a:t>
            </a:r>
            <a:r>
              <a:rPr lang="en-US" altLang="ja-JP" sz="2200" dirty="0" smtClean="0"/>
              <a:t>suit that Electronic reserves(E-reserves) that Georgia State University offers digit lesson materials to students had infringed copyright</a:t>
            </a:r>
          </a:p>
          <a:p>
            <a:r>
              <a:rPr lang="en-US" altLang="ja-JP" sz="2200" dirty="0"/>
              <a:t>On August 10, 2012, Judge Orinda Evans of the District Court for the Northern District of Georgia dismissed the plaintiff's injunction (that is, the plaintiff lost)</a:t>
            </a:r>
            <a:endParaRPr lang="en-US" altLang="ja-JP" sz="2200" dirty="0" smtClean="0"/>
          </a:p>
          <a:p>
            <a:r>
              <a:rPr lang="en-US" altLang="ja-JP" sz="2200" dirty="0"/>
              <a:t>On September 10, 2012, three plaintiffs </a:t>
            </a:r>
            <a:r>
              <a:rPr lang="en-US" altLang="ja-JP" sz="2200" dirty="0" smtClean="0"/>
              <a:t>suited against </a:t>
            </a:r>
            <a:r>
              <a:rPr lang="en-US" altLang="ja-JP" sz="2200" dirty="0"/>
              <a:t>the May 11 ruling by the federal district court</a:t>
            </a:r>
            <a:endParaRPr lang="en-US" altLang="ja-JP" sz="2200" dirty="0" smtClean="0"/>
          </a:p>
          <a:p>
            <a:r>
              <a:rPr lang="en-US" altLang="ja-JP" sz="2200" dirty="0"/>
              <a:t>On April 25, 2013, the Library Copyright Alliance (LCA) submits a court advice to support Georgia State </a:t>
            </a:r>
            <a:r>
              <a:rPr lang="en-US" altLang="ja-JP" sz="2200" dirty="0" smtClean="0"/>
              <a:t>University</a:t>
            </a:r>
          </a:p>
          <a:p>
            <a:r>
              <a:rPr lang="en-US" altLang="ja-JP" sz="2400" dirty="0"/>
              <a:t>On October 17, 2014, at the 11th Circuit Court of Appeals of the US Federal Circuit, </a:t>
            </a:r>
            <a:r>
              <a:rPr lang="en-US" altLang="ja-JP" sz="2400" dirty="0" smtClean="0"/>
              <a:t>judged that </a:t>
            </a:r>
            <a:r>
              <a:rPr lang="en-US" altLang="ja-JP" sz="2400" dirty="0"/>
              <a:t>universities are unfair to use copyright-protected materials without cost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returned the judgment of the district </a:t>
            </a:r>
            <a:r>
              <a:rPr lang="en-US" altLang="ja-JP" sz="2400" dirty="0" smtClean="0"/>
              <a:t>court</a:t>
            </a:r>
            <a:endParaRPr lang="en-US" altLang="ja-JP" sz="2400" dirty="0"/>
          </a:p>
          <a:p>
            <a:r>
              <a:rPr lang="en-US" altLang="ja-JP" sz="2400" dirty="0"/>
              <a:t>On November 6, 2014, the North American Research Library Association (ARL</a:t>
            </a:r>
            <a:r>
              <a:rPr lang="en-US" altLang="ja-JP" sz="2400" dirty="0" smtClean="0"/>
              <a:t>), regarding </a:t>
            </a:r>
            <a:r>
              <a:rPr lang="en-US" altLang="ja-JP" sz="2400" dirty="0"/>
              <a:t>the electronic reserve case of the Georgia State University Library</a:t>
            </a:r>
            <a:r>
              <a:rPr lang="en-US" altLang="ja-JP" sz="2400" dirty="0" smtClean="0"/>
              <a:t>, published </a:t>
            </a:r>
            <a:r>
              <a:rPr lang="en-US" altLang="ja-JP" sz="2400" dirty="0"/>
              <a:t>"Fair Use Decision Making Post-Georgia State" summarizing</a:t>
            </a:r>
            <a:r>
              <a:rPr lang="en-US" altLang="ja-JP" sz="2400" u="sng" dirty="0">
                <a:solidFill>
                  <a:srgbClr val="0000FF"/>
                </a:solidFill>
              </a:rPr>
              <a:t> fair use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idea</a:t>
            </a:r>
          </a:p>
          <a:p>
            <a:r>
              <a:rPr lang="en-US" altLang="ja-JP" sz="2200" dirty="0"/>
              <a:t>On March 31, 2016, the US District Court </a:t>
            </a:r>
            <a:r>
              <a:rPr lang="en-US" altLang="ja-JP" sz="2200" dirty="0" smtClean="0"/>
              <a:t>(Northern </a:t>
            </a:r>
            <a:r>
              <a:rPr lang="en-US" altLang="ja-JP" sz="2200" dirty="0"/>
              <a:t>District </a:t>
            </a:r>
            <a:r>
              <a:rPr lang="en-US" altLang="ja-JP" sz="2200" dirty="0" smtClean="0"/>
              <a:t>, Georgia) indicated </a:t>
            </a:r>
            <a:r>
              <a:rPr lang="en-US" altLang="ja-JP" sz="2200" dirty="0"/>
              <a:t>the reasons for the judgment on the lawsuit on Georgia State University's electronic reserve (E-Reserves).</a:t>
            </a:r>
            <a:endParaRPr lang="en-US" altLang="ja-JP" sz="2200" dirty="0" smtClean="0"/>
          </a:p>
          <a:p>
            <a:pPr lvl="1"/>
            <a:r>
              <a:rPr lang="en-US" altLang="ja-JP" sz="2000" dirty="0" smtClean="0"/>
              <a:t>As </a:t>
            </a:r>
            <a:r>
              <a:rPr lang="en-US" altLang="ja-JP" sz="2000" dirty="0"/>
              <a:t>the remand decision was made at the 11th Circuit Court of Appeals for the US Congress, </a:t>
            </a:r>
            <a:r>
              <a:rPr lang="en-US" altLang="ja-JP" sz="2000" dirty="0" smtClean="0"/>
              <a:t>investigated </a:t>
            </a:r>
            <a:r>
              <a:rPr lang="en-US" altLang="ja-JP" sz="2000" dirty="0"/>
              <a:t>48 copyright infringement sued by plaintiffs (Oxford University Press, Cambridge University Press, Sage) </a:t>
            </a:r>
            <a:r>
              <a:rPr lang="en-US" altLang="ja-JP" sz="2000" dirty="0" smtClean="0"/>
              <a:t>again, 41 </a:t>
            </a:r>
            <a:r>
              <a:rPr lang="en-US" altLang="ja-JP" sz="2000" dirty="0"/>
              <a:t>cases are fair use permitted, only seven cases are permitted legal rights of plaintiff 's action.</a:t>
            </a:r>
          </a:p>
          <a:p>
            <a:pPr marL="0" indent="0">
              <a:buNone/>
            </a:pPr>
            <a:r>
              <a:rPr lang="en-US" altLang="ja-JP" sz="26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600" b="1" dirty="0">
                <a:solidFill>
                  <a:srgbClr val="FF0000"/>
                </a:solidFill>
              </a:rPr>
              <a:t>Because the legal system is different in Japan and the United States, 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even 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there </a:t>
            </a:r>
            <a:r>
              <a:rPr lang="en-US" altLang="ja-JP" sz="2600" b="1" dirty="0">
                <a:solidFill>
                  <a:srgbClr val="FF0000"/>
                </a:solidFill>
              </a:rPr>
              <a:t>is such a ruling in the United 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States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」、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it </a:t>
            </a:r>
            <a:r>
              <a:rPr lang="en-US" altLang="ja-JP" sz="2600" b="1" dirty="0">
                <a:solidFill>
                  <a:srgbClr val="FF0000"/>
                </a:solidFill>
              </a:rPr>
              <a:t>is necessary to pay attention that 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It </a:t>
            </a:r>
            <a:r>
              <a:rPr lang="en-US" altLang="ja-JP" sz="2600" b="1" dirty="0">
                <a:solidFill>
                  <a:srgbClr val="FF0000"/>
                </a:solidFill>
              </a:rPr>
              <a:t>does not 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mean </a:t>
            </a:r>
            <a:r>
              <a:rPr lang="en-US" altLang="ja-JP" sz="2600" b="1" dirty="0">
                <a:solidFill>
                  <a:srgbClr val="FF0000"/>
                </a:solidFill>
              </a:rPr>
              <a:t>to 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be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the </a:t>
            </a:r>
            <a:r>
              <a:rPr lang="en-US" altLang="ja-JP" sz="2600" b="1" dirty="0">
                <a:solidFill>
                  <a:srgbClr val="FF0000"/>
                </a:solidFill>
              </a:rPr>
              <a:t>same in 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Japan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」」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.</a:t>
            </a:r>
            <a:endParaRPr kumimoji="1" lang="ja-JP" altLang="en-US" sz="2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31582-3D97-47A6-A9DA-29618D356E33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23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124341" y="308237"/>
            <a:ext cx="9370085" cy="1095632"/>
          </a:xfrm>
        </p:spPr>
        <p:txBody>
          <a:bodyPr>
            <a:noAutofit/>
          </a:bodyPr>
          <a:lstStyle/>
          <a:p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Images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should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 noted in handling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beside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copies </a:t>
            </a:r>
            <a:r>
              <a:rPr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 papers and </a:t>
            </a:r>
            <a:r>
              <a:rPr lang="en-US" altLang="ja-JP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textbooks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933" y="1652493"/>
            <a:ext cx="8531311" cy="5004143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charset="2"/>
              <a:buNone/>
              <a:defRPr/>
            </a:pPr>
            <a:r>
              <a:rPr lang="en-US" altLang="ja-JP" sz="3200" dirty="0"/>
              <a:t>Regarding the following images, handling such as correction, deletion or restriction of disclosure range is required.</a:t>
            </a:r>
            <a:endParaRPr lang="ja-JP" altLang="en-US" sz="3200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altLang="ja-JP" sz="3200" dirty="0"/>
              <a:t>Personal information (</a:t>
            </a:r>
            <a:r>
              <a:rPr lang="en-US" altLang="ja-JP" sz="3200" dirty="0" smtClean="0"/>
              <a:t>ex: patient </a:t>
            </a:r>
            <a:r>
              <a:rPr lang="en-US" altLang="ja-JP" sz="3200" dirty="0"/>
              <a:t>diagnosis, facial photograph)</a:t>
            </a:r>
            <a:endParaRPr lang="ja-JP" altLang="en-US" sz="3200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altLang="ja-JP" sz="3200" dirty="0"/>
              <a:t>Landscape · People of education · research facilities etc.</a:t>
            </a:r>
            <a:endParaRPr lang="ja-JP" altLang="en-US" sz="3200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altLang="ja-JP" sz="3200" dirty="0"/>
              <a:t>Professional athlete, animated character etc.</a:t>
            </a:r>
            <a:endParaRPr lang="ja-JP" altLang="en-US" sz="3200" dirty="0"/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US" altLang="ja-JP" sz="3200" dirty="0"/>
              <a:t>Products that can not be published except for certain types of jobs</a:t>
            </a:r>
            <a:endParaRPr lang="ja-JP" altLang="en-US" sz="3200" dirty="0"/>
          </a:p>
        </p:txBody>
      </p:sp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0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226151" y="258276"/>
            <a:ext cx="7659149" cy="999400"/>
          </a:xfrm>
        </p:spPr>
        <p:txBody>
          <a:bodyPr>
            <a:noAutofit/>
          </a:bodyPr>
          <a:lstStyle/>
          <a:p>
            <a:r>
              <a:rPr lang="ja-JP" altLang="en-US" sz="2800" b="1" dirty="0" smtClean="0"/>
              <a:t>「</a:t>
            </a:r>
            <a:r>
              <a:rPr lang="en-US" altLang="ja-JP" sz="2800" b="1" dirty="0" smtClean="0"/>
              <a:t>Q </a:t>
            </a:r>
            <a:r>
              <a:rPr lang="en-US" altLang="ja-JP" sz="2800" b="1" dirty="0"/>
              <a:t>&amp; A on creation and use of </a:t>
            </a:r>
            <a:r>
              <a:rPr lang="en-US" altLang="ja-JP" sz="2800" b="1" dirty="0" smtClean="0"/>
              <a:t>electronic</a:t>
            </a:r>
            <a:r>
              <a:rPr lang="ja-JP" altLang="en-US" sz="2800" b="1" dirty="0"/>
              <a:t>・</a:t>
            </a:r>
            <a:r>
              <a:rPr lang="en-US" altLang="ja-JP" sz="2800" b="1" dirty="0" smtClean="0"/>
              <a:t>online </a:t>
            </a:r>
            <a:r>
              <a:rPr lang="en-US" altLang="ja-JP" sz="2800" b="1" dirty="0"/>
              <a:t>teaching materials including work of others in university </a:t>
            </a:r>
            <a:r>
              <a:rPr lang="en-US" altLang="ja-JP" sz="2800" b="1" dirty="0" smtClean="0"/>
              <a:t>education</a:t>
            </a:r>
            <a:r>
              <a:rPr lang="ja-JP" altLang="en-US" sz="2800" b="1" dirty="0" smtClean="0"/>
              <a:t>」</a:t>
            </a: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71499" y="758825"/>
            <a:ext cx="561975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42</a:t>
            </a:fld>
            <a:endParaRPr lang="en-US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37768"/>
            <a:ext cx="2819400" cy="3954328"/>
          </a:xfrm>
          <a:prstGeom prst="rect">
            <a:avLst/>
          </a:prstGeom>
        </p:spPr>
      </p:pic>
      <p:pic>
        <p:nvPicPr>
          <p:cNvPr id="9" name="図 8" descr="吉田先生_差し棒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813408"/>
            <a:ext cx="1701800" cy="25527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326291" y="1287837"/>
            <a:ext cx="6483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5"/>
              </a:rPr>
              <a:t>http://catalog.lib.kyushu-u.ac.jp/recordID/</a:t>
            </a:r>
            <a:r>
              <a:rPr lang="ja-JP" altLang="en-US" dirty="0" smtClean="0">
                <a:hlinkClick r:id="rId5"/>
              </a:rPr>
              <a:t>1440766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62307" y="5429342"/>
            <a:ext cx="2626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Author: Yoshida </a:t>
            </a:r>
            <a:r>
              <a:rPr lang="en-US" altLang="ja-JP" dirty="0" err="1"/>
              <a:t>Tamifumi</a:t>
            </a:r>
            <a:endParaRPr kumimoji="1" lang="ja-JP" altLang="en-US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19401" y="5798674"/>
            <a:ext cx="598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Former Kyushu University Medical Research Institute Professor, </a:t>
            </a:r>
            <a:r>
              <a:rPr lang="en-US" altLang="ja-JP" dirty="0" smtClean="0"/>
              <a:t>cooperative teacher of ICER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42808" y="1936195"/>
            <a:ext cx="2276803" cy="9758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/>
              <a:t>「</a:t>
            </a:r>
            <a:r>
              <a:rPr lang="en-US" altLang="ja-JP" sz="1200" b="1" dirty="0" smtClean="0"/>
              <a:t>Creation </a:t>
            </a:r>
            <a:r>
              <a:rPr lang="en-US" altLang="ja-JP" sz="1200" b="1" dirty="0"/>
              <a:t>and use of electronic</a:t>
            </a:r>
            <a:r>
              <a:rPr lang="ja-JP" altLang="en-US" sz="1200" b="1" dirty="0"/>
              <a:t>・</a:t>
            </a:r>
            <a:r>
              <a:rPr lang="en-US" altLang="ja-JP" sz="1200" b="1" dirty="0"/>
              <a:t>online teaching materials including work of others in university education</a:t>
            </a:r>
            <a:r>
              <a:rPr lang="ja-JP" altLang="en-US" sz="1200" b="1" dirty="0"/>
              <a:t>」</a:t>
            </a:r>
            <a:endParaRPr kumimoji="1" lang="ja-JP" altLang="en-US" sz="1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949557" y="5065083"/>
            <a:ext cx="1285542" cy="6945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/>
              <a:t>ICER: Innovation Center for Educational Resource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711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213670" y="283811"/>
            <a:ext cx="8705934" cy="1032363"/>
          </a:xfrm>
        </p:spPr>
        <p:txBody>
          <a:bodyPr>
            <a:noAutofit/>
          </a:bodyPr>
          <a:lstStyle/>
          <a:p>
            <a:r>
              <a:rPr lang="ja-JP" altLang="en-US" sz="3200" b="1" dirty="0"/>
              <a:t>「</a:t>
            </a:r>
            <a:r>
              <a:rPr lang="en-US" altLang="ja-JP" sz="3200" b="1" dirty="0"/>
              <a:t>Q &amp; A on creation and use of electronic</a:t>
            </a:r>
            <a:r>
              <a:rPr lang="ja-JP" altLang="en-US" sz="3200" b="1" dirty="0"/>
              <a:t>・</a:t>
            </a:r>
            <a:r>
              <a:rPr lang="en-US" altLang="ja-JP" sz="3200" b="1" dirty="0"/>
              <a:t>online teaching materials including work of others in university education</a:t>
            </a:r>
            <a:r>
              <a:rPr lang="ja-JP" altLang="en-US" sz="3200" b="1" dirty="0"/>
              <a:t>」</a:t>
            </a:r>
            <a:endParaRPr lang="ja-JP" altLang="en-US" sz="3200" dirty="0" smtClean="0"/>
          </a:p>
        </p:txBody>
      </p:sp>
      <p:sp>
        <p:nvSpPr>
          <p:cNvPr id="7171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82693" y="1603650"/>
            <a:ext cx="8961307" cy="5524500"/>
          </a:xfrm>
        </p:spPr>
        <p:txBody>
          <a:bodyPr>
            <a:normAutofit/>
          </a:bodyPr>
          <a:lstStyle/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Can we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figures and images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etc.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made by others for teaching materials without permission?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What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 a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creative work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by others?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How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should we consider abroad copyrighted materials to be used as teaching materials in Japan and vice versa?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Do we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need prior permission even when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 it at an educational institution such as a university?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Can we use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videos published on the web in lessons?</a:t>
            </a:r>
            <a:endParaRPr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What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is the specific way to get permission from the copyright holder?</a:t>
            </a:r>
            <a:endParaRPr lang="en-US" altLang="ja-JP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How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acquire permission when using diagrams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etc.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published in English journals as teaching materials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?</a:t>
            </a: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How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distribute teaching materials including others'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creative works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on the website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?</a:t>
            </a: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Can we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add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to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other figures and tables of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creative works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?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How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should the source be specified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?</a:t>
            </a: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If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within the range of the </a:t>
            </a: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citation,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you translate it and use it?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+mj-ea"/>
              <a:buAutoNum type="circleNumDbPlain"/>
            </a:pPr>
            <a:r>
              <a:rPr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How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can I handle copyright to publish recorded lectures?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14350" indent="-514350">
              <a:buClr>
                <a:srgbClr val="406F7B"/>
              </a:buClr>
              <a:buFont typeface="Verdana" charset="0"/>
              <a:buAutoNum type="arabicPeriod"/>
            </a:pP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62800" y="6473825"/>
            <a:ext cx="1981200" cy="381000"/>
          </a:xfrm>
        </p:spPr>
        <p:txBody>
          <a:bodyPr/>
          <a:lstStyle/>
          <a:p>
            <a:pPr>
              <a:defRPr/>
            </a:pPr>
            <a:fld id="{DBE91330-3738-4116-81EA-789613ED292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74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References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4325" y="1531255"/>
            <a:ext cx="8201025" cy="4615822"/>
          </a:xfrm>
        </p:spPr>
        <p:txBody>
          <a:bodyPr>
            <a:normAutofit/>
          </a:bodyPr>
          <a:lstStyle/>
          <a:p>
            <a:r>
              <a:rPr lang="en-US" altLang="ja-JP" dirty="0"/>
              <a:t>Case of contract between copyright holder and user</a:t>
            </a:r>
            <a:endParaRPr lang="en-US" altLang="ja-JP" dirty="0" smtClean="0"/>
          </a:p>
          <a:p>
            <a:r>
              <a:rPr lang="en-US" altLang="ja-JP" dirty="0">
                <a:hlinkClick r:id="rId2"/>
              </a:rPr>
              <a:t>http://</a:t>
            </a:r>
            <a:r>
              <a:rPr lang="en-US" altLang="ja-JP" dirty="0" smtClean="0">
                <a:hlinkClick r:id="rId2"/>
              </a:rPr>
              <a:t>journals.plos.org/plosone/s/content-license</a:t>
            </a:r>
            <a:endParaRPr lang="en-US" altLang="ja-JP" dirty="0" smtClean="0"/>
          </a:p>
          <a:p>
            <a:r>
              <a:rPr kumimoji="1" lang="en-US" altLang="ja-JP" dirty="0" smtClean="0"/>
              <a:t>TPP</a:t>
            </a:r>
            <a:r>
              <a:rPr kumimoji="1" lang="ja-JP" altLang="en-US" dirty="0" smtClean="0"/>
              <a:t>，</a:t>
            </a:r>
            <a:r>
              <a:rPr lang="en-US" altLang="ja-JP" dirty="0" smtClean="0"/>
              <a:t>is </a:t>
            </a:r>
            <a:r>
              <a:rPr lang="en-US" altLang="ja-JP" dirty="0"/>
              <a:t>copyright problem settled as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non</a:t>
            </a:r>
            <a:r>
              <a:rPr lang="en-US" altLang="ja-JP" dirty="0"/>
              <a:t>-petty </a:t>
            </a:r>
            <a:r>
              <a:rPr lang="en-US" altLang="ja-JP" dirty="0" smtClean="0"/>
              <a:t>offense</a:t>
            </a:r>
            <a:r>
              <a:rPr lang="ja-JP" altLang="en-US" dirty="0" smtClean="0"/>
              <a:t>」</a:t>
            </a:r>
            <a:r>
              <a:rPr lang="en-US" altLang="ja-JP" dirty="0" smtClean="0"/>
              <a:t> </a:t>
            </a:r>
            <a:r>
              <a:rPr lang="en-US" altLang="ja-JP" dirty="0"/>
              <a:t>or </a:t>
            </a:r>
            <a:r>
              <a:rPr lang="ja-JP" altLang="en-US" dirty="0" smtClean="0"/>
              <a:t>「</a:t>
            </a:r>
            <a:r>
              <a:rPr lang="en-US" altLang="ja-JP" dirty="0" smtClean="0"/>
              <a:t>70 </a:t>
            </a:r>
            <a:r>
              <a:rPr lang="en-US" altLang="ja-JP" dirty="0"/>
              <a:t>years after </a:t>
            </a:r>
            <a:r>
              <a:rPr lang="en-US" altLang="ja-JP" dirty="0" smtClean="0"/>
              <a:t>death</a:t>
            </a:r>
            <a:r>
              <a:rPr lang="ja-JP" altLang="en-US" dirty="0" smtClean="0"/>
              <a:t>」</a:t>
            </a:r>
            <a:r>
              <a:rPr lang="en-US" altLang="ja-JP" dirty="0" smtClean="0"/>
              <a:t>?</a:t>
            </a:r>
            <a:endParaRPr kumimoji="1" lang="en-US" altLang="ja-JP" dirty="0" smtClean="0"/>
          </a:p>
          <a:p>
            <a:r>
              <a:rPr lang="en-US" altLang="ja-JP" dirty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www.itmedia.co.jp/news/articles/1507/28/news071.html</a:t>
            </a:r>
            <a:endParaRPr lang="en-US" altLang="ja-JP" dirty="0" smtClean="0"/>
          </a:p>
          <a:p>
            <a:r>
              <a:rPr lang="en-US" altLang="ja-JP" dirty="0"/>
              <a:t>Cultural Council Copyright Working Group Legislation</a:t>
            </a:r>
            <a:r>
              <a:rPr lang="ja-JP" altLang="en-US" dirty="0" smtClean="0"/>
              <a:t>・</a:t>
            </a:r>
            <a:r>
              <a:rPr lang="en-US" altLang="ja-JP" dirty="0" smtClean="0"/>
              <a:t>Basic </a:t>
            </a:r>
            <a:r>
              <a:rPr lang="en-US" altLang="ja-JP" dirty="0"/>
              <a:t>Subcommittee (4th)</a:t>
            </a:r>
            <a:endParaRPr lang="en-US" altLang="ja-JP" dirty="0" smtClean="0"/>
          </a:p>
          <a:p>
            <a:r>
              <a:rPr lang="en-US" altLang="ja-JP" dirty="0" smtClean="0">
                <a:hlinkClick r:id="rId4"/>
              </a:rPr>
              <a:t>http</a:t>
            </a:r>
            <a:r>
              <a:rPr lang="en-US" altLang="ja-JP" dirty="0">
                <a:hlinkClick r:id="rId4"/>
              </a:rPr>
              <a:t>://www.bunka.go.jp/seisaku/bunkashingikai/chosakuken/hoki/h27_04</a:t>
            </a:r>
            <a:r>
              <a:rPr lang="en-US" altLang="ja-JP" dirty="0" smtClean="0">
                <a:hlinkClick r:id="rId4"/>
              </a:rPr>
              <a:t>/</a:t>
            </a:r>
            <a:endParaRPr lang="en-US" altLang="ja-JP" dirty="0" smtClean="0"/>
          </a:p>
          <a:p>
            <a:r>
              <a:rPr lang="en-US" altLang="ja-JP" dirty="0"/>
              <a:t>Call for </a:t>
            </a:r>
            <a:r>
              <a:rPr lang="en-US" altLang="ja-JP" dirty="0" smtClean="0"/>
              <a:t>needs to facilitate the </a:t>
            </a:r>
            <a:r>
              <a:rPr lang="en-US" altLang="ja-JP" dirty="0"/>
              <a:t>use of copyrighted materials etc. (Agency for Cultural </a:t>
            </a:r>
            <a:r>
              <a:rPr lang="en-US" altLang="ja-JP" dirty="0" smtClean="0"/>
              <a:t>Affairs, Copyright Section)</a:t>
            </a:r>
          </a:p>
          <a:p>
            <a:r>
              <a:rPr lang="en-US" altLang="ja-JP" dirty="0">
                <a:hlinkClick r:id="rId5"/>
              </a:rPr>
              <a:t>http://www.bunka.go.jp/seisaku/chosakuken/needs</a:t>
            </a:r>
            <a:r>
              <a:rPr lang="en-US" altLang="ja-JP" dirty="0" smtClean="0">
                <a:hlinkClick r:id="rId5"/>
              </a:rPr>
              <a:t>/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4876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650" y="149227"/>
            <a:ext cx="7886700" cy="612774"/>
          </a:xfrm>
        </p:spPr>
        <p:txBody>
          <a:bodyPr>
            <a:normAutofit fontScale="90000"/>
          </a:bodyPr>
          <a:lstStyle/>
          <a:p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Link related to copyright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046892"/>
            <a:ext cx="8864599" cy="570950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CRIC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 Research and Information Center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http://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www.cric.or.jp/qa/hajime/hajime1.html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 on copyright law on the Web</a:t>
            </a:r>
          </a:p>
          <a:p>
            <a:pPr lvl="1"/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Webhttp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://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copyright.watson.jp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Database of copyright case</a:t>
            </a:r>
          </a:p>
          <a:p>
            <a:pPr marL="742950" lvl="2" indent="-342900"/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http://tyosaku.hanrei.jp</a:t>
            </a: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/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lvl="1" indent="-342900"/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lvl="1" indent="-342900"/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 of medical image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42950" lvl="2" indent="-342900"/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5"/>
              </a:rPr>
              <a:t>http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5"/>
              </a:rPr>
              <a:t>://www.esite-hc.com/cn04/</a:t>
            </a:r>
            <a:r>
              <a:rPr lang="en-US" altLang="ja-JP" sz="2400" dirty="0" err="1">
                <a:latin typeface="ＭＳ ゴシック" panose="020B0609070205080204" pitchFamily="49" charset="-128"/>
                <a:ea typeface="ＭＳ ゴシック" panose="020B0609070205080204" pitchFamily="49" charset="-128"/>
                <a:hlinkClick r:id="rId5"/>
              </a:rPr>
              <a:t>copyright..</a:t>
            </a:r>
            <a:r>
              <a:rPr lang="en-US" altLang="ja-JP" sz="2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5"/>
              </a:rPr>
              <a:t>html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42900" lvl="1" indent="-342900"/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1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183" y="372606"/>
            <a:ext cx="8388728" cy="652755"/>
          </a:xfrm>
        </p:spPr>
        <p:txBody>
          <a:bodyPr>
            <a:normAutofit fontScale="90000"/>
          </a:bodyPr>
          <a:lstStyle/>
          <a:p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Purpose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of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lecture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copyright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en-US" altLang="ja-JP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ethical)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1307" y="1412874"/>
            <a:ext cx="7903812" cy="4987925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/>
              <a:t>Make a distinction between my work and another's work</a:t>
            </a:r>
            <a:endParaRPr lang="ja-JP" altLang="en-US" sz="2800" dirty="0"/>
          </a:p>
          <a:p>
            <a:r>
              <a:rPr lang="en-US" altLang="ja-JP" sz="2800" dirty="0"/>
              <a:t>Recognizing that it is a rule of society to obtain consent of the author (authority) in using other person's work</a:t>
            </a:r>
            <a:endParaRPr lang="en-US" altLang="ja-JP" sz="2800" dirty="0" smtClean="0"/>
          </a:p>
          <a:p>
            <a:r>
              <a:rPr lang="en-US" altLang="ja-JP" sz="2800" dirty="0"/>
              <a:t>Even those that do not need to obtain consent from the author (author) </a:t>
            </a:r>
            <a:r>
              <a:rPr lang="en-US" altLang="ja-JP" sz="2800" dirty="0" smtClean="0"/>
              <a:t>, should to recognize </a:t>
            </a:r>
            <a:r>
              <a:rPr lang="en-US" altLang="ja-JP" sz="2800" dirty="0"/>
              <a:t>the value of the </a:t>
            </a:r>
            <a:r>
              <a:rPr lang="en-US" altLang="ja-JP" sz="2800" dirty="0" smtClean="0"/>
              <a:t>creative work</a:t>
            </a:r>
          </a:p>
          <a:p>
            <a:r>
              <a:rPr lang="en-US" altLang="ja-JP" sz="2800" dirty="0"/>
              <a:t>Pay tribute to the author of the </a:t>
            </a:r>
            <a:r>
              <a:rPr lang="en-US" altLang="ja-JP" sz="2800" dirty="0" smtClean="0"/>
              <a:t>creative work</a:t>
            </a:r>
            <a:endParaRPr lang="ja-JP" altLang="en-US" sz="2800" dirty="0"/>
          </a:p>
          <a:p>
            <a:r>
              <a:rPr lang="en-US" altLang="ja-JP" sz="2800" dirty="0"/>
              <a:t>Think about what you think when your own work is used without permission</a:t>
            </a:r>
            <a:endParaRPr lang="ja-JP" altLang="en-US" sz="2800" dirty="0"/>
          </a:p>
          <a:p>
            <a:pPr marL="0" indent="0">
              <a:buNone/>
            </a:pPr>
            <a:r>
              <a:rPr lang="en-US" altLang="ja-JP" sz="2400" dirty="0"/>
              <a:t>References: Teaching </a:t>
            </a:r>
            <a:r>
              <a:rPr lang="en-US" altLang="ja-JP" sz="2400" dirty="0" smtClean="0"/>
              <a:t>Material of Agency </a:t>
            </a:r>
            <a:r>
              <a:rPr lang="en-US" altLang="ja-JP" sz="2400" dirty="0"/>
              <a:t>for Cultural </a:t>
            </a:r>
            <a:r>
              <a:rPr lang="en-US" altLang="ja-JP" sz="2400" dirty="0" smtClean="0"/>
              <a:t>Affairs, </a:t>
            </a:r>
            <a:r>
              <a:rPr lang="en-US" altLang="ja-JP" sz="2400" dirty="0"/>
              <a:t>Copyright </a:t>
            </a:r>
            <a:r>
              <a:rPr lang="en-US" altLang="ja-JP" sz="2400" dirty="0" smtClean="0"/>
              <a:t>section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- Scene-oriented guidance example collection "How to use 5 minutes of copyright education" -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67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1206" y="283501"/>
            <a:ext cx="8259171" cy="737265"/>
          </a:xfrm>
        </p:spPr>
        <p:txBody>
          <a:bodyPr>
            <a:normAutofit fontScale="90000"/>
          </a:bodyPr>
          <a:lstStyle/>
          <a:p>
            <a:r>
              <a:rPr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Procedures for using copyrighted material</a:t>
            </a:r>
            <a:endParaRPr kumimoji="1" lang="ja-JP" altLang="en-US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E79B6-6A55-40C2-9B52-2A4041B1DAF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9200" y="1435006"/>
            <a:ext cx="367280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Obtaining materials (digital contents etc.)</a:t>
            </a:r>
            <a:endParaRPr kumimoji="1" lang="en-US" altLang="ja-JP" sz="16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19200" y="1978704"/>
            <a:ext cx="3031524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Is it a </a:t>
            </a:r>
            <a:r>
              <a:rPr lang="en-US" altLang="ja-JP" sz="1600" dirty="0" smtClean="0"/>
              <a:t>creative work?</a:t>
            </a:r>
            <a:endParaRPr lang="en-US" altLang="ja-JP" sz="1600" dirty="0"/>
          </a:p>
          <a:p>
            <a:r>
              <a:rPr lang="en-US" altLang="ja-JP" sz="1600" dirty="0"/>
              <a:t>· Article 2, Paragraph 1, Item 1 of the Copyright </a:t>
            </a:r>
            <a:r>
              <a:rPr lang="en-US" altLang="ja-JP" sz="1600" dirty="0" smtClean="0"/>
              <a:t>law</a:t>
            </a:r>
            <a:endParaRPr lang="en-US" altLang="ja-JP" sz="1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25949" y="3152455"/>
            <a:ext cx="6226756" cy="76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Is it within </a:t>
            </a:r>
            <a:r>
              <a:rPr lang="en-US" altLang="ja-JP" sz="1600" dirty="0" smtClean="0"/>
              <a:t>the protection period?</a:t>
            </a:r>
            <a:r>
              <a:rPr kumimoji="1" lang="ja-JP" altLang="en-US" sz="1400" dirty="0" smtClean="0"/>
              <a:t>（</a:t>
            </a:r>
            <a:r>
              <a:rPr lang="en-US" altLang="ja-JP" sz="1400" dirty="0"/>
              <a:t>The principle of the protection period is 50 years after the author's death, but there are exceptions</a:t>
            </a:r>
            <a:r>
              <a:rPr kumimoji="1" lang="ja-JP" altLang="en-US" sz="1400" dirty="0" smtClean="0"/>
              <a:t>）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Exception of protection period</a:t>
            </a:r>
            <a:r>
              <a:rPr lang="ja-JP" altLang="en-US" sz="1400" dirty="0" smtClean="0"/>
              <a:t>：</a:t>
            </a:r>
            <a:r>
              <a:rPr lang="en-US" altLang="ja-JP" sz="1400" dirty="0" smtClean="0">
                <a:hlinkClick r:id="rId2"/>
              </a:rPr>
              <a:t>http</a:t>
            </a:r>
            <a:r>
              <a:rPr lang="en-US" altLang="ja-JP" sz="1400" dirty="0">
                <a:hlinkClick r:id="rId2"/>
              </a:rPr>
              <a:t>://copyright.watson.jp/others_exception.shtml</a:t>
            </a:r>
            <a:endParaRPr kumimoji="1" lang="en-US" altLang="ja-JP" sz="1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03712" y="4298562"/>
            <a:ext cx="4665768" cy="5847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Is it possible to use it without the understanding of the copyright owner?</a:t>
            </a:r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9200" y="5189027"/>
            <a:ext cx="4351066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Find the </a:t>
            </a:r>
            <a:r>
              <a:rPr lang="en-US" altLang="ja-JP" sz="1600" dirty="0"/>
              <a:t>copyright holder and obtain permission for </a:t>
            </a:r>
            <a:r>
              <a:rPr lang="en-US" altLang="ja-JP" sz="1600" dirty="0" smtClean="0"/>
              <a:t>use(</a:t>
            </a:r>
            <a:r>
              <a:rPr lang="en-US" altLang="ja-JP" sz="1600" dirty="0"/>
              <a:t>Sometimes you can get permission from copyright management organizations)</a:t>
            </a:r>
            <a:endParaRPr kumimoji="1" lang="en-US" altLang="ja-JP" sz="1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2735" y="6321056"/>
            <a:ext cx="2093899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Pay for consideration</a:t>
            </a:r>
            <a:endParaRPr kumimoji="1"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9840" y="6274587"/>
            <a:ext cx="1440160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/>
              <a:t>Use</a:t>
            </a:r>
            <a:endParaRPr kumimoji="1" lang="en-US" altLang="ja-JP" sz="1600" dirty="0" smtClean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1936058" y="1773560"/>
            <a:ext cx="9972" cy="2245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5" idx="3"/>
          </p:cNvCxnSpPr>
          <p:nvPr/>
        </p:nvCxnSpPr>
        <p:spPr>
          <a:xfrm>
            <a:off x="4250724" y="2394203"/>
            <a:ext cx="3462529" cy="6678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1936058" y="2803609"/>
            <a:ext cx="9972" cy="3488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939281" y="3921896"/>
            <a:ext cx="12265" cy="3532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936058" y="4894699"/>
            <a:ext cx="3222" cy="3253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1892815" y="6025436"/>
            <a:ext cx="12266" cy="2956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" idx="3"/>
          </p:cNvCxnSpPr>
          <p:nvPr/>
        </p:nvCxnSpPr>
        <p:spPr>
          <a:xfrm flipV="1">
            <a:off x="5869480" y="4553929"/>
            <a:ext cx="1812797" cy="37021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6" idx="3"/>
          </p:cNvCxnSpPr>
          <p:nvPr/>
        </p:nvCxnSpPr>
        <p:spPr>
          <a:xfrm flipV="1">
            <a:off x="7452705" y="3536026"/>
            <a:ext cx="253965" cy="115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9" idx="3"/>
            <a:endCxn id="10" idx="1"/>
          </p:cNvCxnSpPr>
          <p:nvPr/>
        </p:nvCxnSpPr>
        <p:spPr>
          <a:xfrm flipV="1">
            <a:off x="3266634" y="6443864"/>
            <a:ext cx="3713206" cy="4646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endCxn id="10" idx="0"/>
          </p:cNvCxnSpPr>
          <p:nvPr/>
        </p:nvCxnSpPr>
        <p:spPr>
          <a:xfrm>
            <a:off x="7697765" y="2385391"/>
            <a:ext cx="2155" cy="388919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983568" y="2671886"/>
            <a:ext cx="8313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YES</a:t>
            </a:r>
            <a:endParaRPr kumimoji="1" lang="ja-JP" altLang="en-US" sz="2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24473" y="1948934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018718" y="2688045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900975" y="4054941"/>
            <a:ext cx="9361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YES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70818" y="3859937"/>
            <a:ext cx="8313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YES</a:t>
            </a:r>
            <a:endParaRPr kumimoji="1" lang="ja-JP" altLang="en-US" sz="2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95000" y="4790717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  <p:cxnSp>
        <p:nvCxnSpPr>
          <p:cNvPr id="28" name="直線矢印コネクタ 27"/>
          <p:cNvCxnSpPr>
            <a:stCxn id="8" idx="3"/>
          </p:cNvCxnSpPr>
          <p:nvPr/>
        </p:nvCxnSpPr>
        <p:spPr>
          <a:xfrm>
            <a:off x="5570266" y="5604526"/>
            <a:ext cx="2112011" cy="2693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570265" y="4905327"/>
            <a:ext cx="9361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YES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963049" y="5882431"/>
            <a:ext cx="681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423530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646" y="4460824"/>
            <a:ext cx="1623681" cy="154497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85" y="4514673"/>
            <a:ext cx="1300282" cy="1489386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988" y="5190109"/>
            <a:ext cx="1815998" cy="98663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13" y="4524057"/>
            <a:ext cx="1387280" cy="99195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0" y="4843689"/>
            <a:ext cx="1496208" cy="116037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073" y="2833208"/>
            <a:ext cx="1037541" cy="137108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159" y="3471357"/>
            <a:ext cx="1093392" cy="10497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614" y="172740"/>
            <a:ext cx="8460243" cy="716349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Works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authors, copyrights, copyright holders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6155" y="1211541"/>
            <a:ext cx="8001000" cy="1821718"/>
          </a:xfrm>
        </p:spPr>
        <p:txBody>
          <a:bodyPr>
            <a:noAutofit/>
          </a:bodyPr>
          <a:lstStyle/>
          <a:p>
            <a:r>
              <a:rPr lang="en-US" altLang="ja-JP" sz="2800" b="1" dirty="0" smtClean="0">
                <a:solidFill>
                  <a:srgbClr val="663300"/>
                </a:solidFill>
              </a:rPr>
              <a:t>creative work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 is defined as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2800" b="1" dirty="0">
                <a:solidFill>
                  <a:srgbClr val="FF0000"/>
                </a:solidFill>
              </a:rPr>
              <a:t>It is a creative expression of thought or feeling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、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belonging to literature</a:t>
            </a:r>
            <a:r>
              <a:rPr lang="en-US" altLang="ja-JP" sz="2800" b="1" dirty="0">
                <a:solidFill>
                  <a:srgbClr val="FF0000"/>
                </a:solidFill>
              </a:rPr>
              <a:t>, academic, artistic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or </a:t>
            </a:r>
            <a:r>
              <a:rPr lang="en-US" altLang="ja-JP" sz="2800" b="1" dirty="0">
                <a:solidFill>
                  <a:srgbClr val="FF0000"/>
                </a:solidFill>
              </a:rPr>
              <a:t>the scope of music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」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（</a:t>
            </a:r>
            <a:r>
              <a:rPr lang="en-US" altLang="ja-JP" sz="2800" dirty="0"/>
              <a:t>Article 2 Paragraph 1 item 1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87" y="3135318"/>
            <a:ext cx="903433" cy="135914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テキスト ボックス 5"/>
          <p:cNvSpPr txBox="1"/>
          <p:nvPr/>
        </p:nvSpPr>
        <p:spPr>
          <a:xfrm>
            <a:off x="256314" y="2960215"/>
            <a:ext cx="10621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novel</a:t>
            </a:r>
          </a:p>
          <a:p>
            <a:r>
              <a:rPr lang="en-US" altLang="ja-JP" sz="2000" dirty="0" smtClean="0"/>
              <a:t>scenario</a:t>
            </a:r>
            <a:endParaRPr lang="en-US" altLang="ja-JP" sz="2000" dirty="0"/>
          </a:p>
          <a:p>
            <a:r>
              <a:rPr lang="en-US" altLang="ja-JP" sz="2000" dirty="0"/>
              <a:t>paper</a:t>
            </a:r>
            <a:endParaRPr kumimoji="1"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48" y="3644733"/>
            <a:ext cx="1334785" cy="114526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919185" y="3086135"/>
            <a:ext cx="793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Songs</a:t>
            </a:r>
          </a:p>
          <a:p>
            <a:r>
              <a:rPr lang="en-US" altLang="ja-JP" sz="2000" dirty="0"/>
              <a:t>lyrics</a:t>
            </a:r>
            <a:endParaRPr kumimoji="1" lang="en-US" altLang="ja-JP" sz="2000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790" y="3381560"/>
            <a:ext cx="1413016" cy="81475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134843" y="3205947"/>
            <a:ext cx="808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Photo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93310" y="3105641"/>
            <a:ext cx="17876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Design drawing</a:t>
            </a:r>
          </a:p>
          <a:p>
            <a:r>
              <a:rPr lang="en-US" altLang="ja-JP" sz="2000" dirty="0" smtClean="0"/>
              <a:t>       map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23487" y="2811126"/>
            <a:ext cx="8067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lyric</a:t>
            </a:r>
          </a:p>
          <a:p>
            <a:r>
              <a:rPr lang="en-US" altLang="ja-JP" sz="2000" dirty="0"/>
              <a:t>Tanka</a:t>
            </a:r>
          </a:p>
          <a:p>
            <a:r>
              <a:rPr lang="en-US" altLang="ja-JP" sz="2000" dirty="0"/>
              <a:t>Haiku</a:t>
            </a:r>
            <a:endParaRPr lang="en-US" altLang="ja-JP" sz="20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22997" y="4561457"/>
            <a:ext cx="827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movie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23645" y="3853571"/>
            <a:ext cx="1236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Computer </a:t>
            </a:r>
          </a:p>
          <a:p>
            <a:r>
              <a:rPr lang="en-US" altLang="ja-JP" sz="2000" dirty="0" smtClean="0"/>
              <a:t>program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2058" y="5519761"/>
            <a:ext cx="14447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painting</a:t>
            </a:r>
          </a:p>
          <a:p>
            <a:r>
              <a:rPr lang="en-US" altLang="ja-JP" sz="2000" dirty="0"/>
              <a:t>Sculpture</a:t>
            </a:r>
          </a:p>
          <a:p>
            <a:r>
              <a:rPr lang="en-US" altLang="ja-JP" sz="2000" dirty="0"/>
              <a:t>Printmaking</a:t>
            </a:r>
            <a:endParaRPr lang="en-US" altLang="ja-JP" sz="20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93183" y="6157280"/>
            <a:ext cx="1420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Video game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49511" y="5540989"/>
            <a:ext cx="1278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news</a:t>
            </a:r>
            <a:r>
              <a:rPr lang="ja-JP" altLang="en-US" sz="2000" dirty="0" smtClean="0"/>
              <a:t>・</a:t>
            </a:r>
            <a:endParaRPr lang="en-US" altLang="ja-JP" sz="2000" dirty="0" smtClean="0"/>
          </a:p>
          <a:p>
            <a:r>
              <a:rPr lang="en-US" altLang="ja-JP" sz="2000" dirty="0" smtClean="0"/>
              <a:t>magazines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46224" y="4514282"/>
            <a:ext cx="1185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dababase</a:t>
            </a:r>
            <a:endParaRPr lang="en-US" altLang="ja-JP" sz="2000" dirty="0" smtClean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051" y="3761190"/>
            <a:ext cx="1364024" cy="78572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716" y="3515115"/>
            <a:ext cx="802597" cy="914797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196348" y="3902117"/>
            <a:ext cx="45157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Children's works are </a:t>
            </a:r>
            <a:endParaRPr lang="en-US" altLang="ja-JP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ja-JP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creative works</a:t>
            </a:r>
            <a:endParaRPr kumimoji="1"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76278" y="6020642"/>
            <a:ext cx="33577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Expansion of</a:t>
            </a:r>
            <a:r>
              <a:rPr lang="en-US" altLang="ja-JP" sz="2800" b="1" dirty="0">
                <a:solidFill>
                  <a:srgbClr val="FF0000"/>
                </a:solidFill>
              </a:rPr>
              <a:t> concept</a:t>
            </a:r>
            <a:endParaRPr kumimoji="1" lang="ja-JP" altLang="en-US" sz="2800" dirty="0"/>
          </a:p>
        </p:txBody>
      </p:sp>
      <p:sp>
        <p:nvSpPr>
          <p:cNvPr id="31" name="円/楕円 30"/>
          <p:cNvSpPr/>
          <p:nvPr/>
        </p:nvSpPr>
        <p:spPr>
          <a:xfrm>
            <a:off x="6624782" y="3515114"/>
            <a:ext cx="2415361" cy="203352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0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657" y="124598"/>
            <a:ext cx="7183394" cy="749644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en-US" altLang="ja-JP" sz="40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ot</a:t>
            </a:r>
            <a:r>
              <a:rPr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creative works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3625" y="1211176"/>
            <a:ext cx="8729683" cy="4759326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sz="3300" b="1" dirty="0" smtClean="0">
                <a:solidFill>
                  <a:srgbClr val="00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Mere data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 </a:t>
            </a:r>
            <a:r>
              <a:rPr lang="en-US" altLang="ja-JP" sz="3300" b="1" dirty="0">
                <a:solidFill>
                  <a:srgbClr val="000000"/>
                </a:solidFill>
              </a:rPr>
              <a:t>is excluded from 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creative work, by thinking </a:t>
            </a:r>
            <a:r>
              <a:rPr lang="en-US" altLang="ja-JP" sz="3300" b="1" dirty="0">
                <a:solidFill>
                  <a:srgbClr val="000000"/>
                </a:solidFill>
              </a:rPr>
              <a:t>of</a:t>
            </a:r>
            <a:r>
              <a:rPr lang="en-US" altLang="ja-JP" sz="3300" b="1" dirty="0">
                <a:solidFill>
                  <a:srgbClr val="FF0000"/>
                </a:solidFill>
              </a:rPr>
              <a:t> 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thought </a:t>
            </a:r>
            <a:r>
              <a:rPr lang="en-US" altLang="ja-JP" sz="3300" b="1" dirty="0">
                <a:solidFill>
                  <a:srgbClr val="FF0000"/>
                </a:solidFill>
              </a:rPr>
              <a:t>or 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feeling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」</a:t>
            </a:r>
            <a:endParaRPr lang="en-US" altLang="ja-JP" sz="3300" b="1" dirty="0" smtClean="0">
              <a:solidFill>
                <a:srgbClr val="FF0000"/>
              </a:solidFill>
            </a:endParaRPr>
          </a:p>
          <a:p>
            <a:r>
              <a:rPr lang="en-US" altLang="ja-JP" sz="3300" b="1" dirty="0" smtClean="0">
                <a:solidFill>
                  <a:srgbClr val="000000"/>
                </a:solidFill>
              </a:rPr>
              <a:t>By thinking of 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creative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, 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counterfeit goods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 </a:t>
            </a:r>
            <a:r>
              <a:rPr lang="en-US" altLang="ja-JP" sz="3300" b="1" dirty="0">
                <a:solidFill>
                  <a:srgbClr val="000000"/>
                </a:solidFill>
              </a:rPr>
              <a:t>of 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others‘ </a:t>
            </a:r>
            <a:r>
              <a:rPr lang="en-US" altLang="ja-JP" sz="3300" b="1" dirty="0">
                <a:solidFill>
                  <a:srgbClr val="000000"/>
                </a:solidFill>
              </a:rPr>
              <a:t>work 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and</a:t>
            </a:r>
            <a:r>
              <a:rPr lang="en-US" altLang="ja-JP" sz="3300" b="1" dirty="0">
                <a:solidFill>
                  <a:srgbClr val="000000"/>
                </a:solidFill>
              </a:rPr>
              <a:t> 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commonplace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 </a:t>
            </a:r>
            <a:r>
              <a:rPr lang="en-US" altLang="ja-JP" sz="3300" b="1" dirty="0">
                <a:solidFill>
                  <a:srgbClr val="000000"/>
                </a:solidFill>
              </a:rPr>
              <a:t>contents are excluded</a:t>
            </a:r>
            <a:endParaRPr lang="ja-JP" altLang="en-US" sz="3300" dirty="0">
              <a:solidFill>
                <a:srgbClr val="000000"/>
              </a:solidFill>
            </a:endParaRPr>
          </a:p>
          <a:p>
            <a:r>
              <a:rPr lang="ja-JP" altLang="en-US" sz="3300" b="1" dirty="0" smtClean="0">
                <a:solidFill>
                  <a:srgbClr val="00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Ideas</a:t>
            </a:r>
            <a:r>
              <a:rPr lang="ja-JP" altLang="en-US" sz="3300" b="1" dirty="0" smtClean="0">
                <a:solidFill>
                  <a:srgbClr val="00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 </a:t>
            </a:r>
            <a:r>
              <a:rPr lang="en-US" altLang="ja-JP" sz="3300" b="1" dirty="0">
                <a:solidFill>
                  <a:srgbClr val="000000"/>
                </a:solidFill>
              </a:rPr>
              <a:t>are excluded </a:t>
            </a:r>
            <a:r>
              <a:rPr lang="en-US" altLang="ja-JP" sz="3300" b="1" dirty="0" smtClean="0">
                <a:solidFill>
                  <a:srgbClr val="000000"/>
                </a:solidFill>
              </a:rPr>
              <a:t>by thinking of</a:t>
            </a:r>
            <a:r>
              <a:rPr lang="en-US" altLang="ja-JP" sz="3300" b="1" dirty="0">
                <a:solidFill>
                  <a:srgbClr val="000000"/>
                </a:solidFill>
              </a:rPr>
              <a:t> 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expressions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」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.  </a:t>
            </a:r>
            <a:r>
              <a:rPr lang="en-US" altLang="ja-JP" sz="3600" dirty="0" smtClean="0"/>
              <a:t>Beside, </a:t>
            </a:r>
            <a:r>
              <a:rPr lang="en-US" altLang="ja-JP" sz="3600" dirty="0"/>
              <a:t>sentences etc. describing </a:t>
            </a:r>
            <a:r>
              <a:rPr lang="ja-JP" altLang="en-US" sz="3600" dirty="0"/>
              <a:t>「</a:t>
            </a:r>
            <a:r>
              <a:rPr lang="en-US" altLang="ja-JP" sz="3600" dirty="0"/>
              <a:t>ideas</a:t>
            </a:r>
            <a:r>
              <a:rPr lang="ja-JP" altLang="en-US" sz="3600" dirty="0"/>
              <a:t>」</a:t>
            </a:r>
            <a:r>
              <a:rPr lang="en-US" altLang="ja-JP" sz="3600" dirty="0"/>
              <a:t> are included in </a:t>
            </a:r>
            <a:r>
              <a:rPr lang="en-US" altLang="ja-JP" sz="3600" dirty="0" smtClean="0"/>
              <a:t>creative work</a:t>
            </a:r>
            <a:endParaRPr lang="ja-JP" altLang="en-US" sz="3300" dirty="0"/>
          </a:p>
          <a:p>
            <a:r>
              <a:rPr lang="en-US" altLang="ja-JP" sz="3300" b="1" dirty="0">
                <a:solidFill>
                  <a:srgbClr val="000000"/>
                </a:solidFill>
              </a:rPr>
              <a:t>Depending on the conditions of</a:t>
            </a:r>
            <a:r>
              <a:rPr lang="en-US" altLang="ja-JP" sz="3300" b="1" dirty="0">
                <a:solidFill>
                  <a:srgbClr val="FF0000"/>
                </a:solidFill>
              </a:rPr>
              <a:t> 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「</a:t>
            </a:r>
            <a:r>
              <a:rPr lang="en-US" altLang="ja-JP" sz="3300" b="1" dirty="0" smtClean="0">
                <a:solidFill>
                  <a:srgbClr val="FF0000"/>
                </a:solidFill>
              </a:rPr>
              <a:t>belonging to </a:t>
            </a:r>
            <a:r>
              <a:rPr lang="en-US" altLang="ja-JP" sz="3300" b="1" dirty="0">
                <a:solidFill>
                  <a:srgbClr val="FF0000"/>
                </a:solidFill>
              </a:rPr>
              <a:t>literature, academic, art or music range </a:t>
            </a:r>
            <a:r>
              <a:rPr lang="ja-JP" altLang="en-US" sz="3300" b="1" dirty="0" smtClean="0">
                <a:solidFill>
                  <a:srgbClr val="FF0000"/>
                </a:solidFill>
              </a:rPr>
              <a:t>」</a:t>
            </a:r>
            <a:r>
              <a:rPr lang="ja-JP" altLang="en-US" sz="3300" dirty="0" smtClean="0"/>
              <a:t>、「</a:t>
            </a:r>
            <a:r>
              <a:rPr lang="en-US" altLang="ja-JP" sz="3300" dirty="0" smtClean="0"/>
              <a:t>Industrial products</a:t>
            </a:r>
            <a:r>
              <a:rPr lang="ja-JP" altLang="en-US" sz="3300" dirty="0" smtClean="0"/>
              <a:t>」</a:t>
            </a:r>
            <a:r>
              <a:rPr lang="en-US" altLang="ja-JP" sz="3300" dirty="0" smtClean="0"/>
              <a:t> </a:t>
            </a:r>
            <a:r>
              <a:rPr lang="en-US" altLang="ja-JP" sz="3300" dirty="0"/>
              <a:t>etc. are excluded from </a:t>
            </a:r>
            <a:r>
              <a:rPr lang="en-US" altLang="ja-JP" sz="3300" dirty="0" smtClean="0"/>
              <a:t>creative work</a:t>
            </a:r>
          </a:p>
          <a:p>
            <a:endParaRPr kumimoji="1" lang="en-US" altLang="ja-JP" sz="2800" dirty="0"/>
          </a:p>
          <a:p>
            <a:pPr marL="0" indent="0">
              <a:buNone/>
            </a:pPr>
            <a:r>
              <a:rPr lang="en-US" altLang="ja-JP" sz="2400" dirty="0" smtClean="0"/>
              <a:t>Reference link </a:t>
            </a:r>
            <a:r>
              <a:rPr lang="en-US" altLang="ja-JP" sz="2400" dirty="0" smtClean="0">
                <a:hlinkClick r:id="rId2"/>
              </a:rPr>
              <a:t>http</a:t>
            </a:r>
            <a:r>
              <a:rPr lang="en-US" altLang="ja-JP" sz="2400" dirty="0">
                <a:hlinkClick r:id="rId2"/>
              </a:rPr>
              <a:t>://chosakuken.bunka.go.jp/naruhodo/outline/4.1.html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935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3256" y="240015"/>
            <a:ext cx="7183394" cy="74964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Not</a:t>
            </a:r>
            <a:r>
              <a:rPr kumimoji="1" lang="en-US" altLang="ja-JP" sz="4000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creative works</a:t>
            </a:r>
            <a:endParaRPr kumimoji="1" lang="ja-JP" altLang="en-US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3256" y="1278584"/>
            <a:ext cx="8586744" cy="4982516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000000"/>
                </a:solidFill>
              </a:rPr>
              <a:t>「</a:t>
            </a:r>
            <a:r>
              <a:rPr lang="en-US" altLang="ja-JP" sz="2800" b="1" dirty="0">
                <a:solidFill>
                  <a:srgbClr val="000000"/>
                </a:solidFill>
              </a:rPr>
              <a:t>Mere data</a:t>
            </a:r>
            <a:r>
              <a:rPr lang="ja-JP" altLang="en-US" sz="2800" b="1" dirty="0">
                <a:solidFill>
                  <a:srgbClr val="000000"/>
                </a:solidFill>
              </a:rPr>
              <a:t>」</a:t>
            </a:r>
            <a:r>
              <a:rPr lang="en-US" altLang="ja-JP" sz="2800" b="1" dirty="0">
                <a:solidFill>
                  <a:srgbClr val="000000"/>
                </a:solidFill>
              </a:rPr>
              <a:t> is excluded from </a:t>
            </a:r>
            <a:r>
              <a:rPr lang="en-US" altLang="ja-JP" sz="2800" b="1" dirty="0" smtClean="0">
                <a:solidFill>
                  <a:srgbClr val="000000"/>
                </a:solidFill>
              </a:rPr>
              <a:t>creative work, </a:t>
            </a:r>
            <a:r>
              <a:rPr lang="en-US" altLang="ja-JP" sz="2800" b="1" dirty="0">
                <a:solidFill>
                  <a:srgbClr val="000000"/>
                </a:solidFill>
              </a:rPr>
              <a:t>by thinking of</a:t>
            </a:r>
            <a:r>
              <a:rPr lang="en-US" altLang="ja-JP" sz="2800" b="1" dirty="0">
                <a:solidFill>
                  <a:srgbClr val="FF0000"/>
                </a:solidFill>
              </a:rPr>
              <a:t> </a:t>
            </a:r>
            <a:r>
              <a:rPr lang="ja-JP" altLang="en-US" sz="2800" b="1" dirty="0">
                <a:solidFill>
                  <a:srgbClr val="FF0000"/>
                </a:solidFill>
              </a:rPr>
              <a:t>「</a:t>
            </a:r>
            <a:r>
              <a:rPr lang="en-US" altLang="ja-JP" sz="2800" b="1" dirty="0">
                <a:solidFill>
                  <a:srgbClr val="FF0000"/>
                </a:solidFill>
              </a:rPr>
              <a:t>thought or feeling</a:t>
            </a:r>
            <a:r>
              <a:rPr lang="ja-JP" altLang="en-US" sz="2800" b="1" dirty="0">
                <a:solidFill>
                  <a:srgbClr val="FF0000"/>
                </a:solidFill>
              </a:rPr>
              <a:t>」</a:t>
            </a:r>
            <a:endParaRPr lang="en-US" altLang="ja-JP" sz="2800" dirty="0" smtClean="0"/>
          </a:p>
          <a:p>
            <a:r>
              <a:rPr lang="en-US" altLang="ja-JP" sz="2800" dirty="0" smtClean="0"/>
              <a:t>Ex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lvl="1"/>
            <a:r>
              <a:rPr lang="en-US" altLang="ja-JP" sz="2600" dirty="0" smtClean="0"/>
              <a:t>Weather data</a:t>
            </a:r>
          </a:p>
          <a:p>
            <a:pPr lvl="2"/>
            <a:r>
              <a:rPr lang="en-US" altLang="ja-JP" sz="2400" dirty="0"/>
              <a:t>Terms of </a:t>
            </a:r>
            <a:r>
              <a:rPr lang="en-US" altLang="ja-JP" sz="2400" dirty="0" smtClean="0"/>
              <a:t>Use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of Japan </a:t>
            </a:r>
            <a:r>
              <a:rPr lang="en-US" altLang="ja-JP" sz="2400" dirty="0"/>
              <a:t>Meteorological Agency </a:t>
            </a:r>
            <a:r>
              <a:rPr lang="en-US" altLang="ja-JP" sz="2400" dirty="0" smtClean="0"/>
              <a:t>Website</a:t>
            </a:r>
          </a:p>
          <a:p>
            <a:pPr lvl="2"/>
            <a:r>
              <a:rPr lang="en-US" altLang="ja-JP" sz="2400" dirty="0">
                <a:hlinkClick r:id="rId2"/>
              </a:rPr>
              <a:t>http://www.jma.go.jp/jma/kishou/info/coment.html</a:t>
            </a:r>
            <a:endParaRPr lang="en-US" altLang="ja-JP" sz="2400" dirty="0" smtClean="0"/>
          </a:p>
          <a:p>
            <a:pPr lvl="1"/>
            <a:r>
              <a:rPr lang="en-US" altLang="ja-JP" sz="2600" dirty="0"/>
              <a:t>Geographic data</a:t>
            </a:r>
            <a:endParaRPr lang="en-US" altLang="ja-JP" sz="2600" dirty="0" smtClean="0"/>
          </a:p>
          <a:p>
            <a:pPr lvl="2"/>
            <a:r>
              <a:rPr lang="en-US" altLang="ja-JP" sz="2400" dirty="0"/>
              <a:t>Terms of use of Geographical Survey Institute contents</a:t>
            </a:r>
            <a:endParaRPr lang="en-US" altLang="ja-JP" sz="2400" dirty="0" smtClean="0"/>
          </a:p>
          <a:p>
            <a:pPr lvl="2"/>
            <a:r>
              <a:rPr lang="en-US" altLang="ja-JP" sz="2400" dirty="0">
                <a:hlinkClick r:id="rId3"/>
              </a:rPr>
              <a:t>http://www.gsi.go.jp/kikakuchousei/kikakuchousei40182.html</a:t>
            </a:r>
            <a:endParaRPr lang="en-US" altLang="ja-JP" sz="2400" dirty="0" smtClean="0"/>
          </a:p>
          <a:p>
            <a:pPr lvl="1"/>
            <a:r>
              <a:rPr lang="en-US" altLang="ja-JP" sz="2600" dirty="0"/>
              <a:t>Graduation roster (violation of personal information protection law when publishing without permission)</a:t>
            </a:r>
            <a:endParaRPr lang="en-US" altLang="ja-JP" sz="2600" dirty="0" smtClean="0"/>
          </a:p>
          <a:p>
            <a:endParaRPr lang="en-US" altLang="ja-JP" sz="2800" dirty="0" smtClean="0"/>
          </a:p>
          <a:p>
            <a:endParaRPr lang="en-US" altLang="ja-JP" sz="2800" dirty="0"/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92FB32-FECF-498B-9470-8BD23481E1E8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07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3949</TotalTime>
  <Words>3698</Words>
  <Application>Microsoft Macintosh PowerPoint</Application>
  <PresentationFormat>On-screen Show (4:3)</PresentationFormat>
  <Paragraphs>494</Paragraphs>
  <Slides>45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Calibri</vt:lpstr>
      <vt:lpstr>Calibri Light</vt:lpstr>
      <vt:lpstr>ＭＳ Ｐゴシック</vt:lpstr>
      <vt:lpstr>ＭＳ ゴシック</vt:lpstr>
      <vt:lpstr>Verdana</vt:lpstr>
      <vt:lpstr>Wingdings</vt:lpstr>
      <vt:lpstr>Arial</vt:lpstr>
      <vt:lpstr>Office テーマ</vt:lpstr>
      <vt:lpstr>Introduction to Cyber Security  ― To survive in IT society ―</vt:lpstr>
      <vt:lpstr>Copyright Points to keep in mind for copy of copyrighted materials such as online contents</vt:lpstr>
      <vt:lpstr>Background of「copyright」lecture</vt:lpstr>
      <vt:lpstr>Purpose of lecture「Copyright」（Legal）</vt:lpstr>
      <vt:lpstr>Purpose of lecture「copyright」 (ethical)</vt:lpstr>
      <vt:lpstr>Procedures for using copyrighted material</vt:lpstr>
      <vt:lpstr>Works, authors, copyrights, copyright holders</vt:lpstr>
      <vt:lpstr>Not creative works</vt:lpstr>
      <vt:lpstr>Not creative works</vt:lpstr>
      <vt:lpstr>Not creative works</vt:lpstr>
      <vt:lpstr>Not creative works</vt:lpstr>
      <vt:lpstr>Not creative works</vt:lpstr>
      <vt:lpstr>Works, authors, copyrights, copyright holders</vt:lpstr>
      <vt:lpstr>Works, authors, copyrights, copyright holders</vt:lpstr>
      <vt:lpstr>Difference between author’s moral rights and copyright (property rights)</vt:lpstr>
      <vt:lpstr>Contents of author's moral rights</vt:lpstr>
      <vt:lpstr>Contents of copyright (property right)</vt:lpstr>
      <vt:lpstr>Contents of copyright (property right)</vt:lpstr>
      <vt:lpstr>Contents of copyright (property right)</vt:lpstr>
      <vt:lpstr>Contents of copyright (property right)</vt:lpstr>
      <vt:lpstr>What is protection period of  copyright?</vt:lpstr>
      <vt:lpstr>Use creative work without understanding of the copyright owner</vt:lpstr>
      <vt:lpstr>Use creative work without understanding of the copyright owner（１）</vt:lpstr>
      <vt:lpstr>Use creative work without understanding of the copyright owner（2）</vt:lpstr>
      <vt:lpstr>Terms of use as 「citations」 (Summary)</vt:lpstr>
      <vt:lpstr>Problems of exceptional provision under Article 32 (citation)</vt:lpstr>
      <vt:lpstr>Problems of guidelines published by copyright owners' organizations such as publishers</vt:lpstr>
      <vt:lpstr>About translation, adaptation (modification)</vt:lpstr>
      <vt:lpstr>In light of the guidelines of copyright organizations such as publishers ...</vt:lpstr>
      <vt:lpstr>Use creative work without understanding of the copyright owner（3）</vt:lpstr>
      <vt:lpstr>Use creative work without understanding of the copyright owner（3）</vt:lpstr>
      <vt:lpstr>Use creative work without understanding of the copyright owner（4）</vt:lpstr>
      <vt:lpstr>Article35 Problems of exceptional provision (copying at school and other educational institutions)</vt:lpstr>
      <vt:lpstr>Use creative work without understanding of the copyright owner（5）</vt:lpstr>
      <vt:lpstr>Use creative work without understanding of the copyright owner（6）</vt:lpstr>
      <vt:lpstr>Use creative work without understanding of the copyright owner（7）</vt:lpstr>
      <vt:lpstr>Example of license application</vt:lpstr>
      <vt:lpstr>How to make online teaching materials including others' work (summary)</vt:lpstr>
      <vt:lpstr>Comprehensive measures (educational institution ~ administration)</vt:lpstr>
      <vt:lpstr>About judicial precedents　http://current.ndl.go.jp/node/31257</vt:lpstr>
      <vt:lpstr>Images should be noted in handling beside「copies of papers and textbooks」</vt:lpstr>
      <vt:lpstr>「Q &amp; A on creation and use of electronic・online teaching materials including work of others in university education」</vt:lpstr>
      <vt:lpstr>「Q &amp; A on creation and use of electronic・online teaching materials including work of others in university education」</vt:lpstr>
      <vt:lpstr>References</vt:lpstr>
      <vt:lpstr>Link related to copyright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サイバーセキュリティ基礎論  ― IT社会を生き抜くために ―</dc:title>
  <dc:creator>Koji OKAMURA</dc:creator>
  <cp:lastModifiedBy>Chenguang Ma</cp:lastModifiedBy>
  <cp:revision>798</cp:revision>
  <dcterms:created xsi:type="dcterms:W3CDTF">2014-09-07T05:46:22Z</dcterms:created>
  <dcterms:modified xsi:type="dcterms:W3CDTF">2017-02-28T05:28:12Z</dcterms:modified>
</cp:coreProperties>
</file>