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93"/>
  </p:notesMasterIdLst>
  <p:sldIdLst>
    <p:sldId id="256" r:id="rId2"/>
    <p:sldId id="379" r:id="rId3"/>
    <p:sldId id="371"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16" r:id="rId45"/>
    <p:sldId id="285" r:id="rId46"/>
    <p:sldId id="276" r:id="rId47"/>
    <p:sldId id="258" r:id="rId48"/>
    <p:sldId id="286" r:id="rId49"/>
    <p:sldId id="260" r:id="rId50"/>
    <p:sldId id="261" r:id="rId51"/>
    <p:sldId id="279" r:id="rId52"/>
    <p:sldId id="282" r:id="rId53"/>
    <p:sldId id="281" r:id="rId54"/>
    <p:sldId id="283" r:id="rId55"/>
    <p:sldId id="263" r:id="rId56"/>
    <p:sldId id="297" r:id="rId57"/>
    <p:sldId id="306" r:id="rId58"/>
    <p:sldId id="266" r:id="rId59"/>
    <p:sldId id="267" r:id="rId60"/>
    <p:sldId id="268" r:id="rId61"/>
    <p:sldId id="325" r:id="rId62"/>
    <p:sldId id="269" r:id="rId63"/>
    <p:sldId id="315" r:id="rId64"/>
    <p:sldId id="317" r:id="rId65"/>
    <p:sldId id="319" r:id="rId66"/>
    <p:sldId id="284" r:id="rId67"/>
    <p:sldId id="270" r:id="rId68"/>
    <p:sldId id="272" r:id="rId69"/>
    <p:sldId id="295" r:id="rId70"/>
    <p:sldId id="318" r:id="rId71"/>
    <p:sldId id="287" r:id="rId72"/>
    <p:sldId id="273" r:id="rId73"/>
    <p:sldId id="298" r:id="rId74"/>
    <p:sldId id="329" r:id="rId75"/>
    <p:sldId id="274" r:id="rId76"/>
    <p:sldId id="289" r:id="rId77"/>
    <p:sldId id="307" r:id="rId78"/>
    <p:sldId id="308" r:id="rId79"/>
    <p:sldId id="309" r:id="rId80"/>
    <p:sldId id="310" r:id="rId81"/>
    <p:sldId id="321" r:id="rId82"/>
    <p:sldId id="322" r:id="rId83"/>
    <p:sldId id="324" r:id="rId84"/>
    <p:sldId id="311" r:id="rId85"/>
    <p:sldId id="323" r:id="rId86"/>
    <p:sldId id="372" r:id="rId87"/>
    <p:sldId id="373" r:id="rId88"/>
    <p:sldId id="374" r:id="rId89"/>
    <p:sldId id="376" r:id="rId90"/>
    <p:sldId id="377" r:id="rId91"/>
    <p:sldId id="378"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hiaki Kasahara" initials="Y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9" autoAdjust="0"/>
    <p:restoredTop sz="81210" autoAdjust="0"/>
  </p:normalViewPr>
  <p:slideViewPr>
    <p:cSldViewPr snapToGrid="0">
      <p:cViewPr>
        <p:scale>
          <a:sx n="94" d="100"/>
          <a:sy n="94" d="100"/>
        </p:scale>
        <p:origin x="584" y="-88"/>
      </p:cViewPr>
      <p:guideLst>
        <p:guide orient="horz" pos="2160"/>
        <p:guide pos="2880"/>
      </p:guideLst>
    </p:cSldViewPr>
  </p:slideViewPr>
  <p:outlineViewPr>
    <p:cViewPr>
      <p:scale>
        <a:sx n="33" d="100"/>
        <a:sy n="33" d="100"/>
      </p:scale>
      <p:origin x="0" y="-42888"/>
    </p:cViewPr>
  </p:outlineViewPr>
  <p:notesTextViewPr>
    <p:cViewPr>
      <p:scale>
        <a:sx n="1" d="1"/>
        <a:sy n="1" d="1"/>
      </p:scale>
      <p:origin x="0" y="0"/>
    </p:cViewPr>
  </p:notesTextViewPr>
  <p:sorterViewPr>
    <p:cViewPr varScale="1">
      <p:scale>
        <a:sx n="100" d="100"/>
        <a:sy n="100" d="100"/>
      </p:scale>
      <p:origin x="0" y="-690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commentAuthors" Target="commentAuthors.xml"/><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D0289-AA4C-4C0A-8B3B-452745F29B78}" type="datetimeFigureOut">
              <a:rPr kumimoji="1" lang="ja-JP" altLang="en-US" smtClean="0"/>
              <a:t>2017/2/28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3AC2E-4D85-4F0D-B451-294D664BCE91}" type="slidenum">
              <a:rPr kumimoji="1" lang="ja-JP" altLang="en-US" smtClean="0"/>
              <a:t>‹#›</a:t>
            </a:fld>
            <a:endParaRPr kumimoji="1" lang="ja-JP" altLang="en-US"/>
          </a:p>
        </p:txBody>
      </p:sp>
    </p:spTree>
    <p:extLst>
      <p:ext uri="{BB962C8B-B14F-4D97-AF65-F5344CB8AC3E}">
        <p14:creationId xmlns:p14="http://schemas.microsoft.com/office/powerpoint/2010/main" val="5272299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a:t>
            </a:fld>
            <a:endParaRPr kumimoji="1" lang="ja-JP" altLang="en-US"/>
          </a:p>
        </p:txBody>
      </p:sp>
    </p:spTree>
    <p:extLst>
      <p:ext uri="{BB962C8B-B14F-4D97-AF65-F5344CB8AC3E}">
        <p14:creationId xmlns:p14="http://schemas.microsoft.com/office/powerpoint/2010/main" val="270726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15:10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13</a:t>
            </a:fld>
            <a:endParaRPr kumimoji="1" lang="ja-JP" altLang="en-US"/>
          </a:p>
        </p:txBody>
      </p:sp>
    </p:spTree>
    <p:extLst>
      <p:ext uri="{BB962C8B-B14F-4D97-AF65-F5344CB8AC3E}">
        <p14:creationId xmlns:p14="http://schemas.microsoft.com/office/powerpoint/2010/main" val="382646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15:12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14</a:t>
            </a:fld>
            <a:endParaRPr kumimoji="1" lang="ja-JP" altLang="en-US"/>
          </a:p>
        </p:txBody>
      </p:sp>
    </p:spTree>
    <p:extLst>
      <p:ext uri="{BB962C8B-B14F-4D97-AF65-F5344CB8AC3E}">
        <p14:creationId xmlns:p14="http://schemas.microsoft.com/office/powerpoint/2010/main" val="3649338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15:14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15</a:t>
            </a:fld>
            <a:endParaRPr kumimoji="1" lang="ja-JP" altLang="en-US"/>
          </a:p>
        </p:txBody>
      </p:sp>
    </p:spTree>
    <p:extLst>
      <p:ext uri="{BB962C8B-B14F-4D97-AF65-F5344CB8AC3E}">
        <p14:creationId xmlns:p14="http://schemas.microsoft.com/office/powerpoint/2010/main" val="3394640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15:16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16</a:t>
            </a:fld>
            <a:endParaRPr kumimoji="1" lang="ja-JP" altLang="en-US"/>
          </a:p>
        </p:txBody>
      </p:sp>
    </p:spTree>
    <p:extLst>
      <p:ext uri="{BB962C8B-B14F-4D97-AF65-F5344CB8AC3E}">
        <p14:creationId xmlns:p14="http://schemas.microsoft.com/office/powerpoint/2010/main" val="130944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15:18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17</a:t>
            </a:fld>
            <a:endParaRPr kumimoji="1" lang="ja-JP" altLang="en-US"/>
          </a:p>
        </p:txBody>
      </p:sp>
    </p:spTree>
    <p:extLst>
      <p:ext uri="{BB962C8B-B14F-4D97-AF65-F5344CB8AC3E}">
        <p14:creationId xmlns:p14="http://schemas.microsoft.com/office/powerpoint/2010/main" val="2063602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15:20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18</a:t>
            </a:fld>
            <a:endParaRPr kumimoji="1" lang="ja-JP" altLang="en-US"/>
          </a:p>
        </p:txBody>
      </p:sp>
    </p:spTree>
    <p:extLst>
      <p:ext uri="{BB962C8B-B14F-4D97-AF65-F5344CB8AC3E}">
        <p14:creationId xmlns:p14="http://schemas.microsoft.com/office/powerpoint/2010/main" val="398825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15:22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19</a:t>
            </a:fld>
            <a:endParaRPr kumimoji="1" lang="ja-JP" altLang="en-US"/>
          </a:p>
        </p:txBody>
      </p:sp>
    </p:spTree>
    <p:extLst>
      <p:ext uri="{BB962C8B-B14F-4D97-AF65-F5344CB8AC3E}">
        <p14:creationId xmlns:p14="http://schemas.microsoft.com/office/powerpoint/2010/main" val="64797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15:24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20</a:t>
            </a:fld>
            <a:endParaRPr kumimoji="1" lang="ja-JP" altLang="en-US"/>
          </a:p>
        </p:txBody>
      </p:sp>
    </p:spTree>
    <p:extLst>
      <p:ext uri="{BB962C8B-B14F-4D97-AF65-F5344CB8AC3E}">
        <p14:creationId xmlns:p14="http://schemas.microsoft.com/office/powerpoint/2010/main" val="4026461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15:26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21</a:t>
            </a:fld>
            <a:endParaRPr kumimoji="1" lang="ja-JP" altLang="en-US"/>
          </a:p>
        </p:txBody>
      </p:sp>
    </p:spTree>
    <p:extLst>
      <p:ext uri="{BB962C8B-B14F-4D97-AF65-F5344CB8AC3E}">
        <p14:creationId xmlns:p14="http://schemas.microsoft.com/office/powerpoint/2010/main" val="2852697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15:28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22</a:t>
            </a:fld>
            <a:endParaRPr kumimoji="1" lang="ja-JP" altLang="en-US"/>
          </a:p>
        </p:txBody>
      </p:sp>
    </p:spTree>
    <p:extLst>
      <p:ext uri="{BB962C8B-B14F-4D97-AF65-F5344CB8AC3E}">
        <p14:creationId xmlns:p14="http://schemas.microsoft.com/office/powerpoint/2010/main" val="355737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14:56</a:t>
            </a:r>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a:t>
            </a:fld>
            <a:endParaRPr kumimoji="1" lang="ja-JP" altLang="en-US"/>
          </a:p>
        </p:txBody>
      </p:sp>
    </p:spTree>
    <p:extLst>
      <p:ext uri="{BB962C8B-B14F-4D97-AF65-F5344CB8AC3E}">
        <p14:creationId xmlns:p14="http://schemas.microsoft.com/office/powerpoint/2010/main" val="220286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15:30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23</a:t>
            </a:fld>
            <a:endParaRPr kumimoji="1" lang="ja-JP" altLang="en-US"/>
          </a:p>
        </p:txBody>
      </p:sp>
    </p:spTree>
    <p:extLst>
      <p:ext uri="{BB962C8B-B14F-4D97-AF65-F5344CB8AC3E}">
        <p14:creationId xmlns:p14="http://schemas.microsoft.com/office/powerpoint/2010/main" val="383087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15:32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24</a:t>
            </a:fld>
            <a:endParaRPr kumimoji="1" lang="ja-JP" altLang="en-US"/>
          </a:p>
        </p:txBody>
      </p:sp>
    </p:spTree>
    <p:extLst>
      <p:ext uri="{BB962C8B-B14F-4D97-AF65-F5344CB8AC3E}">
        <p14:creationId xmlns:p14="http://schemas.microsoft.com/office/powerpoint/2010/main" val="3487045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15:34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25</a:t>
            </a:fld>
            <a:endParaRPr kumimoji="1" lang="ja-JP" altLang="en-US"/>
          </a:p>
        </p:txBody>
      </p:sp>
    </p:spTree>
    <p:extLst>
      <p:ext uri="{BB962C8B-B14F-4D97-AF65-F5344CB8AC3E}">
        <p14:creationId xmlns:p14="http://schemas.microsoft.com/office/powerpoint/2010/main" val="1405165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15:36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26</a:t>
            </a:fld>
            <a:endParaRPr kumimoji="1" lang="ja-JP" altLang="en-US"/>
          </a:p>
        </p:txBody>
      </p:sp>
    </p:spTree>
    <p:extLst>
      <p:ext uri="{BB962C8B-B14F-4D97-AF65-F5344CB8AC3E}">
        <p14:creationId xmlns:p14="http://schemas.microsoft.com/office/powerpoint/2010/main" val="1129621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15:38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27</a:t>
            </a:fld>
            <a:endParaRPr kumimoji="1" lang="ja-JP" altLang="en-US"/>
          </a:p>
        </p:txBody>
      </p:sp>
    </p:spTree>
    <p:extLst>
      <p:ext uri="{BB962C8B-B14F-4D97-AF65-F5344CB8AC3E}">
        <p14:creationId xmlns:p14="http://schemas.microsoft.com/office/powerpoint/2010/main" val="617647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15:40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28</a:t>
            </a:fld>
            <a:endParaRPr kumimoji="1" lang="ja-JP" altLang="en-US"/>
          </a:p>
        </p:txBody>
      </p:sp>
    </p:spTree>
    <p:extLst>
      <p:ext uri="{BB962C8B-B14F-4D97-AF65-F5344CB8AC3E}">
        <p14:creationId xmlns:p14="http://schemas.microsoft.com/office/powerpoint/2010/main" val="4173400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15:42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29</a:t>
            </a:fld>
            <a:endParaRPr kumimoji="1" lang="ja-JP" altLang="en-US"/>
          </a:p>
        </p:txBody>
      </p:sp>
    </p:spTree>
    <p:extLst>
      <p:ext uri="{BB962C8B-B14F-4D97-AF65-F5344CB8AC3E}">
        <p14:creationId xmlns:p14="http://schemas.microsoft.com/office/powerpoint/2010/main" val="780473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15:44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30</a:t>
            </a:fld>
            <a:endParaRPr kumimoji="1" lang="ja-JP" altLang="en-US"/>
          </a:p>
        </p:txBody>
      </p:sp>
    </p:spTree>
    <p:extLst>
      <p:ext uri="{BB962C8B-B14F-4D97-AF65-F5344CB8AC3E}">
        <p14:creationId xmlns:p14="http://schemas.microsoft.com/office/powerpoint/2010/main" val="1166418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15:46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31</a:t>
            </a:fld>
            <a:endParaRPr kumimoji="1" lang="ja-JP" altLang="en-US"/>
          </a:p>
        </p:txBody>
      </p:sp>
    </p:spTree>
    <p:extLst>
      <p:ext uri="{BB962C8B-B14F-4D97-AF65-F5344CB8AC3E}">
        <p14:creationId xmlns:p14="http://schemas.microsoft.com/office/powerpoint/2010/main" val="803633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15:48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32</a:t>
            </a:fld>
            <a:endParaRPr kumimoji="1" lang="ja-JP" altLang="en-US"/>
          </a:p>
        </p:txBody>
      </p:sp>
    </p:spTree>
    <p:extLst>
      <p:ext uri="{BB962C8B-B14F-4D97-AF65-F5344CB8AC3E}">
        <p14:creationId xmlns:p14="http://schemas.microsoft.com/office/powerpoint/2010/main" val="127923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14:58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a:t>
            </a:fld>
            <a:endParaRPr kumimoji="1" lang="ja-JP" altLang="en-US"/>
          </a:p>
        </p:txBody>
      </p:sp>
    </p:spTree>
    <p:extLst>
      <p:ext uri="{BB962C8B-B14F-4D97-AF65-F5344CB8AC3E}">
        <p14:creationId xmlns:p14="http://schemas.microsoft.com/office/powerpoint/2010/main" val="641800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15:50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33</a:t>
            </a:fld>
            <a:endParaRPr kumimoji="1" lang="ja-JP" altLang="en-US"/>
          </a:p>
        </p:txBody>
      </p:sp>
    </p:spTree>
    <p:extLst>
      <p:ext uri="{BB962C8B-B14F-4D97-AF65-F5344CB8AC3E}">
        <p14:creationId xmlns:p14="http://schemas.microsoft.com/office/powerpoint/2010/main" val="621814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15:52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34</a:t>
            </a:fld>
            <a:endParaRPr kumimoji="1" lang="ja-JP" altLang="en-US"/>
          </a:p>
        </p:txBody>
      </p:sp>
    </p:spTree>
    <p:extLst>
      <p:ext uri="{BB962C8B-B14F-4D97-AF65-F5344CB8AC3E}">
        <p14:creationId xmlns:p14="http://schemas.microsoft.com/office/powerpoint/2010/main" val="3509705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15:54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35</a:t>
            </a:fld>
            <a:endParaRPr kumimoji="1" lang="ja-JP" altLang="en-US"/>
          </a:p>
        </p:txBody>
      </p:sp>
    </p:spTree>
    <p:extLst>
      <p:ext uri="{BB962C8B-B14F-4D97-AF65-F5344CB8AC3E}">
        <p14:creationId xmlns:p14="http://schemas.microsoft.com/office/powerpoint/2010/main" val="3496931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15:56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36</a:t>
            </a:fld>
            <a:endParaRPr kumimoji="1" lang="ja-JP" altLang="en-US"/>
          </a:p>
        </p:txBody>
      </p:sp>
    </p:spTree>
    <p:extLst>
      <p:ext uri="{BB962C8B-B14F-4D97-AF65-F5344CB8AC3E}">
        <p14:creationId xmlns:p14="http://schemas.microsoft.com/office/powerpoint/2010/main" val="3284598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15:58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37</a:t>
            </a:fld>
            <a:endParaRPr kumimoji="1" lang="ja-JP" altLang="en-US"/>
          </a:p>
        </p:txBody>
      </p:sp>
    </p:spTree>
    <p:extLst>
      <p:ext uri="{BB962C8B-B14F-4D97-AF65-F5344CB8AC3E}">
        <p14:creationId xmlns:p14="http://schemas.microsoft.com/office/powerpoint/2010/main" val="1979158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16:00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38</a:t>
            </a:fld>
            <a:endParaRPr kumimoji="1" lang="ja-JP" altLang="en-US"/>
          </a:p>
        </p:txBody>
      </p:sp>
    </p:spTree>
    <p:extLst>
      <p:ext uri="{BB962C8B-B14F-4D97-AF65-F5344CB8AC3E}">
        <p14:creationId xmlns:p14="http://schemas.microsoft.com/office/powerpoint/2010/main" val="323467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16:02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39</a:t>
            </a:fld>
            <a:endParaRPr kumimoji="1" lang="ja-JP" altLang="en-US"/>
          </a:p>
        </p:txBody>
      </p:sp>
    </p:spTree>
    <p:extLst>
      <p:ext uri="{BB962C8B-B14F-4D97-AF65-F5344CB8AC3E}">
        <p14:creationId xmlns:p14="http://schemas.microsoft.com/office/powerpoint/2010/main" val="3966445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16:04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40</a:t>
            </a:fld>
            <a:endParaRPr kumimoji="1" lang="ja-JP" altLang="en-US"/>
          </a:p>
        </p:txBody>
      </p:sp>
    </p:spTree>
    <p:extLst>
      <p:ext uri="{BB962C8B-B14F-4D97-AF65-F5344CB8AC3E}">
        <p14:creationId xmlns:p14="http://schemas.microsoft.com/office/powerpoint/2010/main" val="72462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16:06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41</a:t>
            </a:fld>
            <a:endParaRPr kumimoji="1" lang="ja-JP" altLang="en-US"/>
          </a:p>
        </p:txBody>
      </p:sp>
    </p:spTree>
    <p:extLst>
      <p:ext uri="{BB962C8B-B14F-4D97-AF65-F5344CB8AC3E}">
        <p14:creationId xmlns:p14="http://schemas.microsoft.com/office/powerpoint/2010/main" val="3205059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16:08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42</a:t>
            </a:fld>
            <a:endParaRPr kumimoji="1" lang="ja-JP" altLang="en-US"/>
          </a:p>
        </p:txBody>
      </p:sp>
    </p:spTree>
    <p:extLst>
      <p:ext uri="{BB962C8B-B14F-4D97-AF65-F5344CB8AC3E}">
        <p14:creationId xmlns:p14="http://schemas.microsoft.com/office/powerpoint/2010/main" val="212889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15:00</a:t>
            </a:r>
          </a:p>
          <a:p>
            <a:r>
              <a:rPr kumimoji="1" lang="en-US" altLang="ja-JP" dirty="0" smtClean="0"/>
              <a:t>It is quite old as a signature from around 1915?</a:t>
            </a:r>
          </a:p>
          <a:p>
            <a:r>
              <a:rPr kumimoji="1" lang="en-US" altLang="ja-JP" dirty="0" smtClean="0"/>
              <a:t>Theater crime</a:t>
            </a:r>
          </a:p>
          <a:p>
            <a:r>
              <a:rPr kumimoji="1" lang="en-US" altLang="ja-JP" dirty="0" smtClean="0"/>
              <a:t>As one of the features of social attacks, it can be said that information can be successfully pulled out</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a:t>
            </a:fld>
            <a:endParaRPr kumimoji="1" lang="ja-JP" altLang="en-US"/>
          </a:p>
        </p:txBody>
      </p:sp>
    </p:spTree>
    <p:extLst>
      <p:ext uri="{BB962C8B-B14F-4D97-AF65-F5344CB8AC3E}">
        <p14:creationId xmlns:p14="http://schemas.microsoft.com/office/powerpoint/2010/main" val="2796675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16:10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43</a:t>
            </a:fld>
            <a:endParaRPr kumimoji="1" lang="ja-JP" altLang="en-US"/>
          </a:p>
        </p:txBody>
      </p:sp>
    </p:spTree>
    <p:extLst>
      <p:ext uri="{BB962C8B-B14F-4D97-AF65-F5344CB8AC3E}">
        <p14:creationId xmlns:p14="http://schemas.microsoft.com/office/powerpoint/2010/main" val="1825057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Since it was gathered up in last lecture, this time there are no miscellaneous contents</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44</a:t>
            </a:fld>
            <a:endParaRPr kumimoji="1" lang="ja-JP" altLang="en-US"/>
          </a:p>
        </p:txBody>
      </p:sp>
    </p:spTree>
    <p:extLst>
      <p:ext uri="{BB962C8B-B14F-4D97-AF65-F5344CB8AC3E}">
        <p14:creationId xmlns:p14="http://schemas.microsoft.com/office/powerpoint/2010/main" val="870428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Today,</a:t>
            </a:r>
            <a:r>
              <a:rPr kumimoji="1" lang="en-US" altLang="ja-JP" baseline="0" dirty="0" smtClean="0"/>
              <a:t> we mainly focus on serves that send and receive information by especially unspecified users</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46</a:t>
            </a:fld>
            <a:endParaRPr kumimoji="1" lang="ja-JP" altLang="en-US"/>
          </a:p>
        </p:txBody>
      </p:sp>
    </p:spTree>
    <p:extLst>
      <p:ext uri="{BB962C8B-B14F-4D97-AF65-F5344CB8AC3E}">
        <p14:creationId xmlns:p14="http://schemas.microsoft.com/office/powerpoint/2010/main" val="1330813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There are various kinds of information exchange mechanism using the net</a:t>
            </a:r>
          </a:p>
          <a:p>
            <a:r>
              <a:rPr kumimoji="1" lang="en-US" altLang="ja-JP" dirty="0" smtClean="0"/>
              <a:t>In the old days, from e-mails and bulletin boards to more sophisticated SNS, even to audio</a:t>
            </a:r>
            <a:r>
              <a:rPr kumimoji="1" lang="ja-JP" altLang="en-US" dirty="0" smtClean="0"/>
              <a:t>、</a:t>
            </a:r>
            <a:r>
              <a:rPr kumimoji="1" lang="en-US" altLang="ja-JP" dirty="0" smtClean="0"/>
              <a:t>image and video in real time interchangeable</a:t>
            </a:r>
          </a:p>
          <a:p>
            <a:endParaRPr kumimoji="1" lang="en-US" altLang="ja-JP" dirty="0" smtClean="0"/>
          </a:p>
          <a:p>
            <a:r>
              <a:rPr kumimoji="1" lang="en-US" altLang="ja-JP" dirty="0" smtClean="0"/>
              <a:t>Some use it with acquaintances you've met before, others like to use with someone you do not know at all</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47</a:t>
            </a:fld>
            <a:endParaRPr kumimoji="1" lang="ja-JP" altLang="en-US"/>
          </a:p>
        </p:txBody>
      </p:sp>
    </p:spTree>
    <p:extLst>
      <p:ext uri="{BB962C8B-B14F-4D97-AF65-F5344CB8AC3E}">
        <p14:creationId xmlns:p14="http://schemas.microsoft.com/office/powerpoint/2010/main" val="2595216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depends on the service you are using,</a:t>
            </a:r>
          </a:p>
          <a:p>
            <a:r>
              <a:rPr kumimoji="1" lang="en-US" altLang="ja-JP" dirty="0" smtClean="0"/>
              <a:t>But you should particularly feel that when you reading or writing on bulletin boards that do not require user registration</a:t>
            </a:r>
          </a:p>
          <a:p>
            <a:r>
              <a:rPr kumimoji="1" lang="en-US" altLang="ja-JP" dirty="0" smtClean="0"/>
              <a:t>Just watching the screen you normally use does not know who the message was written</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48</a:t>
            </a:fld>
            <a:endParaRPr kumimoji="1" lang="ja-JP" altLang="en-US"/>
          </a:p>
        </p:txBody>
      </p:sp>
    </p:spTree>
    <p:extLst>
      <p:ext uri="{BB962C8B-B14F-4D97-AF65-F5344CB8AC3E}">
        <p14:creationId xmlns:p14="http://schemas.microsoft.com/office/powerpoint/2010/main" val="2418759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Although the example here is not a registration system, even if it is possible to register the profile of the user by registration system,</a:t>
            </a:r>
          </a:p>
          <a:p>
            <a:r>
              <a:rPr kumimoji="1" lang="en-US" altLang="ja-JP" dirty="0" smtClean="0"/>
              <a:t>It is not always that users write their real things, so it is not easy for users to know each</a:t>
            </a:r>
            <a:r>
              <a:rPr kumimoji="1" lang="en-US" altLang="ja-JP" baseline="0" dirty="0" smtClean="0"/>
              <a:t> others</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49</a:t>
            </a:fld>
            <a:endParaRPr kumimoji="1" lang="ja-JP" altLang="en-US"/>
          </a:p>
        </p:txBody>
      </p:sp>
    </p:spTree>
    <p:extLst>
      <p:ext uri="{BB962C8B-B14F-4D97-AF65-F5344CB8AC3E}">
        <p14:creationId xmlns:p14="http://schemas.microsoft.com/office/powerpoint/2010/main" val="4187868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 some people may think that they will do mischief or bad things</a:t>
            </a:r>
          </a:p>
          <a:p>
            <a:r>
              <a:rPr kumimoji="1" lang="en-US" altLang="ja-JP" dirty="0" smtClean="0"/>
              <a:t>Actually there are people who do such things</a:t>
            </a:r>
          </a:p>
          <a:p>
            <a:r>
              <a:rPr kumimoji="1" lang="en-US" altLang="ja-JP" dirty="0" smtClean="0"/>
              <a:t>If it is a petty mischief,</a:t>
            </a:r>
            <a:r>
              <a:rPr kumimoji="1" lang="en-US" altLang="ja-JP" baseline="0" dirty="0" smtClean="0"/>
              <a:t> maybe </a:t>
            </a:r>
            <a:r>
              <a:rPr kumimoji="1" lang="en-US" altLang="ja-JP" dirty="0" smtClean="0"/>
              <a:t>you will not be directly blamed (though complaints will come through the net)</a:t>
            </a:r>
          </a:p>
          <a:p>
            <a:r>
              <a:rPr kumimoji="1" lang="en-US" altLang="ja-JP" dirty="0" smtClean="0"/>
              <a:t>But when you escalate,</a:t>
            </a:r>
            <a:r>
              <a:rPr kumimoji="1" lang="en-US" altLang="ja-JP" baseline="0" dirty="0" smtClean="0"/>
              <a:t> </a:t>
            </a:r>
            <a:r>
              <a:rPr kumimoji="1" lang="en-US" altLang="ja-JP" dirty="0" smtClean="0"/>
              <a:t>you sometimes do something that touches the law.</a:t>
            </a:r>
          </a:p>
          <a:p>
            <a:r>
              <a:rPr kumimoji="1" lang="en-US" altLang="ja-JP" dirty="0" smtClean="0"/>
              <a:t>So</a:t>
            </a:r>
            <a:r>
              <a:rPr kumimoji="1" lang="en-US" altLang="ja-JP" baseline="0" dirty="0" smtClean="0"/>
              <a:t> do you think you can not be found in that situation?</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50</a:t>
            </a:fld>
            <a:endParaRPr kumimoji="1" lang="ja-JP" altLang="en-US"/>
          </a:p>
        </p:txBody>
      </p:sp>
    </p:spTree>
    <p:extLst>
      <p:ext uri="{BB962C8B-B14F-4D97-AF65-F5344CB8AC3E}">
        <p14:creationId xmlns:p14="http://schemas.microsoft.com/office/powerpoint/2010/main" val="4058963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fact it’s not</a:t>
            </a:r>
          </a:p>
          <a:p>
            <a:r>
              <a:rPr kumimoji="1" lang="en-US" altLang="ja-JP" dirty="0" smtClean="0"/>
              <a:t>Some people may have seen and heard from news as they talk about it sometimes,</a:t>
            </a:r>
          </a:p>
          <a:p>
            <a:r>
              <a:rPr kumimoji="1" lang="en-US" altLang="ja-JP" dirty="0" smtClean="0"/>
              <a:t>about</a:t>
            </a:r>
            <a:r>
              <a:rPr kumimoji="1" lang="en-US" altLang="ja-JP" baseline="0" dirty="0" smtClean="0"/>
              <a:t> s</a:t>
            </a:r>
            <a:r>
              <a:rPr kumimoji="1" lang="en-US" altLang="ja-JP" dirty="0" smtClean="0"/>
              <a:t>ome people are arrested for notice of crime at the bulletin board</a:t>
            </a:r>
          </a:p>
          <a:p>
            <a:r>
              <a:rPr kumimoji="1" lang="en-US" altLang="ja-JP" dirty="0" smtClean="0"/>
              <a:t>Here</a:t>
            </a:r>
            <a:r>
              <a:rPr kumimoji="1" lang="en-US" altLang="ja-JP" baseline="0" dirty="0" smtClean="0"/>
              <a:t> explain</a:t>
            </a:r>
            <a:r>
              <a:rPr kumimoji="1" lang="en-US" altLang="ja-JP" dirty="0" smtClean="0"/>
              <a:t> little technical explanation about why they can be found</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51</a:t>
            </a:fld>
            <a:endParaRPr kumimoji="1" lang="ja-JP" altLang="en-US"/>
          </a:p>
        </p:txBody>
      </p:sp>
    </p:spTree>
    <p:extLst>
      <p:ext uri="{BB962C8B-B14F-4D97-AF65-F5344CB8AC3E}">
        <p14:creationId xmlns:p14="http://schemas.microsoft.com/office/powerpoint/2010/main" val="35064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Including not only viewing the web on a personal computer but also using the application on a smartphone,</a:t>
            </a:r>
          </a:p>
          <a:p>
            <a:r>
              <a:rPr kumimoji="1" lang="en-US" altLang="ja-JP" dirty="0" smtClean="0"/>
              <a:t>many of the services that use the network</a:t>
            </a:r>
          </a:p>
          <a:p>
            <a:r>
              <a:rPr kumimoji="1" lang="en-US" altLang="ja-JP" dirty="0" smtClean="0"/>
              <a:t>Is information’s exchanges between server on the service provider side and client</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52</a:t>
            </a:fld>
            <a:endParaRPr kumimoji="1" lang="ja-JP" altLang="en-US"/>
          </a:p>
        </p:txBody>
      </p:sp>
    </p:spTree>
    <p:extLst>
      <p:ext uri="{BB962C8B-B14F-4D97-AF65-F5344CB8AC3E}">
        <p14:creationId xmlns:p14="http://schemas.microsoft.com/office/powerpoint/2010/main" val="2939398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Consider the case where the client is your computer and you see the official page of Kyushu University there</a:t>
            </a:r>
          </a:p>
          <a:p>
            <a:r>
              <a:rPr kumimoji="1" lang="en-US" altLang="ja-JP" dirty="0" smtClean="0"/>
              <a:t>It is omitted here how to find the server on the official page of Kyushu University</a:t>
            </a:r>
          </a:p>
          <a:p>
            <a:r>
              <a:rPr kumimoji="1" lang="en-US" altLang="ja-JP" dirty="0" smtClean="0"/>
              <a:t>In this example, we send the data of the top page of Kyushu University from the client to the server, and received the contents as a response</a:t>
            </a:r>
          </a:p>
          <a:p>
            <a:r>
              <a:rPr kumimoji="1" lang="en-US" altLang="ja-JP" dirty="0" smtClean="0"/>
              <a:t>In fact, the same processing is done for each image included in the page, and the top page can be displayed as a result of data being exchanged tens of times</a:t>
            </a:r>
          </a:p>
          <a:p>
            <a:r>
              <a:rPr kumimoji="1" lang="en-US" altLang="ja-JP" dirty="0" smtClean="0"/>
              <a:t>here is no need to remember this "GET"</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53</a:t>
            </a:fld>
            <a:endParaRPr kumimoji="1" lang="ja-JP" altLang="en-US"/>
          </a:p>
        </p:txBody>
      </p:sp>
    </p:spTree>
    <p:extLst>
      <p:ext uri="{BB962C8B-B14F-4D97-AF65-F5344CB8AC3E}">
        <p14:creationId xmlns:p14="http://schemas.microsoft.com/office/powerpoint/2010/main" val="231821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15:02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a:t>
            </a:fld>
            <a:endParaRPr kumimoji="1" lang="ja-JP" altLang="en-US"/>
          </a:p>
        </p:txBody>
      </p:sp>
    </p:spTree>
    <p:extLst>
      <p:ext uri="{BB962C8B-B14F-4D97-AF65-F5344CB8AC3E}">
        <p14:creationId xmlns:p14="http://schemas.microsoft.com/office/powerpoint/2010/main" val="657912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said that the client and the server are communicating, but need agreement</a:t>
            </a:r>
            <a:r>
              <a:rPr kumimoji="1" lang="en-US" altLang="ja-JP" baseline="0" dirty="0" smtClean="0"/>
              <a:t> </a:t>
            </a:r>
            <a:r>
              <a:rPr kumimoji="1" lang="en-US" altLang="ja-JP" dirty="0" smtClean="0"/>
              <a:t>in order to communicate</a:t>
            </a:r>
          </a:p>
          <a:p>
            <a:endParaRPr kumimoji="1" lang="en-US" altLang="ja-JP" dirty="0" smtClean="0"/>
          </a:p>
          <a:p>
            <a:r>
              <a:rPr kumimoji="1" lang="en-US" altLang="ja-JP" dirty="0" smtClean="0"/>
              <a:t>Communication agreement</a:t>
            </a:r>
            <a:r>
              <a:rPr kumimoji="1" lang="en-US" altLang="ja-JP" baseline="0" dirty="0" smtClean="0"/>
              <a:t> </a:t>
            </a:r>
            <a:r>
              <a:rPr kumimoji="1" lang="en-US" altLang="ja-JP" dirty="0" smtClean="0"/>
              <a:t>at "Internet" that we use everyday are decided to be called "Internet Protocol”</a:t>
            </a:r>
          </a:p>
          <a:p>
            <a:r>
              <a:rPr kumimoji="1" lang="en-US" altLang="ja-JP" dirty="0" smtClean="0"/>
              <a:t>The network of the computer communicating</a:t>
            </a:r>
            <a:r>
              <a:rPr kumimoji="1" lang="en-US" altLang="ja-JP" baseline="0" dirty="0" smtClean="0"/>
              <a:t> with is called Internet</a:t>
            </a:r>
          </a:p>
          <a:p>
            <a:r>
              <a:rPr kumimoji="1" lang="en-US" altLang="ja-JP" baseline="0" dirty="0" smtClean="0"/>
              <a:t>Since you can not communicate without following the agreement, </a:t>
            </a:r>
          </a:p>
          <a:p>
            <a:r>
              <a:rPr kumimoji="1" lang="en-US" altLang="ja-JP" baseline="0" dirty="0" smtClean="0"/>
              <a:t>you can trace the communication partner if you use a rule that is decided according to the structure</a:t>
            </a:r>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54</a:t>
            </a:fld>
            <a:endParaRPr kumimoji="1" lang="ja-JP" altLang="en-US"/>
          </a:p>
        </p:txBody>
      </p:sp>
    </p:spTree>
    <p:extLst>
      <p:ext uri="{BB962C8B-B14F-4D97-AF65-F5344CB8AC3E}">
        <p14:creationId xmlns:p14="http://schemas.microsoft.com/office/powerpoint/2010/main" val="20818788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 in order to communicate over the Internet, things like the address "IP address" are absolutely necessary</a:t>
            </a:r>
          </a:p>
          <a:p>
            <a:r>
              <a:rPr kumimoji="1" lang="en-US" altLang="ja-JP" dirty="0" smtClean="0"/>
              <a:t>Also it’s attached to everyone's computer and smartphone</a:t>
            </a:r>
          </a:p>
          <a:p>
            <a:r>
              <a:rPr kumimoji="1" lang="en-US" altLang="ja-JP" dirty="0" smtClean="0"/>
              <a:t>And when communicating with the client and server </a:t>
            </a:r>
            <a:r>
              <a:rPr kumimoji="1" lang="en-US" altLang="ja-JP" dirty="0" err="1" smtClean="0"/>
              <a:t>etc</a:t>
            </a:r>
            <a:r>
              <a:rPr kumimoji="1" lang="en-US" altLang="ja-JP" dirty="0" smtClean="0"/>
              <a:t>, the address of the other party is notified (you can not get a reply if you don’t do this)</a:t>
            </a:r>
          </a:p>
          <a:p>
            <a:r>
              <a:rPr kumimoji="1" lang="en-US" altLang="ja-JP" dirty="0" smtClean="0"/>
              <a:t>The server usually records all things like the IP address of the client and the date and time of communication</a:t>
            </a:r>
          </a:p>
          <a:p>
            <a:r>
              <a:rPr kumimoji="1" lang="en-US" altLang="ja-JP" dirty="0" smtClean="0"/>
              <a:t>The fact that client’s number is actually means,</a:t>
            </a:r>
            <a:r>
              <a:rPr kumimoji="1" lang="en-US" altLang="ja-JP" baseline="0" dirty="0" smtClean="0"/>
              <a:t> </a:t>
            </a:r>
            <a:r>
              <a:rPr kumimoji="1" lang="en-US" altLang="ja-JP" dirty="0" smtClean="0"/>
              <a:t>it can be narrowed down in many cases depending on how it’s used</a:t>
            </a:r>
          </a:p>
          <a:p>
            <a:r>
              <a:rPr kumimoji="1" lang="en-US" altLang="ja-JP" dirty="0" smtClean="0"/>
              <a:t>However, in many cases it is not easy</a:t>
            </a:r>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55</a:t>
            </a:fld>
            <a:endParaRPr kumimoji="1" lang="ja-JP" altLang="en-US"/>
          </a:p>
        </p:txBody>
      </p:sp>
    </p:spTree>
    <p:extLst>
      <p:ext uri="{BB962C8B-B14F-4D97-AF65-F5344CB8AC3E}">
        <p14:creationId xmlns:p14="http://schemas.microsoft.com/office/powerpoint/2010/main" val="208427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Ignoring personal information protection or legal aspects, I will talk about technically</a:t>
            </a:r>
          </a:p>
          <a:p>
            <a:r>
              <a:rPr kumimoji="1" lang="en-US" altLang="ja-JP" dirty="0" smtClean="0"/>
              <a:t>For example, a network of NTT, BBIQ or cable television came at your home,</a:t>
            </a:r>
            <a:r>
              <a:rPr kumimoji="1" lang="en-US" altLang="ja-JP" baseline="0" dirty="0" smtClean="0"/>
              <a:t> l</a:t>
            </a:r>
            <a:r>
              <a:rPr kumimoji="1" lang="en-US" altLang="ja-JP" dirty="0" smtClean="0"/>
              <a:t>et's say you are using the net from there</a:t>
            </a:r>
          </a:p>
          <a:p>
            <a:r>
              <a:rPr kumimoji="1" lang="en-US" altLang="ja-JP" dirty="0" smtClean="0"/>
              <a:t>Since the server administrator records the IP address of the client, it knows the IP address of the client that did something bad</a:t>
            </a:r>
          </a:p>
          <a:p>
            <a:r>
              <a:rPr kumimoji="1" lang="en-US" altLang="ja-JP" dirty="0" smtClean="0"/>
              <a:t>Once you know the IP address, there is a mechanism to find out what organization has the address</a:t>
            </a:r>
          </a:p>
          <a:p>
            <a:r>
              <a:rPr kumimoji="1" lang="en-US" altLang="ja-JP" dirty="0" smtClean="0"/>
              <a:t>For example, J: COM</a:t>
            </a:r>
          </a:p>
          <a:p>
            <a:r>
              <a:rPr kumimoji="1" lang="en-US" altLang="ja-JP" dirty="0" smtClean="0"/>
              <a:t>J: COM knows how it is used in J: COM, but that administrator of the company can</a:t>
            </a:r>
            <a:r>
              <a:rPr kumimoji="1" lang="en-US" altLang="ja-JP" baseline="0" dirty="0" smtClean="0"/>
              <a:t> investigate that.</a:t>
            </a:r>
          </a:p>
          <a:p>
            <a:r>
              <a:rPr kumimoji="1" lang="en-US" altLang="ja-JP" baseline="0" dirty="0" smtClean="0"/>
              <a:t>Cable TV distributes a cable modem and you can see which machines are where and which addresses are allocated</a:t>
            </a:r>
          </a:p>
          <a:p>
            <a:r>
              <a:rPr kumimoji="1" lang="en-US" altLang="ja-JP" baseline="0" dirty="0" smtClean="0"/>
              <a:t>By looking up customer information you will know both the address and the contact information</a:t>
            </a:r>
          </a:p>
          <a:p>
            <a:r>
              <a:rPr kumimoji="1" lang="en-US" altLang="ja-JP" baseline="0" dirty="0" smtClean="0"/>
              <a:t>Whether or not you can actually provide that information is another matter, for example, an individual will not tell you even if you listen directly</a:t>
            </a:r>
          </a:p>
          <a:p>
            <a:endParaRPr kumimoji="1" lang="en-US" altLang="ja-JP" baseline="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58</a:t>
            </a:fld>
            <a:endParaRPr kumimoji="1" lang="ja-JP" altLang="en-US"/>
          </a:p>
        </p:txBody>
      </p:sp>
    </p:spTree>
    <p:extLst>
      <p:ext uri="{BB962C8B-B14F-4D97-AF65-F5344CB8AC3E}">
        <p14:creationId xmlns:p14="http://schemas.microsoft.com/office/powerpoint/2010/main" val="752292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same for Kyushu University,</a:t>
            </a:r>
          </a:p>
          <a:p>
            <a:r>
              <a:rPr kumimoji="1" lang="en-US" altLang="ja-JP" dirty="0" smtClean="0"/>
              <a:t>We can know immediately that the IP address starting with 133.5 is</a:t>
            </a:r>
            <a:r>
              <a:rPr kumimoji="1" lang="en-US" altLang="ja-JP" baseline="0" dirty="0" smtClean="0"/>
              <a:t> from </a:t>
            </a:r>
            <a:r>
              <a:rPr kumimoji="1" lang="en-US" altLang="ja-JP" dirty="0" smtClean="0"/>
              <a:t>Kyushu Univ.</a:t>
            </a:r>
          </a:p>
          <a:p>
            <a:r>
              <a:rPr kumimoji="1" lang="en-US" altLang="ja-JP" dirty="0" smtClean="0"/>
              <a:t>From A</a:t>
            </a:r>
            <a:r>
              <a:rPr kumimoji="1" lang="en-US" altLang="ja-JP" baseline="0" dirty="0" smtClean="0"/>
              <a:t> to </a:t>
            </a:r>
            <a:r>
              <a:rPr kumimoji="1" lang="en-US" altLang="ja-JP" dirty="0" smtClean="0"/>
              <a:t>B, is ISEE</a:t>
            </a:r>
            <a:r>
              <a:rPr kumimoji="1" lang="en-US" altLang="ja-JP" baseline="0" dirty="0" smtClean="0"/>
              <a:t>, </a:t>
            </a:r>
            <a:r>
              <a:rPr kumimoji="1" lang="en-US" altLang="ja-JP" dirty="0" smtClean="0"/>
              <a:t>because it’s be allocated</a:t>
            </a:r>
            <a:r>
              <a:rPr kumimoji="1" lang="en-US" altLang="ja-JP" baseline="0" dirty="0" smtClean="0"/>
              <a:t> to that</a:t>
            </a:r>
            <a:endParaRPr kumimoji="1" lang="en-US" altLang="ja-JP" dirty="0" smtClean="0"/>
          </a:p>
          <a:p>
            <a:r>
              <a:rPr kumimoji="1" lang="en-US" altLang="ja-JP" dirty="0" smtClean="0"/>
              <a:t>Then contact the department,</a:t>
            </a:r>
            <a:r>
              <a:rPr kumimoji="1" lang="en-US" altLang="ja-JP" baseline="0" dirty="0" smtClean="0"/>
              <a:t> </a:t>
            </a:r>
            <a:r>
              <a:rPr kumimoji="1" lang="en-US" altLang="ja-JP" dirty="0" smtClean="0"/>
              <a:t>the department will investigate</a:t>
            </a:r>
          </a:p>
          <a:p>
            <a:r>
              <a:rPr kumimoji="1" lang="en-US" altLang="ja-JP" dirty="0" smtClean="0"/>
              <a:t>In the case of </a:t>
            </a:r>
            <a:r>
              <a:rPr kumimoji="1" lang="en-US" altLang="ja-JP" dirty="0" err="1" smtClean="0"/>
              <a:t>Kitenet</a:t>
            </a:r>
            <a:r>
              <a:rPr kumimoji="1" lang="en-US" altLang="ja-JP" dirty="0" smtClean="0"/>
              <a:t> and </a:t>
            </a:r>
            <a:r>
              <a:rPr kumimoji="1" lang="en-US" altLang="ja-JP" dirty="0" err="1" smtClean="0"/>
              <a:t>edunet</a:t>
            </a:r>
            <a:r>
              <a:rPr kumimoji="1" lang="en-US" altLang="ja-JP" dirty="0" smtClean="0"/>
              <a:t>, it is necessary to input the student ID and SSO - KID, </a:t>
            </a:r>
          </a:p>
          <a:p>
            <a:r>
              <a:rPr kumimoji="1" lang="en-US" altLang="ja-JP" dirty="0" smtClean="0"/>
              <a:t>It’s easy to know when and who using</a:t>
            </a:r>
            <a:r>
              <a:rPr kumimoji="1" lang="en-US" altLang="ja-JP" baseline="0" dirty="0" smtClean="0"/>
              <a:t> </a:t>
            </a:r>
            <a:r>
              <a:rPr kumimoji="1" lang="en-US" altLang="ja-JP" dirty="0" smtClean="0"/>
              <a:t>the address,</a:t>
            </a:r>
            <a:r>
              <a:rPr kumimoji="1" lang="en-US" altLang="ja-JP" baseline="0" dirty="0" smtClean="0"/>
              <a:t> </a:t>
            </a:r>
            <a:r>
              <a:rPr kumimoji="1" lang="en-US" altLang="ja-JP" dirty="0" smtClean="0"/>
              <a:t>so they can contact the principal directly, </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59</a:t>
            </a:fld>
            <a:endParaRPr kumimoji="1" lang="ja-JP" altLang="en-US"/>
          </a:p>
        </p:txBody>
      </p:sp>
    </p:spTree>
    <p:extLst>
      <p:ext uri="{BB962C8B-B14F-4D97-AF65-F5344CB8AC3E}">
        <p14:creationId xmlns:p14="http://schemas.microsoft.com/office/powerpoint/2010/main" val="35792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However, tracking like this can not always be done, sometimes it gets cut off in the middle</a:t>
            </a:r>
          </a:p>
          <a:p>
            <a:r>
              <a:rPr kumimoji="1" lang="en-US" altLang="ja-JP" dirty="0" smtClean="0"/>
              <a:t>In recently talked-about remote controlled virus incidents, various mechanisms were used to make tracking difficult</a:t>
            </a:r>
          </a:p>
          <a:p>
            <a:r>
              <a:rPr kumimoji="1" lang="en-US" altLang="ja-JP" dirty="0" smtClean="0"/>
              <a:t>Especially overseas, there are also non-cooperative providers for pursuit and it is becoming a hotbed of crime</a:t>
            </a:r>
          </a:p>
          <a:p>
            <a:endParaRPr kumimoji="1" lang="en-US" altLang="ja-JP" dirty="0" smtClean="0"/>
          </a:p>
          <a:p>
            <a:r>
              <a:rPr kumimoji="1" lang="en-US" altLang="ja-JP" dirty="0" smtClean="0"/>
              <a:t>The provider may know who assigned the IP address, but it is not disclosed to the general public</a:t>
            </a:r>
          </a:p>
          <a:p>
            <a:r>
              <a:rPr kumimoji="1" lang="en-US" altLang="ja-JP" dirty="0" smtClean="0"/>
              <a:t>So, no</a:t>
            </a:r>
            <a:r>
              <a:rPr kumimoji="1" lang="en-US" altLang="ja-JP" baseline="0" dirty="0" smtClean="0"/>
              <a:t> one</a:t>
            </a:r>
            <a:r>
              <a:rPr kumimoji="1" lang="en-US" altLang="ja-JP" dirty="0" smtClean="0"/>
              <a:t> know where user lives even if only IP addresses are born</a:t>
            </a:r>
          </a:p>
          <a:p>
            <a:r>
              <a:rPr kumimoji="1" lang="en-US" altLang="ja-JP" dirty="0" smtClean="0"/>
              <a:t>(Although it is likely to be</a:t>
            </a:r>
            <a:r>
              <a:rPr kumimoji="1" lang="en-US" altLang="ja-JP" baseline="0" dirty="0" smtClean="0"/>
              <a:t> used in </a:t>
            </a:r>
            <a:r>
              <a:rPr kumimoji="1" lang="en-US" altLang="ja-JP" dirty="0" smtClean="0"/>
              <a:t>one-click fraud etc</a:t>
            </a:r>
            <a:r>
              <a:rPr kumimoji="1" lang="en-US" altLang="ja-JP" baseline="0" dirty="0" smtClean="0"/>
              <a:t>. </a:t>
            </a:r>
            <a:r>
              <a:rPr kumimoji="1" lang="en-US" altLang="ja-JP" dirty="0" smtClean="0"/>
              <a:t>by displaying the IP address to</a:t>
            </a:r>
            <a:r>
              <a:rPr kumimoji="1" lang="en-US" altLang="ja-JP" baseline="0" dirty="0" smtClean="0"/>
              <a:t> threat someone</a:t>
            </a:r>
            <a:r>
              <a:rPr kumimoji="1" lang="en-US" altLang="ja-JP" dirty="0" smtClean="0"/>
              <a:t>, it is normally OK)</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60</a:t>
            </a:fld>
            <a:endParaRPr kumimoji="1" lang="ja-JP" altLang="en-US"/>
          </a:p>
        </p:txBody>
      </p:sp>
    </p:spTree>
    <p:extLst>
      <p:ext uri="{BB962C8B-B14F-4D97-AF65-F5344CB8AC3E}">
        <p14:creationId xmlns:p14="http://schemas.microsoft.com/office/powerpoint/2010/main" val="26100146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talked about tracking from the technical mechanism of the Internet, but there are many other factors that will identify individuals</a:t>
            </a:r>
          </a:p>
          <a:p>
            <a:r>
              <a:rPr kumimoji="1" lang="en-US" altLang="ja-JP" dirty="0" smtClean="0"/>
              <a:t>For example, when photographs are taken with machines capable of acquiring position information such as smartphones, </a:t>
            </a:r>
          </a:p>
          <a:p>
            <a:r>
              <a:rPr kumimoji="1" lang="en-US" altLang="ja-JP" dirty="0" smtClean="0"/>
              <a:t>position information may be embedded in the pictures</a:t>
            </a:r>
          </a:p>
          <a:p>
            <a:r>
              <a:rPr kumimoji="1" lang="en-US" altLang="ja-JP" dirty="0" smtClean="0"/>
              <a:t>If you are a somewhat familiar person, you can find out exactly where the picture was taken by investigating it</a:t>
            </a:r>
          </a:p>
          <a:p>
            <a:r>
              <a:rPr kumimoji="1" lang="en-US" altLang="ja-JP" dirty="0" smtClean="0"/>
              <a:t>There are also people who like to investigate someone's photos of strange posts and others, so should be careful of posting photos</a:t>
            </a:r>
          </a:p>
          <a:p>
            <a:r>
              <a:rPr kumimoji="1" lang="en-US" altLang="ja-JP" dirty="0" smtClean="0"/>
              <a:t>Things like analogizing places</a:t>
            </a:r>
            <a:r>
              <a:rPr kumimoji="1" lang="en-US" altLang="ja-JP" baseline="0" dirty="0" smtClean="0"/>
              <a:t> </a:t>
            </a:r>
            <a:r>
              <a:rPr kumimoji="1" lang="en-US" altLang="ja-JP" dirty="0" smtClean="0"/>
              <a:t>often going from past posts</a:t>
            </a:r>
            <a:r>
              <a:rPr kumimoji="1" lang="en-US" altLang="ja-JP" baseline="0" dirty="0" smtClean="0"/>
              <a:t> are often done</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61</a:t>
            </a:fld>
            <a:endParaRPr kumimoji="1" lang="ja-JP" altLang="en-US"/>
          </a:p>
        </p:txBody>
      </p:sp>
    </p:spTree>
    <p:extLst>
      <p:ext uri="{BB962C8B-B14F-4D97-AF65-F5344CB8AC3E}">
        <p14:creationId xmlns:p14="http://schemas.microsoft.com/office/powerpoint/2010/main" val="14878201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If you submit</a:t>
            </a:r>
            <a:r>
              <a:rPr kumimoji="1" lang="en-US" altLang="ja-JP" baseline="0" dirty="0" smtClean="0"/>
              <a:t> things</a:t>
            </a:r>
            <a:r>
              <a:rPr kumimoji="1" lang="en-US" altLang="ja-JP" dirty="0" smtClean="0"/>
              <a:t> like drunk driving or speeding violation, it tends to be terrible, stop it.</a:t>
            </a:r>
          </a:p>
          <a:p>
            <a:r>
              <a:rPr kumimoji="1" lang="en-US" altLang="ja-JP" dirty="0" smtClean="0"/>
              <a:t>If you think no one will know that, you make a big mistake</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62</a:t>
            </a:fld>
            <a:endParaRPr kumimoji="1" lang="ja-JP" altLang="en-US"/>
          </a:p>
        </p:txBody>
      </p:sp>
    </p:spTree>
    <p:extLst>
      <p:ext uri="{BB962C8B-B14F-4D97-AF65-F5344CB8AC3E}">
        <p14:creationId xmlns:p14="http://schemas.microsoft.com/office/powerpoint/2010/main" val="32794454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Inadvertent spreading of information can be irrevocable</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65</a:t>
            </a:fld>
            <a:endParaRPr kumimoji="1" lang="ja-JP" altLang="en-US"/>
          </a:p>
        </p:txBody>
      </p:sp>
    </p:spTree>
    <p:extLst>
      <p:ext uri="{BB962C8B-B14F-4D97-AF65-F5344CB8AC3E}">
        <p14:creationId xmlns:p14="http://schemas.microsoft.com/office/powerpoint/2010/main" val="568596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story changes from here</a:t>
            </a:r>
          </a:p>
          <a:p>
            <a:r>
              <a:rPr kumimoji="1" lang="en-US" altLang="ja-JP" dirty="0" smtClean="0"/>
              <a:t>Although it was a story that person can be identified, from here it may be a bit confusing because it is e a reverse story</a:t>
            </a:r>
          </a:p>
          <a:p>
            <a:endParaRPr kumimoji="1" lang="en-US" altLang="ja-JP" dirty="0" smtClean="0"/>
          </a:p>
          <a:p>
            <a:r>
              <a:rPr kumimoji="1" lang="en-US" altLang="ja-JP" dirty="0" smtClean="0"/>
              <a:t>However, what can be specified is the story of administrators’ cooperation , </a:t>
            </a:r>
          </a:p>
          <a:p>
            <a:r>
              <a:rPr kumimoji="1" lang="en-US" altLang="ja-JP" dirty="0" smtClean="0"/>
              <a:t>for the person who normally uses it, it is still difficult to know</a:t>
            </a:r>
            <a:r>
              <a:rPr kumimoji="1" lang="en-US" altLang="ja-JP" baseline="0" dirty="0" smtClean="0"/>
              <a:t> others on the other side</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66</a:t>
            </a:fld>
            <a:endParaRPr kumimoji="1" lang="ja-JP" altLang="en-US"/>
          </a:p>
        </p:txBody>
      </p:sp>
    </p:spTree>
    <p:extLst>
      <p:ext uri="{BB962C8B-B14F-4D97-AF65-F5344CB8AC3E}">
        <p14:creationId xmlns:p14="http://schemas.microsoft.com/office/powerpoint/2010/main" val="4253843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There are people who misuse </a:t>
            </a:r>
            <a:r>
              <a:rPr kumimoji="1" lang="ja-JP" altLang="en-US" dirty="0" smtClean="0"/>
              <a:t>「</a:t>
            </a:r>
            <a:r>
              <a:rPr kumimoji="1" lang="en-US" altLang="ja-JP" dirty="0" smtClean="0"/>
              <a:t>hard to understand</a:t>
            </a:r>
            <a:r>
              <a:rPr kumimoji="1" lang="ja-JP" altLang="en-US" dirty="0" smtClean="0"/>
              <a:t>」</a:t>
            </a:r>
            <a:r>
              <a:rPr kumimoji="1" lang="en-US" altLang="ja-JP" dirty="0" smtClean="0"/>
              <a:t> to </a:t>
            </a:r>
            <a:r>
              <a:rPr kumimoji="1" lang="ja-JP" altLang="en-US" dirty="0" smtClean="0"/>
              <a:t>「</a:t>
            </a:r>
            <a:r>
              <a:rPr kumimoji="1" lang="en-US" altLang="ja-JP" dirty="0" smtClean="0"/>
              <a:t>impersonation</a:t>
            </a:r>
            <a:r>
              <a:rPr kumimoji="1" lang="ja-JP" altLang="en-US" dirty="0" smtClean="0"/>
              <a:t>」</a:t>
            </a:r>
            <a:endParaRPr kumimoji="1" lang="en-US" altLang="ja-JP" dirty="0" smtClean="0"/>
          </a:p>
          <a:p>
            <a:endParaRPr kumimoji="1" lang="en-US" altLang="ja-JP" dirty="0" smtClean="0"/>
          </a:p>
          <a:p>
            <a:r>
              <a:rPr kumimoji="1" lang="en-US" altLang="ja-JP" dirty="0" smtClean="0"/>
              <a:t>When you find a name of a famous person</a:t>
            </a:r>
            <a:r>
              <a:rPr kumimoji="1" lang="en-US" altLang="ja-JP" baseline="0" dirty="0" smtClean="0"/>
              <a:t> as a fan</a:t>
            </a:r>
            <a:r>
              <a:rPr kumimoji="1" lang="en-US" altLang="ja-JP" dirty="0" smtClean="0"/>
              <a:t>, the tension tends to rise and the judgment power tends to become dull</a:t>
            </a:r>
          </a:p>
          <a:p>
            <a:r>
              <a:rPr kumimoji="1" lang="en-US" altLang="ja-JP" dirty="0" smtClean="0"/>
              <a:t>But should feel doubt about</a:t>
            </a:r>
            <a:r>
              <a:rPr kumimoji="1" lang="en-US" altLang="ja-JP" baseline="0" dirty="0" smtClean="0"/>
              <a:t> whether </a:t>
            </a:r>
            <a:r>
              <a:rPr kumimoji="1" lang="en-US" altLang="ja-JP" dirty="0" smtClean="0"/>
              <a:t>this is real in a corner of head</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67</a:t>
            </a:fld>
            <a:endParaRPr kumimoji="1" lang="ja-JP" altLang="en-US"/>
          </a:p>
        </p:txBody>
      </p:sp>
    </p:spTree>
    <p:extLst>
      <p:ext uri="{BB962C8B-B14F-4D97-AF65-F5344CB8AC3E}">
        <p14:creationId xmlns:p14="http://schemas.microsoft.com/office/powerpoint/2010/main" val="289670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15:04</a:t>
            </a:r>
          </a:p>
          <a:p>
            <a:r>
              <a:rPr kumimoji="1" lang="en-US" altLang="ja-JP" dirty="0" smtClean="0"/>
              <a:t>The longer the password is the better</a:t>
            </a:r>
          </a:p>
          <a:p>
            <a:r>
              <a:rPr kumimoji="1" lang="en-US" altLang="ja-JP" dirty="0" smtClean="0"/>
              <a:t>How longer should we set?</a:t>
            </a:r>
          </a:p>
          <a:p>
            <a:r>
              <a:rPr kumimoji="1" lang="en-US" altLang="ja-JP" dirty="0" smtClean="0"/>
              <a:t>You can compressed zip</a:t>
            </a:r>
            <a:r>
              <a:rPr kumimoji="1" lang="en-US" altLang="ja-JP" baseline="0" dirty="0" smtClean="0"/>
              <a:t> file with</a:t>
            </a:r>
            <a:r>
              <a:rPr kumimoji="1" lang="en-US" altLang="ja-JP" dirty="0" smtClean="0"/>
              <a:t> password</a:t>
            </a:r>
          </a:p>
          <a:p>
            <a:r>
              <a:rPr kumimoji="1" lang="en-US" altLang="ja-JP" dirty="0" smtClean="0"/>
              <a:t>There is software to solve the cryptography of the zip file and the total, and the average of the time taken to solve</a:t>
            </a:r>
          </a:p>
          <a:p>
            <a:r>
              <a:rPr kumimoji="1" lang="en-US" altLang="ja-JP" dirty="0" smtClean="0"/>
              <a:t>In brute force kill it will be in this time</a:t>
            </a:r>
          </a:p>
          <a:p>
            <a:r>
              <a:rPr kumimoji="1" lang="en-US" altLang="ja-JP" dirty="0" smtClean="0"/>
              <a:t>Limit on failure count</a:t>
            </a:r>
          </a:p>
          <a:p>
            <a:r>
              <a:rPr kumimoji="1" lang="en-US" altLang="ja-JP" dirty="0" smtClean="0"/>
              <a:t>Two-factor authentication: Bank card and PIN etc.</a:t>
            </a:r>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8</a:t>
            </a:fld>
            <a:endParaRPr kumimoji="1" lang="ja-JP" altLang="en-US"/>
          </a:p>
        </p:txBody>
      </p:sp>
    </p:spTree>
    <p:extLst>
      <p:ext uri="{BB962C8B-B14F-4D97-AF65-F5344CB8AC3E}">
        <p14:creationId xmlns:p14="http://schemas.microsoft.com/office/powerpoint/2010/main" val="16547977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 recently you can</a:t>
            </a:r>
            <a:r>
              <a:rPr kumimoji="1" lang="en-US" altLang="ja-JP" baseline="0" dirty="0" smtClean="0"/>
              <a:t> quickly</a:t>
            </a:r>
            <a:r>
              <a:rPr kumimoji="1" lang="en-US" altLang="ja-JP" dirty="0" smtClean="0"/>
              <a:t> make a fake account of </a:t>
            </a:r>
            <a:r>
              <a:rPr kumimoji="1" lang="en-US" altLang="ja-JP" dirty="0" err="1" smtClean="0"/>
              <a:t>Fufunshi's</a:t>
            </a:r>
            <a:r>
              <a:rPr kumimoji="1" lang="en-US" altLang="ja-JP" dirty="0" smtClean="0"/>
              <a:t> younger brother</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68</a:t>
            </a:fld>
            <a:endParaRPr kumimoji="1" lang="ja-JP" altLang="en-US"/>
          </a:p>
        </p:txBody>
      </p:sp>
    </p:spTree>
    <p:extLst>
      <p:ext uri="{BB962C8B-B14F-4D97-AF65-F5344CB8AC3E}">
        <p14:creationId xmlns:p14="http://schemas.microsoft.com/office/powerpoint/2010/main" val="14186561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69</a:t>
            </a:fld>
            <a:endParaRPr kumimoji="1" lang="ja-JP" altLang="en-US"/>
          </a:p>
        </p:txBody>
      </p:sp>
    </p:spTree>
    <p:extLst>
      <p:ext uri="{BB962C8B-B14F-4D97-AF65-F5344CB8AC3E}">
        <p14:creationId xmlns:p14="http://schemas.microsoft.com/office/powerpoint/2010/main" val="14186561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70</a:t>
            </a:fld>
            <a:endParaRPr kumimoji="1" lang="ja-JP" altLang="en-US"/>
          </a:p>
        </p:txBody>
      </p:sp>
    </p:spTree>
    <p:extLst>
      <p:ext uri="{BB962C8B-B14F-4D97-AF65-F5344CB8AC3E}">
        <p14:creationId xmlns:p14="http://schemas.microsoft.com/office/powerpoint/2010/main" val="5373755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Kyushu University, an organization called PR department has official accounts on Facebook and Twitter</a:t>
            </a:r>
          </a:p>
          <a:p>
            <a:r>
              <a:rPr kumimoji="1" lang="en-US" altLang="ja-JP" dirty="0" smtClean="0"/>
              <a:t>Link to official account from official page to show that it is genuine</a:t>
            </a:r>
          </a:p>
          <a:p>
            <a:r>
              <a:rPr kumimoji="1" lang="en-US" altLang="ja-JP" dirty="0" smtClean="0"/>
              <a:t>If you just search on the search page, you may get caught by a fake account with the same name</a:t>
            </a:r>
          </a:p>
          <a:p>
            <a:r>
              <a:rPr kumimoji="1" lang="en-US" altLang="ja-JP" dirty="0" smtClean="0"/>
              <a:t>Be sure to make a habit of matching with other sources</a:t>
            </a:r>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71</a:t>
            </a:fld>
            <a:endParaRPr kumimoji="1" lang="ja-JP" altLang="en-US"/>
          </a:p>
        </p:txBody>
      </p:sp>
    </p:spTree>
    <p:extLst>
      <p:ext uri="{BB962C8B-B14F-4D97-AF65-F5344CB8AC3E}">
        <p14:creationId xmlns:p14="http://schemas.microsoft.com/office/powerpoint/2010/main" val="11559026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Although it was "impersonation" that another account deceives celebrities and the like,</a:t>
            </a:r>
          </a:p>
          <a:p>
            <a:r>
              <a:rPr kumimoji="1" lang="en-US" altLang="ja-JP" dirty="0" smtClean="0"/>
              <a:t>the fact that the real person's account is being "taken over" by another person also remains</a:t>
            </a:r>
          </a:p>
          <a:p>
            <a:r>
              <a:rPr kumimoji="1" lang="en-US" altLang="ja-JP" dirty="0" smtClean="0"/>
              <a:t>Though it is thought that it is understood by the person actually using, if you use Twitter etc., it should have registered account and set ID and password</a:t>
            </a:r>
          </a:p>
          <a:p>
            <a:r>
              <a:rPr kumimoji="1" lang="en-US" altLang="ja-JP" dirty="0" smtClean="0"/>
              <a:t>Only those who know the two strings can use that "account". An account is a usage right of a service</a:t>
            </a:r>
          </a:p>
          <a:p>
            <a:r>
              <a:rPr kumimoji="1" lang="en-US" altLang="ja-JP" dirty="0" smtClean="0"/>
              <a:t>Since the service provider thinks that the person who knows the character string is the person himself / herself, </a:t>
            </a:r>
          </a:p>
          <a:p>
            <a:r>
              <a:rPr kumimoji="1" lang="en-US" altLang="ja-JP" dirty="0" smtClean="0"/>
              <a:t>if the character string leaks and it is used by another person, it will be taken over</a:t>
            </a:r>
          </a:p>
          <a:p>
            <a:r>
              <a:rPr kumimoji="1" lang="en-US" altLang="ja-JP" dirty="0" smtClean="0"/>
              <a:t>For Twitter, official accounts start to tweet something strange or spreading viruses is huge</a:t>
            </a:r>
          </a:p>
          <a:p>
            <a:r>
              <a:rPr kumimoji="1" lang="en-US" altLang="ja-JP" dirty="0" smtClean="0"/>
              <a:t>Sometimes a friend's email account is taken and a fraudulent mail comes. I have personally got such an e-mail.</a:t>
            </a:r>
          </a:p>
          <a:p>
            <a:r>
              <a:rPr kumimoji="1" lang="en-US" altLang="ja-JP" dirty="0" smtClean="0"/>
              <a:t>After all that person had no choice but to discard the e-mail address and past e-mails</a:t>
            </a:r>
          </a:p>
          <a:p>
            <a:r>
              <a:rPr kumimoji="1" lang="en-US" altLang="ja-JP" dirty="0" smtClean="0"/>
              <a:t>Also, cases of LINE's ID being hijacked around this spring and tricking off money were frequent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72</a:t>
            </a:fld>
            <a:endParaRPr kumimoji="1" lang="ja-JP" altLang="en-US"/>
          </a:p>
        </p:txBody>
      </p:sp>
    </p:spTree>
    <p:extLst>
      <p:ext uri="{BB962C8B-B14F-4D97-AF65-F5344CB8AC3E}">
        <p14:creationId xmlns:p14="http://schemas.microsoft.com/office/powerpoint/2010/main" val="21450640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Some people think that it is not a big deal even if they are taken over because their information is not a big deal</a:t>
            </a:r>
          </a:p>
          <a:p>
            <a:r>
              <a:rPr kumimoji="1" lang="en-US" altLang="ja-JP" dirty="0" smtClean="0"/>
              <a:t>In fact, your acquaintance suffered damage and inconvenience</a:t>
            </a:r>
          </a:p>
          <a:p>
            <a:r>
              <a:rPr kumimoji="1" lang="en-US" altLang="ja-JP" dirty="0" smtClean="0"/>
              <a:t>human relations itself is useful information, and the fraud which uses it is increasing very much</a:t>
            </a:r>
          </a:p>
          <a:p>
            <a:r>
              <a:rPr kumimoji="1" lang="en-US" altLang="ja-JP" dirty="0" smtClean="0"/>
              <a:t>Same as It’s fraud</a:t>
            </a:r>
          </a:p>
          <a:p>
            <a:r>
              <a:rPr kumimoji="1" lang="en-US" altLang="ja-JP" dirty="0" smtClean="0"/>
              <a:t>You need to be careful not </a:t>
            </a:r>
            <a:r>
              <a:rPr kumimoji="1" lang="en-US" altLang="ja-JP" smtClean="0"/>
              <a:t>be deceived</a:t>
            </a:r>
            <a:r>
              <a:rPr kumimoji="1" lang="en-US" altLang="ja-JP" baseline="0" smtClean="0"/>
              <a:t> </a:t>
            </a:r>
            <a:r>
              <a:rPr kumimoji="1" lang="en-US" altLang="ja-JP" smtClean="0"/>
              <a:t>when </a:t>
            </a:r>
            <a:r>
              <a:rPr kumimoji="1" lang="en-US" altLang="ja-JP" dirty="0" smtClean="0"/>
              <a:t>others are taken over</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75</a:t>
            </a:fld>
            <a:endParaRPr kumimoji="1" lang="ja-JP" altLang="en-US"/>
          </a:p>
        </p:txBody>
      </p:sp>
    </p:spTree>
    <p:extLst>
      <p:ext uri="{BB962C8B-B14F-4D97-AF65-F5344CB8AC3E}">
        <p14:creationId xmlns:p14="http://schemas.microsoft.com/office/powerpoint/2010/main" val="35656092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76</a:t>
            </a:fld>
            <a:endParaRPr kumimoji="1" lang="ja-JP" altLang="en-US"/>
          </a:p>
        </p:txBody>
      </p:sp>
    </p:spTree>
    <p:extLst>
      <p:ext uri="{BB962C8B-B14F-4D97-AF65-F5344CB8AC3E}">
        <p14:creationId xmlns:p14="http://schemas.microsoft.com/office/powerpoint/2010/main" val="331886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Well then, if</a:t>
            </a:r>
            <a:r>
              <a:rPr kumimoji="1" lang="en-US" altLang="ja-JP" baseline="0" dirty="0" smtClean="0"/>
              <a:t> it’s better of long password</a:t>
            </a:r>
            <a:endParaRPr kumimoji="1" lang="en-US" altLang="ja-JP" dirty="0" smtClean="0"/>
          </a:p>
          <a:p>
            <a:r>
              <a:rPr kumimoji="1" lang="en-US" altLang="ja-JP" dirty="0" smtClean="0"/>
              <a:t>Even long, but passwords using words such as those found in dictionaries are meaningless</a:t>
            </a:r>
            <a:endParaRPr kumimoji="1" lang="ja-JP" altLang="en-US" dirty="0"/>
          </a:p>
        </p:txBody>
      </p:sp>
    </p:spTree>
    <p:extLst>
      <p:ext uri="{BB962C8B-B14F-4D97-AF65-F5344CB8AC3E}">
        <p14:creationId xmlns:p14="http://schemas.microsoft.com/office/powerpoint/2010/main" val="259479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15:06</a:t>
            </a:r>
          </a:p>
          <a:p>
            <a:r>
              <a:rPr kumimoji="1" lang="en-US" altLang="ja-JP" dirty="0" smtClean="0"/>
              <a:t>Voice changes when catch a cold</a:t>
            </a:r>
          </a:p>
          <a:p>
            <a:r>
              <a:rPr kumimoji="1" lang="en-US" altLang="ja-JP" dirty="0" smtClean="0"/>
              <a:t>Fingerprints change with the passage of time</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11</a:t>
            </a:fld>
            <a:endParaRPr kumimoji="1" lang="ja-JP" altLang="en-US"/>
          </a:p>
        </p:txBody>
      </p:sp>
    </p:spTree>
    <p:extLst>
      <p:ext uri="{BB962C8B-B14F-4D97-AF65-F5344CB8AC3E}">
        <p14:creationId xmlns:p14="http://schemas.microsoft.com/office/powerpoint/2010/main" val="272029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15:08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12</a:t>
            </a:fld>
            <a:endParaRPr kumimoji="1" lang="ja-JP" altLang="en-US"/>
          </a:p>
        </p:txBody>
      </p:sp>
    </p:spTree>
    <p:extLst>
      <p:ext uri="{BB962C8B-B14F-4D97-AF65-F5344CB8AC3E}">
        <p14:creationId xmlns:p14="http://schemas.microsoft.com/office/powerpoint/2010/main" val="230269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FB42FC-FB63-4358-A22D-762EAFF208E8}" type="datetime1">
              <a:rPr kumimoji="1" lang="ja-JP" altLang="en-US" smtClean="0"/>
              <a:t>2017/2/28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6" name="スライド番号プレースホルダー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54567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24A8E2-C4B0-4C1A-93F1-81244E2B4875}" type="datetime1">
              <a:rPr kumimoji="1" lang="ja-JP" altLang="en-US" smtClean="0"/>
              <a:t>2017/2/28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6" name="スライド番号プレースホルダー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0892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F38C96-A035-4CF4-95D6-0E345C11E96E}" type="datetime1">
              <a:rPr kumimoji="1" lang="ja-JP" altLang="en-US" smtClean="0"/>
              <a:t>2017/2/28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6" name="スライド番号プレースホルダー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95641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C79AB1-642B-4540-9BBE-6DE0AEEAAFEA}" type="datetime1">
              <a:rPr kumimoji="1" lang="ja-JP" altLang="en-US" smtClean="0"/>
              <a:t>2017/2/28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6" name="スライド番号プレースホルダー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36851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46639A3-F75E-4AC8-95D1-96B7584DA797}" type="datetime1">
              <a:rPr kumimoji="1" lang="ja-JP" altLang="en-US" smtClean="0"/>
              <a:t>2017/2/28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6" name="スライド番号プレースホルダー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1788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E2C7335-37ED-408D-A49F-8B6DD7E58CD1}" type="datetime1">
              <a:rPr kumimoji="1" lang="ja-JP" altLang="en-US" smtClean="0"/>
              <a:t>2017/2/28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7" name="スライド番号プレースホルダー 6"/>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14883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E8A538C-024E-4ED8-986A-70504CBF0D4F}" type="datetime1">
              <a:rPr kumimoji="1" lang="ja-JP" altLang="en-US" smtClean="0"/>
              <a:t>2017/2/28</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9" name="スライド番号プレースホルダー 8"/>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63321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FE31CB9-DBBA-4977-95C1-4BEBE2BFFFDA}" type="datetime1">
              <a:rPr kumimoji="1" lang="ja-JP" altLang="en-US" smtClean="0"/>
              <a:t>2017/2/28</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8936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185420-B3FB-43B6-BE1D-4BA2CD25DA22}" type="datetime1">
              <a:rPr kumimoji="1" lang="ja-JP" altLang="en-US" smtClean="0"/>
              <a:t>2017/2/28</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4708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D78802-2EC1-4006-ACD7-79918CA13209}" type="datetime1">
              <a:rPr kumimoji="1" lang="ja-JP" altLang="en-US" smtClean="0"/>
              <a:t>2017/2/28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7" name="スライド番号プレースホルダー 6"/>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58457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450D63-30FE-4F84-A10A-BDEE7BA92097}" type="datetime1">
              <a:rPr kumimoji="1" lang="ja-JP" altLang="en-US" smtClean="0"/>
              <a:t>2017/2/28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7" name="スライド番号プレースホルダー 6"/>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252977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0A9F87-78D0-4165-9952-9B094618A867}" type="datetime1">
              <a:rPr kumimoji="1" lang="ja-JP" altLang="en-US" smtClean="0"/>
              <a:t>2017/2/28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ja-JP" altLang="en-US" smtClean="0"/>
              <a:t>サイバーセキュリティ基礎</a:t>
            </a:r>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38181021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5" Type="http://schemas.microsoft.com/office/2007/relationships/hdphoto" Target="../media/hdphoto3.wdp"/><Relationship Id="rId6"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5" Type="http://schemas.microsoft.com/office/2007/relationships/hdphoto" Target="../media/hdphoto3.wdp"/><Relationship Id="rId6"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9879" y="1103958"/>
            <a:ext cx="8300124" cy="2387600"/>
          </a:xfrm>
        </p:spPr>
        <p:txBody>
          <a:bodyPr>
            <a:normAutofit/>
          </a:bodyPr>
          <a:lstStyle/>
          <a:p>
            <a:r>
              <a:rPr lang="en-US" altLang="ja-JP" sz="4000" dirty="0">
                <a:solidFill>
                  <a:prstClr val="black"/>
                </a:solidFill>
              </a:rPr>
              <a:t>Introduction to Cyber Security </a:t>
            </a:r>
            <a:r>
              <a:rPr lang="en-US" altLang="ja-JP" sz="4000" dirty="0" smtClean="0">
                <a:solidFill>
                  <a:prstClr val="black"/>
                </a:solidFill>
              </a:rPr>
              <a:t/>
            </a:r>
            <a:br>
              <a:rPr lang="en-US" altLang="ja-JP" sz="4000" dirty="0" smtClean="0">
                <a:solidFill>
                  <a:prstClr val="black"/>
                </a:solidFill>
              </a:rPr>
            </a:br>
            <a:r>
              <a:rPr lang="en-US" altLang="ja-JP" sz="3600" dirty="0" smtClean="0">
                <a:latin typeface="ＭＳ ゴシック" panose="020B0609070205080204" pitchFamily="49" charset="-128"/>
                <a:ea typeface="ＭＳ ゴシック" panose="020B0609070205080204" pitchFamily="49" charset="-128"/>
              </a:rPr>
              <a:t>― </a:t>
            </a:r>
            <a:r>
              <a:rPr lang="en-US" altLang="ja-JP" sz="3600" dirty="0">
                <a:latin typeface="ＭＳ ゴシック" panose="020B0609070205080204" pitchFamily="49" charset="-128"/>
                <a:ea typeface="ＭＳ ゴシック" panose="020B0609070205080204" pitchFamily="49" charset="-128"/>
              </a:rPr>
              <a:t>To survive in IT society</a:t>
            </a:r>
            <a:r>
              <a:rPr lang="ja-JP" altLang="en-US" sz="3600" dirty="0">
                <a:latin typeface="ＭＳ ゴシック" panose="020B0609070205080204" pitchFamily="49" charset="-128"/>
                <a:ea typeface="ＭＳ ゴシック" panose="020B0609070205080204" pitchFamily="49" charset="-128"/>
              </a:rPr>
              <a:t> </a:t>
            </a:r>
            <a:r>
              <a:rPr lang="en-US" altLang="ja-JP" sz="3600" dirty="0">
                <a:latin typeface="ＭＳ ゴシック" panose="020B0609070205080204" pitchFamily="49" charset="-128"/>
                <a:ea typeface="ＭＳ ゴシック" panose="020B0609070205080204" pitchFamily="49" charset="-128"/>
              </a:rPr>
              <a:t>―</a:t>
            </a:r>
            <a:endParaRPr kumimoji="1" lang="ja-JP" altLang="en-US" sz="3600" dirty="0"/>
          </a:p>
        </p:txBody>
      </p:sp>
      <p:sp>
        <p:nvSpPr>
          <p:cNvPr id="3" name="サブタイトル 2"/>
          <p:cNvSpPr>
            <a:spLocks noGrp="1"/>
          </p:cNvSpPr>
          <p:nvPr>
            <p:ph type="subTitle" idx="1"/>
          </p:nvPr>
        </p:nvSpPr>
        <p:spPr/>
        <p:txBody>
          <a:bodyPr>
            <a:normAutofit/>
          </a:bodyPr>
          <a:lstStyle/>
          <a:p>
            <a:pPr lvl="0">
              <a:buClr>
                <a:srgbClr val="A53010"/>
              </a:buClr>
            </a:pPr>
            <a:endParaRPr lang="en-US" altLang="ja-JP" sz="3200" dirty="0" smtClean="0"/>
          </a:p>
          <a:p>
            <a:pPr lvl="0">
              <a:buClr>
                <a:srgbClr val="A53010"/>
              </a:buClr>
            </a:pPr>
            <a:r>
              <a:rPr lang="en-US" altLang="ja-JP" sz="3200" dirty="0" smtClean="0"/>
              <a:t>Social science</a:t>
            </a:r>
            <a:endParaRPr lang="ja-JP" altLang="en-US" sz="3200" dirty="0"/>
          </a:p>
        </p:txBody>
      </p:sp>
    </p:spTree>
    <p:extLst>
      <p:ext uri="{BB962C8B-B14F-4D97-AF65-F5344CB8AC3E}">
        <p14:creationId xmlns:p14="http://schemas.microsoft.com/office/powerpoint/2010/main" val="4197545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17500" y="1417638"/>
            <a:ext cx="8534400" cy="1977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96850" y="162719"/>
            <a:ext cx="7886700" cy="1325563"/>
          </a:xfrm>
        </p:spPr>
        <p:txBody>
          <a:bodyPr>
            <a:normAutofit/>
          </a:bodyPr>
          <a:lstStyle/>
          <a:p>
            <a:r>
              <a:rPr lang="en-US" altLang="ja-JP" sz="4000" dirty="0"/>
              <a:t>Method of unauthorized access</a:t>
            </a:r>
            <a:endParaRPr kumimoji="1" lang="ja-JP" altLang="en-US" sz="4000" dirty="0"/>
          </a:p>
        </p:txBody>
      </p:sp>
      <p:sp>
        <p:nvSpPr>
          <p:cNvPr id="3" name="コンテンツ プレースホルダー 2"/>
          <p:cNvSpPr>
            <a:spLocks noGrp="1"/>
          </p:cNvSpPr>
          <p:nvPr>
            <p:ph idx="1"/>
          </p:nvPr>
        </p:nvSpPr>
        <p:spPr>
          <a:xfrm>
            <a:off x="901701" y="1638300"/>
            <a:ext cx="7632700" cy="4272922"/>
          </a:xfrm>
        </p:spPr>
        <p:txBody>
          <a:bodyPr>
            <a:normAutofit/>
          </a:bodyPr>
          <a:lstStyle/>
          <a:p>
            <a:r>
              <a:rPr lang="en-US" altLang="ja-JP" dirty="0" smtClean="0"/>
              <a:t>Name</a:t>
            </a:r>
            <a:r>
              <a:rPr kumimoji="1" lang="ja-JP" altLang="en-US" dirty="0" smtClean="0"/>
              <a:t>：</a:t>
            </a:r>
            <a:r>
              <a:rPr kumimoji="1" lang="en-US" altLang="ja-JP" dirty="0" err="1" smtClean="0"/>
              <a:t>Kyuudai</a:t>
            </a:r>
            <a:r>
              <a:rPr kumimoji="1" lang="ja-JP" altLang="en-US" dirty="0" smtClean="0"/>
              <a:t>　</a:t>
            </a:r>
            <a:r>
              <a:rPr lang="en-US" altLang="ja-JP" dirty="0" err="1" smtClean="0"/>
              <a:t>Tarou</a:t>
            </a:r>
            <a:endParaRPr kumimoji="1" lang="en-US" altLang="ja-JP" dirty="0" smtClean="0"/>
          </a:p>
          <a:p>
            <a:r>
              <a:rPr lang="en-US" altLang="ja-JP" dirty="0" smtClean="0"/>
              <a:t>Reading</a:t>
            </a:r>
            <a:r>
              <a:rPr lang="ja-JP" altLang="en-US" dirty="0" smtClean="0"/>
              <a:t>：</a:t>
            </a:r>
            <a:r>
              <a:rPr lang="en-US" altLang="ja-JP" dirty="0" err="1" smtClean="0"/>
              <a:t>Kyuudai</a:t>
            </a:r>
            <a:r>
              <a:rPr lang="ja-JP" altLang="en-US" dirty="0" smtClean="0"/>
              <a:t>　</a:t>
            </a:r>
            <a:r>
              <a:rPr lang="en-US" altLang="ja-JP" dirty="0" err="1" smtClean="0"/>
              <a:t>Tarou</a:t>
            </a:r>
            <a:r>
              <a:rPr lang="ja-JP" altLang="en-US" dirty="0" smtClean="0"/>
              <a:t>（</a:t>
            </a:r>
            <a:r>
              <a:rPr lang="en-US" altLang="ja-JP" dirty="0" err="1" smtClean="0"/>
              <a:t>Kyudai</a:t>
            </a:r>
            <a:r>
              <a:rPr lang="en-US" altLang="ja-JP" dirty="0" smtClean="0"/>
              <a:t> Taro</a:t>
            </a:r>
            <a:r>
              <a:rPr lang="ja-JP" altLang="en-US" dirty="0" smtClean="0"/>
              <a:t>）</a:t>
            </a:r>
            <a:endParaRPr lang="en-US" altLang="ja-JP" dirty="0" smtClean="0"/>
          </a:p>
          <a:p>
            <a:r>
              <a:rPr lang="en-US" altLang="ja-JP" dirty="0" smtClean="0"/>
              <a:t>Birthday</a:t>
            </a:r>
            <a:r>
              <a:rPr lang="ja-JP" altLang="en-US" dirty="0" smtClean="0"/>
              <a:t>：</a:t>
            </a:r>
            <a:r>
              <a:rPr lang="en-US" altLang="ja-JP" dirty="0" smtClean="0"/>
              <a:t>1990 / 01 / 02</a:t>
            </a:r>
          </a:p>
          <a:p>
            <a:r>
              <a:rPr lang="en-US" altLang="ja-JP" dirty="0" smtClean="0"/>
              <a:t>Phone Number</a:t>
            </a:r>
            <a:r>
              <a:rPr kumimoji="1" lang="ja-JP" altLang="en-US" dirty="0" smtClean="0"/>
              <a:t>：</a:t>
            </a:r>
            <a:r>
              <a:rPr kumimoji="1" lang="en-US" altLang="ja-JP" dirty="0" smtClean="0"/>
              <a:t>092-111-2222</a:t>
            </a:r>
          </a:p>
          <a:p>
            <a:endParaRPr kumimoji="1" lang="en-US" altLang="ja-JP" dirty="0" smtClean="0"/>
          </a:p>
          <a:p>
            <a:r>
              <a:rPr lang="en-US" altLang="en-US" dirty="0" smtClean="0"/>
              <a:t>Password</a:t>
            </a:r>
            <a:r>
              <a:rPr lang="ja-JP" altLang="en-US" dirty="0" smtClean="0"/>
              <a:t>：</a:t>
            </a:r>
            <a:endParaRPr lang="en-US" altLang="ja-JP" dirty="0" smtClean="0"/>
          </a:p>
          <a:p>
            <a:pPr marL="342900" lvl="1" indent="0">
              <a:buNone/>
            </a:pPr>
            <a:r>
              <a:rPr lang="en-US" altLang="ja-JP" dirty="0" smtClean="0"/>
              <a:t>Name</a:t>
            </a:r>
            <a:r>
              <a:rPr lang="ja-JP" altLang="en-US" dirty="0" smtClean="0"/>
              <a:t>＋</a:t>
            </a:r>
            <a:r>
              <a:rPr lang="en-US" altLang="ja-JP" dirty="0" smtClean="0"/>
              <a:t>Birthday</a:t>
            </a:r>
            <a:r>
              <a:rPr lang="ja-JP" altLang="en-US" dirty="0" smtClean="0"/>
              <a:t>（</a:t>
            </a:r>
            <a:r>
              <a:rPr lang="en-US" altLang="ja-JP" dirty="0" smtClean="0"/>
              <a:t>Kyudai0102</a:t>
            </a:r>
            <a:r>
              <a:rPr lang="ja-JP" altLang="en-US" dirty="0" smtClean="0"/>
              <a:t>）</a:t>
            </a:r>
            <a:endParaRPr lang="en-US" altLang="ja-JP" dirty="0" smtClean="0"/>
          </a:p>
          <a:p>
            <a:pPr marL="342900" lvl="1" indent="0">
              <a:buNone/>
            </a:pPr>
            <a:r>
              <a:rPr lang="en-US" altLang="ja-JP" dirty="0" smtClean="0"/>
              <a:t>Name</a:t>
            </a:r>
            <a:r>
              <a:rPr lang="ja-JP" altLang="en-US" dirty="0" smtClean="0"/>
              <a:t>＋</a:t>
            </a:r>
            <a:r>
              <a:rPr lang="en-US" altLang="ja-JP" dirty="0" smtClean="0"/>
              <a:t>Phone Number</a:t>
            </a:r>
            <a:r>
              <a:rPr lang="ja-JP" altLang="en-US" dirty="0" smtClean="0"/>
              <a:t>（</a:t>
            </a:r>
            <a:r>
              <a:rPr lang="en-US" altLang="ja-JP" dirty="0" smtClean="0"/>
              <a:t>taro1112222</a:t>
            </a:r>
            <a:r>
              <a:rPr lang="ja-JP" altLang="en-US" dirty="0" smtClean="0"/>
              <a:t>）</a:t>
            </a:r>
            <a:r>
              <a:rPr lang="ja-JP" altLang="ja-JP" dirty="0"/>
              <a:t>　</a:t>
            </a:r>
            <a:r>
              <a:rPr lang="en-US" altLang="ja-JP" dirty="0" smtClean="0"/>
              <a:t>etc.</a:t>
            </a:r>
            <a:endParaRPr lang="en-US" altLang="ja-JP" dirty="0"/>
          </a:p>
        </p:txBody>
      </p:sp>
      <p:sp>
        <p:nvSpPr>
          <p:cNvPr id="4" name="スライド番号プレースホルダー 3"/>
          <p:cNvSpPr>
            <a:spLocks noGrp="1"/>
          </p:cNvSpPr>
          <p:nvPr>
            <p:ph type="sldNum" sz="quarter" idx="12"/>
          </p:nvPr>
        </p:nvSpPr>
        <p:spPr/>
        <p:txBody>
          <a:bodyPr/>
          <a:lstStyle/>
          <a:p>
            <a:fld id="{08AE2F9A-1EE0-2C4A-91CC-2C39AA345474}" type="slidenum">
              <a:rPr lang="ja-JP" altLang="en-US" smtClean="0"/>
              <a:pPr/>
              <a:t>10</a:t>
            </a:fld>
            <a:endParaRPr lang="ja-JP" altLang="en-US" dirty="0"/>
          </a:p>
        </p:txBody>
      </p:sp>
      <p:sp>
        <p:nvSpPr>
          <p:cNvPr id="6" name="テキスト ボックス 5"/>
          <p:cNvSpPr txBox="1"/>
          <p:nvPr/>
        </p:nvSpPr>
        <p:spPr>
          <a:xfrm>
            <a:off x="5903934" y="2226604"/>
            <a:ext cx="2563347" cy="954107"/>
          </a:xfrm>
          <a:prstGeom prst="rect">
            <a:avLst/>
          </a:prstGeom>
          <a:noFill/>
        </p:spPr>
        <p:txBody>
          <a:bodyPr wrap="none" rtlCol="0">
            <a:spAutoFit/>
          </a:bodyPr>
          <a:lstStyle/>
          <a:p>
            <a:r>
              <a:rPr kumimoji="1" lang="en-US" altLang="ja-JP" sz="2800" u="sng" dirty="0" smtClean="0">
                <a:solidFill>
                  <a:srgbClr val="FF0000"/>
                </a:solidFill>
              </a:rPr>
              <a:t>Leaked personal </a:t>
            </a:r>
          </a:p>
          <a:p>
            <a:r>
              <a:rPr kumimoji="1" lang="en-US" altLang="ja-JP" sz="2800" u="sng" dirty="0" smtClean="0">
                <a:solidFill>
                  <a:srgbClr val="FF0000"/>
                </a:solidFill>
              </a:rPr>
              <a:t>information</a:t>
            </a:r>
            <a:endParaRPr kumimoji="1" lang="ja-JP" altLang="en-US" sz="2800" u="sng" dirty="0">
              <a:solidFill>
                <a:srgbClr val="FF0000"/>
              </a:solidFill>
            </a:endParaRPr>
          </a:p>
        </p:txBody>
      </p:sp>
    </p:spTree>
    <p:extLst>
      <p:ext uri="{BB962C8B-B14F-4D97-AF65-F5344CB8AC3E}">
        <p14:creationId xmlns:p14="http://schemas.microsoft.com/office/powerpoint/2010/main" val="2325849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Biometrics</a:t>
            </a:r>
            <a:endParaRPr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a:lnSpc>
                <a:spcPct val="110000"/>
              </a:lnSpc>
            </a:pPr>
            <a:r>
              <a:rPr lang="en-US" altLang="ja-JP" sz="4400" dirty="0"/>
              <a:t>Using a part of your </a:t>
            </a:r>
            <a:r>
              <a:rPr lang="en-US" altLang="ja-JP" sz="4400" dirty="0" smtClean="0"/>
              <a:t>own body as  </a:t>
            </a:r>
            <a:r>
              <a:rPr lang="ja-JP" altLang="en-US" sz="4400" dirty="0" smtClean="0"/>
              <a:t>「</a:t>
            </a:r>
            <a:r>
              <a:rPr lang="en-US" altLang="ja-JP" sz="4400" dirty="0" smtClean="0"/>
              <a:t>personal characteristics</a:t>
            </a:r>
            <a:r>
              <a:rPr lang="ja-JP" altLang="en-US" sz="4400" dirty="0" smtClean="0"/>
              <a:t>」</a:t>
            </a:r>
            <a:r>
              <a:rPr lang="en-US" altLang="ja-JP" sz="4400" dirty="0" smtClean="0"/>
              <a:t> </a:t>
            </a:r>
            <a:r>
              <a:rPr lang="en-US" altLang="ja-JP" sz="4400" dirty="0"/>
              <a:t>instead of a password</a:t>
            </a:r>
            <a:endParaRPr kumimoji="1" lang="en-US" altLang="ja-JP" sz="4400" dirty="0" smtClean="0"/>
          </a:p>
          <a:p>
            <a:pPr lvl="1">
              <a:lnSpc>
                <a:spcPct val="110000"/>
              </a:lnSpc>
            </a:pPr>
            <a:r>
              <a:rPr lang="en-US" altLang="ja-JP" sz="4100" dirty="0"/>
              <a:t>Fingerprint, vein, iris, voice</a:t>
            </a:r>
            <a:endParaRPr lang="en-US" altLang="ja-JP" sz="4100" dirty="0" smtClean="0"/>
          </a:p>
          <a:p>
            <a:pPr>
              <a:lnSpc>
                <a:spcPct val="110000"/>
              </a:lnSpc>
            </a:pPr>
            <a:endParaRPr kumimoji="1" lang="en-US" altLang="ja-JP" sz="4400" dirty="0" smtClean="0"/>
          </a:p>
          <a:p>
            <a:pPr>
              <a:lnSpc>
                <a:spcPct val="110000"/>
              </a:lnSpc>
            </a:pPr>
            <a:r>
              <a:rPr kumimoji="1" lang="en-US" altLang="ja-JP" sz="4400" dirty="0" smtClean="0"/>
              <a:t>It’s different on individuals</a:t>
            </a:r>
          </a:p>
          <a:p>
            <a:pPr>
              <a:lnSpc>
                <a:spcPct val="110000"/>
              </a:lnSpc>
            </a:pPr>
            <a:r>
              <a:rPr lang="en-US" altLang="ja-JP" sz="4400" dirty="0" smtClean="0"/>
              <a:t>It has a lot of information, so difficult to copy</a:t>
            </a:r>
          </a:p>
          <a:p>
            <a:pPr>
              <a:lnSpc>
                <a:spcPct val="110000"/>
              </a:lnSpc>
            </a:pPr>
            <a:endParaRPr kumimoji="1" lang="en-US" altLang="ja-JP" sz="4400" dirty="0" smtClean="0"/>
          </a:p>
          <a:p>
            <a:pPr>
              <a:lnSpc>
                <a:spcPct val="110000"/>
              </a:lnSpc>
            </a:pPr>
            <a:r>
              <a:rPr kumimoji="1" lang="en-US" altLang="ja-JP" sz="4400" dirty="0" smtClean="0"/>
              <a:t>Changes with health condition or time</a:t>
            </a:r>
            <a:endParaRPr kumimoji="1" lang="ja-JP" altLang="en-US" sz="4400" dirty="0"/>
          </a:p>
        </p:txBody>
      </p:sp>
      <p:sp>
        <p:nvSpPr>
          <p:cNvPr id="5" name="スライド番号プレースホルダー 3"/>
          <p:cNvSpPr>
            <a:spLocks noGrp="1"/>
          </p:cNvSpPr>
          <p:nvPr>
            <p:ph type="sldNum" sz="quarter" idx="12"/>
          </p:nvPr>
        </p:nvSpPr>
        <p:spPr/>
        <p:txBody>
          <a:bodyPr/>
          <a:lstStyle/>
          <a:p>
            <a:fld id="{67EC9527-42EA-4AEE-9E60-533C51B8D663}" type="slidenum">
              <a:rPr kumimoji="1" lang="ja-JP" altLang="en-US" smtClean="0"/>
              <a:t>11</a:t>
            </a:fld>
            <a:endParaRPr kumimoji="1" lang="ja-JP" altLang="en-US" dirty="0"/>
          </a:p>
        </p:txBody>
      </p:sp>
    </p:spTree>
    <p:extLst>
      <p:ext uri="{BB962C8B-B14F-4D97-AF65-F5344CB8AC3E}">
        <p14:creationId xmlns:p14="http://schemas.microsoft.com/office/powerpoint/2010/main" val="3457142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sz="4000" dirty="0"/>
              <a:t>Loopholes of Biometrics</a:t>
            </a:r>
            <a:r>
              <a:rPr lang="ja-JP" altLang="en-US" sz="4000" dirty="0" smtClean="0"/>
              <a:t>？</a:t>
            </a:r>
            <a:endParaRPr lang="ja-JP" altLang="en-US" sz="4000" dirty="0"/>
          </a:p>
        </p:txBody>
      </p:sp>
      <p:sp>
        <p:nvSpPr>
          <p:cNvPr id="5" name="スライド番号プレースホルダー 3"/>
          <p:cNvSpPr>
            <a:spLocks noGrp="1"/>
          </p:cNvSpPr>
          <p:nvPr>
            <p:ph type="sldNum" sz="quarter" idx="12"/>
          </p:nvPr>
        </p:nvSpPr>
        <p:spPr/>
        <p:txBody>
          <a:bodyPr/>
          <a:lstStyle/>
          <a:p>
            <a:fld id="{67EC9527-42EA-4AEE-9E60-533C51B8D663}" type="slidenum">
              <a:rPr kumimoji="1" lang="ja-JP" altLang="en-US" smtClean="0"/>
              <a:t>12</a:t>
            </a:fld>
            <a:endParaRPr kumimoji="1" lang="ja-JP" altLang="en-US" dirty="0"/>
          </a:p>
        </p:txBody>
      </p:sp>
      <p:sp>
        <p:nvSpPr>
          <p:cNvPr id="2" name="テキスト ボックス 1"/>
          <p:cNvSpPr txBox="1"/>
          <p:nvPr/>
        </p:nvSpPr>
        <p:spPr>
          <a:xfrm>
            <a:off x="190500" y="5934670"/>
            <a:ext cx="9296400" cy="923330"/>
          </a:xfrm>
          <a:prstGeom prst="rect">
            <a:avLst/>
          </a:prstGeom>
          <a:noFill/>
        </p:spPr>
        <p:txBody>
          <a:bodyPr wrap="square" rtlCol="0">
            <a:spAutoFit/>
          </a:bodyPr>
          <a:lstStyle/>
          <a:p>
            <a:r>
              <a:rPr kumimoji="1" lang="ja-JP" altLang="en-US" dirty="0" smtClean="0"/>
              <a:t>（</a:t>
            </a:r>
            <a:r>
              <a:rPr lang="en-US" altLang="ja-JP" dirty="0" smtClean="0"/>
              <a:t>Exhibitor</a:t>
            </a:r>
            <a:r>
              <a:rPr lang="ja-JP" altLang="en-US" dirty="0" smtClean="0"/>
              <a:t>： </a:t>
            </a:r>
            <a:r>
              <a:rPr lang="en-US" altLang="ja-JP" dirty="0" smtClean="0"/>
              <a:t>FSA: Study group on fake cash card problem, </a:t>
            </a:r>
          </a:p>
          <a:p>
            <a:r>
              <a:rPr lang="en-US" altLang="ja-JP" dirty="0"/>
              <a:t> </a:t>
            </a:r>
            <a:r>
              <a:rPr lang="en-US" altLang="ja-JP" dirty="0" smtClean="0"/>
              <a:t>           on biometric authentication in financial transactions</a:t>
            </a:r>
            <a:endParaRPr lang="ja-JP" altLang="en-US" dirty="0"/>
          </a:p>
          <a:p>
            <a:r>
              <a:rPr lang="ja-JP" altLang="en-US" dirty="0"/>
              <a:t>    </a:t>
            </a:r>
            <a:r>
              <a:rPr lang="en-US" altLang="ja-JP" dirty="0"/>
              <a:t>http://</a:t>
            </a:r>
            <a:r>
              <a:rPr lang="en-US" altLang="ja-JP" dirty="0" smtClean="0"/>
              <a:t>www.fsa.go.jp/singi/singi_fccsg/gaiyou/f-20050415-singi_fccsg/02.pdf </a:t>
            </a:r>
            <a:r>
              <a:rPr lang="ja-JP" altLang="en-US" dirty="0" smtClean="0"/>
              <a:t>）</a:t>
            </a:r>
            <a:endParaRPr lang="en-US" altLang="ja-JP" dirty="0"/>
          </a:p>
        </p:txBody>
      </p:sp>
      <p:pic>
        <p:nvPicPr>
          <p:cNvPr id="7" name="図 6" descr="スクリーンショット 2016-01-13 14.39.07.png"/>
          <p:cNvPicPr>
            <a:picLocks noChangeAspect="1"/>
          </p:cNvPicPr>
          <p:nvPr/>
        </p:nvPicPr>
        <p:blipFill>
          <a:blip r:embed="rId3">
            <a:extLst>
              <a:ext uri="{BEBA8EAE-BF5A-486C-A8C5-ECC9F3942E4B}">
                <a14:imgProps xmlns:a14="http://schemas.microsoft.com/office/drawing/2010/main">
                  <a14:imgLayer r:embed="rId4">
                    <a14:imgEffect>
                      <a14:backgroundRemoval t="8564" b="98237" l="890" r="98368">
                        <a14:foregroundMark x1="91543" y1="60705" x2="91543" y2="60705"/>
                      </a14:backgroundRemoval>
                    </a14:imgEffect>
                  </a14:imgLayer>
                </a14:imgProps>
              </a:ext>
              <a:ext uri="{28A0092B-C50C-407E-A947-70E740481C1C}">
                <a14:useLocalDpi xmlns:a14="http://schemas.microsoft.com/office/drawing/2010/main" val="0"/>
              </a:ext>
            </a:extLst>
          </a:blip>
          <a:stretch>
            <a:fillRect/>
          </a:stretch>
        </p:blipFill>
        <p:spPr>
          <a:xfrm>
            <a:off x="1148342" y="1054100"/>
            <a:ext cx="7805158" cy="4597400"/>
          </a:xfrm>
          <a:prstGeom prst="rect">
            <a:avLst/>
          </a:prstGeom>
        </p:spPr>
      </p:pic>
      <p:sp>
        <p:nvSpPr>
          <p:cNvPr id="3" name="テキスト ボックス 2"/>
          <p:cNvSpPr txBox="1"/>
          <p:nvPr/>
        </p:nvSpPr>
        <p:spPr>
          <a:xfrm>
            <a:off x="4468458" y="4453904"/>
            <a:ext cx="4477660" cy="1200329"/>
          </a:xfrm>
          <a:prstGeom prst="rect">
            <a:avLst/>
          </a:prstGeom>
          <a:solidFill>
            <a:schemeClr val="accent4">
              <a:lumMod val="75000"/>
            </a:schemeClr>
          </a:solidFill>
        </p:spPr>
        <p:txBody>
          <a:bodyPr wrap="square" rtlCol="0">
            <a:spAutoFit/>
          </a:bodyPr>
          <a:lstStyle/>
          <a:p>
            <a:r>
              <a:rPr kumimoji="1" lang="en-US" altLang="ja-JP" sz="3600" dirty="0" smtClean="0"/>
              <a:t>Gelatin made </a:t>
            </a:r>
          </a:p>
          <a:p>
            <a:r>
              <a:rPr kumimoji="1" lang="en-US" altLang="ja-JP" sz="3600" dirty="0" smtClean="0"/>
              <a:t>artificial fingers</a:t>
            </a:r>
          </a:p>
        </p:txBody>
      </p:sp>
    </p:spTree>
    <p:extLst>
      <p:ext uri="{BB962C8B-B14F-4D97-AF65-F5344CB8AC3E}">
        <p14:creationId xmlns:p14="http://schemas.microsoft.com/office/powerpoint/2010/main" val="24327355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srcRect/>
          <a:stretch>
            <a:fillRect/>
          </a:stretch>
        </p:blipFill>
        <p:spPr bwMode="auto">
          <a:xfrm>
            <a:off x="755650" y="1844675"/>
            <a:ext cx="3960813" cy="3621088"/>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148263" y="142875"/>
            <a:ext cx="2773994" cy="5991225"/>
          </a:xfrm>
          <a:prstGeom prst="rect">
            <a:avLst/>
          </a:prstGeom>
          <a:noFill/>
          <a:ln w="9525">
            <a:noFill/>
            <a:miter lim="800000"/>
            <a:headEnd/>
            <a:tailEnd/>
          </a:ln>
        </p:spPr>
      </p:pic>
      <p:sp>
        <p:nvSpPr>
          <p:cNvPr id="5" name="タイトル 4"/>
          <p:cNvSpPr>
            <a:spLocks noGrp="1"/>
          </p:cNvSpPr>
          <p:nvPr>
            <p:ph type="title"/>
          </p:nvPr>
        </p:nvSpPr>
        <p:spPr/>
        <p:txBody>
          <a:bodyPr>
            <a:normAutofit/>
          </a:bodyPr>
          <a:lstStyle/>
          <a:p>
            <a:r>
              <a:rPr lang="en-US" altLang="ja-JP" sz="4000" dirty="0" smtClean="0"/>
              <a:t>Vein authentication</a:t>
            </a:r>
            <a:endParaRPr lang="ja-JP" altLang="en-US" sz="4000" dirty="0"/>
          </a:p>
        </p:txBody>
      </p:sp>
      <p:sp>
        <p:nvSpPr>
          <p:cNvPr id="6" name="スライド番号プレースホルダー 3"/>
          <p:cNvSpPr>
            <a:spLocks noGrp="1"/>
          </p:cNvSpPr>
          <p:nvPr>
            <p:ph type="sldNum" sz="quarter" idx="12"/>
          </p:nvPr>
        </p:nvSpPr>
        <p:spPr/>
        <p:txBody>
          <a:bodyPr/>
          <a:lstStyle/>
          <a:p>
            <a:fld id="{67EC9527-42EA-4AEE-9E60-533C51B8D663}" type="slidenum">
              <a:rPr kumimoji="1" lang="ja-JP" altLang="en-US" smtClean="0"/>
              <a:t>13</a:t>
            </a:fld>
            <a:endParaRPr kumimoji="1" lang="ja-JP" altLang="en-US" dirty="0"/>
          </a:p>
        </p:txBody>
      </p:sp>
      <p:sp>
        <p:nvSpPr>
          <p:cNvPr id="2" name="テキスト ボックス 1"/>
          <p:cNvSpPr txBox="1"/>
          <p:nvPr/>
        </p:nvSpPr>
        <p:spPr>
          <a:xfrm>
            <a:off x="5246180" y="2521425"/>
            <a:ext cx="2692263" cy="369332"/>
          </a:xfrm>
          <a:prstGeom prst="rect">
            <a:avLst/>
          </a:prstGeom>
          <a:solidFill>
            <a:schemeClr val="bg1"/>
          </a:solidFill>
        </p:spPr>
        <p:txBody>
          <a:bodyPr wrap="none" rtlCol="0">
            <a:spAutoFit/>
          </a:bodyPr>
          <a:lstStyle/>
          <a:p>
            <a:r>
              <a:rPr kumimoji="1" lang="en-US" altLang="ja-JP" dirty="0" smtClean="0"/>
              <a:t>Fig-11 Near infrared image</a:t>
            </a:r>
            <a:endParaRPr kumimoji="1" lang="ja-JP" altLang="en-US" dirty="0"/>
          </a:p>
        </p:txBody>
      </p:sp>
      <p:sp>
        <p:nvSpPr>
          <p:cNvPr id="7" name="テキスト ボックス 6"/>
          <p:cNvSpPr txBox="1"/>
          <p:nvPr/>
        </p:nvSpPr>
        <p:spPr>
          <a:xfrm>
            <a:off x="5122465" y="5531631"/>
            <a:ext cx="2770485" cy="369332"/>
          </a:xfrm>
          <a:prstGeom prst="rect">
            <a:avLst/>
          </a:prstGeom>
          <a:solidFill>
            <a:schemeClr val="bg1"/>
          </a:solidFill>
        </p:spPr>
        <p:txBody>
          <a:bodyPr wrap="none" rtlCol="0">
            <a:spAutoFit/>
          </a:bodyPr>
          <a:lstStyle/>
          <a:p>
            <a:r>
              <a:rPr kumimoji="1" lang="en-US" altLang="ja-JP" dirty="0" smtClean="0"/>
              <a:t>Fig-12 Extracted vein image</a:t>
            </a:r>
            <a:endParaRPr kumimoji="1" lang="ja-JP" altLang="en-US" dirty="0"/>
          </a:p>
        </p:txBody>
      </p:sp>
      <p:sp>
        <p:nvSpPr>
          <p:cNvPr id="8" name="テキスト ボックス 7"/>
          <p:cNvSpPr txBox="1"/>
          <p:nvPr/>
        </p:nvSpPr>
        <p:spPr>
          <a:xfrm>
            <a:off x="2784694" y="2397757"/>
            <a:ext cx="1717613" cy="276999"/>
          </a:xfrm>
          <a:prstGeom prst="rect">
            <a:avLst/>
          </a:prstGeom>
          <a:solidFill>
            <a:schemeClr val="bg1"/>
          </a:solidFill>
        </p:spPr>
        <p:txBody>
          <a:bodyPr wrap="none" rtlCol="0">
            <a:spAutoFit/>
          </a:bodyPr>
          <a:lstStyle/>
          <a:p>
            <a:r>
              <a:rPr kumimoji="1" lang="en-US" altLang="ja-JP" sz="1200" dirty="0" smtClean="0"/>
              <a:t>Oxygenated hemoglobin</a:t>
            </a:r>
            <a:endParaRPr kumimoji="1" lang="ja-JP" altLang="en-US" sz="1200" dirty="0"/>
          </a:p>
        </p:txBody>
      </p:sp>
      <p:sp>
        <p:nvSpPr>
          <p:cNvPr id="11" name="テキスト ボックス 10"/>
          <p:cNvSpPr txBox="1"/>
          <p:nvPr/>
        </p:nvSpPr>
        <p:spPr>
          <a:xfrm>
            <a:off x="2845056" y="2678988"/>
            <a:ext cx="1511201" cy="276999"/>
          </a:xfrm>
          <a:prstGeom prst="rect">
            <a:avLst/>
          </a:prstGeom>
          <a:solidFill>
            <a:schemeClr val="bg1"/>
          </a:solidFill>
        </p:spPr>
        <p:txBody>
          <a:bodyPr wrap="none" rtlCol="0">
            <a:spAutoFit/>
          </a:bodyPr>
          <a:lstStyle/>
          <a:p>
            <a:r>
              <a:rPr kumimoji="1" lang="en-US" altLang="ja-JP" sz="1200" dirty="0" smtClean="0"/>
              <a:t>Reduced hemoglobin</a:t>
            </a:r>
            <a:endParaRPr kumimoji="1" lang="ja-JP" altLang="en-US" sz="1200" dirty="0"/>
          </a:p>
        </p:txBody>
      </p:sp>
      <p:sp>
        <p:nvSpPr>
          <p:cNvPr id="12" name="テキスト ボックス 11"/>
          <p:cNvSpPr txBox="1"/>
          <p:nvPr/>
        </p:nvSpPr>
        <p:spPr>
          <a:xfrm>
            <a:off x="1874589" y="4174921"/>
            <a:ext cx="938929" cy="276999"/>
          </a:xfrm>
          <a:prstGeom prst="rect">
            <a:avLst/>
          </a:prstGeom>
          <a:solidFill>
            <a:schemeClr val="bg1"/>
          </a:solidFill>
        </p:spPr>
        <p:txBody>
          <a:bodyPr wrap="none" rtlCol="0">
            <a:spAutoFit/>
          </a:bodyPr>
          <a:lstStyle/>
          <a:p>
            <a:r>
              <a:rPr kumimoji="1" lang="en-US" altLang="ja-JP" sz="1200" dirty="0" smtClean="0"/>
              <a:t>Wavelength</a:t>
            </a:r>
            <a:endParaRPr kumimoji="1" lang="ja-JP" altLang="en-US" sz="1200" dirty="0"/>
          </a:p>
        </p:txBody>
      </p:sp>
      <p:sp>
        <p:nvSpPr>
          <p:cNvPr id="13" name="テキスト ボックス 12"/>
          <p:cNvSpPr txBox="1"/>
          <p:nvPr/>
        </p:nvSpPr>
        <p:spPr>
          <a:xfrm rot="10800000">
            <a:off x="777208" y="3036750"/>
            <a:ext cx="369332" cy="1537741"/>
          </a:xfrm>
          <a:prstGeom prst="rect">
            <a:avLst/>
          </a:prstGeom>
          <a:solidFill>
            <a:schemeClr val="bg1"/>
          </a:solidFill>
        </p:spPr>
        <p:txBody>
          <a:bodyPr vert="eaVert" wrap="square" rtlCol="0">
            <a:spAutoFit/>
          </a:bodyPr>
          <a:lstStyle/>
          <a:p>
            <a:r>
              <a:rPr kumimoji="1" lang="en-US" altLang="ja-JP" sz="1200" dirty="0" smtClean="0"/>
              <a:t>Absorption </a:t>
            </a:r>
            <a:r>
              <a:rPr kumimoji="1" lang="en-US" altLang="ja-JP" sz="1200" dirty="0" err="1" smtClean="0"/>
              <a:t>coefiicient</a:t>
            </a:r>
            <a:endParaRPr kumimoji="1" lang="ja-JP" altLang="en-US" sz="1200" dirty="0"/>
          </a:p>
        </p:txBody>
      </p:sp>
      <p:sp>
        <p:nvSpPr>
          <p:cNvPr id="14" name="テキスト ボックス 13"/>
          <p:cNvSpPr txBox="1"/>
          <p:nvPr/>
        </p:nvSpPr>
        <p:spPr>
          <a:xfrm>
            <a:off x="975604" y="4545925"/>
            <a:ext cx="3778110" cy="954107"/>
          </a:xfrm>
          <a:prstGeom prst="rect">
            <a:avLst/>
          </a:prstGeom>
          <a:solidFill>
            <a:schemeClr val="bg1"/>
          </a:solidFill>
        </p:spPr>
        <p:txBody>
          <a:bodyPr wrap="none" rtlCol="0">
            <a:spAutoFit/>
          </a:bodyPr>
          <a:lstStyle/>
          <a:p>
            <a:r>
              <a:rPr kumimoji="1" lang="en-US" altLang="ja-JP" sz="1400" dirty="0"/>
              <a:t>Source: Corona Company Biometric </a:t>
            </a:r>
            <a:r>
              <a:rPr kumimoji="1" lang="en-US" altLang="ja-JP" sz="1400" dirty="0" smtClean="0"/>
              <a:t>Information</a:t>
            </a:r>
          </a:p>
          <a:p>
            <a:r>
              <a:rPr kumimoji="1" lang="en-US" altLang="ja-JP" sz="1400" dirty="0" smtClean="0"/>
              <a:t> </a:t>
            </a:r>
            <a:r>
              <a:rPr kumimoji="1" lang="en-US" altLang="ja-JP" sz="1400" dirty="0"/>
              <a:t>Visualization Technology editorial committee ed.</a:t>
            </a:r>
          </a:p>
          <a:p>
            <a:r>
              <a:rPr kumimoji="1" lang="en-US" altLang="ja-JP" sz="1400" dirty="0"/>
              <a:t>Biological information visualization </a:t>
            </a:r>
            <a:r>
              <a:rPr kumimoji="1" lang="en-US" altLang="ja-JP" sz="1400" dirty="0" smtClean="0"/>
              <a:t>technology</a:t>
            </a:r>
          </a:p>
          <a:p>
            <a:r>
              <a:rPr kumimoji="1" lang="en-US" altLang="ja-JP" sz="1400" dirty="0" smtClean="0"/>
              <a:t>Fig.10-Absorbing spectrum of hemoglobin</a:t>
            </a:r>
            <a:endParaRPr kumimoji="1" lang="ja-JP" altLang="en-US" sz="1400" dirty="0"/>
          </a:p>
        </p:txBody>
      </p:sp>
    </p:spTree>
    <p:extLst>
      <p:ext uri="{BB962C8B-B14F-4D97-AF65-F5344CB8AC3E}">
        <p14:creationId xmlns:p14="http://schemas.microsoft.com/office/powerpoint/2010/main" val="32286192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14</a:t>
            </a:fld>
            <a:endParaRPr kumimoji="1" lang="ja-JP" altLang="en-US" dirty="0"/>
          </a:p>
        </p:txBody>
      </p:sp>
      <p:pic>
        <p:nvPicPr>
          <p:cNvPr id="3" name="図 2"/>
          <p:cNvPicPr>
            <a:picLocks noChangeAspect="1"/>
          </p:cNvPicPr>
          <p:nvPr/>
        </p:nvPicPr>
        <p:blipFill>
          <a:blip r:embed="rId3"/>
          <a:stretch>
            <a:fillRect/>
          </a:stretch>
        </p:blipFill>
        <p:spPr>
          <a:xfrm>
            <a:off x="2495550" y="482600"/>
            <a:ext cx="6019800" cy="4485909"/>
          </a:xfrm>
          <a:prstGeom prst="rect">
            <a:avLst/>
          </a:prstGeom>
        </p:spPr>
      </p:pic>
      <p:sp>
        <p:nvSpPr>
          <p:cNvPr id="6" name="テキスト ボックス 5"/>
          <p:cNvSpPr txBox="1"/>
          <p:nvPr/>
        </p:nvSpPr>
        <p:spPr>
          <a:xfrm>
            <a:off x="241300" y="5433021"/>
            <a:ext cx="9296400" cy="923330"/>
          </a:xfrm>
          <a:prstGeom prst="rect">
            <a:avLst/>
          </a:prstGeom>
          <a:noFill/>
        </p:spPr>
        <p:txBody>
          <a:bodyPr wrap="square" rtlCol="0">
            <a:spAutoFit/>
          </a:bodyPr>
          <a:lstStyle/>
          <a:p>
            <a:r>
              <a:rPr kumimoji="1" lang="ja-JP" altLang="en-US" dirty="0"/>
              <a:t>（</a:t>
            </a:r>
            <a:r>
              <a:rPr lang="en-US" altLang="ja-JP" dirty="0"/>
              <a:t>Exhibitor</a:t>
            </a:r>
            <a:r>
              <a:rPr lang="ja-JP" altLang="en-US" dirty="0"/>
              <a:t>： </a:t>
            </a:r>
            <a:r>
              <a:rPr lang="en-US" altLang="ja-JP" dirty="0"/>
              <a:t>FSA: Study group on fake cash card problem, </a:t>
            </a:r>
          </a:p>
          <a:p>
            <a:r>
              <a:rPr lang="en-US" altLang="ja-JP" dirty="0"/>
              <a:t>            on biometric authentication in financial transactions</a:t>
            </a:r>
            <a:endParaRPr lang="ja-JP" altLang="en-US" dirty="0"/>
          </a:p>
          <a:p>
            <a:r>
              <a:rPr lang="ja-JP" altLang="en-US" dirty="0"/>
              <a:t>    </a:t>
            </a:r>
            <a:r>
              <a:rPr lang="en-US" altLang="ja-JP" dirty="0"/>
              <a:t>http://</a:t>
            </a:r>
            <a:r>
              <a:rPr lang="en-US" altLang="ja-JP" dirty="0" err="1"/>
              <a:t>www.fsa.go.jp</a:t>
            </a:r>
            <a:r>
              <a:rPr lang="en-US" altLang="ja-JP" dirty="0"/>
              <a:t>/</a:t>
            </a:r>
            <a:r>
              <a:rPr lang="en-US" altLang="ja-JP" dirty="0" err="1"/>
              <a:t>singi</a:t>
            </a:r>
            <a:r>
              <a:rPr lang="en-US" altLang="ja-JP" dirty="0"/>
              <a:t>/</a:t>
            </a:r>
            <a:r>
              <a:rPr lang="en-US" altLang="ja-JP" dirty="0" err="1"/>
              <a:t>singi_fccsg</a:t>
            </a:r>
            <a:r>
              <a:rPr lang="en-US" altLang="ja-JP" dirty="0"/>
              <a:t>/</a:t>
            </a:r>
            <a:r>
              <a:rPr lang="en-US" altLang="ja-JP" dirty="0" err="1"/>
              <a:t>gaiyou</a:t>
            </a:r>
            <a:r>
              <a:rPr lang="en-US" altLang="ja-JP" dirty="0"/>
              <a:t>/f-20050415-singi_fccsg/02.pdf </a:t>
            </a:r>
            <a:r>
              <a:rPr lang="ja-JP" altLang="en-US" dirty="0"/>
              <a:t>）</a:t>
            </a:r>
            <a:endParaRPr lang="en-US" altLang="ja-JP" dirty="0"/>
          </a:p>
        </p:txBody>
      </p:sp>
    </p:spTree>
    <p:extLst>
      <p:ext uri="{BB962C8B-B14F-4D97-AF65-F5344CB8AC3E}">
        <p14:creationId xmlns:p14="http://schemas.microsoft.com/office/powerpoint/2010/main" val="6115868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SNS</a:t>
            </a:r>
            <a:endParaRPr lang="ja-JP" altLang="en-US" sz="4000" dirty="0"/>
          </a:p>
        </p:txBody>
      </p:sp>
      <p:sp>
        <p:nvSpPr>
          <p:cNvPr id="3" name="コンテンツ プレースホルダー 2"/>
          <p:cNvSpPr>
            <a:spLocks noGrp="1"/>
          </p:cNvSpPr>
          <p:nvPr>
            <p:ph idx="1"/>
          </p:nvPr>
        </p:nvSpPr>
        <p:spPr/>
        <p:txBody>
          <a:bodyPr>
            <a:normAutofit/>
          </a:bodyPr>
          <a:lstStyle/>
          <a:p>
            <a:r>
              <a:rPr lang="en-US" altLang="ja-JP" sz="3600" dirty="0" smtClean="0"/>
              <a:t>Distribute personal information and current status</a:t>
            </a:r>
          </a:p>
          <a:p>
            <a:r>
              <a:rPr lang="en-US" altLang="ja-JP" sz="3600" dirty="0"/>
              <a:t>Mutual cooperation among individuals can be </a:t>
            </a:r>
            <a:r>
              <a:rPr lang="en-US" altLang="ja-JP" sz="3600" dirty="0" smtClean="0"/>
              <a:t>concluded</a:t>
            </a:r>
          </a:p>
          <a:p>
            <a:r>
              <a:rPr lang="en-US" altLang="ja-JP" sz="3600" dirty="0" smtClean="0"/>
              <a:t>Cyber community</a:t>
            </a:r>
          </a:p>
          <a:p>
            <a:r>
              <a:rPr lang="en-US" altLang="ja-JP" sz="3600" dirty="0" smtClean="0"/>
              <a:t>Introducing friends from relevance</a:t>
            </a:r>
          </a:p>
          <a:p>
            <a:pPr marL="0" indent="0">
              <a:buNone/>
            </a:pPr>
            <a:r>
              <a:rPr lang="en-US" altLang="ja-JP" sz="3600" dirty="0" smtClean="0"/>
              <a:t>   → expanding the community</a:t>
            </a:r>
          </a:p>
          <a:p>
            <a:endParaRPr lang="ja-JP" altLang="en-US" sz="3600" dirty="0"/>
          </a:p>
        </p:txBody>
      </p:sp>
      <p:sp>
        <p:nvSpPr>
          <p:cNvPr id="4" name="スライド番号プレースホルダー 3"/>
          <p:cNvSpPr>
            <a:spLocks noGrp="1"/>
          </p:cNvSpPr>
          <p:nvPr>
            <p:ph type="sldNum" sz="quarter" idx="12"/>
          </p:nvPr>
        </p:nvSpPr>
        <p:spPr/>
        <p:txBody>
          <a:bodyPr/>
          <a:lstStyle/>
          <a:p>
            <a:fld id="{67EC9527-42EA-4AEE-9E60-533C51B8D663}" type="slidenum">
              <a:rPr lang="ja-JP" altLang="en-US" smtClean="0"/>
              <a:pPr/>
              <a:t>15</a:t>
            </a:fld>
            <a:endParaRPr lang="ja-JP" altLang="en-US" dirty="0"/>
          </a:p>
        </p:txBody>
      </p:sp>
    </p:spTree>
    <p:extLst>
      <p:ext uri="{BB962C8B-B14F-4D97-AF65-F5344CB8AC3E}">
        <p14:creationId xmlns:p14="http://schemas.microsoft.com/office/powerpoint/2010/main" val="2770797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General problems of SNS</a:t>
            </a:r>
            <a:endParaRPr kumimoji="1" lang="ja-JP" altLang="en-US" sz="4000" dirty="0"/>
          </a:p>
        </p:txBody>
      </p:sp>
      <p:sp>
        <p:nvSpPr>
          <p:cNvPr id="3" name="コンテンツ プレースホルダー 2"/>
          <p:cNvSpPr>
            <a:spLocks noGrp="1"/>
          </p:cNvSpPr>
          <p:nvPr>
            <p:ph idx="1"/>
          </p:nvPr>
        </p:nvSpPr>
        <p:spPr/>
        <p:txBody>
          <a:bodyPr>
            <a:normAutofit fontScale="85000" lnSpcReduction="20000"/>
          </a:bodyPr>
          <a:lstStyle/>
          <a:p>
            <a:pPr>
              <a:lnSpc>
                <a:spcPct val="100000"/>
              </a:lnSpc>
            </a:pPr>
            <a:r>
              <a:rPr lang="en-US" altLang="ja-JP" sz="3200" dirty="0" smtClean="0"/>
              <a:t>Exposure of personal information</a:t>
            </a:r>
          </a:p>
          <a:p>
            <a:pPr lvl="1">
              <a:lnSpc>
                <a:spcPct val="100000"/>
              </a:lnSpc>
            </a:pPr>
            <a:r>
              <a:rPr lang="en-US" altLang="ja-JP" sz="2800" dirty="0" smtClean="0"/>
              <a:t>Troubling place: Leak from yourself</a:t>
            </a:r>
          </a:p>
          <a:p>
            <a:pPr>
              <a:lnSpc>
                <a:spcPct val="100000"/>
              </a:lnSpc>
            </a:pPr>
            <a:r>
              <a:rPr lang="en-US" altLang="ja-JP" sz="3200" dirty="0"/>
              <a:t>It seems as if it is a closed impression, in fact it is open-minded</a:t>
            </a:r>
          </a:p>
          <a:p>
            <a:pPr lvl="1">
              <a:lnSpc>
                <a:spcPct val="100000"/>
              </a:lnSpc>
            </a:pPr>
            <a:r>
              <a:rPr lang="en-US" altLang="ja-JP" sz="2800" dirty="0"/>
              <a:t>Illusion that you can not see without noticing addresses</a:t>
            </a:r>
            <a:endParaRPr lang="en-US" altLang="ja-JP" sz="2800" dirty="0" smtClean="0"/>
          </a:p>
          <a:p>
            <a:pPr>
              <a:lnSpc>
                <a:spcPct val="100000"/>
              </a:lnSpc>
            </a:pPr>
            <a:r>
              <a:rPr lang="en-US" altLang="ja-JP" sz="3200" dirty="0" smtClean="0"/>
              <a:t>Introduction of friends</a:t>
            </a:r>
            <a:endParaRPr lang="en-US" altLang="ja-JP" sz="3200" dirty="0"/>
          </a:p>
          <a:p>
            <a:pPr lvl="1">
              <a:lnSpc>
                <a:spcPct val="100000"/>
              </a:lnSpc>
            </a:pPr>
            <a:r>
              <a:rPr lang="en-US" altLang="ja-JP" sz="2800" dirty="0" smtClean="0"/>
              <a:t>Introduce to </a:t>
            </a:r>
            <a:r>
              <a:rPr lang="en-US" altLang="ja-JP" sz="2800" dirty="0"/>
              <a:t>friends </a:t>
            </a:r>
            <a:r>
              <a:rPr lang="en-US" altLang="ja-JP" sz="2800" dirty="0" smtClean="0"/>
              <a:t>you </a:t>
            </a:r>
            <a:r>
              <a:rPr lang="en-US" altLang="ja-JP" sz="2800" dirty="0"/>
              <a:t>do </a:t>
            </a:r>
            <a:r>
              <a:rPr lang="en-US" altLang="ja-JP" sz="2800" dirty="0" smtClean="0"/>
              <a:t>not want them to know</a:t>
            </a:r>
          </a:p>
          <a:p>
            <a:pPr lvl="2">
              <a:lnSpc>
                <a:spcPct val="100000"/>
              </a:lnSpc>
            </a:pPr>
            <a:r>
              <a:rPr lang="ja-JP" altLang="en-US" sz="2500" dirty="0" smtClean="0"/>
              <a:t>「</a:t>
            </a:r>
            <a:r>
              <a:rPr lang="en-US" altLang="ja-JP" sz="2500" dirty="0" smtClean="0"/>
              <a:t>You wan to keep secret to B that you are friend of A</a:t>
            </a:r>
            <a:r>
              <a:rPr lang="ja-JP" altLang="en-US" sz="2500" dirty="0" smtClean="0"/>
              <a:t>」</a:t>
            </a:r>
            <a:endParaRPr lang="en-US" altLang="ja-JP" sz="2500" dirty="0"/>
          </a:p>
          <a:p>
            <a:pPr lvl="2">
              <a:lnSpc>
                <a:spcPct val="100000"/>
              </a:lnSpc>
            </a:pPr>
            <a:r>
              <a:rPr lang="en-US" altLang="ja-JP" sz="2200" dirty="0"/>
              <a:t>The system does not pay close attention to it</a:t>
            </a:r>
            <a:endParaRPr lang="en-US" altLang="ja-JP" sz="2500" dirty="0" smtClean="0"/>
          </a:p>
          <a:p>
            <a:pPr>
              <a:lnSpc>
                <a:spcPct val="100000"/>
              </a:lnSpc>
            </a:pPr>
            <a:r>
              <a:rPr lang="en-US" altLang="ja-JP" sz="3200" dirty="0" smtClean="0"/>
              <a:t>Ego search</a:t>
            </a:r>
          </a:p>
          <a:p>
            <a:pPr lvl="1">
              <a:lnSpc>
                <a:spcPct val="100000"/>
              </a:lnSpc>
            </a:pPr>
            <a:r>
              <a:rPr lang="en-US" altLang="ja-JP" sz="2800" dirty="0"/>
              <a:t>Not just </a:t>
            </a:r>
            <a:r>
              <a:rPr lang="en-US" altLang="ja-JP" sz="2800" dirty="0" smtClean="0"/>
              <a:t>your own </a:t>
            </a:r>
            <a:r>
              <a:rPr lang="en-US" altLang="ja-JP" sz="2800" dirty="0"/>
              <a:t>evaluation,</a:t>
            </a:r>
            <a:r>
              <a:rPr lang="ja-JP" altLang="en-US" sz="2800" dirty="0" smtClean="0"/>
              <a:t>、</a:t>
            </a:r>
            <a:r>
              <a:rPr lang="en-US" altLang="ja-JP" sz="2800" dirty="0" smtClean="0"/>
              <a:t>how </a:t>
            </a:r>
            <a:r>
              <a:rPr lang="en-US" altLang="ja-JP" sz="2800" dirty="0"/>
              <a:t>much information is </a:t>
            </a:r>
            <a:r>
              <a:rPr lang="en-US" altLang="ja-JP" sz="2800" dirty="0" smtClean="0"/>
              <a:t>exposed</a:t>
            </a:r>
            <a:r>
              <a:rPr lang="ja-JP" altLang="en-US" sz="2800" dirty="0" smtClean="0"/>
              <a:t>？</a:t>
            </a:r>
            <a:endParaRPr lang="en-US" altLang="ja-JP" sz="2800" dirty="0" smtClean="0"/>
          </a:p>
          <a:p>
            <a:endParaRPr lang="ja-JP" altLang="en-US" sz="3200"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16</a:t>
            </a:fld>
            <a:endParaRPr kumimoji="1" lang="ja-JP" altLang="en-US" dirty="0"/>
          </a:p>
        </p:txBody>
      </p:sp>
    </p:spTree>
    <p:extLst>
      <p:ext uri="{BB962C8B-B14F-4D97-AF65-F5344CB8AC3E}">
        <p14:creationId xmlns:p14="http://schemas.microsoft.com/office/powerpoint/2010/main" val="3399013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Is your information really alright?</a:t>
            </a:r>
            <a:endParaRPr lang="ja-JP" altLang="en-US" sz="4000" dirty="0"/>
          </a:p>
        </p:txBody>
      </p:sp>
      <p:sp>
        <p:nvSpPr>
          <p:cNvPr id="3" name="コンテンツ プレースホルダー 2"/>
          <p:cNvSpPr>
            <a:spLocks noGrp="1"/>
          </p:cNvSpPr>
          <p:nvPr>
            <p:ph idx="1"/>
          </p:nvPr>
        </p:nvSpPr>
        <p:spPr/>
        <p:txBody>
          <a:bodyPr>
            <a:normAutofit fontScale="92500"/>
          </a:bodyPr>
          <a:lstStyle/>
          <a:p>
            <a:r>
              <a:rPr lang="en-US" altLang="ja-JP" sz="3600" dirty="0"/>
              <a:t>Is it OK as information is properly </a:t>
            </a:r>
            <a:r>
              <a:rPr lang="en-US" altLang="ja-JP" sz="3600" dirty="0" smtClean="0"/>
              <a:t>divided(</a:t>
            </a:r>
            <a:r>
              <a:rPr lang="en-US" altLang="ja-JP" sz="3600" dirty="0"/>
              <a:t>for work, private use, hobby, etc.)?</a:t>
            </a:r>
            <a:endParaRPr lang="en-US" altLang="ja-JP" sz="3600" dirty="0" smtClean="0"/>
          </a:p>
          <a:p>
            <a:endParaRPr lang="en-US" altLang="ja-JP" sz="3600" dirty="0" smtClean="0"/>
          </a:p>
          <a:p>
            <a:r>
              <a:rPr lang="en-US" altLang="ja-JP" sz="3600" dirty="0"/>
              <a:t>Since information is taught only to </a:t>
            </a:r>
            <a:r>
              <a:rPr lang="en-US" altLang="ja-JP" sz="3600" dirty="0" smtClean="0"/>
              <a:t>your friends, </a:t>
            </a:r>
            <a:r>
              <a:rPr lang="en-US" altLang="ja-JP" sz="3600" dirty="0"/>
              <a:t>is it okay</a:t>
            </a:r>
            <a:r>
              <a:rPr lang="en-US" altLang="ja-JP" sz="3600" dirty="0" smtClean="0"/>
              <a:t>?</a:t>
            </a:r>
          </a:p>
          <a:p>
            <a:pPr marL="0" indent="0">
              <a:buNone/>
            </a:pPr>
            <a:endParaRPr lang="en-US" altLang="ja-JP" sz="3600" dirty="0"/>
          </a:p>
          <a:p>
            <a:r>
              <a:rPr lang="en-US" altLang="ja-JP" sz="3600" dirty="0"/>
              <a:t>It is not difficult to </a:t>
            </a:r>
            <a:r>
              <a:rPr lang="en-US" altLang="ja-JP" sz="3600" dirty="0" smtClean="0"/>
              <a:t>identify individuals if purchase </a:t>
            </a:r>
            <a:r>
              <a:rPr lang="en-US" altLang="ja-JP" sz="3600" dirty="0"/>
              <a:t>information from several services,</a:t>
            </a:r>
            <a:endParaRPr lang="ja-JP" altLang="en-US" sz="3600" dirty="0"/>
          </a:p>
        </p:txBody>
      </p:sp>
      <p:sp>
        <p:nvSpPr>
          <p:cNvPr id="4" name="スライド番号プレースホルダー 3"/>
          <p:cNvSpPr>
            <a:spLocks noGrp="1"/>
          </p:cNvSpPr>
          <p:nvPr>
            <p:ph type="sldNum" sz="quarter" idx="12"/>
          </p:nvPr>
        </p:nvSpPr>
        <p:spPr/>
        <p:txBody>
          <a:bodyPr/>
          <a:lstStyle/>
          <a:p>
            <a:fld id="{67EC9527-42EA-4AEE-9E60-533C51B8D663}" type="slidenum">
              <a:rPr lang="ja-JP" altLang="en-US" smtClean="0"/>
              <a:pPr/>
              <a:t>17</a:t>
            </a:fld>
            <a:endParaRPr lang="ja-JP" altLang="en-US" dirty="0"/>
          </a:p>
        </p:txBody>
      </p:sp>
    </p:spTree>
    <p:extLst>
      <p:ext uri="{BB962C8B-B14F-4D97-AF65-F5344CB8AC3E}">
        <p14:creationId xmlns:p14="http://schemas.microsoft.com/office/powerpoint/2010/main" val="3588411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Individual identification</a:t>
            </a:r>
            <a:endParaRPr kumimoji="1" lang="ja-JP" altLang="en-US" sz="4000" dirty="0"/>
          </a:p>
        </p:txBody>
      </p:sp>
      <p:grpSp>
        <p:nvGrpSpPr>
          <p:cNvPr id="4" name="図形グループ 3"/>
          <p:cNvGrpSpPr/>
          <p:nvPr/>
        </p:nvGrpSpPr>
        <p:grpSpPr>
          <a:xfrm>
            <a:off x="4122813" y="1270128"/>
            <a:ext cx="762000" cy="799523"/>
            <a:chOff x="1219200" y="1676400"/>
            <a:chExt cx="762000" cy="1371600"/>
          </a:xfrm>
        </p:grpSpPr>
        <p:sp>
          <p:nvSpPr>
            <p:cNvPr id="5" name="二等辺三角形 4"/>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A</a:t>
              </a:r>
              <a:endParaRPr kumimoji="1" lang="ja-JP" altLang="en-US" dirty="0"/>
            </a:p>
          </p:txBody>
        </p:sp>
      </p:grpSp>
      <p:grpSp>
        <p:nvGrpSpPr>
          <p:cNvPr id="7" name="図形グループ 6"/>
          <p:cNvGrpSpPr/>
          <p:nvPr/>
        </p:nvGrpSpPr>
        <p:grpSpPr>
          <a:xfrm>
            <a:off x="4244938" y="5477480"/>
            <a:ext cx="762000" cy="799523"/>
            <a:chOff x="1219200" y="1676400"/>
            <a:chExt cx="762000" cy="1371600"/>
          </a:xfrm>
        </p:grpSpPr>
        <p:sp>
          <p:nvSpPr>
            <p:cNvPr id="8" name="二等辺三角形 7"/>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B</a:t>
              </a:r>
              <a:endParaRPr kumimoji="1" lang="ja-JP" altLang="en-US" dirty="0"/>
            </a:p>
          </p:txBody>
        </p:sp>
      </p:grpSp>
      <p:sp>
        <p:nvSpPr>
          <p:cNvPr id="10" name="円/楕円 9"/>
          <p:cNvSpPr/>
          <p:nvPr/>
        </p:nvSpPr>
        <p:spPr>
          <a:xfrm>
            <a:off x="1379997"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SNS</a:t>
            </a:r>
            <a:endParaRPr kumimoji="1" lang="ja-JP" altLang="en-US" dirty="0"/>
          </a:p>
        </p:txBody>
      </p:sp>
      <p:sp>
        <p:nvSpPr>
          <p:cNvPr id="11" name="円/楕円 10"/>
          <p:cNvSpPr/>
          <p:nvPr/>
        </p:nvSpPr>
        <p:spPr>
          <a:xfrm>
            <a:off x="4152074"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SNS</a:t>
            </a:r>
            <a:endParaRPr kumimoji="1" lang="ja-JP" altLang="en-US" dirty="0"/>
          </a:p>
        </p:txBody>
      </p:sp>
      <p:sp>
        <p:nvSpPr>
          <p:cNvPr id="12" name="円/楕円 11"/>
          <p:cNvSpPr/>
          <p:nvPr/>
        </p:nvSpPr>
        <p:spPr>
          <a:xfrm>
            <a:off x="7083165"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SNS</a:t>
            </a:r>
            <a:endParaRPr kumimoji="1" lang="ja-JP" altLang="en-US" dirty="0"/>
          </a:p>
        </p:txBody>
      </p:sp>
      <p:sp>
        <p:nvSpPr>
          <p:cNvPr id="13" name="テキスト ボックス 12"/>
          <p:cNvSpPr txBox="1"/>
          <p:nvPr/>
        </p:nvSpPr>
        <p:spPr>
          <a:xfrm>
            <a:off x="3271129" y="3026919"/>
            <a:ext cx="1018227" cy="369332"/>
          </a:xfrm>
          <a:prstGeom prst="rect">
            <a:avLst/>
          </a:prstGeom>
          <a:noFill/>
        </p:spPr>
        <p:txBody>
          <a:bodyPr wrap="none" rtlCol="0">
            <a:spAutoFit/>
          </a:bodyPr>
          <a:lstStyle/>
          <a:p>
            <a:r>
              <a:rPr kumimoji="1" lang="en-US" altLang="ja-JP" dirty="0" smtClean="0"/>
              <a:t>For work</a:t>
            </a:r>
            <a:endParaRPr kumimoji="1" lang="ja-JP" altLang="en-US" dirty="0"/>
          </a:p>
        </p:txBody>
      </p:sp>
      <p:sp>
        <p:nvSpPr>
          <p:cNvPr id="14" name="テキスト ボックス 13"/>
          <p:cNvSpPr txBox="1"/>
          <p:nvPr/>
        </p:nvSpPr>
        <p:spPr>
          <a:xfrm>
            <a:off x="7809637" y="2837955"/>
            <a:ext cx="774709" cy="369332"/>
          </a:xfrm>
          <a:prstGeom prst="rect">
            <a:avLst/>
          </a:prstGeom>
          <a:noFill/>
        </p:spPr>
        <p:txBody>
          <a:bodyPr wrap="none" rtlCol="0">
            <a:spAutoFit/>
          </a:bodyPr>
          <a:lstStyle/>
          <a:p>
            <a:r>
              <a:rPr lang="en-US" altLang="ja-JP" dirty="0" smtClean="0"/>
              <a:t>hobby</a:t>
            </a:r>
            <a:endParaRPr kumimoji="1" lang="ja-JP" altLang="en-US" dirty="0"/>
          </a:p>
        </p:txBody>
      </p:sp>
      <p:sp>
        <p:nvSpPr>
          <p:cNvPr id="15" name="テキスト ボックス 14"/>
          <p:cNvSpPr txBox="1"/>
          <p:nvPr/>
        </p:nvSpPr>
        <p:spPr>
          <a:xfrm>
            <a:off x="257707" y="2948383"/>
            <a:ext cx="1222961" cy="369332"/>
          </a:xfrm>
          <a:prstGeom prst="rect">
            <a:avLst/>
          </a:prstGeom>
          <a:noFill/>
        </p:spPr>
        <p:txBody>
          <a:bodyPr wrap="none" rtlCol="0">
            <a:spAutoFit/>
          </a:bodyPr>
          <a:lstStyle/>
          <a:p>
            <a:r>
              <a:rPr lang="en-US" altLang="ja-JP" dirty="0" smtClean="0"/>
              <a:t>Private use</a:t>
            </a:r>
            <a:endParaRPr kumimoji="1" lang="ja-JP" altLang="en-US" dirty="0"/>
          </a:p>
        </p:txBody>
      </p:sp>
      <p:cxnSp>
        <p:nvCxnSpPr>
          <p:cNvPr id="27" name="直線矢印コネクタ 26"/>
          <p:cNvCxnSpPr/>
          <p:nvPr/>
        </p:nvCxnSpPr>
        <p:spPr>
          <a:xfrm flipH="1">
            <a:off x="2234862" y="2271751"/>
            <a:ext cx="1917212" cy="935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516445" y="2271751"/>
            <a:ext cx="0" cy="7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5006938" y="2271751"/>
            <a:ext cx="2076227" cy="940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4415913"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V="1">
            <a:off x="4713838"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713838" y="2565875"/>
            <a:ext cx="1223412" cy="646331"/>
          </a:xfrm>
          <a:prstGeom prst="rect">
            <a:avLst/>
          </a:prstGeom>
          <a:noFill/>
        </p:spPr>
        <p:txBody>
          <a:bodyPr wrap="none" rtlCol="0">
            <a:spAutoFit/>
          </a:bodyPr>
          <a:lstStyle/>
          <a:p>
            <a:r>
              <a:rPr lang="en-US" altLang="ja-JP" dirty="0" smtClean="0"/>
              <a:t>Working at</a:t>
            </a:r>
          </a:p>
          <a:p>
            <a:r>
              <a:rPr lang="en-US" altLang="ja-JP" dirty="0" smtClean="0"/>
              <a:t>◯◯</a:t>
            </a:r>
            <a:endParaRPr kumimoji="1" lang="ja-JP" altLang="en-US" dirty="0"/>
          </a:p>
        </p:txBody>
      </p:sp>
      <p:sp>
        <p:nvSpPr>
          <p:cNvPr id="39" name="テキスト ボックス 38"/>
          <p:cNvSpPr txBox="1"/>
          <p:nvPr/>
        </p:nvSpPr>
        <p:spPr>
          <a:xfrm>
            <a:off x="6586419" y="2565875"/>
            <a:ext cx="1398340" cy="369332"/>
          </a:xfrm>
          <a:prstGeom prst="rect">
            <a:avLst/>
          </a:prstGeom>
          <a:noFill/>
        </p:spPr>
        <p:txBody>
          <a:bodyPr wrap="none" rtlCol="0">
            <a:spAutoFit/>
          </a:bodyPr>
          <a:lstStyle/>
          <a:p>
            <a:r>
              <a:rPr kumimoji="1" lang="en-US" altLang="ja-JP" dirty="0" smtClean="0"/>
              <a:t>Like to travel</a:t>
            </a:r>
            <a:endParaRPr kumimoji="1" lang="ja-JP" altLang="en-US" dirty="0"/>
          </a:p>
        </p:txBody>
      </p:sp>
      <p:sp>
        <p:nvSpPr>
          <p:cNvPr id="40" name="テキスト ボックス 39"/>
          <p:cNvSpPr txBox="1"/>
          <p:nvPr/>
        </p:nvSpPr>
        <p:spPr>
          <a:xfrm>
            <a:off x="536631" y="2363425"/>
            <a:ext cx="3121367" cy="369332"/>
          </a:xfrm>
          <a:prstGeom prst="rect">
            <a:avLst/>
          </a:prstGeom>
          <a:noFill/>
        </p:spPr>
        <p:txBody>
          <a:bodyPr wrap="none" rtlCol="0">
            <a:spAutoFit/>
          </a:bodyPr>
          <a:lstStyle/>
          <a:p>
            <a:r>
              <a:rPr kumimoji="1" lang="en-US" altLang="ja-JP" dirty="0" smtClean="0"/>
              <a:t>Actually I won the lottery ticket</a:t>
            </a:r>
            <a:endParaRPr kumimoji="1" lang="ja-JP" altLang="en-US" dirty="0"/>
          </a:p>
        </p:txBody>
      </p:sp>
      <p:sp>
        <p:nvSpPr>
          <p:cNvPr id="41" name="テキスト ボックス 40"/>
          <p:cNvSpPr txBox="1"/>
          <p:nvPr/>
        </p:nvSpPr>
        <p:spPr>
          <a:xfrm>
            <a:off x="3708306" y="4354440"/>
            <a:ext cx="815961" cy="369332"/>
          </a:xfrm>
          <a:prstGeom prst="rect">
            <a:avLst/>
          </a:prstGeom>
          <a:noFill/>
        </p:spPr>
        <p:txBody>
          <a:bodyPr wrap="none" rtlCol="0">
            <a:spAutoFit/>
          </a:bodyPr>
          <a:lstStyle/>
          <a:p>
            <a:r>
              <a:rPr kumimoji="1" lang="en-US" altLang="ja-JP" dirty="0" smtClean="0"/>
              <a:t>inform</a:t>
            </a:r>
            <a:endParaRPr kumimoji="1" lang="ja-JP" altLang="en-US" dirty="0"/>
          </a:p>
        </p:txBody>
      </p:sp>
      <p:sp>
        <p:nvSpPr>
          <p:cNvPr id="42" name="テキスト ボックス 41"/>
          <p:cNvSpPr txBox="1"/>
          <p:nvPr/>
        </p:nvSpPr>
        <p:spPr>
          <a:xfrm>
            <a:off x="4835963" y="4351008"/>
            <a:ext cx="621760" cy="369332"/>
          </a:xfrm>
          <a:prstGeom prst="rect">
            <a:avLst/>
          </a:prstGeom>
          <a:noFill/>
        </p:spPr>
        <p:txBody>
          <a:bodyPr wrap="none" rtlCol="0">
            <a:spAutoFit/>
          </a:bodyPr>
          <a:lstStyle/>
          <a:p>
            <a:r>
              <a:rPr kumimoji="1" lang="en-US" altLang="ja-JP" dirty="0" smtClean="0"/>
              <a:t>view</a:t>
            </a:r>
            <a:endParaRPr kumimoji="1" lang="ja-JP" altLang="en-US" dirty="0"/>
          </a:p>
        </p:txBody>
      </p:sp>
      <p:sp>
        <p:nvSpPr>
          <p:cNvPr id="43" name="テキスト ボックス 42"/>
          <p:cNvSpPr txBox="1"/>
          <p:nvPr/>
        </p:nvSpPr>
        <p:spPr>
          <a:xfrm>
            <a:off x="3188533" y="3477987"/>
            <a:ext cx="1080832" cy="369332"/>
          </a:xfrm>
          <a:prstGeom prst="rect">
            <a:avLst/>
          </a:prstGeom>
          <a:noFill/>
        </p:spPr>
        <p:txBody>
          <a:bodyPr wrap="none" rtlCol="0">
            <a:spAutoFit/>
          </a:bodyPr>
          <a:lstStyle/>
          <a:p>
            <a:r>
              <a:rPr kumimoji="1" lang="en-US" altLang="ja-JP" dirty="0" err="1" smtClean="0"/>
              <a:t>User:AAA</a:t>
            </a:r>
            <a:endParaRPr kumimoji="1" lang="ja-JP" altLang="en-US" dirty="0"/>
          </a:p>
        </p:txBody>
      </p:sp>
      <p:sp>
        <p:nvSpPr>
          <p:cNvPr id="44" name="テキスト ボックス 43"/>
          <p:cNvSpPr txBox="1"/>
          <p:nvPr/>
        </p:nvSpPr>
        <p:spPr>
          <a:xfrm>
            <a:off x="6223049" y="3630387"/>
            <a:ext cx="1080832" cy="369332"/>
          </a:xfrm>
          <a:prstGeom prst="rect">
            <a:avLst/>
          </a:prstGeom>
          <a:noFill/>
        </p:spPr>
        <p:txBody>
          <a:bodyPr wrap="none" rtlCol="0">
            <a:spAutoFit/>
          </a:bodyPr>
          <a:lstStyle/>
          <a:p>
            <a:r>
              <a:rPr kumimoji="1" lang="en-US" altLang="ja-JP" dirty="0" err="1" smtClean="0"/>
              <a:t>User:AAA</a:t>
            </a:r>
            <a:endParaRPr kumimoji="1" lang="ja-JP" altLang="en-US" dirty="0"/>
          </a:p>
        </p:txBody>
      </p:sp>
      <p:sp>
        <p:nvSpPr>
          <p:cNvPr id="45" name="テキスト ボックス 44"/>
          <p:cNvSpPr txBox="1"/>
          <p:nvPr/>
        </p:nvSpPr>
        <p:spPr>
          <a:xfrm>
            <a:off x="432776" y="3532677"/>
            <a:ext cx="1080832" cy="369332"/>
          </a:xfrm>
          <a:prstGeom prst="rect">
            <a:avLst/>
          </a:prstGeom>
          <a:noFill/>
        </p:spPr>
        <p:txBody>
          <a:bodyPr wrap="none" rtlCol="0">
            <a:spAutoFit/>
          </a:bodyPr>
          <a:lstStyle/>
          <a:p>
            <a:r>
              <a:rPr kumimoji="1" lang="en-US" altLang="ja-JP" dirty="0" err="1" smtClean="0"/>
              <a:t>User:AAA</a:t>
            </a:r>
            <a:endParaRPr kumimoji="1" lang="ja-JP" altLang="en-US" dirty="0"/>
          </a:p>
        </p:txBody>
      </p:sp>
      <p:sp>
        <p:nvSpPr>
          <p:cNvPr id="3" name="スライド番号プレースホルダー 2"/>
          <p:cNvSpPr>
            <a:spLocks noGrp="1"/>
          </p:cNvSpPr>
          <p:nvPr>
            <p:ph type="sldNum" sz="quarter" idx="12"/>
          </p:nvPr>
        </p:nvSpPr>
        <p:spPr/>
        <p:txBody>
          <a:bodyPr/>
          <a:lstStyle/>
          <a:p>
            <a:fld id="{67EC9527-42EA-4AEE-9E60-533C51B8D663}" type="slidenum">
              <a:rPr kumimoji="1" lang="ja-JP" altLang="en-US" smtClean="0"/>
              <a:t>18</a:t>
            </a:fld>
            <a:endParaRPr kumimoji="1" lang="ja-JP" altLang="en-US"/>
          </a:p>
        </p:txBody>
      </p:sp>
    </p:spTree>
    <p:extLst>
      <p:ext uri="{BB962C8B-B14F-4D97-AF65-F5344CB8AC3E}">
        <p14:creationId xmlns:p14="http://schemas.microsoft.com/office/powerpoint/2010/main" val="74467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P spid="38" grpId="0"/>
      <p:bldP spid="39" grpId="0"/>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Individual identification</a:t>
            </a:r>
            <a:endParaRPr kumimoji="1" lang="ja-JP" altLang="en-US" sz="4000" dirty="0"/>
          </a:p>
        </p:txBody>
      </p:sp>
      <p:sp>
        <p:nvSpPr>
          <p:cNvPr id="68" name="スライド番号プレースホルダー 3"/>
          <p:cNvSpPr>
            <a:spLocks noGrp="1"/>
          </p:cNvSpPr>
          <p:nvPr>
            <p:ph type="sldNum" sz="quarter" idx="12"/>
          </p:nvPr>
        </p:nvSpPr>
        <p:spPr/>
        <p:txBody>
          <a:bodyPr/>
          <a:lstStyle/>
          <a:p>
            <a:fld id="{67EC9527-42EA-4AEE-9E60-533C51B8D663}" type="slidenum">
              <a:rPr kumimoji="1" lang="ja-JP" altLang="en-US" smtClean="0"/>
              <a:t>19</a:t>
            </a:fld>
            <a:endParaRPr kumimoji="1" lang="ja-JP" altLang="en-US" dirty="0"/>
          </a:p>
        </p:txBody>
      </p:sp>
      <p:grpSp>
        <p:nvGrpSpPr>
          <p:cNvPr id="4" name="図形グループ 3"/>
          <p:cNvGrpSpPr/>
          <p:nvPr/>
        </p:nvGrpSpPr>
        <p:grpSpPr>
          <a:xfrm>
            <a:off x="4122813" y="1270128"/>
            <a:ext cx="762000" cy="799523"/>
            <a:chOff x="1219200" y="1676400"/>
            <a:chExt cx="762000" cy="1371600"/>
          </a:xfrm>
        </p:grpSpPr>
        <p:sp>
          <p:nvSpPr>
            <p:cNvPr id="5" name="二等辺三角形 4"/>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A</a:t>
              </a:r>
              <a:endParaRPr kumimoji="1" lang="ja-JP" altLang="en-US" dirty="0"/>
            </a:p>
          </p:txBody>
        </p:sp>
      </p:grpSp>
      <p:grpSp>
        <p:nvGrpSpPr>
          <p:cNvPr id="7" name="図形グループ 6"/>
          <p:cNvGrpSpPr/>
          <p:nvPr/>
        </p:nvGrpSpPr>
        <p:grpSpPr>
          <a:xfrm>
            <a:off x="4244938" y="5477480"/>
            <a:ext cx="762000" cy="799523"/>
            <a:chOff x="1219200" y="1676400"/>
            <a:chExt cx="762000" cy="1371600"/>
          </a:xfrm>
        </p:grpSpPr>
        <p:sp>
          <p:nvSpPr>
            <p:cNvPr id="8" name="二等辺三角形 7"/>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B</a:t>
              </a:r>
              <a:endParaRPr kumimoji="1" lang="ja-JP" altLang="en-US" dirty="0"/>
            </a:p>
          </p:txBody>
        </p:sp>
      </p:grpSp>
      <p:sp>
        <p:nvSpPr>
          <p:cNvPr id="10" name="円/楕円 9"/>
          <p:cNvSpPr/>
          <p:nvPr/>
        </p:nvSpPr>
        <p:spPr>
          <a:xfrm>
            <a:off x="1379997"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SNS</a:t>
            </a:r>
            <a:endParaRPr kumimoji="1" lang="ja-JP" altLang="en-US" dirty="0"/>
          </a:p>
        </p:txBody>
      </p:sp>
      <p:sp>
        <p:nvSpPr>
          <p:cNvPr id="11" name="円/楕円 10"/>
          <p:cNvSpPr/>
          <p:nvPr/>
        </p:nvSpPr>
        <p:spPr>
          <a:xfrm>
            <a:off x="4152074"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SNS</a:t>
            </a:r>
            <a:endParaRPr kumimoji="1" lang="ja-JP" altLang="en-US" dirty="0"/>
          </a:p>
        </p:txBody>
      </p:sp>
      <p:sp>
        <p:nvSpPr>
          <p:cNvPr id="12" name="円/楕円 11"/>
          <p:cNvSpPr/>
          <p:nvPr/>
        </p:nvSpPr>
        <p:spPr>
          <a:xfrm>
            <a:off x="7083165"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SNS</a:t>
            </a:r>
            <a:endParaRPr kumimoji="1" lang="ja-JP" altLang="en-US" dirty="0"/>
          </a:p>
        </p:txBody>
      </p:sp>
      <p:sp>
        <p:nvSpPr>
          <p:cNvPr id="13" name="テキスト ボックス 12"/>
          <p:cNvSpPr txBox="1"/>
          <p:nvPr/>
        </p:nvSpPr>
        <p:spPr>
          <a:xfrm>
            <a:off x="3547243" y="2842874"/>
            <a:ext cx="1018227" cy="369332"/>
          </a:xfrm>
          <a:prstGeom prst="rect">
            <a:avLst/>
          </a:prstGeom>
          <a:noFill/>
        </p:spPr>
        <p:txBody>
          <a:bodyPr wrap="none" rtlCol="0">
            <a:spAutoFit/>
          </a:bodyPr>
          <a:lstStyle/>
          <a:p>
            <a:r>
              <a:rPr kumimoji="1" lang="en-US" altLang="ja-JP" dirty="0" smtClean="0"/>
              <a:t>For work</a:t>
            </a:r>
            <a:endParaRPr kumimoji="1" lang="ja-JP" altLang="en-US" dirty="0"/>
          </a:p>
        </p:txBody>
      </p:sp>
      <p:sp>
        <p:nvSpPr>
          <p:cNvPr id="14" name="テキスト ボックス 13"/>
          <p:cNvSpPr txBox="1"/>
          <p:nvPr/>
        </p:nvSpPr>
        <p:spPr>
          <a:xfrm>
            <a:off x="7809637" y="2837955"/>
            <a:ext cx="954107" cy="369332"/>
          </a:xfrm>
          <a:prstGeom prst="rect">
            <a:avLst/>
          </a:prstGeom>
          <a:noFill/>
        </p:spPr>
        <p:txBody>
          <a:bodyPr wrap="none" rtlCol="0">
            <a:spAutoFit/>
          </a:bodyPr>
          <a:lstStyle/>
          <a:p>
            <a:r>
              <a:rPr lang="en-US" altLang="ja-JP" dirty="0" smtClean="0"/>
              <a:t>Hobbies</a:t>
            </a:r>
            <a:endParaRPr kumimoji="1" lang="ja-JP" altLang="en-US" dirty="0"/>
          </a:p>
        </p:txBody>
      </p:sp>
      <p:sp>
        <p:nvSpPr>
          <p:cNvPr id="15" name="テキスト ボックス 14"/>
          <p:cNvSpPr txBox="1"/>
          <p:nvPr/>
        </p:nvSpPr>
        <p:spPr>
          <a:xfrm>
            <a:off x="0" y="2837955"/>
            <a:ext cx="1222961" cy="369332"/>
          </a:xfrm>
          <a:prstGeom prst="rect">
            <a:avLst/>
          </a:prstGeom>
          <a:noFill/>
        </p:spPr>
        <p:txBody>
          <a:bodyPr wrap="none" rtlCol="0">
            <a:spAutoFit/>
          </a:bodyPr>
          <a:lstStyle/>
          <a:p>
            <a:r>
              <a:rPr lang="en-US" altLang="ja-JP" dirty="0" smtClean="0"/>
              <a:t>Private use</a:t>
            </a:r>
            <a:endParaRPr kumimoji="1" lang="ja-JP" altLang="en-US" dirty="0"/>
          </a:p>
        </p:txBody>
      </p:sp>
      <p:cxnSp>
        <p:nvCxnSpPr>
          <p:cNvPr id="27" name="直線矢印コネクタ 26"/>
          <p:cNvCxnSpPr/>
          <p:nvPr/>
        </p:nvCxnSpPr>
        <p:spPr>
          <a:xfrm flipH="1">
            <a:off x="2234862" y="2271751"/>
            <a:ext cx="1917212" cy="935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516445" y="2271751"/>
            <a:ext cx="0" cy="7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5006938" y="2271751"/>
            <a:ext cx="2076227" cy="940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4415913"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V="1">
            <a:off x="4713838"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713838" y="2565875"/>
            <a:ext cx="1223412" cy="646331"/>
          </a:xfrm>
          <a:prstGeom prst="rect">
            <a:avLst/>
          </a:prstGeom>
          <a:noFill/>
        </p:spPr>
        <p:txBody>
          <a:bodyPr wrap="none" rtlCol="0">
            <a:spAutoFit/>
          </a:bodyPr>
          <a:lstStyle/>
          <a:p>
            <a:r>
              <a:rPr lang="en-US" altLang="ja-JP" dirty="0" smtClean="0"/>
              <a:t>Working at</a:t>
            </a:r>
          </a:p>
          <a:p>
            <a:r>
              <a:rPr lang="en-US" altLang="ja-JP" dirty="0" smtClean="0"/>
              <a:t>◯◯</a:t>
            </a:r>
            <a:endParaRPr kumimoji="1" lang="ja-JP" altLang="en-US" dirty="0"/>
          </a:p>
        </p:txBody>
      </p:sp>
      <p:sp>
        <p:nvSpPr>
          <p:cNvPr id="39" name="テキスト ボックス 38"/>
          <p:cNvSpPr txBox="1"/>
          <p:nvPr/>
        </p:nvSpPr>
        <p:spPr>
          <a:xfrm>
            <a:off x="6586419" y="2565875"/>
            <a:ext cx="1398340" cy="369332"/>
          </a:xfrm>
          <a:prstGeom prst="rect">
            <a:avLst/>
          </a:prstGeom>
          <a:noFill/>
        </p:spPr>
        <p:txBody>
          <a:bodyPr wrap="none" rtlCol="0">
            <a:spAutoFit/>
          </a:bodyPr>
          <a:lstStyle/>
          <a:p>
            <a:r>
              <a:rPr kumimoji="1" lang="en-US" altLang="ja-JP" dirty="0" smtClean="0"/>
              <a:t>Like to travel</a:t>
            </a:r>
            <a:endParaRPr kumimoji="1" lang="ja-JP" altLang="en-US" dirty="0"/>
          </a:p>
        </p:txBody>
      </p:sp>
      <p:sp>
        <p:nvSpPr>
          <p:cNvPr id="40" name="テキスト ボックス 39"/>
          <p:cNvSpPr txBox="1"/>
          <p:nvPr/>
        </p:nvSpPr>
        <p:spPr>
          <a:xfrm>
            <a:off x="334147" y="2492257"/>
            <a:ext cx="3121367" cy="369332"/>
          </a:xfrm>
          <a:prstGeom prst="rect">
            <a:avLst/>
          </a:prstGeom>
          <a:noFill/>
        </p:spPr>
        <p:txBody>
          <a:bodyPr wrap="none" rtlCol="0">
            <a:spAutoFit/>
          </a:bodyPr>
          <a:lstStyle/>
          <a:p>
            <a:r>
              <a:rPr kumimoji="1" lang="en-US" altLang="ja-JP" dirty="0"/>
              <a:t>Actually I won the lottery ticket</a:t>
            </a:r>
            <a:endParaRPr kumimoji="1" lang="ja-JP" altLang="en-US" dirty="0"/>
          </a:p>
        </p:txBody>
      </p:sp>
      <p:sp>
        <p:nvSpPr>
          <p:cNvPr id="41" name="テキスト ボックス 40"/>
          <p:cNvSpPr txBox="1"/>
          <p:nvPr/>
        </p:nvSpPr>
        <p:spPr>
          <a:xfrm>
            <a:off x="3450599" y="4299227"/>
            <a:ext cx="821146" cy="369332"/>
          </a:xfrm>
          <a:prstGeom prst="rect">
            <a:avLst/>
          </a:prstGeom>
          <a:noFill/>
        </p:spPr>
        <p:txBody>
          <a:bodyPr wrap="none" rtlCol="0">
            <a:spAutoFit/>
          </a:bodyPr>
          <a:lstStyle/>
          <a:p>
            <a:r>
              <a:rPr kumimoji="1" lang="en-US" altLang="ja-JP" dirty="0" smtClean="0"/>
              <a:t>Inform</a:t>
            </a:r>
            <a:endParaRPr kumimoji="1" lang="ja-JP" altLang="en-US" dirty="0"/>
          </a:p>
        </p:txBody>
      </p:sp>
      <p:sp>
        <p:nvSpPr>
          <p:cNvPr id="42" name="テキスト ボックス 41"/>
          <p:cNvSpPr txBox="1"/>
          <p:nvPr/>
        </p:nvSpPr>
        <p:spPr>
          <a:xfrm>
            <a:off x="4835963" y="4351008"/>
            <a:ext cx="621760" cy="369332"/>
          </a:xfrm>
          <a:prstGeom prst="rect">
            <a:avLst/>
          </a:prstGeom>
          <a:noFill/>
        </p:spPr>
        <p:txBody>
          <a:bodyPr wrap="none" rtlCol="0">
            <a:spAutoFit/>
          </a:bodyPr>
          <a:lstStyle/>
          <a:p>
            <a:r>
              <a:rPr kumimoji="1" lang="en-US" altLang="ja-JP" dirty="0" smtClean="0"/>
              <a:t>view</a:t>
            </a:r>
            <a:endParaRPr kumimoji="1" lang="ja-JP" altLang="en-US" dirty="0"/>
          </a:p>
        </p:txBody>
      </p:sp>
      <p:sp>
        <p:nvSpPr>
          <p:cNvPr id="43" name="テキスト ボックス 42"/>
          <p:cNvSpPr txBox="1"/>
          <p:nvPr/>
        </p:nvSpPr>
        <p:spPr>
          <a:xfrm>
            <a:off x="3188533" y="3477987"/>
            <a:ext cx="1080832" cy="369332"/>
          </a:xfrm>
          <a:prstGeom prst="rect">
            <a:avLst/>
          </a:prstGeom>
          <a:noFill/>
        </p:spPr>
        <p:txBody>
          <a:bodyPr wrap="none" rtlCol="0">
            <a:spAutoFit/>
          </a:bodyPr>
          <a:lstStyle/>
          <a:p>
            <a:r>
              <a:rPr kumimoji="1" lang="en-US" altLang="ja-JP" dirty="0" err="1" smtClean="0"/>
              <a:t>User:AAA</a:t>
            </a:r>
            <a:endParaRPr kumimoji="1" lang="ja-JP" altLang="en-US" dirty="0"/>
          </a:p>
        </p:txBody>
      </p:sp>
      <p:sp>
        <p:nvSpPr>
          <p:cNvPr id="44" name="テキスト ボックス 43"/>
          <p:cNvSpPr txBox="1"/>
          <p:nvPr/>
        </p:nvSpPr>
        <p:spPr>
          <a:xfrm>
            <a:off x="6087188" y="3348011"/>
            <a:ext cx="1072830" cy="369332"/>
          </a:xfrm>
          <a:prstGeom prst="rect">
            <a:avLst/>
          </a:prstGeom>
          <a:noFill/>
        </p:spPr>
        <p:txBody>
          <a:bodyPr wrap="none" rtlCol="0">
            <a:spAutoFit/>
          </a:bodyPr>
          <a:lstStyle/>
          <a:p>
            <a:r>
              <a:rPr kumimoji="1" lang="en-US" altLang="ja-JP" dirty="0" err="1" smtClean="0"/>
              <a:t>User:AAB</a:t>
            </a:r>
            <a:endParaRPr kumimoji="1" lang="ja-JP" altLang="en-US" dirty="0"/>
          </a:p>
        </p:txBody>
      </p:sp>
      <p:sp>
        <p:nvSpPr>
          <p:cNvPr id="45" name="テキスト ボックス 44"/>
          <p:cNvSpPr txBox="1"/>
          <p:nvPr/>
        </p:nvSpPr>
        <p:spPr>
          <a:xfrm>
            <a:off x="309647" y="3338711"/>
            <a:ext cx="1070350" cy="369332"/>
          </a:xfrm>
          <a:prstGeom prst="rect">
            <a:avLst/>
          </a:prstGeom>
          <a:noFill/>
        </p:spPr>
        <p:txBody>
          <a:bodyPr wrap="none" rtlCol="0">
            <a:spAutoFit/>
          </a:bodyPr>
          <a:lstStyle/>
          <a:p>
            <a:r>
              <a:rPr kumimoji="1" lang="en-US" altLang="ja-JP" dirty="0" err="1" smtClean="0"/>
              <a:t>User:AAC</a:t>
            </a:r>
            <a:endParaRPr kumimoji="1" lang="ja-JP" altLang="en-US" dirty="0"/>
          </a:p>
        </p:txBody>
      </p:sp>
      <p:grpSp>
        <p:nvGrpSpPr>
          <p:cNvPr id="18" name="図形グループ 17"/>
          <p:cNvGrpSpPr/>
          <p:nvPr/>
        </p:nvGrpSpPr>
        <p:grpSpPr>
          <a:xfrm>
            <a:off x="7083165" y="3859534"/>
            <a:ext cx="484036" cy="439694"/>
            <a:chOff x="7083165" y="3859533"/>
            <a:chExt cx="854864" cy="860807"/>
          </a:xfrm>
        </p:grpSpPr>
        <p:sp>
          <p:nvSpPr>
            <p:cNvPr id="3" name="正方形/長方形 2"/>
            <p:cNvSpPr/>
            <p:nvPr/>
          </p:nvSpPr>
          <p:spPr>
            <a:xfrm>
              <a:off x="7083165" y="3859533"/>
              <a:ext cx="854864" cy="860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148148" y="3917162"/>
              <a:ext cx="729161" cy="71578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a:off x="7365419" y="4141236"/>
              <a:ext cx="444218" cy="419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163637" y="4225261"/>
              <a:ext cx="403564" cy="2514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6261506" y="4261797"/>
            <a:ext cx="941283" cy="369332"/>
          </a:xfrm>
          <a:prstGeom prst="rect">
            <a:avLst/>
          </a:prstGeom>
          <a:noFill/>
        </p:spPr>
        <p:txBody>
          <a:bodyPr wrap="none" rtlCol="0">
            <a:spAutoFit/>
          </a:bodyPr>
          <a:lstStyle/>
          <a:p>
            <a:r>
              <a:rPr lang="en-US" altLang="ja-JP" dirty="0" smtClean="0"/>
              <a:t>Pictures</a:t>
            </a:r>
            <a:endParaRPr kumimoji="1" lang="ja-JP" altLang="en-US" dirty="0"/>
          </a:p>
        </p:txBody>
      </p:sp>
      <p:sp>
        <p:nvSpPr>
          <p:cNvPr id="20" name="テキスト ボックス 19"/>
          <p:cNvSpPr txBox="1"/>
          <p:nvPr/>
        </p:nvSpPr>
        <p:spPr>
          <a:xfrm>
            <a:off x="7675022" y="3745229"/>
            <a:ext cx="1582484" cy="738664"/>
          </a:xfrm>
          <a:prstGeom prst="rect">
            <a:avLst/>
          </a:prstGeom>
          <a:noFill/>
        </p:spPr>
        <p:txBody>
          <a:bodyPr wrap="none" rtlCol="0">
            <a:spAutoFit/>
          </a:bodyPr>
          <a:lstStyle/>
          <a:p>
            <a:r>
              <a:rPr kumimoji="1" lang="en-US" altLang="ja-JP" sz="1400" dirty="0"/>
              <a:t>Picture taken place</a:t>
            </a:r>
          </a:p>
          <a:p>
            <a:r>
              <a:rPr kumimoji="1" lang="en-US" altLang="ja-JP" sz="1400" dirty="0"/>
              <a:t>(GPS information)</a:t>
            </a:r>
          </a:p>
          <a:p>
            <a:r>
              <a:rPr kumimoji="1" lang="en-US" altLang="ja-JP" sz="1400" dirty="0"/>
              <a:t>Date and time</a:t>
            </a:r>
            <a:endParaRPr kumimoji="1" lang="ja-JP" altLang="en-US" sz="1400" dirty="0"/>
          </a:p>
        </p:txBody>
      </p:sp>
      <p:sp>
        <p:nvSpPr>
          <p:cNvPr id="21" name="雲形吹き出し 20"/>
          <p:cNvSpPr/>
          <p:nvPr/>
        </p:nvSpPr>
        <p:spPr>
          <a:xfrm>
            <a:off x="5385648" y="5138991"/>
            <a:ext cx="1367783" cy="672156"/>
          </a:xfrm>
          <a:prstGeom prst="cloudCallout">
            <a:avLst>
              <a:gd name="adj1" fmla="val -75350"/>
              <a:gd name="adj2" fmla="val 570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t>Close</a:t>
            </a:r>
            <a:endParaRPr kumimoji="1" lang="ja-JP" altLang="en-US" sz="1600" dirty="0"/>
          </a:p>
        </p:txBody>
      </p:sp>
      <p:cxnSp>
        <p:nvCxnSpPr>
          <p:cNvPr id="23" name="直線矢印コネクタ 22"/>
          <p:cNvCxnSpPr/>
          <p:nvPr/>
        </p:nvCxnSpPr>
        <p:spPr>
          <a:xfrm flipV="1">
            <a:off x="5006938" y="3860800"/>
            <a:ext cx="1851062" cy="16166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8" name="図形グループ 47"/>
          <p:cNvGrpSpPr/>
          <p:nvPr/>
        </p:nvGrpSpPr>
        <p:grpSpPr>
          <a:xfrm>
            <a:off x="7162867" y="4448712"/>
            <a:ext cx="484036" cy="439694"/>
            <a:chOff x="7083165" y="3859533"/>
            <a:chExt cx="854864" cy="860807"/>
          </a:xfrm>
        </p:grpSpPr>
        <p:sp>
          <p:nvSpPr>
            <p:cNvPr id="49" name="正方形/長方形 48"/>
            <p:cNvSpPr/>
            <p:nvPr/>
          </p:nvSpPr>
          <p:spPr>
            <a:xfrm>
              <a:off x="7083165" y="3859533"/>
              <a:ext cx="854864" cy="860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7148148" y="3917162"/>
              <a:ext cx="729161" cy="71578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二等辺三角形 50"/>
            <p:cNvSpPr/>
            <p:nvPr/>
          </p:nvSpPr>
          <p:spPr>
            <a:xfrm>
              <a:off x="7365419" y="4141236"/>
              <a:ext cx="444218" cy="419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7163637" y="4225261"/>
              <a:ext cx="403564" cy="2514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53" name="図形グループ 52"/>
          <p:cNvGrpSpPr/>
          <p:nvPr/>
        </p:nvGrpSpPr>
        <p:grpSpPr>
          <a:xfrm>
            <a:off x="7315267" y="4601112"/>
            <a:ext cx="484036" cy="439694"/>
            <a:chOff x="7083165" y="3859533"/>
            <a:chExt cx="854864" cy="860807"/>
          </a:xfrm>
        </p:grpSpPr>
        <p:sp>
          <p:nvSpPr>
            <p:cNvPr id="54" name="正方形/長方形 53"/>
            <p:cNvSpPr/>
            <p:nvPr/>
          </p:nvSpPr>
          <p:spPr>
            <a:xfrm>
              <a:off x="7083165" y="3859533"/>
              <a:ext cx="854864" cy="860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148148" y="3917162"/>
              <a:ext cx="729161" cy="71578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a:off x="7365419" y="4141236"/>
              <a:ext cx="444218" cy="419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7163637" y="4225261"/>
              <a:ext cx="403564" cy="2514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58" name="図形グループ 57"/>
          <p:cNvGrpSpPr/>
          <p:nvPr/>
        </p:nvGrpSpPr>
        <p:grpSpPr>
          <a:xfrm>
            <a:off x="7467667" y="4753512"/>
            <a:ext cx="484036" cy="439694"/>
            <a:chOff x="7083165" y="3859533"/>
            <a:chExt cx="854864" cy="860807"/>
          </a:xfrm>
        </p:grpSpPr>
        <p:sp>
          <p:nvSpPr>
            <p:cNvPr id="59" name="正方形/長方形 58"/>
            <p:cNvSpPr/>
            <p:nvPr/>
          </p:nvSpPr>
          <p:spPr>
            <a:xfrm>
              <a:off x="7083165" y="3859533"/>
              <a:ext cx="854864" cy="860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7148148" y="3917162"/>
              <a:ext cx="729161" cy="71578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a:off x="7365419" y="4141236"/>
              <a:ext cx="444218" cy="419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7163637" y="4225261"/>
              <a:ext cx="403564" cy="2514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p:nvSpPr>
        <p:spPr>
          <a:xfrm>
            <a:off x="7917322" y="4659101"/>
            <a:ext cx="941283" cy="646331"/>
          </a:xfrm>
          <a:prstGeom prst="rect">
            <a:avLst/>
          </a:prstGeom>
          <a:noFill/>
        </p:spPr>
        <p:txBody>
          <a:bodyPr wrap="none" rtlCol="0">
            <a:spAutoFit/>
          </a:bodyPr>
          <a:lstStyle/>
          <a:p>
            <a:r>
              <a:rPr kumimoji="1" lang="en-US" altLang="ja-JP" dirty="0" smtClean="0"/>
              <a:t>Travel</a:t>
            </a:r>
          </a:p>
          <a:p>
            <a:r>
              <a:rPr kumimoji="1" lang="en-US" altLang="ja-JP" dirty="0" smtClean="0"/>
              <a:t>pictures</a:t>
            </a:r>
            <a:endParaRPr kumimoji="1" lang="ja-JP" altLang="en-US" dirty="0"/>
          </a:p>
        </p:txBody>
      </p:sp>
      <p:sp>
        <p:nvSpPr>
          <p:cNvPr id="25" name="雲形吹き出し 24"/>
          <p:cNvSpPr/>
          <p:nvPr/>
        </p:nvSpPr>
        <p:spPr>
          <a:xfrm>
            <a:off x="5420263" y="6008361"/>
            <a:ext cx="2389374" cy="537284"/>
          </a:xfrm>
          <a:prstGeom prst="cloudCallout">
            <a:avLst>
              <a:gd name="adj1" fmla="val -66017"/>
              <a:gd name="adj2" fmla="val -420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a:t>holiday and itinerary </a:t>
            </a:r>
            <a:r>
              <a:rPr kumimoji="1" lang="en-US" altLang="ja-JP" sz="1600" dirty="0" err="1" smtClean="0"/>
              <a:t>matchs</a:t>
            </a:r>
            <a:endParaRPr kumimoji="1" lang="ja-JP" altLang="en-US" sz="1600" dirty="0"/>
          </a:p>
        </p:txBody>
      </p:sp>
      <p:cxnSp>
        <p:nvCxnSpPr>
          <p:cNvPr id="28" name="直線矢印コネクタ 27"/>
          <p:cNvCxnSpPr/>
          <p:nvPr/>
        </p:nvCxnSpPr>
        <p:spPr>
          <a:xfrm flipV="1">
            <a:off x="6625965" y="4572000"/>
            <a:ext cx="367502" cy="502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3" name="図形グループ 62"/>
          <p:cNvGrpSpPr/>
          <p:nvPr/>
        </p:nvGrpSpPr>
        <p:grpSpPr>
          <a:xfrm>
            <a:off x="895961" y="3859533"/>
            <a:ext cx="484036" cy="439694"/>
            <a:chOff x="7083165" y="3859533"/>
            <a:chExt cx="854864" cy="860807"/>
          </a:xfrm>
        </p:grpSpPr>
        <p:sp>
          <p:nvSpPr>
            <p:cNvPr id="64" name="正方形/長方形 63"/>
            <p:cNvSpPr/>
            <p:nvPr/>
          </p:nvSpPr>
          <p:spPr>
            <a:xfrm>
              <a:off x="7083165" y="3859533"/>
              <a:ext cx="854864" cy="860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7148148" y="3917162"/>
              <a:ext cx="729161" cy="71578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二等辺三角形 65"/>
            <p:cNvSpPr/>
            <p:nvPr/>
          </p:nvSpPr>
          <p:spPr>
            <a:xfrm>
              <a:off x="7365419" y="4141236"/>
              <a:ext cx="444218" cy="419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7163637" y="4225261"/>
              <a:ext cx="403564" cy="2514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9" name="テキスト ボックス 28"/>
          <p:cNvSpPr txBox="1"/>
          <p:nvPr/>
        </p:nvSpPr>
        <p:spPr>
          <a:xfrm>
            <a:off x="309647" y="4422550"/>
            <a:ext cx="1558389" cy="646331"/>
          </a:xfrm>
          <a:prstGeom prst="rect">
            <a:avLst/>
          </a:prstGeom>
          <a:noFill/>
        </p:spPr>
        <p:txBody>
          <a:bodyPr wrap="none" rtlCol="0">
            <a:spAutoFit/>
          </a:bodyPr>
          <a:lstStyle/>
          <a:p>
            <a:r>
              <a:rPr kumimoji="1" lang="en-US" altLang="ja-JP" dirty="0" smtClean="0"/>
              <a:t>Same pictures</a:t>
            </a:r>
          </a:p>
          <a:p>
            <a:r>
              <a:rPr kumimoji="1" lang="en-US" altLang="ja-JP" dirty="0" smtClean="0"/>
              <a:t>as for hobbies</a:t>
            </a:r>
            <a:endParaRPr kumimoji="1" lang="ja-JP" altLang="en-US" dirty="0"/>
          </a:p>
        </p:txBody>
      </p:sp>
      <p:cxnSp>
        <p:nvCxnSpPr>
          <p:cNvPr id="69" name="直線矢印コネクタ 68"/>
          <p:cNvCxnSpPr/>
          <p:nvPr/>
        </p:nvCxnSpPr>
        <p:spPr>
          <a:xfrm flipH="1" flipV="1">
            <a:off x="1831853" y="4003425"/>
            <a:ext cx="2290960" cy="16014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テキスト ボックス 69"/>
          <p:cNvSpPr txBox="1"/>
          <p:nvPr/>
        </p:nvSpPr>
        <p:spPr>
          <a:xfrm>
            <a:off x="1804423" y="5046354"/>
            <a:ext cx="1711451" cy="369332"/>
          </a:xfrm>
          <a:prstGeom prst="rect">
            <a:avLst/>
          </a:prstGeom>
          <a:noFill/>
        </p:spPr>
        <p:txBody>
          <a:bodyPr wrap="none" rtlCol="0">
            <a:spAutoFit/>
          </a:bodyPr>
          <a:lstStyle/>
          <a:p>
            <a:r>
              <a:rPr kumimoji="1" lang="en-US" altLang="ja-JP" dirty="0" smtClean="0"/>
              <a:t>Image searching</a:t>
            </a:r>
            <a:endParaRPr kumimoji="1" lang="ja-JP" altLang="en-US" dirty="0"/>
          </a:p>
        </p:txBody>
      </p:sp>
      <p:sp>
        <p:nvSpPr>
          <p:cNvPr id="71" name="雲形吹き出し 70"/>
          <p:cNvSpPr/>
          <p:nvPr/>
        </p:nvSpPr>
        <p:spPr>
          <a:xfrm>
            <a:off x="1585891" y="5604847"/>
            <a:ext cx="2164401" cy="608711"/>
          </a:xfrm>
          <a:prstGeom prst="cloudCallout">
            <a:avLst>
              <a:gd name="adj1" fmla="val 67188"/>
              <a:gd name="adj2" fmla="val -285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Same pictures</a:t>
            </a:r>
            <a:r>
              <a:rPr kumimoji="1" lang="ja-JP" altLang="en-US" dirty="0" smtClean="0"/>
              <a:t>・・・</a:t>
            </a:r>
            <a:endParaRPr kumimoji="1" lang="ja-JP" altLang="en-US" dirty="0"/>
          </a:p>
        </p:txBody>
      </p:sp>
    </p:spTree>
    <p:extLst>
      <p:ext uri="{BB962C8B-B14F-4D97-AF65-F5344CB8AC3E}">
        <p14:creationId xmlns:p14="http://schemas.microsoft.com/office/powerpoint/2010/main" val="80942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par>
                                <p:cTn id="73" presetID="10"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childTnLst>
                                </p:cTn>
                              </p:par>
                              <p:par>
                                <p:cTn id="76" presetID="10" presetClass="entr" presetSubtype="0" fill="hold"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19" grpId="0"/>
      <p:bldP spid="20" grpId="0"/>
      <p:bldP spid="21" grpId="0" animBg="1"/>
      <p:bldP spid="24" grpId="0"/>
      <p:bldP spid="25" grpId="0" animBg="1"/>
      <p:bldP spid="29" grpId="0"/>
      <p:bldP spid="70" grpId="0"/>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Abstract</a:t>
            </a:r>
            <a:endParaRPr kumimoji="1" lang="ja-JP" altLang="en-US" dirty="0"/>
          </a:p>
        </p:txBody>
      </p:sp>
      <p:sp>
        <p:nvSpPr>
          <p:cNvPr id="6" name="コンテンツ プレースホルダー 5"/>
          <p:cNvSpPr>
            <a:spLocks noGrp="1"/>
          </p:cNvSpPr>
          <p:nvPr>
            <p:ph idx="1"/>
          </p:nvPr>
        </p:nvSpPr>
        <p:spPr/>
        <p:txBody>
          <a:bodyPr>
            <a:normAutofit/>
          </a:bodyPr>
          <a:lstStyle/>
          <a:p>
            <a:r>
              <a:rPr lang="en-US" altLang="ja-JP" sz="3200" dirty="0" smtClean="0"/>
              <a:t>Attack aimed at person</a:t>
            </a:r>
            <a:endParaRPr lang="ja-JP" altLang="en-US" sz="3200" dirty="0"/>
          </a:p>
          <a:p>
            <a:r>
              <a:rPr lang="ja-JP" altLang="en-US" sz="3200" dirty="0" smtClean="0"/>
              <a:t>「</a:t>
            </a:r>
            <a:r>
              <a:rPr lang="en-US" altLang="ja-JP" sz="3200" dirty="0" smtClean="0"/>
              <a:t>Anonymity</a:t>
            </a:r>
            <a:r>
              <a:rPr lang="ja-JP" altLang="en-US" sz="3200" dirty="0" smtClean="0"/>
              <a:t>」</a:t>
            </a:r>
            <a:r>
              <a:rPr lang="en-US" altLang="ja-JP" sz="3200" dirty="0" smtClean="0"/>
              <a:t> in information service</a:t>
            </a:r>
            <a:endParaRPr lang="ja-JP" altLang="en-US" sz="3200" dirty="0"/>
          </a:p>
          <a:p>
            <a:r>
              <a:rPr lang="ja-JP" altLang="en-US" sz="3200" dirty="0" smtClean="0"/>
              <a:t>「</a:t>
            </a:r>
            <a:r>
              <a:rPr lang="en-US" altLang="ja-JP" sz="3200" dirty="0" smtClean="0"/>
              <a:t>Impersonation</a:t>
            </a:r>
            <a:r>
              <a:rPr lang="ja-JP" altLang="en-US" sz="3200" dirty="0" smtClean="0"/>
              <a:t>」</a:t>
            </a:r>
            <a:r>
              <a:rPr lang="ja-JP" altLang="en-US" sz="3200" dirty="0"/>
              <a:t>と</a:t>
            </a:r>
            <a:r>
              <a:rPr lang="ja-JP" altLang="en-US" sz="3200" dirty="0" smtClean="0"/>
              <a:t>「</a:t>
            </a:r>
            <a:r>
              <a:rPr lang="en-US" altLang="ja-JP" sz="3200" dirty="0"/>
              <a:t>T</a:t>
            </a:r>
            <a:r>
              <a:rPr lang="en-US" altLang="ja-JP" sz="3200" dirty="0" smtClean="0"/>
              <a:t>akeover</a:t>
            </a:r>
            <a:r>
              <a:rPr lang="ja-JP" altLang="en-US" sz="3200" dirty="0" smtClean="0"/>
              <a:t>」</a:t>
            </a:r>
            <a:endParaRPr lang="ja-JP" altLang="en-US" sz="3200" dirty="0"/>
          </a:p>
          <a:p>
            <a:endParaRPr lang="ja-JP" altLang="en-US" sz="32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a:t>
            </a:fld>
            <a:endParaRPr kumimoji="1" lang="ja-JP" altLang="en-US"/>
          </a:p>
        </p:txBody>
      </p:sp>
    </p:spTree>
    <p:extLst>
      <p:ext uri="{BB962C8B-B14F-4D97-AF65-F5344CB8AC3E}">
        <p14:creationId xmlns:p14="http://schemas.microsoft.com/office/powerpoint/2010/main" val="3090508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Identification of personal information</a:t>
            </a:r>
            <a:endParaRPr kumimoji="1"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a:lnSpc>
                <a:spcPct val="100000"/>
              </a:lnSpc>
            </a:pPr>
            <a:r>
              <a:rPr lang="en-US" altLang="ja-JP" sz="4000" dirty="0"/>
              <a:t>Primary school student who is not yet net literacy </a:t>
            </a:r>
            <a:r>
              <a:rPr lang="en-US" altLang="ja-JP" sz="4000" dirty="0" smtClean="0"/>
              <a:t>posts his </a:t>
            </a:r>
            <a:r>
              <a:rPr lang="en-US" altLang="ja-JP" sz="4000" dirty="0"/>
              <a:t>real name and address</a:t>
            </a:r>
            <a:endParaRPr kumimoji="1" lang="en-US" altLang="ja-JP" sz="4000" dirty="0" smtClean="0"/>
          </a:p>
          <a:p>
            <a:pPr>
              <a:lnSpc>
                <a:spcPct val="100000"/>
              </a:lnSpc>
            </a:pPr>
            <a:endParaRPr lang="en-US" altLang="ja-JP" sz="4000" dirty="0" smtClean="0"/>
          </a:p>
          <a:p>
            <a:pPr>
              <a:lnSpc>
                <a:spcPct val="100000"/>
              </a:lnSpc>
            </a:pPr>
            <a:r>
              <a:rPr lang="en-US" altLang="ja-JP" sz="4000" dirty="0"/>
              <a:t>Identify the location from the </a:t>
            </a:r>
            <a:r>
              <a:rPr lang="en-US" altLang="ja-JP" sz="4000" dirty="0" smtClean="0"/>
              <a:t>photo’s </a:t>
            </a:r>
            <a:r>
              <a:rPr lang="en-US" altLang="ja-JP" sz="4000" dirty="0" err="1"/>
              <a:t>Exif</a:t>
            </a:r>
            <a:endParaRPr lang="en-US" altLang="ja-JP" sz="4000" dirty="0" smtClean="0"/>
          </a:p>
          <a:p>
            <a:pPr>
              <a:lnSpc>
                <a:spcPct val="100000"/>
              </a:lnSpc>
            </a:pPr>
            <a:endParaRPr lang="en-US" altLang="ja-JP" sz="4000" dirty="0" smtClean="0"/>
          </a:p>
          <a:p>
            <a:pPr>
              <a:lnSpc>
                <a:spcPct val="100000"/>
              </a:lnSpc>
            </a:pPr>
            <a:r>
              <a:rPr lang="en-US" altLang="ja-JP" sz="4000" dirty="0"/>
              <a:t>Share same photo with acquaintance</a:t>
            </a:r>
            <a:endParaRPr lang="en-US" altLang="ja-JP" sz="4000" dirty="0" smtClean="0"/>
          </a:p>
          <a:p>
            <a:pPr>
              <a:lnSpc>
                <a:spcPct val="100000"/>
              </a:lnSpc>
            </a:pPr>
            <a:endParaRPr lang="en-US" altLang="ja-JP" sz="4000" dirty="0" smtClean="0"/>
          </a:p>
          <a:p>
            <a:pPr>
              <a:lnSpc>
                <a:spcPct val="100000"/>
              </a:lnSpc>
            </a:pPr>
            <a:r>
              <a:rPr lang="en-US" altLang="ja-JP" sz="4000" dirty="0" smtClean="0"/>
              <a:t>Identify one person from </a:t>
            </a:r>
            <a:r>
              <a:rPr lang="en-US" altLang="ja-JP" sz="4000" dirty="0"/>
              <a:t>identical IDs of multiple </a:t>
            </a:r>
            <a:r>
              <a:rPr lang="en-US" altLang="ja-JP" sz="4000" dirty="0" smtClean="0"/>
              <a:t>services, identify Facebook from </a:t>
            </a:r>
            <a:r>
              <a:rPr lang="en-US" altLang="ja-JP" sz="4000" dirty="0"/>
              <a:t>Yahoo auction account</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20</a:t>
            </a:fld>
            <a:endParaRPr kumimoji="1" lang="ja-JP" altLang="en-US" dirty="0"/>
          </a:p>
        </p:txBody>
      </p:sp>
    </p:spTree>
    <p:extLst>
      <p:ext uri="{BB962C8B-B14F-4D97-AF65-F5344CB8AC3E}">
        <p14:creationId xmlns:p14="http://schemas.microsoft.com/office/powerpoint/2010/main" val="2329570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Extract information </a:t>
            </a:r>
            <a:r>
              <a:rPr lang="en-US" altLang="ja-JP" sz="4000" dirty="0"/>
              <a:t>from personality diagnosis?</a:t>
            </a:r>
            <a:endParaRPr kumimoji="1"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a:lnSpc>
                <a:spcPct val="100000"/>
              </a:lnSpc>
            </a:pPr>
            <a:r>
              <a:rPr lang="en-US" altLang="ja-JP" sz="4000" dirty="0" smtClean="0"/>
              <a:t>Character diagnosis by answering various questions</a:t>
            </a:r>
          </a:p>
          <a:p>
            <a:pPr>
              <a:lnSpc>
                <a:spcPct val="100000"/>
              </a:lnSpc>
            </a:pPr>
            <a:r>
              <a:rPr kumimoji="1" lang="en-US" altLang="ja-JP" sz="4000" dirty="0" smtClean="0"/>
              <a:t>Is it possible to answer questions that are not normally answered by being tired for questions</a:t>
            </a:r>
            <a:r>
              <a:rPr kumimoji="1" lang="ja-JP" altLang="en-US" sz="4000" dirty="0" smtClean="0"/>
              <a:t>？</a:t>
            </a:r>
            <a:endParaRPr kumimoji="1" lang="en-US" altLang="ja-JP" sz="4000" dirty="0" smtClean="0"/>
          </a:p>
          <a:p>
            <a:pPr lvl="1">
              <a:lnSpc>
                <a:spcPct val="100000"/>
              </a:lnSpc>
            </a:pPr>
            <a:endParaRPr kumimoji="1" lang="en-US" altLang="ja-JP" sz="3700" dirty="0" smtClean="0"/>
          </a:p>
          <a:p>
            <a:pPr lvl="1">
              <a:lnSpc>
                <a:spcPct val="100000"/>
              </a:lnSpc>
            </a:pPr>
            <a:r>
              <a:rPr kumimoji="1" lang="en-US" altLang="ja-JP" sz="3700" dirty="0" smtClean="0"/>
              <a:t>Like</a:t>
            </a:r>
            <a:r>
              <a:rPr kumimoji="1" lang="ja-JP" altLang="en-US" sz="3700" dirty="0" smtClean="0"/>
              <a:t>、</a:t>
            </a:r>
            <a:r>
              <a:rPr kumimoji="1" lang="en-US" altLang="ja-JP" sz="3700" dirty="0" smtClean="0"/>
              <a:t>dislike</a:t>
            </a:r>
            <a:r>
              <a:rPr kumimoji="1" lang="ja-JP" altLang="en-US" sz="3700" dirty="0" smtClean="0"/>
              <a:t>、</a:t>
            </a:r>
            <a:r>
              <a:rPr lang="en-US" altLang="ja-JP" sz="3700" dirty="0" smtClean="0"/>
              <a:t>feeling etc.</a:t>
            </a:r>
            <a:endParaRPr kumimoji="1" lang="en-US" altLang="ja-JP" sz="3700" dirty="0" smtClean="0"/>
          </a:p>
          <a:p>
            <a:pPr lvl="2">
              <a:lnSpc>
                <a:spcPct val="100000"/>
              </a:lnSpc>
            </a:pPr>
            <a:r>
              <a:rPr lang="en-US" altLang="ja-JP" sz="3400" dirty="0" smtClean="0"/>
              <a:t>General questions</a:t>
            </a:r>
            <a:endParaRPr kumimoji="1" lang="en-US" altLang="ja-JP" sz="3400" dirty="0" smtClean="0"/>
          </a:p>
          <a:p>
            <a:pPr lvl="1">
              <a:lnSpc>
                <a:spcPct val="100000"/>
              </a:lnSpc>
            </a:pPr>
            <a:endParaRPr kumimoji="1" lang="en-US" altLang="ja-JP" sz="3700" dirty="0" smtClean="0"/>
          </a:p>
          <a:p>
            <a:pPr lvl="1">
              <a:lnSpc>
                <a:spcPct val="100000"/>
              </a:lnSpc>
            </a:pPr>
            <a:r>
              <a:rPr kumimoji="1" lang="ja-JP" altLang="en-US" sz="3700" dirty="0" smtClean="0"/>
              <a:t>「</a:t>
            </a:r>
            <a:r>
              <a:rPr lang="en-US" altLang="ja-JP" sz="3700" dirty="0" smtClean="0"/>
              <a:t>Behavior</a:t>
            </a:r>
            <a:r>
              <a:rPr kumimoji="1" lang="ja-JP" altLang="en-US" sz="3700" dirty="0" smtClean="0"/>
              <a:t>」</a:t>
            </a:r>
            <a:r>
              <a:rPr lang="en-US" altLang="ja-JP" sz="3700" dirty="0" smtClean="0"/>
              <a:t> or </a:t>
            </a:r>
            <a:r>
              <a:rPr kumimoji="1" lang="ja-JP" altLang="en-US" sz="3700" dirty="0" smtClean="0"/>
              <a:t>「</a:t>
            </a:r>
            <a:r>
              <a:rPr kumimoji="1" lang="en-US" altLang="ja-JP" sz="3700" dirty="0" smtClean="0"/>
              <a:t>experience</a:t>
            </a:r>
            <a:r>
              <a:rPr kumimoji="1" lang="ja-JP" altLang="en-US" sz="3700" dirty="0" smtClean="0"/>
              <a:t>」</a:t>
            </a:r>
            <a:r>
              <a:rPr kumimoji="1" lang="en-US" altLang="ja-JP" sz="3700" dirty="0" smtClean="0"/>
              <a:t> etc.</a:t>
            </a:r>
          </a:p>
          <a:p>
            <a:pPr lvl="2">
              <a:lnSpc>
                <a:spcPct val="100000"/>
              </a:lnSpc>
            </a:pPr>
            <a:r>
              <a:rPr kumimoji="1" lang="en-US" altLang="ja-JP" sz="3400" dirty="0" smtClean="0"/>
              <a:t>Information tied specifically to an person</a:t>
            </a:r>
          </a:p>
          <a:p>
            <a:pPr lvl="1">
              <a:lnSpc>
                <a:spcPct val="100000"/>
              </a:lnSpc>
            </a:pPr>
            <a:endParaRPr kumimoji="1" lang="en-US" altLang="ja-JP" sz="3700" dirty="0" smtClean="0"/>
          </a:p>
          <a:p>
            <a:pPr>
              <a:lnSpc>
                <a:spcPct val="100000"/>
              </a:lnSpc>
            </a:pPr>
            <a:r>
              <a:rPr lang="en-US" altLang="ja-JP" sz="4000" dirty="0" smtClean="0"/>
              <a:t>As you answer the questions</a:t>
            </a:r>
            <a:r>
              <a:rPr lang="ja-JP" altLang="en-US" sz="4000" dirty="0" smtClean="0"/>
              <a:t>、</a:t>
            </a:r>
            <a:r>
              <a:rPr lang="en-US" altLang="ja-JP" sz="4000" dirty="0" smtClean="0"/>
              <a:t>you will be identified</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21</a:t>
            </a:fld>
            <a:endParaRPr kumimoji="1" lang="ja-JP" altLang="en-US" dirty="0"/>
          </a:p>
        </p:txBody>
      </p:sp>
    </p:spTree>
    <p:extLst>
      <p:ext uri="{BB962C8B-B14F-4D97-AF65-F5344CB8AC3E}">
        <p14:creationId xmlns:p14="http://schemas.microsoft.com/office/powerpoint/2010/main" val="3394255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err="1"/>
              <a:t>Zushi</a:t>
            </a:r>
            <a:r>
              <a:rPr lang="en-US" altLang="ja-JP" sz="4000" dirty="0"/>
              <a:t> stalker murder case</a:t>
            </a:r>
            <a:endParaRPr kumimoji="1" lang="ja-JP" altLang="en-US" sz="4000" dirty="0"/>
          </a:p>
        </p:txBody>
      </p:sp>
      <p:sp>
        <p:nvSpPr>
          <p:cNvPr id="3" name="コンテンツ プレースホルダー 2"/>
          <p:cNvSpPr>
            <a:spLocks noGrp="1"/>
          </p:cNvSpPr>
          <p:nvPr>
            <p:ph idx="1"/>
          </p:nvPr>
        </p:nvSpPr>
        <p:spPr/>
        <p:txBody>
          <a:bodyPr>
            <a:normAutofit fontScale="92500" lnSpcReduction="20000"/>
          </a:bodyPr>
          <a:lstStyle/>
          <a:p>
            <a:r>
              <a:rPr lang="en-US" altLang="ja-JP" sz="3600" dirty="0" smtClean="0"/>
              <a:t>Search a lover broken long ago </a:t>
            </a:r>
            <a:r>
              <a:rPr lang="en-US" altLang="ja-JP" sz="3600" dirty="0"/>
              <a:t>online</a:t>
            </a:r>
            <a:endParaRPr kumimoji="1" lang="en-US" altLang="ja-JP" sz="3600" dirty="0" smtClean="0"/>
          </a:p>
          <a:p>
            <a:endParaRPr lang="en-US" altLang="ja-JP" sz="3600" dirty="0" smtClean="0"/>
          </a:p>
          <a:p>
            <a:r>
              <a:rPr lang="en-US" altLang="ja-JP" sz="3600" dirty="0"/>
              <a:t>Full use of question site (Yahoo </a:t>
            </a:r>
            <a:r>
              <a:rPr lang="en-US" altLang="ja-JP" sz="3600" dirty="0" err="1"/>
              <a:t>Chiebukuro</a:t>
            </a:r>
            <a:r>
              <a:rPr lang="en-US" altLang="ja-JP" sz="3600" dirty="0"/>
              <a:t>) </a:t>
            </a:r>
            <a:r>
              <a:rPr lang="en-US" altLang="ja-JP" sz="3600" dirty="0" err="1"/>
              <a:t>etc</a:t>
            </a:r>
            <a:endParaRPr lang="en-US" altLang="ja-JP" sz="3600" dirty="0" smtClean="0"/>
          </a:p>
          <a:p>
            <a:r>
              <a:rPr lang="en-US" altLang="ja-JP" sz="3600" dirty="0"/>
              <a:t>Appear as acquaintance, listen to people </a:t>
            </a:r>
            <a:r>
              <a:rPr lang="en-US" altLang="ja-JP" sz="3600" dirty="0" smtClean="0"/>
              <a:t>nearby</a:t>
            </a:r>
          </a:p>
          <a:p>
            <a:r>
              <a:rPr lang="ja-JP" altLang="en-US" sz="3600" dirty="0" smtClean="0"/>
              <a:t>「</a:t>
            </a:r>
            <a:r>
              <a:rPr lang="en-US" altLang="ja-JP" sz="3600" dirty="0" smtClean="0"/>
              <a:t>It’s a question to who living in</a:t>
            </a:r>
            <a:r>
              <a:rPr lang="ja-JP" altLang="en-US" sz="3600" dirty="0" smtClean="0"/>
              <a:t>＊＊＊。</a:t>
            </a:r>
            <a:r>
              <a:rPr lang="en-US" altLang="ja-JP" sz="3600" dirty="0" smtClean="0"/>
              <a:t>I’m looking for a person who took care of me in the past</a:t>
            </a:r>
            <a:r>
              <a:rPr lang="ja-JP" altLang="en-US" sz="3600" dirty="0" smtClean="0"/>
              <a:t>。</a:t>
            </a:r>
            <a:r>
              <a:rPr lang="en-US" altLang="ja-JP" sz="3600" dirty="0" smtClean="0"/>
              <a:t>It’s seems she is living in</a:t>
            </a:r>
            <a:r>
              <a:rPr lang="ja-JP" altLang="en-US" sz="3600" dirty="0" smtClean="0"/>
              <a:t>＊＊＊、</a:t>
            </a:r>
            <a:r>
              <a:rPr lang="en-US" altLang="ja-JP" sz="3600" dirty="0" smtClean="0"/>
              <a:t>but don’t know a detailed address</a:t>
            </a:r>
            <a:r>
              <a:rPr lang="ja-JP" altLang="en-US" sz="3600" dirty="0" smtClean="0"/>
              <a:t>」</a:t>
            </a:r>
            <a:r>
              <a:rPr lang="en-US" altLang="ja-JP" sz="3600" dirty="0" smtClean="0"/>
              <a:t> question like this etc</a:t>
            </a:r>
            <a:r>
              <a:rPr lang="en-US" altLang="ja-JP" sz="3600" dirty="0"/>
              <a:t>.</a:t>
            </a:r>
            <a:endParaRPr lang="ja-JP" altLang="en-US" sz="36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22</a:t>
            </a:fld>
            <a:endParaRPr kumimoji="1" lang="ja-JP" altLang="en-US" dirty="0"/>
          </a:p>
        </p:txBody>
      </p:sp>
    </p:spTree>
    <p:extLst>
      <p:ext uri="{BB962C8B-B14F-4D97-AF65-F5344CB8AC3E}">
        <p14:creationId xmlns:p14="http://schemas.microsoft.com/office/powerpoint/2010/main" val="1118288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Bit coin</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lang="en-US" altLang="ja-JP" sz="3200" dirty="0"/>
              <a:t>Peer to Peer type payment network and encryption currency based on open source protocol using public transaction log.(</a:t>
            </a:r>
            <a:r>
              <a:rPr lang="en-US" altLang="ja-JP" sz="3200" dirty="0" smtClean="0"/>
              <a:t>Wikipedia)</a:t>
            </a:r>
          </a:p>
          <a:p>
            <a:r>
              <a:rPr lang="en-US" altLang="ja-JP" sz="3200" dirty="0" smtClean="0"/>
              <a:t>A type of electronic money</a:t>
            </a:r>
          </a:p>
          <a:p>
            <a:r>
              <a:rPr lang="en-US" altLang="ja-JP" sz="3200" dirty="0" smtClean="0"/>
              <a:t>Managed in non-centralized manner</a:t>
            </a:r>
            <a:r>
              <a:rPr lang="ja-JP" altLang="en-US" sz="3200" dirty="0" smtClean="0"/>
              <a:t>（</a:t>
            </a:r>
            <a:r>
              <a:rPr lang="en-US" altLang="ja-JP" sz="3200" dirty="0" smtClean="0"/>
              <a:t>Mutual monitoring by P2P</a:t>
            </a:r>
            <a:r>
              <a:rPr lang="ja-JP" altLang="en-US" sz="3200" dirty="0" smtClean="0"/>
              <a:t>）</a:t>
            </a:r>
            <a:endParaRPr lang="en-US" altLang="ja-JP" sz="3200" dirty="0" smtClean="0"/>
          </a:p>
          <a:p>
            <a:r>
              <a:rPr lang="en-US" altLang="ja-JP" sz="3200" dirty="0" smtClean="0"/>
              <a:t>Specially considered security</a:t>
            </a:r>
          </a:p>
          <a:p>
            <a:r>
              <a:rPr lang="en-US" altLang="ja-JP" sz="3200" dirty="0" smtClean="0"/>
              <a:t>Monetary value is not stable</a:t>
            </a:r>
          </a:p>
          <a:p>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23</a:t>
            </a:fld>
            <a:endParaRPr kumimoji="1" lang="ja-JP" altLang="en-US" dirty="0"/>
          </a:p>
        </p:txBody>
      </p:sp>
    </p:spTree>
    <p:extLst>
      <p:ext uri="{BB962C8B-B14F-4D97-AF65-F5344CB8AC3E}">
        <p14:creationId xmlns:p14="http://schemas.microsoft.com/office/powerpoint/2010/main" val="514526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円/楕円 56"/>
          <p:cNvSpPr/>
          <p:nvPr/>
        </p:nvSpPr>
        <p:spPr>
          <a:xfrm>
            <a:off x="2286000" y="1777999"/>
            <a:ext cx="5926667" cy="458893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8" name="テキスト ボックス 57"/>
          <p:cNvSpPr txBox="1"/>
          <p:nvPr/>
        </p:nvSpPr>
        <p:spPr>
          <a:xfrm>
            <a:off x="4436533" y="1913467"/>
            <a:ext cx="886293" cy="369332"/>
          </a:xfrm>
          <a:prstGeom prst="rect">
            <a:avLst/>
          </a:prstGeom>
          <a:noFill/>
        </p:spPr>
        <p:txBody>
          <a:bodyPr wrap="none" rtlCol="0">
            <a:spAutoFit/>
          </a:bodyPr>
          <a:lstStyle/>
          <a:p>
            <a:r>
              <a:rPr kumimoji="1" lang="en-US" altLang="ja-JP" dirty="0" smtClean="0"/>
              <a:t>Bit coin</a:t>
            </a:r>
            <a:endParaRPr kumimoji="1" lang="ja-JP" altLang="en-US" dirty="0"/>
          </a:p>
        </p:txBody>
      </p:sp>
      <p:sp>
        <p:nvSpPr>
          <p:cNvPr id="5" name="タイトル 4"/>
          <p:cNvSpPr>
            <a:spLocks noGrp="1"/>
          </p:cNvSpPr>
          <p:nvPr>
            <p:ph type="title"/>
          </p:nvPr>
        </p:nvSpPr>
        <p:spPr/>
        <p:txBody>
          <a:bodyPr>
            <a:normAutofit/>
          </a:bodyPr>
          <a:lstStyle/>
          <a:p>
            <a:r>
              <a:rPr kumimoji="1" lang="en-US" altLang="ja-JP" sz="4000" dirty="0" smtClean="0"/>
              <a:t>P2P Network</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24</a:t>
            </a:fld>
            <a:endParaRPr kumimoji="1" lang="ja-JP" altLang="en-US"/>
          </a:p>
        </p:txBody>
      </p:sp>
      <p:sp>
        <p:nvSpPr>
          <p:cNvPr id="6" name="正方形/長方形 5"/>
          <p:cNvSpPr/>
          <p:nvPr/>
        </p:nvSpPr>
        <p:spPr>
          <a:xfrm>
            <a:off x="2997200" y="2556933"/>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874933" y="5079999"/>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859867" y="3098800"/>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97201" y="5113867"/>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24133" y="2641600"/>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矢印コネクタ 11"/>
          <p:cNvCxnSpPr>
            <a:stCxn id="6" idx="3"/>
            <a:endCxn id="10" idx="1"/>
          </p:cNvCxnSpPr>
          <p:nvPr/>
        </p:nvCxnSpPr>
        <p:spPr>
          <a:xfrm>
            <a:off x="3589867" y="2853267"/>
            <a:ext cx="3234266" cy="846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8" idx="3"/>
            <a:endCxn id="10" idx="1"/>
          </p:cNvCxnSpPr>
          <p:nvPr/>
        </p:nvCxnSpPr>
        <p:spPr>
          <a:xfrm flipV="1">
            <a:off x="5452534" y="2937934"/>
            <a:ext cx="1371599" cy="45720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6" idx="3"/>
            <a:endCxn id="8" idx="1"/>
          </p:cNvCxnSpPr>
          <p:nvPr/>
        </p:nvCxnSpPr>
        <p:spPr>
          <a:xfrm>
            <a:off x="3589867" y="2853267"/>
            <a:ext cx="1270000" cy="5418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a:stCxn id="6" idx="2"/>
            <a:endCxn id="9" idx="0"/>
          </p:cNvCxnSpPr>
          <p:nvPr/>
        </p:nvCxnSpPr>
        <p:spPr>
          <a:xfrm>
            <a:off x="3293534" y="3149600"/>
            <a:ext cx="1" cy="19642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a:stCxn id="9" idx="3"/>
            <a:endCxn id="8" idx="1"/>
          </p:cNvCxnSpPr>
          <p:nvPr/>
        </p:nvCxnSpPr>
        <p:spPr>
          <a:xfrm flipV="1">
            <a:off x="3589868" y="3395134"/>
            <a:ext cx="1269999" cy="20150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9" idx="3"/>
            <a:endCxn id="7" idx="1"/>
          </p:cNvCxnSpPr>
          <p:nvPr/>
        </p:nvCxnSpPr>
        <p:spPr>
          <a:xfrm flipV="1">
            <a:off x="3589868" y="5376333"/>
            <a:ext cx="3285065" cy="33868"/>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7" idx="0"/>
            <a:endCxn id="10" idx="2"/>
          </p:cNvCxnSpPr>
          <p:nvPr/>
        </p:nvCxnSpPr>
        <p:spPr>
          <a:xfrm flipH="1" flipV="1">
            <a:off x="7120467" y="3234267"/>
            <a:ext cx="50800" cy="1845732"/>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stCxn id="8" idx="2"/>
            <a:endCxn id="7" idx="0"/>
          </p:cNvCxnSpPr>
          <p:nvPr/>
        </p:nvCxnSpPr>
        <p:spPr>
          <a:xfrm>
            <a:off x="5156201" y="3691467"/>
            <a:ext cx="2015066" cy="1388532"/>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6" idx="2"/>
            <a:endCxn id="7" idx="1"/>
          </p:cNvCxnSpPr>
          <p:nvPr/>
        </p:nvCxnSpPr>
        <p:spPr>
          <a:xfrm>
            <a:off x="3293534" y="3149600"/>
            <a:ext cx="3581399" cy="2226733"/>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9" idx="3"/>
            <a:endCxn id="10" idx="2"/>
          </p:cNvCxnSpPr>
          <p:nvPr/>
        </p:nvCxnSpPr>
        <p:spPr>
          <a:xfrm flipV="1">
            <a:off x="3589868" y="3234267"/>
            <a:ext cx="3530599" cy="2175934"/>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55" name="乗算記号 54"/>
          <p:cNvSpPr/>
          <p:nvPr/>
        </p:nvSpPr>
        <p:spPr>
          <a:xfrm>
            <a:off x="4436533" y="2590800"/>
            <a:ext cx="1473200" cy="1557866"/>
          </a:xfrm>
          <a:prstGeom prst="mathMultiply">
            <a:avLst>
              <a:gd name="adj1" fmla="val 8578"/>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774659" y="2143177"/>
            <a:ext cx="3301467" cy="646331"/>
          </a:xfrm>
          <a:prstGeom prst="rect">
            <a:avLst/>
          </a:prstGeom>
          <a:noFill/>
        </p:spPr>
        <p:txBody>
          <a:bodyPr wrap="none" rtlCol="0">
            <a:spAutoFit/>
          </a:bodyPr>
          <a:lstStyle/>
          <a:p>
            <a:r>
              <a:rPr kumimoji="1" lang="en-US" altLang="ja-JP" dirty="0"/>
              <a:t>Even if one part is bad, </a:t>
            </a:r>
            <a:endParaRPr kumimoji="1" lang="en-US" altLang="ja-JP" dirty="0" smtClean="0"/>
          </a:p>
          <a:p>
            <a:r>
              <a:rPr kumimoji="1" lang="en-US" altLang="ja-JP" dirty="0" smtClean="0"/>
              <a:t>the </a:t>
            </a:r>
            <a:r>
              <a:rPr kumimoji="1" lang="en-US" altLang="ja-JP" dirty="0"/>
              <a:t>influence on the whole is less</a:t>
            </a:r>
            <a:endParaRPr kumimoji="1" lang="ja-JP" altLang="en-US" dirty="0"/>
          </a:p>
        </p:txBody>
      </p:sp>
    </p:spTree>
    <p:extLst>
      <p:ext uri="{BB962C8B-B14F-4D97-AF65-F5344CB8AC3E}">
        <p14:creationId xmlns:p14="http://schemas.microsoft.com/office/powerpoint/2010/main" val="2127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Is bit coin dangerous?</a:t>
            </a:r>
            <a:endParaRPr kumimoji="1" lang="ja-JP" altLang="en-US" sz="4000" dirty="0"/>
          </a:p>
        </p:txBody>
      </p:sp>
      <p:pic>
        <p:nvPicPr>
          <p:cNvPr id="5" name="コンテンツ プレースホルダー 4" descr="スクリーンショット 2015-07-13 11.05.27.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008" b="-1201"/>
          <a:stretch/>
        </p:blipFill>
        <p:spPr>
          <a:xfrm>
            <a:off x="628650" y="1690689"/>
            <a:ext cx="6591985" cy="4521200"/>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25</a:t>
            </a:fld>
            <a:endParaRPr kumimoji="1" lang="ja-JP" altLang="en-US"/>
          </a:p>
        </p:txBody>
      </p:sp>
      <p:sp>
        <p:nvSpPr>
          <p:cNvPr id="6" name="テキスト ボックス 5"/>
          <p:cNvSpPr txBox="1"/>
          <p:nvPr/>
        </p:nvSpPr>
        <p:spPr>
          <a:xfrm>
            <a:off x="4730255" y="6348530"/>
            <a:ext cx="3255594" cy="369332"/>
          </a:xfrm>
          <a:prstGeom prst="rect">
            <a:avLst/>
          </a:prstGeom>
          <a:noFill/>
        </p:spPr>
        <p:txBody>
          <a:bodyPr wrap="none" rtlCol="0">
            <a:spAutoFit/>
          </a:bodyPr>
          <a:lstStyle/>
          <a:p>
            <a:r>
              <a:rPr kumimoji="1" lang="ja-JP" altLang="en-US" dirty="0" smtClean="0"/>
              <a:t>（</a:t>
            </a:r>
            <a:r>
              <a:rPr kumimoji="1" lang="en-US" altLang="ja-JP" dirty="0" smtClean="0"/>
              <a:t>Nihon </a:t>
            </a:r>
            <a:r>
              <a:rPr kumimoji="1" lang="en-US" altLang="ja-JP" dirty="0" err="1" smtClean="0"/>
              <a:t>keizai</a:t>
            </a:r>
            <a:r>
              <a:rPr kumimoji="1" lang="en-US" altLang="ja-JP" dirty="0" smtClean="0"/>
              <a:t> news</a:t>
            </a:r>
            <a:r>
              <a:rPr kumimoji="1" lang="ja-JP" altLang="en-US" dirty="0" smtClean="0"/>
              <a:t>　</a:t>
            </a:r>
            <a:r>
              <a:rPr kumimoji="1" lang="en-US" altLang="ja-JP" dirty="0" smtClean="0"/>
              <a:t>2014/2/28</a:t>
            </a:r>
            <a:r>
              <a:rPr kumimoji="1" lang="ja-JP" altLang="en-US" dirty="0" smtClean="0"/>
              <a:t>）</a:t>
            </a:r>
            <a:endParaRPr kumimoji="1" lang="ja-JP" altLang="en-US" dirty="0"/>
          </a:p>
        </p:txBody>
      </p:sp>
      <p:sp>
        <p:nvSpPr>
          <p:cNvPr id="3" name="テキスト ボックス 2"/>
          <p:cNvSpPr txBox="1"/>
          <p:nvPr/>
        </p:nvSpPr>
        <p:spPr>
          <a:xfrm>
            <a:off x="607452" y="1693219"/>
            <a:ext cx="4893963" cy="369332"/>
          </a:xfrm>
          <a:prstGeom prst="rect">
            <a:avLst/>
          </a:prstGeom>
          <a:solidFill>
            <a:schemeClr val="bg1"/>
          </a:solidFill>
        </p:spPr>
        <p:txBody>
          <a:bodyPr wrap="none" rtlCol="0">
            <a:spAutoFit/>
          </a:bodyPr>
          <a:lstStyle/>
          <a:p>
            <a:r>
              <a:rPr kumimoji="1" lang="en-US" altLang="ja-JP" dirty="0" smtClean="0"/>
              <a:t>Failure of Mount </a:t>
            </a:r>
            <a:r>
              <a:rPr kumimoji="1" lang="en-US" altLang="ja-JP" dirty="0" err="1" smtClean="0"/>
              <a:t>gox</a:t>
            </a:r>
            <a:r>
              <a:rPr kumimoji="1" lang="en-US" altLang="ja-JP" dirty="0" smtClean="0"/>
              <a:t>, 11.4 billion yen disappeared</a:t>
            </a:r>
            <a:endParaRPr kumimoji="1" lang="ja-JP" altLang="en-US" dirty="0"/>
          </a:p>
        </p:txBody>
      </p:sp>
      <p:sp>
        <p:nvSpPr>
          <p:cNvPr id="7" name="テキスト ボックス 6"/>
          <p:cNvSpPr txBox="1"/>
          <p:nvPr/>
        </p:nvSpPr>
        <p:spPr>
          <a:xfrm>
            <a:off x="648559" y="2337225"/>
            <a:ext cx="6824004" cy="1169551"/>
          </a:xfrm>
          <a:prstGeom prst="rect">
            <a:avLst/>
          </a:prstGeom>
          <a:solidFill>
            <a:schemeClr val="bg1"/>
          </a:solidFill>
        </p:spPr>
        <p:txBody>
          <a:bodyPr wrap="none" rtlCol="0">
            <a:spAutoFit/>
          </a:bodyPr>
          <a:lstStyle/>
          <a:p>
            <a:r>
              <a:rPr kumimoji="1" lang="en-US" altLang="ja-JP" sz="1400" dirty="0" smtClean="0"/>
              <a:t>MTGOX, </a:t>
            </a:r>
            <a:r>
              <a:rPr kumimoji="1" lang="en-US" altLang="ja-JP" sz="1400" dirty="0"/>
              <a:t>which operates an exchanges "Big Coin" exchange on the Internet, applied for </a:t>
            </a:r>
            <a:endParaRPr kumimoji="1" lang="en-US" altLang="ja-JP" sz="1400" dirty="0" smtClean="0"/>
          </a:p>
          <a:p>
            <a:r>
              <a:rPr kumimoji="1" lang="en-US" altLang="ja-JP" sz="1400" dirty="0" smtClean="0"/>
              <a:t>civil </a:t>
            </a:r>
            <a:r>
              <a:rPr kumimoji="1" lang="en-US" altLang="ja-JP" sz="1400" dirty="0"/>
              <a:t>rehabilitation law </a:t>
            </a:r>
            <a:r>
              <a:rPr kumimoji="1" lang="en-US" altLang="ja-JP" sz="1400" dirty="0" smtClean="0"/>
              <a:t>on</a:t>
            </a:r>
            <a:r>
              <a:rPr kumimoji="1" lang="ja-JP" altLang="en-US" sz="1400" dirty="0" smtClean="0"/>
              <a:t>　</a:t>
            </a:r>
            <a:r>
              <a:rPr kumimoji="1" lang="en-US" altLang="ja-JP" sz="1400" dirty="0" smtClean="0"/>
              <a:t>Tokyo </a:t>
            </a:r>
            <a:r>
              <a:rPr kumimoji="1" lang="en-US" altLang="ja-JP" sz="1400" dirty="0"/>
              <a:t>District Court on 28th, announced that it was accepted </a:t>
            </a:r>
            <a:endParaRPr kumimoji="1" lang="en-US" altLang="ja-JP" sz="1400" dirty="0" smtClean="0"/>
          </a:p>
          <a:p>
            <a:r>
              <a:rPr kumimoji="1" lang="en-US" altLang="ja-JP" sz="1400" dirty="0" smtClean="0"/>
              <a:t>the </a:t>
            </a:r>
            <a:r>
              <a:rPr kumimoji="1" lang="en-US" altLang="ja-JP" sz="1400" dirty="0"/>
              <a:t>same </a:t>
            </a:r>
            <a:r>
              <a:rPr kumimoji="1" lang="en-US" altLang="ja-JP" sz="1400" dirty="0" smtClean="0"/>
              <a:t>day.</a:t>
            </a:r>
            <a:r>
              <a:rPr kumimoji="1" lang="ja-JP" altLang="en-US" sz="1400" dirty="0" smtClean="0"/>
              <a:t>　</a:t>
            </a:r>
            <a:r>
              <a:rPr kumimoji="1" lang="en-US" altLang="ja-JP" sz="1400" dirty="0" smtClean="0"/>
              <a:t>Debt </a:t>
            </a:r>
            <a:r>
              <a:rPr kumimoji="1" lang="en-US" altLang="ja-JP" sz="1400" dirty="0"/>
              <a:t>exceeded the asset was </a:t>
            </a:r>
            <a:r>
              <a:rPr kumimoji="1" lang="en-US" altLang="ja-JP" sz="1400" dirty="0" smtClean="0"/>
              <a:t>defined</a:t>
            </a:r>
            <a:r>
              <a:rPr kumimoji="1" lang="ja-JP" altLang="en-US" sz="1400" dirty="0" smtClean="0"/>
              <a:t>　</a:t>
            </a:r>
            <a:r>
              <a:rPr kumimoji="1" lang="en-US" altLang="ja-JP" sz="1400" dirty="0" smtClean="0"/>
              <a:t>as </a:t>
            </a:r>
            <a:r>
              <a:rPr kumimoji="1" lang="en-US" altLang="ja-JP" sz="1400" dirty="0"/>
              <a:t>exceeding the debt. In addition </a:t>
            </a:r>
            <a:r>
              <a:rPr kumimoji="1" lang="en-US" altLang="ja-JP" sz="1400" dirty="0" smtClean="0"/>
              <a:t>to</a:t>
            </a:r>
          </a:p>
          <a:p>
            <a:r>
              <a:rPr kumimoji="1" lang="en-US" altLang="ja-JP" sz="1400" dirty="0" smtClean="0"/>
              <a:t> </a:t>
            </a:r>
            <a:r>
              <a:rPr kumimoji="1" lang="en-US" altLang="ja-JP" sz="1400" dirty="0"/>
              <a:t>the 750,000-bit coin held by the customer, it was found that the deposit for </a:t>
            </a:r>
            <a:endParaRPr kumimoji="1" lang="en-US" altLang="ja-JP" sz="1400" dirty="0" smtClean="0"/>
          </a:p>
          <a:p>
            <a:r>
              <a:rPr kumimoji="1" lang="en-US" altLang="ja-JP" sz="1400" dirty="0" smtClean="0"/>
              <a:t>purchase </a:t>
            </a:r>
            <a:r>
              <a:rPr kumimoji="1" lang="en-US" altLang="ja-JP" sz="1400" dirty="0"/>
              <a:t>was also disappeared up to about 2.8 billion </a:t>
            </a:r>
            <a:r>
              <a:rPr kumimoji="1" lang="en-US" altLang="ja-JP" sz="1400" dirty="0" smtClean="0"/>
              <a:t>yen</a:t>
            </a:r>
            <a:endParaRPr kumimoji="1" lang="ja-JP" altLang="en-US" sz="1400" dirty="0"/>
          </a:p>
        </p:txBody>
      </p:sp>
      <p:sp>
        <p:nvSpPr>
          <p:cNvPr id="8" name="テキスト ボックス 7"/>
          <p:cNvSpPr txBox="1"/>
          <p:nvPr/>
        </p:nvSpPr>
        <p:spPr>
          <a:xfrm>
            <a:off x="459396" y="3570423"/>
            <a:ext cx="3715700" cy="2893100"/>
          </a:xfrm>
          <a:prstGeom prst="rect">
            <a:avLst/>
          </a:prstGeom>
          <a:solidFill>
            <a:schemeClr val="bg1"/>
          </a:solidFill>
        </p:spPr>
        <p:txBody>
          <a:bodyPr wrap="square" rtlCol="0">
            <a:spAutoFit/>
          </a:bodyPr>
          <a:lstStyle/>
          <a:p>
            <a:r>
              <a:rPr kumimoji="1" lang="en-US" altLang="ja-JP" sz="1400" dirty="0"/>
              <a:t>MTGOX president Mark </a:t>
            </a:r>
            <a:r>
              <a:rPr kumimoji="1" lang="en-US" altLang="ja-JP" sz="1400" dirty="0" err="1"/>
              <a:t>Marcubrez</a:t>
            </a:r>
            <a:r>
              <a:rPr kumimoji="1" lang="en-US" altLang="ja-JP" sz="1400" dirty="0"/>
              <a:t> apologized at the press conference on the evening of 28th, "I am sorry that bit coins are gone."</a:t>
            </a:r>
          </a:p>
          <a:p>
            <a:r>
              <a:rPr kumimoji="1" lang="en-US" altLang="ja-JP" sz="1400" dirty="0"/>
              <a:t>The loss is about 750,000 bit coins for customers and 100,000 bit coin owned by the company, which is about 11.4 billion yen in amount, but if calculated with the most recent transaction price (1 bit coin = 550us dollar) of other exchanges , It will be around 47 billion yen</a:t>
            </a:r>
          </a:p>
          <a:p>
            <a:r>
              <a:rPr kumimoji="1" lang="en-US" altLang="ja-JP" sz="1400" dirty="0"/>
              <a:t>The total amount of current liabilities was 6.5 billion yen [determined to be in the state of excessive debt], the company said from around noon on the 25th</a:t>
            </a:r>
            <a:endParaRPr kumimoji="1" lang="ja-JP" altLang="en-US" sz="1400" dirty="0"/>
          </a:p>
        </p:txBody>
      </p:sp>
      <p:sp>
        <p:nvSpPr>
          <p:cNvPr id="9" name="正方形/長方形 8"/>
          <p:cNvSpPr/>
          <p:nvPr/>
        </p:nvSpPr>
        <p:spPr>
          <a:xfrm>
            <a:off x="664603" y="2024770"/>
            <a:ext cx="4572000" cy="276999"/>
          </a:xfrm>
          <a:prstGeom prst="rect">
            <a:avLst/>
          </a:prstGeom>
          <a:solidFill>
            <a:schemeClr val="bg1"/>
          </a:solidFill>
        </p:spPr>
        <p:txBody>
          <a:bodyPr>
            <a:spAutoFit/>
          </a:bodyPr>
          <a:lstStyle/>
          <a:p>
            <a:r>
              <a:rPr lang="en-US" altLang="ja-JP" sz="1200" dirty="0" smtClean="0">
                <a:solidFill>
                  <a:schemeClr val="bg1">
                    <a:lumMod val="50000"/>
                  </a:schemeClr>
                </a:solidFill>
              </a:rPr>
              <a:t>2014/2/28 21:17 (updated at 2014/2/28 22:16)</a:t>
            </a:r>
            <a:endParaRPr lang="ja-JP" altLang="en-US" sz="1200" dirty="0">
              <a:solidFill>
                <a:schemeClr val="bg1">
                  <a:lumMod val="50000"/>
                </a:schemeClr>
              </a:solidFill>
            </a:endParaRPr>
          </a:p>
        </p:txBody>
      </p:sp>
      <p:sp>
        <p:nvSpPr>
          <p:cNvPr id="10" name="正方形/長方形 9"/>
          <p:cNvSpPr/>
          <p:nvPr/>
        </p:nvSpPr>
        <p:spPr>
          <a:xfrm>
            <a:off x="4140866" y="5635723"/>
            <a:ext cx="4572000" cy="461665"/>
          </a:xfrm>
          <a:prstGeom prst="rect">
            <a:avLst/>
          </a:prstGeom>
          <a:solidFill>
            <a:schemeClr val="bg1"/>
          </a:solidFill>
        </p:spPr>
        <p:txBody>
          <a:bodyPr>
            <a:spAutoFit/>
          </a:bodyPr>
          <a:lstStyle/>
          <a:p>
            <a:r>
              <a:rPr lang="en-US" altLang="ja-JP" sz="1200" dirty="0">
                <a:solidFill>
                  <a:schemeClr val="bg1">
                    <a:lumMod val="50000"/>
                  </a:schemeClr>
                </a:solidFill>
              </a:rPr>
              <a:t>MTGOX president </a:t>
            </a:r>
            <a:r>
              <a:rPr lang="en-US" altLang="ja-JP" sz="1200" dirty="0" err="1">
                <a:solidFill>
                  <a:schemeClr val="bg1">
                    <a:lumMod val="50000"/>
                  </a:schemeClr>
                </a:solidFill>
              </a:rPr>
              <a:t>Calvres</a:t>
            </a:r>
            <a:r>
              <a:rPr lang="en-US" altLang="ja-JP" sz="1200" dirty="0">
                <a:solidFill>
                  <a:schemeClr val="bg1">
                    <a:lumMod val="50000"/>
                  </a:schemeClr>
                </a:solidFill>
              </a:rPr>
              <a:t> who headed down at </a:t>
            </a:r>
            <a:endParaRPr lang="en-US" altLang="ja-JP" sz="1200" dirty="0" smtClean="0">
              <a:solidFill>
                <a:schemeClr val="bg1">
                  <a:lumMod val="50000"/>
                </a:schemeClr>
              </a:solidFill>
            </a:endParaRPr>
          </a:p>
          <a:p>
            <a:r>
              <a:rPr lang="en-US" altLang="ja-JP" sz="1200" dirty="0" smtClean="0">
                <a:solidFill>
                  <a:schemeClr val="bg1">
                    <a:lumMod val="50000"/>
                  </a:schemeClr>
                </a:solidFill>
              </a:rPr>
              <a:t>a </a:t>
            </a:r>
            <a:r>
              <a:rPr lang="en-US" altLang="ja-JP" sz="1200" dirty="0">
                <a:solidFill>
                  <a:schemeClr val="bg1">
                    <a:lumMod val="50000"/>
                  </a:schemeClr>
                </a:solidFill>
              </a:rPr>
              <a:t>press conference (28th Afternoon, Tokyo, </a:t>
            </a:r>
            <a:r>
              <a:rPr lang="en-US" altLang="ja-JP" sz="1200" dirty="0" err="1">
                <a:solidFill>
                  <a:schemeClr val="bg1">
                    <a:lumMod val="50000"/>
                  </a:schemeClr>
                </a:solidFill>
              </a:rPr>
              <a:t>Kasumigaseki</a:t>
            </a:r>
            <a:r>
              <a:rPr lang="en-US" altLang="ja-JP" sz="1200" dirty="0">
                <a:solidFill>
                  <a:schemeClr val="bg1">
                    <a:lumMod val="50000"/>
                  </a:schemeClr>
                </a:solidFill>
              </a:rPr>
              <a:t>)</a:t>
            </a:r>
            <a:endParaRPr lang="ja-JP" altLang="en-US" sz="1200" dirty="0">
              <a:solidFill>
                <a:schemeClr val="bg1">
                  <a:lumMod val="50000"/>
                </a:schemeClr>
              </a:solidFill>
            </a:endParaRPr>
          </a:p>
        </p:txBody>
      </p:sp>
    </p:spTree>
    <p:extLst>
      <p:ext uri="{BB962C8B-B14F-4D97-AF65-F5344CB8AC3E}">
        <p14:creationId xmlns:p14="http://schemas.microsoft.com/office/powerpoint/2010/main" val="1854678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2286000" y="1777999"/>
            <a:ext cx="5926667" cy="458893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 name="タイトル 4"/>
          <p:cNvSpPr>
            <a:spLocks noGrp="1"/>
          </p:cNvSpPr>
          <p:nvPr>
            <p:ph type="title"/>
          </p:nvPr>
        </p:nvSpPr>
        <p:spPr/>
        <p:txBody>
          <a:bodyPr>
            <a:normAutofit/>
          </a:bodyPr>
          <a:lstStyle/>
          <a:p>
            <a:r>
              <a:rPr kumimoji="1" lang="en-US" altLang="ja-JP" sz="4000" dirty="0" smtClean="0"/>
              <a:t>P2P Network</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26</a:t>
            </a:fld>
            <a:endParaRPr kumimoji="1" lang="ja-JP" altLang="en-US"/>
          </a:p>
        </p:txBody>
      </p:sp>
      <p:sp>
        <p:nvSpPr>
          <p:cNvPr id="6" name="正方形/長方形 5"/>
          <p:cNvSpPr/>
          <p:nvPr/>
        </p:nvSpPr>
        <p:spPr>
          <a:xfrm>
            <a:off x="2997200" y="2556933"/>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874933" y="5079999"/>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859867" y="3098800"/>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97201" y="5113867"/>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24133" y="2641600"/>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矢印コネクタ 11"/>
          <p:cNvCxnSpPr>
            <a:stCxn id="6" idx="3"/>
            <a:endCxn id="10" idx="1"/>
          </p:cNvCxnSpPr>
          <p:nvPr/>
        </p:nvCxnSpPr>
        <p:spPr>
          <a:xfrm>
            <a:off x="3589867" y="2853267"/>
            <a:ext cx="3234266" cy="846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8" idx="3"/>
            <a:endCxn id="10" idx="1"/>
          </p:cNvCxnSpPr>
          <p:nvPr/>
        </p:nvCxnSpPr>
        <p:spPr>
          <a:xfrm flipV="1">
            <a:off x="5452534" y="2937934"/>
            <a:ext cx="1371599" cy="45720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6" idx="3"/>
            <a:endCxn id="8" idx="1"/>
          </p:cNvCxnSpPr>
          <p:nvPr/>
        </p:nvCxnSpPr>
        <p:spPr>
          <a:xfrm>
            <a:off x="3589867" y="2853267"/>
            <a:ext cx="1270000" cy="5418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a:stCxn id="6" idx="2"/>
            <a:endCxn id="9" idx="0"/>
          </p:cNvCxnSpPr>
          <p:nvPr/>
        </p:nvCxnSpPr>
        <p:spPr>
          <a:xfrm>
            <a:off x="3293534" y="3149600"/>
            <a:ext cx="1" cy="19642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a:stCxn id="9" idx="3"/>
            <a:endCxn id="8" idx="1"/>
          </p:cNvCxnSpPr>
          <p:nvPr/>
        </p:nvCxnSpPr>
        <p:spPr>
          <a:xfrm flipV="1">
            <a:off x="3589868" y="3395134"/>
            <a:ext cx="1269999" cy="20150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9" idx="3"/>
            <a:endCxn id="7" idx="1"/>
          </p:cNvCxnSpPr>
          <p:nvPr/>
        </p:nvCxnSpPr>
        <p:spPr>
          <a:xfrm flipV="1">
            <a:off x="3589868" y="5376333"/>
            <a:ext cx="3285065" cy="33868"/>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7" idx="0"/>
            <a:endCxn id="10" idx="2"/>
          </p:cNvCxnSpPr>
          <p:nvPr/>
        </p:nvCxnSpPr>
        <p:spPr>
          <a:xfrm flipH="1" flipV="1">
            <a:off x="7120467" y="3234267"/>
            <a:ext cx="50800" cy="1845732"/>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stCxn id="8" idx="2"/>
            <a:endCxn id="7" idx="0"/>
          </p:cNvCxnSpPr>
          <p:nvPr/>
        </p:nvCxnSpPr>
        <p:spPr>
          <a:xfrm>
            <a:off x="5156201" y="3691467"/>
            <a:ext cx="2015066" cy="1388532"/>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6" idx="2"/>
            <a:endCxn id="7" idx="1"/>
          </p:cNvCxnSpPr>
          <p:nvPr/>
        </p:nvCxnSpPr>
        <p:spPr>
          <a:xfrm>
            <a:off x="3293534" y="3149600"/>
            <a:ext cx="3581399" cy="2226733"/>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9" idx="3"/>
            <a:endCxn id="10" idx="2"/>
          </p:cNvCxnSpPr>
          <p:nvPr/>
        </p:nvCxnSpPr>
        <p:spPr>
          <a:xfrm flipV="1">
            <a:off x="3589868" y="3234267"/>
            <a:ext cx="3530599" cy="2175934"/>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4436533" y="1913467"/>
            <a:ext cx="886293" cy="369332"/>
          </a:xfrm>
          <a:prstGeom prst="rect">
            <a:avLst/>
          </a:prstGeom>
          <a:noFill/>
        </p:spPr>
        <p:txBody>
          <a:bodyPr wrap="none" rtlCol="0">
            <a:spAutoFit/>
          </a:bodyPr>
          <a:lstStyle/>
          <a:p>
            <a:r>
              <a:rPr kumimoji="1" lang="en-US" altLang="ja-JP" dirty="0" smtClean="0"/>
              <a:t>Bit coin</a:t>
            </a:r>
            <a:endParaRPr kumimoji="1" lang="ja-JP" altLang="en-US" dirty="0"/>
          </a:p>
        </p:txBody>
      </p:sp>
      <p:sp>
        <p:nvSpPr>
          <p:cNvPr id="11" name="正方形/長方形 10"/>
          <p:cNvSpPr/>
          <p:nvPr/>
        </p:nvSpPr>
        <p:spPr>
          <a:xfrm>
            <a:off x="2082800" y="5672667"/>
            <a:ext cx="6604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3" name="図形グループ 22"/>
          <p:cNvGrpSpPr/>
          <p:nvPr/>
        </p:nvGrpSpPr>
        <p:grpSpPr>
          <a:xfrm>
            <a:off x="803880" y="5672795"/>
            <a:ext cx="762000" cy="799523"/>
            <a:chOff x="1219200" y="1676400"/>
            <a:chExt cx="762000" cy="1371600"/>
          </a:xfrm>
        </p:grpSpPr>
        <p:sp>
          <p:nvSpPr>
            <p:cNvPr id="24" name="二等辺三角形 23"/>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A</a:t>
              </a:r>
              <a:endParaRPr kumimoji="1" lang="ja-JP" altLang="en-US" dirty="0"/>
            </a:p>
          </p:txBody>
        </p:sp>
      </p:grpSp>
      <p:sp>
        <p:nvSpPr>
          <p:cNvPr id="14" name="テキスト ボックス 13"/>
          <p:cNvSpPr txBox="1"/>
          <p:nvPr/>
        </p:nvSpPr>
        <p:spPr>
          <a:xfrm>
            <a:off x="711200" y="5215467"/>
            <a:ext cx="591553" cy="369332"/>
          </a:xfrm>
          <a:prstGeom prst="rect">
            <a:avLst/>
          </a:prstGeom>
          <a:noFill/>
        </p:spPr>
        <p:txBody>
          <a:bodyPr wrap="none" rtlCol="0">
            <a:spAutoFit/>
          </a:bodyPr>
          <a:lstStyle/>
          <a:p>
            <a:r>
              <a:rPr kumimoji="1" lang="en-US" altLang="ja-JP" dirty="0" smtClean="0"/>
              <a:t>user</a:t>
            </a:r>
            <a:endParaRPr kumimoji="1" lang="ja-JP" altLang="en-US" dirty="0"/>
          </a:p>
        </p:txBody>
      </p:sp>
      <p:sp>
        <p:nvSpPr>
          <p:cNvPr id="15" name="テキスト ボックス 14"/>
          <p:cNvSpPr txBox="1"/>
          <p:nvPr/>
        </p:nvSpPr>
        <p:spPr>
          <a:xfrm>
            <a:off x="1749272" y="5088106"/>
            <a:ext cx="1161872" cy="369332"/>
          </a:xfrm>
          <a:prstGeom prst="rect">
            <a:avLst/>
          </a:prstGeom>
          <a:noFill/>
        </p:spPr>
        <p:txBody>
          <a:bodyPr wrap="none" rtlCol="0">
            <a:spAutoFit/>
          </a:bodyPr>
          <a:lstStyle/>
          <a:p>
            <a:r>
              <a:rPr kumimoji="1" lang="en-US" altLang="ja-JP" dirty="0" smtClean="0"/>
              <a:t>Exchanges</a:t>
            </a:r>
            <a:endParaRPr kumimoji="1" lang="ja-JP" altLang="en-US" dirty="0"/>
          </a:p>
        </p:txBody>
      </p:sp>
      <p:cxnSp>
        <p:nvCxnSpPr>
          <p:cNvPr id="18" name="直線矢印コネクタ 17"/>
          <p:cNvCxnSpPr/>
          <p:nvPr/>
        </p:nvCxnSpPr>
        <p:spPr>
          <a:xfrm flipV="1">
            <a:off x="1473200" y="5960533"/>
            <a:ext cx="846667" cy="287868"/>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1625600" y="6146800"/>
            <a:ext cx="525279" cy="369332"/>
          </a:xfrm>
          <a:prstGeom prst="rect">
            <a:avLst/>
          </a:prstGeom>
          <a:noFill/>
        </p:spPr>
        <p:txBody>
          <a:bodyPr wrap="none" rtlCol="0">
            <a:spAutoFit/>
          </a:bodyPr>
          <a:lstStyle/>
          <a:p>
            <a:r>
              <a:rPr kumimoji="1" lang="en-US" altLang="ja-JP" dirty="0" smtClean="0"/>
              <a:t>yen</a:t>
            </a:r>
            <a:endParaRPr kumimoji="1" lang="ja-JP" altLang="en-US" dirty="0"/>
          </a:p>
        </p:txBody>
      </p:sp>
      <p:cxnSp>
        <p:nvCxnSpPr>
          <p:cNvPr id="27" name="直線矢印コネクタ 26"/>
          <p:cNvCxnSpPr/>
          <p:nvPr/>
        </p:nvCxnSpPr>
        <p:spPr>
          <a:xfrm flipV="1">
            <a:off x="2540000" y="5537201"/>
            <a:ext cx="711200" cy="389466"/>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2878667" y="5757333"/>
            <a:ext cx="886293" cy="369332"/>
          </a:xfrm>
          <a:prstGeom prst="rect">
            <a:avLst/>
          </a:prstGeom>
          <a:noFill/>
        </p:spPr>
        <p:txBody>
          <a:bodyPr wrap="none" rtlCol="0">
            <a:spAutoFit/>
          </a:bodyPr>
          <a:lstStyle/>
          <a:p>
            <a:r>
              <a:rPr kumimoji="1" lang="en-US" altLang="ja-JP" dirty="0" smtClean="0"/>
              <a:t>Bit coin</a:t>
            </a:r>
            <a:endParaRPr kumimoji="1" lang="ja-JP" altLang="en-US" dirty="0"/>
          </a:p>
        </p:txBody>
      </p:sp>
      <p:sp>
        <p:nvSpPr>
          <p:cNvPr id="33" name="乗算記号 32"/>
          <p:cNvSpPr/>
          <p:nvPr/>
        </p:nvSpPr>
        <p:spPr>
          <a:xfrm>
            <a:off x="1676400" y="5113867"/>
            <a:ext cx="1473200" cy="1557866"/>
          </a:xfrm>
          <a:prstGeom prst="mathMultiply">
            <a:avLst>
              <a:gd name="adj1" fmla="val 8578"/>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364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27</a:t>
            </a:fld>
            <a:endParaRPr kumimoji="1" lang="ja-JP" altLang="en-US"/>
          </a:p>
        </p:txBody>
      </p:sp>
      <p:sp>
        <p:nvSpPr>
          <p:cNvPr id="3" name="コンテンツ プレースホルダー 2"/>
          <p:cNvSpPr>
            <a:spLocks noGrp="1"/>
          </p:cNvSpPr>
          <p:nvPr>
            <p:ph idx="4294967295"/>
          </p:nvPr>
        </p:nvSpPr>
        <p:spPr>
          <a:xfrm>
            <a:off x="628650" y="2117725"/>
            <a:ext cx="7886700" cy="2720975"/>
          </a:xfrm>
        </p:spPr>
        <p:txBody>
          <a:bodyPr>
            <a:normAutofit fontScale="92500" lnSpcReduction="10000"/>
          </a:bodyPr>
          <a:lstStyle/>
          <a:p>
            <a:endParaRPr lang="en-US" altLang="ja-JP" sz="3200" dirty="0" smtClean="0"/>
          </a:p>
          <a:p>
            <a:r>
              <a:rPr lang="en-US" altLang="ja-JP" sz="3200" dirty="0" smtClean="0"/>
              <a:t>Crackers aimed at the </a:t>
            </a:r>
            <a:r>
              <a:rPr lang="en-US" altLang="ja-JP" sz="3200" dirty="0">
                <a:solidFill>
                  <a:srgbClr val="FF0000"/>
                </a:solidFill>
              </a:rPr>
              <a:t>system</a:t>
            </a:r>
            <a:r>
              <a:rPr lang="en-US" altLang="ja-JP" sz="3200" dirty="0"/>
              <a:t> of the</a:t>
            </a:r>
            <a:r>
              <a:rPr lang="en-US" altLang="ja-JP" sz="3200" dirty="0">
                <a:solidFill>
                  <a:srgbClr val="FF0000"/>
                </a:solidFill>
              </a:rPr>
              <a:t> </a:t>
            </a:r>
            <a:r>
              <a:rPr lang="en-US" altLang="ja-JP" sz="3200" dirty="0" smtClean="0">
                <a:solidFill>
                  <a:srgbClr val="FF0000"/>
                </a:solidFill>
              </a:rPr>
              <a:t>bit coin exchange</a:t>
            </a:r>
            <a:r>
              <a:rPr lang="en-US" altLang="ja-JP" sz="3200" dirty="0" smtClean="0"/>
              <a:t>, </a:t>
            </a:r>
            <a:r>
              <a:rPr lang="en-US" altLang="ja-JP" sz="3200" dirty="0"/>
              <a:t>and the </a:t>
            </a:r>
            <a:r>
              <a:rPr lang="en-US" altLang="ja-JP" sz="3200" dirty="0" smtClean="0">
                <a:solidFill>
                  <a:srgbClr val="FF0000"/>
                </a:solidFill>
              </a:rPr>
              <a:t>bit coin</a:t>
            </a:r>
            <a:r>
              <a:rPr lang="en-US" altLang="ja-JP" sz="3200" dirty="0" smtClean="0"/>
              <a:t> </a:t>
            </a:r>
            <a:r>
              <a:rPr lang="en-US" altLang="ja-JP" sz="3200" dirty="0"/>
              <a:t>was stolen</a:t>
            </a:r>
          </a:p>
          <a:p>
            <a:endParaRPr lang="en-US" altLang="ja-JP" sz="3200" dirty="0"/>
          </a:p>
          <a:p>
            <a:r>
              <a:rPr lang="en-US" altLang="ja-JP" sz="3200" dirty="0"/>
              <a:t>The </a:t>
            </a:r>
            <a:r>
              <a:rPr lang="en-US" altLang="ja-JP" sz="3200" dirty="0" smtClean="0">
                <a:solidFill>
                  <a:srgbClr val="FF0000"/>
                </a:solidFill>
              </a:rPr>
              <a:t>bank</a:t>
            </a:r>
            <a:r>
              <a:rPr lang="en-US" altLang="ja-JP" sz="3200" dirty="0" smtClean="0"/>
              <a:t> </a:t>
            </a:r>
            <a:r>
              <a:rPr lang="en-US" altLang="ja-JP" sz="3200" dirty="0" smtClean="0">
                <a:solidFill>
                  <a:srgbClr val="FF0000"/>
                </a:solidFill>
              </a:rPr>
              <a:t>vault</a:t>
            </a:r>
            <a:r>
              <a:rPr lang="en-US" altLang="ja-JP" sz="3200" dirty="0" smtClean="0"/>
              <a:t> was </a:t>
            </a:r>
            <a:r>
              <a:rPr lang="en-US" altLang="ja-JP" sz="3200" dirty="0"/>
              <a:t>attacked and the </a:t>
            </a:r>
            <a:r>
              <a:rPr lang="en-US" altLang="ja-JP" sz="3200" dirty="0">
                <a:solidFill>
                  <a:srgbClr val="FF0000"/>
                </a:solidFill>
              </a:rPr>
              <a:t>cash</a:t>
            </a:r>
            <a:r>
              <a:rPr lang="en-US" altLang="ja-JP" sz="3200" dirty="0"/>
              <a:t> was stolen</a:t>
            </a:r>
            <a:endParaRPr lang="en-US" altLang="ja-JP" sz="3200" dirty="0" smtClean="0"/>
          </a:p>
          <a:p>
            <a:endParaRPr lang="en-US" altLang="ja-JP" dirty="0" smtClean="0"/>
          </a:p>
          <a:p>
            <a:endParaRPr kumimoji="1" lang="ja-JP" altLang="en-US" dirty="0"/>
          </a:p>
        </p:txBody>
      </p:sp>
    </p:spTree>
    <p:extLst>
      <p:ext uri="{BB962C8B-B14F-4D97-AF65-F5344CB8AC3E}">
        <p14:creationId xmlns:p14="http://schemas.microsoft.com/office/powerpoint/2010/main" val="2041067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Problem of Information diffusion</a:t>
            </a:r>
            <a:endParaRPr kumimoji="1"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a:lnSpc>
                <a:spcPct val="110000"/>
              </a:lnSpc>
            </a:pPr>
            <a:r>
              <a:rPr lang="en-US" altLang="ja-JP" sz="3600" dirty="0"/>
              <a:t>Information diffusion on the net is fast, once it spreads it is difficult to </a:t>
            </a:r>
            <a:r>
              <a:rPr lang="en-US" altLang="ja-JP" sz="3600" dirty="0" smtClean="0"/>
              <a:t>erase</a:t>
            </a:r>
          </a:p>
          <a:p>
            <a:pPr lvl="1">
              <a:lnSpc>
                <a:spcPct val="110000"/>
              </a:lnSpc>
            </a:pPr>
            <a:r>
              <a:rPr lang="en-US" altLang="ja-JP" sz="3300" dirty="0" smtClean="0"/>
              <a:t>Digital Tattoo</a:t>
            </a:r>
          </a:p>
          <a:p>
            <a:pPr lvl="2">
              <a:lnSpc>
                <a:spcPct val="110000"/>
              </a:lnSpc>
            </a:pPr>
            <a:r>
              <a:rPr lang="en-US" altLang="ja-JP" sz="3000" dirty="0" smtClean="0"/>
              <a:t>From </a:t>
            </a:r>
            <a:r>
              <a:rPr lang="ja-JP" altLang="en-US" sz="3000" dirty="0" smtClean="0"/>
              <a:t>「</a:t>
            </a:r>
            <a:r>
              <a:rPr lang="en-US" altLang="ja-JP" sz="3000" dirty="0" smtClean="0"/>
              <a:t>Can not be extinguished</a:t>
            </a:r>
            <a:r>
              <a:rPr lang="ja-JP" altLang="en-US" sz="3000" dirty="0" smtClean="0"/>
              <a:t>」、</a:t>
            </a:r>
            <a:r>
              <a:rPr lang="en-US" altLang="ja-JP" sz="3000" dirty="0" smtClean="0"/>
              <a:t>to </a:t>
            </a:r>
            <a:r>
              <a:rPr lang="ja-JP" altLang="en-US" sz="3000" dirty="0" smtClean="0"/>
              <a:t>「</a:t>
            </a:r>
            <a:r>
              <a:rPr lang="en-US" altLang="ja-JP" sz="3000" dirty="0" smtClean="0"/>
              <a:t>Someday</a:t>
            </a:r>
            <a:r>
              <a:rPr lang="ja-JP" altLang="en-US" sz="3000" dirty="0" smtClean="0"/>
              <a:t>」</a:t>
            </a:r>
            <a:endParaRPr lang="en-US" altLang="ja-JP" sz="3000" dirty="0"/>
          </a:p>
          <a:p>
            <a:pPr>
              <a:lnSpc>
                <a:spcPct val="110000"/>
              </a:lnSpc>
            </a:pPr>
            <a:r>
              <a:rPr lang="en-US" altLang="ja-JP" sz="3600" dirty="0"/>
              <a:t> </a:t>
            </a:r>
            <a:r>
              <a:rPr lang="en-US" altLang="ja-JP" sz="3600" dirty="0" smtClean="0"/>
              <a:t>Once information is flowed </a:t>
            </a:r>
            <a:r>
              <a:rPr lang="en-US" altLang="ja-JP" sz="3600" dirty="0"/>
              <a:t>along the acquaintance relationship with SNS, </a:t>
            </a:r>
            <a:r>
              <a:rPr lang="en-US" altLang="ja-JP" sz="3600" dirty="0" smtClean="0"/>
              <a:t>damage </a:t>
            </a:r>
            <a:r>
              <a:rPr lang="en-US" altLang="ja-JP" sz="3600" dirty="0"/>
              <a:t>is </a:t>
            </a:r>
            <a:r>
              <a:rPr lang="en-US" altLang="ja-JP" sz="3600" dirty="0" smtClean="0"/>
              <a:t>great</a:t>
            </a:r>
          </a:p>
          <a:p>
            <a:pPr lvl="1">
              <a:lnSpc>
                <a:spcPct val="110000"/>
              </a:lnSpc>
            </a:pPr>
            <a:r>
              <a:rPr lang="en-US" altLang="ja-JP" sz="3300" dirty="0" smtClean="0"/>
              <a:t>Revenge porno</a:t>
            </a:r>
          </a:p>
          <a:p>
            <a:pPr>
              <a:lnSpc>
                <a:spcPct val="110000"/>
              </a:lnSpc>
            </a:pPr>
            <a:r>
              <a:rPr lang="en-US" altLang="ja-JP" sz="3600" dirty="0"/>
              <a:t>If it is distributed and recorded like a P2P network, it is impossible to trace where the information remains</a:t>
            </a:r>
            <a:endParaRPr lang="en-US" altLang="ja-JP" sz="3600" dirty="0" smtClean="0"/>
          </a:p>
          <a:p>
            <a:pPr>
              <a:lnSpc>
                <a:spcPct val="110000"/>
              </a:lnSpc>
            </a:pPr>
            <a:r>
              <a:rPr lang="en-US" altLang="ja-JP" sz="3600" dirty="0" smtClean="0"/>
              <a:t>To hear personal </a:t>
            </a:r>
            <a:r>
              <a:rPr lang="en-US" altLang="ja-JP" sz="3600" dirty="0"/>
              <a:t>information </a:t>
            </a:r>
            <a:r>
              <a:rPr lang="en-US" altLang="ja-JP" sz="3600" dirty="0" smtClean="0"/>
              <a:t>by calling </a:t>
            </a:r>
            <a:r>
              <a:rPr lang="en-US" altLang="ja-JP" sz="3600" dirty="0"/>
              <a:t>mass media or net questionnaire</a:t>
            </a:r>
            <a:endParaRPr kumimoji="1" lang="ja-JP" altLang="en-US" sz="36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28</a:t>
            </a:fld>
            <a:endParaRPr kumimoji="1" lang="ja-JP" altLang="en-US" dirty="0"/>
          </a:p>
        </p:txBody>
      </p:sp>
    </p:spTree>
    <p:extLst>
      <p:ext uri="{BB962C8B-B14F-4D97-AF65-F5344CB8AC3E}">
        <p14:creationId xmlns:p14="http://schemas.microsoft.com/office/powerpoint/2010/main" val="4046790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Digital copy</a:t>
            </a:r>
            <a:endParaRPr kumimoji="1"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a:lnSpc>
                <a:spcPct val="110000"/>
              </a:lnSpc>
            </a:pPr>
            <a:r>
              <a:rPr lang="en-US" altLang="ja-JP" sz="4000" dirty="0" smtClean="0"/>
              <a:t>Copy chain</a:t>
            </a:r>
          </a:p>
          <a:p>
            <a:pPr>
              <a:lnSpc>
                <a:spcPct val="110000"/>
              </a:lnSpc>
            </a:pPr>
            <a:r>
              <a:rPr lang="en-US" altLang="ja-JP" sz="4000" dirty="0"/>
              <a:t>In the past (analog), every time you copy it, it deteriorates and it will naturally disappear.</a:t>
            </a:r>
            <a:endParaRPr kumimoji="1" lang="en-US" altLang="ja-JP" sz="4000" dirty="0" smtClean="0"/>
          </a:p>
          <a:p>
            <a:pPr lvl="1">
              <a:lnSpc>
                <a:spcPct val="110000"/>
              </a:lnSpc>
            </a:pPr>
            <a:r>
              <a:rPr lang="en-US" altLang="ja-JP" sz="3600" dirty="0"/>
              <a:t>Because it is a digital copy now, it is difficult to annihilate </a:t>
            </a:r>
            <a:r>
              <a:rPr lang="en-US" altLang="ja-JP" sz="3600" dirty="0" smtClean="0"/>
              <a:t>naturally</a:t>
            </a:r>
          </a:p>
          <a:p>
            <a:pPr lvl="1">
              <a:lnSpc>
                <a:spcPct val="110000"/>
              </a:lnSpc>
            </a:pPr>
            <a:r>
              <a:rPr lang="en-US" altLang="ja-JP" sz="4000" dirty="0"/>
              <a:t>Cloud service or P2P</a:t>
            </a:r>
            <a:endParaRPr kumimoji="1" lang="en-US" altLang="ja-JP" sz="4000" dirty="0" smtClean="0"/>
          </a:p>
          <a:p>
            <a:pPr lvl="1">
              <a:lnSpc>
                <a:spcPct val="110000"/>
              </a:lnSpc>
            </a:pPr>
            <a:r>
              <a:rPr lang="en-US" altLang="ja-JP" sz="3600" dirty="0" smtClean="0"/>
              <a:t>We </a:t>
            </a:r>
            <a:r>
              <a:rPr lang="en-US" altLang="ja-JP" sz="3600" dirty="0"/>
              <a:t>do not know where it will be stored, so </a:t>
            </a:r>
            <a:r>
              <a:rPr lang="en-US" altLang="ja-JP" sz="3600" dirty="0" smtClean="0"/>
              <a:t>we </a:t>
            </a:r>
            <a:r>
              <a:rPr lang="en-US" altLang="ja-JP" sz="3600" dirty="0"/>
              <a:t>can not erase </a:t>
            </a:r>
            <a:r>
              <a:rPr lang="en-US" altLang="ja-JP" sz="3600" dirty="0" smtClean="0"/>
              <a:t>it</a:t>
            </a:r>
            <a:endParaRPr kumimoji="1" lang="en-US" altLang="ja-JP" sz="3600" dirty="0" smtClean="0"/>
          </a:p>
          <a:p>
            <a:pPr>
              <a:lnSpc>
                <a:spcPct val="110000"/>
              </a:lnSpc>
            </a:pPr>
            <a:r>
              <a:rPr lang="en-US" altLang="ja-JP" sz="4000" dirty="0"/>
              <a:t>Once it </a:t>
            </a:r>
            <a:r>
              <a:rPr lang="en-US" altLang="ja-JP" sz="4000" dirty="0" smtClean="0"/>
              <a:t>flows</a:t>
            </a:r>
            <a:r>
              <a:rPr lang="ja-JP" altLang="en-US" sz="4000" dirty="0" smtClean="0"/>
              <a:t>、</a:t>
            </a:r>
            <a:r>
              <a:rPr lang="en-US" altLang="ja-JP" sz="4000" dirty="0" smtClean="0"/>
              <a:t>be </a:t>
            </a:r>
            <a:r>
              <a:rPr lang="en-US" altLang="ja-JP" sz="4000" dirty="0"/>
              <a:t>prepared </a:t>
            </a:r>
            <a:r>
              <a:rPr lang="en-US" altLang="ja-JP" sz="4000" dirty="0" smtClean="0"/>
              <a:t>that </a:t>
            </a:r>
            <a:r>
              <a:rPr lang="en-US" altLang="ja-JP" sz="4000" dirty="0"/>
              <a:t>it can not be erased </a:t>
            </a:r>
            <a:r>
              <a:rPr lang="en-US" altLang="ja-JP" sz="4000" dirty="0" smtClean="0"/>
              <a:t>any more</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29</a:t>
            </a:fld>
            <a:endParaRPr kumimoji="1" lang="ja-JP" altLang="en-US" dirty="0"/>
          </a:p>
        </p:txBody>
      </p:sp>
    </p:spTree>
    <p:extLst>
      <p:ext uri="{BB962C8B-B14F-4D97-AF65-F5344CB8AC3E}">
        <p14:creationId xmlns:p14="http://schemas.microsoft.com/office/powerpoint/2010/main" val="54155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4800" dirty="0"/>
              <a:t>Attack aimed at person</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a:t>
            </a:fld>
            <a:endParaRPr kumimoji="1" lang="ja-JP" altLang="en-US"/>
          </a:p>
        </p:txBody>
      </p:sp>
    </p:spTree>
    <p:extLst>
      <p:ext uri="{BB962C8B-B14F-4D97-AF65-F5344CB8AC3E}">
        <p14:creationId xmlns:p14="http://schemas.microsoft.com/office/powerpoint/2010/main" val="3653118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Case) 2ch</a:t>
            </a:r>
            <a:endParaRPr kumimoji="1" lang="ja-JP" altLang="en-US" sz="4000"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sz="3600" dirty="0" smtClean="0"/>
              <a:t>Posted personal information on 2ch</a:t>
            </a:r>
          </a:p>
          <a:p>
            <a:r>
              <a:rPr kumimoji="1" lang="en-US" altLang="ja-JP" sz="3600" dirty="0" smtClean="0"/>
              <a:t>Delete request from himself</a:t>
            </a:r>
          </a:p>
          <a:p>
            <a:endParaRPr kumimoji="1" lang="en-US" altLang="ja-JP" sz="3600" dirty="0" smtClean="0"/>
          </a:p>
          <a:p>
            <a:r>
              <a:rPr lang="en-US" altLang="ja-JP" sz="3600" dirty="0" smtClean="0"/>
              <a:t>Had been copied to summary site</a:t>
            </a:r>
          </a:p>
          <a:p>
            <a:r>
              <a:rPr lang="en-US" altLang="ja-JP" sz="3600" dirty="0" smtClean="0"/>
              <a:t>So we don’t know how many copied were made</a:t>
            </a:r>
            <a:endParaRPr lang="ja-JP" altLang="en-US" sz="3600" dirty="0"/>
          </a:p>
          <a:p>
            <a:endParaRPr kumimoji="1" lang="en-US" altLang="ja-JP" sz="3600" dirty="0" smtClean="0"/>
          </a:p>
          <a:p>
            <a:r>
              <a:rPr kumimoji="1" lang="en-US" altLang="ja-JP" sz="3600" dirty="0" smtClean="0"/>
              <a:t>Even if it disappears from 2ch, it’s practically impossible to erase from all copy sites</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30</a:t>
            </a:fld>
            <a:endParaRPr kumimoji="1" lang="ja-JP" altLang="en-US" dirty="0"/>
          </a:p>
        </p:txBody>
      </p:sp>
    </p:spTree>
    <p:extLst>
      <p:ext uri="{BB962C8B-B14F-4D97-AF65-F5344CB8AC3E}">
        <p14:creationId xmlns:p14="http://schemas.microsoft.com/office/powerpoint/2010/main" val="2234787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Chain mail</a:t>
            </a:r>
            <a:endParaRPr kumimoji="1" lang="ja-JP" altLang="en-US" sz="4000" dirty="0"/>
          </a:p>
        </p:txBody>
      </p:sp>
      <p:sp>
        <p:nvSpPr>
          <p:cNvPr id="3" name="コンテンツ プレースホルダー 2"/>
          <p:cNvSpPr>
            <a:spLocks noGrp="1"/>
          </p:cNvSpPr>
          <p:nvPr>
            <p:ph idx="1"/>
          </p:nvPr>
        </p:nvSpPr>
        <p:spPr>
          <a:xfrm>
            <a:off x="628650" y="1825625"/>
            <a:ext cx="8170207" cy="4351338"/>
          </a:xfrm>
        </p:spPr>
        <p:txBody>
          <a:bodyPr>
            <a:normAutofit fontScale="70000" lnSpcReduction="20000"/>
          </a:bodyPr>
          <a:lstStyle/>
          <a:p>
            <a:pPr>
              <a:lnSpc>
                <a:spcPct val="100000"/>
              </a:lnSpc>
            </a:pPr>
            <a:r>
              <a:rPr lang="en-US" altLang="ja-JP" sz="3200" dirty="0" smtClean="0"/>
              <a:t>A letter requesting to distribute to an unspecified majority in a chain</a:t>
            </a:r>
            <a:r>
              <a:rPr lang="ja-JP" altLang="en-US" sz="3200" dirty="0" smtClean="0"/>
              <a:t>（</a:t>
            </a:r>
            <a:r>
              <a:rPr lang="en-US" altLang="ja-JP" sz="3200" dirty="0"/>
              <a:t>Wikipedia</a:t>
            </a:r>
            <a:r>
              <a:rPr lang="ja-JP" altLang="en-US" sz="3200" dirty="0"/>
              <a:t>）</a:t>
            </a:r>
            <a:endParaRPr lang="en-US" altLang="ja-JP" sz="3200" dirty="0"/>
          </a:p>
          <a:p>
            <a:pPr lvl="1">
              <a:lnSpc>
                <a:spcPct val="100000"/>
              </a:lnSpc>
            </a:pPr>
            <a:r>
              <a:rPr lang="en-US" altLang="ja-JP" sz="2900" dirty="0" smtClean="0"/>
              <a:t>Classical</a:t>
            </a:r>
            <a:r>
              <a:rPr lang="ja-JP" altLang="en-US" sz="2900" dirty="0" smtClean="0"/>
              <a:t>：「</a:t>
            </a:r>
            <a:r>
              <a:rPr lang="en-US" altLang="ja-JP" sz="2900" b="1" dirty="0" smtClean="0"/>
              <a:t>Letter of unhappiness</a:t>
            </a:r>
            <a:r>
              <a:rPr lang="ja-JP" altLang="en-US" sz="2900" dirty="0" smtClean="0"/>
              <a:t>」</a:t>
            </a:r>
            <a:r>
              <a:rPr lang="en-US" altLang="ja-JP" sz="2900" dirty="0" smtClean="0"/>
              <a:t> or </a:t>
            </a:r>
            <a:r>
              <a:rPr lang="ja-JP" altLang="en-US" sz="2900" dirty="0" smtClean="0"/>
              <a:t>「</a:t>
            </a:r>
            <a:r>
              <a:rPr lang="en-US" altLang="ja-JP" sz="2900" b="1" dirty="0" smtClean="0"/>
              <a:t>Letter of happiness</a:t>
            </a:r>
            <a:r>
              <a:rPr lang="ja-JP" altLang="en-US" sz="2900" dirty="0" smtClean="0"/>
              <a:t>」</a:t>
            </a:r>
            <a:endParaRPr lang="en-US" altLang="ja-JP" sz="2900" dirty="0" smtClean="0"/>
          </a:p>
          <a:p>
            <a:pPr lvl="2">
              <a:lnSpc>
                <a:spcPct val="100000"/>
              </a:lnSpc>
            </a:pPr>
            <a:r>
              <a:rPr lang="en-US" altLang="ja-JP" sz="2600" dirty="0"/>
              <a:t>P</a:t>
            </a:r>
            <a:r>
              <a:rPr lang="en-US" altLang="ja-JP" sz="2600" dirty="0" smtClean="0"/>
              <a:t>erson who received this letter must send it to 10 people within 24hours</a:t>
            </a:r>
            <a:r>
              <a:rPr lang="ja-JP" altLang="en-US" sz="2600" dirty="0" smtClean="0"/>
              <a:t>・・・</a:t>
            </a:r>
            <a:endParaRPr lang="en-US" altLang="ja-JP" sz="2600" dirty="0" smtClean="0"/>
          </a:p>
          <a:p>
            <a:pPr lvl="1">
              <a:lnSpc>
                <a:spcPct val="100000"/>
              </a:lnSpc>
            </a:pPr>
            <a:r>
              <a:rPr lang="en-US" altLang="ja-JP" sz="2900" dirty="0" smtClean="0"/>
              <a:t>Post before</a:t>
            </a:r>
          </a:p>
          <a:p>
            <a:pPr lvl="1">
              <a:lnSpc>
                <a:spcPct val="100000"/>
              </a:lnSpc>
            </a:pPr>
            <a:r>
              <a:rPr lang="en-US" altLang="ja-JP" sz="2900" dirty="0" smtClean="0"/>
              <a:t>Become e-mail since age of net</a:t>
            </a:r>
          </a:p>
          <a:p>
            <a:pPr lvl="2">
              <a:lnSpc>
                <a:spcPct val="100000"/>
              </a:lnSpc>
            </a:pPr>
            <a:r>
              <a:rPr lang="en-US" altLang="ja-JP" sz="2600" dirty="0" smtClean="0"/>
              <a:t>It’s possible to involve a lot in a short time</a:t>
            </a:r>
          </a:p>
          <a:p>
            <a:pPr marL="685800" lvl="2" indent="0">
              <a:lnSpc>
                <a:spcPct val="100000"/>
              </a:lnSpc>
              <a:buNone/>
            </a:pPr>
            <a:endParaRPr lang="en-US" altLang="ja-JP" sz="2600" dirty="0" smtClean="0"/>
          </a:p>
          <a:p>
            <a:pPr lvl="1">
              <a:lnSpc>
                <a:spcPct val="100000"/>
              </a:lnSpc>
            </a:pPr>
            <a:r>
              <a:rPr lang="en-US" altLang="ja-JP" sz="2900" dirty="0" smtClean="0"/>
              <a:t>Besides </a:t>
            </a:r>
            <a:r>
              <a:rPr lang="en-US" altLang="ja-JP" sz="2900" dirty="0"/>
              <a:t>mischief and pleasure, as a means </a:t>
            </a:r>
            <a:r>
              <a:rPr lang="en-US" altLang="ja-JP" sz="2900" dirty="0" smtClean="0"/>
              <a:t>to attack </a:t>
            </a:r>
            <a:r>
              <a:rPr lang="en-US" altLang="ja-JP" sz="2900" dirty="0"/>
              <a:t>information system </a:t>
            </a:r>
            <a:endParaRPr lang="en-US" altLang="ja-JP" sz="2900" dirty="0" smtClean="0"/>
          </a:p>
          <a:p>
            <a:pPr>
              <a:lnSpc>
                <a:spcPct val="100000"/>
              </a:lnSpc>
            </a:pPr>
            <a:endParaRPr lang="en-US" altLang="ja-JP" sz="3200" dirty="0" smtClean="0"/>
          </a:p>
          <a:p>
            <a:pPr>
              <a:lnSpc>
                <a:spcPct val="100000"/>
              </a:lnSpc>
            </a:pPr>
            <a:r>
              <a:rPr lang="en-US" altLang="ja-JP" sz="3200" dirty="0"/>
              <a:t>Because it comes from an acquaintance, I trust </a:t>
            </a:r>
            <a:r>
              <a:rPr lang="en-US" altLang="ja-JP" sz="3200" dirty="0" smtClean="0"/>
              <a:t>unconditionally</a:t>
            </a:r>
          </a:p>
          <a:p>
            <a:pPr>
              <a:lnSpc>
                <a:spcPct val="100000"/>
              </a:lnSpc>
            </a:pPr>
            <a:r>
              <a:rPr lang="en-US" altLang="ja-JP" sz="3200" dirty="0"/>
              <a:t>Do not be </a:t>
            </a:r>
            <a:r>
              <a:rPr lang="en-US" altLang="ja-JP" sz="3200" dirty="0" smtClean="0"/>
              <a:t>scared by </a:t>
            </a:r>
            <a:r>
              <a:rPr lang="en-US" altLang="ja-JP" sz="3200" dirty="0"/>
              <a:t>information</a:t>
            </a:r>
            <a:endParaRPr lang="en-US" altLang="ja-JP" sz="3200" dirty="0" smtClean="0"/>
          </a:p>
          <a:p>
            <a:pPr lvl="1">
              <a:lnSpc>
                <a:spcPct val="100000"/>
              </a:lnSpc>
            </a:pPr>
            <a:r>
              <a:rPr lang="en-US" altLang="ja-JP" sz="2900" dirty="0" smtClean="0"/>
              <a:t>Measure</a:t>
            </a:r>
            <a:r>
              <a:rPr lang="ja-JP" altLang="en-US" sz="2900" dirty="0" smtClean="0"/>
              <a:t>：</a:t>
            </a:r>
            <a:r>
              <a:rPr lang="en-US" altLang="ja-JP" sz="2900" dirty="0" smtClean="0"/>
              <a:t>Thoroughly confirm source of information</a:t>
            </a:r>
          </a:p>
          <a:p>
            <a:endParaRPr kumimoji="1" lang="ja-JP" altLang="en-US" sz="32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31</a:t>
            </a:fld>
            <a:endParaRPr kumimoji="1" lang="ja-JP" altLang="en-US" dirty="0"/>
          </a:p>
        </p:txBody>
      </p:sp>
    </p:spTree>
    <p:extLst>
      <p:ext uri="{BB962C8B-B14F-4D97-AF65-F5344CB8AC3E}">
        <p14:creationId xmlns:p14="http://schemas.microsoft.com/office/powerpoint/2010/main" val="621209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Various chain mail</a:t>
            </a:r>
            <a:endParaRPr kumimoji="1" lang="ja-JP" altLang="en-US" sz="4000" dirty="0"/>
          </a:p>
        </p:txBody>
      </p:sp>
      <p:sp>
        <p:nvSpPr>
          <p:cNvPr id="3" name="コンテンツ プレースホルダー 2"/>
          <p:cNvSpPr>
            <a:spLocks noGrp="1"/>
          </p:cNvSpPr>
          <p:nvPr>
            <p:ph idx="1"/>
          </p:nvPr>
        </p:nvSpPr>
        <p:spPr>
          <a:xfrm>
            <a:off x="615139" y="1582446"/>
            <a:ext cx="7886700" cy="4351338"/>
          </a:xfrm>
        </p:spPr>
        <p:txBody>
          <a:bodyPr>
            <a:noAutofit/>
          </a:bodyPr>
          <a:lstStyle/>
          <a:p>
            <a:r>
              <a:rPr lang="en-US" altLang="ja-JP" sz="2000" dirty="0" smtClean="0"/>
              <a:t>Attachment trouble of Saga Bank</a:t>
            </a:r>
            <a:br>
              <a:rPr lang="en-US" altLang="ja-JP" sz="2000" dirty="0" smtClean="0"/>
            </a:br>
            <a:r>
              <a:rPr lang="en-US" altLang="ja-JP" sz="2000" dirty="0"/>
              <a:t>On December 25, 2003, chain mail called "Saga Bank collapsed on December 26" circulated, </a:t>
            </a:r>
            <a:r>
              <a:rPr lang="en-US" altLang="ja-JP" sz="2000" dirty="0" smtClean="0"/>
              <a:t>attachment trouble occurred, Saga Prefecture Police detained transmitted woman for criminal charges.</a:t>
            </a:r>
            <a:endParaRPr lang="ja-JP" altLang="en-US" sz="2000" dirty="0" smtClean="0"/>
          </a:p>
          <a:p>
            <a:r>
              <a:rPr lang="en-US" altLang="ja-JP" sz="2000" dirty="0" smtClean="0"/>
              <a:t>Successive TV program </a:t>
            </a:r>
            <a:r>
              <a:rPr lang="en-US" altLang="ja-JP" sz="2000" dirty="0"/>
              <a:t>impersonation                                                        From around 1999, a series of chain mails spoofed as </a:t>
            </a:r>
            <a:r>
              <a:rPr lang="ja-JP" altLang="en-US" sz="2000" dirty="0" smtClean="0"/>
              <a:t>「</a:t>
            </a:r>
            <a:r>
              <a:rPr lang="en-US" altLang="ja-JP" sz="2000" dirty="0" smtClean="0"/>
              <a:t>The </a:t>
            </a:r>
            <a:r>
              <a:rPr lang="en-US" altLang="ja-JP" sz="2000" dirty="0" err="1"/>
              <a:t>Tetsuwa</a:t>
            </a:r>
            <a:r>
              <a:rPr lang="en-US" altLang="ja-JP" sz="2000" dirty="0"/>
              <a:t>! DASH !! (Nippon Television</a:t>
            </a:r>
            <a:r>
              <a:rPr lang="en-US" altLang="ja-JP" sz="2000" dirty="0" smtClean="0"/>
              <a:t>)</a:t>
            </a:r>
            <a:r>
              <a:rPr lang="ja-JP" altLang="en-US" sz="2000" dirty="0" smtClean="0"/>
              <a:t>」</a:t>
            </a:r>
            <a:r>
              <a:rPr lang="en-US" altLang="ja-JP" sz="2000" dirty="0" smtClean="0"/>
              <a:t>.</a:t>
            </a:r>
          </a:p>
          <a:p>
            <a:r>
              <a:rPr lang="en-US" altLang="ja-JP" sz="2000" dirty="0"/>
              <a:t>Teddy Bear virus</a:t>
            </a:r>
            <a:r>
              <a:rPr lang="en-US" altLang="ja-JP" sz="2000" dirty="0" smtClean="0"/>
              <a:t/>
            </a:r>
            <a:br>
              <a:rPr lang="en-US" altLang="ja-JP" sz="2000" dirty="0" smtClean="0"/>
            </a:br>
            <a:r>
              <a:rPr lang="ja-JP" altLang="en-US" sz="2000" dirty="0" smtClean="0"/>
              <a:t>「</a:t>
            </a:r>
            <a:r>
              <a:rPr lang="en-US" altLang="ja-JP" sz="2000" dirty="0" err="1" smtClean="0"/>
              <a:t>jdbgmgr.exe</a:t>
            </a:r>
            <a:r>
              <a:rPr lang="ja-JP" altLang="en-US" sz="2000" dirty="0" smtClean="0"/>
              <a:t>（</a:t>
            </a:r>
            <a:r>
              <a:rPr lang="en-US" altLang="ja-JP" sz="2000" dirty="0" smtClean="0"/>
              <a:t>Icon is teddy bear</a:t>
            </a:r>
            <a:r>
              <a:rPr lang="ja-JP" altLang="en-US" sz="2000" dirty="0" smtClean="0"/>
              <a:t>）</a:t>
            </a:r>
            <a:r>
              <a:rPr lang="en-US" altLang="ja-JP" sz="2000" dirty="0" smtClean="0"/>
              <a:t>is a virus, delete it!</a:t>
            </a:r>
            <a:r>
              <a:rPr lang="ja-JP" altLang="en-US" sz="2000" dirty="0" smtClean="0"/>
              <a:t>」　</a:t>
            </a:r>
            <a:r>
              <a:rPr lang="en-US" altLang="ja-JP" sz="2000" dirty="0" smtClean="0"/>
              <a:t>In fact, this exe file was an authorized system program for debugging JAVA</a:t>
            </a:r>
            <a:r>
              <a:rPr lang="ja-JP" altLang="en-US" sz="2000" dirty="0" smtClean="0"/>
              <a:t>、</a:t>
            </a:r>
            <a:r>
              <a:rPr lang="en-US" altLang="ja-JP" sz="2000" dirty="0" smtClean="0"/>
              <a:t>but many people believed that and deleted program</a:t>
            </a:r>
            <a:r>
              <a:rPr lang="ja-JP" altLang="en-US" sz="2000" dirty="0" smtClean="0"/>
              <a:t>、</a:t>
            </a:r>
            <a:r>
              <a:rPr lang="en-US" altLang="ja-JP" sz="2000" dirty="0" smtClean="0"/>
              <a:t>Information Processing Promotion Agency Association called for attention</a:t>
            </a:r>
            <a:r>
              <a:rPr lang="ja-JP" altLang="en-US" sz="2000" dirty="0" smtClean="0"/>
              <a:t>。</a:t>
            </a:r>
            <a:endParaRPr lang="en-US" altLang="ja-JP" sz="2000" dirty="0" smtClean="0"/>
          </a:p>
          <a:p>
            <a:r>
              <a:rPr lang="en-US" altLang="ja-JP" sz="2000" dirty="0"/>
              <a:t>Chain Mail on 2011 Tohoku Region Pacific Offshore </a:t>
            </a:r>
            <a:r>
              <a:rPr lang="en-US" altLang="ja-JP" sz="2000" dirty="0" smtClean="0"/>
              <a:t>Earthquake              </a:t>
            </a:r>
            <a:r>
              <a:rPr lang="ja-JP" altLang="en-US" sz="2000" dirty="0" smtClean="0"/>
              <a:t>「</a:t>
            </a:r>
            <a:r>
              <a:rPr lang="en-US" altLang="ja-JP" sz="2000" dirty="0" smtClean="0"/>
              <a:t>Since </a:t>
            </a:r>
            <a:r>
              <a:rPr lang="en-US" altLang="ja-JP" sz="2000" dirty="0"/>
              <a:t>the harmful substance diffuses due to the explosion of the Cosmo Oil Chiba Refinery, it falls together with rain and </a:t>
            </a:r>
            <a:r>
              <a:rPr lang="en-US" altLang="ja-JP" sz="2000" dirty="0" smtClean="0"/>
              <a:t>others, </a:t>
            </a:r>
            <a:r>
              <a:rPr lang="en-US" altLang="ja-JP" sz="2000" dirty="0"/>
              <a:t>so as not to expose the </a:t>
            </a:r>
            <a:r>
              <a:rPr lang="en-US" altLang="ja-JP" sz="2000" dirty="0" smtClean="0"/>
              <a:t>skin</a:t>
            </a:r>
            <a:r>
              <a:rPr lang="ja-JP" altLang="en-US" sz="2000" dirty="0" smtClean="0"/>
              <a:t>」</a:t>
            </a:r>
            <a:r>
              <a:rPr lang="en-US" altLang="ja-JP" sz="2000" dirty="0" smtClean="0"/>
              <a:t> </a:t>
            </a:r>
            <a:r>
              <a:rPr lang="en-US" altLang="ja-JP" sz="2000" dirty="0"/>
              <a:t>diffuses. Typical of piggybacking chain mail.</a:t>
            </a:r>
            <a:endParaRPr lang="ja-JP" altLang="en-US" sz="2000" dirty="0" smtClean="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32</a:t>
            </a:fld>
            <a:endParaRPr kumimoji="1" lang="ja-JP" altLang="en-US" dirty="0"/>
          </a:p>
        </p:txBody>
      </p:sp>
    </p:spTree>
    <p:extLst>
      <p:ext uri="{BB962C8B-B14F-4D97-AF65-F5344CB8AC3E}">
        <p14:creationId xmlns:p14="http://schemas.microsoft.com/office/powerpoint/2010/main" val="403920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5233" y="182563"/>
            <a:ext cx="7886700" cy="1325563"/>
          </a:xfrm>
        </p:spPr>
        <p:txBody>
          <a:bodyPr>
            <a:normAutofit/>
          </a:bodyPr>
          <a:lstStyle/>
          <a:p>
            <a:r>
              <a:rPr lang="ja-JP" altLang="en-US" sz="4000" dirty="0" smtClean="0"/>
              <a:t>「</a:t>
            </a:r>
            <a:r>
              <a:rPr lang="en-US" altLang="ja-JP" sz="4000" dirty="0" smtClean="0"/>
              <a:t>Degradation of quality</a:t>
            </a:r>
            <a:r>
              <a:rPr lang="ja-JP" altLang="en-US" sz="4000" dirty="0" smtClean="0"/>
              <a:t>」</a:t>
            </a:r>
            <a:endParaRPr kumimoji="1" lang="ja-JP" altLang="en-US" sz="4000" dirty="0"/>
          </a:p>
        </p:txBody>
      </p:sp>
      <p:sp>
        <p:nvSpPr>
          <p:cNvPr id="3" name="コンテンツ プレースホルダー 2"/>
          <p:cNvSpPr>
            <a:spLocks noGrp="1"/>
          </p:cNvSpPr>
          <p:nvPr>
            <p:ph idx="1"/>
          </p:nvPr>
        </p:nvSpPr>
        <p:spPr>
          <a:xfrm>
            <a:off x="628650" y="1690689"/>
            <a:ext cx="7886700" cy="4351338"/>
          </a:xfrm>
        </p:spPr>
        <p:txBody>
          <a:bodyPr>
            <a:normAutofit/>
          </a:bodyPr>
          <a:lstStyle/>
          <a:p>
            <a:r>
              <a:rPr kumimoji="1" lang="en-US" altLang="ja-JP" sz="2800" dirty="0" smtClean="0"/>
              <a:t>Digital data does not degrade</a:t>
            </a:r>
          </a:p>
          <a:p>
            <a:r>
              <a:rPr lang="en-US" altLang="ja-JP" sz="2800" dirty="0"/>
              <a:t>By repeating the transfer, the quality of the data deteriorates</a:t>
            </a:r>
            <a:endParaRPr lang="en-US" altLang="ja-JP" sz="2800" dirty="0" smtClean="0"/>
          </a:p>
          <a:p>
            <a:pPr lvl="1"/>
            <a:r>
              <a:rPr kumimoji="1" lang="en-US" altLang="ja-JP" sz="2500" dirty="0" smtClean="0"/>
              <a:t>By route and medium</a:t>
            </a:r>
          </a:p>
          <a:p>
            <a:pPr lvl="1"/>
            <a:r>
              <a:rPr kumimoji="1" lang="ja-JP" altLang="en-US" sz="2500" dirty="0" smtClean="0"/>
              <a:t>（</a:t>
            </a:r>
            <a:r>
              <a:rPr kumimoji="1" lang="en-US" altLang="ja-JP" sz="2500" dirty="0" smtClean="0"/>
              <a:t>Ex</a:t>
            </a:r>
            <a:r>
              <a:rPr kumimoji="1" lang="ja-JP" altLang="en-US" sz="2500" dirty="0" smtClean="0"/>
              <a:t>）　</a:t>
            </a:r>
            <a:r>
              <a:rPr lang="en-US" altLang="ja-JP" sz="2500" dirty="0"/>
              <a:t>E-mail transfer and Twitter's </a:t>
            </a:r>
            <a:r>
              <a:rPr lang="en-US" altLang="ja-JP" sz="2500" dirty="0" err="1"/>
              <a:t>Retweet</a:t>
            </a:r>
            <a:r>
              <a:rPr lang="en-US" altLang="ja-JP" sz="2500" dirty="0"/>
              <a:t> etc.</a:t>
            </a:r>
            <a:endParaRPr kumimoji="1" lang="ja-JP" altLang="en-US" sz="25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33</a:t>
            </a:fld>
            <a:endParaRPr kumimoji="1" lang="ja-JP" altLang="en-US" dirty="0"/>
          </a:p>
        </p:txBody>
      </p:sp>
      <p:pic>
        <p:nvPicPr>
          <p:cNvPr id="5" name="コンテンツ プレースホルダー 4" descr="スクリーンショット 2015-07-07 13.48.50.png"/>
          <p:cNvPicPr>
            <a:picLocks noChangeAspect="1"/>
          </p:cNvPicPr>
          <p:nvPr/>
        </p:nvPicPr>
        <p:blipFill rotWithShape="1">
          <a:blip r:embed="rId3" cstate="print">
            <a:extLst>
              <a:ext uri="{28A0092B-C50C-407E-A947-70E740481C1C}">
                <a14:useLocalDpi xmlns:a14="http://schemas.microsoft.com/office/drawing/2010/main" val="0"/>
              </a:ext>
            </a:extLst>
          </a:blip>
          <a:srcRect l="-660" r="-266"/>
          <a:stretch/>
        </p:blipFill>
        <p:spPr>
          <a:xfrm>
            <a:off x="2628794" y="3763387"/>
            <a:ext cx="5845623" cy="2984183"/>
          </a:xfrm>
          <a:prstGeom prst="rect">
            <a:avLst/>
          </a:prstGeom>
        </p:spPr>
      </p:pic>
      <p:sp>
        <p:nvSpPr>
          <p:cNvPr id="6" name="テキスト ボックス 5"/>
          <p:cNvSpPr txBox="1"/>
          <p:nvPr/>
        </p:nvSpPr>
        <p:spPr>
          <a:xfrm>
            <a:off x="2761147" y="4048999"/>
            <a:ext cx="975606" cy="307777"/>
          </a:xfrm>
          <a:prstGeom prst="rect">
            <a:avLst/>
          </a:prstGeom>
          <a:solidFill>
            <a:schemeClr val="bg1"/>
          </a:solidFill>
        </p:spPr>
        <p:txBody>
          <a:bodyPr wrap="square" rtlCol="0">
            <a:spAutoFit/>
          </a:bodyPr>
          <a:lstStyle/>
          <a:p>
            <a:r>
              <a:rPr kumimoji="1" lang="en-US" altLang="ja-JP" sz="1400" dirty="0" smtClean="0"/>
              <a:t>because</a:t>
            </a:r>
            <a:endParaRPr kumimoji="1" lang="ja-JP" altLang="en-US" sz="1400" dirty="0"/>
          </a:p>
        </p:txBody>
      </p:sp>
      <p:sp>
        <p:nvSpPr>
          <p:cNvPr id="7" name="テキスト ボックス 6"/>
          <p:cNvSpPr txBox="1"/>
          <p:nvPr/>
        </p:nvSpPr>
        <p:spPr>
          <a:xfrm>
            <a:off x="2784693" y="4311826"/>
            <a:ext cx="975606" cy="307777"/>
          </a:xfrm>
          <a:prstGeom prst="rect">
            <a:avLst/>
          </a:prstGeom>
          <a:solidFill>
            <a:schemeClr val="bg1"/>
          </a:solidFill>
        </p:spPr>
        <p:txBody>
          <a:bodyPr wrap="square" rtlCol="0">
            <a:spAutoFit/>
          </a:bodyPr>
          <a:lstStyle/>
          <a:p>
            <a:r>
              <a:rPr kumimoji="1" lang="en-US" altLang="ja-JP" sz="1400" dirty="0" smtClean="0">
                <a:solidFill>
                  <a:srgbClr val="3366FF"/>
                </a:solidFill>
              </a:rPr>
              <a:t>Transfer it</a:t>
            </a:r>
            <a:endParaRPr kumimoji="1" lang="ja-JP" altLang="en-US" sz="1400" dirty="0">
              <a:solidFill>
                <a:srgbClr val="3366FF"/>
              </a:solidFill>
            </a:endParaRPr>
          </a:p>
        </p:txBody>
      </p:sp>
      <p:sp>
        <p:nvSpPr>
          <p:cNvPr id="8" name="テキスト ボックス 7"/>
          <p:cNvSpPr txBox="1"/>
          <p:nvPr/>
        </p:nvSpPr>
        <p:spPr>
          <a:xfrm>
            <a:off x="2950361" y="4551086"/>
            <a:ext cx="1614735" cy="307777"/>
          </a:xfrm>
          <a:prstGeom prst="rect">
            <a:avLst/>
          </a:prstGeom>
          <a:solidFill>
            <a:schemeClr val="bg1"/>
          </a:solidFill>
        </p:spPr>
        <p:txBody>
          <a:bodyPr wrap="square" rtlCol="0">
            <a:spAutoFit/>
          </a:bodyPr>
          <a:lstStyle/>
          <a:p>
            <a:r>
              <a:rPr kumimoji="1" lang="en-US" altLang="ja-JP" sz="1400" dirty="0" smtClean="0"/>
              <a:t>It seems be, please</a:t>
            </a:r>
            <a:endParaRPr kumimoji="1" lang="ja-JP" altLang="en-US" sz="1400" dirty="0"/>
          </a:p>
        </p:txBody>
      </p:sp>
      <p:sp>
        <p:nvSpPr>
          <p:cNvPr id="9" name="テキスト ボックス 8"/>
          <p:cNvSpPr txBox="1"/>
          <p:nvPr/>
        </p:nvSpPr>
        <p:spPr>
          <a:xfrm>
            <a:off x="3152846" y="4827155"/>
            <a:ext cx="2756010" cy="307777"/>
          </a:xfrm>
          <a:prstGeom prst="rect">
            <a:avLst/>
          </a:prstGeom>
          <a:solidFill>
            <a:schemeClr val="bg1"/>
          </a:solidFill>
        </p:spPr>
        <p:txBody>
          <a:bodyPr wrap="square" rtlCol="0">
            <a:spAutoFit/>
          </a:bodyPr>
          <a:lstStyle/>
          <a:p>
            <a:r>
              <a:rPr kumimoji="1" lang="en-US" altLang="ja-JP" sz="1400" dirty="0" smtClean="0">
                <a:solidFill>
                  <a:srgbClr val="800000"/>
                </a:solidFill>
              </a:rPr>
              <a:t>This mail came, contact you </a:t>
            </a:r>
            <a:endParaRPr kumimoji="1" lang="ja-JP" altLang="en-US" sz="1400" dirty="0">
              <a:solidFill>
                <a:srgbClr val="800000"/>
              </a:solidFill>
            </a:endParaRPr>
          </a:p>
        </p:txBody>
      </p:sp>
      <p:sp>
        <p:nvSpPr>
          <p:cNvPr id="10" name="テキスト ボックス 9"/>
          <p:cNvSpPr txBox="1"/>
          <p:nvPr/>
        </p:nvSpPr>
        <p:spPr>
          <a:xfrm>
            <a:off x="3244884" y="5121627"/>
            <a:ext cx="3786837" cy="307777"/>
          </a:xfrm>
          <a:prstGeom prst="rect">
            <a:avLst/>
          </a:prstGeom>
          <a:solidFill>
            <a:schemeClr val="bg1"/>
          </a:solidFill>
        </p:spPr>
        <p:txBody>
          <a:bodyPr wrap="square" rtlCol="0">
            <a:spAutoFit/>
          </a:bodyPr>
          <a:lstStyle/>
          <a:p>
            <a:r>
              <a:rPr kumimoji="1" lang="en-US" altLang="ja-JP" sz="1400" dirty="0" smtClean="0">
                <a:solidFill>
                  <a:srgbClr val="800000"/>
                </a:solidFill>
              </a:rPr>
              <a:t>Received this mail, tell your friend immediately!</a:t>
            </a:r>
            <a:endParaRPr kumimoji="1" lang="ja-JP" altLang="en-US" sz="1400" dirty="0">
              <a:solidFill>
                <a:srgbClr val="800000"/>
              </a:solidFill>
            </a:endParaRPr>
          </a:p>
        </p:txBody>
      </p:sp>
      <p:sp>
        <p:nvSpPr>
          <p:cNvPr id="11" name="テキスト ボックス 10"/>
          <p:cNvSpPr txBox="1"/>
          <p:nvPr/>
        </p:nvSpPr>
        <p:spPr>
          <a:xfrm>
            <a:off x="3305246" y="5416322"/>
            <a:ext cx="5838753" cy="1384995"/>
          </a:xfrm>
          <a:prstGeom prst="rect">
            <a:avLst/>
          </a:prstGeom>
          <a:solidFill>
            <a:schemeClr val="bg1"/>
          </a:solidFill>
        </p:spPr>
        <p:txBody>
          <a:bodyPr wrap="square" rtlCol="0">
            <a:spAutoFit/>
          </a:bodyPr>
          <a:lstStyle/>
          <a:p>
            <a:r>
              <a:rPr kumimoji="1" lang="en-US" altLang="ja-JP" sz="1200" dirty="0">
                <a:solidFill>
                  <a:srgbClr val="800000"/>
                </a:solidFill>
              </a:rPr>
              <a:t>Information from people working for Cosmo Oil Factory</a:t>
            </a:r>
          </a:p>
          <a:p>
            <a:r>
              <a:rPr kumimoji="1" lang="en-US" altLang="ja-JP" sz="1200" dirty="0">
                <a:solidFill>
                  <a:srgbClr val="800000"/>
                </a:solidFill>
              </a:rPr>
              <a:t>Please be careful not to go out and avoid skin leakage!</a:t>
            </a:r>
          </a:p>
          <a:p>
            <a:r>
              <a:rPr kumimoji="1" lang="en-US" altLang="ja-JP" sz="1200" dirty="0">
                <a:solidFill>
                  <a:srgbClr val="800000"/>
                </a:solidFill>
              </a:rPr>
              <a:t>Because the harmful part sticks to clouds </a:t>
            </a:r>
            <a:r>
              <a:rPr kumimoji="1" lang="en-US" altLang="ja-JP" sz="1200" dirty="0" smtClean="0">
                <a:solidFill>
                  <a:srgbClr val="800000"/>
                </a:solidFill>
              </a:rPr>
              <a:t>etc. </a:t>
            </a:r>
            <a:r>
              <a:rPr kumimoji="1" lang="en-US" altLang="ja-JP" sz="1200" dirty="0">
                <a:solidFill>
                  <a:srgbClr val="800000"/>
                </a:solidFill>
              </a:rPr>
              <a:t>due to the explosion of Cosmo Oil and it falls with rain </a:t>
            </a:r>
            <a:r>
              <a:rPr kumimoji="1" lang="en-US" altLang="ja-JP" sz="1200" dirty="0" err="1" smtClean="0">
                <a:solidFill>
                  <a:srgbClr val="800000"/>
                </a:solidFill>
              </a:rPr>
              <a:t>etc.When</a:t>
            </a:r>
            <a:r>
              <a:rPr kumimoji="1" lang="en-US" altLang="ja-JP" sz="1200" dirty="0" smtClean="0">
                <a:solidFill>
                  <a:srgbClr val="800000"/>
                </a:solidFill>
              </a:rPr>
              <a:t> </a:t>
            </a:r>
            <a:r>
              <a:rPr kumimoji="1" lang="en-US" altLang="ja-JP" sz="1200" dirty="0">
                <a:solidFill>
                  <a:srgbClr val="800000"/>
                </a:solidFill>
              </a:rPr>
              <a:t>going out, please carry an umbrella or kappa, etc. so that your body does not touch the rain!</a:t>
            </a:r>
          </a:p>
          <a:p>
            <a:r>
              <a:rPr kumimoji="1" lang="en-US" altLang="ja-JP" sz="1200" dirty="0">
                <a:solidFill>
                  <a:srgbClr val="800000"/>
                </a:solidFill>
              </a:rPr>
              <a:t>Please let </a:t>
            </a:r>
            <a:r>
              <a:rPr kumimoji="1" lang="en-US" altLang="ja-JP" sz="1200" dirty="0" smtClean="0">
                <a:solidFill>
                  <a:srgbClr val="800000"/>
                </a:solidFill>
              </a:rPr>
              <a:t>others know!!!</a:t>
            </a:r>
            <a:endParaRPr kumimoji="1" lang="en-US" altLang="ja-JP" sz="1200" dirty="0">
              <a:solidFill>
                <a:srgbClr val="800000"/>
              </a:solidFill>
            </a:endParaRPr>
          </a:p>
          <a:p>
            <a:r>
              <a:rPr kumimoji="1" lang="en-US" altLang="ja-JP" sz="1200" dirty="0">
                <a:solidFill>
                  <a:srgbClr val="800000"/>
                </a:solidFill>
              </a:rPr>
              <a:t>Please pass it to many </a:t>
            </a:r>
            <a:r>
              <a:rPr kumimoji="1" lang="en-US" altLang="ja-JP" sz="1200" dirty="0" smtClean="0">
                <a:solidFill>
                  <a:srgbClr val="800000"/>
                </a:solidFill>
              </a:rPr>
              <a:t>people!!!</a:t>
            </a:r>
            <a:endParaRPr kumimoji="1" lang="ja-JP" altLang="en-US" sz="1200" dirty="0">
              <a:solidFill>
                <a:srgbClr val="800000"/>
              </a:solidFill>
            </a:endParaRPr>
          </a:p>
        </p:txBody>
      </p:sp>
    </p:spTree>
    <p:extLst>
      <p:ext uri="{BB962C8B-B14F-4D97-AF65-F5344CB8AC3E}">
        <p14:creationId xmlns:p14="http://schemas.microsoft.com/office/powerpoint/2010/main" val="2931353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8621" y="212637"/>
            <a:ext cx="7886700" cy="1325563"/>
          </a:xfrm>
        </p:spPr>
        <p:txBody>
          <a:bodyPr>
            <a:normAutofit/>
          </a:bodyPr>
          <a:lstStyle/>
          <a:p>
            <a:r>
              <a:rPr kumimoji="1" lang="en-US" altLang="ja-JP" sz="4000" dirty="0" smtClean="0"/>
              <a:t>Scary place of chain mail</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34</a:t>
            </a:fld>
            <a:endParaRPr kumimoji="1" lang="ja-JP" altLang="en-US"/>
          </a:p>
        </p:txBody>
      </p:sp>
      <p:grpSp>
        <p:nvGrpSpPr>
          <p:cNvPr id="5" name="図形グループ 4"/>
          <p:cNvGrpSpPr/>
          <p:nvPr/>
        </p:nvGrpSpPr>
        <p:grpSpPr>
          <a:xfrm>
            <a:off x="3901965" y="3478611"/>
            <a:ext cx="929824" cy="1322575"/>
            <a:chOff x="3084050" y="2219126"/>
            <a:chExt cx="781479" cy="1060711"/>
          </a:xfrm>
          <a:effectLst/>
        </p:grpSpPr>
        <p:sp>
          <p:nvSpPr>
            <p:cNvPr id="6" name="二等辺三角形 5"/>
            <p:cNvSpPr/>
            <p:nvPr/>
          </p:nvSpPr>
          <p:spPr>
            <a:xfrm>
              <a:off x="3084050" y="2456389"/>
              <a:ext cx="781479" cy="823448"/>
            </a:xfrm>
            <a:prstGeom prst="triangl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7" name="円/楕円 6"/>
            <p:cNvSpPr/>
            <p:nvPr/>
          </p:nvSpPr>
          <p:spPr>
            <a:xfrm>
              <a:off x="3084050" y="2219126"/>
              <a:ext cx="781479" cy="683880"/>
            </a:xfrm>
            <a:prstGeom prst="ellips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pic>
        <p:nvPicPr>
          <p:cNvPr id="24" name="図 23"/>
          <p:cNvPicPr>
            <a:picLocks noChangeAspect="1"/>
          </p:cNvPicPr>
          <p:nvPr/>
        </p:nvPicPr>
        <p:blipFill>
          <a:blip r:embed="rId3">
            <a:extLst>
              <a:ext uri="{BEBA8EAE-BF5A-486C-A8C5-ECC9F3942E4B}">
                <a14:imgProps xmlns:a14="http://schemas.microsoft.com/office/drawing/2010/main">
                  <a14:imgLayer r:embed="rId4">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175958" y="1851199"/>
            <a:ext cx="2184400" cy="2184400"/>
          </a:xfrm>
          <a:prstGeom prst="rect">
            <a:avLst/>
          </a:prstGeom>
        </p:spPr>
      </p:pic>
      <p:sp>
        <p:nvSpPr>
          <p:cNvPr id="25" name="コンテンツ プレースホルダー 24"/>
          <p:cNvSpPr>
            <a:spLocks noGrp="1"/>
          </p:cNvSpPr>
          <p:nvPr>
            <p:ph idx="1"/>
          </p:nvPr>
        </p:nvSpPr>
        <p:spPr>
          <a:xfrm>
            <a:off x="977225" y="1642533"/>
            <a:ext cx="6591985" cy="955396"/>
          </a:xfrm>
        </p:spPr>
        <p:txBody>
          <a:bodyPr/>
          <a:lstStyle/>
          <a:p>
            <a:r>
              <a:rPr kumimoji="1" lang="en-US" altLang="ja-JP" dirty="0" smtClean="0"/>
              <a:t>Believe it because it’s been send from your acquaintance</a:t>
            </a:r>
            <a:endParaRPr kumimoji="1" lang="ja-JP" altLang="en-US" dirty="0"/>
          </a:p>
        </p:txBody>
      </p:sp>
      <p:grpSp>
        <p:nvGrpSpPr>
          <p:cNvPr id="26" name="図形グループ 25"/>
          <p:cNvGrpSpPr/>
          <p:nvPr/>
        </p:nvGrpSpPr>
        <p:grpSpPr>
          <a:xfrm>
            <a:off x="982047" y="3476562"/>
            <a:ext cx="929824" cy="1322575"/>
            <a:chOff x="3084050" y="2219126"/>
            <a:chExt cx="781479" cy="1060711"/>
          </a:xfrm>
          <a:solidFill>
            <a:schemeClr val="tx1"/>
          </a:solidFill>
          <a:effectLst/>
        </p:grpSpPr>
        <p:sp>
          <p:nvSpPr>
            <p:cNvPr id="27" name="二等辺三角形 26"/>
            <p:cNvSpPr/>
            <p:nvPr/>
          </p:nvSpPr>
          <p:spPr>
            <a:xfrm>
              <a:off x="3084050" y="2456389"/>
              <a:ext cx="781479" cy="823448"/>
            </a:xfrm>
            <a:prstGeom prst="triangle">
              <a:avLst/>
            </a:prstGeom>
            <a:grp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8" name="円/楕円 27"/>
            <p:cNvSpPr/>
            <p:nvPr/>
          </p:nvSpPr>
          <p:spPr>
            <a:xfrm>
              <a:off x="3084050" y="2219126"/>
              <a:ext cx="781479" cy="683880"/>
            </a:xfrm>
            <a:prstGeom prst="ellipse">
              <a:avLst/>
            </a:prstGeom>
            <a:grp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grpSp>
        <p:nvGrpSpPr>
          <p:cNvPr id="29" name="図形グループ 28"/>
          <p:cNvGrpSpPr/>
          <p:nvPr/>
        </p:nvGrpSpPr>
        <p:grpSpPr>
          <a:xfrm>
            <a:off x="6678355" y="3440190"/>
            <a:ext cx="929824" cy="1322575"/>
            <a:chOff x="3084050" y="2219126"/>
            <a:chExt cx="781479" cy="1060711"/>
          </a:xfrm>
          <a:effectLst/>
        </p:grpSpPr>
        <p:sp>
          <p:nvSpPr>
            <p:cNvPr id="30" name="二等辺三角形 29"/>
            <p:cNvSpPr/>
            <p:nvPr/>
          </p:nvSpPr>
          <p:spPr>
            <a:xfrm>
              <a:off x="3084050" y="2456389"/>
              <a:ext cx="781479" cy="823448"/>
            </a:xfrm>
            <a:prstGeom prst="triangl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1" name="円/楕円 30"/>
            <p:cNvSpPr/>
            <p:nvPr/>
          </p:nvSpPr>
          <p:spPr>
            <a:xfrm>
              <a:off x="3084050" y="2219126"/>
              <a:ext cx="781479" cy="683880"/>
            </a:xfrm>
            <a:prstGeom prst="ellips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pic>
        <p:nvPicPr>
          <p:cNvPr id="32" name="図 31"/>
          <p:cNvPicPr>
            <a:picLocks noChangeAspect="1"/>
          </p:cNvPicPr>
          <p:nvPr/>
        </p:nvPicPr>
        <p:blipFill>
          <a:blip r:embed="rId3">
            <a:extLst>
              <a:ext uri="{BEBA8EAE-BF5A-486C-A8C5-ECC9F3942E4B}">
                <a14:imgProps xmlns:a14="http://schemas.microsoft.com/office/drawing/2010/main">
                  <a14:imgLayer r:embed="rId5">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3074564" y="1883471"/>
            <a:ext cx="2184400" cy="2184400"/>
          </a:xfrm>
          <a:prstGeom prst="rect">
            <a:avLst/>
          </a:prstGeom>
        </p:spPr>
      </p:pic>
      <p:pic>
        <p:nvPicPr>
          <p:cNvPr id="33" name="図 32"/>
          <p:cNvPicPr>
            <a:picLocks noChangeAspect="1"/>
          </p:cNvPicPr>
          <p:nvPr/>
        </p:nvPicPr>
        <p:blipFill>
          <a:blip r:embed="rId3">
            <a:extLst>
              <a:ext uri="{BEBA8EAE-BF5A-486C-A8C5-ECC9F3942E4B}">
                <a14:imgProps xmlns:a14="http://schemas.microsoft.com/office/drawing/2010/main">
                  <a14:imgLayer r:embed="rId6">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5940921" y="1849149"/>
            <a:ext cx="2184400" cy="2184400"/>
          </a:xfrm>
          <a:prstGeom prst="rect">
            <a:avLst/>
          </a:prstGeom>
        </p:spPr>
      </p:pic>
      <p:sp>
        <p:nvSpPr>
          <p:cNvPr id="35" name="パイ 34"/>
          <p:cNvSpPr/>
          <p:nvPr/>
        </p:nvSpPr>
        <p:spPr>
          <a:xfrm>
            <a:off x="1072920" y="3650221"/>
            <a:ext cx="755206" cy="617800"/>
          </a:xfrm>
          <a:prstGeom prst="pie">
            <a:avLst>
              <a:gd name="adj1" fmla="val 0"/>
              <a:gd name="adj2" fmla="val 106568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8" name="直線コネクタ 37"/>
          <p:cNvCxnSpPr/>
          <p:nvPr/>
        </p:nvCxnSpPr>
        <p:spPr>
          <a:xfrm>
            <a:off x="1210743" y="40110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a:off x="1452043" y="40745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a:off x="1718743" y="39983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1331393" y="405553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1591743" y="4049183"/>
            <a:ext cx="0" cy="184150"/>
          </a:xfrm>
          <a:prstGeom prst="line">
            <a:avLst/>
          </a:prstGeom>
        </p:spPr>
        <p:style>
          <a:lnRef idx="2">
            <a:schemeClr val="accent1"/>
          </a:lnRef>
          <a:fillRef idx="0">
            <a:schemeClr val="accent1"/>
          </a:fillRef>
          <a:effectRef idx="1">
            <a:schemeClr val="accent1"/>
          </a:effectRef>
          <a:fontRef idx="minor">
            <a:schemeClr val="tx1"/>
          </a:fontRef>
        </p:style>
      </p:cxnSp>
      <p:sp>
        <p:nvSpPr>
          <p:cNvPr id="36" name="パイ 35"/>
          <p:cNvSpPr/>
          <p:nvPr/>
        </p:nvSpPr>
        <p:spPr>
          <a:xfrm>
            <a:off x="1028283" y="3540743"/>
            <a:ext cx="830160" cy="622740"/>
          </a:xfrm>
          <a:prstGeom prst="pie">
            <a:avLst>
              <a:gd name="adj1" fmla="val 0"/>
              <a:gd name="adj2" fmla="val 1065686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テキスト ボックス 42"/>
          <p:cNvSpPr txBox="1"/>
          <p:nvPr/>
        </p:nvSpPr>
        <p:spPr>
          <a:xfrm>
            <a:off x="660410" y="4910667"/>
            <a:ext cx="1466981" cy="646331"/>
          </a:xfrm>
          <a:prstGeom prst="rect">
            <a:avLst/>
          </a:prstGeom>
          <a:noFill/>
        </p:spPr>
        <p:txBody>
          <a:bodyPr wrap="none" rtlCol="0">
            <a:spAutoFit/>
          </a:bodyPr>
          <a:lstStyle/>
          <a:p>
            <a:r>
              <a:rPr kumimoji="1" lang="en-US" altLang="ja-JP" dirty="0" smtClean="0"/>
              <a:t>Unauthorized </a:t>
            </a:r>
          </a:p>
          <a:p>
            <a:r>
              <a:rPr kumimoji="1" lang="en-US" altLang="ja-JP" dirty="0" smtClean="0"/>
              <a:t>sender</a:t>
            </a:r>
            <a:endParaRPr kumimoji="1" lang="ja-JP" altLang="en-US" dirty="0"/>
          </a:p>
        </p:txBody>
      </p:sp>
      <p:sp>
        <p:nvSpPr>
          <p:cNvPr id="44" name="テキスト ボックス 43"/>
          <p:cNvSpPr txBox="1"/>
          <p:nvPr/>
        </p:nvSpPr>
        <p:spPr>
          <a:xfrm>
            <a:off x="3979344" y="4910667"/>
            <a:ext cx="706519" cy="369332"/>
          </a:xfrm>
          <a:prstGeom prst="rect">
            <a:avLst/>
          </a:prstGeom>
          <a:noFill/>
        </p:spPr>
        <p:txBody>
          <a:bodyPr wrap="none" rtlCol="0">
            <a:spAutoFit/>
          </a:bodyPr>
          <a:lstStyle/>
          <a:p>
            <a:r>
              <a:rPr lang="en-US" altLang="ja-JP" dirty="0" smtClean="0"/>
              <a:t>Mr. A</a:t>
            </a:r>
            <a:endParaRPr kumimoji="1" lang="ja-JP" altLang="en-US" dirty="0"/>
          </a:p>
        </p:txBody>
      </p:sp>
      <p:sp>
        <p:nvSpPr>
          <p:cNvPr id="45" name="テキスト ボックス 44"/>
          <p:cNvSpPr txBox="1"/>
          <p:nvPr/>
        </p:nvSpPr>
        <p:spPr>
          <a:xfrm>
            <a:off x="6756411" y="4910667"/>
            <a:ext cx="752392" cy="369332"/>
          </a:xfrm>
          <a:prstGeom prst="rect">
            <a:avLst/>
          </a:prstGeom>
          <a:noFill/>
        </p:spPr>
        <p:txBody>
          <a:bodyPr wrap="none" rtlCol="0">
            <a:spAutoFit/>
          </a:bodyPr>
          <a:lstStyle/>
          <a:p>
            <a:r>
              <a:rPr lang="en-US" altLang="ja-JP" dirty="0" smtClean="0"/>
              <a:t>Mr. </a:t>
            </a:r>
            <a:r>
              <a:rPr lang="ja-JP" altLang="en-US" dirty="0" smtClean="0"/>
              <a:t>Ｂ</a:t>
            </a:r>
            <a:endParaRPr kumimoji="1" lang="ja-JP" altLang="en-US" dirty="0"/>
          </a:p>
        </p:txBody>
      </p:sp>
      <p:sp>
        <p:nvSpPr>
          <p:cNvPr id="46" name="右矢印 45"/>
          <p:cNvSpPr/>
          <p:nvPr/>
        </p:nvSpPr>
        <p:spPr>
          <a:xfrm>
            <a:off x="2286010" y="3674533"/>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5350943" y="3674533"/>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455343" y="4334934"/>
            <a:ext cx="632355" cy="369332"/>
          </a:xfrm>
          <a:prstGeom prst="rect">
            <a:avLst/>
          </a:prstGeom>
          <a:noFill/>
        </p:spPr>
        <p:txBody>
          <a:bodyPr wrap="none" rtlCol="0">
            <a:spAutoFit/>
          </a:bodyPr>
          <a:lstStyle/>
          <a:p>
            <a:r>
              <a:rPr kumimoji="1" lang="en-US" altLang="ja-JP" dirty="0" smtClean="0"/>
              <a:t>send</a:t>
            </a:r>
            <a:endParaRPr kumimoji="1" lang="ja-JP" altLang="en-US" dirty="0"/>
          </a:p>
        </p:txBody>
      </p:sp>
      <p:sp>
        <p:nvSpPr>
          <p:cNvPr id="49" name="テキスト ボックス 48"/>
          <p:cNvSpPr txBox="1"/>
          <p:nvPr/>
        </p:nvSpPr>
        <p:spPr>
          <a:xfrm>
            <a:off x="5554143" y="4334934"/>
            <a:ext cx="930363" cy="369332"/>
          </a:xfrm>
          <a:prstGeom prst="rect">
            <a:avLst/>
          </a:prstGeom>
          <a:noFill/>
        </p:spPr>
        <p:txBody>
          <a:bodyPr wrap="none" rtlCol="0">
            <a:spAutoFit/>
          </a:bodyPr>
          <a:lstStyle/>
          <a:p>
            <a:r>
              <a:rPr lang="en-US" altLang="ja-JP" dirty="0" smtClean="0"/>
              <a:t>transfer</a:t>
            </a:r>
            <a:endParaRPr kumimoji="1" lang="ja-JP" altLang="en-US" dirty="0"/>
          </a:p>
        </p:txBody>
      </p:sp>
      <p:sp>
        <p:nvSpPr>
          <p:cNvPr id="50" name="雲形吹き出し 49"/>
          <p:cNvSpPr/>
          <p:nvPr/>
        </p:nvSpPr>
        <p:spPr>
          <a:xfrm>
            <a:off x="5215477" y="5401733"/>
            <a:ext cx="2184400" cy="1202267"/>
          </a:xfrm>
          <a:prstGeom prst="cloudCallout">
            <a:avLst>
              <a:gd name="adj1" fmla="val 8624"/>
              <a:gd name="adj2" fmla="val -1065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It’s okay because it from A</a:t>
            </a:r>
            <a:endParaRPr kumimoji="1" lang="ja-JP" altLang="en-US" dirty="0"/>
          </a:p>
        </p:txBody>
      </p:sp>
      <p:sp>
        <p:nvSpPr>
          <p:cNvPr id="51" name="右矢印 50"/>
          <p:cNvSpPr/>
          <p:nvPr/>
        </p:nvSpPr>
        <p:spPr>
          <a:xfrm>
            <a:off x="7874010" y="3657600"/>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7890945" y="4301067"/>
            <a:ext cx="1276611" cy="369332"/>
          </a:xfrm>
          <a:prstGeom prst="rect">
            <a:avLst/>
          </a:prstGeom>
          <a:noFill/>
        </p:spPr>
        <p:txBody>
          <a:bodyPr wrap="none" rtlCol="0">
            <a:spAutoFit/>
          </a:bodyPr>
          <a:lstStyle/>
          <a:p>
            <a:r>
              <a:rPr lang="en-US" altLang="ja-JP" dirty="0" smtClean="0"/>
              <a:t>transfer</a:t>
            </a:r>
            <a:r>
              <a:rPr lang="ja-JP" altLang="en-US" dirty="0" smtClean="0"/>
              <a:t>・・・</a:t>
            </a:r>
            <a:endParaRPr kumimoji="1" lang="ja-JP" altLang="en-US" dirty="0"/>
          </a:p>
        </p:txBody>
      </p:sp>
    </p:spTree>
    <p:extLst>
      <p:ext uri="{BB962C8B-B14F-4D97-AF65-F5344CB8AC3E}">
        <p14:creationId xmlns:p14="http://schemas.microsoft.com/office/powerpoint/2010/main" val="4122286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2981" y="346721"/>
            <a:ext cx="8515350" cy="1325563"/>
          </a:xfrm>
        </p:spPr>
        <p:txBody>
          <a:bodyPr>
            <a:normAutofit fontScale="90000"/>
          </a:bodyPr>
          <a:lstStyle/>
          <a:p>
            <a:r>
              <a:rPr lang="en-US" altLang="ja-JP" sz="4000" dirty="0"/>
              <a:t>Recent case: Targeted e-</a:t>
            </a:r>
            <a:r>
              <a:rPr lang="en-US" altLang="ja-JP" sz="4000" dirty="0" smtClean="0"/>
              <a:t>mail </a:t>
            </a:r>
            <a:r>
              <a:rPr lang="en-US" altLang="ja-JP" sz="4000" dirty="0"/>
              <a:t>(Information leakage by the pension mechanism)</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35</a:t>
            </a:fld>
            <a:endParaRPr kumimoji="1" lang="ja-JP" altLang="en-US"/>
          </a:p>
        </p:txBody>
      </p:sp>
      <p:pic>
        <p:nvPicPr>
          <p:cNvPr id="7" name="コンテンツ プレースホルダー 6" descr="スクリーンショット 2015-07-13 12.12.13.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34" r="-179"/>
          <a:stretch/>
        </p:blipFill>
        <p:spPr>
          <a:xfrm>
            <a:off x="965200" y="2116667"/>
            <a:ext cx="7823199" cy="3777622"/>
          </a:xfrm>
        </p:spPr>
      </p:pic>
      <p:sp>
        <p:nvSpPr>
          <p:cNvPr id="8" name="テキスト ボックス 7"/>
          <p:cNvSpPr txBox="1"/>
          <p:nvPr/>
        </p:nvSpPr>
        <p:spPr>
          <a:xfrm>
            <a:off x="5350933" y="5994400"/>
            <a:ext cx="3642869" cy="369332"/>
          </a:xfrm>
          <a:prstGeom prst="rect">
            <a:avLst/>
          </a:prstGeom>
          <a:noFill/>
        </p:spPr>
        <p:txBody>
          <a:bodyPr wrap="none" rtlCol="0">
            <a:spAutoFit/>
          </a:bodyPr>
          <a:lstStyle/>
          <a:p>
            <a:r>
              <a:rPr kumimoji="1" lang="en-US" altLang="ja-JP" dirty="0"/>
              <a:t>From </a:t>
            </a:r>
            <a:r>
              <a:rPr kumimoji="1" lang="en-US" altLang="ja-JP" dirty="0" smtClean="0"/>
              <a:t>Rack </a:t>
            </a:r>
            <a:r>
              <a:rPr kumimoji="1" lang="en-US" altLang="ja-JP" dirty="0"/>
              <a:t>Co., </a:t>
            </a:r>
            <a:r>
              <a:rPr kumimoji="1" lang="en-US" altLang="ja-JP" dirty="0" err="1" smtClean="0"/>
              <a:t>Ltd’s</a:t>
            </a:r>
            <a:r>
              <a:rPr kumimoji="1" lang="en-US" altLang="ja-JP" dirty="0" smtClean="0"/>
              <a:t> </a:t>
            </a:r>
            <a:r>
              <a:rPr kumimoji="1" lang="en-US" altLang="ja-JP" dirty="0"/>
              <a:t> </a:t>
            </a:r>
            <a:r>
              <a:rPr kumimoji="1" lang="en-US" altLang="ja-JP" dirty="0" smtClean="0"/>
              <a:t>public material.</a:t>
            </a:r>
            <a:endParaRPr kumimoji="1" lang="ja-JP" altLang="en-US" dirty="0"/>
          </a:p>
        </p:txBody>
      </p:sp>
      <p:sp>
        <p:nvSpPr>
          <p:cNvPr id="6" name="テキスト ボックス 5"/>
          <p:cNvSpPr txBox="1"/>
          <p:nvPr/>
        </p:nvSpPr>
        <p:spPr>
          <a:xfrm>
            <a:off x="4657134" y="2521420"/>
            <a:ext cx="1932805" cy="307777"/>
          </a:xfrm>
          <a:prstGeom prst="rect">
            <a:avLst/>
          </a:prstGeom>
          <a:solidFill>
            <a:schemeClr val="bg1"/>
          </a:solidFill>
        </p:spPr>
        <p:txBody>
          <a:bodyPr wrap="square" rtlCol="0">
            <a:spAutoFit/>
          </a:bodyPr>
          <a:lstStyle/>
          <a:p>
            <a:r>
              <a:rPr kumimoji="1" lang="en-US" altLang="ja-JP" sz="1400" dirty="0" smtClean="0"/>
              <a:t>Information system</a:t>
            </a:r>
            <a:endParaRPr kumimoji="1" lang="ja-JP" altLang="en-US" sz="1400" dirty="0"/>
          </a:p>
        </p:txBody>
      </p:sp>
      <p:sp>
        <p:nvSpPr>
          <p:cNvPr id="9" name="テキスト ボックス 8"/>
          <p:cNvSpPr txBox="1"/>
          <p:nvPr/>
        </p:nvSpPr>
        <p:spPr>
          <a:xfrm>
            <a:off x="6645162" y="2631848"/>
            <a:ext cx="1472612" cy="307777"/>
          </a:xfrm>
          <a:prstGeom prst="rect">
            <a:avLst/>
          </a:prstGeom>
          <a:solidFill>
            <a:schemeClr val="bg1"/>
          </a:solidFill>
        </p:spPr>
        <p:txBody>
          <a:bodyPr wrap="square" rtlCol="0">
            <a:spAutoFit/>
          </a:bodyPr>
          <a:lstStyle/>
          <a:p>
            <a:r>
              <a:rPr kumimoji="1" lang="en-US" altLang="ja-JP" sz="1400" dirty="0" smtClean="0"/>
              <a:t>Shared server</a:t>
            </a:r>
            <a:endParaRPr kumimoji="1" lang="ja-JP" altLang="en-US" sz="1400" dirty="0"/>
          </a:p>
        </p:txBody>
      </p:sp>
      <p:sp>
        <p:nvSpPr>
          <p:cNvPr id="10" name="テキスト ボックス 9"/>
          <p:cNvSpPr txBox="1"/>
          <p:nvPr/>
        </p:nvSpPr>
        <p:spPr>
          <a:xfrm>
            <a:off x="4584525" y="4202886"/>
            <a:ext cx="1614735" cy="307777"/>
          </a:xfrm>
          <a:prstGeom prst="rect">
            <a:avLst/>
          </a:prstGeom>
          <a:solidFill>
            <a:schemeClr val="bg1"/>
          </a:solidFill>
        </p:spPr>
        <p:txBody>
          <a:bodyPr wrap="square" rtlCol="0">
            <a:spAutoFit/>
          </a:bodyPr>
          <a:lstStyle/>
          <a:p>
            <a:r>
              <a:rPr kumimoji="1" lang="en-US" altLang="ja-JP" sz="1400" dirty="0" smtClean="0"/>
              <a:t>Enterprise system</a:t>
            </a:r>
            <a:endParaRPr kumimoji="1" lang="ja-JP" altLang="en-US" sz="1400" dirty="0"/>
          </a:p>
        </p:txBody>
      </p:sp>
      <p:sp>
        <p:nvSpPr>
          <p:cNvPr id="11" name="テキスト ボックス 10"/>
          <p:cNvSpPr txBox="1"/>
          <p:nvPr/>
        </p:nvSpPr>
        <p:spPr>
          <a:xfrm>
            <a:off x="4372889" y="5237220"/>
            <a:ext cx="1885712" cy="253916"/>
          </a:xfrm>
          <a:prstGeom prst="rect">
            <a:avLst/>
          </a:prstGeom>
          <a:solidFill>
            <a:schemeClr val="bg1"/>
          </a:solidFill>
        </p:spPr>
        <p:txBody>
          <a:bodyPr wrap="square" rtlCol="0">
            <a:spAutoFit/>
          </a:bodyPr>
          <a:lstStyle/>
          <a:p>
            <a:r>
              <a:rPr kumimoji="1" lang="en-US" altLang="ja-JP" sz="1050" dirty="0" smtClean="0"/>
              <a:t>Social insurance online system</a:t>
            </a:r>
            <a:endParaRPr kumimoji="1" lang="ja-JP" altLang="en-US" sz="1050" dirty="0"/>
          </a:p>
        </p:txBody>
      </p:sp>
      <p:sp>
        <p:nvSpPr>
          <p:cNvPr id="12" name="テキスト ボックス 11"/>
          <p:cNvSpPr txBox="1"/>
          <p:nvPr/>
        </p:nvSpPr>
        <p:spPr>
          <a:xfrm>
            <a:off x="2718468" y="2608892"/>
            <a:ext cx="1341122" cy="938719"/>
          </a:xfrm>
          <a:prstGeom prst="rect">
            <a:avLst/>
          </a:prstGeom>
          <a:solidFill>
            <a:schemeClr val="bg1"/>
          </a:solidFill>
        </p:spPr>
        <p:txBody>
          <a:bodyPr wrap="square" rtlCol="0">
            <a:spAutoFit/>
          </a:bodyPr>
          <a:lstStyle/>
          <a:p>
            <a:r>
              <a:rPr kumimoji="1" lang="en-US" altLang="ja-JP" sz="1100" dirty="0" smtClean="0">
                <a:solidFill>
                  <a:srgbClr val="660066"/>
                </a:solidFill>
              </a:rPr>
              <a:t>E-mail had been sent to target officials, several were infected with virus</a:t>
            </a:r>
            <a:endParaRPr kumimoji="1" lang="ja-JP" altLang="en-US" sz="1100" dirty="0">
              <a:solidFill>
                <a:srgbClr val="660066"/>
              </a:solidFill>
            </a:endParaRPr>
          </a:p>
        </p:txBody>
      </p:sp>
      <p:sp>
        <p:nvSpPr>
          <p:cNvPr id="13" name="テキスト ボックス 12"/>
          <p:cNvSpPr txBox="1"/>
          <p:nvPr/>
        </p:nvSpPr>
        <p:spPr>
          <a:xfrm>
            <a:off x="2979281" y="4661473"/>
            <a:ext cx="1148347" cy="430887"/>
          </a:xfrm>
          <a:prstGeom prst="rect">
            <a:avLst/>
          </a:prstGeom>
          <a:solidFill>
            <a:schemeClr val="bg1"/>
          </a:solidFill>
        </p:spPr>
        <p:txBody>
          <a:bodyPr wrap="square" rtlCol="0">
            <a:spAutoFit/>
          </a:bodyPr>
          <a:lstStyle/>
          <a:p>
            <a:r>
              <a:rPr kumimoji="1" lang="en-US" altLang="ja-JP" sz="1100" dirty="0" smtClean="0"/>
              <a:t>Net surveillance by NISC</a:t>
            </a:r>
            <a:endParaRPr kumimoji="1" lang="ja-JP" altLang="en-US" sz="1100" dirty="0"/>
          </a:p>
        </p:txBody>
      </p:sp>
      <p:sp>
        <p:nvSpPr>
          <p:cNvPr id="14" name="テキスト ボックス 13"/>
          <p:cNvSpPr txBox="1"/>
          <p:nvPr/>
        </p:nvSpPr>
        <p:spPr>
          <a:xfrm>
            <a:off x="1975038" y="5063357"/>
            <a:ext cx="2141250" cy="769441"/>
          </a:xfrm>
          <a:prstGeom prst="rect">
            <a:avLst/>
          </a:prstGeom>
          <a:solidFill>
            <a:schemeClr val="bg1"/>
          </a:solidFill>
        </p:spPr>
        <p:txBody>
          <a:bodyPr wrap="square" rtlCol="0">
            <a:spAutoFit/>
          </a:bodyPr>
          <a:lstStyle/>
          <a:p>
            <a:r>
              <a:rPr kumimoji="1" lang="en-US" altLang="ja-JP" sz="1100" dirty="0">
                <a:solidFill>
                  <a:srgbClr val="800000"/>
                </a:solidFill>
              </a:rPr>
              <a:t>The remotely-controlled virus (</a:t>
            </a:r>
            <a:r>
              <a:rPr kumimoji="1" lang="en-US" altLang="ja-JP" sz="1100" dirty="0" err="1">
                <a:solidFill>
                  <a:srgbClr val="800000"/>
                </a:solidFill>
              </a:rPr>
              <a:t>emidivi</a:t>
            </a:r>
            <a:r>
              <a:rPr kumimoji="1" lang="en-US" altLang="ja-JP" sz="1100" dirty="0" smtClean="0">
                <a:solidFill>
                  <a:srgbClr val="800000"/>
                </a:solidFill>
              </a:rPr>
              <a:t>) stolen </a:t>
            </a:r>
            <a:r>
              <a:rPr kumimoji="1" lang="en-US" altLang="ja-JP" sz="1100" dirty="0">
                <a:solidFill>
                  <a:srgbClr val="800000"/>
                </a:solidFill>
              </a:rPr>
              <a:t>personal information via infection spread and stepping server</a:t>
            </a:r>
            <a:endParaRPr kumimoji="1" lang="ja-JP" altLang="en-US" sz="1100" dirty="0">
              <a:solidFill>
                <a:srgbClr val="800000"/>
              </a:solidFill>
            </a:endParaRPr>
          </a:p>
        </p:txBody>
      </p:sp>
      <p:sp>
        <p:nvSpPr>
          <p:cNvPr id="15" name="テキスト ボックス 14"/>
          <p:cNvSpPr txBox="1"/>
          <p:nvPr/>
        </p:nvSpPr>
        <p:spPr>
          <a:xfrm>
            <a:off x="6295028" y="4851145"/>
            <a:ext cx="1620040" cy="769441"/>
          </a:xfrm>
          <a:prstGeom prst="rect">
            <a:avLst/>
          </a:prstGeom>
          <a:solidFill>
            <a:schemeClr val="bg1"/>
          </a:solidFill>
        </p:spPr>
        <p:txBody>
          <a:bodyPr wrap="square" rtlCol="0">
            <a:spAutoFit/>
          </a:bodyPr>
          <a:lstStyle/>
          <a:p>
            <a:r>
              <a:rPr kumimoji="1" lang="en-US" altLang="ja-JP" sz="1100" dirty="0">
                <a:solidFill>
                  <a:srgbClr val="3366FF"/>
                </a:solidFill>
              </a:rPr>
              <a:t>was forced to do </a:t>
            </a:r>
            <a:r>
              <a:rPr kumimoji="1" lang="en-US" altLang="ja-JP" sz="1100" dirty="0" smtClean="0">
                <a:solidFill>
                  <a:srgbClr val="3366FF"/>
                </a:solidFill>
              </a:rPr>
              <a:t>something, and brought </a:t>
            </a:r>
            <a:r>
              <a:rPr kumimoji="1" lang="en-US" altLang="ja-JP" sz="1100" dirty="0">
                <a:solidFill>
                  <a:srgbClr val="3366FF"/>
                </a:solidFill>
              </a:rPr>
              <a:t>personal information to information </a:t>
            </a:r>
            <a:r>
              <a:rPr kumimoji="1" lang="en-US" altLang="ja-JP" sz="1100" dirty="0" smtClean="0">
                <a:solidFill>
                  <a:srgbClr val="3366FF"/>
                </a:solidFill>
              </a:rPr>
              <a:t>system</a:t>
            </a:r>
            <a:endParaRPr kumimoji="1" lang="ja-JP" altLang="en-US" sz="1100" dirty="0">
              <a:solidFill>
                <a:srgbClr val="3366FF"/>
              </a:solidFill>
            </a:endParaRPr>
          </a:p>
        </p:txBody>
      </p:sp>
    </p:spTree>
    <p:extLst>
      <p:ext uri="{BB962C8B-B14F-4D97-AF65-F5344CB8AC3E}">
        <p14:creationId xmlns:p14="http://schemas.microsoft.com/office/powerpoint/2010/main" val="1700855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958" y="102188"/>
            <a:ext cx="7886700" cy="1325563"/>
          </a:xfrm>
        </p:spPr>
        <p:txBody>
          <a:bodyPr>
            <a:normAutofit/>
          </a:bodyPr>
          <a:lstStyle/>
          <a:p>
            <a:r>
              <a:rPr kumimoji="1" lang="en-US" altLang="ja-JP" sz="4000" dirty="0" smtClean="0"/>
              <a:t>Recent case</a:t>
            </a:r>
            <a:r>
              <a:rPr kumimoji="1" lang="ja-JP" altLang="en-US" sz="4000" dirty="0" smtClean="0"/>
              <a:t>：</a:t>
            </a:r>
            <a:r>
              <a:rPr kumimoji="1" lang="en-US" altLang="ja-JP" sz="4000" dirty="0" smtClean="0"/>
              <a:t>targeted e-mail</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36</a:t>
            </a:fld>
            <a:endParaRPr kumimoji="1" lang="ja-JP" altLang="en-US"/>
          </a:p>
        </p:txBody>
      </p:sp>
      <p:grpSp>
        <p:nvGrpSpPr>
          <p:cNvPr id="5" name="図形グループ 4"/>
          <p:cNvGrpSpPr/>
          <p:nvPr/>
        </p:nvGrpSpPr>
        <p:grpSpPr>
          <a:xfrm>
            <a:off x="3901965" y="3478611"/>
            <a:ext cx="929824" cy="1322575"/>
            <a:chOff x="3084050" y="2219126"/>
            <a:chExt cx="781479" cy="1060711"/>
          </a:xfrm>
          <a:effectLst/>
        </p:grpSpPr>
        <p:sp>
          <p:nvSpPr>
            <p:cNvPr id="6" name="二等辺三角形 5"/>
            <p:cNvSpPr/>
            <p:nvPr/>
          </p:nvSpPr>
          <p:spPr>
            <a:xfrm>
              <a:off x="3084050" y="2456389"/>
              <a:ext cx="781479" cy="823448"/>
            </a:xfrm>
            <a:prstGeom prst="triangl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7" name="円/楕円 6"/>
            <p:cNvSpPr/>
            <p:nvPr/>
          </p:nvSpPr>
          <p:spPr>
            <a:xfrm>
              <a:off x="3084050" y="2219126"/>
              <a:ext cx="781479" cy="683880"/>
            </a:xfrm>
            <a:prstGeom prst="ellips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pic>
        <p:nvPicPr>
          <p:cNvPr id="24" name="図 23"/>
          <p:cNvPicPr>
            <a:picLocks noChangeAspect="1"/>
          </p:cNvPicPr>
          <p:nvPr/>
        </p:nvPicPr>
        <p:blipFill>
          <a:blip r:embed="rId3">
            <a:extLst>
              <a:ext uri="{BEBA8EAE-BF5A-486C-A8C5-ECC9F3942E4B}">
                <a14:imgProps xmlns:a14="http://schemas.microsoft.com/office/drawing/2010/main">
                  <a14:imgLayer r:embed="rId4">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175958" y="1851199"/>
            <a:ext cx="2184400" cy="2184400"/>
          </a:xfrm>
          <a:prstGeom prst="rect">
            <a:avLst/>
          </a:prstGeom>
        </p:spPr>
      </p:pic>
      <p:sp>
        <p:nvSpPr>
          <p:cNvPr id="25" name="コンテンツ プレースホルダー 24"/>
          <p:cNvSpPr>
            <a:spLocks noGrp="1"/>
          </p:cNvSpPr>
          <p:nvPr>
            <p:ph idx="1"/>
          </p:nvPr>
        </p:nvSpPr>
        <p:spPr>
          <a:xfrm>
            <a:off x="474152" y="1223941"/>
            <a:ext cx="8334727" cy="955396"/>
          </a:xfrm>
        </p:spPr>
        <p:txBody>
          <a:bodyPr>
            <a:normAutofit/>
          </a:bodyPr>
          <a:lstStyle/>
          <a:p>
            <a:r>
              <a:rPr lang="en-US" altLang="ja-JP" sz="2400" dirty="0"/>
              <a:t>Mail with malware in chain mail format</a:t>
            </a:r>
          </a:p>
          <a:p>
            <a:r>
              <a:rPr lang="en-US" altLang="ja-JP" sz="2400" dirty="0"/>
              <a:t>Zero-day attack, </a:t>
            </a:r>
            <a:r>
              <a:rPr lang="en-US" altLang="ja-JP" sz="2400" dirty="0" smtClean="0"/>
              <a:t>citation </a:t>
            </a:r>
            <a:r>
              <a:rPr lang="en-US" altLang="ja-JP" sz="2400" dirty="0"/>
              <a:t>from the academic society HP</a:t>
            </a:r>
            <a:endParaRPr kumimoji="1" lang="ja-JP" altLang="en-US" sz="2400" dirty="0"/>
          </a:p>
        </p:txBody>
      </p:sp>
      <p:grpSp>
        <p:nvGrpSpPr>
          <p:cNvPr id="26" name="図形グループ 25"/>
          <p:cNvGrpSpPr/>
          <p:nvPr/>
        </p:nvGrpSpPr>
        <p:grpSpPr>
          <a:xfrm>
            <a:off x="982047" y="3476562"/>
            <a:ext cx="929824" cy="1322575"/>
            <a:chOff x="3084050" y="2219126"/>
            <a:chExt cx="781479" cy="1060711"/>
          </a:xfrm>
          <a:solidFill>
            <a:schemeClr val="tx1"/>
          </a:solidFill>
          <a:effectLst/>
        </p:grpSpPr>
        <p:sp>
          <p:nvSpPr>
            <p:cNvPr id="27" name="二等辺三角形 26"/>
            <p:cNvSpPr/>
            <p:nvPr/>
          </p:nvSpPr>
          <p:spPr>
            <a:xfrm>
              <a:off x="3084050" y="2456389"/>
              <a:ext cx="781479" cy="823448"/>
            </a:xfrm>
            <a:prstGeom prst="triangle">
              <a:avLst/>
            </a:prstGeom>
            <a:grp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8" name="円/楕円 27"/>
            <p:cNvSpPr/>
            <p:nvPr/>
          </p:nvSpPr>
          <p:spPr>
            <a:xfrm>
              <a:off x="3084050" y="2219126"/>
              <a:ext cx="781479" cy="683880"/>
            </a:xfrm>
            <a:prstGeom prst="ellipse">
              <a:avLst/>
            </a:prstGeom>
            <a:grp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grpSp>
        <p:nvGrpSpPr>
          <p:cNvPr id="29" name="図形グループ 28"/>
          <p:cNvGrpSpPr/>
          <p:nvPr/>
        </p:nvGrpSpPr>
        <p:grpSpPr>
          <a:xfrm>
            <a:off x="6678355" y="3440190"/>
            <a:ext cx="929824" cy="1322575"/>
            <a:chOff x="3084050" y="2219126"/>
            <a:chExt cx="781479" cy="1060711"/>
          </a:xfrm>
          <a:effectLst/>
        </p:grpSpPr>
        <p:sp>
          <p:nvSpPr>
            <p:cNvPr id="30" name="二等辺三角形 29"/>
            <p:cNvSpPr/>
            <p:nvPr/>
          </p:nvSpPr>
          <p:spPr>
            <a:xfrm>
              <a:off x="3084050" y="2456389"/>
              <a:ext cx="781479" cy="823448"/>
            </a:xfrm>
            <a:prstGeom prst="triangl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1" name="円/楕円 30"/>
            <p:cNvSpPr/>
            <p:nvPr/>
          </p:nvSpPr>
          <p:spPr>
            <a:xfrm>
              <a:off x="3084050" y="2219126"/>
              <a:ext cx="781479" cy="683880"/>
            </a:xfrm>
            <a:prstGeom prst="ellips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pic>
        <p:nvPicPr>
          <p:cNvPr id="32" name="図 31"/>
          <p:cNvPicPr>
            <a:picLocks noChangeAspect="1"/>
          </p:cNvPicPr>
          <p:nvPr/>
        </p:nvPicPr>
        <p:blipFill>
          <a:blip r:embed="rId3">
            <a:extLst>
              <a:ext uri="{BEBA8EAE-BF5A-486C-A8C5-ECC9F3942E4B}">
                <a14:imgProps xmlns:a14="http://schemas.microsoft.com/office/drawing/2010/main">
                  <a14:imgLayer r:embed="rId5">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3074564" y="1883471"/>
            <a:ext cx="2184400" cy="2184400"/>
          </a:xfrm>
          <a:prstGeom prst="rect">
            <a:avLst/>
          </a:prstGeom>
        </p:spPr>
      </p:pic>
      <p:pic>
        <p:nvPicPr>
          <p:cNvPr id="33" name="図 32"/>
          <p:cNvPicPr>
            <a:picLocks noChangeAspect="1"/>
          </p:cNvPicPr>
          <p:nvPr/>
        </p:nvPicPr>
        <p:blipFill>
          <a:blip r:embed="rId3">
            <a:extLst>
              <a:ext uri="{BEBA8EAE-BF5A-486C-A8C5-ECC9F3942E4B}">
                <a14:imgProps xmlns:a14="http://schemas.microsoft.com/office/drawing/2010/main">
                  <a14:imgLayer r:embed="rId6">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5940921" y="1849149"/>
            <a:ext cx="2184400" cy="2184400"/>
          </a:xfrm>
          <a:prstGeom prst="rect">
            <a:avLst/>
          </a:prstGeom>
        </p:spPr>
      </p:pic>
      <p:grpSp>
        <p:nvGrpSpPr>
          <p:cNvPr id="3" name="図形グループ 2"/>
          <p:cNvGrpSpPr/>
          <p:nvPr/>
        </p:nvGrpSpPr>
        <p:grpSpPr>
          <a:xfrm>
            <a:off x="1028283" y="3540743"/>
            <a:ext cx="830160" cy="727278"/>
            <a:chOff x="1028283" y="3540743"/>
            <a:chExt cx="830160" cy="727278"/>
          </a:xfrm>
        </p:grpSpPr>
        <p:sp>
          <p:nvSpPr>
            <p:cNvPr id="35" name="パイ 34"/>
            <p:cNvSpPr/>
            <p:nvPr/>
          </p:nvSpPr>
          <p:spPr>
            <a:xfrm>
              <a:off x="1072920" y="3650221"/>
              <a:ext cx="755206" cy="617800"/>
            </a:xfrm>
            <a:prstGeom prst="pie">
              <a:avLst>
                <a:gd name="adj1" fmla="val 0"/>
                <a:gd name="adj2" fmla="val 106568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8" name="直線コネクタ 37"/>
            <p:cNvCxnSpPr/>
            <p:nvPr/>
          </p:nvCxnSpPr>
          <p:spPr>
            <a:xfrm>
              <a:off x="1210743" y="40110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a:off x="1452043" y="40745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a:off x="1718743" y="39983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1331393" y="405553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1591743" y="4049183"/>
              <a:ext cx="0" cy="184150"/>
            </a:xfrm>
            <a:prstGeom prst="line">
              <a:avLst/>
            </a:prstGeom>
          </p:spPr>
          <p:style>
            <a:lnRef idx="2">
              <a:schemeClr val="accent1"/>
            </a:lnRef>
            <a:fillRef idx="0">
              <a:schemeClr val="accent1"/>
            </a:fillRef>
            <a:effectRef idx="1">
              <a:schemeClr val="accent1"/>
            </a:effectRef>
            <a:fontRef idx="minor">
              <a:schemeClr val="tx1"/>
            </a:fontRef>
          </p:style>
        </p:cxnSp>
        <p:sp>
          <p:nvSpPr>
            <p:cNvPr id="36" name="パイ 35"/>
            <p:cNvSpPr/>
            <p:nvPr/>
          </p:nvSpPr>
          <p:spPr>
            <a:xfrm>
              <a:off x="1028283" y="3540743"/>
              <a:ext cx="830160" cy="622740"/>
            </a:xfrm>
            <a:prstGeom prst="pie">
              <a:avLst>
                <a:gd name="adj1" fmla="val 0"/>
                <a:gd name="adj2" fmla="val 1065686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3" name="テキスト ボックス 42"/>
          <p:cNvSpPr txBox="1"/>
          <p:nvPr/>
        </p:nvSpPr>
        <p:spPr>
          <a:xfrm>
            <a:off x="196785" y="4910667"/>
            <a:ext cx="2162183" cy="369332"/>
          </a:xfrm>
          <a:prstGeom prst="rect">
            <a:avLst/>
          </a:prstGeom>
          <a:noFill/>
        </p:spPr>
        <p:txBody>
          <a:bodyPr wrap="none" rtlCol="0">
            <a:spAutoFit/>
          </a:bodyPr>
          <a:lstStyle/>
          <a:p>
            <a:r>
              <a:rPr kumimoji="1" lang="en-US" altLang="ja-JP" dirty="0"/>
              <a:t>Unauthorized sender</a:t>
            </a:r>
            <a:endParaRPr kumimoji="1" lang="ja-JP" altLang="en-US" dirty="0"/>
          </a:p>
        </p:txBody>
      </p:sp>
      <p:sp>
        <p:nvSpPr>
          <p:cNvPr id="44" name="テキスト ボックス 43"/>
          <p:cNvSpPr txBox="1"/>
          <p:nvPr/>
        </p:nvSpPr>
        <p:spPr>
          <a:xfrm>
            <a:off x="3167380" y="4910667"/>
            <a:ext cx="1646605" cy="369332"/>
          </a:xfrm>
          <a:prstGeom prst="rect">
            <a:avLst/>
          </a:prstGeom>
          <a:noFill/>
        </p:spPr>
        <p:txBody>
          <a:bodyPr wrap="none" rtlCol="0">
            <a:spAutoFit/>
          </a:bodyPr>
          <a:lstStyle/>
          <a:p>
            <a:r>
              <a:rPr lang="en-US" altLang="ja-JP" dirty="0" smtClean="0"/>
              <a:t>△△</a:t>
            </a:r>
            <a:r>
              <a:rPr lang="en-US" altLang="ja-JP" dirty="0"/>
              <a:t> </a:t>
            </a:r>
            <a:r>
              <a:rPr lang="en-US" altLang="ja-JP" dirty="0" smtClean="0"/>
              <a:t>University</a:t>
            </a:r>
            <a:endParaRPr kumimoji="1" lang="ja-JP" altLang="en-US" dirty="0"/>
          </a:p>
        </p:txBody>
      </p:sp>
      <p:sp>
        <p:nvSpPr>
          <p:cNvPr id="45" name="テキスト ボックス 44"/>
          <p:cNvSpPr txBox="1"/>
          <p:nvPr/>
        </p:nvSpPr>
        <p:spPr>
          <a:xfrm>
            <a:off x="6210530" y="4890511"/>
            <a:ext cx="1467068" cy="369332"/>
          </a:xfrm>
          <a:prstGeom prst="rect">
            <a:avLst/>
          </a:prstGeom>
          <a:noFill/>
        </p:spPr>
        <p:txBody>
          <a:bodyPr wrap="none" rtlCol="0">
            <a:spAutoFit/>
          </a:bodyPr>
          <a:lstStyle/>
          <a:p>
            <a:r>
              <a:rPr lang="en-US" altLang="ja-JP" dirty="0" smtClean="0"/>
              <a:t>□□</a:t>
            </a:r>
            <a:r>
              <a:rPr lang="en-US" altLang="ja-JP" dirty="0"/>
              <a:t> </a:t>
            </a:r>
            <a:r>
              <a:rPr lang="en-US" altLang="ja-JP" dirty="0" smtClean="0"/>
              <a:t>University</a:t>
            </a:r>
            <a:endParaRPr kumimoji="1" lang="ja-JP" altLang="en-US" dirty="0"/>
          </a:p>
        </p:txBody>
      </p:sp>
      <p:sp>
        <p:nvSpPr>
          <p:cNvPr id="46" name="右矢印 45"/>
          <p:cNvSpPr/>
          <p:nvPr/>
        </p:nvSpPr>
        <p:spPr>
          <a:xfrm>
            <a:off x="2286010" y="3674533"/>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5350943" y="3674533"/>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455343" y="4334934"/>
            <a:ext cx="632355" cy="369332"/>
          </a:xfrm>
          <a:prstGeom prst="rect">
            <a:avLst/>
          </a:prstGeom>
          <a:noFill/>
        </p:spPr>
        <p:txBody>
          <a:bodyPr wrap="none" rtlCol="0">
            <a:spAutoFit/>
          </a:bodyPr>
          <a:lstStyle/>
          <a:p>
            <a:r>
              <a:rPr kumimoji="1" lang="en-US" altLang="ja-JP" dirty="0" smtClean="0"/>
              <a:t>send</a:t>
            </a:r>
            <a:endParaRPr kumimoji="1" lang="ja-JP" altLang="en-US" dirty="0"/>
          </a:p>
        </p:txBody>
      </p:sp>
      <p:sp>
        <p:nvSpPr>
          <p:cNvPr id="49" name="テキスト ボックス 48"/>
          <p:cNvSpPr txBox="1"/>
          <p:nvPr/>
        </p:nvSpPr>
        <p:spPr>
          <a:xfrm>
            <a:off x="5554143" y="4334934"/>
            <a:ext cx="930363" cy="369332"/>
          </a:xfrm>
          <a:prstGeom prst="rect">
            <a:avLst/>
          </a:prstGeom>
          <a:noFill/>
        </p:spPr>
        <p:txBody>
          <a:bodyPr wrap="none" rtlCol="0">
            <a:spAutoFit/>
          </a:bodyPr>
          <a:lstStyle/>
          <a:p>
            <a:r>
              <a:rPr lang="en-US" altLang="ja-JP" dirty="0" smtClean="0"/>
              <a:t>transfer</a:t>
            </a:r>
            <a:endParaRPr kumimoji="1" lang="ja-JP" altLang="en-US" dirty="0"/>
          </a:p>
        </p:txBody>
      </p:sp>
      <p:sp>
        <p:nvSpPr>
          <p:cNvPr id="50" name="雲形吹き出し 49"/>
          <p:cNvSpPr/>
          <p:nvPr/>
        </p:nvSpPr>
        <p:spPr>
          <a:xfrm>
            <a:off x="6824133" y="5452532"/>
            <a:ext cx="2184400" cy="1202267"/>
          </a:xfrm>
          <a:prstGeom prst="cloudCallout">
            <a:avLst>
              <a:gd name="adj1" fmla="val -10756"/>
              <a:gd name="adj2" fmla="val -1036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It’s okay from △△ university</a:t>
            </a:r>
            <a:endParaRPr kumimoji="1" lang="ja-JP" altLang="en-US" dirty="0"/>
          </a:p>
        </p:txBody>
      </p:sp>
      <p:sp>
        <p:nvSpPr>
          <p:cNvPr id="51" name="右矢印 50"/>
          <p:cNvSpPr/>
          <p:nvPr/>
        </p:nvSpPr>
        <p:spPr>
          <a:xfrm>
            <a:off x="7874010" y="3657600"/>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7890945" y="4301067"/>
            <a:ext cx="1276611" cy="369332"/>
          </a:xfrm>
          <a:prstGeom prst="rect">
            <a:avLst/>
          </a:prstGeom>
          <a:noFill/>
        </p:spPr>
        <p:txBody>
          <a:bodyPr wrap="none" rtlCol="0">
            <a:spAutoFit/>
          </a:bodyPr>
          <a:lstStyle/>
          <a:p>
            <a:r>
              <a:rPr lang="en-US" altLang="ja-JP" dirty="0" smtClean="0"/>
              <a:t>transfer</a:t>
            </a:r>
            <a:r>
              <a:rPr lang="ja-JP" altLang="en-US" dirty="0" smtClean="0"/>
              <a:t>・・・</a:t>
            </a:r>
            <a:endParaRPr kumimoji="1" lang="ja-JP" altLang="en-US" dirty="0"/>
          </a:p>
        </p:txBody>
      </p:sp>
      <p:sp>
        <p:nvSpPr>
          <p:cNvPr id="34" name="雲形吹き出し 33"/>
          <p:cNvSpPr/>
          <p:nvPr/>
        </p:nvSpPr>
        <p:spPr>
          <a:xfrm>
            <a:off x="3776144" y="5384800"/>
            <a:ext cx="2184400" cy="1202267"/>
          </a:xfrm>
          <a:prstGeom prst="cloudCallout">
            <a:avLst>
              <a:gd name="adj1" fmla="val -1454"/>
              <a:gd name="adj2" fmla="val -1163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transfer it to the academic society.</a:t>
            </a:r>
            <a:endParaRPr kumimoji="1" lang="ja-JP" altLang="en-US" dirty="0"/>
          </a:p>
        </p:txBody>
      </p:sp>
      <p:sp>
        <p:nvSpPr>
          <p:cNvPr id="37" name="雲形吹き出し 36"/>
          <p:cNvSpPr/>
          <p:nvPr/>
        </p:nvSpPr>
        <p:spPr>
          <a:xfrm>
            <a:off x="457210" y="5317066"/>
            <a:ext cx="2184400" cy="1202267"/>
          </a:xfrm>
          <a:prstGeom prst="cloudCallout">
            <a:avLst>
              <a:gd name="adj1" fmla="val 8624"/>
              <a:gd name="adj2" fmla="val -1065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We are ◯○ conference</a:t>
            </a:r>
            <a:endParaRPr kumimoji="1" lang="ja-JP" altLang="en-US" dirty="0"/>
          </a:p>
        </p:txBody>
      </p:sp>
      <p:grpSp>
        <p:nvGrpSpPr>
          <p:cNvPr id="8" name="図形グループ 7"/>
          <p:cNvGrpSpPr/>
          <p:nvPr/>
        </p:nvGrpSpPr>
        <p:grpSpPr>
          <a:xfrm>
            <a:off x="1676314" y="2777067"/>
            <a:ext cx="406486" cy="366878"/>
            <a:chOff x="1896447" y="2104964"/>
            <a:chExt cx="929824" cy="852714"/>
          </a:xfrm>
        </p:grpSpPr>
        <p:sp>
          <p:nvSpPr>
            <p:cNvPr id="55" name="円/楕円 54"/>
            <p:cNvSpPr/>
            <p:nvPr/>
          </p:nvSpPr>
          <p:spPr>
            <a:xfrm>
              <a:off x="1896447" y="2104964"/>
              <a:ext cx="929824" cy="852714"/>
            </a:xfrm>
            <a:prstGeom prst="ellipse">
              <a:avLst/>
            </a:prstGeom>
            <a:solidFill>
              <a:schemeClr val="tx1"/>
            </a:solid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nvGrpSpPr>
            <p:cNvPr id="56" name="図形グループ 55"/>
            <p:cNvGrpSpPr/>
            <p:nvPr/>
          </p:nvGrpSpPr>
          <p:grpSpPr>
            <a:xfrm>
              <a:off x="1942683" y="2169143"/>
              <a:ext cx="830160" cy="727278"/>
              <a:chOff x="1028283" y="3540743"/>
              <a:chExt cx="830160" cy="727278"/>
            </a:xfrm>
          </p:grpSpPr>
          <p:sp>
            <p:nvSpPr>
              <p:cNvPr id="57" name="パイ 56"/>
              <p:cNvSpPr/>
              <p:nvPr/>
            </p:nvSpPr>
            <p:spPr>
              <a:xfrm>
                <a:off x="1072920" y="3650221"/>
                <a:ext cx="755206" cy="617800"/>
              </a:xfrm>
              <a:prstGeom prst="pie">
                <a:avLst>
                  <a:gd name="adj1" fmla="val 0"/>
                  <a:gd name="adj2" fmla="val 106568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コネクタ 57"/>
              <p:cNvCxnSpPr/>
              <p:nvPr/>
            </p:nvCxnSpPr>
            <p:spPr>
              <a:xfrm>
                <a:off x="1210743" y="40110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1452043" y="40745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1718743" y="39983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1331393" y="405553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a:off x="1591743" y="4049183"/>
                <a:ext cx="0" cy="184150"/>
              </a:xfrm>
              <a:prstGeom prst="line">
                <a:avLst/>
              </a:prstGeom>
            </p:spPr>
            <p:style>
              <a:lnRef idx="2">
                <a:schemeClr val="accent1"/>
              </a:lnRef>
              <a:fillRef idx="0">
                <a:schemeClr val="accent1"/>
              </a:fillRef>
              <a:effectRef idx="1">
                <a:schemeClr val="accent1"/>
              </a:effectRef>
              <a:fontRef idx="minor">
                <a:schemeClr val="tx1"/>
              </a:fontRef>
            </p:style>
          </p:cxnSp>
          <p:sp>
            <p:nvSpPr>
              <p:cNvPr id="63" name="パイ 62"/>
              <p:cNvSpPr/>
              <p:nvPr/>
            </p:nvSpPr>
            <p:spPr>
              <a:xfrm>
                <a:off x="1028283" y="3540743"/>
                <a:ext cx="830160" cy="622740"/>
              </a:xfrm>
              <a:prstGeom prst="pie">
                <a:avLst>
                  <a:gd name="adj1" fmla="val 0"/>
                  <a:gd name="adj2" fmla="val 1065686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grpSp>
      <p:sp>
        <p:nvSpPr>
          <p:cNvPr id="9" name="テキスト ボックス 8"/>
          <p:cNvSpPr txBox="1"/>
          <p:nvPr/>
        </p:nvSpPr>
        <p:spPr>
          <a:xfrm>
            <a:off x="1405467" y="3149601"/>
            <a:ext cx="825867" cy="307777"/>
          </a:xfrm>
          <a:prstGeom prst="rect">
            <a:avLst/>
          </a:prstGeom>
          <a:noFill/>
        </p:spPr>
        <p:txBody>
          <a:bodyPr wrap="none" rtlCol="0">
            <a:spAutoFit/>
          </a:bodyPr>
          <a:lstStyle/>
          <a:p>
            <a:r>
              <a:rPr kumimoji="1" lang="en-US" altLang="ja-JP" sz="1400" dirty="0" smtClean="0"/>
              <a:t>malware</a:t>
            </a:r>
            <a:endParaRPr kumimoji="1" lang="ja-JP" altLang="en-US" sz="1400" dirty="0"/>
          </a:p>
        </p:txBody>
      </p:sp>
      <p:grpSp>
        <p:nvGrpSpPr>
          <p:cNvPr id="64" name="図形グループ 63"/>
          <p:cNvGrpSpPr/>
          <p:nvPr/>
        </p:nvGrpSpPr>
        <p:grpSpPr>
          <a:xfrm>
            <a:off x="4605780" y="2794000"/>
            <a:ext cx="406486" cy="366878"/>
            <a:chOff x="1896447" y="2104964"/>
            <a:chExt cx="929824" cy="852714"/>
          </a:xfrm>
        </p:grpSpPr>
        <p:sp>
          <p:nvSpPr>
            <p:cNvPr id="65" name="円/楕円 64"/>
            <p:cNvSpPr/>
            <p:nvPr/>
          </p:nvSpPr>
          <p:spPr>
            <a:xfrm>
              <a:off x="1896447" y="2104964"/>
              <a:ext cx="929824" cy="852714"/>
            </a:xfrm>
            <a:prstGeom prst="ellipse">
              <a:avLst/>
            </a:prstGeom>
            <a:solidFill>
              <a:schemeClr val="tx1"/>
            </a:solid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nvGrpSpPr>
            <p:cNvPr id="66" name="図形グループ 65"/>
            <p:cNvGrpSpPr/>
            <p:nvPr/>
          </p:nvGrpSpPr>
          <p:grpSpPr>
            <a:xfrm>
              <a:off x="1942683" y="2169143"/>
              <a:ext cx="830160" cy="727278"/>
              <a:chOff x="1028283" y="3540743"/>
              <a:chExt cx="830160" cy="727278"/>
            </a:xfrm>
          </p:grpSpPr>
          <p:sp>
            <p:nvSpPr>
              <p:cNvPr id="67" name="パイ 66"/>
              <p:cNvSpPr/>
              <p:nvPr/>
            </p:nvSpPr>
            <p:spPr>
              <a:xfrm>
                <a:off x="1072920" y="3650221"/>
                <a:ext cx="755206" cy="617800"/>
              </a:xfrm>
              <a:prstGeom prst="pie">
                <a:avLst>
                  <a:gd name="adj1" fmla="val 0"/>
                  <a:gd name="adj2" fmla="val 106568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8" name="直線コネクタ 67"/>
              <p:cNvCxnSpPr/>
              <p:nvPr/>
            </p:nvCxnSpPr>
            <p:spPr>
              <a:xfrm>
                <a:off x="1210743" y="40110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1452043" y="40745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1718743" y="39983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1331393" y="405553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a:off x="1591743" y="4049183"/>
                <a:ext cx="0" cy="184150"/>
              </a:xfrm>
              <a:prstGeom prst="line">
                <a:avLst/>
              </a:prstGeom>
            </p:spPr>
            <p:style>
              <a:lnRef idx="2">
                <a:schemeClr val="accent1"/>
              </a:lnRef>
              <a:fillRef idx="0">
                <a:schemeClr val="accent1"/>
              </a:fillRef>
              <a:effectRef idx="1">
                <a:schemeClr val="accent1"/>
              </a:effectRef>
              <a:fontRef idx="minor">
                <a:schemeClr val="tx1"/>
              </a:fontRef>
            </p:style>
          </p:cxnSp>
          <p:sp>
            <p:nvSpPr>
              <p:cNvPr id="73" name="パイ 72"/>
              <p:cNvSpPr/>
              <p:nvPr/>
            </p:nvSpPr>
            <p:spPr>
              <a:xfrm>
                <a:off x="1028283" y="3540743"/>
                <a:ext cx="830160" cy="622740"/>
              </a:xfrm>
              <a:prstGeom prst="pie">
                <a:avLst>
                  <a:gd name="adj1" fmla="val 0"/>
                  <a:gd name="adj2" fmla="val 1065686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74" name="図形グループ 73"/>
          <p:cNvGrpSpPr/>
          <p:nvPr/>
        </p:nvGrpSpPr>
        <p:grpSpPr>
          <a:xfrm>
            <a:off x="7450580" y="2794000"/>
            <a:ext cx="406486" cy="366878"/>
            <a:chOff x="1896447" y="2104964"/>
            <a:chExt cx="929824" cy="852714"/>
          </a:xfrm>
        </p:grpSpPr>
        <p:sp>
          <p:nvSpPr>
            <p:cNvPr id="75" name="円/楕円 74"/>
            <p:cNvSpPr/>
            <p:nvPr/>
          </p:nvSpPr>
          <p:spPr>
            <a:xfrm>
              <a:off x="1896447" y="2104964"/>
              <a:ext cx="929824" cy="852714"/>
            </a:xfrm>
            <a:prstGeom prst="ellipse">
              <a:avLst/>
            </a:prstGeom>
            <a:solidFill>
              <a:schemeClr val="tx1"/>
            </a:solid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nvGrpSpPr>
            <p:cNvPr id="76" name="図形グループ 75"/>
            <p:cNvGrpSpPr/>
            <p:nvPr/>
          </p:nvGrpSpPr>
          <p:grpSpPr>
            <a:xfrm>
              <a:off x="1942683" y="2169143"/>
              <a:ext cx="830160" cy="727278"/>
              <a:chOff x="1028283" y="3540743"/>
              <a:chExt cx="830160" cy="727278"/>
            </a:xfrm>
          </p:grpSpPr>
          <p:sp>
            <p:nvSpPr>
              <p:cNvPr id="77" name="パイ 76"/>
              <p:cNvSpPr/>
              <p:nvPr/>
            </p:nvSpPr>
            <p:spPr>
              <a:xfrm>
                <a:off x="1072920" y="3650221"/>
                <a:ext cx="755206" cy="617800"/>
              </a:xfrm>
              <a:prstGeom prst="pie">
                <a:avLst>
                  <a:gd name="adj1" fmla="val 0"/>
                  <a:gd name="adj2" fmla="val 106568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8" name="直線コネクタ 77"/>
              <p:cNvCxnSpPr/>
              <p:nvPr/>
            </p:nvCxnSpPr>
            <p:spPr>
              <a:xfrm>
                <a:off x="1210743" y="40110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a:off x="1452043" y="40745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1718743" y="39983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a:off x="1331393" y="405553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a:off x="1591743" y="4049183"/>
                <a:ext cx="0" cy="184150"/>
              </a:xfrm>
              <a:prstGeom prst="line">
                <a:avLst/>
              </a:prstGeom>
            </p:spPr>
            <p:style>
              <a:lnRef idx="2">
                <a:schemeClr val="accent1"/>
              </a:lnRef>
              <a:fillRef idx="0">
                <a:schemeClr val="accent1"/>
              </a:fillRef>
              <a:effectRef idx="1">
                <a:schemeClr val="accent1"/>
              </a:effectRef>
              <a:fontRef idx="minor">
                <a:schemeClr val="tx1"/>
              </a:fontRef>
            </p:style>
          </p:cxnSp>
          <p:sp>
            <p:nvSpPr>
              <p:cNvPr id="83" name="パイ 82"/>
              <p:cNvSpPr/>
              <p:nvPr/>
            </p:nvSpPr>
            <p:spPr>
              <a:xfrm>
                <a:off x="1028283" y="3540743"/>
                <a:ext cx="830160" cy="622740"/>
              </a:xfrm>
              <a:prstGeom prst="pie">
                <a:avLst>
                  <a:gd name="adj1" fmla="val 0"/>
                  <a:gd name="adj2" fmla="val 1065686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grpSp>
    </p:spTree>
    <p:extLst>
      <p:ext uri="{BB962C8B-B14F-4D97-AF65-F5344CB8AC3E}">
        <p14:creationId xmlns:p14="http://schemas.microsoft.com/office/powerpoint/2010/main" val="3215973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Dealing with targeted e-mail</a:t>
            </a:r>
            <a:endParaRPr kumimoji="1" lang="ja-JP" altLang="en-US" sz="4000" dirty="0"/>
          </a:p>
        </p:txBody>
      </p:sp>
      <p:sp>
        <p:nvSpPr>
          <p:cNvPr id="3" name="コンテンツ プレースホルダー 2"/>
          <p:cNvSpPr>
            <a:spLocks noGrp="1"/>
          </p:cNvSpPr>
          <p:nvPr>
            <p:ph idx="1"/>
          </p:nvPr>
        </p:nvSpPr>
        <p:spPr/>
        <p:txBody>
          <a:bodyPr>
            <a:normAutofit/>
          </a:bodyPr>
          <a:lstStyle/>
          <a:p>
            <a:r>
              <a:rPr kumimoji="1" lang="en-US" altLang="ja-JP" sz="2800" dirty="0" smtClean="0"/>
              <a:t>Chain mail</a:t>
            </a:r>
            <a:r>
              <a:rPr kumimoji="1" lang="ja-JP" altLang="en-US" sz="2800" dirty="0" smtClean="0"/>
              <a:t>　（</a:t>
            </a:r>
            <a:r>
              <a:rPr lang="en-US" altLang="ja-JP" sz="2800" dirty="0" smtClean="0"/>
              <a:t>Wonder </a:t>
            </a:r>
            <a:r>
              <a:rPr kumimoji="1" lang="en-US" altLang="ja-JP" sz="2800" dirty="0" smtClean="0"/>
              <a:t>receiver to transfer it</a:t>
            </a:r>
            <a:r>
              <a:rPr kumimoji="1" lang="ja-JP" altLang="en-US" sz="2800" dirty="0" smtClean="0"/>
              <a:t>）</a:t>
            </a:r>
            <a:endParaRPr kumimoji="1" lang="en-US" altLang="ja-JP" sz="2800" dirty="0" smtClean="0"/>
          </a:p>
          <a:p>
            <a:pPr lvl="1"/>
            <a:r>
              <a:rPr lang="en-US" altLang="ja-JP" sz="2400" dirty="0" smtClean="0"/>
              <a:t>Do not transfer</a:t>
            </a:r>
            <a:endParaRPr kumimoji="1" lang="en-US" altLang="ja-JP" sz="2400" dirty="0" smtClean="0"/>
          </a:p>
          <a:p>
            <a:r>
              <a:rPr lang="en-US" altLang="ja-JP" sz="2800" dirty="0" smtClean="0"/>
              <a:t>Trojan horse</a:t>
            </a:r>
            <a:r>
              <a:rPr lang="ja-JP" altLang="en-US" sz="2800" dirty="0" smtClean="0"/>
              <a:t>　（</a:t>
            </a:r>
            <a:r>
              <a:rPr lang="en-US" altLang="ja-JP" sz="2800" dirty="0" smtClean="0"/>
              <a:t>Dangerous attachments</a:t>
            </a:r>
            <a:r>
              <a:rPr lang="ja-JP" altLang="en-US" sz="2800" dirty="0" smtClean="0"/>
              <a:t>）</a:t>
            </a:r>
            <a:endParaRPr lang="en-US" altLang="ja-JP" sz="2800" dirty="0" smtClean="0"/>
          </a:p>
          <a:p>
            <a:pPr lvl="1"/>
            <a:r>
              <a:rPr lang="en-US" altLang="ja-JP" sz="2400" dirty="0" smtClean="0"/>
              <a:t>Do not click attachments</a:t>
            </a:r>
          </a:p>
          <a:p>
            <a:r>
              <a:rPr lang="en-US" altLang="ja-JP" sz="2800" dirty="0" smtClean="0"/>
              <a:t>Fake address</a:t>
            </a:r>
            <a:r>
              <a:rPr kumimoji="1" lang="ja-JP" altLang="en-US" sz="2800" dirty="0" smtClean="0"/>
              <a:t>　（</a:t>
            </a:r>
            <a:r>
              <a:rPr kumimoji="1" lang="en-US" altLang="ja-JP" sz="2800" dirty="0" smtClean="0"/>
              <a:t>Link in mail</a:t>
            </a:r>
            <a:r>
              <a:rPr kumimoji="1" lang="ja-JP" altLang="en-US" sz="2800" dirty="0" smtClean="0"/>
              <a:t>）</a:t>
            </a:r>
            <a:endParaRPr kumimoji="1" lang="en-US" altLang="ja-JP" sz="2800" dirty="0" smtClean="0"/>
          </a:p>
          <a:p>
            <a:pPr lvl="1"/>
            <a:r>
              <a:rPr lang="en-US" altLang="ja-JP" sz="2400" dirty="0" smtClean="0"/>
              <a:t>Confirm address</a:t>
            </a:r>
          </a:p>
          <a:p>
            <a:pPr lvl="1"/>
            <a:r>
              <a:rPr kumimoji="1" lang="en-US" altLang="ja-JP" sz="2400" dirty="0" smtClean="0"/>
              <a:t>Something similar is impossible</a:t>
            </a:r>
          </a:p>
          <a:p>
            <a:r>
              <a:rPr lang="en-US" altLang="ja-JP" sz="2800" dirty="0" smtClean="0"/>
              <a:t>Fake document</a:t>
            </a:r>
            <a:r>
              <a:rPr lang="ja-JP" altLang="en-US" sz="2800" dirty="0" smtClean="0"/>
              <a:t>　（</a:t>
            </a:r>
            <a:r>
              <a:rPr lang="en-US" altLang="ja-JP" sz="2800" dirty="0" smtClean="0"/>
              <a:t>suspicious content)</a:t>
            </a:r>
          </a:p>
          <a:p>
            <a:pPr lvl="1"/>
            <a:r>
              <a:rPr lang="en-US" altLang="ja-JP" sz="2400" dirty="0"/>
              <a:t>Depending on the content, confirm with sender</a:t>
            </a:r>
            <a:endParaRPr lang="en-US" altLang="ja-JP" sz="2400" dirty="0" smtClean="0"/>
          </a:p>
          <a:p>
            <a:pPr lvl="1"/>
            <a:r>
              <a:rPr lang="en-US" altLang="ja-JP" sz="2400" dirty="0"/>
              <a:t>If possible, confirm by another route such as telephone</a:t>
            </a:r>
            <a:endParaRPr kumimoji="1" lang="ja-JP" altLang="en-US" sz="24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37</a:t>
            </a:fld>
            <a:endParaRPr kumimoji="1" lang="ja-JP" altLang="en-US" dirty="0"/>
          </a:p>
        </p:txBody>
      </p:sp>
    </p:spTree>
    <p:extLst>
      <p:ext uri="{BB962C8B-B14F-4D97-AF65-F5344CB8AC3E}">
        <p14:creationId xmlns:p14="http://schemas.microsoft.com/office/powerpoint/2010/main" val="2972804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Privacy and identity</a:t>
            </a:r>
          </a:p>
        </p:txBody>
      </p:sp>
      <p:sp>
        <p:nvSpPr>
          <p:cNvPr id="3" name="コンテンツ プレースホルダー 2"/>
          <p:cNvSpPr>
            <a:spLocks noGrp="1"/>
          </p:cNvSpPr>
          <p:nvPr>
            <p:ph idx="1"/>
          </p:nvPr>
        </p:nvSpPr>
        <p:spPr/>
        <p:txBody>
          <a:bodyPr>
            <a:normAutofit lnSpcReduction="10000"/>
          </a:bodyPr>
          <a:lstStyle/>
          <a:p>
            <a:r>
              <a:rPr kumimoji="1" lang="en-US" altLang="ja-JP" sz="2800" dirty="0" smtClean="0"/>
              <a:t>Privacy</a:t>
            </a:r>
          </a:p>
          <a:p>
            <a:pPr marL="0" indent="0">
              <a:buNone/>
            </a:pPr>
            <a:r>
              <a:rPr lang="en-US" altLang="ja-JP" sz="2800" dirty="0"/>
              <a:t>Private and private life in individuals and </a:t>
            </a:r>
            <a:r>
              <a:rPr lang="en-US" altLang="ja-JP" sz="2800" dirty="0" smtClean="0"/>
              <a:t>families. The </a:t>
            </a:r>
            <a:r>
              <a:rPr lang="en-US" altLang="ja-JP" sz="2800" dirty="0"/>
              <a:t>secret of the </a:t>
            </a:r>
            <a:r>
              <a:rPr lang="en-US" altLang="ja-JP" sz="2800" dirty="0" smtClean="0"/>
              <a:t>individual. Also</a:t>
            </a:r>
            <a:r>
              <a:rPr lang="en-US" altLang="ja-JP" sz="2800" dirty="0"/>
              <a:t>, it is the right not to receive interference or infringement from others.</a:t>
            </a:r>
            <a:endParaRPr kumimoji="1" lang="en-US" altLang="ja-JP" sz="2800" dirty="0" smtClean="0"/>
          </a:p>
          <a:p>
            <a:r>
              <a:rPr lang="en-US" altLang="ja-JP" sz="2800" dirty="0" smtClean="0"/>
              <a:t>Identity</a:t>
            </a:r>
            <a:endParaRPr lang="en-US" altLang="ja-JP" sz="2800" dirty="0"/>
          </a:p>
          <a:p>
            <a:pPr marL="0" indent="0">
              <a:buNone/>
            </a:pPr>
            <a:r>
              <a:rPr lang="ja-JP" altLang="en-US" sz="2800" b="1" dirty="0"/>
              <a:t>１</a:t>
            </a:r>
            <a:r>
              <a:rPr lang="ja-JP" altLang="en-US" sz="2800" dirty="0"/>
              <a:t> </a:t>
            </a:r>
            <a:r>
              <a:rPr lang="en-US" altLang="ja-JP" sz="2800" dirty="0"/>
              <a:t>Self as being continuous and identical, regardless of environmental and time changes. Independence. Self identity. </a:t>
            </a:r>
            <a:r>
              <a:rPr lang="ja-JP" altLang="en-US" sz="2800" dirty="0" smtClean="0"/>
              <a:t>「</a:t>
            </a:r>
            <a:r>
              <a:rPr lang="en-US" altLang="ja-JP" sz="2800" dirty="0" smtClean="0"/>
              <a:t>The </a:t>
            </a:r>
            <a:r>
              <a:rPr lang="en-US" altLang="ja-JP" sz="2800" dirty="0"/>
              <a:t>loss of </a:t>
            </a:r>
            <a:r>
              <a:rPr lang="en-US" altLang="ja-JP" sz="2800" dirty="0" smtClean="0"/>
              <a:t>-</a:t>
            </a:r>
            <a:r>
              <a:rPr lang="ja-JP" altLang="en-US" sz="2800" dirty="0" smtClean="0"/>
              <a:t>」</a:t>
            </a:r>
            <a:endParaRPr lang="ja-JP" altLang="en-US" sz="2800" dirty="0"/>
          </a:p>
          <a:p>
            <a:pPr marL="0" indent="0">
              <a:buNone/>
            </a:pPr>
            <a:r>
              <a:rPr lang="ja-JP" altLang="en-US" sz="2800" b="1" dirty="0"/>
              <a:t>２</a:t>
            </a:r>
            <a:r>
              <a:rPr lang="ja-JP" altLang="en-US" sz="2800" dirty="0"/>
              <a:t> </a:t>
            </a:r>
            <a:r>
              <a:rPr lang="en-US" altLang="ja-JP" sz="2800" dirty="0"/>
              <a:t>Do not mistake himself. Also, identification.</a:t>
            </a:r>
            <a:r>
              <a:rPr lang="en-US" altLang="ja-JP" sz="2800" dirty="0" smtClean="0"/>
              <a:t/>
            </a:r>
            <a:br>
              <a:rPr lang="en-US" altLang="ja-JP" sz="2800" dirty="0" smtClean="0"/>
            </a:br>
            <a:endParaRPr lang="en-US" altLang="ja-JP" sz="2800" dirty="0" smtClean="0"/>
          </a:p>
          <a:p>
            <a:pPr marL="0" indent="0" algn="r">
              <a:buNone/>
            </a:pPr>
            <a:r>
              <a:rPr lang="ja-JP" altLang="en-US" sz="2800" dirty="0" smtClean="0"/>
              <a:t>（</a:t>
            </a:r>
            <a:r>
              <a:rPr lang="en-US" altLang="ja-JP" sz="2800" dirty="0" err="1" smtClean="0"/>
              <a:t>Daikei</a:t>
            </a:r>
            <a:r>
              <a:rPr lang="ja-JP" altLang="en-US" dirty="0" smtClean="0"/>
              <a:t>）</a:t>
            </a:r>
            <a:endParaRPr lang="en-US" altLang="ja-JP"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38</a:t>
            </a:fld>
            <a:endParaRPr kumimoji="1" lang="ja-JP" altLang="en-US" dirty="0"/>
          </a:p>
        </p:txBody>
      </p:sp>
    </p:spTree>
    <p:extLst>
      <p:ext uri="{BB962C8B-B14F-4D97-AF65-F5344CB8AC3E}">
        <p14:creationId xmlns:p14="http://schemas.microsoft.com/office/powerpoint/2010/main" val="247607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628650" y="1825625"/>
            <a:ext cx="8240702" cy="4351338"/>
          </a:xfrm>
        </p:spPr>
        <p:txBody>
          <a:bodyPr>
            <a:normAutofit lnSpcReduction="10000"/>
          </a:bodyPr>
          <a:lstStyle/>
          <a:p>
            <a:r>
              <a:rPr lang="en-US" altLang="ja-JP" sz="3600" dirty="0"/>
              <a:t>When using a specific service, it is necessary to provide personal information → </a:t>
            </a:r>
            <a:r>
              <a:rPr lang="en-US" altLang="ja-JP" sz="3600" dirty="0" smtClean="0"/>
              <a:t>risk of leakage</a:t>
            </a:r>
          </a:p>
          <a:p>
            <a:r>
              <a:rPr lang="en-US" altLang="ja-JP" sz="3600" dirty="0"/>
              <a:t>Online settlement: credit card </a:t>
            </a:r>
            <a:r>
              <a:rPr lang="en-US" altLang="ja-JP" sz="3600" dirty="0" smtClean="0"/>
              <a:t>number     → </a:t>
            </a:r>
            <a:r>
              <a:rPr lang="en-US" altLang="ja-JP" sz="3600" dirty="0"/>
              <a:t>risk of card number leakage</a:t>
            </a:r>
            <a:endParaRPr lang="en-US" altLang="ja-JP" sz="3600" dirty="0" smtClean="0"/>
          </a:p>
          <a:p>
            <a:r>
              <a:rPr lang="en-US" altLang="ja-JP" sz="3600" dirty="0" smtClean="0"/>
              <a:t>Application usage</a:t>
            </a:r>
            <a:r>
              <a:rPr lang="ja-JP" altLang="en-US" sz="3600" dirty="0" smtClean="0"/>
              <a:t>：</a:t>
            </a:r>
            <a:r>
              <a:rPr lang="en-US" altLang="ja-JP" sz="3600" dirty="0" smtClean="0"/>
              <a:t>Behavior history          →</a:t>
            </a:r>
            <a:r>
              <a:rPr lang="en-US" altLang="ja-JP" sz="3600" dirty="0" err="1" smtClean="0"/>
              <a:t>Tracktion</a:t>
            </a:r>
            <a:r>
              <a:rPr lang="en-US" altLang="ja-JP" sz="3600" dirty="0" smtClean="0"/>
              <a:t> of action pattern</a:t>
            </a:r>
          </a:p>
          <a:p>
            <a:r>
              <a:rPr lang="en-US" altLang="ja-JP" sz="3600" dirty="0" smtClean="0"/>
              <a:t>Online shop</a:t>
            </a:r>
            <a:r>
              <a:rPr lang="ja-JP" altLang="en-US" sz="3600" dirty="0" smtClean="0"/>
              <a:t>：</a:t>
            </a:r>
            <a:r>
              <a:rPr lang="en-US" altLang="ja-JP" sz="3600" dirty="0" smtClean="0"/>
              <a:t>History of purchase →</a:t>
            </a:r>
            <a:r>
              <a:rPr lang="en-US" altLang="ja-JP" sz="3600" dirty="0"/>
              <a:t>Promote similar products</a:t>
            </a:r>
            <a:endParaRPr lang="en-US" altLang="ja-JP" sz="3600"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39</a:t>
            </a:fld>
            <a:endParaRPr kumimoji="1" lang="ja-JP" altLang="en-US" dirty="0"/>
          </a:p>
        </p:txBody>
      </p:sp>
    </p:spTree>
    <p:extLst>
      <p:ext uri="{BB962C8B-B14F-4D97-AF65-F5344CB8AC3E}">
        <p14:creationId xmlns:p14="http://schemas.microsoft.com/office/powerpoint/2010/main" val="41822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a:t>
            </a:r>
            <a:r>
              <a:rPr kumimoji="1" lang="en-US" altLang="ja-JP" sz="4000" dirty="0" smtClean="0"/>
              <a:t>Social engineering</a:t>
            </a:r>
            <a:r>
              <a:rPr kumimoji="1" lang="ja-JP" altLang="en-US" sz="4000" dirty="0" smtClean="0"/>
              <a:t>」</a:t>
            </a:r>
            <a:endParaRPr kumimoji="1" lang="ja-JP" altLang="en-US" sz="4000" dirty="0"/>
          </a:p>
        </p:txBody>
      </p:sp>
      <p:sp>
        <p:nvSpPr>
          <p:cNvPr id="3" name="コンテンツ プレースホルダー 2"/>
          <p:cNvSpPr>
            <a:spLocks noGrp="1"/>
          </p:cNvSpPr>
          <p:nvPr>
            <p:ph idx="1"/>
          </p:nvPr>
        </p:nvSpPr>
        <p:spPr/>
        <p:txBody>
          <a:bodyPr>
            <a:normAutofit fontScale="62500" lnSpcReduction="20000"/>
          </a:bodyPr>
          <a:lstStyle/>
          <a:p>
            <a:pPr>
              <a:lnSpc>
                <a:spcPct val="110000"/>
              </a:lnSpc>
            </a:pPr>
            <a:r>
              <a:rPr lang="en-US" altLang="ja-JP" sz="3600" dirty="0"/>
              <a:t>A method of acquiring </a:t>
            </a:r>
            <a:r>
              <a:rPr lang="en-US" altLang="ja-JP" sz="3600" dirty="0" smtClean="0"/>
              <a:t>personal secret information by trespassing incorporating </a:t>
            </a:r>
            <a:r>
              <a:rPr lang="en-US" altLang="ja-JP" sz="3600" dirty="0"/>
              <a:t>into human psychological gaps and behavioral mistakes.</a:t>
            </a:r>
            <a:r>
              <a:rPr lang="ja-JP" altLang="en-US" sz="3600" dirty="0" smtClean="0"/>
              <a:t>（</a:t>
            </a:r>
            <a:r>
              <a:rPr lang="en-US" altLang="ja-JP" sz="3600" dirty="0" smtClean="0"/>
              <a:t>Wikipedia</a:t>
            </a:r>
            <a:r>
              <a:rPr lang="ja-JP" altLang="en-US" sz="3600" dirty="0" smtClean="0"/>
              <a:t>）</a:t>
            </a:r>
            <a:endParaRPr lang="en-US" altLang="ja-JP" sz="3600" dirty="0" smtClean="0"/>
          </a:p>
          <a:p>
            <a:pPr lvl="1">
              <a:lnSpc>
                <a:spcPct val="110000"/>
              </a:lnSpc>
            </a:pPr>
            <a:r>
              <a:rPr lang="en-US" altLang="ja-JP" sz="3300" dirty="0"/>
              <a:t>Different meaning from the original </a:t>
            </a:r>
            <a:r>
              <a:rPr lang="ja-JP" altLang="en-US" sz="3300" dirty="0" smtClean="0"/>
              <a:t>「</a:t>
            </a:r>
            <a:r>
              <a:rPr lang="en-US" altLang="ja-JP" sz="3300" dirty="0" smtClean="0"/>
              <a:t>social engineering</a:t>
            </a:r>
            <a:r>
              <a:rPr lang="ja-JP" altLang="en-US" sz="3300" dirty="0" smtClean="0"/>
              <a:t>」</a:t>
            </a:r>
            <a:r>
              <a:rPr lang="en-US" altLang="ja-JP" sz="3300" dirty="0" smtClean="0"/>
              <a:t> </a:t>
            </a:r>
            <a:r>
              <a:rPr lang="en-US" altLang="ja-JP" sz="3300" dirty="0"/>
              <a:t>(learning about the analysis and control of the organization's behavior)</a:t>
            </a:r>
            <a:endParaRPr lang="en-US" altLang="ja-JP" sz="3300" dirty="0" smtClean="0"/>
          </a:p>
          <a:p>
            <a:pPr lvl="1">
              <a:lnSpc>
                <a:spcPct val="110000"/>
              </a:lnSpc>
            </a:pPr>
            <a:r>
              <a:rPr lang="en-US" altLang="ja-JP" sz="3300" dirty="0" smtClean="0"/>
              <a:t>Actually may be simply called to </a:t>
            </a:r>
            <a:r>
              <a:rPr lang="ja-JP" altLang="en-US" sz="3300" dirty="0" smtClean="0"/>
              <a:t>「</a:t>
            </a:r>
            <a:r>
              <a:rPr lang="en-US" altLang="ja-JP" sz="3300" dirty="0" smtClean="0"/>
              <a:t>social</a:t>
            </a:r>
            <a:r>
              <a:rPr lang="ja-JP" altLang="en-US" sz="3300" dirty="0" smtClean="0"/>
              <a:t>」</a:t>
            </a:r>
            <a:r>
              <a:rPr lang="en-US" altLang="ja-JP" sz="3300" dirty="0" smtClean="0"/>
              <a:t> etc</a:t>
            </a:r>
            <a:r>
              <a:rPr lang="en-US" altLang="ja-JP" sz="3300" dirty="0"/>
              <a:t>.</a:t>
            </a:r>
            <a:endParaRPr lang="en-US" altLang="ja-JP" sz="3300" dirty="0" smtClean="0"/>
          </a:p>
          <a:p>
            <a:pPr>
              <a:lnSpc>
                <a:spcPct val="110000"/>
              </a:lnSpc>
            </a:pPr>
            <a:r>
              <a:rPr kumimoji="1" lang="en-US" altLang="ja-JP" sz="3600" dirty="0" smtClean="0"/>
              <a:t>If we have to choose one definition, it’s analog attack</a:t>
            </a:r>
          </a:p>
          <a:p>
            <a:pPr>
              <a:lnSpc>
                <a:spcPct val="110000"/>
              </a:lnSpc>
            </a:pPr>
            <a:r>
              <a:rPr kumimoji="1" lang="ja-JP" altLang="en-US" sz="3600" dirty="0" smtClean="0"/>
              <a:t>「</a:t>
            </a:r>
            <a:r>
              <a:rPr kumimoji="1" lang="en-US" altLang="ja-JP" sz="3600" dirty="0" smtClean="0"/>
              <a:t>Aimed at person</a:t>
            </a:r>
            <a:r>
              <a:rPr kumimoji="1" lang="ja-JP" altLang="en-US" sz="3600" dirty="0" smtClean="0"/>
              <a:t>」　</a:t>
            </a:r>
            <a:r>
              <a:rPr kumimoji="1" lang="en-US" altLang="ja-JP" sz="3600" dirty="0" smtClean="0"/>
              <a:t>Deception</a:t>
            </a:r>
            <a:r>
              <a:rPr kumimoji="1" lang="ja-JP" altLang="en-US" sz="3600" dirty="0" smtClean="0"/>
              <a:t>、</a:t>
            </a:r>
            <a:r>
              <a:rPr kumimoji="1" lang="en-US" altLang="ja-JP" sz="3600" dirty="0" smtClean="0"/>
              <a:t>make gaps</a:t>
            </a:r>
            <a:r>
              <a:rPr kumimoji="1" lang="ja-JP" altLang="en-US" sz="3600" dirty="0" smtClean="0"/>
              <a:t>、</a:t>
            </a:r>
            <a:r>
              <a:rPr kumimoji="1" lang="en-US" altLang="ja-JP" sz="3600" dirty="0" smtClean="0"/>
              <a:t>peeping, etc.</a:t>
            </a:r>
          </a:p>
          <a:p>
            <a:pPr>
              <a:lnSpc>
                <a:spcPct val="110000"/>
              </a:lnSpc>
            </a:pPr>
            <a:endParaRPr kumimoji="1" lang="en-US" altLang="ja-JP" sz="3600" dirty="0" smtClean="0"/>
          </a:p>
          <a:p>
            <a:pPr>
              <a:lnSpc>
                <a:spcPct val="110000"/>
              </a:lnSpc>
            </a:pPr>
            <a:r>
              <a:rPr lang="en-US" altLang="ja-JP" sz="3600" dirty="0"/>
              <a:t>Because </a:t>
            </a:r>
            <a:r>
              <a:rPr lang="en-US" altLang="ja-JP" sz="3600" dirty="0" smtClean="0"/>
              <a:t>they do </a:t>
            </a:r>
            <a:r>
              <a:rPr lang="en-US" altLang="ja-JP" sz="3600" dirty="0"/>
              <a:t>not use </a:t>
            </a:r>
            <a:r>
              <a:rPr lang="en-US" altLang="ja-JP" sz="3600" dirty="0" smtClean="0"/>
              <a:t>physical</a:t>
            </a:r>
            <a:r>
              <a:rPr lang="ja-JP" altLang="en-US" sz="3600" dirty="0"/>
              <a:t>・</a:t>
            </a:r>
            <a:r>
              <a:rPr lang="en-US" altLang="ja-JP" sz="3600" dirty="0" smtClean="0"/>
              <a:t>technical </a:t>
            </a:r>
            <a:r>
              <a:rPr lang="en-US" altLang="ja-JP" sz="3600" dirty="0"/>
              <a:t>means comparatively</a:t>
            </a:r>
            <a:r>
              <a:rPr kumimoji="1" lang="ja-JP" altLang="en-US" sz="3600" dirty="0" smtClean="0"/>
              <a:t>、</a:t>
            </a:r>
            <a:r>
              <a:rPr lang="en-US" altLang="ja-JP" sz="3600" dirty="0" smtClean="0"/>
              <a:t>it </a:t>
            </a:r>
            <a:r>
              <a:rPr lang="en-US" altLang="ja-JP" sz="3600" dirty="0"/>
              <a:t>is difficult to </a:t>
            </a:r>
            <a:r>
              <a:rPr lang="en-US" altLang="ja-JP" sz="3600" dirty="0" smtClean="0"/>
              <a:t>compete them </a:t>
            </a:r>
            <a:r>
              <a:rPr lang="en-US" altLang="ja-JP" sz="3600" dirty="0"/>
              <a:t>by technical means</a:t>
            </a:r>
            <a:endParaRPr kumimoji="1" lang="en-US" altLang="ja-JP" sz="3600" dirty="0" smtClean="0"/>
          </a:p>
          <a:p>
            <a:endParaRPr kumimoji="1" lang="en-US" altLang="ja-JP" sz="3600" dirty="0" smtClean="0"/>
          </a:p>
          <a:p>
            <a:endParaRPr lang="en-US" altLang="ja-JP" sz="3600" dirty="0"/>
          </a:p>
          <a:p>
            <a:endParaRPr kumimoji="1" lang="ja-JP" altLang="en-US" sz="36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a:t>
            </a:fld>
            <a:endParaRPr kumimoji="1" lang="ja-JP" altLang="en-US"/>
          </a:p>
        </p:txBody>
      </p:sp>
    </p:spTree>
    <p:extLst>
      <p:ext uri="{BB962C8B-B14F-4D97-AF65-F5344CB8AC3E}">
        <p14:creationId xmlns:p14="http://schemas.microsoft.com/office/powerpoint/2010/main" val="2423116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My Number</a:t>
            </a:r>
            <a:endParaRPr kumimoji="1" lang="ja-JP" altLang="en-US" sz="4000" dirty="0"/>
          </a:p>
        </p:txBody>
      </p:sp>
      <p:sp>
        <p:nvSpPr>
          <p:cNvPr id="3" name="コンテンツ プレースホルダー 2"/>
          <p:cNvSpPr>
            <a:spLocks noGrp="1"/>
          </p:cNvSpPr>
          <p:nvPr>
            <p:ph idx="1"/>
          </p:nvPr>
        </p:nvSpPr>
        <p:spPr>
          <a:xfrm>
            <a:off x="628650" y="1825625"/>
            <a:ext cx="8086356" cy="4351338"/>
          </a:xfrm>
        </p:spPr>
        <p:txBody>
          <a:bodyPr>
            <a:normAutofit/>
          </a:bodyPr>
          <a:lstStyle/>
          <a:p>
            <a:r>
              <a:rPr lang="en-US" altLang="ja-JP" sz="3600" dirty="0" smtClean="0"/>
              <a:t>Every person </a:t>
            </a:r>
            <a:r>
              <a:rPr lang="en-US" altLang="ja-JP" sz="3600" dirty="0"/>
              <a:t>having a resident card </a:t>
            </a:r>
            <a:r>
              <a:rPr lang="en-US" altLang="ja-JP" sz="3600" dirty="0" smtClean="0"/>
              <a:t>one </a:t>
            </a:r>
            <a:r>
              <a:rPr lang="en-US" altLang="ja-JP" sz="3600" dirty="0"/>
              <a:t>by one</a:t>
            </a:r>
            <a:r>
              <a:rPr lang="en-US" altLang="ja-JP" sz="3600" dirty="0" smtClean="0"/>
              <a:t>,</a:t>
            </a:r>
            <a:r>
              <a:rPr lang="en-US" altLang="ja-JP" sz="3600" dirty="0"/>
              <a:t> </a:t>
            </a:r>
            <a:r>
              <a:rPr lang="en-US" altLang="ja-JP" sz="3600" dirty="0" smtClean="0"/>
              <a:t>is used to manage </a:t>
            </a:r>
            <a:r>
              <a:rPr lang="en-US" altLang="ja-JP" sz="3600" dirty="0"/>
              <a:t>information efficiently in the field of social security, tax and disaster countermeasures, and to confirm that information on individuals existing in multiple institutions is the same person's information.</a:t>
            </a:r>
          </a:p>
          <a:p>
            <a:endParaRPr kumimoji="1" lang="ja-JP" altLang="en-US" sz="36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40</a:t>
            </a:fld>
            <a:endParaRPr kumimoji="1" lang="ja-JP" altLang="en-US"/>
          </a:p>
        </p:txBody>
      </p:sp>
      <p:sp>
        <p:nvSpPr>
          <p:cNvPr id="5" name="正方形/長方形 4"/>
          <p:cNvSpPr/>
          <p:nvPr/>
        </p:nvSpPr>
        <p:spPr>
          <a:xfrm>
            <a:off x="685800" y="5763315"/>
            <a:ext cx="7772400" cy="677108"/>
          </a:xfrm>
          <a:prstGeom prst="rect">
            <a:avLst/>
          </a:prstGeom>
        </p:spPr>
        <p:txBody>
          <a:bodyPr wrap="square">
            <a:spAutoFit/>
          </a:bodyPr>
          <a:lstStyle/>
          <a:p>
            <a:r>
              <a:rPr lang="ja-JP" altLang="en-US" dirty="0" smtClean="0"/>
              <a:t>（</a:t>
            </a:r>
            <a:r>
              <a:rPr lang="en-US" altLang="ja-JP" dirty="0"/>
              <a:t>Cabinet Secretariat HP Mina's My Number </a:t>
            </a:r>
            <a:r>
              <a:rPr lang="en-US" altLang="ja-JP" dirty="0" smtClean="0"/>
              <a:t>Description</a:t>
            </a:r>
          </a:p>
          <a:p>
            <a:r>
              <a:rPr lang="en-US" altLang="ja-JP" sz="2000" dirty="0" smtClean="0"/>
              <a:t>http</a:t>
            </a:r>
            <a:r>
              <a:rPr lang="en-US" altLang="ja-JP" sz="2000" dirty="0"/>
              <a:t>://</a:t>
            </a:r>
            <a:r>
              <a:rPr lang="en-US" altLang="ja-JP" sz="2000" dirty="0" err="1"/>
              <a:t>www.cas.go.jp</a:t>
            </a:r>
            <a:r>
              <a:rPr lang="en-US" altLang="ja-JP" sz="2000" dirty="0"/>
              <a:t>/</a:t>
            </a:r>
            <a:r>
              <a:rPr lang="en-US" altLang="ja-JP" sz="2000" dirty="0" err="1"/>
              <a:t>jp</a:t>
            </a:r>
            <a:r>
              <a:rPr lang="en-US" altLang="ja-JP" sz="2000" dirty="0"/>
              <a:t>/</a:t>
            </a:r>
            <a:r>
              <a:rPr lang="en-US" altLang="ja-JP" sz="2000" dirty="0" err="1"/>
              <a:t>seisaku</a:t>
            </a:r>
            <a:r>
              <a:rPr lang="en-US" altLang="ja-JP" sz="2000" dirty="0"/>
              <a:t>/</a:t>
            </a:r>
            <a:r>
              <a:rPr lang="en-US" altLang="ja-JP" sz="2000" dirty="0" err="1"/>
              <a:t>bangoseido</a:t>
            </a:r>
            <a:r>
              <a:rPr lang="en-US" altLang="ja-JP" sz="2000" dirty="0"/>
              <a:t>/</a:t>
            </a:r>
            <a:r>
              <a:rPr lang="en-US" altLang="ja-JP" sz="2000" dirty="0" err="1"/>
              <a:t>gaiyou.html</a:t>
            </a:r>
            <a:r>
              <a:rPr lang="ja-JP" altLang="en-US" dirty="0"/>
              <a:t>）</a:t>
            </a:r>
          </a:p>
        </p:txBody>
      </p:sp>
    </p:spTree>
    <p:extLst>
      <p:ext uri="{BB962C8B-B14F-4D97-AF65-F5344CB8AC3E}">
        <p14:creationId xmlns:p14="http://schemas.microsoft.com/office/powerpoint/2010/main" val="1686475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724" y="252002"/>
            <a:ext cx="7886700" cy="1325563"/>
          </a:xfrm>
        </p:spPr>
        <p:txBody>
          <a:bodyPr>
            <a:normAutofit/>
          </a:bodyPr>
          <a:lstStyle/>
          <a:p>
            <a:r>
              <a:rPr kumimoji="1" lang="en-US" altLang="ja-JP" sz="4000" dirty="0" smtClean="0"/>
              <a:t>Identification of an individual</a:t>
            </a:r>
            <a:endParaRPr kumimoji="1" lang="ja-JP" altLang="en-US" sz="4000" dirty="0"/>
          </a:p>
        </p:txBody>
      </p:sp>
      <p:grpSp>
        <p:nvGrpSpPr>
          <p:cNvPr id="4" name="図形グループ 3"/>
          <p:cNvGrpSpPr/>
          <p:nvPr/>
        </p:nvGrpSpPr>
        <p:grpSpPr>
          <a:xfrm>
            <a:off x="4122813" y="1270128"/>
            <a:ext cx="762000" cy="799523"/>
            <a:chOff x="1219200" y="1676400"/>
            <a:chExt cx="762000" cy="1371600"/>
          </a:xfrm>
        </p:grpSpPr>
        <p:sp>
          <p:nvSpPr>
            <p:cNvPr id="5" name="二等辺三角形 4"/>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A</a:t>
              </a:r>
              <a:endParaRPr kumimoji="1" lang="ja-JP" altLang="en-US" dirty="0"/>
            </a:p>
          </p:txBody>
        </p:sp>
      </p:grpSp>
      <p:grpSp>
        <p:nvGrpSpPr>
          <p:cNvPr id="7" name="図形グループ 6"/>
          <p:cNvGrpSpPr/>
          <p:nvPr/>
        </p:nvGrpSpPr>
        <p:grpSpPr>
          <a:xfrm>
            <a:off x="4244938" y="5477480"/>
            <a:ext cx="762000" cy="799523"/>
            <a:chOff x="1219200" y="1676400"/>
            <a:chExt cx="762000" cy="1371600"/>
          </a:xfrm>
        </p:grpSpPr>
        <p:sp>
          <p:nvSpPr>
            <p:cNvPr id="8" name="二等辺三角形 7"/>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B</a:t>
              </a:r>
              <a:endParaRPr kumimoji="1" lang="ja-JP" altLang="en-US" dirty="0"/>
            </a:p>
          </p:txBody>
        </p:sp>
      </p:grpSp>
      <p:sp>
        <p:nvSpPr>
          <p:cNvPr id="10" name="円/楕円 9"/>
          <p:cNvSpPr/>
          <p:nvPr/>
        </p:nvSpPr>
        <p:spPr>
          <a:xfrm>
            <a:off x="1379997"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SNS</a:t>
            </a:r>
            <a:endParaRPr kumimoji="1" lang="ja-JP" altLang="en-US" dirty="0"/>
          </a:p>
        </p:txBody>
      </p:sp>
      <p:sp>
        <p:nvSpPr>
          <p:cNvPr id="11" name="円/楕円 10"/>
          <p:cNvSpPr/>
          <p:nvPr/>
        </p:nvSpPr>
        <p:spPr>
          <a:xfrm>
            <a:off x="4152074"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SNS</a:t>
            </a:r>
            <a:endParaRPr kumimoji="1" lang="ja-JP" altLang="en-US" dirty="0"/>
          </a:p>
        </p:txBody>
      </p:sp>
      <p:sp>
        <p:nvSpPr>
          <p:cNvPr id="12" name="円/楕円 11"/>
          <p:cNvSpPr/>
          <p:nvPr/>
        </p:nvSpPr>
        <p:spPr>
          <a:xfrm>
            <a:off x="7083165"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SNS</a:t>
            </a:r>
            <a:endParaRPr kumimoji="1" lang="ja-JP" altLang="en-US" dirty="0"/>
          </a:p>
        </p:txBody>
      </p:sp>
      <p:sp>
        <p:nvSpPr>
          <p:cNvPr id="13" name="テキスト ボックス 12"/>
          <p:cNvSpPr txBox="1"/>
          <p:nvPr/>
        </p:nvSpPr>
        <p:spPr>
          <a:xfrm>
            <a:off x="3639282" y="2842874"/>
            <a:ext cx="1018227" cy="369332"/>
          </a:xfrm>
          <a:prstGeom prst="rect">
            <a:avLst/>
          </a:prstGeom>
          <a:noFill/>
        </p:spPr>
        <p:txBody>
          <a:bodyPr wrap="none" rtlCol="0">
            <a:spAutoFit/>
          </a:bodyPr>
          <a:lstStyle/>
          <a:p>
            <a:r>
              <a:rPr kumimoji="1" lang="en-US" altLang="ja-JP" dirty="0" smtClean="0"/>
              <a:t>For work</a:t>
            </a:r>
            <a:endParaRPr kumimoji="1" lang="ja-JP" altLang="en-US" dirty="0"/>
          </a:p>
        </p:txBody>
      </p:sp>
      <p:sp>
        <p:nvSpPr>
          <p:cNvPr id="14" name="テキスト ボックス 13"/>
          <p:cNvSpPr txBox="1"/>
          <p:nvPr/>
        </p:nvSpPr>
        <p:spPr>
          <a:xfrm>
            <a:off x="7809637" y="2837955"/>
            <a:ext cx="928459" cy="369332"/>
          </a:xfrm>
          <a:prstGeom prst="rect">
            <a:avLst/>
          </a:prstGeom>
          <a:noFill/>
        </p:spPr>
        <p:txBody>
          <a:bodyPr wrap="none" rtlCol="0">
            <a:spAutoFit/>
          </a:bodyPr>
          <a:lstStyle/>
          <a:p>
            <a:r>
              <a:rPr lang="en-US" altLang="ja-JP" dirty="0" smtClean="0"/>
              <a:t>hobbies</a:t>
            </a:r>
            <a:endParaRPr kumimoji="1" lang="ja-JP" altLang="en-US" dirty="0"/>
          </a:p>
        </p:txBody>
      </p:sp>
      <p:sp>
        <p:nvSpPr>
          <p:cNvPr id="15" name="テキスト ボックス 14"/>
          <p:cNvSpPr txBox="1"/>
          <p:nvPr/>
        </p:nvSpPr>
        <p:spPr>
          <a:xfrm>
            <a:off x="201577" y="3019357"/>
            <a:ext cx="1303437" cy="369332"/>
          </a:xfrm>
          <a:prstGeom prst="rect">
            <a:avLst/>
          </a:prstGeom>
          <a:noFill/>
        </p:spPr>
        <p:txBody>
          <a:bodyPr wrap="none" rtlCol="0">
            <a:spAutoFit/>
          </a:bodyPr>
          <a:lstStyle/>
          <a:p>
            <a:r>
              <a:rPr lang="en-US" altLang="ja-JP" dirty="0" smtClean="0"/>
              <a:t>Private user</a:t>
            </a:r>
            <a:endParaRPr kumimoji="1" lang="ja-JP" altLang="en-US" dirty="0"/>
          </a:p>
        </p:txBody>
      </p:sp>
      <p:cxnSp>
        <p:nvCxnSpPr>
          <p:cNvPr id="27" name="直線矢印コネクタ 26"/>
          <p:cNvCxnSpPr/>
          <p:nvPr/>
        </p:nvCxnSpPr>
        <p:spPr>
          <a:xfrm flipH="1">
            <a:off x="2234862" y="2271751"/>
            <a:ext cx="1917212" cy="935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516445" y="2271751"/>
            <a:ext cx="0" cy="7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5006938" y="2271751"/>
            <a:ext cx="2076227" cy="940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4415913"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V="1">
            <a:off x="4713838"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713838" y="2565875"/>
            <a:ext cx="1223412" cy="646331"/>
          </a:xfrm>
          <a:prstGeom prst="rect">
            <a:avLst/>
          </a:prstGeom>
          <a:noFill/>
        </p:spPr>
        <p:txBody>
          <a:bodyPr wrap="none" rtlCol="0">
            <a:spAutoFit/>
          </a:bodyPr>
          <a:lstStyle/>
          <a:p>
            <a:r>
              <a:rPr lang="en-US" altLang="ja-JP" dirty="0" smtClean="0"/>
              <a:t>Working at</a:t>
            </a:r>
          </a:p>
          <a:p>
            <a:r>
              <a:rPr lang="en-US" altLang="ja-JP" dirty="0" smtClean="0"/>
              <a:t>◯◯</a:t>
            </a:r>
            <a:endParaRPr kumimoji="1" lang="ja-JP" altLang="en-US" dirty="0"/>
          </a:p>
        </p:txBody>
      </p:sp>
      <p:sp>
        <p:nvSpPr>
          <p:cNvPr id="39" name="テキスト ボックス 38"/>
          <p:cNvSpPr txBox="1"/>
          <p:nvPr/>
        </p:nvSpPr>
        <p:spPr>
          <a:xfrm>
            <a:off x="6586419" y="2565875"/>
            <a:ext cx="1147106" cy="369332"/>
          </a:xfrm>
          <a:prstGeom prst="rect">
            <a:avLst/>
          </a:prstGeom>
          <a:noFill/>
        </p:spPr>
        <p:txBody>
          <a:bodyPr wrap="none" rtlCol="0">
            <a:spAutoFit/>
          </a:bodyPr>
          <a:lstStyle/>
          <a:p>
            <a:r>
              <a:rPr kumimoji="1" lang="en-US" altLang="ja-JP" dirty="0" smtClean="0"/>
              <a:t>Like travel</a:t>
            </a:r>
            <a:endParaRPr kumimoji="1" lang="ja-JP" altLang="en-US" dirty="0"/>
          </a:p>
        </p:txBody>
      </p:sp>
      <p:sp>
        <p:nvSpPr>
          <p:cNvPr id="40" name="テキスト ボックス 39"/>
          <p:cNvSpPr txBox="1"/>
          <p:nvPr/>
        </p:nvSpPr>
        <p:spPr>
          <a:xfrm>
            <a:off x="683892" y="2565875"/>
            <a:ext cx="3121367" cy="369332"/>
          </a:xfrm>
          <a:prstGeom prst="rect">
            <a:avLst/>
          </a:prstGeom>
          <a:noFill/>
        </p:spPr>
        <p:txBody>
          <a:bodyPr wrap="none" rtlCol="0">
            <a:spAutoFit/>
          </a:bodyPr>
          <a:lstStyle/>
          <a:p>
            <a:r>
              <a:rPr kumimoji="1" lang="en-US" altLang="ja-JP" dirty="0"/>
              <a:t>Actually I won the lottery ticket</a:t>
            </a:r>
            <a:endParaRPr kumimoji="1" lang="ja-JP" altLang="en-US" dirty="0"/>
          </a:p>
        </p:txBody>
      </p:sp>
      <p:sp>
        <p:nvSpPr>
          <p:cNvPr id="41" name="テキスト ボックス 40"/>
          <p:cNvSpPr txBox="1"/>
          <p:nvPr/>
        </p:nvSpPr>
        <p:spPr>
          <a:xfrm>
            <a:off x="3561045" y="4299227"/>
            <a:ext cx="815961" cy="369332"/>
          </a:xfrm>
          <a:prstGeom prst="rect">
            <a:avLst/>
          </a:prstGeom>
          <a:noFill/>
        </p:spPr>
        <p:txBody>
          <a:bodyPr wrap="none" rtlCol="0">
            <a:spAutoFit/>
          </a:bodyPr>
          <a:lstStyle/>
          <a:p>
            <a:r>
              <a:rPr kumimoji="1" lang="en-US" altLang="ja-JP" dirty="0" smtClean="0"/>
              <a:t>inform</a:t>
            </a:r>
            <a:endParaRPr kumimoji="1" lang="ja-JP" altLang="en-US" dirty="0"/>
          </a:p>
        </p:txBody>
      </p:sp>
      <p:sp>
        <p:nvSpPr>
          <p:cNvPr id="42" name="テキスト ボックス 41"/>
          <p:cNvSpPr txBox="1"/>
          <p:nvPr/>
        </p:nvSpPr>
        <p:spPr>
          <a:xfrm>
            <a:off x="4835963" y="4351008"/>
            <a:ext cx="621760" cy="369332"/>
          </a:xfrm>
          <a:prstGeom prst="rect">
            <a:avLst/>
          </a:prstGeom>
          <a:noFill/>
        </p:spPr>
        <p:txBody>
          <a:bodyPr wrap="none" rtlCol="0">
            <a:spAutoFit/>
          </a:bodyPr>
          <a:lstStyle/>
          <a:p>
            <a:r>
              <a:rPr kumimoji="1" lang="en-US" altLang="ja-JP" dirty="0" smtClean="0"/>
              <a:t>view</a:t>
            </a:r>
            <a:endParaRPr kumimoji="1" lang="ja-JP" altLang="en-US" dirty="0"/>
          </a:p>
        </p:txBody>
      </p:sp>
      <p:sp>
        <p:nvSpPr>
          <p:cNvPr id="43" name="テキスト ボックス 42"/>
          <p:cNvSpPr txBox="1"/>
          <p:nvPr/>
        </p:nvSpPr>
        <p:spPr>
          <a:xfrm>
            <a:off x="3188533" y="3477987"/>
            <a:ext cx="1080832" cy="369332"/>
          </a:xfrm>
          <a:prstGeom prst="rect">
            <a:avLst/>
          </a:prstGeom>
          <a:noFill/>
        </p:spPr>
        <p:txBody>
          <a:bodyPr wrap="none" rtlCol="0">
            <a:spAutoFit/>
          </a:bodyPr>
          <a:lstStyle/>
          <a:p>
            <a:r>
              <a:rPr kumimoji="1" lang="en-US" altLang="ja-JP" dirty="0" err="1" smtClean="0"/>
              <a:t>User:AAA</a:t>
            </a:r>
            <a:endParaRPr kumimoji="1" lang="ja-JP" altLang="en-US" dirty="0"/>
          </a:p>
        </p:txBody>
      </p:sp>
      <p:sp>
        <p:nvSpPr>
          <p:cNvPr id="44" name="テキスト ボックス 43"/>
          <p:cNvSpPr txBox="1"/>
          <p:nvPr/>
        </p:nvSpPr>
        <p:spPr>
          <a:xfrm>
            <a:off x="6223049" y="3630387"/>
            <a:ext cx="1080832" cy="369332"/>
          </a:xfrm>
          <a:prstGeom prst="rect">
            <a:avLst/>
          </a:prstGeom>
          <a:noFill/>
        </p:spPr>
        <p:txBody>
          <a:bodyPr wrap="none" rtlCol="0">
            <a:spAutoFit/>
          </a:bodyPr>
          <a:lstStyle/>
          <a:p>
            <a:r>
              <a:rPr kumimoji="1" lang="en-US" altLang="ja-JP" dirty="0" err="1" smtClean="0"/>
              <a:t>User:AAA</a:t>
            </a:r>
            <a:endParaRPr kumimoji="1" lang="ja-JP" altLang="en-US" dirty="0"/>
          </a:p>
        </p:txBody>
      </p:sp>
      <p:sp>
        <p:nvSpPr>
          <p:cNvPr id="45" name="テキスト ボックス 44"/>
          <p:cNvSpPr txBox="1"/>
          <p:nvPr/>
        </p:nvSpPr>
        <p:spPr>
          <a:xfrm>
            <a:off x="432776" y="3532677"/>
            <a:ext cx="1080832" cy="369332"/>
          </a:xfrm>
          <a:prstGeom prst="rect">
            <a:avLst/>
          </a:prstGeom>
          <a:noFill/>
        </p:spPr>
        <p:txBody>
          <a:bodyPr wrap="none" rtlCol="0">
            <a:spAutoFit/>
          </a:bodyPr>
          <a:lstStyle/>
          <a:p>
            <a:r>
              <a:rPr kumimoji="1" lang="en-US" altLang="ja-JP" dirty="0" err="1" smtClean="0"/>
              <a:t>User:AAA</a:t>
            </a:r>
            <a:endParaRPr kumimoji="1" lang="ja-JP" altLang="en-US" dirty="0"/>
          </a:p>
        </p:txBody>
      </p:sp>
      <p:sp>
        <p:nvSpPr>
          <p:cNvPr id="3" name="スライド番号プレースホルダー 2"/>
          <p:cNvSpPr>
            <a:spLocks noGrp="1"/>
          </p:cNvSpPr>
          <p:nvPr>
            <p:ph type="sldNum" sz="quarter" idx="12"/>
          </p:nvPr>
        </p:nvSpPr>
        <p:spPr/>
        <p:txBody>
          <a:bodyPr/>
          <a:lstStyle/>
          <a:p>
            <a:fld id="{67EC9527-42EA-4AEE-9E60-533C51B8D663}" type="slidenum">
              <a:rPr kumimoji="1" lang="ja-JP" altLang="en-US" smtClean="0"/>
              <a:t>41</a:t>
            </a:fld>
            <a:endParaRPr kumimoji="1" lang="ja-JP" altLang="en-US"/>
          </a:p>
        </p:txBody>
      </p:sp>
    </p:spTree>
    <p:extLst>
      <p:ext uri="{BB962C8B-B14F-4D97-AF65-F5344CB8AC3E}">
        <p14:creationId xmlns:p14="http://schemas.microsoft.com/office/powerpoint/2010/main" val="2717773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724" y="202378"/>
            <a:ext cx="7886700" cy="1325563"/>
          </a:xfrm>
        </p:spPr>
        <p:txBody>
          <a:bodyPr>
            <a:normAutofit/>
          </a:bodyPr>
          <a:lstStyle/>
          <a:p>
            <a:r>
              <a:rPr lang="en-US" altLang="ja-JP" sz="4000" dirty="0" smtClean="0"/>
              <a:t>My </a:t>
            </a:r>
            <a:r>
              <a:rPr lang="en-US" altLang="ja-JP" sz="4000" dirty="0"/>
              <a:t>N</a:t>
            </a:r>
            <a:r>
              <a:rPr lang="en-US" altLang="ja-JP" sz="4000" dirty="0" smtClean="0"/>
              <a:t>umber</a:t>
            </a:r>
            <a:endParaRPr kumimoji="1" lang="ja-JP" altLang="en-US" sz="4000" dirty="0"/>
          </a:p>
        </p:txBody>
      </p:sp>
      <p:grpSp>
        <p:nvGrpSpPr>
          <p:cNvPr id="4" name="図形グループ 3"/>
          <p:cNvGrpSpPr/>
          <p:nvPr/>
        </p:nvGrpSpPr>
        <p:grpSpPr>
          <a:xfrm>
            <a:off x="4122813" y="1270128"/>
            <a:ext cx="762000" cy="799523"/>
            <a:chOff x="1219200" y="1676400"/>
            <a:chExt cx="762000" cy="1371600"/>
          </a:xfrm>
        </p:grpSpPr>
        <p:sp>
          <p:nvSpPr>
            <p:cNvPr id="5" name="二等辺三角形 4"/>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A</a:t>
              </a:r>
              <a:endParaRPr kumimoji="1" lang="ja-JP" altLang="en-US" dirty="0"/>
            </a:p>
          </p:txBody>
        </p:sp>
      </p:grpSp>
      <p:grpSp>
        <p:nvGrpSpPr>
          <p:cNvPr id="7" name="図形グループ 6"/>
          <p:cNvGrpSpPr/>
          <p:nvPr/>
        </p:nvGrpSpPr>
        <p:grpSpPr>
          <a:xfrm>
            <a:off x="4244938" y="5477480"/>
            <a:ext cx="762000" cy="799523"/>
            <a:chOff x="1219200" y="1676400"/>
            <a:chExt cx="762000" cy="1371600"/>
          </a:xfrm>
        </p:grpSpPr>
        <p:sp>
          <p:nvSpPr>
            <p:cNvPr id="8" name="二等辺三角形 7"/>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B</a:t>
              </a:r>
              <a:endParaRPr kumimoji="1" lang="ja-JP" altLang="en-US" dirty="0"/>
            </a:p>
          </p:txBody>
        </p:sp>
      </p:grpSp>
      <p:sp>
        <p:nvSpPr>
          <p:cNvPr id="10" name="円/楕円 9"/>
          <p:cNvSpPr/>
          <p:nvPr/>
        </p:nvSpPr>
        <p:spPr>
          <a:xfrm>
            <a:off x="1282700" y="3212206"/>
            <a:ext cx="952161"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bank</a:t>
            </a:r>
            <a:endParaRPr kumimoji="1" lang="ja-JP" altLang="en-US" dirty="0"/>
          </a:p>
        </p:txBody>
      </p:sp>
      <p:sp>
        <p:nvSpPr>
          <p:cNvPr id="11" name="円/楕円 10"/>
          <p:cNvSpPr/>
          <p:nvPr/>
        </p:nvSpPr>
        <p:spPr>
          <a:xfrm>
            <a:off x="3850105" y="3212206"/>
            <a:ext cx="1773871" cy="5166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workplace</a:t>
            </a:r>
            <a:endParaRPr kumimoji="1" lang="ja-JP" altLang="en-US" dirty="0"/>
          </a:p>
        </p:txBody>
      </p:sp>
      <p:sp>
        <p:nvSpPr>
          <p:cNvPr id="12" name="円/楕円 11"/>
          <p:cNvSpPr/>
          <p:nvPr/>
        </p:nvSpPr>
        <p:spPr>
          <a:xfrm>
            <a:off x="7083164" y="3212206"/>
            <a:ext cx="2060836" cy="7584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t>Government office</a:t>
            </a:r>
            <a:endParaRPr kumimoji="1" lang="ja-JP" altLang="en-US" dirty="0"/>
          </a:p>
        </p:txBody>
      </p:sp>
      <p:sp>
        <p:nvSpPr>
          <p:cNvPr id="13" name="テキスト ボックス 12"/>
          <p:cNvSpPr txBox="1"/>
          <p:nvPr/>
        </p:nvSpPr>
        <p:spPr>
          <a:xfrm>
            <a:off x="3639282" y="2842874"/>
            <a:ext cx="1018227" cy="369332"/>
          </a:xfrm>
          <a:prstGeom prst="rect">
            <a:avLst/>
          </a:prstGeom>
          <a:noFill/>
        </p:spPr>
        <p:txBody>
          <a:bodyPr wrap="none" rtlCol="0">
            <a:spAutoFit/>
          </a:bodyPr>
          <a:lstStyle/>
          <a:p>
            <a:r>
              <a:rPr kumimoji="1" lang="en-US" altLang="ja-JP" dirty="0" smtClean="0"/>
              <a:t>For work</a:t>
            </a:r>
            <a:endParaRPr kumimoji="1" lang="ja-JP" altLang="en-US" dirty="0"/>
          </a:p>
        </p:txBody>
      </p:sp>
      <p:cxnSp>
        <p:nvCxnSpPr>
          <p:cNvPr id="27" name="直線矢印コネクタ 26"/>
          <p:cNvCxnSpPr/>
          <p:nvPr/>
        </p:nvCxnSpPr>
        <p:spPr>
          <a:xfrm flipH="1">
            <a:off x="2234862" y="2271751"/>
            <a:ext cx="1917212" cy="935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516445" y="2271751"/>
            <a:ext cx="0" cy="7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5006938" y="2271751"/>
            <a:ext cx="2076227" cy="940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4415913"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V="1">
            <a:off x="4713838"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713838" y="2565875"/>
            <a:ext cx="1223412" cy="646331"/>
          </a:xfrm>
          <a:prstGeom prst="rect">
            <a:avLst/>
          </a:prstGeom>
          <a:noFill/>
        </p:spPr>
        <p:txBody>
          <a:bodyPr wrap="none" rtlCol="0">
            <a:spAutoFit/>
          </a:bodyPr>
          <a:lstStyle/>
          <a:p>
            <a:r>
              <a:rPr lang="en-US" altLang="ja-JP" dirty="0" smtClean="0"/>
              <a:t>Working at</a:t>
            </a:r>
          </a:p>
          <a:p>
            <a:r>
              <a:rPr lang="en-US" altLang="ja-JP" dirty="0" smtClean="0"/>
              <a:t>◯◯</a:t>
            </a:r>
            <a:endParaRPr kumimoji="1" lang="ja-JP" altLang="en-US" dirty="0"/>
          </a:p>
        </p:txBody>
      </p:sp>
      <p:sp>
        <p:nvSpPr>
          <p:cNvPr id="39" name="テキスト ボックス 38"/>
          <p:cNvSpPr txBox="1"/>
          <p:nvPr/>
        </p:nvSpPr>
        <p:spPr>
          <a:xfrm>
            <a:off x="6853119" y="2743675"/>
            <a:ext cx="479618" cy="369332"/>
          </a:xfrm>
          <a:prstGeom prst="rect">
            <a:avLst/>
          </a:prstGeom>
          <a:noFill/>
        </p:spPr>
        <p:txBody>
          <a:bodyPr wrap="none" rtlCol="0">
            <a:spAutoFit/>
          </a:bodyPr>
          <a:lstStyle/>
          <a:p>
            <a:r>
              <a:rPr lang="en-US" altLang="ja-JP" dirty="0" smtClean="0"/>
              <a:t>tax</a:t>
            </a:r>
            <a:endParaRPr kumimoji="1" lang="ja-JP" altLang="en-US" dirty="0"/>
          </a:p>
        </p:txBody>
      </p:sp>
      <p:sp>
        <p:nvSpPr>
          <p:cNvPr id="40" name="テキスト ボックス 39"/>
          <p:cNvSpPr txBox="1"/>
          <p:nvPr/>
        </p:nvSpPr>
        <p:spPr>
          <a:xfrm>
            <a:off x="1229992" y="2743675"/>
            <a:ext cx="864339" cy="369332"/>
          </a:xfrm>
          <a:prstGeom prst="rect">
            <a:avLst/>
          </a:prstGeom>
          <a:noFill/>
        </p:spPr>
        <p:txBody>
          <a:bodyPr wrap="none" rtlCol="0">
            <a:spAutoFit/>
          </a:bodyPr>
          <a:lstStyle/>
          <a:p>
            <a:r>
              <a:rPr lang="en-US" altLang="ja-JP" dirty="0" smtClean="0"/>
              <a:t>savings</a:t>
            </a:r>
            <a:endParaRPr kumimoji="1" lang="ja-JP" altLang="en-US" dirty="0"/>
          </a:p>
        </p:txBody>
      </p:sp>
      <p:sp>
        <p:nvSpPr>
          <p:cNvPr id="41" name="テキスト ボックス 40"/>
          <p:cNvSpPr txBox="1"/>
          <p:nvPr/>
        </p:nvSpPr>
        <p:spPr>
          <a:xfrm>
            <a:off x="3561045" y="4299227"/>
            <a:ext cx="815961" cy="369332"/>
          </a:xfrm>
          <a:prstGeom prst="rect">
            <a:avLst/>
          </a:prstGeom>
          <a:noFill/>
        </p:spPr>
        <p:txBody>
          <a:bodyPr wrap="none" rtlCol="0">
            <a:spAutoFit/>
          </a:bodyPr>
          <a:lstStyle/>
          <a:p>
            <a:r>
              <a:rPr kumimoji="1" lang="en-US" altLang="ja-JP" dirty="0" smtClean="0"/>
              <a:t>inform</a:t>
            </a:r>
            <a:endParaRPr kumimoji="1" lang="ja-JP" altLang="en-US" dirty="0"/>
          </a:p>
        </p:txBody>
      </p:sp>
      <p:sp>
        <p:nvSpPr>
          <p:cNvPr id="42" name="テキスト ボックス 41"/>
          <p:cNvSpPr txBox="1"/>
          <p:nvPr/>
        </p:nvSpPr>
        <p:spPr>
          <a:xfrm>
            <a:off x="4835963" y="4351008"/>
            <a:ext cx="621760" cy="369332"/>
          </a:xfrm>
          <a:prstGeom prst="rect">
            <a:avLst/>
          </a:prstGeom>
          <a:noFill/>
        </p:spPr>
        <p:txBody>
          <a:bodyPr wrap="none" rtlCol="0">
            <a:spAutoFit/>
          </a:bodyPr>
          <a:lstStyle/>
          <a:p>
            <a:r>
              <a:rPr kumimoji="1" lang="en-US" altLang="ja-JP" dirty="0" smtClean="0"/>
              <a:t>view</a:t>
            </a:r>
            <a:endParaRPr kumimoji="1" lang="ja-JP" altLang="en-US" dirty="0"/>
          </a:p>
        </p:txBody>
      </p:sp>
      <p:sp>
        <p:nvSpPr>
          <p:cNvPr id="43" name="テキスト ボックス 42"/>
          <p:cNvSpPr txBox="1"/>
          <p:nvPr/>
        </p:nvSpPr>
        <p:spPr>
          <a:xfrm>
            <a:off x="3188533" y="3477987"/>
            <a:ext cx="1080832" cy="369332"/>
          </a:xfrm>
          <a:prstGeom prst="rect">
            <a:avLst/>
          </a:prstGeom>
          <a:noFill/>
        </p:spPr>
        <p:txBody>
          <a:bodyPr wrap="none" rtlCol="0">
            <a:spAutoFit/>
          </a:bodyPr>
          <a:lstStyle/>
          <a:p>
            <a:r>
              <a:rPr kumimoji="1" lang="en-US" altLang="ja-JP" dirty="0" err="1" smtClean="0"/>
              <a:t>User:AAA</a:t>
            </a:r>
            <a:endParaRPr kumimoji="1" lang="ja-JP" altLang="en-US" dirty="0"/>
          </a:p>
        </p:txBody>
      </p:sp>
      <p:sp>
        <p:nvSpPr>
          <p:cNvPr id="44" name="テキスト ボックス 43"/>
          <p:cNvSpPr txBox="1"/>
          <p:nvPr/>
        </p:nvSpPr>
        <p:spPr>
          <a:xfrm>
            <a:off x="6223049" y="3630387"/>
            <a:ext cx="1080832" cy="369332"/>
          </a:xfrm>
          <a:prstGeom prst="rect">
            <a:avLst/>
          </a:prstGeom>
          <a:noFill/>
        </p:spPr>
        <p:txBody>
          <a:bodyPr wrap="none" rtlCol="0">
            <a:spAutoFit/>
          </a:bodyPr>
          <a:lstStyle/>
          <a:p>
            <a:r>
              <a:rPr kumimoji="1" lang="en-US" altLang="ja-JP" dirty="0" err="1" smtClean="0"/>
              <a:t>User:AAA</a:t>
            </a:r>
            <a:endParaRPr kumimoji="1" lang="ja-JP" altLang="en-US" dirty="0"/>
          </a:p>
        </p:txBody>
      </p:sp>
      <p:sp>
        <p:nvSpPr>
          <p:cNvPr id="29" name="テキスト ボックス 28"/>
          <p:cNvSpPr txBox="1"/>
          <p:nvPr/>
        </p:nvSpPr>
        <p:spPr>
          <a:xfrm>
            <a:off x="6109676" y="3608877"/>
            <a:ext cx="1217100" cy="369332"/>
          </a:xfrm>
          <a:prstGeom prst="rect">
            <a:avLst/>
          </a:prstGeom>
          <a:solidFill>
            <a:srgbClr val="3366FF"/>
          </a:solidFill>
        </p:spPr>
        <p:txBody>
          <a:bodyPr wrap="none" rtlCol="0">
            <a:spAutoFit/>
          </a:bodyPr>
          <a:lstStyle/>
          <a:p>
            <a:r>
              <a:rPr kumimoji="1" lang="en-US" altLang="ja-JP" dirty="0" err="1" smtClean="0">
                <a:solidFill>
                  <a:schemeClr val="bg1"/>
                </a:solidFill>
              </a:rPr>
              <a:t>mynumber</a:t>
            </a:r>
            <a:endParaRPr kumimoji="1" lang="ja-JP" altLang="en-US" dirty="0">
              <a:solidFill>
                <a:schemeClr val="bg1"/>
              </a:solidFill>
            </a:endParaRPr>
          </a:p>
        </p:txBody>
      </p:sp>
      <p:sp>
        <p:nvSpPr>
          <p:cNvPr id="31" name="テキスト ボックス 30"/>
          <p:cNvSpPr txBox="1"/>
          <p:nvPr/>
        </p:nvSpPr>
        <p:spPr>
          <a:xfrm>
            <a:off x="3024980" y="3588722"/>
            <a:ext cx="1217100" cy="369332"/>
          </a:xfrm>
          <a:prstGeom prst="rect">
            <a:avLst/>
          </a:prstGeom>
          <a:solidFill>
            <a:srgbClr val="3366FF"/>
          </a:solidFill>
        </p:spPr>
        <p:txBody>
          <a:bodyPr wrap="none" rtlCol="0">
            <a:spAutoFit/>
          </a:bodyPr>
          <a:lstStyle/>
          <a:p>
            <a:r>
              <a:rPr kumimoji="1" lang="en-US" altLang="ja-JP" dirty="0" err="1" smtClean="0">
                <a:solidFill>
                  <a:schemeClr val="bg1"/>
                </a:solidFill>
              </a:rPr>
              <a:t>mynumber</a:t>
            </a:r>
            <a:endParaRPr kumimoji="1" lang="ja-JP" altLang="en-US" dirty="0">
              <a:solidFill>
                <a:schemeClr val="bg1"/>
              </a:solidFill>
            </a:endParaRPr>
          </a:p>
        </p:txBody>
      </p:sp>
      <p:sp>
        <p:nvSpPr>
          <p:cNvPr id="14" name="乗算記号 13"/>
          <p:cNvSpPr/>
          <p:nvPr/>
        </p:nvSpPr>
        <p:spPr>
          <a:xfrm>
            <a:off x="3060700" y="3835400"/>
            <a:ext cx="3009900" cy="1549400"/>
          </a:xfrm>
          <a:prstGeom prst="mathMultiply">
            <a:avLst>
              <a:gd name="adj1" fmla="val 958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6083300" y="1651000"/>
            <a:ext cx="355600" cy="1790700"/>
          </a:xfrm>
          <a:prstGeom prst="down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上矢印 15"/>
          <p:cNvSpPr/>
          <p:nvPr/>
        </p:nvSpPr>
        <p:spPr>
          <a:xfrm>
            <a:off x="6083300" y="4178300"/>
            <a:ext cx="355600" cy="1727200"/>
          </a:xfrm>
          <a:prstGeom prst="up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375400" y="1371600"/>
            <a:ext cx="2371375" cy="1200329"/>
          </a:xfrm>
          <a:prstGeom prst="rect">
            <a:avLst/>
          </a:prstGeom>
          <a:noFill/>
        </p:spPr>
        <p:txBody>
          <a:bodyPr wrap="none" rtlCol="0">
            <a:spAutoFit/>
          </a:bodyPr>
          <a:lstStyle/>
          <a:p>
            <a:r>
              <a:rPr lang="en-US" altLang="ja-JP" b="1" u="sng" dirty="0" smtClean="0"/>
              <a:t>merit</a:t>
            </a:r>
            <a:endParaRPr kumimoji="1" lang="en-US" altLang="ja-JP" b="1" u="sng" dirty="0" smtClean="0"/>
          </a:p>
          <a:p>
            <a:r>
              <a:rPr lang="en-US" altLang="ja-JP" dirty="0"/>
              <a:t>Prove to be yourself,</a:t>
            </a:r>
          </a:p>
          <a:p>
            <a:r>
              <a:rPr lang="en-US" altLang="ja-JP" dirty="0"/>
              <a:t>Simplify procedures for </a:t>
            </a:r>
            <a:endParaRPr lang="en-US" altLang="ja-JP" dirty="0" smtClean="0"/>
          </a:p>
          <a:p>
            <a:r>
              <a:rPr lang="en-US" altLang="ja-JP" dirty="0" smtClean="0"/>
              <a:t>multiple </a:t>
            </a:r>
            <a:r>
              <a:rPr lang="en-US" altLang="ja-JP" dirty="0"/>
              <a:t>tasks</a:t>
            </a:r>
            <a:endParaRPr kumimoji="1" lang="ja-JP" altLang="en-US" dirty="0"/>
          </a:p>
        </p:txBody>
      </p:sp>
      <p:sp>
        <p:nvSpPr>
          <p:cNvPr id="36" name="テキスト ボックス 35"/>
          <p:cNvSpPr txBox="1"/>
          <p:nvPr/>
        </p:nvSpPr>
        <p:spPr>
          <a:xfrm>
            <a:off x="6375400" y="4597400"/>
            <a:ext cx="2428870" cy="1754327"/>
          </a:xfrm>
          <a:prstGeom prst="rect">
            <a:avLst/>
          </a:prstGeom>
          <a:noFill/>
        </p:spPr>
        <p:txBody>
          <a:bodyPr wrap="none" rtlCol="0">
            <a:spAutoFit/>
          </a:bodyPr>
          <a:lstStyle/>
          <a:p>
            <a:r>
              <a:rPr lang="en-US" altLang="ja-JP" b="1" u="sng" dirty="0" smtClean="0"/>
              <a:t>demerit</a:t>
            </a:r>
            <a:endParaRPr kumimoji="1" lang="en-US" altLang="ja-JP" b="1" u="sng" dirty="0" smtClean="0"/>
          </a:p>
          <a:p>
            <a:r>
              <a:rPr lang="en-US" altLang="ja-JP" dirty="0"/>
              <a:t>It is easy to </a:t>
            </a:r>
            <a:r>
              <a:rPr lang="en-US" altLang="ja-JP" dirty="0" smtClean="0"/>
              <a:t>identify</a:t>
            </a:r>
          </a:p>
          <a:p>
            <a:r>
              <a:rPr lang="en-US" altLang="ja-JP" dirty="0" smtClean="0"/>
              <a:t> </a:t>
            </a:r>
            <a:r>
              <a:rPr lang="en-US" altLang="ja-JP" dirty="0"/>
              <a:t>individuals</a:t>
            </a:r>
          </a:p>
          <a:p>
            <a:r>
              <a:rPr lang="en-US" altLang="ja-JP" dirty="0"/>
              <a:t>As a result</a:t>
            </a:r>
            <a:r>
              <a:rPr lang="en-US" altLang="ja-JP" dirty="0" smtClean="0"/>
              <a:t>,</a:t>
            </a:r>
          </a:p>
          <a:p>
            <a:r>
              <a:rPr lang="en-US" altLang="ja-JP" dirty="0" smtClean="0"/>
              <a:t> </a:t>
            </a:r>
            <a:r>
              <a:rPr lang="en-US" altLang="ja-JP" dirty="0"/>
              <a:t>it tends to lead </a:t>
            </a:r>
            <a:r>
              <a:rPr lang="en-US" altLang="ja-JP" dirty="0" smtClean="0"/>
              <a:t>to</a:t>
            </a:r>
          </a:p>
          <a:p>
            <a:r>
              <a:rPr lang="en-US" altLang="ja-JP" dirty="0" smtClean="0"/>
              <a:t> </a:t>
            </a:r>
            <a:r>
              <a:rPr lang="en-US" altLang="ja-JP" dirty="0"/>
              <a:t>infringement of privacy</a:t>
            </a:r>
            <a:endParaRPr lang="en-US" altLang="ja-JP" dirty="0" smtClean="0"/>
          </a:p>
        </p:txBody>
      </p:sp>
      <p:sp>
        <p:nvSpPr>
          <p:cNvPr id="46" name="テキスト ボックス 45"/>
          <p:cNvSpPr txBox="1"/>
          <p:nvPr/>
        </p:nvSpPr>
        <p:spPr>
          <a:xfrm>
            <a:off x="559633" y="3592287"/>
            <a:ext cx="1080832" cy="369332"/>
          </a:xfrm>
          <a:prstGeom prst="rect">
            <a:avLst/>
          </a:prstGeom>
          <a:noFill/>
        </p:spPr>
        <p:txBody>
          <a:bodyPr wrap="none" rtlCol="0">
            <a:spAutoFit/>
          </a:bodyPr>
          <a:lstStyle/>
          <a:p>
            <a:r>
              <a:rPr kumimoji="1" lang="en-US" altLang="ja-JP" dirty="0" err="1" smtClean="0"/>
              <a:t>User:AAA</a:t>
            </a:r>
            <a:endParaRPr kumimoji="1" lang="ja-JP" altLang="en-US" dirty="0"/>
          </a:p>
        </p:txBody>
      </p:sp>
      <p:sp>
        <p:nvSpPr>
          <p:cNvPr id="45" name="テキスト ボックス 44"/>
          <p:cNvSpPr txBox="1"/>
          <p:nvPr/>
        </p:nvSpPr>
        <p:spPr>
          <a:xfrm>
            <a:off x="432776" y="3596177"/>
            <a:ext cx="1217100" cy="369332"/>
          </a:xfrm>
          <a:prstGeom prst="rect">
            <a:avLst/>
          </a:prstGeom>
          <a:solidFill>
            <a:srgbClr val="3366FF"/>
          </a:solidFill>
        </p:spPr>
        <p:txBody>
          <a:bodyPr wrap="none" rtlCol="0">
            <a:spAutoFit/>
          </a:bodyPr>
          <a:lstStyle/>
          <a:p>
            <a:r>
              <a:rPr kumimoji="1" lang="en-US" altLang="ja-JP" dirty="0" err="1" smtClean="0">
                <a:solidFill>
                  <a:schemeClr val="bg1"/>
                </a:solidFill>
              </a:rPr>
              <a:t>mynumber</a:t>
            </a:r>
            <a:endParaRPr kumimoji="1" lang="ja-JP" altLang="en-US" dirty="0">
              <a:solidFill>
                <a:schemeClr val="bg1"/>
              </a:solidFill>
            </a:endParaRPr>
          </a:p>
        </p:txBody>
      </p:sp>
      <p:sp>
        <p:nvSpPr>
          <p:cNvPr id="3" name="スライド番号プレースホルダー 2"/>
          <p:cNvSpPr>
            <a:spLocks noGrp="1"/>
          </p:cNvSpPr>
          <p:nvPr>
            <p:ph type="sldNum" sz="quarter" idx="12"/>
          </p:nvPr>
        </p:nvSpPr>
        <p:spPr/>
        <p:txBody>
          <a:bodyPr/>
          <a:lstStyle/>
          <a:p>
            <a:fld id="{67EC9527-42EA-4AEE-9E60-533C51B8D663}" type="slidenum">
              <a:rPr kumimoji="1" lang="ja-JP" altLang="en-US" smtClean="0"/>
              <a:t>42</a:t>
            </a:fld>
            <a:endParaRPr kumimoji="1" lang="ja-JP" altLang="en-US"/>
          </a:p>
        </p:txBody>
      </p:sp>
    </p:spTree>
    <p:extLst>
      <p:ext uri="{BB962C8B-B14F-4D97-AF65-F5344CB8AC3E}">
        <p14:creationId xmlns:p14="http://schemas.microsoft.com/office/powerpoint/2010/main" val="332828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29" grpId="0" animBg="1"/>
      <p:bldP spid="31" grpId="0" animBg="1"/>
      <p:bldP spid="14" grpId="0" animBg="1"/>
      <p:bldP spid="15" grpId="0" animBg="1"/>
      <p:bldP spid="16" grpId="0" animBg="1"/>
      <p:bldP spid="17" grpId="0"/>
      <p:bldP spid="36" grpId="0"/>
      <p:bldP spid="4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8450" y="212726"/>
            <a:ext cx="7886700" cy="1325563"/>
          </a:xfrm>
        </p:spPr>
        <p:txBody>
          <a:bodyPr>
            <a:normAutofit/>
          </a:bodyPr>
          <a:lstStyle/>
          <a:p>
            <a:r>
              <a:rPr kumimoji="1" lang="en-US" altLang="ja-JP" sz="4000" dirty="0" smtClean="0"/>
              <a:t>Summary</a:t>
            </a:r>
            <a:endParaRPr kumimoji="1" lang="ja-JP" altLang="en-US" sz="4000" dirty="0"/>
          </a:p>
        </p:txBody>
      </p:sp>
      <p:sp>
        <p:nvSpPr>
          <p:cNvPr id="3" name="コンテンツ プレースホルダー 2"/>
          <p:cNvSpPr>
            <a:spLocks noGrp="1"/>
          </p:cNvSpPr>
          <p:nvPr>
            <p:ph idx="1"/>
          </p:nvPr>
        </p:nvSpPr>
        <p:spPr>
          <a:xfrm>
            <a:off x="298449" y="1493840"/>
            <a:ext cx="8470115" cy="4351338"/>
          </a:xfrm>
        </p:spPr>
        <p:txBody>
          <a:bodyPr>
            <a:normAutofit fontScale="85000" lnSpcReduction="10000"/>
          </a:bodyPr>
          <a:lstStyle/>
          <a:p>
            <a:r>
              <a:rPr lang="en-US" altLang="ja-JP" sz="3600" dirty="0"/>
              <a:t>Although it is cyber space</a:t>
            </a:r>
            <a:r>
              <a:rPr lang="en-US" altLang="ja-JP" sz="3600" dirty="0" smtClean="0"/>
              <a:t>, there are still few analog attacks</a:t>
            </a:r>
            <a:endParaRPr kumimoji="1" lang="en-US" altLang="ja-JP" sz="3600" dirty="0" smtClean="0"/>
          </a:p>
          <a:p>
            <a:pPr lvl="1"/>
            <a:r>
              <a:rPr lang="en-US" altLang="ja-JP" sz="3200" dirty="0"/>
              <a:t>It is also possible that analog attacks are done through the net</a:t>
            </a:r>
            <a:endParaRPr kumimoji="1" lang="en-US" altLang="ja-JP" sz="3200" dirty="0"/>
          </a:p>
          <a:p>
            <a:r>
              <a:rPr lang="en-US" altLang="ja-JP" sz="3600" dirty="0"/>
              <a:t>Publish personal information carefully in SNS etc.</a:t>
            </a:r>
            <a:endParaRPr lang="en-US" altLang="ja-JP" sz="3600" dirty="0" smtClean="0"/>
          </a:p>
          <a:p>
            <a:pPr lvl="1"/>
            <a:r>
              <a:rPr lang="en-US" altLang="ja-JP" sz="3200" dirty="0"/>
              <a:t>It is difficult to delete information that once flowed</a:t>
            </a:r>
            <a:endParaRPr kumimoji="1" lang="en-US" altLang="ja-JP" sz="3200" dirty="0" smtClean="0"/>
          </a:p>
          <a:p>
            <a:r>
              <a:rPr kumimoji="1" lang="en-US" altLang="ja-JP" sz="3600" dirty="0" smtClean="0"/>
              <a:t>Do not be scared by information</a:t>
            </a:r>
            <a:r>
              <a:rPr kumimoji="1" lang="ja-JP" altLang="en-US" sz="3600" dirty="0" smtClean="0"/>
              <a:t>。</a:t>
            </a:r>
            <a:endParaRPr kumimoji="1" lang="en-US" altLang="ja-JP" sz="3600" dirty="0" smtClean="0"/>
          </a:p>
          <a:p>
            <a:pPr lvl="1"/>
            <a:r>
              <a:rPr lang="en-US" altLang="ja-JP" sz="3200" dirty="0" smtClean="0"/>
              <a:t>Confirm source, if possible, by another route</a:t>
            </a:r>
          </a:p>
          <a:p>
            <a:r>
              <a:rPr lang="en-US" altLang="ja-JP" sz="3600" dirty="0" smtClean="0"/>
              <a:t>Merits and demerits of </a:t>
            </a:r>
            <a:r>
              <a:rPr lang="en-US" altLang="ja-JP" sz="3600" dirty="0"/>
              <a:t>providing personal information</a:t>
            </a:r>
            <a:endParaRPr lang="en-US" altLang="ja-JP" sz="3600"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43</a:t>
            </a:fld>
            <a:endParaRPr kumimoji="1" lang="ja-JP" altLang="en-US"/>
          </a:p>
        </p:txBody>
      </p:sp>
    </p:spTree>
    <p:extLst>
      <p:ext uri="{BB962C8B-B14F-4D97-AF65-F5344CB8AC3E}">
        <p14:creationId xmlns:p14="http://schemas.microsoft.com/office/powerpoint/2010/main" val="3973079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Today’s content</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On the problem of human nature that can not be solved by information technology / difficult to solve</a:t>
            </a:r>
            <a:endParaRPr lang="en-US" altLang="ja-JP" dirty="0" smtClean="0"/>
          </a:p>
          <a:p>
            <a:pPr lvl="1"/>
            <a:r>
              <a:rPr lang="en-US" altLang="ja-JP" dirty="0"/>
              <a:t>Privacy and anonymity</a:t>
            </a:r>
          </a:p>
          <a:p>
            <a:pPr lvl="1"/>
            <a:r>
              <a:rPr lang="en-US" altLang="ja-JP" dirty="0"/>
              <a:t>Impersonation and takeovers</a:t>
            </a:r>
          </a:p>
          <a:p>
            <a:pPr lvl="1"/>
            <a:r>
              <a:rPr lang="en-US" altLang="ja-JP" dirty="0"/>
              <a:t>Exploitation of social features of SNS</a:t>
            </a:r>
          </a:p>
          <a:p>
            <a:pPr lvl="1"/>
            <a:r>
              <a:rPr lang="en-US" altLang="ja-JP" dirty="0"/>
              <a:t>And so on…</a:t>
            </a:r>
            <a:endParaRPr lang="en-US" altLang="ja-JP" dirty="0" smtClean="0"/>
          </a:p>
          <a:p>
            <a:pPr lvl="1"/>
            <a:endParaRPr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44</a:t>
            </a:fld>
            <a:endParaRPr kumimoji="1" lang="ja-JP" altLang="en-US"/>
          </a:p>
        </p:txBody>
      </p:sp>
    </p:spTree>
    <p:extLst>
      <p:ext uri="{BB962C8B-B14F-4D97-AF65-F5344CB8AC3E}">
        <p14:creationId xmlns:p14="http://schemas.microsoft.com/office/powerpoint/2010/main" val="2716660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534988" y="1049339"/>
            <a:ext cx="7886700" cy="2852737"/>
          </a:xfrm>
        </p:spPr>
        <p:txBody>
          <a:bodyPr/>
          <a:lstStyle/>
          <a:p>
            <a:r>
              <a:rPr kumimoji="1" lang="ja-JP" altLang="en-US" dirty="0" smtClean="0"/>
              <a:t>「</a:t>
            </a:r>
            <a:r>
              <a:rPr lang="en-US" altLang="ja-JP" dirty="0" smtClean="0"/>
              <a:t>Anonymity</a:t>
            </a:r>
            <a:r>
              <a:rPr kumimoji="1" lang="ja-JP" altLang="en-US" dirty="0" smtClean="0"/>
              <a:t>」</a:t>
            </a:r>
            <a:r>
              <a:rPr kumimoji="1" lang="en-US" altLang="ja-JP" dirty="0" smtClean="0"/>
              <a:t/>
            </a:r>
            <a:br>
              <a:rPr kumimoji="1" lang="en-US" altLang="ja-JP" dirty="0" smtClean="0"/>
            </a:br>
            <a:r>
              <a:rPr kumimoji="1" lang="en-US" altLang="ja-JP" dirty="0" smtClean="0"/>
              <a:t>in information service</a:t>
            </a:r>
            <a:endParaRPr kumimoji="1" lang="ja-JP" altLang="en-US" dirty="0"/>
          </a:p>
        </p:txBody>
      </p:sp>
      <p:sp>
        <p:nvSpPr>
          <p:cNvPr id="7" name="テキスト プレースホルダー 6"/>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45</a:t>
            </a:fld>
            <a:endParaRPr kumimoji="1" lang="ja-JP" altLang="en-US"/>
          </a:p>
        </p:txBody>
      </p:sp>
    </p:spTree>
    <p:extLst>
      <p:ext uri="{BB962C8B-B14F-4D97-AF65-F5344CB8AC3E}">
        <p14:creationId xmlns:p14="http://schemas.microsoft.com/office/powerpoint/2010/main" val="1301702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Services on the internet</a:t>
            </a:r>
            <a:endParaRPr kumimoji="1" lang="ja-JP" altLang="en-US" sz="4000" dirty="0"/>
          </a:p>
        </p:txBody>
      </p:sp>
      <p:sp>
        <p:nvSpPr>
          <p:cNvPr id="3" name="コンテンツ プレースホルダー 2"/>
          <p:cNvSpPr>
            <a:spLocks noGrp="1"/>
          </p:cNvSpPr>
          <p:nvPr>
            <p:ph idx="1"/>
          </p:nvPr>
        </p:nvSpPr>
        <p:spPr>
          <a:xfrm>
            <a:off x="628650" y="1825625"/>
            <a:ext cx="8260860" cy="4351338"/>
          </a:xfrm>
        </p:spPr>
        <p:txBody>
          <a:bodyPr>
            <a:normAutofit/>
          </a:bodyPr>
          <a:lstStyle/>
          <a:p>
            <a:r>
              <a:rPr kumimoji="1" lang="en-US" altLang="ja-JP" sz="3200" dirty="0" smtClean="0"/>
              <a:t>Various services are provided on the Internet</a:t>
            </a:r>
          </a:p>
          <a:p>
            <a:pPr lvl="1"/>
            <a:r>
              <a:rPr lang="en-US" altLang="ja-JP" sz="2800" dirty="0" smtClean="0"/>
              <a:t>Services for </a:t>
            </a:r>
            <a:r>
              <a:rPr lang="en-US" altLang="ja-JP" sz="2800" dirty="0"/>
              <a:t>u</a:t>
            </a:r>
            <a:r>
              <a:rPr lang="en-US" altLang="ja-JP" sz="2800" dirty="0" smtClean="0"/>
              <a:t>sers receive information</a:t>
            </a:r>
          </a:p>
          <a:p>
            <a:pPr lvl="2"/>
            <a:r>
              <a:rPr kumimoji="1" lang="en-US" altLang="ja-JP" sz="2000" dirty="0" smtClean="0"/>
              <a:t>Various official website of companies and organizations</a:t>
            </a:r>
          </a:p>
          <a:p>
            <a:pPr lvl="2"/>
            <a:r>
              <a:rPr lang="en-US" altLang="ja-JP" sz="2000" dirty="0" smtClean="0"/>
              <a:t>News site</a:t>
            </a:r>
          </a:p>
          <a:p>
            <a:pPr lvl="2"/>
            <a:r>
              <a:rPr lang="en-US" altLang="ja-JP" sz="2000" dirty="0" smtClean="0"/>
              <a:t>Information site</a:t>
            </a:r>
            <a:r>
              <a:rPr lang="ja-JP" altLang="en-US" sz="2000" dirty="0" smtClean="0"/>
              <a:t>・</a:t>
            </a:r>
            <a:r>
              <a:rPr lang="en-US" altLang="ja-JP" sz="2000" dirty="0" smtClean="0"/>
              <a:t>Search site…</a:t>
            </a:r>
          </a:p>
          <a:p>
            <a:pPr lvl="1"/>
            <a:r>
              <a:rPr lang="en-US" altLang="ja-JP" sz="2800" dirty="0" smtClean="0"/>
              <a:t>Service for users to transmit</a:t>
            </a:r>
            <a:r>
              <a:rPr lang="ja-JP" altLang="en-US" sz="2800" dirty="0" smtClean="0"/>
              <a:t>・</a:t>
            </a:r>
            <a:r>
              <a:rPr lang="en-US" altLang="ja-JP" sz="2800" dirty="0" smtClean="0"/>
              <a:t>exchange information</a:t>
            </a:r>
          </a:p>
          <a:p>
            <a:pPr lvl="2"/>
            <a:r>
              <a:rPr lang="en-US" altLang="ja-JP" sz="2000" dirty="0" smtClean="0"/>
              <a:t>E-mail</a:t>
            </a:r>
          </a:p>
          <a:p>
            <a:pPr lvl="2"/>
            <a:r>
              <a:rPr lang="en-US" altLang="ja-JP" sz="2000" dirty="0" smtClean="0"/>
              <a:t>Bulletin board system</a:t>
            </a:r>
            <a:r>
              <a:rPr lang="ja-JP" altLang="en-US" sz="2000" dirty="0" smtClean="0"/>
              <a:t>（</a:t>
            </a:r>
            <a:r>
              <a:rPr lang="en-US" altLang="ja-JP" sz="2000" dirty="0" smtClean="0"/>
              <a:t>BBS</a:t>
            </a:r>
            <a:r>
              <a:rPr lang="ja-JP" altLang="en-US" sz="2000" dirty="0" smtClean="0"/>
              <a:t>）</a:t>
            </a:r>
            <a:endParaRPr lang="en-US" altLang="ja-JP" sz="2000" dirty="0" smtClean="0"/>
          </a:p>
          <a:p>
            <a:pPr lvl="2"/>
            <a:r>
              <a:rPr lang="en-US" altLang="ja-JP" sz="2000" dirty="0" smtClean="0"/>
              <a:t>Blog</a:t>
            </a:r>
            <a:r>
              <a:rPr lang="ja-JP" altLang="en-US" sz="2000" dirty="0" smtClean="0"/>
              <a:t>・</a:t>
            </a:r>
            <a:r>
              <a:rPr lang="en-US" altLang="ja-JP" sz="2000" dirty="0" smtClean="0"/>
              <a:t>Chat</a:t>
            </a:r>
          </a:p>
          <a:p>
            <a:pPr lvl="2"/>
            <a:r>
              <a:rPr lang="en-US" altLang="ja-JP" sz="2000" dirty="0" smtClean="0"/>
              <a:t>Question site…</a:t>
            </a:r>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46</a:t>
            </a:fld>
            <a:endParaRPr kumimoji="1" lang="ja-JP" altLang="en-US"/>
          </a:p>
        </p:txBody>
      </p:sp>
      <p:sp>
        <p:nvSpPr>
          <p:cNvPr id="6" name="正方形/長方形 5"/>
          <p:cNvSpPr/>
          <p:nvPr/>
        </p:nvSpPr>
        <p:spPr>
          <a:xfrm>
            <a:off x="1117381" y="4113614"/>
            <a:ext cx="3302219" cy="175485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501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400" dirty="0" smtClean="0"/>
              <a:t>Conversation</a:t>
            </a:r>
            <a:r>
              <a:rPr lang="ja-JP" altLang="en-US" sz="4400" dirty="0" smtClean="0"/>
              <a:t>・</a:t>
            </a:r>
            <a:r>
              <a:rPr lang="en-US" altLang="ja-JP" sz="4400" dirty="0" smtClean="0"/>
              <a:t>Exchange using Internet</a:t>
            </a:r>
            <a:endParaRPr lang="en-US" altLang="ja-JP" sz="4400" dirty="0"/>
          </a:p>
        </p:txBody>
      </p:sp>
      <p:sp>
        <p:nvSpPr>
          <p:cNvPr id="3" name="コンテンツ プレースホルダー 2"/>
          <p:cNvSpPr>
            <a:spLocks noGrp="1"/>
          </p:cNvSpPr>
          <p:nvPr>
            <p:ph idx="1"/>
          </p:nvPr>
        </p:nvSpPr>
        <p:spPr/>
        <p:txBody>
          <a:bodyPr>
            <a:normAutofit/>
          </a:bodyPr>
          <a:lstStyle/>
          <a:p>
            <a:r>
              <a:rPr kumimoji="1" lang="en-US" altLang="ja-JP" sz="3600" dirty="0" smtClean="0"/>
              <a:t>E-mail</a:t>
            </a:r>
          </a:p>
          <a:p>
            <a:pPr lvl="1"/>
            <a:r>
              <a:rPr lang="en-US" altLang="ja-JP" sz="3200" dirty="0" smtClean="0"/>
              <a:t>PC</a:t>
            </a:r>
            <a:r>
              <a:rPr lang="ja-JP" altLang="en-US" sz="3200" dirty="0" smtClean="0"/>
              <a:t>、</a:t>
            </a:r>
            <a:r>
              <a:rPr lang="en-US" altLang="ja-JP" sz="3200" dirty="0" smtClean="0"/>
              <a:t>telephone</a:t>
            </a:r>
            <a:r>
              <a:rPr lang="ja-JP" altLang="en-US" sz="3200" dirty="0" smtClean="0"/>
              <a:t>、</a:t>
            </a:r>
            <a:r>
              <a:rPr lang="en-US" altLang="ja-JP" sz="3200" dirty="0" smtClean="0"/>
              <a:t>smartphone</a:t>
            </a:r>
            <a:r>
              <a:rPr lang="ja-JP" altLang="en-US" sz="3200" dirty="0" smtClean="0"/>
              <a:t> </a:t>
            </a:r>
            <a:endParaRPr lang="en-US" altLang="ja-JP" sz="3200" dirty="0" smtClean="0"/>
          </a:p>
          <a:p>
            <a:pPr lvl="1"/>
            <a:r>
              <a:rPr kumimoji="1" lang="en-US" altLang="ja-JP" sz="3200" dirty="0" smtClean="0"/>
              <a:t>Gmail</a:t>
            </a:r>
            <a:r>
              <a:rPr kumimoji="1" lang="ja-JP" altLang="en-US" sz="3200" dirty="0" err="1" smtClean="0"/>
              <a:t>、</a:t>
            </a:r>
            <a:r>
              <a:rPr kumimoji="1" lang="en-US" altLang="ja-JP" sz="3200" dirty="0" smtClean="0"/>
              <a:t>Yahoo! mail</a:t>
            </a:r>
            <a:r>
              <a:rPr kumimoji="1" lang="ja-JP" altLang="en-US" sz="3200" dirty="0" smtClean="0"/>
              <a:t> </a:t>
            </a:r>
            <a:r>
              <a:rPr kumimoji="1" lang="en-US" altLang="ja-JP" sz="3200" dirty="0" smtClean="0"/>
              <a:t>...</a:t>
            </a:r>
          </a:p>
          <a:p>
            <a:r>
              <a:rPr lang="en-US" altLang="ja-JP" sz="3600" dirty="0"/>
              <a:t>Bulletin board system</a:t>
            </a:r>
            <a:r>
              <a:rPr lang="ja-JP" altLang="en-US" sz="3600" dirty="0" smtClean="0"/>
              <a:t>（</a:t>
            </a:r>
            <a:r>
              <a:rPr lang="en-US" altLang="ja-JP" sz="3600" dirty="0" smtClean="0"/>
              <a:t>BBS</a:t>
            </a:r>
            <a:r>
              <a:rPr lang="ja-JP" altLang="en-US" sz="3600" dirty="0" smtClean="0"/>
              <a:t>）</a:t>
            </a:r>
            <a:endParaRPr kumimoji="1" lang="en-US" altLang="ja-JP" sz="3600" dirty="0" smtClean="0"/>
          </a:p>
          <a:p>
            <a:r>
              <a:rPr kumimoji="1" lang="en-US" altLang="ja-JP" sz="3600" dirty="0" smtClean="0"/>
              <a:t>SNS</a:t>
            </a:r>
            <a:r>
              <a:rPr kumimoji="1" lang="ja-JP" altLang="en-US" sz="3600" dirty="0" smtClean="0"/>
              <a:t>（</a:t>
            </a:r>
            <a:r>
              <a:rPr kumimoji="1" lang="en-US" altLang="ja-JP" sz="3600" dirty="0" smtClean="0"/>
              <a:t>Social network system</a:t>
            </a:r>
            <a:r>
              <a:rPr kumimoji="1" lang="ja-JP" altLang="en-US" sz="3600" dirty="0" smtClean="0"/>
              <a:t>）</a:t>
            </a:r>
            <a:endParaRPr kumimoji="1" lang="en-US" altLang="ja-JP" sz="3600" dirty="0" smtClean="0"/>
          </a:p>
          <a:p>
            <a:pPr lvl="1"/>
            <a:r>
              <a:rPr lang="en-US" altLang="ja-JP" sz="3200" dirty="0" smtClean="0"/>
              <a:t>Facebook</a:t>
            </a:r>
            <a:r>
              <a:rPr lang="ja-JP" altLang="en-US" sz="3200" dirty="0" err="1" smtClean="0"/>
              <a:t>、</a:t>
            </a:r>
            <a:r>
              <a:rPr lang="en-US" altLang="ja-JP" sz="3200" dirty="0" smtClean="0"/>
              <a:t>Twitter</a:t>
            </a:r>
            <a:r>
              <a:rPr lang="ja-JP" altLang="en-US" sz="3200" dirty="0" err="1" smtClean="0"/>
              <a:t>、</a:t>
            </a:r>
            <a:r>
              <a:rPr lang="en-US" altLang="ja-JP" sz="3200" dirty="0" err="1" smtClean="0"/>
              <a:t>mixi</a:t>
            </a:r>
            <a:r>
              <a:rPr lang="en-US" altLang="ja-JP" sz="3200" dirty="0" smtClean="0"/>
              <a:t> ...</a:t>
            </a:r>
          </a:p>
          <a:p>
            <a:r>
              <a:rPr lang="en-US" altLang="ja-JP" sz="3600" dirty="0" smtClean="0"/>
              <a:t>Chat</a:t>
            </a:r>
            <a:r>
              <a:rPr lang="ja-JP" altLang="en-US" sz="3600" dirty="0" smtClean="0"/>
              <a:t>・</a:t>
            </a:r>
            <a:r>
              <a:rPr lang="en-US" altLang="ja-JP" sz="3600" dirty="0" smtClean="0"/>
              <a:t>call</a:t>
            </a:r>
          </a:p>
          <a:p>
            <a:pPr lvl="1"/>
            <a:r>
              <a:rPr lang="en-US" altLang="ja-JP" sz="3200" dirty="0" smtClean="0"/>
              <a:t>LINE</a:t>
            </a:r>
            <a:r>
              <a:rPr lang="ja-JP" altLang="en-US" sz="3200" dirty="0" err="1" smtClean="0"/>
              <a:t>、</a:t>
            </a:r>
            <a:r>
              <a:rPr lang="en-US" altLang="ja-JP" sz="3200" dirty="0" smtClean="0"/>
              <a:t>Skype ...</a:t>
            </a:r>
            <a:endParaRPr lang="en-US" altLang="ja-JP" sz="32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47</a:t>
            </a:fld>
            <a:endParaRPr kumimoji="1" lang="ja-JP" altLang="en-US"/>
          </a:p>
        </p:txBody>
      </p:sp>
    </p:spTree>
    <p:extLst>
      <p:ext uri="{BB962C8B-B14F-4D97-AF65-F5344CB8AC3E}">
        <p14:creationId xmlns:p14="http://schemas.microsoft.com/office/powerpoint/2010/main" val="1830777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8333" y="365126"/>
            <a:ext cx="8341492" cy="1325563"/>
          </a:xfrm>
        </p:spPr>
        <p:txBody>
          <a:bodyPr>
            <a:normAutofit/>
          </a:bodyPr>
          <a:lstStyle/>
          <a:p>
            <a:r>
              <a:rPr lang="ja-JP" altLang="en-US" sz="4000" dirty="0"/>
              <a:t>「</a:t>
            </a:r>
            <a:r>
              <a:rPr lang="en-US" altLang="ja-JP" sz="4000" dirty="0"/>
              <a:t>Anonymity</a:t>
            </a:r>
            <a:r>
              <a:rPr lang="ja-JP" altLang="en-US" sz="4000" dirty="0" smtClean="0"/>
              <a:t>」</a:t>
            </a:r>
            <a:r>
              <a:rPr lang="en-US" altLang="ja-JP" sz="4000" dirty="0" smtClean="0"/>
              <a:t> in </a:t>
            </a:r>
            <a:r>
              <a:rPr lang="en-US" altLang="ja-JP" sz="4000" dirty="0"/>
              <a:t>information service</a:t>
            </a:r>
            <a:endParaRPr kumimoji="1" lang="ja-JP" altLang="en-US" sz="4000" dirty="0"/>
          </a:p>
        </p:txBody>
      </p:sp>
      <p:sp>
        <p:nvSpPr>
          <p:cNvPr id="3" name="コンテンツ プレースホルダー 2"/>
          <p:cNvSpPr>
            <a:spLocks noGrp="1"/>
          </p:cNvSpPr>
          <p:nvPr>
            <p:ph idx="1"/>
          </p:nvPr>
        </p:nvSpPr>
        <p:spPr/>
        <p:txBody>
          <a:bodyPr>
            <a:normAutofit fontScale="92500" lnSpcReduction="10000"/>
          </a:bodyPr>
          <a:lstStyle/>
          <a:p>
            <a:r>
              <a:rPr lang="en-US" altLang="ja-JP" sz="3200" dirty="0" smtClean="0"/>
              <a:t>A state hiding your own </a:t>
            </a:r>
            <a:r>
              <a:rPr lang="ja-JP" altLang="en-US" sz="3200" dirty="0" smtClean="0"/>
              <a:t>「</a:t>
            </a:r>
            <a:r>
              <a:rPr lang="en-US" altLang="ja-JP" sz="3200" dirty="0" smtClean="0"/>
              <a:t>real name</a:t>
            </a:r>
            <a:r>
              <a:rPr lang="ja-JP" altLang="en-US" sz="3200" dirty="0" smtClean="0"/>
              <a:t>」</a:t>
            </a:r>
            <a:endParaRPr lang="en-US" altLang="ja-JP" sz="3200" dirty="0"/>
          </a:p>
          <a:p>
            <a:pPr lvl="1"/>
            <a:r>
              <a:rPr lang="en-US" altLang="ja-JP" sz="2600" dirty="0"/>
              <a:t>Privacy protection and coinage</a:t>
            </a:r>
            <a:endParaRPr kumimoji="1" lang="en-US" altLang="ja-JP" sz="2600" dirty="0" smtClean="0"/>
          </a:p>
          <a:p>
            <a:pPr lvl="2"/>
            <a:r>
              <a:rPr lang="en-US" altLang="ja-JP" sz="2200" dirty="0"/>
              <a:t>K</a:t>
            </a:r>
            <a:r>
              <a:rPr lang="en-US" altLang="ja-JP" sz="2200" dirty="0" smtClean="0"/>
              <a:t>eep </a:t>
            </a:r>
            <a:r>
              <a:rPr lang="en-US" altLang="ja-JP" sz="2200" dirty="0"/>
              <a:t>private things such as private life and </a:t>
            </a:r>
            <a:r>
              <a:rPr lang="en-US" altLang="ja-JP" sz="2200" dirty="0" smtClean="0"/>
              <a:t>hobbies secret</a:t>
            </a:r>
          </a:p>
          <a:p>
            <a:pPr lvl="2"/>
            <a:r>
              <a:rPr lang="en-US" altLang="ja-JP" sz="2200" dirty="0"/>
              <a:t>You can also disclose by your own intention</a:t>
            </a:r>
            <a:endParaRPr lang="en-US" altLang="ja-JP" sz="2200" dirty="0" smtClean="0"/>
          </a:p>
          <a:p>
            <a:pPr lvl="1"/>
            <a:r>
              <a:rPr lang="en-US" altLang="ja-JP" sz="2600" dirty="0"/>
              <a:t>(Relatively) not required for social responsibility associated with real name</a:t>
            </a:r>
            <a:endParaRPr lang="en-US" altLang="ja-JP" sz="2600" dirty="0" smtClean="0"/>
          </a:p>
          <a:p>
            <a:pPr lvl="2"/>
            <a:r>
              <a:rPr lang="en-US" altLang="ja-JP" sz="2200" dirty="0" smtClean="0"/>
              <a:t>Can </a:t>
            </a:r>
            <a:r>
              <a:rPr lang="en-US" altLang="ja-JP" sz="2200" dirty="0"/>
              <a:t>act and speak freely without being restricted by social position, </a:t>
            </a:r>
            <a:r>
              <a:rPr lang="en-US" altLang="ja-JP" sz="2200" dirty="0" smtClean="0"/>
              <a:t>title</a:t>
            </a:r>
          </a:p>
          <a:p>
            <a:pPr lvl="2"/>
            <a:r>
              <a:rPr lang="ja-JP" altLang="en-US" sz="2200" dirty="0" smtClean="0"/>
              <a:t>「</a:t>
            </a:r>
            <a:r>
              <a:rPr lang="en-US" altLang="ja-JP" sz="2200" dirty="0" smtClean="0"/>
              <a:t>A certain level of</a:t>
            </a:r>
            <a:r>
              <a:rPr lang="ja-JP" altLang="en-US" sz="2200" dirty="0" smtClean="0"/>
              <a:t>」</a:t>
            </a:r>
            <a:r>
              <a:rPr lang="en-US" altLang="ja-JP" sz="2200" dirty="0" smtClean="0"/>
              <a:t> Reliability </a:t>
            </a:r>
            <a:endParaRPr lang="en-US" altLang="ja-JP" sz="3200" dirty="0"/>
          </a:p>
          <a:p>
            <a:pPr lvl="2"/>
            <a:endParaRPr lang="en-US" altLang="ja-JP" sz="3000" dirty="0" smtClean="0"/>
          </a:p>
          <a:p>
            <a:r>
              <a:rPr lang="en-US" altLang="ja-JP" sz="3000" dirty="0"/>
              <a:t>Actually </a:t>
            </a:r>
            <a:r>
              <a:rPr lang="en-US" altLang="ja-JP" sz="3000" dirty="0" smtClean="0"/>
              <a:t>do </a:t>
            </a:r>
            <a:r>
              <a:rPr lang="en-US" altLang="ja-JP" sz="3000" dirty="0"/>
              <a:t>not know </a:t>
            </a:r>
            <a:r>
              <a:rPr lang="en-US" altLang="ja-JP" sz="3000" dirty="0" smtClean="0"/>
              <a:t>what </a:t>
            </a:r>
            <a:r>
              <a:rPr lang="en-US" altLang="ja-JP" sz="3000" dirty="0"/>
              <a:t>is </a:t>
            </a:r>
            <a:r>
              <a:rPr lang="en-US" altLang="ja-JP" sz="3000" dirty="0" smtClean="0"/>
              <a:t>written by </a:t>
            </a:r>
            <a:r>
              <a:rPr lang="en-US" altLang="ja-JP" sz="3000" dirty="0"/>
              <a:t>who</a:t>
            </a:r>
            <a:endParaRPr kumimoji="1" lang="en-US" altLang="ja-JP" sz="3000" dirty="0" smtClean="0"/>
          </a:p>
          <a:p>
            <a:pPr lvl="1"/>
            <a:r>
              <a:rPr lang="en-US" altLang="ja-JP" sz="2600" dirty="0"/>
              <a:t>Even in the case of </a:t>
            </a:r>
            <a:r>
              <a:rPr lang="ja-JP" altLang="en-US" sz="2600" dirty="0" smtClean="0"/>
              <a:t>「</a:t>
            </a:r>
            <a:r>
              <a:rPr lang="en-US" altLang="ja-JP" sz="2600" dirty="0" smtClean="0"/>
              <a:t>self</a:t>
            </a:r>
            <a:r>
              <a:rPr lang="en-US" altLang="ja-JP" sz="2600" dirty="0"/>
              <a:t>-</a:t>
            </a:r>
            <a:r>
              <a:rPr lang="en-US" altLang="ja-JP" sz="2600" dirty="0" smtClean="0"/>
              <a:t>introduction</a:t>
            </a:r>
            <a:r>
              <a:rPr lang="ja-JP" altLang="en-US" sz="2600" dirty="0" smtClean="0"/>
              <a:t>」</a:t>
            </a:r>
            <a:r>
              <a:rPr lang="en-US" altLang="ja-JP" sz="2600" dirty="0" smtClean="0"/>
              <a:t>, you do </a:t>
            </a:r>
            <a:r>
              <a:rPr lang="en-US" altLang="ja-JP" sz="2600" dirty="0"/>
              <a:t>not know the authenticity of the contents</a:t>
            </a:r>
            <a:endParaRPr lang="en-US" altLang="ja-JP" sz="3200"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48</a:t>
            </a:fld>
            <a:endParaRPr kumimoji="1" lang="ja-JP" altLang="en-US"/>
          </a:p>
        </p:txBody>
      </p:sp>
    </p:spTree>
    <p:extLst>
      <p:ext uri="{BB962C8B-B14F-4D97-AF65-F5344CB8AC3E}">
        <p14:creationId xmlns:p14="http://schemas.microsoft.com/office/powerpoint/2010/main" val="41418811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Net and </a:t>
            </a:r>
            <a:r>
              <a:rPr kumimoji="1" lang="ja-JP" altLang="en-US" sz="4000" dirty="0" smtClean="0"/>
              <a:t>「</a:t>
            </a:r>
            <a:r>
              <a:rPr lang="en-US" altLang="ja-JP" sz="4000" dirty="0" smtClean="0"/>
              <a:t>Principle</a:t>
            </a:r>
            <a:r>
              <a:rPr kumimoji="1" lang="ja-JP" altLang="en-US" sz="4000" dirty="0" smtClean="0"/>
              <a:t>」</a:t>
            </a:r>
            <a:endParaRPr kumimoji="1" lang="ja-JP" altLang="en-US" sz="4000" dirty="0"/>
          </a:p>
        </p:txBody>
      </p:sp>
      <p:sp>
        <p:nvSpPr>
          <p:cNvPr id="3" name="コンテンツ プレースホルダー 2"/>
          <p:cNvSpPr>
            <a:spLocks noGrp="1"/>
          </p:cNvSpPr>
          <p:nvPr>
            <p:ph idx="1"/>
          </p:nvPr>
        </p:nvSpPr>
        <p:spPr>
          <a:xfrm>
            <a:off x="628649" y="1825625"/>
            <a:ext cx="8260861" cy="4351338"/>
          </a:xfrm>
        </p:spPr>
        <p:txBody>
          <a:bodyPr>
            <a:normAutofit fontScale="92500" lnSpcReduction="10000"/>
          </a:bodyPr>
          <a:lstStyle/>
          <a:p>
            <a:r>
              <a:rPr lang="en-US" altLang="ja-JP" sz="2800" dirty="0"/>
              <a:t>In many exchange sites etc., personally identifiable information is not disclosed</a:t>
            </a:r>
            <a:endParaRPr lang="en-US" altLang="ja-JP" sz="2800" dirty="0" smtClean="0"/>
          </a:p>
          <a:p>
            <a:pPr lvl="1"/>
            <a:r>
              <a:rPr lang="en-US" altLang="ja-JP" sz="2400" dirty="0" smtClean="0"/>
              <a:t>Sometimes there are also necessary </a:t>
            </a:r>
            <a:r>
              <a:rPr lang="en-US" altLang="ja-JP" sz="2400" dirty="0"/>
              <a:t>for registration of service use</a:t>
            </a:r>
            <a:endParaRPr kumimoji="1" lang="en-US" altLang="ja-JP" sz="2400" dirty="0" smtClean="0"/>
          </a:p>
          <a:p>
            <a:endParaRPr lang="en-US" altLang="ja-JP" sz="2800" dirty="0" smtClean="0"/>
          </a:p>
          <a:p>
            <a:r>
              <a:rPr lang="en-US" altLang="ja-JP" sz="2800" dirty="0"/>
              <a:t>Individuals are distinguished by user name, nickname, etc.</a:t>
            </a:r>
            <a:endParaRPr lang="en-US" altLang="ja-JP" sz="2800" dirty="0" smtClean="0"/>
          </a:p>
          <a:p>
            <a:pPr lvl="1"/>
            <a:r>
              <a:rPr lang="en-US" altLang="ja-JP" sz="2400" dirty="0" smtClean="0"/>
              <a:t>Write in writing and action</a:t>
            </a:r>
          </a:p>
          <a:p>
            <a:pPr lvl="1"/>
            <a:r>
              <a:rPr kumimoji="1" lang="en-US" altLang="ja-JP" sz="2400" dirty="0" smtClean="0"/>
              <a:t>Sometimes there is also </a:t>
            </a:r>
            <a:r>
              <a:rPr kumimoji="1" lang="ja-JP" altLang="en-US" sz="2400" dirty="0" smtClean="0"/>
              <a:t>「</a:t>
            </a:r>
            <a:r>
              <a:rPr kumimoji="1" lang="en-US" altLang="ja-JP" sz="2400" dirty="0" smtClean="0"/>
              <a:t>profile</a:t>
            </a:r>
            <a:r>
              <a:rPr kumimoji="1" lang="ja-JP" altLang="en-US" sz="2400" dirty="0" smtClean="0"/>
              <a:t>」</a:t>
            </a:r>
            <a:r>
              <a:rPr kumimoji="1" lang="en-US" altLang="ja-JP" sz="2400" dirty="0" smtClean="0"/>
              <a:t> page for registration system</a:t>
            </a:r>
          </a:p>
          <a:p>
            <a:pPr lvl="2"/>
            <a:r>
              <a:rPr lang="en-US" altLang="ja-JP" sz="1800" dirty="0" smtClean="0"/>
              <a:t>However it’s unknown whether they write truth</a:t>
            </a:r>
            <a:endParaRPr lang="en-US" altLang="ja-JP" sz="1800" dirty="0"/>
          </a:p>
          <a:p>
            <a:pPr lvl="1"/>
            <a:r>
              <a:rPr kumimoji="1" lang="en-US" altLang="ja-JP" sz="2400" dirty="0" smtClean="0"/>
              <a:t>Many sites only need to register mail address</a:t>
            </a:r>
          </a:p>
          <a:p>
            <a:endParaRPr lang="en-US" altLang="ja-JP" sz="2800" dirty="0" smtClean="0"/>
          </a:p>
          <a:p>
            <a:r>
              <a:rPr lang="en-US" altLang="ja-JP" sz="2800" dirty="0"/>
              <a:t>There </a:t>
            </a:r>
            <a:r>
              <a:rPr lang="en-US" altLang="ja-JP" sz="2800" dirty="0" smtClean="0"/>
              <a:t>are also sites require </a:t>
            </a:r>
            <a:r>
              <a:rPr lang="en-US" altLang="ja-JP" sz="2800" dirty="0"/>
              <a:t>real name </a:t>
            </a:r>
            <a:r>
              <a:rPr lang="en-US" altLang="ja-JP" sz="2800" dirty="0" smtClean="0"/>
              <a:t>like </a:t>
            </a:r>
            <a:r>
              <a:rPr lang="en-US" altLang="ja-JP" sz="2800" dirty="0"/>
              <a:t>the </a:t>
            </a:r>
            <a:r>
              <a:rPr lang="en-US" altLang="ja-JP" sz="2800" dirty="0" err="1" smtClean="0"/>
              <a:t>facebook</a:t>
            </a:r>
            <a:endParaRPr lang="en-US" altLang="ja-JP" sz="2800" dirty="0" smtClean="0"/>
          </a:p>
          <a:p>
            <a:pPr lvl="1"/>
            <a:r>
              <a:rPr kumimoji="1" lang="en-US" altLang="ja-JP" dirty="0" smtClean="0"/>
              <a:t>Some people also may be register with pseudonym</a:t>
            </a:r>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49</a:t>
            </a:fld>
            <a:endParaRPr kumimoji="1" lang="ja-JP" altLang="en-US"/>
          </a:p>
        </p:txBody>
      </p:sp>
    </p:spTree>
    <p:extLst>
      <p:ext uri="{BB962C8B-B14F-4D97-AF65-F5344CB8AC3E}">
        <p14:creationId xmlns:p14="http://schemas.microsoft.com/office/powerpoint/2010/main" val="3710981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Social attacks</a:t>
            </a:r>
            <a:endParaRPr kumimoji="1" lang="ja-JP" altLang="en-US" sz="4000" dirty="0"/>
          </a:p>
        </p:txBody>
      </p:sp>
      <p:sp>
        <p:nvSpPr>
          <p:cNvPr id="3" name="コンテンツ プレースホルダー 2"/>
          <p:cNvSpPr>
            <a:spLocks noGrp="1"/>
          </p:cNvSpPr>
          <p:nvPr>
            <p:ph idx="1"/>
          </p:nvPr>
        </p:nvSpPr>
        <p:spPr/>
        <p:txBody>
          <a:bodyPr>
            <a:normAutofit fontScale="77500" lnSpcReduction="20000"/>
          </a:bodyPr>
          <a:lstStyle/>
          <a:p>
            <a:pPr>
              <a:lnSpc>
                <a:spcPct val="110000"/>
              </a:lnSpc>
            </a:pPr>
            <a:r>
              <a:rPr lang="en-US" altLang="ja-JP" sz="3200" dirty="0"/>
              <a:t>Spoof </a:t>
            </a:r>
            <a:r>
              <a:rPr lang="en-US" altLang="ja-JP" sz="3200" dirty="0" smtClean="0"/>
              <a:t>a fake social status and </a:t>
            </a:r>
            <a:r>
              <a:rPr lang="en-US" altLang="ja-JP" sz="3200" dirty="0"/>
              <a:t>make a phone call</a:t>
            </a:r>
            <a:r>
              <a:rPr lang="en-US" altLang="ja-JP" sz="3200" dirty="0" smtClean="0"/>
              <a:t>,</a:t>
            </a:r>
            <a:r>
              <a:rPr lang="ja-JP" altLang="en-US" sz="3200" dirty="0" smtClean="0"/>
              <a:t>　</a:t>
            </a:r>
            <a:r>
              <a:rPr lang="en-US" altLang="ja-JP" sz="3200" dirty="0" smtClean="0"/>
              <a:t>hear </a:t>
            </a:r>
            <a:r>
              <a:rPr lang="en-US" altLang="ja-JP" sz="3200" dirty="0"/>
              <a:t>passwords and important information</a:t>
            </a:r>
            <a:endParaRPr lang="en-US" altLang="ja-JP" sz="3200" dirty="0" smtClean="0"/>
          </a:p>
          <a:p>
            <a:pPr>
              <a:lnSpc>
                <a:spcPct val="110000"/>
              </a:lnSpc>
            </a:pPr>
            <a:endParaRPr lang="ja-JP" altLang="en-US" sz="3200" dirty="0"/>
          </a:p>
          <a:p>
            <a:pPr>
              <a:lnSpc>
                <a:spcPct val="110000"/>
              </a:lnSpc>
            </a:pPr>
            <a:r>
              <a:rPr lang="en-US" altLang="ja-JP" sz="3200" dirty="0"/>
              <a:t>Stand behind the person who operates the terminal, such as ATM</a:t>
            </a:r>
            <a:r>
              <a:rPr lang="en-US" altLang="ja-JP" sz="3200" dirty="0" smtClean="0"/>
              <a:t>,</a:t>
            </a:r>
            <a:r>
              <a:rPr lang="en-US" altLang="ja-JP" sz="3200" dirty="0"/>
              <a:t> </a:t>
            </a:r>
            <a:r>
              <a:rPr lang="en-US" altLang="ja-JP" sz="3200" dirty="0" smtClean="0"/>
              <a:t>stare at the </a:t>
            </a:r>
            <a:r>
              <a:rPr lang="en-US" altLang="ja-JP" sz="3200" dirty="0"/>
              <a:t>keyboard (or screen) for password for a </a:t>
            </a:r>
            <a:r>
              <a:rPr lang="en-US" altLang="ja-JP" sz="3200" dirty="0" smtClean="0"/>
              <a:t>short time</a:t>
            </a:r>
            <a:r>
              <a:rPr lang="ja-JP" altLang="en-US" sz="3200" dirty="0" smtClean="0"/>
              <a:t>、</a:t>
            </a:r>
            <a:r>
              <a:rPr lang="en-US" altLang="ja-JP" sz="3200" dirty="0" smtClean="0"/>
              <a:t>memorize that </a:t>
            </a:r>
            <a:r>
              <a:rPr lang="en-US" altLang="ja-JP" sz="3200" dirty="0"/>
              <a:t>(shoulder surfing)</a:t>
            </a:r>
            <a:endParaRPr lang="en-US" altLang="ja-JP" sz="3200" dirty="0" smtClean="0"/>
          </a:p>
          <a:p>
            <a:pPr>
              <a:lnSpc>
                <a:spcPct val="110000"/>
              </a:lnSpc>
            </a:pPr>
            <a:endParaRPr lang="ja-JP" altLang="en-US" sz="3200" dirty="0"/>
          </a:p>
          <a:p>
            <a:pPr>
              <a:lnSpc>
                <a:spcPct val="110000"/>
              </a:lnSpc>
            </a:pPr>
            <a:r>
              <a:rPr lang="en-US" altLang="ja-JP" sz="3200" dirty="0"/>
              <a:t>Memorize </a:t>
            </a:r>
            <a:r>
              <a:rPr lang="en-US" altLang="ja-JP" sz="3200" dirty="0" smtClean="0"/>
              <a:t>memos </a:t>
            </a:r>
            <a:r>
              <a:rPr lang="en-US" altLang="ja-JP" sz="3200" dirty="0"/>
              <a:t>paper (sticky note </a:t>
            </a:r>
            <a:r>
              <a:rPr lang="en-US" altLang="ja-JP" sz="3200" dirty="0" smtClean="0"/>
              <a:t>etc.)</a:t>
            </a:r>
            <a:r>
              <a:rPr lang="en-US" altLang="ja-JP" sz="3200" dirty="0"/>
              <a:t> </a:t>
            </a:r>
            <a:r>
              <a:rPr lang="en-US" altLang="ja-JP" sz="3200" dirty="0" smtClean="0"/>
              <a:t>of which </a:t>
            </a:r>
            <a:r>
              <a:rPr lang="en-US" altLang="ja-JP" sz="3200" dirty="0"/>
              <a:t>ID and password are written.</a:t>
            </a:r>
            <a:endParaRPr lang="en-US" altLang="ja-JP" sz="3200" dirty="0" smtClean="0"/>
          </a:p>
          <a:p>
            <a:pPr lvl="1">
              <a:lnSpc>
                <a:spcPct val="110000"/>
              </a:lnSpc>
            </a:pPr>
            <a:r>
              <a:rPr lang="en-US" altLang="ja-JP" sz="2900" dirty="0"/>
              <a:t>Often stuck around the display</a:t>
            </a:r>
            <a:endParaRPr lang="ja-JP" altLang="en-US" sz="2900" dirty="0"/>
          </a:p>
          <a:p>
            <a:endParaRPr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a:t>
            </a:fld>
            <a:endParaRPr kumimoji="1" lang="ja-JP" altLang="en-US" dirty="0"/>
          </a:p>
        </p:txBody>
      </p:sp>
    </p:spTree>
    <p:extLst>
      <p:ext uri="{BB962C8B-B14F-4D97-AF65-F5344CB8AC3E}">
        <p14:creationId xmlns:p14="http://schemas.microsoft.com/office/powerpoint/2010/main" val="8687657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Misuse of </a:t>
            </a:r>
            <a:r>
              <a:rPr lang="ja-JP" altLang="en-US" sz="4000" dirty="0" smtClean="0"/>
              <a:t>「</a:t>
            </a:r>
            <a:r>
              <a:rPr lang="en-US" altLang="ja-JP" sz="4000" dirty="0" smtClean="0"/>
              <a:t>anonymity</a:t>
            </a:r>
            <a:r>
              <a:rPr lang="ja-JP" altLang="en-US" sz="4000" dirty="0" smtClean="0"/>
              <a:t>」</a:t>
            </a:r>
            <a:endParaRPr lang="en-US" altLang="ja-JP" sz="4000" dirty="0"/>
          </a:p>
        </p:txBody>
      </p:sp>
      <p:sp>
        <p:nvSpPr>
          <p:cNvPr id="3" name="コンテンツ プレースホルダー 2"/>
          <p:cNvSpPr>
            <a:spLocks noGrp="1"/>
          </p:cNvSpPr>
          <p:nvPr>
            <p:ph idx="1"/>
          </p:nvPr>
        </p:nvSpPr>
        <p:spPr>
          <a:xfrm>
            <a:off x="628650" y="1825625"/>
            <a:ext cx="8260860" cy="4351338"/>
          </a:xfrm>
        </p:spPr>
        <p:txBody>
          <a:bodyPr>
            <a:normAutofit fontScale="92500"/>
          </a:bodyPr>
          <a:lstStyle/>
          <a:p>
            <a:r>
              <a:rPr lang="en-US" altLang="ja-JP" sz="3200" dirty="0"/>
              <a:t>For services that do not require registration of personal information</a:t>
            </a:r>
            <a:r>
              <a:rPr lang="en-US" altLang="ja-JP" sz="3200" dirty="0" smtClean="0"/>
              <a:t/>
            </a:r>
            <a:br>
              <a:rPr lang="en-US" altLang="ja-JP" sz="3200" dirty="0" smtClean="0"/>
            </a:br>
            <a:r>
              <a:rPr lang="ja-JP" altLang="en-US" sz="3200" dirty="0" smtClean="0"/>
              <a:t>「</a:t>
            </a:r>
            <a:r>
              <a:rPr lang="en-US" altLang="ja-JP" sz="3200" dirty="0" smtClean="0"/>
              <a:t>Since you </a:t>
            </a:r>
            <a:r>
              <a:rPr lang="en-US" altLang="ja-JP" sz="3200" dirty="0"/>
              <a:t>are anonymous</a:t>
            </a:r>
            <a:r>
              <a:rPr lang="en-US" altLang="ja-JP" sz="3200" dirty="0" smtClean="0"/>
              <a:t>, you can do any thing and do not </a:t>
            </a:r>
            <a:r>
              <a:rPr lang="en-US" altLang="ja-JP" sz="3200" dirty="0"/>
              <a:t>worry about being identified. </a:t>
            </a:r>
            <a:r>
              <a:rPr lang="ja-JP" altLang="en-US" sz="3200" dirty="0" smtClean="0"/>
              <a:t>」</a:t>
            </a:r>
            <a:r>
              <a:rPr lang="en-US" altLang="ja-JP" sz="3200" dirty="0" smtClean="0"/>
              <a:t/>
            </a:r>
            <a:br>
              <a:rPr lang="en-US" altLang="ja-JP" sz="3200" dirty="0" smtClean="0"/>
            </a:br>
            <a:r>
              <a:rPr lang="en-US" altLang="ja-JP" sz="3200" dirty="0" smtClean="0"/>
              <a:t/>
            </a:r>
            <a:br>
              <a:rPr lang="en-US" altLang="ja-JP" sz="3200" dirty="0" smtClean="0"/>
            </a:br>
            <a:r>
              <a:rPr lang="en-US" altLang="ja-JP" sz="3200" dirty="0" smtClean="0"/>
              <a:t>Think like this and do malicious behavior</a:t>
            </a:r>
            <a:r>
              <a:rPr lang="ja-JP" altLang="en-US" sz="3200" dirty="0" smtClean="0"/>
              <a:t>（</a:t>
            </a:r>
            <a:r>
              <a:rPr lang="en-US" altLang="ja-JP" sz="3200" dirty="0" smtClean="0"/>
              <a:t>misuse</a:t>
            </a:r>
            <a:r>
              <a:rPr lang="ja-JP" altLang="en-US" sz="3200" dirty="0" smtClean="0"/>
              <a:t>）</a:t>
            </a:r>
            <a:endParaRPr lang="en-US" altLang="ja-JP" sz="3200" dirty="0" smtClean="0"/>
          </a:p>
          <a:p>
            <a:pPr lvl="1"/>
            <a:endParaRPr kumimoji="1" lang="en-US" altLang="ja-JP" sz="2800" dirty="0" smtClean="0"/>
          </a:p>
          <a:p>
            <a:pPr lvl="1"/>
            <a:r>
              <a:rPr lang="en-US" altLang="ja-JP" sz="2800" dirty="0" smtClean="0"/>
              <a:t>Impersonate as another person on bulletin </a:t>
            </a:r>
            <a:r>
              <a:rPr lang="en-US" altLang="ja-JP" sz="2800" dirty="0"/>
              <a:t>board</a:t>
            </a:r>
            <a:endParaRPr kumimoji="1" lang="en-US" altLang="ja-JP" sz="2800" dirty="0" smtClean="0"/>
          </a:p>
          <a:p>
            <a:pPr lvl="1"/>
            <a:r>
              <a:rPr lang="en-US" altLang="ja-JP" sz="2800" dirty="0" smtClean="0"/>
              <a:t>Pretend to be a famous person on Twitter</a:t>
            </a:r>
            <a:endParaRPr lang="en-US" altLang="ja-JP" sz="3200" dirty="0"/>
          </a:p>
          <a:p>
            <a:pPr lvl="1"/>
            <a:r>
              <a:rPr lang="en-US" altLang="ja-JP" sz="2800" dirty="0" smtClean="0"/>
              <a:t>Slander</a:t>
            </a:r>
            <a:r>
              <a:rPr lang="en-US" altLang="ja-JP" sz="2800" dirty="0"/>
              <a:t>, </a:t>
            </a:r>
            <a:r>
              <a:rPr lang="en-US" altLang="ja-JP" sz="2800" dirty="0" smtClean="0"/>
              <a:t>exposure secret, </a:t>
            </a:r>
            <a:r>
              <a:rPr lang="en-US" altLang="ja-JP" sz="2800" dirty="0"/>
              <a:t>others</a:t>
            </a:r>
            <a:endParaRPr kumimoji="1" lang="en-US" altLang="ja-JP" sz="28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50</a:t>
            </a:fld>
            <a:endParaRPr kumimoji="1" lang="ja-JP" altLang="en-US" dirty="0"/>
          </a:p>
        </p:txBody>
      </p:sp>
    </p:spTree>
    <p:extLst>
      <p:ext uri="{BB962C8B-B14F-4D97-AF65-F5344CB8AC3E}">
        <p14:creationId xmlns:p14="http://schemas.microsoft.com/office/powerpoint/2010/main" val="2476136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Anonymous illusion</a:t>
            </a:r>
            <a:r>
              <a:rPr kumimoji="1" lang="ja-JP" altLang="en-US" sz="4000" dirty="0" smtClean="0"/>
              <a:t>　／　</a:t>
            </a:r>
            <a:r>
              <a:rPr kumimoji="1" lang="en-US" altLang="ja-JP" sz="4000" dirty="0" smtClean="0"/>
              <a:t>Anonymity is an illusion</a:t>
            </a:r>
            <a:endParaRPr kumimoji="1" lang="ja-JP" altLang="en-US" sz="4000" dirty="0"/>
          </a:p>
        </p:txBody>
      </p:sp>
      <p:sp>
        <p:nvSpPr>
          <p:cNvPr id="3" name="コンテンツ プレースホルダー 2"/>
          <p:cNvSpPr>
            <a:spLocks noGrp="1"/>
          </p:cNvSpPr>
          <p:nvPr>
            <p:ph idx="1"/>
          </p:nvPr>
        </p:nvSpPr>
        <p:spPr>
          <a:xfrm>
            <a:off x="628650" y="1825625"/>
            <a:ext cx="7886700" cy="4684688"/>
          </a:xfrm>
        </p:spPr>
        <p:txBody>
          <a:bodyPr>
            <a:normAutofit fontScale="92500"/>
          </a:bodyPr>
          <a:lstStyle/>
          <a:p>
            <a:r>
              <a:rPr lang="en-US" altLang="ja-JP" sz="3200" dirty="0"/>
              <a:t>For services that do not require registration of personal information</a:t>
            </a:r>
            <a:br>
              <a:rPr lang="en-US" altLang="ja-JP" sz="3200" dirty="0"/>
            </a:br>
            <a:r>
              <a:rPr lang="ja-JP" altLang="en-US" sz="3200" dirty="0"/>
              <a:t>「</a:t>
            </a:r>
            <a:r>
              <a:rPr lang="en-US" altLang="ja-JP" sz="3200" dirty="0"/>
              <a:t>Since you are anonymous, you can do any thing and do not worry about being identified. </a:t>
            </a:r>
            <a:r>
              <a:rPr lang="ja-JP" altLang="en-US" sz="3200" dirty="0"/>
              <a:t>」</a:t>
            </a:r>
            <a:r>
              <a:rPr lang="en-US" altLang="ja-JP" sz="3200" dirty="0"/>
              <a:t/>
            </a:r>
            <a:br>
              <a:rPr lang="en-US" altLang="ja-JP" sz="3200" dirty="0"/>
            </a:br>
            <a:r>
              <a:rPr lang="en-US" altLang="ja-JP" sz="3200" dirty="0" smtClean="0"/>
              <a:t/>
            </a:r>
            <a:br>
              <a:rPr lang="en-US" altLang="ja-JP" sz="3200" dirty="0" smtClean="0"/>
            </a:br>
            <a:r>
              <a:rPr lang="en-US" altLang="ja-JP" sz="3200" dirty="0" smtClean="0"/>
              <a:t>this is not a fact</a:t>
            </a:r>
          </a:p>
          <a:p>
            <a:endParaRPr kumimoji="1" lang="en-US" altLang="ja-JP" sz="3200" dirty="0"/>
          </a:p>
          <a:p>
            <a:r>
              <a:rPr lang="en-US" altLang="ja-JP" sz="3200" dirty="0" smtClean="0"/>
              <a:t>In most cases it’s possible to specify</a:t>
            </a:r>
          </a:p>
          <a:p>
            <a:pPr lvl="1"/>
            <a:r>
              <a:rPr lang="en-US" altLang="ja-JP" sz="2400" dirty="0" smtClean="0"/>
              <a:t>It takes labor and time</a:t>
            </a:r>
          </a:p>
          <a:p>
            <a:pPr lvl="1"/>
            <a:r>
              <a:rPr lang="en-US" altLang="ja-JP" sz="2400" dirty="0"/>
              <a:t>Authority required (administratively or related to management responsibility)</a:t>
            </a:r>
            <a:endParaRPr lang="en-US" altLang="ja-JP" sz="2400"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51</a:t>
            </a:fld>
            <a:endParaRPr kumimoji="1" lang="ja-JP" altLang="en-US"/>
          </a:p>
        </p:txBody>
      </p:sp>
    </p:spTree>
    <p:extLst>
      <p:ext uri="{BB962C8B-B14F-4D97-AF65-F5344CB8AC3E}">
        <p14:creationId xmlns:p14="http://schemas.microsoft.com/office/powerpoint/2010/main" val="1318633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Structure of Network service</a:t>
            </a:r>
            <a:endParaRPr kumimoji="1" lang="ja-JP" altLang="en-US" sz="4000" dirty="0"/>
          </a:p>
        </p:txBody>
      </p:sp>
      <p:sp>
        <p:nvSpPr>
          <p:cNvPr id="3" name="コンテンツ プレースホルダー 2"/>
          <p:cNvSpPr>
            <a:spLocks noGrp="1"/>
          </p:cNvSpPr>
          <p:nvPr>
            <p:ph idx="1"/>
          </p:nvPr>
        </p:nvSpPr>
        <p:spPr/>
        <p:txBody>
          <a:bodyPr>
            <a:normAutofit/>
          </a:bodyPr>
          <a:lstStyle/>
          <a:p>
            <a:r>
              <a:rPr kumimoji="1" lang="en-US" altLang="ja-JP" sz="2800" dirty="0" smtClean="0"/>
              <a:t>Term</a:t>
            </a:r>
          </a:p>
          <a:p>
            <a:pPr lvl="1"/>
            <a:r>
              <a:rPr lang="en-US" altLang="ja-JP" sz="2400" dirty="0" smtClean="0"/>
              <a:t>Client</a:t>
            </a:r>
          </a:p>
          <a:p>
            <a:pPr lvl="2"/>
            <a:r>
              <a:rPr lang="en-US" altLang="ja-JP" sz="1800" dirty="0" smtClean="0"/>
              <a:t>It’s indicate a terminal</a:t>
            </a:r>
            <a:r>
              <a:rPr lang="ja-JP" altLang="en-US" sz="1800" b="1" dirty="0" smtClean="0"/>
              <a:t>（</a:t>
            </a:r>
            <a:r>
              <a:rPr lang="en-US" altLang="ja-JP" sz="1800" b="1" dirty="0" smtClean="0"/>
              <a:t>personal computer or smartphone</a:t>
            </a:r>
            <a:r>
              <a:rPr lang="ja-JP" altLang="en-US" sz="1800" b="1" dirty="0" smtClean="0"/>
              <a:t>）、</a:t>
            </a:r>
            <a:r>
              <a:rPr lang="en-US" altLang="ja-JP" sz="1800" b="1" dirty="0" smtClean="0"/>
              <a:t>or a software</a:t>
            </a:r>
            <a:r>
              <a:rPr lang="ja-JP" altLang="en-US" sz="1800" b="1" dirty="0" smtClean="0"/>
              <a:t>・</a:t>
            </a:r>
            <a:r>
              <a:rPr lang="en-US" altLang="ja-JP" sz="1800" b="1" dirty="0" smtClean="0"/>
              <a:t>application that receive service</a:t>
            </a:r>
            <a:endParaRPr lang="en-US" altLang="ja-JP" sz="1800" dirty="0" smtClean="0"/>
          </a:p>
          <a:p>
            <a:pPr lvl="1"/>
            <a:r>
              <a:rPr lang="en-US" altLang="ja-JP" sz="2400" dirty="0" smtClean="0"/>
              <a:t>Server</a:t>
            </a:r>
            <a:endParaRPr kumimoji="1" lang="en-US" altLang="ja-JP" sz="2400" dirty="0" smtClean="0"/>
          </a:p>
          <a:p>
            <a:pPr lvl="2"/>
            <a:r>
              <a:rPr lang="en-US" altLang="ja-JP" sz="1800" dirty="0" smtClean="0"/>
              <a:t>It refers to the system that provides service, or software running on it</a:t>
            </a:r>
          </a:p>
          <a:p>
            <a:r>
              <a:rPr kumimoji="1" lang="en-US" altLang="ja-JP" sz="2800" dirty="0" smtClean="0"/>
              <a:t>Service using the network, </a:t>
            </a:r>
          </a:p>
          <a:p>
            <a:pPr marL="0" indent="0">
              <a:buNone/>
            </a:pPr>
            <a:r>
              <a:rPr lang="en-US" altLang="ja-JP" sz="2800" dirty="0"/>
              <a:t>  </a:t>
            </a:r>
            <a:r>
              <a:rPr lang="en-US" altLang="ja-JP" sz="2800" dirty="0" smtClean="0"/>
              <a:t> is realized by </a:t>
            </a:r>
            <a:r>
              <a:rPr kumimoji="1" lang="ja-JP" altLang="en-US" sz="2800" dirty="0" smtClean="0"/>
              <a:t>「</a:t>
            </a:r>
            <a:r>
              <a:rPr kumimoji="1" lang="en-US" altLang="ja-JP" sz="2800" dirty="0" smtClean="0"/>
              <a:t>Client communicates with server</a:t>
            </a:r>
            <a:r>
              <a:rPr kumimoji="1" lang="ja-JP" altLang="en-US" sz="2800" dirty="0" smtClean="0"/>
              <a:t>」</a:t>
            </a:r>
            <a:r>
              <a:rPr kumimoji="1" lang="en-US" altLang="ja-JP" sz="2800" dirty="0" smtClean="0"/>
              <a:t/>
            </a:r>
            <a:br>
              <a:rPr kumimoji="1" lang="en-US" altLang="ja-JP" sz="2800" dirty="0" smtClean="0"/>
            </a:br>
            <a:endParaRPr kumimoji="1" lang="en-US" altLang="ja-JP" sz="2800"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52</a:t>
            </a:fld>
            <a:endParaRPr kumimoji="1" lang="ja-JP" altLang="en-US"/>
          </a:p>
        </p:txBody>
      </p:sp>
    </p:spTree>
    <p:extLst>
      <p:ext uri="{BB962C8B-B14F-4D97-AF65-F5344CB8AC3E}">
        <p14:creationId xmlns:p14="http://schemas.microsoft.com/office/powerpoint/2010/main" val="1884490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ja-JP" altLang="en-US" sz="4000" dirty="0" smtClean="0"/>
              <a:t>「</a:t>
            </a:r>
            <a:r>
              <a:rPr lang="en-US" altLang="ja-JP" sz="4000" dirty="0" smtClean="0"/>
              <a:t>Server</a:t>
            </a:r>
            <a:r>
              <a:rPr lang="ja-JP" altLang="en-US" sz="4000" dirty="0" smtClean="0"/>
              <a:t>」</a:t>
            </a:r>
            <a:r>
              <a:rPr lang="en-US" altLang="ja-JP" sz="4000" dirty="0" smtClean="0"/>
              <a:t> and </a:t>
            </a:r>
            <a:r>
              <a:rPr lang="ja-JP" altLang="en-US" sz="4000" dirty="0" smtClean="0"/>
              <a:t>「</a:t>
            </a:r>
            <a:r>
              <a:rPr lang="en-US" altLang="ja-JP" sz="4000" dirty="0" smtClean="0"/>
              <a:t>Client</a:t>
            </a:r>
            <a:r>
              <a:rPr lang="ja-JP" altLang="en-US" sz="4000" dirty="0" smtClean="0"/>
              <a:t>」</a:t>
            </a:r>
            <a:endParaRPr kumimoji="1" lang="ja-JP" altLang="en-US" sz="40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53</a:t>
            </a:fld>
            <a:endParaRPr kumimoji="1" lang="ja-JP" altLang="en-US"/>
          </a:p>
        </p:txBody>
      </p:sp>
      <p:sp>
        <p:nvSpPr>
          <p:cNvPr id="6" name="雲 5"/>
          <p:cNvSpPr/>
          <p:nvPr/>
        </p:nvSpPr>
        <p:spPr>
          <a:xfrm>
            <a:off x="3124200" y="2075338"/>
            <a:ext cx="2990850"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Internet</a:t>
            </a:r>
            <a:endParaRPr kumimoji="1" lang="ja-JP" altLang="en-US" sz="2400"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549" y="1906067"/>
            <a:ext cx="1207922" cy="1765706"/>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0" y="4271257"/>
            <a:ext cx="1310640" cy="1264423"/>
          </a:xfrm>
          <a:prstGeom prst="rect">
            <a:avLst/>
          </a:prstGeom>
        </p:spPr>
      </p:pic>
      <p:sp>
        <p:nvSpPr>
          <p:cNvPr id="2" name="テキスト ボックス 1"/>
          <p:cNvSpPr txBox="1"/>
          <p:nvPr/>
        </p:nvSpPr>
        <p:spPr>
          <a:xfrm>
            <a:off x="781050" y="5535680"/>
            <a:ext cx="727145" cy="369332"/>
          </a:xfrm>
          <a:prstGeom prst="rect">
            <a:avLst/>
          </a:prstGeom>
          <a:noFill/>
        </p:spPr>
        <p:txBody>
          <a:bodyPr wrap="none" rtlCol="0">
            <a:spAutoFit/>
          </a:bodyPr>
          <a:lstStyle/>
          <a:p>
            <a:r>
              <a:rPr kumimoji="1" lang="en-US" altLang="ja-JP" dirty="0" smtClean="0"/>
              <a:t>Client</a:t>
            </a:r>
            <a:endParaRPr kumimoji="1" lang="ja-JP" altLang="en-US" dirty="0"/>
          </a:p>
        </p:txBody>
      </p:sp>
      <p:sp>
        <p:nvSpPr>
          <p:cNvPr id="11" name="テキスト ボックス 10"/>
          <p:cNvSpPr txBox="1"/>
          <p:nvPr/>
        </p:nvSpPr>
        <p:spPr>
          <a:xfrm>
            <a:off x="6579554" y="3673754"/>
            <a:ext cx="2080891" cy="646331"/>
          </a:xfrm>
          <a:prstGeom prst="rect">
            <a:avLst/>
          </a:prstGeom>
          <a:noFill/>
        </p:spPr>
        <p:txBody>
          <a:bodyPr wrap="none" rtlCol="0">
            <a:spAutoFit/>
          </a:bodyPr>
          <a:lstStyle/>
          <a:p>
            <a:pPr algn="ctr"/>
            <a:r>
              <a:rPr kumimoji="1" lang="en-US" altLang="ja-JP" dirty="0" smtClean="0"/>
              <a:t>Server</a:t>
            </a:r>
          </a:p>
          <a:p>
            <a:pPr algn="ctr"/>
            <a:r>
              <a:rPr kumimoji="1" lang="en-US" altLang="ja-JP" dirty="0" smtClean="0"/>
              <a:t>www.kyushu-u.ac.jp</a:t>
            </a:r>
          </a:p>
        </p:txBody>
      </p:sp>
      <p:cxnSp>
        <p:nvCxnSpPr>
          <p:cNvPr id="8" name="直線矢印コネクタ 7"/>
          <p:cNvCxnSpPr/>
          <p:nvPr/>
        </p:nvCxnSpPr>
        <p:spPr>
          <a:xfrm flipV="1">
            <a:off x="1840375" y="2535936"/>
            <a:ext cx="4962761" cy="17353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41850" y="3717259"/>
            <a:ext cx="1792224" cy="369332"/>
          </a:xfrm>
          <a:prstGeom prst="rect">
            <a:avLst/>
          </a:prstGeom>
          <a:solidFill>
            <a:schemeClr val="bg1"/>
          </a:solidFill>
          <a:ln>
            <a:solidFill>
              <a:schemeClr val="tx2"/>
            </a:solidFill>
          </a:ln>
        </p:spPr>
        <p:txBody>
          <a:bodyPr wrap="square" rtlCol="0">
            <a:spAutoFit/>
          </a:bodyPr>
          <a:lstStyle/>
          <a:p>
            <a:pPr algn="ctr"/>
            <a:r>
              <a:rPr kumimoji="1" lang="en-US" altLang="ja-JP" dirty="0" smtClean="0"/>
              <a:t>GET / HTTP/1.1</a:t>
            </a:r>
            <a:endParaRPr kumimoji="1" lang="ja-JP" altLang="en-US" dirty="0"/>
          </a:p>
        </p:txBody>
      </p:sp>
      <p:cxnSp>
        <p:nvCxnSpPr>
          <p:cNvPr id="14" name="直線矢印コネクタ 13"/>
          <p:cNvCxnSpPr/>
          <p:nvPr/>
        </p:nvCxnSpPr>
        <p:spPr>
          <a:xfrm flipV="1">
            <a:off x="2083009" y="3461812"/>
            <a:ext cx="4962761" cy="1735321"/>
          </a:xfrm>
          <a:prstGeom prst="straightConnector1">
            <a:avLst/>
          </a:prstGeom>
          <a:ln w="762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199776" y="1582901"/>
            <a:ext cx="2035373" cy="646331"/>
          </a:xfrm>
          <a:prstGeom prst="rect">
            <a:avLst/>
          </a:prstGeom>
          <a:solidFill>
            <a:schemeClr val="bg1"/>
          </a:solidFill>
          <a:ln>
            <a:solidFill>
              <a:schemeClr val="tx1"/>
            </a:solidFill>
          </a:ln>
        </p:spPr>
        <p:txBody>
          <a:bodyPr wrap="square" rtlCol="0">
            <a:spAutoFit/>
          </a:bodyPr>
          <a:lstStyle/>
          <a:p>
            <a:r>
              <a:rPr kumimoji="1" lang="en-US" altLang="ja-JP" dirty="0" smtClean="0"/>
              <a:t>HTTP/1.1 200 OK</a:t>
            </a:r>
          </a:p>
          <a:p>
            <a:r>
              <a:rPr lang="en-US" altLang="ja-JP" dirty="0" smtClean="0"/>
              <a:t>Date: ...</a:t>
            </a:r>
            <a:endParaRPr kumimoji="1" lang="ja-JP" altLang="en-US" dirty="0"/>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0288" y="5580858"/>
            <a:ext cx="1959458" cy="648307"/>
          </a:xfrm>
          <a:prstGeom prst="rect">
            <a:avLst/>
          </a:prstGeom>
        </p:spPr>
      </p:pic>
      <p:sp>
        <p:nvSpPr>
          <p:cNvPr id="17" name="テキスト ボックス 16"/>
          <p:cNvSpPr txBox="1"/>
          <p:nvPr/>
        </p:nvSpPr>
        <p:spPr>
          <a:xfrm>
            <a:off x="5037996" y="5533545"/>
            <a:ext cx="3272628" cy="923330"/>
          </a:xfrm>
          <a:prstGeom prst="rect">
            <a:avLst/>
          </a:prstGeom>
          <a:noFill/>
        </p:spPr>
        <p:txBody>
          <a:bodyPr wrap="square" rtlCol="0">
            <a:spAutoFit/>
          </a:bodyPr>
          <a:lstStyle/>
          <a:p>
            <a:r>
              <a:rPr lang="en-US" altLang="ja-JP" dirty="0" smtClean="0"/>
              <a:t>(Actually</a:t>
            </a:r>
            <a:r>
              <a:rPr lang="en-US" altLang="ja-JP" dirty="0"/>
              <a:t>, even if only 1 page is printed, messages are exchanged tens of times)</a:t>
            </a:r>
            <a:endParaRPr kumimoji="1" lang="ja-JP" altLang="en-US" dirty="0"/>
          </a:p>
        </p:txBody>
      </p:sp>
    </p:spTree>
    <p:extLst>
      <p:ext uri="{BB962C8B-B14F-4D97-AF65-F5344CB8AC3E}">
        <p14:creationId xmlns:p14="http://schemas.microsoft.com/office/powerpoint/2010/main" val="12081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2"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path" presetSubtype="0" accel="50000" decel="50000" fill="hold" grpId="0" nodeType="afterEffect">
                                  <p:stCondLst>
                                    <p:cond delay="0"/>
                                  </p:stCondLst>
                                  <p:childTnLst>
                                    <p:animMotion origin="layout" path="M -5.55556E-7 -1.48148E-6 L 0.53333 -0.25393 " pathEditMode="relative" rAng="0" ptsTypes="AA">
                                      <p:cBhvr>
                                        <p:cTn id="14" dur="2000" fill="hold"/>
                                        <p:tgtEl>
                                          <p:spTgt spid="13"/>
                                        </p:tgtEl>
                                        <p:attrNameLst>
                                          <p:attrName>ppt_x</p:attrName>
                                          <p:attrName>ppt_y</p:attrName>
                                        </p:attrNameLst>
                                      </p:cBhvr>
                                      <p:rCtr x="26667" y="-12708"/>
                                    </p:animMotion>
                                  </p:childTnLst>
                                </p:cTn>
                              </p:par>
                            </p:childTnLst>
                          </p:cTn>
                        </p:par>
                        <p:par>
                          <p:cTn id="15" fill="hold">
                            <p:stCondLst>
                              <p:cond delay="3000"/>
                            </p:stCondLst>
                            <p:childTnLst>
                              <p:par>
                                <p:cTn id="16" presetID="1" presetClass="exit"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par>
                          <p:cTn id="18" fill="hold">
                            <p:stCondLst>
                              <p:cond delay="3000"/>
                            </p:stCondLst>
                            <p:childTnLst>
                              <p:par>
                                <p:cTn id="19" presetID="10" presetClass="exit" presetSubtype="0" fill="hold" nodeType="after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000"/>
                            </p:stCondLst>
                            <p:childTnLst>
                              <p:par>
                                <p:cTn id="32" presetID="42" presetClass="path" presetSubtype="0" accel="50000" decel="50000" fill="hold" grpId="1" nodeType="afterEffect">
                                  <p:stCondLst>
                                    <p:cond delay="0"/>
                                  </p:stCondLst>
                                  <p:childTnLst>
                                    <p:animMotion origin="layout" path="M -3.61111E-6 -1.48148E-6 L -0.51614 0.24746 " pathEditMode="relative" rAng="0" ptsTypes="AA">
                                      <p:cBhvr>
                                        <p:cTn id="33" dur="2000" fill="hold"/>
                                        <p:tgtEl>
                                          <p:spTgt spid="15"/>
                                        </p:tgtEl>
                                        <p:attrNameLst>
                                          <p:attrName>ppt_x</p:attrName>
                                          <p:attrName>ppt_y</p:attrName>
                                        </p:attrNameLst>
                                      </p:cBhvr>
                                      <p:rCtr x="-25816" y="12361"/>
                                    </p:animMotion>
                                  </p:childTnLst>
                                </p:cTn>
                              </p:par>
                            </p:childTnLst>
                          </p:cTn>
                        </p:par>
                        <p:par>
                          <p:cTn id="34" fill="hold">
                            <p:stCondLst>
                              <p:cond delay="3000"/>
                            </p:stCondLst>
                            <p:childTnLst>
                              <p:par>
                                <p:cTn id="35" presetID="1" presetClass="exit" presetSubtype="0" fill="hold" grpId="2" nodeType="after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par>
                          <p:cTn id="37" fill="hold">
                            <p:stCondLst>
                              <p:cond delay="3000"/>
                            </p:stCondLst>
                            <p:childTnLst>
                              <p:par>
                                <p:cTn id="38" presetID="10" presetClass="exit" presetSubtype="0" fill="hold" nodeType="after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5" grpId="0" animBg="1"/>
      <p:bldP spid="15" grpId="1" animBg="1"/>
      <p:bldP spid="15" grpId="2"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sz="4000" dirty="0" smtClean="0"/>
              <a:t>「</a:t>
            </a:r>
            <a:r>
              <a:rPr kumimoji="1" lang="en-US" altLang="ja-JP" sz="4000" dirty="0" smtClean="0"/>
              <a:t>Internet</a:t>
            </a:r>
            <a:r>
              <a:rPr kumimoji="1" lang="ja-JP" altLang="en-US" sz="4000" dirty="0" smtClean="0"/>
              <a:t>」</a:t>
            </a:r>
            <a:endParaRPr kumimoji="1" lang="ja-JP" altLang="en-US" sz="4000" dirty="0"/>
          </a:p>
        </p:txBody>
      </p:sp>
      <p:sp>
        <p:nvSpPr>
          <p:cNvPr id="6" name="コンテンツ プレースホルダー 5"/>
          <p:cNvSpPr>
            <a:spLocks noGrp="1"/>
          </p:cNvSpPr>
          <p:nvPr>
            <p:ph idx="1"/>
          </p:nvPr>
        </p:nvSpPr>
        <p:spPr/>
        <p:txBody>
          <a:bodyPr>
            <a:normAutofit/>
          </a:bodyPr>
          <a:lstStyle/>
          <a:p>
            <a:r>
              <a:rPr kumimoji="1" lang="en-US" altLang="ja-JP" sz="3200" dirty="0" smtClean="0"/>
              <a:t>Computer network communicate based on the agreement</a:t>
            </a:r>
            <a:r>
              <a:rPr kumimoji="1" lang="ja-JP" altLang="en-US" sz="3200" dirty="0" smtClean="0"/>
              <a:t>「</a:t>
            </a:r>
            <a:r>
              <a:rPr lang="en-US" altLang="ja-JP" sz="3200" dirty="0" smtClean="0"/>
              <a:t>Internet</a:t>
            </a:r>
            <a:r>
              <a:rPr kumimoji="1" lang="ja-JP" altLang="en-US" sz="3200" dirty="0" smtClean="0"/>
              <a:t>・</a:t>
            </a:r>
            <a:r>
              <a:rPr kumimoji="1" lang="en-US" altLang="ja-JP" sz="3200" dirty="0" smtClean="0"/>
              <a:t>Protocol</a:t>
            </a:r>
          </a:p>
          <a:p>
            <a:pPr lvl="1"/>
            <a:r>
              <a:rPr lang="en-US" altLang="ja-JP" sz="2800" dirty="0"/>
              <a:t>Computers and smartphones etc. all communicate using </a:t>
            </a:r>
            <a:r>
              <a:rPr lang="ja-JP" altLang="en-US" sz="2800" dirty="0" smtClean="0"/>
              <a:t>「</a:t>
            </a:r>
            <a:r>
              <a:rPr lang="en-US" altLang="ja-JP" sz="2800" dirty="0" smtClean="0"/>
              <a:t>Internet</a:t>
            </a:r>
            <a:r>
              <a:rPr lang="ja-JP" altLang="en-US" sz="2800" dirty="0"/>
              <a:t>・</a:t>
            </a:r>
            <a:r>
              <a:rPr lang="en-US" altLang="ja-JP" sz="2800" dirty="0" smtClean="0"/>
              <a:t>Protocol</a:t>
            </a:r>
            <a:r>
              <a:rPr lang="ja-JP" altLang="en-US" sz="2800" dirty="0" smtClean="0"/>
              <a:t>」</a:t>
            </a:r>
            <a:endParaRPr lang="en-US" altLang="ja-JP" sz="2800" dirty="0" smtClean="0"/>
          </a:p>
          <a:p>
            <a:pPr lvl="1"/>
            <a:endParaRPr kumimoji="1" lang="en-US" altLang="ja-JP" sz="2800" dirty="0"/>
          </a:p>
          <a:p>
            <a:r>
              <a:rPr lang="en-US" altLang="ja-JP" sz="3200" dirty="0" smtClean="0"/>
              <a:t>Can </a:t>
            </a:r>
            <a:r>
              <a:rPr lang="en-US" altLang="ja-JP" sz="3200" dirty="0"/>
              <a:t>not communicate if </a:t>
            </a:r>
            <a:r>
              <a:rPr lang="en-US" altLang="ja-JP" sz="3200" dirty="0" smtClean="0"/>
              <a:t>break </a:t>
            </a:r>
            <a:r>
              <a:rPr lang="en-US" altLang="ja-JP" sz="3200" dirty="0"/>
              <a:t>the agreement</a:t>
            </a:r>
            <a:endParaRPr lang="en-US" altLang="ja-JP" sz="3200" dirty="0" smtClean="0"/>
          </a:p>
          <a:p>
            <a:pPr lvl="1"/>
            <a:r>
              <a:rPr lang="en-US" altLang="ja-JP" sz="2800" dirty="0"/>
              <a:t>The communication partner </a:t>
            </a:r>
            <a:r>
              <a:rPr lang="en-US" altLang="ja-JP" sz="2800" dirty="0" smtClean="0"/>
              <a:t>can be traced </a:t>
            </a:r>
            <a:r>
              <a:rPr lang="en-US" altLang="ja-JP" sz="2800" dirty="0"/>
              <a:t>based on </a:t>
            </a:r>
            <a:r>
              <a:rPr lang="en-US" altLang="ja-JP" sz="2800" dirty="0" smtClean="0"/>
              <a:t>the </a:t>
            </a:r>
            <a:r>
              <a:rPr lang="en-US" altLang="ja-JP" sz="2800" dirty="0"/>
              <a:t>mechanism</a:t>
            </a:r>
            <a:endParaRPr kumimoji="1" lang="ja-JP" altLang="en-US" sz="28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54</a:t>
            </a:fld>
            <a:endParaRPr kumimoji="1" lang="ja-JP" altLang="en-US"/>
          </a:p>
        </p:txBody>
      </p:sp>
    </p:spTree>
    <p:extLst>
      <p:ext uri="{BB962C8B-B14F-4D97-AF65-F5344CB8AC3E}">
        <p14:creationId xmlns:p14="http://schemas.microsoft.com/office/powerpoint/2010/main" val="15511780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IP Address</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lang="en-US" altLang="ja-JP" sz="3200" dirty="0"/>
              <a:t>All machines connected to the Internet have a number </a:t>
            </a:r>
            <a:r>
              <a:rPr lang="ja-JP" altLang="en-US" sz="3200" dirty="0" smtClean="0"/>
              <a:t>「</a:t>
            </a:r>
            <a:r>
              <a:rPr lang="en-US" altLang="ja-JP" sz="3200" dirty="0" smtClean="0"/>
              <a:t>IP address</a:t>
            </a:r>
            <a:r>
              <a:rPr lang="ja-JP" altLang="en-US" sz="3200" dirty="0" smtClean="0"/>
              <a:t>」</a:t>
            </a:r>
            <a:endParaRPr kumimoji="1" lang="en-US" altLang="ja-JP" sz="3200" dirty="0" smtClean="0"/>
          </a:p>
          <a:p>
            <a:pPr lvl="1"/>
            <a:r>
              <a:rPr lang="en-US" altLang="ja-JP" sz="2800" dirty="0" smtClean="0"/>
              <a:t>Four numbers between0</a:t>
            </a:r>
            <a:r>
              <a:rPr lang="ja-JP" altLang="en-US" sz="2800" dirty="0" smtClean="0"/>
              <a:t>～</a:t>
            </a:r>
            <a:r>
              <a:rPr lang="en-US" altLang="ja-JP" sz="2800" dirty="0" smtClean="0"/>
              <a:t>255</a:t>
            </a:r>
            <a:r>
              <a:rPr lang="ja-JP" altLang="en-US" sz="2800" dirty="0" smtClean="0"/>
              <a:t> （</a:t>
            </a:r>
            <a:r>
              <a:rPr lang="en-US" altLang="ja-JP" sz="2800" dirty="0" smtClean="0"/>
              <a:t>For IP version 4</a:t>
            </a:r>
            <a:r>
              <a:rPr lang="ja-JP" altLang="en-US" sz="2800" dirty="0" smtClean="0"/>
              <a:t>）</a:t>
            </a:r>
            <a:endParaRPr lang="en-US" altLang="ja-JP" sz="2800" dirty="0" smtClean="0"/>
          </a:p>
          <a:p>
            <a:pPr lvl="2"/>
            <a:r>
              <a:rPr kumimoji="1" lang="ja-JP" altLang="en-US" sz="2000" dirty="0" smtClean="0"/>
              <a:t>「</a:t>
            </a:r>
            <a:r>
              <a:rPr kumimoji="1" lang="en-US" altLang="ja-JP" sz="2000" dirty="0" smtClean="0"/>
              <a:t>133.5.1.1</a:t>
            </a:r>
            <a:r>
              <a:rPr kumimoji="1" lang="ja-JP" altLang="en-US" sz="2000" dirty="0" smtClean="0"/>
              <a:t>」</a:t>
            </a:r>
            <a:r>
              <a:rPr lang="en-US" altLang="ja-JP" sz="2000" dirty="0"/>
              <a:t> </a:t>
            </a:r>
            <a:r>
              <a:rPr lang="en-US" altLang="ja-JP" sz="2000" dirty="0" smtClean="0"/>
              <a:t>etc.</a:t>
            </a:r>
            <a:endParaRPr kumimoji="1" lang="en-US" altLang="ja-JP" sz="2000" dirty="0" smtClean="0"/>
          </a:p>
          <a:p>
            <a:pPr lvl="2"/>
            <a:r>
              <a:rPr lang="en-US" altLang="ja-JP" sz="2000" dirty="0"/>
              <a:t>About 4 billion rough combinations</a:t>
            </a:r>
            <a:endParaRPr lang="en-US" altLang="ja-JP" sz="2000" dirty="0" smtClean="0"/>
          </a:p>
          <a:p>
            <a:pPr lvl="3"/>
            <a:r>
              <a:rPr kumimoji="1" lang="en-US" altLang="ja-JP" sz="1800" dirty="0" smtClean="0"/>
              <a:t>Not enough</a:t>
            </a:r>
            <a:r>
              <a:rPr kumimoji="1" lang="ja-JP" altLang="en-US" sz="1800" dirty="0" smtClean="0"/>
              <a:t>！→ </a:t>
            </a:r>
            <a:r>
              <a:rPr kumimoji="1" lang="en-US" altLang="ja-JP" sz="1800" dirty="0" smtClean="0"/>
              <a:t>IP version 6 </a:t>
            </a:r>
            <a:r>
              <a:rPr kumimoji="1" lang="ja-JP" altLang="en-US" sz="1800" dirty="0" smtClean="0"/>
              <a:t>（</a:t>
            </a:r>
            <a:r>
              <a:rPr lang="en-US" altLang="ja-JP" sz="1800" dirty="0"/>
              <a:t>Incompatible</a:t>
            </a:r>
            <a:r>
              <a:rPr kumimoji="1" lang="ja-JP" altLang="en-US" sz="1800" dirty="0" smtClean="0"/>
              <a:t>）</a:t>
            </a:r>
            <a:endParaRPr kumimoji="1" lang="en-US" altLang="ja-JP" sz="1800" dirty="0" smtClean="0"/>
          </a:p>
          <a:p>
            <a:pPr lvl="1"/>
            <a:r>
              <a:rPr lang="en-US" altLang="ja-JP" sz="2800" u="sng" dirty="0"/>
              <a:t>The communication partner can know the IP address of the communication source</a:t>
            </a:r>
            <a:endParaRPr lang="en-US" altLang="ja-JP" sz="2800" u="sng" dirty="0" smtClean="0"/>
          </a:p>
          <a:p>
            <a:pPr lvl="2"/>
            <a:r>
              <a:rPr lang="en-US" altLang="ja-JP" sz="2000" dirty="0"/>
              <a:t>The service </a:t>
            </a:r>
            <a:r>
              <a:rPr lang="en-US" altLang="ja-JP" sz="2000" dirty="0" smtClean="0"/>
              <a:t>side generally </a:t>
            </a:r>
            <a:r>
              <a:rPr lang="en-US" altLang="ja-JP" sz="2000" dirty="0"/>
              <a:t>records </a:t>
            </a:r>
            <a:r>
              <a:rPr lang="en-US" altLang="ja-JP" sz="2000" dirty="0" smtClean="0"/>
              <a:t>the connection </a:t>
            </a:r>
            <a:r>
              <a:rPr lang="en-US" altLang="ja-JP" sz="2000" dirty="0"/>
              <a:t>date and time</a:t>
            </a:r>
            <a:endParaRPr lang="en-US" altLang="ja-JP" sz="2000" dirty="0" smtClean="0"/>
          </a:p>
          <a:p>
            <a:pPr lvl="1"/>
            <a:r>
              <a:rPr lang="en-US" altLang="ja-JP" sz="2800" dirty="0"/>
              <a:t>Personal computers and smartphones are often allocated automatically</a:t>
            </a:r>
          </a:p>
          <a:p>
            <a:pPr lvl="2"/>
            <a:r>
              <a:rPr lang="en-US" altLang="ja-JP" sz="2000" dirty="0"/>
              <a:t>It </a:t>
            </a:r>
            <a:r>
              <a:rPr lang="en-US" altLang="ja-JP" sz="2000" dirty="0" smtClean="0"/>
              <a:t>not </a:t>
            </a:r>
            <a:r>
              <a:rPr lang="en-US" altLang="ja-JP" sz="2000" dirty="0"/>
              <a:t>change while communicating at least</a:t>
            </a:r>
            <a:endParaRPr lang="ja-JP" altLang="en-US" sz="2000" dirty="0"/>
          </a:p>
          <a:p>
            <a:pPr lvl="1"/>
            <a:endParaRPr lang="en-US" altLang="ja-JP" u="sng"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55</a:t>
            </a:fld>
            <a:endParaRPr kumimoji="1" lang="ja-JP" altLang="en-US"/>
          </a:p>
        </p:txBody>
      </p:sp>
    </p:spTree>
    <p:extLst>
      <p:ext uri="{BB962C8B-B14F-4D97-AF65-F5344CB8AC3E}">
        <p14:creationId xmlns:p14="http://schemas.microsoft.com/office/powerpoint/2010/main" val="5467651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Web</a:t>
            </a:r>
            <a:r>
              <a:rPr kumimoji="1" lang="ja-JP" altLang="en-US" sz="4000" dirty="0" smtClean="0"/>
              <a:t>サーバのログ（一例）</a:t>
            </a:r>
            <a:endParaRPr kumimoji="1"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marL="0" indent="0" latinLnBrk="1">
              <a:buNone/>
            </a:pPr>
            <a:r>
              <a:rPr lang="en-US" altLang="ja-JP" dirty="0">
                <a:latin typeface="Consolas" panose="020B0609020204030204" pitchFamily="49" charset="0"/>
              </a:rPr>
              <a:t>133.5.11.11 - - [19/Jul/2016:12:17:52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4070 "https://mail.m.kyushu-u.ac.jp/" "Mozilla/5.0 (X11; Linux x86_64) </a:t>
            </a:r>
            <a:r>
              <a:rPr lang="en-US" altLang="ja-JP" dirty="0" err="1">
                <a:latin typeface="Consolas" panose="020B0609020204030204" pitchFamily="49" charset="0"/>
              </a:rPr>
              <a:t>AppleWebKit</a:t>
            </a:r>
            <a:r>
              <a:rPr lang="en-US" altLang="ja-JP" dirty="0">
                <a:latin typeface="Consolas" panose="020B0609020204030204" pitchFamily="49" charset="0"/>
              </a:rPr>
              <a:t>/537.36 (KHTML, like Gecko) Chrome/38.0.2125.102 Safari/537.36"</a:t>
            </a:r>
          </a:p>
          <a:p>
            <a:pPr marL="0" indent="0" latinLnBrk="1">
              <a:buNone/>
            </a:pPr>
            <a:r>
              <a:rPr lang="en-US" altLang="ja-JP" dirty="0">
                <a:latin typeface="Consolas" panose="020B0609020204030204" pitchFamily="49" charset="0"/>
              </a:rPr>
              <a:t>133.5.11.12 - - [19/Jul/2016:12:42:05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4072 "https://mail.m.kyushu-u.ac.jp/" "Mozilla/5.0 (Macintosh; Intel Mac OS X 10_9_5) </a:t>
            </a:r>
            <a:r>
              <a:rPr lang="en-US" altLang="ja-JP" dirty="0" err="1">
                <a:latin typeface="Consolas" panose="020B0609020204030204" pitchFamily="49" charset="0"/>
              </a:rPr>
              <a:t>AppleWebKit</a:t>
            </a:r>
            <a:r>
              <a:rPr lang="en-US" altLang="ja-JP" dirty="0">
                <a:latin typeface="Consolas" panose="020B0609020204030204" pitchFamily="49" charset="0"/>
              </a:rPr>
              <a:t>/601.6.17 (KHTML, like Gecko) Version/9.1.1 Safari/537.86.6"</a:t>
            </a:r>
          </a:p>
          <a:p>
            <a:pPr marL="0" indent="0" latinLnBrk="1">
              <a:buNone/>
            </a:pPr>
            <a:r>
              <a:rPr lang="en-US" altLang="ja-JP" dirty="0">
                <a:latin typeface="Consolas" panose="020B0609020204030204" pitchFamily="49" charset="0"/>
              </a:rPr>
              <a:t>133.5.11.10 - - [19/Jul/2016:12:47:11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4072 "-" "Mozilla/5.0 (Macintosh; Intel Mac OS X 10_10_5) </a:t>
            </a:r>
            <a:r>
              <a:rPr lang="en-US" altLang="ja-JP" dirty="0" err="1">
                <a:latin typeface="Consolas" panose="020B0609020204030204" pitchFamily="49" charset="0"/>
              </a:rPr>
              <a:t>AppleWebKit</a:t>
            </a:r>
            <a:r>
              <a:rPr lang="en-US" altLang="ja-JP" dirty="0">
                <a:latin typeface="Consolas" panose="020B0609020204030204" pitchFamily="49" charset="0"/>
              </a:rPr>
              <a:t>/601.6.17 (KHTML, like Gecko)"</a:t>
            </a:r>
          </a:p>
          <a:p>
            <a:pPr marL="0" indent="0" latinLnBrk="1">
              <a:buNone/>
            </a:pPr>
            <a:r>
              <a:rPr lang="en-US" altLang="ja-JP" dirty="0">
                <a:latin typeface="Consolas" panose="020B0609020204030204" pitchFamily="49" charset="0"/>
              </a:rPr>
              <a:t>133.5.11.10 - - [19/Jul/2016:12:47:11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4071 "-" "Mozilla/5.0 (iPhone; CPU iPhone OS 9_3 like Mac OS X) </a:t>
            </a:r>
            <a:r>
              <a:rPr lang="en-US" altLang="ja-JP" dirty="0" err="1">
                <a:latin typeface="Consolas" panose="020B0609020204030204" pitchFamily="49" charset="0"/>
              </a:rPr>
              <a:t>AppleWebKit</a:t>
            </a:r>
            <a:r>
              <a:rPr lang="en-US" altLang="ja-JP" dirty="0">
                <a:latin typeface="Consolas" panose="020B0609020204030204" pitchFamily="49" charset="0"/>
              </a:rPr>
              <a:t>/601.1.46 (KHTML, like Gecko) Version/9.0 Mobile/13E188a Safari/601.1</a:t>
            </a:r>
            <a:r>
              <a:rPr lang="en-US" altLang="ja-JP" dirty="0" smtClean="0">
                <a:latin typeface="Consolas" panose="020B0609020204030204" pitchFamily="49" charset="0"/>
              </a:rPr>
              <a:t>"</a:t>
            </a:r>
          </a:p>
          <a:p>
            <a:pPr marL="0" indent="0" latinLnBrk="1">
              <a:buNone/>
            </a:pPr>
            <a:r>
              <a:rPr lang="en-US" altLang="ja-JP" dirty="0" smtClean="0">
                <a:latin typeface="Consolas" panose="020B0609020204030204" pitchFamily="49" charset="0"/>
              </a:rPr>
              <a:t>133.5.11.12 - - [19/Jul/2016:13:01:29 +0900] "GET /</a:t>
            </a:r>
            <a:r>
              <a:rPr lang="en-US" altLang="ja-JP" dirty="0" err="1" smtClean="0">
                <a:latin typeface="Consolas" panose="020B0609020204030204" pitchFamily="49" charset="0"/>
              </a:rPr>
              <a:t>roundcube</a:t>
            </a:r>
            <a:r>
              <a:rPr lang="en-US" altLang="ja-JP" dirty="0" smtClean="0">
                <a:latin typeface="Consolas" panose="020B0609020204030204" pitchFamily="49" charset="0"/>
              </a:rPr>
              <a:t>/ HTTP/1.1" 200 7970 "https://mail.m.kyushu-u.ac.jp/" "Mozilla/5.0 (Macintosh; Intel Mac OS X 10_9_4) </a:t>
            </a:r>
            <a:r>
              <a:rPr lang="en-US" altLang="ja-JP" dirty="0" err="1" smtClean="0">
                <a:latin typeface="Consolas" panose="020B0609020204030204" pitchFamily="49" charset="0"/>
              </a:rPr>
              <a:t>AppleWebKit</a:t>
            </a:r>
            <a:r>
              <a:rPr lang="en-US" altLang="ja-JP" dirty="0" smtClean="0">
                <a:latin typeface="Consolas" panose="020B0609020204030204" pitchFamily="49" charset="0"/>
              </a:rPr>
              <a:t>/537.77.4 (KHTML, like Gecko) Version/7.0.5 Safari/537.77.4"</a:t>
            </a:r>
          </a:p>
          <a:p>
            <a:pPr marL="0" indent="0" latinLnBrk="1">
              <a:buNone/>
            </a:pPr>
            <a:r>
              <a:rPr lang="en-US" altLang="ja-JP" dirty="0" smtClean="0">
                <a:latin typeface="Consolas" panose="020B0609020204030204" pitchFamily="49" charset="0"/>
              </a:rPr>
              <a:t>133.5.11.10 - - [19/Jul/2016:13:14:50 +0900] "GET /</a:t>
            </a:r>
            <a:r>
              <a:rPr lang="en-US" altLang="ja-JP" dirty="0" err="1" smtClean="0">
                <a:latin typeface="Consolas" panose="020B0609020204030204" pitchFamily="49" charset="0"/>
              </a:rPr>
              <a:t>roundcube</a:t>
            </a:r>
            <a:r>
              <a:rPr lang="en-US" altLang="ja-JP" dirty="0" smtClean="0">
                <a:latin typeface="Consolas" panose="020B0609020204030204" pitchFamily="49" charset="0"/>
              </a:rPr>
              <a:t>/ HTTP/1.1" 200 4070 "https://mail.m.kyushu-u.ac.jp/" "Mozilla/5.0 (Windows NT 10.0; Win64; x64) </a:t>
            </a:r>
            <a:r>
              <a:rPr lang="en-US" altLang="ja-JP" dirty="0" err="1" smtClean="0">
                <a:latin typeface="Consolas" panose="020B0609020204030204" pitchFamily="49" charset="0"/>
              </a:rPr>
              <a:t>AppleWebKit</a:t>
            </a:r>
            <a:r>
              <a:rPr lang="en-US" altLang="ja-JP" dirty="0" smtClean="0">
                <a:latin typeface="Consolas" panose="020B0609020204030204" pitchFamily="49" charset="0"/>
              </a:rPr>
              <a:t>/537.36 (KHTML, like Gecko) Chrome/46.0.2486.0 Safari/537.36 Edge/13.10586"</a:t>
            </a:r>
            <a:endParaRPr kumimoji="1" lang="ja-JP" altLang="en-US" dirty="0">
              <a:latin typeface="Consolas" panose="020B0609020204030204" pitchFamily="49" charset="0"/>
            </a:endParaRP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56</a:t>
            </a:fld>
            <a:endParaRPr kumimoji="1" lang="ja-JP" altLang="en-US"/>
          </a:p>
        </p:txBody>
      </p:sp>
    </p:spTree>
    <p:extLst>
      <p:ext uri="{BB962C8B-B14F-4D97-AF65-F5344CB8AC3E}">
        <p14:creationId xmlns:p14="http://schemas.microsoft.com/office/powerpoint/2010/main" val="176143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Web</a:t>
            </a:r>
            <a:r>
              <a:rPr kumimoji="1" lang="ja-JP" altLang="en-US" sz="4000" dirty="0" smtClean="0"/>
              <a:t>サーバのログ（一例）</a:t>
            </a:r>
            <a:endParaRPr kumimoji="1" lang="ja-JP" altLang="en-US" sz="4000" dirty="0"/>
          </a:p>
        </p:txBody>
      </p:sp>
      <p:sp>
        <p:nvSpPr>
          <p:cNvPr id="3" name="コンテンツ プレースホルダー 2"/>
          <p:cNvSpPr>
            <a:spLocks noGrp="1"/>
          </p:cNvSpPr>
          <p:nvPr>
            <p:ph idx="1"/>
          </p:nvPr>
        </p:nvSpPr>
        <p:spPr/>
        <p:txBody>
          <a:bodyPr>
            <a:noAutofit/>
          </a:bodyPr>
          <a:lstStyle/>
          <a:p>
            <a:pPr marL="0" indent="0" latinLnBrk="1">
              <a:buNone/>
            </a:pPr>
            <a:r>
              <a:rPr lang="en-US" altLang="ja-JP" sz="2400" b="1" dirty="0">
                <a:solidFill>
                  <a:srgbClr val="FF0000"/>
                </a:solidFill>
                <a:latin typeface="Consolas" panose="020B0609020204030204" pitchFamily="49" charset="0"/>
              </a:rPr>
              <a:t>133.5.11.11</a:t>
            </a:r>
            <a:r>
              <a:rPr lang="en-US" altLang="ja-JP" sz="2400" dirty="0">
                <a:latin typeface="Consolas" panose="020B0609020204030204" pitchFamily="49" charset="0"/>
              </a:rPr>
              <a:t> - - [19/Jul/2016:12:17:52 +0900] "GET /</a:t>
            </a:r>
            <a:r>
              <a:rPr lang="en-US" altLang="ja-JP" sz="2400" dirty="0" err="1">
                <a:latin typeface="Consolas" panose="020B0609020204030204" pitchFamily="49" charset="0"/>
              </a:rPr>
              <a:t>roundcube</a:t>
            </a:r>
            <a:r>
              <a:rPr lang="en-US" altLang="ja-JP" sz="2400" dirty="0">
                <a:latin typeface="Consolas" panose="020B0609020204030204" pitchFamily="49" charset="0"/>
              </a:rPr>
              <a:t>/ HTTP/1.1" 200 4070 "https://mail.m.kyushu-u.ac.jp/" "Mozilla/5.0 (X11; </a:t>
            </a:r>
            <a:r>
              <a:rPr lang="en-US" altLang="ja-JP" sz="2400" b="1" dirty="0">
                <a:solidFill>
                  <a:srgbClr val="FF0000"/>
                </a:solidFill>
                <a:latin typeface="Consolas" panose="020B0609020204030204" pitchFamily="49" charset="0"/>
              </a:rPr>
              <a:t>Linux x86_64</a:t>
            </a:r>
            <a:r>
              <a:rPr lang="en-US" altLang="ja-JP" sz="2400" dirty="0">
                <a:latin typeface="Consolas" panose="020B0609020204030204" pitchFamily="49" charset="0"/>
              </a:rPr>
              <a:t>) </a:t>
            </a:r>
            <a:r>
              <a:rPr lang="en-US" altLang="ja-JP" sz="2400" dirty="0" err="1">
                <a:latin typeface="Consolas" panose="020B0609020204030204" pitchFamily="49" charset="0"/>
              </a:rPr>
              <a:t>AppleWebKit</a:t>
            </a:r>
            <a:r>
              <a:rPr lang="en-US" altLang="ja-JP" sz="2400" dirty="0">
                <a:latin typeface="Consolas" panose="020B0609020204030204" pitchFamily="49" charset="0"/>
              </a:rPr>
              <a:t>/537.36 (KHTML, like Gecko) </a:t>
            </a:r>
            <a:r>
              <a:rPr lang="en-US" altLang="ja-JP" sz="2400" b="1" dirty="0">
                <a:solidFill>
                  <a:srgbClr val="FF0000"/>
                </a:solidFill>
                <a:latin typeface="Consolas" panose="020B0609020204030204" pitchFamily="49" charset="0"/>
              </a:rPr>
              <a:t>Chrome</a:t>
            </a:r>
            <a:r>
              <a:rPr lang="en-US" altLang="ja-JP" sz="2400" dirty="0">
                <a:latin typeface="Consolas" panose="020B0609020204030204" pitchFamily="49" charset="0"/>
              </a:rPr>
              <a:t>/38.0.2125.102 Safari/537.36"</a:t>
            </a:r>
          </a:p>
          <a:p>
            <a:pPr marL="0" indent="0" latinLnBrk="1">
              <a:buNone/>
            </a:pPr>
            <a:r>
              <a:rPr lang="en-US" altLang="ja-JP" sz="2400" b="1" dirty="0">
                <a:solidFill>
                  <a:srgbClr val="FF0000"/>
                </a:solidFill>
                <a:latin typeface="Consolas" panose="020B0609020204030204" pitchFamily="49" charset="0"/>
              </a:rPr>
              <a:t>133.5.11.12 </a:t>
            </a:r>
            <a:r>
              <a:rPr lang="en-US" altLang="ja-JP" sz="2400" dirty="0">
                <a:latin typeface="Consolas" panose="020B0609020204030204" pitchFamily="49" charset="0"/>
              </a:rPr>
              <a:t>- - [19/Jul/2016:12:42:05 +0900] "GET /</a:t>
            </a:r>
            <a:r>
              <a:rPr lang="en-US" altLang="ja-JP" sz="2400" dirty="0" err="1">
                <a:latin typeface="Consolas" panose="020B0609020204030204" pitchFamily="49" charset="0"/>
              </a:rPr>
              <a:t>roundcube</a:t>
            </a:r>
            <a:r>
              <a:rPr lang="en-US" altLang="ja-JP" sz="2400" dirty="0">
                <a:latin typeface="Consolas" panose="020B0609020204030204" pitchFamily="49" charset="0"/>
              </a:rPr>
              <a:t>/ HTTP/1.1" 200 4072 "https://mail.m.kyushu-u.ac.jp/" "Mozilla/5.0 (</a:t>
            </a:r>
            <a:r>
              <a:rPr lang="en-US" altLang="ja-JP" sz="2400" b="1" dirty="0">
                <a:solidFill>
                  <a:srgbClr val="FF0000"/>
                </a:solidFill>
                <a:latin typeface="Consolas" panose="020B0609020204030204" pitchFamily="49" charset="0"/>
              </a:rPr>
              <a:t>Macintosh; Intel Mac OS X 10_9_5</a:t>
            </a:r>
            <a:r>
              <a:rPr lang="en-US" altLang="ja-JP" sz="2400" dirty="0">
                <a:latin typeface="Consolas" panose="020B0609020204030204" pitchFamily="49" charset="0"/>
              </a:rPr>
              <a:t>) </a:t>
            </a:r>
            <a:r>
              <a:rPr lang="en-US" altLang="ja-JP" sz="2400" dirty="0" err="1">
                <a:latin typeface="Consolas" panose="020B0609020204030204" pitchFamily="49" charset="0"/>
              </a:rPr>
              <a:t>AppleWebKit</a:t>
            </a:r>
            <a:r>
              <a:rPr lang="en-US" altLang="ja-JP" sz="2400" dirty="0">
                <a:latin typeface="Consolas" panose="020B0609020204030204" pitchFamily="49" charset="0"/>
              </a:rPr>
              <a:t>/601.6.17 (KHTML, like Gecko) Version/9.1.1 </a:t>
            </a:r>
            <a:r>
              <a:rPr lang="en-US" altLang="ja-JP" sz="2400" b="1" dirty="0">
                <a:solidFill>
                  <a:srgbClr val="FF0000"/>
                </a:solidFill>
                <a:latin typeface="Consolas" panose="020B0609020204030204" pitchFamily="49" charset="0"/>
              </a:rPr>
              <a:t>Safari/537.86.6</a:t>
            </a:r>
            <a:r>
              <a:rPr lang="en-US" altLang="ja-JP" sz="2400" dirty="0" smtClean="0">
                <a:latin typeface="Consolas" panose="020B0609020204030204" pitchFamily="49" charset="0"/>
              </a:rPr>
              <a:t>"</a:t>
            </a:r>
            <a:endParaRPr lang="en-US" altLang="ja-JP" sz="2400" dirty="0">
              <a:latin typeface="Consolas" panose="020B0609020204030204" pitchFamily="49" charset="0"/>
            </a:endParaRP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57</a:t>
            </a:fld>
            <a:endParaRPr kumimoji="1" lang="ja-JP" altLang="en-US"/>
          </a:p>
        </p:txBody>
      </p:sp>
    </p:spTree>
    <p:extLst>
      <p:ext uri="{BB962C8B-B14F-4D97-AF65-F5344CB8AC3E}">
        <p14:creationId xmlns:p14="http://schemas.microsoft.com/office/powerpoint/2010/main" val="15542170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From </a:t>
            </a:r>
            <a:r>
              <a:rPr lang="en-US" altLang="ja-JP" sz="4000" dirty="0"/>
              <a:t>home (example)</a:t>
            </a:r>
            <a:endParaRPr kumimoji="1" lang="ja-JP" altLang="en-US" sz="4000" dirty="0"/>
          </a:p>
        </p:txBody>
      </p:sp>
      <p:sp>
        <p:nvSpPr>
          <p:cNvPr id="3" name="コンテンツ プレースホルダー 2"/>
          <p:cNvSpPr>
            <a:spLocks noGrp="1"/>
          </p:cNvSpPr>
          <p:nvPr>
            <p:ph idx="1"/>
          </p:nvPr>
        </p:nvSpPr>
        <p:spPr>
          <a:xfrm>
            <a:off x="628650" y="1825624"/>
            <a:ext cx="8361648" cy="4745155"/>
          </a:xfrm>
        </p:spPr>
        <p:txBody>
          <a:bodyPr>
            <a:normAutofit fontScale="92500" lnSpcReduction="10000"/>
          </a:bodyPr>
          <a:lstStyle/>
          <a:p>
            <a:r>
              <a:rPr lang="en-US" altLang="ja-JP" sz="2800" dirty="0"/>
              <a:t>The server administrator can know the IP address of the connection source</a:t>
            </a:r>
            <a:endParaRPr lang="en-US" altLang="ja-JP" sz="2800" dirty="0" smtClean="0"/>
          </a:p>
          <a:p>
            <a:pPr lvl="1"/>
            <a:r>
              <a:rPr lang="en-US" altLang="ja-JP" sz="2400" dirty="0" smtClean="0"/>
              <a:t>Which provider provide this address</a:t>
            </a:r>
            <a:r>
              <a:rPr kumimoji="1" lang="en-US" altLang="ja-JP" sz="2400" dirty="0" smtClean="0"/>
              <a:t> can be investigated</a:t>
            </a:r>
          </a:p>
          <a:p>
            <a:pPr lvl="2"/>
            <a:endParaRPr lang="en-US" altLang="ja-JP" sz="1800" dirty="0" smtClean="0"/>
          </a:p>
          <a:p>
            <a:r>
              <a:rPr lang="en-US" altLang="ja-JP" sz="2800" dirty="0"/>
              <a:t>The provider usually knows </a:t>
            </a:r>
            <a:r>
              <a:rPr lang="en-US" altLang="ja-JP" sz="2800" dirty="0" smtClean="0"/>
              <a:t>which </a:t>
            </a:r>
            <a:r>
              <a:rPr lang="en-US" altLang="ja-JP" sz="2800" dirty="0"/>
              <a:t>customer </a:t>
            </a:r>
            <a:r>
              <a:rPr lang="en-US" altLang="ja-JP" sz="2800" dirty="0" smtClean="0"/>
              <a:t>is assigned to this address</a:t>
            </a:r>
          </a:p>
          <a:p>
            <a:pPr lvl="1"/>
            <a:r>
              <a:rPr lang="en-US" altLang="ja-JP" sz="2400" dirty="0" smtClean="0"/>
              <a:t>After compare </a:t>
            </a:r>
            <a:r>
              <a:rPr lang="en-US" altLang="ja-JP" sz="2400" dirty="0"/>
              <a:t>it with customer </a:t>
            </a:r>
            <a:r>
              <a:rPr lang="en-US" altLang="ja-JP" sz="2400" dirty="0" smtClean="0"/>
              <a:t>information, you can know who is there</a:t>
            </a:r>
          </a:p>
          <a:p>
            <a:pPr lvl="1"/>
            <a:endParaRPr lang="en-US" altLang="ja-JP" sz="2800" dirty="0"/>
          </a:p>
          <a:p>
            <a:r>
              <a:rPr lang="en-US" altLang="ja-JP" sz="2800" dirty="0"/>
              <a:t>Not everyone can see these information</a:t>
            </a:r>
            <a:endParaRPr lang="en-US" altLang="ja-JP" sz="2800" dirty="0" smtClean="0"/>
          </a:p>
          <a:p>
            <a:pPr lvl="1"/>
            <a:r>
              <a:rPr lang="en-US" altLang="ja-JP" sz="2400" dirty="0"/>
              <a:t>When there is an </a:t>
            </a:r>
            <a:r>
              <a:rPr lang="en-US" altLang="ja-JP" sz="2400" dirty="0" smtClean="0"/>
              <a:t>investigate warrant </a:t>
            </a:r>
            <a:r>
              <a:rPr lang="en-US" altLang="ja-JP" sz="2400" dirty="0"/>
              <a:t>or a court order</a:t>
            </a:r>
            <a:endParaRPr lang="en-US" altLang="ja-JP" sz="2400" dirty="0" smtClean="0"/>
          </a:p>
          <a:p>
            <a:pPr lvl="1"/>
            <a:r>
              <a:rPr lang="en-US" altLang="ja-JP" sz="2400" dirty="0" smtClean="0"/>
              <a:t>Normally is </a:t>
            </a:r>
            <a:r>
              <a:rPr lang="en-US" altLang="ja-JP" sz="2400" dirty="0"/>
              <a:t>private from the viewpoint of privacy and personal information protection</a:t>
            </a:r>
            <a:endParaRPr kumimoji="1" lang="ja-JP" altLang="en-US" sz="24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58</a:t>
            </a:fld>
            <a:endParaRPr kumimoji="1" lang="ja-JP" altLang="en-US"/>
          </a:p>
        </p:txBody>
      </p:sp>
    </p:spTree>
    <p:extLst>
      <p:ext uri="{BB962C8B-B14F-4D97-AF65-F5344CB8AC3E}">
        <p14:creationId xmlns:p14="http://schemas.microsoft.com/office/powerpoint/2010/main" val="4207537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What is Kyushu University?</a:t>
            </a:r>
            <a:endParaRPr kumimoji="1" lang="ja-JP" altLang="en-US" sz="4000" dirty="0"/>
          </a:p>
        </p:txBody>
      </p:sp>
      <p:sp>
        <p:nvSpPr>
          <p:cNvPr id="5" name="コンテンツ プレースホルダー 4"/>
          <p:cNvSpPr>
            <a:spLocks noGrp="1"/>
          </p:cNvSpPr>
          <p:nvPr>
            <p:ph idx="1"/>
          </p:nvPr>
        </p:nvSpPr>
        <p:spPr/>
        <p:txBody>
          <a:bodyPr>
            <a:normAutofit/>
          </a:bodyPr>
          <a:lstStyle/>
          <a:p>
            <a:r>
              <a:rPr lang="en-US" altLang="ja-JP" sz="2800" dirty="0" smtClean="0"/>
              <a:t>Kyushu university itself </a:t>
            </a:r>
            <a:r>
              <a:rPr lang="en-US" altLang="ja-JP" sz="2800" dirty="0"/>
              <a:t>is provider</a:t>
            </a:r>
            <a:endParaRPr lang="en-US" altLang="ja-JP" sz="2800" dirty="0" smtClean="0"/>
          </a:p>
          <a:p>
            <a:pPr lvl="1"/>
            <a:r>
              <a:rPr lang="en-US" altLang="ja-JP" sz="2400" dirty="0"/>
              <a:t>Allocate IP address to department to provide connection</a:t>
            </a:r>
            <a:endParaRPr lang="en-US" altLang="ja-JP" sz="2400" dirty="0" smtClean="0"/>
          </a:p>
          <a:p>
            <a:r>
              <a:rPr lang="en-US" altLang="ja-JP" sz="2800" dirty="0"/>
              <a:t>Student ID and SSO-KID are required to use </a:t>
            </a:r>
            <a:r>
              <a:rPr lang="en-US" altLang="ja-JP" sz="2800" dirty="0" err="1"/>
              <a:t>kitenet</a:t>
            </a:r>
            <a:r>
              <a:rPr lang="en-US" altLang="ja-JP" sz="2800" dirty="0"/>
              <a:t> and </a:t>
            </a:r>
            <a:r>
              <a:rPr lang="en-US" altLang="ja-JP" sz="2800" dirty="0" err="1" smtClean="0"/>
              <a:t>edunet</a:t>
            </a:r>
            <a:endParaRPr lang="en-US" altLang="ja-JP" sz="2800" dirty="0" smtClean="0"/>
          </a:p>
          <a:p>
            <a:r>
              <a:rPr lang="en-US" altLang="ja-JP" sz="2400" dirty="0"/>
              <a:t>When </a:t>
            </a:r>
            <a:r>
              <a:rPr lang="en-US" altLang="ja-JP" sz="2400" dirty="0" smtClean="0"/>
              <a:t>and which ID and which number had been recorded</a:t>
            </a:r>
          </a:p>
          <a:p>
            <a:pPr lvl="1"/>
            <a:r>
              <a:rPr lang="en-US" altLang="ja-JP" dirty="0"/>
              <a:t>Investigation is possible if complaints or notifications are received from the outside</a:t>
            </a:r>
            <a:endParaRPr lang="en-US" altLang="ja-JP" dirty="0" smtClean="0"/>
          </a:p>
          <a:p>
            <a:pPr lvl="1"/>
            <a:endParaRPr lang="en-US" altLang="ja-JP" sz="2400" dirty="0"/>
          </a:p>
          <a:p>
            <a:r>
              <a:rPr lang="en-US" altLang="ja-JP" sz="2800" dirty="0"/>
              <a:t>Actual cases of copyright infringement and inconvenience </a:t>
            </a:r>
            <a:r>
              <a:rPr lang="en-US" altLang="ja-JP" sz="2800" dirty="0" smtClean="0"/>
              <a:t>cases are exist</a:t>
            </a:r>
          </a:p>
          <a:p>
            <a:pPr lvl="1"/>
            <a:r>
              <a:rPr lang="en-US" altLang="ja-JP" sz="2400" dirty="0" smtClean="0"/>
              <a:t>They will be called when malicious</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59</a:t>
            </a:fld>
            <a:endParaRPr kumimoji="1" lang="ja-JP" altLang="en-US"/>
          </a:p>
        </p:txBody>
      </p:sp>
    </p:spTree>
    <p:extLst>
      <p:ext uri="{BB962C8B-B14F-4D97-AF65-F5344CB8AC3E}">
        <p14:creationId xmlns:p14="http://schemas.microsoft.com/office/powerpoint/2010/main" val="325731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It’s me fraud</a:t>
            </a:r>
            <a:endParaRPr kumimoji="1" lang="ja-JP" altLang="en-US" sz="4000" dirty="0"/>
          </a:p>
        </p:txBody>
      </p:sp>
      <p:sp>
        <p:nvSpPr>
          <p:cNvPr id="3" name="コンテンツ プレースホルダー 2"/>
          <p:cNvSpPr>
            <a:spLocks noGrp="1"/>
          </p:cNvSpPr>
          <p:nvPr>
            <p:ph idx="1"/>
          </p:nvPr>
        </p:nvSpPr>
        <p:spPr/>
        <p:txBody>
          <a:bodyPr>
            <a:noAutofit/>
          </a:bodyPr>
          <a:lstStyle/>
          <a:p>
            <a:pPr>
              <a:lnSpc>
                <a:spcPct val="110000"/>
              </a:lnSpc>
            </a:pPr>
            <a:r>
              <a:rPr lang="en-US" altLang="ja-JP" sz="3200" dirty="0" smtClean="0"/>
              <a:t>Phone</a:t>
            </a:r>
            <a:r>
              <a:rPr lang="ja-JP" altLang="en-US" sz="3200" dirty="0" smtClean="0"/>
              <a:t>     「</a:t>
            </a:r>
            <a:r>
              <a:rPr lang="en-US" altLang="ja-JP" sz="3200" dirty="0" smtClean="0"/>
              <a:t>It’s me</a:t>
            </a:r>
            <a:r>
              <a:rPr lang="ja-JP" altLang="en-US" sz="3200" dirty="0" smtClean="0"/>
              <a:t>、</a:t>
            </a:r>
            <a:r>
              <a:rPr lang="en-US" altLang="ja-JP" sz="3200" dirty="0" smtClean="0"/>
              <a:t>me</a:t>
            </a:r>
            <a:r>
              <a:rPr lang="ja-JP" altLang="en-US" sz="3200" dirty="0" smtClean="0"/>
              <a:t>・</a:t>
            </a:r>
            <a:r>
              <a:rPr lang="ja-JP" altLang="en-US" sz="3200" dirty="0"/>
              <a:t>・・」</a:t>
            </a:r>
          </a:p>
          <a:p>
            <a:pPr>
              <a:lnSpc>
                <a:spcPct val="110000"/>
              </a:lnSpc>
            </a:pPr>
            <a:r>
              <a:rPr lang="en-US" altLang="ja-JP" sz="3200" dirty="0" smtClean="0"/>
              <a:t>You</a:t>
            </a:r>
            <a:r>
              <a:rPr lang="ja-JP" altLang="en-US" sz="3200" dirty="0" smtClean="0"/>
              <a:t>  </a:t>
            </a:r>
            <a:r>
              <a:rPr lang="ja-JP" altLang="en-US" sz="3200" dirty="0"/>
              <a:t>「</a:t>
            </a:r>
            <a:r>
              <a:rPr lang="ja-JP" altLang="en-US" sz="3200" dirty="0" smtClean="0"/>
              <a:t>（</a:t>
            </a:r>
            <a:r>
              <a:rPr lang="en-US" altLang="ja-JP" sz="3200" dirty="0" smtClean="0"/>
              <a:t>Who</a:t>
            </a:r>
            <a:r>
              <a:rPr lang="ja-JP" altLang="en-US" sz="3200" dirty="0" smtClean="0"/>
              <a:t>？</a:t>
            </a:r>
            <a:r>
              <a:rPr lang="ja-JP" altLang="en-US" sz="3200" dirty="0"/>
              <a:t>）◯◯？</a:t>
            </a:r>
            <a:r>
              <a:rPr lang="ja-JP" altLang="en-US" sz="3200" dirty="0" smtClean="0"/>
              <a:t>」</a:t>
            </a:r>
            <a:r>
              <a:rPr lang="en-US" altLang="ja-JP" sz="3200" dirty="0" smtClean="0"/>
              <a:t/>
            </a:r>
            <a:br>
              <a:rPr lang="en-US" altLang="ja-JP" sz="3200" dirty="0" smtClean="0"/>
            </a:br>
            <a:r>
              <a:rPr lang="ja-JP" altLang="en-US" sz="2800" b="1" dirty="0" smtClean="0">
                <a:solidFill>
                  <a:srgbClr val="FF0000"/>
                </a:solidFill>
              </a:rPr>
              <a:t>←</a:t>
            </a:r>
            <a:r>
              <a:rPr lang="en-US" altLang="ja-JP" sz="2800" b="1" dirty="0">
                <a:solidFill>
                  <a:srgbClr val="FF0000"/>
                </a:solidFill>
              </a:rPr>
              <a:t>Information </a:t>
            </a:r>
            <a:r>
              <a:rPr lang="en-US" altLang="ja-JP" sz="2800" b="1" dirty="0" smtClean="0">
                <a:solidFill>
                  <a:srgbClr val="FF0000"/>
                </a:solidFill>
              </a:rPr>
              <a:t>leakage</a:t>
            </a:r>
            <a:r>
              <a:rPr lang="ja-JP" altLang="en-US" sz="2800" b="1" dirty="0" smtClean="0">
                <a:solidFill>
                  <a:srgbClr val="FF0000"/>
                </a:solidFill>
              </a:rPr>
              <a:t>：</a:t>
            </a:r>
            <a:r>
              <a:rPr lang="en-US" altLang="ja-JP" sz="2800" b="1" dirty="0" smtClean="0">
                <a:solidFill>
                  <a:srgbClr val="FF0000"/>
                </a:solidFill>
              </a:rPr>
              <a:t>name of your friend</a:t>
            </a:r>
            <a:endParaRPr lang="ja-JP" altLang="en-US" sz="2800" b="1" dirty="0">
              <a:solidFill>
                <a:srgbClr val="FF0000"/>
              </a:solidFill>
            </a:endParaRPr>
          </a:p>
          <a:p>
            <a:pPr>
              <a:lnSpc>
                <a:spcPct val="110000"/>
              </a:lnSpc>
            </a:pPr>
            <a:r>
              <a:rPr lang="en-US" altLang="ja-JP" sz="3200" dirty="0" smtClean="0"/>
              <a:t>Phone</a:t>
            </a:r>
            <a:r>
              <a:rPr lang="ja-JP" altLang="en-US" sz="3200" dirty="0" smtClean="0"/>
              <a:t>     「</a:t>
            </a:r>
            <a:r>
              <a:rPr lang="en-US" altLang="ja-JP" sz="3200" dirty="0" smtClean="0"/>
              <a:t>Yeah</a:t>
            </a:r>
            <a:r>
              <a:rPr lang="ja-JP" altLang="en-US" sz="3200" dirty="0" smtClean="0"/>
              <a:t>、</a:t>
            </a:r>
            <a:r>
              <a:rPr lang="ja-JP" altLang="en-US" sz="3200" dirty="0"/>
              <a:t>◯◯</a:t>
            </a:r>
            <a:r>
              <a:rPr lang="ja-JP" altLang="en-US" sz="3200" dirty="0" smtClean="0"/>
              <a:t>。</a:t>
            </a:r>
            <a:r>
              <a:rPr lang="en-US" altLang="ja-JP" sz="3200" dirty="0" smtClean="0"/>
              <a:t/>
            </a:r>
            <a:br>
              <a:rPr lang="en-US" altLang="ja-JP" sz="3200" dirty="0" smtClean="0"/>
            </a:br>
            <a:r>
              <a:rPr lang="ja-JP" altLang="en-US" sz="3200" dirty="0" smtClean="0"/>
              <a:t>　　　　　　</a:t>
            </a:r>
            <a:r>
              <a:rPr lang="en-US" altLang="ja-JP" sz="3200" dirty="0" smtClean="0"/>
              <a:t>sorry</a:t>
            </a:r>
            <a:r>
              <a:rPr lang="ja-JP" altLang="en-US" sz="3200" dirty="0" smtClean="0"/>
              <a:t>、</a:t>
            </a:r>
            <a:r>
              <a:rPr lang="en-US" altLang="ja-JP" sz="3200" dirty="0" smtClean="0"/>
              <a:t>but there is an accident</a:t>
            </a:r>
            <a:r>
              <a:rPr lang="ja-JP" altLang="en-US" sz="3200" dirty="0" smtClean="0"/>
              <a:t>・</a:t>
            </a:r>
            <a:r>
              <a:rPr lang="ja-JP" altLang="en-US" sz="3200" dirty="0"/>
              <a:t>・・」</a:t>
            </a:r>
          </a:p>
          <a:p>
            <a:pPr>
              <a:lnSpc>
                <a:spcPct val="110000"/>
              </a:lnSpc>
            </a:pPr>
            <a:r>
              <a:rPr lang="en-US" altLang="ja-JP" sz="3200" dirty="0" smtClean="0"/>
              <a:t>You</a:t>
            </a:r>
            <a:r>
              <a:rPr lang="ja-JP" altLang="en-US" sz="3200" dirty="0" smtClean="0"/>
              <a:t>  「</a:t>
            </a:r>
            <a:r>
              <a:rPr lang="en-US" altLang="ja-JP" sz="3200" dirty="0" smtClean="0"/>
              <a:t>What</a:t>
            </a:r>
            <a:r>
              <a:rPr lang="ja-JP" altLang="en-US" sz="3200" dirty="0" smtClean="0"/>
              <a:t>？</a:t>
            </a:r>
            <a:r>
              <a:rPr lang="en-US" altLang="ja-JP" sz="3200" dirty="0" smtClean="0"/>
              <a:t>Your car was hit</a:t>
            </a:r>
            <a:r>
              <a:rPr lang="ja-JP" altLang="en-US" sz="3200" dirty="0" smtClean="0"/>
              <a:t>？」</a:t>
            </a:r>
            <a:r>
              <a:rPr lang="en-US" altLang="ja-JP" sz="3200" dirty="0" smtClean="0"/>
              <a:t/>
            </a:r>
            <a:br>
              <a:rPr lang="en-US" altLang="ja-JP" sz="3200" dirty="0" smtClean="0"/>
            </a:br>
            <a:r>
              <a:rPr lang="ja-JP" altLang="en-US" sz="2800" b="1" dirty="0" smtClean="0">
                <a:solidFill>
                  <a:srgbClr val="FF0000"/>
                </a:solidFill>
              </a:rPr>
              <a:t>←</a:t>
            </a:r>
            <a:r>
              <a:rPr lang="en-US" altLang="ja-JP" sz="2800" b="1" dirty="0">
                <a:solidFill>
                  <a:srgbClr val="FF0000"/>
                </a:solidFill>
              </a:rPr>
              <a:t>Information leakage</a:t>
            </a:r>
            <a:r>
              <a:rPr lang="ja-JP" altLang="en-US" sz="2800" b="1" dirty="0" smtClean="0">
                <a:solidFill>
                  <a:srgbClr val="FF0000"/>
                </a:solidFill>
              </a:rPr>
              <a:t>：</a:t>
            </a:r>
            <a:r>
              <a:rPr lang="ja-JP" altLang="en-US" sz="2800" b="1" dirty="0">
                <a:solidFill>
                  <a:srgbClr val="FF0000"/>
                </a:solidFill>
              </a:rPr>
              <a:t>◯</a:t>
            </a:r>
            <a:r>
              <a:rPr lang="ja-JP" altLang="en-US" sz="2800" b="1" dirty="0" smtClean="0">
                <a:solidFill>
                  <a:srgbClr val="FF0000"/>
                </a:solidFill>
              </a:rPr>
              <a:t>◯</a:t>
            </a:r>
            <a:r>
              <a:rPr lang="en-US" altLang="ja-JP" sz="2800" b="1" dirty="0" smtClean="0">
                <a:solidFill>
                  <a:srgbClr val="FF0000"/>
                </a:solidFill>
              </a:rPr>
              <a:t> is in a car</a:t>
            </a:r>
            <a:endParaRPr kumimoji="1" lang="ja-JP" altLang="en-US" sz="2800" b="1" dirty="0">
              <a:solidFill>
                <a:srgbClr val="FF0000"/>
              </a:solidFill>
            </a:endParaRP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a:t>
            </a:fld>
            <a:endParaRPr kumimoji="1" lang="ja-JP" altLang="en-US" dirty="0"/>
          </a:p>
        </p:txBody>
      </p:sp>
    </p:spTree>
    <p:extLst>
      <p:ext uri="{BB962C8B-B14F-4D97-AF65-F5344CB8AC3E}">
        <p14:creationId xmlns:p14="http://schemas.microsoft.com/office/powerpoint/2010/main" val="3534060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Tracking is not perfect</a:t>
            </a:r>
            <a:endParaRPr kumimoji="1" lang="ja-JP" altLang="en-US" sz="4000"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sz="3200" dirty="0" smtClean="0"/>
              <a:t>Even you know the terminal with that </a:t>
            </a:r>
            <a:r>
              <a:rPr lang="en-US" altLang="ja-JP" sz="3200" dirty="0" smtClean="0"/>
              <a:t>IP address, but who was using it at that time?</a:t>
            </a:r>
            <a:endParaRPr kumimoji="1" lang="en-US" altLang="ja-JP" sz="3200" dirty="0" smtClean="0"/>
          </a:p>
          <a:p>
            <a:pPr lvl="2"/>
            <a:endParaRPr kumimoji="1" lang="en-US" altLang="ja-JP" sz="2000" dirty="0" smtClean="0"/>
          </a:p>
          <a:p>
            <a:r>
              <a:rPr kumimoji="1" lang="en-US" altLang="ja-JP" sz="3200" dirty="0" smtClean="0"/>
              <a:t>That’s conversely avoidable if you knowing the mechanism of IP</a:t>
            </a:r>
          </a:p>
          <a:p>
            <a:pPr lvl="1"/>
            <a:r>
              <a:rPr lang="en-US" altLang="ja-JP" sz="2800" dirty="0" smtClean="0"/>
              <a:t>Ex</a:t>
            </a:r>
            <a:r>
              <a:rPr lang="ja-JP" altLang="en-US" sz="2800" dirty="0" smtClean="0"/>
              <a:t>：「</a:t>
            </a:r>
            <a:r>
              <a:rPr lang="en-US" altLang="ja-JP" sz="2800" dirty="0" smtClean="0"/>
              <a:t>Remotely operated virus</a:t>
            </a:r>
            <a:r>
              <a:rPr lang="ja-JP" altLang="en-US" sz="2800" dirty="0" smtClean="0"/>
              <a:t>」</a:t>
            </a:r>
            <a:r>
              <a:rPr lang="en-US" altLang="ja-JP" sz="2800" dirty="0" smtClean="0"/>
              <a:t> incident</a:t>
            </a:r>
          </a:p>
          <a:p>
            <a:pPr lvl="2"/>
            <a:r>
              <a:rPr lang="en-US" altLang="ja-JP" sz="2000" dirty="0"/>
              <a:t>Conceal communication source via multiple </a:t>
            </a:r>
            <a:r>
              <a:rPr lang="en-US" altLang="ja-JP" sz="2000" dirty="0">
                <a:solidFill>
                  <a:srgbClr val="FF0000"/>
                </a:solidFill>
              </a:rPr>
              <a:t>steps</a:t>
            </a:r>
            <a:endParaRPr lang="en-US" altLang="ja-JP" sz="2000" dirty="0" smtClean="0">
              <a:solidFill>
                <a:srgbClr val="FF0000"/>
              </a:solidFill>
            </a:endParaRPr>
          </a:p>
          <a:p>
            <a:pPr lvl="2"/>
            <a:r>
              <a:rPr lang="en-US" altLang="ja-JP" sz="2000" dirty="0" smtClean="0"/>
              <a:t>If you practice carefully, you can even deceive experts</a:t>
            </a:r>
          </a:p>
          <a:p>
            <a:pPr lvl="2"/>
            <a:endParaRPr lang="en-US" altLang="ja-JP" sz="2000" dirty="0" smtClean="0"/>
          </a:p>
          <a:p>
            <a:r>
              <a:rPr lang="en-US" altLang="ja-JP" sz="3200" dirty="0" smtClean="0"/>
              <a:t>Actually for general public there is normally not disclosed information</a:t>
            </a:r>
          </a:p>
          <a:p>
            <a:pPr lvl="1"/>
            <a:r>
              <a:rPr lang="en-US" altLang="ja-JP" sz="2800" dirty="0" smtClean="0"/>
              <a:t>If you know </a:t>
            </a:r>
            <a:r>
              <a:rPr lang="ja-JP" altLang="en-US" sz="2800" dirty="0" smtClean="0"/>
              <a:t>「</a:t>
            </a:r>
            <a:r>
              <a:rPr lang="en-US" altLang="ja-JP" sz="2800" dirty="0" smtClean="0"/>
              <a:t>only</a:t>
            </a:r>
            <a:r>
              <a:rPr lang="ja-JP" altLang="en-US" sz="2800" dirty="0" smtClean="0"/>
              <a:t>」</a:t>
            </a:r>
            <a:r>
              <a:rPr lang="en-US" altLang="ja-JP" sz="2800" dirty="0" smtClean="0"/>
              <a:t> IP address, you don’t know real address</a:t>
            </a:r>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60</a:t>
            </a:fld>
            <a:endParaRPr kumimoji="1" lang="ja-JP" altLang="en-US"/>
          </a:p>
        </p:txBody>
      </p:sp>
    </p:spTree>
    <p:extLst>
      <p:ext uri="{BB962C8B-B14F-4D97-AF65-F5344CB8AC3E}">
        <p14:creationId xmlns:p14="http://schemas.microsoft.com/office/powerpoint/2010/main" val="3256479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145" y="344970"/>
            <a:ext cx="9026850" cy="1325563"/>
          </a:xfrm>
        </p:spPr>
        <p:txBody>
          <a:bodyPr>
            <a:normAutofit/>
          </a:bodyPr>
          <a:lstStyle/>
          <a:p>
            <a:r>
              <a:rPr kumimoji="1" lang="en-US" altLang="ja-JP" sz="4000" dirty="0" smtClean="0"/>
              <a:t>Identification from other information</a:t>
            </a:r>
            <a:endParaRPr kumimoji="1" lang="ja-JP" altLang="en-US" sz="4000" dirty="0"/>
          </a:p>
        </p:txBody>
      </p:sp>
      <p:sp>
        <p:nvSpPr>
          <p:cNvPr id="3" name="コンテンツ プレースホルダー 2"/>
          <p:cNvSpPr>
            <a:spLocks noGrp="1"/>
          </p:cNvSpPr>
          <p:nvPr>
            <p:ph idx="1"/>
          </p:nvPr>
        </p:nvSpPr>
        <p:spPr>
          <a:xfrm>
            <a:off x="548017" y="1825625"/>
            <a:ext cx="8220545" cy="4351338"/>
          </a:xfrm>
        </p:spPr>
        <p:txBody>
          <a:bodyPr>
            <a:normAutofit/>
          </a:bodyPr>
          <a:lstStyle/>
          <a:p>
            <a:r>
              <a:rPr kumimoji="1" lang="en-US" altLang="ja-JP" sz="2800" dirty="0" smtClean="0"/>
              <a:t>Uploaded photos</a:t>
            </a:r>
          </a:p>
          <a:p>
            <a:pPr lvl="1"/>
            <a:r>
              <a:rPr lang="en-US" altLang="ja-JP" sz="2400" dirty="0" smtClean="0"/>
              <a:t>Position information acquired by GPS etc. may be embedded</a:t>
            </a:r>
          </a:p>
          <a:p>
            <a:pPr lvl="1"/>
            <a:r>
              <a:rPr lang="en-US" altLang="ja-JP" sz="2400" dirty="0"/>
              <a:t>Hobbyists to identify places from background </a:t>
            </a:r>
            <a:r>
              <a:rPr lang="en-US" altLang="ja-JP" sz="2400" dirty="0" smtClean="0"/>
              <a:t>etc.</a:t>
            </a:r>
          </a:p>
          <a:p>
            <a:pPr lvl="1"/>
            <a:r>
              <a:rPr lang="en-US" altLang="ja-JP" sz="2400" dirty="0" smtClean="0"/>
              <a:t>Development of image search service</a:t>
            </a:r>
          </a:p>
          <a:p>
            <a:pPr lvl="1"/>
            <a:r>
              <a:rPr lang="en-US" altLang="ja-JP" sz="2400" dirty="0" smtClean="0"/>
              <a:t>Development of facial recognition service</a:t>
            </a:r>
          </a:p>
          <a:p>
            <a:r>
              <a:rPr lang="en-US" altLang="ja-JP" sz="2800" dirty="0" smtClean="0"/>
              <a:t>Search for write history</a:t>
            </a:r>
          </a:p>
          <a:p>
            <a:pPr lvl="1"/>
            <a:r>
              <a:rPr lang="en-US" altLang="ja-JP" sz="2400" dirty="0" smtClean="0"/>
              <a:t>Collect surrounding information from past writes </a:t>
            </a:r>
          </a:p>
          <a:p>
            <a:pPr lvl="3"/>
            <a:endParaRPr lang="en-US" altLang="ja-JP" sz="1600" dirty="0" smtClean="0"/>
          </a:p>
          <a:p>
            <a:r>
              <a:rPr lang="en-US" altLang="ja-JP" sz="2800" dirty="0" smtClean="0"/>
              <a:t>There are people who like to </a:t>
            </a:r>
            <a:r>
              <a:rPr lang="ja-JP" altLang="en-US" sz="2800" dirty="0" smtClean="0"/>
              <a:t>「</a:t>
            </a:r>
            <a:r>
              <a:rPr lang="en-US" altLang="ja-JP" sz="2800" dirty="0" smtClean="0"/>
              <a:t>Identify</a:t>
            </a:r>
            <a:r>
              <a:rPr lang="ja-JP" altLang="en-US" sz="2800" dirty="0" smtClean="0"/>
              <a:t>」</a:t>
            </a:r>
            <a:endParaRPr lang="en-US" altLang="ja-JP" sz="2800" dirty="0" smtClean="0"/>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61</a:t>
            </a:fld>
            <a:endParaRPr kumimoji="1" lang="ja-JP" altLang="en-US"/>
          </a:p>
        </p:txBody>
      </p:sp>
    </p:spTree>
    <p:extLst>
      <p:ext uri="{BB962C8B-B14F-4D97-AF65-F5344CB8AC3E}">
        <p14:creationId xmlns:p14="http://schemas.microsoft.com/office/powerpoint/2010/main" val="22807632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Same in reality </a:t>
            </a:r>
            <a:r>
              <a:rPr lang="en-US" altLang="ja-JP" sz="4000" dirty="0" smtClean="0"/>
              <a:t>and net</a:t>
            </a:r>
            <a:endParaRPr kumimoji="1" lang="ja-JP" altLang="en-US" sz="4000"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sz="3600" dirty="0" smtClean="0"/>
              <a:t>Do not act nuisance or illegal acts in real society or on the net</a:t>
            </a:r>
          </a:p>
          <a:p>
            <a:pPr lvl="1"/>
            <a:endParaRPr lang="en-US" altLang="ja-JP" sz="3200" dirty="0" smtClean="0"/>
          </a:p>
          <a:p>
            <a:pPr lvl="1"/>
            <a:r>
              <a:rPr lang="en-US" altLang="ja-JP" sz="3200" dirty="0" smtClean="0"/>
              <a:t>Do not write criminal acts or similar things</a:t>
            </a:r>
          </a:p>
          <a:p>
            <a:pPr lvl="2"/>
            <a:r>
              <a:rPr lang="en-US" altLang="ja-JP" sz="2400" dirty="0" smtClean="0"/>
              <a:t>Criminal acts are caught as police investigate</a:t>
            </a:r>
          </a:p>
          <a:p>
            <a:pPr lvl="2"/>
            <a:r>
              <a:rPr lang="en-US" altLang="ja-JP" sz="2400" dirty="0"/>
              <a:t>People who try to identify </a:t>
            </a:r>
            <a:r>
              <a:rPr lang="ja-JP" altLang="en-US" sz="2400" dirty="0" smtClean="0"/>
              <a:t>「</a:t>
            </a:r>
            <a:r>
              <a:rPr lang="en-US" altLang="ja-JP" sz="2400" dirty="0" smtClean="0"/>
              <a:t>flames</a:t>
            </a:r>
            <a:r>
              <a:rPr lang="ja-JP" altLang="en-US" sz="2400" dirty="0" smtClean="0"/>
              <a:t>」</a:t>
            </a:r>
            <a:r>
              <a:rPr lang="en-US" altLang="ja-JP" sz="2400" dirty="0" smtClean="0"/>
              <a:t> </a:t>
            </a:r>
            <a:r>
              <a:rPr lang="en-US" altLang="ja-JP" sz="2400" dirty="0"/>
              <a:t>will </a:t>
            </a:r>
            <a:r>
              <a:rPr lang="en-US" altLang="ja-JP" sz="2400" dirty="0" smtClean="0"/>
              <a:t>come</a:t>
            </a:r>
          </a:p>
          <a:p>
            <a:pPr lvl="2"/>
            <a:endParaRPr kumimoji="1" lang="en-US" altLang="ja-JP" sz="3200" dirty="0" smtClean="0"/>
          </a:p>
          <a:p>
            <a:pPr lvl="1"/>
            <a:r>
              <a:rPr kumimoji="1" lang="en-US" altLang="ja-JP" sz="3200" dirty="0" smtClean="0"/>
              <a:t>Conscious of contents of writing and disclosure range</a:t>
            </a:r>
          </a:p>
          <a:p>
            <a:pPr lvl="2"/>
            <a:r>
              <a:rPr lang="en-US" altLang="ja-JP" sz="2400" dirty="0" smtClean="0"/>
              <a:t>Also be careful even your friends’ intention</a:t>
            </a:r>
          </a:p>
          <a:p>
            <a:pPr lvl="2"/>
            <a:r>
              <a:rPr kumimoji="1" lang="ja-JP" altLang="en-US" sz="2400" dirty="0" smtClean="0"/>
              <a:t>「</a:t>
            </a:r>
            <a:r>
              <a:rPr kumimoji="1" lang="en-US" altLang="ja-JP" sz="2400" dirty="0" smtClean="0"/>
              <a:t>There is nobody seeing people like us</a:t>
            </a:r>
            <a:r>
              <a:rPr kumimoji="1" lang="ja-JP" altLang="en-US" sz="2400" dirty="0" smtClean="0"/>
              <a:t>」</a:t>
            </a:r>
            <a:r>
              <a:rPr kumimoji="1" lang="en-US" altLang="ja-JP" sz="2400" dirty="0" smtClean="0"/>
              <a:t> </a:t>
            </a:r>
            <a:r>
              <a:rPr lang="en-US" altLang="ja-JP" sz="2400" dirty="0"/>
              <a:t>is </a:t>
            </a:r>
            <a:r>
              <a:rPr lang="en-US" altLang="ja-JP" sz="2400" dirty="0" err="1" smtClean="0"/>
              <a:t>wron</a:t>
            </a:r>
            <a:endParaRPr lang="en-US" altLang="ja-JP" sz="2400" dirty="0" smtClean="0"/>
          </a:p>
          <a:p>
            <a:pPr lvl="2"/>
            <a:r>
              <a:rPr lang="en-US" altLang="ja-JP" sz="2400" dirty="0"/>
              <a:t>D</a:t>
            </a:r>
            <a:r>
              <a:rPr lang="en-US" altLang="ja-JP" sz="2400" dirty="0" smtClean="0"/>
              <a:t>o </a:t>
            </a:r>
            <a:r>
              <a:rPr lang="en-US" altLang="ja-JP" sz="2400" dirty="0"/>
              <a:t>not write information that can identify individuals such as address and telephone </a:t>
            </a:r>
            <a:r>
              <a:rPr lang="en-US" altLang="ja-JP" sz="2400" dirty="0" smtClean="0"/>
              <a:t>number</a:t>
            </a:r>
            <a:endParaRPr kumimoji="1" lang="en-US" altLang="ja-JP" sz="2400"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62</a:t>
            </a:fld>
            <a:endParaRPr kumimoji="1" lang="ja-JP" altLang="en-US"/>
          </a:p>
        </p:txBody>
      </p:sp>
    </p:spTree>
    <p:extLst>
      <p:ext uri="{BB962C8B-B14F-4D97-AF65-F5344CB8AC3E}">
        <p14:creationId xmlns:p14="http://schemas.microsoft.com/office/powerpoint/2010/main" val="2491677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a:t>
            </a:r>
            <a:r>
              <a:rPr kumimoji="1" lang="en-US" altLang="ja-JP" sz="4000" dirty="0" smtClean="0"/>
              <a:t>Thief at a fire</a:t>
            </a:r>
            <a:r>
              <a:rPr kumimoji="1" lang="ja-JP" altLang="en-US" sz="4000" dirty="0" smtClean="0"/>
              <a:t>」</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lang="en-US" altLang="ja-JP" sz="2800" dirty="0" smtClean="0"/>
              <a:t>When </a:t>
            </a:r>
            <a:r>
              <a:rPr lang="en-US" altLang="ja-JP" sz="2800" dirty="0"/>
              <a:t>disaster </a:t>
            </a:r>
            <a:r>
              <a:rPr lang="en-US" altLang="ja-JP" sz="2800" dirty="0" smtClean="0"/>
              <a:t>strikes, more attacks</a:t>
            </a:r>
            <a:r>
              <a:rPr lang="ja-JP" altLang="en-US" sz="2800" dirty="0"/>
              <a:t>・</a:t>
            </a:r>
            <a:r>
              <a:rPr lang="en-US" altLang="ja-JP" sz="2800" dirty="0" smtClean="0"/>
              <a:t>fraud </a:t>
            </a:r>
            <a:r>
              <a:rPr lang="en-US" altLang="ja-JP" sz="2800" dirty="0"/>
              <a:t>occurred </a:t>
            </a:r>
            <a:r>
              <a:rPr lang="en-US" altLang="ja-JP" sz="2800" dirty="0" smtClean="0"/>
              <a:t>which </a:t>
            </a:r>
            <a:r>
              <a:rPr lang="en-US" altLang="ja-JP" sz="2800" dirty="0"/>
              <a:t>piggy-backed </a:t>
            </a:r>
            <a:r>
              <a:rPr lang="en-US" altLang="ja-JP" sz="2800" dirty="0" smtClean="0"/>
              <a:t>on disaster</a:t>
            </a:r>
          </a:p>
          <a:p>
            <a:pPr lvl="1"/>
            <a:r>
              <a:rPr lang="en-US" altLang="ja-JP" sz="2400" dirty="0" smtClean="0"/>
              <a:t>Contents about </a:t>
            </a:r>
            <a:r>
              <a:rPr lang="en-US" altLang="ja-JP" sz="2400" dirty="0"/>
              <a:t>disaster · Fishing mail · </a:t>
            </a:r>
            <a:r>
              <a:rPr lang="en-US" altLang="ja-JP" sz="2400" dirty="0" smtClean="0"/>
              <a:t>Tweet related to disaster</a:t>
            </a:r>
            <a:endParaRPr kumimoji="1" lang="en-US" altLang="ja-JP" sz="2400" dirty="0" smtClean="0"/>
          </a:p>
          <a:p>
            <a:pPr lvl="1"/>
            <a:r>
              <a:rPr lang="en-US" altLang="ja-JP" sz="2400" dirty="0"/>
              <a:t>Fraud of personal information multiplied on confirmation of safety</a:t>
            </a:r>
            <a:endParaRPr lang="en-US" altLang="ja-JP" sz="2400" dirty="0" smtClean="0"/>
          </a:p>
          <a:p>
            <a:pPr lvl="1"/>
            <a:r>
              <a:rPr lang="en-US" altLang="ja-JP" sz="2400" dirty="0" smtClean="0"/>
              <a:t>Many hoaxes</a:t>
            </a:r>
          </a:p>
          <a:p>
            <a:pPr lvl="1"/>
            <a:endParaRPr lang="ja-JP" altLang="en-US" sz="2400" dirty="0" smtClean="0"/>
          </a:p>
          <a:p>
            <a:r>
              <a:rPr kumimoji="1" lang="en-US" altLang="ja-JP" sz="2800" dirty="0" smtClean="0"/>
              <a:t>IPA</a:t>
            </a:r>
            <a:r>
              <a:rPr kumimoji="1" lang="ja-JP" altLang="en-US" sz="2800" dirty="0" smtClean="0"/>
              <a:t>「</a:t>
            </a:r>
            <a:r>
              <a:rPr lang="en-US" altLang="ja-JP" sz="2800" dirty="0" smtClean="0"/>
              <a:t>Analysis</a:t>
            </a:r>
            <a:r>
              <a:rPr lang="ja-JP" altLang="en-US" sz="2800" dirty="0"/>
              <a:t>・</a:t>
            </a:r>
            <a:r>
              <a:rPr lang="en-US" altLang="ja-JP" sz="2800" dirty="0" smtClean="0"/>
              <a:t>survey </a:t>
            </a:r>
            <a:r>
              <a:rPr lang="en-US" altLang="ja-JP" sz="2800" dirty="0"/>
              <a:t>report on cyber attack </a:t>
            </a:r>
            <a:r>
              <a:rPr lang="en-US" altLang="ja-JP" sz="2800" dirty="0" smtClean="0"/>
              <a:t>of targeted attack </a:t>
            </a:r>
            <a:r>
              <a:rPr lang="en-US" altLang="ja-JP" sz="2800" dirty="0"/>
              <a:t>mail multiplied on the Great East Japan Earthquake</a:t>
            </a:r>
            <a:r>
              <a:rPr lang="ja-JP" altLang="en-US" sz="2800" dirty="0" smtClean="0"/>
              <a:t>」</a:t>
            </a:r>
            <a:endParaRPr kumimoji="1" lang="en-US" altLang="ja-JP" sz="2800" dirty="0" smtClean="0"/>
          </a:p>
          <a:p>
            <a:pPr lvl="1"/>
            <a:r>
              <a:rPr lang="en-US" altLang="ja-JP" sz="2400" dirty="0" smtClean="0"/>
              <a:t>https://www.ipa.go.jp/about/shinsai/security.html</a:t>
            </a:r>
          </a:p>
          <a:p>
            <a:pPr lvl="1"/>
            <a:endParaRPr kumimoji="1" lang="en-US" altLang="ja-JP"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63</a:t>
            </a:fld>
            <a:endParaRPr kumimoji="1" lang="ja-JP" altLang="en-US"/>
          </a:p>
        </p:txBody>
      </p:sp>
    </p:spTree>
    <p:extLst>
      <p:ext uri="{BB962C8B-B14F-4D97-AF65-F5344CB8AC3E}">
        <p14:creationId xmlns:p14="http://schemas.microsoft.com/office/powerpoint/2010/main" val="22606731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450" y="111126"/>
            <a:ext cx="7886700" cy="1325563"/>
          </a:xfrm>
        </p:spPr>
        <p:txBody>
          <a:bodyPr>
            <a:normAutofit/>
          </a:bodyPr>
          <a:lstStyle/>
          <a:p>
            <a:r>
              <a:rPr lang="en-US" altLang="ja-JP" sz="4000" dirty="0"/>
              <a:t>Even a malicious hoax is arrested</a:t>
            </a:r>
            <a:endParaRPr kumimoji="1" lang="ja-JP" altLang="en-US" sz="4000" dirty="0"/>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358415" y="1306262"/>
            <a:ext cx="6588229" cy="4266635"/>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64</a:t>
            </a:fld>
            <a:endParaRPr kumimoji="1" lang="ja-JP" altLang="en-US"/>
          </a:p>
        </p:txBody>
      </p:sp>
      <p:sp>
        <p:nvSpPr>
          <p:cNvPr id="6" name="正方形/長方形 5"/>
          <p:cNvSpPr/>
          <p:nvPr/>
        </p:nvSpPr>
        <p:spPr>
          <a:xfrm>
            <a:off x="1359243" y="5709462"/>
            <a:ext cx="7784757" cy="646331"/>
          </a:xfrm>
          <a:prstGeom prst="rect">
            <a:avLst/>
          </a:prstGeom>
        </p:spPr>
        <p:txBody>
          <a:bodyPr wrap="square">
            <a:spAutoFit/>
          </a:bodyPr>
          <a:lstStyle/>
          <a:p>
            <a:r>
              <a:rPr lang="en-US" altLang="ja-JP" strike="sngStrike" dirty="0" smtClean="0"/>
              <a:t>http://www3.nhk.or.jp/news/html/20160720/k10010602351000.html</a:t>
            </a:r>
          </a:p>
          <a:p>
            <a:r>
              <a:rPr lang="en-US" altLang="ja-JP" dirty="0"/>
              <a:t>http://www.huffingtonpost.jp/2016/07/20/lion-escape_n_11081056.html</a:t>
            </a:r>
            <a:endParaRPr lang="ja-JP" altLang="en-US" dirty="0"/>
          </a:p>
        </p:txBody>
      </p:sp>
      <p:sp>
        <p:nvSpPr>
          <p:cNvPr id="3" name="テキスト ボックス 2"/>
          <p:cNvSpPr txBox="1"/>
          <p:nvPr/>
        </p:nvSpPr>
        <p:spPr>
          <a:xfrm>
            <a:off x="1935132" y="3547415"/>
            <a:ext cx="5744932" cy="830997"/>
          </a:xfrm>
          <a:prstGeom prst="rect">
            <a:avLst/>
          </a:prstGeom>
          <a:solidFill>
            <a:schemeClr val="bg1"/>
          </a:solidFill>
        </p:spPr>
        <p:txBody>
          <a:bodyPr wrap="none" rtlCol="0">
            <a:spAutoFit/>
          </a:bodyPr>
          <a:lstStyle/>
          <a:p>
            <a:r>
              <a:rPr kumimoji="1" lang="en-US" altLang="ja-JP" sz="2400" dirty="0" smtClean="0"/>
              <a:t>『Lion ran away』 Arrest </a:t>
            </a:r>
            <a:r>
              <a:rPr kumimoji="1" lang="en-US" altLang="ja-JP" sz="2400" dirty="0"/>
              <a:t>a </a:t>
            </a:r>
            <a:r>
              <a:rPr kumimoji="1" lang="en-US" altLang="ja-JP" sz="2400" dirty="0" smtClean="0"/>
              <a:t>man lied on twitter </a:t>
            </a:r>
          </a:p>
          <a:p>
            <a:r>
              <a:rPr kumimoji="1" lang="en-US" altLang="ja-JP" sz="2400" dirty="0" smtClean="0"/>
              <a:t>after </a:t>
            </a:r>
            <a:r>
              <a:rPr kumimoji="1" lang="en-US" altLang="ja-JP" sz="2400" dirty="0"/>
              <a:t>the Kumamoto earthquake</a:t>
            </a:r>
            <a:endParaRPr kumimoji="1" lang="ja-JP" altLang="en-US" sz="2400" dirty="0"/>
          </a:p>
        </p:txBody>
      </p:sp>
      <p:sp>
        <p:nvSpPr>
          <p:cNvPr id="7" name="テキスト ボックス 6"/>
          <p:cNvSpPr txBox="1"/>
          <p:nvPr/>
        </p:nvSpPr>
        <p:spPr>
          <a:xfrm>
            <a:off x="2405071" y="1810336"/>
            <a:ext cx="918792" cy="276999"/>
          </a:xfrm>
          <a:prstGeom prst="rect">
            <a:avLst/>
          </a:prstGeom>
          <a:solidFill>
            <a:schemeClr val="bg1"/>
          </a:solidFill>
        </p:spPr>
        <p:txBody>
          <a:bodyPr wrap="square" rtlCol="0">
            <a:spAutoFit/>
          </a:bodyPr>
          <a:lstStyle/>
          <a:p>
            <a:pPr algn="ctr"/>
            <a:r>
              <a:rPr kumimoji="1" lang="en-US" altLang="ja-JP" sz="1200" dirty="0" smtClean="0"/>
              <a:t>news</a:t>
            </a:r>
            <a:endParaRPr kumimoji="1" lang="ja-JP" altLang="en-US" sz="1200" dirty="0"/>
          </a:p>
        </p:txBody>
      </p:sp>
      <p:sp>
        <p:nvSpPr>
          <p:cNvPr id="8" name="テキスト ボックス 7"/>
          <p:cNvSpPr txBox="1"/>
          <p:nvPr/>
        </p:nvSpPr>
        <p:spPr>
          <a:xfrm>
            <a:off x="4773380" y="1368298"/>
            <a:ext cx="1806788" cy="306940"/>
          </a:xfrm>
          <a:prstGeom prst="rect">
            <a:avLst/>
          </a:prstGeom>
          <a:solidFill>
            <a:schemeClr val="bg1"/>
          </a:solidFill>
        </p:spPr>
        <p:txBody>
          <a:bodyPr wrap="square" rtlCol="0">
            <a:spAutoFit/>
          </a:bodyPr>
          <a:lstStyle/>
          <a:p>
            <a:r>
              <a:rPr kumimoji="1" lang="en-US" altLang="ja-JP" sz="1400" dirty="0" smtClean="0"/>
              <a:t>2016, 7/21 Thursday</a:t>
            </a:r>
            <a:endParaRPr kumimoji="1" lang="ja-JP" altLang="en-US" sz="1400" dirty="0"/>
          </a:p>
        </p:txBody>
      </p:sp>
      <p:sp>
        <p:nvSpPr>
          <p:cNvPr id="9" name="テキスト ボックス 8"/>
          <p:cNvSpPr txBox="1"/>
          <p:nvPr/>
        </p:nvSpPr>
        <p:spPr>
          <a:xfrm>
            <a:off x="3611379" y="1841146"/>
            <a:ext cx="887996" cy="276999"/>
          </a:xfrm>
          <a:prstGeom prst="rect">
            <a:avLst/>
          </a:prstGeom>
          <a:solidFill>
            <a:schemeClr val="bg1">
              <a:lumMod val="65000"/>
            </a:schemeClr>
          </a:solidFill>
        </p:spPr>
        <p:txBody>
          <a:bodyPr wrap="square" rtlCol="0">
            <a:spAutoFit/>
          </a:bodyPr>
          <a:lstStyle/>
          <a:p>
            <a:pPr algn="ctr"/>
            <a:r>
              <a:rPr kumimoji="1" lang="en-US" altLang="ja-JP" sz="1200" dirty="0" smtClean="0"/>
              <a:t>animation</a:t>
            </a:r>
            <a:endParaRPr kumimoji="1" lang="ja-JP" altLang="en-US" sz="1200" dirty="0"/>
          </a:p>
        </p:txBody>
      </p:sp>
      <p:sp>
        <p:nvSpPr>
          <p:cNvPr id="10" name="テキスト ボックス 9"/>
          <p:cNvSpPr txBox="1"/>
          <p:nvPr/>
        </p:nvSpPr>
        <p:spPr>
          <a:xfrm>
            <a:off x="4466384" y="1844936"/>
            <a:ext cx="887996" cy="276999"/>
          </a:xfrm>
          <a:prstGeom prst="rect">
            <a:avLst/>
          </a:prstGeom>
          <a:solidFill>
            <a:schemeClr val="bg1">
              <a:lumMod val="65000"/>
            </a:schemeClr>
          </a:solidFill>
        </p:spPr>
        <p:txBody>
          <a:bodyPr wrap="square" rtlCol="0">
            <a:spAutoFit/>
          </a:bodyPr>
          <a:lstStyle/>
          <a:p>
            <a:pPr algn="ctr"/>
            <a:r>
              <a:rPr kumimoji="1" lang="en-US" altLang="ja-JP" sz="1200" dirty="0" smtClean="0"/>
              <a:t>feature</a:t>
            </a:r>
            <a:endParaRPr kumimoji="1" lang="ja-JP" altLang="en-US" sz="1200" dirty="0"/>
          </a:p>
        </p:txBody>
      </p:sp>
      <p:sp>
        <p:nvSpPr>
          <p:cNvPr id="11" name="テキスト ボックス 10"/>
          <p:cNvSpPr txBox="1"/>
          <p:nvPr/>
        </p:nvSpPr>
        <p:spPr>
          <a:xfrm>
            <a:off x="5331128" y="1844936"/>
            <a:ext cx="1965155" cy="276999"/>
          </a:xfrm>
          <a:prstGeom prst="rect">
            <a:avLst/>
          </a:prstGeom>
          <a:solidFill>
            <a:schemeClr val="bg1">
              <a:lumMod val="65000"/>
            </a:schemeClr>
          </a:solidFill>
        </p:spPr>
        <p:txBody>
          <a:bodyPr wrap="square" rtlCol="0">
            <a:spAutoFit/>
          </a:bodyPr>
          <a:lstStyle/>
          <a:p>
            <a:pPr algn="ctr"/>
            <a:r>
              <a:rPr kumimoji="1" lang="en-US" altLang="ja-JP" sz="1200" dirty="0" smtClean="0"/>
              <a:t>Special contents</a:t>
            </a:r>
            <a:endParaRPr kumimoji="1" lang="ja-JP" altLang="en-US" sz="1200" dirty="0"/>
          </a:p>
        </p:txBody>
      </p:sp>
      <p:sp>
        <p:nvSpPr>
          <p:cNvPr id="12" name="テキスト ボックス 11"/>
          <p:cNvSpPr txBox="1"/>
          <p:nvPr/>
        </p:nvSpPr>
        <p:spPr>
          <a:xfrm>
            <a:off x="2283467" y="2115136"/>
            <a:ext cx="553978" cy="646331"/>
          </a:xfrm>
          <a:prstGeom prst="rect">
            <a:avLst/>
          </a:prstGeom>
          <a:solidFill>
            <a:schemeClr val="bg1"/>
          </a:solidFill>
        </p:spPr>
        <p:txBody>
          <a:bodyPr wrap="square" rtlCol="0">
            <a:spAutoFit/>
          </a:bodyPr>
          <a:lstStyle/>
          <a:p>
            <a:pPr algn="ctr"/>
            <a:endParaRPr kumimoji="1" lang="en-US" altLang="ja-JP" sz="1200" dirty="0" smtClean="0"/>
          </a:p>
          <a:p>
            <a:pPr algn="ctr"/>
            <a:r>
              <a:rPr kumimoji="1" lang="en-US" altLang="ja-JP" sz="1200" dirty="0" smtClean="0"/>
              <a:t>New</a:t>
            </a:r>
          </a:p>
          <a:p>
            <a:pPr algn="ctr"/>
            <a:endParaRPr kumimoji="1" lang="ja-JP" altLang="en-US" sz="1200" dirty="0"/>
          </a:p>
        </p:txBody>
      </p:sp>
      <p:sp>
        <p:nvSpPr>
          <p:cNvPr id="13" name="テキスト ボックス 12"/>
          <p:cNvSpPr txBox="1"/>
          <p:nvPr/>
        </p:nvSpPr>
        <p:spPr>
          <a:xfrm>
            <a:off x="2902804" y="2118927"/>
            <a:ext cx="745336" cy="646331"/>
          </a:xfrm>
          <a:prstGeom prst="rect">
            <a:avLst/>
          </a:prstGeom>
          <a:solidFill>
            <a:schemeClr val="bg1"/>
          </a:solidFill>
        </p:spPr>
        <p:txBody>
          <a:bodyPr wrap="square" rtlCol="0">
            <a:spAutoFit/>
          </a:bodyPr>
          <a:lstStyle/>
          <a:p>
            <a:pPr algn="ctr"/>
            <a:endParaRPr kumimoji="1" lang="en-US" altLang="ja-JP" sz="1200" dirty="0" smtClean="0"/>
          </a:p>
          <a:p>
            <a:pPr algn="ctr"/>
            <a:r>
              <a:rPr kumimoji="1" lang="en-US" altLang="ja-JP" sz="1200" dirty="0" smtClean="0"/>
              <a:t>Society</a:t>
            </a:r>
          </a:p>
          <a:p>
            <a:pPr algn="ctr"/>
            <a:endParaRPr kumimoji="1" lang="ja-JP" altLang="en-US" sz="1200" dirty="0"/>
          </a:p>
        </p:txBody>
      </p:sp>
      <p:sp>
        <p:nvSpPr>
          <p:cNvPr id="14" name="テキスト ボックス 13"/>
          <p:cNvSpPr txBox="1"/>
          <p:nvPr/>
        </p:nvSpPr>
        <p:spPr>
          <a:xfrm>
            <a:off x="3636203" y="2149738"/>
            <a:ext cx="849659" cy="646331"/>
          </a:xfrm>
          <a:prstGeom prst="rect">
            <a:avLst/>
          </a:prstGeom>
          <a:solidFill>
            <a:schemeClr val="bg1"/>
          </a:solidFill>
        </p:spPr>
        <p:txBody>
          <a:bodyPr wrap="square" rtlCol="0">
            <a:spAutoFit/>
          </a:bodyPr>
          <a:lstStyle/>
          <a:p>
            <a:pPr algn="ctr"/>
            <a:endParaRPr kumimoji="1" lang="en-US" altLang="ja-JP" sz="1200" dirty="0" smtClean="0"/>
          </a:p>
          <a:p>
            <a:pPr algn="ctr"/>
            <a:r>
              <a:rPr kumimoji="1" lang="en-US" altLang="ja-JP" sz="1200" dirty="0" smtClean="0"/>
              <a:t>weather.</a:t>
            </a:r>
          </a:p>
          <a:p>
            <a:pPr algn="ctr"/>
            <a:r>
              <a:rPr kumimoji="1" lang="en-US" altLang="ja-JP" sz="1200" dirty="0" smtClean="0"/>
              <a:t>disaster</a:t>
            </a:r>
            <a:endParaRPr kumimoji="1" lang="ja-JP" altLang="en-US" sz="1200" dirty="0"/>
          </a:p>
        </p:txBody>
      </p:sp>
      <p:sp>
        <p:nvSpPr>
          <p:cNvPr id="15" name="テキスト ボックス 14"/>
          <p:cNvSpPr txBox="1"/>
          <p:nvPr/>
        </p:nvSpPr>
        <p:spPr>
          <a:xfrm>
            <a:off x="4585791" y="2126509"/>
            <a:ext cx="741566" cy="646331"/>
          </a:xfrm>
          <a:prstGeom prst="rect">
            <a:avLst/>
          </a:prstGeom>
          <a:solidFill>
            <a:schemeClr val="bg1"/>
          </a:solidFill>
        </p:spPr>
        <p:txBody>
          <a:bodyPr wrap="square" rtlCol="0">
            <a:spAutoFit/>
          </a:bodyPr>
          <a:lstStyle/>
          <a:p>
            <a:pPr algn="ctr"/>
            <a:endParaRPr kumimoji="1" lang="en-US" altLang="ja-JP" sz="1200" dirty="0" smtClean="0"/>
          </a:p>
          <a:p>
            <a:pPr algn="ctr"/>
            <a:r>
              <a:rPr kumimoji="1" lang="en-US" altLang="ja-JP" sz="1200" dirty="0" err="1" smtClean="0"/>
              <a:t>Science.culture</a:t>
            </a:r>
            <a:endParaRPr kumimoji="1" lang="ja-JP" altLang="en-US" sz="1200" dirty="0"/>
          </a:p>
        </p:txBody>
      </p:sp>
      <p:sp>
        <p:nvSpPr>
          <p:cNvPr id="16" name="テキスト ボックス 15"/>
          <p:cNvSpPr txBox="1"/>
          <p:nvPr/>
        </p:nvSpPr>
        <p:spPr>
          <a:xfrm>
            <a:off x="5413773" y="2143811"/>
            <a:ext cx="741566" cy="646331"/>
          </a:xfrm>
          <a:prstGeom prst="rect">
            <a:avLst/>
          </a:prstGeom>
          <a:solidFill>
            <a:schemeClr val="bg1"/>
          </a:solidFill>
        </p:spPr>
        <p:txBody>
          <a:bodyPr wrap="square" rtlCol="0">
            <a:spAutoFit/>
          </a:bodyPr>
          <a:lstStyle/>
          <a:p>
            <a:pPr algn="ctr"/>
            <a:endParaRPr kumimoji="1" lang="en-US" altLang="ja-JP" sz="1200" dirty="0" smtClean="0"/>
          </a:p>
          <a:p>
            <a:pPr algn="ctr"/>
            <a:r>
              <a:rPr kumimoji="1" lang="en-US" altLang="ja-JP" sz="1200" dirty="0" smtClean="0"/>
              <a:t>Politics</a:t>
            </a:r>
          </a:p>
          <a:p>
            <a:pPr algn="ctr"/>
            <a:endParaRPr kumimoji="1" lang="ja-JP" altLang="en-US" sz="1200" dirty="0"/>
          </a:p>
        </p:txBody>
      </p:sp>
      <p:sp>
        <p:nvSpPr>
          <p:cNvPr id="17" name="テキスト ボックス 16"/>
          <p:cNvSpPr txBox="1"/>
          <p:nvPr/>
        </p:nvSpPr>
        <p:spPr>
          <a:xfrm>
            <a:off x="6147172" y="2161112"/>
            <a:ext cx="905901" cy="646331"/>
          </a:xfrm>
          <a:prstGeom prst="rect">
            <a:avLst/>
          </a:prstGeom>
          <a:solidFill>
            <a:schemeClr val="bg1"/>
          </a:solidFill>
        </p:spPr>
        <p:txBody>
          <a:bodyPr wrap="square" rtlCol="0">
            <a:spAutoFit/>
          </a:bodyPr>
          <a:lstStyle/>
          <a:p>
            <a:pPr algn="ctr"/>
            <a:endParaRPr kumimoji="1" lang="en-US" altLang="ja-JP" sz="1200" dirty="0" smtClean="0"/>
          </a:p>
          <a:p>
            <a:pPr algn="ctr"/>
            <a:r>
              <a:rPr kumimoji="1" lang="en-US" altLang="ja-JP" sz="1200" dirty="0" smtClean="0"/>
              <a:t>Business</a:t>
            </a:r>
          </a:p>
          <a:p>
            <a:pPr algn="ctr"/>
            <a:endParaRPr kumimoji="1" lang="ja-JP" altLang="en-US" sz="1200" dirty="0"/>
          </a:p>
        </p:txBody>
      </p:sp>
      <p:sp>
        <p:nvSpPr>
          <p:cNvPr id="18" name="テキスト ボックス 17"/>
          <p:cNvSpPr txBox="1"/>
          <p:nvPr/>
        </p:nvSpPr>
        <p:spPr>
          <a:xfrm>
            <a:off x="6958494" y="2151393"/>
            <a:ext cx="990120" cy="646331"/>
          </a:xfrm>
          <a:prstGeom prst="rect">
            <a:avLst/>
          </a:prstGeom>
          <a:solidFill>
            <a:schemeClr val="bg1"/>
          </a:solidFill>
        </p:spPr>
        <p:txBody>
          <a:bodyPr wrap="square" rtlCol="0">
            <a:spAutoFit/>
          </a:bodyPr>
          <a:lstStyle/>
          <a:p>
            <a:pPr algn="ctr"/>
            <a:endParaRPr kumimoji="1" lang="en-US" altLang="ja-JP" sz="1200" dirty="0" smtClean="0"/>
          </a:p>
          <a:p>
            <a:pPr algn="ctr"/>
            <a:r>
              <a:rPr kumimoji="1" lang="en-US" altLang="ja-JP" sz="1200" dirty="0" smtClean="0"/>
              <a:t>International</a:t>
            </a:r>
          </a:p>
          <a:p>
            <a:pPr algn="ctr"/>
            <a:endParaRPr kumimoji="1" lang="ja-JP" altLang="en-US" sz="1200" dirty="0"/>
          </a:p>
        </p:txBody>
      </p:sp>
      <p:sp>
        <p:nvSpPr>
          <p:cNvPr id="19" name="テキスト ボックス 18"/>
          <p:cNvSpPr txBox="1"/>
          <p:nvPr/>
        </p:nvSpPr>
        <p:spPr>
          <a:xfrm>
            <a:off x="3323862" y="2756036"/>
            <a:ext cx="4174866" cy="646331"/>
          </a:xfrm>
          <a:prstGeom prst="rect">
            <a:avLst/>
          </a:prstGeom>
          <a:solidFill>
            <a:schemeClr val="bg1"/>
          </a:solidFill>
        </p:spPr>
        <p:txBody>
          <a:bodyPr wrap="none" rtlCol="0">
            <a:spAutoFit/>
          </a:bodyPr>
          <a:lstStyle/>
          <a:p>
            <a:endParaRPr kumimoji="1" lang="en-US" altLang="ja-JP" sz="1200" dirty="0" smtClean="0"/>
          </a:p>
          <a:p>
            <a:r>
              <a:rPr kumimoji="1" lang="en-US" altLang="ja-JP" sz="1200" dirty="0" smtClean="0"/>
              <a:t>Stalker event of </a:t>
            </a:r>
            <a:r>
              <a:rPr kumimoji="1" lang="en-US" altLang="ja-JP" sz="1200" dirty="0" err="1" smtClean="0"/>
              <a:t>nagasaki</a:t>
            </a:r>
            <a:r>
              <a:rPr kumimoji="1" lang="en-US" altLang="ja-JP" sz="1200" dirty="0" smtClean="0"/>
              <a:t>, convinced death penalty for that man</a:t>
            </a:r>
          </a:p>
          <a:p>
            <a:r>
              <a:rPr kumimoji="1" lang="en-US" altLang="ja-JP" sz="1200" dirty="0" smtClean="0"/>
              <a:t> </a:t>
            </a:r>
            <a:endParaRPr kumimoji="1" lang="ja-JP" altLang="en-US" sz="1200" dirty="0"/>
          </a:p>
        </p:txBody>
      </p:sp>
      <p:sp>
        <p:nvSpPr>
          <p:cNvPr id="20" name="テキスト ボックス 19"/>
          <p:cNvSpPr txBox="1"/>
          <p:nvPr/>
        </p:nvSpPr>
        <p:spPr>
          <a:xfrm>
            <a:off x="2121327" y="4309681"/>
            <a:ext cx="1206731" cy="369332"/>
          </a:xfrm>
          <a:prstGeom prst="rect">
            <a:avLst/>
          </a:prstGeom>
          <a:solidFill>
            <a:schemeClr val="bg1"/>
          </a:solidFill>
        </p:spPr>
        <p:txBody>
          <a:bodyPr wrap="none" rtlCol="0">
            <a:spAutoFit/>
          </a:bodyPr>
          <a:lstStyle/>
          <a:p>
            <a:r>
              <a:rPr kumimoji="1" lang="en-US" altLang="ja-JP" dirty="0" smtClean="0"/>
              <a:t>7/20 18:40</a:t>
            </a:r>
            <a:endParaRPr kumimoji="1" lang="ja-JP" altLang="en-US" dirty="0"/>
          </a:p>
        </p:txBody>
      </p:sp>
      <p:sp>
        <p:nvSpPr>
          <p:cNvPr id="21" name="テキスト ボックス 20"/>
          <p:cNvSpPr txBox="1"/>
          <p:nvPr/>
        </p:nvSpPr>
        <p:spPr>
          <a:xfrm>
            <a:off x="4705822" y="4732280"/>
            <a:ext cx="4022696" cy="954107"/>
          </a:xfrm>
          <a:prstGeom prst="rect">
            <a:avLst/>
          </a:prstGeom>
          <a:solidFill>
            <a:schemeClr val="bg1"/>
          </a:solidFill>
        </p:spPr>
        <p:txBody>
          <a:bodyPr wrap="square" rtlCol="0">
            <a:spAutoFit/>
          </a:bodyPr>
          <a:lstStyle/>
          <a:p>
            <a:r>
              <a:rPr kumimoji="1" lang="en-US" altLang="ja-JP" sz="1400" dirty="0"/>
              <a:t>Just after the Kumamoto earthquake, </a:t>
            </a:r>
            <a:endParaRPr kumimoji="1" lang="en-US" altLang="ja-JP" sz="1400" dirty="0" smtClean="0"/>
          </a:p>
          <a:p>
            <a:r>
              <a:rPr kumimoji="1" lang="en-US" altLang="ja-JP" sz="1400" dirty="0" smtClean="0"/>
              <a:t>posted </a:t>
            </a:r>
            <a:r>
              <a:rPr kumimoji="1" lang="en-US" altLang="ja-JP" sz="1400" dirty="0"/>
              <a:t>the content of </a:t>
            </a:r>
            <a:r>
              <a:rPr kumimoji="1" lang="en-US" altLang="ja-JP" sz="1400" dirty="0" smtClean="0"/>
              <a:t>lie message </a:t>
            </a:r>
            <a:r>
              <a:rPr kumimoji="1" lang="ja-JP" altLang="en-US" sz="1400" dirty="0" smtClean="0"/>
              <a:t>「</a:t>
            </a:r>
            <a:r>
              <a:rPr kumimoji="1" lang="en-US" altLang="ja-JP" sz="1400" dirty="0" smtClean="0"/>
              <a:t>The </a:t>
            </a:r>
            <a:r>
              <a:rPr kumimoji="1" lang="en-US" altLang="ja-JP" sz="1400" dirty="0"/>
              <a:t>Zoo's </a:t>
            </a:r>
            <a:r>
              <a:rPr kumimoji="1" lang="en-US" altLang="ja-JP" sz="1400" dirty="0" smtClean="0"/>
              <a:t>Lion</a:t>
            </a:r>
          </a:p>
          <a:p>
            <a:r>
              <a:rPr kumimoji="1" lang="en-US" altLang="ja-JP" sz="1400" dirty="0" smtClean="0"/>
              <a:t> </a:t>
            </a:r>
            <a:r>
              <a:rPr kumimoji="1" lang="en-US" altLang="ja-JP" sz="1400" dirty="0"/>
              <a:t>escaped with an earthquake</a:t>
            </a:r>
            <a:r>
              <a:rPr kumimoji="1" lang="en-US" altLang="ja-JP" sz="1400" dirty="0" smtClean="0"/>
              <a:t>,</a:t>
            </a:r>
            <a:r>
              <a:rPr kumimoji="1" lang="ja-JP" altLang="en-US" sz="1400" dirty="0" smtClean="0"/>
              <a:t>」</a:t>
            </a:r>
            <a:r>
              <a:rPr kumimoji="1" lang="ja-JP" altLang="ja-JP" sz="1400" dirty="0" smtClean="0"/>
              <a:t>　</a:t>
            </a:r>
            <a:r>
              <a:rPr kumimoji="1" lang="en-US" altLang="ja-JP" sz="1400" dirty="0" smtClean="0"/>
              <a:t>to </a:t>
            </a:r>
            <a:r>
              <a:rPr kumimoji="1" lang="en-US" altLang="ja-JP" sz="1400" dirty="0"/>
              <a:t>Twitter and interfered with the operation of the zoo</a:t>
            </a:r>
            <a:endParaRPr kumimoji="1" lang="ja-JP" altLang="en-US" sz="1400" dirty="0"/>
          </a:p>
        </p:txBody>
      </p:sp>
    </p:spTree>
    <p:extLst>
      <p:ext uri="{BB962C8B-B14F-4D97-AF65-F5344CB8AC3E}">
        <p14:creationId xmlns:p14="http://schemas.microsoft.com/office/powerpoint/2010/main" val="18370350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350" y="149226"/>
            <a:ext cx="7886700" cy="1325563"/>
          </a:xfrm>
        </p:spPr>
        <p:txBody>
          <a:bodyPr>
            <a:normAutofit/>
          </a:bodyPr>
          <a:lstStyle/>
          <a:p>
            <a:r>
              <a:rPr lang="en-US" altLang="ja-JP" sz="4000" dirty="0" err="1" smtClean="0"/>
              <a:t>Retweet</a:t>
            </a:r>
            <a:r>
              <a:rPr lang="ja-JP" altLang="en-US" sz="4000" dirty="0" smtClean="0"/>
              <a:t>・</a:t>
            </a:r>
            <a:r>
              <a:rPr lang="en-US" altLang="ja-JP" sz="4000" dirty="0" smtClean="0"/>
              <a:t>share</a:t>
            </a:r>
            <a:endParaRPr kumimoji="1" lang="ja-JP" altLang="en-US" sz="4000" dirty="0"/>
          </a:p>
        </p:txBody>
      </p:sp>
      <p:sp>
        <p:nvSpPr>
          <p:cNvPr id="3" name="コンテンツ プレースホルダー 2"/>
          <p:cNvSpPr>
            <a:spLocks noGrp="1"/>
          </p:cNvSpPr>
          <p:nvPr>
            <p:ph idx="1"/>
          </p:nvPr>
        </p:nvSpPr>
        <p:spPr/>
        <p:txBody>
          <a:bodyPr>
            <a:normAutofit fontScale="92500" lnSpcReduction="10000"/>
          </a:bodyPr>
          <a:lstStyle/>
          <a:p>
            <a:r>
              <a:rPr lang="en-US" altLang="ja-JP" sz="2800" dirty="0"/>
              <a:t>59% of those who </a:t>
            </a:r>
            <a:r>
              <a:rPr lang="en-US" altLang="ja-JP" sz="2800" dirty="0" err="1"/>
              <a:t>retweet</a:t>
            </a:r>
            <a:r>
              <a:rPr lang="en-US" altLang="ja-JP" sz="2800" dirty="0"/>
              <a:t> without confirming original articles on Twitter (research in the United States and France</a:t>
            </a:r>
            <a:r>
              <a:rPr lang="en-US" altLang="ja-JP" sz="2800" dirty="0" smtClean="0"/>
              <a:t>)</a:t>
            </a:r>
          </a:p>
          <a:p>
            <a:pPr lvl="1"/>
            <a:r>
              <a:rPr lang="en-US" altLang="ja-JP" sz="2400" dirty="0"/>
              <a:t>Satisfying by spreading only looking at titles and summaries</a:t>
            </a:r>
            <a:endParaRPr lang="en-US" altLang="ja-JP" sz="2400" dirty="0" smtClean="0"/>
          </a:p>
          <a:p>
            <a:pPr lvl="1"/>
            <a:r>
              <a:rPr lang="en-US" altLang="ja-JP" sz="2400" dirty="0" smtClean="0"/>
              <a:t>https://www.washingtonpost.com/news/the-intersect/wp/2016/06/16/six-in-10-of-you-will-share-this-link-without-reading-it-according-to-a-new-and-depressing-study/</a:t>
            </a:r>
            <a:r>
              <a:rPr lang="ja-JP" altLang="en-US" sz="2400" dirty="0" smtClean="0"/>
              <a:t> </a:t>
            </a:r>
            <a:endParaRPr kumimoji="1" lang="en-US" altLang="ja-JP" sz="2400" dirty="0" smtClean="0"/>
          </a:p>
          <a:p>
            <a:endParaRPr lang="en-US" altLang="ja-JP" sz="2800" dirty="0"/>
          </a:p>
          <a:p>
            <a:r>
              <a:rPr lang="en-US" altLang="ja-JP" sz="2800" dirty="0"/>
              <a:t>The topic of catchy title is easy to spread (even if there are lies and mistakes)</a:t>
            </a:r>
            <a:endParaRPr lang="en-US" altLang="ja-JP" sz="2800" dirty="0" smtClean="0"/>
          </a:p>
          <a:p>
            <a:pPr lvl="1"/>
            <a:r>
              <a:rPr lang="en-US" altLang="ja-JP" sz="2400" dirty="0"/>
              <a:t>Even if there is a correction article it will not diffuse enough to catch up</a:t>
            </a:r>
            <a:endParaRPr kumimoji="1" lang="ja-JP" altLang="en-US" sz="24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65</a:t>
            </a:fld>
            <a:endParaRPr kumimoji="1" lang="ja-JP" altLang="en-US"/>
          </a:p>
        </p:txBody>
      </p:sp>
    </p:spTree>
    <p:extLst>
      <p:ext uri="{BB962C8B-B14F-4D97-AF65-F5344CB8AC3E}">
        <p14:creationId xmlns:p14="http://schemas.microsoft.com/office/powerpoint/2010/main" val="42199936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3888" y="1709739"/>
            <a:ext cx="7886700" cy="2341561"/>
          </a:xfrm>
        </p:spPr>
        <p:txBody>
          <a:bodyPr/>
          <a:lstStyle/>
          <a:p>
            <a:r>
              <a:rPr kumimoji="1" lang="ja-JP" altLang="en-US" dirty="0" smtClean="0"/>
              <a:t>「</a:t>
            </a:r>
            <a:r>
              <a:rPr kumimoji="1" lang="en-US" altLang="ja-JP" dirty="0" smtClean="0"/>
              <a:t>Impersonation</a:t>
            </a:r>
            <a:r>
              <a:rPr kumimoji="1" lang="ja-JP" altLang="en-US" dirty="0" smtClean="0"/>
              <a:t>」</a:t>
            </a:r>
            <a:r>
              <a:rPr kumimoji="1" lang="en-US" altLang="ja-JP" dirty="0" smtClean="0"/>
              <a:t/>
            </a:r>
            <a:br>
              <a:rPr kumimoji="1" lang="en-US" altLang="ja-JP" dirty="0" smtClean="0"/>
            </a:br>
            <a:r>
              <a:rPr kumimoji="1" lang="en-US" altLang="ja-JP" dirty="0" smtClean="0"/>
              <a:t>and </a:t>
            </a:r>
            <a:r>
              <a:rPr kumimoji="1" lang="ja-JP" altLang="en-US" dirty="0" smtClean="0"/>
              <a:t>「</a:t>
            </a:r>
            <a:r>
              <a:rPr kumimoji="1" lang="en-US" altLang="ja-JP" dirty="0" smtClean="0"/>
              <a:t>Takeover</a:t>
            </a:r>
            <a:r>
              <a:rPr kumimoji="1" lang="ja-JP" altLang="en-US" dirty="0" smtClean="0"/>
              <a:t>」</a:t>
            </a:r>
            <a:endParaRPr kumimoji="1" lang="ja-JP" altLang="en-US" dirty="0"/>
          </a:p>
        </p:txBody>
      </p:sp>
      <p:sp>
        <p:nvSpPr>
          <p:cNvPr id="7" name="テキスト プレースホルダー 6"/>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66</a:t>
            </a:fld>
            <a:endParaRPr kumimoji="1" lang="ja-JP" altLang="en-US"/>
          </a:p>
        </p:txBody>
      </p:sp>
    </p:spTree>
    <p:extLst>
      <p:ext uri="{BB962C8B-B14F-4D97-AF65-F5344CB8AC3E}">
        <p14:creationId xmlns:p14="http://schemas.microsoft.com/office/powerpoint/2010/main" val="115524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t>「</a:t>
            </a:r>
            <a:r>
              <a:rPr lang="en-US" altLang="ja-JP" sz="4000" dirty="0" smtClean="0"/>
              <a:t>Impersonation</a:t>
            </a:r>
            <a:r>
              <a:rPr lang="ja-JP" altLang="en-US" sz="4000" dirty="0" smtClean="0"/>
              <a:t>」</a:t>
            </a:r>
            <a:endParaRPr kumimoji="1" lang="ja-JP" altLang="en-US" sz="4000" dirty="0"/>
          </a:p>
        </p:txBody>
      </p:sp>
      <p:sp>
        <p:nvSpPr>
          <p:cNvPr id="3" name="コンテンツ プレースホルダー 2"/>
          <p:cNvSpPr>
            <a:spLocks noGrp="1"/>
          </p:cNvSpPr>
          <p:nvPr>
            <p:ph idx="1"/>
          </p:nvPr>
        </p:nvSpPr>
        <p:spPr/>
        <p:txBody>
          <a:bodyPr>
            <a:normAutofit/>
          </a:bodyPr>
          <a:lstStyle/>
          <a:p>
            <a:r>
              <a:rPr lang="en-US" altLang="ja-JP" sz="2800"/>
              <a:t>I </a:t>
            </a:r>
            <a:r>
              <a:rPr lang="en-US" altLang="ja-JP" sz="2800" smtClean="0"/>
              <a:t>saw </a:t>
            </a:r>
            <a:r>
              <a:rPr lang="en-US" altLang="ja-JP" sz="2800" dirty="0" smtClean="0"/>
              <a:t>write by celebrities </a:t>
            </a:r>
            <a:r>
              <a:rPr lang="en-US" altLang="ja-JP" sz="2800" dirty="0"/>
              <a:t>and famous organization names on bulletin boards and SNS!</a:t>
            </a:r>
            <a:endParaRPr lang="en-US" altLang="ja-JP" sz="2800" dirty="0" smtClean="0"/>
          </a:p>
          <a:p>
            <a:endParaRPr kumimoji="1" lang="en-US" altLang="ja-JP" sz="2800" dirty="0"/>
          </a:p>
          <a:p>
            <a:r>
              <a:rPr lang="en-US" altLang="ja-JP" sz="2800" dirty="0"/>
              <a:t>Have you ever doubted whether it is </a:t>
            </a:r>
            <a:r>
              <a:rPr lang="en-US" altLang="ja-JP" sz="2800" dirty="0" smtClean="0"/>
              <a:t>really by </a:t>
            </a:r>
            <a:r>
              <a:rPr lang="en-US" altLang="ja-JP" sz="2800" dirty="0"/>
              <a:t>genuine thing?</a:t>
            </a:r>
            <a:endParaRPr lang="en-US" altLang="ja-JP" sz="2800" dirty="0" smtClean="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67</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652" y="4254038"/>
            <a:ext cx="2486748" cy="1657184"/>
          </a:xfrm>
          <a:prstGeom prst="rect">
            <a:avLst/>
          </a:prstGeom>
        </p:spPr>
      </p:pic>
    </p:spTree>
    <p:extLst>
      <p:ext uri="{BB962C8B-B14F-4D97-AF65-F5344CB8AC3E}">
        <p14:creationId xmlns:p14="http://schemas.microsoft.com/office/powerpoint/2010/main" val="11059782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Example of Twitter</a:t>
            </a:r>
            <a:endParaRPr kumimoji="1" lang="ja-JP" altLang="en-US" sz="4000" dirty="0"/>
          </a:p>
        </p:txBody>
      </p:sp>
      <p:sp>
        <p:nvSpPr>
          <p:cNvPr id="3" name="コンテンツ プレースホルダー 2"/>
          <p:cNvSpPr>
            <a:spLocks noGrp="1"/>
          </p:cNvSpPr>
          <p:nvPr>
            <p:ph idx="1"/>
          </p:nvPr>
        </p:nvSpPr>
        <p:spPr/>
        <p:txBody>
          <a:bodyPr>
            <a:normAutofit/>
          </a:bodyPr>
          <a:lstStyle/>
          <a:p>
            <a:r>
              <a:rPr kumimoji="1" lang="en-US" altLang="ja-JP" sz="2400" dirty="0" smtClean="0"/>
              <a:t>A few years ago, A ID appealing Kyushu University official account appeared</a:t>
            </a:r>
          </a:p>
          <a:p>
            <a:pPr lvl="1"/>
            <a:r>
              <a:rPr kumimoji="1" lang="en-US" altLang="ja-JP" sz="2000" dirty="0" smtClean="0"/>
              <a:t>Cancellation information etc. tweeted(Currently disappeared)</a:t>
            </a:r>
            <a:endParaRPr lang="en-US" altLang="ja-JP" sz="2000" dirty="0" smtClean="0"/>
          </a:p>
          <a:p>
            <a:endParaRPr kumimoji="1" lang="en-US" altLang="ja-JP" sz="2400" dirty="0" smtClean="0"/>
          </a:p>
          <a:p>
            <a:r>
              <a:rPr kumimoji="1" lang="en-US" altLang="ja-JP" sz="2400" dirty="0" smtClean="0"/>
              <a:t>Fake ID of entertainers and well-known companies</a:t>
            </a:r>
            <a:endParaRPr lang="en-US" altLang="ja-JP" sz="2400" dirty="0"/>
          </a:p>
          <a:p>
            <a:pPr lvl="1"/>
            <a:r>
              <a:rPr lang="en-US" altLang="ja-JP" sz="2000" dirty="0" smtClean="0"/>
              <a:t>Use ID names and profiles reminiscent of the real thing</a:t>
            </a:r>
          </a:p>
          <a:p>
            <a:pPr lvl="1"/>
            <a:r>
              <a:rPr lang="en-US" altLang="ja-JP" sz="2000" dirty="0" smtClean="0"/>
              <a:t>In the case of a bot(an account that repeats their past remarks automatically)</a:t>
            </a:r>
            <a:endParaRPr lang="en-US" altLang="ja-JP" sz="20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68</a:t>
            </a:fld>
            <a:endParaRPr kumimoji="1" lang="ja-JP" altLang="en-US"/>
          </a:p>
        </p:txBody>
      </p:sp>
    </p:spTree>
    <p:extLst>
      <p:ext uri="{BB962C8B-B14F-4D97-AF65-F5344CB8AC3E}">
        <p14:creationId xmlns:p14="http://schemas.microsoft.com/office/powerpoint/2010/main" val="18908768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Measures</a:t>
            </a:r>
            <a:endParaRPr kumimoji="1" lang="ja-JP" altLang="en-US" sz="4000" dirty="0"/>
          </a:p>
        </p:txBody>
      </p:sp>
      <p:sp>
        <p:nvSpPr>
          <p:cNvPr id="3" name="コンテンツ プレースホルダー 2"/>
          <p:cNvSpPr>
            <a:spLocks noGrp="1"/>
          </p:cNvSpPr>
          <p:nvPr>
            <p:ph idx="1"/>
          </p:nvPr>
        </p:nvSpPr>
        <p:spPr/>
        <p:txBody>
          <a:bodyPr>
            <a:normAutofit/>
          </a:bodyPr>
          <a:lstStyle/>
          <a:p>
            <a:r>
              <a:rPr lang="en-US" altLang="ja-JP" sz="2800" dirty="0" smtClean="0"/>
              <a:t>Confirm whether it’s published in other official information(homepage etc.)</a:t>
            </a:r>
          </a:p>
          <a:p>
            <a:r>
              <a:rPr lang="en-US" altLang="ja-JP" sz="2800" dirty="0" smtClean="0"/>
              <a:t>Sometimes even a lot of followers are fakes</a:t>
            </a:r>
          </a:p>
          <a:p>
            <a:pPr lvl="1"/>
            <a:r>
              <a:rPr lang="en-US" altLang="ja-JP" sz="2400" dirty="0" smtClean="0"/>
              <a:t>That’s just many people were deceived</a:t>
            </a:r>
          </a:p>
          <a:p>
            <a:r>
              <a:rPr lang="ja-JP" altLang="en-US" sz="2800" dirty="0" smtClean="0"/>
              <a:t>「</a:t>
            </a:r>
            <a:r>
              <a:rPr lang="en-US" altLang="ja-JP" sz="2800" dirty="0" smtClean="0"/>
              <a:t>Trusted account</a:t>
            </a:r>
            <a:r>
              <a:rPr lang="ja-JP" altLang="en-US" sz="2800" dirty="0" smtClean="0"/>
              <a:t>」</a:t>
            </a:r>
            <a:r>
              <a:rPr lang="en-US" altLang="ja-JP" sz="2800" dirty="0" smtClean="0"/>
              <a:t> (supposed) to be reliable</a:t>
            </a:r>
          </a:p>
          <a:p>
            <a:pPr lvl="1"/>
            <a:r>
              <a:rPr lang="en-US" altLang="ja-JP" sz="2400" dirty="0" smtClean="0"/>
              <a:t>Only people who Twitter approved can get</a:t>
            </a:r>
          </a:p>
          <a:p>
            <a:endParaRPr lang="en-US" altLang="ja-JP" sz="2800" dirty="0" smtClean="0"/>
          </a:p>
          <a:p>
            <a:r>
              <a:rPr lang="en-US" altLang="ja-JP" sz="2800" dirty="0" smtClean="0"/>
              <a:t>Report to management if self-impersonated</a:t>
            </a:r>
            <a:endParaRPr lang="en-US" altLang="ja-JP" sz="28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69</a:t>
            </a:fld>
            <a:endParaRPr kumimoji="1" lang="ja-JP" altLang="en-US"/>
          </a:p>
        </p:txBody>
      </p:sp>
    </p:spTree>
    <p:extLst>
      <p:ext uri="{BB962C8B-B14F-4D97-AF65-F5344CB8AC3E}">
        <p14:creationId xmlns:p14="http://schemas.microsoft.com/office/powerpoint/2010/main" val="1890876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Protection of social attack</a:t>
            </a:r>
            <a:endParaRPr kumimoji="1" lang="ja-JP" altLang="en-US" sz="4000" dirty="0"/>
          </a:p>
        </p:txBody>
      </p:sp>
      <p:sp>
        <p:nvSpPr>
          <p:cNvPr id="3" name="コンテンツ プレースホルダー 2"/>
          <p:cNvSpPr>
            <a:spLocks noGrp="1"/>
          </p:cNvSpPr>
          <p:nvPr>
            <p:ph idx="1"/>
          </p:nvPr>
        </p:nvSpPr>
        <p:spPr/>
        <p:txBody>
          <a:bodyPr>
            <a:normAutofit fontScale="62500" lnSpcReduction="20000"/>
          </a:bodyPr>
          <a:lstStyle/>
          <a:p>
            <a:pPr>
              <a:lnSpc>
                <a:spcPct val="110000"/>
              </a:lnSpc>
            </a:pPr>
            <a:r>
              <a:rPr kumimoji="1" lang="en-US" altLang="ja-JP" sz="3600" dirty="0" smtClean="0"/>
              <a:t>Ask them</a:t>
            </a:r>
            <a:r>
              <a:rPr lang="ja-JP" altLang="en-US" sz="3600" dirty="0" smtClean="0"/>
              <a:t>（「</a:t>
            </a:r>
            <a:r>
              <a:rPr lang="en-US" altLang="ja-JP" sz="3600" dirty="0" smtClean="0"/>
              <a:t>It’s me</a:t>
            </a:r>
            <a:r>
              <a:rPr lang="ja-JP" altLang="en-US" sz="3600" dirty="0" smtClean="0"/>
              <a:t>」「</a:t>
            </a:r>
            <a:r>
              <a:rPr lang="en-US" altLang="ja-JP" sz="3600" dirty="0" smtClean="0"/>
              <a:t>Who are you</a:t>
            </a:r>
            <a:r>
              <a:rPr lang="ja-JP" altLang="en-US" sz="3600" dirty="0" smtClean="0"/>
              <a:t>？」）</a:t>
            </a:r>
            <a:endParaRPr lang="en-US" altLang="ja-JP" sz="3600" dirty="0" smtClean="0"/>
          </a:p>
          <a:p>
            <a:pPr>
              <a:lnSpc>
                <a:spcPct val="110000"/>
              </a:lnSpc>
            </a:pPr>
            <a:endParaRPr lang="en-US" altLang="ja-JP" sz="3600" dirty="0" smtClean="0"/>
          </a:p>
          <a:p>
            <a:pPr>
              <a:lnSpc>
                <a:spcPct val="110000"/>
              </a:lnSpc>
            </a:pPr>
            <a:r>
              <a:rPr lang="en-US" altLang="ja-JP" sz="3600" dirty="0" smtClean="0"/>
              <a:t>Identification   </a:t>
            </a:r>
          </a:p>
          <a:p>
            <a:pPr marL="0" indent="0">
              <a:lnSpc>
                <a:spcPct val="110000"/>
              </a:lnSpc>
              <a:buNone/>
            </a:pPr>
            <a:r>
              <a:rPr lang="en-US" altLang="ja-JP" sz="3600" dirty="0"/>
              <a:t> </a:t>
            </a:r>
            <a:r>
              <a:rPr lang="ja-JP" altLang="en-US" sz="3600" dirty="0" smtClean="0"/>
              <a:t>（</a:t>
            </a:r>
            <a:r>
              <a:rPr lang="en-US" altLang="ja-JP" sz="3600" dirty="0"/>
              <a:t>The address </a:t>
            </a:r>
            <a:r>
              <a:rPr lang="en-US" altLang="ja-JP" sz="3600" dirty="0" smtClean="0"/>
              <a:t>had been sent to here </a:t>
            </a:r>
            <a:r>
              <a:rPr lang="en-US" altLang="ja-JP" sz="3600" dirty="0"/>
              <a:t>is really right</a:t>
            </a:r>
            <a:r>
              <a:rPr lang="ja-JP" altLang="en-US" sz="3600" dirty="0" smtClean="0"/>
              <a:t>？）</a:t>
            </a:r>
            <a:endParaRPr lang="en-US" altLang="ja-JP" sz="3600" dirty="0" smtClean="0"/>
          </a:p>
          <a:p>
            <a:pPr>
              <a:lnSpc>
                <a:spcPct val="110000"/>
              </a:lnSpc>
            </a:pPr>
            <a:endParaRPr kumimoji="1" lang="en-US" altLang="ja-JP" sz="3600" dirty="0" smtClean="0"/>
          </a:p>
          <a:p>
            <a:pPr>
              <a:lnSpc>
                <a:spcPct val="110000"/>
              </a:lnSpc>
            </a:pPr>
            <a:r>
              <a:rPr lang="en-US" altLang="ja-JP" sz="3600" dirty="0"/>
              <a:t>Set p</a:t>
            </a:r>
            <a:r>
              <a:rPr lang="en-US" altLang="ja-JP" sz="3600" dirty="0" smtClean="0"/>
              <a:t>asswords </a:t>
            </a:r>
            <a:r>
              <a:rPr lang="en-US" altLang="ja-JP" sz="3600" dirty="0"/>
              <a:t>and PINs </a:t>
            </a:r>
            <a:r>
              <a:rPr lang="en-US" altLang="ja-JP" sz="3600" dirty="0" smtClean="0"/>
              <a:t>to something difficult </a:t>
            </a:r>
            <a:r>
              <a:rPr lang="en-US" altLang="ja-JP" sz="3600" dirty="0"/>
              <a:t>to understand</a:t>
            </a:r>
            <a:endParaRPr kumimoji="1" lang="en-US" altLang="ja-JP" sz="3600" dirty="0" smtClean="0"/>
          </a:p>
          <a:p>
            <a:pPr>
              <a:lnSpc>
                <a:spcPct val="110000"/>
              </a:lnSpc>
            </a:pPr>
            <a:endParaRPr lang="en-US" altLang="ja-JP" sz="3600" dirty="0" smtClean="0"/>
          </a:p>
          <a:p>
            <a:pPr>
              <a:lnSpc>
                <a:spcPct val="110000"/>
              </a:lnSpc>
            </a:pPr>
            <a:r>
              <a:rPr lang="en-US" altLang="ja-JP" sz="3600" dirty="0"/>
              <a:t>Habit of checking </a:t>
            </a:r>
            <a:r>
              <a:rPr lang="en-US" altLang="ja-JP" sz="3600" dirty="0" smtClean="0"/>
              <a:t>if </a:t>
            </a:r>
            <a:r>
              <a:rPr lang="en-US" altLang="ja-JP" sz="3600" dirty="0"/>
              <a:t>it is </a:t>
            </a:r>
            <a:r>
              <a:rPr lang="en-US" altLang="ja-JP" sz="3600" dirty="0" smtClean="0"/>
              <a:t>seeing by someone when input</a:t>
            </a:r>
          </a:p>
          <a:p>
            <a:pPr>
              <a:lnSpc>
                <a:spcPct val="110000"/>
              </a:lnSpc>
            </a:pPr>
            <a:endParaRPr lang="en-US" altLang="ja-JP" sz="3600" dirty="0" smtClean="0"/>
          </a:p>
          <a:p>
            <a:pPr>
              <a:lnSpc>
                <a:spcPct val="110000"/>
              </a:lnSpc>
            </a:pPr>
            <a:r>
              <a:rPr lang="en-US" altLang="ja-JP" sz="3600" dirty="0"/>
              <a:t>Use biometrics (fingerprints, veins </a:t>
            </a:r>
            <a:r>
              <a:rPr lang="en-US" altLang="ja-JP" sz="3600" dirty="0" smtClean="0"/>
              <a:t>etc.)</a:t>
            </a:r>
            <a:endParaRPr kumimoji="1" lang="ja-JP" altLang="en-US" sz="36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a:t>
            </a:fld>
            <a:endParaRPr kumimoji="1" lang="ja-JP" altLang="en-US" dirty="0"/>
          </a:p>
        </p:txBody>
      </p:sp>
    </p:spTree>
    <p:extLst>
      <p:ext uri="{BB962C8B-B14F-4D97-AF65-F5344CB8AC3E}">
        <p14:creationId xmlns:p14="http://schemas.microsoft.com/office/powerpoint/2010/main" val="1792554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Verified Account A</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70</a:t>
            </a:fld>
            <a:endParaRPr kumimoji="1" lang="ja-JP" altLang="en-US"/>
          </a:p>
        </p:txBody>
      </p:sp>
      <p:sp>
        <p:nvSpPr>
          <p:cNvPr id="3" name="テキスト ボックス 2"/>
          <p:cNvSpPr txBox="1"/>
          <p:nvPr/>
        </p:nvSpPr>
        <p:spPr>
          <a:xfrm>
            <a:off x="3878155" y="5103099"/>
            <a:ext cx="1576211" cy="307777"/>
          </a:xfrm>
          <a:prstGeom prst="rect">
            <a:avLst/>
          </a:prstGeom>
          <a:solidFill>
            <a:schemeClr val="tx1"/>
          </a:solidFill>
        </p:spPr>
        <p:txBody>
          <a:bodyPr wrap="square" rtlCol="0">
            <a:spAutoFit/>
          </a:bodyPr>
          <a:lstStyle/>
          <a:p>
            <a:r>
              <a:rPr kumimoji="1" lang="en-US" altLang="ja-JP" sz="1400" dirty="0" smtClean="0">
                <a:solidFill>
                  <a:schemeClr val="bg1"/>
                </a:solidFill>
              </a:rPr>
              <a:t>Verified account</a:t>
            </a:r>
            <a:endParaRPr kumimoji="1" lang="ja-JP" altLang="en-US" sz="1400" dirty="0">
              <a:solidFill>
                <a:schemeClr val="bg1"/>
              </a:solidFill>
            </a:endParaRPr>
          </a:p>
        </p:txBody>
      </p:sp>
      <p:sp>
        <p:nvSpPr>
          <p:cNvPr id="5" name="テキスト ボックス 4"/>
          <p:cNvSpPr txBox="1"/>
          <p:nvPr/>
        </p:nvSpPr>
        <p:spPr>
          <a:xfrm>
            <a:off x="5431679" y="3944910"/>
            <a:ext cx="878255" cy="584776"/>
          </a:xfrm>
          <a:prstGeom prst="rect">
            <a:avLst/>
          </a:prstGeom>
          <a:solidFill>
            <a:schemeClr val="bg1"/>
          </a:solidFill>
        </p:spPr>
        <p:txBody>
          <a:bodyPr wrap="square" rtlCol="0">
            <a:spAutoFit/>
          </a:bodyPr>
          <a:lstStyle/>
          <a:p>
            <a:r>
              <a:rPr kumimoji="1" lang="en-US" altLang="ja-JP" sz="1400" dirty="0" smtClean="0"/>
              <a:t>Tweets</a:t>
            </a:r>
          </a:p>
          <a:p>
            <a:r>
              <a:rPr kumimoji="1" lang="en-US" altLang="ja-JP" dirty="0" smtClean="0"/>
              <a:t>19129</a:t>
            </a:r>
            <a:endParaRPr kumimoji="1" lang="ja-JP" altLang="en-US" dirty="0"/>
          </a:p>
        </p:txBody>
      </p:sp>
      <p:sp>
        <p:nvSpPr>
          <p:cNvPr id="7" name="テキスト ボックス 6"/>
          <p:cNvSpPr txBox="1"/>
          <p:nvPr/>
        </p:nvSpPr>
        <p:spPr>
          <a:xfrm>
            <a:off x="6489359" y="3948700"/>
            <a:ext cx="878255" cy="584776"/>
          </a:xfrm>
          <a:prstGeom prst="rect">
            <a:avLst/>
          </a:prstGeom>
          <a:solidFill>
            <a:schemeClr val="bg1"/>
          </a:solidFill>
        </p:spPr>
        <p:txBody>
          <a:bodyPr wrap="square" rtlCol="0">
            <a:spAutoFit/>
          </a:bodyPr>
          <a:lstStyle/>
          <a:p>
            <a:r>
              <a:rPr kumimoji="1" lang="en-US" altLang="ja-JP" sz="1400" dirty="0" smtClean="0"/>
              <a:t>Follow</a:t>
            </a:r>
          </a:p>
          <a:p>
            <a:r>
              <a:rPr kumimoji="1" lang="en-US" altLang="ja-JP" dirty="0" smtClean="0"/>
              <a:t>629</a:t>
            </a:r>
            <a:endParaRPr kumimoji="1" lang="ja-JP" altLang="en-US" dirty="0"/>
          </a:p>
        </p:txBody>
      </p:sp>
      <p:pic>
        <p:nvPicPr>
          <p:cNvPr id="9" name="コンテンツ プレースホルダー 8"/>
          <p:cNvPicPr>
            <a:picLocks noGrp="1" noChangeAspect="1"/>
          </p:cNvPicPr>
          <p:nvPr>
            <p:ph idx="1"/>
          </p:nvPr>
        </p:nvPicPr>
        <p:blipFill>
          <a:blip r:embed="rId3"/>
          <a:srcRect t="15164" b="15164"/>
          <a:stretch>
            <a:fillRect/>
          </a:stretch>
        </p:blipFill>
        <p:spPr/>
      </p:pic>
      <p:sp>
        <p:nvSpPr>
          <p:cNvPr id="10" name="テキスト ボックス 9"/>
          <p:cNvSpPr txBox="1"/>
          <p:nvPr/>
        </p:nvSpPr>
        <p:spPr>
          <a:xfrm>
            <a:off x="945816" y="4863590"/>
            <a:ext cx="2324001" cy="923330"/>
          </a:xfrm>
          <a:prstGeom prst="rect">
            <a:avLst/>
          </a:prstGeom>
          <a:solidFill>
            <a:schemeClr val="bg1"/>
          </a:solidFill>
        </p:spPr>
        <p:txBody>
          <a:bodyPr wrap="square" rtlCol="0">
            <a:spAutoFit/>
          </a:bodyPr>
          <a:lstStyle/>
          <a:p>
            <a:r>
              <a:rPr kumimoji="1" lang="en-US" altLang="ja-JP" dirty="0" err="1" smtClean="0"/>
              <a:t>sugamiyatsuru</a:t>
            </a:r>
            <a:r>
              <a:rPr kumimoji="1" lang="en-US" altLang="ja-JP" dirty="0" smtClean="0"/>
              <a:t>@</a:t>
            </a:r>
          </a:p>
          <a:p>
            <a:r>
              <a:rPr kumimoji="1" lang="en-US" altLang="ja-JP" dirty="0"/>
              <a:t>K</a:t>
            </a:r>
            <a:r>
              <a:rPr kumimoji="1" lang="en-US" altLang="ja-JP" dirty="0" smtClean="0"/>
              <a:t>yoto </a:t>
            </a:r>
            <a:r>
              <a:rPr kumimoji="1" lang="en-US" altLang="ja-JP" dirty="0"/>
              <a:t>S</a:t>
            </a:r>
            <a:r>
              <a:rPr kumimoji="1" lang="en-US" altLang="ja-JP" dirty="0" smtClean="0"/>
              <a:t>eika </a:t>
            </a:r>
            <a:r>
              <a:rPr kumimoji="1" lang="en-US" altLang="ja-JP" dirty="0"/>
              <a:t>U</a:t>
            </a:r>
            <a:r>
              <a:rPr kumimoji="1" lang="en-US" altLang="ja-JP" dirty="0" smtClean="0"/>
              <a:t>niversity </a:t>
            </a:r>
          </a:p>
          <a:p>
            <a:r>
              <a:rPr kumimoji="1" lang="en-US" altLang="ja-JP" dirty="0" smtClean="0"/>
              <a:t>manga department</a:t>
            </a:r>
            <a:endParaRPr kumimoji="1" lang="ja-JP" altLang="en-US" dirty="0"/>
          </a:p>
        </p:txBody>
      </p:sp>
      <p:sp>
        <p:nvSpPr>
          <p:cNvPr id="11" name="テキスト ボックス 10"/>
          <p:cNvSpPr txBox="1"/>
          <p:nvPr/>
        </p:nvSpPr>
        <p:spPr>
          <a:xfrm>
            <a:off x="3151987" y="5043010"/>
            <a:ext cx="1820299" cy="369332"/>
          </a:xfrm>
          <a:prstGeom prst="rect">
            <a:avLst/>
          </a:prstGeom>
          <a:solidFill>
            <a:schemeClr val="bg1"/>
          </a:solidFill>
        </p:spPr>
        <p:txBody>
          <a:bodyPr wrap="square" rtlCol="0">
            <a:spAutoFit/>
          </a:bodyPr>
          <a:lstStyle/>
          <a:p>
            <a:endParaRPr kumimoji="1" lang="ja-JP" altLang="en-US" dirty="0"/>
          </a:p>
        </p:txBody>
      </p:sp>
      <p:sp>
        <p:nvSpPr>
          <p:cNvPr id="12" name="テキスト ボックス 11"/>
          <p:cNvSpPr txBox="1"/>
          <p:nvPr/>
        </p:nvSpPr>
        <p:spPr>
          <a:xfrm>
            <a:off x="5966180" y="5425080"/>
            <a:ext cx="2586686" cy="923330"/>
          </a:xfrm>
          <a:prstGeom prst="rect">
            <a:avLst/>
          </a:prstGeom>
          <a:solidFill>
            <a:schemeClr val="bg1"/>
          </a:solidFill>
        </p:spPr>
        <p:txBody>
          <a:bodyPr wrap="square" rtlCol="0">
            <a:spAutoFit/>
          </a:bodyPr>
          <a:lstStyle/>
          <a:p>
            <a:endParaRPr kumimoji="1" lang="en-US" altLang="ja-JP" dirty="0" smtClean="0"/>
          </a:p>
          <a:p>
            <a:endParaRPr kumimoji="1" lang="en-US" altLang="ja-JP" dirty="0"/>
          </a:p>
          <a:p>
            <a:endParaRPr kumimoji="1" lang="ja-JP" altLang="en-US" dirty="0"/>
          </a:p>
        </p:txBody>
      </p:sp>
    </p:spTree>
    <p:extLst>
      <p:ext uri="{BB962C8B-B14F-4D97-AF65-F5344CB8AC3E}">
        <p14:creationId xmlns:p14="http://schemas.microsoft.com/office/powerpoint/2010/main" val="2681749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0156" y="664422"/>
            <a:ext cx="6589200" cy="779906"/>
          </a:xfrm>
        </p:spPr>
        <p:txBody>
          <a:bodyPr>
            <a:normAutofit/>
          </a:bodyPr>
          <a:lstStyle/>
          <a:p>
            <a:r>
              <a:rPr kumimoji="1" lang="en-US" altLang="ja-JP" dirty="0" smtClean="0"/>
              <a:t>Kyushu University Official Account</a:t>
            </a:r>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71</a:t>
            </a:fld>
            <a:endParaRPr kumimoji="1" lang="ja-JP" altLang="en-US"/>
          </a:p>
        </p:txBody>
      </p:sp>
      <p:pic>
        <p:nvPicPr>
          <p:cNvPr id="3" name="図 2"/>
          <p:cNvPicPr>
            <a:picLocks noChangeAspect="1"/>
          </p:cNvPicPr>
          <p:nvPr/>
        </p:nvPicPr>
        <p:blipFill>
          <a:blip r:embed="rId3"/>
          <a:stretch>
            <a:fillRect/>
          </a:stretch>
        </p:blipFill>
        <p:spPr>
          <a:xfrm>
            <a:off x="648557" y="1526756"/>
            <a:ext cx="8215075" cy="3013613"/>
          </a:xfrm>
          <a:prstGeom prst="rect">
            <a:avLst/>
          </a:prstGeom>
        </p:spPr>
      </p:pic>
      <p:sp>
        <p:nvSpPr>
          <p:cNvPr id="8" name="テキスト ボックス 7"/>
          <p:cNvSpPr txBox="1"/>
          <p:nvPr/>
        </p:nvSpPr>
        <p:spPr>
          <a:xfrm>
            <a:off x="5147934" y="2458815"/>
            <a:ext cx="184666" cy="369332"/>
          </a:xfrm>
          <a:prstGeom prst="rect">
            <a:avLst/>
          </a:prstGeom>
          <a:noFill/>
        </p:spPr>
        <p:txBody>
          <a:bodyPr wrap="none" rtlCol="0">
            <a:spAutoFit/>
          </a:bodyPr>
          <a:lstStyle/>
          <a:p>
            <a:endParaRPr kumimoji="1" lang="ja-JP" altLang="en-US" dirty="0"/>
          </a:p>
        </p:txBody>
      </p:sp>
      <p:sp>
        <p:nvSpPr>
          <p:cNvPr id="13" name="角丸四角形 12"/>
          <p:cNvSpPr/>
          <p:nvPr/>
        </p:nvSpPr>
        <p:spPr>
          <a:xfrm>
            <a:off x="7071428" y="2145749"/>
            <a:ext cx="731520" cy="4232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405349" y="2567287"/>
            <a:ext cx="5742446" cy="3007948"/>
          </a:xfrm>
          <a:prstGeom prst="rect">
            <a:avLst/>
          </a:prstGeom>
        </p:spPr>
      </p:pic>
      <p:cxnSp>
        <p:nvCxnSpPr>
          <p:cNvPr id="20" name="直線矢印コネクタ 19"/>
          <p:cNvCxnSpPr/>
          <p:nvPr/>
        </p:nvCxnSpPr>
        <p:spPr>
          <a:xfrm flipH="1">
            <a:off x="2891490" y="2357382"/>
            <a:ext cx="4179938" cy="560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5"/>
          <a:stretch>
            <a:fillRect/>
          </a:stretch>
        </p:blipFill>
        <p:spPr>
          <a:xfrm>
            <a:off x="2766508" y="3688268"/>
            <a:ext cx="6377492" cy="2794171"/>
          </a:xfrm>
          <a:prstGeom prst="rect">
            <a:avLst/>
          </a:prstGeom>
        </p:spPr>
      </p:pic>
      <p:cxnSp>
        <p:nvCxnSpPr>
          <p:cNvPr id="12" name="直線矢印コネクタ 11"/>
          <p:cNvCxnSpPr/>
          <p:nvPr/>
        </p:nvCxnSpPr>
        <p:spPr>
          <a:xfrm flipH="1">
            <a:off x="5688399" y="2569014"/>
            <a:ext cx="1748790" cy="14839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1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par>
                                <p:cTn id="13" presetID="2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t>「</a:t>
            </a:r>
            <a:r>
              <a:rPr lang="en-US" altLang="ja-JP" sz="4000" dirty="0" smtClean="0"/>
              <a:t>Take over</a:t>
            </a:r>
            <a:r>
              <a:rPr lang="ja-JP" altLang="en-US" sz="4000" dirty="0" smtClean="0"/>
              <a:t>」</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kumimoji="1" lang="en-US" altLang="ja-JP" sz="2800" dirty="0" smtClean="0"/>
              <a:t>Account is protected by </a:t>
            </a:r>
            <a:r>
              <a:rPr kumimoji="1" lang="ja-JP" altLang="en-US" sz="2800" dirty="0" smtClean="0"/>
              <a:t>「</a:t>
            </a:r>
            <a:r>
              <a:rPr kumimoji="1" lang="en-US" altLang="ja-JP" sz="2800" dirty="0" smtClean="0"/>
              <a:t>ID</a:t>
            </a:r>
            <a:r>
              <a:rPr kumimoji="1" lang="ja-JP" altLang="en-US" sz="2800" dirty="0" smtClean="0"/>
              <a:t>」</a:t>
            </a:r>
            <a:r>
              <a:rPr kumimoji="1" lang="en-US" altLang="ja-JP" sz="2800" dirty="0" smtClean="0"/>
              <a:t> and </a:t>
            </a:r>
            <a:r>
              <a:rPr kumimoji="1" lang="ja-JP" altLang="en-US" sz="2800" dirty="0" smtClean="0"/>
              <a:t>「</a:t>
            </a:r>
            <a:r>
              <a:rPr kumimoji="1" lang="en-US" altLang="ja-JP" sz="2800" dirty="0" smtClean="0"/>
              <a:t>Password</a:t>
            </a:r>
            <a:r>
              <a:rPr kumimoji="1" lang="ja-JP" altLang="en-US" sz="2800" dirty="0" smtClean="0"/>
              <a:t>」</a:t>
            </a:r>
            <a:endParaRPr kumimoji="1" lang="en-US" altLang="ja-JP" sz="2800" dirty="0" smtClean="0"/>
          </a:p>
          <a:p>
            <a:pPr lvl="1"/>
            <a:r>
              <a:rPr lang="en-US" altLang="ja-JP" sz="2400" dirty="0" smtClean="0"/>
              <a:t>People who know ID and password can use that account</a:t>
            </a:r>
          </a:p>
          <a:p>
            <a:pPr lvl="1"/>
            <a:r>
              <a:rPr lang="en-US" altLang="ja-JP" sz="2400" dirty="0"/>
              <a:t>What if the information leaks to another person (malicious)?</a:t>
            </a:r>
            <a:endParaRPr lang="en-US" altLang="ja-JP" sz="2400" dirty="0" smtClean="0"/>
          </a:p>
          <a:p>
            <a:pPr lvl="1"/>
            <a:endParaRPr lang="en-US" altLang="ja-JP" sz="2400" dirty="0"/>
          </a:p>
          <a:p>
            <a:r>
              <a:rPr lang="en-US" altLang="ja-JP" sz="2800" dirty="0"/>
              <a:t>Fraud by e-mail account hijacking</a:t>
            </a:r>
            <a:endParaRPr lang="en-US" altLang="ja-JP" sz="2800" dirty="0" smtClean="0"/>
          </a:p>
          <a:p>
            <a:pPr lvl="1"/>
            <a:r>
              <a:rPr lang="ja-JP" altLang="en-US" sz="2400" dirty="0" smtClean="0"/>
              <a:t>「</a:t>
            </a:r>
            <a:r>
              <a:rPr lang="en-US" altLang="ja-JP" sz="2400" dirty="0"/>
              <a:t>I am troubled with the theft at the travel destination, </a:t>
            </a:r>
            <a:r>
              <a:rPr lang="en-US" altLang="ja-JP" sz="2400" dirty="0" smtClean="0"/>
              <a:t>please send me some </a:t>
            </a:r>
            <a:r>
              <a:rPr lang="en-US" altLang="ja-JP" sz="2400" dirty="0"/>
              <a:t>money</a:t>
            </a:r>
            <a:r>
              <a:rPr lang="ja-JP" altLang="en-US" sz="2400" dirty="0" smtClean="0"/>
              <a:t>」</a:t>
            </a:r>
            <a:endParaRPr lang="en-US" altLang="ja-JP" sz="2400" dirty="0" smtClean="0"/>
          </a:p>
          <a:p>
            <a:pPr lvl="3"/>
            <a:endParaRPr lang="en-US" altLang="ja-JP" sz="1600" dirty="0" smtClean="0"/>
          </a:p>
          <a:p>
            <a:r>
              <a:rPr lang="en-US" altLang="ja-JP" sz="2800" dirty="0" smtClean="0"/>
              <a:t>Fraud by hijacking LINE’s ID</a:t>
            </a:r>
          </a:p>
          <a:p>
            <a:pPr lvl="1"/>
            <a:r>
              <a:rPr lang="en-US" altLang="ja-JP" sz="2400" dirty="0" smtClean="0"/>
              <a:t>Pretend to friend and let you buy something like </a:t>
            </a:r>
            <a:r>
              <a:rPr lang="en-US" altLang="ja-JP" sz="2400" dirty="0" err="1" smtClean="0"/>
              <a:t>webmoney</a:t>
            </a:r>
            <a:r>
              <a:rPr lang="en-US" altLang="ja-JP" sz="2400" dirty="0" smtClean="0"/>
              <a:t>, and let you give them photo of charging code</a:t>
            </a:r>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72</a:t>
            </a:fld>
            <a:endParaRPr kumimoji="1" lang="ja-JP" altLang="en-US"/>
          </a:p>
        </p:txBody>
      </p:sp>
    </p:spTree>
    <p:extLst>
      <p:ext uri="{BB962C8B-B14F-4D97-AF65-F5344CB8AC3E}">
        <p14:creationId xmlns:p14="http://schemas.microsoft.com/office/powerpoint/2010/main" val="3776353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56100" y="330200"/>
            <a:ext cx="6589200" cy="528798"/>
          </a:xfrm>
        </p:spPr>
        <p:txBody>
          <a:bodyPr>
            <a:noAutofit/>
          </a:bodyPr>
          <a:lstStyle/>
          <a:p>
            <a:r>
              <a:rPr lang="en-US" altLang="ja-JP" sz="4000" dirty="0" smtClean="0"/>
              <a:t>Actually sent fake mail</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73</a:t>
            </a:fld>
            <a:endParaRPr kumimoji="1" lang="ja-JP" altLang="en-US"/>
          </a:p>
        </p:txBody>
      </p:sp>
      <p:sp>
        <p:nvSpPr>
          <p:cNvPr id="5" name="テキスト ボックス 4"/>
          <p:cNvSpPr txBox="1"/>
          <p:nvPr/>
        </p:nvSpPr>
        <p:spPr>
          <a:xfrm>
            <a:off x="743613" y="1224123"/>
            <a:ext cx="7001302" cy="3970318"/>
          </a:xfrm>
          <a:prstGeom prst="rect">
            <a:avLst/>
          </a:prstGeom>
          <a:noFill/>
        </p:spPr>
        <p:txBody>
          <a:bodyPr wrap="square" rtlCol="0">
            <a:spAutoFit/>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Subject: Loan</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Kindly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pardon my ignorance for not informing you about my urgent trip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to</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err="1" smtClean="0">
                <a:latin typeface="Arial Unicode MS" panose="020B0604020202020204" pitchFamily="50" charset="-128"/>
                <a:ea typeface="Arial Unicode MS" panose="020B0604020202020204" pitchFamily="50" charset="-128"/>
                <a:cs typeface="Arial Unicode MS" panose="020B0604020202020204" pitchFamily="50" charset="-128"/>
              </a:rPr>
              <a:t>spain</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and for reaching out to you this way. I'm seriously in mess over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here</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and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I need you to help me out. I thought it expedient for me to confide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in</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you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and I will be glad to have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this</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confidential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between us. I was a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victim</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of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harm robbers here. Though I wasn't hurt, I'm mentally and physically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ok,</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but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my money, mobile phone and my bags with some vital documents were taken</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away by these guys. I'm urgently in need of some money to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complete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my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major</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aim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of being here and to balance my bills till my departure next weekend</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t>
            </a:r>
          </a:p>
          <a:p>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Continue</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テキスト ボックス 2"/>
          <p:cNvSpPr txBox="1"/>
          <p:nvPr/>
        </p:nvSpPr>
        <p:spPr>
          <a:xfrm>
            <a:off x="2242437" y="5008404"/>
            <a:ext cx="5765800" cy="1569660"/>
          </a:xfrm>
          <a:prstGeom prst="rect">
            <a:avLst/>
          </a:prstGeom>
          <a:noFill/>
        </p:spPr>
        <p:txBody>
          <a:bodyPr wrap="square" rtlCol="0">
            <a:spAutoFit/>
          </a:bodyPr>
          <a:lstStyle/>
          <a:p>
            <a:r>
              <a:rPr kumimoji="1" lang="en-US" altLang="ja-JP" sz="2400" dirty="0">
                <a:solidFill>
                  <a:srgbClr val="C00000"/>
                </a:solidFill>
              </a:rPr>
              <a:t>I had urgently come to Spain, </a:t>
            </a:r>
            <a:r>
              <a:rPr kumimoji="1" lang="en-US" altLang="ja-JP" sz="2400" dirty="0" smtClean="0">
                <a:solidFill>
                  <a:srgbClr val="C00000"/>
                </a:solidFill>
              </a:rPr>
              <a:t>but </a:t>
            </a:r>
            <a:r>
              <a:rPr kumimoji="1" lang="en-US" altLang="ja-JP" sz="2400" dirty="0">
                <a:solidFill>
                  <a:srgbClr val="C00000"/>
                </a:solidFill>
              </a:rPr>
              <a:t>a thief </a:t>
            </a:r>
            <a:r>
              <a:rPr kumimoji="1" lang="en-US" altLang="ja-JP" sz="2400" dirty="0" smtClean="0">
                <a:solidFill>
                  <a:srgbClr val="C00000"/>
                </a:solidFill>
              </a:rPr>
              <a:t>stole </a:t>
            </a:r>
            <a:r>
              <a:rPr kumimoji="1" lang="en-US" altLang="ja-JP" sz="2400" dirty="0">
                <a:solidFill>
                  <a:srgbClr val="C00000"/>
                </a:solidFill>
              </a:rPr>
              <a:t>my bag containing cash, phone and important documents</a:t>
            </a:r>
            <a:r>
              <a:rPr kumimoji="1" lang="en-US" altLang="ja-JP" sz="2400" dirty="0" smtClean="0">
                <a:solidFill>
                  <a:srgbClr val="C00000"/>
                </a:solidFill>
              </a:rPr>
              <a:t>.</a:t>
            </a:r>
          </a:p>
          <a:p>
            <a:r>
              <a:rPr kumimoji="1" lang="en-US" altLang="ja-JP" sz="2400" dirty="0">
                <a:solidFill>
                  <a:srgbClr val="C00000"/>
                </a:solidFill>
              </a:rPr>
              <a:t>Cash is urgently needed to finish </a:t>
            </a:r>
            <a:r>
              <a:rPr kumimoji="1" lang="en-US" altLang="ja-JP" sz="2400" dirty="0" smtClean="0">
                <a:solidFill>
                  <a:srgbClr val="C00000"/>
                </a:solidFill>
              </a:rPr>
              <a:t>my errand</a:t>
            </a:r>
            <a:r>
              <a:rPr kumimoji="1" lang="en-US" altLang="ja-JP" sz="2400" dirty="0">
                <a:solidFill>
                  <a:srgbClr val="C00000"/>
                </a:solidFill>
              </a:rPr>
              <a:t>.</a:t>
            </a:r>
            <a:endParaRPr kumimoji="1" lang="ja-JP" altLang="en-US" sz="2400" dirty="0">
              <a:solidFill>
                <a:srgbClr val="C00000"/>
              </a:solidFill>
            </a:endParaRPr>
          </a:p>
        </p:txBody>
      </p:sp>
    </p:spTree>
    <p:extLst>
      <p:ext uri="{BB962C8B-B14F-4D97-AF65-F5344CB8AC3E}">
        <p14:creationId xmlns:p14="http://schemas.microsoft.com/office/powerpoint/2010/main" val="36350128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43400" y="258986"/>
            <a:ext cx="6589200" cy="528798"/>
          </a:xfrm>
        </p:spPr>
        <p:txBody>
          <a:bodyPr>
            <a:noAutofit/>
          </a:bodyPr>
          <a:lstStyle/>
          <a:p>
            <a:r>
              <a:rPr lang="en-US" altLang="ja-JP" sz="4000" dirty="0"/>
              <a:t>Actually sent fake mail</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74</a:t>
            </a:fld>
            <a:endParaRPr kumimoji="1" lang="ja-JP" altLang="en-US"/>
          </a:p>
        </p:txBody>
      </p:sp>
      <p:sp>
        <p:nvSpPr>
          <p:cNvPr id="5" name="テキスト ボックス 4"/>
          <p:cNvSpPr txBox="1"/>
          <p:nvPr/>
        </p:nvSpPr>
        <p:spPr>
          <a:xfrm>
            <a:off x="705513" y="1025058"/>
            <a:ext cx="7001302" cy="4801314"/>
          </a:xfrm>
          <a:prstGeom prst="rect">
            <a:avLst/>
          </a:prstGeom>
          <a:noFill/>
        </p:spPr>
        <p:txBody>
          <a:bodyPr wrap="square" rtlCol="0">
            <a:spAutoFit/>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Can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you please lend me a sum of 2500euros [approximately $3300 us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dollars]</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or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any amount you can afford to lend me?  I will refund you back upon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my</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arrival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back home. if you would be able to help me out with the money or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any</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amount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you can afford, below is my name and the require details for you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to</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make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the transfer on my name at any western union money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transfer</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outlet/office</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Name:   </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Name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blank</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Address: </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Address blank</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08011 Barcelona</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Country : Spain</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I don't yet have a local phone (still gathering my bearings and such),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so</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email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is probably the best form of contact for now. I will expect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your</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response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soon.</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Thanks &amp; Regards.</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a:t>
            </a:r>
          </a:p>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Name blank</a:t>
            </a:r>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テキスト ボックス 6"/>
          <p:cNvSpPr txBox="1"/>
          <p:nvPr/>
        </p:nvSpPr>
        <p:spPr>
          <a:xfrm>
            <a:off x="3687175" y="4753296"/>
            <a:ext cx="5254024" cy="1938992"/>
          </a:xfrm>
          <a:prstGeom prst="rect">
            <a:avLst/>
          </a:prstGeom>
          <a:noFill/>
        </p:spPr>
        <p:txBody>
          <a:bodyPr wrap="square" rtlCol="0">
            <a:spAutoFit/>
          </a:bodyPr>
          <a:lstStyle/>
          <a:p>
            <a:r>
              <a:rPr kumimoji="1" lang="en-US" altLang="ja-JP" sz="2400" dirty="0" smtClean="0">
                <a:solidFill>
                  <a:srgbClr val="C00000"/>
                </a:solidFill>
              </a:rPr>
              <a:t>I </a:t>
            </a:r>
            <a:r>
              <a:rPr kumimoji="1" lang="en-US" altLang="ja-JP" sz="2400" dirty="0">
                <a:solidFill>
                  <a:srgbClr val="C00000"/>
                </a:solidFill>
              </a:rPr>
              <a:t>will return it when I return </a:t>
            </a:r>
            <a:r>
              <a:rPr kumimoji="1" lang="en-US" altLang="ja-JP" sz="2400" dirty="0" smtClean="0">
                <a:solidFill>
                  <a:srgbClr val="C00000"/>
                </a:solidFill>
              </a:rPr>
              <a:t>country,</a:t>
            </a:r>
            <a:endParaRPr kumimoji="1" lang="en-US" altLang="ja-JP" sz="2400" dirty="0">
              <a:solidFill>
                <a:srgbClr val="C00000"/>
              </a:solidFill>
            </a:endParaRPr>
          </a:p>
          <a:p>
            <a:r>
              <a:rPr kumimoji="1" lang="en-US" altLang="ja-JP" sz="2400" dirty="0" smtClean="0">
                <a:solidFill>
                  <a:srgbClr val="C00000"/>
                </a:solidFill>
              </a:rPr>
              <a:t>Can you immediately remit </a:t>
            </a:r>
            <a:r>
              <a:rPr kumimoji="1" lang="en-US" altLang="ja-JP" sz="2400" dirty="0">
                <a:solidFill>
                  <a:srgbClr val="C00000"/>
                </a:solidFill>
              </a:rPr>
              <a:t>2,500 euros (about 3,300 dollars)</a:t>
            </a:r>
            <a:r>
              <a:rPr kumimoji="1" lang="en-US" altLang="ja-JP" sz="2400" dirty="0" smtClean="0">
                <a:solidFill>
                  <a:srgbClr val="C00000"/>
                </a:solidFill>
              </a:rPr>
              <a:t> to </a:t>
            </a:r>
            <a:r>
              <a:rPr kumimoji="1" lang="en-US" altLang="ja-JP" sz="2400" dirty="0">
                <a:solidFill>
                  <a:srgbClr val="C00000"/>
                </a:solidFill>
              </a:rPr>
              <a:t>the address </a:t>
            </a:r>
            <a:r>
              <a:rPr kumimoji="1" lang="en-US" altLang="ja-JP" sz="2400" dirty="0" smtClean="0">
                <a:solidFill>
                  <a:srgbClr val="C00000"/>
                </a:solidFill>
              </a:rPr>
              <a:t>below, I </a:t>
            </a:r>
            <a:r>
              <a:rPr kumimoji="1" lang="en-US" altLang="ja-JP" sz="2400" dirty="0">
                <a:solidFill>
                  <a:srgbClr val="C00000"/>
                </a:solidFill>
              </a:rPr>
              <a:t>do not have a phone yet so please contact me by e-mail.</a:t>
            </a:r>
            <a:endParaRPr kumimoji="1" lang="ja-JP" altLang="en-US" sz="2400" dirty="0">
              <a:solidFill>
                <a:srgbClr val="C00000"/>
              </a:solidFill>
            </a:endParaRPr>
          </a:p>
        </p:txBody>
      </p:sp>
    </p:spTree>
    <p:extLst>
      <p:ext uri="{BB962C8B-B14F-4D97-AF65-F5344CB8AC3E}">
        <p14:creationId xmlns:p14="http://schemas.microsoft.com/office/powerpoint/2010/main" val="21103304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victim becomes a perpetrator</a:t>
            </a:r>
            <a:endParaRPr kumimoji="1" lang="ja-JP" altLang="en-US" sz="4000" dirty="0"/>
          </a:p>
        </p:txBody>
      </p:sp>
      <p:sp>
        <p:nvSpPr>
          <p:cNvPr id="3" name="コンテンツ プレースホルダー 2"/>
          <p:cNvSpPr>
            <a:spLocks noGrp="1"/>
          </p:cNvSpPr>
          <p:nvPr>
            <p:ph idx="1"/>
          </p:nvPr>
        </p:nvSpPr>
        <p:spPr/>
        <p:txBody>
          <a:bodyPr>
            <a:normAutofit fontScale="92500" lnSpcReduction="10000"/>
          </a:bodyPr>
          <a:lstStyle/>
          <a:p>
            <a:r>
              <a:rPr lang="en-US" altLang="ja-JP" sz="3600" dirty="0" smtClean="0"/>
              <a:t>Your </a:t>
            </a:r>
            <a:r>
              <a:rPr lang="en-US" altLang="ja-JP" sz="3600" dirty="0"/>
              <a:t>ID is taken over and impersonated</a:t>
            </a:r>
            <a:endParaRPr kumimoji="1" lang="en-US" altLang="ja-JP" sz="3600" dirty="0" smtClean="0"/>
          </a:p>
          <a:p>
            <a:pPr marL="0" indent="0" algn="ctr">
              <a:buNone/>
            </a:pPr>
            <a:r>
              <a:rPr kumimoji="1" lang="ja-JP" altLang="en-US" sz="3600" dirty="0" smtClean="0"/>
              <a:t>↓</a:t>
            </a:r>
            <a:endParaRPr kumimoji="1" lang="en-US" altLang="ja-JP" sz="3600" dirty="0" smtClean="0"/>
          </a:p>
          <a:p>
            <a:r>
              <a:rPr kumimoji="1" lang="en-US" altLang="ja-JP" sz="3600" dirty="0" smtClean="0"/>
              <a:t>Damage to friends</a:t>
            </a:r>
            <a:r>
              <a:rPr kumimoji="1" lang="ja-JP" altLang="en-US" sz="3600" dirty="0" smtClean="0"/>
              <a:t>・</a:t>
            </a:r>
            <a:r>
              <a:rPr lang="en-US" altLang="ja-JP" sz="3600" dirty="0" smtClean="0"/>
              <a:t>family who trust yourself</a:t>
            </a:r>
            <a:endParaRPr lang="en-US" altLang="ja-JP" sz="3600" dirty="0"/>
          </a:p>
          <a:p>
            <a:endParaRPr lang="en-US" altLang="ja-JP" sz="3600" dirty="0" smtClean="0"/>
          </a:p>
          <a:p>
            <a:r>
              <a:rPr kumimoji="1" lang="en-US" altLang="ja-JP" sz="3600" dirty="0" smtClean="0"/>
              <a:t>It’s same to </a:t>
            </a:r>
            <a:r>
              <a:rPr kumimoji="1" lang="ja-JP" altLang="en-US" sz="3600" dirty="0" smtClean="0"/>
              <a:t>「</a:t>
            </a:r>
            <a:r>
              <a:rPr lang="en-US" altLang="ja-JP" sz="3600" dirty="0" smtClean="0"/>
              <a:t>It’s me fraud</a:t>
            </a:r>
            <a:r>
              <a:rPr kumimoji="1" lang="ja-JP" altLang="en-US" sz="3600" dirty="0" smtClean="0"/>
              <a:t>」</a:t>
            </a:r>
            <a:endParaRPr kumimoji="1" lang="en-US" altLang="ja-JP" sz="3600" dirty="0" smtClean="0"/>
          </a:p>
          <a:p>
            <a:pPr lvl="1"/>
            <a:r>
              <a:rPr lang="en-US" altLang="ja-JP" sz="3200" dirty="0" smtClean="0"/>
              <a:t>Even you </a:t>
            </a:r>
            <a:r>
              <a:rPr lang="en-US" altLang="ja-JP" sz="3200" dirty="0"/>
              <a:t>do </a:t>
            </a:r>
            <a:r>
              <a:rPr lang="en-US" altLang="ja-JP" sz="3200" dirty="0" smtClean="0"/>
              <a:t>not think you </a:t>
            </a:r>
            <a:r>
              <a:rPr lang="en-US" altLang="ja-JP" sz="3200" dirty="0"/>
              <a:t>have important </a:t>
            </a:r>
            <a:r>
              <a:rPr lang="en-US" altLang="ja-JP" sz="3200" dirty="0" smtClean="0"/>
              <a:t>information</a:t>
            </a:r>
            <a:r>
              <a:rPr lang="ja-JP" altLang="en-US" sz="3200" dirty="0" smtClean="0"/>
              <a:t>、</a:t>
            </a:r>
            <a:r>
              <a:rPr lang="en-US" altLang="ja-JP" sz="3200" dirty="0" smtClean="0"/>
              <a:t>your </a:t>
            </a:r>
            <a:r>
              <a:rPr lang="en-US" altLang="ja-JP" sz="3200" dirty="0"/>
              <a:t>human relations itself can be </a:t>
            </a:r>
            <a:r>
              <a:rPr lang="en-US" altLang="ja-JP" sz="3200" dirty="0" smtClean="0"/>
              <a:t>misused</a:t>
            </a:r>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75</a:t>
            </a:fld>
            <a:endParaRPr kumimoji="1" lang="ja-JP" altLang="en-US"/>
          </a:p>
        </p:txBody>
      </p:sp>
    </p:spTree>
    <p:extLst>
      <p:ext uri="{BB962C8B-B14F-4D97-AF65-F5344CB8AC3E}">
        <p14:creationId xmlns:p14="http://schemas.microsoft.com/office/powerpoint/2010/main" val="20823239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zh-CN" sz="4000" dirty="0" smtClean="0"/>
              <a:t>Measure for takeover</a:t>
            </a:r>
            <a:endParaRPr kumimoji="1" lang="ja-JP" altLang="en-US" sz="4000" dirty="0"/>
          </a:p>
        </p:txBody>
      </p:sp>
      <p:sp>
        <p:nvSpPr>
          <p:cNvPr id="3" name="コンテンツ プレースホルダー 2"/>
          <p:cNvSpPr>
            <a:spLocks noGrp="1"/>
          </p:cNvSpPr>
          <p:nvPr>
            <p:ph idx="1"/>
          </p:nvPr>
        </p:nvSpPr>
        <p:spPr/>
        <p:txBody>
          <a:bodyPr>
            <a:noAutofit/>
          </a:bodyPr>
          <a:lstStyle/>
          <a:p>
            <a:r>
              <a:rPr kumimoji="1" lang="en-US" altLang="ja-JP" sz="3200" dirty="0" smtClean="0"/>
              <a:t>Do not be taken over</a:t>
            </a:r>
          </a:p>
          <a:p>
            <a:pPr lvl="1"/>
            <a:r>
              <a:rPr lang="en-US" altLang="ja-JP" sz="2800" dirty="0" smtClean="0"/>
              <a:t>Proper protection of user name and password</a:t>
            </a:r>
          </a:p>
          <a:p>
            <a:pPr lvl="1"/>
            <a:r>
              <a:rPr lang="en-US" altLang="ja-JP" sz="2800" dirty="0" smtClean="0"/>
              <a:t>Antivirus</a:t>
            </a:r>
          </a:p>
          <a:p>
            <a:pPr lvl="1"/>
            <a:r>
              <a:rPr lang="en-US" altLang="ja-JP" sz="2800" dirty="0"/>
              <a:t>Do not lend personal </a:t>
            </a:r>
            <a:r>
              <a:rPr lang="en-US" altLang="ja-JP" sz="2800" dirty="0" smtClean="0"/>
              <a:t>computers </a:t>
            </a:r>
            <a:r>
              <a:rPr lang="en-US" altLang="ja-JP" sz="2800" dirty="0"/>
              <a:t>or </a:t>
            </a:r>
            <a:r>
              <a:rPr lang="en-US" altLang="ja-JP" sz="2800" dirty="0" smtClean="0"/>
              <a:t>smartphones to </a:t>
            </a:r>
            <a:r>
              <a:rPr lang="en-US" altLang="ja-JP" sz="2800" dirty="0"/>
              <a:t>people who do not know </a:t>
            </a:r>
            <a:endParaRPr lang="en-US" altLang="ja-JP" sz="2800" dirty="0" smtClean="0"/>
          </a:p>
          <a:p>
            <a:pPr lvl="1"/>
            <a:r>
              <a:rPr lang="en-US" altLang="ja-JP" sz="3200" dirty="0"/>
              <a:t>Do not get caught when acquaintance is taken over</a:t>
            </a:r>
            <a:endParaRPr lang="en-US" altLang="ja-JP" sz="3200" dirty="0" smtClean="0"/>
          </a:p>
          <a:p>
            <a:pPr lvl="1"/>
            <a:r>
              <a:rPr lang="en-US" altLang="ja-JP" sz="2800" dirty="0"/>
              <a:t>Even if it is said to be urgent, </a:t>
            </a:r>
            <a:r>
              <a:rPr lang="en-US" altLang="ja-JP" sz="2800" dirty="0" smtClean="0"/>
              <a:t>do not be </a:t>
            </a:r>
            <a:r>
              <a:rPr lang="en-US" altLang="ja-JP" sz="2800" dirty="0"/>
              <a:t>panic</a:t>
            </a:r>
            <a:endParaRPr kumimoji="1" lang="en-US" altLang="ja-JP" sz="2800" dirty="0" smtClean="0"/>
          </a:p>
          <a:p>
            <a:pPr lvl="1"/>
            <a:r>
              <a:rPr lang="en-US" altLang="ja-JP" sz="2800" dirty="0"/>
              <a:t>contact the principal by other </a:t>
            </a:r>
            <a:r>
              <a:rPr lang="en-US" altLang="ja-JP" sz="2800" dirty="0" smtClean="0"/>
              <a:t>ways</a:t>
            </a:r>
          </a:p>
          <a:p>
            <a:pPr lvl="1"/>
            <a:r>
              <a:rPr lang="en-US" altLang="ja-JP" sz="2800" dirty="0"/>
              <a:t>Check with other acquaintances in common</a:t>
            </a:r>
            <a:endParaRPr kumimoji="1" lang="ja-JP" altLang="en-US" sz="28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76</a:t>
            </a:fld>
            <a:endParaRPr kumimoji="1" lang="ja-JP" altLang="en-US"/>
          </a:p>
        </p:txBody>
      </p:sp>
    </p:spTree>
    <p:extLst>
      <p:ext uri="{BB962C8B-B14F-4D97-AF65-F5344CB8AC3E}">
        <p14:creationId xmlns:p14="http://schemas.microsoft.com/office/powerpoint/2010/main" val="15231657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Cooperative application</a:t>
            </a:r>
            <a:r>
              <a:rPr lang="ja-JP" altLang="en-US" sz="4000" dirty="0" smtClean="0"/>
              <a:t>・</a:t>
            </a:r>
            <a:r>
              <a:rPr lang="en-US" altLang="ja-JP" sz="4000" dirty="0" smtClean="0"/>
              <a:t>site</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kumimoji="1" lang="en-US" altLang="ja-JP" sz="3200" dirty="0" smtClean="0"/>
              <a:t>There are lots of applications and sites cooperate with Twitter and Facebook’s information</a:t>
            </a:r>
          </a:p>
          <a:p>
            <a:pPr lvl="1"/>
            <a:r>
              <a:rPr lang="en-US" altLang="ja-JP" sz="2800" dirty="0"/>
              <a:t>Services that can </a:t>
            </a:r>
            <a:r>
              <a:rPr lang="ja-JP" altLang="en-US" sz="2800" dirty="0" smtClean="0"/>
              <a:t>「</a:t>
            </a:r>
            <a:r>
              <a:rPr lang="en-US" altLang="ja-JP" sz="2800" dirty="0" smtClean="0"/>
              <a:t>Log </a:t>
            </a:r>
            <a:r>
              <a:rPr lang="en-US" altLang="ja-JP" sz="2800" dirty="0"/>
              <a:t>in with </a:t>
            </a:r>
            <a:r>
              <a:rPr lang="en-US" altLang="ja-JP" sz="2800" dirty="0" smtClean="0"/>
              <a:t>Twitter</a:t>
            </a:r>
            <a:r>
              <a:rPr lang="ja-JP" altLang="en-US" sz="2800" dirty="0" smtClean="0"/>
              <a:t>」</a:t>
            </a:r>
            <a:r>
              <a:rPr lang="en-US" altLang="ja-JP" sz="2800" dirty="0" smtClean="0"/>
              <a:t> </a:t>
            </a:r>
            <a:r>
              <a:rPr lang="en-US" altLang="ja-JP" sz="2800" dirty="0"/>
              <a:t>instead of making individual accounts</a:t>
            </a:r>
            <a:endParaRPr kumimoji="1" lang="en-US" altLang="ja-JP" sz="2800" dirty="0" smtClean="0"/>
          </a:p>
          <a:p>
            <a:pPr lvl="2"/>
            <a:r>
              <a:rPr lang="en-US" altLang="ja-JP" sz="2000" dirty="0"/>
              <a:t>As a user, you do not need to create an account individually</a:t>
            </a:r>
            <a:endParaRPr lang="en-US" altLang="ja-JP" sz="2000" dirty="0" smtClean="0"/>
          </a:p>
          <a:p>
            <a:pPr lvl="2"/>
            <a:r>
              <a:rPr lang="en-US" altLang="ja-JP" sz="2000" dirty="0"/>
              <a:t>service providers can use a major strong authentication base, it is safe</a:t>
            </a:r>
            <a:endParaRPr lang="en-US" altLang="ja-JP" sz="2000" dirty="0" smtClean="0"/>
          </a:p>
          <a:p>
            <a:pPr lvl="1"/>
            <a:r>
              <a:rPr lang="en-US" altLang="ja-JP" sz="2800" dirty="0" smtClean="0"/>
              <a:t>Service using SNS information</a:t>
            </a:r>
          </a:p>
          <a:p>
            <a:pPr lvl="2"/>
            <a:r>
              <a:rPr lang="en-US" altLang="ja-JP" sz="2000" dirty="0" smtClean="0"/>
              <a:t>Cooperate</a:t>
            </a:r>
            <a:r>
              <a:rPr lang="ja-JP" altLang="en-US" sz="2000" dirty="0" smtClean="0"/>
              <a:t>・</a:t>
            </a:r>
            <a:r>
              <a:rPr lang="en-US" altLang="ja-JP" sz="2000" dirty="0" smtClean="0"/>
              <a:t>Fight in game with friends of SNS</a:t>
            </a:r>
          </a:p>
          <a:p>
            <a:pPr lvl="2"/>
            <a:r>
              <a:rPr lang="en-US" altLang="ja-JP" sz="2000" dirty="0" smtClean="0"/>
              <a:t>Analyze your remarks</a:t>
            </a:r>
            <a:endParaRPr lang="en-US" altLang="ja-JP" sz="2000" dirty="0"/>
          </a:p>
          <a:p>
            <a:pPr lvl="2"/>
            <a:r>
              <a:rPr lang="en-US" altLang="ja-JP" sz="2000" dirty="0" smtClean="0"/>
              <a:t>Send message card to friend, etc…</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77</a:t>
            </a:fld>
            <a:endParaRPr kumimoji="1" lang="ja-JP" altLang="en-US"/>
          </a:p>
        </p:txBody>
      </p:sp>
    </p:spTree>
    <p:extLst>
      <p:ext uri="{BB962C8B-B14F-4D97-AF65-F5344CB8AC3E}">
        <p14:creationId xmlns:p14="http://schemas.microsoft.com/office/powerpoint/2010/main" val="29015033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Collaboration and information provision</a:t>
            </a:r>
            <a:endParaRPr kumimoji="1" lang="ja-JP" altLang="en-US" sz="4000" dirty="0"/>
          </a:p>
        </p:txBody>
      </p:sp>
      <p:sp>
        <p:nvSpPr>
          <p:cNvPr id="3" name="コンテンツ プレースホルダー 2"/>
          <p:cNvSpPr>
            <a:spLocks noGrp="1"/>
          </p:cNvSpPr>
          <p:nvPr>
            <p:ph idx="1"/>
          </p:nvPr>
        </p:nvSpPr>
        <p:spPr>
          <a:xfrm>
            <a:off x="628649" y="1825625"/>
            <a:ext cx="8110157" cy="4351338"/>
          </a:xfrm>
        </p:spPr>
        <p:txBody>
          <a:bodyPr>
            <a:normAutofit fontScale="92500" lnSpcReduction="20000"/>
          </a:bodyPr>
          <a:lstStyle/>
          <a:p>
            <a:r>
              <a:rPr lang="en-US" altLang="ja-JP" sz="3600" dirty="0" smtClean="0"/>
              <a:t>Ex: If you use </a:t>
            </a:r>
            <a:r>
              <a:rPr lang="ja-JP" altLang="en-US" sz="3600" dirty="0" smtClean="0"/>
              <a:t>「</a:t>
            </a:r>
            <a:r>
              <a:rPr lang="en-US" altLang="ja-JP" sz="3600" dirty="0" smtClean="0"/>
              <a:t>Login with Facebook</a:t>
            </a:r>
            <a:r>
              <a:rPr lang="ja-JP" altLang="en-US" sz="3600" dirty="0" smtClean="0"/>
              <a:t>」</a:t>
            </a:r>
            <a:endParaRPr lang="en-US" altLang="ja-JP" sz="3600" dirty="0" smtClean="0"/>
          </a:p>
          <a:p>
            <a:pPr lvl="1"/>
            <a:r>
              <a:rPr kumimoji="1" lang="en-US" altLang="ja-JP" sz="3200" dirty="0" smtClean="0"/>
              <a:t>Jump to Facebook’s authentication(login) page</a:t>
            </a:r>
          </a:p>
          <a:p>
            <a:pPr lvl="2"/>
            <a:r>
              <a:rPr lang="en-US" altLang="ja-JP" sz="2400" dirty="0">
                <a:solidFill>
                  <a:srgbClr val="FF0000"/>
                </a:solidFill>
              </a:rPr>
              <a:t>Confirm</a:t>
            </a:r>
            <a:r>
              <a:rPr lang="en-US" altLang="ja-JP" sz="2400" dirty="0"/>
              <a:t> that the URL is Facebook</a:t>
            </a:r>
            <a:endParaRPr lang="en-US" altLang="ja-JP" sz="2400" dirty="0" smtClean="0"/>
          </a:p>
          <a:p>
            <a:pPr lvl="1"/>
            <a:endParaRPr kumimoji="1" lang="en-US" altLang="ja-JP" sz="3200" dirty="0" smtClean="0"/>
          </a:p>
          <a:p>
            <a:pPr lvl="1"/>
            <a:r>
              <a:rPr lang="en-US" altLang="ja-JP" sz="3200" dirty="0"/>
              <a:t>When you log in to Facebook, you will be asked for information </a:t>
            </a:r>
            <a:r>
              <a:rPr lang="en-US" altLang="ja-JP" sz="3200" dirty="0" smtClean="0"/>
              <a:t>or permission to provide</a:t>
            </a:r>
            <a:endParaRPr kumimoji="1" lang="en-US" altLang="ja-JP" sz="3200" dirty="0" smtClean="0"/>
          </a:p>
          <a:p>
            <a:pPr lvl="2"/>
            <a:r>
              <a:rPr lang="en-US" altLang="ja-JP" sz="2400" dirty="0"/>
              <a:t>In most cases basic information (name or email address</a:t>
            </a:r>
            <a:r>
              <a:rPr lang="en-US" altLang="ja-JP" sz="2400" dirty="0" smtClean="0"/>
              <a:t>)</a:t>
            </a:r>
          </a:p>
          <a:p>
            <a:pPr lvl="2"/>
            <a:r>
              <a:rPr lang="en-US" altLang="ja-JP" sz="2400" dirty="0"/>
              <a:t>Y</a:t>
            </a:r>
            <a:r>
              <a:rPr lang="en-US" altLang="ja-JP" sz="2400" dirty="0" smtClean="0"/>
              <a:t>our </a:t>
            </a:r>
            <a:r>
              <a:rPr lang="en-US" altLang="ja-JP" sz="2400" dirty="0"/>
              <a:t>friends' information and </a:t>
            </a:r>
            <a:r>
              <a:rPr lang="en-US" altLang="ja-JP" sz="2400" dirty="0" smtClean="0"/>
              <a:t>posts depending </a:t>
            </a:r>
            <a:r>
              <a:rPr lang="en-US" altLang="ja-JP" sz="2400" dirty="0"/>
              <a:t>on </a:t>
            </a:r>
            <a:r>
              <a:rPr lang="en-US" altLang="ja-JP" sz="2400" dirty="0" smtClean="0"/>
              <a:t>services</a:t>
            </a:r>
            <a:endParaRPr kumimoji="1" lang="en-US" altLang="ja-JP" sz="2400" dirty="0" smtClean="0"/>
          </a:p>
          <a:p>
            <a:pPr lvl="2"/>
            <a:r>
              <a:rPr lang="en-US" altLang="ja-JP" sz="2400" dirty="0">
                <a:solidFill>
                  <a:srgbClr val="FF0000"/>
                </a:solidFill>
              </a:rPr>
              <a:t>Authority to post on behalf of me</a:t>
            </a:r>
            <a:endParaRPr kumimoji="1" lang="en-US" altLang="ja-JP" sz="2400" dirty="0" smtClean="0">
              <a:solidFill>
                <a:srgbClr val="FF0000"/>
              </a:solidFill>
            </a:endParaRPr>
          </a:p>
          <a:p>
            <a:pPr lvl="1"/>
            <a:endParaRPr lang="en-US" altLang="ja-JP" sz="3200" dirty="0" smtClean="0"/>
          </a:p>
          <a:p>
            <a:pPr lvl="1"/>
            <a:r>
              <a:rPr lang="en-US" altLang="ja-JP" sz="3200" dirty="0">
                <a:solidFill>
                  <a:srgbClr val="FF0000"/>
                </a:solidFill>
              </a:rPr>
              <a:t>do not know</a:t>
            </a:r>
            <a:r>
              <a:rPr lang="en-US" altLang="ja-JP" sz="3200" dirty="0"/>
              <a:t> </a:t>
            </a:r>
            <a:r>
              <a:rPr lang="en-US" altLang="ja-JP" sz="3200" dirty="0" smtClean="0"/>
              <a:t>Facebook’s </a:t>
            </a:r>
            <a:r>
              <a:rPr lang="en-US" altLang="ja-JP" sz="3200" dirty="0">
                <a:solidFill>
                  <a:srgbClr val="FF0000"/>
                </a:solidFill>
              </a:rPr>
              <a:t>password</a:t>
            </a:r>
            <a:endParaRPr lang="en-US" altLang="ja-JP" sz="3200" dirty="0" smtClean="0">
              <a:solidFill>
                <a:srgbClr val="FF0000"/>
              </a:solidFill>
            </a:endParaRPr>
          </a:p>
          <a:p>
            <a:pPr lvl="2"/>
            <a:r>
              <a:rPr lang="en-US" altLang="ja-JP" sz="2400" dirty="0"/>
              <a:t>Only </a:t>
            </a:r>
            <a:r>
              <a:rPr lang="en-US" altLang="ja-JP" sz="2400" dirty="0" smtClean="0"/>
              <a:t>transmit that log in succeed</a:t>
            </a:r>
            <a:endParaRPr kumimoji="1" lang="ja-JP" altLang="en-US" sz="2400" dirty="0">
              <a:solidFill>
                <a:schemeClr val="tx1"/>
              </a:solidFill>
            </a:endParaRP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78</a:t>
            </a:fld>
            <a:endParaRPr kumimoji="1" lang="ja-JP" altLang="en-US"/>
          </a:p>
        </p:txBody>
      </p:sp>
    </p:spTree>
    <p:extLst>
      <p:ext uri="{BB962C8B-B14F-4D97-AF65-F5344CB8AC3E}">
        <p14:creationId xmlns:p14="http://schemas.microsoft.com/office/powerpoint/2010/main" val="38450456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Always check </a:t>
            </a:r>
            <a:r>
              <a:rPr lang="en-US" altLang="ja-JP" sz="4000" dirty="0"/>
              <a:t>cooperative </a:t>
            </a:r>
            <a:r>
              <a:rPr lang="en-US" altLang="ja-JP" sz="4000" dirty="0" smtClean="0"/>
              <a:t>app</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lang="en-US" altLang="ja-JP" sz="2800" dirty="0"/>
              <a:t>There is also a malicious </a:t>
            </a:r>
            <a:r>
              <a:rPr lang="en-US" altLang="ja-JP" sz="2800" dirty="0" smtClean="0"/>
              <a:t>application</a:t>
            </a:r>
            <a:r>
              <a:rPr lang="ja-JP" altLang="en-US" sz="2800" dirty="0"/>
              <a:t>・</a:t>
            </a:r>
            <a:r>
              <a:rPr lang="en-US" altLang="ja-JP" sz="2800" dirty="0" smtClean="0"/>
              <a:t>site</a:t>
            </a:r>
          </a:p>
          <a:p>
            <a:pPr lvl="1"/>
            <a:r>
              <a:rPr lang="en-US" altLang="ja-JP" sz="2400" dirty="0"/>
              <a:t>If you give inadvertent posting </a:t>
            </a:r>
            <a:r>
              <a:rPr lang="en-US" altLang="ja-JP" sz="2400" dirty="0" smtClean="0"/>
              <a:t>authority, </a:t>
            </a:r>
            <a:r>
              <a:rPr lang="en-US" altLang="ja-JP" sz="2400" dirty="0"/>
              <a:t>it’s same to be </a:t>
            </a:r>
            <a:r>
              <a:rPr lang="en-US" altLang="ja-JP" sz="2400" dirty="0" smtClean="0"/>
              <a:t>hijacked</a:t>
            </a:r>
          </a:p>
          <a:p>
            <a:pPr lvl="1"/>
            <a:endParaRPr kumimoji="1" lang="en-US" altLang="ja-JP" sz="2400" dirty="0"/>
          </a:p>
          <a:p>
            <a:r>
              <a:rPr lang="en-US" altLang="ja-JP" sz="2800" dirty="0" smtClean="0"/>
              <a:t>Be care of </a:t>
            </a:r>
            <a:r>
              <a:rPr lang="ja-JP" altLang="en-US" sz="2800" dirty="0" smtClean="0"/>
              <a:t>「</a:t>
            </a:r>
            <a:r>
              <a:rPr lang="en-US" altLang="ja-JP" sz="2800" dirty="0" smtClean="0"/>
              <a:t>Diagnostic system</a:t>
            </a:r>
            <a:r>
              <a:rPr lang="ja-JP" altLang="en-US" sz="2800" dirty="0" smtClean="0"/>
              <a:t>」</a:t>
            </a:r>
            <a:endParaRPr lang="en-US" altLang="ja-JP" sz="2800" dirty="0" smtClean="0"/>
          </a:p>
          <a:p>
            <a:pPr lvl="1"/>
            <a:r>
              <a:rPr lang="en-US" altLang="ja-JP" sz="2400" dirty="0" smtClean="0"/>
              <a:t>Acquiring posts to </a:t>
            </a:r>
            <a:r>
              <a:rPr lang="en-US" altLang="ja-JP" sz="2400" dirty="0"/>
              <a:t>making a diagnosis, etc.</a:t>
            </a:r>
            <a:endParaRPr kumimoji="1" lang="en-US" altLang="ja-JP" sz="2400" dirty="0" smtClean="0"/>
          </a:p>
          <a:p>
            <a:pPr lvl="2"/>
            <a:r>
              <a:rPr lang="en-US" altLang="ja-JP" sz="1800" dirty="0"/>
              <a:t>B</a:t>
            </a:r>
            <a:r>
              <a:rPr lang="en-US" altLang="ja-JP" sz="1800" dirty="0" smtClean="0"/>
              <a:t>rowsed </a:t>
            </a:r>
            <a:r>
              <a:rPr lang="en-US" altLang="ja-JP" sz="1800" dirty="0"/>
              <a:t>personal </a:t>
            </a:r>
            <a:r>
              <a:rPr lang="en-US" altLang="ja-JP" sz="1800" dirty="0" smtClean="0"/>
              <a:t>information may also be diverted</a:t>
            </a:r>
          </a:p>
          <a:p>
            <a:endParaRPr kumimoji="1" lang="en-US" altLang="ja-JP" sz="2800" dirty="0"/>
          </a:p>
          <a:p>
            <a:r>
              <a:rPr lang="en-US" altLang="ja-JP" sz="2800" dirty="0"/>
              <a:t>D</a:t>
            </a:r>
            <a:r>
              <a:rPr lang="en-US" altLang="ja-JP" sz="2800" dirty="0" smtClean="0"/>
              <a:t>o </a:t>
            </a:r>
            <a:r>
              <a:rPr lang="en-US" altLang="ja-JP" sz="2800" dirty="0"/>
              <a:t>not </a:t>
            </a:r>
            <a:r>
              <a:rPr lang="en-US" altLang="ja-JP" sz="2800" dirty="0" smtClean="0"/>
              <a:t>cooperate with a unknown site</a:t>
            </a:r>
          </a:p>
          <a:p>
            <a:pPr lvl="1"/>
            <a:r>
              <a:rPr lang="en-US" altLang="ja-JP" sz="2400" dirty="0"/>
              <a:t>Even if it flows from a friend, there is a possibility that </a:t>
            </a:r>
            <a:r>
              <a:rPr lang="en-US" altLang="ja-JP" sz="2400" dirty="0" smtClean="0"/>
              <a:t>your friend </a:t>
            </a:r>
            <a:r>
              <a:rPr lang="en-US" altLang="ja-JP" sz="2400" dirty="0"/>
              <a:t>is also caught</a:t>
            </a:r>
            <a:endParaRPr kumimoji="1" lang="ja-JP" altLang="en-US" sz="24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79</a:t>
            </a:fld>
            <a:endParaRPr kumimoji="1" lang="ja-JP" altLang="en-US"/>
          </a:p>
        </p:txBody>
      </p:sp>
    </p:spTree>
    <p:extLst>
      <p:ext uri="{BB962C8B-B14F-4D97-AF65-F5344CB8AC3E}">
        <p14:creationId xmlns:p14="http://schemas.microsoft.com/office/powerpoint/2010/main" val="47043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Time taken for password analysis of encrypted ZIP file</a:t>
            </a:r>
            <a:endParaRPr kumimoji="1" lang="ja-JP" altLang="en-US" sz="4000" dirty="0"/>
          </a:p>
        </p:txBody>
      </p:sp>
      <p:sp>
        <p:nvSpPr>
          <p:cNvPr id="3" name="コンテンツ プレースホルダー 2"/>
          <p:cNvSpPr>
            <a:spLocks noGrp="1"/>
          </p:cNvSpPr>
          <p:nvPr>
            <p:ph idx="1"/>
          </p:nvPr>
        </p:nvSpPr>
        <p:spPr>
          <a:xfrm>
            <a:off x="628649" y="5773188"/>
            <a:ext cx="8354283" cy="745647"/>
          </a:xfrm>
        </p:spPr>
        <p:txBody>
          <a:bodyPr>
            <a:normAutofit fontScale="85000" lnSpcReduction="10000"/>
          </a:bodyPr>
          <a:lstStyle/>
          <a:p>
            <a:pPr marL="0" indent="0">
              <a:buNone/>
            </a:pPr>
            <a:r>
              <a:rPr lang="ja-JP" altLang="ja-JP" dirty="0" smtClean="0"/>
              <a:t>（</a:t>
            </a:r>
            <a:r>
              <a:rPr lang="en-US" altLang="ja-JP" dirty="0" smtClean="0"/>
              <a:t>Verification environment</a:t>
            </a:r>
            <a:r>
              <a:rPr lang="ja-JP" altLang="ja-JP" dirty="0" smtClean="0"/>
              <a:t>：</a:t>
            </a:r>
            <a:r>
              <a:rPr lang="en-US" altLang="ja-JP" dirty="0"/>
              <a:t>CPU Pentium M 1.2GHz, Memory 1GB, </a:t>
            </a:r>
            <a:r>
              <a:rPr lang="en-US" altLang="ja-JP" dirty="0" err="1"/>
              <a:t>OS:Windows</a:t>
            </a:r>
            <a:r>
              <a:rPr lang="en-US" altLang="ja-JP" dirty="0"/>
              <a:t> XP</a:t>
            </a:r>
            <a:r>
              <a:rPr lang="ja-JP" altLang="ja-JP" dirty="0"/>
              <a:t>）</a:t>
            </a:r>
          </a:p>
          <a:p>
            <a:pPr marL="0" indent="0">
              <a:buNone/>
            </a:pPr>
            <a:r>
              <a:rPr lang="en-US" altLang="ja-JP" dirty="0"/>
              <a:t>*is an estimated value calculated from the measured value</a:t>
            </a:r>
            <a:endParaRPr kumimoji="1" lang="ja-JP" altLang="en-US" dirty="0"/>
          </a:p>
        </p:txBody>
      </p:sp>
      <p:sp>
        <p:nvSpPr>
          <p:cNvPr id="5" name="スライド番号プレースホルダー 3"/>
          <p:cNvSpPr>
            <a:spLocks noGrp="1"/>
          </p:cNvSpPr>
          <p:nvPr>
            <p:ph type="sldNum" sz="quarter" idx="12"/>
          </p:nvPr>
        </p:nvSpPr>
        <p:spPr/>
        <p:txBody>
          <a:bodyPr/>
          <a:lstStyle/>
          <a:p>
            <a:fld id="{67EC9527-42EA-4AEE-9E60-533C51B8D663}" type="slidenum">
              <a:rPr kumimoji="1" lang="ja-JP" altLang="en-US" smtClean="0"/>
              <a:t>8</a:t>
            </a:fld>
            <a:endParaRPr kumimoji="1" lang="ja-JP" altLang="en-US" dirty="0"/>
          </a:p>
        </p:txBody>
      </p:sp>
      <p:pic>
        <p:nvPicPr>
          <p:cNvPr id="6" name="図 5"/>
          <p:cNvPicPr/>
          <p:nvPr>
            <p:extLst>
              <p:ext uri="{D42A27DB-BD31-4B8C-83A1-F6EECF244321}">
                <p14:modId xmlns:p14="http://schemas.microsoft.com/office/powerpoint/2010/main" val="3902175334"/>
              </p:ext>
            </p:extLst>
          </p:nvPr>
        </p:nvPicPr>
        <p:blipFill rotWithShape="1">
          <a:blip r:embed="rId3"/>
          <a:srcRect l="14884" r="14980"/>
          <a:stretch/>
        </p:blipFill>
        <p:spPr>
          <a:xfrm>
            <a:off x="319488" y="1980043"/>
            <a:ext cx="7954179" cy="3955628"/>
          </a:xfrm>
          <a:prstGeom prst="rect">
            <a:avLst/>
          </a:prstGeom>
        </p:spPr>
      </p:pic>
      <p:sp>
        <p:nvSpPr>
          <p:cNvPr id="4" name="テキスト ボックス 3"/>
          <p:cNvSpPr txBox="1"/>
          <p:nvPr/>
        </p:nvSpPr>
        <p:spPr>
          <a:xfrm>
            <a:off x="441784" y="2006098"/>
            <a:ext cx="1583057" cy="369332"/>
          </a:xfrm>
          <a:prstGeom prst="rect">
            <a:avLst/>
          </a:prstGeom>
          <a:solidFill>
            <a:schemeClr val="bg1"/>
          </a:solidFill>
        </p:spPr>
        <p:txBody>
          <a:bodyPr wrap="square" rtlCol="0">
            <a:spAutoFit/>
          </a:bodyPr>
          <a:lstStyle/>
          <a:p>
            <a:r>
              <a:rPr kumimoji="1" lang="en-US" altLang="ja-JP" dirty="0" smtClean="0"/>
              <a:t>Word count</a:t>
            </a:r>
            <a:endParaRPr kumimoji="1" lang="ja-JP" altLang="en-US" dirty="0"/>
          </a:p>
        </p:txBody>
      </p:sp>
      <p:sp>
        <p:nvSpPr>
          <p:cNvPr id="7" name="テキスト ボックス 6"/>
          <p:cNvSpPr txBox="1"/>
          <p:nvPr/>
        </p:nvSpPr>
        <p:spPr>
          <a:xfrm>
            <a:off x="1919535" y="2011261"/>
            <a:ext cx="1583057" cy="369332"/>
          </a:xfrm>
          <a:prstGeom prst="rect">
            <a:avLst/>
          </a:prstGeom>
          <a:solidFill>
            <a:schemeClr val="bg1"/>
          </a:solidFill>
        </p:spPr>
        <p:txBody>
          <a:bodyPr wrap="square" rtlCol="0">
            <a:spAutoFit/>
          </a:bodyPr>
          <a:lstStyle/>
          <a:p>
            <a:r>
              <a:rPr kumimoji="1" lang="en-US" altLang="ja-JP" dirty="0" smtClean="0"/>
              <a:t>Only number</a:t>
            </a:r>
            <a:endParaRPr kumimoji="1" lang="ja-JP" altLang="en-US" dirty="0"/>
          </a:p>
        </p:txBody>
      </p:sp>
      <p:sp>
        <p:nvSpPr>
          <p:cNvPr id="8" name="テキスト ボックス 7"/>
          <p:cNvSpPr txBox="1"/>
          <p:nvPr/>
        </p:nvSpPr>
        <p:spPr>
          <a:xfrm>
            <a:off x="3741892" y="2029666"/>
            <a:ext cx="1927664" cy="369332"/>
          </a:xfrm>
          <a:prstGeom prst="rect">
            <a:avLst/>
          </a:prstGeom>
          <a:solidFill>
            <a:schemeClr val="bg1"/>
          </a:solidFill>
        </p:spPr>
        <p:txBody>
          <a:bodyPr wrap="square" rtlCol="0">
            <a:spAutoFit/>
          </a:bodyPr>
          <a:lstStyle/>
          <a:p>
            <a:r>
              <a:rPr kumimoji="1" lang="en-US" altLang="ja-JP" dirty="0" smtClean="0"/>
              <a:t>Lower case letter</a:t>
            </a:r>
            <a:endParaRPr kumimoji="1" lang="ja-JP" altLang="en-US" dirty="0"/>
          </a:p>
        </p:txBody>
      </p:sp>
      <p:sp>
        <p:nvSpPr>
          <p:cNvPr id="9" name="テキスト ボックス 8"/>
          <p:cNvSpPr txBox="1"/>
          <p:nvPr/>
        </p:nvSpPr>
        <p:spPr>
          <a:xfrm>
            <a:off x="5711511" y="2029666"/>
            <a:ext cx="3197791" cy="369332"/>
          </a:xfrm>
          <a:prstGeom prst="rect">
            <a:avLst/>
          </a:prstGeom>
          <a:solidFill>
            <a:schemeClr val="bg1"/>
          </a:solidFill>
        </p:spPr>
        <p:txBody>
          <a:bodyPr wrap="square" rtlCol="0">
            <a:spAutoFit/>
          </a:bodyPr>
          <a:lstStyle/>
          <a:p>
            <a:r>
              <a:rPr kumimoji="1" lang="en-US" altLang="ja-JP" dirty="0" smtClean="0"/>
              <a:t>Lower case letter, number</a:t>
            </a:r>
            <a:endParaRPr kumimoji="1" lang="ja-JP" altLang="en-US" dirty="0"/>
          </a:p>
        </p:txBody>
      </p:sp>
      <p:sp>
        <p:nvSpPr>
          <p:cNvPr id="10" name="テキスト ボックス 9"/>
          <p:cNvSpPr txBox="1"/>
          <p:nvPr/>
        </p:nvSpPr>
        <p:spPr>
          <a:xfrm>
            <a:off x="2085203" y="2471376"/>
            <a:ext cx="1583057" cy="369332"/>
          </a:xfrm>
          <a:prstGeom prst="rect">
            <a:avLst/>
          </a:prstGeom>
          <a:solidFill>
            <a:schemeClr val="bg1"/>
          </a:solidFill>
        </p:spPr>
        <p:txBody>
          <a:bodyPr wrap="square" rtlCol="0">
            <a:spAutoFit/>
          </a:bodyPr>
          <a:lstStyle/>
          <a:p>
            <a:r>
              <a:rPr kumimoji="1" lang="en-US" altLang="ja-JP" dirty="0" smtClean="0"/>
              <a:t>0 seconds</a:t>
            </a:r>
            <a:endParaRPr kumimoji="1" lang="ja-JP" altLang="en-US" dirty="0"/>
          </a:p>
        </p:txBody>
      </p:sp>
      <p:sp>
        <p:nvSpPr>
          <p:cNvPr id="11" name="テキスト ボックス 10"/>
          <p:cNvSpPr txBox="1"/>
          <p:nvPr/>
        </p:nvSpPr>
        <p:spPr>
          <a:xfrm>
            <a:off x="2071934" y="2991867"/>
            <a:ext cx="1583057" cy="369332"/>
          </a:xfrm>
          <a:prstGeom prst="rect">
            <a:avLst/>
          </a:prstGeom>
          <a:solidFill>
            <a:schemeClr val="bg1"/>
          </a:solidFill>
        </p:spPr>
        <p:txBody>
          <a:bodyPr wrap="square" rtlCol="0">
            <a:spAutoFit/>
          </a:bodyPr>
          <a:lstStyle/>
          <a:p>
            <a:r>
              <a:rPr kumimoji="1" lang="en-US" altLang="ja-JP" dirty="0" smtClean="0"/>
              <a:t>0 seconds</a:t>
            </a:r>
            <a:endParaRPr kumimoji="1" lang="ja-JP" altLang="en-US" dirty="0"/>
          </a:p>
        </p:txBody>
      </p:sp>
      <p:sp>
        <p:nvSpPr>
          <p:cNvPr id="12" name="テキスト ボックス 11"/>
          <p:cNvSpPr txBox="1"/>
          <p:nvPr/>
        </p:nvSpPr>
        <p:spPr>
          <a:xfrm>
            <a:off x="2108750" y="3433577"/>
            <a:ext cx="1583057" cy="369332"/>
          </a:xfrm>
          <a:prstGeom prst="rect">
            <a:avLst/>
          </a:prstGeom>
          <a:solidFill>
            <a:schemeClr val="bg1"/>
          </a:solidFill>
        </p:spPr>
        <p:txBody>
          <a:bodyPr wrap="square" rtlCol="0">
            <a:spAutoFit/>
          </a:bodyPr>
          <a:lstStyle/>
          <a:p>
            <a:r>
              <a:rPr kumimoji="1" lang="en-US" altLang="ja-JP" dirty="0" smtClean="0"/>
              <a:t>0 seconds</a:t>
            </a:r>
            <a:endParaRPr kumimoji="1" lang="ja-JP" altLang="en-US" dirty="0"/>
          </a:p>
        </p:txBody>
      </p:sp>
      <p:sp>
        <p:nvSpPr>
          <p:cNvPr id="13" name="テキスト ボックス 12"/>
          <p:cNvSpPr txBox="1"/>
          <p:nvPr/>
        </p:nvSpPr>
        <p:spPr>
          <a:xfrm>
            <a:off x="4004738" y="2503020"/>
            <a:ext cx="1701633" cy="379661"/>
          </a:xfrm>
          <a:prstGeom prst="rect">
            <a:avLst/>
          </a:prstGeom>
          <a:solidFill>
            <a:schemeClr val="bg1"/>
          </a:solidFill>
        </p:spPr>
        <p:txBody>
          <a:bodyPr wrap="square" rtlCol="0">
            <a:spAutoFit/>
          </a:bodyPr>
          <a:lstStyle/>
          <a:p>
            <a:r>
              <a:rPr kumimoji="1" lang="en-US" altLang="ja-JP" dirty="0" smtClean="0"/>
              <a:t>0 seconds</a:t>
            </a:r>
            <a:endParaRPr kumimoji="1" lang="ja-JP" altLang="en-US" dirty="0"/>
          </a:p>
        </p:txBody>
      </p:sp>
      <p:sp>
        <p:nvSpPr>
          <p:cNvPr id="14" name="テキスト ボックス 13"/>
          <p:cNvSpPr txBox="1"/>
          <p:nvPr/>
        </p:nvSpPr>
        <p:spPr>
          <a:xfrm>
            <a:off x="6342508" y="2494944"/>
            <a:ext cx="1583057" cy="369332"/>
          </a:xfrm>
          <a:prstGeom prst="rect">
            <a:avLst/>
          </a:prstGeom>
          <a:solidFill>
            <a:schemeClr val="bg1"/>
          </a:solidFill>
        </p:spPr>
        <p:txBody>
          <a:bodyPr wrap="square" rtlCol="0">
            <a:spAutoFit/>
          </a:bodyPr>
          <a:lstStyle/>
          <a:p>
            <a:r>
              <a:rPr kumimoji="1" lang="en-US" altLang="ja-JP" dirty="0" smtClean="0"/>
              <a:t>0 seconds</a:t>
            </a:r>
            <a:endParaRPr kumimoji="1" lang="ja-JP" altLang="en-US" dirty="0"/>
          </a:p>
        </p:txBody>
      </p:sp>
      <p:sp>
        <p:nvSpPr>
          <p:cNvPr id="15" name="テキスト ボックス 14"/>
          <p:cNvSpPr txBox="1"/>
          <p:nvPr/>
        </p:nvSpPr>
        <p:spPr>
          <a:xfrm>
            <a:off x="2108751" y="3893691"/>
            <a:ext cx="1583057" cy="369332"/>
          </a:xfrm>
          <a:prstGeom prst="rect">
            <a:avLst/>
          </a:prstGeom>
          <a:solidFill>
            <a:schemeClr val="bg1"/>
          </a:solidFill>
        </p:spPr>
        <p:txBody>
          <a:bodyPr wrap="square" rtlCol="0">
            <a:spAutoFit/>
          </a:bodyPr>
          <a:lstStyle/>
          <a:p>
            <a:r>
              <a:rPr kumimoji="1" lang="en-US" altLang="ja-JP" dirty="0" smtClean="0"/>
              <a:t>6 seconds</a:t>
            </a:r>
            <a:endParaRPr kumimoji="1" lang="ja-JP" altLang="en-US" dirty="0"/>
          </a:p>
        </p:txBody>
      </p:sp>
      <p:sp>
        <p:nvSpPr>
          <p:cNvPr id="16" name="テキスト ボックス 15"/>
          <p:cNvSpPr txBox="1"/>
          <p:nvPr/>
        </p:nvSpPr>
        <p:spPr>
          <a:xfrm>
            <a:off x="4059960" y="3028676"/>
            <a:ext cx="1583057" cy="369332"/>
          </a:xfrm>
          <a:prstGeom prst="rect">
            <a:avLst/>
          </a:prstGeom>
          <a:solidFill>
            <a:schemeClr val="bg1"/>
          </a:solidFill>
        </p:spPr>
        <p:txBody>
          <a:bodyPr wrap="square" rtlCol="0">
            <a:spAutoFit/>
          </a:bodyPr>
          <a:lstStyle/>
          <a:p>
            <a:r>
              <a:rPr kumimoji="1" lang="en-US" altLang="ja-JP" dirty="0"/>
              <a:t>6</a:t>
            </a:r>
            <a:r>
              <a:rPr kumimoji="1" lang="en-US" altLang="ja-JP" dirty="0" smtClean="0"/>
              <a:t> seconds</a:t>
            </a:r>
            <a:endParaRPr kumimoji="1" lang="ja-JP" altLang="en-US" dirty="0"/>
          </a:p>
        </p:txBody>
      </p:sp>
      <p:sp>
        <p:nvSpPr>
          <p:cNvPr id="17" name="テキスト ボックス 16"/>
          <p:cNvSpPr txBox="1"/>
          <p:nvPr/>
        </p:nvSpPr>
        <p:spPr>
          <a:xfrm>
            <a:off x="6287286" y="2991867"/>
            <a:ext cx="1583057" cy="369332"/>
          </a:xfrm>
          <a:prstGeom prst="rect">
            <a:avLst/>
          </a:prstGeom>
          <a:solidFill>
            <a:schemeClr val="bg1"/>
          </a:solidFill>
        </p:spPr>
        <p:txBody>
          <a:bodyPr wrap="square" rtlCol="0">
            <a:spAutoFit/>
          </a:bodyPr>
          <a:lstStyle/>
          <a:p>
            <a:r>
              <a:rPr kumimoji="1" lang="en-US" altLang="ja-JP" dirty="0" smtClean="0"/>
              <a:t>35 seconds</a:t>
            </a:r>
            <a:endParaRPr kumimoji="1" lang="ja-JP" altLang="en-US" dirty="0"/>
          </a:p>
        </p:txBody>
      </p:sp>
      <p:sp>
        <p:nvSpPr>
          <p:cNvPr id="18" name="テキスト ボックス 17"/>
          <p:cNvSpPr txBox="1"/>
          <p:nvPr/>
        </p:nvSpPr>
        <p:spPr>
          <a:xfrm>
            <a:off x="6148155" y="3396766"/>
            <a:ext cx="2245733" cy="376168"/>
          </a:xfrm>
          <a:prstGeom prst="rect">
            <a:avLst/>
          </a:prstGeom>
          <a:solidFill>
            <a:schemeClr val="bg1"/>
          </a:solidFill>
        </p:spPr>
        <p:txBody>
          <a:bodyPr wrap="square" rtlCol="0">
            <a:spAutoFit/>
          </a:bodyPr>
          <a:lstStyle/>
          <a:p>
            <a:r>
              <a:rPr kumimoji="1" lang="en-US" altLang="ja-JP" dirty="0" smtClean="0"/>
              <a:t>   21m   51s</a:t>
            </a:r>
            <a:endParaRPr kumimoji="1" lang="ja-JP" altLang="en-US" dirty="0"/>
          </a:p>
        </p:txBody>
      </p:sp>
      <p:sp>
        <p:nvSpPr>
          <p:cNvPr id="19" name="テキスト ボックス 18"/>
          <p:cNvSpPr txBox="1"/>
          <p:nvPr/>
        </p:nvSpPr>
        <p:spPr>
          <a:xfrm>
            <a:off x="4023145" y="3451981"/>
            <a:ext cx="1583057" cy="369332"/>
          </a:xfrm>
          <a:prstGeom prst="rect">
            <a:avLst/>
          </a:prstGeom>
          <a:solidFill>
            <a:schemeClr val="bg1"/>
          </a:solidFill>
        </p:spPr>
        <p:txBody>
          <a:bodyPr wrap="square" rtlCol="0">
            <a:spAutoFit/>
          </a:bodyPr>
          <a:lstStyle/>
          <a:p>
            <a:r>
              <a:rPr kumimoji="1" lang="en-US" altLang="ja-JP" dirty="0" smtClean="0"/>
              <a:t>3m   6s</a:t>
            </a:r>
            <a:endParaRPr kumimoji="1" lang="ja-JP" altLang="en-US" dirty="0"/>
          </a:p>
        </p:txBody>
      </p:sp>
      <p:sp>
        <p:nvSpPr>
          <p:cNvPr id="20" name="テキスト ボックス 19"/>
          <p:cNvSpPr txBox="1"/>
          <p:nvPr/>
        </p:nvSpPr>
        <p:spPr>
          <a:xfrm>
            <a:off x="3931105" y="3875285"/>
            <a:ext cx="1583057" cy="369332"/>
          </a:xfrm>
          <a:prstGeom prst="rect">
            <a:avLst/>
          </a:prstGeom>
          <a:solidFill>
            <a:schemeClr val="bg1"/>
          </a:solidFill>
        </p:spPr>
        <p:txBody>
          <a:bodyPr wrap="square" rtlCol="0">
            <a:spAutoFit/>
          </a:bodyPr>
          <a:lstStyle/>
          <a:p>
            <a:r>
              <a:rPr kumimoji="1" lang="en-US" altLang="ja-JP" dirty="0" smtClean="0"/>
              <a:t>  68 m</a:t>
            </a:r>
            <a:endParaRPr kumimoji="1" lang="ja-JP" altLang="en-US" dirty="0"/>
          </a:p>
        </p:txBody>
      </p:sp>
      <p:sp>
        <p:nvSpPr>
          <p:cNvPr id="21" name="テキスト ボックス 20"/>
          <p:cNvSpPr txBox="1"/>
          <p:nvPr/>
        </p:nvSpPr>
        <p:spPr>
          <a:xfrm>
            <a:off x="2090342" y="4372209"/>
            <a:ext cx="1583057" cy="369332"/>
          </a:xfrm>
          <a:prstGeom prst="rect">
            <a:avLst/>
          </a:prstGeom>
          <a:solidFill>
            <a:schemeClr val="bg1"/>
          </a:solidFill>
        </p:spPr>
        <p:txBody>
          <a:bodyPr wrap="square" rtlCol="0">
            <a:spAutoFit/>
          </a:bodyPr>
          <a:lstStyle/>
          <a:p>
            <a:r>
              <a:rPr kumimoji="1" lang="en-US" altLang="ja-JP" dirty="0" smtClean="0"/>
              <a:t>1m     2s</a:t>
            </a:r>
            <a:endParaRPr kumimoji="1" lang="ja-JP" altLang="en-US" dirty="0"/>
          </a:p>
        </p:txBody>
      </p:sp>
      <p:sp>
        <p:nvSpPr>
          <p:cNvPr id="22" name="テキスト ボックス 21"/>
          <p:cNvSpPr txBox="1"/>
          <p:nvPr/>
        </p:nvSpPr>
        <p:spPr>
          <a:xfrm>
            <a:off x="1795820" y="4777110"/>
            <a:ext cx="1583057" cy="369332"/>
          </a:xfrm>
          <a:prstGeom prst="rect">
            <a:avLst/>
          </a:prstGeom>
          <a:solidFill>
            <a:schemeClr val="bg1"/>
          </a:solidFill>
        </p:spPr>
        <p:txBody>
          <a:bodyPr wrap="square" rtlCol="0">
            <a:spAutoFit/>
          </a:bodyPr>
          <a:lstStyle/>
          <a:p>
            <a:r>
              <a:rPr kumimoji="1" lang="en-US" altLang="ja-JP" dirty="0" smtClean="0"/>
              <a:t>     10m    50s</a:t>
            </a:r>
            <a:endParaRPr kumimoji="1" lang="ja-JP" altLang="en-US" dirty="0"/>
          </a:p>
        </p:txBody>
      </p:sp>
      <p:sp>
        <p:nvSpPr>
          <p:cNvPr id="23" name="テキスト ボックス 22"/>
          <p:cNvSpPr txBox="1"/>
          <p:nvPr/>
        </p:nvSpPr>
        <p:spPr>
          <a:xfrm>
            <a:off x="2035118" y="5200415"/>
            <a:ext cx="1583057" cy="369332"/>
          </a:xfrm>
          <a:prstGeom prst="rect">
            <a:avLst/>
          </a:prstGeom>
          <a:solidFill>
            <a:schemeClr val="bg1"/>
          </a:solidFill>
        </p:spPr>
        <p:txBody>
          <a:bodyPr wrap="square" rtlCol="0">
            <a:spAutoFit/>
          </a:bodyPr>
          <a:lstStyle/>
          <a:p>
            <a:r>
              <a:rPr kumimoji="1" lang="en-US" altLang="ja-JP" dirty="0" smtClean="0"/>
              <a:t>*100 m</a:t>
            </a:r>
            <a:endParaRPr kumimoji="1" lang="ja-JP" altLang="en-US" dirty="0"/>
          </a:p>
        </p:txBody>
      </p:sp>
      <p:sp>
        <p:nvSpPr>
          <p:cNvPr id="24" name="テキスト ボックス 23"/>
          <p:cNvSpPr txBox="1"/>
          <p:nvPr/>
        </p:nvSpPr>
        <p:spPr>
          <a:xfrm>
            <a:off x="4004738" y="4298591"/>
            <a:ext cx="1583057" cy="369332"/>
          </a:xfrm>
          <a:prstGeom prst="rect">
            <a:avLst/>
          </a:prstGeom>
          <a:solidFill>
            <a:schemeClr val="bg1"/>
          </a:solidFill>
        </p:spPr>
        <p:txBody>
          <a:bodyPr wrap="square" rtlCol="0">
            <a:spAutoFit/>
          </a:bodyPr>
          <a:lstStyle/>
          <a:p>
            <a:r>
              <a:rPr kumimoji="1" lang="en-US" altLang="ja-JP" dirty="0" smtClean="0"/>
              <a:t>*29 hours</a:t>
            </a:r>
            <a:endParaRPr kumimoji="1" lang="ja-JP" altLang="en-US" dirty="0"/>
          </a:p>
        </p:txBody>
      </p:sp>
      <p:sp>
        <p:nvSpPr>
          <p:cNvPr id="25" name="テキスト ボックス 24"/>
          <p:cNvSpPr txBox="1"/>
          <p:nvPr/>
        </p:nvSpPr>
        <p:spPr>
          <a:xfrm>
            <a:off x="4023145" y="4777110"/>
            <a:ext cx="1583057" cy="369332"/>
          </a:xfrm>
          <a:prstGeom prst="rect">
            <a:avLst/>
          </a:prstGeom>
          <a:solidFill>
            <a:schemeClr val="bg1"/>
          </a:solidFill>
        </p:spPr>
        <p:txBody>
          <a:bodyPr wrap="square" rtlCol="0">
            <a:spAutoFit/>
          </a:bodyPr>
          <a:lstStyle/>
          <a:p>
            <a:r>
              <a:rPr kumimoji="1" lang="en-US" altLang="ja-JP" dirty="0" smtClean="0"/>
              <a:t>*92 days</a:t>
            </a:r>
            <a:endParaRPr kumimoji="1" lang="ja-JP" altLang="en-US" dirty="0"/>
          </a:p>
        </p:txBody>
      </p:sp>
      <p:sp>
        <p:nvSpPr>
          <p:cNvPr id="26" name="テキスト ボックス 25"/>
          <p:cNvSpPr txBox="1"/>
          <p:nvPr/>
        </p:nvSpPr>
        <p:spPr>
          <a:xfrm>
            <a:off x="3986329" y="5237223"/>
            <a:ext cx="1583057" cy="369332"/>
          </a:xfrm>
          <a:prstGeom prst="rect">
            <a:avLst/>
          </a:prstGeom>
          <a:solidFill>
            <a:schemeClr val="bg1"/>
          </a:solidFill>
        </p:spPr>
        <p:txBody>
          <a:bodyPr wrap="square" rtlCol="0">
            <a:spAutoFit/>
          </a:bodyPr>
          <a:lstStyle/>
          <a:p>
            <a:r>
              <a:rPr kumimoji="1" lang="en-US" altLang="ja-JP" dirty="0" smtClean="0"/>
              <a:t>*2.26 years</a:t>
            </a:r>
            <a:endParaRPr kumimoji="1" lang="ja-JP" altLang="en-US" dirty="0"/>
          </a:p>
        </p:txBody>
      </p:sp>
      <p:sp>
        <p:nvSpPr>
          <p:cNvPr id="27" name="テキスト ボックス 26"/>
          <p:cNvSpPr txBox="1"/>
          <p:nvPr/>
        </p:nvSpPr>
        <p:spPr>
          <a:xfrm>
            <a:off x="5900726" y="3820072"/>
            <a:ext cx="2217048" cy="369332"/>
          </a:xfrm>
          <a:prstGeom prst="rect">
            <a:avLst/>
          </a:prstGeom>
          <a:solidFill>
            <a:schemeClr val="bg1"/>
          </a:solidFill>
        </p:spPr>
        <p:txBody>
          <a:bodyPr wrap="square" rtlCol="0">
            <a:spAutoFit/>
          </a:bodyPr>
          <a:lstStyle/>
          <a:p>
            <a:r>
              <a:rPr kumimoji="1" lang="en-US" altLang="ja-JP" dirty="0" smtClean="0"/>
              <a:t>         13 hours</a:t>
            </a:r>
            <a:endParaRPr kumimoji="1" lang="ja-JP" altLang="en-US" dirty="0"/>
          </a:p>
        </p:txBody>
      </p:sp>
      <p:sp>
        <p:nvSpPr>
          <p:cNvPr id="28" name="テキスト ボックス 27"/>
          <p:cNvSpPr txBox="1"/>
          <p:nvPr/>
        </p:nvSpPr>
        <p:spPr>
          <a:xfrm>
            <a:off x="6029578" y="4353805"/>
            <a:ext cx="2235457" cy="369332"/>
          </a:xfrm>
          <a:prstGeom prst="rect">
            <a:avLst/>
          </a:prstGeom>
          <a:solidFill>
            <a:schemeClr val="bg1"/>
          </a:solidFill>
        </p:spPr>
        <p:txBody>
          <a:bodyPr wrap="square" rtlCol="0">
            <a:spAutoFit/>
          </a:bodyPr>
          <a:lstStyle/>
          <a:p>
            <a:r>
              <a:rPr kumimoji="1" lang="en-US" altLang="ja-JP" dirty="0" smtClean="0"/>
              <a:t>      *19 days</a:t>
            </a:r>
            <a:endParaRPr kumimoji="1" lang="ja-JP" altLang="en-US" dirty="0"/>
          </a:p>
        </p:txBody>
      </p:sp>
      <p:sp>
        <p:nvSpPr>
          <p:cNvPr id="29" name="テキスト ボックス 28"/>
          <p:cNvSpPr txBox="1"/>
          <p:nvPr/>
        </p:nvSpPr>
        <p:spPr>
          <a:xfrm>
            <a:off x="6324101" y="4795514"/>
            <a:ext cx="1583057" cy="369332"/>
          </a:xfrm>
          <a:prstGeom prst="rect">
            <a:avLst/>
          </a:prstGeom>
          <a:solidFill>
            <a:schemeClr val="bg1"/>
          </a:solidFill>
        </p:spPr>
        <p:txBody>
          <a:bodyPr wrap="square" rtlCol="0">
            <a:spAutoFit/>
          </a:bodyPr>
          <a:lstStyle/>
          <a:p>
            <a:r>
              <a:rPr kumimoji="1" lang="en-US" altLang="ja-JP" dirty="0" smtClean="0"/>
              <a:t>*1.9 years</a:t>
            </a:r>
            <a:endParaRPr kumimoji="1" lang="ja-JP" altLang="en-US" dirty="0"/>
          </a:p>
        </p:txBody>
      </p:sp>
      <p:sp>
        <p:nvSpPr>
          <p:cNvPr id="30" name="テキスト ボックス 29"/>
          <p:cNvSpPr txBox="1"/>
          <p:nvPr/>
        </p:nvSpPr>
        <p:spPr>
          <a:xfrm>
            <a:off x="6342513" y="5218819"/>
            <a:ext cx="1583057" cy="369332"/>
          </a:xfrm>
          <a:prstGeom prst="rect">
            <a:avLst/>
          </a:prstGeom>
          <a:solidFill>
            <a:schemeClr val="bg1"/>
          </a:solidFill>
        </p:spPr>
        <p:txBody>
          <a:bodyPr wrap="square" rtlCol="0">
            <a:spAutoFit/>
          </a:bodyPr>
          <a:lstStyle/>
          <a:p>
            <a:r>
              <a:rPr kumimoji="1" lang="en-US" altLang="ja-JP" dirty="0" smtClean="0"/>
              <a:t>*67 years</a:t>
            </a:r>
            <a:endParaRPr kumimoji="1" lang="ja-JP" altLang="en-US" dirty="0"/>
          </a:p>
        </p:txBody>
      </p:sp>
    </p:spTree>
    <p:extLst>
      <p:ext uri="{BB962C8B-B14F-4D97-AF65-F5344CB8AC3E}">
        <p14:creationId xmlns:p14="http://schemas.microsoft.com/office/powerpoint/2010/main" val="4589778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79474"/>
          </a:xfrm>
        </p:spPr>
        <p:txBody>
          <a:bodyPr>
            <a:normAutofit/>
          </a:bodyPr>
          <a:lstStyle/>
          <a:p>
            <a:r>
              <a:rPr kumimoji="1" lang="en-US" altLang="ja-JP" sz="4000" dirty="0" smtClean="0"/>
              <a:t>Facebook</a:t>
            </a:r>
            <a:r>
              <a:rPr kumimoji="1" lang="ja-JP" altLang="en-US" sz="4000" dirty="0" smtClean="0"/>
              <a:t> </a:t>
            </a:r>
            <a:r>
              <a:rPr lang="ja-JP" altLang="en-US" sz="4000" dirty="0" smtClean="0"/>
              <a:t>（</a:t>
            </a:r>
            <a:r>
              <a:rPr lang="en-US" altLang="zh-CN" sz="4000" dirty="0" smtClean="0"/>
              <a:t>Settings</a:t>
            </a:r>
            <a:r>
              <a:rPr lang="ja-JP" altLang="en-US" sz="4000" dirty="0" smtClean="0"/>
              <a:t>→</a:t>
            </a:r>
            <a:r>
              <a:rPr lang="en-US" altLang="ja-JP" sz="4000" dirty="0" smtClean="0"/>
              <a:t>App</a:t>
            </a:r>
            <a:r>
              <a:rPr lang="ja-JP" altLang="en-US" sz="4000" dirty="0" smtClean="0"/>
              <a:t>）</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80</a:t>
            </a:fld>
            <a:endParaRPr kumimoji="1" lang="ja-JP" altLang="en-US"/>
          </a:p>
        </p:txBody>
      </p:sp>
      <p:sp>
        <p:nvSpPr>
          <p:cNvPr id="7" name="楕円 6"/>
          <p:cNvSpPr/>
          <p:nvPr/>
        </p:nvSpPr>
        <p:spPr>
          <a:xfrm>
            <a:off x="6355492" y="4477265"/>
            <a:ext cx="457200" cy="38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2"/>
          <a:stretch>
            <a:fillRect/>
          </a:stretch>
        </p:blipFill>
        <p:spPr>
          <a:xfrm>
            <a:off x="784064" y="1190478"/>
            <a:ext cx="7442200" cy="4978400"/>
          </a:xfrm>
          <a:prstGeom prst="rect">
            <a:avLst/>
          </a:prstGeom>
        </p:spPr>
      </p:pic>
      <p:sp>
        <p:nvSpPr>
          <p:cNvPr id="11" name="楕円 5"/>
          <p:cNvSpPr/>
          <p:nvPr/>
        </p:nvSpPr>
        <p:spPr>
          <a:xfrm>
            <a:off x="7803103" y="1069544"/>
            <a:ext cx="555736" cy="6334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5"/>
          <p:cNvSpPr/>
          <p:nvPr/>
        </p:nvSpPr>
        <p:spPr>
          <a:xfrm>
            <a:off x="731459" y="5295280"/>
            <a:ext cx="1056404" cy="3866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5"/>
          <p:cNvSpPr/>
          <p:nvPr/>
        </p:nvSpPr>
        <p:spPr>
          <a:xfrm>
            <a:off x="6044920" y="4326011"/>
            <a:ext cx="1006277" cy="3699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057748" y="1253366"/>
            <a:ext cx="852159" cy="3676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98546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Apps other Use</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81</a:t>
            </a:fld>
            <a:endParaRPr kumimoji="1" lang="ja-JP" altLang="en-US"/>
          </a:p>
        </p:txBody>
      </p:sp>
      <p:pic>
        <p:nvPicPr>
          <p:cNvPr id="7" name="図 6"/>
          <p:cNvPicPr>
            <a:picLocks noChangeAspect="1"/>
          </p:cNvPicPr>
          <p:nvPr/>
        </p:nvPicPr>
        <p:blipFill>
          <a:blip r:embed="rId2"/>
          <a:stretch>
            <a:fillRect/>
          </a:stretch>
        </p:blipFill>
        <p:spPr>
          <a:xfrm>
            <a:off x="1320214" y="1765966"/>
            <a:ext cx="6165418" cy="4227238"/>
          </a:xfrm>
          <a:prstGeom prst="rect">
            <a:avLst/>
          </a:prstGeom>
        </p:spPr>
      </p:pic>
    </p:spTree>
    <p:extLst>
      <p:ext uri="{BB962C8B-B14F-4D97-AF65-F5344CB8AC3E}">
        <p14:creationId xmlns:p14="http://schemas.microsoft.com/office/powerpoint/2010/main" val="30908417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6050" y="48415"/>
            <a:ext cx="7886700" cy="1325563"/>
          </a:xfrm>
        </p:spPr>
        <p:txBody>
          <a:bodyPr>
            <a:normAutofit/>
          </a:bodyPr>
          <a:lstStyle/>
          <a:p>
            <a:r>
              <a:rPr lang="en-US" altLang="ja-JP" sz="4000" dirty="0" smtClean="0"/>
              <a:t>Do not know public what</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82</a:t>
            </a:fld>
            <a:endParaRPr kumimoji="1" lang="ja-JP" altLang="en-US"/>
          </a:p>
        </p:txBody>
      </p:sp>
      <p:pic>
        <p:nvPicPr>
          <p:cNvPr id="8" name="図 7"/>
          <p:cNvPicPr>
            <a:picLocks noChangeAspect="1"/>
          </p:cNvPicPr>
          <p:nvPr/>
        </p:nvPicPr>
        <p:blipFill>
          <a:blip r:embed="rId2"/>
          <a:stretch>
            <a:fillRect/>
          </a:stretch>
        </p:blipFill>
        <p:spPr>
          <a:xfrm>
            <a:off x="1686437" y="1288586"/>
            <a:ext cx="4629565" cy="4810076"/>
          </a:xfrm>
          <a:prstGeom prst="rect">
            <a:avLst/>
          </a:prstGeom>
        </p:spPr>
      </p:pic>
    </p:spTree>
    <p:extLst>
      <p:ext uri="{BB962C8B-B14F-4D97-AF65-F5344CB8AC3E}">
        <p14:creationId xmlns:p14="http://schemas.microsoft.com/office/powerpoint/2010/main" val="18560493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850" y="149226"/>
            <a:ext cx="7886700" cy="1325563"/>
          </a:xfrm>
        </p:spPr>
        <p:txBody>
          <a:bodyPr>
            <a:normAutofit/>
          </a:bodyPr>
          <a:lstStyle/>
          <a:p>
            <a:r>
              <a:rPr lang="en-US" altLang="ja-JP" sz="4000" dirty="0" smtClean="0"/>
              <a:t>Block suspicious things</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83</a:t>
            </a:fld>
            <a:endParaRPr kumimoji="1" lang="ja-JP" altLang="en-US"/>
          </a:p>
        </p:txBody>
      </p:sp>
      <p:pic>
        <p:nvPicPr>
          <p:cNvPr id="7" name="図 6"/>
          <p:cNvPicPr>
            <a:picLocks noChangeAspect="1"/>
          </p:cNvPicPr>
          <p:nvPr/>
        </p:nvPicPr>
        <p:blipFill>
          <a:blip r:embed="rId2"/>
          <a:stretch>
            <a:fillRect/>
          </a:stretch>
        </p:blipFill>
        <p:spPr>
          <a:xfrm>
            <a:off x="998647" y="1320819"/>
            <a:ext cx="6565900" cy="4851400"/>
          </a:xfrm>
          <a:prstGeom prst="rect">
            <a:avLst/>
          </a:prstGeom>
        </p:spPr>
      </p:pic>
    </p:spTree>
    <p:extLst>
      <p:ext uri="{BB962C8B-B14F-4D97-AF65-F5344CB8AC3E}">
        <p14:creationId xmlns:p14="http://schemas.microsoft.com/office/powerpoint/2010/main" val="737086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350" y="238126"/>
            <a:ext cx="7886700" cy="1325563"/>
          </a:xfrm>
        </p:spPr>
        <p:txBody>
          <a:bodyPr>
            <a:normAutofit/>
          </a:bodyPr>
          <a:lstStyle/>
          <a:p>
            <a:r>
              <a:rPr kumimoji="1" lang="en-US" altLang="ja-JP" sz="4000" dirty="0" smtClean="0"/>
              <a:t>Twitter</a:t>
            </a:r>
            <a:r>
              <a:rPr kumimoji="1" lang="ja-JP" altLang="en-US" sz="4000" dirty="0" smtClean="0"/>
              <a:t> </a:t>
            </a:r>
            <a:r>
              <a:rPr lang="ja-JP" altLang="en-US" sz="4000" dirty="0" smtClean="0"/>
              <a:t>（</a:t>
            </a:r>
            <a:r>
              <a:rPr lang="en-US" altLang="ja-JP" sz="4000" dirty="0" smtClean="0"/>
              <a:t>Settings</a:t>
            </a:r>
            <a:r>
              <a:rPr lang="ja-JP" altLang="en-US" sz="4000" dirty="0" smtClean="0"/>
              <a:t>→</a:t>
            </a:r>
            <a:r>
              <a:rPr lang="en-US" altLang="ja-JP" sz="4000" dirty="0" smtClean="0"/>
              <a:t>Apps</a:t>
            </a:r>
            <a:r>
              <a:rPr lang="ja-JP" altLang="en-US" sz="4000" dirty="0" smtClean="0"/>
              <a:t>）</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84</a:t>
            </a:fld>
            <a:endParaRPr kumimoji="1" lang="ja-JP" altLang="en-US"/>
          </a:p>
        </p:txBody>
      </p:sp>
      <p:sp>
        <p:nvSpPr>
          <p:cNvPr id="6" name="角丸四角形 5"/>
          <p:cNvSpPr/>
          <p:nvPr/>
        </p:nvSpPr>
        <p:spPr>
          <a:xfrm>
            <a:off x="1556951" y="5199449"/>
            <a:ext cx="815546" cy="2718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a:stretch>
            <a:fillRect/>
          </a:stretch>
        </p:blipFill>
        <p:spPr>
          <a:xfrm>
            <a:off x="852188" y="1318958"/>
            <a:ext cx="6616735" cy="5338502"/>
          </a:xfrm>
          <a:prstGeom prst="rect">
            <a:avLst/>
          </a:prstGeom>
        </p:spPr>
      </p:pic>
    </p:spTree>
    <p:extLst>
      <p:ext uri="{BB962C8B-B14F-4D97-AF65-F5344CB8AC3E}">
        <p14:creationId xmlns:p14="http://schemas.microsoft.com/office/powerpoint/2010/main" val="14078113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826" y="200785"/>
            <a:ext cx="7886700" cy="1325563"/>
          </a:xfrm>
        </p:spPr>
        <p:txBody>
          <a:bodyPr>
            <a:normAutofit/>
          </a:bodyPr>
          <a:lstStyle/>
          <a:p>
            <a:r>
              <a:rPr kumimoji="1" lang="en-US" altLang="ja-JP" sz="4000" dirty="0" smtClean="0"/>
              <a:t>Google</a:t>
            </a:r>
            <a:r>
              <a:rPr kumimoji="1" lang="ja-JP" altLang="en-US" sz="4000" dirty="0" smtClean="0"/>
              <a:t>（接続済みのアプリとサイト）</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85</a:t>
            </a:fld>
            <a:endParaRPr kumimoji="1" lang="ja-JP" altLang="en-US"/>
          </a:p>
        </p:txBody>
      </p:sp>
      <p:pic>
        <p:nvPicPr>
          <p:cNvPr id="7" name="図 6"/>
          <p:cNvPicPr>
            <a:picLocks noChangeAspect="1"/>
          </p:cNvPicPr>
          <p:nvPr/>
        </p:nvPicPr>
        <p:blipFill>
          <a:blip r:embed="rId2"/>
          <a:stretch>
            <a:fillRect/>
          </a:stretch>
        </p:blipFill>
        <p:spPr>
          <a:xfrm>
            <a:off x="501270" y="1524370"/>
            <a:ext cx="8053738" cy="4609480"/>
          </a:xfrm>
          <a:prstGeom prst="rect">
            <a:avLst/>
          </a:prstGeom>
        </p:spPr>
      </p:pic>
    </p:spTree>
    <p:extLst>
      <p:ext uri="{BB962C8B-B14F-4D97-AF65-F5344CB8AC3E}">
        <p14:creationId xmlns:p14="http://schemas.microsoft.com/office/powerpoint/2010/main" val="19165535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Personalization and filter bubble</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86</a:t>
            </a:fld>
            <a:endParaRPr kumimoji="1" lang="ja-JP" altLang="en-US"/>
          </a:p>
        </p:txBody>
      </p:sp>
    </p:spTree>
    <p:extLst>
      <p:ext uri="{BB962C8B-B14F-4D97-AF65-F5344CB8AC3E}">
        <p14:creationId xmlns:p14="http://schemas.microsoft.com/office/powerpoint/2010/main" val="3436500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Filter</a:t>
            </a:r>
            <a:r>
              <a:rPr kumimoji="1" lang="ja-JP" altLang="en-US" dirty="0" smtClean="0"/>
              <a:t>、</a:t>
            </a:r>
            <a:r>
              <a:rPr kumimoji="1" lang="en-US" altLang="ja-JP" dirty="0" smtClean="0"/>
              <a:t>Filtering	</a:t>
            </a:r>
            <a:endParaRPr kumimoji="1" lang="ja-JP" altLang="en-US" dirty="0"/>
          </a:p>
        </p:txBody>
      </p:sp>
      <p:sp>
        <p:nvSpPr>
          <p:cNvPr id="6" name="コンテンツ プレースホルダー 5"/>
          <p:cNvSpPr>
            <a:spLocks noGrp="1"/>
          </p:cNvSpPr>
          <p:nvPr>
            <p:ph idx="1"/>
          </p:nvPr>
        </p:nvSpPr>
        <p:spPr/>
        <p:txBody>
          <a:bodyPr>
            <a:normAutofit/>
          </a:bodyPr>
          <a:lstStyle/>
          <a:p>
            <a:r>
              <a:rPr lang="en-US" altLang="ja-JP" dirty="0"/>
              <a:t>Tools and functions </a:t>
            </a:r>
            <a:r>
              <a:rPr lang="en-US" altLang="ja-JP" dirty="0" smtClean="0"/>
              <a:t>that sort out (distinguish) target under </a:t>
            </a:r>
            <a:r>
              <a:rPr lang="en-US" altLang="ja-JP" dirty="0"/>
              <a:t>certain </a:t>
            </a:r>
            <a:r>
              <a:rPr lang="en-US" altLang="ja-JP" dirty="0" smtClean="0"/>
              <a:t>conditions</a:t>
            </a:r>
            <a:endParaRPr lang="en-US" altLang="ja-JP" dirty="0"/>
          </a:p>
          <a:p>
            <a:pPr lvl="1"/>
            <a:r>
              <a:rPr kumimoji="1" lang="en-US" altLang="ja-JP" dirty="0" smtClean="0"/>
              <a:t>Selectively block all communication for certain target</a:t>
            </a:r>
          </a:p>
          <a:p>
            <a:pPr lvl="1"/>
            <a:r>
              <a:rPr kumimoji="1" lang="en-US" altLang="ja-JP" dirty="0" smtClean="0"/>
              <a:t>Do not transmit information to target you don’t want them know</a:t>
            </a:r>
          </a:p>
          <a:p>
            <a:pPr lvl="2"/>
            <a:r>
              <a:rPr lang="ja-JP" altLang="en-US" dirty="0" smtClean="0"/>
              <a:t>「</a:t>
            </a:r>
            <a:r>
              <a:rPr lang="en-US" altLang="ja-JP" dirty="0" smtClean="0"/>
              <a:t>Privacy filter</a:t>
            </a:r>
            <a:r>
              <a:rPr lang="ja-JP" altLang="en-US" dirty="0" smtClean="0"/>
              <a:t>」</a:t>
            </a:r>
            <a:r>
              <a:rPr lang="en-US" altLang="ja-JP" dirty="0" smtClean="0"/>
              <a:t> </a:t>
            </a:r>
            <a:r>
              <a:rPr lang="en-US" altLang="ja-JP" dirty="0"/>
              <a:t>etc. so that </a:t>
            </a:r>
            <a:r>
              <a:rPr lang="en-US" altLang="ja-JP" dirty="0" smtClean="0"/>
              <a:t>others can </a:t>
            </a:r>
            <a:r>
              <a:rPr lang="en-US" altLang="ja-JP" dirty="0"/>
              <a:t>not see </a:t>
            </a:r>
            <a:r>
              <a:rPr lang="en-US" altLang="ja-JP" dirty="0" smtClean="0"/>
              <a:t>your smartphone </a:t>
            </a:r>
            <a:r>
              <a:rPr lang="en-US" altLang="ja-JP" dirty="0"/>
              <a:t>screen</a:t>
            </a:r>
          </a:p>
          <a:p>
            <a:pPr lvl="2"/>
            <a:endParaRPr lang="en-US" altLang="ja-JP" dirty="0"/>
          </a:p>
          <a:p>
            <a:r>
              <a:rPr lang="en-US" altLang="ja-JP" dirty="0"/>
              <a:t>For each organization operated on the </a:t>
            </a:r>
            <a:r>
              <a:rPr lang="en-US" altLang="ja-JP" dirty="0" smtClean="0"/>
              <a:t>network, applied standard are </a:t>
            </a:r>
            <a:r>
              <a:rPr lang="en-US" altLang="ja-JP" dirty="0"/>
              <a:t>different</a:t>
            </a:r>
            <a:endParaRPr kumimoji="1" lang="en-US" altLang="ja-JP" dirty="0" smtClean="0"/>
          </a:p>
          <a:p>
            <a:pPr lvl="1"/>
            <a:r>
              <a:rPr lang="en-US" altLang="ja-JP" dirty="0"/>
              <a:t>Filtering for protecting </a:t>
            </a:r>
            <a:r>
              <a:rPr lang="en-US" altLang="ja-JP" dirty="0" smtClean="0"/>
              <a:t>young people(</a:t>
            </a:r>
            <a:r>
              <a:rPr lang="en-US" altLang="ja-JP" dirty="0"/>
              <a:t>from harmful information)</a:t>
            </a:r>
            <a:endParaRPr kumimoji="1" lang="en-US" altLang="ja-JP" dirty="0" smtClean="0"/>
          </a:p>
          <a:p>
            <a:pPr lvl="1"/>
            <a:r>
              <a:rPr lang="en-US" altLang="ja-JP" dirty="0"/>
              <a:t>Regulation according to network operation purpose</a:t>
            </a:r>
            <a:endParaRPr kumimoji="1" lang="en-US" altLang="ja-JP" dirty="0" smtClean="0"/>
          </a:p>
          <a:p>
            <a:pPr lvl="1"/>
            <a:r>
              <a:rPr lang="en-US" altLang="ja-JP" dirty="0"/>
              <a:t>Prohibit access to security-dangerous Web sites</a:t>
            </a:r>
            <a:endParaRPr kumimoji="1" lang="en-US" altLang="ja-JP" dirty="0" smtClean="0"/>
          </a:p>
          <a:p>
            <a:pPr lvl="1"/>
            <a:r>
              <a:rPr lang="en-US" altLang="ja-JP" dirty="0" smtClean="0"/>
              <a:t>Regulation</a:t>
            </a:r>
            <a:r>
              <a:rPr kumimoji="1" lang="ja-JP" altLang="en-US" dirty="0" smtClean="0"/>
              <a:t>・</a:t>
            </a:r>
            <a:r>
              <a:rPr kumimoji="1" lang="en-US" altLang="ja-JP" dirty="0" smtClean="0"/>
              <a:t>Control by country</a:t>
            </a:r>
          </a:p>
          <a:p>
            <a:pPr lvl="1"/>
            <a:endParaRPr lang="en-US" altLang="ja-JP" dirty="0"/>
          </a:p>
          <a:p>
            <a:r>
              <a:rPr kumimoji="1" lang="en-US" altLang="ja-JP" dirty="0" smtClean="0"/>
              <a:t>Basically</a:t>
            </a:r>
            <a:r>
              <a:rPr kumimoji="1" lang="ja-JP" altLang="en-US" dirty="0" smtClean="0"/>
              <a:t>、</a:t>
            </a:r>
            <a:r>
              <a:rPr kumimoji="1" lang="en-US" altLang="ja-JP" dirty="0" smtClean="0"/>
              <a:t>it’s done under unified</a:t>
            </a:r>
            <a:r>
              <a:rPr kumimoji="1" lang="ja-JP" altLang="en-US" dirty="0" smtClean="0"/>
              <a:t>・</a:t>
            </a:r>
            <a:r>
              <a:rPr kumimoji="1" lang="en-US" altLang="ja-JP" dirty="0" smtClean="0"/>
              <a:t>explicit standards and policies</a:t>
            </a:r>
          </a:p>
          <a:p>
            <a:endParaRPr lang="en-US" altLang="ja-JP" dirty="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87</a:t>
            </a:fld>
            <a:endParaRPr kumimoji="1" lang="ja-JP" altLang="en-US"/>
          </a:p>
        </p:txBody>
      </p:sp>
    </p:spTree>
    <p:extLst>
      <p:ext uri="{BB962C8B-B14F-4D97-AF65-F5344CB8AC3E}">
        <p14:creationId xmlns:p14="http://schemas.microsoft.com/office/powerpoint/2010/main" val="1450858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Recommend</a:t>
            </a:r>
            <a:r>
              <a:rPr kumimoji="1" lang="ja-JP" altLang="en-US" dirty="0" smtClean="0"/>
              <a:t>、</a:t>
            </a:r>
            <a:r>
              <a:rPr kumimoji="1" lang="en-US" altLang="ja-JP" dirty="0" smtClean="0"/>
              <a:t>Recommendation</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00000"/>
              </a:lnSpc>
            </a:pPr>
            <a:r>
              <a:rPr lang="en-US" altLang="ja-JP" dirty="0"/>
              <a:t>Recommendation</a:t>
            </a:r>
            <a:endParaRPr kumimoji="1" lang="en-US" altLang="ja-JP" dirty="0" smtClean="0"/>
          </a:p>
          <a:p>
            <a:pPr lvl="1">
              <a:lnSpc>
                <a:spcPct val="100000"/>
              </a:lnSpc>
            </a:pPr>
            <a:r>
              <a:rPr lang="en-US" altLang="ja-JP" dirty="0" smtClean="0"/>
              <a:t>Recommendation service in online service</a:t>
            </a:r>
            <a:endParaRPr lang="en-US" altLang="ja-JP" b="1" dirty="0"/>
          </a:p>
          <a:p>
            <a:pPr lvl="1">
              <a:lnSpc>
                <a:spcPct val="100000"/>
              </a:lnSpc>
            </a:pPr>
            <a:r>
              <a:rPr lang="en-US" altLang="ja-JP" dirty="0"/>
              <a:t>Collect large volumes of </a:t>
            </a:r>
            <a:r>
              <a:rPr lang="en-US" altLang="ja-JP" dirty="0" smtClean="0"/>
              <a:t>user‘s </a:t>
            </a:r>
            <a:r>
              <a:rPr lang="en-US" altLang="ja-JP" dirty="0"/>
              <a:t>behavior data (</a:t>
            </a:r>
            <a:r>
              <a:rPr lang="en-US" altLang="ja-JP" dirty="0" smtClean="0"/>
              <a:t>search</a:t>
            </a:r>
            <a:r>
              <a:rPr lang="ja-JP" altLang="en-US" dirty="0" smtClean="0"/>
              <a:t>・</a:t>
            </a:r>
            <a:r>
              <a:rPr lang="en-US" altLang="ja-JP" dirty="0" smtClean="0"/>
              <a:t>browse</a:t>
            </a:r>
            <a:r>
              <a:rPr lang="en-US" altLang="ja-JP" dirty="0"/>
              <a:t>, purchase history </a:t>
            </a:r>
            <a:r>
              <a:rPr lang="en-US" altLang="ja-JP" dirty="0" smtClean="0"/>
              <a:t>etc.), </a:t>
            </a:r>
            <a:r>
              <a:rPr lang="en-US" altLang="ja-JP" dirty="0" smtClean="0">
                <a:solidFill>
                  <a:srgbClr val="FF0000"/>
                </a:solidFill>
              </a:rPr>
              <a:t>predict</a:t>
            </a:r>
            <a:r>
              <a:rPr lang="en-US" altLang="ja-JP" dirty="0" smtClean="0"/>
              <a:t> information relating to current situation of a user </a:t>
            </a:r>
            <a:r>
              <a:rPr lang="en-US" altLang="ja-JP" dirty="0" smtClean="0">
                <a:solidFill>
                  <a:srgbClr val="FF0000"/>
                </a:solidFill>
              </a:rPr>
              <a:t>from past actions and similar user information</a:t>
            </a:r>
            <a:r>
              <a:rPr kumimoji="1" lang="ja-JP" altLang="en-US" dirty="0" smtClean="0"/>
              <a:t>、</a:t>
            </a:r>
            <a:r>
              <a:rPr kumimoji="1" lang="en-US" altLang="ja-JP" dirty="0" smtClean="0"/>
              <a:t>preferential present to user</a:t>
            </a:r>
            <a:endParaRPr lang="en-US" altLang="ja-JP" dirty="0" smtClean="0">
              <a:solidFill>
                <a:srgbClr val="FF0000"/>
              </a:solidFill>
            </a:endParaRPr>
          </a:p>
          <a:p>
            <a:pPr lvl="2">
              <a:lnSpc>
                <a:spcPct val="100000"/>
              </a:lnSpc>
            </a:pPr>
            <a:endParaRPr lang="en-US" altLang="ja-JP" b="1" dirty="0" smtClean="0">
              <a:solidFill>
                <a:srgbClr val="FF0000"/>
              </a:solidFill>
            </a:endParaRPr>
          </a:p>
          <a:p>
            <a:pPr lvl="2">
              <a:lnSpc>
                <a:spcPct val="100000"/>
              </a:lnSpc>
            </a:pPr>
            <a:r>
              <a:rPr lang="ja-JP" altLang="en-US" b="1" dirty="0" smtClean="0">
                <a:solidFill>
                  <a:srgbClr val="FF0000"/>
                </a:solidFill>
              </a:rPr>
              <a:t>「</a:t>
            </a:r>
            <a:r>
              <a:rPr lang="en-US" altLang="ja-JP" b="1" dirty="0" smtClean="0">
                <a:solidFill>
                  <a:srgbClr val="FF0000"/>
                </a:solidFill>
              </a:rPr>
              <a:t>People who bought this product also bought such items</a:t>
            </a:r>
            <a:r>
              <a:rPr lang="ja-JP" altLang="en-US" b="1" dirty="0" smtClean="0">
                <a:solidFill>
                  <a:srgbClr val="FF0000"/>
                </a:solidFill>
              </a:rPr>
              <a:t>」「</a:t>
            </a:r>
            <a:r>
              <a:rPr lang="en-US" altLang="ja-JP" b="1" dirty="0" smtClean="0">
                <a:solidFill>
                  <a:srgbClr val="FF0000"/>
                </a:solidFill>
              </a:rPr>
              <a:t>recommended</a:t>
            </a:r>
            <a:r>
              <a:rPr lang="ja-JP" altLang="en-US" b="1" dirty="0" smtClean="0">
                <a:solidFill>
                  <a:srgbClr val="FF0000"/>
                </a:solidFill>
              </a:rPr>
              <a:t>」（</a:t>
            </a:r>
            <a:r>
              <a:rPr lang="en-US" altLang="ja-JP" b="1" dirty="0" smtClean="0">
                <a:solidFill>
                  <a:srgbClr val="FF0000"/>
                </a:solidFill>
              </a:rPr>
              <a:t>shop site</a:t>
            </a:r>
            <a:r>
              <a:rPr lang="ja-JP" altLang="en-US" b="1" dirty="0" smtClean="0">
                <a:solidFill>
                  <a:srgbClr val="FF0000"/>
                </a:solidFill>
              </a:rPr>
              <a:t>）</a:t>
            </a:r>
            <a:endParaRPr lang="en-US" altLang="ja-JP" b="1" dirty="0" smtClean="0">
              <a:solidFill>
                <a:srgbClr val="FF0000"/>
              </a:solidFill>
            </a:endParaRPr>
          </a:p>
          <a:p>
            <a:pPr lvl="2">
              <a:lnSpc>
                <a:spcPct val="100000"/>
              </a:lnSpc>
            </a:pPr>
            <a:r>
              <a:rPr lang="ja-JP" altLang="en-US" b="1" dirty="0" smtClean="0">
                <a:solidFill>
                  <a:srgbClr val="FF0000"/>
                </a:solidFill>
              </a:rPr>
              <a:t>「</a:t>
            </a:r>
            <a:r>
              <a:rPr lang="en-US" altLang="ja-JP" b="1" dirty="0" smtClean="0">
                <a:solidFill>
                  <a:srgbClr val="FF0000"/>
                </a:solidFill>
              </a:rPr>
              <a:t>recommended users</a:t>
            </a:r>
            <a:r>
              <a:rPr lang="ja-JP" altLang="en-US" b="1" dirty="0" smtClean="0">
                <a:solidFill>
                  <a:srgbClr val="FF0000"/>
                </a:solidFill>
              </a:rPr>
              <a:t>」「</a:t>
            </a:r>
            <a:r>
              <a:rPr lang="en-US" altLang="ja-JP" b="1" dirty="0" smtClean="0">
                <a:solidFill>
                  <a:srgbClr val="FF0000"/>
                </a:solidFill>
              </a:rPr>
              <a:t>maybe friends</a:t>
            </a:r>
            <a:r>
              <a:rPr lang="ja-JP" altLang="en-US" b="1" dirty="0" smtClean="0">
                <a:solidFill>
                  <a:srgbClr val="FF0000"/>
                </a:solidFill>
              </a:rPr>
              <a:t>」（</a:t>
            </a:r>
            <a:r>
              <a:rPr lang="en-US" altLang="ja-JP" b="1" dirty="0" smtClean="0">
                <a:solidFill>
                  <a:srgbClr val="FF0000"/>
                </a:solidFill>
              </a:rPr>
              <a:t>From SNS</a:t>
            </a:r>
            <a:r>
              <a:rPr lang="ja-JP" altLang="en-US" b="1" dirty="0" smtClean="0">
                <a:solidFill>
                  <a:srgbClr val="FF0000"/>
                </a:solidFill>
              </a:rPr>
              <a:t>、</a:t>
            </a:r>
            <a:r>
              <a:rPr lang="en-US" altLang="ja-JP" b="1" dirty="0" smtClean="0">
                <a:solidFill>
                  <a:srgbClr val="FF0000"/>
                </a:solidFill>
              </a:rPr>
              <a:t>human’s relationship data</a:t>
            </a:r>
            <a:r>
              <a:rPr lang="ja-JP" altLang="en-US" b="1" dirty="0" smtClean="0">
                <a:solidFill>
                  <a:srgbClr val="FF0000"/>
                </a:solidFill>
              </a:rPr>
              <a:t>）</a:t>
            </a:r>
            <a:endParaRPr lang="en-US" altLang="ja-JP" dirty="0"/>
          </a:p>
          <a:p>
            <a:pPr>
              <a:lnSpc>
                <a:spcPct val="100000"/>
              </a:lnSpc>
            </a:pPr>
            <a:endParaRPr lang="en-US" altLang="ja-JP" dirty="0" smtClean="0"/>
          </a:p>
          <a:p>
            <a:pPr>
              <a:lnSpc>
                <a:spcPct val="100000"/>
              </a:lnSpc>
            </a:pPr>
            <a:r>
              <a:rPr lang="en-US" altLang="ja-JP" dirty="0"/>
              <a:t>Personalization</a:t>
            </a:r>
            <a:endParaRPr lang="en-US" altLang="ja-JP" dirty="0" smtClean="0"/>
          </a:p>
          <a:p>
            <a:pPr lvl="1">
              <a:lnSpc>
                <a:spcPct val="100000"/>
              </a:lnSpc>
            </a:pPr>
            <a:r>
              <a:rPr lang="en-US" altLang="ja-JP" dirty="0" smtClean="0"/>
              <a:t>Accumulate </a:t>
            </a:r>
            <a:r>
              <a:rPr lang="en-US" altLang="ja-JP" dirty="0"/>
              <a:t>usage </a:t>
            </a:r>
            <a:r>
              <a:rPr lang="en-US" altLang="ja-JP" dirty="0" smtClean="0"/>
              <a:t>history of </a:t>
            </a:r>
            <a:r>
              <a:rPr lang="en-US" altLang="ja-JP" dirty="0"/>
              <a:t>personal service </a:t>
            </a:r>
            <a:r>
              <a:rPr lang="en-US" altLang="ja-JP" dirty="0" smtClean="0"/>
              <a:t>and </a:t>
            </a:r>
            <a:r>
              <a:rPr lang="en-US" altLang="ja-JP" dirty="0"/>
              <a:t>other </a:t>
            </a:r>
            <a:r>
              <a:rPr lang="en-US" altLang="ja-JP" dirty="0" smtClean="0"/>
              <a:t>information</a:t>
            </a:r>
            <a:r>
              <a:rPr lang="ja-JP" altLang="en-US" dirty="0" smtClean="0"/>
              <a:t>、</a:t>
            </a:r>
            <a:r>
              <a:rPr lang="en-US" altLang="ja-JP" dirty="0" smtClean="0"/>
              <a:t>base on those data</a:t>
            </a:r>
            <a:r>
              <a:rPr lang="ja-JP" altLang="en-US" dirty="0" smtClean="0"/>
              <a:t>、</a:t>
            </a:r>
            <a:r>
              <a:rPr lang="en-US" altLang="ja-JP" b="1" dirty="0" smtClean="0">
                <a:solidFill>
                  <a:srgbClr val="FF0000"/>
                </a:solidFill>
              </a:rPr>
              <a:t>to create an </a:t>
            </a:r>
            <a:r>
              <a:rPr lang="ja-JP" altLang="en-US" b="1" dirty="0" smtClean="0">
                <a:solidFill>
                  <a:srgbClr val="FF0000"/>
                </a:solidFill>
              </a:rPr>
              <a:t>「</a:t>
            </a:r>
            <a:r>
              <a:rPr lang="en-US" altLang="ja-JP" b="1" dirty="0" smtClean="0">
                <a:solidFill>
                  <a:srgbClr val="FF0000"/>
                </a:solidFill>
              </a:rPr>
              <a:t>easy to use</a:t>
            </a:r>
            <a:r>
              <a:rPr lang="ja-JP" altLang="en-US" b="1" dirty="0" smtClean="0">
                <a:solidFill>
                  <a:srgbClr val="FF0000"/>
                </a:solidFill>
              </a:rPr>
              <a:t>」</a:t>
            </a:r>
            <a:r>
              <a:rPr lang="en-US" altLang="ja-JP" b="1" dirty="0" smtClean="0">
                <a:solidFill>
                  <a:srgbClr val="FF0000"/>
                </a:solidFill>
              </a:rPr>
              <a:t> environment matches user</a:t>
            </a:r>
            <a:endParaRPr kumimoji="1" lang="en-US" altLang="ja-JP" dirty="0" smtClean="0"/>
          </a:p>
          <a:p>
            <a:pPr lvl="1"/>
            <a:r>
              <a:rPr kumimoji="1" lang="en-US" altLang="ja-JP" dirty="0" smtClean="0"/>
              <a:t>Search results</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88</a:t>
            </a:fld>
            <a:endParaRPr kumimoji="1" lang="ja-JP" altLang="en-US"/>
          </a:p>
        </p:txBody>
      </p:sp>
    </p:spTree>
    <p:extLst>
      <p:ext uri="{BB962C8B-B14F-4D97-AF65-F5344CB8AC3E}">
        <p14:creationId xmlns:p14="http://schemas.microsoft.com/office/powerpoint/2010/main" val="1438004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Filter bubble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a:lnSpc>
                <a:spcPct val="100000"/>
              </a:lnSpc>
            </a:pPr>
            <a:r>
              <a:rPr lang="ja-JP" altLang="en-US" dirty="0" smtClean="0"/>
              <a:t>「</a:t>
            </a:r>
            <a:r>
              <a:rPr lang="en-US" altLang="zh-CN" dirty="0" smtClean="0"/>
              <a:t>Recommendation</a:t>
            </a:r>
            <a:r>
              <a:rPr lang="ja-JP" altLang="en-US" dirty="0" smtClean="0"/>
              <a:t>」</a:t>
            </a:r>
            <a:r>
              <a:rPr lang="en-US" altLang="ja-JP" dirty="0" smtClean="0"/>
              <a:t> base on behavior history </a:t>
            </a:r>
            <a:r>
              <a:rPr lang="ja-JP" altLang="en-US" dirty="0" smtClean="0"/>
              <a:t>、</a:t>
            </a:r>
            <a:r>
              <a:rPr lang="en-US" altLang="ja-JP" dirty="0" smtClean="0"/>
              <a:t>give biased information by personalization</a:t>
            </a:r>
          </a:p>
          <a:p>
            <a:pPr lvl="1">
              <a:lnSpc>
                <a:spcPct val="100000"/>
              </a:lnSpc>
            </a:pPr>
            <a:r>
              <a:rPr lang="en-US" altLang="ja-JP" dirty="0" smtClean="0"/>
              <a:t>Priority give that person information he want, likes, wonder to click</a:t>
            </a:r>
            <a:endParaRPr lang="en-US" altLang="ja-JP" dirty="0"/>
          </a:p>
          <a:p>
            <a:pPr lvl="1"/>
            <a:r>
              <a:rPr lang="en-US" altLang="ja-JP" dirty="0" smtClean="0"/>
              <a:t>If you depend </a:t>
            </a:r>
            <a:r>
              <a:rPr lang="en-US" altLang="ja-JP" dirty="0"/>
              <a:t>on services on the net</a:t>
            </a:r>
            <a:r>
              <a:rPr lang="en-US" altLang="ja-JP" dirty="0" smtClean="0"/>
              <a:t>, available information will become bias, you can only see </a:t>
            </a:r>
            <a:r>
              <a:rPr lang="en-US" altLang="ja-JP" dirty="0"/>
              <a:t>those who think and behave similar to </a:t>
            </a:r>
            <a:r>
              <a:rPr lang="en-US" altLang="ja-JP" dirty="0" smtClean="0"/>
              <a:t>yourself</a:t>
            </a:r>
          </a:p>
          <a:p>
            <a:pPr lvl="1"/>
            <a:r>
              <a:rPr lang="en-US" altLang="ja-JP" b="1" dirty="0" smtClean="0">
                <a:solidFill>
                  <a:srgbClr val="FF0000"/>
                </a:solidFill>
              </a:rPr>
              <a:t>Contradictory to net’s </a:t>
            </a:r>
            <a:r>
              <a:rPr lang="en-US" altLang="ja-JP" b="1" dirty="0">
                <a:solidFill>
                  <a:srgbClr val="FF0000"/>
                </a:solidFill>
              </a:rPr>
              <a:t>advantages </a:t>
            </a:r>
            <a:r>
              <a:rPr lang="en-US" altLang="ja-JP" b="1" dirty="0" smtClean="0">
                <a:solidFill>
                  <a:srgbClr val="FF0000"/>
                </a:solidFill>
              </a:rPr>
              <a:t>of knowing various </a:t>
            </a:r>
            <a:r>
              <a:rPr lang="en-US" altLang="ja-JP" b="1" dirty="0">
                <a:solidFill>
                  <a:srgbClr val="FF0000"/>
                </a:solidFill>
              </a:rPr>
              <a:t>people and acquiring </a:t>
            </a:r>
            <a:r>
              <a:rPr lang="en-US" altLang="ja-JP" b="1" dirty="0" smtClean="0">
                <a:solidFill>
                  <a:srgbClr val="FF0000"/>
                </a:solidFill>
              </a:rPr>
              <a:t>wide new </a:t>
            </a:r>
            <a:r>
              <a:rPr lang="en-US" altLang="ja-JP" b="1" dirty="0">
                <a:solidFill>
                  <a:srgbClr val="FF0000"/>
                </a:solidFill>
              </a:rPr>
              <a:t>knowledge</a:t>
            </a:r>
            <a:endParaRPr lang="en-US" altLang="ja-JP" b="1" dirty="0" smtClean="0">
              <a:solidFill>
                <a:srgbClr val="FF0000"/>
              </a:solidFill>
            </a:endParaRPr>
          </a:p>
          <a:p>
            <a:pPr lvl="1"/>
            <a:endParaRPr lang="en-US" altLang="ja-JP" dirty="0"/>
          </a:p>
          <a:p>
            <a:r>
              <a:rPr kumimoji="1" lang="en-US" altLang="ja-JP" dirty="0" smtClean="0"/>
              <a:t>Image of wrapped by transparent bubbles </a:t>
            </a:r>
            <a:r>
              <a:rPr kumimoji="1" lang="ja-JP" altLang="en-US" dirty="0" smtClean="0"/>
              <a:t>　＝　「</a:t>
            </a:r>
            <a:r>
              <a:rPr kumimoji="1" lang="en-US" altLang="ja-JP" dirty="0" smtClean="0"/>
              <a:t>bubble</a:t>
            </a:r>
            <a:r>
              <a:rPr kumimoji="1" lang="ja-JP" altLang="en-US" dirty="0" smtClean="0"/>
              <a:t>」</a:t>
            </a:r>
            <a:endParaRPr kumimoji="1" lang="en-US" altLang="ja-JP" dirty="0" smtClean="0"/>
          </a:p>
          <a:p>
            <a:pPr lvl="1"/>
            <a:r>
              <a:rPr lang="en-US" altLang="ja-JP" dirty="0" smtClean="0"/>
              <a:t>Do you </a:t>
            </a:r>
            <a:r>
              <a:rPr lang="en-US" altLang="ja-JP" dirty="0"/>
              <a:t>get trapped in </a:t>
            </a:r>
            <a:r>
              <a:rPr lang="ja-JP" altLang="en-US" dirty="0" smtClean="0"/>
              <a:t>「</a:t>
            </a:r>
            <a:r>
              <a:rPr lang="en-US" altLang="ja-JP" dirty="0" smtClean="0"/>
              <a:t>filter</a:t>
            </a:r>
            <a:r>
              <a:rPr lang="ja-JP" altLang="en-US" dirty="0" smtClean="0"/>
              <a:t>」</a:t>
            </a:r>
            <a:r>
              <a:rPr lang="en-US" altLang="ja-JP" dirty="0" smtClean="0"/>
              <a:t> </a:t>
            </a:r>
            <a:r>
              <a:rPr lang="en-US" altLang="ja-JP" dirty="0"/>
              <a:t>before you notice?</a:t>
            </a:r>
            <a:endParaRPr kumimoji="1" lang="en-US" altLang="ja-JP" dirty="0" smtClean="0"/>
          </a:p>
          <a:p>
            <a:endParaRPr kumimoji="1" lang="en-US" altLang="ja-JP" dirty="0" smtClean="0"/>
          </a:p>
          <a:p>
            <a:r>
              <a:rPr lang="en-US" altLang="ja-JP" dirty="0"/>
              <a:t>A person named Eli · </a:t>
            </a:r>
            <a:r>
              <a:rPr lang="en-US" altLang="ja-JP" dirty="0" err="1"/>
              <a:t>Pariser</a:t>
            </a:r>
            <a:r>
              <a:rPr lang="en-US" altLang="ja-JP" dirty="0"/>
              <a:t> advocated (2011)</a:t>
            </a:r>
          </a:p>
          <a:p>
            <a:pPr lvl="1"/>
            <a:r>
              <a:rPr lang="en-US" altLang="ja-JP" dirty="0"/>
              <a:t>The video is released </a:t>
            </a:r>
            <a:r>
              <a:rPr lang="en-US" altLang="ja-JP" dirty="0" smtClean="0"/>
              <a:t>by TED </a:t>
            </a:r>
            <a:r>
              <a:rPr lang="en-US" altLang="ja-JP" dirty="0"/>
              <a:t>(also on </a:t>
            </a:r>
            <a:r>
              <a:rPr lang="en-US" altLang="ja-JP" dirty="0" err="1"/>
              <a:t>Youtube</a:t>
            </a:r>
            <a:r>
              <a:rPr lang="en-US" altLang="ja-JP" dirty="0"/>
              <a:t>)</a:t>
            </a:r>
          </a:p>
          <a:p>
            <a:pPr lvl="1"/>
            <a:r>
              <a:rPr lang="en-US" altLang="ja-JP" dirty="0"/>
              <a:t>Search by </a:t>
            </a:r>
            <a:r>
              <a:rPr lang="ja-JP" altLang="en-US" dirty="0" smtClean="0"/>
              <a:t>「</a:t>
            </a:r>
            <a:r>
              <a:rPr lang="en-US" altLang="ja-JP" dirty="0" smtClean="0"/>
              <a:t>closed Internet</a:t>
            </a:r>
            <a:r>
              <a:rPr lang="ja-JP" altLang="en-US" dirty="0" smtClean="0"/>
              <a:t>」</a:t>
            </a:r>
            <a:r>
              <a:rPr lang="en-US" altLang="ja-JP" dirty="0" smtClean="0"/>
              <a:t>, </a:t>
            </a:r>
            <a:r>
              <a:rPr lang="ja-JP" altLang="en-US" dirty="0" smtClean="0"/>
              <a:t>「</a:t>
            </a:r>
            <a:r>
              <a:rPr lang="en-US" altLang="ja-JP" dirty="0" smtClean="0"/>
              <a:t>filter bubble</a:t>
            </a:r>
            <a:r>
              <a:rPr lang="ja-JP" altLang="en-US" dirty="0" smtClean="0"/>
              <a:t>」</a:t>
            </a:r>
            <a:r>
              <a:rPr lang="en-US" altLang="ja-JP" dirty="0" smtClean="0"/>
              <a:t>, </a:t>
            </a:r>
            <a:r>
              <a:rPr lang="en-US" altLang="ja-JP" dirty="0"/>
              <a:t>etc.</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89</a:t>
            </a:fld>
            <a:endParaRPr kumimoji="1" lang="ja-JP" altLang="en-US"/>
          </a:p>
        </p:txBody>
      </p:sp>
    </p:spTree>
    <p:extLst>
      <p:ext uri="{BB962C8B-B14F-4D97-AF65-F5344CB8AC3E}">
        <p14:creationId xmlns:p14="http://schemas.microsoft.com/office/powerpoint/2010/main" val="2649031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080" y="309912"/>
            <a:ext cx="9072181" cy="1325563"/>
          </a:xfrm>
        </p:spPr>
        <p:txBody>
          <a:bodyPr>
            <a:noAutofit/>
          </a:bodyPr>
          <a:lstStyle/>
          <a:p>
            <a:r>
              <a:rPr lang="en-US" altLang="ja-JP" sz="4000" b="1" dirty="0"/>
              <a:t>Arrested on suspicion of Gifu prefectural officials peeking at idols' SNS with unauthorized access</a:t>
            </a:r>
            <a:endParaRPr kumimoji="1" lang="ja-JP" altLang="en-US" sz="4000" dirty="0"/>
          </a:p>
        </p:txBody>
      </p:sp>
      <p:sp>
        <p:nvSpPr>
          <p:cNvPr id="3" name="コンテンツ プレースホルダー 2"/>
          <p:cNvSpPr>
            <a:spLocks noGrp="1"/>
          </p:cNvSpPr>
          <p:nvPr>
            <p:ph idx="1"/>
          </p:nvPr>
        </p:nvSpPr>
        <p:spPr/>
        <p:txBody>
          <a:bodyPr>
            <a:normAutofit/>
          </a:bodyPr>
          <a:lstStyle/>
          <a:p>
            <a:r>
              <a:rPr lang="en-US" altLang="ja-JP" sz="2800" dirty="0"/>
              <a:t>Staff of Gifu Prefectural </a:t>
            </a:r>
            <a:r>
              <a:rPr lang="en-US" altLang="ja-JP" sz="2800" dirty="0" smtClean="0"/>
              <a:t>Government was </a:t>
            </a:r>
            <a:r>
              <a:rPr lang="en-US" altLang="ja-JP" sz="2800" dirty="0"/>
              <a:t>arrested (violation of unlawful access prohibition law</a:t>
            </a:r>
            <a:r>
              <a:rPr lang="en-US" altLang="ja-JP" sz="2800" dirty="0" smtClean="0"/>
              <a:t>)</a:t>
            </a:r>
            <a:endParaRPr lang="en-US" altLang="ja-JP" sz="2800" dirty="0"/>
          </a:p>
          <a:p>
            <a:r>
              <a:rPr lang="en-US" altLang="ja-JP" sz="2800" dirty="0"/>
              <a:t>Unauthorized access to female idols' s SNS, </a:t>
            </a:r>
            <a:r>
              <a:rPr lang="en-US" altLang="ja-JP" sz="2800" dirty="0" smtClean="0"/>
              <a:t>peeping</a:t>
            </a:r>
            <a:endParaRPr lang="en-US" altLang="ja-JP" sz="2800" dirty="0"/>
          </a:p>
          <a:p>
            <a:r>
              <a:rPr lang="en-US" altLang="ja-JP" sz="2800" dirty="0"/>
              <a:t>Suspected that </a:t>
            </a:r>
            <a:r>
              <a:rPr lang="en-US" altLang="ja-JP" sz="2800" dirty="0" smtClean="0"/>
              <a:t>he had stolen </a:t>
            </a:r>
            <a:r>
              <a:rPr lang="en-US" altLang="ja-JP" sz="2800" dirty="0"/>
              <a:t>personal information of all prefectural female staff</a:t>
            </a:r>
            <a:endParaRPr kumimoji="1" lang="ja-JP" altLang="en-US" sz="2800" dirty="0"/>
          </a:p>
        </p:txBody>
      </p:sp>
      <p:sp>
        <p:nvSpPr>
          <p:cNvPr id="4" name="スライド番号プレースホルダー 3"/>
          <p:cNvSpPr>
            <a:spLocks noGrp="1"/>
          </p:cNvSpPr>
          <p:nvPr>
            <p:ph type="sldNum" sz="quarter" idx="12"/>
          </p:nvPr>
        </p:nvSpPr>
        <p:spPr/>
        <p:txBody>
          <a:bodyPr/>
          <a:lstStyle/>
          <a:p>
            <a:fld id="{08AE2F9A-1EE0-2C4A-91CC-2C39AA345474}" type="slidenum">
              <a:rPr lang="ja-JP" altLang="en-US" smtClean="0"/>
              <a:pPr/>
              <a:t>9</a:t>
            </a:fld>
            <a:endParaRPr lang="ja-JP" altLang="en-US" dirty="0"/>
          </a:p>
        </p:txBody>
      </p:sp>
      <p:sp>
        <p:nvSpPr>
          <p:cNvPr id="5" name="下矢印 4"/>
          <p:cNvSpPr/>
          <p:nvPr/>
        </p:nvSpPr>
        <p:spPr>
          <a:xfrm>
            <a:off x="2514600" y="5016500"/>
            <a:ext cx="3975100" cy="584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99491" y="5735410"/>
            <a:ext cx="7711166" cy="523220"/>
          </a:xfrm>
          <a:prstGeom prst="rect">
            <a:avLst/>
          </a:prstGeom>
          <a:noFill/>
        </p:spPr>
        <p:txBody>
          <a:bodyPr wrap="none" rtlCol="0">
            <a:spAutoFit/>
          </a:bodyPr>
          <a:lstStyle/>
          <a:p>
            <a:r>
              <a:rPr kumimoji="1" lang="en-US" altLang="ja-JP" sz="2800" dirty="0"/>
              <a:t>Using personal </a:t>
            </a:r>
            <a:r>
              <a:rPr kumimoji="1" lang="en-US" altLang="ja-JP" sz="2800" dirty="0" smtClean="0"/>
              <a:t>information for unauthorized </a:t>
            </a:r>
            <a:r>
              <a:rPr kumimoji="1" lang="en-US" altLang="ja-JP" sz="2800" dirty="0"/>
              <a:t>access</a:t>
            </a:r>
            <a:endParaRPr kumimoji="1" lang="ja-JP" altLang="en-US" sz="2800" dirty="0"/>
          </a:p>
        </p:txBody>
      </p:sp>
      <p:sp>
        <p:nvSpPr>
          <p:cNvPr id="7" name="テキスト ボックス 6"/>
          <p:cNvSpPr txBox="1"/>
          <p:nvPr/>
        </p:nvSpPr>
        <p:spPr>
          <a:xfrm>
            <a:off x="2221651" y="4436576"/>
            <a:ext cx="6406622" cy="338554"/>
          </a:xfrm>
          <a:prstGeom prst="rect">
            <a:avLst/>
          </a:prstGeom>
          <a:noFill/>
        </p:spPr>
        <p:txBody>
          <a:bodyPr wrap="none" rtlCol="0">
            <a:spAutoFit/>
          </a:bodyPr>
          <a:lstStyle/>
          <a:p>
            <a:r>
              <a:rPr lang="en-US" altLang="ja-JP" sz="1600" dirty="0" smtClean="0"/>
              <a:t>(Asahi news</a:t>
            </a:r>
            <a:r>
              <a:rPr lang="ja-JP" altLang="en-US" sz="1600" dirty="0" smtClean="0"/>
              <a:t> </a:t>
            </a:r>
            <a:r>
              <a:rPr lang="en-US" altLang="ja-JP" sz="1600" dirty="0"/>
              <a:t>http://</a:t>
            </a:r>
            <a:r>
              <a:rPr lang="en-US" altLang="ja-JP" sz="1600" dirty="0" smtClean="0"/>
              <a:t>www.asahi.com/articles/ASJ1L0VKVJ1KULOB00V.html )</a:t>
            </a:r>
            <a:endParaRPr kumimoji="1" lang="ja-JP" altLang="en-US" sz="1600" dirty="0"/>
          </a:p>
        </p:txBody>
      </p:sp>
    </p:spTree>
    <p:extLst>
      <p:ext uri="{BB962C8B-B14F-4D97-AF65-F5344CB8AC3E}">
        <p14:creationId xmlns:p14="http://schemas.microsoft.com/office/powerpoint/2010/main" val="31626738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What is the problem</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Information that is the basis of action is biased</a:t>
            </a:r>
            <a:r>
              <a:rPr kumimoji="1" lang="ja-JP" altLang="en-US" dirty="0" smtClean="0"/>
              <a:t>＝</a:t>
            </a:r>
            <a:r>
              <a:rPr kumimoji="1" lang="en-US" altLang="ja-JP" dirty="0" smtClean="0"/>
              <a:t>Can not </a:t>
            </a:r>
            <a:r>
              <a:rPr kumimoji="1" lang="ja-JP" altLang="en-US" dirty="0" smtClean="0"/>
              <a:t>「</a:t>
            </a:r>
            <a:r>
              <a:rPr kumimoji="1" lang="en-US" altLang="ja-JP" dirty="0" smtClean="0"/>
              <a:t>Decide by yourself</a:t>
            </a:r>
            <a:r>
              <a:rPr kumimoji="1" lang="ja-JP" altLang="en-US" dirty="0" smtClean="0"/>
              <a:t>」</a:t>
            </a:r>
            <a:endParaRPr kumimoji="1" lang="en-US" altLang="ja-JP" dirty="0" smtClean="0"/>
          </a:p>
          <a:p>
            <a:pPr lvl="1"/>
            <a:r>
              <a:rPr lang="en-US" altLang="ja-JP" dirty="0"/>
              <a:t>A system that you do not know </a:t>
            </a:r>
            <a:r>
              <a:rPr lang="en-US" altLang="ja-JP" dirty="0" smtClean="0"/>
              <a:t>well, determines </a:t>
            </a:r>
            <a:r>
              <a:rPr lang="en-US" altLang="ja-JP" dirty="0"/>
              <a:t>the range of your actions</a:t>
            </a:r>
          </a:p>
          <a:p>
            <a:pPr lvl="1"/>
            <a:r>
              <a:rPr lang="en-US" altLang="ja-JP" dirty="0" smtClean="0"/>
              <a:t>You </a:t>
            </a:r>
            <a:r>
              <a:rPr lang="en-US" altLang="ja-JP" dirty="0"/>
              <a:t>do not know about that</a:t>
            </a:r>
            <a:endParaRPr kumimoji="1" lang="en-US" altLang="ja-JP" dirty="0" smtClean="0"/>
          </a:p>
          <a:p>
            <a:pPr marL="342900" lvl="1" indent="0">
              <a:buNone/>
            </a:pPr>
            <a:endParaRPr kumimoji="1" lang="en-US" altLang="ja-JP" dirty="0" smtClean="0"/>
          </a:p>
          <a:p>
            <a:r>
              <a:rPr kumimoji="1" lang="en-US" altLang="ja-JP" dirty="0" smtClean="0"/>
              <a:t>Among the people of same opinion</a:t>
            </a:r>
            <a:r>
              <a:rPr kumimoji="1" lang="ja-JP" altLang="en-US" dirty="0" smtClean="0"/>
              <a:t>・</a:t>
            </a:r>
            <a:r>
              <a:rPr kumimoji="1" lang="en-US" altLang="ja-JP" dirty="0" smtClean="0"/>
              <a:t>position</a:t>
            </a:r>
            <a:r>
              <a:rPr kumimoji="1" lang="ja-JP" altLang="en-US" dirty="0" smtClean="0"/>
              <a:t>、</a:t>
            </a:r>
            <a:r>
              <a:rPr lang="en-US" altLang="ja-JP" dirty="0" smtClean="0"/>
              <a:t>assertion </a:t>
            </a:r>
            <a:r>
              <a:rPr lang="en-US" altLang="ja-JP" dirty="0"/>
              <a:t>becomes increasingly extreme</a:t>
            </a:r>
            <a:endParaRPr lang="en-US" altLang="ja-JP" dirty="0" smtClean="0"/>
          </a:p>
          <a:p>
            <a:r>
              <a:rPr lang="en-US" altLang="ja-JP" dirty="0" smtClean="0"/>
              <a:t>Can not </a:t>
            </a:r>
            <a:r>
              <a:rPr lang="en-US" altLang="ja-JP" dirty="0"/>
              <a:t>see the presence of people in different positions</a:t>
            </a:r>
            <a:endParaRPr lang="en-US" altLang="ja-JP" dirty="0" smtClean="0"/>
          </a:p>
          <a:p>
            <a:pPr marL="0" indent="0">
              <a:buNone/>
            </a:pPr>
            <a:endParaRPr lang="en-US" altLang="ja-JP" dirty="0" smtClean="0"/>
          </a:p>
          <a:p>
            <a:pPr lvl="1"/>
            <a:r>
              <a:rPr lang="en-US" altLang="ja-JP" dirty="0" smtClean="0"/>
              <a:t>It’s difficult to objectively judge and </a:t>
            </a:r>
            <a:r>
              <a:rPr lang="en-US" altLang="ja-JP" dirty="0"/>
              <a:t>grasp </a:t>
            </a:r>
            <a:r>
              <a:rPr lang="en-US" altLang="ja-JP" dirty="0" smtClean="0"/>
              <a:t>reality</a:t>
            </a:r>
          </a:p>
          <a:p>
            <a:pPr lvl="1"/>
            <a:r>
              <a:rPr lang="en-US" altLang="ja-JP" dirty="0" smtClean="0"/>
              <a:t>Domestic</a:t>
            </a:r>
            <a:r>
              <a:rPr lang="ja-JP" altLang="en-US" dirty="0" smtClean="0"/>
              <a:t>、</a:t>
            </a:r>
            <a:r>
              <a:rPr lang="en-US" altLang="ja-JP" dirty="0" smtClean="0"/>
              <a:t>foreign elections ,etc.</a:t>
            </a:r>
            <a:r>
              <a:rPr lang="ja-JP" altLang="en-US" dirty="0" smtClean="0"/>
              <a:t>　→　「</a:t>
            </a:r>
            <a:r>
              <a:rPr lang="en-US" altLang="ja-JP" dirty="0" smtClean="0"/>
              <a:t>Unexpected result</a:t>
            </a:r>
            <a:r>
              <a:rPr lang="ja-JP" altLang="en-US" dirty="0" smtClean="0"/>
              <a:t>」</a:t>
            </a:r>
            <a:endParaRPr lang="en-US" altLang="ja-JP" dirty="0" smtClean="0"/>
          </a:p>
          <a:p>
            <a:pPr marL="342900" lvl="1" indent="0">
              <a:buNone/>
            </a:pPr>
            <a:endParaRPr lang="en-US" altLang="ja-JP" dirty="0"/>
          </a:p>
          <a:p>
            <a:pPr lvl="1"/>
            <a:r>
              <a:rPr lang="en-US" altLang="ja-JP" dirty="0"/>
              <a:t>A similar bias is also applied to mass media such as newspapers and </a:t>
            </a:r>
            <a:r>
              <a:rPr lang="en-US" altLang="ja-JP" dirty="0" smtClean="0"/>
              <a:t>television</a:t>
            </a:r>
            <a:r>
              <a:rPr lang="ja-JP" altLang="en-US" dirty="0" smtClean="0"/>
              <a:t>･･･</a:t>
            </a:r>
            <a:endParaRPr lang="en-US" altLang="ja-JP" dirty="0" smtClean="0"/>
          </a:p>
          <a:p>
            <a:pPr lvl="1"/>
            <a:r>
              <a:rPr lang="en-US" altLang="ja-JP" dirty="0"/>
              <a:t>It is easy to </a:t>
            </a:r>
            <a:r>
              <a:rPr lang="en-US" altLang="ja-JP" dirty="0" smtClean="0"/>
              <a:t>watch out because </a:t>
            </a:r>
            <a:r>
              <a:rPr lang="en-US" altLang="ja-JP" dirty="0"/>
              <a:t>a lot of people are watching and talking about it</a:t>
            </a:r>
            <a:endParaRPr lang="en-US" altLang="ja-JP" dirty="0" smtClean="0"/>
          </a:p>
          <a:p>
            <a:pPr lvl="1"/>
            <a:endParaRPr lang="en-US" altLang="ja-JP" dirty="0" smtClean="0"/>
          </a:p>
          <a:p>
            <a:r>
              <a:rPr lang="en-US" altLang="ja-JP" dirty="0" smtClean="0"/>
              <a:t>Leading to narrow vision, indifference</a:t>
            </a:r>
          </a:p>
          <a:p>
            <a:pPr lvl="1"/>
            <a:endParaRPr lang="en-US" altLang="ja-JP" dirty="0"/>
          </a:p>
          <a:p>
            <a:endParaRPr lang="en-US" altLang="ja-JP" dirty="0" smtClean="0"/>
          </a:p>
          <a:p>
            <a:pPr lvl="1"/>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90</a:t>
            </a:fld>
            <a:endParaRPr kumimoji="1" lang="ja-JP" altLang="en-US"/>
          </a:p>
        </p:txBody>
      </p:sp>
    </p:spTree>
    <p:extLst>
      <p:ext uri="{BB962C8B-B14F-4D97-AF65-F5344CB8AC3E}">
        <p14:creationId xmlns:p14="http://schemas.microsoft.com/office/powerpoint/2010/main" val="2645136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What should we do?</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One way of avoiding </a:t>
            </a:r>
            <a:r>
              <a:rPr lang="en-US" altLang="ja-JP" dirty="0"/>
              <a:t>personalization (logging out at the time of searching etc.</a:t>
            </a:r>
            <a:r>
              <a:rPr lang="en-US" altLang="ja-JP" dirty="0" smtClean="0"/>
              <a:t>)</a:t>
            </a:r>
            <a:endParaRPr kumimoji="1" lang="en-US" altLang="ja-JP" dirty="0" smtClean="0"/>
          </a:p>
          <a:p>
            <a:pPr lvl="1"/>
            <a:r>
              <a:rPr lang="en-US" altLang="ja-JP" dirty="0" smtClean="0"/>
              <a:t>Reset</a:t>
            </a:r>
            <a:r>
              <a:rPr lang="ja-JP" altLang="en-US" dirty="0" smtClean="0"/>
              <a:t>、</a:t>
            </a:r>
            <a:r>
              <a:rPr lang="en-US" altLang="ja-JP" dirty="0" smtClean="0"/>
              <a:t> erase history information etc.</a:t>
            </a:r>
            <a:endParaRPr lang="en-US" altLang="ja-JP" dirty="0"/>
          </a:p>
          <a:p>
            <a:endParaRPr lang="en-US" altLang="ja-JP" dirty="0"/>
          </a:p>
          <a:p>
            <a:r>
              <a:rPr lang="en-US" altLang="ja-JP" dirty="0"/>
              <a:t>Use multiple services differently, not depend on one service</a:t>
            </a:r>
            <a:endParaRPr lang="en-US" altLang="ja-JP" dirty="0" smtClean="0"/>
          </a:p>
          <a:p>
            <a:r>
              <a:rPr lang="en-US" altLang="ja-JP" dirty="0"/>
              <a:t>Do not use </a:t>
            </a:r>
            <a:r>
              <a:rPr lang="en-US" altLang="ja-JP" dirty="0" smtClean="0"/>
              <a:t>cooperating </a:t>
            </a:r>
            <a:r>
              <a:rPr lang="en-US" altLang="ja-JP" dirty="0"/>
              <a:t>services</a:t>
            </a:r>
            <a:endParaRPr lang="en-US" altLang="ja-JP" dirty="0" smtClean="0"/>
          </a:p>
          <a:p>
            <a:pPr lvl="1"/>
            <a:r>
              <a:rPr lang="en-US" altLang="ja-JP" dirty="0"/>
              <a:t>User's information is </a:t>
            </a:r>
            <a:r>
              <a:rPr lang="en-US" altLang="ja-JP" dirty="0" smtClean="0"/>
              <a:t>shared, can be used </a:t>
            </a:r>
            <a:r>
              <a:rPr lang="en-US" altLang="ja-JP" dirty="0"/>
              <a:t>for more powerful recommendations</a:t>
            </a:r>
            <a:endParaRPr kumimoji="1" lang="en-US" altLang="ja-JP" dirty="0" smtClean="0"/>
          </a:p>
          <a:p>
            <a:pPr marL="0" indent="0">
              <a:buNone/>
            </a:pPr>
            <a:endParaRPr kumimoji="1"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91</a:t>
            </a:fld>
            <a:endParaRPr kumimoji="1" lang="ja-JP" altLang="en-US"/>
          </a:p>
        </p:txBody>
      </p:sp>
    </p:spTree>
    <p:extLst>
      <p:ext uri="{BB962C8B-B14F-4D97-AF65-F5344CB8AC3E}">
        <p14:creationId xmlns:p14="http://schemas.microsoft.com/office/powerpoint/2010/main" val="1832604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9156</TotalTime>
  <Words>6953</Words>
  <Application>Microsoft Macintosh PowerPoint</Application>
  <PresentationFormat>On-screen Show (4:3)</PresentationFormat>
  <Paragraphs>1100</Paragraphs>
  <Slides>91</Slides>
  <Notes>66</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Arial Unicode MS</vt:lpstr>
      <vt:lpstr>Calibri</vt:lpstr>
      <vt:lpstr>Calibri Light</vt:lpstr>
      <vt:lpstr>Consolas</vt:lpstr>
      <vt:lpstr>ＭＳ Ｐゴシック</vt:lpstr>
      <vt:lpstr>ＭＳ ゴシック</vt:lpstr>
      <vt:lpstr>宋体</vt:lpstr>
      <vt:lpstr>Arial</vt:lpstr>
      <vt:lpstr>Office テーマ</vt:lpstr>
      <vt:lpstr>Introduction to Cyber Security  ― To survive in IT society ―</vt:lpstr>
      <vt:lpstr>Abstract</vt:lpstr>
      <vt:lpstr>Attack aimed at person</vt:lpstr>
      <vt:lpstr>「Social engineering」</vt:lpstr>
      <vt:lpstr>Social attacks</vt:lpstr>
      <vt:lpstr>It’s me fraud</vt:lpstr>
      <vt:lpstr>Protection of social attack</vt:lpstr>
      <vt:lpstr>Time taken for password analysis of encrypted ZIP file</vt:lpstr>
      <vt:lpstr>Arrested on suspicion of Gifu prefectural officials peeking at idols' SNS with unauthorized access</vt:lpstr>
      <vt:lpstr>Method of unauthorized access</vt:lpstr>
      <vt:lpstr>Biometrics</vt:lpstr>
      <vt:lpstr>Loopholes of Biometrics？</vt:lpstr>
      <vt:lpstr>Vein authentication</vt:lpstr>
      <vt:lpstr>PowerPoint Presentation</vt:lpstr>
      <vt:lpstr>SNS</vt:lpstr>
      <vt:lpstr>General problems of SNS</vt:lpstr>
      <vt:lpstr>Is your information really alright?</vt:lpstr>
      <vt:lpstr>Individual identification</vt:lpstr>
      <vt:lpstr>Individual identification</vt:lpstr>
      <vt:lpstr>Identification of personal information</vt:lpstr>
      <vt:lpstr>Extract information from personality diagnosis?</vt:lpstr>
      <vt:lpstr>Zushi stalker murder case</vt:lpstr>
      <vt:lpstr>Bit coin</vt:lpstr>
      <vt:lpstr>P2P Network</vt:lpstr>
      <vt:lpstr>Is bit coin dangerous?</vt:lpstr>
      <vt:lpstr>P2P Network</vt:lpstr>
      <vt:lpstr>PowerPoint Presentation</vt:lpstr>
      <vt:lpstr>Problem of Information diffusion</vt:lpstr>
      <vt:lpstr>Digital copy</vt:lpstr>
      <vt:lpstr>Case) 2ch</vt:lpstr>
      <vt:lpstr>Chain mail</vt:lpstr>
      <vt:lpstr>Various chain mail</vt:lpstr>
      <vt:lpstr>「Degradation of quality」</vt:lpstr>
      <vt:lpstr>Scary place of chain mail</vt:lpstr>
      <vt:lpstr>Recent case: Targeted e-mail (Information leakage by the pension mechanism)</vt:lpstr>
      <vt:lpstr>Recent case：targeted e-mail</vt:lpstr>
      <vt:lpstr>Dealing with targeted e-mail</vt:lpstr>
      <vt:lpstr>Privacy and identity</vt:lpstr>
      <vt:lpstr>PowerPoint Presentation</vt:lpstr>
      <vt:lpstr>My Number</vt:lpstr>
      <vt:lpstr>Identification of an individual</vt:lpstr>
      <vt:lpstr>My Number</vt:lpstr>
      <vt:lpstr>Summary</vt:lpstr>
      <vt:lpstr>Today’s content</vt:lpstr>
      <vt:lpstr>「Anonymity」 in information service</vt:lpstr>
      <vt:lpstr>Services on the internet</vt:lpstr>
      <vt:lpstr>Conversation・Exchange using Internet</vt:lpstr>
      <vt:lpstr>「Anonymity」 in information service</vt:lpstr>
      <vt:lpstr>Net and 「Principle」</vt:lpstr>
      <vt:lpstr>Misuse of 「anonymity」</vt:lpstr>
      <vt:lpstr>Anonymous illusion　／　Anonymity is an illusion</vt:lpstr>
      <vt:lpstr>Structure of Network service</vt:lpstr>
      <vt:lpstr>「Server」 and 「Client」</vt:lpstr>
      <vt:lpstr>「Internet」</vt:lpstr>
      <vt:lpstr>IP Address</vt:lpstr>
      <vt:lpstr>Webサーバのログ（一例）</vt:lpstr>
      <vt:lpstr>Webサーバのログ（一例）</vt:lpstr>
      <vt:lpstr>From home (example)</vt:lpstr>
      <vt:lpstr>What is Kyushu University?</vt:lpstr>
      <vt:lpstr>Tracking is not perfect</vt:lpstr>
      <vt:lpstr>Identification from other information</vt:lpstr>
      <vt:lpstr>Same in reality and net</vt:lpstr>
      <vt:lpstr>「Thief at a fire」</vt:lpstr>
      <vt:lpstr>Even a malicious hoax is arrested</vt:lpstr>
      <vt:lpstr>Retweet・share</vt:lpstr>
      <vt:lpstr>「Impersonation」 and 「Takeover」</vt:lpstr>
      <vt:lpstr>「Impersonation」</vt:lpstr>
      <vt:lpstr>Example of Twitter</vt:lpstr>
      <vt:lpstr>Measures</vt:lpstr>
      <vt:lpstr>Verified Account A</vt:lpstr>
      <vt:lpstr>Kyushu University Official Account</vt:lpstr>
      <vt:lpstr>「Take over」</vt:lpstr>
      <vt:lpstr>Actually sent fake mail</vt:lpstr>
      <vt:lpstr>Actually sent fake mail</vt:lpstr>
      <vt:lpstr>victim becomes a perpetrator</vt:lpstr>
      <vt:lpstr>Measure for takeover</vt:lpstr>
      <vt:lpstr>Cooperative application・site</vt:lpstr>
      <vt:lpstr>Collaboration and information provision</vt:lpstr>
      <vt:lpstr>Always check cooperative app</vt:lpstr>
      <vt:lpstr>Facebook （Settings→App）</vt:lpstr>
      <vt:lpstr>Apps other Use</vt:lpstr>
      <vt:lpstr>Do not know public what</vt:lpstr>
      <vt:lpstr>Block suspicious things</vt:lpstr>
      <vt:lpstr>Twitter （Settings→Apps）</vt:lpstr>
      <vt:lpstr>Google（接続済みのアプリとサイト）</vt:lpstr>
      <vt:lpstr>Personalization and filter bubble</vt:lpstr>
      <vt:lpstr>Filter、Filtering </vt:lpstr>
      <vt:lpstr>Recommend、Recommendation</vt:lpstr>
      <vt:lpstr>Filter bubble</vt:lpstr>
      <vt:lpstr>What is the problem？</vt:lpstr>
      <vt:lpstr>What should we do?</vt:lpstr>
    </vt:vector>
  </TitlesOfParts>
  <Company>Kyushu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ネット上の匿名性</dc:title>
  <dc:creator>Yoshiaki Kasahara</dc:creator>
  <cp:lastModifiedBy>Chenguang Ma</cp:lastModifiedBy>
  <cp:revision>1010</cp:revision>
  <dcterms:created xsi:type="dcterms:W3CDTF">2014-07-15T06:10:07Z</dcterms:created>
  <dcterms:modified xsi:type="dcterms:W3CDTF">2017-02-28T05:28:49Z</dcterms:modified>
</cp:coreProperties>
</file>