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7" r:id="rId3"/>
  </p:sldMasterIdLst>
  <p:notesMasterIdLst>
    <p:notesMasterId r:id="rId36"/>
  </p:notesMasterIdLst>
  <p:sldIdLst>
    <p:sldId id="256" r:id="rId4"/>
    <p:sldId id="257" r:id="rId5"/>
    <p:sldId id="258" r:id="rId6"/>
    <p:sldId id="259" r:id="rId7"/>
    <p:sldId id="260" r:id="rId8"/>
    <p:sldId id="261" r:id="rId9"/>
    <p:sldId id="268" r:id="rId10"/>
    <p:sldId id="269" r:id="rId11"/>
    <p:sldId id="280" r:id="rId12"/>
    <p:sldId id="281" r:id="rId13"/>
    <p:sldId id="270" r:id="rId14"/>
    <p:sldId id="271" r:id="rId15"/>
    <p:sldId id="272" r:id="rId16"/>
    <p:sldId id="282" r:id="rId17"/>
    <p:sldId id="262" r:id="rId18"/>
    <p:sldId id="273" r:id="rId19"/>
    <p:sldId id="283" r:id="rId20"/>
    <p:sldId id="274" r:id="rId21"/>
    <p:sldId id="284" r:id="rId22"/>
    <p:sldId id="275" r:id="rId23"/>
    <p:sldId id="276" r:id="rId24"/>
    <p:sldId id="285" r:id="rId25"/>
    <p:sldId id="277" r:id="rId26"/>
    <p:sldId id="278" r:id="rId27"/>
    <p:sldId id="279" r:id="rId28"/>
    <p:sldId id="263" r:id="rId29"/>
    <p:sldId id="264" r:id="rId30"/>
    <p:sldId id="286" r:id="rId31"/>
    <p:sldId id="287" r:id="rId32"/>
    <p:sldId id="265" r:id="rId33"/>
    <p:sldId id="266" r:id="rId34"/>
    <p:sldId id="267"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7" autoAdjust="0"/>
    <p:restoredTop sz="94660"/>
  </p:normalViewPr>
  <p:slideViewPr>
    <p:cSldViewPr snapToGrid="0">
      <p:cViewPr varScale="1">
        <p:scale>
          <a:sx n="66" d="100"/>
          <a:sy n="66" d="100"/>
        </p:scale>
        <p:origin x="60" y="9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4581A0-C57E-4B01-981A-FD1E451E6483}" type="datetimeFigureOut">
              <a:rPr kumimoji="1" lang="ja-JP" altLang="en-US" smtClean="0"/>
              <a:t>2018/12/12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260451-FB61-4FDB-978A-4A2887051409}" type="slidenum">
              <a:rPr kumimoji="1" lang="ja-JP" altLang="en-US" smtClean="0"/>
              <a:t>‹#›</a:t>
            </a:fld>
            <a:endParaRPr kumimoji="1" lang="ja-JP" altLang="en-US"/>
          </a:p>
        </p:txBody>
      </p:sp>
    </p:spTree>
    <p:extLst>
      <p:ext uri="{BB962C8B-B14F-4D97-AF65-F5344CB8AC3E}">
        <p14:creationId xmlns:p14="http://schemas.microsoft.com/office/powerpoint/2010/main" val="36664794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E468551-CC3C-4945-B8ED-E1EAF7D31354}" type="slidenum">
              <a:rPr kumimoji="1" lang="ja-JP" altLang="en-US"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1" lang="ja-JP" altLang="en-US"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035817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1110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4033757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406568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0" y="949325"/>
            <a:ext cx="9144000" cy="3124200"/>
          </a:xfrm>
          <a:prstGeom prst="rect">
            <a:avLst/>
          </a:prstGeom>
          <a:solidFill>
            <a:srgbClr val="6B0029"/>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2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pic>
        <p:nvPicPr>
          <p:cNvPr id="5" name="Picture 26"/>
          <p:cNvPicPr>
            <a:picLocks noChangeAspect="1" noChangeArrowheads="1"/>
          </p:cNvPicPr>
          <p:nvPr userDrawn="1"/>
        </p:nvPicPr>
        <p:blipFill>
          <a:blip r:embed="rId2" cstate="screen"/>
          <a:srcRect/>
          <a:stretch>
            <a:fillRect/>
          </a:stretch>
        </p:blipFill>
        <p:spPr bwMode="auto">
          <a:xfrm>
            <a:off x="4510132" y="514068"/>
            <a:ext cx="4605338" cy="4613275"/>
          </a:xfrm>
          <a:prstGeom prst="rect">
            <a:avLst/>
          </a:prstGeom>
          <a:noFill/>
          <a:ln w="9525">
            <a:noFill/>
            <a:miter lim="800000"/>
            <a:headEnd/>
            <a:tailEnd/>
          </a:ln>
        </p:spPr>
      </p:pic>
      <p:sp>
        <p:nvSpPr>
          <p:cNvPr id="6" name="Rectangle 23"/>
          <p:cNvSpPr>
            <a:spLocks noChangeArrowheads="1"/>
          </p:cNvSpPr>
          <p:nvPr userDrawn="1"/>
        </p:nvSpPr>
        <p:spPr bwMode="auto">
          <a:xfrm>
            <a:off x="0" y="4038600"/>
            <a:ext cx="9144000" cy="2819400"/>
          </a:xfrm>
          <a:prstGeom prst="rect">
            <a:avLst/>
          </a:prstGeom>
          <a:solidFill>
            <a:schemeClr val="bg1"/>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7" name="Rectangle 22"/>
          <p:cNvSpPr>
            <a:spLocks noChangeArrowheads="1"/>
          </p:cNvSpPr>
          <p:nvPr userDrawn="1"/>
        </p:nvSpPr>
        <p:spPr bwMode="auto">
          <a:xfrm>
            <a:off x="0" y="0"/>
            <a:ext cx="9144000" cy="990600"/>
          </a:xfrm>
          <a:prstGeom prst="rect">
            <a:avLst/>
          </a:prstGeom>
          <a:solidFill>
            <a:schemeClr val="bg1"/>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2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pic>
        <p:nvPicPr>
          <p:cNvPr id="8" name="Picture 27"/>
          <p:cNvPicPr>
            <a:picLocks noChangeAspect="1" noChangeArrowheads="1"/>
          </p:cNvPicPr>
          <p:nvPr userDrawn="1"/>
        </p:nvPicPr>
        <p:blipFill>
          <a:blip r:embed="rId3" cstate="screen"/>
          <a:srcRect/>
          <a:stretch>
            <a:fillRect/>
          </a:stretch>
        </p:blipFill>
        <p:spPr bwMode="auto">
          <a:xfrm>
            <a:off x="5535613" y="6019800"/>
            <a:ext cx="3227387" cy="458788"/>
          </a:xfrm>
          <a:prstGeom prst="rect">
            <a:avLst/>
          </a:prstGeom>
          <a:noFill/>
          <a:ln w="9525">
            <a:noFill/>
            <a:miter lim="800000"/>
            <a:headEnd/>
            <a:tailEnd/>
          </a:ln>
        </p:spPr>
      </p:pic>
      <p:sp>
        <p:nvSpPr>
          <p:cNvPr id="5122" name="Rectangle 2"/>
          <p:cNvSpPr>
            <a:spLocks noGrp="1" noChangeArrowheads="1"/>
          </p:cNvSpPr>
          <p:nvPr>
            <p:ph type="ctrTitle"/>
          </p:nvPr>
        </p:nvSpPr>
        <p:spPr>
          <a:xfrm>
            <a:off x="251520" y="1644650"/>
            <a:ext cx="8640960" cy="533400"/>
          </a:xfrm>
        </p:spPr>
        <p:txBody>
          <a:bodyPr/>
          <a:lstStyle>
            <a:lvl1pPr>
              <a:defRPr sz="4000">
                <a:solidFill>
                  <a:schemeClr val="bg1"/>
                </a:solidFill>
              </a:defRPr>
            </a:lvl1pPr>
          </a:lstStyle>
          <a:p>
            <a:r>
              <a:rPr lang="ja-JP" altLang="en-US"/>
              <a:t>マスタ タイトルの書式設定</a:t>
            </a:r>
          </a:p>
        </p:txBody>
      </p:sp>
      <p:sp>
        <p:nvSpPr>
          <p:cNvPr id="5123" name="Rectangle 3"/>
          <p:cNvSpPr>
            <a:spLocks noGrp="1" noChangeArrowheads="1"/>
          </p:cNvSpPr>
          <p:nvPr>
            <p:ph type="subTitle" idx="1"/>
          </p:nvPr>
        </p:nvSpPr>
        <p:spPr>
          <a:xfrm>
            <a:off x="683568" y="4221088"/>
            <a:ext cx="7772400" cy="1143000"/>
          </a:xfrm>
        </p:spPr>
        <p:txBody>
          <a:bodyPr/>
          <a:lstStyle>
            <a:lvl1pPr marL="0" indent="0">
              <a:defRPr>
                <a:solidFill>
                  <a:schemeClr val="bg1"/>
                </a:solidFill>
              </a:defRPr>
            </a:lvl1pPr>
          </a:lstStyle>
          <a:p>
            <a:r>
              <a:rPr lang="ja-JP" altLang="en-US"/>
              <a:t>マスタ サブタイトルの書式設定</a:t>
            </a:r>
          </a:p>
        </p:txBody>
      </p:sp>
    </p:spTree>
    <p:extLst>
      <p:ext uri="{BB962C8B-B14F-4D97-AF65-F5344CB8AC3E}">
        <p14:creationId xmlns:p14="http://schemas.microsoft.com/office/powerpoint/2010/main" val="4010210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38726EB-57BC-40A7-9639-C41AB2C6C064}"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5"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91751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B578A65-8E7F-4F63-AFD1-9AEC443EA064}"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5"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858893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33400" y="1600200"/>
            <a:ext cx="40005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86300" y="1600200"/>
            <a:ext cx="40005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483AA74E-86A1-4F0D-BAEA-3DB013E482FC}"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6"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058010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8DDB098-6554-40E0-9556-9617678CA658}"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8"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99921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2457D44-B7FD-428D-9117-32D854D2DDC8}"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4"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243620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820F99A-67AD-46BC-A952-22AD591BD3FD}"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3"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749129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F9D268B-6060-4DA0-937C-1455683B8667}"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6"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867158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2283851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81A716A-477D-4804-ACFF-756EE34F74A5}"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6"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5467864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E8EB007-F226-4E53-9FCD-DB1AFAC341F9}"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5"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960629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838200"/>
            <a:ext cx="2057400" cy="52578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838200"/>
            <a:ext cx="6019800" cy="52578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C3A1E8B-80A6-4481-BB6E-DCF13C6375C9}"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sp>
        <p:nvSpPr>
          <p:cNvPr id="5" name="Rectangle 19"/>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939752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457200" y="6356350"/>
            <a:ext cx="2133600" cy="365125"/>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tint val="75000"/>
                </a:srgbClr>
              </a:solidFill>
              <a:effectLst/>
              <a:uLnTx/>
              <a:uFillTx/>
              <a:latin typeface="Arial"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BC6C242-61C3-FF4C-8E71-67891C452EB9}" type="slidenum">
              <a:rPr kumimoji="1" lang="ja-JP" altLang="en-US" sz="1600" b="0" i="0" u="none" strike="noStrike" kern="1200" cap="none" spc="0" normalizeH="0" baseline="0" noProof="0" smtClean="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ja-JP" altLang="en-US"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cxnSp>
        <p:nvCxnSpPr>
          <p:cNvPr id="11" name="直線コネクタ 10"/>
          <p:cNvCxnSpPr/>
          <p:nvPr userDrawn="1"/>
        </p:nvCxnSpPr>
        <p:spPr>
          <a:xfrm>
            <a:off x="196950" y="515034"/>
            <a:ext cx="8673041" cy="0"/>
          </a:xfrm>
          <a:prstGeom prst="line">
            <a:avLst/>
          </a:prstGeom>
          <a:ln w="28575" cmpd="sng">
            <a:solidFill>
              <a:srgbClr val="B61785"/>
            </a:solidFill>
          </a:ln>
          <a:effectLst/>
        </p:spPr>
        <p:style>
          <a:lnRef idx="2">
            <a:schemeClr val="accent1"/>
          </a:lnRef>
          <a:fillRef idx="0">
            <a:schemeClr val="accent1"/>
          </a:fillRef>
          <a:effectRef idx="1">
            <a:schemeClr val="accent1"/>
          </a:effectRef>
          <a:fontRef idx="minor">
            <a:schemeClr val="tx1"/>
          </a:fontRef>
        </p:style>
      </p:cxnSp>
      <p:pic>
        <p:nvPicPr>
          <p:cNvPr id="8" name="図 7" descr="logo04.psd"/>
          <p:cNvPicPr>
            <a:picLocks noChangeAspect="1"/>
          </p:cNvPicPr>
          <p:nvPr userDrawn="1"/>
        </p:nvPicPr>
        <p:blipFill rotWithShape="1">
          <a:blip r:embed="rId2" cstate="print">
            <a:extLst>
              <a:ext uri="{28A0092B-C50C-407E-A947-70E740481C1C}">
                <a14:useLocalDpi xmlns:a14="http://schemas.microsoft.com/office/drawing/2010/main" val="0"/>
              </a:ext>
            </a:extLst>
          </a:blip>
          <a:srcRect r="57668"/>
          <a:stretch/>
        </p:blipFill>
        <p:spPr>
          <a:xfrm>
            <a:off x="-20158" y="-6346"/>
            <a:ext cx="1050875" cy="627034"/>
          </a:xfrm>
          <a:prstGeom prst="rect">
            <a:avLst/>
          </a:prstGeom>
        </p:spPr>
      </p:pic>
      <p:pic>
        <p:nvPicPr>
          <p:cNvPr id="9" name="図 8" descr="logo04.psd"/>
          <p:cNvPicPr>
            <a:picLocks noChangeAspect="1"/>
          </p:cNvPicPr>
          <p:nvPr userDrawn="1"/>
        </p:nvPicPr>
        <p:blipFill rotWithShape="1">
          <a:blip r:embed="rId3" cstate="print">
            <a:extLst>
              <a:ext uri="{28A0092B-C50C-407E-A947-70E740481C1C}">
                <a14:useLocalDpi xmlns:a14="http://schemas.microsoft.com/office/drawing/2010/main" val="0"/>
              </a:ext>
            </a:extLst>
          </a:blip>
          <a:srcRect l="43575" r="3645"/>
          <a:stretch/>
        </p:blipFill>
        <p:spPr>
          <a:xfrm>
            <a:off x="937330" y="-39158"/>
            <a:ext cx="1219536" cy="583624"/>
          </a:xfrm>
          <a:prstGeom prst="rect">
            <a:avLst/>
          </a:prstGeom>
        </p:spPr>
      </p:pic>
    </p:spTree>
    <p:extLst>
      <p:ext uri="{BB962C8B-B14F-4D97-AF65-F5344CB8AC3E}">
        <p14:creationId xmlns:p14="http://schemas.microsoft.com/office/powerpoint/2010/main" val="7807684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457200" y="6356350"/>
            <a:ext cx="2133600" cy="365125"/>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tint val="75000"/>
                </a:srgbClr>
              </a:solidFill>
              <a:effectLst/>
              <a:uLnTx/>
              <a:uFillTx/>
              <a:latin typeface="Arial"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BC6C242-61C3-FF4C-8E71-67891C452EB9}" type="slidenum">
              <a:rPr kumimoji="1" lang="ja-JP" altLang="en-US" sz="1600" b="0" i="0" u="none" strike="noStrike" kern="1200" cap="none" spc="0" normalizeH="0" baseline="0" noProof="0" smtClean="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ja-JP" altLang="en-US"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cxnSp>
        <p:nvCxnSpPr>
          <p:cNvPr id="11" name="直線コネクタ 10"/>
          <p:cNvCxnSpPr/>
          <p:nvPr userDrawn="1"/>
        </p:nvCxnSpPr>
        <p:spPr>
          <a:xfrm>
            <a:off x="196950" y="515034"/>
            <a:ext cx="8673041" cy="0"/>
          </a:xfrm>
          <a:prstGeom prst="line">
            <a:avLst/>
          </a:prstGeom>
          <a:ln w="28575" cmpd="sng">
            <a:solidFill>
              <a:srgbClr val="B61785"/>
            </a:solidFill>
          </a:ln>
          <a:effectLst/>
        </p:spPr>
        <p:style>
          <a:lnRef idx="2">
            <a:schemeClr val="accent1"/>
          </a:lnRef>
          <a:fillRef idx="0">
            <a:schemeClr val="accent1"/>
          </a:fillRef>
          <a:effectRef idx="1">
            <a:schemeClr val="accent1"/>
          </a:effectRef>
          <a:fontRef idx="minor">
            <a:schemeClr val="tx1"/>
          </a:fontRef>
        </p:style>
      </p:cxnSp>
      <p:pic>
        <p:nvPicPr>
          <p:cNvPr id="8" name="図 7" descr="logo04.psd"/>
          <p:cNvPicPr>
            <a:picLocks noChangeAspect="1"/>
          </p:cNvPicPr>
          <p:nvPr userDrawn="1"/>
        </p:nvPicPr>
        <p:blipFill rotWithShape="1">
          <a:blip r:embed="rId2" cstate="print">
            <a:extLst>
              <a:ext uri="{28A0092B-C50C-407E-A947-70E740481C1C}">
                <a14:useLocalDpi xmlns:a14="http://schemas.microsoft.com/office/drawing/2010/main" val="0"/>
              </a:ext>
            </a:extLst>
          </a:blip>
          <a:srcRect r="57668"/>
          <a:stretch/>
        </p:blipFill>
        <p:spPr>
          <a:xfrm>
            <a:off x="-20158" y="-59318"/>
            <a:ext cx="1050875" cy="627034"/>
          </a:xfrm>
          <a:prstGeom prst="rect">
            <a:avLst/>
          </a:prstGeom>
        </p:spPr>
      </p:pic>
      <p:pic>
        <p:nvPicPr>
          <p:cNvPr id="9" name="図 8" descr="logo04.psd"/>
          <p:cNvPicPr>
            <a:picLocks noChangeAspect="1"/>
          </p:cNvPicPr>
          <p:nvPr userDrawn="1"/>
        </p:nvPicPr>
        <p:blipFill rotWithShape="1">
          <a:blip r:embed="rId3" cstate="print">
            <a:extLst>
              <a:ext uri="{28A0092B-C50C-407E-A947-70E740481C1C}">
                <a14:useLocalDpi xmlns:a14="http://schemas.microsoft.com/office/drawing/2010/main" val="0"/>
              </a:ext>
            </a:extLst>
          </a:blip>
          <a:srcRect l="43575" r="3645"/>
          <a:stretch/>
        </p:blipFill>
        <p:spPr>
          <a:xfrm>
            <a:off x="937330" y="-39158"/>
            <a:ext cx="1219536" cy="583624"/>
          </a:xfrm>
          <a:prstGeom prst="rect">
            <a:avLst/>
          </a:prstGeom>
        </p:spPr>
      </p:pic>
    </p:spTree>
    <p:extLst>
      <p:ext uri="{BB962C8B-B14F-4D97-AF65-F5344CB8AC3E}">
        <p14:creationId xmlns:p14="http://schemas.microsoft.com/office/powerpoint/2010/main" val="2287280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457200" y="6356350"/>
            <a:ext cx="2133600" cy="365125"/>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tint val="75000"/>
                </a:srgbClr>
              </a:solidFill>
              <a:effectLst/>
              <a:uLnTx/>
              <a:uFillTx/>
              <a:latin typeface="Arial"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BC6C242-61C3-FF4C-8E71-67891C452EB9}" type="slidenum">
              <a:rPr kumimoji="1" lang="ja-JP" altLang="en-US" sz="1600" b="0" i="0" u="none" strike="noStrike" kern="1200" cap="none" spc="0" normalizeH="0" baseline="0" noProof="0" smtClean="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ja-JP" altLang="en-US"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endParaRPr>
          </a:p>
        </p:txBody>
      </p:sp>
      <p:cxnSp>
        <p:nvCxnSpPr>
          <p:cNvPr id="11" name="直線コネクタ 10"/>
          <p:cNvCxnSpPr/>
          <p:nvPr userDrawn="1"/>
        </p:nvCxnSpPr>
        <p:spPr>
          <a:xfrm>
            <a:off x="196950" y="515034"/>
            <a:ext cx="8673041" cy="0"/>
          </a:xfrm>
          <a:prstGeom prst="line">
            <a:avLst/>
          </a:prstGeom>
          <a:ln w="28575" cmpd="sng">
            <a:solidFill>
              <a:srgbClr val="B61785"/>
            </a:solidFill>
          </a:ln>
          <a:effectLst/>
        </p:spPr>
        <p:style>
          <a:lnRef idx="2">
            <a:schemeClr val="accent1"/>
          </a:lnRef>
          <a:fillRef idx="0">
            <a:schemeClr val="accent1"/>
          </a:fillRef>
          <a:effectRef idx="1">
            <a:schemeClr val="accent1"/>
          </a:effectRef>
          <a:fontRef idx="minor">
            <a:schemeClr val="tx1"/>
          </a:fontRef>
        </p:style>
      </p:cxnSp>
      <p:pic>
        <p:nvPicPr>
          <p:cNvPr id="8" name="図 7" descr="logo04.psd"/>
          <p:cNvPicPr>
            <a:picLocks noChangeAspect="1"/>
          </p:cNvPicPr>
          <p:nvPr userDrawn="1"/>
        </p:nvPicPr>
        <p:blipFill rotWithShape="1">
          <a:blip r:embed="rId2" cstate="print">
            <a:extLst>
              <a:ext uri="{28A0092B-C50C-407E-A947-70E740481C1C}">
                <a14:useLocalDpi xmlns:a14="http://schemas.microsoft.com/office/drawing/2010/main" val="0"/>
              </a:ext>
            </a:extLst>
          </a:blip>
          <a:srcRect r="57668"/>
          <a:stretch/>
        </p:blipFill>
        <p:spPr>
          <a:xfrm>
            <a:off x="-20158" y="-59318"/>
            <a:ext cx="1050875" cy="627034"/>
          </a:xfrm>
          <a:prstGeom prst="rect">
            <a:avLst/>
          </a:prstGeom>
        </p:spPr>
      </p:pic>
      <p:pic>
        <p:nvPicPr>
          <p:cNvPr id="9" name="図 8" descr="logo04.psd"/>
          <p:cNvPicPr>
            <a:picLocks noChangeAspect="1"/>
          </p:cNvPicPr>
          <p:nvPr userDrawn="1"/>
        </p:nvPicPr>
        <p:blipFill rotWithShape="1">
          <a:blip r:embed="rId3" cstate="print">
            <a:extLst>
              <a:ext uri="{28A0092B-C50C-407E-A947-70E740481C1C}">
                <a14:useLocalDpi xmlns:a14="http://schemas.microsoft.com/office/drawing/2010/main" val="0"/>
              </a:ext>
            </a:extLst>
          </a:blip>
          <a:srcRect l="43575" r="3645"/>
          <a:stretch/>
        </p:blipFill>
        <p:spPr>
          <a:xfrm>
            <a:off x="937330" y="-39158"/>
            <a:ext cx="1219536" cy="583624"/>
          </a:xfrm>
          <a:prstGeom prst="rect">
            <a:avLst/>
          </a:prstGeom>
        </p:spPr>
      </p:pic>
    </p:spTree>
    <p:extLst>
      <p:ext uri="{BB962C8B-B14F-4D97-AF65-F5344CB8AC3E}">
        <p14:creationId xmlns:p14="http://schemas.microsoft.com/office/powerpoint/2010/main" val="4823364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9D82451-A7AF-44C0-906B-4779706F2114}"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607947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62897E-EDC2-4AFC-87A7-808A83D3F5A5}"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478276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58D59D5-A23F-47B0-AB60-3CB084DC2AC6}"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フッター プレースホルダー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504960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D2DBCB-91E5-4A0A-BEDF-01849768C3D7}"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7422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8793878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939C7B5-54CC-499A-9CBA-438A0F9DB93E}"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794906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17B0BB3-643F-4226-A16B-3391F5B5ABED}"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60799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DD4C165-4328-4957-B609-728B0FA2FBF1}"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95036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FB1C05-3024-4685-9154-5D5D36646833}"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652279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4477B4A-B8D6-40C6-8097-83791188CAFD}"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093034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F3576DC-D1F8-4183-B8B6-E306F589554B}"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226636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6943F-4C41-4AC8-B821-5AFBB85A709A}"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388649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B0B8285-3790-4050-BFE9-ADD6A2AF2100}"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5541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110747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239659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979239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163725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415555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882B18-F6E8-4755-9674-C673A641AFE8}" type="datetimeFigureOut">
              <a:rPr kumimoji="1" lang="ja-JP" altLang="en-US" smtClean="0"/>
              <a:t>2018/12/12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284073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82B18-F6E8-4755-9674-C673A641AFE8}" type="datetimeFigureOut">
              <a:rPr kumimoji="1" lang="ja-JP" altLang="en-US" smtClean="0"/>
              <a:t>2018/12/12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4256344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7"/>
          <p:cNvPicPr>
            <a:picLocks noChangeAspect="1" noChangeArrowheads="1"/>
          </p:cNvPicPr>
          <p:nvPr/>
        </p:nvPicPr>
        <p:blipFill>
          <a:blip r:embed="rId16" cstate="screen"/>
          <a:srcRect/>
          <a:stretch>
            <a:fillRect/>
          </a:stretch>
        </p:blipFill>
        <p:spPr bwMode="auto">
          <a:xfrm>
            <a:off x="-6350" y="-14436"/>
            <a:ext cx="9150350" cy="534988"/>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838200"/>
            <a:ext cx="58674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2" name="Rectangle 3"/>
          <p:cNvSpPr>
            <a:spLocks noGrp="1" noChangeArrowheads="1"/>
          </p:cNvSpPr>
          <p:nvPr>
            <p:ph type="body" idx="1"/>
          </p:nvPr>
        </p:nvSpPr>
        <p:spPr bwMode="auto">
          <a:xfrm>
            <a:off x="533400" y="1600200"/>
            <a:ext cx="8153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30" name="Rectangle 6"/>
          <p:cNvSpPr>
            <a:spLocks noGrp="1" noChangeArrowheads="1"/>
          </p:cNvSpPr>
          <p:nvPr>
            <p:ph type="sldNum" sz="quarter" idx="4"/>
          </p:nvPr>
        </p:nvSpPr>
        <p:spPr bwMode="auto">
          <a:xfrm>
            <a:off x="8534400" y="6585248"/>
            <a:ext cx="609600" cy="2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1" sz="1600">
                <a:solidFill>
                  <a:schemeClr val="bg1"/>
                </a:solidFill>
                <a:ea typeface="ＭＳ Ｐゴシック" pitchFamily="50" charset="-128"/>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EFEE06A-77D0-4770-8965-E91D3382FB1E}" type="slidenum">
              <a:rPr kumimoji="1" lang="en-US" altLang="ja-JP" sz="1600" b="0" i="0" u="none" strike="noStrike" kern="1200" cap="none" spc="0" normalizeH="0" baseline="0" noProof="0">
                <a:ln>
                  <a:noFill/>
                </a:ln>
                <a:solidFill>
                  <a:srgbClr val="FFFFFF"/>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1" lang="en-US" altLang="ja-JP" sz="1600" b="0" i="0" u="none" strike="noStrike" kern="1200" cap="none" spc="0" normalizeH="0" baseline="0" noProof="0" dirty="0">
              <a:ln>
                <a:noFill/>
              </a:ln>
              <a:solidFill>
                <a:srgbClr val="FFFFFF"/>
              </a:solidFill>
              <a:effectLst/>
              <a:uLnTx/>
              <a:uFillTx/>
              <a:latin typeface="Arial" charset="0"/>
              <a:ea typeface="ＭＳ Ｐゴシック" pitchFamily="50" charset="-128"/>
              <a:cs typeface="+mn-cs"/>
            </a:endParaRPr>
          </a:p>
        </p:txBody>
      </p:sp>
      <p:sp>
        <p:nvSpPr>
          <p:cNvPr id="1043" name="Rectangle 19"/>
          <p:cNvSpPr>
            <a:spLocks noGrp="1" noChangeArrowheads="1"/>
          </p:cNvSpPr>
          <p:nvPr>
            <p:ph type="ftr" sz="quarter" idx="3"/>
          </p:nvPr>
        </p:nvSpPr>
        <p:spPr bwMode="auto">
          <a:xfrm>
            <a:off x="2195736" y="6496050"/>
            <a:ext cx="4608512" cy="36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kumimoji="1" sz="1000">
                <a:solidFill>
                  <a:srgbClr val="323232"/>
                </a:solidFill>
                <a:ea typeface="ＭＳ Ｐゴシック" pitchFamily="50" charset="-128"/>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00" b="0" i="0" u="none" strike="noStrike" kern="1200" cap="none" spc="0" normalizeH="0" baseline="0" noProof="0">
              <a:ln>
                <a:noFill/>
              </a:ln>
              <a:solidFill>
                <a:srgbClr val="323232"/>
              </a:solidFill>
              <a:effectLst/>
              <a:uLnTx/>
              <a:uFillTx/>
              <a:latin typeface="Arial" charset="0"/>
              <a:ea typeface="ＭＳ Ｐゴシック" pitchFamily="50" charset="-128"/>
              <a:cs typeface="+mn-cs"/>
            </a:endParaRPr>
          </a:p>
        </p:txBody>
      </p:sp>
      <p:sp>
        <p:nvSpPr>
          <p:cNvPr id="2" name="日付プレースホルダー 1"/>
          <p:cNvSpPr>
            <a:spLocks noGrp="1"/>
          </p:cNvSpPr>
          <p:nvPr>
            <p:ph type="dt" sz="half" idx="2"/>
          </p:nvPr>
        </p:nvSpPr>
        <p:spPr>
          <a:xfrm>
            <a:off x="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tint val="75000"/>
                </a:srgb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412195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32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32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3200">
          <a:solidFill>
            <a:schemeClr val="tx1"/>
          </a:solidFill>
          <a:latin typeface="Arial" charset="0"/>
          <a:ea typeface="ＭＳ Ｐゴシック" pitchFamily="50" charset="-128"/>
        </a:defRPr>
      </a:lvl5pPr>
      <a:lvl6pPr marL="457200" algn="l" rtl="0" fontAlgn="base">
        <a:spcBef>
          <a:spcPct val="0"/>
        </a:spcBef>
        <a:spcAft>
          <a:spcPct val="0"/>
        </a:spcAft>
        <a:defRPr kumimoji="1" sz="3200">
          <a:solidFill>
            <a:schemeClr val="tx1"/>
          </a:solidFill>
          <a:latin typeface="Arial" charset="0"/>
          <a:ea typeface="ＭＳ Ｐゴシック" pitchFamily="50" charset="-128"/>
        </a:defRPr>
      </a:lvl6pPr>
      <a:lvl7pPr marL="914400" algn="l" rtl="0" fontAlgn="base">
        <a:spcBef>
          <a:spcPct val="0"/>
        </a:spcBef>
        <a:spcAft>
          <a:spcPct val="0"/>
        </a:spcAft>
        <a:defRPr kumimoji="1" sz="3200">
          <a:solidFill>
            <a:schemeClr val="tx1"/>
          </a:solidFill>
          <a:latin typeface="Arial" charset="0"/>
          <a:ea typeface="ＭＳ Ｐゴシック" pitchFamily="50" charset="-128"/>
        </a:defRPr>
      </a:lvl7pPr>
      <a:lvl8pPr marL="1371600" algn="l" rtl="0" fontAlgn="base">
        <a:spcBef>
          <a:spcPct val="0"/>
        </a:spcBef>
        <a:spcAft>
          <a:spcPct val="0"/>
        </a:spcAft>
        <a:defRPr kumimoji="1" sz="3200">
          <a:solidFill>
            <a:schemeClr val="tx1"/>
          </a:solidFill>
          <a:latin typeface="Arial" charset="0"/>
          <a:ea typeface="ＭＳ Ｐゴシック" pitchFamily="50" charset="-128"/>
        </a:defRPr>
      </a:lvl8pPr>
      <a:lvl9pPr marL="1828800" algn="l" rtl="0" fontAlgn="base">
        <a:spcBef>
          <a:spcPct val="0"/>
        </a:spcBef>
        <a:spcAft>
          <a:spcPct val="0"/>
        </a:spcAft>
        <a:defRPr kumimoji="1" sz="32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200">
          <a:solidFill>
            <a:schemeClr val="tx1"/>
          </a:solidFill>
          <a:latin typeface="+mn-lt"/>
          <a:ea typeface="+mn-ea"/>
        </a:defRPr>
      </a:lvl2pPr>
      <a:lvl3pPr marL="1143000" indent="-228600" algn="l" rtl="0" eaLnBrk="0" fontAlgn="base" hangingPunct="0">
        <a:spcBef>
          <a:spcPct val="20000"/>
        </a:spcBef>
        <a:spcAft>
          <a:spcPct val="0"/>
        </a:spcAft>
        <a:buChar char="•"/>
        <a:defRPr kumimoji="1" sz="20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37FC291-74E1-4CCF-ADAA-04AA776196CF}"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2018/12/12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5254407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17.emf"/><Relationship Id="rId18" Type="http://schemas.openxmlformats.org/officeDocument/2006/relationships/image" Target="../media/image18.png"/><Relationship Id="rId3" Type="http://schemas.openxmlformats.org/officeDocument/2006/relationships/notesSlide" Target="../notesSlides/notesSlide1.xml"/><Relationship Id="rId21" Type="http://schemas.openxmlformats.org/officeDocument/2006/relationships/image" Target="../media/image21.emf"/><Relationship Id="rId7" Type="http://schemas.openxmlformats.org/officeDocument/2006/relationships/image" Target="../media/image15.png"/><Relationship Id="rId12" Type="http://schemas.openxmlformats.org/officeDocument/2006/relationships/image" Target="../media/image16.png"/><Relationship Id="rId17" Type="http://schemas.openxmlformats.org/officeDocument/2006/relationships/oleObject" Target="../embeddings/oleObject6.bin"/><Relationship Id="rId2" Type="http://schemas.openxmlformats.org/officeDocument/2006/relationships/slideLayout" Target="../slideLayouts/slideLayout13.xml"/><Relationship Id="rId16" Type="http://schemas.openxmlformats.org/officeDocument/2006/relationships/oleObject" Target="../embeddings/oleObject5.bin"/><Relationship Id="rId20" Type="http://schemas.openxmlformats.org/officeDocument/2006/relationships/image" Target="../media/image20.png"/><Relationship Id="rId1" Type="http://schemas.openxmlformats.org/officeDocument/2006/relationships/vmlDrawing" Target="../drawings/vmlDrawing1.vml"/><Relationship Id="rId6" Type="http://schemas.openxmlformats.org/officeDocument/2006/relationships/image" Target="../media/image14.emf"/><Relationship Id="rId11" Type="http://schemas.openxmlformats.org/officeDocument/2006/relationships/oleObject" Target="../embeddings/oleObject3.bin"/><Relationship Id="rId5" Type="http://schemas.openxmlformats.org/officeDocument/2006/relationships/image" Target="../media/image13.png"/><Relationship Id="rId15" Type="http://schemas.openxmlformats.org/officeDocument/2006/relationships/image" Target="../media/image11.emf"/><Relationship Id="rId10" Type="http://schemas.openxmlformats.org/officeDocument/2006/relationships/oleObject" Target="../embeddings/oleObject2.bin"/><Relationship Id="rId19" Type="http://schemas.openxmlformats.org/officeDocument/2006/relationships/image" Target="../media/image19.png"/><Relationship Id="rId4" Type="http://schemas.openxmlformats.org/officeDocument/2006/relationships/image" Target="../media/image12.png"/><Relationship Id="rId9" Type="http://schemas.openxmlformats.org/officeDocument/2006/relationships/image" Target="../media/image10.emf"/><Relationship Id="rId14" Type="http://schemas.openxmlformats.org/officeDocument/2006/relationships/oleObject" Target="../embeddings/oleObject4.bin"/><Relationship Id="rId22" Type="http://schemas.openxmlformats.org/officeDocument/2006/relationships/image" Target="../media/image22.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5400" dirty="0" smtClean="0"/>
              <a:t>サイバーセキュリティ</a:t>
            </a:r>
            <a:r>
              <a:rPr kumimoji="1" lang="en-US" altLang="ja-JP" sz="5400" dirty="0" smtClean="0"/>
              <a:t/>
            </a:r>
            <a:br>
              <a:rPr kumimoji="1" lang="en-US" altLang="ja-JP" sz="5400" dirty="0" smtClean="0"/>
            </a:br>
            <a:r>
              <a:rPr kumimoji="1" lang="ja-JP" altLang="en-US" sz="5400" dirty="0" smtClean="0"/>
              <a:t>最新情報</a:t>
            </a:r>
            <a:endParaRPr kumimoji="1" lang="ja-JP" altLang="en-US" sz="5400"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106197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DoS</a:t>
            </a:r>
            <a:r>
              <a:rPr kumimoji="1" lang="ja-JP" altLang="en-US" dirty="0" smtClean="0"/>
              <a:t>攻撃による被害事例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金融サービスにおける被害</a:t>
            </a:r>
            <a:endParaRPr kumimoji="1" lang="en-US" altLang="ja-JP" dirty="0" smtClean="0"/>
          </a:p>
          <a:p>
            <a:pPr lvl="1"/>
            <a:r>
              <a:rPr lang="en-US" altLang="ja-JP" dirty="0" smtClean="0"/>
              <a:t>FX</a:t>
            </a:r>
            <a:r>
              <a:rPr lang="ja-JP" altLang="en-US" dirty="0" smtClean="0"/>
              <a:t>事業を行う複数企業の </a:t>
            </a:r>
            <a:r>
              <a:rPr lang="en-US" altLang="ja-JP" dirty="0" smtClean="0"/>
              <a:t>Web</a:t>
            </a:r>
            <a:r>
              <a:rPr lang="ja-JP" altLang="en-US" dirty="0" smtClean="0"/>
              <a:t> サイトが被害</a:t>
            </a:r>
            <a:endParaRPr lang="en-US" altLang="ja-JP" dirty="0" smtClean="0"/>
          </a:p>
          <a:p>
            <a:pPr lvl="2"/>
            <a:r>
              <a:rPr kumimoji="1" lang="ja-JP" altLang="en-US" dirty="0" smtClean="0"/>
              <a:t>２－１２時間の長時間、</a:t>
            </a:r>
            <a:r>
              <a:rPr kumimoji="1" lang="en-US" altLang="ja-JP" dirty="0" smtClean="0"/>
              <a:t>FX </a:t>
            </a:r>
            <a:r>
              <a:rPr kumimoji="1" lang="ja-JP" altLang="en-US" dirty="0" smtClean="0"/>
              <a:t>取引に影響</a:t>
            </a:r>
            <a:endParaRPr kumimoji="1" lang="en-US" altLang="ja-JP" dirty="0" smtClean="0"/>
          </a:p>
          <a:p>
            <a:pPr lvl="1"/>
            <a:r>
              <a:rPr lang="ja-JP" altLang="en-US" dirty="0" smtClean="0"/>
              <a:t>仮想</a:t>
            </a:r>
            <a:r>
              <a:rPr lang="ja-JP" altLang="en-US" dirty="0"/>
              <a:t>通貨</a:t>
            </a:r>
            <a:r>
              <a:rPr lang="ja-JP" altLang="en-US" dirty="0" smtClean="0"/>
              <a:t>の取引所</a:t>
            </a:r>
            <a:endParaRPr lang="en-US" altLang="ja-JP" dirty="0" smtClean="0"/>
          </a:p>
          <a:p>
            <a:pPr lvl="2"/>
            <a:r>
              <a:rPr kumimoji="1" lang="ja-JP" altLang="en-US" dirty="0" smtClean="0"/>
              <a:t>影響によって仮想通貨の価格が下落</a:t>
            </a:r>
            <a:endParaRPr kumimoji="1" lang="en-US" altLang="ja-JP" dirty="0" smtClean="0"/>
          </a:p>
          <a:p>
            <a:r>
              <a:rPr kumimoji="1" lang="ja-JP" altLang="en-US" dirty="0" smtClean="0"/>
              <a:t>脆弱性を悪用した </a:t>
            </a:r>
            <a:r>
              <a:rPr kumimoji="1" lang="en-US" altLang="ja-JP" dirty="0" err="1" smtClean="0"/>
              <a:t>DoS</a:t>
            </a:r>
            <a:r>
              <a:rPr kumimoji="1" lang="en-US" altLang="ja-JP" dirty="0" smtClean="0"/>
              <a:t> </a:t>
            </a:r>
            <a:r>
              <a:rPr kumimoji="1" lang="ja-JP" altLang="en-US" dirty="0" smtClean="0"/>
              <a:t>攻撃の被害事例</a:t>
            </a:r>
            <a:endParaRPr kumimoji="1" lang="en-US" altLang="ja-JP" dirty="0" smtClean="0"/>
          </a:p>
          <a:p>
            <a:pPr lvl="1"/>
            <a:r>
              <a:rPr kumimoji="1" lang="ja-JP" altLang="en-US" dirty="0" smtClean="0"/>
              <a:t>通信機器に特定のパケットを送ることでサービスが停止</a:t>
            </a:r>
            <a:endParaRPr kumimoji="1" lang="en-US" altLang="ja-JP" dirty="0" smtClean="0"/>
          </a:p>
          <a:p>
            <a:pPr lvl="1"/>
            <a:r>
              <a:rPr lang="en-US" altLang="ja-JP" dirty="0" err="1" smtClean="0"/>
              <a:t>Mirai</a:t>
            </a:r>
            <a:endParaRPr kumimoji="1" lang="ja-JP" altLang="en-US" dirty="0"/>
          </a:p>
        </p:txBody>
      </p:sp>
    </p:spTree>
    <p:extLst>
      <p:ext uri="{BB962C8B-B14F-4D97-AF65-F5344CB8AC3E}">
        <p14:creationId xmlns:p14="http://schemas.microsoft.com/office/powerpoint/2010/main" val="317397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Web</a:t>
            </a:r>
            <a:r>
              <a:rPr lang="ja-JP" altLang="en-US" dirty="0"/>
              <a:t>サイト</a:t>
            </a:r>
            <a:r>
              <a:rPr lang="ja-JP" altLang="en-US" dirty="0" smtClean="0"/>
              <a:t>改ざん</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減少気味であるが継続している</a:t>
            </a:r>
            <a:endParaRPr kumimoji="1" lang="en-US" altLang="ja-JP" dirty="0" smtClean="0"/>
          </a:p>
          <a:p>
            <a:r>
              <a:rPr lang="ja-JP" altLang="en-US" dirty="0" smtClean="0"/>
              <a:t>事例</a:t>
            </a:r>
            <a:endParaRPr lang="en-US" altLang="ja-JP" dirty="0" smtClean="0"/>
          </a:p>
          <a:p>
            <a:pPr lvl="1"/>
            <a:r>
              <a:rPr kumimoji="1" lang="ja-JP" altLang="en-US" dirty="0"/>
              <a:t>閲覧</a:t>
            </a:r>
            <a:r>
              <a:rPr kumimoji="1" lang="ja-JP" altLang="en-US" dirty="0" smtClean="0"/>
              <a:t>するとウイルス感染する</a:t>
            </a:r>
            <a:endParaRPr kumimoji="1" lang="en-US" altLang="ja-JP" dirty="0" smtClean="0"/>
          </a:p>
          <a:p>
            <a:pPr lvl="1"/>
            <a:r>
              <a:rPr lang="ja-JP" altLang="en-US" dirty="0"/>
              <a:t>偽</a:t>
            </a:r>
            <a:r>
              <a:rPr lang="ja-JP" altLang="en-US" dirty="0" smtClean="0"/>
              <a:t>りの</a:t>
            </a:r>
            <a:r>
              <a:rPr lang="ja-JP" altLang="en-US" dirty="0"/>
              <a:t>警告</a:t>
            </a:r>
            <a:r>
              <a:rPr lang="ja-JP" altLang="en-US" dirty="0" smtClean="0"/>
              <a:t>を</a:t>
            </a:r>
            <a:r>
              <a:rPr lang="ja-JP" altLang="en-US" dirty="0"/>
              <a:t>表示</a:t>
            </a:r>
            <a:r>
              <a:rPr lang="ja-JP" altLang="en-US" dirty="0" smtClean="0"/>
              <a:t>する</a:t>
            </a:r>
            <a:r>
              <a:rPr lang="en-US" altLang="ja-JP" dirty="0" smtClean="0"/>
              <a:t>Web</a:t>
            </a:r>
            <a:r>
              <a:rPr lang="ja-JP" altLang="en-US" dirty="0"/>
              <a:t>サイト</a:t>
            </a:r>
            <a:r>
              <a:rPr lang="ja-JP" altLang="en-US" dirty="0" smtClean="0"/>
              <a:t>へのリダイレクト</a:t>
            </a:r>
            <a:endParaRPr lang="en-US" altLang="ja-JP" dirty="0" smtClean="0"/>
          </a:p>
          <a:p>
            <a:pPr lvl="2"/>
            <a:r>
              <a:rPr kumimoji="1" lang="ja-JP" altLang="en-US" dirty="0" smtClean="0"/>
              <a:t>改ざんした </a:t>
            </a:r>
            <a:r>
              <a:rPr kumimoji="1" lang="en-US" altLang="ja-JP" dirty="0" smtClean="0"/>
              <a:t>Web </a:t>
            </a:r>
            <a:r>
              <a:rPr kumimoji="1" lang="ja-JP" altLang="en-US" dirty="0" smtClean="0"/>
              <a:t>サイトから不正にリダイレクトし、ウイルスに感染したという偽りの警告を表示し、偽りのサポート窓口に電話させ、サービスと偽り遠隔操作などを行う。サービス料を請求する。</a:t>
            </a:r>
            <a:endParaRPr kumimoji="1" lang="ja-JP" altLang="en-US" dirty="0"/>
          </a:p>
        </p:txBody>
      </p:sp>
    </p:spTree>
    <p:extLst>
      <p:ext uri="{BB962C8B-B14F-4D97-AF65-F5344CB8AC3E}">
        <p14:creationId xmlns:p14="http://schemas.microsoft.com/office/powerpoint/2010/main" val="4289672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情報</a:t>
            </a:r>
            <a:r>
              <a:rPr lang="ja-JP" altLang="en-US" dirty="0" smtClean="0"/>
              <a:t>漏えい</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外部からの攻撃</a:t>
            </a:r>
            <a:endParaRPr kumimoji="1" lang="en-US" altLang="ja-JP" dirty="0" smtClean="0"/>
          </a:p>
          <a:p>
            <a:pPr lvl="1"/>
            <a:r>
              <a:rPr lang="en-US" altLang="ja-JP" dirty="0" smtClean="0"/>
              <a:t>SQL</a:t>
            </a:r>
            <a:r>
              <a:rPr lang="ja-JP" altLang="en-US" dirty="0"/>
              <a:t> </a:t>
            </a:r>
            <a:r>
              <a:rPr lang="ja-JP" altLang="en-US" dirty="0" smtClean="0"/>
              <a:t>インジェクション攻撃</a:t>
            </a:r>
            <a:endParaRPr lang="en-US" altLang="ja-JP" dirty="0" smtClean="0"/>
          </a:p>
          <a:p>
            <a:pPr lvl="1"/>
            <a:r>
              <a:rPr kumimoji="1" lang="en-US" altLang="ja-JP" dirty="0" smtClean="0"/>
              <a:t>Apache</a:t>
            </a:r>
            <a:r>
              <a:rPr kumimoji="1" lang="ja-JP" altLang="en-US" dirty="0" smtClean="0"/>
              <a:t> </a:t>
            </a:r>
            <a:r>
              <a:rPr kumimoji="1" lang="en-US" altLang="ja-JP" dirty="0" smtClean="0"/>
              <a:t>Struts2</a:t>
            </a:r>
            <a:r>
              <a:rPr kumimoji="1" lang="ja-JP" altLang="en-US" dirty="0" smtClean="0"/>
              <a:t> の脆弱性</a:t>
            </a:r>
            <a:endParaRPr kumimoji="1" lang="en-US" altLang="ja-JP" dirty="0" smtClean="0"/>
          </a:p>
          <a:p>
            <a:r>
              <a:rPr lang="ja-JP" altLang="en-US" dirty="0" smtClean="0"/>
              <a:t>内部</a:t>
            </a:r>
            <a:r>
              <a:rPr lang="ja-JP" altLang="en-US" dirty="0"/>
              <a:t>者</a:t>
            </a:r>
            <a:r>
              <a:rPr lang="ja-JP" altLang="en-US" dirty="0" smtClean="0"/>
              <a:t>の不正</a:t>
            </a:r>
            <a:endParaRPr lang="en-US" altLang="ja-JP" dirty="0" smtClean="0"/>
          </a:p>
          <a:p>
            <a:pPr lvl="1"/>
            <a:r>
              <a:rPr lang="ja-JP" altLang="en-US" dirty="0"/>
              <a:t>退職者</a:t>
            </a:r>
            <a:endParaRPr lang="en-US" altLang="ja-JP" dirty="0" smtClean="0"/>
          </a:p>
          <a:p>
            <a:r>
              <a:rPr kumimoji="1" lang="ja-JP" altLang="en-US" dirty="0"/>
              <a:t>不適切</a:t>
            </a:r>
            <a:r>
              <a:rPr kumimoji="1" lang="ja-JP" altLang="en-US" dirty="0" smtClean="0"/>
              <a:t>な運用</a:t>
            </a:r>
            <a:endParaRPr kumimoji="1" lang="en-US" altLang="ja-JP" dirty="0" smtClean="0"/>
          </a:p>
          <a:p>
            <a:pPr lvl="1"/>
            <a:r>
              <a:rPr lang="ja-JP" altLang="en-US" dirty="0" smtClean="0"/>
              <a:t>提供対象外機能なしで公開</a:t>
            </a:r>
            <a:endParaRPr lang="en-US" altLang="ja-JP" dirty="0" smtClean="0"/>
          </a:p>
          <a:p>
            <a:pPr lvl="1"/>
            <a:r>
              <a:rPr kumimoji="1" lang="ja-JP" altLang="en-US" dirty="0" smtClean="0"/>
              <a:t>アクセス制限なしで公開</a:t>
            </a:r>
            <a:endParaRPr kumimoji="1" lang="en-US" altLang="ja-JP" dirty="0" smtClean="0"/>
          </a:p>
          <a:p>
            <a:pPr lvl="1"/>
            <a:r>
              <a:rPr lang="ja-JP" altLang="en-US" dirty="0" smtClean="0"/>
              <a:t>仕様</a:t>
            </a:r>
            <a:r>
              <a:rPr lang="ja-JP" altLang="en-US" dirty="0"/>
              <a:t>ソフトウェア</a:t>
            </a:r>
            <a:r>
              <a:rPr lang="ja-JP" altLang="en-US" dirty="0" smtClean="0"/>
              <a:t>の脆弱性放置</a:t>
            </a:r>
            <a:endParaRPr lang="en-US" altLang="ja-JP" dirty="0" smtClean="0"/>
          </a:p>
          <a:p>
            <a:pPr lvl="1"/>
            <a:r>
              <a:rPr kumimoji="1" lang="ja-JP" altLang="en-US" dirty="0" smtClean="0"/>
              <a:t>委託先の不適切な管理</a:t>
            </a:r>
            <a:endParaRPr kumimoji="1" lang="ja-JP" altLang="en-US" dirty="0"/>
          </a:p>
        </p:txBody>
      </p:sp>
    </p:spTree>
    <p:extLst>
      <p:ext uri="{BB962C8B-B14F-4D97-AF65-F5344CB8AC3E}">
        <p14:creationId xmlns:p14="http://schemas.microsoft.com/office/powerpoint/2010/main" val="3304076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金銭</a:t>
            </a:r>
            <a:r>
              <a:rPr lang="ja-JP" altLang="en-US" dirty="0" smtClean="0"/>
              <a:t>被害</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a:t>ビジネスメール</a:t>
            </a:r>
            <a:r>
              <a:rPr lang="ja-JP" altLang="en-US" smtClean="0"/>
              <a:t>詐欺（</a:t>
            </a:r>
            <a:r>
              <a:rPr lang="en-US" altLang="ja-JP" dirty="0"/>
              <a:t>Business E-mail Compromise</a:t>
            </a:r>
            <a:r>
              <a:rPr lang="ja-JP" altLang="en-US" dirty="0"/>
              <a:t>：</a:t>
            </a:r>
            <a:r>
              <a:rPr lang="en-US" altLang="ja-JP" dirty="0"/>
              <a:t>BEC</a:t>
            </a:r>
            <a:r>
              <a:rPr lang="ja-JP" altLang="en-US" dirty="0" smtClean="0"/>
              <a:t>）</a:t>
            </a:r>
            <a:endParaRPr lang="en-US" altLang="ja-JP" dirty="0" smtClean="0"/>
          </a:p>
          <a:p>
            <a:pPr lvl="1"/>
            <a:r>
              <a:rPr kumimoji="1" lang="ja-JP" altLang="en-US" dirty="0"/>
              <a:t>巧妙</a:t>
            </a:r>
            <a:r>
              <a:rPr kumimoji="1" lang="ja-JP" altLang="en-US" dirty="0" smtClean="0"/>
              <a:t>な</a:t>
            </a:r>
            <a:r>
              <a:rPr kumimoji="1" lang="ja-JP" altLang="en-US" dirty="0"/>
              <a:t>騙</a:t>
            </a:r>
            <a:r>
              <a:rPr kumimoji="1" lang="ja-JP" altLang="en-US" dirty="0" smtClean="0"/>
              <a:t>しの</a:t>
            </a:r>
            <a:r>
              <a:rPr kumimoji="1" lang="ja-JP" altLang="en-US" dirty="0"/>
              <a:t>手口</a:t>
            </a:r>
            <a:r>
              <a:rPr kumimoji="1" lang="ja-JP" altLang="en-US" dirty="0" smtClean="0"/>
              <a:t>を</a:t>
            </a:r>
            <a:r>
              <a:rPr kumimoji="1" lang="ja-JP" altLang="en-US" dirty="0"/>
              <a:t>駆使</a:t>
            </a:r>
            <a:r>
              <a:rPr kumimoji="1" lang="ja-JP" altLang="en-US" dirty="0" smtClean="0"/>
              <a:t>した、偽りの電子メールを組織・企業に送り付け、従業員を騙して送金取引に関する資金を詐取する等の金銭被害をもたらす。</a:t>
            </a:r>
            <a:endParaRPr kumimoji="1" lang="en-US" altLang="ja-JP" dirty="0" smtClean="0"/>
          </a:p>
          <a:p>
            <a:pPr lvl="1"/>
            <a:r>
              <a:rPr lang="ja-JP" altLang="en-US" dirty="0" smtClean="0"/>
              <a:t>米国</a:t>
            </a:r>
            <a:endParaRPr lang="en-US" altLang="ja-JP" dirty="0"/>
          </a:p>
          <a:p>
            <a:pPr lvl="2"/>
            <a:r>
              <a:rPr lang="en-US" altLang="ja-JP" dirty="0" smtClean="0"/>
              <a:t>2013</a:t>
            </a:r>
            <a:r>
              <a:rPr lang="ja-JP" altLang="en-US" dirty="0" smtClean="0"/>
              <a:t>年</a:t>
            </a:r>
            <a:r>
              <a:rPr lang="en-US" altLang="ja-JP" dirty="0" smtClean="0"/>
              <a:t>10</a:t>
            </a:r>
            <a:r>
              <a:rPr lang="ja-JP" altLang="en-US" dirty="0" smtClean="0"/>
              <a:t>月</a:t>
            </a:r>
            <a:r>
              <a:rPr lang="ja-JP" altLang="en-US" dirty="0"/>
              <a:t> </a:t>
            </a:r>
            <a:r>
              <a:rPr lang="en-US" altLang="ja-JP" dirty="0" smtClean="0"/>
              <a:t>- 2016</a:t>
            </a:r>
            <a:r>
              <a:rPr lang="ja-JP" altLang="en-US" dirty="0" smtClean="0"/>
              <a:t>年</a:t>
            </a:r>
            <a:r>
              <a:rPr lang="en-US" altLang="ja-JP" dirty="0" smtClean="0"/>
              <a:t>12</a:t>
            </a:r>
            <a:r>
              <a:rPr lang="ja-JP" altLang="en-US" dirty="0" smtClean="0"/>
              <a:t>月で、</a:t>
            </a:r>
            <a:r>
              <a:rPr kumimoji="1" lang="en-US" altLang="ja-JP" dirty="0" smtClean="0"/>
              <a:t>24,345</a:t>
            </a:r>
            <a:r>
              <a:rPr kumimoji="1" lang="ja-JP" altLang="en-US" dirty="0" smtClean="0"/>
              <a:t>件、被害総額 約</a:t>
            </a:r>
            <a:r>
              <a:rPr kumimoji="1" lang="en-US" altLang="ja-JP" dirty="0" smtClean="0"/>
              <a:t>22</a:t>
            </a:r>
            <a:r>
              <a:rPr kumimoji="1" lang="ja-JP" altLang="en-US" dirty="0" smtClean="0"/>
              <a:t>億米ドル</a:t>
            </a:r>
            <a:endParaRPr kumimoji="1" lang="en-US" altLang="ja-JP" dirty="0" smtClean="0"/>
          </a:p>
          <a:p>
            <a:pPr lvl="1"/>
            <a:r>
              <a:rPr lang="ja-JP" altLang="en-US" dirty="0" smtClean="0"/>
              <a:t>日本</a:t>
            </a:r>
            <a:endParaRPr lang="en-US" altLang="ja-JP" dirty="0" smtClean="0"/>
          </a:p>
          <a:p>
            <a:pPr lvl="2"/>
            <a:r>
              <a:rPr lang="en-US" altLang="ja-JP" dirty="0" smtClean="0"/>
              <a:t>2016</a:t>
            </a:r>
            <a:r>
              <a:rPr lang="ja-JP" altLang="en-US" dirty="0" smtClean="0"/>
              <a:t>年度に</a:t>
            </a:r>
            <a:r>
              <a:rPr lang="en-US" altLang="ja-JP" dirty="0" smtClean="0"/>
              <a:t>13.4% </a:t>
            </a:r>
            <a:r>
              <a:rPr lang="ja-JP" altLang="en-US" dirty="0" smtClean="0"/>
              <a:t>の組織で受信</a:t>
            </a:r>
          </a:p>
          <a:p>
            <a:pPr lvl="2"/>
            <a:r>
              <a:rPr kumimoji="1" lang="en-US" altLang="ja-JP" dirty="0" smtClean="0"/>
              <a:t>2017</a:t>
            </a:r>
            <a:r>
              <a:rPr kumimoji="1" lang="ja-JP" altLang="en-US" dirty="0" smtClean="0"/>
              <a:t>年から本格的に攻撃される。</a:t>
            </a:r>
            <a:endParaRPr kumimoji="1" lang="en-US" altLang="ja-JP" dirty="0" smtClean="0"/>
          </a:p>
          <a:p>
            <a:pPr lvl="3"/>
            <a:r>
              <a:rPr lang="en-US" altLang="ja-JP" dirty="0" smtClean="0"/>
              <a:t>JAL </a:t>
            </a:r>
            <a:r>
              <a:rPr lang="ja-JP" altLang="en-US" dirty="0" smtClean="0"/>
              <a:t>約</a:t>
            </a:r>
            <a:r>
              <a:rPr lang="en-US" altLang="ja-JP" dirty="0" smtClean="0"/>
              <a:t>3</a:t>
            </a:r>
            <a:r>
              <a:rPr lang="ja-JP" altLang="en-US" dirty="0" smtClean="0"/>
              <a:t>億</a:t>
            </a:r>
            <a:r>
              <a:rPr lang="en-US" altLang="ja-JP" dirty="0" smtClean="0"/>
              <a:t>6,000</a:t>
            </a:r>
            <a:r>
              <a:rPr lang="ja-JP" altLang="en-US" dirty="0" smtClean="0"/>
              <a:t>万円の被害</a:t>
            </a:r>
            <a:r>
              <a:rPr lang="en-US" altLang="ja-JP" dirty="0" smtClean="0"/>
              <a:t>(2017</a:t>
            </a:r>
            <a:r>
              <a:rPr lang="ja-JP" altLang="en-US" dirty="0" smtClean="0"/>
              <a:t>年</a:t>
            </a:r>
            <a:r>
              <a:rPr lang="en-US" altLang="ja-JP" dirty="0" smtClean="0"/>
              <a:t>12</a:t>
            </a:r>
            <a:r>
              <a:rPr lang="ja-JP" altLang="en-US" dirty="0" smtClean="0"/>
              <a:t>月</a:t>
            </a:r>
            <a:r>
              <a:rPr lang="en-US" altLang="ja-JP" dirty="0" smtClean="0"/>
              <a:t>)</a:t>
            </a:r>
          </a:p>
          <a:p>
            <a:pPr lvl="3"/>
            <a:r>
              <a:rPr kumimoji="1" lang="ja-JP" altLang="en-US" dirty="0" smtClean="0"/>
              <a:t>スカイマーク 気が付く</a:t>
            </a:r>
            <a:endParaRPr kumimoji="1" lang="en-US" altLang="ja-JP" dirty="0" smtClean="0"/>
          </a:p>
        </p:txBody>
      </p:sp>
    </p:spTree>
    <p:extLst>
      <p:ext uri="{BB962C8B-B14F-4D97-AF65-F5344CB8AC3E}">
        <p14:creationId xmlns:p14="http://schemas.microsoft.com/office/powerpoint/2010/main" val="805968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金銭被害</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偽警告による被害</a:t>
            </a:r>
            <a:endParaRPr kumimoji="1" lang="en-US" altLang="ja-JP" dirty="0" smtClean="0"/>
          </a:p>
          <a:p>
            <a:pPr lvl="1"/>
            <a:r>
              <a:rPr lang="ja-JP" altLang="en-US" dirty="0" smtClean="0"/>
              <a:t>サポート</a:t>
            </a:r>
            <a:r>
              <a:rPr lang="ja-JP" altLang="en-US" dirty="0"/>
              <a:t>詐欺</a:t>
            </a:r>
            <a:endParaRPr kumimoji="1" lang="en-US" altLang="ja-JP" dirty="0" smtClean="0"/>
          </a:p>
          <a:p>
            <a:r>
              <a:rPr lang="ja-JP" altLang="en-US" dirty="0" smtClean="0"/>
              <a:t>偽セキュリティソフトによる被害</a:t>
            </a:r>
            <a:endParaRPr lang="en-US" altLang="ja-JP" dirty="0" smtClean="0"/>
          </a:p>
          <a:p>
            <a:pPr lvl="1"/>
            <a:r>
              <a:rPr lang="ja-JP" altLang="en-US" dirty="0"/>
              <a:t>有償</a:t>
            </a:r>
            <a:r>
              <a:rPr lang="ja-JP" altLang="en-US" dirty="0" smtClean="0"/>
              <a:t>ソフトを買わされる</a:t>
            </a:r>
            <a:endParaRPr lang="en-US" altLang="ja-JP" dirty="0" smtClean="0"/>
          </a:p>
          <a:p>
            <a:r>
              <a:rPr kumimoji="1" lang="ja-JP" altLang="en-US" dirty="0" smtClean="0"/>
              <a:t>ワンクリック請求</a:t>
            </a:r>
            <a:endParaRPr kumimoji="1" lang="en-US" altLang="ja-JP" dirty="0" smtClean="0"/>
          </a:p>
          <a:p>
            <a:pPr lvl="1"/>
            <a:r>
              <a:rPr lang="ja-JP" altLang="en-US" dirty="0" smtClean="0"/>
              <a:t>不正請求</a:t>
            </a:r>
            <a:endParaRPr lang="en-US" altLang="ja-JP" dirty="0" smtClean="0"/>
          </a:p>
          <a:p>
            <a:r>
              <a:rPr kumimoji="1" lang="ja-JP" altLang="en-US" dirty="0" smtClean="0"/>
              <a:t>フィッシング</a:t>
            </a:r>
            <a:endParaRPr kumimoji="1" lang="en-US" altLang="ja-JP" dirty="0" smtClean="0"/>
          </a:p>
          <a:p>
            <a:r>
              <a:rPr lang="ja-JP" altLang="en-US" dirty="0" smtClean="0"/>
              <a:t>偽</a:t>
            </a:r>
            <a:r>
              <a:rPr lang="ja-JP" altLang="en-US" dirty="0"/>
              <a:t>サイト</a:t>
            </a:r>
            <a:r>
              <a:rPr lang="ja-JP" altLang="en-US" dirty="0" smtClean="0"/>
              <a:t>による被害</a:t>
            </a:r>
            <a:endParaRPr lang="en-US" altLang="ja-JP" dirty="0" smtClean="0"/>
          </a:p>
          <a:p>
            <a:r>
              <a:rPr kumimoji="1" lang="ja-JP" altLang="en-US" dirty="0" smtClean="0"/>
              <a:t>インターネット</a:t>
            </a:r>
            <a:r>
              <a:rPr kumimoji="1" lang="ja-JP" altLang="en-US" dirty="0"/>
              <a:t>バンキング</a:t>
            </a:r>
            <a:r>
              <a:rPr kumimoji="1" lang="ja-JP" altLang="en-US" dirty="0" smtClean="0"/>
              <a:t>を狙った攻撃</a:t>
            </a:r>
            <a:endParaRPr kumimoji="1" lang="en-US" altLang="ja-JP" dirty="0" smtClean="0"/>
          </a:p>
          <a:p>
            <a:pPr lvl="1"/>
            <a:r>
              <a:rPr lang="ja-JP" altLang="en-US" dirty="0"/>
              <a:t>減少</a:t>
            </a:r>
            <a:r>
              <a:rPr lang="ja-JP" altLang="en-US" dirty="0" smtClean="0"/>
              <a:t>している</a:t>
            </a:r>
            <a:endParaRPr lang="en-US" altLang="ja-JP" dirty="0" smtClean="0"/>
          </a:p>
          <a:p>
            <a:pPr lvl="1"/>
            <a:r>
              <a:rPr kumimoji="1" lang="ja-JP" altLang="en-US" dirty="0" smtClean="0"/>
              <a:t>被害</a:t>
            </a:r>
            <a:r>
              <a:rPr kumimoji="1" lang="ja-JP" altLang="en-US" dirty="0"/>
              <a:t>防止</a:t>
            </a:r>
            <a:r>
              <a:rPr kumimoji="1" lang="ja-JP" altLang="en-US" dirty="0" smtClean="0"/>
              <a:t>の取り組みで効果</a:t>
            </a:r>
            <a:endParaRPr kumimoji="1" lang="ja-JP" altLang="en-US" dirty="0"/>
          </a:p>
        </p:txBody>
      </p:sp>
    </p:spTree>
    <p:extLst>
      <p:ext uri="{BB962C8B-B14F-4D97-AF65-F5344CB8AC3E}">
        <p14:creationId xmlns:p14="http://schemas.microsoft.com/office/powerpoint/2010/main" val="313170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攻撃・手口の動向と</a:t>
            </a:r>
            <a:r>
              <a:rPr lang="ja-JP" altLang="en-US" dirty="0" smtClean="0"/>
              <a:t>対策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ランサムウェアによる攻撃</a:t>
            </a:r>
            <a:endParaRPr kumimoji="1" lang="en-US" altLang="ja-JP" dirty="0" smtClean="0"/>
          </a:p>
          <a:p>
            <a:r>
              <a:rPr lang="en-US" altLang="ja-JP" dirty="0" err="1" smtClean="0"/>
              <a:t>DDoS</a:t>
            </a:r>
            <a:r>
              <a:rPr lang="en-US" altLang="ja-JP" dirty="0" smtClean="0"/>
              <a:t> </a:t>
            </a:r>
            <a:r>
              <a:rPr lang="ja-JP" altLang="en-US" dirty="0" smtClean="0"/>
              <a:t>攻撃</a:t>
            </a:r>
            <a:endParaRPr lang="en-US" altLang="ja-JP" dirty="0" smtClean="0"/>
          </a:p>
          <a:p>
            <a:r>
              <a:rPr kumimoji="1" lang="ja-JP" altLang="en-US" dirty="0" smtClean="0"/>
              <a:t>ソフトウェア脆弱性の悪用</a:t>
            </a:r>
            <a:endParaRPr kumimoji="1" lang="en-US" altLang="ja-JP" dirty="0" smtClean="0"/>
          </a:p>
          <a:p>
            <a:r>
              <a:rPr lang="ja-JP" altLang="en-US" dirty="0" smtClean="0"/>
              <a:t>ばらまき型メール</a:t>
            </a:r>
            <a:endParaRPr lang="en-US" altLang="ja-JP" dirty="0" smtClean="0"/>
          </a:p>
          <a:p>
            <a:r>
              <a:rPr kumimoji="1" lang="ja-JP" altLang="en-US" dirty="0" smtClean="0"/>
              <a:t>標的型攻撃</a:t>
            </a:r>
            <a:endParaRPr kumimoji="1" lang="en-US" altLang="ja-JP" dirty="0" smtClean="0"/>
          </a:p>
          <a:p>
            <a:r>
              <a:rPr lang="ja-JP" altLang="en-US" dirty="0" smtClean="0"/>
              <a:t>ビジネスメール詐欺</a:t>
            </a:r>
            <a:endParaRPr lang="en-US" altLang="ja-JP" dirty="0" smtClean="0"/>
          </a:p>
          <a:p>
            <a:r>
              <a:rPr kumimoji="1" lang="ja-JP" altLang="en-US" dirty="0" smtClean="0"/>
              <a:t>偽警告・偽サイト</a:t>
            </a:r>
            <a:endParaRPr kumimoji="1" lang="ja-JP" altLang="en-US" dirty="0"/>
          </a:p>
        </p:txBody>
      </p:sp>
    </p:spTree>
    <p:extLst>
      <p:ext uri="{BB962C8B-B14F-4D97-AF65-F5344CB8AC3E}">
        <p14:creationId xmlns:p14="http://schemas.microsoft.com/office/powerpoint/2010/main" val="3643552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ランサムウェアによる</a:t>
            </a:r>
            <a:r>
              <a:rPr lang="ja-JP" altLang="en-US" dirty="0" smtClean="0"/>
              <a:t>攻撃</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Wanna</a:t>
            </a:r>
            <a:r>
              <a:rPr kumimoji="1" lang="ja-JP" altLang="en-US" dirty="0" smtClean="0"/>
              <a:t> </a:t>
            </a:r>
            <a:r>
              <a:rPr kumimoji="1" lang="en-US" altLang="ja-JP" dirty="0" err="1" smtClean="0"/>
              <a:t>Cryptor</a:t>
            </a:r>
            <a:r>
              <a:rPr kumimoji="1" lang="ja-JP" altLang="en-US" dirty="0" smtClean="0"/>
              <a:t> の自己増殖機能は、</a:t>
            </a:r>
            <a:r>
              <a:rPr kumimoji="1" lang="en-US" altLang="ja-JP" dirty="0" err="1" smtClean="0"/>
              <a:t>EternalBlue</a:t>
            </a:r>
            <a:r>
              <a:rPr kumimoji="1" lang="en-US" altLang="ja-JP" dirty="0" smtClean="0"/>
              <a:t> </a:t>
            </a:r>
            <a:r>
              <a:rPr kumimoji="1" lang="ja-JP" altLang="en-US" dirty="0" smtClean="0"/>
              <a:t>というエクスプロイト</a:t>
            </a:r>
            <a:r>
              <a:rPr kumimoji="1" lang="en-US" altLang="ja-JP" dirty="0" smtClean="0"/>
              <a:t>(</a:t>
            </a:r>
            <a:r>
              <a:rPr lang="ja-JP" altLang="en-US" dirty="0"/>
              <a:t>アプリケーション、ネットワークやハードウェアの脆弱性を悪用する非倫理的または違法な攻撃</a:t>
            </a:r>
            <a:r>
              <a:rPr kumimoji="1" lang="en-US" altLang="ja-JP" dirty="0" smtClean="0"/>
              <a:t>)</a:t>
            </a:r>
            <a:r>
              <a:rPr kumimoji="1" lang="ja-JP" altLang="en-US" dirty="0" smtClean="0"/>
              <a:t>キットの機能。</a:t>
            </a:r>
            <a:endParaRPr kumimoji="1" lang="en-US" altLang="ja-JP" dirty="0" smtClean="0"/>
          </a:p>
          <a:p>
            <a:pPr lvl="1"/>
            <a:r>
              <a:rPr lang="en-US" altLang="ja-JP" dirty="0" smtClean="0"/>
              <a:t>SMBv1 </a:t>
            </a:r>
            <a:r>
              <a:rPr lang="ja-JP" altLang="en-US" dirty="0" smtClean="0"/>
              <a:t>の脆弱性</a:t>
            </a:r>
            <a:endParaRPr kumimoji="1" lang="ja-JP" altLang="en-US" dirty="0"/>
          </a:p>
        </p:txBody>
      </p:sp>
    </p:spTree>
    <p:extLst>
      <p:ext uri="{BB962C8B-B14F-4D97-AF65-F5344CB8AC3E}">
        <p14:creationId xmlns:p14="http://schemas.microsoft.com/office/powerpoint/2010/main" val="1126442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ランサムウェアへの対策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脆弱性への対策</a:t>
            </a:r>
            <a:endParaRPr kumimoji="1" lang="en-US" altLang="ja-JP" dirty="0" smtClean="0"/>
          </a:p>
          <a:p>
            <a:r>
              <a:rPr lang="ja-JP" altLang="en-US" dirty="0" smtClean="0"/>
              <a:t>通信</a:t>
            </a:r>
            <a:r>
              <a:rPr lang="ja-JP" altLang="en-US" dirty="0"/>
              <a:t>制御</a:t>
            </a:r>
            <a:r>
              <a:rPr lang="ja-JP" altLang="en-US" dirty="0" smtClean="0"/>
              <a:t>による対策</a:t>
            </a:r>
            <a:endParaRPr lang="en-US" altLang="ja-JP" dirty="0" smtClean="0"/>
          </a:p>
          <a:p>
            <a:pPr lvl="1"/>
            <a:r>
              <a:rPr lang="ja-JP" altLang="en-US" dirty="0" smtClean="0"/>
              <a:t>攻撃</a:t>
            </a:r>
            <a:r>
              <a:rPr lang="ja-JP" altLang="en-US" dirty="0"/>
              <a:t>パケット</a:t>
            </a:r>
            <a:r>
              <a:rPr lang="ja-JP" altLang="en-US" dirty="0" smtClean="0"/>
              <a:t>をフィルタ、ブロック</a:t>
            </a:r>
            <a:endParaRPr lang="en-US" altLang="ja-JP" dirty="0" smtClean="0"/>
          </a:p>
          <a:p>
            <a:r>
              <a:rPr kumimoji="1" lang="ja-JP" altLang="en-US" dirty="0"/>
              <a:t>基本的</a:t>
            </a:r>
            <a:r>
              <a:rPr kumimoji="1" lang="ja-JP" altLang="en-US" dirty="0" smtClean="0"/>
              <a:t>な</a:t>
            </a:r>
            <a:r>
              <a:rPr kumimoji="1" lang="ja-JP" altLang="en-US" dirty="0"/>
              <a:t>対策</a:t>
            </a:r>
            <a:r>
              <a:rPr kumimoji="1" lang="ja-JP" altLang="en-US" dirty="0" smtClean="0"/>
              <a:t>の再確認</a:t>
            </a:r>
            <a:endParaRPr kumimoji="1" lang="en-US" altLang="ja-JP" dirty="0" smtClean="0"/>
          </a:p>
          <a:p>
            <a:pPr lvl="1"/>
            <a:r>
              <a:rPr lang="ja-JP" altLang="en-US" dirty="0" smtClean="0"/>
              <a:t>セキュリティ対策ソフト</a:t>
            </a:r>
            <a:endParaRPr lang="en-US" altLang="ja-JP" dirty="0" smtClean="0"/>
          </a:p>
          <a:p>
            <a:pPr lvl="1"/>
            <a:r>
              <a:rPr kumimoji="1" lang="ja-JP" altLang="en-US" dirty="0" smtClean="0"/>
              <a:t>添付ファイルに注意</a:t>
            </a:r>
            <a:endParaRPr kumimoji="1" lang="en-US" altLang="ja-JP" dirty="0" smtClean="0"/>
          </a:p>
          <a:p>
            <a:r>
              <a:rPr kumimoji="1" lang="ja-JP" altLang="en-US" dirty="0" smtClean="0"/>
              <a:t>ランサムウェアに身代金を払っても？</a:t>
            </a:r>
            <a:endParaRPr kumimoji="1" lang="en-US" altLang="ja-JP" dirty="0" smtClean="0"/>
          </a:p>
          <a:p>
            <a:pPr lvl="1"/>
            <a:r>
              <a:rPr lang="ja-JP" altLang="en-US" dirty="0" smtClean="0"/>
              <a:t>バックアップ（手動）</a:t>
            </a:r>
            <a:endParaRPr lang="en-US" altLang="ja-JP" dirty="0" smtClean="0"/>
          </a:p>
          <a:p>
            <a:pPr lvl="1"/>
            <a:r>
              <a:rPr kumimoji="1" lang="ja-JP" altLang="en-US" dirty="0" smtClean="0"/>
              <a:t>複数バックアップ</a:t>
            </a:r>
            <a:endParaRPr kumimoji="1" lang="en-US" altLang="ja-JP" dirty="0" smtClean="0"/>
          </a:p>
          <a:p>
            <a:pPr lvl="1"/>
            <a:endParaRPr kumimoji="1" lang="ja-JP" altLang="en-US" dirty="0"/>
          </a:p>
        </p:txBody>
      </p:sp>
    </p:spTree>
    <p:extLst>
      <p:ext uri="{BB962C8B-B14F-4D97-AF65-F5344CB8AC3E}">
        <p14:creationId xmlns:p14="http://schemas.microsoft.com/office/powerpoint/2010/main" val="2492448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DDoS</a:t>
            </a:r>
            <a:r>
              <a:rPr lang="en-US" altLang="ja-JP" dirty="0"/>
              <a:t> </a:t>
            </a:r>
            <a:r>
              <a:rPr lang="ja-JP" altLang="en-US" dirty="0" smtClean="0"/>
              <a:t>攻撃の種類</a:t>
            </a:r>
            <a:endParaRPr kumimoji="1" lang="ja-JP" altLang="en-US" dirty="0"/>
          </a:p>
        </p:txBody>
      </p:sp>
      <p:sp>
        <p:nvSpPr>
          <p:cNvPr id="3" name="コンテンツ プレースホルダー 2"/>
          <p:cNvSpPr>
            <a:spLocks noGrp="1"/>
          </p:cNvSpPr>
          <p:nvPr>
            <p:ph sz="half" idx="1"/>
          </p:nvPr>
        </p:nvSpPr>
        <p:spPr/>
        <p:txBody>
          <a:bodyPr>
            <a:normAutofit lnSpcReduction="10000"/>
          </a:bodyPr>
          <a:lstStyle/>
          <a:p>
            <a:r>
              <a:rPr lang="ja-JP" altLang="en-US" dirty="0" smtClean="0"/>
              <a:t>リフレクター攻撃</a:t>
            </a:r>
            <a:endParaRPr lang="en-US" altLang="ja-JP" dirty="0" smtClean="0"/>
          </a:p>
          <a:p>
            <a:endParaRPr kumimoji="1" lang="ja-JP" altLang="en-US" dirty="0"/>
          </a:p>
        </p:txBody>
      </p:sp>
      <p:sp>
        <p:nvSpPr>
          <p:cNvPr id="4" name="コンテンツ プレースホルダー 3"/>
          <p:cNvSpPr>
            <a:spLocks noGrp="1"/>
          </p:cNvSpPr>
          <p:nvPr>
            <p:ph sz="half" idx="2"/>
          </p:nvPr>
        </p:nvSpPr>
        <p:spPr/>
        <p:txBody>
          <a:bodyPr>
            <a:normAutofit lnSpcReduction="10000"/>
          </a:bodyPr>
          <a:lstStyle/>
          <a:p>
            <a:r>
              <a:rPr lang="ja-JP" altLang="en-US" dirty="0"/>
              <a:t>マルチベクトル型</a:t>
            </a:r>
            <a:r>
              <a:rPr lang="ja-JP" altLang="en-US" dirty="0" smtClean="0"/>
              <a:t>攻撃</a:t>
            </a:r>
            <a:endParaRPr lang="en-US" altLang="ja-JP" dirty="0" smtClean="0"/>
          </a:p>
          <a:p>
            <a:pPr lvl="1"/>
            <a:r>
              <a:rPr lang="ja-JP" altLang="en-US" dirty="0" smtClean="0"/>
              <a:t>リフレクター攻撃</a:t>
            </a:r>
            <a:endParaRPr lang="en-US" altLang="ja-JP" dirty="0" smtClean="0"/>
          </a:p>
          <a:p>
            <a:pPr lvl="1"/>
            <a:r>
              <a:rPr lang="ja-JP" altLang="en-US" dirty="0" smtClean="0"/>
              <a:t>攻撃</a:t>
            </a:r>
            <a:r>
              <a:rPr lang="ja-JP" altLang="en-US" dirty="0"/>
              <a:t>対象</a:t>
            </a:r>
            <a:r>
              <a:rPr lang="ja-JP" altLang="en-US" dirty="0" smtClean="0"/>
              <a:t>の</a:t>
            </a:r>
            <a:r>
              <a:rPr lang="ja-JP" altLang="en-US" dirty="0"/>
              <a:t>サーバ</a:t>
            </a:r>
            <a:r>
              <a:rPr lang="ja-JP" altLang="en-US" dirty="0" smtClean="0"/>
              <a:t>に</a:t>
            </a:r>
            <a:r>
              <a:rPr lang="ja-JP" altLang="en-US" dirty="0"/>
              <a:t>大量</a:t>
            </a:r>
            <a:r>
              <a:rPr lang="ja-JP" altLang="en-US" dirty="0" smtClean="0"/>
              <a:t>の</a:t>
            </a:r>
            <a:r>
              <a:rPr lang="en-US" altLang="ja-JP" dirty="0" smtClean="0"/>
              <a:t>SYN</a:t>
            </a:r>
            <a:r>
              <a:rPr lang="ja-JP" altLang="en-US" dirty="0" smtClean="0"/>
              <a:t>パケットを送って、サーバの</a:t>
            </a:r>
            <a:r>
              <a:rPr lang="en-US" altLang="ja-JP" dirty="0" smtClean="0"/>
              <a:t>TCP</a:t>
            </a:r>
            <a:r>
              <a:rPr lang="ja-JP" altLang="en-US" dirty="0" smtClean="0"/>
              <a:t>機能を喪失させる。</a:t>
            </a:r>
            <a:endParaRPr lang="en-US" altLang="ja-JP" dirty="0" smtClean="0"/>
          </a:p>
          <a:p>
            <a:pPr lvl="1"/>
            <a:r>
              <a:rPr lang="en-US" altLang="ja-JP" dirty="0" smtClean="0"/>
              <a:t>Web </a:t>
            </a:r>
            <a:r>
              <a:rPr lang="ja-JP" altLang="en-US" dirty="0" smtClean="0"/>
              <a:t>サーバに大きなファイルを</a:t>
            </a:r>
            <a:r>
              <a:rPr lang="en-US" altLang="ja-JP" dirty="0" smtClean="0"/>
              <a:t>POST</a:t>
            </a:r>
            <a:r>
              <a:rPr lang="ja-JP" altLang="en-US" dirty="0" smtClean="0"/>
              <a:t>させサーバ機能を喪失させる。</a:t>
            </a:r>
            <a:endParaRPr lang="en-US" altLang="ja-JP" dirty="0" smtClean="0"/>
          </a:p>
          <a:p>
            <a:r>
              <a:rPr lang="ja-JP" altLang="en-US" dirty="0" smtClean="0"/>
              <a:t>上記すべて行う</a:t>
            </a:r>
            <a:r>
              <a:rPr lang="ja-JP" altLang="en-US" dirty="0"/>
              <a:t>。</a:t>
            </a:r>
            <a:endParaRPr lang="en-US" altLang="ja-JP" dirty="0"/>
          </a:p>
          <a:p>
            <a:pPr marL="0" indent="0">
              <a:buNone/>
            </a:pPr>
            <a:endParaRPr kumimoji="1" lang="ja-JP" altLang="en-US" dirty="0"/>
          </a:p>
        </p:txBody>
      </p:sp>
      <p:pic>
        <p:nvPicPr>
          <p:cNvPr id="5" name="図 4"/>
          <p:cNvPicPr>
            <a:picLocks noChangeAspect="1"/>
          </p:cNvPicPr>
          <p:nvPr/>
        </p:nvPicPr>
        <p:blipFill>
          <a:blip r:embed="rId2"/>
          <a:stretch>
            <a:fillRect/>
          </a:stretch>
        </p:blipFill>
        <p:spPr>
          <a:xfrm>
            <a:off x="295275" y="2594811"/>
            <a:ext cx="4219575" cy="2438400"/>
          </a:xfrm>
          <a:prstGeom prst="rect">
            <a:avLst/>
          </a:prstGeom>
        </p:spPr>
      </p:pic>
    </p:spTree>
    <p:extLst>
      <p:ext uri="{BB962C8B-B14F-4D97-AF65-F5344CB8AC3E}">
        <p14:creationId xmlns:p14="http://schemas.microsoft.com/office/powerpoint/2010/main" val="3456166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dirty="0" err="1"/>
              <a:t>DDoS</a:t>
            </a:r>
            <a:r>
              <a:rPr lang="en-US" altLang="ja-JP" dirty="0"/>
              <a:t> </a:t>
            </a:r>
            <a:r>
              <a:rPr lang="ja-JP" altLang="en-US" dirty="0" smtClean="0"/>
              <a:t>攻撃への対策</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フィルター</a:t>
            </a:r>
            <a:endParaRPr kumimoji="1" lang="en-US" altLang="ja-JP" dirty="0" smtClean="0"/>
          </a:p>
          <a:p>
            <a:r>
              <a:rPr lang="en-US" altLang="ja-JP" dirty="0" smtClean="0"/>
              <a:t>ISP</a:t>
            </a:r>
            <a:r>
              <a:rPr lang="ja-JP" altLang="en-US" dirty="0" smtClean="0"/>
              <a:t>によるフィルター</a:t>
            </a:r>
            <a:endParaRPr lang="en-US" altLang="ja-JP" dirty="0" smtClean="0"/>
          </a:p>
          <a:p>
            <a:r>
              <a:rPr lang="en-US" altLang="ja-JP" dirty="0" err="1" smtClean="0"/>
              <a:t>DDoS</a:t>
            </a:r>
            <a:r>
              <a:rPr lang="en-US" altLang="ja-JP" dirty="0" smtClean="0"/>
              <a:t> </a:t>
            </a:r>
            <a:r>
              <a:rPr lang="ja-JP" altLang="en-US" dirty="0" smtClean="0"/>
              <a:t>対策可能なサーバを経由させる</a:t>
            </a:r>
            <a:endParaRPr lang="en-US" altLang="ja-JP" dirty="0" smtClean="0"/>
          </a:p>
          <a:p>
            <a:r>
              <a:rPr lang="ja-JP" altLang="en-US" dirty="0" smtClean="0"/>
              <a:t>攻撃に加担しない</a:t>
            </a:r>
            <a:endParaRPr lang="en-US" altLang="ja-JP" dirty="0" smtClean="0"/>
          </a:p>
          <a:p>
            <a:pPr lvl="1"/>
            <a:r>
              <a:rPr lang="ja-JP" altLang="en-US" dirty="0" smtClean="0"/>
              <a:t>オープン</a:t>
            </a:r>
            <a:r>
              <a:rPr lang="ja-JP" altLang="en-US" dirty="0"/>
              <a:t>リゾルバ</a:t>
            </a:r>
            <a:endParaRPr lang="en-US" altLang="ja-JP" dirty="0" smtClean="0"/>
          </a:p>
          <a:p>
            <a:endParaRPr kumimoji="1" lang="ja-JP" altLang="en-US" dirty="0"/>
          </a:p>
        </p:txBody>
      </p:sp>
    </p:spTree>
    <p:extLst>
      <p:ext uri="{BB962C8B-B14F-4D97-AF65-F5344CB8AC3E}">
        <p14:creationId xmlns:p14="http://schemas.microsoft.com/office/powerpoint/2010/main" val="217226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r>
              <a:rPr lang="ja-JP" altLang="en-US" dirty="0"/>
              <a:t>文献</a:t>
            </a:r>
            <a:endParaRPr kumimoji="1" lang="ja-JP" altLang="en-US" dirty="0"/>
          </a:p>
        </p:txBody>
      </p:sp>
      <p:sp>
        <p:nvSpPr>
          <p:cNvPr id="3" name="コンテンツ プレースホルダー 2"/>
          <p:cNvSpPr>
            <a:spLocks noGrp="1"/>
          </p:cNvSpPr>
          <p:nvPr>
            <p:ph idx="1"/>
          </p:nvPr>
        </p:nvSpPr>
        <p:spPr>
          <a:xfrm>
            <a:off x="628650" y="1825625"/>
            <a:ext cx="4484370" cy="4351338"/>
          </a:xfrm>
        </p:spPr>
        <p:txBody>
          <a:bodyPr/>
          <a:lstStyle/>
          <a:p>
            <a:r>
              <a:rPr kumimoji="1" lang="ja-JP" altLang="en-US" dirty="0" smtClean="0"/>
              <a:t>情報セキュリティ白書 </a:t>
            </a:r>
            <a:r>
              <a:rPr kumimoji="1" lang="en-US" altLang="ja-JP" dirty="0" smtClean="0"/>
              <a:t>2018, IPA (</a:t>
            </a:r>
            <a:r>
              <a:rPr kumimoji="1" lang="ja-JP" altLang="en-US" dirty="0" smtClean="0"/>
              <a:t>独立行政法人 情報処理推進機構</a:t>
            </a:r>
            <a:r>
              <a:rPr kumimoji="1" lang="en-US" altLang="ja-JP" dirty="0" smtClean="0"/>
              <a:t>)</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8215" y="1265872"/>
            <a:ext cx="3371850" cy="4752975"/>
          </a:xfrm>
          <a:prstGeom prst="rect">
            <a:avLst/>
          </a:prstGeom>
        </p:spPr>
      </p:pic>
      <p:sp>
        <p:nvSpPr>
          <p:cNvPr id="5" name="テキスト ボックス 4"/>
          <p:cNvSpPr txBox="1"/>
          <p:nvPr/>
        </p:nvSpPr>
        <p:spPr>
          <a:xfrm>
            <a:off x="2098830" y="6153783"/>
            <a:ext cx="6213048" cy="369332"/>
          </a:xfrm>
          <a:prstGeom prst="rect">
            <a:avLst/>
          </a:prstGeom>
          <a:noFill/>
        </p:spPr>
        <p:txBody>
          <a:bodyPr wrap="none" rtlCol="0">
            <a:spAutoFit/>
          </a:bodyPr>
          <a:lstStyle/>
          <a:p>
            <a:r>
              <a:rPr lang="en-US" altLang="ja-JP"/>
              <a:t>https://www.ipa.go.jp/security/publications/hakusyo/2018.html</a:t>
            </a:r>
            <a:endParaRPr kumimoji="1" lang="ja-JP" altLang="en-US" dirty="0"/>
          </a:p>
        </p:txBody>
      </p:sp>
    </p:spTree>
    <p:extLst>
      <p:ext uri="{BB962C8B-B14F-4D97-AF65-F5344CB8AC3E}">
        <p14:creationId xmlns:p14="http://schemas.microsoft.com/office/powerpoint/2010/main" val="4041216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ソフトウェア脆弱性の</a:t>
            </a:r>
            <a:r>
              <a:rPr lang="ja-JP" altLang="en-US" dirty="0" smtClean="0"/>
              <a:t>悪用</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任意のコードが実行できる。</a:t>
            </a:r>
            <a:endParaRPr kumimoji="1" lang="en-US" altLang="ja-JP" dirty="0" smtClean="0"/>
          </a:p>
          <a:p>
            <a:pPr lvl="1"/>
            <a:r>
              <a:rPr kumimoji="1" lang="en-US" altLang="ja-JP" dirty="0" smtClean="0"/>
              <a:t>Apache</a:t>
            </a:r>
            <a:r>
              <a:rPr kumimoji="1" lang="ja-JP" altLang="en-US" dirty="0" smtClean="0"/>
              <a:t> </a:t>
            </a:r>
            <a:r>
              <a:rPr kumimoji="1" lang="en-US" altLang="ja-JP" dirty="0" smtClean="0"/>
              <a:t>Struts2 </a:t>
            </a:r>
            <a:endParaRPr lang="en-US" altLang="ja-JP" dirty="0"/>
          </a:p>
          <a:p>
            <a:pPr lvl="1"/>
            <a:r>
              <a:rPr kumimoji="1" lang="en-US" altLang="ja-JP" dirty="0" smtClean="0"/>
              <a:t>Windows</a:t>
            </a:r>
            <a:r>
              <a:rPr kumimoji="1" lang="ja-JP" altLang="en-US" dirty="0" smtClean="0"/>
              <a:t> の既知の脆弱性</a:t>
            </a:r>
            <a:endParaRPr kumimoji="1" lang="en-US" altLang="ja-JP" dirty="0" smtClean="0"/>
          </a:p>
          <a:p>
            <a:r>
              <a:rPr lang="en-US" altLang="ja-JP" dirty="0" err="1" smtClean="0"/>
              <a:t>IoT</a:t>
            </a:r>
            <a:r>
              <a:rPr lang="ja-JP" altLang="en-US" dirty="0" smtClean="0"/>
              <a:t>機器の脆弱性</a:t>
            </a:r>
            <a:endParaRPr kumimoji="1" lang="ja-JP" altLang="en-US" dirty="0"/>
          </a:p>
        </p:txBody>
      </p:sp>
    </p:spTree>
    <p:extLst>
      <p:ext uri="{BB962C8B-B14F-4D97-AF65-F5344CB8AC3E}">
        <p14:creationId xmlns:p14="http://schemas.microsoft.com/office/powerpoint/2010/main" val="1865933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ばらまき型</a:t>
            </a:r>
            <a:r>
              <a:rPr lang="ja-JP" altLang="en-US" dirty="0" smtClean="0"/>
              <a:t>メール</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特定の組織や個人ではなく、不特定多数の一般</a:t>
            </a:r>
            <a:r>
              <a:rPr lang="ja-JP" altLang="en-US" dirty="0" smtClean="0"/>
              <a:t>利用者</a:t>
            </a:r>
            <a:r>
              <a:rPr lang="ja-JP" altLang="en-US" dirty="0"/>
              <a:t>を狙った、ウイルス感染を目的とした日本語のメール</a:t>
            </a:r>
            <a:r>
              <a:rPr lang="ja-JP" altLang="en-US" dirty="0" smtClean="0"/>
              <a:t>を本項</a:t>
            </a:r>
            <a:r>
              <a:rPr lang="ja-JP" altLang="en-US" dirty="0"/>
              <a:t>では「ばらまき型メール」と呼ぶ</a:t>
            </a:r>
            <a:r>
              <a:rPr lang="ja-JP" altLang="en-US" dirty="0" smtClean="0"/>
              <a:t>。</a:t>
            </a:r>
            <a:endParaRPr lang="en-US" altLang="ja-JP" dirty="0" smtClean="0"/>
          </a:p>
          <a:p>
            <a:pPr lvl="1"/>
            <a:r>
              <a:rPr lang="ja-JP" altLang="en-US" dirty="0"/>
              <a:t>ウイルスのうち</a:t>
            </a:r>
            <a:r>
              <a:rPr lang="en-US" altLang="ja-JP" dirty="0"/>
              <a:t>93.4% </a:t>
            </a:r>
            <a:r>
              <a:rPr lang="ja-JP" altLang="en-US" dirty="0"/>
              <a:t>が、不正送金</a:t>
            </a:r>
            <a:r>
              <a:rPr lang="ja-JP" altLang="en-US" dirty="0" smtClean="0"/>
              <a:t>を狙って</a:t>
            </a:r>
            <a:r>
              <a:rPr lang="ja-JP" altLang="en-US" dirty="0"/>
              <a:t>インターネットバンキングのアカウント情報を窃取</a:t>
            </a:r>
            <a:r>
              <a:rPr lang="ja-JP" altLang="en-US" dirty="0" smtClean="0"/>
              <a:t>するウイルス</a:t>
            </a:r>
            <a:r>
              <a:rPr lang="ja-JP" altLang="en-US" dirty="0"/>
              <a:t>「</a:t>
            </a:r>
            <a:r>
              <a:rPr lang="en-US" altLang="ja-JP" dirty="0" err="1" smtClean="0"/>
              <a:t>Ursnif</a:t>
            </a:r>
            <a:r>
              <a:rPr lang="ja-JP" altLang="en-US" dirty="0" smtClean="0"/>
              <a:t>」</a:t>
            </a:r>
            <a:r>
              <a:rPr lang="ja-JP" altLang="en-US" dirty="0"/>
              <a:t>、またはその</a:t>
            </a:r>
            <a:r>
              <a:rPr lang="ja-JP" altLang="en-US" dirty="0" smtClean="0"/>
              <a:t>亜種「</a:t>
            </a:r>
            <a:r>
              <a:rPr lang="en-US" altLang="ja-JP" dirty="0" err="1" smtClean="0"/>
              <a:t>DreamBot</a:t>
            </a:r>
            <a:r>
              <a:rPr lang="ja-JP" altLang="en-US" dirty="0" smtClean="0"/>
              <a:t>」</a:t>
            </a:r>
            <a:r>
              <a:rPr lang="ja-JP" altLang="en-US" dirty="0" smtClean="0"/>
              <a:t>であった</a:t>
            </a:r>
            <a:endParaRPr lang="en-US" altLang="ja-JP" dirty="0" smtClean="0"/>
          </a:p>
          <a:p>
            <a:r>
              <a:rPr lang="ja-JP" altLang="en-US" dirty="0" smtClean="0"/>
              <a:t>添付から</a:t>
            </a:r>
            <a:r>
              <a:rPr lang="en-US" altLang="ja-JP" dirty="0" smtClean="0"/>
              <a:t>URL </a:t>
            </a:r>
            <a:r>
              <a:rPr lang="ja-JP" altLang="en-US" dirty="0"/>
              <a:t>を記載</a:t>
            </a:r>
            <a:r>
              <a:rPr lang="ja-JP" altLang="en-US" dirty="0" smtClean="0"/>
              <a:t>する攻撃に変化</a:t>
            </a:r>
            <a:endParaRPr lang="en-US" altLang="ja-JP" dirty="0" smtClean="0"/>
          </a:p>
          <a:p>
            <a:pPr lvl="1"/>
            <a:r>
              <a:rPr lang="ja-JP" altLang="en-US" dirty="0"/>
              <a:t>添付ファイルの削除等を行うメールフィルタリング</a:t>
            </a:r>
            <a:r>
              <a:rPr lang="ja-JP" altLang="en-US" dirty="0" smtClean="0"/>
              <a:t>機能</a:t>
            </a:r>
            <a:r>
              <a:rPr lang="ja-JP" altLang="en-US" dirty="0"/>
              <a:t>を回避</a:t>
            </a:r>
            <a:endParaRPr kumimoji="1" lang="ja-JP" altLang="en-US" dirty="0"/>
          </a:p>
        </p:txBody>
      </p:sp>
    </p:spTree>
    <p:extLst>
      <p:ext uri="{BB962C8B-B14F-4D97-AF65-F5344CB8AC3E}">
        <p14:creationId xmlns:p14="http://schemas.microsoft.com/office/powerpoint/2010/main" val="1514138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ばらまき型</a:t>
            </a:r>
            <a:r>
              <a:rPr lang="ja-JP" altLang="en-US" dirty="0" smtClean="0"/>
              <a:t>メールへの対策</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ウイルス</a:t>
            </a:r>
            <a:r>
              <a:rPr lang="ja-JP" altLang="en-US" dirty="0"/>
              <a:t>に感染させる確率を上げるために様々な</a:t>
            </a:r>
            <a:r>
              <a:rPr lang="ja-JP" altLang="en-US" dirty="0" smtClean="0"/>
              <a:t>細工</a:t>
            </a:r>
            <a:r>
              <a:rPr lang="ja-JP" altLang="en-US" dirty="0"/>
              <a:t>を施しており、常に新たな手口で攻撃して</a:t>
            </a:r>
            <a:r>
              <a:rPr lang="ja-JP" altLang="en-US" dirty="0" smtClean="0"/>
              <a:t>くる</a:t>
            </a:r>
            <a:endParaRPr lang="en-US" altLang="ja-JP" dirty="0" smtClean="0"/>
          </a:p>
          <a:p>
            <a:r>
              <a:rPr kumimoji="1" lang="ja-JP" altLang="en-US" dirty="0" smtClean="0"/>
              <a:t>セキュリティソフト</a:t>
            </a:r>
            <a:endParaRPr kumimoji="1" lang="en-US" altLang="ja-JP" dirty="0" smtClean="0"/>
          </a:p>
          <a:p>
            <a:r>
              <a:rPr lang="ja-JP" altLang="en-US" dirty="0"/>
              <a:t>メール</a:t>
            </a:r>
            <a:r>
              <a:rPr lang="ja-JP" altLang="en-US" dirty="0" smtClean="0"/>
              <a:t>の</a:t>
            </a:r>
            <a:r>
              <a:rPr lang="ja-JP" altLang="en-US" dirty="0"/>
              <a:t>指示</a:t>
            </a:r>
            <a:r>
              <a:rPr lang="ja-JP" altLang="en-US" dirty="0" smtClean="0"/>
              <a:t>に注意</a:t>
            </a:r>
            <a:endParaRPr lang="en-US" altLang="ja-JP" dirty="0" smtClean="0"/>
          </a:p>
          <a:p>
            <a:r>
              <a:rPr kumimoji="1" lang="en-US" altLang="ja-JP" dirty="0" smtClean="0"/>
              <a:t>OS/</a:t>
            </a:r>
            <a:r>
              <a:rPr kumimoji="1" lang="ja-JP" altLang="en-US" dirty="0" smtClean="0"/>
              <a:t>アプリケーションの更新</a:t>
            </a:r>
            <a:endParaRPr kumimoji="1" lang="en-US" altLang="ja-JP" dirty="0" smtClean="0"/>
          </a:p>
          <a:p>
            <a:r>
              <a:rPr kumimoji="1" lang="ja-JP" altLang="en-US" dirty="0" smtClean="0"/>
              <a:t>組織体制の整備</a:t>
            </a:r>
            <a:endParaRPr kumimoji="1" lang="en-US" altLang="ja-JP" dirty="0" smtClean="0"/>
          </a:p>
          <a:p>
            <a:r>
              <a:rPr lang="ja-JP" altLang="en-US" dirty="0"/>
              <a:t>利用者</a:t>
            </a:r>
            <a:r>
              <a:rPr lang="ja-JP" altLang="en-US" dirty="0" smtClean="0"/>
              <a:t>の教育・訓練</a:t>
            </a:r>
            <a:endParaRPr lang="en-US" altLang="ja-JP" dirty="0" smtClean="0"/>
          </a:p>
          <a:p>
            <a:r>
              <a:rPr kumimoji="1" lang="ja-JP" altLang="en-US" dirty="0" smtClean="0"/>
              <a:t>添付</a:t>
            </a:r>
            <a:r>
              <a:rPr kumimoji="1" lang="ja-JP" altLang="en-US" dirty="0"/>
              <a:t>ファイル</a:t>
            </a:r>
            <a:r>
              <a:rPr kumimoji="1" lang="ja-JP" altLang="en-US" dirty="0" smtClean="0"/>
              <a:t>の制限</a:t>
            </a:r>
            <a:endParaRPr kumimoji="1" lang="en-US" altLang="ja-JP" dirty="0" smtClean="0"/>
          </a:p>
          <a:p>
            <a:r>
              <a:rPr lang="ja-JP" altLang="en-US" dirty="0" smtClean="0"/>
              <a:t>ログ</a:t>
            </a:r>
            <a:r>
              <a:rPr lang="ja-JP" altLang="en-US" dirty="0"/>
              <a:t>監視</a:t>
            </a:r>
            <a:endParaRPr kumimoji="1" lang="ja-JP" altLang="en-US" dirty="0"/>
          </a:p>
        </p:txBody>
      </p:sp>
    </p:spTree>
    <p:extLst>
      <p:ext uri="{BB962C8B-B14F-4D97-AF65-F5344CB8AC3E}">
        <p14:creationId xmlns:p14="http://schemas.microsoft.com/office/powerpoint/2010/main" val="244712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標的型</a:t>
            </a:r>
            <a:r>
              <a:rPr lang="ja-JP" altLang="en-US" dirty="0" smtClean="0"/>
              <a:t>攻撃</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標的型攻撃とは、ある特定の企業や組織を狙って</a:t>
            </a:r>
            <a:r>
              <a:rPr lang="ja-JP" altLang="en-US" dirty="0" smtClean="0"/>
              <a:t>行われる</a:t>
            </a:r>
            <a:r>
              <a:rPr lang="ja-JP" altLang="en-US" dirty="0"/>
              <a:t>サイバー攻撃である。不特定多数の相手に</a:t>
            </a:r>
            <a:r>
              <a:rPr lang="ja-JP" altLang="en-US" dirty="0" smtClean="0"/>
              <a:t>対して</a:t>
            </a:r>
            <a:r>
              <a:rPr lang="ja-JP" altLang="en-US" dirty="0"/>
              <a:t>無差別にウイルスメールやフィッシングメールを送信</a:t>
            </a:r>
            <a:r>
              <a:rPr lang="ja-JP" altLang="en-US" dirty="0" smtClean="0"/>
              <a:t>する</a:t>
            </a:r>
            <a:r>
              <a:rPr lang="ja-JP" altLang="en-US" dirty="0"/>
              <a:t>攻撃等とは異なり、標的型攻撃は特定の企業や</a:t>
            </a:r>
            <a:r>
              <a:rPr lang="ja-JP" altLang="en-US" dirty="0" smtClean="0"/>
              <a:t>組織が</a:t>
            </a:r>
            <a:r>
              <a:rPr lang="ja-JP" altLang="en-US" dirty="0"/>
              <a:t>保有している機密情報の窃取やシステム・設備の</a:t>
            </a:r>
            <a:r>
              <a:rPr lang="ja-JP" altLang="en-US" dirty="0" smtClean="0"/>
              <a:t>破壊</a:t>
            </a:r>
            <a:r>
              <a:rPr lang="ja-JP" altLang="en-US" dirty="0"/>
              <a:t>・停止を目的として行われる</a:t>
            </a:r>
            <a:r>
              <a:rPr lang="ja-JP" altLang="en-US" dirty="0" smtClean="0"/>
              <a:t>。</a:t>
            </a:r>
            <a:endParaRPr lang="en-US" altLang="ja-JP" dirty="0" smtClean="0"/>
          </a:p>
          <a:p>
            <a:r>
              <a:rPr lang="ja-JP" altLang="en-US" dirty="0">
                <a:latin typeface="ＭＳ ゴシック" panose="020B0609070205080204" pitchFamily="49" charset="-128"/>
                <a:ea typeface="ＭＳ ゴシック" panose="020B0609070205080204" pitchFamily="49" charset="-128"/>
              </a:rPr>
              <a:t>事前</a:t>
            </a:r>
            <a:r>
              <a:rPr lang="ja-JP" altLang="en-US" dirty="0" smtClean="0">
                <a:latin typeface="ＭＳ ゴシック" panose="020B0609070205080204" pitchFamily="49" charset="-128"/>
                <a:ea typeface="ＭＳ ゴシック" panose="020B0609070205080204" pitchFamily="49" charset="-128"/>
              </a:rPr>
              <a:t>調査</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初期潜入</a:t>
            </a:r>
            <a:r>
              <a:rPr lang="ja-JP" altLang="en-US" dirty="0" smtClean="0">
                <a:latin typeface="ＭＳ ゴシック" panose="020B0609070205080204" pitchFamily="49" charset="-128"/>
                <a:ea typeface="ＭＳ ゴシック" panose="020B0609070205080204" pitchFamily="49" charset="-128"/>
              </a:rPr>
              <a:t>段階</a:t>
            </a:r>
            <a:endParaRPr lang="en-US" altLang="ja-JP" dirty="0" smtClean="0">
              <a:latin typeface="ＭＳ ゴシック" panose="020B0609070205080204" pitchFamily="49" charset="-128"/>
              <a:ea typeface="ＭＳ ゴシック" panose="020B0609070205080204" pitchFamily="49" charset="-128"/>
            </a:endParaRPr>
          </a:p>
          <a:p>
            <a:r>
              <a:rPr lang="zh-TW" altLang="en-US" dirty="0">
                <a:latin typeface="ＭＳ ゴシック" panose="020B0609070205080204" pitchFamily="49" charset="-128"/>
                <a:ea typeface="ＭＳ ゴシック" panose="020B0609070205080204" pitchFamily="49" charset="-128"/>
              </a:rPr>
              <a:t>攻撃基盤構築</a:t>
            </a:r>
            <a:r>
              <a:rPr lang="zh-TW" altLang="en-US" dirty="0" smtClean="0">
                <a:latin typeface="ＭＳ ゴシック" panose="020B0609070205080204" pitchFamily="49" charset="-128"/>
                <a:ea typeface="ＭＳ ゴシック" panose="020B0609070205080204" pitchFamily="49" charset="-128"/>
              </a:rPr>
              <a:t>段階</a:t>
            </a:r>
            <a:endParaRPr lang="en-US" altLang="zh-TW"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システム調査</a:t>
            </a:r>
            <a:r>
              <a:rPr lang="ja-JP" altLang="en-US" dirty="0" smtClean="0">
                <a:latin typeface="ＭＳ ゴシック" panose="020B0609070205080204" pitchFamily="49" charset="-128"/>
                <a:ea typeface="ＭＳ ゴシック" panose="020B0609070205080204" pitchFamily="49" charset="-128"/>
              </a:rPr>
              <a:t>段階</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攻撃最終目的の遂行段階</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68071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ビジネスメール</a:t>
            </a:r>
            <a:r>
              <a:rPr lang="ja-JP" altLang="en-US" dirty="0" smtClean="0"/>
              <a:t>詐欺</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ビジネスメール詐欺は、巧妙な騙しの手口を駆使</a:t>
            </a:r>
            <a:r>
              <a:rPr lang="ja-JP" altLang="en-US" dirty="0" smtClean="0"/>
              <a:t>した偽</a:t>
            </a:r>
            <a:r>
              <a:rPr lang="ja-JP" altLang="en-US" dirty="0"/>
              <a:t>のメールを組織・企業に送り付け、従業員を騙して</a:t>
            </a:r>
            <a:r>
              <a:rPr lang="ja-JP" altLang="en-US" dirty="0" smtClean="0"/>
              <a:t>送金</a:t>
            </a:r>
            <a:r>
              <a:rPr lang="ja-JP" altLang="en-US" dirty="0"/>
              <a:t>取り引きに関わる資金を詐取する等の金銭被害を</a:t>
            </a:r>
            <a:r>
              <a:rPr lang="ja-JP" altLang="en-US" dirty="0" smtClean="0"/>
              <a:t>もたらすソーシャルエンジニアリングの</a:t>
            </a:r>
            <a:r>
              <a:rPr lang="ja-JP" altLang="en-US" dirty="0"/>
              <a:t>手法を応用した</a:t>
            </a:r>
            <a:r>
              <a:rPr lang="ja-JP" altLang="en-US" dirty="0" smtClean="0"/>
              <a:t>攻撃</a:t>
            </a:r>
            <a:r>
              <a:rPr lang="ja-JP" altLang="en-US" dirty="0"/>
              <a:t>である。攻撃の準備として、企業内の従業員等の</a:t>
            </a:r>
            <a:r>
              <a:rPr lang="ja-JP" altLang="en-US" dirty="0" smtClean="0"/>
              <a:t>情報</a:t>
            </a:r>
            <a:r>
              <a:rPr lang="ja-JP" altLang="en-US" dirty="0"/>
              <a:t>が狙われたり、情報を窃取するウイルスが使用</a:t>
            </a:r>
            <a:r>
              <a:rPr lang="ja-JP" altLang="en-US" dirty="0" smtClean="0"/>
              <a:t>されたり</a:t>
            </a:r>
            <a:r>
              <a:rPr lang="ja-JP" altLang="en-US" dirty="0"/>
              <a:t>することも</a:t>
            </a:r>
            <a:r>
              <a:rPr lang="ja-JP" altLang="en-US" dirty="0" smtClean="0"/>
              <a:t>ある</a:t>
            </a:r>
            <a:endParaRPr lang="en-US" altLang="ja-JP" dirty="0" smtClean="0"/>
          </a:p>
          <a:p>
            <a:r>
              <a:rPr lang="ja-JP" altLang="en-US" dirty="0"/>
              <a:t>取引先との請求書の</a:t>
            </a:r>
            <a:r>
              <a:rPr lang="ja-JP" altLang="en-US" dirty="0" smtClean="0"/>
              <a:t>偽装</a:t>
            </a:r>
            <a:endParaRPr lang="en-US" altLang="ja-JP" dirty="0" smtClean="0"/>
          </a:p>
          <a:p>
            <a:r>
              <a:rPr lang="ja-JP" altLang="en-US" dirty="0"/>
              <a:t>経営者等への</a:t>
            </a:r>
            <a:r>
              <a:rPr lang="ja-JP" altLang="en-US" dirty="0" smtClean="0"/>
              <a:t>なりすまし</a:t>
            </a:r>
            <a:endParaRPr lang="en-US" altLang="ja-JP" dirty="0" smtClean="0"/>
          </a:p>
          <a:p>
            <a:r>
              <a:rPr lang="ja-JP" altLang="en-US" dirty="0" smtClean="0"/>
              <a:t>窃取</a:t>
            </a:r>
            <a:r>
              <a:rPr lang="ja-JP" altLang="en-US" dirty="0"/>
              <a:t>したメールアカウントの</a:t>
            </a:r>
            <a:r>
              <a:rPr lang="ja-JP" altLang="en-US" dirty="0" smtClean="0"/>
              <a:t>悪用</a:t>
            </a:r>
            <a:endParaRPr lang="en-US" altLang="ja-JP" dirty="0" smtClean="0"/>
          </a:p>
          <a:p>
            <a:r>
              <a:rPr lang="ja-JP" altLang="en-US" dirty="0" smtClean="0"/>
              <a:t>社外</a:t>
            </a:r>
            <a:r>
              <a:rPr lang="ja-JP" altLang="en-US" dirty="0"/>
              <a:t>の権威ある第三者への</a:t>
            </a:r>
            <a:r>
              <a:rPr lang="ja-JP" altLang="en-US" dirty="0" smtClean="0"/>
              <a:t>なりすまし</a:t>
            </a:r>
            <a:endParaRPr lang="en-US" altLang="ja-JP" dirty="0" smtClean="0"/>
          </a:p>
          <a:p>
            <a:r>
              <a:rPr lang="ja-JP" altLang="en-US" dirty="0" smtClean="0"/>
              <a:t>詐欺</a:t>
            </a:r>
            <a:r>
              <a:rPr lang="ja-JP" altLang="en-US" dirty="0"/>
              <a:t>の準備行為と思われる情報の詐取</a:t>
            </a:r>
            <a:endParaRPr kumimoji="1" lang="ja-JP" altLang="en-US" dirty="0"/>
          </a:p>
        </p:txBody>
      </p:sp>
    </p:spTree>
    <p:extLst>
      <p:ext uri="{BB962C8B-B14F-4D97-AF65-F5344CB8AC3E}">
        <p14:creationId xmlns:p14="http://schemas.microsoft.com/office/powerpoint/2010/main" val="890239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偽警告・</a:t>
            </a:r>
            <a:r>
              <a:rPr lang="ja-JP" altLang="en-US" dirty="0" smtClean="0"/>
              <a:t>偽サイトへの対策</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最新のフィッシング手口に関する情報に関心を持ち</a:t>
            </a:r>
            <a:r>
              <a:rPr lang="ja-JP" altLang="en-US" dirty="0" smtClean="0"/>
              <a:t>、予備</a:t>
            </a:r>
            <a:r>
              <a:rPr lang="ja-JP" altLang="en-US" dirty="0"/>
              <a:t>知識を得ておく</a:t>
            </a:r>
            <a:r>
              <a:rPr lang="ja-JP" altLang="en-US" dirty="0" smtClean="0"/>
              <a:t>。</a:t>
            </a:r>
            <a:endParaRPr lang="en-US" altLang="ja-JP" dirty="0" smtClean="0"/>
          </a:p>
          <a:p>
            <a:r>
              <a:rPr lang="ja-JP" altLang="en-US" dirty="0"/>
              <a:t>金融機関が行わないこと（ネット上で第</a:t>
            </a:r>
            <a:r>
              <a:rPr lang="en-US" altLang="ja-JP" dirty="0"/>
              <a:t>2 </a:t>
            </a:r>
            <a:r>
              <a:rPr lang="ja-JP" altLang="en-US" dirty="0"/>
              <a:t>暗証を</a:t>
            </a:r>
            <a:r>
              <a:rPr lang="ja-JP" altLang="en-US" dirty="0" smtClean="0"/>
              <a:t>すべて</a:t>
            </a:r>
            <a:r>
              <a:rPr lang="ja-JP" altLang="en-US" dirty="0"/>
              <a:t>入力させる等）を把握しておく</a:t>
            </a:r>
            <a:r>
              <a:rPr lang="ja-JP" altLang="en-US" dirty="0" smtClean="0"/>
              <a:t>。</a:t>
            </a:r>
            <a:endParaRPr lang="en-US" altLang="ja-JP" dirty="0" smtClean="0"/>
          </a:p>
          <a:p>
            <a:r>
              <a:rPr lang="ja-JP" altLang="en-US" dirty="0"/>
              <a:t>自分が意図していない</a:t>
            </a:r>
            <a:r>
              <a:rPr lang="en-US" altLang="ja-JP" dirty="0"/>
              <a:t>Web </a:t>
            </a:r>
            <a:r>
              <a:rPr lang="ja-JP" altLang="en-US" dirty="0"/>
              <a:t>サイトに転送されて</a:t>
            </a:r>
            <a:r>
              <a:rPr lang="ja-JP" altLang="en-US" dirty="0" smtClean="0"/>
              <a:t>いないか</a:t>
            </a:r>
            <a:endParaRPr lang="en-US" altLang="ja-JP" dirty="0" smtClean="0"/>
          </a:p>
          <a:p>
            <a:r>
              <a:rPr lang="en-US" altLang="ja-JP" dirty="0"/>
              <a:t>URL </a:t>
            </a:r>
            <a:r>
              <a:rPr lang="ja-JP" altLang="en-US" dirty="0" smtClean="0"/>
              <a:t>が、見慣れない</a:t>
            </a:r>
            <a:r>
              <a:rPr lang="ja-JP" altLang="en-US" dirty="0"/>
              <a:t>文字列になって</a:t>
            </a:r>
            <a:r>
              <a:rPr lang="ja-JP" altLang="en-US" dirty="0" smtClean="0"/>
              <a:t>いない</a:t>
            </a:r>
            <a:r>
              <a:rPr lang="ja-JP" altLang="en-US" dirty="0"/>
              <a:t>か</a:t>
            </a:r>
            <a:r>
              <a:rPr lang="ja-JP" altLang="en-US" dirty="0" smtClean="0"/>
              <a:t>。</a:t>
            </a:r>
            <a:endParaRPr lang="en-US" altLang="ja-JP" dirty="0" smtClean="0"/>
          </a:p>
          <a:p>
            <a:r>
              <a:rPr lang="ja-JP" altLang="en-US" dirty="0"/>
              <a:t>不自然な日本語の記載はないか。</a:t>
            </a:r>
            <a:endParaRPr kumimoji="1" lang="ja-JP" altLang="en-US" dirty="0"/>
          </a:p>
        </p:txBody>
      </p:sp>
    </p:spTree>
    <p:extLst>
      <p:ext uri="{BB962C8B-B14F-4D97-AF65-F5344CB8AC3E}">
        <p14:creationId xmlns:p14="http://schemas.microsoft.com/office/powerpoint/2010/main" val="2747576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情報システムの脆弱性の</a:t>
            </a:r>
            <a:r>
              <a:rPr lang="ja-JP" altLang="en-US" dirty="0" smtClean="0"/>
              <a:t>動向</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バッファエラー</a:t>
            </a:r>
            <a:r>
              <a:rPr lang="ja-JP" altLang="en-US" dirty="0"/>
              <a:t>（</a:t>
            </a:r>
            <a:r>
              <a:rPr lang="en-US" altLang="ja-JP" dirty="0"/>
              <a:t>CWE-119</a:t>
            </a:r>
            <a:r>
              <a:rPr lang="ja-JP" altLang="en-US" dirty="0"/>
              <a:t>）</a:t>
            </a:r>
          </a:p>
          <a:p>
            <a:r>
              <a:rPr lang="ja-JP" altLang="en-US" dirty="0" smtClean="0"/>
              <a:t>不適切</a:t>
            </a:r>
            <a:r>
              <a:rPr lang="ja-JP" altLang="en-US" dirty="0"/>
              <a:t>なアクセス制御（</a:t>
            </a:r>
            <a:r>
              <a:rPr lang="en-US" altLang="ja-JP" dirty="0"/>
              <a:t>CWE-284</a:t>
            </a:r>
            <a:r>
              <a:rPr lang="ja-JP" altLang="en-US" dirty="0"/>
              <a:t>）</a:t>
            </a:r>
          </a:p>
          <a:p>
            <a:r>
              <a:rPr lang="ja-JP" altLang="en-US" dirty="0" smtClean="0"/>
              <a:t>クロスサイト</a:t>
            </a:r>
            <a:r>
              <a:rPr lang="ja-JP" altLang="en-US" dirty="0"/>
              <a:t>・スクリプティング（</a:t>
            </a:r>
            <a:r>
              <a:rPr lang="en-US" altLang="ja-JP" dirty="0"/>
              <a:t>CWE-79</a:t>
            </a:r>
            <a:r>
              <a:rPr lang="ja-JP" altLang="en-US" dirty="0"/>
              <a:t>）</a:t>
            </a:r>
          </a:p>
          <a:p>
            <a:r>
              <a:rPr lang="ja-JP" altLang="en-US" dirty="0" smtClean="0"/>
              <a:t>情報</a:t>
            </a:r>
            <a:r>
              <a:rPr lang="ja-JP" altLang="en-US" dirty="0"/>
              <a:t>漏えい（</a:t>
            </a:r>
            <a:r>
              <a:rPr lang="en-US" altLang="ja-JP" dirty="0"/>
              <a:t>CWE-200</a:t>
            </a:r>
            <a:r>
              <a:rPr lang="ja-JP" altLang="en-US" dirty="0"/>
              <a:t>）</a:t>
            </a:r>
          </a:p>
          <a:p>
            <a:r>
              <a:rPr lang="ja-JP" altLang="en-US" dirty="0" smtClean="0"/>
              <a:t>認可</a:t>
            </a:r>
            <a:r>
              <a:rPr lang="ja-JP" altLang="en-US" dirty="0"/>
              <a:t>・権限・アクセス制御（</a:t>
            </a:r>
            <a:r>
              <a:rPr lang="en-US" altLang="ja-JP" dirty="0"/>
              <a:t>CWE-264</a:t>
            </a:r>
            <a:r>
              <a:rPr lang="ja-JP" altLang="en-US" dirty="0"/>
              <a:t>）</a:t>
            </a:r>
          </a:p>
          <a:p>
            <a:r>
              <a:rPr lang="ja-JP" altLang="en-US" dirty="0" smtClean="0"/>
              <a:t>不適切</a:t>
            </a:r>
            <a:r>
              <a:rPr lang="ja-JP" altLang="en-US" dirty="0"/>
              <a:t>な入力確認（</a:t>
            </a:r>
            <a:r>
              <a:rPr lang="en-US" altLang="ja-JP" dirty="0"/>
              <a:t>CWE-20</a:t>
            </a:r>
            <a:r>
              <a:rPr lang="ja-JP" altLang="en-US" dirty="0"/>
              <a:t>）</a:t>
            </a:r>
          </a:p>
          <a:p>
            <a:r>
              <a:rPr lang="en-US" altLang="ja-JP" dirty="0" smtClean="0"/>
              <a:t>SQL</a:t>
            </a:r>
            <a:r>
              <a:rPr lang="ja-JP" altLang="en-US" dirty="0"/>
              <a:t>インジェクション（</a:t>
            </a:r>
            <a:r>
              <a:rPr lang="en-US" altLang="ja-JP" dirty="0"/>
              <a:t>CWE-89</a:t>
            </a:r>
            <a:r>
              <a:rPr lang="ja-JP" altLang="en-US" dirty="0"/>
              <a:t>）</a:t>
            </a:r>
          </a:p>
          <a:p>
            <a:r>
              <a:rPr lang="ja-JP" altLang="en-US" dirty="0" smtClean="0"/>
              <a:t>リソース</a:t>
            </a:r>
            <a:r>
              <a:rPr lang="ja-JP" altLang="en-US" dirty="0"/>
              <a:t>管理の問題（</a:t>
            </a:r>
            <a:r>
              <a:rPr lang="en-US" altLang="ja-JP" dirty="0"/>
              <a:t>CWE-399</a:t>
            </a:r>
            <a:r>
              <a:rPr lang="ja-JP" altLang="en-US" dirty="0"/>
              <a:t>）</a:t>
            </a:r>
          </a:p>
          <a:p>
            <a:r>
              <a:rPr lang="ja-JP" altLang="en-US" dirty="0" smtClean="0"/>
              <a:t>境界外</a:t>
            </a:r>
            <a:r>
              <a:rPr lang="ja-JP" altLang="en-US" dirty="0"/>
              <a:t>読み取り（</a:t>
            </a:r>
            <a:r>
              <a:rPr lang="en-US" altLang="ja-JP" dirty="0"/>
              <a:t>CWE-125</a:t>
            </a:r>
            <a:r>
              <a:rPr lang="ja-JP" altLang="en-US" dirty="0"/>
              <a:t>）</a:t>
            </a:r>
            <a:endParaRPr kumimoji="1" lang="ja-JP" altLang="en-US" dirty="0"/>
          </a:p>
        </p:txBody>
      </p:sp>
    </p:spTree>
    <p:extLst>
      <p:ext uri="{BB962C8B-B14F-4D97-AF65-F5344CB8AC3E}">
        <p14:creationId xmlns:p14="http://schemas.microsoft.com/office/powerpoint/2010/main" val="156995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情報セキュリティ対策の</a:t>
            </a:r>
            <a:r>
              <a:rPr lang="ja-JP" altLang="en-US" dirty="0" smtClean="0"/>
              <a:t>状況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九州大学</a:t>
            </a:r>
            <a:r>
              <a:rPr lang="ja-JP" altLang="en-US" dirty="0" smtClean="0"/>
              <a:t>の例</a:t>
            </a:r>
            <a:endParaRPr lang="en-US" altLang="ja-JP" dirty="0"/>
          </a:p>
        </p:txBody>
      </p:sp>
    </p:spTree>
    <p:extLst>
      <p:ext uri="{BB962C8B-B14F-4D97-AF65-F5344CB8AC3E}">
        <p14:creationId xmlns:p14="http://schemas.microsoft.com/office/powerpoint/2010/main" val="439790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467544" y="1628800"/>
            <a:ext cx="3244865" cy="5036683"/>
          </a:xfrm>
          <a:prstGeom prst="roundRect">
            <a:avLst/>
          </a:prstGeom>
          <a:solidFill>
            <a:schemeClr val="accent6">
              <a:lumMod val="60000"/>
              <a:lumOff val="40000"/>
              <a:alpha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1" name="テキスト ボックス 20"/>
          <p:cNvSpPr txBox="1"/>
          <p:nvPr/>
        </p:nvSpPr>
        <p:spPr>
          <a:xfrm>
            <a:off x="683568" y="2016562"/>
            <a:ext cx="1221812" cy="184666"/>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対外接続ルータ</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56" name="テキスト ボックス 55"/>
          <p:cNvSpPr txBox="1"/>
          <p:nvPr/>
        </p:nvSpPr>
        <p:spPr>
          <a:xfrm>
            <a:off x="963918" y="2782306"/>
            <a:ext cx="982466" cy="193041"/>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コアスイッチ</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cxnSp>
        <p:nvCxnSpPr>
          <p:cNvPr id="6" name="直線コネクタ 5"/>
          <p:cNvCxnSpPr/>
          <p:nvPr/>
        </p:nvCxnSpPr>
        <p:spPr>
          <a:xfrm>
            <a:off x="2215716" y="1339254"/>
            <a:ext cx="0" cy="4714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コンテンツ プレースホルダー 3"/>
          <p:cNvSpPr>
            <a:spLocks noGrp="1"/>
          </p:cNvSpPr>
          <p:nvPr>
            <p:ph idx="1"/>
          </p:nvPr>
        </p:nvSpPr>
        <p:spPr>
          <a:xfrm>
            <a:off x="1187624" y="692696"/>
            <a:ext cx="2082607" cy="504056"/>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ja-JP" altLang="en-US" sz="1000" b="1" dirty="0">
                <a:solidFill>
                  <a:schemeClr val="tx1"/>
                </a:solidFill>
              </a:rPr>
              <a:t>インターネット</a:t>
            </a:r>
            <a:endParaRPr kumimoji="1" lang="ja-JP" altLang="en-US" sz="1000" b="1" dirty="0">
              <a:solidFill>
                <a:schemeClr val="tx1"/>
              </a:solidFill>
            </a:endParaRPr>
          </a:p>
        </p:txBody>
      </p:sp>
      <p:sp>
        <p:nvSpPr>
          <p:cNvPr id="5" name="円/楕円 4"/>
          <p:cNvSpPr/>
          <p:nvPr/>
        </p:nvSpPr>
        <p:spPr>
          <a:xfrm>
            <a:off x="1403648" y="1052736"/>
            <a:ext cx="1728191" cy="57099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smtClean="0">
                <a:ln>
                  <a:noFill/>
                </a:ln>
                <a:solidFill>
                  <a:srgbClr val="000000"/>
                </a:solidFill>
                <a:effectLst/>
                <a:uLnTx/>
                <a:uFillTx/>
                <a:latin typeface="Arial"/>
                <a:ea typeface="ＭＳ Ｐゴシック"/>
                <a:cs typeface="+mn-cs"/>
              </a:rPr>
              <a:t>SINET</a:t>
            </a:r>
            <a:r>
              <a:rPr kumimoji="1" lang="ja-JP" altLang="en-US" sz="2000" b="0" i="0" u="none" strike="noStrike" kern="1200" cap="none" spc="0" normalizeH="0" baseline="0" noProof="0" dirty="0" smtClean="0">
                <a:ln>
                  <a:noFill/>
                </a:ln>
                <a:solidFill>
                  <a:srgbClr val="000000"/>
                </a:solidFill>
                <a:effectLst/>
                <a:uLnTx/>
                <a:uFillTx/>
                <a:latin typeface="Arial"/>
                <a:ea typeface="ＭＳ Ｐゴシック"/>
                <a:cs typeface="+mn-cs"/>
              </a:rPr>
              <a:t>５</a:t>
            </a:r>
            <a:endPar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40" name="直線コネクタ 39"/>
          <p:cNvCxnSpPr/>
          <p:nvPr/>
        </p:nvCxnSpPr>
        <p:spPr>
          <a:xfrm>
            <a:off x="2202981" y="2178730"/>
            <a:ext cx="0" cy="4714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2191138" y="2965545"/>
            <a:ext cx="0" cy="4714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070" name="Picture 2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66240" y="2514792"/>
            <a:ext cx="473482" cy="612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4" name="直線コネクタ 53"/>
          <p:cNvCxnSpPr/>
          <p:nvPr/>
        </p:nvCxnSpPr>
        <p:spPr>
          <a:xfrm>
            <a:off x="2189587" y="3614432"/>
            <a:ext cx="0" cy="4714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グループ化 15"/>
          <p:cNvGrpSpPr/>
          <p:nvPr/>
        </p:nvGrpSpPr>
        <p:grpSpPr>
          <a:xfrm>
            <a:off x="2236800" y="3269078"/>
            <a:ext cx="405846" cy="622305"/>
            <a:chOff x="2435225" y="4372826"/>
            <a:chExt cx="475922" cy="723049"/>
          </a:xfrm>
        </p:grpSpPr>
        <p:pic>
          <p:nvPicPr>
            <p:cNvPr id="2071" name="Picture 2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35225" y="4725144"/>
              <a:ext cx="475922" cy="37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77923" y="4372826"/>
              <a:ext cx="390525" cy="62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64" name="直線コネクタ 63"/>
          <p:cNvCxnSpPr/>
          <p:nvPr/>
        </p:nvCxnSpPr>
        <p:spPr>
          <a:xfrm>
            <a:off x="2171273" y="4370859"/>
            <a:ext cx="0" cy="4714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47" name="Picture 2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62209" y="4074383"/>
            <a:ext cx="402685" cy="521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5" name="直線コネクタ 64"/>
          <p:cNvCxnSpPr/>
          <p:nvPr/>
        </p:nvCxnSpPr>
        <p:spPr>
          <a:xfrm>
            <a:off x="2202982" y="5507267"/>
            <a:ext cx="0" cy="47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2155550" y="5507267"/>
            <a:ext cx="0" cy="47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2250640" y="5507267"/>
            <a:ext cx="0" cy="47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グループ化 16"/>
          <p:cNvGrpSpPr/>
          <p:nvPr/>
        </p:nvGrpSpPr>
        <p:grpSpPr>
          <a:xfrm>
            <a:off x="1466612" y="5444911"/>
            <a:ext cx="95090" cy="471471"/>
            <a:chOff x="1068242" y="5597172"/>
            <a:chExt cx="95090" cy="471471"/>
          </a:xfrm>
        </p:grpSpPr>
        <p:cxnSp>
          <p:nvCxnSpPr>
            <p:cNvPr id="69" name="直線コネクタ 68"/>
            <p:cNvCxnSpPr/>
            <p:nvPr/>
          </p:nvCxnSpPr>
          <p:spPr>
            <a:xfrm>
              <a:off x="1115674" y="5597172"/>
              <a:ext cx="0" cy="47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1068242" y="5597172"/>
              <a:ext cx="0" cy="47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1163332" y="5597172"/>
              <a:ext cx="0" cy="47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15" name="オブジェクト 14"/>
          <p:cNvGraphicFramePr>
            <a:graphicFrameLocks noChangeAspect="1"/>
          </p:cNvGraphicFramePr>
          <p:nvPr>
            <p:extLst/>
          </p:nvPr>
        </p:nvGraphicFramePr>
        <p:xfrm>
          <a:off x="2021542" y="5797101"/>
          <a:ext cx="408877" cy="469974"/>
        </p:xfrm>
        <a:graphic>
          <a:graphicData uri="http://schemas.openxmlformats.org/presentationml/2006/ole">
            <mc:AlternateContent xmlns:mc="http://schemas.openxmlformats.org/markup-compatibility/2006">
              <mc:Choice xmlns:v="urn:schemas-microsoft-com:vml" Requires="v">
                <p:oleObj spid="_x0000_s1080" name="Visio" r:id="rId8" imgW="966806" imgH="1111590" progId="">
                  <p:embed/>
                </p:oleObj>
              </mc:Choice>
              <mc:Fallback>
                <p:oleObj name="Visio" r:id="rId8" imgW="966806" imgH="1111590" progId="">
                  <p:embed/>
                  <p:pic>
                    <p:nvPicPr>
                      <p:cNvPr id="15" name="オブジェクト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21542" y="5797101"/>
                        <a:ext cx="408877" cy="469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 name="オブジェクト 58"/>
          <p:cNvGraphicFramePr>
            <a:graphicFrameLocks noChangeAspect="1"/>
          </p:cNvGraphicFramePr>
          <p:nvPr>
            <p:extLst/>
          </p:nvPr>
        </p:nvGraphicFramePr>
        <p:xfrm>
          <a:off x="1861883" y="5933227"/>
          <a:ext cx="408877" cy="469974"/>
        </p:xfrm>
        <a:graphic>
          <a:graphicData uri="http://schemas.openxmlformats.org/presentationml/2006/ole">
            <mc:AlternateContent xmlns:mc="http://schemas.openxmlformats.org/markup-compatibility/2006">
              <mc:Choice xmlns:v="urn:schemas-microsoft-com:vml" Requires="v">
                <p:oleObj spid="_x0000_s1081" name="Visio" r:id="rId10" imgW="966806" imgH="1111590" progId="">
                  <p:embed/>
                </p:oleObj>
              </mc:Choice>
              <mc:Fallback>
                <p:oleObj name="Visio" r:id="rId10" imgW="966806" imgH="1111590" progId="">
                  <p:embed/>
                  <p:pic>
                    <p:nvPicPr>
                      <p:cNvPr id="59" name="オブジェクト 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61883" y="5933227"/>
                        <a:ext cx="408877" cy="469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 name="オブジェクト 60"/>
          <p:cNvGraphicFramePr>
            <a:graphicFrameLocks noChangeAspect="1"/>
          </p:cNvGraphicFramePr>
          <p:nvPr>
            <p:extLst/>
          </p:nvPr>
        </p:nvGraphicFramePr>
        <p:xfrm>
          <a:off x="1699922" y="6069353"/>
          <a:ext cx="408877" cy="469974"/>
        </p:xfrm>
        <a:graphic>
          <a:graphicData uri="http://schemas.openxmlformats.org/presentationml/2006/ole">
            <mc:AlternateContent xmlns:mc="http://schemas.openxmlformats.org/markup-compatibility/2006">
              <mc:Choice xmlns:v="urn:schemas-microsoft-com:vml" Requires="v">
                <p:oleObj spid="_x0000_s1082" name="Visio" r:id="rId11" imgW="966806" imgH="1111590" progId="">
                  <p:embed/>
                </p:oleObj>
              </mc:Choice>
              <mc:Fallback>
                <p:oleObj name="Visio" r:id="rId11" imgW="966806" imgH="1111590" progId="">
                  <p:embed/>
                  <p:pic>
                    <p:nvPicPr>
                      <p:cNvPr id="61" name="オブジェクト 6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99922" y="6069353"/>
                        <a:ext cx="408877" cy="469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7" name="Picture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28215" y="5312494"/>
            <a:ext cx="368308" cy="28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191680" y="5158687"/>
            <a:ext cx="146896" cy="393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4" name="オブジェクト 13"/>
          <p:cNvGraphicFramePr>
            <a:graphicFrameLocks noChangeAspect="1"/>
          </p:cNvGraphicFramePr>
          <p:nvPr>
            <p:extLst/>
          </p:nvPr>
        </p:nvGraphicFramePr>
        <p:xfrm>
          <a:off x="1383690" y="5757812"/>
          <a:ext cx="431502" cy="532346"/>
        </p:xfrm>
        <a:graphic>
          <a:graphicData uri="http://schemas.openxmlformats.org/presentationml/2006/ole">
            <mc:AlternateContent xmlns:mc="http://schemas.openxmlformats.org/markup-compatibility/2006">
              <mc:Choice xmlns:v="urn:schemas-microsoft-com:vml" Requires="v">
                <p:oleObj spid="_x0000_s1083" name="Visio" r:id="rId14" imgW="998141" imgH="1232010" progId="">
                  <p:embed/>
                </p:oleObj>
              </mc:Choice>
              <mc:Fallback>
                <p:oleObj name="Visio" r:id="rId14" imgW="998141" imgH="1232010" progId="">
                  <p:embed/>
                  <p:pic>
                    <p:nvPicPr>
                      <p:cNvPr id="14" name="オブジェクト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83690" y="5757812"/>
                        <a:ext cx="431502" cy="5323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オブジェクト 61"/>
          <p:cNvGraphicFramePr>
            <a:graphicFrameLocks noChangeAspect="1"/>
          </p:cNvGraphicFramePr>
          <p:nvPr>
            <p:extLst/>
          </p:nvPr>
        </p:nvGraphicFramePr>
        <p:xfrm>
          <a:off x="1206483" y="5839408"/>
          <a:ext cx="431502" cy="532346"/>
        </p:xfrm>
        <a:graphic>
          <a:graphicData uri="http://schemas.openxmlformats.org/presentationml/2006/ole">
            <mc:AlternateContent xmlns:mc="http://schemas.openxmlformats.org/markup-compatibility/2006">
              <mc:Choice xmlns:v="urn:schemas-microsoft-com:vml" Requires="v">
                <p:oleObj spid="_x0000_s1084" name="Visio" r:id="rId16" imgW="998141" imgH="1232010" progId="">
                  <p:embed/>
                </p:oleObj>
              </mc:Choice>
              <mc:Fallback>
                <p:oleObj name="Visio" r:id="rId16" imgW="998141" imgH="1232010" progId="">
                  <p:embed/>
                  <p:pic>
                    <p:nvPicPr>
                      <p:cNvPr id="62" name="オブジェクト 6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06483" y="5839408"/>
                        <a:ext cx="431502" cy="5323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3" name="オブジェクト 62"/>
          <p:cNvGraphicFramePr>
            <a:graphicFrameLocks noChangeAspect="1"/>
          </p:cNvGraphicFramePr>
          <p:nvPr>
            <p:extLst/>
          </p:nvPr>
        </p:nvGraphicFramePr>
        <p:xfrm>
          <a:off x="1023649" y="5935825"/>
          <a:ext cx="431502" cy="532346"/>
        </p:xfrm>
        <a:graphic>
          <a:graphicData uri="http://schemas.openxmlformats.org/presentationml/2006/ole">
            <mc:AlternateContent xmlns:mc="http://schemas.openxmlformats.org/markup-compatibility/2006">
              <mc:Choice xmlns:v="urn:schemas-microsoft-com:vml" Requires="v">
                <p:oleObj spid="_x0000_s1085" name="Visio" r:id="rId17" imgW="998141" imgH="1232010" progId="">
                  <p:embed/>
                </p:oleObj>
              </mc:Choice>
              <mc:Fallback>
                <p:oleObj name="Visio" r:id="rId17" imgW="998141" imgH="1232010" progId="">
                  <p:embed/>
                  <p:pic>
                    <p:nvPicPr>
                      <p:cNvPr id="63" name="オブジェクト 6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23649" y="5935825"/>
                        <a:ext cx="431502" cy="5323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2" name="直線コネクタ 71"/>
          <p:cNvCxnSpPr/>
          <p:nvPr/>
        </p:nvCxnSpPr>
        <p:spPr>
          <a:xfrm flipH="1">
            <a:off x="1514044" y="4919563"/>
            <a:ext cx="527401" cy="47637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2226737" y="4883786"/>
            <a:ext cx="543118" cy="4635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V="1">
            <a:off x="2292946" y="4898789"/>
            <a:ext cx="856297" cy="274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064" name="Picture 16"/>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955249" y="4711318"/>
            <a:ext cx="432048" cy="31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2932970" y="4688671"/>
            <a:ext cx="595629" cy="426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6" name="テキスト ボックス 75"/>
          <p:cNvSpPr txBox="1"/>
          <p:nvPr/>
        </p:nvSpPr>
        <p:spPr>
          <a:xfrm>
            <a:off x="835486" y="3437016"/>
            <a:ext cx="1221812" cy="338050"/>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全学ファイアウォール</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77" name="テキスト ボックス 76"/>
          <p:cNvSpPr txBox="1"/>
          <p:nvPr/>
        </p:nvSpPr>
        <p:spPr>
          <a:xfrm>
            <a:off x="888299" y="4306116"/>
            <a:ext cx="1192335" cy="177420"/>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コアスイッチ</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78" name="テキスト ボックス 77"/>
          <p:cNvSpPr txBox="1"/>
          <p:nvPr/>
        </p:nvSpPr>
        <p:spPr>
          <a:xfrm>
            <a:off x="971217" y="4856597"/>
            <a:ext cx="1192335" cy="191912"/>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L</a:t>
            </a: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2</a:t>
            </a: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スイッチ</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79" name="テキスト ボックス 78"/>
          <p:cNvSpPr txBox="1"/>
          <p:nvPr/>
        </p:nvSpPr>
        <p:spPr>
          <a:xfrm>
            <a:off x="421877" y="5606698"/>
            <a:ext cx="1192335" cy="191912"/>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利用者端末</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81" name="テキスト ボックス 80"/>
          <p:cNvSpPr txBox="1"/>
          <p:nvPr/>
        </p:nvSpPr>
        <p:spPr>
          <a:xfrm>
            <a:off x="2411760" y="4285863"/>
            <a:ext cx="1300649" cy="349699"/>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ウイルス・スパムチェックサーバ</a:t>
            </a:r>
          </a:p>
        </p:txBody>
      </p:sp>
      <p:pic>
        <p:nvPicPr>
          <p:cNvPr id="13" name="図 12"/>
          <p:cNvPicPr>
            <a:picLocks noChangeAspect="1"/>
          </p:cNvPicPr>
          <p:nvPr/>
        </p:nvPicPr>
        <p:blipFill>
          <a:blip r:embed="rId20" cstate="print"/>
          <a:stretch>
            <a:fillRect/>
          </a:stretch>
        </p:blipFill>
        <p:spPr>
          <a:xfrm>
            <a:off x="1892512" y="3263594"/>
            <a:ext cx="402371" cy="621846"/>
          </a:xfrm>
          <a:prstGeom prst="rect">
            <a:avLst/>
          </a:prstGeom>
        </p:spPr>
      </p:pic>
      <p:sp>
        <p:nvSpPr>
          <p:cNvPr id="84" name="テキスト ボックス 83"/>
          <p:cNvSpPr txBox="1"/>
          <p:nvPr/>
        </p:nvSpPr>
        <p:spPr>
          <a:xfrm>
            <a:off x="3832477" y="2834719"/>
            <a:ext cx="5060003" cy="823887"/>
          </a:xfrm>
          <a:prstGeom prst="rect">
            <a:avLst/>
          </a:prstGeom>
          <a:solidFill>
            <a:srgbClr val="FFF4D1"/>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 </a:t>
            </a:r>
            <a:r>
              <a:rPr kumimoji="1" lang="en-US" altLang="ja-JP"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URL</a:t>
            </a: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フィルタリング，脆弱性防御機能</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，アンチウィルス</a:t>
            </a:r>
            <a:endParaRPr kumimoji="1" lang="en-US" altLang="ja-JP"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 アクセス規制（</a:t>
            </a:r>
            <a:r>
              <a:rPr kumimoji="1" lang="en-US" altLang="ja-JP"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HTTP/HTTPS</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通信，動画・音楽ファイルのダウンロード等）</a:t>
            </a:r>
            <a:endPar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85" name="テキスト ボックス 84"/>
          <p:cNvSpPr txBox="1"/>
          <p:nvPr/>
        </p:nvSpPr>
        <p:spPr>
          <a:xfrm>
            <a:off x="3839204" y="4043720"/>
            <a:ext cx="5060003" cy="432000"/>
          </a:xfrm>
          <a:prstGeom prst="rect">
            <a:avLst/>
          </a:prstGeom>
          <a:solidFill>
            <a:srgbClr val="FFF4D1"/>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ウイルスメールの検出，スパムメールの判定</a:t>
            </a:r>
          </a:p>
        </p:txBody>
      </p:sp>
      <p:sp>
        <p:nvSpPr>
          <p:cNvPr id="87" name="テキスト ボックス 86"/>
          <p:cNvSpPr txBox="1"/>
          <p:nvPr/>
        </p:nvSpPr>
        <p:spPr>
          <a:xfrm>
            <a:off x="3833881" y="1999342"/>
            <a:ext cx="5058520" cy="432000"/>
          </a:xfrm>
          <a:prstGeom prst="rect">
            <a:avLst/>
          </a:prstGeom>
          <a:solidFill>
            <a:srgbClr val="FFF4D1"/>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危険性の高いポートをフィルタリングで遮断</a:t>
            </a:r>
            <a:endPar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88" name="テキスト ボックス 87"/>
          <p:cNvSpPr txBox="1"/>
          <p:nvPr/>
        </p:nvSpPr>
        <p:spPr>
          <a:xfrm>
            <a:off x="3839617" y="5642752"/>
            <a:ext cx="5052863" cy="292636"/>
          </a:xfrm>
          <a:prstGeom prst="rect">
            <a:avLst/>
          </a:prstGeom>
          <a:solidFill>
            <a:srgbClr val="FFC000"/>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情報</a:t>
            </a:r>
            <a:r>
              <a:rPr kumimoji="1" lang="ja-JP" altLang="en-US" sz="20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インシデント対策に</a:t>
            </a:r>
            <a:r>
              <a:rPr kumimoji="1" lang="ja-JP" altLang="en-US" sz="20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関する情報提供</a:t>
            </a:r>
            <a:endParaRPr kumimoji="1" lang="ja-JP" altLang="en-US" sz="20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89" name="テキスト ボックス 88"/>
          <p:cNvSpPr txBox="1"/>
          <p:nvPr/>
        </p:nvSpPr>
        <p:spPr>
          <a:xfrm>
            <a:off x="3846463" y="5931559"/>
            <a:ext cx="5060003" cy="432000"/>
          </a:xfrm>
          <a:prstGeom prst="rect">
            <a:avLst/>
          </a:prstGeom>
          <a:solidFill>
            <a:srgbClr val="FFF4D1"/>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脆弱性の注意喚起，対策の情報提供</a:t>
            </a:r>
            <a:endPar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92" name="テキスト ボックス 91"/>
          <p:cNvSpPr txBox="1"/>
          <p:nvPr/>
        </p:nvSpPr>
        <p:spPr>
          <a:xfrm>
            <a:off x="3839204" y="4849384"/>
            <a:ext cx="5060003" cy="704252"/>
          </a:xfrm>
          <a:prstGeom prst="rect">
            <a:avLst/>
          </a:prstGeom>
          <a:solidFill>
            <a:srgbClr val="FFF4D1"/>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トレンドマイクロ ウイルスバスター</a:t>
            </a:r>
            <a:r>
              <a:rPr kumimoji="1" lang="en-US" altLang="ja-JP"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 </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を本学構成員に提供（インストール対象は，大学所有</a:t>
            </a:r>
            <a:r>
              <a:rPr kumimoji="1" lang="en-US" altLang="ja-JP"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PC</a:t>
            </a:r>
            <a:r>
              <a:rPr kumimoji="1" lang="ja-JP" altLang="en-US" sz="1600" b="0" i="0" u="none" strike="noStrike" kern="1200" cap="none" spc="0" normalizeH="0" baseline="0" noProof="0" dirty="0" err="1" smtClean="0">
                <a:ln>
                  <a:noFill/>
                </a:ln>
                <a:solidFill>
                  <a:srgbClr val="000000"/>
                </a:solidFill>
                <a:effectLst/>
                <a:uLnTx/>
                <a:uFillTx/>
                <a:latin typeface="Arial" charset="0"/>
                <a:ea typeface="ＭＳ Ｐゴシック" pitchFamily="50" charset="-128"/>
                <a:cs typeface="+mn-cs"/>
              </a:rPr>
              <a:t>，</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本学学生</a:t>
            </a: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，職員，名誉教授が所有する個人</a:t>
            </a:r>
            <a:r>
              <a:rPr kumimoji="1" lang="en-US" altLang="ja-JP"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PC</a:t>
            </a: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a:t>
            </a:r>
            <a:r>
              <a:rPr kumimoji="1" lang="en-US" altLang="ja-JP"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1</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人</a:t>
            </a:r>
            <a:r>
              <a:rPr kumimoji="1" lang="en-US" altLang="ja-JP"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3</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台</a:t>
            </a: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a:t>
            </a:r>
            <a:r>
              <a:rPr kumimoji="1" lang="ja-JP" altLang="en-US" sz="16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a:t>
            </a:r>
            <a:endPar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cxnSp>
        <p:nvCxnSpPr>
          <p:cNvPr id="93" name="直線コネクタ 92"/>
          <p:cNvCxnSpPr>
            <a:endCxn id="1037" idx="0"/>
          </p:cNvCxnSpPr>
          <p:nvPr/>
        </p:nvCxnSpPr>
        <p:spPr>
          <a:xfrm flipH="1">
            <a:off x="2112369" y="4949192"/>
            <a:ext cx="3150" cy="36330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2565741" y="5392567"/>
            <a:ext cx="1192335" cy="355235"/>
          </a:xfrm>
          <a:prstGeom prst="rect">
            <a:avLst/>
          </a:prstGeom>
          <a:noFill/>
          <a:ln w="6350">
            <a:noFill/>
          </a:ln>
        </p:spPr>
        <p:txBody>
          <a:bodyPr wrap="square" lIns="0" tIns="0" rIns="0" bIns="0" rtlCol="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部局</a:t>
            </a:r>
            <a:endParaRPr kumimoji="1" lang="en-US" altLang="ja-JP"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メールサーバ</a:t>
            </a: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102" name="テキスト ボックス 101"/>
          <p:cNvSpPr txBox="1"/>
          <p:nvPr/>
        </p:nvSpPr>
        <p:spPr>
          <a:xfrm>
            <a:off x="3839204" y="4565526"/>
            <a:ext cx="5053276" cy="289742"/>
          </a:xfrm>
          <a:prstGeom prst="rect">
            <a:avLst/>
          </a:prstGeom>
          <a:solidFill>
            <a:srgbClr val="FFC000"/>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ウイルス対策ソフト提供サービス</a:t>
            </a:r>
          </a:p>
        </p:txBody>
      </p:sp>
      <p:pic>
        <p:nvPicPr>
          <p:cNvPr id="2185" name="Picture 137"/>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596777" y="5080383"/>
            <a:ext cx="346155" cy="47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1300616" y="5294888"/>
            <a:ext cx="344558" cy="293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2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72895" y="1755263"/>
            <a:ext cx="473482" cy="612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 name="テキスト ボックス 74"/>
          <p:cNvSpPr txBox="1"/>
          <p:nvPr/>
        </p:nvSpPr>
        <p:spPr>
          <a:xfrm>
            <a:off x="3846462" y="1700808"/>
            <a:ext cx="5046018" cy="270263"/>
          </a:xfrm>
          <a:prstGeom prst="rect">
            <a:avLst/>
          </a:prstGeom>
          <a:solidFill>
            <a:srgbClr val="FFC000"/>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対外接続のポート制限</a:t>
            </a:r>
          </a:p>
        </p:txBody>
      </p:sp>
      <p:sp>
        <p:nvSpPr>
          <p:cNvPr id="91" name="テキスト ボックス 90"/>
          <p:cNvSpPr txBox="1"/>
          <p:nvPr/>
        </p:nvSpPr>
        <p:spPr>
          <a:xfrm>
            <a:off x="3832476" y="2546316"/>
            <a:ext cx="5060004" cy="292728"/>
          </a:xfrm>
          <a:prstGeom prst="rect">
            <a:avLst/>
          </a:prstGeom>
          <a:solidFill>
            <a:srgbClr val="FFC000"/>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全学ファイアウォールシステム</a:t>
            </a:r>
          </a:p>
        </p:txBody>
      </p:sp>
      <p:sp>
        <p:nvSpPr>
          <p:cNvPr id="94" name="テキスト ボックス 93"/>
          <p:cNvSpPr txBox="1"/>
          <p:nvPr/>
        </p:nvSpPr>
        <p:spPr>
          <a:xfrm>
            <a:off x="3836218" y="3775147"/>
            <a:ext cx="5056262" cy="288033"/>
          </a:xfrm>
          <a:prstGeom prst="rect">
            <a:avLst/>
          </a:prstGeom>
          <a:solidFill>
            <a:srgbClr val="FFC000"/>
          </a:solidFill>
          <a:ln w="19050">
            <a:noFill/>
          </a:ln>
        </p:spPr>
        <p:txBody>
          <a:bodyPr wrap="square" lIns="180000" tIns="72000" rIns="0" bIns="72000"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ウイルス・スパムメールチェックサービス</a:t>
            </a:r>
          </a:p>
        </p:txBody>
      </p:sp>
      <p:sp>
        <p:nvSpPr>
          <p:cNvPr id="2" name="正方形/長方形 1"/>
          <p:cNvSpPr/>
          <p:nvPr/>
        </p:nvSpPr>
        <p:spPr>
          <a:xfrm>
            <a:off x="3203848" y="116632"/>
            <a:ext cx="5688632" cy="46166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srgbClr val="FFFFFF"/>
                </a:solidFill>
                <a:effectLst/>
                <a:uLnTx/>
                <a:uFillTx/>
                <a:latin typeface="Arial" charset="0"/>
                <a:ea typeface="ＭＳ Ｐゴシック" pitchFamily="50" charset="-128"/>
                <a:cs typeface="+mn-cs"/>
              </a:rPr>
              <a:t>情報</a:t>
            </a:r>
            <a:r>
              <a:rPr kumimoji="1" lang="ja-JP" altLang="en-US" sz="2400" b="0" i="0" u="none" strike="noStrike" kern="1200" cap="none" spc="0" normalizeH="0" baseline="0" noProof="0" dirty="0">
                <a:ln>
                  <a:noFill/>
                </a:ln>
                <a:solidFill>
                  <a:srgbClr val="FFFFFF"/>
                </a:solidFill>
                <a:effectLst/>
                <a:uLnTx/>
                <a:uFillTx/>
                <a:latin typeface="Arial" charset="0"/>
                <a:ea typeface="ＭＳ Ｐゴシック" pitchFamily="50" charset="-128"/>
                <a:cs typeface="+mn-cs"/>
              </a:rPr>
              <a:t>セキュリティ対策への取り組み</a:t>
            </a:r>
          </a:p>
        </p:txBody>
      </p:sp>
      <p:sp>
        <p:nvSpPr>
          <p:cNvPr id="7" name="スライド番号プレースホルダー 6"/>
          <p:cNvSpPr>
            <a:spLocks noGrp="1"/>
          </p:cNvSpPr>
          <p:nvPr>
            <p:ph type="sldNum" sz="quarter" idx="10"/>
          </p:nvPr>
        </p:nvSpPr>
        <p:spPr>
          <a:xfrm>
            <a:off x="8676456" y="6403201"/>
            <a:ext cx="467544" cy="448747"/>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38726EB-57BC-40A7-9639-C41AB2C6C064}" type="slidenum">
              <a:rPr kumimoji="1" lang="en-US" altLang="ja-JP" sz="16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6119927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ゴシック" panose="020B0609070205080204" pitchFamily="49" charset="-128"/>
                <a:ea typeface="ＭＳ ゴシック" panose="020B0609070205080204" pitchFamily="49" charset="-128"/>
              </a:rPr>
              <a:t>取るべきセキュリティ対策</a:t>
            </a:r>
            <a:r>
              <a:rPr kumimoji="1" lang="en-US" altLang="ja-JP" dirty="0" smtClean="0">
                <a:latin typeface="ＭＳ ゴシック" panose="020B0609070205080204" pitchFamily="49" charset="-128"/>
                <a:ea typeface="ＭＳ ゴシック" panose="020B0609070205080204" pitchFamily="49" charset="-128"/>
              </a:rPr>
              <a:t/>
            </a:r>
            <a:br>
              <a:rPr kumimoji="1" lang="en-US" altLang="ja-JP" dirty="0" smtClean="0">
                <a:latin typeface="ＭＳ ゴシック" panose="020B0609070205080204" pitchFamily="49" charset="-128"/>
                <a:ea typeface="ＭＳ ゴシック" panose="020B0609070205080204" pitchFamily="49" charset="-128"/>
              </a:rPr>
            </a:br>
            <a:r>
              <a:rPr lang="ja-JP" altLang="en-US" b="1" dirty="0" smtClean="0">
                <a:solidFill>
                  <a:srgbClr val="FF0000"/>
                </a:solidFill>
                <a:latin typeface="ＭＳ ゴシック" panose="020B0609070205080204" pitchFamily="49" charset="-128"/>
                <a:ea typeface="ＭＳ ゴシック" panose="020B0609070205080204" pitchFamily="49" charset="-128"/>
              </a:rPr>
              <a:t>人的編</a:t>
            </a:r>
            <a:endParaRPr kumimoji="1" lang="ja-JP" altLang="en-US" b="1" dirty="0">
              <a:solidFill>
                <a:srgbClr val="FF0000"/>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628650" y="2005013"/>
            <a:ext cx="7886700" cy="4351338"/>
          </a:xfrm>
        </p:spPr>
        <p:txBody>
          <a:bodyPr>
            <a:normAutofit/>
          </a:bodyPr>
          <a:lstStyle/>
          <a:p>
            <a:r>
              <a:rPr kumimoji="1" lang="ja-JP" altLang="en-US" dirty="0" smtClean="0">
                <a:latin typeface="ＭＳ ゴシック" panose="020B0609070205080204" pitchFamily="49" charset="-128"/>
                <a:ea typeface="ＭＳ ゴシック" panose="020B0609070205080204" pitchFamily="49" charset="-128"/>
              </a:rPr>
              <a:t>組織・人的対策</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smtClean="0">
                <a:latin typeface="ＭＳ ゴシック" panose="020B0609070205080204" pitchFamily="49" charset="-128"/>
                <a:ea typeface="ＭＳ ゴシック" panose="020B0609070205080204" pitchFamily="49" charset="-128"/>
              </a:rPr>
              <a:t>組織</a:t>
            </a:r>
            <a:r>
              <a:rPr lang="en-US" altLang="ja-JP" dirty="0" smtClean="0">
                <a:latin typeface="ＭＳ ゴシック" panose="020B0609070205080204" pitchFamily="49" charset="-128"/>
                <a:ea typeface="ＭＳ ゴシック" panose="020B0609070205080204" pitchFamily="49" charset="-128"/>
              </a:rPr>
              <a:t>(CIO/CISO)</a:t>
            </a:r>
            <a:r>
              <a:rPr lang="ja-JP" altLang="en-US" dirty="0" smtClean="0">
                <a:latin typeface="ＭＳ ゴシック" panose="020B0609070205080204" pitchFamily="49" charset="-128"/>
                <a:ea typeface="ＭＳ ゴシック" panose="020B0609070205080204" pitchFamily="49" charset="-128"/>
              </a:rPr>
              <a:t>の明確化</a:t>
            </a:r>
            <a:endParaRPr lang="en-US" altLang="ja-JP" dirty="0" smtClean="0">
              <a:latin typeface="ＭＳ ゴシック" panose="020B0609070205080204" pitchFamily="49" charset="-128"/>
              <a:ea typeface="ＭＳ ゴシック" panose="020B0609070205080204" pitchFamily="49" charset="-128"/>
            </a:endParaRPr>
          </a:p>
          <a:p>
            <a:pPr lvl="1"/>
            <a:r>
              <a:rPr kumimoji="1" lang="en-US" altLang="ja-JP" dirty="0" smtClean="0">
                <a:latin typeface="ＭＳ ゴシック" panose="020B0609070205080204" pitchFamily="49" charset="-128"/>
                <a:ea typeface="ＭＳ ゴシック" panose="020B0609070205080204" pitchFamily="49" charset="-128"/>
              </a:rPr>
              <a:t>CSIRT </a:t>
            </a:r>
            <a:r>
              <a:rPr kumimoji="1" lang="ja-JP" altLang="en-US" dirty="0" smtClean="0">
                <a:latin typeface="ＭＳ ゴシック" panose="020B0609070205080204" pitchFamily="49" charset="-128"/>
                <a:ea typeface="ＭＳ ゴシック" panose="020B0609070205080204" pitchFamily="49" charset="-128"/>
              </a:rPr>
              <a:t>の</a:t>
            </a:r>
            <a:r>
              <a:rPr lang="ja-JP" altLang="en-US" dirty="0">
                <a:latin typeface="ＭＳ ゴシック" panose="020B0609070205080204" pitchFamily="49" charset="-128"/>
                <a:ea typeface="ＭＳ ゴシック" panose="020B0609070205080204" pitchFamily="49" charset="-128"/>
              </a:rPr>
              <a:t>公式化</a:t>
            </a:r>
            <a:endParaRPr kumimoji="1" lang="en-US" altLang="ja-JP" dirty="0" smtClean="0">
              <a:latin typeface="ＭＳ ゴシック" panose="020B0609070205080204" pitchFamily="49" charset="-128"/>
              <a:ea typeface="ＭＳ ゴシック" panose="020B0609070205080204" pitchFamily="49" charset="-128"/>
            </a:endParaRPr>
          </a:p>
          <a:p>
            <a:pPr lvl="1"/>
            <a:r>
              <a:rPr kumimoji="1" lang="ja-JP" altLang="en-US" dirty="0" smtClean="0">
                <a:latin typeface="ＭＳ ゴシック" panose="020B0609070205080204" pitchFamily="49" charset="-128"/>
                <a:ea typeface="ＭＳ ゴシック" panose="020B0609070205080204" pitchFamily="49" charset="-128"/>
              </a:rPr>
              <a:t>インシデント対策手順書</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smtClean="0">
                <a:latin typeface="ＭＳ ゴシック" panose="020B0609070205080204" pitchFamily="49" charset="-128"/>
                <a:ea typeface="ＭＳ ゴシック" panose="020B0609070205080204" pitchFamily="49" charset="-128"/>
              </a:rPr>
              <a:t>教育・訓練</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90388" y="4180682"/>
            <a:ext cx="735279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CIO:</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a:t>
            </a:r>
            <a:r>
              <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hief </a:t>
            </a:r>
            <a:r>
              <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information officer</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最高情報</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責任者</a:t>
            </a:r>
            <a:endPar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CISO:(Chief </a:t>
            </a:r>
            <a:r>
              <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Information Security </a:t>
            </a:r>
            <a:r>
              <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Officer)</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最高</a:t>
            </a: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情報セキュリティ</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責任者</a:t>
            </a:r>
            <a:endPar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5" name="テキスト ボックス 4"/>
          <p:cNvSpPr txBox="1"/>
          <p:nvPr/>
        </p:nvSpPr>
        <p:spPr>
          <a:xfrm>
            <a:off x="133857" y="5727648"/>
            <a:ext cx="735279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CSIRT:</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Computer Security Incident Response </a:t>
            </a:r>
            <a:r>
              <a:rPr kumimoji="1" lang="en-US" altLang="ja-JP"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Team) </a:t>
            </a:r>
            <a:r>
              <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シーサート</a:t>
            </a:r>
            <a:endPar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1BAB97-E2B5-49FB-8945-DD0441EFB1D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右中かっこ 6"/>
          <p:cNvSpPr/>
          <p:nvPr/>
        </p:nvSpPr>
        <p:spPr>
          <a:xfrm>
            <a:off x="7406665" y="3860358"/>
            <a:ext cx="309651" cy="168790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p:cNvSpPr txBox="1"/>
          <p:nvPr/>
        </p:nvSpPr>
        <p:spPr>
          <a:xfrm>
            <a:off x="7806316" y="4457680"/>
            <a:ext cx="13376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経営判断のできる人</a:t>
            </a:r>
            <a:endParaRPr kumimoji="1" lang="ja-JP" altLang="en-US" sz="18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テキスト ボックス 8"/>
          <p:cNvSpPr txBox="1"/>
          <p:nvPr/>
        </p:nvSpPr>
        <p:spPr>
          <a:xfrm>
            <a:off x="5890431" y="6206398"/>
            <a:ext cx="209101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テクニシャン集団</a:t>
            </a:r>
            <a:endParaRPr kumimoji="1" lang="ja-JP" altLang="en-US" sz="18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906466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t>サイバーセキュリティ最新</a:t>
            </a:r>
            <a:r>
              <a:rPr lang="ja-JP" altLang="en-US" sz="4000" dirty="0"/>
              <a:t>情報</a:t>
            </a:r>
            <a:endParaRPr kumimoji="1" lang="ja-JP" altLang="en-US" sz="4000" dirty="0"/>
          </a:p>
        </p:txBody>
      </p:sp>
      <p:sp>
        <p:nvSpPr>
          <p:cNvPr id="3" name="コンテンツ プレースホルダー 2"/>
          <p:cNvSpPr>
            <a:spLocks noGrp="1"/>
          </p:cNvSpPr>
          <p:nvPr>
            <p:ph idx="1"/>
          </p:nvPr>
        </p:nvSpPr>
        <p:spPr/>
        <p:txBody>
          <a:bodyPr/>
          <a:lstStyle/>
          <a:p>
            <a:r>
              <a:rPr kumimoji="1" lang="en-US" altLang="ja-JP" dirty="0" smtClean="0"/>
              <a:t>2017</a:t>
            </a:r>
            <a:r>
              <a:rPr kumimoji="1" lang="ja-JP" altLang="en-US" dirty="0" smtClean="0"/>
              <a:t>年度インシデント状況</a:t>
            </a:r>
            <a:endParaRPr kumimoji="1" lang="en-US" altLang="ja-JP" dirty="0" smtClean="0"/>
          </a:p>
          <a:p>
            <a:pPr lvl="1"/>
            <a:r>
              <a:rPr lang="ja-JP" altLang="en-US" dirty="0" smtClean="0"/>
              <a:t>インシデント別事例</a:t>
            </a:r>
            <a:endParaRPr lang="en-US" altLang="ja-JP" dirty="0" smtClean="0"/>
          </a:p>
          <a:p>
            <a:pPr lvl="1"/>
            <a:r>
              <a:rPr kumimoji="1" lang="ja-JP" altLang="en-US" dirty="0" smtClean="0"/>
              <a:t>攻撃・手口の動向と対策</a:t>
            </a:r>
            <a:endParaRPr kumimoji="1" lang="en-US" altLang="ja-JP" dirty="0" smtClean="0"/>
          </a:p>
          <a:p>
            <a:pPr lvl="1"/>
            <a:r>
              <a:rPr lang="ja-JP" altLang="en-US" dirty="0" smtClean="0"/>
              <a:t>情報</a:t>
            </a:r>
            <a:r>
              <a:rPr lang="ja-JP" altLang="en-US" dirty="0"/>
              <a:t>システム</a:t>
            </a:r>
            <a:r>
              <a:rPr lang="ja-JP" altLang="en-US" dirty="0" smtClean="0"/>
              <a:t>の脆弱性の動向</a:t>
            </a:r>
            <a:endParaRPr lang="en-US" altLang="ja-JP" dirty="0" smtClean="0"/>
          </a:p>
          <a:p>
            <a:pPr lvl="1"/>
            <a:r>
              <a:rPr kumimoji="1" lang="ja-JP" altLang="en-US" dirty="0" smtClean="0"/>
              <a:t>情報セキュリティ</a:t>
            </a:r>
            <a:r>
              <a:rPr kumimoji="1" lang="ja-JP" altLang="en-US" dirty="0"/>
              <a:t>対策</a:t>
            </a:r>
            <a:r>
              <a:rPr kumimoji="1" lang="ja-JP" altLang="en-US" dirty="0" smtClean="0"/>
              <a:t>の状況</a:t>
            </a:r>
            <a:endParaRPr kumimoji="1" lang="en-US" altLang="ja-JP" dirty="0" smtClean="0"/>
          </a:p>
          <a:p>
            <a:r>
              <a:rPr lang="ja-JP" altLang="en-US" dirty="0" smtClean="0"/>
              <a:t>情報</a:t>
            </a:r>
            <a:r>
              <a:rPr lang="ja-JP" altLang="en-US" dirty="0"/>
              <a:t>セキュリティ</a:t>
            </a:r>
            <a:r>
              <a:rPr lang="ja-JP" altLang="en-US" dirty="0" smtClean="0"/>
              <a:t>を支える基盤の動向</a:t>
            </a:r>
            <a:endParaRPr lang="en-US" altLang="ja-JP" dirty="0" smtClean="0"/>
          </a:p>
          <a:p>
            <a:pPr lvl="1"/>
            <a:r>
              <a:rPr kumimoji="1" lang="ja-JP" altLang="en-US" dirty="0" smtClean="0"/>
              <a:t>政策</a:t>
            </a:r>
            <a:endParaRPr kumimoji="1" lang="en-US" altLang="ja-JP" dirty="0" smtClean="0"/>
          </a:p>
          <a:p>
            <a:pPr lvl="1"/>
            <a:r>
              <a:rPr lang="ja-JP" altLang="en-US" dirty="0"/>
              <a:t>法</a:t>
            </a:r>
            <a:r>
              <a:rPr lang="ja-JP" altLang="en-US" dirty="0" smtClean="0"/>
              <a:t>整備</a:t>
            </a:r>
            <a:endParaRPr lang="en-US" altLang="ja-JP" dirty="0" smtClean="0"/>
          </a:p>
          <a:p>
            <a:r>
              <a:rPr kumimoji="1" lang="en-US" altLang="ja-JP" dirty="0" smtClean="0"/>
              <a:t>IPA </a:t>
            </a:r>
            <a:r>
              <a:rPr kumimoji="1" lang="ja-JP" altLang="en-US" dirty="0" smtClean="0"/>
              <a:t>が選ぶ情報セキュリティ</a:t>
            </a:r>
            <a:r>
              <a:rPr kumimoji="1" lang="en-US" altLang="ja-JP" dirty="0" smtClean="0"/>
              <a:t>10</a:t>
            </a:r>
            <a:r>
              <a:rPr kumimoji="1" lang="ja-JP" altLang="en-US" dirty="0" smtClean="0"/>
              <a:t>大脅威</a:t>
            </a:r>
            <a:r>
              <a:rPr kumimoji="1" lang="en-US" altLang="ja-JP" dirty="0" smtClean="0"/>
              <a:t>2018</a:t>
            </a:r>
            <a:endParaRPr kumimoji="1" lang="ja-JP" altLang="en-US" dirty="0"/>
          </a:p>
        </p:txBody>
      </p:sp>
    </p:spTree>
    <p:extLst>
      <p:ext uri="{BB962C8B-B14F-4D97-AF65-F5344CB8AC3E}">
        <p14:creationId xmlns:p14="http://schemas.microsoft.com/office/powerpoint/2010/main" val="3280815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情報セキュリティを支える基盤の</a:t>
            </a:r>
            <a:r>
              <a:rPr lang="ja-JP" altLang="en-US" dirty="0" smtClean="0"/>
              <a:t>動向：政策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「サイバーセキュリティ</a:t>
            </a:r>
            <a:r>
              <a:rPr lang="en-US" altLang="ja-JP" dirty="0"/>
              <a:t>2017</a:t>
            </a:r>
            <a:r>
              <a:rPr lang="ja-JP" altLang="en-US" dirty="0"/>
              <a:t>」の策定と</a:t>
            </a:r>
            <a:r>
              <a:rPr lang="ja-JP" altLang="en-US" dirty="0" smtClean="0"/>
              <a:t>実施</a:t>
            </a:r>
            <a:endParaRPr lang="en-US" altLang="ja-JP" dirty="0" smtClean="0"/>
          </a:p>
          <a:p>
            <a:r>
              <a:rPr lang="ja-JP" altLang="en-US" dirty="0"/>
              <a:t>重要インフラの情報セキュリティ対策</a:t>
            </a:r>
            <a:r>
              <a:rPr lang="ja-JP" altLang="en-US" dirty="0" smtClean="0"/>
              <a:t>強化</a:t>
            </a:r>
            <a:endParaRPr lang="en-US" altLang="ja-JP" dirty="0" smtClean="0"/>
          </a:p>
          <a:p>
            <a:r>
              <a:rPr lang="ja-JP" altLang="en-US" dirty="0"/>
              <a:t>次期サイバーセキュリティ戦略策定に</a:t>
            </a:r>
            <a:r>
              <a:rPr lang="ja-JP" altLang="en-US" dirty="0" smtClean="0"/>
              <a:t>向けた活動</a:t>
            </a:r>
            <a:endParaRPr kumimoji="1" lang="ja-JP" altLang="en-US" dirty="0"/>
          </a:p>
        </p:txBody>
      </p:sp>
    </p:spTree>
    <p:extLst>
      <p:ext uri="{BB962C8B-B14F-4D97-AF65-F5344CB8AC3E}">
        <p14:creationId xmlns:p14="http://schemas.microsoft.com/office/powerpoint/2010/main" val="2545252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情報セキュリティを支える基盤の</a:t>
            </a:r>
            <a:r>
              <a:rPr lang="ja-JP" altLang="en-US" dirty="0" smtClean="0"/>
              <a:t>動向：法整備</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サイバーセキュリティ</a:t>
            </a:r>
            <a:r>
              <a:rPr lang="ja-JP" altLang="en-US" dirty="0" smtClean="0"/>
              <a:t>基本法</a:t>
            </a:r>
            <a:endParaRPr lang="en-US" altLang="ja-JP" dirty="0" smtClean="0"/>
          </a:p>
          <a:p>
            <a:pPr lvl="1"/>
            <a:r>
              <a:rPr lang="ja-JP" altLang="en-US" dirty="0"/>
              <a:t>「サイバーセキュリティ協議会」の</a:t>
            </a:r>
            <a:r>
              <a:rPr lang="ja-JP" altLang="en-US" dirty="0" smtClean="0"/>
              <a:t>設置</a:t>
            </a:r>
            <a:endParaRPr lang="en-US" altLang="ja-JP" dirty="0" smtClean="0"/>
          </a:p>
          <a:p>
            <a:pPr lvl="1"/>
            <a:r>
              <a:rPr lang="ja-JP" altLang="en-US" dirty="0"/>
              <a:t>グローバル</a:t>
            </a:r>
            <a:r>
              <a:rPr lang="ja-JP" altLang="en-US" dirty="0" smtClean="0"/>
              <a:t>連携</a:t>
            </a:r>
            <a:endParaRPr lang="en-US" altLang="ja-JP" dirty="0" smtClean="0"/>
          </a:p>
          <a:p>
            <a:r>
              <a:rPr lang="ja-JP" altLang="en-US" dirty="0"/>
              <a:t>不正競争</a:t>
            </a:r>
            <a:r>
              <a:rPr lang="ja-JP" altLang="en-US" dirty="0" smtClean="0"/>
              <a:t>防止法</a:t>
            </a:r>
            <a:endParaRPr lang="en-US" altLang="ja-JP" dirty="0" smtClean="0"/>
          </a:p>
          <a:p>
            <a:pPr lvl="1"/>
            <a:r>
              <a:rPr lang="ja-JP" altLang="en-US" dirty="0"/>
              <a:t>不正競争防止法は、事業者間の公正な競争と</a:t>
            </a:r>
            <a:r>
              <a:rPr lang="ja-JP" altLang="en-US" dirty="0" smtClean="0"/>
              <a:t>国際約束</a:t>
            </a:r>
            <a:r>
              <a:rPr lang="ja-JP" altLang="en-US" dirty="0"/>
              <a:t>の的確な実施を確保するため、不正競争の防止</a:t>
            </a:r>
            <a:r>
              <a:rPr lang="ja-JP" altLang="en-US" dirty="0" smtClean="0"/>
              <a:t>を目的</a:t>
            </a:r>
            <a:r>
              <a:rPr lang="ja-JP" altLang="en-US" dirty="0"/>
              <a:t>として設けられた法律で</a:t>
            </a:r>
            <a:r>
              <a:rPr lang="ja-JP" altLang="en-US" dirty="0" smtClean="0"/>
              <a:t>ある</a:t>
            </a:r>
            <a:endParaRPr lang="en-US" altLang="ja-JP" dirty="0" smtClean="0"/>
          </a:p>
          <a:p>
            <a:pPr lvl="1"/>
            <a:r>
              <a:rPr lang="ja-JP" altLang="en-US" dirty="0"/>
              <a:t>安心してデータ</a:t>
            </a:r>
            <a:r>
              <a:rPr lang="ja-JP" altLang="en-US" dirty="0" smtClean="0"/>
              <a:t>をやり取り</a:t>
            </a:r>
            <a:r>
              <a:rPr lang="ja-JP" altLang="en-US" dirty="0"/>
              <a:t>でき、データの創出・収集・分析・管理等に</a:t>
            </a:r>
            <a:r>
              <a:rPr lang="ja-JP" altLang="en-US" dirty="0" smtClean="0"/>
              <a:t>対する</a:t>
            </a:r>
            <a:r>
              <a:rPr lang="ja-JP" altLang="en-US" dirty="0"/>
              <a:t>投資に見合った適正な対価を得られる環境整備が</a:t>
            </a:r>
            <a:r>
              <a:rPr lang="ja-JP" altLang="en-US" dirty="0" smtClean="0"/>
              <a:t>重要</a:t>
            </a:r>
            <a:endParaRPr lang="en-US" altLang="ja-JP" dirty="0" smtClean="0"/>
          </a:p>
          <a:p>
            <a:pPr lvl="1"/>
            <a:r>
              <a:rPr lang="ja-JP" altLang="en-US" dirty="0"/>
              <a:t>データ利活用促進に向けた</a:t>
            </a:r>
            <a:r>
              <a:rPr lang="ja-JP" altLang="en-US" dirty="0" smtClean="0"/>
              <a:t>制度</a:t>
            </a:r>
            <a:endParaRPr lang="en-US" altLang="ja-JP" dirty="0" smtClean="0"/>
          </a:p>
          <a:p>
            <a:pPr lvl="1"/>
            <a:r>
              <a:rPr lang="ja-JP" altLang="en-US" dirty="0"/>
              <a:t>暗号化等の技術的な制限手段の保護強化</a:t>
            </a:r>
            <a:endParaRPr kumimoji="1" lang="ja-JP" altLang="en-US" dirty="0"/>
          </a:p>
        </p:txBody>
      </p:sp>
    </p:spTree>
    <p:extLst>
      <p:ext uri="{BB962C8B-B14F-4D97-AF65-F5344CB8AC3E}">
        <p14:creationId xmlns:p14="http://schemas.microsoft.com/office/powerpoint/2010/main" val="1201637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en-US" altLang="ja-JP" dirty="0"/>
              <a:t>IPA </a:t>
            </a:r>
            <a:r>
              <a:rPr lang="ja-JP" altLang="en-US" dirty="0"/>
              <a:t>が選ぶ情報セキュリティ</a:t>
            </a:r>
            <a:r>
              <a:rPr lang="en-US" altLang="ja-JP" dirty="0"/>
              <a:t>10</a:t>
            </a:r>
            <a:r>
              <a:rPr lang="ja-JP" altLang="en-US" dirty="0"/>
              <a:t>大脅威</a:t>
            </a:r>
            <a:r>
              <a:rPr lang="en-US" altLang="ja-JP" dirty="0" smtClean="0"/>
              <a:t>2018</a:t>
            </a:r>
            <a:endParaRPr kumimoji="1" lang="ja-JP" altLang="en-US" dirty="0"/>
          </a:p>
        </p:txBody>
      </p:sp>
      <p:sp>
        <p:nvSpPr>
          <p:cNvPr id="5" name="コンテンツ プレースホルダー 4"/>
          <p:cNvSpPr>
            <a:spLocks noGrp="1"/>
          </p:cNvSpPr>
          <p:nvPr>
            <p:ph sz="half" idx="1"/>
          </p:nvPr>
        </p:nvSpPr>
        <p:spPr/>
        <p:txBody>
          <a:bodyPr>
            <a:normAutofit fontScale="92500" lnSpcReduction="20000"/>
          </a:bodyPr>
          <a:lstStyle/>
          <a:p>
            <a:r>
              <a:rPr kumimoji="1" lang="ja-JP" altLang="en-US" dirty="0" smtClean="0"/>
              <a:t>個人向け</a:t>
            </a:r>
            <a:endParaRPr kumimoji="1" lang="en-US" altLang="ja-JP" dirty="0" smtClean="0"/>
          </a:p>
          <a:p>
            <a:pPr marL="914400" lvl="1" indent="-457200">
              <a:buFont typeface="+mj-lt"/>
              <a:buAutoNum type="arabicPeriod"/>
            </a:pPr>
            <a:r>
              <a:rPr lang="ja-JP" altLang="en-US" dirty="0" smtClean="0"/>
              <a:t>インターネットバンキング、クレジットカードの不正利用</a:t>
            </a:r>
            <a:endParaRPr lang="en-US" altLang="ja-JP" dirty="0" smtClean="0"/>
          </a:p>
          <a:p>
            <a:pPr marL="914400" lvl="1" indent="-457200">
              <a:buFont typeface="+mj-lt"/>
              <a:buAutoNum type="arabicPeriod"/>
            </a:pPr>
            <a:r>
              <a:rPr kumimoji="1" lang="ja-JP" altLang="en-US" dirty="0" smtClean="0"/>
              <a:t>ランサムウェア</a:t>
            </a:r>
            <a:endParaRPr kumimoji="1" lang="en-US" altLang="ja-JP" dirty="0" smtClean="0"/>
          </a:p>
          <a:p>
            <a:pPr marL="914400" lvl="1" indent="-457200">
              <a:buFont typeface="+mj-lt"/>
              <a:buAutoNum type="arabicPeriod"/>
            </a:pPr>
            <a:r>
              <a:rPr lang="ja-JP" altLang="en-US" dirty="0" smtClean="0"/>
              <a:t>誹謗中傷</a:t>
            </a:r>
            <a:endParaRPr lang="en-US" altLang="ja-JP" dirty="0" smtClean="0"/>
          </a:p>
          <a:p>
            <a:pPr marL="914400" lvl="1" indent="-457200">
              <a:buFont typeface="+mj-lt"/>
              <a:buAutoNum type="arabicPeriod"/>
            </a:pPr>
            <a:r>
              <a:rPr kumimoji="1" lang="ja-JP" altLang="en-US" dirty="0" smtClean="0"/>
              <a:t>スマートフォン</a:t>
            </a:r>
            <a:endParaRPr kumimoji="1" lang="en-US" altLang="ja-JP" dirty="0" smtClean="0"/>
          </a:p>
          <a:p>
            <a:pPr marL="914400" lvl="1" indent="-457200">
              <a:buFont typeface="+mj-lt"/>
              <a:buAutoNum type="arabicPeriod"/>
            </a:pPr>
            <a:r>
              <a:rPr lang="en-US" altLang="ja-JP" dirty="0" smtClean="0"/>
              <a:t>Web </a:t>
            </a:r>
            <a:r>
              <a:rPr lang="ja-JP" altLang="en-US" dirty="0" err="1" smtClean="0"/>
              <a:t>への</a:t>
            </a:r>
            <a:r>
              <a:rPr lang="ja-JP" altLang="en-US" dirty="0" smtClean="0"/>
              <a:t>不正ログイン</a:t>
            </a:r>
            <a:endParaRPr lang="en-US" altLang="ja-JP" dirty="0" smtClean="0"/>
          </a:p>
          <a:p>
            <a:pPr marL="914400" lvl="1" indent="-457200">
              <a:buFont typeface="+mj-lt"/>
              <a:buAutoNum type="arabicPeriod"/>
            </a:pPr>
            <a:r>
              <a:rPr kumimoji="1" lang="en-US" altLang="ja-JP" dirty="0" smtClean="0"/>
              <a:t>Web</a:t>
            </a:r>
            <a:r>
              <a:rPr kumimoji="1" lang="ja-JP" altLang="en-US" dirty="0" smtClean="0"/>
              <a:t>から個人情報漏えい</a:t>
            </a:r>
            <a:endParaRPr kumimoji="1" lang="en-US" altLang="ja-JP" dirty="0" smtClean="0"/>
          </a:p>
          <a:p>
            <a:pPr marL="914400" lvl="1" indent="-457200">
              <a:buFont typeface="+mj-lt"/>
              <a:buAutoNum type="arabicPeriod"/>
            </a:pPr>
            <a:r>
              <a:rPr lang="ja-JP" altLang="en-US" dirty="0"/>
              <a:t>犯罪</a:t>
            </a:r>
            <a:r>
              <a:rPr lang="ja-JP" altLang="en-US" dirty="0" smtClean="0"/>
              <a:t>の低年齢化</a:t>
            </a:r>
            <a:endParaRPr lang="en-US" altLang="ja-JP" dirty="0" smtClean="0"/>
          </a:p>
          <a:p>
            <a:pPr marL="914400" lvl="1" indent="-457200">
              <a:buFont typeface="+mj-lt"/>
              <a:buAutoNum type="arabicPeriod"/>
            </a:pPr>
            <a:r>
              <a:rPr kumimoji="1" lang="ja-JP" altLang="en-US" dirty="0" smtClean="0"/>
              <a:t>不正請求</a:t>
            </a:r>
            <a:endParaRPr kumimoji="1" lang="en-US" altLang="ja-JP" dirty="0" smtClean="0"/>
          </a:p>
          <a:p>
            <a:pPr marL="914400" lvl="1" indent="-457200">
              <a:buFont typeface="+mj-lt"/>
              <a:buAutoNum type="arabicPeriod"/>
            </a:pPr>
            <a:r>
              <a:rPr lang="en-US" altLang="ja-JP" dirty="0" err="1" smtClean="0"/>
              <a:t>IoT</a:t>
            </a:r>
            <a:endParaRPr lang="en-US" altLang="ja-JP" dirty="0" smtClean="0"/>
          </a:p>
          <a:p>
            <a:pPr marL="914400" lvl="1" indent="-457200">
              <a:buFont typeface="+mj-lt"/>
              <a:buAutoNum type="arabicPeriod"/>
            </a:pPr>
            <a:r>
              <a:rPr kumimoji="1" lang="ja-JP" altLang="en-US" dirty="0" smtClean="0"/>
              <a:t>インターネット</a:t>
            </a:r>
            <a:r>
              <a:rPr kumimoji="1" lang="ja-JP" altLang="en-US" dirty="0"/>
              <a:t>詐欺</a:t>
            </a:r>
          </a:p>
        </p:txBody>
      </p:sp>
      <p:sp>
        <p:nvSpPr>
          <p:cNvPr id="6" name="コンテンツ プレースホルダー 5"/>
          <p:cNvSpPr>
            <a:spLocks noGrp="1"/>
          </p:cNvSpPr>
          <p:nvPr>
            <p:ph sz="half" idx="2"/>
          </p:nvPr>
        </p:nvSpPr>
        <p:spPr/>
        <p:txBody>
          <a:bodyPr>
            <a:normAutofit fontScale="92500" lnSpcReduction="20000"/>
          </a:bodyPr>
          <a:lstStyle/>
          <a:p>
            <a:r>
              <a:rPr kumimoji="1" lang="ja-JP" altLang="en-US" dirty="0" smtClean="0"/>
              <a:t>組織向け</a:t>
            </a:r>
            <a:endParaRPr kumimoji="1" lang="en-US" altLang="ja-JP" dirty="0" smtClean="0"/>
          </a:p>
          <a:p>
            <a:pPr marL="914400" lvl="1" indent="-457200">
              <a:buFont typeface="+mj-lt"/>
              <a:buAutoNum type="arabicPeriod"/>
            </a:pPr>
            <a:r>
              <a:rPr lang="ja-JP" altLang="en-US" dirty="0" smtClean="0"/>
              <a:t>標的型攻撃</a:t>
            </a:r>
            <a:endParaRPr lang="en-US" altLang="ja-JP" dirty="0" smtClean="0"/>
          </a:p>
          <a:p>
            <a:pPr marL="914400" lvl="1" indent="-457200">
              <a:buFont typeface="+mj-lt"/>
              <a:buAutoNum type="arabicPeriod"/>
            </a:pPr>
            <a:r>
              <a:rPr kumimoji="1" lang="ja-JP" altLang="en-US" dirty="0" smtClean="0"/>
              <a:t>ランサムウェア</a:t>
            </a:r>
            <a:endParaRPr kumimoji="1" lang="en-US" altLang="ja-JP" dirty="0" smtClean="0"/>
          </a:p>
          <a:p>
            <a:pPr marL="914400" lvl="1" indent="-457200">
              <a:buFont typeface="+mj-lt"/>
              <a:buAutoNum type="arabicPeriod"/>
            </a:pPr>
            <a:r>
              <a:rPr lang="ja-JP" altLang="en-US" dirty="0" smtClean="0"/>
              <a:t>ビジネスメール詐欺</a:t>
            </a:r>
            <a:endParaRPr lang="en-US" altLang="ja-JP" dirty="0" smtClean="0"/>
          </a:p>
          <a:p>
            <a:pPr marL="914400" lvl="1" indent="-457200">
              <a:buFont typeface="+mj-lt"/>
              <a:buAutoNum type="arabicPeriod"/>
            </a:pPr>
            <a:r>
              <a:rPr kumimoji="1" lang="ja-JP" altLang="en-US" dirty="0" smtClean="0"/>
              <a:t>公開された脆弱性情報の悪用</a:t>
            </a:r>
            <a:endParaRPr kumimoji="1" lang="en-US" altLang="ja-JP" dirty="0" smtClean="0"/>
          </a:p>
          <a:p>
            <a:pPr marL="914400" lvl="1" indent="-457200">
              <a:buFont typeface="+mj-lt"/>
              <a:buAutoNum type="arabicPeriod"/>
            </a:pPr>
            <a:r>
              <a:rPr lang="ja-JP" altLang="en-US" dirty="0" smtClean="0"/>
              <a:t>セキュリティ人材不足</a:t>
            </a:r>
            <a:endParaRPr lang="en-US" altLang="ja-JP" dirty="0" smtClean="0"/>
          </a:p>
          <a:p>
            <a:pPr marL="914400" lvl="1" indent="-457200">
              <a:buFont typeface="+mj-lt"/>
              <a:buAutoNum type="arabicPeriod"/>
            </a:pPr>
            <a:r>
              <a:rPr lang="en-US" altLang="ja-JP" dirty="0"/>
              <a:t>Web</a:t>
            </a:r>
            <a:r>
              <a:rPr lang="ja-JP" altLang="en-US" dirty="0"/>
              <a:t>から個人情報漏えい</a:t>
            </a:r>
          </a:p>
          <a:p>
            <a:pPr marL="914400" lvl="1" indent="-457200">
              <a:buFont typeface="+mj-lt"/>
              <a:buAutoNum type="arabicPeriod"/>
            </a:pPr>
            <a:r>
              <a:rPr kumimoji="1" lang="en-US" altLang="ja-JP" dirty="0" err="1" smtClean="0"/>
              <a:t>IoT</a:t>
            </a:r>
            <a:endParaRPr kumimoji="1" lang="en-US" altLang="ja-JP" dirty="0" smtClean="0"/>
          </a:p>
          <a:p>
            <a:pPr marL="914400" lvl="1" indent="-457200">
              <a:buFont typeface="+mj-lt"/>
              <a:buAutoNum type="arabicPeriod"/>
            </a:pPr>
            <a:r>
              <a:rPr lang="ja-JP" altLang="en-US" dirty="0" smtClean="0"/>
              <a:t>内部不正</a:t>
            </a:r>
            <a:endParaRPr lang="en-US" altLang="ja-JP" dirty="0" smtClean="0"/>
          </a:p>
          <a:p>
            <a:pPr marL="914400" lvl="1" indent="-457200">
              <a:buFont typeface="+mj-lt"/>
              <a:buAutoNum type="arabicPeriod"/>
            </a:pPr>
            <a:r>
              <a:rPr kumimoji="1" lang="ja-JP" altLang="en-US" dirty="0" smtClean="0"/>
              <a:t>サービス妨害攻撃</a:t>
            </a:r>
            <a:endParaRPr kumimoji="1" lang="en-US" altLang="ja-JP" dirty="0" smtClean="0"/>
          </a:p>
          <a:p>
            <a:pPr marL="914400" lvl="1" indent="-457200">
              <a:buFont typeface="+mj-lt"/>
              <a:buAutoNum type="arabicPeriod"/>
            </a:pPr>
            <a:r>
              <a:rPr lang="ja-JP" altLang="en-US" dirty="0"/>
              <a:t>犯罪</a:t>
            </a:r>
            <a:r>
              <a:rPr lang="ja-JP" altLang="en-US" dirty="0" smtClean="0"/>
              <a:t>の</a:t>
            </a:r>
            <a:r>
              <a:rPr lang="ja-JP" altLang="en-US" dirty="0"/>
              <a:t>ビジネス化</a:t>
            </a:r>
            <a:endParaRPr kumimoji="1" lang="ja-JP" altLang="en-US" dirty="0"/>
          </a:p>
        </p:txBody>
      </p:sp>
    </p:spTree>
    <p:extLst>
      <p:ext uri="{BB962C8B-B14F-4D97-AF65-F5344CB8AC3E}">
        <p14:creationId xmlns:p14="http://schemas.microsoft.com/office/powerpoint/2010/main" val="35206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82895"/>
            <a:ext cx="7886700" cy="1325563"/>
          </a:xfrm>
        </p:spPr>
        <p:txBody>
          <a:bodyPr/>
          <a:lstStyle/>
          <a:p>
            <a:r>
              <a:rPr kumimoji="1" lang="en-US" altLang="ja-JP" dirty="0" smtClean="0"/>
              <a:t>IPA</a:t>
            </a:r>
            <a:r>
              <a:rPr kumimoji="1" lang="ja-JP" altLang="en-US" dirty="0" smtClean="0"/>
              <a:t> とは</a:t>
            </a:r>
            <a:endParaRPr kumimoji="1" lang="ja-JP" altLang="en-US" dirty="0"/>
          </a:p>
        </p:txBody>
      </p:sp>
      <p:sp>
        <p:nvSpPr>
          <p:cNvPr id="3" name="コンテンツ プレースホルダー 2"/>
          <p:cNvSpPr>
            <a:spLocks noGrp="1"/>
          </p:cNvSpPr>
          <p:nvPr>
            <p:ph idx="1"/>
          </p:nvPr>
        </p:nvSpPr>
        <p:spPr>
          <a:xfrm>
            <a:off x="628650" y="1844040"/>
            <a:ext cx="7886700" cy="4884420"/>
          </a:xfrm>
        </p:spPr>
        <p:txBody>
          <a:bodyPr>
            <a:noAutofit/>
          </a:bodyPr>
          <a:lstStyle/>
          <a:p>
            <a:r>
              <a:rPr lang="ja-JP" altLang="en-US" sz="1600" dirty="0">
                <a:latin typeface="ＭＳ ゴシック" panose="020B0609070205080204" pitchFamily="49" charset="-128"/>
                <a:ea typeface="ＭＳ ゴシック" panose="020B0609070205080204" pitchFamily="49" charset="-128"/>
              </a:rPr>
              <a:t>独立行政法人情報処理推進機構（じょうほうしょりすいしんきこう、英</a:t>
            </a:r>
            <a:r>
              <a:rPr lang="en-US" altLang="ja-JP" sz="1600" dirty="0">
                <a:latin typeface="ＭＳ ゴシック" panose="020B0609070205080204" pitchFamily="49" charset="-128"/>
                <a:ea typeface="ＭＳ ゴシック" panose="020B0609070205080204" pitchFamily="49" charset="-128"/>
              </a:rPr>
              <a:t>: Information-technology Promotion Agency, Japan</a:t>
            </a:r>
            <a:r>
              <a:rPr lang="ja-JP" altLang="en-US" sz="1600" dirty="0" err="1">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略称：</a:t>
            </a:r>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）は、日本における</a:t>
            </a:r>
            <a:r>
              <a:rPr lang="en-US" altLang="ja-JP" sz="1600" dirty="0">
                <a:latin typeface="ＭＳ ゴシック" panose="020B0609070205080204" pitchFamily="49" charset="-128"/>
                <a:ea typeface="ＭＳ ゴシック" panose="020B0609070205080204" pitchFamily="49" charset="-128"/>
              </a:rPr>
              <a:t>IT</a:t>
            </a:r>
            <a:r>
              <a:rPr lang="ja-JP" altLang="en-US" sz="1600" dirty="0">
                <a:latin typeface="ＭＳ ゴシック" panose="020B0609070205080204" pitchFamily="49" charset="-128"/>
                <a:ea typeface="ＭＳ ゴシック" panose="020B0609070205080204" pitchFamily="49" charset="-128"/>
              </a:rPr>
              <a:t>国家戦略を技術面、人材面から支えるために設立された、経済産業省所管の中期目標管理法人たる独立行政法人である。 </a:t>
            </a:r>
          </a:p>
          <a:p>
            <a:r>
              <a:rPr lang="ja-JP" altLang="en-US" sz="1600" dirty="0">
                <a:latin typeface="ＭＳ ゴシック" panose="020B0609070205080204" pitchFamily="49" charset="-128"/>
                <a:ea typeface="ＭＳ ゴシック" panose="020B0609070205080204" pitchFamily="49" charset="-128"/>
              </a:rPr>
              <a:t>日本のソフトウェア分野における競争力の総合的な強化を図る。情報処理の促進に関する法律の一部を改正する法律（平成</a:t>
            </a:r>
            <a:r>
              <a:rPr lang="en-US" altLang="ja-JP" sz="1600" dirty="0">
                <a:latin typeface="ＭＳ ゴシック" panose="020B0609070205080204" pitchFamily="49" charset="-128"/>
                <a:ea typeface="ＭＳ ゴシック" panose="020B0609070205080204" pitchFamily="49" charset="-128"/>
              </a:rPr>
              <a:t>14</a:t>
            </a:r>
            <a:r>
              <a:rPr lang="ja-JP" altLang="en-US" sz="1600" dirty="0">
                <a:latin typeface="ＭＳ ゴシック" panose="020B0609070205080204" pitchFamily="49" charset="-128"/>
                <a:ea typeface="ＭＳ ゴシック" panose="020B0609070205080204" pitchFamily="49" charset="-128"/>
              </a:rPr>
              <a:t>年法律第</a:t>
            </a:r>
            <a:r>
              <a:rPr lang="en-US" altLang="ja-JP" sz="1600" dirty="0">
                <a:latin typeface="ＭＳ ゴシック" panose="020B0609070205080204" pitchFamily="49" charset="-128"/>
                <a:ea typeface="ＭＳ ゴシック" panose="020B0609070205080204" pitchFamily="49" charset="-128"/>
              </a:rPr>
              <a:t>144</a:t>
            </a:r>
            <a:r>
              <a:rPr lang="ja-JP" altLang="en-US" sz="1600" dirty="0">
                <a:latin typeface="ＭＳ ゴシック" panose="020B0609070205080204" pitchFamily="49" charset="-128"/>
                <a:ea typeface="ＭＳ ゴシック" panose="020B0609070205080204" pitchFamily="49" charset="-128"/>
              </a:rPr>
              <a:t>号）により、</a:t>
            </a:r>
            <a:r>
              <a:rPr lang="en-US" altLang="ja-JP" sz="1600" dirty="0">
                <a:latin typeface="ＭＳ ゴシック" panose="020B0609070205080204" pitchFamily="49" charset="-128"/>
                <a:ea typeface="ＭＳ ゴシック" panose="020B0609070205080204" pitchFamily="49" charset="-128"/>
              </a:rPr>
              <a:t>2004</a:t>
            </a:r>
            <a:r>
              <a:rPr lang="ja-JP" altLang="en-US" sz="1600" dirty="0">
                <a:latin typeface="ＭＳ ゴシック" panose="020B0609070205080204" pitchFamily="49" charset="-128"/>
                <a:ea typeface="ＭＳ ゴシック" panose="020B0609070205080204" pitchFamily="49" charset="-128"/>
              </a:rPr>
              <a:t>年（平成</a:t>
            </a:r>
            <a:r>
              <a:rPr lang="en-US" altLang="ja-JP" sz="1600" dirty="0">
                <a:latin typeface="ＭＳ ゴシック" panose="020B0609070205080204" pitchFamily="49" charset="-128"/>
                <a:ea typeface="ＭＳ ゴシック" panose="020B0609070205080204" pitchFamily="49" charset="-128"/>
              </a:rPr>
              <a:t>16</a:t>
            </a:r>
            <a:r>
              <a:rPr lang="ja-JP" altLang="en-US" sz="1600" dirty="0">
                <a:latin typeface="ＭＳ ゴシック" panose="020B0609070205080204" pitchFamily="49" charset="-128"/>
                <a:ea typeface="ＭＳ ゴシック" panose="020B0609070205080204" pitchFamily="49" charset="-128"/>
              </a:rPr>
              <a:t>年）</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月</a:t>
            </a:r>
            <a:r>
              <a:rPr lang="en-US" altLang="ja-JP" sz="1600" dirty="0">
                <a:latin typeface="ＭＳ ゴシック" panose="020B0609070205080204" pitchFamily="49" charset="-128"/>
                <a:ea typeface="ＭＳ ゴシック" panose="020B0609070205080204" pitchFamily="49" charset="-128"/>
              </a:rPr>
              <a:t>5</a:t>
            </a:r>
            <a:r>
              <a:rPr lang="ja-JP" altLang="en-US" sz="1600" dirty="0">
                <a:latin typeface="ＭＳ ゴシック" panose="020B0609070205080204" pitchFamily="49" charset="-128"/>
                <a:ea typeface="ＭＳ ゴシック" panose="020B0609070205080204" pitchFamily="49" charset="-128"/>
              </a:rPr>
              <a:t>日に設立され、同法附則第</a:t>
            </a:r>
            <a:r>
              <a:rPr lang="en-US" altLang="ja-JP" sz="1600" dirty="0">
                <a:latin typeface="ＭＳ ゴシック" panose="020B0609070205080204" pitchFamily="49" charset="-128"/>
                <a:ea typeface="ＭＳ ゴシック" panose="020B0609070205080204" pitchFamily="49" charset="-128"/>
              </a:rPr>
              <a:t>2</a:t>
            </a:r>
            <a:r>
              <a:rPr lang="ja-JP" altLang="en-US" sz="1600" dirty="0">
                <a:latin typeface="ＭＳ ゴシック" panose="020B0609070205080204" pitchFamily="49" charset="-128"/>
                <a:ea typeface="ＭＳ ゴシック" panose="020B0609070205080204" pitchFamily="49" charset="-128"/>
              </a:rPr>
              <a:t>条第</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項の規定により解散した、特別認可法人である情報処理振興事業協会</a:t>
            </a:r>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の業務等を承継した</a:t>
            </a:r>
            <a:r>
              <a:rPr lang="ja-JP" altLang="en-US" sz="1600" dirty="0" smtClean="0">
                <a:latin typeface="ＭＳ ゴシック" panose="020B0609070205080204" pitchFamily="49" charset="-128"/>
                <a:ea typeface="ＭＳ ゴシック" panose="020B0609070205080204" pitchFamily="49" charset="-128"/>
              </a:rPr>
              <a:t>。</a:t>
            </a:r>
            <a:endParaRPr lang="en-US" altLang="ja-JP" sz="1600" dirty="0" smtClean="0">
              <a:latin typeface="ＭＳ ゴシック" panose="020B0609070205080204" pitchFamily="49" charset="-128"/>
              <a:ea typeface="ＭＳ ゴシック" panose="020B0609070205080204" pitchFamily="49" charset="-128"/>
            </a:endParaRPr>
          </a:p>
          <a:p>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では、特別認可法人 情報処理振興事業協会の時代からコンピュータウイルスやセキュリティに関係する調査・情報提供を行ってきた。また、中小コンピュータソフトベンダーの債務保証事業などのソフトウェア開発補助事業を行っている。天才的プログラマの発掘のための未踏ソフトウェア創造事業、特に若年の開発者を対象とした未踏ユース制度などの人材育成事業も行っている。 </a:t>
            </a:r>
          </a:p>
          <a:p>
            <a:r>
              <a:rPr lang="ja-JP" altLang="en-US" sz="1600" dirty="0">
                <a:latin typeface="ＭＳ ゴシック" panose="020B0609070205080204" pitchFamily="49" charset="-128"/>
                <a:ea typeface="ＭＳ ゴシック" panose="020B0609070205080204" pitchFamily="49" charset="-128"/>
              </a:rPr>
              <a:t>なお、情報処理の促進に関する法律の規定により、情報処理安全確保支援士制度の登録事務（取消事務、命令事務を除く）と講習事務、情報処理安全確保支援士試験・情報処理技術者試験の試験事務を行っている</a:t>
            </a:r>
            <a:r>
              <a:rPr lang="en-US" altLang="ja-JP" sz="1600" dirty="0">
                <a:latin typeface="ＭＳ ゴシック" panose="020B0609070205080204" pitchFamily="49" charset="-128"/>
                <a:ea typeface="ＭＳ ゴシック" panose="020B0609070205080204" pitchFamily="49" charset="-128"/>
              </a:rPr>
              <a:t>IT</a:t>
            </a:r>
            <a:r>
              <a:rPr lang="ja-JP" altLang="en-US" sz="1600" dirty="0">
                <a:latin typeface="ＭＳ ゴシック" panose="020B0609070205080204" pitchFamily="49" charset="-128"/>
                <a:ea typeface="ＭＳ ゴシック" panose="020B0609070205080204" pitchFamily="49" charset="-128"/>
              </a:rPr>
              <a:t>人材育成センター国家資格・試験部（旧：情報処理技術者試験センター）は、</a:t>
            </a:r>
            <a:r>
              <a:rPr lang="en-US" altLang="ja-JP" sz="1600" dirty="0">
                <a:latin typeface="ＭＳ ゴシック" panose="020B0609070205080204" pitchFamily="49" charset="-128"/>
                <a:ea typeface="ＭＳ ゴシック" panose="020B0609070205080204" pitchFamily="49" charset="-128"/>
              </a:rPr>
              <a:t>1984</a:t>
            </a:r>
            <a:r>
              <a:rPr lang="ja-JP" altLang="en-US" sz="1600" dirty="0">
                <a:latin typeface="ＭＳ ゴシック" panose="020B0609070205080204" pitchFamily="49" charset="-128"/>
                <a:ea typeface="ＭＳ ゴシック" panose="020B0609070205080204" pitchFamily="49" charset="-128"/>
              </a:rPr>
              <a:t>年から</a:t>
            </a:r>
            <a:r>
              <a:rPr lang="en-US" altLang="ja-JP" sz="1600" dirty="0">
                <a:latin typeface="ＭＳ ゴシック" panose="020B0609070205080204" pitchFamily="49" charset="-128"/>
                <a:ea typeface="ＭＳ ゴシック" panose="020B0609070205080204" pitchFamily="49" charset="-128"/>
              </a:rPr>
              <a:t>2003</a:t>
            </a:r>
            <a:r>
              <a:rPr lang="ja-JP" altLang="en-US" sz="1600" dirty="0">
                <a:latin typeface="ＭＳ ゴシック" panose="020B0609070205080204" pitchFamily="49" charset="-128"/>
                <a:ea typeface="ＭＳ ゴシック" panose="020B0609070205080204" pitchFamily="49" charset="-128"/>
              </a:rPr>
              <a:t>年までは財団法人日本情報処理開発協会で情報処理技術者試験の試験事務を行ってきて</a:t>
            </a:r>
            <a:r>
              <a:rPr lang="en-US" altLang="ja-JP" sz="1600" dirty="0">
                <a:latin typeface="ＭＳ ゴシック" panose="020B0609070205080204" pitchFamily="49" charset="-128"/>
                <a:ea typeface="ＭＳ ゴシック" panose="020B0609070205080204" pitchFamily="49" charset="-128"/>
              </a:rPr>
              <a:t>2004</a:t>
            </a:r>
            <a:r>
              <a:rPr lang="ja-JP" altLang="en-US" sz="1600" dirty="0">
                <a:latin typeface="ＭＳ ゴシック" panose="020B0609070205080204" pitchFamily="49" charset="-128"/>
                <a:ea typeface="ＭＳ ゴシック" panose="020B0609070205080204" pitchFamily="49" charset="-128"/>
              </a:rPr>
              <a:t>年に</a:t>
            </a:r>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の一組織になっている。 </a:t>
            </a:r>
            <a:endParaRPr kumimoji="1" lang="ja-JP" altLang="en-US" sz="1600"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3811688" y="438470"/>
            <a:ext cx="2316696" cy="1014411"/>
          </a:xfrm>
          <a:prstGeom prst="rect">
            <a:avLst/>
          </a:prstGeom>
        </p:spPr>
      </p:pic>
      <p:pic>
        <p:nvPicPr>
          <p:cNvPr id="5" name="図 4"/>
          <p:cNvPicPr>
            <a:picLocks noChangeAspect="1"/>
          </p:cNvPicPr>
          <p:nvPr/>
        </p:nvPicPr>
        <p:blipFill>
          <a:blip r:embed="rId3"/>
          <a:stretch>
            <a:fillRect/>
          </a:stretch>
        </p:blipFill>
        <p:spPr>
          <a:xfrm>
            <a:off x="7397493" y="405132"/>
            <a:ext cx="1117857" cy="1081085"/>
          </a:xfrm>
          <a:prstGeom prst="rect">
            <a:avLst/>
          </a:prstGeom>
        </p:spPr>
      </p:pic>
    </p:spTree>
    <p:extLst>
      <p:ext uri="{BB962C8B-B14F-4D97-AF65-F5344CB8AC3E}">
        <p14:creationId xmlns:p14="http://schemas.microsoft.com/office/powerpoint/2010/main" val="2473156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2017</a:t>
            </a:r>
            <a:r>
              <a:rPr lang="ja-JP" altLang="en-US" dirty="0"/>
              <a:t>年度インシデント</a:t>
            </a:r>
            <a:r>
              <a:rPr lang="ja-JP" altLang="en-US" dirty="0" smtClean="0"/>
              <a:t>状況</a:t>
            </a:r>
            <a:endParaRPr kumimoji="1" lang="ja-JP" altLang="en-US" dirty="0"/>
          </a:p>
        </p:txBody>
      </p:sp>
      <p:sp>
        <p:nvSpPr>
          <p:cNvPr id="5" name="コンテンツ プレースホルダー 4"/>
          <p:cNvSpPr>
            <a:spLocks noGrp="1"/>
          </p:cNvSpPr>
          <p:nvPr>
            <p:ph sz="half" idx="1"/>
          </p:nvPr>
        </p:nvSpPr>
        <p:spPr/>
        <p:txBody>
          <a:bodyPr/>
          <a:lstStyle/>
          <a:p>
            <a:r>
              <a:rPr kumimoji="1" lang="ja-JP" altLang="en-US" dirty="0" smtClean="0"/>
              <a:t>国際</a:t>
            </a:r>
            <a:endParaRPr kumimoji="1" lang="en-US" altLang="ja-JP" dirty="0" smtClean="0"/>
          </a:p>
          <a:p>
            <a:pPr lvl="1"/>
            <a:r>
              <a:rPr lang="ja-JP" altLang="en-US" dirty="0" smtClean="0"/>
              <a:t>ランサムウェア</a:t>
            </a:r>
            <a:endParaRPr lang="en-US" altLang="ja-JP" dirty="0" smtClean="0"/>
          </a:p>
          <a:p>
            <a:pPr lvl="1"/>
            <a:r>
              <a:rPr kumimoji="1" lang="ja-JP" altLang="en-US" dirty="0" smtClean="0"/>
              <a:t>情報漏えい</a:t>
            </a:r>
            <a:endParaRPr kumimoji="1" lang="en-US" altLang="ja-JP" dirty="0" smtClean="0"/>
          </a:p>
          <a:p>
            <a:pPr lvl="1"/>
            <a:r>
              <a:rPr lang="ja-JP" altLang="en-US" dirty="0"/>
              <a:t>脆弱性</a:t>
            </a:r>
            <a:r>
              <a:rPr lang="ja-JP" altLang="en-US" dirty="0" smtClean="0"/>
              <a:t>を</a:t>
            </a:r>
            <a:r>
              <a:rPr lang="ja-JP" altLang="en-US" dirty="0"/>
              <a:t>利用</a:t>
            </a:r>
            <a:r>
              <a:rPr lang="ja-JP" altLang="en-US" dirty="0" smtClean="0"/>
              <a:t>した仮想</a:t>
            </a:r>
            <a:r>
              <a:rPr lang="ja-JP" altLang="en-US" dirty="0"/>
              <a:t>通貨</a:t>
            </a:r>
            <a:r>
              <a:rPr lang="ja-JP" altLang="en-US" dirty="0" smtClean="0"/>
              <a:t>の不正マイニング</a:t>
            </a:r>
            <a:endParaRPr lang="en-US" altLang="ja-JP" dirty="0" smtClean="0"/>
          </a:p>
          <a:p>
            <a:pPr lvl="1"/>
            <a:r>
              <a:rPr lang="ja-JP" altLang="en-US" dirty="0" smtClean="0"/>
              <a:t>フィッシングとビジネスメール詐欺</a:t>
            </a:r>
            <a:endParaRPr lang="en-US" altLang="ja-JP" dirty="0" smtClean="0"/>
          </a:p>
          <a:p>
            <a:pPr lvl="1"/>
            <a:endParaRPr kumimoji="1" lang="ja-JP" altLang="en-US" dirty="0"/>
          </a:p>
        </p:txBody>
      </p:sp>
      <p:sp>
        <p:nvSpPr>
          <p:cNvPr id="6" name="コンテンツ プレースホルダー 5"/>
          <p:cNvSpPr>
            <a:spLocks noGrp="1"/>
          </p:cNvSpPr>
          <p:nvPr>
            <p:ph sz="half" idx="2"/>
          </p:nvPr>
        </p:nvSpPr>
        <p:spPr/>
        <p:txBody>
          <a:bodyPr/>
          <a:lstStyle/>
          <a:p>
            <a:r>
              <a:rPr kumimoji="1" lang="ja-JP" altLang="en-US" dirty="0" smtClean="0"/>
              <a:t>国内</a:t>
            </a:r>
            <a:endParaRPr kumimoji="1" lang="en-US" altLang="ja-JP" dirty="0" smtClean="0"/>
          </a:p>
          <a:p>
            <a:pPr lvl="1"/>
            <a:r>
              <a:rPr lang="ja-JP" altLang="en-US" dirty="0" smtClean="0"/>
              <a:t>フィッシング攻撃による業務妨害</a:t>
            </a:r>
            <a:endParaRPr lang="en-US" altLang="ja-JP" dirty="0" smtClean="0"/>
          </a:p>
          <a:p>
            <a:pPr lvl="1"/>
            <a:r>
              <a:rPr lang="ja-JP" altLang="en-US" dirty="0" smtClean="0"/>
              <a:t>フィッシング</a:t>
            </a:r>
            <a:r>
              <a:rPr lang="ja-JP" altLang="en-US" dirty="0"/>
              <a:t>被害</a:t>
            </a:r>
            <a:endParaRPr lang="en-US" altLang="ja-JP" dirty="0" smtClean="0"/>
          </a:p>
          <a:p>
            <a:pPr lvl="1"/>
            <a:r>
              <a:rPr kumimoji="1" lang="en-US" altLang="ja-JP" dirty="0" smtClean="0"/>
              <a:t>Web</a:t>
            </a:r>
            <a:r>
              <a:rPr kumimoji="1" lang="ja-JP" altLang="en-US" dirty="0" smtClean="0"/>
              <a:t>サイトの改ざん</a:t>
            </a:r>
            <a:endParaRPr kumimoji="1" lang="en-US" altLang="ja-JP" dirty="0" smtClean="0"/>
          </a:p>
          <a:p>
            <a:pPr lvl="1"/>
            <a:r>
              <a:rPr lang="ja-JP" altLang="en-US" dirty="0" smtClean="0"/>
              <a:t>ビジネスメール詐欺</a:t>
            </a:r>
            <a:endParaRPr lang="en-US" altLang="ja-JP" dirty="0" smtClean="0"/>
          </a:p>
          <a:p>
            <a:pPr lvl="1"/>
            <a:r>
              <a:rPr kumimoji="1" lang="ja-JP" altLang="en-US" dirty="0" smtClean="0"/>
              <a:t>仮想</a:t>
            </a:r>
            <a:r>
              <a:rPr kumimoji="1" lang="ja-JP" altLang="en-US" dirty="0"/>
              <a:t>通貨</a:t>
            </a:r>
            <a:r>
              <a:rPr kumimoji="1" lang="ja-JP" altLang="en-US" dirty="0" smtClean="0"/>
              <a:t>の流出</a:t>
            </a:r>
            <a:endParaRPr kumimoji="1" lang="ja-JP" altLang="en-US" dirty="0"/>
          </a:p>
        </p:txBody>
      </p:sp>
    </p:spTree>
    <p:extLst>
      <p:ext uri="{BB962C8B-B14F-4D97-AF65-F5344CB8AC3E}">
        <p14:creationId xmlns:p14="http://schemas.microsoft.com/office/powerpoint/2010/main" val="884908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インシデント別</a:t>
            </a:r>
            <a:r>
              <a:rPr lang="ja-JP" altLang="en-US" dirty="0" smtClean="0"/>
              <a:t>事例</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ランサムウェア</a:t>
            </a:r>
            <a:endParaRPr kumimoji="1" lang="en-US" altLang="ja-JP" dirty="0" smtClean="0"/>
          </a:p>
          <a:p>
            <a:r>
              <a:rPr lang="ja-JP" altLang="en-US" dirty="0" smtClean="0"/>
              <a:t>サービス妨害</a:t>
            </a:r>
            <a:endParaRPr lang="en-US" altLang="ja-JP" dirty="0" smtClean="0"/>
          </a:p>
          <a:p>
            <a:r>
              <a:rPr kumimoji="1" lang="en-US" altLang="ja-JP" dirty="0" smtClean="0"/>
              <a:t>Web</a:t>
            </a:r>
            <a:r>
              <a:rPr kumimoji="1" lang="ja-JP" altLang="en-US" dirty="0" smtClean="0"/>
              <a:t>サイト改ざん</a:t>
            </a:r>
            <a:endParaRPr kumimoji="1" lang="en-US" altLang="ja-JP" dirty="0" smtClean="0"/>
          </a:p>
          <a:p>
            <a:r>
              <a:rPr lang="ja-JP" altLang="en-US" dirty="0" smtClean="0"/>
              <a:t>情報漏えい</a:t>
            </a:r>
            <a:endParaRPr lang="en-US" altLang="ja-JP" dirty="0" smtClean="0"/>
          </a:p>
          <a:p>
            <a:r>
              <a:rPr kumimoji="1" lang="ja-JP" altLang="en-US" dirty="0" smtClean="0"/>
              <a:t>金銭</a:t>
            </a:r>
            <a:r>
              <a:rPr kumimoji="1" lang="ja-JP" altLang="en-US" dirty="0"/>
              <a:t>被害</a:t>
            </a:r>
          </a:p>
        </p:txBody>
      </p:sp>
    </p:spTree>
    <p:extLst>
      <p:ext uri="{BB962C8B-B14F-4D97-AF65-F5344CB8AC3E}">
        <p14:creationId xmlns:p14="http://schemas.microsoft.com/office/powerpoint/2010/main" val="245193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ランサムウェア</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ランサムウェア：</a:t>
            </a:r>
            <a:r>
              <a:rPr kumimoji="1" lang="en-US" altLang="ja-JP" dirty="0" smtClean="0"/>
              <a:t>Ransom(</a:t>
            </a:r>
            <a:r>
              <a:rPr kumimoji="1" lang="ja-JP" altLang="en-US" dirty="0" smtClean="0"/>
              <a:t>身代金</a:t>
            </a:r>
            <a:r>
              <a:rPr kumimoji="1" lang="en-US" altLang="ja-JP" dirty="0" smtClean="0"/>
              <a:t>) + Software</a:t>
            </a:r>
          </a:p>
          <a:p>
            <a:r>
              <a:rPr lang="ja-JP" altLang="en-US" dirty="0" smtClean="0"/>
              <a:t>パソコン</a:t>
            </a:r>
            <a:r>
              <a:rPr lang="ja-JP" altLang="en-US" dirty="0"/>
              <a:t>内</a:t>
            </a:r>
            <a:r>
              <a:rPr lang="ja-JP" altLang="en-US" dirty="0" smtClean="0"/>
              <a:t>の</a:t>
            </a:r>
            <a:r>
              <a:rPr lang="ja-JP" altLang="en-US" dirty="0"/>
              <a:t>ファイル</a:t>
            </a:r>
            <a:r>
              <a:rPr lang="ja-JP" altLang="en-US" dirty="0" smtClean="0"/>
              <a:t>を暗号化する、または、ロック等でパソコンを使用不可にするウイルスの総称。</a:t>
            </a:r>
            <a:endParaRPr lang="en-US" altLang="ja-JP" dirty="0" smtClean="0"/>
          </a:p>
          <a:p>
            <a:r>
              <a:rPr kumimoji="1" lang="ja-JP" altLang="en-US" dirty="0" smtClean="0"/>
              <a:t>復旧の条件に身代金を支払うように促す脅迫メッセージを表示する。</a:t>
            </a:r>
            <a:endParaRPr kumimoji="1" lang="en-US" altLang="ja-JP" dirty="0" smtClean="0"/>
          </a:p>
          <a:p>
            <a:r>
              <a:rPr lang="en-US" altLang="ja-JP" dirty="0" err="1" smtClean="0"/>
              <a:t>Wanna</a:t>
            </a:r>
            <a:r>
              <a:rPr lang="en-US" altLang="ja-JP" dirty="0" smtClean="0"/>
              <a:t> </a:t>
            </a:r>
            <a:r>
              <a:rPr lang="en-US" altLang="ja-JP" dirty="0" err="1" smtClean="0"/>
              <a:t>Cryptor</a:t>
            </a:r>
            <a:r>
              <a:rPr lang="en-US" altLang="ja-JP" dirty="0" smtClean="0"/>
              <a:t> </a:t>
            </a:r>
          </a:p>
          <a:p>
            <a:pPr lvl="1"/>
            <a:r>
              <a:rPr kumimoji="1" lang="ja-JP" altLang="en-US" dirty="0" smtClean="0"/>
              <a:t>自己増殖型 </a:t>
            </a:r>
            <a:r>
              <a:rPr kumimoji="1" lang="en-US" altLang="ja-JP" dirty="0" smtClean="0"/>
              <a:t>(SMBv1 </a:t>
            </a:r>
            <a:r>
              <a:rPr kumimoji="1" lang="ja-JP" altLang="en-US" dirty="0" smtClean="0"/>
              <a:t>の脆弱性</a:t>
            </a:r>
            <a:r>
              <a:rPr lang="ja-JP" altLang="en-US" dirty="0" smtClean="0"/>
              <a:t>を利用</a:t>
            </a:r>
            <a:r>
              <a:rPr lang="en-US" altLang="ja-JP" dirty="0" smtClean="0"/>
              <a:t>)</a:t>
            </a:r>
          </a:p>
          <a:p>
            <a:r>
              <a:rPr kumimoji="1" lang="en-US" altLang="ja-JP" dirty="0" err="1" smtClean="0"/>
              <a:t>NotPetya</a:t>
            </a:r>
            <a:r>
              <a:rPr kumimoji="1" lang="en-US" altLang="ja-JP" dirty="0" smtClean="0"/>
              <a:t>, Bad Rabbit</a:t>
            </a:r>
            <a:endParaRPr kumimoji="1" lang="ja-JP" altLang="en-US" dirty="0"/>
          </a:p>
        </p:txBody>
      </p:sp>
    </p:spTree>
    <p:extLst>
      <p:ext uri="{BB962C8B-B14F-4D97-AF65-F5344CB8AC3E}">
        <p14:creationId xmlns:p14="http://schemas.microsoft.com/office/powerpoint/2010/main" val="1504535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サービス</a:t>
            </a:r>
            <a:r>
              <a:rPr lang="ja-JP" altLang="en-US" dirty="0" smtClean="0"/>
              <a:t>妨害</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err="1" smtClean="0"/>
              <a:t>DoS</a:t>
            </a:r>
            <a:r>
              <a:rPr kumimoji="1" lang="en-US" altLang="ja-JP" dirty="0" smtClean="0"/>
              <a:t> (Denial of Service), </a:t>
            </a:r>
            <a:r>
              <a:rPr kumimoji="1" lang="en-US" altLang="ja-JP" dirty="0" err="1" smtClean="0"/>
              <a:t>DDoS</a:t>
            </a:r>
            <a:r>
              <a:rPr kumimoji="1" lang="en-US" altLang="ja-JP" dirty="0" smtClean="0"/>
              <a:t>(Distributed </a:t>
            </a:r>
            <a:r>
              <a:rPr kumimoji="1" lang="en-US" altLang="ja-JP" dirty="0" err="1" smtClean="0"/>
              <a:t>DoS</a:t>
            </a:r>
            <a:r>
              <a:rPr kumimoji="1" lang="en-US" altLang="ja-JP" dirty="0" smtClean="0"/>
              <a:t>)</a:t>
            </a:r>
          </a:p>
          <a:p>
            <a:r>
              <a:rPr lang="ja-JP" altLang="en-US" dirty="0"/>
              <a:t>特定</a:t>
            </a:r>
            <a:r>
              <a:rPr lang="ja-JP" altLang="en-US" dirty="0" smtClean="0"/>
              <a:t>の主義主張の表明のために関係組織を攻撃する。</a:t>
            </a:r>
            <a:endParaRPr lang="en-US" altLang="ja-JP" dirty="0" smtClean="0"/>
          </a:p>
          <a:p>
            <a:pPr lvl="1"/>
            <a:r>
              <a:rPr lang="ja-JP" altLang="en-US" dirty="0"/>
              <a:t>ハクティビズム（</a:t>
            </a:r>
            <a:r>
              <a:rPr lang="en-US" altLang="ja-JP" dirty="0"/>
              <a:t>Hacktivism</a:t>
            </a:r>
            <a:r>
              <a:rPr lang="ja-JP" altLang="en-US" dirty="0" smtClean="0"/>
              <a:t>）</a:t>
            </a:r>
            <a:r>
              <a:rPr lang="en-US" altLang="ja-JP" dirty="0" smtClean="0"/>
              <a:t>: </a:t>
            </a:r>
            <a:r>
              <a:rPr lang="ja-JP" altLang="en-US" dirty="0" smtClean="0"/>
              <a:t>アクティビズム</a:t>
            </a:r>
            <a:r>
              <a:rPr lang="ja-JP" altLang="en-US" dirty="0"/>
              <a:t>（</a:t>
            </a:r>
            <a:r>
              <a:rPr lang="en-US" altLang="ja-JP" dirty="0"/>
              <a:t>activism, </a:t>
            </a:r>
            <a:r>
              <a:rPr lang="ja-JP" altLang="en-US" dirty="0"/>
              <a:t>積極行動主義）とハック（</a:t>
            </a:r>
            <a:r>
              <a:rPr lang="en-US" altLang="ja-JP" dirty="0"/>
              <a:t>hack</a:t>
            </a:r>
            <a:r>
              <a:rPr lang="ja-JP" altLang="en-US" dirty="0"/>
              <a:t>）を組み合わせた</a:t>
            </a:r>
            <a:r>
              <a:rPr lang="ja-JP" altLang="en-US" dirty="0" smtClean="0"/>
              <a:t>造語</a:t>
            </a:r>
            <a:endParaRPr lang="en-US" altLang="ja-JP" dirty="0" smtClean="0"/>
          </a:p>
          <a:p>
            <a:r>
              <a:rPr lang="ja-JP" altLang="en-US" dirty="0"/>
              <a:t>金銭</a:t>
            </a:r>
            <a:r>
              <a:rPr lang="ja-JP" altLang="en-US" dirty="0" smtClean="0"/>
              <a:t>を脅し取ることを目的</a:t>
            </a:r>
            <a:endParaRPr lang="en-US" altLang="ja-JP" dirty="0" smtClean="0"/>
          </a:p>
          <a:p>
            <a:pPr lvl="1"/>
            <a:r>
              <a:rPr lang="en-US" altLang="ja-JP" dirty="0" err="1" smtClean="0"/>
              <a:t>DDoS</a:t>
            </a:r>
            <a:r>
              <a:rPr lang="en-US" altLang="ja-JP" dirty="0" smtClean="0"/>
              <a:t> </a:t>
            </a:r>
            <a:r>
              <a:rPr lang="ja-JP" altLang="en-US" dirty="0" smtClean="0"/>
              <a:t>攻撃請負業者</a:t>
            </a:r>
            <a:endParaRPr lang="en-US" altLang="ja-JP" dirty="0"/>
          </a:p>
          <a:p>
            <a:pPr lvl="2"/>
            <a:r>
              <a:rPr lang="ja-JP" altLang="en-US" dirty="0" smtClean="0"/>
              <a:t>攻撃を請け負うサービス</a:t>
            </a:r>
            <a:r>
              <a:rPr lang="en-US" altLang="ja-JP" dirty="0" smtClean="0"/>
              <a:t>: </a:t>
            </a:r>
            <a:r>
              <a:rPr lang="en-US" altLang="ja-JP" dirty="0" err="1" smtClean="0"/>
              <a:t>booter</a:t>
            </a:r>
            <a:r>
              <a:rPr lang="en-US" altLang="ja-JP" dirty="0" smtClean="0"/>
              <a:t> (</a:t>
            </a:r>
            <a:r>
              <a:rPr lang="ja-JP" altLang="en-US" dirty="0" smtClean="0"/>
              <a:t>表向きは負荷テストを実施する代行業者を装う</a:t>
            </a:r>
            <a:r>
              <a:rPr lang="en-US" altLang="ja-JP" dirty="0" smtClean="0"/>
              <a:t>)</a:t>
            </a:r>
          </a:p>
          <a:p>
            <a:r>
              <a:rPr lang="ja-JP" altLang="en-US" dirty="0" smtClean="0"/>
              <a:t>ウイルス感染による</a:t>
            </a:r>
            <a:r>
              <a:rPr lang="en-US" altLang="ja-JP" dirty="0" smtClean="0"/>
              <a:t>: </a:t>
            </a:r>
            <a:r>
              <a:rPr lang="en-US" altLang="ja-JP" dirty="0" err="1" smtClean="0"/>
              <a:t>Mirai</a:t>
            </a:r>
            <a:endParaRPr lang="en-US" altLang="ja-JP" dirty="0" smtClean="0"/>
          </a:p>
          <a:p>
            <a:pPr lvl="1"/>
            <a:endParaRPr kumimoji="1" lang="ja-JP" altLang="en-US" dirty="0"/>
          </a:p>
        </p:txBody>
      </p:sp>
    </p:spTree>
    <p:extLst>
      <p:ext uri="{BB962C8B-B14F-4D97-AF65-F5344CB8AC3E}">
        <p14:creationId xmlns:p14="http://schemas.microsoft.com/office/powerpoint/2010/main" val="166815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DDoS</a:t>
            </a:r>
            <a:r>
              <a:rPr lang="ja-JP" altLang="en-US" dirty="0"/>
              <a:t>攻撃の</a:t>
            </a:r>
            <a:r>
              <a:rPr lang="ja-JP" altLang="en-US" dirty="0" smtClean="0"/>
              <a:t>傾向</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10Gbps </a:t>
            </a:r>
            <a:r>
              <a:rPr kumimoji="1" lang="ja-JP" altLang="en-US" dirty="0" smtClean="0"/>
              <a:t>以下が </a:t>
            </a:r>
            <a:r>
              <a:rPr kumimoji="1" lang="en-US" altLang="ja-JP" dirty="0" smtClean="0"/>
              <a:t>81.6% </a:t>
            </a:r>
            <a:r>
              <a:rPr kumimoji="1" lang="ja-JP" altLang="en-US" dirty="0" err="1" smtClean="0"/>
              <a:t>、</a:t>
            </a:r>
            <a:r>
              <a:rPr kumimoji="1" lang="en-US" altLang="ja-JP" dirty="0" smtClean="0"/>
              <a:t>50Gbps </a:t>
            </a:r>
            <a:r>
              <a:rPr lang="ja-JP" altLang="en-US" dirty="0"/>
              <a:t>以上</a:t>
            </a:r>
            <a:r>
              <a:rPr lang="ja-JP" altLang="en-US" dirty="0" smtClean="0"/>
              <a:t>が </a:t>
            </a:r>
            <a:r>
              <a:rPr lang="en-US" altLang="ja-JP" dirty="0" smtClean="0"/>
              <a:t>3.7% </a:t>
            </a:r>
            <a:endParaRPr lang="en-US" altLang="ja-JP" dirty="0"/>
          </a:p>
          <a:p>
            <a:r>
              <a:rPr kumimoji="1" lang="ja-JP" altLang="en-US" dirty="0" smtClean="0"/>
              <a:t>最大 </a:t>
            </a:r>
            <a:r>
              <a:rPr kumimoji="1" lang="en-US" altLang="ja-JP" dirty="0" smtClean="0"/>
              <a:t>335Gbps</a:t>
            </a:r>
          </a:p>
          <a:p>
            <a:r>
              <a:rPr lang="en-US" altLang="ja-JP" dirty="0" smtClean="0"/>
              <a:t>30</a:t>
            </a:r>
            <a:r>
              <a:rPr lang="ja-JP" altLang="en-US" dirty="0" smtClean="0"/>
              <a:t>分未満 </a:t>
            </a:r>
            <a:r>
              <a:rPr lang="en-US" altLang="ja-JP" dirty="0" smtClean="0"/>
              <a:t>67.6% </a:t>
            </a:r>
          </a:p>
          <a:p>
            <a:r>
              <a:rPr kumimoji="1" lang="en-US" altLang="ja-JP" dirty="0" smtClean="0"/>
              <a:t>2</a:t>
            </a:r>
            <a:r>
              <a:rPr kumimoji="1" lang="ja-JP" altLang="en-US" dirty="0" smtClean="0"/>
              <a:t>回以上攻撃を受けた企業 </a:t>
            </a:r>
            <a:r>
              <a:rPr kumimoji="1" lang="en-US" altLang="ja-JP" dirty="0" smtClean="0"/>
              <a:t>67.4%</a:t>
            </a:r>
          </a:p>
          <a:p>
            <a:pPr lvl="1"/>
            <a:r>
              <a:rPr lang="ja-JP" altLang="en-US" dirty="0"/>
              <a:t>費用</a:t>
            </a:r>
            <a:r>
              <a:rPr lang="ja-JP" altLang="en-US" dirty="0" smtClean="0"/>
              <a:t>が</a:t>
            </a:r>
            <a:r>
              <a:rPr lang="ja-JP" altLang="en-US" dirty="0"/>
              <a:t>安</a:t>
            </a:r>
            <a:r>
              <a:rPr lang="ja-JP" altLang="en-US" dirty="0" smtClean="0"/>
              <a:t>いので、効果的な攻撃を試行するため。</a:t>
            </a:r>
            <a:endParaRPr lang="en-US" altLang="ja-JP" dirty="0" smtClean="0"/>
          </a:p>
          <a:p>
            <a:pPr lvl="1"/>
            <a:r>
              <a:rPr kumimoji="1" lang="ja-JP" altLang="en-US" dirty="0" smtClean="0"/>
              <a:t>中国 </a:t>
            </a:r>
            <a:r>
              <a:rPr kumimoji="1" lang="en-US" altLang="ja-JP" dirty="0" smtClean="0"/>
              <a:t>1</a:t>
            </a:r>
            <a:r>
              <a:rPr kumimoji="1" lang="ja-JP" altLang="en-US" dirty="0" smtClean="0"/>
              <a:t>日 </a:t>
            </a:r>
            <a:r>
              <a:rPr kumimoji="1" lang="en-US" altLang="ja-JP" dirty="0" smtClean="0"/>
              <a:t>20CNY(330</a:t>
            </a:r>
            <a:r>
              <a:rPr kumimoji="1" lang="ja-JP" altLang="en-US" dirty="0" smtClean="0"/>
              <a:t>円</a:t>
            </a:r>
            <a:r>
              <a:rPr kumimoji="1" lang="en-US" altLang="ja-JP" dirty="0" smtClean="0"/>
              <a:t>), 1</a:t>
            </a:r>
            <a:r>
              <a:rPr kumimoji="1" lang="ja-JP" altLang="en-US" dirty="0" smtClean="0"/>
              <a:t>か月 </a:t>
            </a:r>
            <a:r>
              <a:rPr kumimoji="1" lang="en-US" altLang="ja-JP" dirty="0" smtClean="0"/>
              <a:t>400CNY</a:t>
            </a:r>
            <a:endParaRPr kumimoji="1" lang="ja-JP" altLang="en-US" dirty="0"/>
          </a:p>
        </p:txBody>
      </p:sp>
    </p:spTree>
    <p:extLst>
      <p:ext uri="{BB962C8B-B14F-4D97-AF65-F5344CB8AC3E}">
        <p14:creationId xmlns:p14="http://schemas.microsoft.com/office/powerpoint/2010/main" val="17505857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2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2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TotalTime>
  <Words>2073</Words>
  <Application>Microsoft Office PowerPoint</Application>
  <PresentationFormat>画面に合わせる (4:3)</PresentationFormat>
  <Paragraphs>265</Paragraphs>
  <Slides>32</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3</vt:i4>
      </vt:variant>
      <vt:variant>
        <vt:lpstr>埋め込まれた OLE サーバー</vt:lpstr>
      </vt:variant>
      <vt:variant>
        <vt:i4>1</vt:i4>
      </vt:variant>
      <vt:variant>
        <vt:lpstr>スライド タイトル</vt:lpstr>
      </vt:variant>
      <vt:variant>
        <vt:i4>32</vt:i4>
      </vt:variant>
    </vt:vector>
  </HeadingPairs>
  <TitlesOfParts>
    <vt:vector size="43" baseType="lpstr">
      <vt:lpstr>ＭＳ Ｐゴシック</vt:lpstr>
      <vt:lpstr>ＭＳ ゴシック</vt:lpstr>
      <vt:lpstr>游ゴシック</vt:lpstr>
      <vt:lpstr>游ゴシック Light</vt:lpstr>
      <vt:lpstr>Arial</vt:lpstr>
      <vt:lpstr>Calibri</vt:lpstr>
      <vt:lpstr>Calibri Light</vt:lpstr>
      <vt:lpstr>Office テーマ</vt:lpstr>
      <vt:lpstr>新しいプレゼンテーション</vt:lpstr>
      <vt:lpstr>4_Office テーマ</vt:lpstr>
      <vt:lpstr>Visio</vt:lpstr>
      <vt:lpstr>サイバーセキュリティ 最新情報</vt:lpstr>
      <vt:lpstr>参考文献</vt:lpstr>
      <vt:lpstr>サイバーセキュリティ最新情報</vt:lpstr>
      <vt:lpstr>IPA とは</vt:lpstr>
      <vt:lpstr>2017年度インシデント状況</vt:lpstr>
      <vt:lpstr>インシデント別事例</vt:lpstr>
      <vt:lpstr>ランサムウェア</vt:lpstr>
      <vt:lpstr>サービス妨害</vt:lpstr>
      <vt:lpstr>DDoS攻撃の傾向</vt:lpstr>
      <vt:lpstr>DoS攻撃による被害事例</vt:lpstr>
      <vt:lpstr>Webサイト改ざん</vt:lpstr>
      <vt:lpstr>情報漏えい</vt:lpstr>
      <vt:lpstr>金銭被害</vt:lpstr>
      <vt:lpstr>金銭被害</vt:lpstr>
      <vt:lpstr>攻撃・手口の動向と対策</vt:lpstr>
      <vt:lpstr>ランサムウェアによる攻撃</vt:lpstr>
      <vt:lpstr>ランサムウェアへの対策</vt:lpstr>
      <vt:lpstr>DDoS 攻撃の種類</vt:lpstr>
      <vt:lpstr>DDoS 攻撃への対策</vt:lpstr>
      <vt:lpstr>ソフトウェア脆弱性の悪用</vt:lpstr>
      <vt:lpstr>ばらまき型メール</vt:lpstr>
      <vt:lpstr>ばらまき型メールへの対策</vt:lpstr>
      <vt:lpstr>標的型攻撃</vt:lpstr>
      <vt:lpstr>ビジネスメール詐欺</vt:lpstr>
      <vt:lpstr>偽警告・偽サイトへの対策</vt:lpstr>
      <vt:lpstr>情報システムの脆弱性の動向</vt:lpstr>
      <vt:lpstr>情報セキュリティ対策の状況</vt:lpstr>
      <vt:lpstr>PowerPoint プレゼンテーション</vt:lpstr>
      <vt:lpstr>取るべきセキュリティ対策 人的編</vt:lpstr>
      <vt:lpstr>情報セキュリティを支える基盤の動向：政策</vt:lpstr>
      <vt:lpstr>情報セキュリティを支える基盤の動向：法整備</vt:lpstr>
      <vt:lpstr>IPA が選ぶ情報セキュリティ10大脅威2018</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 最新情報</dc:title>
  <dc:creator>OKAMURA Koji</dc:creator>
  <cp:lastModifiedBy>OKAMURA Koji</cp:lastModifiedBy>
  <cp:revision>31</cp:revision>
  <dcterms:created xsi:type="dcterms:W3CDTF">2018-12-06T06:32:13Z</dcterms:created>
  <dcterms:modified xsi:type="dcterms:W3CDTF">2018-12-12T06:06:33Z</dcterms:modified>
</cp:coreProperties>
</file>