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66"/>
  </p:notesMasterIdLst>
  <p:sldIdLst>
    <p:sldId id="257" r:id="rId2"/>
    <p:sldId id="258" r:id="rId3"/>
    <p:sldId id="305" r:id="rId4"/>
    <p:sldId id="259" r:id="rId5"/>
    <p:sldId id="260" r:id="rId6"/>
    <p:sldId id="261" r:id="rId7"/>
    <p:sldId id="262" r:id="rId8"/>
    <p:sldId id="263" r:id="rId9"/>
    <p:sldId id="306" r:id="rId10"/>
    <p:sldId id="307" r:id="rId11"/>
    <p:sldId id="312" r:id="rId12"/>
    <p:sldId id="264" r:id="rId13"/>
    <p:sldId id="267" r:id="rId14"/>
    <p:sldId id="347" r:id="rId15"/>
    <p:sldId id="320" r:id="rId16"/>
    <p:sldId id="309" r:id="rId17"/>
    <p:sldId id="265" r:id="rId18"/>
    <p:sldId id="266" r:id="rId19"/>
    <p:sldId id="334" r:id="rId20"/>
    <p:sldId id="335" r:id="rId21"/>
    <p:sldId id="310" r:id="rId22"/>
    <p:sldId id="313" r:id="rId23"/>
    <p:sldId id="348" r:id="rId24"/>
    <p:sldId id="341" r:id="rId25"/>
    <p:sldId id="342" r:id="rId26"/>
    <p:sldId id="343" r:id="rId27"/>
    <p:sldId id="349" r:id="rId28"/>
    <p:sldId id="350" r:id="rId29"/>
    <p:sldId id="359" r:id="rId30"/>
    <p:sldId id="314" r:id="rId31"/>
    <p:sldId id="315" r:id="rId32"/>
    <p:sldId id="316" r:id="rId33"/>
    <p:sldId id="317" r:id="rId34"/>
    <p:sldId id="337" r:id="rId35"/>
    <p:sldId id="351" r:id="rId36"/>
    <p:sldId id="357" r:id="rId37"/>
    <p:sldId id="319" r:id="rId38"/>
    <p:sldId id="321" r:id="rId39"/>
    <p:sldId id="322" r:id="rId40"/>
    <p:sldId id="323" r:id="rId41"/>
    <p:sldId id="269" r:id="rId42"/>
    <p:sldId id="273" r:id="rId43"/>
    <p:sldId id="274" r:id="rId44"/>
    <p:sldId id="326" r:id="rId45"/>
    <p:sldId id="324" r:id="rId46"/>
    <p:sldId id="338" r:id="rId47"/>
    <p:sldId id="325" r:id="rId48"/>
    <p:sldId id="358" r:id="rId49"/>
    <p:sldId id="275" r:id="rId50"/>
    <p:sldId id="327" r:id="rId51"/>
    <p:sldId id="328" r:id="rId52"/>
    <p:sldId id="329" r:id="rId53"/>
    <p:sldId id="352" r:id="rId54"/>
    <p:sldId id="353" r:id="rId55"/>
    <p:sldId id="270" r:id="rId56"/>
    <p:sldId id="272" r:id="rId57"/>
    <p:sldId id="311" r:id="rId58"/>
    <p:sldId id="331" r:id="rId59"/>
    <p:sldId id="271" r:id="rId60"/>
    <p:sldId id="354" r:id="rId61"/>
    <p:sldId id="355" r:id="rId62"/>
    <p:sldId id="356" r:id="rId63"/>
    <p:sldId id="346" r:id="rId64"/>
    <p:sldId id="330" r:id="rId6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6" autoAdjust="0"/>
    <p:restoredTop sz="84602" autoAdjust="0"/>
  </p:normalViewPr>
  <p:slideViewPr>
    <p:cSldViewPr snapToGrid="0" snapToObjects="1">
      <p:cViewPr varScale="1">
        <p:scale>
          <a:sx n="101" d="100"/>
          <a:sy n="101" d="100"/>
        </p:scale>
        <p:origin x="1194" y="108"/>
      </p:cViewPr>
      <p:guideLst/>
    </p:cSldViewPr>
  </p:slideViewPr>
  <p:notesTextViewPr>
    <p:cViewPr>
      <p:scale>
        <a:sx n="1" d="1"/>
        <a:sy n="1" d="1"/>
      </p:scale>
      <p:origin x="0" y="0"/>
    </p:cViewPr>
  </p:notesTextViewPr>
  <p:sorterViewPr>
    <p:cViewPr>
      <p:scale>
        <a:sx n="63" d="100"/>
        <a:sy n="63" d="100"/>
      </p:scale>
      <p:origin x="0" y="-67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6F74F-E284-4689-A1B6-CFD4C9E85222}" type="datetimeFigureOut">
              <a:rPr kumimoji="1" lang="ja-JP" altLang="en-US" smtClean="0"/>
              <a:t>2019/3/27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6C64C-5C27-42A6-B670-9E2249EF173A}" type="slidenum">
              <a:rPr kumimoji="1" lang="ja-JP" altLang="en-US" smtClean="0"/>
              <a:t>‹#›</a:t>
            </a:fld>
            <a:endParaRPr kumimoji="1" lang="ja-JP" altLang="en-US"/>
          </a:p>
        </p:txBody>
      </p:sp>
    </p:spTree>
    <p:extLst>
      <p:ext uri="{BB962C8B-B14F-4D97-AF65-F5344CB8AC3E}">
        <p14:creationId xmlns:p14="http://schemas.microsoft.com/office/powerpoint/2010/main" val="4086666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2019</a:t>
            </a:r>
            <a:r>
              <a:rPr kumimoji="1" lang="ja-JP" altLang="en-US" dirty="0"/>
              <a:t>年前期版</a:t>
            </a:r>
            <a:endParaRPr kumimoji="1" lang="en-US" altLang="ja-JP"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1</a:t>
            </a:fld>
            <a:endParaRPr kumimoji="1" lang="ja-JP" altLang="en-US"/>
          </a:p>
        </p:txBody>
      </p:sp>
    </p:spTree>
    <p:extLst>
      <p:ext uri="{BB962C8B-B14F-4D97-AF65-F5344CB8AC3E}">
        <p14:creationId xmlns:p14="http://schemas.microsoft.com/office/powerpoint/2010/main" val="3417782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基本的に自動でアップデートしようとするがたまにうまく動いていないので手動での確認も大事</a:t>
            </a:r>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44</a:t>
            </a:fld>
            <a:endParaRPr kumimoji="1" lang="ja-JP" altLang="en-US"/>
          </a:p>
        </p:txBody>
      </p:sp>
    </p:spTree>
    <p:extLst>
      <p:ext uri="{BB962C8B-B14F-4D97-AF65-F5344CB8AC3E}">
        <p14:creationId xmlns:p14="http://schemas.microsoft.com/office/powerpoint/2010/main" val="175348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54</a:t>
            </a:fld>
            <a:endParaRPr kumimoji="1" lang="ja-JP" altLang="en-US"/>
          </a:p>
        </p:txBody>
      </p:sp>
    </p:spTree>
    <p:extLst>
      <p:ext uri="{BB962C8B-B14F-4D97-AF65-F5344CB8AC3E}">
        <p14:creationId xmlns:p14="http://schemas.microsoft.com/office/powerpoint/2010/main" val="329534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58</a:t>
            </a:fld>
            <a:endParaRPr kumimoji="1" lang="ja-JP" altLang="en-US"/>
          </a:p>
        </p:txBody>
      </p:sp>
    </p:spTree>
    <p:extLst>
      <p:ext uri="{BB962C8B-B14F-4D97-AF65-F5344CB8AC3E}">
        <p14:creationId xmlns:p14="http://schemas.microsoft.com/office/powerpoint/2010/main" val="221144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途中で出てきたので話題提供として</a:t>
            </a:r>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64</a:t>
            </a:fld>
            <a:endParaRPr kumimoji="1" lang="ja-JP" altLang="en-US"/>
          </a:p>
        </p:txBody>
      </p:sp>
    </p:spTree>
    <p:extLst>
      <p:ext uri="{BB962C8B-B14F-4D97-AF65-F5344CB8AC3E}">
        <p14:creationId xmlns:p14="http://schemas.microsoft.com/office/powerpoint/2010/main" val="253998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3966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大学や自宅などからネットのサービスを利用するばあいは大雑把にこのような感じの構成になっている</a:t>
            </a:r>
            <a:endParaRPr kumimoji="1" lang="en-US" altLang="ja-JP" dirty="0"/>
          </a:p>
          <a:p>
            <a:r>
              <a:rPr kumimoji="1" lang="ja-JP" altLang="en-US" dirty="0"/>
              <a:t>大学の中のサービスはインターネットに出て行かないかもしれないが</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52511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インターネットには様々な人が接続できるので、中には悪い人もたくさんいる</a:t>
            </a:r>
            <a:endParaRPr kumimoji="1" lang="en-US" altLang="ja-JP" dirty="0"/>
          </a:p>
          <a:p>
            <a:r>
              <a:rPr kumimoji="1" lang="ja-JP" altLang="en-US" dirty="0"/>
              <a:t>攻撃できる所はたくさんあり、これは一例</a:t>
            </a:r>
            <a:endParaRPr kumimoji="1" lang="en-US" altLang="ja-JP" dirty="0"/>
          </a:p>
          <a:p>
            <a:r>
              <a:rPr kumimoji="1" lang="ja-JP" altLang="en-US" dirty="0"/>
              <a:t>近いところで攻撃されるかもしれないし、遠くのサーバが攻撃対象になるかもしれない</a:t>
            </a:r>
            <a:endParaRPr kumimoji="1" lang="en-US" altLang="ja-JP" dirty="0"/>
          </a:p>
          <a:p>
            <a:r>
              <a:rPr kumimoji="1" lang="ja-JP" altLang="en-US" dirty="0"/>
              <a:t>この図にはないがインターネット自体も盗聴されている可能性はある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78247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自分の手の届かない所については自分では防御しようがないが、できるところは対策したほうがいい</a:t>
            </a:r>
            <a:endParaRPr kumimoji="1" lang="en-US" altLang="ja-JP" dirty="0"/>
          </a:p>
          <a:p>
            <a:r>
              <a:rPr kumimoji="1" lang="ja-JP" altLang="en-US" dirty="0"/>
              <a:t>今日はその中で自分の使っている機械、サーバ側にある情報、それから通信経路の３つについて防御のための設定などを紹介する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62929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このスライドは半分ネタです</a:t>
            </a:r>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16</a:t>
            </a:fld>
            <a:endParaRPr kumimoji="1" lang="ja-JP" altLang="en-US"/>
          </a:p>
        </p:txBody>
      </p:sp>
    </p:spTree>
    <p:extLst>
      <p:ext uri="{BB962C8B-B14F-4D97-AF65-F5344CB8AC3E}">
        <p14:creationId xmlns:p14="http://schemas.microsoft.com/office/powerpoint/2010/main" val="192764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18</a:t>
            </a:fld>
            <a:endParaRPr kumimoji="1" lang="ja-JP" altLang="en-US"/>
          </a:p>
        </p:txBody>
      </p:sp>
    </p:spTree>
    <p:extLst>
      <p:ext uri="{BB962C8B-B14F-4D97-AF65-F5344CB8AC3E}">
        <p14:creationId xmlns:p14="http://schemas.microsoft.com/office/powerpoint/2010/main" val="270049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スマホは携帯の電波をつかめればオンラインになるがパソコンはそうはいかないためだろう</a:t>
            </a:r>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30</a:t>
            </a:fld>
            <a:endParaRPr kumimoji="1" lang="ja-JP" altLang="en-US"/>
          </a:p>
        </p:txBody>
      </p:sp>
    </p:spTree>
    <p:extLst>
      <p:ext uri="{BB962C8B-B14F-4D97-AF65-F5344CB8AC3E}">
        <p14:creationId xmlns:p14="http://schemas.microsoft.com/office/powerpoint/2010/main" val="17642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39</a:t>
            </a:fld>
            <a:endParaRPr kumimoji="1" lang="ja-JP" altLang="en-US"/>
          </a:p>
        </p:txBody>
      </p:sp>
    </p:spTree>
    <p:extLst>
      <p:ext uri="{BB962C8B-B14F-4D97-AF65-F5344CB8AC3E}">
        <p14:creationId xmlns:p14="http://schemas.microsoft.com/office/powerpoint/2010/main" val="425269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9561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3482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066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08977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31478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4498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198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17836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8533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484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48105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444300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ired.jp/2012/08/14/amazon-apple-security-hacke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400" dirty="0">
                <a:solidFill>
                  <a:prstClr val="black"/>
                </a:solidFill>
              </a:rPr>
              <a:t>サイバーセキュリティ基礎論</a:t>
            </a:r>
            <a:br>
              <a:rPr lang="en-US" altLang="ja-JP" sz="44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ja-JP" altLang="en-US" sz="3200" dirty="0"/>
              <a:t>安全な設定（１）</a:t>
            </a:r>
          </a:p>
          <a:p>
            <a:endParaRPr kumimoji="1" lang="ja-JP" altLang="en-US" dirty="0"/>
          </a:p>
        </p:txBody>
      </p:sp>
    </p:spTree>
    <p:extLst>
      <p:ext uri="{BB962C8B-B14F-4D97-AF65-F5344CB8AC3E}">
        <p14:creationId xmlns:p14="http://schemas.microsoft.com/office/powerpoint/2010/main" val="226636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紛失・盗難に遭ったら</a:t>
            </a:r>
            <a:r>
              <a:rPr lang="en-US" altLang="ja-JP" sz="4000" dirty="0"/>
              <a:t>…</a:t>
            </a:r>
            <a:r>
              <a:rPr lang="ja-JP" altLang="en-US" sz="4000" dirty="0"/>
              <a:t>？</a:t>
            </a:r>
            <a:endParaRPr kumimoji="1" lang="ja-JP" altLang="en-US" sz="4000" dirty="0"/>
          </a:p>
        </p:txBody>
      </p:sp>
      <p:sp>
        <p:nvSpPr>
          <p:cNvPr id="3" name="コンテンツ プレースホルダー 2"/>
          <p:cNvSpPr>
            <a:spLocks noGrp="1"/>
          </p:cNvSpPr>
          <p:nvPr>
            <p:ph idx="1"/>
          </p:nvPr>
        </p:nvSpPr>
        <p:spPr>
          <a:xfrm>
            <a:off x="628650" y="1825625"/>
            <a:ext cx="8001642" cy="4351338"/>
          </a:xfrm>
        </p:spPr>
        <p:txBody>
          <a:bodyPr>
            <a:normAutofit/>
          </a:bodyPr>
          <a:lstStyle/>
          <a:p>
            <a:r>
              <a:rPr lang="ja-JP" altLang="en-US" sz="2800" dirty="0"/>
              <a:t>中に入っている情報や資産が盗まれる</a:t>
            </a:r>
            <a:endParaRPr lang="en-US" altLang="ja-JP" sz="2800" dirty="0"/>
          </a:p>
          <a:p>
            <a:r>
              <a:rPr lang="ja-JP" altLang="en-US" sz="2800" dirty="0"/>
              <a:t>盗った人が元の持ち主に「なりすませる」</a:t>
            </a:r>
            <a:endParaRPr lang="en-US" altLang="ja-JP" sz="2800" dirty="0"/>
          </a:p>
          <a:p>
            <a:pPr lvl="2"/>
            <a:endParaRPr kumimoji="1" lang="en-US" altLang="ja-JP" sz="1800" dirty="0"/>
          </a:p>
          <a:p>
            <a:r>
              <a:rPr kumimoji="1" lang="ja-JP" altLang="en-US" sz="2800" dirty="0"/>
              <a:t>多くのアプリはたまにしかログイン情報を聞かない</a:t>
            </a:r>
            <a:endParaRPr kumimoji="1" lang="en-US" altLang="ja-JP" sz="2800" dirty="0"/>
          </a:p>
          <a:p>
            <a:pPr lvl="1"/>
            <a:r>
              <a:rPr lang="ja-JP" altLang="en-US" sz="2400" dirty="0"/>
              <a:t>利用者の利便性を優先</a:t>
            </a:r>
            <a:endParaRPr lang="en-US" altLang="ja-JP" sz="2400" dirty="0"/>
          </a:p>
          <a:p>
            <a:pPr lvl="1"/>
            <a:r>
              <a:rPr lang="ja-JP" altLang="en-US" sz="2400" dirty="0"/>
              <a:t>端末自体が他人に利用されないことを前提</a:t>
            </a:r>
            <a:endParaRPr lang="en-US" altLang="ja-JP" sz="2400" dirty="0"/>
          </a:p>
          <a:p>
            <a:r>
              <a:rPr kumimoji="1" lang="ja-JP" altLang="en-US" sz="2800" dirty="0"/>
              <a:t>メールや</a:t>
            </a:r>
            <a:r>
              <a:rPr kumimoji="1" lang="en-US" altLang="ja-JP" sz="2800" dirty="0"/>
              <a:t>SNS</a:t>
            </a:r>
            <a:r>
              <a:rPr lang="ja-JP" altLang="en-US" sz="2800" dirty="0" err="1"/>
              <a:t>でなり</a:t>
            </a:r>
            <a:r>
              <a:rPr lang="ja-JP" altLang="en-US" sz="2800" dirty="0"/>
              <a:t>すまされると</a:t>
            </a:r>
            <a:r>
              <a:rPr lang="en-US" altLang="ja-JP" sz="2800" dirty="0"/>
              <a:t>…</a:t>
            </a:r>
            <a:r>
              <a:rPr lang="ja-JP" altLang="en-US" sz="2800" dirty="0"/>
              <a:t>？</a:t>
            </a:r>
            <a:endParaRPr lang="en-US" altLang="ja-JP" sz="2800" dirty="0"/>
          </a:p>
          <a:p>
            <a:pPr lvl="1"/>
            <a:r>
              <a:rPr kumimoji="1" lang="ja-JP" altLang="en-US" sz="2400" dirty="0"/>
              <a:t>詐欺、迷惑メール送信、フィッシング等に悪用可能</a:t>
            </a:r>
            <a:endParaRPr lang="en-US" altLang="ja-JP" sz="2400" dirty="0"/>
          </a:p>
          <a:p>
            <a:pPr lvl="1"/>
            <a:endParaRPr kumimoji="1" lang="en-US" altLang="ja-JP" sz="2400" dirty="0"/>
          </a:p>
          <a:p>
            <a:r>
              <a:rPr lang="ja-JP" altLang="en-US" sz="2800" dirty="0"/>
              <a:t>他人の手に渡ったときに使われない対策が重要</a:t>
            </a:r>
            <a:endParaRPr lang="en-US" altLang="ja-JP" sz="28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10</a:t>
            </a:fld>
            <a:endParaRPr lang="ja-JP" altLang="en-US"/>
          </a:p>
        </p:txBody>
      </p:sp>
    </p:spTree>
    <p:extLst>
      <p:ext uri="{BB962C8B-B14F-4D97-AF65-F5344CB8AC3E}">
        <p14:creationId xmlns:p14="http://schemas.microsoft.com/office/powerpoint/2010/main" val="94054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「悪意のあるソフトウェア」による被害</a:t>
            </a:r>
          </a:p>
        </p:txBody>
      </p:sp>
      <p:sp>
        <p:nvSpPr>
          <p:cNvPr id="3" name="コンテンツ プレースホルダー 2"/>
          <p:cNvSpPr>
            <a:spLocks noGrp="1"/>
          </p:cNvSpPr>
          <p:nvPr>
            <p:ph idx="1"/>
          </p:nvPr>
        </p:nvSpPr>
        <p:spPr/>
        <p:txBody>
          <a:bodyPr>
            <a:normAutofit/>
          </a:bodyPr>
          <a:lstStyle/>
          <a:p>
            <a:r>
              <a:rPr kumimoji="1" lang="ja-JP" altLang="en-US" sz="3600" dirty="0"/>
              <a:t>ウィルス、不正アプリなど</a:t>
            </a:r>
            <a:endParaRPr kumimoji="1" lang="en-US" altLang="ja-JP" sz="3600" dirty="0"/>
          </a:p>
          <a:p>
            <a:endParaRPr kumimoji="1" lang="en-US" altLang="ja-JP" sz="3600" dirty="0"/>
          </a:p>
          <a:p>
            <a:r>
              <a:rPr kumimoji="1" lang="ja-JP" altLang="en-US" sz="3600" dirty="0"/>
              <a:t>「電子的な乗っ取り」</a:t>
            </a:r>
            <a:endParaRPr kumimoji="1" lang="en-US" altLang="ja-JP" sz="3600" dirty="0"/>
          </a:p>
          <a:p>
            <a:pPr lvl="1"/>
            <a:r>
              <a:rPr lang="ja-JP" altLang="en-US" sz="3200" dirty="0"/>
              <a:t>物理的には盗まれていないが、中身だけ盗まれるような状態</a:t>
            </a:r>
            <a:endParaRPr lang="en-US" altLang="ja-JP" sz="3200" dirty="0"/>
          </a:p>
          <a:p>
            <a:pPr lvl="1"/>
            <a:r>
              <a:rPr kumimoji="1" lang="ja-JP" altLang="en-US" sz="3200" dirty="0"/>
              <a:t>自分の端末が「敵のスパイ」に変わる</a:t>
            </a:r>
            <a:endParaRPr kumimoji="1" lang="en-US" altLang="ja-JP" sz="3200" dirty="0"/>
          </a:p>
          <a:p>
            <a:pPr lvl="1"/>
            <a:endParaRPr lang="en-US" altLang="ja-JP" sz="3200" dirty="0"/>
          </a:p>
          <a:p>
            <a:r>
              <a:rPr kumimoji="1" lang="ja-JP" altLang="en-US" sz="3600" dirty="0"/>
              <a:t>「敵」を侵入させない対策が必要</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11</a:t>
            </a:fld>
            <a:endParaRPr lang="ja-JP" altLang="en-US"/>
          </a:p>
        </p:txBody>
      </p:sp>
    </p:spTree>
    <p:extLst>
      <p:ext uri="{BB962C8B-B14F-4D97-AF65-F5344CB8AC3E}">
        <p14:creationId xmlns:p14="http://schemas.microsoft.com/office/powerpoint/2010/main" val="165509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情報機器を守る</a:t>
            </a:r>
          </a:p>
        </p:txBody>
      </p:sp>
      <p:sp>
        <p:nvSpPr>
          <p:cNvPr id="3" name="コンテンツ プレースホルダー 2"/>
          <p:cNvSpPr>
            <a:spLocks noGrp="1"/>
          </p:cNvSpPr>
          <p:nvPr>
            <p:ph idx="1"/>
          </p:nvPr>
        </p:nvSpPr>
        <p:spPr/>
        <p:txBody>
          <a:bodyPr>
            <a:normAutofit/>
          </a:bodyPr>
          <a:lstStyle/>
          <a:p>
            <a:r>
              <a:rPr kumimoji="1" lang="ja-JP" altLang="en-US" sz="3200" dirty="0"/>
              <a:t>盗難・紛失対策</a:t>
            </a:r>
            <a:endParaRPr kumimoji="1" lang="en-US" altLang="ja-JP" sz="3200" dirty="0"/>
          </a:p>
          <a:p>
            <a:pPr lvl="1"/>
            <a:r>
              <a:rPr kumimoji="1" lang="ja-JP" altLang="en-US" sz="2800" dirty="0"/>
              <a:t>他人に操作されないようにする</a:t>
            </a:r>
            <a:endParaRPr kumimoji="1" lang="en-US" altLang="ja-JP" sz="2800" dirty="0"/>
          </a:p>
          <a:p>
            <a:pPr lvl="2"/>
            <a:r>
              <a:rPr lang="ja-JP" altLang="en-US" sz="2000" dirty="0"/>
              <a:t>パスコード・パスワードでのロック</a:t>
            </a:r>
            <a:endParaRPr lang="en-US" altLang="ja-JP" sz="2000" dirty="0"/>
          </a:p>
          <a:p>
            <a:pPr lvl="2"/>
            <a:r>
              <a:rPr lang="ja-JP" altLang="en-US" sz="2000" dirty="0"/>
              <a:t>内部データの暗号化</a:t>
            </a:r>
            <a:endParaRPr lang="en-US" altLang="ja-JP" sz="2000" dirty="0"/>
          </a:p>
          <a:p>
            <a:pPr lvl="1"/>
            <a:r>
              <a:rPr kumimoji="1" lang="ja-JP" altLang="en-US" sz="2800" dirty="0"/>
              <a:t>「</a:t>
            </a:r>
            <a:r>
              <a:rPr kumimoji="1" lang="en-US" altLang="ja-JP" sz="2800" dirty="0"/>
              <a:t>iPhone</a:t>
            </a:r>
            <a:r>
              <a:rPr kumimoji="1" lang="ja-JP" altLang="en-US" sz="2800" dirty="0"/>
              <a:t>を探す」などの位置情報サービス</a:t>
            </a:r>
            <a:endParaRPr lang="en-US" altLang="ja-JP" sz="2800" dirty="0"/>
          </a:p>
          <a:p>
            <a:pPr lvl="1"/>
            <a:r>
              <a:rPr lang="ja-JP" altLang="en-US" sz="2800" dirty="0"/>
              <a:t>定期的にバックアップを取る</a:t>
            </a:r>
            <a:endParaRPr lang="en-US" altLang="ja-JP" sz="2800" dirty="0"/>
          </a:p>
          <a:p>
            <a:pPr lvl="2"/>
            <a:endParaRPr lang="en-US" altLang="ja-JP" sz="2000" dirty="0"/>
          </a:p>
          <a:p>
            <a:r>
              <a:rPr lang="ja-JP" altLang="en-US" sz="3200" dirty="0"/>
              <a:t>悪意のあるソフトウェア（マルウェア）対策</a:t>
            </a:r>
            <a:endParaRPr lang="en-US" altLang="ja-JP" sz="3200" dirty="0"/>
          </a:p>
          <a:p>
            <a:pPr lvl="1"/>
            <a:r>
              <a:rPr lang="en-US" altLang="ja-JP" sz="2800" dirty="0"/>
              <a:t>malware = </a:t>
            </a:r>
            <a:r>
              <a:rPr lang="en-US" altLang="ja-JP" sz="2800" u="sng" dirty="0"/>
              <a:t>mal</a:t>
            </a:r>
            <a:r>
              <a:rPr lang="en-US" altLang="ja-JP" sz="2800" dirty="0"/>
              <a:t>icious soft</a:t>
            </a:r>
            <a:r>
              <a:rPr lang="en-US" altLang="ja-JP" sz="2800" u="sng" dirty="0"/>
              <a:t>ware</a:t>
            </a: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12</a:t>
            </a:fld>
            <a:endParaRPr lang="ja-JP" altLang="en-US"/>
          </a:p>
        </p:txBody>
      </p:sp>
    </p:spTree>
    <p:extLst>
      <p:ext uri="{BB962C8B-B14F-4D97-AF65-F5344CB8AC3E}">
        <p14:creationId xmlns:p14="http://schemas.microsoft.com/office/powerpoint/2010/main" val="1435627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パスコード・パスワードロック</a:t>
            </a:r>
          </a:p>
        </p:txBody>
      </p:sp>
      <p:sp>
        <p:nvSpPr>
          <p:cNvPr id="3" name="コンテンツ プレースホルダー 2"/>
          <p:cNvSpPr>
            <a:spLocks noGrp="1"/>
          </p:cNvSpPr>
          <p:nvPr>
            <p:ph idx="1"/>
          </p:nvPr>
        </p:nvSpPr>
        <p:spPr/>
        <p:txBody>
          <a:bodyPr>
            <a:normAutofit/>
          </a:bodyPr>
          <a:lstStyle/>
          <a:p>
            <a:r>
              <a:rPr kumimoji="1" lang="ja-JP" altLang="en-US" sz="3200" dirty="0"/>
              <a:t>スマートフォンはパスコード等を設定</a:t>
            </a:r>
            <a:r>
              <a:rPr lang="ja-JP" altLang="en-US" sz="3200" dirty="0"/>
              <a:t>しよう</a:t>
            </a:r>
            <a:endParaRPr kumimoji="1" lang="en-US" altLang="ja-JP" sz="3200" dirty="0"/>
          </a:p>
          <a:p>
            <a:pPr lvl="1"/>
            <a:r>
              <a:rPr lang="ja-JP" altLang="en-US" sz="2800" dirty="0"/>
              <a:t>数桁の数字でもないよりはいい</a:t>
            </a:r>
            <a:endParaRPr lang="en-US" altLang="ja-JP" sz="2800" dirty="0"/>
          </a:p>
          <a:p>
            <a:pPr lvl="1"/>
            <a:r>
              <a:rPr lang="ja-JP" altLang="en-US" sz="2800" dirty="0"/>
              <a:t>より長い任意の文字列（パスワード）の方が強固</a:t>
            </a:r>
            <a:endParaRPr lang="en-US" altLang="ja-JP" sz="2800" dirty="0"/>
          </a:p>
          <a:p>
            <a:pPr lvl="2"/>
            <a:r>
              <a:rPr lang="ja-JP" altLang="en-US" sz="2000" dirty="0"/>
              <a:t>パスワードを掛けると普段使いには面倒だが、設定していないと盗難・紛失時に被害が拡大する</a:t>
            </a:r>
            <a:endParaRPr lang="en-US" altLang="ja-JP" sz="2000" dirty="0"/>
          </a:p>
          <a:p>
            <a:pPr lvl="1"/>
            <a:r>
              <a:rPr lang="ja-JP" altLang="en-US" sz="2800" dirty="0"/>
              <a:t>指紋認証機能などがあれば活用する</a:t>
            </a:r>
            <a:endParaRPr lang="en-US" altLang="ja-JP" sz="2800" dirty="0"/>
          </a:p>
          <a:p>
            <a:pPr lvl="2"/>
            <a:r>
              <a:rPr lang="ja-JP" altLang="en-US" sz="2000" dirty="0"/>
              <a:t>指紋の「跡」を利用して破る技術もあるが</a:t>
            </a:r>
            <a:r>
              <a:rPr lang="en-US" altLang="ja-JP" sz="2000" dirty="0"/>
              <a:t>…</a:t>
            </a:r>
          </a:p>
          <a:p>
            <a:pPr lvl="1"/>
            <a:r>
              <a:rPr lang="en-US" altLang="ja-JP" sz="2800" dirty="0"/>
              <a:t>Android</a:t>
            </a:r>
            <a:r>
              <a:rPr lang="ja-JP" altLang="en-US" sz="2800" dirty="0"/>
              <a:t> のパターンロック（点々を決まった順番でなぞって解除するロック）は画面に残る指の跡からバレ</a:t>
            </a:r>
            <a:r>
              <a:rPr lang="ja-JP" altLang="en-US" sz="2800" dirty="0" err="1"/>
              <a:t>る</a:t>
            </a:r>
            <a:r>
              <a:rPr lang="ja-JP" altLang="en-US" sz="2800" dirty="0"/>
              <a:t>おそれがある</a:t>
            </a:r>
            <a:endParaRPr lang="en-US" altLang="ja-JP" sz="2800" dirty="0"/>
          </a:p>
          <a:p>
            <a:pPr lvl="1"/>
            <a:endParaRPr lang="en-US" altLang="ja-JP" sz="2800" dirty="0"/>
          </a:p>
          <a:p>
            <a:pPr marL="0" indent="0">
              <a:buNone/>
            </a:pPr>
            <a:endParaRPr lang="en-US" altLang="ja-JP" sz="3200"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13</a:t>
            </a:fld>
            <a:endParaRPr lang="ja-JP" altLang="en-US"/>
          </a:p>
        </p:txBody>
      </p:sp>
    </p:spTree>
    <p:extLst>
      <p:ext uri="{BB962C8B-B14F-4D97-AF65-F5344CB8AC3E}">
        <p14:creationId xmlns:p14="http://schemas.microsoft.com/office/powerpoint/2010/main" val="187741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956" y="1676859"/>
            <a:ext cx="2428785"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タイトル 1"/>
          <p:cNvSpPr>
            <a:spLocks noGrp="1"/>
          </p:cNvSpPr>
          <p:nvPr>
            <p:ph type="title"/>
          </p:nvPr>
        </p:nvSpPr>
        <p:spPr/>
        <p:txBody>
          <a:bodyPr/>
          <a:lstStyle/>
          <a:p>
            <a:r>
              <a:rPr lang="en-US" altLang="ja-JP" dirty="0"/>
              <a:t>iPhone </a:t>
            </a:r>
            <a:r>
              <a:rPr lang="ja-JP" altLang="en-US" dirty="0"/>
              <a:t>の例（</a:t>
            </a:r>
            <a:r>
              <a:rPr lang="en-US" altLang="ja-JP" dirty="0"/>
              <a:t>iOS 12/iPhone 7</a:t>
            </a:r>
            <a:r>
              <a:rPr lang="ja-JP" altLang="en-US" dirty="0"/>
              <a:t>）</a:t>
            </a:r>
          </a:p>
        </p:txBody>
      </p:sp>
      <p:sp>
        <p:nvSpPr>
          <p:cNvPr id="7" name="フッター プレースホルダー 6"/>
          <p:cNvSpPr>
            <a:spLocks noGrp="1"/>
          </p:cNvSpPr>
          <p:nvPr>
            <p:ph type="ftr" sz="quarter" idx="11"/>
          </p:nvPr>
        </p:nvSpPr>
        <p:spPr/>
        <p:txBody>
          <a:bodyPr/>
          <a:lstStyle/>
          <a:p>
            <a:r>
              <a:rPr lang="ja-JP" altLang="en-US"/>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14</a:t>
            </a:fld>
            <a:endParaRPr lang="ja-JP" altLang="en-US"/>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403" y="1676859"/>
            <a:ext cx="2428785"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角丸四角形 8"/>
          <p:cNvSpPr/>
          <p:nvPr/>
        </p:nvSpPr>
        <p:spPr>
          <a:xfrm>
            <a:off x="3643057" y="4271182"/>
            <a:ext cx="1371577" cy="264001"/>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52" y="1676860"/>
            <a:ext cx="2428784" cy="4319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角丸四角形 14"/>
          <p:cNvSpPr/>
          <p:nvPr/>
        </p:nvSpPr>
        <p:spPr>
          <a:xfrm>
            <a:off x="872119" y="3908925"/>
            <a:ext cx="1462949" cy="264001"/>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5684224" y="4370038"/>
            <a:ext cx="2386244" cy="1163375"/>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46928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Android </a:t>
            </a:r>
            <a:r>
              <a:rPr kumimoji="1" lang="ja-JP" altLang="en-US" dirty="0"/>
              <a:t>の例（</a:t>
            </a:r>
            <a:r>
              <a:rPr kumimoji="1" lang="en-US" altLang="ja-JP" dirty="0"/>
              <a:t>Android 9/Pixel 3</a:t>
            </a:r>
            <a:r>
              <a:rPr kumimoji="1" lang="ja-JP" altLang="en-US" dirty="0"/>
              <a:t>）</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15</a:t>
            </a:fld>
            <a:endParaRPr lang="ja-JP" altLang="en-US"/>
          </a:p>
        </p:txBody>
      </p:sp>
      <p:pic>
        <p:nvPicPr>
          <p:cNvPr id="6" name="図 5">
            <a:extLst>
              <a:ext uri="{FF2B5EF4-FFF2-40B4-BE49-F238E27FC236}">
                <a16:creationId xmlns:a16="http://schemas.microsoft.com/office/drawing/2014/main" id="{B77B78E8-A29E-4136-85E3-E98DA3429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908" y="1389257"/>
            <a:ext cx="2433638" cy="4867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図 11">
            <a:extLst>
              <a:ext uri="{FF2B5EF4-FFF2-40B4-BE49-F238E27FC236}">
                <a16:creationId xmlns:a16="http://schemas.microsoft.com/office/drawing/2014/main" id="{29403E1F-7AD7-419C-8966-CFF5E63A8F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804" y="1389257"/>
            <a:ext cx="2433638" cy="486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図 13">
            <a:extLst>
              <a:ext uri="{FF2B5EF4-FFF2-40B4-BE49-F238E27FC236}">
                <a16:creationId xmlns:a16="http://schemas.microsoft.com/office/drawing/2014/main" id="{EE95B35C-613A-4212-AB27-5B1B29CD93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700" y="1389258"/>
            <a:ext cx="2433638" cy="486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グループ化 9"/>
          <p:cNvGrpSpPr/>
          <p:nvPr/>
        </p:nvGrpSpPr>
        <p:grpSpPr>
          <a:xfrm>
            <a:off x="660695" y="4403048"/>
            <a:ext cx="2362684" cy="588052"/>
            <a:chOff x="2790701" y="2303813"/>
            <a:chExt cx="4001985" cy="2018805"/>
          </a:xfrm>
        </p:grpSpPr>
        <p:sp>
          <p:nvSpPr>
            <p:cNvPr id="8" name="角丸四角形 7"/>
            <p:cNvSpPr/>
            <p:nvPr/>
          </p:nvSpPr>
          <p:spPr>
            <a:xfrm>
              <a:off x="2790701" y="2303813"/>
              <a:ext cx="4001985" cy="20188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55961" y="3676287"/>
              <a:ext cx="184731" cy="369332"/>
            </a:xfrm>
            <a:prstGeom prst="rect">
              <a:avLst/>
            </a:prstGeom>
            <a:noFill/>
          </p:spPr>
          <p:txBody>
            <a:bodyPr wrap="none" rtlCol="0">
              <a:spAutoFit/>
            </a:bodyPr>
            <a:lstStyle/>
            <a:p>
              <a:endParaRPr kumimoji="1" lang="ja-JP" altLang="en-US" dirty="0">
                <a:solidFill>
                  <a:srgbClr val="FF0000"/>
                </a:solidFill>
              </a:endParaRPr>
            </a:p>
          </p:txBody>
        </p:sp>
      </p:grpSp>
      <p:grpSp>
        <p:nvGrpSpPr>
          <p:cNvPr id="17" name="グループ化 16">
            <a:extLst>
              <a:ext uri="{FF2B5EF4-FFF2-40B4-BE49-F238E27FC236}">
                <a16:creationId xmlns:a16="http://schemas.microsoft.com/office/drawing/2014/main" id="{DEE0B3B9-93FB-4CDC-9467-32FAA7DBD214}"/>
              </a:ext>
            </a:extLst>
          </p:cNvPr>
          <p:cNvGrpSpPr/>
          <p:nvPr/>
        </p:nvGrpSpPr>
        <p:grpSpPr>
          <a:xfrm>
            <a:off x="3442154" y="3847779"/>
            <a:ext cx="1387021" cy="488273"/>
            <a:chOff x="2790701" y="2303813"/>
            <a:chExt cx="4001985" cy="2018805"/>
          </a:xfrm>
        </p:grpSpPr>
        <p:sp>
          <p:nvSpPr>
            <p:cNvPr id="18" name="角丸四角形 7">
              <a:extLst>
                <a:ext uri="{FF2B5EF4-FFF2-40B4-BE49-F238E27FC236}">
                  <a16:creationId xmlns:a16="http://schemas.microsoft.com/office/drawing/2014/main" id="{7F6C99F7-E956-424B-8555-86FFC1781A12}"/>
                </a:ext>
              </a:extLst>
            </p:cNvPr>
            <p:cNvSpPr/>
            <p:nvPr/>
          </p:nvSpPr>
          <p:spPr>
            <a:xfrm>
              <a:off x="2790701" y="2303813"/>
              <a:ext cx="4001985" cy="20188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FAC4F35-F3AB-4BB6-9FCB-7912328471D7}"/>
                </a:ext>
              </a:extLst>
            </p:cNvPr>
            <p:cNvSpPr txBox="1"/>
            <p:nvPr/>
          </p:nvSpPr>
          <p:spPr>
            <a:xfrm>
              <a:off x="3855961" y="3676287"/>
              <a:ext cx="184731" cy="369332"/>
            </a:xfrm>
            <a:prstGeom prst="rect">
              <a:avLst/>
            </a:prstGeom>
            <a:noFill/>
          </p:spPr>
          <p:txBody>
            <a:bodyPr wrap="none" rtlCol="0">
              <a:spAutoFit/>
            </a:bodyPr>
            <a:lstStyle/>
            <a:p>
              <a:endParaRPr kumimoji="1" lang="ja-JP" altLang="en-US" dirty="0">
                <a:solidFill>
                  <a:srgbClr val="FF0000"/>
                </a:solidFill>
              </a:endParaRPr>
            </a:p>
          </p:txBody>
        </p:sp>
      </p:grpSp>
      <p:sp>
        <p:nvSpPr>
          <p:cNvPr id="20" name="角丸四角形 7">
            <a:extLst>
              <a:ext uri="{FF2B5EF4-FFF2-40B4-BE49-F238E27FC236}">
                <a16:creationId xmlns:a16="http://schemas.microsoft.com/office/drawing/2014/main" id="{5CD91368-980D-464B-8494-B757427B79AA}"/>
              </a:ext>
            </a:extLst>
          </p:cNvPr>
          <p:cNvSpPr/>
          <p:nvPr/>
        </p:nvSpPr>
        <p:spPr>
          <a:xfrm>
            <a:off x="5985329" y="1896935"/>
            <a:ext cx="1387021" cy="18386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55EB6D9-2083-4A2B-94DE-4FBEFEF91925}"/>
              </a:ext>
            </a:extLst>
          </p:cNvPr>
          <p:cNvSpPr txBox="1"/>
          <p:nvPr/>
        </p:nvSpPr>
        <p:spPr>
          <a:xfrm>
            <a:off x="5972078" y="4977089"/>
            <a:ext cx="1919115" cy="646331"/>
          </a:xfrm>
          <a:prstGeom prst="rect">
            <a:avLst/>
          </a:prstGeom>
          <a:noFill/>
        </p:spPr>
        <p:txBody>
          <a:bodyPr wrap="none" rtlCol="0">
            <a:spAutoFit/>
          </a:bodyPr>
          <a:lstStyle/>
          <a:p>
            <a:r>
              <a:rPr kumimoji="1" lang="ja-JP" altLang="en-US" dirty="0">
                <a:solidFill>
                  <a:srgbClr val="FF0000"/>
                </a:solidFill>
              </a:rPr>
              <a:t>端末機種によって</a:t>
            </a:r>
            <a:br>
              <a:rPr kumimoji="1" lang="en-US" altLang="ja-JP" dirty="0">
                <a:solidFill>
                  <a:srgbClr val="FF0000"/>
                </a:solidFill>
              </a:rPr>
            </a:br>
            <a:r>
              <a:rPr kumimoji="1" lang="ja-JP" altLang="en-US" dirty="0">
                <a:solidFill>
                  <a:srgbClr val="FF0000"/>
                </a:solidFill>
              </a:rPr>
              <a:t>内容は異なる</a:t>
            </a:r>
          </a:p>
        </p:txBody>
      </p:sp>
    </p:spTree>
    <p:extLst>
      <p:ext uri="{BB962C8B-B14F-4D97-AF65-F5344CB8AC3E}">
        <p14:creationId xmlns:p14="http://schemas.microsoft.com/office/powerpoint/2010/main" val="54966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生体認証（指紋認証・顔認証など）</a:t>
            </a:r>
          </a:p>
        </p:txBody>
      </p:sp>
      <p:sp>
        <p:nvSpPr>
          <p:cNvPr id="3" name="コンテンツ プレースホルダー 2"/>
          <p:cNvSpPr>
            <a:spLocks noGrp="1"/>
          </p:cNvSpPr>
          <p:nvPr>
            <p:ph idx="1"/>
          </p:nvPr>
        </p:nvSpPr>
        <p:spPr>
          <a:xfrm>
            <a:off x="863030" y="1530849"/>
            <a:ext cx="5680646" cy="4380373"/>
          </a:xfrm>
        </p:spPr>
        <p:txBody>
          <a:bodyPr>
            <a:normAutofit lnSpcReduction="10000"/>
          </a:bodyPr>
          <a:lstStyle/>
          <a:p>
            <a:r>
              <a:rPr lang="ja-JP" altLang="en-US" sz="2400" dirty="0"/>
              <a:t>起動後に一度パスワード・パスコードの入力をすると以降は生体認証で代用できる</a:t>
            </a:r>
            <a:endParaRPr lang="en-US" altLang="ja-JP" sz="2400" dirty="0"/>
          </a:p>
          <a:p>
            <a:pPr lvl="1"/>
            <a:r>
              <a:rPr lang="ja-JP" altLang="en-US" sz="2000" dirty="0"/>
              <a:t>決済時のパスワード入力を代用できる設定も</a:t>
            </a:r>
            <a:endParaRPr lang="en-US" altLang="ja-JP" sz="2000" dirty="0"/>
          </a:p>
          <a:p>
            <a:pPr lvl="1"/>
            <a:r>
              <a:rPr lang="ja-JP" altLang="en-US" sz="2000" dirty="0"/>
              <a:t>アプリで対応していればそのアプリのログイン処理の代用に使える場合もある</a:t>
            </a:r>
            <a:endParaRPr lang="en-US" altLang="ja-JP" sz="2000" dirty="0"/>
          </a:p>
          <a:p>
            <a:pPr lvl="2"/>
            <a:endParaRPr lang="en-US" altLang="ja-JP" sz="1600" dirty="0"/>
          </a:p>
          <a:p>
            <a:r>
              <a:rPr lang="ja-JP" altLang="en-US" sz="2400" dirty="0"/>
              <a:t>寝ているときなどに指を使われて解除される、といった弱点はある</a:t>
            </a:r>
            <a:endParaRPr lang="en-US" altLang="ja-JP" sz="2400" dirty="0"/>
          </a:p>
          <a:p>
            <a:pPr lvl="1"/>
            <a:r>
              <a:rPr lang="ja-JP" altLang="en-US" sz="2000" dirty="0"/>
              <a:t>心配性な人は寝る前に再起動しておく？</a:t>
            </a:r>
            <a:endParaRPr lang="en-US" altLang="ja-JP" sz="2000" dirty="0"/>
          </a:p>
          <a:p>
            <a:pPr lvl="2"/>
            <a:endParaRPr lang="en-US" altLang="ja-JP" sz="1800" dirty="0"/>
          </a:p>
          <a:p>
            <a:r>
              <a:rPr lang="ja-JP" altLang="en-US" sz="2400" dirty="0"/>
              <a:t>全ての端末で利用できるわけではない</a:t>
            </a:r>
            <a:endParaRPr lang="en-US" altLang="ja-JP" sz="2400" dirty="0"/>
          </a:p>
          <a:p>
            <a:r>
              <a:rPr lang="ja-JP" altLang="en-US" sz="2400" dirty="0"/>
              <a:t>端末のハードによって性能は異なる</a:t>
            </a:r>
            <a:endParaRPr lang="en-US" altLang="ja-JP" sz="2400" dirty="0"/>
          </a:p>
          <a:p>
            <a:pPr lvl="1"/>
            <a:r>
              <a:rPr lang="ja-JP" altLang="en-US" sz="2100" dirty="0"/>
              <a:t>認識速度や誤検知の確率など</a:t>
            </a:r>
            <a:endParaRPr lang="en-US" altLang="ja-JP" sz="2100" dirty="0"/>
          </a:p>
        </p:txBody>
      </p:sp>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16</a:t>
            </a:fld>
            <a:endParaRPr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207" y="1680076"/>
            <a:ext cx="2074523" cy="3689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角丸四角形 7">
            <a:extLst>
              <a:ext uri="{FF2B5EF4-FFF2-40B4-BE49-F238E27FC236}">
                <a16:creationId xmlns:a16="http://schemas.microsoft.com/office/drawing/2014/main" id="{C83E20E7-AAA9-47B9-90B8-AED6133E7717}"/>
              </a:ext>
            </a:extLst>
          </p:cNvPr>
          <p:cNvSpPr/>
          <p:nvPr/>
        </p:nvSpPr>
        <p:spPr>
          <a:xfrm>
            <a:off x="6543676" y="2677077"/>
            <a:ext cx="2362199" cy="15997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693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パソコンの保護</a:t>
            </a:r>
          </a:p>
        </p:txBody>
      </p:sp>
      <p:sp>
        <p:nvSpPr>
          <p:cNvPr id="3" name="コンテンツ プレースホルダー 2"/>
          <p:cNvSpPr>
            <a:spLocks noGrp="1"/>
          </p:cNvSpPr>
          <p:nvPr>
            <p:ph idx="1"/>
          </p:nvPr>
        </p:nvSpPr>
        <p:spPr/>
        <p:txBody>
          <a:bodyPr>
            <a:normAutofit/>
          </a:bodyPr>
          <a:lstStyle/>
          <a:p>
            <a:r>
              <a:rPr kumimoji="1" lang="en-US" altLang="ja-JP" sz="2800" dirty="0"/>
              <a:t>Windows</a:t>
            </a:r>
            <a:r>
              <a:rPr kumimoji="1" lang="ja-JP" altLang="en-US" sz="2800" dirty="0"/>
              <a:t>・</a:t>
            </a:r>
            <a:r>
              <a:rPr kumimoji="1" lang="en-US" altLang="ja-JP" sz="2800" dirty="0"/>
              <a:t>Mac</a:t>
            </a:r>
            <a:r>
              <a:rPr kumimoji="1" lang="ja-JP" altLang="en-US" sz="2800" dirty="0"/>
              <a:t>等のパソコンの場合</a:t>
            </a:r>
            <a:endParaRPr kumimoji="1" lang="en-US" altLang="ja-JP" sz="2800" dirty="0"/>
          </a:p>
          <a:p>
            <a:pPr lvl="1"/>
            <a:r>
              <a:rPr lang="ja-JP" altLang="en-US" sz="2400" dirty="0"/>
              <a:t>自分のユーザにパスワードを設定</a:t>
            </a:r>
            <a:endParaRPr lang="en-US" altLang="ja-JP" sz="2400" dirty="0"/>
          </a:p>
          <a:p>
            <a:pPr lvl="1"/>
            <a:r>
              <a:rPr kumimoji="1" lang="ja-JP" altLang="en-US" sz="2400" dirty="0"/>
              <a:t>スクリーンセーバや画面を閉じた時にロックされるように設定</a:t>
            </a:r>
            <a:endParaRPr kumimoji="1" lang="en-US" altLang="ja-JP" sz="2400" dirty="0"/>
          </a:p>
          <a:p>
            <a:pPr lvl="1"/>
            <a:r>
              <a:rPr lang="ja-JP" altLang="en-US" sz="2400" dirty="0"/>
              <a:t>一定時間触らないとスクリーンセーバ起動</a:t>
            </a:r>
            <a:endParaRPr lang="en-US" altLang="ja-JP" sz="2400" dirty="0"/>
          </a:p>
          <a:p>
            <a:pPr lvl="2"/>
            <a:r>
              <a:rPr lang="ja-JP" altLang="en-US" sz="1800" dirty="0"/>
              <a:t>同時にロックされる</a:t>
            </a:r>
            <a:endParaRPr lang="en-US" altLang="ja-JP" sz="1800" dirty="0"/>
          </a:p>
          <a:p>
            <a:pPr lvl="1"/>
            <a:r>
              <a:rPr lang="ja-JP" altLang="en-US" sz="2400" dirty="0"/>
              <a:t>起動時の自動ログインは設定しない</a:t>
            </a:r>
            <a:endParaRPr lang="en-US" altLang="ja-JP" sz="2400" dirty="0"/>
          </a:p>
          <a:p>
            <a:pPr lvl="1"/>
            <a:endParaRPr lang="en-US" altLang="ja-JP" sz="2400" dirty="0"/>
          </a:p>
          <a:p>
            <a:r>
              <a:rPr lang="en-US" altLang="ja-JP" sz="2800" dirty="0"/>
              <a:t>Windows 10 </a:t>
            </a:r>
            <a:r>
              <a:rPr lang="ja-JP" altLang="en-US" sz="2800" dirty="0"/>
              <a:t>の設定画面はタスクバーの検索アイコンから検索すると楽</a:t>
            </a:r>
            <a:endParaRPr lang="en-US" altLang="ja-JP" sz="2800" dirty="0"/>
          </a:p>
          <a:p>
            <a:pPr lvl="1"/>
            <a:r>
              <a:rPr lang="ja-JP" altLang="en-US" sz="2400" dirty="0"/>
              <a:t>「設定」する画面が</a:t>
            </a:r>
            <a:r>
              <a:rPr lang="en-US" altLang="ja-JP" sz="2400" dirty="0"/>
              <a:t>2</a:t>
            </a:r>
            <a:r>
              <a:rPr lang="ja-JP" altLang="en-US" sz="2400" dirty="0"/>
              <a:t>種類あってわかりにくい</a:t>
            </a:r>
            <a:endParaRPr lang="en-US" altLang="ja-JP" sz="2400" dirty="0"/>
          </a:p>
          <a:p>
            <a:pPr lvl="1"/>
            <a:endParaRPr lang="en-US" altLang="ja-JP"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17</a:t>
            </a:fld>
            <a:endParaRPr lang="ja-JP" altLang="en-US"/>
          </a:p>
        </p:txBody>
      </p:sp>
    </p:spTree>
    <p:extLst>
      <p:ext uri="{BB962C8B-B14F-4D97-AF65-F5344CB8AC3E}">
        <p14:creationId xmlns:p14="http://schemas.microsoft.com/office/powerpoint/2010/main" val="381388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1471FE1-399E-4A78-AE40-AE18570D3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453" y="1327151"/>
            <a:ext cx="6565241" cy="5029200"/>
          </a:xfrm>
          <a:prstGeom prst="rect">
            <a:avLst/>
          </a:prstGeom>
        </p:spPr>
      </p:pic>
      <p:sp>
        <p:nvSpPr>
          <p:cNvPr id="2" name="タイトル 1"/>
          <p:cNvSpPr>
            <a:spLocks noGrp="1"/>
          </p:cNvSpPr>
          <p:nvPr>
            <p:ph type="title"/>
          </p:nvPr>
        </p:nvSpPr>
        <p:spPr/>
        <p:txBody>
          <a:bodyPr>
            <a:normAutofit/>
          </a:bodyPr>
          <a:lstStyle/>
          <a:p>
            <a:r>
              <a:rPr lang="ja-JP" altLang="en-US"/>
              <a:t>スクリーンセーバー（</a:t>
            </a:r>
            <a:r>
              <a:rPr lang="en-US" altLang="ja-JP"/>
              <a:t>Windows 10</a:t>
            </a:r>
            <a:r>
              <a:rPr lang="ja-JP" altLang="en-US"/>
              <a:t>）</a:t>
            </a:r>
            <a:endParaRPr lang="ja-JP" altLang="en-US" dirty="0"/>
          </a:p>
        </p:txBody>
      </p:sp>
      <p:sp>
        <p:nvSpPr>
          <p:cNvPr id="7" name="フッター プレースホルダー 6"/>
          <p:cNvSpPr>
            <a:spLocks noGrp="1"/>
          </p:cNvSpPr>
          <p:nvPr>
            <p:ph type="ftr" sz="quarter" idx="11"/>
          </p:nvPr>
        </p:nvSpPr>
        <p:spPr/>
        <p:txBody>
          <a:bodyPr/>
          <a:lstStyle/>
          <a:p>
            <a:r>
              <a:rPr lang="ja-JP" altLang="en-US"/>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18</a:t>
            </a:fld>
            <a:endParaRPr lang="ja-JP" altLang="en-US"/>
          </a:p>
        </p:txBody>
      </p:sp>
      <p:sp>
        <p:nvSpPr>
          <p:cNvPr id="5" name="角丸四角形 4"/>
          <p:cNvSpPr/>
          <p:nvPr/>
        </p:nvSpPr>
        <p:spPr>
          <a:xfrm>
            <a:off x="1624773" y="3116235"/>
            <a:ext cx="1548357" cy="3127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235178" y="4994857"/>
            <a:ext cx="1266597" cy="1979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4">
            <a:extLst>
              <a:ext uri="{FF2B5EF4-FFF2-40B4-BE49-F238E27FC236}">
                <a16:creationId xmlns:a16="http://schemas.microsoft.com/office/drawing/2014/main" id="{EBAAB504-29CF-4710-B754-1CB9519BFA88}"/>
              </a:ext>
            </a:extLst>
          </p:cNvPr>
          <p:cNvSpPr/>
          <p:nvPr/>
        </p:nvSpPr>
        <p:spPr>
          <a:xfrm>
            <a:off x="1509555" y="5093839"/>
            <a:ext cx="1489369" cy="1979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吹き出し: 角を丸めた四角形 13">
            <a:extLst>
              <a:ext uri="{FF2B5EF4-FFF2-40B4-BE49-F238E27FC236}">
                <a16:creationId xmlns:a16="http://schemas.microsoft.com/office/drawing/2014/main" id="{3D23B1E2-7E8A-418B-AD7E-799986725F1D}"/>
              </a:ext>
            </a:extLst>
          </p:cNvPr>
          <p:cNvSpPr/>
          <p:nvPr/>
        </p:nvSpPr>
        <p:spPr>
          <a:xfrm>
            <a:off x="1781175" y="5495924"/>
            <a:ext cx="1733550" cy="642273"/>
          </a:xfrm>
          <a:prstGeom prst="wedgeRoundRectCallout">
            <a:avLst>
              <a:gd name="adj1" fmla="val -28491"/>
              <a:gd name="adj2" fmla="val -8532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デスクトップを</a:t>
            </a:r>
            <a:br>
              <a:rPr kumimoji="1" lang="en-US" altLang="ja-JP" dirty="0"/>
            </a:br>
            <a:r>
              <a:rPr kumimoji="1" lang="ja-JP" altLang="en-US" dirty="0"/>
              <a:t>右クリック</a:t>
            </a:r>
          </a:p>
        </p:txBody>
      </p:sp>
    </p:spTree>
    <p:extLst>
      <p:ext uri="{BB962C8B-B14F-4D97-AF65-F5344CB8AC3E}">
        <p14:creationId xmlns:p14="http://schemas.microsoft.com/office/powerpoint/2010/main" val="45670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F06FD35-DA02-4055-B247-EAEEF9EEA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59" y="1471613"/>
            <a:ext cx="5862372" cy="4164827"/>
          </a:xfrm>
          <a:prstGeom prst="rect">
            <a:avLst/>
          </a:prstGeom>
          <a:ln>
            <a:noFill/>
          </a:ln>
          <a:effectLst>
            <a:outerShdw blurRad="190500" algn="tl" rotWithShape="0">
              <a:srgbClr val="000000">
                <a:alpha val="70000"/>
              </a:srgbClr>
            </a:outerShdw>
          </a:effectLst>
        </p:spPr>
      </p:pic>
      <p:pic>
        <p:nvPicPr>
          <p:cNvPr id="10" name="図 9">
            <a:extLst>
              <a:ext uri="{FF2B5EF4-FFF2-40B4-BE49-F238E27FC236}">
                <a16:creationId xmlns:a16="http://schemas.microsoft.com/office/drawing/2014/main" id="{036C1351-D662-4E93-8BC0-097E77721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2061759"/>
            <a:ext cx="5887021" cy="4164827"/>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normAutofit/>
          </a:bodyPr>
          <a:lstStyle/>
          <a:p>
            <a:r>
              <a:rPr lang="ja-JP" altLang="en-US" dirty="0"/>
              <a:t>アカウント→サインインオプション</a:t>
            </a:r>
            <a:br>
              <a:rPr lang="en-US" altLang="ja-JP" dirty="0"/>
            </a:br>
            <a:r>
              <a:rPr kumimoji="1" lang="ja-JP" altLang="en-US" dirty="0"/>
              <a:t>（</a:t>
            </a:r>
            <a:r>
              <a:rPr kumimoji="1" lang="en-US" altLang="ja-JP" dirty="0"/>
              <a:t>Windows</a:t>
            </a:r>
            <a:r>
              <a:rPr kumimoji="1" lang="ja-JP" altLang="en-US" dirty="0"/>
              <a:t> </a:t>
            </a:r>
            <a:r>
              <a:rPr kumimoji="1" lang="en-US" altLang="ja-JP" dirty="0"/>
              <a:t>10</a:t>
            </a:r>
            <a:r>
              <a:rPr kumimoji="1" lang="ja-JP" altLang="en-US" dirty="0"/>
              <a:t>）</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19</a:t>
            </a:fld>
            <a:endParaRPr lang="ja-JP" altLang="en-US"/>
          </a:p>
        </p:txBody>
      </p:sp>
      <p:sp>
        <p:nvSpPr>
          <p:cNvPr id="8" name="角丸四角形 7"/>
          <p:cNvSpPr/>
          <p:nvPr/>
        </p:nvSpPr>
        <p:spPr>
          <a:xfrm>
            <a:off x="642663" y="4340007"/>
            <a:ext cx="1976711" cy="632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7">
            <a:extLst>
              <a:ext uri="{FF2B5EF4-FFF2-40B4-BE49-F238E27FC236}">
                <a16:creationId xmlns:a16="http://schemas.microsoft.com/office/drawing/2014/main" id="{CA652188-B37E-47A2-8B69-7CC37FC1A020}"/>
              </a:ext>
            </a:extLst>
          </p:cNvPr>
          <p:cNvSpPr/>
          <p:nvPr/>
        </p:nvSpPr>
        <p:spPr>
          <a:xfrm>
            <a:off x="5309913" y="3258426"/>
            <a:ext cx="1671911" cy="2848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7">
            <a:extLst>
              <a:ext uri="{FF2B5EF4-FFF2-40B4-BE49-F238E27FC236}">
                <a16:creationId xmlns:a16="http://schemas.microsoft.com/office/drawing/2014/main" id="{F1F230C0-9B46-486C-9A09-AB7F12A3E213}"/>
              </a:ext>
            </a:extLst>
          </p:cNvPr>
          <p:cNvSpPr/>
          <p:nvPr/>
        </p:nvSpPr>
        <p:spPr>
          <a:xfrm>
            <a:off x="3028950" y="4045608"/>
            <a:ext cx="1857375" cy="4311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矢印: 右 12">
            <a:extLst>
              <a:ext uri="{FF2B5EF4-FFF2-40B4-BE49-F238E27FC236}">
                <a16:creationId xmlns:a16="http://schemas.microsoft.com/office/drawing/2014/main" id="{D1C42435-FDF3-4521-87C5-9CE7599AC94B}"/>
              </a:ext>
            </a:extLst>
          </p:cNvPr>
          <p:cNvSpPr/>
          <p:nvPr/>
        </p:nvSpPr>
        <p:spPr>
          <a:xfrm>
            <a:off x="2686050" y="4476750"/>
            <a:ext cx="266700" cy="3905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509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sz="4000" dirty="0">
                <a:solidFill>
                  <a:prstClr val="black">
                    <a:lumMod val="65000"/>
                    <a:lumOff val="35000"/>
                  </a:prstClr>
                </a:solidFill>
              </a:rPr>
              <a:t>安全な設定</a:t>
            </a:r>
            <a:endParaRPr kumimoji="1" lang="ja-JP" altLang="en-US" sz="4000" dirty="0"/>
          </a:p>
        </p:txBody>
      </p:sp>
      <p:sp>
        <p:nvSpPr>
          <p:cNvPr id="3" name="コンテンツ プレースホルダー 2"/>
          <p:cNvSpPr>
            <a:spLocks noGrp="1"/>
          </p:cNvSpPr>
          <p:nvPr>
            <p:ph idx="1"/>
          </p:nvPr>
        </p:nvSpPr>
        <p:spPr/>
        <p:txBody>
          <a:bodyPr>
            <a:normAutofit/>
          </a:bodyPr>
          <a:lstStyle/>
          <a:p>
            <a:r>
              <a:rPr lang="ja-JP" altLang="en-US" sz="2800" dirty="0">
                <a:latin typeface="ＭＳ ゴシック" panose="020B0609070205080204" pitchFamily="49" charset="-128"/>
                <a:ea typeface="ＭＳ ゴシック" panose="020B0609070205080204" pitchFamily="49" charset="-128"/>
              </a:rPr>
              <a:t>個人でできるサイバーセキュリティ対策を知る</a:t>
            </a:r>
            <a:endParaRPr lang="en-US" altLang="ja-JP" sz="2800" dirty="0">
              <a:latin typeface="ＭＳ ゴシック" panose="020B0609070205080204" pitchFamily="49" charset="-128"/>
              <a:ea typeface="ＭＳ ゴシック" panose="020B0609070205080204" pitchFamily="49" charset="-128"/>
            </a:endParaRPr>
          </a:p>
          <a:p>
            <a:endParaRPr lang="ja-JP" altLang="en-US"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情報機器そのものを守ること</a:t>
            </a:r>
          </a:p>
          <a:p>
            <a:r>
              <a:rPr lang="ja-JP" altLang="en-US" sz="2800" dirty="0">
                <a:latin typeface="ＭＳ ゴシック" panose="020B0609070205080204" pitchFamily="49" charset="-128"/>
                <a:ea typeface="ＭＳ ゴシック" panose="020B0609070205080204" pitchFamily="49" charset="-128"/>
              </a:rPr>
              <a:t>サービスに提供した自分の情報などを守ること</a:t>
            </a:r>
          </a:p>
          <a:p>
            <a:endParaRPr lang="ja-JP" altLang="en-US" dirty="0">
              <a:latin typeface="ＭＳ ゴシック" panose="020B0609070205080204" pitchFamily="49" charset="-128"/>
              <a:ea typeface="ＭＳ ゴシック" panose="020B0609070205080204" pitchFamily="49" charset="-128"/>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a:t>
            </a:fld>
            <a:endParaRPr lang="ja-JP" altLang="en-US"/>
          </a:p>
        </p:txBody>
      </p:sp>
      <p:sp>
        <p:nvSpPr>
          <p:cNvPr id="6" name="角丸四角形 5"/>
          <p:cNvSpPr/>
          <p:nvPr/>
        </p:nvSpPr>
        <p:spPr>
          <a:xfrm>
            <a:off x="628650" y="2814733"/>
            <a:ext cx="4975761" cy="498763"/>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251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スリープ</a:t>
            </a:r>
            <a:r>
              <a:rPr lang="ja-JP" altLang="en-US" dirty="0"/>
              <a:t>とスクリーンセーバ解除</a:t>
            </a:r>
            <a:r>
              <a:rPr kumimoji="1" lang="ja-JP" altLang="en-US" dirty="0"/>
              <a:t>（</a:t>
            </a:r>
            <a:r>
              <a:rPr kumimoji="1" lang="en-US" altLang="ja-JP" dirty="0" err="1"/>
              <a:t>macOS</a:t>
            </a:r>
            <a:r>
              <a:rPr kumimoji="1" lang="ja-JP" altLang="en-US" dirty="0"/>
              <a:t>）</a:t>
            </a:r>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7165" y="1825625"/>
            <a:ext cx="5189669" cy="4351338"/>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20</a:t>
            </a:fld>
            <a:endParaRPr lang="ja-JP" altLang="en-US"/>
          </a:p>
        </p:txBody>
      </p:sp>
      <p:sp>
        <p:nvSpPr>
          <p:cNvPr id="6" name="角丸四角形 5"/>
          <p:cNvSpPr/>
          <p:nvPr/>
        </p:nvSpPr>
        <p:spPr>
          <a:xfrm>
            <a:off x="2430050" y="2693097"/>
            <a:ext cx="4334005" cy="53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8894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パスワードロック</a:t>
            </a:r>
            <a:r>
              <a:rPr lang="ja-JP" altLang="en-US" sz="4000" dirty="0"/>
              <a:t>の習慣</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kumimoji="1" lang="ja-JP" altLang="en-US" sz="3200" dirty="0" err="1"/>
              <a:t>めんど</a:t>
            </a:r>
            <a:r>
              <a:rPr kumimoji="1" lang="ja-JP" altLang="en-US" sz="3200" dirty="0"/>
              <a:t>くさい！と思うかもしれないが、それが普通になるように習慣づけるべき</a:t>
            </a:r>
            <a:endParaRPr kumimoji="1" lang="en-US" altLang="ja-JP" sz="3200" dirty="0"/>
          </a:p>
          <a:p>
            <a:pPr lvl="1"/>
            <a:r>
              <a:rPr lang="ja-JP" altLang="en-US" sz="2800" dirty="0"/>
              <a:t>ロックしないのは自分の自転車に鍵をつけずに乗り回すようなこと</a:t>
            </a:r>
            <a:endParaRPr lang="en-US" altLang="ja-JP" sz="2800" dirty="0"/>
          </a:p>
          <a:p>
            <a:pPr lvl="1"/>
            <a:r>
              <a:rPr kumimoji="1" lang="ja-JP" altLang="en-US" sz="2800" dirty="0"/>
              <a:t>そのまま持ち去られて後悔しても遅い</a:t>
            </a:r>
            <a:endParaRPr kumimoji="1" lang="en-US" altLang="ja-JP" sz="2800" dirty="0"/>
          </a:p>
          <a:p>
            <a:pPr lvl="1"/>
            <a:endParaRPr lang="en-US" altLang="ja-JP" sz="2800" dirty="0"/>
          </a:p>
          <a:p>
            <a:r>
              <a:rPr kumimoji="1" lang="ja-JP" altLang="en-US" sz="3200" dirty="0"/>
              <a:t>指紋認証、顔認証などの補助機能をうまく活用する</a:t>
            </a:r>
            <a:endParaRPr kumimoji="1" lang="en-US" altLang="ja-JP" sz="3200" dirty="0"/>
          </a:p>
          <a:p>
            <a:pPr lvl="1"/>
            <a:r>
              <a:rPr lang="ja-JP" altLang="en-US" sz="2900" dirty="0"/>
              <a:t>ガチガチに固めると便利に使えなくなってしまう</a:t>
            </a:r>
            <a:endParaRPr kumimoji="1" lang="en-US" altLang="ja-JP" sz="2900" dirty="0"/>
          </a:p>
          <a:p>
            <a:pPr lvl="1"/>
            <a:r>
              <a:rPr lang="ja-JP" altLang="en-US" sz="2800" dirty="0"/>
              <a:t>リスクと利便性を秤にかける</a:t>
            </a:r>
            <a:endParaRPr kumimoji="1" lang="ja-JP" altLang="en-US" sz="2800"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21</a:t>
            </a:fld>
            <a:endParaRPr lang="ja-JP" altLang="en-US"/>
          </a:p>
        </p:txBody>
      </p:sp>
    </p:spTree>
    <p:extLst>
      <p:ext uri="{BB962C8B-B14F-4D97-AF65-F5344CB8AC3E}">
        <p14:creationId xmlns:p14="http://schemas.microsoft.com/office/powerpoint/2010/main" val="381388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さらなる紛失対策</a:t>
            </a:r>
          </a:p>
        </p:txBody>
      </p:sp>
      <p:sp>
        <p:nvSpPr>
          <p:cNvPr id="3" name="コンテンツ プレースホルダー 2"/>
          <p:cNvSpPr>
            <a:spLocks noGrp="1"/>
          </p:cNvSpPr>
          <p:nvPr>
            <p:ph idx="1"/>
          </p:nvPr>
        </p:nvSpPr>
        <p:spPr/>
        <p:txBody>
          <a:bodyPr>
            <a:normAutofit lnSpcReduction="10000"/>
          </a:bodyPr>
          <a:lstStyle/>
          <a:p>
            <a:r>
              <a:rPr kumimoji="1" lang="ja-JP" altLang="en-US" sz="2800" dirty="0"/>
              <a:t>端末の位置検索と遠隔操作</a:t>
            </a:r>
            <a:endParaRPr kumimoji="1" lang="en-US" altLang="ja-JP" sz="2800" dirty="0"/>
          </a:p>
          <a:p>
            <a:pPr lvl="1"/>
            <a:r>
              <a:rPr lang="ja-JP" altLang="en-US" sz="2400" dirty="0"/>
              <a:t>端末の現在位置の表示</a:t>
            </a:r>
            <a:endParaRPr lang="en-US" altLang="ja-JP" sz="2400" dirty="0"/>
          </a:p>
          <a:p>
            <a:pPr lvl="1"/>
            <a:r>
              <a:rPr lang="ja-JP" altLang="en-US" sz="2400" dirty="0"/>
              <a:t>遠隔での着信音鳴動、ロック、データ消去も可能</a:t>
            </a:r>
            <a:endParaRPr lang="en-US" altLang="ja-JP" sz="2400" dirty="0"/>
          </a:p>
          <a:p>
            <a:pPr lvl="3"/>
            <a:endParaRPr lang="en-US" altLang="ja-JP" sz="1600" dirty="0"/>
          </a:p>
          <a:p>
            <a:r>
              <a:rPr kumimoji="1" lang="en-US" altLang="ja-JP" sz="2800" dirty="0"/>
              <a:t>iOS</a:t>
            </a:r>
            <a:r>
              <a:rPr kumimoji="1" lang="ja-JP" altLang="en-US" sz="2800" dirty="0"/>
              <a:t>端末</a:t>
            </a:r>
            <a:endParaRPr kumimoji="1" lang="en-US" altLang="ja-JP" sz="2800" dirty="0"/>
          </a:p>
          <a:p>
            <a:pPr lvl="1"/>
            <a:r>
              <a:rPr kumimoji="1" lang="ja-JP" altLang="en-US" sz="2400" dirty="0"/>
              <a:t>「</a:t>
            </a:r>
            <a:r>
              <a:rPr kumimoji="1" lang="en-US" altLang="ja-JP" sz="2400" dirty="0"/>
              <a:t>iPhone</a:t>
            </a:r>
            <a:r>
              <a:rPr kumimoji="1" lang="ja-JP" altLang="en-US" sz="2400" dirty="0"/>
              <a:t>を探す」</a:t>
            </a:r>
            <a:r>
              <a:rPr lang="ja-JP" altLang="en-US" sz="2400" dirty="0"/>
              <a:t>アプリ</a:t>
            </a:r>
            <a:endParaRPr kumimoji="1" lang="en-US" altLang="ja-JP" sz="2400" dirty="0"/>
          </a:p>
          <a:p>
            <a:r>
              <a:rPr kumimoji="1" lang="en-US" altLang="ja-JP" sz="2800" dirty="0"/>
              <a:t>Android</a:t>
            </a:r>
            <a:r>
              <a:rPr kumimoji="1" lang="ja-JP" altLang="en-US" sz="2800" dirty="0"/>
              <a:t>端末</a:t>
            </a:r>
            <a:endParaRPr kumimoji="1" lang="en-US" altLang="ja-JP" sz="2800" dirty="0"/>
          </a:p>
          <a:p>
            <a:pPr lvl="1"/>
            <a:r>
              <a:rPr lang="ja-JP" altLang="en-US" sz="2400" dirty="0"/>
              <a:t>「端末を探す」アプリ</a:t>
            </a:r>
            <a:endParaRPr lang="en-US" altLang="ja-JP" sz="2400" dirty="0"/>
          </a:p>
          <a:p>
            <a:r>
              <a:rPr lang="ja-JP" altLang="en-US" sz="2800" dirty="0"/>
              <a:t>どちらも事前の設定とアカウントが必要</a:t>
            </a:r>
            <a:endParaRPr kumimoji="1" lang="ja-JP" altLang="en-US" sz="2800" dirty="0"/>
          </a:p>
          <a:p>
            <a:pPr lvl="2"/>
            <a:endParaRPr lang="en-US" altLang="ja-JP" sz="1800" dirty="0"/>
          </a:p>
          <a:p>
            <a:r>
              <a:rPr lang="ja-JP" altLang="en-US" sz="2800" dirty="0"/>
              <a:t>携帯電話会社提供の類似サービスもあります</a:t>
            </a:r>
            <a:endParaRPr lang="en-US" altLang="ja-JP" sz="2800" dirty="0"/>
          </a:p>
          <a:p>
            <a:pPr lvl="1"/>
            <a:endParaRPr kumimoji="1" lang="en-US" altLang="ja-JP" sz="24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22</a:t>
            </a:fld>
            <a:endParaRPr lang="ja-JP" altLang="en-US"/>
          </a:p>
        </p:txBody>
      </p:sp>
    </p:spTree>
    <p:extLst>
      <p:ext uri="{BB962C8B-B14F-4D97-AF65-F5344CB8AC3E}">
        <p14:creationId xmlns:p14="http://schemas.microsoft.com/office/powerpoint/2010/main" val="122043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iOS</a:t>
            </a:r>
            <a:r>
              <a:rPr lang="ja-JP" altLang="en-US" dirty="0" err="1"/>
              <a:t>での</a:t>
            </a:r>
            <a:r>
              <a:rPr lang="ja-JP" altLang="en-US" dirty="0"/>
              <a:t>事前設定</a:t>
            </a:r>
          </a:p>
        </p:txBody>
      </p:sp>
      <p:sp>
        <p:nvSpPr>
          <p:cNvPr id="5" name="フッター プレースホルダー 4"/>
          <p:cNvSpPr>
            <a:spLocks noGrp="1"/>
          </p:cNvSpPr>
          <p:nvPr>
            <p:ph type="ftr" sz="quarter" idx="11"/>
          </p:nvPr>
        </p:nvSpPr>
        <p:spPr/>
        <p:txBody>
          <a:bodyPr/>
          <a:lstStyle/>
          <a:p>
            <a:r>
              <a:rPr lang="ja-JP" altLang="en-US"/>
              <a:t>サイバーセキュリティ基礎論</a:t>
            </a:r>
          </a:p>
        </p:txBody>
      </p:sp>
      <p:sp>
        <p:nvSpPr>
          <p:cNvPr id="6" name="スライド番号プレースホルダー 5"/>
          <p:cNvSpPr>
            <a:spLocks noGrp="1"/>
          </p:cNvSpPr>
          <p:nvPr>
            <p:ph type="sldNum" sz="quarter" idx="12"/>
          </p:nvPr>
        </p:nvSpPr>
        <p:spPr/>
        <p:txBody>
          <a:bodyPr/>
          <a:lstStyle/>
          <a:p>
            <a:fld id="{14BBA8CA-841B-4B26-AE83-445E7E149362}" type="slidenum">
              <a:rPr lang="ja-JP" altLang="en-US" smtClean="0"/>
              <a:pPr/>
              <a:t>23</a:t>
            </a:fld>
            <a:endParaRPr lang="ja-JP" altLang="en-US"/>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575" y="1319513"/>
            <a:ext cx="2422968" cy="4300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1319513"/>
            <a:ext cx="2422968" cy="4300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5685" y="1319513"/>
            <a:ext cx="2424255" cy="4303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角丸四角形 9"/>
          <p:cNvSpPr/>
          <p:nvPr/>
        </p:nvSpPr>
        <p:spPr>
          <a:xfrm>
            <a:off x="1180618" y="2442258"/>
            <a:ext cx="1632030" cy="6481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698111" y="4479403"/>
            <a:ext cx="538223" cy="3144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342927" y="4164957"/>
            <a:ext cx="1817225" cy="3144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448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iPhone </a:t>
            </a:r>
            <a:r>
              <a:rPr kumimoji="1" lang="ja-JP" altLang="en-US" dirty="0"/>
              <a:t>を探す（</a:t>
            </a:r>
            <a:r>
              <a:rPr kumimoji="1" lang="en-US" altLang="ja-JP" dirty="0"/>
              <a:t>Find iPhone</a:t>
            </a:r>
            <a:r>
              <a:rPr kumimoji="1" lang="ja-JP" altLang="en-US" dirty="0"/>
              <a:t>）</a:t>
            </a:r>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7914" y="1530221"/>
            <a:ext cx="2463193" cy="43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24</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637" y="1530221"/>
            <a:ext cx="2463434" cy="4381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522" y="1530466"/>
            <a:ext cx="2463362"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234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https://www.icloud.com/</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4666" y="1825625"/>
            <a:ext cx="5354667" cy="4351338"/>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25</a:t>
            </a:fld>
            <a:endParaRPr lang="ja-JP" altLang="en-US"/>
          </a:p>
        </p:txBody>
      </p:sp>
    </p:spTree>
    <p:extLst>
      <p:ext uri="{BB962C8B-B14F-4D97-AF65-F5344CB8AC3E}">
        <p14:creationId xmlns:p14="http://schemas.microsoft.com/office/powerpoint/2010/main" val="396698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iPhone</a:t>
            </a:r>
            <a:r>
              <a:rPr kumimoji="1" lang="ja-JP" altLang="en-US" dirty="0"/>
              <a:t>を探す（パソコン）</a:t>
            </a: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764" y="1825625"/>
            <a:ext cx="5632471" cy="4351338"/>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26</a:t>
            </a:fld>
            <a:endParaRPr lang="ja-JP" altLang="en-US"/>
          </a:p>
        </p:txBody>
      </p:sp>
    </p:spTree>
    <p:extLst>
      <p:ext uri="{BB962C8B-B14F-4D97-AF65-F5344CB8AC3E}">
        <p14:creationId xmlns:p14="http://schemas.microsoft.com/office/powerpoint/2010/main" val="190427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端末を探す（</a:t>
            </a:r>
            <a:r>
              <a:rPr lang="en-US" altLang="ja-JP"/>
              <a:t>Find My Device</a:t>
            </a:r>
            <a:r>
              <a:rPr lang="ja-JP" altLang="en-US"/>
              <a:t>）</a:t>
            </a:r>
            <a:endParaRPr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1349" y="1499799"/>
            <a:ext cx="217566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27</a:t>
            </a:fld>
            <a:endParaRPr lang="ja-JP" altLang="en-US"/>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035" y="1499799"/>
            <a:ext cx="2190814" cy="4381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図 6">
            <a:extLst>
              <a:ext uri="{FF2B5EF4-FFF2-40B4-BE49-F238E27FC236}">
                <a16:creationId xmlns:a16="http://schemas.microsoft.com/office/drawing/2014/main" id="{F5F5B5DE-F367-4BB5-81EA-DF1598C938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0753"/>
          <a:stretch/>
        </p:blipFill>
        <p:spPr>
          <a:xfrm>
            <a:off x="4774535" y="2330890"/>
            <a:ext cx="3740815" cy="1440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四角形: 角を丸くする 9">
            <a:extLst>
              <a:ext uri="{FF2B5EF4-FFF2-40B4-BE49-F238E27FC236}">
                <a16:creationId xmlns:a16="http://schemas.microsoft.com/office/drawing/2014/main" id="{FD730B5F-B298-48A9-B28E-3CAAF9DAD842}"/>
              </a:ext>
            </a:extLst>
          </p:cNvPr>
          <p:cNvSpPr/>
          <p:nvPr/>
        </p:nvSpPr>
        <p:spPr>
          <a:xfrm>
            <a:off x="3657600" y="1609725"/>
            <a:ext cx="2524125" cy="5861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228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https://android.com/find </a:t>
            </a:r>
            <a:r>
              <a:rPr lang="ja-JP" altLang="en-US" dirty="0"/>
              <a:t>（パソコン）</a:t>
            </a:r>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2599" y="1447800"/>
            <a:ext cx="5858801" cy="4729163"/>
          </a:xfrm>
          <a:prstGeom prst="rect">
            <a:avLst/>
          </a:prstGeom>
          <a:ln>
            <a:noFill/>
          </a:ln>
          <a:effectLst>
            <a:outerShdw blurRad="190500" algn="tl" rotWithShape="0">
              <a:srgbClr val="000000">
                <a:alpha val="70000"/>
              </a:srgbClr>
            </a:outerShdw>
          </a:effectLst>
        </p:spPr>
      </p:pic>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28</a:t>
            </a:fld>
            <a:endParaRPr lang="ja-JP" altLang="en-US"/>
          </a:p>
        </p:txBody>
      </p:sp>
    </p:spTree>
    <p:extLst>
      <p:ext uri="{BB962C8B-B14F-4D97-AF65-F5344CB8AC3E}">
        <p14:creationId xmlns:p14="http://schemas.microsoft.com/office/powerpoint/2010/main" val="155262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73933-6FC7-4DB3-A715-40DDE540AEF1}"/>
              </a:ext>
            </a:extLst>
          </p:cNvPr>
          <p:cNvSpPr>
            <a:spLocks noGrp="1"/>
          </p:cNvSpPr>
          <p:nvPr>
            <p:ph type="title"/>
          </p:nvPr>
        </p:nvSpPr>
        <p:spPr/>
        <p:txBody>
          <a:bodyPr/>
          <a:lstStyle/>
          <a:p>
            <a:r>
              <a:rPr kumimoji="1" lang="en-US" altLang="ja-JP" dirty="0"/>
              <a:t>Google </a:t>
            </a:r>
            <a:r>
              <a:rPr kumimoji="1" lang="ja-JP" altLang="en-US" dirty="0"/>
              <a:t>検索で「</a:t>
            </a:r>
            <a:r>
              <a:rPr lang="en-US" altLang="ja-JP" dirty="0"/>
              <a:t>find my device</a:t>
            </a:r>
            <a:r>
              <a:rPr lang="ja-JP" altLang="en-US" dirty="0"/>
              <a:t>」</a:t>
            </a:r>
            <a:endParaRPr kumimoji="1" lang="ja-JP" altLang="en-US" dirty="0"/>
          </a:p>
        </p:txBody>
      </p:sp>
      <p:pic>
        <p:nvPicPr>
          <p:cNvPr id="7" name="コンテンツ プレースホルダー 6">
            <a:extLst>
              <a:ext uri="{FF2B5EF4-FFF2-40B4-BE49-F238E27FC236}">
                <a16:creationId xmlns:a16="http://schemas.microsoft.com/office/drawing/2014/main" id="{7898276F-0305-4354-823E-233EE9A00A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9251" y="1381125"/>
            <a:ext cx="6811479" cy="4795838"/>
          </a:xfrm>
        </p:spPr>
      </p:pic>
      <p:sp>
        <p:nvSpPr>
          <p:cNvPr id="4" name="フッター プレースホルダー 3">
            <a:extLst>
              <a:ext uri="{FF2B5EF4-FFF2-40B4-BE49-F238E27FC236}">
                <a16:creationId xmlns:a16="http://schemas.microsoft.com/office/drawing/2014/main" id="{76AE5922-C1FF-46FF-8736-460E0DE95029}"/>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37331897-1120-4803-B8BD-72522297FE6A}"/>
              </a:ext>
            </a:extLst>
          </p:cNvPr>
          <p:cNvSpPr>
            <a:spLocks noGrp="1"/>
          </p:cNvSpPr>
          <p:nvPr>
            <p:ph type="sldNum" sz="quarter" idx="12"/>
          </p:nvPr>
        </p:nvSpPr>
        <p:spPr/>
        <p:txBody>
          <a:bodyPr/>
          <a:lstStyle/>
          <a:p>
            <a:fld id="{7E280EC1-6B44-4B49-82BC-9ACA7170F820}" type="slidenum">
              <a:rPr lang="ja-JP" altLang="en-US" smtClean="0"/>
              <a:pPr/>
              <a:t>29</a:t>
            </a:fld>
            <a:endParaRPr lang="ja-JP" altLang="en-US"/>
          </a:p>
        </p:txBody>
      </p:sp>
    </p:spTree>
    <p:extLst>
      <p:ext uri="{BB962C8B-B14F-4D97-AF65-F5344CB8AC3E}">
        <p14:creationId xmlns:p14="http://schemas.microsoft.com/office/powerpoint/2010/main" val="379091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最初に</a:t>
            </a:r>
            <a:r>
              <a:rPr lang="en-US" altLang="ja-JP" sz="4000" dirty="0"/>
              <a:t>…</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ja-JP" altLang="en-US" sz="3200" dirty="0"/>
              <a:t>万能なセキュリティ対策は存在しない</a:t>
            </a:r>
            <a:endParaRPr kumimoji="1" lang="en-US" altLang="ja-JP" sz="3200" dirty="0"/>
          </a:p>
          <a:p>
            <a:pPr lvl="1"/>
            <a:r>
              <a:rPr kumimoji="1" lang="ja-JP" altLang="en-US" sz="2800" dirty="0"/>
              <a:t>自分のパソコンにこのソフトを入れておけば万事解決、というよう</a:t>
            </a:r>
            <a:r>
              <a:rPr lang="ja-JP" altLang="en-US" sz="2800" dirty="0"/>
              <a:t>なうまい話はない</a:t>
            </a:r>
            <a:endParaRPr lang="en-US" altLang="ja-JP" sz="2800" dirty="0"/>
          </a:p>
          <a:p>
            <a:r>
              <a:rPr kumimoji="1" lang="ja-JP" altLang="en-US" sz="3200" dirty="0"/>
              <a:t>どんな対策にも欠点・弱点がある</a:t>
            </a:r>
            <a:endParaRPr kumimoji="1" lang="en-US" altLang="ja-JP" sz="3200" dirty="0"/>
          </a:p>
          <a:p>
            <a:pPr lvl="1"/>
            <a:r>
              <a:rPr lang="ja-JP" altLang="en-US" sz="2800" dirty="0"/>
              <a:t>欠点や弱点を把握しつつ複数の対策を打つ</a:t>
            </a:r>
            <a:endParaRPr lang="en-US" altLang="ja-JP" sz="2800" dirty="0"/>
          </a:p>
          <a:p>
            <a:pPr lvl="1"/>
            <a:r>
              <a:rPr kumimoji="1" lang="ja-JP" altLang="en-US" sz="2800" dirty="0"/>
              <a:t>「多層防御」</a:t>
            </a:r>
            <a:endParaRPr kumimoji="1" lang="en-US" altLang="ja-JP" sz="2800" dirty="0"/>
          </a:p>
          <a:p>
            <a:r>
              <a:rPr lang="ja-JP" altLang="en-US" sz="3200" dirty="0"/>
              <a:t>セキュリティ対策は継続が重要</a:t>
            </a:r>
            <a:endParaRPr lang="en-US" altLang="ja-JP" sz="3200" dirty="0"/>
          </a:p>
          <a:p>
            <a:pPr lvl="1"/>
            <a:r>
              <a:rPr lang="ja-JP" altLang="en-US" sz="2800" dirty="0"/>
              <a:t>状況が常に変化していく</a:t>
            </a:r>
            <a:endParaRPr lang="en-US" altLang="ja-JP" sz="2800" dirty="0"/>
          </a:p>
          <a:p>
            <a:pPr lvl="1"/>
            <a:r>
              <a:rPr kumimoji="1" lang="ja-JP" altLang="en-US" sz="2800" dirty="0"/>
              <a:t>一回入れて終わり、では対策にならない</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a:t>
            </a:fld>
            <a:endParaRPr lang="ja-JP" altLang="en-US"/>
          </a:p>
        </p:txBody>
      </p:sp>
    </p:spTree>
    <p:extLst>
      <p:ext uri="{BB962C8B-B14F-4D97-AF65-F5344CB8AC3E}">
        <p14:creationId xmlns:p14="http://schemas.microsoft.com/office/powerpoint/2010/main" val="3998098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パソコンは？</a:t>
            </a:r>
          </a:p>
        </p:txBody>
      </p:sp>
      <p:sp>
        <p:nvSpPr>
          <p:cNvPr id="3" name="コンテンツ プレースホルダー 2"/>
          <p:cNvSpPr>
            <a:spLocks noGrp="1"/>
          </p:cNvSpPr>
          <p:nvPr>
            <p:ph idx="1"/>
          </p:nvPr>
        </p:nvSpPr>
        <p:spPr/>
        <p:txBody>
          <a:bodyPr>
            <a:normAutofit fontScale="92500" lnSpcReduction="10000"/>
          </a:bodyPr>
          <a:lstStyle/>
          <a:p>
            <a:r>
              <a:rPr kumimoji="1" lang="en-US" altLang="ja-JP" sz="2800" dirty="0" err="1"/>
              <a:t>macOS</a:t>
            </a:r>
            <a:r>
              <a:rPr kumimoji="1" lang="en-US" altLang="ja-JP" sz="2800" dirty="0"/>
              <a:t> </a:t>
            </a:r>
            <a:r>
              <a:rPr kumimoji="1" lang="ja-JP" altLang="en-US" sz="2800" dirty="0"/>
              <a:t>は「</a:t>
            </a:r>
            <a:r>
              <a:rPr kumimoji="1" lang="en-US" altLang="ja-JP" sz="2800" dirty="0"/>
              <a:t>Mac</a:t>
            </a:r>
            <a:r>
              <a:rPr kumimoji="1" lang="ja-JP" altLang="en-US" sz="2800" dirty="0"/>
              <a:t>を探す」</a:t>
            </a:r>
            <a:endParaRPr kumimoji="1" lang="en-US" altLang="ja-JP" sz="2800" dirty="0"/>
          </a:p>
          <a:p>
            <a:pPr lvl="1"/>
            <a:r>
              <a:rPr lang="ja-JP" altLang="en-US" sz="2400" dirty="0"/>
              <a:t>「</a:t>
            </a:r>
            <a:r>
              <a:rPr lang="en-US" altLang="ja-JP" sz="2400" dirty="0"/>
              <a:t>iCloud</a:t>
            </a:r>
            <a:r>
              <a:rPr lang="ja-JP" altLang="en-US" sz="2400" dirty="0"/>
              <a:t>」設定で有効にする</a:t>
            </a:r>
            <a:endParaRPr lang="en-US" altLang="ja-JP" sz="2400" dirty="0"/>
          </a:p>
          <a:p>
            <a:pPr lvl="1"/>
            <a:r>
              <a:rPr lang="en-US" altLang="ja-JP" sz="2400" dirty="0"/>
              <a:t>iPhone </a:t>
            </a:r>
            <a:r>
              <a:rPr lang="ja-JP" altLang="en-US" sz="2400" dirty="0"/>
              <a:t>同様、位置確認・遠隔ロック・消去等可能</a:t>
            </a:r>
            <a:endParaRPr lang="en-US" altLang="ja-JP" sz="2400" dirty="0"/>
          </a:p>
          <a:p>
            <a:r>
              <a:rPr lang="en-US" altLang="ja-JP" sz="2800" dirty="0"/>
              <a:t>Windows</a:t>
            </a:r>
            <a:r>
              <a:rPr lang="ja-JP" altLang="en-US" sz="2800" dirty="0"/>
              <a:t> には標準では用意されていない</a:t>
            </a:r>
            <a:endParaRPr lang="en-US" altLang="ja-JP" sz="2800" dirty="0"/>
          </a:p>
          <a:p>
            <a:pPr lvl="1"/>
            <a:r>
              <a:rPr lang="ja-JP" altLang="en-US" sz="2400" dirty="0"/>
              <a:t>セキュリティソフトに付属している場合はある</a:t>
            </a:r>
            <a:endParaRPr lang="en-US" altLang="ja-JP" sz="2400" dirty="0"/>
          </a:p>
          <a:p>
            <a:endParaRPr lang="en-US" altLang="ja-JP" sz="2800" dirty="0"/>
          </a:p>
          <a:p>
            <a:r>
              <a:rPr lang="ja-JP" altLang="en-US" sz="2800" dirty="0"/>
              <a:t>ネットワークに接続していないと使えない</a:t>
            </a:r>
            <a:endParaRPr lang="en-US" altLang="ja-JP" sz="2800" dirty="0"/>
          </a:p>
          <a:p>
            <a:pPr lvl="1"/>
            <a:r>
              <a:rPr lang="ja-JP" altLang="en-US" sz="2400" dirty="0"/>
              <a:t>スマホよりオンラインになる可能性が低い</a:t>
            </a:r>
            <a:endParaRPr lang="en-US" altLang="ja-JP" sz="2400" dirty="0"/>
          </a:p>
          <a:p>
            <a:pPr lvl="2"/>
            <a:r>
              <a:rPr lang="ja-JP" altLang="en-US" sz="1800" dirty="0"/>
              <a:t>遠隔消去の成功率は</a:t>
            </a:r>
            <a:r>
              <a:rPr lang="en-US" altLang="ja-JP" sz="1800" dirty="0"/>
              <a:t>5</a:t>
            </a:r>
            <a:r>
              <a:rPr lang="ja-JP" altLang="en-US" sz="1800" dirty="0"/>
              <a:t>％程度との報告もある</a:t>
            </a:r>
            <a:endParaRPr lang="en-US" altLang="ja-JP" sz="1800" dirty="0"/>
          </a:p>
          <a:p>
            <a:pPr lvl="2"/>
            <a:r>
              <a:rPr lang="ja-JP" altLang="en-US" sz="1800" dirty="0"/>
              <a:t>気休め程度？</a:t>
            </a:r>
            <a:endParaRPr lang="en-US" altLang="ja-JP" sz="1800" dirty="0"/>
          </a:p>
          <a:p>
            <a:pPr lvl="2"/>
            <a:endParaRPr lang="en-US" altLang="ja-JP" sz="1800" dirty="0"/>
          </a:p>
          <a:p>
            <a:r>
              <a:rPr lang="ja-JP" altLang="en-US" sz="2800" dirty="0"/>
              <a:t>紛失対策はデータの暗号化で（後述）</a:t>
            </a:r>
            <a:endParaRPr lang="en-US" altLang="ja-JP" sz="28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30</a:t>
            </a:fld>
            <a:endParaRPr lang="ja-JP" altLang="en-US"/>
          </a:p>
        </p:txBody>
      </p:sp>
    </p:spTree>
    <p:extLst>
      <p:ext uri="{BB962C8B-B14F-4D97-AF65-F5344CB8AC3E}">
        <p14:creationId xmlns:p14="http://schemas.microsoft.com/office/powerpoint/2010/main" val="28670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遠隔制御が</a:t>
            </a:r>
            <a:r>
              <a:rPr kumimoji="1" lang="ja-JP" altLang="en-US" sz="4000" dirty="0"/>
              <a:t>逆</a:t>
            </a:r>
            <a:r>
              <a:rPr lang="ja-JP" altLang="en-US" sz="4000" dirty="0"/>
              <a:t>に悪用</a:t>
            </a:r>
            <a:r>
              <a:rPr kumimoji="1" lang="ja-JP" altLang="en-US" sz="4000" dirty="0"/>
              <a:t>された例</a:t>
            </a:r>
          </a:p>
        </p:txBody>
      </p:sp>
      <p:sp>
        <p:nvSpPr>
          <p:cNvPr id="3" name="コンテンツ プレースホルダー 2"/>
          <p:cNvSpPr>
            <a:spLocks noGrp="1"/>
          </p:cNvSpPr>
          <p:nvPr>
            <p:ph idx="1"/>
          </p:nvPr>
        </p:nvSpPr>
        <p:spPr/>
        <p:txBody>
          <a:bodyPr>
            <a:noAutofit/>
          </a:bodyPr>
          <a:lstStyle/>
          <a:p>
            <a:r>
              <a:rPr kumimoji="1" lang="en-US" altLang="ja-JP" sz="2800" dirty="0"/>
              <a:t>WIRED.com</a:t>
            </a:r>
            <a:r>
              <a:rPr kumimoji="1" lang="ja-JP" altLang="en-US" sz="2800" dirty="0"/>
              <a:t>のシニアライター、マットホーナン氏のアカウントが乗っ取られ、</a:t>
            </a:r>
            <a:r>
              <a:rPr kumimoji="1" lang="en-US" altLang="ja-JP" sz="2800" dirty="0"/>
              <a:t>Mac</a:t>
            </a:r>
            <a:r>
              <a:rPr kumimoji="1" lang="ja-JP" altLang="en-US" sz="2800" dirty="0"/>
              <a:t>上のデータが遠隔消去されてしまった事象</a:t>
            </a:r>
            <a:endParaRPr kumimoji="1" lang="en-US" altLang="ja-JP" sz="2800" dirty="0"/>
          </a:p>
          <a:p>
            <a:pPr lvl="1"/>
            <a:r>
              <a:rPr lang="en-US" altLang="ja-JP" sz="2400" dirty="0">
                <a:hlinkClick r:id="rId2"/>
              </a:rPr>
              <a:t>http://wired.jp/2012/08/14/amazon-apple-security-hacked/</a:t>
            </a:r>
            <a:r>
              <a:rPr lang="ja-JP" altLang="en-US" sz="2400" dirty="0"/>
              <a:t> </a:t>
            </a:r>
            <a:endParaRPr lang="en-US" altLang="ja-JP" sz="2400" dirty="0"/>
          </a:p>
          <a:p>
            <a:pPr lvl="1"/>
            <a:r>
              <a:rPr lang="ja-JP" altLang="en-US" sz="2400" dirty="0"/>
              <a:t>大事な家族写真などを失ってしまった</a:t>
            </a:r>
            <a:endParaRPr lang="en-US" altLang="ja-JP" sz="2400" dirty="0"/>
          </a:p>
          <a:p>
            <a:endParaRPr kumimoji="1" lang="en-US" altLang="ja-JP" sz="2800" dirty="0"/>
          </a:p>
          <a:p>
            <a:r>
              <a:rPr lang="en-US" altLang="ja-JP" sz="2800" dirty="0"/>
              <a:t>Apple ID</a:t>
            </a:r>
            <a:r>
              <a:rPr lang="ja-JP" altLang="en-US" sz="2800" dirty="0"/>
              <a:t>が乗っ取られた結果「</a:t>
            </a:r>
            <a:r>
              <a:rPr lang="en-US" altLang="ja-JP" sz="2800" dirty="0"/>
              <a:t>Mac</a:t>
            </a:r>
            <a:r>
              <a:rPr lang="ja-JP" altLang="en-US" sz="2800" dirty="0"/>
              <a:t>を探す」機能が悪用された</a:t>
            </a:r>
            <a:endParaRPr lang="en-US" altLang="ja-JP" sz="2800" dirty="0"/>
          </a:p>
          <a:p>
            <a:pPr lvl="1"/>
            <a:r>
              <a:rPr lang="ja-JP" altLang="en-US" sz="2400" dirty="0"/>
              <a:t>サービスを利用するためのアカウントの保護も同時に必要</a:t>
            </a:r>
            <a:endParaRPr lang="en-US" altLang="ja-JP" sz="24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31</a:t>
            </a:fld>
            <a:endParaRPr lang="ja-JP" altLang="en-US"/>
          </a:p>
        </p:txBody>
      </p:sp>
    </p:spTree>
    <p:extLst>
      <p:ext uri="{BB962C8B-B14F-4D97-AF65-F5344CB8AC3E}">
        <p14:creationId xmlns:p14="http://schemas.microsoft.com/office/powerpoint/2010/main" val="3987797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a:t>バックアップの重要性</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kumimoji="1" lang="ja-JP" altLang="en-US" sz="3200" dirty="0"/>
              <a:t>パソコンやスマホのデータ、バックアップしていますか？</a:t>
            </a:r>
            <a:endParaRPr kumimoji="1" lang="en-US" altLang="ja-JP" sz="3200" dirty="0"/>
          </a:p>
          <a:p>
            <a:pPr lvl="1"/>
            <a:r>
              <a:rPr lang="ja-JP" altLang="en-US" sz="2800" dirty="0"/>
              <a:t>バックアップ＝データの複製を別の場所に保存しておくこと</a:t>
            </a:r>
            <a:endParaRPr lang="en-US" altLang="ja-JP" sz="2800" dirty="0"/>
          </a:p>
          <a:p>
            <a:pPr lvl="2"/>
            <a:endParaRPr kumimoji="1" lang="en-US" altLang="ja-JP" sz="2400" dirty="0"/>
          </a:p>
          <a:p>
            <a:pPr lvl="2"/>
            <a:endParaRPr lang="en-US" altLang="ja-JP" sz="2000" dirty="0"/>
          </a:p>
          <a:p>
            <a:r>
              <a:rPr kumimoji="1" lang="ja-JP" altLang="en-US" sz="3200" dirty="0"/>
              <a:t>バックアップがあると</a:t>
            </a:r>
            <a:r>
              <a:rPr kumimoji="1" lang="en-US" altLang="ja-JP" sz="3200" dirty="0"/>
              <a:t>…</a:t>
            </a:r>
          </a:p>
          <a:p>
            <a:pPr lvl="1"/>
            <a:r>
              <a:rPr lang="ja-JP" altLang="en-US" sz="2800" dirty="0"/>
              <a:t>紛失・故障しても手元に情報が残る</a:t>
            </a:r>
            <a:endParaRPr lang="en-US" altLang="ja-JP" sz="2800" dirty="0"/>
          </a:p>
          <a:p>
            <a:pPr lvl="1"/>
            <a:r>
              <a:rPr kumimoji="1" lang="ja-JP" altLang="en-US" sz="2800" dirty="0"/>
              <a:t>マルウェアに乗っ取られても元に戻せる</a:t>
            </a:r>
            <a:endParaRPr kumimoji="1" lang="en-US" altLang="ja-JP" sz="2800" dirty="0"/>
          </a:p>
          <a:p>
            <a:pPr lvl="2"/>
            <a:r>
              <a:rPr lang="ja-JP" altLang="en-US" sz="2000" dirty="0"/>
              <a:t>バックアップも感染、ということもあるが</a:t>
            </a:r>
            <a:endParaRPr lang="en-US" altLang="ja-JP" sz="2000" dirty="0"/>
          </a:p>
          <a:p>
            <a:pPr lvl="1"/>
            <a:r>
              <a:rPr kumimoji="1" lang="ja-JP" altLang="en-US" sz="2800" dirty="0"/>
              <a:t>「身代金要求ソフト」の被害を軽減</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32</a:t>
            </a:fld>
            <a:endParaRPr lang="ja-JP" altLang="en-US"/>
          </a:p>
        </p:txBody>
      </p:sp>
    </p:spTree>
    <p:extLst>
      <p:ext uri="{BB962C8B-B14F-4D97-AF65-F5344CB8AC3E}">
        <p14:creationId xmlns:p14="http://schemas.microsoft.com/office/powerpoint/2010/main" val="1953675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スマートフォン</a:t>
            </a:r>
            <a:r>
              <a:rPr lang="ja-JP" altLang="en-US" sz="4000" dirty="0"/>
              <a:t>のバックアップ</a:t>
            </a:r>
            <a:endParaRPr kumimoji="1" lang="ja-JP" altLang="en-US" sz="4000"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sz="3600" dirty="0"/>
              <a:t>iOS</a:t>
            </a:r>
            <a:r>
              <a:rPr kumimoji="1" lang="ja-JP" altLang="en-US" sz="3600" dirty="0"/>
              <a:t>端末（</a:t>
            </a:r>
            <a:r>
              <a:rPr kumimoji="1" lang="en-US" altLang="ja-JP" sz="3600" dirty="0"/>
              <a:t>iPhone</a:t>
            </a:r>
            <a:r>
              <a:rPr kumimoji="1" lang="ja-JP" altLang="en-US" sz="3600" dirty="0" err="1"/>
              <a:t>、</a:t>
            </a:r>
            <a:r>
              <a:rPr kumimoji="1" lang="en-US" altLang="ja-JP" sz="3600" dirty="0"/>
              <a:t>iPad</a:t>
            </a:r>
            <a:r>
              <a:rPr kumimoji="1" lang="ja-JP" altLang="en-US" sz="3600" dirty="0"/>
              <a:t>など）</a:t>
            </a:r>
            <a:endParaRPr kumimoji="1" lang="en-US" altLang="ja-JP" sz="3600" dirty="0"/>
          </a:p>
          <a:p>
            <a:pPr lvl="1"/>
            <a:r>
              <a:rPr lang="en-US" altLang="ja-JP" sz="3200" dirty="0"/>
              <a:t>iCloud</a:t>
            </a:r>
            <a:r>
              <a:rPr lang="ja-JP" altLang="en-US" sz="3200" dirty="0"/>
              <a:t>でバックアップ</a:t>
            </a:r>
            <a:endParaRPr lang="en-US" altLang="ja-JP" sz="3200" dirty="0"/>
          </a:p>
          <a:p>
            <a:pPr lvl="2"/>
            <a:r>
              <a:rPr lang="ja-JP" altLang="en-US" sz="2400" dirty="0"/>
              <a:t>電源に接続され</a:t>
            </a:r>
            <a:r>
              <a:rPr lang="en-US" altLang="ja-JP" sz="2400" dirty="0"/>
              <a:t>Wi-Fi</a:t>
            </a:r>
            <a:r>
              <a:rPr lang="ja-JP" altLang="en-US" sz="2400" dirty="0"/>
              <a:t>（無線</a:t>
            </a:r>
            <a:r>
              <a:rPr lang="en-US" altLang="ja-JP" sz="2400" dirty="0"/>
              <a:t>LAN</a:t>
            </a:r>
            <a:r>
              <a:rPr lang="ja-JP" altLang="en-US" sz="2400" dirty="0"/>
              <a:t>）に接続されている時に一日一回自動で行われる</a:t>
            </a:r>
            <a:endParaRPr lang="en-US" altLang="ja-JP" sz="2400" dirty="0"/>
          </a:p>
          <a:p>
            <a:pPr lvl="2"/>
            <a:r>
              <a:rPr lang="ja-JP" altLang="en-US" sz="2400" dirty="0"/>
              <a:t>家に無線ネットがないと使いにくい</a:t>
            </a:r>
            <a:endParaRPr lang="en-US" altLang="ja-JP" sz="2400" dirty="0"/>
          </a:p>
          <a:p>
            <a:pPr lvl="3"/>
            <a:r>
              <a:rPr lang="ja-JP" altLang="en-US" sz="2000" dirty="0"/>
              <a:t>大学の</a:t>
            </a:r>
            <a:r>
              <a:rPr lang="en-US" altLang="ja-JP" sz="2000" dirty="0" err="1"/>
              <a:t>kitenet</a:t>
            </a:r>
            <a:r>
              <a:rPr lang="ja-JP" altLang="en-US" sz="2000" dirty="0"/>
              <a:t>などでできないこともない</a:t>
            </a:r>
            <a:endParaRPr lang="en-US" altLang="ja-JP" sz="2000" dirty="0"/>
          </a:p>
          <a:p>
            <a:pPr lvl="2"/>
            <a:r>
              <a:rPr lang="ja-JP" altLang="en-US" sz="2400" dirty="0"/>
              <a:t>無料で使えるのは </a:t>
            </a:r>
            <a:r>
              <a:rPr lang="en-US" altLang="ja-JP" sz="2400" dirty="0"/>
              <a:t>5GB </a:t>
            </a:r>
            <a:r>
              <a:rPr lang="ja-JP" altLang="en-US" sz="2400" dirty="0"/>
              <a:t>までで、写真などが多いと入りきらない</a:t>
            </a:r>
          </a:p>
          <a:p>
            <a:pPr lvl="3"/>
            <a:r>
              <a:rPr lang="ja-JP" altLang="en-US" sz="2250" dirty="0"/>
              <a:t>月</a:t>
            </a:r>
            <a:r>
              <a:rPr lang="en-US" altLang="ja-JP" sz="2250" dirty="0"/>
              <a:t>130</a:t>
            </a:r>
            <a:r>
              <a:rPr lang="ja-JP" altLang="en-US" sz="2250" dirty="0"/>
              <a:t>円払って </a:t>
            </a:r>
            <a:r>
              <a:rPr lang="en-US" altLang="ja-JP" sz="2250" dirty="0"/>
              <a:t>50GB </a:t>
            </a:r>
            <a:r>
              <a:rPr lang="ja-JP" altLang="en-US" sz="2250" dirty="0"/>
              <a:t>にするのが簡単（年間</a:t>
            </a:r>
            <a:r>
              <a:rPr lang="en-US" altLang="ja-JP" sz="2250" dirty="0"/>
              <a:t>1,560</a:t>
            </a:r>
            <a:r>
              <a:rPr lang="ja-JP" altLang="en-US" sz="2250" dirty="0"/>
              <a:t>円）</a:t>
            </a:r>
          </a:p>
          <a:p>
            <a:pPr lvl="1"/>
            <a:r>
              <a:rPr kumimoji="1" lang="en-US" altLang="ja-JP" sz="3200" dirty="0"/>
              <a:t>iTunes</a:t>
            </a:r>
            <a:r>
              <a:rPr kumimoji="1" lang="ja-JP" altLang="en-US" sz="3200" dirty="0"/>
              <a:t>でバックアップ</a:t>
            </a:r>
            <a:r>
              <a:rPr lang="ja-JP" altLang="en-US" sz="3200" dirty="0"/>
              <a:t>（要パソコン）</a:t>
            </a:r>
            <a:endParaRPr kumimoji="1" lang="en-US" altLang="ja-JP" sz="3200" dirty="0"/>
          </a:p>
          <a:p>
            <a:pPr lvl="2"/>
            <a:r>
              <a:rPr lang="ja-JP" altLang="en-US" sz="2400" dirty="0"/>
              <a:t>パソコンに接続して</a:t>
            </a:r>
            <a:r>
              <a:rPr lang="en-US" altLang="ja-JP" sz="2400" dirty="0"/>
              <a:t>iTunes</a:t>
            </a:r>
            <a:r>
              <a:rPr lang="ja-JP" altLang="en-US" sz="2400" dirty="0"/>
              <a:t>でバックアップ</a:t>
            </a:r>
            <a:endParaRPr lang="en-US" altLang="ja-JP" sz="2400" dirty="0"/>
          </a:p>
          <a:p>
            <a:pPr lvl="2"/>
            <a:r>
              <a:rPr lang="ja-JP" altLang="en-US" sz="2400" dirty="0"/>
              <a:t>手動で操作が必要</a:t>
            </a:r>
            <a:endParaRPr lang="en-US" altLang="ja-JP" sz="2400" dirty="0"/>
          </a:p>
          <a:p>
            <a:pPr lvl="2"/>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33</a:t>
            </a:fld>
            <a:endParaRPr lang="ja-JP" altLang="en-US"/>
          </a:p>
        </p:txBody>
      </p:sp>
    </p:spTree>
    <p:extLst>
      <p:ext uri="{BB962C8B-B14F-4D97-AF65-F5344CB8AC3E}">
        <p14:creationId xmlns:p14="http://schemas.microsoft.com/office/powerpoint/2010/main" val="3723866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iTunes </a:t>
            </a:r>
            <a:r>
              <a:rPr kumimoji="1" lang="ja-JP" altLang="en-US" dirty="0"/>
              <a:t>でバックアップする場合</a:t>
            </a:r>
          </a:p>
        </p:txBody>
      </p:sp>
      <p:pic>
        <p:nvPicPr>
          <p:cNvPr id="6" name="コンテンツ プレースホルダー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755"/>
          <a:stretch/>
        </p:blipFill>
        <p:spPr>
          <a:xfrm>
            <a:off x="1212527" y="1453921"/>
            <a:ext cx="6718946" cy="4902430"/>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34</a:t>
            </a:fld>
            <a:endParaRPr lang="ja-JP" altLang="en-US"/>
          </a:p>
        </p:txBody>
      </p:sp>
      <p:sp>
        <p:nvSpPr>
          <p:cNvPr id="7" name="角丸四角形 6"/>
          <p:cNvSpPr/>
          <p:nvPr/>
        </p:nvSpPr>
        <p:spPr>
          <a:xfrm>
            <a:off x="1632038" y="4034478"/>
            <a:ext cx="2939962" cy="53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25030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スマートフォンのバックアップ</a:t>
            </a:r>
            <a:endParaRPr lang="ja-JP" altLang="en-US" dirty="0"/>
          </a:p>
        </p:txBody>
      </p:sp>
      <p:sp>
        <p:nvSpPr>
          <p:cNvPr id="3" name="コンテンツ プレースホルダー 2"/>
          <p:cNvSpPr>
            <a:spLocks noGrp="1"/>
          </p:cNvSpPr>
          <p:nvPr>
            <p:ph idx="1"/>
          </p:nvPr>
        </p:nvSpPr>
        <p:spPr/>
        <p:txBody>
          <a:bodyPr>
            <a:normAutofit/>
          </a:bodyPr>
          <a:lstStyle/>
          <a:p>
            <a:r>
              <a:rPr lang="en-US" altLang="ja-JP" sz="3600" dirty="0"/>
              <a:t>Android</a:t>
            </a:r>
          </a:p>
          <a:p>
            <a:pPr lvl="1"/>
            <a:r>
              <a:rPr lang="en-US" altLang="ja-JP" sz="3200" dirty="0"/>
              <a:t>Google</a:t>
            </a:r>
            <a:r>
              <a:rPr lang="ja-JP" altLang="en-US" sz="3200" dirty="0"/>
              <a:t>ドライブに自動バックアップ</a:t>
            </a:r>
            <a:endParaRPr lang="en-US" altLang="ja-JP" sz="3200" dirty="0"/>
          </a:p>
          <a:p>
            <a:pPr lvl="2"/>
            <a:r>
              <a:rPr lang="ja-JP" altLang="en-US" sz="2400" dirty="0"/>
              <a:t>以前は何がバックアップされているかよくわからなかった</a:t>
            </a:r>
            <a:endParaRPr lang="en-US" altLang="ja-JP" sz="2400" dirty="0"/>
          </a:p>
          <a:p>
            <a:pPr lvl="2"/>
            <a:r>
              <a:rPr lang="ja-JP" altLang="en-US" sz="2400" dirty="0"/>
              <a:t>最新の </a:t>
            </a:r>
            <a:r>
              <a:rPr lang="en-US" altLang="ja-JP" sz="2400" dirty="0"/>
              <a:t>Android </a:t>
            </a:r>
            <a:r>
              <a:rPr lang="ja-JP" altLang="en-US" sz="2400" dirty="0"/>
              <a:t>では何がバックアップされているかわかる</a:t>
            </a:r>
            <a:endParaRPr lang="en-US" altLang="ja-JP" sz="2400" dirty="0"/>
          </a:p>
          <a:p>
            <a:pPr lvl="2"/>
            <a:endParaRPr lang="en-US" altLang="ja-JP" sz="2400" dirty="0"/>
          </a:p>
          <a:p>
            <a:pPr lvl="1"/>
            <a:r>
              <a:rPr lang="ja-JP" altLang="en-US" sz="3200" dirty="0"/>
              <a:t>携帯電話会社で電話帳など一部のデータをバックアップする専用ツールを提供している場合もあり</a:t>
            </a:r>
            <a:endParaRPr lang="en-US" altLang="ja-JP" sz="3200" dirty="0"/>
          </a:p>
        </p:txBody>
      </p:sp>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35</a:t>
            </a:fld>
            <a:endParaRPr lang="ja-JP" altLang="en-US"/>
          </a:p>
        </p:txBody>
      </p:sp>
    </p:spTree>
    <p:extLst>
      <p:ext uri="{BB962C8B-B14F-4D97-AF65-F5344CB8AC3E}">
        <p14:creationId xmlns:p14="http://schemas.microsoft.com/office/powerpoint/2010/main" val="2815414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0F7F1-8E95-452F-8409-75914E002F90}"/>
              </a:ext>
            </a:extLst>
          </p:cNvPr>
          <p:cNvSpPr>
            <a:spLocks noGrp="1"/>
          </p:cNvSpPr>
          <p:nvPr>
            <p:ph type="title"/>
          </p:nvPr>
        </p:nvSpPr>
        <p:spPr/>
        <p:txBody>
          <a:bodyPr/>
          <a:lstStyle/>
          <a:p>
            <a:r>
              <a:rPr kumimoji="1" lang="en-US" altLang="ja-JP" dirty="0"/>
              <a:t>Android 9</a:t>
            </a:r>
            <a:endParaRPr kumimoji="1" lang="ja-JP" altLang="en-US" dirty="0"/>
          </a:p>
        </p:txBody>
      </p:sp>
      <p:sp>
        <p:nvSpPr>
          <p:cNvPr id="4" name="フッター プレースホルダー 3">
            <a:extLst>
              <a:ext uri="{FF2B5EF4-FFF2-40B4-BE49-F238E27FC236}">
                <a16:creationId xmlns:a16="http://schemas.microsoft.com/office/drawing/2014/main" id="{1BEFCE3B-CC51-456F-A9BF-412B46BE077A}"/>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07C53D38-62F8-4010-983A-A8FACF92D4E5}"/>
              </a:ext>
            </a:extLst>
          </p:cNvPr>
          <p:cNvSpPr>
            <a:spLocks noGrp="1"/>
          </p:cNvSpPr>
          <p:nvPr>
            <p:ph type="sldNum" sz="quarter" idx="12"/>
          </p:nvPr>
        </p:nvSpPr>
        <p:spPr/>
        <p:txBody>
          <a:bodyPr/>
          <a:lstStyle/>
          <a:p>
            <a:fld id="{7E280EC1-6B44-4B49-82BC-9ACA7170F820}" type="slidenum">
              <a:rPr lang="ja-JP" altLang="en-US" smtClean="0"/>
              <a:pPr/>
              <a:t>36</a:t>
            </a:fld>
            <a:endParaRPr lang="ja-JP" altLang="en-US"/>
          </a:p>
        </p:txBody>
      </p:sp>
      <p:pic>
        <p:nvPicPr>
          <p:cNvPr id="8" name="図 7">
            <a:extLst>
              <a:ext uri="{FF2B5EF4-FFF2-40B4-BE49-F238E27FC236}">
                <a16:creationId xmlns:a16="http://schemas.microsoft.com/office/drawing/2014/main" id="{73DD51DB-87C7-4DA0-B8CB-2D18AFAB7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950" y="1571627"/>
            <a:ext cx="23241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図 9">
            <a:extLst>
              <a:ext uri="{FF2B5EF4-FFF2-40B4-BE49-F238E27FC236}">
                <a16:creationId xmlns:a16="http://schemas.microsoft.com/office/drawing/2014/main" id="{1781C191-7903-46BA-A093-D65979212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8371" y="1571627"/>
            <a:ext cx="23241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図 11">
            <a:extLst>
              <a:ext uri="{FF2B5EF4-FFF2-40B4-BE49-F238E27FC236}">
                <a16:creationId xmlns:a16="http://schemas.microsoft.com/office/drawing/2014/main" id="{650F6B15-0469-445A-B8DA-4AC0E65889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529" y="1571627"/>
            <a:ext cx="23241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角丸四角形 6">
            <a:extLst>
              <a:ext uri="{FF2B5EF4-FFF2-40B4-BE49-F238E27FC236}">
                <a16:creationId xmlns:a16="http://schemas.microsoft.com/office/drawing/2014/main" id="{3AED3F08-625B-403C-B590-F2A4C4F419E5}"/>
              </a:ext>
            </a:extLst>
          </p:cNvPr>
          <p:cNvSpPr/>
          <p:nvPr/>
        </p:nvSpPr>
        <p:spPr>
          <a:xfrm>
            <a:off x="762000" y="3510605"/>
            <a:ext cx="2324100" cy="365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6">
            <a:extLst>
              <a:ext uri="{FF2B5EF4-FFF2-40B4-BE49-F238E27FC236}">
                <a16:creationId xmlns:a16="http://schemas.microsoft.com/office/drawing/2014/main" id="{3540A8C3-F011-4FA0-814C-2ABF48729A94}"/>
              </a:ext>
            </a:extLst>
          </p:cNvPr>
          <p:cNvSpPr/>
          <p:nvPr/>
        </p:nvSpPr>
        <p:spPr>
          <a:xfrm>
            <a:off x="3400421" y="3590132"/>
            <a:ext cx="2324100" cy="365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16153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パソコンのバックアップ</a:t>
            </a:r>
          </a:p>
        </p:txBody>
      </p:sp>
      <p:sp>
        <p:nvSpPr>
          <p:cNvPr id="3" name="コンテンツ プレースホルダー 2"/>
          <p:cNvSpPr>
            <a:spLocks noGrp="1"/>
          </p:cNvSpPr>
          <p:nvPr>
            <p:ph idx="1"/>
          </p:nvPr>
        </p:nvSpPr>
        <p:spPr/>
        <p:txBody>
          <a:bodyPr>
            <a:normAutofit fontScale="92500" lnSpcReduction="10000"/>
          </a:bodyPr>
          <a:lstStyle/>
          <a:p>
            <a:r>
              <a:rPr lang="en-US" altLang="ja-JP" sz="3200" dirty="0"/>
              <a:t>USB</a:t>
            </a:r>
            <a:r>
              <a:rPr lang="ja-JP" altLang="en-US" sz="3200" dirty="0"/>
              <a:t>接続の外付け</a:t>
            </a:r>
            <a:r>
              <a:rPr lang="en-US" altLang="ja-JP" sz="3200" dirty="0"/>
              <a:t>HDD</a:t>
            </a:r>
            <a:r>
              <a:rPr lang="ja-JP" altLang="en-US" sz="3200" dirty="0"/>
              <a:t>を買う</a:t>
            </a:r>
            <a:endParaRPr lang="en-US" altLang="ja-JP" sz="3200" dirty="0"/>
          </a:p>
          <a:p>
            <a:pPr lvl="1"/>
            <a:r>
              <a:rPr kumimoji="1" lang="en-US" altLang="ja-JP" sz="2800" dirty="0"/>
              <a:t>1</a:t>
            </a:r>
            <a:r>
              <a:rPr kumimoji="1" lang="ja-JP" altLang="en-US" sz="2800" dirty="0"/>
              <a:t>万円くらいで十分な容量が買えるはず</a:t>
            </a:r>
            <a:endParaRPr kumimoji="1" lang="en-US" altLang="ja-JP" sz="2800" dirty="0"/>
          </a:p>
          <a:p>
            <a:r>
              <a:rPr lang="ja-JP" altLang="en-US" sz="3200" dirty="0"/>
              <a:t>接続して</a:t>
            </a:r>
            <a:r>
              <a:rPr lang="en-US" altLang="ja-JP" sz="3200" dirty="0"/>
              <a:t>OS</a:t>
            </a:r>
            <a:r>
              <a:rPr lang="ja-JP" altLang="en-US" sz="3200" dirty="0"/>
              <a:t>標準のバックアップ機能を利用</a:t>
            </a:r>
            <a:endParaRPr lang="en-US" altLang="ja-JP" sz="3200" dirty="0"/>
          </a:p>
          <a:p>
            <a:pPr lvl="1"/>
            <a:r>
              <a:rPr kumimoji="1" lang="en-US" altLang="ja-JP" sz="2800" dirty="0"/>
              <a:t>Windows 8.1/10: </a:t>
            </a:r>
            <a:r>
              <a:rPr kumimoji="1" lang="ja-JP" altLang="en-US" sz="2800" dirty="0"/>
              <a:t>「ファイル履歴」</a:t>
            </a:r>
            <a:endParaRPr kumimoji="1" lang="en-US" altLang="ja-JP" sz="2800" dirty="0"/>
          </a:p>
          <a:p>
            <a:pPr lvl="2"/>
            <a:r>
              <a:rPr lang="ja-JP" altLang="en-US" sz="2000" dirty="0"/>
              <a:t>その左下に「システム イメージ バックアップ」も</a:t>
            </a:r>
            <a:endParaRPr lang="en-US" altLang="ja-JP" sz="2000" dirty="0"/>
          </a:p>
          <a:p>
            <a:pPr lvl="1"/>
            <a:r>
              <a:rPr kumimoji="1" lang="en-US" altLang="ja-JP" sz="2800" dirty="0" err="1"/>
              <a:t>macOS</a:t>
            </a:r>
            <a:r>
              <a:rPr kumimoji="1" lang="en-US" altLang="ja-JP" sz="2800" dirty="0"/>
              <a:t>: </a:t>
            </a:r>
            <a:r>
              <a:rPr kumimoji="1" lang="ja-JP" altLang="en-US" sz="2800" dirty="0"/>
              <a:t>「</a:t>
            </a:r>
            <a:r>
              <a:rPr kumimoji="1" lang="en-US" altLang="ja-JP" sz="2800" dirty="0"/>
              <a:t>Time</a:t>
            </a:r>
            <a:r>
              <a:rPr kumimoji="1" lang="ja-JP" altLang="en-US" sz="2800" dirty="0"/>
              <a:t> </a:t>
            </a:r>
            <a:r>
              <a:rPr kumimoji="1" lang="en-US" altLang="ja-JP" sz="2800" dirty="0"/>
              <a:t>Machine</a:t>
            </a:r>
            <a:r>
              <a:rPr kumimoji="1" lang="ja-JP" altLang="en-US" sz="2800" dirty="0"/>
              <a:t>」</a:t>
            </a:r>
            <a:endParaRPr lang="en-US" altLang="ja-JP" sz="2800" dirty="0"/>
          </a:p>
          <a:p>
            <a:pPr lvl="2"/>
            <a:r>
              <a:rPr kumimoji="1" lang="ja-JP" altLang="en-US" sz="2000" dirty="0"/>
              <a:t>個別ファイル復元とシステム復元両方可能</a:t>
            </a:r>
            <a:endParaRPr kumimoji="1" lang="en-US" altLang="ja-JP" sz="2000" dirty="0"/>
          </a:p>
          <a:p>
            <a:r>
              <a:rPr lang="en-US" altLang="ja-JP" sz="3200" dirty="0"/>
              <a:t>PC</a:t>
            </a:r>
            <a:r>
              <a:rPr lang="ja-JP" altLang="en-US" sz="3200" dirty="0"/>
              <a:t>本体や</a:t>
            </a:r>
            <a:r>
              <a:rPr lang="en-US" altLang="ja-JP" sz="3200" dirty="0"/>
              <a:t>HDD</a:t>
            </a:r>
            <a:r>
              <a:rPr lang="ja-JP" altLang="en-US" sz="3200" dirty="0"/>
              <a:t>のおまけでバックアップソフトが付いている場合もある</a:t>
            </a:r>
            <a:endParaRPr lang="en-US" altLang="ja-JP" sz="3200" dirty="0"/>
          </a:p>
          <a:p>
            <a:pPr lvl="3"/>
            <a:endParaRPr lang="en-US" altLang="ja-JP" sz="1800" dirty="0"/>
          </a:p>
          <a:p>
            <a:r>
              <a:rPr kumimoji="1" lang="ja-JP" altLang="en-US" sz="3200" dirty="0"/>
              <a:t>バックアップからの戻し方も予習しておくこと</a:t>
            </a:r>
            <a:endParaRPr kumimoji="1" lang="en-US" altLang="ja-JP" sz="32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37</a:t>
            </a:fld>
            <a:endParaRPr lang="ja-JP" altLang="en-US"/>
          </a:p>
        </p:txBody>
      </p:sp>
    </p:spTree>
    <p:extLst>
      <p:ext uri="{BB962C8B-B14F-4D97-AF65-F5344CB8AC3E}">
        <p14:creationId xmlns:p14="http://schemas.microsoft.com/office/powerpoint/2010/main" val="360880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データの暗号化</a:t>
            </a:r>
          </a:p>
        </p:txBody>
      </p:sp>
      <p:sp>
        <p:nvSpPr>
          <p:cNvPr id="3" name="コンテンツ プレースホルダー 2"/>
          <p:cNvSpPr>
            <a:spLocks noGrp="1"/>
          </p:cNvSpPr>
          <p:nvPr>
            <p:ph idx="1"/>
          </p:nvPr>
        </p:nvSpPr>
        <p:spPr/>
        <p:txBody>
          <a:bodyPr>
            <a:normAutofit fontScale="92500"/>
          </a:bodyPr>
          <a:lstStyle/>
          <a:p>
            <a:r>
              <a:rPr lang="ja-JP" altLang="en-US" sz="2800" dirty="0"/>
              <a:t>盗難時に、他の</a:t>
            </a:r>
            <a:r>
              <a:rPr lang="en-US" altLang="ja-JP" sz="2800" dirty="0"/>
              <a:t>PC</a:t>
            </a:r>
            <a:r>
              <a:rPr lang="ja-JP" altLang="en-US" sz="2800" dirty="0"/>
              <a:t>に接続するなどして内容を吸いだされたり、分解して記憶装置だけ取り出されたりする</a:t>
            </a:r>
            <a:endParaRPr lang="en-US" altLang="ja-JP" sz="2800" dirty="0"/>
          </a:p>
          <a:p>
            <a:r>
              <a:rPr lang="ja-JP" altLang="en-US" sz="2800" dirty="0"/>
              <a:t>暗号化しておくと、取り出しても内容は読み取れない</a:t>
            </a:r>
            <a:endParaRPr lang="en-US" altLang="ja-JP" sz="2800" dirty="0"/>
          </a:p>
          <a:p>
            <a:pPr lvl="3"/>
            <a:endParaRPr lang="en-US" altLang="ja-JP" sz="1600" dirty="0"/>
          </a:p>
          <a:p>
            <a:r>
              <a:rPr lang="ja-JP" altLang="en-US" sz="2800" dirty="0"/>
              <a:t>最近は通常のログイン操作だけで自動で復号してくれる場合が多い</a:t>
            </a:r>
            <a:endParaRPr lang="en-US" altLang="ja-JP" sz="2800" dirty="0"/>
          </a:p>
          <a:p>
            <a:pPr lvl="1"/>
            <a:r>
              <a:rPr lang="ja-JP" altLang="en-US" sz="2400" dirty="0"/>
              <a:t>利用時暗号化をほとんど気にせずに利用できる</a:t>
            </a:r>
            <a:endParaRPr lang="en-US" altLang="ja-JP" sz="2400" dirty="0"/>
          </a:p>
          <a:p>
            <a:pPr lvl="1"/>
            <a:endParaRPr lang="en-US" altLang="ja-JP" sz="2400" dirty="0"/>
          </a:p>
          <a:p>
            <a:r>
              <a:rPr lang="ja-JP" altLang="en-US" sz="2800" dirty="0"/>
              <a:t>普通の</a:t>
            </a:r>
            <a:r>
              <a:rPr lang="en-US" altLang="ja-JP" sz="2800" dirty="0"/>
              <a:t>SD</a:t>
            </a:r>
            <a:r>
              <a:rPr lang="ja-JP" altLang="en-US" sz="2800" dirty="0"/>
              <a:t>カードや</a:t>
            </a:r>
            <a:r>
              <a:rPr lang="en-US" altLang="ja-JP" sz="2800" dirty="0"/>
              <a:t>USB</a:t>
            </a:r>
            <a:r>
              <a:rPr lang="ja-JP" altLang="en-US" sz="2800" dirty="0"/>
              <a:t>メモリは暗号化されないので取扱に注意が必要になる</a:t>
            </a:r>
            <a:endParaRPr lang="en-US" altLang="ja-JP" sz="2800" dirty="0"/>
          </a:p>
          <a:p>
            <a:pPr lvl="1"/>
            <a:r>
              <a:rPr lang="ja-JP" altLang="en-US" sz="2400" dirty="0"/>
              <a:t>不要なデータを入れっぱなしにしない等</a:t>
            </a:r>
          </a:p>
        </p:txBody>
      </p:sp>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38</a:t>
            </a:fld>
            <a:endParaRPr lang="ja-JP" altLang="en-US"/>
          </a:p>
        </p:txBody>
      </p:sp>
    </p:spTree>
    <p:extLst>
      <p:ext uri="{BB962C8B-B14F-4D97-AF65-F5344CB8AC3E}">
        <p14:creationId xmlns:p14="http://schemas.microsoft.com/office/powerpoint/2010/main" val="2865790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スマートフォンの暗号化</a:t>
            </a:r>
          </a:p>
        </p:txBody>
      </p:sp>
      <p:sp>
        <p:nvSpPr>
          <p:cNvPr id="3" name="コンテンツ プレースホルダー 2"/>
          <p:cNvSpPr>
            <a:spLocks noGrp="1"/>
          </p:cNvSpPr>
          <p:nvPr>
            <p:ph idx="1"/>
          </p:nvPr>
        </p:nvSpPr>
        <p:spPr/>
        <p:txBody>
          <a:bodyPr>
            <a:normAutofit lnSpcReduction="10000"/>
          </a:bodyPr>
          <a:lstStyle/>
          <a:p>
            <a:r>
              <a:rPr kumimoji="1" lang="en-US" altLang="ja-JP" sz="2800" dirty="0"/>
              <a:t>iOS</a:t>
            </a:r>
            <a:r>
              <a:rPr kumimoji="1" lang="ja-JP" altLang="en-US" sz="2800" dirty="0"/>
              <a:t>端末</a:t>
            </a:r>
            <a:endParaRPr kumimoji="1" lang="en-US" altLang="ja-JP" sz="2800" dirty="0"/>
          </a:p>
          <a:p>
            <a:pPr lvl="1"/>
            <a:r>
              <a:rPr lang="ja-JP" altLang="en-US" sz="2400" dirty="0"/>
              <a:t>最初から自動で暗号化されている</a:t>
            </a:r>
            <a:endParaRPr kumimoji="1" lang="en-US" altLang="ja-JP" sz="2400" dirty="0"/>
          </a:p>
          <a:p>
            <a:pPr lvl="1"/>
            <a:r>
              <a:rPr kumimoji="1" lang="ja-JP" altLang="en-US" sz="2400" dirty="0"/>
              <a:t>起動時にロックを解除しないかぎり読み出せない（はず）</a:t>
            </a:r>
            <a:endParaRPr kumimoji="1" lang="en-US" altLang="ja-JP" sz="2400" dirty="0"/>
          </a:p>
          <a:p>
            <a:pPr lvl="3"/>
            <a:endParaRPr lang="en-US" altLang="ja-JP" sz="1600" dirty="0"/>
          </a:p>
          <a:p>
            <a:r>
              <a:rPr kumimoji="1" lang="en-US" altLang="ja-JP" sz="2800" dirty="0"/>
              <a:t>Android</a:t>
            </a:r>
            <a:r>
              <a:rPr kumimoji="1" lang="ja-JP" altLang="en-US" sz="2800" dirty="0"/>
              <a:t>端末</a:t>
            </a:r>
            <a:endParaRPr kumimoji="1" lang="en-US" altLang="ja-JP" sz="2800" dirty="0"/>
          </a:p>
          <a:p>
            <a:pPr lvl="1"/>
            <a:r>
              <a:rPr lang="ja-JP" altLang="en-US" sz="2400" dirty="0"/>
              <a:t>「設定」の「セキュリティ」で「端末の暗号化」など</a:t>
            </a:r>
            <a:endParaRPr lang="en-US" altLang="ja-JP" sz="2400" dirty="0"/>
          </a:p>
          <a:p>
            <a:pPr lvl="2"/>
            <a:r>
              <a:rPr kumimoji="1" lang="ja-JP" altLang="en-US" sz="1800" dirty="0"/>
              <a:t>バージョンによって異なる</a:t>
            </a:r>
            <a:endParaRPr kumimoji="1" lang="en-US" altLang="ja-JP" sz="1800" dirty="0"/>
          </a:p>
          <a:p>
            <a:pPr lvl="1"/>
            <a:r>
              <a:rPr lang="ja-JP" altLang="en-US" sz="2400" dirty="0"/>
              <a:t>端末によっては最初から暗号化</a:t>
            </a:r>
            <a:r>
              <a:rPr lang="ja-JP" altLang="en-US" sz="2100" dirty="0"/>
              <a:t>されている</a:t>
            </a:r>
            <a:endParaRPr lang="en-US" altLang="ja-JP" sz="2100" dirty="0"/>
          </a:p>
          <a:p>
            <a:pPr lvl="1"/>
            <a:r>
              <a:rPr kumimoji="1" lang="ja-JP" altLang="en-US" sz="2400" dirty="0"/>
              <a:t>「</a:t>
            </a:r>
            <a:r>
              <a:rPr kumimoji="1" lang="en-US" altLang="ja-JP" sz="2400" dirty="0"/>
              <a:t>SD</a:t>
            </a:r>
            <a:r>
              <a:rPr kumimoji="1" lang="ja-JP" altLang="en-US" sz="2400" dirty="0"/>
              <a:t>カードの暗号化」が設定できる端末もある</a:t>
            </a:r>
            <a:endParaRPr kumimoji="1" lang="en-US" altLang="ja-JP" sz="2400" dirty="0"/>
          </a:p>
          <a:p>
            <a:pPr lvl="3"/>
            <a:endParaRPr lang="en-US" altLang="ja-JP" sz="2050" dirty="0"/>
          </a:p>
          <a:p>
            <a:r>
              <a:rPr kumimoji="1" lang="ja-JP" altLang="en-US" sz="2800" dirty="0"/>
              <a:t>端末の起動時にパスコードの入力が必要</a:t>
            </a:r>
            <a:endParaRPr kumimoji="1" lang="en-US" altLang="ja-JP" sz="2800" dirty="0"/>
          </a:p>
          <a:p>
            <a:pPr lvl="1"/>
            <a:r>
              <a:rPr kumimoji="1" lang="ja-JP" altLang="en-US" sz="2500" dirty="0"/>
              <a:t>ロック無しでは暗号化の意味がない</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39</a:t>
            </a:fld>
            <a:endParaRPr lang="ja-JP" altLang="en-US"/>
          </a:p>
        </p:txBody>
      </p:sp>
    </p:spTree>
    <p:extLst>
      <p:ext uri="{BB962C8B-B14F-4D97-AF65-F5344CB8AC3E}">
        <p14:creationId xmlns:p14="http://schemas.microsoft.com/office/powerpoint/2010/main" val="1304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ネットワークの例</a:t>
            </a:r>
            <a:endParaRPr kumimoji="1" lang="ja-JP" altLang="en-US" dirty="0"/>
          </a:p>
        </p:txBody>
      </p:sp>
      <p:sp>
        <p:nvSpPr>
          <p:cNvPr id="17" name="フッター プレースホルダー 16"/>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4</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sp>
        <p:nvSpPr>
          <p:cNvPr id="20" name="左矢印 19"/>
          <p:cNvSpPr/>
          <p:nvPr/>
        </p:nvSpPr>
        <p:spPr>
          <a:xfrm rot="19800000">
            <a:off x="2309171" y="4146369"/>
            <a:ext cx="4972174" cy="56764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solidFill>
                  <a:prstClr val="white"/>
                </a:solidFill>
              </a:rPr>
              <a:t>応答</a:t>
            </a:r>
          </a:p>
        </p:txBody>
      </p:sp>
      <p:sp>
        <p:nvSpPr>
          <p:cNvPr id="21" name="右矢印 20"/>
          <p:cNvSpPr/>
          <p:nvPr/>
        </p:nvSpPr>
        <p:spPr>
          <a:xfrm rot="19843245">
            <a:off x="2087400" y="3686048"/>
            <a:ext cx="4937377" cy="59394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solidFill>
                  <a:prstClr val="white"/>
                </a:solidFill>
              </a:rPr>
              <a:t>ログイン・情報要求</a:t>
            </a:r>
          </a:p>
        </p:txBody>
      </p:sp>
    </p:spTree>
    <p:extLst>
      <p:ext uri="{BB962C8B-B14F-4D97-AF65-F5344CB8AC3E}">
        <p14:creationId xmlns:p14="http://schemas.microsoft.com/office/powerpoint/2010/main" val="26505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パソコンの暗号化</a:t>
            </a:r>
          </a:p>
        </p:txBody>
      </p:sp>
      <p:sp>
        <p:nvSpPr>
          <p:cNvPr id="3" name="コンテンツ プレースホルダー 2"/>
          <p:cNvSpPr>
            <a:spLocks noGrp="1"/>
          </p:cNvSpPr>
          <p:nvPr>
            <p:ph idx="1"/>
          </p:nvPr>
        </p:nvSpPr>
        <p:spPr/>
        <p:txBody>
          <a:bodyPr>
            <a:normAutofit lnSpcReduction="10000"/>
          </a:bodyPr>
          <a:lstStyle/>
          <a:p>
            <a:r>
              <a:rPr kumimoji="1" lang="en-US" altLang="ja-JP" sz="3600" dirty="0"/>
              <a:t>OS</a:t>
            </a:r>
            <a:r>
              <a:rPr kumimoji="1" lang="ja-JP" altLang="en-US" sz="3600" dirty="0"/>
              <a:t>標準でディスク全体の暗号化に対応</a:t>
            </a:r>
            <a:endParaRPr kumimoji="1" lang="en-US" altLang="ja-JP" sz="3600" dirty="0"/>
          </a:p>
          <a:p>
            <a:pPr lvl="1"/>
            <a:r>
              <a:rPr kumimoji="1" lang="en-US" altLang="ja-JP" sz="3200" dirty="0"/>
              <a:t>Windows: </a:t>
            </a:r>
            <a:r>
              <a:rPr lang="en-US" altLang="ja-JP" sz="3200" dirty="0"/>
              <a:t>BitLocker</a:t>
            </a:r>
          </a:p>
          <a:p>
            <a:pPr lvl="1"/>
            <a:r>
              <a:rPr kumimoji="1" lang="en-US" altLang="ja-JP" sz="3200" dirty="0" err="1"/>
              <a:t>macOS</a:t>
            </a:r>
            <a:r>
              <a:rPr kumimoji="1" lang="en-US" altLang="ja-JP" sz="3200" dirty="0"/>
              <a:t>: </a:t>
            </a:r>
            <a:r>
              <a:rPr lang="en-US" altLang="ja-JP" sz="3200" dirty="0" err="1"/>
              <a:t>FileVault</a:t>
            </a:r>
            <a:endParaRPr lang="en-US" altLang="ja-JP" sz="3200" dirty="0"/>
          </a:p>
          <a:p>
            <a:pPr lvl="1"/>
            <a:endParaRPr lang="en-US" altLang="ja-JP" sz="3200" dirty="0"/>
          </a:p>
          <a:p>
            <a:r>
              <a:rPr lang="ja-JP" altLang="en-US" sz="3600" dirty="0"/>
              <a:t>パスワードとは別にデータ復旧用のキー（文字列）も提供される</a:t>
            </a:r>
            <a:endParaRPr lang="en-US" altLang="ja-JP" sz="3600" dirty="0"/>
          </a:p>
          <a:p>
            <a:pPr lvl="1"/>
            <a:r>
              <a:rPr lang="ja-JP" altLang="en-US" sz="3200" dirty="0"/>
              <a:t>両方忘れると暗号を復元不能になる</a:t>
            </a:r>
            <a:endParaRPr lang="en-US" altLang="ja-JP" sz="3200" dirty="0"/>
          </a:p>
          <a:p>
            <a:r>
              <a:rPr lang="ja-JP" altLang="en-US" sz="3600" dirty="0"/>
              <a:t>やはりデータのバックアップも重要</a:t>
            </a:r>
            <a:endParaRPr lang="en-US" altLang="ja-JP" sz="3600" dirty="0"/>
          </a:p>
          <a:p>
            <a:pPr lvl="1"/>
            <a:r>
              <a:rPr lang="ja-JP" altLang="en-US" sz="3200" dirty="0"/>
              <a:t>万一復号できなくなると大変</a:t>
            </a:r>
            <a:endParaRPr lang="en-US" altLang="ja-JP" sz="32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40</a:t>
            </a:fld>
            <a:endParaRPr lang="ja-JP" altLang="en-US"/>
          </a:p>
        </p:txBody>
      </p:sp>
    </p:spTree>
    <p:extLst>
      <p:ext uri="{BB962C8B-B14F-4D97-AF65-F5344CB8AC3E}">
        <p14:creationId xmlns:p14="http://schemas.microsoft.com/office/powerpoint/2010/main" val="1027307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「マルウェア」</a:t>
            </a:r>
          </a:p>
        </p:txBody>
      </p:sp>
      <p:sp>
        <p:nvSpPr>
          <p:cNvPr id="3" name="コンテンツ プレースホルダー 2"/>
          <p:cNvSpPr>
            <a:spLocks noGrp="1"/>
          </p:cNvSpPr>
          <p:nvPr>
            <p:ph idx="1"/>
          </p:nvPr>
        </p:nvSpPr>
        <p:spPr/>
        <p:txBody>
          <a:bodyPr>
            <a:normAutofit lnSpcReduction="10000"/>
          </a:bodyPr>
          <a:lstStyle/>
          <a:p>
            <a:r>
              <a:rPr lang="ja-JP" altLang="en-US" sz="3200" dirty="0"/>
              <a:t>コンピュータウイルスなど、悪意のある活動をするソフトウェアの総称</a:t>
            </a:r>
            <a:endParaRPr lang="en-US" altLang="ja-JP" sz="3200" dirty="0"/>
          </a:p>
          <a:p>
            <a:pPr lvl="1"/>
            <a:r>
              <a:rPr kumimoji="1" lang="ja-JP" altLang="en-US" sz="2800" dirty="0"/>
              <a:t>利用者をだましたり、気づかないうちにパソコン等に入り込んで実行</a:t>
            </a:r>
            <a:endParaRPr kumimoji="1" lang="en-US" altLang="ja-JP" sz="2800" dirty="0"/>
          </a:p>
          <a:p>
            <a:pPr lvl="1"/>
            <a:r>
              <a:rPr lang="ja-JP" altLang="en-US" sz="2800" dirty="0"/>
              <a:t>情報を盗む</a:t>
            </a:r>
            <a:endParaRPr lang="en-US" altLang="ja-JP" sz="2800" dirty="0"/>
          </a:p>
          <a:p>
            <a:pPr lvl="2"/>
            <a:r>
              <a:rPr lang="ja-JP" altLang="en-US" sz="2000" dirty="0"/>
              <a:t>クレジットカード・オンラインバンキング</a:t>
            </a:r>
            <a:endParaRPr lang="en-US" altLang="ja-JP" sz="2000" dirty="0"/>
          </a:p>
          <a:p>
            <a:pPr lvl="2"/>
            <a:r>
              <a:rPr lang="ja-JP" altLang="en-US" sz="2000" dirty="0"/>
              <a:t>ソフトウェアのライセンスキー</a:t>
            </a:r>
            <a:endParaRPr lang="en-US" altLang="ja-JP" sz="2000" dirty="0"/>
          </a:p>
          <a:p>
            <a:pPr lvl="2"/>
            <a:r>
              <a:rPr lang="ja-JP" altLang="en-US" sz="2000" dirty="0"/>
              <a:t>いろいろなサービスのログイン情報</a:t>
            </a:r>
            <a:endParaRPr lang="en-US" altLang="ja-JP" sz="2000" dirty="0"/>
          </a:p>
          <a:p>
            <a:pPr lvl="1"/>
            <a:r>
              <a:rPr kumimoji="1" lang="ja-JP" altLang="en-US" sz="2800" dirty="0"/>
              <a:t>外部に迷惑メールを送信する</a:t>
            </a:r>
            <a:endParaRPr kumimoji="1" lang="en-US" altLang="ja-JP" sz="2800" dirty="0"/>
          </a:p>
          <a:p>
            <a:pPr lvl="1"/>
            <a:r>
              <a:rPr lang="ja-JP" altLang="en-US" sz="2800" dirty="0"/>
              <a:t>偽のサイトに誘導する（偽銀行サイトなど）</a:t>
            </a:r>
            <a:endParaRPr kumimoji="1" lang="en-US" altLang="ja-JP" sz="2800" dirty="0"/>
          </a:p>
          <a:p>
            <a:pPr lvl="1"/>
            <a:r>
              <a:rPr lang="ja-JP" altLang="en-US" sz="2800" dirty="0"/>
              <a:t>他のパソコン等にさらに侵入を広げる</a:t>
            </a:r>
            <a:endParaRPr kumimoji="1" lang="en-US" altLang="ja-JP" sz="2800" dirty="0"/>
          </a:p>
          <a:p>
            <a:pPr lvl="1"/>
            <a:endParaRPr kumimoji="1" lang="en-US" altLang="ja-JP" dirty="0"/>
          </a:p>
          <a:p>
            <a:pPr lvl="1"/>
            <a:endParaRPr kumimoji="1" lang="ja-JP" altLang="en-US"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41</a:t>
            </a:fld>
            <a:endParaRPr lang="ja-JP" altLang="en-US"/>
          </a:p>
        </p:txBody>
      </p:sp>
    </p:spTree>
    <p:extLst>
      <p:ext uri="{BB962C8B-B14F-4D97-AF65-F5344CB8AC3E}">
        <p14:creationId xmlns:p14="http://schemas.microsoft.com/office/powerpoint/2010/main" val="16226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マルウェア</a:t>
            </a:r>
            <a:r>
              <a:rPr lang="ja-JP" altLang="en-US" sz="4000" dirty="0"/>
              <a:t>と「バグ」</a:t>
            </a:r>
            <a:endParaRPr kumimoji="1" lang="ja-JP" altLang="en-US" sz="4000" dirty="0"/>
          </a:p>
        </p:txBody>
      </p:sp>
      <p:sp>
        <p:nvSpPr>
          <p:cNvPr id="3" name="コンテンツ プレースホルダー 2"/>
          <p:cNvSpPr>
            <a:spLocks noGrp="1"/>
          </p:cNvSpPr>
          <p:nvPr>
            <p:ph idx="1"/>
          </p:nvPr>
        </p:nvSpPr>
        <p:spPr/>
        <p:txBody>
          <a:bodyPr>
            <a:normAutofit fontScale="92500"/>
          </a:bodyPr>
          <a:lstStyle/>
          <a:p>
            <a:r>
              <a:rPr lang="ja-JP" altLang="en-US" sz="3600" dirty="0"/>
              <a:t>ソフトウェアには「バグ」（プログラムの誤り）がつきもの</a:t>
            </a:r>
            <a:endParaRPr lang="en-US" altLang="ja-JP" sz="3600" dirty="0"/>
          </a:p>
          <a:p>
            <a:pPr lvl="1"/>
            <a:r>
              <a:rPr lang="ja-JP" altLang="en-US" sz="3200" dirty="0"/>
              <a:t>人間が作るものだから</a:t>
            </a:r>
            <a:endParaRPr lang="en-US" altLang="ja-JP" sz="3200" dirty="0"/>
          </a:p>
          <a:p>
            <a:r>
              <a:rPr lang="ja-JP" altLang="en-US" sz="3600" dirty="0"/>
              <a:t>攻撃者は「バグ」を利用して攻撃・侵入する</a:t>
            </a:r>
            <a:endParaRPr lang="en-US" altLang="ja-JP" sz="3600" dirty="0"/>
          </a:p>
          <a:p>
            <a:pPr lvl="1"/>
            <a:r>
              <a:rPr lang="ja-JP" altLang="en-US" sz="3200" dirty="0"/>
              <a:t>特に攻撃に利用可能な「バグ」を「脆弱性」「セキュリティホール」と呼ぶ</a:t>
            </a:r>
            <a:endParaRPr lang="en-US" altLang="ja-JP" sz="3200" dirty="0"/>
          </a:p>
          <a:p>
            <a:pPr lvl="2"/>
            <a:endParaRPr lang="en-US" altLang="ja-JP" sz="2400" dirty="0"/>
          </a:p>
          <a:p>
            <a:r>
              <a:rPr lang="ja-JP" altLang="en-US" sz="3600" dirty="0"/>
              <a:t>通常、脆弱性は見つかると修正される</a:t>
            </a:r>
            <a:endParaRPr lang="en-US" altLang="ja-JP" sz="3600" dirty="0"/>
          </a:p>
          <a:p>
            <a:pPr lvl="1"/>
            <a:r>
              <a:rPr lang="ja-JP" altLang="en-US" sz="3200" dirty="0"/>
              <a:t>修正版に更新することで攻撃されにくくなる</a:t>
            </a:r>
            <a:endParaRPr lang="en-US" altLang="ja-JP" sz="3200"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42</a:t>
            </a:fld>
            <a:endParaRPr lang="ja-JP" altLang="en-US"/>
          </a:p>
        </p:txBody>
      </p:sp>
    </p:spTree>
    <p:extLst>
      <p:ext uri="{BB962C8B-B14F-4D97-AF65-F5344CB8AC3E}">
        <p14:creationId xmlns:p14="http://schemas.microsoft.com/office/powerpoint/2010/main" val="686403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ソフトウェア更新</a:t>
            </a:r>
          </a:p>
        </p:txBody>
      </p:sp>
      <p:sp>
        <p:nvSpPr>
          <p:cNvPr id="3" name="コンテンツ プレースホルダー 2"/>
          <p:cNvSpPr>
            <a:spLocks noGrp="1"/>
          </p:cNvSpPr>
          <p:nvPr>
            <p:ph idx="1"/>
          </p:nvPr>
        </p:nvSpPr>
        <p:spPr/>
        <p:txBody>
          <a:bodyPr>
            <a:normAutofit fontScale="92500" lnSpcReduction="10000"/>
          </a:bodyPr>
          <a:lstStyle/>
          <a:p>
            <a:r>
              <a:rPr kumimoji="1" lang="en-US" altLang="ja-JP" sz="3600" dirty="0"/>
              <a:t>Window</a:t>
            </a:r>
            <a:r>
              <a:rPr kumimoji="1" lang="ja-JP" altLang="en-US" sz="3600" dirty="0" err="1"/>
              <a:t>、</a:t>
            </a:r>
            <a:r>
              <a:rPr kumimoji="1" lang="en-US" altLang="ja-JP" sz="3600" dirty="0" err="1"/>
              <a:t>macOS</a:t>
            </a:r>
            <a:r>
              <a:rPr kumimoji="1" lang="en-US" altLang="ja-JP" sz="3600" dirty="0"/>
              <a:t> </a:t>
            </a:r>
            <a:r>
              <a:rPr kumimoji="1" lang="ja-JP" altLang="en-US" sz="3600" dirty="0"/>
              <a:t>などの基本ソフトウェア（</a:t>
            </a:r>
            <a:r>
              <a:rPr kumimoji="1" lang="en-US" altLang="ja-JP" sz="3600" dirty="0"/>
              <a:t>OS = Operating System</a:t>
            </a:r>
            <a:r>
              <a:rPr kumimoji="1" lang="ja-JP" altLang="en-US" sz="3600" dirty="0"/>
              <a:t>）は常に最新版に</a:t>
            </a:r>
            <a:endParaRPr kumimoji="1" lang="en-US" altLang="ja-JP" sz="3600" dirty="0"/>
          </a:p>
          <a:p>
            <a:pPr lvl="1"/>
            <a:r>
              <a:rPr kumimoji="1" lang="en-US" altLang="ja-JP" sz="3200" dirty="0"/>
              <a:t>Windows Update</a:t>
            </a:r>
            <a:r>
              <a:rPr lang="ja-JP" altLang="en-US" sz="3200" dirty="0"/>
              <a:t>などのソフトウェア更新機能</a:t>
            </a:r>
            <a:endParaRPr lang="en-US" altLang="ja-JP" sz="3200" dirty="0"/>
          </a:p>
          <a:p>
            <a:pPr lvl="2"/>
            <a:endParaRPr lang="en-US" altLang="ja-JP" sz="2400" dirty="0"/>
          </a:p>
          <a:p>
            <a:r>
              <a:rPr kumimoji="1" lang="ja-JP" altLang="en-US" sz="3600" dirty="0"/>
              <a:t>特に攻撃に</a:t>
            </a:r>
            <a:r>
              <a:rPr lang="ja-JP" altLang="en-US" sz="3600" dirty="0"/>
              <a:t>利用されやすいソフトウェアに注意</a:t>
            </a:r>
            <a:endParaRPr lang="en-US" altLang="ja-JP" sz="3600" dirty="0"/>
          </a:p>
          <a:p>
            <a:pPr lvl="1"/>
            <a:r>
              <a:rPr kumimoji="1" lang="en-US" altLang="ja-JP" sz="3200" dirty="0"/>
              <a:t>Oracle Java</a:t>
            </a:r>
          </a:p>
          <a:p>
            <a:pPr lvl="1"/>
            <a:r>
              <a:rPr lang="en-US" altLang="ja-JP" sz="3200" dirty="0"/>
              <a:t>Adobe Flash Player</a:t>
            </a:r>
          </a:p>
          <a:p>
            <a:pPr lvl="1"/>
            <a:r>
              <a:rPr kumimoji="1" lang="en-US" altLang="ja-JP" sz="3200" dirty="0"/>
              <a:t>Adobe Acrobat Reader</a:t>
            </a:r>
          </a:p>
          <a:p>
            <a:pPr lvl="1"/>
            <a:r>
              <a:rPr kumimoji="1" lang="en-US" altLang="ja-JP" sz="3200" dirty="0"/>
              <a:t>Microsoft Office</a:t>
            </a: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43</a:t>
            </a:fld>
            <a:endParaRPr lang="ja-JP" altLang="en-US"/>
          </a:p>
        </p:txBody>
      </p:sp>
    </p:spTree>
    <p:extLst>
      <p:ext uri="{BB962C8B-B14F-4D97-AF65-F5344CB8AC3E}">
        <p14:creationId xmlns:p14="http://schemas.microsoft.com/office/powerpoint/2010/main" val="4261289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Windows 10 </a:t>
            </a:r>
            <a:r>
              <a:rPr kumimoji="1" lang="ja-JP" altLang="en-US" dirty="0"/>
              <a:t>のコントロールパネル（一部）</a:t>
            </a:r>
          </a:p>
        </p:txBody>
      </p:sp>
      <p:pic>
        <p:nvPicPr>
          <p:cNvPr id="12" name="コンテンツ プレースホルダー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6281" y="1690689"/>
            <a:ext cx="6601041" cy="4225542"/>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44</a:t>
            </a:fld>
            <a:endParaRPr lang="ja-JP" altLang="en-US"/>
          </a:p>
        </p:txBody>
      </p:sp>
      <p:sp>
        <p:nvSpPr>
          <p:cNvPr id="7" name="角丸四角形 6"/>
          <p:cNvSpPr/>
          <p:nvPr/>
        </p:nvSpPr>
        <p:spPr>
          <a:xfrm>
            <a:off x="4166226" y="3484343"/>
            <a:ext cx="2639802" cy="534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166226" y="4074779"/>
            <a:ext cx="2639802" cy="534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790247" y="2722948"/>
            <a:ext cx="2158281" cy="3819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097378" y="5542804"/>
            <a:ext cx="3417299" cy="6387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dirty="0">
                <a:solidFill>
                  <a:srgbClr val="FF0000"/>
                </a:solidFill>
              </a:rPr>
              <a:t>Windows Update </a:t>
            </a:r>
            <a:r>
              <a:rPr lang="ja-JP" altLang="en-US" dirty="0">
                <a:solidFill>
                  <a:srgbClr val="FF0000"/>
                </a:solidFill>
              </a:rPr>
              <a:t>は</a:t>
            </a:r>
          </a:p>
          <a:p>
            <a:pPr algn="ctr"/>
            <a:r>
              <a:rPr lang="ja-JP" altLang="en-US" dirty="0">
                <a:solidFill>
                  <a:srgbClr val="FF0000"/>
                </a:solidFill>
              </a:rPr>
              <a:t>別の場所に移ってしまった</a:t>
            </a:r>
            <a:endParaRPr kumimoji="1" lang="ja-JP" altLang="en-US" dirty="0">
              <a:solidFill>
                <a:srgbClr val="FF0000"/>
              </a:solidFill>
            </a:endParaRPr>
          </a:p>
        </p:txBody>
      </p:sp>
    </p:spTree>
    <p:extLst>
      <p:ext uri="{BB962C8B-B14F-4D97-AF65-F5344CB8AC3E}">
        <p14:creationId xmlns:p14="http://schemas.microsoft.com/office/powerpoint/2010/main" val="495238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Windows Update</a:t>
            </a:r>
            <a:r>
              <a:rPr kumimoji="1" lang="ja-JP" altLang="en-US" dirty="0"/>
              <a:t> （</a:t>
            </a:r>
            <a:r>
              <a:rPr kumimoji="1" lang="en-US" altLang="ja-JP" dirty="0"/>
              <a:t>Windows 10</a:t>
            </a:r>
            <a:r>
              <a:rPr kumimoji="1" lang="ja-JP" altLang="en-US" dirty="0"/>
              <a:t>）</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45</a:t>
            </a:fld>
            <a:endParaRPr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120" y="1410223"/>
            <a:ext cx="5273077" cy="4621625"/>
          </a:xfrm>
          <a:prstGeom prst="rect">
            <a:avLst/>
          </a:prstGeom>
          <a:ln>
            <a:noFill/>
          </a:ln>
          <a:effectLst>
            <a:outerShdw blurRad="190500" algn="tl" rotWithShape="0">
              <a:srgbClr val="000000">
                <a:alpha val="70000"/>
              </a:srgbClr>
            </a:outerShdw>
          </a:effectLst>
        </p:spPr>
      </p:pic>
      <p:sp>
        <p:nvSpPr>
          <p:cNvPr id="8" name="角丸四角形 7"/>
          <p:cNvSpPr/>
          <p:nvPr/>
        </p:nvSpPr>
        <p:spPr>
          <a:xfrm>
            <a:off x="2164120" y="5048249"/>
            <a:ext cx="1901187" cy="11144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2624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Windows Update</a:t>
            </a:r>
            <a:r>
              <a:rPr kumimoji="1" lang="ja-JP" altLang="en-US" dirty="0"/>
              <a:t>（</a:t>
            </a:r>
            <a:r>
              <a:rPr kumimoji="1" lang="en-US" altLang="ja-JP" dirty="0"/>
              <a:t>Windows 10</a:t>
            </a:r>
            <a:r>
              <a:rPr kumimoji="1" lang="ja-JP" altLang="en-US" dirty="0"/>
              <a:t>）</a:t>
            </a: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478" y="1380419"/>
            <a:ext cx="6531043" cy="4097161"/>
          </a:xfrm>
          <a:prstGeom prst="rect">
            <a:avLst/>
          </a:prstGeom>
          <a:ln>
            <a:noFill/>
          </a:ln>
          <a:effectLst>
            <a:outerShdw blurRad="190500" algn="tl" rotWithShape="0">
              <a:srgbClr val="000000">
                <a:alpha val="70000"/>
              </a:srgbClr>
            </a:outerShdw>
          </a:effectLst>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46</a:t>
            </a:fld>
            <a:endParaRPr lang="ja-JP" altLang="en-US"/>
          </a:p>
        </p:txBody>
      </p:sp>
    </p:spTree>
    <p:extLst>
      <p:ext uri="{BB962C8B-B14F-4D97-AF65-F5344CB8AC3E}">
        <p14:creationId xmlns:p14="http://schemas.microsoft.com/office/powerpoint/2010/main" val="4257521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DEE544E-0FC7-4421-8F65-9AAAC7C14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154" y="1027907"/>
            <a:ext cx="6138796" cy="5587878"/>
          </a:xfrm>
          <a:prstGeom prst="rect">
            <a:avLst/>
          </a:prstGeom>
        </p:spPr>
      </p:pic>
      <p:sp>
        <p:nvSpPr>
          <p:cNvPr id="10" name="正方形/長方形 9">
            <a:extLst>
              <a:ext uri="{FF2B5EF4-FFF2-40B4-BE49-F238E27FC236}">
                <a16:creationId xmlns:a16="http://schemas.microsoft.com/office/drawing/2014/main" id="{C6354FCB-3BEA-45D8-BB93-620CF034CA52}"/>
              </a:ext>
            </a:extLst>
          </p:cNvPr>
          <p:cNvSpPr/>
          <p:nvPr/>
        </p:nvSpPr>
        <p:spPr>
          <a:xfrm>
            <a:off x="3114675" y="2703237"/>
            <a:ext cx="5905500" cy="2754588"/>
          </a:xfrm>
          <a:prstGeom prst="rect">
            <a:avLst/>
          </a:prstGeom>
          <a:solidFill>
            <a:schemeClr val="bg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dirty="0"/>
              <a:t>macOS (10.14) </a:t>
            </a:r>
            <a:r>
              <a:rPr lang="ja-JP" altLang="en-US" dirty="0"/>
              <a:t>のアップデート</a:t>
            </a:r>
            <a:endParaRPr kumimoji="1" lang="ja-JP" altLang="en-US"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5651" y="2775943"/>
            <a:ext cx="6138797" cy="2754588"/>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47</a:t>
            </a:fld>
            <a:endParaRPr lang="ja-JP" altLang="en-US"/>
          </a:p>
        </p:txBody>
      </p:sp>
      <p:sp>
        <p:nvSpPr>
          <p:cNvPr id="8" name="角丸四角形 7"/>
          <p:cNvSpPr/>
          <p:nvPr/>
        </p:nvSpPr>
        <p:spPr>
          <a:xfrm>
            <a:off x="2057400" y="3495675"/>
            <a:ext cx="723900" cy="742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EEBB8867-BC2B-4FDB-9CE7-397C9336756A}"/>
              </a:ext>
            </a:extLst>
          </p:cNvPr>
          <p:cNvSpPr/>
          <p:nvPr/>
        </p:nvSpPr>
        <p:spPr>
          <a:xfrm>
            <a:off x="2886075" y="3495675"/>
            <a:ext cx="485775" cy="6667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817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65264-1A67-4581-8BDD-EB222D79E3DF}"/>
              </a:ext>
            </a:extLst>
          </p:cNvPr>
          <p:cNvSpPr>
            <a:spLocks noGrp="1"/>
          </p:cNvSpPr>
          <p:nvPr>
            <p:ph type="title"/>
          </p:nvPr>
        </p:nvSpPr>
        <p:spPr/>
        <p:txBody>
          <a:bodyPr/>
          <a:lstStyle/>
          <a:p>
            <a:r>
              <a:rPr lang="en-US" altLang="ja-JP" dirty="0"/>
              <a:t>App Store </a:t>
            </a:r>
            <a:r>
              <a:rPr lang="ja-JP" altLang="en-US" dirty="0"/>
              <a:t>経由でインストールしたアプリのアップデート</a:t>
            </a:r>
            <a:endParaRPr kumimoji="1" lang="ja-JP" altLang="en-US" dirty="0"/>
          </a:p>
        </p:txBody>
      </p:sp>
      <p:pic>
        <p:nvPicPr>
          <p:cNvPr id="7" name="コンテンツ プレースホルダー 6">
            <a:extLst>
              <a:ext uri="{FF2B5EF4-FFF2-40B4-BE49-F238E27FC236}">
                <a16:creationId xmlns:a16="http://schemas.microsoft.com/office/drawing/2014/main" id="{5DE0FFFE-0E33-4F78-8416-9D206887A09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9031" y="1488485"/>
            <a:ext cx="7245938" cy="5004389"/>
          </a:xfrm>
        </p:spPr>
      </p:pic>
      <p:sp>
        <p:nvSpPr>
          <p:cNvPr id="4" name="フッター プレースホルダー 3">
            <a:extLst>
              <a:ext uri="{FF2B5EF4-FFF2-40B4-BE49-F238E27FC236}">
                <a16:creationId xmlns:a16="http://schemas.microsoft.com/office/drawing/2014/main" id="{ADA02EEE-FED7-476B-9082-ED1F190FB0A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A299AE0C-337E-4C8F-A10A-624A524AECB1}"/>
              </a:ext>
            </a:extLst>
          </p:cNvPr>
          <p:cNvSpPr>
            <a:spLocks noGrp="1"/>
          </p:cNvSpPr>
          <p:nvPr>
            <p:ph type="sldNum" sz="quarter" idx="12"/>
          </p:nvPr>
        </p:nvSpPr>
        <p:spPr/>
        <p:txBody>
          <a:bodyPr/>
          <a:lstStyle/>
          <a:p>
            <a:fld id="{7E280EC1-6B44-4B49-82BC-9ACA7170F820}" type="slidenum">
              <a:rPr lang="ja-JP" altLang="en-US" smtClean="0"/>
              <a:pPr/>
              <a:t>48</a:t>
            </a:fld>
            <a:endParaRPr lang="ja-JP" altLang="en-US"/>
          </a:p>
        </p:txBody>
      </p:sp>
    </p:spTree>
    <p:extLst>
      <p:ext uri="{BB962C8B-B14F-4D97-AF65-F5344CB8AC3E}">
        <p14:creationId xmlns:p14="http://schemas.microsoft.com/office/powerpoint/2010/main" val="3430725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スマホ・タブレット</a:t>
            </a:r>
            <a:r>
              <a:rPr kumimoji="1" lang="ja-JP" altLang="en-US" sz="4000" dirty="0"/>
              <a:t>は？</a:t>
            </a:r>
          </a:p>
        </p:txBody>
      </p:sp>
      <p:sp>
        <p:nvSpPr>
          <p:cNvPr id="3" name="コンテンツ プレースホルダー 2"/>
          <p:cNvSpPr>
            <a:spLocks noGrp="1"/>
          </p:cNvSpPr>
          <p:nvPr>
            <p:ph idx="1"/>
          </p:nvPr>
        </p:nvSpPr>
        <p:spPr/>
        <p:txBody>
          <a:bodyPr>
            <a:normAutofit fontScale="92500" lnSpcReduction="10000"/>
          </a:bodyPr>
          <a:lstStyle/>
          <a:p>
            <a:r>
              <a:rPr kumimoji="1" lang="en-US" altLang="ja-JP" sz="3200" dirty="0"/>
              <a:t>iOS</a:t>
            </a:r>
            <a:r>
              <a:rPr kumimoji="1" lang="ja-JP" altLang="en-US" sz="3200" dirty="0"/>
              <a:t>（</a:t>
            </a:r>
            <a:r>
              <a:rPr kumimoji="1" lang="en-US" altLang="ja-JP" sz="3200" dirty="0"/>
              <a:t>iPhone</a:t>
            </a:r>
            <a:r>
              <a:rPr kumimoji="1" lang="ja-JP" altLang="en-US" sz="3200" dirty="0"/>
              <a:t>・</a:t>
            </a:r>
            <a:r>
              <a:rPr kumimoji="1" lang="en-US" altLang="ja-JP" sz="3200" dirty="0"/>
              <a:t>iPad</a:t>
            </a:r>
            <a:r>
              <a:rPr kumimoji="1" lang="ja-JP" altLang="en-US" sz="3200" dirty="0"/>
              <a:t>・</a:t>
            </a:r>
            <a:r>
              <a:rPr kumimoji="1" lang="en-US" altLang="ja-JP" sz="3200" dirty="0"/>
              <a:t>iPod touch</a:t>
            </a:r>
            <a:r>
              <a:rPr kumimoji="1" lang="ja-JP" altLang="en-US" sz="3200" dirty="0"/>
              <a:t>）</a:t>
            </a:r>
            <a:endParaRPr lang="en-US" altLang="ja-JP" sz="3200" dirty="0"/>
          </a:p>
          <a:p>
            <a:pPr lvl="1"/>
            <a:r>
              <a:rPr kumimoji="1" lang="en-US" altLang="ja-JP" sz="2800" dirty="0"/>
              <a:t>Apple</a:t>
            </a:r>
            <a:r>
              <a:rPr kumimoji="1" lang="ja-JP" altLang="en-US" sz="2800" dirty="0"/>
              <a:t>が不定期に更新</a:t>
            </a:r>
            <a:endParaRPr kumimoji="1" lang="en-US" altLang="ja-JP" sz="2800" dirty="0"/>
          </a:p>
          <a:p>
            <a:pPr lvl="2"/>
            <a:r>
              <a:rPr lang="en-US" altLang="ja-JP" sz="2000" dirty="0"/>
              <a:t>iOS 12 </a:t>
            </a:r>
            <a:r>
              <a:rPr lang="ja-JP" altLang="en-US" sz="2000" dirty="0"/>
              <a:t>が出たので </a:t>
            </a:r>
            <a:r>
              <a:rPr lang="en-US" altLang="ja-JP" sz="2000" dirty="0"/>
              <a:t>iOS 11</a:t>
            </a:r>
            <a:r>
              <a:rPr lang="ja-JP" altLang="en-US" sz="2000" dirty="0"/>
              <a:t> 以前はもう更新されない</a:t>
            </a:r>
            <a:endParaRPr lang="en-US" altLang="ja-JP" sz="2000" dirty="0"/>
          </a:p>
          <a:p>
            <a:pPr lvl="2"/>
            <a:r>
              <a:rPr lang="ja-JP" altLang="en-US" sz="2000" dirty="0"/>
              <a:t>セキュリティの観点からは </a:t>
            </a:r>
            <a:r>
              <a:rPr lang="en-US" altLang="ja-JP" sz="2000" dirty="0"/>
              <a:t>iOS 12 </a:t>
            </a:r>
            <a:r>
              <a:rPr lang="ja-JP" altLang="en-US" sz="2000" dirty="0"/>
              <a:t>を入れざるを得ない</a:t>
            </a:r>
            <a:endParaRPr kumimoji="1" lang="en-US" altLang="ja-JP" sz="2000" dirty="0"/>
          </a:p>
          <a:p>
            <a:pPr lvl="1"/>
            <a:r>
              <a:rPr lang="ja-JP" altLang="en-US" sz="2800" dirty="0"/>
              <a:t>旧世代の端末も数年間は対応される</a:t>
            </a:r>
            <a:endParaRPr lang="en-US" altLang="ja-JP" sz="2800" dirty="0"/>
          </a:p>
          <a:p>
            <a:pPr lvl="2"/>
            <a:r>
              <a:rPr lang="ja-JP" altLang="en-US" sz="2000" dirty="0"/>
              <a:t>何年かすると更新されなくなる→寿命</a:t>
            </a:r>
            <a:endParaRPr kumimoji="1" lang="en-US" altLang="ja-JP" sz="2000" dirty="0"/>
          </a:p>
          <a:p>
            <a:r>
              <a:rPr kumimoji="1" lang="en-US" altLang="ja-JP" sz="3200" dirty="0"/>
              <a:t>Android</a:t>
            </a:r>
          </a:p>
          <a:p>
            <a:pPr lvl="1"/>
            <a:r>
              <a:rPr lang="ja-JP" altLang="en-US" sz="2800" dirty="0"/>
              <a:t>大元の</a:t>
            </a:r>
            <a:r>
              <a:rPr lang="en-US" altLang="ja-JP" sz="2800" dirty="0"/>
              <a:t>OS</a:t>
            </a:r>
            <a:r>
              <a:rPr lang="ja-JP" altLang="en-US" sz="2800" dirty="0"/>
              <a:t>開発は</a:t>
            </a:r>
            <a:r>
              <a:rPr lang="en-US" altLang="ja-JP" sz="2800" dirty="0"/>
              <a:t>Google</a:t>
            </a:r>
            <a:r>
              <a:rPr lang="ja-JP" altLang="en-US" sz="2800" dirty="0"/>
              <a:t>だが各社で変更して使っている</a:t>
            </a:r>
            <a:endParaRPr lang="en-US" altLang="ja-JP" sz="2800" dirty="0"/>
          </a:p>
          <a:p>
            <a:pPr lvl="1"/>
            <a:r>
              <a:rPr lang="ja-JP" altLang="en-US" sz="2800" dirty="0"/>
              <a:t>各端末の</a:t>
            </a:r>
            <a:r>
              <a:rPr kumimoji="1" lang="ja-JP" altLang="en-US" sz="2800" dirty="0"/>
              <a:t>更新は携帯会社</a:t>
            </a:r>
            <a:r>
              <a:rPr lang="ja-JP" altLang="en-US" sz="2800" dirty="0"/>
              <a:t>や端末メーカーが提供</a:t>
            </a:r>
            <a:endParaRPr lang="en-US" altLang="ja-JP" sz="2800" dirty="0"/>
          </a:p>
          <a:p>
            <a:pPr lvl="2"/>
            <a:r>
              <a:rPr lang="ja-JP" altLang="en-US" sz="2000" dirty="0"/>
              <a:t>あまり提供されないことも多い</a:t>
            </a:r>
            <a:endParaRPr lang="en-US" altLang="ja-JP" sz="2000" dirty="0"/>
          </a:p>
          <a:p>
            <a:pPr lvl="2"/>
            <a:r>
              <a:rPr lang="ja-JP" altLang="en-US" sz="2000" dirty="0"/>
              <a:t>脆弱性ほったらかし</a:t>
            </a:r>
            <a:r>
              <a:rPr lang="en-US" altLang="ja-JP" sz="2000" dirty="0"/>
              <a:t>…</a:t>
            </a:r>
            <a:r>
              <a:rPr lang="ja-JP" altLang="en-US" sz="2000" dirty="0"/>
              <a:t>問題視されている</a:t>
            </a:r>
            <a:endParaRPr lang="en-US" altLang="ja-JP" sz="2000"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49</a:t>
            </a:fld>
            <a:endParaRPr lang="ja-JP" altLang="en-US"/>
          </a:p>
        </p:txBody>
      </p:sp>
    </p:spTree>
    <p:extLst>
      <p:ext uri="{BB962C8B-B14F-4D97-AF65-F5344CB8AC3E}">
        <p14:creationId xmlns:p14="http://schemas.microsoft.com/office/powerpoint/2010/main" val="203351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攻撃の例</a:t>
            </a:r>
            <a:endParaRPr kumimoji="1" lang="ja-JP" altLang="en-US" dirty="0"/>
          </a:p>
        </p:txBody>
      </p:sp>
      <p:sp>
        <p:nvSpPr>
          <p:cNvPr id="21" name="フッター プレースホルダー 20"/>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7" name="スライド番号プレースホルダー 16"/>
          <p:cNvSpPr>
            <a:spLocks noGrp="1"/>
          </p:cNvSpPr>
          <p:nvPr>
            <p:ph type="sldNum" sz="quarter" idx="12"/>
          </p:nvPr>
        </p:nvSpPr>
        <p:spPr/>
        <p:txBody>
          <a:bodyPr/>
          <a:lstStyle/>
          <a:p>
            <a:fld id="{7E280EC1-6B44-4B49-82BC-9ACA7170F820}" type="slidenum">
              <a:rPr lang="ja-JP" altLang="en-US" smtClean="0"/>
              <a:pPr/>
              <a:t>5</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3897" y="3418343"/>
            <a:ext cx="630936" cy="646608"/>
          </a:xfrm>
          <a:prstGeom prst="rect">
            <a:avLst/>
          </a:prstGeom>
        </p:spPr>
      </p:pic>
      <p:sp>
        <p:nvSpPr>
          <p:cNvPr id="6" name="右矢印 5"/>
          <p:cNvSpPr/>
          <p:nvPr/>
        </p:nvSpPr>
        <p:spPr>
          <a:xfrm rot="2700000">
            <a:off x="915696" y="4042900"/>
            <a:ext cx="829515" cy="6218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盗聴</a:t>
            </a:r>
          </a:p>
        </p:txBody>
      </p:sp>
      <p:sp>
        <p:nvSpPr>
          <p:cNvPr id="7" name="環状矢印 6"/>
          <p:cNvSpPr/>
          <p:nvPr/>
        </p:nvSpPr>
        <p:spPr>
          <a:xfrm rot="17647803">
            <a:off x="6113789" y="3036161"/>
            <a:ext cx="2234922" cy="1836765"/>
          </a:xfrm>
          <a:prstGeom prst="circularArrow">
            <a:avLst>
              <a:gd name="adj1" fmla="val 12500"/>
              <a:gd name="adj2" fmla="val 785983"/>
              <a:gd name="adj3" fmla="val 20457681"/>
              <a:gd name="adj4" fmla="val 10800000"/>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dirty="0">
              <a:solidFill>
                <a:prstClr val="black"/>
              </a:solidFill>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1091" y="4686659"/>
            <a:ext cx="629801" cy="646608"/>
          </a:xfrm>
          <a:prstGeom prst="rect">
            <a:avLst/>
          </a:prstGeom>
        </p:spPr>
      </p:pic>
      <p:sp>
        <p:nvSpPr>
          <p:cNvPr id="8" name="テキスト ボックス 7"/>
          <p:cNvSpPr txBox="1"/>
          <p:nvPr/>
        </p:nvSpPr>
        <p:spPr>
          <a:xfrm>
            <a:off x="6517091" y="4022935"/>
            <a:ext cx="1003801" cy="369332"/>
          </a:xfrm>
          <a:prstGeom prst="rect">
            <a:avLst/>
          </a:prstGeom>
          <a:solidFill>
            <a:schemeClr val="bg1"/>
          </a:solidFill>
          <a:ln>
            <a:solidFill>
              <a:schemeClr val="tx1"/>
            </a:solidFill>
          </a:ln>
        </p:spPr>
        <p:txBody>
          <a:bodyPr wrap="none" rtlCol="0">
            <a:spAutoFit/>
          </a:bodyPr>
          <a:lstStyle/>
          <a:p>
            <a:r>
              <a:rPr lang="ja-JP" altLang="en-US" dirty="0">
                <a:solidFill>
                  <a:prstClr val="black"/>
                </a:solidFill>
              </a:rPr>
              <a:t>乗っ取り</a:t>
            </a:r>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764" y="1566877"/>
            <a:ext cx="746427" cy="1091106"/>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5176" y="1341852"/>
            <a:ext cx="629801" cy="646608"/>
          </a:xfrm>
          <a:prstGeom prst="rect">
            <a:avLst/>
          </a:prstGeom>
        </p:spPr>
      </p:pic>
      <p:sp>
        <p:nvSpPr>
          <p:cNvPr id="30" name="テキスト ボックス 29"/>
          <p:cNvSpPr txBox="1"/>
          <p:nvPr/>
        </p:nvSpPr>
        <p:spPr>
          <a:xfrm>
            <a:off x="3920461" y="1743098"/>
            <a:ext cx="986167" cy="369332"/>
          </a:xfrm>
          <a:prstGeom prst="rect">
            <a:avLst/>
          </a:prstGeom>
          <a:solidFill>
            <a:schemeClr val="bg1"/>
          </a:solidFill>
          <a:ln>
            <a:solidFill>
              <a:schemeClr val="tx1"/>
            </a:solidFill>
          </a:ln>
        </p:spPr>
        <p:txBody>
          <a:bodyPr wrap="none" rtlCol="0">
            <a:spAutoFit/>
          </a:bodyPr>
          <a:lstStyle/>
          <a:p>
            <a:r>
              <a:rPr lang="ja-JP" altLang="en-US" dirty="0">
                <a:solidFill>
                  <a:prstClr val="black"/>
                </a:solidFill>
              </a:rPr>
              <a:t>偽サイト</a:t>
            </a:r>
          </a:p>
        </p:txBody>
      </p:sp>
      <p:sp>
        <p:nvSpPr>
          <p:cNvPr id="3" name="左矢印 2"/>
          <p:cNvSpPr/>
          <p:nvPr/>
        </p:nvSpPr>
        <p:spPr>
          <a:xfrm rot="18760912">
            <a:off x="1826626" y="2866520"/>
            <a:ext cx="1621599" cy="56764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ウイルス</a:t>
            </a:r>
          </a:p>
        </p:txBody>
      </p:sp>
      <p:sp>
        <p:nvSpPr>
          <p:cNvPr id="9" name="右矢印 8"/>
          <p:cNvSpPr/>
          <p:nvPr/>
        </p:nvSpPr>
        <p:spPr>
          <a:xfrm rot="18804157">
            <a:off x="2297603" y="2832778"/>
            <a:ext cx="1915146" cy="5939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情報漏洩</a:t>
            </a:r>
          </a:p>
        </p:txBody>
      </p: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991" y="5296419"/>
            <a:ext cx="624470" cy="646608"/>
          </a:xfrm>
          <a:prstGeom prst="rect">
            <a:avLst/>
          </a:prstGeom>
        </p:spPr>
      </p:pic>
      <p:sp>
        <p:nvSpPr>
          <p:cNvPr id="31" name="右矢印 30"/>
          <p:cNvSpPr/>
          <p:nvPr/>
        </p:nvSpPr>
        <p:spPr>
          <a:xfrm rot="10800000" flipV="1">
            <a:off x="2375485" y="5288455"/>
            <a:ext cx="829515" cy="6324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盗難</a:t>
            </a:r>
          </a:p>
        </p:txBody>
      </p:sp>
    </p:spTree>
    <p:extLst>
      <p:ext uri="{BB962C8B-B14F-4D97-AF65-F5344CB8AC3E}">
        <p14:creationId xmlns:p14="http://schemas.microsoft.com/office/powerpoint/2010/main" val="41412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0" grpId="0" animBg="1"/>
      <p:bldP spid="3" grpId="0" animBg="1"/>
      <p:bldP spid="9"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iPhone </a:t>
            </a:r>
            <a:r>
              <a:rPr kumimoji="1" lang="ja-JP" altLang="en-US" dirty="0"/>
              <a:t>の例</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50</a:t>
            </a:fld>
            <a:endParaRPr lang="ja-JP" altLang="en-US"/>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958" y="1528576"/>
            <a:ext cx="2462364" cy="4379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角丸四角形 9"/>
          <p:cNvSpPr/>
          <p:nvPr/>
        </p:nvSpPr>
        <p:spPr>
          <a:xfrm>
            <a:off x="1967243" y="2507366"/>
            <a:ext cx="2127438"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726" y="1533429"/>
            <a:ext cx="2459636" cy="4374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角丸四角形 10"/>
          <p:cNvSpPr/>
          <p:nvPr/>
        </p:nvSpPr>
        <p:spPr>
          <a:xfrm>
            <a:off x="5194186" y="4908546"/>
            <a:ext cx="2459636" cy="9845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4062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7C08535-FAB5-4DB3-A089-C59E7AE44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2976" y="1530221"/>
            <a:ext cx="2193272" cy="438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タイトル 1"/>
          <p:cNvSpPr>
            <a:spLocks noGrp="1"/>
          </p:cNvSpPr>
          <p:nvPr>
            <p:ph type="title"/>
          </p:nvPr>
        </p:nvSpPr>
        <p:spPr/>
        <p:txBody>
          <a:bodyPr/>
          <a:lstStyle/>
          <a:p>
            <a:r>
              <a:rPr kumimoji="1" lang="en-US" altLang="ja-JP" dirty="0"/>
              <a:t>Android </a:t>
            </a:r>
            <a:r>
              <a:rPr kumimoji="1" lang="ja-JP" altLang="en-US" dirty="0"/>
              <a:t>の例</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8907" y="1505602"/>
            <a:ext cx="2190750"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51</a:t>
            </a:fld>
            <a:endParaRPr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941" y="1530221"/>
            <a:ext cx="2193272" cy="438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t="42521"/>
          <a:stretch/>
        </p:blipFill>
        <p:spPr>
          <a:xfrm>
            <a:off x="4128806" y="3429000"/>
            <a:ext cx="2193272" cy="2521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角丸四角形 10"/>
          <p:cNvSpPr/>
          <p:nvPr/>
        </p:nvSpPr>
        <p:spPr>
          <a:xfrm>
            <a:off x="358907" y="4457771"/>
            <a:ext cx="2127438"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810775" y="3758332"/>
            <a:ext cx="1187133"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128806" y="4689666"/>
            <a:ext cx="1710019"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533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sz="4000" dirty="0"/>
              <a:t>アプリの更新</a:t>
            </a:r>
          </a:p>
        </p:txBody>
      </p:sp>
      <p:sp>
        <p:nvSpPr>
          <p:cNvPr id="6" name="コンテンツ プレースホルダー 5"/>
          <p:cNvSpPr>
            <a:spLocks noGrp="1"/>
          </p:cNvSpPr>
          <p:nvPr>
            <p:ph idx="1"/>
          </p:nvPr>
        </p:nvSpPr>
        <p:spPr/>
        <p:txBody>
          <a:bodyPr>
            <a:normAutofit lnSpcReduction="10000"/>
          </a:bodyPr>
          <a:lstStyle/>
          <a:p>
            <a:r>
              <a:rPr kumimoji="1" lang="ja-JP" altLang="en-US" sz="3600" dirty="0"/>
              <a:t>アプリにもバグや脆弱性が見つかることがままある</a:t>
            </a:r>
            <a:endParaRPr kumimoji="1" lang="en-US" altLang="ja-JP" sz="3600" dirty="0"/>
          </a:p>
          <a:p>
            <a:r>
              <a:rPr lang="ja-JP" altLang="en-US" sz="3600" dirty="0"/>
              <a:t>基本的には最新版にするほうがいい</a:t>
            </a:r>
            <a:endParaRPr lang="en-US" altLang="ja-JP" sz="3600" dirty="0"/>
          </a:p>
          <a:p>
            <a:pPr lvl="1"/>
            <a:r>
              <a:rPr lang="ja-JP" altLang="en-US" sz="3200" dirty="0"/>
              <a:t>更新したら不具合が出ることもあるが、ある程度は仕方がない</a:t>
            </a:r>
            <a:endParaRPr lang="en-US" altLang="ja-JP" sz="3200" dirty="0"/>
          </a:p>
          <a:p>
            <a:pPr lvl="1"/>
            <a:endParaRPr kumimoji="1" lang="en-US" altLang="ja-JP" sz="3200" dirty="0"/>
          </a:p>
          <a:p>
            <a:r>
              <a:rPr lang="en-US" altLang="ja-JP" sz="3600" dirty="0"/>
              <a:t>LINE</a:t>
            </a:r>
            <a:r>
              <a:rPr lang="ja-JP" altLang="en-US" sz="3600" dirty="0"/>
              <a:t> や </a:t>
            </a:r>
            <a:r>
              <a:rPr lang="en-US" altLang="ja-JP" sz="3600" dirty="0" err="1"/>
              <a:t>facebook</a:t>
            </a:r>
            <a:r>
              <a:rPr lang="ja-JP" altLang="en-US" sz="3600" dirty="0"/>
              <a:t> 等の著名なサービスは問題があるとニュースなどで話題になるので気をつけて見ておく</a:t>
            </a:r>
            <a:endParaRPr kumimoji="1" lang="en-US" altLang="ja-JP" sz="3600" dirty="0"/>
          </a:p>
          <a:p>
            <a:pPr lvl="1"/>
            <a:endParaRPr kumimoji="1" lang="ja-JP" altLang="en-US" sz="3200" dirty="0"/>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52</a:t>
            </a:fld>
            <a:endParaRPr lang="ja-JP" altLang="en-US"/>
          </a:p>
        </p:txBody>
      </p:sp>
    </p:spTree>
    <p:extLst>
      <p:ext uri="{BB962C8B-B14F-4D97-AF65-F5344CB8AC3E}">
        <p14:creationId xmlns:p14="http://schemas.microsoft.com/office/powerpoint/2010/main" val="4103227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App Store </a:t>
            </a:r>
            <a:r>
              <a:rPr lang="ja-JP" altLang="en-US" dirty="0" err="1"/>
              <a:t>での</a:t>
            </a:r>
            <a:r>
              <a:rPr lang="ja-JP" altLang="en-US" dirty="0"/>
              <a:t>更新（</a:t>
            </a:r>
            <a:r>
              <a:rPr lang="en-US" altLang="ja-JP" dirty="0"/>
              <a:t>iOS 12</a:t>
            </a:r>
            <a:r>
              <a:rPr lang="ja-JP" altLang="en-US" dirty="0"/>
              <a:t>）</a:t>
            </a:r>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9274" y="1600739"/>
            <a:ext cx="2446403" cy="4351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53</a:t>
            </a:fld>
            <a:endParaRPr lang="ja-JP" altLang="en-US"/>
          </a:p>
        </p:txBody>
      </p:sp>
      <p:sp>
        <p:nvSpPr>
          <p:cNvPr id="7" name="下矢印 6"/>
          <p:cNvSpPr/>
          <p:nvPr/>
        </p:nvSpPr>
        <p:spPr>
          <a:xfrm>
            <a:off x="5405259" y="2885098"/>
            <a:ext cx="609600" cy="178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014859" y="3314742"/>
            <a:ext cx="2519542" cy="923330"/>
          </a:xfrm>
          <a:prstGeom prst="rect">
            <a:avLst/>
          </a:prstGeom>
          <a:noFill/>
        </p:spPr>
        <p:txBody>
          <a:bodyPr wrap="square" rtlCol="0">
            <a:spAutoFit/>
          </a:bodyPr>
          <a:lstStyle/>
          <a:p>
            <a:r>
              <a:rPr kumimoji="1" lang="ja-JP" altLang="en-US" dirty="0"/>
              <a:t>一度画面を下にスワイプしないと最新の情報が出ないことがある</a:t>
            </a:r>
          </a:p>
        </p:txBody>
      </p:sp>
    </p:spTree>
    <p:extLst>
      <p:ext uri="{BB962C8B-B14F-4D97-AF65-F5344CB8AC3E}">
        <p14:creationId xmlns:p14="http://schemas.microsoft.com/office/powerpoint/2010/main" val="768846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Google Play </a:t>
            </a:r>
            <a:r>
              <a:rPr lang="ja-JP" altLang="en-US" dirty="0"/>
              <a:t>ストアでの更新（</a:t>
            </a:r>
            <a:r>
              <a:rPr lang="en-US" altLang="ja-JP" dirty="0"/>
              <a:t>Android</a:t>
            </a:r>
            <a:r>
              <a:rPr lang="ja-JP" altLang="en-US" dirty="0"/>
              <a:t>）</a:t>
            </a:r>
          </a:p>
        </p:txBody>
      </p:sp>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54</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2098" y="1590260"/>
            <a:ext cx="2192042" cy="4384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004" y="1590562"/>
            <a:ext cx="2191891" cy="4383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1718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対策ソフトとその限界</a:t>
            </a:r>
          </a:p>
        </p:txBody>
      </p:sp>
      <p:sp>
        <p:nvSpPr>
          <p:cNvPr id="3" name="コンテンツ プレースホルダー 2"/>
          <p:cNvSpPr>
            <a:spLocks noGrp="1"/>
          </p:cNvSpPr>
          <p:nvPr>
            <p:ph idx="1"/>
          </p:nvPr>
        </p:nvSpPr>
        <p:spPr/>
        <p:txBody>
          <a:bodyPr>
            <a:normAutofit lnSpcReduction="10000"/>
          </a:bodyPr>
          <a:lstStyle/>
          <a:p>
            <a:r>
              <a:rPr kumimoji="1" lang="ja-JP" altLang="en-US" sz="3200" dirty="0"/>
              <a:t>ウイルス（マルウェア）対策ソフト</a:t>
            </a:r>
            <a:endParaRPr lang="en-US" altLang="ja-JP" sz="3200" dirty="0"/>
          </a:p>
          <a:p>
            <a:pPr lvl="1"/>
            <a:r>
              <a:rPr kumimoji="1" lang="ja-JP" altLang="en-US" sz="2800" dirty="0"/>
              <a:t>基本的には「既知」のマルウェアしか検知しない</a:t>
            </a:r>
            <a:endParaRPr kumimoji="1" lang="en-US" altLang="ja-JP" sz="2800" dirty="0"/>
          </a:p>
          <a:p>
            <a:pPr lvl="1"/>
            <a:r>
              <a:rPr lang="ja-JP" altLang="en-US" sz="2800" dirty="0"/>
              <a:t>新種の出現が早くなり有効性は低下</a:t>
            </a:r>
            <a:endParaRPr lang="en-US" altLang="ja-JP" sz="2800" dirty="0"/>
          </a:p>
          <a:p>
            <a:pPr lvl="2"/>
            <a:r>
              <a:rPr lang="ja-JP" altLang="en-US" sz="2000" dirty="0"/>
              <a:t>対策ソフトの更新が追いつかない</a:t>
            </a:r>
            <a:endParaRPr lang="en-US" altLang="ja-JP" sz="2000" dirty="0"/>
          </a:p>
          <a:p>
            <a:pPr lvl="2"/>
            <a:r>
              <a:rPr kumimoji="1" lang="ja-JP" altLang="en-US" sz="2000" dirty="0"/>
              <a:t>半分くらいしかひっかからないという報告もあり</a:t>
            </a:r>
            <a:endParaRPr kumimoji="1" lang="en-US" altLang="ja-JP" sz="2000" dirty="0"/>
          </a:p>
          <a:p>
            <a:pPr lvl="1"/>
            <a:r>
              <a:rPr lang="ja-JP" altLang="en-US" sz="2800" dirty="0"/>
              <a:t>しかし何もしないよりはいい</a:t>
            </a:r>
            <a:endParaRPr lang="en-US" altLang="ja-JP" sz="2800" dirty="0"/>
          </a:p>
          <a:p>
            <a:pPr lvl="1"/>
            <a:r>
              <a:rPr kumimoji="1" lang="ja-JP" altLang="en-US" sz="2800" dirty="0"/>
              <a:t>ただし過信してはいけない</a:t>
            </a:r>
            <a:endParaRPr kumimoji="1" lang="en-US" altLang="ja-JP" sz="2800" dirty="0"/>
          </a:p>
          <a:p>
            <a:pPr lvl="2"/>
            <a:r>
              <a:rPr lang="ja-JP" altLang="en-US" sz="2000" dirty="0"/>
              <a:t>「検知されなかったから開いていい」わけではない</a:t>
            </a:r>
            <a:endParaRPr lang="en-US" altLang="ja-JP" sz="2000" dirty="0"/>
          </a:p>
          <a:p>
            <a:pPr lvl="2"/>
            <a:r>
              <a:rPr lang="ja-JP" altLang="en-US" sz="2000" dirty="0"/>
              <a:t>そもそも危ないファイルを扱わないような心がけ</a:t>
            </a:r>
            <a:endParaRPr lang="en-US" altLang="ja-JP" sz="2000" dirty="0"/>
          </a:p>
          <a:p>
            <a:r>
              <a:rPr lang="ja-JP" altLang="en-US" sz="3200" dirty="0"/>
              <a:t>パソコンは全学ソフトウェアを利用可能</a:t>
            </a:r>
            <a:endParaRPr lang="en-US" altLang="ja-JP" sz="3200" dirty="0"/>
          </a:p>
          <a:p>
            <a:pPr lvl="1"/>
            <a:r>
              <a:rPr lang="en-US" altLang="ja-JP" sz="2800" dirty="0"/>
              <a:t>https://soft.iii.kyushu-u.ac.jp/a-virus/</a:t>
            </a:r>
          </a:p>
          <a:p>
            <a:pPr lvl="2"/>
            <a:endParaRPr kumimoji="1" lang="ja-JP" altLang="en-US" sz="2000"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55</a:t>
            </a:fld>
            <a:endParaRPr lang="ja-JP" altLang="en-US"/>
          </a:p>
        </p:txBody>
      </p:sp>
    </p:spTree>
    <p:extLst>
      <p:ext uri="{BB962C8B-B14F-4D97-AF65-F5344CB8AC3E}">
        <p14:creationId xmlns:p14="http://schemas.microsoft.com/office/powerpoint/2010/main" val="3729553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携帯・スマホ・タブレット</a:t>
            </a:r>
            <a:r>
              <a:rPr kumimoji="1" lang="ja-JP" altLang="en-US" sz="4000" dirty="0"/>
              <a:t>は？</a:t>
            </a:r>
          </a:p>
        </p:txBody>
      </p:sp>
      <p:sp>
        <p:nvSpPr>
          <p:cNvPr id="3" name="コンテンツ プレースホルダー 2"/>
          <p:cNvSpPr>
            <a:spLocks noGrp="1"/>
          </p:cNvSpPr>
          <p:nvPr>
            <p:ph idx="1"/>
          </p:nvPr>
        </p:nvSpPr>
        <p:spPr/>
        <p:txBody>
          <a:bodyPr>
            <a:normAutofit fontScale="92500"/>
          </a:bodyPr>
          <a:lstStyle/>
          <a:p>
            <a:r>
              <a:rPr kumimoji="1" lang="en-US" altLang="ja-JP" sz="3600" dirty="0"/>
              <a:t>iOS</a:t>
            </a:r>
            <a:r>
              <a:rPr kumimoji="1" lang="ja-JP" altLang="en-US" sz="3600" dirty="0"/>
              <a:t>（</a:t>
            </a:r>
            <a:r>
              <a:rPr kumimoji="1" lang="en-US" altLang="ja-JP" sz="3600" dirty="0"/>
              <a:t>iPhone</a:t>
            </a:r>
            <a:r>
              <a:rPr kumimoji="1" lang="ja-JP" altLang="en-US" sz="3600" dirty="0"/>
              <a:t>・</a:t>
            </a:r>
            <a:r>
              <a:rPr kumimoji="1" lang="en-US" altLang="ja-JP" sz="3600" dirty="0"/>
              <a:t>iPad</a:t>
            </a:r>
            <a:r>
              <a:rPr kumimoji="1" lang="ja-JP" altLang="en-US" sz="3600" dirty="0"/>
              <a:t>・</a:t>
            </a:r>
            <a:r>
              <a:rPr kumimoji="1" lang="en-US" altLang="ja-JP" sz="3600" dirty="0"/>
              <a:t>iPod touch</a:t>
            </a:r>
            <a:r>
              <a:rPr kumimoji="1" lang="ja-JP" altLang="en-US" sz="3600" dirty="0"/>
              <a:t> 等）</a:t>
            </a:r>
            <a:endParaRPr lang="en-US" altLang="ja-JP" sz="3600" dirty="0"/>
          </a:p>
          <a:p>
            <a:pPr lvl="1"/>
            <a:r>
              <a:rPr kumimoji="1" lang="ja-JP" altLang="en-US" sz="3200" dirty="0"/>
              <a:t>仕組み的に対策ソフト自体がほとんど無い</a:t>
            </a:r>
            <a:endParaRPr kumimoji="1" lang="en-US" altLang="ja-JP" sz="3200" dirty="0"/>
          </a:p>
          <a:p>
            <a:pPr lvl="2"/>
            <a:r>
              <a:rPr kumimoji="1" lang="ja-JP" altLang="en-US" sz="2400" dirty="0"/>
              <a:t>マルウェアもマルウェア対策ソフトも作成困難</a:t>
            </a:r>
            <a:endParaRPr kumimoji="1" lang="en-US" altLang="ja-JP" sz="2400" dirty="0"/>
          </a:p>
          <a:p>
            <a:pPr lvl="1"/>
            <a:r>
              <a:rPr lang="en-US" altLang="ja-JP" sz="3200" dirty="0"/>
              <a:t>App Store</a:t>
            </a:r>
            <a:r>
              <a:rPr lang="ja-JP" altLang="en-US" sz="3200" dirty="0"/>
              <a:t>は事前審査が厳しい（らしい）</a:t>
            </a:r>
            <a:endParaRPr lang="en-US" altLang="ja-JP" sz="3200" dirty="0"/>
          </a:p>
          <a:p>
            <a:pPr lvl="2"/>
            <a:r>
              <a:rPr kumimoji="1" lang="ja-JP" altLang="en-US" sz="2400" dirty="0"/>
              <a:t>危険なアプリは事前審査で拒絶される</a:t>
            </a:r>
            <a:endParaRPr kumimoji="1" lang="en-US" altLang="ja-JP" sz="2400" dirty="0"/>
          </a:p>
          <a:p>
            <a:pPr lvl="2"/>
            <a:r>
              <a:rPr kumimoji="1" lang="ja-JP" altLang="en-US" sz="2400" dirty="0"/>
              <a:t>マルウェアが全く存在しないわけではない</a:t>
            </a:r>
            <a:endParaRPr kumimoji="1" lang="en-US" altLang="ja-JP" sz="2400" dirty="0"/>
          </a:p>
          <a:p>
            <a:pPr lvl="3"/>
            <a:r>
              <a:rPr lang="ja-JP" altLang="en-US" sz="2000" dirty="0"/>
              <a:t>最近「網」をすり抜ける例が増えている</a:t>
            </a:r>
            <a:endParaRPr kumimoji="1" lang="en-US" altLang="ja-JP" sz="2000" dirty="0"/>
          </a:p>
          <a:p>
            <a:pPr lvl="3"/>
            <a:endParaRPr kumimoji="1" lang="en-US" altLang="ja-JP" sz="2000" dirty="0"/>
          </a:p>
          <a:p>
            <a:pPr lvl="1"/>
            <a:r>
              <a:rPr lang="ja-JP" altLang="en-US" sz="3200" dirty="0"/>
              <a:t>通常</a:t>
            </a:r>
            <a:r>
              <a:rPr lang="en-US" altLang="ja-JP" sz="3200" dirty="0"/>
              <a:t>App Store</a:t>
            </a:r>
            <a:r>
              <a:rPr lang="ja-JP" altLang="en-US" sz="3200" dirty="0"/>
              <a:t>以外からアプリを導入できない</a:t>
            </a:r>
            <a:endParaRPr lang="en-US" altLang="ja-JP" sz="3200" dirty="0"/>
          </a:p>
          <a:p>
            <a:pPr lvl="2"/>
            <a:r>
              <a:rPr kumimoji="1" lang="ja-JP" altLang="en-US" sz="2400" dirty="0"/>
              <a:t>「脱獄」している場合は別（自己責任）</a:t>
            </a:r>
            <a:endParaRPr kumimoji="1" lang="en-US" altLang="ja-JP" sz="2400"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56</a:t>
            </a:fld>
            <a:endParaRPr lang="ja-JP" altLang="en-US"/>
          </a:p>
        </p:txBody>
      </p:sp>
    </p:spTree>
    <p:extLst>
      <p:ext uri="{BB962C8B-B14F-4D97-AF65-F5344CB8AC3E}">
        <p14:creationId xmlns:p14="http://schemas.microsoft.com/office/powerpoint/2010/main" val="3970357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携帯・スマホ・タブレット</a:t>
            </a:r>
            <a:r>
              <a:rPr kumimoji="1" lang="ja-JP" altLang="en-US" sz="4000" dirty="0"/>
              <a:t>は？</a:t>
            </a:r>
          </a:p>
        </p:txBody>
      </p:sp>
      <p:sp>
        <p:nvSpPr>
          <p:cNvPr id="3" name="コンテンツ プレースホルダー 2"/>
          <p:cNvSpPr>
            <a:spLocks noGrp="1"/>
          </p:cNvSpPr>
          <p:nvPr>
            <p:ph idx="1"/>
          </p:nvPr>
        </p:nvSpPr>
        <p:spPr>
          <a:xfrm>
            <a:off x="628650" y="1825625"/>
            <a:ext cx="5944428" cy="4351338"/>
          </a:xfrm>
        </p:spPr>
        <p:txBody>
          <a:bodyPr>
            <a:normAutofit fontScale="85000" lnSpcReduction="10000"/>
          </a:bodyPr>
          <a:lstStyle/>
          <a:p>
            <a:r>
              <a:rPr kumimoji="1" lang="en-US" altLang="ja-JP" sz="3600" dirty="0"/>
              <a:t>Android</a:t>
            </a:r>
            <a:endParaRPr lang="en-US" altLang="ja-JP" sz="3600" dirty="0"/>
          </a:p>
          <a:p>
            <a:pPr lvl="1"/>
            <a:r>
              <a:rPr lang="ja-JP" altLang="en-US" sz="3200" dirty="0"/>
              <a:t>ウイルス対策ソフトはあるが、実効性は疑問</a:t>
            </a:r>
            <a:endParaRPr lang="en-US" altLang="ja-JP" sz="3200" dirty="0"/>
          </a:p>
          <a:p>
            <a:pPr lvl="2"/>
            <a:r>
              <a:rPr lang="en-US" altLang="ja-JP" sz="2400" dirty="0"/>
              <a:t>iOS </a:t>
            </a:r>
            <a:r>
              <a:rPr lang="ja-JP" altLang="en-US" sz="2400" dirty="0"/>
              <a:t>同様、アプリにできることが限られている</a:t>
            </a:r>
            <a:endParaRPr lang="en-US" altLang="ja-JP" sz="2400" dirty="0"/>
          </a:p>
          <a:p>
            <a:pPr lvl="2"/>
            <a:r>
              <a:rPr lang="ja-JP" altLang="en-US" sz="2400" dirty="0"/>
              <a:t>マルウェアをインストールしてしまうと、</a:t>
            </a:r>
            <a:br>
              <a:rPr lang="en-US" altLang="ja-JP" sz="2400" dirty="0"/>
            </a:br>
            <a:r>
              <a:rPr lang="ja-JP" altLang="en-US" sz="2400" dirty="0"/>
              <a:t>検知しても手遅れ</a:t>
            </a:r>
            <a:endParaRPr lang="en-US" altLang="ja-JP" sz="2400" dirty="0"/>
          </a:p>
          <a:p>
            <a:pPr lvl="1"/>
            <a:r>
              <a:rPr lang="en-US" altLang="ja-JP" sz="3200" dirty="0"/>
              <a:t>Google Play Store</a:t>
            </a:r>
            <a:r>
              <a:rPr lang="ja-JP" altLang="en-US" sz="3200" dirty="0"/>
              <a:t>の事前審査は甘い</a:t>
            </a:r>
            <a:endParaRPr lang="en-US" altLang="ja-JP" sz="3200" dirty="0"/>
          </a:p>
          <a:p>
            <a:pPr lvl="2"/>
            <a:r>
              <a:rPr lang="ja-JP" altLang="en-US" sz="2400" dirty="0"/>
              <a:t>人気ソフトの偽物がよく発見されている</a:t>
            </a:r>
            <a:endParaRPr lang="en-US" altLang="ja-JP" sz="2400" dirty="0"/>
          </a:p>
          <a:p>
            <a:pPr lvl="2"/>
            <a:r>
              <a:rPr lang="ja-JP" altLang="en-US" sz="2400" dirty="0"/>
              <a:t>開発元の名前などをよく確認すること</a:t>
            </a:r>
            <a:endParaRPr lang="en-US" altLang="ja-JP" sz="2400" dirty="0"/>
          </a:p>
          <a:p>
            <a:pPr lvl="1"/>
            <a:r>
              <a:rPr lang="ja-JP" altLang="en-US" sz="3200" dirty="0"/>
              <a:t>設定により</a:t>
            </a:r>
            <a:r>
              <a:rPr lang="en-US" altLang="ja-JP" sz="3200" dirty="0"/>
              <a:t>Google Play Store</a:t>
            </a:r>
            <a:r>
              <a:rPr lang="ja-JP" altLang="en-US" sz="3200" dirty="0"/>
              <a:t>以外からもアプリが導入可能</a:t>
            </a:r>
            <a:endParaRPr lang="en-US" altLang="ja-JP" sz="3200" dirty="0"/>
          </a:p>
          <a:p>
            <a:pPr lvl="2"/>
            <a:r>
              <a:rPr lang="ja-JP" altLang="en-US" sz="2400" dirty="0"/>
              <a:t>誰も事前チェックしていないので自己責任</a:t>
            </a:r>
            <a:endParaRPr lang="en-US" altLang="ja-JP" sz="2400" dirty="0"/>
          </a:p>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57</a:t>
            </a:fld>
            <a:endParaRPr lang="ja-JP" altLang="en-US"/>
          </a:p>
        </p:txBody>
      </p:sp>
      <p:pic>
        <p:nvPicPr>
          <p:cNvPr id="7" name="コンテンツ プレースホルダ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078" y="1271589"/>
            <a:ext cx="2275932" cy="4551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楕円 7"/>
          <p:cNvSpPr/>
          <p:nvPr/>
        </p:nvSpPr>
        <p:spPr>
          <a:xfrm>
            <a:off x="7113550" y="1959361"/>
            <a:ext cx="587969" cy="1594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0357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ネット利用時の心がけ</a:t>
            </a:r>
          </a:p>
        </p:txBody>
      </p:sp>
      <p:sp>
        <p:nvSpPr>
          <p:cNvPr id="3" name="コンテンツ プレースホルダー 2"/>
          <p:cNvSpPr>
            <a:spLocks noGrp="1"/>
          </p:cNvSpPr>
          <p:nvPr>
            <p:ph idx="1"/>
          </p:nvPr>
        </p:nvSpPr>
        <p:spPr/>
        <p:txBody>
          <a:bodyPr>
            <a:normAutofit fontScale="92500" lnSpcReduction="20000"/>
          </a:bodyPr>
          <a:lstStyle/>
          <a:p>
            <a:r>
              <a:rPr kumimoji="1" lang="ja-JP" altLang="en-US" sz="3200" dirty="0"/>
              <a:t>対策ソフトは万全ではないので、自力で身を守る必要がある</a:t>
            </a:r>
            <a:endParaRPr kumimoji="1" lang="en-US" altLang="ja-JP" sz="3200" dirty="0"/>
          </a:p>
          <a:p>
            <a:endParaRPr lang="en-US" altLang="ja-JP" sz="3200" dirty="0"/>
          </a:p>
          <a:p>
            <a:r>
              <a:rPr kumimoji="1" lang="ja-JP" altLang="en-US" sz="3200" dirty="0"/>
              <a:t>不審なサイトに近づかない</a:t>
            </a:r>
            <a:endParaRPr kumimoji="1" lang="en-US" altLang="ja-JP" sz="3200" dirty="0"/>
          </a:p>
          <a:p>
            <a:r>
              <a:rPr kumimoji="1" lang="ja-JP" altLang="en-US" sz="3200" dirty="0"/>
              <a:t>不用意にダウンロードやインストールをしない</a:t>
            </a:r>
            <a:endParaRPr kumimoji="1" lang="en-US" altLang="ja-JP" sz="3200" dirty="0"/>
          </a:p>
          <a:p>
            <a:pPr lvl="1"/>
            <a:r>
              <a:rPr lang="ja-JP" altLang="en-US" sz="2800" dirty="0"/>
              <a:t>検索結果を鵜呑みにせず公式サイトを探す</a:t>
            </a:r>
            <a:endParaRPr kumimoji="1" lang="en-US" altLang="ja-JP" sz="2800" dirty="0"/>
          </a:p>
          <a:p>
            <a:r>
              <a:rPr lang="ja-JP" altLang="en-US" sz="3200" dirty="0"/>
              <a:t>メールの添付ファイルやリンクには用心する</a:t>
            </a:r>
            <a:endParaRPr lang="en-US" altLang="ja-JP" sz="3200" dirty="0"/>
          </a:p>
          <a:p>
            <a:r>
              <a:rPr lang="ja-JP" altLang="en-US" sz="3200" dirty="0"/>
              <a:t>個人情報をむやみに提供しない</a:t>
            </a:r>
            <a:endParaRPr lang="en-US" altLang="ja-JP" sz="3200" dirty="0"/>
          </a:p>
          <a:p>
            <a:endParaRPr lang="en-US" altLang="ja-JP" sz="3200" dirty="0"/>
          </a:p>
          <a:p>
            <a:r>
              <a:rPr lang="ja-JP" altLang="en-US" sz="3200" dirty="0"/>
              <a:t>怪しいと思ったら詳しい友達や先生に相談</a:t>
            </a:r>
            <a:endParaRPr lang="en-US" altLang="ja-JP" sz="32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58</a:t>
            </a:fld>
            <a:endParaRPr lang="ja-JP" altLang="en-US"/>
          </a:p>
        </p:txBody>
      </p:sp>
    </p:spTree>
    <p:extLst>
      <p:ext uri="{BB962C8B-B14F-4D97-AF65-F5344CB8AC3E}">
        <p14:creationId xmlns:p14="http://schemas.microsoft.com/office/powerpoint/2010/main" val="3834106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サンドイッチテスト</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kumimoji="1" lang="ja-JP" altLang="en-US" sz="2400" dirty="0"/>
              <a:t>このサンドイッチ、食べても大丈夫？</a:t>
            </a:r>
            <a:endParaRPr kumimoji="1" lang="en-US" altLang="ja-JP" sz="2400" dirty="0"/>
          </a:p>
          <a:p>
            <a:endParaRPr lang="en-US" altLang="ja-JP" sz="2400" dirty="0"/>
          </a:p>
          <a:p>
            <a:r>
              <a:rPr kumimoji="1" lang="ja-JP" altLang="en-US" sz="2400" dirty="0"/>
              <a:t>自分で作ったサンドイッチ</a:t>
            </a:r>
            <a:endParaRPr kumimoji="1" lang="en-US" altLang="ja-JP" sz="2400" dirty="0"/>
          </a:p>
          <a:p>
            <a:r>
              <a:rPr lang="ja-JP" altLang="en-US" sz="2400" dirty="0"/>
              <a:t>コンビニで買ったサンドイッチ</a:t>
            </a:r>
            <a:endParaRPr lang="en-US" altLang="ja-JP" sz="2400" dirty="0"/>
          </a:p>
          <a:p>
            <a:r>
              <a:rPr kumimoji="1" lang="ja-JP" altLang="en-US" sz="2400" dirty="0"/>
              <a:t>友達からもらったサンドイッチ</a:t>
            </a:r>
            <a:endParaRPr kumimoji="1" lang="en-US" altLang="ja-JP" sz="2400" dirty="0"/>
          </a:p>
          <a:p>
            <a:r>
              <a:rPr lang="ja-JP" altLang="en-US" sz="2400" dirty="0"/>
              <a:t>知らない人からもらったサンドイッチ</a:t>
            </a:r>
            <a:endParaRPr lang="en-US" altLang="ja-JP" sz="2400" dirty="0"/>
          </a:p>
          <a:p>
            <a:r>
              <a:rPr lang="ja-JP" altLang="en-US" sz="2400" dirty="0"/>
              <a:t>公園で拾ったサンドイッチ</a:t>
            </a:r>
            <a:endParaRPr lang="en-US" altLang="ja-JP" sz="2400" dirty="0"/>
          </a:p>
          <a:p>
            <a:endParaRPr kumimoji="1" lang="en-US" altLang="ja-JP" sz="2400" dirty="0"/>
          </a:p>
          <a:p>
            <a:r>
              <a:rPr lang="ja-JP" altLang="en-US" sz="2400" dirty="0"/>
              <a:t>いろいろな状況を想像してみる</a:t>
            </a:r>
            <a:endParaRPr lang="en-US" altLang="ja-JP" sz="2400" dirty="0"/>
          </a:p>
          <a:p>
            <a:r>
              <a:rPr kumimoji="1" lang="ja-JP" altLang="en-US" sz="2400" dirty="0"/>
              <a:t>サンドイッチを、アプリやソフトウェア、メールの添付ファイルなどに置き換えて考える</a:t>
            </a: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59</a:t>
            </a:fld>
            <a:endParaRPr lang="ja-JP" altLang="en-US"/>
          </a:p>
        </p:txBody>
      </p:sp>
    </p:spTree>
    <p:extLst>
      <p:ext uri="{BB962C8B-B14F-4D97-AF65-F5344CB8AC3E}">
        <p14:creationId xmlns:p14="http://schemas.microsoft.com/office/powerpoint/2010/main" val="174083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できるところから対策</a:t>
            </a:r>
            <a:endParaRPr kumimoji="1" lang="ja-JP" altLang="en-US" dirty="0"/>
          </a:p>
        </p:txBody>
      </p:sp>
      <p:sp>
        <p:nvSpPr>
          <p:cNvPr id="7" name="フッター プレースホルダー 6"/>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6</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sp>
        <p:nvSpPr>
          <p:cNvPr id="23" name="円/楕円 22"/>
          <p:cNvSpPr/>
          <p:nvPr/>
        </p:nvSpPr>
        <p:spPr>
          <a:xfrm>
            <a:off x="301658" y="4788469"/>
            <a:ext cx="1658315" cy="1782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円/楕円 23"/>
          <p:cNvSpPr/>
          <p:nvPr/>
        </p:nvSpPr>
        <p:spPr>
          <a:xfrm>
            <a:off x="7799361" y="1775628"/>
            <a:ext cx="1259148" cy="1840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円/楕円 24"/>
          <p:cNvSpPr/>
          <p:nvPr/>
        </p:nvSpPr>
        <p:spPr>
          <a:xfrm>
            <a:off x="1451694" y="4617673"/>
            <a:ext cx="1497753" cy="896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4907848" y="5280710"/>
            <a:ext cx="3142207" cy="461665"/>
          </a:xfrm>
          <a:prstGeom prst="rect">
            <a:avLst/>
          </a:prstGeom>
          <a:noFill/>
        </p:spPr>
        <p:txBody>
          <a:bodyPr wrap="none" rtlCol="0">
            <a:spAutoFit/>
          </a:bodyPr>
          <a:lstStyle/>
          <a:p>
            <a:r>
              <a:rPr lang="ja-JP" altLang="en-US" sz="2400" dirty="0">
                <a:solidFill>
                  <a:srgbClr val="FF0000"/>
                </a:solidFill>
              </a:rPr>
              <a:t>個人でも対策可能な所</a:t>
            </a:r>
          </a:p>
        </p:txBody>
      </p:sp>
    </p:spTree>
    <p:extLst>
      <p:ext uri="{BB962C8B-B14F-4D97-AF65-F5344CB8AC3E}">
        <p14:creationId xmlns:p14="http://schemas.microsoft.com/office/powerpoint/2010/main" val="37910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P spid="25" grpId="1"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94EF3005-3759-414E-BFBF-8DEA5433BA3B}"/>
              </a:ext>
            </a:extLst>
          </p:cNvPr>
          <p:cNvSpPr>
            <a:spLocks noGrp="1"/>
          </p:cNvSpPr>
          <p:nvPr>
            <p:ph type="title"/>
          </p:nvPr>
        </p:nvSpPr>
        <p:spPr/>
        <p:txBody>
          <a:bodyPr/>
          <a:lstStyle/>
          <a:p>
            <a:r>
              <a:rPr lang="ja-JP" altLang="en-US" dirty="0"/>
              <a:t>最近の偽物メールと本物の比較</a:t>
            </a:r>
          </a:p>
        </p:txBody>
      </p:sp>
      <p:sp>
        <p:nvSpPr>
          <p:cNvPr id="5" name="フッター プレースホルダー 4">
            <a:extLst>
              <a:ext uri="{FF2B5EF4-FFF2-40B4-BE49-F238E27FC236}">
                <a16:creationId xmlns:a16="http://schemas.microsoft.com/office/drawing/2014/main" id="{81D1E87A-3C96-6A42-A1C0-D218319017A7}"/>
              </a:ext>
            </a:extLst>
          </p:cNvPr>
          <p:cNvSpPr>
            <a:spLocks noGrp="1"/>
          </p:cNvSpPr>
          <p:nvPr>
            <p:ph type="ftr" sz="quarter" idx="11"/>
          </p:nvPr>
        </p:nvSpPr>
        <p:spPr/>
        <p:txBody>
          <a:bodyPr/>
          <a:lstStyle/>
          <a:p>
            <a:r>
              <a:rPr lang="ja-JP" altLang="en-US"/>
              <a:t>サイバーセキュリティ基礎論</a:t>
            </a:r>
          </a:p>
        </p:txBody>
      </p:sp>
      <p:sp>
        <p:nvSpPr>
          <p:cNvPr id="6" name="スライド番号プレースホルダー 5">
            <a:extLst>
              <a:ext uri="{FF2B5EF4-FFF2-40B4-BE49-F238E27FC236}">
                <a16:creationId xmlns:a16="http://schemas.microsoft.com/office/drawing/2014/main" id="{0DADF171-43A8-8949-B10F-A1CFE63DFA1D}"/>
              </a:ext>
            </a:extLst>
          </p:cNvPr>
          <p:cNvSpPr>
            <a:spLocks noGrp="1"/>
          </p:cNvSpPr>
          <p:nvPr>
            <p:ph type="sldNum" sz="quarter" idx="12"/>
          </p:nvPr>
        </p:nvSpPr>
        <p:spPr/>
        <p:txBody>
          <a:bodyPr/>
          <a:lstStyle/>
          <a:p>
            <a:fld id="{14BBA8CA-841B-4B26-AE83-445E7E149362}" type="slidenum">
              <a:rPr lang="ja-JP" altLang="en-US" smtClean="0"/>
              <a:pPr/>
              <a:t>60</a:t>
            </a:fld>
            <a:endParaRPr lang="ja-JP" altLang="en-US"/>
          </a:p>
        </p:txBody>
      </p:sp>
      <p:pic>
        <p:nvPicPr>
          <p:cNvPr id="9" name="図 8">
            <a:extLst>
              <a:ext uri="{FF2B5EF4-FFF2-40B4-BE49-F238E27FC236}">
                <a16:creationId xmlns:a16="http://schemas.microsoft.com/office/drawing/2014/main" id="{A81F0C0C-3E8D-A24B-AE99-0592E3F050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842" y="1427218"/>
            <a:ext cx="2512485" cy="4459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図 10">
            <a:extLst>
              <a:ext uri="{FF2B5EF4-FFF2-40B4-BE49-F238E27FC236}">
                <a16:creationId xmlns:a16="http://schemas.microsoft.com/office/drawing/2014/main" id="{4EBC9292-B345-7949-8ED5-89F38D07C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708" y="1427219"/>
            <a:ext cx="2512485" cy="4459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正方形/長方形 12">
            <a:extLst>
              <a:ext uri="{FF2B5EF4-FFF2-40B4-BE49-F238E27FC236}">
                <a16:creationId xmlns:a16="http://schemas.microsoft.com/office/drawing/2014/main" id="{0A96BE58-82EA-4C45-A43E-E4D8D8C22636}"/>
              </a:ext>
            </a:extLst>
          </p:cNvPr>
          <p:cNvSpPr/>
          <p:nvPr/>
        </p:nvSpPr>
        <p:spPr>
          <a:xfrm>
            <a:off x="1177461" y="3446734"/>
            <a:ext cx="1655379" cy="66215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偽物</a:t>
            </a:r>
          </a:p>
        </p:txBody>
      </p:sp>
      <p:sp>
        <p:nvSpPr>
          <p:cNvPr id="14" name="正方形/長方形 13">
            <a:extLst>
              <a:ext uri="{FF2B5EF4-FFF2-40B4-BE49-F238E27FC236}">
                <a16:creationId xmlns:a16="http://schemas.microsoft.com/office/drawing/2014/main" id="{D44B2C0B-377E-4D40-9853-DD8CF61E6AA4}"/>
              </a:ext>
            </a:extLst>
          </p:cNvPr>
          <p:cNvSpPr/>
          <p:nvPr/>
        </p:nvSpPr>
        <p:spPr>
          <a:xfrm>
            <a:off x="4265571" y="3446734"/>
            <a:ext cx="1655379" cy="66215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本物</a:t>
            </a:r>
          </a:p>
        </p:txBody>
      </p:sp>
    </p:spTree>
    <p:extLst>
      <p:ext uri="{BB962C8B-B14F-4D97-AF65-F5344CB8AC3E}">
        <p14:creationId xmlns:p14="http://schemas.microsoft.com/office/powerpoint/2010/main" val="15405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81D1E87A-3C96-6A42-A1C0-D218319017A7}"/>
              </a:ext>
            </a:extLst>
          </p:cNvPr>
          <p:cNvSpPr>
            <a:spLocks noGrp="1"/>
          </p:cNvSpPr>
          <p:nvPr>
            <p:ph type="ftr" sz="quarter" idx="11"/>
          </p:nvPr>
        </p:nvSpPr>
        <p:spPr/>
        <p:txBody>
          <a:bodyPr/>
          <a:lstStyle/>
          <a:p>
            <a:r>
              <a:rPr kumimoji="1" lang="ja-JP" altLang="en-US"/>
              <a:t>サイバーセキュリティ基礎論</a:t>
            </a:r>
          </a:p>
        </p:txBody>
      </p:sp>
      <p:sp>
        <p:nvSpPr>
          <p:cNvPr id="6" name="スライド番号プレースホルダー 5">
            <a:extLst>
              <a:ext uri="{FF2B5EF4-FFF2-40B4-BE49-F238E27FC236}">
                <a16:creationId xmlns:a16="http://schemas.microsoft.com/office/drawing/2014/main" id="{0DADF171-43A8-8949-B10F-A1CFE63DFA1D}"/>
              </a:ext>
            </a:extLst>
          </p:cNvPr>
          <p:cNvSpPr>
            <a:spLocks noGrp="1"/>
          </p:cNvSpPr>
          <p:nvPr>
            <p:ph type="sldNum" sz="quarter" idx="12"/>
          </p:nvPr>
        </p:nvSpPr>
        <p:spPr/>
        <p:txBody>
          <a:bodyPr/>
          <a:lstStyle/>
          <a:p>
            <a:fld id="{14BBA8CA-841B-4B26-AE83-445E7E149362}" type="slidenum">
              <a:rPr kumimoji="1" lang="ja-JP" altLang="en-US" smtClean="0"/>
              <a:t>61</a:t>
            </a:fld>
            <a:endParaRPr kumimoji="1" lang="ja-JP" altLang="en-US"/>
          </a:p>
        </p:txBody>
      </p:sp>
      <p:pic>
        <p:nvPicPr>
          <p:cNvPr id="3" name="図 2">
            <a:extLst>
              <a:ext uri="{FF2B5EF4-FFF2-40B4-BE49-F238E27FC236}">
                <a16:creationId xmlns:a16="http://schemas.microsoft.com/office/drawing/2014/main" id="{9E7884E0-1426-A74C-A105-934C8E6E54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842" y="1230499"/>
            <a:ext cx="2512486" cy="4459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図 9">
            <a:extLst>
              <a:ext uri="{FF2B5EF4-FFF2-40B4-BE49-F238E27FC236}">
                <a16:creationId xmlns:a16="http://schemas.microsoft.com/office/drawing/2014/main" id="{88889E35-BCE7-AC40-B493-CF541169F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500" y="1230499"/>
            <a:ext cx="2512901" cy="44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線吹き出し 2 (枠付き) 11">
            <a:extLst>
              <a:ext uri="{FF2B5EF4-FFF2-40B4-BE49-F238E27FC236}">
                <a16:creationId xmlns:a16="http://schemas.microsoft.com/office/drawing/2014/main" id="{0A0B2D64-38ED-0143-A829-A04AE71BD203}"/>
              </a:ext>
            </a:extLst>
          </p:cNvPr>
          <p:cNvSpPr/>
          <p:nvPr/>
        </p:nvSpPr>
        <p:spPr>
          <a:xfrm>
            <a:off x="2921085" y="4170218"/>
            <a:ext cx="1579417" cy="762000"/>
          </a:xfrm>
          <a:prstGeom prst="borderCallout2">
            <a:avLst>
              <a:gd name="adj1" fmla="val 18750"/>
              <a:gd name="adj2" fmla="val -8333"/>
              <a:gd name="adj3" fmla="val 18750"/>
              <a:gd name="adj4" fmla="val -16667"/>
              <a:gd name="adj5" fmla="val -109319"/>
              <a:gd name="adj6" fmla="val -39563"/>
            </a:avLst>
          </a:prstGeom>
          <a:solidFill>
            <a:srgbClr val="FFC000"/>
          </a:solid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偽ページに</a:t>
            </a:r>
            <a:endParaRPr kumimoji="1" lang="en-US" altLang="ja-JP" dirty="0">
              <a:solidFill>
                <a:srgbClr val="FF0000"/>
              </a:solidFill>
            </a:endParaRPr>
          </a:p>
          <a:p>
            <a:pPr algn="ctr"/>
            <a:r>
              <a:rPr kumimoji="1" lang="ja-JP" altLang="en-US">
                <a:solidFill>
                  <a:srgbClr val="FF0000"/>
                </a:solidFill>
              </a:rPr>
              <a:t>リンク</a:t>
            </a:r>
          </a:p>
        </p:txBody>
      </p:sp>
      <p:sp>
        <p:nvSpPr>
          <p:cNvPr id="13" name="線吹き出し 2 (枠付き) 12">
            <a:extLst>
              <a:ext uri="{FF2B5EF4-FFF2-40B4-BE49-F238E27FC236}">
                <a16:creationId xmlns:a16="http://schemas.microsoft.com/office/drawing/2014/main" id="{5C36740D-AFF5-9A49-A997-4FB6FEB6E4C9}"/>
              </a:ext>
            </a:extLst>
          </p:cNvPr>
          <p:cNvSpPr/>
          <p:nvPr/>
        </p:nvSpPr>
        <p:spPr>
          <a:xfrm>
            <a:off x="6085156" y="4308764"/>
            <a:ext cx="1579417" cy="762000"/>
          </a:xfrm>
          <a:prstGeom prst="borderCallout2">
            <a:avLst>
              <a:gd name="adj1" fmla="val 18750"/>
              <a:gd name="adj2" fmla="val -8333"/>
              <a:gd name="adj3" fmla="val 18750"/>
              <a:gd name="adj4" fmla="val -16667"/>
              <a:gd name="adj5" fmla="val -125683"/>
              <a:gd name="adj6" fmla="val -45703"/>
            </a:avLst>
          </a:prstGeom>
          <a:solidFill>
            <a:srgbClr val="FFC000"/>
          </a:solid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リンクになっていない</a:t>
            </a:r>
          </a:p>
        </p:txBody>
      </p:sp>
    </p:spTree>
    <p:extLst>
      <p:ext uri="{BB962C8B-B14F-4D97-AF65-F5344CB8AC3E}">
        <p14:creationId xmlns:p14="http://schemas.microsoft.com/office/powerpoint/2010/main" val="52891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D2C947-A7E5-7742-A039-F5278DDCCA93}"/>
              </a:ext>
            </a:extLst>
          </p:cNvPr>
          <p:cNvSpPr>
            <a:spLocks noGrp="1"/>
          </p:cNvSpPr>
          <p:nvPr>
            <p:ph type="title"/>
          </p:nvPr>
        </p:nvSpPr>
        <p:spPr>
          <a:xfrm>
            <a:off x="609600" y="609600"/>
            <a:ext cx="6347714" cy="730469"/>
          </a:xfrm>
        </p:spPr>
        <p:txBody>
          <a:bodyPr/>
          <a:lstStyle/>
          <a:p>
            <a:r>
              <a:rPr kumimoji="1" lang="ja-JP" altLang="en-US"/>
              <a:t>楽天</a:t>
            </a:r>
            <a:r>
              <a:rPr lang="ja-JP" altLang="en-US"/>
              <a:t>カード</a:t>
            </a:r>
            <a:r>
              <a:rPr kumimoji="1" lang="ja-JP" altLang="en-US"/>
              <a:t>を騙った偽メール</a:t>
            </a:r>
          </a:p>
        </p:txBody>
      </p:sp>
      <p:sp>
        <p:nvSpPr>
          <p:cNvPr id="4" name="フッター プレースホルダー 3">
            <a:extLst>
              <a:ext uri="{FF2B5EF4-FFF2-40B4-BE49-F238E27FC236}">
                <a16:creationId xmlns:a16="http://schemas.microsoft.com/office/drawing/2014/main" id="{E8907560-A926-7341-B400-E614D7A5FBD9}"/>
              </a:ext>
            </a:extLst>
          </p:cNvPr>
          <p:cNvSpPr>
            <a:spLocks noGrp="1"/>
          </p:cNvSpPr>
          <p:nvPr>
            <p:ph type="ftr" sz="quarter" idx="11"/>
          </p:nvPr>
        </p:nvSpPr>
        <p:spPr/>
        <p:txBody>
          <a:bodyPr/>
          <a:lstStyle/>
          <a:p>
            <a:r>
              <a:rPr kumimoji="1" lang="ja-JP" altLang="en-US"/>
              <a:t>サイバーセキュリティ基礎論</a:t>
            </a:r>
          </a:p>
        </p:txBody>
      </p:sp>
      <p:sp>
        <p:nvSpPr>
          <p:cNvPr id="5" name="スライド番号プレースホルダー 4">
            <a:extLst>
              <a:ext uri="{FF2B5EF4-FFF2-40B4-BE49-F238E27FC236}">
                <a16:creationId xmlns:a16="http://schemas.microsoft.com/office/drawing/2014/main" id="{741F0BFD-BB67-5743-AB4D-0D90BFB3FDB2}"/>
              </a:ext>
            </a:extLst>
          </p:cNvPr>
          <p:cNvSpPr>
            <a:spLocks noGrp="1"/>
          </p:cNvSpPr>
          <p:nvPr>
            <p:ph type="sldNum" sz="quarter" idx="12"/>
          </p:nvPr>
        </p:nvSpPr>
        <p:spPr/>
        <p:txBody>
          <a:bodyPr/>
          <a:lstStyle/>
          <a:p>
            <a:fld id="{14BBA8CA-841B-4B26-AE83-445E7E149362}" type="slidenum">
              <a:rPr kumimoji="1" lang="ja-JP" altLang="en-US" smtClean="0"/>
              <a:t>62</a:t>
            </a:fld>
            <a:endParaRPr kumimoji="1" lang="ja-JP" altLang="en-US"/>
          </a:p>
        </p:txBody>
      </p:sp>
      <p:pic>
        <p:nvPicPr>
          <p:cNvPr id="7" name="図 6">
            <a:extLst>
              <a:ext uri="{FF2B5EF4-FFF2-40B4-BE49-F238E27FC236}">
                <a16:creationId xmlns:a16="http://schemas.microsoft.com/office/drawing/2014/main" id="{B96A9F52-9F0A-8A4E-A944-BA76156B5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284" y="1311703"/>
            <a:ext cx="2513601" cy="4461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図 8">
            <a:extLst>
              <a:ext uri="{FF2B5EF4-FFF2-40B4-BE49-F238E27FC236}">
                <a16:creationId xmlns:a16="http://schemas.microsoft.com/office/drawing/2014/main" id="{DD9F8E12-089B-AC4D-BBAF-55A4D53D8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1180" y="1311703"/>
            <a:ext cx="2513601" cy="4461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線吹き出し 2 (枠付き) 11">
            <a:extLst>
              <a:ext uri="{FF2B5EF4-FFF2-40B4-BE49-F238E27FC236}">
                <a16:creationId xmlns:a16="http://schemas.microsoft.com/office/drawing/2014/main" id="{3044A0F7-F845-4948-8409-81816BE3660E}"/>
              </a:ext>
            </a:extLst>
          </p:cNvPr>
          <p:cNvSpPr/>
          <p:nvPr/>
        </p:nvSpPr>
        <p:spPr>
          <a:xfrm>
            <a:off x="6067980" y="4510517"/>
            <a:ext cx="1579417" cy="762000"/>
          </a:xfrm>
          <a:prstGeom prst="borderCallout2">
            <a:avLst>
              <a:gd name="adj1" fmla="val 18750"/>
              <a:gd name="adj2" fmla="val -8333"/>
              <a:gd name="adj3" fmla="val 18750"/>
              <a:gd name="adj4" fmla="val -16667"/>
              <a:gd name="adj5" fmla="val -109319"/>
              <a:gd name="adj6" fmla="val -39563"/>
            </a:avLst>
          </a:prstGeom>
          <a:solidFill>
            <a:srgbClr val="FFC000"/>
          </a:solid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偽ページに</a:t>
            </a:r>
            <a:endParaRPr kumimoji="1" lang="en-US" altLang="ja-JP" dirty="0">
              <a:solidFill>
                <a:srgbClr val="FF0000"/>
              </a:solidFill>
            </a:endParaRPr>
          </a:p>
          <a:p>
            <a:pPr algn="ctr"/>
            <a:r>
              <a:rPr kumimoji="1" lang="ja-JP" altLang="en-US">
                <a:solidFill>
                  <a:srgbClr val="FF0000"/>
                </a:solidFill>
              </a:rPr>
              <a:t>リンク</a:t>
            </a:r>
          </a:p>
        </p:txBody>
      </p:sp>
    </p:spTree>
    <p:extLst>
      <p:ext uri="{BB962C8B-B14F-4D97-AF65-F5344CB8AC3E}">
        <p14:creationId xmlns:p14="http://schemas.microsoft.com/office/powerpoint/2010/main" val="356973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まとめ</a:t>
            </a:r>
          </a:p>
        </p:txBody>
      </p:sp>
      <p:sp>
        <p:nvSpPr>
          <p:cNvPr id="3" name="コンテンツ プレースホルダー 2"/>
          <p:cNvSpPr>
            <a:spLocks noGrp="1"/>
          </p:cNvSpPr>
          <p:nvPr>
            <p:ph idx="1"/>
          </p:nvPr>
        </p:nvSpPr>
        <p:spPr/>
        <p:txBody>
          <a:bodyPr>
            <a:normAutofit fontScale="92500"/>
          </a:bodyPr>
          <a:lstStyle/>
          <a:p>
            <a:r>
              <a:rPr kumimoji="1" lang="ja-JP" altLang="en-US" sz="4400" dirty="0"/>
              <a:t>情報機器そのものを守るために</a:t>
            </a:r>
            <a:endParaRPr kumimoji="1" lang="en-US" altLang="ja-JP" sz="4400" dirty="0"/>
          </a:p>
          <a:p>
            <a:pPr lvl="1"/>
            <a:r>
              <a:rPr lang="ja-JP" altLang="en-US" sz="4000" dirty="0"/>
              <a:t>パスコード・パスワードを有効に</a:t>
            </a:r>
            <a:endParaRPr lang="en-US" altLang="ja-JP" sz="4000" dirty="0"/>
          </a:p>
          <a:p>
            <a:pPr lvl="2"/>
            <a:r>
              <a:rPr kumimoji="1" lang="ja-JP" altLang="en-US" sz="3200" dirty="0"/>
              <a:t>使っていない時はロックがかかるように設定</a:t>
            </a:r>
            <a:endParaRPr kumimoji="1" lang="en-US" altLang="ja-JP" sz="3200" dirty="0"/>
          </a:p>
          <a:p>
            <a:pPr lvl="1"/>
            <a:r>
              <a:rPr lang="ja-JP" altLang="en-US" sz="4000" dirty="0"/>
              <a:t>位置情報サービスの活用</a:t>
            </a:r>
            <a:endParaRPr kumimoji="1" lang="en-US" altLang="ja-JP" sz="4000" dirty="0"/>
          </a:p>
          <a:p>
            <a:pPr lvl="1"/>
            <a:r>
              <a:rPr kumimoji="1" lang="ja-JP" altLang="en-US" sz="4000" dirty="0"/>
              <a:t>バックアップを取る・暗号化する</a:t>
            </a:r>
            <a:endParaRPr kumimoji="1" lang="en-US" altLang="ja-JP" sz="4000" dirty="0"/>
          </a:p>
          <a:p>
            <a:pPr lvl="1"/>
            <a:r>
              <a:rPr kumimoji="1" lang="ja-JP" altLang="en-US" sz="4000" dirty="0"/>
              <a:t>まめにアップデートを確認・実施する</a:t>
            </a:r>
          </a:p>
          <a:p>
            <a:pPr lvl="1"/>
            <a:r>
              <a:rPr lang="ja-JP" altLang="en-US" sz="4000" dirty="0"/>
              <a:t>マルウェア対策をする</a:t>
            </a:r>
            <a:endParaRPr lang="en-US" altLang="ja-JP" sz="40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63</a:t>
            </a:fld>
            <a:endParaRPr lang="ja-JP" altLang="en-US"/>
          </a:p>
        </p:txBody>
      </p:sp>
    </p:spTree>
    <p:extLst>
      <p:ext uri="{BB962C8B-B14F-4D97-AF65-F5344CB8AC3E}">
        <p14:creationId xmlns:p14="http://schemas.microsoft.com/office/powerpoint/2010/main" val="2442512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身代金要求ソフト</a:t>
            </a:r>
            <a:r>
              <a:rPr lang="ja-JP" altLang="en-US" dirty="0"/>
              <a:t>（ランサムウェア）</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a:t>Windows</a:t>
            </a:r>
            <a:r>
              <a:rPr kumimoji="1" lang="ja-JP" altLang="en-US" dirty="0"/>
              <a:t> マルウェアの一種</a:t>
            </a:r>
            <a:endParaRPr kumimoji="1" lang="en-US" altLang="ja-JP" dirty="0"/>
          </a:p>
          <a:p>
            <a:pPr lvl="1"/>
            <a:r>
              <a:rPr kumimoji="1" lang="ja-JP" altLang="en-US" dirty="0"/>
              <a:t>「</a:t>
            </a:r>
            <a:r>
              <a:rPr kumimoji="1" lang="en-US" altLang="ja-JP" dirty="0" err="1"/>
              <a:t>CryptoLocker</a:t>
            </a:r>
            <a:r>
              <a:rPr kumimoji="1" lang="ja-JP" altLang="en-US" dirty="0"/>
              <a:t>」が有名</a:t>
            </a:r>
            <a:endParaRPr kumimoji="1" lang="en-US" altLang="ja-JP" dirty="0"/>
          </a:p>
          <a:p>
            <a:r>
              <a:rPr lang="ja-JP" altLang="en-US" dirty="0"/>
              <a:t>感染するとパソコン上の文書ファイルなどを暗号化</a:t>
            </a:r>
            <a:endParaRPr lang="en-US" altLang="ja-JP" dirty="0"/>
          </a:p>
          <a:p>
            <a:pPr lvl="1"/>
            <a:r>
              <a:rPr lang="ja-JP" altLang="en-US" dirty="0"/>
              <a:t>「秘密鍵」がないと復号不能になる</a:t>
            </a:r>
            <a:endParaRPr lang="en-US" altLang="ja-JP" dirty="0"/>
          </a:p>
          <a:p>
            <a:r>
              <a:rPr kumimoji="1" lang="ja-JP" altLang="en-US" dirty="0"/>
              <a:t>「金を払えば元に戻してやる」との表示</a:t>
            </a:r>
            <a:endParaRPr kumimoji="1" lang="en-US" altLang="ja-JP" dirty="0"/>
          </a:p>
          <a:p>
            <a:pPr lvl="1"/>
            <a:r>
              <a:rPr kumimoji="1" lang="ja-JP" altLang="en-US" dirty="0"/>
              <a:t>金を振り込むと秘密鍵を教えてもらえる</a:t>
            </a:r>
            <a:endParaRPr kumimoji="1" lang="en-US" altLang="ja-JP" dirty="0"/>
          </a:p>
          <a:p>
            <a:pPr lvl="1"/>
            <a:r>
              <a:rPr lang="en-US" altLang="ja-JP" dirty="0"/>
              <a:t>…</a:t>
            </a:r>
            <a:r>
              <a:rPr lang="ja-JP" altLang="en-US" dirty="0"/>
              <a:t>とは限らない</a:t>
            </a:r>
            <a:endParaRPr lang="en-US" altLang="ja-JP" dirty="0"/>
          </a:p>
          <a:p>
            <a:endParaRPr kumimoji="1" lang="en-US" altLang="ja-JP" dirty="0"/>
          </a:p>
          <a:p>
            <a:r>
              <a:rPr lang="ja-JP" altLang="en-US" dirty="0"/>
              <a:t>そもそも感染しない対策が必要</a:t>
            </a:r>
            <a:endParaRPr kumimoji="1" lang="en-US" altLang="ja-JP" dirty="0"/>
          </a:p>
          <a:p>
            <a:r>
              <a:rPr lang="ja-JP" altLang="en-US" dirty="0"/>
              <a:t>通常悪人に金を渡すべきではない</a:t>
            </a:r>
            <a:endParaRPr lang="en-US" altLang="ja-JP" dirty="0"/>
          </a:p>
          <a:p>
            <a:pPr lvl="1"/>
            <a:r>
              <a:rPr lang="ja-JP" altLang="en-US" dirty="0"/>
              <a:t>感染した時点でデータは消されていても仕方ない状態</a:t>
            </a:r>
            <a:endParaRPr lang="en-US" altLang="ja-JP" dirty="0"/>
          </a:p>
          <a:p>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64</a:t>
            </a:fld>
            <a:endParaRPr lang="ja-JP" altLang="en-US"/>
          </a:p>
        </p:txBody>
      </p:sp>
    </p:spTree>
    <p:extLst>
      <p:ext uri="{BB962C8B-B14F-4D97-AF65-F5344CB8AC3E}">
        <p14:creationId xmlns:p14="http://schemas.microsoft.com/office/powerpoint/2010/main" val="211941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a:t>何</a:t>
            </a:r>
            <a:r>
              <a:rPr lang="ja-JP" altLang="en-US" sz="4000"/>
              <a:t>が守れる</a:t>
            </a:r>
            <a:r>
              <a:rPr kumimoji="1" lang="ja-JP" altLang="en-US" sz="4000"/>
              <a:t>のか？</a:t>
            </a:r>
            <a:endParaRPr kumimoji="1" lang="ja-JP" altLang="en-US" sz="4000" dirty="0"/>
          </a:p>
        </p:txBody>
      </p:sp>
      <p:sp>
        <p:nvSpPr>
          <p:cNvPr id="3" name="コンテンツ プレースホルダー 2"/>
          <p:cNvSpPr>
            <a:spLocks noGrp="1"/>
          </p:cNvSpPr>
          <p:nvPr>
            <p:ph idx="1"/>
          </p:nvPr>
        </p:nvSpPr>
        <p:spPr/>
        <p:txBody>
          <a:bodyPr>
            <a:normAutofit/>
          </a:bodyPr>
          <a:lstStyle/>
          <a:p>
            <a:r>
              <a:rPr lang="ja-JP" altLang="en-US" sz="4000" dirty="0"/>
              <a:t>情報機器そのもの</a:t>
            </a:r>
            <a:endParaRPr lang="en-US" altLang="ja-JP" sz="4000" dirty="0"/>
          </a:p>
          <a:p>
            <a:pPr lvl="1"/>
            <a:r>
              <a:rPr kumimoji="1" lang="ja-JP" altLang="en-US" sz="3600" dirty="0"/>
              <a:t>自分のパソコン・スマホなど</a:t>
            </a:r>
            <a:r>
              <a:rPr lang="ja-JP" altLang="en-US" sz="3600" dirty="0"/>
              <a:t>とその内容</a:t>
            </a:r>
            <a:endParaRPr kumimoji="1" lang="en-US" altLang="ja-JP" sz="3600" dirty="0"/>
          </a:p>
          <a:p>
            <a:pPr lvl="1"/>
            <a:r>
              <a:rPr lang="ja-JP" altLang="en-US" sz="3600" dirty="0"/>
              <a:t>より安全な使い方</a:t>
            </a:r>
            <a:endParaRPr kumimoji="1" lang="en-US" altLang="ja-JP" sz="3600" dirty="0"/>
          </a:p>
          <a:p>
            <a:r>
              <a:rPr kumimoji="1" lang="ja-JP" altLang="en-US" sz="4000" dirty="0"/>
              <a:t>サービス側にある情報</a:t>
            </a:r>
            <a:endParaRPr kumimoji="1" lang="en-US" altLang="ja-JP" sz="4000" dirty="0"/>
          </a:p>
          <a:p>
            <a:pPr lvl="1"/>
            <a:r>
              <a:rPr lang="ja-JP" altLang="en-US" sz="3600" dirty="0"/>
              <a:t>「アカウント」の保護</a:t>
            </a:r>
            <a:endParaRPr kumimoji="1" lang="ja-JP" altLang="en-US" sz="3600" dirty="0"/>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7</a:t>
            </a:fld>
            <a:endParaRPr lang="ja-JP" altLang="en-US"/>
          </a:p>
        </p:txBody>
      </p:sp>
    </p:spTree>
    <p:extLst>
      <p:ext uri="{BB962C8B-B14F-4D97-AF65-F5344CB8AC3E}">
        <p14:creationId xmlns:p14="http://schemas.microsoft.com/office/powerpoint/2010/main" val="122216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手元の端末を守る</a:t>
            </a:r>
          </a:p>
        </p:txBody>
      </p:sp>
      <p:sp>
        <p:nvSpPr>
          <p:cNvPr id="5" name="テキスト プレースホルダー 4"/>
          <p:cNvSpPr>
            <a:spLocks noGrp="1"/>
          </p:cNvSpPr>
          <p:nvPr>
            <p:ph type="body" idx="1"/>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8</a:t>
            </a:fld>
            <a:endParaRPr lang="ja-JP" altLang="en-US"/>
          </a:p>
        </p:txBody>
      </p:sp>
    </p:spTree>
    <p:extLst>
      <p:ext uri="{BB962C8B-B14F-4D97-AF65-F5344CB8AC3E}">
        <p14:creationId xmlns:p14="http://schemas.microsoft.com/office/powerpoint/2010/main" val="3954011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個人の端末は重要情報の宝庫</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ja-JP" altLang="en-US" sz="3200" dirty="0"/>
              <a:t>自分のスマートフォンに何が入っている？</a:t>
            </a:r>
            <a:endParaRPr kumimoji="1" lang="en-US" altLang="ja-JP" sz="3200" dirty="0"/>
          </a:p>
          <a:p>
            <a:pPr lvl="1"/>
            <a:r>
              <a:rPr lang="ja-JP" altLang="en-US" sz="2800" dirty="0"/>
              <a:t>自分の個人情報等</a:t>
            </a:r>
            <a:endParaRPr lang="en-US" altLang="ja-JP" sz="2800" dirty="0"/>
          </a:p>
          <a:p>
            <a:pPr lvl="2"/>
            <a:r>
              <a:rPr kumimoji="1" lang="ja-JP" altLang="en-US" sz="2000" dirty="0"/>
              <a:t>住所・氏名・電話番号・誕生日</a:t>
            </a:r>
            <a:r>
              <a:rPr kumimoji="1" lang="en-US" altLang="ja-JP" sz="2000" dirty="0"/>
              <a:t>… </a:t>
            </a:r>
          </a:p>
          <a:p>
            <a:pPr lvl="2"/>
            <a:r>
              <a:rPr lang="ja-JP" altLang="en-US" sz="2000" dirty="0"/>
              <a:t>音声・写真</a:t>
            </a:r>
            <a:endParaRPr lang="en-US" altLang="ja-JP" sz="2000" dirty="0"/>
          </a:p>
          <a:p>
            <a:pPr lvl="2"/>
            <a:r>
              <a:rPr lang="ja-JP" altLang="en-US" sz="2000" dirty="0"/>
              <a:t>購入した音楽や映画</a:t>
            </a:r>
            <a:endParaRPr lang="en-US" altLang="ja-JP" sz="2000" dirty="0"/>
          </a:p>
          <a:p>
            <a:pPr lvl="2"/>
            <a:r>
              <a:rPr kumimoji="1" lang="ja-JP" altLang="en-US" sz="2000" dirty="0"/>
              <a:t>いつも利用しているサービスやアプリのログイン情報・</a:t>
            </a:r>
            <a:r>
              <a:rPr lang="ja-JP" altLang="en-US" sz="2000" dirty="0"/>
              <a:t>履歴</a:t>
            </a:r>
            <a:endParaRPr lang="en-US" altLang="ja-JP" sz="2000" dirty="0"/>
          </a:p>
          <a:p>
            <a:pPr lvl="2"/>
            <a:r>
              <a:rPr lang="ja-JP" altLang="en-US" sz="2000" dirty="0"/>
              <a:t>決済情報（クレジットカード・口座）</a:t>
            </a:r>
            <a:endParaRPr lang="en-US" altLang="ja-JP" sz="2000" dirty="0"/>
          </a:p>
          <a:p>
            <a:pPr lvl="1"/>
            <a:r>
              <a:rPr lang="ja-JP" altLang="en-US" sz="2800" dirty="0"/>
              <a:t>家族・知人の個人情報やメッセージのやり取り</a:t>
            </a:r>
            <a:endParaRPr lang="en-US" altLang="ja-JP" sz="2800" dirty="0"/>
          </a:p>
          <a:p>
            <a:pPr lvl="1"/>
            <a:r>
              <a:rPr lang="ja-JP" altLang="en-US" sz="2800" dirty="0"/>
              <a:t>おサイフケータイなどの現金に近い機能</a:t>
            </a:r>
            <a:endParaRPr lang="en-US" altLang="ja-JP" sz="2800" dirty="0"/>
          </a:p>
          <a:p>
            <a:pPr lvl="2"/>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9</a:t>
            </a:fld>
            <a:endParaRPr lang="ja-JP" altLang="en-US"/>
          </a:p>
        </p:txBody>
      </p:sp>
    </p:spTree>
    <p:extLst>
      <p:ext uri="{BB962C8B-B14F-4D97-AF65-F5344CB8AC3E}">
        <p14:creationId xmlns:p14="http://schemas.microsoft.com/office/powerpoint/2010/main" val="36375450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697</TotalTime>
  <Words>3045</Words>
  <Application>Microsoft Office PowerPoint</Application>
  <PresentationFormat>画面に合わせる (4:3)</PresentationFormat>
  <Paragraphs>552</Paragraphs>
  <Slides>64</Slides>
  <Notes>13</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64</vt:i4>
      </vt:variant>
    </vt:vector>
  </HeadingPairs>
  <TitlesOfParts>
    <vt:vector size="70" baseType="lpstr">
      <vt:lpstr>ＭＳ Ｐゴシック</vt:lpstr>
      <vt:lpstr>ＭＳ ゴシック</vt:lpstr>
      <vt:lpstr>Arial</vt:lpstr>
      <vt:lpstr>Calibri</vt:lpstr>
      <vt:lpstr>Calibri Light</vt:lpstr>
      <vt:lpstr>Office テーマ</vt:lpstr>
      <vt:lpstr>サイバーセキュリティ基礎論  ― IT社会を生き抜くために ―</vt:lpstr>
      <vt:lpstr>安全な設定</vt:lpstr>
      <vt:lpstr>最初に…</vt:lpstr>
      <vt:lpstr>ネットワークの例</vt:lpstr>
      <vt:lpstr>攻撃の例</vt:lpstr>
      <vt:lpstr>できるところから対策</vt:lpstr>
      <vt:lpstr>何が守れるのか？</vt:lpstr>
      <vt:lpstr>手元の端末を守る</vt:lpstr>
      <vt:lpstr>個人の端末は重要情報の宝庫</vt:lpstr>
      <vt:lpstr>紛失・盗難に遭ったら…？</vt:lpstr>
      <vt:lpstr>「悪意のあるソフトウェア」による被害</vt:lpstr>
      <vt:lpstr>情報機器を守る</vt:lpstr>
      <vt:lpstr>パスコード・パスワードロック</vt:lpstr>
      <vt:lpstr>iPhone の例（iOS 12/iPhone 7）</vt:lpstr>
      <vt:lpstr>Android の例（Android 9/Pixel 3）</vt:lpstr>
      <vt:lpstr>生体認証（指紋認証・顔認証など）</vt:lpstr>
      <vt:lpstr>パソコンの保護</vt:lpstr>
      <vt:lpstr>スクリーンセーバー（Windows 10）</vt:lpstr>
      <vt:lpstr>アカウント→サインインオプション （Windows 10）</vt:lpstr>
      <vt:lpstr>スリープとスクリーンセーバ解除（macOS）</vt:lpstr>
      <vt:lpstr>パスワードロックの習慣</vt:lpstr>
      <vt:lpstr>さらなる紛失対策</vt:lpstr>
      <vt:lpstr>iOSでの事前設定</vt:lpstr>
      <vt:lpstr>iPhone を探す（Find iPhone）</vt:lpstr>
      <vt:lpstr>https://www.icloud.com/</vt:lpstr>
      <vt:lpstr>iPhoneを探す（パソコン）</vt:lpstr>
      <vt:lpstr>端末を探す（Find My Device）</vt:lpstr>
      <vt:lpstr>https://android.com/find （パソコン）</vt:lpstr>
      <vt:lpstr>Google 検索で「find my device」</vt:lpstr>
      <vt:lpstr>パソコンは？</vt:lpstr>
      <vt:lpstr>遠隔制御が逆に悪用された例</vt:lpstr>
      <vt:lpstr>バックアップの重要性</vt:lpstr>
      <vt:lpstr>スマートフォンのバックアップ</vt:lpstr>
      <vt:lpstr>iTunes でバックアップする場合</vt:lpstr>
      <vt:lpstr>スマートフォンのバックアップ</vt:lpstr>
      <vt:lpstr>Android 9</vt:lpstr>
      <vt:lpstr>パソコンのバックアップ</vt:lpstr>
      <vt:lpstr>データの暗号化</vt:lpstr>
      <vt:lpstr>スマートフォンの暗号化</vt:lpstr>
      <vt:lpstr>パソコンの暗号化</vt:lpstr>
      <vt:lpstr>「マルウェア」</vt:lpstr>
      <vt:lpstr>マルウェアと「バグ」</vt:lpstr>
      <vt:lpstr>ソフトウェア更新</vt:lpstr>
      <vt:lpstr>Windows 10 のコントロールパネル（一部）</vt:lpstr>
      <vt:lpstr>Windows Update （Windows 10）</vt:lpstr>
      <vt:lpstr>Windows Update（Windows 10）</vt:lpstr>
      <vt:lpstr>macOS (10.14) のアップデート</vt:lpstr>
      <vt:lpstr>App Store 経由でインストールしたアプリのアップデート</vt:lpstr>
      <vt:lpstr>スマホ・タブレットは？</vt:lpstr>
      <vt:lpstr>iPhone の例</vt:lpstr>
      <vt:lpstr>Android の例</vt:lpstr>
      <vt:lpstr>アプリの更新</vt:lpstr>
      <vt:lpstr>App Store での更新（iOS 12）</vt:lpstr>
      <vt:lpstr>Google Play ストアでの更新（Android）</vt:lpstr>
      <vt:lpstr>対策ソフトとその限界</vt:lpstr>
      <vt:lpstr>携帯・スマホ・タブレットは？</vt:lpstr>
      <vt:lpstr>携帯・スマホ・タブレットは？</vt:lpstr>
      <vt:lpstr>ネット利用時の心がけ</vt:lpstr>
      <vt:lpstr>サンドイッチテスト</vt:lpstr>
      <vt:lpstr>最近の偽物メールと本物の比較</vt:lpstr>
      <vt:lpstr>PowerPoint プレゼンテーション</vt:lpstr>
      <vt:lpstr>楽天カードを騙った偽メール</vt:lpstr>
      <vt:lpstr>まとめ</vt:lpstr>
      <vt:lpstr>身代金要求ソフト（ランサムウェア）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KASAHARA YOSHIAKI</cp:lastModifiedBy>
  <cp:revision>80</cp:revision>
  <dcterms:modified xsi:type="dcterms:W3CDTF">2019-03-27T08:50:46Z</dcterms:modified>
</cp:coreProperties>
</file>