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94" r:id="rId2"/>
    <p:sldMasterId id="2147483711" r:id="rId3"/>
  </p:sldMasterIdLst>
  <p:notesMasterIdLst>
    <p:notesMasterId r:id="rId52"/>
  </p:notesMasterIdLst>
  <p:sldIdLst>
    <p:sldId id="256" r:id="rId4"/>
    <p:sldId id="365" r:id="rId5"/>
    <p:sldId id="369" r:id="rId6"/>
    <p:sldId id="370" r:id="rId7"/>
    <p:sldId id="371" r:id="rId8"/>
    <p:sldId id="372" r:id="rId9"/>
    <p:sldId id="373" r:id="rId10"/>
    <p:sldId id="374" r:id="rId11"/>
    <p:sldId id="375" r:id="rId12"/>
    <p:sldId id="376" r:id="rId13"/>
    <p:sldId id="418" r:id="rId14"/>
    <p:sldId id="415" r:id="rId15"/>
    <p:sldId id="378" r:id="rId16"/>
    <p:sldId id="379" r:id="rId17"/>
    <p:sldId id="380" r:id="rId18"/>
    <p:sldId id="381" r:id="rId19"/>
    <p:sldId id="419" r:id="rId20"/>
    <p:sldId id="383" r:id="rId21"/>
    <p:sldId id="384" r:id="rId22"/>
    <p:sldId id="385" r:id="rId23"/>
    <p:sldId id="386" r:id="rId24"/>
    <p:sldId id="387" r:id="rId25"/>
    <p:sldId id="416" r:id="rId26"/>
    <p:sldId id="420" r:id="rId27"/>
    <p:sldId id="262" r:id="rId28"/>
    <p:sldId id="421" r:id="rId29"/>
    <p:sldId id="391" r:id="rId30"/>
    <p:sldId id="392" r:id="rId31"/>
    <p:sldId id="422" r:id="rId32"/>
    <p:sldId id="393" r:id="rId33"/>
    <p:sldId id="394" r:id="rId34"/>
    <p:sldId id="423" r:id="rId35"/>
    <p:sldId id="424" r:id="rId36"/>
    <p:sldId id="417" r:id="rId37"/>
    <p:sldId id="425" r:id="rId38"/>
    <p:sldId id="426" r:id="rId39"/>
    <p:sldId id="404" r:id="rId40"/>
    <p:sldId id="427" r:id="rId41"/>
    <p:sldId id="407" r:id="rId42"/>
    <p:sldId id="408" r:id="rId43"/>
    <p:sldId id="428" r:id="rId44"/>
    <p:sldId id="410" r:id="rId45"/>
    <p:sldId id="300" r:id="rId46"/>
    <p:sldId id="429" r:id="rId47"/>
    <p:sldId id="412" r:id="rId48"/>
    <p:sldId id="430" r:id="rId49"/>
    <p:sldId id="414" r:id="rId50"/>
    <p:sldId id="431" r:id="rId5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7" autoAdjust="0"/>
    <p:restoredTop sz="82442" autoAdjust="0"/>
  </p:normalViewPr>
  <p:slideViewPr>
    <p:cSldViewPr snapToGrid="0">
      <p:cViewPr varScale="1">
        <p:scale>
          <a:sx n="98" d="100"/>
          <a:sy n="98" d="100"/>
        </p:scale>
        <p:origin x="948" y="96"/>
      </p:cViewPr>
      <p:guideLst/>
    </p:cSldViewPr>
  </p:slideViewPr>
  <p:notesTextViewPr>
    <p:cViewPr>
      <p:scale>
        <a:sx n="1" d="1"/>
        <a:sy n="1" d="1"/>
      </p:scale>
      <p:origin x="0" y="0"/>
    </p:cViewPr>
  </p:notesTextViewPr>
  <p:sorterViewPr>
    <p:cViewPr>
      <p:scale>
        <a:sx n="100" d="100"/>
        <a:sy n="100" d="100"/>
      </p:scale>
      <p:origin x="0" y="-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C1776-DDD4-4C2E-B25F-9A12589541EB}"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kumimoji="1" lang="ja-JP" altLang="en-US"/>
        </a:p>
      </dgm:t>
    </dgm:pt>
    <dgm:pt modelId="{41548968-EEE0-41AA-8FB4-553398A5F0BE}">
      <dgm:prSet phldrT="[テキスト]"/>
      <dgm:spPr/>
      <dgm:t>
        <a:bodyPr/>
        <a:lstStyle/>
        <a:p>
          <a:r>
            <a:rPr kumimoji="1" lang="ja-JP" altLang="en-US" dirty="0"/>
            <a:t>機密性（</a:t>
          </a:r>
          <a:r>
            <a:rPr lang="en-US" altLang="ja-JP" dirty="0"/>
            <a:t>Confidentiality</a:t>
          </a:r>
          <a:r>
            <a:rPr kumimoji="1" lang="ja-JP" altLang="en-US" dirty="0"/>
            <a:t>）</a:t>
          </a:r>
        </a:p>
      </dgm:t>
    </dgm:pt>
    <dgm:pt modelId="{F9D8E7EB-0252-44B6-B2EB-6A7FFCC16B33}" type="parTrans" cxnId="{916113B4-FAA3-4A4C-BF1B-42F03246EACC}">
      <dgm:prSet/>
      <dgm:spPr/>
      <dgm:t>
        <a:bodyPr/>
        <a:lstStyle/>
        <a:p>
          <a:endParaRPr kumimoji="1" lang="ja-JP" altLang="en-US"/>
        </a:p>
      </dgm:t>
    </dgm:pt>
    <dgm:pt modelId="{D3EFE5B7-9386-4632-AEAA-5F690368174C}" type="sibTrans" cxnId="{916113B4-FAA3-4A4C-BF1B-42F03246EACC}">
      <dgm:prSet/>
      <dgm:spPr/>
      <dgm:t>
        <a:bodyPr/>
        <a:lstStyle/>
        <a:p>
          <a:endParaRPr kumimoji="1" lang="ja-JP" altLang="en-US"/>
        </a:p>
      </dgm:t>
    </dgm:pt>
    <dgm:pt modelId="{A846BD3C-0E4F-4CB3-A06E-5EB65B800DA9}">
      <dgm:prSet phldrT="[テキスト]" custT="1"/>
      <dgm:spPr/>
      <dgm:t>
        <a:bodyPr/>
        <a:lstStyle/>
        <a:p>
          <a:r>
            <a:rPr kumimoji="1" lang="ja-JP" altLang="en-US" sz="1600" dirty="0"/>
            <a:t>情報へのアクセスが認められたものだけが、その情報にアクセスできる状態を確保すること</a:t>
          </a:r>
        </a:p>
      </dgm:t>
    </dgm:pt>
    <dgm:pt modelId="{6A08504E-CD5F-469F-87A3-2AC2B316CA0A}" type="parTrans" cxnId="{6D921175-54E1-446D-9B5E-9549FAB85C56}">
      <dgm:prSet/>
      <dgm:spPr/>
      <dgm:t>
        <a:bodyPr/>
        <a:lstStyle/>
        <a:p>
          <a:endParaRPr kumimoji="1" lang="ja-JP" altLang="en-US"/>
        </a:p>
      </dgm:t>
    </dgm:pt>
    <dgm:pt modelId="{F9FA11BB-2E29-4ED3-B089-A20206CA16CB}" type="sibTrans" cxnId="{6D921175-54E1-446D-9B5E-9549FAB85C56}">
      <dgm:prSet/>
      <dgm:spPr/>
      <dgm:t>
        <a:bodyPr/>
        <a:lstStyle/>
        <a:p>
          <a:endParaRPr kumimoji="1" lang="ja-JP" altLang="en-US"/>
        </a:p>
      </dgm:t>
    </dgm:pt>
    <dgm:pt modelId="{FB263CAE-ACB8-4367-9BEA-5E90A1F1660A}">
      <dgm:prSet phldrT="[テキスト]"/>
      <dgm:spPr/>
      <dgm:t>
        <a:bodyPr/>
        <a:lstStyle/>
        <a:p>
          <a:r>
            <a:rPr kumimoji="1" lang="ja-JP" altLang="en-US" dirty="0"/>
            <a:t>完全性</a:t>
          </a:r>
          <a:br>
            <a:rPr kumimoji="1" lang="en-US" altLang="ja-JP" dirty="0"/>
          </a:br>
          <a:r>
            <a:rPr kumimoji="1" lang="ja-JP" altLang="en-US" dirty="0"/>
            <a:t>（</a:t>
          </a:r>
          <a:r>
            <a:rPr kumimoji="1" lang="en-US" altLang="ja-JP" dirty="0"/>
            <a:t>Integrity</a:t>
          </a:r>
          <a:r>
            <a:rPr kumimoji="1" lang="ja-JP" altLang="en-US" dirty="0"/>
            <a:t>）</a:t>
          </a:r>
        </a:p>
      </dgm:t>
    </dgm:pt>
    <dgm:pt modelId="{B334ADB1-92AE-4046-9A37-98A9DAA0D690}" type="parTrans" cxnId="{4788A3F1-E223-4EBF-8974-07BE88818365}">
      <dgm:prSet/>
      <dgm:spPr/>
      <dgm:t>
        <a:bodyPr/>
        <a:lstStyle/>
        <a:p>
          <a:endParaRPr kumimoji="1" lang="ja-JP" altLang="en-US"/>
        </a:p>
      </dgm:t>
    </dgm:pt>
    <dgm:pt modelId="{38997E15-9FA1-4073-8EB0-9D8EFF4A40D9}" type="sibTrans" cxnId="{4788A3F1-E223-4EBF-8974-07BE88818365}">
      <dgm:prSet/>
      <dgm:spPr/>
      <dgm:t>
        <a:bodyPr/>
        <a:lstStyle/>
        <a:p>
          <a:endParaRPr kumimoji="1" lang="ja-JP" altLang="en-US"/>
        </a:p>
      </dgm:t>
    </dgm:pt>
    <dgm:pt modelId="{B48AB973-39B0-41CB-BF1E-B9FCDE33CD51}">
      <dgm:prSet phldrT="[テキスト]" custT="1"/>
      <dgm:spPr/>
      <dgm:t>
        <a:bodyPr/>
        <a:lstStyle/>
        <a:p>
          <a:r>
            <a:rPr kumimoji="1" lang="ja-JP" altLang="en-US" sz="1600" dirty="0"/>
            <a:t>情報が破壊、改ざん又は消去されていない状態を確保すること</a:t>
          </a:r>
        </a:p>
      </dgm:t>
    </dgm:pt>
    <dgm:pt modelId="{4C635B38-4159-4B25-AC4F-4186EB445C09}" type="parTrans" cxnId="{72A54CD1-3F6F-4CBA-8C6D-7AB07EA4A76E}">
      <dgm:prSet/>
      <dgm:spPr/>
      <dgm:t>
        <a:bodyPr/>
        <a:lstStyle/>
        <a:p>
          <a:endParaRPr kumimoji="1" lang="ja-JP" altLang="en-US"/>
        </a:p>
      </dgm:t>
    </dgm:pt>
    <dgm:pt modelId="{85EDBAC2-3F66-43C2-B6DA-F00F7804BABC}" type="sibTrans" cxnId="{72A54CD1-3F6F-4CBA-8C6D-7AB07EA4A76E}">
      <dgm:prSet/>
      <dgm:spPr/>
      <dgm:t>
        <a:bodyPr/>
        <a:lstStyle/>
        <a:p>
          <a:endParaRPr kumimoji="1" lang="ja-JP" altLang="en-US"/>
        </a:p>
      </dgm:t>
    </dgm:pt>
    <dgm:pt modelId="{1C23EE29-97FD-477B-9F38-716438E01AD2}">
      <dgm:prSet phldrT="[テキスト]"/>
      <dgm:spPr/>
      <dgm:t>
        <a:bodyPr/>
        <a:lstStyle/>
        <a:p>
          <a:r>
            <a:rPr kumimoji="1" lang="ja-JP" altLang="en-US" dirty="0"/>
            <a:t>可用性（</a:t>
          </a:r>
          <a:r>
            <a:rPr kumimoji="1" lang="en-US" altLang="ja-JP" dirty="0"/>
            <a:t>Availability</a:t>
          </a:r>
          <a:r>
            <a:rPr kumimoji="1" lang="ja-JP" altLang="en-US" dirty="0"/>
            <a:t>）</a:t>
          </a:r>
        </a:p>
      </dgm:t>
    </dgm:pt>
    <dgm:pt modelId="{9B29DD9B-D4E5-4800-8E11-6FD8B822A3A7}" type="parTrans" cxnId="{0CDEA511-31A2-45DF-AA54-48E9329A311A}">
      <dgm:prSet/>
      <dgm:spPr/>
      <dgm:t>
        <a:bodyPr/>
        <a:lstStyle/>
        <a:p>
          <a:endParaRPr kumimoji="1" lang="ja-JP" altLang="en-US"/>
        </a:p>
      </dgm:t>
    </dgm:pt>
    <dgm:pt modelId="{95F01EC0-9FE2-43D6-927C-BCD44EE959EF}" type="sibTrans" cxnId="{0CDEA511-31A2-45DF-AA54-48E9329A311A}">
      <dgm:prSet/>
      <dgm:spPr/>
      <dgm:t>
        <a:bodyPr/>
        <a:lstStyle/>
        <a:p>
          <a:endParaRPr kumimoji="1" lang="ja-JP" altLang="en-US"/>
        </a:p>
      </dgm:t>
    </dgm:pt>
    <dgm:pt modelId="{5F13ABDC-B810-4FD7-BC1B-76183CB55B12}">
      <dgm:prSet phldrT="[テキスト]" custT="1"/>
      <dgm:spPr/>
      <dgm:t>
        <a:bodyPr/>
        <a:lstStyle/>
        <a:p>
          <a:r>
            <a:rPr kumimoji="1" lang="ja-JP" altLang="en-US" sz="1600" dirty="0"/>
            <a:t>情報へのアクセスを認められた者が、必要時に中断することなく、情報及び関連資産にアクセスできる状態を確保すること</a:t>
          </a:r>
        </a:p>
      </dgm:t>
    </dgm:pt>
    <dgm:pt modelId="{84B0F939-8D8D-4333-B84F-85AF433E561C}" type="parTrans" cxnId="{81D069D1-A718-4155-A4E4-9A20D6968A3B}">
      <dgm:prSet/>
      <dgm:spPr/>
      <dgm:t>
        <a:bodyPr/>
        <a:lstStyle/>
        <a:p>
          <a:endParaRPr kumimoji="1" lang="ja-JP" altLang="en-US"/>
        </a:p>
      </dgm:t>
    </dgm:pt>
    <dgm:pt modelId="{91461595-D271-41F4-9DCD-5B0BE58B9897}" type="sibTrans" cxnId="{81D069D1-A718-4155-A4E4-9A20D6968A3B}">
      <dgm:prSet/>
      <dgm:spPr/>
      <dgm:t>
        <a:bodyPr/>
        <a:lstStyle/>
        <a:p>
          <a:endParaRPr kumimoji="1" lang="ja-JP" altLang="en-US"/>
        </a:p>
      </dgm:t>
    </dgm:pt>
    <dgm:pt modelId="{32EEEA0C-7760-4236-AE45-D6915F69B4F9}" type="pres">
      <dgm:prSet presAssocID="{C4EC1776-DDD4-4C2E-B25F-9A12589541EB}" presName="Name0" presStyleCnt="0">
        <dgm:presLayoutVars>
          <dgm:dir/>
          <dgm:animLvl val="lvl"/>
          <dgm:resizeHandles val="exact"/>
        </dgm:presLayoutVars>
      </dgm:prSet>
      <dgm:spPr/>
    </dgm:pt>
    <dgm:pt modelId="{F7F17808-83CE-4BD5-8C71-BB6CE242C4C1}" type="pres">
      <dgm:prSet presAssocID="{41548968-EEE0-41AA-8FB4-553398A5F0BE}" presName="composite" presStyleCnt="0"/>
      <dgm:spPr/>
    </dgm:pt>
    <dgm:pt modelId="{44955AFE-9FA0-4C47-B508-E8560E66CCBC}" type="pres">
      <dgm:prSet presAssocID="{41548968-EEE0-41AA-8FB4-553398A5F0BE}" presName="parTx" presStyleLbl="alignNode1" presStyleIdx="0" presStyleCnt="3">
        <dgm:presLayoutVars>
          <dgm:chMax val="0"/>
          <dgm:chPref val="0"/>
          <dgm:bulletEnabled val="1"/>
        </dgm:presLayoutVars>
      </dgm:prSet>
      <dgm:spPr/>
    </dgm:pt>
    <dgm:pt modelId="{B549AE52-883D-4D9A-BEA2-CE18E8E11019}" type="pres">
      <dgm:prSet presAssocID="{41548968-EEE0-41AA-8FB4-553398A5F0BE}" presName="desTx" presStyleLbl="alignAccFollowNode1" presStyleIdx="0" presStyleCnt="3">
        <dgm:presLayoutVars>
          <dgm:bulletEnabled val="1"/>
        </dgm:presLayoutVars>
      </dgm:prSet>
      <dgm:spPr/>
    </dgm:pt>
    <dgm:pt modelId="{EAFF6805-5132-4DE8-B186-EE55B2ACDF92}" type="pres">
      <dgm:prSet presAssocID="{D3EFE5B7-9386-4632-AEAA-5F690368174C}" presName="space" presStyleCnt="0"/>
      <dgm:spPr/>
    </dgm:pt>
    <dgm:pt modelId="{6BC2A2C5-3B3E-47B9-B749-57B25D50E4DA}" type="pres">
      <dgm:prSet presAssocID="{FB263CAE-ACB8-4367-9BEA-5E90A1F1660A}" presName="composite" presStyleCnt="0"/>
      <dgm:spPr/>
    </dgm:pt>
    <dgm:pt modelId="{9C2AB3C1-DB94-4D25-BB0D-ADBE98A756E4}" type="pres">
      <dgm:prSet presAssocID="{FB263CAE-ACB8-4367-9BEA-5E90A1F1660A}" presName="parTx" presStyleLbl="alignNode1" presStyleIdx="1" presStyleCnt="3">
        <dgm:presLayoutVars>
          <dgm:chMax val="0"/>
          <dgm:chPref val="0"/>
          <dgm:bulletEnabled val="1"/>
        </dgm:presLayoutVars>
      </dgm:prSet>
      <dgm:spPr/>
    </dgm:pt>
    <dgm:pt modelId="{DF082235-C203-4B30-8787-2BF67673B822}" type="pres">
      <dgm:prSet presAssocID="{FB263CAE-ACB8-4367-9BEA-5E90A1F1660A}" presName="desTx" presStyleLbl="alignAccFollowNode1" presStyleIdx="1" presStyleCnt="3">
        <dgm:presLayoutVars>
          <dgm:bulletEnabled val="1"/>
        </dgm:presLayoutVars>
      </dgm:prSet>
      <dgm:spPr/>
    </dgm:pt>
    <dgm:pt modelId="{6BBC0251-5FE2-4FBF-B218-D9A04217DF2A}" type="pres">
      <dgm:prSet presAssocID="{38997E15-9FA1-4073-8EB0-9D8EFF4A40D9}" presName="space" presStyleCnt="0"/>
      <dgm:spPr/>
    </dgm:pt>
    <dgm:pt modelId="{70889E27-6221-43E0-AD09-97CBCCF84FB5}" type="pres">
      <dgm:prSet presAssocID="{1C23EE29-97FD-477B-9F38-716438E01AD2}" presName="composite" presStyleCnt="0"/>
      <dgm:spPr/>
    </dgm:pt>
    <dgm:pt modelId="{335A8CCB-0F33-4CDD-9D56-74167B3D95D0}" type="pres">
      <dgm:prSet presAssocID="{1C23EE29-97FD-477B-9F38-716438E01AD2}" presName="parTx" presStyleLbl="alignNode1" presStyleIdx="2" presStyleCnt="3">
        <dgm:presLayoutVars>
          <dgm:chMax val="0"/>
          <dgm:chPref val="0"/>
          <dgm:bulletEnabled val="1"/>
        </dgm:presLayoutVars>
      </dgm:prSet>
      <dgm:spPr/>
    </dgm:pt>
    <dgm:pt modelId="{221BE9C0-AEFD-47EA-9847-EE95EBAFB2C7}" type="pres">
      <dgm:prSet presAssocID="{1C23EE29-97FD-477B-9F38-716438E01AD2}" presName="desTx" presStyleLbl="alignAccFollowNode1" presStyleIdx="2" presStyleCnt="3">
        <dgm:presLayoutVars>
          <dgm:bulletEnabled val="1"/>
        </dgm:presLayoutVars>
      </dgm:prSet>
      <dgm:spPr/>
    </dgm:pt>
  </dgm:ptLst>
  <dgm:cxnLst>
    <dgm:cxn modelId="{0CDEA511-31A2-45DF-AA54-48E9329A311A}" srcId="{C4EC1776-DDD4-4C2E-B25F-9A12589541EB}" destId="{1C23EE29-97FD-477B-9F38-716438E01AD2}" srcOrd="2" destOrd="0" parTransId="{9B29DD9B-D4E5-4800-8E11-6FD8B822A3A7}" sibTransId="{95F01EC0-9FE2-43D6-927C-BCD44EE959EF}"/>
    <dgm:cxn modelId="{B1AC5324-0890-430A-ABDC-61C74D703A8F}" type="presOf" srcId="{1C23EE29-97FD-477B-9F38-716438E01AD2}" destId="{335A8CCB-0F33-4CDD-9D56-74167B3D95D0}" srcOrd="0" destOrd="0" presId="urn:microsoft.com/office/officeart/2005/8/layout/hList1"/>
    <dgm:cxn modelId="{8499FE27-F27D-4907-A614-4589BD7ED57D}" type="presOf" srcId="{B48AB973-39B0-41CB-BF1E-B9FCDE33CD51}" destId="{DF082235-C203-4B30-8787-2BF67673B822}" srcOrd="0" destOrd="0" presId="urn:microsoft.com/office/officeart/2005/8/layout/hList1"/>
    <dgm:cxn modelId="{1A4AA334-9DF7-4887-969C-3FA249EC39A9}" type="presOf" srcId="{C4EC1776-DDD4-4C2E-B25F-9A12589541EB}" destId="{32EEEA0C-7760-4236-AE45-D6915F69B4F9}" srcOrd="0" destOrd="0" presId="urn:microsoft.com/office/officeart/2005/8/layout/hList1"/>
    <dgm:cxn modelId="{D61B3A63-FAA7-4659-8FC4-56C213E30FE6}" type="presOf" srcId="{5F13ABDC-B810-4FD7-BC1B-76183CB55B12}" destId="{221BE9C0-AEFD-47EA-9847-EE95EBAFB2C7}" srcOrd="0" destOrd="0" presId="urn:microsoft.com/office/officeart/2005/8/layout/hList1"/>
    <dgm:cxn modelId="{9CA90B49-38AF-419B-B3EE-34013F8FF644}" type="presOf" srcId="{FB263CAE-ACB8-4367-9BEA-5E90A1F1660A}" destId="{9C2AB3C1-DB94-4D25-BB0D-ADBE98A756E4}" srcOrd="0" destOrd="0" presId="urn:microsoft.com/office/officeart/2005/8/layout/hList1"/>
    <dgm:cxn modelId="{6D921175-54E1-446D-9B5E-9549FAB85C56}" srcId="{41548968-EEE0-41AA-8FB4-553398A5F0BE}" destId="{A846BD3C-0E4F-4CB3-A06E-5EB65B800DA9}" srcOrd="0" destOrd="0" parTransId="{6A08504E-CD5F-469F-87A3-2AC2B316CA0A}" sibTransId="{F9FA11BB-2E29-4ED3-B089-A20206CA16CB}"/>
    <dgm:cxn modelId="{916113B4-FAA3-4A4C-BF1B-42F03246EACC}" srcId="{C4EC1776-DDD4-4C2E-B25F-9A12589541EB}" destId="{41548968-EEE0-41AA-8FB4-553398A5F0BE}" srcOrd="0" destOrd="0" parTransId="{F9D8E7EB-0252-44B6-B2EB-6A7FFCC16B33}" sibTransId="{D3EFE5B7-9386-4632-AEAA-5F690368174C}"/>
    <dgm:cxn modelId="{DBDDF4B4-6913-46A0-986C-AA66870F07AB}" type="presOf" srcId="{A846BD3C-0E4F-4CB3-A06E-5EB65B800DA9}" destId="{B549AE52-883D-4D9A-BEA2-CE18E8E11019}" srcOrd="0" destOrd="0" presId="urn:microsoft.com/office/officeart/2005/8/layout/hList1"/>
    <dgm:cxn modelId="{340736C8-C344-4F17-9F5D-AF1ACEA12603}" type="presOf" srcId="{41548968-EEE0-41AA-8FB4-553398A5F0BE}" destId="{44955AFE-9FA0-4C47-B508-E8560E66CCBC}" srcOrd="0" destOrd="0" presId="urn:microsoft.com/office/officeart/2005/8/layout/hList1"/>
    <dgm:cxn modelId="{81D069D1-A718-4155-A4E4-9A20D6968A3B}" srcId="{1C23EE29-97FD-477B-9F38-716438E01AD2}" destId="{5F13ABDC-B810-4FD7-BC1B-76183CB55B12}" srcOrd="0" destOrd="0" parTransId="{84B0F939-8D8D-4333-B84F-85AF433E561C}" sibTransId="{91461595-D271-41F4-9DCD-5B0BE58B9897}"/>
    <dgm:cxn modelId="{72A54CD1-3F6F-4CBA-8C6D-7AB07EA4A76E}" srcId="{FB263CAE-ACB8-4367-9BEA-5E90A1F1660A}" destId="{B48AB973-39B0-41CB-BF1E-B9FCDE33CD51}" srcOrd="0" destOrd="0" parTransId="{4C635B38-4159-4B25-AC4F-4186EB445C09}" sibTransId="{85EDBAC2-3F66-43C2-B6DA-F00F7804BABC}"/>
    <dgm:cxn modelId="{4788A3F1-E223-4EBF-8974-07BE88818365}" srcId="{C4EC1776-DDD4-4C2E-B25F-9A12589541EB}" destId="{FB263CAE-ACB8-4367-9BEA-5E90A1F1660A}" srcOrd="1" destOrd="0" parTransId="{B334ADB1-92AE-4046-9A37-98A9DAA0D690}" sibTransId="{38997E15-9FA1-4073-8EB0-9D8EFF4A40D9}"/>
    <dgm:cxn modelId="{EFA009C6-A0C4-4239-9B7C-2C2439498330}" type="presParOf" srcId="{32EEEA0C-7760-4236-AE45-D6915F69B4F9}" destId="{F7F17808-83CE-4BD5-8C71-BB6CE242C4C1}" srcOrd="0" destOrd="0" presId="urn:microsoft.com/office/officeart/2005/8/layout/hList1"/>
    <dgm:cxn modelId="{AED7457C-376B-416E-A625-62F9EF04C606}" type="presParOf" srcId="{F7F17808-83CE-4BD5-8C71-BB6CE242C4C1}" destId="{44955AFE-9FA0-4C47-B508-E8560E66CCBC}" srcOrd="0" destOrd="0" presId="urn:microsoft.com/office/officeart/2005/8/layout/hList1"/>
    <dgm:cxn modelId="{4BD86995-ACB7-48FE-98F0-B15BB8E1E233}" type="presParOf" srcId="{F7F17808-83CE-4BD5-8C71-BB6CE242C4C1}" destId="{B549AE52-883D-4D9A-BEA2-CE18E8E11019}" srcOrd="1" destOrd="0" presId="urn:microsoft.com/office/officeart/2005/8/layout/hList1"/>
    <dgm:cxn modelId="{92026742-D0D4-449A-AFF0-2C7A1F3A0678}" type="presParOf" srcId="{32EEEA0C-7760-4236-AE45-D6915F69B4F9}" destId="{EAFF6805-5132-4DE8-B186-EE55B2ACDF92}" srcOrd="1" destOrd="0" presId="urn:microsoft.com/office/officeart/2005/8/layout/hList1"/>
    <dgm:cxn modelId="{D58EE5ED-95DB-4882-88DF-1DD508320E29}" type="presParOf" srcId="{32EEEA0C-7760-4236-AE45-D6915F69B4F9}" destId="{6BC2A2C5-3B3E-47B9-B749-57B25D50E4DA}" srcOrd="2" destOrd="0" presId="urn:microsoft.com/office/officeart/2005/8/layout/hList1"/>
    <dgm:cxn modelId="{C76AFFBF-7338-4911-B65F-A466F95C7F68}" type="presParOf" srcId="{6BC2A2C5-3B3E-47B9-B749-57B25D50E4DA}" destId="{9C2AB3C1-DB94-4D25-BB0D-ADBE98A756E4}" srcOrd="0" destOrd="0" presId="urn:microsoft.com/office/officeart/2005/8/layout/hList1"/>
    <dgm:cxn modelId="{920A7F7D-21C7-4001-9EAA-BBA358F3142B}" type="presParOf" srcId="{6BC2A2C5-3B3E-47B9-B749-57B25D50E4DA}" destId="{DF082235-C203-4B30-8787-2BF67673B822}" srcOrd="1" destOrd="0" presId="urn:microsoft.com/office/officeart/2005/8/layout/hList1"/>
    <dgm:cxn modelId="{961FBC87-F029-4ABD-8644-DFBD9D6D20B8}" type="presParOf" srcId="{32EEEA0C-7760-4236-AE45-D6915F69B4F9}" destId="{6BBC0251-5FE2-4FBF-B218-D9A04217DF2A}" srcOrd="3" destOrd="0" presId="urn:microsoft.com/office/officeart/2005/8/layout/hList1"/>
    <dgm:cxn modelId="{9C4DB505-A408-4453-BE3A-2EA7DE194517}" type="presParOf" srcId="{32EEEA0C-7760-4236-AE45-D6915F69B4F9}" destId="{70889E27-6221-43E0-AD09-97CBCCF84FB5}" srcOrd="4" destOrd="0" presId="urn:microsoft.com/office/officeart/2005/8/layout/hList1"/>
    <dgm:cxn modelId="{22C894C1-DDAB-4D4D-BF97-759864FE0B91}" type="presParOf" srcId="{70889E27-6221-43E0-AD09-97CBCCF84FB5}" destId="{335A8CCB-0F33-4CDD-9D56-74167B3D95D0}" srcOrd="0" destOrd="0" presId="urn:microsoft.com/office/officeart/2005/8/layout/hList1"/>
    <dgm:cxn modelId="{2C85BB9F-7F7D-4D51-9110-6BD46941C9A4}" type="presParOf" srcId="{70889E27-6221-43E0-AD09-97CBCCF84FB5}" destId="{221BE9C0-AEFD-47EA-9847-EE95EBAFB2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55AFE-9FA0-4C47-B508-E8560E66CCBC}">
      <dsp:nvSpPr>
        <dsp:cNvPr id="0" name=""/>
        <dsp:cNvSpPr/>
      </dsp:nvSpPr>
      <dsp:spPr>
        <a:xfrm>
          <a:off x="2662" y="902904"/>
          <a:ext cx="2595933" cy="9488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機密性（</a:t>
          </a:r>
          <a:r>
            <a:rPr lang="en-US" altLang="ja-JP" sz="2500" kern="1200" dirty="0"/>
            <a:t>Confidentiality</a:t>
          </a:r>
          <a:r>
            <a:rPr kumimoji="1" lang="ja-JP" altLang="en-US" sz="2500" kern="1200" dirty="0"/>
            <a:t>）</a:t>
          </a:r>
        </a:p>
      </dsp:txBody>
      <dsp:txXfrm>
        <a:off x="2662" y="902904"/>
        <a:ext cx="2595933" cy="948830"/>
      </dsp:txXfrm>
    </dsp:sp>
    <dsp:sp modelId="{B549AE52-883D-4D9A-BEA2-CE18E8E11019}">
      <dsp:nvSpPr>
        <dsp:cNvPr id="0" name=""/>
        <dsp:cNvSpPr/>
      </dsp:nvSpPr>
      <dsp:spPr>
        <a:xfrm>
          <a:off x="2662" y="1851735"/>
          <a:ext cx="2595933" cy="14218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情報へのアクセスが認められたものだけが、その情報にアクセスできる状態を確保すること</a:t>
          </a:r>
        </a:p>
      </dsp:txBody>
      <dsp:txXfrm>
        <a:off x="2662" y="1851735"/>
        <a:ext cx="2595933" cy="1421824"/>
      </dsp:txXfrm>
    </dsp:sp>
    <dsp:sp modelId="{9C2AB3C1-DB94-4D25-BB0D-ADBE98A756E4}">
      <dsp:nvSpPr>
        <dsp:cNvPr id="0" name=""/>
        <dsp:cNvSpPr/>
      </dsp:nvSpPr>
      <dsp:spPr>
        <a:xfrm>
          <a:off x="2962027" y="902904"/>
          <a:ext cx="2595933" cy="9488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完全性</a:t>
          </a:r>
          <a:br>
            <a:rPr kumimoji="1" lang="en-US" altLang="ja-JP" sz="2500" kern="1200" dirty="0"/>
          </a:br>
          <a:r>
            <a:rPr kumimoji="1" lang="ja-JP" altLang="en-US" sz="2500" kern="1200" dirty="0"/>
            <a:t>（</a:t>
          </a:r>
          <a:r>
            <a:rPr kumimoji="1" lang="en-US" altLang="ja-JP" sz="2500" kern="1200" dirty="0"/>
            <a:t>Integrity</a:t>
          </a:r>
          <a:r>
            <a:rPr kumimoji="1" lang="ja-JP" altLang="en-US" sz="2500" kern="1200" dirty="0"/>
            <a:t>）</a:t>
          </a:r>
        </a:p>
      </dsp:txBody>
      <dsp:txXfrm>
        <a:off x="2962027" y="902904"/>
        <a:ext cx="2595933" cy="948830"/>
      </dsp:txXfrm>
    </dsp:sp>
    <dsp:sp modelId="{DF082235-C203-4B30-8787-2BF67673B822}">
      <dsp:nvSpPr>
        <dsp:cNvPr id="0" name=""/>
        <dsp:cNvSpPr/>
      </dsp:nvSpPr>
      <dsp:spPr>
        <a:xfrm>
          <a:off x="2962027" y="1851735"/>
          <a:ext cx="2595933" cy="14218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情報が破壊、改ざん又は消去されていない状態を確保すること</a:t>
          </a:r>
        </a:p>
      </dsp:txBody>
      <dsp:txXfrm>
        <a:off x="2962027" y="1851735"/>
        <a:ext cx="2595933" cy="1421824"/>
      </dsp:txXfrm>
    </dsp:sp>
    <dsp:sp modelId="{335A8CCB-0F33-4CDD-9D56-74167B3D95D0}">
      <dsp:nvSpPr>
        <dsp:cNvPr id="0" name=""/>
        <dsp:cNvSpPr/>
      </dsp:nvSpPr>
      <dsp:spPr>
        <a:xfrm>
          <a:off x="5921391" y="902904"/>
          <a:ext cx="2595933" cy="9488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可用性（</a:t>
          </a:r>
          <a:r>
            <a:rPr kumimoji="1" lang="en-US" altLang="ja-JP" sz="2500" kern="1200" dirty="0"/>
            <a:t>Availability</a:t>
          </a:r>
          <a:r>
            <a:rPr kumimoji="1" lang="ja-JP" altLang="en-US" sz="2500" kern="1200" dirty="0"/>
            <a:t>）</a:t>
          </a:r>
        </a:p>
      </dsp:txBody>
      <dsp:txXfrm>
        <a:off x="5921391" y="902904"/>
        <a:ext cx="2595933" cy="948830"/>
      </dsp:txXfrm>
    </dsp:sp>
    <dsp:sp modelId="{221BE9C0-AEFD-47EA-9847-EE95EBAFB2C7}">
      <dsp:nvSpPr>
        <dsp:cNvPr id="0" name=""/>
        <dsp:cNvSpPr/>
      </dsp:nvSpPr>
      <dsp:spPr>
        <a:xfrm>
          <a:off x="5921391" y="1851735"/>
          <a:ext cx="2595933" cy="14218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情報へのアクセスを認められた者が、必要時に中断することなく、情報及び関連資産にアクセスできる状態を確保すること</a:t>
          </a:r>
        </a:p>
      </dsp:txBody>
      <dsp:txXfrm>
        <a:off x="5921391" y="1851735"/>
        <a:ext cx="2595933" cy="14218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1F75C-BA63-4BF5-803E-DB75C4F95E0A}" type="datetimeFigureOut">
              <a:rPr kumimoji="1" lang="ja-JP" altLang="en-US" smtClean="0"/>
              <a:t>2019/3/27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18D46-42BF-4E52-82A3-3DF0ADD1BB13}" type="slidenum">
              <a:rPr kumimoji="1" lang="ja-JP" altLang="en-US" smtClean="0"/>
              <a:t>‹#›</a:t>
            </a:fld>
            <a:endParaRPr kumimoji="1" lang="ja-JP" altLang="en-US"/>
          </a:p>
        </p:txBody>
      </p:sp>
    </p:spTree>
    <p:extLst>
      <p:ext uri="{BB962C8B-B14F-4D97-AF65-F5344CB8AC3E}">
        <p14:creationId xmlns:p14="http://schemas.microsoft.com/office/powerpoint/2010/main" val="21204238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ja.wikipedia.org/wiki/Tor" TargetMode="External"/><Relationship Id="rId3" Type="http://schemas.openxmlformats.org/officeDocument/2006/relationships/hyperlink" Target="http://ja.wikipedia.org/wiki/%E3%82%A2%E3%83%A1%E3%83%AA%E3%82%AB%E5%90%88%E8%A1%86%E5%9B%BD" TargetMode="External"/><Relationship Id="rId7" Type="http://schemas.openxmlformats.org/officeDocument/2006/relationships/hyperlink" Target="http://ja.wikipedia.org/wiki/2001%E5%B9%B4"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ja.wikipedia.org/wiki/DES_(%E6%9A%97%E5%8F%B7)" TargetMode="External"/><Relationship Id="rId5" Type="http://schemas.openxmlformats.org/officeDocument/2006/relationships/hyperlink" Target="http://ja.wikipedia.org/wiki/1977%E5%B9%B4" TargetMode="External"/><Relationship Id="rId4" Type="http://schemas.openxmlformats.org/officeDocument/2006/relationships/hyperlink" Target="http://ja.wikipedia.org/wiki/%E5%85%B1%E9%80%9A%E9%8D%B5%E6%9A%97%E5%8F%B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a:t>
            </a:fld>
            <a:endParaRPr kumimoji="1" lang="ja-JP" altLang="en-US"/>
          </a:p>
        </p:txBody>
      </p:sp>
    </p:spTree>
    <p:extLst>
      <p:ext uri="{BB962C8B-B14F-4D97-AF65-F5344CB8AC3E}">
        <p14:creationId xmlns:p14="http://schemas.microsoft.com/office/powerpoint/2010/main" val="147615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258149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43</a:t>
            </a:fld>
            <a:endParaRPr kumimoji="1" lang="ja-JP" altLang="en-US"/>
          </a:p>
        </p:txBody>
      </p:sp>
    </p:spTree>
    <p:extLst>
      <p:ext uri="{BB962C8B-B14F-4D97-AF65-F5344CB8AC3E}">
        <p14:creationId xmlns:p14="http://schemas.microsoft.com/office/powerpoint/2010/main" val="2447114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サーバ証明書の偽造は難しいので、偽のサーバは偽の証明書を送り付けてくる事が多い</a:t>
            </a:r>
            <a:endParaRPr kumimoji="1" lang="en-US" altLang="ja-JP" dirty="0"/>
          </a:p>
          <a:p>
            <a:r>
              <a:rPr kumimoji="1" lang="ja-JP" altLang="en-US" dirty="0"/>
              <a:t>その場合偽物だと検知できるとこのような表示が出る</a:t>
            </a:r>
            <a:endParaRPr kumimoji="1" lang="en-US" altLang="ja-JP" dirty="0"/>
          </a:p>
          <a:p>
            <a:r>
              <a:rPr kumimoji="1" lang="ja-JP" altLang="en-US" dirty="0"/>
              <a:t>難しいのは単にサーバの設定が間違っていたり、証明書の期限が切れていたりしても同様の警告がでること</a:t>
            </a:r>
            <a:endParaRPr kumimoji="1" lang="en-US" altLang="ja-JP" dirty="0"/>
          </a:p>
          <a:p>
            <a:r>
              <a:rPr kumimoji="1" lang="ja-JP" altLang="en-US" dirty="0"/>
              <a:t>もしくはサーバ証明書を買うお金をケチって本物かどうか確認ができない証明書をつかっているところもある</a:t>
            </a:r>
            <a:endParaRPr kumimoji="1" lang="en-US" altLang="ja-JP" dirty="0"/>
          </a:p>
          <a:p>
            <a:r>
              <a:rPr kumimoji="1" lang="ja-JP" altLang="en-US" dirty="0"/>
              <a:t>最近の例ではバングラディシュのオンラインビザ発行サイトが失効した証明書を使っているという事例があった</a:t>
            </a:r>
            <a:endParaRPr kumimoji="1" lang="en-US" altLang="ja-JP" dirty="0"/>
          </a:p>
          <a:p>
            <a:r>
              <a:rPr kumimoji="1" lang="ja-JP" altLang="en-US" dirty="0"/>
              <a:t>そういうので「続行する」を選ぶのに慣れてしまうと非常によくない</a:t>
            </a:r>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64716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12</a:t>
            </a:fld>
            <a:endParaRPr kumimoji="1" lang="ja-JP" altLang="en-US"/>
          </a:p>
        </p:txBody>
      </p:sp>
    </p:spTree>
    <p:extLst>
      <p:ext uri="{BB962C8B-B14F-4D97-AF65-F5344CB8AC3E}">
        <p14:creationId xmlns:p14="http://schemas.microsoft.com/office/powerpoint/2010/main" val="152857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イミテーションゲーム（</a:t>
            </a:r>
            <a:r>
              <a:rPr kumimoji="1" lang="en-US" altLang="ja-JP" dirty="0"/>
              <a:t>2014) </a:t>
            </a:r>
            <a:r>
              <a:rPr kumimoji="1" lang="ja-JP" altLang="en-US" dirty="0"/>
              <a:t>カンバーバッチ</a:t>
            </a:r>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13</a:t>
            </a:fld>
            <a:endParaRPr kumimoji="1" lang="ja-JP" altLang="en-US"/>
          </a:p>
        </p:txBody>
      </p:sp>
    </p:spTree>
    <p:extLst>
      <p:ext uri="{BB962C8B-B14F-4D97-AF65-F5344CB8AC3E}">
        <p14:creationId xmlns:p14="http://schemas.microsoft.com/office/powerpoint/2010/main" val="109654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17</a:t>
            </a:fld>
            <a:endParaRPr kumimoji="1" lang="ja-JP" altLang="en-US"/>
          </a:p>
        </p:txBody>
      </p:sp>
    </p:spTree>
    <p:extLst>
      <p:ext uri="{BB962C8B-B14F-4D97-AF65-F5344CB8AC3E}">
        <p14:creationId xmlns:p14="http://schemas.microsoft.com/office/powerpoint/2010/main" val="86501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478">
              <a:defRPr/>
            </a:pPr>
            <a:r>
              <a:rPr lang="ja-JP" altLang="ja-JP" b="1" dirty="0"/>
              <a:t>AES暗号</a:t>
            </a:r>
            <a:r>
              <a:rPr lang="ja-JP" altLang="ja-JP" dirty="0"/>
              <a:t>は</a:t>
            </a:r>
            <a:r>
              <a:rPr lang="ja-JP" altLang="ja-JP" dirty="0">
                <a:hlinkClick r:id="rId3" action="ppaction://hlinkfile" tooltip="アメリカ合衆国"/>
              </a:rPr>
              <a:t>アメリカ合衆国</a:t>
            </a:r>
            <a:r>
              <a:rPr lang="ja-JP" altLang="ja-JP" dirty="0"/>
              <a:t>の新暗号規格 (Advanced Encryption Standard) として規格化された</a:t>
            </a:r>
            <a:r>
              <a:rPr lang="ja-JP" altLang="ja-JP" dirty="0">
                <a:hlinkClick r:id="rId4" action="ppaction://hlinkfile" tooltip="共通鍵暗号"/>
              </a:rPr>
              <a:t>共通鍵暗号</a:t>
            </a:r>
            <a:r>
              <a:rPr lang="ja-JP" altLang="ja-JP" dirty="0"/>
              <a:t>方式である。</a:t>
            </a:r>
            <a:r>
              <a:rPr lang="ja-JP" altLang="ja-JP" dirty="0">
                <a:hlinkClick r:id="rId5" action="ppaction://hlinkfile" tooltip="1977年"/>
              </a:rPr>
              <a:t>1977年</a:t>
            </a:r>
            <a:r>
              <a:rPr lang="ja-JP" altLang="ja-JP" dirty="0"/>
              <a:t>に発行された暗号規格</a:t>
            </a:r>
            <a:r>
              <a:rPr lang="ja-JP" altLang="ja-JP" dirty="0">
                <a:hlinkClick r:id="rId6" action="ppaction://hlinkfile" tooltip="DES (暗号)"/>
              </a:rPr>
              <a:t>DES</a:t>
            </a:r>
            <a:r>
              <a:rPr lang="en-US" altLang="ja-JP" dirty="0"/>
              <a:t>(Data Encryption Standard)</a:t>
            </a:r>
            <a:r>
              <a:rPr lang="ja-JP" altLang="ja-JP" dirty="0"/>
              <a:t>が技術進歩により時代遅れとなったため、新たな暗号方式の公募を行い、</a:t>
            </a:r>
            <a:r>
              <a:rPr lang="ja-JP" altLang="ja-JP" dirty="0">
                <a:hlinkClick r:id="rId7" action="ppaction://hlinkfile" tooltip="2001年"/>
              </a:rPr>
              <a:t>2001年</a:t>
            </a:r>
            <a:r>
              <a:rPr lang="ja-JP" altLang="ja-JP" dirty="0"/>
              <a:t>3月に </a:t>
            </a:r>
            <a:r>
              <a:rPr lang="ja-JP" altLang="ja-JP" b="1" dirty="0"/>
              <a:t>FIPS PUB 197</a:t>
            </a:r>
            <a:r>
              <a:rPr lang="ja-JP" altLang="ja-JP" dirty="0"/>
              <a:t> として公表され、米軍主導のネットワーク秘匿化オープンソースプロジェクトである</a:t>
            </a:r>
            <a:r>
              <a:rPr lang="ja-JP" altLang="ja-JP" dirty="0">
                <a:hlinkClick r:id="rId8" action="ppaction://hlinkfile" tooltip="Tor"/>
              </a:rPr>
              <a:t>Tor</a:t>
            </a:r>
            <a:r>
              <a:rPr lang="ja-JP" altLang="ja-JP" dirty="0"/>
              <a:t>などに採用された。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E76B15E-7DE9-4D3E-9F33-1A7F412F76E8}" type="slidenum">
              <a:rPr kumimoji="1" lang="ja-JP" altLang="en-US" smtClean="0"/>
              <a:t>20</a:t>
            </a:fld>
            <a:endParaRPr kumimoji="1" lang="ja-JP" altLang="en-US"/>
          </a:p>
        </p:txBody>
      </p:sp>
    </p:spTree>
    <p:extLst>
      <p:ext uri="{BB962C8B-B14F-4D97-AF65-F5344CB8AC3E}">
        <p14:creationId xmlns:p14="http://schemas.microsoft.com/office/powerpoint/2010/main" val="72348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その公開鍵暗号においては、</a:t>
            </a:r>
            <a:r>
              <a:rPr kumimoji="1" lang="en-US" altLang="ja-JP" dirty="0"/>
              <a:t>[</a:t>
            </a:r>
            <a:r>
              <a:rPr kumimoji="1" lang="ja-JP" altLang="en-US" dirty="0"/>
              <a:t>読んで</a:t>
            </a:r>
            <a:r>
              <a:rPr kumimoji="1" lang="en-US" altLang="ja-JP" dirty="0"/>
              <a:t>]</a:t>
            </a:r>
          </a:p>
          <a:p>
            <a:r>
              <a:rPr kumimoji="1" lang="en-US" altLang="ja-JP" dirty="0"/>
              <a:t>.....</a:t>
            </a:r>
          </a:p>
          <a:p>
            <a:r>
              <a:rPr kumimoji="1" lang="ja-JP" altLang="en-US" dirty="0"/>
              <a:t>「最後まで</a:t>
            </a:r>
            <a:r>
              <a:rPr kumimoji="1" lang="en-US" altLang="ja-JP" dirty="0"/>
              <a:t>]</a:t>
            </a:r>
          </a:p>
          <a:p>
            <a:endParaRPr kumimoji="1" lang="en-US" altLang="ja-JP" dirty="0"/>
          </a:p>
          <a:p>
            <a:r>
              <a:rPr kumimoji="1" lang="ja-JP" altLang="en-US" dirty="0"/>
              <a:t>疎の条件が満たせれていないと、暗号方式は安全でなくなり、情報を盗聴から守ることを確保できません。</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F6E208AB-F245-46C9-B5B3-63383E881C88}" type="slidenum">
              <a:rPr kumimoji="1" lang="ja-JP" altLang="en-US" smtClean="0"/>
              <a:t>23</a:t>
            </a:fld>
            <a:endParaRPr kumimoji="1" lang="ja-JP" altLang="en-US"/>
          </a:p>
        </p:txBody>
      </p:sp>
    </p:spTree>
    <p:extLst>
      <p:ext uri="{BB962C8B-B14F-4D97-AF65-F5344CB8AC3E}">
        <p14:creationId xmlns:p14="http://schemas.microsoft.com/office/powerpoint/2010/main" val="320073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34</a:t>
            </a:fld>
            <a:endParaRPr kumimoji="1" lang="ja-JP" altLang="en-US"/>
          </a:p>
        </p:txBody>
      </p:sp>
    </p:spTree>
    <p:extLst>
      <p:ext uri="{BB962C8B-B14F-4D97-AF65-F5344CB8AC3E}">
        <p14:creationId xmlns:p14="http://schemas.microsoft.com/office/powerpoint/2010/main" val="185004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display location differs depending on the browser, but when connecting with https, a padlock mark appears at the address</a:t>
            </a:r>
          </a:p>
          <a:p>
            <a:r>
              <a:rPr kumimoji="1" lang="en-US" altLang="ja-JP" dirty="0"/>
              <a:t>Clicking on it will display detailed information</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3622278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ブラウザによって表示場所が違うが、</a:t>
            </a:r>
            <a:r>
              <a:rPr kumimoji="1" lang="en-US" altLang="ja-JP" dirty="0"/>
              <a:t>https</a:t>
            </a:r>
            <a:r>
              <a:rPr kumimoji="1" lang="en-US" altLang="ja-JP" baseline="0" dirty="0"/>
              <a:t> </a:t>
            </a:r>
            <a:r>
              <a:rPr kumimoji="1" lang="ja-JP" altLang="en-US" baseline="0" dirty="0"/>
              <a:t>で接続しているときはアドレスのところに南京錠のマークが出ている</a:t>
            </a:r>
            <a:endParaRPr kumimoji="1" lang="en-US" altLang="ja-JP" baseline="0" dirty="0"/>
          </a:p>
          <a:p>
            <a:r>
              <a:rPr kumimoji="1" lang="ja-JP" altLang="en-US" baseline="0" dirty="0"/>
              <a:t>それをクリックすると詳しい情報が表示される</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40291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23085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1289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89560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1084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93703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82429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277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05523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9055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58415" y="624110"/>
            <a:ext cx="7175986" cy="682152"/>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63029" y="1530849"/>
            <a:ext cx="7671372" cy="4380373"/>
          </a:xfrm>
        </p:spPr>
        <p:txBody>
          <a:bodyPr>
            <a:normAutofit/>
          </a:bodyPr>
          <a:lstStyle>
            <a:lvl1pPr marL="452438" indent="-452438">
              <a:defRPr sz="2800"/>
            </a:lvl1pPr>
            <a:lvl2pPr marL="893763" indent="-436563">
              <a:defRPr sz="2400"/>
            </a:lvl2pPr>
            <a:lvl3pPr marL="1254125" indent="-339725">
              <a:defRPr sz="2000"/>
            </a:lvl3pPr>
            <a:lvl4pPr marL="1704975" indent="-333375">
              <a:defRPr sz="1800"/>
            </a:lvl4pPr>
            <a:lvl5pPr marL="2157413" indent="-328613">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08836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628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607377" y="624110"/>
            <a:ext cx="6927024" cy="83255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607377" y="1616149"/>
            <a:ext cx="6927023" cy="4295073"/>
          </a:xfrm>
        </p:spPr>
        <p:txBody>
          <a:bodyPr/>
          <a:lstStyle>
            <a:lvl1pPr>
              <a:defRPr sz="2400"/>
            </a:lvl1pPr>
            <a:lvl2pPr>
              <a:defRPr sz="2000"/>
            </a:lvl2pPr>
            <a:lvl3pPr>
              <a:defRPr sz="1800"/>
            </a:lvl3pPr>
            <a:lvl4pPr>
              <a:defRPr sz="1600"/>
            </a:lvl4pPr>
            <a:lvl5pPr>
              <a:defRPr sz="14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a:xfrm>
            <a:off x="1944000" y="6135809"/>
            <a:ext cx="5716800" cy="365125"/>
          </a:xfrm>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5896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358414" y="624110"/>
            <a:ext cx="7175986" cy="680708"/>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1658" y="1536524"/>
            <a:ext cx="3585681" cy="436757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592549" y="1536524"/>
            <a:ext cx="3941852" cy="436757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60491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5384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65094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42343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76555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7338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51766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8383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81876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790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038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54468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5949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945809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5064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30849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0349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45384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071591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39682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1441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27259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671737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72800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378613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99902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4352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2140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8470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847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0150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887573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080671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656232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13.WM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5.png"/><Relationship Id="rId2" Type="http://schemas.openxmlformats.org/officeDocument/2006/relationships/image" Target="../media/image15.wmf"/><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7.wmf"/><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4.xml"/><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31.png"/><Relationship Id="rId9" Type="http://schemas.openxmlformats.org/officeDocument/2006/relationships/image" Target="../media/image17.wmf"/></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hyperlink" Target="http://www.kyushu-u.ac.jp/" TargetMode="Externa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4000" dirty="0">
                <a:solidFill>
                  <a:prstClr val="black"/>
                </a:solidFill>
              </a:rPr>
              <a:t>サイバーセキュリティ基礎論</a:t>
            </a:r>
            <a:br>
              <a:rPr lang="en-US" altLang="ja-JP" sz="7200" dirty="0">
                <a:solidFill>
                  <a:prstClr val="black"/>
                </a:solidFill>
              </a:rPr>
            </a:br>
            <a:r>
              <a:rPr lang="ja-JP" altLang="en-US" dirty="0">
                <a:solidFill>
                  <a:prstClr val="black"/>
                </a:solidFill>
              </a:rPr>
              <a:t> </a:t>
            </a:r>
            <a:r>
              <a:rPr lang="en-US" altLang="ja-JP" sz="3600" dirty="0">
                <a:solidFill>
                  <a:prstClr val="black"/>
                </a:solidFill>
              </a:rPr>
              <a:t>― IT</a:t>
            </a:r>
            <a:r>
              <a:rPr lang="ja-JP" altLang="en-US" sz="3600" dirty="0">
                <a:solidFill>
                  <a:prstClr val="black"/>
                </a:solidFill>
              </a:rPr>
              <a:t>社会を生き抜くために </a:t>
            </a:r>
            <a:r>
              <a:rPr lang="en-US" altLang="ja-JP" sz="3600" dirty="0">
                <a:solidFill>
                  <a:prstClr val="black"/>
                </a:solidFill>
              </a:rPr>
              <a:t>―</a:t>
            </a:r>
            <a:endParaRPr kumimoji="1" lang="ja-JP" altLang="en-US" sz="3600" dirty="0"/>
          </a:p>
        </p:txBody>
      </p:sp>
      <p:sp>
        <p:nvSpPr>
          <p:cNvPr id="3" name="サブタイトル 2"/>
          <p:cNvSpPr>
            <a:spLocks noGrp="1"/>
          </p:cNvSpPr>
          <p:nvPr>
            <p:ph type="subTitle" idx="1"/>
          </p:nvPr>
        </p:nvSpPr>
        <p:spPr/>
        <p:txBody>
          <a:bodyPr>
            <a:no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ja-JP" altLang="en-US" sz="3200" dirty="0"/>
              <a:t>暗号技術を知る</a:t>
            </a:r>
          </a:p>
          <a:p>
            <a:endParaRPr kumimoji="1" lang="ja-JP" altLang="en-US" dirty="0"/>
          </a:p>
        </p:txBody>
      </p:sp>
    </p:spTree>
    <p:extLst>
      <p:ext uri="{BB962C8B-B14F-4D97-AF65-F5344CB8AC3E}">
        <p14:creationId xmlns:p14="http://schemas.microsoft.com/office/powerpoint/2010/main" val="6444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214439"/>
            <a:ext cx="7886700" cy="2852737"/>
          </a:xfrm>
          <a:noFill/>
        </p:spPr>
        <p:txBody>
          <a:bodyPr>
            <a:normAutofit/>
          </a:bodyPr>
          <a:lstStyle/>
          <a:p>
            <a:pPr algn="ctr"/>
            <a:r>
              <a:rPr lang="ja-JP" altLang="en-US" sz="4400" dirty="0"/>
              <a:t>暗号の歴史</a:t>
            </a:r>
            <a:br>
              <a:rPr lang="en-US" altLang="ja-JP" sz="4400" dirty="0"/>
            </a:br>
            <a:r>
              <a:rPr lang="ja-JP" altLang="en-US" dirty="0">
                <a:solidFill>
                  <a:schemeClr val="tx1">
                    <a:lumMod val="65000"/>
                    <a:lumOff val="35000"/>
                  </a:schemeClr>
                </a:solidFill>
              </a:rPr>
              <a:t>古代の暗号から現代暗号へ</a:t>
            </a:r>
            <a:endParaRPr kumimoji="1" lang="ja-JP" altLang="en-US" dirty="0">
              <a:solidFill>
                <a:schemeClr val="tx1">
                  <a:lumMod val="65000"/>
                  <a:lumOff val="35000"/>
                </a:schemeClr>
              </a:solidFill>
            </a:endParaRPr>
          </a:p>
        </p:txBody>
      </p:sp>
      <p:sp>
        <p:nvSpPr>
          <p:cNvPr id="3" name="テキスト プレースホルダー 2"/>
          <p:cNvSpPr>
            <a:spLocks noGrp="1"/>
          </p:cNvSpPr>
          <p:nvPr>
            <p:ph type="body" idx="1"/>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405140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古代の</a:t>
            </a:r>
            <a:r>
              <a:rPr kumimoji="1" lang="ja-JP" altLang="en-US" sz="4000" dirty="0"/>
              <a:t>暗号</a:t>
            </a:r>
          </a:p>
        </p:txBody>
      </p:sp>
      <p:sp>
        <p:nvSpPr>
          <p:cNvPr id="3" name="コンテンツ プレースホルダー 2"/>
          <p:cNvSpPr>
            <a:spLocks noGrp="1"/>
          </p:cNvSpPr>
          <p:nvPr>
            <p:ph idx="1"/>
          </p:nvPr>
        </p:nvSpPr>
        <p:spPr>
          <a:xfrm>
            <a:off x="722923" y="1690689"/>
            <a:ext cx="5200139" cy="4570411"/>
          </a:xfrm>
        </p:spPr>
        <p:txBody>
          <a:bodyPr>
            <a:normAutofit/>
          </a:bodyPr>
          <a:lstStyle/>
          <a:p>
            <a:r>
              <a:rPr kumimoji="1" lang="ja-JP" altLang="en-US" sz="3200" dirty="0"/>
              <a:t>紀元前から暗号はあった</a:t>
            </a:r>
            <a:endParaRPr kumimoji="1" lang="en-US" altLang="ja-JP" sz="3200" dirty="0"/>
          </a:p>
          <a:p>
            <a:pPr lvl="1"/>
            <a:r>
              <a:rPr lang="ja-JP" altLang="en-US" sz="2800" dirty="0"/>
              <a:t>スキュタレー暗号</a:t>
            </a:r>
            <a:endParaRPr lang="en-US" altLang="ja-JP" sz="2800" dirty="0"/>
          </a:p>
          <a:p>
            <a:pPr lvl="2"/>
            <a:r>
              <a:rPr lang="ja-JP" altLang="ja-JP" sz="2000" dirty="0"/>
              <a:t>紀元前</a:t>
            </a:r>
            <a:r>
              <a:rPr lang="ja-JP" altLang="en-US" sz="2000" dirty="0"/>
              <a:t>５</a:t>
            </a:r>
            <a:r>
              <a:rPr lang="ja-JP" altLang="ja-JP" sz="2000" dirty="0"/>
              <a:t>世紀に</a:t>
            </a:r>
            <a:r>
              <a:rPr lang="ja-JP" altLang="en-US" sz="2000" dirty="0"/>
              <a:t>スパルタで使用</a:t>
            </a:r>
            <a:endParaRPr lang="en-US" altLang="ja-JP" sz="2000" dirty="0"/>
          </a:p>
          <a:p>
            <a:pPr lvl="2"/>
            <a:r>
              <a:rPr lang="ja-JP" altLang="en-US" sz="2000" dirty="0"/>
              <a:t>文字列が並んだリボンを棒（スキュタレー）に巻きつける</a:t>
            </a:r>
            <a:endParaRPr lang="en-US" altLang="ja-JP" sz="2000" dirty="0"/>
          </a:p>
          <a:p>
            <a:pPr lvl="2"/>
            <a:r>
              <a:rPr lang="ja-JP" altLang="en-US" sz="2000" dirty="0"/>
              <a:t>ある列に意味のある文章が現れる</a:t>
            </a:r>
            <a:endParaRPr lang="en-US" altLang="ja-JP" sz="2000" dirty="0"/>
          </a:p>
          <a:p>
            <a:pPr lvl="1"/>
            <a:r>
              <a:rPr lang="ja-JP" altLang="en-US" sz="2800" dirty="0"/>
              <a:t>シーザー暗号</a:t>
            </a:r>
            <a:endParaRPr lang="en-US" altLang="ja-JP" sz="2800" dirty="0"/>
          </a:p>
          <a:p>
            <a:pPr lvl="2"/>
            <a:r>
              <a:rPr kumimoji="1" lang="ja-JP" altLang="en-US" sz="2000" dirty="0"/>
              <a:t>紀元前１世紀カエサルが（軍事</a:t>
            </a:r>
            <a:r>
              <a:rPr lang="ja-JP" altLang="en-US" sz="2000" dirty="0"/>
              <a:t>ではなく）私信のために用いた</a:t>
            </a:r>
            <a:endParaRPr lang="en-US" altLang="ja-JP" sz="2000" dirty="0"/>
          </a:p>
          <a:p>
            <a:pPr lvl="2"/>
            <a:r>
              <a:rPr lang="ja-JP" altLang="en-US" sz="2000" dirty="0"/>
              <a:t>各文字を等間隔にずらして暗号化する</a:t>
            </a:r>
            <a:endParaRPr lang="en-US" altLang="ja-JP" sz="2000" dirty="0"/>
          </a:p>
          <a:p>
            <a:pPr lvl="2"/>
            <a:r>
              <a:rPr kumimoji="1" lang="ja-JP" altLang="en-US" sz="2000" dirty="0"/>
              <a:t>復号は逆側にずらす</a:t>
            </a:r>
            <a:endParaRPr kumimoji="1" lang="en-US" altLang="ja-JP" sz="2000" dirty="0"/>
          </a:p>
          <a:p>
            <a:pPr marL="914400" lvl="2" indent="0">
              <a:buNone/>
            </a:pP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11</a:t>
            </a:fld>
            <a:endParaRPr kumimoji="1" lang="ja-JP" altLang="en-US" dirty="0"/>
          </a:p>
        </p:txBody>
      </p:sp>
      <p:pic>
        <p:nvPicPr>
          <p:cNvPr id="1026" name="Picture 2" descr="C:\Users\tyasuda\Desktop\交流会\Skytal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428" y="1456660"/>
            <a:ext cx="259228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yasuda\Desktop\交流会\Caes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865" y="4828354"/>
            <a:ext cx="3103751" cy="1307455"/>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a:extLst>
              <a:ext uri="{FF2B5EF4-FFF2-40B4-BE49-F238E27FC236}">
                <a16:creationId xmlns:a16="http://schemas.microsoft.com/office/drawing/2014/main" id="{79858349-6C32-46AF-8B9E-0CA1087EFAB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44779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シーザー暗号（一例）</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248074285"/>
              </p:ext>
            </p:extLst>
          </p:nvPr>
        </p:nvGraphicFramePr>
        <p:xfrm>
          <a:off x="628650" y="1825625"/>
          <a:ext cx="7886692" cy="518160"/>
        </p:xfrm>
        <a:graphic>
          <a:graphicData uri="http://schemas.openxmlformats.org/drawingml/2006/table">
            <a:tbl>
              <a:tblPr firstRow="1" bandRow="1">
                <a:tableStyleId>{D7AC3CCA-C797-4891-BE02-D94E43425B78}</a:tableStyleId>
              </a:tblPr>
              <a:tblGrid>
                <a:gridCol w="716972">
                  <a:extLst>
                    <a:ext uri="{9D8B030D-6E8A-4147-A177-3AD203B41FA5}">
                      <a16:colId xmlns:a16="http://schemas.microsoft.com/office/drawing/2014/main" val="3361571158"/>
                    </a:ext>
                  </a:extLst>
                </a:gridCol>
                <a:gridCol w="716972">
                  <a:extLst>
                    <a:ext uri="{9D8B030D-6E8A-4147-A177-3AD203B41FA5}">
                      <a16:colId xmlns:a16="http://schemas.microsoft.com/office/drawing/2014/main" val="2639197340"/>
                    </a:ext>
                  </a:extLst>
                </a:gridCol>
                <a:gridCol w="716972">
                  <a:extLst>
                    <a:ext uri="{9D8B030D-6E8A-4147-A177-3AD203B41FA5}">
                      <a16:colId xmlns:a16="http://schemas.microsoft.com/office/drawing/2014/main" val="3215352619"/>
                    </a:ext>
                  </a:extLst>
                </a:gridCol>
                <a:gridCol w="716972">
                  <a:extLst>
                    <a:ext uri="{9D8B030D-6E8A-4147-A177-3AD203B41FA5}">
                      <a16:colId xmlns:a16="http://schemas.microsoft.com/office/drawing/2014/main" val="3938092598"/>
                    </a:ext>
                  </a:extLst>
                </a:gridCol>
                <a:gridCol w="716972">
                  <a:extLst>
                    <a:ext uri="{9D8B030D-6E8A-4147-A177-3AD203B41FA5}">
                      <a16:colId xmlns:a16="http://schemas.microsoft.com/office/drawing/2014/main" val="2065839155"/>
                    </a:ext>
                  </a:extLst>
                </a:gridCol>
                <a:gridCol w="716972">
                  <a:extLst>
                    <a:ext uri="{9D8B030D-6E8A-4147-A177-3AD203B41FA5}">
                      <a16:colId xmlns:a16="http://schemas.microsoft.com/office/drawing/2014/main" val="1264171064"/>
                    </a:ext>
                  </a:extLst>
                </a:gridCol>
                <a:gridCol w="716972">
                  <a:extLst>
                    <a:ext uri="{9D8B030D-6E8A-4147-A177-3AD203B41FA5}">
                      <a16:colId xmlns:a16="http://schemas.microsoft.com/office/drawing/2014/main" val="3096433323"/>
                    </a:ext>
                  </a:extLst>
                </a:gridCol>
                <a:gridCol w="716972">
                  <a:extLst>
                    <a:ext uri="{9D8B030D-6E8A-4147-A177-3AD203B41FA5}">
                      <a16:colId xmlns:a16="http://schemas.microsoft.com/office/drawing/2014/main" val="986307316"/>
                    </a:ext>
                  </a:extLst>
                </a:gridCol>
                <a:gridCol w="716972">
                  <a:extLst>
                    <a:ext uri="{9D8B030D-6E8A-4147-A177-3AD203B41FA5}">
                      <a16:colId xmlns:a16="http://schemas.microsoft.com/office/drawing/2014/main" val="492458830"/>
                    </a:ext>
                  </a:extLst>
                </a:gridCol>
                <a:gridCol w="716972">
                  <a:extLst>
                    <a:ext uri="{9D8B030D-6E8A-4147-A177-3AD203B41FA5}">
                      <a16:colId xmlns:a16="http://schemas.microsoft.com/office/drawing/2014/main" val="237548232"/>
                    </a:ext>
                  </a:extLst>
                </a:gridCol>
                <a:gridCol w="716972">
                  <a:extLst>
                    <a:ext uri="{9D8B030D-6E8A-4147-A177-3AD203B41FA5}">
                      <a16:colId xmlns:a16="http://schemas.microsoft.com/office/drawing/2014/main" val="3436395633"/>
                    </a:ext>
                  </a:extLst>
                </a:gridCol>
              </a:tblGrid>
              <a:tr h="370840">
                <a:tc>
                  <a:txBody>
                    <a:bodyPr/>
                    <a:lstStyle/>
                    <a:p>
                      <a:pPr algn="ctr"/>
                      <a:r>
                        <a:rPr kumimoji="1" lang="en-US" altLang="ja-JP" sz="2800" dirty="0"/>
                        <a:t>H</a:t>
                      </a:r>
                      <a:endParaRPr kumimoji="1" lang="ja-JP" altLang="en-US" sz="2800" dirty="0"/>
                    </a:p>
                  </a:txBody>
                  <a:tcPr marL="104120" marR="104120"/>
                </a:tc>
                <a:tc>
                  <a:txBody>
                    <a:bodyPr/>
                    <a:lstStyle/>
                    <a:p>
                      <a:pPr algn="ctr"/>
                      <a:r>
                        <a:rPr kumimoji="1" lang="en-US" altLang="ja-JP" sz="2800" dirty="0"/>
                        <a:t>E</a:t>
                      </a:r>
                      <a:endParaRPr kumimoji="1" lang="ja-JP" altLang="en-US" sz="2800" dirty="0"/>
                    </a:p>
                  </a:txBody>
                  <a:tcPr marL="104120" marR="104120"/>
                </a:tc>
                <a:tc>
                  <a:txBody>
                    <a:bodyPr/>
                    <a:lstStyle/>
                    <a:p>
                      <a:pPr algn="ctr"/>
                      <a:r>
                        <a:rPr kumimoji="1" lang="en-US" altLang="ja-JP" sz="2800" dirty="0"/>
                        <a:t>L</a:t>
                      </a:r>
                      <a:endParaRPr kumimoji="1" lang="ja-JP" altLang="en-US" sz="2800" dirty="0"/>
                    </a:p>
                  </a:txBody>
                  <a:tcPr marL="104120" marR="104120"/>
                </a:tc>
                <a:tc>
                  <a:txBody>
                    <a:bodyPr/>
                    <a:lstStyle/>
                    <a:p>
                      <a:pPr algn="ctr"/>
                      <a:r>
                        <a:rPr kumimoji="1" lang="en-US" altLang="ja-JP" sz="2800" dirty="0"/>
                        <a:t>L</a:t>
                      </a:r>
                      <a:endParaRPr kumimoji="1" lang="ja-JP" altLang="en-US" sz="2800" dirty="0"/>
                    </a:p>
                  </a:txBody>
                  <a:tcPr marL="104120" marR="104120"/>
                </a:tc>
                <a:tc>
                  <a:txBody>
                    <a:bodyPr/>
                    <a:lstStyle/>
                    <a:p>
                      <a:pPr algn="ctr"/>
                      <a:r>
                        <a:rPr kumimoji="1" lang="en-US" altLang="ja-JP" sz="2800" dirty="0"/>
                        <a:t>O</a:t>
                      </a:r>
                      <a:endParaRPr kumimoji="1" lang="ja-JP" altLang="en-US" sz="2800" dirty="0"/>
                    </a:p>
                  </a:txBody>
                  <a:tcPr marL="104120" marR="104120"/>
                </a:tc>
                <a:tc>
                  <a:txBody>
                    <a:bodyPr/>
                    <a:lstStyle/>
                    <a:p>
                      <a:pPr algn="ctr"/>
                      <a:endParaRPr kumimoji="1" lang="ja-JP" altLang="en-US" sz="2800" dirty="0"/>
                    </a:p>
                  </a:txBody>
                  <a:tcPr marL="104120" marR="104120"/>
                </a:tc>
                <a:tc>
                  <a:txBody>
                    <a:bodyPr/>
                    <a:lstStyle/>
                    <a:p>
                      <a:pPr algn="ctr"/>
                      <a:r>
                        <a:rPr kumimoji="1" lang="en-US" altLang="ja-JP" sz="2800" dirty="0"/>
                        <a:t>W</a:t>
                      </a:r>
                      <a:endParaRPr kumimoji="1" lang="ja-JP" altLang="en-US" sz="2800" dirty="0"/>
                    </a:p>
                  </a:txBody>
                  <a:tcPr marL="104120" marR="104120"/>
                </a:tc>
                <a:tc>
                  <a:txBody>
                    <a:bodyPr/>
                    <a:lstStyle/>
                    <a:p>
                      <a:pPr algn="ctr"/>
                      <a:r>
                        <a:rPr kumimoji="1" lang="en-US" altLang="ja-JP" sz="2800" dirty="0"/>
                        <a:t>O</a:t>
                      </a:r>
                      <a:endParaRPr kumimoji="1" lang="ja-JP" altLang="en-US" sz="2800" dirty="0"/>
                    </a:p>
                  </a:txBody>
                  <a:tcPr marL="104120" marR="104120"/>
                </a:tc>
                <a:tc>
                  <a:txBody>
                    <a:bodyPr/>
                    <a:lstStyle/>
                    <a:p>
                      <a:pPr algn="ctr"/>
                      <a:r>
                        <a:rPr kumimoji="1" lang="en-US" altLang="ja-JP" sz="2800" dirty="0"/>
                        <a:t>R</a:t>
                      </a:r>
                      <a:endParaRPr kumimoji="1" lang="ja-JP" altLang="en-US" sz="2800" dirty="0"/>
                    </a:p>
                  </a:txBody>
                  <a:tcPr marL="104120" marR="104120"/>
                </a:tc>
                <a:tc>
                  <a:txBody>
                    <a:bodyPr/>
                    <a:lstStyle/>
                    <a:p>
                      <a:pPr algn="ctr"/>
                      <a:r>
                        <a:rPr kumimoji="1" lang="en-US" altLang="ja-JP" sz="2800" dirty="0"/>
                        <a:t>L</a:t>
                      </a:r>
                      <a:endParaRPr kumimoji="1" lang="ja-JP" altLang="en-US" sz="2800" dirty="0"/>
                    </a:p>
                  </a:txBody>
                  <a:tcPr marL="104120" marR="104120"/>
                </a:tc>
                <a:tc>
                  <a:txBody>
                    <a:bodyPr/>
                    <a:lstStyle/>
                    <a:p>
                      <a:pPr algn="ctr"/>
                      <a:r>
                        <a:rPr kumimoji="1" lang="en-US" altLang="ja-JP" sz="2800" dirty="0"/>
                        <a:t>D</a:t>
                      </a:r>
                      <a:endParaRPr kumimoji="1" lang="ja-JP" altLang="en-US" sz="2800" dirty="0"/>
                    </a:p>
                  </a:txBody>
                  <a:tcPr marL="104120" marR="104120"/>
                </a:tc>
                <a:extLst>
                  <a:ext uri="{0D108BD9-81ED-4DB2-BD59-A6C34878D82A}">
                    <a16:rowId xmlns:a16="http://schemas.microsoft.com/office/drawing/2014/main" val="855490838"/>
                  </a:ext>
                </a:extLst>
              </a:tr>
            </a:tbl>
          </a:graphicData>
        </a:graphic>
      </p:graphicFrame>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12</a:t>
            </a:fld>
            <a:endParaRPr lang="ja-JP" altLang="en-US"/>
          </a:p>
        </p:txBody>
      </p:sp>
      <p:sp>
        <p:nvSpPr>
          <p:cNvPr id="7" name="上下矢印 6"/>
          <p:cNvSpPr/>
          <p:nvPr/>
        </p:nvSpPr>
        <p:spPr>
          <a:xfrm>
            <a:off x="4185382" y="2476222"/>
            <a:ext cx="773227" cy="1362966"/>
          </a:xfrm>
          <a:prstGeom prst="upDownArrow">
            <a:avLst>
              <a:gd name="adj1" fmla="val 4145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コンテンツ プレースホルダー 5"/>
          <p:cNvGraphicFramePr>
            <a:graphicFrameLocks/>
          </p:cNvGraphicFramePr>
          <p:nvPr>
            <p:extLst>
              <p:ext uri="{D42A27DB-BD31-4B8C-83A1-F6EECF244321}">
                <p14:modId xmlns:p14="http://schemas.microsoft.com/office/powerpoint/2010/main" val="166101289"/>
              </p:ext>
            </p:extLst>
          </p:nvPr>
        </p:nvGraphicFramePr>
        <p:xfrm>
          <a:off x="628652" y="3971625"/>
          <a:ext cx="7904985" cy="518160"/>
        </p:xfrm>
        <a:graphic>
          <a:graphicData uri="http://schemas.openxmlformats.org/drawingml/2006/table">
            <a:tbl>
              <a:tblPr firstRow="1" bandRow="1">
                <a:tableStyleId>{D7AC3CCA-C797-4891-BE02-D94E43425B78}</a:tableStyleId>
              </a:tblPr>
              <a:tblGrid>
                <a:gridCol w="718635">
                  <a:extLst>
                    <a:ext uri="{9D8B030D-6E8A-4147-A177-3AD203B41FA5}">
                      <a16:colId xmlns:a16="http://schemas.microsoft.com/office/drawing/2014/main" val="3361571158"/>
                    </a:ext>
                  </a:extLst>
                </a:gridCol>
                <a:gridCol w="718635">
                  <a:extLst>
                    <a:ext uri="{9D8B030D-6E8A-4147-A177-3AD203B41FA5}">
                      <a16:colId xmlns:a16="http://schemas.microsoft.com/office/drawing/2014/main" val="2639197340"/>
                    </a:ext>
                  </a:extLst>
                </a:gridCol>
                <a:gridCol w="718635">
                  <a:extLst>
                    <a:ext uri="{9D8B030D-6E8A-4147-A177-3AD203B41FA5}">
                      <a16:colId xmlns:a16="http://schemas.microsoft.com/office/drawing/2014/main" val="3215352619"/>
                    </a:ext>
                  </a:extLst>
                </a:gridCol>
                <a:gridCol w="718635">
                  <a:extLst>
                    <a:ext uri="{9D8B030D-6E8A-4147-A177-3AD203B41FA5}">
                      <a16:colId xmlns:a16="http://schemas.microsoft.com/office/drawing/2014/main" val="3938092598"/>
                    </a:ext>
                  </a:extLst>
                </a:gridCol>
                <a:gridCol w="718635">
                  <a:extLst>
                    <a:ext uri="{9D8B030D-6E8A-4147-A177-3AD203B41FA5}">
                      <a16:colId xmlns:a16="http://schemas.microsoft.com/office/drawing/2014/main" val="2065839155"/>
                    </a:ext>
                  </a:extLst>
                </a:gridCol>
                <a:gridCol w="718635">
                  <a:extLst>
                    <a:ext uri="{9D8B030D-6E8A-4147-A177-3AD203B41FA5}">
                      <a16:colId xmlns:a16="http://schemas.microsoft.com/office/drawing/2014/main" val="1264171064"/>
                    </a:ext>
                  </a:extLst>
                </a:gridCol>
                <a:gridCol w="718635">
                  <a:extLst>
                    <a:ext uri="{9D8B030D-6E8A-4147-A177-3AD203B41FA5}">
                      <a16:colId xmlns:a16="http://schemas.microsoft.com/office/drawing/2014/main" val="3096433323"/>
                    </a:ext>
                  </a:extLst>
                </a:gridCol>
                <a:gridCol w="718635">
                  <a:extLst>
                    <a:ext uri="{9D8B030D-6E8A-4147-A177-3AD203B41FA5}">
                      <a16:colId xmlns:a16="http://schemas.microsoft.com/office/drawing/2014/main" val="986307316"/>
                    </a:ext>
                  </a:extLst>
                </a:gridCol>
                <a:gridCol w="718635">
                  <a:extLst>
                    <a:ext uri="{9D8B030D-6E8A-4147-A177-3AD203B41FA5}">
                      <a16:colId xmlns:a16="http://schemas.microsoft.com/office/drawing/2014/main" val="492458830"/>
                    </a:ext>
                  </a:extLst>
                </a:gridCol>
                <a:gridCol w="718635">
                  <a:extLst>
                    <a:ext uri="{9D8B030D-6E8A-4147-A177-3AD203B41FA5}">
                      <a16:colId xmlns:a16="http://schemas.microsoft.com/office/drawing/2014/main" val="237548232"/>
                    </a:ext>
                  </a:extLst>
                </a:gridCol>
                <a:gridCol w="718635">
                  <a:extLst>
                    <a:ext uri="{9D8B030D-6E8A-4147-A177-3AD203B41FA5}">
                      <a16:colId xmlns:a16="http://schemas.microsoft.com/office/drawing/2014/main" val="3436395633"/>
                    </a:ext>
                  </a:extLst>
                </a:gridCol>
              </a:tblGrid>
              <a:tr h="370840">
                <a:tc>
                  <a:txBody>
                    <a:bodyPr/>
                    <a:lstStyle/>
                    <a:p>
                      <a:pPr algn="ctr"/>
                      <a:r>
                        <a:rPr kumimoji="1" lang="en-US" altLang="ja-JP" sz="2800" dirty="0"/>
                        <a:t>U</a:t>
                      </a:r>
                      <a:endParaRPr kumimoji="1" lang="ja-JP" altLang="en-US" sz="2800" dirty="0"/>
                    </a:p>
                  </a:txBody>
                  <a:tcPr/>
                </a:tc>
                <a:tc>
                  <a:txBody>
                    <a:bodyPr/>
                    <a:lstStyle/>
                    <a:p>
                      <a:pPr algn="ctr"/>
                      <a:r>
                        <a:rPr kumimoji="1" lang="en-US" altLang="ja-JP" sz="2800" dirty="0"/>
                        <a:t>R</a:t>
                      </a:r>
                      <a:endParaRPr kumimoji="1" lang="ja-JP" altLang="en-US" sz="2800" dirty="0"/>
                    </a:p>
                  </a:txBody>
                  <a:tcPr/>
                </a:tc>
                <a:tc>
                  <a:txBody>
                    <a:bodyPr/>
                    <a:lstStyle/>
                    <a:p>
                      <a:pPr algn="ctr"/>
                      <a:r>
                        <a:rPr kumimoji="1" lang="en-US" altLang="ja-JP" sz="2800" dirty="0"/>
                        <a:t>Y</a:t>
                      </a:r>
                      <a:endParaRPr kumimoji="1" lang="ja-JP" altLang="en-US" sz="2800" dirty="0"/>
                    </a:p>
                  </a:txBody>
                  <a:tcPr/>
                </a:tc>
                <a:tc>
                  <a:txBody>
                    <a:bodyPr/>
                    <a:lstStyle/>
                    <a:p>
                      <a:pPr algn="ctr"/>
                      <a:r>
                        <a:rPr kumimoji="1" lang="en-US" altLang="ja-JP" sz="2800" dirty="0"/>
                        <a:t>Y</a:t>
                      </a:r>
                      <a:endParaRPr kumimoji="1" lang="ja-JP" altLang="en-US" sz="2800" dirty="0"/>
                    </a:p>
                  </a:txBody>
                  <a:tcPr/>
                </a:tc>
                <a:tc>
                  <a:txBody>
                    <a:bodyPr/>
                    <a:lstStyle/>
                    <a:p>
                      <a:pPr algn="ctr"/>
                      <a:r>
                        <a:rPr kumimoji="1" lang="en-US" altLang="ja-JP" sz="2800" dirty="0"/>
                        <a:t>B</a:t>
                      </a:r>
                      <a:endParaRPr kumimoji="1" lang="ja-JP" altLang="en-US" sz="2800" dirty="0"/>
                    </a:p>
                  </a:txBody>
                  <a:tcPr/>
                </a:tc>
                <a:tc>
                  <a:txBody>
                    <a:bodyPr/>
                    <a:lstStyle/>
                    <a:p>
                      <a:pPr algn="ctr"/>
                      <a:endParaRPr kumimoji="1" lang="ja-JP" altLang="en-US" sz="2800" dirty="0"/>
                    </a:p>
                  </a:txBody>
                  <a:tcPr/>
                </a:tc>
                <a:tc>
                  <a:txBody>
                    <a:bodyPr/>
                    <a:lstStyle/>
                    <a:p>
                      <a:pPr algn="ctr"/>
                      <a:r>
                        <a:rPr kumimoji="1" lang="en-US" altLang="ja-JP" sz="2800" dirty="0"/>
                        <a:t>J</a:t>
                      </a:r>
                      <a:endParaRPr kumimoji="1" lang="ja-JP" altLang="en-US" sz="2800" dirty="0"/>
                    </a:p>
                  </a:txBody>
                  <a:tcPr/>
                </a:tc>
                <a:tc>
                  <a:txBody>
                    <a:bodyPr/>
                    <a:lstStyle/>
                    <a:p>
                      <a:pPr algn="ctr"/>
                      <a:r>
                        <a:rPr kumimoji="1" lang="en-US" altLang="ja-JP" sz="2800" dirty="0"/>
                        <a:t>B</a:t>
                      </a:r>
                      <a:endParaRPr kumimoji="1" lang="ja-JP" altLang="en-US" sz="2800" dirty="0"/>
                    </a:p>
                  </a:txBody>
                  <a:tcPr/>
                </a:tc>
                <a:tc>
                  <a:txBody>
                    <a:bodyPr/>
                    <a:lstStyle/>
                    <a:p>
                      <a:pPr algn="ctr"/>
                      <a:r>
                        <a:rPr kumimoji="1" lang="en-US" altLang="ja-JP" sz="2800" dirty="0"/>
                        <a:t>E</a:t>
                      </a:r>
                      <a:endParaRPr kumimoji="1" lang="ja-JP" altLang="en-US" sz="2800" dirty="0"/>
                    </a:p>
                  </a:txBody>
                  <a:tcPr/>
                </a:tc>
                <a:tc>
                  <a:txBody>
                    <a:bodyPr/>
                    <a:lstStyle/>
                    <a:p>
                      <a:pPr algn="ctr"/>
                      <a:r>
                        <a:rPr kumimoji="1" lang="en-US" altLang="ja-JP" sz="2800" dirty="0"/>
                        <a:t>Y</a:t>
                      </a:r>
                      <a:endParaRPr kumimoji="1" lang="ja-JP" altLang="en-US" sz="2800" dirty="0"/>
                    </a:p>
                  </a:txBody>
                  <a:tcPr/>
                </a:tc>
                <a:tc>
                  <a:txBody>
                    <a:bodyPr/>
                    <a:lstStyle/>
                    <a:p>
                      <a:pPr algn="ctr"/>
                      <a:r>
                        <a:rPr kumimoji="1" lang="en-US" altLang="ja-JP" sz="2800" dirty="0"/>
                        <a:t>Q</a:t>
                      </a:r>
                      <a:endParaRPr kumimoji="1" lang="ja-JP" altLang="en-US" sz="2800" dirty="0"/>
                    </a:p>
                  </a:txBody>
                  <a:tcPr/>
                </a:tc>
                <a:extLst>
                  <a:ext uri="{0D108BD9-81ED-4DB2-BD59-A6C34878D82A}">
                    <a16:rowId xmlns:a16="http://schemas.microsoft.com/office/drawing/2014/main" val="855490838"/>
                  </a:ext>
                </a:extLst>
              </a:tr>
            </a:tbl>
          </a:graphicData>
        </a:graphic>
      </p:graphicFrame>
      <p:sp>
        <p:nvSpPr>
          <p:cNvPr id="9" name="テキスト ボックス 8"/>
          <p:cNvSpPr txBox="1"/>
          <p:nvPr/>
        </p:nvSpPr>
        <p:spPr>
          <a:xfrm>
            <a:off x="4958609" y="2896095"/>
            <a:ext cx="2159000" cy="523220"/>
          </a:xfrm>
          <a:prstGeom prst="rect">
            <a:avLst/>
          </a:prstGeom>
          <a:noFill/>
        </p:spPr>
        <p:txBody>
          <a:bodyPr wrap="square" rtlCol="0">
            <a:spAutoFit/>
          </a:bodyPr>
          <a:lstStyle/>
          <a:p>
            <a:r>
              <a:rPr lang="en-US" altLang="ja-JP" sz="2800" dirty="0"/>
              <a:t>13</a:t>
            </a:r>
            <a:r>
              <a:rPr lang="ja-JP" altLang="en-US" sz="2800" dirty="0"/>
              <a:t>個ずらし</a:t>
            </a:r>
            <a:endParaRPr kumimoji="1" lang="ja-JP" altLang="en-US" sz="2800" dirty="0"/>
          </a:p>
        </p:txBody>
      </p:sp>
      <p:sp>
        <p:nvSpPr>
          <p:cNvPr id="3" name="テキスト ボックス 2"/>
          <p:cNvSpPr txBox="1"/>
          <p:nvPr/>
        </p:nvSpPr>
        <p:spPr>
          <a:xfrm>
            <a:off x="1925609" y="4808827"/>
            <a:ext cx="5311069" cy="1384995"/>
          </a:xfrm>
          <a:prstGeom prst="rect">
            <a:avLst/>
          </a:prstGeom>
          <a:noFill/>
        </p:spPr>
        <p:txBody>
          <a:bodyPr wrap="none" rtlCol="0">
            <a:spAutoFit/>
          </a:bodyPr>
          <a:lstStyle/>
          <a:p>
            <a:r>
              <a:rPr kumimoji="1" lang="en-US" altLang="ja-JP" sz="2800" dirty="0">
                <a:latin typeface="Consolas" panose="020B0609020204030204" pitchFamily="49" charset="0"/>
              </a:rPr>
              <a:t>ABCDEFGHIJKLMNOPQRSTUVWXYZ</a:t>
            </a:r>
          </a:p>
          <a:p>
            <a:r>
              <a:rPr lang="en-US" altLang="ja-JP" sz="2800" dirty="0">
                <a:latin typeface="Consolas" panose="020B0609020204030204" pitchFamily="49" charset="0"/>
              </a:rPr>
              <a:t>||||||||||||||||||||||||||</a:t>
            </a:r>
            <a:endParaRPr kumimoji="1" lang="en-US" altLang="ja-JP" sz="2800" dirty="0">
              <a:latin typeface="Consolas" panose="020B0609020204030204" pitchFamily="49" charset="0"/>
            </a:endParaRPr>
          </a:p>
          <a:p>
            <a:r>
              <a:rPr lang="en-US" altLang="ja-JP" sz="2800" dirty="0">
                <a:latin typeface="Consolas" panose="020B0609020204030204" pitchFamily="49" charset="0"/>
              </a:rPr>
              <a:t>NOPQRSTUVWXYZABCDEFGHIJKLM</a:t>
            </a:r>
            <a:endParaRPr kumimoji="1" lang="ja-JP" altLang="en-US" sz="2800" dirty="0">
              <a:latin typeface="Consolas" panose="020B0609020204030204" pitchFamily="49" charset="0"/>
            </a:endParaRPr>
          </a:p>
        </p:txBody>
      </p:sp>
    </p:spTree>
    <p:extLst>
      <p:ext uri="{BB962C8B-B14F-4D97-AF65-F5344CB8AC3E}">
        <p14:creationId xmlns:p14="http://schemas.microsoft.com/office/powerpoint/2010/main" val="339217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古代から現代へ</a:t>
            </a:r>
          </a:p>
        </p:txBody>
      </p:sp>
      <p:sp>
        <p:nvSpPr>
          <p:cNvPr id="3" name="コンテンツ プレースホルダー 2"/>
          <p:cNvSpPr>
            <a:spLocks noGrp="1"/>
          </p:cNvSpPr>
          <p:nvPr>
            <p:ph idx="1"/>
          </p:nvPr>
        </p:nvSpPr>
        <p:spPr>
          <a:xfrm>
            <a:off x="628650" y="1565349"/>
            <a:ext cx="7689850" cy="4657651"/>
          </a:xfrm>
        </p:spPr>
        <p:txBody>
          <a:bodyPr>
            <a:normAutofit lnSpcReduction="10000"/>
          </a:bodyPr>
          <a:lstStyle/>
          <a:p>
            <a:r>
              <a:rPr lang="ja-JP" altLang="en-US" sz="2800" dirty="0">
                <a:latin typeface="ＭＳ ゴシック" panose="020B0609070205080204" pitchFamily="49" charset="-128"/>
                <a:ea typeface="ＭＳ ゴシック" panose="020B0609070205080204" pitchFamily="49" charset="-128"/>
              </a:rPr>
              <a:t>近代以前　暗号は緩やかに発達</a:t>
            </a:r>
            <a:endParaRPr lang="en-US" altLang="ja-JP" sz="2800" dirty="0">
              <a:latin typeface="ＭＳ ゴシック" panose="020B0609070205080204" pitchFamily="49" charset="-128"/>
              <a:ea typeface="ＭＳ ゴシック" panose="020B0609070205080204" pitchFamily="49" charset="-128"/>
            </a:endParaRPr>
          </a:p>
          <a:p>
            <a:pPr lvl="1"/>
            <a:r>
              <a:rPr lang="ja-JP" altLang="ja-JP" sz="2400" dirty="0">
                <a:latin typeface="ＭＳ ゴシック" panose="020B0609070205080204" pitchFamily="49" charset="-128"/>
                <a:ea typeface="ＭＳ ゴシック" panose="020B0609070205080204" pitchFamily="49" charset="-128"/>
              </a:rPr>
              <a:t>科学者が自分の発見を秘匿しつつ、先に発見していたことを主張するために、アナグラムによる暗号文を公開</a:t>
            </a:r>
            <a:endParaRPr lang="en-US" altLang="ja-JP" sz="2400" dirty="0">
              <a:latin typeface="ＭＳ ゴシック" panose="020B0609070205080204" pitchFamily="49" charset="-128"/>
              <a:ea typeface="ＭＳ ゴシック" panose="020B0609070205080204" pitchFamily="49" charset="-128"/>
            </a:endParaRPr>
          </a:p>
          <a:p>
            <a:pPr lvl="1"/>
            <a:r>
              <a:rPr lang="ja-JP" altLang="ja-JP" sz="2400" dirty="0">
                <a:latin typeface="ＭＳ ゴシック" panose="020B0609070205080204" pitchFamily="49" charset="-128"/>
                <a:ea typeface="ＭＳ ゴシック" panose="020B0609070205080204" pitchFamily="49" charset="-128"/>
              </a:rPr>
              <a:t>外交や軍事上の必要から</a:t>
            </a:r>
            <a:r>
              <a:rPr lang="ja-JP" altLang="en-US" sz="2400" dirty="0">
                <a:latin typeface="ＭＳ ゴシック" panose="020B0609070205080204" pitchFamily="49" charset="-128"/>
                <a:ea typeface="ＭＳ ゴシック" panose="020B0609070205080204" pitchFamily="49" charset="-128"/>
              </a:rPr>
              <a:t>暗号の</a:t>
            </a:r>
            <a:r>
              <a:rPr lang="ja-JP" altLang="ja-JP" sz="2400" dirty="0">
                <a:latin typeface="ＭＳ ゴシック" panose="020B0609070205080204" pitchFamily="49" charset="-128"/>
                <a:ea typeface="ＭＳ ゴシック" panose="020B0609070205080204" pitchFamily="49" charset="-128"/>
              </a:rPr>
              <a:t>安全性</a:t>
            </a:r>
            <a:r>
              <a:rPr lang="ja-JP" altLang="en-US" sz="2400" dirty="0">
                <a:latin typeface="ＭＳ ゴシック" panose="020B0609070205080204" pitchFamily="49" charset="-128"/>
                <a:ea typeface="ＭＳ ゴシック" panose="020B0609070205080204" pitchFamily="49" charset="-128"/>
              </a:rPr>
              <a:t>を</a:t>
            </a:r>
            <a:r>
              <a:rPr lang="ja-JP" altLang="ja-JP" sz="2400" dirty="0">
                <a:latin typeface="ＭＳ ゴシック" panose="020B0609070205080204" pitchFamily="49" charset="-128"/>
                <a:ea typeface="ＭＳ ゴシック" panose="020B0609070205080204" pitchFamily="49" charset="-128"/>
              </a:rPr>
              <a:t>要求</a:t>
            </a:r>
            <a:endParaRPr lang="en-US" altLang="ja-JP" sz="24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近代～現代　暗号は急速に発達</a:t>
            </a:r>
            <a:endParaRPr lang="en-US" altLang="ja-JP" sz="2800" dirty="0">
              <a:latin typeface="ＭＳ ゴシック" panose="020B0609070205080204" pitchFamily="49" charset="-128"/>
              <a:ea typeface="ＭＳ ゴシック" panose="020B0609070205080204" pitchFamily="49" charset="-128"/>
            </a:endParaRPr>
          </a:p>
          <a:p>
            <a:pPr lvl="1"/>
            <a:r>
              <a:rPr lang="en-US" altLang="ja-JP" sz="2400" dirty="0">
                <a:latin typeface="ＭＳ ゴシック" panose="020B0609070205080204" pitchFamily="49" charset="-128"/>
                <a:ea typeface="ＭＳ ゴシック" panose="020B0609070205080204" pitchFamily="49" charset="-128"/>
              </a:rPr>
              <a:t>1895</a:t>
            </a:r>
            <a:r>
              <a:rPr lang="ja-JP" altLang="en-US" sz="2400" dirty="0">
                <a:latin typeface="ＭＳ ゴシック" panose="020B0609070205080204" pitchFamily="49" charset="-128"/>
                <a:ea typeface="ＭＳ ゴシック" panose="020B0609070205080204" pitchFamily="49" charset="-128"/>
              </a:rPr>
              <a:t>年　モールス信号による無線通信の実現</a:t>
            </a:r>
            <a:endParaRPr lang="en-US" altLang="ja-JP" sz="2400" dirty="0">
              <a:latin typeface="ＭＳ ゴシック" panose="020B0609070205080204" pitchFamily="49" charset="-128"/>
              <a:ea typeface="ＭＳ ゴシック" panose="020B0609070205080204" pitchFamily="49" charset="-128"/>
            </a:endParaRPr>
          </a:p>
          <a:p>
            <a:pPr lvl="2"/>
            <a:r>
              <a:rPr lang="ja-JP" altLang="en-US" sz="1800" dirty="0">
                <a:latin typeface="ＭＳ ゴシック" panose="020B0609070205080204" pitchFamily="49" charset="-128"/>
                <a:ea typeface="ＭＳ ゴシック" panose="020B0609070205080204" pitchFamily="49" charset="-128"/>
              </a:rPr>
              <a:t>誰でも傍受可能→暗号技術が必須に</a:t>
            </a:r>
            <a:endParaRPr lang="en-US" altLang="ja-JP" sz="1800" dirty="0">
              <a:latin typeface="ＭＳ ゴシック" panose="020B0609070205080204" pitchFamily="49" charset="-128"/>
              <a:ea typeface="ＭＳ ゴシック" panose="020B0609070205080204" pitchFamily="49" charset="-128"/>
            </a:endParaRPr>
          </a:p>
          <a:p>
            <a:pPr lvl="1"/>
            <a:r>
              <a:rPr lang="en-US" altLang="ja-JP" sz="2400" dirty="0">
                <a:latin typeface="ＭＳ ゴシック" panose="020B0609070205080204" pitchFamily="49" charset="-128"/>
                <a:ea typeface="ＭＳ ゴシック" panose="020B0609070205080204" pitchFamily="49" charset="-128"/>
              </a:rPr>
              <a:t>1918</a:t>
            </a:r>
            <a:r>
              <a:rPr lang="ja-JP" altLang="en-US" sz="2400" dirty="0">
                <a:latin typeface="ＭＳ ゴシック" panose="020B0609070205080204" pitchFamily="49" charset="-128"/>
                <a:ea typeface="ＭＳ ゴシック" panose="020B0609070205080204" pitchFamily="49" charset="-128"/>
              </a:rPr>
              <a:t>年　</a:t>
            </a:r>
            <a:r>
              <a:rPr lang="ja-JP" altLang="ja-JP" sz="2400" dirty="0">
                <a:latin typeface="ＭＳ ゴシック" panose="020B0609070205080204" pitchFamily="49" charset="-128"/>
                <a:ea typeface="ＭＳ ゴシック" panose="020B0609070205080204" pitchFamily="49" charset="-128"/>
              </a:rPr>
              <a:t>機械式暗号装置</a:t>
            </a:r>
            <a:r>
              <a:rPr lang="ja-JP" altLang="en-US" sz="2400" dirty="0">
                <a:latin typeface="ＭＳ ゴシック" panose="020B0609070205080204" pitchFamily="49" charset="-128"/>
                <a:ea typeface="ＭＳ ゴシック" panose="020B0609070205080204" pitchFamily="49" charset="-128"/>
              </a:rPr>
              <a:t>「エニグマ」</a:t>
            </a:r>
            <a:r>
              <a:rPr lang="ja-JP" altLang="ja-JP" sz="2400" dirty="0">
                <a:latin typeface="ＭＳ ゴシック" panose="020B0609070205080204" pitchFamily="49" charset="-128"/>
                <a:ea typeface="ＭＳ ゴシック" panose="020B0609070205080204" pitchFamily="49" charset="-128"/>
              </a:rPr>
              <a:t>の発明</a:t>
            </a:r>
            <a:endParaRPr lang="en-US" altLang="ja-JP" sz="2400" dirty="0">
              <a:latin typeface="ＭＳ ゴシック" panose="020B0609070205080204" pitchFamily="49" charset="-128"/>
              <a:ea typeface="ＭＳ ゴシック" panose="020B0609070205080204" pitchFamily="49" charset="-128"/>
            </a:endParaRPr>
          </a:p>
          <a:p>
            <a:pPr lvl="2"/>
            <a:r>
              <a:rPr lang="en-US" altLang="ja-JP" sz="1800" dirty="0">
                <a:latin typeface="ＭＳ ゴシック" panose="020B0609070205080204" pitchFamily="49" charset="-128"/>
                <a:ea typeface="ＭＳ ゴシック" panose="020B0609070205080204" pitchFamily="49" charset="-128"/>
              </a:rPr>
              <a:t>1925</a:t>
            </a:r>
            <a:r>
              <a:rPr lang="ja-JP" altLang="en-US" sz="1800" dirty="0">
                <a:latin typeface="ＭＳ ゴシック" panose="020B0609070205080204" pitchFamily="49" charset="-128"/>
                <a:ea typeface="ＭＳ ゴシック" panose="020B0609070205080204" pitchFamily="49" charset="-128"/>
              </a:rPr>
              <a:t>年　ドイツ軍が正式採用</a:t>
            </a:r>
            <a:endParaRPr lang="en-US" altLang="ja-JP" sz="1800" dirty="0">
              <a:latin typeface="ＭＳ ゴシック" panose="020B0609070205080204" pitchFamily="49" charset="-128"/>
              <a:ea typeface="ＭＳ ゴシック" panose="020B0609070205080204" pitchFamily="49" charset="-128"/>
            </a:endParaRPr>
          </a:p>
          <a:p>
            <a:pPr lvl="2"/>
            <a:r>
              <a:rPr lang="en-US" altLang="ja-JP" sz="1800" dirty="0">
                <a:latin typeface="ＭＳ ゴシック" panose="020B0609070205080204" pitchFamily="49" charset="-128"/>
                <a:ea typeface="ＭＳ ゴシック" panose="020B0609070205080204" pitchFamily="49" charset="-128"/>
              </a:rPr>
              <a:t>1939</a:t>
            </a:r>
            <a:r>
              <a:rPr lang="ja-JP" altLang="en-US" sz="1800" dirty="0">
                <a:latin typeface="ＭＳ ゴシック" panose="020B0609070205080204" pitchFamily="49" charset="-128"/>
                <a:ea typeface="ＭＳ ゴシック" panose="020B0609070205080204" pitchFamily="49" charset="-128"/>
              </a:rPr>
              <a:t>年　イギリスの暗号学者アラン・チューリングらが解読</a:t>
            </a:r>
            <a:endParaRPr lang="en-US" altLang="ja-JP" sz="1800" dirty="0">
              <a:latin typeface="ＭＳ ゴシック" panose="020B0609070205080204" pitchFamily="49" charset="-128"/>
              <a:ea typeface="ＭＳ ゴシック" panose="020B0609070205080204" pitchFamily="49" charset="-128"/>
            </a:endParaRPr>
          </a:p>
          <a:p>
            <a:pPr lvl="1"/>
            <a:r>
              <a:rPr lang="en-US" altLang="ja-JP" sz="2400" dirty="0">
                <a:latin typeface="ＭＳ ゴシック" panose="020B0609070205080204" pitchFamily="49" charset="-128"/>
                <a:ea typeface="ＭＳ ゴシック" panose="020B0609070205080204" pitchFamily="49" charset="-128"/>
              </a:rPr>
              <a:t>1940</a:t>
            </a:r>
            <a:r>
              <a:rPr lang="ja-JP" altLang="en-US" sz="2400" dirty="0">
                <a:latin typeface="ＭＳ ゴシック" panose="020B0609070205080204" pitchFamily="49" charset="-128"/>
                <a:ea typeface="ＭＳ ゴシック" panose="020B0609070205080204" pitchFamily="49" charset="-128"/>
              </a:rPr>
              <a:t>年代　</a:t>
            </a:r>
            <a:r>
              <a:rPr lang="ja-JP" altLang="ja-JP" sz="2400" dirty="0">
                <a:latin typeface="ＭＳ ゴシック" panose="020B0609070205080204" pitchFamily="49" charset="-128"/>
                <a:ea typeface="ＭＳ ゴシック" panose="020B0609070205080204" pitchFamily="49" charset="-128"/>
              </a:rPr>
              <a:t>電子計算機（コンピュータ）の登場</a:t>
            </a:r>
            <a:endParaRPr lang="en-US" altLang="ja-JP" sz="2400" dirty="0">
              <a:latin typeface="ＭＳ ゴシック" panose="020B0609070205080204" pitchFamily="49" charset="-128"/>
              <a:ea typeface="ＭＳ ゴシック" panose="020B0609070205080204" pitchFamily="49" charset="-128"/>
            </a:endParaRPr>
          </a:p>
          <a:p>
            <a:pPr lvl="1"/>
            <a:r>
              <a:rPr lang="en-US" altLang="ja-JP" sz="2400" dirty="0">
                <a:latin typeface="ＭＳ ゴシック" panose="020B0609070205080204" pitchFamily="49" charset="-128"/>
                <a:ea typeface="ＭＳ ゴシック" panose="020B0609070205080204" pitchFamily="49" charset="-128"/>
              </a:rPr>
              <a:t>1990</a:t>
            </a:r>
            <a:r>
              <a:rPr lang="ja-JP" altLang="en-US" sz="2400" dirty="0">
                <a:latin typeface="ＭＳ ゴシック" panose="020B0609070205080204" pitchFamily="49" charset="-128"/>
                <a:ea typeface="ＭＳ ゴシック" panose="020B0609070205080204" pitchFamily="49" charset="-128"/>
              </a:rPr>
              <a:t>年代～　インターネットの普及　</a:t>
            </a:r>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spTree>
    <p:extLst>
      <p:ext uri="{BB962C8B-B14F-4D97-AF65-F5344CB8AC3E}">
        <p14:creationId xmlns:p14="http://schemas.microsoft.com/office/powerpoint/2010/main" val="3416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ctr">
            <a:normAutofit/>
          </a:bodyPr>
          <a:lstStyle/>
          <a:p>
            <a:pPr algn="ctr"/>
            <a:r>
              <a:rPr lang="ja-JP" altLang="en-US" dirty="0"/>
              <a:t>現代暗号で用いられる技術</a:t>
            </a:r>
            <a:endParaRPr kumimoji="1" lang="ja-JP" altLang="en-US" sz="3600" dirty="0">
              <a:solidFill>
                <a:schemeClr val="tx1">
                  <a:lumMod val="65000"/>
                  <a:lumOff val="35000"/>
                </a:schemeClr>
              </a:solidFill>
            </a:endParaRPr>
          </a:p>
        </p:txBody>
      </p:sp>
      <p:sp>
        <p:nvSpPr>
          <p:cNvPr id="7" name="テキスト プレースホルダー 6"/>
          <p:cNvSpPr>
            <a:spLocks noGrp="1"/>
          </p:cNvSpPr>
          <p:nvPr>
            <p:ph type="body" idx="1"/>
          </p:nvPr>
        </p:nvSpPr>
        <p:spPr/>
        <p:txBody>
          <a:bodyPr>
            <a:normAutofit/>
          </a:bodyPr>
          <a:lstStyle/>
          <a:p>
            <a:endParaRPr kumimoji="1" lang="ja-JP" altLang="en-US" sz="2800" dirty="0"/>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Tree>
    <p:extLst>
      <p:ext uri="{BB962C8B-B14F-4D97-AF65-F5344CB8AC3E}">
        <p14:creationId xmlns:p14="http://schemas.microsoft.com/office/powerpoint/2010/main" val="143096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73464" y="1558814"/>
            <a:ext cx="6997071" cy="13877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400" dirty="0">
                <a:solidFill>
                  <a:srgbClr val="FF0000"/>
                </a:solidFill>
                <a:latin typeface="ＭＳ ゴシック" panose="020B0609070205080204" pitchFamily="49" charset="-128"/>
                <a:ea typeface="ＭＳ ゴシック" panose="020B0609070205080204" pitchFamily="49" charset="-128"/>
              </a:rPr>
              <a:t>ケルクホフスの原理</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r>
              <a:rPr lang="ja-JP" altLang="en-US" sz="2000" u="sng" dirty="0">
                <a:latin typeface="ＭＳ ゴシック" panose="020B0609070205080204" pitchFamily="49" charset="-128"/>
                <a:ea typeface="ＭＳ ゴシック" panose="020B0609070205080204" pitchFamily="49" charset="-128"/>
              </a:rPr>
              <a:t>秘密鍵</a:t>
            </a:r>
            <a:r>
              <a:rPr lang="ja-JP" altLang="en-US" sz="2000" dirty="0">
                <a:latin typeface="ＭＳ ゴシック" panose="020B0609070205080204" pitchFamily="49" charset="-128"/>
                <a:ea typeface="ＭＳ ゴシック" panose="020B0609070205080204" pitchFamily="49" charset="-128"/>
              </a:rPr>
              <a:t>以外の情報を敵（攻撃者）が知ったとしても、なお安全でなければならない</a:t>
            </a:r>
            <a:endParaRPr lang="en-US" altLang="ja-JP" sz="2000" dirty="0">
              <a:latin typeface="ＭＳ ゴシック" panose="020B0609070205080204" pitchFamily="49" charset="-128"/>
              <a:ea typeface="ＭＳ ゴシック" panose="020B0609070205080204" pitchFamily="49" charset="-128"/>
            </a:endParaRPr>
          </a:p>
          <a:p>
            <a:pPr algn="ctr"/>
            <a:endParaRPr kumimoji="1" lang="ja-JP" altLang="en-US" dirty="0"/>
          </a:p>
        </p:txBody>
      </p:sp>
      <p:sp>
        <p:nvSpPr>
          <p:cNvPr id="2" name="タイトル 1"/>
          <p:cNvSpPr>
            <a:spLocks noGrp="1"/>
          </p:cNvSpPr>
          <p:nvPr>
            <p:ph type="title"/>
          </p:nvPr>
        </p:nvSpPr>
        <p:spPr/>
        <p:txBody>
          <a:bodyPr>
            <a:normAutofit/>
          </a:bodyPr>
          <a:lstStyle/>
          <a:p>
            <a:r>
              <a:rPr lang="ja-JP" altLang="en-US" sz="4000" dirty="0"/>
              <a:t>現代暗号の安全性</a:t>
            </a:r>
          </a:p>
        </p:txBody>
      </p:sp>
      <p:sp>
        <p:nvSpPr>
          <p:cNvPr id="3" name="コンテンツ プレースホルダー 2"/>
          <p:cNvSpPr>
            <a:spLocks noGrp="1"/>
          </p:cNvSpPr>
          <p:nvPr>
            <p:ph idx="1"/>
          </p:nvPr>
        </p:nvSpPr>
        <p:spPr>
          <a:xfrm>
            <a:off x="733647" y="3280374"/>
            <a:ext cx="7301863" cy="2742130"/>
          </a:xfrm>
        </p:spPr>
        <p:txBody>
          <a:bodyPr>
            <a:normAutofit/>
          </a:bodyPr>
          <a:lstStyle/>
          <a:p>
            <a:r>
              <a:rPr lang="ja-JP" altLang="en-US" sz="2800" dirty="0"/>
              <a:t>秘密鍵以外の情報とは</a:t>
            </a:r>
            <a:r>
              <a:rPr lang="ja-JP" altLang="en-US" sz="2800" u="sng" dirty="0"/>
              <a:t>暗号化アルゴリズム</a:t>
            </a:r>
            <a:r>
              <a:rPr lang="ja-JP" altLang="en-US" sz="2800" dirty="0"/>
              <a:t>、</a:t>
            </a:r>
            <a:r>
              <a:rPr lang="ja-JP" altLang="en-US" sz="2800" u="sng" dirty="0"/>
              <a:t>復号化アルゴリズム</a:t>
            </a:r>
            <a:r>
              <a:rPr lang="ja-JP" altLang="en-US" sz="2800" dirty="0"/>
              <a:t>など</a:t>
            </a:r>
            <a:endParaRPr lang="en-US" altLang="ja-JP" sz="2800" dirty="0"/>
          </a:p>
          <a:p>
            <a:r>
              <a:rPr lang="ja-JP" altLang="en-US" sz="2800" dirty="0"/>
              <a:t>ケルクホフスの原理は現代暗号の</a:t>
            </a:r>
            <a:r>
              <a:rPr lang="ja-JP" altLang="en-US" sz="2800" u="sng" dirty="0"/>
              <a:t>基本的要請</a:t>
            </a:r>
            <a:endParaRPr lang="en-US" altLang="ja-JP" sz="2800" u="sng" dirty="0"/>
          </a:p>
          <a:p>
            <a:r>
              <a:rPr lang="ja-JP" altLang="en-US" sz="2800" dirty="0"/>
              <a:t>アルゴリズムが公開されていれば、研究者間で暗号の安全性を検討でき、</a:t>
            </a:r>
            <a:r>
              <a:rPr lang="ja-JP" altLang="en-US" sz="2800" u="sng" dirty="0"/>
              <a:t>標準化</a:t>
            </a:r>
            <a:r>
              <a:rPr lang="ja-JP" altLang="en-US" sz="2800" dirty="0"/>
              <a:t>することができるという利点がある</a:t>
            </a:r>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15</a:t>
            </a:fld>
            <a:endParaRPr lang="ja-JP" altLang="en-US" dirty="0"/>
          </a:p>
        </p:txBody>
      </p:sp>
    </p:spTree>
    <p:extLst>
      <p:ext uri="{BB962C8B-B14F-4D97-AF65-F5344CB8AC3E}">
        <p14:creationId xmlns:p14="http://schemas.microsoft.com/office/powerpoint/2010/main" val="294331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60438"/>
          </a:xfrm>
        </p:spPr>
        <p:txBody>
          <a:bodyPr>
            <a:normAutofit/>
          </a:bodyPr>
          <a:lstStyle/>
          <a:p>
            <a:r>
              <a:rPr lang="ja-JP" altLang="en-US" sz="4000" dirty="0"/>
              <a:t>安全性の種類</a:t>
            </a:r>
            <a:endParaRPr kumimoji="1" lang="ja-JP" altLang="en-US" sz="4000" dirty="0"/>
          </a:p>
        </p:txBody>
      </p:sp>
      <p:sp>
        <p:nvSpPr>
          <p:cNvPr id="3" name="コンテンツ プレースホルダー 2"/>
          <p:cNvSpPr>
            <a:spLocks noGrp="1"/>
          </p:cNvSpPr>
          <p:nvPr>
            <p:ph idx="1"/>
          </p:nvPr>
        </p:nvSpPr>
        <p:spPr>
          <a:xfrm>
            <a:off x="628650" y="1325565"/>
            <a:ext cx="7677150" cy="5030786"/>
          </a:xfrm>
        </p:spPr>
        <p:txBody>
          <a:bodyPr>
            <a:normAutofit fontScale="92500"/>
          </a:bodyPr>
          <a:lstStyle/>
          <a:p>
            <a:r>
              <a:rPr kumimoji="1" lang="ja-JP" altLang="en-US" sz="2800" b="1" dirty="0">
                <a:solidFill>
                  <a:srgbClr val="FF0000"/>
                </a:solidFill>
              </a:rPr>
              <a:t>情報理論的安全性</a:t>
            </a:r>
            <a:r>
              <a:rPr kumimoji="1" lang="ja-JP" altLang="en-US" sz="2800" b="1" dirty="0"/>
              <a:t>（絶対的安全性）</a:t>
            </a:r>
            <a:endParaRPr kumimoji="1" lang="en-US" altLang="ja-JP" sz="2800" b="1" dirty="0"/>
          </a:p>
          <a:p>
            <a:pPr lvl="1"/>
            <a:r>
              <a:rPr lang="ja-JP" altLang="en-US" sz="2400" dirty="0"/>
              <a:t>無限大の計算能力を持つ攻撃者に対しても保証される安全性</a:t>
            </a:r>
            <a:endParaRPr lang="en-US" altLang="ja-JP" sz="2400" dirty="0"/>
          </a:p>
          <a:p>
            <a:pPr lvl="1"/>
            <a:r>
              <a:rPr kumimoji="1" lang="ja-JP" altLang="en-US" sz="2400" dirty="0">
                <a:solidFill>
                  <a:srgbClr val="0000FF"/>
                </a:solidFill>
              </a:rPr>
              <a:t>ワンタイムパッド暗号</a:t>
            </a:r>
            <a:r>
              <a:rPr lang="ja-JP" altLang="en-US" sz="2400" dirty="0"/>
              <a:t>はこの安全性を持つ</a:t>
            </a:r>
            <a:endParaRPr lang="en-US" altLang="ja-JP" sz="2400" dirty="0"/>
          </a:p>
          <a:p>
            <a:pPr lvl="2"/>
            <a:r>
              <a:rPr lang="ja-JP" altLang="en-US" sz="1800" dirty="0"/>
              <a:t>一回で使い捨てる乱数表を利用した暗号</a:t>
            </a:r>
            <a:endParaRPr lang="en-US" altLang="ja-JP" sz="1800" dirty="0"/>
          </a:p>
          <a:p>
            <a:r>
              <a:rPr kumimoji="1" lang="ja-JP" altLang="en-US" sz="2800" b="1" dirty="0">
                <a:solidFill>
                  <a:srgbClr val="FF0000"/>
                </a:solidFill>
              </a:rPr>
              <a:t>計算量的安全性</a:t>
            </a:r>
            <a:endParaRPr kumimoji="1" lang="en-US" altLang="ja-JP" sz="2800" b="1" dirty="0">
              <a:solidFill>
                <a:srgbClr val="FF0000"/>
              </a:solidFill>
            </a:endParaRPr>
          </a:p>
          <a:p>
            <a:pPr lvl="1"/>
            <a:r>
              <a:rPr lang="ja-JP" altLang="en-US" sz="2400" dirty="0"/>
              <a:t>攻撃計算に膨大な時間を要し，現実的に実行不可能という意味での安全性</a:t>
            </a:r>
            <a:endParaRPr lang="en-US" altLang="ja-JP" sz="2400" dirty="0"/>
          </a:p>
          <a:p>
            <a:pPr lvl="1"/>
            <a:r>
              <a:rPr kumimoji="1" lang="ja-JP" altLang="en-US" sz="2400" dirty="0"/>
              <a:t>多くの共通鍵暗号</a:t>
            </a:r>
            <a:r>
              <a:rPr lang="ja-JP" altLang="en-US" sz="2400" dirty="0"/>
              <a:t>，公開鍵暗号の安全性はこれに基づく</a:t>
            </a:r>
            <a:endParaRPr lang="en-US" altLang="ja-JP" sz="2400" dirty="0"/>
          </a:p>
          <a:p>
            <a:r>
              <a:rPr kumimoji="1" lang="ja-JP" altLang="en-US" sz="2800" b="1" dirty="0">
                <a:solidFill>
                  <a:srgbClr val="FF0000"/>
                </a:solidFill>
              </a:rPr>
              <a:t>物理的安全性</a:t>
            </a:r>
            <a:endParaRPr kumimoji="1" lang="en-US" altLang="ja-JP" sz="2800" b="1" dirty="0">
              <a:solidFill>
                <a:srgbClr val="FF0000"/>
              </a:solidFill>
            </a:endParaRPr>
          </a:p>
          <a:p>
            <a:pPr lvl="1"/>
            <a:r>
              <a:rPr lang="ja-JP" altLang="en-US" sz="2400" dirty="0"/>
              <a:t>ある物理原理に基づいて保証される安全性</a:t>
            </a:r>
            <a:endParaRPr lang="en-US" altLang="ja-JP" sz="2400" dirty="0"/>
          </a:p>
          <a:p>
            <a:pPr lvl="1"/>
            <a:r>
              <a:rPr kumimoji="1" lang="ja-JP" altLang="en-US" sz="2400" dirty="0"/>
              <a:t>例：量子暗号</a:t>
            </a:r>
            <a:endParaRPr kumimoji="1" lang="en-US" altLang="ja-JP" sz="2400" dirty="0"/>
          </a:p>
          <a:p>
            <a:pPr lvl="2"/>
            <a:r>
              <a:rPr kumimoji="1" lang="ja-JP" altLang="en-US" sz="1800" dirty="0"/>
              <a:t>不確定性原理を利用して送受信者で情報を共有する回線を利用</a:t>
            </a:r>
            <a:endParaRPr kumimoji="1" lang="en-US" altLang="ja-JP" sz="1800" dirty="0"/>
          </a:p>
          <a:p>
            <a:pPr lvl="2"/>
            <a:r>
              <a:rPr kumimoji="1" lang="ja-JP" altLang="en-US" sz="1800" dirty="0"/>
              <a:t>物体の量子的な状態を痕跡を残さずに測定することはできない</a:t>
            </a:r>
            <a:endParaRPr kumimoji="1" lang="en-US" altLang="ja-JP" sz="1800" dirty="0"/>
          </a:p>
          <a:p>
            <a:pPr lvl="2"/>
            <a:endParaRPr kumimoji="1" lang="en-US" altLang="ja-JP" sz="1800"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16</a:t>
            </a:fld>
            <a:endParaRPr kumimoji="1" lang="ja-JP" altLang="en-US" dirty="0"/>
          </a:p>
        </p:txBody>
      </p:sp>
    </p:spTree>
    <p:extLst>
      <p:ext uri="{BB962C8B-B14F-4D97-AF65-F5344CB8AC3E}">
        <p14:creationId xmlns:p14="http://schemas.microsoft.com/office/powerpoint/2010/main" val="2053890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solidFill>
                  <a:srgbClr val="0000FF"/>
                </a:solidFill>
              </a:rPr>
              <a:t>ワンタイムパッド</a:t>
            </a:r>
            <a:r>
              <a:rPr lang="ja-JP" altLang="en-US" sz="4000" dirty="0">
                <a:solidFill>
                  <a:srgbClr val="0000FF"/>
                </a:solidFill>
              </a:rPr>
              <a:t>暗号</a:t>
            </a:r>
            <a:endParaRPr kumimoji="1" lang="ja-JP" altLang="en-US" sz="4000" dirty="0">
              <a:solidFill>
                <a:srgbClr val="0000FF"/>
              </a:solidFill>
            </a:endParaRPr>
          </a:p>
        </p:txBody>
      </p:sp>
      <p:sp>
        <p:nvSpPr>
          <p:cNvPr id="3" name="コンテンツ プレースホルダー 2"/>
          <p:cNvSpPr>
            <a:spLocks noGrp="1"/>
          </p:cNvSpPr>
          <p:nvPr>
            <p:ph idx="1"/>
          </p:nvPr>
        </p:nvSpPr>
        <p:spPr/>
        <p:txBody>
          <a:bodyPr>
            <a:normAutofit fontScale="92500" lnSpcReduction="20000"/>
          </a:bodyPr>
          <a:lstStyle/>
          <a:p>
            <a:r>
              <a:rPr lang="ja-JP" altLang="en-US" sz="3200" dirty="0"/>
              <a:t>平文と同じ大きさの乱数を鍵として使い捨てる</a:t>
            </a:r>
            <a:endParaRPr lang="en-US" altLang="ja-JP" sz="3200" dirty="0"/>
          </a:p>
          <a:p>
            <a:r>
              <a:rPr lang="ja-JP" altLang="en-US" sz="3200" dirty="0">
                <a:solidFill>
                  <a:srgbClr val="FF0000"/>
                </a:solidFill>
              </a:rPr>
              <a:t>情報理論的</a:t>
            </a:r>
            <a:r>
              <a:rPr lang="ja-JP" altLang="en-US" sz="3200" dirty="0"/>
              <a:t>に安全であるが、膨大なサイズの鍵を用いるので普段使用する暗号としては不適当</a:t>
            </a:r>
            <a:endParaRPr lang="en-US" altLang="ja-JP" sz="3200" dirty="0"/>
          </a:p>
          <a:p>
            <a:r>
              <a:rPr lang="ja-JP" altLang="en-US" sz="3200" dirty="0"/>
              <a:t>ワンタイムパッドの活躍例</a:t>
            </a:r>
            <a:endParaRPr lang="en-US" altLang="ja-JP" sz="3200" dirty="0"/>
          </a:p>
          <a:p>
            <a:pPr lvl="1"/>
            <a:r>
              <a:rPr lang="ja-JP" altLang="ja-JP" sz="2800" dirty="0"/>
              <a:t>太平洋戦争中</a:t>
            </a:r>
            <a:r>
              <a:rPr lang="ja-JP" altLang="en-US" sz="2800" dirty="0"/>
              <a:t>の日本</a:t>
            </a:r>
            <a:r>
              <a:rPr lang="ja-JP" altLang="ja-JP" sz="2800" dirty="0"/>
              <a:t>陸軍</a:t>
            </a:r>
            <a:endParaRPr lang="en-US" altLang="ja-JP" sz="2800" dirty="0"/>
          </a:p>
          <a:p>
            <a:pPr lvl="1"/>
            <a:r>
              <a:rPr lang="ja-JP" altLang="en-US" sz="2800" dirty="0"/>
              <a:t>キューバ危機（</a:t>
            </a:r>
            <a:r>
              <a:rPr lang="en-US" altLang="ja-JP" sz="2800" dirty="0"/>
              <a:t>1962</a:t>
            </a:r>
            <a:r>
              <a:rPr lang="ja-JP" altLang="en-US" sz="2800" dirty="0"/>
              <a:t>年）回避後、米ソ首脳同士が直接対話する通信線の必要性を痛感した両国は</a:t>
            </a:r>
            <a:r>
              <a:rPr lang="en-US" altLang="ja-JP" sz="2800" dirty="0"/>
              <a:t>1963</a:t>
            </a:r>
            <a:r>
              <a:rPr lang="ja-JP" altLang="en-US" sz="2800" dirty="0"/>
              <a:t>年</a:t>
            </a:r>
            <a:r>
              <a:rPr lang="en-US" altLang="ja-JP" sz="2800" dirty="0"/>
              <a:t>8</a:t>
            </a:r>
            <a:r>
              <a:rPr lang="ja-JP" altLang="en-US" sz="2800" dirty="0"/>
              <a:t>月</a:t>
            </a:r>
            <a:r>
              <a:rPr lang="en-US" altLang="ja-JP" sz="2800" dirty="0"/>
              <a:t>30</a:t>
            </a:r>
            <a:r>
              <a:rPr lang="ja-JP" altLang="en-US" sz="2800" dirty="0"/>
              <a:t>日に通称「赤電話」と呼ばれる通信線（</a:t>
            </a:r>
            <a:r>
              <a:rPr lang="ja-JP" altLang="en-US" sz="2800" u="sng" dirty="0"/>
              <a:t>ホットライン</a:t>
            </a:r>
            <a:r>
              <a:rPr lang="ja-JP" altLang="en-US" sz="2800" dirty="0"/>
              <a:t>）を設置。ワンタイムパッド暗号を利用していた。</a:t>
            </a:r>
            <a:endParaRPr lang="en-US" altLang="ja-JP" sz="2800" dirty="0"/>
          </a:p>
          <a:p>
            <a:pPr lvl="2"/>
            <a:r>
              <a:rPr lang="ja-JP" altLang="en-US" sz="2000" dirty="0"/>
              <a:t>「電話」といいつつ音声ではなく文字通信（テレタイプ）</a:t>
            </a:r>
            <a:endParaRPr lang="en-US" altLang="ja-JP" sz="2000" dirty="0"/>
          </a:p>
          <a:p>
            <a:pPr lvl="1"/>
            <a:endParaRPr lang="en-US" altLang="ja-JP"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17</a:t>
            </a:fld>
            <a:endParaRPr kumimoji="1" lang="ja-JP" altLang="en-US" dirty="0"/>
          </a:p>
        </p:txBody>
      </p:sp>
      <p:sp>
        <p:nvSpPr>
          <p:cNvPr id="5" name="フッター プレースホルダー 4">
            <a:extLst>
              <a:ext uri="{FF2B5EF4-FFF2-40B4-BE49-F238E27FC236}">
                <a16:creationId xmlns:a16="http://schemas.microsoft.com/office/drawing/2014/main" id="{C21EF68C-9B3D-4DFF-89D9-3DA5478519EA}"/>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40034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noFill/>
        </p:spPr>
        <p:txBody>
          <a:bodyPr anchor="ctr">
            <a:normAutofit/>
          </a:bodyPr>
          <a:lstStyle/>
          <a:p>
            <a:pPr algn="ctr"/>
            <a:r>
              <a:rPr lang="ja-JP" altLang="en-US" sz="4400" dirty="0"/>
              <a:t>暗号技術の数々</a:t>
            </a:r>
            <a:endParaRPr kumimoji="1" lang="ja-JP" altLang="en-US" dirty="0">
              <a:solidFill>
                <a:schemeClr val="tx1">
                  <a:lumMod val="65000"/>
                  <a:lumOff val="35000"/>
                </a:schemeClr>
              </a:solidFill>
            </a:endParaRPr>
          </a:p>
        </p:txBody>
      </p:sp>
      <p:sp>
        <p:nvSpPr>
          <p:cNvPr id="2" name="テキスト プレースホルダー 1"/>
          <p:cNvSpPr>
            <a:spLocks noGrp="1"/>
          </p:cNvSpPr>
          <p:nvPr>
            <p:ph type="body" idx="1"/>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spTree>
    <p:extLst>
      <p:ext uri="{BB962C8B-B14F-4D97-AF65-F5344CB8AC3E}">
        <p14:creationId xmlns:p14="http://schemas.microsoft.com/office/powerpoint/2010/main" val="138789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秘匿通信のモデル</a:t>
            </a:r>
          </a:p>
        </p:txBody>
      </p:sp>
      <p:sp>
        <p:nvSpPr>
          <p:cNvPr id="3" name="コンテンツ プレースホルダー 2"/>
          <p:cNvSpPr>
            <a:spLocks noGrp="1"/>
          </p:cNvSpPr>
          <p:nvPr>
            <p:ph idx="1"/>
          </p:nvPr>
        </p:nvSpPr>
        <p:spPr/>
        <p:txBody>
          <a:bodyPr/>
          <a:lstStyle/>
          <a:p>
            <a:r>
              <a:rPr lang="ja-JP" altLang="en-US" dirty="0"/>
              <a:t>２</a:t>
            </a:r>
            <a:r>
              <a:rPr kumimoji="1" lang="ja-JP" altLang="en-US" dirty="0"/>
              <a:t>種類の「鍵」を用いる</a:t>
            </a:r>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19</a:t>
            </a:fld>
            <a:endParaRPr kumimoji="1" lang="ja-JP" altLang="en-US" dirty="0"/>
          </a:p>
        </p:txBody>
      </p:sp>
      <p:sp>
        <p:nvSpPr>
          <p:cNvPr id="7" name="雲 6"/>
          <p:cNvSpPr/>
          <p:nvPr/>
        </p:nvSpPr>
        <p:spPr>
          <a:xfrm>
            <a:off x="2355435" y="3184043"/>
            <a:ext cx="4557019" cy="2437863"/>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C:\Users\tyasuda\AppData\Local\Microsoft\Windows\Temporary Internet Files\Content.IE5\6G6W7DUK\MC9004316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557" y="4797153"/>
            <a:ext cx="1080119" cy="1080119"/>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6" descr="C:\Users\tyasuda\AppData\Local\Microsoft\Windows\Temporary Internet Files\Content.IE5\FAHUO7A7\MC900431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832113"/>
            <a:ext cx="1045159" cy="104515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5573">
            <a:off x="2510530" y="3376835"/>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17058">
            <a:off x="6111194" y="3379391"/>
            <a:ext cx="585690" cy="423587"/>
          </a:xfrm>
          <a:prstGeom prst="rect">
            <a:avLst/>
          </a:prstGeom>
        </p:spPr>
      </p:pic>
      <p:sp>
        <p:nvSpPr>
          <p:cNvPr id="12" name="テキスト ボックス 11"/>
          <p:cNvSpPr txBox="1"/>
          <p:nvPr/>
        </p:nvSpPr>
        <p:spPr>
          <a:xfrm>
            <a:off x="2067403" y="4202284"/>
            <a:ext cx="139178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000" b="1" dirty="0"/>
              <a:t>暗号化</a:t>
            </a:r>
            <a:endParaRPr lang="en-US" altLang="ja-JP" sz="2000" b="1" dirty="0"/>
          </a:p>
        </p:txBody>
      </p:sp>
      <p:sp>
        <p:nvSpPr>
          <p:cNvPr id="13" name="テキスト ボックス 12"/>
          <p:cNvSpPr txBox="1"/>
          <p:nvPr/>
        </p:nvSpPr>
        <p:spPr>
          <a:xfrm>
            <a:off x="5739811" y="4181018"/>
            <a:ext cx="142447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000" b="1" dirty="0"/>
              <a:t>複号化</a:t>
            </a:r>
            <a:endParaRPr lang="en-US" altLang="ja-JP" sz="2000" b="1" dirty="0"/>
          </a:p>
        </p:txBody>
      </p:sp>
      <p:sp>
        <p:nvSpPr>
          <p:cNvPr id="14" name="テキスト ボックス 13"/>
          <p:cNvSpPr txBox="1"/>
          <p:nvPr/>
        </p:nvSpPr>
        <p:spPr>
          <a:xfrm>
            <a:off x="2299643" y="2801112"/>
            <a:ext cx="936104" cy="369332"/>
          </a:xfrm>
          <a:prstGeom prst="rect">
            <a:avLst/>
          </a:prstGeom>
          <a:noFill/>
        </p:spPr>
        <p:txBody>
          <a:bodyPr wrap="square" rtlCol="0">
            <a:spAutoFit/>
          </a:bodyPr>
          <a:lstStyle/>
          <a:p>
            <a:r>
              <a:rPr lang="ja-JP" altLang="en-US" dirty="0"/>
              <a:t>暗号鍵</a:t>
            </a:r>
            <a:endParaRPr lang="en-US" dirty="0"/>
          </a:p>
        </p:txBody>
      </p:sp>
      <p:sp>
        <p:nvSpPr>
          <p:cNvPr id="15" name="テキスト ボックス 14"/>
          <p:cNvSpPr txBox="1"/>
          <p:nvPr/>
        </p:nvSpPr>
        <p:spPr>
          <a:xfrm>
            <a:off x="5980261" y="2772924"/>
            <a:ext cx="936104" cy="369332"/>
          </a:xfrm>
          <a:prstGeom prst="rect">
            <a:avLst/>
          </a:prstGeom>
          <a:noFill/>
        </p:spPr>
        <p:txBody>
          <a:bodyPr wrap="square" rtlCol="0">
            <a:spAutoFit/>
          </a:bodyPr>
          <a:lstStyle/>
          <a:p>
            <a:r>
              <a:rPr lang="ja-JP" altLang="en-US" dirty="0"/>
              <a:t>複号鍵</a:t>
            </a:r>
            <a:endParaRPr lang="en-US" dirty="0"/>
          </a:p>
        </p:txBody>
      </p:sp>
      <p:sp>
        <p:nvSpPr>
          <p:cNvPr id="16" name="テキスト ボックス 15"/>
          <p:cNvSpPr txBox="1"/>
          <p:nvPr/>
        </p:nvSpPr>
        <p:spPr>
          <a:xfrm>
            <a:off x="562666" y="4078813"/>
            <a:ext cx="576064"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a:t>平文</a:t>
            </a:r>
            <a:endParaRPr lang="en-US" b="1" dirty="0"/>
          </a:p>
        </p:txBody>
      </p:sp>
      <p:sp>
        <p:nvSpPr>
          <p:cNvPr id="17" name="右矢印 16"/>
          <p:cNvSpPr/>
          <p:nvPr/>
        </p:nvSpPr>
        <p:spPr>
          <a:xfrm>
            <a:off x="1138730" y="4349366"/>
            <a:ext cx="928673"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右矢印 17"/>
          <p:cNvSpPr/>
          <p:nvPr/>
        </p:nvSpPr>
        <p:spPr>
          <a:xfrm>
            <a:off x="3459183" y="4381073"/>
            <a:ext cx="2280628" cy="99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右矢印 18"/>
          <p:cNvSpPr/>
          <p:nvPr/>
        </p:nvSpPr>
        <p:spPr>
          <a:xfrm>
            <a:off x="7164289" y="4349365"/>
            <a:ext cx="864096"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テキスト ボックス 19"/>
          <p:cNvSpPr txBox="1"/>
          <p:nvPr/>
        </p:nvSpPr>
        <p:spPr>
          <a:xfrm>
            <a:off x="8028384" y="4078813"/>
            <a:ext cx="576064"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a:t>平文</a:t>
            </a:r>
            <a:endParaRPr lang="en-US" b="1" dirty="0"/>
          </a:p>
        </p:txBody>
      </p:sp>
      <p:sp>
        <p:nvSpPr>
          <p:cNvPr id="21" name="テキスト ボックス 20"/>
          <p:cNvSpPr txBox="1"/>
          <p:nvPr/>
        </p:nvSpPr>
        <p:spPr>
          <a:xfrm>
            <a:off x="4401135" y="3421266"/>
            <a:ext cx="48837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b="1" dirty="0"/>
              <a:t>暗号文</a:t>
            </a:r>
            <a:endParaRPr lang="en-US" b="1" dirty="0"/>
          </a:p>
        </p:txBody>
      </p:sp>
      <p:sp>
        <p:nvSpPr>
          <p:cNvPr id="22" name="テキスト ボックス 21"/>
          <p:cNvSpPr txBox="1"/>
          <p:nvPr/>
        </p:nvSpPr>
        <p:spPr>
          <a:xfrm>
            <a:off x="4083626" y="4835930"/>
            <a:ext cx="1364673" cy="369332"/>
          </a:xfrm>
          <a:prstGeom prst="rect">
            <a:avLst/>
          </a:prstGeom>
          <a:noFill/>
        </p:spPr>
        <p:txBody>
          <a:bodyPr wrap="square" rtlCol="0">
            <a:spAutoFit/>
          </a:bodyPr>
          <a:lstStyle/>
          <a:p>
            <a:r>
              <a:rPr lang="en-US" altLang="ja-JP" b="1" dirty="0">
                <a:solidFill>
                  <a:schemeClr val="accent4">
                    <a:lumMod val="50000"/>
                  </a:schemeClr>
                </a:solidFill>
              </a:rPr>
              <a:t>NETWORK</a:t>
            </a:r>
            <a:endParaRPr lang="en-US" b="1" dirty="0">
              <a:solidFill>
                <a:schemeClr val="accent4">
                  <a:lumMod val="50000"/>
                </a:schemeClr>
              </a:solidFill>
            </a:endParaRPr>
          </a:p>
        </p:txBody>
      </p:sp>
      <p:sp>
        <p:nvSpPr>
          <p:cNvPr id="23" name="四角形吹き出し 22"/>
          <p:cNvSpPr/>
          <p:nvPr/>
        </p:nvSpPr>
        <p:spPr>
          <a:xfrm>
            <a:off x="323528" y="2772924"/>
            <a:ext cx="1440160" cy="818260"/>
          </a:xfrm>
          <a:prstGeom prst="wedgeRectCallout">
            <a:avLst>
              <a:gd name="adj1" fmla="val -13450"/>
              <a:gd name="adj2" fmla="val 10148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dirty="0"/>
              <a:t>通常</a:t>
            </a:r>
            <a:r>
              <a:rPr kumimoji="1" lang="ja-JP" altLang="en-US" dirty="0"/>
              <a:t>の</a:t>
            </a:r>
            <a:endParaRPr kumimoji="1" lang="en-US" altLang="ja-JP" dirty="0"/>
          </a:p>
          <a:p>
            <a:pPr algn="ctr"/>
            <a:r>
              <a:rPr kumimoji="1" lang="ja-JP" altLang="en-US" dirty="0"/>
              <a:t>メッセージ</a:t>
            </a:r>
          </a:p>
        </p:txBody>
      </p:sp>
    </p:spTree>
    <p:extLst>
      <p:ext uri="{BB962C8B-B14F-4D97-AF65-F5344CB8AC3E}">
        <p14:creationId xmlns:p14="http://schemas.microsoft.com/office/powerpoint/2010/main" val="8839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39 0.02267 L 3.88889E-6 0.06291 " pathEditMode="relative" rAng="0" ptsTypes="AA">
                                      <p:cBhvr>
                                        <p:cTn id="6" dur="700" fill="hold"/>
                                        <p:tgtEl>
                                          <p:spTgt spid="14"/>
                                        </p:tgtEl>
                                        <p:attrNameLst>
                                          <p:attrName>ppt_x</p:attrName>
                                          <p:attrName>ppt_y</p:attrName>
                                        </p:attrNameLst>
                                      </p:cBhvr>
                                      <p:rCtr x="-69" y="2012"/>
                                    </p:animMotion>
                                  </p:childTnLst>
                                </p:cTn>
                              </p:par>
                              <p:par>
                                <p:cTn id="7" presetID="42" presetClass="path" presetSubtype="0" accel="50000" decel="50000" fill="hold" nodeType="withEffect">
                                  <p:stCondLst>
                                    <p:cond delay="0"/>
                                  </p:stCondLst>
                                  <p:childTnLst>
                                    <p:animMotion origin="layout" path="M 3.88889E-6 -4.84155E-6 L 3.88889E-6 0.07171 " pathEditMode="relative" rAng="0" ptsTypes="AA">
                                      <p:cBhvr>
                                        <p:cTn id="8" dur="800" fill="hold"/>
                                        <p:tgtEl>
                                          <p:spTgt spid="10"/>
                                        </p:tgtEl>
                                        <p:attrNameLst>
                                          <p:attrName>ppt_x</p:attrName>
                                          <p:attrName>ppt_y</p:attrName>
                                        </p:attrNameLst>
                                      </p:cBhvr>
                                      <p:rCtr x="0" y="3585"/>
                                    </p:animMotion>
                                  </p:childTnLst>
                                </p:cTn>
                              </p:par>
                            </p:childTnLst>
                          </p:cTn>
                        </p:par>
                        <p:par>
                          <p:cTn id="9" fill="hold">
                            <p:stCondLst>
                              <p:cond delay="800"/>
                            </p:stCondLst>
                            <p:childTnLst>
                              <p:par>
                                <p:cTn id="10" presetID="42" presetClass="path" presetSubtype="0" accel="50000" decel="50000" fill="hold" nodeType="afterEffect">
                                  <p:stCondLst>
                                    <p:cond delay="0"/>
                                  </p:stCondLst>
                                  <p:childTnLst>
                                    <p:animMotion origin="layout" path="M -3.61111E-6 0.07173 L -3.61111E-6 -0.00162 " pathEditMode="relative" rAng="0" ptsTypes="AA">
                                      <p:cBhvr>
                                        <p:cTn id="11" dur="1200" fill="hold"/>
                                        <p:tgtEl>
                                          <p:spTgt spid="10"/>
                                        </p:tgtEl>
                                        <p:attrNameLst>
                                          <p:attrName>ppt_x</p:attrName>
                                          <p:attrName>ppt_y</p:attrName>
                                        </p:attrNameLst>
                                      </p:cBhvr>
                                      <p:rCtr x="0" y="-3679"/>
                                    </p:animMotion>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18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900"/>
                                        <p:tgtEl>
                                          <p:spTgt spid="21"/>
                                        </p:tgtEl>
                                      </p:cBhvr>
                                    </p:animEffect>
                                  </p:childTnLst>
                                </p:cTn>
                              </p:par>
                              <p:par>
                                <p:cTn id="18" presetID="42" presetClass="path" presetSubtype="0" accel="50000" decel="50000" fill="hold" grpId="1" nodeType="withEffect">
                                  <p:stCondLst>
                                    <p:cond delay="800"/>
                                  </p:stCondLst>
                                  <p:childTnLst>
                                    <p:animMotion origin="layout" path="M 5E-6 0.06295 L 5E-6 0.01042 " pathEditMode="relative" rAng="0" ptsTypes="AA">
                                      <p:cBhvr>
                                        <p:cTn id="19" dur="1100" fill="hold"/>
                                        <p:tgtEl>
                                          <p:spTgt spid="14"/>
                                        </p:tgtEl>
                                        <p:attrNameLst>
                                          <p:attrName>ppt_x</p:attrName>
                                          <p:attrName>ppt_y</p:attrName>
                                        </p:attrNameLst>
                                      </p:cBhvr>
                                      <p:rCtr x="0" y="-2638"/>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88889E-6 -4.84155E-6 L 3.88889E-6 0.07171 " pathEditMode="relative" rAng="0" ptsTypes="AA">
                                      <p:cBhvr>
                                        <p:cTn id="23" dur="800" fill="hold"/>
                                        <p:tgtEl>
                                          <p:spTgt spid="11"/>
                                        </p:tgtEl>
                                        <p:attrNameLst>
                                          <p:attrName>ppt_x</p:attrName>
                                          <p:attrName>ppt_y</p:attrName>
                                        </p:attrNameLst>
                                      </p:cBhvr>
                                      <p:rCtr x="0" y="3585"/>
                                    </p:animMotion>
                                  </p:childTnLst>
                                </p:cTn>
                              </p:par>
                              <p:par>
                                <p:cTn id="24" presetID="42" presetClass="path" presetSubtype="0" accel="50000" decel="50000" fill="hold" nodeType="withEffect">
                                  <p:stCondLst>
                                    <p:cond delay="800"/>
                                  </p:stCondLst>
                                  <p:childTnLst>
                                    <p:animMotion origin="layout" path="M -3.61111E-6 0.07173 L -3.61111E-6 -0.00162 " pathEditMode="relative" rAng="0" ptsTypes="AA">
                                      <p:cBhvr>
                                        <p:cTn id="25" dur="1200" fill="hold"/>
                                        <p:tgtEl>
                                          <p:spTgt spid="11"/>
                                        </p:tgtEl>
                                        <p:attrNameLst>
                                          <p:attrName>ppt_x</p:attrName>
                                          <p:attrName>ppt_y</p:attrName>
                                        </p:attrNameLst>
                                      </p:cBhvr>
                                      <p:rCtr x="0" y="-3679"/>
                                    </p:animMotion>
                                  </p:childTnLst>
                                </p:cTn>
                              </p:par>
                              <p:par>
                                <p:cTn id="26" presetID="42" presetClass="path" presetSubtype="0" accel="50000" decel="50000" fill="hold" grpId="0" nodeType="withEffect">
                                  <p:stCondLst>
                                    <p:cond delay="0"/>
                                  </p:stCondLst>
                                  <p:childTnLst>
                                    <p:animMotion origin="layout" path="M 0.00139 0.02267 L 3.88889E-6 0.06291 " pathEditMode="relative" rAng="0" ptsTypes="AA">
                                      <p:cBhvr>
                                        <p:cTn id="27" dur="700" fill="hold"/>
                                        <p:tgtEl>
                                          <p:spTgt spid="15"/>
                                        </p:tgtEl>
                                        <p:attrNameLst>
                                          <p:attrName>ppt_x</p:attrName>
                                          <p:attrName>ppt_y</p:attrName>
                                        </p:attrNameLst>
                                      </p:cBhvr>
                                      <p:rCtr x="-69" y="2012"/>
                                    </p:animMotion>
                                  </p:childTnLst>
                                </p:cTn>
                              </p:par>
                              <p:par>
                                <p:cTn id="28" presetID="42" presetClass="path" presetSubtype="0" accel="50000" decel="50000" fill="hold" grpId="1" nodeType="withEffect">
                                  <p:stCondLst>
                                    <p:cond delay="800"/>
                                  </p:stCondLst>
                                  <p:childTnLst>
                                    <p:animMotion origin="layout" path="M 5E-6 0.06295 L 5E-6 0.01042 " pathEditMode="relative" rAng="0" ptsTypes="AA">
                                      <p:cBhvr>
                                        <p:cTn id="29" dur="1100" fill="hold"/>
                                        <p:tgtEl>
                                          <p:spTgt spid="15"/>
                                        </p:tgtEl>
                                        <p:attrNameLst>
                                          <p:attrName>ppt_x</p:attrName>
                                          <p:attrName>ppt_y</p:attrName>
                                        </p:attrNameLst>
                                      </p:cBhvr>
                                      <p:rCtr x="0" y="-2638"/>
                                    </p:animMotion>
                                  </p:childTnLst>
                                </p:cTn>
                              </p:par>
                              <p:par>
                                <p:cTn id="30" presetID="9" presetClass="emph" presetSubtype="0" grpId="1" nodeType="withEffect">
                                  <p:stCondLst>
                                    <p:cond delay="800"/>
                                  </p:stCondLst>
                                  <p:childTnLst>
                                    <p:set>
                                      <p:cBhvr rctx="PPT">
                                        <p:cTn id="31" dur="indefinite"/>
                                        <p:tgtEl>
                                          <p:spTgt spid="21"/>
                                        </p:tgtEl>
                                        <p:attrNameLst>
                                          <p:attrName>style.opacity</p:attrName>
                                        </p:attrNameLst>
                                      </p:cBhvr>
                                      <p:to>
                                        <p:strVal val="0.5"/>
                                      </p:to>
                                    </p:set>
                                    <p:animEffect filter="image" prLst="opacity: 0.5">
                                      <p:cBhvr rctx="IE">
                                        <p:cTn id="32" dur="indefinite"/>
                                        <p:tgtEl>
                                          <p:spTgt spid="21"/>
                                        </p:tgtEl>
                                      </p:cBhvr>
                                    </p:animEffect>
                                  </p:childTnLst>
                                </p:cTn>
                              </p:par>
                              <p:par>
                                <p:cTn id="33" presetID="22" presetClass="entr" presetSubtype="8" fill="hold" grpId="0" nodeType="withEffect">
                                  <p:stCondLst>
                                    <p:cond delay="80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800"/>
                                        <p:tgtEl>
                                          <p:spTgt spid="19"/>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8" grpId="0" animBg="1"/>
      <p:bldP spid="19" grpId="0" animBg="1"/>
      <p:bldP spid="20" grpId="0" animBg="1"/>
      <p:bldP spid="21" grpId="0" animBg="1"/>
      <p:bldP spid="2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07988" y="1073149"/>
            <a:ext cx="7886700" cy="1428751"/>
          </a:xfrm>
        </p:spPr>
        <p:txBody>
          <a:bodyPr>
            <a:noAutofit/>
          </a:bodyPr>
          <a:lstStyle/>
          <a:p>
            <a:r>
              <a:rPr lang="ja-JP" altLang="en-US" sz="2400" dirty="0"/>
              <a:t>このスライドは大学院システム情報の講義</a:t>
            </a:r>
            <a:br>
              <a:rPr lang="en-US" altLang="ja-JP" sz="2400" dirty="0"/>
            </a:br>
            <a:r>
              <a:rPr lang="ja-JP" altLang="en-US" sz="3200" dirty="0"/>
              <a:t>「暗号と情報セキュリティ特論」</a:t>
            </a:r>
            <a:br>
              <a:rPr lang="en-US" altLang="ja-JP" sz="3200" dirty="0"/>
            </a:br>
            <a:r>
              <a:rPr lang="ja-JP" altLang="en-US" sz="2400" dirty="0"/>
              <a:t>の資料（主に暗号理論 第</a:t>
            </a:r>
            <a:r>
              <a:rPr lang="en-US" altLang="ja-JP" sz="2400" dirty="0"/>
              <a:t>1</a:t>
            </a:r>
            <a:r>
              <a:rPr lang="ja-JP" altLang="en-US" sz="2400" dirty="0"/>
              <a:t>回）を一部利用しています</a:t>
            </a:r>
            <a:endParaRPr kumimoji="1" lang="ja-JP" altLang="en-US" sz="2400" dirty="0"/>
          </a:p>
        </p:txBody>
      </p:sp>
      <p:sp>
        <p:nvSpPr>
          <p:cNvPr id="7" name="テキスト プレースホルダー 6"/>
          <p:cNvSpPr>
            <a:spLocks noGrp="1"/>
          </p:cNvSpPr>
          <p:nvPr>
            <p:ph type="body" idx="1"/>
          </p:nvPr>
        </p:nvSpPr>
        <p:spPr>
          <a:xfrm>
            <a:off x="2209115" y="3302000"/>
            <a:ext cx="6591985" cy="1981200"/>
          </a:xfrm>
        </p:spPr>
        <p:txBody>
          <a:bodyPr>
            <a:normAutofit fontScale="85000" lnSpcReduction="10000"/>
          </a:bodyPr>
          <a:lstStyle/>
          <a:p>
            <a:r>
              <a:rPr lang="ja-JP" altLang="en-US" sz="2400" dirty="0">
                <a:solidFill>
                  <a:srgbClr val="00B050"/>
                </a:solidFill>
                <a:latin typeface="ＭＳ ゴシック" panose="020B0609070205080204" pitchFamily="49" charset="-128"/>
                <a:ea typeface="ＭＳ ゴシック" panose="020B0609070205080204" pitchFamily="49" charset="-128"/>
              </a:rPr>
              <a:t>講義担当</a:t>
            </a:r>
            <a:endParaRPr lang="en-US" altLang="ja-JP" sz="2400" dirty="0">
              <a:solidFill>
                <a:srgbClr val="00B050"/>
              </a:solidFill>
              <a:latin typeface="ＭＳ ゴシック" panose="020B0609070205080204" pitchFamily="49" charset="-128"/>
              <a:ea typeface="ＭＳ ゴシック" panose="020B0609070205080204" pitchFamily="49" charset="-128"/>
            </a:endParaRPr>
          </a:p>
          <a:p>
            <a:r>
              <a:rPr lang="ja-JP" altLang="en-US" sz="2400" dirty="0">
                <a:solidFill>
                  <a:schemeClr val="bg2">
                    <a:lumMod val="25000"/>
                  </a:schemeClr>
                </a:solidFill>
                <a:latin typeface="ＭＳ ゴシック" panose="020B0609070205080204" pitchFamily="49" charset="-128"/>
                <a:ea typeface="ＭＳ ゴシック" panose="020B0609070205080204" pitchFamily="49" charset="-128"/>
              </a:rPr>
              <a:t>櫻井 幸一 </a:t>
            </a:r>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a:t>
            </a:r>
            <a:r>
              <a:rPr lang="ja-JP" altLang="en-US" sz="2400" dirty="0">
                <a:solidFill>
                  <a:schemeClr val="bg2">
                    <a:lumMod val="25000"/>
                  </a:schemeClr>
                </a:solidFill>
                <a:latin typeface="ＭＳ ゴシック" panose="020B0609070205080204" pitchFamily="49" charset="-128"/>
                <a:ea typeface="ＭＳ ゴシック" panose="020B0609070205080204" pitchFamily="49" charset="-128"/>
              </a:rPr>
              <a:t>九州大学大学院システム情報科学研究院</a:t>
            </a:r>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solidFill>
                  <a:srgbClr val="00B050"/>
                </a:solidFill>
                <a:latin typeface="ＭＳ ゴシック" panose="020B0609070205080204" pitchFamily="49" charset="-128"/>
                <a:ea typeface="ＭＳ ゴシック" panose="020B0609070205080204" pitchFamily="49" charset="-128"/>
              </a:rPr>
              <a:t>元スライド作成</a:t>
            </a:r>
            <a:endParaRPr lang="en-US" altLang="ja-JP" sz="2400" dirty="0">
              <a:solidFill>
                <a:srgbClr val="00B050"/>
              </a:solidFill>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穴田啓晃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長崎県立大学 情報セキュリティ学科</a:t>
            </a:r>
            <a:r>
              <a:rPr lang="en-US" altLang="ja-JP" sz="2400" dirty="0">
                <a:latin typeface="ＭＳ ゴシック" panose="020B0609070205080204" pitchFamily="49" charset="-128"/>
                <a:ea typeface="ＭＳ ゴシック" panose="020B0609070205080204" pitchFamily="49" charset="-128"/>
              </a:rPr>
              <a:t>)</a:t>
            </a:r>
          </a:p>
          <a:p>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Xavier </a:t>
            </a:r>
            <a:r>
              <a:rPr lang="en-US" altLang="ja-JP" sz="2400" dirty="0" err="1">
                <a:solidFill>
                  <a:schemeClr val="bg2">
                    <a:lumMod val="25000"/>
                  </a:schemeClr>
                </a:solidFill>
                <a:latin typeface="ＭＳ ゴシック" panose="020B0609070205080204" pitchFamily="49" charset="-128"/>
                <a:ea typeface="ＭＳ ゴシック" panose="020B0609070205080204" pitchFamily="49" charset="-128"/>
              </a:rPr>
              <a:t>Dahan</a:t>
            </a:r>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 </a:t>
            </a:r>
            <a:r>
              <a:rPr lang="ja-JP" altLang="en-US" sz="2400" dirty="0">
                <a:solidFill>
                  <a:schemeClr val="bg2">
                    <a:lumMod val="25000"/>
                  </a:schemeClr>
                </a:solidFill>
                <a:latin typeface="ＭＳ ゴシック" panose="020B0609070205080204" pitchFamily="49" charset="-128"/>
                <a:ea typeface="ＭＳ ゴシック" panose="020B0609070205080204" pitchFamily="49" charset="-128"/>
              </a:rPr>
              <a:t>　</a:t>
            </a:r>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a:t>
            </a:r>
            <a:r>
              <a:rPr lang="ja-JP" altLang="en-US" sz="2400" dirty="0">
                <a:solidFill>
                  <a:schemeClr val="bg2">
                    <a:lumMod val="25000"/>
                  </a:schemeClr>
                </a:solidFill>
                <a:latin typeface="ＭＳ ゴシック" panose="020B0609070205080204" pitchFamily="49" charset="-128"/>
                <a:ea typeface="ＭＳ ゴシック" panose="020B0609070205080204" pitchFamily="49" charset="-128"/>
              </a:rPr>
              <a:t>お茶の水女子大学</a:t>
            </a:r>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a:t>
            </a:r>
            <a:br>
              <a:rPr lang="en-US" altLang="ja-JP" dirty="0">
                <a:solidFill>
                  <a:schemeClr val="bg2">
                    <a:lumMod val="25000"/>
                  </a:schemeClr>
                </a:solidFill>
              </a:rPr>
            </a:b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a:t>
            </a:fld>
            <a:endParaRPr lang="ja-JP" altLang="en-US"/>
          </a:p>
        </p:txBody>
      </p:sp>
    </p:spTree>
    <p:extLst>
      <p:ext uri="{BB962C8B-B14F-4D97-AF65-F5344CB8AC3E}">
        <p14:creationId xmlns:p14="http://schemas.microsoft.com/office/powerpoint/2010/main" val="27589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solidFill>
                  <a:srgbClr val="FF0000"/>
                </a:solidFill>
              </a:rPr>
              <a:t>共通鍵暗号</a:t>
            </a:r>
          </a:p>
        </p:txBody>
      </p:sp>
      <p:sp>
        <p:nvSpPr>
          <p:cNvPr id="3" name="コンテンツ プレースホルダー 2"/>
          <p:cNvSpPr>
            <a:spLocks noGrp="1"/>
          </p:cNvSpPr>
          <p:nvPr>
            <p:ph idx="1"/>
          </p:nvPr>
        </p:nvSpPr>
        <p:spPr>
          <a:xfrm>
            <a:off x="467544" y="1598066"/>
            <a:ext cx="8229600" cy="4525963"/>
          </a:xfrm>
        </p:spPr>
        <p:txBody>
          <a:bodyPr>
            <a:normAutofit/>
          </a:bodyPr>
          <a:lstStyle/>
          <a:p>
            <a:r>
              <a:rPr kumimoji="1" lang="ja-JP" altLang="en-US" sz="2800" dirty="0"/>
              <a:t>近代以前から用いられている暗号</a:t>
            </a:r>
            <a:endParaRPr kumimoji="1" lang="en-US" altLang="ja-JP" sz="2800" dirty="0"/>
          </a:p>
          <a:p>
            <a:endParaRPr kumimoji="1" lang="en-US" altLang="ja-JP" sz="2800" dirty="0">
              <a:solidFill>
                <a:schemeClr val="tx1"/>
              </a:solidFill>
            </a:endParaRPr>
          </a:p>
          <a:p>
            <a:pPr marL="0" indent="0">
              <a:buNone/>
            </a:pPr>
            <a:r>
              <a:rPr lang="ja-JP" altLang="en-US" sz="2800" dirty="0"/>
              <a:t>　　特徴</a:t>
            </a:r>
            <a:endParaRPr lang="en-US" altLang="ja-JP" sz="2800" dirty="0"/>
          </a:p>
          <a:p>
            <a:pPr marL="0" indent="0">
              <a:buNone/>
            </a:pPr>
            <a:endParaRPr lang="en-US" altLang="ja-JP" sz="800" u="sng" dirty="0">
              <a:solidFill>
                <a:schemeClr val="tx1"/>
              </a:solidFill>
              <a:effectLst>
                <a:outerShdw blurRad="38100" dist="38100" dir="2700000" algn="tl">
                  <a:srgbClr val="000000">
                    <a:alpha val="43137"/>
                  </a:srgbClr>
                </a:outerShdw>
              </a:effectLst>
            </a:endParaRPr>
          </a:p>
          <a:p>
            <a:pPr lvl="1"/>
            <a:r>
              <a:rPr kumimoji="1" lang="ja-JP" altLang="en-US" sz="2400" dirty="0">
                <a:solidFill>
                  <a:schemeClr val="tx1"/>
                </a:solidFill>
              </a:rPr>
              <a:t>送信者と受信者で鍵を</a:t>
            </a:r>
            <a:br>
              <a:rPr lang="en-US" altLang="ja-JP" sz="2400" dirty="0"/>
            </a:br>
            <a:r>
              <a:rPr kumimoji="1" lang="ja-JP" altLang="en-US" sz="2400" dirty="0">
                <a:solidFill>
                  <a:schemeClr val="tx1"/>
                </a:solidFill>
              </a:rPr>
              <a:t>共有する</a:t>
            </a:r>
            <a:endParaRPr kumimoji="1" lang="en-US" altLang="ja-JP" sz="2400" dirty="0">
              <a:solidFill>
                <a:schemeClr val="tx1"/>
              </a:solidFill>
            </a:endParaRPr>
          </a:p>
          <a:p>
            <a:pPr lvl="1"/>
            <a:r>
              <a:rPr lang="ja-JP" altLang="en-US" sz="2400" dirty="0"/>
              <a:t>処理が速く</a:t>
            </a:r>
            <a:r>
              <a:rPr lang="ja-JP" altLang="en-US" sz="2400" dirty="0">
                <a:solidFill>
                  <a:schemeClr val="tx1"/>
                </a:solidFill>
              </a:rPr>
              <a:t>、今でも重要</a:t>
            </a:r>
            <a:endParaRPr kumimoji="1" lang="en-US" altLang="ja-JP" sz="2400" dirty="0">
              <a:solidFill>
                <a:schemeClr val="tx1"/>
              </a:solidFill>
            </a:endParaRPr>
          </a:p>
          <a:p>
            <a:pPr lvl="1"/>
            <a:r>
              <a:rPr lang="ja-JP" altLang="en-US" sz="2400" dirty="0"/>
              <a:t>代表例：</a:t>
            </a:r>
            <a:r>
              <a:rPr lang="en-US" altLang="ja-JP" sz="2400" dirty="0"/>
              <a:t> </a:t>
            </a:r>
            <a:r>
              <a:rPr lang="en-US" altLang="ja-JP" sz="2400" dirty="0">
                <a:solidFill>
                  <a:srgbClr val="0000FF"/>
                </a:solidFill>
              </a:rPr>
              <a:t>AES</a:t>
            </a:r>
            <a:r>
              <a:rPr lang="en-US" altLang="ja-JP" sz="2400" dirty="0"/>
              <a:t>,</a:t>
            </a:r>
            <a:r>
              <a:rPr lang="en-US" altLang="ja-JP" sz="2400" dirty="0">
                <a:solidFill>
                  <a:srgbClr val="0000FF"/>
                </a:solidFill>
              </a:rPr>
              <a:t> </a:t>
            </a:r>
            <a:r>
              <a:rPr lang="en-US" altLang="ja-JP" sz="2400" dirty="0">
                <a:solidFill>
                  <a:srgbClr val="00B050"/>
                </a:solidFill>
              </a:rPr>
              <a:t>DES</a:t>
            </a:r>
          </a:p>
          <a:p>
            <a:pPr lvl="1"/>
            <a:endParaRPr kumimoji="1" lang="en-US" altLang="ja-JP" sz="2400" dirty="0">
              <a:solidFill>
                <a:srgbClr val="00B050"/>
              </a:solidFill>
            </a:endParaRPr>
          </a:p>
          <a:p>
            <a:pPr lvl="1"/>
            <a:r>
              <a:rPr kumimoji="1" lang="ja-JP" altLang="en-US" sz="2400" dirty="0">
                <a:solidFill>
                  <a:schemeClr val="tx1"/>
                </a:solidFill>
              </a:rPr>
              <a:t>鍵を安全に共有する手段が</a:t>
            </a:r>
            <a:br>
              <a:rPr kumimoji="1" lang="en-US" altLang="ja-JP" sz="2400" dirty="0">
                <a:solidFill>
                  <a:schemeClr val="tx1"/>
                </a:solidFill>
              </a:rPr>
            </a:br>
            <a:r>
              <a:rPr kumimoji="1" lang="ja-JP" altLang="en-US" sz="2400" dirty="0">
                <a:solidFill>
                  <a:schemeClr val="tx1"/>
                </a:solidFill>
              </a:rPr>
              <a:t>別途必要になる</a:t>
            </a:r>
            <a:endParaRPr kumimoji="1" lang="en-US" altLang="ja-JP" sz="2400" dirty="0">
              <a:solidFill>
                <a:schemeClr val="tx1"/>
              </a:solidFill>
            </a:endParaRPr>
          </a:p>
          <a:p>
            <a:pPr lvl="1"/>
            <a:endParaRPr kumimoji="1" lang="en-US" altLang="ja-JP" dirty="0">
              <a:solidFill>
                <a:schemeClr val="tx1"/>
              </a:solidFill>
            </a:endParaRPr>
          </a:p>
          <a:p>
            <a:pPr lvl="1"/>
            <a:endParaRPr kumimoji="1" lang="ja-JP" altLang="en-US" dirty="0">
              <a:solidFill>
                <a:schemeClr val="tx1"/>
              </a:solidFill>
            </a:endParaRPr>
          </a:p>
        </p:txBody>
      </p:sp>
      <p:sp>
        <p:nvSpPr>
          <p:cNvPr id="13" name="フッター プレースホルダー 12"/>
          <p:cNvSpPr>
            <a:spLocks noGrp="1"/>
          </p:cNvSpPr>
          <p:nvPr>
            <p:ph type="ftr" sz="quarter" idx="11"/>
          </p:nvPr>
        </p:nvSpPr>
        <p:spPr/>
        <p:txBody>
          <a:bodyPr/>
          <a:lstStyle/>
          <a:p>
            <a:r>
              <a:rPr kumimoji="1" lang="ja-JP" altLang="en-US" dirty="0"/>
              <a:t>サイバーセキュリティ基礎論</a:t>
            </a:r>
          </a:p>
        </p:txBody>
      </p:sp>
      <p:sp>
        <p:nvSpPr>
          <p:cNvPr id="19" name="スライド番号プレースホルダー 18"/>
          <p:cNvSpPr>
            <a:spLocks noGrp="1"/>
          </p:cNvSpPr>
          <p:nvPr>
            <p:ph type="sldNum" sz="quarter" idx="12"/>
          </p:nvPr>
        </p:nvSpPr>
        <p:spPr/>
        <p:txBody>
          <a:bodyPr/>
          <a:lstStyle/>
          <a:p>
            <a:fld id="{D2D8002D-B5B0-4BAC-B1F6-782DDCCE6D9C}" type="slidenum">
              <a:rPr kumimoji="1" lang="ja-JP" altLang="en-US" smtClean="0"/>
              <a:t>20</a:t>
            </a:fld>
            <a:endParaRPr kumimoji="1" lang="ja-JP" altLang="en-US" dirty="0"/>
          </a:p>
        </p:txBody>
      </p:sp>
      <p:sp>
        <p:nvSpPr>
          <p:cNvPr id="4" name="正方形/長方形 3"/>
          <p:cNvSpPr/>
          <p:nvPr/>
        </p:nvSpPr>
        <p:spPr>
          <a:xfrm>
            <a:off x="4860032" y="551723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t>送信者</a:t>
            </a:r>
          </a:p>
        </p:txBody>
      </p:sp>
      <p:sp>
        <p:nvSpPr>
          <p:cNvPr id="5" name="正方形/長方形 4"/>
          <p:cNvSpPr/>
          <p:nvPr/>
        </p:nvSpPr>
        <p:spPr>
          <a:xfrm>
            <a:off x="7524328" y="551723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a:t>受信</a:t>
            </a:r>
            <a:r>
              <a:rPr kumimoji="1" lang="ja-JP" altLang="en-US" dirty="0"/>
              <a:t>者</a:t>
            </a:r>
          </a:p>
        </p:txBody>
      </p:sp>
      <p:sp>
        <p:nvSpPr>
          <p:cNvPr id="6" name="円/楕円 5"/>
          <p:cNvSpPr/>
          <p:nvPr/>
        </p:nvSpPr>
        <p:spPr>
          <a:xfrm>
            <a:off x="4788024" y="472514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平文</a:t>
            </a:r>
          </a:p>
        </p:txBody>
      </p:sp>
      <p:sp>
        <p:nvSpPr>
          <p:cNvPr id="7" name="円/楕円 6"/>
          <p:cNvSpPr/>
          <p:nvPr/>
        </p:nvSpPr>
        <p:spPr>
          <a:xfrm>
            <a:off x="7452320" y="472514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平文</a:t>
            </a:r>
          </a:p>
        </p:txBody>
      </p:sp>
      <p:sp>
        <p:nvSpPr>
          <p:cNvPr id="8" name="上矢印 7"/>
          <p:cNvSpPr/>
          <p:nvPr/>
        </p:nvSpPr>
        <p:spPr>
          <a:xfrm>
            <a:off x="5148064" y="4221088"/>
            <a:ext cx="360040" cy="432048"/>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下矢印 9"/>
          <p:cNvSpPr/>
          <p:nvPr/>
        </p:nvSpPr>
        <p:spPr>
          <a:xfrm>
            <a:off x="7812360" y="4221088"/>
            <a:ext cx="360040" cy="4320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5465420" y="4149080"/>
            <a:ext cx="1210588" cy="584775"/>
          </a:xfrm>
          <a:prstGeom prst="rect">
            <a:avLst/>
          </a:prstGeom>
          <a:noFill/>
        </p:spPr>
        <p:txBody>
          <a:bodyPr wrap="none" rtlCol="0">
            <a:spAutoFit/>
          </a:bodyPr>
          <a:lstStyle/>
          <a:p>
            <a:r>
              <a:rPr kumimoji="1" lang="ja-JP" altLang="en-US" sz="1600" dirty="0"/>
              <a:t>①</a:t>
            </a:r>
            <a:r>
              <a:rPr lang="ja-JP" altLang="en-US" sz="1600" dirty="0">
                <a:solidFill>
                  <a:srgbClr val="0000FF"/>
                </a:solidFill>
              </a:rPr>
              <a:t>暗号</a:t>
            </a:r>
            <a:r>
              <a:rPr kumimoji="1" lang="ja-JP" altLang="en-US" sz="1600" dirty="0">
                <a:solidFill>
                  <a:srgbClr val="0000FF"/>
                </a:solidFill>
              </a:rPr>
              <a:t>鍵</a:t>
            </a:r>
            <a:r>
              <a:rPr kumimoji="1" lang="ja-JP" altLang="en-US" sz="1600" dirty="0"/>
              <a:t>で</a:t>
            </a:r>
            <a:endParaRPr kumimoji="1" lang="en-US" altLang="ja-JP" sz="1600" dirty="0"/>
          </a:p>
          <a:p>
            <a:r>
              <a:rPr lang="ja-JP" altLang="en-US" sz="1600" dirty="0"/>
              <a:t>　暗号化</a:t>
            </a:r>
            <a:endParaRPr kumimoji="1" lang="ja-JP" altLang="en-US" sz="1600" dirty="0"/>
          </a:p>
        </p:txBody>
      </p:sp>
      <p:sp>
        <p:nvSpPr>
          <p:cNvPr id="12" name="テキスト ボックス 11"/>
          <p:cNvSpPr txBox="1"/>
          <p:nvPr/>
        </p:nvSpPr>
        <p:spPr>
          <a:xfrm>
            <a:off x="6673780" y="4149080"/>
            <a:ext cx="1210588" cy="584775"/>
          </a:xfrm>
          <a:prstGeom prst="rect">
            <a:avLst/>
          </a:prstGeom>
          <a:noFill/>
        </p:spPr>
        <p:txBody>
          <a:bodyPr wrap="none" rtlCol="0">
            <a:spAutoFit/>
          </a:bodyPr>
          <a:lstStyle/>
          <a:p>
            <a:r>
              <a:rPr lang="ja-JP" altLang="en-US" sz="1600" dirty="0"/>
              <a:t>③</a:t>
            </a:r>
            <a:r>
              <a:rPr lang="ja-JP" altLang="en-US" sz="1600" dirty="0">
                <a:solidFill>
                  <a:srgbClr val="0000FF"/>
                </a:solidFill>
              </a:rPr>
              <a:t>復号</a:t>
            </a:r>
            <a:r>
              <a:rPr kumimoji="1" lang="ja-JP" altLang="en-US" sz="1600" dirty="0">
                <a:solidFill>
                  <a:srgbClr val="0000FF"/>
                </a:solidFill>
              </a:rPr>
              <a:t>鍵</a:t>
            </a:r>
            <a:r>
              <a:rPr kumimoji="1" lang="ja-JP" altLang="en-US" sz="1600" dirty="0"/>
              <a:t>で</a:t>
            </a:r>
            <a:endParaRPr kumimoji="1" lang="en-US" altLang="ja-JP" sz="1600" dirty="0"/>
          </a:p>
          <a:p>
            <a:r>
              <a:rPr lang="ja-JP" altLang="en-US" sz="1600" dirty="0"/>
              <a:t>　復号化</a:t>
            </a:r>
            <a:endParaRPr kumimoji="1" lang="ja-JP" altLang="en-US" sz="1600" dirty="0"/>
          </a:p>
        </p:txBody>
      </p:sp>
      <p:sp>
        <p:nvSpPr>
          <p:cNvPr id="14" name="角丸四角形 13"/>
          <p:cNvSpPr/>
          <p:nvPr/>
        </p:nvSpPr>
        <p:spPr>
          <a:xfrm>
            <a:off x="4788024" y="350100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暗号文</a:t>
            </a:r>
          </a:p>
        </p:txBody>
      </p:sp>
      <p:sp>
        <p:nvSpPr>
          <p:cNvPr id="15" name="角丸四角形 14"/>
          <p:cNvSpPr/>
          <p:nvPr/>
        </p:nvSpPr>
        <p:spPr>
          <a:xfrm>
            <a:off x="7524328" y="350100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暗号文</a:t>
            </a:r>
          </a:p>
        </p:txBody>
      </p:sp>
      <p:sp>
        <p:nvSpPr>
          <p:cNvPr id="16" name="右矢印 15"/>
          <p:cNvSpPr/>
          <p:nvPr/>
        </p:nvSpPr>
        <p:spPr>
          <a:xfrm>
            <a:off x="6012160" y="3717032"/>
            <a:ext cx="1381606" cy="21602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228184" y="3429000"/>
            <a:ext cx="800219" cy="338554"/>
          </a:xfrm>
          <a:prstGeom prst="rect">
            <a:avLst/>
          </a:prstGeom>
          <a:noFill/>
        </p:spPr>
        <p:txBody>
          <a:bodyPr wrap="none" rtlCol="0">
            <a:spAutoFit/>
          </a:bodyPr>
          <a:lstStyle/>
          <a:p>
            <a:r>
              <a:rPr kumimoji="1" lang="ja-JP" altLang="en-US" sz="1600" dirty="0"/>
              <a:t>②送信</a:t>
            </a:r>
          </a:p>
        </p:txBody>
      </p:sp>
      <p:sp>
        <p:nvSpPr>
          <p:cNvPr id="18" name="テキスト ボックス 17"/>
          <p:cNvSpPr txBox="1"/>
          <p:nvPr/>
        </p:nvSpPr>
        <p:spPr>
          <a:xfrm>
            <a:off x="5641701" y="2852936"/>
            <a:ext cx="2333899" cy="369332"/>
          </a:xfrm>
          <a:prstGeom prst="rect">
            <a:avLst/>
          </a:prstGeom>
          <a:noFill/>
          <a:ln>
            <a:solidFill>
              <a:schemeClr val="tx1"/>
            </a:solidFill>
          </a:ln>
        </p:spPr>
        <p:txBody>
          <a:bodyPr wrap="square" rtlCol="0">
            <a:spAutoFit/>
          </a:bodyPr>
          <a:lstStyle/>
          <a:p>
            <a:r>
              <a:rPr kumimoji="1" lang="ja-JP" altLang="en-US" dirty="0">
                <a:solidFill>
                  <a:srgbClr val="0000FF"/>
                </a:solidFill>
              </a:rPr>
              <a:t>暗号鍵</a:t>
            </a:r>
            <a:r>
              <a:rPr kumimoji="1" lang="ja-JP" altLang="en-US" dirty="0"/>
              <a:t> 　</a:t>
            </a:r>
            <a:r>
              <a:rPr kumimoji="1" lang="en-US" altLang="ja-JP" dirty="0"/>
              <a:t>=</a:t>
            </a:r>
            <a:r>
              <a:rPr kumimoji="1" lang="ja-JP" altLang="en-US" dirty="0"/>
              <a:t> 　</a:t>
            </a:r>
            <a:r>
              <a:rPr kumimoji="1" lang="ja-JP" altLang="en-US" dirty="0">
                <a:solidFill>
                  <a:srgbClr val="0000FF"/>
                </a:solidFill>
              </a:rPr>
              <a:t>復号鍵</a:t>
            </a:r>
          </a:p>
        </p:txBody>
      </p:sp>
      <p:sp>
        <p:nvSpPr>
          <p:cNvPr id="20" name="テキスト ボックス 19"/>
          <p:cNvSpPr txBox="1"/>
          <p:nvPr/>
        </p:nvSpPr>
        <p:spPr>
          <a:xfrm>
            <a:off x="6084168" y="5949280"/>
            <a:ext cx="1107996" cy="369332"/>
          </a:xfrm>
          <a:prstGeom prst="rect">
            <a:avLst/>
          </a:prstGeom>
          <a:noFill/>
        </p:spPr>
        <p:txBody>
          <a:bodyPr wrap="none" rtlCol="0">
            <a:spAutoFit/>
          </a:bodyPr>
          <a:lstStyle/>
          <a:p>
            <a:r>
              <a:rPr kumimoji="1" lang="ja-JP" altLang="en-US" dirty="0"/>
              <a:t>秘匿通信</a:t>
            </a:r>
          </a:p>
        </p:txBody>
      </p:sp>
    </p:spTree>
    <p:extLst>
      <p:ext uri="{BB962C8B-B14F-4D97-AF65-F5344CB8AC3E}">
        <p14:creationId xmlns:p14="http://schemas.microsoft.com/office/powerpoint/2010/main" val="183535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solidFill>
                  <a:srgbClr val="0000FF"/>
                </a:solidFill>
              </a:rPr>
              <a:t>ブロック暗号</a:t>
            </a:r>
            <a:r>
              <a:rPr kumimoji="1" lang="ja-JP" altLang="en-US" sz="4000" dirty="0"/>
              <a:t>と</a:t>
            </a:r>
            <a:r>
              <a:rPr kumimoji="1" lang="ja-JP" altLang="en-US" sz="4000" dirty="0">
                <a:solidFill>
                  <a:srgbClr val="0000FF"/>
                </a:solidFill>
              </a:rPr>
              <a:t>ストリーム暗号</a:t>
            </a:r>
          </a:p>
        </p:txBody>
      </p:sp>
      <p:sp>
        <p:nvSpPr>
          <p:cNvPr id="3" name="コンテンツ プレースホルダー 2"/>
          <p:cNvSpPr>
            <a:spLocks noGrp="1"/>
          </p:cNvSpPr>
          <p:nvPr>
            <p:ph idx="1"/>
          </p:nvPr>
        </p:nvSpPr>
        <p:spPr/>
        <p:txBody>
          <a:bodyPr>
            <a:normAutofit/>
          </a:bodyPr>
          <a:lstStyle/>
          <a:p>
            <a:r>
              <a:rPr kumimoji="1" lang="ja-JP" altLang="en-US" sz="2800" dirty="0">
                <a:solidFill>
                  <a:srgbClr val="0000FF"/>
                </a:solidFill>
              </a:rPr>
              <a:t>ブロック暗号</a:t>
            </a:r>
            <a:endParaRPr kumimoji="1" lang="en-US" altLang="ja-JP" sz="2800" dirty="0">
              <a:solidFill>
                <a:srgbClr val="0000FF"/>
              </a:solidFill>
            </a:endParaRPr>
          </a:p>
          <a:p>
            <a:pPr lvl="1"/>
            <a:r>
              <a:rPr kumimoji="1" lang="ja-JP" altLang="en-US" sz="2400" dirty="0"/>
              <a:t>平文を固定サイズのブロックに分割し、各ブロックを暗号化する方式</a:t>
            </a:r>
            <a:endParaRPr kumimoji="1" lang="en-US" altLang="ja-JP" sz="2400" dirty="0"/>
          </a:p>
          <a:p>
            <a:pPr lvl="2"/>
            <a:r>
              <a:rPr lang="ja-JP" altLang="en-US" sz="1800" dirty="0"/>
              <a:t>ブロックサイズは</a:t>
            </a:r>
            <a:r>
              <a:rPr lang="en-US" altLang="ja-JP" sz="1800" dirty="0"/>
              <a:t>64bit</a:t>
            </a:r>
            <a:r>
              <a:rPr lang="ja-JP" altLang="en-US" sz="1800" dirty="0"/>
              <a:t>や</a:t>
            </a:r>
            <a:r>
              <a:rPr lang="en-US" altLang="ja-JP" sz="1800" dirty="0"/>
              <a:t>128bit</a:t>
            </a:r>
            <a:r>
              <a:rPr lang="ja-JP" altLang="en-US" sz="1800" dirty="0"/>
              <a:t>が一般的</a:t>
            </a:r>
            <a:endParaRPr kumimoji="1" lang="en-US" altLang="ja-JP" sz="1800" dirty="0"/>
          </a:p>
          <a:p>
            <a:pPr lvl="1"/>
            <a:r>
              <a:rPr kumimoji="1" lang="ja-JP" altLang="en-US" sz="2400" dirty="0"/>
              <a:t>暗号モード：</a:t>
            </a:r>
            <a:r>
              <a:rPr kumimoji="1" lang="en-US" altLang="ja-JP" sz="2400" dirty="0">
                <a:solidFill>
                  <a:srgbClr val="00B050"/>
                </a:solidFill>
              </a:rPr>
              <a:t>ECB</a:t>
            </a:r>
            <a:r>
              <a:rPr kumimoji="1" lang="ja-JP" altLang="en-US" sz="2400" dirty="0">
                <a:solidFill>
                  <a:srgbClr val="00B050"/>
                </a:solidFill>
              </a:rPr>
              <a:t>モード</a:t>
            </a:r>
            <a:r>
              <a:rPr kumimoji="1" lang="ja-JP" altLang="en-US" sz="2400" dirty="0"/>
              <a:t>、</a:t>
            </a:r>
            <a:r>
              <a:rPr kumimoji="1" lang="en-US" altLang="ja-JP" sz="2400" dirty="0">
                <a:solidFill>
                  <a:srgbClr val="00B050"/>
                </a:solidFill>
              </a:rPr>
              <a:t>CBC</a:t>
            </a:r>
            <a:r>
              <a:rPr kumimoji="1" lang="ja-JP" altLang="en-US" sz="2400" dirty="0">
                <a:solidFill>
                  <a:srgbClr val="00B050"/>
                </a:solidFill>
              </a:rPr>
              <a:t>モード</a:t>
            </a:r>
            <a:r>
              <a:rPr kumimoji="1" lang="ja-JP" altLang="en-US" sz="2400" dirty="0"/>
              <a:t>など</a:t>
            </a:r>
            <a:endParaRPr kumimoji="1" lang="en-US" altLang="ja-JP" sz="2400" dirty="0"/>
          </a:p>
          <a:p>
            <a:pPr lvl="2"/>
            <a:r>
              <a:rPr lang="en-US" altLang="ja-JP" sz="1800" dirty="0"/>
              <a:t>ECB: Electric Code Book</a:t>
            </a:r>
          </a:p>
          <a:p>
            <a:pPr lvl="2"/>
            <a:r>
              <a:rPr kumimoji="1" lang="en-US" altLang="ja-JP" sz="1800" dirty="0"/>
              <a:t>CBC: Cipher Block Chaining</a:t>
            </a:r>
          </a:p>
          <a:p>
            <a:r>
              <a:rPr lang="ja-JP" altLang="en-US" sz="2800" dirty="0">
                <a:solidFill>
                  <a:srgbClr val="0000FF"/>
                </a:solidFill>
              </a:rPr>
              <a:t>ストリーム暗号</a:t>
            </a:r>
            <a:endParaRPr lang="en-US" altLang="ja-JP" sz="2800" dirty="0">
              <a:solidFill>
                <a:srgbClr val="0000FF"/>
              </a:solidFill>
            </a:endParaRPr>
          </a:p>
          <a:p>
            <a:pPr lvl="1"/>
            <a:r>
              <a:rPr lang="ja-JP" altLang="ja-JP" sz="2400" dirty="0"/>
              <a:t>平文をビット単位あるいはバイト単位などで逐次</a:t>
            </a:r>
            <a:r>
              <a:rPr lang="ja-JP" altLang="en-US" sz="2400" dirty="0"/>
              <a:t>暗号化する方法</a:t>
            </a:r>
            <a:endParaRPr lang="en-US" altLang="ja-JP" sz="2400" dirty="0"/>
          </a:p>
          <a:p>
            <a:pPr lvl="1"/>
            <a:r>
              <a:rPr kumimoji="1" lang="ja-JP" altLang="en-US" sz="2400" dirty="0"/>
              <a:t>通常は</a:t>
            </a:r>
            <a:r>
              <a:rPr kumimoji="1" lang="ja-JP" altLang="en-US" sz="2400" u="sng" dirty="0"/>
              <a:t>鍵ストリーム</a:t>
            </a:r>
            <a:r>
              <a:rPr kumimoji="1" lang="ja-JP" altLang="en-US" sz="2400" dirty="0"/>
              <a:t>を構成しながら、暗号化を行う</a:t>
            </a:r>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21</a:t>
            </a:fld>
            <a:endParaRPr kumimoji="1" lang="ja-JP" altLang="en-US" dirty="0"/>
          </a:p>
        </p:txBody>
      </p:sp>
    </p:spTree>
    <p:extLst>
      <p:ext uri="{BB962C8B-B14F-4D97-AF65-F5344CB8AC3E}">
        <p14:creationId xmlns:p14="http://schemas.microsoft.com/office/powerpoint/2010/main" val="319941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solidFill>
                  <a:srgbClr val="FF0000"/>
                </a:solidFill>
              </a:rPr>
              <a:t>公開鍵暗号</a:t>
            </a:r>
            <a:endParaRPr kumimoji="1" lang="ja-JP" altLang="en-US" sz="4000" dirty="0">
              <a:solidFill>
                <a:srgbClr val="FF0000"/>
              </a:solidFill>
            </a:endParaRPr>
          </a:p>
        </p:txBody>
      </p:sp>
      <p:sp>
        <p:nvSpPr>
          <p:cNvPr id="7" name="コンテンツ プレースホルダー 2"/>
          <p:cNvSpPr>
            <a:spLocks noGrp="1"/>
          </p:cNvSpPr>
          <p:nvPr>
            <p:ph idx="1"/>
          </p:nvPr>
        </p:nvSpPr>
        <p:spPr>
          <a:xfrm>
            <a:off x="457200" y="1600200"/>
            <a:ext cx="8229600" cy="4525963"/>
          </a:xfrm>
        </p:spPr>
        <p:txBody>
          <a:bodyPr>
            <a:normAutofit/>
          </a:bodyPr>
          <a:lstStyle/>
          <a:p>
            <a:r>
              <a:rPr kumimoji="1" lang="ja-JP" altLang="en-US" sz="2800" dirty="0"/>
              <a:t>現代では、</a:t>
            </a:r>
            <a:r>
              <a:rPr kumimoji="1" lang="ja-JP" altLang="en-US" sz="2800" dirty="0">
                <a:solidFill>
                  <a:srgbClr val="FF0000"/>
                </a:solidFill>
              </a:rPr>
              <a:t>公開鍵暗号</a:t>
            </a:r>
            <a:r>
              <a:rPr kumimoji="1" lang="ja-JP" altLang="en-US" sz="2800" dirty="0">
                <a:solidFill>
                  <a:schemeClr val="tx1"/>
                </a:solidFill>
              </a:rPr>
              <a:t>が不可欠</a:t>
            </a:r>
            <a:endParaRPr kumimoji="1" lang="en-US" altLang="ja-JP" sz="2800" dirty="0">
              <a:solidFill>
                <a:schemeClr val="tx1"/>
              </a:solidFill>
            </a:endParaRPr>
          </a:p>
          <a:p>
            <a:endParaRPr kumimoji="1" lang="en-US" altLang="ja-JP" sz="2800" dirty="0">
              <a:solidFill>
                <a:schemeClr val="tx1"/>
              </a:solidFill>
            </a:endParaRPr>
          </a:p>
          <a:p>
            <a:pPr marL="0" indent="0">
              <a:buNone/>
            </a:pPr>
            <a:r>
              <a:rPr lang="ja-JP" altLang="en-US" sz="2800" dirty="0"/>
              <a:t>　　特徴</a:t>
            </a:r>
            <a:endParaRPr lang="en-US" altLang="ja-JP" sz="2800" u="sng" dirty="0">
              <a:solidFill>
                <a:schemeClr val="tx1"/>
              </a:solidFill>
              <a:effectLst>
                <a:outerShdw blurRad="38100" dist="38100" dir="2700000" algn="tl">
                  <a:srgbClr val="000000">
                    <a:alpha val="43137"/>
                  </a:srgbClr>
                </a:outerShdw>
              </a:effectLst>
            </a:endParaRPr>
          </a:p>
          <a:p>
            <a:pPr marL="0" indent="0">
              <a:buNone/>
            </a:pPr>
            <a:endParaRPr lang="en-US" altLang="ja-JP" sz="800" u="sng" dirty="0">
              <a:solidFill>
                <a:schemeClr val="tx1"/>
              </a:solidFill>
              <a:effectLst>
                <a:outerShdw blurRad="38100" dist="38100" dir="2700000" algn="tl">
                  <a:srgbClr val="000000">
                    <a:alpha val="43137"/>
                  </a:srgbClr>
                </a:outerShdw>
              </a:effectLst>
            </a:endParaRPr>
          </a:p>
          <a:p>
            <a:pPr lvl="1"/>
            <a:r>
              <a:rPr kumimoji="1" lang="ja-JP" altLang="en-US" sz="2400" dirty="0">
                <a:solidFill>
                  <a:schemeClr val="tx1"/>
                </a:solidFill>
              </a:rPr>
              <a:t> </a:t>
            </a:r>
            <a:r>
              <a:rPr lang="ja-JP" altLang="en-US" sz="2400" dirty="0">
                <a:solidFill>
                  <a:srgbClr val="0000FF"/>
                </a:solidFill>
              </a:rPr>
              <a:t>暗号</a:t>
            </a:r>
            <a:r>
              <a:rPr kumimoji="1" lang="ja-JP" altLang="en-US" sz="2400" dirty="0">
                <a:solidFill>
                  <a:srgbClr val="0000FF"/>
                </a:solidFill>
              </a:rPr>
              <a:t>鍵</a:t>
            </a:r>
            <a:r>
              <a:rPr kumimoji="1" lang="ja-JP" altLang="en-US" sz="2400" dirty="0">
                <a:solidFill>
                  <a:schemeClr val="tx1"/>
                </a:solidFill>
              </a:rPr>
              <a:t>と</a:t>
            </a:r>
            <a:r>
              <a:rPr lang="ja-JP" altLang="en-US" sz="2400" dirty="0">
                <a:solidFill>
                  <a:srgbClr val="0000FF"/>
                </a:solidFill>
              </a:rPr>
              <a:t>復号</a:t>
            </a:r>
            <a:r>
              <a:rPr kumimoji="1" lang="ja-JP" altLang="en-US" sz="2400" dirty="0">
                <a:solidFill>
                  <a:srgbClr val="0000FF"/>
                </a:solidFill>
              </a:rPr>
              <a:t>鍵</a:t>
            </a:r>
            <a:r>
              <a:rPr kumimoji="1" lang="ja-JP" altLang="en-US" sz="2400" dirty="0">
                <a:solidFill>
                  <a:schemeClr val="tx1"/>
                </a:solidFill>
              </a:rPr>
              <a:t>が異なる</a:t>
            </a:r>
            <a:endParaRPr kumimoji="1" lang="en-US" altLang="ja-JP" sz="2400" dirty="0">
              <a:solidFill>
                <a:schemeClr val="tx1"/>
              </a:solidFill>
            </a:endParaRPr>
          </a:p>
          <a:p>
            <a:pPr lvl="1"/>
            <a:r>
              <a:rPr lang="ja-JP" altLang="en-US" sz="2400" dirty="0"/>
              <a:t> 鍵を相手に事前に送る</a:t>
            </a:r>
            <a:br>
              <a:rPr lang="en-US" altLang="ja-JP" sz="2400" dirty="0"/>
            </a:br>
            <a:r>
              <a:rPr lang="ja-JP" altLang="en-US" sz="2400" b="1" dirty="0"/>
              <a:t>必要がない</a:t>
            </a:r>
            <a:endParaRPr lang="en-US" altLang="ja-JP" sz="2400" b="1" dirty="0"/>
          </a:p>
          <a:p>
            <a:pPr lvl="2"/>
            <a:r>
              <a:rPr lang="ja-JP" altLang="en-US" sz="1800" dirty="0"/>
              <a:t>共有鍵暗号の欠点を解決</a:t>
            </a:r>
            <a:endParaRPr lang="en-US" altLang="ja-JP" sz="1800" dirty="0"/>
          </a:p>
          <a:p>
            <a:pPr lvl="1"/>
            <a:r>
              <a:rPr lang="ja-JP" altLang="en-US" sz="2400" dirty="0"/>
              <a:t>だれでも暗号文を作れるが</a:t>
            </a:r>
            <a:br>
              <a:rPr lang="en-US" altLang="ja-JP" sz="2400" dirty="0"/>
            </a:br>
            <a:r>
              <a:rPr lang="ja-JP" altLang="en-US" sz="2400" dirty="0">
                <a:solidFill>
                  <a:srgbClr val="FF0000"/>
                </a:solidFill>
              </a:rPr>
              <a:t>秘密鍵</a:t>
            </a:r>
            <a:r>
              <a:rPr lang="ja-JP" altLang="en-US" sz="2400" dirty="0"/>
              <a:t>がないと復号できない</a:t>
            </a:r>
            <a:endParaRPr lang="en-US" altLang="ja-JP" sz="2400" dirty="0"/>
          </a:p>
          <a:p>
            <a:pPr lvl="1"/>
            <a:r>
              <a:rPr lang="ja-JP" altLang="en-US" sz="2400" dirty="0"/>
              <a:t>代表例：</a:t>
            </a:r>
            <a:br>
              <a:rPr lang="en-US" altLang="ja-JP" sz="2400" dirty="0"/>
            </a:br>
            <a:r>
              <a:rPr lang="en-US" altLang="ja-JP" sz="2400" dirty="0">
                <a:solidFill>
                  <a:srgbClr val="FF0000"/>
                </a:solidFill>
              </a:rPr>
              <a:t>RSA</a:t>
            </a:r>
            <a:r>
              <a:rPr kumimoji="1" lang="en-US" altLang="ja-JP" sz="2400" dirty="0">
                <a:solidFill>
                  <a:schemeClr val="tx1"/>
                </a:solidFill>
              </a:rPr>
              <a:t>, </a:t>
            </a:r>
            <a:r>
              <a:rPr kumimoji="1" lang="ja-JP" altLang="en-US" sz="2400" dirty="0">
                <a:solidFill>
                  <a:srgbClr val="0000FF"/>
                </a:solidFill>
              </a:rPr>
              <a:t>楕円曲線暗号</a:t>
            </a:r>
            <a:endParaRPr kumimoji="1" lang="en-US" altLang="ja-JP" sz="2400" dirty="0">
              <a:solidFill>
                <a:srgbClr val="0000FF"/>
              </a:solidFill>
            </a:endParaRPr>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22</a:t>
            </a:fld>
            <a:endParaRPr kumimoji="1" lang="ja-JP" altLang="en-US" dirty="0"/>
          </a:p>
        </p:txBody>
      </p:sp>
      <p:sp>
        <p:nvSpPr>
          <p:cNvPr id="8" name="正方形/長方形 7"/>
          <p:cNvSpPr/>
          <p:nvPr/>
        </p:nvSpPr>
        <p:spPr>
          <a:xfrm>
            <a:off x="4978107" y="539470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t>送信者</a:t>
            </a:r>
          </a:p>
        </p:txBody>
      </p:sp>
      <p:sp>
        <p:nvSpPr>
          <p:cNvPr id="9" name="正方形/長方形 8"/>
          <p:cNvSpPr/>
          <p:nvPr/>
        </p:nvSpPr>
        <p:spPr>
          <a:xfrm>
            <a:off x="7642403" y="539470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a:t>受信</a:t>
            </a:r>
            <a:r>
              <a:rPr kumimoji="1" lang="ja-JP" altLang="en-US" dirty="0"/>
              <a:t>者</a:t>
            </a:r>
          </a:p>
        </p:txBody>
      </p:sp>
      <p:sp>
        <p:nvSpPr>
          <p:cNvPr id="10" name="円/楕円 9"/>
          <p:cNvSpPr/>
          <p:nvPr/>
        </p:nvSpPr>
        <p:spPr>
          <a:xfrm>
            <a:off x="4906099" y="460261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平文</a:t>
            </a:r>
          </a:p>
        </p:txBody>
      </p:sp>
      <p:sp>
        <p:nvSpPr>
          <p:cNvPr id="11" name="円/楕円 10"/>
          <p:cNvSpPr/>
          <p:nvPr/>
        </p:nvSpPr>
        <p:spPr>
          <a:xfrm>
            <a:off x="7570395" y="460261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平文</a:t>
            </a:r>
          </a:p>
        </p:txBody>
      </p:sp>
      <p:sp>
        <p:nvSpPr>
          <p:cNvPr id="12" name="上矢印 11"/>
          <p:cNvSpPr/>
          <p:nvPr/>
        </p:nvSpPr>
        <p:spPr>
          <a:xfrm>
            <a:off x="5266139" y="4098558"/>
            <a:ext cx="360040" cy="432048"/>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下矢印 12"/>
          <p:cNvSpPr/>
          <p:nvPr/>
        </p:nvSpPr>
        <p:spPr>
          <a:xfrm>
            <a:off x="7930435" y="4098558"/>
            <a:ext cx="360040" cy="4320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5583495" y="4026550"/>
            <a:ext cx="1210588" cy="584775"/>
          </a:xfrm>
          <a:prstGeom prst="rect">
            <a:avLst/>
          </a:prstGeom>
          <a:noFill/>
        </p:spPr>
        <p:txBody>
          <a:bodyPr wrap="none" rtlCol="0">
            <a:spAutoFit/>
          </a:bodyPr>
          <a:lstStyle/>
          <a:p>
            <a:r>
              <a:rPr kumimoji="1" lang="ja-JP" altLang="en-US" sz="1600" dirty="0"/>
              <a:t>①</a:t>
            </a:r>
            <a:r>
              <a:rPr lang="ja-JP" altLang="en-US" sz="1600" dirty="0">
                <a:solidFill>
                  <a:srgbClr val="0000FF"/>
                </a:solidFill>
              </a:rPr>
              <a:t>暗号</a:t>
            </a:r>
            <a:r>
              <a:rPr kumimoji="1" lang="ja-JP" altLang="en-US" sz="1600" dirty="0">
                <a:solidFill>
                  <a:srgbClr val="0000FF"/>
                </a:solidFill>
              </a:rPr>
              <a:t>鍵</a:t>
            </a:r>
            <a:r>
              <a:rPr kumimoji="1" lang="ja-JP" altLang="en-US" sz="1600" dirty="0"/>
              <a:t>で</a:t>
            </a:r>
            <a:endParaRPr kumimoji="1" lang="en-US" altLang="ja-JP" sz="1600" dirty="0"/>
          </a:p>
          <a:p>
            <a:r>
              <a:rPr lang="ja-JP" altLang="en-US" sz="1600" dirty="0"/>
              <a:t>　暗号化</a:t>
            </a:r>
            <a:endParaRPr kumimoji="1" lang="ja-JP" altLang="en-US" sz="1600" dirty="0"/>
          </a:p>
        </p:txBody>
      </p:sp>
      <p:sp>
        <p:nvSpPr>
          <p:cNvPr id="15" name="テキスト ボックス 14"/>
          <p:cNvSpPr txBox="1"/>
          <p:nvPr/>
        </p:nvSpPr>
        <p:spPr>
          <a:xfrm>
            <a:off x="6791855" y="4026550"/>
            <a:ext cx="1210588" cy="584775"/>
          </a:xfrm>
          <a:prstGeom prst="rect">
            <a:avLst/>
          </a:prstGeom>
          <a:noFill/>
        </p:spPr>
        <p:txBody>
          <a:bodyPr wrap="none" rtlCol="0">
            <a:spAutoFit/>
          </a:bodyPr>
          <a:lstStyle/>
          <a:p>
            <a:r>
              <a:rPr lang="ja-JP" altLang="en-US" sz="1600" dirty="0"/>
              <a:t>③</a:t>
            </a:r>
            <a:r>
              <a:rPr lang="ja-JP" altLang="en-US" sz="1600" dirty="0">
                <a:solidFill>
                  <a:srgbClr val="0000FF"/>
                </a:solidFill>
              </a:rPr>
              <a:t>復号</a:t>
            </a:r>
            <a:r>
              <a:rPr kumimoji="1" lang="ja-JP" altLang="en-US" sz="1600" dirty="0">
                <a:solidFill>
                  <a:srgbClr val="0000FF"/>
                </a:solidFill>
              </a:rPr>
              <a:t>鍵</a:t>
            </a:r>
            <a:r>
              <a:rPr kumimoji="1" lang="ja-JP" altLang="en-US" sz="1600" dirty="0"/>
              <a:t>で</a:t>
            </a:r>
            <a:endParaRPr kumimoji="1" lang="en-US" altLang="ja-JP" sz="1600" dirty="0"/>
          </a:p>
          <a:p>
            <a:r>
              <a:rPr lang="ja-JP" altLang="en-US" sz="1600" dirty="0"/>
              <a:t>　復号化</a:t>
            </a:r>
            <a:endParaRPr kumimoji="1" lang="ja-JP" altLang="en-US" sz="1600" dirty="0"/>
          </a:p>
        </p:txBody>
      </p:sp>
      <p:sp>
        <p:nvSpPr>
          <p:cNvPr id="16" name="角丸四角形 15"/>
          <p:cNvSpPr/>
          <p:nvPr/>
        </p:nvSpPr>
        <p:spPr>
          <a:xfrm>
            <a:off x="4906099" y="337847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暗号文</a:t>
            </a:r>
          </a:p>
        </p:txBody>
      </p:sp>
      <p:sp>
        <p:nvSpPr>
          <p:cNvPr id="17" name="角丸四角形 16"/>
          <p:cNvSpPr/>
          <p:nvPr/>
        </p:nvSpPr>
        <p:spPr>
          <a:xfrm>
            <a:off x="7642403" y="337847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暗号文</a:t>
            </a:r>
          </a:p>
        </p:txBody>
      </p:sp>
      <p:sp>
        <p:nvSpPr>
          <p:cNvPr id="18" name="右矢印 17"/>
          <p:cNvSpPr/>
          <p:nvPr/>
        </p:nvSpPr>
        <p:spPr>
          <a:xfrm>
            <a:off x="6130235" y="3594502"/>
            <a:ext cx="1381606" cy="21602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346259" y="3306470"/>
            <a:ext cx="800219" cy="338554"/>
          </a:xfrm>
          <a:prstGeom prst="rect">
            <a:avLst/>
          </a:prstGeom>
          <a:noFill/>
        </p:spPr>
        <p:txBody>
          <a:bodyPr wrap="none" rtlCol="0">
            <a:spAutoFit/>
          </a:bodyPr>
          <a:lstStyle/>
          <a:p>
            <a:r>
              <a:rPr kumimoji="1" lang="ja-JP" altLang="en-US" sz="1600" dirty="0"/>
              <a:t>②送信</a:t>
            </a:r>
          </a:p>
        </p:txBody>
      </p:sp>
      <p:sp>
        <p:nvSpPr>
          <p:cNvPr id="20" name="テキスト ボックス 19"/>
          <p:cNvSpPr txBox="1"/>
          <p:nvPr/>
        </p:nvSpPr>
        <p:spPr>
          <a:xfrm>
            <a:off x="5913918" y="2730406"/>
            <a:ext cx="1800493" cy="369332"/>
          </a:xfrm>
          <a:prstGeom prst="rect">
            <a:avLst/>
          </a:prstGeom>
          <a:noFill/>
          <a:ln>
            <a:solidFill>
              <a:schemeClr val="tx1"/>
            </a:solidFill>
          </a:ln>
        </p:spPr>
        <p:txBody>
          <a:bodyPr wrap="none" rtlCol="0">
            <a:spAutoFit/>
          </a:bodyPr>
          <a:lstStyle/>
          <a:p>
            <a:r>
              <a:rPr kumimoji="1" lang="ja-JP" altLang="en-US" dirty="0">
                <a:solidFill>
                  <a:srgbClr val="0000FF"/>
                </a:solidFill>
              </a:rPr>
              <a:t>暗号鍵</a:t>
            </a:r>
            <a:r>
              <a:rPr kumimoji="1" lang="ja-JP" altLang="en-US" dirty="0"/>
              <a:t> ≠ </a:t>
            </a:r>
            <a:r>
              <a:rPr kumimoji="1" lang="ja-JP" altLang="en-US" dirty="0">
                <a:solidFill>
                  <a:srgbClr val="0000FF"/>
                </a:solidFill>
              </a:rPr>
              <a:t>復号鍵</a:t>
            </a:r>
          </a:p>
        </p:txBody>
      </p:sp>
      <p:sp>
        <p:nvSpPr>
          <p:cNvPr id="21" name="円/楕円 20"/>
          <p:cNvSpPr/>
          <p:nvPr/>
        </p:nvSpPr>
        <p:spPr>
          <a:xfrm>
            <a:off x="5824091" y="4042710"/>
            <a:ext cx="720080" cy="288000"/>
          </a:xfrm>
          <a:prstGeom prst="ellipse">
            <a:avLst/>
          </a:prstGeom>
          <a:solidFill>
            <a:schemeClr val="bg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012091" y="4026550"/>
            <a:ext cx="720080" cy="288000"/>
          </a:xfrm>
          <a:prstGeom prst="ellipse">
            <a:avLst/>
          </a:prstGeom>
          <a:solidFill>
            <a:schemeClr val="bg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7282363" y="4330710"/>
            <a:ext cx="229478" cy="1424032"/>
          </a:xfrm>
          <a:prstGeom prst="downArrow">
            <a:avLst/>
          </a:prstGeom>
          <a:solidFill>
            <a:srgbClr val="FF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778307" y="5272172"/>
            <a:ext cx="595035" cy="338554"/>
          </a:xfrm>
          <a:prstGeom prst="rect">
            <a:avLst/>
          </a:prstGeom>
          <a:noFill/>
        </p:spPr>
        <p:txBody>
          <a:bodyPr wrap="none" rtlCol="0">
            <a:spAutoFit/>
          </a:bodyPr>
          <a:lstStyle/>
          <a:p>
            <a:r>
              <a:rPr lang="ja-JP" altLang="en-US" sz="1600" dirty="0"/>
              <a:t>重要</a:t>
            </a:r>
            <a:endParaRPr kumimoji="1" lang="ja-JP" altLang="en-US" sz="1600" dirty="0"/>
          </a:p>
        </p:txBody>
      </p:sp>
      <p:sp>
        <p:nvSpPr>
          <p:cNvPr id="25" name="テキスト ボックス 24"/>
          <p:cNvSpPr txBox="1"/>
          <p:nvPr/>
        </p:nvSpPr>
        <p:spPr>
          <a:xfrm>
            <a:off x="6922323" y="5826750"/>
            <a:ext cx="1826141" cy="338554"/>
          </a:xfrm>
          <a:prstGeom prst="rect">
            <a:avLst/>
          </a:prstGeom>
          <a:noFill/>
        </p:spPr>
        <p:txBody>
          <a:bodyPr wrap="none" rtlCol="0">
            <a:spAutoFit/>
          </a:bodyPr>
          <a:lstStyle/>
          <a:p>
            <a:r>
              <a:rPr lang="ja-JP" altLang="en-US" sz="1600" dirty="0">
                <a:solidFill>
                  <a:srgbClr val="FF0000"/>
                </a:solidFill>
              </a:rPr>
              <a:t>秘密鍵</a:t>
            </a:r>
            <a:r>
              <a:rPr lang="ja-JP" altLang="en-US" sz="1600" dirty="0"/>
              <a:t>として保持</a:t>
            </a:r>
            <a:endParaRPr kumimoji="1" lang="ja-JP" altLang="en-US" sz="1600" dirty="0"/>
          </a:p>
        </p:txBody>
      </p:sp>
      <p:sp>
        <p:nvSpPr>
          <p:cNvPr id="26" name="上矢印 25"/>
          <p:cNvSpPr/>
          <p:nvPr/>
        </p:nvSpPr>
        <p:spPr>
          <a:xfrm>
            <a:off x="6071681" y="2586390"/>
            <a:ext cx="202570" cy="1440144"/>
          </a:xfrm>
          <a:prstGeom prst="upArrow">
            <a:avLst/>
          </a:prstGeom>
          <a:solidFill>
            <a:srgbClr val="FF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842203" y="2298358"/>
            <a:ext cx="1826141" cy="338554"/>
          </a:xfrm>
          <a:prstGeom prst="rect">
            <a:avLst/>
          </a:prstGeom>
          <a:noFill/>
        </p:spPr>
        <p:txBody>
          <a:bodyPr wrap="none" rtlCol="0">
            <a:spAutoFit/>
          </a:bodyPr>
          <a:lstStyle/>
          <a:p>
            <a:r>
              <a:rPr kumimoji="1" lang="ja-JP" altLang="en-US" sz="1600" dirty="0">
                <a:solidFill>
                  <a:srgbClr val="FF0000"/>
                </a:solidFill>
              </a:rPr>
              <a:t>公開鍵</a:t>
            </a:r>
            <a:r>
              <a:rPr kumimoji="1" lang="ja-JP" altLang="en-US" sz="1600" dirty="0"/>
              <a:t>として公開</a:t>
            </a:r>
          </a:p>
        </p:txBody>
      </p:sp>
    </p:spTree>
    <p:extLst>
      <p:ext uri="{BB962C8B-B14F-4D97-AF65-F5344CB8AC3E}">
        <p14:creationId xmlns:p14="http://schemas.microsoft.com/office/powerpoint/2010/main" val="323525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871" y="118145"/>
            <a:ext cx="7886700" cy="1325563"/>
          </a:xfrm>
        </p:spPr>
        <p:txBody>
          <a:bodyPr>
            <a:normAutofit/>
          </a:bodyPr>
          <a:lstStyle/>
          <a:p>
            <a:r>
              <a:rPr lang="ja-JP" altLang="en-US" sz="4000" dirty="0"/>
              <a:t>公開鍵暗号</a:t>
            </a:r>
          </a:p>
        </p:txBody>
      </p:sp>
      <p:sp>
        <p:nvSpPr>
          <p:cNvPr id="3" name="コンテンツ プレースホルダー 2"/>
          <p:cNvSpPr>
            <a:spLocks noGrp="1"/>
          </p:cNvSpPr>
          <p:nvPr>
            <p:ph idx="1"/>
          </p:nvPr>
        </p:nvSpPr>
        <p:spPr>
          <a:xfrm>
            <a:off x="789295" y="1264357"/>
            <a:ext cx="6927023" cy="4552322"/>
          </a:xfrm>
        </p:spPr>
        <p:txBody>
          <a:bodyPr>
            <a:normAutofit/>
          </a:bodyPr>
          <a:lstStyle/>
          <a:p>
            <a:r>
              <a:rPr lang="ja-JP" altLang="en-US" dirty="0"/>
              <a:t>公開鍵・秘密鍵ペアをどうやって実現するか？</a:t>
            </a:r>
            <a:endParaRPr lang="en-US" altLang="ja-JP" dirty="0"/>
          </a:p>
          <a:p>
            <a:r>
              <a:rPr lang="ja-JP" altLang="en-US" dirty="0"/>
              <a:t>鍵を構成する上で、不可欠な条件</a:t>
            </a:r>
            <a:endParaRPr lang="en-US" altLang="ja-JP" dirty="0"/>
          </a:p>
          <a:p>
            <a:pPr marL="914400" lvl="1" indent="-457200"/>
            <a:r>
              <a:rPr lang="ja-JP" altLang="en-US" dirty="0"/>
              <a:t>公開鍵から、対応する秘密鍵が推測できない</a:t>
            </a:r>
            <a:endParaRPr lang="en-US" altLang="ja-JP" dirty="0"/>
          </a:p>
          <a:p>
            <a:pPr marL="742950" lvl="1" indent="-285750"/>
            <a:endParaRPr lang="en-US" altLang="ja-JP" dirty="0"/>
          </a:p>
          <a:p>
            <a:pPr marL="457200" lvl="1" indent="0">
              <a:buNone/>
            </a:pPr>
            <a:br>
              <a:rPr lang="en-US" altLang="ja-JP" dirty="0"/>
            </a:br>
            <a:br>
              <a:rPr lang="en-US" altLang="ja-JP" dirty="0"/>
            </a:br>
            <a:br>
              <a:rPr lang="en-US" altLang="ja-JP" dirty="0"/>
            </a:br>
            <a:br>
              <a:rPr lang="en-US" altLang="ja-JP" dirty="0"/>
            </a:br>
            <a:endParaRPr lang="en-US" altLang="ja-JP" dirty="0"/>
          </a:p>
          <a:p>
            <a:pPr marL="914400" lvl="1" indent="-457200"/>
            <a:r>
              <a:rPr lang="ja-JP" altLang="en-US" dirty="0"/>
              <a:t>公開鍵で暗号化された文書をそれに対応する秘密鍵でだけ復号化できる</a:t>
            </a:r>
            <a:endParaRPr lang="en-US" altLang="ja-JP" dirty="0"/>
          </a:p>
          <a:p>
            <a:pPr lvl="1"/>
            <a:endParaRPr lang="en-US" altLang="ja-JP" dirty="0"/>
          </a:p>
          <a:p>
            <a:pPr lvl="1"/>
            <a:r>
              <a:rPr lang="ja-JP" altLang="en-US" dirty="0"/>
              <a:t>　　</a:t>
            </a:r>
            <a:br>
              <a:rPr lang="en-US" altLang="ja-JP" dirty="0"/>
            </a:br>
            <a:r>
              <a:rPr lang="ja-JP" altLang="en-US" dirty="0"/>
              <a:t>　　</a:t>
            </a:r>
          </a:p>
        </p:txBody>
      </p:sp>
      <p:sp>
        <p:nvSpPr>
          <p:cNvPr id="22" name="フッター プレースホルダー 21"/>
          <p:cNvSpPr>
            <a:spLocks noGrp="1"/>
          </p:cNvSpPr>
          <p:nvPr>
            <p:ph type="ftr" sz="quarter" idx="11"/>
          </p:nvPr>
        </p:nvSpPr>
        <p:spPr/>
        <p:txBody>
          <a:bodyPr/>
          <a:lstStyle/>
          <a:p>
            <a:r>
              <a:rPr lang="ja-JP" altLang="en-US"/>
              <a:t>サイバーセキュリティ基礎論</a:t>
            </a:r>
            <a:endParaRPr lang="ja-JP" altLang="en-US" dirty="0"/>
          </a:p>
        </p:txBody>
      </p:sp>
      <p:sp>
        <p:nvSpPr>
          <p:cNvPr id="26" name="スライド番号プレースホルダー 25"/>
          <p:cNvSpPr>
            <a:spLocks noGrp="1"/>
          </p:cNvSpPr>
          <p:nvPr>
            <p:ph type="sldNum" sz="quarter" idx="12"/>
          </p:nvPr>
        </p:nvSpPr>
        <p:spPr/>
        <p:txBody>
          <a:bodyPr/>
          <a:lstStyle/>
          <a:p>
            <a:fld id="{D2D8002D-B5B0-4BAC-B1F6-782DDCCE6D9C}" type="slidenum">
              <a:rPr lang="ja-JP" altLang="en-US" smtClean="0"/>
              <a:pPr/>
              <a:t>23</a:t>
            </a:fld>
            <a:endParaRPr lang="ja-JP" altLang="en-US" dirty="0"/>
          </a:p>
        </p:txBody>
      </p:sp>
      <p:sp>
        <p:nvSpPr>
          <p:cNvPr id="32" name="角丸四角形 31"/>
          <p:cNvSpPr/>
          <p:nvPr/>
        </p:nvSpPr>
        <p:spPr>
          <a:xfrm>
            <a:off x="1187624" y="4752271"/>
            <a:ext cx="7017241" cy="1413033"/>
          </a:xfrm>
          <a:prstGeom prst="roundRect">
            <a:avLst/>
          </a:prstGeom>
          <a:solidFill>
            <a:schemeClr val="accent4">
              <a:lumMod val="60000"/>
              <a:lumOff val="40000"/>
              <a:alpha val="6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34" name="角丸四角形 33"/>
          <p:cNvSpPr/>
          <p:nvPr/>
        </p:nvSpPr>
        <p:spPr>
          <a:xfrm>
            <a:off x="1187624" y="5005451"/>
            <a:ext cx="3007600" cy="490065"/>
          </a:xfrm>
          <a:prstGeom prst="roundRect">
            <a:avLst/>
          </a:prstGeom>
          <a:gradFill>
            <a:gsLst>
              <a:gs pos="0">
                <a:schemeClr val="accent4">
                  <a:shade val="51000"/>
                  <a:satMod val="130000"/>
                  <a:alpha val="60000"/>
                  <a:lumMod val="74000"/>
                  <a:lumOff val="26000"/>
                </a:schemeClr>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a:solidFill>
                  <a:schemeClr val="bg1"/>
                </a:solidFill>
              </a:rPr>
              <a:t>もう一つの一方向性関数</a:t>
            </a:r>
            <a:endParaRPr kumimoji="1" lang="ja-JP" altLang="en-US" dirty="0"/>
          </a:p>
        </p:txBody>
      </p:sp>
      <p:sp>
        <p:nvSpPr>
          <p:cNvPr id="31" name="角丸四角形 30"/>
          <p:cNvSpPr/>
          <p:nvPr/>
        </p:nvSpPr>
        <p:spPr>
          <a:xfrm>
            <a:off x="1331640" y="2720469"/>
            <a:ext cx="7017241" cy="980494"/>
          </a:xfrm>
          <a:prstGeom prst="roundRect">
            <a:avLst/>
          </a:prstGeom>
          <a:solidFill>
            <a:srgbClr val="FFCC99">
              <a:alpha val="70000"/>
            </a:srgb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3" name="角丸四角形 32"/>
          <p:cNvSpPr/>
          <p:nvPr/>
        </p:nvSpPr>
        <p:spPr>
          <a:xfrm>
            <a:off x="1462471" y="3121723"/>
            <a:ext cx="2153958" cy="512716"/>
          </a:xfrm>
          <a:prstGeom prst="roundRect">
            <a:avLst/>
          </a:prstGeom>
          <a:solidFill>
            <a:srgbClr val="FF5050">
              <a:alpha val="7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一方向性関数</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075237" flipH="1">
            <a:off x="4275527" y="3082675"/>
            <a:ext cx="746810" cy="400629"/>
          </a:xfrm>
          <a:prstGeom prst="rect">
            <a:avLst/>
          </a:prstGeom>
        </p:spPr>
      </p:pic>
      <p:sp>
        <p:nvSpPr>
          <p:cNvPr id="8" name="テキスト ボックス 7"/>
          <p:cNvSpPr txBox="1"/>
          <p:nvPr/>
        </p:nvSpPr>
        <p:spPr>
          <a:xfrm>
            <a:off x="3964716" y="2967927"/>
            <a:ext cx="553547" cy="523220"/>
          </a:xfrm>
          <a:prstGeom prst="rect">
            <a:avLst/>
          </a:prstGeom>
          <a:noFill/>
        </p:spPr>
        <p:txBody>
          <a:bodyPr wrap="square" rtlCol="0">
            <a:spAutoFit/>
          </a:bodyPr>
          <a:lstStyle/>
          <a:p>
            <a:r>
              <a:rPr lang="ja-JP" altLang="en-US" sz="2800" dirty="0">
                <a:solidFill>
                  <a:srgbClr val="FF0000"/>
                </a:solidFill>
              </a:rPr>
              <a:t>秘</a:t>
            </a:r>
            <a:endParaRPr lang="en-US" altLang="ja-JP" sz="2800" dirty="0">
              <a:solidFill>
                <a:srgbClr val="FF0000"/>
              </a:solidFill>
            </a:endParaRPr>
          </a:p>
        </p:txBody>
      </p:sp>
      <p:pic>
        <p:nvPicPr>
          <p:cNvPr id="9" name="コンテンツ プレースホルダ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233075" flipH="1">
            <a:off x="7363031" y="3049055"/>
            <a:ext cx="646258" cy="467868"/>
          </a:xfrm>
          <a:prstGeom prst="rect">
            <a:avLst/>
          </a:prstGeom>
        </p:spPr>
      </p:pic>
      <p:sp>
        <p:nvSpPr>
          <p:cNvPr id="10" name="テキスト ボックス 9"/>
          <p:cNvSpPr txBox="1"/>
          <p:nvPr/>
        </p:nvSpPr>
        <p:spPr>
          <a:xfrm>
            <a:off x="7870046" y="2967927"/>
            <a:ext cx="478835" cy="523220"/>
          </a:xfrm>
          <a:prstGeom prst="rect">
            <a:avLst/>
          </a:prstGeom>
          <a:noFill/>
        </p:spPr>
        <p:txBody>
          <a:bodyPr wrap="square" rtlCol="0">
            <a:spAutoFit/>
          </a:bodyPr>
          <a:lstStyle/>
          <a:p>
            <a:r>
              <a:rPr kumimoji="1" lang="ja-JP" altLang="en-US" sz="2800" dirty="0">
                <a:solidFill>
                  <a:srgbClr val="00B050"/>
                </a:solidFill>
              </a:rPr>
              <a:t>公</a:t>
            </a:r>
            <a:endParaRPr kumimoji="1" lang="ja-JP" altLang="en-US" sz="2000" dirty="0">
              <a:solidFill>
                <a:srgbClr val="00B050"/>
              </a:solidFill>
            </a:endParaRPr>
          </a:p>
        </p:txBody>
      </p:sp>
      <p:sp>
        <p:nvSpPr>
          <p:cNvPr id="11" name="右矢印 10"/>
          <p:cNvSpPr/>
          <p:nvPr/>
        </p:nvSpPr>
        <p:spPr>
          <a:xfrm>
            <a:off x="5115013" y="2999350"/>
            <a:ext cx="2147843" cy="23018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2" name="右矢印 11"/>
          <p:cNvSpPr/>
          <p:nvPr/>
        </p:nvSpPr>
        <p:spPr>
          <a:xfrm rot="10800000">
            <a:off x="5076056" y="3404252"/>
            <a:ext cx="2147843" cy="23018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3" name="ドーナツ 12"/>
          <p:cNvSpPr/>
          <p:nvPr/>
        </p:nvSpPr>
        <p:spPr>
          <a:xfrm>
            <a:off x="5857599" y="2720469"/>
            <a:ext cx="328315" cy="318805"/>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solidFill>
                <a:schemeClr val="tx1"/>
              </a:solidFill>
            </a:endParaRPr>
          </a:p>
        </p:txBody>
      </p:sp>
      <p:sp>
        <p:nvSpPr>
          <p:cNvPr id="14" name="乗算記号 13"/>
          <p:cNvSpPr/>
          <p:nvPr/>
        </p:nvSpPr>
        <p:spPr>
          <a:xfrm>
            <a:off x="6117321" y="3102296"/>
            <a:ext cx="472771" cy="431718"/>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a:off x="4484004" y="4967728"/>
            <a:ext cx="1340800" cy="6217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平文</a:t>
            </a:r>
          </a:p>
        </p:txBody>
      </p:sp>
      <p:sp>
        <p:nvSpPr>
          <p:cNvPr id="16" name="円/楕円 15"/>
          <p:cNvSpPr/>
          <p:nvPr/>
        </p:nvSpPr>
        <p:spPr>
          <a:xfrm>
            <a:off x="7109709" y="4928923"/>
            <a:ext cx="1493485" cy="6993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a:t>暗号文</a:t>
            </a:r>
          </a:p>
        </p:txBody>
      </p:sp>
      <p:sp>
        <p:nvSpPr>
          <p:cNvPr id="17" name="右矢印 16"/>
          <p:cNvSpPr/>
          <p:nvPr/>
        </p:nvSpPr>
        <p:spPr>
          <a:xfrm>
            <a:off x="5945342" y="5047100"/>
            <a:ext cx="1036587" cy="199411"/>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8" name="右矢印 17"/>
          <p:cNvSpPr/>
          <p:nvPr/>
        </p:nvSpPr>
        <p:spPr>
          <a:xfrm rot="10800000">
            <a:off x="5945342" y="5323914"/>
            <a:ext cx="1022636" cy="18937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9" name="ドーナツ 18"/>
          <p:cNvSpPr/>
          <p:nvPr/>
        </p:nvSpPr>
        <p:spPr>
          <a:xfrm>
            <a:off x="6079739" y="4717161"/>
            <a:ext cx="279713" cy="293764"/>
          </a:xfrm>
          <a:prstGeom prst="don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solidFill>
                <a:schemeClr val="tx1"/>
              </a:solidFill>
            </a:endParaRPr>
          </a:p>
        </p:txBody>
      </p:sp>
      <p:sp>
        <p:nvSpPr>
          <p:cNvPr id="20" name="乗算記号 19"/>
          <p:cNvSpPr/>
          <p:nvPr/>
        </p:nvSpPr>
        <p:spPr>
          <a:xfrm>
            <a:off x="6250624" y="5464846"/>
            <a:ext cx="352868" cy="349133"/>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1" name="環状矢印 20"/>
          <p:cNvSpPr/>
          <p:nvPr/>
        </p:nvSpPr>
        <p:spPr>
          <a:xfrm rot="10251152">
            <a:off x="4771968" y="4017624"/>
            <a:ext cx="3172470" cy="2684963"/>
          </a:xfrm>
          <a:prstGeom prst="circularArrow">
            <a:avLst>
              <a:gd name="adj1" fmla="val 15738"/>
              <a:gd name="adj2" fmla="val 1044882"/>
              <a:gd name="adj3" fmla="val 20275654"/>
              <a:gd name="adj4" fmla="val 12228126"/>
              <a:gd name="adj5" fmla="val 219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chemeClr val="tx1"/>
              </a:solidFill>
            </a:endParaRP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31092" flipH="1">
            <a:off x="6734764" y="5753543"/>
            <a:ext cx="559199" cy="299984"/>
          </a:xfrm>
          <a:prstGeom prst="rect">
            <a:avLst/>
          </a:prstGeom>
        </p:spPr>
      </p:pic>
      <p:sp>
        <p:nvSpPr>
          <p:cNvPr id="24" name="テキスト ボックス 23"/>
          <p:cNvSpPr txBox="1"/>
          <p:nvPr/>
        </p:nvSpPr>
        <p:spPr>
          <a:xfrm rot="20112859">
            <a:off x="7004328" y="5552368"/>
            <a:ext cx="306569" cy="523220"/>
          </a:xfrm>
          <a:prstGeom prst="rect">
            <a:avLst/>
          </a:prstGeom>
          <a:noFill/>
        </p:spPr>
        <p:txBody>
          <a:bodyPr wrap="square" rtlCol="0">
            <a:spAutoFit/>
          </a:bodyPr>
          <a:lstStyle/>
          <a:p>
            <a:r>
              <a:rPr lang="ja-JP" altLang="en-US" sz="2800" dirty="0">
                <a:solidFill>
                  <a:srgbClr val="FF0000"/>
                </a:solidFill>
              </a:rPr>
              <a:t>秘</a:t>
            </a:r>
            <a:endParaRPr lang="en-US" altLang="ja-JP" sz="2800" dirty="0">
              <a:solidFill>
                <a:srgbClr val="FF0000"/>
              </a:solidFill>
            </a:endParaRPr>
          </a:p>
        </p:txBody>
      </p:sp>
      <p:sp>
        <p:nvSpPr>
          <p:cNvPr id="25" name="テキスト ボックス 24"/>
          <p:cNvSpPr txBox="1"/>
          <p:nvPr/>
        </p:nvSpPr>
        <p:spPr>
          <a:xfrm rot="653384">
            <a:off x="5427625" y="5713518"/>
            <a:ext cx="1341700" cy="412479"/>
          </a:xfrm>
          <a:prstGeom prst="rect">
            <a:avLst/>
          </a:prstGeom>
          <a:noFill/>
        </p:spPr>
        <p:txBody>
          <a:bodyPr wrap="square" rtlCol="0">
            <a:prstTxWarp prst="textArchDown">
              <a:avLst>
                <a:gd name="adj" fmla="val 423860"/>
              </a:avLst>
            </a:prstTxWarp>
            <a:spAutoFit/>
          </a:bodyPr>
          <a:lstStyle/>
          <a:p>
            <a:r>
              <a:rPr kumimoji="1" lang="en-US" altLang="ja-JP" sz="2400" dirty="0"/>
              <a:t>TRAPDOOR</a:t>
            </a:r>
            <a:endParaRPr kumimoji="1" lang="ja-JP" altLang="en-US" sz="2400" dirty="0"/>
          </a:p>
        </p:txBody>
      </p:sp>
      <p:pic>
        <p:nvPicPr>
          <p:cNvPr id="27" name="コンテンツ プレースホルダ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233075" flipH="1">
            <a:off x="6513510" y="4691112"/>
            <a:ext cx="403610" cy="292199"/>
          </a:xfrm>
          <a:prstGeom prst="rect">
            <a:avLst/>
          </a:prstGeom>
        </p:spPr>
      </p:pic>
      <p:sp>
        <p:nvSpPr>
          <p:cNvPr id="28" name="テキスト ボックス 27"/>
          <p:cNvSpPr txBox="1"/>
          <p:nvPr/>
        </p:nvSpPr>
        <p:spPr>
          <a:xfrm>
            <a:off x="6683493" y="4581383"/>
            <a:ext cx="299048" cy="523220"/>
          </a:xfrm>
          <a:prstGeom prst="rect">
            <a:avLst/>
          </a:prstGeom>
          <a:noFill/>
        </p:spPr>
        <p:txBody>
          <a:bodyPr wrap="square" rtlCol="0">
            <a:spAutoFit/>
          </a:bodyPr>
          <a:lstStyle/>
          <a:p>
            <a:r>
              <a:rPr kumimoji="1" lang="ja-JP" altLang="en-US" sz="2800" dirty="0">
                <a:solidFill>
                  <a:srgbClr val="00B050"/>
                </a:solidFill>
              </a:rPr>
              <a:t>公</a:t>
            </a:r>
            <a:endParaRPr kumimoji="1" lang="ja-JP" altLang="en-US" sz="2000" dirty="0">
              <a:solidFill>
                <a:srgbClr val="00B050"/>
              </a:solidFill>
            </a:endParaRPr>
          </a:p>
        </p:txBody>
      </p:sp>
      <p:sp>
        <p:nvSpPr>
          <p:cNvPr id="29" name="テキスト ボックス 28"/>
          <p:cNvSpPr txBox="1"/>
          <p:nvPr/>
        </p:nvSpPr>
        <p:spPr>
          <a:xfrm>
            <a:off x="1129960" y="5637327"/>
            <a:ext cx="333619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0" lvl="1" algn="ctr"/>
            <a:r>
              <a:rPr lang="en-US" altLang="ja-JP" sz="2400" dirty="0"/>
              <a:t>trapdoor</a:t>
            </a:r>
            <a:r>
              <a:rPr lang="ja-JP" altLang="en-US" sz="2400" dirty="0"/>
              <a:t>が必要</a:t>
            </a:r>
            <a:endParaRPr kumimoji="1" lang="ja-JP" altLang="en-US" sz="2400" dirty="0"/>
          </a:p>
        </p:txBody>
      </p:sp>
    </p:spTree>
    <p:extLst>
      <p:ext uri="{BB962C8B-B14F-4D97-AF65-F5344CB8AC3E}">
        <p14:creationId xmlns:p14="http://schemas.microsoft.com/office/powerpoint/2010/main" val="99971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25" grpId="0"/>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solidFill>
                  <a:srgbClr val="FF0000"/>
                </a:solidFill>
              </a:rPr>
              <a:t>RSA</a:t>
            </a:r>
            <a:r>
              <a:rPr kumimoji="1" lang="ja-JP" altLang="en-US" sz="4000" dirty="0">
                <a:solidFill>
                  <a:srgbClr val="FF0000"/>
                </a:solidFill>
              </a:rPr>
              <a:t>暗号</a:t>
            </a:r>
            <a:r>
              <a:rPr kumimoji="1" lang="ja-JP" altLang="en-US" sz="4000" dirty="0"/>
              <a:t>、</a:t>
            </a:r>
            <a:r>
              <a:rPr kumimoji="1" lang="ja-JP" altLang="en-US" sz="4000" dirty="0">
                <a:solidFill>
                  <a:srgbClr val="FF0000"/>
                </a:solidFill>
              </a:rPr>
              <a:t>エルガマル暗号</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565349"/>
                <a:ext cx="7886700" cy="4683051"/>
              </a:xfrm>
            </p:spPr>
            <p:txBody>
              <a:bodyPr>
                <a:normAutofit/>
              </a:bodyPr>
              <a:lstStyle/>
              <a:p>
                <a:r>
                  <a:rPr kumimoji="1" lang="en-US" altLang="ja-JP" sz="2800" dirty="0">
                    <a:solidFill>
                      <a:srgbClr val="FF0000"/>
                    </a:solidFill>
                  </a:rPr>
                  <a:t>RSA</a:t>
                </a:r>
                <a:r>
                  <a:rPr kumimoji="1" lang="ja-JP" altLang="en-US" sz="2800" dirty="0">
                    <a:solidFill>
                      <a:srgbClr val="FF0000"/>
                    </a:solidFill>
                  </a:rPr>
                  <a:t>暗号</a:t>
                </a:r>
                <a:endParaRPr kumimoji="1" lang="en-US" altLang="ja-JP" sz="2800" dirty="0">
                  <a:solidFill>
                    <a:srgbClr val="FF0000"/>
                  </a:solidFill>
                </a:endParaRPr>
              </a:p>
              <a:p>
                <a:pPr lvl="1"/>
                <a:r>
                  <a:rPr lang="ja-JP" altLang="en-US" sz="2400" dirty="0"/>
                  <a:t>現在、最も普及している公開鍵暗号</a:t>
                </a:r>
                <a:endParaRPr lang="en-US" altLang="ja-JP" sz="2400" dirty="0"/>
              </a:p>
              <a:p>
                <a:pPr lvl="1"/>
                <a:r>
                  <a:rPr lang="en-US" altLang="ja-JP" sz="2400" dirty="0"/>
                  <a:t>1977</a:t>
                </a:r>
                <a:r>
                  <a:rPr lang="ja-JP" altLang="en-US" sz="2400" dirty="0"/>
                  <a:t>年 発明、</a:t>
                </a:r>
                <a:r>
                  <a:rPr lang="en-US" altLang="ja-JP" sz="2400" dirty="0"/>
                  <a:t>1983</a:t>
                </a:r>
                <a:r>
                  <a:rPr lang="ja-JP" altLang="en-US" sz="2400" dirty="0"/>
                  <a:t>～</a:t>
                </a:r>
                <a:r>
                  <a:rPr lang="en-US" altLang="ja-JP" sz="2400" dirty="0"/>
                  <a:t>2000</a:t>
                </a:r>
                <a:r>
                  <a:rPr lang="ja-JP" altLang="en-US" sz="2400" dirty="0"/>
                  <a:t>年</a:t>
                </a:r>
                <a:r>
                  <a:rPr lang="en-US" altLang="ja-JP" sz="2400" dirty="0"/>
                  <a:t>9</a:t>
                </a:r>
                <a:r>
                  <a:rPr lang="ja-JP" altLang="en-US" sz="2400" dirty="0"/>
                  <a:t>月まで特許で保護</a:t>
                </a:r>
                <a:endParaRPr lang="en-US" altLang="ja-JP" sz="2400" dirty="0"/>
              </a:p>
              <a:p>
                <a:pPr lvl="1"/>
                <a:r>
                  <a:rPr lang="ja-JP" altLang="en-US" sz="2400" dirty="0"/>
                  <a:t>発明者 </a:t>
                </a:r>
                <a:r>
                  <a:rPr lang="en-US" altLang="ja-JP" sz="2400" dirty="0">
                    <a:solidFill>
                      <a:srgbClr val="0000FF"/>
                    </a:solidFill>
                  </a:rPr>
                  <a:t>R</a:t>
                </a:r>
                <a:r>
                  <a:rPr lang="en-US" altLang="ja-JP" sz="2400" dirty="0"/>
                  <a:t>on </a:t>
                </a:r>
                <a:r>
                  <a:rPr lang="en-US" altLang="ja-JP" sz="2400" dirty="0" err="1"/>
                  <a:t>Rivest</a:t>
                </a:r>
                <a:r>
                  <a:rPr lang="en-US" altLang="ja-JP" sz="2400" dirty="0"/>
                  <a:t>,  </a:t>
                </a:r>
                <a:r>
                  <a:rPr lang="en-US" altLang="ja-JP" sz="2400" dirty="0" err="1"/>
                  <a:t>Adi</a:t>
                </a:r>
                <a:r>
                  <a:rPr lang="en-US" altLang="ja-JP" sz="2400" dirty="0"/>
                  <a:t> </a:t>
                </a:r>
                <a:r>
                  <a:rPr lang="en-US" altLang="ja-JP" sz="2400" dirty="0">
                    <a:solidFill>
                      <a:srgbClr val="0000FF"/>
                    </a:solidFill>
                  </a:rPr>
                  <a:t>S</a:t>
                </a:r>
                <a:r>
                  <a:rPr lang="en-US" altLang="ja-JP" sz="2400" dirty="0"/>
                  <a:t>hamir,  </a:t>
                </a:r>
                <a:r>
                  <a:rPr lang="ja-JP" altLang="ja-JP" sz="2400" dirty="0"/>
                  <a:t>Len </a:t>
                </a:r>
                <a:r>
                  <a:rPr lang="ja-JP" altLang="ja-JP" sz="2400" dirty="0">
                    <a:solidFill>
                      <a:srgbClr val="0000FF"/>
                    </a:solidFill>
                  </a:rPr>
                  <a:t>A</a:t>
                </a:r>
                <a:r>
                  <a:rPr lang="ja-JP" altLang="ja-JP" sz="2400" dirty="0"/>
                  <a:t>dleman</a:t>
                </a:r>
                <a:endParaRPr lang="en-US" altLang="ja-JP" sz="2400" dirty="0"/>
              </a:p>
              <a:p>
                <a:pPr lvl="1"/>
                <a:r>
                  <a:rPr lang="ja-JP" altLang="en-US" sz="2400" dirty="0"/>
                  <a:t>「素因数分解の計算の難しさ」を安全性の根拠とする</a:t>
                </a:r>
                <a:endParaRPr lang="en-US" altLang="ja-JP" sz="2400" dirty="0"/>
              </a:p>
              <a:p>
                <a:pPr lvl="2"/>
                <a:r>
                  <a:rPr lang="ja-JP" altLang="en-US" sz="2100" dirty="0"/>
                  <a:t>二つの大きな素数の積だけから元の素数を求めるのは困難</a:t>
                </a:r>
                <a:endParaRPr lang="en-US" altLang="ja-JP" sz="2100" dirty="0"/>
              </a:p>
              <a:p>
                <a:r>
                  <a:rPr lang="ja-JP" altLang="en-US" sz="2800" dirty="0">
                    <a:solidFill>
                      <a:srgbClr val="FF0000"/>
                    </a:solidFill>
                  </a:rPr>
                  <a:t>エルガマル暗号</a:t>
                </a:r>
                <a:endParaRPr lang="en-US" altLang="ja-JP" sz="2800" dirty="0">
                  <a:solidFill>
                    <a:srgbClr val="FF0000"/>
                  </a:solidFill>
                </a:endParaRPr>
              </a:p>
              <a:p>
                <a:pPr lvl="1"/>
                <a:r>
                  <a:rPr kumimoji="1" lang="ja-JP" altLang="en-US" sz="2400" dirty="0"/>
                  <a:t>「</a:t>
                </a:r>
                <a:r>
                  <a:rPr kumimoji="1" lang="ja-JP" altLang="en-US" sz="2400" dirty="0">
                    <a:solidFill>
                      <a:srgbClr val="0000FF"/>
                    </a:solidFill>
                  </a:rPr>
                  <a:t>楕円曲線暗号</a:t>
                </a:r>
                <a:r>
                  <a:rPr kumimoji="1" lang="ja-JP" altLang="en-US" sz="2400" dirty="0"/>
                  <a:t>」と言えば、主に</a:t>
                </a:r>
                <a:r>
                  <a:rPr kumimoji="1" lang="ja-JP" altLang="en-US" sz="2400" u="sng" dirty="0"/>
                  <a:t>楕円エルガマル暗号</a:t>
                </a:r>
                <a:r>
                  <a:rPr kumimoji="1" lang="ja-JP" altLang="en-US" sz="2400" dirty="0"/>
                  <a:t>（またはその亜種）を指す。</a:t>
                </a:r>
                <a:endParaRPr kumimoji="1" lang="en-US" altLang="ja-JP" sz="2400" dirty="0"/>
              </a:p>
              <a:p>
                <a:pPr lvl="1"/>
                <a:r>
                  <a:rPr kumimoji="1" lang="ja-JP" altLang="en-US" sz="2400" dirty="0"/>
                  <a:t>「</a:t>
                </a:r>
                <a:r>
                  <a:rPr kumimoji="1" lang="ja-JP" altLang="en-US" sz="2400" dirty="0">
                    <a:solidFill>
                      <a:srgbClr val="0000FF"/>
                    </a:solidFill>
                  </a:rPr>
                  <a:t>離散対数問題</a:t>
                </a:r>
                <a:r>
                  <a:rPr kumimoji="1" lang="ja-JP" altLang="en-US" sz="2400" dirty="0"/>
                  <a:t>の解読のむずかしさ」が安全性の根拠</a:t>
                </a:r>
                <a:endParaRPr kumimoji="1" lang="en-US" altLang="ja-JP" sz="2400" dirty="0"/>
              </a:p>
              <a:p>
                <a:pPr lvl="2"/>
                <a:r>
                  <a:rPr kumimoji="1" lang="ja-JP" altLang="en-US" sz="2100" dirty="0"/>
                  <a:t>ある定数</a:t>
                </a:r>
                <a:r>
                  <a:rPr kumimoji="1" lang="en-US" altLang="ja-JP" sz="2100" dirty="0"/>
                  <a:t>g</a:t>
                </a:r>
                <a:r>
                  <a:rPr kumimoji="1" lang="ja-JP" altLang="en-US" sz="2100" dirty="0"/>
                  <a:t>の</a:t>
                </a:r>
                <a:r>
                  <a:rPr kumimoji="1" lang="en-US" altLang="ja-JP" sz="2100" dirty="0"/>
                  <a:t>x</a:t>
                </a:r>
                <a:r>
                  <a:rPr kumimoji="1" lang="ja-JP" altLang="en-US" sz="2100" dirty="0"/>
                  <a:t>乗を素数</a:t>
                </a:r>
                <a:r>
                  <a:rPr kumimoji="1" lang="en-US" altLang="ja-JP" sz="2100" dirty="0"/>
                  <a:t>p</a:t>
                </a:r>
                <a:r>
                  <a:rPr kumimoji="1" lang="ja-JP" altLang="en-US" sz="2100" dirty="0"/>
                  <a:t>で割った余り</a:t>
                </a:r>
                <a:r>
                  <a:rPr kumimoji="1" lang="en-US" altLang="ja-JP" sz="2100" dirty="0"/>
                  <a:t>y</a:t>
                </a:r>
                <a:r>
                  <a:rPr lang="ja-JP" altLang="en-US" sz="2100" dirty="0"/>
                  <a:t> </a:t>
                </a:r>
                <a14:m>
                  <m:oMath xmlns:m="http://schemas.openxmlformats.org/officeDocument/2006/math">
                    <m:r>
                      <a:rPr lang="en-US" altLang="ja-JP" sz="2100" b="0" i="0" smtClean="0">
                        <a:latin typeface="Cambria Math" panose="02040503050406030204" pitchFamily="18" charset="0"/>
                      </a:rPr>
                      <m:t>(</m:t>
                    </m:r>
                    <m:r>
                      <a:rPr lang="en-US" altLang="ja-JP" sz="2100" b="0" i="1" smtClean="0">
                        <a:latin typeface="Cambria Math" panose="02040503050406030204" pitchFamily="18" charset="0"/>
                      </a:rPr>
                      <m:t>𝑦</m:t>
                    </m:r>
                    <m:r>
                      <a:rPr lang="en-US" altLang="ja-JP" sz="2100" b="0" i="1" smtClean="0">
                        <a:latin typeface="Cambria Math" panose="02040503050406030204" pitchFamily="18" charset="0"/>
                      </a:rPr>
                      <m:t>=</m:t>
                    </m:r>
                    <m:sSup>
                      <m:sSupPr>
                        <m:ctrlPr>
                          <a:rPr lang="en-US" altLang="ja-JP" sz="2100" b="0" i="1" smtClean="0">
                            <a:latin typeface="Cambria Math" panose="02040503050406030204" pitchFamily="18" charset="0"/>
                          </a:rPr>
                        </m:ctrlPr>
                      </m:sSupPr>
                      <m:e>
                        <m:r>
                          <a:rPr lang="en-US" altLang="ja-JP" sz="2100" b="0" i="1" smtClean="0">
                            <a:latin typeface="Cambria Math" panose="02040503050406030204" pitchFamily="18" charset="0"/>
                          </a:rPr>
                          <m:t>𝑔</m:t>
                        </m:r>
                      </m:e>
                      <m:sup>
                        <m:r>
                          <a:rPr lang="en-US" altLang="ja-JP" sz="2100" b="0" i="1" smtClean="0">
                            <a:latin typeface="Cambria Math" panose="02040503050406030204" pitchFamily="18" charset="0"/>
                          </a:rPr>
                          <m:t>𝑥</m:t>
                        </m:r>
                      </m:sup>
                    </m:sSup>
                    <m:r>
                      <a:rPr lang="en-US" altLang="ja-JP" sz="2100" b="0" i="1" smtClean="0">
                        <a:latin typeface="Cambria Math" panose="02040503050406030204" pitchFamily="18" charset="0"/>
                      </a:rPr>
                      <m:t> </m:t>
                    </m:r>
                    <m:r>
                      <m:rPr>
                        <m:nor/>
                      </m:rPr>
                      <a:rPr lang="en-US" altLang="ja-JP" sz="2100" b="0" i="0" smtClean="0">
                        <a:latin typeface="Cambria Math" panose="02040503050406030204" pitchFamily="18" charset="0"/>
                      </a:rPr>
                      <m:t>mod</m:t>
                    </m:r>
                    <m:r>
                      <a:rPr lang="en-US" altLang="ja-JP" sz="2100" b="0" i="1" smtClean="0">
                        <a:latin typeface="Cambria Math" panose="02040503050406030204" pitchFamily="18" charset="0"/>
                      </a:rPr>
                      <m:t> </m:t>
                    </m:r>
                    <m:r>
                      <a:rPr lang="en-US" altLang="ja-JP" sz="2100" b="0" i="1" smtClean="0">
                        <a:latin typeface="Cambria Math" panose="02040503050406030204" pitchFamily="18" charset="0"/>
                      </a:rPr>
                      <m:t>𝑝</m:t>
                    </m:r>
                    <m:r>
                      <a:rPr lang="en-US" altLang="ja-JP" sz="2100" b="0" i="1" smtClean="0">
                        <a:latin typeface="Cambria Math" panose="02040503050406030204" pitchFamily="18" charset="0"/>
                      </a:rPr>
                      <m:t>)</m:t>
                    </m:r>
                  </m:oMath>
                </a14:m>
                <a:endParaRPr kumimoji="1" lang="en-US" altLang="ja-JP" sz="2100" dirty="0"/>
              </a:p>
              <a:p>
                <a:pPr lvl="2"/>
                <a:r>
                  <a:rPr lang="en-US" altLang="ja-JP" sz="2100" dirty="0"/>
                  <a:t>x</a:t>
                </a:r>
                <a:r>
                  <a:rPr lang="ja-JP" altLang="en-US" sz="2100" dirty="0"/>
                  <a:t>から</a:t>
                </a:r>
                <a:r>
                  <a:rPr lang="en-US" altLang="ja-JP" sz="2100" dirty="0"/>
                  <a:t>y</a:t>
                </a:r>
                <a:r>
                  <a:rPr lang="ja-JP" altLang="en-US" sz="2100" dirty="0"/>
                  <a:t>を求めるのは簡単だが</a:t>
                </a:r>
                <a:r>
                  <a:rPr lang="en-US" altLang="ja-JP" sz="2100" dirty="0"/>
                  <a:t>y</a:t>
                </a:r>
                <a:r>
                  <a:rPr lang="ja-JP" altLang="en-US" sz="2100" dirty="0"/>
                  <a:t>から</a:t>
                </a:r>
                <a:r>
                  <a:rPr lang="en-US" altLang="ja-JP" sz="2100" dirty="0"/>
                  <a:t>x</a:t>
                </a:r>
                <a:r>
                  <a:rPr lang="ja-JP" altLang="en-US" sz="2100" dirty="0"/>
                  <a:t>を求めるのは困難</a:t>
                </a:r>
                <a:endParaRPr kumimoji="1" lang="ja-JP" altLang="en-US" sz="21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565349"/>
                <a:ext cx="7886700" cy="4683051"/>
              </a:xfrm>
              <a:blipFill>
                <a:blip r:embed="rId2"/>
                <a:stretch>
                  <a:fillRect l="-1391" t="-2865" r="-386" b="-651"/>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24</a:t>
            </a:fld>
            <a:endParaRPr kumimoji="1" lang="ja-JP" altLang="en-US" dirty="0"/>
          </a:p>
        </p:txBody>
      </p:sp>
      <p:sp>
        <p:nvSpPr>
          <p:cNvPr id="5" name="フッター プレースホルダー 4">
            <a:extLst>
              <a:ext uri="{FF2B5EF4-FFF2-40B4-BE49-F238E27FC236}">
                <a16:creationId xmlns:a16="http://schemas.microsoft.com/office/drawing/2014/main" id="{627389EA-3EC1-4D9B-BE8F-66066A483B60}"/>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985386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計算量的安全性と</a:t>
            </a:r>
            <a:r>
              <a:rPr lang="en-US" altLang="ja-JP" dirty="0"/>
              <a:t>RSA</a:t>
            </a:r>
            <a:r>
              <a:rPr lang="ja-JP" altLang="en-US" dirty="0"/>
              <a:t>チャレンジ</a:t>
            </a:r>
          </a:p>
        </p:txBody>
      </p:sp>
      <p:sp>
        <p:nvSpPr>
          <p:cNvPr id="3" name="コンテンツ プレースホルダー 2"/>
          <p:cNvSpPr>
            <a:spLocks noGrp="1"/>
          </p:cNvSpPr>
          <p:nvPr>
            <p:ph idx="1"/>
          </p:nvPr>
        </p:nvSpPr>
        <p:spPr/>
        <p:txBody>
          <a:bodyPr>
            <a:normAutofit fontScale="85000" lnSpcReduction="20000"/>
          </a:bodyPr>
          <a:lstStyle/>
          <a:p>
            <a:r>
              <a:rPr lang="en-US" altLang="ja-JP" dirty="0"/>
              <a:t>RSA</a:t>
            </a:r>
            <a:r>
              <a:rPr lang="ja-JP" altLang="en-US" dirty="0"/>
              <a:t> </a:t>
            </a:r>
            <a:r>
              <a:rPr lang="en-US" altLang="ja-JP" dirty="0"/>
              <a:t>security </a:t>
            </a:r>
            <a:r>
              <a:rPr lang="ja-JP" altLang="en-US" dirty="0"/>
              <a:t>社により出された素因数分解の問題</a:t>
            </a:r>
            <a:endParaRPr lang="en-US" altLang="ja-JP" dirty="0"/>
          </a:p>
          <a:p>
            <a:r>
              <a:rPr lang="en-US" altLang="ja-JP" dirty="0"/>
              <a:t>      </a:t>
            </a:r>
            <a:r>
              <a:rPr lang="ja-JP" altLang="en-US" dirty="0"/>
              <a:t>チャレンジの結果  </a:t>
            </a:r>
            <a:r>
              <a:rPr lang="en-US" altLang="ja-JP" dirty="0"/>
              <a:t>(by Wikipedia)</a:t>
            </a:r>
          </a:p>
          <a:p>
            <a:r>
              <a:rPr lang="en-US" altLang="ja-JP" dirty="0"/>
              <a:t>      1991.04.01 RSA-100   (330bits=100digits)  </a:t>
            </a:r>
            <a:r>
              <a:rPr lang="ja-JP" altLang="en-US" dirty="0"/>
              <a:t>　</a:t>
            </a:r>
            <a:br>
              <a:rPr lang="ja-JP" altLang="en-US" dirty="0"/>
            </a:br>
            <a:r>
              <a:rPr lang="ja-JP" altLang="en-US" dirty="0"/>
              <a:t>　　</a:t>
            </a:r>
            <a:r>
              <a:rPr lang="en-US" altLang="ja-JP" dirty="0"/>
              <a:t>1992.04.14 RSA-110   (364bits=110digits) </a:t>
            </a:r>
            <a:r>
              <a:rPr lang="ja-JP" altLang="en-US" dirty="0"/>
              <a:t>　　</a:t>
            </a:r>
            <a:br>
              <a:rPr lang="ja-JP" altLang="en-US" dirty="0"/>
            </a:br>
            <a:r>
              <a:rPr lang="ja-JP" altLang="en-US" dirty="0"/>
              <a:t>　　</a:t>
            </a:r>
            <a:r>
              <a:rPr lang="en-US" altLang="ja-JP" dirty="0"/>
              <a:t>1993.06.09 RSA-120   (397bits=120digits) </a:t>
            </a:r>
            <a:r>
              <a:rPr lang="ja-JP" altLang="en-US" dirty="0"/>
              <a:t>　　</a:t>
            </a:r>
            <a:br>
              <a:rPr lang="ja-JP" altLang="en-US" dirty="0"/>
            </a:br>
            <a:r>
              <a:rPr lang="ja-JP" altLang="en-US" dirty="0"/>
              <a:t>　　</a:t>
            </a:r>
            <a:r>
              <a:rPr lang="en-US" altLang="ja-JP" dirty="0"/>
              <a:t>1994.04 RSA-129   (426bits=129digits) </a:t>
            </a:r>
            <a:r>
              <a:rPr lang="ja-JP" altLang="en-US" dirty="0"/>
              <a:t>　　　　</a:t>
            </a:r>
            <a:br>
              <a:rPr lang="ja-JP" altLang="en-US" dirty="0"/>
            </a:br>
            <a:r>
              <a:rPr lang="ja-JP" altLang="en-US" dirty="0"/>
              <a:t>　　</a:t>
            </a:r>
            <a:r>
              <a:rPr lang="en-US" altLang="ja-JP" dirty="0"/>
              <a:t>1996.04.10 RSA-130   (430bits=130digits) </a:t>
            </a:r>
            <a:r>
              <a:rPr lang="ja-JP" altLang="en-US" dirty="0"/>
              <a:t>　　</a:t>
            </a:r>
            <a:br>
              <a:rPr lang="ja-JP" altLang="en-US" dirty="0"/>
            </a:br>
            <a:r>
              <a:rPr lang="ja-JP" altLang="en-US" dirty="0"/>
              <a:t>　　</a:t>
            </a:r>
            <a:r>
              <a:rPr lang="en-US" altLang="ja-JP" dirty="0"/>
              <a:t>1999.02.02 RSA-140   (463bits=140digits) </a:t>
            </a:r>
            <a:r>
              <a:rPr lang="ja-JP" altLang="en-US" dirty="0"/>
              <a:t>　</a:t>
            </a:r>
            <a:br>
              <a:rPr lang="ja-JP" altLang="en-US" dirty="0"/>
            </a:br>
            <a:r>
              <a:rPr lang="ja-JP" altLang="en-US" dirty="0"/>
              <a:t>　　</a:t>
            </a:r>
            <a:r>
              <a:rPr lang="en-US" altLang="ja-JP" dirty="0"/>
              <a:t>2004 RSA-150   (496bits=150digits) </a:t>
            </a:r>
            <a:r>
              <a:rPr lang="ja-JP" altLang="en-US" dirty="0"/>
              <a:t>　　　　　</a:t>
            </a:r>
            <a:br>
              <a:rPr lang="ja-JP" altLang="en-US" dirty="0"/>
            </a:br>
            <a:r>
              <a:rPr lang="ja-JP" altLang="en-US" dirty="0"/>
              <a:t>　　</a:t>
            </a:r>
            <a:r>
              <a:rPr lang="en-US" altLang="ja-JP" dirty="0"/>
              <a:t>1999.08.22 RSA-155   (512bits=155digits) </a:t>
            </a:r>
            <a:r>
              <a:rPr lang="ja-JP" altLang="en-US" dirty="0"/>
              <a:t>　</a:t>
            </a:r>
            <a:br>
              <a:rPr lang="en-US" altLang="ja-JP" dirty="0"/>
            </a:br>
            <a:r>
              <a:rPr lang="ja-JP" altLang="en-US" dirty="0"/>
              <a:t>　　</a:t>
            </a:r>
            <a:r>
              <a:rPr lang="en-US" altLang="ja-JP" dirty="0"/>
              <a:t>2003.04.01 RSA-160   (530bits=160digits) </a:t>
            </a:r>
            <a:r>
              <a:rPr lang="ja-JP" altLang="en-US" dirty="0"/>
              <a:t>　　</a:t>
            </a:r>
            <a:br>
              <a:rPr lang="ja-JP" altLang="en-US" dirty="0"/>
            </a:br>
            <a:r>
              <a:rPr lang="ja-JP" altLang="en-US" dirty="0"/>
              <a:t>　　</a:t>
            </a:r>
            <a:r>
              <a:rPr lang="en-US" altLang="ja-JP" dirty="0"/>
              <a:t>2009.12.29 RSA-170   (563bits=170digits) </a:t>
            </a:r>
            <a:r>
              <a:rPr lang="ja-JP" altLang="en-US" dirty="0"/>
              <a:t>　</a:t>
            </a:r>
            <a:br>
              <a:rPr lang="ja-JP" altLang="en-US" dirty="0"/>
            </a:br>
            <a:r>
              <a:rPr lang="ja-JP" altLang="en-US" dirty="0"/>
              <a:t>　　</a:t>
            </a:r>
            <a:r>
              <a:rPr lang="en-US" altLang="ja-JP" dirty="0"/>
              <a:t>2003.12.03 RSA-576   (576bits=174digits</a:t>
            </a:r>
            <a:r>
              <a:rPr lang="ja-JP" altLang="en-US" dirty="0"/>
              <a:t>） 　　</a:t>
            </a:r>
            <a:br>
              <a:rPr lang="ja-JP" altLang="en-US" dirty="0"/>
            </a:br>
            <a:r>
              <a:rPr lang="ja-JP" altLang="en-US" dirty="0"/>
              <a:t>　　     </a:t>
            </a:r>
            <a:r>
              <a:rPr lang="en-US" altLang="ja-JP" dirty="0"/>
              <a:t>yet RSA-180   (596bits=180digits) </a:t>
            </a:r>
            <a:r>
              <a:rPr lang="ja-JP" altLang="en-US" dirty="0"/>
              <a:t>　　　　　</a:t>
            </a:r>
            <a:br>
              <a:rPr lang="ja-JP" altLang="en-US" dirty="0"/>
            </a:br>
            <a:r>
              <a:rPr lang="ja-JP" altLang="en-US" dirty="0"/>
              <a:t>　　     </a:t>
            </a:r>
            <a:r>
              <a:rPr lang="en-US" altLang="ja-JP" dirty="0"/>
              <a:t>yet RSA-190   (629bits=190digits) </a:t>
            </a:r>
            <a:r>
              <a:rPr lang="ja-JP" altLang="en-US" dirty="0"/>
              <a:t>　　　　　</a:t>
            </a:r>
            <a:br>
              <a:rPr lang="ja-JP" altLang="en-US" dirty="0"/>
            </a:br>
            <a:r>
              <a:rPr lang="ja-JP" altLang="en-US" dirty="0"/>
              <a:t>　　</a:t>
            </a:r>
            <a:r>
              <a:rPr lang="en-US" altLang="ja-JP" dirty="0"/>
              <a:t>2005.11.02 RSA-640   (640bits=193digits) </a:t>
            </a:r>
            <a:r>
              <a:rPr lang="ja-JP" altLang="en-US" dirty="0"/>
              <a:t>　　</a:t>
            </a:r>
            <a:br>
              <a:rPr lang="ja-JP" altLang="en-US" dirty="0"/>
            </a:br>
            <a:r>
              <a:rPr lang="ja-JP" altLang="en-US" dirty="0"/>
              <a:t>　　</a:t>
            </a:r>
            <a:r>
              <a:rPr lang="en-US" altLang="ja-JP" dirty="0"/>
              <a:t>2005.05.09 RSA-200   (663bits=200digits) </a:t>
            </a:r>
            <a:r>
              <a:rPr lang="ja-JP" altLang="en-US" dirty="0"/>
              <a:t>　　　</a:t>
            </a:r>
            <a:br>
              <a:rPr lang="ja-JP" altLang="en-US" dirty="0"/>
            </a:br>
            <a:r>
              <a:rPr lang="ja-JP" altLang="en-US" dirty="0"/>
              <a:t>　　     </a:t>
            </a:r>
            <a:r>
              <a:rPr lang="en-US" altLang="ja-JP" dirty="0"/>
              <a:t>yet RSA-210   (696bits=210digits) </a:t>
            </a:r>
            <a:r>
              <a:rPr lang="ja-JP" altLang="en-US" dirty="0"/>
              <a:t>　　　　　　</a:t>
            </a:r>
            <a:br>
              <a:rPr lang="ja-JP" altLang="en-US" dirty="0"/>
            </a:br>
            <a:r>
              <a:rPr lang="ja-JP" altLang="en-US" dirty="0"/>
              <a:t>　　     </a:t>
            </a:r>
            <a:r>
              <a:rPr lang="en-US" altLang="ja-JP" dirty="0"/>
              <a:t>yet RSA-704   (704bits=212digits) </a:t>
            </a:r>
            <a:r>
              <a:rPr lang="ja-JP" altLang="en-US" dirty="0"/>
              <a:t>　　　</a:t>
            </a:r>
            <a:br>
              <a:rPr lang="ja-JP" altLang="en-US" dirty="0"/>
            </a:br>
            <a:r>
              <a:rPr lang="ja-JP" altLang="en-US" dirty="0"/>
              <a:t>　　</a:t>
            </a:r>
            <a:r>
              <a:rPr lang="en-US" altLang="ja-JP" dirty="0"/>
              <a:t>2009.12.12 RSA-768   (768bits=232digits) </a:t>
            </a:r>
            <a:r>
              <a:rPr lang="ja-JP" altLang="en-US" dirty="0"/>
              <a:t>　</a:t>
            </a: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25</a:t>
            </a:fld>
            <a:endParaRPr lang="ja-JP" altLang="en-US" dirty="0"/>
          </a:p>
        </p:txBody>
      </p:sp>
      <p:sp>
        <p:nvSpPr>
          <p:cNvPr id="13" name="矢印: 下 12">
            <a:extLst>
              <a:ext uri="{FF2B5EF4-FFF2-40B4-BE49-F238E27FC236}">
                <a16:creationId xmlns:a16="http://schemas.microsoft.com/office/drawing/2014/main" id="{91B084D7-4A7D-4B79-8B2A-2A4166CB308A}"/>
              </a:ext>
            </a:extLst>
          </p:cNvPr>
          <p:cNvSpPr/>
          <p:nvPr/>
        </p:nvSpPr>
        <p:spPr>
          <a:xfrm>
            <a:off x="5816600" y="2298700"/>
            <a:ext cx="762000" cy="3175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10FCA4A-B3F5-43A8-A677-F65681947990}"/>
              </a:ext>
            </a:extLst>
          </p:cNvPr>
          <p:cNvSpPr txBox="1"/>
          <p:nvPr/>
        </p:nvSpPr>
        <p:spPr>
          <a:xfrm>
            <a:off x="6578600" y="3173968"/>
            <a:ext cx="1892300" cy="1200329"/>
          </a:xfrm>
          <a:prstGeom prst="rect">
            <a:avLst/>
          </a:prstGeom>
          <a:noFill/>
        </p:spPr>
        <p:txBody>
          <a:bodyPr wrap="square" rtlCol="0">
            <a:spAutoFit/>
          </a:bodyPr>
          <a:lstStyle/>
          <a:p>
            <a:r>
              <a:rPr kumimoji="1" lang="ja-JP" altLang="en-US" sz="2400" dirty="0"/>
              <a:t>力づく</a:t>
            </a:r>
            <a:r>
              <a:rPr kumimoji="1" lang="ja-JP" altLang="en-US" sz="2400" dirty="0" err="1"/>
              <a:t>で</a:t>
            </a:r>
            <a:r>
              <a:rPr kumimoji="1" lang="ja-JP" altLang="en-US" sz="2400" dirty="0"/>
              <a:t>解読できる鍵長が伸びていく</a:t>
            </a:r>
          </a:p>
        </p:txBody>
      </p:sp>
      <p:sp>
        <p:nvSpPr>
          <p:cNvPr id="5" name="フッター プレースホルダー 4">
            <a:extLst>
              <a:ext uri="{FF2B5EF4-FFF2-40B4-BE49-F238E27FC236}">
                <a16:creationId xmlns:a16="http://schemas.microsoft.com/office/drawing/2014/main" id="{3DE72EFE-020F-4299-A135-6B9CA2CF21B8}"/>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80935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solidFill>
                  <a:srgbClr val="FF0000"/>
                </a:solidFill>
              </a:rPr>
              <a:t>共通鍵暗号  </a:t>
            </a:r>
            <a:r>
              <a:rPr lang="en-US" altLang="ja-JP" sz="4000" dirty="0"/>
              <a:t>vs </a:t>
            </a:r>
            <a:r>
              <a:rPr lang="ja-JP" altLang="en-US" sz="4000" dirty="0">
                <a:solidFill>
                  <a:srgbClr val="FF0000"/>
                </a:solidFill>
              </a:rPr>
              <a:t>公開鍵暗号</a:t>
            </a:r>
            <a:endParaRPr kumimoji="1" lang="ja-JP" altLang="en-US" sz="4000" dirty="0">
              <a:solidFill>
                <a:srgbClr val="FF0000"/>
              </a:solidFill>
            </a:endParaRPr>
          </a:p>
        </p:txBody>
      </p:sp>
      <p:graphicFrame>
        <p:nvGraphicFramePr>
          <p:cNvPr id="7" name="コンテンツ プレースホルダー 6"/>
          <p:cNvGraphicFramePr>
            <a:graphicFrameLocks noGrp="1"/>
          </p:cNvGraphicFramePr>
          <p:nvPr>
            <p:ph idx="1"/>
            <p:extLst/>
          </p:nvPr>
        </p:nvGraphicFramePr>
        <p:xfrm>
          <a:off x="683568" y="2104257"/>
          <a:ext cx="7632848" cy="2836911"/>
        </p:xfrm>
        <a:graphic>
          <a:graphicData uri="http://schemas.openxmlformats.org/drawingml/2006/table">
            <a:tbl>
              <a:tblPr firstRow="1" bandRow="1">
                <a:tableStyleId>{00A15C55-8517-42AA-B614-E9B94910E393}</a:tableStyleId>
              </a:tblPr>
              <a:tblGrid>
                <a:gridCol w="2225585">
                  <a:extLst>
                    <a:ext uri="{9D8B030D-6E8A-4147-A177-3AD203B41FA5}">
                      <a16:colId xmlns:a16="http://schemas.microsoft.com/office/drawing/2014/main" val="20000"/>
                    </a:ext>
                  </a:extLst>
                </a:gridCol>
                <a:gridCol w="2685534">
                  <a:extLst>
                    <a:ext uri="{9D8B030D-6E8A-4147-A177-3AD203B41FA5}">
                      <a16:colId xmlns:a16="http://schemas.microsoft.com/office/drawing/2014/main" val="20001"/>
                    </a:ext>
                  </a:extLst>
                </a:gridCol>
                <a:gridCol w="2721729">
                  <a:extLst>
                    <a:ext uri="{9D8B030D-6E8A-4147-A177-3AD203B41FA5}">
                      <a16:colId xmlns:a16="http://schemas.microsoft.com/office/drawing/2014/main" val="20002"/>
                    </a:ext>
                  </a:extLst>
                </a:gridCol>
              </a:tblGrid>
              <a:tr h="945637">
                <a:tc>
                  <a:txBody>
                    <a:bodyPr/>
                    <a:lstStyle/>
                    <a:p>
                      <a:pPr algn="ctr"/>
                      <a:endParaRPr kumimoji="1" lang="ja-JP" altLang="en-US" dirty="0"/>
                    </a:p>
                  </a:txBody>
                  <a:tcPr anchor="ctr"/>
                </a:tc>
                <a:tc>
                  <a:txBody>
                    <a:bodyPr/>
                    <a:lstStyle/>
                    <a:p>
                      <a:pPr algn="ctr"/>
                      <a:r>
                        <a:rPr kumimoji="1" lang="ja-JP" altLang="en-US" sz="2400" dirty="0"/>
                        <a:t>長所</a:t>
                      </a:r>
                    </a:p>
                  </a:txBody>
                  <a:tcPr anchor="ctr"/>
                </a:tc>
                <a:tc>
                  <a:txBody>
                    <a:bodyPr/>
                    <a:lstStyle/>
                    <a:p>
                      <a:pPr algn="ctr"/>
                      <a:r>
                        <a:rPr kumimoji="1" lang="ja-JP" altLang="en-US" sz="2400" dirty="0"/>
                        <a:t>短所</a:t>
                      </a:r>
                    </a:p>
                  </a:txBody>
                  <a:tcPr anchor="ctr"/>
                </a:tc>
                <a:extLst>
                  <a:ext uri="{0D108BD9-81ED-4DB2-BD59-A6C34878D82A}">
                    <a16:rowId xmlns:a16="http://schemas.microsoft.com/office/drawing/2014/main" val="10000"/>
                  </a:ext>
                </a:extLst>
              </a:tr>
              <a:tr h="945637">
                <a:tc>
                  <a:txBody>
                    <a:bodyPr/>
                    <a:lstStyle/>
                    <a:p>
                      <a:pPr algn="ctr"/>
                      <a:r>
                        <a:rPr kumimoji="1" lang="ja-JP" altLang="en-US" sz="2400" dirty="0"/>
                        <a:t>公開鍵方式</a:t>
                      </a:r>
                    </a:p>
                  </a:txBody>
                  <a:tcPr anchor="ctr"/>
                </a:tc>
                <a:tc>
                  <a:txBody>
                    <a:bodyPr/>
                    <a:lstStyle/>
                    <a:p>
                      <a:pPr algn="ctr"/>
                      <a:r>
                        <a:rPr kumimoji="1" lang="ja-JP" altLang="en-US" sz="2000" dirty="0"/>
                        <a:t>鍵を公開しているので</a:t>
                      </a:r>
                      <a:endParaRPr kumimoji="1" lang="en-US" altLang="ja-JP" sz="2000" dirty="0"/>
                    </a:p>
                    <a:p>
                      <a:pPr algn="ctr"/>
                      <a:r>
                        <a:rPr kumimoji="1" lang="ja-JP" altLang="en-US" sz="2000" dirty="0"/>
                        <a:t>共有する必要がない</a:t>
                      </a:r>
                    </a:p>
                  </a:txBody>
                  <a:tcPr anchor="ctr"/>
                </a:tc>
                <a:tc>
                  <a:txBody>
                    <a:bodyPr/>
                    <a:lstStyle/>
                    <a:p>
                      <a:pPr algn="ctr"/>
                      <a:r>
                        <a:rPr kumimoji="1" lang="ja-JP" altLang="en-US" sz="2000" dirty="0"/>
                        <a:t>計算が複雑なため</a:t>
                      </a:r>
                      <a:br>
                        <a:rPr kumimoji="1" lang="en-US" altLang="ja-JP" sz="2000" dirty="0"/>
                      </a:br>
                      <a:r>
                        <a:rPr kumimoji="1" lang="ja-JP" altLang="en-US" sz="2000" dirty="0"/>
                        <a:t>処理が遅い</a:t>
                      </a:r>
                    </a:p>
                  </a:txBody>
                  <a:tcPr anchor="ctr"/>
                </a:tc>
                <a:extLst>
                  <a:ext uri="{0D108BD9-81ED-4DB2-BD59-A6C34878D82A}">
                    <a16:rowId xmlns:a16="http://schemas.microsoft.com/office/drawing/2014/main" val="10001"/>
                  </a:ext>
                </a:extLst>
              </a:tr>
              <a:tr h="945637">
                <a:tc>
                  <a:txBody>
                    <a:bodyPr/>
                    <a:lstStyle/>
                    <a:p>
                      <a:pPr algn="ctr"/>
                      <a:r>
                        <a:rPr kumimoji="1" lang="ja-JP" altLang="en-US" sz="2400" dirty="0"/>
                        <a:t>共通鍵方式</a:t>
                      </a:r>
                    </a:p>
                  </a:txBody>
                  <a:tcPr anchor="ctr"/>
                </a:tc>
                <a:tc>
                  <a:txBody>
                    <a:bodyPr/>
                    <a:lstStyle/>
                    <a:p>
                      <a:pPr algn="ctr"/>
                      <a:r>
                        <a:rPr kumimoji="1" lang="ja-JP" altLang="en-US" sz="2000" dirty="0"/>
                        <a:t>処理が速い</a:t>
                      </a:r>
                    </a:p>
                  </a:txBody>
                  <a:tcPr anchor="ctr"/>
                </a:tc>
                <a:tc>
                  <a:txBody>
                    <a:bodyPr/>
                    <a:lstStyle/>
                    <a:p>
                      <a:pPr algn="ctr"/>
                      <a:r>
                        <a:rPr kumimoji="1" lang="ja-JP" altLang="en-US" sz="2000" dirty="0"/>
                        <a:t>事前に鍵を共有しなければならない</a:t>
                      </a:r>
                    </a:p>
                  </a:txBody>
                  <a:tcPr anchor="ctr"/>
                </a:tc>
                <a:extLst>
                  <a:ext uri="{0D108BD9-81ED-4DB2-BD59-A6C34878D82A}">
                    <a16:rowId xmlns:a16="http://schemas.microsoft.com/office/drawing/2014/main" val="10002"/>
                  </a:ext>
                </a:extLst>
              </a:tr>
            </a:tbl>
          </a:graphicData>
        </a:graphic>
      </p:graphicFrame>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26</a:t>
            </a:fld>
            <a:endParaRPr kumimoji="1" lang="ja-JP" altLang="en-US" dirty="0"/>
          </a:p>
        </p:txBody>
      </p:sp>
      <p:sp>
        <p:nvSpPr>
          <p:cNvPr id="8" name="左右矢印 7"/>
          <p:cNvSpPr/>
          <p:nvPr/>
        </p:nvSpPr>
        <p:spPr>
          <a:xfrm rot="2703982">
            <a:off x="5262477" y="3844937"/>
            <a:ext cx="648072" cy="288032"/>
          </a:xfrm>
          <a:prstGeom prst="leftRightArrow">
            <a:avLst/>
          </a:prstGeom>
          <a:gradFill flip="none" rotWithShape="1">
            <a:gsLst>
              <a:gs pos="0">
                <a:srgbClr val="0000FF"/>
              </a:gs>
              <a:gs pos="50000">
                <a:schemeClr val="accent1">
                  <a:lumMod val="40000"/>
                  <a:lumOff val="60000"/>
                  <a:alpha val="4900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右矢印 8"/>
          <p:cNvSpPr/>
          <p:nvPr/>
        </p:nvSpPr>
        <p:spPr>
          <a:xfrm rot="18822651">
            <a:off x="5265766" y="3846626"/>
            <a:ext cx="648072" cy="288032"/>
          </a:xfrm>
          <a:prstGeom prst="leftRightArrow">
            <a:avLst/>
          </a:prstGeom>
          <a:gradFill flip="none" rotWithShape="1">
            <a:gsLst>
              <a:gs pos="0">
                <a:srgbClr val="0000FF"/>
              </a:gs>
              <a:gs pos="50000">
                <a:schemeClr val="accent1">
                  <a:lumMod val="40000"/>
                  <a:lumOff val="60000"/>
                  <a:alpha val="4900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a:extLst>
              <a:ext uri="{FF2B5EF4-FFF2-40B4-BE49-F238E27FC236}">
                <a16:creationId xmlns:a16="http://schemas.microsoft.com/office/drawing/2014/main" id="{29D9380C-4A44-4EC2-AD6A-DE2F342FF92C}"/>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57545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solidFill>
                  <a:srgbClr val="FF0000"/>
                </a:solidFill>
              </a:rPr>
              <a:t>ハイブリッド方式</a:t>
            </a:r>
            <a:endParaRPr kumimoji="1" lang="ja-JP" altLang="en-US" sz="4000" dirty="0">
              <a:solidFill>
                <a:srgbClr val="FF0000"/>
              </a:solidFill>
            </a:endParaRPr>
          </a:p>
        </p:txBody>
      </p:sp>
      <p:sp>
        <p:nvSpPr>
          <p:cNvPr id="3" name="コンテンツ プレースホルダー 2"/>
          <p:cNvSpPr>
            <a:spLocks noGrp="1"/>
          </p:cNvSpPr>
          <p:nvPr>
            <p:ph idx="1"/>
          </p:nvPr>
        </p:nvSpPr>
        <p:spPr>
          <a:xfrm>
            <a:off x="457200" y="1384176"/>
            <a:ext cx="8229600" cy="604664"/>
          </a:xfrm>
        </p:spPr>
        <p:txBody>
          <a:bodyPr/>
          <a:lstStyle/>
          <a:p>
            <a:r>
              <a:rPr kumimoji="1" lang="ja-JP" altLang="en-US" dirty="0"/>
              <a:t>共通鍵暗号と公開鍵暗号の“いいと</a:t>
            </a:r>
            <a:r>
              <a:rPr kumimoji="1" lang="ja-JP" altLang="en-US" dirty="0" err="1"/>
              <a:t>こどり</a:t>
            </a:r>
            <a:r>
              <a:rPr kumimoji="1" lang="ja-JP" altLang="en-US" dirty="0"/>
              <a:t>”</a:t>
            </a:r>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27</a:t>
            </a:fld>
            <a:endParaRPr kumimoji="1" lang="ja-JP" altLang="en-US" dirty="0"/>
          </a:p>
        </p:txBody>
      </p:sp>
      <p:sp>
        <p:nvSpPr>
          <p:cNvPr id="7" name="円/楕円 6"/>
          <p:cNvSpPr/>
          <p:nvPr/>
        </p:nvSpPr>
        <p:spPr>
          <a:xfrm>
            <a:off x="971600" y="4444663"/>
            <a:ext cx="7492572" cy="1936665"/>
          </a:xfrm>
          <a:prstGeom prst="ellipse">
            <a:avLst/>
          </a:prstGeom>
          <a:solidFill>
            <a:srgbClr val="CC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899592" y="2336686"/>
            <a:ext cx="7492572" cy="1936665"/>
          </a:xfrm>
          <a:prstGeom prst="ellipse">
            <a:avLst/>
          </a:prstGeom>
          <a:solidFill>
            <a:srgbClr val="CCFFCC"/>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Picture 2" descr="C:\Users\tyasuda\AppData\Local\Microsoft\Windows\Temporary Internet Files\Content.IE5\7HQP8PJY\MC9004288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878720"/>
            <a:ext cx="1055226" cy="11338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876" y="2756395"/>
            <a:ext cx="579804" cy="46413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51520" y="2348880"/>
            <a:ext cx="1620957" cy="307777"/>
          </a:xfrm>
          <a:prstGeom prst="rect">
            <a:avLst/>
          </a:prstGeom>
          <a:noFill/>
        </p:spPr>
        <p:txBody>
          <a:bodyPr wrap="none" rtlCol="0">
            <a:spAutoFit/>
          </a:bodyPr>
          <a:lstStyle/>
          <a:p>
            <a:r>
              <a:rPr lang="ja-JP" altLang="en-US" sz="1400" dirty="0"/>
              <a:t>共通鍵方式用の鍵</a:t>
            </a:r>
            <a:endParaRPr kumimoji="1" lang="ja-JP" altLang="en-US" sz="1400" dirty="0"/>
          </a:p>
        </p:txBody>
      </p:sp>
      <p:sp>
        <p:nvSpPr>
          <p:cNvPr id="12" name="右矢印 11"/>
          <p:cNvSpPr/>
          <p:nvPr/>
        </p:nvSpPr>
        <p:spPr>
          <a:xfrm>
            <a:off x="3347864" y="3274580"/>
            <a:ext cx="3168352" cy="366359"/>
          </a:xfrm>
          <a:prstGeom prst="rightArrow">
            <a:avLst/>
          </a:prstGeom>
          <a:gradFill flip="none" rotWithShape="1">
            <a:gsLst>
              <a:gs pos="0">
                <a:srgbClr val="00CC00"/>
              </a:gs>
              <a:gs pos="50000">
                <a:srgbClr val="00FF00"/>
              </a:gs>
              <a:gs pos="100000">
                <a:srgbClr val="CCFF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875319"/>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207095" y="3904019"/>
            <a:ext cx="771365" cy="369332"/>
          </a:xfrm>
          <a:prstGeom prst="rect">
            <a:avLst/>
          </a:prstGeom>
          <a:noFill/>
        </p:spPr>
        <p:txBody>
          <a:bodyPr wrap="none" rtlCol="0">
            <a:spAutoFit/>
          </a:bodyPr>
          <a:lstStyle/>
          <a:p>
            <a:r>
              <a:rPr kumimoji="1" lang="ja-JP" altLang="en-US" dirty="0"/>
              <a:t>アリス</a:t>
            </a:r>
          </a:p>
        </p:txBody>
      </p:sp>
      <p:sp>
        <p:nvSpPr>
          <p:cNvPr id="15" name="テキスト ボックス 14"/>
          <p:cNvSpPr txBox="1"/>
          <p:nvPr/>
        </p:nvSpPr>
        <p:spPr>
          <a:xfrm>
            <a:off x="6970971" y="3931315"/>
            <a:ext cx="607859" cy="369332"/>
          </a:xfrm>
          <a:prstGeom prst="rect">
            <a:avLst/>
          </a:prstGeom>
          <a:noFill/>
        </p:spPr>
        <p:txBody>
          <a:bodyPr wrap="none" rtlCol="0">
            <a:spAutoFit/>
          </a:bodyPr>
          <a:lstStyle/>
          <a:p>
            <a:r>
              <a:rPr lang="ja-JP" altLang="en-US" dirty="0"/>
              <a:t>ボブ</a:t>
            </a:r>
            <a:endParaRPr kumimoji="1" lang="ja-JP" altLang="en-US" dirty="0"/>
          </a:p>
        </p:txBody>
      </p:sp>
      <p:pic>
        <p:nvPicPr>
          <p:cNvPr id="16" name="Picture 9" descr="C:\Users\tyasuda\AppData\Local\Microsoft\Windows\Temporary Internet Files\Content.IE5\HUDHTHD9\MC900014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63" y="2761771"/>
            <a:ext cx="939400" cy="58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tyasuda\AppData\Local\Microsoft\Windows\Temporary Internet Files\Content.IE5\3A0XDLEA\MC90043159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9954" y="3021717"/>
            <a:ext cx="482238" cy="482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yasuda\AppData\Local\Microsoft\Windows\Temporary Internet Files\Content.IE5\6G6W7DUK\MC90043164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2803311"/>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9" name="右矢印 18"/>
          <p:cNvSpPr/>
          <p:nvPr/>
        </p:nvSpPr>
        <p:spPr>
          <a:xfrm>
            <a:off x="3347864" y="4942400"/>
            <a:ext cx="3168352" cy="366359"/>
          </a:xfrm>
          <a:prstGeom prst="rightArrow">
            <a:avLst/>
          </a:prstGeom>
          <a:gradFill flip="none" rotWithShape="1">
            <a:gsLst>
              <a:gs pos="0">
                <a:srgbClr val="0033CC"/>
              </a:gs>
              <a:gs pos="50000">
                <a:srgbClr val="3399FF"/>
              </a:gs>
              <a:gs pos="100000">
                <a:srgbClr val="CC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804703"/>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1" name="Picture 4" descr="C:\Users\tyasuda\AppData\Local\Microsoft\Windows\Temporary Internet Files\Content.IE5\6G6W7DUK\MC90043164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4732695"/>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22" name="右矢印 21"/>
          <p:cNvSpPr/>
          <p:nvPr/>
        </p:nvSpPr>
        <p:spPr>
          <a:xfrm rot="10800000">
            <a:off x="3203849" y="5356364"/>
            <a:ext cx="3168352" cy="366359"/>
          </a:xfrm>
          <a:prstGeom prst="rightArrow">
            <a:avLst/>
          </a:prstGeom>
          <a:gradFill flip="none" rotWithShape="1">
            <a:gsLst>
              <a:gs pos="0">
                <a:srgbClr val="0033CC"/>
              </a:gs>
              <a:gs pos="50000">
                <a:srgbClr val="3399FF"/>
              </a:gs>
              <a:gs pos="100000">
                <a:srgbClr val="CC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892" y="5132659"/>
            <a:ext cx="579804" cy="4641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132659"/>
            <a:ext cx="579804" cy="464132"/>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3902667" y="1996391"/>
            <a:ext cx="1771639"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000" b="1" spc="50" dirty="0">
                <a:ln w="11430">
                  <a:solidFill>
                    <a:srgbClr val="00B05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①公開鍵方式</a:t>
            </a:r>
            <a:endParaRPr lang="ja-JP" altLang="en-US" sz="2000" b="1" spc="50" dirty="0">
              <a:ln w="11430">
                <a:solidFill>
                  <a:srgbClr val="00B05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正方形/長方形 25"/>
          <p:cNvSpPr/>
          <p:nvPr/>
        </p:nvSpPr>
        <p:spPr>
          <a:xfrm>
            <a:off x="2339752" y="4188569"/>
            <a:ext cx="4940065"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000" b="1" cap="none" spc="50" dirty="0">
                <a:ln w="11430">
                  <a:solidFill>
                    <a:srgbClr val="33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②共通鍵方式</a:t>
            </a:r>
            <a:endParaRPr lang="ja-JP" altLang="en-US" sz="2000" b="1" cap="none" spc="50" dirty="0">
              <a:ln w="11430">
                <a:solidFill>
                  <a:srgbClr val="33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7" name="Picture 2" descr="C:\Users\tyasuda\AppData\Local\Microsoft\Windows\Temporary Internet Files\Content.IE5\7HQP8PJY\MC9004288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5936" y="2862678"/>
            <a:ext cx="1055226" cy="11338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8260" y="2740353"/>
            <a:ext cx="579804" cy="46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9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par>
                          <p:cTn id="38" fill="hold">
                            <p:stCondLst>
                              <p:cond delay="1000"/>
                            </p:stCondLst>
                            <p:childTnLst>
                              <p:par>
                                <p:cTn id="39" presetID="22" presetClass="entr" presetSubtype="8" fill="hold" grpId="1"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1500"/>
                            </p:stCondLst>
                            <p:childTnLst>
                              <p:par>
                                <p:cTn id="43" presetID="22" presetClass="entr" presetSubtype="2" fill="hold" grpId="1"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childTnLst>
                          </p:cTn>
                        </p:par>
                        <p:par>
                          <p:cTn id="46" fill="hold">
                            <p:stCondLst>
                              <p:cond delay="2000"/>
                            </p:stCondLst>
                            <p:childTnLst>
                              <p:par>
                                <p:cTn id="47" presetID="22" presetClass="entr" presetSubtype="8" fill="hold" grpId="2"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p:stCondLst>
                              <p:cond delay="2500"/>
                            </p:stCondLst>
                            <p:childTnLst>
                              <p:par>
                                <p:cTn id="51" presetID="22" presetClass="entr" presetSubtype="2" fill="hold" grpId="2"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19" grpId="1" animBg="1"/>
      <p:bldP spid="19" grpId="2" animBg="1"/>
      <p:bldP spid="22" grpId="0" animBg="1"/>
      <p:bldP spid="22" grpId="1" animBg="1"/>
      <p:bldP spid="22" grpId="2" animBg="1"/>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314" y="175284"/>
            <a:ext cx="7886700" cy="1325563"/>
          </a:xfrm>
        </p:spPr>
        <p:txBody>
          <a:bodyPr>
            <a:normAutofit/>
          </a:bodyPr>
          <a:lstStyle/>
          <a:p>
            <a:r>
              <a:rPr lang="ja-JP" altLang="en-US" sz="4000" dirty="0">
                <a:solidFill>
                  <a:srgbClr val="FF0000"/>
                </a:solidFill>
              </a:rPr>
              <a:t>デジタル署名（電子署名）</a:t>
            </a:r>
            <a:endParaRPr kumimoji="1" lang="ja-JP" altLang="en-US" sz="4000"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28</a:t>
            </a:fld>
            <a:endParaRPr kumimoji="1" lang="ja-JP" altLang="en-US" dirty="0"/>
          </a:p>
        </p:txBody>
      </p:sp>
      <p:sp>
        <p:nvSpPr>
          <p:cNvPr id="7" name="テキスト ボックス 6"/>
          <p:cNvSpPr txBox="1"/>
          <p:nvPr/>
        </p:nvSpPr>
        <p:spPr>
          <a:xfrm>
            <a:off x="3335589" y="3275692"/>
            <a:ext cx="1556836" cy="369332"/>
          </a:xfrm>
          <a:prstGeom prst="rect">
            <a:avLst/>
          </a:prstGeom>
          <a:noFill/>
        </p:spPr>
        <p:txBody>
          <a:bodyPr wrap="none" rtlCol="0">
            <a:spAutoFit/>
          </a:bodyPr>
          <a:lstStyle/>
          <a:p>
            <a:r>
              <a:rPr lang="ja-JP" altLang="en-US" b="1" u="sng" dirty="0"/>
              <a:t>電子</a:t>
            </a:r>
            <a:r>
              <a:rPr kumimoji="1" lang="ja-JP" altLang="en-US" b="1" u="sng" dirty="0"/>
              <a:t>媒体では</a:t>
            </a:r>
          </a:p>
        </p:txBody>
      </p:sp>
      <p:sp>
        <p:nvSpPr>
          <p:cNvPr id="8" name="テキスト ボックス 7"/>
          <p:cNvSpPr txBox="1"/>
          <p:nvPr/>
        </p:nvSpPr>
        <p:spPr>
          <a:xfrm>
            <a:off x="3097248" y="3657218"/>
            <a:ext cx="2194832" cy="584775"/>
          </a:xfrm>
          <a:prstGeom prst="rect">
            <a:avLst/>
          </a:prstGeom>
          <a:noFill/>
        </p:spPr>
        <p:txBody>
          <a:bodyPr wrap="none" rtlCol="0">
            <a:spAutoFit/>
          </a:bodyPr>
          <a:lstStyle/>
          <a:p>
            <a:r>
              <a:rPr lang="ja-JP" altLang="en-US" sz="1600" dirty="0"/>
              <a:t>文書</a:t>
            </a:r>
            <a:r>
              <a:rPr kumimoji="1" lang="ja-JP" altLang="en-US" sz="1600" dirty="0"/>
              <a:t>はただのデータ。</a:t>
            </a:r>
            <a:endParaRPr kumimoji="1" lang="en-US" altLang="ja-JP" sz="1600" dirty="0"/>
          </a:p>
          <a:p>
            <a:r>
              <a:rPr lang="ja-JP" altLang="en-US" sz="1600" dirty="0"/>
              <a:t>コピー、改ざんが容易。</a:t>
            </a:r>
            <a:endParaRPr lang="en-US" altLang="ja-JP" sz="1600"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79" y="4116526"/>
            <a:ext cx="1976770" cy="1976770"/>
          </a:xfrm>
          <a:prstGeom prst="rect">
            <a:avLst/>
          </a:prstGeom>
        </p:spPr>
      </p:pic>
      <p:pic>
        <p:nvPicPr>
          <p:cNvPr id="10"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27" y="5527210"/>
            <a:ext cx="1152128" cy="334138"/>
          </a:xfrm>
          <a:prstGeom prst="rect">
            <a:avLst/>
          </a:prstGeom>
        </p:spPr>
      </p:pic>
      <p:sp>
        <p:nvSpPr>
          <p:cNvPr id="11" name="正方形/長方形 10"/>
          <p:cNvSpPr/>
          <p:nvPr/>
        </p:nvSpPr>
        <p:spPr>
          <a:xfrm>
            <a:off x="1071327" y="4353816"/>
            <a:ext cx="9361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a:solidFill>
                  <a:sysClr val="windowText" lastClr="000000"/>
                </a:solidFill>
                <a:latin typeface="HG行書体" panose="03000609000000000000" pitchFamily="65" charset="-128"/>
                <a:ea typeface="HG行書体" panose="03000609000000000000" pitchFamily="65" charset="-128"/>
              </a:rPr>
              <a:t>契約書</a:t>
            </a:r>
          </a:p>
        </p:txBody>
      </p:sp>
      <p:sp>
        <p:nvSpPr>
          <p:cNvPr id="12" name="テキスト ボックス 11"/>
          <p:cNvSpPr txBox="1"/>
          <p:nvPr/>
        </p:nvSpPr>
        <p:spPr>
          <a:xfrm>
            <a:off x="968444" y="3275692"/>
            <a:ext cx="1316386" cy="369332"/>
          </a:xfrm>
          <a:prstGeom prst="rect">
            <a:avLst/>
          </a:prstGeom>
          <a:noFill/>
        </p:spPr>
        <p:txBody>
          <a:bodyPr wrap="none" rtlCol="0">
            <a:spAutoFit/>
          </a:bodyPr>
          <a:lstStyle/>
          <a:p>
            <a:r>
              <a:rPr kumimoji="1" lang="ja-JP" altLang="en-US" b="1" u="sng" dirty="0"/>
              <a:t>紙媒体では</a:t>
            </a:r>
          </a:p>
        </p:txBody>
      </p:sp>
      <p:sp>
        <p:nvSpPr>
          <p:cNvPr id="13" name="テキスト ボックス 12"/>
          <p:cNvSpPr txBox="1"/>
          <p:nvPr/>
        </p:nvSpPr>
        <p:spPr>
          <a:xfrm>
            <a:off x="611560" y="3645024"/>
            <a:ext cx="2249334" cy="584775"/>
          </a:xfrm>
          <a:prstGeom prst="rect">
            <a:avLst/>
          </a:prstGeom>
          <a:noFill/>
        </p:spPr>
        <p:txBody>
          <a:bodyPr wrap="none" rtlCol="0">
            <a:spAutoFit/>
          </a:bodyPr>
          <a:lstStyle/>
          <a:p>
            <a:r>
              <a:rPr kumimoji="1" lang="ja-JP" altLang="en-US" sz="1600" dirty="0"/>
              <a:t>署名・押印により証明書</a:t>
            </a:r>
            <a:endParaRPr kumimoji="1" lang="en-US" altLang="ja-JP" sz="1600" dirty="0"/>
          </a:p>
          <a:p>
            <a:r>
              <a:rPr lang="ja-JP" altLang="en-US" sz="1600" dirty="0"/>
              <a:t>としての効力を持つ</a:t>
            </a:r>
            <a:endParaRPr kumimoji="1" lang="ja-JP" altLang="en-US" sz="1600" dirty="0"/>
          </a:p>
        </p:txBody>
      </p:sp>
      <p:sp>
        <p:nvSpPr>
          <p:cNvPr id="14" name="コンテンツ プレースホルダー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dirty="0"/>
              <a:t> </a:t>
            </a:r>
            <a:r>
              <a:rPr lang="ja-JP" altLang="en-US" sz="2400" dirty="0"/>
              <a:t>紙媒体における署名や押印にあたる行為を電子上で実行するための技術</a:t>
            </a:r>
            <a:endParaRPr lang="en-US" altLang="ja-JP" sz="2400" dirty="0"/>
          </a:p>
          <a:p>
            <a:r>
              <a:rPr lang="ja-JP" altLang="en-US" sz="2400" dirty="0"/>
              <a:t> </a:t>
            </a:r>
            <a:r>
              <a:rPr lang="ja-JP" altLang="en-US" sz="2400" dirty="0">
                <a:solidFill>
                  <a:srgbClr val="FF0000"/>
                </a:solidFill>
              </a:rPr>
              <a:t>公開鍵暗号</a:t>
            </a:r>
            <a:r>
              <a:rPr lang="ja-JP" altLang="en-US" sz="2400" dirty="0"/>
              <a:t>の技術を応用する。 </a:t>
            </a:r>
            <a:endParaRPr lang="ja-JP" altLang="en-US" sz="3600" dirty="0"/>
          </a:p>
        </p:txBody>
      </p:sp>
      <p:sp>
        <p:nvSpPr>
          <p:cNvPr id="15" name="テキスト ボックス 14"/>
          <p:cNvSpPr txBox="1"/>
          <p:nvPr/>
        </p:nvSpPr>
        <p:spPr>
          <a:xfrm>
            <a:off x="6041636" y="3502749"/>
            <a:ext cx="2620863" cy="707886"/>
          </a:xfrm>
          <a:prstGeom prst="rect">
            <a:avLst/>
          </a:prstGeom>
          <a:noFill/>
        </p:spPr>
        <p:txBody>
          <a:bodyPr wrap="square" rtlCol="0">
            <a:spAutoFit/>
          </a:bodyPr>
          <a:lstStyle/>
          <a:p>
            <a:r>
              <a:rPr kumimoji="1" lang="ja-JP" altLang="en-US" sz="2000" dirty="0"/>
              <a:t>電子上で、</a:t>
            </a:r>
            <a:r>
              <a:rPr kumimoji="1" lang="ja-JP" altLang="en-US" sz="2000" u="sng" dirty="0">
                <a:solidFill>
                  <a:srgbClr val="0000FF"/>
                </a:solidFill>
              </a:rPr>
              <a:t>偽造</a:t>
            </a:r>
            <a:r>
              <a:rPr kumimoji="1" lang="ja-JP" altLang="en-US" sz="2000" u="sng" dirty="0"/>
              <a:t>されない</a:t>
            </a:r>
            <a:r>
              <a:rPr kumimoji="1" lang="ja-JP" altLang="en-US" sz="2000" dirty="0"/>
              <a:t>署名技術が必要</a:t>
            </a:r>
          </a:p>
        </p:txBody>
      </p:sp>
      <p:sp>
        <p:nvSpPr>
          <p:cNvPr id="16" name="上矢印 15"/>
          <p:cNvSpPr/>
          <p:nvPr/>
        </p:nvSpPr>
        <p:spPr>
          <a:xfrm>
            <a:off x="7041538" y="4299781"/>
            <a:ext cx="504056" cy="6115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940152" y="3388891"/>
            <a:ext cx="2746648" cy="2472457"/>
          </a:xfrm>
          <a:prstGeom prst="round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1893" y="4223931"/>
            <a:ext cx="1498692" cy="1498692"/>
          </a:xfrm>
          <a:prstGeom prst="rect">
            <a:avLst/>
          </a:prstGeom>
        </p:spPr>
      </p:pic>
      <p:pic>
        <p:nvPicPr>
          <p:cNvPr id="19"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053" y="5291162"/>
            <a:ext cx="876371" cy="254163"/>
          </a:xfrm>
          <a:prstGeom prst="rect">
            <a:avLst/>
          </a:prstGeom>
        </p:spPr>
      </p:pic>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4299781"/>
            <a:ext cx="1584176" cy="1510641"/>
          </a:xfrm>
          <a:prstGeom prst="rect">
            <a:avLst/>
          </a:prstGeom>
        </p:spPr>
      </p:pic>
      <p:sp>
        <p:nvSpPr>
          <p:cNvPr id="21" name="正方形/長方形 20"/>
          <p:cNvSpPr/>
          <p:nvPr/>
        </p:nvSpPr>
        <p:spPr>
          <a:xfrm>
            <a:off x="4377242" y="4498487"/>
            <a:ext cx="729660" cy="237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HG行書体" panose="03000609000000000000" pitchFamily="65" charset="-128"/>
                <a:ea typeface="HG行書体" panose="03000609000000000000" pitchFamily="65" charset="-128"/>
              </a:rPr>
              <a:t>契約書</a:t>
            </a:r>
          </a:p>
        </p:txBody>
      </p:sp>
      <p:sp>
        <p:nvSpPr>
          <p:cNvPr id="22" name="正方形/長方形 21"/>
          <p:cNvSpPr/>
          <p:nvPr/>
        </p:nvSpPr>
        <p:spPr>
          <a:xfrm>
            <a:off x="4357028" y="5405115"/>
            <a:ext cx="889537" cy="200687"/>
          </a:xfrm>
          <a:prstGeom prst="rect">
            <a:avLst/>
          </a:prstGeom>
          <a:solidFill>
            <a:schemeClr val="bg1"/>
          </a:solid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カーブ矢印 22"/>
          <p:cNvSpPr/>
          <p:nvPr/>
        </p:nvSpPr>
        <p:spPr>
          <a:xfrm rot="369787">
            <a:off x="3660582" y="5700987"/>
            <a:ext cx="1093449" cy="431884"/>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24" name="テキスト ボックス 23"/>
          <p:cNvSpPr txBox="1"/>
          <p:nvPr/>
        </p:nvSpPr>
        <p:spPr>
          <a:xfrm>
            <a:off x="2627784" y="5585048"/>
            <a:ext cx="1146468" cy="738664"/>
          </a:xfrm>
          <a:prstGeom prst="rect">
            <a:avLst/>
          </a:prstGeom>
          <a:noFill/>
        </p:spPr>
        <p:txBody>
          <a:bodyPr wrap="none" rtlCol="0">
            <a:spAutoFit/>
          </a:bodyPr>
          <a:lstStyle/>
          <a:p>
            <a:r>
              <a:rPr kumimoji="1" lang="ja-JP" altLang="en-US" sz="1400" dirty="0"/>
              <a:t>別の文書の</a:t>
            </a:r>
            <a:endParaRPr kumimoji="1" lang="en-US" altLang="ja-JP" sz="1400" dirty="0"/>
          </a:p>
          <a:p>
            <a:r>
              <a:rPr kumimoji="1" lang="ja-JP" altLang="en-US" sz="1400" dirty="0"/>
              <a:t>署名・印鑑を</a:t>
            </a:r>
            <a:endParaRPr kumimoji="1" lang="en-US" altLang="ja-JP" sz="1400" dirty="0"/>
          </a:p>
          <a:p>
            <a:r>
              <a:rPr lang="ja-JP" altLang="en-US" sz="1400" dirty="0"/>
              <a:t>張り付ける</a:t>
            </a:r>
            <a:endParaRPr kumimoji="1" lang="ja-JP" altLang="en-US" sz="1400" dirty="0"/>
          </a:p>
        </p:txBody>
      </p:sp>
      <p:sp>
        <p:nvSpPr>
          <p:cNvPr id="25" name="テキスト ボックス 24"/>
          <p:cNvSpPr txBox="1"/>
          <p:nvPr/>
        </p:nvSpPr>
        <p:spPr>
          <a:xfrm>
            <a:off x="6084168" y="5013176"/>
            <a:ext cx="2467342" cy="707886"/>
          </a:xfrm>
          <a:prstGeom prst="rect">
            <a:avLst/>
          </a:prstGeom>
          <a:noFill/>
        </p:spPr>
        <p:txBody>
          <a:bodyPr wrap="none" rtlCol="0">
            <a:spAutoFit/>
          </a:bodyPr>
          <a:lstStyle/>
          <a:p>
            <a:r>
              <a:rPr kumimoji="1" lang="ja-JP" altLang="en-US" sz="2000" dirty="0">
                <a:solidFill>
                  <a:srgbClr val="FF0000"/>
                </a:solidFill>
              </a:rPr>
              <a:t>公開鍵暗号</a:t>
            </a:r>
            <a:r>
              <a:rPr kumimoji="1" lang="ja-JP" altLang="en-US" sz="2000" dirty="0"/>
              <a:t>の技術で</a:t>
            </a:r>
            <a:endParaRPr kumimoji="1" lang="en-US" altLang="ja-JP" sz="2000" dirty="0"/>
          </a:p>
          <a:p>
            <a:r>
              <a:rPr lang="ja-JP" altLang="en-US" sz="2000" dirty="0"/>
              <a:t>実現可能</a:t>
            </a:r>
            <a:endParaRPr kumimoji="1" lang="ja-JP" altLang="en-US" sz="2000" dirty="0"/>
          </a:p>
        </p:txBody>
      </p:sp>
      <p:sp>
        <p:nvSpPr>
          <p:cNvPr id="26" name="テキスト ボックス 25"/>
          <p:cNvSpPr txBox="1"/>
          <p:nvPr/>
        </p:nvSpPr>
        <p:spPr>
          <a:xfrm>
            <a:off x="4644008" y="6001543"/>
            <a:ext cx="1082348" cy="307777"/>
          </a:xfrm>
          <a:prstGeom prst="rect">
            <a:avLst/>
          </a:prstGeom>
          <a:noFill/>
        </p:spPr>
        <p:txBody>
          <a:bodyPr wrap="none" rtlCol="0">
            <a:spAutoFit/>
          </a:bodyPr>
          <a:lstStyle/>
          <a:p>
            <a:r>
              <a:rPr kumimoji="1" lang="ja-JP" altLang="en-US" sz="1400" dirty="0">
                <a:solidFill>
                  <a:srgbClr val="0000FF"/>
                </a:solidFill>
              </a:rPr>
              <a:t>偽造</a:t>
            </a:r>
            <a:r>
              <a:rPr kumimoji="1" lang="ja-JP" altLang="en-US" sz="1400" dirty="0"/>
              <a:t>が容易</a:t>
            </a:r>
          </a:p>
        </p:txBody>
      </p:sp>
    </p:spTree>
    <p:extLst>
      <p:ext uri="{BB962C8B-B14F-4D97-AF65-F5344CB8AC3E}">
        <p14:creationId xmlns:p14="http://schemas.microsoft.com/office/powerpoint/2010/main" val="2394603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350" y="161926"/>
            <a:ext cx="7886700" cy="1325563"/>
          </a:xfrm>
        </p:spPr>
        <p:txBody>
          <a:bodyPr>
            <a:normAutofit/>
          </a:bodyPr>
          <a:lstStyle/>
          <a:p>
            <a:r>
              <a:rPr kumimoji="1" lang="ja-JP" altLang="en-US" sz="4000" dirty="0"/>
              <a:t>公開鍵暗号による署名</a:t>
            </a:r>
          </a:p>
        </p:txBody>
      </p:sp>
      <p:sp>
        <p:nvSpPr>
          <p:cNvPr id="3" name="コンテンツ プレースホルダー 2"/>
          <p:cNvSpPr>
            <a:spLocks noGrp="1"/>
          </p:cNvSpPr>
          <p:nvPr>
            <p:ph idx="1"/>
          </p:nvPr>
        </p:nvSpPr>
        <p:spPr/>
        <p:txBody>
          <a:bodyPr>
            <a:noAutofit/>
          </a:bodyPr>
          <a:lstStyle/>
          <a:p>
            <a:r>
              <a:rPr kumimoji="1" lang="en-US" altLang="ja-JP" sz="2800" dirty="0"/>
              <a:t>RSA</a:t>
            </a:r>
            <a:r>
              <a:rPr kumimoji="1" lang="ja-JP" altLang="en-US" sz="2800" dirty="0"/>
              <a:t>など一部の公開鍵暗号では、暗号化・復号化に</a:t>
            </a:r>
            <a:r>
              <a:rPr kumimoji="1" lang="ja-JP" altLang="en-US" sz="2800" dirty="0">
                <a:solidFill>
                  <a:srgbClr val="0070C0"/>
                </a:solidFill>
              </a:rPr>
              <a:t>公開鍵</a:t>
            </a:r>
            <a:r>
              <a:rPr kumimoji="1" lang="ja-JP" altLang="en-US" sz="2800" dirty="0"/>
              <a:t>と</a:t>
            </a:r>
            <a:r>
              <a:rPr kumimoji="1" lang="ja-JP" altLang="en-US" sz="2800" dirty="0">
                <a:solidFill>
                  <a:srgbClr val="FF0000"/>
                </a:solidFill>
              </a:rPr>
              <a:t>秘密鍵</a:t>
            </a:r>
            <a:r>
              <a:rPr kumimoji="1" lang="ja-JP" altLang="en-US" sz="2800" dirty="0"/>
              <a:t>を逆に使える</a:t>
            </a:r>
            <a:endParaRPr kumimoji="1" lang="en-US" altLang="ja-JP" sz="2800" dirty="0"/>
          </a:p>
          <a:p>
            <a:pPr lvl="1"/>
            <a:r>
              <a:rPr lang="ja-JP" altLang="en-US" sz="2400" dirty="0"/>
              <a:t>暗号通信の場合は</a:t>
            </a:r>
            <a:r>
              <a:rPr lang="ja-JP" altLang="en-US" sz="2400" dirty="0">
                <a:solidFill>
                  <a:srgbClr val="0070C0"/>
                </a:solidFill>
              </a:rPr>
              <a:t>公開鍵</a:t>
            </a:r>
            <a:r>
              <a:rPr lang="ja-JP" altLang="en-US" sz="2400" dirty="0"/>
              <a:t>で暗号化して</a:t>
            </a:r>
            <a:r>
              <a:rPr lang="ja-JP" altLang="en-US" sz="2400" dirty="0">
                <a:solidFill>
                  <a:srgbClr val="FF0000"/>
                </a:solidFill>
              </a:rPr>
              <a:t>秘密鍵</a:t>
            </a:r>
            <a:r>
              <a:rPr lang="ja-JP" altLang="en-US" sz="2400" dirty="0"/>
              <a:t>で復号化</a:t>
            </a:r>
            <a:endParaRPr lang="en-US" altLang="ja-JP" sz="2400" dirty="0"/>
          </a:p>
          <a:p>
            <a:pPr lvl="1"/>
            <a:r>
              <a:rPr lang="ja-JP" altLang="en-US" sz="2400" dirty="0"/>
              <a:t>署名の場合は</a:t>
            </a:r>
            <a:r>
              <a:rPr lang="ja-JP" altLang="en-US" sz="2400" dirty="0">
                <a:solidFill>
                  <a:srgbClr val="FF0000"/>
                </a:solidFill>
              </a:rPr>
              <a:t>秘密鍵</a:t>
            </a:r>
            <a:r>
              <a:rPr lang="ja-JP" altLang="en-US" sz="2400" dirty="0"/>
              <a:t>で暗号化（署名）して</a:t>
            </a:r>
            <a:r>
              <a:rPr lang="ja-JP" altLang="en-US" sz="2400" dirty="0">
                <a:solidFill>
                  <a:srgbClr val="0070C0"/>
                </a:solidFill>
              </a:rPr>
              <a:t>公開鍵</a:t>
            </a:r>
            <a:r>
              <a:rPr lang="ja-JP" altLang="en-US" sz="2400" dirty="0"/>
              <a:t>で復号化（署名検証）</a:t>
            </a:r>
            <a:endParaRPr lang="en-US" altLang="ja-JP" sz="2400" dirty="0"/>
          </a:p>
          <a:p>
            <a:r>
              <a:rPr lang="ja-JP" altLang="en-US" sz="2800" dirty="0"/>
              <a:t>相手の</a:t>
            </a:r>
            <a:r>
              <a:rPr lang="ja-JP" altLang="en-US" sz="2800" dirty="0">
                <a:solidFill>
                  <a:srgbClr val="0070C0"/>
                </a:solidFill>
              </a:rPr>
              <a:t>公開鍵</a:t>
            </a:r>
            <a:r>
              <a:rPr lang="ja-JP" altLang="en-US" sz="2800" dirty="0"/>
              <a:t>を持っていれば、署名されたデータが本人の物であることが確認できる</a:t>
            </a:r>
            <a:endParaRPr lang="en-US" altLang="ja-JP" sz="2800" dirty="0"/>
          </a:p>
          <a:p>
            <a:pPr lvl="1"/>
            <a:r>
              <a:rPr kumimoji="1" lang="ja-JP" altLang="en-US" sz="2400" dirty="0"/>
              <a:t>対応する</a:t>
            </a:r>
            <a:r>
              <a:rPr kumimoji="1" lang="ja-JP" altLang="en-US" sz="2400" dirty="0">
                <a:solidFill>
                  <a:srgbClr val="FF0000"/>
                </a:solidFill>
              </a:rPr>
              <a:t>秘密鍵</a:t>
            </a:r>
            <a:r>
              <a:rPr kumimoji="1" lang="ja-JP" altLang="en-US" sz="2400" dirty="0"/>
              <a:t>を持っている人だけが正しい署名を付けられる（</a:t>
            </a:r>
            <a:r>
              <a:rPr lang="ja-JP" altLang="en-US" sz="2400" dirty="0">
                <a:solidFill>
                  <a:srgbClr val="FF0000"/>
                </a:solidFill>
              </a:rPr>
              <a:t>なりすまし・否認</a:t>
            </a:r>
            <a:r>
              <a:rPr lang="ja-JP" altLang="en-US" sz="2400" dirty="0"/>
              <a:t>を防げる）</a:t>
            </a:r>
            <a:endParaRPr lang="en-US" altLang="ja-JP" sz="2400" dirty="0"/>
          </a:p>
          <a:p>
            <a:r>
              <a:rPr kumimoji="1" lang="ja-JP" altLang="en-US" sz="2800" dirty="0">
                <a:solidFill>
                  <a:srgbClr val="0070C0"/>
                </a:solidFill>
              </a:rPr>
              <a:t>公開鍵</a:t>
            </a:r>
            <a:r>
              <a:rPr kumimoji="1" lang="ja-JP" altLang="en-US" sz="2800" dirty="0"/>
              <a:t>が本物かどうかが問題になる</a:t>
            </a:r>
            <a:endParaRPr kumimoji="1" lang="en-US" altLang="ja-JP" sz="2800" dirty="0"/>
          </a:p>
          <a:p>
            <a:pPr lvl="1"/>
            <a:r>
              <a:rPr lang="ja-JP" altLang="en-US" sz="2400" dirty="0"/>
              <a:t>「認証局」が別途署名して証明する仕組みがある</a:t>
            </a:r>
            <a:endParaRPr kumimoji="1" lang="ja-JP" altLang="en-US" sz="24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29</a:t>
            </a:fld>
            <a:endParaRPr lang="ja-JP" altLang="en-US"/>
          </a:p>
        </p:txBody>
      </p:sp>
      <p:sp>
        <p:nvSpPr>
          <p:cNvPr id="4" name="フッター プレースホルダー 3">
            <a:extLst>
              <a:ext uri="{FF2B5EF4-FFF2-40B4-BE49-F238E27FC236}">
                <a16:creationId xmlns:a16="http://schemas.microsoft.com/office/drawing/2014/main" id="{35E0B9E0-0820-4829-8FD7-B3BF6BE8C15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01837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日常における情報セキュリティ</a:t>
            </a:r>
            <a:endParaRPr kumimoji="1" lang="ja-JP" altLang="en-US" dirty="0"/>
          </a:p>
        </p:txBody>
      </p:sp>
      <p:sp>
        <p:nvSpPr>
          <p:cNvPr id="3" name="コンテンツ プレースホルダー 2"/>
          <p:cNvSpPr>
            <a:spLocks noGrp="1"/>
          </p:cNvSpPr>
          <p:nvPr>
            <p:ph idx="1"/>
          </p:nvPr>
        </p:nvSpPr>
        <p:spPr>
          <a:xfrm>
            <a:off x="446856" y="1628800"/>
            <a:ext cx="8229600" cy="4525963"/>
          </a:xfrm>
        </p:spPr>
        <p:txBody>
          <a:bodyPr/>
          <a:lstStyle/>
          <a:p>
            <a:r>
              <a:rPr lang="ja-JP" altLang="en-US" dirty="0"/>
              <a:t>毎日いたるところで暗号、情報セキュリティが利用されている。</a:t>
            </a:r>
            <a:endParaRPr lang="en-US" altLang="ja-JP" dirty="0"/>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a:t>
            </a:fld>
            <a:endParaRPr kumimoji="1" lang="ja-JP" alt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349" y="2780928"/>
            <a:ext cx="2016224" cy="1839952"/>
          </a:xfrm>
          <a:prstGeom prst="rect">
            <a:avLst/>
          </a:prstGeom>
        </p:spPr>
      </p:pic>
      <p:pic>
        <p:nvPicPr>
          <p:cNvPr id="8" name="Picture 15"/>
          <p:cNvPicPr>
            <a:picLocks noChangeAspect="1" noChangeArrowheads="1"/>
          </p:cNvPicPr>
          <p:nvPr/>
        </p:nvPicPr>
        <p:blipFill>
          <a:blip r:embed="rId3" cstate="print"/>
          <a:srcRect/>
          <a:stretch>
            <a:fillRect/>
          </a:stretch>
        </p:blipFill>
        <p:spPr bwMode="auto">
          <a:xfrm>
            <a:off x="3414923" y="2755057"/>
            <a:ext cx="2091242" cy="1458162"/>
          </a:xfrm>
          <a:prstGeom prst="rect">
            <a:avLst/>
          </a:prstGeom>
          <a:noFill/>
          <a:ln w="9525">
            <a:noFill/>
            <a:miter lim="800000"/>
            <a:headEnd/>
            <a:tailEnd/>
          </a:ln>
        </p:spPr>
      </p:pic>
      <p:pic>
        <p:nvPicPr>
          <p:cNvPr id="10" name="Picture 2" descr="C:\Users\smatsumoto\Desktop\yodobashiverisign.png"/>
          <p:cNvPicPr>
            <a:picLocks noChangeAspect="1" noChangeArrowheads="1"/>
          </p:cNvPicPr>
          <p:nvPr/>
        </p:nvPicPr>
        <p:blipFill>
          <a:blip r:embed="rId4" cstate="print"/>
          <a:srcRect/>
          <a:stretch>
            <a:fillRect/>
          </a:stretch>
        </p:blipFill>
        <p:spPr bwMode="auto">
          <a:xfrm>
            <a:off x="3707904" y="4365104"/>
            <a:ext cx="4105849" cy="1867161"/>
          </a:xfrm>
          <a:prstGeom prst="rect">
            <a:avLst/>
          </a:prstGeom>
          <a:noFill/>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946" y="2766138"/>
            <a:ext cx="2216793" cy="1472952"/>
          </a:xfrm>
          <a:prstGeom prst="rect">
            <a:avLst/>
          </a:prstGeom>
        </p:spPr>
      </p:pic>
      <p:sp>
        <p:nvSpPr>
          <p:cNvPr id="12" name="テキスト ボックス 11"/>
          <p:cNvSpPr txBox="1"/>
          <p:nvPr/>
        </p:nvSpPr>
        <p:spPr>
          <a:xfrm>
            <a:off x="6289827" y="2348880"/>
            <a:ext cx="1450525" cy="369332"/>
          </a:xfrm>
          <a:prstGeom prst="rect">
            <a:avLst/>
          </a:prstGeom>
          <a:noFill/>
        </p:spPr>
        <p:txBody>
          <a:bodyPr wrap="none" rtlCol="0">
            <a:spAutoFit/>
          </a:bodyPr>
          <a:lstStyle/>
          <a:p>
            <a:r>
              <a:rPr kumimoji="1" lang="en-US" altLang="ja-JP" dirty="0"/>
              <a:t>Blu-ray / DVD</a:t>
            </a:r>
            <a:endParaRPr kumimoji="1" lang="ja-JP" altLang="en-US" dirty="0"/>
          </a:p>
        </p:txBody>
      </p:sp>
      <p:sp>
        <p:nvSpPr>
          <p:cNvPr id="13" name="テキスト ボックス 12"/>
          <p:cNvSpPr txBox="1"/>
          <p:nvPr/>
        </p:nvSpPr>
        <p:spPr>
          <a:xfrm>
            <a:off x="3702955" y="2385725"/>
            <a:ext cx="1542410" cy="369332"/>
          </a:xfrm>
          <a:prstGeom prst="rect">
            <a:avLst/>
          </a:prstGeom>
          <a:noFill/>
        </p:spPr>
        <p:txBody>
          <a:bodyPr wrap="none" rtlCol="0">
            <a:spAutoFit/>
          </a:bodyPr>
          <a:lstStyle/>
          <a:p>
            <a:r>
              <a:rPr lang="ja-JP" altLang="en-US" dirty="0"/>
              <a:t>スマートフォン</a:t>
            </a:r>
            <a:endParaRPr kumimoji="1" lang="ja-JP" altLang="en-US" dirty="0"/>
          </a:p>
        </p:txBody>
      </p:sp>
      <p:sp>
        <p:nvSpPr>
          <p:cNvPr id="14" name="テキスト ボックス 13"/>
          <p:cNvSpPr txBox="1"/>
          <p:nvPr/>
        </p:nvSpPr>
        <p:spPr>
          <a:xfrm>
            <a:off x="1317492" y="2385725"/>
            <a:ext cx="994183" cy="369332"/>
          </a:xfrm>
          <a:prstGeom prst="rect">
            <a:avLst/>
          </a:prstGeom>
          <a:noFill/>
        </p:spPr>
        <p:txBody>
          <a:bodyPr wrap="none" rtlCol="0">
            <a:spAutoFit/>
          </a:bodyPr>
          <a:lstStyle/>
          <a:p>
            <a:r>
              <a:rPr kumimoji="1" lang="en-US" altLang="ja-JP" dirty="0"/>
              <a:t>IC </a:t>
            </a:r>
            <a:r>
              <a:rPr kumimoji="1" lang="ja-JP" altLang="en-US" dirty="0"/>
              <a:t>カード</a:t>
            </a:r>
          </a:p>
        </p:txBody>
      </p:sp>
      <p:sp>
        <p:nvSpPr>
          <p:cNvPr id="15" name="テキスト ボックス 14"/>
          <p:cNvSpPr txBox="1"/>
          <p:nvPr/>
        </p:nvSpPr>
        <p:spPr>
          <a:xfrm>
            <a:off x="2313098" y="5157192"/>
            <a:ext cx="1322798" cy="646331"/>
          </a:xfrm>
          <a:prstGeom prst="rect">
            <a:avLst/>
          </a:prstGeom>
          <a:noFill/>
        </p:spPr>
        <p:txBody>
          <a:bodyPr wrap="none" rtlCol="0">
            <a:spAutoFit/>
          </a:bodyPr>
          <a:lstStyle/>
          <a:p>
            <a:r>
              <a:rPr kumimoji="1" lang="ja-JP" altLang="en-US" dirty="0"/>
              <a:t>オンライン</a:t>
            </a:r>
            <a:endParaRPr kumimoji="1" lang="en-US" altLang="ja-JP" dirty="0"/>
          </a:p>
          <a:p>
            <a:r>
              <a:rPr lang="ja-JP" altLang="en-US" dirty="0"/>
              <a:t>ショッピング</a:t>
            </a:r>
            <a:endParaRPr kumimoji="1" lang="ja-JP" altLang="en-US" dirty="0"/>
          </a:p>
        </p:txBody>
      </p:sp>
    </p:spTree>
    <p:extLst>
      <p:ext uri="{BB962C8B-B14F-4D97-AF65-F5344CB8AC3E}">
        <p14:creationId xmlns:p14="http://schemas.microsoft.com/office/powerpoint/2010/main" val="3107314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91" y="152471"/>
            <a:ext cx="7886700" cy="1325563"/>
          </a:xfrm>
        </p:spPr>
        <p:txBody>
          <a:bodyPr>
            <a:normAutofit/>
          </a:bodyPr>
          <a:lstStyle/>
          <a:p>
            <a:r>
              <a:rPr lang="ja-JP" altLang="en-US" sz="4000" dirty="0">
                <a:solidFill>
                  <a:srgbClr val="FF0000"/>
                </a:solidFill>
              </a:rPr>
              <a:t>ハッシュ関数</a:t>
            </a:r>
            <a:endParaRPr kumimoji="1" lang="ja-JP" altLang="en-US" sz="4000" dirty="0"/>
          </a:p>
        </p:txBody>
      </p:sp>
      <p:graphicFrame>
        <p:nvGraphicFramePr>
          <p:cNvPr id="8" name="コンテンツ プレースホルダー 3"/>
          <p:cNvGraphicFramePr>
            <a:graphicFrameLocks noGrp="1"/>
          </p:cNvGraphicFramePr>
          <p:nvPr>
            <p:ph idx="1"/>
            <p:extLst/>
          </p:nvPr>
        </p:nvGraphicFramePr>
        <p:xfrm>
          <a:off x="827584" y="3645024"/>
          <a:ext cx="3682755" cy="370840"/>
        </p:xfrm>
        <a:graphic>
          <a:graphicData uri="http://schemas.openxmlformats.org/drawingml/2006/table">
            <a:tbl>
              <a:tblPr firstRow="1" bandRow="1">
                <a:tableStyleId>{D7AC3CCA-C797-4891-BE02-D94E43425B78}</a:tableStyleId>
              </a:tblPr>
              <a:tblGrid>
                <a:gridCol w="226368">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216024">
                  <a:extLst>
                    <a:ext uri="{9D8B030D-6E8A-4147-A177-3AD203B41FA5}">
                      <a16:colId xmlns:a16="http://schemas.microsoft.com/office/drawing/2014/main" val="20002"/>
                    </a:ext>
                  </a:extLst>
                </a:gridCol>
                <a:gridCol w="216024">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216024">
                  <a:extLst>
                    <a:ext uri="{9D8B030D-6E8A-4147-A177-3AD203B41FA5}">
                      <a16:colId xmlns:a16="http://schemas.microsoft.com/office/drawing/2014/main" val="20006"/>
                    </a:ext>
                  </a:extLst>
                </a:gridCol>
                <a:gridCol w="216024">
                  <a:extLst>
                    <a:ext uri="{9D8B030D-6E8A-4147-A177-3AD203B41FA5}">
                      <a16:colId xmlns:a16="http://schemas.microsoft.com/office/drawing/2014/main" val="20007"/>
                    </a:ext>
                  </a:extLst>
                </a:gridCol>
                <a:gridCol w="216027">
                  <a:extLst>
                    <a:ext uri="{9D8B030D-6E8A-4147-A177-3AD203B41FA5}">
                      <a16:colId xmlns:a16="http://schemas.microsoft.com/office/drawing/2014/main" val="20008"/>
                    </a:ext>
                  </a:extLst>
                </a:gridCol>
              </a:tblGrid>
              <a:tr h="370840">
                <a:tc>
                  <a:txBody>
                    <a:bodyPr/>
                    <a:lstStyle/>
                    <a:p>
                      <a:pPr algn="ctr"/>
                      <a:r>
                        <a:rPr kumimoji="1" lang="en-US" altLang="ja-JP" dirty="0"/>
                        <a:t>1</a:t>
                      </a:r>
                      <a:endParaRPr kumimoji="1" lang="ja-JP" altLang="en-US" dirty="0"/>
                    </a:p>
                  </a:txBody>
                  <a:tcPr/>
                </a:tc>
                <a:tc>
                  <a:txBody>
                    <a:bodyPr/>
                    <a:lstStyle/>
                    <a:p>
                      <a:pPr algn="ctr"/>
                      <a:r>
                        <a:rPr kumimoji="1" lang="en-US" altLang="ja-JP" dirty="0"/>
                        <a:t>0</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solidFill>
                            <a:srgbClr val="FF0000"/>
                          </a:solidFill>
                        </a:rPr>
                        <a:t>0</a:t>
                      </a:r>
                      <a:endParaRPr kumimoji="1" lang="ja-JP" altLang="en-US" dirty="0">
                        <a:solidFill>
                          <a:srgbClr val="FF0000"/>
                        </a:solidFill>
                      </a:endParaRPr>
                    </a:p>
                  </a:txBody>
                  <a:tcPr>
                    <a:solidFill>
                      <a:srgbClr val="FFFF00"/>
                    </a:solidFill>
                  </a:tcPr>
                </a:tc>
                <a:tc>
                  <a:txBody>
                    <a:bodyPr/>
                    <a:lstStyle/>
                    <a:p>
                      <a:pPr algn="ctr"/>
                      <a:r>
                        <a:rPr kumimoji="1" lang="en-US" altLang="ja-JP" dirty="0"/>
                        <a:t>1</a:t>
                      </a:r>
                      <a:endParaRPr kumimoji="1" lang="ja-JP" altLang="en-US" dirty="0"/>
                    </a:p>
                  </a:txBody>
                  <a:tcPr/>
                </a:tc>
                <a:extLst>
                  <a:ext uri="{0D108BD9-81ED-4DB2-BD59-A6C34878D82A}">
                    <a16:rowId xmlns:a16="http://schemas.microsoft.com/office/drawing/2014/main" val="10000"/>
                  </a:ext>
                </a:extLst>
              </a:tr>
            </a:tbl>
          </a:graphicData>
        </a:graphic>
      </p:graphicFrame>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30</a:t>
            </a:fld>
            <a:endParaRPr kumimoji="1" lang="ja-JP" altLang="en-US" dirty="0"/>
          </a:p>
        </p:txBody>
      </p:sp>
      <p:sp>
        <p:nvSpPr>
          <p:cNvPr id="7" name="下矢印 6"/>
          <p:cNvSpPr/>
          <p:nvPr/>
        </p:nvSpPr>
        <p:spPr>
          <a:xfrm>
            <a:off x="2339752" y="4005065"/>
            <a:ext cx="576064" cy="129614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aphicFrame>
        <p:nvGraphicFramePr>
          <p:cNvPr id="9" name="コンテンツ プレースホルダー 3"/>
          <p:cNvGraphicFramePr>
            <a:graphicFrameLocks/>
          </p:cNvGraphicFramePr>
          <p:nvPr>
            <p:extLst/>
          </p:nvPr>
        </p:nvGraphicFramePr>
        <p:xfrm>
          <a:off x="4907625" y="3645024"/>
          <a:ext cx="3754760" cy="370840"/>
        </p:xfrm>
        <a:graphic>
          <a:graphicData uri="http://schemas.openxmlformats.org/drawingml/2006/table">
            <a:tbl>
              <a:tblPr firstRow="1" bandRow="1">
                <a:tableStyleId>{D7AC3CCA-C797-4891-BE02-D94E43425B78}</a:tableStyleId>
              </a:tblPr>
              <a:tblGrid>
                <a:gridCol w="226371">
                  <a:extLst>
                    <a:ext uri="{9D8B030D-6E8A-4147-A177-3AD203B41FA5}">
                      <a16:colId xmlns:a16="http://schemas.microsoft.com/office/drawing/2014/main" val="20000"/>
                    </a:ext>
                  </a:extLst>
                </a:gridCol>
                <a:gridCol w="208706">
                  <a:extLst>
                    <a:ext uri="{9D8B030D-6E8A-4147-A177-3AD203B41FA5}">
                      <a16:colId xmlns:a16="http://schemas.microsoft.com/office/drawing/2014/main" val="20001"/>
                    </a:ext>
                  </a:extLst>
                </a:gridCol>
                <a:gridCol w="212452">
                  <a:extLst>
                    <a:ext uri="{9D8B030D-6E8A-4147-A177-3AD203B41FA5}">
                      <a16:colId xmlns:a16="http://schemas.microsoft.com/office/drawing/2014/main" val="20002"/>
                    </a:ext>
                  </a:extLst>
                </a:gridCol>
                <a:gridCol w="212452">
                  <a:extLst>
                    <a:ext uri="{9D8B030D-6E8A-4147-A177-3AD203B41FA5}">
                      <a16:colId xmlns:a16="http://schemas.microsoft.com/office/drawing/2014/main" val="20003"/>
                    </a:ext>
                  </a:extLst>
                </a:gridCol>
                <a:gridCol w="2030686">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216024">
                  <a:extLst>
                    <a:ext uri="{9D8B030D-6E8A-4147-A177-3AD203B41FA5}">
                      <a16:colId xmlns:a16="http://schemas.microsoft.com/office/drawing/2014/main" val="20006"/>
                    </a:ext>
                  </a:extLst>
                </a:gridCol>
                <a:gridCol w="219590">
                  <a:extLst>
                    <a:ext uri="{9D8B030D-6E8A-4147-A177-3AD203B41FA5}">
                      <a16:colId xmlns:a16="http://schemas.microsoft.com/office/drawing/2014/main" val="20007"/>
                    </a:ext>
                  </a:extLst>
                </a:gridCol>
                <a:gridCol w="212455">
                  <a:extLst>
                    <a:ext uri="{9D8B030D-6E8A-4147-A177-3AD203B41FA5}">
                      <a16:colId xmlns:a16="http://schemas.microsoft.com/office/drawing/2014/main" val="20008"/>
                    </a:ext>
                  </a:extLst>
                </a:gridCol>
              </a:tblGrid>
              <a:tr h="370840">
                <a:tc>
                  <a:txBody>
                    <a:bodyPr/>
                    <a:lstStyle/>
                    <a:p>
                      <a:pPr algn="ctr"/>
                      <a:r>
                        <a:rPr kumimoji="1" lang="en-US" altLang="ja-JP" dirty="0"/>
                        <a:t>1</a:t>
                      </a:r>
                      <a:endParaRPr kumimoji="1" lang="ja-JP" altLang="en-US" dirty="0"/>
                    </a:p>
                  </a:txBody>
                  <a:tcPr/>
                </a:tc>
                <a:tc>
                  <a:txBody>
                    <a:bodyPr/>
                    <a:lstStyle/>
                    <a:p>
                      <a:pPr algn="ctr"/>
                      <a:r>
                        <a:rPr kumimoji="1" lang="en-US" altLang="ja-JP" dirty="0"/>
                        <a:t>0</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solidFill>
                            <a:srgbClr val="FF0000"/>
                          </a:solidFill>
                        </a:rPr>
                        <a:t>1</a:t>
                      </a:r>
                      <a:endParaRPr kumimoji="1" lang="ja-JP" altLang="en-US" dirty="0">
                        <a:solidFill>
                          <a:srgbClr val="FF0000"/>
                        </a:solidFill>
                      </a:endParaRPr>
                    </a:p>
                  </a:txBody>
                  <a:tcPr>
                    <a:solidFill>
                      <a:srgbClr val="FFFF00"/>
                    </a:solidFill>
                  </a:tcPr>
                </a:tc>
                <a:tc>
                  <a:txBody>
                    <a:bodyPr/>
                    <a:lstStyle/>
                    <a:p>
                      <a:pPr algn="ctr"/>
                      <a:r>
                        <a:rPr kumimoji="1" lang="en-US" altLang="ja-JP" dirty="0"/>
                        <a:t>1</a:t>
                      </a:r>
                      <a:endParaRPr kumimoji="1" lang="ja-JP" altLang="en-US" dirty="0"/>
                    </a:p>
                  </a:txBody>
                  <a:tcPr/>
                </a:tc>
                <a:extLst>
                  <a:ext uri="{0D108BD9-81ED-4DB2-BD59-A6C34878D82A}">
                    <a16:rowId xmlns:a16="http://schemas.microsoft.com/office/drawing/2014/main" val="10000"/>
                  </a:ext>
                </a:extLst>
              </a:tr>
            </a:tbl>
          </a:graphicData>
        </a:graphic>
      </p:graphicFrame>
      <p:sp>
        <p:nvSpPr>
          <p:cNvPr id="10" name="テキスト ボックス 9"/>
          <p:cNvSpPr txBox="1"/>
          <p:nvPr/>
        </p:nvSpPr>
        <p:spPr>
          <a:xfrm>
            <a:off x="3621993" y="3205948"/>
            <a:ext cx="2161169" cy="400110"/>
          </a:xfrm>
          <a:prstGeom prst="rect">
            <a:avLst/>
          </a:prstGeom>
          <a:noFill/>
        </p:spPr>
        <p:txBody>
          <a:bodyPr wrap="none" rtlCol="0">
            <a:spAutoFit/>
          </a:bodyPr>
          <a:lstStyle/>
          <a:p>
            <a:r>
              <a:rPr lang="ja-JP" altLang="en-US" sz="2000" dirty="0"/>
              <a:t>異なる（長い）文書</a:t>
            </a:r>
            <a:endParaRPr kumimoji="1" lang="ja-JP" altLang="en-US" sz="2000" dirty="0"/>
          </a:p>
        </p:txBody>
      </p:sp>
      <p:sp>
        <p:nvSpPr>
          <p:cNvPr id="11" name="台形 10"/>
          <p:cNvSpPr/>
          <p:nvPr/>
        </p:nvSpPr>
        <p:spPr>
          <a:xfrm rot="10800000">
            <a:off x="1475656" y="4365103"/>
            <a:ext cx="2381034" cy="432048"/>
          </a:xfrm>
          <a:prstGeom prst="trapezoid">
            <a:avLst>
              <a:gd name="adj" fmla="val 8360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1907704" y="4399684"/>
            <a:ext cx="1441420" cy="369332"/>
          </a:xfrm>
          <a:prstGeom prst="rect">
            <a:avLst/>
          </a:prstGeom>
          <a:noFill/>
        </p:spPr>
        <p:txBody>
          <a:bodyPr wrap="none" rtlCol="0">
            <a:spAutoFit/>
          </a:bodyPr>
          <a:lstStyle/>
          <a:p>
            <a:r>
              <a:rPr kumimoji="1" lang="ja-JP" altLang="en-US" b="1" dirty="0"/>
              <a:t>ハッシュ関数</a:t>
            </a:r>
          </a:p>
        </p:txBody>
      </p:sp>
      <p:cxnSp>
        <p:nvCxnSpPr>
          <p:cNvPr id="13" name="直線コネクタ 12"/>
          <p:cNvCxnSpPr/>
          <p:nvPr/>
        </p:nvCxnSpPr>
        <p:spPr>
          <a:xfrm>
            <a:off x="827584" y="4005064"/>
            <a:ext cx="648071" cy="360039"/>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856690" y="4005065"/>
            <a:ext cx="643302"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nvPr>
        </p:nvGraphicFramePr>
        <p:xfrm>
          <a:off x="1956951" y="5363486"/>
          <a:ext cx="1332973" cy="370840"/>
        </p:xfrm>
        <a:graphic>
          <a:graphicData uri="http://schemas.openxmlformats.org/drawingml/2006/table">
            <a:tbl>
              <a:tblPr firstRow="1" bandRow="1">
                <a:tableStyleId>{16D9F66E-5EB9-4882-86FB-DCBF35E3C3E4}</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499853">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370840">
                <a:tc>
                  <a:txBody>
                    <a:bodyPr/>
                    <a:lstStyle/>
                    <a:p>
                      <a:pPr algn="ctr"/>
                      <a:r>
                        <a:rPr kumimoji="1" lang="en-US" altLang="ja-JP" dirty="0"/>
                        <a:t>1</a:t>
                      </a:r>
                      <a:endParaRPr kumimoji="1" lang="ja-JP" altLang="en-US" dirty="0"/>
                    </a:p>
                  </a:txBody>
                  <a:tcPr>
                    <a:solidFill>
                      <a:srgbClr val="FFFF00"/>
                    </a:solidFill>
                  </a:tcPr>
                </a:tc>
                <a:tc>
                  <a:txBody>
                    <a:bodyPr/>
                    <a:lstStyle/>
                    <a:p>
                      <a:pPr algn="ctr"/>
                      <a:r>
                        <a:rPr kumimoji="1" lang="en-US" altLang="ja-JP" dirty="0"/>
                        <a:t>0</a:t>
                      </a:r>
                      <a:endParaRPr kumimoji="1" lang="ja-JP" altLang="en-US" dirty="0"/>
                    </a:p>
                  </a:txBody>
                  <a:tcPr/>
                </a:tc>
                <a:tc>
                  <a:txBody>
                    <a:bodyPr/>
                    <a:lstStyle/>
                    <a:p>
                      <a:pPr algn="ctr"/>
                      <a:r>
                        <a:rPr kumimoji="1" lang="en-US" altLang="ja-JP" dirty="0"/>
                        <a:t>…</a:t>
                      </a:r>
                      <a:endParaRPr kumimoji="1" lang="ja-JP" altLang="en-US" dirty="0"/>
                    </a:p>
                  </a:txBody>
                  <a:tcPr/>
                </a:tc>
                <a:tc>
                  <a:txBody>
                    <a:bodyPr/>
                    <a:lstStyle/>
                    <a:p>
                      <a:pPr algn="ctr"/>
                      <a:r>
                        <a:rPr kumimoji="1" lang="en-US" altLang="ja-JP" dirty="0"/>
                        <a:t>1</a:t>
                      </a:r>
                      <a:endParaRPr kumimoji="1" lang="ja-JP" altLang="en-US" dirty="0"/>
                    </a:p>
                  </a:txBody>
                  <a:tcPr>
                    <a:solidFill>
                      <a:srgbClr val="FFFF00"/>
                    </a:solidFill>
                  </a:tcPr>
                </a:tc>
                <a:tc>
                  <a:txBody>
                    <a:bodyPr/>
                    <a:lstStyle/>
                    <a:p>
                      <a:pPr algn="ctr"/>
                      <a:r>
                        <a:rPr kumimoji="1" lang="en-US" altLang="ja-JP" dirty="0"/>
                        <a:t>0</a:t>
                      </a:r>
                      <a:endParaRPr kumimoji="1" lang="ja-JP" altLang="en-US" dirty="0"/>
                    </a:p>
                  </a:txBody>
                  <a:tcPr>
                    <a:solidFill>
                      <a:srgbClr val="FFFF00"/>
                    </a:solidFill>
                  </a:tcPr>
                </a:tc>
                <a:extLst>
                  <a:ext uri="{0D108BD9-81ED-4DB2-BD59-A6C34878D82A}">
                    <a16:rowId xmlns:a16="http://schemas.microsoft.com/office/drawing/2014/main" val="10000"/>
                  </a:ext>
                </a:extLst>
              </a:tr>
            </a:tbl>
          </a:graphicData>
        </a:graphic>
      </p:graphicFrame>
      <p:sp>
        <p:nvSpPr>
          <p:cNvPr id="16" name="下矢印 15"/>
          <p:cNvSpPr/>
          <p:nvPr/>
        </p:nvSpPr>
        <p:spPr>
          <a:xfrm>
            <a:off x="6488080" y="4005065"/>
            <a:ext cx="576064" cy="129614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7" name="台形 16"/>
          <p:cNvSpPr/>
          <p:nvPr/>
        </p:nvSpPr>
        <p:spPr>
          <a:xfrm rot="10800000">
            <a:off x="5623984" y="4365103"/>
            <a:ext cx="2381034" cy="432048"/>
          </a:xfrm>
          <a:prstGeom prst="trapezoid">
            <a:avLst>
              <a:gd name="adj" fmla="val 8360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6056032" y="4399684"/>
            <a:ext cx="1441420" cy="369332"/>
          </a:xfrm>
          <a:prstGeom prst="rect">
            <a:avLst/>
          </a:prstGeom>
          <a:noFill/>
        </p:spPr>
        <p:txBody>
          <a:bodyPr wrap="none" rtlCol="0">
            <a:spAutoFit/>
          </a:bodyPr>
          <a:lstStyle/>
          <a:p>
            <a:r>
              <a:rPr kumimoji="1" lang="ja-JP" altLang="en-US" b="1" dirty="0"/>
              <a:t>ハッシュ関数</a:t>
            </a:r>
          </a:p>
        </p:txBody>
      </p:sp>
      <p:cxnSp>
        <p:nvCxnSpPr>
          <p:cNvPr id="19" name="直線コネクタ 18"/>
          <p:cNvCxnSpPr/>
          <p:nvPr/>
        </p:nvCxnSpPr>
        <p:spPr>
          <a:xfrm>
            <a:off x="4932040" y="4005065"/>
            <a:ext cx="691943"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8005018" y="4005065"/>
            <a:ext cx="643302"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aphicFrame>
        <p:nvGraphicFramePr>
          <p:cNvPr id="21" name="表 20"/>
          <p:cNvGraphicFramePr>
            <a:graphicFrameLocks noGrp="1"/>
          </p:cNvGraphicFramePr>
          <p:nvPr>
            <p:extLst/>
          </p:nvPr>
        </p:nvGraphicFramePr>
        <p:xfrm>
          <a:off x="6118948" y="5363486"/>
          <a:ext cx="1357249" cy="370840"/>
        </p:xfrm>
        <a:graphic>
          <a:graphicData uri="http://schemas.openxmlformats.org/drawingml/2006/table">
            <a:tbl>
              <a:tblPr firstRow="1" bandRow="1">
                <a:tableStyleId>{16D9F66E-5EB9-4882-86FB-DCBF35E3C3E4}</a:tableStyleId>
              </a:tblPr>
              <a:tblGrid>
                <a:gridCol w="208280">
                  <a:extLst>
                    <a:ext uri="{9D8B030D-6E8A-4147-A177-3AD203B41FA5}">
                      <a16:colId xmlns:a16="http://schemas.microsoft.com/office/drawing/2014/main" val="20000"/>
                    </a:ext>
                  </a:extLst>
                </a:gridCol>
                <a:gridCol w="217105">
                  <a:extLst>
                    <a:ext uri="{9D8B030D-6E8A-4147-A177-3AD203B41FA5}">
                      <a16:colId xmlns:a16="http://schemas.microsoft.com/office/drawing/2014/main" val="20001"/>
                    </a:ext>
                  </a:extLst>
                </a:gridCol>
                <a:gridCol w="515304">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370840">
                <a:tc>
                  <a:txBody>
                    <a:bodyPr/>
                    <a:lstStyle/>
                    <a:p>
                      <a:pPr algn="ctr"/>
                      <a:r>
                        <a:rPr kumimoji="1" lang="en-US" altLang="ja-JP" dirty="0"/>
                        <a:t>0</a:t>
                      </a:r>
                      <a:endParaRPr kumimoji="1" lang="ja-JP" altLang="en-US" dirty="0"/>
                    </a:p>
                  </a:txBody>
                  <a:tcPr>
                    <a:solidFill>
                      <a:srgbClr val="FFFF00"/>
                    </a:solidFill>
                  </a:tcPr>
                </a:tc>
                <a:tc>
                  <a:txBody>
                    <a:bodyPr/>
                    <a:lstStyle/>
                    <a:p>
                      <a:pPr algn="ctr"/>
                      <a:r>
                        <a:rPr kumimoji="1" lang="en-US" altLang="ja-JP" dirty="0"/>
                        <a:t>0</a:t>
                      </a:r>
                      <a:endParaRPr kumimoji="1" lang="ja-JP" altLang="en-US" dirty="0"/>
                    </a:p>
                  </a:txBody>
                  <a:tcPr/>
                </a:tc>
                <a:tc>
                  <a:txBody>
                    <a:bodyPr/>
                    <a:lstStyle/>
                    <a:p>
                      <a:pPr algn="ctr"/>
                      <a:r>
                        <a:rPr kumimoji="1" lang="en-US" altLang="ja-JP" dirty="0"/>
                        <a:t>…</a:t>
                      </a:r>
                      <a:endParaRPr kumimoji="1" lang="ja-JP" altLang="en-US" dirty="0"/>
                    </a:p>
                  </a:txBody>
                  <a:tcPr/>
                </a:tc>
                <a:tc>
                  <a:txBody>
                    <a:bodyPr/>
                    <a:lstStyle/>
                    <a:p>
                      <a:pPr algn="ctr"/>
                      <a:r>
                        <a:rPr kumimoji="1" lang="en-US" altLang="ja-JP" dirty="0"/>
                        <a:t>0</a:t>
                      </a:r>
                      <a:endParaRPr kumimoji="1" lang="ja-JP" altLang="en-US" dirty="0"/>
                    </a:p>
                  </a:txBody>
                  <a:tcPr>
                    <a:solidFill>
                      <a:srgbClr val="FFFF00"/>
                    </a:solidFill>
                  </a:tcPr>
                </a:tc>
                <a:tc>
                  <a:txBody>
                    <a:bodyPr/>
                    <a:lstStyle/>
                    <a:p>
                      <a:pPr algn="ctr"/>
                      <a:r>
                        <a:rPr kumimoji="1" lang="en-US" altLang="ja-JP" dirty="0"/>
                        <a:t>1</a:t>
                      </a:r>
                      <a:endParaRPr kumimoji="1" lang="ja-JP" altLang="en-US" dirty="0"/>
                    </a:p>
                  </a:txBody>
                  <a:tcPr>
                    <a:solidFill>
                      <a:srgbClr val="FFFF00"/>
                    </a:solidFill>
                  </a:tcPr>
                </a:tc>
                <a:extLst>
                  <a:ext uri="{0D108BD9-81ED-4DB2-BD59-A6C34878D82A}">
                    <a16:rowId xmlns:a16="http://schemas.microsoft.com/office/drawing/2014/main" val="10000"/>
                  </a:ext>
                </a:extLst>
              </a:tr>
            </a:tbl>
          </a:graphicData>
        </a:graphic>
      </p:graphicFrame>
      <p:cxnSp>
        <p:nvCxnSpPr>
          <p:cNvPr id="22" name="直線矢印コネクタ 21"/>
          <p:cNvCxnSpPr>
            <a:stCxn id="24" idx="1"/>
          </p:cNvCxnSpPr>
          <p:nvPr/>
        </p:nvCxnSpPr>
        <p:spPr>
          <a:xfrm flipH="1" flipV="1">
            <a:off x="2813198" y="5837773"/>
            <a:ext cx="462658" cy="335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24" idx="3"/>
          </p:cNvCxnSpPr>
          <p:nvPr/>
        </p:nvCxnSpPr>
        <p:spPr>
          <a:xfrm flipV="1">
            <a:off x="6156176" y="5837775"/>
            <a:ext cx="484628" cy="335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3275855" y="5819332"/>
            <a:ext cx="3008227" cy="707886"/>
          </a:xfrm>
          <a:prstGeom prst="rect">
            <a:avLst/>
          </a:prstGeom>
          <a:noFill/>
          <a:ln w="25400">
            <a:solidFill>
              <a:srgbClr val="00B050"/>
            </a:solidFill>
          </a:ln>
        </p:spPr>
        <p:txBody>
          <a:bodyPr wrap="square" rtlCol="0">
            <a:spAutoFit/>
          </a:bodyPr>
          <a:lstStyle/>
          <a:p>
            <a:r>
              <a:rPr lang="ja-JP" altLang="en-US" sz="2000" dirty="0"/>
              <a:t>ハッシュ値が異なるため</a:t>
            </a:r>
            <a:endParaRPr lang="en-US" altLang="ja-JP" sz="2000" dirty="0"/>
          </a:p>
          <a:p>
            <a:r>
              <a:rPr kumimoji="1" lang="ja-JP" altLang="en-US" sz="2000" dirty="0"/>
              <a:t>改ざんされたと分かる</a:t>
            </a:r>
          </a:p>
        </p:txBody>
      </p:sp>
      <p:cxnSp>
        <p:nvCxnSpPr>
          <p:cNvPr id="25" name="直線矢印コネクタ 24"/>
          <p:cNvCxnSpPr>
            <a:stCxn id="10" idx="1"/>
          </p:cNvCxnSpPr>
          <p:nvPr/>
        </p:nvCxnSpPr>
        <p:spPr>
          <a:xfrm flipH="1">
            <a:off x="3145477" y="3406003"/>
            <a:ext cx="476516" cy="200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10" idx="3"/>
          </p:cNvCxnSpPr>
          <p:nvPr/>
        </p:nvCxnSpPr>
        <p:spPr>
          <a:xfrm>
            <a:off x="5783162" y="3406003"/>
            <a:ext cx="500921" cy="200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27584" y="3227785"/>
            <a:ext cx="811441" cy="369332"/>
          </a:xfrm>
          <a:prstGeom prst="rect">
            <a:avLst/>
          </a:prstGeom>
          <a:noFill/>
        </p:spPr>
        <p:txBody>
          <a:bodyPr wrap="none" rtlCol="0">
            <a:spAutoFit/>
          </a:bodyPr>
          <a:lstStyle/>
          <a:p>
            <a:r>
              <a:rPr kumimoji="1" lang="ja-JP" altLang="en-US" dirty="0"/>
              <a:t>文書Ａ</a:t>
            </a:r>
          </a:p>
        </p:txBody>
      </p:sp>
      <p:sp>
        <p:nvSpPr>
          <p:cNvPr id="28" name="テキスト ボックス 27"/>
          <p:cNvSpPr txBox="1"/>
          <p:nvPr/>
        </p:nvSpPr>
        <p:spPr>
          <a:xfrm>
            <a:off x="6444208" y="3236726"/>
            <a:ext cx="2569934" cy="369332"/>
          </a:xfrm>
          <a:prstGeom prst="rect">
            <a:avLst/>
          </a:prstGeom>
          <a:noFill/>
        </p:spPr>
        <p:txBody>
          <a:bodyPr wrap="none" rtlCol="0">
            <a:spAutoFit/>
          </a:bodyPr>
          <a:lstStyle/>
          <a:p>
            <a:r>
              <a:rPr kumimoji="1" lang="ja-JP" altLang="en-US" dirty="0"/>
              <a:t>文書Ｂ（文書Ａの改ざん）</a:t>
            </a:r>
          </a:p>
        </p:txBody>
      </p:sp>
      <p:sp>
        <p:nvSpPr>
          <p:cNvPr id="29" name="テキスト ボックス 28"/>
          <p:cNvSpPr txBox="1"/>
          <p:nvPr/>
        </p:nvSpPr>
        <p:spPr>
          <a:xfrm>
            <a:off x="1138274" y="5795972"/>
            <a:ext cx="1489510" cy="369332"/>
          </a:xfrm>
          <a:prstGeom prst="rect">
            <a:avLst/>
          </a:prstGeom>
          <a:noFill/>
        </p:spPr>
        <p:txBody>
          <a:bodyPr wrap="none" rtlCol="0">
            <a:spAutoFit/>
          </a:bodyPr>
          <a:lstStyle/>
          <a:p>
            <a:r>
              <a:rPr kumimoji="1" lang="ja-JP" altLang="en-US" dirty="0"/>
              <a:t>ダイジェストＡ</a:t>
            </a:r>
          </a:p>
        </p:txBody>
      </p:sp>
      <p:sp>
        <p:nvSpPr>
          <p:cNvPr id="30" name="テキスト ボックス 29"/>
          <p:cNvSpPr txBox="1"/>
          <p:nvPr/>
        </p:nvSpPr>
        <p:spPr>
          <a:xfrm>
            <a:off x="6804248" y="5805264"/>
            <a:ext cx="1503938" cy="369332"/>
          </a:xfrm>
          <a:prstGeom prst="rect">
            <a:avLst/>
          </a:prstGeom>
          <a:noFill/>
        </p:spPr>
        <p:txBody>
          <a:bodyPr wrap="none" rtlCol="0">
            <a:spAutoFit/>
          </a:bodyPr>
          <a:lstStyle/>
          <a:p>
            <a:r>
              <a:rPr kumimoji="1" lang="ja-JP" altLang="en-US" dirty="0"/>
              <a:t>ダイジェストＢ</a:t>
            </a:r>
          </a:p>
        </p:txBody>
      </p:sp>
      <p:sp>
        <p:nvSpPr>
          <p:cNvPr id="31" name="コンテンツ プレースホルダー 2"/>
          <p:cNvSpPr txBox="1">
            <a:spLocks/>
          </p:cNvSpPr>
          <p:nvPr/>
        </p:nvSpPr>
        <p:spPr>
          <a:xfrm>
            <a:off x="457200" y="149532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a:t>「任意長データ」から「固定長データ」を返す関数</a:t>
            </a:r>
            <a:endParaRPr lang="en-US" altLang="ja-JP" sz="2400" dirty="0"/>
          </a:p>
          <a:p>
            <a:r>
              <a:rPr lang="ja-JP" altLang="en-US" sz="2400" dirty="0">
                <a:solidFill>
                  <a:prstClr val="black"/>
                </a:solidFill>
              </a:rPr>
              <a:t>いくつかの用途がある</a:t>
            </a:r>
            <a:endParaRPr lang="en-US" altLang="ja-JP" sz="2400" dirty="0">
              <a:solidFill>
                <a:prstClr val="black"/>
              </a:solidFill>
            </a:endParaRPr>
          </a:p>
          <a:p>
            <a:pPr lvl="1"/>
            <a:r>
              <a:rPr lang="ja-JP" altLang="en-US" sz="2000" dirty="0"/>
              <a:t> データの</a:t>
            </a:r>
            <a:r>
              <a:rPr lang="ja-JP" altLang="en-US" sz="2000" dirty="0">
                <a:solidFill>
                  <a:srgbClr val="FF0000"/>
                </a:solidFill>
              </a:rPr>
              <a:t>改ざん</a:t>
            </a:r>
            <a:r>
              <a:rPr lang="ja-JP" altLang="en-US" sz="2000" dirty="0"/>
              <a:t>を防ぐ（</a:t>
            </a:r>
            <a:r>
              <a:rPr lang="ja-JP" altLang="en-US" sz="2000" dirty="0">
                <a:solidFill>
                  <a:srgbClr val="0000FF"/>
                </a:solidFill>
              </a:rPr>
              <a:t>メッセージ認証符号（</a:t>
            </a:r>
            <a:r>
              <a:rPr lang="en-US" altLang="ja-JP" sz="2000" dirty="0">
                <a:solidFill>
                  <a:srgbClr val="0000FF"/>
                </a:solidFill>
              </a:rPr>
              <a:t>MAC</a:t>
            </a:r>
            <a:r>
              <a:rPr lang="ja-JP" altLang="en-US" sz="2000" dirty="0">
                <a:solidFill>
                  <a:srgbClr val="0000FF"/>
                </a:solidFill>
              </a:rPr>
              <a:t>）</a:t>
            </a:r>
            <a:r>
              <a:rPr lang="ja-JP" altLang="en-US" sz="2000" dirty="0"/>
              <a:t>など）</a:t>
            </a:r>
            <a:endParaRPr lang="en-US" altLang="ja-JP" sz="2000" dirty="0"/>
          </a:p>
          <a:p>
            <a:pPr lvl="1"/>
            <a:r>
              <a:rPr lang="ja-JP" altLang="en-US" sz="2000" dirty="0"/>
              <a:t> </a:t>
            </a:r>
            <a:r>
              <a:rPr lang="ja-JP" altLang="en-US" sz="2000" dirty="0">
                <a:solidFill>
                  <a:srgbClr val="FF0000"/>
                </a:solidFill>
              </a:rPr>
              <a:t>デジタル署名</a:t>
            </a:r>
            <a:r>
              <a:rPr lang="ja-JP" altLang="en-US" sz="2000" dirty="0"/>
              <a:t>、様々な</a:t>
            </a:r>
            <a:r>
              <a:rPr lang="ja-JP" altLang="en-US" sz="2000" dirty="0">
                <a:solidFill>
                  <a:srgbClr val="0000FF"/>
                </a:solidFill>
              </a:rPr>
              <a:t>認証</a:t>
            </a:r>
            <a:r>
              <a:rPr lang="ja-JP" altLang="en-US" sz="2000" dirty="0"/>
              <a:t>、データの誤りチェック　など</a:t>
            </a:r>
            <a:endParaRPr lang="en-US" altLang="ja-JP" sz="2000" dirty="0"/>
          </a:p>
          <a:p>
            <a:pPr lvl="1"/>
            <a:endParaRPr lang="ja-JP" altLang="en-US" sz="2000" dirty="0"/>
          </a:p>
        </p:txBody>
      </p:sp>
      <p:cxnSp>
        <p:nvCxnSpPr>
          <p:cNvPr id="32" name="直線コネクタ 31"/>
          <p:cNvCxnSpPr/>
          <p:nvPr/>
        </p:nvCxnSpPr>
        <p:spPr>
          <a:xfrm>
            <a:off x="1868248" y="4813054"/>
            <a:ext cx="111464" cy="56016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3275856" y="4797152"/>
            <a:ext cx="216024" cy="57606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000300" y="4805103"/>
            <a:ext cx="111464" cy="56016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7448205" y="4813054"/>
            <a:ext cx="216024" cy="57606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206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696" y="174587"/>
            <a:ext cx="7886700" cy="1325563"/>
          </a:xfrm>
        </p:spPr>
        <p:txBody>
          <a:bodyPr>
            <a:normAutofit/>
          </a:bodyPr>
          <a:lstStyle/>
          <a:p>
            <a:r>
              <a:rPr lang="ja-JP" altLang="en-US" sz="4000" dirty="0">
                <a:solidFill>
                  <a:srgbClr val="0000FF"/>
                </a:solidFill>
              </a:rPr>
              <a:t>（本人）認証</a:t>
            </a:r>
            <a:endParaRPr kumimoji="1" lang="ja-JP" altLang="en-US" sz="4000" dirty="0"/>
          </a:p>
        </p:txBody>
      </p:sp>
      <p:sp>
        <p:nvSpPr>
          <p:cNvPr id="7" name="コンテンツ プレースホルダー 2"/>
          <p:cNvSpPr>
            <a:spLocks noGrp="1"/>
          </p:cNvSpPr>
          <p:nvPr>
            <p:ph idx="1"/>
          </p:nvPr>
        </p:nvSpPr>
        <p:spPr>
          <a:xfrm>
            <a:off x="457200" y="1600200"/>
            <a:ext cx="8229600" cy="4525963"/>
          </a:xfrm>
        </p:spPr>
        <p:txBody>
          <a:bodyPr>
            <a:normAutofit/>
          </a:bodyPr>
          <a:lstStyle/>
          <a:p>
            <a:r>
              <a:rPr kumimoji="1" lang="ja-JP" altLang="en-US" sz="2800" dirty="0"/>
              <a:t> </a:t>
            </a:r>
            <a:r>
              <a:rPr kumimoji="1" lang="ja-JP" altLang="en-US" sz="2800" dirty="0">
                <a:solidFill>
                  <a:srgbClr val="FF0000"/>
                </a:solidFill>
              </a:rPr>
              <a:t>なりすまし</a:t>
            </a:r>
            <a:r>
              <a:rPr kumimoji="1" lang="ja-JP" altLang="en-US" sz="2800" dirty="0"/>
              <a:t>を防ぐための技術</a:t>
            </a:r>
            <a:endParaRPr kumimoji="1" lang="en-US" altLang="ja-JP" sz="2800" dirty="0"/>
          </a:p>
          <a:p>
            <a:r>
              <a:rPr lang="ja-JP" altLang="en-US" sz="2800" dirty="0"/>
              <a:t>いくつかの認証手段がある</a:t>
            </a:r>
            <a:endParaRPr lang="en-US" altLang="ja-JP" sz="2800" dirty="0"/>
          </a:p>
          <a:p>
            <a:pPr lvl="1"/>
            <a:r>
              <a:rPr kumimoji="1" lang="ja-JP" altLang="en-US" sz="2400" dirty="0"/>
              <a:t>知識を問うもの</a:t>
            </a:r>
            <a:endParaRPr kumimoji="1" lang="en-US" altLang="ja-JP" sz="2400" dirty="0"/>
          </a:p>
          <a:p>
            <a:pPr lvl="2"/>
            <a:r>
              <a:rPr lang="ja-JP" altLang="en-US" sz="1800" dirty="0"/>
              <a:t>パスワード</a:t>
            </a:r>
            <a:endParaRPr lang="en-US" altLang="ja-JP" sz="1800" dirty="0"/>
          </a:p>
          <a:p>
            <a:pPr lvl="1"/>
            <a:r>
              <a:rPr kumimoji="1" lang="ja-JP" altLang="en-US" sz="2400" dirty="0"/>
              <a:t>所有物を利用するもの</a:t>
            </a:r>
            <a:endParaRPr kumimoji="1" lang="en-US" altLang="ja-JP" sz="2400" dirty="0"/>
          </a:p>
          <a:p>
            <a:pPr lvl="2"/>
            <a:r>
              <a:rPr lang="ja-JP" altLang="en-US" sz="1800" dirty="0"/>
              <a:t>パスポート、運転免許証、</a:t>
            </a:r>
            <a:br>
              <a:rPr lang="en-US" altLang="ja-JP" sz="1800" dirty="0"/>
            </a:br>
            <a:r>
              <a:rPr lang="ja-JP" altLang="en-US" sz="1800" dirty="0"/>
              <a:t>ハードウェアトークン</a:t>
            </a:r>
            <a:endParaRPr lang="en-US" altLang="ja-JP" sz="1800" dirty="0"/>
          </a:p>
          <a:p>
            <a:pPr lvl="1"/>
            <a:r>
              <a:rPr kumimoji="1" lang="ja-JP" altLang="en-US" sz="2400" dirty="0"/>
              <a:t>生体認証（バイオメトリクス）</a:t>
            </a:r>
            <a:endParaRPr kumimoji="1" lang="en-US" altLang="ja-JP" sz="2400" dirty="0"/>
          </a:p>
          <a:p>
            <a:pPr lvl="2"/>
            <a:r>
              <a:rPr lang="ja-JP" altLang="en-US" sz="1800" dirty="0"/>
              <a:t>指紋、静脈、光彩、筆跡</a:t>
            </a:r>
            <a:endParaRPr lang="en-US" altLang="ja-JP" sz="1800" dirty="0"/>
          </a:p>
          <a:p>
            <a:pPr lvl="1"/>
            <a:r>
              <a:rPr kumimoji="1" lang="ja-JP" altLang="en-US" sz="2400" dirty="0"/>
              <a:t> </a:t>
            </a:r>
            <a:r>
              <a:rPr kumimoji="1" lang="ja-JP" altLang="en-US" sz="2400" dirty="0">
                <a:solidFill>
                  <a:srgbClr val="FF0000"/>
                </a:solidFill>
              </a:rPr>
              <a:t>デジタル署名</a:t>
            </a:r>
            <a:r>
              <a:rPr kumimoji="1" lang="ja-JP" altLang="en-US" sz="2400" dirty="0"/>
              <a:t>を用いるもの</a:t>
            </a:r>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31</a:t>
            </a:fld>
            <a:endParaRPr kumimoji="1" lang="ja-JP" altLang="en-US" dirty="0"/>
          </a:p>
        </p:txBody>
      </p:sp>
      <p:pic>
        <p:nvPicPr>
          <p:cNvPr id="8" name="Picture 6" descr="C:\Users\tyasuda\AppData\Local\Microsoft\Windows\Temporary Internet Files\Content.IE5\FAHUO7A7\MC900431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44824"/>
            <a:ext cx="936104" cy="93610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円形吹き出し 8"/>
          <p:cNvSpPr/>
          <p:nvPr/>
        </p:nvSpPr>
        <p:spPr>
          <a:xfrm>
            <a:off x="5094667" y="1434079"/>
            <a:ext cx="2501669" cy="1080120"/>
          </a:xfrm>
          <a:prstGeom prst="wedgeEllipseCallout">
            <a:avLst>
              <a:gd name="adj1" fmla="val 61375"/>
              <a:gd name="adj2" fmla="val 21155"/>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本当にＡさんかな？　この問題を解ける？</a:t>
            </a:r>
          </a:p>
        </p:txBody>
      </p:sp>
      <p:sp>
        <p:nvSpPr>
          <p:cNvPr id="10" name="テキスト ボックス 9"/>
          <p:cNvSpPr txBox="1"/>
          <p:nvPr/>
        </p:nvSpPr>
        <p:spPr>
          <a:xfrm>
            <a:off x="7596336" y="1434079"/>
            <a:ext cx="800219" cy="338554"/>
          </a:xfrm>
          <a:prstGeom prst="rect">
            <a:avLst/>
          </a:prstGeom>
          <a:noFill/>
        </p:spPr>
        <p:txBody>
          <a:bodyPr wrap="none" rtlCol="0">
            <a:spAutoFit/>
          </a:bodyPr>
          <a:lstStyle/>
          <a:p>
            <a:r>
              <a:rPr kumimoji="1" lang="ja-JP" altLang="en-US" sz="1600" dirty="0"/>
              <a:t>検証者</a:t>
            </a:r>
          </a:p>
        </p:txBody>
      </p:sp>
      <p:pic>
        <p:nvPicPr>
          <p:cNvPr id="11" name="Picture 4" descr="C:\Users\tyasuda\AppData\Local\Microsoft\Windows\Temporary Internet Files\Content.IE5\6G6W7DUK\MC9004316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096" y="4862649"/>
            <a:ext cx="877117" cy="877117"/>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868144" y="2790574"/>
            <a:ext cx="2736303" cy="8544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u="sng" dirty="0"/>
              <a:t>問題</a:t>
            </a:r>
            <a:r>
              <a:rPr kumimoji="1" lang="ja-JP" altLang="en-US" sz="1600" dirty="0"/>
              <a:t>　</a:t>
            </a:r>
            <a:r>
              <a:rPr kumimoji="1" lang="en-US" altLang="ja-JP" sz="1600" dirty="0"/>
              <a:t>………………………………</a:t>
            </a:r>
            <a:r>
              <a:rPr kumimoji="1" lang="ja-JP" altLang="en-US" sz="1600" dirty="0"/>
              <a:t>　　</a:t>
            </a:r>
            <a:br>
              <a:rPr kumimoji="1" lang="en-US" altLang="ja-JP" sz="1600" dirty="0"/>
            </a:br>
            <a:r>
              <a:rPr kumimoji="1" lang="en-US" altLang="ja-JP" sz="1600" dirty="0"/>
              <a:t>…………………….</a:t>
            </a:r>
            <a:endParaRPr kumimoji="1" lang="ja-JP" altLang="en-US" sz="1600" dirty="0"/>
          </a:p>
        </p:txBody>
      </p:sp>
      <p:sp>
        <p:nvSpPr>
          <p:cNvPr id="13" name="テキスト ボックス 12"/>
          <p:cNvSpPr txBox="1"/>
          <p:nvPr/>
        </p:nvSpPr>
        <p:spPr>
          <a:xfrm>
            <a:off x="5004048" y="4212377"/>
            <a:ext cx="1061509" cy="584775"/>
          </a:xfrm>
          <a:prstGeom prst="rect">
            <a:avLst/>
          </a:prstGeom>
          <a:noFill/>
        </p:spPr>
        <p:txBody>
          <a:bodyPr wrap="none" rtlCol="0">
            <a:spAutoFit/>
          </a:bodyPr>
          <a:lstStyle/>
          <a:p>
            <a:r>
              <a:rPr lang="ja-JP" altLang="en-US" sz="1600" dirty="0"/>
              <a:t>なりすまし</a:t>
            </a:r>
            <a:endParaRPr lang="en-US" altLang="ja-JP" sz="1600" dirty="0"/>
          </a:p>
          <a:p>
            <a:r>
              <a:rPr lang="ja-JP" altLang="en-US" sz="1600" dirty="0"/>
              <a:t>の</a:t>
            </a:r>
            <a:r>
              <a:rPr kumimoji="1" lang="ja-JP" altLang="en-US" sz="1600" dirty="0"/>
              <a:t>Ｃさん</a:t>
            </a:r>
          </a:p>
        </p:txBody>
      </p:sp>
      <p:sp>
        <p:nvSpPr>
          <p:cNvPr id="14" name="雲形吹き出し 13"/>
          <p:cNvSpPr/>
          <p:nvPr/>
        </p:nvSpPr>
        <p:spPr>
          <a:xfrm>
            <a:off x="5940152" y="4149080"/>
            <a:ext cx="2736304" cy="1008112"/>
          </a:xfrm>
          <a:prstGeom prst="cloudCallout">
            <a:avLst>
              <a:gd name="adj1" fmla="val -45853"/>
              <a:gd name="adj2" fmla="val 43515"/>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どうしよう。Ａさんじゃないので解けない。</a:t>
            </a:r>
          </a:p>
        </p:txBody>
      </p:sp>
      <p:sp>
        <p:nvSpPr>
          <p:cNvPr id="15" name="テキスト ボックス 14"/>
          <p:cNvSpPr txBox="1"/>
          <p:nvPr/>
        </p:nvSpPr>
        <p:spPr>
          <a:xfrm>
            <a:off x="5940190" y="3645024"/>
            <a:ext cx="2520242" cy="307777"/>
          </a:xfrm>
          <a:prstGeom prst="rect">
            <a:avLst/>
          </a:prstGeom>
          <a:noFill/>
        </p:spPr>
        <p:txBody>
          <a:bodyPr wrap="none" rtlCol="0">
            <a:spAutoFit/>
          </a:bodyPr>
          <a:lstStyle/>
          <a:p>
            <a:r>
              <a:rPr lang="ja-JP" altLang="en-US" sz="1400" dirty="0"/>
              <a:t>（Ａさんしか解けない数学問題）</a:t>
            </a:r>
          </a:p>
        </p:txBody>
      </p:sp>
      <p:sp>
        <p:nvSpPr>
          <p:cNvPr id="16" name="テキスト ボックス 15"/>
          <p:cNvSpPr txBox="1"/>
          <p:nvPr/>
        </p:nvSpPr>
        <p:spPr>
          <a:xfrm>
            <a:off x="5868144" y="5949280"/>
            <a:ext cx="2558714" cy="369332"/>
          </a:xfrm>
          <a:prstGeom prst="rect">
            <a:avLst/>
          </a:prstGeom>
          <a:noFill/>
        </p:spPr>
        <p:txBody>
          <a:bodyPr wrap="none" rtlCol="0">
            <a:spAutoFit/>
          </a:bodyPr>
          <a:lstStyle/>
          <a:p>
            <a:r>
              <a:rPr kumimoji="1" lang="ja-JP" altLang="en-US" b="1" dirty="0"/>
              <a:t>デジタル署名による認証</a:t>
            </a:r>
          </a:p>
        </p:txBody>
      </p:sp>
    </p:spTree>
    <p:extLst>
      <p:ext uri="{BB962C8B-B14F-4D97-AF65-F5344CB8AC3E}">
        <p14:creationId xmlns:p14="http://schemas.microsoft.com/office/powerpoint/2010/main" val="549494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159543"/>
            <a:ext cx="7886700" cy="1325563"/>
          </a:xfrm>
        </p:spPr>
        <p:txBody>
          <a:bodyPr>
            <a:normAutofit/>
          </a:bodyPr>
          <a:lstStyle/>
          <a:p>
            <a:r>
              <a:rPr lang="ja-JP" altLang="en-US" sz="4000" dirty="0"/>
              <a:t>実社会における暗号の応用例</a:t>
            </a:r>
            <a:endParaRPr kumimoji="1" lang="ja-JP" altLang="en-US" sz="4000" dirty="0"/>
          </a:p>
        </p:txBody>
      </p:sp>
      <p:sp>
        <p:nvSpPr>
          <p:cNvPr id="7" name="コンテンツ プレースホルダー 2"/>
          <p:cNvSpPr>
            <a:spLocks noGrp="1"/>
          </p:cNvSpPr>
          <p:nvPr>
            <p:ph idx="1"/>
          </p:nvPr>
        </p:nvSpPr>
        <p:spPr>
          <a:xfrm>
            <a:off x="407227" y="1517253"/>
            <a:ext cx="8108123" cy="4667647"/>
          </a:xfrm>
        </p:spPr>
        <p:txBody>
          <a:bodyPr>
            <a:normAutofit/>
          </a:bodyPr>
          <a:lstStyle/>
          <a:p>
            <a:r>
              <a:rPr lang="en-US" altLang="ja-JP" sz="2800" dirty="0"/>
              <a:t>TLS (Transport Layer Security)</a:t>
            </a:r>
          </a:p>
          <a:p>
            <a:pPr lvl="1"/>
            <a:r>
              <a:rPr lang="ja-JP" altLang="en-US" sz="2800" dirty="0"/>
              <a:t>トランスポート層を強化するセキュリティプロトコル</a:t>
            </a:r>
            <a:endParaRPr lang="en-US" altLang="ja-JP" sz="2800" dirty="0"/>
          </a:p>
          <a:p>
            <a:pPr lvl="1"/>
            <a:r>
              <a:rPr lang="ja-JP" altLang="en-US" sz="2800" dirty="0"/>
              <a:t>オンラインショッピングやネットバンキング、電子メールの安全な利用などに必要</a:t>
            </a:r>
            <a:endParaRPr lang="en-US" altLang="ja-JP" sz="2800" dirty="0"/>
          </a:p>
          <a:p>
            <a:pPr lvl="1"/>
            <a:r>
              <a:rPr lang="en-US" altLang="ja-JP" sz="2800" dirty="0"/>
              <a:t>HTTPS</a:t>
            </a:r>
            <a:r>
              <a:rPr lang="ja-JP" altLang="en-US" sz="2800" dirty="0"/>
              <a:t>の基盤</a:t>
            </a:r>
            <a:endParaRPr lang="en-US" altLang="ja-JP" sz="2800" dirty="0"/>
          </a:p>
          <a:p>
            <a:endParaRPr lang="en-US" altLang="ja-JP" sz="2800" dirty="0"/>
          </a:p>
          <a:p>
            <a:r>
              <a:rPr lang="ja-JP" altLang="en-US" sz="2800" dirty="0"/>
              <a:t>ハードディスク等の暗号化</a:t>
            </a:r>
            <a:endParaRPr lang="en-US" altLang="ja-JP" sz="2800" dirty="0"/>
          </a:p>
          <a:p>
            <a:pPr lvl="1"/>
            <a:r>
              <a:rPr lang="en-US" altLang="ja-JP" sz="2400" dirty="0"/>
              <a:t>BitLocker </a:t>
            </a:r>
            <a:r>
              <a:rPr lang="ja-JP" altLang="en-US" sz="2400" dirty="0"/>
              <a:t>や </a:t>
            </a:r>
            <a:r>
              <a:rPr lang="en-US" altLang="ja-JP" sz="2400" dirty="0" err="1"/>
              <a:t>FileVault</a:t>
            </a:r>
            <a:r>
              <a:rPr lang="en-US" altLang="ja-JP" sz="2400" dirty="0"/>
              <a:t> </a:t>
            </a:r>
            <a:r>
              <a:rPr lang="ja-JP" altLang="en-US" sz="2400" dirty="0"/>
              <a:t>など</a:t>
            </a:r>
            <a:endParaRPr lang="en-US" altLang="ja-JP" sz="2400" dirty="0"/>
          </a:p>
          <a:p>
            <a:pPr lvl="1"/>
            <a:r>
              <a:rPr lang="en-US" altLang="ja-JP" sz="2400" dirty="0"/>
              <a:t>AES </a:t>
            </a:r>
            <a:r>
              <a:rPr lang="ja-JP" altLang="en-US" sz="2400" dirty="0"/>
              <a:t>を利用しているものが多い</a:t>
            </a:r>
            <a:endParaRPr lang="en-US" altLang="ja-JP" sz="2400" dirty="0"/>
          </a:p>
          <a:p>
            <a:pPr lvl="2"/>
            <a:r>
              <a:rPr lang="ja-JP" altLang="en-US" sz="1800" dirty="0"/>
              <a:t>最近は</a:t>
            </a:r>
            <a:r>
              <a:rPr lang="en-US" altLang="ja-JP" sz="1800" dirty="0"/>
              <a:t>CPU</a:t>
            </a:r>
            <a:r>
              <a:rPr lang="ja-JP" altLang="en-US" sz="1800" dirty="0"/>
              <a:t>等が</a:t>
            </a:r>
            <a:r>
              <a:rPr lang="en-US" altLang="ja-JP" sz="1800" dirty="0"/>
              <a:t>AES</a:t>
            </a:r>
            <a:r>
              <a:rPr lang="ja-JP" altLang="en-US" sz="1800" dirty="0"/>
              <a:t>の高速処理機能を搭載</a:t>
            </a:r>
            <a:endParaRPr lang="en-US" altLang="ja-JP" sz="1800"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32</a:t>
            </a:fld>
            <a:endParaRPr kumimoji="1" lang="ja-JP" altLang="en-US" dirty="0"/>
          </a:p>
        </p:txBody>
      </p:sp>
      <p:grpSp>
        <p:nvGrpSpPr>
          <p:cNvPr id="4" name="グループ化 3">
            <a:extLst>
              <a:ext uri="{FF2B5EF4-FFF2-40B4-BE49-F238E27FC236}">
                <a16:creationId xmlns:a16="http://schemas.microsoft.com/office/drawing/2014/main" id="{AC226FE3-B837-4120-8F19-9A5C77223ADD}"/>
              </a:ext>
            </a:extLst>
          </p:cNvPr>
          <p:cNvGrpSpPr/>
          <p:nvPr/>
        </p:nvGrpSpPr>
        <p:grpSpPr>
          <a:xfrm>
            <a:off x="6153150" y="3023667"/>
            <a:ext cx="2546351" cy="2902967"/>
            <a:chOff x="6457950" y="2820467"/>
            <a:chExt cx="2546351" cy="2902967"/>
          </a:xfrm>
        </p:grpSpPr>
        <p:sp>
          <p:nvSpPr>
            <p:cNvPr id="8" name="正方形/長方形 7">
              <a:extLst>
                <a:ext uri="{FF2B5EF4-FFF2-40B4-BE49-F238E27FC236}">
                  <a16:creationId xmlns:a16="http://schemas.microsoft.com/office/drawing/2014/main" id="{63D0EE87-CD3E-44D0-B6BF-381201566E00}"/>
                </a:ext>
              </a:extLst>
            </p:cNvPr>
            <p:cNvSpPr/>
            <p:nvPr/>
          </p:nvSpPr>
          <p:spPr>
            <a:xfrm>
              <a:off x="6457950" y="4980707"/>
              <a:ext cx="2376264"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Physical</a:t>
              </a:r>
              <a:endParaRPr kumimoji="1" lang="ja-JP" altLang="en-US" dirty="0"/>
            </a:p>
          </p:txBody>
        </p:sp>
        <p:sp>
          <p:nvSpPr>
            <p:cNvPr id="9" name="正方形/長方形 8">
              <a:extLst>
                <a:ext uri="{FF2B5EF4-FFF2-40B4-BE49-F238E27FC236}">
                  <a16:creationId xmlns:a16="http://schemas.microsoft.com/office/drawing/2014/main" id="{39A5AFDD-C8F7-4D8A-BA2C-F2C4727CCEFC}"/>
                </a:ext>
              </a:extLst>
            </p:cNvPr>
            <p:cNvSpPr/>
            <p:nvPr/>
          </p:nvSpPr>
          <p:spPr>
            <a:xfrm>
              <a:off x="6457950" y="4620667"/>
              <a:ext cx="2376264"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Data Link</a:t>
              </a:r>
              <a:endParaRPr kumimoji="1" lang="ja-JP" altLang="en-US" dirty="0"/>
            </a:p>
          </p:txBody>
        </p:sp>
        <p:sp>
          <p:nvSpPr>
            <p:cNvPr id="10" name="正方形/長方形 9">
              <a:extLst>
                <a:ext uri="{FF2B5EF4-FFF2-40B4-BE49-F238E27FC236}">
                  <a16:creationId xmlns:a16="http://schemas.microsoft.com/office/drawing/2014/main" id="{B6790FF6-1BF3-4554-8D4E-A6DBA7C03C40}"/>
                </a:ext>
              </a:extLst>
            </p:cNvPr>
            <p:cNvSpPr/>
            <p:nvPr/>
          </p:nvSpPr>
          <p:spPr>
            <a:xfrm>
              <a:off x="6457950" y="4260627"/>
              <a:ext cx="2376264"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dirty="0"/>
                <a:t>Network</a:t>
              </a:r>
              <a:endParaRPr kumimoji="1" lang="ja-JP" altLang="en-US" dirty="0"/>
            </a:p>
          </p:txBody>
        </p:sp>
        <p:sp>
          <p:nvSpPr>
            <p:cNvPr id="11" name="正方形/長方形 10">
              <a:extLst>
                <a:ext uri="{FF2B5EF4-FFF2-40B4-BE49-F238E27FC236}">
                  <a16:creationId xmlns:a16="http://schemas.microsoft.com/office/drawing/2014/main" id="{DD4CDDC6-093B-45B0-8DDE-1E40F310E2C5}"/>
                </a:ext>
              </a:extLst>
            </p:cNvPr>
            <p:cNvSpPr/>
            <p:nvPr/>
          </p:nvSpPr>
          <p:spPr>
            <a:xfrm>
              <a:off x="6457950" y="3900587"/>
              <a:ext cx="2376264" cy="360040"/>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Transport</a:t>
              </a:r>
              <a:endParaRPr kumimoji="1" lang="ja-JP" altLang="en-US" dirty="0"/>
            </a:p>
          </p:txBody>
        </p:sp>
        <p:sp>
          <p:nvSpPr>
            <p:cNvPr id="12" name="正方形/長方形 11">
              <a:extLst>
                <a:ext uri="{FF2B5EF4-FFF2-40B4-BE49-F238E27FC236}">
                  <a16:creationId xmlns:a16="http://schemas.microsoft.com/office/drawing/2014/main" id="{8A480C4B-9D77-4133-8DD8-2B2B54209DD2}"/>
                </a:ext>
              </a:extLst>
            </p:cNvPr>
            <p:cNvSpPr/>
            <p:nvPr/>
          </p:nvSpPr>
          <p:spPr>
            <a:xfrm>
              <a:off x="6457950" y="3540547"/>
              <a:ext cx="2376264" cy="360040"/>
            </a:xfrm>
            <a:prstGeom prst="rect">
              <a:avLst/>
            </a:prstGeom>
            <a:solidFill>
              <a:srgbClr val="669900"/>
            </a:solidFill>
            <a:ln>
              <a:solidFill>
                <a:srgbClr val="333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Session</a:t>
              </a:r>
              <a:endParaRPr kumimoji="1" lang="ja-JP" altLang="en-US" dirty="0"/>
            </a:p>
          </p:txBody>
        </p:sp>
        <p:sp>
          <p:nvSpPr>
            <p:cNvPr id="13" name="正方形/長方形 12">
              <a:extLst>
                <a:ext uri="{FF2B5EF4-FFF2-40B4-BE49-F238E27FC236}">
                  <a16:creationId xmlns:a16="http://schemas.microsoft.com/office/drawing/2014/main" id="{61B9389C-A835-4D76-9F10-17543B7D9892}"/>
                </a:ext>
              </a:extLst>
            </p:cNvPr>
            <p:cNvSpPr/>
            <p:nvPr/>
          </p:nvSpPr>
          <p:spPr>
            <a:xfrm>
              <a:off x="6457950" y="3180507"/>
              <a:ext cx="2376264" cy="360040"/>
            </a:xfrm>
            <a:prstGeom prst="rect">
              <a:avLst/>
            </a:prstGeom>
            <a:solidFill>
              <a:srgbClr val="669900"/>
            </a:solidFill>
            <a:ln>
              <a:solidFill>
                <a:srgbClr val="333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Presentation</a:t>
              </a:r>
              <a:endParaRPr kumimoji="1" lang="ja-JP" altLang="en-US" dirty="0"/>
            </a:p>
          </p:txBody>
        </p:sp>
        <p:sp>
          <p:nvSpPr>
            <p:cNvPr id="14" name="正方形/長方形 13">
              <a:extLst>
                <a:ext uri="{FF2B5EF4-FFF2-40B4-BE49-F238E27FC236}">
                  <a16:creationId xmlns:a16="http://schemas.microsoft.com/office/drawing/2014/main" id="{FCFB1B3D-ABF1-43C0-A9C9-C246564CAFFB}"/>
                </a:ext>
              </a:extLst>
            </p:cNvPr>
            <p:cNvSpPr/>
            <p:nvPr/>
          </p:nvSpPr>
          <p:spPr>
            <a:xfrm>
              <a:off x="6457950" y="2820467"/>
              <a:ext cx="2376264" cy="360040"/>
            </a:xfrm>
            <a:prstGeom prst="rect">
              <a:avLst/>
            </a:prstGeom>
            <a:solidFill>
              <a:srgbClr val="669900"/>
            </a:solidFill>
            <a:ln>
              <a:solidFill>
                <a:srgbClr val="333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Application</a:t>
              </a:r>
              <a:endParaRPr kumimoji="1" lang="ja-JP" altLang="en-US" dirty="0"/>
            </a:p>
          </p:txBody>
        </p:sp>
        <p:sp>
          <p:nvSpPr>
            <p:cNvPr id="15" name="テキスト ボックス 14">
              <a:extLst>
                <a:ext uri="{FF2B5EF4-FFF2-40B4-BE49-F238E27FC236}">
                  <a16:creationId xmlns:a16="http://schemas.microsoft.com/office/drawing/2014/main" id="{6B0CC1D5-6BE9-462F-9194-614A8C16027C}"/>
                </a:ext>
              </a:extLst>
            </p:cNvPr>
            <p:cNvSpPr txBox="1"/>
            <p:nvPr/>
          </p:nvSpPr>
          <p:spPr>
            <a:xfrm>
              <a:off x="7108603" y="5323324"/>
              <a:ext cx="1895698" cy="400110"/>
            </a:xfrm>
            <a:prstGeom prst="rect">
              <a:avLst/>
            </a:prstGeom>
            <a:noFill/>
          </p:spPr>
          <p:txBody>
            <a:bodyPr wrap="square" rtlCol="0">
              <a:spAutoFit/>
            </a:bodyPr>
            <a:lstStyle/>
            <a:p>
              <a:r>
                <a:rPr lang="ja-JP" altLang="ja-JP" sz="2000" b="1" dirty="0"/>
                <a:t>OSI参照モデル</a:t>
              </a:r>
              <a:endParaRPr kumimoji="1" lang="ja-JP" altLang="en-US" sz="2000" dirty="0"/>
            </a:p>
          </p:txBody>
        </p:sp>
      </p:grpSp>
      <p:sp>
        <p:nvSpPr>
          <p:cNvPr id="5" name="フッター プレースホルダー 4">
            <a:extLst>
              <a:ext uri="{FF2B5EF4-FFF2-40B4-BE49-F238E27FC236}">
                <a16:creationId xmlns:a16="http://schemas.microsoft.com/office/drawing/2014/main" id="{DFE7EAAC-1600-4866-A108-6681DE1C8BDB}"/>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111789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6050" y="123826"/>
            <a:ext cx="7886700" cy="1325563"/>
          </a:xfrm>
        </p:spPr>
        <p:txBody>
          <a:bodyPr>
            <a:normAutofit/>
          </a:bodyPr>
          <a:lstStyle/>
          <a:p>
            <a:r>
              <a:rPr kumimoji="1" lang="en-US" altLang="ja-JP" sz="4000" dirty="0"/>
              <a:t>TLS</a:t>
            </a:r>
            <a:r>
              <a:rPr kumimoji="1" lang="ja-JP" altLang="en-US" sz="4000" dirty="0"/>
              <a:t>・</a:t>
            </a:r>
            <a:r>
              <a:rPr kumimoji="1" lang="en-US" altLang="ja-JP" sz="4000" dirty="0"/>
              <a:t>SSL</a:t>
            </a:r>
            <a:endParaRPr kumimoji="1" lang="ja-JP" altLang="en-US" sz="4000" dirty="0"/>
          </a:p>
        </p:txBody>
      </p:sp>
      <p:sp>
        <p:nvSpPr>
          <p:cNvPr id="3" name="コンテンツ プレースホルダー 2"/>
          <p:cNvSpPr>
            <a:spLocks noGrp="1"/>
          </p:cNvSpPr>
          <p:nvPr>
            <p:ph idx="1"/>
          </p:nvPr>
        </p:nvSpPr>
        <p:spPr>
          <a:xfrm>
            <a:off x="311150" y="1449389"/>
            <a:ext cx="7886700" cy="4351338"/>
          </a:xfrm>
        </p:spPr>
        <p:txBody>
          <a:bodyPr>
            <a:normAutofit/>
          </a:bodyPr>
          <a:lstStyle/>
          <a:p>
            <a:r>
              <a:rPr kumimoji="1" lang="ja-JP" altLang="en-US" sz="3600" dirty="0"/>
              <a:t>インターネット上で通信を暗号化して安全にする仕組み（プロトコル）</a:t>
            </a:r>
            <a:endParaRPr kumimoji="1" lang="en-US" altLang="ja-JP" sz="3600" dirty="0"/>
          </a:p>
          <a:p>
            <a:pPr lvl="1"/>
            <a:r>
              <a:rPr kumimoji="1" lang="en-US" altLang="ja-JP" sz="3200" dirty="0"/>
              <a:t>SSL: Secure Socket Layer</a:t>
            </a:r>
          </a:p>
          <a:p>
            <a:pPr lvl="1"/>
            <a:r>
              <a:rPr lang="en-US" altLang="ja-JP" sz="3200" dirty="0"/>
              <a:t>TLS: Transport Layer Security</a:t>
            </a:r>
          </a:p>
          <a:p>
            <a:pPr lvl="2"/>
            <a:r>
              <a:rPr kumimoji="1" lang="ja-JP" altLang="en-US" sz="2900" dirty="0"/>
              <a:t>通常の文脈では</a:t>
            </a:r>
            <a:r>
              <a:rPr kumimoji="1" lang="en-US" altLang="ja-JP" sz="2900" dirty="0"/>
              <a:t>SSL</a:t>
            </a:r>
            <a:r>
              <a:rPr kumimoji="1" lang="ja-JP" altLang="en-US" sz="2900" dirty="0"/>
              <a:t>と</a:t>
            </a:r>
            <a:r>
              <a:rPr kumimoji="1" lang="en-US" altLang="ja-JP" sz="2900" dirty="0"/>
              <a:t>TLS</a:t>
            </a:r>
            <a:r>
              <a:rPr kumimoji="1" lang="ja-JP" altLang="en-US" sz="2900" dirty="0"/>
              <a:t>は混同して使われていることが多い</a:t>
            </a:r>
            <a:endParaRPr kumimoji="1" lang="en-US" altLang="ja-JP" sz="29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33</a:t>
            </a:fld>
            <a:endParaRPr lang="ja-JP" altLang="en-US"/>
          </a:p>
        </p:txBody>
      </p:sp>
      <p:sp>
        <p:nvSpPr>
          <p:cNvPr id="4" name="フッター プレースホルダー 3">
            <a:extLst>
              <a:ext uri="{FF2B5EF4-FFF2-40B4-BE49-F238E27FC236}">
                <a16:creationId xmlns:a16="http://schemas.microsoft.com/office/drawing/2014/main" id="{43362F84-D380-4B5D-9582-D2DDA27176B1}"/>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324558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78000"/>
            <a:ext cx="6927024" cy="832550"/>
          </a:xfrm>
        </p:spPr>
        <p:txBody>
          <a:bodyPr>
            <a:normAutofit/>
          </a:bodyPr>
          <a:lstStyle/>
          <a:p>
            <a:r>
              <a:rPr lang="en-US" altLang="ja-JP" sz="4000" dirty="0"/>
              <a:t>TLS</a:t>
            </a:r>
            <a:r>
              <a:rPr lang="ja-JP" altLang="en-US" sz="4000" dirty="0"/>
              <a:t> </a:t>
            </a:r>
            <a:r>
              <a:rPr lang="en-US" altLang="ja-JP" sz="4000" dirty="0"/>
              <a:t>1.2 </a:t>
            </a:r>
            <a:r>
              <a:rPr lang="ja-JP" altLang="en-US" sz="4000" dirty="0"/>
              <a:t>のプロトコル（概略）</a:t>
            </a:r>
            <a:endParaRPr kumimoji="1" lang="ja-JP" altLang="en-US" sz="4000" dirty="0"/>
          </a:p>
        </p:txBody>
      </p:sp>
      <p:sp>
        <p:nvSpPr>
          <p:cNvPr id="5" name="フッター プレースホルダー 4"/>
          <p:cNvSpPr>
            <a:spLocks noGrp="1"/>
          </p:cNvSpPr>
          <p:nvPr>
            <p:ph type="ftr" sz="quarter" idx="11"/>
          </p:nvPr>
        </p:nvSpPr>
        <p:spPr>
          <a:xfrm>
            <a:off x="1607377" y="6224709"/>
            <a:ext cx="6051526" cy="365125"/>
          </a:xfrm>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34</a:t>
            </a:fld>
            <a:endParaRPr kumimoji="1" lang="ja-JP" altLang="en-US" dirty="0"/>
          </a:p>
        </p:txBody>
      </p:sp>
      <p:sp>
        <p:nvSpPr>
          <p:cNvPr id="7" name="角丸四角形 6"/>
          <p:cNvSpPr/>
          <p:nvPr/>
        </p:nvSpPr>
        <p:spPr>
          <a:xfrm>
            <a:off x="107504" y="6110188"/>
            <a:ext cx="8640960" cy="648072"/>
          </a:xfrm>
          <a:prstGeom prst="roundRect">
            <a:avLst>
              <a:gd name="adj" fmla="val 37585"/>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7504" y="4742036"/>
            <a:ext cx="8640960" cy="1224136"/>
          </a:xfrm>
          <a:prstGeom prst="roundRect">
            <a:avLst>
              <a:gd name="adj" fmla="val 26511"/>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07504" y="3445892"/>
            <a:ext cx="8640960" cy="864096"/>
          </a:xfrm>
          <a:prstGeom prst="roundRect">
            <a:avLst>
              <a:gd name="adj" fmla="val 37585"/>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2987824" y="5030068"/>
            <a:ext cx="4320480" cy="0"/>
          </a:xfrm>
          <a:prstGeom prst="straightConnector1">
            <a:avLst/>
          </a:prstGeom>
          <a:ln w="38100">
            <a:solidFill>
              <a:srgbClr val="C00000"/>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a:off x="2987824" y="3949948"/>
            <a:ext cx="4320480" cy="0"/>
          </a:xfrm>
          <a:prstGeom prst="straightConnector1">
            <a:avLst/>
          </a:prstGeom>
          <a:ln w="5715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スライド番号プレースホルダー 3"/>
          <p:cNvSpPr txBox="1">
            <a:spLocks/>
          </p:cNvSpPr>
          <p:nvPr/>
        </p:nvSpPr>
        <p:spPr>
          <a:xfrm>
            <a:off x="6697216" y="6334125"/>
            <a:ext cx="2133600" cy="47625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5A9B447-FB59-4068-AAA5-AA394FCABA82}" type="slidenum">
              <a:rPr lang="en-US" altLang="ja-JP" smtClean="0"/>
              <a:pPr/>
              <a:t>34</a:t>
            </a:fld>
            <a:endParaRPr lang="en-US" altLang="ja-JP" dirty="0"/>
          </a:p>
        </p:txBody>
      </p:sp>
      <p:cxnSp>
        <p:nvCxnSpPr>
          <p:cNvPr id="13" name="直線コネクタ 12"/>
          <p:cNvCxnSpPr/>
          <p:nvPr/>
        </p:nvCxnSpPr>
        <p:spPr>
          <a:xfrm>
            <a:off x="2987824" y="1573684"/>
            <a:ext cx="0" cy="5256584"/>
          </a:xfrm>
          <a:prstGeom prst="line">
            <a:avLst/>
          </a:prstGeom>
          <a:ln>
            <a:solidFill>
              <a:schemeClr val="accent1">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7308304" y="1573684"/>
            <a:ext cx="0" cy="5256584"/>
          </a:xfrm>
          <a:prstGeom prst="line">
            <a:avLst/>
          </a:prstGeom>
          <a:ln>
            <a:solidFill>
              <a:schemeClr val="accent1">
                <a:lumMod val="25000"/>
              </a:schemeClr>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1331640" y="1141636"/>
            <a:ext cx="2874505" cy="461665"/>
          </a:xfrm>
          <a:prstGeom prst="rect">
            <a:avLst/>
          </a:prstGeom>
          <a:noFill/>
        </p:spPr>
        <p:txBody>
          <a:bodyPr wrap="none" rtlCol="0">
            <a:spAutoFit/>
          </a:bodyPr>
          <a:lstStyle/>
          <a:p>
            <a:r>
              <a:rPr kumimoji="1" lang="ja-JP" altLang="en-US" sz="2400" dirty="0"/>
              <a:t>顧客</a:t>
            </a:r>
            <a:r>
              <a:rPr kumimoji="1" lang="en-US" altLang="ja-JP" sz="2400" dirty="0"/>
              <a:t>(</a:t>
            </a:r>
            <a:r>
              <a:rPr kumimoji="1" lang="ja-JP" altLang="en-US" sz="2400" dirty="0"/>
              <a:t>クライアント</a:t>
            </a:r>
            <a:r>
              <a:rPr kumimoji="1" lang="en-US" altLang="ja-JP" sz="2400" dirty="0"/>
              <a:t>)</a:t>
            </a:r>
            <a:endParaRPr kumimoji="1" lang="ja-JP" altLang="en-US" sz="2400" dirty="0"/>
          </a:p>
        </p:txBody>
      </p:sp>
      <p:sp>
        <p:nvSpPr>
          <p:cNvPr id="16" name="テキスト ボックス 15"/>
          <p:cNvSpPr txBox="1"/>
          <p:nvPr/>
        </p:nvSpPr>
        <p:spPr>
          <a:xfrm>
            <a:off x="6803573" y="1141636"/>
            <a:ext cx="1951175" cy="461665"/>
          </a:xfrm>
          <a:prstGeom prst="rect">
            <a:avLst/>
          </a:prstGeom>
          <a:noFill/>
        </p:spPr>
        <p:txBody>
          <a:bodyPr wrap="none" rtlCol="0">
            <a:spAutoFit/>
          </a:bodyPr>
          <a:lstStyle/>
          <a:p>
            <a:r>
              <a:rPr kumimoji="1" lang="ja-JP" altLang="en-US" sz="2400" dirty="0"/>
              <a:t>店舗</a:t>
            </a:r>
            <a:r>
              <a:rPr kumimoji="1" lang="en-US" altLang="ja-JP" sz="2400" dirty="0"/>
              <a:t>(</a:t>
            </a:r>
            <a:r>
              <a:rPr kumimoji="1" lang="ja-JP" altLang="en-US" sz="2400" dirty="0"/>
              <a:t>サーバ</a:t>
            </a:r>
            <a:r>
              <a:rPr kumimoji="1" lang="en-US" altLang="ja-JP" sz="2400" dirty="0"/>
              <a:t>)</a:t>
            </a:r>
            <a:endParaRPr kumimoji="1" lang="ja-JP" altLang="en-US" sz="2400" dirty="0"/>
          </a:p>
        </p:txBody>
      </p:sp>
      <p:sp>
        <p:nvSpPr>
          <p:cNvPr id="17" name="テキスト ボックス 16"/>
          <p:cNvSpPr txBox="1"/>
          <p:nvPr/>
        </p:nvSpPr>
        <p:spPr>
          <a:xfrm>
            <a:off x="3672041" y="1367998"/>
            <a:ext cx="2916183" cy="349702"/>
          </a:xfrm>
          <a:prstGeom prst="rect">
            <a:avLst/>
          </a:prstGeom>
          <a:noFill/>
        </p:spPr>
        <p:txBody>
          <a:bodyPr wrap="none" tIns="36000" bIns="36000" rtlCol="0">
            <a:spAutoFit/>
          </a:bodyPr>
          <a:lstStyle/>
          <a:p>
            <a:r>
              <a:rPr kumimoji="1" lang="en-US" altLang="ja-JP" dirty="0"/>
              <a:t>ClientHello{Ra, CipherList}</a:t>
            </a:r>
            <a:endParaRPr kumimoji="1" lang="ja-JP" altLang="en-US" dirty="0"/>
          </a:p>
        </p:txBody>
      </p:sp>
      <p:sp>
        <p:nvSpPr>
          <p:cNvPr id="18" name="テキスト ボックス 17"/>
          <p:cNvSpPr txBox="1"/>
          <p:nvPr/>
        </p:nvSpPr>
        <p:spPr>
          <a:xfrm>
            <a:off x="3702282" y="1933609"/>
            <a:ext cx="2646878" cy="349702"/>
          </a:xfrm>
          <a:prstGeom prst="rect">
            <a:avLst/>
          </a:prstGeom>
          <a:noFill/>
        </p:spPr>
        <p:txBody>
          <a:bodyPr wrap="none" tIns="36000" bIns="36000" rtlCol="0">
            <a:spAutoFit/>
          </a:bodyPr>
          <a:lstStyle/>
          <a:p>
            <a:r>
              <a:rPr kumimoji="1" lang="en-US" altLang="ja-JP" dirty="0"/>
              <a:t>ServerHello{Rb, Cipher}</a:t>
            </a:r>
            <a:endParaRPr kumimoji="1" lang="ja-JP" altLang="en-US" dirty="0"/>
          </a:p>
        </p:txBody>
      </p:sp>
      <p:sp>
        <p:nvSpPr>
          <p:cNvPr id="19" name="テキスト ボックス 18"/>
          <p:cNvSpPr txBox="1"/>
          <p:nvPr/>
        </p:nvSpPr>
        <p:spPr>
          <a:xfrm>
            <a:off x="3388050" y="2365657"/>
            <a:ext cx="3647152" cy="349702"/>
          </a:xfrm>
          <a:prstGeom prst="rect">
            <a:avLst/>
          </a:prstGeom>
          <a:noFill/>
        </p:spPr>
        <p:txBody>
          <a:bodyPr wrap="none" tIns="36000" bIns="36000" rtlCol="0">
            <a:spAutoFit/>
          </a:bodyPr>
          <a:lstStyle/>
          <a:p>
            <a:r>
              <a:rPr kumimoji="1" lang="en-US" altLang="ja-JP" dirty="0"/>
              <a:t>ServerCertificate{Ks, Server cert.}</a:t>
            </a:r>
            <a:endParaRPr kumimoji="1" lang="ja-JP" altLang="en-US" dirty="0"/>
          </a:p>
        </p:txBody>
      </p:sp>
      <p:sp>
        <p:nvSpPr>
          <p:cNvPr id="20" name="テキスト ボックス 19"/>
          <p:cNvSpPr txBox="1"/>
          <p:nvPr/>
        </p:nvSpPr>
        <p:spPr>
          <a:xfrm>
            <a:off x="4023276" y="4237980"/>
            <a:ext cx="2326278" cy="349702"/>
          </a:xfrm>
          <a:prstGeom prst="rect">
            <a:avLst/>
          </a:prstGeom>
          <a:noFill/>
        </p:spPr>
        <p:txBody>
          <a:bodyPr wrap="none" tIns="36000" bIns="36000" rtlCol="0">
            <a:spAutoFit/>
          </a:bodyPr>
          <a:lstStyle/>
          <a:p>
            <a:r>
              <a:rPr kumimoji="1" lang="en-US" altLang="ja-JP" dirty="0"/>
              <a:t>[ChangeCipherSpec]</a:t>
            </a:r>
            <a:endParaRPr kumimoji="1" lang="ja-JP" altLang="en-US" dirty="0"/>
          </a:p>
        </p:txBody>
      </p:sp>
      <p:sp>
        <p:nvSpPr>
          <p:cNvPr id="21" name="テキスト ボックス 20"/>
          <p:cNvSpPr txBox="1"/>
          <p:nvPr/>
        </p:nvSpPr>
        <p:spPr>
          <a:xfrm>
            <a:off x="3491880" y="4670028"/>
            <a:ext cx="3775393" cy="349702"/>
          </a:xfrm>
          <a:prstGeom prst="rect">
            <a:avLst/>
          </a:prstGeom>
          <a:noFill/>
        </p:spPr>
        <p:txBody>
          <a:bodyPr wrap="none" tIns="36000" bIns="36000" rtlCol="0">
            <a:spAutoFit/>
          </a:bodyPr>
          <a:lstStyle/>
          <a:p>
            <a:r>
              <a:rPr lang="en-US" altLang="ja-JP" dirty="0">
                <a:solidFill>
                  <a:srgbClr val="C00000"/>
                </a:solidFill>
              </a:rPr>
              <a:t>Finished{hashed handshake msgs}</a:t>
            </a:r>
            <a:endParaRPr kumimoji="1" lang="ja-JP" altLang="en-US" dirty="0">
              <a:solidFill>
                <a:srgbClr val="C00000"/>
              </a:solidFill>
            </a:endParaRPr>
          </a:p>
        </p:txBody>
      </p:sp>
      <p:sp>
        <p:nvSpPr>
          <p:cNvPr id="22" name="テキスト ボックス 21"/>
          <p:cNvSpPr txBox="1"/>
          <p:nvPr/>
        </p:nvSpPr>
        <p:spPr>
          <a:xfrm>
            <a:off x="4052931" y="5102076"/>
            <a:ext cx="2326278" cy="349702"/>
          </a:xfrm>
          <a:prstGeom prst="rect">
            <a:avLst/>
          </a:prstGeom>
          <a:noFill/>
        </p:spPr>
        <p:txBody>
          <a:bodyPr wrap="none" tIns="36000" bIns="36000" rtlCol="0">
            <a:spAutoFit/>
          </a:bodyPr>
          <a:lstStyle/>
          <a:p>
            <a:r>
              <a:rPr kumimoji="1" lang="en-US" altLang="ja-JP" dirty="0"/>
              <a:t>[ChangeCipherSpec]</a:t>
            </a:r>
            <a:endParaRPr kumimoji="1" lang="ja-JP" altLang="en-US" dirty="0"/>
          </a:p>
        </p:txBody>
      </p:sp>
      <p:sp>
        <p:nvSpPr>
          <p:cNvPr id="23" name="テキスト ボックス 22"/>
          <p:cNvSpPr txBox="1"/>
          <p:nvPr/>
        </p:nvSpPr>
        <p:spPr>
          <a:xfrm>
            <a:off x="3491880" y="5534124"/>
            <a:ext cx="3775393" cy="349702"/>
          </a:xfrm>
          <a:prstGeom prst="rect">
            <a:avLst/>
          </a:prstGeom>
          <a:noFill/>
        </p:spPr>
        <p:txBody>
          <a:bodyPr wrap="none" tIns="36000" bIns="36000" rtlCol="0">
            <a:spAutoFit/>
          </a:bodyPr>
          <a:lstStyle/>
          <a:p>
            <a:r>
              <a:rPr lang="en-US" altLang="ja-JP" dirty="0">
                <a:solidFill>
                  <a:srgbClr val="C00000"/>
                </a:solidFill>
              </a:rPr>
              <a:t>Finished{hashed handshake msgs}</a:t>
            </a:r>
            <a:endParaRPr kumimoji="1" lang="ja-JP" altLang="en-US" dirty="0">
              <a:solidFill>
                <a:srgbClr val="C00000"/>
              </a:solidFill>
            </a:endParaRPr>
          </a:p>
        </p:txBody>
      </p:sp>
      <p:sp>
        <p:nvSpPr>
          <p:cNvPr id="24" name="テキスト ボックス 23"/>
          <p:cNvSpPr txBox="1"/>
          <p:nvPr/>
        </p:nvSpPr>
        <p:spPr>
          <a:xfrm>
            <a:off x="3347864" y="2880166"/>
            <a:ext cx="3967753" cy="349702"/>
          </a:xfrm>
          <a:prstGeom prst="rect">
            <a:avLst/>
          </a:prstGeom>
          <a:noFill/>
        </p:spPr>
        <p:txBody>
          <a:bodyPr wrap="none" tIns="36000" bIns="36000" rtlCol="0">
            <a:spAutoFit/>
          </a:bodyPr>
          <a:lstStyle/>
          <a:p>
            <a:r>
              <a:rPr kumimoji="1" lang="en-US" altLang="ja-JP" dirty="0"/>
              <a:t>CertificateRequest, ServerHelloDone</a:t>
            </a:r>
            <a:endParaRPr kumimoji="1" lang="ja-JP" altLang="en-US" dirty="0"/>
          </a:p>
        </p:txBody>
      </p:sp>
      <p:sp>
        <p:nvSpPr>
          <p:cNvPr id="25" name="テキスト ボックス 24"/>
          <p:cNvSpPr txBox="1"/>
          <p:nvPr/>
        </p:nvSpPr>
        <p:spPr>
          <a:xfrm>
            <a:off x="3849378" y="3445892"/>
            <a:ext cx="2606804" cy="515901"/>
          </a:xfrm>
          <a:prstGeom prst="rect">
            <a:avLst/>
          </a:prstGeom>
          <a:noFill/>
        </p:spPr>
        <p:txBody>
          <a:bodyPr wrap="none" tIns="36000" bIns="36000" rtlCol="0">
            <a:spAutoFit/>
          </a:bodyPr>
          <a:lstStyle/>
          <a:p>
            <a:pPr algn="ctr">
              <a:lnSpc>
                <a:spcPct val="80000"/>
              </a:lnSpc>
            </a:pPr>
            <a:r>
              <a:rPr kumimoji="1" lang="en-US" altLang="ja-JP" dirty="0"/>
              <a:t>ClientKeyExchange</a:t>
            </a:r>
          </a:p>
          <a:p>
            <a:pPr algn="ctr">
              <a:lnSpc>
                <a:spcPct val="80000"/>
              </a:lnSpc>
            </a:pPr>
            <a:r>
              <a:rPr kumimoji="1" lang="en-US" altLang="ja-JP" dirty="0"/>
              <a:t>{Ks </a:t>
            </a:r>
            <a:r>
              <a:rPr kumimoji="1" lang="ja-JP" altLang="en-US" dirty="0"/>
              <a:t>で暗号化された </a:t>
            </a:r>
            <a:r>
              <a:rPr kumimoji="1" lang="en-US" altLang="ja-JP" dirty="0" err="1"/>
              <a:t>Rc</a:t>
            </a:r>
            <a:r>
              <a:rPr kumimoji="1" lang="en-US" altLang="ja-JP" dirty="0"/>
              <a:t>}</a:t>
            </a:r>
            <a:endParaRPr kumimoji="1" lang="ja-JP" altLang="en-US" dirty="0"/>
          </a:p>
        </p:txBody>
      </p:sp>
      <p:sp>
        <p:nvSpPr>
          <p:cNvPr id="26" name="四角形吹き出し 25"/>
          <p:cNvSpPr/>
          <p:nvPr/>
        </p:nvSpPr>
        <p:spPr>
          <a:xfrm>
            <a:off x="1096207" y="2221756"/>
            <a:ext cx="1651438" cy="648072"/>
          </a:xfrm>
          <a:prstGeom prst="wedgeRectCallout">
            <a:avLst>
              <a:gd name="adj1" fmla="val 62336"/>
              <a:gd name="adj2" fmla="val 31387"/>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ja-JP" altLang="en-US" sz="1600" dirty="0"/>
              <a:t>サーバ証明書受信（公開鍵</a:t>
            </a:r>
            <a:r>
              <a:rPr kumimoji="1" lang="en-US" altLang="ja-JP" sz="1600" dirty="0"/>
              <a:t>Ks</a:t>
            </a:r>
            <a:r>
              <a:rPr kumimoji="1" lang="ja-JP" altLang="en-US" sz="1600" dirty="0"/>
              <a:t>）</a:t>
            </a:r>
          </a:p>
        </p:txBody>
      </p:sp>
      <p:sp>
        <p:nvSpPr>
          <p:cNvPr id="27" name="四角形吹き出し 26"/>
          <p:cNvSpPr/>
          <p:nvPr/>
        </p:nvSpPr>
        <p:spPr>
          <a:xfrm>
            <a:off x="1250388" y="4201976"/>
            <a:ext cx="1650546" cy="684076"/>
          </a:xfrm>
          <a:prstGeom prst="wedgeRectCallout">
            <a:avLst>
              <a:gd name="adj1" fmla="val 63772"/>
              <a:gd name="adj2" fmla="val -83601"/>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lang="en-US" altLang="ja-JP" sz="1600" dirty="0"/>
              <a:t>Ra </a:t>
            </a:r>
            <a:r>
              <a:rPr lang="en-US" altLang="ja-JP" sz="1600" dirty="0" err="1"/>
              <a:t>Rb</a:t>
            </a:r>
            <a:r>
              <a:rPr lang="en-US" altLang="ja-JP" sz="1600" dirty="0"/>
              <a:t> </a:t>
            </a:r>
            <a:r>
              <a:rPr lang="en-US" altLang="ja-JP" sz="1600" dirty="0" err="1"/>
              <a:t>Rc</a:t>
            </a:r>
            <a:r>
              <a:rPr lang="en-US" altLang="ja-JP" sz="1600" dirty="0"/>
              <a:t> </a:t>
            </a:r>
            <a:r>
              <a:rPr lang="ja-JP" altLang="en-US" sz="1600" dirty="0"/>
              <a:t>から </a:t>
            </a:r>
            <a:r>
              <a:rPr lang="en-US" altLang="ja-JP" sz="1600" dirty="0"/>
              <a:t>master key </a:t>
            </a:r>
            <a:r>
              <a:rPr lang="en-US" altLang="ja-JP" sz="1600" dirty="0" err="1"/>
              <a:t>Ksh</a:t>
            </a:r>
            <a:r>
              <a:rPr lang="en-US" altLang="ja-JP" sz="1600" dirty="0"/>
              <a:t> </a:t>
            </a:r>
          </a:p>
          <a:p>
            <a:pPr algn="ctr">
              <a:lnSpc>
                <a:spcPct val="80000"/>
              </a:lnSpc>
            </a:pPr>
            <a:r>
              <a:rPr lang="ja-JP" altLang="en-US" sz="1600" dirty="0"/>
              <a:t>作成</a:t>
            </a:r>
            <a:endParaRPr lang="en-US" altLang="ja-JP" sz="1600" dirty="0"/>
          </a:p>
        </p:txBody>
      </p:sp>
      <p:sp>
        <p:nvSpPr>
          <p:cNvPr id="28" name="四角形吹き出し 27"/>
          <p:cNvSpPr/>
          <p:nvPr/>
        </p:nvSpPr>
        <p:spPr>
          <a:xfrm>
            <a:off x="1283787" y="2941836"/>
            <a:ext cx="1488013" cy="663578"/>
          </a:xfrm>
          <a:prstGeom prst="wedgeRectCallout">
            <a:avLst>
              <a:gd name="adj1" fmla="val 65188"/>
              <a:gd name="adj2" fmla="val 90413"/>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en-US" altLang="ja-JP" sz="1600" dirty="0"/>
              <a:t>pre</a:t>
            </a:r>
            <a:r>
              <a:rPr kumimoji="1" lang="ja-JP" altLang="en-US" sz="1600" dirty="0"/>
              <a:t> </a:t>
            </a:r>
            <a:r>
              <a:rPr kumimoji="1" lang="en-US" altLang="ja-JP" sz="1600" dirty="0"/>
              <a:t>master secret</a:t>
            </a:r>
            <a:r>
              <a:rPr kumimoji="1" lang="ja-JP" altLang="en-US" sz="1600" dirty="0"/>
              <a:t> </a:t>
            </a:r>
            <a:r>
              <a:rPr kumimoji="1" lang="en-US" altLang="ja-JP" sz="1600" dirty="0" err="1"/>
              <a:t>Rc</a:t>
            </a:r>
            <a:r>
              <a:rPr kumimoji="1" lang="en-US" altLang="ja-JP" sz="1600" dirty="0"/>
              <a:t> </a:t>
            </a:r>
            <a:r>
              <a:rPr kumimoji="1" lang="ja-JP" altLang="en-US" sz="1600" dirty="0"/>
              <a:t>生成</a:t>
            </a:r>
          </a:p>
        </p:txBody>
      </p:sp>
      <p:sp>
        <p:nvSpPr>
          <p:cNvPr id="29" name="四角形吹き出し 28"/>
          <p:cNvSpPr/>
          <p:nvPr/>
        </p:nvSpPr>
        <p:spPr>
          <a:xfrm>
            <a:off x="7524327" y="4021956"/>
            <a:ext cx="1619673" cy="720080"/>
          </a:xfrm>
          <a:prstGeom prst="wedgeRectCallout">
            <a:avLst>
              <a:gd name="adj1" fmla="val -62489"/>
              <a:gd name="adj2" fmla="val -47893"/>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80000"/>
              </a:lnSpc>
            </a:pPr>
            <a:r>
              <a:rPr lang="en-US" altLang="ja-JP" sz="1600" dirty="0"/>
              <a:t>Ra </a:t>
            </a:r>
            <a:r>
              <a:rPr lang="en-US" altLang="ja-JP" sz="1600" dirty="0" err="1"/>
              <a:t>Rb</a:t>
            </a:r>
            <a:r>
              <a:rPr lang="en-US" altLang="ja-JP" sz="1600" dirty="0"/>
              <a:t> </a:t>
            </a:r>
            <a:r>
              <a:rPr lang="en-US" altLang="ja-JP" sz="1600" dirty="0" err="1"/>
              <a:t>Rc</a:t>
            </a:r>
            <a:r>
              <a:rPr lang="en-US" altLang="ja-JP" sz="1600" dirty="0"/>
              <a:t> </a:t>
            </a:r>
            <a:r>
              <a:rPr lang="ja-JP" altLang="en-US" sz="1600" dirty="0"/>
              <a:t>から </a:t>
            </a:r>
            <a:r>
              <a:rPr lang="en-US" altLang="ja-JP" sz="1600" dirty="0"/>
              <a:t>master key </a:t>
            </a:r>
            <a:r>
              <a:rPr lang="en-US" altLang="ja-JP" sz="1600" dirty="0" err="1"/>
              <a:t>Ksh</a:t>
            </a:r>
            <a:endParaRPr lang="en-US" altLang="ja-JP" sz="1600" dirty="0"/>
          </a:p>
          <a:p>
            <a:pPr algn="ctr">
              <a:lnSpc>
                <a:spcPct val="80000"/>
              </a:lnSpc>
            </a:pPr>
            <a:r>
              <a:rPr lang="ja-JP" altLang="en-US" sz="1600" dirty="0"/>
              <a:t>作成</a:t>
            </a:r>
            <a:endParaRPr lang="en-US" altLang="ja-JP" sz="1600" dirty="0"/>
          </a:p>
        </p:txBody>
      </p:sp>
      <p:sp>
        <p:nvSpPr>
          <p:cNvPr id="30" name="正方形/長方形 29"/>
          <p:cNvSpPr/>
          <p:nvPr/>
        </p:nvSpPr>
        <p:spPr>
          <a:xfrm>
            <a:off x="6876256" y="4093964"/>
            <a:ext cx="504056" cy="287917"/>
          </a:xfrm>
          <a:prstGeom prst="rect">
            <a:avLst/>
          </a:prstGeom>
          <a:solidFill>
            <a:srgbClr val="FF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a:t>K</a:t>
            </a:r>
            <a:r>
              <a:rPr kumimoji="1" lang="en-US" altLang="ja-JP" sz="1400" dirty="0"/>
              <a:t>sh</a:t>
            </a:r>
            <a:endParaRPr kumimoji="1" lang="ja-JP" altLang="en-US" dirty="0"/>
          </a:p>
        </p:txBody>
      </p:sp>
      <p:cxnSp>
        <p:nvCxnSpPr>
          <p:cNvPr id="31" name="直線矢印コネクタ 30"/>
          <p:cNvCxnSpPr/>
          <p:nvPr/>
        </p:nvCxnSpPr>
        <p:spPr>
          <a:xfrm>
            <a:off x="2987824" y="1717700"/>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flipH="1">
            <a:off x="2987824" y="2221756"/>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flipH="1">
            <a:off x="2987824" y="2725812"/>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flipH="1">
            <a:off x="2987824" y="3229868"/>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H="1">
            <a:off x="2987824" y="5452939"/>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a:off x="2987824" y="4598020"/>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H="1">
            <a:off x="2987824" y="5884872"/>
            <a:ext cx="4320480" cy="0"/>
          </a:xfrm>
          <a:prstGeom prst="straightConnector1">
            <a:avLst/>
          </a:prstGeom>
          <a:ln w="38100">
            <a:solidFill>
              <a:srgbClr val="C00000"/>
            </a:solidFill>
            <a:tailEnd type="arrow" w="sm" len="sm"/>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3834121" y="6182196"/>
            <a:ext cx="2924198" cy="349702"/>
          </a:xfrm>
          <a:prstGeom prst="rect">
            <a:avLst/>
          </a:prstGeom>
          <a:noFill/>
        </p:spPr>
        <p:txBody>
          <a:bodyPr wrap="none" tIns="36000" bIns="36000" rtlCol="0">
            <a:spAutoFit/>
          </a:bodyPr>
          <a:lstStyle/>
          <a:p>
            <a:r>
              <a:rPr lang="en-US" altLang="ja-JP" dirty="0" err="1">
                <a:solidFill>
                  <a:srgbClr val="C00000"/>
                </a:solidFill>
              </a:rPr>
              <a:t>Ksh</a:t>
            </a:r>
            <a:r>
              <a:rPr lang="en-US" altLang="ja-JP" dirty="0">
                <a:solidFill>
                  <a:srgbClr val="C00000"/>
                </a:solidFill>
              </a:rPr>
              <a:t> </a:t>
            </a:r>
            <a:r>
              <a:rPr lang="ja-JP" altLang="en-US" dirty="0">
                <a:solidFill>
                  <a:srgbClr val="C00000"/>
                </a:solidFill>
              </a:rPr>
              <a:t>で暗号化されたデータ</a:t>
            </a:r>
            <a:endParaRPr kumimoji="1" lang="ja-JP" altLang="en-US" dirty="0">
              <a:solidFill>
                <a:srgbClr val="C00000"/>
              </a:solidFill>
            </a:endParaRPr>
          </a:p>
        </p:txBody>
      </p:sp>
      <p:sp>
        <p:nvSpPr>
          <p:cNvPr id="39" name="四角形吹き出し 38"/>
          <p:cNvSpPr/>
          <p:nvPr/>
        </p:nvSpPr>
        <p:spPr>
          <a:xfrm>
            <a:off x="1259632" y="1573684"/>
            <a:ext cx="1478770" cy="576064"/>
          </a:xfrm>
          <a:prstGeom prst="wedgeRectCallout">
            <a:avLst>
              <a:gd name="adj1" fmla="val 62982"/>
              <a:gd name="adj2" fmla="val -24195"/>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80000"/>
              </a:lnSpc>
            </a:pPr>
            <a:r>
              <a:rPr kumimoji="1" lang="ja-JP" altLang="en-US" sz="1600" dirty="0"/>
              <a:t>乱数 </a:t>
            </a:r>
            <a:r>
              <a:rPr kumimoji="1" lang="en-US" altLang="ja-JP" sz="1600" dirty="0"/>
              <a:t>Ra</a:t>
            </a:r>
            <a:r>
              <a:rPr kumimoji="1" lang="ja-JP" altLang="en-US" sz="1600" dirty="0"/>
              <a:t> 生成</a:t>
            </a:r>
          </a:p>
        </p:txBody>
      </p:sp>
      <p:sp>
        <p:nvSpPr>
          <p:cNvPr id="40" name="四角形吹き出し 39"/>
          <p:cNvSpPr/>
          <p:nvPr/>
        </p:nvSpPr>
        <p:spPr>
          <a:xfrm>
            <a:off x="7524328" y="1789708"/>
            <a:ext cx="1512168" cy="576064"/>
          </a:xfrm>
          <a:prstGeom prst="wedgeRectCallout">
            <a:avLst>
              <a:gd name="adj1" fmla="val -61470"/>
              <a:gd name="adj2" fmla="val 21504"/>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ja-JP" altLang="en-US" sz="1600" dirty="0"/>
              <a:t>乱数 </a:t>
            </a:r>
            <a:r>
              <a:rPr kumimoji="1" lang="en-US" altLang="ja-JP" sz="1600" dirty="0" err="1"/>
              <a:t>Rb</a:t>
            </a:r>
            <a:r>
              <a:rPr kumimoji="1" lang="ja-JP" altLang="en-US" sz="1600" dirty="0"/>
              <a:t> 生成</a:t>
            </a:r>
          </a:p>
        </p:txBody>
      </p:sp>
      <p:sp>
        <p:nvSpPr>
          <p:cNvPr id="41" name="正方形/長方形 40"/>
          <p:cNvSpPr/>
          <p:nvPr/>
        </p:nvSpPr>
        <p:spPr>
          <a:xfrm>
            <a:off x="2915816" y="4093964"/>
            <a:ext cx="504056" cy="287917"/>
          </a:xfrm>
          <a:prstGeom prst="rect">
            <a:avLst/>
          </a:prstGeom>
          <a:solidFill>
            <a:srgbClr val="FF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a:t>K</a:t>
            </a:r>
            <a:r>
              <a:rPr kumimoji="1" lang="en-US" altLang="ja-JP" sz="1400" dirty="0"/>
              <a:t>sh</a:t>
            </a:r>
            <a:endParaRPr kumimoji="1" lang="ja-JP" altLang="en-US" dirty="0"/>
          </a:p>
        </p:txBody>
      </p:sp>
      <p:sp>
        <p:nvSpPr>
          <p:cNvPr id="42" name="正方形/長方形 41"/>
          <p:cNvSpPr/>
          <p:nvPr/>
        </p:nvSpPr>
        <p:spPr>
          <a:xfrm>
            <a:off x="2915816" y="2797820"/>
            <a:ext cx="504056" cy="287917"/>
          </a:xfrm>
          <a:prstGeom prst="rect">
            <a:avLst/>
          </a:prstGeom>
          <a:solidFill>
            <a:srgbClr val="FFC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a:solidFill>
                  <a:schemeClr val="tx1"/>
                </a:solidFill>
              </a:rPr>
              <a:t>K</a:t>
            </a:r>
            <a:r>
              <a:rPr kumimoji="1" lang="en-US" altLang="ja-JP" sz="1400" dirty="0">
                <a:solidFill>
                  <a:schemeClr val="tx1"/>
                </a:solidFill>
              </a:rPr>
              <a:t>s</a:t>
            </a:r>
            <a:endParaRPr kumimoji="1" lang="ja-JP" altLang="en-US" dirty="0">
              <a:solidFill>
                <a:schemeClr val="tx1"/>
              </a:solidFill>
            </a:endParaRPr>
          </a:p>
        </p:txBody>
      </p:sp>
      <p:sp>
        <p:nvSpPr>
          <p:cNvPr id="43" name="テキスト ボックス 42"/>
          <p:cNvSpPr txBox="1"/>
          <p:nvPr/>
        </p:nvSpPr>
        <p:spPr>
          <a:xfrm>
            <a:off x="264567" y="6254204"/>
            <a:ext cx="1363121" cy="400110"/>
          </a:xfrm>
          <a:prstGeom prst="rect">
            <a:avLst/>
          </a:prstGeom>
          <a:noFill/>
        </p:spPr>
        <p:txBody>
          <a:bodyPr wrap="none" lIns="36000" rIns="36000" rtlCol="0">
            <a:spAutoFit/>
          </a:bodyPr>
          <a:lstStyle/>
          <a:p>
            <a:r>
              <a:rPr lang="ja-JP" altLang="en-US" sz="2000" b="1" dirty="0"/>
              <a:t>共通</a:t>
            </a:r>
            <a:r>
              <a:rPr kumimoji="1" lang="ja-JP" altLang="en-US" sz="2000" b="1" dirty="0"/>
              <a:t>鍵暗号</a:t>
            </a:r>
          </a:p>
        </p:txBody>
      </p:sp>
      <p:sp>
        <p:nvSpPr>
          <p:cNvPr id="44" name="テキスト ボックス 43"/>
          <p:cNvSpPr txBox="1"/>
          <p:nvPr/>
        </p:nvSpPr>
        <p:spPr>
          <a:xfrm>
            <a:off x="251520" y="5174084"/>
            <a:ext cx="1470522" cy="400110"/>
          </a:xfrm>
          <a:prstGeom prst="rect">
            <a:avLst/>
          </a:prstGeom>
          <a:noFill/>
        </p:spPr>
        <p:txBody>
          <a:bodyPr wrap="none" lIns="36000" rIns="36000" rtlCol="0">
            <a:spAutoFit/>
          </a:bodyPr>
          <a:lstStyle/>
          <a:p>
            <a:r>
              <a:rPr kumimoji="1" lang="ja-JP" altLang="en-US" sz="2000" b="1" dirty="0"/>
              <a:t>ハッシュ関数</a:t>
            </a:r>
          </a:p>
        </p:txBody>
      </p:sp>
      <p:sp>
        <p:nvSpPr>
          <p:cNvPr id="45" name="テキスト ボックス 44"/>
          <p:cNvSpPr txBox="1"/>
          <p:nvPr/>
        </p:nvSpPr>
        <p:spPr>
          <a:xfrm>
            <a:off x="251520" y="3661916"/>
            <a:ext cx="1363121" cy="400110"/>
          </a:xfrm>
          <a:prstGeom prst="rect">
            <a:avLst/>
          </a:prstGeom>
          <a:noFill/>
        </p:spPr>
        <p:txBody>
          <a:bodyPr wrap="none" lIns="36000" rIns="36000" rtlCol="0">
            <a:spAutoFit/>
          </a:bodyPr>
          <a:lstStyle/>
          <a:p>
            <a:r>
              <a:rPr lang="ja-JP" altLang="en-US" sz="2000" b="1" dirty="0"/>
              <a:t>公開鍵暗号</a:t>
            </a:r>
            <a:endParaRPr kumimoji="1" lang="ja-JP" altLang="en-US" sz="2000" b="1" dirty="0"/>
          </a:p>
        </p:txBody>
      </p:sp>
      <p:grpSp>
        <p:nvGrpSpPr>
          <p:cNvPr id="46" name="グループ化 45"/>
          <p:cNvGrpSpPr/>
          <p:nvPr/>
        </p:nvGrpSpPr>
        <p:grpSpPr>
          <a:xfrm>
            <a:off x="3002707" y="6470228"/>
            <a:ext cx="4305597" cy="266552"/>
            <a:chOff x="3002707" y="6381328"/>
            <a:chExt cx="4305597" cy="266552"/>
          </a:xfrm>
        </p:grpSpPr>
        <p:sp>
          <p:nvSpPr>
            <p:cNvPr id="47" name="フリーフォーム 46"/>
            <p:cNvSpPr/>
            <p:nvPr/>
          </p:nvSpPr>
          <p:spPr>
            <a:xfrm>
              <a:off x="3002707" y="6381328"/>
              <a:ext cx="129133" cy="266552"/>
            </a:xfrm>
            <a:custGeom>
              <a:avLst/>
              <a:gdLst>
                <a:gd name="connsiteX0" fmla="*/ 109537 w 109537"/>
                <a:gd name="connsiteY0" fmla="*/ 0 h 409575"/>
                <a:gd name="connsiteX1" fmla="*/ 0 w 109537"/>
                <a:gd name="connsiteY1" fmla="*/ 209550 h 409575"/>
                <a:gd name="connsiteX2" fmla="*/ 100012 w 109537"/>
                <a:gd name="connsiteY2" fmla="*/ 409575 h 409575"/>
              </a:gdLst>
              <a:ahLst/>
              <a:cxnLst>
                <a:cxn ang="0">
                  <a:pos x="connsiteX0" y="connsiteY0"/>
                </a:cxn>
                <a:cxn ang="0">
                  <a:pos x="connsiteX1" y="connsiteY1"/>
                </a:cxn>
                <a:cxn ang="0">
                  <a:pos x="connsiteX2" y="connsiteY2"/>
                </a:cxn>
              </a:cxnLst>
              <a:rect l="l" t="t" r="r" b="b"/>
              <a:pathLst>
                <a:path w="109537" h="409575">
                  <a:moveTo>
                    <a:pt x="109537" y="0"/>
                  </a:moveTo>
                  <a:lnTo>
                    <a:pt x="0" y="209550"/>
                  </a:lnTo>
                  <a:lnTo>
                    <a:pt x="100012" y="409575"/>
                  </a:lnTo>
                </a:path>
              </a:pathLst>
            </a:custGeom>
            <a:ln w="38100">
              <a:solidFill>
                <a:srgbClr val="C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8" name="フリーフォーム 47"/>
            <p:cNvSpPr/>
            <p:nvPr/>
          </p:nvSpPr>
          <p:spPr>
            <a:xfrm flipH="1">
              <a:off x="7164289" y="6381328"/>
              <a:ext cx="144015" cy="265559"/>
            </a:xfrm>
            <a:custGeom>
              <a:avLst/>
              <a:gdLst>
                <a:gd name="connsiteX0" fmla="*/ 109537 w 109537"/>
                <a:gd name="connsiteY0" fmla="*/ 0 h 409575"/>
                <a:gd name="connsiteX1" fmla="*/ 0 w 109537"/>
                <a:gd name="connsiteY1" fmla="*/ 209550 h 409575"/>
                <a:gd name="connsiteX2" fmla="*/ 100012 w 109537"/>
                <a:gd name="connsiteY2" fmla="*/ 409575 h 409575"/>
              </a:gdLst>
              <a:ahLst/>
              <a:cxnLst>
                <a:cxn ang="0">
                  <a:pos x="connsiteX0" y="connsiteY0"/>
                </a:cxn>
                <a:cxn ang="0">
                  <a:pos x="connsiteX1" y="connsiteY1"/>
                </a:cxn>
                <a:cxn ang="0">
                  <a:pos x="connsiteX2" y="connsiteY2"/>
                </a:cxn>
              </a:cxnLst>
              <a:rect l="l" t="t" r="r" b="b"/>
              <a:pathLst>
                <a:path w="109537" h="409575">
                  <a:moveTo>
                    <a:pt x="109537" y="0"/>
                  </a:moveTo>
                  <a:lnTo>
                    <a:pt x="0" y="209550"/>
                  </a:lnTo>
                  <a:lnTo>
                    <a:pt x="100012" y="409575"/>
                  </a:lnTo>
                </a:path>
              </a:pathLst>
            </a:custGeom>
            <a:ln w="38100">
              <a:solidFill>
                <a:srgbClr val="C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49" name="直線コネクタ 48"/>
            <p:cNvCxnSpPr/>
            <p:nvPr/>
          </p:nvCxnSpPr>
          <p:spPr>
            <a:xfrm>
              <a:off x="3059832" y="6453336"/>
              <a:ext cx="41764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059832" y="6597352"/>
              <a:ext cx="41764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1" name="正方形/長方形 50"/>
          <p:cNvSpPr/>
          <p:nvPr/>
        </p:nvSpPr>
        <p:spPr>
          <a:xfrm>
            <a:off x="7613574" y="2797820"/>
            <a:ext cx="1134890" cy="287917"/>
          </a:xfrm>
          <a:prstGeom prst="rect">
            <a:avLst/>
          </a:prstGeom>
          <a:solidFill>
            <a:srgbClr val="FFC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ja-JP" altLang="en-US" dirty="0">
                <a:solidFill>
                  <a:schemeClr val="tx1"/>
                </a:solidFill>
              </a:rPr>
              <a:t>秘密鍵</a:t>
            </a:r>
            <a:r>
              <a:rPr kumimoji="1" lang="en-US" altLang="ja-JP" dirty="0" err="1">
                <a:solidFill>
                  <a:schemeClr val="tx1"/>
                </a:solidFill>
              </a:rPr>
              <a:t>K</a:t>
            </a:r>
            <a:r>
              <a:rPr kumimoji="1" lang="en-US" altLang="ja-JP" sz="1400" dirty="0" err="1">
                <a:solidFill>
                  <a:schemeClr val="tx1"/>
                </a:solidFill>
              </a:rPr>
              <a:t>p</a:t>
            </a:r>
            <a:endParaRPr kumimoji="1" lang="ja-JP" altLang="en-US" dirty="0">
              <a:solidFill>
                <a:schemeClr val="tx1"/>
              </a:solidFill>
            </a:endParaRPr>
          </a:p>
        </p:txBody>
      </p:sp>
      <p:sp>
        <p:nvSpPr>
          <p:cNvPr id="52" name="四角形吹き出し 51"/>
          <p:cNvSpPr/>
          <p:nvPr/>
        </p:nvSpPr>
        <p:spPr>
          <a:xfrm>
            <a:off x="7510971" y="3261916"/>
            <a:ext cx="1512168" cy="576064"/>
          </a:xfrm>
          <a:prstGeom prst="wedgeRectCallout">
            <a:avLst>
              <a:gd name="adj1" fmla="val -62310"/>
              <a:gd name="adj2" fmla="val 67801"/>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en-US" altLang="ja-JP" sz="1600" dirty="0" err="1"/>
              <a:t>Kp</a:t>
            </a:r>
            <a:r>
              <a:rPr kumimoji="1" lang="ja-JP" altLang="en-US" sz="1600" dirty="0"/>
              <a:t>で復号化し </a:t>
            </a:r>
            <a:r>
              <a:rPr kumimoji="1" lang="en-US" altLang="ja-JP" sz="1600" dirty="0" err="1"/>
              <a:t>Rc</a:t>
            </a:r>
            <a:r>
              <a:rPr kumimoji="1" lang="en-US" altLang="ja-JP" sz="1600" dirty="0"/>
              <a:t> </a:t>
            </a:r>
            <a:r>
              <a:rPr kumimoji="1" lang="ja-JP" altLang="en-US" sz="1600" dirty="0"/>
              <a:t>取得</a:t>
            </a:r>
          </a:p>
        </p:txBody>
      </p:sp>
    </p:spTree>
    <p:extLst>
      <p:ext uri="{BB962C8B-B14F-4D97-AF65-F5344CB8AC3E}">
        <p14:creationId xmlns:p14="http://schemas.microsoft.com/office/powerpoint/2010/main" val="8417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8" grpId="0"/>
      <p:bldP spid="39" grpId="0" animBg="1"/>
      <p:bldP spid="40" grpId="0" animBg="1"/>
      <p:bldP spid="41" grpId="0" animBg="1"/>
      <p:bldP spid="42" grpId="0" animBg="1"/>
      <p:bldP spid="43" grpId="0"/>
      <p:bldP spid="44" grpId="0"/>
      <p:bldP spid="45" grpId="0"/>
      <p:bldP spid="51"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273828-2C59-47B6-8C23-EF27B21D6749}"/>
              </a:ext>
            </a:extLst>
          </p:cNvPr>
          <p:cNvSpPr>
            <a:spLocks noGrp="1"/>
          </p:cNvSpPr>
          <p:nvPr>
            <p:ph type="title"/>
          </p:nvPr>
        </p:nvSpPr>
        <p:spPr/>
        <p:txBody>
          <a:bodyPr/>
          <a:lstStyle/>
          <a:p>
            <a:r>
              <a:rPr lang="ja-JP" altLang="en-US"/>
              <a:t>バージョン履歴</a:t>
            </a:r>
            <a:endParaRPr lang="ja-JP" altLang="en-US" dirty="0"/>
          </a:p>
        </p:txBody>
      </p:sp>
      <p:sp>
        <p:nvSpPr>
          <p:cNvPr id="3" name="コンテンツ プレースホルダー 2">
            <a:extLst>
              <a:ext uri="{FF2B5EF4-FFF2-40B4-BE49-F238E27FC236}">
                <a16:creationId xmlns:a16="http://schemas.microsoft.com/office/drawing/2014/main" id="{CDB7B3D7-5315-4AB6-B4D5-86F9452FFCE7}"/>
              </a:ext>
            </a:extLst>
          </p:cNvPr>
          <p:cNvSpPr>
            <a:spLocks noGrp="1"/>
          </p:cNvSpPr>
          <p:nvPr>
            <p:ph idx="1"/>
          </p:nvPr>
        </p:nvSpPr>
        <p:spPr/>
        <p:txBody>
          <a:bodyPr>
            <a:normAutofit fontScale="92500" lnSpcReduction="20000"/>
          </a:bodyPr>
          <a:lstStyle/>
          <a:p>
            <a:r>
              <a:rPr lang="en-US" altLang="ja-JP" sz="2400" dirty="0"/>
              <a:t>1994</a:t>
            </a:r>
            <a:r>
              <a:rPr lang="ja-JP" altLang="en-US" sz="2400" dirty="0"/>
              <a:t>年 </a:t>
            </a:r>
            <a:r>
              <a:rPr lang="en-US" altLang="ja-JP" sz="2400" dirty="0"/>
              <a:t>SSL 2.0</a:t>
            </a:r>
          </a:p>
          <a:p>
            <a:pPr lvl="1"/>
            <a:r>
              <a:rPr lang="en-US" altLang="ja-JP" sz="2000" dirty="0"/>
              <a:t>2011</a:t>
            </a:r>
            <a:r>
              <a:rPr lang="ja-JP" altLang="en-US" sz="2000" dirty="0"/>
              <a:t>年より使用禁止 </a:t>
            </a:r>
            <a:r>
              <a:rPr lang="en-US" altLang="ja-JP" sz="2000" dirty="0"/>
              <a:t>(RFC6176)</a:t>
            </a:r>
          </a:p>
          <a:p>
            <a:r>
              <a:rPr lang="en-US" altLang="ja-JP" sz="2400" dirty="0"/>
              <a:t>1995</a:t>
            </a:r>
            <a:r>
              <a:rPr lang="ja-JP" altLang="en-US" sz="2400" dirty="0"/>
              <a:t>年 </a:t>
            </a:r>
            <a:r>
              <a:rPr lang="en-US" altLang="ja-JP" sz="2400" dirty="0"/>
              <a:t>SSL 3.0 (RFC6101 (historical))</a:t>
            </a:r>
          </a:p>
          <a:p>
            <a:pPr lvl="1"/>
            <a:r>
              <a:rPr lang="en-US" altLang="ja-JP" sz="2000" dirty="0"/>
              <a:t>2015</a:t>
            </a:r>
            <a:r>
              <a:rPr lang="ja-JP" altLang="en-US" sz="2000" dirty="0"/>
              <a:t>年より使用禁止 </a:t>
            </a:r>
            <a:r>
              <a:rPr lang="en-US" altLang="ja-JP" sz="2000" dirty="0"/>
              <a:t>(RFC7568)</a:t>
            </a:r>
          </a:p>
          <a:p>
            <a:r>
              <a:rPr lang="en-US" altLang="ja-JP" sz="2400" dirty="0"/>
              <a:t>1999</a:t>
            </a:r>
            <a:r>
              <a:rPr lang="ja-JP" altLang="en-US" sz="2400" dirty="0"/>
              <a:t>年 </a:t>
            </a:r>
            <a:r>
              <a:rPr lang="en-US" altLang="ja-JP" sz="2400" dirty="0"/>
              <a:t>TLS 1.0 (RFC2246)</a:t>
            </a:r>
          </a:p>
          <a:p>
            <a:pPr lvl="1"/>
            <a:r>
              <a:rPr lang="en-US" altLang="ja-JP" sz="2000" dirty="0"/>
              <a:t>PCI DSS </a:t>
            </a:r>
            <a:r>
              <a:rPr lang="ja-JP" altLang="en-US" sz="2000" dirty="0"/>
              <a:t>では</a:t>
            </a:r>
            <a:r>
              <a:rPr lang="en-US" altLang="ja-JP" sz="2000" dirty="0"/>
              <a:t>2018</a:t>
            </a:r>
            <a:r>
              <a:rPr lang="ja-JP" altLang="en-US" sz="2000" dirty="0"/>
              <a:t>年</a:t>
            </a:r>
            <a:r>
              <a:rPr lang="en-US" altLang="ja-JP" sz="2000" dirty="0"/>
              <a:t>6</a:t>
            </a:r>
            <a:r>
              <a:rPr lang="ja-JP" altLang="en-US" sz="2000" dirty="0"/>
              <a:t>月末以降使用禁止</a:t>
            </a:r>
            <a:endParaRPr lang="en-US" altLang="ja-JP" sz="2000" dirty="0"/>
          </a:p>
          <a:p>
            <a:r>
              <a:rPr lang="en-US" altLang="ja-JP" sz="2400" dirty="0"/>
              <a:t>2006</a:t>
            </a:r>
            <a:r>
              <a:rPr lang="ja-JP" altLang="en-US" sz="2400" dirty="0"/>
              <a:t>年 </a:t>
            </a:r>
            <a:r>
              <a:rPr lang="en-US" altLang="ja-JP" sz="2400" dirty="0"/>
              <a:t>TLS 1.1 (RFC4346)</a:t>
            </a:r>
          </a:p>
          <a:p>
            <a:pPr lvl="1"/>
            <a:r>
              <a:rPr lang="en-US" altLang="ja-JP" sz="2000" dirty="0"/>
              <a:t>TLS 1.0 </a:t>
            </a:r>
            <a:r>
              <a:rPr lang="ja-JP" altLang="en-US" sz="2000" dirty="0"/>
              <a:t>と同時期に廃止するサービスが増加中</a:t>
            </a:r>
            <a:endParaRPr lang="en-US" altLang="ja-JP" sz="2000" dirty="0"/>
          </a:p>
          <a:p>
            <a:r>
              <a:rPr lang="en-US" altLang="ja-JP" sz="2400" dirty="0"/>
              <a:t>2008</a:t>
            </a:r>
            <a:r>
              <a:rPr lang="ja-JP" altLang="en-US" sz="2400" dirty="0"/>
              <a:t>年 </a:t>
            </a:r>
            <a:r>
              <a:rPr lang="en-US" altLang="ja-JP" sz="2400" dirty="0"/>
              <a:t>TLS 1.2 (RFC5246)</a:t>
            </a:r>
          </a:p>
          <a:p>
            <a:r>
              <a:rPr lang="en-US" altLang="ja-JP" sz="2400" dirty="0"/>
              <a:t>2018</a:t>
            </a:r>
            <a:r>
              <a:rPr lang="ja-JP" altLang="en-US" sz="2400" dirty="0"/>
              <a:t>年 </a:t>
            </a:r>
            <a:r>
              <a:rPr lang="en-US" altLang="ja-JP" sz="2400" dirty="0"/>
              <a:t>TLS 1.3 (RFC8446) </a:t>
            </a:r>
            <a:r>
              <a:rPr lang="en-US" altLang="ja-JP" sz="2400" dirty="0">
                <a:solidFill>
                  <a:srgbClr val="FF0000"/>
                </a:solidFill>
              </a:rPr>
              <a:t>*new!*</a:t>
            </a:r>
          </a:p>
          <a:p>
            <a:pPr lvl="1"/>
            <a:r>
              <a:rPr lang="ja-JP" altLang="en-US" sz="2000" dirty="0"/>
              <a:t>過去のバージョンで問題の起こった様々な機能を廃止・見直し</a:t>
            </a:r>
            <a:endParaRPr lang="en-US" altLang="ja-JP" sz="2000" dirty="0"/>
          </a:p>
          <a:p>
            <a:pPr lvl="1"/>
            <a:r>
              <a:rPr lang="ja-JP" altLang="en-US" sz="2000" dirty="0"/>
              <a:t>共通鍵暗号について認証付き暗号（</a:t>
            </a:r>
            <a:r>
              <a:rPr lang="en-US" altLang="ja-JP" sz="2000" dirty="0"/>
              <a:t>AEAD</a:t>
            </a:r>
            <a:r>
              <a:rPr lang="ja-JP" altLang="en-US" sz="2000" dirty="0"/>
              <a:t>）以外の暗号方式を廃止</a:t>
            </a:r>
            <a:endParaRPr lang="en-US" altLang="ja-JP" sz="2000" dirty="0"/>
          </a:p>
          <a:p>
            <a:pPr lvl="1"/>
            <a:r>
              <a:rPr lang="ja-JP" altLang="en-US" sz="2000" dirty="0"/>
              <a:t>前方秘匿性（</a:t>
            </a:r>
            <a:r>
              <a:rPr lang="en-US" altLang="ja-JP" sz="2000" dirty="0"/>
              <a:t>Forward Secrecy</a:t>
            </a:r>
            <a:r>
              <a:rPr lang="ja-JP" altLang="en-US" sz="2000" dirty="0"/>
              <a:t>）の必須化</a:t>
            </a:r>
            <a:endParaRPr lang="en-US" altLang="ja-JP" sz="2000" dirty="0"/>
          </a:p>
          <a:p>
            <a:pPr lvl="1"/>
            <a:r>
              <a:rPr lang="ja-JP" altLang="en-US" sz="2000" dirty="0"/>
              <a:t>暗号路確立時の通信回数削減による高速化</a:t>
            </a:r>
            <a:endParaRPr lang="en-US" altLang="ja-JP" sz="2000" dirty="0"/>
          </a:p>
        </p:txBody>
      </p:sp>
      <p:sp>
        <p:nvSpPr>
          <p:cNvPr id="5" name="スライド番号プレースホルダー 4">
            <a:extLst>
              <a:ext uri="{FF2B5EF4-FFF2-40B4-BE49-F238E27FC236}">
                <a16:creationId xmlns:a16="http://schemas.microsoft.com/office/drawing/2014/main" id="{6AF9DE5A-2850-47C9-8AB1-D927FD27BCC9}"/>
              </a:ext>
            </a:extLst>
          </p:cNvPr>
          <p:cNvSpPr>
            <a:spLocks noGrp="1"/>
          </p:cNvSpPr>
          <p:nvPr>
            <p:ph type="sldNum" sz="quarter" idx="12"/>
          </p:nvPr>
        </p:nvSpPr>
        <p:spPr/>
        <p:txBody>
          <a:bodyPr/>
          <a:lstStyle/>
          <a:p>
            <a:fld id="{7E280EC1-6B44-4B49-82BC-9ACA7170F820}" type="slidenum">
              <a:rPr lang="ja-JP" altLang="en-US" smtClean="0"/>
              <a:pPr/>
              <a:t>35</a:t>
            </a:fld>
            <a:endParaRPr lang="ja-JP" altLang="en-US"/>
          </a:p>
        </p:txBody>
      </p:sp>
      <p:sp>
        <p:nvSpPr>
          <p:cNvPr id="6" name="フッター プレースホルダー 5">
            <a:extLst>
              <a:ext uri="{FF2B5EF4-FFF2-40B4-BE49-F238E27FC236}">
                <a16:creationId xmlns:a16="http://schemas.microsoft.com/office/drawing/2014/main" id="{79BB9859-F2EC-49C2-9B58-07F6C0ABA663}"/>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933978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ウェブの暗号化 </a:t>
            </a:r>
            <a:r>
              <a:rPr lang="en-US" altLang="ja-JP" sz="4000" dirty="0"/>
              <a:t>(https) </a:t>
            </a:r>
            <a:endParaRPr kumimoji="1" lang="ja-JP" altLang="en-US" sz="4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36</a:t>
            </a:fld>
            <a:endParaRPr lang="ja-JP" altLang="en-US" dirty="0"/>
          </a:p>
        </p:txBody>
      </p:sp>
      <p:sp>
        <p:nvSpPr>
          <p:cNvPr id="7" name="角丸四角形 6"/>
          <p:cNvSpPr/>
          <p:nvPr/>
        </p:nvSpPr>
        <p:spPr>
          <a:xfrm>
            <a:off x="2481494" y="2377441"/>
            <a:ext cx="816864"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6218342" y="2377441"/>
            <a:ext cx="396240"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029619"/>
            <a:ext cx="7886700" cy="3943350"/>
          </a:xfrm>
        </p:spPr>
      </p:pic>
      <p:sp>
        <p:nvSpPr>
          <p:cNvPr id="10"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
        <p:nvSpPr>
          <p:cNvPr id="4" name="フッター プレースホルダー 3">
            <a:extLst>
              <a:ext uri="{FF2B5EF4-FFF2-40B4-BE49-F238E27FC236}">
                <a16:creationId xmlns:a16="http://schemas.microsoft.com/office/drawing/2014/main" id="{5B5C9803-1413-4153-A070-352C812DB49A}"/>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1819821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ウェブの暗号化（</a:t>
            </a:r>
            <a:r>
              <a:rPr kumimoji="1" lang="en-US" altLang="ja-JP" sz="4000" dirty="0"/>
              <a:t>https</a:t>
            </a:r>
            <a:r>
              <a:rPr kumimoji="1" lang="ja-JP" altLang="en-US" sz="4000" dirty="0"/>
              <a:t>）</a:t>
            </a:r>
            <a:br>
              <a:rPr kumimoji="1" lang="en-US" altLang="ja-JP" sz="4000" dirty="0"/>
            </a:br>
            <a:r>
              <a:rPr lang="ja-JP" altLang="en-US" sz="4000" dirty="0"/>
              <a:t>（</a:t>
            </a:r>
            <a:r>
              <a:rPr lang="en-US" altLang="ja-JP" sz="4000" dirty="0"/>
              <a:t>Internet Explorer</a:t>
            </a:r>
            <a:r>
              <a:rPr lang="ja-JP" altLang="en-US" sz="4000" dirty="0"/>
              <a:t>）</a:t>
            </a:r>
            <a:endParaRPr kumimoji="1" lang="ja-JP" altLang="en-US" sz="4000" dirty="0"/>
          </a:p>
        </p:txBody>
      </p:sp>
      <p:pic>
        <p:nvPicPr>
          <p:cNvPr id="6" name="コンテンツ プレースホルダー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7203"/>
          <a:stretch/>
        </p:blipFill>
        <p:spPr>
          <a:xfrm>
            <a:off x="1188306" y="1905000"/>
            <a:ext cx="6470597" cy="4230809"/>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37</a:t>
            </a:fld>
            <a:endParaRPr lang="ja-JP" altLang="en-US"/>
          </a:p>
        </p:txBody>
      </p:sp>
      <p:sp>
        <p:nvSpPr>
          <p:cNvPr id="7" name="角丸四角形 6"/>
          <p:cNvSpPr/>
          <p:nvPr/>
        </p:nvSpPr>
        <p:spPr>
          <a:xfrm>
            <a:off x="2481494" y="2377441"/>
            <a:ext cx="816864"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6218342" y="2377441"/>
            <a:ext cx="396240"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70767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スクリーンショット が含まれている画像&#10;&#10;非常に高い精度で生成された説明">
            <a:extLst>
              <a:ext uri="{FF2B5EF4-FFF2-40B4-BE49-F238E27FC236}">
                <a16:creationId xmlns:a16="http://schemas.microsoft.com/office/drawing/2014/main" id="{C2887AFB-F2B2-40BD-8787-1EB368F4ACF9}"/>
              </a:ext>
            </a:extLst>
          </p:cNvPr>
          <p:cNvPicPr>
            <a:picLocks noChangeAspect="1"/>
          </p:cNvPicPr>
          <p:nvPr/>
        </p:nvPicPr>
        <p:blipFill rotWithShape="1">
          <a:blip r:embed="rId3">
            <a:extLst>
              <a:ext uri="{28A0092B-C50C-407E-A947-70E740481C1C}">
                <a14:useLocalDpi xmlns:a14="http://schemas.microsoft.com/office/drawing/2010/main" val="0"/>
              </a:ext>
            </a:extLst>
          </a:blip>
          <a:srcRect r="44861" b="38548"/>
          <a:stretch/>
        </p:blipFill>
        <p:spPr>
          <a:xfrm>
            <a:off x="1543050" y="1690689"/>
            <a:ext cx="5041900" cy="4088781"/>
          </a:xfrm>
          <a:prstGeom prst="rect">
            <a:avLst/>
          </a:prstGeom>
        </p:spPr>
      </p:pic>
      <p:sp>
        <p:nvSpPr>
          <p:cNvPr id="2" name="タイトル 1"/>
          <p:cNvSpPr>
            <a:spLocks noGrp="1"/>
          </p:cNvSpPr>
          <p:nvPr>
            <p:ph type="title"/>
          </p:nvPr>
        </p:nvSpPr>
        <p:spPr/>
        <p:txBody>
          <a:bodyPr>
            <a:normAutofit/>
          </a:bodyPr>
          <a:lstStyle/>
          <a:p>
            <a:r>
              <a:rPr kumimoji="1" lang="ja-JP" altLang="en-US" sz="4000" dirty="0"/>
              <a:t>ウェブの暗号化</a:t>
            </a:r>
            <a:br>
              <a:rPr kumimoji="1" lang="en-US" altLang="ja-JP" sz="4000" dirty="0"/>
            </a:br>
            <a:r>
              <a:rPr lang="ja-JP" altLang="en-US" sz="4000" dirty="0"/>
              <a:t>（</a:t>
            </a:r>
            <a:r>
              <a:rPr lang="en-US" altLang="ja-JP" sz="4000" dirty="0"/>
              <a:t>Google Chrome</a:t>
            </a:r>
            <a:r>
              <a:rPr lang="ja-JP" altLang="en-US" sz="4000" dirty="0"/>
              <a:t>）</a:t>
            </a:r>
            <a:endParaRPr kumimoji="1" lang="ja-JP" altLang="en-US" sz="4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38</a:t>
            </a:fld>
            <a:endParaRPr lang="ja-JP" altLang="en-US"/>
          </a:p>
        </p:txBody>
      </p:sp>
      <p:sp>
        <p:nvSpPr>
          <p:cNvPr id="7" name="角丸四角形 6"/>
          <p:cNvSpPr/>
          <p:nvPr/>
        </p:nvSpPr>
        <p:spPr>
          <a:xfrm>
            <a:off x="2552700" y="2267570"/>
            <a:ext cx="1181100"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フッター プレースホルダー 3">
            <a:extLst>
              <a:ext uri="{FF2B5EF4-FFF2-40B4-BE49-F238E27FC236}">
                <a16:creationId xmlns:a16="http://schemas.microsoft.com/office/drawing/2014/main" id="{31386AE2-673E-4C1A-8EC6-F064DD542D77}"/>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2862856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587" y="190912"/>
            <a:ext cx="7886700" cy="1325563"/>
          </a:xfrm>
        </p:spPr>
        <p:txBody>
          <a:bodyPr>
            <a:normAutofit/>
          </a:bodyPr>
          <a:lstStyle/>
          <a:p>
            <a:r>
              <a:rPr lang="ja-JP" altLang="en-US" sz="4000" dirty="0"/>
              <a:t>ウェブの暗号化</a:t>
            </a:r>
            <a:br>
              <a:rPr lang="en-US" altLang="ja-JP" sz="4000" dirty="0"/>
            </a:br>
            <a:r>
              <a:rPr lang="ja-JP" altLang="en-US" sz="4000" dirty="0"/>
              <a:t>（</a:t>
            </a:r>
            <a:r>
              <a:rPr lang="en-US" altLang="ja-JP" sz="4000" dirty="0"/>
              <a:t>iPhone Safari</a:t>
            </a:r>
            <a:r>
              <a:rPr lang="ja-JP" altLang="en-US" sz="4000" dirty="0"/>
              <a:t>）</a:t>
            </a:r>
            <a:endParaRPr kumimoji="1" lang="ja-JP" altLang="en-US" sz="4000" dirty="0"/>
          </a:p>
        </p:txBody>
      </p:sp>
      <p:pic>
        <p:nvPicPr>
          <p:cNvPr id="6" name="コンテンツ プレースホルダー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5886"/>
          <a:stretch/>
        </p:blipFill>
        <p:spPr>
          <a:xfrm>
            <a:off x="2558774" y="2156462"/>
            <a:ext cx="4483770" cy="3510913"/>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39</a:t>
            </a:fld>
            <a:endParaRPr lang="ja-JP" altLang="en-US"/>
          </a:p>
        </p:txBody>
      </p:sp>
      <p:sp>
        <p:nvSpPr>
          <p:cNvPr id="7" name="角丸四角形 6"/>
          <p:cNvSpPr/>
          <p:nvPr/>
        </p:nvSpPr>
        <p:spPr>
          <a:xfrm>
            <a:off x="3886200" y="2523744"/>
            <a:ext cx="371475"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30096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情報セキュリティとは</a:t>
            </a:r>
            <a:endParaRPr lang="ja-JP" altLang="en-US" dirty="0"/>
          </a:p>
        </p:txBody>
      </p:sp>
      <p:sp>
        <p:nvSpPr>
          <p:cNvPr id="3" name="コンテンツ プレースホルダー 2"/>
          <p:cNvSpPr>
            <a:spLocks noGrp="1"/>
          </p:cNvSpPr>
          <p:nvPr>
            <p:ph idx="1"/>
          </p:nvPr>
        </p:nvSpPr>
        <p:spPr/>
        <p:txBody>
          <a:bodyPr/>
          <a:lstStyle/>
          <a:p>
            <a:r>
              <a:rPr lang="ja-JP" altLang="en-US" dirty="0"/>
              <a:t>情報の機密性、完全性、可用性を維持すること</a:t>
            </a:r>
            <a:endParaRPr lang="en-US" altLang="ja-JP" dirty="0"/>
          </a:p>
          <a:p>
            <a:endParaRPr lang="ja-JP" altLang="en-US" dirty="0"/>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graphicFrame>
        <p:nvGraphicFramePr>
          <p:cNvPr id="7" name="図表 6"/>
          <p:cNvGraphicFramePr/>
          <p:nvPr>
            <p:extLst>
              <p:ext uri="{D42A27DB-BD31-4B8C-83A1-F6EECF244321}">
                <p14:modId xmlns:p14="http://schemas.microsoft.com/office/powerpoint/2010/main" val="3848771106"/>
              </p:ext>
            </p:extLst>
          </p:nvPr>
        </p:nvGraphicFramePr>
        <p:xfrm>
          <a:off x="273628" y="2452340"/>
          <a:ext cx="851998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テキスト ボックス 7"/>
          <p:cNvSpPr txBox="1"/>
          <p:nvPr/>
        </p:nvSpPr>
        <p:spPr>
          <a:xfrm>
            <a:off x="2339752" y="2196604"/>
            <a:ext cx="5416868" cy="461665"/>
          </a:xfrm>
          <a:prstGeom prst="rect">
            <a:avLst/>
          </a:prstGeom>
          <a:noFill/>
        </p:spPr>
        <p:txBody>
          <a:bodyPr wrap="none" rtlCol="0">
            <a:spAutoFit/>
          </a:bodyPr>
          <a:lstStyle/>
          <a:p>
            <a:r>
              <a:rPr lang="ja-JP" altLang="en-US" sz="2400" b="1" dirty="0"/>
              <a:t>情報セキュリティを構成する３大要素</a:t>
            </a:r>
          </a:p>
        </p:txBody>
      </p:sp>
    </p:spTree>
    <p:extLst>
      <p:ext uri="{BB962C8B-B14F-4D97-AF65-F5344CB8AC3E}">
        <p14:creationId xmlns:p14="http://schemas.microsoft.com/office/powerpoint/2010/main" val="2996701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680" y="168762"/>
            <a:ext cx="7886700" cy="1325563"/>
          </a:xfrm>
        </p:spPr>
        <p:txBody>
          <a:bodyPr>
            <a:normAutofit/>
          </a:bodyPr>
          <a:lstStyle/>
          <a:p>
            <a:r>
              <a:rPr lang="ja-JP" altLang="en-US" sz="4000" dirty="0"/>
              <a:t>ウェブの暗号化</a:t>
            </a:r>
            <a:br>
              <a:rPr lang="en-US" altLang="ja-JP" sz="4000" dirty="0"/>
            </a:br>
            <a:r>
              <a:rPr lang="ja-JP" altLang="en-US" sz="4000" dirty="0"/>
              <a:t>（</a:t>
            </a:r>
            <a:r>
              <a:rPr lang="en-US" altLang="ja-JP" sz="4000" dirty="0"/>
              <a:t>Android Chrome</a:t>
            </a:r>
            <a:r>
              <a:rPr lang="ja-JP" altLang="en-US" sz="4000" dirty="0"/>
              <a:t>）</a:t>
            </a:r>
            <a:endParaRPr kumimoji="1" lang="ja-JP" altLang="en-US" sz="4000"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6698" y="1651155"/>
            <a:ext cx="2119066" cy="4238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40</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993" y="1662390"/>
            <a:ext cx="2119066" cy="4238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7290" y="1662390"/>
            <a:ext cx="2119066" cy="4238132"/>
          </a:xfrm>
          <a:prstGeom prst="rect">
            <a:avLst/>
          </a:prstGeom>
        </p:spPr>
      </p:pic>
      <p:sp>
        <p:nvSpPr>
          <p:cNvPr id="9" name="角丸四角形 8"/>
          <p:cNvSpPr/>
          <p:nvPr/>
        </p:nvSpPr>
        <p:spPr>
          <a:xfrm>
            <a:off x="1585610" y="1784946"/>
            <a:ext cx="453009" cy="270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4107030" y="2443352"/>
            <a:ext cx="381503" cy="2173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6404850" y="3347357"/>
            <a:ext cx="510702" cy="1926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03814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174626"/>
            <a:ext cx="7886700" cy="1325563"/>
          </a:xfrm>
        </p:spPr>
        <p:txBody>
          <a:bodyPr>
            <a:normAutofit/>
          </a:bodyPr>
          <a:lstStyle/>
          <a:p>
            <a:r>
              <a:rPr lang="ja-JP" altLang="en-US" sz="4000" dirty="0"/>
              <a:t>スマホアプリなどは？</a:t>
            </a:r>
          </a:p>
        </p:txBody>
      </p:sp>
      <p:sp>
        <p:nvSpPr>
          <p:cNvPr id="3" name="コンテンツ プレースホルダー 2"/>
          <p:cNvSpPr>
            <a:spLocks noGrp="1"/>
          </p:cNvSpPr>
          <p:nvPr>
            <p:ph idx="1"/>
          </p:nvPr>
        </p:nvSpPr>
        <p:spPr>
          <a:xfrm>
            <a:off x="539750" y="1500189"/>
            <a:ext cx="7886700" cy="4351338"/>
          </a:xfrm>
        </p:spPr>
        <p:txBody>
          <a:bodyPr>
            <a:normAutofit/>
          </a:bodyPr>
          <a:lstStyle/>
          <a:p>
            <a:r>
              <a:rPr lang="ja-JP" altLang="en-US" sz="3200" dirty="0"/>
              <a:t>一見して暗号化通信しているかどうかはわからない場合が多い</a:t>
            </a:r>
            <a:endParaRPr lang="en-US" altLang="ja-JP" sz="3200" dirty="0"/>
          </a:p>
          <a:p>
            <a:pPr lvl="1"/>
            <a:r>
              <a:rPr lang="ja-JP" altLang="en-US" sz="2800" dirty="0"/>
              <a:t>裏でウェブの通信をしている物が多いはず</a:t>
            </a:r>
            <a:endParaRPr lang="en-US" altLang="ja-JP" sz="2800" dirty="0"/>
          </a:p>
          <a:p>
            <a:pPr lvl="2"/>
            <a:r>
              <a:rPr lang="ja-JP" altLang="en-US" sz="2000" dirty="0"/>
              <a:t>ログイン処理などは </a:t>
            </a:r>
            <a:r>
              <a:rPr lang="en-US" altLang="ja-JP" sz="2000" dirty="0"/>
              <a:t>https </a:t>
            </a:r>
            <a:r>
              <a:rPr lang="ja-JP" altLang="en-US" sz="2000" dirty="0"/>
              <a:t>を利用している</a:t>
            </a:r>
            <a:r>
              <a:rPr lang="en-US" altLang="ja-JP" sz="2000" dirty="0"/>
              <a:t>…</a:t>
            </a:r>
            <a:r>
              <a:rPr lang="ja-JP" altLang="en-US" sz="2000" dirty="0"/>
              <a:t>はず</a:t>
            </a:r>
            <a:endParaRPr lang="en-US" altLang="ja-JP" sz="2000" dirty="0"/>
          </a:p>
          <a:p>
            <a:pPr lvl="1"/>
            <a:endParaRPr lang="en-US" altLang="ja-JP" sz="2800" dirty="0"/>
          </a:p>
          <a:p>
            <a:r>
              <a:rPr lang="ja-JP" altLang="en-US" sz="3200" dirty="0"/>
              <a:t>本当に適切に暗号化等しているかどうかは、通信をのぞいてみないとわからない</a:t>
            </a:r>
            <a:endParaRPr lang="en-US" altLang="ja-JP" sz="3200" dirty="0"/>
          </a:p>
          <a:p>
            <a:pPr lvl="1"/>
            <a:r>
              <a:rPr lang="ja-JP" altLang="en-US" sz="2900" dirty="0"/>
              <a:t>研究者等による調査で問題が発覚することも</a:t>
            </a:r>
            <a:endParaRPr lang="en-US" altLang="ja-JP" sz="29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41</a:t>
            </a:fld>
            <a:endParaRPr lang="ja-JP" altLang="en-US"/>
          </a:p>
        </p:txBody>
      </p:sp>
      <p:sp>
        <p:nvSpPr>
          <p:cNvPr id="4" name="フッター プレースホルダー 3">
            <a:extLst>
              <a:ext uri="{FF2B5EF4-FFF2-40B4-BE49-F238E27FC236}">
                <a16:creationId xmlns:a16="http://schemas.microsoft.com/office/drawing/2014/main" id="{AFA8C2DC-07DA-443E-8D87-F7D8E62474F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2636974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450" y="187326"/>
            <a:ext cx="7886700" cy="1325563"/>
          </a:xfrm>
        </p:spPr>
        <p:txBody>
          <a:bodyPr>
            <a:normAutofit/>
          </a:bodyPr>
          <a:lstStyle/>
          <a:p>
            <a:r>
              <a:rPr kumimoji="1" lang="ja-JP" altLang="en-US" sz="4000" dirty="0"/>
              <a:t>サーバ証明書</a:t>
            </a:r>
          </a:p>
        </p:txBody>
      </p:sp>
      <p:sp>
        <p:nvSpPr>
          <p:cNvPr id="3" name="コンテンツ プレースホルダー 2"/>
          <p:cNvSpPr>
            <a:spLocks noGrp="1"/>
          </p:cNvSpPr>
          <p:nvPr>
            <p:ph idx="1"/>
          </p:nvPr>
        </p:nvSpPr>
        <p:spPr>
          <a:xfrm>
            <a:off x="412750" y="1493840"/>
            <a:ext cx="8102600" cy="4703760"/>
          </a:xfrm>
        </p:spPr>
        <p:txBody>
          <a:bodyPr>
            <a:normAutofit fontScale="92500"/>
          </a:bodyPr>
          <a:lstStyle/>
          <a:p>
            <a:r>
              <a:rPr kumimoji="1" lang="ja-JP" altLang="en-US" sz="2800" dirty="0"/>
              <a:t>「認証局」から発行してもらってサーバに入れる</a:t>
            </a:r>
            <a:endParaRPr kumimoji="1" lang="en-US" altLang="ja-JP" sz="2800" dirty="0"/>
          </a:p>
          <a:p>
            <a:pPr lvl="1"/>
            <a:r>
              <a:rPr lang="ja-JP" altLang="en-US" sz="2400" dirty="0"/>
              <a:t>サーバの公開鍵に「認証局」の秘密鍵による</a:t>
            </a:r>
            <a:r>
              <a:rPr lang="ja-JP" altLang="en-US" sz="2400" dirty="0">
                <a:solidFill>
                  <a:srgbClr val="FF0000"/>
                </a:solidFill>
              </a:rPr>
              <a:t>署名</a:t>
            </a:r>
            <a:r>
              <a:rPr lang="ja-JP" altLang="en-US" sz="2400" dirty="0"/>
              <a:t>がついている</a:t>
            </a:r>
            <a:endParaRPr kumimoji="1" lang="en-US" altLang="ja-JP" sz="2400" dirty="0"/>
          </a:p>
          <a:p>
            <a:pPr lvl="2"/>
            <a:endParaRPr kumimoji="1" lang="en-US" altLang="ja-JP" sz="1800" dirty="0"/>
          </a:p>
          <a:p>
            <a:pPr marL="457200" indent="-457200">
              <a:buFont typeface="+mj-lt"/>
              <a:buAutoNum type="arabicPeriod"/>
            </a:pPr>
            <a:r>
              <a:rPr lang="en-US" altLang="ja-JP" sz="2800" dirty="0"/>
              <a:t>https://www.kyushu-u.ac.jp/ </a:t>
            </a:r>
            <a:r>
              <a:rPr lang="ja-JP" altLang="en-US" sz="2800" dirty="0"/>
              <a:t>に接続</a:t>
            </a:r>
            <a:endParaRPr lang="en-US" altLang="ja-JP" sz="2800" dirty="0"/>
          </a:p>
          <a:p>
            <a:pPr marL="457200" indent="-457200">
              <a:buFont typeface="+mj-lt"/>
              <a:buAutoNum type="arabicPeriod"/>
            </a:pPr>
            <a:r>
              <a:rPr lang="ja-JP" altLang="en-US" sz="2800" dirty="0"/>
              <a:t>サーバから証明書が返ってくる</a:t>
            </a:r>
            <a:endParaRPr lang="en-US" altLang="ja-JP" sz="2800" dirty="0"/>
          </a:p>
          <a:p>
            <a:pPr marL="857250" lvl="1" indent="-457200"/>
            <a:r>
              <a:rPr lang="ja-JP" altLang="en-US" sz="2400" dirty="0"/>
              <a:t>通常「</a:t>
            </a:r>
            <a:r>
              <a:rPr lang="en-US" altLang="ja-JP" sz="2400" dirty="0"/>
              <a:t>www.kyushu-u.ac.jp</a:t>
            </a:r>
            <a:r>
              <a:rPr lang="ja-JP" altLang="en-US" sz="2400" dirty="0"/>
              <a:t>」に発行された証明書</a:t>
            </a:r>
            <a:endParaRPr lang="en-US" altLang="ja-JP" sz="2400" dirty="0"/>
          </a:p>
          <a:p>
            <a:pPr marL="457200" indent="-457200">
              <a:buFont typeface="+mj-lt"/>
              <a:buAutoNum type="arabicPeriod"/>
            </a:pPr>
            <a:r>
              <a:rPr lang="ja-JP" altLang="en-US" sz="2800" dirty="0"/>
              <a:t>「認証局」の</a:t>
            </a:r>
            <a:r>
              <a:rPr lang="ja-JP" altLang="en-US" sz="2800" dirty="0">
                <a:solidFill>
                  <a:srgbClr val="FF0000"/>
                </a:solidFill>
              </a:rPr>
              <a:t>署名</a:t>
            </a:r>
            <a:r>
              <a:rPr lang="ja-JP" altLang="en-US" sz="2800" dirty="0">
                <a:solidFill>
                  <a:schemeClr val="tx1"/>
                </a:solidFill>
              </a:rPr>
              <a:t>を検証して本物か確認</a:t>
            </a:r>
            <a:endParaRPr lang="en-US" altLang="ja-JP" sz="2800" dirty="0"/>
          </a:p>
          <a:p>
            <a:pPr lvl="1" indent="-342900"/>
            <a:r>
              <a:rPr lang="ja-JP" altLang="en-US" sz="2400" dirty="0"/>
              <a:t>ブラウザが知っている（公開鍵を持っている）認証局の発行した証明書なら○、違っていれば</a:t>
            </a:r>
            <a:r>
              <a:rPr lang="ja-JP" altLang="en-US" sz="2400" dirty="0">
                <a:solidFill>
                  <a:srgbClr val="FF0000"/>
                </a:solidFill>
              </a:rPr>
              <a:t>警告</a:t>
            </a:r>
            <a:r>
              <a:rPr lang="ja-JP" altLang="en-US" sz="2400" dirty="0"/>
              <a:t>を表示</a:t>
            </a:r>
            <a:endParaRPr lang="en-US" altLang="ja-JP" sz="2400" dirty="0"/>
          </a:p>
          <a:p>
            <a:pPr marL="457200" indent="-457200">
              <a:buFont typeface="+mj-lt"/>
              <a:buAutoNum type="arabicPeriod"/>
            </a:pPr>
            <a:r>
              <a:rPr lang="ja-JP" altLang="en-US" sz="2800" dirty="0"/>
              <a:t>接続したサーバの名前と証明書の名前が合っていれば○、違っていれば</a:t>
            </a:r>
            <a:r>
              <a:rPr lang="ja-JP" altLang="en-US" sz="2800" dirty="0">
                <a:solidFill>
                  <a:srgbClr val="FF0000"/>
                </a:solidFill>
              </a:rPr>
              <a:t>警告</a:t>
            </a:r>
            <a:r>
              <a:rPr lang="ja-JP" altLang="en-US" sz="2800" dirty="0"/>
              <a:t>を表示</a:t>
            </a:r>
            <a:endParaRPr lang="en-US" altLang="ja-JP" sz="2800" dirty="0"/>
          </a:p>
          <a:p>
            <a:pPr marL="857250" lvl="1" indent="-457200"/>
            <a:r>
              <a:rPr lang="ja-JP" altLang="en-US" sz="2400" dirty="0"/>
              <a:t>証明書には</a:t>
            </a:r>
            <a:r>
              <a:rPr lang="ja-JP" altLang="en-US" sz="2400" dirty="0">
                <a:solidFill>
                  <a:srgbClr val="0070C0"/>
                </a:solidFill>
              </a:rPr>
              <a:t>期限</a:t>
            </a:r>
            <a:r>
              <a:rPr lang="ja-JP" altLang="en-US" sz="2400" dirty="0"/>
              <a:t>があって切れていてもダメ</a:t>
            </a:r>
            <a:endParaRPr lang="en-US" altLang="ja-JP" sz="2400"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42</a:t>
            </a:fld>
            <a:endParaRPr lang="ja-JP" altLang="en-US"/>
          </a:p>
        </p:txBody>
      </p:sp>
    </p:spTree>
    <p:extLst>
      <p:ext uri="{BB962C8B-B14F-4D97-AF65-F5344CB8AC3E}">
        <p14:creationId xmlns:p14="http://schemas.microsoft.com/office/powerpoint/2010/main" val="291178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右矢印 14">
            <a:extLst>
              <a:ext uri="{FF2B5EF4-FFF2-40B4-BE49-F238E27FC236}">
                <a16:creationId xmlns:a16="http://schemas.microsoft.com/office/drawing/2014/main" id="{FC7A82C6-801F-4D6D-A1C3-6BD3BC88C711}"/>
              </a:ext>
            </a:extLst>
          </p:cNvPr>
          <p:cNvSpPr/>
          <p:nvPr/>
        </p:nvSpPr>
        <p:spPr>
          <a:xfrm rot="3043212">
            <a:off x="4911401" y="3727887"/>
            <a:ext cx="2045246" cy="366359"/>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14">
            <a:extLst>
              <a:ext uri="{FF2B5EF4-FFF2-40B4-BE49-F238E27FC236}">
                <a16:creationId xmlns:a16="http://schemas.microsoft.com/office/drawing/2014/main" id="{CCC0C796-0809-4E5D-92EC-C681443BA203}"/>
              </a:ext>
            </a:extLst>
          </p:cNvPr>
          <p:cNvSpPr/>
          <p:nvPr/>
        </p:nvSpPr>
        <p:spPr>
          <a:xfrm rot="13739729">
            <a:off x="5533992" y="3157953"/>
            <a:ext cx="2045246" cy="366359"/>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descr="C:\Users\tyasuda\AppData\Local\Microsoft\Windows\Temporary Internet Files\Content.IE5\MVIYNSP3\MC9003194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815759"/>
            <a:ext cx="1852111" cy="132520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a:extLst>
              <a:ext uri="{FF2B5EF4-FFF2-40B4-BE49-F238E27FC236}">
                <a16:creationId xmlns:a16="http://schemas.microsoft.com/office/drawing/2014/main" id="{445C3985-95CD-44D8-BEC4-5C8BC18199FA}"/>
              </a:ext>
            </a:extLst>
          </p:cNvPr>
          <p:cNvGrpSpPr/>
          <p:nvPr/>
        </p:nvGrpSpPr>
        <p:grpSpPr>
          <a:xfrm>
            <a:off x="6550275" y="2772924"/>
            <a:ext cx="1418155" cy="897102"/>
            <a:chOff x="5887689" y="1860642"/>
            <a:chExt cx="1418155" cy="897102"/>
          </a:xfrm>
        </p:grpSpPr>
        <p:sp>
          <p:nvSpPr>
            <p:cNvPr id="12" name="メモ 11"/>
            <p:cNvSpPr/>
            <p:nvPr/>
          </p:nvSpPr>
          <p:spPr>
            <a:xfrm>
              <a:off x="5887689" y="1860642"/>
              <a:ext cx="1418155" cy="703497"/>
            </a:xfrm>
            <a:prstGeom prst="foldedCorner">
              <a:avLst/>
            </a:prstGeom>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t>ボブの公開鍵</a:t>
              </a:r>
              <a:endParaRPr kumimoji="1" lang="en-US" altLang="ja-JP" sz="1600" dirty="0"/>
            </a:p>
          </p:txBody>
        </p:sp>
        <p:pic>
          <p:nvPicPr>
            <p:cNvPr id="2054" name="Picture 6" descr="C:\Users\tyasuda\AppData\Local\Microsoft\Windows\Temporary Internet Files\Content.IE5\Y76RCTG8\MC90043159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061" y="2203498"/>
              <a:ext cx="554246" cy="554246"/>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右矢印 14"/>
          <p:cNvSpPr/>
          <p:nvPr/>
        </p:nvSpPr>
        <p:spPr>
          <a:xfrm>
            <a:off x="3026174" y="5284572"/>
            <a:ext cx="3168352" cy="366359"/>
          </a:xfrm>
          <a:prstGeom prst="rightArrow">
            <a:avLst/>
          </a:prstGeom>
          <a:gradFill flip="none" rotWithShape="1">
            <a:gsLst>
              <a:gs pos="0">
                <a:srgbClr val="00CC00"/>
              </a:gs>
              <a:gs pos="50000">
                <a:srgbClr val="00FF00"/>
              </a:gs>
              <a:gs pos="100000">
                <a:srgbClr val="CCFF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公開鍵基盤（</a:t>
            </a:r>
            <a:r>
              <a:rPr lang="en-US" altLang="ja-JP" dirty="0"/>
              <a:t>Public Key Infrastructure</a:t>
            </a:r>
            <a:r>
              <a:rPr lang="ja-JP" altLang="en-US" dirty="0"/>
              <a:t>）</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a:xfrm>
            <a:off x="6551459" y="6348947"/>
            <a:ext cx="2133600" cy="365125"/>
          </a:xfrm>
        </p:spPr>
        <p:txBody>
          <a:bodyPr/>
          <a:lstStyle/>
          <a:p>
            <a:fld id="{D2D8002D-B5B0-4BAC-B1F6-782DDCCE6D9C}" type="slidenum">
              <a:rPr lang="ja-JP" altLang="en-US" smtClean="0"/>
              <a:pPr/>
              <a:t>43</a:t>
            </a:fld>
            <a:endParaRPr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416524"/>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4488532"/>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919063" y="5517232"/>
            <a:ext cx="771365" cy="369332"/>
          </a:xfrm>
          <a:prstGeom prst="rect">
            <a:avLst/>
          </a:prstGeom>
          <a:noFill/>
        </p:spPr>
        <p:txBody>
          <a:bodyPr wrap="none" rtlCol="0">
            <a:spAutoFit/>
          </a:bodyPr>
          <a:lstStyle/>
          <a:p>
            <a:r>
              <a:rPr lang="ja-JP" altLang="en-US" dirty="0"/>
              <a:t>アリス</a:t>
            </a:r>
            <a:endParaRPr kumimoji="1" lang="ja-JP" altLang="en-US" dirty="0"/>
          </a:p>
        </p:txBody>
      </p:sp>
      <p:sp>
        <p:nvSpPr>
          <p:cNvPr id="10" name="テキスト ボックス 9"/>
          <p:cNvSpPr txBox="1"/>
          <p:nvPr/>
        </p:nvSpPr>
        <p:spPr>
          <a:xfrm>
            <a:off x="6700445" y="5544528"/>
            <a:ext cx="607859" cy="369332"/>
          </a:xfrm>
          <a:prstGeom prst="rect">
            <a:avLst/>
          </a:prstGeom>
          <a:noFill/>
        </p:spPr>
        <p:txBody>
          <a:bodyPr wrap="none" rtlCol="0">
            <a:spAutoFit/>
          </a:bodyPr>
          <a:lstStyle/>
          <a:p>
            <a:r>
              <a:rPr lang="ja-JP" altLang="en-US" dirty="0"/>
              <a:t>ボブ</a:t>
            </a:r>
            <a:endParaRPr kumimoji="1" lang="ja-JP" altLang="en-US" dirty="0"/>
          </a:p>
        </p:txBody>
      </p:sp>
      <p:pic>
        <p:nvPicPr>
          <p:cNvPr id="2059" name="Picture 11" descr="C:\Users\tyasuda\AppData\Local\Microsoft\Windows\Temporary Internet Files\Content.IE5\FAHUO7A7\MC90042423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0425" y="5157192"/>
            <a:ext cx="970008" cy="936105"/>
          </a:xfrm>
          <a:prstGeom prst="rect">
            <a:avLst/>
          </a:prstGeom>
          <a:noFill/>
          <a:extLst>
            <a:ext uri="{909E8E84-426E-40DD-AFC4-6F175D3DCCD1}">
              <a14:hiddenFill xmlns:a14="http://schemas.microsoft.com/office/drawing/2010/main">
                <a:solidFill>
                  <a:srgbClr val="FFFFFF"/>
                </a:solidFill>
              </a14:hiddenFill>
            </a:ext>
          </a:extLst>
        </p:spPr>
      </p:pic>
      <p:sp>
        <p:nvSpPr>
          <p:cNvPr id="2061" name="テキスト ボックス 2060"/>
          <p:cNvSpPr txBox="1"/>
          <p:nvPr/>
        </p:nvSpPr>
        <p:spPr>
          <a:xfrm>
            <a:off x="4131013" y="1352039"/>
            <a:ext cx="881973" cy="369332"/>
          </a:xfrm>
          <a:prstGeom prst="rect">
            <a:avLst/>
          </a:prstGeom>
          <a:noFill/>
        </p:spPr>
        <p:txBody>
          <a:bodyPr wrap="none" rtlCol="0">
            <a:spAutoFit/>
          </a:bodyPr>
          <a:lstStyle/>
          <a:p>
            <a:r>
              <a:rPr lang="ja-JP" altLang="en-US" b="1" dirty="0">
                <a:solidFill>
                  <a:srgbClr val="3366FF"/>
                </a:solidFill>
              </a:rPr>
              <a:t>認証局</a:t>
            </a:r>
            <a:endParaRPr kumimoji="1" lang="ja-JP" altLang="en-US" b="1" dirty="0">
              <a:solidFill>
                <a:srgbClr val="3366FF"/>
              </a:solidFill>
            </a:endParaRPr>
          </a:p>
        </p:txBody>
      </p:sp>
      <p:sp>
        <p:nvSpPr>
          <p:cNvPr id="3" name="テキスト ボックス 2"/>
          <p:cNvSpPr txBox="1"/>
          <p:nvPr/>
        </p:nvSpPr>
        <p:spPr>
          <a:xfrm>
            <a:off x="7884368" y="3800073"/>
            <a:ext cx="1083951" cy="276999"/>
          </a:xfrm>
          <a:prstGeom prst="rect">
            <a:avLst/>
          </a:prstGeom>
          <a:noFill/>
        </p:spPr>
        <p:txBody>
          <a:bodyPr wrap="none" rtlCol="0">
            <a:spAutoFit/>
          </a:bodyPr>
          <a:lstStyle/>
          <a:p>
            <a:r>
              <a:rPr lang="ja-JP" altLang="en-US" sz="1200" dirty="0"/>
              <a:t>ボブの秘密鍵</a:t>
            </a:r>
            <a:endParaRPr kumimoji="1" lang="ja-JP" altLang="en-US" sz="1200" dirty="0"/>
          </a:p>
        </p:txBody>
      </p:sp>
      <p:cxnSp>
        <p:nvCxnSpPr>
          <p:cNvPr id="13" name="直線矢印コネクタ 12"/>
          <p:cNvCxnSpPr>
            <a:cxnSpLocks/>
            <a:stCxn id="3" idx="2"/>
          </p:cNvCxnSpPr>
          <p:nvPr/>
        </p:nvCxnSpPr>
        <p:spPr>
          <a:xfrm flipH="1">
            <a:off x="8226275" y="4077072"/>
            <a:ext cx="200069" cy="70903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1027" name="Picture 3" descr="C:\Users\tyasuda\AppData\Local\Microsoft\Windows\Temporary Internet Files\Content.IE5\9BQQ69DN\MC90023969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8637" y="4818614"/>
            <a:ext cx="356744" cy="28557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268070" y="1268760"/>
            <a:ext cx="3151802" cy="954107"/>
          </a:xfrm>
          <a:prstGeom prst="rect">
            <a:avLst/>
          </a:prstGeom>
        </p:spPr>
        <p:txBody>
          <a:bodyPr wrap="square">
            <a:spAutoFit/>
          </a:bodyPr>
          <a:lstStyle/>
          <a:p>
            <a:r>
              <a:rPr lang="ja-JP" altLang="en-US" sz="2000" dirty="0">
                <a:solidFill>
                  <a:srgbClr val="FF0000"/>
                </a:solidFill>
              </a:rPr>
              <a:t>公開鍵基盤</a:t>
            </a:r>
            <a:r>
              <a:rPr lang="ja-JP" altLang="en-US" sz="2000" dirty="0"/>
              <a:t>（</a:t>
            </a:r>
            <a:r>
              <a:rPr lang="en-US" altLang="ja-JP" sz="2000" dirty="0">
                <a:solidFill>
                  <a:srgbClr val="FF0000"/>
                </a:solidFill>
              </a:rPr>
              <a:t>PKI</a:t>
            </a:r>
            <a:r>
              <a:rPr lang="ja-JP" altLang="en-US" sz="2000" dirty="0"/>
              <a:t>）：</a:t>
            </a:r>
            <a:endParaRPr lang="en-US" altLang="ja-JP" sz="2000" dirty="0"/>
          </a:p>
          <a:p>
            <a:r>
              <a:rPr lang="ja-JP" altLang="en-US" dirty="0"/>
              <a:t>　</a:t>
            </a:r>
            <a:r>
              <a:rPr lang="ja-JP" altLang="en-US" dirty="0">
                <a:solidFill>
                  <a:srgbClr val="00CC00"/>
                </a:solidFill>
              </a:rPr>
              <a:t>信頼できる第三者機関</a:t>
            </a:r>
            <a:r>
              <a:rPr lang="ja-JP" altLang="en-US" dirty="0"/>
              <a:t>に</a:t>
            </a:r>
            <a:endParaRPr lang="en-US" altLang="ja-JP" dirty="0"/>
          </a:p>
          <a:p>
            <a:r>
              <a:rPr lang="ja-JP" altLang="en-US" dirty="0"/>
              <a:t>　よる審査を実現する仕組み</a:t>
            </a:r>
          </a:p>
        </p:txBody>
      </p:sp>
      <p:grpSp>
        <p:nvGrpSpPr>
          <p:cNvPr id="18" name="グループ化 17">
            <a:extLst>
              <a:ext uri="{FF2B5EF4-FFF2-40B4-BE49-F238E27FC236}">
                <a16:creationId xmlns:a16="http://schemas.microsoft.com/office/drawing/2014/main" id="{B01F4AEF-FDD6-4591-A66E-F29BC3F4E478}"/>
              </a:ext>
            </a:extLst>
          </p:cNvPr>
          <p:cNvGrpSpPr/>
          <p:nvPr/>
        </p:nvGrpSpPr>
        <p:grpSpPr>
          <a:xfrm>
            <a:off x="4746801" y="3677130"/>
            <a:ext cx="1475647" cy="897102"/>
            <a:chOff x="6444208" y="1465497"/>
            <a:chExt cx="1475647" cy="897102"/>
          </a:xfrm>
        </p:grpSpPr>
        <p:grpSp>
          <p:nvGrpSpPr>
            <p:cNvPr id="38" name="グループ化 37">
              <a:extLst>
                <a:ext uri="{FF2B5EF4-FFF2-40B4-BE49-F238E27FC236}">
                  <a16:creationId xmlns:a16="http://schemas.microsoft.com/office/drawing/2014/main" id="{989BD305-BB11-4FDB-9EB6-563FC5B64063}"/>
                </a:ext>
              </a:extLst>
            </p:cNvPr>
            <p:cNvGrpSpPr/>
            <p:nvPr/>
          </p:nvGrpSpPr>
          <p:grpSpPr>
            <a:xfrm>
              <a:off x="6444208" y="1465497"/>
              <a:ext cx="1475647" cy="897102"/>
              <a:chOff x="5887689" y="1860642"/>
              <a:chExt cx="1475647" cy="897102"/>
            </a:xfrm>
          </p:grpSpPr>
          <p:sp>
            <p:nvSpPr>
              <p:cNvPr id="39" name="メモ 11">
                <a:extLst>
                  <a:ext uri="{FF2B5EF4-FFF2-40B4-BE49-F238E27FC236}">
                    <a16:creationId xmlns:a16="http://schemas.microsoft.com/office/drawing/2014/main" id="{A4FD1EDD-9589-4C32-A82F-14B78959E792}"/>
                  </a:ext>
                </a:extLst>
              </p:cNvPr>
              <p:cNvSpPr/>
              <p:nvPr/>
            </p:nvSpPr>
            <p:spPr>
              <a:xfrm>
                <a:off x="5887689" y="1860642"/>
                <a:ext cx="1475647" cy="669059"/>
              </a:xfrm>
              <a:prstGeom prst="foldedCorner">
                <a:avLst/>
              </a:prstGeom>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t>ボブの証明書</a:t>
                </a:r>
                <a:endParaRPr kumimoji="1" lang="en-US" altLang="ja-JP" sz="1600" dirty="0"/>
              </a:p>
            </p:txBody>
          </p:sp>
          <p:pic>
            <p:nvPicPr>
              <p:cNvPr id="42" name="Picture 6" descr="C:\Users\tyasuda\AppData\Local\Microsoft\Windows\Temporary Internet Files\Content.IE5\Y76RCTG8\MC900431598[1].png">
                <a:extLst>
                  <a:ext uri="{FF2B5EF4-FFF2-40B4-BE49-F238E27FC236}">
                    <a16:creationId xmlns:a16="http://schemas.microsoft.com/office/drawing/2014/main" id="{671803F3-B16A-4038-A258-3B74699CD9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061" y="2203498"/>
                <a:ext cx="554246" cy="5542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星: 10 pt 15">
              <a:extLst>
                <a:ext uri="{FF2B5EF4-FFF2-40B4-BE49-F238E27FC236}">
                  <a16:creationId xmlns:a16="http://schemas.microsoft.com/office/drawing/2014/main" id="{E527FDAF-B2A8-416E-B19C-C4319049AF54}"/>
                </a:ext>
              </a:extLst>
            </p:cNvPr>
            <p:cNvSpPr/>
            <p:nvPr/>
          </p:nvSpPr>
          <p:spPr>
            <a:xfrm>
              <a:off x="6868925" y="1785406"/>
              <a:ext cx="487867" cy="487867"/>
            </a:xfrm>
            <a:prstGeom prst="star1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rPr>
                <a:t>証</a:t>
              </a:r>
              <a:endParaRPr kumimoji="1" lang="ja-JP" altLang="en-US" sz="1600" b="1" dirty="0">
                <a:solidFill>
                  <a:srgbClr val="FF0000"/>
                </a:solidFill>
              </a:endParaRPr>
            </a:p>
          </p:txBody>
        </p:sp>
      </p:grpSp>
      <p:sp>
        <p:nvSpPr>
          <p:cNvPr id="51" name="右矢印 14">
            <a:extLst>
              <a:ext uri="{FF2B5EF4-FFF2-40B4-BE49-F238E27FC236}">
                <a16:creationId xmlns:a16="http://schemas.microsoft.com/office/drawing/2014/main" id="{70564FBB-56A4-49B8-AE90-89CCD7596C4F}"/>
              </a:ext>
            </a:extLst>
          </p:cNvPr>
          <p:cNvSpPr/>
          <p:nvPr/>
        </p:nvSpPr>
        <p:spPr>
          <a:xfrm rot="10800000">
            <a:off x="2987823" y="4750964"/>
            <a:ext cx="3168352" cy="366359"/>
          </a:xfrm>
          <a:prstGeom prst="rightArrow">
            <a:avLst/>
          </a:prstGeom>
          <a:gradFill flip="none" rotWithShape="1">
            <a:gsLst>
              <a:gs pos="0">
                <a:srgbClr val="00CC00"/>
              </a:gs>
              <a:gs pos="50000">
                <a:srgbClr val="00FF00"/>
              </a:gs>
              <a:gs pos="100000">
                <a:srgbClr val="CCFF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DE741AF5-2A71-4A61-8D5C-B8D37E8C2D32}"/>
              </a:ext>
            </a:extLst>
          </p:cNvPr>
          <p:cNvGrpSpPr/>
          <p:nvPr/>
        </p:nvGrpSpPr>
        <p:grpSpPr>
          <a:xfrm>
            <a:off x="2696201" y="3891140"/>
            <a:ext cx="1475647" cy="897102"/>
            <a:chOff x="6444208" y="1465497"/>
            <a:chExt cx="1475647" cy="897102"/>
          </a:xfrm>
        </p:grpSpPr>
        <p:grpSp>
          <p:nvGrpSpPr>
            <p:cNvPr id="53" name="グループ化 52">
              <a:extLst>
                <a:ext uri="{FF2B5EF4-FFF2-40B4-BE49-F238E27FC236}">
                  <a16:creationId xmlns:a16="http://schemas.microsoft.com/office/drawing/2014/main" id="{A7D1C111-029A-4D0D-8E29-980DC8C7CF23}"/>
                </a:ext>
              </a:extLst>
            </p:cNvPr>
            <p:cNvGrpSpPr/>
            <p:nvPr/>
          </p:nvGrpSpPr>
          <p:grpSpPr>
            <a:xfrm>
              <a:off x="6444208" y="1465497"/>
              <a:ext cx="1475647" cy="897102"/>
              <a:chOff x="5887689" y="1860642"/>
              <a:chExt cx="1475647" cy="897102"/>
            </a:xfrm>
          </p:grpSpPr>
          <p:sp>
            <p:nvSpPr>
              <p:cNvPr id="55" name="メモ 11">
                <a:extLst>
                  <a:ext uri="{FF2B5EF4-FFF2-40B4-BE49-F238E27FC236}">
                    <a16:creationId xmlns:a16="http://schemas.microsoft.com/office/drawing/2014/main" id="{13E8BD40-057A-4D55-A3BD-1B2B4BABE60F}"/>
                  </a:ext>
                </a:extLst>
              </p:cNvPr>
              <p:cNvSpPr/>
              <p:nvPr/>
            </p:nvSpPr>
            <p:spPr>
              <a:xfrm>
                <a:off x="5887689" y="1860642"/>
                <a:ext cx="1475647" cy="669059"/>
              </a:xfrm>
              <a:prstGeom prst="foldedCorner">
                <a:avLst/>
              </a:prstGeom>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t>ボブの証明書</a:t>
                </a:r>
                <a:endParaRPr kumimoji="1" lang="en-US" altLang="ja-JP" sz="1600" dirty="0"/>
              </a:p>
            </p:txBody>
          </p:sp>
          <p:pic>
            <p:nvPicPr>
              <p:cNvPr id="56" name="Picture 6" descr="C:\Users\tyasuda\AppData\Local\Microsoft\Windows\Temporary Internet Files\Content.IE5\Y76RCTG8\MC900431598[1].png">
                <a:extLst>
                  <a:ext uri="{FF2B5EF4-FFF2-40B4-BE49-F238E27FC236}">
                    <a16:creationId xmlns:a16="http://schemas.microsoft.com/office/drawing/2014/main" id="{5BB2984B-AEC6-41BC-AF3A-0B4F5B3B6B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061" y="2203498"/>
                <a:ext cx="554246" cy="554246"/>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星: 10 pt 53">
              <a:extLst>
                <a:ext uri="{FF2B5EF4-FFF2-40B4-BE49-F238E27FC236}">
                  <a16:creationId xmlns:a16="http://schemas.microsoft.com/office/drawing/2014/main" id="{F7C9EEE5-07F5-420B-84B5-8CD7DC0BD37F}"/>
                </a:ext>
              </a:extLst>
            </p:cNvPr>
            <p:cNvSpPr/>
            <p:nvPr/>
          </p:nvSpPr>
          <p:spPr>
            <a:xfrm>
              <a:off x="6868925" y="1785406"/>
              <a:ext cx="487867" cy="487867"/>
            </a:xfrm>
            <a:prstGeom prst="star1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rPr>
                <a:t>証</a:t>
              </a:r>
              <a:endParaRPr kumimoji="1" lang="ja-JP" altLang="en-US" sz="1600" b="1" dirty="0">
                <a:solidFill>
                  <a:srgbClr val="FF0000"/>
                </a:solidFill>
              </a:endParaRPr>
            </a:p>
          </p:txBody>
        </p:sp>
      </p:grpSp>
      <p:grpSp>
        <p:nvGrpSpPr>
          <p:cNvPr id="21" name="グループ化 20">
            <a:extLst>
              <a:ext uri="{FF2B5EF4-FFF2-40B4-BE49-F238E27FC236}">
                <a16:creationId xmlns:a16="http://schemas.microsoft.com/office/drawing/2014/main" id="{63F76661-72BE-43A8-9154-4C8116707D70}"/>
              </a:ext>
            </a:extLst>
          </p:cNvPr>
          <p:cNvGrpSpPr/>
          <p:nvPr/>
        </p:nvGrpSpPr>
        <p:grpSpPr>
          <a:xfrm>
            <a:off x="2978635" y="5633432"/>
            <a:ext cx="879957" cy="742184"/>
            <a:chOff x="3056536" y="4374984"/>
            <a:chExt cx="879957" cy="742184"/>
          </a:xfrm>
        </p:grpSpPr>
        <p:pic>
          <p:nvPicPr>
            <p:cNvPr id="57" name="Picture 9" descr="C:\Users\tyasuda\AppData\Local\Microsoft\Windows\Temporary Internet Files\Content.IE5\HUDHTHD9\MC900014382[1].wmf">
              <a:extLst>
                <a:ext uri="{FF2B5EF4-FFF2-40B4-BE49-F238E27FC236}">
                  <a16:creationId xmlns:a16="http://schemas.microsoft.com/office/drawing/2014/main" id="{43B03369-EAF0-4699-A31A-94E114EB3E1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6536" y="4374984"/>
              <a:ext cx="879957" cy="54717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Users\tyasuda\AppData\Local\Microsoft\Windows\Temporary Internet Files\Content.IE5\3A0XDLEA\MC900431599[1].png">
              <a:extLst>
                <a:ext uri="{FF2B5EF4-FFF2-40B4-BE49-F238E27FC236}">
                  <a16:creationId xmlns:a16="http://schemas.microsoft.com/office/drawing/2014/main" id="{35015B6E-2B2C-4F79-A857-0784EE98EC4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6827" y="4634930"/>
              <a:ext cx="482238" cy="48223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テキスト ボックス 21">
            <a:extLst>
              <a:ext uri="{FF2B5EF4-FFF2-40B4-BE49-F238E27FC236}">
                <a16:creationId xmlns:a16="http://schemas.microsoft.com/office/drawing/2014/main" id="{C578D15F-1FF1-426F-B4AF-99AC2E380E65}"/>
              </a:ext>
            </a:extLst>
          </p:cNvPr>
          <p:cNvSpPr txBox="1"/>
          <p:nvPr/>
        </p:nvSpPr>
        <p:spPr>
          <a:xfrm>
            <a:off x="6568357" y="2438652"/>
            <a:ext cx="2448106" cy="338554"/>
          </a:xfrm>
          <a:prstGeom prst="rect">
            <a:avLst/>
          </a:prstGeom>
          <a:noFill/>
        </p:spPr>
        <p:txBody>
          <a:bodyPr wrap="none" rtlCol="0">
            <a:spAutoFit/>
          </a:bodyPr>
          <a:lstStyle/>
          <a:p>
            <a:r>
              <a:rPr kumimoji="1" lang="ja-JP" altLang="en-US" sz="1600" dirty="0"/>
              <a:t>① 公開鍵を認証局に送付</a:t>
            </a:r>
          </a:p>
        </p:txBody>
      </p:sp>
      <p:sp>
        <p:nvSpPr>
          <p:cNvPr id="61" name="テキスト ボックス 60">
            <a:extLst>
              <a:ext uri="{FF2B5EF4-FFF2-40B4-BE49-F238E27FC236}">
                <a16:creationId xmlns:a16="http://schemas.microsoft.com/office/drawing/2014/main" id="{67815CEF-ECF6-47C7-8200-35D5DE58E2CB}"/>
              </a:ext>
            </a:extLst>
          </p:cNvPr>
          <p:cNvSpPr txBox="1"/>
          <p:nvPr/>
        </p:nvSpPr>
        <p:spPr>
          <a:xfrm>
            <a:off x="4042487" y="3300429"/>
            <a:ext cx="2468946" cy="338554"/>
          </a:xfrm>
          <a:prstGeom prst="rect">
            <a:avLst/>
          </a:prstGeom>
          <a:noFill/>
        </p:spPr>
        <p:txBody>
          <a:bodyPr wrap="none" rtlCol="0">
            <a:spAutoFit/>
          </a:bodyPr>
          <a:lstStyle/>
          <a:p>
            <a:r>
              <a:rPr lang="ja-JP" altLang="en-US" sz="1600" dirty="0"/>
              <a:t>② 認証局の秘密鍵で</a:t>
            </a:r>
            <a:r>
              <a:rPr kumimoji="1" lang="ja-JP" altLang="en-US" sz="1600" dirty="0"/>
              <a:t>署名</a:t>
            </a:r>
          </a:p>
        </p:txBody>
      </p:sp>
      <p:sp>
        <p:nvSpPr>
          <p:cNvPr id="62" name="テキスト ボックス 61">
            <a:extLst>
              <a:ext uri="{FF2B5EF4-FFF2-40B4-BE49-F238E27FC236}">
                <a16:creationId xmlns:a16="http://schemas.microsoft.com/office/drawing/2014/main" id="{2066F57A-34E6-41DE-AD80-18B1FDD5014E}"/>
              </a:ext>
            </a:extLst>
          </p:cNvPr>
          <p:cNvSpPr txBox="1"/>
          <p:nvPr/>
        </p:nvSpPr>
        <p:spPr>
          <a:xfrm>
            <a:off x="1919063" y="3533433"/>
            <a:ext cx="1593706" cy="338554"/>
          </a:xfrm>
          <a:prstGeom prst="rect">
            <a:avLst/>
          </a:prstGeom>
          <a:noFill/>
        </p:spPr>
        <p:txBody>
          <a:bodyPr wrap="none" rtlCol="0">
            <a:spAutoFit/>
          </a:bodyPr>
          <a:lstStyle/>
          <a:p>
            <a:r>
              <a:rPr lang="ja-JP" altLang="en-US" sz="1600" dirty="0"/>
              <a:t>③ ボブから取得</a:t>
            </a:r>
            <a:endParaRPr kumimoji="1" lang="ja-JP" altLang="en-US" sz="1600" dirty="0"/>
          </a:p>
        </p:txBody>
      </p:sp>
      <p:grpSp>
        <p:nvGrpSpPr>
          <p:cNvPr id="63" name="グループ化 62">
            <a:extLst>
              <a:ext uri="{FF2B5EF4-FFF2-40B4-BE49-F238E27FC236}">
                <a16:creationId xmlns:a16="http://schemas.microsoft.com/office/drawing/2014/main" id="{D295E947-8CEB-4A8A-B617-56802A2838AF}"/>
              </a:ext>
            </a:extLst>
          </p:cNvPr>
          <p:cNvGrpSpPr/>
          <p:nvPr/>
        </p:nvGrpSpPr>
        <p:grpSpPr>
          <a:xfrm>
            <a:off x="215074" y="4402857"/>
            <a:ext cx="1475647" cy="897102"/>
            <a:chOff x="6444208" y="1465497"/>
            <a:chExt cx="1475647" cy="897102"/>
          </a:xfrm>
        </p:grpSpPr>
        <p:grpSp>
          <p:nvGrpSpPr>
            <p:cNvPr id="64" name="グループ化 63">
              <a:extLst>
                <a:ext uri="{FF2B5EF4-FFF2-40B4-BE49-F238E27FC236}">
                  <a16:creationId xmlns:a16="http://schemas.microsoft.com/office/drawing/2014/main" id="{D8A99B9D-B013-4CD9-A821-9E2D7F09DCFE}"/>
                </a:ext>
              </a:extLst>
            </p:cNvPr>
            <p:cNvGrpSpPr/>
            <p:nvPr/>
          </p:nvGrpSpPr>
          <p:grpSpPr>
            <a:xfrm>
              <a:off x="6444208" y="1465497"/>
              <a:ext cx="1475647" cy="897102"/>
              <a:chOff x="5887689" y="1860642"/>
              <a:chExt cx="1475647" cy="897102"/>
            </a:xfrm>
          </p:grpSpPr>
          <p:sp>
            <p:nvSpPr>
              <p:cNvPr id="66" name="メモ 11">
                <a:extLst>
                  <a:ext uri="{FF2B5EF4-FFF2-40B4-BE49-F238E27FC236}">
                    <a16:creationId xmlns:a16="http://schemas.microsoft.com/office/drawing/2014/main" id="{6679B29F-DC60-4256-B3EC-74FC1267292E}"/>
                  </a:ext>
                </a:extLst>
              </p:cNvPr>
              <p:cNvSpPr/>
              <p:nvPr/>
            </p:nvSpPr>
            <p:spPr>
              <a:xfrm>
                <a:off x="5887689" y="1860642"/>
                <a:ext cx="1475647" cy="669059"/>
              </a:xfrm>
              <a:prstGeom prst="foldedCorner">
                <a:avLst/>
              </a:prstGeom>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t>ボブの証明書</a:t>
                </a:r>
                <a:endParaRPr kumimoji="1" lang="en-US" altLang="ja-JP" sz="1600" dirty="0"/>
              </a:p>
            </p:txBody>
          </p:sp>
          <p:pic>
            <p:nvPicPr>
              <p:cNvPr id="67" name="Picture 6" descr="C:\Users\tyasuda\AppData\Local\Microsoft\Windows\Temporary Internet Files\Content.IE5\Y76RCTG8\MC900431598[1].png">
                <a:extLst>
                  <a:ext uri="{FF2B5EF4-FFF2-40B4-BE49-F238E27FC236}">
                    <a16:creationId xmlns:a16="http://schemas.microsoft.com/office/drawing/2014/main" id="{2613B091-F37F-4258-8074-A0E2ABBCCC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061" y="2203498"/>
                <a:ext cx="554246" cy="554246"/>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星: 10 pt 64">
              <a:extLst>
                <a:ext uri="{FF2B5EF4-FFF2-40B4-BE49-F238E27FC236}">
                  <a16:creationId xmlns:a16="http://schemas.microsoft.com/office/drawing/2014/main" id="{B18CE75E-2566-467A-A9CD-A7BD1613A5AE}"/>
                </a:ext>
              </a:extLst>
            </p:cNvPr>
            <p:cNvSpPr/>
            <p:nvPr/>
          </p:nvSpPr>
          <p:spPr>
            <a:xfrm>
              <a:off x="6868925" y="1785406"/>
              <a:ext cx="487867" cy="487867"/>
            </a:xfrm>
            <a:prstGeom prst="star10">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rPr>
                <a:t>証</a:t>
              </a:r>
              <a:endParaRPr kumimoji="1" lang="ja-JP" altLang="en-US" sz="1600" b="1" dirty="0">
                <a:solidFill>
                  <a:srgbClr val="FF0000"/>
                </a:solidFill>
              </a:endParaRPr>
            </a:p>
          </p:txBody>
        </p:sp>
      </p:grpSp>
      <p:sp>
        <p:nvSpPr>
          <p:cNvPr id="68" name="テキスト ボックス 67">
            <a:extLst>
              <a:ext uri="{FF2B5EF4-FFF2-40B4-BE49-F238E27FC236}">
                <a16:creationId xmlns:a16="http://schemas.microsoft.com/office/drawing/2014/main" id="{F0FE8987-E231-4787-ACDF-88EE3B984FC7}"/>
              </a:ext>
            </a:extLst>
          </p:cNvPr>
          <p:cNvSpPr txBox="1"/>
          <p:nvPr/>
        </p:nvSpPr>
        <p:spPr>
          <a:xfrm>
            <a:off x="210464" y="4067355"/>
            <a:ext cx="2254143" cy="338554"/>
          </a:xfrm>
          <a:prstGeom prst="rect">
            <a:avLst/>
          </a:prstGeom>
          <a:noFill/>
        </p:spPr>
        <p:txBody>
          <a:bodyPr wrap="none" rtlCol="0">
            <a:spAutoFit/>
          </a:bodyPr>
          <a:lstStyle/>
          <a:p>
            <a:r>
              <a:rPr lang="ja-JP" altLang="en-US" sz="1600" dirty="0"/>
              <a:t>④ 認証局の署名を検証</a:t>
            </a:r>
            <a:endParaRPr kumimoji="1" lang="ja-JP" altLang="en-US" sz="1600" dirty="0"/>
          </a:p>
        </p:txBody>
      </p:sp>
      <p:sp>
        <p:nvSpPr>
          <p:cNvPr id="69" name="テキスト ボックス 68">
            <a:extLst>
              <a:ext uri="{FF2B5EF4-FFF2-40B4-BE49-F238E27FC236}">
                <a16:creationId xmlns:a16="http://schemas.microsoft.com/office/drawing/2014/main" id="{0CE67515-96C2-4E59-9BBF-CB6FB77A80F7}"/>
              </a:ext>
            </a:extLst>
          </p:cNvPr>
          <p:cNvSpPr txBox="1"/>
          <p:nvPr/>
        </p:nvSpPr>
        <p:spPr>
          <a:xfrm>
            <a:off x="558040" y="5983043"/>
            <a:ext cx="2388795" cy="338554"/>
          </a:xfrm>
          <a:prstGeom prst="rect">
            <a:avLst/>
          </a:prstGeom>
          <a:noFill/>
        </p:spPr>
        <p:txBody>
          <a:bodyPr wrap="none" rtlCol="0">
            <a:spAutoFit/>
          </a:bodyPr>
          <a:lstStyle/>
          <a:p>
            <a:r>
              <a:rPr lang="ja-JP" altLang="en-US" sz="1600" dirty="0"/>
              <a:t>⑤ボブの公開鍵で暗号化</a:t>
            </a:r>
            <a:endParaRPr kumimoji="1" lang="ja-JP" altLang="en-US" sz="1600" dirty="0"/>
          </a:p>
        </p:txBody>
      </p:sp>
      <p:sp>
        <p:nvSpPr>
          <p:cNvPr id="70" name="テキスト ボックス 69">
            <a:extLst>
              <a:ext uri="{FF2B5EF4-FFF2-40B4-BE49-F238E27FC236}">
                <a16:creationId xmlns:a16="http://schemas.microsoft.com/office/drawing/2014/main" id="{4DBCDA5F-A9BA-4A55-AB40-E23833ECF873}"/>
              </a:ext>
            </a:extLst>
          </p:cNvPr>
          <p:cNvSpPr txBox="1"/>
          <p:nvPr/>
        </p:nvSpPr>
        <p:spPr>
          <a:xfrm>
            <a:off x="5890574" y="6131444"/>
            <a:ext cx="2388795" cy="338554"/>
          </a:xfrm>
          <a:prstGeom prst="rect">
            <a:avLst/>
          </a:prstGeom>
          <a:noFill/>
        </p:spPr>
        <p:txBody>
          <a:bodyPr wrap="none" rtlCol="0">
            <a:spAutoFit/>
          </a:bodyPr>
          <a:lstStyle/>
          <a:p>
            <a:r>
              <a:rPr lang="ja-JP" altLang="en-US" sz="1600" dirty="0"/>
              <a:t>⑥ボブの秘密鍵で複号化</a:t>
            </a:r>
            <a:endParaRPr kumimoji="1" lang="ja-JP" altLang="en-US" sz="1600" dirty="0"/>
          </a:p>
        </p:txBody>
      </p:sp>
      <p:pic>
        <p:nvPicPr>
          <p:cNvPr id="71" name="Picture 3" descr="C:\Users\tyasuda\AppData\Local\Microsoft\Windows\Temporary Internet Files\Content.IE5\9BQQ69DN\MC900239697[1].wmf">
            <a:extLst>
              <a:ext uri="{FF2B5EF4-FFF2-40B4-BE49-F238E27FC236}">
                <a16:creationId xmlns:a16="http://schemas.microsoft.com/office/drawing/2014/main" id="{C79693F3-6253-4984-86FE-64604260E7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2367" y="1657482"/>
            <a:ext cx="356744" cy="28557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72" name="テキスト ボックス 71">
            <a:extLst>
              <a:ext uri="{FF2B5EF4-FFF2-40B4-BE49-F238E27FC236}">
                <a16:creationId xmlns:a16="http://schemas.microsoft.com/office/drawing/2014/main" id="{1297A198-97E1-4374-8C11-7E9171BEC4FD}"/>
              </a:ext>
            </a:extLst>
          </p:cNvPr>
          <p:cNvSpPr txBox="1"/>
          <p:nvPr/>
        </p:nvSpPr>
        <p:spPr>
          <a:xfrm>
            <a:off x="6027285" y="1402046"/>
            <a:ext cx="1281019" cy="276999"/>
          </a:xfrm>
          <a:prstGeom prst="rect">
            <a:avLst/>
          </a:prstGeom>
          <a:noFill/>
        </p:spPr>
        <p:txBody>
          <a:bodyPr wrap="square" rtlCol="0">
            <a:spAutoFit/>
          </a:bodyPr>
          <a:lstStyle/>
          <a:p>
            <a:r>
              <a:rPr lang="ja-JP" altLang="en-US" sz="1200" dirty="0"/>
              <a:t>認証局の秘密鍵</a:t>
            </a:r>
            <a:endParaRPr kumimoji="1" lang="ja-JP" altLang="en-US" sz="1200" dirty="0"/>
          </a:p>
        </p:txBody>
      </p:sp>
      <p:cxnSp>
        <p:nvCxnSpPr>
          <p:cNvPr id="73" name="直線矢印コネクタ 72">
            <a:extLst>
              <a:ext uri="{FF2B5EF4-FFF2-40B4-BE49-F238E27FC236}">
                <a16:creationId xmlns:a16="http://schemas.microsoft.com/office/drawing/2014/main" id="{7A33193A-8C5E-4D56-92C3-2671D4B138D7}"/>
              </a:ext>
            </a:extLst>
          </p:cNvPr>
          <p:cNvCxnSpPr>
            <a:cxnSpLocks/>
            <a:stCxn id="72" idx="2"/>
          </p:cNvCxnSpPr>
          <p:nvPr/>
        </p:nvCxnSpPr>
        <p:spPr>
          <a:xfrm flipH="1">
            <a:off x="5656993" y="1679045"/>
            <a:ext cx="1010802" cy="13671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0" name="スクロール: 横 29">
            <a:extLst>
              <a:ext uri="{FF2B5EF4-FFF2-40B4-BE49-F238E27FC236}">
                <a16:creationId xmlns:a16="http://schemas.microsoft.com/office/drawing/2014/main" id="{44730A0A-6892-4B0C-8883-59177A18DA03}"/>
              </a:ext>
            </a:extLst>
          </p:cNvPr>
          <p:cNvSpPr/>
          <p:nvPr/>
        </p:nvSpPr>
        <p:spPr>
          <a:xfrm>
            <a:off x="162929" y="5288607"/>
            <a:ext cx="1650648" cy="826582"/>
          </a:xfrm>
          <a:prstGeom prst="horizontalScroll">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認証局の証明書</a:t>
            </a:r>
            <a:br>
              <a:rPr kumimoji="1" lang="en-US" altLang="ja-JP" sz="1400" dirty="0">
                <a:solidFill>
                  <a:schemeClr val="tx1"/>
                </a:solidFill>
              </a:rPr>
            </a:br>
            <a:r>
              <a:rPr kumimoji="1" lang="ja-JP" altLang="en-US" sz="1400" dirty="0">
                <a:solidFill>
                  <a:schemeClr val="tx1"/>
                </a:solidFill>
              </a:rPr>
              <a:t>（公開鍵）</a:t>
            </a:r>
          </a:p>
        </p:txBody>
      </p:sp>
    </p:spTree>
    <p:extLst>
      <p:ext uri="{BB962C8B-B14F-4D97-AF65-F5344CB8AC3E}">
        <p14:creationId xmlns:p14="http://schemas.microsoft.com/office/powerpoint/2010/main" val="298401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par>
                                <p:cTn id="60" presetID="10" presetClass="entr" presetSubtype="0" fill="hold" nodeType="withEffect">
                                  <p:stCondLst>
                                    <p:cond delay="0"/>
                                  </p:stCondLst>
                                  <p:childTnLst>
                                    <p:set>
                                      <p:cBhvr>
                                        <p:cTn id="61" dur="1" fill="hold">
                                          <p:stCondLst>
                                            <p:cond delay="0"/>
                                          </p:stCondLst>
                                        </p:cTn>
                                        <p:tgtEl>
                                          <p:spTgt spid="2059"/>
                                        </p:tgtEl>
                                        <p:attrNameLst>
                                          <p:attrName>style.visibility</p:attrName>
                                        </p:attrNameLst>
                                      </p:cBhvr>
                                      <p:to>
                                        <p:strVal val="visible"/>
                                      </p:to>
                                    </p:set>
                                    <p:animEffect transition="in" filter="fade">
                                      <p:cBhvr>
                                        <p:cTn id="62"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15" grpId="0" animBg="1"/>
      <p:bldP spid="51" grpId="0" animBg="1"/>
      <p:bldP spid="22" grpId="0"/>
      <p:bldP spid="61" grpId="0"/>
      <p:bldP spid="62" grpId="0"/>
      <p:bldP spid="68" grpId="0"/>
      <p:bldP spid="69" grpId="0"/>
      <p:bldP spid="7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212726"/>
            <a:ext cx="7886700" cy="1325563"/>
          </a:xfrm>
        </p:spPr>
        <p:txBody>
          <a:bodyPr>
            <a:normAutofit/>
          </a:bodyPr>
          <a:lstStyle/>
          <a:p>
            <a:r>
              <a:rPr kumimoji="1" lang="ja-JP" altLang="en-US" sz="4000" dirty="0"/>
              <a:t>信頼できる認証局一覧は先に配布</a:t>
            </a:r>
          </a:p>
        </p:txBody>
      </p:sp>
      <p:pic>
        <p:nvPicPr>
          <p:cNvPr id="6" name="コンテンツ プレースホルダー 5"/>
          <p:cNvPicPr>
            <a:picLocks noGrp="1" noChangeAspect="1"/>
          </p:cNvPicPr>
          <p:nvPr>
            <p:ph idx="1"/>
          </p:nvPr>
        </p:nvPicPr>
        <p:blipFill rotWithShape="1">
          <a:blip r:embed="rId2">
            <a:extLst>
              <a:ext uri="{28A0092B-C50C-407E-A947-70E740481C1C}">
                <a14:useLocalDpi xmlns:a14="http://schemas.microsoft.com/office/drawing/2010/main" val="0"/>
              </a:ext>
            </a:extLst>
          </a:blip>
          <a:srcRect b="18518"/>
          <a:stretch/>
        </p:blipFill>
        <p:spPr>
          <a:xfrm>
            <a:off x="1845877" y="1127050"/>
            <a:ext cx="5852095" cy="5027527"/>
          </a:xfrm>
          <a:prstGeom prst="rect">
            <a:avLst/>
          </a:prstGeom>
          <a:ln>
            <a:noFill/>
          </a:ln>
          <a:effectLst>
            <a:outerShdw blurRad="190500" algn="tl" rotWithShape="0">
              <a:srgbClr val="000000">
                <a:alpha val="70000"/>
              </a:srgbClr>
            </a:outerShdw>
          </a:effectLst>
        </p:spPr>
      </p:pic>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44</a:t>
            </a:fld>
            <a:endParaRPr lang="ja-JP" altLang="en-US"/>
          </a:p>
        </p:txBody>
      </p:sp>
      <p:sp>
        <p:nvSpPr>
          <p:cNvPr id="7" name="四角形: 角を丸くする 6">
            <a:extLst>
              <a:ext uri="{FF2B5EF4-FFF2-40B4-BE49-F238E27FC236}">
                <a16:creationId xmlns:a16="http://schemas.microsoft.com/office/drawing/2014/main" id="{D25B5F26-8945-44E6-9830-5B46D11F79BA}"/>
              </a:ext>
            </a:extLst>
          </p:cNvPr>
          <p:cNvSpPr/>
          <p:nvPr/>
        </p:nvSpPr>
        <p:spPr>
          <a:xfrm>
            <a:off x="6211444" y="1127050"/>
            <a:ext cx="2550412" cy="1756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CA/Browser Forum </a:t>
            </a:r>
            <a:r>
              <a:rPr lang="ja-JP" altLang="en-US" dirty="0"/>
              <a:t>のガイドラインに基づく</a:t>
            </a:r>
            <a:r>
              <a:rPr lang="en-US" altLang="ja-JP" dirty="0" err="1"/>
              <a:t>WebTrust</a:t>
            </a:r>
            <a:r>
              <a:rPr lang="en-US" altLang="ja-JP" dirty="0"/>
              <a:t> for CA </a:t>
            </a:r>
            <a:r>
              <a:rPr lang="ja-JP" altLang="en-US" dirty="0"/>
              <a:t>の監査基準を満たす必要がある</a:t>
            </a:r>
          </a:p>
        </p:txBody>
      </p:sp>
      <p:sp>
        <p:nvSpPr>
          <p:cNvPr id="4" name="フッター プレースホルダー 3">
            <a:extLst>
              <a:ext uri="{FF2B5EF4-FFF2-40B4-BE49-F238E27FC236}">
                <a16:creationId xmlns:a16="http://schemas.microsoft.com/office/drawing/2014/main" id="{82E06784-B774-44FA-AA6A-5225A285A5A2}"/>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1182856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150" y="184530"/>
            <a:ext cx="7886700" cy="1325563"/>
          </a:xfrm>
        </p:spPr>
        <p:txBody>
          <a:bodyPr>
            <a:normAutofit/>
          </a:bodyPr>
          <a:lstStyle/>
          <a:p>
            <a:r>
              <a:rPr kumimoji="1" lang="en-US" altLang="ja-JP" sz="4000" dirty="0"/>
              <a:t>Extended Validation </a:t>
            </a:r>
            <a:r>
              <a:rPr kumimoji="1" lang="ja-JP" altLang="en-US" sz="4000" dirty="0"/>
              <a:t>証明書</a:t>
            </a:r>
          </a:p>
        </p:txBody>
      </p:sp>
      <p:sp>
        <p:nvSpPr>
          <p:cNvPr id="7" name="コンテンツ プレースホルダー 6"/>
          <p:cNvSpPr>
            <a:spLocks noGrp="1"/>
          </p:cNvSpPr>
          <p:nvPr>
            <p:ph idx="1"/>
          </p:nvPr>
        </p:nvSpPr>
        <p:spPr>
          <a:xfrm>
            <a:off x="1942415" y="5086350"/>
            <a:ext cx="6591985" cy="824872"/>
          </a:xfrm>
        </p:spPr>
        <p:txBody>
          <a:bodyPr>
            <a:normAutofit/>
          </a:bodyPr>
          <a:lstStyle/>
          <a:p>
            <a:r>
              <a:rPr lang="ja-JP" altLang="en-US" dirty="0"/>
              <a:t>一定の基準を満たした審査を通った証明書</a:t>
            </a:r>
            <a:endParaRPr lang="en-US" altLang="ja-JP" dirty="0"/>
          </a:p>
          <a:p>
            <a:pPr lvl="1"/>
            <a:r>
              <a:rPr kumimoji="1" lang="ja-JP" altLang="en-US" dirty="0"/>
              <a:t>アドレスバーが緑色になる</a:t>
            </a: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45</a:t>
            </a:fld>
            <a:endParaRPr lang="ja-JP" altLang="en-US"/>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886" y="1292441"/>
            <a:ext cx="4720464" cy="36421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05096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200026"/>
            <a:ext cx="7886700" cy="1325563"/>
          </a:xfrm>
        </p:spPr>
        <p:txBody>
          <a:bodyPr>
            <a:normAutofit/>
          </a:bodyPr>
          <a:lstStyle/>
          <a:p>
            <a:r>
              <a:rPr lang="ja-JP" altLang="en-US" sz="4000" dirty="0"/>
              <a:t>証明書の偽造は可能？</a:t>
            </a:r>
            <a:endParaRPr kumimoji="1" lang="ja-JP" altLang="en-US" sz="4000" dirty="0"/>
          </a:p>
        </p:txBody>
      </p:sp>
      <p:sp>
        <p:nvSpPr>
          <p:cNvPr id="3" name="コンテンツ プレースホルダー 2"/>
          <p:cNvSpPr>
            <a:spLocks noGrp="1"/>
          </p:cNvSpPr>
          <p:nvPr>
            <p:ph idx="1"/>
          </p:nvPr>
        </p:nvSpPr>
        <p:spPr>
          <a:xfrm>
            <a:off x="476250" y="1525589"/>
            <a:ext cx="8426450" cy="4830762"/>
          </a:xfrm>
        </p:spPr>
        <p:txBody>
          <a:bodyPr>
            <a:normAutofit lnSpcReduction="10000"/>
          </a:bodyPr>
          <a:lstStyle/>
          <a:p>
            <a:r>
              <a:rPr kumimoji="1" lang="ja-JP" altLang="en-US" sz="2800" dirty="0"/>
              <a:t>「信頼できる認証局」は証明書を発行するときにサーバの素性を調査する</a:t>
            </a:r>
            <a:endParaRPr kumimoji="1" lang="en-US" altLang="ja-JP" sz="2800" dirty="0"/>
          </a:p>
          <a:p>
            <a:pPr lvl="1"/>
            <a:r>
              <a:rPr kumimoji="1" lang="ja-JP" altLang="en-US" sz="2400" dirty="0"/>
              <a:t>他所の人が </a:t>
            </a:r>
            <a:r>
              <a:rPr kumimoji="1" lang="en-US" altLang="ja-JP" sz="2400" dirty="0">
                <a:hlinkClick r:id="rId2"/>
              </a:rPr>
              <a:t>www.kyushu-u.ac.jp</a:t>
            </a:r>
            <a:r>
              <a:rPr kumimoji="1" lang="en-US" altLang="ja-JP" sz="2400" dirty="0"/>
              <a:t> </a:t>
            </a:r>
            <a:r>
              <a:rPr kumimoji="1" lang="ja-JP" altLang="en-US" sz="2400" dirty="0"/>
              <a:t>の名前の入った証明書を発行することはできない（建前上）</a:t>
            </a:r>
            <a:endParaRPr kumimoji="1" lang="en-US" altLang="ja-JP" sz="2400" dirty="0"/>
          </a:p>
          <a:p>
            <a:pPr lvl="1"/>
            <a:r>
              <a:rPr lang="ja-JP" altLang="en-US" sz="2400" dirty="0"/>
              <a:t>本物は「信頼できる認証局」の</a:t>
            </a:r>
            <a:r>
              <a:rPr lang="ja-JP" altLang="en-US" sz="2400" dirty="0">
                <a:solidFill>
                  <a:srgbClr val="FF0000"/>
                </a:solidFill>
              </a:rPr>
              <a:t>秘密鍵で署名</a:t>
            </a:r>
            <a:r>
              <a:rPr lang="ja-JP" altLang="en-US" sz="2400" dirty="0"/>
              <a:t>されている</a:t>
            </a:r>
            <a:endParaRPr kumimoji="1" lang="en-US" altLang="ja-JP" sz="2100" dirty="0"/>
          </a:p>
          <a:p>
            <a:pPr lvl="3"/>
            <a:endParaRPr kumimoji="1" lang="en-US" altLang="ja-JP" sz="1600" dirty="0"/>
          </a:p>
          <a:p>
            <a:r>
              <a:rPr lang="ja-JP" altLang="en-US" sz="2800" dirty="0"/>
              <a:t>証明書を勝手に作ることは可能だが、「信頼できる認証局」の</a:t>
            </a:r>
            <a:r>
              <a:rPr lang="ja-JP" altLang="en-US" sz="2800" dirty="0">
                <a:solidFill>
                  <a:srgbClr val="FF0000"/>
                </a:solidFill>
              </a:rPr>
              <a:t>署名</a:t>
            </a:r>
            <a:r>
              <a:rPr lang="ja-JP" altLang="en-US" sz="2800" dirty="0"/>
              <a:t>を付けられない</a:t>
            </a:r>
            <a:endParaRPr lang="en-US" altLang="ja-JP" sz="2800" dirty="0"/>
          </a:p>
          <a:p>
            <a:pPr lvl="1"/>
            <a:r>
              <a:rPr kumimoji="1" lang="ja-JP" altLang="en-US" sz="2400" dirty="0"/>
              <a:t>インストール済の「信頼できる認証局」に偽認証局を入れる、という攻撃はある</a:t>
            </a:r>
            <a:endParaRPr kumimoji="1" lang="en-US" altLang="ja-JP" sz="2400" dirty="0"/>
          </a:p>
          <a:p>
            <a:pPr lvl="2"/>
            <a:endParaRPr lang="en-US" altLang="ja-JP" sz="1800" dirty="0"/>
          </a:p>
          <a:p>
            <a:r>
              <a:rPr lang="ja-JP" altLang="en-US" sz="2800" dirty="0"/>
              <a:t>証明書だけよそからコピーして来ても、ペアになる</a:t>
            </a:r>
            <a:r>
              <a:rPr lang="ja-JP" altLang="en-US" sz="2800" dirty="0">
                <a:solidFill>
                  <a:srgbClr val="FF0000"/>
                </a:solidFill>
              </a:rPr>
              <a:t>秘密鍵</a:t>
            </a:r>
            <a:r>
              <a:rPr lang="ja-JP" altLang="en-US" sz="2800" dirty="0"/>
              <a:t>がないと使えない</a:t>
            </a:r>
            <a:endParaRPr kumimoji="1" lang="ja-JP" altLang="en-US" sz="28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46</a:t>
            </a:fld>
            <a:endParaRPr lang="ja-JP" altLang="en-US"/>
          </a:p>
        </p:txBody>
      </p:sp>
      <p:sp>
        <p:nvSpPr>
          <p:cNvPr id="4" name="フッター プレースホルダー 3">
            <a:extLst>
              <a:ext uri="{FF2B5EF4-FFF2-40B4-BE49-F238E27FC236}">
                <a16:creationId xmlns:a16="http://schemas.microsoft.com/office/drawing/2014/main" id="{7A3D5164-22ED-46E8-9D55-5C22B8D42525}"/>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2023817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警告画面</a:t>
            </a:r>
            <a:br>
              <a:rPr kumimoji="1" lang="en-US" altLang="ja-JP" sz="4000" dirty="0"/>
            </a:br>
            <a:r>
              <a:rPr lang="ja-JP" altLang="en-US" sz="4000" dirty="0"/>
              <a:t>（</a:t>
            </a:r>
            <a:r>
              <a:rPr lang="en-US" altLang="ja-JP" sz="4000" dirty="0"/>
              <a:t>Internet Explorer</a:t>
            </a:r>
            <a:r>
              <a:rPr lang="ja-JP" altLang="en-US" sz="4000" dirty="0"/>
              <a:t>）</a:t>
            </a:r>
            <a:endParaRPr kumimoji="1" lang="ja-JP" altLang="en-US" sz="4000" dirty="0"/>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6771" y="1825625"/>
            <a:ext cx="6910458" cy="4351338"/>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47</a:t>
            </a:fld>
            <a:endParaRPr lang="ja-JP" altLang="en-US"/>
          </a:p>
        </p:txBody>
      </p:sp>
    </p:spTree>
    <p:extLst>
      <p:ext uri="{BB962C8B-B14F-4D97-AF65-F5344CB8AC3E}">
        <p14:creationId xmlns:p14="http://schemas.microsoft.com/office/powerpoint/2010/main" val="1438618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C1E7FF-8A6B-4469-A470-CFFD36EE5EA7}"/>
              </a:ext>
            </a:extLst>
          </p:cNvPr>
          <p:cNvSpPr>
            <a:spLocks noGrp="1"/>
          </p:cNvSpPr>
          <p:nvPr>
            <p:ph type="title"/>
          </p:nvPr>
        </p:nvSpPr>
        <p:spPr/>
        <p:txBody>
          <a:bodyPr>
            <a:normAutofit/>
          </a:bodyPr>
          <a:lstStyle/>
          <a:p>
            <a:r>
              <a:rPr lang="ja-JP" altLang="en-US" sz="3600" dirty="0"/>
              <a:t>まとめ</a:t>
            </a:r>
          </a:p>
        </p:txBody>
      </p:sp>
      <p:sp>
        <p:nvSpPr>
          <p:cNvPr id="9" name="コンテンツ プレースホルダー 8">
            <a:extLst>
              <a:ext uri="{FF2B5EF4-FFF2-40B4-BE49-F238E27FC236}">
                <a16:creationId xmlns:a16="http://schemas.microsoft.com/office/drawing/2014/main" id="{0D4466DD-2240-46D7-A081-85A81DF6A0CA}"/>
              </a:ext>
            </a:extLst>
          </p:cNvPr>
          <p:cNvSpPr>
            <a:spLocks noGrp="1"/>
          </p:cNvSpPr>
          <p:nvPr>
            <p:ph idx="1"/>
          </p:nvPr>
        </p:nvSpPr>
        <p:spPr>
          <a:xfrm>
            <a:off x="628650" y="1825625"/>
            <a:ext cx="7994650" cy="4351338"/>
          </a:xfrm>
        </p:spPr>
        <p:txBody>
          <a:bodyPr>
            <a:normAutofit/>
          </a:bodyPr>
          <a:lstStyle/>
          <a:p>
            <a:r>
              <a:rPr kumimoji="1" lang="ja-JP" altLang="en-US" sz="2400" dirty="0"/>
              <a:t>今日の情報セキュリティは暗号技術に支えられている</a:t>
            </a:r>
            <a:endParaRPr kumimoji="1" lang="en-US" altLang="ja-JP" sz="2400" dirty="0"/>
          </a:p>
          <a:p>
            <a:pPr lvl="1"/>
            <a:r>
              <a:rPr lang="ja-JP" altLang="en-US" sz="2000" dirty="0"/>
              <a:t>共通鍵暗号方式</a:t>
            </a:r>
            <a:endParaRPr lang="en-US" altLang="ja-JP" sz="2000" dirty="0"/>
          </a:p>
          <a:p>
            <a:pPr lvl="1"/>
            <a:r>
              <a:rPr kumimoji="1" lang="ja-JP" altLang="en-US" sz="2000" dirty="0"/>
              <a:t>公開鍵暗号方式</a:t>
            </a:r>
            <a:endParaRPr lang="en-US" altLang="ja-JP" sz="2000" dirty="0"/>
          </a:p>
          <a:p>
            <a:pPr lvl="1"/>
            <a:r>
              <a:rPr lang="ja-JP" altLang="en-US" sz="2000"/>
              <a:t>ハッシュ</a:t>
            </a:r>
            <a:r>
              <a:rPr lang="ja-JP" altLang="en-US" sz="2000" dirty="0"/>
              <a:t>関数</a:t>
            </a:r>
            <a:endParaRPr lang="en-US" altLang="ja-JP" sz="2000" dirty="0"/>
          </a:p>
          <a:p>
            <a:pPr lvl="1"/>
            <a:r>
              <a:rPr lang="en-US" altLang="ja-JP" sz="2000" dirty="0"/>
              <a:t>…</a:t>
            </a:r>
          </a:p>
          <a:p>
            <a:r>
              <a:rPr lang="ja-JP" altLang="en-US" sz="2400" dirty="0"/>
              <a:t>個々の技術を組み合わせて安全な情報システムが作られる</a:t>
            </a:r>
            <a:endParaRPr lang="en-US" altLang="ja-JP" sz="2400" dirty="0"/>
          </a:p>
          <a:p>
            <a:pPr lvl="1"/>
            <a:r>
              <a:rPr lang="ja-JP" altLang="en-US" sz="2000" dirty="0"/>
              <a:t>通信路の保護</a:t>
            </a:r>
            <a:endParaRPr lang="en-US" altLang="ja-JP" sz="2000" dirty="0"/>
          </a:p>
          <a:p>
            <a:pPr lvl="2"/>
            <a:r>
              <a:rPr lang="en-US" altLang="ja-JP" sz="1600" dirty="0"/>
              <a:t>Transport Layer Security</a:t>
            </a:r>
          </a:p>
          <a:p>
            <a:pPr lvl="1"/>
            <a:r>
              <a:rPr lang="ja-JP" altLang="en-US" sz="2000" dirty="0"/>
              <a:t>外部記憶の保護</a:t>
            </a:r>
            <a:endParaRPr lang="en-US" altLang="ja-JP" sz="2000" dirty="0"/>
          </a:p>
          <a:p>
            <a:pPr lvl="1"/>
            <a:r>
              <a:rPr kumimoji="1" lang="ja-JP" altLang="en-US" sz="2000" dirty="0"/>
              <a:t>デジタル署名</a:t>
            </a:r>
            <a:endParaRPr kumimoji="1" lang="en-US" altLang="ja-JP" sz="2000" dirty="0"/>
          </a:p>
          <a:p>
            <a:pPr lvl="1"/>
            <a:r>
              <a:rPr kumimoji="1" lang="ja-JP" altLang="en-US" sz="2000" dirty="0"/>
              <a:t>（本人）認証</a:t>
            </a:r>
            <a:endParaRPr kumimoji="1" lang="en-US" altLang="ja-JP" sz="2000" dirty="0"/>
          </a:p>
          <a:p>
            <a:pPr lvl="2"/>
            <a:r>
              <a:rPr lang="ja-JP" altLang="en-US" sz="1700" dirty="0"/>
              <a:t>サーバ証明書・クライアント証明書等々</a:t>
            </a:r>
            <a:endParaRPr kumimoji="1" lang="en-US" altLang="ja-JP" sz="1700" dirty="0"/>
          </a:p>
          <a:p>
            <a:endParaRPr kumimoji="1" lang="ja-JP" altLang="en-US" sz="2400" dirty="0"/>
          </a:p>
        </p:txBody>
      </p:sp>
      <p:sp>
        <p:nvSpPr>
          <p:cNvPr id="5" name="スライド番号プレースホルダー 4">
            <a:extLst>
              <a:ext uri="{FF2B5EF4-FFF2-40B4-BE49-F238E27FC236}">
                <a16:creationId xmlns:a16="http://schemas.microsoft.com/office/drawing/2014/main" id="{AD21DA94-6348-4850-BFB9-F118C530E38A}"/>
              </a:ext>
            </a:extLst>
          </p:cNvPr>
          <p:cNvSpPr>
            <a:spLocks noGrp="1"/>
          </p:cNvSpPr>
          <p:nvPr>
            <p:ph type="sldNum" sz="quarter" idx="12"/>
          </p:nvPr>
        </p:nvSpPr>
        <p:spPr/>
        <p:txBody>
          <a:bodyPr/>
          <a:lstStyle/>
          <a:p>
            <a:fld id="{7E280EC1-6B44-4B49-82BC-9ACA7170F820}" type="slidenum">
              <a:rPr lang="ja-JP" altLang="en-US" smtClean="0"/>
              <a:pPr/>
              <a:t>48</a:t>
            </a:fld>
            <a:endParaRPr lang="ja-JP" altLang="en-US"/>
          </a:p>
        </p:txBody>
      </p:sp>
      <p:sp>
        <p:nvSpPr>
          <p:cNvPr id="3" name="フッター プレースホルダー 2">
            <a:extLst>
              <a:ext uri="{FF2B5EF4-FFF2-40B4-BE49-F238E27FC236}">
                <a16:creationId xmlns:a16="http://schemas.microsoft.com/office/drawing/2014/main" id="{420CAFC8-7FDD-4BBA-BB80-0BFB086BA3B2}"/>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4866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４大脅威 （</a:t>
            </a:r>
            <a:r>
              <a:rPr lang="en-US" altLang="ja-JP" sz="4000" dirty="0"/>
              <a:t>1/4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a:pPr>
            <a:r>
              <a:rPr lang="ja-JP" altLang="en-US" sz="3200" dirty="0">
                <a:solidFill>
                  <a:schemeClr val="bg2">
                    <a:lumMod val="25000"/>
                  </a:schemeClr>
                </a:solidFill>
              </a:rPr>
              <a:t> </a:t>
            </a:r>
            <a:r>
              <a:rPr lang="ja-JP" altLang="en-US" sz="3200" dirty="0">
                <a:solidFill>
                  <a:srgbClr val="FF0000"/>
                </a:solidFill>
              </a:rPr>
              <a:t>盗聴</a:t>
            </a: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5</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06" y="3789040"/>
            <a:ext cx="1294423" cy="1294423"/>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4731" y="3719850"/>
            <a:ext cx="1363613" cy="136361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9" name="直線矢印コネクタ 8"/>
          <p:cNvCxnSpPr/>
          <p:nvPr/>
        </p:nvCxnSpPr>
        <p:spPr>
          <a:xfrm>
            <a:off x="3101418" y="4581676"/>
            <a:ext cx="276672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フリーフォーム 9"/>
          <p:cNvSpPr/>
          <p:nvPr/>
        </p:nvSpPr>
        <p:spPr>
          <a:xfrm rot="20755471">
            <a:off x="4136318" y="3684813"/>
            <a:ext cx="614492" cy="861826"/>
          </a:xfrm>
          <a:custGeom>
            <a:avLst/>
            <a:gdLst>
              <a:gd name="connsiteX0" fmla="*/ 0 w 902524"/>
              <a:gd name="connsiteY0" fmla="*/ 463137 h 475059"/>
              <a:gd name="connsiteX1" fmla="*/ 558140 w 902524"/>
              <a:gd name="connsiteY1" fmla="*/ 415636 h 475059"/>
              <a:gd name="connsiteX2" fmla="*/ 902524 w 902524"/>
              <a:gd name="connsiteY2" fmla="*/ 0 h 475059"/>
            </a:gdLst>
            <a:ahLst/>
            <a:cxnLst>
              <a:cxn ang="0">
                <a:pos x="connsiteX0" y="connsiteY0"/>
              </a:cxn>
              <a:cxn ang="0">
                <a:pos x="connsiteX1" y="connsiteY1"/>
              </a:cxn>
              <a:cxn ang="0">
                <a:pos x="connsiteX2" y="connsiteY2"/>
              </a:cxn>
            </a:cxnLst>
            <a:rect l="l" t="t" r="r" b="b"/>
            <a:pathLst>
              <a:path w="902524" h="475059">
                <a:moveTo>
                  <a:pt x="0" y="463137"/>
                </a:moveTo>
                <a:cubicBezTo>
                  <a:pt x="203859" y="477981"/>
                  <a:pt x="407719" y="492825"/>
                  <a:pt x="558140" y="415636"/>
                </a:cubicBezTo>
                <a:cubicBezTo>
                  <a:pt x="708561" y="338447"/>
                  <a:pt x="805542" y="169223"/>
                  <a:pt x="902524" y="0"/>
                </a:cubicBezTo>
              </a:path>
            </a:pathLst>
          </a:custGeom>
          <a:noFill/>
          <a:ln>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338709"/>
            <a:ext cx="936900" cy="149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tyasuda\AppData\Local\Microsoft\Windows\Temporary Internet Files\Content.IE5\2RIGOM20\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229" y="4725144"/>
            <a:ext cx="1058302" cy="10583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tyasuda\AppData\Local\Microsoft\Windows\Temporary Internet Files\Content.IE5\2RIGOM20\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030" y="2566908"/>
            <a:ext cx="1058302" cy="105830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845400" y="5805264"/>
            <a:ext cx="3454792" cy="369332"/>
          </a:xfrm>
          <a:prstGeom prst="rect">
            <a:avLst/>
          </a:prstGeom>
          <a:noFill/>
        </p:spPr>
        <p:txBody>
          <a:bodyPr wrap="none" rtlCol="0">
            <a:spAutoFit/>
          </a:bodyPr>
          <a:lstStyle/>
          <a:p>
            <a:r>
              <a:rPr kumimoji="1" lang="ja-JP" altLang="en-US" dirty="0"/>
              <a:t>情報の</a:t>
            </a:r>
            <a:r>
              <a:rPr kumimoji="1" lang="ja-JP" altLang="en-US" u="sng" dirty="0"/>
              <a:t>機密性</a:t>
            </a:r>
            <a:r>
              <a:rPr kumimoji="1" lang="ja-JP" altLang="en-US" dirty="0"/>
              <a:t>が守られていない。</a:t>
            </a:r>
          </a:p>
        </p:txBody>
      </p:sp>
    </p:spTree>
    <p:extLst>
      <p:ext uri="{BB962C8B-B14F-4D97-AF65-F5344CB8AC3E}">
        <p14:creationId xmlns:p14="http://schemas.microsoft.com/office/powerpoint/2010/main" val="236336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４大脅威 （</a:t>
            </a:r>
            <a:r>
              <a:rPr lang="en-US" altLang="ja-JP" sz="4000" dirty="0"/>
              <a:t>2/4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2"/>
            </a:pPr>
            <a:r>
              <a:rPr lang="en-US" altLang="ja-JP" sz="3200" dirty="0"/>
              <a:t> </a:t>
            </a:r>
            <a:r>
              <a:rPr lang="ja-JP" altLang="en-US" sz="3200" dirty="0">
                <a:solidFill>
                  <a:srgbClr val="FF0000"/>
                </a:solidFill>
              </a:rPr>
              <a:t>なりすまし</a:t>
            </a: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6</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561" y="4020591"/>
            <a:ext cx="1352625" cy="1352625"/>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735" y="3943838"/>
            <a:ext cx="1429378" cy="1429378"/>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767" y="2708919"/>
            <a:ext cx="927390" cy="148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C:\Users\tyasuda\AppData\Local\Microsoft\Windows\Temporary Internet Files\Content.IE5\6G6W7DUK\MC90043164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70795">
            <a:off x="3239871" y="2647330"/>
            <a:ext cx="775972" cy="1642578"/>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1" name="フリーフォーム 10"/>
          <p:cNvSpPr/>
          <p:nvPr/>
        </p:nvSpPr>
        <p:spPr>
          <a:xfrm>
            <a:off x="4090015" y="3920035"/>
            <a:ext cx="2210177" cy="733101"/>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none" w="lg" len="med"/>
            <a:tailEnd type="triangle" w="lg"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フリーフォーム 11"/>
          <p:cNvSpPr/>
          <p:nvPr/>
        </p:nvSpPr>
        <p:spPr>
          <a:xfrm>
            <a:off x="3995936" y="4286585"/>
            <a:ext cx="2210177" cy="654583"/>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triangle" w="lg"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3" name="テキスト ボックス 12"/>
          <p:cNvSpPr txBox="1"/>
          <p:nvPr/>
        </p:nvSpPr>
        <p:spPr>
          <a:xfrm>
            <a:off x="2845400" y="5589240"/>
            <a:ext cx="3454792" cy="369332"/>
          </a:xfrm>
          <a:prstGeom prst="rect">
            <a:avLst/>
          </a:prstGeom>
          <a:noFill/>
        </p:spPr>
        <p:txBody>
          <a:bodyPr wrap="none" rtlCol="0">
            <a:spAutoFit/>
          </a:bodyPr>
          <a:lstStyle/>
          <a:p>
            <a:r>
              <a:rPr kumimoji="1" lang="ja-JP" altLang="en-US" dirty="0"/>
              <a:t>情報の</a:t>
            </a:r>
            <a:r>
              <a:rPr kumimoji="1" lang="ja-JP" altLang="en-US" u="sng" dirty="0"/>
              <a:t>機密性</a:t>
            </a:r>
            <a:r>
              <a:rPr kumimoji="1" lang="ja-JP" altLang="en-US" dirty="0"/>
              <a:t>が守られていない。</a:t>
            </a:r>
          </a:p>
        </p:txBody>
      </p:sp>
    </p:spTree>
    <p:extLst>
      <p:ext uri="{BB962C8B-B14F-4D97-AF65-F5344CB8AC3E}">
        <p14:creationId xmlns:p14="http://schemas.microsoft.com/office/powerpoint/2010/main" val="289807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４大脅威 （</a:t>
            </a:r>
            <a:r>
              <a:rPr lang="en-US" altLang="ja-JP" sz="4000" dirty="0"/>
              <a:t>3/4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3"/>
            </a:pPr>
            <a:r>
              <a:rPr lang="en-US" altLang="ja-JP" sz="3200" dirty="0"/>
              <a:t> </a:t>
            </a:r>
            <a:r>
              <a:rPr lang="ja-JP" altLang="en-US" sz="3200" dirty="0">
                <a:solidFill>
                  <a:srgbClr val="FF0000"/>
                </a:solidFill>
              </a:rPr>
              <a:t>改ざん</a:t>
            </a: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7</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210377"/>
            <a:ext cx="1513760" cy="151376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298428"/>
            <a:ext cx="1498724" cy="149872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フリーフォーム 8"/>
          <p:cNvSpPr/>
          <p:nvPr/>
        </p:nvSpPr>
        <p:spPr>
          <a:xfrm>
            <a:off x="2894373" y="3677136"/>
            <a:ext cx="1226217" cy="605346"/>
          </a:xfrm>
          <a:custGeom>
            <a:avLst/>
            <a:gdLst>
              <a:gd name="connsiteX0" fmla="*/ 0 w 902524"/>
              <a:gd name="connsiteY0" fmla="*/ 463137 h 475059"/>
              <a:gd name="connsiteX1" fmla="*/ 558140 w 902524"/>
              <a:gd name="connsiteY1" fmla="*/ 415636 h 475059"/>
              <a:gd name="connsiteX2" fmla="*/ 902524 w 902524"/>
              <a:gd name="connsiteY2" fmla="*/ 0 h 475059"/>
            </a:gdLst>
            <a:ahLst/>
            <a:cxnLst>
              <a:cxn ang="0">
                <a:pos x="connsiteX0" y="connsiteY0"/>
              </a:cxn>
              <a:cxn ang="0">
                <a:pos x="connsiteX1" y="connsiteY1"/>
              </a:cxn>
              <a:cxn ang="0">
                <a:pos x="connsiteX2" y="connsiteY2"/>
              </a:cxn>
            </a:cxnLst>
            <a:rect l="l" t="t" r="r" b="b"/>
            <a:pathLst>
              <a:path w="902524" h="475059">
                <a:moveTo>
                  <a:pt x="0" y="463137"/>
                </a:moveTo>
                <a:cubicBezTo>
                  <a:pt x="203859" y="477981"/>
                  <a:pt x="407719" y="492825"/>
                  <a:pt x="558140" y="415636"/>
                </a:cubicBezTo>
                <a:cubicBezTo>
                  <a:pt x="708561" y="338447"/>
                  <a:pt x="805542" y="169223"/>
                  <a:pt x="902524" y="0"/>
                </a:cubicBezTo>
              </a:path>
            </a:pathLst>
          </a:custGeom>
          <a:ln>
            <a:headEnd type="none"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1976018"/>
            <a:ext cx="973660" cy="155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フリーフォーム 10"/>
          <p:cNvSpPr/>
          <p:nvPr/>
        </p:nvSpPr>
        <p:spPr>
          <a:xfrm>
            <a:off x="4969846" y="3728742"/>
            <a:ext cx="1307568" cy="553740"/>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メモ 11"/>
          <p:cNvSpPr/>
          <p:nvPr/>
        </p:nvSpPr>
        <p:spPr>
          <a:xfrm>
            <a:off x="2483768" y="4653136"/>
            <a:ext cx="1023713" cy="720080"/>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万円</a:t>
            </a:r>
          </a:p>
        </p:txBody>
      </p:sp>
      <p:sp>
        <p:nvSpPr>
          <p:cNvPr id="13" name="メモ 12"/>
          <p:cNvSpPr/>
          <p:nvPr/>
        </p:nvSpPr>
        <p:spPr>
          <a:xfrm>
            <a:off x="5004048" y="2924944"/>
            <a:ext cx="1152128" cy="720080"/>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万円</a:t>
            </a:r>
          </a:p>
        </p:txBody>
      </p:sp>
      <p:sp>
        <p:nvSpPr>
          <p:cNvPr id="14" name="テキスト ボックス 13"/>
          <p:cNvSpPr txBox="1"/>
          <p:nvPr/>
        </p:nvSpPr>
        <p:spPr>
          <a:xfrm>
            <a:off x="2845400" y="5661248"/>
            <a:ext cx="3454792" cy="369332"/>
          </a:xfrm>
          <a:prstGeom prst="rect">
            <a:avLst/>
          </a:prstGeom>
          <a:noFill/>
        </p:spPr>
        <p:txBody>
          <a:bodyPr wrap="none" rtlCol="0">
            <a:spAutoFit/>
          </a:bodyPr>
          <a:lstStyle/>
          <a:p>
            <a:r>
              <a:rPr kumimoji="1" lang="ja-JP" altLang="en-US" dirty="0"/>
              <a:t>情報の</a:t>
            </a:r>
            <a:r>
              <a:rPr lang="ja-JP" altLang="en-US" u="sng" dirty="0"/>
              <a:t>完全</a:t>
            </a:r>
            <a:r>
              <a:rPr kumimoji="1" lang="ja-JP" altLang="en-US" u="sng" dirty="0"/>
              <a:t>性</a:t>
            </a:r>
            <a:r>
              <a:rPr kumimoji="1" lang="ja-JP" altLang="en-US" dirty="0"/>
              <a:t>が守られていない。</a:t>
            </a:r>
          </a:p>
        </p:txBody>
      </p:sp>
    </p:spTree>
    <p:extLst>
      <p:ext uri="{BB962C8B-B14F-4D97-AF65-F5344CB8AC3E}">
        <p14:creationId xmlns:p14="http://schemas.microsoft.com/office/powerpoint/2010/main" val="210790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４大脅威 （</a:t>
            </a:r>
            <a:r>
              <a:rPr lang="en-US" altLang="ja-JP" sz="4000" dirty="0"/>
              <a:t>4/4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4"/>
            </a:pPr>
            <a:r>
              <a:rPr lang="en-US" altLang="ja-JP" sz="3200" dirty="0"/>
              <a:t> </a:t>
            </a:r>
            <a:r>
              <a:rPr lang="ja-JP" altLang="en-US" sz="3200" dirty="0">
                <a:solidFill>
                  <a:srgbClr val="FF0000"/>
                </a:solidFill>
              </a:rPr>
              <a:t>否認</a:t>
            </a: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7957" y="3392701"/>
            <a:ext cx="1513760" cy="151376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267325"/>
            <a:ext cx="1498724" cy="149872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円形吹き出し 8"/>
          <p:cNvSpPr/>
          <p:nvPr/>
        </p:nvSpPr>
        <p:spPr>
          <a:xfrm>
            <a:off x="3182485" y="2168565"/>
            <a:ext cx="2621570" cy="1620475"/>
          </a:xfrm>
          <a:prstGeom prst="wedgeEllipseCallout">
            <a:avLst>
              <a:gd name="adj1" fmla="val 93664"/>
              <a:gd name="adj2" fmla="val 47136"/>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一週間前に注文しましたよね？</a:t>
            </a:r>
            <a:endParaRPr kumimoji="1" lang="ja-JP" altLang="en-US" dirty="0"/>
          </a:p>
        </p:txBody>
      </p:sp>
      <p:sp>
        <p:nvSpPr>
          <p:cNvPr id="10" name="円形吹き出し 9"/>
          <p:cNvSpPr/>
          <p:nvPr/>
        </p:nvSpPr>
        <p:spPr>
          <a:xfrm>
            <a:off x="3182484" y="4328805"/>
            <a:ext cx="2964315" cy="1620475"/>
          </a:xfrm>
          <a:prstGeom prst="wedgeEllipseCallout">
            <a:avLst>
              <a:gd name="adj1" fmla="val -72523"/>
              <a:gd name="adj2" fmla="val -75826"/>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いいえ、注文してません。証拠は？</a:t>
            </a:r>
            <a:endParaRPr kumimoji="1" lang="ja-JP" altLang="en-US" dirty="0"/>
          </a:p>
        </p:txBody>
      </p:sp>
    </p:spTree>
    <p:extLst>
      <p:ext uri="{BB962C8B-B14F-4D97-AF65-F5344CB8AC3E}">
        <p14:creationId xmlns:p14="http://schemas.microsoft.com/office/powerpoint/2010/main" val="2503562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暗号の役割</a:t>
            </a:r>
            <a:endParaRPr kumimoji="1" lang="ja-JP" altLang="en-US" sz="4000" dirty="0"/>
          </a:p>
        </p:txBody>
      </p:sp>
      <p:sp>
        <p:nvSpPr>
          <p:cNvPr id="3" name="コンテンツ プレースホルダー 2"/>
          <p:cNvSpPr>
            <a:spLocks noGrp="1"/>
          </p:cNvSpPr>
          <p:nvPr>
            <p:ph idx="1"/>
          </p:nvPr>
        </p:nvSpPr>
        <p:spPr/>
        <p:txBody>
          <a:bodyPr/>
          <a:lstStyle/>
          <a:p>
            <a:r>
              <a:rPr kumimoji="1" lang="ja-JP" altLang="en-US" sz="3600" u="sng" dirty="0">
                <a:latin typeface="ＭＳ ゴシック" panose="020B0609070205080204" pitchFamily="49" charset="-128"/>
                <a:ea typeface="ＭＳ ゴシック" panose="020B0609070205080204" pitchFamily="49" charset="-128"/>
              </a:rPr>
              <a:t>暗号アルゴリズム</a:t>
            </a:r>
            <a:r>
              <a:rPr kumimoji="1" lang="ja-JP" altLang="en-US" sz="3600" dirty="0">
                <a:latin typeface="ＭＳ ゴシック" panose="020B0609070205080204" pitchFamily="49" charset="-128"/>
                <a:ea typeface="ＭＳ ゴシック" panose="020B0609070205080204" pitchFamily="49" charset="-128"/>
              </a:rPr>
              <a:t>や</a:t>
            </a:r>
            <a:r>
              <a:rPr kumimoji="1" lang="ja-JP" altLang="en-US" sz="3600" u="sng" dirty="0">
                <a:latin typeface="ＭＳ ゴシック" panose="020B0609070205080204" pitchFamily="49" charset="-128"/>
                <a:ea typeface="ＭＳ ゴシック" panose="020B0609070205080204" pitchFamily="49" charset="-128"/>
              </a:rPr>
              <a:t>暗号プロトコル</a:t>
            </a:r>
            <a:r>
              <a:rPr kumimoji="1" lang="ja-JP" altLang="en-US" sz="3600" dirty="0">
                <a:latin typeface="ＭＳ ゴシック" panose="020B0609070205080204" pitchFamily="49" charset="-128"/>
                <a:ea typeface="ＭＳ ゴシック" panose="020B0609070205080204" pitchFamily="49" charset="-128"/>
              </a:rPr>
              <a:t>を用いて、</a:t>
            </a:r>
            <a:r>
              <a:rPr kumimoji="1" lang="en-US" altLang="ja-JP" sz="3600" dirty="0">
                <a:latin typeface="ＭＳ ゴシック" panose="020B0609070205080204" pitchFamily="49" charset="-128"/>
                <a:ea typeface="ＭＳ ゴシック" panose="020B0609070205080204" pitchFamily="49" charset="-128"/>
              </a:rPr>
              <a:t>4</a:t>
            </a:r>
            <a:r>
              <a:rPr kumimoji="1" lang="ja-JP" altLang="en-US" sz="3600" dirty="0">
                <a:latin typeface="ＭＳ ゴシック" panose="020B0609070205080204" pitchFamily="49" charset="-128"/>
                <a:ea typeface="ＭＳ ゴシック" panose="020B0609070205080204" pitchFamily="49" charset="-128"/>
              </a:rPr>
              <a:t>大脅威に対抗する機密性、完全性などを実現する</a:t>
            </a:r>
            <a:endParaRPr lang="en-US" altLang="ja-JP" sz="3600" dirty="0">
              <a:latin typeface="ＭＳ ゴシック" panose="020B0609070205080204" pitchFamily="49" charset="-128"/>
              <a:ea typeface="ＭＳ ゴシック" panose="020B0609070205080204" pitchFamily="49" charset="-128"/>
            </a:endParaRPr>
          </a:p>
          <a:p>
            <a:r>
              <a:rPr lang="ja-JP" altLang="ja-JP" sz="3600" dirty="0">
                <a:latin typeface="ＭＳ ゴシック" panose="020B0609070205080204" pitchFamily="49" charset="-128"/>
                <a:ea typeface="ＭＳ ゴシック" panose="020B0609070205080204" pitchFamily="49" charset="-128"/>
              </a:rPr>
              <a:t>暗号系 (cryptosystem) の構成方法や性能・安全性などに関する</a:t>
            </a:r>
            <a:r>
              <a:rPr lang="ja-JP" altLang="en-US" sz="3600" dirty="0">
                <a:latin typeface="ＭＳ ゴシック" panose="020B0609070205080204" pitchFamily="49" charset="-128"/>
                <a:ea typeface="ＭＳ ゴシック" panose="020B0609070205080204" pitchFamily="49" charset="-128"/>
              </a:rPr>
              <a:t>研究</a:t>
            </a:r>
            <a:endParaRPr lang="en-US" altLang="ja-JP" sz="3600"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9</a:t>
            </a:fld>
            <a:endParaRPr kumimoji="1" lang="ja-JP" altLang="en-US" dirty="0"/>
          </a:p>
        </p:txBody>
      </p:sp>
    </p:spTree>
    <p:extLst>
      <p:ext uri="{BB962C8B-B14F-4D97-AF65-F5344CB8AC3E}">
        <p14:creationId xmlns:p14="http://schemas.microsoft.com/office/powerpoint/2010/main" val="1963415316"/>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csp16-A-05-00</Template>
  <TotalTime>8122</TotalTime>
  <Words>2953</Words>
  <Application>Microsoft Office PowerPoint</Application>
  <PresentationFormat>画面に合わせる (4:3)</PresentationFormat>
  <Paragraphs>595</Paragraphs>
  <Slides>48</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48</vt:i4>
      </vt:variant>
    </vt:vector>
  </HeadingPairs>
  <TitlesOfParts>
    <vt:vector size="62" baseType="lpstr">
      <vt:lpstr>HG行書体</vt:lpstr>
      <vt:lpstr>ＭＳ Ｐゴシック</vt:lpstr>
      <vt:lpstr>ＭＳ ゴシック</vt:lpstr>
      <vt:lpstr>メイリオ</vt:lpstr>
      <vt:lpstr>Arial</vt:lpstr>
      <vt:lpstr>Calibri</vt:lpstr>
      <vt:lpstr>Calibri Light</vt:lpstr>
      <vt:lpstr>Cambria Math</vt:lpstr>
      <vt:lpstr>Century Gothic</vt:lpstr>
      <vt:lpstr>Consolas</vt:lpstr>
      <vt:lpstr>Wingdings 3</vt:lpstr>
      <vt:lpstr>ウィスプ</vt:lpstr>
      <vt:lpstr>1_ウィスプ</vt:lpstr>
      <vt:lpstr>Office テーマ</vt:lpstr>
      <vt:lpstr>サイバーセキュリティ基礎論  ― IT社会を生き抜くために ―</vt:lpstr>
      <vt:lpstr>このスライドは大学院システム情報の講義 「暗号と情報セキュリティ特論」 の資料（主に暗号理論 第1回）を一部利用しています</vt:lpstr>
      <vt:lpstr>日常における情報セキュリティ</vt:lpstr>
      <vt:lpstr>情報セキュリティとは</vt:lpstr>
      <vt:lpstr>４大脅威 （1/4）</vt:lpstr>
      <vt:lpstr>４大脅威 （2/4）</vt:lpstr>
      <vt:lpstr>４大脅威 （3/4）</vt:lpstr>
      <vt:lpstr>４大脅威 （4/4）</vt:lpstr>
      <vt:lpstr>暗号の役割</vt:lpstr>
      <vt:lpstr>暗号の歴史 古代の暗号から現代暗号へ</vt:lpstr>
      <vt:lpstr>古代の暗号</vt:lpstr>
      <vt:lpstr>シーザー暗号（一例）</vt:lpstr>
      <vt:lpstr>古代から現代へ</vt:lpstr>
      <vt:lpstr>現代暗号で用いられる技術</vt:lpstr>
      <vt:lpstr>現代暗号の安全性</vt:lpstr>
      <vt:lpstr>安全性の種類</vt:lpstr>
      <vt:lpstr>ワンタイムパッド暗号</vt:lpstr>
      <vt:lpstr>暗号技術の数々</vt:lpstr>
      <vt:lpstr>秘匿通信のモデル</vt:lpstr>
      <vt:lpstr>共通鍵暗号</vt:lpstr>
      <vt:lpstr>ブロック暗号とストリーム暗号</vt:lpstr>
      <vt:lpstr>公開鍵暗号</vt:lpstr>
      <vt:lpstr>公開鍵暗号</vt:lpstr>
      <vt:lpstr>RSA暗号、エルガマル暗号</vt:lpstr>
      <vt:lpstr>計算量的安全性とRSAチャレンジ</vt:lpstr>
      <vt:lpstr>共通鍵暗号  vs 公開鍵暗号</vt:lpstr>
      <vt:lpstr>ハイブリッド方式</vt:lpstr>
      <vt:lpstr>デジタル署名（電子署名）</vt:lpstr>
      <vt:lpstr>公開鍵暗号による署名</vt:lpstr>
      <vt:lpstr>ハッシュ関数</vt:lpstr>
      <vt:lpstr>（本人）認証</vt:lpstr>
      <vt:lpstr>実社会における暗号の応用例</vt:lpstr>
      <vt:lpstr>TLS・SSL</vt:lpstr>
      <vt:lpstr>TLS 1.2 のプロトコル（概略）</vt:lpstr>
      <vt:lpstr>バージョン履歴</vt:lpstr>
      <vt:lpstr>ウェブの暗号化 (https) </vt:lpstr>
      <vt:lpstr>ウェブの暗号化（https） （Internet Explorer）</vt:lpstr>
      <vt:lpstr>ウェブの暗号化 （Google Chrome）</vt:lpstr>
      <vt:lpstr>ウェブの暗号化 （iPhone Safari）</vt:lpstr>
      <vt:lpstr>ウェブの暗号化 （Android Chrome）</vt:lpstr>
      <vt:lpstr>スマホアプリなどは？</vt:lpstr>
      <vt:lpstr>サーバ証明書</vt:lpstr>
      <vt:lpstr>公開鍵基盤（Public Key Infrastructure）</vt:lpstr>
      <vt:lpstr>信頼できる認証局一覧は先に配布</vt:lpstr>
      <vt:lpstr>Extended Validation 証明書</vt:lpstr>
      <vt:lpstr>証明書の偽造は可能？</vt:lpstr>
      <vt:lpstr>警告画面 （Internet Explorer）</vt:lpstr>
      <vt:lpstr>まとめ</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Yoshiaki Kasahara</dc:creator>
  <cp:lastModifiedBy>KASAHARA YOSHIAKI</cp:lastModifiedBy>
  <cp:revision>116</cp:revision>
  <dcterms:created xsi:type="dcterms:W3CDTF">2015-03-31T06:27:18Z</dcterms:created>
  <dcterms:modified xsi:type="dcterms:W3CDTF">2019-03-27T09:05:03Z</dcterms:modified>
</cp:coreProperties>
</file>