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snapToGrid="0">
      <p:cViewPr varScale="1">
        <p:scale>
          <a:sx n="82" d="100"/>
          <a:sy n="82" d="100"/>
        </p:scale>
        <p:origin x="9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59199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1478494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103495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843569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63977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68709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3047806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353117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357040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1364031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64453B-3746-4F19-8061-2378F15FB5CC}" type="datetimeFigureOut">
              <a:rPr kumimoji="1" lang="ja-JP" altLang="en-US" smtClean="0"/>
              <a:t>2019/1/8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409805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64453B-3746-4F19-8061-2378F15FB5CC}" type="datetimeFigureOut">
              <a:rPr kumimoji="1" lang="ja-JP" altLang="en-US" smtClean="0"/>
              <a:t>2019/1/8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520817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pa.go.jp/security/publications/hakusyo/2018.html" TargetMode="External"/><Relationship Id="rId2" Type="http://schemas.openxmlformats.org/officeDocument/2006/relationships/hyperlink" Target="http://www.soumu.go.jp/main_sosiki/joho_tsusin/security/basic/legal/index.html" TargetMode="External"/><Relationship Id="rId1" Type="http://schemas.openxmlformats.org/officeDocument/2006/relationships/slideLayout" Target="../slideLayouts/slideLayout2.xml"/><Relationship Id="rId4" Type="http://schemas.openxmlformats.org/officeDocument/2006/relationships/hyperlink" Target="https://boxil.jp/mag/a340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4400" dirty="0" smtClean="0"/>
              <a:t>サイバーセキュリティと法律</a:t>
            </a:r>
            <a:endParaRPr kumimoji="1" lang="ja-JP" altLang="en-US" sz="4400"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993005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特定電子メールの送信の適正化等に関する</a:t>
            </a:r>
            <a:r>
              <a:rPr lang="ja-JP" altLang="en-US" dirty="0" smtClean="0"/>
              <a:t>法律</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a:t>利用者の同意を得ずに広告、宣伝又は勧誘等を目的とした電子メールを送信する際の規定を定めた法律</a:t>
            </a:r>
          </a:p>
          <a:p>
            <a:r>
              <a:rPr lang="ja-JP" altLang="en-US" dirty="0"/>
              <a:t>特定電子メールの送信制限</a:t>
            </a:r>
          </a:p>
          <a:p>
            <a:r>
              <a:rPr lang="ja-JP" altLang="en-US" dirty="0"/>
              <a:t>取引関係以外においては、事前に電子メールの送信に同意した相手に対してのみ、広告、宣伝又は勧誘等を目的とした電子メールの送信を許可する方式（オプトイン方式）が導入</a:t>
            </a:r>
            <a:r>
              <a:rPr lang="ja-JP" altLang="en-US" dirty="0" smtClean="0"/>
              <a:t>（</a:t>
            </a:r>
            <a:r>
              <a:rPr lang="en-US" altLang="ja-JP" smtClean="0"/>
              <a:t>2008</a:t>
            </a:r>
            <a:r>
              <a:rPr lang="ja-JP" altLang="en-US" smtClean="0"/>
              <a:t>年</a:t>
            </a:r>
            <a:r>
              <a:rPr lang="en-US" altLang="ja-JP" dirty="0"/>
              <a:t>12</a:t>
            </a:r>
            <a:r>
              <a:rPr lang="ja-JP" altLang="en-US" dirty="0"/>
              <a:t>月</a:t>
            </a:r>
            <a:r>
              <a:rPr lang="en-US" altLang="ja-JP" dirty="0"/>
              <a:t>1</a:t>
            </a:r>
            <a:r>
              <a:rPr lang="ja-JP" altLang="en-US" dirty="0"/>
              <a:t>日改正施行）</a:t>
            </a:r>
          </a:p>
          <a:p>
            <a:r>
              <a:rPr lang="ja-JP" altLang="en-US" dirty="0"/>
              <a:t>表示義務</a:t>
            </a:r>
          </a:p>
          <a:p>
            <a:r>
              <a:rPr lang="ja-JP" altLang="en-US" dirty="0"/>
              <a:t>当該送信者の氏名，名称，メールアドレスなど</a:t>
            </a:r>
          </a:p>
          <a:p>
            <a:r>
              <a:rPr lang="ja-JP" altLang="en-US" dirty="0"/>
              <a:t>送信者情報を偽った送信の禁止</a:t>
            </a:r>
          </a:p>
          <a:p>
            <a:r>
              <a:rPr lang="ja-JP" altLang="en-US" dirty="0"/>
              <a:t>送信に偽の電子メールアドレスを用いる </a:t>
            </a:r>
          </a:p>
          <a:p>
            <a:r>
              <a:rPr lang="ja-JP" altLang="en-US" dirty="0"/>
              <a:t>送信に偽の電気通信設備の識別文字，番号を用いる</a:t>
            </a:r>
          </a:p>
          <a:p>
            <a:r>
              <a:rPr lang="ja-JP" altLang="en-US" dirty="0"/>
              <a:t>架空電子メールアドレスによる送信の</a:t>
            </a:r>
            <a:r>
              <a:rPr lang="ja-JP" altLang="en-US" dirty="0" smtClean="0"/>
              <a:t>禁止</a:t>
            </a:r>
            <a:endParaRPr lang="ja-JP" altLang="en-US" dirty="0"/>
          </a:p>
        </p:txBody>
      </p:sp>
    </p:spTree>
    <p:extLst>
      <p:ext uri="{BB962C8B-B14F-4D97-AF65-F5344CB8AC3E}">
        <p14:creationId xmlns:p14="http://schemas.microsoft.com/office/powerpoint/2010/main" val="1355008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特定電子メールの送信の適正化等に関する</a:t>
            </a:r>
            <a:r>
              <a:rPr lang="ja-JP" altLang="en-US" dirty="0" smtClean="0"/>
              <a:t>法律　</a:t>
            </a:r>
            <a:r>
              <a:rPr lang="en-US" altLang="ja-JP" dirty="0" smtClean="0"/>
              <a:t>2010</a:t>
            </a:r>
            <a:r>
              <a:rPr lang="ja-JP" altLang="en-US" dirty="0" smtClean="0"/>
              <a:t>年に改定</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以下、主なものを挙げる</a:t>
            </a:r>
            <a:r>
              <a:rPr lang="ja-JP" altLang="en-US" dirty="0" smtClean="0"/>
              <a:t>。法</a:t>
            </a:r>
            <a:r>
              <a:rPr lang="ja-JP" altLang="en-US" dirty="0"/>
              <a:t>改正により、一部の違反につき法人に対する罰金が大幅に引き上げられた。</a:t>
            </a:r>
          </a:p>
          <a:p>
            <a:r>
              <a:rPr lang="en-US" altLang="ja-JP" dirty="0"/>
              <a:t>1</a:t>
            </a:r>
            <a:r>
              <a:rPr lang="ja-JP" altLang="en-US" dirty="0"/>
              <a:t>年以下の懲役又は</a:t>
            </a:r>
            <a:r>
              <a:rPr lang="en-US" altLang="ja-JP" dirty="0"/>
              <a:t>100</a:t>
            </a:r>
            <a:r>
              <a:rPr lang="ja-JP" altLang="en-US" dirty="0"/>
              <a:t>万円以下の罰金（法人は</a:t>
            </a:r>
            <a:r>
              <a:rPr lang="en-US" altLang="ja-JP" dirty="0"/>
              <a:t>3000</a:t>
            </a:r>
            <a:r>
              <a:rPr lang="ja-JP" altLang="en-US" dirty="0"/>
              <a:t>万円以下の罰金）</a:t>
            </a:r>
          </a:p>
          <a:p>
            <a:r>
              <a:rPr lang="ja-JP" altLang="en-US" dirty="0"/>
              <a:t> 送信者情報を偽った時（</a:t>
            </a:r>
            <a:r>
              <a:rPr lang="en-US" altLang="ja-JP" dirty="0"/>
              <a:t>34</a:t>
            </a:r>
            <a:r>
              <a:rPr lang="ja-JP" altLang="en-US" dirty="0"/>
              <a:t>条</a:t>
            </a:r>
            <a:r>
              <a:rPr lang="en-US" altLang="ja-JP" dirty="0"/>
              <a:t>1</a:t>
            </a:r>
            <a:r>
              <a:rPr lang="ja-JP" altLang="en-US" dirty="0"/>
              <a:t>号）</a:t>
            </a:r>
          </a:p>
          <a:p>
            <a:r>
              <a:rPr lang="en-US" altLang="ja-JP" dirty="0"/>
              <a:t>7</a:t>
            </a:r>
            <a:r>
              <a:rPr lang="ja-JP" altLang="en-US" dirty="0"/>
              <a:t>条の規定に基づく措置命令（受信者の同意等の記録保存に関するものを除く）に違反した場合（同条</a:t>
            </a:r>
            <a:r>
              <a:rPr lang="en-US" altLang="ja-JP" dirty="0"/>
              <a:t>2</a:t>
            </a:r>
            <a:r>
              <a:rPr lang="ja-JP" altLang="en-US" dirty="0"/>
              <a:t>号）</a:t>
            </a:r>
          </a:p>
          <a:p>
            <a:r>
              <a:rPr lang="en-US" altLang="ja-JP" dirty="0"/>
              <a:t>100</a:t>
            </a:r>
            <a:r>
              <a:rPr lang="ja-JP" altLang="en-US" dirty="0"/>
              <a:t>万円以下の罰金</a:t>
            </a:r>
          </a:p>
          <a:p>
            <a:r>
              <a:rPr lang="ja-JP" altLang="en-US" dirty="0"/>
              <a:t> </a:t>
            </a:r>
            <a:r>
              <a:rPr lang="en-US" altLang="ja-JP" dirty="0"/>
              <a:t>7</a:t>
            </a:r>
            <a:r>
              <a:rPr lang="ja-JP" altLang="en-US" dirty="0"/>
              <a:t>条の規定に基づく措置命令（受信者の同意等の記録保存に関するものに限る）に違反した場合（</a:t>
            </a:r>
            <a:r>
              <a:rPr lang="en-US" altLang="ja-JP" dirty="0"/>
              <a:t>35</a:t>
            </a:r>
            <a:r>
              <a:rPr lang="ja-JP" altLang="en-US" dirty="0"/>
              <a:t>条</a:t>
            </a:r>
            <a:r>
              <a:rPr lang="en-US" altLang="ja-JP" dirty="0"/>
              <a:t>1</a:t>
            </a:r>
            <a:r>
              <a:rPr lang="ja-JP" altLang="en-US" dirty="0"/>
              <a:t>号）</a:t>
            </a:r>
          </a:p>
          <a:p>
            <a:r>
              <a:rPr lang="en-US" altLang="ja-JP" dirty="0"/>
              <a:t>28</a:t>
            </a:r>
            <a:r>
              <a:rPr lang="ja-JP" altLang="en-US" dirty="0"/>
              <a:t>条</a:t>
            </a:r>
            <a:r>
              <a:rPr lang="en-US" altLang="ja-JP" dirty="0"/>
              <a:t>1</a:t>
            </a:r>
            <a:r>
              <a:rPr lang="ja-JP" altLang="en-US" dirty="0"/>
              <a:t>項の規定に基づく報告・検査の拒否、もしくは虚偽の報告をした場合（同条</a:t>
            </a:r>
            <a:r>
              <a:rPr lang="en-US" altLang="ja-JP" dirty="0"/>
              <a:t>2</a:t>
            </a:r>
            <a:r>
              <a:rPr lang="ja-JP" altLang="en-US" dirty="0"/>
              <a:t>号）</a:t>
            </a:r>
          </a:p>
          <a:p>
            <a:endParaRPr kumimoji="1" lang="ja-JP" altLang="en-US" dirty="0"/>
          </a:p>
        </p:txBody>
      </p:sp>
    </p:spTree>
    <p:extLst>
      <p:ext uri="{BB962C8B-B14F-4D97-AF65-F5344CB8AC3E}">
        <p14:creationId xmlns:p14="http://schemas.microsoft.com/office/powerpoint/2010/main" val="3721192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不正競争</a:t>
            </a:r>
            <a:r>
              <a:rPr lang="ja-JP" altLang="en-US" dirty="0" smtClean="0"/>
              <a:t>防止法</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不正競争防止法は、事業者間の公正な競争と</a:t>
            </a:r>
            <a:r>
              <a:rPr lang="ja-JP" altLang="en-US" dirty="0" smtClean="0"/>
              <a:t>国際約束</a:t>
            </a:r>
            <a:r>
              <a:rPr lang="ja-JP" altLang="en-US" dirty="0"/>
              <a:t>の的確な実施を確保するため、不正競争の防止</a:t>
            </a:r>
            <a:r>
              <a:rPr lang="ja-JP" altLang="en-US" dirty="0" smtClean="0"/>
              <a:t>を目的</a:t>
            </a:r>
            <a:r>
              <a:rPr lang="ja-JP" altLang="en-US" dirty="0"/>
              <a:t>として設けられた法律である。</a:t>
            </a:r>
            <a:r>
              <a:rPr lang="en-US" altLang="ja-JP" dirty="0"/>
              <a:t>1993 </a:t>
            </a:r>
            <a:r>
              <a:rPr lang="ja-JP" altLang="en-US" dirty="0"/>
              <a:t>年の現行法</a:t>
            </a:r>
            <a:r>
              <a:rPr lang="ja-JP" altLang="en-US" dirty="0" smtClean="0"/>
              <a:t>成立。最近</a:t>
            </a:r>
            <a:r>
              <a:rPr lang="ja-JP" altLang="en-US" dirty="0"/>
              <a:t>の社会情勢を踏まえた改正法案が</a:t>
            </a:r>
            <a:r>
              <a:rPr lang="en-US" altLang="ja-JP" dirty="0"/>
              <a:t>2018 </a:t>
            </a:r>
            <a:r>
              <a:rPr lang="ja-JP" altLang="en-US" dirty="0"/>
              <a:t>年</a:t>
            </a:r>
            <a:r>
              <a:rPr lang="en-US" altLang="ja-JP" dirty="0"/>
              <a:t>2 </a:t>
            </a:r>
            <a:r>
              <a:rPr lang="ja-JP" altLang="en-US" dirty="0"/>
              <a:t>月</a:t>
            </a:r>
            <a:r>
              <a:rPr lang="en-US" altLang="ja-JP" dirty="0" smtClean="0"/>
              <a:t>27</a:t>
            </a:r>
            <a:r>
              <a:rPr lang="ja-JP" altLang="en-US" dirty="0" smtClean="0"/>
              <a:t>日</a:t>
            </a:r>
            <a:r>
              <a:rPr lang="ja-JP" altLang="en-US" dirty="0"/>
              <a:t>に閣議決定され</a:t>
            </a:r>
            <a:r>
              <a:rPr lang="ja-JP" altLang="en-US" dirty="0" smtClean="0"/>
              <a:t>、同年</a:t>
            </a:r>
            <a:r>
              <a:rPr lang="en-US" altLang="ja-JP" dirty="0"/>
              <a:t>5 </a:t>
            </a:r>
            <a:r>
              <a:rPr lang="ja-JP" altLang="en-US" dirty="0"/>
              <a:t>月</a:t>
            </a:r>
            <a:r>
              <a:rPr lang="en-US" altLang="ja-JP" dirty="0"/>
              <a:t>30 </a:t>
            </a:r>
            <a:r>
              <a:rPr lang="ja-JP" altLang="en-US" dirty="0"/>
              <a:t>日</a:t>
            </a:r>
            <a:r>
              <a:rPr lang="ja-JP" altLang="en-US" dirty="0" smtClean="0"/>
              <a:t>に公布</a:t>
            </a:r>
            <a:r>
              <a:rPr lang="ja-JP" altLang="en-US" dirty="0"/>
              <a:t>された。</a:t>
            </a:r>
            <a:endParaRPr kumimoji="1" lang="ja-JP" altLang="en-US" dirty="0"/>
          </a:p>
        </p:txBody>
      </p:sp>
    </p:spTree>
    <p:extLst>
      <p:ext uri="{BB962C8B-B14F-4D97-AF65-F5344CB8AC3E}">
        <p14:creationId xmlns:p14="http://schemas.microsoft.com/office/powerpoint/2010/main" val="1469348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不正</a:t>
            </a:r>
            <a:r>
              <a:rPr lang="ja-JP" altLang="en-US" dirty="0"/>
              <a:t>競争防止法改正</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en-US" altLang="ja-JP" dirty="0"/>
              <a:t>2017 </a:t>
            </a:r>
            <a:r>
              <a:rPr lang="ja-JP" altLang="en-US" dirty="0"/>
              <a:t>年</a:t>
            </a:r>
            <a:r>
              <a:rPr lang="en-US" altLang="ja-JP" dirty="0"/>
              <a:t>3 </a:t>
            </a:r>
            <a:r>
              <a:rPr lang="ja-JP" altLang="en-US" dirty="0"/>
              <a:t>月、モノやデータ（情報）が様々に連携</a:t>
            </a:r>
            <a:r>
              <a:rPr lang="ja-JP" altLang="en-US" dirty="0" smtClean="0"/>
              <a:t>して新た</a:t>
            </a:r>
            <a:r>
              <a:rPr lang="ja-JP" altLang="en-US" dirty="0"/>
              <a:t>な付加価値を創出する「</a:t>
            </a:r>
            <a:r>
              <a:rPr lang="en-US" altLang="ja-JP" dirty="0"/>
              <a:t>Connected Industries</a:t>
            </a:r>
            <a:r>
              <a:rPr lang="ja-JP" altLang="en-US" dirty="0"/>
              <a:t>」</a:t>
            </a:r>
            <a:r>
              <a:rPr lang="ja-JP" altLang="en-US" dirty="0" smtClean="0"/>
              <a:t>の概念</a:t>
            </a:r>
            <a:r>
              <a:rPr lang="ja-JP" altLang="en-US" dirty="0"/>
              <a:t>が政府により提唱</a:t>
            </a:r>
            <a:r>
              <a:rPr lang="ja-JP" altLang="en-US" dirty="0" smtClean="0"/>
              <a:t>された。</a:t>
            </a:r>
            <a:r>
              <a:rPr lang="ja-JP" altLang="en-US" dirty="0"/>
              <a:t>その一つが、</a:t>
            </a:r>
            <a:r>
              <a:rPr lang="ja-JP" altLang="en-US" dirty="0" smtClean="0"/>
              <a:t>従来で</a:t>
            </a:r>
            <a:r>
              <a:rPr lang="ja-JP" altLang="en-US" dirty="0"/>
              <a:t>は自社で囲い込み閉じた領域で使用していた</a:t>
            </a:r>
            <a:r>
              <a:rPr lang="ja-JP" altLang="en-US" dirty="0" smtClean="0"/>
              <a:t>データを</a:t>
            </a:r>
            <a:r>
              <a:rPr lang="ja-JP" altLang="en-US" dirty="0"/>
              <a:t>、囲い込まずに事業目的に応じて積極的に市場に</a:t>
            </a:r>
            <a:r>
              <a:rPr lang="ja-JP" altLang="en-US" dirty="0" smtClean="0"/>
              <a:t>流通</a:t>
            </a:r>
            <a:r>
              <a:rPr lang="ja-JP" altLang="en-US" dirty="0"/>
              <a:t>させ、横断的なデータの利活用を促すことで様々な</a:t>
            </a:r>
            <a:r>
              <a:rPr lang="ja-JP" altLang="en-US" dirty="0" smtClean="0"/>
              <a:t>変革</a:t>
            </a:r>
            <a:r>
              <a:rPr lang="ja-JP" altLang="en-US" dirty="0"/>
              <a:t>を行う取り組みである</a:t>
            </a:r>
            <a:r>
              <a:rPr lang="ja-JP" altLang="en-US" dirty="0" smtClean="0"/>
              <a:t>。</a:t>
            </a:r>
            <a:endParaRPr lang="en-US" altLang="ja-JP" dirty="0" smtClean="0"/>
          </a:p>
          <a:p>
            <a:r>
              <a:rPr lang="ja-JP" altLang="en-US" dirty="0" smtClean="0"/>
              <a:t>基盤</a:t>
            </a:r>
            <a:r>
              <a:rPr lang="ja-JP" altLang="en-US" dirty="0"/>
              <a:t>として、安心してデータ</a:t>
            </a:r>
            <a:r>
              <a:rPr lang="ja-JP" altLang="en-US" dirty="0" smtClean="0"/>
              <a:t>をやり取り</a:t>
            </a:r>
            <a:r>
              <a:rPr lang="ja-JP" altLang="en-US" dirty="0"/>
              <a:t>でき、データの創出・収集・分析・管理等に</a:t>
            </a:r>
            <a:r>
              <a:rPr lang="ja-JP" altLang="en-US" dirty="0" smtClean="0"/>
              <a:t>対する</a:t>
            </a:r>
            <a:r>
              <a:rPr lang="ja-JP" altLang="en-US" dirty="0"/>
              <a:t>投資に見合った適正な対価を得られる環境整備が</a:t>
            </a:r>
            <a:r>
              <a:rPr lang="ja-JP" altLang="en-US" dirty="0" smtClean="0"/>
              <a:t>重要</a:t>
            </a:r>
            <a:endParaRPr lang="en-US" altLang="ja-JP" dirty="0" smtClean="0"/>
          </a:p>
          <a:p>
            <a:pPr lvl="1"/>
            <a:r>
              <a:rPr kumimoji="1" lang="ja-JP" altLang="en-US" dirty="0" smtClean="0"/>
              <a:t>→</a:t>
            </a:r>
            <a:r>
              <a:rPr lang="ja-JP" altLang="en-US" dirty="0"/>
              <a:t>安心してデータを</a:t>
            </a:r>
            <a:r>
              <a:rPr lang="ja-JP" altLang="en-US" dirty="0" smtClean="0"/>
              <a:t>やり取りできる</a:t>
            </a:r>
            <a:r>
              <a:rPr lang="ja-JP" altLang="en-US" dirty="0"/>
              <a:t>環境整備のため、公正な競争実現やデータ</a:t>
            </a:r>
            <a:r>
              <a:rPr lang="ja-JP" altLang="en-US" dirty="0" smtClean="0"/>
              <a:t>不正利用</a:t>
            </a:r>
            <a:r>
              <a:rPr lang="ja-JP" altLang="en-US" dirty="0"/>
              <a:t>防止の検討が求められた</a:t>
            </a:r>
            <a:r>
              <a:rPr lang="ja-JP" altLang="en-US" dirty="0" smtClean="0"/>
              <a:t>。</a:t>
            </a:r>
            <a:endParaRPr lang="en-US" altLang="ja-JP" dirty="0" smtClean="0"/>
          </a:p>
          <a:p>
            <a:pPr lvl="2"/>
            <a:r>
              <a:rPr lang="ja-JP" altLang="en-US" dirty="0" smtClean="0"/>
              <a:t>→データ</a:t>
            </a:r>
            <a:r>
              <a:rPr lang="ja-JP" altLang="en-US" dirty="0"/>
              <a:t>の不正取得や不正取得</a:t>
            </a:r>
            <a:r>
              <a:rPr lang="ja-JP" altLang="en-US" dirty="0" smtClean="0"/>
              <a:t>された</a:t>
            </a:r>
            <a:r>
              <a:rPr lang="ja-JP" altLang="en-US" dirty="0"/>
              <a:t>データの流通を抑止し、事案発生時の被害を</a:t>
            </a:r>
            <a:r>
              <a:rPr lang="ja-JP" altLang="en-US" dirty="0" smtClean="0"/>
              <a:t>低減する</a:t>
            </a:r>
            <a:r>
              <a:rPr lang="ja-JP" altLang="en-US" dirty="0"/>
              <a:t>ため、不正競争防止法の改正</a:t>
            </a:r>
            <a:r>
              <a:rPr lang="ja-JP" altLang="en-US" dirty="0" smtClean="0"/>
              <a:t>が必要</a:t>
            </a:r>
            <a:endParaRPr kumimoji="1" lang="ja-JP" altLang="en-US" dirty="0"/>
          </a:p>
        </p:txBody>
      </p:sp>
    </p:spTree>
    <p:extLst>
      <p:ext uri="{BB962C8B-B14F-4D97-AF65-F5344CB8AC3E}">
        <p14:creationId xmlns:p14="http://schemas.microsoft.com/office/powerpoint/2010/main" val="1333344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不正</a:t>
            </a:r>
            <a:r>
              <a:rPr lang="ja-JP" altLang="en-US" dirty="0"/>
              <a:t>競争防止法改正のポイント</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データ利活用促進に向けた</a:t>
            </a:r>
            <a:r>
              <a:rPr lang="ja-JP" altLang="en-US" dirty="0" smtClean="0"/>
              <a:t>制度</a:t>
            </a:r>
            <a:endParaRPr lang="en-US" altLang="ja-JP" dirty="0" smtClean="0"/>
          </a:p>
          <a:p>
            <a:pPr lvl="1"/>
            <a:r>
              <a:rPr lang="en-US" altLang="ja-JP" dirty="0" smtClean="0"/>
              <a:t>ID</a:t>
            </a:r>
            <a:r>
              <a:rPr lang="ja-JP" altLang="en-US" dirty="0"/>
              <a:t>・パスワード等の管理を施した上で</a:t>
            </a:r>
            <a:r>
              <a:rPr lang="ja-JP" altLang="en-US" dirty="0" smtClean="0"/>
              <a:t>提供される</a:t>
            </a:r>
            <a:r>
              <a:rPr lang="ja-JP" altLang="en-US" dirty="0"/>
              <a:t>データの不正取得・使用等を新たに不正競争</a:t>
            </a:r>
            <a:r>
              <a:rPr lang="ja-JP" altLang="en-US" dirty="0" smtClean="0"/>
              <a:t>行為</a:t>
            </a:r>
            <a:r>
              <a:rPr lang="ja-JP" altLang="en-US" dirty="0"/>
              <a:t>と位置付け、これに対する差止請求権、損害賠償</a:t>
            </a:r>
            <a:r>
              <a:rPr lang="ja-JP" altLang="en-US" dirty="0" smtClean="0"/>
              <a:t>の特則</a:t>
            </a:r>
            <a:r>
              <a:rPr lang="ja-JP" altLang="en-US" dirty="0"/>
              <a:t>等の民事上の救済措置を設ける。これにより</a:t>
            </a:r>
            <a:r>
              <a:rPr lang="ja-JP" altLang="en-US" dirty="0" smtClean="0"/>
              <a:t>データの</a:t>
            </a:r>
            <a:r>
              <a:rPr lang="ja-JP" altLang="en-US" dirty="0"/>
              <a:t>利活用を促進し、活用されるデータを保護</a:t>
            </a:r>
            <a:r>
              <a:rPr lang="ja-JP" altLang="en-US" dirty="0" smtClean="0"/>
              <a:t>する。</a:t>
            </a:r>
            <a:endParaRPr lang="en-US" altLang="ja-JP" dirty="0"/>
          </a:p>
          <a:p>
            <a:r>
              <a:rPr lang="ja-JP" altLang="en-US" dirty="0" smtClean="0"/>
              <a:t>暗号化</a:t>
            </a:r>
            <a:r>
              <a:rPr lang="ja-JP" altLang="en-US" dirty="0"/>
              <a:t>等の技術的な制限手段による保護</a:t>
            </a:r>
            <a:r>
              <a:rPr lang="ja-JP" altLang="en-US" dirty="0" smtClean="0"/>
              <a:t>強化</a:t>
            </a:r>
            <a:endParaRPr lang="en-US" altLang="ja-JP" dirty="0" smtClean="0"/>
          </a:p>
          <a:p>
            <a:pPr lvl="1"/>
            <a:r>
              <a:rPr lang="ja-JP" altLang="en-US" dirty="0"/>
              <a:t>「暗号化等の技術的制限手段が施されたもの」に</a:t>
            </a:r>
            <a:r>
              <a:rPr lang="ja-JP" altLang="en-US" dirty="0" smtClean="0"/>
              <a:t>対する</a:t>
            </a:r>
            <a:r>
              <a:rPr lang="ja-JP" altLang="en-US" dirty="0"/>
              <a:t>「効果を妨げる行為（いわゆるプロテクト破り等）の</a:t>
            </a:r>
            <a:r>
              <a:rPr lang="ja-JP" altLang="en-US" dirty="0" smtClean="0"/>
              <a:t>範囲</a:t>
            </a:r>
            <a:r>
              <a:rPr lang="ja-JP" altLang="en-US" dirty="0"/>
              <a:t>」が見直され、技術的制限手段による保護対象と</a:t>
            </a:r>
            <a:r>
              <a:rPr lang="ja-JP" altLang="en-US" dirty="0" smtClean="0"/>
              <a:t>して映像</a:t>
            </a:r>
            <a:r>
              <a:rPr lang="ja-JP" altLang="en-US" dirty="0"/>
              <a:t>、音等のコンテンツの視聴等に、電磁的記録（</a:t>
            </a:r>
            <a:r>
              <a:rPr lang="ja-JP" altLang="en-US" dirty="0" smtClean="0"/>
              <a:t>データ</a:t>
            </a:r>
            <a:r>
              <a:rPr lang="ja-JP" altLang="en-US" dirty="0"/>
              <a:t>）が追加された。技術的制限手段の新たな保護対象</a:t>
            </a:r>
            <a:r>
              <a:rPr lang="ja-JP" altLang="en-US" dirty="0" smtClean="0"/>
              <a:t>として</a:t>
            </a:r>
            <a:r>
              <a:rPr lang="ja-JP" altLang="en-US" dirty="0"/>
              <a:t>は、各種アクティベーション方式等が例示された</a:t>
            </a:r>
            <a:r>
              <a:rPr lang="ja-JP" altLang="en-US" dirty="0" smtClean="0"/>
              <a:t>。また</a:t>
            </a:r>
            <a:r>
              <a:rPr lang="ja-JP" altLang="en-US" dirty="0"/>
              <a:t>、技術的制限手段を無効化する機器の提供等</a:t>
            </a:r>
            <a:r>
              <a:rPr lang="ja-JP" altLang="en-US" dirty="0" smtClean="0"/>
              <a:t>に加えて</a:t>
            </a:r>
            <a:r>
              <a:rPr lang="ja-JP" altLang="en-US" dirty="0"/>
              <a:t>、役務の提供等も不正競争行為とされた。</a:t>
            </a:r>
            <a:r>
              <a:rPr lang="en-US" altLang="ja-JP" dirty="0" smtClean="0"/>
              <a:t>	</a:t>
            </a:r>
          </a:p>
          <a:p>
            <a:endParaRPr kumimoji="1" lang="ja-JP" altLang="en-US" dirty="0"/>
          </a:p>
        </p:txBody>
      </p:sp>
    </p:spTree>
    <p:extLst>
      <p:ext uri="{BB962C8B-B14F-4D97-AF65-F5344CB8AC3E}">
        <p14:creationId xmlns:p14="http://schemas.microsoft.com/office/powerpoint/2010/main" val="368306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個人情報の保護に関する法律</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2003</a:t>
            </a:r>
            <a:r>
              <a:rPr lang="ja-JP" altLang="en-US" dirty="0" smtClean="0"/>
              <a:t>年</a:t>
            </a:r>
            <a:r>
              <a:rPr lang="en-US" altLang="ja-JP" dirty="0" smtClean="0"/>
              <a:t>5</a:t>
            </a:r>
            <a:r>
              <a:rPr lang="ja-JP" altLang="en-US" dirty="0"/>
              <a:t>月</a:t>
            </a:r>
            <a:r>
              <a:rPr lang="en-US" altLang="ja-JP" dirty="0"/>
              <a:t>23</a:t>
            </a:r>
            <a:r>
              <a:rPr lang="ja-JP" altLang="en-US" dirty="0"/>
              <a:t>日に成立し、一般企業に直接関わり罰則を含む第</a:t>
            </a:r>
            <a:r>
              <a:rPr lang="en-US" altLang="ja-JP" dirty="0"/>
              <a:t>4〜6</a:t>
            </a:r>
            <a:r>
              <a:rPr lang="ja-JP" altLang="en-US" dirty="0"/>
              <a:t>章以外の規定は即日施行された。</a:t>
            </a:r>
            <a:r>
              <a:rPr lang="en-US" altLang="ja-JP" dirty="0"/>
              <a:t>2</a:t>
            </a:r>
            <a:r>
              <a:rPr lang="ja-JP" altLang="en-US" dirty="0"/>
              <a:t>年後の</a:t>
            </a:r>
            <a:r>
              <a:rPr lang="en-US" altLang="ja-JP" dirty="0"/>
              <a:t>2005</a:t>
            </a:r>
            <a:r>
              <a:rPr lang="ja-JP" altLang="en-US" dirty="0" smtClean="0"/>
              <a:t>年</a:t>
            </a:r>
            <a:r>
              <a:rPr lang="en-US" altLang="ja-JP" dirty="0" smtClean="0"/>
              <a:t>4</a:t>
            </a:r>
            <a:r>
              <a:rPr lang="ja-JP" altLang="en-US" dirty="0"/>
              <a:t>月</a:t>
            </a:r>
            <a:r>
              <a:rPr lang="en-US" altLang="ja-JP" dirty="0"/>
              <a:t>1</a:t>
            </a:r>
            <a:r>
              <a:rPr lang="ja-JP" altLang="en-US" dirty="0"/>
              <a:t>日に全面施行</a:t>
            </a:r>
            <a:r>
              <a:rPr lang="ja-JP" altLang="en-US" dirty="0" smtClean="0"/>
              <a:t>した</a:t>
            </a:r>
            <a:endParaRPr lang="en-US" altLang="ja-JP" dirty="0" smtClean="0"/>
          </a:p>
          <a:p>
            <a:r>
              <a:rPr lang="ja-JP" altLang="en-US" dirty="0"/>
              <a:t>個人情報保護法および同施行令によって、取扱件数に関係</a:t>
            </a:r>
            <a:r>
              <a:rPr lang="ja-JP" altLang="en-US" dirty="0" smtClean="0"/>
              <a:t>なくの</a:t>
            </a:r>
            <a:r>
              <a:rPr lang="ja-JP" altLang="en-US" dirty="0"/>
              <a:t>個人情報を個人情報データベース等として所持し事業に用いている事業者は個人情報取扱事業者とされ、個人情報取扱事業者が主務大臣への報告やそれに伴う改善措置に従わない等の適切な対処を行わなかった場合は、事業者に対して刑事罰が科される。 </a:t>
            </a:r>
            <a:endParaRPr kumimoji="1" lang="ja-JP" altLang="en-US" dirty="0"/>
          </a:p>
        </p:txBody>
      </p:sp>
    </p:spTree>
    <p:extLst>
      <p:ext uri="{BB962C8B-B14F-4D97-AF65-F5344CB8AC3E}">
        <p14:creationId xmlns:p14="http://schemas.microsoft.com/office/powerpoint/2010/main" val="1141712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個人情報</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個人</a:t>
            </a:r>
            <a:r>
              <a:rPr lang="ja-JP" altLang="en-US" dirty="0" smtClean="0"/>
              <a:t>情報</a:t>
            </a:r>
            <a:endParaRPr lang="en-US" altLang="ja-JP" dirty="0" smtClean="0"/>
          </a:p>
          <a:p>
            <a:pPr lvl="1"/>
            <a:r>
              <a:rPr lang="ja-JP" altLang="en-US" dirty="0"/>
              <a:t>「個人情報」とは、生存する個人に関する情報であって、当該情報に含まれる氏名、生年月日その他の記述等により特定の個人を識別することができるもの（他の情報と容易に照合することができ、それにより特定の個人を識別することができることとなるものを含む。）をいう。 </a:t>
            </a:r>
            <a:endParaRPr lang="en-US" altLang="ja-JP" dirty="0" smtClean="0"/>
          </a:p>
          <a:p>
            <a:r>
              <a:rPr lang="ja-JP" altLang="en-US" dirty="0"/>
              <a:t>個人に関する</a:t>
            </a:r>
            <a:r>
              <a:rPr lang="ja-JP" altLang="en-US" dirty="0" smtClean="0"/>
              <a:t>情報</a:t>
            </a:r>
            <a:endParaRPr lang="en-US" altLang="ja-JP" dirty="0" smtClean="0"/>
          </a:p>
          <a:p>
            <a:pPr lvl="1"/>
            <a:r>
              <a:rPr lang="ja-JP" altLang="en-US" dirty="0"/>
              <a:t>氏名、性別、生年月日等個人を識別する情報に限られず、個人の身体、財産、職種、肩書等の属性に関して、事実、判断、評価を表すすべての情報であり、評価情報、公刊物等によって公にされている情報や、映像、音声による情報も含まれ、暗号化等によって秘匿化されているかどうかを問わない（中略）。</a:t>
            </a:r>
            <a:endParaRPr kumimoji="1" lang="ja-JP" altLang="en-US" dirty="0"/>
          </a:p>
        </p:txBody>
      </p:sp>
    </p:spTree>
    <p:extLst>
      <p:ext uri="{BB962C8B-B14F-4D97-AF65-F5344CB8AC3E}">
        <p14:creationId xmlns:p14="http://schemas.microsoft.com/office/powerpoint/2010/main" val="2492924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個人情報の保護に関する</a:t>
            </a:r>
            <a:r>
              <a:rPr lang="ja-JP" altLang="en-US" dirty="0" smtClean="0"/>
              <a:t>法律 </a:t>
            </a:r>
            <a:r>
              <a:rPr lang="en-US" altLang="ja-JP" dirty="0" smtClean="0"/>
              <a:t>2017</a:t>
            </a:r>
            <a:r>
              <a:rPr lang="ja-JP" altLang="en-US" dirty="0" smtClean="0"/>
              <a:t>年改正</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生存する個人に関する身体的な特徴で本人認証が可能なもの（指紋認証データや顔認証データ）や個人に割り当てられる公的な番号（運転免許証番号や旅券番号）が個人識別符号（個人情報保護法</a:t>
            </a:r>
            <a:r>
              <a:rPr lang="en-US" altLang="ja-JP" dirty="0"/>
              <a:t>2</a:t>
            </a:r>
            <a:r>
              <a:rPr lang="ja-JP" altLang="en-US" dirty="0"/>
              <a:t>条</a:t>
            </a:r>
            <a:r>
              <a:rPr lang="en-US" altLang="ja-JP" dirty="0"/>
              <a:t>2</a:t>
            </a:r>
            <a:r>
              <a:rPr lang="ja-JP" altLang="en-US" dirty="0"/>
              <a:t>項）として新たに個人情報に該当</a:t>
            </a:r>
            <a:r>
              <a:rPr lang="ja-JP" altLang="en-US" dirty="0" smtClean="0"/>
              <a:t>する。</a:t>
            </a:r>
            <a:endParaRPr lang="en-US" altLang="ja-JP" dirty="0" smtClean="0"/>
          </a:p>
          <a:p>
            <a:r>
              <a:rPr lang="ja-JP" altLang="en-US" dirty="0"/>
              <a:t>大勢の従業員を抱える企業や大量の個人情報を事業に利用していた</a:t>
            </a:r>
            <a:r>
              <a:rPr lang="ja-JP" altLang="en-US" dirty="0" smtClean="0"/>
              <a:t>企業に加えて、</a:t>
            </a:r>
            <a:r>
              <a:rPr lang="ja-JP" altLang="en-US" dirty="0"/>
              <a:t>中小企業や個人事業主、町内会・自治会、学校の同窓会なども、個人情報を取り扱う際のルールが</a:t>
            </a:r>
            <a:r>
              <a:rPr lang="ja-JP" altLang="en-US" dirty="0" smtClean="0"/>
              <a:t>義務づけられる。</a:t>
            </a:r>
            <a:endParaRPr lang="en-US" altLang="ja-JP" dirty="0" smtClean="0"/>
          </a:p>
          <a:p>
            <a:r>
              <a:rPr lang="ja-JP" altLang="en-US" dirty="0"/>
              <a:t>「匿名加工情報」という、個人情報を活用するための新しい</a:t>
            </a:r>
            <a:r>
              <a:rPr lang="ja-JP" altLang="en-US" dirty="0" smtClean="0"/>
              <a:t>仕組みで、特定</a:t>
            </a:r>
            <a:r>
              <a:rPr lang="ja-JP" altLang="en-US" dirty="0"/>
              <a:t>の個人を識別できないように加工したデータについては、一定のルールのもとで活用できるように</a:t>
            </a:r>
            <a:r>
              <a:rPr lang="ja-JP" altLang="en-US" dirty="0" smtClean="0"/>
              <a:t>した。</a:t>
            </a:r>
            <a:endParaRPr kumimoji="1" lang="ja-JP" altLang="en-US" dirty="0"/>
          </a:p>
        </p:txBody>
      </p:sp>
    </p:spTree>
    <p:extLst>
      <p:ext uri="{BB962C8B-B14F-4D97-AF65-F5344CB8AC3E}">
        <p14:creationId xmlns:p14="http://schemas.microsoft.com/office/powerpoint/2010/main" val="3794886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個人情報とプライバシー</a:t>
            </a:r>
            <a:endParaRPr kumimoji="1" lang="ja-JP" altLang="en-US" dirty="0"/>
          </a:p>
        </p:txBody>
      </p:sp>
      <p:sp>
        <p:nvSpPr>
          <p:cNvPr id="3" name="コンテンツ プレースホルダー 2"/>
          <p:cNvSpPr>
            <a:spLocks noGrp="1"/>
          </p:cNvSpPr>
          <p:nvPr>
            <p:ph idx="1"/>
          </p:nvPr>
        </p:nvSpPr>
        <p:spPr/>
        <p:txBody>
          <a:bodyPr/>
          <a:lstStyle/>
          <a:p>
            <a:r>
              <a:rPr lang="ja-JP" altLang="en-US" dirty="0"/>
              <a:t>個人情報保護法でいう「個人情報」とは、生存する個人に関する情報（パーソナルデータ）のうち、特定の個人を識別できる</a:t>
            </a:r>
            <a:r>
              <a:rPr lang="ja-JP" altLang="en-US" dirty="0" smtClean="0"/>
              <a:t>情報。</a:t>
            </a:r>
            <a:r>
              <a:rPr lang="ja-JP" altLang="en-US" dirty="0"/>
              <a:t>一方、プライバシーとは、私生活や私事、個人の秘密のような他人にみだりに知られたくない情報のことで、個人情報＝プライバシーで</a:t>
            </a:r>
            <a:r>
              <a:rPr lang="ja-JP" altLang="en-US" dirty="0" smtClean="0"/>
              <a:t>はない。</a:t>
            </a:r>
            <a:endParaRPr kumimoji="1" lang="ja-JP" altLang="en-US" dirty="0"/>
          </a:p>
        </p:txBody>
      </p:sp>
    </p:spTree>
    <p:extLst>
      <p:ext uri="{BB962C8B-B14F-4D97-AF65-F5344CB8AC3E}">
        <p14:creationId xmlns:p14="http://schemas.microsoft.com/office/powerpoint/2010/main" val="1650944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刑法 （けいほう</a:t>
            </a:r>
            <a:r>
              <a:rPr lang="ja-JP" altLang="en-US" dirty="0" smtClean="0"/>
              <a:t>、</a:t>
            </a:r>
            <a:r>
              <a:rPr lang="en-US" altLang="ja-JP" dirty="0" smtClean="0"/>
              <a:t>1908</a:t>
            </a:r>
            <a:r>
              <a:rPr lang="ja-JP" altLang="en-US" dirty="0" smtClean="0"/>
              <a:t>年</a:t>
            </a:r>
            <a:r>
              <a:rPr lang="en-US" altLang="ja-JP" dirty="0" smtClean="0"/>
              <a:t>(</a:t>
            </a:r>
            <a:r>
              <a:rPr lang="ja-JP" altLang="en-US" dirty="0" smtClean="0"/>
              <a:t>明治</a:t>
            </a:r>
            <a:r>
              <a:rPr lang="en-US" altLang="ja-JP" dirty="0"/>
              <a:t>40</a:t>
            </a:r>
            <a:r>
              <a:rPr lang="ja-JP" altLang="en-US" dirty="0" smtClean="0"/>
              <a:t>年</a:t>
            </a:r>
            <a:r>
              <a:rPr lang="en-US" altLang="ja-JP" dirty="0" smtClean="0"/>
              <a:t>)</a:t>
            </a:r>
            <a:r>
              <a:rPr lang="ja-JP" altLang="en-US" dirty="0" smtClean="0"/>
              <a:t>法律</a:t>
            </a:r>
            <a:r>
              <a:rPr lang="ja-JP" altLang="en-US" dirty="0"/>
              <a:t>第</a:t>
            </a:r>
            <a:r>
              <a:rPr lang="en-US" altLang="ja-JP" dirty="0"/>
              <a:t>45</a:t>
            </a:r>
            <a:r>
              <a:rPr lang="ja-JP" altLang="en-US" dirty="0"/>
              <a:t>号</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lang="en-US" altLang="ja-JP" dirty="0"/>
              <a:t>1987</a:t>
            </a:r>
            <a:r>
              <a:rPr lang="ja-JP" altLang="en-US" dirty="0"/>
              <a:t>年の改正で、コンピュータ犯罪を防止するための</a:t>
            </a:r>
            <a:r>
              <a:rPr lang="en-US" altLang="ja-JP" dirty="0"/>
              <a:t>3</a:t>
            </a:r>
            <a:r>
              <a:rPr lang="ja-JP" altLang="en-US" dirty="0"/>
              <a:t>法が追加</a:t>
            </a:r>
          </a:p>
          <a:p>
            <a:pPr lvl="1"/>
            <a:r>
              <a:rPr lang="ja-JP" altLang="en-US" dirty="0"/>
              <a:t>電子計算機損壊等業務妨害罪</a:t>
            </a:r>
          </a:p>
          <a:p>
            <a:pPr lvl="1"/>
            <a:r>
              <a:rPr lang="ja-JP" altLang="en-US" dirty="0"/>
              <a:t>電磁的記録不正作出及び供用罪</a:t>
            </a:r>
          </a:p>
          <a:p>
            <a:pPr lvl="1"/>
            <a:r>
              <a:rPr lang="ja-JP" altLang="en-US" dirty="0"/>
              <a:t>電子計算機使用詐欺罪</a:t>
            </a:r>
          </a:p>
          <a:p>
            <a:r>
              <a:rPr lang="ja-JP" altLang="en-US" dirty="0"/>
              <a:t>コンピュータやデータの破壊や改ざんには刑事罰が科せられる</a:t>
            </a:r>
          </a:p>
          <a:p>
            <a:endParaRPr kumimoji="1" lang="ja-JP" altLang="en-US" dirty="0"/>
          </a:p>
        </p:txBody>
      </p:sp>
    </p:spTree>
    <p:extLst>
      <p:ext uri="{BB962C8B-B14F-4D97-AF65-F5344CB8AC3E}">
        <p14:creationId xmlns:p14="http://schemas.microsoft.com/office/powerpoint/2010/main" val="692321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情報セキュリティ関連の法律</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smtClean="0">
                <a:latin typeface="ＭＳ ゴシック" panose="020B0609070205080204" pitchFamily="49" charset="-128"/>
                <a:ea typeface="ＭＳ ゴシック" panose="020B0609070205080204" pitchFamily="49" charset="-128"/>
              </a:rPr>
              <a:t>サイバーセキュリティ基本法</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不正アクセス行為の禁止等に関する法律</a:t>
            </a:r>
            <a:endParaRPr lang="en-US" altLang="ja-JP" dirty="0" smtClean="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著作権法</a:t>
            </a:r>
            <a:endParaRPr kumimoji="1"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特定電子メールの送信の適正化等に関する法律</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不正競争</a:t>
            </a:r>
            <a:r>
              <a:rPr lang="ja-JP" altLang="en-US" dirty="0" smtClean="0">
                <a:latin typeface="ＭＳ ゴシック" panose="020B0609070205080204" pitchFamily="49" charset="-128"/>
                <a:ea typeface="ＭＳ ゴシック" panose="020B0609070205080204" pitchFamily="49" charset="-128"/>
              </a:rPr>
              <a:t>防止法</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個人情報の保護に関する</a:t>
            </a:r>
            <a:r>
              <a:rPr lang="ja-JP" altLang="en-US" dirty="0" smtClean="0">
                <a:latin typeface="ＭＳ ゴシック" panose="020B0609070205080204" pitchFamily="49" charset="-128"/>
                <a:ea typeface="ＭＳ ゴシック" panose="020B0609070205080204" pitchFamily="49" charset="-128"/>
              </a:rPr>
              <a:t>法律</a:t>
            </a:r>
            <a:endParaRPr lang="en-US" altLang="ja-JP" dirty="0" smtClean="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刑法</a:t>
            </a:r>
            <a:endParaRPr kumimoji="1"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電気通信事業法</a:t>
            </a:r>
            <a:endParaRPr lang="en-US" altLang="ja-JP" dirty="0" smtClean="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電子署名及び認証業務に関する法律</a:t>
            </a:r>
            <a:endParaRPr kumimoji="1"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電子署名等に係る地方公共団体情報システム機構の認証業務に関する法律</a:t>
            </a:r>
            <a:endParaRPr lang="en-US" altLang="ja-JP" dirty="0" smtClean="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電波法</a:t>
            </a:r>
            <a:endParaRPr kumimoji="1" lang="en-US" altLang="ja-JP" dirty="0" smtClean="0">
              <a:latin typeface="ＭＳ ゴシック" panose="020B0609070205080204" pitchFamily="49" charset="-128"/>
              <a:ea typeface="ＭＳ ゴシック" panose="020B0609070205080204" pitchFamily="49" charset="-128"/>
            </a:endParaRPr>
          </a:p>
          <a:p>
            <a:r>
              <a:rPr lang="zh-TW" altLang="en-US" dirty="0" smtClean="0">
                <a:latin typeface="ＭＳ ゴシック" panose="020B0609070205080204" pitchFamily="49" charset="-128"/>
                <a:ea typeface="ＭＳ ゴシック" panose="020B0609070205080204" pitchFamily="49" charset="-128"/>
              </a:rPr>
              <a:t>有線電気通信法</a:t>
            </a:r>
            <a:endParaRPr lang="en-US" altLang="ja-JP" dirty="0" smtClean="0">
              <a:latin typeface="ＭＳ ゴシック" panose="020B0609070205080204" pitchFamily="49" charset="-128"/>
              <a:ea typeface="ＭＳ ゴシック" panose="020B0609070205080204" pitchFamily="49" charset="-128"/>
            </a:endParaRPr>
          </a:p>
          <a:p>
            <a:endParaRPr lang="en-US" altLang="ja-JP" dirty="0" smtClean="0"/>
          </a:p>
          <a:p>
            <a:endParaRPr kumimoji="1" lang="ja-JP" altLang="en-US" dirty="0"/>
          </a:p>
        </p:txBody>
      </p:sp>
    </p:spTree>
    <p:extLst>
      <p:ext uri="{BB962C8B-B14F-4D97-AF65-F5344CB8AC3E}">
        <p14:creationId xmlns:p14="http://schemas.microsoft.com/office/powerpoint/2010/main" val="2442003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電子計算機損壊等業務妨害罪</a:t>
            </a:r>
            <a:endParaRPr kumimoji="1" lang="ja-JP" altLang="en-US" dirty="0"/>
          </a:p>
        </p:txBody>
      </p:sp>
      <p:sp>
        <p:nvSpPr>
          <p:cNvPr id="3" name="コンテンツ プレースホルダー 2"/>
          <p:cNvSpPr>
            <a:spLocks noGrp="1"/>
          </p:cNvSpPr>
          <p:nvPr>
            <p:ph idx="1"/>
          </p:nvPr>
        </p:nvSpPr>
        <p:spPr/>
        <p:txBody>
          <a:bodyPr/>
          <a:lstStyle/>
          <a:p>
            <a:r>
              <a:rPr lang="ja-JP" altLang="en-US" dirty="0"/>
              <a:t>業務に使用するコンピューターの破壊、</a:t>
            </a:r>
          </a:p>
          <a:p>
            <a:r>
              <a:rPr lang="ja-JP" altLang="en-US" dirty="0"/>
              <a:t>コンピューター用のデータの破壊、</a:t>
            </a:r>
          </a:p>
          <a:p>
            <a:r>
              <a:rPr lang="ja-JP" altLang="en-US" dirty="0"/>
              <a:t>コンピューターに虚偽のデータや不正な実行をするなどの方法</a:t>
            </a:r>
          </a:p>
          <a:p>
            <a:pPr lvl="1"/>
            <a:r>
              <a:rPr lang="ja-JP" altLang="en-US" dirty="0"/>
              <a:t>業務を妨害する行為</a:t>
            </a:r>
          </a:p>
          <a:p>
            <a:pPr lvl="1"/>
            <a:r>
              <a:rPr lang="en-US" altLang="ja-JP" dirty="0" err="1">
                <a:latin typeface="+mj-ea"/>
              </a:rPr>
              <a:t>DoS</a:t>
            </a:r>
            <a:r>
              <a:rPr lang="ja-JP" altLang="en-US" dirty="0">
                <a:latin typeface="+mj-ea"/>
              </a:rPr>
              <a:t>攻撃</a:t>
            </a:r>
          </a:p>
          <a:p>
            <a:pPr lvl="1"/>
            <a:r>
              <a:rPr lang="ja-JP" altLang="en-US" dirty="0"/>
              <a:t>不正なプログラム、データを操作</a:t>
            </a:r>
          </a:p>
          <a:p>
            <a:pPr lvl="1"/>
            <a:r>
              <a:rPr lang="ja-JP" altLang="en-US" dirty="0"/>
              <a:t>サポート外</a:t>
            </a:r>
            <a:r>
              <a:rPr lang="ja-JP" altLang="en-US" dirty="0" smtClean="0"/>
              <a:t>ブラウザを故意に使用して当該サイトに障害を発生させる</a:t>
            </a:r>
            <a:endParaRPr lang="ja-JP" altLang="en-US" dirty="0"/>
          </a:p>
          <a:p>
            <a:pPr lvl="1"/>
            <a:endParaRPr kumimoji="1" lang="ja-JP" altLang="en-US" dirty="0"/>
          </a:p>
        </p:txBody>
      </p:sp>
    </p:spTree>
    <p:extLst>
      <p:ext uri="{BB962C8B-B14F-4D97-AF65-F5344CB8AC3E}">
        <p14:creationId xmlns:p14="http://schemas.microsoft.com/office/powerpoint/2010/main" val="1987579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電磁的記録不正作出及び供用</a:t>
            </a:r>
            <a:r>
              <a:rPr lang="ja-JP" altLang="en-US" dirty="0" smtClean="0"/>
              <a:t>罪</a:t>
            </a:r>
            <a:endParaRPr kumimoji="1" lang="ja-JP" altLang="en-US" dirty="0"/>
          </a:p>
        </p:txBody>
      </p:sp>
      <p:sp>
        <p:nvSpPr>
          <p:cNvPr id="3" name="コンテンツ プレースホルダー 2"/>
          <p:cNvSpPr>
            <a:spLocks noGrp="1"/>
          </p:cNvSpPr>
          <p:nvPr>
            <p:ph idx="1"/>
          </p:nvPr>
        </p:nvSpPr>
        <p:spPr/>
        <p:txBody>
          <a:bodyPr/>
          <a:lstStyle/>
          <a:p>
            <a:r>
              <a:rPr lang="ja-JP" altLang="en-US" dirty="0"/>
              <a:t>キャッシュカードの偽造・複写による，現金不正搾取（東京地判平</a:t>
            </a:r>
            <a:r>
              <a:rPr lang="en-US" altLang="ja-JP" dirty="0"/>
              <a:t>1</a:t>
            </a:r>
            <a:r>
              <a:rPr lang="ja-JP" altLang="en-US" dirty="0"/>
              <a:t>・</a:t>
            </a:r>
            <a:r>
              <a:rPr lang="en-US" altLang="ja-JP" dirty="0"/>
              <a:t>2</a:t>
            </a:r>
            <a:r>
              <a:rPr lang="ja-JP" altLang="en-US" dirty="0"/>
              <a:t>・</a:t>
            </a:r>
            <a:r>
              <a:rPr lang="en-US" altLang="ja-JP" dirty="0"/>
              <a:t>22</a:t>
            </a:r>
            <a:r>
              <a:rPr lang="ja-JP" altLang="en-US" dirty="0" err="1"/>
              <a:t>，</a:t>
            </a:r>
            <a:r>
              <a:rPr lang="ja-JP" altLang="en-US" dirty="0"/>
              <a:t>東京地判平</a:t>
            </a:r>
            <a:r>
              <a:rPr lang="en-US" altLang="ja-JP" dirty="0"/>
              <a:t>1</a:t>
            </a:r>
            <a:r>
              <a:rPr lang="ja-JP" altLang="en-US" dirty="0"/>
              <a:t>・</a:t>
            </a:r>
            <a:r>
              <a:rPr lang="en-US" altLang="ja-JP" dirty="0"/>
              <a:t>2</a:t>
            </a:r>
            <a:r>
              <a:rPr lang="ja-JP" altLang="en-US" dirty="0"/>
              <a:t>・</a:t>
            </a:r>
            <a:r>
              <a:rPr lang="en-US" altLang="ja-JP" dirty="0"/>
              <a:t>17</a:t>
            </a:r>
            <a:r>
              <a:rPr lang="ja-JP" altLang="en-US" dirty="0"/>
              <a:t>）</a:t>
            </a:r>
          </a:p>
          <a:p>
            <a:r>
              <a:rPr lang="ja-JP" altLang="en-US" dirty="0"/>
              <a:t>勝馬投票券の印磁・改竄　（甲府地判平成</a:t>
            </a:r>
            <a:r>
              <a:rPr lang="en-US" altLang="ja-JP" dirty="0"/>
              <a:t>1.3.31)</a:t>
            </a:r>
          </a:p>
          <a:p>
            <a:r>
              <a:rPr lang="ja-JP" altLang="en-US" dirty="0"/>
              <a:t>使用済みテレホンカードの通話可能度数改竄（名古屋地方裁判所平成５年４月２２日判決） </a:t>
            </a:r>
          </a:p>
          <a:p>
            <a:r>
              <a:rPr lang="ja-JP" altLang="en-US" dirty="0"/>
              <a:t>など</a:t>
            </a:r>
          </a:p>
          <a:p>
            <a:endParaRPr kumimoji="1" lang="ja-JP" altLang="en-US" dirty="0"/>
          </a:p>
        </p:txBody>
      </p:sp>
    </p:spTree>
    <p:extLst>
      <p:ext uri="{BB962C8B-B14F-4D97-AF65-F5344CB8AC3E}">
        <p14:creationId xmlns:p14="http://schemas.microsoft.com/office/powerpoint/2010/main" val="3280645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電子計算機使用詐欺</a:t>
            </a:r>
            <a:r>
              <a:rPr lang="ja-JP" altLang="en-US" dirty="0" smtClean="0"/>
              <a:t>罪（</a:t>
            </a:r>
            <a:r>
              <a:rPr lang="ja-JP" altLang="en-US" dirty="0"/>
              <a:t>電子計算機使用詐欺）</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人の事務処理に使用する電子計算機に虚偽の情報若しくは不正な指令を与えて財産権の得喪若しくは変更に係る不実の電磁的記録を作り、又は財産権の得喪若しくは変更に係る虚偽の電磁的記録を人の事務処理の用に供して、財産上不法の利益を得、又は他人にこれを得させた者</a:t>
            </a:r>
          </a:p>
          <a:p>
            <a:r>
              <a:rPr lang="ja-JP" altLang="en-US" dirty="0"/>
              <a:t>電磁記録を書き換えて利得を得る詐欺罪</a:t>
            </a:r>
          </a:p>
          <a:p>
            <a:pPr lvl="1"/>
            <a:r>
              <a:rPr lang="ja-JP" altLang="en-US" dirty="0"/>
              <a:t>拾得した他人の</a:t>
            </a:r>
            <a:r>
              <a:rPr lang="en-US" altLang="ja-JP" dirty="0"/>
              <a:t>CD</a:t>
            </a:r>
            <a:r>
              <a:rPr lang="ja-JP" altLang="en-US" dirty="0"/>
              <a:t>カードを</a:t>
            </a:r>
            <a:r>
              <a:rPr lang="en-US" altLang="ja-JP" dirty="0"/>
              <a:t>ATM</a:t>
            </a:r>
            <a:r>
              <a:rPr lang="ja-JP" altLang="en-US" dirty="0"/>
              <a:t>に使用して自己の口座に振込む行為（以前は，振込みに使う場合は処罰する規定がなかった）</a:t>
            </a:r>
          </a:p>
          <a:p>
            <a:pPr lvl="1"/>
            <a:r>
              <a:rPr lang="ja-JP" altLang="en-US" dirty="0"/>
              <a:t>定期券などのプリペイカード</a:t>
            </a:r>
            <a:r>
              <a:rPr lang="ja-JP" altLang="en-US" dirty="0" smtClean="0"/>
              <a:t>不正使用</a:t>
            </a:r>
            <a:endParaRPr lang="en-US" altLang="ja-JP" dirty="0" smtClean="0"/>
          </a:p>
          <a:p>
            <a:r>
              <a:rPr lang="ja-JP" altLang="en-US" dirty="0"/>
              <a:t>盗んだ他人のキャッシュカードを使って</a:t>
            </a:r>
            <a:r>
              <a:rPr lang="en-US" altLang="ja-JP" dirty="0"/>
              <a:t>ATM</a:t>
            </a:r>
            <a:r>
              <a:rPr lang="ja-JP" altLang="en-US" dirty="0"/>
              <a:t>から、現金を取り出す行為は、窃盗</a:t>
            </a:r>
            <a:r>
              <a:rPr lang="ja-JP" altLang="en-US" dirty="0" smtClean="0"/>
              <a:t>罪</a:t>
            </a:r>
            <a:endParaRPr lang="ja-JP" altLang="en-US" dirty="0"/>
          </a:p>
          <a:p>
            <a:endParaRPr kumimoji="1" lang="ja-JP" altLang="en-US" dirty="0"/>
          </a:p>
        </p:txBody>
      </p:sp>
    </p:spTree>
    <p:extLst>
      <p:ext uri="{BB962C8B-B14F-4D97-AF65-F5344CB8AC3E}">
        <p14:creationId xmlns:p14="http://schemas.microsoft.com/office/powerpoint/2010/main" val="301754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電気通信</a:t>
            </a:r>
            <a:r>
              <a:rPr lang="zh-TW" altLang="en-US" dirty="0" smtClean="0"/>
              <a:t>事業法</a:t>
            </a:r>
            <a:endParaRPr kumimoji="1" lang="ja-JP" altLang="en-US" dirty="0"/>
          </a:p>
        </p:txBody>
      </p:sp>
      <p:sp>
        <p:nvSpPr>
          <p:cNvPr id="3" name="コンテンツ プレースホルダー 2"/>
          <p:cNvSpPr>
            <a:spLocks noGrp="1"/>
          </p:cNvSpPr>
          <p:nvPr>
            <p:ph idx="1"/>
          </p:nvPr>
        </p:nvSpPr>
        <p:spPr/>
        <p:txBody>
          <a:bodyPr/>
          <a:lstStyle/>
          <a:p>
            <a:r>
              <a:rPr lang="ja-JP" altLang="en-US" dirty="0"/>
              <a:t> 「電気通信事業法」は、電気通信の健全な発達と国民の利便の確保を図るために制定された法律で、電気通信事業に関する詳細な規定が盛り込まれています。</a:t>
            </a:r>
          </a:p>
          <a:p>
            <a:r>
              <a:rPr lang="ja-JP" altLang="en-US" dirty="0"/>
              <a:t>　特に、第四条では、何人も電気通信事業者の取扱中の通信を侵してはならない旨の条文があり、通信の秘密が保護されています。</a:t>
            </a:r>
            <a:endParaRPr kumimoji="1" lang="ja-JP" altLang="en-US" dirty="0"/>
          </a:p>
        </p:txBody>
      </p:sp>
    </p:spTree>
    <p:extLst>
      <p:ext uri="{BB962C8B-B14F-4D97-AF65-F5344CB8AC3E}">
        <p14:creationId xmlns:p14="http://schemas.microsoft.com/office/powerpoint/2010/main" val="3330778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電子署名及び認証業務に関する</a:t>
            </a:r>
            <a:r>
              <a:rPr lang="ja-JP" altLang="en-US" dirty="0" smtClean="0"/>
              <a:t>法律</a:t>
            </a:r>
            <a:endParaRPr kumimoji="1" lang="ja-JP" altLang="en-US" dirty="0"/>
          </a:p>
        </p:txBody>
      </p:sp>
      <p:sp>
        <p:nvSpPr>
          <p:cNvPr id="3" name="コンテンツ プレースホルダー 2"/>
          <p:cNvSpPr>
            <a:spLocks noGrp="1"/>
          </p:cNvSpPr>
          <p:nvPr>
            <p:ph idx="1"/>
          </p:nvPr>
        </p:nvSpPr>
        <p:spPr/>
        <p:txBody>
          <a:bodyPr/>
          <a:lstStyle/>
          <a:p>
            <a:r>
              <a:rPr lang="ja-JP" altLang="en-US" dirty="0"/>
              <a:t> 「電子署名及び認証業務に関する法律」は、電子商取引などのネットワークを利用した社会経済活動の更なる円滑化を目的として、一定の条件を満たす電子署名が手書き署名や押印と同等に通用することや、認証業務（電子署名を行った者を証明する業務）のうち一定の水準を満たす特定認証業務について、信頼性の判断目安として認定を与える制度などを規定して います。 </a:t>
            </a:r>
            <a:endParaRPr kumimoji="1" lang="ja-JP" altLang="en-US" dirty="0"/>
          </a:p>
        </p:txBody>
      </p:sp>
    </p:spTree>
    <p:extLst>
      <p:ext uri="{BB962C8B-B14F-4D97-AF65-F5344CB8AC3E}">
        <p14:creationId xmlns:p14="http://schemas.microsoft.com/office/powerpoint/2010/main" val="1726013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200" dirty="0"/>
              <a:t>電子署名等に係る地方公共団体情報システム機構の認証業務に関する</a:t>
            </a:r>
            <a:r>
              <a:rPr lang="ja-JP" altLang="en-US" sz="3200" dirty="0" smtClean="0"/>
              <a:t>法律</a:t>
            </a:r>
            <a:endParaRPr kumimoji="1" lang="ja-JP" altLang="en-US" sz="3200"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 「電子署名等に係る地方公共団体情報システム機構の認証業務に関する法律（公的個人認証法）」は、行政手続オンライン化関係三法のひとつです。 </a:t>
            </a:r>
          </a:p>
          <a:p>
            <a:r>
              <a:rPr lang="ja-JP" altLang="en-US" dirty="0" smtClean="0"/>
              <a:t>  申請・届出などの行政手続をオンラインを通じて行う際の、公的個人認証サービス制度に必要な電子証明書や認証機関などについての決まりごとが盛り込まれています。 </a:t>
            </a:r>
            <a:endParaRPr lang="en-US" altLang="ja-JP" dirty="0" smtClean="0"/>
          </a:p>
          <a:p>
            <a:r>
              <a:rPr lang="ja-JP" altLang="en-US" dirty="0" smtClean="0"/>
              <a:t>以下の</a:t>
            </a:r>
            <a:r>
              <a:rPr lang="en-US" altLang="ja-JP" dirty="0" smtClean="0"/>
              <a:t>3</a:t>
            </a:r>
            <a:r>
              <a:rPr lang="ja-JP" altLang="en-US" dirty="0" err="1" smtClean="0"/>
              <a:t>つの</a:t>
            </a:r>
            <a:r>
              <a:rPr lang="ja-JP" altLang="en-US" dirty="0" smtClean="0"/>
              <a:t>法律をまとめて「行政手続オンライン化関係三法」と言います。</a:t>
            </a:r>
            <a:endParaRPr lang="en-US" altLang="ja-JP" dirty="0" smtClean="0"/>
          </a:p>
          <a:p>
            <a:pPr lvl="1"/>
            <a:r>
              <a:rPr lang="ja-JP" altLang="en-US" dirty="0" smtClean="0"/>
              <a:t>行政手続等における情報通信の技術の利用に関する法律（行政手続オンライン化法）</a:t>
            </a:r>
            <a:endParaRPr lang="en-US" altLang="ja-JP" dirty="0" smtClean="0"/>
          </a:p>
          <a:p>
            <a:pPr lvl="1"/>
            <a:r>
              <a:rPr lang="ja-JP" altLang="en-US" dirty="0"/>
              <a:t>行政手続等における情報通信の技術の利用に関する法律の施行に伴う関連法律の整備等に関する法律（整備法</a:t>
            </a:r>
            <a:r>
              <a:rPr lang="ja-JP" altLang="en-US" dirty="0" smtClean="0"/>
              <a:t>）</a:t>
            </a:r>
            <a:endParaRPr lang="en-US" altLang="ja-JP" dirty="0" smtClean="0"/>
          </a:p>
          <a:p>
            <a:pPr lvl="1"/>
            <a:r>
              <a:rPr lang="ja-JP" altLang="en-US" dirty="0" smtClean="0"/>
              <a:t>  電子</a:t>
            </a:r>
            <a:r>
              <a:rPr lang="ja-JP" altLang="en-US" dirty="0"/>
              <a:t>署名等に係る地方公共団体情報システム機構の認証業務に関する法律（公的個人認証法） </a:t>
            </a:r>
            <a:endParaRPr lang="en-US" altLang="ja-JP" dirty="0" smtClean="0"/>
          </a:p>
          <a:p>
            <a:pPr lvl="1"/>
            <a:endParaRPr lang="en-US" altLang="ja-JP" dirty="0" smtClean="0"/>
          </a:p>
          <a:p>
            <a:pPr lvl="1"/>
            <a:endParaRPr kumimoji="1" lang="ja-JP" altLang="en-US" dirty="0"/>
          </a:p>
        </p:txBody>
      </p:sp>
    </p:spTree>
    <p:extLst>
      <p:ext uri="{BB962C8B-B14F-4D97-AF65-F5344CB8AC3E}">
        <p14:creationId xmlns:p14="http://schemas.microsoft.com/office/powerpoint/2010/main" val="3004282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電波法</a:t>
            </a:r>
            <a:endParaRPr kumimoji="1" lang="ja-JP" altLang="en-US" dirty="0"/>
          </a:p>
        </p:txBody>
      </p:sp>
      <p:sp>
        <p:nvSpPr>
          <p:cNvPr id="3" name="コンテンツ プレースホルダー 2"/>
          <p:cNvSpPr>
            <a:spLocks noGrp="1"/>
          </p:cNvSpPr>
          <p:nvPr>
            <p:ph idx="1"/>
          </p:nvPr>
        </p:nvSpPr>
        <p:spPr/>
        <p:txBody>
          <a:bodyPr/>
          <a:lstStyle/>
          <a:p>
            <a:r>
              <a:rPr lang="ja-JP" altLang="en-US" dirty="0"/>
              <a:t>電波は、テレビや携帯電話、アマチュア無線などさまざま場面で利用されています。「電波法」はこの電波の公平かつ能率的な利用を確保するための法律で、無線局の開設や秘密の保護などについての取り決めが規定されています。</a:t>
            </a:r>
            <a:endParaRPr kumimoji="1" lang="ja-JP" altLang="en-US" dirty="0"/>
          </a:p>
        </p:txBody>
      </p:sp>
    </p:spTree>
    <p:extLst>
      <p:ext uri="{BB962C8B-B14F-4D97-AF65-F5344CB8AC3E}">
        <p14:creationId xmlns:p14="http://schemas.microsoft.com/office/powerpoint/2010/main" val="2262801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有線電気</a:t>
            </a:r>
            <a:r>
              <a:rPr lang="zh-TW" altLang="en-US" dirty="0" smtClean="0"/>
              <a:t>通信法</a:t>
            </a:r>
            <a:endParaRPr kumimoji="1" lang="ja-JP" altLang="en-US" dirty="0"/>
          </a:p>
        </p:txBody>
      </p:sp>
      <p:sp>
        <p:nvSpPr>
          <p:cNvPr id="3" name="コンテンツ プレースホルダー 2"/>
          <p:cNvSpPr>
            <a:spLocks noGrp="1"/>
          </p:cNvSpPr>
          <p:nvPr>
            <p:ph idx="1"/>
          </p:nvPr>
        </p:nvSpPr>
        <p:spPr/>
        <p:txBody>
          <a:bodyPr/>
          <a:lstStyle/>
          <a:p>
            <a:r>
              <a:rPr lang="ja-JP" altLang="en-US" dirty="0"/>
              <a:t> 「有線電気通信法」は、有線電気通信の設備や使用についての法律で、秘密の保護や通信妨害について規定されています。 </a:t>
            </a:r>
            <a:endParaRPr kumimoji="1" lang="ja-JP" altLang="en-US" dirty="0"/>
          </a:p>
        </p:txBody>
      </p:sp>
    </p:spTree>
    <p:extLst>
      <p:ext uri="{BB962C8B-B14F-4D97-AF65-F5344CB8AC3E}">
        <p14:creationId xmlns:p14="http://schemas.microsoft.com/office/powerpoint/2010/main" val="4090025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国民のための情報セキュリティサイト</a:t>
            </a:r>
            <a:r>
              <a:rPr kumimoji="1" lang="en-US" altLang="ja-JP" dirty="0" smtClean="0"/>
              <a:t>, </a:t>
            </a:r>
            <a:r>
              <a:rPr kumimoji="1" lang="ja-JP" altLang="en-US" dirty="0" smtClean="0"/>
              <a:t>総務省</a:t>
            </a:r>
            <a:endParaRPr kumimoji="1" lang="en-US" altLang="ja-JP" dirty="0" smtClean="0"/>
          </a:p>
          <a:p>
            <a:pPr lvl="1"/>
            <a:r>
              <a:rPr lang="ja-JP" altLang="en-US" dirty="0" smtClean="0"/>
              <a:t>情報セキュリティ関連の法律・ガイドライン</a:t>
            </a:r>
            <a:endParaRPr lang="en-US" altLang="ja-JP" dirty="0" smtClean="0"/>
          </a:p>
          <a:p>
            <a:pPr lvl="1"/>
            <a:r>
              <a:rPr lang="en-US" altLang="ja-JP" dirty="0">
                <a:hlinkClick r:id="rId2"/>
              </a:rPr>
              <a:t>http://</a:t>
            </a:r>
            <a:r>
              <a:rPr lang="en-US" altLang="ja-JP" dirty="0" smtClean="0">
                <a:hlinkClick r:id="rId2"/>
              </a:rPr>
              <a:t>www.soumu.go.jp/main_sosiki/joho_tsusin/security/basic/legal/index.html</a:t>
            </a:r>
            <a:endParaRPr lang="en-US" altLang="ja-JP" dirty="0" smtClean="0"/>
          </a:p>
          <a:p>
            <a:r>
              <a:rPr lang="ja-JP" altLang="en-US" dirty="0"/>
              <a:t>情報セキュリティ白書 </a:t>
            </a:r>
            <a:r>
              <a:rPr lang="en-US" altLang="ja-JP" dirty="0"/>
              <a:t>2018, IPA </a:t>
            </a:r>
            <a:endParaRPr lang="en-US" altLang="ja-JP" dirty="0" smtClean="0"/>
          </a:p>
          <a:p>
            <a:pPr lvl="1"/>
            <a:r>
              <a:rPr lang="en-US" altLang="ja-JP" dirty="0">
                <a:hlinkClick r:id="rId3"/>
              </a:rPr>
              <a:t>https://</a:t>
            </a:r>
            <a:r>
              <a:rPr lang="en-US" altLang="ja-JP" dirty="0" smtClean="0">
                <a:hlinkClick r:id="rId3"/>
              </a:rPr>
              <a:t>www.ipa.go.jp/security/publications/hakusyo/2018.html</a:t>
            </a:r>
            <a:endParaRPr lang="en-US" altLang="ja-JP" dirty="0" smtClean="0"/>
          </a:p>
          <a:p>
            <a:r>
              <a:rPr lang="ja-JP" altLang="en-US" dirty="0"/>
              <a:t>サイバーセキュリティ基本法とは </a:t>
            </a:r>
            <a:r>
              <a:rPr lang="en-US" altLang="ja-JP" dirty="0"/>
              <a:t>| </a:t>
            </a:r>
            <a:r>
              <a:rPr lang="ja-JP" altLang="en-US" dirty="0"/>
              <a:t>改正後の変更点・必要なセキュリティ</a:t>
            </a:r>
            <a:r>
              <a:rPr lang="ja-JP" altLang="en-US" dirty="0" smtClean="0"/>
              <a:t>対策</a:t>
            </a:r>
            <a:r>
              <a:rPr lang="en-US" altLang="ja-JP" dirty="0" smtClean="0"/>
              <a:t>, BOXIL</a:t>
            </a:r>
          </a:p>
          <a:p>
            <a:pPr lvl="1"/>
            <a:r>
              <a:rPr lang="en-US" altLang="ja-JP" dirty="0">
                <a:hlinkClick r:id="rId4"/>
              </a:rPr>
              <a:t>https://boxil.jp/mag/a3403</a:t>
            </a:r>
            <a:r>
              <a:rPr lang="en-US" altLang="ja-JP" dirty="0" smtClean="0">
                <a:hlinkClick r:id="rId4"/>
              </a:rPr>
              <a:t>/</a:t>
            </a:r>
            <a:endParaRPr lang="en-US" altLang="ja-JP" dirty="0" smtClean="0"/>
          </a:p>
          <a:p>
            <a:r>
              <a:rPr lang="en-US" altLang="ja-JP" dirty="0" err="1" smtClean="0"/>
              <a:t>WikiPedia</a:t>
            </a:r>
            <a:endParaRPr lang="en-US" altLang="ja-JP" dirty="0" smtClean="0"/>
          </a:p>
          <a:p>
            <a:r>
              <a:rPr lang="ja-JP" altLang="en-US" dirty="0"/>
              <a:t>暮らしに役立つ</a:t>
            </a:r>
            <a:r>
              <a:rPr lang="ja-JP" altLang="en-US" dirty="0" smtClean="0"/>
              <a:t>情報</a:t>
            </a:r>
            <a:r>
              <a:rPr lang="en-US" altLang="ja-JP" dirty="0" smtClean="0"/>
              <a:t>, </a:t>
            </a:r>
            <a:r>
              <a:rPr lang="ja-JP" altLang="en-US" dirty="0" smtClean="0"/>
              <a:t>政府広報オンライン</a:t>
            </a:r>
            <a:endParaRPr lang="en-US" altLang="ja-JP" dirty="0" smtClean="0"/>
          </a:p>
          <a:p>
            <a:pPr lvl="1"/>
            <a:r>
              <a:rPr lang="en-US" altLang="ja-JP"/>
              <a:t>https://www.gov-online.go.jp/useful/article/201703/1.html</a:t>
            </a:r>
          </a:p>
          <a:p>
            <a:endParaRPr lang="en-US" altLang="ja-JP" dirty="0"/>
          </a:p>
          <a:p>
            <a:pPr lvl="1"/>
            <a:endParaRPr kumimoji="1" lang="ja-JP" altLang="en-US" dirty="0"/>
          </a:p>
        </p:txBody>
      </p:sp>
    </p:spTree>
    <p:extLst>
      <p:ext uri="{BB962C8B-B14F-4D97-AF65-F5344CB8AC3E}">
        <p14:creationId xmlns:p14="http://schemas.microsoft.com/office/powerpoint/2010/main" val="1241095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サイバーセキュリティ</a:t>
            </a:r>
            <a:r>
              <a:rPr lang="ja-JP" altLang="en-US" dirty="0" smtClean="0">
                <a:latin typeface="ＭＳ ゴシック" panose="020B0609070205080204" pitchFamily="49" charset="-128"/>
                <a:ea typeface="ＭＳ ゴシック" panose="020B0609070205080204" pitchFamily="49" charset="-128"/>
              </a:rPr>
              <a:t>基本法</a:t>
            </a:r>
            <a:endParaRPr kumimoji="1" lang="ja-JP" altLang="en-US" dirty="0"/>
          </a:p>
        </p:txBody>
      </p:sp>
      <p:sp>
        <p:nvSpPr>
          <p:cNvPr id="3" name="コンテンツ プレースホルダー 2"/>
          <p:cNvSpPr>
            <a:spLocks noGrp="1"/>
          </p:cNvSpPr>
          <p:nvPr>
            <p:ph idx="1"/>
          </p:nvPr>
        </p:nvSpPr>
        <p:spPr/>
        <p:txBody>
          <a:bodyPr/>
          <a:lstStyle/>
          <a:p>
            <a:r>
              <a:rPr lang="en-US" altLang="ja-JP" dirty="0"/>
              <a:t>2015</a:t>
            </a:r>
            <a:r>
              <a:rPr lang="ja-JP" altLang="en-US" dirty="0"/>
              <a:t>年</a:t>
            </a:r>
            <a:r>
              <a:rPr lang="en-US" altLang="ja-JP" dirty="0"/>
              <a:t>1</a:t>
            </a:r>
            <a:r>
              <a:rPr lang="ja-JP" altLang="en-US" dirty="0"/>
              <a:t>月</a:t>
            </a:r>
            <a:r>
              <a:rPr lang="en-US" altLang="ja-JP" dirty="0"/>
              <a:t>9</a:t>
            </a:r>
            <a:r>
              <a:rPr lang="ja-JP" altLang="en-US" dirty="0"/>
              <a:t>日より全面施行</a:t>
            </a:r>
            <a:endParaRPr lang="en-US" altLang="ja-JP" dirty="0" smtClean="0"/>
          </a:p>
          <a:p>
            <a:r>
              <a:rPr lang="ja-JP" altLang="en-US" dirty="0" smtClean="0"/>
              <a:t>サイバーセキュリティ</a:t>
            </a:r>
            <a:r>
              <a:rPr lang="ja-JP" altLang="en-US" dirty="0"/>
              <a:t>に関する施策を総合的かつ効率的に推進するため、基本理念を定め、国の責務等を明らかにし、サイバーセキュリティ戦略の策定その他当該施策の基本となる事項等を規定</a:t>
            </a:r>
            <a:r>
              <a:rPr lang="ja-JP" altLang="en-US" dirty="0" smtClean="0"/>
              <a:t>してい</a:t>
            </a:r>
            <a:r>
              <a:rPr lang="ja-JP" altLang="en-US" dirty="0"/>
              <a:t>る</a:t>
            </a:r>
            <a:r>
              <a:rPr lang="ja-JP" altLang="en-US" dirty="0" smtClean="0"/>
              <a:t>。</a:t>
            </a:r>
            <a:endParaRPr kumimoji="1" lang="ja-JP" altLang="en-US" dirty="0"/>
          </a:p>
        </p:txBody>
      </p:sp>
    </p:spTree>
    <p:extLst>
      <p:ext uri="{BB962C8B-B14F-4D97-AF65-F5344CB8AC3E}">
        <p14:creationId xmlns:p14="http://schemas.microsoft.com/office/powerpoint/2010/main" val="2620562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ＭＳ ゴシック" panose="020B0609070205080204" pitchFamily="49" charset="-128"/>
                <a:ea typeface="ＭＳ ゴシック" panose="020B0609070205080204" pitchFamily="49" charset="-128"/>
              </a:rPr>
              <a:t>サイバーセキュリティ基本法成立</a:t>
            </a:r>
            <a:r>
              <a:rPr lang="ja-JP" altLang="en-US" dirty="0" smtClean="0">
                <a:latin typeface="ＭＳ ゴシック" panose="020B0609070205080204" pitchFamily="49" charset="-128"/>
                <a:ea typeface="ＭＳ ゴシック" panose="020B0609070205080204" pitchFamily="49" charset="-128"/>
              </a:rPr>
              <a:t>背景</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smtClean="0"/>
              <a:t>インターネット</a:t>
            </a:r>
            <a:r>
              <a:rPr lang="ja-JP" altLang="en-US" dirty="0"/>
              <a:t>の急速な普及などで日本でも</a:t>
            </a:r>
            <a:r>
              <a:rPr lang="en-US" altLang="ja-JP" dirty="0"/>
              <a:t>IT</a:t>
            </a:r>
            <a:r>
              <a:rPr lang="ja-JP" altLang="en-US" dirty="0"/>
              <a:t>化が</a:t>
            </a:r>
            <a:r>
              <a:rPr lang="ja-JP" altLang="en-US" dirty="0" smtClean="0"/>
              <a:t>進展</a:t>
            </a:r>
            <a:endParaRPr lang="en-US" altLang="ja-JP" dirty="0"/>
          </a:p>
          <a:p>
            <a:pPr lvl="1"/>
            <a:r>
              <a:rPr lang="ja-JP" altLang="en-US" dirty="0"/>
              <a:t>→不正アクセスやコンピュータウィルスなど情報セキュリティにかかわる問題への危機感が高まり、</a:t>
            </a:r>
            <a:r>
              <a:rPr lang="en-US" altLang="ja-JP" dirty="0"/>
              <a:t>2000</a:t>
            </a:r>
            <a:r>
              <a:rPr lang="ja-JP" altLang="en-US" dirty="0"/>
              <a:t>年に「情報セキュリティ対策推進室」が内閣官房に</a:t>
            </a:r>
            <a:r>
              <a:rPr lang="ja-JP" altLang="en-US" dirty="0" smtClean="0"/>
              <a:t>設置</a:t>
            </a:r>
            <a:endParaRPr lang="en-US" altLang="ja-JP" dirty="0"/>
          </a:p>
          <a:p>
            <a:pPr lvl="2"/>
            <a:r>
              <a:rPr lang="ja-JP" altLang="en-US" dirty="0" smtClean="0"/>
              <a:t>→ </a:t>
            </a:r>
            <a:r>
              <a:rPr lang="en-US" altLang="ja-JP" dirty="0"/>
              <a:t>2005</a:t>
            </a:r>
            <a:r>
              <a:rPr lang="ja-JP" altLang="en-US" dirty="0"/>
              <a:t>年に情報セキュリティ対策推進室を強化・発展させ、内閣官房に「情報セキュリティセンター（</a:t>
            </a:r>
            <a:r>
              <a:rPr lang="en-US" altLang="ja-JP" dirty="0"/>
              <a:t>NISC</a:t>
            </a:r>
            <a:r>
              <a:rPr lang="ja-JP" altLang="en-US" dirty="0"/>
              <a:t>）」が</a:t>
            </a:r>
            <a:r>
              <a:rPr lang="ja-JP" altLang="en-US" dirty="0" smtClean="0"/>
              <a:t>設置</a:t>
            </a:r>
            <a:endParaRPr lang="en-US" altLang="ja-JP" dirty="0" smtClean="0"/>
          </a:p>
          <a:p>
            <a:r>
              <a:rPr lang="ja-JP" altLang="en-US" dirty="0"/>
              <a:t>サイバー</a:t>
            </a:r>
            <a:r>
              <a:rPr lang="ja-JP" altLang="en-US" dirty="0" smtClean="0"/>
              <a:t>脅威</a:t>
            </a:r>
            <a:r>
              <a:rPr lang="ja-JP" altLang="en-US" dirty="0"/>
              <a:t>の高度化・</a:t>
            </a:r>
            <a:r>
              <a:rPr lang="ja-JP" altLang="en-US" dirty="0" smtClean="0"/>
              <a:t>深刻化</a:t>
            </a:r>
            <a:endParaRPr lang="en-US" altLang="ja-JP" dirty="0" smtClean="0"/>
          </a:p>
          <a:p>
            <a:pPr lvl="1"/>
            <a:r>
              <a:rPr lang="ja-JP" altLang="en-US" dirty="0" smtClean="0"/>
              <a:t>サイバー脅威</a:t>
            </a:r>
            <a:r>
              <a:rPr lang="ja-JP" altLang="en-US" dirty="0"/>
              <a:t>の</a:t>
            </a:r>
            <a:r>
              <a:rPr lang="ja-JP" altLang="en-US" dirty="0" smtClean="0"/>
              <a:t>甚大化</a:t>
            </a:r>
            <a:endParaRPr lang="en-US" altLang="ja-JP" dirty="0" smtClean="0"/>
          </a:p>
          <a:p>
            <a:pPr lvl="1"/>
            <a:r>
              <a:rPr lang="ja-JP" altLang="en-US" dirty="0"/>
              <a:t>サイバー脅威の</a:t>
            </a:r>
            <a:r>
              <a:rPr lang="ja-JP" altLang="en-US" dirty="0" smtClean="0"/>
              <a:t>拡散</a:t>
            </a:r>
            <a:endParaRPr lang="en-US" altLang="ja-JP" dirty="0" smtClean="0"/>
          </a:p>
          <a:p>
            <a:pPr lvl="1"/>
            <a:r>
              <a:rPr lang="ja-JP" altLang="en-US" dirty="0"/>
              <a:t>サイバー脅威の</a:t>
            </a:r>
            <a:r>
              <a:rPr lang="ja-JP" altLang="en-US" dirty="0" smtClean="0"/>
              <a:t>グローバル化</a:t>
            </a:r>
            <a:endParaRPr lang="en-US" altLang="ja-JP" dirty="0" smtClean="0"/>
          </a:p>
          <a:p>
            <a:r>
              <a:rPr lang="ja-JP" altLang="en-US" dirty="0"/>
              <a:t>国家体制強化の</a:t>
            </a:r>
            <a:r>
              <a:rPr lang="ja-JP" altLang="en-US" dirty="0" smtClean="0"/>
              <a:t>必要性</a:t>
            </a:r>
            <a:endParaRPr lang="en-US" altLang="ja-JP" dirty="0" smtClean="0"/>
          </a:p>
          <a:p>
            <a:pPr lvl="1"/>
            <a:r>
              <a:rPr lang="ja-JP" altLang="en-US" dirty="0"/>
              <a:t>サイバーセキュリティ対策に関する国の責務や基本方針を定めた法律がなかったため、国の主導的な役割を明確化する法的根拠が求められて</a:t>
            </a:r>
            <a:r>
              <a:rPr lang="ja-JP" altLang="en-US" dirty="0" smtClean="0"/>
              <a:t>いた。</a:t>
            </a:r>
            <a:endParaRPr lang="en-US" altLang="ja-JP" dirty="0" smtClean="0"/>
          </a:p>
          <a:p>
            <a:pPr lvl="2"/>
            <a:r>
              <a:rPr lang="ja-JP" altLang="en-US" dirty="0"/>
              <a:t>第九条 　国民は、基本理念にのっとり、サイバーセキュリティの重要性に関する関心と理解を深め、サイバーセキュリティの確保に必要な注意を払うよう努めるものとする。  （国民の努力）</a:t>
            </a:r>
            <a:endParaRPr kumimoji="1" lang="ja-JP" altLang="en-US" dirty="0"/>
          </a:p>
        </p:txBody>
      </p:sp>
    </p:spTree>
    <p:extLst>
      <p:ext uri="{BB962C8B-B14F-4D97-AF65-F5344CB8AC3E}">
        <p14:creationId xmlns:p14="http://schemas.microsoft.com/office/powerpoint/2010/main" val="1345854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改正サイバーセキュリティ基本法</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a:t>2016</a:t>
            </a:r>
            <a:r>
              <a:rPr lang="ja-JP" altLang="en-US" dirty="0"/>
              <a:t>年</a:t>
            </a:r>
            <a:r>
              <a:rPr lang="en-US" altLang="ja-JP" dirty="0"/>
              <a:t>4</a:t>
            </a:r>
            <a:r>
              <a:rPr lang="ja-JP" altLang="en-US" dirty="0"/>
              <a:t>月に改正が行われ、</a:t>
            </a:r>
            <a:r>
              <a:rPr lang="en-US" altLang="ja-JP" dirty="0"/>
              <a:t>2016</a:t>
            </a:r>
            <a:r>
              <a:rPr lang="ja-JP" altLang="en-US" dirty="0"/>
              <a:t>年</a:t>
            </a:r>
            <a:r>
              <a:rPr lang="en-US" altLang="ja-JP" dirty="0"/>
              <a:t>10</a:t>
            </a:r>
            <a:r>
              <a:rPr lang="ja-JP" altLang="en-US" dirty="0"/>
              <a:t>月に</a:t>
            </a:r>
            <a:r>
              <a:rPr lang="ja-JP" altLang="en-US" dirty="0" smtClean="0"/>
              <a:t>施行</a:t>
            </a:r>
            <a:endParaRPr lang="en-US" altLang="ja-JP" dirty="0" smtClean="0"/>
          </a:p>
          <a:p>
            <a:pPr lvl="1"/>
            <a:r>
              <a:rPr lang="ja-JP" altLang="en-US" dirty="0"/>
              <a:t>改正された</a:t>
            </a:r>
            <a:r>
              <a:rPr lang="ja-JP" altLang="en-US" dirty="0" smtClean="0"/>
              <a:t>背景</a:t>
            </a:r>
            <a:r>
              <a:rPr lang="ja-JP" altLang="en-US" dirty="0"/>
              <a:t>：</a:t>
            </a:r>
            <a:r>
              <a:rPr lang="en-US" altLang="ja-JP" dirty="0" smtClean="0"/>
              <a:t>2015</a:t>
            </a:r>
            <a:r>
              <a:rPr lang="ja-JP" altLang="en-US" dirty="0"/>
              <a:t>年に発生した日本年金機構の情報漏えい</a:t>
            </a:r>
            <a:r>
              <a:rPr lang="ja-JP" altLang="en-US" dirty="0" smtClean="0"/>
              <a:t>問題</a:t>
            </a:r>
            <a:endParaRPr lang="en-US" altLang="ja-JP" dirty="0" smtClean="0"/>
          </a:p>
          <a:p>
            <a:r>
              <a:rPr lang="ja-JP" altLang="en-US" dirty="0"/>
              <a:t>第</a:t>
            </a:r>
            <a:r>
              <a:rPr lang="en-US" altLang="ja-JP" dirty="0"/>
              <a:t>13</a:t>
            </a:r>
            <a:r>
              <a:rPr lang="ja-JP" altLang="en-US" dirty="0"/>
              <a:t>条に規定されている、「国が行う不正な通信の監視、監査、原因究明調査など」の対象範囲が</a:t>
            </a:r>
            <a:r>
              <a:rPr lang="ja-JP" altLang="en-US" dirty="0" smtClean="0"/>
              <a:t>拡大</a:t>
            </a:r>
            <a:endParaRPr lang="en-US" altLang="ja-JP" dirty="0" smtClean="0"/>
          </a:p>
          <a:p>
            <a:pPr lvl="1"/>
            <a:r>
              <a:rPr lang="ja-JP" altLang="en-US" dirty="0"/>
              <a:t>通信の監視、監査、原因究明調査などの対象範囲に、独立行政法人とサイバーセキュリティ戦略本部が指定した特殊法人・認可法人も含まれるように</a:t>
            </a:r>
            <a:r>
              <a:rPr lang="ja-JP" altLang="en-US" dirty="0" smtClean="0"/>
              <a:t>なった。</a:t>
            </a:r>
            <a:endParaRPr lang="en-US" altLang="ja-JP" dirty="0" smtClean="0"/>
          </a:p>
          <a:p>
            <a:r>
              <a:rPr lang="ja-JP" altLang="en-US" dirty="0"/>
              <a:t>第</a:t>
            </a:r>
            <a:r>
              <a:rPr lang="en-US" altLang="ja-JP" dirty="0"/>
              <a:t>30</a:t>
            </a:r>
            <a:r>
              <a:rPr lang="ja-JP" altLang="en-US" dirty="0"/>
              <a:t>条で、サイバーセキュリティ戦略本部の一部事務を、</a:t>
            </a:r>
            <a:r>
              <a:rPr lang="en-US" altLang="ja-JP" dirty="0"/>
              <a:t>IPA</a:t>
            </a:r>
            <a:r>
              <a:rPr lang="ja-JP" altLang="en-US" dirty="0"/>
              <a:t>（独立行政法人情報処理推進機構）などに委託されることと</a:t>
            </a:r>
            <a:r>
              <a:rPr lang="ja-JP" altLang="en-US" dirty="0" smtClean="0"/>
              <a:t>なった。</a:t>
            </a:r>
            <a:endParaRPr lang="en-US" altLang="ja-JP" dirty="0" smtClean="0"/>
          </a:p>
          <a:p>
            <a:r>
              <a:rPr lang="ja-JP" altLang="en-US" dirty="0"/>
              <a:t>情報処理促進法が改正され、国家資格として「情報処理安全確保支援士制度」を創設</a:t>
            </a:r>
            <a:endParaRPr kumimoji="1" lang="ja-JP" altLang="en-US" dirty="0"/>
          </a:p>
        </p:txBody>
      </p:sp>
    </p:spTree>
    <p:extLst>
      <p:ext uri="{BB962C8B-B14F-4D97-AF65-F5344CB8AC3E}">
        <p14:creationId xmlns:p14="http://schemas.microsoft.com/office/powerpoint/2010/main" val="3960273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サイバーセキュリティ</a:t>
            </a:r>
            <a:r>
              <a:rPr lang="ja-JP" altLang="en-US" dirty="0"/>
              <a:t>基本法</a:t>
            </a:r>
            <a:r>
              <a:rPr lang="ja-JP" altLang="en-US" dirty="0" smtClean="0"/>
              <a:t>改正 </a:t>
            </a:r>
            <a:r>
              <a:rPr lang="en-US" altLang="ja-JP" dirty="0" smtClean="0"/>
              <a:t>- 2018 </a:t>
            </a:r>
            <a:r>
              <a:rPr lang="ja-JP" altLang="en-US" dirty="0"/>
              <a:t>年</a:t>
            </a:r>
            <a:endParaRPr kumimoji="1" lang="ja-JP" altLang="en-US" dirty="0"/>
          </a:p>
        </p:txBody>
      </p:sp>
      <p:sp>
        <p:nvSpPr>
          <p:cNvPr id="3" name="コンテンツ プレースホルダー 2"/>
          <p:cNvSpPr>
            <a:spLocks noGrp="1"/>
          </p:cNvSpPr>
          <p:nvPr>
            <p:ph idx="1"/>
          </p:nvPr>
        </p:nvSpPr>
        <p:spPr/>
        <p:txBody>
          <a:bodyPr/>
          <a:lstStyle/>
          <a:p>
            <a:r>
              <a:rPr lang="ja-JP" altLang="en-US" dirty="0"/>
              <a:t>「サイバーセキュリティ協議会」の</a:t>
            </a:r>
            <a:r>
              <a:rPr lang="ja-JP" altLang="en-US" dirty="0" smtClean="0"/>
              <a:t>設置</a:t>
            </a:r>
            <a:endParaRPr lang="en-US" altLang="ja-JP" dirty="0" smtClean="0"/>
          </a:p>
          <a:p>
            <a:r>
              <a:rPr lang="ja-JP" altLang="en-US" dirty="0"/>
              <a:t>グローバル連携</a:t>
            </a:r>
            <a:endParaRPr kumimoji="1" lang="ja-JP" altLang="en-US" dirty="0"/>
          </a:p>
        </p:txBody>
      </p:sp>
      <p:pic>
        <p:nvPicPr>
          <p:cNvPr id="4" name="図 3"/>
          <p:cNvPicPr>
            <a:picLocks noChangeAspect="1"/>
          </p:cNvPicPr>
          <p:nvPr/>
        </p:nvPicPr>
        <p:blipFill>
          <a:blip r:embed="rId2"/>
          <a:stretch>
            <a:fillRect/>
          </a:stretch>
        </p:blipFill>
        <p:spPr>
          <a:xfrm>
            <a:off x="2667000" y="2837109"/>
            <a:ext cx="5848350" cy="3629025"/>
          </a:xfrm>
          <a:prstGeom prst="rect">
            <a:avLst/>
          </a:prstGeom>
        </p:spPr>
      </p:pic>
    </p:spTree>
    <p:extLst>
      <p:ext uri="{BB962C8B-B14F-4D97-AF65-F5344CB8AC3E}">
        <p14:creationId xmlns:p14="http://schemas.microsoft.com/office/powerpoint/2010/main" val="3957054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不正アクセス行為の禁止等に関する</a:t>
            </a:r>
            <a:r>
              <a:rPr lang="ja-JP" altLang="en-US" dirty="0" smtClean="0"/>
              <a:t>法律</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en-US" altLang="ja-JP" dirty="0" smtClean="0"/>
              <a:t>1999</a:t>
            </a:r>
            <a:r>
              <a:rPr lang="ja-JP" altLang="en-US" dirty="0" smtClean="0"/>
              <a:t>年</a:t>
            </a:r>
            <a:r>
              <a:rPr lang="en-US" altLang="ja-JP" dirty="0" smtClean="0"/>
              <a:t>8</a:t>
            </a:r>
            <a:r>
              <a:rPr lang="ja-JP" altLang="en-US" dirty="0"/>
              <a:t>月</a:t>
            </a:r>
            <a:r>
              <a:rPr lang="en-US" altLang="ja-JP" dirty="0"/>
              <a:t>13</a:t>
            </a:r>
            <a:r>
              <a:rPr lang="ja-JP" altLang="en-US" dirty="0"/>
              <a:t>日公布、</a:t>
            </a:r>
            <a:r>
              <a:rPr lang="en-US" altLang="ja-JP" dirty="0"/>
              <a:t>2000</a:t>
            </a:r>
            <a:r>
              <a:rPr lang="ja-JP" altLang="en-US" dirty="0" smtClean="0"/>
              <a:t>年</a:t>
            </a:r>
            <a:r>
              <a:rPr lang="en-US" altLang="ja-JP" dirty="0" smtClean="0"/>
              <a:t>2</a:t>
            </a:r>
            <a:r>
              <a:rPr lang="ja-JP" altLang="en-US" dirty="0"/>
              <a:t>月</a:t>
            </a:r>
            <a:r>
              <a:rPr lang="en-US" altLang="ja-JP" dirty="0"/>
              <a:t>13</a:t>
            </a:r>
            <a:r>
              <a:rPr lang="ja-JP" altLang="en-US" dirty="0"/>
              <a:t>日施行。最近改正は</a:t>
            </a:r>
            <a:r>
              <a:rPr lang="en-US" altLang="ja-JP" dirty="0"/>
              <a:t>2013</a:t>
            </a:r>
            <a:r>
              <a:rPr lang="ja-JP" altLang="en-US" dirty="0" smtClean="0"/>
              <a:t>年</a:t>
            </a:r>
            <a:r>
              <a:rPr lang="en-US" altLang="ja-JP" dirty="0" smtClean="0"/>
              <a:t>5</a:t>
            </a:r>
            <a:r>
              <a:rPr lang="ja-JP" altLang="en-US" dirty="0"/>
              <a:t>月</a:t>
            </a:r>
            <a:r>
              <a:rPr lang="en-US" altLang="ja-JP" dirty="0"/>
              <a:t>31</a:t>
            </a:r>
            <a:r>
              <a:rPr lang="ja-JP" altLang="en-US" dirty="0"/>
              <a:t>日で、施行も同日</a:t>
            </a:r>
            <a:r>
              <a:rPr lang="ja-JP" altLang="en-US" dirty="0" smtClean="0"/>
              <a:t>。</a:t>
            </a:r>
            <a:endParaRPr lang="en-US" altLang="ja-JP" dirty="0" smtClean="0"/>
          </a:p>
          <a:p>
            <a:r>
              <a:rPr lang="ja-JP" altLang="en-US" dirty="0"/>
              <a:t>他人の識別符号を不正に取得する行為の禁止、</a:t>
            </a:r>
            <a:r>
              <a:rPr lang="ja-JP" altLang="en-US" dirty="0" smtClean="0"/>
              <a:t>処罰</a:t>
            </a:r>
            <a:endParaRPr lang="ja-JP" altLang="en-US" dirty="0"/>
          </a:p>
          <a:p>
            <a:pPr lvl="1"/>
            <a:r>
              <a:rPr lang="ja-JP" altLang="en-US" dirty="0"/>
              <a:t>不正アクセス行為の用に供する目的で、他人の識別符号（パスワード等）を取得してはならない（</a:t>
            </a:r>
            <a:r>
              <a:rPr lang="en-US" altLang="ja-JP" dirty="0"/>
              <a:t>4</a:t>
            </a:r>
            <a:r>
              <a:rPr lang="ja-JP" altLang="en-US" dirty="0"/>
              <a:t>条）。</a:t>
            </a:r>
          </a:p>
          <a:p>
            <a:pPr lvl="1"/>
            <a:r>
              <a:rPr lang="ja-JP" altLang="en-US" dirty="0"/>
              <a:t>違反者は</a:t>
            </a:r>
            <a:r>
              <a:rPr lang="en-US" altLang="ja-JP" dirty="0"/>
              <a:t>1</a:t>
            </a:r>
            <a:r>
              <a:rPr lang="ja-JP" altLang="en-US" dirty="0"/>
              <a:t>年以下の懲役又は</a:t>
            </a:r>
            <a:r>
              <a:rPr lang="en-US" altLang="ja-JP" dirty="0"/>
              <a:t>50</a:t>
            </a:r>
            <a:r>
              <a:rPr lang="ja-JP" altLang="en-US" dirty="0"/>
              <a:t>万円以下の罰金に処せられる（</a:t>
            </a:r>
            <a:r>
              <a:rPr lang="en-US" altLang="ja-JP" dirty="0"/>
              <a:t>12</a:t>
            </a:r>
            <a:r>
              <a:rPr lang="ja-JP" altLang="en-US" dirty="0"/>
              <a:t>条</a:t>
            </a:r>
            <a:r>
              <a:rPr lang="en-US" altLang="ja-JP" dirty="0"/>
              <a:t>1</a:t>
            </a:r>
            <a:r>
              <a:rPr lang="ja-JP" altLang="en-US" dirty="0"/>
              <a:t>号）</a:t>
            </a:r>
            <a:r>
              <a:rPr lang="ja-JP" altLang="en-US" dirty="0" smtClean="0"/>
              <a:t>。</a:t>
            </a:r>
            <a:r>
              <a:rPr lang="en-US" altLang="ja-JP" dirty="0"/>
              <a:t>(</a:t>
            </a:r>
            <a:r>
              <a:rPr lang="ja-JP" altLang="en-US" dirty="0"/>
              <a:t>改正</a:t>
            </a:r>
            <a:r>
              <a:rPr lang="en-US" altLang="ja-JP" dirty="0" smtClean="0"/>
              <a:t>)</a:t>
            </a:r>
            <a:endParaRPr lang="ja-JP" altLang="en-US" dirty="0"/>
          </a:p>
          <a:p>
            <a:r>
              <a:rPr lang="ja-JP" altLang="en-US" dirty="0"/>
              <a:t>不正アクセス行為を助長する行為の禁止、処罰</a:t>
            </a:r>
          </a:p>
          <a:p>
            <a:pPr lvl="1"/>
            <a:r>
              <a:rPr lang="ja-JP" altLang="en-US" dirty="0"/>
              <a:t>何人も、業務その他正当な理由による場合を除いては、他人の識別符号（パスワード等）を、アクセス管理者及び利用権者以外の者に提供してはならない（</a:t>
            </a:r>
            <a:r>
              <a:rPr lang="en-US" altLang="ja-JP" dirty="0"/>
              <a:t>5</a:t>
            </a:r>
            <a:r>
              <a:rPr lang="ja-JP" altLang="en-US" dirty="0"/>
              <a:t>条）。違反者は</a:t>
            </a:r>
            <a:r>
              <a:rPr lang="en-US" altLang="ja-JP" dirty="0"/>
              <a:t>1</a:t>
            </a:r>
            <a:r>
              <a:rPr lang="ja-JP" altLang="en-US" dirty="0"/>
              <a:t>年以下の懲役又は</a:t>
            </a:r>
            <a:r>
              <a:rPr lang="en-US" altLang="ja-JP" dirty="0"/>
              <a:t>50</a:t>
            </a:r>
            <a:r>
              <a:rPr lang="ja-JP" altLang="en-US" dirty="0"/>
              <a:t>万円以下の罰金に処せられる（</a:t>
            </a:r>
            <a:r>
              <a:rPr lang="en-US" altLang="ja-JP" dirty="0"/>
              <a:t>12</a:t>
            </a:r>
            <a:r>
              <a:rPr lang="ja-JP" altLang="en-US" dirty="0"/>
              <a:t>条</a:t>
            </a:r>
            <a:r>
              <a:rPr lang="en-US" altLang="ja-JP" dirty="0"/>
              <a:t>2</a:t>
            </a:r>
            <a:r>
              <a:rPr lang="ja-JP" altLang="en-US" dirty="0"/>
              <a:t>号）。</a:t>
            </a:r>
          </a:p>
          <a:p>
            <a:pPr lvl="1"/>
            <a:r>
              <a:rPr lang="ja-JP" altLang="en-US" dirty="0" smtClean="0"/>
              <a:t>どの</a:t>
            </a:r>
            <a:r>
              <a:rPr lang="ja-JP" altLang="en-US" dirty="0"/>
              <a:t>特定電子計算機の特定利用に係るものであるかが明らかでない識別符号を提供する行為も新たに禁止された</a:t>
            </a:r>
            <a:r>
              <a:rPr lang="ja-JP" altLang="en-US" dirty="0" smtClean="0"/>
              <a:t>。</a:t>
            </a:r>
            <a:r>
              <a:rPr lang="en-US" altLang="ja-JP" dirty="0"/>
              <a:t>(</a:t>
            </a:r>
            <a:r>
              <a:rPr lang="ja-JP" altLang="en-US" dirty="0"/>
              <a:t>改正</a:t>
            </a:r>
            <a:r>
              <a:rPr lang="en-US" altLang="ja-JP" dirty="0" smtClean="0"/>
              <a:t>)</a:t>
            </a:r>
            <a:endParaRPr lang="ja-JP" altLang="en-US" dirty="0"/>
          </a:p>
          <a:p>
            <a:r>
              <a:rPr lang="ja-JP" altLang="en-US" dirty="0"/>
              <a:t>他人の識別符号を不正に保管する行為の禁止、処罰</a:t>
            </a:r>
          </a:p>
          <a:p>
            <a:pPr lvl="1"/>
            <a:r>
              <a:rPr lang="ja-JP" altLang="en-US" dirty="0"/>
              <a:t>何人も、不正アクセス行為の用に供する目的で、不正に取得された他人の識別符号を保管してはならない（</a:t>
            </a:r>
            <a:r>
              <a:rPr lang="en-US" altLang="ja-JP" dirty="0"/>
              <a:t>6</a:t>
            </a:r>
            <a:r>
              <a:rPr lang="ja-JP" altLang="en-US" dirty="0"/>
              <a:t>条）。違反者は</a:t>
            </a:r>
            <a:r>
              <a:rPr lang="en-US" altLang="ja-JP" dirty="0"/>
              <a:t>1</a:t>
            </a:r>
            <a:r>
              <a:rPr lang="ja-JP" altLang="en-US" dirty="0"/>
              <a:t>年以下の懲役又は</a:t>
            </a:r>
            <a:r>
              <a:rPr lang="en-US" altLang="ja-JP" dirty="0"/>
              <a:t>50</a:t>
            </a:r>
            <a:r>
              <a:rPr lang="ja-JP" altLang="en-US" dirty="0"/>
              <a:t>万円以下の罰金に処せられる（</a:t>
            </a:r>
            <a:r>
              <a:rPr lang="en-US" altLang="ja-JP" dirty="0"/>
              <a:t>12</a:t>
            </a:r>
            <a:r>
              <a:rPr lang="ja-JP" altLang="en-US" dirty="0"/>
              <a:t>条</a:t>
            </a:r>
            <a:r>
              <a:rPr lang="en-US" altLang="ja-JP" dirty="0"/>
              <a:t>3</a:t>
            </a:r>
            <a:r>
              <a:rPr lang="ja-JP" altLang="en-US" dirty="0"/>
              <a:t>号）</a:t>
            </a:r>
            <a:r>
              <a:rPr lang="ja-JP" altLang="en-US" dirty="0" smtClean="0"/>
              <a:t>。</a:t>
            </a:r>
            <a:r>
              <a:rPr lang="en-US" altLang="ja-JP" dirty="0"/>
              <a:t>(</a:t>
            </a:r>
            <a:r>
              <a:rPr lang="ja-JP" altLang="en-US" dirty="0"/>
              <a:t>改正</a:t>
            </a:r>
            <a:r>
              <a:rPr lang="en-US" altLang="ja-JP" dirty="0" smtClean="0"/>
              <a:t>)</a:t>
            </a:r>
            <a:endParaRPr lang="ja-JP" altLang="en-US" dirty="0"/>
          </a:p>
        </p:txBody>
      </p:sp>
    </p:spTree>
    <p:extLst>
      <p:ext uri="{BB962C8B-B14F-4D97-AF65-F5344CB8AC3E}">
        <p14:creationId xmlns:p14="http://schemas.microsoft.com/office/powerpoint/2010/main" val="1956901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不正アクセス行為の禁止等に関する法律</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識別符号の入力を不正に要求する行為の禁止、</a:t>
            </a:r>
            <a:r>
              <a:rPr lang="ja-JP" altLang="en-US" dirty="0" smtClean="0"/>
              <a:t>処罰（改正</a:t>
            </a:r>
            <a:r>
              <a:rPr lang="ja-JP" altLang="en-US" dirty="0"/>
              <a:t>）</a:t>
            </a:r>
          </a:p>
          <a:p>
            <a:r>
              <a:rPr lang="ja-JP" altLang="en-US" dirty="0"/>
              <a:t>フィッシングサイト構築（</a:t>
            </a:r>
            <a:r>
              <a:rPr lang="en-US" altLang="ja-JP" dirty="0"/>
              <a:t>7</a:t>
            </a:r>
            <a:r>
              <a:rPr lang="ja-JP" altLang="en-US" dirty="0"/>
              <a:t>条</a:t>
            </a:r>
            <a:r>
              <a:rPr lang="en-US" altLang="ja-JP" dirty="0"/>
              <a:t>1</a:t>
            </a:r>
            <a:r>
              <a:rPr lang="ja-JP" altLang="en-US" dirty="0"/>
              <a:t>号）と電子メール送信（</a:t>
            </a:r>
            <a:r>
              <a:rPr lang="en-US" altLang="ja-JP" dirty="0"/>
              <a:t>7</a:t>
            </a:r>
            <a:r>
              <a:rPr lang="ja-JP" altLang="en-US" dirty="0"/>
              <a:t>条</a:t>
            </a:r>
            <a:r>
              <a:rPr lang="en-US" altLang="ja-JP" dirty="0"/>
              <a:t>2</a:t>
            </a:r>
            <a:r>
              <a:rPr lang="ja-JP" altLang="en-US" dirty="0"/>
              <a:t>号）によるフィッシング行為を禁止する。違反者は</a:t>
            </a:r>
            <a:r>
              <a:rPr lang="en-US" altLang="ja-JP" dirty="0"/>
              <a:t>1</a:t>
            </a:r>
            <a:r>
              <a:rPr lang="ja-JP" altLang="en-US" dirty="0"/>
              <a:t>年以下の懲役又は</a:t>
            </a:r>
            <a:r>
              <a:rPr lang="en-US" altLang="ja-JP" dirty="0"/>
              <a:t>50</a:t>
            </a:r>
            <a:r>
              <a:rPr lang="ja-JP" altLang="en-US" dirty="0"/>
              <a:t>万円以下の罰金に処せられる（</a:t>
            </a:r>
            <a:r>
              <a:rPr lang="en-US" altLang="ja-JP" dirty="0"/>
              <a:t>12</a:t>
            </a:r>
            <a:r>
              <a:rPr lang="ja-JP" altLang="en-US" dirty="0"/>
              <a:t>条</a:t>
            </a:r>
            <a:r>
              <a:rPr lang="en-US" altLang="ja-JP" dirty="0"/>
              <a:t>4</a:t>
            </a:r>
            <a:r>
              <a:rPr lang="ja-JP" altLang="en-US" dirty="0"/>
              <a:t>号）。</a:t>
            </a:r>
          </a:p>
          <a:p>
            <a:r>
              <a:rPr lang="ja-JP" altLang="en-US" dirty="0"/>
              <a:t>アクセス管理者による防御措置</a:t>
            </a:r>
          </a:p>
          <a:p>
            <a:pPr lvl="1"/>
            <a:r>
              <a:rPr lang="ja-JP" altLang="en-US" dirty="0"/>
              <a:t>アクセス管理者は、以下の措置を行う努力義務がある</a:t>
            </a:r>
            <a:br>
              <a:rPr lang="ja-JP" altLang="en-US" dirty="0"/>
            </a:br>
            <a:r>
              <a:rPr lang="ja-JP" altLang="en-US" dirty="0"/>
              <a:t>（</a:t>
            </a:r>
            <a:r>
              <a:rPr lang="en-US" altLang="ja-JP" dirty="0"/>
              <a:t>8</a:t>
            </a:r>
            <a:r>
              <a:rPr lang="ja-JP" altLang="en-US" dirty="0"/>
              <a:t>条）。罰則はない。</a:t>
            </a:r>
          </a:p>
          <a:p>
            <a:pPr lvl="2"/>
            <a:r>
              <a:rPr lang="ja-JP" altLang="en-US" dirty="0" smtClean="0"/>
              <a:t>識別</a:t>
            </a:r>
            <a:r>
              <a:rPr lang="ja-JP" altLang="en-US" dirty="0"/>
              <a:t>符号等の適切な管理</a:t>
            </a:r>
          </a:p>
          <a:p>
            <a:pPr lvl="2"/>
            <a:r>
              <a:rPr lang="ja-JP" altLang="en-US" dirty="0" smtClean="0"/>
              <a:t>アクセス制</a:t>
            </a:r>
            <a:r>
              <a:rPr lang="ja-JP" altLang="en-US" dirty="0"/>
              <a:t>御機能の検証および高度化</a:t>
            </a:r>
          </a:p>
          <a:p>
            <a:pPr lvl="2"/>
            <a:r>
              <a:rPr lang="ja-JP" altLang="en-US" dirty="0" smtClean="0"/>
              <a:t>その他</a:t>
            </a:r>
            <a:r>
              <a:rPr lang="ja-JP" altLang="en-US" dirty="0"/>
              <a:t>不正アクセス行為から防御するために必要な措置</a:t>
            </a:r>
          </a:p>
          <a:p>
            <a:endParaRPr lang="ja-JP" altLang="en-US" dirty="0"/>
          </a:p>
          <a:p>
            <a:endParaRPr kumimoji="1" lang="ja-JP" altLang="en-US" dirty="0"/>
          </a:p>
        </p:txBody>
      </p:sp>
    </p:spTree>
    <p:extLst>
      <p:ext uri="{BB962C8B-B14F-4D97-AF65-F5344CB8AC3E}">
        <p14:creationId xmlns:p14="http://schemas.microsoft.com/office/powerpoint/2010/main" val="136956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434</TotalTime>
  <Words>2902</Words>
  <Application>Microsoft Office PowerPoint</Application>
  <PresentationFormat>画面に合わせる (4:3)</PresentationFormat>
  <Paragraphs>152</Paragraphs>
  <Slides>27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27</vt:i4>
      </vt:variant>
    </vt:vector>
  </HeadingPairs>
  <TitlesOfParts>
    <vt:vector size="35" baseType="lpstr">
      <vt:lpstr>ＭＳ ゴシック</vt:lpstr>
      <vt:lpstr>新細明體</vt:lpstr>
      <vt:lpstr>游ゴシック</vt:lpstr>
      <vt:lpstr>游ゴシック Light</vt:lpstr>
      <vt:lpstr>Arial</vt:lpstr>
      <vt:lpstr>Calibri</vt:lpstr>
      <vt:lpstr>Calibri Light</vt:lpstr>
      <vt:lpstr>Office テーマ</vt:lpstr>
      <vt:lpstr>サイバーセキュリティと法律</vt:lpstr>
      <vt:lpstr>情報セキュリティ関連の法律</vt:lpstr>
      <vt:lpstr>参考</vt:lpstr>
      <vt:lpstr>サイバーセキュリティ基本法</vt:lpstr>
      <vt:lpstr>サイバーセキュリティ基本法成立背景</vt:lpstr>
      <vt:lpstr>改正サイバーセキュリティ基本法</vt:lpstr>
      <vt:lpstr>サイバーセキュリティ基本法改正 - 2018 年</vt:lpstr>
      <vt:lpstr>不正アクセス行為の禁止等に関する法律</vt:lpstr>
      <vt:lpstr>不正アクセス行為の禁止等に関する法律</vt:lpstr>
      <vt:lpstr>特定電子メールの送信の適正化等に関する法律</vt:lpstr>
      <vt:lpstr>特定電子メールの送信の適正化等に関する法律　2010年に改定</vt:lpstr>
      <vt:lpstr>不正競争防止法</vt:lpstr>
      <vt:lpstr>不正競争防止法改正</vt:lpstr>
      <vt:lpstr>不正競争防止法改正のポイント</vt:lpstr>
      <vt:lpstr>個人情報の保護に関する法律</vt:lpstr>
      <vt:lpstr>個人情報</vt:lpstr>
      <vt:lpstr>個人情報の保護に関する法律 2017年改正</vt:lpstr>
      <vt:lpstr>個人情報とプライバシー</vt:lpstr>
      <vt:lpstr>刑法 （けいほう、1908年(明治40年)法律第45号）</vt:lpstr>
      <vt:lpstr>電子計算機損壊等業務妨害罪</vt:lpstr>
      <vt:lpstr>電磁的記録不正作出及び供用罪</vt:lpstr>
      <vt:lpstr>電子計算機使用詐欺罪（電子計算機使用詐欺）</vt:lpstr>
      <vt:lpstr>電気通信事業法</vt:lpstr>
      <vt:lpstr>電子署名及び認証業務に関する法律</vt:lpstr>
      <vt:lpstr>電子署名等に係る地方公共団体情報システム機構の認証業務に関する法律</vt:lpstr>
      <vt:lpstr>電波法</vt:lpstr>
      <vt:lpstr>有線電気通信法</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サイバーセキュリティと法律</dc:title>
  <dc:creator>OKAMURA Koji</dc:creator>
  <cp:lastModifiedBy>OKAMURA Koji</cp:lastModifiedBy>
  <cp:revision>17</cp:revision>
  <dcterms:created xsi:type="dcterms:W3CDTF">2018-12-20T00:08:32Z</dcterms:created>
  <dcterms:modified xsi:type="dcterms:W3CDTF">2019-01-08T01:37:23Z</dcterms:modified>
</cp:coreProperties>
</file>