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89" r:id="rId3"/>
    <p:sldId id="290" r:id="rId4"/>
    <p:sldId id="291" r:id="rId5"/>
    <p:sldId id="292" r:id="rId6"/>
    <p:sldId id="257" r:id="rId7"/>
    <p:sldId id="288" r:id="rId8"/>
    <p:sldId id="259" r:id="rId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7" autoAdjust="0"/>
    <p:restoredTop sz="94660"/>
  </p:normalViewPr>
  <p:slideViewPr>
    <p:cSldViewPr snapToGrid="0">
      <p:cViewPr varScale="1">
        <p:scale>
          <a:sx n="89" d="100"/>
          <a:sy n="89" d="100"/>
        </p:scale>
        <p:origin x="25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4581A0-C57E-4B01-981A-FD1E451E6483}" type="datetimeFigureOut">
              <a:rPr kumimoji="1" lang="ja-JP" altLang="en-US" smtClean="0"/>
              <a:t>2020/4/12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260451-FB61-4FDB-978A-4A2887051409}" type="slidenum">
              <a:rPr kumimoji="1" lang="ja-JP" altLang="en-US" smtClean="0"/>
              <a:t>‹#›</a:t>
            </a:fld>
            <a:endParaRPr kumimoji="1" lang="ja-JP" altLang="en-US"/>
          </a:p>
        </p:txBody>
      </p:sp>
    </p:spTree>
    <p:extLst>
      <p:ext uri="{BB962C8B-B14F-4D97-AF65-F5344CB8AC3E}">
        <p14:creationId xmlns:p14="http://schemas.microsoft.com/office/powerpoint/2010/main" val="366647947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4882B18-F6E8-4755-9674-C673A641AFE8}" type="datetimeFigureOut">
              <a:rPr kumimoji="1" lang="ja-JP" altLang="en-US" smtClean="0"/>
              <a:t>2020/4/12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FD94E5-312A-4B6F-BDA3-E5EC5AB48743}" type="slidenum">
              <a:rPr kumimoji="1" lang="ja-JP" altLang="en-US" smtClean="0"/>
              <a:t>‹#›</a:t>
            </a:fld>
            <a:endParaRPr kumimoji="1" lang="ja-JP" altLang="en-US"/>
          </a:p>
        </p:txBody>
      </p:sp>
    </p:spTree>
    <p:extLst>
      <p:ext uri="{BB962C8B-B14F-4D97-AF65-F5344CB8AC3E}">
        <p14:creationId xmlns:p14="http://schemas.microsoft.com/office/powerpoint/2010/main" val="311106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882B18-F6E8-4755-9674-C673A641AFE8}" type="datetimeFigureOut">
              <a:rPr kumimoji="1" lang="ja-JP" altLang="en-US" smtClean="0"/>
              <a:t>2020/4/12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FD94E5-312A-4B6F-BDA3-E5EC5AB48743}" type="slidenum">
              <a:rPr kumimoji="1" lang="ja-JP" altLang="en-US" smtClean="0"/>
              <a:t>‹#›</a:t>
            </a:fld>
            <a:endParaRPr kumimoji="1" lang="ja-JP" altLang="en-US"/>
          </a:p>
        </p:txBody>
      </p:sp>
    </p:spTree>
    <p:extLst>
      <p:ext uri="{BB962C8B-B14F-4D97-AF65-F5344CB8AC3E}">
        <p14:creationId xmlns:p14="http://schemas.microsoft.com/office/powerpoint/2010/main" val="4033757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882B18-F6E8-4755-9674-C673A641AFE8}" type="datetimeFigureOut">
              <a:rPr kumimoji="1" lang="ja-JP" altLang="en-US" smtClean="0"/>
              <a:t>2020/4/12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FD94E5-312A-4B6F-BDA3-E5EC5AB48743}" type="slidenum">
              <a:rPr kumimoji="1" lang="ja-JP" altLang="en-US" smtClean="0"/>
              <a:t>‹#›</a:t>
            </a:fld>
            <a:endParaRPr kumimoji="1" lang="ja-JP" altLang="en-US"/>
          </a:p>
        </p:txBody>
      </p:sp>
    </p:spTree>
    <p:extLst>
      <p:ext uri="{BB962C8B-B14F-4D97-AF65-F5344CB8AC3E}">
        <p14:creationId xmlns:p14="http://schemas.microsoft.com/office/powerpoint/2010/main" val="3406568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882B18-F6E8-4755-9674-C673A641AFE8}" type="datetimeFigureOut">
              <a:rPr kumimoji="1" lang="ja-JP" altLang="en-US" smtClean="0"/>
              <a:t>2020/4/12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FD94E5-312A-4B6F-BDA3-E5EC5AB48743}" type="slidenum">
              <a:rPr kumimoji="1" lang="ja-JP" altLang="en-US" smtClean="0"/>
              <a:t>‹#›</a:t>
            </a:fld>
            <a:endParaRPr kumimoji="1" lang="ja-JP" altLang="en-US"/>
          </a:p>
        </p:txBody>
      </p:sp>
    </p:spTree>
    <p:extLst>
      <p:ext uri="{BB962C8B-B14F-4D97-AF65-F5344CB8AC3E}">
        <p14:creationId xmlns:p14="http://schemas.microsoft.com/office/powerpoint/2010/main" val="2283851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4882B18-F6E8-4755-9674-C673A641AFE8}" type="datetimeFigureOut">
              <a:rPr kumimoji="1" lang="ja-JP" altLang="en-US" smtClean="0"/>
              <a:t>2020/4/12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FD94E5-312A-4B6F-BDA3-E5EC5AB48743}" type="slidenum">
              <a:rPr kumimoji="1" lang="ja-JP" altLang="en-US" smtClean="0"/>
              <a:t>‹#›</a:t>
            </a:fld>
            <a:endParaRPr kumimoji="1" lang="ja-JP" altLang="en-US"/>
          </a:p>
        </p:txBody>
      </p:sp>
    </p:spTree>
    <p:extLst>
      <p:ext uri="{BB962C8B-B14F-4D97-AF65-F5344CB8AC3E}">
        <p14:creationId xmlns:p14="http://schemas.microsoft.com/office/powerpoint/2010/main" val="3879387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4882B18-F6E8-4755-9674-C673A641AFE8}" type="datetimeFigureOut">
              <a:rPr kumimoji="1" lang="ja-JP" altLang="en-US" smtClean="0"/>
              <a:t>2020/4/12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FD94E5-312A-4B6F-BDA3-E5EC5AB48743}" type="slidenum">
              <a:rPr kumimoji="1" lang="ja-JP" altLang="en-US" smtClean="0"/>
              <a:t>‹#›</a:t>
            </a:fld>
            <a:endParaRPr kumimoji="1" lang="ja-JP" altLang="en-US"/>
          </a:p>
        </p:txBody>
      </p:sp>
    </p:spTree>
    <p:extLst>
      <p:ext uri="{BB962C8B-B14F-4D97-AF65-F5344CB8AC3E}">
        <p14:creationId xmlns:p14="http://schemas.microsoft.com/office/powerpoint/2010/main" val="1107475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4882B18-F6E8-4755-9674-C673A641AFE8}" type="datetimeFigureOut">
              <a:rPr kumimoji="1" lang="ja-JP" altLang="en-US" smtClean="0"/>
              <a:t>2020/4/12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BFD94E5-312A-4B6F-BDA3-E5EC5AB48743}" type="slidenum">
              <a:rPr kumimoji="1" lang="ja-JP" altLang="en-US" smtClean="0"/>
              <a:t>‹#›</a:t>
            </a:fld>
            <a:endParaRPr kumimoji="1" lang="ja-JP" altLang="en-US"/>
          </a:p>
        </p:txBody>
      </p:sp>
    </p:spTree>
    <p:extLst>
      <p:ext uri="{BB962C8B-B14F-4D97-AF65-F5344CB8AC3E}">
        <p14:creationId xmlns:p14="http://schemas.microsoft.com/office/powerpoint/2010/main" val="3239659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4882B18-F6E8-4755-9674-C673A641AFE8}" type="datetimeFigureOut">
              <a:rPr kumimoji="1" lang="ja-JP" altLang="en-US" smtClean="0"/>
              <a:t>2020/4/12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BFD94E5-312A-4B6F-BDA3-E5EC5AB48743}" type="slidenum">
              <a:rPr kumimoji="1" lang="ja-JP" altLang="en-US" smtClean="0"/>
              <a:t>‹#›</a:t>
            </a:fld>
            <a:endParaRPr kumimoji="1" lang="ja-JP" altLang="en-US"/>
          </a:p>
        </p:txBody>
      </p:sp>
    </p:spTree>
    <p:extLst>
      <p:ext uri="{BB962C8B-B14F-4D97-AF65-F5344CB8AC3E}">
        <p14:creationId xmlns:p14="http://schemas.microsoft.com/office/powerpoint/2010/main" val="3979239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882B18-F6E8-4755-9674-C673A641AFE8}" type="datetimeFigureOut">
              <a:rPr kumimoji="1" lang="ja-JP" altLang="en-US" smtClean="0"/>
              <a:t>2020/4/12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BFD94E5-312A-4B6F-BDA3-E5EC5AB48743}" type="slidenum">
              <a:rPr kumimoji="1" lang="ja-JP" altLang="en-US" smtClean="0"/>
              <a:t>‹#›</a:t>
            </a:fld>
            <a:endParaRPr kumimoji="1" lang="ja-JP" altLang="en-US"/>
          </a:p>
        </p:txBody>
      </p:sp>
    </p:spTree>
    <p:extLst>
      <p:ext uri="{BB962C8B-B14F-4D97-AF65-F5344CB8AC3E}">
        <p14:creationId xmlns:p14="http://schemas.microsoft.com/office/powerpoint/2010/main" val="1637250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4882B18-F6E8-4755-9674-C673A641AFE8}" type="datetimeFigureOut">
              <a:rPr kumimoji="1" lang="ja-JP" altLang="en-US" smtClean="0"/>
              <a:t>2020/4/12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FD94E5-312A-4B6F-BDA3-E5EC5AB48743}" type="slidenum">
              <a:rPr kumimoji="1" lang="ja-JP" altLang="en-US" smtClean="0"/>
              <a:t>‹#›</a:t>
            </a:fld>
            <a:endParaRPr kumimoji="1" lang="ja-JP" altLang="en-US"/>
          </a:p>
        </p:txBody>
      </p:sp>
    </p:spTree>
    <p:extLst>
      <p:ext uri="{BB962C8B-B14F-4D97-AF65-F5344CB8AC3E}">
        <p14:creationId xmlns:p14="http://schemas.microsoft.com/office/powerpoint/2010/main" val="4155558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4882B18-F6E8-4755-9674-C673A641AFE8}" type="datetimeFigureOut">
              <a:rPr kumimoji="1" lang="ja-JP" altLang="en-US" smtClean="0"/>
              <a:t>2020/4/12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FD94E5-312A-4B6F-BDA3-E5EC5AB48743}" type="slidenum">
              <a:rPr kumimoji="1" lang="ja-JP" altLang="en-US" smtClean="0"/>
              <a:t>‹#›</a:t>
            </a:fld>
            <a:endParaRPr kumimoji="1" lang="ja-JP" altLang="en-US"/>
          </a:p>
        </p:txBody>
      </p:sp>
    </p:spTree>
    <p:extLst>
      <p:ext uri="{BB962C8B-B14F-4D97-AF65-F5344CB8AC3E}">
        <p14:creationId xmlns:p14="http://schemas.microsoft.com/office/powerpoint/2010/main" val="2840734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882B18-F6E8-4755-9674-C673A641AFE8}" type="datetimeFigureOut">
              <a:rPr kumimoji="1" lang="ja-JP" altLang="en-US" smtClean="0"/>
              <a:t>2020/4/12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FD94E5-312A-4B6F-BDA3-E5EC5AB48743}" type="slidenum">
              <a:rPr kumimoji="1" lang="ja-JP" altLang="en-US" smtClean="0"/>
              <a:t>‹#›</a:t>
            </a:fld>
            <a:endParaRPr kumimoji="1" lang="ja-JP" altLang="en-US"/>
          </a:p>
        </p:txBody>
      </p:sp>
    </p:spTree>
    <p:extLst>
      <p:ext uri="{BB962C8B-B14F-4D97-AF65-F5344CB8AC3E}">
        <p14:creationId xmlns:p14="http://schemas.microsoft.com/office/powerpoint/2010/main" val="42563446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sz="4400" dirty="0" smtClean="0"/>
              <a:t>サイバーセキュリティ基礎論</a:t>
            </a:r>
            <a:r>
              <a:rPr kumimoji="1" lang="en-US" altLang="ja-JP" sz="4400" dirty="0" smtClean="0"/>
              <a:t/>
            </a:r>
            <a:br>
              <a:rPr kumimoji="1" lang="en-US" altLang="ja-JP" sz="4400" dirty="0" smtClean="0"/>
            </a:br>
            <a:r>
              <a:rPr lang="ja-JP" altLang="en-US" sz="4400" dirty="0"/>
              <a:t>導入、最近の話題、事例</a:t>
            </a:r>
            <a:endParaRPr kumimoji="1" lang="ja-JP" altLang="en-US" sz="4800" dirty="0"/>
          </a:p>
        </p:txBody>
      </p:sp>
      <p:sp>
        <p:nvSpPr>
          <p:cNvPr id="3" name="サブタイトル 2"/>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1106197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407166"/>
            <a:ext cx="7886700" cy="938157"/>
          </a:xfrm>
        </p:spPr>
        <p:txBody>
          <a:bodyPr>
            <a:normAutofit fontScale="90000"/>
          </a:bodyPr>
          <a:lstStyle/>
          <a:p>
            <a:r>
              <a:rPr lang="ja-JP" altLang="en-US" sz="4000" dirty="0" smtClean="0"/>
              <a:t>導入</a:t>
            </a:r>
            <a:r>
              <a:rPr lang="en-US" altLang="ja-JP" sz="4000" dirty="0" smtClean="0"/>
              <a:t>:</a:t>
            </a:r>
            <a:r>
              <a:rPr lang="ja-JP" altLang="en-US" sz="4000" dirty="0" smtClean="0"/>
              <a:t>オンライン授業と評定について</a:t>
            </a:r>
            <a:endParaRPr kumimoji="1" lang="ja-JP" altLang="en-US" sz="4000" dirty="0"/>
          </a:p>
        </p:txBody>
      </p:sp>
      <p:sp>
        <p:nvSpPr>
          <p:cNvPr id="3" name="コンテンツ プレースホルダー 2"/>
          <p:cNvSpPr>
            <a:spLocks noGrp="1"/>
          </p:cNvSpPr>
          <p:nvPr>
            <p:ph idx="1"/>
          </p:nvPr>
        </p:nvSpPr>
        <p:spPr>
          <a:xfrm>
            <a:off x="628650" y="1430767"/>
            <a:ext cx="7886700" cy="5152913"/>
          </a:xfrm>
        </p:spPr>
        <p:txBody>
          <a:bodyPr>
            <a:normAutofit fontScale="85000" lnSpcReduction="20000"/>
          </a:bodyPr>
          <a:lstStyle/>
          <a:p>
            <a:r>
              <a:rPr lang="ja-JP" altLang="en-US" dirty="0" smtClean="0"/>
              <a:t>パソコン（タブレットでも可</a:t>
            </a:r>
            <a:r>
              <a:rPr lang="en-US" altLang="ja-JP" dirty="0" smtClean="0"/>
              <a:t>)</a:t>
            </a:r>
            <a:r>
              <a:rPr lang="ja-JP" altLang="en-US" dirty="0" smtClean="0"/>
              <a:t>で受講</a:t>
            </a:r>
            <a:endParaRPr lang="en-US" altLang="ja-JP" dirty="0" smtClean="0"/>
          </a:p>
          <a:p>
            <a:pPr lvl="1"/>
            <a:r>
              <a:rPr lang="ja-JP" altLang="en-US" dirty="0" smtClean="0"/>
              <a:t>講義資料で自学。わからない部分は </a:t>
            </a:r>
            <a:r>
              <a:rPr lang="en-US" altLang="ja-JP" dirty="0" smtClean="0"/>
              <a:t>Web </a:t>
            </a:r>
            <a:r>
              <a:rPr lang="ja-JP" altLang="en-US" dirty="0" smtClean="0"/>
              <a:t>などで検索する。</a:t>
            </a:r>
            <a:endParaRPr lang="en-US" altLang="ja-JP" dirty="0" smtClean="0"/>
          </a:p>
          <a:p>
            <a:pPr lvl="1"/>
            <a:r>
              <a:rPr lang="ja-JP" altLang="en-US" dirty="0" smtClean="0"/>
              <a:t>小テスト</a:t>
            </a:r>
            <a:endParaRPr lang="en-US" altLang="ja-JP" dirty="0" smtClean="0"/>
          </a:p>
          <a:p>
            <a:r>
              <a:rPr lang="ja-JP" altLang="en-US" dirty="0" smtClean="0"/>
              <a:t>小テスト</a:t>
            </a:r>
            <a:r>
              <a:rPr lang="ja-JP" altLang="en-US" dirty="0"/>
              <a:t>開始</a:t>
            </a:r>
            <a:r>
              <a:rPr lang="ja-JP" altLang="en-US" dirty="0" smtClean="0"/>
              <a:t>まで自学、質問を担当講師に</a:t>
            </a:r>
            <a:r>
              <a:rPr lang="en-US" altLang="ja-JP" dirty="0" smtClean="0"/>
              <a:t>Moodle</a:t>
            </a:r>
            <a:r>
              <a:rPr lang="ja-JP" altLang="en-US" dirty="0" smtClean="0"/>
              <a:t> で送る。</a:t>
            </a:r>
            <a:endParaRPr lang="en-US" altLang="ja-JP" dirty="0" smtClean="0"/>
          </a:p>
          <a:p>
            <a:pPr lvl="1"/>
            <a:r>
              <a:rPr lang="ja-JP" altLang="en-US" dirty="0" smtClean="0"/>
              <a:t>学習</a:t>
            </a:r>
            <a:r>
              <a:rPr lang="ja-JP" altLang="en-US" dirty="0"/>
              <a:t>目標</a:t>
            </a:r>
            <a:r>
              <a:rPr lang="ja-JP" altLang="en-US" dirty="0" smtClean="0"/>
              <a:t>を参照のこ</a:t>
            </a:r>
            <a:r>
              <a:rPr lang="ja-JP" altLang="en-US" dirty="0"/>
              <a:t>と</a:t>
            </a:r>
            <a:endParaRPr lang="en-US" altLang="ja-JP" dirty="0" smtClean="0"/>
          </a:p>
          <a:p>
            <a:r>
              <a:rPr kumimoji="1" lang="ja-JP" altLang="en-US" dirty="0" smtClean="0"/>
              <a:t>講義時間開始後、最初の８０分間：講師からの質問への回答 </a:t>
            </a:r>
            <a:r>
              <a:rPr kumimoji="1" lang="en-US" altLang="ja-JP" dirty="0" smtClean="0"/>
              <a:t>(</a:t>
            </a:r>
            <a:r>
              <a:rPr kumimoji="1" lang="ja-JP" altLang="en-US" dirty="0" smtClean="0"/>
              <a:t>質問の締め切りは講義開始後７０分まで</a:t>
            </a:r>
            <a:r>
              <a:rPr kumimoji="1" lang="en-US" altLang="ja-JP" dirty="0" smtClean="0"/>
              <a:t>)</a:t>
            </a:r>
          </a:p>
          <a:p>
            <a:r>
              <a:rPr lang="ja-JP" altLang="en-US" dirty="0" smtClean="0"/>
              <a:t>最後の１０分：小テスト</a:t>
            </a:r>
            <a:endParaRPr lang="en-US" altLang="ja-JP" dirty="0" smtClean="0"/>
          </a:p>
          <a:p>
            <a:pPr lvl="1"/>
            <a:r>
              <a:rPr lang="en-US" altLang="ja-JP" dirty="0" smtClean="0"/>
              <a:t>Moodle </a:t>
            </a:r>
            <a:r>
              <a:rPr lang="ja-JP" altLang="en-US" dirty="0" smtClean="0"/>
              <a:t>上で実施</a:t>
            </a:r>
            <a:endParaRPr lang="en-US" altLang="ja-JP" dirty="0" smtClean="0"/>
          </a:p>
          <a:p>
            <a:pPr lvl="1"/>
            <a:r>
              <a:rPr lang="ja-JP" altLang="en-US" dirty="0" smtClean="0"/>
              <a:t>小テストの提出期限　：講義終了直後</a:t>
            </a:r>
            <a:endParaRPr lang="en-US" altLang="ja-JP" dirty="0" smtClean="0"/>
          </a:p>
          <a:p>
            <a:r>
              <a:rPr lang="ja-JP" altLang="en-US" smtClean="0"/>
              <a:t>復習</a:t>
            </a:r>
            <a:r>
              <a:rPr lang="ja-JP" altLang="en-US" dirty="0" smtClean="0"/>
              <a:t>と</a:t>
            </a:r>
            <a:r>
              <a:rPr lang="ja-JP" altLang="en-US" dirty="0" smtClean="0"/>
              <a:t>してシリアスゲーム</a:t>
            </a:r>
            <a:r>
              <a:rPr lang="en-US" altLang="ja-JP" dirty="0" smtClean="0"/>
              <a:t>(</a:t>
            </a:r>
            <a:r>
              <a:rPr lang="ja-JP" altLang="en-US" dirty="0" smtClean="0"/>
              <a:t>シンプラ</a:t>
            </a:r>
            <a:r>
              <a:rPr lang="en-US" altLang="ja-JP" dirty="0"/>
              <a:t>Z)</a:t>
            </a:r>
            <a:r>
              <a:rPr lang="ja-JP" altLang="en-US" dirty="0" smtClean="0"/>
              <a:t>を</a:t>
            </a:r>
            <a:r>
              <a:rPr lang="ja-JP" altLang="en-US" dirty="0" smtClean="0"/>
              <a:t>実施</a:t>
            </a:r>
            <a:endParaRPr kumimoji="1" lang="en-US" altLang="ja-JP" dirty="0" smtClean="0"/>
          </a:p>
          <a:p>
            <a:r>
              <a:rPr lang="ja-JP" altLang="en-US" dirty="0" smtClean="0"/>
              <a:t>小テスト</a:t>
            </a:r>
            <a:r>
              <a:rPr lang="ja-JP" altLang="en-US" dirty="0"/>
              <a:t>＋シリアスゲームの</a:t>
            </a:r>
            <a:r>
              <a:rPr lang="ja-JP" altLang="en-US" dirty="0" smtClean="0"/>
              <a:t>結果で評定</a:t>
            </a:r>
            <a:endParaRPr lang="en-US" altLang="ja-JP" dirty="0"/>
          </a:p>
          <a:p>
            <a:pPr lvl="1"/>
            <a:r>
              <a:rPr lang="ja-JP" altLang="en-US" dirty="0" smtClean="0"/>
              <a:t>期末試験は行わない</a:t>
            </a:r>
            <a:endParaRPr lang="en-US" altLang="ja-JP" dirty="0" smtClean="0"/>
          </a:p>
          <a:p>
            <a:r>
              <a:rPr kumimoji="1" lang="ja-JP" altLang="en-US" dirty="0" smtClean="0"/>
              <a:t>講義情報ページ </a:t>
            </a:r>
            <a:r>
              <a:rPr kumimoji="1" lang="en-US" altLang="ja-JP" dirty="0" smtClean="0"/>
              <a:t>(</a:t>
            </a:r>
            <a:r>
              <a:rPr kumimoji="1" lang="ja-JP" altLang="en-US" dirty="0" smtClean="0"/>
              <a:t>補助</a:t>
            </a:r>
            <a:r>
              <a:rPr kumimoji="1" lang="en-US" altLang="ja-JP" dirty="0" smtClean="0"/>
              <a:t>)</a:t>
            </a:r>
          </a:p>
          <a:p>
            <a:pPr lvl="1"/>
            <a:r>
              <a:rPr lang="en-US" altLang="ja-JP" dirty="0"/>
              <a:t>http://</a:t>
            </a:r>
            <a:r>
              <a:rPr lang="en-US" altLang="ja-JP" dirty="0" smtClean="0"/>
              <a:t>www.cs.kyushu-u.ac.jp/lectures/csp/</a:t>
            </a:r>
            <a:endParaRPr kumimoji="1" lang="ja-JP" altLang="en-US" dirty="0"/>
          </a:p>
        </p:txBody>
      </p:sp>
    </p:spTree>
    <p:extLst>
      <p:ext uri="{BB962C8B-B14F-4D97-AF65-F5344CB8AC3E}">
        <p14:creationId xmlns:p14="http://schemas.microsoft.com/office/powerpoint/2010/main" val="30098646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628650" y="365126"/>
            <a:ext cx="7886700" cy="1107539"/>
          </a:xfrm>
        </p:spPr>
        <p:txBody>
          <a:bodyPr>
            <a:normAutofit/>
          </a:bodyPr>
          <a:lstStyle/>
          <a:p>
            <a:r>
              <a:rPr kumimoji="1" lang="ja-JP" altLang="en-US" sz="4000" dirty="0" smtClean="0"/>
              <a:t>講義内容</a:t>
            </a:r>
            <a:endParaRPr kumimoji="1" lang="ja-JP" altLang="en-US" sz="4000" dirty="0"/>
          </a:p>
        </p:txBody>
      </p:sp>
      <p:sp>
        <p:nvSpPr>
          <p:cNvPr id="5" name="コンテンツ プレースホルダー 4"/>
          <p:cNvSpPr>
            <a:spLocks noGrp="1"/>
          </p:cNvSpPr>
          <p:nvPr>
            <p:ph idx="1"/>
          </p:nvPr>
        </p:nvSpPr>
        <p:spPr/>
        <p:txBody>
          <a:bodyPr>
            <a:normAutofit/>
          </a:bodyPr>
          <a:lstStyle/>
          <a:p>
            <a:pPr marL="514350" indent="-514350">
              <a:buFont typeface="+mj-lt"/>
              <a:buAutoNum type="arabicPeriod"/>
            </a:pPr>
            <a:r>
              <a:rPr lang="ja-JP" altLang="en-US" dirty="0" smtClean="0"/>
              <a:t>導入、最近</a:t>
            </a:r>
            <a:r>
              <a:rPr lang="ja-JP" altLang="en-US" dirty="0"/>
              <a:t>の</a:t>
            </a:r>
            <a:r>
              <a:rPr lang="ja-JP" altLang="en-US" dirty="0" smtClean="0"/>
              <a:t>話題、事例</a:t>
            </a:r>
            <a:endParaRPr lang="en-US" altLang="ja-JP" dirty="0" smtClean="0"/>
          </a:p>
          <a:p>
            <a:pPr marL="514350" indent="-514350">
              <a:buFont typeface="+mj-lt"/>
              <a:buAutoNum type="arabicPeriod"/>
            </a:pPr>
            <a:r>
              <a:rPr lang="ja-JP" altLang="en-US" dirty="0" smtClean="0"/>
              <a:t>安全な設定　</a:t>
            </a:r>
            <a:r>
              <a:rPr lang="en-US" altLang="ja-JP" dirty="0" smtClean="0"/>
              <a:t>(</a:t>
            </a:r>
            <a:r>
              <a:rPr lang="ja-JP" altLang="en-US" dirty="0" smtClean="0"/>
              <a:t>１</a:t>
            </a:r>
            <a:r>
              <a:rPr lang="en-US" altLang="ja-JP" dirty="0" smtClean="0"/>
              <a:t>) (</a:t>
            </a:r>
            <a:r>
              <a:rPr lang="ja-JP" altLang="en-US" dirty="0" smtClean="0"/>
              <a:t>２</a:t>
            </a:r>
            <a:r>
              <a:rPr lang="en-US" altLang="ja-JP" dirty="0" smtClean="0"/>
              <a:t>)</a:t>
            </a:r>
            <a:endParaRPr lang="en-US" altLang="ja-JP" dirty="0"/>
          </a:p>
          <a:p>
            <a:pPr marL="514350" indent="-514350">
              <a:buFont typeface="+mj-lt"/>
              <a:buAutoNum type="arabicPeriod"/>
            </a:pPr>
            <a:r>
              <a:rPr lang="ja-JP" altLang="en-US" dirty="0" smtClean="0"/>
              <a:t>研究倫理と情報倫理</a:t>
            </a:r>
            <a:endParaRPr lang="en-US" altLang="ja-JP" dirty="0" smtClean="0"/>
          </a:p>
          <a:p>
            <a:pPr marL="514350" indent="-514350">
              <a:buFont typeface="+mj-lt"/>
              <a:buAutoNum type="arabicPeriod"/>
            </a:pPr>
            <a:r>
              <a:rPr lang="ja-JP" altLang="en-US" dirty="0" smtClean="0"/>
              <a:t>暗号技術を知る</a:t>
            </a:r>
            <a:endParaRPr lang="en-US" altLang="ja-JP" dirty="0" smtClean="0"/>
          </a:p>
          <a:p>
            <a:pPr marL="514350" indent="-514350">
              <a:buFont typeface="+mj-lt"/>
              <a:buAutoNum type="arabicPeriod"/>
            </a:pPr>
            <a:r>
              <a:rPr lang="ja-JP" altLang="en-US" dirty="0" smtClean="0"/>
              <a:t>法律を知る</a:t>
            </a:r>
            <a:endParaRPr lang="en-US" altLang="ja-JP" dirty="0" smtClean="0"/>
          </a:p>
          <a:p>
            <a:pPr marL="514350" indent="-514350">
              <a:buFont typeface="+mj-lt"/>
              <a:buAutoNum type="arabicPeriod"/>
            </a:pPr>
            <a:r>
              <a:rPr lang="ja-JP" altLang="en-US" dirty="0" smtClean="0"/>
              <a:t>著作権</a:t>
            </a:r>
            <a:endParaRPr lang="en-US" altLang="ja-JP" dirty="0"/>
          </a:p>
          <a:p>
            <a:pPr marL="514350" indent="-514350">
              <a:buFont typeface="+mj-lt"/>
              <a:buAutoNum type="arabicPeriod"/>
            </a:pPr>
            <a:r>
              <a:rPr lang="ja-JP" altLang="en-US" dirty="0"/>
              <a:t>社会科学</a:t>
            </a:r>
            <a:endParaRPr lang="en-US" altLang="ja-JP" dirty="0"/>
          </a:p>
          <a:p>
            <a:endParaRPr lang="en-US" altLang="ja-JP" dirty="0" smtClean="0"/>
          </a:p>
          <a:p>
            <a:endParaRPr kumimoji="1" lang="ja-JP" altLang="en-US" dirty="0"/>
          </a:p>
        </p:txBody>
      </p:sp>
    </p:spTree>
    <p:extLst>
      <p:ext uri="{BB962C8B-B14F-4D97-AF65-F5344CB8AC3E}">
        <p14:creationId xmlns:p14="http://schemas.microsoft.com/office/powerpoint/2010/main" val="40188196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 学習目標 </a:t>
            </a:r>
            <a:r>
              <a:rPr lang="en-US" altLang="ja-JP" dirty="0" smtClean="0"/>
              <a:t>- </a:t>
            </a:r>
            <a:r>
              <a:rPr lang="ja-JP" altLang="en-US" dirty="0" smtClean="0"/>
              <a:t>最近</a:t>
            </a:r>
            <a:r>
              <a:rPr lang="ja-JP" altLang="en-US" dirty="0"/>
              <a:t>の話題、事例</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なぜ、</a:t>
            </a:r>
            <a:r>
              <a:rPr kumimoji="1" lang="en-US" altLang="ja-JP" dirty="0" smtClean="0"/>
              <a:t>ICT </a:t>
            </a:r>
            <a:r>
              <a:rPr kumimoji="1" lang="ja-JP" altLang="en-US" dirty="0" smtClean="0"/>
              <a:t>は進んでいるのになかなかセキュリティインシデントが減らないか理解</a:t>
            </a:r>
            <a:r>
              <a:rPr lang="ja-JP" altLang="en-US" dirty="0" smtClean="0"/>
              <a:t>する</a:t>
            </a:r>
            <a:r>
              <a:rPr lang="ja-JP" altLang="en-US" dirty="0"/>
              <a:t>。</a:t>
            </a:r>
            <a:endParaRPr kumimoji="1" lang="en-US" altLang="ja-JP" dirty="0" smtClean="0"/>
          </a:p>
          <a:p>
            <a:r>
              <a:rPr lang="ja-JP" altLang="en-US" dirty="0" smtClean="0"/>
              <a:t>たくさんある別々のパスワードがもし同じだった場合に起きる問題を理解する</a:t>
            </a:r>
            <a:r>
              <a:rPr lang="ja-JP" altLang="en-US" dirty="0"/>
              <a:t>。</a:t>
            </a:r>
            <a:endParaRPr kumimoji="1" lang="en-US" altLang="ja-JP" dirty="0" smtClean="0"/>
          </a:p>
          <a:p>
            <a:r>
              <a:rPr lang="ja-JP" altLang="en-US" dirty="0" smtClean="0"/>
              <a:t>セキュリティ</a:t>
            </a:r>
            <a:r>
              <a:rPr lang="ja-JP" altLang="en-US" dirty="0"/>
              <a:t>・バイ・デザインの概念を</a:t>
            </a:r>
            <a:r>
              <a:rPr lang="ja-JP" altLang="en-US" dirty="0" smtClean="0"/>
              <a:t>理解する</a:t>
            </a:r>
            <a:r>
              <a:rPr lang="ja-JP" altLang="en-US" dirty="0"/>
              <a:t>。</a:t>
            </a:r>
            <a:endParaRPr lang="en-US" altLang="ja-JP" dirty="0" smtClean="0"/>
          </a:p>
          <a:p>
            <a:r>
              <a:rPr kumimoji="1" lang="ja-JP" altLang="en-US" dirty="0" smtClean="0"/>
              <a:t>日本国政府</a:t>
            </a:r>
            <a:r>
              <a:rPr lang="ja-JP" altLang="en-US" dirty="0" smtClean="0"/>
              <a:t>によ</a:t>
            </a:r>
            <a:r>
              <a:rPr lang="ja-JP" altLang="en-US" dirty="0"/>
              <a:t>る</a:t>
            </a:r>
            <a:r>
              <a:rPr kumimoji="1" lang="ja-JP" altLang="en-US" dirty="0" smtClean="0"/>
              <a:t>わが国へのセキュリティ対策について理解</a:t>
            </a:r>
            <a:r>
              <a:rPr lang="ja-JP" altLang="en-US" dirty="0" smtClean="0"/>
              <a:t>する</a:t>
            </a:r>
            <a:r>
              <a:rPr lang="ja-JP" altLang="en-US" dirty="0"/>
              <a:t>。</a:t>
            </a:r>
            <a:endParaRPr kumimoji="1" lang="en-US" altLang="ja-JP" dirty="0" smtClean="0"/>
          </a:p>
          <a:p>
            <a:r>
              <a:rPr lang="ja-JP" altLang="en-US" dirty="0" smtClean="0"/>
              <a:t>サプライチェーンの概念を理解する</a:t>
            </a:r>
            <a:r>
              <a:rPr lang="ja-JP" altLang="en-US" dirty="0"/>
              <a:t>。</a:t>
            </a:r>
            <a:endParaRPr lang="en-US" altLang="ja-JP" dirty="0" smtClean="0"/>
          </a:p>
          <a:p>
            <a:endParaRPr kumimoji="1" lang="ja-JP" altLang="en-US" dirty="0"/>
          </a:p>
        </p:txBody>
      </p:sp>
    </p:spTree>
    <p:extLst>
      <p:ext uri="{BB962C8B-B14F-4D97-AF65-F5344CB8AC3E}">
        <p14:creationId xmlns:p14="http://schemas.microsoft.com/office/powerpoint/2010/main" val="4094856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最近の話題、事例</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最新の書籍、情報を見ることが重要</a:t>
            </a:r>
            <a:endParaRPr kumimoji="1" lang="ja-JP" altLang="en-US" dirty="0"/>
          </a:p>
        </p:txBody>
      </p:sp>
    </p:spTree>
    <p:extLst>
      <p:ext uri="{BB962C8B-B14F-4D97-AF65-F5344CB8AC3E}">
        <p14:creationId xmlns:p14="http://schemas.microsoft.com/office/powerpoint/2010/main" val="1854265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推薦図書</a:t>
            </a:r>
            <a:endParaRPr kumimoji="1" lang="ja-JP" altLang="en-US" dirty="0"/>
          </a:p>
        </p:txBody>
      </p:sp>
      <p:sp>
        <p:nvSpPr>
          <p:cNvPr id="3" name="コンテンツ プレースホルダー 2"/>
          <p:cNvSpPr>
            <a:spLocks noGrp="1"/>
          </p:cNvSpPr>
          <p:nvPr>
            <p:ph idx="1"/>
          </p:nvPr>
        </p:nvSpPr>
        <p:spPr>
          <a:xfrm>
            <a:off x="313340" y="1797934"/>
            <a:ext cx="4116478" cy="4351338"/>
          </a:xfrm>
        </p:spPr>
        <p:txBody>
          <a:bodyPr>
            <a:normAutofit/>
          </a:bodyPr>
          <a:lstStyle/>
          <a:p>
            <a:r>
              <a:rPr kumimoji="1" lang="en-US" altLang="ja-JP" sz="2400" dirty="0" smtClean="0"/>
              <a:t>PDF </a:t>
            </a:r>
            <a:r>
              <a:rPr kumimoji="1" lang="ja-JP" altLang="en-US" sz="2400" dirty="0" smtClean="0"/>
              <a:t>をダウロードして</a:t>
            </a:r>
            <a:r>
              <a:rPr lang="ja-JP" altLang="en-US" sz="2400" dirty="0" smtClean="0"/>
              <a:t>自学する</a:t>
            </a:r>
            <a:r>
              <a:rPr kumimoji="1" lang="ja-JP" altLang="en-US" sz="2400" dirty="0" smtClean="0"/>
              <a:t>こと。</a:t>
            </a:r>
            <a:endParaRPr kumimoji="1" lang="en-US" altLang="ja-JP" sz="2400" dirty="0" smtClean="0"/>
          </a:p>
          <a:p>
            <a:r>
              <a:rPr kumimoji="1" lang="ja-JP" altLang="en-US" sz="2400" dirty="0" smtClean="0"/>
              <a:t>情報セキュリティ白書</a:t>
            </a:r>
            <a:endParaRPr kumimoji="1" lang="en-US" altLang="ja-JP" sz="2400" dirty="0" smtClean="0"/>
          </a:p>
          <a:p>
            <a:pPr lvl="1"/>
            <a:r>
              <a:rPr lang="ja-JP" altLang="en-US" sz="2000" dirty="0"/>
              <a:t>情報セキュリティインシデント・脆弱性の現状と</a:t>
            </a:r>
            <a:r>
              <a:rPr lang="ja-JP" altLang="en-US" sz="2000" dirty="0" smtClean="0"/>
              <a:t>対策</a:t>
            </a:r>
            <a:endParaRPr lang="en-US" altLang="ja-JP" sz="2000" dirty="0" smtClean="0"/>
          </a:p>
          <a:p>
            <a:pPr lvl="1"/>
            <a:r>
              <a:rPr lang="ja-JP" altLang="en-US" sz="2000" dirty="0" smtClean="0"/>
              <a:t>「情報</a:t>
            </a:r>
            <a:r>
              <a:rPr lang="ja-JP" altLang="en-US" sz="2000" dirty="0"/>
              <a:t>セキュリティ</a:t>
            </a:r>
            <a:r>
              <a:rPr lang="en-US" altLang="ja-JP" sz="2000" dirty="0"/>
              <a:t>10</a:t>
            </a:r>
            <a:r>
              <a:rPr lang="ja-JP" altLang="en-US" sz="2000" dirty="0"/>
              <a:t>大脅威 </a:t>
            </a:r>
            <a:r>
              <a:rPr lang="ja-JP" altLang="en-US" sz="2000" dirty="0" smtClean="0"/>
              <a:t>」も参考にする。</a:t>
            </a:r>
            <a:endParaRPr lang="en-US" altLang="ja-JP" sz="2000" dirty="0"/>
          </a:p>
          <a:p>
            <a:pPr lvl="1"/>
            <a:r>
              <a:rPr lang="ja-JP" altLang="en-US" sz="2000" dirty="0" smtClean="0"/>
              <a:t>情報</a:t>
            </a:r>
            <a:r>
              <a:rPr lang="ja-JP" altLang="en-US" sz="2000" dirty="0"/>
              <a:t>セキュリティを支える基盤の</a:t>
            </a:r>
            <a:r>
              <a:rPr lang="ja-JP" altLang="en-US" sz="2000" dirty="0" smtClean="0"/>
              <a:t>動向</a:t>
            </a:r>
            <a:endParaRPr lang="en-US" altLang="ja-JP" sz="2000" dirty="0" smtClean="0"/>
          </a:p>
          <a:p>
            <a:pPr lvl="1"/>
            <a:r>
              <a:rPr lang="ja-JP" altLang="en-US" sz="2000" dirty="0"/>
              <a:t>個別テーマ</a:t>
            </a:r>
            <a:endParaRPr kumimoji="1" lang="ja-JP" altLang="en-US" sz="2000" dirty="0"/>
          </a:p>
        </p:txBody>
      </p:sp>
      <p:sp>
        <p:nvSpPr>
          <p:cNvPr id="5" name="テキスト ボックス 4"/>
          <p:cNvSpPr txBox="1"/>
          <p:nvPr/>
        </p:nvSpPr>
        <p:spPr>
          <a:xfrm>
            <a:off x="3523151" y="6126092"/>
            <a:ext cx="5398657" cy="646331"/>
          </a:xfrm>
          <a:prstGeom prst="rect">
            <a:avLst/>
          </a:prstGeom>
          <a:noFill/>
        </p:spPr>
        <p:txBody>
          <a:bodyPr wrap="none" rtlCol="0">
            <a:spAutoFit/>
          </a:bodyPr>
          <a:lstStyle/>
          <a:p>
            <a:r>
              <a:rPr lang="ja-JP" altLang="en-US" dirty="0"/>
              <a:t>出版物のご案内</a:t>
            </a:r>
            <a:endParaRPr lang="en-US" altLang="ja-JP" dirty="0" smtClean="0"/>
          </a:p>
          <a:p>
            <a:r>
              <a:rPr lang="en-US" altLang="ja-JP" dirty="0" smtClean="0"/>
              <a:t>https</a:t>
            </a:r>
            <a:r>
              <a:rPr lang="en-US" altLang="ja-JP" dirty="0"/>
              <a:t>://www.ipa.go.jp/security/publications/index.html</a:t>
            </a:r>
            <a:endParaRPr kumimoji="1" lang="ja-JP" altLang="en-US" dirty="0"/>
          </a:p>
        </p:txBody>
      </p:sp>
      <p:pic>
        <p:nvPicPr>
          <p:cNvPr id="6" name="図 5"/>
          <p:cNvPicPr>
            <a:picLocks noChangeAspect="1"/>
          </p:cNvPicPr>
          <p:nvPr/>
        </p:nvPicPr>
        <p:blipFill>
          <a:blip r:embed="rId2"/>
          <a:stretch>
            <a:fillRect/>
          </a:stretch>
        </p:blipFill>
        <p:spPr>
          <a:xfrm>
            <a:off x="4572000" y="657037"/>
            <a:ext cx="3801168" cy="5361810"/>
          </a:xfrm>
          <a:prstGeom prst="rect">
            <a:avLst/>
          </a:prstGeom>
        </p:spPr>
      </p:pic>
    </p:spTree>
    <p:extLst>
      <p:ext uri="{BB962C8B-B14F-4D97-AF65-F5344CB8AC3E}">
        <p14:creationId xmlns:p14="http://schemas.microsoft.com/office/powerpoint/2010/main" val="4041216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smtClean="0"/>
              <a:t>推薦図書</a:t>
            </a:r>
            <a:endParaRPr kumimoji="1" lang="ja-JP" altLang="en-US" dirty="0"/>
          </a:p>
        </p:txBody>
      </p:sp>
      <p:sp>
        <p:nvSpPr>
          <p:cNvPr id="5" name="コンテンツ プレースホルダー 4"/>
          <p:cNvSpPr>
            <a:spLocks noGrp="1"/>
          </p:cNvSpPr>
          <p:nvPr>
            <p:ph idx="1"/>
          </p:nvPr>
        </p:nvSpPr>
        <p:spPr>
          <a:xfrm>
            <a:off x="297282" y="1732721"/>
            <a:ext cx="4274718" cy="4351338"/>
          </a:xfrm>
        </p:spPr>
        <p:txBody>
          <a:bodyPr>
            <a:normAutofit/>
          </a:bodyPr>
          <a:lstStyle/>
          <a:p>
            <a:r>
              <a:rPr lang="en-US" altLang="ja-JP" sz="2400" dirty="0" smtClean="0"/>
              <a:t>PDF </a:t>
            </a:r>
            <a:r>
              <a:rPr lang="ja-JP" altLang="en-US" sz="2400" dirty="0" smtClean="0"/>
              <a:t>をダウロードして自学すること</a:t>
            </a:r>
            <a:r>
              <a:rPr lang="ja-JP" altLang="en-US" sz="3600" dirty="0" smtClean="0"/>
              <a:t>。</a:t>
            </a:r>
            <a:endParaRPr lang="en-US" altLang="ja-JP" sz="3600" dirty="0" smtClean="0"/>
          </a:p>
          <a:p>
            <a:r>
              <a:rPr lang="ja-JP" altLang="en-US" sz="2400" dirty="0" smtClean="0"/>
              <a:t>情報セキュリティ</a:t>
            </a:r>
            <a:r>
              <a:rPr lang="en-US" altLang="ja-JP" sz="2400" dirty="0" smtClean="0"/>
              <a:t>10</a:t>
            </a:r>
            <a:r>
              <a:rPr lang="ja-JP" altLang="en-US" sz="2400" dirty="0"/>
              <a:t>大脅威 </a:t>
            </a:r>
            <a:endParaRPr lang="en-US" altLang="ja-JP" sz="2400" dirty="0" smtClean="0"/>
          </a:p>
          <a:p>
            <a:pPr lvl="1"/>
            <a:r>
              <a:rPr lang="ja-JP" altLang="en-US" sz="2000" dirty="0"/>
              <a:t>「個人」向け</a:t>
            </a:r>
            <a:r>
              <a:rPr lang="ja-JP" altLang="en-US" sz="2000" dirty="0" smtClean="0"/>
              <a:t>脅威</a:t>
            </a:r>
            <a:endParaRPr lang="en-US" altLang="ja-JP" sz="2000" dirty="0" smtClean="0"/>
          </a:p>
          <a:p>
            <a:pPr lvl="1"/>
            <a:r>
              <a:rPr lang="ja-JP" altLang="en-US" sz="2000" dirty="0"/>
              <a:t>「組織」向け脅威</a:t>
            </a:r>
            <a:endParaRPr kumimoji="1" lang="ja-JP" altLang="en-US" sz="2000" dirty="0"/>
          </a:p>
        </p:txBody>
      </p:sp>
      <p:sp>
        <p:nvSpPr>
          <p:cNvPr id="7" name="テキスト ボックス 6"/>
          <p:cNvSpPr txBox="1"/>
          <p:nvPr/>
        </p:nvSpPr>
        <p:spPr>
          <a:xfrm>
            <a:off x="3727547" y="6078291"/>
            <a:ext cx="5043688" cy="646331"/>
          </a:xfrm>
          <a:prstGeom prst="rect">
            <a:avLst/>
          </a:prstGeom>
          <a:noFill/>
        </p:spPr>
        <p:txBody>
          <a:bodyPr wrap="none" rtlCol="0">
            <a:spAutoFit/>
          </a:bodyPr>
          <a:lstStyle/>
          <a:p>
            <a:r>
              <a:rPr lang="zh-TW" altLang="en-US" dirty="0"/>
              <a:t>普及啓発資料</a:t>
            </a:r>
            <a:endParaRPr lang="en-US" altLang="ja-JP" dirty="0" smtClean="0"/>
          </a:p>
          <a:p>
            <a:r>
              <a:rPr lang="en-US" altLang="ja-JP" dirty="0" smtClean="0"/>
              <a:t>https</a:t>
            </a:r>
            <a:r>
              <a:rPr lang="en-US" altLang="ja-JP" dirty="0"/>
              <a:t>://www.ipa.go.jp/security/keihatsu/index.html</a:t>
            </a:r>
            <a:endParaRPr kumimoji="1" lang="ja-JP" altLang="en-US" dirty="0"/>
          </a:p>
        </p:txBody>
      </p:sp>
      <p:pic>
        <p:nvPicPr>
          <p:cNvPr id="9" name="図 8"/>
          <p:cNvPicPr>
            <a:picLocks noChangeAspect="1"/>
          </p:cNvPicPr>
          <p:nvPr/>
        </p:nvPicPr>
        <p:blipFill>
          <a:blip r:embed="rId2"/>
          <a:stretch>
            <a:fillRect/>
          </a:stretch>
        </p:blipFill>
        <p:spPr>
          <a:xfrm>
            <a:off x="4572000" y="657037"/>
            <a:ext cx="3801168" cy="4964104"/>
          </a:xfrm>
          <a:prstGeom prst="rect">
            <a:avLst/>
          </a:prstGeom>
        </p:spPr>
      </p:pic>
    </p:spTree>
    <p:extLst>
      <p:ext uri="{BB962C8B-B14F-4D97-AF65-F5344CB8AC3E}">
        <p14:creationId xmlns:p14="http://schemas.microsoft.com/office/powerpoint/2010/main" val="3044286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282895"/>
            <a:ext cx="7886700" cy="1325563"/>
          </a:xfrm>
        </p:spPr>
        <p:txBody>
          <a:bodyPr/>
          <a:lstStyle/>
          <a:p>
            <a:r>
              <a:rPr kumimoji="1" lang="en-US" altLang="ja-JP" dirty="0" smtClean="0"/>
              <a:t>IPA</a:t>
            </a:r>
            <a:r>
              <a:rPr kumimoji="1" lang="ja-JP" altLang="en-US" dirty="0" smtClean="0"/>
              <a:t> とは</a:t>
            </a:r>
            <a:endParaRPr kumimoji="1" lang="ja-JP" altLang="en-US" dirty="0"/>
          </a:p>
        </p:txBody>
      </p:sp>
      <p:sp>
        <p:nvSpPr>
          <p:cNvPr id="3" name="コンテンツ プレースホルダー 2"/>
          <p:cNvSpPr>
            <a:spLocks noGrp="1"/>
          </p:cNvSpPr>
          <p:nvPr>
            <p:ph idx="1"/>
          </p:nvPr>
        </p:nvSpPr>
        <p:spPr>
          <a:xfrm>
            <a:off x="628650" y="1844040"/>
            <a:ext cx="7886700" cy="4884420"/>
          </a:xfrm>
        </p:spPr>
        <p:txBody>
          <a:bodyPr>
            <a:noAutofit/>
          </a:bodyPr>
          <a:lstStyle/>
          <a:p>
            <a:r>
              <a:rPr lang="ja-JP" altLang="en-US" sz="1600" dirty="0">
                <a:latin typeface="ＭＳ ゴシック" panose="020B0609070205080204" pitchFamily="49" charset="-128"/>
                <a:ea typeface="ＭＳ ゴシック" panose="020B0609070205080204" pitchFamily="49" charset="-128"/>
              </a:rPr>
              <a:t>独立行政法人情報処理推進機構（じょうほうしょりすいしんきこう、英</a:t>
            </a:r>
            <a:r>
              <a:rPr lang="en-US" altLang="ja-JP" sz="1600" dirty="0">
                <a:latin typeface="ＭＳ ゴシック" panose="020B0609070205080204" pitchFamily="49" charset="-128"/>
                <a:ea typeface="ＭＳ ゴシック" panose="020B0609070205080204" pitchFamily="49" charset="-128"/>
              </a:rPr>
              <a:t>: Information-technology Promotion Agency, Japan</a:t>
            </a:r>
            <a:r>
              <a:rPr lang="ja-JP" altLang="en-US" sz="1600" dirty="0" err="1">
                <a:latin typeface="ＭＳ ゴシック" panose="020B0609070205080204" pitchFamily="49" charset="-128"/>
                <a:ea typeface="ＭＳ ゴシック" panose="020B0609070205080204" pitchFamily="49" charset="-128"/>
              </a:rPr>
              <a:t>、</a:t>
            </a:r>
            <a:r>
              <a:rPr lang="ja-JP" altLang="en-US" sz="1600" dirty="0">
                <a:latin typeface="ＭＳ ゴシック" panose="020B0609070205080204" pitchFamily="49" charset="-128"/>
                <a:ea typeface="ＭＳ ゴシック" panose="020B0609070205080204" pitchFamily="49" charset="-128"/>
              </a:rPr>
              <a:t>略称：</a:t>
            </a:r>
            <a:r>
              <a:rPr lang="en-US" altLang="ja-JP" sz="1600" dirty="0">
                <a:latin typeface="ＭＳ ゴシック" panose="020B0609070205080204" pitchFamily="49" charset="-128"/>
                <a:ea typeface="ＭＳ ゴシック" panose="020B0609070205080204" pitchFamily="49" charset="-128"/>
              </a:rPr>
              <a:t>IPA</a:t>
            </a:r>
            <a:r>
              <a:rPr lang="ja-JP" altLang="en-US" sz="1600" dirty="0">
                <a:latin typeface="ＭＳ ゴシック" panose="020B0609070205080204" pitchFamily="49" charset="-128"/>
                <a:ea typeface="ＭＳ ゴシック" panose="020B0609070205080204" pitchFamily="49" charset="-128"/>
              </a:rPr>
              <a:t>）は、日本における</a:t>
            </a:r>
            <a:r>
              <a:rPr lang="en-US" altLang="ja-JP" sz="1600" dirty="0">
                <a:latin typeface="ＭＳ ゴシック" panose="020B0609070205080204" pitchFamily="49" charset="-128"/>
                <a:ea typeface="ＭＳ ゴシック" panose="020B0609070205080204" pitchFamily="49" charset="-128"/>
              </a:rPr>
              <a:t>IT</a:t>
            </a:r>
            <a:r>
              <a:rPr lang="ja-JP" altLang="en-US" sz="1600" dirty="0">
                <a:latin typeface="ＭＳ ゴシック" panose="020B0609070205080204" pitchFamily="49" charset="-128"/>
                <a:ea typeface="ＭＳ ゴシック" panose="020B0609070205080204" pitchFamily="49" charset="-128"/>
              </a:rPr>
              <a:t>国家戦略を技術面、人材面から支えるために設立された、経済産業省所管の中期目標管理法人たる独立行政法人である。 </a:t>
            </a:r>
          </a:p>
          <a:p>
            <a:r>
              <a:rPr lang="ja-JP" altLang="en-US" sz="1600" dirty="0">
                <a:latin typeface="ＭＳ ゴシック" panose="020B0609070205080204" pitchFamily="49" charset="-128"/>
                <a:ea typeface="ＭＳ ゴシック" panose="020B0609070205080204" pitchFamily="49" charset="-128"/>
              </a:rPr>
              <a:t>日本のソフトウェア分野における競争力の総合的な強化を図る。情報処理の促進に関する法律の一部を改正する法律（平成</a:t>
            </a:r>
            <a:r>
              <a:rPr lang="en-US" altLang="ja-JP" sz="1600" dirty="0">
                <a:latin typeface="ＭＳ ゴシック" panose="020B0609070205080204" pitchFamily="49" charset="-128"/>
                <a:ea typeface="ＭＳ ゴシック" panose="020B0609070205080204" pitchFamily="49" charset="-128"/>
              </a:rPr>
              <a:t>14</a:t>
            </a:r>
            <a:r>
              <a:rPr lang="ja-JP" altLang="en-US" sz="1600" dirty="0">
                <a:latin typeface="ＭＳ ゴシック" panose="020B0609070205080204" pitchFamily="49" charset="-128"/>
                <a:ea typeface="ＭＳ ゴシック" panose="020B0609070205080204" pitchFamily="49" charset="-128"/>
              </a:rPr>
              <a:t>年法律第</a:t>
            </a:r>
            <a:r>
              <a:rPr lang="en-US" altLang="ja-JP" sz="1600" dirty="0">
                <a:latin typeface="ＭＳ ゴシック" panose="020B0609070205080204" pitchFamily="49" charset="-128"/>
                <a:ea typeface="ＭＳ ゴシック" panose="020B0609070205080204" pitchFamily="49" charset="-128"/>
              </a:rPr>
              <a:t>144</a:t>
            </a:r>
            <a:r>
              <a:rPr lang="ja-JP" altLang="en-US" sz="1600" dirty="0">
                <a:latin typeface="ＭＳ ゴシック" panose="020B0609070205080204" pitchFamily="49" charset="-128"/>
                <a:ea typeface="ＭＳ ゴシック" panose="020B0609070205080204" pitchFamily="49" charset="-128"/>
              </a:rPr>
              <a:t>号）により、</a:t>
            </a:r>
            <a:r>
              <a:rPr lang="en-US" altLang="ja-JP" sz="1600" dirty="0">
                <a:latin typeface="ＭＳ ゴシック" panose="020B0609070205080204" pitchFamily="49" charset="-128"/>
                <a:ea typeface="ＭＳ ゴシック" panose="020B0609070205080204" pitchFamily="49" charset="-128"/>
              </a:rPr>
              <a:t>2004</a:t>
            </a:r>
            <a:r>
              <a:rPr lang="ja-JP" altLang="en-US" sz="1600" dirty="0">
                <a:latin typeface="ＭＳ ゴシック" panose="020B0609070205080204" pitchFamily="49" charset="-128"/>
                <a:ea typeface="ＭＳ ゴシック" panose="020B0609070205080204" pitchFamily="49" charset="-128"/>
              </a:rPr>
              <a:t>年（平成</a:t>
            </a:r>
            <a:r>
              <a:rPr lang="en-US" altLang="ja-JP" sz="1600" dirty="0">
                <a:latin typeface="ＭＳ ゴシック" panose="020B0609070205080204" pitchFamily="49" charset="-128"/>
                <a:ea typeface="ＭＳ ゴシック" panose="020B0609070205080204" pitchFamily="49" charset="-128"/>
              </a:rPr>
              <a:t>16</a:t>
            </a:r>
            <a:r>
              <a:rPr lang="ja-JP" altLang="en-US" sz="1600" dirty="0">
                <a:latin typeface="ＭＳ ゴシック" panose="020B0609070205080204" pitchFamily="49" charset="-128"/>
                <a:ea typeface="ＭＳ ゴシック" panose="020B0609070205080204" pitchFamily="49" charset="-128"/>
              </a:rPr>
              <a:t>年）</a:t>
            </a:r>
            <a:r>
              <a:rPr lang="en-US" altLang="ja-JP" sz="1600" dirty="0">
                <a:latin typeface="ＭＳ ゴシック" panose="020B0609070205080204" pitchFamily="49" charset="-128"/>
                <a:ea typeface="ＭＳ ゴシック" panose="020B0609070205080204" pitchFamily="49" charset="-128"/>
              </a:rPr>
              <a:t>1</a:t>
            </a:r>
            <a:r>
              <a:rPr lang="ja-JP" altLang="en-US" sz="1600" dirty="0">
                <a:latin typeface="ＭＳ ゴシック" panose="020B0609070205080204" pitchFamily="49" charset="-128"/>
                <a:ea typeface="ＭＳ ゴシック" panose="020B0609070205080204" pitchFamily="49" charset="-128"/>
              </a:rPr>
              <a:t>月</a:t>
            </a:r>
            <a:r>
              <a:rPr lang="en-US" altLang="ja-JP" sz="1600" dirty="0">
                <a:latin typeface="ＭＳ ゴシック" panose="020B0609070205080204" pitchFamily="49" charset="-128"/>
                <a:ea typeface="ＭＳ ゴシック" panose="020B0609070205080204" pitchFamily="49" charset="-128"/>
              </a:rPr>
              <a:t>5</a:t>
            </a:r>
            <a:r>
              <a:rPr lang="ja-JP" altLang="en-US" sz="1600" dirty="0">
                <a:latin typeface="ＭＳ ゴシック" panose="020B0609070205080204" pitchFamily="49" charset="-128"/>
                <a:ea typeface="ＭＳ ゴシック" panose="020B0609070205080204" pitchFamily="49" charset="-128"/>
              </a:rPr>
              <a:t>日に設立され、同法附則第</a:t>
            </a:r>
            <a:r>
              <a:rPr lang="en-US" altLang="ja-JP" sz="1600" dirty="0">
                <a:latin typeface="ＭＳ ゴシック" panose="020B0609070205080204" pitchFamily="49" charset="-128"/>
                <a:ea typeface="ＭＳ ゴシック" panose="020B0609070205080204" pitchFamily="49" charset="-128"/>
              </a:rPr>
              <a:t>2</a:t>
            </a:r>
            <a:r>
              <a:rPr lang="ja-JP" altLang="en-US" sz="1600" dirty="0">
                <a:latin typeface="ＭＳ ゴシック" panose="020B0609070205080204" pitchFamily="49" charset="-128"/>
                <a:ea typeface="ＭＳ ゴシック" panose="020B0609070205080204" pitchFamily="49" charset="-128"/>
              </a:rPr>
              <a:t>条第</a:t>
            </a:r>
            <a:r>
              <a:rPr lang="en-US" altLang="ja-JP" sz="1600" dirty="0">
                <a:latin typeface="ＭＳ ゴシック" panose="020B0609070205080204" pitchFamily="49" charset="-128"/>
                <a:ea typeface="ＭＳ ゴシック" panose="020B0609070205080204" pitchFamily="49" charset="-128"/>
              </a:rPr>
              <a:t>1</a:t>
            </a:r>
            <a:r>
              <a:rPr lang="ja-JP" altLang="en-US" sz="1600" dirty="0">
                <a:latin typeface="ＭＳ ゴシック" panose="020B0609070205080204" pitchFamily="49" charset="-128"/>
                <a:ea typeface="ＭＳ ゴシック" panose="020B0609070205080204" pitchFamily="49" charset="-128"/>
              </a:rPr>
              <a:t>項の規定により解散した、特別認可法人である情報処理振興事業協会</a:t>
            </a:r>
            <a:r>
              <a:rPr lang="en-US" altLang="ja-JP" sz="1600" dirty="0">
                <a:latin typeface="ＭＳ ゴシック" panose="020B0609070205080204" pitchFamily="49" charset="-128"/>
                <a:ea typeface="ＭＳ ゴシック" panose="020B0609070205080204" pitchFamily="49" charset="-128"/>
              </a:rPr>
              <a:t>(IPA)</a:t>
            </a:r>
            <a:r>
              <a:rPr lang="ja-JP" altLang="en-US" sz="1600" dirty="0">
                <a:latin typeface="ＭＳ ゴシック" panose="020B0609070205080204" pitchFamily="49" charset="-128"/>
                <a:ea typeface="ＭＳ ゴシック" panose="020B0609070205080204" pitchFamily="49" charset="-128"/>
              </a:rPr>
              <a:t>の業務等を承継した</a:t>
            </a:r>
            <a:r>
              <a:rPr lang="ja-JP" altLang="en-US" sz="1600" dirty="0" smtClean="0">
                <a:latin typeface="ＭＳ ゴシック" panose="020B0609070205080204" pitchFamily="49" charset="-128"/>
                <a:ea typeface="ＭＳ ゴシック" panose="020B0609070205080204" pitchFamily="49" charset="-128"/>
              </a:rPr>
              <a:t>。</a:t>
            </a:r>
            <a:endParaRPr lang="en-US" altLang="ja-JP" sz="1600" dirty="0" smtClean="0">
              <a:latin typeface="ＭＳ ゴシック" panose="020B0609070205080204" pitchFamily="49" charset="-128"/>
              <a:ea typeface="ＭＳ ゴシック" panose="020B0609070205080204" pitchFamily="49" charset="-128"/>
            </a:endParaRPr>
          </a:p>
          <a:p>
            <a:r>
              <a:rPr lang="en-US" altLang="ja-JP" sz="1600" dirty="0">
                <a:latin typeface="ＭＳ ゴシック" panose="020B0609070205080204" pitchFamily="49" charset="-128"/>
                <a:ea typeface="ＭＳ ゴシック" panose="020B0609070205080204" pitchFamily="49" charset="-128"/>
              </a:rPr>
              <a:t>IPA</a:t>
            </a:r>
            <a:r>
              <a:rPr lang="ja-JP" altLang="en-US" sz="1600" dirty="0">
                <a:latin typeface="ＭＳ ゴシック" panose="020B0609070205080204" pitchFamily="49" charset="-128"/>
                <a:ea typeface="ＭＳ ゴシック" panose="020B0609070205080204" pitchFamily="49" charset="-128"/>
              </a:rPr>
              <a:t>では、特別認可法人 情報処理振興事業協会の時代からコンピュータウイルスやセキュリティに関係する調査・情報提供を行ってきた。また、中小コンピュータソフトベンダーの債務保証事業などのソフトウェア開発補助事業を行っている。天才的プログラマの発掘のための未踏ソフトウェア創造事業、特に若年の開発者を対象とした未踏ユース制度などの人材育成事業も行っている。 </a:t>
            </a:r>
          </a:p>
          <a:p>
            <a:r>
              <a:rPr lang="ja-JP" altLang="en-US" sz="1600" dirty="0">
                <a:latin typeface="ＭＳ ゴシック" panose="020B0609070205080204" pitchFamily="49" charset="-128"/>
                <a:ea typeface="ＭＳ ゴシック" panose="020B0609070205080204" pitchFamily="49" charset="-128"/>
              </a:rPr>
              <a:t>なお、情報処理の促進に関する法律の規定により、情報処理安全確保支援士制度の登録事務（取消事務、命令事務を除く）と講習事務、情報処理安全確保支援士試験・情報処理技術者試験の試験事務を行っている</a:t>
            </a:r>
            <a:r>
              <a:rPr lang="en-US" altLang="ja-JP" sz="1600" dirty="0">
                <a:latin typeface="ＭＳ ゴシック" panose="020B0609070205080204" pitchFamily="49" charset="-128"/>
                <a:ea typeface="ＭＳ ゴシック" panose="020B0609070205080204" pitchFamily="49" charset="-128"/>
              </a:rPr>
              <a:t>IT</a:t>
            </a:r>
            <a:r>
              <a:rPr lang="ja-JP" altLang="en-US" sz="1600" dirty="0">
                <a:latin typeface="ＭＳ ゴシック" panose="020B0609070205080204" pitchFamily="49" charset="-128"/>
                <a:ea typeface="ＭＳ ゴシック" panose="020B0609070205080204" pitchFamily="49" charset="-128"/>
              </a:rPr>
              <a:t>人材育成センター国家資格・試験部（旧：情報処理技術者試験センター）は、</a:t>
            </a:r>
            <a:r>
              <a:rPr lang="en-US" altLang="ja-JP" sz="1600" dirty="0">
                <a:latin typeface="ＭＳ ゴシック" panose="020B0609070205080204" pitchFamily="49" charset="-128"/>
                <a:ea typeface="ＭＳ ゴシック" panose="020B0609070205080204" pitchFamily="49" charset="-128"/>
              </a:rPr>
              <a:t>1984</a:t>
            </a:r>
            <a:r>
              <a:rPr lang="ja-JP" altLang="en-US" sz="1600" dirty="0">
                <a:latin typeface="ＭＳ ゴシック" panose="020B0609070205080204" pitchFamily="49" charset="-128"/>
                <a:ea typeface="ＭＳ ゴシック" panose="020B0609070205080204" pitchFamily="49" charset="-128"/>
              </a:rPr>
              <a:t>年から</a:t>
            </a:r>
            <a:r>
              <a:rPr lang="en-US" altLang="ja-JP" sz="1600" dirty="0">
                <a:latin typeface="ＭＳ ゴシック" panose="020B0609070205080204" pitchFamily="49" charset="-128"/>
                <a:ea typeface="ＭＳ ゴシック" panose="020B0609070205080204" pitchFamily="49" charset="-128"/>
              </a:rPr>
              <a:t>2003</a:t>
            </a:r>
            <a:r>
              <a:rPr lang="ja-JP" altLang="en-US" sz="1600" dirty="0">
                <a:latin typeface="ＭＳ ゴシック" panose="020B0609070205080204" pitchFamily="49" charset="-128"/>
                <a:ea typeface="ＭＳ ゴシック" panose="020B0609070205080204" pitchFamily="49" charset="-128"/>
              </a:rPr>
              <a:t>年までは財団法人日本情報処理開発協会で情報処理技術者試験の試験事務を行ってきて</a:t>
            </a:r>
            <a:r>
              <a:rPr lang="en-US" altLang="ja-JP" sz="1600" dirty="0">
                <a:latin typeface="ＭＳ ゴシック" panose="020B0609070205080204" pitchFamily="49" charset="-128"/>
                <a:ea typeface="ＭＳ ゴシック" panose="020B0609070205080204" pitchFamily="49" charset="-128"/>
              </a:rPr>
              <a:t>2004</a:t>
            </a:r>
            <a:r>
              <a:rPr lang="ja-JP" altLang="en-US" sz="1600" dirty="0">
                <a:latin typeface="ＭＳ ゴシック" panose="020B0609070205080204" pitchFamily="49" charset="-128"/>
                <a:ea typeface="ＭＳ ゴシック" panose="020B0609070205080204" pitchFamily="49" charset="-128"/>
              </a:rPr>
              <a:t>年に</a:t>
            </a:r>
            <a:r>
              <a:rPr lang="en-US" altLang="ja-JP" sz="1600" dirty="0">
                <a:latin typeface="ＭＳ ゴシック" panose="020B0609070205080204" pitchFamily="49" charset="-128"/>
                <a:ea typeface="ＭＳ ゴシック" panose="020B0609070205080204" pitchFamily="49" charset="-128"/>
              </a:rPr>
              <a:t>IPA</a:t>
            </a:r>
            <a:r>
              <a:rPr lang="ja-JP" altLang="en-US" sz="1600" dirty="0">
                <a:latin typeface="ＭＳ ゴシック" panose="020B0609070205080204" pitchFamily="49" charset="-128"/>
                <a:ea typeface="ＭＳ ゴシック" panose="020B0609070205080204" pitchFamily="49" charset="-128"/>
              </a:rPr>
              <a:t>の一組織になっている。 </a:t>
            </a:r>
            <a:endParaRPr kumimoji="1" lang="ja-JP" altLang="en-US" sz="1600" dirty="0">
              <a:latin typeface="ＭＳ ゴシック" panose="020B0609070205080204" pitchFamily="49" charset="-128"/>
              <a:ea typeface="ＭＳ ゴシック" panose="020B0609070205080204" pitchFamily="49" charset="-128"/>
            </a:endParaRPr>
          </a:p>
        </p:txBody>
      </p:sp>
      <p:pic>
        <p:nvPicPr>
          <p:cNvPr id="4" name="図 3"/>
          <p:cNvPicPr>
            <a:picLocks noChangeAspect="1"/>
          </p:cNvPicPr>
          <p:nvPr/>
        </p:nvPicPr>
        <p:blipFill>
          <a:blip r:embed="rId2"/>
          <a:stretch>
            <a:fillRect/>
          </a:stretch>
        </p:blipFill>
        <p:spPr>
          <a:xfrm>
            <a:off x="3811688" y="438470"/>
            <a:ext cx="2316696" cy="1014411"/>
          </a:xfrm>
          <a:prstGeom prst="rect">
            <a:avLst/>
          </a:prstGeom>
        </p:spPr>
      </p:pic>
      <p:pic>
        <p:nvPicPr>
          <p:cNvPr id="5" name="図 4"/>
          <p:cNvPicPr>
            <a:picLocks noChangeAspect="1"/>
          </p:cNvPicPr>
          <p:nvPr/>
        </p:nvPicPr>
        <p:blipFill>
          <a:blip r:embed="rId3"/>
          <a:stretch>
            <a:fillRect/>
          </a:stretch>
        </p:blipFill>
        <p:spPr>
          <a:xfrm>
            <a:off x="7397493" y="405132"/>
            <a:ext cx="1117857" cy="1081085"/>
          </a:xfrm>
          <a:prstGeom prst="rect">
            <a:avLst/>
          </a:prstGeom>
        </p:spPr>
      </p:pic>
    </p:spTree>
    <p:extLst>
      <p:ext uri="{BB962C8B-B14F-4D97-AF65-F5344CB8AC3E}">
        <p14:creationId xmlns:p14="http://schemas.microsoft.com/office/powerpoint/2010/main" val="247315675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800</TotalTime>
  <Words>606</Words>
  <Application>Microsoft Office PowerPoint</Application>
  <PresentationFormat>画面に合わせる (4:3)</PresentationFormat>
  <Paragraphs>53</Paragraphs>
  <Slides>8</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8</vt:i4>
      </vt:variant>
    </vt:vector>
  </HeadingPairs>
  <TitlesOfParts>
    <vt:vector size="16" baseType="lpstr">
      <vt:lpstr>ＭＳ ゴシック</vt:lpstr>
      <vt:lpstr>新細明體</vt:lpstr>
      <vt:lpstr>游ゴシック</vt:lpstr>
      <vt:lpstr>游ゴシック Light</vt:lpstr>
      <vt:lpstr>Arial</vt:lpstr>
      <vt:lpstr>Calibri</vt:lpstr>
      <vt:lpstr>Calibri Light</vt:lpstr>
      <vt:lpstr>Office テーマ</vt:lpstr>
      <vt:lpstr>サイバーセキュリティ基礎論 導入、最近の話題、事例</vt:lpstr>
      <vt:lpstr>導入:オンライン授業と評定について</vt:lpstr>
      <vt:lpstr>講義内容</vt:lpstr>
      <vt:lpstr> 学習目標 - 最近の話題、事例</vt:lpstr>
      <vt:lpstr>最近の話題、事例</vt:lpstr>
      <vt:lpstr>推薦図書</vt:lpstr>
      <vt:lpstr>推薦図書</vt:lpstr>
      <vt:lpstr>IPA とは</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サイバーセキュリティ 最新情報</dc:title>
  <dc:creator>OKAMURA Koji</dc:creator>
  <cp:lastModifiedBy>Koji OKAMURA</cp:lastModifiedBy>
  <cp:revision>49</cp:revision>
  <dcterms:created xsi:type="dcterms:W3CDTF">2018-12-06T06:32:13Z</dcterms:created>
  <dcterms:modified xsi:type="dcterms:W3CDTF">2020-04-12T02:40:17Z</dcterms:modified>
</cp:coreProperties>
</file>