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94" r:id="rId2"/>
    <p:sldMasterId id="2147483711" r:id="rId3"/>
    <p:sldMasterId id="2147483723" r:id="rId4"/>
  </p:sldMasterIdLst>
  <p:notesMasterIdLst>
    <p:notesMasterId r:id="rId67"/>
  </p:notesMasterIdLst>
  <p:sldIdLst>
    <p:sldId id="256" r:id="rId5"/>
    <p:sldId id="374" r:id="rId6"/>
    <p:sldId id="257" r:id="rId7"/>
    <p:sldId id="262" r:id="rId8"/>
    <p:sldId id="364" r:id="rId9"/>
    <p:sldId id="263" r:id="rId10"/>
    <p:sldId id="275" r:id="rId11"/>
    <p:sldId id="264" r:id="rId12"/>
    <p:sldId id="265" r:id="rId13"/>
    <p:sldId id="279" r:id="rId14"/>
    <p:sldId id="281" r:id="rId15"/>
    <p:sldId id="282" r:id="rId16"/>
    <p:sldId id="280" r:id="rId17"/>
    <p:sldId id="266" r:id="rId18"/>
    <p:sldId id="283" r:id="rId19"/>
    <p:sldId id="276" r:id="rId20"/>
    <p:sldId id="285" r:id="rId21"/>
    <p:sldId id="267" r:id="rId22"/>
    <p:sldId id="268" r:id="rId23"/>
    <p:sldId id="284" r:id="rId24"/>
    <p:sldId id="269" r:id="rId25"/>
    <p:sldId id="270" r:id="rId26"/>
    <p:sldId id="277" r:id="rId27"/>
    <p:sldId id="294" r:id="rId28"/>
    <p:sldId id="271" r:id="rId29"/>
    <p:sldId id="291" r:id="rId30"/>
    <p:sldId id="292" r:id="rId31"/>
    <p:sldId id="365" r:id="rId32"/>
    <p:sldId id="290" r:id="rId33"/>
    <p:sldId id="296" r:id="rId34"/>
    <p:sldId id="295" r:id="rId35"/>
    <p:sldId id="338" r:id="rId36"/>
    <p:sldId id="339" r:id="rId37"/>
    <p:sldId id="340" r:id="rId38"/>
    <p:sldId id="341" r:id="rId39"/>
    <p:sldId id="311" r:id="rId40"/>
    <p:sldId id="366" r:id="rId41"/>
    <p:sldId id="367" r:id="rId42"/>
    <p:sldId id="368" r:id="rId43"/>
    <p:sldId id="286" r:id="rId44"/>
    <p:sldId id="369" r:id="rId45"/>
    <p:sldId id="317" r:id="rId46"/>
    <p:sldId id="370" r:id="rId47"/>
    <p:sldId id="308" r:id="rId48"/>
    <p:sldId id="351" r:id="rId49"/>
    <p:sldId id="318" r:id="rId50"/>
    <p:sldId id="353" r:id="rId51"/>
    <p:sldId id="371" r:id="rId52"/>
    <p:sldId id="372" r:id="rId53"/>
    <p:sldId id="287" r:id="rId54"/>
    <p:sldId id="373" r:id="rId55"/>
    <p:sldId id="288" r:id="rId56"/>
    <p:sldId id="358" r:id="rId57"/>
    <p:sldId id="359" r:id="rId58"/>
    <p:sldId id="360" r:id="rId59"/>
    <p:sldId id="361" r:id="rId60"/>
    <p:sldId id="362" r:id="rId61"/>
    <p:sldId id="363" r:id="rId62"/>
    <p:sldId id="319" r:id="rId63"/>
    <p:sldId id="320" r:id="rId64"/>
    <p:sldId id="336" r:id="rId65"/>
    <p:sldId id="337" r:id="rId6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hiaki Kasahara" initials="YK" lastIdx="8" clrIdx="0">
    <p:extLst>
      <p:ext uri="{19B8F6BF-5375-455C-9EA6-DF929625EA0E}">
        <p15:presenceInfo xmlns:p15="http://schemas.microsoft.com/office/powerpoint/2012/main" userId="1e8dabeac17aa4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82555" autoAdjust="0"/>
  </p:normalViewPr>
  <p:slideViewPr>
    <p:cSldViewPr snapToGrid="0">
      <p:cViewPr varScale="1">
        <p:scale>
          <a:sx n="73" d="100"/>
          <a:sy n="73" d="100"/>
        </p:scale>
        <p:origin x="864" y="72"/>
      </p:cViewPr>
      <p:guideLst/>
    </p:cSldViewPr>
  </p:slideViewPr>
  <p:notesTextViewPr>
    <p:cViewPr>
      <p:scale>
        <a:sx n="1" d="1"/>
        <a:sy n="1" d="1"/>
      </p:scale>
      <p:origin x="0" y="0"/>
    </p:cViewPr>
  </p:notesTextViewPr>
  <p:sorterViewPr>
    <p:cViewPr>
      <p:scale>
        <a:sx n="100" d="100"/>
        <a:sy n="100" d="100"/>
      </p:scale>
      <p:origin x="0" y="-4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1F75C-BA63-4BF5-803E-DB75C4F95E0A}" type="datetimeFigureOut">
              <a:rPr kumimoji="1" lang="ja-JP" altLang="en-US" smtClean="0"/>
              <a:t>2020/4/12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18D46-42BF-4E52-82A3-3DF0ADD1BB13}" type="slidenum">
              <a:rPr kumimoji="1" lang="ja-JP" altLang="en-US" smtClean="0"/>
              <a:t>‹#›</a:t>
            </a:fld>
            <a:endParaRPr kumimoji="1" lang="ja-JP" altLang="en-US"/>
          </a:p>
        </p:txBody>
      </p:sp>
    </p:spTree>
    <p:extLst>
      <p:ext uri="{BB962C8B-B14F-4D97-AF65-F5344CB8AC3E}">
        <p14:creationId xmlns:p14="http://schemas.microsoft.com/office/powerpoint/2010/main" val="2120423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a:t>
            </a:fld>
            <a:endParaRPr kumimoji="1" lang="ja-JP" altLang="en-US"/>
          </a:p>
        </p:txBody>
      </p:sp>
    </p:spTree>
    <p:extLst>
      <p:ext uri="{BB962C8B-B14F-4D97-AF65-F5344CB8AC3E}">
        <p14:creationId xmlns:p14="http://schemas.microsoft.com/office/powerpoint/2010/main" val="147615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パスワードをメールで教えてくれるサービスはダメ</a:t>
            </a:r>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20</a:t>
            </a:fld>
            <a:endParaRPr kumimoji="1" lang="ja-JP" altLang="en-US"/>
          </a:p>
        </p:txBody>
      </p:sp>
    </p:spTree>
    <p:extLst>
      <p:ext uri="{BB962C8B-B14F-4D97-AF65-F5344CB8AC3E}">
        <p14:creationId xmlns:p14="http://schemas.microsoft.com/office/powerpoint/2010/main" val="405818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Lastpass</a:t>
            </a:r>
            <a:r>
              <a:rPr kumimoji="1" lang="ja-JP" altLang="en-US" dirty="0"/>
              <a:t> の画面見せる</a:t>
            </a:r>
            <a:r>
              <a:rPr kumimoji="1" lang="en-US" altLang="ja-JP" dirty="0"/>
              <a:t>?</a:t>
            </a:r>
            <a:endParaRPr kumimoji="1" lang="ja-JP" altLang="en-US" dirty="0"/>
          </a:p>
          <a:p>
            <a:r>
              <a:rPr kumimoji="1" lang="ja-JP" altLang="en-US" dirty="0"/>
              <a:t>ログイン情報つきのブックマークのような意味もある</a:t>
            </a:r>
            <a:r>
              <a:rPr kumimoji="1" lang="en-US" altLang="ja-JP" dirty="0"/>
              <a:t>(</a:t>
            </a:r>
            <a:r>
              <a:rPr kumimoji="1" lang="ja-JP" altLang="en-US" dirty="0"/>
              <a:t>フィッシング対策</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23</a:t>
            </a:fld>
            <a:endParaRPr kumimoji="1" lang="ja-JP" altLang="en-US"/>
          </a:p>
        </p:txBody>
      </p:sp>
    </p:spTree>
    <p:extLst>
      <p:ext uri="{BB962C8B-B14F-4D97-AF65-F5344CB8AC3E}">
        <p14:creationId xmlns:p14="http://schemas.microsoft.com/office/powerpoint/2010/main" val="278274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25</a:t>
            </a:fld>
            <a:endParaRPr kumimoji="1" lang="ja-JP" altLang="en-US"/>
          </a:p>
        </p:txBody>
      </p:sp>
    </p:spTree>
    <p:extLst>
      <p:ext uri="{BB962C8B-B14F-4D97-AF65-F5344CB8AC3E}">
        <p14:creationId xmlns:p14="http://schemas.microsoft.com/office/powerpoint/2010/main" val="259893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Google</a:t>
            </a:r>
            <a:r>
              <a:rPr kumimoji="1" lang="ja-JP" altLang="en-US" dirty="0"/>
              <a:t> による研究</a:t>
            </a:r>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27</a:t>
            </a:fld>
            <a:endParaRPr kumimoji="1" lang="ja-JP" altLang="en-US"/>
          </a:p>
        </p:txBody>
      </p:sp>
    </p:spTree>
    <p:extLst>
      <p:ext uri="{BB962C8B-B14F-4D97-AF65-F5344CB8AC3E}">
        <p14:creationId xmlns:p14="http://schemas.microsoft.com/office/powerpoint/2010/main" val="174969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97A57E-787D-473B-8EE5-1543CD08A77B}" type="slidenum">
              <a:rPr kumimoji="1" lang="ja-JP" altLang="en-US" smtClean="0"/>
              <a:t>28</a:t>
            </a:fld>
            <a:endParaRPr kumimoji="1" lang="ja-JP" altLang="en-US"/>
          </a:p>
        </p:txBody>
      </p:sp>
    </p:spTree>
    <p:extLst>
      <p:ext uri="{BB962C8B-B14F-4D97-AF65-F5344CB8AC3E}">
        <p14:creationId xmlns:p14="http://schemas.microsoft.com/office/powerpoint/2010/main" val="112375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漏洩した時にどうするか、を考えておく</a:t>
            </a:r>
          </a:p>
          <a:p>
            <a:r>
              <a:rPr kumimoji="1" lang="ja-JP" altLang="en-US" dirty="0"/>
              <a:t>  クレジットカード会社への連絡方法を確認しておくとか</a:t>
            </a:r>
          </a:p>
          <a:p>
            <a:r>
              <a:rPr kumimoji="1" lang="ja-JP" altLang="en-US" dirty="0"/>
              <a:t>  パスワードの変更方法を時々確認するとか</a:t>
            </a:r>
          </a:p>
          <a:p>
            <a:endParaRPr kumimoji="1" lang="ja-JP" altLang="en-US" dirty="0"/>
          </a:p>
          <a:p>
            <a:r>
              <a:rPr kumimoji="1" lang="ja-JP" altLang="en-US" dirty="0"/>
              <a:t>マットホーナンの話</a:t>
            </a:r>
          </a:p>
          <a:p>
            <a:r>
              <a:rPr kumimoji="1" lang="ja-JP" altLang="en-US" baseline="0" dirty="0"/>
              <a:t>  アップルのカスタマーサポートに電話して仮パスワードゲットに成功</a:t>
            </a:r>
          </a:p>
          <a:p>
            <a:r>
              <a:rPr kumimoji="1" lang="ja-JP" altLang="en-US" dirty="0"/>
              <a:t>  そこからリンクしていた </a:t>
            </a:r>
            <a:r>
              <a:rPr kumimoji="1" lang="en-US" altLang="ja-JP" dirty="0"/>
              <a:t>Google</a:t>
            </a:r>
            <a:r>
              <a:rPr kumimoji="1" lang="ja-JP" altLang="en-US" dirty="0"/>
              <a:t> や </a:t>
            </a:r>
            <a:r>
              <a:rPr kumimoji="1" lang="en-US" altLang="ja-JP" dirty="0"/>
              <a:t>Twitter</a:t>
            </a:r>
            <a:r>
              <a:rPr kumimoji="1" lang="ja-JP" altLang="en-US" dirty="0"/>
              <a:t> のアカウントも芋蔓でのっとり</a:t>
            </a:r>
          </a:p>
          <a:p>
            <a:r>
              <a:rPr kumimoji="1" lang="ja-JP" altLang="en-US" dirty="0"/>
              <a:t>  対策しててもムダ</a:t>
            </a:r>
            <a:r>
              <a:rPr kumimoji="1" lang="en-US" altLang="ja-JP" dirty="0"/>
              <a:t>…</a:t>
            </a:r>
            <a:endParaRPr kumimoji="1" lang="ja-JP" altLang="en-US" dirty="0"/>
          </a:p>
          <a:p>
            <a:endParaRPr kumimoji="1" lang="ja-JP" altLang="en-US" dirty="0"/>
          </a:p>
          <a:p>
            <a:r>
              <a:rPr kumimoji="1" lang="ja-JP" altLang="en-US" dirty="0"/>
              <a:t>使わなくなったサービスのアカウントは消せれば消す</a:t>
            </a:r>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29</a:t>
            </a:fld>
            <a:endParaRPr kumimoji="1" lang="ja-JP" altLang="en-US"/>
          </a:p>
        </p:txBody>
      </p:sp>
    </p:spTree>
    <p:extLst>
      <p:ext uri="{BB962C8B-B14F-4D97-AF65-F5344CB8AC3E}">
        <p14:creationId xmlns:p14="http://schemas.microsoft.com/office/powerpoint/2010/main" val="1469348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インターネット上の盗聴は直接どうにもならないので</a:t>
            </a:r>
            <a:endParaRPr kumimoji="1" lang="en-US" altLang="ja-JP" dirty="0"/>
          </a:p>
          <a:p>
            <a:r>
              <a:rPr kumimoji="1" lang="ja-JP" altLang="en-US" dirty="0"/>
              <a:t>まぁちゃんと暗号化してあればいいのだろうが</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31</a:t>
            </a:fld>
            <a:endParaRPr kumimoji="1" lang="ja-JP" altLang="en-US"/>
          </a:p>
        </p:txBody>
      </p:sp>
    </p:spTree>
    <p:extLst>
      <p:ext uri="{BB962C8B-B14F-4D97-AF65-F5344CB8AC3E}">
        <p14:creationId xmlns:p14="http://schemas.microsoft.com/office/powerpoint/2010/main" val="2186159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279525"/>
            <a:ext cx="4606925"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952D4F7-2122-490F-A04A-1DFC1F862E1E}" type="slidenum">
              <a:rPr kumimoji="1" lang="ja-JP" altLang="en-US" smtClean="0"/>
              <a:t>44</a:t>
            </a:fld>
            <a:endParaRPr kumimoji="1" lang="ja-JP" altLang="en-US"/>
          </a:p>
        </p:txBody>
      </p:sp>
    </p:spTree>
    <p:extLst>
      <p:ext uri="{BB962C8B-B14F-4D97-AF65-F5344CB8AC3E}">
        <p14:creationId xmlns:p14="http://schemas.microsoft.com/office/powerpoint/2010/main" val="99186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パスワードを入れる画面に注意書きがある</a:t>
            </a:r>
          </a:p>
        </p:txBody>
      </p:sp>
      <p:sp>
        <p:nvSpPr>
          <p:cNvPr id="4" name="スライド番号プレースホルダー 3"/>
          <p:cNvSpPr>
            <a:spLocks noGrp="1"/>
          </p:cNvSpPr>
          <p:nvPr>
            <p:ph type="sldNum" sz="quarter" idx="5"/>
          </p:nvPr>
        </p:nvSpPr>
        <p:spPr/>
        <p:txBody>
          <a:bodyPr/>
          <a:lstStyle/>
          <a:p>
            <a:fld id="{64118D46-42BF-4E52-82A3-3DF0ADD1BB13}" type="slidenum">
              <a:rPr kumimoji="1" lang="ja-JP" altLang="en-US" smtClean="0"/>
              <a:t>49</a:t>
            </a:fld>
            <a:endParaRPr kumimoji="1" lang="ja-JP" altLang="en-US"/>
          </a:p>
        </p:txBody>
      </p:sp>
    </p:spTree>
    <p:extLst>
      <p:ext uri="{BB962C8B-B14F-4D97-AF65-F5344CB8AC3E}">
        <p14:creationId xmlns:p14="http://schemas.microsoft.com/office/powerpoint/2010/main" val="114291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279525"/>
            <a:ext cx="4606925" cy="3454400"/>
          </a:xfrm>
        </p:spPr>
      </p:sp>
      <p:sp>
        <p:nvSpPr>
          <p:cNvPr id="3" name="ノート プレースホルダー 2"/>
          <p:cNvSpPr>
            <a:spLocks noGrp="1"/>
          </p:cNvSpPr>
          <p:nvPr>
            <p:ph type="body" idx="1"/>
          </p:nvPr>
        </p:nvSpPr>
        <p:spPr/>
        <p:txBody>
          <a:bodyPr/>
          <a:lstStyle/>
          <a:p>
            <a:r>
              <a:rPr kumimoji="1" lang="ja-JP" altLang="en-US" dirty="0"/>
              <a:t>「なし」とか「</a:t>
            </a:r>
            <a:r>
              <a:rPr kumimoji="1" lang="en-US" altLang="ja-JP" dirty="0"/>
              <a:t>WEP</a:t>
            </a:r>
            <a:r>
              <a:rPr kumimoji="1" lang="ja-JP" altLang="en-US" dirty="0"/>
              <a:t>」はちょっと心配でできれば使いたくない</a:t>
            </a:r>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52</a:t>
            </a:fld>
            <a:endParaRPr kumimoji="1" lang="ja-JP" altLang="en-US"/>
          </a:p>
        </p:txBody>
      </p:sp>
    </p:spTree>
    <p:extLst>
      <p:ext uri="{BB962C8B-B14F-4D97-AF65-F5344CB8AC3E}">
        <p14:creationId xmlns:p14="http://schemas.microsoft.com/office/powerpoint/2010/main" val="169205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032523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電波は空間を飛ぶ</a:t>
            </a:r>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59</a:t>
            </a:fld>
            <a:endParaRPr kumimoji="1" lang="ja-JP" altLang="en-US"/>
          </a:p>
        </p:txBody>
      </p:sp>
    </p:spTree>
    <p:extLst>
      <p:ext uri="{BB962C8B-B14F-4D97-AF65-F5344CB8AC3E}">
        <p14:creationId xmlns:p14="http://schemas.microsoft.com/office/powerpoint/2010/main" val="181908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97A57E-787D-473B-8EE5-1543CD08A77B}" type="slidenum">
              <a:rPr kumimoji="1" lang="ja-JP" altLang="en-US" smtClean="0"/>
              <a:t>5</a:t>
            </a:fld>
            <a:endParaRPr kumimoji="1" lang="ja-JP" altLang="en-US"/>
          </a:p>
        </p:txBody>
      </p:sp>
    </p:spTree>
    <p:extLst>
      <p:ext uri="{BB962C8B-B14F-4D97-AF65-F5344CB8AC3E}">
        <p14:creationId xmlns:p14="http://schemas.microsoft.com/office/powerpoint/2010/main" val="149633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ユーザー名が部屋番号、パスワードが鍵、のような</a:t>
            </a:r>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7</a:t>
            </a:fld>
            <a:endParaRPr kumimoji="1" lang="ja-JP" altLang="en-US"/>
          </a:p>
        </p:txBody>
      </p:sp>
    </p:spTree>
    <p:extLst>
      <p:ext uri="{BB962C8B-B14F-4D97-AF65-F5344CB8AC3E}">
        <p14:creationId xmlns:p14="http://schemas.microsoft.com/office/powerpoint/2010/main" val="94517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53544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424038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ハッシュ</a:t>
            </a:r>
            <a:r>
              <a:rPr kumimoji="1" lang="en-US" altLang="ja-JP" dirty="0"/>
              <a:t>:</a:t>
            </a:r>
            <a:r>
              <a:rPr kumimoji="1" lang="ja-JP" altLang="en-US" dirty="0"/>
              <a:t>任意の長さのデータを固定長のデータに変換する仕組み</a:t>
            </a:r>
          </a:p>
          <a:p>
            <a:r>
              <a:rPr kumimoji="1" lang="ja-JP" altLang="en-US" dirty="0"/>
              <a:t>本のデータのハッシュ、一文字変更するとハッシュ値もかわる</a:t>
            </a:r>
          </a:p>
          <a:p>
            <a:r>
              <a:rPr kumimoji="1" lang="ja-JP" altLang="en-US" dirty="0"/>
              <a:t>データが改ざんされていないかどうかの確認などにも使われる</a:t>
            </a:r>
          </a:p>
          <a:p>
            <a:endParaRPr kumimoji="1" lang="ja-JP" altLang="en-US" dirty="0"/>
          </a:p>
          <a:p>
            <a:r>
              <a:rPr kumimoji="1" lang="ja-JP" altLang="en-US" dirty="0"/>
              <a:t>このハッシュは古い計算式のもので今は使われていません</a:t>
            </a:r>
          </a:p>
          <a:p>
            <a:r>
              <a:rPr kumimoji="1" lang="ja-JP" altLang="en-US" dirty="0"/>
              <a:t>あらかじめ計算しておくことができないような細工もあります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11</a:t>
            </a:fld>
            <a:endParaRPr kumimoji="1" lang="ja-JP" altLang="en-US"/>
          </a:p>
        </p:txBody>
      </p:sp>
    </p:spTree>
    <p:extLst>
      <p:ext uri="{BB962C8B-B14F-4D97-AF65-F5344CB8AC3E}">
        <p14:creationId xmlns:p14="http://schemas.microsoft.com/office/powerpoint/2010/main" val="215067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暗号化ではだめなのか</a:t>
            </a:r>
            <a:r>
              <a:rPr kumimoji="1" lang="en-US" altLang="ja-JP" dirty="0"/>
              <a:t>?</a:t>
            </a:r>
            <a:r>
              <a:rPr kumimoji="1" lang="ja-JP" altLang="en-US" dirty="0"/>
              <a:t> だめなのです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12</a:t>
            </a:fld>
            <a:endParaRPr kumimoji="1" lang="ja-JP" altLang="en-US"/>
          </a:p>
        </p:txBody>
      </p:sp>
    </p:spTree>
    <p:extLst>
      <p:ext uri="{BB962C8B-B14F-4D97-AF65-F5344CB8AC3E}">
        <p14:creationId xmlns:p14="http://schemas.microsoft.com/office/powerpoint/2010/main" val="97189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最近のパソコンでも毎秒</a:t>
            </a:r>
            <a:r>
              <a:rPr kumimoji="1" lang="en-US" altLang="ja-JP" dirty="0"/>
              <a:t>10</a:t>
            </a:r>
            <a:r>
              <a:rPr kumimoji="1" lang="ja-JP" altLang="en-US" dirty="0"/>
              <a:t>億回とか軽く計算できるらしい</a:t>
            </a:r>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202347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3085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1289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89560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1084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3703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82429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77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552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9055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58415" y="624110"/>
            <a:ext cx="7175986" cy="682152"/>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63029" y="1530849"/>
            <a:ext cx="7671372" cy="4380373"/>
          </a:xfrm>
        </p:spPr>
        <p:txBody>
          <a:bodyPr>
            <a:normAutofit/>
          </a:bodyPr>
          <a:lstStyle>
            <a:lvl1pPr marL="452438" indent="-452438">
              <a:defRPr sz="2800"/>
            </a:lvl1pPr>
            <a:lvl2pPr marL="893763" indent="-436563">
              <a:defRPr sz="2400"/>
            </a:lvl2pPr>
            <a:lvl3pPr marL="1254125" indent="-339725">
              <a:defRPr sz="2000"/>
            </a:lvl3pPr>
            <a:lvl4pPr marL="1704975" indent="-333375">
              <a:defRPr sz="1800"/>
            </a:lvl4pPr>
            <a:lvl5pPr marL="2157413" indent="-328613">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8836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62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8325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942415" y="1616149"/>
            <a:ext cx="6591985" cy="4295073"/>
          </a:xfrm>
        </p:spPr>
        <p:txBody>
          <a:bodyPr/>
          <a:lstStyle>
            <a:lvl1pPr>
              <a:defRPr sz="2400"/>
            </a:lvl1pPr>
            <a:lvl2pPr>
              <a:defRPr sz="2000"/>
            </a:lvl2pPr>
            <a:lvl3pPr>
              <a:defRPr sz="1800"/>
            </a:lvl3pPr>
            <a:lvl4pPr>
              <a:defRPr sz="1600"/>
            </a:lvl4pPr>
            <a:lvl5pPr>
              <a:defRPr sz="14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5896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358414" y="624110"/>
            <a:ext cx="7175986" cy="680708"/>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1658" y="1536524"/>
            <a:ext cx="3585681" cy="436757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592549" y="1536524"/>
            <a:ext cx="3941852" cy="436757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0491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5384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6509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42343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6555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7338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51766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8383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81876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790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038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5446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949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45809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335558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56799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69584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45398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55063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186522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66080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27259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93803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64018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60882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39336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073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8078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6812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3064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87187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408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43527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96757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62235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4542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93440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3528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2140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8470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84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0150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87573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080671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0409654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573555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38.xml"/><Relationship Id="rId5" Type="http://schemas.openxmlformats.org/officeDocument/2006/relationships/image" Target="../media/image6.W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hyperlink" Target="http://wifinalyzer.mobi/" TargetMode="External"/><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6.WMF"/><Relationship Id="rId5" Type="http://schemas.openxmlformats.org/officeDocument/2006/relationships/image" Target="../media/image30.WMF"/><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hyperlink" Target="https://jvr.uqwimax.jp/univ/kitenet" TargetMode="Externa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400" dirty="0">
                <a:solidFill>
                  <a:prstClr val="black"/>
                </a:solidFill>
              </a:rPr>
              <a:t>サイバーセキュリティ基礎論</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ja-JP" altLang="en-US" sz="3200" dirty="0"/>
              <a:t>安全な設定（２）</a:t>
            </a:r>
          </a:p>
          <a:p>
            <a:endParaRPr kumimoji="1" lang="ja-JP" altLang="en-US" dirty="0"/>
          </a:p>
        </p:txBody>
      </p:sp>
    </p:spTree>
    <p:extLst>
      <p:ext uri="{BB962C8B-B14F-4D97-AF65-F5344CB8AC3E}">
        <p14:creationId xmlns:p14="http://schemas.microsoft.com/office/powerpoint/2010/main" val="6444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総当たり</a:t>
            </a:r>
            <a:endParaRPr kumimoji="1" lang="ja-JP" altLang="en-US" sz="4000" dirty="0"/>
          </a:p>
        </p:txBody>
      </p:sp>
      <p:sp>
        <p:nvSpPr>
          <p:cNvPr id="3" name="コンテンツ プレースホルダー 2"/>
          <p:cNvSpPr>
            <a:spLocks noGrp="1"/>
          </p:cNvSpPr>
          <p:nvPr>
            <p:ph idx="1"/>
          </p:nvPr>
        </p:nvSpPr>
        <p:spPr>
          <a:xfrm>
            <a:off x="628650" y="1825625"/>
            <a:ext cx="7997366" cy="4351338"/>
          </a:xfrm>
        </p:spPr>
        <p:txBody>
          <a:bodyPr>
            <a:normAutofit fontScale="92500" lnSpcReduction="20000"/>
          </a:bodyPr>
          <a:lstStyle/>
          <a:p>
            <a:pPr>
              <a:lnSpc>
                <a:spcPct val="100000"/>
              </a:lnSpc>
            </a:pPr>
            <a:r>
              <a:rPr kumimoji="1" lang="ja-JP" altLang="en-US" sz="3600" dirty="0"/>
              <a:t>現実にはサーバに直接は難しい</a:t>
            </a:r>
            <a:endParaRPr kumimoji="1" lang="en-US" altLang="ja-JP" sz="3600" dirty="0"/>
          </a:p>
          <a:p>
            <a:pPr lvl="1">
              <a:lnSpc>
                <a:spcPct val="100000"/>
              </a:lnSpc>
            </a:pPr>
            <a:r>
              <a:rPr lang="ja-JP" altLang="en-US" sz="3200" dirty="0"/>
              <a:t>ネットワーク越しでは時間がかかりすぎる</a:t>
            </a:r>
            <a:endParaRPr lang="en-US" altLang="ja-JP" sz="3200" dirty="0"/>
          </a:p>
          <a:p>
            <a:pPr lvl="1">
              <a:lnSpc>
                <a:spcPct val="100000"/>
              </a:lnSpc>
            </a:pPr>
            <a:r>
              <a:rPr lang="ja-JP" altLang="en-US" sz="3200" dirty="0"/>
              <a:t>回数が多いので管理者に気づかれやすい</a:t>
            </a:r>
            <a:endParaRPr lang="en-US" altLang="ja-JP" sz="3200" dirty="0"/>
          </a:p>
          <a:p>
            <a:pPr lvl="2">
              <a:lnSpc>
                <a:spcPct val="100000"/>
              </a:lnSpc>
            </a:pPr>
            <a:r>
              <a:rPr lang="ja-JP" altLang="en-US" sz="2400" dirty="0"/>
              <a:t>通常失敗したことも記録されるため</a:t>
            </a:r>
            <a:endParaRPr lang="en-US" altLang="ja-JP" sz="2400" dirty="0"/>
          </a:p>
          <a:p>
            <a:pPr lvl="1">
              <a:lnSpc>
                <a:spcPct val="100000"/>
              </a:lnSpc>
            </a:pPr>
            <a:r>
              <a:rPr kumimoji="1" lang="ja-JP" altLang="en-US" sz="3200" dirty="0"/>
              <a:t>複数回失敗するとロックされるサービスも多い</a:t>
            </a:r>
            <a:endParaRPr kumimoji="1" lang="en-US" altLang="ja-JP" sz="3200" dirty="0"/>
          </a:p>
          <a:p>
            <a:pPr lvl="1">
              <a:lnSpc>
                <a:spcPct val="100000"/>
              </a:lnSpc>
            </a:pPr>
            <a:endParaRPr lang="en-US" altLang="ja-JP" sz="3200" dirty="0"/>
          </a:p>
          <a:p>
            <a:pPr>
              <a:lnSpc>
                <a:spcPct val="100000"/>
              </a:lnSpc>
            </a:pPr>
            <a:r>
              <a:rPr kumimoji="1" lang="ja-JP" altLang="en-US" sz="3600" dirty="0"/>
              <a:t>サーバからパスワード情報が漏えいした場合に使う場合が多い</a:t>
            </a:r>
            <a:endParaRPr kumimoji="1" lang="en-US" altLang="ja-JP" sz="3600" dirty="0"/>
          </a:p>
          <a:p>
            <a:pPr lvl="1">
              <a:lnSpc>
                <a:spcPct val="100000"/>
              </a:lnSpc>
            </a:pPr>
            <a:r>
              <a:rPr lang="ja-JP" altLang="en-US" sz="3200" dirty="0"/>
              <a:t>パスワード情報あるのに総当たりが必要なの？</a:t>
            </a:r>
            <a:endParaRPr lang="en-US" altLang="ja-JP" sz="3200" dirty="0"/>
          </a:p>
          <a:p>
            <a:pPr lvl="1"/>
            <a:endParaRPr kumimoji="1" lang="en-US" altLang="ja-JP" sz="3200" dirty="0"/>
          </a:p>
          <a:p>
            <a:pPr marL="0" indent="0">
              <a:buNone/>
            </a:pPr>
            <a:endParaRPr kumimoji="1" lang="en-US" altLang="ja-JP" sz="3600" dirty="0"/>
          </a:p>
        </p:txBody>
      </p:sp>
      <p:sp>
        <p:nvSpPr>
          <p:cNvPr id="4" name="フッター プレースホルダー 3">
            <a:extLst>
              <a:ext uri="{FF2B5EF4-FFF2-40B4-BE49-F238E27FC236}">
                <a16:creationId xmlns:a16="http://schemas.microsoft.com/office/drawing/2014/main" id="{1AC3EB3B-A273-4182-B13A-A7854B5FAA4E}"/>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95F8B5E-A9B2-4E52-B975-C9F02B0D9F59}"/>
              </a:ext>
            </a:extLst>
          </p:cNvPr>
          <p:cNvSpPr>
            <a:spLocks noGrp="1"/>
          </p:cNvSpPr>
          <p:nvPr>
            <p:ph type="sldNum" sz="quarter" idx="12"/>
          </p:nvPr>
        </p:nvSpPr>
        <p:spPr/>
        <p:txBody>
          <a:bodyPr/>
          <a:lstStyle/>
          <a:p>
            <a:fld id="{7E280EC1-6B44-4B49-82BC-9ACA7170F820}" type="slidenum">
              <a:rPr lang="ja-JP" altLang="en-US" smtClean="0"/>
              <a:pPr/>
              <a:t>10</a:t>
            </a:fld>
            <a:endParaRPr lang="ja-JP" altLang="en-US"/>
          </a:p>
        </p:txBody>
      </p:sp>
    </p:spTree>
    <p:extLst>
      <p:ext uri="{BB962C8B-B14F-4D97-AF65-F5344CB8AC3E}">
        <p14:creationId xmlns:p14="http://schemas.microsoft.com/office/powerpoint/2010/main" val="297910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パスワードハッシュ</a:t>
            </a:r>
          </a:p>
        </p:txBody>
      </p:sp>
      <p:sp>
        <p:nvSpPr>
          <p:cNvPr id="3" name="コンテンツ プレースホルダー 2"/>
          <p:cNvSpPr>
            <a:spLocks noGrp="1"/>
          </p:cNvSpPr>
          <p:nvPr>
            <p:ph idx="1"/>
          </p:nvPr>
        </p:nvSpPr>
        <p:spPr/>
        <p:txBody>
          <a:bodyPr>
            <a:normAutofit/>
          </a:bodyPr>
          <a:lstStyle/>
          <a:p>
            <a:r>
              <a:rPr lang="ja-JP" altLang="en-US" sz="3200" dirty="0"/>
              <a:t>通常、パスワードはそのままの形でサーバに保存されていない</a:t>
            </a:r>
            <a:endParaRPr lang="en-US" altLang="ja-JP" sz="3200" dirty="0"/>
          </a:p>
          <a:p>
            <a:pPr lvl="1"/>
            <a:r>
              <a:rPr lang="ja-JP" altLang="en-US" sz="2800" dirty="0"/>
              <a:t>「一方向関数」「ハッシュ関数」と呼ばれる仕組みで変換して保存する</a:t>
            </a:r>
            <a:endParaRPr lang="en-US" altLang="ja-JP" sz="2800" dirty="0"/>
          </a:p>
          <a:p>
            <a:pPr lvl="2"/>
            <a:r>
              <a:rPr lang="ja-JP" altLang="en-US" sz="2000" dirty="0"/>
              <a:t>変換した文字列は「パスワードハッシュ」</a:t>
            </a:r>
            <a:endParaRPr lang="en-US" altLang="ja-JP" sz="2300" dirty="0"/>
          </a:p>
          <a:p>
            <a:pPr lvl="1"/>
            <a:r>
              <a:rPr lang="ja-JP" altLang="en-US" sz="2800" dirty="0"/>
              <a:t>パスワードハッシュから平文パスワードに逆変換はできない</a:t>
            </a:r>
            <a:endParaRPr lang="en-US" altLang="ja-JP" sz="2800" dirty="0"/>
          </a:p>
        </p:txBody>
      </p:sp>
      <p:sp>
        <p:nvSpPr>
          <p:cNvPr id="6" name="正方形/長方形 5"/>
          <p:cNvSpPr/>
          <p:nvPr/>
        </p:nvSpPr>
        <p:spPr>
          <a:xfrm>
            <a:off x="1738033" y="5308044"/>
            <a:ext cx="1371056" cy="3441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t>123abc</a:t>
            </a:r>
            <a:endParaRPr kumimoji="1" lang="ja-JP" altLang="en-US" dirty="0"/>
          </a:p>
        </p:txBody>
      </p:sp>
      <p:sp>
        <p:nvSpPr>
          <p:cNvPr id="7" name="正方形/長方形 6"/>
          <p:cNvSpPr/>
          <p:nvPr/>
        </p:nvSpPr>
        <p:spPr>
          <a:xfrm>
            <a:off x="5647947" y="5371642"/>
            <a:ext cx="1985571" cy="3441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t>GAEuET5fv5t3Q</a:t>
            </a:r>
            <a:endParaRPr kumimoji="1" lang="ja-JP" altLang="en-US" dirty="0"/>
          </a:p>
        </p:txBody>
      </p:sp>
      <p:sp>
        <p:nvSpPr>
          <p:cNvPr id="8" name="テキスト ボックス 7"/>
          <p:cNvSpPr txBox="1"/>
          <p:nvPr/>
        </p:nvSpPr>
        <p:spPr>
          <a:xfrm>
            <a:off x="1523315" y="4909525"/>
            <a:ext cx="1800493" cy="369332"/>
          </a:xfrm>
          <a:prstGeom prst="rect">
            <a:avLst/>
          </a:prstGeom>
          <a:noFill/>
        </p:spPr>
        <p:txBody>
          <a:bodyPr wrap="none" rtlCol="0">
            <a:spAutoFit/>
          </a:bodyPr>
          <a:lstStyle/>
          <a:p>
            <a:pPr algn="ctr"/>
            <a:r>
              <a:rPr lang="ja-JP" altLang="en-US" dirty="0"/>
              <a:t>平文パスワード</a:t>
            </a:r>
            <a:endParaRPr kumimoji="1" lang="ja-JP" altLang="en-US" dirty="0"/>
          </a:p>
        </p:txBody>
      </p:sp>
      <p:sp>
        <p:nvSpPr>
          <p:cNvPr id="9" name="テキスト ボックス 8"/>
          <p:cNvSpPr txBox="1"/>
          <p:nvPr/>
        </p:nvSpPr>
        <p:spPr>
          <a:xfrm>
            <a:off x="5509653" y="4958376"/>
            <a:ext cx="2262158" cy="369332"/>
          </a:xfrm>
          <a:prstGeom prst="rect">
            <a:avLst/>
          </a:prstGeom>
          <a:noFill/>
        </p:spPr>
        <p:txBody>
          <a:bodyPr wrap="none" rtlCol="0">
            <a:spAutoFit/>
          </a:bodyPr>
          <a:lstStyle/>
          <a:p>
            <a:pPr algn="ctr"/>
            <a:r>
              <a:rPr kumimoji="1" lang="ja-JP" altLang="en-US" dirty="0"/>
              <a:t>パスワードハッシュ</a:t>
            </a:r>
          </a:p>
        </p:txBody>
      </p:sp>
      <p:sp>
        <p:nvSpPr>
          <p:cNvPr id="10" name="右矢印 9"/>
          <p:cNvSpPr/>
          <p:nvPr/>
        </p:nvSpPr>
        <p:spPr>
          <a:xfrm>
            <a:off x="3373752" y="5202657"/>
            <a:ext cx="2015613" cy="27745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0800000">
            <a:off x="3373752" y="5480108"/>
            <a:ext cx="2015613" cy="2774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禁止 11"/>
          <p:cNvSpPr/>
          <p:nvPr/>
        </p:nvSpPr>
        <p:spPr>
          <a:xfrm>
            <a:off x="4186112" y="5423389"/>
            <a:ext cx="390891" cy="390891"/>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フッター プレースホルダー 3">
            <a:extLst>
              <a:ext uri="{FF2B5EF4-FFF2-40B4-BE49-F238E27FC236}">
                <a16:creationId xmlns:a16="http://schemas.microsoft.com/office/drawing/2014/main" id="{B8614AC8-E1B6-4CEB-8D9A-99FDCE80E8A5}"/>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5BDE43ED-3936-4170-8A39-BF7C4C2FA686}"/>
              </a:ext>
            </a:extLst>
          </p:cNvPr>
          <p:cNvSpPr>
            <a:spLocks noGrp="1"/>
          </p:cNvSpPr>
          <p:nvPr>
            <p:ph type="sldNum" sz="quarter" idx="12"/>
          </p:nvPr>
        </p:nvSpPr>
        <p:spPr/>
        <p:txBody>
          <a:bodyPr/>
          <a:lstStyle/>
          <a:p>
            <a:fld id="{7E280EC1-6B44-4B49-82BC-9ACA7170F820}" type="slidenum">
              <a:rPr lang="ja-JP" altLang="en-US" smtClean="0"/>
              <a:pPr/>
              <a:t>11</a:t>
            </a:fld>
            <a:endParaRPr lang="ja-JP" altLang="en-US"/>
          </a:p>
        </p:txBody>
      </p:sp>
    </p:spTree>
    <p:extLst>
      <p:ext uri="{BB962C8B-B14F-4D97-AF65-F5344CB8AC3E}">
        <p14:creationId xmlns:p14="http://schemas.microsoft.com/office/powerpoint/2010/main" val="32256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ハッシュを利用したパスワードの確認方法</a:t>
            </a:r>
          </a:p>
        </p:txBody>
      </p:sp>
      <p:sp>
        <p:nvSpPr>
          <p:cNvPr id="3" name="コンテンツ プレースホルダー 2"/>
          <p:cNvSpPr>
            <a:spLocks noGrp="1"/>
          </p:cNvSpPr>
          <p:nvPr>
            <p:ph idx="1"/>
          </p:nvPr>
        </p:nvSpPr>
        <p:spPr/>
        <p:txBody>
          <a:bodyPr>
            <a:normAutofit fontScale="77500" lnSpcReduction="20000"/>
          </a:bodyPr>
          <a:lstStyle/>
          <a:p>
            <a:pPr marL="457200" indent="-457200">
              <a:lnSpc>
                <a:spcPct val="110000"/>
              </a:lnSpc>
              <a:buFont typeface="+mj-lt"/>
              <a:buAutoNum type="arabicPeriod"/>
            </a:pPr>
            <a:r>
              <a:rPr kumimoji="1" lang="ja-JP" altLang="en-US" sz="3600" dirty="0"/>
              <a:t>利用者がパスワードをサーバに</a:t>
            </a:r>
            <a:r>
              <a:rPr lang="ja-JP" altLang="en-US" sz="3600" dirty="0"/>
              <a:t>送信</a:t>
            </a:r>
            <a:endParaRPr kumimoji="1" lang="en-US" altLang="ja-JP" sz="3600" dirty="0"/>
          </a:p>
          <a:p>
            <a:pPr marL="457200" indent="-457200">
              <a:lnSpc>
                <a:spcPct val="110000"/>
              </a:lnSpc>
              <a:buFont typeface="+mj-lt"/>
              <a:buAutoNum type="arabicPeriod"/>
            </a:pPr>
            <a:r>
              <a:rPr lang="ja-JP" altLang="en-US" sz="3600" dirty="0"/>
              <a:t>そのパスワードをサーバがハッシュ関数で変換</a:t>
            </a:r>
            <a:endParaRPr lang="en-US" altLang="ja-JP" sz="3600" dirty="0"/>
          </a:p>
          <a:p>
            <a:pPr marL="457200" indent="-457200">
              <a:lnSpc>
                <a:spcPct val="110000"/>
              </a:lnSpc>
              <a:buFont typeface="+mj-lt"/>
              <a:buAutoNum type="arabicPeriod"/>
            </a:pPr>
            <a:r>
              <a:rPr kumimoji="1" lang="ja-JP" altLang="en-US" sz="3600" dirty="0"/>
              <a:t>保存されていたパスワードハッシュと比較</a:t>
            </a:r>
            <a:endParaRPr kumimoji="1" lang="en-US" altLang="ja-JP" sz="3600" dirty="0"/>
          </a:p>
          <a:p>
            <a:pPr marL="457200" indent="-457200">
              <a:lnSpc>
                <a:spcPct val="110000"/>
              </a:lnSpc>
              <a:buFont typeface="+mj-lt"/>
              <a:buAutoNum type="arabicPeriod"/>
            </a:pPr>
            <a:r>
              <a:rPr lang="ja-JP" altLang="en-US" sz="3600" dirty="0"/>
              <a:t>同じならパスワードは正しい</a:t>
            </a:r>
            <a:endParaRPr lang="en-US" altLang="ja-JP" sz="3600" dirty="0"/>
          </a:p>
          <a:p>
            <a:pPr>
              <a:lnSpc>
                <a:spcPct val="110000"/>
              </a:lnSpc>
            </a:pPr>
            <a:endParaRPr kumimoji="1" lang="en-US" altLang="ja-JP" sz="3600" dirty="0"/>
          </a:p>
          <a:p>
            <a:pPr>
              <a:lnSpc>
                <a:spcPct val="110000"/>
              </a:lnSpc>
            </a:pPr>
            <a:r>
              <a:rPr lang="ja-JP" altLang="en-US" sz="3600" dirty="0"/>
              <a:t>管理者も利用者のパスワードはわからない</a:t>
            </a:r>
            <a:endParaRPr lang="en-US" altLang="ja-JP" sz="3600" dirty="0"/>
          </a:p>
          <a:p>
            <a:pPr>
              <a:lnSpc>
                <a:spcPct val="110000"/>
              </a:lnSpc>
            </a:pPr>
            <a:r>
              <a:rPr kumimoji="1" lang="ja-JP" altLang="en-US" sz="3600" dirty="0"/>
              <a:t>パスワードハッシュが漏れてもパスワードはわからない</a:t>
            </a:r>
          </a:p>
        </p:txBody>
      </p:sp>
      <p:sp>
        <p:nvSpPr>
          <p:cNvPr id="4" name="フッター プレースホルダー 3">
            <a:extLst>
              <a:ext uri="{FF2B5EF4-FFF2-40B4-BE49-F238E27FC236}">
                <a16:creationId xmlns:a16="http://schemas.microsoft.com/office/drawing/2014/main" id="{5F913210-9F18-48B7-8D1C-A3C2187CA23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AD270E54-4836-4034-B1C7-84814820EC92}"/>
              </a:ext>
            </a:extLst>
          </p:cNvPr>
          <p:cNvSpPr>
            <a:spLocks noGrp="1"/>
          </p:cNvSpPr>
          <p:nvPr>
            <p:ph type="sldNum" sz="quarter" idx="12"/>
          </p:nvPr>
        </p:nvSpPr>
        <p:spPr/>
        <p:txBody>
          <a:bodyPr/>
          <a:lstStyle/>
          <a:p>
            <a:fld id="{7E280EC1-6B44-4B49-82BC-9ACA7170F820}" type="slidenum">
              <a:rPr lang="ja-JP" altLang="en-US" smtClean="0"/>
              <a:pPr/>
              <a:t>12</a:t>
            </a:fld>
            <a:endParaRPr lang="ja-JP" altLang="en-US"/>
          </a:p>
        </p:txBody>
      </p:sp>
    </p:spTree>
    <p:extLst>
      <p:ext uri="{BB962C8B-B14F-4D97-AF65-F5344CB8AC3E}">
        <p14:creationId xmlns:p14="http://schemas.microsoft.com/office/powerpoint/2010/main" val="367829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わからないので総当たり</a:t>
            </a:r>
            <a:endParaRPr kumimoji="1" lang="ja-JP" altLang="en-US" sz="4000" dirty="0"/>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ja-JP" altLang="en-US" sz="3600" dirty="0"/>
              <a:t>理論的に強いハッシュ関数は限られている</a:t>
            </a:r>
            <a:endParaRPr lang="en-US" altLang="ja-JP" sz="3600" dirty="0"/>
          </a:p>
          <a:p>
            <a:pPr lvl="1">
              <a:lnSpc>
                <a:spcPct val="110000"/>
              </a:lnSpc>
            </a:pPr>
            <a:r>
              <a:rPr lang="ja-JP" altLang="en-US" sz="3200" dirty="0"/>
              <a:t>だいたい使われているものはわかる</a:t>
            </a:r>
            <a:endParaRPr lang="en-US" altLang="ja-JP" sz="3200" dirty="0"/>
          </a:p>
          <a:p>
            <a:pPr lvl="1">
              <a:lnSpc>
                <a:spcPct val="110000"/>
              </a:lnSpc>
            </a:pPr>
            <a:r>
              <a:rPr lang="ja-JP" altLang="en-US" sz="3200" dirty="0"/>
              <a:t>同じ仕組みで計算すれば総当たりできる</a:t>
            </a:r>
            <a:endParaRPr lang="en-US" altLang="ja-JP" sz="3200" dirty="0"/>
          </a:p>
          <a:p>
            <a:pPr>
              <a:lnSpc>
                <a:spcPct val="110000"/>
              </a:lnSpc>
            </a:pPr>
            <a:r>
              <a:rPr lang="ja-JP" altLang="en-US" sz="3600" dirty="0"/>
              <a:t>最近の計算機はとても速い</a:t>
            </a:r>
            <a:endParaRPr lang="en-US" altLang="ja-JP" sz="3600" dirty="0"/>
          </a:p>
          <a:p>
            <a:pPr lvl="1">
              <a:lnSpc>
                <a:spcPct val="110000"/>
              </a:lnSpc>
            </a:pPr>
            <a:r>
              <a:rPr lang="ja-JP" altLang="en-US" sz="3200" dirty="0"/>
              <a:t>家庭のパソコンでも一秒間に何十億回も計算可能</a:t>
            </a:r>
            <a:endParaRPr lang="en-US" altLang="ja-JP" sz="3200" dirty="0"/>
          </a:p>
          <a:p>
            <a:pPr lvl="1">
              <a:lnSpc>
                <a:spcPct val="110000"/>
              </a:lnSpc>
            </a:pPr>
            <a:r>
              <a:rPr lang="ja-JP" altLang="en-US" sz="3200" dirty="0"/>
              <a:t>あらかじめ計算しておくこともできる</a:t>
            </a:r>
            <a:endParaRPr lang="en-US" altLang="ja-JP" sz="3200" dirty="0"/>
          </a:p>
          <a:p>
            <a:pPr>
              <a:lnSpc>
                <a:spcPct val="110000"/>
              </a:lnSpc>
            </a:pPr>
            <a:r>
              <a:rPr lang="ja-JP" altLang="en-US" sz="3500" dirty="0"/>
              <a:t>短くて文字種も少ないパスワードは短時間で総当たり可能</a:t>
            </a:r>
            <a:endParaRPr lang="en-US" altLang="ja-JP" sz="3500" dirty="0"/>
          </a:p>
          <a:p>
            <a:pPr>
              <a:lnSpc>
                <a:spcPct val="110000"/>
              </a:lnSpc>
            </a:pPr>
            <a:r>
              <a:rPr lang="ja-JP" altLang="en-US" sz="3600" dirty="0"/>
              <a:t>長くて複雑なパスワードにたどり着くのには時間がかかる（はず）</a:t>
            </a:r>
            <a:endParaRPr lang="en-US" altLang="ja-JP" sz="3600" dirty="0"/>
          </a:p>
          <a:p>
            <a:endParaRPr lang="en-US" altLang="ja-JP" dirty="0"/>
          </a:p>
        </p:txBody>
      </p:sp>
      <p:sp>
        <p:nvSpPr>
          <p:cNvPr id="4" name="フッター プレースホルダー 3">
            <a:extLst>
              <a:ext uri="{FF2B5EF4-FFF2-40B4-BE49-F238E27FC236}">
                <a16:creationId xmlns:a16="http://schemas.microsoft.com/office/drawing/2014/main" id="{AB48D188-FCF0-43C4-9AB6-456CC10F80EB}"/>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2E2FC121-08D1-4774-B685-26CEA407496A}"/>
              </a:ext>
            </a:extLst>
          </p:cNvPr>
          <p:cNvSpPr>
            <a:spLocks noGrp="1"/>
          </p:cNvSpPr>
          <p:nvPr>
            <p:ph type="sldNum" sz="quarter" idx="12"/>
          </p:nvPr>
        </p:nvSpPr>
        <p:spPr/>
        <p:txBody>
          <a:bodyPr/>
          <a:lstStyle/>
          <a:p>
            <a:fld id="{7E280EC1-6B44-4B49-82BC-9ACA7170F820}" type="slidenum">
              <a:rPr lang="ja-JP" altLang="en-US" smtClean="0"/>
              <a:pPr/>
              <a:t>13</a:t>
            </a:fld>
            <a:endParaRPr lang="ja-JP" altLang="en-US"/>
          </a:p>
        </p:txBody>
      </p:sp>
    </p:spTree>
    <p:extLst>
      <p:ext uri="{BB962C8B-B14F-4D97-AF65-F5344CB8AC3E}">
        <p14:creationId xmlns:p14="http://schemas.microsoft.com/office/powerpoint/2010/main" val="168513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辞書攻撃</a:t>
            </a:r>
          </a:p>
        </p:txBody>
      </p:sp>
      <p:sp>
        <p:nvSpPr>
          <p:cNvPr id="3" name="コンテンツ プレースホルダー 2"/>
          <p:cNvSpPr>
            <a:spLocks noGrp="1"/>
          </p:cNvSpPr>
          <p:nvPr>
            <p:ph idx="1"/>
          </p:nvPr>
        </p:nvSpPr>
        <p:spPr/>
        <p:txBody>
          <a:bodyPr>
            <a:noAutofit/>
          </a:bodyPr>
          <a:lstStyle/>
          <a:p>
            <a:pPr>
              <a:lnSpc>
                <a:spcPct val="100000"/>
              </a:lnSpc>
            </a:pPr>
            <a:r>
              <a:rPr lang="ja-JP" altLang="en-US" sz="2400" dirty="0"/>
              <a:t>全ての組み合わせを試すのは時間がかかる</a:t>
            </a:r>
            <a:endParaRPr lang="en-US" altLang="ja-JP" sz="2400" dirty="0"/>
          </a:p>
          <a:p>
            <a:pPr>
              <a:lnSpc>
                <a:spcPct val="100000"/>
              </a:lnSpc>
            </a:pPr>
            <a:r>
              <a:rPr kumimoji="1" lang="ja-JP" altLang="en-US" sz="2400" dirty="0"/>
              <a:t>よく使われるパスワードを集めたリストを使う</a:t>
            </a:r>
            <a:endParaRPr kumimoji="1" lang="en-US" altLang="ja-JP" sz="2400" dirty="0"/>
          </a:p>
          <a:p>
            <a:pPr lvl="1">
              <a:lnSpc>
                <a:spcPct val="100000"/>
              </a:lnSpc>
            </a:pPr>
            <a:r>
              <a:rPr lang="ja-JP" altLang="en-US" sz="2000" dirty="0"/>
              <a:t>英単語・氏名</a:t>
            </a:r>
            <a:endParaRPr lang="en-US" altLang="ja-JP" sz="2000" dirty="0"/>
          </a:p>
          <a:p>
            <a:pPr lvl="1">
              <a:lnSpc>
                <a:spcPct val="100000"/>
              </a:lnSpc>
            </a:pPr>
            <a:r>
              <a:rPr lang="ja-JP" altLang="en-US" sz="2000" dirty="0"/>
              <a:t>なんらかの理由で漏洩したパスワードリスト</a:t>
            </a:r>
            <a:endParaRPr lang="en-US" altLang="ja-JP" sz="2000" dirty="0"/>
          </a:p>
          <a:p>
            <a:pPr>
              <a:lnSpc>
                <a:spcPct val="100000"/>
              </a:lnSpc>
            </a:pPr>
            <a:r>
              <a:rPr lang="ja-JP" altLang="en-US" sz="2400" dirty="0"/>
              <a:t>ダメなパスワードトップ</a:t>
            </a:r>
            <a:r>
              <a:rPr lang="en-US" altLang="ja-JP" sz="2400" dirty="0"/>
              <a:t>10</a:t>
            </a:r>
            <a:r>
              <a:rPr lang="ja-JP" altLang="en-US" sz="2400" dirty="0"/>
              <a:t>（</a:t>
            </a:r>
            <a:r>
              <a:rPr lang="en-US" altLang="ja-JP" sz="2400" dirty="0" err="1"/>
              <a:t>TeamsID</a:t>
            </a:r>
            <a:r>
              <a:rPr lang="en-US" altLang="ja-JP" sz="2400" dirty="0"/>
              <a:t> </a:t>
            </a:r>
            <a:r>
              <a:rPr lang="ja-JP" altLang="en-US" sz="2400" dirty="0"/>
              <a:t>調べ）</a:t>
            </a:r>
            <a:endParaRPr lang="en-US" altLang="ja-JP" sz="2400" dirty="0"/>
          </a:p>
          <a:p>
            <a:pPr>
              <a:lnSpc>
                <a:spcPct val="100000"/>
              </a:lnSpc>
            </a:pPr>
            <a:endParaRPr lang="en-US" altLang="ja-JP" sz="2400" dirty="0"/>
          </a:p>
          <a:p>
            <a:pPr>
              <a:lnSpc>
                <a:spcPct val="100000"/>
              </a:lnSpc>
            </a:pPr>
            <a:endParaRPr lang="en-US" altLang="ja-JP" sz="2400" dirty="0"/>
          </a:p>
          <a:p>
            <a:pPr>
              <a:lnSpc>
                <a:spcPct val="100000"/>
              </a:lnSpc>
            </a:pPr>
            <a:endParaRPr lang="en-US" altLang="ja-JP" sz="2000" dirty="0"/>
          </a:p>
          <a:p>
            <a:endParaRPr kumimoji="1" lang="en-US" altLang="ja-JP" sz="1100" dirty="0"/>
          </a:p>
        </p:txBody>
      </p:sp>
      <p:graphicFrame>
        <p:nvGraphicFramePr>
          <p:cNvPr id="7" name="表 6"/>
          <p:cNvGraphicFramePr>
            <a:graphicFrameLocks noGrp="1"/>
          </p:cNvGraphicFramePr>
          <p:nvPr>
            <p:extLst>
              <p:ext uri="{D42A27DB-BD31-4B8C-83A1-F6EECF244321}">
                <p14:modId xmlns:p14="http://schemas.microsoft.com/office/powerpoint/2010/main" val="4080301855"/>
              </p:ext>
            </p:extLst>
          </p:nvPr>
        </p:nvGraphicFramePr>
        <p:xfrm>
          <a:off x="903450" y="4187586"/>
          <a:ext cx="3913828" cy="1854200"/>
        </p:xfrm>
        <a:graphic>
          <a:graphicData uri="http://schemas.openxmlformats.org/drawingml/2006/table">
            <a:tbl>
              <a:tblPr bandRow="1">
                <a:tableStyleId>{5C22544A-7EE6-4342-B048-85BDC9FD1C3A}</a:tableStyleId>
              </a:tblPr>
              <a:tblGrid>
                <a:gridCol w="315880">
                  <a:extLst>
                    <a:ext uri="{9D8B030D-6E8A-4147-A177-3AD203B41FA5}">
                      <a16:colId xmlns:a16="http://schemas.microsoft.com/office/drawing/2014/main" val="3750655726"/>
                    </a:ext>
                  </a:extLst>
                </a:gridCol>
                <a:gridCol w="1278255">
                  <a:extLst>
                    <a:ext uri="{9D8B030D-6E8A-4147-A177-3AD203B41FA5}">
                      <a16:colId xmlns:a16="http://schemas.microsoft.com/office/drawing/2014/main" val="3349300071"/>
                    </a:ext>
                  </a:extLst>
                </a:gridCol>
                <a:gridCol w="467043">
                  <a:extLst>
                    <a:ext uri="{9D8B030D-6E8A-4147-A177-3AD203B41FA5}">
                      <a16:colId xmlns:a16="http://schemas.microsoft.com/office/drawing/2014/main" val="3962063354"/>
                    </a:ext>
                  </a:extLst>
                </a:gridCol>
                <a:gridCol w="1852650">
                  <a:extLst>
                    <a:ext uri="{9D8B030D-6E8A-4147-A177-3AD203B41FA5}">
                      <a16:colId xmlns:a16="http://schemas.microsoft.com/office/drawing/2014/main" val="3167248405"/>
                    </a:ext>
                  </a:extLst>
                </a:gridCol>
              </a:tblGrid>
              <a:tr h="370840">
                <a:tc>
                  <a:txBody>
                    <a:bodyPr/>
                    <a:lstStyle/>
                    <a:p>
                      <a:pPr algn="r"/>
                      <a:r>
                        <a:rPr kumimoji="1" lang="en-US" altLang="ja-JP" sz="1800" b="1" dirty="0"/>
                        <a:t>1</a:t>
                      </a:r>
                      <a:endParaRPr kumimoji="1" lang="ja-JP" altLang="en-US" sz="1800" b="1" dirty="0"/>
                    </a:p>
                  </a:txBody>
                  <a:tcPr/>
                </a:tc>
                <a:tc>
                  <a:txBody>
                    <a:bodyPr/>
                    <a:lstStyle/>
                    <a:p>
                      <a:r>
                        <a:rPr kumimoji="1" lang="en-US" altLang="ja-JP" sz="1800" b="1" dirty="0"/>
                        <a:t>123456</a:t>
                      </a:r>
                      <a:endParaRPr kumimoji="1" lang="ja-JP" altLang="en-US" sz="1800" b="1" dirty="0"/>
                    </a:p>
                  </a:txBody>
                  <a:tcPr/>
                </a:tc>
                <a:tc>
                  <a:txBody>
                    <a:bodyPr/>
                    <a:lstStyle/>
                    <a:p>
                      <a:pPr algn="r"/>
                      <a:r>
                        <a:rPr kumimoji="1" lang="en-US" altLang="ja-JP" sz="1800" b="1" dirty="0"/>
                        <a:t>6</a:t>
                      </a:r>
                      <a:endParaRPr kumimoji="1" lang="ja-JP" altLang="en-US" sz="1800" b="1" dirty="0"/>
                    </a:p>
                  </a:txBody>
                  <a:tcPr/>
                </a:tc>
                <a:tc>
                  <a:txBody>
                    <a:bodyPr/>
                    <a:lstStyle/>
                    <a:p>
                      <a:r>
                        <a:rPr kumimoji="1" lang="en-US" altLang="ja-JP" sz="1800" b="1" dirty="0"/>
                        <a:t>111111</a:t>
                      </a:r>
                      <a:endParaRPr kumimoji="1" lang="ja-JP" altLang="en-US" sz="1800" b="1" dirty="0"/>
                    </a:p>
                  </a:txBody>
                  <a:tcPr/>
                </a:tc>
                <a:extLst>
                  <a:ext uri="{0D108BD9-81ED-4DB2-BD59-A6C34878D82A}">
                    <a16:rowId xmlns:a16="http://schemas.microsoft.com/office/drawing/2014/main" val="218205069"/>
                  </a:ext>
                </a:extLst>
              </a:tr>
              <a:tr h="370840">
                <a:tc>
                  <a:txBody>
                    <a:bodyPr/>
                    <a:lstStyle/>
                    <a:p>
                      <a:pPr algn="r"/>
                      <a:r>
                        <a:rPr kumimoji="1" lang="en-US" altLang="ja-JP" sz="1800" b="1" dirty="0"/>
                        <a:t>2</a:t>
                      </a:r>
                      <a:endParaRPr kumimoji="1" lang="ja-JP" altLang="en-US" sz="1800" b="1" dirty="0"/>
                    </a:p>
                  </a:txBody>
                  <a:tcPr/>
                </a:tc>
                <a:tc>
                  <a:txBody>
                    <a:bodyPr/>
                    <a:lstStyle/>
                    <a:p>
                      <a:r>
                        <a:rPr kumimoji="1" lang="en-US" altLang="ja-JP" sz="1800" b="1" dirty="0"/>
                        <a:t>password</a:t>
                      </a:r>
                      <a:endParaRPr kumimoji="1" lang="ja-JP" altLang="en-US" sz="1800" b="1" dirty="0"/>
                    </a:p>
                  </a:txBody>
                  <a:tcPr/>
                </a:tc>
                <a:tc>
                  <a:txBody>
                    <a:bodyPr/>
                    <a:lstStyle/>
                    <a:p>
                      <a:pPr algn="r"/>
                      <a:r>
                        <a:rPr kumimoji="1" lang="en-US" altLang="ja-JP" sz="1800" b="1" dirty="0"/>
                        <a:t>7</a:t>
                      </a:r>
                      <a:endParaRPr kumimoji="1" lang="ja-JP" altLang="en-US" sz="1800" b="1" dirty="0"/>
                    </a:p>
                  </a:txBody>
                  <a:tcPr/>
                </a:tc>
                <a:tc>
                  <a:txBody>
                    <a:bodyPr/>
                    <a:lstStyle/>
                    <a:p>
                      <a:r>
                        <a:rPr kumimoji="1" lang="en-US" altLang="ja-JP" sz="1800" b="1" dirty="0"/>
                        <a:t>1234567</a:t>
                      </a:r>
                      <a:endParaRPr kumimoji="1" lang="ja-JP" altLang="en-US" sz="1800" b="1" dirty="0"/>
                    </a:p>
                  </a:txBody>
                  <a:tcPr/>
                </a:tc>
                <a:extLst>
                  <a:ext uri="{0D108BD9-81ED-4DB2-BD59-A6C34878D82A}">
                    <a16:rowId xmlns:a16="http://schemas.microsoft.com/office/drawing/2014/main" val="1013281728"/>
                  </a:ext>
                </a:extLst>
              </a:tr>
              <a:tr h="370840">
                <a:tc>
                  <a:txBody>
                    <a:bodyPr/>
                    <a:lstStyle/>
                    <a:p>
                      <a:pPr algn="r"/>
                      <a:r>
                        <a:rPr kumimoji="1" lang="en-US" altLang="ja-JP" sz="1800" b="1" dirty="0"/>
                        <a:t>3</a:t>
                      </a:r>
                      <a:endParaRPr kumimoji="1" lang="ja-JP" altLang="en-US" sz="1800" b="1" dirty="0"/>
                    </a:p>
                  </a:txBody>
                  <a:tcPr/>
                </a:tc>
                <a:tc>
                  <a:txBody>
                    <a:bodyPr/>
                    <a:lstStyle/>
                    <a:p>
                      <a:r>
                        <a:rPr kumimoji="1" lang="en-US" altLang="ja-JP" sz="1800" b="1" dirty="0"/>
                        <a:t>123456789</a:t>
                      </a:r>
                      <a:endParaRPr kumimoji="1" lang="ja-JP" altLang="en-US" sz="1800" b="1" dirty="0"/>
                    </a:p>
                  </a:txBody>
                  <a:tcPr/>
                </a:tc>
                <a:tc>
                  <a:txBody>
                    <a:bodyPr/>
                    <a:lstStyle/>
                    <a:p>
                      <a:pPr algn="r"/>
                      <a:r>
                        <a:rPr kumimoji="1" lang="en-US" altLang="ja-JP" sz="1800" b="1" dirty="0"/>
                        <a:t>8</a:t>
                      </a:r>
                      <a:endParaRPr kumimoji="1" lang="ja-JP" altLang="en-US" sz="1800" b="1" dirty="0"/>
                    </a:p>
                  </a:txBody>
                  <a:tcPr/>
                </a:tc>
                <a:tc>
                  <a:txBody>
                    <a:bodyPr/>
                    <a:lstStyle/>
                    <a:p>
                      <a:r>
                        <a:rPr kumimoji="1" lang="en-US" altLang="ja-JP" sz="1800" b="1" dirty="0"/>
                        <a:t>sunshine</a:t>
                      </a:r>
                      <a:endParaRPr kumimoji="1" lang="ja-JP" altLang="en-US" sz="1800" b="1" dirty="0"/>
                    </a:p>
                  </a:txBody>
                  <a:tcPr/>
                </a:tc>
                <a:extLst>
                  <a:ext uri="{0D108BD9-81ED-4DB2-BD59-A6C34878D82A}">
                    <a16:rowId xmlns:a16="http://schemas.microsoft.com/office/drawing/2014/main" val="1740411122"/>
                  </a:ext>
                </a:extLst>
              </a:tr>
              <a:tr h="370840">
                <a:tc>
                  <a:txBody>
                    <a:bodyPr/>
                    <a:lstStyle/>
                    <a:p>
                      <a:pPr algn="r"/>
                      <a:r>
                        <a:rPr kumimoji="1" lang="en-US" altLang="ja-JP" sz="1800" b="1" dirty="0"/>
                        <a:t>4</a:t>
                      </a:r>
                      <a:endParaRPr kumimoji="1" lang="ja-JP" altLang="en-US" sz="1800" b="1" dirty="0"/>
                    </a:p>
                  </a:txBody>
                  <a:tcPr/>
                </a:tc>
                <a:tc>
                  <a:txBody>
                    <a:bodyPr/>
                    <a:lstStyle/>
                    <a:p>
                      <a:r>
                        <a:rPr kumimoji="1" lang="en-US" altLang="ja-JP" sz="1800" b="1" dirty="0"/>
                        <a:t>12345678</a:t>
                      </a:r>
                      <a:endParaRPr kumimoji="1" lang="ja-JP" altLang="en-US" sz="1800" b="1" dirty="0"/>
                    </a:p>
                  </a:txBody>
                  <a:tcPr/>
                </a:tc>
                <a:tc>
                  <a:txBody>
                    <a:bodyPr/>
                    <a:lstStyle/>
                    <a:p>
                      <a:pPr algn="r"/>
                      <a:r>
                        <a:rPr kumimoji="1" lang="en-US" altLang="ja-JP" sz="1800" b="1" dirty="0"/>
                        <a:t>9</a:t>
                      </a:r>
                      <a:endParaRPr kumimoji="1" lang="ja-JP" altLang="en-US" sz="1800" b="1" dirty="0"/>
                    </a:p>
                  </a:txBody>
                  <a:tcPr/>
                </a:tc>
                <a:tc>
                  <a:txBody>
                    <a:bodyPr/>
                    <a:lstStyle/>
                    <a:p>
                      <a:r>
                        <a:rPr kumimoji="1" lang="en-US" altLang="ja-JP" sz="1800" b="1" dirty="0"/>
                        <a:t>qwerty</a:t>
                      </a:r>
                      <a:endParaRPr kumimoji="1" lang="ja-JP" altLang="en-US" sz="1800" b="1" dirty="0"/>
                    </a:p>
                  </a:txBody>
                  <a:tcPr/>
                </a:tc>
                <a:extLst>
                  <a:ext uri="{0D108BD9-81ED-4DB2-BD59-A6C34878D82A}">
                    <a16:rowId xmlns:a16="http://schemas.microsoft.com/office/drawing/2014/main" val="494841883"/>
                  </a:ext>
                </a:extLst>
              </a:tr>
              <a:tr h="370840">
                <a:tc>
                  <a:txBody>
                    <a:bodyPr/>
                    <a:lstStyle/>
                    <a:p>
                      <a:pPr algn="r"/>
                      <a:r>
                        <a:rPr kumimoji="1" lang="en-US" altLang="ja-JP" sz="1800" b="1" dirty="0"/>
                        <a:t>5</a:t>
                      </a:r>
                      <a:endParaRPr kumimoji="1" lang="ja-JP" altLang="en-US" sz="1800" b="1" dirty="0"/>
                    </a:p>
                  </a:txBody>
                  <a:tcPr/>
                </a:tc>
                <a:tc>
                  <a:txBody>
                    <a:bodyPr/>
                    <a:lstStyle/>
                    <a:p>
                      <a:r>
                        <a:rPr kumimoji="1" lang="en-US" altLang="ja-JP" sz="1800" b="1" dirty="0"/>
                        <a:t>12345</a:t>
                      </a:r>
                      <a:endParaRPr kumimoji="1" lang="ja-JP" altLang="en-US" sz="1800" b="1" dirty="0"/>
                    </a:p>
                  </a:txBody>
                  <a:tcPr/>
                </a:tc>
                <a:tc>
                  <a:txBody>
                    <a:bodyPr/>
                    <a:lstStyle/>
                    <a:p>
                      <a:pPr algn="r"/>
                      <a:r>
                        <a:rPr kumimoji="1" lang="en-US" altLang="ja-JP" sz="1800" b="1" dirty="0"/>
                        <a:t>10</a:t>
                      </a:r>
                      <a:endParaRPr kumimoji="1" lang="ja-JP" altLang="en-US" sz="1800" b="1" dirty="0"/>
                    </a:p>
                  </a:txBody>
                  <a:tcPr/>
                </a:tc>
                <a:tc>
                  <a:txBody>
                    <a:bodyPr/>
                    <a:lstStyle/>
                    <a:p>
                      <a:r>
                        <a:rPr kumimoji="1" lang="en-US" altLang="ja-JP" sz="1800" b="1" dirty="0" err="1"/>
                        <a:t>iloveyou</a:t>
                      </a:r>
                      <a:endParaRPr kumimoji="1" lang="ja-JP" altLang="en-US" sz="1800" b="1" dirty="0"/>
                    </a:p>
                  </a:txBody>
                  <a:tcPr/>
                </a:tc>
                <a:extLst>
                  <a:ext uri="{0D108BD9-81ED-4DB2-BD59-A6C34878D82A}">
                    <a16:rowId xmlns:a16="http://schemas.microsoft.com/office/drawing/2014/main" val="3286080665"/>
                  </a:ext>
                </a:extLst>
              </a:tr>
            </a:tbl>
          </a:graphicData>
        </a:graphic>
      </p:graphicFrame>
      <p:sp>
        <p:nvSpPr>
          <p:cNvPr id="8" name="正方形/長方形 7">
            <a:extLst>
              <a:ext uri="{FF2B5EF4-FFF2-40B4-BE49-F238E27FC236}">
                <a16:creationId xmlns:a16="http://schemas.microsoft.com/office/drawing/2014/main" id="{26BD36F9-B3D3-6449-9BEB-63CBBABA015B}"/>
              </a:ext>
            </a:extLst>
          </p:cNvPr>
          <p:cNvSpPr/>
          <p:nvPr/>
        </p:nvSpPr>
        <p:spPr>
          <a:xfrm>
            <a:off x="3186226" y="5964390"/>
            <a:ext cx="5819679" cy="369332"/>
          </a:xfrm>
          <a:prstGeom prst="rect">
            <a:avLst/>
          </a:prstGeom>
        </p:spPr>
        <p:txBody>
          <a:bodyPr wrap="square">
            <a:spAutoFit/>
          </a:bodyPr>
          <a:lstStyle/>
          <a:p>
            <a:pPr algn="r"/>
            <a:r>
              <a:rPr lang="en-US" altLang="ja-JP" dirty="0"/>
              <a:t>https://www.teamsid.com/1-50-worst-passwords-2019/</a:t>
            </a:r>
            <a:endParaRPr lang="ja-JP" altLang="en-US" dirty="0"/>
          </a:p>
        </p:txBody>
      </p:sp>
      <p:sp>
        <p:nvSpPr>
          <p:cNvPr id="4" name="フッター プレースホルダー 3">
            <a:extLst>
              <a:ext uri="{FF2B5EF4-FFF2-40B4-BE49-F238E27FC236}">
                <a16:creationId xmlns:a16="http://schemas.microsoft.com/office/drawing/2014/main" id="{13DF7FB5-74D3-43E0-93C1-B2EA40D787C5}"/>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A58CC896-58CF-4E1D-98C7-40980FB07EDD}"/>
              </a:ext>
            </a:extLst>
          </p:cNvPr>
          <p:cNvSpPr>
            <a:spLocks noGrp="1"/>
          </p:cNvSpPr>
          <p:nvPr>
            <p:ph type="sldNum" sz="quarter" idx="12"/>
          </p:nvPr>
        </p:nvSpPr>
        <p:spPr/>
        <p:txBody>
          <a:bodyPr/>
          <a:lstStyle/>
          <a:p>
            <a:fld id="{7E280EC1-6B44-4B49-82BC-9ACA7170F820}" type="slidenum">
              <a:rPr lang="ja-JP" altLang="en-US" smtClean="0"/>
              <a:pPr/>
              <a:t>14</a:t>
            </a:fld>
            <a:endParaRPr lang="ja-JP" altLang="en-US"/>
          </a:p>
        </p:txBody>
      </p:sp>
      <p:graphicFrame>
        <p:nvGraphicFramePr>
          <p:cNvPr id="9" name="表 8">
            <a:extLst>
              <a:ext uri="{FF2B5EF4-FFF2-40B4-BE49-F238E27FC236}">
                <a16:creationId xmlns:a16="http://schemas.microsoft.com/office/drawing/2014/main" id="{962FD065-3292-4089-8E05-9A3C951DC0B9}"/>
              </a:ext>
            </a:extLst>
          </p:cNvPr>
          <p:cNvGraphicFramePr>
            <a:graphicFrameLocks noGrp="1"/>
          </p:cNvGraphicFramePr>
          <p:nvPr>
            <p:extLst>
              <p:ext uri="{D42A27DB-BD31-4B8C-83A1-F6EECF244321}">
                <p14:modId xmlns:p14="http://schemas.microsoft.com/office/powerpoint/2010/main" val="1115259722"/>
              </p:ext>
            </p:extLst>
          </p:nvPr>
        </p:nvGraphicFramePr>
        <p:xfrm>
          <a:off x="4928224" y="4187586"/>
          <a:ext cx="3913828" cy="1854200"/>
        </p:xfrm>
        <a:graphic>
          <a:graphicData uri="http://schemas.openxmlformats.org/drawingml/2006/table">
            <a:tbl>
              <a:tblPr bandRow="1">
                <a:tableStyleId>{5C22544A-7EE6-4342-B048-85BDC9FD1C3A}</a:tableStyleId>
              </a:tblPr>
              <a:tblGrid>
                <a:gridCol w="315880">
                  <a:extLst>
                    <a:ext uri="{9D8B030D-6E8A-4147-A177-3AD203B41FA5}">
                      <a16:colId xmlns:a16="http://schemas.microsoft.com/office/drawing/2014/main" val="3750655726"/>
                    </a:ext>
                  </a:extLst>
                </a:gridCol>
                <a:gridCol w="1278255">
                  <a:extLst>
                    <a:ext uri="{9D8B030D-6E8A-4147-A177-3AD203B41FA5}">
                      <a16:colId xmlns:a16="http://schemas.microsoft.com/office/drawing/2014/main" val="3349300071"/>
                    </a:ext>
                  </a:extLst>
                </a:gridCol>
                <a:gridCol w="467043">
                  <a:extLst>
                    <a:ext uri="{9D8B030D-6E8A-4147-A177-3AD203B41FA5}">
                      <a16:colId xmlns:a16="http://schemas.microsoft.com/office/drawing/2014/main" val="3962063354"/>
                    </a:ext>
                  </a:extLst>
                </a:gridCol>
                <a:gridCol w="1852650">
                  <a:extLst>
                    <a:ext uri="{9D8B030D-6E8A-4147-A177-3AD203B41FA5}">
                      <a16:colId xmlns:a16="http://schemas.microsoft.com/office/drawing/2014/main" val="3167248405"/>
                    </a:ext>
                  </a:extLst>
                </a:gridCol>
              </a:tblGrid>
              <a:tr h="370840">
                <a:tc>
                  <a:txBody>
                    <a:bodyPr/>
                    <a:lstStyle/>
                    <a:p>
                      <a:pPr algn="r"/>
                      <a:r>
                        <a:rPr kumimoji="1" lang="en-US" altLang="ja-JP" sz="1800" b="1" dirty="0"/>
                        <a:t>1</a:t>
                      </a:r>
                      <a:endParaRPr kumimoji="1" lang="ja-JP" altLang="en-US" sz="1800" b="1" dirty="0"/>
                    </a:p>
                  </a:txBody>
                  <a:tcPr/>
                </a:tc>
                <a:tc>
                  <a:txBody>
                    <a:bodyPr/>
                    <a:lstStyle/>
                    <a:p>
                      <a:r>
                        <a:rPr kumimoji="1" lang="en-US" altLang="ja-JP" sz="1800" b="1" dirty="0"/>
                        <a:t>123456</a:t>
                      </a:r>
                      <a:endParaRPr kumimoji="1" lang="ja-JP" altLang="en-US" sz="1800" b="1" dirty="0"/>
                    </a:p>
                  </a:txBody>
                  <a:tcPr/>
                </a:tc>
                <a:tc>
                  <a:txBody>
                    <a:bodyPr/>
                    <a:lstStyle/>
                    <a:p>
                      <a:pPr algn="r"/>
                      <a:r>
                        <a:rPr kumimoji="1" lang="en-US" altLang="ja-JP" sz="1800" b="1" dirty="0"/>
                        <a:t>6</a:t>
                      </a:r>
                      <a:endParaRPr kumimoji="1" lang="ja-JP" altLang="en-US" sz="1800" b="1" dirty="0"/>
                    </a:p>
                  </a:txBody>
                  <a:tcPr/>
                </a:tc>
                <a:tc>
                  <a:txBody>
                    <a:bodyPr/>
                    <a:lstStyle/>
                    <a:p>
                      <a:r>
                        <a:rPr kumimoji="1" lang="en-US" altLang="ja-JP" sz="1800" b="1" dirty="0"/>
                        <a:t>12345678</a:t>
                      </a:r>
                      <a:endParaRPr kumimoji="1" lang="ja-JP" altLang="en-US" sz="1800" b="1" dirty="0"/>
                    </a:p>
                  </a:txBody>
                  <a:tcPr/>
                </a:tc>
                <a:extLst>
                  <a:ext uri="{0D108BD9-81ED-4DB2-BD59-A6C34878D82A}">
                    <a16:rowId xmlns:a16="http://schemas.microsoft.com/office/drawing/2014/main" val="218205069"/>
                  </a:ext>
                </a:extLst>
              </a:tr>
              <a:tr h="370840">
                <a:tc>
                  <a:txBody>
                    <a:bodyPr/>
                    <a:lstStyle/>
                    <a:p>
                      <a:pPr algn="r"/>
                      <a:r>
                        <a:rPr kumimoji="1" lang="en-US" altLang="ja-JP" sz="1800" b="1" dirty="0"/>
                        <a:t>2</a:t>
                      </a:r>
                      <a:endParaRPr kumimoji="1" lang="ja-JP" altLang="en-US" sz="1800" b="1" dirty="0"/>
                    </a:p>
                  </a:txBody>
                  <a:tcPr/>
                </a:tc>
                <a:tc>
                  <a:txBody>
                    <a:bodyPr/>
                    <a:lstStyle/>
                    <a:p>
                      <a:r>
                        <a:rPr kumimoji="1" lang="en-US" altLang="ja-JP" sz="1800" b="1" dirty="0"/>
                        <a:t>123456789</a:t>
                      </a:r>
                      <a:endParaRPr kumimoji="1" lang="ja-JP" altLang="en-US" sz="1800" b="1" dirty="0"/>
                    </a:p>
                  </a:txBody>
                  <a:tcPr/>
                </a:tc>
                <a:tc>
                  <a:txBody>
                    <a:bodyPr/>
                    <a:lstStyle/>
                    <a:p>
                      <a:pPr algn="r"/>
                      <a:r>
                        <a:rPr kumimoji="1" lang="en-US" altLang="ja-JP" sz="1800" b="1" dirty="0"/>
                        <a:t>7</a:t>
                      </a:r>
                      <a:endParaRPr kumimoji="1" lang="ja-JP" altLang="en-US" sz="1800" b="1" dirty="0"/>
                    </a:p>
                  </a:txBody>
                  <a:tcPr/>
                </a:tc>
                <a:tc>
                  <a:txBody>
                    <a:bodyPr/>
                    <a:lstStyle/>
                    <a:p>
                      <a:r>
                        <a:rPr kumimoji="1" lang="en-US" altLang="ja-JP" sz="1800" b="1" dirty="0"/>
                        <a:t>12345</a:t>
                      </a:r>
                      <a:endParaRPr kumimoji="1" lang="ja-JP" altLang="en-US" sz="1800" b="1" dirty="0"/>
                    </a:p>
                  </a:txBody>
                  <a:tcPr/>
                </a:tc>
                <a:extLst>
                  <a:ext uri="{0D108BD9-81ED-4DB2-BD59-A6C34878D82A}">
                    <a16:rowId xmlns:a16="http://schemas.microsoft.com/office/drawing/2014/main" val="1013281728"/>
                  </a:ext>
                </a:extLst>
              </a:tr>
              <a:tr h="370840">
                <a:tc>
                  <a:txBody>
                    <a:bodyPr/>
                    <a:lstStyle/>
                    <a:p>
                      <a:pPr algn="r"/>
                      <a:r>
                        <a:rPr kumimoji="1" lang="en-US" altLang="ja-JP" sz="1800" b="1" dirty="0"/>
                        <a:t>3</a:t>
                      </a:r>
                      <a:endParaRPr kumimoji="1" lang="ja-JP" altLang="en-US" sz="1800" b="1" dirty="0"/>
                    </a:p>
                  </a:txBody>
                  <a:tcPr/>
                </a:tc>
                <a:tc>
                  <a:txBody>
                    <a:bodyPr/>
                    <a:lstStyle/>
                    <a:p>
                      <a:r>
                        <a:rPr kumimoji="1" lang="en-US" altLang="ja-JP" sz="1800" b="1" dirty="0"/>
                        <a:t>qwerty</a:t>
                      </a:r>
                      <a:endParaRPr kumimoji="1" lang="ja-JP" altLang="en-US" sz="1800" b="1" dirty="0"/>
                    </a:p>
                  </a:txBody>
                  <a:tcPr/>
                </a:tc>
                <a:tc>
                  <a:txBody>
                    <a:bodyPr/>
                    <a:lstStyle/>
                    <a:p>
                      <a:pPr algn="r"/>
                      <a:r>
                        <a:rPr kumimoji="1" lang="en-US" altLang="ja-JP" sz="1800" b="1" dirty="0"/>
                        <a:t>8</a:t>
                      </a:r>
                      <a:endParaRPr kumimoji="1" lang="ja-JP" altLang="en-US" sz="1800" b="1" dirty="0"/>
                    </a:p>
                  </a:txBody>
                  <a:tcPr/>
                </a:tc>
                <a:tc>
                  <a:txBody>
                    <a:bodyPr/>
                    <a:lstStyle/>
                    <a:p>
                      <a:r>
                        <a:rPr kumimoji="1" lang="en-US" altLang="ja-JP" sz="1800" b="1" dirty="0" err="1"/>
                        <a:t>iloveyou</a:t>
                      </a:r>
                      <a:endParaRPr kumimoji="1" lang="ja-JP" altLang="en-US" sz="1800" b="1" dirty="0"/>
                    </a:p>
                  </a:txBody>
                  <a:tcPr/>
                </a:tc>
                <a:extLst>
                  <a:ext uri="{0D108BD9-81ED-4DB2-BD59-A6C34878D82A}">
                    <a16:rowId xmlns:a16="http://schemas.microsoft.com/office/drawing/2014/main" val="1740411122"/>
                  </a:ext>
                </a:extLst>
              </a:tr>
              <a:tr h="370840">
                <a:tc>
                  <a:txBody>
                    <a:bodyPr/>
                    <a:lstStyle/>
                    <a:p>
                      <a:pPr algn="r"/>
                      <a:r>
                        <a:rPr kumimoji="1" lang="en-US" altLang="ja-JP" sz="1800" b="1" dirty="0"/>
                        <a:t>4</a:t>
                      </a:r>
                      <a:endParaRPr kumimoji="1" lang="ja-JP" altLang="en-US" sz="1800" b="1" dirty="0"/>
                    </a:p>
                  </a:txBody>
                  <a:tcPr/>
                </a:tc>
                <a:tc>
                  <a:txBody>
                    <a:bodyPr/>
                    <a:lstStyle/>
                    <a:p>
                      <a:r>
                        <a:rPr kumimoji="1" lang="en-US" altLang="ja-JP" sz="1800" b="1" dirty="0"/>
                        <a:t>password</a:t>
                      </a:r>
                      <a:endParaRPr kumimoji="1" lang="ja-JP" altLang="en-US" sz="1800" b="1" dirty="0"/>
                    </a:p>
                  </a:txBody>
                  <a:tcPr/>
                </a:tc>
                <a:tc>
                  <a:txBody>
                    <a:bodyPr/>
                    <a:lstStyle/>
                    <a:p>
                      <a:pPr algn="r"/>
                      <a:r>
                        <a:rPr kumimoji="1" lang="en-US" altLang="ja-JP" sz="1800" b="1" dirty="0"/>
                        <a:t>9</a:t>
                      </a:r>
                      <a:endParaRPr kumimoji="1" lang="ja-JP" altLang="en-US" sz="1800" b="1" dirty="0"/>
                    </a:p>
                  </a:txBody>
                  <a:tcPr/>
                </a:tc>
                <a:tc>
                  <a:txBody>
                    <a:bodyPr/>
                    <a:lstStyle/>
                    <a:p>
                      <a:r>
                        <a:rPr kumimoji="1" lang="en-US" altLang="ja-JP" sz="1800" b="1" dirty="0"/>
                        <a:t>111111</a:t>
                      </a:r>
                      <a:endParaRPr kumimoji="1" lang="ja-JP" altLang="en-US" sz="1800" b="1" dirty="0"/>
                    </a:p>
                  </a:txBody>
                  <a:tcPr/>
                </a:tc>
                <a:extLst>
                  <a:ext uri="{0D108BD9-81ED-4DB2-BD59-A6C34878D82A}">
                    <a16:rowId xmlns:a16="http://schemas.microsoft.com/office/drawing/2014/main" val="494841883"/>
                  </a:ext>
                </a:extLst>
              </a:tr>
              <a:tr h="370840">
                <a:tc>
                  <a:txBody>
                    <a:bodyPr/>
                    <a:lstStyle/>
                    <a:p>
                      <a:pPr algn="r"/>
                      <a:r>
                        <a:rPr kumimoji="1" lang="en-US" altLang="ja-JP" sz="1800" b="1" dirty="0"/>
                        <a:t>5</a:t>
                      </a:r>
                      <a:endParaRPr kumimoji="1" lang="ja-JP" altLang="en-US" sz="1800" b="1" dirty="0"/>
                    </a:p>
                  </a:txBody>
                  <a:tcPr/>
                </a:tc>
                <a:tc>
                  <a:txBody>
                    <a:bodyPr/>
                    <a:lstStyle/>
                    <a:p>
                      <a:r>
                        <a:rPr kumimoji="1" lang="en-US" altLang="ja-JP" sz="1800" b="1" dirty="0"/>
                        <a:t>1234567</a:t>
                      </a:r>
                      <a:endParaRPr kumimoji="1" lang="ja-JP" altLang="en-US" sz="1800" b="1" dirty="0"/>
                    </a:p>
                  </a:txBody>
                  <a:tcPr/>
                </a:tc>
                <a:tc>
                  <a:txBody>
                    <a:bodyPr/>
                    <a:lstStyle/>
                    <a:p>
                      <a:pPr algn="r"/>
                      <a:r>
                        <a:rPr kumimoji="1" lang="en-US" altLang="ja-JP" sz="1800" b="1" dirty="0"/>
                        <a:t>10</a:t>
                      </a:r>
                      <a:endParaRPr kumimoji="1" lang="ja-JP" altLang="en-US" sz="1800" b="1" dirty="0"/>
                    </a:p>
                  </a:txBody>
                  <a:tcPr/>
                </a:tc>
                <a:tc>
                  <a:txBody>
                    <a:bodyPr/>
                    <a:lstStyle/>
                    <a:p>
                      <a:r>
                        <a:rPr kumimoji="1" lang="en-US" altLang="ja-JP" sz="1800" b="1" dirty="0"/>
                        <a:t>123123</a:t>
                      </a:r>
                      <a:endParaRPr kumimoji="1" lang="ja-JP" altLang="en-US" sz="1800" b="1" dirty="0"/>
                    </a:p>
                  </a:txBody>
                  <a:tcPr/>
                </a:tc>
                <a:extLst>
                  <a:ext uri="{0D108BD9-81ED-4DB2-BD59-A6C34878D82A}">
                    <a16:rowId xmlns:a16="http://schemas.microsoft.com/office/drawing/2014/main" val="3286080665"/>
                  </a:ext>
                </a:extLst>
              </a:tr>
            </a:tbl>
          </a:graphicData>
        </a:graphic>
      </p:graphicFrame>
      <p:sp>
        <p:nvSpPr>
          <p:cNvPr id="6" name="テキスト ボックス 5">
            <a:extLst>
              <a:ext uri="{FF2B5EF4-FFF2-40B4-BE49-F238E27FC236}">
                <a16:creationId xmlns:a16="http://schemas.microsoft.com/office/drawing/2014/main" id="{A66BF1A0-DC71-47C9-86F5-3D28A1D7827C}"/>
              </a:ext>
            </a:extLst>
          </p:cNvPr>
          <p:cNvSpPr txBox="1"/>
          <p:nvPr/>
        </p:nvSpPr>
        <p:spPr>
          <a:xfrm>
            <a:off x="2533992" y="3867743"/>
            <a:ext cx="652743" cy="369332"/>
          </a:xfrm>
          <a:prstGeom prst="rect">
            <a:avLst/>
          </a:prstGeom>
          <a:noFill/>
        </p:spPr>
        <p:txBody>
          <a:bodyPr wrap="none" rtlCol="0">
            <a:spAutoFit/>
          </a:bodyPr>
          <a:lstStyle/>
          <a:p>
            <a:r>
              <a:rPr kumimoji="1" lang="en-US" altLang="ja-JP" dirty="0"/>
              <a:t>2018</a:t>
            </a:r>
            <a:endParaRPr kumimoji="1" lang="ja-JP" altLang="en-US" dirty="0"/>
          </a:p>
        </p:txBody>
      </p:sp>
      <p:sp>
        <p:nvSpPr>
          <p:cNvPr id="10" name="テキスト ボックス 9">
            <a:extLst>
              <a:ext uri="{FF2B5EF4-FFF2-40B4-BE49-F238E27FC236}">
                <a16:creationId xmlns:a16="http://schemas.microsoft.com/office/drawing/2014/main" id="{87B56AD5-D5F0-460D-A2CD-D67403964374}"/>
              </a:ext>
            </a:extLst>
          </p:cNvPr>
          <p:cNvSpPr txBox="1"/>
          <p:nvPr/>
        </p:nvSpPr>
        <p:spPr>
          <a:xfrm>
            <a:off x="6722620" y="3867743"/>
            <a:ext cx="652743" cy="369332"/>
          </a:xfrm>
          <a:prstGeom prst="rect">
            <a:avLst/>
          </a:prstGeom>
          <a:noFill/>
        </p:spPr>
        <p:txBody>
          <a:bodyPr wrap="none" rtlCol="0">
            <a:spAutoFit/>
          </a:bodyPr>
          <a:lstStyle/>
          <a:p>
            <a:r>
              <a:rPr kumimoji="1" lang="en-US" altLang="ja-JP" dirty="0"/>
              <a:t>2019</a:t>
            </a:r>
            <a:endParaRPr kumimoji="1" lang="ja-JP" altLang="en-US" dirty="0"/>
          </a:p>
        </p:txBody>
      </p:sp>
    </p:spTree>
    <p:extLst>
      <p:ext uri="{BB962C8B-B14F-4D97-AF65-F5344CB8AC3E}">
        <p14:creationId xmlns:p14="http://schemas.microsoft.com/office/powerpoint/2010/main" val="422734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逆向きの辞書攻撃</a:t>
            </a:r>
            <a:endParaRPr kumimoji="1" lang="ja-JP" altLang="en-US" sz="4000" dirty="0"/>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ja-JP" altLang="en-US" sz="4000" dirty="0"/>
              <a:t>パスワードを固定してユーザー名を変える</a:t>
            </a:r>
            <a:endParaRPr lang="en-US" altLang="ja-JP" sz="4000" dirty="0"/>
          </a:p>
          <a:p>
            <a:pPr lvl="1">
              <a:lnSpc>
                <a:spcPct val="110000"/>
              </a:lnSpc>
            </a:pPr>
            <a:r>
              <a:rPr kumimoji="1" lang="ja-JP" altLang="en-US" sz="3600" dirty="0"/>
              <a:t>ユーザー名の辞書もあるということ</a:t>
            </a:r>
            <a:endParaRPr lang="en-US" altLang="ja-JP" sz="3600" dirty="0"/>
          </a:p>
          <a:p>
            <a:pPr>
              <a:lnSpc>
                <a:spcPct val="110000"/>
              </a:lnSpc>
            </a:pPr>
            <a:r>
              <a:rPr lang="ja-JP" altLang="en-US" sz="4000" dirty="0"/>
              <a:t>安易なパスワードを使う人が少しでもいると侵入されてしまう</a:t>
            </a:r>
            <a:endParaRPr kumimoji="1" lang="en-US" altLang="ja-JP" sz="4000" dirty="0"/>
          </a:p>
          <a:p>
            <a:pPr lvl="1">
              <a:lnSpc>
                <a:spcPct val="110000"/>
              </a:lnSpc>
            </a:pPr>
            <a:endParaRPr kumimoji="1" lang="en-US" altLang="ja-JP" sz="3600" dirty="0"/>
          </a:p>
          <a:p>
            <a:pPr>
              <a:lnSpc>
                <a:spcPct val="110000"/>
              </a:lnSpc>
            </a:pPr>
            <a:r>
              <a:rPr lang="ja-JP" altLang="en-US" sz="4000" dirty="0"/>
              <a:t>「鎖の強さは最も弱い輪によって決まる」</a:t>
            </a:r>
            <a:endParaRPr lang="en-US" altLang="ja-JP" sz="4000" dirty="0"/>
          </a:p>
          <a:p>
            <a:pPr lvl="1">
              <a:lnSpc>
                <a:spcPct val="110000"/>
              </a:lnSpc>
            </a:pPr>
            <a:r>
              <a:rPr kumimoji="1" lang="en-US" altLang="ja-JP" sz="3600" dirty="0"/>
              <a:t>The strength of the chain is in the weakest link.</a:t>
            </a:r>
            <a:endParaRPr kumimoji="1" lang="ja-JP" altLang="en-US" sz="3600" dirty="0"/>
          </a:p>
        </p:txBody>
      </p:sp>
      <p:sp>
        <p:nvSpPr>
          <p:cNvPr id="4" name="フッター プレースホルダー 3">
            <a:extLst>
              <a:ext uri="{FF2B5EF4-FFF2-40B4-BE49-F238E27FC236}">
                <a16:creationId xmlns:a16="http://schemas.microsoft.com/office/drawing/2014/main" id="{677ECB1B-3235-45CF-8291-AB68FFDFF4DC}"/>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D61E8CF1-3469-4311-AC40-A07F20BC8B41}"/>
              </a:ext>
            </a:extLst>
          </p:cNvPr>
          <p:cNvSpPr>
            <a:spLocks noGrp="1"/>
          </p:cNvSpPr>
          <p:nvPr>
            <p:ph type="sldNum" sz="quarter" idx="12"/>
          </p:nvPr>
        </p:nvSpPr>
        <p:spPr/>
        <p:txBody>
          <a:bodyPr/>
          <a:lstStyle/>
          <a:p>
            <a:fld id="{7E280EC1-6B44-4B49-82BC-9ACA7170F820}" type="slidenum">
              <a:rPr lang="ja-JP" altLang="en-US" smtClean="0"/>
              <a:pPr/>
              <a:t>15</a:t>
            </a:fld>
            <a:endParaRPr lang="ja-JP" altLang="en-US"/>
          </a:p>
        </p:txBody>
      </p:sp>
    </p:spTree>
    <p:extLst>
      <p:ext uri="{BB962C8B-B14F-4D97-AF65-F5344CB8AC3E}">
        <p14:creationId xmlns:p14="http://schemas.microsoft.com/office/powerpoint/2010/main" val="85825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「良いパスワード」？</a:t>
            </a:r>
            <a:endParaRPr kumimoji="1" lang="ja-JP" altLang="en-US" sz="4000" dirty="0"/>
          </a:p>
        </p:txBody>
      </p:sp>
      <p:sp>
        <p:nvSpPr>
          <p:cNvPr id="3" name="コンテンツ プレースホルダー 2"/>
          <p:cNvSpPr>
            <a:spLocks noGrp="1"/>
          </p:cNvSpPr>
          <p:nvPr>
            <p:ph idx="1"/>
          </p:nvPr>
        </p:nvSpPr>
        <p:spPr/>
        <p:txBody>
          <a:bodyPr>
            <a:normAutofit fontScale="62500" lnSpcReduction="20000"/>
          </a:bodyPr>
          <a:lstStyle/>
          <a:p>
            <a:pPr>
              <a:lnSpc>
                <a:spcPct val="110000"/>
              </a:lnSpc>
            </a:pPr>
            <a:r>
              <a:rPr lang="ja-JP" altLang="en-US" sz="4000" dirty="0"/>
              <a:t>（前述の）攻撃に弱い</a:t>
            </a:r>
            <a:r>
              <a:rPr kumimoji="1" lang="ja-JP" altLang="en-US" sz="4000" dirty="0"/>
              <a:t>パスワード</a:t>
            </a:r>
            <a:endParaRPr kumimoji="1" lang="en-US" altLang="ja-JP" sz="4000" dirty="0"/>
          </a:p>
          <a:p>
            <a:pPr lvl="1">
              <a:lnSpc>
                <a:spcPct val="110000"/>
              </a:lnSpc>
            </a:pPr>
            <a:r>
              <a:rPr lang="ja-JP" altLang="en-US" sz="3600" dirty="0"/>
              <a:t>短い</a:t>
            </a:r>
            <a:endParaRPr lang="en-US" altLang="ja-JP" sz="3600" dirty="0"/>
          </a:p>
          <a:p>
            <a:pPr lvl="1">
              <a:lnSpc>
                <a:spcPct val="110000"/>
              </a:lnSpc>
            </a:pPr>
            <a:r>
              <a:rPr kumimoji="1" lang="ja-JP" altLang="en-US" sz="3600" dirty="0"/>
              <a:t>数字だけ、英小文字だけなど</a:t>
            </a:r>
            <a:endParaRPr kumimoji="1" lang="en-US" altLang="ja-JP" sz="3600" dirty="0"/>
          </a:p>
          <a:p>
            <a:pPr lvl="1">
              <a:lnSpc>
                <a:spcPct val="110000"/>
              </a:lnSpc>
            </a:pPr>
            <a:r>
              <a:rPr lang="ja-JP" altLang="en-US" sz="3600" dirty="0"/>
              <a:t>辞書に載っている単語や生年月日等を流用</a:t>
            </a:r>
            <a:endParaRPr lang="en-US" altLang="ja-JP" sz="3600" dirty="0"/>
          </a:p>
          <a:p>
            <a:pPr>
              <a:lnSpc>
                <a:spcPct val="110000"/>
              </a:lnSpc>
            </a:pPr>
            <a:r>
              <a:rPr kumimoji="1" lang="ja-JP" altLang="en-US" sz="4000" dirty="0"/>
              <a:t>攻撃に強いパスワード</a:t>
            </a:r>
            <a:endParaRPr kumimoji="1" lang="en-US" altLang="ja-JP" sz="4000" dirty="0"/>
          </a:p>
          <a:p>
            <a:pPr lvl="1">
              <a:lnSpc>
                <a:spcPct val="110000"/>
              </a:lnSpc>
            </a:pPr>
            <a:r>
              <a:rPr lang="ja-JP" altLang="en-US" sz="3600" dirty="0"/>
              <a:t>長い</a:t>
            </a:r>
            <a:endParaRPr lang="en-US" altLang="ja-JP" sz="3600" dirty="0"/>
          </a:p>
          <a:p>
            <a:pPr lvl="2">
              <a:lnSpc>
                <a:spcPct val="110000"/>
              </a:lnSpc>
            </a:pPr>
            <a:r>
              <a:rPr lang="ja-JP" altLang="en-US" sz="3600" dirty="0"/>
              <a:t>英字だけでも単語を</a:t>
            </a:r>
            <a:r>
              <a:rPr lang="en-US" altLang="ja-JP" sz="3600" dirty="0"/>
              <a:t>4</a:t>
            </a:r>
            <a:r>
              <a:rPr lang="ja-JP" altLang="en-US" sz="3600" dirty="0"/>
              <a:t>つ含むような長いフレーズは強い</a:t>
            </a:r>
            <a:endParaRPr lang="en-US" altLang="ja-JP" sz="3300" dirty="0"/>
          </a:p>
          <a:p>
            <a:pPr lvl="1">
              <a:lnSpc>
                <a:spcPct val="110000"/>
              </a:lnSpc>
            </a:pPr>
            <a:r>
              <a:rPr kumimoji="1" lang="ja-JP" altLang="en-US" sz="3600" dirty="0"/>
              <a:t>英大小文字、数字、記号を混在</a:t>
            </a:r>
            <a:endParaRPr kumimoji="1" lang="en-US" altLang="ja-JP" sz="3600" dirty="0"/>
          </a:p>
          <a:p>
            <a:pPr lvl="1">
              <a:lnSpc>
                <a:spcPct val="110000"/>
              </a:lnSpc>
            </a:pPr>
            <a:r>
              <a:rPr kumimoji="1" lang="ja-JP" altLang="en-US" sz="3600" dirty="0"/>
              <a:t>単語や生年月日・名前などを含まない</a:t>
            </a:r>
            <a:endParaRPr kumimoji="1" lang="en-US" altLang="ja-JP" sz="3600" dirty="0"/>
          </a:p>
          <a:p>
            <a:pPr>
              <a:lnSpc>
                <a:spcPct val="110000"/>
              </a:lnSpc>
            </a:pPr>
            <a:endParaRPr lang="en-US" altLang="ja-JP" sz="3900" dirty="0"/>
          </a:p>
          <a:p>
            <a:pPr>
              <a:lnSpc>
                <a:spcPct val="110000"/>
              </a:lnSpc>
            </a:pPr>
            <a:r>
              <a:rPr kumimoji="1" lang="ja-JP" altLang="en-US" sz="3900" dirty="0"/>
              <a:t>攻撃に強くても使いづらいパスワードは良いとは限らない</a:t>
            </a:r>
          </a:p>
        </p:txBody>
      </p:sp>
      <p:sp>
        <p:nvSpPr>
          <p:cNvPr id="4" name="フッター プレースホルダー 3">
            <a:extLst>
              <a:ext uri="{FF2B5EF4-FFF2-40B4-BE49-F238E27FC236}">
                <a16:creationId xmlns:a16="http://schemas.microsoft.com/office/drawing/2014/main" id="{AEFDC4EE-AA59-4F39-9DC3-128BF21CB83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AE3519D6-85CE-4C8D-95C6-570ECD9E558F}"/>
              </a:ext>
            </a:extLst>
          </p:cNvPr>
          <p:cNvSpPr>
            <a:spLocks noGrp="1"/>
          </p:cNvSpPr>
          <p:nvPr>
            <p:ph type="sldNum" sz="quarter" idx="12"/>
          </p:nvPr>
        </p:nvSpPr>
        <p:spPr/>
        <p:txBody>
          <a:bodyPr/>
          <a:lstStyle/>
          <a:p>
            <a:fld id="{7E280EC1-6B44-4B49-82BC-9ACA7170F820}" type="slidenum">
              <a:rPr lang="ja-JP" altLang="en-US" smtClean="0"/>
              <a:pPr/>
              <a:t>16</a:t>
            </a:fld>
            <a:endParaRPr lang="ja-JP" altLang="en-US"/>
          </a:p>
        </p:txBody>
      </p:sp>
    </p:spTree>
    <p:extLst>
      <p:ext uri="{BB962C8B-B14F-4D97-AF65-F5344CB8AC3E}">
        <p14:creationId xmlns:p14="http://schemas.microsoft.com/office/powerpoint/2010/main" val="353851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盗聴</a:t>
            </a:r>
          </a:p>
        </p:txBody>
      </p:sp>
      <p:sp>
        <p:nvSpPr>
          <p:cNvPr id="3" name="コンテンツ プレースホルダー 2"/>
          <p:cNvSpPr>
            <a:spLocks noGrp="1"/>
          </p:cNvSpPr>
          <p:nvPr>
            <p:ph idx="1"/>
          </p:nvPr>
        </p:nvSpPr>
        <p:spPr>
          <a:xfrm>
            <a:off x="628650" y="1825625"/>
            <a:ext cx="8101464" cy="4351338"/>
          </a:xfrm>
        </p:spPr>
        <p:txBody>
          <a:bodyPr>
            <a:normAutofit fontScale="92500"/>
          </a:bodyPr>
          <a:lstStyle/>
          <a:p>
            <a:r>
              <a:rPr kumimoji="1" lang="ja-JP" altLang="en-US" sz="3200" dirty="0"/>
              <a:t>手元の端末とサーバの間のどこかで入力を盗む</a:t>
            </a:r>
            <a:endParaRPr kumimoji="1" lang="en-US" altLang="ja-JP" sz="3200" dirty="0"/>
          </a:p>
          <a:p>
            <a:endParaRPr lang="en-US" altLang="ja-JP" sz="3200" dirty="0"/>
          </a:p>
          <a:p>
            <a:r>
              <a:rPr kumimoji="1" lang="ja-JP" altLang="en-US" sz="3200" dirty="0"/>
              <a:t>手元の端末</a:t>
            </a:r>
            <a:endParaRPr kumimoji="1" lang="en-US" altLang="ja-JP" sz="3200" dirty="0"/>
          </a:p>
          <a:p>
            <a:pPr lvl="1"/>
            <a:r>
              <a:rPr lang="ja-JP" altLang="en-US" sz="2800" dirty="0"/>
              <a:t>マルウェアでキー入力や画面を盗聴</a:t>
            </a:r>
            <a:endParaRPr lang="en-US" altLang="ja-JP" sz="2800" dirty="0"/>
          </a:p>
          <a:p>
            <a:r>
              <a:rPr lang="ja-JP" altLang="en-US" sz="3200" dirty="0"/>
              <a:t>サーバ</a:t>
            </a:r>
            <a:endParaRPr lang="en-US" altLang="ja-JP" sz="3200" dirty="0"/>
          </a:p>
          <a:p>
            <a:pPr lvl="1"/>
            <a:r>
              <a:rPr lang="ja-JP" altLang="en-US" sz="2800" dirty="0"/>
              <a:t>内容を改ざんし、罠を仕掛ける</a:t>
            </a:r>
            <a:endParaRPr lang="en-US" altLang="ja-JP" sz="2800" dirty="0"/>
          </a:p>
          <a:p>
            <a:pPr lvl="1"/>
            <a:r>
              <a:rPr lang="ja-JP" altLang="en-US" sz="2800" dirty="0"/>
              <a:t>フィッシングで偽サイトに入力させる</a:t>
            </a:r>
            <a:endParaRPr lang="en-US" altLang="ja-JP" sz="2800" dirty="0"/>
          </a:p>
          <a:p>
            <a:r>
              <a:rPr lang="ja-JP" altLang="en-US" sz="3200" dirty="0"/>
              <a:t>通信路（無線やインターネットなど）</a:t>
            </a:r>
            <a:endParaRPr lang="en-US" altLang="ja-JP" sz="3200" dirty="0"/>
          </a:p>
          <a:p>
            <a:pPr lvl="1"/>
            <a:r>
              <a:rPr lang="ja-JP" altLang="en-US" sz="2800" dirty="0"/>
              <a:t>暗号化されていない通信は盗聴の可能性</a:t>
            </a:r>
            <a:endParaRPr lang="en-US" altLang="ja-JP" sz="2800" dirty="0"/>
          </a:p>
        </p:txBody>
      </p:sp>
      <p:sp>
        <p:nvSpPr>
          <p:cNvPr id="4" name="フッター プレースホルダー 3">
            <a:extLst>
              <a:ext uri="{FF2B5EF4-FFF2-40B4-BE49-F238E27FC236}">
                <a16:creationId xmlns:a16="http://schemas.microsoft.com/office/drawing/2014/main" id="{D948D866-10CF-4C64-B820-7ED9681AA54F}"/>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0599566F-796A-44DC-8E95-940F6416366A}"/>
              </a:ext>
            </a:extLst>
          </p:cNvPr>
          <p:cNvSpPr>
            <a:spLocks noGrp="1"/>
          </p:cNvSpPr>
          <p:nvPr>
            <p:ph type="sldNum" sz="quarter" idx="12"/>
          </p:nvPr>
        </p:nvSpPr>
        <p:spPr/>
        <p:txBody>
          <a:bodyPr/>
          <a:lstStyle/>
          <a:p>
            <a:fld id="{7E280EC1-6B44-4B49-82BC-9ACA7170F820}" type="slidenum">
              <a:rPr lang="ja-JP" altLang="en-US" smtClean="0"/>
              <a:pPr/>
              <a:t>17</a:t>
            </a:fld>
            <a:endParaRPr lang="ja-JP" altLang="en-US"/>
          </a:p>
        </p:txBody>
      </p:sp>
    </p:spTree>
    <p:extLst>
      <p:ext uri="{BB962C8B-B14F-4D97-AF65-F5344CB8AC3E}">
        <p14:creationId xmlns:p14="http://schemas.microsoft.com/office/powerpoint/2010/main" val="1184957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パスワードの使い回し問題</a:t>
            </a:r>
          </a:p>
        </p:txBody>
      </p:sp>
      <p:sp>
        <p:nvSpPr>
          <p:cNvPr id="3" name="コンテンツ プレースホルダー 2"/>
          <p:cNvSpPr>
            <a:spLocks noGrp="1"/>
          </p:cNvSpPr>
          <p:nvPr>
            <p:ph idx="1"/>
          </p:nvPr>
        </p:nvSpPr>
        <p:spPr>
          <a:xfrm>
            <a:off x="628650" y="1839693"/>
            <a:ext cx="7886700" cy="4351338"/>
          </a:xfrm>
        </p:spPr>
        <p:txBody>
          <a:bodyPr>
            <a:normAutofit fontScale="77500" lnSpcReduction="20000"/>
          </a:bodyPr>
          <a:lstStyle/>
          <a:p>
            <a:pPr>
              <a:lnSpc>
                <a:spcPct val="110000"/>
              </a:lnSpc>
            </a:pPr>
            <a:r>
              <a:rPr kumimoji="1" lang="ja-JP" altLang="en-US" sz="4000" dirty="0"/>
              <a:t>複雑なパスワード</a:t>
            </a:r>
            <a:r>
              <a:rPr lang="ja-JP" altLang="en-US" sz="4000" dirty="0"/>
              <a:t>をたくさん</a:t>
            </a:r>
            <a:r>
              <a:rPr kumimoji="1" lang="ja-JP" altLang="en-US" sz="4000" dirty="0"/>
              <a:t>覚えられない！</a:t>
            </a:r>
            <a:endParaRPr kumimoji="1" lang="en-US" altLang="ja-JP" sz="4000" dirty="0"/>
          </a:p>
          <a:p>
            <a:pPr lvl="1">
              <a:lnSpc>
                <a:spcPct val="110000"/>
              </a:lnSpc>
            </a:pPr>
            <a:r>
              <a:rPr lang="ja-JP" altLang="en-US" sz="3600" dirty="0"/>
              <a:t>紙に書いたりするなと言われるし</a:t>
            </a:r>
            <a:r>
              <a:rPr lang="en-US" altLang="ja-JP" sz="3600" dirty="0"/>
              <a:t>…</a:t>
            </a:r>
            <a:endParaRPr kumimoji="1" lang="en-US" altLang="ja-JP" sz="3600" dirty="0"/>
          </a:p>
          <a:p>
            <a:pPr>
              <a:lnSpc>
                <a:spcPct val="110000"/>
              </a:lnSpc>
            </a:pPr>
            <a:r>
              <a:rPr lang="ja-JP" altLang="en-US" sz="4000" dirty="0"/>
              <a:t>同じパスワードを使いまわしたくなる</a:t>
            </a:r>
            <a:endParaRPr lang="en-US" altLang="ja-JP" sz="4000" dirty="0"/>
          </a:p>
          <a:p>
            <a:pPr lvl="2">
              <a:lnSpc>
                <a:spcPct val="110000"/>
              </a:lnSpc>
            </a:pPr>
            <a:endParaRPr kumimoji="1" lang="en-US" altLang="ja-JP" sz="2800" dirty="0"/>
          </a:p>
          <a:p>
            <a:pPr>
              <a:lnSpc>
                <a:spcPct val="110000"/>
              </a:lnSpc>
            </a:pPr>
            <a:r>
              <a:rPr lang="ja-JP" altLang="en-US" sz="4000" dirty="0"/>
              <a:t>メールアドレスを </a:t>
            </a:r>
            <a:r>
              <a:rPr lang="en-US" altLang="ja-JP" sz="4000" dirty="0"/>
              <a:t>ID </a:t>
            </a:r>
            <a:r>
              <a:rPr lang="ja-JP" altLang="en-US" sz="4000" dirty="0"/>
              <a:t>として登録するサービスの場合、</a:t>
            </a:r>
            <a:r>
              <a:rPr lang="en-US" altLang="ja-JP" sz="4000" dirty="0"/>
              <a:t>ID</a:t>
            </a:r>
            <a:r>
              <a:rPr lang="ja-JP" altLang="en-US" sz="4000" dirty="0"/>
              <a:t>も使いまわしになる</a:t>
            </a:r>
            <a:endParaRPr lang="en-US" altLang="ja-JP" sz="4000" dirty="0"/>
          </a:p>
          <a:p>
            <a:pPr lvl="1">
              <a:lnSpc>
                <a:spcPct val="110000"/>
              </a:lnSpc>
            </a:pPr>
            <a:endParaRPr kumimoji="1" lang="en-US" altLang="ja-JP" sz="3600" dirty="0"/>
          </a:p>
          <a:p>
            <a:pPr>
              <a:lnSpc>
                <a:spcPct val="110000"/>
              </a:lnSpc>
            </a:pPr>
            <a:r>
              <a:rPr kumimoji="1" lang="ja-JP" altLang="en-US" sz="4000" dirty="0"/>
              <a:t>結果、</a:t>
            </a:r>
            <a:r>
              <a:rPr kumimoji="1" lang="en-US" altLang="ja-JP" sz="4000" dirty="0"/>
              <a:t>1</a:t>
            </a:r>
            <a:r>
              <a:rPr kumimoji="1" lang="ja-JP" altLang="en-US" sz="4000" dirty="0"/>
              <a:t>つ漏れたら</a:t>
            </a:r>
            <a:r>
              <a:rPr lang="ja-JP" altLang="en-US" sz="4000" dirty="0"/>
              <a:t>他のサービスも</a:t>
            </a:r>
            <a:r>
              <a:rPr kumimoji="1" lang="ja-JP" altLang="en-US" sz="4000" dirty="0"/>
              <a:t>破られる</a:t>
            </a:r>
          </a:p>
        </p:txBody>
      </p:sp>
      <p:sp>
        <p:nvSpPr>
          <p:cNvPr id="4" name="フッター プレースホルダー 3">
            <a:extLst>
              <a:ext uri="{FF2B5EF4-FFF2-40B4-BE49-F238E27FC236}">
                <a16:creationId xmlns:a16="http://schemas.microsoft.com/office/drawing/2014/main" id="{8669D8CB-0B43-4FF0-8A92-F0A9F6E92AB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C7E628F-19DF-476F-87E1-0E2BE740C47A}"/>
              </a:ext>
            </a:extLst>
          </p:cNvPr>
          <p:cNvSpPr>
            <a:spLocks noGrp="1"/>
          </p:cNvSpPr>
          <p:nvPr>
            <p:ph type="sldNum" sz="quarter" idx="12"/>
          </p:nvPr>
        </p:nvSpPr>
        <p:spPr/>
        <p:txBody>
          <a:bodyPr/>
          <a:lstStyle/>
          <a:p>
            <a:fld id="{7E280EC1-6B44-4B49-82BC-9ACA7170F820}" type="slidenum">
              <a:rPr lang="ja-JP" altLang="en-US" smtClean="0"/>
              <a:pPr/>
              <a:t>18</a:t>
            </a:fld>
            <a:endParaRPr lang="ja-JP" altLang="en-US"/>
          </a:p>
        </p:txBody>
      </p:sp>
    </p:spTree>
    <p:extLst>
      <p:ext uri="{BB962C8B-B14F-4D97-AF65-F5344CB8AC3E}">
        <p14:creationId xmlns:p14="http://schemas.microsoft.com/office/powerpoint/2010/main" val="3450170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使い回し問題</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13" y="2007489"/>
            <a:ext cx="768698" cy="741592"/>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514" y="1468191"/>
            <a:ext cx="632372" cy="924383"/>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514" y="2698814"/>
            <a:ext cx="632372" cy="924383"/>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514" y="3926983"/>
            <a:ext cx="632372" cy="924383"/>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514" y="5155152"/>
            <a:ext cx="632372" cy="924383"/>
          </a:xfrm>
          <a:prstGeom prst="rect">
            <a:avLst/>
          </a:prstGeom>
        </p:spPr>
      </p:pic>
      <p:sp>
        <p:nvSpPr>
          <p:cNvPr id="11" name="テキスト ボックス 10"/>
          <p:cNvSpPr txBox="1"/>
          <p:nvPr/>
        </p:nvSpPr>
        <p:spPr>
          <a:xfrm>
            <a:off x="3857895" y="2259806"/>
            <a:ext cx="1165609" cy="338554"/>
          </a:xfrm>
          <a:prstGeom prst="rect">
            <a:avLst/>
          </a:prstGeom>
          <a:noFill/>
        </p:spPr>
        <p:txBody>
          <a:bodyPr wrap="square" rtlCol="0">
            <a:spAutoFit/>
          </a:bodyPr>
          <a:lstStyle/>
          <a:p>
            <a:pPr algn="ctr"/>
            <a:r>
              <a:rPr lang="en-US" altLang="ja-JP" sz="1600" dirty="0">
                <a:solidFill>
                  <a:prstClr val="black"/>
                </a:solidFill>
              </a:rPr>
              <a:t>Google</a:t>
            </a:r>
            <a:endParaRPr lang="ja-JP" altLang="en-US" sz="1600" dirty="0">
              <a:solidFill>
                <a:prstClr val="black"/>
              </a:solidFill>
            </a:endParaRPr>
          </a:p>
        </p:txBody>
      </p:sp>
      <p:sp>
        <p:nvSpPr>
          <p:cNvPr id="12" name="テキスト ボックス 11"/>
          <p:cNvSpPr txBox="1"/>
          <p:nvPr/>
        </p:nvSpPr>
        <p:spPr>
          <a:xfrm>
            <a:off x="3833111" y="3529875"/>
            <a:ext cx="1329395" cy="338554"/>
          </a:xfrm>
          <a:prstGeom prst="rect">
            <a:avLst/>
          </a:prstGeom>
          <a:noFill/>
        </p:spPr>
        <p:txBody>
          <a:bodyPr wrap="square" rtlCol="0">
            <a:spAutoFit/>
          </a:bodyPr>
          <a:lstStyle/>
          <a:p>
            <a:pPr algn="ctr"/>
            <a:r>
              <a:rPr lang="en-US" altLang="ja-JP" sz="1600" dirty="0">
                <a:solidFill>
                  <a:prstClr val="black"/>
                </a:solidFill>
              </a:rPr>
              <a:t>Facebook</a:t>
            </a:r>
            <a:endParaRPr lang="ja-JP" altLang="en-US" sz="1600" dirty="0">
              <a:solidFill>
                <a:prstClr val="black"/>
              </a:solidFill>
            </a:endParaRPr>
          </a:p>
        </p:txBody>
      </p:sp>
      <p:sp>
        <p:nvSpPr>
          <p:cNvPr id="13" name="テキスト ボックス 12"/>
          <p:cNvSpPr txBox="1"/>
          <p:nvPr/>
        </p:nvSpPr>
        <p:spPr>
          <a:xfrm>
            <a:off x="3776001" y="4748061"/>
            <a:ext cx="1329395" cy="338554"/>
          </a:xfrm>
          <a:prstGeom prst="rect">
            <a:avLst/>
          </a:prstGeom>
          <a:noFill/>
        </p:spPr>
        <p:txBody>
          <a:bodyPr wrap="square" rtlCol="0">
            <a:spAutoFit/>
          </a:bodyPr>
          <a:lstStyle/>
          <a:p>
            <a:pPr algn="ctr"/>
            <a:r>
              <a:rPr lang="en-US" altLang="ja-JP" sz="1600" dirty="0">
                <a:solidFill>
                  <a:prstClr val="black"/>
                </a:solidFill>
              </a:rPr>
              <a:t>iCloud</a:t>
            </a:r>
            <a:endParaRPr lang="ja-JP" altLang="en-US" sz="1600" dirty="0">
              <a:solidFill>
                <a:prstClr val="black"/>
              </a:solidFill>
            </a:endParaRPr>
          </a:p>
        </p:txBody>
      </p:sp>
      <p:sp>
        <p:nvSpPr>
          <p:cNvPr id="14" name="テキスト ボックス 13"/>
          <p:cNvSpPr txBox="1"/>
          <p:nvPr/>
        </p:nvSpPr>
        <p:spPr>
          <a:xfrm>
            <a:off x="3727994" y="5996391"/>
            <a:ext cx="1329395" cy="338554"/>
          </a:xfrm>
          <a:prstGeom prst="rect">
            <a:avLst/>
          </a:prstGeom>
          <a:noFill/>
        </p:spPr>
        <p:txBody>
          <a:bodyPr wrap="square" rtlCol="0">
            <a:spAutoFit/>
          </a:bodyPr>
          <a:lstStyle/>
          <a:p>
            <a:pPr algn="ctr"/>
            <a:r>
              <a:rPr lang="en-US" altLang="ja-JP" sz="1600" dirty="0">
                <a:solidFill>
                  <a:prstClr val="black"/>
                </a:solidFill>
              </a:rPr>
              <a:t>Dropbox</a:t>
            </a:r>
            <a:endParaRPr lang="ja-JP" altLang="en-US" sz="1600" dirty="0">
              <a:solidFill>
                <a:prstClr val="black"/>
              </a:solidFill>
            </a:endParaRPr>
          </a:p>
        </p:txBody>
      </p:sp>
      <p:sp>
        <p:nvSpPr>
          <p:cNvPr id="15" name="右矢印 14"/>
          <p:cNvSpPr/>
          <p:nvPr/>
        </p:nvSpPr>
        <p:spPr>
          <a:xfrm>
            <a:off x="5057389" y="1779378"/>
            <a:ext cx="2408703" cy="469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漏洩</a:t>
            </a:r>
          </a:p>
        </p:txBody>
      </p:sp>
      <p:sp>
        <p:nvSpPr>
          <p:cNvPr id="16" name="右矢印 15"/>
          <p:cNvSpPr/>
          <p:nvPr/>
        </p:nvSpPr>
        <p:spPr>
          <a:xfrm rot="932257">
            <a:off x="1796213" y="2484371"/>
            <a:ext cx="2264578"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dirty="0">
              <a:solidFill>
                <a:prstClr val="white"/>
              </a:solidFill>
            </a:endParaRPr>
          </a:p>
        </p:txBody>
      </p:sp>
      <p:sp>
        <p:nvSpPr>
          <p:cNvPr id="17" name="右矢印 16"/>
          <p:cNvSpPr/>
          <p:nvPr/>
        </p:nvSpPr>
        <p:spPr>
          <a:xfrm rot="1919280">
            <a:off x="1471791" y="3287387"/>
            <a:ext cx="2704311"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sp>
        <p:nvSpPr>
          <p:cNvPr id="18" name="右矢印 17"/>
          <p:cNvSpPr/>
          <p:nvPr/>
        </p:nvSpPr>
        <p:spPr>
          <a:xfrm rot="2510716">
            <a:off x="951513" y="4104677"/>
            <a:ext cx="3537413"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dirty="0">
              <a:solidFill>
                <a:prstClr val="white"/>
              </a:solidFill>
            </a:endParaRPr>
          </a:p>
        </p:txBody>
      </p:sp>
      <p:sp>
        <p:nvSpPr>
          <p:cNvPr id="19" name="テキスト ボックス 18"/>
          <p:cNvSpPr txBox="1"/>
          <p:nvPr/>
        </p:nvSpPr>
        <p:spPr>
          <a:xfrm>
            <a:off x="4585906" y="1344462"/>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0" name="テキスト ボックス 19"/>
          <p:cNvSpPr txBox="1"/>
          <p:nvPr/>
        </p:nvSpPr>
        <p:spPr>
          <a:xfrm>
            <a:off x="4571170" y="2718638"/>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1" name="テキスト ボックス 20"/>
          <p:cNvSpPr txBox="1"/>
          <p:nvPr/>
        </p:nvSpPr>
        <p:spPr>
          <a:xfrm>
            <a:off x="4571170" y="3993200"/>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2" name="テキスト ボックス 21"/>
          <p:cNvSpPr txBox="1"/>
          <p:nvPr/>
        </p:nvSpPr>
        <p:spPr>
          <a:xfrm>
            <a:off x="4571170" y="5225580"/>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4" name="右矢印 23"/>
          <p:cNvSpPr/>
          <p:nvPr/>
        </p:nvSpPr>
        <p:spPr>
          <a:xfrm>
            <a:off x="1884014" y="1791116"/>
            <a:ext cx="2175709"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sp>
        <p:nvSpPr>
          <p:cNvPr id="25" name="右矢印 24"/>
          <p:cNvSpPr/>
          <p:nvPr/>
        </p:nvSpPr>
        <p:spPr>
          <a:xfrm rot="20667743" flipH="1">
            <a:off x="5157608" y="2460724"/>
            <a:ext cx="2231093" cy="33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6" name="右矢印 25"/>
          <p:cNvSpPr/>
          <p:nvPr/>
        </p:nvSpPr>
        <p:spPr>
          <a:xfrm rot="19680720" flipH="1">
            <a:off x="5044002" y="3263740"/>
            <a:ext cx="2664324" cy="33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右矢印 26"/>
          <p:cNvSpPr/>
          <p:nvPr/>
        </p:nvSpPr>
        <p:spPr>
          <a:xfrm rot="19089284" flipH="1">
            <a:off x="4735804" y="4081030"/>
            <a:ext cx="3485107" cy="33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29" name="図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776" y="2961353"/>
            <a:ext cx="870108" cy="870108"/>
          </a:xfrm>
          <a:prstGeom prst="rect">
            <a:avLst/>
          </a:prstGeom>
        </p:spPr>
      </p:pic>
      <p:pic>
        <p:nvPicPr>
          <p:cNvPr id="30" name="図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389" y="4279513"/>
            <a:ext cx="870108" cy="870108"/>
          </a:xfrm>
          <a:prstGeom prst="rect">
            <a:avLst/>
          </a:prstGeom>
        </p:spPr>
      </p:pic>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389" y="5615527"/>
            <a:ext cx="870108" cy="870108"/>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477" y="1505201"/>
            <a:ext cx="629801" cy="646608"/>
          </a:xfrm>
          <a:prstGeom prst="rect">
            <a:avLst/>
          </a:prstGeom>
        </p:spPr>
      </p:pic>
      <p:sp>
        <p:nvSpPr>
          <p:cNvPr id="3" name="フッター プレースホルダー 2">
            <a:extLst>
              <a:ext uri="{FF2B5EF4-FFF2-40B4-BE49-F238E27FC236}">
                <a16:creationId xmlns:a16="http://schemas.microsoft.com/office/drawing/2014/main" id="{D81264EE-DD41-43E1-AE40-478489278C7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77EF86F6-CE2D-46C8-AA8F-8B433A37F64A}"/>
              </a:ext>
            </a:extLst>
          </p:cNvPr>
          <p:cNvSpPr>
            <a:spLocks noGrp="1"/>
          </p:cNvSpPr>
          <p:nvPr>
            <p:ph type="sldNum" sz="quarter" idx="12"/>
          </p:nvPr>
        </p:nvSpPr>
        <p:spPr/>
        <p:txBody>
          <a:bodyPr/>
          <a:lstStyle/>
          <a:p>
            <a:fld id="{7E280EC1-6B44-4B49-82BC-9ACA7170F820}" type="slidenum">
              <a:rPr lang="ja-JP" altLang="en-US" smtClean="0"/>
              <a:pPr/>
              <a:t>19</a:t>
            </a:fld>
            <a:endParaRPr lang="ja-JP" altLang="en-US"/>
          </a:p>
        </p:txBody>
      </p:sp>
    </p:spTree>
    <p:extLst>
      <p:ext uri="{BB962C8B-B14F-4D97-AF65-F5344CB8AC3E}">
        <p14:creationId xmlns:p14="http://schemas.microsoft.com/office/powerpoint/2010/main" val="15229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42" presetClass="path" presetSubtype="0" accel="50000" decel="50000" fill="hold" grpId="1" nodeType="afterEffect">
                                  <p:stCondLst>
                                    <p:cond delay="0"/>
                                  </p:stCondLst>
                                  <p:childTnLst>
                                    <p:animMotion origin="layout" path="M 3.33333E-6 1.85185E-6 L 0.18732 -0.00116 " pathEditMode="relative" rAng="0" ptsTypes="AA">
                                      <p:cBhvr>
                                        <p:cTn id="40" dur="2000" fill="hold"/>
                                        <p:tgtEl>
                                          <p:spTgt spid="19"/>
                                        </p:tgtEl>
                                        <p:attrNameLst>
                                          <p:attrName>ppt_x</p:attrName>
                                          <p:attrName>ppt_y</p:attrName>
                                        </p:attrNameLst>
                                      </p:cBhvr>
                                      <p:rCtr x="9358" y="-69"/>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19" grpId="1" animBg="1"/>
      <p:bldP spid="20" grpId="0" animBg="1"/>
      <p:bldP spid="21" grpId="0" animBg="1"/>
      <p:bldP spid="22"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dirty="0"/>
              <a:t>学習目標 </a:t>
            </a:r>
            <a:r>
              <a:rPr lang="en-US" altLang="ja-JP" dirty="0" smtClean="0"/>
              <a:t>- </a:t>
            </a:r>
            <a:r>
              <a:rPr lang="ja-JP" altLang="en-US" dirty="0" smtClean="0"/>
              <a:t>安全</a:t>
            </a:r>
            <a:r>
              <a:rPr lang="ja-JP" altLang="en-US" dirty="0"/>
              <a:t>な設定</a:t>
            </a:r>
            <a:r>
              <a:rPr lang="ja-JP" altLang="en-US" dirty="0" smtClean="0"/>
              <a:t>（２）</a:t>
            </a:r>
            <a:endParaRPr lang="ja-JP" altLang="en-US" dirty="0"/>
          </a:p>
        </p:txBody>
      </p:sp>
      <p:sp>
        <p:nvSpPr>
          <p:cNvPr id="3" name="コンテンツ プレースホルダー 2"/>
          <p:cNvSpPr>
            <a:spLocks noGrp="1"/>
          </p:cNvSpPr>
          <p:nvPr>
            <p:ph idx="1"/>
          </p:nvPr>
        </p:nvSpPr>
        <p:spPr/>
        <p:txBody>
          <a:bodyPr/>
          <a:lstStyle/>
          <a:p>
            <a:r>
              <a:rPr kumimoji="1" lang="ja-JP" altLang="en-US" dirty="0" smtClean="0"/>
              <a:t>パスワードの仕組みを</a:t>
            </a:r>
            <a:r>
              <a:rPr kumimoji="1" lang="ja-JP" altLang="en-US" dirty="0" smtClean="0"/>
              <a:t>理解</a:t>
            </a:r>
            <a:r>
              <a:rPr lang="ja-JP" altLang="en-US" dirty="0" smtClean="0"/>
              <a:t>する</a:t>
            </a:r>
            <a:r>
              <a:rPr lang="ja-JP" altLang="en-US" dirty="0"/>
              <a:t>。</a:t>
            </a:r>
            <a:endParaRPr kumimoji="1" lang="en-US" altLang="ja-JP" dirty="0" smtClean="0"/>
          </a:p>
          <a:p>
            <a:r>
              <a:rPr lang="ja-JP" altLang="en-US" dirty="0" smtClean="0"/>
              <a:t>パスワードが他人に知られる過程の想定</a:t>
            </a:r>
            <a:r>
              <a:rPr lang="ja-JP" altLang="en-US" dirty="0" smtClean="0"/>
              <a:t>が</a:t>
            </a:r>
            <a:r>
              <a:rPr lang="ja-JP" altLang="en-US" dirty="0" smtClean="0"/>
              <a:t>できるようになる</a:t>
            </a:r>
            <a:r>
              <a:rPr lang="ja-JP" altLang="en-US" dirty="0"/>
              <a:t>。</a:t>
            </a:r>
            <a:endParaRPr lang="en-US" altLang="ja-JP" dirty="0" smtClean="0"/>
          </a:p>
          <a:p>
            <a:r>
              <a:rPr lang="ja-JP" altLang="en-US" dirty="0" smtClean="0"/>
              <a:t>多要素</a:t>
            </a:r>
            <a:r>
              <a:rPr lang="ja-JP" altLang="en-US" dirty="0"/>
              <a:t>認証・多段階</a:t>
            </a:r>
            <a:r>
              <a:rPr lang="ja-JP" altLang="en-US" dirty="0" smtClean="0"/>
              <a:t>認証の仕組みを</a:t>
            </a:r>
            <a:r>
              <a:rPr lang="ja-JP" altLang="en-US" dirty="0" smtClean="0"/>
              <a:t>理解</a:t>
            </a:r>
            <a:r>
              <a:rPr lang="ja-JP" altLang="en-US" dirty="0" smtClean="0"/>
              <a:t>する</a:t>
            </a:r>
            <a:r>
              <a:rPr lang="ja-JP" altLang="en-US" dirty="0"/>
              <a:t>。</a:t>
            </a:r>
            <a:endParaRPr lang="en-US" altLang="ja-JP" dirty="0" smtClean="0"/>
          </a:p>
          <a:p>
            <a:r>
              <a:rPr kumimoji="1" lang="ja-JP" altLang="en-US" dirty="0" smtClean="0"/>
              <a:t>無線</a:t>
            </a:r>
            <a:r>
              <a:rPr kumimoji="1" lang="en-US" altLang="ja-JP" dirty="0" smtClean="0"/>
              <a:t>LAN </a:t>
            </a:r>
            <a:r>
              <a:rPr kumimoji="1" lang="ja-JP" altLang="en-US" dirty="0" smtClean="0"/>
              <a:t>の脅威について</a:t>
            </a:r>
            <a:r>
              <a:rPr kumimoji="1" lang="ja-JP" altLang="en-US" dirty="0" smtClean="0"/>
              <a:t>理解</a:t>
            </a:r>
            <a:r>
              <a:rPr lang="ja-JP" altLang="en-US" dirty="0" smtClean="0"/>
              <a:t>する</a:t>
            </a:r>
            <a:r>
              <a:rPr lang="ja-JP" altLang="en-US" dirty="0"/>
              <a:t>。</a:t>
            </a:r>
            <a:endParaRPr kumimoji="1" lang="en-US" altLang="ja-JP" dirty="0" smtClean="0"/>
          </a:p>
          <a:p>
            <a:r>
              <a:rPr lang="ja-JP" altLang="en-US" dirty="0"/>
              <a:t>使用</a:t>
            </a:r>
            <a:r>
              <a:rPr lang="ja-JP" altLang="en-US" dirty="0" smtClean="0"/>
              <a:t>すべきではない無線</a:t>
            </a:r>
            <a:r>
              <a:rPr lang="en-US" altLang="ja-JP" dirty="0" smtClean="0"/>
              <a:t>LAN</a:t>
            </a:r>
            <a:r>
              <a:rPr lang="ja-JP" altLang="en-US" dirty="0" smtClean="0"/>
              <a:t>サービスの区別が</a:t>
            </a:r>
            <a:r>
              <a:rPr lang="ja-JP" altLang="en-US" dirty="0" smtClean="0"/>
              <a:t>つけられるようになる。</a:t>
            </a:r>
            <a:endParaRPr kumimoji="1" lang="ja-JP" altLang="en-US" dirty="0"/>
          </a:p>
        </p:txBody>
      </p:sp>
    </p:spTree>
    <p:extLst>
      <p:ext uri="{BB962C8B-B14F-4D97-AF65-F5344CB8AC3E}">
        <p14:creationId xmlns:p14="http://schemas.microsoft.com/office/powerpoint/2010/main" val="178507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良いパスワードなら？</a:t>
            </a:r>
          </a:p>
        </p:txBody>
      </p:sp>
      <p:sp>
        <p:nvSpPr>
          <p:cNvPr id="5" name="コンテンツ プレースホルダー 4"/>
          <p:cNvSpPr>
            <a:spLocks noGrp="1"/>
          </p:cNvSpPr>
          <p:nvPr>
            <p:ph idx="1"/>
          </p:nvPr>
        </p:nvSpPr>
        <p:spPr/>
        <p:txBody>
          <a:bodyPr>
            <a:normAutofit fontScale="92500" lnSpcReduction="20000"/>
          </a:bodyPr>
          <a:lstStyle/>
          <a:p>
            <a:pPr>
              <a:lnSpc>
                <a:spcPct val="100000"/>
              </a:lnSpc>
            </a:pPr>
            <a:r>
              <a:rPr kumimoji="1" lang="ja-JP" altLang="en-US" sz="3200" dirty="0"/>
              <a:t>長くて複雑なパスワードなら、総当たりや辞書攻撃ではばれないから、使いまわしても良くない？</a:t>
            </a:r>
            <a:endParaRPr kumimoji="1" lang="en-US" altLang="ja-JP" sz="3200" dirty="0"/>
          </a:p>
          <a:p>
            <a:pPr lvl="2">
              <a:lnSpc>
                <a:spcPct val="100000"/>
              </a:lnSpc>
            </a:pPr>
            <a:endParaRPr lang="en-US" altLang="ja-JP" sz="2000" dirty="0"/>
          </a:p>
          <a:p>
            <a:pPr>
              <a:lnSpc>
                <a:spcPct val="100000"/>
              </a:lnSpc>
            </a:pPr>
            <a:r>
              <a:rPr kumimoji="1" lang="ja-JP" altLang="en-US" sz="3200" dirty="0"/>
              <a:t>万一盗聴などで生パスワードが漏れたら、全部変更しなければならない</a:t>
            </a:r>
            <a:endParaRPr kumimoji="1" lang="en-US" altLang="ja-JP" sz="3200" dirty="0"/>
          </a:p>
          <a:p>
            <a:pPr>
              <a:lnSpc>
                <a:spcPct val="100000"/>
              </a:lnSpc>
            </a:pPr>
            <a:r>
              <a:rPr kumimoji="1" lang="ja-JP" altLang="en-US" sz="3200" dirty="0"/>
              <a:t>パスワードをそのままサーバに保存していないようなサービス</a:t>
            </a:r>
            <a:r>
              <a:rPr lang="ja-JP" altLang="en-US" sz="3200" dirty="0"/>
              <a:t>も</a:t>
            </a:r>
            <a:r>
              <a:rPr kumimoji="1" lang="ja-JP" altLang="en-US" sz="3200" dirty="0"/>
              <a:t>結構ある</a:t>
            </a:r>
            <a:endParaRPr kumimoji="1" lang="en-US" altLang="ja-JP" sz="3200" dirty="0"/>
          </a:p>
          <a:p>
            <a:pPr lvl="1">
              <a:lnSpc>
                <a:spcPct val="100000"/>
              </a:lnSpc>
            </a:pPr>
            <a:r>
              <a:rPr lang="ja-JP" altLang="en-US" sz="2800" dirty="0"/>
              <a:t>利用者からは管理がどうなっているかわからない</a:t>
            </a:r>
            <a:endParaRPr lang="en-US" altLang="ja-JP" sz="2800" dirty="0"/>
          </a:p>
          <a:p>
            <a:pPr lvl="1">
              <a:lnSpc>
                <a:spcPct val="100000"/>
              </a:lnSpc>
            </a:pPr>
            <a:r>
              <a:rPr lang="ja-JP" altLang="en-US" sz="2800" dirty="0"/>
              <a:t>どんなに複雑なパスワードでも無駄</a:t>
            </a:r>
            <a:endParaRPr lang="en-US" altLang="ja-JP" sz="2800" dirty="0"/>
          </a:p>
          <a:p>
            <a:pPr lvl="1">
              <a:lnSpc>
                <a:spcPct val="100000"/>
              </a:lnSpc>
            </a:pPr>
            <a:r>
              <a:rPr kumimoji="1" lang="ja-JP" altLang="en-US" sz="2800" dirty="0"/>
              <a:t>情報漏洩が発生してからわかっても</a:t>
            </a:r>
            <a:r>
              <a:rPr lang="ja-JP" altLang="en-US" sz="2800" dirty="0"/>
              <a:t>手遅れ</a:t>
            </a:r>
            <a:r>
              <a:rPr lang="en-US" altLang="ja-JP" sz="2800" dirty="0"/>
              <a:t>…</a:t>
            </a:r>
            <a:endParaRPr kumimoji="1" lang="ja-JP" altLang="en-US" sz="2800" dirty="0"/>
          </a:p>
        </p:txBody>
      </p:sp>
      <p:sp>
        <p:nvSpPr>
          <p:cNvPr id="6" name="十字形 5"/>
          <p:cNvSpPr/>
          <p:nvPr/>
        </p:nvSpPr>
        <p:spPr>
          <a:xfrm rot="2700000">
            <a:off x="3647768" y="1297613"/>
            <a:ext cx="1848465" cy="1848465"/>
          </a:xfrm>
          <a:prstGeom prst="plus">
            <a:avLst>
              <a:gd name="adj" fmla="val 382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8896F59F-765D-4FA2-AB0F-0181E0ABD5C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943CE105-CD60-4428-81F9-9A7DCE126B70}"/>
              </a:ext>
            </a:extLst>
          </p:cNvPr>
          <p:cNvSpPr>
            <a:spLocks noGrp="1"/>
          </p:cNvSpPr>
          <p:nvPr>
            <p:ph type="sldNum" sz="quarter" idx="12"/>
          </p:nvPr>
        </p:nvSpPr>
        <p:spPr/>
        <p:txBody>
          <a:bodyPr/>
          <a:lstStyle/>
          <a:p>
            <a:fld id="{7E280EC1-6B44-4B49-82BC-9ACA7170F820}" type="slidenum">
              <a:rPr lang="ja-JP" altLang="en-US" smtClean="0"/>
              <a:pPr/>
              <a:t>20</a:t>
            </a:fld>
            <a:endParaRPr lang="ja-JP" altLang="en-US"/>
          </a:p>
        </p:txBody>
      </p:sp>
    </p:spTree>
    <p:extLst>
      <p:ext uri="{BB962C8B-B14F-4D97-AF65-F5344CB8AC3E}">
        <p14:creationId xmlns:p14="http://schemas.microsoft.com/office/powerpoint/2010/main" val="397203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使いまわさない工夫</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sz="3200" dirty="0"/>
              <a:t>自分は覚えやすく、他人には推測されず、サービス毎に変化させる</a:t>
            </a:r>
            <a:r>
              <a:rPr kumimoji="1" lang="en-US" altLang="ja-JP" sz="3200" dirty="0"/>
              <a:t>…</a:t>
            </a:r>
            <a:r>
              <a:rPr kumimoji="1" lang="ja-JP" altLang="en-US" sz="3200" dirty="0"/>
              <a:t>どうしよう</a:t>
            </a:r>
            <a:endParaRPr kumimoji="1" lang="en-US" altLang="ja-JP" sz="3200" dirty="0"/>
          </a:p>
          <a:p>
            <a:endParaRPr lang="en-US" altLang="ja-JP" sz="3200" dirty="0"/>
          </a:p>
          <a:p>
            <a:r>
              <a:rPr kumimoji="1" lang="ja-JP" altLang="en-US" sz="3200" dirty="0"/>
              <a:t>全部を覚えないでいいようにルールを作る</a:t>
            </a:r>
            <a:endParaRPr lang="en-US" altLang="ja-JP" sz="3200" dirty="0"/>
          </a:p>
          <a:p>
            <a:pPr lvl="1"/>
            <a:r>
              <a:rPr kumimoji="1" lang="ja-JP" altLang="en-US" sz="2800" dirty="0"/>
              <a:t>固定文字列（コアパスワード）だけ覚えて、サービス名などから連想される文字列を少し足す</a:t>
            </a:r>
            <a:endParaRPr lang="en-US" altLang="ja-JP" sz="2800" dirty="0"/>
          </a:p>
          <a:p>
            <a:pPr lvl="1"/>
            <a:r>
              <a:rPr lang="ja-JP" altLang="en-US" sz="2800" dirty="0"/>
              <a:t>足した文字列だけ紙にメモっても安全</a:t>
            </a:r>
            <a:endParaRPr lang="en-US" altLang="ja-JP" sz="2800" dirty="0"/>
          </a:p>
          <a:p>
            <a:r>
              <a:rPr lang="ja-JP" altLang="en-US" sz="3200" dirty="0"/>
              <a:t>しかし全部脳内で済ますのは限界</a:t>
            </a:r>
            <a:r>
              <a:rPr lang="en-US" altLang="ja-JP" sz="3200" dirty="0"/>
              <a:t>……</a:t>
            </a:r>
          </a:p>
          <a:p>
            <a:pPr lvl="1"/>
            <a:r>
              <a:rPr lang="ja-JP" altLang="en-US" sz="2800" dirty="0"/>
              <a:t>個人的には紙にメモして大事に保管するのもアリだと思う</a:t>
            </a:r>
            <a:endParaRPr lang="en-US" altLang="ja-JP" sz="2800" dirty="0"/>
          </a:p>
          <a:p>
            <a:pPr lvl="1"/>
            <a:r>
              <a:rPr lang="ja-JP" altLang="en-US" sz="2800" dirty="0"/>
              <a:t>それでも</a:t>
            </a:r>
            <a:r>
              <a:rPr lang="en-US" altLang="ja-JP" sz="2800" dirty="0"/>
              <a:t>100</a:t>
            </a:r>
            <a:r>
              <a:rPr lang="ja-JP" altLang="en-US" sz="2800" dirty="0"/>
              <a:t>個とかになるとお手上げ</a:t>
            </a:r>
            <a:endParaRPr lang="en-US" altLang="ja-JP" sz="2800" dirty="0"/>
          </a:p>
          <a:p>
            <a:pPr lvl="1"/>
            <a:endParaRPr lang="en-US" altLang="ja-JP" sz="2800" dirty="0"/>
          </a:p>
        </p:txBody>
      </p:sp>
      <p:sp>
        <p:nvSpPr>
          <p:cNvPr id="4" name="フッター プレースホルダー 3">
            <a:extLst>
              <a:ext uri="{FF2B5EF4-FFF2-40B4-BE49-F238E27FC236}">
                <a16:creationId xmlns:a16="http://schemas.microsoft.com/office/drawing/2014/main" id="{E6A6AE0A-3DE4-41D8-B21C-BC0523F4E9F9}"/>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FE98D2D-AF7D-4828-9DE8-CAB0E960B8D2}"/>
              </a:ext>
            </a:extLst>
          </p:cNvPr>
          <p:cNvSpPr>
            <a:spLocks noGrp="1"/>
          </p:cNvSpPr>
          <p:nvPr>
            <p:ph type="sldNum" sz="quarter" idx="12"/>
          </p:nvPr>
        </p:nvSpPr>
        <p:spPr/>
        <p:txBody>
          <a:bodyPr/>
          <a:lstStyle/>
          <a:p>
            <a:fld id="{7E280EC1-6B44-4B49-82BC-9ACA7170F820}" type="slidenum">
              <a:rPr lang="ja-JP" altLang="en-US" smtClean="0"/>
              <a:pPr/>
              <a:t>21</a:t>
            </a:fld>
            <a:endParaRPr lang="ja-JP" altLang="en-US"/>
          </a:p>
        </p:txBody>
      </p:sp>
    </p:spTree>
    <p:extLst>
      <p:ext uri="{BB962C8B-B14F-4D97-AF65-F5344CB8AC3E}">
        <p14:creationId xmlns:p14="http://schemas.microsoft.com/office/powerpoint/2010/main" val="142415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機械に覚えさせる</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a:lnSpc>
                <a:spcPct val="110000"/>
              </a:lnSpc>
            </a:pPr>
            <a:r>
              <a:rPr kumimoji="1" lang="ja-JP" altLang="en-US" sz="3600" dirty="0"/>
              <a:t>ブラウザの保存機能は使うな</a:t>
            </a:r>
            <a:r>
              <a:rPr lang="ja-JP" altLang="en-US" sz="3600" dirty="0"/>
              <a:t>、という意見</a:t>
            </a:r>
            <a:endParaRPr kumimoji="1" lang="en-US" altLang="ja-JP" sz="3600" dirty="0"/>
          </a:p>
          <a:p>
            <a:pPr lvl="1">
              <a:lnSpc>
                <a:spcPct val="110000"/>
              </a:lnSpc>
            </a:pPr>
            <a:r>
              <a:rPr lang="ja-JP" altLang="en-US" sz="3200" dirty="0"/>
              <a:t>その</a:t>
            </a:r>
            <a:r>
              <a:rPr lang="en-US" altLang="ja-JP" sz="3200" dirty="0"/>
              <a:t>PC</a:t>
            </a:r>
            <a:r>
              <a:rPr lang="ja-JP" altLang="en-US" sz="3200" dirty="0"/>
              <a:t>が他人に操作されるとまずい</a:t>
            </a:r>
            <a:endParaRPr lang="en-US" altLang="ja-JP" sz="3200" dirty="0"/>
          </a:p>
          <a:p>
            <a:pPr lvl="1">
              <a:lnSpc>
                <a:spcPct val="110000"/>
              </a:lnSpc>
            </a:pPr>
            <a:r>
              <a:rPr lang="ja-JP" altLang="en-US" sz="3200" dirty="0"/>
              <a:t>保存したデータを吸い取るウイルスもある</a:t>
            </a:r>
            <a:endParaRPr lang="en-US" altLang="ja-JP" sz="3200" dirty="0"/>
          </a:p>
          <a:p>
            <a:pPr>
              <a:lnSpc>
                <a:spcPct val="110000"/>
              </a:lnSpc>
            </a:pPr>
            <a:r>
              <a:rPr lang="ja-JP" altLang="en-US" sz="3600" dirty="0"/>
              <a:t>覚えられずに同じパスワードを使いまわすのとどちらがリスクが高いだろう？</a:t>
            </a:r>
            <a:endParaRPr lang="en-US" altLang="ja-JP" sz="3600" dirty="0"/>
          </a:p>
          <a:p>
            <a:pPr>
              <a:lnSpc>
                <a:spcPct val="110000"/>
              </a:lnSpc>
            </a:pPr>
            <a:endParaRPr lang="en-US" altLang="ja-JP" sz="3600" dirty="0"/>
          </a:p>
          <a:p>
            <a:pPr>
              <a:lnSpc>
                <a:spcPct val="110000"/>
              </a:lnSpc>
            </a:pPr>
            <a:r>
              <a:rPr lang="ja-JP" altLang="en-US" sz="3600" dirty="0"/>
              <a:t>スマホやパソコンにもパスワードを記憶する機能が内蔵</a:t>
            </a:r>
            <a:endParaRPr lang="en-US" altLang="ja-JP" sz="3600" dirty="0"/>
          </a:p>
          <a:p>
            <a:pPr lvl="1">
              <a:lnSpc>
                <a:spcPct val="110000"/>
              </a:lnSpc>
            </a:pPr>
            <a:r>
              <a:rPr lang="ja-JP" altLang="en-US" sz="3300" dirty="0"/>
              <a:t>端末をきちんとセキュリティ対策する前提（前回の講義）</a:t>
            </a:r>
            <a:endParaRPr lang="en-US" altLang="ja-JP" sz="3300" dirty="0"/>
          </a:p>
          <a:p>
            <a:pPr lvl="2">
              <a:lnSpc>
                <a:spcPct val="110000"/>
              </a:lnSpc>
            </a:pPr>
            <a:r>
              <a:rPr lang="ja-JP" altLang="en-US" sz="2900" dirty="0"/>
              <a:t>ロックをかける</a:t>
            </a:r>
            <a:endParaRPr lang="en-US" altLang="ja-JP" sz="2900" dirty="0"/>
          </a:p>
          <a:p>
            <a:pPr lvl="2">
              <a:lnSpc>
                <a:spcPct val="110000"/>
              </a:lnSpc>
            </a:pPr>
            <a:r>
              <a:rPr lang="ja-JP" altLang="en-US" sz="2900" dirty="0"/>
              <a:t>マルウェア対策する</a:t>
            </a:r>
            <a:endParaRPr lang="en-US" altLang="ja-JP" sz="2900" dirty="0"/>
          </a:p>
        </p:txBody>
      </p:sp>
      <p:sp>
        <p:nvSpPr>
          <p:cNvPr id="4" name="フッター プレースホルダー 3">
            <a:extLst>
              <a:ext uri="{FF2B5EF4-FFF2-40B4-BE49-F238E27FC236}">
                <a16:creationId xmlns:a16="http://schemas.microsoft.com/office/drawing/2014/main" id="{52A14FCE-64BA-4F73-B0AC-B4ABFF7D399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4FEB159-8A12-47D8-BD7F-37A4EB67CFDC}"/>
              </a:ext>
            </a:extLst>
          </p:cNvPr>
          <p:cNvSpPr>
            <a:spLocks noGrp="1"/>
          </p:cNvSpPr>
          <p:nvPr>
            <p:ph type="sldNum" sz="quarter" idx="12"/>
          </p:nvPr>
        </p:nvSpPr>
        <p:spPr/>
        <p:txBody>
          <a:bodyPr/>
          <a:lstStyle/>
          <a:p>
            <a:fld id="{7E280EC1-6B44-4B49-82BC-9ACA7170F820}" type="slidenum">
              <a:rPr lang="ja-JP" altLang="en-US" smtClean="0"/>
              <a:pPr/>
              <a:t>22</a:t>
            </a:fld>
            <a:endParaRPr lang="ja-JP" altLang="en-US"/>
          </a:p>
        </p:txBody>
      </p:sp>
    </p:spTree>
    <p:extLst>
      <p:ext uri="{BB962C8B-B14F-4D97-AF65-F5344CB8AC3E}">
        <p14:creationId xmlns:p14="http://schemas.microsoft.com/office/powerpoint/2010/main" val="276450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パスワード管理ソフト</a:t>
            </a:r>
            <a:endParaRPr kumimoji="1" lang="ja-JP" altLang="en-US" sz="4000" dirty="0"/>
          </a:p>
        </p:txBody>
      </p:sp>
      <p:sp>
        <p:nvSpPr>
          <p:cNvPr id="3" name="コンテンツ プレースホルダー 2"/>
          <p:cNvSpPr>
            <a:spLocks noGrp="1"/>
          </p:cNvSpPr>
          <p:nvPr>
            <p:ph idx="1"/>
          </p:nvPr>
        </p:nvSpPr>
        <p:spPr/>
        <p:txBody>
          <a:bodyPr>
            <a:normAutofit fontScale="92500"/>
          </a:bodyPr>
          <a:lstStyle/>
          <a:p>
            <a:pPr>
              <a:lnSpc>
                <a:spcPct val="100000"/>
              </a:lnSpc>
            </a:pPr>
            <a:r>
              <a:rPr lang="ja-JP" altLang="en-US" sz="3200" dirty="0"/>
              <a:t>サービス毎のアカウント情報を手元で暗号化し安全に保持・管理してくれるソフト・アプリ</a:t>
            </a:r>
            <a:endParaRPr lang="en-US" altLang="ja-JP" sz="3200" dirty="0"/>
          </a:p>
          <a:p>
            <a:pPr lvl="1">
              <a:lnSpc>
                <a:spcPct val="100000"/>
              </a:lnSpc>
            </a:pPr>
            <a:r>
              <a:rPr lang="en-US" altLang="ja-JP" sz="2800" dirty="0" err="1"/>
              <a:t>Lastpass</a:t>
            </a:r>
            <a:r>
              <a:rPr lang="en-US" altLang="ja-JP" sz="2800" dirty="0"/>
              <a:t>, 1Password, KeePass </a:t>
            </a:r>
            <a:r>
              <a:rPr lang="ja-JP" altLang="en-US" sz="2800" dirty="0"/>
              <a:t>等々</a:t>
            </a:r>
            <a:endParaRPr lang="en-US" altLang="ja-JP" sz="2800" dirty="0"/>
          </a:p>
          <a:p>
            <a:pPr lvl="2">
              <a:lnSpc>
                <a:spcPct val="100000"/>
              </a:lnSpc>
            </a:pPr>
            <a:endParaRPr lang="en-US" altLang="ja-JP" sz="2000" dirty="0"/>
          </a:p>
          <a:p>
            <a:pPr>
              <a:lnSpc>
                <a:spcPct val="100000"/>
              </a:lnSpc>
            </a:pPr>
            <a:r>
              <a:rPr lang="ja-JP" altLang="en-US" sz="3200" dirty="0"/>
              <a:t>複雑なパスワードを自動生成する機能も</a:t>
            </a:r>
            <a:endParaRPr lang="en-US" altLang="ja-JP" sz="3200" dirty="0"/>
          </a:p>
          <a:p>
            <a:pPr lvl="1">
              <a:lnSpc>
                <a:spcPct val="100000"/>
              </a:lnSpc>
            </a:pPr>
            <a:r>
              <a:rPr lang="ja-JP" altLang="en-US" sz="2800" dirty="0"/>
              <a:t>いちいち覚えなくても強いパスワードで守れる</a:t>
            </a:r>
            <a:endParaRPr lang="en-US" altLang="ja-JP" sz="2800" dirty="0"/>
          </a:p>
          <a:p>
            <a:pPr lvl="1">
              <a:lnSpc>
                <a:spcPct val="100000"/>
              </a:lnSpc>
            </a:pPr>
            <a:endParaRPr lang="en-US" altLang="ja-JP" sz="2800" dirty="0"/>
          </a:p>
          <a:p>
            <a:pPr>
              <a:lnSpc>
                <a:spcPct val="100000"/>
              </a:lnSpc>
            </a:pPr>
            <a:r>
              <a:rPr lang="ja-JP" altLang="en-US" sz="3200" dirty="0"/>
              <a:t>利用する場合は端末の保護がより重要</a:t>
            </a:r>
          </a:p>
          <a:p>
            <a:pPr lvl="1">
              <a:lnSpc>
                <a:spcPct val="100000"/>
              </a:lnSpc>
            </a:pPr>
            <a:r>
              <a:rPr lang="ja-JP" altLang="en-US" sz="2800" dirty="0"/>
              <a:t>マルウェアの標的になる事例もある</a:t>
            </a:r>
            <a:endParaRPr lang="en-US" altLang="ja-JP" sz="2800" dirty="0"/>
          </a:p>
        </p:txBody>
      </p:sp>
      <p:sp>
        <p:nvSpPr>
          <p:cNvPr id="4" name="フッター プレースホルダー 3">
            <a:extLst>
              <a:ext uri="{FF2B5EF4-FFF2-40B4-BE49-F238E27FC236}">
                <a16:creationId xmlns:a16="http://schemas.microsoft.com/office/drawing/2014/main" id="{42FC1596-A494-45DF-84F4-CD348B492EBF}"/>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EF008ACA-7DCB-4B3B-88FE-AC510096E823}"/>
              </a:ext>
            </a:extLst>
          </p:cNvPr>
          <p:cNvSpPr>
            <a:spLocks noGrp="1"/>
          </p:cNvSpPr>
          <p:nvPr>
            <p:ph type="sldNum" sz="quarter" idx="12"/>
          </p:nvPr>
        </p:nvSpPr>
        <p:spPr/>
        <p:txBody>
          <a:bodyPr/>
          <a:lstStyle/>
          <a:p>
            <a:fld id="{7E280EC1-6B44-4B49-82BC-9ACA7170F820}" type="slidenum">
              <a:rPr lang="ja-JP" altLang="en-US" smtClean="0"/>
              <a:pPr/>
              <a:t>23</a:t>
            </a:fld>
            <a:endParaRPr lang="ja-JP" altLang="en-US"/>
          </a:p>
        </p:txBody>
      </p:sp>
    </p:spTree>
    <p:extLst>
      <p:ext uri="{BB962C8B-B14F-4D97-AF65-F5344CB8AC3E}">
        <p14:creationId xmlns:p14="http://schemas.microsoft.com/office/powerpoint/2010/main" val="342743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LastPass </a:t>
            </a:r>
            <a:r>
              <a:rPr kumimoji="1" lang="ja-JP" altLang="en-US" dirty="0"/>
              <a:t>による自動入力</a:t>
            </a:r>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1527524" y="1395961"/>
            <a:ext cx="6628079" cy="5019523"/>
          </a:xfrm>
        </p:spPr>
      </p:pic>
      <p:sp>
        <p:nvSpPr>
          <p:cNvPr id="3" name="フッター プレースホルダー 2">
            <a:extLst>
              <a:ext uri="{FF2B5EF4-FFF2-40B4-BE49-F238E27FC236}">
                <a16:creationId xmlns:a16="http://schemas.microsoft.com/office/drawing/2014/main" id="{2847AEEC-20C5-4E01-BFD6-D4D4AC303F32}"/>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0D94026E-1101-4217-AE2D-7101542DB7AB}"/>
              </a:ext>
            </a:extLst>
          </p:cNvPr>
          <p:cNvSpPr>
            <a:spLocks noGrp="1"/>
          </p:cNvSpPr>
          <p:nvPr>
            <p:ph type="sldNum" sz="quarter" idx="12"/>
          </p:nvPr>
        </p:nvSpPr>
        <p:spPr/>
        <p:txBody>
          <a:bodyPr/>
          <a:lstStyle/>
          <a:p>
            <a:fld id="{7E280EC1-6B44-4B49-82BC-9ACA7170F820}" type="slidenum">
              <a:rPr lang="ja-JP" altLang="en-US" smtClean="0"/>
              <a:pPr/>
              <a:t>24</a:t>
            </a:fld>
            <a:endParaRPr lang="ja-JP" altLang="en-US"/>
          </a:p>
        </p:txBody>
      </p:sp>
    </p:spTree>
    <p:extLst>
      <p:ext uri="{BB962C8B-B14F-4D97-AF65-F5344CB8AC3E}">
        <p14:creationId xmlns:p14="http://schemas.microsoft.com/office/powerpoint/2010/main" val="81730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多要素認証・多段階認証</a:t>
            </a:r>
          </a:p>
        </p:txBody>
      </p:sp>
      <p:sp>
        <p:nvSpPr>
          <p:cNvPr id="3" name="コンテンツ プレースホルダー 2"/>
          <p:cNvSpPr>
            <a:spLocks noGrp="1"/>
          </p:cNvSpPr>
          <p:nvPr>
            <p:ph idx="1"/>
          </p:nvPr>
        </p:nvSpPr>
        <p:spPr>
          <a:xfrm>
            <a:off x="628649" y="1825625"/>
            <a:ext cx="6045106" cy="4351338"/>
          </a:xfrm>
        </p:spPr>
        <p:txBody>
          <a:bodyPr>
            <a:normAutofit/>
          </a:bodyPr>
          <a:lstStyle/>
          <a:p>
            <a:pPr>
              <a:lnSpc>
                <a:spcPct val="100000"/>
              </a:lnSpc>
            </a:pPr>
            <a:r>
              <a:rPr lang="ja-JP" altLang="en-US" sz="2400" dirty="0"/>
              <a:t>認証に</a:t>
            </a:r>
            <a:r>
              <a:rPr lang="en-US" altLang="ja-JP" sz="2400" dirty="0"/>
              <a:t>2</a:t>
            </a:r>
            <a:r>
              <a:rPr lang="ja-JP" altLang="en-US" sz="2400" dirty="0"/>
              <a:t>つ以上の情報を使用する</a:t>
            </a:r>
            <a:endParaRPr lang="en-US" altLang="ja-JP" sz="2400" dirty="0"/>
          </a:p>
          <a:p>
            <a:pPr lvl="1">
              <a:lnSpc>
                <a:spcPct val="100000"/>
              </a:lnSpc>
            </a:pPr>
            <a:r>
              <a:rPr lang="ja-JP" altLang="en-US" sz="2000" dirty="0"/>
              <a:t>記憶：正規の利用者のみが知っている情報</a:t>
            </a:r>
            <a:endParaRPr lang="en-US" altLang="ja-JP" sz="2000" dirty="0"/>
          </a:p>
          <a:p>
            <a:pPr lvl="2">
              <a:lnSpc>
                <a:spcPct val="100000"/>
              </a:lnSpc>
            </a:pPr>
            <a:r>
              <a:rPr lang="ja-JP" altLang="en-US" sz="1400" dirty="0"/>
              <a:t>パスワード、</a:t>
            </a:r>
            <a:r>
              <a:rPr lang="en-US" altLang="ja-JP" sz="1400" dirty="0"/>
              <a:t>PIN</a:t>
            </a:r>
            <a:r>
              <a:rPr lang="ja-JP" altLang="en-US" sz="1400" dirty="0"/>
              <a:t>コード</a:t>
            </a:r>
            <a:endParaRPr lang="en-US" altLang="ja-JP" sz="1400" dirty="0"/>
          </a:p>
          <a:p>
            <a:pPr lvl="1">
              <a:lnSpc>
                <a:spcPct val="100000"/>
              </a:lnSpc>
            </a:pPr>
            <a:r>
              <a:rPr lang="ja-JP" altLang="en-US" sz="2000" dirty="0"/>
              <a:t>所持：正規の利用者のみが持っているもの</a:t>
            </a:r>
            <a:endParaRPr lang="en-US" altLang="ja-JP" sz="2000" dirty="0"/>
          </a:p>
          <a:p>
            <a:pPr lvl="2">
              <a:lnSpc>
                <a:spcPct val="100000"/>
              </a:lnSpc>
            </a:pPr>
            <a:r>
              <a:rPr lang="en-US" altLang="ja-JP" sz="1400" dirty="0"/>
              <a:t>IC</a:t>
            </a:r>
            <a:r>
              <a:rPr lang="ja-JP" altLang="en-US" sz="1400" dirty="0"/>
              <a:t>カード、本人のスマートフォンなど</a:t>
            </a:r>
            <a:endParaRPr lang="en-US" altLang="ja-JP" sz="1400" dirty="0"/>
          </a:p>
          <a:p>
            <a:pPr lvl="1">
              <a:lnSpc>
                <a:spcPct val="100000"/>
              </a:lnSpc>
            </a:pPr>
            <a:r>
              <a:rPr lang="ja-JP" altLang="en-US" sz="2000" dirty="0"/>
              <a:t>バイオメトリクス：正規の利用者の身体の情報</a:t>
            </a:r>
            <a:endParaRPr lang="en-US" altLang="ja-JP" sz="2000" dirty="0"/>
          </a:p>
          <a:p>
            <a:pPr lvl="2">
              <a:lnSpc>
                <a:spcPct val="100000"/>
              </a:lnSpc>
            </a:pPr>
            <a:r>
              <a:rPr lang="ja-JP" altLang="en-US" sz="1400" dirty="0"/>
              <a:t>指紋・虹彩・静脈など</a:t>
            </a:r>
            <a:endParaRPr lang="en-US" altLang="ja-JP" sz="1400" dirty="0"/>
          </a:p>
          <a:p>
            <a:pPr lvl="2">
              <a:lnSpc>
                <a:spcPct val="100000"/>
              </a:lnSpc>
            </a:pPr>
            <a:endParaRPr lang="en-US" altLang="ja-JP" sz="1400" dirty="0"/>
          </a:p>
          <a:p>
            <a:pPr>
              <a:lnSpc>
                <a:spcPct val="100000"/>
              </a:lnSpc>
            </a:pPr>
            <a:r>
              <a:rPr lang="ja-JP" altLang="en-US" sz="2400" dirty="0"/>
              <a:t>一般的なサービスでは特殊な機器が不要な二段階認証が普及しつつある</a:t>
            </a:r>
            <a:endParaRPr lang="en-US" altLang="ja-JP" sz="2400" dirty="0"/>
          </a:p>
          <a:p>
            <a:pPr lvl="1">
              <a:lnSpc>
                <a:spcPct val="100000"/>
              </a:lnSpc>
            </a:pPr>
            <a:r>
              <a:rPr lang="ja-JP" altLang="en-US" sz="2000" dirty="0"/>
              <a:t>スマホアプリへの通知やショートメッセージなど</a:t>
            </a:r>
            <a:endParaRPr lang="en-US" altLang="ja-JP" sz="2000" dirty="0"/>
          </a:p>
          <a:p>
            <a:pPr>
              <a:lnSpc>
                <a:spcPct val="100000"/>
              </a:lnSpc>
            </a:pPr>
            <a:r>
              <a:rPr lang="ja-JP" altLang="en-US" sz="2300" dirty="0"/>
              <a:t>さらにスマホが重要になってしまうのが難点？</a:t>
            </a:r>
            <a:endParaRPr lang="en-US" altLang="ja-JP" sz="23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276" y="1473166"/>
            <a:ext cx="2336544" cy="4155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a:extLst>
              <a:ext uri="{FF2B5EF4-FFF2-40B4-BE49-F238E27FC236}">
                <a16:creationId xmlns:a16="http://schemas.microsoft.com/office/drawing/2014/main" id="{994A3FBB-77F2-4B5D-A402-49C282EF84F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D45FF915-6B32-4B2A-9AEA-2520126E3106}"/>
              </a:ext>
            </a:extLst>
          </p:cNvPr>
          <p:cNvSpPr>
            <a:spLocks noGrp="1"/>
          </p:cNvSpPr>
          <p:nvPr>
            <p:ph type="sldNum" sz="quarter" idx="12"/>
          </p:nvPr>
        </p:nvSpPr>
        <p:spPr/>
        <p:txBody>
          <a:bodyPr/>
          <a:lstStyle/>
          <a:p>
            <a:fld id="{7E280EC1-6B44-4B49-82BC-9ACA7170F820}" type="slidenum">
              <a:rPr lang="ja-JP" altLang="en-US" smtClean="0"/>
              <a:pPr/>
              <a:t>25</a:t>
            </a:fld>
            <a:endParaRPr lang="ja-JP" altLang="en-US"/>
          </a:p>
        </p:txBody>
      </p:sp>
      <p:sp>
        <p:nvSpPr>
          <p:cNvPr id="7" name="テキスト ボックス 6">
            <a:extLst>
              <a:ext uri="{FF2B5EF4-FFF2-40B4-BE49-F238E27FC236}">
                <a16:creationId xmlns:a16="http://schemas.microsoft.com/office/drawing/2014/main" id="{A5A9AE14-2071-4257-9257-8A1478B41570}"/>
              </a:ext>
            </a:extLst>
          </p:cNvPr>
          <p:cNvSpPr txBox="1"/>
          <p:nvPr/>
        </p:nvSpPr>
        <p:spPr>
          <a:xfrm>
            <a:off x="6934997" y="5710020"/>
            <a:ext cx="1976823" cy="646331"/>
          </a:xfrm>
          <a:prstGeom prst="rect">
            <a:avLst/>
          </a:prstGeom>
          <a:noFill/>
        </p:spPr>
        <p:txBody>
          <a:bodyPr wrap="none" rtlCol="0">
            <a:spAutoFit/>
          </a:bodyPr>
          <a:lstStyle/>
          <a:p>
            <a:r>
              <a:rPr kumimoji="1" lang="en-US" altLang="ja-JP" dirty="0"/>
              <a:t>Googl</a:t>
            </a:r>
            <a:r>
              <a:rPr lang="en-US" altLang="ja-JP" dirty="0"/>
              <a:t>e </a:t>
            </a:r>
            <a:r>
              <a:rPr lang="ja-JP" altLang="en-US" dirty="0"/>
              <a:t>アプリへの</a:t>
            </a:r>
            <a:endParaRPr lang="en-US" altLang="ja-JP" dirty="0"/>
          </a:p>
          <a:p>
            <a:r>
              <a:rPr lang="ja-JP" altLang="en-US" dirty="0"/>
              <a:t>ログイン試行通知</a:t>
            </a:r>
            <a:endParaRPr kumimoji="1" lang="ja-JP" altLang="en-US" dirty="0"/>
          </a:p>
        </p:txBody>
      </p:sp>
    </p:spTree>
    <p:extLst>
      <p:ext uri="{BB962C8B-B14F-4D97-AF65-F5344CB8AC3E}">
        <p14:creationId xmlns:p14="http://schemas.microsoft.com/office/powerpoint/2010/main" val="390192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パスワードの定期的変更？</a:t>
            </a:r>
          </a:p>
        </p:txBody>
      </p:sp>
      <p:sp>
        <p:nvSpPr>
          <p:cNvPr id="3" name="コンテンツ プレースホルダー 2"/>
          <p:cNvSpPr>
            <a:spLocks noGrp="1"/>
          </p:cNvSpPr>
          <p:nvPr>
            <p:ph idx="1"/>
          </p:nvPr>
        </p:nvSpPr>
        <p:spPr/>
        <p:txBody>
          <a:bodyPr>
            <a:normAutofit/>
          </a:bodyPr>
          <a:lstStyle/>
          <a:p>
            <a:pPr>
              <a:lnSpc>
                <a:spcPct val="100000"/>
              </a:lnSpc>
            </a:pPr>
            <a:r>
              <a:rPr kumimoji="1" lang="ja-JP" altLang="en-US" sz="2800" dirty="0"/>
              <a:t>本当にセキュリティを高めるかどうか疑わしい</a:t>
            </a:r>
            <a:endParaRPr kumimoji="1" lang="en-US" altLang="ja-JP" sz="2800" dirty="0"/>
          </a:p>
          <a:p>
            <a:pPr lvl="1">
              <a:lnSpc>
                <a:spcPct val="100000"/>
              </a:lnSpc>
            </a:pPr>
            <a:r>
              <a:rPr lang="ja-JP" altLang="en-US" sz="2400" dirty="0"/>
              <a:t>漏れたことがすぐわからないとか、漏れたままだと被害が拡大するサービスでは一定の効果がある</a:t>
            </a:r>
            <a:endParaRPr lang="en-US" altLang="ja-JP" sz="2400" dirty="0"/>
          </a:p>
          <a:p>
            <a:pPr lvl="1">
              <a:lnSpc>
                <a:spcPct val="100000"/>
              </a:lnSpc>
            </a:pPr>
            <a:r>
              <a:rPr lang="ja-JP" altLang="en-US" sz="2400" dirty="0"/>
              <a:t>二段階認証などで同じ効果が得られる</a:t>
            </a:r>
            <a:endParaRPr lang="en-US" altLang="ja-JP" sz="2400" dirty="0"/>
          </a:p>
          <a:p>
            <a:pPr lvl="1">
              <a:lnSpc>
                <a:spcPct val="100000"/>
              </a:lnSpc>
            </a:pPr>
            <a:r>
              <a:rPr kumimoji="1" lang="ja-JP" altLang="en-US" sz="2400" dirty="0"/>
              <a:t>変更を強制すると簡単なパスワードを使いまわしてしまう危険性がある</a:t>
            </a:r>
            <a:endParaRPr lang="en-US" altLang="ja-JP" sz="1800" dirty="0"/>
          </a:p>
          <a:p>
            <a:pPr lvl="2">
              <a:lnSpc>
                <a:spcPct val="100000"/>
              </a:lnSpc>
            </a:pPr>
            <a:endParaRPr kumimoji="1" lang="ja-JP" altLang="en-US" sz="1800" dirty="0"/>
          </a:p>
          <a:p>
            <a:pPr>
              <a:lnSpc>
                <a:spcPct val="100000"/>
              </a:lnSpc>
            </a:pPr>
            <a:r>
              <a:rPr lang="ja-JP" altLang="en-US" sz="2800" dirty="0"/>
              <a:t>しかし定期変更を強制されるサービスもある</a:t>
            </a:r>
            <a:endParaRPr lang="en-US" altLang="ja-JP" sz="2800" dirty="0"/>
          </a:p>
          <a:p>
            <a:pPr lvl="1">
              <a:lnSpc>
                <a:spcPct val="100000"/>
              </a:lnSpc>
            </a:pPr>
            <a:r>
              <a:rPr lang="ja-JP" altLang="en-US" sz="2400" dirty="0"/>
              <a:t>しかも前使ったパスワードは使えない場合もある</a:t>
            </a:r>
            <a:endParaRPr lang="en-US" altLang="ja-JP" sz="2400" dirty="0"/>
          </a:p>
          <a:p>
            <a:pPr lvl="1">
              <a:lnSpc>
                <a:spcPct val="100000"/>
              </a:lnSpc>
            </a:pPr>
            <a:r>
              <a:rPr lang="ja-JP" altLang="en-US" sz="2400" dirty="0"/>
              <a:t>パスワード管理ソフトの自動生成を使うなどする</a:t>
            </a:r>
            <a:endParaRPr lang="en-US" altLang="ja-JP" sz="2400" dirty="0"/>
          </a:p>
        </p:txBody>
      </p:sp>
      <p:sp>
        <p:nvSpPr>
          <p:cNvPr id="4" name="フッター プレースホルダー 3">
            <a:extLst>
              <a:ext uri="{FF2B5EF4-FFF2-40B4-BE49-F238E27FC236}">
                <a16:creationId xmlns:a16="http://schemas.microsoft.com/office/drawing/2014/main" id="{8DA96EAE-CFF2-4868-B647-6F889B1B7084}"/>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27717384-F723-4812-86B5-F29F5622E228}"/>
              </a:ext>
            </a:extLst>
          </p:cNvPr>
          <p:cNvSpPr>
            <a:spLocks noGrp="1"/>
          </p:cNvSpPr>
          <p:nvPr>
            <p:ph type="sldNum" sz="quarter" idx="12"/>
          </p:nvPr>
        </p:nvSpPr>
        <p:spPr/>
        <p:txBody>
          <a:bodyPr/>
          <a:lstStyle/>
          <a:p>
            <a:fld id="{7E280EC1-6B44-4B49-82BC-9ACA7170F820}" type="slidenum">
              <a:rPr lang="ja-JP" altLang="en-US" smtClean="0"/>
              <a:pPr/>
              <a:t>26</a:t>
            </a:fld>
            <a:endParaRPr lang="ja-JP" altLang="en-US"/>
          </a:p>
        </p:txBody>
      </p:sp>
    </p:spTree>
    <p:extLst>
      <p:ext uri="{BB962C8B-B14F-4D97-AF65-F5344CB8AC3E}">
        <p14:creationId xmlns:p14="http://schemas.microsoft.com/office/powerpoint/2010/main" val="185938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「秘密の質問」について</a:t>
            </a:r>
          </a:p>
        </p:txBody>
      </p:sp>
      <p:sp>
        <p:nvSpPr>
          <p:cNvPr id="3" name="コンテンツ プレースホルダー 2"/>
          <p:cNvSpPr>
            <a:spLocks noGrp="1"/>
          </p:cNvSpPr>
          <p:nvPr>
            <p:ph idx="1"/>
          </p:nvPr>
        </p:nvSpPr>
        <p:spPr/>
        <p:txBody>
          <a:bodyPr>
            <a:normAutofit fontScale="92500" lnSpcReduction="20000"/>
          </a:bodyPr>
          <a:lstStyle/>
          <a:p>
            <a:pPr>
              <a:lnSpc>
                <a:spcPct val="100000"/>
              </a:lnSpc>
            </a:pPr>
            <a:r>
              <a:rPr kumimoji="1" lang="ja-JP" altLang="en-US" sz="2800" dirty="0"/>
              <a:t>「母親の旧姓は？」「初めて飼ったペットの名前は？」などの質問に答える</a:t>
            </a:r>
            <a:endParaRPr kumimoji="1" lang="en-US" altLang="ja-JP" sz="2800" dirty="0"/>
          </a:p>
          <a:p>
            <a:pPr lvl="1">
              <a:lnSpc>
                <a:spcPct val="100000"/>
              </a:lnSpc>
            </a:pPr>
            <a:r>
              <a:rPr kumimoji="1" lang="ja-JP" altLang="en-US" sz="2400" dirty="0"/>
              <a:t>アカウント作成時に登録させられ、</a:t>
            </a:r>
            <a:r>
              <a:rPr lang="ja-JP" altLang="en-US" sz="2400" dirty="0"/>
              <a:t>パスワードリセットなどの時に聞かれる</a:t>
            </a:r>
            <a:endParaRPr kumimoji="1" lang="en-US" altLang="ja-JP" sz="2400" dirty="0"/>
          </a:p>
          <a:p>
            <a:pPr>
              <a:lnSpc>
                <a:spcPct val="100000"/>
              </a:lnSpc>
            </a:pPr>
            <a:r>
              <a:rPr lang="ja-JP" altLang="en-US" sz="2800" dirty="0"/>
              <a:t>実はセキュリティ的な強度は高くない</a:t>
            </a:r>
            <a:endParaRPr lang="en-US" altLang="ja-JP" sz="2800" dirty="0"/>
          </a:p>
          <a:p>
            <a:pPr lvl="1">
              <a:lnSpc>
                <a:spcPct val="100000"/>
              </a:lnSpc>
            </a:pPr>
            <a:r>
              <a:rPr kumimoji="1" lang="ja-JP" altLang="en-US" sz="2400" dirty="0"/>
              <a:t>質問が自由に選べない物が多い</a:t>
            </a:r>
            <a:endParaRPr kumimoji="1" lang="en-US" altLang="ja-JP" sz="2400" dirty="0"/>
          </a:p>
          <a:p>
            <a:pPr lvl="1">
              <a:lnSpc>
                <a:spcPct val="100000"/>
              </a:lnSpc>
            </a:pPr>
            <a:r>
              <a:rPr kumimoji="1" lang="ja-JP" altLang="en-US" sz="2400" dirty="0"/>
              <a:t>一般的な質問内容が多く、</a:t>
            </a:r>
            <a:r>
              <a:rPr kumimoji="1" lang="en-US" altLang="ja-JP" sz="2400" dirty="0"/>
              <a:t>SNS</a:t>
            </a:r>
            <a:r>
              <a:rPr kumimoji="1" lang="ja-JP" altLang="en-US" sz="2400" dirty="0"/>
              <a:t>などを見ていると結構わかってしまう</a:t>
            </a:r>
            <a:endParaRPr kumimoji="1" lang="en-US" altLang="ja-JP" sz="2400" dirty="0"/>
          </a:p>
          <a:p>
            <a:pPr lvl="1">
              <a:lnSpc>
                <a:spcPct val="100000"/>
              </a:lnSpc>
            </a:pPr>
            <a:r>
              <a:rPr kumimoji="1" lang="en-US" altLang="ja-JP" sz="2400" dirty="0"/>
              <a:t>Google</a:t>
            </a:r>
            <a:r>
              <a:rPr kumimoji="1" lang="ja-JP" altLang="en-US" sz="2400" dirty="0"/>
              <a:t>が疑問を呈する研究</a:t>
            </a:r>
            <a:endParaRPr kumimoji="1" lang="en-US" altLang="ja-JP" sz="2400" dirty="0"/>
          </a:p>
          <a:p>
            <a:pPr lvl="2">
              <a:lnSpc>
                <a:spcPct val="100000"/>
              </a:lnSpc>
            </a:pPr>
            <a:r>
              <a:rPr lang="en-US" altLang="ja-JP" sz="1800" dirty="0"/>
              <a:t>http://googledevjp.blogspot.jp/2015/07/blog-post_8.html</a:t>
            </a:r>
            <a:endParaRPr kumimoji="1" lang="en-US" altLang="ja-JP" sz="1800" dirty="0"/>
          </a:p>
          <a:p>
            <a:pPr lvl="2">
              <a:lnSpc>
                <a:spcPct val="100000"/>
              </a:lnSpc>
            </a:pPr>
            <a:endParaRPr kumimoji="1" lang="en-US" altLang="ja-JP" sz="1800" dirty="0"/>
          </a:p>
          <a:p>
            <a:pPr>
              <a:lnSpc>
                <a:spcPct val="100000"/>
              </a:lnSpc>
            </a:pPr>
            <a:r>
              <a:rPr lang="ja-JP" altLang="en-US" sz="2800" dirty="0"/>
              <a:t>質問文と関係ない答えを登録すると少し安全</a:t>
            </a:r>
            <a:endParaRPr lang="en-US" altLang="ja-JP" sz="2800" dirty="0"/>
          </a:p>
          <a:p>
            <a:pPr lvl="1">
              <a:lnSpc>
                <a:spcPct val="100000"/>
              </a:lnSpc>
            </a:pPr>
            <a:r>
              <a:rPr lang="ja-JP" altLang="en-US" sz="2400" dirty="0"/>
              <a:t>忘れないような対策は必要</a:t>
            </a:r>
            <a:endParaRPr lang="en-US" altLang="ja-JP" sz="2400" dirty="0"/>
          </a:p>
        </p:txBody>
      </p:sp>
      <p:sp>
        <p:nvSpPr>
          <p:cNvPr id="4" name="フッター プレースホルダー 3">
            <a:extLst>
              <a:ext uri="{FF2B5EF4-FFF2-40B4-BE49-F238E27FC236}">
                <a16:creationId xmlns:a16="http://schemas.microsoft.com/office/drawing/2014/main" id="{A2BA9D3A-15D0-4F7F-9953-6FF28BD4ED1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937B70BB-2D1B-4ABC-9A71-CA0C2FA3190B}"/>
              </a:ext>
            </a:extLst>
          </p:cNvPr>
          <p:cNvSpPr>
            <a:spLocks noGrp="1"/>
          </p:cNvSpPr>
          <p:nvPr>
            <p:ph type="sldNum" sz="quarter" idx="12"/>
          </p:nvPr>
        </p:nvSpPr>
        <p:spPr/>
        <p:txBody>
          <a:bodyPr/>
          <a:lstStyle/>
          <a:p>
            <a:fld id="{7E280EC1-6B44-4B49-82BC-9ACA7170F820}" type="slidenum">
              <a:rPr lang="ja-JP" altLang="en-US" smtClean="0"/>
              <a:pPr/>
              <a:t>27</a:t>
            </a:fld>
            <a:endParaRPr lang="ja-JP" altLang="en-US"/>
          </a:p>
        </p:txBody>
      </p:sp>
    </p:spTree>
    <p:extLst>
      <p:ext uri="{BB962C8B-B14F-4D97-AF65-F5344CB8AC3E}">
        <p14:creationId xmlns:p14="http://schemas.microsoft.com/office/powerpoint/2010/main" val="1093932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70F41E-AF0C-F54B-812E-1579DFD38356}"/>
              </a:ext>
            </a:extLst>
          </p:cNvPr>
          <p:cNvSpPr>
            <a:spLocks noGrp="1"/>
          </p:cNvSpPr>
          <p:nvPr>
            <p:ph type="title"/>
          </p:nvPr>
        </p:nvSpPr>
        <p:spPr>
          <a:xfrm>
            <a:off x="609600" y="609600"/>
            <a:ext cx="6943344" cy="620109"/>
          </a:xfrm>
        </p:spPr>
        <p:txBody>
          <a:bodyPr>
            <a:normAutofit/>
          </a:bodyPr>
          <a:lstStyle/>
          <a:p>
            <a:r>
              <a:rPr lang="ja-JP" altLang="en-US"/>
              <a:t>参考</a:t>
            </a:r>
            <a:r>
              <a:rPr lang="en-US" altLang="ja-JP" dirty="0"/>
              <a:t>:</a:t>
            </a:r>
            <a:r>
              <a:rPr lang="ja-JP" altLang="en-US"/>
              <a:t> 不正ログイン対策特集ページ</a:t>
            </a:r>
            <a:endParaRPr kumimoji="1" lang="ja-JP" altLang="en-US"/>
          </a:p>
        </p:txBody>
      </p:sp>
      <p:sp>
        <p:nvSpPr>
          <p:cNvPr id="3" name="コンテンツ プレースホルダー 2">
            <a:extLst>
              <a:ext uri="{FF2B5EF4-FFF2-40B4-BE49-F238E27FC236}">
                <a16:creationId xmlns:a16="http://schemas.microsoft.com/office/drawing/2014/main" id="{954FA8BF-06ED-9642-8CBE-57E12E07E94B}"/>
              </a:ext>
            </a:extLst>
          </p:cNvPr>
          <p:cNvSpPr>
            <a:spLocks noGrp="1"/>
          </p:cNvSpPr>
          <p:nvPr>
            <p:ph idx="1"/>
          </p:nvPr>
        </p:nvSpPr>
        <p:spPr>
          <a:xfrm>
            <a:off x="609599" y="1229710"/>
            <a:ext cx="7651531" cy="4811654"/>
          </a:xfrm>
        </p:spPr>
        <p:txBody>
          <a:bodyPr>
            <a:normAutofit/>
          </a:bodyPr>
          <a:lstStyle/>
          <a:p>
            <a:r>
              <a:rPr kumimoji="1" lang="en-US" altLang="ja-JP" sz="1800" dirty="0"/>
              <a:t>https://</a:t>
            </a:r>
            <a:r>
              <a:rPr kumimoji="1" lang="en-US" altLang="ja-JP" sz="1800" dirty="0" err="1"/>
              <a:t>www.ipa.go.jp</a:t>
            </a:r>
            <a:r>
              <a:rPr kumimoji="1" lang="en-US" altLang="ja-JP" sz="1800" dirty="0"/>
              <a:t>/security/</a:t>
            </a:r>
            <a:r>
              <a:rPr kumimoji="1" lang="en-US" altLang="ja-JP" sz="1800" dirty="0" err="1"/>
              <a:t>anshin</a:t>
            </a:r>
            <a:r>
              <a:rPr kumimoji="1" lang="en-US" altLang="ja-JP" sz="1800" dirty="0"/>
              <a:t>/</a:t>
            </a:r>
            <a:r>
              <a:rPr kumimoji="1" lang="en-US" altLang="ja-JP" sz="1800" dirty="0" err="1"/>
              <a:t>account_security.html</a:t>
            </a:r>
            <a:endParaRPr kumimoji="1" lang="ja-JP" altLang="en-US" sz="1800" dirty="0"/>
          </a:p>
        </p:txBody>
      </p:sp>
      <p:pic>
        <p:nvPicPr>
          <p:cNvPr id="8" name="図 7">
            <a:extLst>
              <a:ext uri="{FF2B5EF4-FFF2-40B4-BE49-F238E27FC236}">
                <a16:creationId xmlns:a16="http://schemas.microsoft.com/office/drawing/2014/main" id="{F1E2B7C3-DD3E-774F-92FF-1E2F0255A3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34"/>
          <a:stretch/>
        </p:blipFill>
        <p:spPr>
          <a:xfrm>
            <a:off x="484616" y="1655584"/>
            <a:ext cx="7382377" cy="4385780"/>
          </a:xfrm>
          <a:prstGeom prst="rect">
            <a:avLst/>
          </a:prstGeom>
        </p:spPr>
      </p:pic>
      <p:sp>
        <p:nvSpPr>
          <p:cNvPr id="4" name="フッター プレースホルダー 3">
            <a:extLst>
              <a:ext uri="{FF2B5EF4-FFF2-40B4-BE49-F238E27FC236}">
                <a16:creationId xmlns:a16="http://schemas.microsoft.com/office/drawing/2014/main" id="{78A229CD-BEB9-436B-8FF3-C85FC2DA75D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B575D0C1-8F63-4F6C-9799-EF68503CDF48}"/>
              </a:ext>
            </a:extLst>
          </p:cNvPr>
          <p:cNvSpPr>
            <a:spLocks noGrp="1"/>
          </p:cNvSpPr>
          <p:nvPr>
            <p:ph type="sldNum" sz="quarter" idx="12"/>
          </p:nvPr>
        </p:nvSpPr>
        <p:spPr/>
        <p:txBody>
          <a:bodyPr/>
          <a:lstStyle/>
          <a:p>
            <a:fld id="{7E280EC1-6B44-4B49-82BC-9ACA7170F820}" type="slidenum">
              <a:rPr lang="ja-JP" altLang="en-US" smtClean="0"/>
              <a:pPr/>
              <a:t>28</a:t>
            </a:fld>
            <a:endParaRPr lang="ja-JP" altLang="en-US"/>
          </a:p>
        </p:txBody>
      </p:sp>
    </p:spTree>
    <p:extLst>
      <p:ext uri="{BB962C8B-B14F-4D97-AF65-F5344CB8AC3E}">
        <p14:creationId xmlns:p14="http://schemas.microsoft.com/office/powerpoint/2010/main" val="4271358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サーバに残す情報の管理</a:t>
            </a:r>
          </a:p>
        </p:txBody>
      </p:sp>
      <p:sp>
        <p:nvSpPr>
          <p:cNvPr id="3" name="コンテンツ プレースホルダー 2"/>
          <p:cNvSpPr>
            <a:spLocks noGrp="1"/>
          </p:cNvSpPr>
          <p:nvPr>
            <p:ph idx="1"/>
          </p:nvPr>
        </p:nvSpPr>
        <p:spPr/>
        <p:txBody>
          <a:bodyPr>
            <a:normAutofit/>
          </a:bodyPr>
          <a:lstStyle/>
          <a:p>
            <a:r>
              <a:rPr lang="ja-JP" altLang="en-US" sz="3600" dirty="0"/>
              <a:t>情報はなるべくサービスに保存しない</a:t>
            </a:r>
            <a:endParaRPr lang="en-US" altLang="ja-JP" sz="3600" dirty="0"/>
          </a:p>
          <a:p>
            <a:pPr lvl="1"/>
            <a:r>
              <a:rPr lang="ja-JP" altLang="en-US" sz="3200" dirty="0"/>
              <a:t>例</a:t>
            </a:r>
            <a:r>
              <a:rPr lang="en-US" altLang="ja-JP" sz="3200" dirty="0"/>
              <a:t>: Amazon</a:t>
            </a:r>
            <a:r>
              <a:rPr lang="ja-JP" altLang="en-US" sz="3200" dirty="0"/>
              <a:t>にクレジットカード番号を保存</a:t>
            </a:r>
            <a:endParaRPr lang="en-US" altLang="ja-JP" sz="3200" dirty="0"/>
          </a:p>
          <a:p>
            <a:pPr lvl="2"/>
            <a:r>
              <a:rPr lang="ja-JP" altLang="en-US" sz="2400" dirty="0"/>
              <a:t>残しておくとワンクリック購入が使えて便利</a:t>
            </a:r>
            <a:endParaRPr lang="en-US" altLang="ja-JP" sz="2400" dirty="0"/>
          </a:p>
          <a:p>
            <a:pPr lvl="2"/>
            <a:r>
              <a:rPr lang="ja-JP" altLang="en-US" sz="2400" dirty="0"/>
              <a:t>残しておくと漏洩や乗っ取りでの悪用の危険性</a:t>
            </a:r>
            <a:endParaRPr lang="en-US" altLang="ja-JP" sz="2400" dirty="0"/>
          </a:p>
          <a:p>
            <a:pPr lvl="2"/>
            <a:r>
              <a:rPr lang="ja-JP" altLang="en-US" sz="2400" dirty="0"/>
              <a:t>残すにしてもリスクがあることを把握しておく</a:t>
            </a:r>
            <a:endParaRPr lang="en-US" altLang="ja-JP" sz="2400" dirty="0"/>
          </a:p>
          <a:p>
            <a:pPr lvl="1"/>
            <a:r>
              <a:rPr lang="ja-JP" altLang="en-US" sz="3200" dirty="0"/>
              <a:t>利用者で保存内容をコントロールできない場合もある</a:t>
            </a:r>
            <a:r>
              <a:rPr lang="en-US" altLang="ja-JP" sz="3200" dirty="0"/>
              <a:t>…</a:t>
            </a:r>
          </a:p>
          <a:p>
            <a:pPr lvl="2"/>
            <a:r>
              <a:rPr lang="ja-JP" altLang="en-US" sz="2400" dirty="0"/>
              <a:t>買い物したときに入力した、クレジットカードの「セキュリティコード」を保存しているダメなサービスもある</a:t>
            </a:r>
            <a:endParaRPr lang="en-US" altLang="ja-JP" sz="2400" dirty="0"/>
          </a:p>
          <a:p>
            <a:pPr lvl="2"/>
            <a:r>
              <a:rPr lang="ja-JP" altLang="en-US" sz="2400" dirty="0"/>
              <a:t>漏洩してから、騒ぎになる</a:t>
            </a:r>
          </a:p>
        </p:txBody>
      </p:sp>
      <p:sp>
        <p:nvSpPr>
          <p:cNvPr id="4" name="フッター プレースホルダー 3">
            <a:extLst>
              <a:ext uri="{FF2B5EF4-FFF2-40B4-BE49-F238E27FC236}">
                <a16:creationId xmlns:a16="http://schemas.microsoft.com/office/drawing/2014/main" id="{3FEA1320-655F-4439-AFE3-B20B242FBF79}"/>
              </a:ext>
            </a:extLst>
          </p:cNvPr>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a:extLst>
              <a:ext uri="{FF2B5EF4-FFF2-40B4-BE49-F238E27FC236}">
                <a16:creationId xmlns:a16="http://schemas.microsoft.com/office/drawing/2014/main" id="{5AAC1D7E-3CEC-4152-B11E-CE792C375E8E}"/>
              </a:ext>
            </a:extLst>
          </p:cNvPr>
          <p:cNvSpPr>
            <a:spLocks noGrp="1"/>
          </p:cNvSpPr>
          <p:nvPr>
            <p:ph type="sldNum" sz="quarter" idx="12"/>
          </p:nvPr>
        </p:nvSpPr>
        <p:spPr/>
        <p:txBody>
          <a:bodyPr/>
          <a:lstStyle/>
          <a:p>
            <a:fld id="{7E280EC1-6B44-4B49-82BC-9ACA7170F820}" type="slidenum">
              <a:rPr lang="ja-JP" altLang="en-US" smtClean="0"/>
              <a:pPr/>
              <a:t>29</a:t>
            </a:fld>
            <a:endParaRPr lang="ja-JP" altLang="en-US"/>
          </a:p>
        </p:txBody>
      </p:sp>
    </p:spTree>
    <p:extLst>
      <p:ext uri="{BB962C8B-B14F-4D97-AF65-F5344CB8AC3E}">
        <p14:creationId xmlns:p14="http://schemas.microsoft.com/office/powerpoint/2010/main" val="154359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en-US" sz="4000" dirty="0">
                <a:solidFill>
                  <a:prstClr val="black">
                    <a:lumMod val="65000"/>
                    <a:lumOff val="35000"/>
                  </a:prstClr>
                </a:solidFill>
              </a:rPr>
              <a:t>安全な設定</a:t>
            </a:r>
            <a:r>
              <a:rPr lang="ja-JP" altLang="en-US" dirty="0">
                <a:solidFill>
                  <a:prstClr val="black">
                    <a:lumMod val="65000"/>
                    <a:lumOff val="35000"/>
                  </a:prstClr>
                </a:solidFill>
              </a:rPr>
              <a:t/>
            </a:r>
            <a:br>
              <a:rPr lang="ja-JP" altLang="en-US" dirty="0">
                <a:solidFill>
                  <a:prstClr val="black">
                    <a:lumMod val="65000"/>
                    <a:lumOff val="35000"/>
                  </a:prstClr>
                </a:solidFill>
              </a:rPr>
            </a:b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sz="3600" dirty="0"/>
              <a:t>個人でできるサイバーセキュリティ対策を知る</a:t>
            </a:r>
            <a:endParaRPr lang="en-US" altLang="ja-JP" sz="3600" dirty="0"/>
          </a:p>
          <a:p>
            <a:endParaRPr lang="ja-JP" altLang="en-US" sz="3600" dirty="0"/>
          </a:p>
          <a:p>
            <a:r>
              <a:rPr lang="ja-JP" altLang="en-US" sz="3600" dirty="0"/>
              <a:t>情報機器そのものを守ること</a:t>
            </a:r>
          </a:p>
          <a:p>
            <a:r>
              <a:rPr lang="ja-JP" altLang="en-US" sz="3600" dirty="0"/>
              <a:t>サービスに提供した自分の情報などを守ること</a:t>
            </a:r>
            <a:endParaRPr lang="en-US" altLang="ja-JP" sz="3600" dirty="0"/>
          </a:p>
          <a:p>
            <a:r>
              <a:rPr lang="ja-JP" altLang="en-US" sz="3600" dirty="0"/>
              <a:t>ネット上で受け渡される情報</a:t>
            </a:r>
            <a:endParaRPr lang="en-US" altLang="ja-JP" sz="3600" dirty="0"/>
          </a:p>
          <a:p>
            <a:pPr lvl="1"/>
            <a:r>
              <a:rPr lang="ja-JP" altLang="en-US" sz="3200" dirty="0"/>
              <a:t>無線</a:t>
            </a:r>
            <a:r>
              <a:rPr lang="en-US" altLang="ja-JP" sz="3200" dirty="0"/>
              <a:t>LAN</a:t>
            </a:r>
            <a:r>
              <a:rPr lang="ja-JP" altLang="en-US" sz="3200" dirty="0"/>
              <a:t>の安全性について</a:t>
            </a:r>
            <a:endParaRPr lang="en-US" altLang="ja-JP" sz="3200" dirty="0"/>
          </a:p>
          <a:p>
            <a:endParaRPr lang="ja-JP" altLang="en-US" sz="3600" dirty="0"/>
          </a:p>
        </p:txBody>
      </p:sp>
      <p:sp>
        <p:nvSpPr>
          <p:cNvPr id="6" name="角丸四角形 5"/>
          <p:cNvSpPr/>
          <p:nvPr/>
        </p:nvSpPr>
        <p:spPr>
          <a:xfrm>
            <a:off x="894665" y="3860735"/>
            <a:ext cx="7309535" cy="893645"/>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F83607D2-FD31-471E-8B6F-9814F7FD2CD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3337D03B-2A26-4597-9BC5-24FAFA192458}"/>
              </a:ext>
            </a:extLst>
          </p:cNvPr>
          <p:cNvSpPr>
            <a:spLocks noGrp="1"/>
          </p:cNvSpPr>
          <p:nvPr>
            <p:ph type="sldNum" sz="quarter" idx="12"/>
          </p:nvPr>
        </p:nvSpPr>
        <p:spPr/>
        <p:txBody>
          <a:bodyPr/>
          <a:lstStyle/>
          <a:p>
            <a:fld id="{7E280EC1-6B44-4B49-82BC-9ACA7170F820}" type="slidenum">
              <a:rPr lang="ja-JP" altLang="en-US" smtClean="0"/>
              <a:pPr/>
              <a:t>3</a:t>
            </a:fld>
            <a:endParaRPr lang="ja-JP" altLang="en-US"/>
          </a:p>
        </p:txBody>
      </p:sp>
    </p:spTree>
    <p:extLst>
      <p:ext uri="{BB962C8B-B14F-4D97-AF65-F5344CB8AC3E}">
        <p14:creationId xmlns:p14="http://schemas.microsoft.com/office/powerpoint/2010/main" val="5081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通信経路を守る</a:t>
            </a:r>
          </a:p>
        </p:txBody>
      </p:sp>
      <p:sp>
        <p:nvSpPr>
          <p:cNvPr id="5" name="テキスト プレースホルダー 4"/>
          <p:cNvSpPr>
            <a:spLocks noGrp="1"/>
          </p:cNvSpPr>
          <p:nvPr>
            <p:ph type="body" idx="1"/>
          </p:nvPr>
        </p:nvSpPr>
        <p:spPr/>
        <p:txBody>
          <a:bodyPr/>
          <a:lstStyle/>
          <a:p>
            <a:endParaRPr kumimoji="1" lang="ja-JP" altLang="en-US" dirty="0"/>
          </a:p>
        </p:txBody>
      </p:sp>
      <p:sp>
        <p:nvSpPr>
          <p:cNvPr id="2" name="フッター プレースホルダー 1">
            <a:extLst>
              <a:ext uri="{FF2B5EF4-FFF2-40B4-BE49-F238E27FC236}">
                <a16:creationId xmlns:a16="http://schemas.microsoft.com/office/drawing/2014/main" id="{F0BCB671-D407-4EB1-B9E5-97058A773A84}"/>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3" name="スライド番号プレースホルダー 2">
            <a:extLst>
              <a:ext uri="{FF2B5EF4-FFF2-40B4-BE49-F238E27FC236}">
                <a16:creationId xmlns:a16="http://schemas.microsoft.com/office/drawing/2014/main" id="{C9271BC8-A64B-4501-BC79-8894F0190357}"/>
              </a:ext>
            </a:extLst>
          </p:cNvPr>
          <p:cNvSpPr>
            <a:spLocks noGrp="1"/>
          </p:cNvSpPr>
          <p:nvPr>
            <p:ph type="sldNum" sz="quarter" idx="12"/>
          </p:nvPr>
        </p:nvSpPr>
        <p:spPr/>
        <p:txBody>
          <a:bodyPr/>
          <a:lstStyle/>
          <a:p>
            <a:fld id="{7E280EC1-6B44-4B49-82BC-9ACA7170F820}" type="slidenum">
              <a:rPr lang="ja-JP" altLang="en-US" smtClean="0"/>
              <a:pPr/>
              <a:t>30</a:t>
            </a:fld>
            <a:endParaRPr lang="ja-JP" altLang="en-US"/>
          </a:p>
        </p:txBody>
      </p:sp>
    </p:spTree>
    <p:extLst>
      <p:ext uri="{BB962C8B-B14F-4D97-AF65-F5344CB8AC3E}">
        <p14:creationId xmlns:p14="http://schemas.microsoft.com/office/powerpoint/2010/main" val="3911429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何</a:t>
            </a:r>
            <a:r>
              <a:rPr lang="ja-JP" altLang="en-US" sz="4000" dirty="0"/>
              <a:t>が守れる</a:t>
            </a:r>
            <a:r>
              <a:rPr kumimoji="1" lang="ja-JP" altLang="en-US" sz="4000" dirty="0"/>
              <a:t>のか？</a:t>
            </a:r>
          </a:p>
        </p:txBody>
      </p:sp>
      <p:sp>
        <p:nvSpPr>
          <p:cNvPr id="3" name="コンテンツ プレースホルダー 2"/>
          <p:cNvSpPr>
            <a:spLocks noGrp="1"/>
          </p:cNvSpPr>
          <p:nvPr>
            <p:ph idx="1"/>
          </p:nvPr>
        </p:nvSpPr>
        <p:spPr/>
        <p:txBody>
          <a:bodyPr>
            <a:normAutofit fontScale="92500"/>
          </a:bodyPr>
          <a:lstStyle/>
          <a:p>
            <a:r>
              <a:rPr lang="ja-JP" altLang="en-US" sz="4400" dirty="0"/>
              <a:t>情報機器そのもの</a:t>
            </a:r>
            <a:endParaRPr lang="en-US" altLang="ja-JP" sz="4400" dirty="0"/>
          </a:p>
          <a:p>
            <a:pPr lvl="1"/>
            <a:r>
              <a:rPr kumimoji="1" lang="ja-JP" altLang="en-US" sz="4000" dirty="0"/>
              <a:t>自分のパソコン・スマホ</a:t>
            </a:r>
            <a:r>
              <a:rPr lang="ja-JP" altLang="en-US" sz="4000" dirty="0"/>
              <a:t>とその内容</a:t>
            </a:r>
            <a:endParaRPr kumimoji="1" lang="en-US" altLang="ja-JP" sz="4000" dirty="0"/>
          </a:p>
          <a:p>
            <a:pPr lvl="1"/>
            <a:r>
              <a:rPr lang="ja-JP" altLang="en-US" sz="4000" dirty="0"/>
              <a:t>より安全な使い方</a:t>
            </a:r>
            <a:endParaRPr kumimoji="1" lang="en-US" altLang="ja-JP" sz="4000" dirty="0"/>
          </a:p>
          <a:p>
            <a:r>
              <a:rPr kumimoji="1" lang="ja-JP" altLang="en-US" sz="4400" dirty="0"/>
              <a:t>サービス側にある情報</a:t>
            </a:r>
            <a:endParaRPr kumimoji="1" lang="en-US" altLang="ja-JP" sz="4400" dirty="0"/>
          </a:p>
          <a:p>
            <a:pPr lvl="1"/>
            <a:r>
              <a:rPr lang="ja-JP" altLang="en-US" sz="4000" dirty="0"/>
              <a:t>「アカウント」の保護</a:t>
            </a:r>
            <a:endParaRPr kumimoji="1" lang="ja-JP" altLang="en-US" sz="4000" dirty="0"/>
          </a:p>
          <a:p>
            <a:r>
              <a:rPr lang="ja-JP" altLang="en-US" sz="4400" dirty="0"/>
              <a:t>ネット上で受け渡される</a:t>
            </a:r>
            <a:r>
              <a:rPr kumimoji="1" lang="ja-JP" altLang="en-US" sz="4400" dirty="0"/>
              <a:t>情報</a:t>
            </a:r>
            <a:endParaRPr kumimoji="1" lang="en-US" altLang="ja-JP" sz="4400" dirty="0"/>
          </a:p>
          <a:p>
            <a:pPr lvl="1"/>
            <a:r>
              <a:rPr lang="ja-JP" altLang="en-US" sz="4000" dirty="0"/>
              <a:t>無線</a:t>
            </a:r>
            <a:r>
              <a:rPr lang="en-US" altLang="ja-JP" sz="4000" dirty="0"/>
              <a:t>LAN</a:t>
            </a:r>
            <a:r>
              <a:rPr lang="ja-JP" altLang="en-US" sz="4000" dirty="0"/>
              <a:t>の安全性について</a:t>
            </a:r>
            <a:endParaRPr lang="en-US" altLang="ja-JP" sz="4000" dirty="0"/>
          </a:p>
        </p:txBody>
      </p:sp>
      <p:sp>
        <p:nvSpPr>
          <p:cNvPr id="7" name="角丸四角形 6"/>
          <p:cNvSpPr/>
          <p:nvPr/>
        </p:nvSpPr>
        <p:spPr>
          <a:xfrm>
            <a:off x="628650" y="4852887"/>
            <a:ext cx="6521450" cy="1154213"/>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C8EB6B14-0AB6-49FC-8B63-4E5E7FFD5BC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7ED9986D-1C93-4BD0-A368-B6DCA2951BB0}"/>
              </a:ext>
            </a:extLst>
          </p:cNvPr>
          <p:cNvSpPr>
            <a:spLocks noGrp="1"/>
          </p:cNvSpPr>
          <p:nvPr>
            <p:ph type="sldNum" sz="quarter" idx="12"/>
          </p:nvPr>
        </p:nvSpPr>
        <p:spPr/>
        <p:txBody>
          <a:bodyPr/>
          <a:lstStyle/>
          <a:p>
            <a:fld id="{7E280EC1-6B44-4B49-82BC-9ACA7170F820}" type="slidenum">
              <a:rPr lang="ja-JP" altLang="en-US" smtClean="0"/>
              <a:pPr/>
              <a:t>31</a:t>
            </a:fld>
            <a:endParaRPr lang="ja-JP" altLang="en-US"/>
          </a:p>
        </p:txBody>
      </p:sp>
    </p:spTree>
    <p:extLst>
      <p:ext uri="{BB962C8B-B14F-4D97-AF65-F5344CB8AC3E}">
        <p14:creationId xmlns:p14="http://schemas.microsoft.com/office/powerpoint/2010/main" val="36552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無線</a:t>
            </a:r>
            <a:r>
              <a:rPr lang="en-US" altLang="ja-JP"/>
              <a:t>LAN</a:t>
            </a:r>
            <a:r>
              <a:rPr lang="ja-JP" altLang="en-US"/>
              <a:t>（</a:t>
            </a:r>
            <a:r>
              <a:rPr lang="en-US" altLang="ja-JP"/>
              <a:t>Wi-Fi</a:t>
            </a:r>
            <a:r>
              <a:rPr lang="ja-JP" altLang="en-US"/>
              <a:t>）について</a:t>
            </a:r>
            <a:endParaRPr lang="ja-JP" altLang="en-US" dirty="0"/>
          </a:p>
        </p:txBody>
      </p:sp>
      <p:sp>
        <p:nvSpPr>
          <p:cNvPr id="3" name="コンテンツ プレースホルダー 2"/>
          <p:cNvSpPr>
            <a:spLocks noGrp="1"/>
          </p:cNvSpPr>
          <p:nvPr>
            <p:ph idx="1"/>
          </p:nvPr>
        </p:nvSpPr>
        <p:spPr/>
        <p:txBody>
          <a:bodyPr>
            <a:normAutofit/>
          </a:bodyPr>
          <a:lstStyle/>
          <a:p>
            <a:r>
              <a:rPr lang="ja-JP" altLang="en-US" sz="2400" dirty="0"/>
              <a:t>皆さんが使っているパソコンやスマホをネットワークに接続している仕組みの一つ</a:t>
            </a:r>
            <a:endParaRPr lang="en-US" altLang="ja-JP" sz="2400" dirty="0"/>
          </a:p>
          <a:p>
            <a:pPr lvl="1"/>
            <a:r>
              <a:rPr lang="en-US" altLang="ja-JP" sz="2000" dirty="0"/>
              <a:t>IEEE802.11</a:t>
            </a:r>
            <a:r>
              <a:rPr lang="ja-JP" altLang="en-US" sz="2000" dirty="0"/>
              <a:t> 規格（後述）に基づいた無線</a:t>
            </a:r>
            <a:r>
              <a:rPr lang="en-US" altLang="ja-JP" sz="2000" dirty="0"/>
              <a:t>LAN</a:t>
            </a:r>
          </a:p>
          <a:p>
            <a:r>
              <a:rPr lang="ja-JP" altLang="en-US" sz="2400" dirty="0"/>
              <a:t>スマートフォンや携帯の「</a:t>
            </a:r>
            <a:r>
              <a:rPr lang="en-US" altLang="ja-JP" sz="2400" dirty="0"/>
              <a:t>3G</a:t>
            </a:r>
            <a:r>
              <a:rPr lang="ja-JP" altLang="en-US" sz="2400" dirty="0"/>
              <a:t>」「</a:t>
            </a:r>
            <a:r>
              <a:rPr lang="en-US" altLang="ja-JP" sz="2400" dirty="0"/>
              <a:t>4G</a:t>
            </a:r>
            <a:r>
              <a:rPr lang="ja-JP" altLang="en-US" sz="2400" dirty="0"/>
              <a:t>」「</a:t>
            </a:r>
            <a:r>
              <a:rPr lang="en-US" altLang="ja-JP" sz="2400" dirty="0"/>
              <a:t>LTE</a:t>
            </a:r>
            <a:r>
              <a:rPr lang="ja-JP" altLang="en-US" sz="2400" dirty="0"/>
              <a:t>」「</a:t>
            </a:r>
            <a:r>
              <a:rPr lang="en-US" altLang="ja-JP" sz="2400" dirty="0"/>
              <a:t>Xi</a:t>
            </a:r>
            <a:r>
              <a:rPr lang="ja-JP" altLang="en-US" sz="2400" dirty="0"/>
              <a:t>」などとは別の仕組み</a:t>
            </a:r>
            <a:endParaRPr lang="en-US" altLang="ja-JP" sz="2400" dirty="0"/>
          </a:p>
          <a:p>
            <a:pPr lvl="1"/>
            <a:r>
              <a:rPr lang="ja-JP" altLang="en-US" sz="2000" dirty="0"/>
              <a:t>スマートフォンは両方使える</a:t>
            </a:r>
            <a:endParaRPr lang="en-US" altLang="ja-JP" sz="2000" dirty="0"/>
          </a:p>
          <a:p>
            <a:r>
              <a:rPr lang="ja-JP" altLang="en-US" sz="2400" dirty="0"/>
              <a:t>扇型のマークで表現されることが多い</a:t>
            </a:r>
            <a:endParaRPr lang="en-US" altLang="ja-JP" sz="2400" dirty="0"/>
          </a:p>
        </p:txBody>
      </p:sp>
      <p:pic>
        <p:nvPicPr>
          <p:cNvPr id="24" name="図 23">
            <a:extLst>
              <a:ext uri="{FF2B5EF4-FFF2-40B4-BE49-F238E27FC236}">
                <a16:creationId xmlns:a16="http://schemas.microsoft.com/office/drawing/2014/main" id="{59283C8D-8EF5-43BE-8371-8FCEBFA25BE1}"/>
              </a:ext>
            </a:extLst>
          </p:cNvPr>
          <p:cNvPicPr>
            <a:picLocks noChangeAspect="1"/>
          </p:cNvPicPr>
          <p:nvPr/>
        </p:nvPicPr>
        <p:blipFill rotWithShape="1">
          <a:blip r:embed="rId2">
            <a:extLst>
              <a:ext uri="{28A0092B-C50C-407E-A947-70E740481C1C}">
                <a14:useLocalDpi xmlns:a14="http://schemas.microsoft.com/office/drawing/2010/main" val="0"/>
              </a:ext>
            </a:extLst>
          </a:blip>
          <a:srcRect l="16695" t="43220" r="39192" b="-401"/>
          <a:stretch/>
        </p:blipFill>
        <p:spPr>
          <a:xfrm>
            <a:off x="1203714" y="4696582"/>
            <a:ext cx="2382519" cy="667740"/>
          </a:xfrm>
          <a:prstGeom prst="rect">
            <a:avLst/>
          </a:prstGeom>
        </p:spPr>
      </p:pic>
      <p:pic>
        <p:nvPicPr>
          <p:cNvPr id="25" name="図 24">
            <a:extLst>
              <a:ext uri="{FF2B5EF4-FFF2-40B4-BE49-F238E27FC236}">
                <a16:creationId xmlns:a16="http://schemas.microsoft.com/office/drawing/2014/main" id="{80C28EDF-52D2-4B54-8025-A10CA98D3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281" y="4700611"/>
            <a:ext cx="2298625" cy="1121948"/>
          </a:xfrm>
          <a:prstGeom prst="rect">
            <a:avLst/>
          </a:prstGeom>
          <a:ln>
            <a:noFill/>
          </a:ln>
          <a:effectLst>
            <a:outerShdw blurRad="190500" algn="tl" rotWithShape="0">
              <a:srgbClr val="000000">
                <a:alpha val="70000"/>
              </a:srgbClr>
            </a:outerShdw>
          </a:effectLst>
        </p:spPr>
      </p:pic>
      <p:sp>
        <p:nvSpPr>
          <p:cNvPr id="26" name="楕円 25">
            <a:extLst>
              <a:ext uri="{FF2B5EF4-FFF2-40B4-BE49-F238E27FC236}">
                <a16:creationId xmlns:a16="http://schemas.microsoft.com/office/drawing/2014/main" id="{2876A667-ED3D-4FC0-80B8-BD51CA934FBC}"/>
              </a:ext>
            </a:extLst>
          </p:cNvPr>
          <p:cNvSpPr/>
          <p:nvPr/>
        </p:nvSpPr>
        <p:spPr>
          <a:xfrm>
            <a:off x="1792644" y="4846514"/>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27" name="楕円 26">
            <a:extLst>
              <a:ext uri="{FF2B5EF4-FFF2-40B4-BE49-F238E27FC236}">
                <a16:creationId xmlns:a16="http://schemas.microsoft.com/office/drawing/2014/main" id="{79C1CC3B-85EE-4C5F-83FA-2A453AD9C704}"/>
              </a:ext>
            </a:extLst>
          </p:cNvPr>
          <p:cNvSpPr/>
          <p:nvPr/>
        </p:nvSpPr>
        <p:spPr>
          <a:xfrm>
            <a:off x="3486236" y="4585165"/>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28" name="テキスト ボックス 27">
            <a:extLst>
              <a:ext uri="{FF2B5EF4-FFF2-40B4-BE49-F238E27FC236}">
                <a16:creationId xmlns:a16="http://schemas.microsoft.com/office/drawing/2014/main" id="{F070F0C4-5D05-451F-ADB3-C6BCE7191676}"/>
              </a:ext>
            </a:extLst>
          </p:cNvPr>
          <p:cNvSpPr txBox="1"/>
          <p:nvPr/>
        </p:nvSpPr>
        <p:spPr>
          <a:xfrm>
            <a:off x="1516111" y="5364192"/>
            <a:ext cx="1160895" cy="523220"/>
          </a:xfrm>
          <a:prstGeom prst="rect">
            <a:avLst/>
          </a:prstGeom>
          <a:noFill/>
        </p:spPr>
        <p:txBody>
          <a:bodyPr wrap="square" rtlCol="0">
            <a:spAutoFit/>
          </a:bodyPr>
          <a:lstStyle/>
          <a:p>
            <a:r>
              <a:rPr lang="en-US" altLang="ja-JP" sz="1400" dirty="0">
                <a:solidFill>
                  <a:srgbClr val="FF0000"/>
                </a:solidFill>
              </a:rPr>
              <a:t>Windows 10</a:t>
            </a:r>
          </a:p>
          <a:p>
            <a:endParaRPr lang="ja-JP" altLang="en-US" sz="1400" dirty="0">
              <a:solidFill>
                <a:srgbClr val="FF0000"/>
              </a:solidFill>
            </a:endParaRPr>
          </a:p>
        </p:txBody>
      </p:sp>
      <p:sp>
        <p:nvSpPr>
          <p:cNvPr id="29" name="テキスト ボックス 28">
            <a:extLst>
              <a:ext uri="{FF2B5EF4-FFF2-40B4-BE49-F238E27FC236}">
                <a16:creationId xmlns:a16="http://schemas.microsoft.com/office/drawing/2014/main" id="{9C26AF04-8827-47A6-880B-79FF2AB04FFA}"/>
              </a:ext>
            </a:extLst>
          </p:cNvPr>
          <p:cNvSpPr txBox="1"/>
          <p:nvPr/>
        </p:nvSpPr>
        <p:spPr>
          <a:xfrm>
            <a:off x="3256472" y="5114615"/>
            <a:ext cx="782587" cy="307777"/>
          </a:xfrm>
          <a:prstGeom prst="rect">
            <a:avLst/>
          </a:prstGeom>
          <a:noFill/>
        </p:spPr>
        <p:txBody>
          <a:bodyPr wrap="square" rtlCol="0">
            <a:spAutoFit/>
          </a:bodyPr>
          <a:lstStyle/>
          <a:p>
            <a:r>
              <a:rPr lang="en-US" altLang="ja-JP" sz="1400" dirty="0" err="1">
                <a:solidFill>
                  <a:srgbClr val="FFFF00"/>
                </a:solidFill>
              </a:rPr>
              <a:t>macOS</a:t>
            </a:r>
            <a:endParaRPr lang="ja-JP" altLang="en-US" sz="1400" dirty="0">
              <a:solidFill>
                <a:srgbClr val="FFFF00"/>
              </a:solidFill>
            </a:endParaRPr>
          </a:p>
        </p:txBody>
      </p:sp>
      <p:sp>
        <p:nvSpPr>
          <p:cNvPr id="30" name="テキスト ボックス 29">
            <a:extLst>
              <a:ext uri="{FF2B5EF4-FFF2-40B4-BE49-F238E27FC236}">
                <a16:creationId xmlns:a16="http://schemas.microsoft.com/office/drawing/2014/main" id="{730F5543-CD7B-4F3A-B212-E8C93B73C24E}"/>
              </a:ext>
            </a:extLst>
          </p:cNvPr>
          <p:cNvSpPr txBox="1"/>
          <p:nvPr/>
        </p:nvSpPr>
        <p:spPr>
          <a:xfrm>
            <a:off x="5497456" y="4705090"/>
            <a:ext cx="742511" cy="307777"/>
          </a:xfrm>
          <a:prstGeom prst="rect">
            <a:avLst/>
          </a:prstGeom>
          <a:noFill/>
        </p:spPr>
        <p:txBody>
          <a:bodyPr wrap="square" rtlCol="0">
            <a:spAutoFit/>
          </a:bodyPr>
          <a:lstStyle/>
          <a:p>
            <a:r>
              <a:rPr lang="en-US" altLang="ja-JP" sz="1400" dirty="0">
                <a:solidFill>
                  <a:srgbClr val="FF0000"/>
                </a:solidFill>
              </a:rPr>
              <a:t>iPhone</a:t>
            </a:r>
            <a:endParaRPr lang="ja-JP" altLang="en-US" sz="1400" dirty="0">
              <a:solidFill>
                <a:srgbClr val="FF0000"/>
              </a:solidFill>
            </a:endParaRPr>
          </a:p>
        </p:txBody>
      </p:sp>
      <p:pic>
        <p:nvPicPr>
          <p:cNvPr id="31" name="図 30">
            <a:extLst>
              <a:ext uri="{FF2B5EF4-FFF2-40B4-BE49-F238E27FC236}">
                <a16:creationId xmlns:a16="http://schemas.microsoft.com/office/drawing/2014/main" id="{68739280-F80E-4CAC-9ABF-9F2F3C1E6BB8}"/>
              </a:ext>
            </a:extLst>
          </p:cNvPr>
          <p:cNvPicPr>
            <a:picLocks noChangeAspect="1"/>
          </p:cNvPicPr>
          <p:nvPr/>
        </p:nvPicPr>
        <p:blipFill rotWithShape="1">
          <a:blip r:embed="rId4">
            <a:extLst>
              <a:ext uri="{28A0092B-C50C-407E-A947-70E740481C1C}">
                <a14:useLocalDpi xmlns:a14="http://schemas.microsoft.com/office/drawing/2010/main" val="0"/>
              </a:ext>
            </a:extLst>
          </a:blip>
          <a:srcRect l="12312" r="14469"/>
          <a:stretch/>
        </p:blipFill>
        <p:spPr>
          <a:xfrm>
            <a:off x="6057586" y="5169455"/>
            <a:ext cx="1879580" cy="592396"/>
          </a:xfrm>
          <a:prstGeom prst="rect">
            <a:avLst/>
          </a:prstGeom>
        </p:spPr>
      </p:pic>
      <p:sp>
        <p:nvSpPr>
          <p:cNvPr id="32" name="テキスト ボックス 31">
            <a:extLst>
              <a:ext uri="{FF2B5EF4-FFF2-40B4-BE49-F238E27FC236}">
                <a16:creationId xmlns:a16="http://schemas.microsoft.com/office/drawing/2014/main" id="{9FF0B472-6029-45B7-9CF0-015F2738E063}"/>
              </a:ext>
            </a:extLst>
          </p:cNvPr>
          <p:cNvSpPr txBox="1"/>
          <p:nvPr/>
        </p:nvSpPr>
        <p:spPr>
          <a:xfrm>
            <a:off x="6662463" y="5495312"/>
            <a:ext cx="801823" cy="307777"/>
          </a:xfrm>
          <a:prstGeom prst="rect">
            <a:avLst/>
          </a:prstGeom>
          <a:noFill/>
        </p:spPr>
        <p:txBody>
          <a:bodyPr wrap="square" rtlCol="0">
            <a:spAutoFit/>
          </a:bodyPr>
          <a:lstStyle/>
          <a:p>
            <a:r>
              <a:rPr lang="en-US" altLang="ja-JP" sz="1400" dirty="0">
                <a:solidFill>
                  <a:srgbClr val="FFFF00"/>
                </a:solidFill>
              </a:rPr>
              <a:t>Android</a:t>
            </a:r>
            <a:endParaRPr lang="ja-JP" altLang="en-US" sz="1400" dirty="0">
              <a:solidFill>
                <a:srgbClr val="FFFF00"/>
              </a:solidFill>
            </a:endParaRPr>
          </a:p>
        </p:txBody>
      </p:sp>
      <p:pic>
        <p:nvPicPr>
          <p:cNvPr id="33" name="図 32" descr="装置 が含まれている画像&#10;&#10;高い精度で生成された説明">
            <a:extLst>
              <a:ext uri="{FF2B5EF4-FFF2-40B4-BE49-F238E27FC236}">
                <a16:creationId xmlns:a16="http://schemas.microsoft.com/office/drawing/2014/main" id="{7EBC141E-4A37-468F-8AB5-5FEDE60F8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2339" y="5069478"/>
            <a:ext cx="2057687" cy="457264"/>
          </a:xfrm>
          <a:prstGeom prst="rect">
            <a:avLst/>
          </a:prstGeom>
        </p:spPr>
      </p:pic>
      <p:sp>
        <p:nvSpPr>
          <p:cNvPr id="34" name="楕円 33">
            <a:extLst>
              <a:ext uri="{FF2B5EF4-FFF2-40B4-BE49-F238E27FC236}">
                <a16:creationId xmlns:a16="http://schemas.microsoft.com/office/drawing/2014/main" id="{8A110959-4FB1-46CB-ACF7-A371D268F790}"/>
              </a:ext>
            </a:extLst>
          </p:cNvPr>
          <p:cNvSpPr/>
          <p:nvPr/>
        </p:nvSpPr>
        <p:spPr>
          <a:xfrm>
            <a:off x="5626838" y="4997162"/>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35" name="楕円 34">
            <a:extLst>
              <a:ext uri="{FF2B5EF4-FFF2-40B4-BE49-F238E27FC236}">
                <a16:creationId xmlns:a16="http://schemas.microsoft.com/office/drawing/2014/main" id="{4904742A-5FC6-413A-8FD8-A9748F610BF6}"/>
              </a:ext>
            </a:extLst>
          </p:cNvPr>
          <p:cNvSpPr/>
          <p:nvPr/>
        </p:nvSpPr>
        <p:spPr>
          <a:xfrm>
            <a:off x="6301170" y="5128219"/>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4" name="フッター プレースホルダー 3">
            <a:extLst>
              <a:ext uri="{FF2B5EF4-FFF2-40B4-BE49-F238E27FC236}">
                <a16:creationId xmlns:a16="http://schemas.microsoft.com/office/drawing/2014/main" id="{F81FE3A1-94B6-44BA-8344-AF0C99DEBC6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0CF3AA1B-EFBF-4BAC-BD73-1785673AE459}"/>
              </a:ext>
            </a:extLst>
          </p:cNvPr>
          <p:cNvSpPr>
            <a:spLocks noGrp="1"/>
          </p:cNvSpPr>
          <p:nvPr>
            <p:ph type="sldNum" sz="quarter" idx="12"/>
          </p:nvPr>
        </p:nvSpPr>
        <p:spPr/>
        <p:txBody>
          <a:bodyPr/>
          <a:lstStyle/>
          <a:p>
            <a:fld id="{7E280EC1-6B44-4B49-82BC-9ACA7170F820}" type="slidenum">
              <a:rPr lang="ja-JP" altLang="en-US" smtClean="0"/>
              <a:pPr/>
              <a:t>32</a:t>
            </a:fld>
            <a:endParaRPr lang="ja-JP" altLang="en-US"/>
          </a:p>
        </p:txBody>
      </p:sp>
    </p:spTree>
    <p:extLst>
      <p:ext uri="{BB962C8B-B14F-4D97-AF65-F5344CB8AC3E}">
        <p14:creationId xmlns:p14="http://schemas.microsoft.com/office/powerpoint/2010/main" val="8607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grpId="0" nodeType="withEffect">
                                  <p:stCondLst>
                                    <p:cond delay="20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grpId="0" nodeType="afterEffect">
                                  <p:stCondLst>
                                    <p:cond delay="20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20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1" presetClass="entr" presetSubtype="0" fill="hold" grpId="0" nodeType="withEffect">
                                  <p:stCondLst>
                                    <p:cond delay="20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0" grpId="0"/>
      <p:bldP spid="32" grpId="0"/>
      <p:bldP spid="34" grpId="0" animBg="1"/>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a:t>Wi-Fi </a:t>
            </a:r>
            <a:r>
              <a:rPr lang="ja-JP" altLang="en-US" sz="4000"/>
              <a:t>って？</a:t>
            </a:r>
            <a:endParaRPr lang="ja-JP" altLang="en-US" sz="4000" dirty="0"/>
          </a:p>
        </p:txBody>
      </p:sp>
      <p:sp>
        <p:nvSpPr>
          <p:cNvPr id="3" name="コンテンツ プレースホルダー 2"/>
          <p:cNvSpPr>
            <a:spLocks noGrp="1"/>
          </p:cNvSpPr>
          <p:nvPr>
            <p:ph idx="1"/>
          </p:nvPr>
        </p:nvSpPr>
        <p:spPr/>
        <p:txBody>
          <a:bodyPr>
            <a:normAutofit/>
          </a:bodyPr>
          <a:lstStyle/>
          <a:p>
            <a:r>
              <a:rPr lang="ja-JP" altLang="en-US" sz="2800"/>
              <a:t>実は「</a:t>
            </a:r>
            <a:r>
              <a:rPr lang="en-US" altLang="ja-JP" sz="2800"/>
              <a:t>Wi-Fi Alliance</a:t>
            </a:r>
            <a:r>
              <a:rPr lang="ja-JP" altLang="en-US" sz="2800"/>
              <a:t>」の登録商標</a:t>
            </a:r>
            <a:endParaRPr lang="en-US" altLang="ja-JP" sz="2800"/>
          </a:p>
          <a:p>
            <a:r>
              <a:rPr lang="ja-JP" altLang="en-US" sz="2800"/>
              <a:t>この団体が認定した無線</a:t>
            </a:r>
            <a:r>
              <a:rPr lang="en-US" altLang="ja-JP" sz="2800"/>
              <a:t>LAN</a:t>
            </a:r>
            <a:r>
              <a:rPr lang="ja-JP" altLang="en-US" sz="2800"/>
              <a:t>機器には「</a:t>
            </a:r>
            <a:r>
              <a:rPr lang="en-US" altLang="ja-JP" sz="2800"/>
              <a:t>Wi-Fi Certified</a:t>
            </a:r>
            <a:r>
              <a:rPr lang="ja-JP" altLang="en-US" sz="2800"/>
              <a:t>」のロゴを付けられる</a:t>
            </a:r>
            <a:endParaRPr lang="en-US" altLang="ja-JP" sz="2800"/>
          </a:p>
          <a:p>
            <a:pPr lvl="1"/>
            <a:r>
              <a:rPr lang="ja-JP" altLang="en-US" sz="2400"/>
              <a:t>他の</a:t>
            </a:r>
            <a:r>
              <a:rPr lang="en-US" altLang="ja-JP" sz="2400"/>
              <a:t> Wi-Fi </a:t>
            </a:r>
            <a:r>
              <a:rPr lang="ja-JP" altLang="en-US" sz="2400"/>
              <a:t>機器と問題なくつながるかどうかの試験を通過している証拠</a:t>
            </a:r>
            <a:endParaRPr lang="en-US" altLang="ja-JP" sz="2400"/>
          </a:p>
          <a:p>
            <a:r>
              <a:rPr lang="en-US" altLang="ja-JP" sz="2800"/>
              <a:t>IEEE802.11 </a:t>
            </a:r>
            <a:r>
              <a:rPr lang="ja-JP" altLang="en-US" sz="2800"/>
              <a:t>規格で作られていても認定を受けていない物は「</a:t>
            </a:r>
            <a:r>
              <a:rPr lang="en-US" altLang="ja-JP" sz="2800"/>
              <a:t>Wi-Fi</a:t>
            </a:r>
            <a:r>
              <a:rPr lang="ja-JP" altLang="en-US" sz="2800"/>
              <a:t>」を名乗れない（厳密には）</a:t>
            </a:r>
            <a:endParaRPr lang="en-US" altLang="ja-JP" sz="2800"/>
          </a:p>
          <a:p>
            <a:endParaRPr lang="en-US" altLang="ja-JP" sz="2800"/>
          </a:p>
          <a:p>
            <a:r>
              <a:rPr lang="ja-JP" altLang="en-US" sz="2800"/>
              <a:t>現在ほぼ「無線</a:t>
            </a:r>
            <a:r>
              <a:rPr lang="en-US" altLang="ja-JP" sz="2800"/>
              <a:t>LAN</a:t>
            </a:r>
            <a:r>
              <a:rPr lang="ja-JP" altLang="en-US" sz="2800"/>
              <a:t>」と同義で使われている</a:t>
            </a:r>
            <a:endParaRPr lang="en-US" altLang="ja-JP" sz="2800" dirty="0"/>
          </a:p>
        </p:txBody>
      </p:sp>
      <p:pic>
        <p:nvPicPr>
          <p:cNvPr id="1026" name="Picture 2" descr="https://upload.wikimedia.org/wikipedia/commons/thumb/d/d6/Wi-Fi.svg/250px-Wi-Fi.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340" y="479410"/>
            <a:ext cx="2381250" cy="971551"/>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a:extLst>
              <a:ext uri="{FF2B5EF4-FFF2-40B4-BE49-F238E27FC236}">
                <a16:creationId xmlns:a16="http://schemas.microsoft.com/office/drawing/2014/main" id="{6FD215A6-3745-4A93-A8CD-F63E01063227}"/>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57402098-BEB8-4ED5-861C-42D667F97F5F}"/>
              </a:ext>
            </a:extLst>
          </p:cNvPr>
          <p:cNvSpPr>
            <a:spLocks noGrp="1"/>
          </p:cNvSpPr>
          <p:nvPr>
            <p:ph type="sldNum" sz="quarter" idx="12"/>
          </p:nvPr>
        </p:nvSpPr>
        <p:spPr/>
        <p:txBody>
          <a:bodyPr/>
          <a:lstStyle/>
          <a:p>
            <a:fld id="{7E280EC1-6B44-4B49-82BC-9ACA7170F820}" type="slidenum">
              <a:rPr lang="ja-JP" altLang="en-US" smtClean="0"/>
              <a:pPr/>
              <a:t>33</a:t>
            </a:fld>
            <a:endParaRPr lang="ja-JP" altLang="en-US"/>
          </a:p>
        </p:txBody>
      </p:sp>
    </p:spTree>
    <p:extLst>
      <p:ext uri="{BB962C8B-B14F-4D97-AF65-F5344CB8AC3E}">
        <p14:creationId xmlns:p14="http://schemas.microsoft.com/office/powerpoint/2010/main" val="4015691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無線</a:t>
            </a:r>
            <a:r>
              <a:rPr lang="en-US" altLang="ja-JP" sz="4000" dirty="0"/>
              <a:t>LAN</a:t>
            </a:r>
            <a:r>
              <a:rPr lang="ja-JP" altLang="en-US" sz="4000" dirty="0"/>
              <a:t>（</a:t>
            </a:r>
            <a:r>
              <a:rPr lang="en-US" altLang="ja-JP" sz="4000" dirty="0"/>
              <a:t>Wi-Fi</a:t>
            </a:r>
            <a:r>
              <a:rPr lang="ja-JP" altLang="en-US" sz="4000" dirty="0"/>
              <a:t>）のメリット</a:t>
            </a:r>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ja-JP" altLang="en-US" sz="3200" dirty="0"/>
              <a:t>家庭で利用する場合（家にネットがある前提）</a:t>
            </a:r>
            <a:endParaRPr lang="en-US" altLang="ja-JP" sz="3200" dirty="0"/>
          </a:p>
          <a:p>
            <a:pPr lvl="1">
              <a:lnSpc>
                <a:spcPct val="110000"/>
              </a:lnSpc>
            </a:pPr>
            <a:r>
              <a:rPr lang="ja-JP" altLang="en-US" sz="2800" dirty="0"/>
              <a:t>ケーブルを引き回さなくていい！</a:t>
            </a:r>
            <a:endParaRPr lang="en-US" altLang="ja-JP" sz="2800" dirty="0"/>
          </a:p>
          <a:p>
            <a:pPr lvl="1">
              <a:lnSpc>
                <a:spcPct val="110000"/>
              </a:lnSpc>
            </a:pPr>
            <a:r>
              <a:rPr lang="ja-JP" altLang="en-US" sz="2800" dirty="0"/>
              <a:t>家族みんなで使えて機器が増えても追加の出費がない</a:t>
            </a:r>
            <a:endParaRPr lang="en-US" altLang="ja-JP" sz="2800" dirty="0"/>
          </a:p>
          <a:p>
            <a:pPr lvl="1">
              <a:lnSpc>
                <a:spcPct val="110000"/>
              </a:lnSpc>
            </a:pPr>
            <a:r>
              <a:rPr lang="ja-JP" altLang="en-US" sz="2800" dirty="0"/>
              <a:t>パソコン、スマートフォン、タブレット、ゲーム機、プリンターなどなど、</a:t>
            </a:r>
            <a:r>
              <a:rPr lang="en-US" altLang="ja-JP" sz="2800" dirty="0"/>
              <a:t>Wi-Fi </a:t>
            </a:r>
            <a:r>
              <a:rPr lang="ja-JP" altLang="en-US" sz="2800" dirty="0"/>
              <a:t>の普及で対応する機械が増えている</a:t>
            </a:r>
            <a:endParaRPr lang="en-US" altLang="ja-JP" sz="2800" dirty="0"/>
          </a:p>
          <a:p>
            <a:pPr>
              <a:lnSpc>
                <a:spcPct val="110000"/>
              </a:lnSpc>
            </a:pPr>
            <a:r>
              <a:rPr lang="ja-JP" altLang="en-US" sz="3200" dirty="0"/>
              <a:t>携帯電話網の通信量制限を気にしなくていい</a:t>
            </a:r>
            <a:endParaRPr lang="en-US" altLang="ja-JP" sz="3200" dirty="0"/>
          </a:p>
          <a:p>
            <a:pPr>
              <a:lnSpc>
                <a:spcPct val="110000"/>
              </a:lnSpc>
            </a:pPr>
            <a:r>
              <a:rPr lang="en-US" altLang="ja-JP" sz="3200" dirty="0"/>
              <a:t>Wi-Fi </a:t>
            </a:r>
            <a:r>
              <a:rPr lang="ja-JP" altLang="en-US" sz="3200" dirty="0"/>
              <a:t>でしかできないことがある</a:t>
            </a:r>
            <a:endParaRPr lang="en-US" altLang="ja-JP" sz="3200" dirty="0"/>
          </a:p>
          <a:p>
            <a:pPr lvl="1">
              <a:lnSpc>
                <a:spcPct val="110000"/>
              </a:lnSpc>
            </a:pPr>
            <a:r>
              <a:rPr lang="en-US" altLang="ja-JP" sz="2800" dirty="0"/>
              <a:t>iPhone </a:t>
            </a:r>
            <a:r>
              <a:rPr lang="ja-JP" altLang="en-US" sz="2800" dirty="0"/>
              <a:t>のアップデートやサイズの大きなアプリのダウンロード、</a:t>
            </a:r>
            <a:r>
              <a:rPr lang="en-US" altLang="ja-JP" sz="2800" dirty="0"/>
              <a:t>iCloud </a:t>
            </a:r>
            <a:r>
              <a:rPr lang="ja-JP" altLang="en-US" sz="2800" dirty="0" err="1"/>
              <a:t>への</a:t>
            </a:r>
            <a:r>
              <a:rPr lang="ja-JP" altLang="en-US" sz="2800" dirty="0"/>
              <a:t>バックアップなど</a:t>
            </a:r>
            <a:endParaRPr lang="en-US" altLang="ja-JP" sz="2800" dirty="0"/>
          </a:p>
          <a:p>
            <a:pPr>
              <a:lnSpc>
                <a:spcPct val="110000"/>
              </a:lnSpc>
            </a:pPr>
            <a:r>
              <a:rPr lang="ja-JP" altLang="en-US" sz="3200" dirty="0"/>
              <a:t>海外など携帯網が使えない場合には</a:t>
            </a:r>
            <a:r>
              <a:rPr lang="en-US" altLang="ja-JP" sz="3200" dirty="0"/>
              <a:t>Wi-Fi</a:t>
            </a:r>
            <a:r>
              <a:rPr lang="ja-JP" altLang="en-US" sz="3200" dirty="0"/>
              <a:t>を使いたい</a:t>
            </a:r>
            <a:endParaRPr lang="en-US" altLang="ja-JP" sz="3200" dirty="0"/>
          </a:p>
          <a:p>
            <a:pPr lvl="1">
              <a:lnSpc>
                <a:spcPct val="110000"/>
              </a:lnSpc>
            </a:pPr>
            <a:r>
              <a:rPr lang="ja-JP" altLang="en-US" sz="2800" dirty="0"/>
              <a:t>携帯のローミングは高額</a:t>
            </a:r>
          </a:p>
        </p:txBody>
      </p:sp>
      <p:sp>
        <p:nvSpPr>
          <p:cNvPr id="4" name="フッター プレースホルダー 3">
            <a:extLst>
              <a:ext uri="{FF2B5EF4-FFF2-40B4-BE49-F238E27FC236}">
                <a16:creationId xmlns:a16="http://schemas.microsoft.com/office/drawing/2014/main" id="{51DDC97B-9658-428C-B9C9-E09C32E0FDE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EC09A517-6708-4534-9C5C-A8CAE4A2B751}"/>
              </a:ext>
            </a:extLst>
          </p:cNvPr>
          <p:cNvSpPr>
            <a:spLocks noGrp="1"/>
          </p:cNvSpPr>
          <p:nvPr>
            <p:ph type="sldNum" sz="quarter" idx="12"/>
          </p:nvPr>
        </p:nvSpPr>
        <p:spPr/>
        <p:txBody>
          <a:bodyPr/>
          <a:lstStyle/>
          <a:p>
            <a:fld id="{7E280EC1-6B44-4B49-82BC-9ACA7170F820}" type="slidenum">
              <a:rPr lang="ja-JP" altLang="en-US" smtClean="0"/>
              <a:pPr/>
              <a:t>34</a:t>
            </a:fld>
            <a:endParaRPr lang="ja-JP" altLang="en-US"/>
          </a:p>
        </p:txBody>
      </p:sp>
    </p:spTree>
    <p:extLst>
      <p:ext uri="{BB962C8B-B14F-4D97-AF65-F5344CB8AC3E}">
        <p14:creationId xmlns:p14="http://schemas.microsoft.com/office/powerpoint/2010/main" val="2809280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p:spPr>
        <p:txBody>
          <a:bodyPr/>
          <a:lstStyle/>
          <a:p>
            <a:r>
              <a:rPr lang="ja-JP" altLang="en-US"/>
              <a:t>たくさん規格がある</a:t>
            </a:r>
            <a:endParaRPr lang="ja-JP" altLang="en-US" dirty="0"/>
          </a:p>
        </p:txBody>
      </p:sp>
      <p:sp>
        <p:nvSpPr>
          <p:cNvPr id="3" name="コンテンツ プレースホルダー 2"/>
          <p:cNvSpPr>
            <a:spLocks noGrp="1"/>
          </p:cNvSpPr>
          <p:nvPr>
            <p:ph idx="1"/>
          </p:nvPr>
        </p:nvSpPr>
        <p:spPr>
          <a:xfrm>
            <a:off x="1437447" y="3837371"/>
            <a:ext cx="6591985" cy="2237623"/>
          </a:xfrm>
        </p:spPr>
        <p:txBody>
          <a:bodyPr>
            <a:normAutofit/>
          </a:bodyPr>
          <a:lstStyle/>
          <a:p>
            <a:r>
              <a:rPr lang="en-US" altLang="ja-JP" dirty="0"/>
              <a:t>IEEE </a:t>
            </a:r>
            <a:r>
              <a:rPr lang="ja-JP" altLang="en-US" dirty="0"/>
              <a:t>（アイトリプルイー）</a:t>
            </a:r>
            <a:r>
              <a:rPr lang="en-US" altLang="ja-JP" dirty="0"/>
              <a:t>802.11</a:t>
            </a:r>
            <a:r>
              <a:rPr lang="ja-JP" altLang="en-US" dirty="0"/>
              <a:t> </a:t>
            </a:r>
            <a:r>
              <a:rPr lang="en-US" altLang="ja-JP" dirty="0"/>
              <a:t>- </a:t>
            </a:r>
            <a:r>
              <a:rPr lang="ja-JP" altLang="en-US" dirty="0"/>
              <a:t>無線</a:t>
            </a:r>
            <a:r>
              <a:rPr lang="en-US" altLang="ja-JP" dirty="0"/>
              <a:t>LAN</a:t>
            </a:r>
            <a:r>
              <a:rPr lang="ja-JP" altLang="en-US" dirty="0"/>
              <a:t>標準規格</a:t>
            </a:r>
            <a:endParaRPr lang="en-US" altLang="ja-JP" dirty="0"/>
          </a:p>
          <a:p>
            <a:pPr lvl="1"/>
            <a:r>
              <a:rPr lang="en-US" altLang="ja-JP" dirty="0"/>
              <a:t>The Institute of Electrical and Electronics Engineers, Inc.</a:t>
            </a:r>
          </a:p>
          <a:p>
            <a:r>
              <a:rPr lang="ja-JP" altLang="en-US" dirty="0"/>
              <a:t>同じ規格を使っていないと通信できない</a:t>
            </a:r>
            <a:endParaRPr lang="en-US" altLang="ja-JP" dirty="0"/>
          </a:p>
          <a:p>
            <a:pPr lvl="1"/>
            <a:r>
              <a:rPr lang="ja-JP" altLang="en-US" dirty="0"/>
              <a:t>複数の規格に対応している機器も多い</a:t>
            </a:r>
            <a:endParaRPr lang="en-US" altLang="ja-JP" dirty="0"/>
          </a:p>
        </p:txBody>
      </p:sp>
      <p:graphicFrame>
        <p:nvGraphicFramePr>
          <p:cNvPr id="7" name="表 6">
            <a:extLst>
              <a:ext uri="{FF2B5EF4-FFF2-40B4-BE49-F238E27FC236}">
                <a16:creationId xmlns:a16="http://schemas.microsoft.com/office/drawing/2014/main" id="{EA890AD4-B66D-4A57-A803-1E22135CD1FC}"/>
              </a:ext>
            </a:extLst>
          </p:cNvPr>
          <p:cNvGraphicFramePr>
            <a:graphicFrameLocks noGrp="1"/>
          </p:cNvGraphicFramePr>
          <p:nvPr>
            <p:extLst>
              <p:ext uri="{D42A27DB-BD31-4B8C-83A1-F6EECF244321}">
                <p14:modId xmlns:p14="http://schemas.microsoft.com/office/powerpoint/2010/main" val="2662377756"/>
              </p:ext>
            </p:extLst>
          </p:nvPr>
        </p:nvGraphicFramePr>
        <p:xfrm>
          <a:off x="1437447" y="1328399"/>
          <a:ext cx="6096000" cy="2346960"/>
        </p:xfrm>
        <a:graphic>
          <a:graphicData uri="http://schemas.openxmlformats.org/drawingml/2006/table">
            <a:tbl>
              <a:tblPr firstRow="1" bandRow="1">
                <a:tableStyleId>{5C22544A-7EE6-4342-B048-85BDC9FD1C3A}</a:tableStyleId>
              </a:tblPr>
              <a:tblGrid>
                <a:gridCol w="2651220">
                  <a:extLst>
                    <a:ext uri="{9D8B030D-6E8A-4147-A177-3AD203B41FA5}">
                      <a16:colId xmlns:a16="http://schemas.microsoft.com/office/drawing/2014/main" val="20000"/>
                    </a:ext>
                  </a:extLst>
                </a:gridCol>
                <a:gridCol w="141278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04716">
                <a:tc>
                  <a:txBody>
                    <a:bodyPr/>
                    <a:lstStyle/>
                    <a:p>
                      <a:pPr algn="ctr"/>
                      <a:r>
                        <a:rPr kumimoji="1" lang="ja-JP" altLang="en-US" sz="1600" dirty="0"/>
                        <a:t>名称</a:t>
                      </a:r>
                    </a:p>
                  </a:txBody>
                  <a:tcPr/>
                </a:tc>
                <a:tc>
                  <a:txBody>
                    <a:bodyPr/>
                    <a:lstStyle/>
                    <a:p>
                      <a:pPr algn="ctr"/>
                      <a:r>
                        <a:rPr kumimoji="1" lang="ja-JP" altLang="en-US" sz="1600" dirty="0"/>
                        <a:t>周波数</a:t>
                      </a:r>
                    </a:p>
                  </a:txBody>
                  <a:tcPr/>
                </a:tc>
                <a:tc>
                  <a:txBody>
                    <a:bodyPr/>
                    <a:lstStyle/>
                    <a:p>
                      <a:pPr algn="ctr"/>
                      <a:r>
                        <a:rPr kumimoji="1" lang="ja-JP" altLang="en-US" sz="1600" dirty="0"/>
                        <a:t>通信速度</a:t>
                      </a:r>
                    </a:p>
                  </a:txBody>
                  <a:tcPr/>
                </a:tc>
                <a:extLst>
                  <a:ext uri="{0D108BD9-81ED-4DB2-BD59-A6C34878D82A}">
                    <a16:rowId xmlns:a16="http://schemas.microsoft.com/office/drawing/2014/main" val="10000"/>
                  </a:ext>
                </a:extLst>
              </a:tr>
              <a:tr h="304716">
                <a:tc>
                  <a:txBody>
                    <a:bodyPr/>
                    <a:lstStyle/>
                    <a:p>
                      <a:r>
                        <a:rPr kumimoji="1" lang="en-US" altLang="ja-JP" sz="1600" dirty="0"/>
                        <a:t>802.11b</a:t>
                      </a:r>
                      <a:endParaRPr kumimoji="1" lang="ja-JP" altLang="en-US" sz="1600" dirty="0"/>
                    </a:p>
                  </a:txBody>
                  <a:tcPr/>
                </a:tc>
                <a:tc>
                  <a:txBody>
                    <a:bodyPr/>
                    <a:lstStyle/>
                    <a:p>
                      <a:r>
                        <a:rPr kumimoji="1" lang="en-US" altLang="ja-JP" sz="1600" dirty="0"/>
                        <a:t>2.4GHz</a:t>
                      </a:r>
                      <a:endParaRPr kumimoji="1" lang="ja-JP" altLang="en-US" sz="1600" dirty="0"/>
                    </a:p>
                  </a:txBody>
                  <a:tcPr/>
                </a:tc>
                <a:tc>
                  <a:txBody>
                    <a:bodyPr/>
                    <a:lstStyle/>
                    <a:p>
                      <a:r>
                        <a:rPr kumimoji="1" lang="en-US" altLang="ja-JP" sz="1600" dirty="0"/>
                        <a:t>11Mbps</a:t>
                      </a:r>
                      <a:endParaRPr kumimoji="1" lang="ja-JP" altLang="en-US" sz="1600" dirty="0"/>
                    </a:p>
                  </a:txBody>
                  <a:tcPr/>
                </a:tc>
                <a:extLst>
                  <a:ext uri="{0D108BD9-81ED-4DB2-BD59-A6C34878D82A}">
                    <a16:rowId xmlns:a16="http://schemas.microsoft.com/office/drawing/2014/main" val="10001"/>
                  </a:ext>
                </a:extLst>
              </a:tr>
              <a:tr h="304716">
                <a:tc>
                  <a:txBody>
                    <a:bodyPr/>
                    <a:lstStyle/>
                    <a:p>
                      <a:r>
                        <a:rPr kumimoji="1" lang="en-US" altLang="ja-JP" sz="1600" dirty="0"/>
                        <a:t>802.11a</a:t>
                      </a:r>
                      <a:endParaRPr kumimoji="1" lang="ja-JP" altLang="en-US" sz="1600" dirty="0"/>
                    </a:p>
                  </a:txBody>
                  <a:tcPr/>
                </a:tc>
                <a:tc>
                  <a:txBody>
                    <a:bodyPr/>
                    <a:lstStyle/>
                    <a:p>
                      <a:r>
                        <a:rPr kumimoji="1" lang="en-US" altLang="ja-JP" sz="1600" dirty="0"/>
                        <a:t>5GHz</a:t>
                      </a:r>
                      <a:endParaRPr kumimoji="1" lang="ja-JP" altLang="en-US" sz="1600" dirty="0"/>
                    </a:p>
                  </a:txBody>
                  <a:tcPr/>
                </a:tc>
                <a:tc>
                  <a:txBody>
                    <a:bodyPr/>
                    <a:lstStyle/>
                    <a:p>
                      <a:r>
                        <a:rPr kumimoji="1" lang="en-US" altLang="ja-JP" sz="1600" dirty="0"/>
                        <a:t>54Mbps</a:t>
                      </a:r>
                      <a:endParaRPr kumimoji="1" lang="ja-JP" altLang="en-US" sz="1600" dirty="0"/>
                    </a:p>
                  </a:txBody>
                  <a:tcPr/>
                </a:tc>
                <a:extLst>
                  <a:ext uri="{0D108BD9-81ED-4DB2-BD59-A6C34878D82A}">
                    <a16:rowId xmlns:a16="http://schemas.microsoft.com/office/drawing/2014/main" val="10002"/>
                  </a:ext>
                </a:extLst>
              </a:tr>
              <a:tr h="304716">
                <a:tc>
                  <a:txBody>
                    <a:bodyPr/>
                    <a:lstStyle/>
                    <a:p>
                      <a:r>
                        <a:rPr kumimoji="1" lang="en-US" altLang="ja-JP" sz="1600" dirty="0"/>
                        <a:t>802.11g</a:t>
                      </a:r>
                      <a:endParaRPr kumimoji="1" lang="ja-JP" altLang="en-US" sz="1600" dirty="0"/>
                    </a:p>
                  </a:txBody>
                  <a:tcPr/>
                </a:tc>
                <a:tc>
                  <a:txBody>
                    <a:bodyPr/>
                    <a:lstStyle/>
                    <a:p>
                      <a:r>
                        <a:rPr kumimoji="1" lang="en-US" altLang="ja-JP" sz="1600" dirty="0"/>
                        <a:t>2.4GHz</a:t>
                      </a:r>
                      <a:endParaRPr kumimoji="1" lang="ja-JP" altLang="en-US" sz="1600" dirty="0"/>
                    </a:p>
                  </a:txBody>
                  <a:tcPr/>
                </a:tc>
                <a:tc>
                  <a:txBody>
                    <a:bodyPr/>
                    <a:lstStyle/>
                    <a:p>
                      <a:r>
                        <a:rPr kumimoji="1" lang="en-US" altLang="ja-JP" sz="1600" dirty="0"/>
                        <a:t>54Mbps</a:t>
                      </a:r>
                      <a:endParaRPr kumimoji="1" lang="ja-JP" altLang="en-US" sz="1600" dirty="0"/>
                    </a:p>
                  </a:txBody>
                  <a:tcPr/>
                </a:tc>
                <a:extLst>
                  <a:ext uri="{0D108BD9-81ED-4DB2-BD59-A6C34878D82A}">
                    <a16:rowId xmlns:a16="http://schemas.microsoft.com/office/drawing/2014/main" val="10003"/>
                  </a:ext>
                </a:extLst>
              </a:tr>
              <a:tr h="304716">
                <a:tc>
                  <a:txBody>
                    <a:bodyPr/>
                    <a:lstStyle/>
                    <a:p>
                      <a:r>
                        <a:rPr kumimoji="1" lang="en-US" altLang="ja-JP" sz="1600" dirty="0"/>
                        <a:t>802.11n</a:t>
                      </a:r>
                      <a:endParaRPr kumimoji="1" lang="ja-JP" altLang="en-US" sz="1600" dirty="0"/>
                    </a:p>
                  </a:txBody>
                  <a:tcPr/>
                </a:tc>
                <a:tc>
                  <a:txBody>
                    <a:bodyPr/>
                    <a:lstStyle/>
                    <a:p>
                      <a:r>
                        <a:rPr kumimoji="1" lang="en-US" altLang="ja-JP" sz="1600" dirty="0"/>
                        <a:t>2.4/5GHz</a:t>
                      </a:r>
                      <a:endParaRPr kumimoji="1" lang="ja-JP" altLang="en-US" sz="1600" dirty="0"/>
                    </a:p>
                  </a:txBody>
                  <a:tcPr/>
                </a:tc>
                <a:tc>
                  <a:txBody>
                    <a:bodyPr/>
                    <a:lstStyle/>
                    <a:p>
                      <a:r>
                        <a:rPr kumimoji="1" lang="en-US" altLang="ja-JP" sz="1600" dirty="0"/>
                        <a:t>65~600Mbps</a:t>
                      </a:r>
                      <a:endParaRPr kumimoji="1" lang="ja-JP" altLang="en-US" sz="1600" dirty="0"/>
                    </a:p>
                  </a:txBody>
                  <a:tcPr/>
                </a:tc>
                <a:extLst>
                  <a:ext uri="{0D108BD9-81ED-4DB2-BD59-A6C34878D82A}">
                    <a16:rowId xmlns:a16="http://schemas.microsoft.com/office/drawing/2014/main" val="10004"/>
                  </a:ext>
                </a:extLst>
              </a:tr>
              <a:tr h="304716">
                <a:tc>
                  <a:txBody>
                    <a:bodyPr/>
                    <a:lstStyle/>
                    <a:p>
                      <a:r>
                        <a:rPr kumimoji="1" lang="en-US" altLang="ja-JP" sz="1600" dirty="0"/>
                        <a:t>802.11ac</a:t>
                      </a:r>
                      <a:endParaRPr kumimoji="1" lang="ja-JP" altLang="en-US" sz="1600" dirty="0"/>
                    </a:p>
                  </a:txBody>
                  <a:tcPr/>
                </a:tc>
                <a:tc>
                  <a:txBody>
                    <a:bodyPr/>
                    <a:lstStyle/>
                    <a:p>
                      <a:r>
                        <a:rPr kumimoji="1" lang="en-US" altLang="ja-JP" sz="1600" dirty="0"/>
                        <a:t>5GHz</a:t>
                      </a:r>
                      <a:endParaRPr kumimoji="1" lang="ja-JP" altLang="en-US" sz="1600" dirty="0"/>
                    </a:p>
                  </a:txBody>
                  <a:tcPr/>
                </a:tc>
                <a:tc>
                  <a:txBody>
                    <a:bodyPr/>
                    <a:lstStyle/>
                    <a:p>
                      <a:r>
                        <a:rPr kumimoji="1" lang="en-US" altLang="ja-JP" sz="1600" dirty="0"/>
                        <a:t>290M~6.9Gbps</a:t>
                      </a:r>
                      <a:endParaRPr kumimoji="1" lang="ja-JP" altLang="en-US" sz="1600" dirty="0"/>
                    </a:p>
                  </a:txBody>
                  <a:tcPr/>
                </a:tc>
                <a:extLst>
                  <a:ext uri="{0D108BD9-81ED-4DB2-BD59-A6C34878D82A}">
                    <a16:rowId xmlns:a16="http://schemas.microsoft.com/office/drawing/2014/main" val="10005"/>
                  </a:ext>
                </a:extLst>
              </a:tr>
              <a:tr h="304716">
                <a:tc>
                  <a:txBody>
                    <a:bodyPr/>
                    <a:lstStyle/>
                    <a:p>
                      <a:r>
                        <a:rPr kumimoji="1" lang="en-US" altLang="ja-JP" sz="1600" dirty="0"/>
                        <a:t>802.11ax</a:t>
                      </a:r>
                      <a:endParaRPr kumimoji="1" lang="ja-JP" altLang="en-US" sz="1600" dirty="0">
                        <a:solidFill>
                          <a:srgbClr val="FF0000"/>
                        </a:solidFill>
                      </a:endParaRPr>
                    </a:p>
                  </a:txBody>
                  <a:tcPr/>
                </a:tc>
                <a:tc>
                  <a:txBody>
                    <a:bodyPr/>
                    <a:lstStyle/>
                    <a:p>
                      <a:r>
                        <a:rPr kumimoji="1" lang="en-US" altLang="ja-JP" sz="1600" dirty="0"/>
                        <a:t>2.4/5GHz</a:t>
                      </a:r>
                      <a:endParaRPr kumimoji="1" lang="ja-JP" altLang="en-US" sz="1600" dirty="0"/>
                    </a:p>
                  </a:txBody>
                  <a:tcPr/>
                </a:tc>
                <a:tc>
                  <a:txBody>
                    <a:bodyPr/>
                    <a:lstStyle/>
                    <a:p>
                      <a:r>
                        <a:rPr kumimoji="1" lang="en-US" altLang="ja-JP" sz="1600" dirty="0"/>
                        <a:t>~9.6Gbps</a:t>
                      </a:r>
                      <a:endParaRPr kumimoji="1" lang="ja-JP" altLang="en-US" sz="1600" dirty="0"/>
                    </a:p>
                  </a:txBody>
                  <a:tcPr/>
                </a:tc>
                <a:extLst>
                  <a:ext uri="{0D108BD9-81ED-4DB2-BD59-A6C34878D82A}">
                    <a16:rowId xmlns:a16="http://schemas.microsoft.com/office/drawing/2014/main" val="2372135047"/>
                  </a:ext>
                </a:extLst>
              </a:tr>
            </a:tbl>
          </a:graphicData>
        </a:graphic>
      </p:graphicFrame>
      <p:sp>
        <p:nvSpPr>
          <p:cNvPr id="8" name="テキスト ボックス 7">
            <a:extLst>
              <a:ext uri="{FF2B5EF4-FFF2-40B4-BE49-F238E27FC236}">
                <a16:creationId xmlns:a16="http://schemas.microsoft.com/office/drawing/2014/main" id="{11DFBD8D-E690-4A3B-983A-B418641F8BF4}"/>
              </a:ext>
            </a:extLst>
          </p:cNvPr>
          <p:cNvSpPr txBox="1"/>
          <p:nvPr/>
        </p:nvSpPr>
        <p:spPr>
          <a:xfrm>
            <a:off x="3149296" y="2656108"/>
            <a:ext cx="933253" cy="1019253"/>
          </a:xfrm>
          <a:prstGeom prst="rect">
            <a:avLst/>
          </a:prstGeom>
          <a:noFill/>
        </p:spPr>
        <p:txBody>
          <a:bodyPr wrap="square" rtlCol="0">
            <a:spAutoFit/>
          </a:bodyPr>
          <a:lstStyle/>
          <a:p>
            <a:pPr>
              <a:lnSpc>
                <a:spcPct val="130000"/>
              </a:lnSpc>
            </a:pPr>
            <a:r>
              <a:rPr lang="en-US" altLang="ja-JP" sz="1600" dirty="0">
                <a:solidFill>
                  <a:srgbClr val="FF0000"/>
                </a:solidFill>
              </a:rPr>
              <a:t>Wi-Fi 4</a:t>
            </a:r>
          </a:p>
          <a:p>
            <a:pPr>
              <a:lnSpc>
                <a:spcPct val="130000"/>
              </a:lnSpc>
            </a:pPr>
            <a:r>
              <a:rPr lang="en-US" altLang="ja-JP" sz="1600" dirty="0">
                <a:solidFill>
                  <a:srgbClr val="FF0000"/>
                </a:solidFill>
              </a:rPr>
              <a:t>Wi-Fi 5</a:t>
            </a:r>
          </a:p>
          <a:p>
            <a:pPr>
              <a:lnSpc>
                <a:spcPct val="130000"/>
              </a:lnSpc>
            </a:pPr>
            <a:r>
              <a:rPr lang="en-US" altLang="ja-JP" sz="1600" dirty="0">
                <a:solidFill>
                  <a:srgbClr val="FF0000"/>
                </a:solidFill>
              </a:rPr>
              <a:t>Wi-Fi 6</a:t>
            </a:r>
            <a:endParaRPr lang="ja-JP" altLang="en-US" sz="1600" dirty="0">
              <a:solidFill>
                <a:srgbClr val="FF0000"/>
              </a:solidFill>
            </a:endParaRPr>
          </a:p>
        </p:txBody>
      </p:sp>
      <p:sp>
        <p:nvSpPr>
          <p:cNvPr id="4" name="フッター プレースホルダー 3">
            <a:extLst>
              <a:ext uri="{FF2B5EF4-FFF2-40B4-BE49-F238E27FC236}">
                <a16:creationId xmlns:a16="http://schemas.microsoft.com/office/drawing/2014/main" id="{38302417-14F9-4C28-A350-34EB692F018C}"/>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ECA7A623-4708-43B3-BD20-DD7321058A8C}"/>
              </a:ext>
            </a:extLst>
          </p:cNvPr>
          <p:cNvSpPr>
            <a:spLocks noGrp="1"/>
          </p:cNvSpPr>
          <p:nvPr>
            <p:ph type="sldNum" sz="quarter" idx="12"/>
          </p:nvPr>
        </p:nvSpPr>
        <p:spPr/>
        <p:txBody>
          <a:bodyPr/>
          <a:lstStyle/>
          <a:p>
            <a:fld id="{7E280EC1-6B44-4B49-82BC-9ACA7170F820}" type="slidenum">
              <a:rPr lang="ja-JP" altLang="en-US" smtClean="0"/>
              <a:pPr/>
              <a:t>35</a:t>
            </a:fld>
            <a:endParaRPr lang="ja-JP" altLang="en-US"/>
          </a:p>
        </p:txBody>
      </p:sp>
    </p:spTree>
    <p:extLst>
      <p:ext uri="{BB962C8B-B14F-4D97-AF65-F5344CB8AC3E}">
        <p14:creationId xmlns:p14="http://schemas.microsoft.com/office/powerpoint/2010/main" val="35063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normAutofit/>
          </a:bodyPr>
          <a:lstStyle/>
          <a:p>
            <a:r>
              <a:rPr lang="ja-JP" altLang="en-US" sz="4000"/>
              <a:t>チャンネルと</a:t>
            </a:r>
            <a:r>
              <a:rPr lang="en-US" altLang="ja-JP" sz="4000"/>
              <a:t>SSID</a:t>
            </a:r>
            <a:endParaRPr lang="ja-JP" altLang="en-US" sz="4000" dirty="0"/>
          </a:p>
        </p:txBody>
      </p:sp>
      <p:sp>
        <p:nvSpPr>
          <p:cNvPr id="7" name="コンテンツ プレースホルダー 6"/>
          <p:cNvSpPr txBox="1">
            <a:spLocks noGrp="1"/>
          </p:cNvSpPr>
          <p:nvPr>
            <p:ph idx="1"/>
          </p:nvPr>
        </p:nvSpPr>
        <p:spPr/>
        <p:txBody>
          <a:bodyPr/>
          <a:lstStyle/>
          <a:p>
            <a:r>
              <a:rPr lang="ja-JP" altLang="en-US" sz="2800"/>
              <a:t>チャンネルは利用する周波数</a:t>
            </a:r>
            <a:endParaRPr lang="en-US" altLang="ja-JP" sz="2800"/>
          </a:p>
          <a:p>
            <a:pPr lvl="1"/>
            <a:r>
              <a:rPr lang="ja-JP" altLang="en-US" sz="2400"/>
              <a:t>テレビのように番号がついている</a:t>
            </a:r>
            <a:endParaRPr lang="en-US" altLang="ja-JP" sz="2400"/>
          </a:p>
          <a:p>
            <a:pPr lvl="2"/>
            <a:r>
              <a:rPr lang="en-US" altLang="ja-JP" sz="1800"/>
              <a:t>1ch, 2ch, 3ch…</a:t>
            </a:r>
          </a:p>
          <a:p>
            <a:pPr lvl="1"/>
            <a:r>
              <a:rPr lang="ja-JP" altLang="en-US" sz="2400"/>
              <a:t>基地局のチャンネルは通常固定</a:t>
            </a:r>
            <a:endParaRPr lang="en-US" altLang="ja-JP" sz="2400"/>
          </a:p>
          <a:p>
            <a:pPr lvl="1"/>
            <a:r>
              <a:rPr lang="ja-JP" altLang="en-US" sz="2400"/>
              <a:t>子機はチャンネルを順に変えて基地局を自動で探す</a:t>
            </a:r>
            <a:endParaRPr lang="en-US" altLang="ja-JP" sz="2400"/>
          </a:p>
          <a:p>
            <a:pPr lvl="1"/>
            <a:r>
              <a:rPr lang="ja-JP" altLang="en-US" sz="2400"/>
              <a:t>最近は接続するときに意識することはほぼない</a:t>
            </a:r>
            <a:endParaRPr lang="en-US" altLang="ja-JP" sz="2400"/>
          </a:p>
          <a:p>
            <a:r>
              <a:rPr lang="en-US" altLang="ja-JP" sz="2800"/>
              <a:t>SSID</a:t>
            </a:r>
            <a:r>
              <a:rPr lang="ja-JP" altLang="en-US" sz="2800"/>
              <a:t>はネットワークの「名前」</a:t>
            </a:r>
            <a:endParaRPr lang="en-US" altLang="ja-JP" sz="2800"/>
          </a:p>
          <a:p>
            <a:pPr lvl="1"/>
            <a:r>
              <a:rPr lang="en-US" altLang="ja-JP" sz="2400"/>
              <a:t>(SSID: Service Set Identifier)</a:t>
            </a:r>
          </a:p>
          <a:p>
            <a:pPr lvl="1"/>
            <a:r>
              <a:rPr lang="ja-JP" altLang="en-US" sz="2400"/>
              <a:t>同じチャンネルに複数の</a:t>
            </a:r>
            <a:r>
              <a:rPr lang="en-US" altLang="ja-JP" sz="2400"/>
              <a:t>SSID</a:t>
            </a:r>
            <a:r>
              <a:rPr lang="ja-JP" altLang="en-US" sz="2400"/>
              <a:t>が設定できる</a:t>
            </a:r>
            <a:endParaRPr lang="en-US" altLang="ja-JP" sz="2400"/>
          </a:p>
          <a:p>
            <a:pPr lvl="1"/>
            <a:r>
              <a:rPr lang="ja-JP" altLang="en-US" sz="2400"/>
              <a:t>違う場所・違うチャンネルでも</a:t>
            </a:r>
            <a:r>
              <a:rPr lang="en-US" altLang="ja-JP" sz="2400"/>
              <a:t>SSID</a:t>
            </a:r>
            <a:r>
              <a:rPr lang="ja-JP" altLang="en-US" sz="2400"/>
              <a:t>が同じなら同じネットワークとして扱う</a:t>
            </a:r>
            <a:endParaRPr lang="en-US" altLang="ja-JP" sz="2400" dirty="0"/>
          </a:p>
        </p:txBody>
      </p:sp>
      <p:sp>
        <p:nvSpPr>
          <p:cNvPr id="5" name="フッター プレースホルダー 4"/>
          <p:cNvSpPr>
            <a:spLocks noGrp="1"/>
          </p:cNvSpPr>
          <p:nvPr>
            <p:ph type="ftr" sz="quarter" idx="11"/>
          </p:nvPr>
        </p:nvSpPr>
        <p:spPr/>
        <p:txBody>
          <a:bodyPr/>
          <a:lstStyle/>
          <a:p>
            <a:r>
              <a:rPr lang="ja-JP" altLang="en-US"/>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36</a:t>
            </a:fld>
            <a:endParaRPr lang="ja-JP" altLang="en-US"/>
          </a:p>
        </p:txBody>
      </p:sp>
    </p:spTree>
    <p:extLst>
      <p:ext uri="{BB962C8B-B14F-4D97-AF65-F5344CB8AC3E}">
        <p14:creationId xmlns:p14="http://schemas.microsoft.com/office/powerpoint/2010/main" val="1202967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が含まれている画像&#10;&#10;非常に高い精度で生成された説明">
            <a:extLst>
              <a:ext uri="{FF2B5EF4-FFF2-40B4-BE49-F238E27FC236}">
                <a16:creationId xmlns:a16="http://schemas.microsoft.com/office/drawing/2014/main" id="{6C7A3E7E-ED54-4D6E-97E8-54DE8F8688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250"/>
          <a:stretch/>
        </p:blipFill>
        <p:spPr>
          <a:xfrm>
            <a:off x="5276464" y="1575055"/>
            <a:ext cx="2381935" cy="4227934"/>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kumimoji="1" lang="en-US" altLang="ja-JP" dirty="0"/>
              <a:t>SSID</a:t>
            </a:r>
            <a:r>
              <a:rPr kumimoji="1" lang="ja-JP" altLang="en-US" dirty="0"/>
              <a:t>の見える様子</a:t>
            </a:r>
          </a:p>
        </p:txBody>
      </p:sp>
      <p:sp>
        <p:nvSpPr>
          <p:cNvPr id="9" name="フッター プレースホルダー 8"/>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37</a:t>
            </a:fld>
            <a:endParaRPr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417" y="1575054"/>
            <a:ext cx="2381935" cy="42279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4760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609602"/>
            <a:ext cx="6347714" cy="757287"/>
          </a:xfrm>
        </p:spPr>
        <p:txBody>
          <a:bodyPr/>
          <a:lstStyle/>
          <a:p>
            <a:r>
              <a:rPr kumimoji="1" lang="ja-JP" altLang="en-US" dirty="0"/>
              <a:t>チャンネル</a:t>
            </a:r>
          </a:p>
        </p:txBody>
      </p:sp>
      <p:sp>
        <p:nvSpPr>
          <p:cNvPr id="11" name="コンテンツ プレースホルダー 10"/>
          <p:cNvSpPr>
            <a:spLocks noGrp="1"/>
          </p:cNvSpPr>
          <p:nvPr>
            <p:ph sz="half" idx="1"/>
          </p:nvPr>
        </p:nvSpPr>
        <p:spPr>
          <a:xfrm>
            <a:off x="4685213" y="3000375"/>
            <a:ext cx="3849188" cy="2903728"/>
          </a:xfrm>
        </p:spPr>
        <p:txBody>
          <a:bodyPr>
            <a:normAutofit/>
          </a:bodyPr>
          <a:lstStyle/>
          <a:p>
            <a:r>
              <a:rPr kumimoji="1" lang="en-US" altLang="ja-JP" dirty="0"/>
              <a:t>2.4GHz</a:t>
            </a:r>
            <a:r>
              <a:rPr kumimoji="1" lang="ja-JP" altLang="en-US" dirty="0"/>
              <a:t>帯は</a:t>
            </a:r>
            <a:r>
              <a:rPr kumimoji="1" lang="en-US" altLang="ja-JP" dirty="0"/>
              <a:t>13</a:t>
            </a:r>
            <a:r>
              <a:rPr kumimoji="1" lang="ja-JP" altLang="en-US" dirty="0"/>
              <a:t>チャンネル</a:t>
            </a:r>
            <a:endParaRPr kumimoji="1" lang="en-US" altLang="ja-JP" dirty="0"/>
          </a:p>
          <a:p>
            <a:r>
              <a:rPr lang="ja-JP" altLang="en-US" dirty="0"/>
              <a:t>上下</a:t>
            </a:r>
            <a:r>
              <a:rPr lang="en-US" altLang="ja-JP" dirty="0"/>
              <a:t>2ch</a:t>
            </a:r>
            <a:r>
              <a:rPr lang="ja-JP" altLang="en-US" dirty="0"/>
              <a:t>分強の範囲を使う</a:t>
            </a:r>
            <a:endParaRPr lang="en-US" altLang="ja-JP" dirty="0"/>
          </a:p>
          <a:p>
            <a:pPr lvl="1"/>
            <a:r>
              <a:rPr lang="ja-JP" altLang="en-US" dirty="0"/>
              <a:t>他と重なると干渉して遅くなる</a:t>
            </a:r>
            <a:endParaRPr lang="en-US" altLang="ja-JP" dirty="0"/>
          </a:p>
          <a:p>
            <a:pPr lvl="1"/>
            <a:r>
              <a:rPr lang="ja-JP" altLang="en-US" dirty="0"/>
              <a:t>この画像は模式図</a:t>
            </a:r>
            <a:endParaRPr lang="en-US" altLang="ja-JP" dirty="0"/>
          </a:p>
          <a:p>
            <a:r>
              <a:rPr lang="en-US" altLang="ja-JP" dirty="0"/>
              <a:t>5GHz</a:t>
            </a:r>
            <a:r>
              <a:rPr lang="ja-JP" altLang="en-US" dirty="0"/>
              <a:t>帯はもともと重ならないようにチャンネル割当（詳細略）</a:t>
            </a:r>
            <a:endParaRPr lang="en-US" altLang="ja-JP" dirty="0"/>
          </a:p>
          <a:p>
            <a:pPr lvl="1"/>
            <a:r>
              <a:rPr lang="ja-JP" altLang="en-US" dirty="0"/>
              <a:t>最大</a:t>
            </a:r>
            <a:r>
              <a:rPr lang="en-US" altLang="ja-JP" dirty="0"/>
              <a:t>19</a:t>
            </a:r>
            <a:r>
              <a:rPr lang="ja-JP" altLang="en-US" dirty="0"/>
              <a:t>チャンネル</a:t>
            </a:r>
            <a:endParaRPr lang="en-US" altLang="ja-JP" dirty="0"/>
          </a:p>
          <a:p>
            <a:pPr lvl="1"/>
            <a:endParaRPr kumimoji="1" lang="ja-JP" altLang="en-US" dirty="0"/>
          </a:p>
        </p:txBody>
      </p:sp>
      <p:sp>
        <p:nvSpPr>
          <p:cNvPr id="9" name="フッター プレースホルダー 8"/>
          <p:cNvSpPr>
            <a:spLocks noGrp="1"/>
          </p:cNvSpPr>
          <p:nvPr>
            <p:ph type="ftr" sz="quarter" idx="11"/>
          </p:nvPr>
        </p:nvSpPr>
        <p:spPr>
          <a:xfrm>
            <a:off x="609601" y="6041365"/>
            <a:ext cx="4622973" cy="365125"/>
          </a:xfrm>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a:xfrm>
            <a:off x="6444676" y="6041365"/>
            <a:ext cx="512638" cy="365125"/>
          </a:xfrm>
        </p:spPr>
        <p:txBody>
          <a:bodyPr/>
          <a:lstStyle/>
          <a:p>
            <a:fld id="{7E280EC1-6B44-4B49-82BC-9ACA7170F820}" type="slidenum">
              <a:rPr lang="ja-JP" altLang="en-US" smtClean="0"/>
              <a:pPr/>
              <a:t>38</a:t>
            </a:fld>
            <a:endParaRPr lang="ja-JP" altLang="en-US"/>
          </a:p>
        </p:txBody>
      </p:sp>
      <p:pic>
        <p:nvPicPr>
          <p:cNvPr id="4" name="図 3" descr="モニター, 画面 が含まれている画像&#10;&#10;高い精度で生成された説明">
            <a:extLst>
              <a:ext uri="{FF2B5EF4-FFF2-40B4-BE49-F238E27FC236}">
                <a16:creationId xmlns:a16="http://schemas.microsoft.com/office/drawing/2014/main" id="{0DB40B97-C06E-4A12-A076-5CF902E64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944" y="1328573"/>
            <a:ext cx="2375555" cy="4751109"/>
          </a:xfrm>
          <a:prstGeom prst="rect">
            <a:avLst/>
          </a:prstGeom>
          <a:ln>
            <a:noFill/>
          </a:ln>
          <a:effectLst>
            <a:outerShdw blurRad="190500" algn="tl" rotWithShape="0">
              <a:srgbClr val="000000">
                <a:alpha val="70000"/>
              </a:srgbClr>
            </a:outerShdw>
          </a:effectLst>
        </p:spPr>
      </p:pic>
      <p:pic>
        <p:nvPicPr>
          <p:cNvPr id="12" name="図 11" descr="装置 が含まれている画像&#10;&#10;高い精度で生成された説明">
            <a:extLst>
              <a:ext uri="{FF2B5EF4-FFF2-40B4-BE49-F238E27FC236}">
                <a16:creationId xmlns:a16="http://schemas.microsoft.com/office/drawing/2014/main" id="{044EF88C-1241-45AD-8D66-CFA347E9F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164" y="1800811"/>
            <a:ext cx="4273662" cy="765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2653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a:t>無線</a:t>
            </a:r>
            <a:r>
              <a:rPr lang="en-US" altLang="ja-JP" sz="4000"/>
              <a:t>LAN</a:t>
            </a:r>
            <a:r>
              <a:rPr lang="ja-JP" altLang="en-US" sz="4000"/>
              <a:t>と暗号化</a:t>
            </a:r>
            <a:endParaRPr lang="ja-JP" altLang="en-US" sz="4000" dirty="0"/>
          </a:p>
        </p:txBody>
      </p:sp>
      <p:sp>
        <p:nvSpPr>
          <p:cNvPr id="3" name="コンテンツ プレースホルダー 2"/>
          <p:cNvSpPr>
            <a:spLocks noGrp="1"/>
          </p:cNvSpPr>
          <p:nvPr>
            <p:ph idx="1"/>
          </p:nvPr>
        </p:nvSpPr>
        <p:spPr/>
        <p:txBody>
          <a:bodyPr>
            <a:normAutofit lnSpcReduction="10000"/>
          </a:bodyPr>
          <a:lstStyle/>
          <a:p>
            <a:r>
              <a:rPr lang="ja-JP" altLang="en-US" sz="2800" dirty="0"/>
              <a:t>電波なので届けば誰でも受信可</a:t>
            </a:r>
            <a:endParaRPr lang="en-US" altLang="ja-JP" sz="2800" dirty="0"/>
          </a:p>
          <a:p>
            <a:pPr lvl="1"/>
            <a:r>
              <a:rPr lang="ja-JP" altLang="en-US" sz="2400" dirty="0"/>
              <a:t>パソコンやスマホが受信機なので特殊な装置は不要</a:t>
            </a:r>
            <a:endParaRPr lang="en-US" altLang="ja-JP" sz="2400" dirty="0"/>
          </a:p>
          <a:p>
            <a:r>
              <a:rPr lang="ja-JP" altLang="en-US" sz="2800" dirty="0"/>
              <a:t>パスワードなしでつながる無線</a:t>
            </a:r>
            <a:r>
              <a:rPr lang="en-US" altLang="ja-JP" sz="2800" dirty="0"/>
              <a:t>LAN</a:t>
            </a:r>
            <a:r>
              <a:rPr lang="ja-JP" altLang="en-US" sz="2800" dirty="0"/>
              <a:t>は基本的に通信内容がそのまま読める</a:t>
            </a:r>
            <a:endParaRPr lang="en-US" altLang="ja-JP" sz="2800" dirty="0"/>
          </a:p>
          <a:p>
            <a:pPr lvl="1"/>
            <a:r>
              <a:rPr lang="ja-JP" altLang="en-US" sz="2400" dirty="0"/>
              <a:t>パスワード有り・無しの設定は基地局側</a:t>
            </a:r>
            <a:endParaRPr lang="en-US" altLang="ja-JP" sz="2400" dirty="0"/>
          </a:p>
          <a:p>
            <a:pPr lvl="1"/>
            <a:r>
              <a:rPr lang="ja-JP" altLang="en-US" sz="2400" dirty="0"/>
              <a:t>子機（みなさんのスマホなど）は基地局の設定に従うしか無い</a:t>
            </a:r>
            <a:endParaRPr lang="en-US" altLang="ja-JP" sz="2400" dirty="0"/>
          </a:p>
          <a:p>
            <a:pPr lvl="1"/>
            <a:r>
              <a:rPr lang="ja-JP" altLang="en-US" sz="2400" dirty="0"/>
              <a:t>（携帯電話も無線だが、暗号化の仕組みがあり無線区間の盗聴の心配はまずない）</a:t>
            </a:r>
            <a:endParaRPr lang="en-US" altLang="ja-JP" sz="2400" dirty="0"/>
          </a:p>
          <a:p>
            <a:r>
              <a:rPr lang="ja-JP" altLang="en-US" sz="2800" dirty="0"/>
              <a:t>パスワード保護でもそのパスワードが相手に知られていると盗聴可能な場合がある</a:t>
            </a:r>
            <a:endParaRPr lang="en-US" altLang="ja-JP" sz="2800" dirty="0"/>
          </a:p>
        </p:txBody>
      </p:sp>
      <p:sp>
        <p:nvSpPr>
          <p:cNvPr id="8" name="フッター プレースホルダー 7"/>
          <p:cNvSpPr>
            <a:spLocks noGrp="1"/>
          </p:cNvSpPr>
          <p:nvPr>
            <p:ph type="ftr" sz="quarter" idx="11"/>
          </p:nvPr>
        </p:nvSpPr>
        <p:spPr/>
        <p:txBody>
          <a:bodyPr/>
          <a:lstStyle/>
          <a:p>
            <a:r>
              <a:rPr lang="ja-JP" altLang="en-US"/>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39</a:t>
            </a:fld>
            <a:endParaRPr lang="ja-JP" altLang="en-US"/>
          </a:p>
        </p:txBody>
      </p:sp>
    </p:spTree>
    <p:extLst>
      <p:ext uri="{BB962C8B-B14F-4D97-AF65-F5344CB8AC3E}">
        <p14:creationId xmlns:p14="http://schemas.microsoft.com/office/powerpoint/2010/main" val="180588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サーバ上にある情報を守る</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
        <p:nvSpPr>
          <p:cNvPr id="2" name="フッター プレースホルダー 1">
            <a:extLst>
              <a:ext uri="{FF2B5EF4-FFF2-40B4-BE49-F238E27FC236}">
                <a16:creationId xmlns:a16="http://schemas.microsoft.com/office/drawing/2014/main" id="{D281F41F-5CEC-4F5A-9D78-5DED80AF26DB}"/>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3" name="スライド番号プレースホルダー 2">
            <a:extLst>
              <a:ext uri="{FF2B5EF4-FFF2-40B4-BE49-F238E27FC236}">
                <a16:creationId xmlns:a16="http://schemas.microsoft.com/office/drawing/2014/main" id="{CCAA30DA-AEC8-4D72-ACD6-2B9C0F974661}"/>
              </a:ext>
            </a:extLst>
          </p:cNvPr>
          <p:cNvSpPr>
            <a:spLocks noGrp="1"/>
          </p:cNvSpPr>
          <p:nvPr>
            <p:ph type="sldNum" sz="quarter" idx="12"/>
          </p:nvPr>
        </p:nvSpPr>
        <p:spPr/>
        <p:txBody>
          <a:bodyPr/>
          <a:lstStyle/>
          <a:p>
            <a:fld id="{7E280EC1-6B44-4B49-82BC-9ACA7170F820}" type="slidenum">
              <a:rPr lang="ja-JP" altLang="en-US" smtClean="0"/>
              <a:pPr/>
              <a:t>4</a:t>
            </a:fld>
            <a:endParaRPr lang="ja-JP" altLang="en-US"/>
          </a:p>
        </p:txBody>
      </p:sp>
    </p:spTree>
    <p:extLst>
      <p:ext uri="{BB962C8B-B14F-4D97-AF65-F5344CB8AC3E}">
        <p14:creationId xmlns:p14="http://schemas.microsoft.com/office/powerpoint/2010/main" val="1280256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a:t>無線</a:t>
            </a:r>
            <a:r>
              <a:rPr kumimoji="1" lang="en-US" altLang="ja-JP"/>
              <a:t>LAN</a:t>
            </a:r>
            <a:r>
              <a:rPr kumimoji="1" lang="ja-JP" altLang="en-US"/>
              <a:t>のセキュリティ設定</a:t>
            </a:r>
            <a:endParaRPr kumimoji="1" lang="ja-JP" altLang="en-US" dirty="0"/>
          </a:p>
        </p:txBody>
      </p:sp>
      <p:sp>
        <p:nvSpPr>
          <p:cNvPr id="3" name="コンテンツ プレースホルダー 2"/>
          <p:cNvSpPr>
            <a:spLocks noGrp="1"/>
          </p:cNvSpPr>
          <p:nvPr>
            <p:ph idx="1"/>
          </p:nvPr>
        </p:nvSpPr>
        <p:spPr>
          <a:xfrm>
            <a:off x="628649" y="1825625"/>
            <a:ext cx="6522778" cy="4351338"/>
          </a:xfrm>
        </p:spPr>
        <p:txBody>
          <a:bodyPr>
            <a:normAutofit/>
          </a:bodyPr>
          <a:lstStyle/>
          <a:p>
            <a:r>
              <a:rPr kumimoji="1" lang="en-US" altLang="ja-JP" dirty="0"/>
              <a:t>WEP: Wired Equivalent Privacy</a:t>
            </a:r>
            <a:r>
              <a:rPr kumimoji="1" lang="ja-JP" altLang="en-US" dirty="0"/>
              <a:t> （</a:t>
            </a:r>
            <a:r>
              <a:rPr kumimoji="1" lang="en-US" altLang="ja-JP" dirty="0"/>
              <a:t>1997</a:t>
            </a:r>
            <a:r>
              <a:rPr kumimoji="1" lang="ja-JP" altLang="en-US" dirty="0"/>
              <a:t>）</a:t>
            </a:r>
            <a:endParaRPr kumimoji="1" lang="en-US" altLang="ja-JP" dirty="0"/>
          </a:p>
          <a:p>
            <a:pPr lvl="1"/>
            <a:r>
              <a:rPr kumimoji="1" lang="ja-JP" altLang="en-US" dirty="0"/>
              <a:t>事前に設定した共有キーで接続・暗号化</a:t>
            </a:r>
            <a:endParaRPr kumimoji="1" lang="en-US" altLang="ja-JP" dirty="0"/>
          </a:p>
          <a:p>
            <a:pPr lvl="1"/>
            <a:r>
              <a:rPr lang="ja-JP" altLang="en-US" dirty="0"/>
              <a:t>暗号キーの保護が弱く短時間で解読可能（保護なしも同然）</a:t>
            </a:r>
            <a:endParaRPr kumimoji="1" lang="en-US" altLang="ja-JP" dirty="0"/>
          </a:p>
          <a:p>
            <a:r>
              <a:rPr lang="en-US" altLang="ja-JP" dirty="0">
                <a:solidFill>
                  <a:prstClr val="black"/>
                </a:solidFill>
              </a:rPr>
              <a:t>WPA: Wi-Fi Protected Access</a:t>
            </a:r>
            <a:r>
              <a:rPr lang="ja-JP" altLang="en-US" dirty="0">
                <a:solidFill>
                  <a:prstClr val="black"/>
                </a:solidFill>
              </a:rPr>
              <a:t>（</a:t>
            </a:r>
            <a:r>
              <a:rPr lang="en-US" altLang="ja-JP" dirty="0">
                <a:solidFill>
                  <a:prstClr val="black"/>
                </a:solidFill>
              </a:rPr>
              <a:t>2003</a:t>
            </a:r>
            <a:r>
              <a:rPr lang="ja-JP" altLang="en-US" dirty="0">
                <a:solidFill>
                  <a:prstClr val="black"/>
                </a:solidFill>
              </a:rPr>
              <a:t>）</a:t>
            </a:r>
            <a:endParaRPr lang="en-US" altLang="ja-JP" dirty="0">
              <a:solidFill>
                <a:prstClr val="black"/>
              </a:solidFill>
            </a:endParaRPr>
          </a:p>
          <a:p>
            <a:pPr lvl="1"/>
            <a:r>
              <a:rPr lang="en-US" altLang="ja-JP" dirty="0">
                <a:solidFill>
                  <a:prstClr val="black"/>
                </a:solidFill>
              </a:rPr>
              <a:t>WEP</a:t>
            </a:r>
            <a:r>
              <a:rPr lang="ja-JP" altLang="en-US" dirty="0">
                <a:solidFill>
                  <a:prstClr val="black"/>
                </a:solidFill>
              </a:rPr>
              <a:t> が破られたため </a:t>
            </a:r>
            <a:r>
              <a:rPr lang="en-US" altLang="ja-JP" dirty="0">
                <a:solidFill>
                  <a:prstClr val="black"/>
                </a:solidFill>
              </a:rPr>
              <a:t>WPA2 </a:t>
            </a:r>
            <a:r>
              <a:rPr lang="ja-JP" altLang="en-US" dirty="0" err="1">
                <a:solidFill>
                  <a:prstClr val="black"/>
                </a:solidFill>
              </a:rPr>
              <a:t>への</a:t>
            </a:r>
            <a:r>
              <a:rPr lang="ja-JP" altLang="en-US" dirty="0">
                <a:solidFill>
                  <a:prstClr val="black"/>
                </a:solidFill>
              </a:rPr>
              <a:t>つなぎで策定</a:t>
            </a:r>
            <a:endParaRPr lang="en-US" altLang="ja-JP" dirty="0">
              <a:solidFill>
                <a:prstClr val="black"/>
              </a:solidFill>
            </a:endParaRPr>
          </a:p>
          <a:p>
            <a:pPr lvl="1"/>
            <a:r>
              <a:rPr lang="ja-JP" altLang="en-US" dirty="0">
                <a:solidFill>
                  <a:prstClr val="black"/>
                </a:solidFill>
              </a:rPr>
              <a:t>古い機械でも使えるように設計された</a:t>
            </a:r>
            <a:endParaRPr lang="en-US" altLang="ja-JP" dirty="0">
              <a:solidFill>
                <a:prstClr val="black"/>
              </a:solidFill>
            </a:endParaRPr>
          </a:p>
          <a:p>
            <a:r>
              <a:rPr kumimoji="1" lang="en-US" altLang="ja-JP" dirty="0">
                <a:solidFill>
                  <a:prstClr val="black"/>
                </a:solidFill>
              </a:rPr>
              <a:t>WPA2: Wi-Fi Protected Access 2</a:t>
            </a:r>
            <a:r>
              <a:rPr kumimoji="1" lang="ja-JP" altLang="en-US" dirty="0">
                <a:solidFill>
                  <a:prstClr val="black"/>
                </a:solidFill>
              </a:rPr>
              <a:t>（</a:t>
            </a:r>
            <a:r>
              <a:rPr kumimoji="1" lang="en-US" altLang="ja-JP" dirty="0">
                <a:solidFill>
                  <a:prstClr val="black"/>
                </a:solidFill>
              </a:rPr>
              <a:t>2004</a:t>
            </a:r>
            <a:r>
              <a:rPr kumimoji="1" lang="ja-JP" altLang="en-US" dirty="0">
                <a:solidFill>
                  <a:prstClr val="black"/>
                </a:solidFill>
              </a:rPr>
              <a:t>）</a:t>
            </a:r>
            <a:endParaRPr kumimoji="1" lang="en-US" altLang="ja-JP" dirty="0">
              <a:solidFill>
                <a:prstClr val="black"/>
              </a:solidFill>
            </a:endParaRPr>
          </a:p>
          <a:p>
            <a:pPr lvl="1"/>
            <a:r>
              <a:rPr lang="en-US" altLang="ja-JP" dirty="0">
                <a:solidFill>
                  <a:prstClr val="black"/>
                </a:solidFill>
              </a:rPr>
              <a:t>IEEE 802.11i </a:t>
            </a:r>
            <a:r>
              <a:rPr lang="ja-JP" altLang="en-US" dirty="0">
                <a:solidFill>
                  <a:prstClr val="black"/>
                </a:solidFill>
              </a:rPr>
              <a:t>の必須部分を実装したもの</a:t>
            </a:r>
            <a:endParaRPr kumimoji="1" lang="ja-JP" altLang="en-US" dirty="0"/>
          </a:p>
          <a:p>
            <a:pPr lvl="1"/>
            <a:r>
              <a:rPr kumimoji="1" lang="ja-JP" altLang="en-US" dirty="0">
                <a:solidFill>
                  <a:prstClr val="black"/>
                </a:solidFill>
              </a:rPr>
              <a:t>強い（処理</a:t>
            </a:r>
            <a:r>
              <a:rPr lang="ja-JP" altLang="en-US" dirty="0">
                <a:solidFill>
                  <a:prstClr val="black"/>
                </a:solidFill>
              </a:rPr>
              <a:t>が複雑な</a:t>
            </a:r>
            <a:r>
              <a:rPr kumimoji="1" lang="ja-JP" altLang="en-US" dirty="0">
                <a:solidFill>
                  <a:prstClr val="black"/>
                </a:solidFill>
              </a:rPr>
              <a:t>）暗号を使っているので古い機械では使えないことがある</a:t>
            </a:r>
            <a:endParaRPr kumimoji="1" lang="en-US" altLang="ja-JP" dirty="0">
              <a:solidFill>
                <a:prstClr val="black"/>
              </a:solidFill>
            </a:endParaRPr>
          </a:p>
          <a:p>
            <a:r>
              <a:rPr lang="en-US" altLang="ja-JP" dirty="0">
                <a:solidFill>
                  <a:prstClr val="black"/>
                </a:solidFill>
              </a:rPr>
              <a:t>WPA3: Wi-Fi Protected Access 3</a:t>
            </a:r>
            <a:endParaRPr lang="en-US" altLang="ja-JP" dirty="0">
              <a:solidFill>
                <a:srgbClr val="FF0000"/>
              </a:solidFill>
            </a:endParaRPr>
          </a:p>
          <a:p>
            <a:pPr lvl="1"/>
            <a:r>
              <a:rPr kumimoji="1" lang="en-US" altLang="ja-JP" dirty="0">
                <a:solidFill>
                  <a:prstClr val="black"/>
                </a:solidFill>
              </a:rPr>
              <a:t>2018</a:t>
            </a:r>
            <a:r>
              <a:rPr kumimoji="1" lang="ja-JP" altLang="en-US" dirty="0">
                <a:solidFill>
                  <a:prstClr val="black"/>
                </a:solidFill>
              </a:rPr>
              <a:t>年に公開された新規格（</a:t>
            </a:r>
            <a:r>
              <a:rPr kumimoji="1" lang="en-US" altLang="ja-JP" dirty="0">
                <a:solidFill>
                  <a:prstClr val="black"/>
                </a:solidFill>
              </a:rPr>
              <a:t>WPA2 </a:t>
            </a:r>
            <a:r>
              <a:rPr kumimoji="1" lang="ja-JP" altLang="en-US" dirty="0">
                <a:solidFill>
                  <a:prstClr val="black"/>
                </a:solidFill>
              </a:rPr>
              <a:t>の欠点も改良）</a:t>
            </a:r>
            <a:endParaRPr kumimoji="1" lang="en-US" altLang="ja-JP" dirty="0">
              <a:solidFill>
                <a:prstClr val="black"/>
              </a:solidFill>
            </a:endParaRPr>
          </a:p>
          <a:p>
            <a:pPr lvl="1"/>
            <a:r>
              <a:rPr kumimoji="1" lang="ja-JP" altLang="en-US" dirty="0">
                <a:solidFill>
                  <a:prstClr val="black"/>
                </a:solidFill>
              </a:rPr>
              <a:t>（対応機器がまだ少ないのでこの資料では説明しません）</a:t>
            </a:r>
            <a:endParaRPr kumimoji="1" lang="en-US" altLang="ja-JP" dirty="0">
              <a:solidFill>
                <a:prstClr val="black"/>
              </a:solidFill>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40</a:t>
            </a:fld>
            <a:endParaRPr lang="ja-JP" altLang="en-US"/>
          </a:p>
        </p:txBody>
      </p:sp>
      <p:sp>
        <p:nvSpPr>
          <p:cNvPr id="10" name="上下矢印 4">
            <a:extLst>
              <a:ext uri="{FF2B5EF4-FFF2-40B4-BE49-F238E27FC236}">
                <a16:creationId xmlns:a16="http://schemas.microsoft.com/office/drawing/2014/main" id="{A1E39784-D34C-431B-8C7A-E65734999B7C}"/>
              </a:ext>
            </a:extLst>
          </p:cNvPr>
          <p:cNvSpPr/>
          <p:nvPr/>
        </p:nvSpPr>
        <p:spPr>
          <a:xfrm>
            <a:off x="7304649" y="2078008"/>
            <a:ext cx="801511" cy="3539430"/>
          </a:xfrm>
          <a:prstGeom prst="upDownArrow">
            <a:avLst/>
          </a:prstGeom>
          <a:gradFill flip="none" rotWithShape="1">
            <a:gsLst>
              <a:gs pos="0">
                <a:srgbClr val="FF0000"/>
              </a:gs>
              <a:gs pos="100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a:extLst>
              <a:ext uri="{FF2B5EF4-FFF2-40B4-BE49-F238E27FC236}">
                <a16:creationId xmlns:a16="http://schemas.microsoft.com/office/drawing/2014/main" id="{B9CC250A-9BFF-474D-BEAA-6E27BB3BE6AD}"/>
              </a:ext>
            </a:extLst>
          </p:cNvPr>
          <p:cNvSpPr txBox="1"/>
          <p:nvPr/>
        </p:nvSpPr>
        <p:spPr>
          <a:xfrm>
            <a:off x="7267819" y="1591635"/>
            <a:ext cx="800220" cy="461665"/>
          </a:xfrm>
          <a:prstGeom prst="rect">
            <a:avLst/>
          </a:prstGeom>
          <a:noFill/>
        </p:spPr>
        <p:txBody>
          <a:bodyPr wrap="none" rtlCol="0">
            <a:spAutoFit/>
          </a:bodyPr>
          <a:lstStyle/>
          <a:p>
            <a:pPr algn="ctr"/>
            <a:r>
              <a:rPr lang="ja-JP" altLang="en-US" sz="2400" dirty="0">
                <a:solidFill>
                  <a:prstClr val="black"/>
                </a:solidFill>
              </a:rPr>
              <a:t>弱い</a:t>
            </a:r>
          </a:p>
        </p:txBody>
      </p:sp>
      <p:sp>
        <p:nvSpPr>
          <p:cNvPr id="12" name="テキスト ボックス 11">
            <a:extLst>
              <a:ext uri="{FF2B5EF4-FFF2-40B4-BE49-F238E27FC236}">
                <a16:creationId xmlns:a16="http://schemas.microsoft.com/office/drawing/2014/main" id="{8DFE7079-EE95-49B1-B711-B65B3C41BABD}"/>
              </a:ext>
            </a:extLst>
          </p:cNvPr>
          <p:cNvSpPr txBox="1"/>
          <p:nvPr/>
        </p:nvSpPr>
        <p:spPr>
          <a:xfrm>
            <a:off x="7304649" y="5601772"/>
            <a:ext cx="800220" cy="461665"/>
          </a:xfrm>
          <a:prstGeom prst="rect">
            <a:avLst/>
          </a:prstGeom>
          <a:noFill/>
        </p:spPr>
        <p:txBody>
          <a:bodyPr wrap="none" rtlCol="0">
            <a:spAutoFit/>
          </a:bodyPr>
          <a:lstStyle/>
          <a:p>
            <a:pPr algn="ctr"/>
            <a:r>
              <a:rPr lang="ja-JP" altLang="en-US" sz="2400" dirty="0">
                <a:solidFill>
                  <a:prstClr val="black"/>
                </a:solidFill>
              </a:rPr>
              <a:t>強い</a:t>
            </a:r>
          </a:p>
        </p:txBody>
      </p:sp>
    </p:spTree>
    <p:extLst>
      <p:ext uri="{BB962C8B-B14F-4D97-AF65-F5344CB8AC3E}">
        <p14:creationId xmlns:p14="http://schemas.microsoft.com/office/powerpoint/2010/main" val="415169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CE109C-6EEA-4560-A0A5-0895194096B0}"/>
              </a:ext>
            </a:extLst>
          </p:cNvPr>
          <p:cNvSpPr>
            <a:spLocks noGrp="1"/>
          </p:cNvSpPr>
          <p:nvPr>
            <p:ph type="title"/>
          </p:nvPr>
        </p:nvSpPr>
        <p:spPr>
          <a:xfrm>
            <a:off x="609600" y="609600"/>
            <a:ext cx="6347713" cy="734352"/>
          </a:xfrm>
        </p:spPr>
        <p:txBody>
          <a:bodyPr/>
          <a:lstStyle/>
          <a:p>
            <a:r>
              <a:rPr lang="ja-JP" altLang="en-US"/>
              <a:t>設定画面例</a:t>
            </a:r>
            <a:endParaRPr kumimoji="1" lang="ja-JP" altLang="en-US" dirty="0"/>
          </a:p>
        </p:txBody>
      </p:sp>
      <p:sp>
        <p:nvSpPr>
          <p:cNvPr id="5" name="フッター プレースホルダー 4">
            <a:extLst>
              <a:ext uri="{FF2B5EF4-FFF2-40B4-BE49-F238E27FC236}">
                <a16:creationId xmlns:a16="http://schemas.microsoft.com/office/drawing/2014/main" id="{49634102-E301-42FE-AB5D-6AA473BEF75E}"/>
              </a:ext>
            </a:extLst>
          </p:cNvPr>
          <p:cNvSpPr>
            <a:spLocks noGrp="1"/>
          </p:cNvSpPr>
          <p:nvPr>
            <p:ph type="ftr" sz="quarter" idx="11"/>
          </p:nvPr>
        </p:nvSpPr>
        <p:spPr>
          <a:xfrm>
            <a:off x="609599" y="6041365"/>
            <a:ext cx="4622973" cy="365125"/>
          </a:xfrm>
        </p:spPr>
        <p:txBody>
          <a:bodyPr/>
          <a:lstStyle/>
          <a:p>
            <a:r>
              <a:rPr lang="ja-JP" altLang="en-US">
                <a:solidFill>
                  <a:prstClr val="black">
                    <a:tint val="75000"/>
                  </a:prstClr>
                </a:solidFill>
              </a:rPr>
              <a:t>サイバーセキュリティ基礎論</a:t>
            </a:r>
          </a:p>
        </p:txBody>
      </p:sp>
      <p:sp>
        <p:nvSpPr>
          <p:cNvPr id="6" name="スライド番号プレースホルダー 5">
            <a:extLst>
              <a:ext uri="{FF2B5EF4-FFF2-40B4-BE49-F238E27FC236}">
                <a16:creationId xmlns:a16="http://schemas.microsoft.com/office/drawing/2014/main" id="{12B61ED8-DB73-44FD-9D83-44E1AA2CC866}"/>
              </a:ext>
            </a:extLst>
          </p:cNvPr>
          <p:cNvSpPr>
            <a:spLocks noGrp="1"/>
          </p:cNvSpPr>
          <p:nvPr>
            <p:ph type="sldNum" sz="quarter" idx="12"/>
          </p:nvPr>
        </p:nvSpPr>
        <p:spPr>
          <a:xfrm>
            <a:off x="6444677" y="6041365"/>
            <a:ext cx="512638" cy="365125"/>
          </a:xfrm>
        </p:spPr>
        <p:txBody>
          <a:bodyPr/>
          <a:lstStyle/>
          <a:p>
            <a:fld id="{7E280EC1-6B44-4B49-82BC-9ACA7170F820}" type="slidenum">
              <a:rPr lang="ja-JP" altLang="en-US" smtClean="0"/>
              <a:pPr/>
              <a:t>41</a:t>
            </a:fld>
            <a:endParaRPr lang="ja-JP" altLang="en-US"/>
          </a:p>
        </p:txBody>
      </p:sp>
      <p:pic>
        <p:nvPicPr>
          <p:cNvPr id="10" name="図 9" descr="スクリーンショット が含まれている画像&#10;&#10;非常に高い精度で生成された説明">
            <a:extLst>
              <a:ext uri="{FF2B5EF4-FFF2-40B4-BE49-F238E27FC236}">
                <a16:creationId xmlns:a16="http://schemas.microsoft.com/office/drawing/2014/main" id="{75C54FC9-6ADA-4BE2-95E7-95DFC1670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44" y="2032332"/>
            <a:ext cx="5691445" cy="4085815"/>
          </a:xfrm>
          <a:prstGeom prst="rect">
            <a:avLst/>
          </a:prstGeom>
          <a:ln>
            <a:noFill/>
          </a:ln>
          <a:effectLst>
            <a:outerShdw blurRad="190500" algn="tl" rotWithShape="0">
              <a:srgbClr val="000000">
                <a:alpha val="70000"/>
              </a:srgbClr>
            </a:outerShdw>
          </a:effectLst>
        </p:spPr>
      </p:pic>
      <p:pic>
        <p:nvPicPr>
          <p:cNvPr id="8" name="コンテンツ プレースホルダー 7" descr="スクリーンショット が含まれている画像&#10;&#10;非常に高い精度で生成された説明">
            <a:extLst>
              <a:ext uri="{FF2B5EF4-FFF2-40B4-BE49-F238E27FC236}">
                <a16:creationId xmlns:a16="http://schemas.microsoft.com/office/drawing/2014/main" id="{E2F1F996-A65F-4BEE-B55C-02A4479E863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1111"/>
          <a:stretch/>
        </p:blipFill>
        <p:spPr>
          <a:xfrm>
            <a:off x="3789958" y="451509"/>
            <a:ext cx="4622973" cy="36237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7918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t>WPA/WPA2</a:t>
            </a:r>
            <a:endParaRPr kumimoji="1" lang="ja-JP" altLang="en-US" sz="4000" dirty="0"/>
          </a:p>
        </p:txBody>
      </p:sp>
      <p:sp>
        <p:nvSpPr>
          <p:cNvPr id="3" name="コンテンツ プレースホルダー 2"/>
          <p:cNvSpPr>
            <a:spLocks noGrp="1"/>
          </p:cNvSpPr>
          <p:nvPr>
            <p:ph idx="1"/>
          </p:nvPr>
        </p:nvSpPr>
        <p:spPr>
          <a:xfrm>
            <a:off x="609600" y="1599492"/>
            <a:ext cx="7186367" cy="4441872"/>
          </a:xfrm>
        </p:spPr>
        <p:txBody>
          <a:bodyPr>
            <a:normAutofit fontScale="92500" lnSpcReduction="10000"/>
          </a:bodyPr>
          <a:lstStyle/>
          <a:p>
            <a:r>
              <a:rPr lang="en-US" altLang="ja-JP" sz="2800" dirty="0"/>
              <a:t>WPA/WPA2 </a:t>
            </a:r>
            <a:r>
              <a:rPr lang="ja-JP" altLang="en-US" sz="2800" dirty="0"/>
              <a:t>は複数の認証・暗号方式が使える</a:t>
            </a:r>
            <a:endParaRPr lang="en-US" altLang="ja-JP" sz="2800" dirty="0"/>
          </a:p>
          <a:p>
            <a:r>
              <a:rPr lang="ja-JP" altLang="en-US" sz="2800" dirty="0"/>
              <a:t>家庭用は </a:t>
            </a:r>
            <a:r>
              <a:rPr lang="en-US" altLang="ja-JP" sz="2800" dirty="0"/>
              <a:t>PSK </a:t>
            </a:r>
            <a:r>
              <a:rPr lang="ja-JP" altLang="en-US" sz="2800" dirty="0"/>
              <a:t>利用が一般的</a:t>
            </a:r>
            <a:endParaRPr lang="en-US" altLang="ja-JP" sz="2800" dirty="0"/>
          </a:p>
          <a:p>
            <a:pPr lvl="1"/>
            <a:r>
              <a:rPr kumimoji="1" lang="en-US" altLang="ja-JP" sz="2400" dirty="0"/>
              <a:t>Pre Shared Key </a:t>
            </a:r>
            <a:r>
              <a:rPr kumimoji="1" lang="ja-JP" altLang="en-US" sz="2400" dirty="0"/>
              <a:t>（事前共有鍵）</a:t>
            </a:r>
            <a:endParaRPr kumimoji="1" lang="en-US" altLang="ja-JP" sz="2400" dirty="0"/>
          </a:p>
          <a:p>
            <a:pPr lvl="2"/>
            <a:r>
              <a:rPr lang="ja-JP" altLang="en-US" sz="1800" dirty="0"/>
              <a:t>「</a:t>
            </a:r>
            <a:r>
              <a:rPr lang="en-US" altLang="ja-JP" sz="1800" dirty="0"/>
              <a:t>Personal</a:t>
            </a:r>
            <a:r>
              <a:rPr lang="ja-JP" altLang="en-US" sz="1800" dirty="0"/>
              <a:t>」という表記の場合もある</a:t>
            </a:r>
            <a:endParaRPr kumimoji="1" lang="en-US" altLang="ja-JP" sz="1800" dirty="0"/>
          </a:p>
          <a:p>
            <a:pPr lvl="1"/>
            <a:r>
              <a:rPr lang="ja-JP" altLang="en-US" sz="2400" dirty="0"/>
              <a:t>接続しようとするとパスワードだけ聞かれる</a:t>
            </a:r>
            <a:endParaRPr lang="en-US" altLang="ja-JP" sz="2400" dirty="0"/>
          </a:p>
          <a:p>
            <a:pPr lvl="1"/>
            <a:r>
              <a:rPr lang="ja-JP" altLang="en-US" sz="2400" dirty="0"/>
              <a:t>暗号化は </a:t>
            </a:r>
            <a:r>
              <a:rPr lang="en-US" altLang="ja-JP" sz="2400" dirty="0"/>
              <a:t>TKIP </a:t>
            </a:r>
            <a:r>
              <a:rPr lang="ja-JP" altLang="en-US" sz="2400" dirty="0"/>
              <a:t>と </a:t>
            </a:r>
            <a:r>
              <a:rPr lang="en-US" altLang="ja-JP" sz="2400" dirty="0"/>
              <a:t>AES </a:t>
            </a:r>
            <a:r>
              <a:rPr lang="ja-JP" altLang="en-US" sz="2400" dirty="0"/>
              <a:t>から選べる</a:t>
            </a:r>
            <a:endParaRPr lang="en-US" altLang="ja-JP" sz="2400" dirty="0"/>
          </a:p>
          <a:p>
            <a:pPr lvl="2"/>
            <a:r>
              <a:rPr lang="en-US" altLang="ja-JP" sz="1800" dirty="0"/>
              <a:t>TKIP </a:t>
            </a:r>
            <a:r>
              <a:rPr lang="ja-JP" altLang="en-US" sz="1800" dirty="0"/>
              <a:t>は古い機械でも使えるように考えられた方法</a:t>
            </a:r>
            <a:endParaRPr lang="en-US" altLang="ja-JP" sz="1800" dirty="0"/>
          </a:p>
          <a:p>
            <a:pPr lvl="2"/>
            <a:r>
              <a:rPr lang="ja-JP" altLang="en-US" sz="1800" dirty="0"/>
              <a:t>特別な理由がなければ </a:t>
            </a:r>
            <a:r>
              <a:rPr lang="en-US" altLang="ja-JP" sz="1800" dirty="0"/>
              <a:t>AES </a:t>
            </a:r>
            <a:r>
              <a:rPr lang="ja-JP" altLang="en-US" sz="1800" dirty="0"/>
              <a:t>を選ぶこと</a:t>
            </a:r>
            <a:endParaRPr lang="en-US" altLang="ja-JP" sz="1800" dirty="0"/>
          </a:p>
          <a:p>
            <a:pPr lvl="3"/>
            <a:endParaRPr lang="en-US" altLang="ja-JP" sz="1600" dirty="0"/>
          </a:p>
          <a:p>
            <a:r>
              <a:rPr kumimoji="1" lang="ja-JP" altLang="en-US" sz="2800" dirty="0"/>
              <a:t>九州大学では </a:t>
            </a:r>
            <a:r>
              <a:rPr kumimoji="1" lang="en-US" altLang="ja-JP" sz="2800" dirty="0"/>
              <a:t>Enterprise </a:t>
            </a:r>
            <a:r>
              <a:rPr kumimoji="1" lang="ja-JP" altLang="en-US" sz="2800" dirty="0"/>
              <a:t>という方式を</a:t>
            </a:r>
            <a:r>
              <a:rPr lang="ja-JP" altLang="en-US" sz="2800" dirty="0"/>
              <a:t>利用</a:t>
            </a:r>
            <a:endParaRPr kumimoji="1" lang="en-US" altLang="ja-JP" sz="2800" dirty="0"/>
          </a:p>
          <a:p>
            <a:pPr lvl="1"/>
            <a:r>
              <a:rPr lang="ja-JP" altLang="en-US" sz="2400" dirty="0"/>
              <a:t>ユーザ名とパスワードを聞かれる</a:t>
            </a:r>
            <a:endParaRPr lang="en-US" altLang="ja-JP" sz="2400" dirty="0"/>
          </a:p>
          <a:p>
            <a:pPr lvl="1"/>
            <a:r>
              <a:rPr kumimoji="1" lang="ja-JP" altLang="en-US" sz="2400" dirty="0"/>
              <a:t>接続毎に別の鍵を使うので盗聴は困難</a:t>
            </a:r>
            <a:endParaRPr kumimoji="1" lang="en-US" altLang="ja-JP" sz="2400" dirty="0"/>
          </a:p>
          <a:p>
            <a:pPr lvl="1"/>
            <a:r>
              <a:rPr lang="ja-JP" altLang="en-US" sz="2400" dirty="0"/>
              <a:t>別途認証サーバなどが必要で企業などの組織向け</a:t>
            </a:r>
            <a:endParaRPr kumimoji="1" lang="ja-JP" altLang="en-US" sz="2400" dirty="0"/>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42</a:t>
            </a:fld>
            <a:endParaRPr lang="ja-JP" altLang="en-US"/>
          </a:p>
        </p:txBody>
      </p:sp>
    </p:spTree>
    <p:extLst>
      <p:ext uri="{BB962C8B-B14F-4D97-AF65-F5344CB8AC3E}">
        <p14:creationId xmlns:p14="http://schemas.microsoft.com/office/powerpoint/2010/main" val="1478932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自宅に基地局を置く場合の留意点</a:t>
            </a:r>
          </a:p>
        </p:txBody>
      </p:sp>
      <p:sp>
        <p:nvSpPr>
          <p:cNvPr id="3" name="コンテンツ プレースホルダー 2"/>
          <p:cNvSpPr>
            <a:spLocks noGrp="1"/>
          </p:cNvSpPr>
          <p:nvPr>
            <p:ph idx="1"/>
          </p:nvPr>
        </p:nvSpPr>
        <p:spPr/>
        <p:txBody>
          <a:bodyPr>
            <a:normAutofit/>
          </a:bodyPr>
          <a:lstStyle/>
          <a:p>
            <a:r>
              <a:rPr kumimoji="1" lang="ja-JP" altLang="en-US" sz="2800" dirty="0"/>
              <a:t>他人のただ乗り</a:t>
            </a:r>
            <a:endParaRPr kumimoji="1" lang="en-US" altLang="ja-JP" sz="2800" dirty="0"/>
          </a:p>
          <a:p>
            <a:pPr lvl="1"/>
            <a:r>
              <a:rPr kumimoji="1" lang="ja-JP" altLang="en-US" sz="2400" dirty="0"/>
              <a:t>違法行為に利用されて犯人扱いされる危険性</a:t>
            </a:r>
            <a:endParaRPr kumimoji="1" lang="en-US" altLang="ja-JP" sz="2400" dirty="0"/>
          </a:p>
          <a:p>
            <a:r>
              <a:rPr lang="ja-JP" altLang="en-US" sz="2800" dirty="0"/>
              <a:t>他人からの盗聴</a:t>
            </a:r>
            <a:endParaRPr lang="en-US" altLang="ja-JP" sz="2800" dirty="0"/>
          </a:p>
          <a:p>
            <a:pPr lvl="1"/>
            <a:r>
              <a:rPr lang="ja-JP" altLang="en-US" sz="2400" dirty="0"/>
              <a:t>自分の情報が盗まれるかもしれない</a:t>
            </a:r>
            <a:endParaRPr lang="en-US" altLang="ja-JP" sz="2400" dirty="0"/>
          </a:p>
          <a:p>
            <a:pPr lvl="1"/>
            <a:r>
              <a:rPr lang="ja-JP" altLang="en-US" sz="2400" dirty="0"/>
              <a:t>家族にも被害が及ぶかもしれない</a:t>
            </a:r>
            <a:endParaRPr lang="en-US" altLang="ja-JP" sz="2400" dirty="0"/>
          </a:p>
          <a:p>
            <a:pPr lvl="1"/>
            <a:endParaRPr lang="en-US" altLang="ja-JP" sz="2400" dirty="0"/>
          </a:p>
          <a:p>
            <a:r>
              <a:rPr lang="ja-JP" altLang="en-US" sz="2800" dirty="0"/>
              <a:t>これらを防ぐためにセキュリティ機能を有効にする</a:t>
            </a:r>
            <a:endParaRPr lang="en-US" altLang="ja-JP" sz="2800" dirty="0"/>
          </a:p>
          <a:p>
            <a:pPr lvl="1"/>
            <a:r>
              <a:rPr lang="ja-JP" altLang="en-US" sz="2400" dirty="0"/>
              <a:t>面倒だからパスワード付けない、は危険</a:t>
            </a:r>
            <a:endParaRPr lang="en-US" altLang="ja-JP" sz="2400" dirty="0"/>
          </a:p>
          <a:p>
            <a:pPr lvl="1"/>
            <a:r>
              <a:rPr lang="ja-JP" altLang="en-US" sz="2400" dirty="0"/>
              <a:t>最近は </a:t>
            </a:r>
            <a:r>
              <a:rPr lang="en-US" altLang="ja-JP" sz="2400" dirty="0"/>
              <a:t>WPS </a:t>
            </a:r>
            <a:r>
              <a:rPr lang="ja-JP" altLang="en-US" sz="2400" dirty="0"/>
              <a:t>などで簡単設定できる機器が増えている（詳しくは機器のマニュアルを参照）</a:t>
            </a:r>
            <a:endParaRPr lang="en-US" altLang="ja-JP" sz="2400" dirty="0"/>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43</a:t>
            </a:fld>
            <a:endParaRPr lang="ja-JP" altLang="en-US"/>
          </a:p>
        </p:txBody>
      </p:sp>
    </p:spTree>
    <p:extLst>
      <p:ext uri="{BB962C8B-B14F-4D97-AF65-F5344CB8AC3E}">
        <p14:creationId xmlns:p14="http://schemas.microsoft.com/office/powerpoint/2010/main" val="1262952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自宅に基地局がある人は</a:t>
            </a:r>
          </a:p>
        </p:txBody>
      </p:sp>
      <p:sp>
        <p:nvSpPr>
          <p:cNvPr id="6" name="コンテンツ プレースホルダー 5"/>
          <p:cNvSpPr>
            <a:spLocks noGrp="1"/>
          </p:cNvSpPr>
          <p:nvPr>
            <p:ph idx="1"/>
          </p:nvPr>
        </p:nvSpPr>
        <p:spPr/>
        <p:txBody>
          <a:bodyPr>
            <a:normAutofit lnSpcReduction="10000"/>
          </a:bodyPr>
          <a:lstStyle/>
          <a:p>
            <a:r>
              <a:rPr lang="ja-JP" altLang="en-US" sz="2400" dirty="0"/>
              <a:t>セキュリティを </a:t>
            </a:r>
            <a:r>
              <a:rPr lang="en-US" altLang="ja-JP" sz="2400" dirty="0"/>
              <a:t>WPA2-PSK </a:t>
            </a:r>
            <a:r>
              <a:rPr lang="ja-JP" altLang="en-US" sz="2400" dirty="0"/>
              <a:t>に設定する</a:t>
            </a:r>
            <a:endParaRPr lang="en-US" altLang="ja-JP" sz="2400" dirty="0"/>
          </a:p>
          <a:p>
            <a:pPr lvl="1"/>
            <a:r>
              <a:rPr lang="en-US" altLang="ja-JP" sz="2000" dirty="0"/>
              <a:t>AES </a:t>
            </a:r>
            <a:r>
              <a:rPr lang="ja-JP" altLang="en-US" sz="2000" dirty="0"/>
              <a:t>と </a:t>
            </a:r>
            <a:r>
              <a:rPr lang="en-US" altLang="ja-JP" sz="2000" dirty="0"/>
              <a:t>TKIP </a:t>
            </a:r>
            <a:r>
              <a:rPr lang="ja-JP" altLang="en-US" sz="2000" dirty="0"/>
              <a:t>が選べる場合は </a:t>
            </a:r>
            <a:r>
              <a:rPr lang="en-US" altLang="ja-JP" sz="2000" dirty="0"/>
              <a:t>AES</a:t>
            </a:r>
          </a:p>
          <a:p>
            <a:pPr lvl="1"/>
            <a:r>
              <a:rPr lang="ja-JP" altLang="en-US" sz="2000" dirty="0"/>
              <a:t>対応していない古い基地局は買い換えたほうがいいかも</a:t>
            </a:r>
            <a:endParaRPr lang="en-US" altLang="ja-JP" sz="2000" dirty="0"/>
          </a:p>
          <a:p>
            <a:pPr lvl="1"/>
            <a:r>
              <a:rPr lang="ja-JP" altLang="en-US" sz="2000" dirty="0"/>
              <a:t>端末（子機）が対応していない場合は </a:t>
            </a:r>
            <a:r>
              <a:rPr lang="en-US" altLang="ja-JP" sz="2000" dirty="0"/>
              <a:t>WPA</a:t>
            </a:r>
            <a:r>
              <a:rPr lang="ja-JP" altLang="en-US" sz="2000" dirty="0"/>
              <a:t> や </a:t>
            </a:r>
            <a:r>
              <a:rPr lang="en-US" altLang="ja-JP" sz="2000" dirty="0"/>
              <a:t>TKIP </a:t>
            </a:r>
            <a:r>
              <a:rPr lang="ja-JP" altLang="en-US" sz="2000" dirty="0" err="1"/>
              <a:t>もや</a:t>
            </a:r>
            <a:r>
              <a:rPr lang="ja-JP" altLang="en-US" sz="2000" dirty="0"/>
              <a:t>むなし</a:t>
            </a:r>
            <a:endParaRPr lang="en-US" altLang="ja-JP" sz="2000" dirty="0"/>
          </a:p>
          <a:p>
            <a:pPr lvl="2"/>
            <a:r>
              <a:rPr lang="ja-JP" altLang="en-US" sz="1600" dirty="0"/>
              <a:t>基地局で両対応にできる場合もある</a:t>
            </a:r>
            <a:endParaRPr lang="en-US" altLang="ja-JP" sz="1600" dirty="0"/>
          </a:p>
          <a:p>
            <a:r>
              <a:rPr lang="en-US" altLang="ja-JP" sz="2400" dirty="0"/>
              <a:t>WEP </a:t>
            </a:r>
            <a:r>
              <a:rPr lang="ja-JP" altLang="en-US" sz="2400" dirty="0"/>
              <a:t>やパスワードなしは使わない</a:t>
            </a:r>
            <a:endParaRPr lang="en-US" altLang="ja-JP" sz="2400" dirty="0"/>
          </a:p>
          <a:p>
            <a:r>
              <a:rPr lang="ja-JP" altLang="en-US" sz="2400" dirty="0"/>
              <a:t>パスワードの長さは長いほうがいい</a:t>
            </a:r>
            <a:endParaRPr lang="en-US" altLang="ja-JP" sz="2400" dirty="0"/>
          </a:p>
          <a:p>
            <a:pPr lvl="1"/>
            <a:r>
              <a:rPr lang="en-US" altLang="ja-JP" sz="2000" dirty="0"/>
              <a:t>SSID</a:t>
            </a:r>
            <a:r>
              <a:rPr lang="ja-JP" altLang="en-US" sz="2000" dirty="0"/>
              <a:t>から類推できないようにする</a:t>
            </a:r>
            <a:endParaRPr lang="en-US" altLang="ja-JP" sz="2000" dirty="0"/>
          </a:p>
          <a:p>
            <a:pPr lvl="1"/>
            <a:r>
              <a:rPr lang="en-US" altLang="ja-JP" sz="2000" dirty="0"/>
              <a:t>WPA/WPA2-PSK </a:t>
            </a:r>
            <a:r>
              <a:rPr lang="ja-JP" altLang="en-US" sz="2000" dirty="0"/>
              <a:t>では </a:t>
            </a:r>
            <a:r>
              <a:rPr lang="en-US" altLang="ja-JP" sz="2000" dirty="0"/>
              <a:t>8</a:t>
            </a:r>
            <a:r>
              <a:rPr lang="ja-JP" altLang="en-US" sz="2000" dirty="0"/>
              <a:t>～</a:t>
            </a:r>
            <a:r>
              <a:rPr lang="en-US" altLang="ja-JP" sz="2000" dirty="0"/>
              <a:t>63</a:t>
            </a:r>
            <a:r>
              <a:rPr lang="ja-JP" altLang="en-US" sz="2000" dirty="0"/>
              <a:t> 文字で設定可能</a:t>
            </a:r>
            <a:endParaRPr lang="en-US" altLang="ja-JP" sz="2000" dirty="0"/>
          </a:p>
          <a:p>
            <a:pPr lvl="1"/>
            <a:r>
              <a:rPr lang="ja-JP" altLang="en-US" sz="2000" dirty="0"/>
              <a:t>最近の製品は買ってくるとランダムな文字列がついている</a:t>
            </a:r>
            <a:endParaRPr lang="en-US" altLang="ja-JP" sz="2000" dirty="0"/>
          </a:p>
          <a:p>
            <a:r>
              <a:rPr lang="en-US" altLang="ja-JP" sz="2400" dirty="0"/>
              <a:t>SSID</a:t>
            </a:r>
            <a:r>
              <a:rPr lang="ja-JP" altLang="en-US" sz="2400" dirty="0"/>
              <a:t>は無理に変えなくてもいい</a:t>
            </a:r>
            <a:endParaRPr lang="en-US" altLang="ja-JP" sz="2400" dirty="0"/>
          </a:p>
          <a:p>
            <a:pPr lvl="1"/>
            <a:r>
              <a:rPr lang="ja-JP" altLang="en-US" sz="2000" dirty="0"/>
              <a:t>最近の製品は機器ごとにランダムな文字列が入っているため</a:t>
            </a:r>
            <a:endParaRPr lang="en-US" altLang="ja-JP" sz="2000" dirty="0"/>
          </a:p>
          <a:p>
            <a:r>
              <a:rPr lang="ja-JP" altLang="en-US" sz="2400" dirty="0"/>
              <a:t>ファームウェアのアップデートはまめに確認しよう</a:t>
            </a:r>
            <a:endParaRPr lang="en-US" altLang="ja-JP" sz="2400" dirty="0"/>
          </a:p>
        </p:txBody>
      </p:sp>
      <p:sp>
        <p:nvSpPr>
          <p:cNvPr id="4" name="フッター プレースホルダー 3"/>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44</a:t>
            </a:fld>
            <a:endParaRPr lang="ja-JP" altLang="en-US"/>
          </a:p>
        </p:txBody>
      </p:sp>
    </p:spTree>
    <p:extLst>
      <p:ext uri="{BB962C8B-B14F-4D97-AF65-F5344CB8AC3E}">
        <p14:creationId xmlns:p14="http://schemas.microsoft.com/office/powerpoint/2010/main" val="4101603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よその基地局を使う場合</a:t>
            </a:r>
          </a:p>
        </p:txBody>
      </p:sp>
      <p:sp>
        <p:nvSpPr>
          <p:cNvPr id="3" name="コンテンツ プレースホルダー 2"/>
          <p:cNvSpPr>
            <a:spLocks noGrp="1"/>
          </p:cNvSpPr>
          <p:nvPr>
            <p:ph idx="1"/>
          </p:nvPr>
        </p:nvSpPr>
        <p:spPr/>
        <p:txBody>
          <a:bodyPr>
            <a:normAutofit/>
          </a:bodyPr>
          <a:lstStyle/>
          <a:p>
            <a:r>
              <a:rPr lang="ja-JP" altLang="en-US" sz="3200" dirty="0"/>
              <a:t>無料の公共無線</a:t>
            </a:r>
            <a:r>
              <a:rPr lang="en-US" altLang="ja-JP" sz="3200" dirty="0"/>
              <a:t>LAN</a:t>
            </a:r>
          </a:p>
          <a:p>
            <a:pPr lvl="1"/>
            <a:r>
              <a:rPr lang="ja-JP" altLang="en-US" sz="2800" dirty="0"/>
              <a:t>てんちか</a:t>
            </a:r>
            <a:r>
              <a:rPr lang="en-US" altLang="ja-JP" sz="2800" dirty="0"/>
              <a:t>Wi-Fi</a:t>
            </a:r>
            <a:r>
              <a:rPr lang="ja-JP" altLang="en-US" sz="2800" dirty="0" err="1"/>
              <a:t>、</a:t>
            </a:r>
            <a:r>
              <a:rPr lang="en-US" altLang="ja-JP" sz="2800" dirty="0"/>
              <a:t>Fukuoka City Wi-Fi</a:t>
            </a:r>
          </a:p>
          <a:p>
            <a:pPr lvl="1"/>
            <a:r>
              <a:rPr lang="ja-JP" altLang="en-US" sz="2800" dirty="0"/>
              <a:t>お店やコンビニ、カフェなど</a:t>
            </a:r>
            <a:endParaRPr lang="en-US" altLang="ja-JP" sz="2800" dirty="0"/>
          </a:p>
          <a:p>
            <a:r>
              <a:rPr lang="ja-JP" altLang="en-US" sz="3200" dirty="0"/>
              <a:t>有料・契約が必要な無線</a:t>
            </a:r>
            <a:r>
              <a:rPr lang="en-US" altLang="ja-JP" sz="3200" dirty="0"/>
              <a:t>LAN</a:t>
            </a:r>
          </a:p>
          <a:p>
            <a:pPr lvl="1"/>
            <a:r>
              <a:rPr lang="ja-JP" altLang="en-US" sz="2800" dirty="0"/>
              <a:t>携帯キャリアの提供する無線</a:t>
            </a:r>
            <a:r>
              <a:rPr lang="en-US" altLang="ja-JP" sz="2800" dirty="0"/>
              <a:t>LAN</a:t>
            </a:r>
            <a:r>
              <a:rPr lang="ja-JP" altLang="en-US" sz="2800" dirty="0"/>
              <a:t>など</a:t>
            </a:r>
            <a:endParaRPr lang="en-US" altLang="ja-JP" sz="2800" dirty="0"/>
          </a:p>
          <a:p>
            <a:r>
              <a:rPr lang="ja-JP" altLang="en-US" sz="3200" dirty="0"/>
              <a:t>ホテルなど顧客のみ利用できる無線</a:t>
            </a:r>
            <a:r>
              <a:rPr lang="en-US" altLang="ja-JP" sz="3200" dirty="0"/>
              <a:t>LAN</a:t>
            </a:r>
          </a:p>
          <a:p>
            <a:pPr lvl="1"/>
            <a:r>
              <a:rPr lang="ja-JP" altLang="en-US" sz="2800" dirty="0"/>
              <a:t>チェックインすると接続方法を教えてくれる等</a:t>
            </a:r>
          </a:p>
        </p:txBody>
      </p:sp>
      <p:sp>
        <p:nvSpPr>
          <p:cNvPr id="4" name="フッター プレースホルダー 3">
            <a:extLst>
              <a:ext uri="{FF2B5EF4-FFF2-40B4-BE49-F238E27FC236}">
                <a16:creationId xmlns:a16="http://schemas.microsoft.com/office/drawing/2014/main" id="{8D4CF82B-6A68-4CB4-8AE1-A28F422F2480}"/>
              </a:ext>
            </a:extLst>
          </p:cNvPr>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a:extLst>
              <a:ext uri="{FF2B5EF4-FFF2-40B4-BE49-F238E27FC236}">
                <a16:creationId xmlns:a16="http://schemas.microsoft.com/office/drawing/2014/main" id="{BDF9F38D-3366-40D3-83BC-DBED2767E9F3}"/>
              </a:ext>
            </a:extLst>
          </p:cNvPr>
          <p:cNvSpPr>
            <a:spLocks noGrp="1"/>
          </p:cNvSpPr>
          <p:nvPr>
            <p:ph type="sldNum" sz="quarter" idx="12"/>
          </p:nvPr>
        </p:nvSpPr>
        <p:spPr/>
        <p:txBody>
          <a:bodyPr/>
          <a:lstStyle/>
          <a:p>
            <a:fld id="{7E280EC1-6B44-4B49-82BC-9ACA7170F820}" type="slidenum">
              <a:rPr lang="ja-JP" altLang="en-US" smtClean="0"/>
              <a:pPr/>
              <a:t>45</a:t>
            </a:fld>
            <a:endParaRPr lang="ja-JP" altLang="en-US"/>
          </a:p>
        </p:txBody>
      </p:sp>
    </p:spTree>
    <p:extLst>
      <p:ext uri="{BB962C8B-B14F-4D97-AF65-F5344CB8AC3E}">
        <p14:creationId xmlns:p14="http://schemas.microsoft.com/office/powerpoint/2010/main" val="2897948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t>主に使われている認証方法</a:t>
            </a:r>
            <a:endParaRPr lang="ja-JP" altLang="en-US" sz="3600" dirty="0"/>
          </a:p>
        </p:txBody>
      </p:sp>
      <p:sp>
        <p:nvSpPr>
          <p:cNvPr id="3" name="コンテンツ プレースホルダー 2"/>
          <p:cNvSpPr>
            <a:spLocks noGrp="1"/>
          </p:cNvSpPr>
          <p:nvPr>
            <p:ph idx="1"/>
          </p:nvPr>
        </p:nvSpPr>
        <p:spPr/>
        <p:txBody>
          <a:bodyPr>
            <a:normAutofit lnSpcReduction="10000"/>
          </a:bodyPr>
          <a:lstStyle/>
          <a:p>
            <a:r>
              <a:rPr lang="ja-JP" altLang="en-US" sz="2400" dirty="0"/>
              <a:t>オープン（認証なし・暗号化なし）</a:t>
            </a:r>
            <a:endParaRPr lang="en-US" altLang="ja-JP" sz="2400" dirty="0"/>
          </a:p>
          <a:p>
            <a:pPr lvl="1"/>
            <a:r>
              <a:rPr lang="en-US" altLang="ja-JP" sz="2000" dirty="0"/>
              <a:t>SSID</a:t>
            </a:r>
            <a:r>
              <a:rPr lang="ja-JP" altLang="en-US" sz="2000" dirty="0"/>
              <a:t>さえわかればつながる</a:t>
            </a:r>
            <a:endParaRPr lang="en-US" altLang="ja-JP" sz="2000" dirty="0"/>
          </a:p>
          <a:p>
            <a:pPr lvl="1"/>
            <a:r>
              <a:rPr lang="ja-JP" altLang="en-US" sz="2000" dirty="0"/>
              <a:t>利便性重視、まずつながることが重要という場合</a:t>
            </a:r>
            <a:endParaRPr lang="en-US" altLang="ja-JP" sz="2000" dirty="0"/>
          </a:p>
          <a:p>
            <a:r>
              <a:rPr lang="ja-JP" altLang="en-US" sz="2400" dirty="0"/>
              <a:t>オープン＋ウェブ認証</a:t>
            </a:r>
            <a:endParaRPr lang="en-US" altLang="ja-JP" sz="2400" dirty="0"/>
          </a:p>
          <a:p>
            <a:pPr lvl="1"/>
            <a:r>
              <a:rPr lang="ja-JP" altLang="en-US" sz="2000" dirty="0"/>
              <a:t>無線にはつながるが、インターネットにはつながらない</a:t>
            </a:r>
            <a:endParaRPr lang="en-US" altLang="ja-JP" sz="2000" dirty="0"/>
          </a:p>
          <a:p>
            <a:pPr lvl="1"/>
            <a:r>
              <a:rPr lang="ja-JP" altLang="en-US" sz="2000" dirty="0"/>
              <a:t>ウェブ画面で必要な情報を入力すると外に出られるようになる</a:t>
            </a:r>
            <a:endParaRPr lang="en-US" altLang="ja-JP" sz="2000" dirty="0"/>
          </a:p>
          <a:p>
            <a:pPr lvl="2"/>
            <a:r>
              <a:rPr lang="ja-JP" altLang="en-US" sz="1600" dirty="0"/>
              <a:t>ここで料金を支払ったりする場合もある</a:t>
            </a:r>
            <a:endParaRPr lang="en-US" altLang="ja-JP" sz="1600" dirty="0"/>
          </a:p>
          <a:p>
            <a:r>
              <a:rPr lang="en-US" altLang="ja-JP" sz="2400" dirty="0"/>
              <a:t>WEP/PSK</a:t>
            </a:r>
            <a:r>
              <a:rPr lang="ja-JP" altLang="en-US" sz="2400" dirty="0"/>
              <a:t>（＋ウェブ認証）</a:t>
            </a:r>
            <a:endParaRPr lang="en-US" altLang="ja-JP" sz="2400" dirty="0"/>
          </a:p>
          <a:p>
            <a:pPr lvl="1"/>
            <a:r>
              <a:rPr lang="en-US" altLang="ja-JP" sz="2000" dirty="0"/>
              <a:t>SSID</a:t>
            </a:r>
            <a:r>
              <a:rPr lang="ja-JP" altLang="en-US" sz="2000" dirty="0"/>
              <a:t>に加えてパスワードが必要</a:t>
            </a:r>
            <a:endParaRPr lang="en-US" altLang="ja-JP" sz="2000" dirty="0"/>
          </a:p>
          <a:p>
            <a:pPr lvl="1"/>
            <a:r>
              <a:rPr lang="ja-JP" altLang="en-US" sz="2000" dirty="0"/>
              <a:t>さらにウェブ画面での操作が必要な場合もある</a:t>
            </a:r>
            <a:endParaRPr lang="en-US" altLang="ja-JP" sz="2000" dirty="0"/>
          </a:p>
          <a:p>
            <a:r>
              <a:rPr lang="ja-JP" altLang="en-US" sz="2400" dirty="0"/>
              <a:t>より強固な方式</a:t>
            </a:r>
            <a:endParaRPr lang="en-US" altLang="ja-JP" sz="2400" dirty="0"/>
          </a:p>
          <a:p>
            <a:pPr lvl="1"/>
            <a:r>
              <a:rPr lang="en-US" altLang="ja-JP" sz="2000" dirty="0"/>
              <a:t>Enterprise </a:t>
            </a:r>
            <a:r>
              <a:rPr lang="ja-JP" altLang="en-US" sz="2000" dirty="0"/>
              <a:t>型（事前にユーザ名・パスワードを登録）</a:t>
            </a:r>
            <a:endParaRPr lang="en-US" altLang="ja-JP" sz="2000" dirty="0"/>
          </a:p>
          <a:p>
            <a:pPr lvl="1"/>
            <a:r>
              <a:rPr lang="ja-JP" altLang="en-US" sz="2000" dirty="0"/>
              <a:t>携帯の契約情報を利用するもの</a:t>
            </a:r>
            <a:endParaRPr lang="en-US" altLang="ja-JP" sz="2000" dirty="0"/>
          </a:p>
          <a:p>
            <a:pPr lvl="1"/>
            <a:endParaRPr lang="ja-JP" altLang="en-US" sz="2000" dirty="0"/>
          </a:p>
        </p:txBody>
      </p:sp>
      <p:sp>
        <p:nvSpPr>
          <p:cNvPr id="5" name="フッター プレースホルダー 4"/>
          <p:cNvSpPr>
            <a:spLocks noGrp="1"/>
          </p:cNvSpPr>
          <p:nvPr>
            <p:ph type="ftr" sz="quarter" idx="11"/>
          </p:nvPr>
        </p:nvSpPr>
        <p:spPr/>
        <p:txBody>
          <a:bodyPr/>
          <a:lstStyle/>
          <a:p>
            <a:r>
              <a:rPr lang="ja-JP" altLang="en-US"/>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46</a:t>
            </a:fld>
            <a:endParaRPr lang="ja-JP" altLang="en-US"/>
          </a:p>
        </p:txBody>
      </p:sp>
    </p:spTree>
    <p:extLst>
      <p:ext uri="{BB962C8B-B14F-4D97-AF65-F5344CB8AC3E}">
        <p14:creationId xmlns:p14="http://schemas.microsoft.com/office/powerpoint/2010/main" val="744039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基地局の設定を確認する</a:t>
            </a:r>
          </a:p>
        </p:txBody>
      </p:sp>
      <p:sp>
        <p:nvSpPr>
          <p:cNvPr id="3" name="コンテンツ プレースホルダー 2"/>
          <p:cNvSpPr>
            <a:spLocks noGrp="1"/>
          </p:cNvSpPr>
          <p:nvPr>
            <p:ph idx="1"/>
          </p:nvPr>
        </p:nvSpPr>
        <p:spPr/>
        <p:txBody>
          <a:bodyPr>
            <a:normAutofit/>
          </a:bodyPr>
          <a:lstStyle/>
          <a:p>
            <a:pPr>
              <a:lnSpc>
                <a:spcPct val="100000"/>
              </a:lnSpc>
            </a:pPr>
            <a:r>
              <a:rPr kumimoji="1" lang="ja-JP" altLang="en-US" sz="2800" dirty="0"/>
              <a:t>今からつなぐ基地局がどんな相手かわからないことには使っていいか判断できない</a:t>
            </a:r>
            <a:r>
              <a:rPr lang="ja-JP" altLang="en-US" sz="2800" dirty="0"/>
              <a:t>、が</a:t>
            </a:r>
            <a:r>
              <a:rPr lang="en-US" altLang="ja-JP" sz="2800" dirty="0"/>
              <a:t>…</a:t>
            </a:r>
          </a:p>
          <a:p>
            <a:pPr>
              <a:lnSpc>
                <a:spcPct val="100000"/>
              </a:lnSpc>
            </a:pPr>
            <a:endParaRPr kumimoji="1" lang="en-US" altLang="ja-JP" sz="2800" dirty="0"/>
          </a:p>
          <a:p>
            <a:pPr>
              <a:lnSpc>
                <a:spcPct val="100000"/>
              </a:lnSpc>
            </a:pPr>
            <a:r>
              <a:rPr lang="ja-JP" altLang="en-US" sz="2800" dirty="0"/>
              <a:t>最近の端末では情報が詳しく出ない方向に向かっており困る</a:t>
            </a:r>
            <a:r>
              <a:rPr lang="en-US" altLang="ja-JP" sz="2800" dirty="0">
                <a:sym typeface="Wingdings" panose="05000000000000000000" pitchFamily="2" charset="2"/>
              </a:rPr>
              <a:t></a:t>
            </a:r>
            <a:endParaRPr lang="en-US" altLang="ja-JP" sz="2800" dirty="0"/>
          </a:p>
        </p:txBody>
      </p:sp>
      <p:sp>
        <p:nvSpPr>
          <p:cNvPr id="4" name="フッター プレースホルダー 3">
            <a:extLst>
              <a:ext uri="{FF2B5EF4-FFF2-40B4-BE49-F238E27FC236}">
                <a16:creationId xmlns:a16="http://schemas.microsoft.com/office/drawing/2014/main" id="{C84DAF72-525C-4E98-AA94-5714C8437C3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E5FF5D18-E4DB-48E0-9763-3649BB03944E}"/>
              </a:ext>
            </a:extLst>
          </p:cNvPr>
          <p:cNvSpPr>
            <a:spLocks noGrp="1"/>
          </p:cNvSpPr>
          <p:nvPr>
            <p:ph type="sldNum" sz="quarter" idx="12"/>
          </p:nvPr>
        </p:nvSpPr>
        <p:spPr/>
        <p:txBody>
          <a:bodyPr/>
          <a:lstStyle/>
          <a:p>
            <a:fld id="{7E280EC1-6B44-4B49-82BC-9ACA7170F820}" type="slidenum">
              <a:rPr lang="ja-JP" altLang="en-US" smtClean="0"/>
              <a:pPr/>
              <a:t>47</a:t>
            </a:fld>
            <a:endParaRPr lang="ja-JP" altLang="en-US"/>
          </a:p>
        </p:txBody>
      </p:sp>
    </p:spTree>
    <p:extLst>
      <p:ext uri="{BB962C8B-B14F-4D97-AF65-F5344CB8AC3E}">
        <p14:creationId xmlns:p14="http://schemas.microsoft.com/office/powerpoint/2010/main" val="116002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iPhone</a:t>
            </a:r>
            <a:r>
              <a:rPr lang="ja-JP" altLang="en-US" dirty="0"/>
              <a:t>（</a:t>
            </a:r>
            <a:r>
              <a:rPr lang="en-US" altLang="ja-JP" dirty="0"/>
              <a:t>iOS 12</a:t>
            </a:r>
            <a:r>
              <a:rPr lang="ja-JP" altLang="en-US" dirty="0"/>
              <a:t>・</a:t>
            </a:r>
            <a:r>
              <a:rPr lang="en-US" altLang="ja-JP" dirty="0"/>
              <a:t>13</a:t>
            </a:r>
            <a:r>
              <a:rPr lang="ja-JP" altLang="en-US" dirty="0"/>
              <a:t>）</a:t>
            </a:r>
            <a:endParaRPr kumimoji="1" lang="ja-JP" altLang="en-US" dirty="0"/>
          </a:p>
        </p:txBody>
      </p:sp>
      <p:sp>
        <p:nvSpPr>
          <p:cNvPr id="9" name="フッター プレースホルダー 8"/>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48</a:t>
            </a:fld>
            <a:endParaRPr lang="ja-JP" altLang="en-US"/>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b="32014"/>
          <a:stretch/>
        </p:blipFill>
        <p:spPr>
          <a:xfrm>
            <a:off x="2889563" y="1796438"/>
            <a:ext cx="3364874" cy="4060559"/>
          </a:xfrm>
          <a:prstGeom prst="rect">
            <a:avLst/>
          </a:prstGeom>
          <a:ln>
            <a:noFill/>
          </a:ln>
          <a:effectLst>
            <a:outerShdw blurRad="190500" algn="tl" rotWithShape="0">
              <a:srgbClr val="000000">
                <a:alpha val="70000"/>
              </a:srgbClr>
            </a:outerShdw>
          </a:effectLst>
        </p:spPr>
      </p:pic>
      <p:sp>
        <p:nvSpPr>
          <p:cNvPr id="11" name="テキスト ボックス 10">
            <a:extLst>
              <a:ext uri="{FF2B5EF4-FFF2-40B4-BE49-F238E27FC236}">
                <a16:creationId xmlns:a16="http://schemas.microsoft.com/office/drawing/2014/main" id="{C114D467-73E2-4098-9586-7E8BB8994193}"/>
              </a:ext>
            </a:extLst>
          </p:cNvPr>
          <p:cNvSpPr txBox="1"/>
          <p:nvPr/>
        </p:nvSpPr>
        <p:spPr>
          <a:xfrm>
            <a:off x="4084662" y="5169633"/>
            <a:ext cx="3353419" cy="461665"/>
          </a:xfrm>
          <a:prstGeom prst="rect">
            <a:avLst/>
          </a:prstGeom>
          <a:noFill/>
        </p:spPr>
        <p:txBody>
          <a:bodyPr wrap="none" rtlCol="0">
            <a:spAutoFit/>
          </a:bodyPr>
          <a:lstStyle/>
          <a:p>
            <a:r>
              <a:rPr lang="en-US" altLang="ja-JP" sz="2400" b="1" dirty="0">
                <a:solidFill>
                  <a:srgbClr val="FF0000"/>
                </a:solidFill>
              </a:rPr>
              <a:t>WEP</a:t>
            </a:r>
            <a:r>
              <a:rPr lang="ja-JP" altLang="en-US" sz="2400" b="1" dirty="0">
                <a:solidFill>
                  <a:srgbClr val="FF0000"/>
                </a:solidFill>
              </a:rPr>
              <a:t>でも</a:t>
            </a:r>
            <a:r>
              <a:rPr lang="en-US" altLang="ja-JP" sz="2400" b="1" dirty="0">
                <a:solidFill>
                  <a:srgbClr val="FF0000"/>
                </a:solidFill>
              </a:rPr>
              <a:t>WPA2</a:t>
            </a:r>
            <a:r>
              <a:rPr lang="ja-JP" altLang="en-US" sz="2400" b="1" dirty="0">
                <a:solidFill>
                  <a:srgbClr val="FF0000"/>
                </a:solidFill>
              </a:rPr>
              <a:t>でも同じ</a:t>
            </a:r>
          </a:p>
        </p:txBody>
      </p:sp>
      <p:sp>
        <p:nvSpPr>
          <p:cNvPr id="12" name="楕円 11">
            <a:extLst>
              <a:ext uri="{FF2B5EF4-FFF2-40B4-BE49-F238E27FC236}">
                <a16:creationId xmlns:a16="http://schemas.microsoft.com/office/drawing/2014/main" id="{E4073052-63E4-435D-A9EF-C9055EB0BC66}"/>
              </a:ext>
            </a:extLst>
          </p:cNvPr>
          <p:cNvSpPr/>
          <p:nvPr/>
        </p:nvSpPr>
        <p:spPr>
          <a:xfrm>
            <a:off x="5242316" y="4840755"/>
            <a:ext cx="325883" cy="325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楕円 14">
            <a:extLst>
              <a:ext uri="{FF2B5EF4-FFF2-40B4-BE49-F238E27FC236}">
                <a16:creationId xmlns:a16="http://schemas.microsoft.com/office/drawing/2014/main" id="{3CBB2CAA-FFAD-454D-9ADA-95C10A2FF9B4}"/>
              </a:ext>
            </a:extLst>
          </p:cNvPr>
          <p:cNvSpPr/>
          <p:nvPr/>
        </p:nvSpPr>
        <p:spPr>
          <a:xfrm>
            <a:off x="5232572" y="4388269"/>
            <a:ext cx="325883" cy="325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93126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が含まれている画像&#10;&#10;非常に高い精度で生成された説明">
            <a:extLst>
              <a:ext uri="{FF2B5EF4-FFF2-40B4-BE49-F238E27FC236}">
                <a16:creationId xmlns:a16="http://schemas.microsoft.com/office/drawing/2014/main" id="{EB7E432F-8737-44A7-9ACF-7E48AEC5A518}"/>
              </a:ext>
            </a:extLst>
          </p:cNvPr>
          <p:cNvPicPr>
            <a:picLocks noChangeAspect="1"/>
          </p:cNvPicPr>
          <p:nvPr/>
        </p:nvPicPr>
        <p:blipFill rotWithShape="1">
          <a:blip r:embed="rId3">
            <a:extLst>
              <a:ext uri="{28A0092B-C50C-407E-A947-70E740481C1C}">
                <a14:useLocalDpi xmlns:a14="http://schemas.microsoft.com/office/drawing/2010/main" val="0"/>
              </a:ext>
            </a:extLst>
          </a:blip>
          <a:srcRect t="-1" b="43866"/>
          <a:stretch/>
        </p:blipFill>
        <p:spPr>
          <a:xfrm>
            <a:off x="2644151" y="1767784"/>
            <a:ext cx="3855697" cy="3849748"/>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kumimoji="1" lang="en-US" altLang="ja-JP" dirty="0"/>
              <a:t>iPhone</a:t>
            </a:r>
            <a:r>
              <a:rPr kumimoji="1" lang="ja-JP" altLang="en-US" dirty="0"/>
              <a:t>（</a:t>
            </a:r>
            <a:r>
              <a:rPr kumimoji="1" lang="en-US" altLang="ja-JP" dirty="0"/>
              <a:t>iOS 12</a:t>
            </a:r>
            <a:r>
              <a:rPr kumimoji="1" lang="ja-JP" altLang="en-US" dirty="0"/>
              <a:t>・</a:t>
            </a:r>
            <a:r>
              <a:rPr kumimoji="1" lang="en-US" altLang="ja-JP" dirty="0"/>
              <a:t>13</a:t>
            </a:r>
            <a:r>
              <a:rPr kumimoji="1" lang="ja-JP" altLang="en-US" dirty="0"/>
              <a:t>）</a:t>
            </a:r>
          </a:p>
        </p:txBody>
      </p:sp>
      <p:sp>
        <p:nvSpPr>
          <p:cNvPr id="9" name="フッター プレースホルダー 8"/>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49</a:t>
            </a:fld>
            <a:endParaRPr lang="ja-JP" altLang="en-US"/>
          </a:p>
        </p:txBody>
      </p:sp>
      <p:sp>
        <p:nvSpPr>
          <p:cNvPr id="13" name="角丸四角形 12">
            <a:extLst>
              <a:ext uri="{FF2B5EF4-FFF2-40B4-BE49-F238E27FC236}">
                <a16:creationId xmlns:a16="http://schemas.microsoft.com/office/drawing/2014/main" id="{6FE040DD-BD30-40C5-8CD7-73A58F3733D2}"/>
              </a:ext>
            </a:extLst>
          </p:cNvPr>
          <p:cNvSpPr/>
          <p:nvPr/>
        </p:nvSpPr>
        <p:spPr>
          <a:xfrm>
            <a:off x="2724349" y="3692658"/>
            <a:ext cx="2922307" cy="3118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1717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E874A20-6275-E847-9F17-7438F3037D05}"/>
              </a:ext>
            </a:extLst>
          </p:cNvPr>
          <p:cNvSpPr>
            <a:spLocks noGrp="1"/>
          </p:cNvSpPr>
          <p:nvPr>
            <p:ph type="title"/>
          </p:nvPr>
        </p:nvSpPr>
        <p:spPr/>
        <p:txBody>
          <a:bodyPr/>
          <a:lstStyle/>
          <a:p>
            <a:r>
              <a:rPr lang="ja-JP" altLang="en-US" dirty="0"/>
              <a:t>ネット側の自分（の分身）を守る</a:t>
            </a:r>
            <a:r>
              <a:rPr lang="en-US" altLang="ja-JP" dirty="0"/>
              <a:t/>
            </a:r>
            <a:br>
              <a:rPr lang="en-US" altLang="ja-JP" dirty="0"/>
            </a:br>
            <a:endParaRPr lang="ja-JP" altLang="en-US" dirty="0"/>
          </a:p>
        </p:txBody>
      </p:sp>
      <p:sp>
        <p:nvSpPr>
          <p:cNvPr id="8" name="コンテンツ プレースホルダー 7">
            <a:extLst>
              <a:ext uri="{FF2B5EF4-FFF2-40B4-BE49-F238E27FC236}">
                <a16:creationId xmlns:a16="http://schemas.microsoft.com/office/drawing/2014/main" id="{854BF967-6B50-FA44-B87F-6FADC94A5F94}"/>
              </a:ext>
            </a:extLst>
          </p:cNvPr>
          <p:cNvSpPr>
            <a:spLocks noGrp="1"/>
          </p:cNvSpPr>
          <p:nvPr>
            <p:ph idx="1"/>
          </p:nvPr>
        </p:nvSpPr>
        <p:spPr/>
        <p:txBody>
          <a:bodyPr>
            <a:noAutofit/>
          </a:bodyPr>
          <a:lstStyle/>
          <a:p>
            <a:r>
              <a:rPr lang="ja-JP" altLang="en-US" sz="2400" dirty="0"/>
              <a:t>特にスマホはネットと切っても切れない</a:t>
            </a:r>
            <a:endParaRPr lang="en-US" altLang="ja-JP" sz="2400" dirty="0"/>
          </a:p>
          <a:p>
            <a:r>
              <a:rPr lang="ja-JP" altLang="en-US" sz="2400" dirty="0"/>
              <a:t>ネット上のサービスとつながっている</a:t>
            </a:r>
            <a:endParaRPr lang="en-US" altLang="ja-JP" sz="2400" dirty="0"/>
          </a:p>
          <a:p>
            <a:pPr lvl="1"/>
            <a:r>
              <a:rPr lang="en-US" altLang="ja-JP" sz="2000" dirty="0"/>
              <a:t>Apple</a:t>
            </a:r>
            <a:r>
              <a:rPr lang="ja-JP" altLang="en-US" sz="2000" dirty="0"/>
              <a:t>や</a:t>
            </a:r>
            <a:r>
              <a:rPr lang="en-US" altLang="ja-JP" sz="2000" dirty="0"/>
              <a:t>Google</a:t>
            </a:r>
            <a:r>
              <a:rPr lang="ja-JP" altLang="en-US" sz="2000" dirty="0"/>
              <a:t>のサービス</a:t>
            </a:r>
            <a:endParaRPr lang="en-US" altLang="ja-JP" sz="2000" dirty="0"/>
          </a:p>
          <a:p>
            <a:pPr lvl="1"/>
            <a:r>
              <a:rPr lang="en-US" altLang="ja-JP" sz="2000" dirty="0" err="1"/>
              <a:t>docomo</a:t>
            </a:r>
            <a:r>
              <a:rPr lang="en-US" altLang="ja-JP" sz="2000" dirty="0"/>
              <a:t>,</a:t>
            </a:r>
            <a:r>
              <a:rPr lang="ja-JP" altLang="en-US" sz="2000" dirty="0"/>
              <a:t> </a:t>
            </a:r>
            <a:r>
              <a:rPr lang="en-US" altLang="ja-JP" sz="2000" dirty="0"/>
              <a:t>au,</a:t>
            </a:r>
            <a:r>
              <a:rPr lang="ja-JP" altLang="en-US" sz="2000" dirty="0"/>
              <a:t> </a:t>
            </a:r>
            <a:r>
              <a:rPr lang="en-US" altLang="ja-JP" sz="2000" dirty="0"/>
              <a:t>Softbank</a:t>
            </a:r>
            <a:r>
              <a:rPr lang="ja-JP" altLang="en-US" sz="2000" dirty="0"/>
              <a:t> のサービス</a:t>
            </a:r>
            <a:endParaRPr lang="en-US" altLang="ja-JP" sz="2000" dirty="0"/>
          </a:p>
          <a:p>
            <a:pPr lvl="1"/>
            <a:r>
              <a:rPr lang="ja-JP" altLang="en-US" sz="2000" dirty="0"/>
              <a:t>その他のメールサービス</a:t>
            </a:r>
            <a:endParaRPr lang="en-US" altLang="ja-JP" sz="2000" dirty="0"/>
          </a:p>
          <a:p>
            <a:pPr lvl="1"/>
            <a:r>
              <a:rPr lang="en-US" altLang="ja-JP" sz="2000" dirty="0"/>
              <a:t>LINE,</a:t>
            </a:r>
            <a:r>
              <a:rPr lang="ja-JP" altLang="en-US" sz="2000" dirty="0"/>
              <a:t> </a:t>
            </a:r>
            <a:r>
              <a:rPr lang="en-US" altLang="ja-JP" sz="2000" dirty="0"/>
              <a:t>Twitter,</a:t>
            </a:r>
            <a:r>
              <a:rPr lang="ja-JP" altLang="en-US" sz="2000" dirty="0"/>
              <a:t> </a:t>
            </a:r>
            <a:r>
              <a:rPr lang="en-US" altLang="ja-JP" sz="2000" dirty="0"/>
              <a:t>Facebook,</a:t>
            </a:r>
            <a:r>
              <a:rPr lang="ja-JP" altLang="en-US" sz="2000" dirty="0"/>
              <a:t> </a:t>
            </a:r>
            <a:r>
              <a:rPr lang="en-US" altLang="ja-JP" sz="2000" dirty="0"/>
              <a:t>Instagram</a:t>
            </a:r>
            <a:r>
              <a:rPr lang="ja-JP" altLang="en-US" sz="2000" dirty="0"/>
              <a:t> などなど</a:t>
            </a:r>
            <a:endParaRPr lang="en-US" altLang="ja-JP" sz="2000" dirty="0"/>
          </a:p>
          <a:p>
            <a:pPr lvl="1"/>
            <a:r>
              <a:rPr lang="ja-JP" altLang="en-US" sz="2000" dirty="0"/>
              <a:t>オンラインバンキング</a:t>
            </a:r>
            <a:endParaRPr lang="en-US" altLang="ja-JP" sz="2000" dirty="0"/>
          </a:p>
          <a:p>
            <a:pPr lvl="1"/>
            <a:r>
              <a:rPr lang="ja-JP" altLang="en-US" sz="2000" dirty="0"/>
              <a:t>クレジットカード</a:t>
            </a:r>
            <a:endParaRPr lang="en-US" altLang="ja-JP" sz="2000" dirty="0"/>
          </a:p>
          <a:p>
            <a:pPr lvl="1"/>
            <a:r>
              <a:rPr lang="ja-JP" altLang="en-US" sz="2000" dirty="0"/>
              <a:t>ゲームなどなど</a:t>
            </a:r>
            <a:endParaRPr lang="en-US" altLang="ja-JP" sz="2000" dirty="0"/>
          </a:p>
          <a:p>
            <a:r>
              <a:rPr lang="ja-JP" altLang="en-US" sz="2400" dirty="0"/>
              <a:t>サービス提供側は何らかの形で利用者を区別する必要がある</a:t>
            </a:r>
            <a:endParaRPr lang="en-US" altLang="ja-JP" sz="2400" dirty="0"/>
          </a:p>
          <a:p>
            <a:pPr lvl="1"/>
            <a:r>
              <a:rPr lang="ja-JP" altLang="en-US" sz="2100" dirty="0"/>
              <a:t>「アカウント」</a:t>
            </a:r>
            <a:endParaRPr lang="en-US" altLang="ja-JP" sz="2100" dirty="0"/>
          </a:p>
          <a:p>
            <a:pPr lvl="1"/>
            <a:endParaRPr lang="ja-JP" altLang="en-US" sz="2000" dirty="0"/>
          </a:p>
        </p:txBody>
      </p:sp>
      <p:sp>
        <p:nvSpPr>
          <p:cNvPr id="2" name="フッター プレースホルダー 1">
            <a:extLst>
              <a:ext uri="{FF2B5EF4-FFF2-40B4-BE49-F238E27FC236}">
                <a16:creationId xmlns:a16="http://schemas.microsoft.com/office/drawing/2014/main" id="{07D405B2-118C-418C-B423-1F37223DE55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3" name="スライド番号プレースホルダー 2">
            <a:extLst>
              <a:ext uri="{FF2B5EF4-FFF2-40B4-BE49-F238E27FC236}">
                <a16:creationId xmlns:a16="http://schemas.microsoft.com/office/drawing/2014/main" id="{29A94276-9451-48B7-902C-F7A05D6FBE1E}"/>
              </a:ext>
            </a:extLst>
          </p:cNvPr>
          <p:cNvSpPr>
            <a:spLocks noGrp="1"/>
          </p:cNvSpPr>
          <p:nvPr>
            <p:ph type="sldNum" sz="quarter" idx="12"/>
          </p:nvPr>
        </p:nvSpPr>
        <p:spPr/>
        <p:txBody>
          <a:bodyPr/>
          <a:lstStyle/>
          <a:p>
            <a:fld id="{7E280EC1-6B44-4B49-82BC-9ACA7170F820}" type="slidenum">
              <a:rPr lang="ja-JP" altLang="en-US" smtClean="0"/>
              <a:pPr/>
              <a:t>5</a:t>
            </a:fld>
            <a:endParaRPr lang="ja-JP" altLang="en-US"/>
          </a:p>
        </p:txBody>
      </p:sp>
    </p:spTree>
    <p:extLst>
      <p:ext uri="{BB962C8B-B14F-4D97-AF65-F5344CB8AC3E}">
        <p14:creationId xmlns:p14="http://schemas.microsoft.com/office/powerpoint/2010/main" val="4261971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が含まれている画像&#10;&#10;非常に高い精度で生成された説明">
            <a:extLst>
              <a:ext uri="{FF2B5EF4-FFF2-40B4-BE49-F238E27FC236}">
                <a16:creationId xmlns:a16="http://schemas.microsoft.com/office/drawing/2014/main" id="{1CB4DBE4-0286-404D-8A30-20C0F15879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6840"/>
          <a:stretch/>
        </p:blipFill>
        <p:spPr>
          <a:xfrm>
            <a:off x="1942416" y="1905000"/>
            <a:ext cx="4263033" cy="3679832"/>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lang="ja-JP" altLang="en-US" dirty="0"/>
              <a:t>最近</a:t>
            </a:r>
            <a:r>
              <a:rPr kumimoji="1" lang="ja-JP" altLang="en-US" dirty="0"/>
              <a:t>の </a:t>
            </a:r>
            <a:r>
              <a:rPr kumimoji="1" lang="en-US" altLang="ja-JP" dirty="0"/>
              <a:t>Android</a:t>
            </a:r>
            <a:r>
              <a:rPr kumimoji="1" lang="ja-JP" altLang="en-US" dirty="0"/>
              <a:t> スマホ</a:t>
            </a:r>
          </a:p>
        </p:txBody>
      </p:sp>
      <p:sp>
        <p:nvSpPr>
          <p:cNvPr id="7" name="フッター プレースホルダー 6"/>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50</a:t>
            </a:fld>
            <a:endParaRPr lang="ja-JP" altLang="en-US"/>
          </a:p>
        </p:txBody>
      </p:sp>
      <p:sp>
        <p:nvSpPr>
          <p:cNvPr id="9" name="テキスト ボックス 8"/>
          <p:cNvSpPr txBox="1"/>
          <p:nvPr/>
        </p:nvSpPr>
        <p:spPr>
          <a:xfrm>
            <a:off x="4073932" y="5130477"/>
            <a:ext cx="3353419" cy="461665"/>
          </a:xfrm>
          <a:prstGeom prst="rect">
            <a:avLst/>
          </a:prstGeom>
          <a:noFill/>
        </p:spPr>
        <p:txBody>
          <a:bodyPr wrap="none" rtlCol="0">
            <a:spAutoFit/>
          </a:bodyPr>
          <a:lstStyle/>
          <a:p>
            <a:r>
              <a:rPr lang="en-US" altLang="ja-JP" sz="2400" b="1" dirty="0">
                <a:solidFill>
                  <a:srgbClr val="FF0000"/>
                </a:solidFill>
              </a:rPr>
              <a:t>WEP</a:t>
            </a:r>
            <a:r>
              <a:rPr lang="ja-JP" altLang="en-US" sz="2400" b="1" dirty="0">
                <a:solidFill>
                  <a:srgbClr val="FF0000"/>
                </a:solidFill>
              </a:rPr>
              <a:t>でも</a:t>
            </a:r>
            <a:r>
              <a:rPr lang="en-US" altLang="ja-JP" sz="2400" b="1" dirty="0">
                <a:solidFill>
                  <a:srgbClr val="FF0000"/>
                </a:solidFill>
              </a:rPr>
              <a:t>WPA2</a:t>
            </a:r>
            <a:r>
              <a:rPr lang="ja-JP" altLang="en-US" sz="2400" b="1" dirty="0">
                <a:solidFill>
                  <a:srgbClr val="FF0000"/>
                </a:solidFill>
              </a:rPr>
              <a:t>でも同じ</a:t>
            </a:r>
          </a:p>
        </p:txBody>
      </p:sp>
      <p:sp>
        <p:nvSpPr>
          <p:cNvPr id="3" name="楕円 2"/>
          <p:cNvSpPr/>
          <p:nvPr/>
        </p:nvSpPr>
        <p:spPr>
          <a:xfrm>
            <a:off x="5678814" y="4348063"/>
            <a:ext cx="325883" cy="325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53400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スクリーンショット が含まれている画像&#10;&#10;非常に高い精度で生成された説明">
            <a:extLst>
              <a:ext uri="{FF2B5EF4-FFF2-40B4-BE49-F238E27FC236}">
                <a16:creationId xmlns:a16="http://schemas.microsoft.com/office/drawing/2014/main" id="{132A6853-C28D-43E7-885E-4DA2A587C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1993"/>
          <a:stretch/>
        </p:blipFill>
        <p:spPr>
          <a:xfrm>
            <a:off x="2857500" y="1439944"/>
            <a:ext cx="3429000" cy="3978111"/>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lang="en-US" altLang="ja-JP"/>
              <a:t>Wi-Fi Analyzer (Android </a:t>
            </a:r>
            <a:r>
              <a:rPr lang="ja-JP" altLang="en-US"/>
              <a:t>アプリ</a:t>
            </a:r>
            <a:r>
              <a:rPr lang="en-US" altLang="ja-JP"/>
              <a:t>) </a:t>
            </a:r>
            <a:endParaRPr lang="ja-JP" altLang="en-US" dirty="0"/>
          </a:p>
        </p:txBody>
      </p:sp>
      <p:sp>
        <p:nvSpPr>
          <p:cNvPr id="7" name="フッター プレースホルダー 6"/>
          <p:cNvSpPr>
            <a:spLocks noGrp="1"/>
          </p:cNvSpPr>
          <p:nvPr>
            <p:ph type="ftr" sz="quarter" idx="11"/>
          </p:nvPr>
        </p:nvSpPr>
        <p:spPr/>
        <p:txBody>
          <a:bodyPr/>
          <a:lstStyle/>
          <a:p>
            <a:r>
              <a:rPr lang="ja-JP" altLang="en-US"/>
              <a:t>サイバーセキュリティ基礎論</a:t>
            </a:r>
          </a:p>
        </p:txBody>
      </p:sp>
      <p:sp>
        <p:nvSpPr>
          <p:cNvPr id="9" name="スライド番号プレースホルダー 8"/>
          <p:cNvSpPr>
            <a:spLocks noGrp="1"/>
          </p:cNvSpPr>
          <p:nvPr>
            <p:ph type="sldNum" sz="quarter" idx="12"/>
          </p:nvPr>
        </p:nvSpPr>
        <p:spPr>
          <a:xfrm>
            <a:off x="6457950" y="6356351"/>
            <a:ext cx="2057400" cy="365125"/>
          </a:xfrm>
        </p:spPr>
        <p:txBody>
          <a:bodyPr/>
          <a:lstStyle/>
          <a:p>
            <a:fld id="{7E280EC1-6B44-4B49-82BC-9ACA7170F820}" type="slidenum">
              <a:rPr lang="ja-JP" altLang="en-US" smtClean="0"/>
              <a:pPr/>
              <a:t>51</a:t>
            </a:fld>
            <a:endParaRPr lang="ja-JP" altLang="en-US"/>
          </a:p>
        </p:txBody>
      </p:sp>
      <p:sp>
        <p:nvSpPr>
          <p:cNvPr id="4" name="テキスト ボックス 3"/>
          <p:cNvSpPr txBox="1"/>
          <p:nvPr/>
        </p:nvSpPr>
        <p:spPr>
          <a:xfrm>
            <a:off x="3219581" y="5712249"/>
            <a:ext cx="2704843" cy="400110"/>
          </a:xfrm>
          <a:prstGeom prst="rect">
            <a:avLst/>
          </a:prstGeom>
          <a:noFill/>
        </p:spPr>
        <p:txBody>
          <a:bodyPr wrap="none" rtlCol="0">
            <a:spAutoFit/>
          </a:bodyPr>
          <a:lstStyle/>
          <a:p>
            <a:r>
              <a:rPr lang="en-US" altLang="ja-JP" dirty="0">
                <a:hlinkClick r:id="rId3"/>
              </a:rPr>
              <a:t>http://wifinalyzer.mobi</a:t>
            </a:r>
            <a:r>
              <a:rPr lang="en-US" altLang="ja-JP" dirty="0"/>
              <a:t> </a:t>
            </a:r>
            <a:endParaRPr lang="ja-JP" altLang="en-US" dirty="0"/>
          </a:p>
        </p:txBody>
      </p:sp>
      <p:sp>
        <p:nvSpPr>
          <p:cNvPr id="12" name="四角形: 角を丸くする 11">
            <a:extLst>
              <a:ext uri="{FF2B5EF4-FFF2-40B4-BE49-F238E27FC236}">
                <a16:creationId xmlns:a16="http://schemas.microsoft.com/office/drawing/2014/main" id="{6D47C3AF-13FF-4259-976B-CBD364C68270}"/>
              </a:ext>
            </a:extLst>
          </p:cNvPr>
          <p:cNvSpPr/>
          <p:nvPr/>
        </p:nvSpPr>
        <p:spPr>
          <a:xfrm>
            <a:off x="2857502" y="3137780"/>
            <a:ext cx="362079" cy="2073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角を丸くする 12">
            <a:extLst>
              <a:ext uri="{FF2B5EF4-FFF2-40B4-BE49-F238E27FC236}">
                <a16:creationId xmlns:a16="http://schemas.microsoft.com/office/drawing/2014/main" id="{EDF57021-506B-4D10-AB2C-E989C4C8798E}"/>
              </a:ext>
            </a:extLst>
          </p:cNvPr>
          <p:cNvSpPr/>
          <p:nvPr/>
        </p:nvSpPr>
        <p:spPr>
          <a:xfrm>
            <a:off x="2912182" y="4160280"/>
            <a:ext cx="362079" cy="2073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四角形: 角を丸くする 13">
            <a:extLst>
              <a:ext uri="{FF2B5EF4-FFF2-40B4-BE49-F238E27FC236}">
                <a16:creationId xmlns:a16="http://schemas.microsoft.com/office/drawing/2014/main" id="{B722613E-5563-424B-95BE-BE1BDE61D17D}"/>
              </a:ext>
            </a:extLst>
          </p:cNvPr>
          <p:cNvSpPr/>
          <p:nvPr/>
        </p:nvSpPr>
        <p:spPr>
          <a:xfrm>
            <a:off x="2912182" y="5194864"/>
            <a:ext cx="362079" cy="2073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38589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2610872-2ACB-4029-BD3C-36894D0DD0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371"/>
          <a:stretch/>
        </p:blipFill>
        <p:spPr>
          <a:xfrm>
            <a:off x="5023920" y="1777440"/>
            <a:ext cx="3187391" cy="4374939"/>
          </a:xfrm>
          <a:prstGeom prst="rect">
            <a:avLst/>
          </a:prstGeom>
          <a:ln>
            <a:noFill/>
          </a:ln>
          <a:effectLst>
            <a:outerShdw blurRad="190500" algn="tl" rotWithShape="0">
              <a:srgbClr val="000000">
                <a:alpha val="70000"/>
              </a:srgbClr>
            </a:outerShdw>
          </a:effectLst>
        </p:spPr>
      </p:pic>
      <p:pic>
        <p:nvPicPr>
          <p:cNvPr id="10" name="図 9">
            <a:extLst>
              <a:ext uri="{FF2B5EF4-FFF2-40B4-BE49-F238E27FC236}">
                <a16:creationId xmlns:a16="http://schemas.microsoft.com/office/drawing/2014/main" id="{96209103-1182-4813-9D1A-824E86400A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1371"/>
          <a:stretch/>
        </p:blipFill>
        <p:spPr>
          <a:xfrm>
            <a:off x="932689" y="1769021"/>
            <a:ext cx="3187392" cy="4374938"/>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lang="ja-JP" altLang="en-US" dirty="0"/>
              <a:t>接続後なら表示できる</a:t>
            </a: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52</a:t>
            </a:fld>
            <a:endParaRPr lang="ja-JP" altLang="en-US"/>
          </a:p>
        </p:txBody>
      </p:sp>
      <p:sp>
        <p:nvSpPr>
          <p:cNvPr id="12" name="角丸四角形 11"/>
          <p:cNvSpPr/>
          <p:nvPr/>
        </p:nvSpPr>
        <p:spPr>
          <a:xfrm>
            <a:off x="3676454" y="3019916"/>
            <a:ext cx="358219"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角丸四角形 12"/>
          <p:cNvSpPr/>
          <p:nvPr/>
        </p:nvSpPr>
        <p:spPr>
          <a:xfrm>
            <a:off x="5548248" y="5601132"/>
            <a:ext cx="1692954" cy="3768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矢印: 右 15">
            <a:extLst>
              <a:ext uri="{FF2B5EF4-FFF2-40B4-BE49-F238E27FC236}">
                <a16:creationId xmlns:a16="http://schemas.microsoft.com/office/drawing/2014/main" id="{BAE8A995-A809-4B96-9998-B91863D73383}"/>
              </a:ext>
            </a:extLst>
          </p:cNvPr>
          <p:cNvSpPr/>
          <p:nvPr/>
        </p:nvSpPr>
        <p:spPr>
          <a:xfrm>
            <a:off x="4308052" y="3019916"/>
            <a:ext cx="527901"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331529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b="49154"/>
          <a:stretch/>
        </p:blipFill>
        <p:spPr>
          <a:xfrm>
            <a:off x="2662254" y="1905000"/>
            <a:ext cx="4276810" cy="3643605"/>
          </a:xfrm>
          <a:prstGeom prst="rect">
            <a:avLst/>
          </a:prstGeom>
        </p:spPr>
      </p:pic>
      <p:sp>
        <p:nvSpPr>
          <p:cNvPr id="2" name="タイトル 1"/>
          <p:cNvSpPr>
            <a:spLocks noGrp="1"/>
          </p:cNvSpPr>
          <p:nvPr>
            <p:ph type="title"/>
          </p:nvPr>
        </p:nvSpPr>
        <p:spPr/>
        <p:txBody>
          <a:bodyPr>
            <a:normAutofit/>
          </a:bodyPr>
          <a:lstStyle/>
          <a:p>
            <a:r>
              <a:rPr kumimoji="1" lang="en-US" altLang="ja-JP" dirty="0"/>
              <a:t>Windows 10</a:t>
            </a:r>
            <a:br>
              <a:rPr kumimoji="1" lang="en-US" altLang="ja-JP" dirty="0"/>
            </a:br>
            <a:r>
              <a:rPr lang="ja-JP" altLang="en-US" sz="2800" dirty="0">
                <a:solidFill>
                  <a:srgbClr val="FF0000"/>
                </a:solidFill>
              </a:rPr>
              <a:t>（保護されていることだけわかる）</a:t>
            </a:r>
            <a:endParaRPr kumimoji="1" lang="ja-JP" altLang="en-US" sz="2800" dirty="0">
              <a:solidFill>
                <a:srgbClr val="FF0000"/>
              </a:solidFill>
            </a:endParaRPr>
          </a:p>
        </p:txBody>
      </p:sp>
      <p:sp>
        <p:nvSpPr>
          <p:cNvPr id="7" name="角丸四角形 6"/>
          <p:cNvSpPr/>
          <p:nvPr/>
        </p:nvSpPr>
        <p:spPr>
          <a:xfrm>
            <a:off x="4152958" y="2469808"/>
            <a:ext cx="1409642" cy="361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B1812339-82FA-4261-9322-776B0789595B}"/>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9CE89C84-B981-40E6-A2EF-AA2EAE8B4E57}"/>
              </a:ext>
            </a:extLst>
          </p:cNvPr>
          <p:cNvSpPr>
            <a:spLocks noGrp="1"/>
          </p:cNvSpPr>
          <p:nvPr>
            <p:ph type="sldNum" sz="quarter" idx="12"/>
          </p:nvPr>
        </p:nvSpPr>
        <p:spPr/>
        <p:txBody>
          <a:bodyPr/>
          <a:lstStyle/>
          <a:p>
            <a:fld id="{7E280EC1-6B44-4B49-82BC-9ACA7170F820}" type="slidenum">
              <a:rPr lang="ja-JP" altLang="en-US" smtClean="0"/>
              <a:pPr/>
              <a:t>53</a:t>
            </a:fld>
            <a:endParaRPr lang="ja-JP" altLang="en-US"/>
          </a:p>
        </p:txBody>
      </p:sp>
    </p:spTree>
    <p:extLst>
      <p:ext uri="{BB962C8B-B14F-4D97-AF65-F5344CB8AC3E}">
        <p14:creationId xmlns:p14="http://schemas.microsoft.com/office/powerpoint/2010/main" val="2862782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接続後なら</a:t>
            </a:r>
            <a:r>
              <a:rPr lang="ja-JP" altLang="en-US" dirty="0"/>
              <a:t>詳細が</a:t>
            </a:r>
            <a:r>
              <a:rPr kumimoji="1" lang="ja-JP" altLang="en-US" dirty="0"/>
              <a:t>わかる</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0300" y="1468089"/>
            <a:ext cx="4763387" cy="4674767"/>
          </a:xfrm>
          <a:prstGeom prst="rect">
            <a:avLst/>
          </a:prstGeom>
          <a:ln>
            <a:noFill/>
          </a:ln>
          <a:effectLst>
            <a:outerShdw blurRad="190500" algn="tl" rotWithShape="0">
              <a:srgbClr val="000000">
                <a:alpha val="70000"/>
              </a:srgbClr>
            </a:outerShdw>
          </a:effectLst>
        </p:spPr>
      </p:pic>
      <p:sp>
        <p:nvSpPr>
          <p:cNvPr id="8" name="角丸四角形 7"/>
          <p:cNvSpPr/>
          <p:nvPr/>
        </p:nvSpPr>
        <p:spPr>
          <a:xfrm>
            <a:off x="2400300" y="3190106"/>
            <a:ext cx="3238501" cy="3301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96E52876-FEA5-4C01-B796-E57E83CCE8D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D27482EF-0080-4D0E-A195-65A0EE4595E8}"/>
              </a:ext>
            </a:extLst>
          </p:cNvPr>
          <p:cNvSpPr>
            <a:spLocks noGrp="1"/>
          </p:cNvSpPr>
          <p:nvPr>
            <p:ph type="sldNum" sz="quarter" idx="12"/>
          </p:nvPr>
        </p:nvSpPr>
        <p:spPr/>
        <p:txBody>
          <a:bodyPr/>
          <a:lstStyle/>
          <a:p>
            <a:fld id="{7E280EC1-6B44-4B49-82BC-9ACA7170F820}" type="slidenum">
              <a:rPr lang="ja-JP" altLang="en-US" smtClean="0"/>
              <a:pPr/>
              <a:t>54</a:t>
            </a:fld>
            <a:endParaRPr lang="ja-JP" altLang="en-US"/>
          </a:p>
        </p:txBody>
      </p:sp>
    </p:spTree>
    <p:extLst>
      <p:ext uri="{BB962C8B-B14F-4D97-AF65-F5344CB8AC3E}">
        <p14:creationId xmlns:p14="http://schemas.microsoft.com/office/powerpoint/2010/main" val="1662061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macOS</a:t>
            </a:r>
            <a:r>
              <a:rPr kumimoji="1" lang="ja-JP" altLang="en-US" dirty="0"/>
              <a:t>は詳しくわかる</a:t>
            </a:r>
          </a:p>
        </p:txBody>
      </p:sp>
      <p:sp>
        <p:nvSpPr>
          <p:cNvPr id="9" name="テキスト ボックス 8"/>
          <p:cNvSpPr txBox="1"/>
          <p:nvPr/>
        </p:nvSpPr>
        <p:spPr>
          <a:xfrm>
            <a:off x="5705475" y="1511300"/>
            <a:ext cx="2524125" cy="40934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t>option </a:t>
            </a:r>
            <a:r>
              <a:rPr kumimoji="1" lang="ja-JP" altLang="en-US" sz="2000" dirty="0"/>
              <a:t>キーを押しながら</a:t>
            </a:r>
            <a:r>
              <a:rPr lang="ja-JP" altLang="en-US" dirty="0"/>
              <a:t>扇</a:t>
            </a:r>
            <a:r>
              <a:rPr kumimoji="1" lang="ja-JP" altLang="en-US" sz="2000" dirty="0"/>
              <a:t>アイコンをクリック</a:t>
            </a:r>
            <a:endParaRPr kumimoji="1" lang="en-US" altLang="ja-JP" sz="2000" dirty="0"/>
          </a:p>
          <a:p>
            <a:pPr marL="285750" indent="-285750">
              <a:buFont typeface="Arial" panose="020B0604020202020204" pitchFamily="34" charset="0"/>
              <a:buChar char="•"/>
            </a:pPr>
            <a:r>
              <a:rPr kumimoji="1" lang="ja-JP" altLang="en-US" dirty="0"/>
              <a:t>接続している無線基地局の詳細情報が表示される</a:t>
            </a:r>
            <a:endParaRPr kumimoji="1" lang="en-US" altLang="ja-JP" sz="2000" dirty="0"/>
          </a:p>
          <a:p>
            <a:pPr marL="285750" indent="-285750">
              <a:buFont typeface="Arial" panose="020B0604020202020204" pitchFamily="34" charset="0"/>
              <a:buChar char="•"/>
            </a:pPr>
            <a:endParaRPr lang="en-US" altLang="ja-JP" sz="2000" dirty="0"/>
          </a:p>
          <a:p>
            <a:pPr marL="285750" indent="-285750">
              <a:buFont typeface="Arial" panose="020B0604020202020204" pitchFamily="34" charset="0"/>
              <a:buChar char="•"/>
            </a:pPr>
            <a:r>
              <a:rPr kumimoji="1" lang="en-US" altLang="ja-JP" sz="2000" dirty="0"/>
              <a:t>option</a:t>
            </a:r>
            <a:r>
              <a:rPr kumimoji="1" lang="ja-JP" altLang="en-US" sz="2000" dirty="0"/>
              <a:t> </a:t>
            </a:r>
            <a:r>
              <a:rPr lang="ja-JP" altLang="en-US" sz="2000" dirty="0"/>
              <a:t>キーを押したままマウスポインタを </a:t>
            </a:r>
            <a:r>
              <a:rPr lang="en-US" altLang="ja-JP" sz="2000" dirty="0"/>
              <a:t>SSID </a:t>
            </a:r>
            <a:r>
              <a:rPr lang="ja-JP" altLang="en-US" sz="2000" dirty="0"/>
              <a:t>の上に移動すると接続していなくても詳細が見える</a:t>
            </a:r>
            <a:endParaRPr kumimoji="1" lang="ja-JP" altLang="en-US" sz="2000" dirty="0"/>
          </a:p>
        </p:txBody>
      </p:sp>
      <p:sp>
        <p:nvSpPr>
          <p:cNvPr id="11" name="角丸四角形 10"/>
          <p:cNvSpPr/>
          <p:nvPr/>
        </p:nvSpPr>
        <p:spPr>
          <a:xfrm>
            <a:off x="3638549" y="4438650"/>
            <a:ext cx="733425"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14" y="1482724"/>
            <a:ext cx="4337517" cy="4365959"/>
          </a:xfrm>
          <a:prstGeom prst="rect">
            <a:avLst/>
          </a:prstGeom>
        </p:spPr>
      </p:pic>
      <p:sp>
        <p:nvSpPr>
          <p:cNvPr id="10" name="角丸四角形 9"/>
          <p:cNvSpPr/>
          <p:nvPr/>
        </p:nvSpPr>
        <p:spPr>
          <a:xfrm>
            <a:off x="3293970" y="1416050"/>
            <a:ext cx="288204"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ED0C915E-A6B2-4EBE-B079-F82F3720349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BF9A3069-AC41-4CB6-AB39-274705145F21}"/>
              </a:ext>
            </a:extLst>
          </p:cNvPr>
          <p:cNvSpPr>
            <a:spLocks noGrp="1"/>
          </p:cNvSpPr>
          <p:nvPr>
            <p:ph type="sldNum" sz="quarter" idx="12"/>
          </p:nvPr>
        </p:nvSpPr>
        <p:spPr/>
        <p:txBody>
          <a:bodyPr/>
          <a:lstStyle/>
          <a:p>
            <a:fld id="{7E280EC1-6B44-4B49-82BC-9ACA7170F820}" type="slidenum">
              <a:rPr lang="ja-JP" altLang="en-US" smtClean="0"/>
              <a:pPr/>
              <a:t>55</a:t>
            </a:fld>
            <a:endParaRPr lang="ja-JP" altLang="en-US"/>
          </a:p>
        </p:txBody>
      </p:sp>
    </p:spTree>
    <p:extLst>
      <p:ext uri="{BB962C8B-B14F-4D97-AF65-F5344CB8AC3E}">
        <p14:creationId xmlns:p14="http://schemas.microsoft.com/office/powerpoint/2010/main" val="4055520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気にする人は</a:t>
            </a:r>
            <a:r>
              <a:rPr lang="en-US" altLang="ja-JP" sz="4000" dirty="0"/>
              <a:t>…</a:t>
            </a:r>
            <a:endParaRPr lang="ja-JP" altLang="en-US" sz="4000" dirty="0"/>
          </a:p>
        </p:txBody>
      </p:sp>
      <p:sp>
        <p:nvSpPr>
          <p:cNvPr id="3" name="コンテンツ プレースホルダー 2"/>
          <p:cNvSpPr>
            <a:spLocks noGrp="1"/>
          </p:cNvSpPr>
          <p:nvPr>
            <p:ph idx="1"/>
          </p:nvPr>
        </p:nvSpPr>
        <p:spPr/>
        <p:txBody>
          <a:bodyPr>
            <a:normAutofit fontScale="92500" lnSpcReduction="10000"/>
          </a:bodyPr>
          <a:lstStyle/>
          <a:p>
            <a:r>
              <a:rPr lang="ja-JP" altLang="en-US" sz="2800" dirty="0"/>
              <a:t>大手携帯キャリアなら、以下の</a:t>
            </a:r>
            <a:r>
              <a:rPr lang="en-US" altLang="ja-JP" sz="2800" dirty="0"/>
              <a:t>SSID</a:t>
            </a:r>
            <a:r>
              <a:rPr lang="ja-JP" altLang="en-US" sz="2800" dirty="0"/>
              <a:t>は強い仕組みなので比較的安全</a:t>
            </a:r>
            <a:endParaRPr lang="en-US" altLang="ja-JP" sz="2800" dirty="0"/>
          </a:p>
          <a:p>
            <a:pPr lvl="1"/>
            <a:r>
              <a:rPr lang="en-US" altLang="ja-JP" sz="2400" dirty="0"/>
              <a:t>0001docomo</a:t>
            </a:r>
          </a:p>
          <a:p>
            <a:pPr lvl="1"/>
            <a:r>
              <a:rPr lang="en-US" altLang="ja-JP" sz="2400" dirty="0"/>
              <a:t>au_Wi-Fi2</a:t>
            </a:r>
          </a:p>
          <a:p>
            <a:pPr lvl="1"/>
            <a:r>
              <a:rPr lang="en-US" altLang="ja-JP" sz="2400" dirty="0"/>
              <a:t>0002softbank</a:t>
            </a:r>
          </a:p>
          <a:p>
            <a:r>
              <a:rPr lang="ja-JP" altLang="en-US" sz="2800" dirty="0"/>
              <a:t>ただし </a:t>
            </a:r>
            <a:r>
              <a:rPr lang="en-US" altLang="ja-JP" sz="2800" dirty="0" err="1"/>
              <a:t>docomo</a:t>
            </a:r>
            <a:r>
              <a:rPr lang="ja-JP" altLang="en-US" sz="2800" dirty="0"/>
              <a:t> 以外は携帯の契約がある端末しか使えないらしい</a:t>
            </a:r>
            <a:endParaRPr lang="en-US" altLang="ja-JP" sz="2800" dirty="0"/>
          </a:p>
          <a:p>
            <a:pPr lvl="1"/>
            <a:endParaRPr lang="en-US" altLang="ja-JP" sz="2400" dirty="0"/>
          </a:p>
          <a:p>
            <a:r>
              <a:rPr lang="ja-JP" altLang="en-US" sz="2800" dirty="0"/>
              <a:t>認証なしはなるべく避ける</a:t>
            </a:r>
            <a:endParaRPr lang="en-US" altLang="ja-JP" sz="2800" dirty="0"/>
          </a:p>
          <a:p>
            <a:pPr lvl="1"/>
            <a:r>
              <a:rPr lang="ja-JP" altLang="en-US" sz="2400" dirty="0"/>
              <a:t>それしか接続手段がない場合はやむを得ない</a:t>
            </a:r>
          </a:p>
          <a:p>
            <a:r>
              <a:rPr lang="en-US" altLang="ja-JP" sz="2800" dirty="0"/>
              <a:t>PSK</a:t>
            </a:r>
            <a:r>
              <a:rPr lang="ja-JP" altLang="en-US" sz="2800" dirty="0"/>
              <a:t>でもパスワードがわかれば盗聴可能</a:t>
            </a:r>
            <a:endParaRPr lang="en-US" altLang="ja-JP" sz="2800" dirty="0"/>
          </a:p>
          <a:p>
            <a:pPr lvl="1"/>
            <a:r>
              <a:rPr lang="ja-JP" altLang="en-US" sz="2400" dirty="0"/>
              <a:t>公共無線</a:t>
            </a:r>
            <a:r>
              <a:rPr lang="en-US" altLang="ja-JP" sz="2400" dirty="0"/>
              <a:t>LAN</a:t>
            </a:r>
            <a:r>
              <a:rPr lang="ja-JP" altLang="en-US" sz="2400" dirty="0"/>
              <a:t>の場合公開されている場合も多い</a:t>
            </a:r>
            <a:endParaRPr lang="en-US" altLang="ja-JP" sz="2400" dirty="0"/>
          </a:p>
        </p:txBody>
      </p:sp>
      <p:sp>
        <p:nvSpPr>
          <p:cNvPr id="4" name="フッター プレースホルダー 3">
            <a:extLst>
              <a:ext uri="{FF2B5EF4-FFF2-40B4-BE49-F238E27FC236}">
                <a16:creationId xmlns:a16="http://schemas.microsoft.com/office/drawing/2014/main" id="{3D8AF445-FC87-4B48-A157-AAA48FADAEF2}"/>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3360E778-3FE5-4B26-A462-98853B857B6D}"/>
              </a:ext>
            </a:extLst>
          </p:cNvPr>
          <p:cNvSpPr>
            <a:spLocks noGrp="1"/>
          </p:cNvSpPr>
          <p:nvPr>
            <p:ph type="sldNum" sz="quarter" idx="12"/>
          </p:nvPr>
        </p:nvSpPr>
        <p:spPr/>
        <p:txBody>
          <a:bodyPr/>
          <a:lstStyle/>
          <a:p>
            <a:fld id="{7E280EC1-6B44-4B49-82BC-9ACA7170F820}" type="slidenum">
              <a:rPr lang="ja-JP" altLang="en-US" smtClean="0"/>
              <a:pPr/>
              <a:t>56</a:t>
            </a:fld>
            <a:endParaRPr lang="ja-JP" altLang="en-US"/>
          </a:p>
        </p:txBody>
      </p:sp>
    </p:spTree>
    <p:extLst>
      <p:ext uri="{BB962C8B-B14F-4D97-AF65-F5344CB8AC3E}">
        <p14:creationId xmlns:p14="http://schemas.microsoft.com/office/powerpoint/2010/main" val="2703562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無線</a:t>
            </a:r>
            <a:r>
              <a:rPr lang="en-US" altLang="ja-JP" sz="4000" dirty="0"/>
              <a:t>LAN</a:t>
            </a:r>
            <a:r>
              <a:rPr lang="ja-JP" altLang="en-US" sz="4000" dirty="0"/>
              <a:t>は有線より弱いもの</a:t>
            </a:r>
          </a:p>
        </p:txBody>
      </p:sp>
      <p:sp>
        <p:nvSpPr>
          <p:cNvPr id="3" name="コンテンツ プレースホルダー 2"/>
          <p:cNvSpPr>
            <a:spLocks noGrp="1"/>
          </p:cNvSpPr>
          <p:nvPr>
            <p:ph idx="1"/>
          </p:nvPr>
        </p:nvSpPr>
        <p:spPr/>
        <p:txBody>
          <a:bodyPr>
            <a:normAutofit fontScale="92500" lnSpcReduction="10000"/>
          </a:bodyPr>
          <a:lstStyle/>
          <a:p>
            <a:pPr>
              <a:lnSpc>
                <a:spcPct val="100000"/>
              </a:lnSpc>
            </a:pPr>
            <a:r>
              <a:rPr lang="ja-JP" altLang="en-US" sz="3600" dirty="0"/>
              <a:t>現状、公共無線</a:t>
            </a:r>
            <a:r>
              <a:rPr lang="en-US" altLang="ja-JP" sz="3600" dirty="0"/>
              <a:t>LAN</a:t>
            </a:r>
            <a:r>
              <a:rPr lang="ja-JP" altLang="en-US" sz="3600" dirty="0"/>
              <a:t>は他に自分で対策していない場合盗聴されてもしかたないと思うしかない</a:t>
            </a:r>
            <a:endParaRPr lang="en-US" altLang="ja-JP" sz="3600" dirty="0"/>
          </a:p>
          <a:p>
            <a:pPr lvl="1">
              <a:lnSpc>
                <a:spcPct val="100000"/>
              </a:lnSpc>
            </a:pPr>
            <a:r>
              <a:rPr lang="ja-JP" altLang="en-US" sz="3200" dirty="0"/>
              <a:t>利用規約にも「盗聴される恐れがあるので自己責任で利用してください」などと書いてある</a:t>
            </a:r>
            <a:endParaRPr lang="en-US" altLang="ja-JP" sz="3200" dirty="0"/>
          </a:p>
          <a:p>
            <a:pPr>
              <a:lnSpc>
                <a:spcPct val="100000"/>
              </a:lnSpc>
            </a:pPr>
            <a:endParaRPr lang="en-US" altLang="ja-JP" sz="3600" dirty="0"/>
          </a:p>
          <a:p>
            <a:pPr>
              <a:lnSpc>
                <a:spcPct val="100000"/>
              </a:lnSpc>
            </a:pPr>
            <a:r>
              <a:rPr lang="ja-JP" altLang="en-US" sz="3600" dirty="0"/>
              <a:t>通常大事な通信は別の方法で暗号化されている（はず）</a:t>
            </a:r>
            <a:endParaRPr lang="en-US" altLang="ja-JP" sz="3600" dirty="0"/>
          </a:p>
          <a:p>
            <a:pPr lvl="1">
              <a:lnSpc>
                <a:spcPct val="100000"/>
              </a:lnSpc>
            </a:pPr>
            <a:r>
              <a:rPr lang="ja-JP" altLang="en-US" sz="3200" dirty="0"/>
              <a:t>インターネット自体盗聴の可能性はあるため</a:t>
            </a:r>
            <a:endParaRPr lang="en-US" altLang="ja-JP" sz="3200" dirty="0"/>
          </a:p>
        </p:txBody>
      </p:sp>
      <p:sp>
        <p:nvSpPr>
          <p:cNvPr id="4" name="フッター プレースホルダー 3">
            <a:extLst>
              <a:ext uri="{FF2B5EF4-FFF2-40B4-BE49-F238E27FC236}">
                <a16:creationId xmlns:a16="http://schemas.microsoft.com/office/drawing/2014/main" id="{69701020-EF1C-44BF-A72E-F0DA9835A1AF}"/>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55DDB1CC-A0B6-4F0F-86C2-9B905BE288A0}"/>
              </a:ext>
            </a:extLst>
          </p:cNvPr>
          <p:cNvSpPr>
            <a:spLocks noGrp="1"/>
          </p:cNvSpPr>
          <p:nvPr>
            <p:ph type="sldNum" sz="quarter" idx="12"/>
          </p:nvPr>
        </p:nvSpPr>
        <p:spPr/>
        <p:txBody>
          <a:bodyPr/>
          <a:lstStyle/>
          <a:p>
            <a:fld id="{7E280EC1-6B44-4B49-82BC-9ACA7170F820}" type="slidenum">
              <a:rPr lang="ja-JP" altLang="en-US" smtClean="0"/>
              <a:pPr/>
              <a:t>57</a:t>
            </a:fld>
            <a:endParaRPr lang="ja-JP" altLang="en-US"/>
          </a:p>
        </p:txBody>
      </p:sp>
    </p:spTree>
    <p:extLst>
      <p:ext uri="{BB962C8B-B14F-4D97-AF65-F5344CB8AC3E}">
        <p14:creationId xmlns:p14="http://schemas.microsoft.com/office/powerpoint/2010/main" val="2741892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「野良無線</a:t>
            </a:r>
            <a:r>
              <a:rPr lang="en-US" altLang="ja-JP" sz="4000" dirty="0"/>
              <a:t>LAN</a:t>
            </a:r>
            <a:r>
              <a:rPr lang="ja-JP" altLang="en-US" sz="4000" dirty="0"/>
              <a:t>」の危険性</a:t>
            </a:r>
          </a:p>
        </p:txBody>
      </p:sp>
      <p:sp>
        <p:nvSpPr>
          <p:cNvPr id="3" name="コンテンツ プレースホルダー 2"/>
          <p:cNvSpPr>
            <a:spLocks noGrp="1"/>
          </p:cNvSpPr>
          <p:nvPr>
            <p:ph idx="1"/>
          </p:nvPr>
        </p:nvSpPr>
        <p:spPr/>
        <p:txBody>
          <a:bodyPr>
            <a:normAutofit fontScale="92500"/>
          </a:bodyPr>
          <a:lstStyle/>
          <a:p>
            <a:pPr>
              <a:lnSpc>
                <a:spcPct val="100000"/>
              </a:lnSpc>
            </a:pPr>
            <a:r>
              <a:rPr lang="ja-JP" altLang="en-US" sz="3200" dirty="0"/>
              <a:t>鍵のかかっていない、公衆向けでない無線</a:t>
            </a:r>
            <a:r>
              <a:rPr lang="en-US" altLang="ja-JP" sz="3200" dirty="0"/>
              <a:t>LAN</a:t>
            </a:r>
            <a:r>
              <a:rPr lang="ja-JP" altLang="en-US" sz="3200" dirty="0"/>
              <a:t>を見つけることがある</a:t>
            </a:r>
            <a:endParaRPr lang="en-US" altLang="ja-JP" sz="3200" dirty="0"/>
          </a:p>
          <a:p>
            <a:pPr lvl="1">
              <a:lnSpc>
                <a:spcPct val="100000"/>
              </a:lnSpc>
            </a:pPr>
            <a:r>
              <a:rPr lang="ja-JP" altLang="en-US" sz="2800" dirty="0"/>
              <a:t>鍵がかかっていないので、接続すると使えそうに思えるし、実際使えることも多い</a:t>
            </a:r>
            <a:endParaRPr lang="en-US" altLang="ja-JP" sz="2800" dirty="0"/>
          </a:p>
          <a:p>
            <a:pPr lvl="1">
              <a:lnSpc>
                <a:spcPct val="100000"/>
              </a:lnSpc>
            </a:pPr>
            <a:endParaRPr lang="en-US" altLang="ja-JP" sz="2800" dirty="0"/>
          </a:p>
          <a:p>
            <a:pPr>
              <a:lnSpc>
                <a:spcPct val="100000"/>
              </a:lnSpc>
            </a:pPr>
            <a:r>
              <a:rPr lang="ja-JP" altLang="en-US" sz="3200" dirty="0"/>
              <a:t>誰が設置したかわからない、悪意があるかも？</a:t>
            </a:r>
            <a:endParaRPr lang="en-US" altLang="ja-JP" sz="3200" dirty="0"/>
          </a:p>
          <a:p>
            <a:pPr lvl="1">
              <a:lnSpc>
                <a:spcPct val="100000"/>
              </a:lnSpc>
            </a:pPr>
            <a:r>
              <a:rPr lang="ja-JP" altLang="en-US" sz="2800" dirty="0"/>
              <a:t>盗聴・偽サイトに誘導等の危険性</a:t>
            </a:r>
            <a:endParaRPr lang="en-US" altLang="ja-JP" sz="2800" dirty="0"/>
          </a:p>
          <a:p>
            <a:pPr lvl="1">
              <a:lnSpc>
                <a:spcPct val="100000"/>
              </a:lnSpc>
            </a:pPr>
            <a:endParaRPr lang="en-US" altLang="ja-JP" sz="2800" dirty="0"/>
          </a:p>
          <a:p>
            <a:pPr>
              <a:lnSpc>
                <a:spcPct val="100000"/>
              </a:lnSpc>
            </a:pPr>
            <a:r>
              <a:rPr lang="ja-JP" altLang="en-US" sz="3200" dirty="0"/>
              <a:t>素性の分からない無線</a:t>
            </a:r>
            <a:r>
              <a:rPr lang="en-US" altLang="ja-JP" sz="3200" dirty="0"/>
              <a:t>LAN</a:t>
            </a:r>
            <a:r>
              <a:rPr lang="ja-JP" altLang="en-US" sz="3200" dirty="0"/>
              <a:t>は利用しない</a:t>
            </a:r>
            <a:endParaRPr lang="en-US" altLang="ja-JP" sz="3200" dirty="0"/>
          </a:p>
          <a:p>
            <a:pPr lvl="3"/>
            <a:endParaRPr lang="en-US" altLang="ja-JP" sz="1800" dirty="0"/>
          </a:p>
          <a:p>
            <a:endParaRPr lang="en-US" altLang="ja-JP" dirty="0"/>
          </a:p>
          <a:p>
            <a:endParaRPr lang="en-US" altLang="ja-JP" dirty="0"/>
          </a:p>
          <a:p>
            <a:endParaRPr lang="ja-JP" altLang="en-US" dirty="0"/>
          </a:p>
        </p:txBody>
      </p:sp>
      <p:sp>
        <p:nvSpPr>
          <p:cNvPr id="4" name="フッター プレースホルダー 3">
            <a:extLst>
              <a:ext uri="{FF2B5EF4-FFF2-40B4-BE49-F238E27FC236}">
                <a16:creationId xmlns:a16="http://schemas.microsoft.com/office/drawing/2014/main" id="{0042F131-E68B-4E83-B233-8E471145898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6D519B11-F5CF-4FC1-94B9-06FF08B7FBA3}"/>
              </a:ext>
            </a:extLst>
          </p:cNvPr>
          <p:cNvSpPr>
            <a:spLocks noGrp="1"/>
          </p:cNvSpPr>
          <p:nvPr>
            <p:ph type="sldNum" sz="quarter" idx="12"/>
          </p:nvPr>
        </p:nvSpPr>
        <p:spPr/>
        <p:txBody>
          <a:bodyPr/>
          <a:lstStyle/>
          <a:p>
            <a:fld id="{7E280EC1-6B44-4B49-82BC-9ACA7170F820}" type="slidenum">
              <a:rPr lang="ja-JP" altLang="en-US" smtClean="0"/>
              <a:pPr/>
              <a:t>58</a:t>
            </a:fld>
            <a:endParaRPr lang="ja-JP" altLang="en-US"/>
          </a:p>
        </p:txBody>
      </p:sp>
    </p:spTree>
    <p:extLst>
      <p:ext uri="{BB962C8B-B14F-4D97-AF65-F5344CB8AC3E}">
        <p14:creationId xmlns:p14="http://schemas.microsoft.com/office/powerpoint/2010/main" val="151780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flipV="1">
            <a:off x="3166079" y="2158152"/>
            <a:ext cx="1124713" cy="331694"/>
          </a:xfrm>
          <a:prstGeom prst="line">
            <a:avLst/>
          </a:prstGeom>
          <a:ln w="38100"/>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title"/>
          </p:nvPr>
        </p:nvSpPr>
        <p:spPr/>
        <p:txBody>
          <a:bodyPr/>
          <a:lstStyle/>
          <a:p>
            <a:r>
              <a:rPr lang="ja-JP" altLang="en-US" dirty="0"/>
              <a:t>罠基地局による盗聴や攻撃</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9585" y="3212773"/>
            <a:ext cx="1590506" cy="153442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765" y="4651961"/>
            <a:ext cx="1289510" cy="1289510"/>
          </a:xfrm>
          <a:prstGeom prst="rect">
            <a:avLst/>
          </a:prstGeom>
        </p:spPr>
      </p:pic>
      <p:sp>
        <p:nvSpPr>
          <p:cNvPr id="14" name="テキスト ボックス 13"/>
          <p:cNvSpPr txBox="1"/>
          <p:nvPr/>
        </p:nvSpPr>
        <p:spPr>
          <a:xfrm>
            <a:off x="2214838" y="4968548"/>
            <a:ext cx="646331" cy="369332"/>
          </a:xfrm>
          <a:prstGeom prst="rect">
            <a:avLst/>
          </a:prstGeom>
          <a:noFill/>
        </p:spPr>
        <p:txBody>
          <a:bodyPr wrap="none" rtlCol="0">
            <a:spAutoFit/>
          </a:bodyPr>
          <a:lstStyle/>
          <a:p>
            <a:r>
              <a:rPr kumimoji="1" lang="ja-JP" altLang="en-US" dirty="0"/>
              <a:t>端末</a:t>
            </a:r>
          </a:p>
        </p:txBody>
      </p:sp>
      <p:cxnSp>
        <p:nvCxnSpPr>
          <p:cNvPr id="17" name="直線コネクタ 16"/>
          <p:cNvCxnSpPr/>
          <p:nvPr/>
        </p:nvCxnSpPr>
        <p:spPr>
          <a:xfrm>
            <a:off x="4947270" y="2099338"/>
            <a:ext cx="1658097" cy="196188"/>
          </a:xfrm>
          <a:prstGeom prst="line">
            <a:avLst/>
          </a:prstGeom>
          <a:ln w="38100"/>
        </p:spPr>
        <p:style>
          <a:lnRef idx="1">
            <a:schemeClr val="dk1"/>
          </a:lnRef>
          <a:fillRef idx="0">
            <a:schemeClr val="dk1"/>
          </a:fillRef>
          <a:effectRef idx="0">
            <a:schemeClr val="dk1"/>
          </a:effectRef>
          <a:fontRef idx="minor">
            <a:schemeClr val="tx1"/>
          </a:fontRef>
        </p:style>
      </p:cxnSp>
      <p:sp>
        <p:nvSpPr>
          <p:cNvPr id="15" name="雲 14"/>
          <p:cNvSpPr/>
          <p:nvPr/>
        </p:nvSpPr>
        <p:spPr>
          <a:xfrm>
            <a:off x="5865764" y="1208956"/>
            <a:ext cx="2243634" cy="16351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5802" y="1923521"/>
            <a:ext cx="1040554" cy="956338"/>
          </a:xfrm>
          <a:prstGeom prst="rect">
            <a:avLst/>
          </a:prstGeom>
        </p:spPr>
      </p:pic>
      <p:sp>
        <p:nvSpPr>
          <p:cNvPr id="20" name="テキスト ボックス 19"/>
          <p:cNvSpPr txBox="1"/>
          <p:nvPr/>
        </p:nvSpPr>
        <p:spPr>
          <a:xfrm>
            <a:off x="1773312" y="2247081"/>
            <a:ext cx="934871" cy="369332"/>
          </a:xfrm>
          <a:prstGeom prst="rect">
            <a:avLst/>
          </a:prstGeom>
          <a:noFill/>
        </p:spPr>
        <p:txBody>
          <a:bodyPr wrap="none" rtlCol="0">
            <a:spAutoFit/>
          </a:bodyPr>
          <a:lstStyle/>
          <a:p>
            <a:r>
              <a:rPr kumimoji="1" lang="ja-JP" altLang="en-US" dirty="0"/>
              <a:t>偽 </a:t>
            </a:r>
            <a:r>
              <a:rPr kumimoji="1" lang="en-US" altLang="ja-JP" dirty="0"/>
              <a:t>SSID</a:t>
            </a:r>
            <a:endParaRPr kumimoji="1" lang="ja-JP" altLang="en-US" dirty="0"/>
          </a:p>
        </p:txBody>
      </p:sp>
      <p:sp>
        <p:nvSpPr>
          <p:cNvPr id="26" name="稲妻 25"/>
          <p:cNvSpPr/>
          <p:nvPr/>
        </p:nvSpPr>
        <p:spPr>
          <a:xfrm flipH="1">
            <a:off x="4290792" y="4131567"/>
            <a:ext cx="656478" cy="596595"/>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稲妻 26"/>
          <p:cNvSpPr/>
          <p:nvPr/>
        </p:nvSpPr>
        <p:spPr>
          <a:xfrm rot="1657381" flipH="1">
            <a:off x="2503837" y="2787660"/>
            <a:ext cx="778176" cy="70719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8981" y="1683190"/>
            <a:ext cx="800100" cy="828464"/>
          </a:xfrm>
          <a:prstGeom prst="rect">
            <a:avLst/>
          </a:prstGeom>
        </p:spPr>
      </p:pic>
      <p:sp>
        <p:nvSpPr>
          <p:cNvPr id="3" name="テキスト ボックス 2"/>
          <p:cNvSpPr txBox="1"/>
          <p:nvPr/>
        </p:nvSpPr>
        <p:spPr>
          <a:xfrm>
            <a:off x="4126678" y="2483217"/>
            <a:ext cx="877163" cy="369332"/>
          </a:xfrm>
          <a:prstGeom prst="rect">
            <a:avLst/>
          </a:prstGeom>
          <a:noFill/>
        </p:spPr>
        <p:txBody>
          <a:bodyPr wrap="none" rtlCol="0">
            <a:spAutoFit/>
          </a:bodyPr>
          <a:lstStyle/>
          <a:p>
            <a:r>
              <a:rPr lang="ja-JP" altLang="en-US" dirty="0"/>
              <a:t>盗聴者</a:t>
            </a:r>
            <a:endParaRPr kumimoji="1" lang="ja-JP" altLang="en-US" dirty="0"/>
          </a:p>
        </p:txBody>
      </p:sp>
      <p:cxnSp>
        <p:nvCxnSpPr>
          <p:cNvPr id="29" name="直線コネクタ 28"/>
          <p:cNvCxnSpPr/>
          <p:nvPr/>
        </p:nvCxnSpPr>
        <p:spPr>
          <a:xfrm flipV="1">
            <a:off x="5471155" y="3814136"/>
            <a:ext cx="1124713" cy="331694"/>
          </a:xfrm>
          <a:prstGeom prst="line">
            <a:avLst/>
          </a:prstGeom>
          <a:ln w="38100"/>
        </p:spPr>
        <p:style>
          <a:lnRef idx="1">
            <a:schemeClr val="dk1"/>
          </a:lnRef>
          <a:fillRef idx="0">
            <a:schemeClr val="dk1"/>
          </a:fillRef>
          <a:effectRef idx="0">
            <a:schemeClr val="dk1"/>
          </a:effectRef>
          <a:fontRef idx="minor">
            <a:schemeClr val="tx1"/>
          </a:fontRef>
        </p:style>
      </p:cxn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270" y="3561893"/>
            <a:ext cx="1040554" cy="956338"/>
          </a:xfrm>
          <a:prstGeom prst="rect">
            <a:avLst/>
          </a:prstGeom>
        </p:spPr>
      </p:pic>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2930" y="3271150"/>
            <a:ext cx="742914" cy="1085971"/>
          </a:xfrm>
          <a:prstGeom prst="rect">
            <a:avLst/>
          </a:prstGeom>
        </p:spPr>
      </p:pic>
      <p:pic>
        <p:nvPicPr>
          <p:cNvPr id="31" name="図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3426" y="3814135"/>
            <a:ext cx="546599" cy="565976"/>
          </a:xfrm>
          <a:prstGeom prst="rect">
            <a:avLst/>
          </a:prstGeom>
        </p:spPr>
      </p:pic>
      <p:sp>
        <p:nvSpPr>
          <p:cNvPr id="32" name="テキスト ボックス 31"/>
          <p:cNvSpPr txBox="1"/>
          <p:nvPr/>
        </p:nvSpPr>
        <p:spPr>
          <a:xfrm>
            <a:off x="6445867" y="4438136"/>
            <a:ext cx="1107996" cy="369332"/>
          </a:xfrm>
          <a:prstGeom prst="rect">
            <a:avLst/>
          </a:prstGeom>
          <a:noFill/>
        </p:spPr>
        <p:txBody>
          <a:bodyPr wrap="none" rtlCol="0">
            <a:spAutoFit/>
          </a:bodyPr>
          <a:lstStyle/>
          <a:p>
            <a:r>
              <a:rPr lang="ja-JP" altLang="en-US" dirty="0"/>
              <a:t>偽サイト</a:t>
            </a:r>
            <a:endParaRPr kumimoji="1" lang="ja-JP" altLang="en-US" dirty="0"/>
          </a:p>
        </p:txBody>
      </p:sp>
      <p:sp>
        <p:nvSpPr>
          <p:cNvPr id="4" name="フッター プレースホルダー 3">
            <a:extLst>
              <a:ext uri="{FF2B5EF4-FFF2-40B4-BE49-F238E27FC236}">
                <a16:creationId xmlns:a16="http://schemas.microsoft.com/office/drawing/2014/main" id="{F4028EEB-EBD8-460A-95FA-23A5DA060469}"/>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1E085416-F84E-4816-A797-EED00952EF9E}"/>
              </a:ext>
            </a:extLst>
          </p:cNvPr>
          <p:cNvSpPr>
            <a:spLocks noGrp="1"/>
          </p:cNvSpPr>
          <p:nvPr>
            <p:ph type="sldNum" sz="quarter" idx="12"/>
          </p:nvPr>
        </p:nvSpPr>
        <p:spPr/>
        <p:txBody>
          <a:bodyPr/>
          <a:lstStyle/>
          <a:p>
            <a:fld id="{7E280EC1-6B44-4B49-82BC-9ACA7170F820}" type="slidenum">
              <a:rPr lang="ja-JP" altLang="en-US" smtClean="0"/>
              <a:pPr/>
              <a:t>59</a:t>
            </a:fld>
            <a:endParaRPr lang="ja-JP" altLang="en-US"/>
          </a:p>
        </p:txBody>
      </p:sp>
    </p:spTree>
    <p:extLst>
      <p:ext uri="{BB962C8B-B14F-4D97-AF65-F5344CB8AC3E}">
        <p14:creationId xmlns:p14="http://schemas.microsoft.com/office/powerpoint/2010/main" val="82815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「アカウント」の保護</a:t>
            </a:r>
          </a:p>
        </p:txBody>
      </p:sp>
      <p:sp>
        <p:nvSpPr>
          <p:cNvPr id="3" name="コンテンツ プレースホルダー 2"/>
          <p:cNvSpPr>
            <a:spLocks noGrp="1"/>
          </p:cNvSpPr>
          <p:nvPr>
            <p:ph idx="1"/>
          </p:nvPr>
        </p:nvSpPr>
        <p:spPr/>
        <p:txBody>
          <a:bodyPr>
            <a:normAutofit fontScale="92500" lnSpcReduction="20000"/>
          </a:bodyPr>
          <a:lstStyle/>
          <a:p>
            <a:pPr>
              <a:lnSpc>
                <a:spcPct val="100000"/>
              </a:lnSpc>
            </a:pPr>
            <a:r>
              <a:rPr kumimoji="1" lang="ja-JP" altLang="en-US" sz="3200" dirty="0"/>
              <a:t>「アカウント」</a:t>
            </a:r>
            <a:endParaRPr kumimoji="1" lang="en-US" altLang="ja-JP" sz="3200" dirty="0"/>
          </a:p>
          <a:p>
            <a:pPr lvl="1">
              <a:lnSpc>
                <a:spcPct val="100000"/>
              </a:lnSpc>
            </a:pPr>
            <a:r>
              <a:rPr lang="ja-JP" altLang="en-US" sz="2800" dirty="0"/>
              <a:t>情報システムを利用する「権利」のこと</a:t>
            </a:r>
            <a:endParaRPr lang="en-US" altLang="ja-JP" sz="2800" dirty="0"/>
          </a:p>
          <a:p>
            <a:pPr lvl="1">
              <a:lnSpc>
                <a:spcPct val="100000"/>
              </a:lnSpc>
            </a:pPr>
            <a:r>
              <a:rPr lang="ja-JP" altLang="en-US" sz="2800" dirty="0"/>
              <a:t>利用者の様々な情報が紐づく</a:t>
            </a:r>
            <a:endParaRPr kumimoji="1" lang="en-US" altLang="ja-JP" sz="2800" dirty="0"/>
          </a:p>
          <a:p>
            <a:pPr lvl="2">
              <a:lnSpc>
                <a:spcPct val="100000"/>
              </a:lnSpc>
            </a:pPr>
            <a:r>
              <a:rPr lang="ja-JP" altLang="en-US" sz="2000" dirty="0"/>
              <a:t>個人の識別</a:t>
            </a:r>
            <a:endParaRPr lang="en-US" altLang="ja-JP" sz="2000" dirty="0"/>
          </a:p>
          <a:p>
            <a:pPr lvl="2">
              <a:lnSpc>
                <a:spcPct val="100000"/>
              </a:lnSpc>
            </a:pPr>
            <a:r>
              <a:rPr kumimoji="1" lang="ja-JP" altLang="en-US" sz="2000" dirty="0"/>
              <a:t>個人情報の蓄積</a:t>
            </a:r>
            <a:endParaRPr kumimoji="1" lang="en-US" altLang="ja-JP" sz="2000" dirty="0"/>
          </a:p>
          <a:p>
            <a:pPr lvl="2">
              <a:lnSpc>
                <a:spcPct val="100000"/>
              </a:lnSpc>
            </a:pPr>
            <a:r>
              <a:rPr lang="ja-JP" altLang="en-US" sz="2000" dirty="0"/>
              <a:t>利用履歴</a:t>
            </a:r>
            <a:endParaRPr kumimoji="1" lang="en-US" altLang="ja-JP" sz="2000" dirty="0"/>
          </a:p>
          <a:p>
            <a:pPr lvl="2">
              <a:lnSpc>
                <a:spcPct val="100000"/>
              </a:lnSpc>
            </a:pPr>
            <a:endParaRPr kumimoji="1" lang="en-US" altLang="ja-JP" sz="2000" dirty="0"/>
          </a:p>
          <a:p>
            <a:pPr>
              <a:lnSpc>
                <a:spcPct val="100000"/>
              </a:lnSpc>
            </a:pPr>
            <a:r>
              <a:rPr kumimoji="1" lang="ja-JP" altLang="en-US" sz="3200" dirty="0"/>
              <a:t>アカウント名（ユーザ名・ユーザ</a:t>
            </a:r>
            <a:r>
              <a:rPr kumimoji="1" lang="en-US" altLang="ja-JP" sz="3200" dirty="0"/>
              <a:t>ID</a:t>
            </a:r>
            <a:r>
              <a:rPr kumimoji="1" lang="ja-JP" altLang="en-US" sz="3200" dirty="0"/>
              <a:t>）とパスワードの組での保護が一般的</a:t>
            </a:r>
            <a:endParaRPr kumimoji="1" lang="en-US" altLang="ja-JP" sz="3200" dirty="0"/>
          </a:p>
          <a:p>
            <a:pPr lvl="1">
              <a:lnSpc>
                <a:spcPct val="100000"/>
              </a:lnSpc>
            </a:pPr>
            <a:r>
              <a:rPr lang="ja-JP" altLang="en-US" sz="2800" dirty="0"/>
              <a:t>そのアカウントの正当な利用者だけが知っているはずの情報</a:t>
            </a:r>
            <a:endParaRPr lang="en-US" altLang="ja-JP" sz="2800" dirty="0"/>
          </a:p>
          <a:p>
            <a:pPr>
              <a:lnSpc>
                <a:spcPct val="100000"/>
              </a:lnSpc>
            </a:pPr>
            <a:r>
              <a:rPr lang="ja-JP" altLang="en-US" sz="3100" dirty="0"/>
              <a:t>その情報を知っている人は「本人」とみなされる</a:t>
            </a:r>
            <a:endParaRPr lang="en-US" altLang="ja-JP" sz="3100" dirty="0"/>
          </a:p>
          <a:p>
            <a:pPr lvl="1">
              <a:lnSpc>
                <a:spcPct val="100000"/>
              </a:lnSpc>
            </a:pPr>
            <a:endParaRPr lang="en-US" altLang="ja-JP" sz="2800" dirty="0"/>
          </a:p>
        </p:txBody>
      </p:sp>
      <p:sp>
        <p:nvSpPr>
          <p:cNvPr id="4" name="フッター プレースホルダー 3">
            <a:extLst>
              <a:ext uri="{FF2B5EF4-FFF2-40B4-BE49-F238E27FC236}">
                <a16:creationId xmlns:a16="http://schemas.microsoft.com/office/drawing/2014/main" id="{71D8E81F-8212-496D-88DB-9F257F4059C5}"/>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2F25DB07-E77B-4270-B5AF-B034E1BBFF53}"/>
              </a:ext>
            </a:extLst>
          </p:cNvPr>
          <p:cNvSpPr>
            <a:spLocks noGrp="1"/>
          </p:cNvSpPr>
          <p:nvPr>
            <p:ph type="sldNum" sz="quarter" idx="12"/>
          </p:nvPr>
        </p:nvSpPr>
        <p:spPr/>
        <p:txBody>
          <a:bodyPr/>
          <a:lstStyle/>
          <a:p>
            <a:fld id="{7E280EC1-6B44-4B49-82BC-9ACA7170F820}" type="slidenum">
              <a:rPr lang="ja-JP" altLang="en-US" smtClean="0"/>
              <a:pPr/>
              <a:t>6</a:t>
            </a:fld>
            <a:endParaRPr lang="ja-JP" altLang="en-US"/>
          </a:p>
        </p:txBody>
      </p:sp>
    </p:spTree>
    <p:extLst>
      <p:ext uri="{BB962C8B-B14F-4D97-AF65-F5344CB8AC3E}">
        <p14:creationId xmlns:p14="http://schemas.microsoft.com/office/powerpoint/2010/main" val="2441765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公共の共用端末</a:t>
            </a:r>
            <a:r>
              <a:rPr lang="en-US" altLang="ja-JP" sz="4000" dirty="0"/>
              <a:t/>
            </a:r>
            <a:br>
              <a:rPr lang="en-US" altLang="ja-JP" sz="4000" dirty="0"/>
            </a:br>
            <a:r>
              <a:rPr lang="ja-JP" altLang="en-US" sz="4000" dirty="0"/>
              <a:t>（無線</a:t>
            </a:r>
            <a:r>
              <a:rPr lang="en-US" altLang="ja-JP" sz="4000" dirty="0"/>
              <a:t>LAN</a:t>
            </a:r>
            <a:r>
              <a:rPr lang="ja-JP" altLang="en-US" sz="4000" dirty="0"/>
              <a:t>と関係ないですが</a:t>
            </a:r>
            <a:r>
              <a:rPr lang="en-US" altLang="ja-JP" sz="4000" dirty="0"/>
              <a:t>…</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ja-JP" altLang="en-US" sz="3600" dirty="0"/>
              <a:t>インターネットカフェ・ホテルのロビーなど</a:t>
            </a:r>
            <a:endParaRPr lang="en-US" altLang="ja-JP" sz="3600" dirty="0"/>
          </a:p>
          <a:p>
            <a:pPr lvl="1">
              <a:lnSpc>
                <a:spcPct val="110000"/>
              </a:lnSpc>
            </a:pPr>
            <a:r>
              <a:rPr kumimoji="1" lang="ja-JP" altLang="en-US" sz="3200" dirty="0"/>
              <a:t>無料や、時間あたりいくらで使える物</a:t>
            </a:r>
            <a:endParaRPr kumimoji="1" lang="en-US" altLang="ja-JP" sz="3200" dirty="0"/>
          </a:p>
          <a:p>
            <a:pPr>
              <a:lnSpc>
                <a:spcPct val="110000"/>
              </a:lnSpc>
            </a:pPr>
            <a:r>
              <a:rPr lang="ja-JP" altLang="en-US" sz="3600" dirty="0"/>
              <a:t>どう管理されているかまったくわからない</a:t>
            </a:r>
            <a:endParaRPr lang="en-US" altLang="ja-JP" sz="3600" dirty="0"/>
          </a:p>
          <a:p>
            <a:pPr lvl="1">
              <a:lnSpc>
                <a:spcPct val="110000"/>
              </a:lnSpc>
            </a:pPr>
            <a:r>
              <a:rPr lang="ja-JP" altLang="en-US" sz="3200" dirty="0"/>
              <a:t>ウイルス等に感染してキー入力や画面を盗聴されている可能性がある</a:t>
            </a:r>
            <a:endParaRPr lang="en-US" altLang="ja-JP" sz="3200" dirty="0"/>
          </a:p>
          <a:p>
            <a:pPr lvl="1">
              <a:lnSpc>
                <a:spcPct val="110000"/>
              </a:lnSpc>
            </a:pPr>
            <a:endParaRPr kumimoji="1" lang="en-US" altLang="ja-JP" sz="3200" dirty="0"/>
          </a:p>
          <a:p>
            <a:pPr>
              <a:lnSpc>
                <a:spcPct val="110000"/>
              </a:lnSpc>
            </a:pPr>
            <a:r>
              <a:rPr kumimoji="1" lang="ja-JP" altLang="en-US" sz="3600" dirty="0"/>
              <a:t>パスワードやクレジットカード番号などを絶対入力しない</a:t>
            </a:r>
            <a:endParaRPr kumimoji="1" lang="en-US" altLang="ja-JP" sz="3600" dirty="0"/>
          </a:p>
          <a:p>
            <a:pPr lvl="1">
              <a:lnSpc>
                <a:spcPct val="110000"/>
              </a:lnSpc>
            </a:pPr>
            <a:r>
              <a:rPr lang="ja-JP" altLang="en-US" sz="3200" dirty="0"/>
              <a:t>そういう入力が必要なサイトを利用しない</a:t>
            </a:r>
            <a:endParaRPr lang="en-US" altLang="ja-JP" sz="3200" dirty="0"/>
          </a:p>
          <a:p>
            <a:pPr>
              <a:lnSpc>
                <a:spcPct val="110000"/>
              </a:lnSpc>
            </a:pPr>
            <a:r>
              <a:rPr kumimoji="1" lang="ja-JP" altLang="en-US" sz="3600" dirty="0"/>
              <a:t>観光情報を調べるくらいにしておく</a:t>
            </a:r>
            <a:endParaRPr kumimoji="1" lang="en-US" altLang="ja-JP" sz="3600" dirty="0"/>
          </a:p>
        </p:txBody>
      </p:sp>
      <p:sp>
        <p:nvSpPr>
          <p:cNvPr id="4" name="フッター プレースホルダー 3">
            <a:extLst>
              <a:ext uri="{FF2B5EF4-FFF2-40B4-BE49-F238E27FC236}">
                <a16:creationId xmlns:a16="http://schemas.microsoft.com/office/drawing/2014/main" id="{D3022BA6-C8C1-47B0-9157-0B4E5660318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982288FD-81EC-460A-8B7C-B0268B7B3266}"/>
              </a:ext>
            </a:extLst>
          </p:cNvPr>
          <p:cNvSpPr>
            <a:spLocks noGrp="1"/>
          </p:cNvSpPr>
          <p:nvPr>
            <p:ph type="sldNum" sz="quarter" idx="12"/>
          </p:nvPr>
        </p:nvSpPr>
        <p:spPr/>
        <p:txBody>
          <a:bodyPr/>
          <a:lstStyle/>
          <a:p>
            <a:fld id="{7E280EC1-6B44-4B49-82BC-9ACA7170F820}" type="slidenum">
              <a:rPr lang="ja-JP" altLang="en-US" smtClean="0"/>
              <a:pPr/>
              <a:t>60</a:t>
            </a:fld>
            <a:endParaRPr lang="ja-JP" altLang="en-US"/>
          </a:p>
        </p:txBody>
      </p:sp>
    </p:spTree>
    <p:extLst>
      <p:ext uri="{BB962C8B-B14F-4D97-AF65-F5344CB8AC3E}">
        <p14:creationId xmlns:p14="http://schemas.microsoft.com/office/powerpoint/2010/main" val="35498610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会社の人とか出張の時どうしているの？</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pPr>
              <a:lnSpc>
                <a:spcPct val="100000"/>
              </a:lnSpc>
            </a:pPr>
            <a:r>
              <a:rPr kumimoji="1" lang="en-US" altLang="ja-JP" sz="3200" dirty="0"/>
              <a:t>VPN</a:t>
            </a:r>
            <a:r>
              <a:rPr kumimoji="1" lang="ja-JP" altLang="en-US" sz="3200" dirty="0"/>
              <a:t>接続を使う</a:t>
            </a:r>
            <a:endParaRPr kumimoji="1" lang="en-US" altLang="ja-JP" sz="3200" dirty="0"/>
          </a:p>
          <a:p>
            <a:pPr lvl="1">
              <a:lnSpc>
                <a:spcPct val="100000"/>
              </a:lnSpc>
            </a:pPr>
            <a:r>
              <a:rPr lang="ja-JP" altLang="en-US" sz="2800" dirty="0"/>
              <a:t>端末と、会社にある</a:t>
            </a:r>
            <a:r>
              <a:rPr lang="en-US" altLang="ja-JP" sz="2800" dirty="0"/>
              <a:t>VPN</a:t>
            </a:r>
            <a:r>
              <a:rPr lang="ja-JP" altLang="en-US" sz="2800" dirty="0"/>
              <a:t>接続装置の間で暗号通信</a:t>
            </a:r>
            <a:endParaRPr lang="en-US" altLang="ja-JP" sz="2800" dirty="0"/>
          </a:p>
          <a:p>
            <a:pPr lvl="2">
              <a:lnSpc>
                <a:spcPct val="100000"/>
              </a:lnSpc>
            </a:pPr>
            <a:r>
              <a:rPr kumimoji="1" lang="ja-JP" altLang="en-US" sz="2000" dirty="0"/>
              <a:t>無線やインターネット上では暗号化されていて盗聴しても読み取れない</a:t>
            </a:r>
            <a:endParaRPr lang="en-US" altLang="ja-JP" sz="2000" dirty="0"/>
          </a:p>
          <a:p>
            <a:pPr lvl="1">
              <a:lnSpc>
                <a:spcPct val="100000"/>
              </a:lnSpc>
            </a:pPr>
            <a:r>
              <a:rPr lang="ja-JP" altLang="en-US" sz="2800" dirty="0"/>
              <a:t>九大では提供していない</a:t>
            </a:r>
            <a:endParaRPr lang="en-US" altLang="ja-JP" sz="2800" dirty="0"/>
          </a:p>
          <a:p>
            <a:pPr>
              <a:lnSpc>
                <a:spcPct val="100000"/>
              </a:lnSpc>
            </a:pPr>
            <a:r>
              <a:rPr kumimoji="1" lang="ja-JP" altLang="en-US" sz="3200" dirty="0"/>
              <a:t>モバイルルータを使う</a:t>
            </a:r>
            <a:endParaRPr kumimoji="1" lang="en-US" altLang="ja-JP" sz="3200" dirty="0"/>
          </a:p>
          <a:p>
            <a:pPr lvl="1">
              <a:lnSpc>
                <a:spcPct val="100000"/>
              </a:lnSpc>
            </a:pPr>
            <a:r>
              <a:rPr lang="en-US" altLang="ja-JP" sz="2800" dirty="0"/>
              <a:t>WiMAX</a:t>
            </a:r>
            <a:r>
              <a:rPr lang="ja-JP" altLang="en-US" sz="2800" dirty="0"/>
              <a:t>や</a:t>
            </a:r>
            <a:r>
              <a:rPr lang="en-US" altLang="ja-JP" sz="2800" dirty="0"/>
              <a:t>LTE</a:t>
            </a:r>
            <a:r>
              <a:rPr lang="ja-JP" altLang="en-US" sz="2800" dirty="0"/>
              <a:t>接続できる小型の無線</a:t>
            </a:r>
            <a:r>
              <a:rPr lang="en-US" altLang="ja-JP" sz="2800" dirty="0"/>
              <a:t>LAN</a:t>
            </a:r>
            <a:r>
              <a:rPr lang="ja-JP" altLang="en-US" sz="2800" dirty="0"/>
              <a:t>親機</a:t>
            </a:r>
            <a:endParaRPr lang="en-US" altLang="ja-JP" sz="2800" dirty="0"/>
          </a:p>
          <a:p>
            <a:pPr lvl="2">
              <a:lnSpc>
                <a:spcPct val="100000"/>
              </a:lnSpc>
            </a:pPr>
            <a:r>
              <a:rPr lang="ja-JP" altLang="en-US" sz="2000" dirty="0"/>
              <a:t>素性の分からない無線</a:t>
            </a:r>
            <a:r>
              <a:rPr lang="en-US" altLang="ja-JP" sz="2000" dirty="0"/>
              <a:t>LAN</a:t>
            </a:r>
            <a:r>
              <a:rPr lang="ja-JP" altLang="en-US" sz="2000" dirty="0"/>
              <a:t>を回避できる</a:t>
            </a:r>
            <a:endParaRPr lang="en-US" altLang="ja-JP" sz="2000" dirty="0"/>
          </a:p>
          <a:p>
            <a:pPr lvl="1">
              <a:lnSpc>
                <a:spcPct val="100000"/>
              </a:lnSpc>
            </a:pPr>
            <a:r>
              <a:rPr kumimoji="1" lang="ja-JP" altLang="en-US" sz="2800" dirty="0"/>
              <a:t>九大だと九大のネットワークに直接つながる </a:t>
            </a:r>
            <a:r>
              <a:rPr kumimoji="1" lang="en-US" altLang="ja-JP" sz="2800" dirty="0" err="1"/>
              <a:t>kitenet</a:t>
            </a:r>
            <a:r>
              <a:rPr kumimoji="1" lang="en-US" altLang="ja-JP" sz="2800" dirty="0"/>
              <a:t> WiMAX </a:t>
            </a:r>
            <a:r>
              <a:rPr kumimoji="1" lang="ja-JP" altLang="en-US" sz="2800" dirty="0"/>
              <a:t>もある（けど学生には高価だと思う）</a:t>
            </a:r>
            <a:endParaRPr kumimoji="1" lang="en-US" altLang="ja-JP" sz="2800" dirty="0"/>
          </a:p>
          <a:p>
            <a:pPr lvl="2">
              <a:lnSpc>
                <a:spcPct val="100000"/>
              </a:lnSpc>
            </a:pPr>
            <a:r>
              <a:rPr lang="en-US" altLang="ja-JP" sz="2000" dirty="0">
                <a:hlinkClick r:id="rId2"/>
              </a:rPr>
              <a:t>https://jvr.uqwimax.jp/univ/kitenet</a:t>
            </a:r>
            <a:endParaRPr lang="en-US" altLang="ja-JP" sz="2000" dirty="0"/>
          </a:p>
          <a:p>
            <a:pPr>
              <a:lnSpc>
                <a:spcPct val="100000"/>
              </a:lnSpc>
            </a:pPr>
            <a:r>
              <a:rPr kumimoji="1" lang="ja-JP" altLang="en-US" sz="3200" dirty="0"/>
              <a:t>テザリング（携帯ネットワークを利用）</a:t>
            </a:r>
            <a:endParaRPr kumimoji="1" lang="en-US" altLang="ja-JP" sz="3200" dirty="0"/>
          </a:p>
        </p:txBody>
      </p:sp>
      <p:sp>
        <p:nvSpPr>
          <p:cNvPr id="4" name="フッター プレースホルダー 3">
            <a:extLst>
              <a:ext uri="{FF2B5EF4-FFF2-40B4-BE49-F238E27FC236}">
                <a16:creationId xmlns:a16="http://schemas.microsoft.com/office/drawing/2014/main" id="{92751124-D290-4B75-9B9F-6859793F1DE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0669A2F-8324-46FA-8E10-33C7A60C423E}"/>
              </a:ext>
            </a:extLst>
          </p:cNvPr>
          <p:cNvSpPr>
            <a:spLocks noGrp="1"/>
          </p:cNvSpPr>
          <p:nvPr>
            <p:ph type="sldNum" sz="quarter" idx="12"/>
          </p:nvPr>
        </p:nvSpPr>
        <p:spPr/>
        <p:txBody>
          <a:bodyPr/>
          <a:lstStyle/>
          <a:p>
            <a:fld id="{7E280EC1-6B44-4B49-82BC-9ACA7170F820}" type="slidenum">
              <a:rPr lang="ja-JP" altLang="en-US" smtClean="0"/>
              <a:pPr/>
              <a:t>61</a:t>
            </a:fld>
            <a:endParaRPr lang="ja-JP" altLang="en-US"/>
          </a:p>
        </p:txBody>
      </p:sp>
    </p:spTree>
    <p:extLst>
      <p:ext uri="{BB962C8B-B14F-4D97-AF65-F5344CB8AC3E}">
        <p14:creationId xmlns:p14="http://schemas.microsoft.com/office/powerpoint/2010/main" val="1366562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まとめ</a:t>
            </a:r>
          </a:p>
        </p:txBody>
      </p:sp>
      <p:sp>
        <p:nvSpPr>
          <p:cNvPr id="3" name="コンテンツ プレースホルダー 2"/>
          <p:cNvSpPr>
            <a:spLocks noGrp="1"/>
          </p:cNvSpPr>
          <p:nvPr>
            <p:ph idx="1"/>
          </p:nvPr>
        </p:nvSpPr>
        <p:spPr/>
        <p:txBody>
          <a:bodyPr>
            <a:normAutofit fontScale="92500"/>
          </a:bodyPr>
          <a:lstStyle/>
          <a:p>
            <a:r>
              <a:rPr lang="ja-JP" altLang="en-US" sz="4000" dirty="0"/>
              <a:t>個人でもできる、具体的な対策方法</a:t>
            </a:r>
            <a:endParaRPr lang="en-US" altLang="ja-JP" sz="4000" dirty="0"/>
          </a:p>
          <a:p>
            <a:pPr lvl="1"/>
            <a:r>
              <a:rPr lang="ja-JP" altLang="en-US" sz="3600" dirty="0"/>
              <a:t>所有しているパソコン・スマホなどの保護</a:t>
            </a:r>
            <a:endParaRPr lang="en-US" altLang="ja-JP" sz="3600" dirty="0"/>
          </a:p>
          <a:p>
            <a:pPr lvl="2"/>
            <a:r>
              <a:rPr lang="ja-JP" altLang="en-US" sz="2800" dirty="0"/>
              <a:t>盗難・紛失対策</a:t>
            </a:r>
            <a:endParaRPr lang="en-US" altLang="ja-JP" sz="2800" dirty="0"/>
          </a:p>
          <a:p>
            <a:pPr lvl="2"/>
            <a:r>
              <a:rPr lang="ja-JP" altLang="en-US" sz="2800" dirty="0"/>
              <a:t>マルウェア対策</a:t>
            </a:r>
            <a:endParaRPr lang="en-US" altLang="ja-JP" sz="2800" dirty="0"/>
          </a:p>
          <a:p>
            <a:pPr lvl="1"/>
            <a:r>
              <a:rPr lang="ja-JP" altLang="en-US" sz="3600" dirty="0"/>
              <a:t>利用しているサービスの保護</a:t>
            </a:r>
            <a:endParaRPr lang="en-US" altLang="ja-JP" sz="3600" dirty="0"/>
          </a:p>
          <a:p>
            <a:pPr lvl="2"/>
            <a:r>
              <a:rPr lang="ja-JP" altLang="en-US" sz="2800" dirty="0"/>
              <a:t>パスワードの取り扱い</a:t>
            </a:r>
            <a:endParaRPr lang="en-US" altLang="ja-JP" sz="2800" dirty="0"/>
          </a:p>
          <a:p>
            <a:pPr lvl="1"/>
            <a:r>
              <a:rPr lang="ja-JP" altLang="en-US" sz="3600" dirty="0"/>
              <a:t>通信経路の保護</a:t>
            </a:r>
            <a:endParaRPr lang="en-US" altLang="ja-JP" sz="3600" dirty="0"/>
          </a:p>
          <a:p>
            <a:pPr lvl="2"/>
            <a:r>
              <a:rPr lang="ja-JP" altLang="en-US" sz="2800" dirty="0"/>
              <a:t>無線</a:t>
            </a:r>
            <a:r>
              <a:rPr lang="en-US" altLang="ja-JP" sz="2800" dirty="0"/>
              <a:t>LAN</a:t>
            </a:r>
            <a:r>
              <a:rPr lang="ja-JP" altLang="en-US" sz="2800" dirty="0"/>
              <a:t>の安全性について</a:t>
            </a:r>
            <a:endParaRPr lang="en-US" altLang="ja-JP" sz="2800" dirty="0"/>
          </a:p>
          <a:p>
            <a:pPr lvl="2"/>
            <a:r>
              <a:rPr lang="ja-JP" altLang="en-US" sz="2800" dirty="0"/>
              <a:t>共用端末の使い方</a:t>
            </a:r>
            <a:endParaRPr lang="en-US" altLang="ja-JP" sz="2800" dirty="0"/>
          </a:p>
        </p:txBody>
      </p:sp>
      <p:sp>
        <p:nvSpPr>
          <p:cNvPr id="4" name="フッター プレースホルダー 3">
            <a:extLst>
              <a:ext uri="{FF2B5EF4-FFF2-40B4-BE49-F238E27FC236}">
                <a16:creationId xmlns:a16="http://schemas.microsoft.com/office/drawing/2014/main" id="{EB598EE4-06E6-4036-9B69-AB8EDF4270D4}"/>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C295DB07-7981-4684-AC81-7ED23E8EB9B2}"/>
              </a:ext>
            </a:extLst>
          </p:cNvPr>
          <p:cNvSpPr>
            <a:spLocks noGrp="1"/>
          </p:cNvSpPr>
          <p:nvPr>
            <p:ph type="sldNum" sz="quarter" idx="12"/>
          </p:nvPr>
        </p:nvSpPr>
        <p:spPr/>
        <p:txBody>
          <a:bodyPr/>
          <a:lstStyle/>
          <a:p>
            <a:fld id="{7E280EC1-6B44-4B49-82BC-9ACA7170F820}" type="slidenum">
              <a:rPr lang="ja-JP" altLang="en-US" smtClean="0"/>
              <a:pPr/>
              <a:t>62</a:t>
            </a:fld>
            <a:endParaRPr lang="ja-JP" altLang="en-US"/>
          </a:p>
        </p:txBody>
      </p:sp>
    </p:spTree>
    <p:extLst>
      <p:ext uri="{BB962C8B-B14F-4D97-AF65-F5344CB8AC3E}">
        <p14:creationId xmlns:p14="http://schemas.microsoft.com/office/powerpoint/2010/main" val="48730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ログイン画面の例</a:t>
            </a:r>
            <a:r>
              <a:rPr kumimoji="1" lang="en-US" altLang="ja-JP" sz="4000" dirty="0"/>
              <a:t/>
            </a:r>
            <a:br>
              <a:rPr kumimoji="1" lang="en-US" altLang="ja-JP" sz="4000" dirty="0"/>
            </a:br>
            <a:r>
              <a:rPr kumimoji="1" lang="ja-JP" altLang="en-US" sz="4000" dirty="0"/>
              <a:t>（九大の </a:t>
            </a:r>
            <a:r>
              <a:rPr kumimoji="1" lang="en-US" altLang="ja-JP" sz="4000" dirty="0"/>
              <a:t>Office 365</a:t>
            </a:r>
            <a:r>
              <a:rPr kumimoji="1" lang="ja-JP" altLang="en-US" sz="4000" dirty="0"/>
              <a:t>）</a:t>
            </a: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810784" y="1690689"/>
            <a:ext cx="5522432" cy="4577096"/>
          </a:xfrm>
        </p:spPr>
      </p:pic>
      <p:sp>
        <p:nvSpPr>
          <p:cNvPr id="7" name="角丸四角形 6"/>
          <p:cNvSpPr/>
          <p:nvPr/>
        </p:nvSpPr>
        <p:spPr>
          <a:xfrm>
            <a:off x="5527737" y="4109718"/>
            <a:ext cx="2595282" cy="17481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「ユーザー名」と「パスワード」が合致していれば正当な本人と判定</a:t>
            </a:r>
          </a:p>
        </p:txBody>
      </p:sp>
      <p:sp>
        <p:nvSpPr>
          <p:cNvPr id="8" name="角丸四角形 7"/>
          <p:cNvSpPr/>
          <p:nvPr/>
        </p:nvSpPr>
        <p:spPr>
          <a:xfrm>
            <a:off x="4737934" y="3153092"/>
            <a:ext cx="1311775" cy="551018"/>
          </a:xfrm>
          <a:prstGeom prst="round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EFC02A88-4F2C-45C1-84FA-C1DA9442618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7DDEAD09-42BC-4720-99EE-0D813C597776}"/>
              </a:ext>
            </a:extLst>
          </p:cNvPr>
          <p:cNvSpPr>
            <a:spLocks noGrp="1"/>
          </p:cNvSpPr>
          <p:nvPr>
            <p:ph type="sldNum" sz="quarter" idx="12"/>
          </p:nvPr>
        </p:nvSpPr>
        <p:spPr/>
        <p:txBody>
          <a:bodyPr/>
          <a:lstStyle/>
          <a:p>
            <a:fld id="{7E280EC1-6B44-4B49-82BC-9ACA7170F820}" type="slidenum">
              <a:rPr lang="ja-JP" altLang="en-US" smtClean="0"/>
              <a:pPr/>
              <a:t>7</a:t>
            </a:fld>
            <a:endParaRPr lang="ja-JP" altLang="en-US"/>
          </a:p>
        </p:txBody>
      </p:sp>
    </p:spTree>
    <p:extLst>
      <p:ext uri="{BB962C8B-B14F-4D97-AF65-F5344CB8AC3E}">
        <p14:creationId xmlns:p14="http://schemas.microsoft.com/office/powerpoint/2010/main" val="6629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パスワード</a:t>
            </a:r>
          </a:p>
        </p:txBody>
      </p:sp>
      <p:sp>
        <p:nvSpPr>
          <p:cNvPr id="3" name="コンテンツ プレースホルダー 2"/>
          <p:cNvSpPr>
            <a:spLocks noGrp="1"/>
          </p:cNvSpPr>
          <p:nvPr>
            <p:ph idx="1"/>
          </p:nvPr>
        </p:nvSpPr>
        <p:spPr/>
        <p:txBody>
          <a:bodyPr>
            <a:normAutofit lnSpcReduction="10000"/>
          </a:bodyPr>
          <a:lstStyle/>
          <a:p>
            <a:r>
              <a:rPr kumimoji="1" lang="ja-JP" altLang="en-US" sz="2800" dirty="0"/>
              <a:t>「部屋の鍵」「車の鍵」のようなもの</a:t>
            </a:r>
            <a:endParaRPr kumimoji="1" lang="en-US" altLang="ja-JP" sz="2800" dirty="0"/>
          </a:p>
          <a:p>
            <a:pPr lvl="1"/>
            <a:r>
              <a:rPr lang="ja-JP" altLang="en-US" sz="2400" dirty="0"/>
              <a:t>内容が漏れるとアカウントを勝手に利用される</a:t>
            </a:r>
            <a:endParaRPr lang="en-US" altLang="ja-JP" sz="2400" dirty="0"/>
          </a:p>
          <a:p>
            <a:pPr lvl="2"/>
            <a:r>
              <a:rPr lang="ja-JP" altLang="en-US" sz="1800" dirty="0"/>
              <a:t>現実の部屋や車と違って地球の裏側からでも</a:t>
            </a:r>
            <a:endParaRPr lang="en-US" altLang="ja-JP" sz="1800" dirty="0"/>
          </a:p>
          <a:p>
            <a:pPr lvl="3"/>
            <a:endParaRPr lang="en-US" altLang="ja-JP" sz="1600" dirty="0"/>
          </a:p>
          <a:p>
            <a:r>
              <a:rPr lang="ja-JP" altLang="en-US" sz="2800" dirty="0"/>
              <a:t>悪い人は被害者のパスワードを当てたい</a:t>
            </a:r>
            <a:endParaRPr lang="en-US" altLang="ja-JP" sz="2800" dirty="0"/>
          </a:p>
          <a:p>
            <a:r>
              <a:rPr lang="ja-JP" altLang="en-US" sz="2800" dirty="0"/>
              <a:t>いろいろな攻撃方法（当て方）がある</a:t>
            </a:r>
            <a:endParaRPr lang="en-US" altLang="ja-JP" sz="2800" dirty="0"/>
          </a:p>
          <a:p>
            <a:pPr lvl="1"/>
            <a:r>
              <a:rPr lang="ja-JP" altLang="en-US" sz="2400" dirty="0"/>
              <a:t>総当たり</a:t>
            </a:r>
            <a:endParaRPr lang="en-US" altLang="ja-JP" sz="2400" dirty="0"/>
          </a:p>
          <a:p>
            <a:pPr lvl="1"/>
            <a:r>
              <a:rPr lang="ja-JP" altLang="en-US" sz="2400" dirty="0"/>
              <a:t>サーバからの漏洩</a:t>
            </a:r>
            <a:endParaRPr lang="en-US" altLang="ja-JP" sz="2400" dirty="0"/>
          </a:p>
          <a:p>
            <a:pPr lvl="1"/>
            <a:r>
              <a:rPr lang="ja-JP" altLang="en-US" sz="2400" dirty="0"/>
              <a:t>辞書攻撃</a:t>
            </a:r>
            <a:endParaRPr lang="en-US" altLang="ja-JP" sz="2400" dirty="0"/>
          </a:p>
          <a:p>
            <a:pPr lvl="1"/>
            <a:r>
              <a:rPr lang="ja-JP" altLang="en-US" sz="2400" dirty="0"/>
              <a:t>通信の盗聴</a:t>
            </a:r>
            <a:endParaRPr lang="en-US" altLang="ja-JP" sz="2400" dirty="0"/>
          </a:p>
          <a:p>
            <a:pPr lvl="1"/>
            <a:r>
              <a:rPr lang="ja-JP" altLang="en-US" sz="2400" dirty="0"/>
              <a:t>フィッシングなどによる詐取</a:t>
            </a:r>
            <a:endParaRPr lang="en-US" altLang="ja-JP" sz="2400" dirty="0"/>
          </a:p>
          <a:p>
            <a:pPr lvl="1"/>
            <a:r>
              <a:rPr lang="ja-JP" altLang="en-US" sz="2400" dirty="0"/>
              <a:t>などなど</a:t>
            </a:r>
            <a:r>
              <a:rPr lang="en-US" altLang="ja-JP" sz="2400" dirty="0"/>
              <a:t>…</a:t>
            </a:r>
          </a:p>
          <a:p>
            <a:endParaRPr lang="en-US" altLang="ja-JP" dirty="0"/>
          </a:p>
        </p:txBody>
      </p:sp>
      <p:sp>
        <p:nvSpPr>
          <p:cNvPr id="4" name="フッター プレースホルダー 3">
            <a:extLst>
              <a:ext uri="{FF2B5EF4-FFF2-40B4-BE49-F238E27FC236}">
                <a16:creationId xmlns:a16="http://schemas.microsoft.com/office/drawing/2014/main" id="{E4CAC4C5-024E-4FA1-AA01-6FA8811C9457}"/>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FDCE3718-D016-4D51-B2C4-EF46FBA377B8}"/>
              </a:ext>
            </a:extLst>
          </p:cNvPr>
          <p:cNvSpPr>
            <a:spLocks noGrp="1"/>
          </p:cNvSpPr>
          <p:nvPr>
            <p:ph type="sldNum" sz="quarter" idx="12"/>
          </p:nvPr>
        </p:nvSpPr>
        <p:spPr/>
        <p:txBody>
          <a:bodyPr/>
          <a:lstStyle/>
          <a:p>
            <a:fld id="{7E280EC1-6B44-4B49-82BC-9ACA7170F820}" type="slidenum">
              <a:rPr lang="ja-JP" altLang="en-US" smtClean="0"/>
              <a:pPr/>
              <a:t>8</a:t>
            </a:fld>
            <a:endParaRPr lang="ja-JP" altLang="en-US"/>
          </a:p>
        </p:txBody>
      </p:sp>
    </p:spTree>
    <p:extLst>
      <p:ext uri="{BB962C8B-B14F-4D97-AF65-F5344CB8AC3E}">
        <p14:creationId xmlns:p14="http://schemas.microsoft.com/office/powerpoint/2010/main" val="119191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総当たり</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kumimoji="1" lang="ja-JP" altLang="en-US" sz="2800" dirty="0"/>
              <a:t>可能な組み合わせを順に試す</a:t>
            </a:r>
            <a:endParaRPr kumimoji="1" lang="en-US" altLang="ja-JP" sz="2800" dirty="0"/>
          </a:p>
          <a:p>
            <a:pPr lvl="1"/>
            <a:r>
              <a:rPr lang="ja-JP" altLang="en-US" sz="2400" dirty="0"/>
              <a:t>ダイヤル錠の番号忘れて試したことある人？</a:t>
            </a:r>
            <a:endParaRPr kumimoji="1" lang="en-US" altLang="ja-JP" sz="2400" dirty="0"/>
          </a:p>
          <a:p>
            <a:pPr lvl="2"/>
            <a:endParaRPr lang="en-US" altLang="ja-JP" sz="1800" dirty="0"/>
          </a:p>
          <a:p>
            <a:r>
              <a:rPr kumimoji="1" lang="ja-JP" altLang="en-US" sz="2800" dirty="0"/>
              <a:t>数字</a:t>
            </a:r>
            <a:r>
              <a:rPr kumimoji="1" lang="en-US" altLang="ja-JP" sz="2800" dirty="0"/>
              <a:t>4</a:t>
            </a:r>
            <a:r>
              <a:rPr kumimoji="1" lang="ja-JP" altLang="en-US" sz="2800" dirty="0"/>
              <a:t>桁</a:t>
            </a:r>
            <a:endParaRPr kumimoji="1" lang="en-US" altLang="ja-JP" sz="2800" dirty="0"/>
          </a:p>
          <a:p>
            <a:pPr lvl="1"/>
            <a:r>
              <a:rPr lang="en-US" altLang="ja-JP" sz="2400" dirty="0"/>
              <a:t>10</a:t>
            </a:r>
            <a:r>
              <a:rPr lang="en-US" altLang="ja-JP" sz="2400" baseline="30000" dirty="0"/>
              <a:t>4</a:t>
            </a:r>
            <a:r>
              <a:rPr lang="en-US" altLang="ja-JP" sz="2400" dirty="0"/>
              <a:t> = 10,000</a:t>
            </a:r>
            <a:r>
              <a:rPr lang="ja-JP" altLang="en-US" sz="2400" dirty="0"/>
              <a:t>通り</a:t>
            </a:r>
            <a:endParaRPr lang="en-US" altLang="ja-JP" sz="2400" dirty="0"/>
          </a:p>
          <a:p>
            <a:r>
              <a:rPr lang="ja-JP" altLang="en-US" sz="2800" dirty="0"/>
              <a:t>英数字</a:t>
            </a:r>
            <a:r>
              <a:rPr lang="en-US" altLang="ja-JP" sz="2800" dirty="0"/>
              <a:t>8</a:t>
            </a:r>
            <a:r>
              <a:rPr lang="ja-JP" altLang="en-US" sz="2800" dirty="0"/>
              <a:t>文字（大文字小文字を区別）</a:t>
            </a:r>
            <a:endParaRPr lang="en-US" altLang="ja-JP" sz="2800" dirty="0"/>
          </a:p>
          <a:p>
            <a:pPr lvl="1"/>
            <a:r>
              <a:rPr lang="en-US" altLang="ja-JP" sz="2400" dirty="0"/>
              <a:t>62</a:t>
            </a:r>
            <a:r>
              <a:rPr lang="en-US" altLang="ja-JP" sz="2400" baseline="30000" dirty="0"/>
              <a:t>8</a:t>
            </a:r>
            <a:r>
              <a:rPr lang="en-US" altLang="ja-JP" sz="2400" dirty="0"/>
              <a:t> = 218,340,105,584,896</a:t>
            </a:r>
            <a:r>
              <a:rPr lang="ja-JP" altLang="en-US" sz="2400" dirty="0"/>
              <a:t>通り </a:t>
            </a:r>
            <a:r>
              <a:rPr lang="en-US" altLang="ja-JP" sz="2400" dirty="0"/>
              <a:t>(218</a:t>
            </a:r>
            <a:r>
              <a:rPr lang="ja-JP" altLang="en-US" sz="2400" dirty="0"/>
              <a:t>兆</a:t>
            </a:r>
            <a:r>
              <a:rPr lang="en-US" altLang="ja-JP" sz="2400" dirty="0"/>
              <a:t>)</a:t>
            </a:r>
          </a:p>
          <a:p>
            <a:r>
              <a:rPr kumimoji="1" lang="ja-JP" altLang="en-US" sz="2800" dirty="0"/>
              <a:t>英数字記号</a:t>
            </a:r>
            <a:r>
              <a:rPr kumimoji="1" lang="en-US" altLang="ja-JP" sz="2800" dirty="0"/>
              <a:t>8</a:t>
            </a:r>
            <a:r>
              <a:rPr lang="ja-JP" altLang="en-US" sz="2800" dirty="0"/>
              <a:t>文字（使える記号によるが一例）</a:t>
            </a:r>
            <a:endParaRPr lang="en-US" altLang="ja-JP" sz="2800" dirty="0"/>
          </a:p>
          <a:p>
            <a:pPr lvl="1"/>
            <a:r>
              <a:rPr kumimoji="1" lang="en-US" altLang="ja-JP" sz="2400" dirty="0"/>
              <a:t>96</a:t>
            </a:r>
            <a:r>
              <a:rPr lang="en-US" altLang="ja-JP" sz="2400" baseline="30000" dirty="0"/>
              <a:t>8</a:t>
            </a:r>
            <a:r>
              <a:rPr lang="en-US" altLang="ja-JP" sz="2400" dirty="0"/>
              <a:t> = 7,213,895,789,838,336</a:t>
            </a:r>
            <a:r>
              <a:rPr lang="ja-JP" altLang="en-US" sz="2400" dirty="0"/>
              <a:t>通り </a:t>
            </a:r>
            <a:r>
              <a:rPr lang="en-US" altLang="ja-JP" sz="2400" dirty="0"/>
              <a:t>(7,210</a:t>
            </a:r>
            <a:r>
              <a:rPr lang="ja-JP" altLang="en-US" sz="2400" dirty="0"/>
              <a:t>兆</a:t>
            </a:r>
            <a:r>
              <a:rPr lang="en-US" altLang="ja-JP" sz="2400" dirty="0"/>
              <a:t>)</a:t>
            </a:r>
          </a:p>
          <a:p>
            <a:r>
              <a:rPr lang="ja-JP" altLang="en-US" sz="2800" dirty="0"/>
              <a:t>英数字</a:t>
            </a:r>
            <a:r>
              <a:rPr lang="en-US" altLang="ja-JP" sz="2800" dirty="0"/>
              <a:t>10</a:t>
            </a:r>
            <a:r>
              <a:rPr lang="ja-JP" altLang="en-US" sz="2800" dirty="0"/>
              <a:t>文字</a:t>
            </a:r>
            <a:endParaRPr lang="en-US" altLang="ja-JP" sz="2800" dirty="0"/>
          </a:p>
          <a:p>
            <a:pPr lvl="1"/>
            <a:r>
              <a:rPr lang="en-US" altLang="ja-JP" sz="2400" dirty="0"/>
              <a:t>62</a:t>
            </a:r>
            <a:r>
              <a:rPr lang="en-US" altLang="ja-JP" sz="2400" baseline="30000" dirty="0"/>
              <a:t>10</a:t>
            </a:r>
            <a:r>
              <a:rPr lang="en-US" altLang="ja-JP" sz="2400" dirty="0"/>
              <a:t> = 839,299,365,868,340,224</a:t>
            </a:r>
          </a:p>
          <a:p>
            <a:pPr lvl="2"/>
            <a:endParaRPr kumimoji="1" lang="en-US" altLang="ja-JP"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8347" t="26250" r="21752" b="21751"/>
          <a:stretch/>
        </p:blipFill>
        <p:spPr>
          <a:xfrm>
            <a:off x="6417658" y="365598"/>
            <a:ext cx="2116742" cy="1574619"/>
          </a:xfrm>
          <a:prstGeom prst="rect">
            <a:avLst/>
          </a:prstGeom>
        </p:spPr>
      </p:pic>
      <p:sp>
        <p:nvSpPr>
          <p:cNvPr id="5" name="フッター プレースホルダー 4">
            <a:extLst>
              <a:ext uri="{FF2B5EF4-FFF2-40B4-BE49-F238E27FC236}">
                <a16:creationId xmlns:a16="http://schemas.microsoft.com/office/drawing/2014/main" id="{8EEF6E21-2FEC-4987-A333-4B3F68E8D9D0}"/>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a:extLst>
              <a:ext uri="{FF2B5EF4-FFF2-40B4-BE49-F238E27FC236}">
                <a16:creationId xmlns:a16="http://schemas.microsoft.com/office/drawing/2014/main" id="{C51C2298-462A-4577-9BA3-904E047D9755}"/>
              </a:ext>
            </a:extLst>
          </p:cNvPr>
          <p:cNvSpPr>
            <a:spLocks noGrp="1"/>
          </p:cNvSpPr>
          <p:nvPr>
            <p:ph type="sldNum" sz="quarter" idx="12"/>
          </p:nvPr>
        </p:nvSpPr>
        <p:spPr/>
        <p:txBody>
          <a:bodyPr/>
          <a:lstStyle/>
          <a:p>
            <a:fld id="{7E280EC1-6B44-4B49-82BC-9ACA7170F820}" type="slidenum">
              <a:rPr lang="ja-JP" altLang="en-US" smtClean="0"/>
              <a:pPr/>
              <a:t>9</a:t>
            </a:fld>
            <a:endParaRPr lang="ja-JP" altLang="en-US"/>
          </a:p>
        </p:txBody>
      </p:sp>
    </p:spTree>
    <p:extLst>
      <p:ext uri="{BB962C8B-B14F-4D97-AF65-F5344CB8AC3E}">
        <p14:creationId xmlns:p14="http://schemas.microsoft.com/office/powerpoint/2010/main" val="3205110537"/>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csp16-A-05-00</Template>
  <TotalTime>7933</TotalTime>
  <Words>3989</Words>
  <Application>Microsoft Office PowerPoint</Application>
  <PresentationFormat>画面に合わせる (4:3)</PresentationFormat>
  <Paragraphs>704</Paragraphs>
  <Slides>62</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62</vt:i4>
      </vt:variant>
    </vt:vector>
  </HeadingPairs>
  <TitlesOfParts>
    <vt:vector size="76" baseType="lpstr">
      <vt:lpstr>ＭＳ Ｐゴシック</vt:lpstr>
      <vt:lpstr>メイリオ</vt:lpstr>
      <vt:lpstr>游ゴシック</vt:lpstr>
      <vt:lpstr>游ゴシック Light</vt:lpstr>
      <vt:lpstr>Arial</vt:lpstr>
      <vt:lpstr>Calibri</vt:lpstr>
      <vt:lpstr>Calibri Light</vt:lpstr>
      <vt:lpstr>Century Gothic</vt:lpstr>
      <vt:lpstr>Wingdings</vt:lpstr>
      <vt:lpstr>Wingdings 3</vt:lpstr>
      <vt:lpstr>ウィスプ</vt:lpstr>
      <vt:lpstr>1_ウィスプ</vt:lpstr>
      <vt:lpstr>Office テーマ</vt:lpstr>
      <vt:lpstr>1_Office テーマ</vt:lpstr>
      <vt:lpstr>サイバーセキュリティ基礎論  ― IT社会を生き抜くために ―</vt:lpstr>
      <vt:lpstr>学習目標 - 安全な設定（２）</vt:lpstr>
      <vt:lpstr>安全な設定 </vt:lpstr>
      <vt:lpstr>サーバ上にある情報を守る</vt:lpstr>
      <vt:lpstr>ネット側の自分（の分身）を守る </vt:lpstr>
      <vt:lpstr>「アカウント」の保護</vt:lpstr>
      <vt:lpstr>ログイン画面の例 （九大の Office 365）</vt:lpstr>
      <vt:lpstr>パスワード</vt:lpstr>
      <vt:lpstr>総当たり</vt:lpstr>
      <vt:lpstr>総当たり</vt:lpstr>
      <vt:lpstr>パスワードハッシュ</vt:lpstr>
      <vt:lpstr>ハッシュを利用したパスワードの確認方法</vt:lpstr>
      <vt:lpstr>わからないので総当たり</vt:lpstr>
      <vt:lpstr>辞書攻撃</vt:lpstr>
      <vt:lpstr>逆向きの辞書攻撃</vt:lpstr>
      <vt:lpstr>「良いパスワード」？</vt:lpstr>
      <vt:lpstr>盗聴</vt:lpstr>
      <vt:lpstr>パスワードの使い回し問題</vt:lpstr>
      <vt:lpstr>使い回し問題</vt:lpstr>
      <vt:lpstr>良いパスワードなら？</vt:lpstr>
      <vt:lpstr>使いまわさない工夫</vt:lpstr>
      <vt:lpstr>機械に覚えさせる</vt:lpstr>
      <vt:lpstr>パスワード管理ソフト</vt:lpstr>
      <vt:lpstr>LastPass による自動入力</vt:lpstr>
      <vt:lpstr>多要素認証・多段階認証</vt:lpstr>
      <vt:lpstr>パスワードの定期的変更？</vt:lpstr>
      <vt:lpstr>「秘密の質問」について</vt:lpstr>
      <vt:lpstr>参考: 不正ログイン対策特集ページ</vt:lpstr>
      <vt:lpstr>サーバに残す情報の管理</vt:lpstr>
      <vt:lpstr>通信経路を守る</vt:lpstr>
      <vt:lpstr>何が守れるのか？</vt:lpstr>
      <vt:lpstr>無線LAN（Wi-Fi）について</vt:lpstr>
      <vt:lpstr>Wi-Fi って？</vt:lpstr>
      <vt:lpstr>無線LAN（Wi-Fi）のメリット</vt:lpstr>
      <vt:lpstr>たくさん規格がある</vt:lpstr>
      <vt:lpstr>チャンネルとSSID</vt:lpstr>
      <vt:lpstr>SSIDの見える様子</vt:lpstr>
      <vt:lpstr>チャンネル</vt:lpstr>
      <vt:lpstr>無線LANと暗号化</vt:lpstr>
      <vt:lpstr>無線LANのセキュリティ設定</vt:lpstr>
      <vt:lpstr>設定画面例</vt:lpstr>
      <vt:lpstr>WPA/WPA2</vt:lpstr>
      <vt:lpstr>自宅に基地局を置く場合の留意点</vt:lpstr>
      <vt:lpstr>自宅に基地局がある人は</vt:lpstr>
      <vt:lpstr>よその基地局を使う場合</vt:lpstr>
      <vt:lpstr>主に使われている認証方法</vt:lpstr>
      <vt:lpstr>基地局の設定を確認する</vt:lpstr>
      <vt:lpstr>iPhone（iOS 12・13）</vt:lpstr>
      <vt:lpstr>iPhone（iOS 12・13）</vt:lpstr>
      <vt:lpstr>最近の Android スマホ</vt:lpstr>
      <vt:lpstr>Wi-Fi Analyzer (Android アプリ) </vt:lpstr>
      <vt:lpstr>接続後なら表示できる</vt:lpstr>
      <vt:lpstr>Windows 10 （保護されていることだけわかる）</vt:lpstr>
      <vt:lpstr>接続後なら詳細がわかる</vt:lpstr>
      <vt:lpstr>macOSは詳しくわかる</vt:lpstr>
      <vt:lpstr>気にする人は…</vt:lpstr>
      <vt:lpstr>無線LANは有線より弱いもの</vt:lpstr>
      <vt:lpstr>「野良無線LAN」の危険性</vt:lpstr>
      <vt:lpstr>罠基地局による盗聴や攻撃</vt:lpstr>
      <vt:lpstr>公共の共用端末 （無線LANと関係ないですが…）</vt:lpstr>
      <vt:lpstr>会社の人とか出張の時どうしているの？</vt:lpstr>
      <vt:lpstr>まとめ</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Koji OKAMURA</cp:lastModifiedBy>
  <cp:revision>87</cp:revision>
  <dcterms:created xsi:type="dcterms:W3CDTF">2015-03-31T06:27:18Z</dcterms:created>
  <dcterms:modified xsi:type="dcterms:W3CDTF">2020-04-11T22:48:42Z</dcterms:modified>
</cp:coreProperties>
</file>