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handoutMasterIdLst>
    <p:handoutMasterId r:id="rId33"/>
  </p:handoutMasterIdLst>
  <p:sldIdLst>
    <p:sldId id="306" r:id="rId3"/>
    <p:sldId id="307" r:id="rId4"/>
    <p:sldId id="257" r:id="rId5"/>
    <p:sldId id="279" r:id="rId6"/>
    <p:sldId id="289" r:id="rId7"/>
    <p:sldId id="280" r:id="rId8"/>
    <p:sldId id="288" r:id="rId9"/>
    <p:sldId id="287" r:id="rId10"/>
    <p:sldId id="291" r:id="rId11"/>
    <p:sldId id="281" r:id="rId12"/>
    <p:sldId id="290" r:id="rId13"/>
    <p:sldId id="292" r:id="rId14"/>
    <p:sldId id="293" r:id="rId15"/>
    <p:sldId id="294" r:id="rId16"/>
    <p:sldId id="295" r:id="rId17"/>
    <p:sldId id="282" r:id="rId18"/>
    <p:sldId id="296" r:id="rId19"/>
    <p:sldId id="297" r:id="rId20"/>
    <p:sldId id="298" r:id="rId21"/>
    <p:sldId id="299" r:id="rId22"/>
    <p:sldId id="300" r:id="rId23"/>
    <p:sldId id="301" r:id="rId24"/>
    <p:sldId id="285" r:id="rId25"/>
    <p:sldId id="274" r:id="rId26"/>
    <p:sldId id="275" r:id="rId27"/>
    <p:sldId id="276" r:id="rId28"/>
    <p:sldId id="302" r:id="rId29"/>
    <p:sldId id="303" r:id="rId30"/>
    <p:sldId id="304" r:id="rId31"/>
    <p:sldId id="305" r:id="rId3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8" autoAdjust="0"/>
    <p:restoredTop sz="94660"/>
  </p:normalViewPr>
  <p:slideViewPr>
    <p:cSldViewPr snapToGrid="0">
      <p:cViewPr varScale="1">
        <p:scale>
          <a:sx n="89" d="100"/>
          <a:sy n="89" d="100"/>
        </p:scale>
        <p:origin x="4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CD81EC2-A1F0-4E7C-B5B4-BA70AFEB604F}" type="datetimeFigureOut">
              <a:rPr kumimoji="1" lang="ja-JP" altLang="en-US" smtClean="0"/>
              <a:t>2020/4/12</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90F4BF2-D8E9-4614-B591-86DA2AC31849}" type="slidenum">
              <a:rPr kumimoji="1" lang="ja-JP" altLang="en-US" smtClean="0"/>
              <a:t>‹#›</a:t>
            </a:fld>
            <a:endParaRPr kumimoji="1" lang="ja-JP" altLang="en-US"/>
          </a:p>
        </p:txBody>
      </p:sp>
    </p:spTree>
    <p:extLst>
      <p:ext uri="{BB962C8B-B14F-4D97-AF65-F5344CB8AC3E}">
        <p14:creationId xmlns:p14="http://schemas.microsoft.com/office/powerpoint/2010/main" val="42637235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769920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575054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509222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19363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4330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38285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79495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31098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603809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81942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0453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532057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03134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6360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6252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26692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14264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412619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566922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90156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23312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846737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7CD49-198E-43FF-AF13-951D78369B7A}" type="datetimeFigureOut">
              <a:rPr kumimoji="1" lang="ja-JP" altLang="en-US" smtClean="0"/>
              <a:t>2020/4/12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287793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78DC09F-9BAE-4AEF-BD69-A29E89EA1EA6}" type="datetimeFigureOut">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2020/4/12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298D1F3-FBBB-4FC4-887B-E1BF2E890A84}"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43191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sec.kyushu-u.ac.jp/sec/policy/policy.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ja-JP" altLang="en-US" dirty="0"/>
              <a:t>研究倫理・情報倫理</a:t>
            </a:r>
            <a:endParaRPr kumimoji="1" lang="ja-JP" altLang="en-US" dirty="0"/>
          </a:p>
        </p:txBody>
      </p:sp>
      <p:sp>
        <p:nvSpPr>
          <p:cNvPr id="5" name="サブタイトル 4"/>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77455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a:t>
            </a:r>
            <a:r>
              <a:rPr lang="ja-JP" altLang="en-US" dirty="0" smtClean="0"/>
              <a:t>不正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何が研究不正にあたるのか</a:t>
            </a:r>
            <a:endParaRPr kumimoji="1" lang="en-US" altLang="ja-JP" dirty="0" smtClean="0"/>
          </a:p>
          <a:p>
            <a:r>
              <a:rPr lang="ja-JP" altLang="en-US" dirty="0" smtClean="0"/>
              <a:t>研究不正が及ぼす影響</a:t>
            </a:r>
            <a:endParaRPr lang="en-US" altLang="ja-JP" dirty="0" smtClean="0"/>
          </a:p>
          <a:p>
            <a:r>
              <a:rPr lang="ja-JP" altLang="en-US" dirty="0" smtClean="0"/>
              <a:t>どうして研究不正が行われるのか</a:t>
            </a:r>
            <a:endParaRPr lang="en-US" altLang="ja-JP" dirty="0" smtClean="0"/>
          </a:p>
          <a:p>
            <a:r>
              <a:rPr kumimoji="1" lang="ja-JP" altLang="en-US" dirty="0" smtClean="0"/>
              <a:t>研究</a:t>
            </a:r>
            <a:r>
              <a:rPr kumimoji="1" lang="ja-JP" altLang="en-US" dirty="0"/>
              <a:t>不正</a:t>
            </a:r>
            <a:r>
              <a:rPr kumimoji="1" lang="ja-JP" altLang="en-US" dirty="0" smtClean="0"/>
              <a:t>を</a:t>
            </a:r>
            <a:r>
              <a:rPr kumimoji="1" lang="ja-JP" altLang="en-US" dirty="0"/>
              <a:t>予防</a:t>
            </a:r>
            <a:r>
              <a:rPr kumimoji="1" lang="ja-JP" altLang="en-US" dirty="0" smtClean="0"/>
              <a:t>するには</a:t>
            </a:r>
            <a:endParaRPr kumimoji="1" lang="en-US" altLang="ja-JP" dirty="0" smtClean="0"/>
          </a:p>
          <a:p>
            <a:r>
              <a:rPr lang="ja-JP" altLang="en-US" dirty="0"/>
              <a:t>組織</a:t>
            </a:r>
            <a:r>
              <a:rPr lang="ja-JP" altLang="en-US" dirty="0" smtClean="0"/>
              <a:t>での対応</a:t>
            </a:r>
            <a:endParaRPr kumimoji="1" lang="ja-JP" altLang="en-US" dirty="0"/>
          </a:p>
        </p:txBody>
      </p:sp>
    </p:spTree>
    <p:extLst>
      <p:ext uri="{BB962C8B-B14F-4D97-AF65-F5344CB8AC3E}">
        <p14:creationId xmlns:p14="http://schemas.microsoft.com/office/powerpoint/2010/main" val="92169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研究における不正</a:t>
            </a:r>
            <a:r>
              <a:rPr lang="ja-JP" altLang="en-US" dirty="0" smtClean="0">
                <a:latin typeface="ＭＳ ゴシック" panose="020B0609070205080204" pitchFamily="49" charset="-128"/>
                <a:ea typeface="ＭＳ ゴシック" panose="020B0609070205080204" pitchFamily="49" charset="-128"/>
              </a:rPr>
              <a:t>行為とは</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捏造・改ざん・</a:t>
            </a:r>
            <a:r>
              <a:rPr lang="ja-JP" altLang="en-US" dirty="0" smtClean="0">
                <a:latin typeface="ＭＳ ゴシック" panose="020B0609070205080204" pitchFamily="49" charset="-128"/>
                <a:ea typeface="ＭＳ ゴシック" panose="020B0609070205080204" pitchFamily="49" charset="-128"/>
              </a:rPr>
              <a:t>盗用</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b="1" dirty="0">
                <a:latin typeface="ＭＳ ゴシック" panose="020B0609070205080204" pitchFamily="49" charset="-128"/>
                <a:ea typeface="ＭＳ ゴシック" panose="020B0609070205080204" pitchFamily="49" charset="-128"/>
              </a:rPr>
              <a:t>捏造</a:t>
            </a:r>
            <a:r>
              <a:rPr lang="ja-JP" altLang="en-US" dirty="0">
                <a:latin typeface="ＭＳ ゴシック" panose="020B0609070205080204" pitchFamily="49" charset="-128"/>
                <a:ea typeface="ＭＳ ゴシック" panose="020B0609070205080204" pitchFamily="49" charset="-128"/>
              </a:rPr>
              <a:t>とは、存在しないデータ、研究成果等を作成すること</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endParaRPr lang="en-US" altLang="ja-JP" dirty="0" smtClean="0">
              <a:latin typeface="ＭＳ ゴシック" panose="020B0609070205080204" pitchFamily="49" charset="-128"/>
              <a:ea typeface="ＭＳ ゴシック" panose="020B0609070205080204" pitchFamily="49" charset="-128"/>
            </a:endParaRPr>
          </a:p>
          <a:p>
            <a:pPr lvl="1"/>
            <a:r>
              <a:rPr lang="ja-JP" altLang="en-US" b="1" dirty="0">
                <a:latin typeface="ＭＳ ゴシック" panose="020B0609070205080204" pitchFamily="49" charset="-128"/>
                <a:ea typeface="ＭＳ ゴシック" panose="020B0609070205080204" pitchFamily="49" charset="-128"/>
              </a:rPr>
              <a:t>改ざん</a:t>
            </a:r>
            <a:r>
              <a:rPr lang="ja-JP" altLang="en-US" dirty="0">
                <a:latin typeface="ＭＳ ゴシック" panose="020B0609070205080204" pitchFamily="49" charset="-128"/>
                <a:ea typeface="ＭＳ ゴシック" panose="020B0609070205080204" pitchFamily="49" charset="-128"/>
              </a:rPr>
              <a:t>とは、研究資料、機器・過程を変更する操作を行い、データ、研究</a:t>
            </a:r>
            <a:r>
              <a:rPr lang="ja-JP" altLang="en-US" dirty="0" smtClean="0">
                <a:latin typeface="ＭＳ ゴシック" panose="020B0609070205080204" pitchFamily="49" charset="-128"/>
                <a:ea typeface="ＭＳ ゴシック" panose="020B0609070205080204" pitchFamily="49" charset="-128"/>
              </a:rPr>
              <a:t>活動に</a:t>
            </a:r>
            <a:r>
              <a:rPr lang="ja-JP" altLang="en-US" dirty="0">
                <a:latin typeface="ＭＳ ゴシック" panose="020B0609070205080204" pitchFamily="49" charset="-128"/>
                <a:ea typeface="ＭＳ ゴシック" panose="020B0609070205080204" pitchFamily="49" charset="-128"/>
              </a:rPr>
              <a:t>よって得られた結果等を真正でないものに加工すること</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endParaRPr lang="en-US" altLang="ja-JP" dirty="0" smtClean="0">
              <a:latin typeface="ＭＳ ゴシック" panose="020B0609070205080204" pitchFamily="49" charset="-128"/>
              <a:ea typeface="ＭＳ ゴシック" panose="020B0609070205080204" pitchFamily="49" charset="-128"/>
            </a:endParaRPr>
          </a:p>
          <a:p>
            <a:pPr lvl="1"/>
            <a:r>
              <a:rPr lang="ja-JP" altLang="en-US" b="1" dirty="0">
                <a:latin typeface="ＭＳ ゴシック" panose="020B0609070205080204" pitchFamily="49" charset="-128"/>
                <a:ea typeface="ＭＳ ゴシック" panose="020B0609070205080204" pitchFamily="49" charset="-128"/>
              </a:rPr>
              <a:t>盗用</a:t>
            </a:r>
            <a:r>
              <a:rPr lang="ja-JP" altLang="en-US" dirty="0">
                <a:latin typeface="ＭＳ ゴシック" panose="020B0609070205080204" pitchFamily="49" charset="-128"/>
                <a:ea typeface="ＭＳ ゴシック" panose="020B0609070205080204" pitchFamily="49" charset="-128"/>
              </a:rPr>
              <a:t>とは、他の研究者等のアイディア、分析・解析方法、データ、研究結果</a:t>
            </a:r>
            <a:r>
              <a:rPr lang="ja-JP" altLang="en-US" dirty="0" smtClean="0">
                <a:latin typeface="ＭＳ ゴシック" panose="020B0609070205080204" pitchFamily="49" charset="-128"/>
                <a:ea typeface="ＭＳ ゴシック" panose="020B0609070205080204" pitchFamily="49" charset="-128"/>
              </a:rPr>
              <a:t>、論文</a:t>
            </a:r>
            <a:r>
              <a:rPr lang="ja-JP" altLang="en-US" dirty="0">
                <a:latin typeface="ＭＳ ゴシック" panose="020B0609070205080204" pitchFamily="49" charset="-128"/>
                <a:ea typeface="ＭＳ ゴシック" panose="020B0609070205080204" pitchFamily="49" charset="-128"/>
              </a:rPr>
              <a:t>又は用語を、当該研究者の了解又は適切な表示なく流用すること。</a:t>
            </a:r>
          </a:p>
          <a:p>
            <a:pPr lvl="1"/>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68557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研究不正が及ぼす影響</a:t>
            </a:r>
            <a:endParaRPr kumimoji="1" lang="ja-JP" altLang="en-US" dirty="0"/>
          </a:p>
        </p:txBody>
      </p:sp>
      <p:sp>
        <p:nvSpPr>
          <p:cNvPr id="3" name="コンテンツ プレースホルダー 2"/>
          <p:cNvSpPr>
            <a:spLocks noGrp="1"/>
          </p:cNvSpPr>
          <p:nvPr>
            <p:ph idx="1"/>
          </p:nvPr>
        </p:nvSpPr>
        <p:spPr/>
        <p:txBody>
          <a:bodyPr/>
          <a:lstStyle/>
          <a:p>
            <a:r>
              <a:rPr lang="ja-JP" altLang="en-US" dirty="0"/>
              <a:t>社会の</a:t>
            </a:r>
            <a:r>
              <a:rPr lang="ja-JP" altLang="en-US" dirty="0" smtClean="0"/>
              <a:t>信頼</a:t>
            </a:r>
            <a:r>
              <a:rPr lang="ja-JP" altLang="en-US" dirty="0"/>
              <a:t>に対する</a:t>
            </a:r>
            <a:r>
              <a:rPr lang="ja-JP" altLang="en-US" dirty="0" smtClean="0"/>
              <a:t>影響</a:t>
            </a:r>
            <a:endParaRPr lang="en-US" altLang="ja-JP" dirty="0" smtClean="0"/>
          </a:p>
          <a:p>
            <a:pPr lvl="1"/>
            <a:r>
              <a:rPr lang="ja-JP" altLang="en-US" dirty="0"/>
              <a:t>国民が研究者に寄せる「研究が行われるプロセスには透明性と健全性が担保されており、かつ、研究結果には信憑性がある」という暗黙の</a:t>
            </a:r>
            <a:r>
              <a:rPr lang="ja-JP" altLang="en-US" dirty="0" smtClean="0"/>
              <a:t>信頼を裏切る。</a:t>
            </a:r>
            <a:endParaRPr lang="en-US" altLang="ja-JP" dirty="0" smtClean="0"/>
          </a:p>
          <a:p>
            <a:r>
              <a:rPr lang="ja-JP" altLang="en-US" dirty="0"/>
              <a:t>専門家集団に対する</a:t>
            </a:r>
            <a:r>
              <a:rPr lang="ja-JP" altLang="en-US" dirty="0" smtClean="0"/>
              <a:t>影響</a:t>
            </a:r>
            <a:endParaRPr lang="en-US" altLang="ja-JP" dirty="0" smtClean="0"/>
          </a:p>
          <a:p>
            <a:pPr lvl="1"/>
            <a:r>
              <a:rPr lang="ja-JP" altLang="en-US" dirty="0"/>
              <a:t>健全な研究手法とそれに伴う研究発表に信頼性が</a:t>
            </a:r>
            <a:r>
              <a:rPr lang="ja-JP" altLang="en-US" dirty="0" smtClean="0"/>
              <a:t>あり、</a:t>
            </a:r>
            <a:r>
              <a:rPr lang="ja-JP" altLang="en-US" dirty="0"/>
              <a:t>研究者が他の研究者の成果を再現し、さらにその上に自己の研究を発展</a:t>
            </a:r>
            <a:r>
              <a:rPr lang="ja-JP" altLang="en-US" dirty="0" smtClean="0"/>
              <a:t>させる前提が崩れる。</a:t>
            </a:r>
            <a:endParaRPr lang="en-US" altLang="ja-JP" dirty="0" smtClean="0"/>
          </a:p>
          <a:p>
            <a:r>
              <a:rPr lang="ja-JP" altLang="en-US" dirty="0"/>
              <a:t>個々の研究者に対する</a:t>
            </a:r>
            <a:r>
              <a:rPr lang="ja-JP" altLang="en-US" dirty="0" smtClean="0"/>
              <a:t>影響</a:t>
            </a:r>
            <a:endParaRPr lang="en-US" altLang="ja-JP" dirty="0" smtClean="0"/>
          </a:p>
          <a:p>
            <a:pPr lvl="1"/>
            <a:r>
              <a:rPr lang="ja-JP" altLang="en-US" dirty="0"/>
              <a:t>不正を行った研究者個人にも極めて大きなマイナスの結果を</a:t>
            </a:r>
            <a:r>
              <a:rPr lang="ja-JP" altLang="en-US" dirty="0" smtClean="0"/>
              <a:t>生む。</a:t>
            </a:r>
            <a:endParaRPr kumimoji="1" lang="ja-JP" altLang="en-US" dirty="0"/>
          </a:p>
        </p:txBody>
      </p:sp>
    </p:spTree>
    <p:extLst>
      <p:ext uri="{BB962C8B-B14F-4D97-AF65-F5344CB8AC3E}">
        <p14:creationId xmlns:p14="http://schemas.microsoft.com/office/powerpoint/2010/main" val="3169478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どうして研究不正が行われるの</a:t>
            </a:r>
            <a:r>
              <a:rPr lang="ja-JP" altLang="en-US" dirty="0" smtClean="0"/>
              <a:t>か</a:t>
            </a:r>
            <a:endParaRPr kumimoji="1" lang="ja-JP" altLang="en-US" dirty="0"/>
          </a:p>
        </p:txBody>
      </p:sp>
      <p:sp>
        <p:nvSpPr>
          <p:cNvPr id="3" name="コンテンツ プレースホルダー 2"/>
          <p:cNvSpPr>
            <a:spLocks noGrp="1"/>
          </p:cNvSpPr>
          <p:nvPr>
            <p:ph idx="1"/>
          </p:nvPr>
        </p:nvSpPr>
        <p:spPr/>
        <p:txBody>
          <a:bodyPr/>
          <a:lstStyle/>
          <a:p>
            <a:r>
              <a:rPr lang="ja-JP" altLang="en-US" dirty="0"/>
              <a:t>職務上のプレッシャー</a:t>
            </a:r>
          </a:p>
          <a:p>
            <a:r>
              <a:rPr lang="ja-JP" altLang="en-US" dirty="0"/>
              <a:t>共同研究者または組織からのプレッシャー</a:t>
            </a:r>
          </a:p>
          <a:p>
            <a:r>
              <a:rPr lang="ja-JP" altLang="en-US" dirty="0"/>
              <a:t>一番乗りで発表したいという願望</a:t>
            </a:r>
          </a:p>
          <a:p>
            <a:r>
              <a:rPr lang="ja-JP" altLang="en-US" dirty="0"/>
              <a:t>研究費を失うことの心配</a:t>
            </a:r>
          </a:p>
          <a:p>
            <a:r>
              <a:rPr lang="ja-JP" altLang="en-US" dirty="0"/>
              <a:t>大学院課程を修了したい、学位を取得したい、という願望</a:t>
            </a:r>
          </a:p>
          <a:p>
            <a:r>
              <a:rPr lang="ja-JP" altLang="en-US" dirty="0"/>
              <a:t>プロフェッショナルとしての規範と倫理指針の無理解</a:t>
            </a:r>
          </a:p>
          <a:p>
            <a:r>
              <a:rPr lang="ja-JP" altLang="en-US" dirty="0"/>
              <a:t>自己欺瞞 </a:t>
            </a:r>
            <a:r>
              <a:rPr lang="en-US" altLang="ja-JP" dirty="0"/>
              <a:t>(Self-Deception)</a:t>
            </a:r>
            <a:endParaRPr kumimoji="1" lang="ja-JP" altLang="en-US" dirty="0"/>
          </a:p>
        </p:txBody>
      </p:sp>
    </p:spTree>
    <p:extLst>
      <p:ext uri="{BB962C8B-B14F-4D97-AF65-F5344CB8AC3E}">
        <p14:creationId xmlns:p14="http://schemas.microsoft.com/office/powerpoint/2010/main" val="2855679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研究不正を予防するに</a:t>
            </a:r>
            <a:r>
              <a:rPr lang="ja-JP" altLang="en-US" dirty="0" smtClean="0"/>
              <a:t>は</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ガイドライン</a:t>
            </a:r>
            <a:endParaRPr lang="en-US" altLang="ja-JP" dirty="0" smtClean="0"/>
          </a:p>
          <a:p>
            <a:pPr lvl="1"/>
            <a:r>
              <a:rPr lang="en-US" altLang="ja-JP" dirty="0"/>
              <a:t>IEEE</a:t>
            </a:r>
            <a:r>
              <a:rPr lang="ja-JP" altLang="en-US" dirty="0"/>
              <a:t>は、盗用を、原著者及び原著について記述することなく、先行する他人のアイデア・方法・結果または用語を使用することと定義</a:t>
            </a:r>
            <a:r>
              <a:rPr lang="ja-JP" altLang="en-US" dirty="0" smtClean="0"/>
              <a:t>する</a:t>
            </a:r>
            <a:endParaRPr lang="en-US" altLang="ja-JP" dirty="0" smtClean="0"/>
          </a:p>
          <a:p>
            <a:r>
              <a:rPr lang="ja-JP" altLang="en-US" dirty="0" smtClean="0"/>
              <a:t>日本化学会会員行動規範</a:t>
            </a:r>
            <a:endParaRPr lang="en-US" altLang="zh-TW" dirty="0" smtClean="0"/>
          </a:p>
          <a:p>
            <a:pPr lvl="1"/>
            <a:r>
              <a:rPr lang="ja-JP" altLang="en-US" dirty="0"/>
              <a:t>著者の主要な義務は、行った研究の正確な説明とその意味の客観的な議論を提示することである。論文に記載するデータの偽造、ねつ造や他の著者の文献からの盗用を行ってはならない</a:t>
            </a:r>
            <a:r>
              <a:rPr lang="ja-JP" altLang="en-US" dirty="0" smtClean="0"/>
              <a:t>。</a:t>
            </a:r>
            <a:endParaRPr lang="ja-JP" altLang="en-US" dirty="0"/>
          </a:p>
          <a:p>
            <a:pPr lvl="1"/>
            <a:r>
              <a:rPr lang="ja-JP" altLang="en-US" dirty="0"/>
              <a:t>著者はその研究の背景となる以前の研究や、その研究を他の研究者が繰り返すために必要な情報の出所を明らかにしなければならない。また、関連する他者の重要な貢献を無視するような不適切な引用を行ってはならない。</a:t>
            </a:r>
            <a:endParaRPr kumimoji="1" lang="ja-JP" altLang="en-US" dirty="0"/>
          </a:p>
        </p:txBody>
      </p:sp>
    </p:spTree>
    <p:extLst>
      <p:ext uri="{BB962C8B-B14F-4D97-AF65-F5344CB8AC3E}">
        <p14:creationId xmlns:p14="http://schemas.microsoft.com/office/powerpoint/2010/main" val="2020602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研究機関の責任</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予備調査、</a:t>
            </a:r>
            <a:r>
              <a:rPr lang="ja-JP" altLang="en-US" dirty="0" smtClean="0"/>
              <a:t>本調査</a:t>
            </a:r>
            <a:endParaRPr lang="en-US" altLang="ja-JP" dirty="0" smtClean="0"/>
          </a:p>
          <a:p>
            <a:pPr lvl="1"/>
            <a:r>
              <a:rPr lang="ja-JP" altLang="en-US" dirty="0"/>
              <a:t>正当な理由なく、本来存在するべき基本的な研究記録</a:t>
            </a:r>
            <a:r>
              <a:rPr lang="en-US" altLang="ja-JP" dirty="0"/>
              <a:t>(</a:t>
            </a:r>
            <a:r>
              <a:rPr lang="ja-JP" altLang="en-US" dirty="0"/>
              <a:t>生データや実験・観察ノート、実験試料・試薬等が存在しないなど</a:t>
            </a:r>
            <a:r>
              <a:rPr lang="en-US" altLang="ja-JP" dirty="0"/>
              <a:t>) </a:t>
            </a:r>
            <a:r>
              <a:rPr lang="ja-JP" altLang="en-US" dirty="0"/>
              <a:t>の不足により証拠を示せない場合は、不正行為とみなされます</a:t>
            </a:r>
            <a:r>
              <a:rPr lang="ja-JP" altLang="en-US" dirty="0" smtClean="0"/>
              <a:t>。</a:t>
            </a:r>
            <a:endParaRPr lang="en-US" altLang="ja-JP" dirty="0" smtClean="0"/>
          </a:p>
          <a:p>
            <a:r>
              <a:rPr kumimoji="1" lang="ja-JP" altLang="en-US" dirty="0" smtClean="0"/>
              <a:t>措置</a:t>
            </a:r>
            <a:endParaRPr kumimoji="1" lang="en-US" altLang="ja-JP" dirty="0" smtClean="0"/>
          </a:p>
          <a:p>
            <a:pPr lvl="1"/>
            <a:r>
              <a:rPr lang="ja-JP" altLang="en-US" dirty="0"/>
              <a:t>資金配分機関によるものと、被告発者が所属する機関によるもの</a:t>
            </a:r>
            <a:endParaRPr kumimoji="1" lang="en-US" altLang="ja-JP" dirty="0" smtClean="0"/>
          </a:p>
          <a:p>
            <a:r>
              <a:rPr lang="ja-JP" altLang="en-US" dirty="0"/>
              <a:t>政府機関への</a:t>
            </a:r>
            <a:r>
              <a:rPr lang="ja-JP" altLang="en-US" dirty="0" smtClean="0"/>
              <a:t>報告</a:t>
            </a:r>
            <a:endParaRPr lang="en-US" altLang="ja-JP" dirty="0" smtClean="0"/>
          </a:p>
          <a:p>
            <a:r>
              <a:rPr lang="ja-JP" altLang="en-US" dirty="0"/>
              <a:t>告発する者・される者の</a:t>
            </a:r>
            <a:r>
              <a:rPr lang="ja-JP" altLang="en-US" dirty="0" smtClean="0"/>
              <a:t>保護</a:t>
            </a:r>
            <a:endParaRPr lang="en-US" altLang="ja-JP" dirty="0" smtClean="0"/>
          </a:p>
          <a:p>
            <a:pPr lvl="1"/>
            <a:r>
              <a:rPr kumimoji="1" lang="ja-JP" altLang="en-US" dirty="0" smtClean="0"/>
              <a:t>慎重に行われる必要がある。</a:t>
            </a:r>
            <a:endParaRPr kumimoji="1" lang="ja-JP" altLang="en-US" dirty="0"/>
          </a:p>
        </p:txBody>
      </p:sp>
    </p:spTree>
    <p:extLst>
      <p:ext uri="{BB962C8B-B14F-4D97-AF65-F5344CB8AC3E}">
        <p14:creationId xmlns:p14="http://schemas.microsoft.com/office/powerpoint/2010/main" val="1243881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データ管理上の倫理</a:t>
            </a:r>
            <a:r>
              <a:rPr lang="ja-JP" altLang="en-US" dirty="0" smtClean="0"/>
              <a:t>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研究データが倫理的に取扱われることは、研究する者にも、研究で影響を受ける者にも、本質的にあらゆる人に利害が</a:t>
            </a:r>
            <a:r>
              <a:rPr lang="ja-JP" altLang="en-US" dirty="0" smtClean="0"/>
              <a:t>ある。</a:t>
            </a:r>
            <a:endParaRPr lang="en-US" altLang="ja-JP" dirty="0" smtClean="0"/>
          </a:p>
          <a:p>
            <a:r>
              <a:rPr lang="ja-JP" altLang="en-US" dirty="0"/>
              <a:t>研究者は、どのようにすれば、実験のデータ収集を倫理的に確実におこなえるか</a:t>
            </a:r>
            <a:r>
              <a:rPr lang="ja-JP" altLang="en-US" dirty="0" smtClean="0"/>
              <a:t>。</a:t>
            </a:r>
            <a:endParaRPr lang="en-US" altLang="ja-JP" dirty="0" smtClean="0"/>
          </a:p>
          <a:p>
            <a:pPr lvl="1"/>
            <a:r>
              <a:rPr lang="ja-JP" altLang="en-US" dirty="0"/>
              <a:t>研究者は、同じ分野の他の研究者たちが使っている最低の基準だけは守るようにす</a:t>
            </a:r>
            <a:r>
              <a:rPr lang="ja-JP" altLang="en-US" dirty="0" smtClean="0"/>
              <a:t>べき。</a:t>
            </a:r>
            <a:r>
              <a:rPr lang="ja-JP" altLang="en-US" dirty="0"/>
              <a:t>これができない場合は、口頭発表や論文発表の場で、研究とその方法の持つ限界を、はっきりと開示することが倫理的に</a:t>
            </a:r>
            <a:r>
              <a:rPr lang="ja-JP" altLang="en-US" dirty="0" smtClean="0"/>
              <a:t>必要。</a:t>
            </a:r>
            <a:endParaRPr lang="en-US" altLang="ja-JP" dirty="0" smtClean="0"/>
          </a:p>
          <a:p>
            <a:endParaRPr kumimoji="1" lang="ja-JP" altLang="en-US" dirty="0"/>
          </a:p>
        </p:txBody>
      </p:sp>
    </p:spTree>
    <p:extLst>
      <p:ext uri="{BB962C8B-B14F-4D97-AF65-F5344CB8AC3E}">
        <p14:creationId xmlns:p14="http://schemas.microsoft.com/office/powerpoint/2010/main" val="3742442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ピア・レビュー（</a:t>
            </a:r>
            <a:r>
              <a:rPr lang="en-US" altLang="ja-JP" sz="4000" dirty="0">
                <a:latin typeface="ＭＳ ゴシック" panose="020B0609070205080204" pitchFamily="49" charset="-128"/>
                <a:ea typeface="ＭＳ ゴシック" panose="020B0609070205080204" pitchFamily="49" charset="-128"/>
              </a:rPr>
              <a:t>Peer review</a:t>
            </a:r>
            <a:r>
              <a:rPr lang="ja-JP" altLang="en-US" sz="4000" dirty="0">
                <a:latin typeface="ＭＳ ゴシック" panose="020B0609070205080204" pitchFamily="49" charset="-128"/>
                <a:ea typeface="ＭＳ ゴシック" panose="020B0609070205080204" pitchFamily="49" charset="-128"/>
              </a:rPr>
              <a:t>）</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lnSpcReduction="10000"/>
          </a:bodyPr>
          <a:lstStyle/>
          <a:p>
            <a:r>
              <a:rPr lang="ja-JP" altLang="en-US" dirty="0">
                <a:latin typeface="ＭＳ ゴシック" panose="020B0609070205080204" pitchFamily="49" charset="-128"/>
                <a:ea typeface="ＭＳ ゴシック" panose="020B0609070205080204" pitchFamily="49" charset="-128"/>
              </a:rPr>
              <a:t>同じ分野の専門家による査読・</a:t>
            </a:r>
            <a:r>
              <a:rPr lang="ja-JP" altLang="en-US" dirty="0" smtClean="0">
                <a:latin typeface="ＭＳ ゴシック" panose="020B0609070205080204" pitchFamily="49" charset="-128"/>
                <a:ea typeface="ＭＳ ゴシック" panose="020B0609070205080204" pitchFamily="49" charset="-128"/>
              </a:rPr>
              <a:t>審査</a:t>
            </a:r>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科学</a:t>
            </a:r>
            <a:r>
              <a:rPr lang="ja-JP" altLang="en-US" dirty="0">
                <a:latin typeface="ＭＳ ゴシック" panose="020B0609070205080204" pitchFamily="49" charset="-128"/>
                <a:ea typeface="ＭＳ ゴシック" panose="020B0609070205080204" pitchFamily="49" charset="-128"/>
              </a:rPr>
              <a:t>研究では同じ分野の専門家同士が互いに査読・審査し合うことが最も質が高く、公平な評価に至るものとして、今日広く</a:t>
            </a:r>
            <a:r>
              <a:rPr lang="ja-JP" altLang="en-US" dirty="0" smtClean="0">
                <a:latin typeface="ＭＳ ゴシック" panose="020B0609070205080204" pitchFamily="49" charset="-128"/>
                <a:ea typeface="ＭＳ ゴシック" panose="020B0609070205080204" pitchFamily="49" charset="-128"/>
              </a:rPr>
              <a:t>受け入れられている。</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査読</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シングル・ブラインド</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著者には査読者の名前を伏せる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ダブル・ブラインド</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著者・査読者が互いに誰であるかを</a:t>
            </a:r>
            <a:r>
              <a:rPr lang="ja-JP" altLang="en-US" dirty="0" smtClean="0">
                <a:latin typeface="ＭＳ ゴシック" panose="020B0609070205080204" pitchFamily="49" charset="-128"/>
                <a:ea typeface="ＭＳ ゴシック" panose="020B0609070205080204" pitchFamily="49" charset="-128"/>
              </a:rPr>
              <a:t>知らされない</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1244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査読者の倫理</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守秘義務 </a:t>
            </a:r>
          </a:p>
          <a:p>
            <a:r>
              <a:rPr lang="ja-JP" altLang="en-US" dirty="0">
                <a:latin typeface="ＭＳ ゴシック" panose="020B0609070205080204" pitchFamily="49" charset="-128"/>
                <a:ea typeface="ＭＳ ゴシック" panose="020B0609070205080204" pitchFamily="49" charset="-128"/>
              </a:rPr>
              <a:t>建設的な批判 </a:t>
            </a:r>
          </a:p>
          <a:p>
            <a:r>
              <a:rPr lang="ja-JP" altLang="en-US" dirty="0">
                <a:latin typeface="ＭＳ ゴシック" panose="020B0609070205080204" pitchFamily="49" charset="-128"/>
                <a:ea typeface="ＭＳ ゴシック" panose="020B0609070205080204" pitchFamily="49" charset="-128"/>
              </a:rPr>
              <a:t>適格性 </a:t>
            </a:r>
          </a:p>
          <a:p>
            <a:r>
              <a:rPr lang="ja-JP" altLang="en-US" dirty="0">
                <a:latin typeface="ＭＳ ゴシック" panose="020B0609070205080204" pitchFamily="49" charset="-128"/>
                <a:ea typeface="ＭＳ ゴシック" panose="020B0609070205080204" pitchFamily="49" charset="-128"/>
              </a:rPr>
              <a:t>不偏性・公正性 </a:t>
            </a:r>
          </a:p>
          <a:p>
            <a:r>
              <a:rPr lang="ja-JP" altLang="en-US" dirty="0">
                <a:latin typeface="ＭＳ ゴシック" panose="020B0609070205080204" pitchFamily="49" charset="-128"/>
                <a:ea typeface="ＭＳ ゴシック" panose="020B0609070205080204" pitchFamily="49" charset="-128"/>
              </a:rPr>
              <a:t>利益相反の開示 </a:t>
            </a:r>
          </a:p>
          <a:p>
            <a:r>
              <a:rPr lang="ja-JP" altLang="en-US" dirty="0">
                <a:latin typeface="ＭＳ ゴシック" panose="020B0609070205080204" pitchFamily="49" charset="-128"/>
                <a:ea typeface="ＭＳ ゴシック" panose="020B0609070205080204" pitchFamily="49" charset="-128"/>
              </a:rPr>
              <a:t>即応性 </a:t>
            </a:r>
            <a:endParaRPr lang="ja-JP" altLang="en-US" dirty="0">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62372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企業との</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共同</a:t>
            </a:r>
            <a:r>
              <a:rPr lang="ja-JP" altLang="en-US" dirty="0">
                <a:latin typeface="ＭＳ ゴシック" panose="020B0609070205080204" pitchFamily="49" charset="-128"/>
                <a:ea typeface="ＭＳ ゴシック" panose="020B0609070205080204" pitchFamily="49" charset="-128"/>
              </a:rPr>
              <a:t>研究</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共同研究で起き得る</a:t>
            </a:r>
            <a:r>
              <a:rPr lang="ja-JP" altLang="en-US" dirty="0" smtClean="0">
                <a:latin typeface="ＭＳ ゴシック" panose="020B0609070205080204" pitchFamily="49" charset="-128"/>
                <a:ea typeface="ＭＳ ゴシック" panose="020B0609070205080204" pitchFamily="49" charset="-128"/>
              </a:rPr>
              <a:t>問題</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個々の研究者で異なる姿勢</a:t>
            </a:r>
          </a:p>
          <a:p>
            <a:pPr lvl="1"/>
            <a:r>
              <a:rPr lang="ja-JP" altLang="en-US" dirty="0">
                <a:latin typeface="ＭＳ ゴシック" panose="020B0609070205080204" pitchFamily="49" charset="-128"/>
                <a:ea typeface="ＭＳ ゴシック" panose="020B0609070205080204" pitchFamily="49" charset="-128"/>
              </a:rPr>
              <a:t>領域内および領域をまたがった際の研究スタイルの違い</a:t>
            </a:r>
          </a:p>
          <a:p>
            <a:pPr lvl="1"/>
            <a:r>
              <a:rPr lang="ja-JP" altLang="en-US" dirty="0">
                <a:latin typeface="ＭＳ ゴシック" panose="020B0609070205080204" pitchFamily="49" charset="-128"/>
                <a:ea typeface="ＭＳ ゴシック" panose="020B0609070205080204" pitchFamily="49" charset="-128"/>
              </a:rPr>
              <a:t>研究データや成果の共有に関する大学と企業の姿勢の違い</a:t>
            </a:r>
          </a:p>
          <a:p>
            <a:pPr lvl="1"/>
            <a:r>
              <a:rPr lang="ja-JP" altLang="en-US" dirty="0">
                <a:latin typeface="ＭＳ ゴシック" panose="020B0609070205080204" pitchFamily="49" charset="-128"/>
                <a:ea typeface="ＭＳ ゴシック" panose="020B0609070205080204" pitchFamily="49" charset="-128"/>
              </a:rPr>
              <a:t>企業戦略と研究者の経済的</a:t>
            </a:r>
            <a:r>
              <a:rPr lang="ja-JP" altLang="en-US" dirty="0" smtClean="0">
                <a:latin typeface="ＭＳ ゴシック" panose="020B0609070205080204" pitchFamily="49" charset="-128"/>
                <a:ea typeface="ＭＳ ゴシック" panose="020B0609070205080204" pitchFamily="49" charset="-128"/>
              </a:rPr>
              <a:t>ニーズの違い</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8994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学習目標 </a:t>
            </a:r>
            <a:r>
              <a:rPr lang="en-US" altLang="ja-JP" dirty="0" smtClean="0"/>
              <a:t>- </a:t>
            </a:r>
            <a:r>
              <a:rPr lang="ja-JP" altLang="en-US" dirty="0" smtClean="0"/>
              <a:t>研究</a:t>
            </a:r>
            <a:r>
              <a:rPr lang="ja-JP" altLang="en-US" dirty="0"/>
              <a:t>倫理と情報</a:t>
            </a:r>
            <a:r>
              <a:rPr lang="ja-JP" altLang="en-US" dirty="0" smtClean="0"/>
              <a:t>倫理</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研究における、中立、客観性について</a:t>
            </a:r>
            <a:r>
              <a:rPr lang="ja-JP" altLang="en-US" dirty="0" smtClean="0"/>
              <a:t>理解</a:t>
            </a:r>
            <a:r>
              <a:rPr lang="ja-JP" altLang="en-US" dirty="0" smtClean="0"/>
              <a:t>する</a:t>
            </a:r>
            <a:r>
              <a:rPr lang="ja-JP" altLang="en-US" dirty="0"/>
              <a:t>。</a:t>
            </a:r>
            <a:endParaRPr lang="en-US" altLang="ja-JP" dirty="0" smtClean="0"/>
          </a:p>
          <a:p>
            <a:r>
              <a:rPr lang="ja-JP" altLang="en-US" dirty="0" smtClean="0"/>
              <a:t>どのような行為が研究不正となるか</a:t>
            </a:r>
            <a:r>
              <a:rPr lang="ja-JP" altLang="en-US" dirty="0" smtClean="0"/>
              <a:t>理解</a:t>
            </a:r>
            <a:r>
              <a:rPr lang="ja-JP" altLang="en-US" dirty="0" smtClean="0"/>
              <a:t>する</a:t>
            </a:r>
            <a:r>
              <a:rPr lang="ja-JP" altLang="en-US" dirty="0"/>
              <a:t>。</a:t>
            </a:r>
            <a:endParaRPr lang="en-US" altLang="ja-JP" dirty="0" smtClean="0"/>
          </a:p>
          <a:p>
            <a:r>
              <a:rPr lang="ja-JP" altLang="en-US" dirty="0" smtClean="0"/>
              <a:t>共同</a:t>
            </a:r>
            <a:r>
              <a:rPr lang="ja-JP" altLang="en-US" dirty="0"/>
              <a:t>研究</a:t>
            </a:r>
            <a:r>
              <a:rPr lang="ja-JP" altLang="en-US" dirty="0" smtClean="0"/>
              <a:t>において必要な倫理感について</a:t>
            </a:r>
            <a:r>
              <a:rPr lang="ja-JP" altLang="en-US" dirty="0" smtClean="0"/>
              <a:t>理解</a:t>
            </a:r>
            <a:r>
              <a:rPr lang="ja-JP" altLang="en-US" dirty="0" smtClean="0"/>
              <a:t>する</a:t>
            </a:r>
            <a:r>
              <a:rPr lang="ja-JP" altLang="en-US" dirty="0"/>
              <a:t>。</a:t>
            </a:r>
            <a:endParaRPr lang="en-US" altLang="ja-JP" dirty="0" smtClean="0"/>
          </a:p>
          <a:p>
            <a:r>
              <a:rPr lang="ja-JP" altLang="en-US" dirty="0" smtClean="0"/>
              <a:t>利益相反について</a:t>
            </a:r>
            <a:r>
              <a:rPr lang="ja-JP" altLang="en-US" dirty="0" smtClean="0"/>
              <a:t>理解</a:t>
            </a:r>
            <a:r>
              <a:rPr lang="ja-JP" altLang="en-US" dirty="0" smtClean="0"/>
              <a:t>する</a:t>
            </a:r>
            <a:r>
              <a:rPr lang="ja-JP" altLang="en-US" dirty="0"/>
              <a:t>。</a:t>
            </a:r>
            <a:endParaRPr lang="en-US" altLang="ja-JP" dirty="0" smtClean="0"/>
          </a:p>
          <a:p>
            <a:r>
              <a:rPr lang="ja-JP" altLang="en-US" dirty="0" smtClean="0"/>
              <a:t>九州</a:t>
            </a:r>
            <a:r>
              <a:rPr lang="ja-JP" altLang="en-US" dirty="0"/>
              <a:t>大学情報倫理規定・</a:t>
            </a:r>
            <a:r>
              <a:rPr lang="ja-JP" altLang="en-US" dirty="0" smtClean="0"/>
              <a:t>セキュリティポリシーの存在を</a:t>
            </a:r>
            <a:r>
              <a:rPr lang="ja-JP" altLang="en-US" dirty="0" smtClean="0"/>
              <a:t>認識し、内容を理解する。</a:t>
            </a:r>
            <a:endParaRPr kumimoji="1" lang="ja-JP" altLang="en-US" dirty="0"/>
          </a:p>
        </p:txBody>
      </p:sp>
    </p:spTree>
    <p:extLst>
      <p:ext uri="{BB962C8B-B14F-4D97-AF65-F5344CB8AC3E}">
        <p14:creationId xmlns:p14="http://schemas.microsoft.com/office/powerpoint/2010/main" val="4141474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共同</a:t>
            </a:r>
            <a:r>
              <a:rPr lang="ja-JP" altLang="en-US" dirty="0" smtClean="0">
                <a:latin typeface="ＭＳ ゴシック" panose="020B0609070205080204" pitchFamily="49" charset="-128"/>
                <a:ea typeface="ＭＳ ゴシック" panose="020B0609070205080204" pitchFamily="49" charset="-128"/>
              </a:rPr>
              <a:t>研究を行うときの注意</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10000"/>
          </a:bodyPr>
          <a:lstStyle/>
          <a:p>
            <a:r>
              <a:rPr lang="ja-JP" altLang="en-US" dirty="0">
                <a:latin typeface="ＭＳ ゴシック" panose="020B0609070205080204" pitchFamily="49" charset="-128"/>
                <a:ea typeface="ＭＳ ゴシック" panose="020B0609070205080204" pitchFamily="49" charset="-128"/>
              </a:rPr>
              <a:t>研究開始に先立つ徹底</a:t>
            </a:r>
            <a:r>
              <a:rPr lang="ja-JP" altLang="en-US" dirty="0" smtClean="0">
                <a:latin typeface="ＭＳ ゴシック" panose="020B0609070205080204" pitchFamily="49" charset="-128"/>
                <a:ea typeface="ＭＳ ゴシック" panose="020B0609070205080204" pitchFamily="49" charset="-128"/>
              </a:rPr>
              <a:t>調査</a:t>
            </a:r>
            <a:endParaRPr lang="ja-JP" altLang="en-US"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コミュニケーション</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役割分担とその流動性についての認識を共有して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オーサーシップ（論文著者となる資格）について事前に話し合って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データや研究資材、試料の取り扱いについて事前に話し合って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リーダーシップを確立</a:t>
            </a:r>
            <a:r>
              <a:rPr lang="ja-JP" altLang="en-US" dirty="0" smtClean="0">
                <a:latin typeface="ＭＳ ゴシック" panose="020B0609070205080204" pitchFamily="49" charset="-128"/>
                <a:ea typeface="ＭＳ ゴシック" panose="020B0609070205080204" pitchFamily="49" charset="-128"/>
              </a:rPr>
              <a:t>する</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各研究者が担う責任を明確にしておく</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9953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利益相</a:t>
            </a:r>
            <a:r>
              <a:rPr lang="ja-JP" altLang="en-US" dirty="0" smtClean="0">
                <a:latin typeface="ＭＳ ゴシック" panose="020B0609070205080204" pitchFamily="49" charset="-128"/>
                <a:ea typeface="ＭＳ ゴシック" panose="020B0609070205080204" pitchFamily="49" charset="-128"/>
              </a:rPr>
              <a:t>反 </a:t>
            </a:r>
            <a:r>
              <a:rPr lang="en-US" altLang="ja-JP" dirty="0" smtClean="0">
                <a:latin typeface="ＭＳ ゴシック" panose="020B0609070205080204" pitchFamily="49" charset="-128"/>
                <a:ea typeface="ＭＳ ゴシック" panose="020B0609070205080204" pitchFamily="49" charset="-128"/>
              </a:rPr>
              <a:t>(</a:t>
            </a:r>
            <a:r>
              <a:rPr lang="ja-JP" altLang="en-US" dirty="0" err="1" smtClean="0">
                <a:latin typeface="ＭＳ ゴシック" panose="020B0609070205080204" pitchFamily="49" charset="-128"/>
                <a:ea typeface="ＭＳ ゴシック" panose="020B0609070205080204" pitchFamily="49" charset="-128"/>
              </a:rPr>
              <a:t>りえ</a:t>
            </a:r>
            <a:r>
              <a:rPr lang="ja-JP" altLang="en-US" dirty="0" smtClean="0">
                <a:latin typeface="ＭＳ ゴシック" panose="020B0609070205080204" pitchFamily="49" charset="-128"/>
                <a:ea typeface="ＭＳ ゴシック" panose="020B0609070205080204" pitchFamily="49" charset="-128"/>
              </a:rPr>
              <a:t>きそうはん</a:t>
            </a:r>
            <a:r>
              <a:rPr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利益相</a:t>
            </a:r>
            <a:r>
              <a:rPr lang="ja-JP" altLang="en-US" dirty="0" smtClean="0">
                <a:latin typeface="ＭＳ ゴシック" panose="020B0609070205080204" pitchFamily="49" charset="-128"/>
                <a:ea typeface="ＭＳ ゴシック" panose="020B0609070205080204" pitchFamily="49" charset="-128"/>
              </a:rPr>
              <a:t>反とは</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金銭やその他の個人的な利害を考慮することによって、専門家として行う判断に妥協もしくは偏向が生じ、またその客観性が失われる可能性の</a:t>
            </a:r>
            <a:r>
              <a:rPr lang="ja-JP" altLang="en-US" dirty="0" smtClean="0">
                <a:latin typeface="ＭＳ ゴシック" panose="020B0609070205080204" pitchFamily="49" charset="-128"/>
                <a:ea typeface="ＭＳ ゴシック" panose="020B0609070205080204" pitchFamily="49" charset="-128"/>
              </a:rPr>
              <a:t>ある状況</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54877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latin typeface="ＭＳ ゴシック" panose="020B0609070205080204" pitchFamily="49" charset="-128"/>
                <a:ea typeface="ＭＳ ゴシック" panose="020B0609070205080204" pitchFamily="49" charset="-128"/>
              </a:rPr>
              <a:t>個人レベル</a:t>
            </a:r>
            <a:r>
              <a:rPr lang="ja-JP" altLang="en-US" sz="4000" dirty="0">
                <a:latin typeface="ＭＳ ゴシック" panose="020B0609070205080204" pitchFamily="49" charset="-128"/>
                <a:ea typeface="ＭＳ ゴシック" panose="020B0609070205080204" pitchFamily="49" charset="-128"/>
              </a:rPr>
              <a:t>で生じ得る利益相</a:t>
            </a:r>
            <a:r>
              <a:rPr lang="ja-JP" altLang="en-US" sz="4000" dirty="0" smtClean="0">
                <a:latin typeface="ＭＳ ゴシック" panose="020B0609070205080204" pitchFamily="49" charset="-128"/>
                <a:ea typeface="ＭＳ ゴシック" panose="020B0609070205080204" pitchFamily="49" charset="-128"/>
              </a:rPr>
              <a:t>反</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学問上の思い入れ（形を有さないもの</a:t>
            </a:r>
            <a:r>
              <a:rPr lang="ja-JP" altLang="en-US" dirty="0" smtClean="0">
                <a:latin typeface="ＭＳ ゴシック" panose="020B0609070205080204" pitchFamily="49" charset="-128"/>
                <a:ea typeface="ＭＳ ゴシック" panose="020B0609070205080204" pitchFamily="49" charset="-128"/>
              </a:rPr>
              <a:t>）による場合が多い。</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持論を証明したいという願望</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本人が信じる仮説に合致しないデータの黙殺</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特定の理論に対する過度の信頼</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自分が好むグループが唱える理論に対する特別な思い入れや偏重</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成果を得なければならない、という内外からのプレッシャー。</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40262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研究者の社会的</a:t>
            </a:r>
            <a:r>
              <a:rPr lang="ja-JP" altLang="en-US" dirty="0" smtClean="0"/>
              <a:t>責任</a:t>
            </a:r>
            <a:endParaRPr kumimoji="1" lang="ja-JP" altLang="en-US" dirty="0"/>
          </a:p>
        </p:txBody>
      </p:sp>
      <p:sp>
        <p:nvSpPr>
          <p:cNvPr id="3" name="コンテンツ プレースホルダー 2"/>
          <p:cNvSpPr>
            <a:spLocks noGrp="1"/>
          </p:cNvSpPr>
          <p:nvPr>
            <p:ph idx="1"/>
          </p:nvPr>
        </p:nvSpPr>
        <p:spPr/>
        <p:txBody>
          <a:bodyPr/>
          <a:lstStyle/>
          <a:p>
            <a:r>
              <a:rPr lang="ja-JP" altLang="en-US" dirty="0"/>
              <a:t>研究者には、真理の追究や発明によって、科学の進歩と社会の安全・安心に貢献する責任があります。その上で、公共、研究委託者（クライエント）や所属する研究機関の利益を守る責任</a:t>
            </a:r>
            <a:r>
              <a:rPr lang="ja-JP" altLang="en-US" dirty="0" smtClean="0"/>
              <a:t>がある。</a:t>
            </a:r>
            <a:endParaRPr kumimoji="1" lang="ja-JP" altLang="en-US" dirty="0"/>
          </a:p>
        </p:txBody>
      </p:sp>
    </p:spTree>
    <p:extLst>
      <p:ext uri="{BB962C8B-B14F-4D97-AF65-F5344CB8AC3E}">
        <p14:creationId xmlns:p14="http://schemas.microsoft.com/office/powerpoint/2010/main" val="793214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情報倫理と情報モラルと</a:t>
            </a:r>
            <a:r>
              <a:rPr lang="ja-JP" altLang="en-US" sz="4000" dirty="0" smtClean="0">
                <a:latin typeface="ＭＳ ゴシック" panose="020B0609070205080204" pitchFamily="49" charset="-128"/>
                <a:ea typeface="ＭＳ ゴシック" panose="020B0609070205080204" pitchFamily="49" charset="-128"/>
              </a:rPr>
              <a:t>は</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500114" y="2514553"/>
            <a:ext cx="8309035" cy="3989278"/>
          </a:xfrm>
        </p:spPr>
        <p:style>
          <a:lnRef idx="2">
            <a:schemeClr val="dk1"/>
          </a:lnRef>
          <a:fillRef idx="1">
            <a:schemeClr val="lt1"/>
          </a:fillRef>
          <a:effectRef idx="0">
            <a:schemeClr val="dk1"/>
          </a:effectRef>
          <a:fontRef idx="minor">
            <a:schemeClr val="dk1"/>
          </a:fontRef>
        </p:style>
        <p:txBody>
          <a:bodyPr>
            <a:normAutofit lnSpcReduction="10000"/>
          </a:bodyPr>
          <a:lstStyle/>
          <a:p>
            <a:pPr marL="257175" lvl="1" indent="-257175"/>
            <a:r>
              <a:rPr lang="ja-JP" altLang="en-US" sz="2800" dirty="0">
                <a:solidFill>
                  <a:schemeClr val="tx1"/>
                </a:solidFill>
                <a:latin typeface="ＭＳ ゴシック" panose="020B0609070205080204" pitchFamily="49" charset="-128"/>
                <a:ea typeface="ＭＳ ゴシック" panose="020B0609070205080204" pitchFamily="49" charset="-128"/>
              </a:rPr>
              <a:t>情報倫理（じょうほうりんり、英語：</a:t>
            </a:r>
            <a:r>
              <a:rPr lang="en-US" altLang="ja-JP" sz="2800" dirty="0">
                <a:solidFill>
                  <a:schemeClr val="tx1"/>
                </a:solidFill>
                <a:latin typeface="ＭＳ ゴシック" panose="020B0609070205080204" pitchFamily="49" charset="-128"/>
                <a:ea typeface="ＭＳ ゴシック" panose="020B0609070205080204" pitchFamily="49" charset="-128"/>
              </a:rPr>
              <a:t>information ethics</a:t>
            </a:r>
            <a:r>
              <a:rPr lang="ja-JP" altLang="en-US" sz="2800" dirty="0">
                <a:solidFill>
                  <a:schemeClr val="tx1"/>
                </a:solidFill>
                <a:latin typeface="ＭＳ ゴシック" panose="020B0609070205080204" pitchFamily="49" charset="-128"/>
                <a:ea typeface="ＭＳ ゴシック" panose="020B0609070205080204" pitchFamily="49" charset="-128"/>
              </a:rPr>
              <a:t>）</a:t>
            </a:r>
            <a:r>
              <a:rPr lang="ja-JP" altLang="en-US" dirty="0">
                <a:solidFill>
                  <a:schemeClr val="tx1"/>
                </a:solidFill>
                <a:latin typeface="ＭＳ ゴシック" panose="020B0609070205080204" pitchFamily="49" charset="-128"/>
                <a:ea typeface="ＭＳ ゴシック" panose="020B0609070205080204" pitchFamily="49" charset="-128"/>
              </a:rPr>
              <a:t>（</a:t>
            </a:r>
            <a:r>
              <a:rPr lang="en-US" altLang="ja-JP" dirty="0">
                <a:solidFill>
                  <a:schemeClr val="tx1"/>
                </a:solidFill>
                <a:latin typeface="ＭＳ ゴシック" panose="020B0609070205080204" pitchFamily="49" charset="-128"/>
                <a:ea typeface="ＭＳ ゴシック" panose="020B0609070205080204" pitchFamily="49" charset="-128"/>
              </a:rPr>
              <a:t>Wikipedia</a:t>
            </a:r>
            <a:r>
              <a:rPr lang="ja-JP" altLang="en-US" dirty="0">
                <a:solidFill>
                  <a:schemeClr val="tx1"/>
                </a:solidFill>
                <a:latin typeface="ＭＳ ゴシック" panose="020B0609070205080204" pitchFamily="49" charset="-128"/>
                <a:ea typeface="ＭＳ ゴシック" panose="020B0609070205080204" pitchFamily="49" charset="-128"/>
              </a:rPr>
              <a:t>）</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lvl="1"/>
            <a:r>
              <a:rPr lang="ja-JP" altLang="en-US" dirty="0">
                <a:solidFill>
                  <a:schemeClr val="tx1"/>
                </a:solidFill>
                <a:latin typeface="ＭＳ ゴシック" panose="020B0609070205080204" pitchFamily="49" charset="-128"/>
                <a:ea typeface="ＭＳ ゴシック" panose="020B0609070205080204" pitchFamily="49" charset="-128"/>
              </a:rPr>
              <a:t>人間が</a:t>
            </a:r>
            <a:r>
              <a:rPr lang="ja-JP" altLang="en-US" b="1" dirty="0">
                <a:solidFill>
                  <a:schemeClr val="tx1"/>
                </a:solidFill>
                <a:latin typeface="ＭＳ ゴシック" panose="020B0609070205080204" pitchFamily="49" charset="-128"/>
                <a:ea typeface="ＭＳ ゴシック" panose="020B0609070205080204" pitchFamily="49" charset="-128"/>
              </a:rPr>
              <a:t>情報をもちいた社会形成に必要とされる一般的な行動規範</a:t>
            </a:r>
            <a:r>
              <a:rPr lang="ja-JP" altLang="en-US" dirty="0">
                <a:solidFill>
                  <a:schemeClr val="tx1"/>
                </a:solidFill>
                <a:latin typeface="ＭＳ ゴシック" panose="020B0609070205080204" pitchFamily="49" charset="-128"/>
                <a:ea typeface="ＭＳ ゴシック" panose="020B0609070205080204" pitchFamily="49" charset="-128"/>
              </a:rPr>
              <a:t>。</a:t>
            </a:r>
            <a:endParaRPr lang="en-US" altLang="ja-JP" dirty="0">
              <a:solidFill>
                <a:schemeClr val="tx1"/>
              </a:solidFill>
              <a:latin typeface="ＭＳ ゴシック" panose="020B0609070205080204" pitchFamily="49" charset="-128"/>
              <a:ea typeface="ＭＳ ゴシック" panose="020B0609070205080204" pitchFamily="49" charset="-128"/>
            </a:endParaRPr>
          </a:p>
          <a:p>
            <a:pPr lvl="1"/>
            <a:r>
              <a:rPr lang="ja-JP" altLang="en-US" dirty="0">
                <a:solidFill>
                  <a:schemeClr val="tx1"/>
                </a:solidFill>
                <a:latin typeface="ＭＳ ゴシック" panose="020B0609070205080204" pitchFamily="49" charset="-128"/>
                <a:ea typeface="ＭＳ ゴシック" panose="020B0609070205080204" pitchFamily="49" charset="-128"/>
              </a:rPr>
              <a:t>情報を扱う上での行動が社会全体に対し悪影響を及ぼさないように、より善い社会を形成しようとする考え方</a:t>
            </a:r>
            <a:endParaRPr lang="en-US" altLang="ja-JP" dirty="0">
              <a:solidFill>
                <a:schemeClr val="tx1"/>
              </a:solidFill>
              <a:latin typeface="ＭＳ ゴシック" panose="020B0609070205080204" pitchFamily="49" charset="-128"/>
              <a:ea typeface="ＭＳ ゴシック" panose="020B0609070205080204" pitchFamily="49" charset="-128"/>
            </a:endParaRPr>
          </a:p>
          <a:p>
            <a:pPr lvl="1"/>
            <a:r>
              <a:rPr lang="ja-JP" altLang="en-US" b="1" dirty="0">
                <a:solidFill>
                  <a:schemeClr val="tx1"/>
                </a:solidFill>
                <a:latin typeface="ＭＳ ゴシック" panose="020B0609070205080204" pitchFamily="49" charset="-128"/>
                <a:ea typeface="ＭＳ ゴシック" panose="020B0609070205080204" pitchFamily="49" charset="-128"/>
              </a:rPr>
              <a:t>倫理：社会という共同体の中での道徳（自発的な善悪の判断規範）の結合体，かつ行動の規範の中核</a:t>
            </a:r>
            <a:endParaRPr lang="en-US" altLang="ja-JP" b="1" dirty="0">
              <a:solidFill>
                <a:schemeClr val="tx1"/>
              </a:solidFill>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情報モラル：</a:t>
            </a:r>
            <a:r>
              <a:rPr lang="ja-JP" altLang="en-US" b="1" dirty="0">
                <a:latin typeface="ＭＳ ゴシック" panose="020B0609070205080204" pitchFamily="49" charset="-128"/>
                <a:ea typeface="ＭＳ ゴシック" panose="020B0609070205080204" pitchFamily="49" charset="-128"/>
              </a:rPr>
              <a:t>情報社会で適正な活動を行うための基になる考え方と態度</a:t>
            </a:r>
            <a:r>
              <a:rPr lang="ja-JP" altLang="en-US" dirty="0">
                <a:latin typeface="ＭＳ ゴシック" panose="020B0609070205080204" pitchFamily="49" charset="-128"/>
                <a:ea typeface="ＭＳ ゴシック" panose="020B0609070205080204" pitchFamily="49" charset="-128"/>
              </a:rPr>
              <a:t>」（文科省指導要領）</a:t>
            </a: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a:stretch>
            <a:fillRect/>
          </a:stretch>
        </p:blipFill>
        <p:spPr>
          <a:xfrm>
            <a:off x="7100265" y="891448"/>
            <a:ext cx="1850167" cy="1317279"/>
          </a:xfrm>
          <a:prstGeom prst="rect">
            <a:avLst/>
          </a:prstGeom>
        </p:spPr>
      </p:pic>
    </p:spTree>
    <p:extLst>
      <p:ext uri="{BB962C8B-B14F-4D97-AF65-F5344CB8AC3E}">
        <p14:creationId xmlns:p14="http://schemas.microsoft.com/office/powerpoint/2010/main" val="13381390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九州大学情報倫理</a:t>
            </a:r>
            <a:r>
              <a:rPr lang="ja-JP" altLang="en-US" sz="4000" dirty="0" smtClean="0">
                <a:latin typeface="ＭＳ ゴシック" panose="020B0609070205080204" pitchFamily="49" charset="-128"/>
                <a:ea typeface="ＭＳ ゴシック" panose="020B0609070205080204" pitchFamily="49" charset="-128"/>
              </a:rPr>
              <a:t>規定</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380645" y="2535992"/>
            <a:ext cx="8382710" cy="3496541"/>
          </a:xfrm>
        </p:spPr>
        <p:txBody>
          <a:bodyPr>
            <a:normAutofit/>
          </a:bodyPr>
          <a:lstStyle/>
          <a:p>
            <a:r>
              <a:rPr lang="ja-JP" altLang="en-US" sz="3200" b="1" dirty="0">
                <a:latin typeface="ＭＳ ゴシック" panose="020B0609070205080204" pitchFamily="49" charset="-128"/>
                <a:ea typeface="ＭＳ ゴシック" panose="020B0609070205080204" pitchFamily="49" charset="-128"/>
              </a:rPr>
              <a:t>九州大学の情報資産を利用する者の心得、責務、遵守事項</a:t>
            </a:r>
            <a:r>
              <a:rPr lang="ja-JP" altLang="en-US" sz="3200" dirty="0">
                <a:latin typeface="ＭＳ ゴシック" panose="020B0609070205080204" pitchFamily="49" charset="-128"/>
                <a:ea typeface="ＭＳ ゴシック" panose="020B0609070205080204" pitchFamily="49" charset="-128"/>
              </a:rPr>
              <a:t>等を定めることにより、利用者の倫理（「情報倫理」）を保持し、情報資産の安全、円滑及び適正な利用を促進し、もって本学の教育、研究、診療及び大学運営（「教育等」）の充実を図ることを目的と</a:t>
            </a:r>
            <a:r>
              <a:rPr lang="ja-JP" altLang="en-US" sz="3600" dirty="0">
                <a:latin typeface="ＭＳ ゴシック" panose="020B0609070205080204" pitchFamily="49" charset="-128"/>
                <a:ea typeface="ＭＳ ゴシック" panose="020B0609070205080204" pitchFamily="49" charset="-128"/>
              </a:rPr>
              <a:t>する．</a:t>
            </a:r>
            <a:endParaRPr lang="en-US" altLang="ja-JP" sz="3600"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180304" y="1690689"/>
            <a:ext cx="8731875" cy="400110"/>
          </a:xfrm>
          <a:prstGeom prst="rect">
            <a:avLst/>
          </a:prstGeom>
        </p:spPr>
        <p:txBody>
          <a:bodyPr wrap="square">
            <a:spAutoFit/>
          </a:bodyPr>
          <a:lstStyle/>
          <a:p>
            <a:r>
              <a:rPr lang="ja-JP" altLang="en-US" sz="2000" dirty="0">
                <a:latin typeface="ＭＳ ゴシック" panose="020B0609070205080204" pitchFamily="49" charset="-128"/>
                <a:ea typeface="ＭＳ ゴシック" panose="020B0609070205080204" pitchFamily="49" charset="-128"/>
              </a:rPr>
              <a:t>http://www.kyushu-u.ac.jp/university/rule/zenbun/2012kitei073.pdf</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4774" y="5343242"/>
            <a:ext cx="1378581" cy="1378581"/>
          </a:xfrm>
          <a:prstGeom prst="rect">
            <a:avLst/>
          </a:prstGeom>
        </p:spPr>
      </p:pic>
    </p:spTree>
    <p:extLst>
      <p:ext uri="{BB962C8B-B14F-4D97-AF65-F5344CB8AC3E}">
        <p14:creationId xmlns:p14="http://schemas.microsoft.com/office/powerpoint/2010/main" val="38874280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九州大学情報倫理</a:t>
            </a:r>
            <a:r>
              <a:rPr lang="ja-JP" altLang="en-US" sz="4000" dirty="0" smtClean="0">
                <a:latin typeface="ＭＳ ゴシック" panose="020B0609070205080204" pitchFamily="49" charset="-128"/>
                <a:ea typeface="ＭＳ ゴシック" panose="020B0609070205080204" pitchFamily="49" charset="-128"/>
              </a:rPr>
              <a:t>規定</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291058" y="2243038"/>
            <a:ext cx="7926335" cy="4299430"/>
          </a:xfrm>
        </p:spPr>
        <p:txBody>
          <a:bodyPr>
            <a:normAutofit fontScale="92500" lnSpcReduction="10000"/>
          </a:bodyPr>
          <a:lstStyle/>
          <a:p>
            <a:r>
              <a:rPr lang="ja-JP" altLang="en-US" sz="2400" dirty="0">
                <a:latin typeface="ＭＳ ゴシック" panose="020B0609070205080204" pitchFamily="49" charset="-128"/>
                <a:ea typeface="ＭＳ ゴシック" panose="020B0609070205080204" pitchFamily="49" charset="-128"/>
              </a:rPr>
              <a:t>情報資産を利用するに当たり、情報資産の管理及び運用について定めた学内規則等の遵守と，禁止行為</a:t>
            </a:r>
            <a:endParaRPr lang="en-US" altLang="ja-JP" sz="2400" dirty="0">
              <a:latin typeface="ＭＳ ゴシック" panose="020B0609070205080204" pitchFamily="49" charset="-128"/>
              <a:ea typeface="ＭＳ ゴシック" panose="020B0609070205080204" pitchFamily="49" charset="-128"/>
            </a:endParaRPr>
          </a:p>
          <a:p>
            <a:pPr lvl="1"/>
            <a:r>
              <a:rPr lang="en-US" altLang="ja-JP" sz="2000" dirty="0">
                <a:latin typeface="ＭＳ ゴシック" panose="020B0609070205080204" pitchFamily="49" charset="-128"/>
                <a:ea typeface="ＭＳ ゴシック" panose="020B0609070205080204" pitchFamily="49" charset="-128"/>
              </a:rPr>
              <a:t>(1) </a:t>
            </a:r>
            <a:r>
              <a:rPr lang="ja-JP" altLang="en-US" sz="2000" b="1" dirty="0">
                <a:latin typeface="ＭＳ ゴシック" panose="020B0609070205080204" pitchFamily="49" charset="-128"/>
                <a:ea typeface="ＭＳ ゴシック" panose="020B0609070205080204" pitchFamily="49" charset="-128"/>
              </a:rPr>
              <a:t>利用資格において許可されていない</a:t>
            </a:r>
            <a:r>
              <a:rPr lang="ja-JP" altLang="en-US" sz="2000" dirty="0">
                <a:latin typeface="ＭＳ ゴシック" panose="020B0609070205080204" pitchFamily="49" charset="-128"/>
                <a:ea typeface="ＭＳ ゴシック" panose="020B0609070205080204" pitchFamily="49" charset="-128"/>
              </a:rPr>
              <a:t>行為</a:t>
            </a:r>
          </a:p>
          <a:p>
            <a:pPr lvl="1"/>
            <a:r>
              <a:rPr lang="en-US" altLang="ja-JP" sz="2000" dirty="0">
                <a:latin typeface="ＭＳ ゴシック" panose="020B0609070205080204" pitchFamily="49" charset="-128"/>
                <a:ea typeface="ＭＳ ゴシック" panose="020B0609070205080204" pitchFamily="49" charset="-128"/>
              </a:rPr>
              <a:t>(2)</a:t>
            </a:r>
            <a:r>
              <a:rPr lang="ja-JP" altLang="en-US" sz="2000" b="1" dirty="0">
                <a:latin typeface="ＭＳ ゴシック" panose="020B0609070205080204" pitchFamily="49" charset="-128"/>
                <a:ea typeface="ＭＳ ゴシック" panose="020B0609070205080204" pitchFamily="49" charset="-128"/>
              </a:rPr>
              <a:t>他者の権利利益を害する</a:t>
            </a:r>
            <a:r>
              <a:rPr lang="ja-JP" altLang="en-US" sz="2000" dirty="0">
                <a:latin typeface="ＭＳ ゴシック" panose="020B0609070205080204" pitchFamily="49" charset="-128"/>
                <a:ea typeface="ＭＳ ゴシック" panose="020B0609070205080204" pitchFamily="49" charset="-128"/>
              </a:rPr>
              <a:t>行為</a:t>
            </a:r>
          </a:p>
          <a:p>
            <a:pPr lvl="1"/>
            <a:r>
              <a:rPr lang="en-US" altLang="ja-JP" sz="2000" dirty="0">
                <a:latin typeface="ＭＳ ゴシック" panose="020B0609070205080204" pitchFamily="49" charset="-128"/>
                <a:ea typeface="ＭＳ ゴシック" panose="020B0609070205080204" pitchFamily="49" charset="-128"/>
              </a:rPr>
              <a:t>(3)</a:t>
            </a:r>
            <a:r>
              <a:rPr lang="ja-JP" altLang="en-US" sz="2000" b="1" dirty="0">
                <a:latin typeface="ＭＳ ゴシック" panose="020B0609070205080204" pitchFamily="49" charset="-128"/>
                <a:ea typeface="ＭＳ ゴシック" panose="020B0609070205080204" pitchFamily="49" charset="-128"/>
              </a:rPr>
              <a:t>虚偽の情報又は公序良俗に反する情報を発信</a:t>
            </a:r>
            <a:r>
              <a:rPr lang="ja-JP" altLang="en-US" sz="2000" dirty="0">
                <a:latin typeface="ＭＳ ゴシック" panose="020B0609070205080204" pitchFamily="49" charset="-128"/>
                <a:ea typeface="ＭＳ ゴシック" panose="020B0609070205080204" pitchFamily="49" charset="-128"/>
              </a:rPr>
              <a:t>する行為</a:t>
            </a:r>
            <a:endParaRPr lang="en-US" altLang="ja-JP" sz="2000" dirty="0">
              <a:latin typeface="ＭＳ ゴシック" panose="020B0609070205080204" pitchFamily="49" charset="-128"/>
              <a:ea typeface="ＭＳ ゴシック" panose="020B0609070205080204" pitchFamily="49" charset="-128"/>
            </a:endParaRPr>
          </a:p>
          <a:p>
            <a:pPr lvl="1"/>
            <a:r>
              <a:rPr lang="en-US" altLang="ja-JP" sz="2000" dirty="0">
                <a:latin typeface="ＭＳ ゴシック" panose="020B0609070205080204" pitchFamily="49" charset="-128"/>
                <a:ea typeface="ＭＳ ゴシック" panose="020B0609070205080204" pitchFamily="49" charset="-128"/>
              </a:rPr>
              <a:t>(4)</a:t>
            </a:r>
            <a:r>
              <a:rPr lang="ja-JP" altLang="en-US" sz="2000" b="1" dirty="0">
                <a:latin typeface="ＭＳ ゴシック" panose="020B0609070205080204" pitchFamily="49" charset="-128"/>
                <a:ea typeface="ＭＳ ゴシック" panose="020B0609070205080204" pitchFamily="49" charset="-128"/>
              </a:rPr>
              <a:t>情報資産を毀損し、又は混乱させる</a:t>
            </a:r>
            <a:r>
              <a:rPr lang="ja-JP" altLang="en-US" sz="2000" dirty="0">
                <a:latin typeface="ＭＳ ゴシック" panose="020B0609070205080204" pitchFamily="49" charset="-128"/>
                <a:ea typeface="ＭＳ ゴシック" panose="020B0609070205080204" pitchFamily="49" charset="-128"/>
              </a:rPr>
              <a:t>行為</a:t>
            </a:r>
          </a:p>
          <a:p>
            <a:pPr lvl="1"/>
            <a:r>
              <a:rPr lang="en-US" altLang="ja-JP" sz="2000" dirty="0">
                <a:latin typeface="ＭＳ ゴシック" panose="020B0609070205080204" pitchFamily="49" charset="-128"/>
                <a:ea typeface="ＭＳ ゴシック" panose="020B0609070205080204" pitchFamily="49" charset="-128"/>
              </a:rPr>
              <a:t>(5)</a:t>
            </a:r>
            <a:r>
              <a:rPr lang="ja-JP" altLang="en-US" sz="2000" dirty="0">
                <a:latin typeface="ＭＳ ゴシック" panose="020B0609070205080204" pitchFamily="49" charset="-128"/>
                <a:ea typeface="ＭＳ ゴシック" panose="020B0609070205080204" pitchFamily="49" charset="-128"/>
              </a:rPr>
              <a:t>その他</a:t>
            </a:r>
            <a:r>
              <a:rPr lang="ja-JP" altLang="en-US" sz="2000" b="1" dirty="0">
                <a:latin typeface="ＭＳ ゴシック" panose="020B0609070205080204" pitchFamily="49" charset="-128"/>
                <a:ea typeface="ＭＳ ゴシック" panose="020B0609070205080204" pitchFamily="49" charset="-128"/>
              </a:rPr>
              <a:t>情報政策委員会が不適切とする</a:t>
            </a:r>
            <a:r>
              <a:rPr lang="ja-JP" altLang="en-US" sz="2000" dirty="0">
                <a:latin typeface="ＭＳ ゴシック" panose="020B0609070205080204" pitchFamily="49" charset="-128"/>
                <a:ea typeface="ＭＳ ゴシック" panose="020B0609070205080204" pitchFamily="49" charset="-128"/>
              </a:rPr>
              <a:t>行為</a:t>
            </a:r>
          </a:p>
          <a:p>
            <a:r>
              <a:rPr lang="ja-JP" altLang="en-US" sz="2400" dirty="0">
                <a:latin typeface="ＭＳ ゴシック" panose="020B0609070205080204" pitchFamily="49" charset="-128"/>
                <a:ea typeface="ＭＳ ゴシック" panose="020B0609070205080204" pitchFamily="49" charset="-128"/>
              </a:rPr>
              <a:t>利用者は、情報資産を利用するに当たり、</a:t>
            </a:r>
            <a:r>
              <a:rPr lang="ja-JP" altLang="en-US" sz="2400" b="1" dirty="0">
                <a:latin typeface="ＭＳ ゴシック" panose="020B0609070205080204" pitchFamily="49" charset="-128"/>
                <a:ea typeface="ＭＳ ゴシック" panose="020B0609070205080204" pitchFamily="49" charset="-128"/>
              </a:rPr>
              <a:t>不正アクセス行為の禁止等に関する法律</a:t>
            </a:r>
            <a:r>
              <a:rPr lang="ja-JP" altLang="en-US" sz="2400" dirty="0">
                <a:latin typeface="ＭＳ ゴシック" panose="020B0609070205080204" pitchFamily="49" charset="-128"/>
                <a:ea typeface="ＭＳ ゴシック" panose="020B0609070205080204" pitchFamily="49" charset="-128"/>
              </a:rPr>
              <a:t>（平成１１年法律第１２８号）、</a:t>
            </a:r>
            <a:r>
              <a:rPr lang="ja-JP" altLang="en-US" sz="2400" b="1" dirty="0">
                <a:latin typeface="ＭＳ ゴシック" panose="020B0609070205080204" pitchFamily="49" charset="-128"/>
                <a:ea typeface="ＭＳ ゴシック" panose="020B0609070205080204" pitchFamily="49" charset="-128"/>
              </a:rPr>
              <a:t>著作権法</a:t>
            </a:r>
            <a:r>
              <a:rPr lang="ja-JP" altLang="en-US" sz="2400" dirty="0">
                <a:latin typeface="ＭＳ ゴシック" panose="020B0609070205080204" pitchFamily="49" charset="-128"/>
                <a:ea typeface="ＭＳ ゴシック" panose="020B0609070205080204" pitchFamily="49" charset="-128"/>
              </a:rPr>
              <a:t>（昭和４５年法律第４８号）、</a:t>
            </a:r>
            <a:r>
              <a:rPr lang="ja-JP" altLang="en-US" sz="2400" b="1" dirty="0">
                <a:latin typeface="ＭＳ ゴシック" panose="020B0609070205080204" pitchFamily="49" charset="-128"/>
                <a:ea typeface="ＭＳ ゴシック" panose="020B0609070205080204" pitchFamily="49" charset="-128"/>
              </a:rPr>
              <a:t>独立行政法人等の保有する個人情報の保護に関する法律</a:t>
            </a:r>
            <a:r>
              <a:rPr lang="ja-JP" altLang="en-US" sz="2400" dirty="0">
                <a:latin typeface="ＭＳ ゴシック" panose="020B0609070205080204" pitchFamily="49" charset="-128"/>
                <a:ea typeface="ＭＳ ゴシック" panose="020B0609070205080204" pitchFamily="49" charset="-128"/>
              </a:rPr>
              <a:t>（平成１５年法律第５９号）</a:t>
            </a:r>
            <a:r>
              <a:rPr lang="ja-JP" altLang="en-US" sz="2400" b="1" dirty="0">
                <a:latin typeface="ＭＳ ゴシック" panose="020B0609070205080204" pitchFamily="49" charset="-128"/>
                <a:ea typeface="ＭＳ ゴシック" panose="020B0609070205080204" pitchFamily="49" charset="-128"/>
              </a:rPr>
              <a:t>その他の関係法令を遵守</a:t>
            </a:r>
            <a:r>
              <a:rPr lang="ja-JP" altLang="en-US" sz="2400" dirty="0">
                <a:latin typeface="ＭＳ ゴシック" panose="020B0609070205080204" pitchFamily="49" charset="-128"/>
                <a:ea typeface="ＭＳ ゴシック" panose="020B0609070205080204" pitchFamily="49" charset="-128"/>
              </a:rPr>
              <a:t>しなければならない。</a:t>
            </a:r>
          </a:p>
          <a:p>
            <a:r>
              <a:rPr lang="ja-JP" altLang="en-US" sz="2400" b="1" dirty="0">
                <a:latin typeface="ＭＳ ゴシック" panose="020B0609070205080204" pitchFamily="49" charset="-128"/>
                <a:ea typeface="ＭＳ ゴシック" panose="020B0609070205080204" pitchFamily="49" charset="-128"/>
              </a:rPr>
              <a:t>情報セキュリティ事故に関する報告義務</a:t>
            </a:r>
          </a:p>
          <a:p>
            <a:endParaRPr kumimoji="1" lang="ja-JP" altLang="en-US" b="1"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9113" y="2628175"/>
            <a:ext cx="1216559" cy="1571908"/>
          </a:xfrm>
          <a:prstGeom prst="rect">
            <a:avLst/>
          </a:prstGeom>
        </p:spPr>
      </p:pic>
    </p:spTree>
    <p:extLst>
      <p:ext uri="{BB962C8B-B14F-4D97-AF65-F5344CB8AC3E}">
        <p14:creationId xmlns:p14="http://schemas.microsoft.com/office/powerpoint/2010/main" val="39991451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九州大学セキュリティポリシー</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a:hlinkClick r:id="rId2"/>
              </a:rPr>
              <a:t>https://</a:t>
            </a:r>
            <a:r>
              <a:rPr lang="en-US" altLang="ja-JP" sz="2400" dirty="0" smtClean="0">
                <a:hlinkClick r:id="rId2"/>
              </a:rPr>
              <a:t>www.sec.kyushu-u.ac.jp/sec/policy/policy.pdf</a:t>
            </a:r>
            <a:endParaRPr lang="en-US" altLang="ja-JP" sz="2400" dirty="0" smtClean="0"/>
          </a:p>
          <a:p>
            <a:r>
              <a:rPr lang="ja-JP" altLang="en-US" dirty="0"/>
              <a:t>主</a:t>
            </a:r>
            <a:r>
              <a:rPr lang="ja-JP" altLang="en-US" dirty="0" smtClean="0"/>
              <a:t>な</a:t>
            </a:r>
            <a:r>
              <a:rPr lang="ja-JP" altLang="en-US" dirty="0"/>
              <a:t>内容</a:t>
            </a:r>
            <a:r>
              <a:rPr lang="ja-JP" altLang="en-US" dirty="0" smtClean="0"/>
              <a:t> </a:t>
            </a:r>
            <a:endParaRPr lang="en-US" altLang="ja-JP" dirty="0" smtClean="0"/>
          </a:p>
          <a:p>
            <a:pPr lvl="1"/>
            <a:r>
              <a:rPr lang="ja-JP" altLang="en-US" dirty="0" smtClean="0"/>
              <a:t>組織</a:t>
            </a:r>
            <a:r>
              <a:rPr lang="ja-JP" altLang="en-US" dirty="0"/>
              <a:t>・体制 </a:t>
            </a:r>
            <a:endParaRPr lang="en-US" altLang="ja-JP" dirty="0" smtClean="0"/>
          </a:p>
          <a:p>
            <a:pPr lvl="1"/>
            <a:r>
              <a:rPr lang="ja-JP" altLang="en-US" dirty="0"/>
              <a:t>情報の格付け、分類と管理 </a:t>
            </a:r>
            <a:endParaRPr lang="en-US" altLang="ja-JP" dirty="0" smtClean="0"/>
          </a:p>
          <a:p>
            <a:pPr lvl="1"/>
            <a:r>
              <a:rPr lang="ja-JP" altLang="en-US" dirty="0"/>
              <a:t>物理的セキュリティ保護の方針</a:t>
            </a:r>
            <a:endParaRPr kumimoji="1" lang="ja-JP" altLang="en-US" dirty="0"/>
          </a:p>
        </p:txBody>
      </p:sp>
    </p:spTree>
    <p:extLst>
      <p:ext uri="{BB962C8B-B14F-4D97-AF65-F5344CB8AC3E}">
        <p14:creationId xmlns:p14="http://schemas.microsoft.com/office/powerpoint/2010/main" val="2607279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組織・体制 </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最高情報責任者</a:t>
            </a:r>
            <a:r>
              <a:rPr lang="en-US" altLang="ja-JP" dirty="0" smtClean="0"/>
              <a:t>(CISO)</a:t>
            </a:r>
          </a:p>
          <a:p>
            <a:r>
              <a:rPr lang="zh-TW" altLang="en-US" dirty="0" smtClean="0"/>
              <a:t> </a:t>
            </a:r>
            <a:r>
              <a:rPr lang="ja-JP" altLang="en-US" dirty="0" smtClean="0"/>
              <a:t>最高</a:t>
            </a:r>
            <a:r>
              <a:rPr lang="ja-JP" altLang="en-US" dirty="0"/>
              <a:t>情報セキュリティ責任者（ＣＩＳＯ</a:t>
            </a:r>
            <a:r>
              <a:rPr lang="ja-JP" altLang="en-US" dirty="0" smtClean="0"/>
              <a:t>）</a:t>
            </a:r>
            <a:endParaRPr lang="en-US" altLang="ja-JP" dirty="0" smtClean="0"/>
          </a:p>
          <a:p>
            <a:r>
              <a:rPr lang="ja-JP" altLang="en-US" dirty="0" smtClean="0"/>
              <a:t>情報政策</a:t>
            </a:r>
            <a:r>
              <a:rPr lang="ja-JP" altLang="en-US" dirty="0"/>
              <a:t>委員会</a:t>
            </a:r>
            <a:endParaRPr lang="en-US" altLang="zh-TW" dirty="0" smtClean="0"/>
          </a:p>
          <a:p>
            <a:r>
              <a:rPr lang="ja-JP" altLang="en-US" dirty="0"/>
              <a:t>九大ＣＳＩＲＴ </a:t>
            </a:r>
            <a:endParaRPr kumimoji="1" lang="ja-JP" altLang="en-US" dirty="0"/>
          </a:p>
        </p:txBody>
      </p:sp>
    </p:spTree>
    <p:extLst>
      <p:ext uri="{BB962C8B-B14F-4D97-AF65-F5344CB8AC3E}">
        <p14:creationId xmlns:p14="http://schemas.microsoft.com/office/powerpoint/2010/main" val="2029471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情報の格付け、分類と管理 </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公開可能</a:t>
            </a:r>
            <a:endParaRPr lang="en-US" altLang="ja-JP" dirty="0" smtClean="0"/>
          </a:p>
          <a:p>
            <a:r>
              <a:rPr kumimoji="1" lang="ja-JP" altLang="en-US" dirty="0"/>
              <a:t>関係者</a:t>
            </a:r>
            <a:r>
              <a:rPr kumimoji="1" lang="ja-JP" altLang="en-US" dirty="0" smtClean="0"/>
              <a:t>のみ公開可能</a:t>
            </a:r>
            <a:endParaRPr kumimoji="1" lang="en-US" altLang="ja-JP" dirty="0" smtClean="0"/>
          </a:p>
          <a:p>
            <a:r>
              <a:rPr lang="ja-JP" altLang="en-US" dirty="0" smtClean="0"/>
              <a:t>公開不可</a:t>
            </a:r>
            <a:endParaRPr kumimoji="1" lang="ja-JP" altLang="en-US" dirty="0"/>
          </a:p>
        </p:txBody>
      </p:sp>
    </p:spTree>
    <p:extLst>
      <p:ext uri="{BB962C8B-B14F-4D97-AF65-F5344CB8AC3E}">
        <p14:creationId xmlns:p14="http://schemas.microsoft.com/office/powerpoint/2010/main" val="262658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ＭＳ ゴシック" panose="020B0609070205080204" pitchFamily="49" charset="-128"/>
                <a:ea typeface="ＭＳ ゴシック" panose="020B0609070205080204" pitchFamily="49" charset="-128"/>
              </a:rPr>
              <a:t>APRIN</a:t>
            </a:r>
            <a:r>
              <a:rPr lang="ja-JP" altLang="en-US" dirty="0" smtClean="0">
                <a:latin typeface="ＭＳ ゴシック" panose="020B0609070205080204" pitchFamily="49" charset="-128"/>
                <a:ea typeface="ＭＳ ゴシック" panose="020B0609070205080204" pitchFamily="49" charset="-128"/>
              </a:rPr>
              <a:t> </a:t>
            </a:r>
            <a:r>
              <a:rPr kumimoji="1" lang="ja-JP" altLang="en-US" dirty="0" smtClean="0">
                <a:latin typeface="ＭＳ ゴシック" panose="020B0609070205080204" pitchFamily="49" charset="-128"/>
                <a:ea typeface="ＭＳ ゴシック" panose="020B0609070205080204" pitchFamily="49" charset="-128"/>
              </a:rPr>
              <a:t>の教材を参考利用</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en-US" altLang="ja-JP" dirty="0" smtClean="0">
                <a:latin typeface="ＭＳ ゴシック" panose="020B0609070205080204" pitchFamily="49" charset="-128"/>
                <a:ea typeface="ＭＳ ゴシック" panose="020B0609070205080204" pitchFamily="49" charset="-128"/>
              </a:rPr>
              <a:t>APRIN </a:t>
            </a:r>
            <a:r>
              <a:rPr kumimoji="1" lang="ja-JP" altLang="en-US" dirty="0" smtClean="0">
                <a:latin typeface="ＭＳ ゴシック" panose="020B0609070205080204" pitchFamily="49" charset="-128"/>
                <a:ea typeface="ＭＳ ゴシック" panose="020B0609070205080204" pitchFamily="49" charset="-128"/>
              </a:rPr>
              <a:t>とは</a:t>
            </a:r>
            <a:endParaRPr kumimoji="1" lang="en-US" altLang="ja-JP" dirty="0" smtClean="0">
              <a:latin typeface="ＭＳ ゴシック" panose="020B0609070205080204" pitchFamily="49" charset="-128"/>
              <a:ea typeface="ＭＳ ゴシック" panose="020B0609070205080204" pitchFamily="49" charset="-128"/>
            </a:endParaRPr>
          </a:p>
          <a:p>
            <a:pPr lvl="1"/>
            <a:r>
              <a:rPr lang="ja-JP" altLang="en-US" dirty="0"/>
              <a:t>一般財団法人公正研究推進協会</a:t>
            </a:r>
            <a:r>
              <a:rPr lang="en-US" altLang="ja-JP" dirty="0"/>
              <a:t>(APRIN, Association for the Promotion of Research Integrity</a:t>
            </a:r>
            <a:r>
              <a:rPr lang="en-US" altLang="ja-JP" dirty="0" smtClean="0"/>
              <a:t>)</a:t>
            </a:r>
          </a:p>
          <a:p>
            <a:pPr lvl="1"/>
            <a:r>
              <a:rPr lang="en-US" altLang="ja-JP" dirty="0">
                <a:latin typeface="ＭＳ ゴシック" panose="020B0609070205080204" pitchFamily="49" charset="-128"/>
                <a:ea typeface="ＭＳ ゴシック" panose="020B0609070205080204" pitchFamily="49" charset="-128"/>
              </a:rPr>
              <a:t>APRIN e</a:t>
            </a:r>
            <a:r>
              <a:rPr lang="ja-JP" altLang="en-US" dirty="0">
                <a:latin typeface="ＭＳ ゴシック" panose="020B0609070205080204" pitchFamily="49" charset="-128"/>
                <a:ea typeface="ＭＳ ゴシック" panose="020B0609070205080204" pitchFamily="49" charset="-128"/>
              </a:rPr>
              <a:t>ラーニングプログラム（</a:t>
            </a:r>
            <a:r>
              <a:rPr lang="en-US" altLang="ja-JP" dirty="0" err="1">
                <a:latin typeface="ＭＳ ゴシック" panose="020B0609070205080204" pitchFamily="49" charset="-128"/>
                <a:ea typeface="ＭＳ ゴシック" panose="020B0609070205080204" pitchFamily="49" charset="-128"/>
              </a:rPr>
              <a:t>eAPRIN</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kumimoji="1" lang="ja-JP" altLang="en-US" dirty="0" smtClean="0">
                <a:latin typeface="ＭＳ ゴシック" panose="020B0609070205080204" pitchFamily="49" charset="-128"/>
                <a:ea typeface="ＭＳ ゴシック" panose="020B0609070205080204" pitchFamily="49" charset="-128"/>
              </a:rPr>
              <a:t>研究倫理教育</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86622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38921"/>
          </a:xfrm>
        </p:spPr>
        <p:txBody>
          <a:bodyPr>
            <a:normAutofit fontScale="90000"/>
          </a:bodyPr>
          <a:lstStyle/>
          <a:p>
            <a:r>
              <a:rPr lang="ja-JP" altLang="en-US" sz="4000" dirty="0"/>
              <a:t>物理的セキュリティ保護の</a:t>
            </a:r>
            <a:r>
              <a:rPr lang="ja-JP" altLang="en-US" sz="4000" dirty="0" smtClean="0"/>
              <a:t>方針</a:t>
            </a:r>
            <a:endParaRPr kumimoji="1" lang="ja-JP" altLang="en-US" sz="4000" dirty="0"/>
          </a:p>
        </p:txBody>
      </p:sp>
      <p:sp>
        <p:nvSpPr>
          <p:cNvPr id="3" name="コンテンツ プレースホルダー 2"/>
          <p:cNvSpPr>
            <a:spLocks noGrp="1"/>
          </p:cNvSpPr>
          <p:nvPr>
            <p:ph idx="1"/>
          </p:nvPr>
        </p:nvSpPr>
        <p:spPr>
          <a:xfrm>
            <a:off x="628650" y="1299882"/>
            <a:ext cx="7886700" cy="5378824"/>
          </a:xfrm>
        </p:spPr>
        <p:txBody>
          <a:bodyPr>
            <a:normAutofit fontScale="70000" lnSpcReduction="20000"/>
          </a:bodyPr>
          <a:lstStyle/>
          <a:p>
            <a:r>
              <a:rPr lang="ja-JP" altLang="en-US" dirty="0"/>
              <a:t>情報ネットワーク接続の管理 </a:t>
            </a:r>
          </a:p>
          <a:p>
            <a:pPr lvl="1"/>
            <a:r>
              <a:rPr lang="ja-JP" altLang="en-US" dirty="0" smtClean="0"/>
              <a:t>情報</a:t>
            </a:r>
            <a:r>
              <a:rPr lang="ja-JP" altLang="en-US" dirty="0"/>
              <a:t>システムを情報セキュリティ責任者</a:t>
            </a:r>
            <a:r>
              <a:rPr lang="en-US" altLang="ja-JP" dirty="0"/>
              <a:t>(</a:t>
            </a:r>
            <a:r>
              <a:rPr lang="ja-JP" altLang="en-US" dirty="0"/>
              <a:t>部局長等</a:t>
            </a:r>
            <a:r>
              <a:rPr lang="en-US" altLang="ja-JP" dirty="0"/>
              <a:t>)</a:t>
            </a:r>
            <a:r>
              <a:rPr lang="ja-JP" altLang="en-US" dirty="0"/>
              <a:t>の許可なく情報ネットワーク機器（公共情報端末や情報</a:t>
            </a:r>
            <a:r>
              <a:rPr lang="ja-JP" altLang="en-US" dirty="0" smtClean="0"/>
              <a:t>コンセント</a:t>
            </a:r>
            <a:r>
              <a:rPr lang="ja-JP" altLang="en-US" dirty="0"/>
              <a:t>を含む）に接続してはならない。 </a:t>
            </a:r>
          </a:p>
          <a:p>
            <a:pPr lvl="1"/>
            <a:r>
              <a:rPr lang="ja-JP" altLang="en-US" dirty="0" smtClean="0"/>
              <a:t>バックドア</a:t>
            </a:r>
            <a:r>
              <a:rPr lang="ja-JP" altLang="en-US" dirty="0"/>
              <a:t>（ＰＰＰサーバ、コンピュータに接続する公衆回線、ＶＰＮ装置及びソフトウェア等大学構内</a:t>
            </a:r>
            <a:r>
              <a:rPr lang="ja-JP" altLang="en-US" dirty="0" smtClean="0"/>
              <a:t>以外から</a:t>
            </a:r>
            <a:r>
              <a:rPr lang="ja-JP" altLang="en-US" dirty="0"/>
              <a:t>あたかも構内からの接続であるように見せることができる設備、以下「学外からのＬＡＮ接続」という。</a:t>
            </a:r>
            <a:r>
              <a:rPr lang="ja-JP" altLang="en-US" dirty="0" smtClean="0"/>
              <a:t>）を</a:t>
            </a:r>
            <a:r>
              <a:rPr lang="ja-JP" altLang="en-US" dirty="0"/>
              <a:t>設置し、接続することを原則的に禁止する。 </a:t>
            </a:r>
          </a:p>
          <a:p>
            <a:pPr lvl="1"/>
            <a:r>
              <a:rPr lang="en-US" altLang="ja-JP" dirty="0" smtClean="0"/>
              <a:t> </a:t>
            </a:r>
            <a:r>
              <a:rPr lang="ja-JP" altLang="en-US" dirty="0"/>
              <a:t>前項の規定にかかわらず、教育・研究上必要な場合は、ＣＩＳＯの承認を得て前項の機器等を設置し本学の</a:t>
            </a:r>
            <a:r>
              <a:rPr lang="ja-JP" altLang="en-US" dirty="0" smtClean="0"/>
              <a:t>情報</a:t>
            </a:r>
            <a:r>
              <a:rPr lang="ja-JP" altLang="en-US" dirty="0"/>
              <a:t>ネットワークに接続することができる。この場合においては、次のように取り扱う</a:t>
            </a:r>
            <a:r>
              <a:rPr lang="ja-JP" altLang="en-US" dirty="0" smtClean="0"/>
              <a:t>。</a:t>
            </a:r>
            <a:r>
              <a:rPr lang="en-US" altLang="ja-JP" dirty="0" smtClean="0"/>
              <a:t> </a:t>
            </a:r>
            <a:endParaRPr lang="en-US" altLang="ja-JP" dirty="0"/>
          </a:p>
          <a:p>
            <a:pPr lvl="2"/>
            <a:r>
              <a:rPr lang="en-US" altLang="ja-JP" dirty="0"/>
              <a:t>① </a:t>
            </a:r>
            <a:r>
              <a:rPr lang="ja-JP" altLang="en-US" dirty="0"/>
              <a:t>学外からのＬＡＮ接続が承認された場合においても、地理的に学外から利用が禁じられているもの（学内</a:t>
            </a:r>
            <a:r>
              <a:rPr lang="ja-JP" altLang="en-US" dirty="0" smtClean="0"/>
              <a:t>の特定</a:t>
            </a:r>
            <a:r>
              <a:rPr lang="ja-JP" altLang="en-US" dirty="0"/>
              <a:t>の情報サービス）や、インターネットへの接続をすることはできない。 </a:t>
            </a:r>
          </a:p>
          <a:p>
            <a:pPr lvl="2"/>
            <a:r>
              <a:rPr lang="ja-JP" altLang="en-US" dirty="0"/>
              <a:t>② 管理運営部局は学内の情報サービスを運用するために必要と認められた場合は、その時点で最も安全で</a:t>
            </a:r>
            <a:r>
              <a:rPr lang="ja-JP" altLang="en-US" dirty="0" smtClean="0"/>
              <a:t>あると</a:t>
            </a:r>
            <a:r>
              <a:rPr lang="ja-JP" altLang="en-US" dirty="0"/>
              <a:t>判断される認証方法を用いて学外からの接続サービスを本学構成員に対して提供することができ、この</a:t>
            </a:r>
            <a:r>
              <a:rPr lang="ja-JP" altLang="en-US" dirty="0" smtClean="0"/>
              <a:t>サービス</a:t>
            </a:r>
            <a:r>
              <a:rPr lang="ja-JP" altLang="en-US" dirty="0"/>
              <a:t>を利用する場合はインターネットへの接続も利用できるものとする。 </a:t>
            </a:r>
          </a:p>
          <a:p>
            <a:pPr lvl="2"/>
            <a:r>
              <a:rPr lang="ja-JP" altLang="en-US" dirty="0"/>
              <a:t>③ システム管理者は、管理運営部局が提供する学外からのＬＡＮ接続サービスを利用したアクセスが不適当</a:t>
            </a:r>
            <a:r>
              <a:rPr lang="ja-JP" altLang="en-US" dirty="0" smtClean="0"/>
              <a:t>である</a:t>
            </a:r>
            <a:r>
              <a:rPr lang="ja-JP" altLang="en-US" dirty="0"/>
              <a:t>と判断した場合は管理するシステムへのアクセスを拒否することができる。 </a:t>
            </a:r>
          </a:p>
          <a:p>
            <a:pPr lvl="1"/>
            <a:r>
              <a:rPr lang="ja-JP" altLang="en-US" dirty="0" smtClean="0"/>
              <a:t>本学</a:t>
            </a:r>
            <a:r>
              <a:rPr lang="ja-JP" altLang="en-US" dirty="0"/>
              <a:t>のＩＰアドレス及びドメインは、基本的に本学の教職員等及び学生等のみが利用可能である。 </a:t>
            </a:r>
          </a:p>
          <a:p>
            <a:pPr lvl="1"/>
            <a:r>
              <a:rPr lang="ja-JP" altLang="en-US" dirty="0" smtClean="0"/>
              <a:t>本学</a:t>
            </a:r>
            <a:r>
              <a:rPr lang="ja-JP" altLang="en-US" dirty="0"/>
              <a:t>のＩＰアドレスは、地理的に本学のキャンパス（遠隔地施設を含む）以外の場所においても本学の</a:t>
            </a:r>
            <a:r>
              <a:rPr lang="ja-JP" altLang="en-US" dirty="0" smtClean="0"/>
              <a:t>教職員等</a:t>
            </a:r>
            <a:r>
              <a:rPr lang="ja-JP" altLang="en-US" dirty="0"/>
              <a:t>及び学生等教職員等が必要に応じて利用できる。 </a:t>
            </a:r>
            <a:endParaRPr kumimoji="1" lang="ja-JP" altLang="en-US" dirty="0"/>
          </a:p>
        </p:txBody>
      </p:sp>
    </p:spTree>
    <p:extLst>
      <p:ext uri="{BB962C8B-B14F-4D97-AF65-F5344CB8AC3E}">
        <p14:creationId xmlns:p14="http://schemas.microsoft.com/office/powerpoint/2010/main" val="2666948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研究倫理</a:t>
            </a:r>
            <a:endParaRPr kumimoji="1" lang="en-US" altLang="ja-JP" dirty="0" smtClean="0"/>
          </a:p>
          <a:p>
            <a:pPr lvl="1"/>
            <a:r>
              <a:rPr kumimoji="1" lang="ja-JP" altLang="en-US" dirty="0" smtClean="0"/>
              <a:t>責任ある研究行為について</a:t>
            </a:r>
            <a:endParaRPr kumimoji="1" lang="en-US" altLang="ja-JP" dirty="0" smtClean="0"/>
          </a:p>
          <a:p>
            <a:pPr lvl="1"/>
            <a:r>
              <a:rPr lang="ja-JP" altLang="en-US" dirty="0" smtClean="0"/>
              <a:t>研究不正</a:t>
            </a:r>
            <a:endParaRPr lang="en-US" altLang="ja-JP" dirty="0" smtClean="0"/>
          </a:p>
          <a:p>
            <a:pPr lvl="1"/>
            <a:r>
              <a:rPr kumimoji="1" lang="ja-JP" altLang="en-US" dirty="0" smtClean="0"/>
              <a:t>データ管理上の倫理問題</a:t>
            </a:r>
            <a:endParaRPr kumimoji="1" lang="en-US" altLang="ja-JP" dirty="0" smtClean="0"/>
          </a:p>
          <a:p>
            <a:pPr lvl="1"/>
            <a:r>
              <a:rPr kumimoji="1" lang="ja-JP" altLang="en-US" dirty="0" smtClean="0"/>
              <a:t>論文発表とピア・レビュー</a:t>
            </a:r>
            <a:endParaRPr kumimoji="1" lang="en-US" altLang="ja-JP" dirty="0" smtClean="0"/>
          </a:p>
          <a:p>
            <a:pPr lvl="1"/>
            <a:r>
              <a:rPr lang="ja-JP" altLang="en-US" dirty="0" smtClean="0"/>
              <a:t>共同研究</a:t>
            </a:r>
            <a:endParaRPr lang="en-US" altLang="ja-JP" dirty="0" smtClean="0"/>
          </a:p>
          <a:p>
            <a:pPr lvl="1"/>
            <a:r>
              <a:rPr kumimoji="1" lang="ja-JP" altLang="en-US" dirty="0"/>
              <a:t>研究者</a:t>
            </a:r>
            <a:r>
              <a:rPr kumimoji="1" lang="ja-JP" altLang="en-US" dirty="0" smtClean="0"/>
              <a:t>の社会的責任</a:t>
            </a:r>
            <a:endParaRPr kumimoji="1" lang="en-US" altLang="ja-JP" dirty="0" smtClean="0"/>
          </a:p>
          <a:p>
            <a:r>
              <a:rPr lang="ja-JP" altLang="en-US" dirty="0" smtClean="0"/>
              <a:t>情報倫理</a:t>
            </a:r>
            <a:endParaRPr lang="en-US" altLang="ja-JP" dirty="0" smtClean="0"/>
          </a:p>
          <a:p>
            <a:pPr lvl="1"/>
            <a:r>
              <a:rPr lang="ja-JP" altLang="en-US" dirty="0" smtClean="0"/>
              <a:t>情報</a:t>
            </a:r>
            <a:r>
              <a:rPr lang="ja-JP" altLang="en-US" dirty="0"/>
              <a:t>倫理</a:t>
            </a:r>
            <a:r>
              <a:rPr lang="ja-JP" altLang="en-US" dirty="0" smtClean="0"/>
              <a:t>と</a:t>
            </a:r>
            <a:r>
              <a:rPr lang="ja-JP" altLang="en-US" dirty="0"/>
              <a:t>は</a:t>
            </a:r>
            <a:endParaRPr lang="en-US" altLang="ja-JP" dirty="0" smtClean="0"/>
          </a:p>
          <a:p>
            <a:pPr lvl="1"/>
            <a:r>
              <a:rPr lang="ja-JP" altLang="en-US" dirty="0" smtClean="0"/>
              <a:t>九州大学情報倫理規定</a:t>
            </a:r>
            <a:endParaRPr lang="en-US" altLang="ja-JP" dirty="0" smtClean="0"/>
          </a:p>
          <a:p>
            <a:pPr lvl="1"/>
            <a:r>
              <a:rPr lang="ja-JP" altLang="en-US" smtClean="0"/>
              <a:t>九州大学情報セキュリティポリシー</a:t>
            </a:r>
            <a:endParaRPr lang="en-US" altLang="ja-JP" dirty="0" smtClean="0"/>
          </a:p>
        </p:txBody>
      </p:sp>
    </p:spTree>
    <p:extLst>
      <p:ext uri="{BB962C8B-B14F-4D97-AF65-F5344CB8AC3E}">
        <p14:creationId xmlns:p14="http://schemas.microsoft.com/office/powerpoint/2010/main" val="53946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ＭＳ ゴシック" panose="020B0609070205080204" pitchFamily="49" charset="-128"/>
                <a:ea typeface="ＭＳ ゴシック" panose="020B0609070205080204" pitchFamily="49" charset="-128"/>
              </a:rPr>
              <a:t>研究倫理＝</a:t>
            </a:r>
            <a:r>
              <a:rPr lang="ja-JP" altLang="en-US" sz="4000" dirty="0" smtClean="0">
                <a:latin typeface="ＭＳ ゴシック" panose="020B0609070205080204" pitchFamily="49" charset="-128"/>
                <a:ea typeface="ＭＳ ゴシック" panose="020B0609070205080204" pitchFamily="49" charset="-128"/>
              </a:rPr>
              <a:t>責任のある研究活動</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20000"/>
          </a:bodyPr>
          <a:lstStyle/>
          <a:p>
            <a:pPr>
              <a:lnSpc>
                <a:spcPct val="100000"/>
              </a:lnSpc>
            </a:pPr>
            <a:r>
              <a:rPr kumimoji="1" lang="ja-JP" altLang="en-US" dirty="0" smtClean="0">
                <a:latin typeface="ＭＳ ゴシック" panose="020B0609070205080204" pitchFamily="49" charset="-128"/>
                <a:ea typeface="ＭＳ ゴシック" panose="020B0609070205080204" pitchFamily="49" charset="-128"/>
              </a:rPr>
              <a:t>研究とは</a:t>
            </a:r>
            <a:endParaRPr kumimoji="1"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a:latin typeface="ＭＳ ゴシック" panose="020B0609070205080204" pitchFamily="49" charset="-128"/>
                <a:ea typeface="ＭＳ ゴシック" panose="020B0609070205080204" pitchFamily="49" charset="-128"/>
              </a:rPr>
              <a:t>既存の知識の中に感じた疑問点を拾い上げ、それに対して</a:t>
            </a:r>
            <a:r>
              <a:rPr lang="ja-JP" altLang="en-US" dirty="0" smtClean="0">
                <a:latin typeface="ＭＳ ゴシック" panose="020B0609070205080204" pitchFamily="49" charset="-128"/>
                <a:ea typeface="ＭＳ ゴシック" panose="020B0609070205080204" pitchFamily="49" charset="-128"/>
              </a:rPr>
              <a:t>科学的</a:t>
            </a:r>
            <a:r>
              <a:rPr lang="ja-JP" altLang="en-US" dirty="0">
                <a:latin typeface="ＭＳ ゴシック" panose="020B0609070205080204" pitchFamily="49" charset="-128"/>
                <a:ea typeface="ＭＳ ゴシック" panose="020B0609070205080204" pitchFamily="49" charset="-128"/>
              </a:rPr>
              <a:t>な実験を行ない、その結果を踏まえて新たな知見を</a:t>
            </a:r>
            <a:r>
              <a:rPr lang="ja-JP" altLang="en-US" dirty="0" smtClean="0">
                <a:latin typeface="ＭＳ ゴシック" panose="020B0609070205080204" pitchFamily="49" charset="-128"/>
                <a:ea typeface="ＭＳ ゴシック" panose="020B0609070205080204" pitchFamily="49" charset="-128"/>
              </a:rPr>
              <a:t>得る</a:t>
            </a:r>
            <a:endParaRPr lang="en-US" altLang="ja-JP" dirty="0" smtClean="0">
              <a:latin typeface="ＭＳ ゴシック" panose="020B0609070205080204" pitchFamily="49" charset="-128"/>
              <a:ea typeface="ＭＳ ゴシック" panose="020B0609070205080204" pitchFamily="49" charset="-128"/>
            </a:endParaRPr>
          </a:p>
          <a:p>
            <a:pPr>
              <a:lnSpc>
                <a:spcPct val="100000"/>
              </a:lnSpc>
            </a:pPr>
            <a:r>
              <a:rPr lang="ja-JP" altLang="en-US" dirty="0">
                <a:latin typeface="ＭＳ ゴシック" panose="020B0609070205080204" pitchFamily="49" charset="-128"/>
                <a:ea typeface="ＭＳ ゴシック" panose="020B0609070205080204" pitchFamily="49" charset="-128"/>
              </a:rPr>
              <a:t>共通して持つべき</a:t>
            </a:r>
            <a:r>
              <a:rPr lang="ja-JP" altLang="en-US" dirty="0" smtClean="0">
                <a:latin typeface="ＭＳ ゴシック" panose="020B0609070205080204" pitchFamily="49" charset="-128"/>
                <a:ea typeface="ＭＳ ゴシック" panose="020B0609070205080204" pitchFamily="49" charset="-128"/>
              </a:rPr>
              <a:t>価値観</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a:latin typeface="ＭＳ ゴシック" panose="020B0609070205080204" pitchFamily="49" charset="-128"/>
                <a:ea typeface="ＭＳ ゴシック" panose="020B0609070205080204" pitchFamily="49" charset="-128"/>
              </a:rPr>
              <a:t>正直</a:t>
            </a:r>
            <a:r>
              <a:rPr lang="ja-JP" altLang="en-US" dirty="0" smtClean="0">
                <a:latin typeface="ＭＳ ゴシック" panose="020B0609070205080204" pitchFamily="49" charset="-128"/>
                <a:ea typeface="ＭＳ ゴシック" panose="020B0609070205080204" pitchFamily="49" charset="-128"/>
              </a:rPr>
              <a:t>さ</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情報を正直に伝え、誠心誠意を尽くす。</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smtClean="0">
                <a:latin typeface="ＭＳ ゴシック" panose="020B0609070205080204" pitchFamily="49" charset="-128"/>
                <a:ea typeface="ＭＳ ゴシック" panose="020B0609070205080204" pitchFamily="49" charset="-128"/>
              </a:rPr>
              <a:t>正確さ</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得られた所見を誤りなく正確に伝える。</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smtClean="0">
                <a:latin typeface="ＭＳ ゴシック" panose="020B0609070205080204" pitchFamily="49" charset="-128"/>
                <a:ea typeface="ＭＳ ゴシック" panose="020B0609070205080204" pitchFamily="49" charset="-128"/>
              </a:rPr>
              <a:t>効率</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資源を無駄なく有効に使う。</a:t>
            </a:r>
            <a:endParaRPr lang="en-US" altLang="ja-JP" dirty="0" smtClean="0">
              <a:latin typeface="ＭＳ ゴシック" panose="020B0609070205080204" pitchFamily="49" charset="-128"/>
              <a:ea typeface="ＭＳ ゴシック" panose="020B0609070205080204" pitchFamily="49" charset="-128"/>
            </a:endParaRPr>
          </a:p>
          <a:p>
            <a:pPr lvl="1">
              <a:lnSpc>
                <a:spcPct val="100000"/>
              </a:lnSpc>
            </a:pPr>
            <a:r>
              <a:rPr lang="ja-JP" altLang="en-US" dirty="0" smtClean="0">
                <a:latin typeface="ＭＳ ゴシック" panose="020B0609070205080204" pitchFamily="49" charset="-128"/>
                <a:ea typeface="ＭＳ ゴシック" panose="020B0609070205080204" pitchFamily="49" charset="-128"/>
              </a:rPr>
              <a:t>客観的</a:t>
            </a:r>
            <a:endParaRPr lang="en-US" altLang="ja-JP" dirty="0" smtClean="0">
              <a:latin typeface="ＭＳ ゴシック" panose="020B0609070205080204" pitchFamily="49" charset="-128"/>
              <a:ea typeface="ＭＳ ゴシック" panose="020B0609070205080204" pitchFamily="49" charset="-128"/>
            </a:endParaRPr>
          </a:p>
          <a:p>
            <a:pPr lvl="2">
              <a:lnSpc>
                <a:spcPct val="100000"/>
              </a:lnSpc>
            </a:pPr>
            <a:r>
              <a:rPr lang="ja-JP" altLang="en-US" dirty="0">
                <a:latin typeface="ＭＳ ゴシック" panose="020B0609070205080204" pitchFamily="49" charset="-128"/>
                <a:ea typeface="ＭＳ ゴシック" panose="020B0609070205080204" pitchFamily="49" charset="-128"/>
              </a:rPr>
              <a:t>事実をそのまま</a:t>
            </a:r>
            <a:r>
              <a:rPr lang="ja-JP" altLang="en-US" dirty="0" smtClean="0">
                <a:latin typeface="ＭＳ ゴシック" panose="020B0609070205080204" pitchFamily="49" charset="-128"/>
                <a:ea typeface="ＭＳ ゴシック" panose="020B0609070205080204" pitchFamily="49" charset="-128"/>
              </a:rPr>
              <a:t>表現する。個人的な所見を加えない。</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293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責任ある研究行為に</a:t>
            </a:r>
            <a:r>
              <a:rPr lang="ja-JP" altLang="en-US" dirty="0" smtClean="0"/>
              <a:t>ついて</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責任ある研究行為</a:t>
            </a:r>
            <a:endParaRPr kumimoji="1" lang="en-US" altLang="ja-JP" dirty="0" smtClean="0"/>
          </a:p>
          <a:p>
            <a:pPr lvl="1"/>
            <a:r>
              <a:rPr lang="ja-JP" altLang="en-US" dirty="0"/>
              <a:t>各種の規則や広く受け入れられているやり方を</a:t>
            </a:r>
            <a:r>
              <a:rPr lang="ja-JP" altLang="en-US" dirty="0" smtClean="0"/>
              <a:t>守って行われる研究。</a:t>
            </a:r>
            <a:endParaRPr lang="en-US" altLang="ja-JP" dirty="0" smtClean="0"/>
          </a:p>
          <a:p>
            <a:pPr lvl="2"/>
            <a:r>
              <a:rPr lang="ja-JP" altLang="en-US" dirty="0" smtClean="0"/>
              <a:t>ルールは必ずしも明文化されているわけではない。</a:t>
            </a:r>
            <a:endParaRPr lang="en-US" altLang="ja-JP" dirty="0" smtClean="0"/>
          </a:p>
          <a:p>
            <a:pPr lvl="3"/>
            <a:r>
              <a:rPr lang="ja-JP" altLang="en-US" dirty="0" smtClean="0"/>
              <a:t>推奨されるガイドラインの存在</a:t>
            </a:r>
            <a:endParaRPr lang="en-US" altLang="ja-JP" dirty="0" smtClean="0"/>
          </a:p>
          <a:p>
            <a:pPr lvl="3"/>
            <a:r>
              <a:rPr lang="ja-JP" altLang="en-US" dirty="0" smtClean="0"/>
              <a:t>常に</a:t>
            </a:r>
            <a:r>
              <a:rPr lang="ja-JP" altLang="en-US" dirty="0"/>
              <a:t>監視</a:t>
            </a:r>
            <a:r>
              <a:rPr lang="ja-JP" altLang="en-US" dirty="0" smtClean="0"/>
              <a:t>されているわけではな</a:t>
            </a:r>
            <a:r>
              <a:rPr lang="ja-JP" altLang="en-US" dirty="0"/>
              <a:t>い</a:t>
            </a:r>
            <a:endParaRPr lang="en-US" altLang="ja-JP" dirty="0" smtClean="0"/>
          </a:p>
          <a:p>
            <a:pPr lvl="2"/>
            <a:endParaRPr kumimoji="1" lang="en-US" altLang="ja-JP" dirty="0"/>
          </a:p>
          <a:p>
            <a:endParaRPr kumimoji="1" lang="ja-JP" altLang="en-US" dirty="0"/>
          </a:p>
        </p:txBody>
      </p:sp>
    </p:spTree>
    <p:extLst>
      <p:ext uri="{BB962C8B-B14F-4D97-AF65-F5344CB8AC3E}">
        <p14:creationId xmlns:p14="http://schemas.microsoft.com/office/powerpoint/2010/main" val="364692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latin typeface="ＭＳ ゴシック" panose="020B0609070205080204" pitchFamily="49" charset="-128"/>
                <a:ea typeface="ＭＳ ゴシック" panose="020B0609070205080204" pitchFamily="49" charset="-128"/>
              </a:rPr>
              <a:t>責任のある研究</a:t>
            </a:r>
            <a:r>
              <a:rPr lang="ja-JP" altLang="en-US" sz="2400" dirty="0" smtClean="0">
                <a:latin typeface="ＭＳ ゴシック" panose="020B0609070205080204" pitchFamily="49" charset="-128"/>
                <a:ea typeface="ＭＳ ゴシック" panose="020B0609070205080204" pitchFamily="49" charset="-128"/>
              </a:rPr>
              <a:t>活動のためのルールは存在しない</a:t>
            </a:r>
            <a:r>
              <a:rPr lang="en-US" altLang="ja-JP" sz="2400" dirty="0" smtClean="0">
                <a:latin typeface="ＭＳ ゴシック" panose="020B0609070205080204" pitchFamily="49" charset="-128"/>
                <a:ea typeface="ＭＳ ゴシック" panose="020B0609070205080204" pitchFamily="49" charset="-128"/>
              </a:rPr>
              <a:t/>
            </a:r>
            <a:br>
              <a:rPr lang="en-US" altLang="ja-JP" sz="2400" dirty="0" smtClean="0">
                <a:latin typeface="ＭＳ ゴシック" panose="020B0609070205080204" pitchFamily="49" charset="-128"/>
                <a:ea typeface="ＭＳ ゴシック" panose="020B0609070205080204" pitchFamily="49" charset="-128"/>
              </a:rPr>
            </a:br>
            <a:r>
              <a:rPr lang="en-US" altLang="ja-JP" sz="24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事例 </a:t>
            </a:r>
            <a:r>
              <a:rPr lang="en-US" altLang="ja-JP" sz="2400" dirty="0" smtClean="0">
                <a:latin typeface="ＭＳ ゴシック" panose="020B0609070205080204" pitchFamily="49" charset="-128"/>
                <a:ea typeface="ＭＳ ゴシック" panose="020B0609070205080204" pitchFamily="49" charset="-128"/>
              </a:rPr>
              <a:t>-</a:t>
            </a:r>
            <a:endParaRPr kumimoji="1" lang="ja-JP" altLang="en-US" sz="2400" dirty="0"/>
          </a:p>
        </p:txBody>
      </p:sp>
      <p:sp>
        <p:nvSpPr>
          <p:cNvPr id="3" name="コンテンツ プレースホルダー 2"/>
          <p:cNvSpPr>
            <a:spLocks noGrp="1"/>
          </p:cNvSpPr>
          <p:nvPr>
            <p:ph idx="1"/>
          </p:nvPr>
        </p:nvSpPr>
        <p:spPr/>
        <p:txBody>
          <a:bodyPr>
            <a:normAutofit fontScale="92500" lnSpcReduction="10000"/>
          </a:bodyPr>
          <a:lstStyle/>
          <a:p>
            <a:pPr>
              <a:lnSpc>
                <a:spcPct val="100000"/>
              </a:lnSpc>
            </a:pPr>
            <a:r>
              <a:rPr lang="ja-JP" altLang="en-US" dirty="0">
                <a:latin typeface="ＭＳ ゴシック" panose="020B0609070205080204" pitchFamily="49" charset="-128"/>
                <a:ea typeface="ＭＳ ゴシック" panose="020B0609070205080204" pitchFamily="49" charset="-128"/>
              </a:rPr>
              <a:t>科学者の行動規範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日本学術会議</a:t>
            </a:r>
            <a:r>
              <a:rPr lang="en-US" altLang="ja-JP" dirty="0" smtClean="0">
                <a:latin typeface="ＭＳ ゴシック" panose="020B0609070205080204" pitchFamily="49" charset="-128"/>
                <a:ea typeface="ＭＳ ゴシック" panose="020B0609070205080204" pitchFamily="49" charset="-128"/>
              </a:rPr>
              <a:t>)</a:t>
            </a:r>
          </a:p>
          <a:p>
            <a:pPr lvl="1">
              <a:lnSpc>
                <a:spcPct val="100000"/>
              </a:lnSpc>
            </a:pPr>
            <a:r>
              <a:rPr lang="ja-JP" altLang="en-US" dirty="0">
                <a:latin typeface="ＭＳ ゴシック" panose="020B0609070205080204" pitchFamily="49" charset="-128"/>
                <a:ea typeface="ＭＳ ゴシック" panose="020B0609070205080204" pitchFamily="49" charset="-128"/>
              </a:rPr>
              <a:t>「科学者は、自らが携わる研究の意義と役割を</a:t>
            </a:r>
            <a:r>
              <a:rPr lang="ja-JP" altLang="en-US" dirty="0">
                <a:solidFill>
                  <a:srgbClr val="FF0000"/>
                </a:solidFill>
                <a:latin typeface="ＭＳ ゴシック" panose="020B0609070205080204" pitchFamily="49" charset="-128"/>
                <a:ea typeface="ＭＳ ゴシック" panose="020B0609070205080204" pitchFamily="49" charset="-128"/>
              </a:rPr>
              <a:t>公開して</a:t>
            </a:r>
            <a:r>
              <a:rPr lang="ja-JP" altLang="en-US" dirty="0">
                <a:latin typeface="ＭＳ ゴシック" panose="020B0609070205080204" pitchFamily="49" charset="-128"/>
                <a:ea typeface="ＭＳ ゴシック" panose="020B0609070205080204" pitchFamily="49" charset="-128"/>
              </a:rPr>
              <a:t>積極的に説明し、</a:t>
            </a:r>
            <a:r>
              <a:rPr lang="ja-JP" altLang="en-US" dirty="0" smtClean="0">
                <a:latin typeface="ＭＳ ゴシック" panose="020B0609070205080204" pitchFamily="49" charset="-128"/>
                <a:ea typeface="ＭＳ ゴシック" panose="020B0609070205080204" pitchFamily="49" charset="-128"/>
              </a:rPr>
              <a:t>その研究</a:t>
            </a:r>
            <a:r>
              <a:rPr lang="ja-JP" altLang="en-US" dirty="0">
                <a:latin typeface="ＭＳ ゴシック" panose="020B0609070205080204" pitchFamily="49" charset="-128"/>
                <a:ea typeface="ＭＳ ゴシック" panose="020B0609070205080204" pitchFamily="49" charset="-128"/>
              </a:rPr>
              <a:t>が人間、社会、環境に及ぼし得る影響や起こし得る変化を評価し、その</a:t>
            </a:r>
            <a:r>
              <a:rPr lang="ja-JP" altLang="en-US" dirty="0" smtClean="0">
                <a:latin typeface="ＭＳ ゴシック" panose="020B0609070205080204" pitchFamily="49" charset="-128"/>
                <a:ea typeface="ＭＳ ゴシック" panose="020B0609070205080204" pitchFamily="49" charset="-128"/>
              </a:rPr>
              <a:t>結果</a:t>
            </a:r>
            <a:r>
              <a:rPr lang="ja-JP" altLang="en-US" dirty="0">
                <a:latin typeface="ＭＳ ゴシック" panose="020B0609070205080204" pitchFamily="49" charset="-128"/>
                <a:ea typeface="ＭＳ ゴシック" panose="020B0609070205080204" pitchFamily="49" charset="-128"/>
              </a:rPr>
              <a:t>を</a:t>
            </a:r>
            <a:r>
              <a:rPr lang="ja-JP" altLang="en-US" dirty="0">
                <a:solidFill>
                  <a:srgbClr val="FF0000"/>
                </a:solidFill>
                <a:latin typeface="ＭＳ ゴシック" panose="020B0609070205080204" pitchFamily="49" charset="-128"/>
                <a:ea typeface="ＭＳ ゴシック" panose="020B0609070205080204" pitchFamily="49" charset="-128"/>
              </a:rPr>
              <a:t>中立性・客観性</a:t>
            </a:r>
            <a:r>
              <a:rPr lang="ja-JP" altLang="en-US" dirty="0">
                <a:latin typeface="ＭＳ ゴシック" panose="020B0609070205080204" pitchFamily="49" charset="-128"/>
                <a:ea typeface="ＭＳ ゴシック" panose="020B0609070205080204" pitchFamily="49" charset="-128"/>
              </a:rPr>
              <a:t>をもって公表すると共に、社会との建設的な対話を築く</a:t>
            </a:r>
            <a:r>
              <a:rPr lang="ja-JP" altLang="en-US" dirty="0" smtClean="0">
                <a:latin typeface="ＭＳ ゴシック" panose="020B0609070205080204" pitchFamily="49" charset="-128"/>
                <a:ea typeface="ＭＳ ゴシック" panose="020B0609070205080204" pitchFamily="49" charset="-128"/>
              </a:rPr>
              <a:t>よう</a:t>
            </a:r>
            <a:r>
              <a:rPr lang="ja-JP" altLang="en-US" dirty="0">
                <a:latin typeface="ＭＳ ゴシック" panose="020B0609070205080204" pitchFamily="49" charset="-128"/>
                <a:ea typeface="ＭＳ ゴシック" panose="020B0609070205080204" pitchFamily="49" charset="-128"/>
              </a:rPr>
              <a:t>に努める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a:lnSpc>
                <a:spcPct val="100000"/>
              </a:lnSpc>
            </a:pPr>
            <a:r>
              <a:rPr lang="ja-JP" altLang="en-US" dirty="0">
                <a:latin typeface="ＭＳ ゴシック" panose="020B0609070205080204" pitchFamily="49" charset="-128"/>
                <a:ea typeface="ＭＳ ゴシック" panose="020B0609070205080204" pitchFamily="49" charset="-128"/>
              </a:rPr>
              <a:t>研究活動の不正行為に関する特別委員会報告</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文部科学省</a:t>
            </a:r>
            <a:r>
              <a:rPr lang="en-US" altLang="ja-JP" dirty="0" smtClean="0">
                <a:latin typeface="ＭＳ ゴシック" panose="020B0609070205080204" pitchFamily="49" charset="-128"/>
                <a:ea typeface="ＭＳ ゴシック" panose="020B0609070205080204" pitchFamily="49" charset="-128"/>
              </a:rPr>
              <a:t>)</a:t>
            </a:r>
          </a:p>
          <a:p>
            <a:pPr lvl="1">
              <a:lnSpc>
                <a:spcPct val="100000"/>
              </a:lnSpc>
            </a:pPr>
            <a:r>
              <a:rPr lang="ja-JP" altLang="en-US" dirty="0">
                <a:latin typeface="ＭＳ ゴシック" panose="020B0609070205080204" pitchFamily="49" charset="-128"/>
                <a:ea typeface="ＭＳ ゴシック" panose="020B0609070205080204" pitchFamily="49" charset="-128"/>
              </a:rPr>
              <a:t>「研究成果の発表とは、研究活動によって得られた成果を、</a:t>
            </a:r>
            <a:r>
              <a:rPr lang="ja-JP" altLang="en-US" dirty="0">
                <a:solidFill>
                  <a:srgbClr val="FF0000"/>
                </a:solidFill>
                <a:latin typeface="ＭＳ ゴシック" panose="020B0609070205080204" pitchFamily="49" charset="-128"/>
                <a:ea typeface="ＭＳ ゴシック" panose="020B0609070205080204" pitchFamily="49" charset="-128"/>
              </a:rPr>
              <a:t>客観的で検証</a:t>
            </a:r>
            <a:r>
              <a:rPr lang="ja-JP" altLang="en-US" dirty="0" smtClean="0">
                <a:solidFill>
                  <a:srgbClr val="FF0000"/>
                </a:solidFill>
                <a:latin typeface="ＭＳ ゴシック" panose="020B0609070205080204" pitchFamily="49" charset="-128"/>
                <a:ea typeface="ＭＳ ゴシック" panose="020B0609070205080204" pitchFamily="49" charset="-128"/>
              </a:rPr>
              <a:t>可能な</a:t>
            </a:r>
            <a:r>
              <a:rPr lang="ja-JP" altLang="en-US" dirty="0">
                <a:solidFill>
                  <a:srgbClr val="FF0000"/>
                </a:solidFill>
                <a:latin typeface="ＭＳ ゴシック" panose="020B0609070205080204" pitchFamily="49" charset="-128"/>
                <a:ea typeface="ＭＳ ゴシック" panose="020B0609070205080204" pitchFamily="49" charset="-128"/>
              </a:rPr>
              <a:t>データ・資料を提示</a:t>
            </a:r>
            <a:r>
              <a:rPr lang="ja-JP" altLang="en-US" dirty="0">
                <a:latin typeface="ＭＳ ゴシック" panose="020B0609070205080204" pitchFamily="49" charset="-128"/>
                <a:ea typeface="ＭＳ ゴシック" panose="020B0609070205080204" pitchFamily="49" charset="-128"/>
              </a:rPr>
              <a:t>しつつ、研究者コミュニティーに向かって</a:t>
            </a:r>
            <a:r>
              <a:rPr lang="ja-JP" altLang="en-US" dirty="0">
                <a:solidFill>
                  <a:srgbClr val="FF0000"/>
                </a:solidFill>
                <a:latin typeface="ＭＳ ゴシック" panose="020B0609070205080204" pitchFamily="49" charset="-128"/>
                <a:ea typeface="ＭＳ ゴシック" panose="020B0609070205080204" pitchFamily="49" charset="-128"/>
              </a:rPr>
              <a:t>公開し</a:t>
            </a:r>
            <a:r>
              <a:rPr lang="ja-JP" altLang="en-US"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その内容</a:t>
            </a:r>
            <a:r>
              <a:rPr lang="ja-JP" altLang="en-US" dirty="0">
                <a:latin typeface="ＭＳ ゴシック" panose="020B0609070205080204" pitchFamily="49" charset="-128"/>
                <a:ea typeface="ＭＳ ゴシック" panose="020B0609070205080204" pitchFamily="49" charset="-128"/>
              </a:rPr>
              <a:t>について吟味・批判を受けることである」</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6207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責任ある研究行為の根拠と</a:t>
            </a:r>
            <a:r>
              <a:rPr lang="ja-JP" altLang="en-US" dirty="0" smtClean="0"/>
              <a:t>なり得る</a:t>
            </a:r>
            <a:r>
              <a:rPr lang="en-US" altLang="ja-JP" dirty="0" smtClean="0"/>
              <a:t>4</a:t>
            </a:r>
            <a:r>
              <a:rPr lang="ja-JP" altLang="en-US" dirty="0"/>
              <a:t>種類の</a:t>
            </a:r>
            <a:r>
              <a:rPr lang="ja-JP" altLang="en-US" dirty="0" smtClean="0"/>
              <a:t>規則</a:t>
            </a:r>
            <a:r>
              <a:rPr lang="en-US" altLang="ja-JP" dirty="0" smtClean="0"/>
              <a:t>(</a:t>
            </a:r>
            <a:r>
              <a:rPr lang="ja-JP" altLang="en-US" dirty="0" smtClean="0"/>
              <a:t>その</a:t>
            </a:r>
            <a:r>
              <a:rPr lang="en-US" altLang="ja-JP" dirty="0" smtClean="0"/>
              <a:t>1)</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職能団体の行動</a:t>
            </a:r>
            <a:r>
              <a:rPr lang="ja-JP" altLang="en-US" dirty="0" smtClean="0"/>
              <a:t>規範</a:t>
            </a:r>
            <a:endParaRPr lang="en-US" altLang="ja-JP" dirty="0" smtClean="0"/>
          </a:p>
          <a:p>
            <a:pPr lvl="1"/>
            <a:r>
              <a:rPr lang="ja-JP" altLang="en-US" dirty="0"/>
              <a:t>科学者は個人として、あるいはコミュニティとして自律的に振る舞うよう</a:t>
            </a:r>
            <a:r>
              <a:rPr lang="ja-JP" altLang="en-US" dirty="0" smtClean="0"/>
              <a:t>求められている。</a:t>
            </a:r>
            <a:endParaRPr lang="ja-JP" altLang="en-US" dirty="0"/>
          </a:p>
          <a:p>
            <a:r>
              <a:rPr lang="ja-JP" altLang="en-US" dirty="0"/>
              <a:t>行政による規制・</a:t>
            </a:r>
            <a:r>
              <a:rPr lang="ja-JP" altLang="en-US" dirty="0" smtClean="0"/>
              <a:t>指針</a:t>
            </a:r>
            <a:endParaRPr lang="en-US" altLang="ja-JP" dirty="0" smtClean="0"/>
          </a:p>
          <a:p>
            <a:pPr lvl="1"/>
            <a:r>
              <a:rPr lang="ja-JP" altLang="en-US" dirty="0"/>
              <a:t>ライフサイエンス分野における</a:t>
            </a:r>
            <a:r>
              <a:rPr lang="ja-JP" altLang="en-US" dirty="0" smtClean="0"/>
              <a:t>ルール</a:t>
            </a:r>
            <a:endParaRPr lang="en-US" altLang="ja-JP" dirty="0" smtClean="0"/>
          </a:p>
          <a:p>
            <a:pPr lvl="2"/>
            <a:r>
              <a:rPr lang="ja-JP" altLang="en-US" dirty="0"/>
              <a:t>組換え</a:t>
            </a:r>
            <a:r>
              <a:rPr lang="en-US" altLang="ja-JP" dirty="0"/>
              <a:t>DNA</a:t>
            </a:r>
            <a:r>
              <a:rPr lang="ja-JP" altLang="en-US" dirty="0"/>
              <a:t>実験、人を対象とした研究 、ヒトクローン等 、動物</a:t>
            </a:r>
            <a:r>
              <a:rPr lang="ja-JP" altLang="en-US" dirty="0" smtClean="0"/>
              <a:t>実験</a:t>
            </a:r>
            <a:endParaRPr lang="en-US" altLang="ja-JP" dirty="0" smtClean="0"/>
          </a:p>
          <a:p>
            <a:pPr lvl="1"/>
            <a:r>
              <a:rPr lang="ja-JP" altLang="en-US" dirty="0" smtClean="0"/>
              <a:t>研究</a:t>
            </a:r>
            <a:r>
              <a:rPr lang="ja-JP" altLang="en-US" dirty="0"/>
              <a:t>不正</a:t>
            </a:r>
            <a:r>
              <a:rPr lang="ja-JP" altLang="en-US" dirty="0" smtClean="0"/>
              <a:t>についてのルール</a:t>
            </a:r>
            <a:endParaRPr lang="ja-JP" altLang="en-US" dirty="0"/>
          </a:p>
        </p:txBody>
      </p:sp>
    </p:spTree>
    <p:extLst>
      <p:ext uri="{BB962C8B-B14F-4D97-AF65-F5344CB8AC3E}">
        <p14:creationId xmlns:p14="http://schemas.microsoft.com/office/powerpoint/2010/main" val="3899454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責任ある研究行為の根拠と</a:t>
            </a:r>
            <a:r>
              <a:rPr lang="ja-JP" altLang="en-US" dirty="0" smtClean="0"/>
              <a:t>なり得る</a:t>
            </a:r>
            <a:r>
              <a:rPr lang="en-US" altLang="ja-JP" dirty="0" smtClean="0"/>
              <a:t>4</a:t>
            </a:r>
            <a:r>
              <a:rPr lang="ja-JP" altLang="en-US" dirty="0"/>
              <a:t>種類の</a:t>
            </a:r>
            <a:r>
              <a:rPr lang="ja-JP" altLang="en-US" dirty="0" smtClean="0"/>
              <a:t>規則</a:t>
            </a:r>
            <a:r>
              <a:rPr lang="en-US" altLang="ja-JP" dirty="0" smtClean="0"/>
              <a:t>(</a:t>
            </a:r>
            <a:r>
              <a:rPr lang="ja-JP" altLang="en-US" dirty="0" smtClean="0"/>
              <a:t>その</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研究</a:t>
            </a:r>
            <a:r>
              <a:rPr lang="ja-JP" altLang="en-US" dirty="0"/>
              <a:t>機関の</a:t>
            </a:r>
            <a:r>
              <a:rPr lang="ja-JP" altLang="en-US" dirty="0" smtClean="0"/>
              <a:t>ルール</a:t>
            </a:r>
            <a:endParaRPr lang="en-US" altLang="ja-JP" dirty="0" smtClean="0"/>
          </a:p>
          <a:p>
            <a:pPr lvl="1"/>
            <a:r>
              <a:rPr lang="zh-TW" altLang="en-US" dirty="0" smtClean="0"/>
              <a:t>機関内</a:t>
            </a:r>
            <a:r>
              <a:rPr lang="en-US" altLang="zh-TW" dirty="0" smtClean="0"/>
              <a:t>xxx</a:t>
            </a:r>
            <a:r>
              <a:rPr lang="zh-TW" altLang="en-US" dirty="0" smtClean="0"/>
              <a:t>委員会</a:t>
            </a:r>
            <a:endParaRPr lang="en-US" altLang="ja-JP" dirty="0"/>
          </a:p>
          <a:p>
            <a:r>
              <a:rPr lang="ja-JP" altLang="en-US" dirty="0" smtClean="0"/>
              <a:t>個人</a:t>
            </a:r>
            <a:r>
              <a:rPr lang="ja-JP" altLang="en-US" dirty="0"/>
              <a:t>の誠実</a:t>
            </a:r>
            <a:r>
              <a:rPr lang="ja-JP" altLang="en-US" dirty="0" smtClean="0"/>
              <a:t>さ</a:t>
            </a:r>
            <a:endParaRPr lang="en-US" altLang="ja-JP" dirty="0" smtClean="0"/>
          </a:p>
          <a:p>
            <a:pPr lvl="1"/>
            <a:r>
              <a:rPr lang="ja-JP" altLang="en-US" dirty="0"/>
              <a:t>研究者自身の正しい判断能力と、正しくありたいという誠実な心が不可欠</a:t>
            </a:r>
            <a:endParaRPr kumimoji="1" lang="ja-JP" altLang="en-US" dirty="0"/>
          </a:p>
        </p:txBody>
      </p:sp>
    </p:spTree>
    <p:extLst>
      <p:ext uri="{BB962C8B-B14F-4D97-AF65-F5344CB8AC3E}">
        <p14:creationId xmlns:p14="http://schemas.microsoft.com/office/powerpoint/2010/main" val="40202344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3413</TotalTime>
  <Words>2448</Words>
  <Application>Microsoft Office PowerPoint</Application>
  <PresentationFormat>画面に合わせる (4:3)</PresentationFormat>
  <Paragraphs>189</Paragraphs>
  <Slides>30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30</vt:i4>
      </vt:variant>
    </vt:vector>
  </HeadingPairs>
  <TitlesOfParts>
    <vt:vector size="40" baseType="lpstr">
      <vt:lpstr>ＭＳ Ｐゴシック</vt:lpstr>
      <vt:lpstr>ＭＳ ゴシック</vt:lpstr>
      <vt:lpstr>新細明體</vt:lpstr>
      <vt:lpstr>游ゴシック</vt:lpstr>
      <vt:lpstr>游ゴシック Light</vt:lpstr>
      <vt:lpstr>Arial</vt:lpstr>
      <vt:lpstr>Calibri</vt:lpstr>
      <vt:lpstr>Calibri Light</vt:lpstr>
      <vt:lpstr>Office テーマ</vt:lpstr>
      <vt:lpstr>1_Office テーマ</vt:lpstr>
      <vt:lpstr>研究倫理・情報倫理</vt:lpstr>
      <vt:lpstr>学習目標 - 研究倫理と情報倫理</vt:lpstr>
      <vt:lpstr>APRIN の教材を参考利用</vt:lpstr>
      <vt:lpstr>目次</vt:lpstr>
      <vt:lpstr>研究倫理＝責任のある研究活動</vt:lpstr>
      <vt:lpstr>責任ある研究行為について</vt:lpstr>
      <vt:lpstr>責任のある研究活動のためのルールは存在しない - 事例 -</vt:lpstr>
      <vt:lpstr>責任ある研究行為の根拠となり得る4種類の規則(その1)</vt:lpstr>
      <vt:lpstr>責任ある研究行為の根拠となり得る4種類の規則(その2)</vt:lpstr>
      <vt:lpstr>研究不正</vt:lpstr>
      <vt:lpstr>研究における不正行為とは</vt:lpstr>
      <vt:lpstr>研究不正が及ぼす影響</vt:lpstr>
      <vt:lpstr>どうして研究不正が行われるのか</vt:lpstr>
      <vt:lpstr>研究不正を予防するには</vt:lpstr>
      <vt:lpstr>研究機関の責任</vt:lpstr>
      <vt:lpstr>データ管理上の倫理問題</vt:lpstr>
      <vt:lpstr>ピア・レビュー（Peer review）</vt:lpstr>
      <vt:lpstr>査読者の倫理</vt:lpstr>
      <vt:lpstr>(企業との)共同研究</vt:lpstr>
      <vt:lpstr>共同研究を行うときの注意</vt:lpstr>
      <vt:lpstr>利益相反 (りえきそうはん)</vt:lpstr>
      <vt:lpstr>個人レベルで生じ得る利益相反</vt:lpstr>
      <vt:lpstr>研究者の社会的責任</vt:lpstr>
      <vt:lpstr>情報倫理と情報モラルとは</vt:lpstr>
      <vt:lpstr>九州大学情報倫理規定</vt:lpstr>
      <vt:lpstr>九州大学情報倫理規定</vt:lpstr>
      <vt:lpstr>九州大学セキュリティポリシー</vt:lpstr>
      <vt:lpstr>組織・体制 </vt:lpstr>
      <vt:lpstr>情報の格付け、分類と管理 </vt:lpstr>
      <vt:lpstr>物理的セキュリティ保護の方針</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研究倫理</dc:title>
  <dc:creator>Koji OKAMURA</dc:creator>
  <cp:lastModifiedBy>Koji OKAMURA</cp:lastModifiedBy>
  <cp:revision>58</cp:revision>
  <cp:lastPrinted>2016-10-26T05:15:03Z</cp:lastPrinted>
  <dcterms:created xsi:type="dcterms:W3CDTF">2016-07-11T08:05:43Z</dcterms:created>
  <dcterms:modified xsi:type="dcterms:W3CDTF">2020-04-11T22:49:19Z</dcterms:modified>
</cp:coreProperties>
</file>