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2" r:id="rId3"/>
    <p:sldId id="302" r:id="rId4"/>
    <p:sldId id="257" r:id="rId5"/>
    <p:sldId id="258" r:id="rId6"/>
    <p:sldId id="259" r:id="rId7"/>
    <p:sldId id="260" r:id="rId8"/>
    <p:sldId id="261" r:id="rId9"/>
    <p:sldId id="262" r:id="rId10"/>
    <p:sldId id="263" r:id="rId11"/>
    <p:sldId id="303" r:id="rId12"/>
    <p:sldId id="274" r:id="rId13"/>
    <p:sldId id="275" r:id="rId14"/>
    <p:sldId id="304" r:id="rId15"/>
    <p:sldId id="276" r:id="rId16"/>
    <p:sldId id="264" r:id="rId17"/>
    <p:sldId id="277" r:id="rId18"/>
    <p:sldId id="278" r:id="rId19"/>
    <p:sldId id="265" r:id="rId20"/>
    <p:sldId id="279" r:id="rId21"/>
    <p:sldId id="280" r:id="rId22"/>
    <p:sldId id="281" r:id="rId23"/>
    <p:sldId id="305" r:id="rId24"/>
    <p:sldId id="266" r:id="rId25"/>
    <p:sldId id="306" r:id="rId26"/>
    <p:sldId id="267" r:id="rId27"/>
    <p:sldId id="268" r:id="rId28"/>
    <p:sldId id="307" r:id="rId29"/>
    <p:sldId id="272" r:id="rId30"/>
    <p:sldId id="308" r:id="rId31"/>
    <p:sldId id="273" r:id="rId32"/>
    <p:sldId id="282" r:id="rId33"/>
    <p:sldId id="283" r:id="rId34"/>
    <p:sldId id="284" r:id="rId35"/>
    <p:sldId id="285" r:id="rId36"/>
    <p:sldId id="286" r:id="rId37"/>
    <p:sldId id="287" r:id="rId38"/>
    <p:sldId id="309" r:id="rId39"/>
    <p:sldId id="288" r:id="rId40"/>
    <p:sldId id="289" r:id="rId41"/>
    <p:sldId id="295" r:id="rId42"/>
    <p:sldId id="290" r:id="rId43"/>
    <p:sldId id="297" r:id="rId44"/>
    <p:sldId id="300" r:id="rId45"/>
    <p:sldId id="310" r:id="rId46"/>
    <p:sldId id="311"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snapToGrid="0">
      <p:cViewPr varScale="1">
        <p:scale>
          <a:sx n="115" d="100"/>
          <a:sy n="115" d="100"/>
        </p:scale>
        <p:origin x="4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31789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2492861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2148012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892569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51495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18652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066227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557511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63635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183715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A9BFF3A-3584-4775-9FC0-ABED200CA2AC}" type="datetimeFigureOut">
              <a:rPr kumimoji="1" lang="ja-JP" altLang="en-US" smtClean="0"/>
              <a:t>2020/6/11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70363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BFF3A-3584-4775-9FC0-ABED200CA2AC}" type="datetimeFigureOut">
              <a:rPr kumimoji="1" lang="ja-JP" altLang="en-US" smtClean="0"/>
              <a:t>2020/6/11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491371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unka.go.jp/seisaku/chosakuken/seidokaisetsu/kyozai.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著作権</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981018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著作物</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「著作者の権利」によって「保護」されている（著作者に無断でコピーなどをして</a:t>
            </a:r>
            <a:r>
              <a:rPr lang="ja-JP" altLang="en-US" dirty="0" smtClean="0"/>
              <a:t>はならない</a:t>
            </a:r>
            <a:r>
              <a:rPr lang="ja-JP" altLang="en-US" dirty="0"/>
              <a:t>こととされている）ものは「著作物」といわれています</a:t>
            </a:r>
            <a:r>
              <a:rPr lang="ja-JP" altLang="en-US" dirty="0" smtClean="0"/>
              <a:t>。</a:t>
            </a:r>
            <a:endParaRPr lang="en-US" altLang="ja-JP" dirty="0" smtClean="0"/>
          </a:p>
          <a:p>
            <a:r>
              <a:rPr lang="ja-JP" altLang="en-US" dirty="0"/>
              <a:t>「思想又は感情を創作的に表現したものであつて</a:t>
            </a:r>
            <a:r>
              <a:rPr lang="ja-JP" altLang="en-US" dirty="0" smtClean="0"/>
              <a:t>，文芸</a:t>
            </a:r>
            <a:r>
              <a:rPr lang="ja-JP" altLang="en-US" dirty="0"/>
              <a:t>，学術，美術又は音楽の範囲に属するもの</a:t>
            </a:r>
            <a:r>
              <a:rPr lang="ja-JP" altLang="en-US" dirty="0" smtClean="0"/>
              <a:t>」と</a:t>
            </a:r>
            <a:r>
              <a:rPr lang="ja-JP" altLang="en-US" dirty="0"/>
              <a:t>定義</a:t>
            </a:r>
            <a:endParaRPr kumimoji="1" lang="ja-JP" altLang="en-US" dirty="0"/>
          </a:p>
        </p:txBody>
      </p:sp>
    </p:spTree>
    <p:extLst>
      <p:ext uri="{BB962C8B-B14F-4D97-AF65-F5344CB8AC3E}">
        <p14:creationId xmlns:p14="http://schemas.microsoft.com/office/powerpoint/2010/main" val="2613317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著作物に当たらないもの例</a:t>
            </a:r>
            <a:endParaRPr kumimoji="1" lang="ja-JP" altLang="en-US" dirty="0"/>
          </a:p>
        </p:txBody>
      </p:sp>
      <p:sp>
        <p:nvSpPr>
          <p:cNvPr id="3" name="コンテンツ プレースホルダー 2"/>
          <p:cNvSpPr>
            <a:spLocks noGrp="1"/>
          </p:cNvSpPr>
          <p:nvPr>
            <p:ph idx="1"/>
          </p:nvPr>
        </p:nvSpPr>
        <p:spPr>
          <a:xfrm>
            <a:off x="628650" y="1825624"/>
            <a:ext cx="7886700" cy="4814457"/>
          </a:xfrm>
        </p:spPr>
        <p:txBody>
          <a:bodyPr>
            <a:normAutofit fontScale="92500" lnSpcReduction="20000"/>
          </a:bodyPr>
          <a:lstStyle/>
          <a:p>
            <a:r>
              <a:rPr lang="ja-JP" altLang="en-US" dirty="0" smtClean="0"/>
              <a:t>「思想</a:t>
            </a:r>
            <a:r>
              <a:rPr lang="ja-JP" altLang="en-US" dirty="0"/>
              <a:t>又は感情」</a:t>
            </a:r>
            <a:r>
              <a:rPr lang="ja-JP" altLang="en-US" dirty="0" smtClean="0"/>
              <a:t>を</a:t>
            </a:r>
            <a:endParaRPr lang="en-US" altLang="ja-JP" dirty="0" smtClean="0"/>
          </a:p>
          <a:p>
            <a:pPr lvl="1"/>
            <a:r>
              <a:rPr lang="ja-JP" altLang="en-US" dirty="0"/>
              <a:t>単</a:t>
            </a:r>
            <a:r>
              <a:rPr lang="ja-JP" altLang="en-US" dirty="0" smtClean="0"/>
              <a:t>なるデータ（福岡タワーの高さ </a:t>
            </a:r>
            <a:r>
              <a:rPr lang="en-US" altLang="ja-JP" dirty="0" smtClean="0"/>
              <a:t>234</a:t>
            </a:r>
            <a:r>
              <a:rPr lang="ja-JP" altLang="en-US" dirty="0"/>
              <a:t>メートル</a:t>
            </a:r>
            <a:r>
              <a:rPr lang="ja-JP" altLang="en-US" dirty="0" smtClean="0"/>
              <a:t>）のように</a:t>
            </a:r>
            <a:r>
              <a:rPr lang="ja-JP" altLang="en-US" b="1" dirty="0" smtClean="0"/>
              <a:t>人</a:t>
            </a:r>
            <a:r>
              <a:rPr lang="ja-JP" altLang="en-US" b="1" dirty="0"/>
              <a:t>の思想や感情を伴わない</a:t>
            </a:r>
            <a:r>
              <a:rPr lang="ja-JP" altLang="en-US" b="1" dirty="0" smtClean="0"/>
              <a:t>もの</a:t>
            </a:r>
            <a:r>
              <a:rPr lang="ja-JP" altLang="en-US" dirty="0" smtClean="0"/>
              <a:t>は</a:t>
            </a:r>
            <a:r>
              <a:rPr lang="ja-JP" altLang="en-US" dirty="0"/>
              <a:t>、</a:t>
            </a:r>
            <a:r>
              <a:rPr lang="ja-JP" altLang="en-US" dirty="0" smtClean="0"/>
              <a:t>著作物</a:t>
            </a:r>
            <a:r>
              <a:rPr lang="ja-JP" altLang="en-US" dirty="0"/>
              <a:t>から</a:t>
            </a:r>
            <a:r>
              <a:rPr lang="ja-JP" altLang="en-US" dirty="0" smtClean="0"/>
              <a:t>除かれる。</a:t>
            </a:r>
            <a:endParaRPr lang="ja-JP" altLang="en-US" dirty="0"/>
          </a:p>
          <a:p>
            <a:r>
              <a:rPr lang="ja-JP" altLang="en-US" dirty="0" smtClean="0"/>
              <a:t>「</a:t>
            </a:r>
            <a:r>
              <a:rPr lang="ja-JP" altLang="en-US" dirty="0"/>
              <a:t>創作的」</a:t>
            </a:r>
            <a:r>
              <a:rPr lang="ja-JP" altLang="en-US" dirty="0" smtClean="0"/>
              <a:t>に</a:t>
            </a:r>
            <a:endParaRPr lang="en-US" altLang="ja-JP" dirty="0" smtClean="0"/>
          </a:p>
          <a:p>
            <a:pPr lvl="1"/>
            <a:r>
              <a:rPr lang="ja-JP" altLang="en-US" dirty="0"/>
              <a:t>「模倣品」</a:t>
            </a:r>
            <a:r>
              <a:rPr lang="ja-JP" altLang="en-US" dirty="0" smtClean="0"/>
              <a:t>など</a:t>
            </a:r>
            <a:r>
              <a:rPr lang="ja-JP" altLang="en-US" b="1" dirty="0" smtClean="0"/>
              <a:t>創作</a:t>
            </a:r>
            <a:r>
              <a:rPr lang="ja-JP" altLang="en-US" b="1" dirty="0"/>
              <a:t>が加わっていない</a:t>
            </a:r>
            <a:r>
              <a:rPr lang="ja-JP" altLang="en-US" b="1" dirty="0" smtClean="0"/>
              <a:t>もの</a:t>
            </a:r>
            <a:r>
              <a:rPr lang="ja-JP" altLang="en-US" dirty="0" smtClean="0"/>
              <a:t>が著作物</a:t>
            </a:r>
            <a:r>
              <a:rPr lang="ja-JP" altLang="en-US" dirty="0"/>
              <a:t>から</a:t>
            </a:r>
            <a:r>
              <a:rPr lang="ja-JP" altLang="en-US" dirty="0" smtClean="0"/>
              <a:t>除かれ</a:t>
            </a:r>
            <a:r>
              <a:rPr lang="ja-JP" altLang="en-US" dirty="0"/>
              <a:t>る</a:t>
            </a:r>
            <a:r>
              <a:rPr lang="ja-JP" altLang="en-US" dirty="0" smtClean="0"/>
              <a:t>。</a:t>
            </a:r>
            <a:r>
              <a:rPr lang="ja-JP" altLang="en-US" dirty="0"/>
              <a:t>また，「ありふれたもの」（誰が表現しても同じようなもの</a:t>
            </a:r>
            <a:r>
              <a:rPr lang="ja-JP" altLang="en-US" dirty="0" smtClean="0"/>
              <a:t>になる</a:t>
            </a:r>
            <a:r>
              <a:rPr lang="ja-JP" altLang="en-US" dirty="0"/>
              <a:t>もの）も創作性がある</a:t>
            </a:r>
            <a:r>
              <a:rPr lang="ja-JP" altLang="en-US" dirty="0" smtClean="0"/>
              <a:t>とはみなされない。</a:t>
            </a:r>
            <a:endParaRPr lang="ja-JP" altLang="en-US" dirty="0"/>
          </a:p>
          <a:p>
            <a:r>
              <a:rPr lang="ja-JP" altLang="en-US" dirty="0" smtClean="0"/>
              <a:t>「</a:t>
            </a:r>
            <a:r>
              <a:rPr lang="ja-JP" altLang="en-US" dirty="0"/>
              <a:t>表現したもの」であって</a:t>
            </a:r>
            <a:r>
              <a:rPr lang="ja-JP" altLang="en-US" dirty="0" smtClean="0"/>
              <a:t>，</a:t>
            </a:r>
            <a:endParaRPr lang="en-US" altLang="ja-JP" dirty="0" smtClean="0"/>
          </a:p>
          <a:p>
            <a:pPr lvl="1"/>
            <a:r>
              <a:rPr lang="ja-JP" altLang="en-US" dirty="0" smtClean="0"/>
              <a:t>「</a:t>
            </a:r>
            <a:r>
              <a:rPr lang="ja-JP" altLang="en-US" dirty="0"/>
              <a:t>アイディア」</a:t>
            </a:r>
            <a:r>
              <a:rPr lang="ja-JP" altLang="en-US" dirty="0" smtClean="0"/>
              <a:t>など</a:t>
            </a:r>
            <a:r>
              <a:rPr lang="ja-JP" altLang="en-US" b="1" dirty="0" smtClean="0"/>
              <a:t>表現</a:t>
            </a:r>
            <a:r>
              <a:rPr lang="ja-JP" altLang="en-US" b="1" dirty="0"/>
              <a:t>されていない</a:t>
            </a:r>
            <a:r>
              <a:rPr lang="ja-JP" altLang="en-US" b="1" dirty="0" smtClean="0"/>
              <a:t>もの</a:t>
            </a:r>
            <a:r>
              <a:rPr lang="ja-JP" altLang="en-US" dirty="0" smtClean="0"/>
              <a:t>は著作物</a:t>
            </a:r>
            <a:r>
              <a:rPr lang="ja-JP" altLang="en-US" dirty="0"/>
              <a:t>から</a:t>
            </a:r>
            <a:r>
              <a:rPr lang="ja-JP" altLang="en-US" dirty="0" smtClean="0"/>
              <a:t>除かれる。</a:t>
            </a:r>
            <a:endParaRPr lang="ja-JP" altLang="en-US" dirty="0"/>
          </a:p>
          <a:p>
            <a:r>
              <a:rPr lang="ja-JP" altLang="en-US" dirty="0" smtClean="0"/>
              <a:t>「</a:t>
            </a:r>
            <a:r>
              <a:rPr lang="ja-JP" altLang="en-US" dirty="0"/>
              <a:t>文芸，学術，美術又は音楽の範囲」に属する</a:t>
            </a:r>
            <a:r>
              <a:rPr lang="ja-JP" altLang="en-US" dirty="0" smtClean="0"/>
              <a:t>もの</a:t>
            </a:r>
            <a:endParaRPr lang="en-US" altLang="ja-JP" dirty="0" smtClean="0"/>
          </a:p>
          <a:p>
            <a:pPr lvl="1"/>
            <a:r>
              <a:rPr lang="ja-JP" altLang="en-US" dirty="0"/>
              <a:t>「工業製品」などが著作物から</a:t>
            </a:r>
            <a:r>
              <a:rPr lang="ja-JP" altLang="en-US" dirty="0" smtClean="0"/>
              <a:t>除かれる。</a:t>
            </a:r>
            <a:endParaRPr lang="en-US" altLang="ja-JP" dirty="0" smtClean="0"/>
          </a:p>
          <a:p>
            <a:pPr lvl="1"/>
            <a:endParaRPr kumimoji="1" lang="ja-JP" altLang="en-US" dirty="0"/>
          </a:p>
        </p:txBody>
      </p:sp>
    </p:spTree>
    <p:extLst>
      <p:ext uri="{BB962C8B-B14F-4D97-AF65-F5344CB8AC3E}">
        <p14:creationId xmlns:p14="http://schemas.microsoft.com/office/powerpoint/2010/main" val="594930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保護を受ける著作物</a:t>
            </a:r>
            <a:endParaRPr kumimoji="1" lang="ja-JP" altLang="en-US" dirty="0"/>
          </a:p>
        </p:txBody>
      </p:sp>
      <p:sp>
        <p:nvSpPr>
          <p:cNvPr id="3" name="コンテンツ プレースホルダー 2"/>
          <p:cNvSpPr>
            <a:spLocks noGrp="1"/>
          </p:cNvSpPr>
          <p:nvPr>
            <p:ph idx="1"/>
          </p:nvPr>
        </p:nvSpPr>
        <p:spPr/>
        <p:txBody>
          <a:bodyPr/>
          <a:lstStyle/>
          <a:p>
            <a:r>
              <a:rPr lang="ja-JP" altLang="en-US" dirty="0"/>
              <a:t>日本国民が創作した著作物（国籍の条件</a:t>
            </a:r>
            <a:r>
              <a:rPr lang="ja-JP" altLang="en-US" dirty="0" smtClean="0"/>
              <a:t>）</a:t>
            </a:r>
            <a:endParaRPr lang="en-US" altLang="ja-JP" dirty="0" smtClean="0"/>
          </a:p>
          <a:p>
            <a:r>
              <a:rPr lang="ja-JP" altLang="en-US" dirty="0"/>
              <a:t>最初に日本国内で発行（相当数のコピーの頒布）された著作物（外国で最初</a:t>
            </a:r>
            <a:r>
              <a:rPr lang="ja-JP" altLang="en-US" dirty="0" smtClean="0"/>
              <a:t>に発行</a:t>
            </a:r>
            <a:r>
              <a:rPr lang="ja-JP" altLang="en-US" dirty="0"/>
              <a:t>されたが発行後</a:t>
            </a:r>
            <a:r>
              <a:rPr lang="en-US" altLang="ja-JP" dirty="0"/>
              <a:t>30 </a:t>
            </a:r>
            <a:r>
              <a:rPr lang="ja-JP" altLang="en-US" dirty="0"/>
              <a:t>日以内に国内で発行されたものを含む）（発行地の条件</a:t>
            </a:r>
            <a:r>
              <a:rPr lang="ja-JP" altLang="en-US" dirty="0" smtClean="0"/>
              <a:t>）</a:t>
            </a:r>
            <a:endParaRPr lang="en-US" altLang="ja-JP" dirty="0" smtClean="0"/>
          </a:p>
          <a:p>
            <a:r>
              <a:rPr lang="ja-JP" altLang="en-US" dirty="0"/>
              <a:t>条約により我が国が保護の義務を負う著作物（条約の条件）</a:t>
            </a:r>
            <a:endParaRPr kumimoji="1" lang="ja-JP" altLang="en-US" dirty="0"/>
          </a:p>
        </p:txBody>
      </p:sp>
    </p:spTree>
    <p:extLst>
      <p:ext uri="{BB962C8B-B14F-4D97-AF65-F5344CB8AC3E}">
        <p14:creationId xmlns:p14="http://schemas.microsoft.com/office/powerpoint/2010/main" val="2774715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著作物の種類</a:t>
            </a:r>
            <a:endParaRPr kumimoji="1" lang="ja-JP" altLang="en-US" dirty="0"/>
          </a:p>
        </p:txBody>
      </p:sp>
      <p:pic>
        <p:nvPicPr>
          <p:cNvPr id="4" name="図 3"/>
          <p:cNvPicPr>
            <a:picLocks noChangeAspect="1"/>
          </p:cNvPicPr>
          <p:nvPr/>
        </p:nvPicPr>
        <p:blipFill>
          <a:blip r:embed="rId2"/>
          <a:stretch>
            <a:fillRect/>
          </a:stretch>
        </p:blipFill>
        <p:spPr>
          <a:xfrm>
            <a:off x="1248487" y="1941320"/>
            <a:ext cx="6800850" cy="3505200"/>
          </a:xfrm>
          <a:prstGeom prst="rect">
            <a:avLst/>
          </a:prstGeom>
        </p:spPr>
      </p:pic>
    </p:spTree>
    <p:extLst>
      <p:ext uri="{BB962C8B-B14F-4D97-AF65-F5344CB8AC3E}">
        <p14:creationId xmlns:p14="http://schemas.microsoft.com/office/powerpoint/2010/main" val="70152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著作物の種類</a:t>
            </a:r>
            <a:endParaRPr kumimoji="1" lang="ja-JP" altLang="en-US" dirty="0"/>
          </a:p>
        </p:txBody>
      </p:sp>
      <p:sp>
        <p:nvSpPr>
          <p:cNvPr id="4" name="コンテンツ プレースホルダー 3"/>
          <p:cNvSpPr>
            <a:spLocks noGrp="1"/>
          </p:cNvSpPr>
          <p:nvPr>
            <p:ph idx="1"/>
          </p:nvPr>
        </p:nvSpPr>
        <p:spPr/>
        <p:txBody>
          <a:bodyPr/>
          <a:lstStyle/>
          <a:p>
            <a:r>
              <a:rPr lang="ja-JP" altLang="en-US" dirty="0"/>
              <a:t>「創作的な加工」によって創られる「二次的著作物</a:t>
            </a:r>
            <a:r>
              <a:rPr lang="ja-JP" altLang="en-US" dirty="0" smtClean="0"/>
              <a:t>」</a:t>
            </a:r>
            <a:endParaRPr lang="en-US" altLang="ja-JP" dirty="0" smtClean="0"/>
          </a:p>
          <a:p>
            <a:r>
              <a:rPr lang="ja-JP" altLang="en-US" dirty="0"/>
              <a:t>「創作的な組合せ」によって創られる「編集著作物」と「データベースの著作物」</a:t>
            </a:r>
            <a:endParaRPr kumimoji="1" lang="ja-JP" altLang="en-US" dirty="0"/>
          </a:p>
        </p:txBody>
      </p:sp>
    </p:spTree>
    <p:extLst>
      <p:ext uri="{BB962C8B-B14F-4D97-AF65-F5344CB8AC3E}">
        <p14:creationId xmlns:p14="http://schemas.microsoft.com/office/powerpoint/2010/main" val="3803606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共同著作物</a:t>
            </a:r>
            <a:endParaRPr kumimoji="1" lang="ja-JP" altLang="en-US" dirty="0"/>
          </a:p>
        </p:txBody>
      </p:sp>
      <p:sp>
        <p:nvSpPr>
          <p:cNvPr id="3" name="コンテンツ プレースホルダー 2"/>
          <p:cNvSpPr>
            <a:spLocks noGrp="1"/>
          </p:cNvSpPr>
          <p:nvPr>
            <p:ph idx="1"/>
          </p:nvPr>
        </p:nvSpPr>
        <p:spPr/>
        <p:txBody>
          <a:bodyPr/>
          <a:lstStyle/>
          <a:p>
            <a:r>
              <a:rPr lang="ja-JP" altLang="en-US" dirty="0"/>
              <a:t>２人以上の者が共同して創作した著作物であって，その各人の寄与分を分離して</a:t>
            </a:r>
            <a:r>
              <a:rPr lang="ja-JP" altLang="en-US" dirty="0" smtClean="0"/>
              <a:t>個別</a:t>
            </a:r>
            <a:r>
              <a:rPr lang="ja-JP" altLang="en-US" dirty="0"/>
              <a:t>に利用できないものを「共同著作物」と</a:t>
            </a:r>
            <a:r>
              <a:rPr lang="ja-JP" altLang="en-US" dirty="0" smtClean="0"/>
              <a:t>呼ぶ。</a:t>
            </a:r>
            <a:endParaRPr kumimoji="1" lang="ja-JP" altLang="en-US" dirty="0"/>
          </a:p>
        </p:txBody>
      </p:sp>
    </p:spTree>
    <p:extLst>
      <p:ext uri="{BB962C8B-B14F-4D97-AF65-F5344CB8AC3E}">
        <p14:creationId xmlns:p14="http://schemas.microsoft.com/office/powerpoint/2010/main" val="2171073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著作者</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a:t>著作者とは，「著作物を創作する人」の</a:t>
            </a:r>
            <a:r>
              <a:rPr lang="ja-JP" altLang="en-US" dirty="0" smtClean="0"/>
              <a:t>こと</a:t>
            </a:r>
            <a:endParaRPr lang="en-US" altLang="ja-JP" dirty="0" smtClean="0"/>
          </a:p>
          <a:p>
            <a:r>
              <a:rPr lang="ja-JP" altLang="en-US" dirty="0"/>
              <a:t>創作活動を職業としていなくても，作文・レポートなどを書いたり</a:t>
            </a:r>
            <a:r>
              <a:rPr lang="ja-JP" altLang="en-US" dirty="0" smtClean="0"/>
              <a:t>，絵</a:t>
            </a:r>
            <a:r>
              <a:rPr lang="ja-JP" altLang="en-US" dirty="0"/>
              <a:t>を描いたりすれば，それを創作した人が著作者になります。つまり，小学生や</a:t>
            </a:r>
            <a:r>
              <a:rPr lang="ja-JP" altLang="en-US" dirty="0" smtClean="0"/>
              <a:t>幼稚園児</a:t>
            </a:r>
            <a:r>
              <a:rPr lang="ja-JP" altLang="en-US" dirty="0"/>
              <a:t>などであっても，絵を描けばその絵の著作者となり，作文を書けばその作文の</a:t>
            </a:r>
            <a:r>
              <a:rPr lang="ja-JP" altLang="en-US" dirty="0" smtClean="0"/>
              <a:t>著作者</a:t>
            </a:r>
            <a:r>
              <a:rPr lang="ja-JP" altLang="en-US" dirty="0"/>
              <a:t>と</a:t>
            </a:r>
            <a:r>
              <a:rPr lang="ja-JP" altLang="en-US" dirty="0" smtClean="0"/>
              <a:t>なる。</a:t>
            </a:r>
            <a:r>
              <a:rPr lang="ja-JP" altLang="en-US" dirty="0"/>
              <a:t>うまいか下手かということや，芸術的な価値などといったこと</a:t>
            </a:r>
            <a:r>
              <a:rPr lang="ja-JP" altLang="en-US" dirty="0" smtClean="0"/>
              <a:t>は，一切関係な</a:t>
            </a:r>
            <a:r>
              <a:rPr lang="ja-JP" altLang="en-US" dirty="0"/>
              <a:t>い</a:t>
            </a:r>
            <a:r>
              <a:rPr lang="ja-JP" altLang="en-US" dirty="0" smtClean="0"/>
              <a:t>。</a:t>
            </a:r>
            <a:endParaRPr lang="en-US" altLang="ja-JP" dirty="0" smtClean="0"/>
          </a:p>
          <a:p>
            <a:r>
              <a:rPr kumimoji="1" lang="ja-JP" altLang="en-US" dirty="0"/>
              <a:t>個人的</a:t>
            </a:r>
            <a:r>
              <a:rPr kumimoji="1" lang="ja-JP" altLang="en-US" dirty="0" smtClean="0"/>
              <a:t>な手紙なども著作物</a:t>
            </a:r>
            <a:endParaRPr kumimoji="1" lang="en-US" altLang="ja-JP" dirty="0" smtClean="0"/>
          </a:p>
          <a:p>
            <a:r>
              <a:rPr lang="ja-JP" altLang="en-US" dirty="0"/>
              <a:t>著作者とは「著作物を創作する人」のことであるため，著作物の創作を</a:t>
            </a:r>
            <a:r>
              <a:rPr lang="ja-JP" altLang="en-US" dirty="0" smtClean="0"/>
              <a:t>他人や</a:t>
            </a:r>
            <a:r>
              <a:rPr lang="ja-JP" altLang="en-US" dirty="0"/>
              <a:t>他社に委託（発注）した場合は，料金を支払ったかどうか等にかかわりなく，</a:t>
            </a:r>
            <a:r>
              <a:rPr lang="ja-JP" altLang="en-US" dirty="0" smtClean="0"/>
              <a:t>実際に</a:t>
            </a:r>
            <a:r>
              <a:rPr lang="ja-JP" altLang="en-US" dirty="0"/>
              <a:t>著作物を創作した「受注者側」が著作者</a:t>
            </a:r>
            <a:r>
              <a:rPr lang="ja-JP" altLang="en-US" dirty="0" smtClean="0"/>
              <a:t>となる</a:t>
            </a:r>
            <a:r>
              <a:rPr lang="ja-JP" altLang="en-US" dirty="0"/>
              <a:t>。</a:t>
            </a:r>
            <a:endParaRPr kumimoji="1" lang="en-US" altLang="ja-JP" dirty="0" smtClean="0"/>
          </a:p>
          <a:p>
            <a:endParaRPr kumimoji="1" lang="ja-JP" altLang="en-US" dirty="0"/>
          </a:p>
        </p:txBody>
      </p:sp>
    </p:spTree>
    <p:extLst>
      <p:ext uri="{BB962C8B-B14F-4D97-AF65-F5344CB8AC3E}">
        <p14:creationId xmlns:p14="http://schemas.microsoft.com/office/powerpoint/2010/main" val="734422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法人著作（職務著作）</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著作者になり得るのは，通常，実際の創作活動を行う自然人たる個人ですが，</a:t>
            </a:r>
            <a:r>
              <a:rPr lang="ja-JP" altLang="en-US" dirty="0" smtClean="0"/>
              <a:t>創作活動</a:t>
            </a:r>
            <a:r>
              <a:rPr lang="ja-JP" altLang="en-US" dirty="0"/>
              <a:t>を行う個人以外が著作者となる場合が法律により定められて</a:t>
            </a:r>
            <a:r>
              <a:rPr lang="ja-JP" altLang="en-US" dirty="0" smtClean="0"/>
              <a:t>いる。</a:t>
            </a:r>
            <a:endParaRPr lang="en-US" altLang="ja-JP" dirty="0" smtClean="0"/>
          </a:p>
          <a:p>
            <a:r>
              <a:rPr lang="ja-JP" altLang="en-US" dirty="0"/>
              <a:t>法人著作の</a:t>
            </a:r>
            <a:r>
              <a:rPr lang="ja-JP" altLang="en-US" dirty="0" smtClean="0"/>
              <a:t>要件</a:t>
            </a:r>
            <a:endParaRPr lang="en-US" altLang="ja-JP" dirty="0" smtClean="0"/>
          </a:p>
          <a:p>
            <a:pPr lvl="1"/>
            <a:r>
              <a:rPr lang="ja-JP" altLang="en-US" dirty="0"/>
              <a:t>その著作物をつくる「企画」を立てるのが法人（注）その他の「使用者」（例えば</a:t>
            </a:r>
            <a:r>
              <a:rPr lang="ja-JP" altLang="en-US" dirty="0" smtClean="0"/>
              <a:t>，国</a:t>
            </a:r>
            <a:r>
              <a:rPr lang="ja-JP" altLang="en-US" dirty="0"/>
              <a:t>や会社など。以下「法人等」という）である</a:t>
            </a:r>
            <a:r>
              <a:rPr lang="ja-JP" altLang="en-US" dirty="0" smtClean="0"/>
              <a:t>こと</a:t>
            </a:r>
            <a:endParaRPr lang="en-US" altLang="ja-JP" dirty="0" smtClean="0"/>
          </a:p>
          <a:p>
            <a:pPr lvl="1"/>
            <a:r>
              <a:rPr lang="ja-JP" altLang="en-US" dirty="0"/>
              <a:t>法人等の「業務に従事する者」が創作する</a:t>
            </a:r>
            <a:r>
              <a:rPr lang="ja-JP" altLang="en-US" dirty="0" smtClean="0"/>
              <a:t>こと</a:t>
            </a:r>
            <a:endParaRPr lang="en-US" altLang="ja-JP" dirty="0" smtClean="0"/>
          </a:p>
          <a:p>
            <a:pPr lvl="1"/>
            <a:r>
              <a:rPr lang="ja-JP" altLang="en-US" dirty="0"/>
              <a:t>「職務上」の行為として創作される</a:t>
            </a:r>
            <a:r>
              <a:rPr lang="ja-JP" altLang="en-US" dirty="0" smtClean="0"/>
              <a:t>こと</a:t>
            </a:r>
            <a:endParaRPr lang="en-US" altLang="ja-JP" dirty="0" smtClean="0"/>
          </a:p>
          <a:p>
            <a:pPr lvl="1"/>
            <a:r>
              <a:rPr lang="ja-JP" altLang="en-US" dirty="0"/>
              <a:t>「公表」する場合に「法人等の著作名義」で公表されるものである</a:t>
            </a:r>
            <a:r>
              <a:rPr lang="ja-JP" altLang="en-US" dirty="0" smtClean="0"/>
              <a:t>こと</a:t>
            </a:r>
            <a:endParaRPr lang="en-US" altLang="ja-JP" dirty="0" smtClean="0"/>
          </a:p>
          <a:p>
            <a:pPr lvl="1"/>
            <a:r>
              <a:rPr lang="ja-JP" altLang="en-US" dirty="0"/>
              <a:t>「契約や就業規則」に「職員を著作者とする」という定めがないこと</a:t>
            </a:r>
            <a:endParaRPr lang="en-US" altLang="ja-JP" dirty="0" smtClean="0"/>
          </a:p>
          <a:p>
            <a:pPr lvl="1"/>
            <a:endParaRPr kumimoji="1" lang="ja-JP" altLang="en-US" dirty="0"/>
          </a:p>
        </p:txBody>
      </p:sp>
    </p:spTree>
    <p:extLst>
      <p:ext uri="{BB962C8B-B14F-4D97-AF65-F5344CB8AC3E}">
        <p14:creationId xmlns:p14="http://schemas.microsoft.com/office/powerpoint/2010/main" val="4221450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「映画の著作物」の著作者</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「映画の著作物」については，「プロデューサー」，「監督」，「撮影監督」，「</a:t>
            </a:r>
            <a:r>
              <a:rPr lang="ja-JP" altLang="en-US" dirty="0" smtClean="0"/>
              <a:t>美術監督</a:t>
            </a:r>
            <a:r>
              <a:rPr lang="ja-JP" altLang="en-US" dirty="0"/>
              <a:t>」など，映画の著作物の「全体的形成に創作的に寄与した者」が著作者と</a:t>
            </a:r>
            <a:r>
              <a:rPr lang="ja-JP" altLang="en-US" dirty="0" smtClean="0"/>
              <a:t>なる。</a:t>
            </a:r>
            <a:endParaRPr lang="en-US" altLang="ja-JP" dirty="0" smtClean="0"/>
          </a:p>
          <a:p>
            <a:r>
              <a:rPr lang="ja-JP" altLang="en-US" dirty="0"/>
              <a:t>原作，脚本，映画音楽など，映画の中に「部品」などとして取り込まれている</a:t>
            </a:r>
            <a:r>
              <a:rPr lang="ja-JP" altLang="en-US" dirty="0" smtClean="0"/>
              <a:t>著作物の</a:t>
            </a:r>
            <a:r>
              <a:rPr lang="ja-JP" altLang="en-US" dirty="0"/>
              <a:t>著作者は，全体としての「映画」の著作者ではありません</a:t>
            </a:r>
            <a:r>
              <a:rPr lang="en-US" altLang="ja-JP" dirty="0"/>
              <a:t>(</a:t>
            </a:r>
            <a:r>
              <a:rPr lang="ja-JP" altLang="en-US" dirty="0"/>
              <a:t>映画をコピーする</a:t>
            </a:r>
            <a:r>
              <a:rPr lang="ja-JP" altLang="en-US" dirty="0" smtClean="0"/>
              <a:t>ときに</a:t>
            </a:r>
            <a:r>
              <a:rPr lang="ja-JP" altLang="en-US" dirty="0"/>
              <a:t>は，これらの「部品」なども同時にコピーされるため，これらの人々の了解も</a:t>
            </a:r>
            <a:r>
              <a:rPr lang="ja-JP" altLang="en-US" dirty="0" smtClean="0"/>
              <a:t>得ること</a:t>
            </a:r>
            <a:r>
              <a:rPr lang="ja-JP" altLang="en-US" dirty="0"/>
              <a:t>が必要</a:t>
            </a:r>
            <a:r>
              <a:rPr lang="en-US" altLang="ja-JP" dirty="0" smtClean="0"/>
              <a:t>)</a:t>
            </a:r>
          </a:p>
          <a:p>
            <a:endParaRPr kumimoji="1" lang="ja-JP" altLang="en-US" dirty="0"/>
          </a:p>
        </p:txBody>
      </p:sp>
    </p:spTree>
    <p:extLst>
      <p:ext uri="{BB962C8B-B14F-4D97-AF65-F5344CB8AC3E}">
        <p14:creationId xmlns:p14="http://schemas.microsoft.com/office/powerpoint/2010/main" val="1312566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権利の内容</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「著作者の権利」には，人格的利益（精神的に「傷つけられない」こと）を保護</a:t>
            </a:r>
            <a:r>
              <a:rPr lang="ja-JP" altLang="en-US" dirty="0" smtClean="0"/>
              <a:t>するため</a:t>
            </a:r>
            <a:r>
              <a:rPr lang="ja-JP" altLang="en-US" dirty="0"/>
              <a:t>の「著作者人格権」と，財産的利益（経済的に「損をしない」こと）を保護</a:t>
            </a:r>
            <a:r>
              <a:rPr lang="ja-JP" altLang="en-US" dirty="0" smtClean="0"/>
              <a:t>する「</a:t>
            </a:r>
            <a:r>
              <a:rPr lang="ja-JP" altLang="en-US" dirty="0"/>
              <a:t>著作権（財産権）」の２つが</a:t>
            </a:r>
            <a:r>
              <a:rPr lang="ja-JP" altLang="en-US" dirty="0" smtClean="0"/>
              <a:t>ある。</a:t>
            </a:r>
            <a:endParaRPr kumimoji="1" lang="ja-JP" altLang="en-US" dirty="0"/>
          </a:p>
        </p:txBody>
      </p:sp>
    </p:spTree>
    <p:extLst>
      <p:ext uri="{BB962C8B-B14F-4D97-AF65-F5344CB8AC3E}">
        <p14:creationId xmlns:p14="http://schemas.microsoft.com/office/powerpoint/2010/main" val="109213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学習目標 </a:t>
            </a:r>
            <a:r>
              <a:rPr lang="en-US" altLang="ja-JP" dirty="0" smtClean="0"/>
              <a:t>- </a:t>
            </a:r>
            <a:r>
              <a:rPr lang="ja-JP" altLang="en-US" dirty="0" smtClean="0"/>
              <a:t>著作権</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知的財産権と著作権の関係を理解</a:t>
            </a:r>
            <a:r>
              <a:rPr lang="ja-JP" altLang="en-US" dirty="0" smtClean="0"/>
              <a:t>する</a:t>
            </a:r>
            <a:r>
              <a:rPr lang="ja-JP" altLang="en-US" dirty="0"/>
              <a:t>。</a:t>
            </a:r>
            <a:endParaRPr kumimoji="1" lang="en-US" altLang="ja-JP" dirty="0" smtClean="0"/>
          </a:p>
          <a:p>
            <a:r>
              <a:rPr lang="ja-JP" altLang="en-US" dirty="0" smtClean="0"/>
              <a:t>著作者人格権と著作権の区別ができるようになる。</a:t>
            </a:r>
            <a:endParaRPr lang="en-US" altLang="ja-JP" dirty="0" smtClean="0"/>
          </a:p>
          <a:p>
            <a:r>
              <a:rPr kumimoji="1" lang="ja-JP" altLang="en-US" dirty="0" smtClean="0"/>
              <a:t>著作物の対象になる物を理解する。</a:t>
            </a:r>
            <a:endParaRPr kumimoji="1" lang="en-US" altLang="ja-JP" dirty="0" smtClean="0"/>
          </a:p>
          <a:p>
            <a:r>
              <a:rPr kumimoji="1" lang="ja-JP" altLang="en-US" dirty="0" smtClean="0"/>
              <a:t>著作権（財産権）について理解</a:t>
            </a:r>
            <a:r>
              <a:rPr lang="ja-JP" altLang="en-US" dirty="0" smtClean="0"/>
              <a:t>する</a:t>
            </a:r>
            <a:r>
              <a:rPr lang="ja-JP" altLang="en-US" dirty="0"/>
              <a:t>。</a:t>
            </a:r>
            <a:endParaRPr kumimoji="1" lang="en-US" altLang="ja-JP" dirty="0" smtClean="0"/>
          </a:p>
          <a:p>
            <a:r>
              <a:rPr lang="ja-JP" altLang="en-US" dirty="0"/>
              <a:t>著作物等の「例外的な無断利用</a:t>
            </a:r>
            <a:r>
              <a:rPr lang="ja-JP" altLang="en-US" dirty="0" smtClean="0"/>
              <a:t>」の判断が正しくできるようになる。</a:t>
            </a:r>
            <a:endParaRPr kumimoji="1" lang="ja-JP" altLang="en-US" dirty="0"/>
          </a:p>
        </p:txBody>
      </p:sp>
    </p:spTree>
    <p:extLst>
      <p:ext uri="{BB962C8B-B14F-4D97-AF65-F5344CB8AC3E}">
        <p14:creationId xmlns:p14="http://schemas.microsoft.com/office/powerpoint/2010/main" val="205336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「著作者人格権」と「著作権 </a:t>
            </a:r>
            <a:r>
              <a:rPr lang="en-US" altLang="ja-JP" dirty="0"/>
              <a:t>(</a:t>
            </a:r>
            <a:r>
              <a:rPr lang="ja-JP" altLang="en-US" dirty="0"/>
              <a:t>財産権</a:t>
            </a:r>
            <a:r>
              <a:rPr lang="en-US" altLang="ja-JP" dirty="0"/>
              <a:t>)</a:t>
            </a:r>
            <a:r>
              <a:rPr lang="ja-JP" altLang="en-US" dirty="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「著作者人格権」と「著作権（財産権）」は，著作物が創作された時点で「自動的</a:t>
            </a:r>
            <a:r>
              <a:rPr lang="ja-JP" altLang="en-US" dirty="0" smtClean="0"/>
              <a:t>」に</a:t>
            </a:r>
            <a:r>
              <a:rPr lang="ja-JP" altLang="en-US" dirty="0"/>
              <a:t>付与</a:t>
            </a:r>
            <a:r>
              <a:rPr lang="ja-JP" altLang="en-US" dirty="0" smtClean="0"/>
              <a:t>され</a:t>
            </a:r>
            <a:r>
              <a:rPr lang="ja-JP" altLang="en-US" dirty="0"/>
              <a:t>る</a:t>
            </a:r>
            <a:r>
              <a:rPr lang="ja-JP" altLang="en-US" dirty="0" smtClean="0"/>
              <a:t>。</a:t>
            </a:r>
            <a:r>
              <a:rPr lang="ja-JP" altLang="en-US" dirty="0"/>
              <a:t>したがって，権利を得るための手続きは，一切</a:t>
            </a:r>
            <a:r>
              <a:rPr lang="ja-JP" altLang="en-US" dirty="0" smtClean="0"/>
              <a:t>必要な</a:t>
            </a:r>
            <a:r>
              <a:rPr lang="ja-JP" altLang="en-US" dirty="0"/>
              <a:t>い</a:t>
            </a:r>
            <a:r>
              <a:rPr lang="ja-JP" altLang="en-US" dirty="0" smtClean="0"/>
              <a:t>（無方式主義）</a:t>
            </a:r>
            <a:endParaRPr lang="en-US" altLang="ja-JP" dirty="0" smtClean="0"/>
          </a:p>
          <a:p>
            <a:r>
              <a:rPr lang="ja-JP" altLang="en-US" dirty="0"/>
              <a:t>「著作者人格権」は，著作者が精神的に傷つけられないようにするための権利であり</a:t>
            </a:r>
            <a:r>
              <a:rPr lang="ja-JP" altLang="en-US" dirty="0" smtClean="0"/>
              <a:t>，創</a:t>
            </a:r>
            <a:r>
              <a:rPr lang="ja-JP" altLang="en-US" dirty="0"/>
              <a:t>作者としての感情を守るためのものであることから，これを譲渡したり，相続</a:t>
            </a:r>
            <a:r>
              <a:rPr lang="ja-JP" altLang="en-US" dirty="0" smtClean="0"/>
              <a:t>したり</a:t>
            </a:r>
            <a:r>
              <a:rPr lang="ja-JP" altLang="en-US" dirty="0"/>
              <a:t>することはできないこととされて</a:t>
            </a:r>
            <a:r>
              <a:rPr lang="ja-JP" altLang="en-US" dirty="0" smtClean="0"/>
              <a:t>いる。</a:t>
            </a:r>
            <a:endParaRPr lang="en-US" altLang="ja-JP" dirty="0" smtClean="0"/>
          </a:p>
          <a:p>
            <a:r>
              <a:rPr lang="ja-JP" altLang="en-US" dirty="0" smtClean="0"/>
              <a:t>財産的</a:t>
            </a:r>
            <a:r>
              <a:rPr lang="ja-JP" altLang="en-US" dirty="0"/>
              <a:t>利益を守るための「著作権（財産権）」は，土地の所有権などと同様に</a:t>
            </a:r>
            <a:r>
              <a:rPr lang="ja-JP" altLang="en-US" dirty="0" smtClean="0"/>
              <a:t>，その</a:t>
            </a:r>
            <a:r>
              <a:rPr lang="ja-JP" altLang="en-US" dirty="0"/>
              <a:t>一部又は全部を譲渡したり相続したりすることが</a:t>
            </a:r>
            <a:r>
              <a:rPr lang="ja-JP" altLang="en-US" dirty="0" smtClean="0"/>
              <a:t>できる。</a:t>
            </a:r>
            <a:endParaRPr kumimoji="1" lang="ja-JP" altLang="en-US" dirty="0"/>
          </a:p>
        </p:txBody>
      </p:sp>
    </p:spTree>
    <p:extLst>
      <p:ext uri="{BB962C8B-B14F-4D97-AF65-F5344CB8AC3E}">
        <p14:creationId xmlns:p14="http://schemas.microsoft.com/office/powerpoint/2010/main" val="3217918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「著作者人格権」の具体的な内容</a:t>
            </a:r>
            <a:endParaRPr kumimoji="1" lang="ja-JP" altLang="en-US" dirty="0"/>
          </a:p>
        </p:txBody>
      </p:sp>
      <p:sp>
        <p:nvSpPr>
          <p:cNvPr id="3" name="コンテンツ プレースホルダー 2"/>
          <p:cNvSpPr>
            <a:spLocks noGrp="1"/>
          </p:cNvSpPr>
          <p:nvPr>
            <p:ph idx="1"/>
          </p:nvPr>
        </p:nvSpPr>
        <p:spPr/>
        <p:txBody>
          <a:bodyPr/>
          <a:lstStyle/>
          <a:p>
            <a:r>
              <a:rPr lang="ja-JP" altLang="en-US" dirty="0"/>
              <a:t>公表権（無断で公表されない権利</a:t>
            </a:r>
            <a:r>
              <a:rPr lang="ja-JP" altLang="en-US" dirty="0" smtClean="0"/>
              <a:t>）</a:t>
            </a:r>
            <a:endParaRPr lang="en-US" altLang="ja-JP" dirty="0" smtClean="0"/>
          </a:p>
          <a:p>
            <a:r>
              <a:rPr lang="ja-JP" altLang="en-US" dirty="0"/>
              <a:t>氏名表示権（名前の表示を求める権利</a:t>
            </a:r>
            <a:r>
              <a:rPr lang="ja-JP" altLang="en-US" dirty="0" smtClean="0"/>
              <a:t>）</a:t>
            </a:r>
            <a:endParaRPr lang="en-US" altLang="ja-JP" dirty="0" smtClean="0"/>
          </a:p>
          <a:p>
            <a:r>
              <a:rPr lang="ja-JP" altLang="en-US" dirty="0"/>
              <a:t>同一性保持権（無断で改変されない権利）</a:t>
            </a:r>
            <a:endParaRPr kumimoji="1" lang="ja-JP" altLang="en-US" dirty="0"/>
          </a:p>
        </p:txBody>
      </p:sp>
    </p:spTree>
    <p:extLst>
      <p:ext uri="{BB962C8B-B14F-4D97-AF65-F5344CB8AC3E}">
        <p14:creationId xmlns:p14="http://schemas.microsoft.com/office/powerpoint/2010/main" val="2682100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「著作権（財産権）」の具体的な内容</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我が国の著作権法では</a:t>
            </a:r>
            <a:r>
              <a:rPr lang="ja-JP" altLang="en-US" dirty="0" smtClean="0"/>
              <a:t>，すべて</a:t>
            </a:r>
            <a:r>
              <a:rPr lang="ja-JP" altLang="en-US" dirty="0"/>
              <a:t>の「利用行為」に</a:t>
            </a:r>
            <a:r>
              <a:rPr lang="ja-JP" altLang="en-US" dirty="0" smtClean="0"/>
              <a:t>ついてが，</a:t>
            </a:r>
            <a:r>
              <a:rPr lang="ja-JP" altLang="en-US" dirty="0"/>
              <a:t>「アナログ方式」</a:t>
            </a:r>
            <a:r>
              <a:rPr lang="ja-JP" altLang="en-US" dirty="0" smtClean="0"/>
              <a:t>の場合</a:t>
            </a:r>
            <a:r>
              <a:rPr lang="ja-JP" altLang="en-US" dirty="0"/>
              <a:t>も「デジタル方式」の場合も</a:t>
            </a:r>
            <a:r>
              <a:rPr lang="ja-JP" altLang="en-US" dirty="0" smtClean="0"/>
              <a:t>，対象となる。</a:t>
            </a:r>
            <a:endParaRPr lang="en-US" altLang="ja-JP" dirty="0" smtClean="0"/>
          </a:p>
          <a:p>
            <a:r>
              <a:rPr lang="ja-JP" altLang="en-US" dirty="0"/>
              <a:t>＜コピーを作ることに関する権利＞</a:t>
            </a:r>
          </a:p>
          <a:p>
            <a:pPr lvl="1"/>
            <a:r>
              <a:rPr lang="ja-JP" altLang="en-US" dirty="0"/>
              <a:t>複製権（無断で複製されない権利</a:t>
            </a:r>
            <a:r>
              <a:rPr lang="ja-JP" altLang="en-US" dirty="0" smtClean="0"/>
              <a:t>）</a:t>
            </a:r>
            <a:endParaRPr lang="en-US" altLang="ja-JP" dirty="0" smtClean="0"/>
          </a:p>
          <a:p>
            <a:r>
              <a:rPr lang="ja-JP" altLang="en-US" dirty="0"/>
              <a:t>＜直接又はコピーを使って公衆に伝えること</a:t>
            </a:r>
            <a:r>
              <a:rPr lang="en-US" altLang="ja-JP" dirty="0"/>
              <a:t>(</a:t>
            </a:r>
            <a:r>
              <a:rPr lang="ja-JP" altLang="en-US" dirty="0"/>
              <a:t>提示</a:t>
            </a:r>
            <a:r>
              <a:rPr lang="en-US" altLang="ja-JP" dirty="0"/>
              <a:t>)</a:t>
            </a:r>
            <a:r>
              <a:rPr lang="ja-JP" altLang="en-US" dirty="0"/>
              <a:t>に関する権利＞</a:t>
            </a:r>
          </a:p>
          <a:p>
            <a:pPr lvl="1"/>
            <a:r>
              <a:rPr lang="ja-JP" altLang="en-US" dirty="0"/>
              <a:t>ア 上演権・演奏権（無断で公衆に上演・演奏されない権利</a:t>
            </a:r>
            <a:r>
              <a:rPr lang="ja-JP" altLang="en-US" dirty="0" smtClean="0"/>
              <a:t>）</a:t>
            </a:r>
            <a:endParaRPr lang="en-US" altLang="ja-JP" dirty="0" smtClean="0"/>
          </a:p>
          <a:p>
            <a:pPr lvl="1"/>
            <a:r>
              <a:rPr lang="ja-JP" altLang="en-US" dirty="0"/>
              <a:t>イ 上映権（無断で公衆に上映されない権利</a:t>
            </a:r>
            <a:r>
              <a:rPr lang="ja-JP" altLang="en-US" dirty="0" smtClean="0"/>
              <a:t>）</a:t>
            </a:r>
            <a:endParaRPr lang="en-US" altLang="ja-JP" dirty="0" smtClean="0"/>
          </a:p>
          <a:p>
            <a:pPr lvl="1"/>
            <a:r>
              <a:rPr lang="ja-JP" altLang="en-US" dirty="0"/>
              <a:t>ウ 公衆送信権（無断で公衆に送信されない権利</a:t>
            </a:r>
            <a:r>
              <a:rPr lang="ja-JP" altLang="en-US" dirty="0" smtClean="0"/>
              <a:t>）</a:t>
            </a:r>
            <a:endParaRPr lang="en-US" altLang="ja-JP" dirty="0" smtClean="0"/>
          </a:p>
          <a:p>
            <a:pPr lvl="1"/>
            <a:r>
              <a:rPr lang="ja-JP" altLang="en-US" dirty="0"/>
              <a:t>エ 公の伝達権（無断で受信機による公の伝達をされない権利</a:t>
            </a:r>
            <a:r>
              <a:rPr lang="ja-JP" altLang="en-US" dirty="0" smtClean="0"/>
              <a:t>）</a:t>
            </a:r>
            <a:endParaRPr lang="en-US" altLang="ja-JP" dirty="0" smtClean="0"/>
          </a:p>
          <a:p>
            <a:pPr lvl="1"/>
            <a:r>
              <a:rPr lang="ja-JP" altLang="en-US" dirty="0"/>
              <a:t>オ 口述権（無断で公衆に口述されない権利</a:t>
            </a:r>
            <a:r>
              <a:rPr lang="ja-JP" altLang="en-US" dirty="0" smtClean="0"/>
              <a:t>）</a:t>
            </a:r>
            <a:endParaRPr lang="en-US" altLang="ja-JP" dirty="0" smtClean="0"/>
          </a:p>
          <a:p>
            <a:pPr lvl="1"/>
            <a:r>
              <a:rPr lang="ja-JP" altLang="en-US" dirty="0"/>
              <a:t>カ 展示権（無断で公衆に展示されない権利）</a:t>
            </a:r>
            <a:endParaRPr kumimoji="1" lang="ja-JP" altLang="en-US" dirty="0"/>
          </a:p>
        </p:txBody>
      </p:sp>
    </p:spTree>
    <p:extLst>
      <p:ext uri="{BB962C8B-B14F-4D97-AF65-F5344CB8AC3E}">
        <p14:creationId xmlns:p14="http://schemas.microsoft.com/office/powerpoint/2010/main" val="3345342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「著作権（財産権）」の具体的な内容</a:t>
            </a:r>
            <a:endParaRPr kumimoji="1" lang="ja-JP" altLang="en-US" dirty="0"/>
          </a:p>
        </p:txBody>
      </p:sp>
      <p:sp>
        <p:nvSpPr>
          <p:cNvPr id="3" name="コンテンツ プレースホルダー 2"/>
          <p:cNvSpPr>
            <a:spLocks noGrp="1"/>
          </p:cNvSpPr>
          <p:nvPr>
            <p:ph idx="1"/>
          </p:nvPr>
        </p:nvSpPr>
        <p:spPr/>
        <p:txBody>
          <a:bodyPr/>
          <a:lstStyle/>
          <a:p>
            <a:r>
              <a:rPr lang="ja-JP" altLang="en-US" dirty="0"/>
              <a:t>＜コピーを使って公衆に伝えること（提供）に関する権利</a:t>
            </a:r>
            <a:r>
              <a:rPr lang="ja-JP" altLang="en-US" dirty="0" smtClean="0"/>
              <a:t>＞</a:t>
            </a:r>
            <a:endParaRPr lang="en-US" altLang="ja-JP" dirty="0" smtClean="0"/>
          </a:p>
          <a:p>
            <a:pPr lvl="1"/>
            <a:r>
              <a:rPr lang="ja-JP" altLang="en-US" dirty="0"/>
              <a:t>ア 譲渡権（無断で公衆に譲渡されない権利</a:t>
            </a:r>
            <a:r>
              <a:rPr lang="ja-JP" altLang="en-US" dirty="0" smtClean="0"/>
              <a:t>）</a:t>
            </a:r>
            <a:endParaRPr lang="en-US" altLang="ja-JP" dirty="0" smtClean="0"/>
          </a:p>
          <a:p>
            <a:pPr lvl="1"/>
            <a:r>
              <a:rPr lang="ja-JP" altLang="en-US" dirty="0"/>
              <a:t>イ 貸与権（無断で公衆に貸与されない権利</a:t>
            </a:r>
            <a:r>
              <a:rPr lang="ja-JP" altLang="en-US" dirty="0" smtClean="0"/>
              <a:t>）</a:t>
            </a:r>
            <a:endParaRPr lang="en-US" altLang="ja-JP" dirty="0" smtClean="0"/>
          </a:p>
          <a:p>
            <a:pPr lvl="1"/>
            <a:r>
              <a:rPr lang="ja-JP" altLang="en-US" dirty="0"/>
              <a:t>ウ 頒布権（無断で公衆に頒布されない権利</a:t>
            </a:r>
            <a:r>
              <a:rPr lang="ja-JP" altLang="en-US" dirty="0" smtClean="0"/>
              <a:t>）</a:t>
            </a:r>
            <a:endParaRPr lang="en-US" altLang="ja-JP" dirty="0" smtClean="0"/>
          </a:p>
          <a:p>
            <a:r>
              <a:rPr lang="ja-JP" altLang="en-US" dirty="0"/>
              <a:t>＜二次的著作物の創作・利用に関する権利</a:t>
            </a:r>
            <a:r>
              <a:rPr lang="ja-JP" altLang="en-US" dirty="0" smtClean="0"/>
              <a:t>＞</a:t>
            </a:r>
            <a:endParaRPr lang="en-US" altLang="ja-JP" dirty="0" smtClean="0"/>
          </a:p>
          <a:p>
            <a:pPr lvl="1"/>
            <a:r>
              <a:rPr lang="ja-JP" altLang="en-US" dirty="0"/>
              <a:t>ア 二次的著作物の創作権（無断で二次的著作物を「創作」されない権利</a:t>
            </a:r>
            <a:r>
              <a:rPr lang="ja-JP" altLang="en-US" dirty="0" smtClean="0"/>
              <a:t>）</a:t>
            </a:r>
            <a:endParaRPr lang="en-US" altLang="ja-JP" dirty="0" smtClean="0"/>
          </a:p>
          <a:p>
            <a:pPr lvl="1"/>
            <a:r>
              <a:rPr lang="ja-JP" altLang="en-US" dirty="0"/>
              <a:t>イ 二次的著作物の利用権（無断で二次的著作物を「利用」されない権利</a:t>
            </a:r>
            <a:r>
              <a:rPr lang="ja-JP" altLang="en-US" dirty="0" smtClean="0"/>
              <a:t>）</a:t>
            </a:r>
            <a:endParaRPr lang="en-US" altLang="ja-JP" dirty="0" smtClean="0"/>
          </a:p>
          <a:p>
            <a:pPr lvl="1"/>
            <a:endParaRPr lang="en-US" altLang="ja-JP" dirty="0" smtClean="0"/>
          </a:p>
          <a:p>
            <a:pPr lvl="1"/>
            <a:endParaRPr kumimoji="1" lang="ja-JP" altLang="en-US" dirty="0"/>
          </a:p>
        </p:txBody>
      </p:sp>
    </p:spTree>
    <p:extLst>
      <p:ext uri="{BB962C8B-B14F-4D97-AF65-F5344CB8AC3E}">
        <p14:creationId xmlns:p14="http://schemas.microsoft.com/office/powerpoint/2010/main" val="485266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保護期間</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a:t>著作権や著作隣接権などの著作権法上の権利には一定の存続期間が定められており</a:t>
            </a:r>
            <a:r>
              <a:rPr lang="ja-JP" altLang="en-US" dirty="0" smtClean="0"/>
              <a:t>，この</a:t>
            </a:r>
            <a:r>
              <a:rPr lang="ja-JP" altLang="en-US" dirty="0"/>
              <a:t>期間を「保護期間」</a:t>
            </a:r>
            <a:r>
              <a:rPr lang="ja-JP" altLang="en-US" dirty="0" smtClean="0"/>
              <a:t>という</a:t>
            </a:r>
            <a:r>
              <a:rPr lang="en-US" altLang="ja-JP" dirty="0" smtClean="0"/>
              <a:t>｡</a:t>
            </a:r>
            <a:endParaRPr lang="en-US" altLang="ja-JP" dirty="0"/>
          </a:p>
          <a:p>
            <a:r>
              <a:rPr lang="ja-JP" altLang="en-US" dirty="0"/>
              <a:t>これは，著作者等に権利を認め保護することが大切である一方，一定期間が経過</a:t>
            </a:r>
            <a:r>
              <a:rPr lang="ja-JP" altLang="en-US" dirty="0" smtClean="0"/>
              <a:t>した</a:t>
            </a:r>
            <a:r>
              <a:rPr lang="ja-JP" altLang="en-US" dirty="0"/>
              <a:t>著作物等については，その権利を消滅させることにより，社会全体の共有財産と</a:t>
            </a:r>
            <a:r>
              <a:rPr lang="ja-JP" altLang="en-US" dirty="0" smtClean="0"/>
              <a:t>して</a:t>
            </a:r>
            <a:r>
              <a:rPr lang="ja-JP" altLang="en-US" dirty="0"/>
              <a:t>自由に利用できるようにすべきであると考えられた</a:t>
            </a:r>
            <a:r>
              <a:rPr lang="ja-JP" altLang="en-US" dirty="0" smtClean="0"/>
              <a:t>ため</a:t>
            </a:r>
            <a:r>
              <a:rPr lang="en-US" altLang="ja-JP" dirty="0" smtClean="0"/>
              <a:t>｡</a:t>
            </a:r>
          </a:p>
          <a:p>
            <a:r>
              <a:rPr lang="ja-JP" altLang="en-US" dirty="0"/>
              <a:t>「著作者人格権」の保護</a:t>
            </a:r>
            <a:r>
              <a:rPr lang="ja-JP" altLang="en-US" dirty="0" smtClean="0"/>
              <a:t>期間</a:t>
            </a:r>
            <a:endParaRPr lang="en-US" altLang="ja-JP" dirty="0" smtClean="0"/>
          </a:p>
          <a:p>
            <a:pPr lvl="1"/>
            <a:r>
              <a:rPr lang="ja-JP" altLang="en-US" dirty="0"/>
              <a:t>「著作者人格権」は一身専属の権利とされているため</a:t>
            </a:r>
            <a:r>
              <a:rPr lang="en-US" altLang="ja-JP" dirty="0"/>
              <a:t>(</a:t>
            </a:r>
            <a:r>
              <a:rPr lang="ja-JP" altLang="en-US" dirty="0"/>
              <a:t>第</a:t>
            </a:r>
            <a:r>
              <a:rPr lang="en-US" altLang="ja-JP" dirty="0"/>
              <a:t>59</a:t>
            </a:r>
            <a:r>
              <a:rPr lang="ja-JP" altLang="en-US" dirty="0"/>
              <a:t>条</a:t>
            </a:r>
            <a:r>
              <a:rPr lang="en-US" altLang="ja-JP" dirty="0"/>
              <a:t>)</a:t>
            </a:r>
            <a:r>
              <a:rPr lang="ja-JP" altLang="en-US" dirty="0" err="1"/>
              <a:t>，</a:t>
            </a:r>
            <a:r>
              <a:rPr lang="ja-JP" altLang="en-US" dirty="0"/>
              <a:t>著作者が死亡</a:t>
            </a:r>
            <a:r>
              <a:rPr lang="en-US" altLang="ja-JP" dirty="0"/>
              <a:t>(</a:t>
            </a:r>
            <a:r>
              <a:rPr lang="ja-JP" altLang="en-US" dirty="0" smtClean="0"/>
              <a:t>法人の</a:t>
            </a:r>
            <a:r>
              <a:rPr lang="ja-JP" altLang="en-US" dirty="0"/>
              <a:t>場合は解散</a:t>
            </a:r>
            <a:r>
              <a:rPr lang="en-US" altLang="ja-JP" dirty="0"/>
              <a:t>) </a:t>
            </a:r>
            <a:r>
              <a:rPr lang="ja-JP" altLang="en-US" dirty="0"/>
              <a:t>すれば権利も消滅することと</a:t>
            </a:r>
            <a:r>
              <a:rPr lang="ja-JP" altLang="en-US" dirty="0" smtClean="0"/>
              <a:t>なる</a:t>
            </a:r>
            <a:r>
              <a:rPr lang="en-US" altLang="ja-JP" dirty="0" smtClean="0"/>
              <a:t>｡</a:t>
            </a:r>
            <a:r>
              <a:rPr lang="ja-JP" altLang="en-US" dirty="0"/>
              <a:t>つまり，保護期間は著作者</a:t>
            </a:r>
            <a:r>
              <a:rPr lang="ja-JP" altLang="en-US" dirty="0" smtClean="0"/>
              <a:t>の「</a:t>
            </a:r>
            <a:r>
              <a:rPr lang="ja-JP" altLang="en-US" dirty="0"/>
              <a:t>生存している期間</a:t>
            </a:r>
            <a:r>
              <a:rPr lang="ja-JP" altLang="en-US" dirty="0" smtClean="0"/>
              <a:t>」。</a:t>
            </a:r>
            <a:endParaRPr lang="en-US" altLang="ja-JP" dirty="0" smtClean="0"/>
          </a:p>
          <a:p>
            <a:pPr lvl="1"/>
            <a:r>
              <a:rPr lang="ja-JP" altLang="en-US" dirty="0"/>
              <a:t>著作者の死後（法人の解散後）においても，原則として，著作者人格権</a:t>
            </a:r>
            <a:r>
              <a:rPr lang="ja-JP" altLang="en-US" dirty="0" smtClean="0"/>
              <a:t>の侵害</a:t>
            </a:r>
            <a:r>
              <a:rPr lang="ja-JP" altLang="en-US" dirty="0"/>
              <a:t>となるべき行為をしては</a:t>
            </a:r>
            <a:r>
              <a:rPr lang="ja-JP" altLang="en-US" dirty="0" smtClean="0"/>
              <a:t>ならない</a:t>
            </a:r>
            <a:r>
              <a:rPr lang="ja-JP" altLang="en-US" dirty="0"/>
              <a:t>。</a:t>
            </a:r>
            <a:endParaRPr kumimoji="1" lang="ja-JP" altLang="en-US" dirty="0"/>
          </a:p>
        </p:txBody>
      </p:sp>
    </p:spTree>
    <p:extLst>
      <p:ext uri="{BB962C8B-B14F-4D97-AF65-F5344CB8AC3E}">
        <p14:creationId xmlns:p14="http://schemas.microsoft.com/office/powerpoint/2010/main" val="3847460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保護期間</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「著作権（財産権）」の保護</a:t>
            </a:r>
            <a:r>
              <a:rPr lang="ja-JP" altLang="en-US" dirty="0" smtClean="0"/>
              <a:t>期間</a:t>
            </a:r>
            <a:endParaRPr lang="en-US" altLang="ja-JP" dirty="0" smtClean="0"/>
          </a:p>
          <a:p>
            <a:pPr lvl="1"/>
            <a:r>
              <a:rPr lang="ja-JP" altLang="en-US" dirty="0" smtClean="0"/>
              <a:t>原則</a:t>
            </a:r>
            <a:endParaRPr lang="en-US" altLang="ja-JP" dirty="0" smtClean="0"/>
          </a:p>
          <a:p>
            <a:pPr lvl="2"/>
            <a:r>
              <a:rPr lang="ja-JP" altLang="en-US" dirty="0" smtClean="0"/>
              <a:t>「</a:t>
            </a:r>
            <a:r>
              <a:rPr lang="ja-JP" altLang="en-US" dirty="0"/>
              <a:t>著作権（財産権）」の保護期間は，著作者が著作物を「創作したとき」に始まり</a:t>
            </a:r>
            <a:r>
              <a:rPr lang="ja-JP" altLang="en-US" dirty="0" smtClean="0"/>
              <a:t>，原則</a:t>
            </a:r>
            <a:r>
              <a:rPr lang="ja-JP" altLang="en-US" dirty="0"/>
              <a:t>として著作者の「生存している期間」＋「</a:t>
            </a:r>
            <a:r>
              <a:rPr lang="ja-JP" altLang="en-US" dirty="0" smtClean="0"/>
              <a:t>死後</a:t>
            </a:r>
            <a:r>
              <a:rPr lang="en-US" altLang="ja-JP" dirty="0" smtClean="0"/>
              <a:t>70 </a:t>
            </a:r>
            <a:r>
              <a:rPr lang="ja-JP" altLang="en-US" dirty="0"/>
              <a:t>年間</a:t>
            </a:r>
            <a:r>
              <a:rPr lang="ja-JP" altLang="en-US" dirty="0" smtClean="0"/>
              <a:t>」</a:t>
            </a:r>
            <a:endParaRPr lang="en-US" altLang="ja-JP" dirty="0" smtClean="0"/>
          </a:p>
          <a:p>
            <a:pPr lvl="1"/>
            <a:r>
              <a:rPr lang="ja-JP" altLang="en-US" dirty="0" smtClean="0"/>
              <a:t>例外</a:t>
            </a:r>
            <a:endParaRPr lang="en-US" altLang="ja-JP" dirty="0" smtClean="0"/>
          </a:p>
          <a:p>
            <a:pPr lvl="2"/>
            <a:r>
              <a:rPr lang="ja-JP" altLang="en-US" dirty="0"/>
              <a:t>映画</a:t>
            </a:r>
            <a:endParaRPr lang="en-US" altLang="ja-JP" dirty="0" smtClean="0"/>
          </a:p>
          <a:p>
            <a:pPr lvl="1"/>
            <a:endParaRPr kumimoji="1" lang="ja-JP" altLang="en-US" dirty="0"/>
          </a:p>
        </p:txBody>
      </p:sp>
    </p:spTree>
    <p:extLst>
      <p:ext uri="{BB962C8B-B14F-4D97-AF65-F5344CB8AC3E}">
        <p14:creationId xmlns:p14="http://schemas.microsoft.com/office/powerpoint/2010/main" val="1792865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著作隣接権</a:t>
            </a:r>
            <a:endParaRPr kumimoji="1" lang="ja-JP" altLang="en-US" dirty="0"/>
          </a:p>
        </p:txBody>
      </p:sp>
      <p:sp>
        <p:nvSpPr>
          <p:cNvPr id="3" name="コンテンツ プレースホルダー 2"/>
          <p:cNvSpPr>
            <a:spLocks noGrp="1"/>
          </p:cNvSpPr>
          <p:nvPr>
            <p:ph idx="1"/>
          </p:nvPr>
        </p:nvSpPr>
        <p:spPr/>
        <p:txBody>
          <a:bodyPr/>
          <a:lstStyle/>
          <a:p>
            <a:r>
              <a:rPr lang="ja-JP" altLang="en-US" dirty="0"/>
              <a:t>広い意味の「著作権」は，「著作者の権利（著作権）」と「著作隣接権」に分かれて</a:t>
            </a:r>
            <a:r>
              <a:rPr lang="ja-JP" altLang="en-US" dirty="0" smtClean="0"/>
              <a:t>いるが</a:t>
            </a:r>
            <a:r>
              <a:rPr lang="ja-JP" altLang="en-US" dirty="0"/>
              <a:t>，「著作者の権利（著作権）」が著作物を「創作した者」に付与されるものである</a:t>
            </a:r>
            <a:r>
              <a:rPr lang="ja-JP" altLang="en-US" dirty="0" smtClean="0"/>
              <a:t>のに対して</a:t>
            </a:r>
            <a:r>
              <a:rPr lang="ja-JP" altLang="en-US" dirty="0"/>
              <a:t>，「著作隣接権」は，著作物などを人々に「伝達した者」に与えられる</a:t>
            </a:r>
            <a:r>
              <a:rPr lang="ja-JP" altLang="en-US" dirty="0" smtClean="0"/>
              <a:t>権利</a:t>
            </a:r>
            <a:endParaRPr lang="en-US" altLang="ja-JP" dirty="0" smtClean="0"/>
          </a:p>
          <a:p>
            <a:r>
              <a:rPr lang="ja-JP" altLang="en-US" dirty="0"/>
              <a:t>「実演家」「レコード製作者」「放送事業者」の三者が，著作</a:t>
            </a:r>
            <a:r>
              <a:rPr lang="ja-JP" altLang="en-US" dirty="0" smtClean="0"/>
              <a:t>隣接権を</a:t>
            </a:r>
            <a:r>
              <a:rPr lang="ja-JP" altLang="en-US" dirty="0"/>
              <a:t>持つ主体とされて</a:t>
            </a:r>
            <a:r>
              <a:rPr lang="ja-JP" altLang="en-US" dirty="0" smtClean="0"/>
              <a:t>いる。</a:t>
            </a:r>
            <a:endParaRPr kumimoji="1" lang="ja-JP" altLang="en-US" dirty="0"/>
          </a:p>
        </p:txBody>
      </p:sp>
    </p:spTree>
    <p:extLst>
      <p:ext uri="{BB962C8B-B14F-4D97-AF65-F5344CB8AC3E}">
        <p14:creationId xmlns:p14="http://schemas.microsoft.com/office/powerpoint/2010/main" val="3735117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実演家の権利</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実演</a:t>
            </a:r>
            <a:endParaRPr lang="en-US" altLang="ja-JP" dirty="0" smtClean="0"/>
          </a:p>
          <a:p>
            <a:pPr lvl="1"/>
            <a:r>
              <a:rPr lang="ja-JP" altLang="en-US" dirty="0"/>
              <a:t>著作物を，演劇的に演じ，舞い，演奏し，歌い，口演し，朗詠し，又はその他の</a:t>
            </a:r>
            <a:r>
              <a:rPr lang="ja-JP" altLang="en-US" dirty="0" smtClean="0"/>
              <a:t>方法</a:t>
            </a:r>
            <a:r>
              <a:rPr lang="ja-JP" altLang="en-US" dirty="0"/>
              <a:t>により演じること」や，「著作物以外のものを演じる場合で芸能的な性質を有する</a:t>
            </a:r>
            <a:r>
              <a:rPr lang="ja-JP" altLang="en-US" dirty="0" smtClean="0"/>
              <a:t>もの</a:t>
            </a:r>
            <a:endParaRPr lang="en-US" altLang="ja-JP" dirty="0" smtClean="0"/>
          </a:p>
          <a:p>
            <a:r>
              <a:rPr lang="ja-JP" altLang="en-US" dirty="0" smtClean="0"/>
              <a:t>実演家</a:t>
            </a:r>
            <a:endParaRPr lang="en-US" altLang="ja-JP" dirty="0" smtClean="0"/>
          </a:p>
          <a:p>
            <a:pPr lvl="1"/>
            <a:r>
              <a:rPr lang="ja-JP" altLang="en-US" dirty="0"/>
              <a:t>実演を行った者（俳優，舞踊家，歌手など），実演を指揮した者，実演を演出した</a:t>
            </a:r>
            <a:r>
              <a:rPr lang="ja-JP" altLang="en-US" dirty="0" smtClean="0"/>
              <a:t>者</a:t>
            </a:r>
            <a:endParaRPr lang="en-US" altLang="ja-JP" dirty="0" smtClean="0"/>
          </a:p>
          <a:p>
            <a:r>
              <a:rPr lang="ja-JP" altLang="en-US" dirty="0"/>
              <a:t>保護を受ける</a:t>
            </a:r>
            <a:r>
              <a:rPr lang="ja-JP" altLang="en-US" dirty="0" smtClean="0"/>
              <a:t>実演</a:t>
            </a:r>
            <a:endParaRPr lang="en-US" altLang="ja-JP" dirty="0" smtClean="0"/>
          </a:p>
          <a:p>
            <a:pPr lvl="1"/>
            <a:r>
              <a:rPr lang="ja-JP" altLang="en-US" dirty="0"/>
              <a:t>ア日本国内で行われた実演</a:t>
            </a:r>
          </a:p>
          <a:p>
            <a:pPr lvl="1"/>
            <a:r>
              <a:rPr lang="ja-JP" altLang="en-US" dirty="0"/>
              <a:t>イ保護を受けるレコードに固定された実演</a:t>
            </a:r>
          </a:p>
          <a:p>
            <a:pPr lvl="1"/>
            <a:r>
              <a:rPr lang="ja-JP" altLang="en-US" dirty="0"/>
              <a:t>ウ保護を受ける放送で送信された実演</a:t>
            </a:r>
          </a:p>
          <a:p>
            <a:pPr lvl="1"/>
            <a:r>
              <a:rPr lang="ja-JP" altLang="en-US" dirty="0"/>
              <a:t>エ保護を受ける有線放送で送信された実演</a:t>
            </a:r>
          </a:p>
          <a:p>
            <a:pPr lvl="1"/>
            <a:r>
              <a:rPr lang="ja-JP" altLang="en-US" dirty="0"/>
              <a:t>オ「実演家等保護条約」「実演及びレコードに関する世界知的所有権機関条約</a:t>
            </a:r>
            <a:r>
              <a:rPr lang="ja-JP" altLang="en-US" dirty="0" smtClean="0"/>
              <a:t>」「</a:t>
            </a:r>
            <a:r>
              <a:rPr lang="ja-JP" altLang="en-US" dirty="0"/>
              <a:t>ＴＲＩＰＳ協定」「視聴覚的実演に関する北京条約」により我が国が保護の</a:t>
            </a:r>
            <a:r>
              <a:rPr lang="ja-JP" altLang="en-US" dirty="0" smtClean="0"/>
              <a:t>義務を</a:t>
            </a:r>
            <a:r>
              <a:rPr lang="ja-JP" altLang="en-US" dirty="0"/>
              <a:t>負う実演</a:t>
            </a:r>
            <a:endParaRPr kumimoji="1" lang="ja-JP" altLang="en-US" dirty="0"/>
          </a:p>
        </p:txBody>
      </p:sp>
    </p:spTree>
    <p:extLst>
      <p:ext uri="{BB962C8B-B14F-4D97-AF65-F5344CB8AC3E}">
        <p14:creationId xmlns:p14="http://schemas.microsoft.com/office/powerpoint/2010/main" val="1393205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権利の種類</a:t>
            </a:r>
            <a:endParaRPr kumimoji="1" lang="ja-JP" altLang="en-US" dirty="0"/>
          </a:p>
        </p:txBody>
      </p:sp>
      <p:pic>
        <p:nvPicPr>
          <p:cNvPr id="4" name="図 3"/>
          <p:cNvPicPr>
            <a:picLocks noChangeAspect="1"/>
          </p:cNvPicPr>
          <p:nvPr/>
        </p:nvPicPr>
        <p:blipFill>
          <a:blip r:embed="rId2"/>
          <a:stretch>
            <a:fillRect/>
          </a:stretch>
        </p:blipFill>
        <p:spPr>
          <a:xfrm>
            <a:off x="1200150" y="1819497"/>
            <a:ext cx="6743700" cy="4295775"/>
          </a:xfrm>
          <a:prstGeom prst="rect">
            <a:avLst/>
          </a:prstGeom>
        </p:spPr>
      </p:pic>
      <p:sp>
        <p:nvSpPr>
          <p:cNvPr id="3" name="テキスト ボックス 2"/>
          <p:cNvSpPr txBox="1"/>
          <p:nvPr/>
        </p:nvSpPr>
        <p:spPr>
          <a:xfrm>
            <a:off x="6533803" y="4896197"/>
            <a:ext cx="822962" cy="276999"/>
          </a:xfrm>
          <a:prstGeom prst="rect">
            <a:avLst/>
          </a:prstGeom>
          <a:solidFill>
            <a:schemeClr val="bg1"/>
          </a:solidFill>
        </p:spPr>
        <p:txBody>
          <a:bodyPr wrap="square" rtlCol="0">
            <a:spAutoFit/>
          </a:bodyPr>
          <a:lstStyle/>
          <a:p>
            <a:r>
              <a:rPr kumimoji="1" lang="en-US" altLang="ja-JP" sz="1200" dirty="0" smtClean="0"/>
              <a:t>70</a:t>
            </a:r>
            <a:r>
              <a:rPr kumimoji="1" lang="ja-JP" altLang="en-US" sz="1200" dirty="0" smtClean="0"/>
              <a:t>年まで</a:t>
            </a:r>
            <a:endParaRPr kumimoji="1" lang="ja-JP" altLang="en-US" sz="1200" dirty="0"/>
          </a:p>
        </p:txBody>
      </p:sp>
    </p:spTree>
    <p:extLst>
      <p:ext uri="{BB962C8B-B14F-4D97-AF65-F5344CB8AC3E}">
        <p14:creationId xmlns:p14="http://schemas.microsoft.com/office/powerpoint/2010/main" val="2875917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「実演家人格権」の保護期間</a:t>
            </a:r>
            <a:endParaRPr kumimoji="1" lang="ja-JP" altLang="en-US" dirty="0"/>
          </a:p>
        </p:txBody>
      </p:sp>
      <p:sp>
        <p:nvSpPr>
          <p:cNvPr id="3" name="コンテンツ プレースホルダー 2"/>
          <p:cNvSpPr>
            <a:spLocks noGrp="1"/>
          </p:cNvSpPr>
          <p:nvPr>
            <p:ph idx="1"/>
          </p:nvPr>
        </p:nvSpPr>
        <p:spPr/>
        <p:txBody>
          <a:bodyPr/>
          <a:lstStyle/>
          <a:p>
            <a:r>
              <a:rPr lang="ja-JP" altLang="en-US" dirty="0"/>
              <a:t>「実演家人格権」は一身専属の権利とされているため</a:t>
            </a:r>
            <a:r>
              <a:rPr lang="en-US" altLang="ja-JP" dirty="0"/>
              <a:t>(</a:t>
            </a:r>
            <a:r>
              <a:rPr lang="ja-JP" altLang="en-US" dirty="0"/>
              <a:t>第</a:t>
            </a:r>
            <a:r>
              <a:rPr lang="en-US" altLang="ja-JP" dirty="0"/>
              <a:t>101 </a:t>
            </a:r>
            <a:r>
              <a:rPr lang="ja-JP" altLang="en-US" dirty="0"/>
              <a:t>条の</a:t>
            </a:r>
            <a:r>
              <a:rPr lang="en-US" altLang="ja-JP" dirty="0"/>
              <a:t>2)</a:t>
            </a:r>
            <a:r>
              <a:rPr lang="ja-JP" altLang="en-US" dirty="0" err="1"/>
              <a:t>，</a:t>
            </a:r>
            <a:r>
              <a:rPr lang="ja-JP" altLang="en-US" dirty="0"/>
              <a:t>実演家が</a:t>
            </a:r>
            <a:r>
              <a:rPr lang="ja-JP" altLang="en-US" dirty="0" smtClean="0"/>
              <a:t>死亡すれば</a:t>
            </a:r>
            <a:r>
              <a:rPr lang="ja-JP" altLang="en-US" dirty="0"/>
              <a:t>権利も消滅することとなります</a:t>
            </a:r>
            <a:r>
              <a:rPr lang="en-US" altLang="ja-JP" dirty="0"/>
              <a:t>｡</a:t>
            </a:r>
            <a:r>
              <a:rPr lang="ja-JP" altLang="en-US" dirty="0"/>
              <a:t>つまり，保護期間は実演家の「生存間」です。</a:t>
            </a:r>
          </a:p>
          <a:p>
            <a:r>
              <a:rPr lang="ja-JP" altLang="en-US" dirty="0"/>
              <a:t>しかし，実演家の死後においても，原則として，実演家人格権の侵害となるべき</a:t>
            </a:r>
            <a:r>
              <a:rPr lang="ja-JP" altLang="en-US" dirty="0" smtClean="0"/>
              <a:t>行為を</a:t>
            </a:r>
            <a:r>
              <a:rPr lang="ja-JP" altLang="en-US" dirty="0"/>
              <a:t>してはならないこととされています</a:t>
            </a:r>
            <a:endParaRPr kumimoji="1" lang="ja-JP" altLang="en-US" dirty="0"/>
          </a:p>
        </p:txBody>
      </p:sp>
    </p:spTree>
    <p:extLst>
      <p:ext uri="{BB962C8B-B14F-4D97-AF65-F5344CB8AC3E}">
        <p14:creationId xmlns:p14="http://schemas.microsoft.com/office/powerpoint/2010/main" val="2508200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参考書</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著作権テキスト～初めて学ぶ人のために～</a:t>
            </a:r>
            <a:r>
              <a:rPr lang="en-US" altLang="ja-JP" dirty="0"/>
              <a:t> </a:t>
            </a:r>
            <a:r>
              <a:rPr kumimoji="1" lang="ja-JP" altLang="en-US" dirty="0" smtClean="0"/>
              <a:t>文化庁</a:t>
            </a:r>
            <a:endParaRPr kumimoji="1" lang="en-US" altLang="ja-JP" dirty="0" smtClean="0"/>
          </a:p>
          <a:p>
            <a:pPr lvl="1"/>
            <a:r>
              <a:rPr lang="ja-JP" altLang="en-US" dirty="0" smtClean="0"/>
              <a:t>著作権に関する教材、資料など</a:t>
            </a:r>
            <a:endParaRPr lang="en-US" altLang="ja-JP" dirty="0" smtClean="0"/>
          </a:p>
          <a:p>
            <a:pPr lvl="1"/>
            <a:r>
              <a:rPr lang="en-US" altLang="ja-JP" dirty="0">
                <a:hlinkClick r:id="rId2"/>
              </a:rPr>
              <a:t>http://</a:t>
            </a:r>
            <a:r>
              <a:rPr lang="en-US" altLang="ja-JP" dirty="0" smtClean="0">
                <a:hlinkClick r:id="rId2"/>
              </a:rPr>
              <a:t>www.bunka.go.jp/seisaku/chosakuken/seidokaisetsu/kyozai.html</a:t>
            </a:r>
            <a:endParaRPr lang="en-US" altLang="ja-JP" dirty="0" smtClean="0"/>
          </a:p>
          <a:p>
            <a:r>
              <a:rPr lang="ja-JP" altLang="en-US" dirty="0"/>
              <a:t>著作権法の一部を改正する法律（平成</a:t>
            </a:r>
            <a:r>
              <a:rPr lang="en-US" altLang="ja-JP" dirty="0"/>
              <a:t>30</a:t>
            </a:r>
            <a:r>
              <a:rPr lang="ja-JP" altLang="en-US" dirty="0"/>
              <a:t>年法律第</a:t>
            </a:r>
            <a:r>
              <a:rPr lang="en-US" altLang="ja-JP" dirty="0"/>
              <a:t>30</a:t>
            </a:r>
            <a:r>
              <a:rPr lang="ja-JP" altLang="en-US" dirty="0"/>
              <a:t>号）に</a:t>
            </a:r>
            <a:r>
              <a:rPr lang="ja-JP" altLang="en-US" dirty="0" smtClean="0"/>
              <a:t>ついて、文化庁</a:t>
            </a:r>
            <a:endParaRPr lang="en-US" altLang="ja-JP" dirty="0" smtClean="0"/>
          </a:p>
          <a:p>
            <a:pPr lvl="1"/>
            <a:r>
              <a:rPr lang="en-US" altLang="ja-JP" dirty="0"/>
              <a:t>http://www.bunka.go.jp/seisaku/chosakuken/hokaisei/h30_hokaisei/</a:t>
            </a:r>
            <a:endParaRPr kumimoji="1" lang="ja-JP" altLang="en-US" dirty="0"/>
          </a:p>
        </p:txBody>
      </p:sp>
    </p:spTree>
    <p:extLst>
      <p:ext uri="{BB962C8B-B14F-4D97-AF65-F5344CB8AC3E}">
        <p14:creationId xmlns:p14="http://schemas.microsoft.com/office/powerpoint/2010/main" val="1615492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「著作隣接権（財産権）」の保護期間</a:t>
            </a:r>
            <a:endParaRPr kumimoji="1" lang="ja-JP" altLang="en-US" dirty="0"/>
          </a:p>
        </p:txBody>
      </p:sp>
      <p:pic>
        <p:nvPicPr>
          <p:cNvPr id="5" name="図 4"/>
          <p:cNvPicPr>
            <a:picLocks noChangeAspect="1"/>
          </p:cNvPicPr>
          <p:nvPr/>
        </p:nvPicPr>
        <p:blipFill>
          <a:blip r:embed="rId2"/>
          <a:stretch>
            <a:fillRect/>
          </a:stretch>
        </p:blipFill>
        <p:spPr>
          <a:xfrm>
            <a:off x="1219200" y="2384366"/>
            <a:ext cx="6705600" cy="2533650"/>
          </a:xfrm>
          <a:prstGeom prst="rect">
            <a:avLst/>
          </a:prstGeom>
        </p:spPr>
      </p:pic>
      <p:sp>
        <p:nvSpPr>
          <p:cNvPr id="6" name="テキスト ボックス 5"/>
          <p:cNvSpPr txBox="1"/>
          <p:nvPr/>
        </p:nvSpPr>
        <p:spPr>
          <a:xfrm>
            <a:off x="5203767" y="2926081"/>
            <a:ext cx="606830" cy="276999"/>
          </a:xfrm>
          <a:prstGeom prst="rect">
            <a:avLst/>
          </a:prstGeom>
          <a:solidFill>
            <a:schemeClr val="bg1"/>
          </a:solidFill>
        </p:spPr>
        <p:txBody>
          <a:bodyPr wrap="square" rtlCol="0">
            <a:spAutoFit/>
          </a:bodyPr>
          <a:lstStyle/>
          <a:p>
            <a:r>
              <a:rPr kumimoji="1" lang="en-US" altLang="ja-JP" sz="1200" dirty="0" smtClean="0"/>
              <a:t>70</a:t>
            </a:r>
            <a:r>
              <a:rPr kumimoji="1" lang="ja-JP" altLang="en-US" sz="1200" dirty="0" smtClean="0"/>
              <a:t>年</a:t>
            </a:r>
            <a:endParaRPr kumimoji="1" lang="ja-JP" altLang="en-US" sz="1200" dirty="0"/>
          </a:p>
        </p:txBody>
      </p:sp>
      <p:sp>
        <p:nvSpPr>
          <p:cNvPr id="7" name="テキスト ボックス 6"/>
          <p:cNvSpPr txBox="1"/>
          <p:nvPr/>
        </p:nvSpPr>
        <p:spPr>
          <a:xfrm>
            <a:off x="5203767" y="3963613"/>
            <a:ext cx="606830" cy="276999"/>
          </a:xfrm>
          <a:prstGeom prst="rect">
            <a:avLst/>
          </a:prstGeom>
          <a:solidFill>
            <a:schemeClr val="bg1"/>
          </a:solidFill>
        </p:spPr>
        <p:txBody>
          <a:bodyPr wrap="square" rtlCol="0">
            <a:spAutoFit/>
          </a:bodyPr>
          <a:lstStyle/>
          <a:p>
            <a:r>
              <a:rPr kumimoji="1" lang="en-US" altLang="ja-JP" sz="1200" dirty="0" smtClean="0"/>
              <a:t>70</a:t>
            </a:r>
            <a:r>
              <a:rPr kumimoji="1" lang="ja-JP" altLang="en-US" sz="1200" dirty="0" smtClean="0"/>
              <a:t>年</a:t>
            </a:r>
            <a:endParaRPr kumimoji="1" lang="ja-JP" altLang="en-US" sz="1200" dirty="0"/>
          </a:p>
        </p:txBody>
      </p:sp>
      <p:sp>
        <p:nvSpPr>
          <p:cNvPr id="8" name="テキスト ボックス 7"/>
          <p:cNvSpPr txBox="1"/>
          <p:nvPr/>
        </p:nvSpPr>
        <p:spPr>
          <a:xfrm>
            <a:off x="5597236" y="4343879"/>
            <a:ext cx="606830" cy="276999"/>
          </a:xfrm>
          <a:prstGeom prst="rect">
            <a:avLst/>
          </a:prstGeom>
          <a:solidFill>
            <a:schemeClr val="bg1"/>
          </a:solidFill>
        </p:spPr>
        <p:txBody>
          <a:bodyPr wrap="square" rtlCol="0">
            <a:spAutoFit/>
          </a:bodyPr>
          <a:lstStyle/>
          <a:p>
            <a:r>
              <a:rPr kumimoji="1" lang="en-US" altLang="ja-JP" sz="1200" dirty="0" smtClean="0"/>
              <a:t>70</a:t>
            </a:r>
            <a:r>
              <a:rPr kumimoji="1" lang="ja-JP" altLang="en-US" sz="1200" dirty="0" smtClean="0"/>
              <a:t>年</a:t>
            </a:r>
            <a:endParaRPr kumimoji="1" lang="ja-JP" altLang="en-US" sz="1200" dirty="0"/>
          </a:p>
        </p:txBody>
      </p:sp>
      <p:sp>
        <p:nvSpPr>
          <p:cNvPr id="9" name="テキスト ボックス 8"/>
          <p:cNvSpPr txBox="1"/>
          <p:nvPr/>
        </p:nvSpPr>
        <p:spPr>
          <a:xfrm>
            <a:off x="6187440" y="3556603"/>
            <a:ext cx="737061" cy="276999"/>
          </a:xfrm>
          <a:prstGeom prst="rect">
            <a:avLst/>
          </a:prstGeom>
          <a:solidFill>
            <a:schemeClr val="bg1"/>
          </a:solidFill>
        </p:spPr>
        <p:txBody>
          <a:bodyPr wrap="square" rtlCol="0">
            <a:spAutoFit/>
          </a:bodyPr>
          <a:lstStyle/>
          <a:p>
            <a:r>
              <a:rPr kumimoji="1" lang="en-US" altLang="ja-JP" sz="1200" dirty="0" smtClean="0"/>
              <a:t>70</a:t>
            </a:r>
            <a:r>
              <a:rPr kumimoji="1" lang="ja-JP" altLang="en-US" sz="1200" dirty="0" smtClean="0"/>
              <a:t>年）</a:t>
            </a:r>
            <a:endParaRPr kumimoji="1" lang="ja-JP" altLang="en-US" sz="1200" dirty="0"/>
          </a:p>
        </p:txBody>
      </p:sp>
    </p:spTree>
    <p:extLst>
      <p:ext uri="{BB962C8B-B14F-4D97-AF65-F5344CB8AC3E}">
        <p14:creationId xmlns:p14="http://schemas.microsoft.com/office/powerpoint/2010/main" val="2696869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外国の著作物等の保護</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著作物等は，国境を越えて利用されるため，世界各国はさまざまな多国間条約を</a:t>
            </a:r>
            <a:r>
              <a:rPr lang="ja-JP" altLang="en-US" dirty="0" smtClean="0"/>
              <a:t>結んでお互い</a:t>
            </a:r>
            <a:r>
              <a:rPr lang="ja-JP" altLang="en-US" dirty="0"/>
              <a:t>に著作物等を保護</a:t>
            </a:r>
            <a:r>
              <a:rPr lang="ja-JP" altLang="en-US" dirty="0" smtClean="0"/>
              <a:t>している。</a:t>
            </a:r>
            <a:endParaRPr kumimoji="1" lang="ja-JP" altLang="en-US" dirty="0"/>
          </a:p>
        </p:txBody>
      </p:sp>
    </p:spTree>
    <p:extLst>
      <p:ext uri="{BB962C8B-B14F-4D97-AF65-F5344CB8AC3E}">
        <p14:creationId xmlns:p14="http://schemas.microsoft.com/office/powerpoint/2010/main" val="37890295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他人の著作物を「利用」する方法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原則として権利者の「了解」を得る（「契約」する）</a:t>
            </a:r>
            <a:endParaRPr kumimoji="1" lang="ja-JP" altLang="en-US" dirty="0"/>
          </a:p>
        </p:txBody>
      </p:sp>
    </p:spTree>
    <p:extLst>
      <p:ext uri="{BB962C8B-B14F-4D97-AF65-F5344CB8AC3E}">
        <p14:creationId xmlns:p14="http://schemas.microsoft.com/office/powerpoint/2010/main" val="3506262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「了解」を得なくてよい場合</a:t>
            </a:r>
            <a:endParaRPr kumimoji="1" lang="ja-JP" altLang="en-US" dirty="0"/>
          </a:p>
        </p:txBody>
      </p:sp>
      <p:sp>
        <p:nvSpPr>
          <p:cNvPr id="3" name="コンテンツ プレースホルダー 2"/>
          <p:cNvSpPr>
            <a:spLocks noGrp="1"/>
          </p:cNvSpPr>
          <p:nvPr>
            <p:ph idx="1"/>
          </p:nvPr>
        </p:nvSpPr>
        <p:spPr/>
        <p:txBody>
          <a:bodyPr/>
          <a:lstStyle/>
          <a:p>
            <a:r>
              <a:rPr lang="ja-JP" altLang="en-US" dirty="0"/>
              <a:t>保護対象となる著作物でない</a:t>
            </a:r>
            <a:r>
              <a:rPr lang="ja-JP" altLang="en-US" dirty="0" smtClean="0"/>
              <a:t>場合</a:t>
            </a:r>
            <a:endParaRPr lang="en-US" altLang="ja-JP" dirty="0" smtClean="0"/>
          </a:p>
          <a:p>
            <a:r>
              <a:rPr lang="ja-JP" altLang="en-US" dirty="0"/>
              <a:t>保護期間が切れている</a:t>
            </a:r>
            <a:r>
              <a:rPr lang="ja-JP" altLang="en-US" dirty="0" smtClean="0"/>
              <a:t>場合</a:t>
            </a:r>
            <a:endParaRPr lang="en-US" altLang="ja-JP" dirty="0" smtClean="0"/>
          </a:p>
          <a:p>
            <a:r>
              <a:rPr lang="ja-JP" altLang="en-US" dirty="0"/>
              <a:t>「権利制限規定」による「例外」の場合</a:t>
            </a:r>
            <a:endParaRPr lang="en-US" altLang="ja-JP" dirty="0" smtClean="0"/>
          </a:p>
          <a:p>
            <a:endParaRPr kumimoji="1" lang="ja-JP" altLang="en-US" dirty="0"/>
          </a:p>
        </p:txBody>
      </p:sp>
    </p:spTree>
    <p:extLst>
      <p:ext uri="{BB962C8B-B14F-4D97-AF65-F5344CB8AC3E}">
        <p14:creationId xmlns:p14="http://schemas.microsoft.com/office/powerpoint/2010/main" val="2563241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ビジネスとして利用する場合のその他の仕組み</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著作権の「譲渡</a:t>
            </a:r>
            <a:r>
              <a:rPr lang="ja-JP" altLang="en-US" dirty="0" smtClean="0"/>
              <a:t>」</a:t>
            </a:r>
            <a:endParaRPr lang="en-US" altLang="ja-JP" dirty="0" smtClean="0"/>
          </a:p>
          <a:p>
            <a:r>
              <a:rPr lang="ja-JP" altLang="en-US" dirty="0"/>
              <a:t>「出版権」の</a:t>
            </a:r>
            <a:r>
              <a:rPr lang="ja-JP" altLang="en-US" dirty="0" smtClean="0"/>
              <a:t>設定</a:t>
            </a:r>
            <a:endParaRPr lang="en-US" altLang="ja-JP" dirty="0" smtClean="0"/>
          </a:p>
          <a:p>
            <a:r>
              <a:rPr lang="ja-JP" altLang="en-US" dirty="0"/>
              <a:t>文化庁長官の「裁定」による利用</a:t>
            </a:r>
            <a:endParaRPr kumimoji="1" lang="ja-JP" altLang="en-US" dirty="0"/>
          </a:p>
        </p:txBody>
      </p:sp>
    </p:spTree>
    <p:extLst>
      <p:ext uri="{BB962C8B-B14F-4D97-AF65-F5344CB8AC3E}">
        <p14:creationId xmlns:p14="http://schemas.microsoft.com/office/powerpoint/2010/main" val="4214528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著作物等の「例外的な無断利用」ができる場合</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著作権法の中に（条約によって許される範囲内で）「権利制限規定」</a:t>
            </a:r>
            <a:r>
              <a:rPr lang="ja-JP" altLang="en-US" dirty="0" smtClean="0"/>
              <a:t>と呼ばれる</a:t>
            </a:r>
            <a:r>
              <a:rPr lang="ja-JP" altLang="en-US" dirty="0"/>
              <a:t>「例外規定」が数多く置かれ，一定の例外的な場合には，権利者の了解を得ず</a:t>
            </a:r>
            <a:r>
              <a:rPr lang="ja-JP" altLang="en-US" dirty="0" smtClean="0"/>
              <a:t>に著作物</a:t>
            </a:r>
            <a:r>
              <a:rPr lang="ja-JP" altLang="en-US" dirty="0"/>
              <a:t>等を無断で利用できることとされて</a:t>
            </a:r>
            <a:r>
              <a:rPr lang="ja-JP" altLang="en-US" dirty="0" smtClean="0"/>
              <a:t>いる。</a:t>
            </a:r>
            <a:endParaRPr kumimoji="1" lang="ja-JP" altLang="en-US" dirty="0"/>
          </a:p>
        </p:txBody>
      </p:sp>
    </p:spTree>
    <p:extLst>
      <p:ext uri="{BB962C8B-B14F-4D97-AF65-F5344CB8AC3E}">
        <p14:creationId xmlns:p14="http://schemas.microsoft.com/office/powerpoint/2010/main" val="26833944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「私的使用」，「付随対象著作物の利用」等</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私的</a:t>
            </a:r>
            <a:r>
              <a:rPr lang="ja-JP" altLang="en-US" dirty="0"/>
              <a:t>使用のための</a:t>
            </a:r>
            <a:r>
              <a:rPr lang="ja-JP" altLang="en-US" dirty="0" smtClean="0"/>
              <a:t>複製</a:t>
            </a:r>
            <a:endParaRPr lang="en-US" altLang="ja-JP" dirty="0" smtClean="0"/>
          </a:p>
          <a:p>
            <a:pPr lvl="1"/>
            <a:r>
              <a:rPr lang="ja-JP" altLang="en-US" dirty="0"/>
              <a:t>１ 家庭内など限られた範囲内で，仕事以外の目的に使用すること</a:t>
            </a:r>
          </a:p>
          <a:p>
            <a:pPr lvl="1"/>
            <a:r>
              <a:rPr lang="ja-JP" altLang="en-US" dirty="0"/>
              <a:t>２ 使用する本人が複製すること（指示に従って作業してくれる人に頼むことは可能）</a:t>
            </a:r>
          </a:p>
          <a:p>
            <a:pPr lvl="1"/>
            <a:r>
              <a:rPr lang="ja-JP" altLang="en-US" dirty="0"/>
              <a:t>３ 誰でも使える状態で設置してあるダビング機など（当分の間は，コンビニの</a:t>
            </a:r>
            <a:r>
              <a:rPr lang="ja-JP" altLang="en-US" dirty="0" smtClean="0"/>
              <a:t>コピー機など</a:t>
            </a:r>
            <a:r>
              <a:rPr lang="ja-JP" altLang="en-US" dirty="0"/>
              <a:t>「文献複写」のみに用いるものは除く）を用いないこと</a:t>
            </a:r>
          </a:p>
          <a:p>
            <a:pPr lvl="1"/>
            <a:r>
              <a:rPr lang="ja-JP" altLang="en-US" dirty="0"/>
              <a:t>４ コピーガードを解除して（又は解除されていることを知りつつ）複製するもので</a:t>
            </a:r>
            <a:r>
              <a:rPr lang="ja-JP" altLang="en-US" dirty="0" smtClean="0"/>
              <a:t>ないこと</a:t>
            </a:r>
            <a:endParaRPr lang="ja-JP" altLang="en-US" dirty="0"/>
          </a:p>
          <a:p>
            <a:pPr lvl="1"/>
            <a:r>
              <a:rPr lang="ja-JP" altLang="en-US" dirty="0"/>
              <a:t>５ 著作権を侵害したインターネット配信と知りながら，音楽や映像をダウンロード</a:t>
            </a:r>
            <a:r>
              <a:rPr lang="ja-JP" altLang="en-US" dirty="0" smtClean="0"/>
              <a:t>するもの</a:t>
            </a:r>
            <a:r>
              <a:rPr lang="ja-JP" altLang="en-US" dirty="0"/>
              <a:t>でないこと</a:t>
            </a:r>
            <a:endParaRPr kumimoji="1" lang="ja-JP" altLang="en-US" dirty="0"/>
          </a:p>
        </p:txBody>
      </p:sp>
    </p:spTree>
    <p:extLst>
      <p:ext uri="{BB962C8B-B14F-4D97-AF65-F5344CB8AC3E}">
        <p14:creationId xmlns:p14="http://schemas.microsoft.com/office/powerpoint/2010/main" val="2081725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「教育」関係</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a:t>
            </a:r>
            <a:r>
              <a:rPr lang="ja-JP" altLang="en-US" dirty="0"/>
              <a:t>教育機関」での</a:t>
            </a:r>
            <a:r>
              <a:rPr lang="ja-JP" altLang="en-US" dirty="0" smtClean="0"/>
              <a:t>複製</a:t>
            </a:r>
            <a:endParaRPr lang="en-US" altLang="ja-JP" dirty="0" smtClean="0"/>
          </a:p>
          <a:p>
            <a:pPr lvl="1"/>
            <a:r>
              <a:rPr lang="ja-JP" altLang="en-US" dirty="0"/>
              <a:t>１ 営利を目的としない教育機関であること</a:t>
            </a:r>
          </a:p>
          <a:p>
            <a:pPr lvl="1"/>
            <a:r>
              <a:rPr lang="ja-JP" altLang="en-US" dirty="0"/>
              <a:t>２ 授業等を担当する教員等やその授業等を受ける生徒等自身が複製する</a:t>
            </a:r>
            <a:r>
              <a:rPr lang="ja-JP" altLang="en-US" dirty="0" smtClean="0"/>
              <a:t>こと（</a:t>
            </a:r>
            <a:r>
              <a:rPr lang="ja-JP" altLang="en-US" dirty="0"/>
              <a:t>指示に従って作業してくれる人に頼むことは可能）</a:t>
            </a:r>
          </a:p>
          <a:p>
            <a:pPr lvl="1"/>
            <a:r>
              <a:rPr lang="ja-JP" altLang="en-US" dirty="0"/>
              <a:t>３ 授業のためにその複製物を使用すること</a:t>
            </a:r>
          </a:p>
          <a:p>
            <a:pPr lvl="1"/>
            <a:r>
              <a:rPr lang="ja-JP" altLang="en-US" dirty="0"/>
              <a:t>４ 必要な限度内の部数であること</a:t>
            </a:r>
          </a:p>
          <a:p>
            <a:pPr lvl="1"/>
            <a:r>
              <a:rPr lang="ja-JP" altLang="en-US" dirty="0"/>
              <a:t>５ すでに公表されている著作物であること</a:t>
            </a:r>
          </a:p>
          <a:p>
            <a:pPr lvl="1"/>
            <a:r>
              <a:rPr lang="ja-JP" altLang="en-US" dirty="0"/>
              <a:t>６ その著作物の種類や用途などから判断して，著作権者の利益を不当に害しないこと（</a:t>
            </a:r>
            <a:r>
              <a:rPr lang="ja-JP" altLang="en-US" dirty="0" smtClean="0"/>
              <a:t>ソフトウェア</a:t>
            </a:r>
            <a:r>
              <a:rPr lang="ja-JP" altLang="en-US" dirty="0"/>
              <a:t>やドリルなど，個々の生徒等が購入することを想定して販売されている</a:t>
            </a:r>
            <a:r>
              <a:rPr lang="ja-JP" altLang="en-US" dirty="0" smtClean="0"/>
              <a:t>もの</a:t>
            </a:r>
            <a:r>
              <a:rPr lang="ja-JP" altLang="en-US" dirty="0"/>
              <a:t>をコピーする場合等は対象外）</a:t>
            </a:r>
          </a:p>
          <a:p>
            <a:pPr lvl="1"/>
            <a:r>
              <a:rPr lang="ja-JP" altLang="en-US" dirty="0"/>
              <a:t>７ 慣行があるときは「出所の明示」（</a:t>
            </a:r>
            <a:r>
              <a:rPr lang="en-US" altLang="ja-JP" dirty="0"/>
              <a:t>86 </a:t>
            </a:r>
            <a:r>
              <a:rPr lang="ja-JP" altLang="en-US" dirty="0"/>
              <a:t>頁</a:t>
            </a:r>
            <a:r>
              <a:rPr lang="en-US" altLang="ja-JP" dirty="0"/>
              <a:t>(</a:t>
            </a:r>
            <a:r>
              <a:rPr lang="ja-JP" altLang="en-US" dirty="0"/>
              <a:t>注</a:t>
            </a:r>
            <a:r>
              <a:rPr lang="en-US" altLang="ja-JP" dirty="0"/>
              <a:t>)</a:t>
            </a:r>
            <a:r>
              <a:rPr lang="ja-JP" altLang="en-US" dirty="0"/>
              <a:t>参照）が必要</a:t>
            </a:r>
            <a:endParaRPr kumimoji="1" lang="ja-JP" altLang="en-US" dirty="0"/>
          </a:p>
        </p:txBody>
      </p:sp>
    </p:spTree>
    <p:extLst>
      <p:ext uri="{BB962C8B-B14F-4D97-AF65-F5344CB8AC3E}">
        <p14:creationId xmlns:p14="http://schemas.microsoft.com/office/powerpoint/2010/main" val="1094067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「教育」関係</a:t>
            </a:r>
            <a:endParaRPr kumimoji="1" lang="ja-JP" altLang="en-US" dirty="0"/>
          </a:p>
        </p:txBody>
      </p:sp>
      <p:sp>
        <p:nvSpPr>
          <p:cNvPr id="3" name="コンテンツ プレースホルダー 2"/>
          <p:cNvSpPr>
            <a:spLocks noGrp="1"/>
          </p:cNvSpPr>
          <p:nvPr>
            <p:ph idx="1"/>
          </p:nvPr>
        </p:nvSpPr>
        <p:spPr/>
        <p:txBody>
          <a:bodyPr/>
          <a:lstStyle/>
          <a:p>
            <a:r>
              <a:rPr lang="ja-JP" altLang="en-US" dirty="0"/>
              <a:t>「教育機関」での公衆</a:t>
            </a:r>
            <a:r>
              <a:rPr lang="ja-JP" altLang="en-US" dirty="0" smtClean="0"/>
              <a:t>送信</a:t>
            </a:r>
            <a:endParaRPr lang="en-US" altLang="ja-JP" dirty="0" smtClean="0"/>
          </a:p>
          <a:p>
            <a:r>
              <a:rPr lang="ja-JP" altLang="en-US" dirty="0"/>
              <a:t>「検定教科書」等への</a:t>
            </a:r>
            <a:r>
              <a:rPr lang="ja-JP" altLang="en-US" dirty="0" smtClean="0"/>
              <a:t>掲載</a:t>
            </a:r>
            <a:endParaRPr lang="en-US" altLang="ja-JP" dirty="0" smtClean="0"/>
          </a:p>
          <a:p>
            <a:r>
              <a:rPr lang="ja-JP" altLang="en-US" dirty="0"/>
              <a:t>「拡大教科書」や</a:t>
            </a:r>
            <a:r>
              <a:rPr lang="en-US" altLang="ja-JP" dirty="0"/>
              <a:t>｢</a:t>
            </a:r>
            <a:r>
              <a:rPr lang="ja-JP" altLang="en-US" dirty="0"/>
              <a:t>デジタル録音図書</a:t>
            </a:r>
            <a:r>
              <a:rPr lang="en-US" altLang="ja-JP" dirty="0"/>
              <a:t>｣</a:t>
            </a:r>
            <a:r>
              <a:rPr lang="ja-JP" altLang="en-US" dirty="0"/>
              <a:t>等の作成のための</a:t>
            </a:r>
            <a:r>
              <a:rPr lang="ja-JP" altLang="en-US" dirty="0" smtClean="0"/>
              <a:t>複製</a:t>
            </a:r>
            <a:endParaRPr lang="en-US" altLang="ja-JP" dirty="0" smtClean="0"/>
          </a:p>
          <a:p>
            <a:r>
              <a:rPr lang="ja-JP" altLang="en-US" dirty="0"/>
              <a:t>「学校教育番組」の放送やそのための複製（第</a:t>
            </a:r>
            <a:r>
              <a:rPr lang="en-US" altLang="ja-JP" dirty="0"/>
              <a:t>34</a:t>
            </a:r>
            <a:r>
              <a:rPr lang="ja-JP" altLang="en-US" dirty="0"/>
              <a:t>条</a:t>
            </a:r>
            <a:r>
              <a:rPr lang="ja-JP" altLang="en-US" dirty="0" smtClean="0"/>
              <a:t>）</a:t>
            </a:r>
            <a:endParaRPr lang="en-US" altLang="ja-JP" dirty="0" smtClean="0"/>
          </a:p>
          <a:p>
            <a:r>
              <a:rPr lang="ja-JP" altLang="en-US" dirty="0"/>
              <a:t>「試験問題」としての</a:t>
            </a:r>
            <a:r>
              <a:rPr lang="ja-JP" altLang="en-US" dirty="0" smtClean="0"/>
              <a:t>複製</a:t>
            </a:r>
            <a:endParaRPr lang="en-US" altLang="ja-JP" dirty="0" smtClean="0"/>
          </a:p>
          <a:p>
            <a:r>
              <a:rPr lang="ja-JP" altLang="en-US" dirty="0"/>
              <a:t>「試験問題」としての公衆送信</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2016739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「図書館・美術館・博物館等」関係</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図書館等での</a:t>
            </a:r>
            <a:r>
              <a:rPr lang="ja-JP" altLang="en-US" dirty="0" smtClean="0"/>
              <a:t>複製</a:t>
            </a:r>
            <a:endParaRPr lang="en-US" altLang="ja-JP" dirty="0" smtClean="0"/>
          </a:p>
          <a:p>
            <a:r>
              <a:rPr lang="ja-JP" altLang="en-US" dirty="0"/>
              <a:t>国立国会図書館の所蔵資料の</a:t>
            </a:r>
            <a:r>
              <a:rPr lang="ja-JP" altLang="en-US" dirty="0" smtClean="0"/>
              <a:t>電子化</a:t>
            </a:r>
            <a:endParaRPr lang="en-US" altLang="ja-JP" dirty="0" smtClean="0"/>
          </a:p>
          <a:p>
            <a:r>
              <a:rPr lang="ja-JP" altLang="en-US" dirty="0"/>
              <a:t>国立国会図書館からの図書館資料のインターネット</a:t>
            </a:r>
            <a:r>
              <a:rPr lang="ja-JP" altLang="en-US" dirty="0" smtClean="0"/>
              <a:t>送信</a:t>
            </a:r>
            <a:endParaRPr lang="en-US" altLang="ja-JP" dirty="0" smtClean="0"/>
          </a:p>
          <a:p>
            <a:r>
              <a:rPr lang="ja-JP" altLang="en-US" dirty="0"/>
              <a:t>国立国会図書館からインターネット送信された図書館資料の</a:t>
            </a:r>
            <a:r>
              <a:rPr lang="ja-JP" altLang="en-US" dirty="0" smtClean="0"/>
              <a:t>複製</a:t>
            </a:r>
            <a:endParaRPr lang="en-US" altLang="ja-JP" dirty="0" smtClean="0"/>
          </a:p>
          <a:p>
            <a:r>
              <a:rPr lang="ja-JP" altLang="en-US" dirty="0"/>
              <a:t>国立国会図書館によるインターネット資料やオンライン資料の収集のための</a:t>
            </a:r>
            <a:r>
              <a:rPr lang="ja-JP" altLang="en-US" dirty="0" smtClean="0"/>
              <a:t>複製</a:t>
            </a:r>
            <a:endParaRPr lang="en-US" altLang="ja-JP" dirty="0" smtClean="0"/>
          </a:p>
          <a:p>
            <a:r>
              <a:rPr lang="ja-JP" altLang="en-US" dirty="0"/>
              <a:t>国立国会図書館へのインターネット資料やオンライン資料の提供のための複製</a:t>
            </a:r>
            <a:endParaRPr lang="en-US" altLang="ja-JP" dirty="0" smtClean="0"/>
          </a:p>
          <a:p>
            <a:endParaRPr kumimoji="1" lang="ja-JP" altLang="en-US" dirty="0"/>
          </a:p>
        </p:txBody>
      </p:sp>
    </p:spTree>
    <p:extLst>
      <p:ext uri="{BB962C8B-B14F-4D97-AF65-F5344CB8AC3E}">
        <p14:creationId xmlns:p14="http://schemas.microsoft.com/office/powerpoint/2010/main" val="518977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55806"/>
            <a:ext cx="7886700" cy="1325563"/>
          </a:xfrm>
        </p:spPr>
        <p:txBody>
          <a:bodyPr/>
          <a:lstStyle/>
          <a:p>
            <a:r>
              <a:rPr lang="ja-JP" altLang="en-US" dirty="0" smtClean="0"/>
              <a:t>知的</a:t>
            </a:r>
            <a:r>
              <a:rPr lang="ja-JP" altLang="en-US" dirty="0"/>
              <a:t>財産権</a:t>
            </a:r>
            <a:endParaRPr kumimoji="1" lang="ja-JP" altLang="en-US" dirty="0"/>
          </a:p>
        </p:txBody>
      </p:sp>
      <p:sp>
        <p:nvSpPr>
          <p:cNvPr id="3" name="コンテンツ プレースホルダー 2"/>
          <p:cNvSpPr>
            <a:spLocks noGrp="1"/>
          </p:cNvSpPr>
          <p:nvPr>
            <p:ph idx="1"/>
          </p:nvPr>
        </p:nvSpPr>
        <p:spPr>
          <a:xfrm>
            <a:off x="628650" y="1366092"/>
            <a:ext cx="7886700" cy="5321147"/>
          </a:xfrm>
        </p:spPr>
        <p:txBody>
          <a:bodyPr>
            <a:normAutofit fontScale="92500" lnSpcReduction="10000"/>
          </a:bodyPr>
          <a:lstStyle/>
          <a:p>
            <a:r>
              <a:rPr lang="ja-JP" altLang="en-US" dirty="0"/>
              <a:t>「知的財産権」とは，知的な創作活動によって何かを創り出した人に対して付与される</a:t>
            </a:r>
            <a:r>
              <a:rPr lang="ja-JP" altLang="en-US" dirty="0" smtClean="0"/>
              <a:t>，「</a:t>
            </a:r>
            <a:r>
              <a:rPr lang="ja-JP" altLang="en-US" dirty="0"/>
              <a:t>他人に無断で利用されない」といった権利で</a:t>
            </a:r>
            <a:r>
              <a:rPr lang="ja-JP" altLang="en-US" dirty="0" smtClean="0"/>
              <a:t>ある。</a:t>
            </a:r>
            <a:endParaRPr lang="en-US" altLang="ja-JP" dirty="0" smtClean="0"/>
          </a:p>
          <a:p>
            <a:r>
              <a:rPr lang="ja-JP" altLang="en-US" dirty="0" smtClean="0"/>
              <a:t>知的財産権</a:t>
            </a:r>
            <a:endParaRPr lang="en-US" altLang="ja-JP" dirty="0" smtClean="0"/>
          </a:p>
          <a:p>
            <a:pPr lvl="1"/>
            <a:r>
              <a:rPr kumimoji="1" lang="ja-JP" altLang="en-US" dirty="0" smtClean="0"/>
              <a:t>著作権</a:t>
            </a:r>
            <a:endParaRPr kumimoji="1" lang="en-US" altLang="ja-JP" dirty="0" smtClean="0"/>
          </a:p>
          <a:p>
            <a:pPr lvl="2"/>
            <a:r>
              <a:rPr lang="ja-JP" altLang="en-US" dirty="0"/>
              <a:t>著作</a:t>
            </a:r>
            <a:r>
              <a:rPr lang="ja-JP" altLang="en-US" dirty="0" smtClean="0"/>
              <a:t>者の権利</a:t>
            </a:r>
            <a:endParaRPr lang="en-US" altLang="ja-JP" dirty="0" smtClean="0"/>
          </a:p>
          <a:p>
            <a:pPr lvl="3"/>
            <a:r>
              <a:rPr lang="ja-JP" altLang="en-US" dirty="0"/>
              <a:t>著作物を保護（原則として創作の時から著作者の</a:t>
            </a:r>
            <a:r>
              <a:rPr lang="ja-JP" altLang="en-US" dirty="0" smtClean="0"/>
              <a:t>死後</a:t>
            </a:r>
            <a:r>
              <a:rPr lang="en-US" altLang="ja-JP" dirty="0" smtClean="0"/>
              <a:t>70</a:t>
            </a:r>
            <a:r>
              <a:rPr lang="ja-JP" altLang="en-US" dirty="0"/>
              <a:t>年）</a:t>
            </a:r>
            <a:endParaRPr lang="en-US" altLang="ja-JP" dirty="0" smtClean="0"/>
          </a:p>
          <a:p>
            <a:pPr lvl="2"/>
            <a:r>
              <a:rPr kumimoji="1" lang="ja-JP" altLang="en-US" dirty="0" smtClean="0"/>
              <a:t>著作隣接権</a:t>
            </a:r>
            <a:endParaRPr kumimoji="1" lang="en-US" altLang="ja-JP" dirty="0" smtClean="0"/>
          </a:p>
          <a:p>
            <a:pPr lvl="3"/>
            <a:r>
              <a:rPr lang="ja-JP" altLang="en-US" dirty="0"/>
              <a:t>実演などを保護（実演等を行った時</a:t>
            </a:r>
            <a:r>
              <a:rPr lang="ja-JP" altLang="en-US" dirty="0" smtClean="0"/>
              <a:t>から</a:t>
            </a:r>
            <a:r>
              <a:rPr lang="en-US" altLang="ja-JP" dirty="0"/>
              <a:t>7</a:t>
            </a:r>
            <a:r>
              <a:rPr lang="en-US" altLang="ja-JP" dirty="0" smtClean="0"/>
              <a:t>0</a:t>
            </a:r>
            <a:r>
              <a:rPr lang="ja-JP" altLang="en-US" dirty="0"/>
              <a:t>年）</a:t>
            </a:r>
            <a:endParaRPr kumimoji="1" lang="en-US" altLang="ja-JP" dirty="0" smtClean="0"/>
          </a:p>
          <a:p>
            <a:pPr lvl="1"/>
            <a:r>
              <a:rPr kumimoji="1" lang="ja-JP" altLang="en-US" dirty="0" smtClean="0"/>
              <a:t>産業財産権</a:t>
            </a:r>
            <a:endParaRPr kumimoji="1" lang="en-US" altLang="ja-JP" dirty="0" smtClean="0"/>
          </a:p>
          <a:p>
            <a:pPr lvl="2"/>
            <a:r>
              <a:rPr lang="ja-JP" altLang="en-US" dirty="0" smtClean="0"/>
              <a:t>特許権</a:t>
            </a:r>
            <a:endParaRPr lang="en-US" altLang="ja-JP" dirty="0" smtClean="0"/>
          </a:p>
          <a:p>
            <a:pPr lvl="2"/>
            <a:r>
              <a:rPr kumimoji="1" lang="ja-JP" altLang="en-US" dirty="0" smtClean="0"/>
              <a:t>実用新案権</a:t>
            </a:r>
            <a:endParaRPr kumimoji="1" lang="en-US" altLang="ja-JP" dirty="0" smtClean="0"/>
          </a:p>
          <a:p>
            <a:pPr lvl="2"/>
            <a:r>
              <a:rPr lang="ja-JP" altLang="en-US" dirty="0" smtClean="0"/>
              <a:t>意匠権</a:t>
            </a:r>
            <a:endParaRPr lang="en-US" altLang="ja-JP" dirty="0" smtClean="0"/>
          </a:p>
          <a:p>
            <a:pPr lvl="2"/>
            <a:r>
              <a:rPr kumimoji="1" lang="ja-JP" altLang="en-US" dirty="0"/>
              <a:t>商標権</a:t>
            </a:r>
            <a:endParaRPr kumimoji="1" lang="en-US" altLang="ja-JP" dirty="0" smtClean="0"/>
          </a:p>
          <a:p>
            <a:pPr lvl="1"/>
            <a:r>
              <a:rPr kumimoji="1" lang="ja-JP" altLang="en-US" dirty="0" smtClean="0"/>
              <a:t>その他</a:t>
            </a:r>
            <a:endParaRPr kumimoji="1" lang="en-US" altLang="ja-JP" dirty="0" smtClean="0"/>
          </a:p>
          <a:p>
            <a:pPr lvl="2"/>
            <a:r>
              <a:rPr lang="ja-JP" altLang="en-US" dirty="0" smtClean="0"/>
              <a:t>営業秘密等（不正競争防止法）</a:t>
            </a:r>
            <a:endParaRPr kumimoji="1" lang="ja-JP" altLang="en-US" dirty="0"/>
          </a:p>
        </p:txBody>
      </p:sp>
    </p:spTree>
    <p:extLst>
      <p:ext uri="{BB962C8B-B14F-4D97-AF65-F5344CB8AC3E}">
        <p14:creationId xmlns:p14="http://schemas.microsoft.com/office/powerpoint/2010/main" val="30204968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「福祉」関係</a:t>
            </a:r>
            <a:endParaRPr kumimoji="1" lang="ja-JP" altLang="en-US" dirty="0"/>
          </a:p>
        </p:txBody>
      </p:sp>
      <p:sp>
        <p:nvSpPr>
          <p:cNvPr id="3" name="コンテンツ プレースホルダー 2"/>
          <p:cNvSpPr>
            <a:spLocks noGrp="1"/>
          </p:cNvSpPr>
          <p:nvPr>
            <p:ph idx="1"/>
          </p:nvPr>
        </p:nvSpPr>
        <p:spPr/>
        <p:txBody>
          <a:bodyPr/>
          <a:lstStyle/>
          <a:p>
            <a:r>
              <a:rPr lang="ja-JP" altLang="en-US" dirty="0"/>
              <a:t>「点訳」のための</a:t>
            </a:r>
            <a:r>
              <a:rPr lang="ja-JP" altLang="en-US" dirty="0" smtClean="0"/>
              <a:t>複製</a:t>
            </a:r>
            <a:endParaRPr lang="en-US" altLang="ja-JP" dirty="0" smtClean="0"/>
          </a:p>
          <a:p>
            <a:r>
              <a:rPr lang="ja-JP" altLang="en-US" dirty="0"/>
              <a:t>「点訳データ」の蓄積・</a:t>
            </a:r>
            <a:r>
              <a:rPr lang="ja-JP" altLang="en-US" dirty="0" smtClean="0"/>
              <a:t>送信</a:t>
            </a:r>
            <a:endParaRPr lang="en-US" altLang="ja-JP" dirty="0" smtClean="0"/>
          </a:p>
          <a:p>
            <a:r>
              <a:rPr lang="ja-JP" altLang="en-US" dirty="0"/>
              <a:t>視覚障害者等向けの「録音図書」等の</a:t>
            </a:r>
            <a:r>
              <a:rPr lang="ja-JP" altLang="en-US" dirty="0" smtClean="0"/>
              <a:t>製作</a:t>
            </a:r>
            <a:endParaRPr lang="en-US" altLang="ja-JP" dirty="0" smtClean="0"/>
          </a:p>
          <a:p>
            <a:r>
              <a:rPr lang="ja-JP" altLang="en-US" dirty="0"/>
              <a:t>聴覚障害者等向けの「字幕」の作成</a:t>
            </a:r>
            <a:r>
              <a:rPr lang="ja-JP" altLang="en-US" dirty="0" smtClean="0"/>
              <a:t>等</a:t>
            </a:r>
            <a:endParaRPr lang="en-US" altLang="ja-JP" dirty="0" smtClean="0"/>
          </a:p>
          <a:p>
            <a:r>
              <a:rPr lang="ja-JP" altLang="en-US" dirty="0"/>
              <a:t>聴覚障害者等向け貸出し用の「字幕入り映像」等の作成</a:t>
            </a:r>
            <a:endParaRPr lang="en-US" altLang="ja-JP" dirty="0" smtClean="0"/>
          </a:p>
          <a:p>
            <a:endParaRPr kumimoji="1" lang="ja-JP" altLang="en-US" dirty="0"/>
          </a:p>
        </p:txBody>
      </p:sp>
    </p:spTree>
    <p:extLst>
      <p:ext uri="{BB962C8B-B14F-4D97-AF65-F5344CB8AC3E}">
        <p14:creationId xmlns:p14="http://schemas.microsoft.com/office/powerpoint/2010/main" val="42585386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「コンピュータ・ネットワーク」関係</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プログラムの所有者による複製など</a:t>
            </a:r>
            <a:endParaRPr lang="en-US" altLang="ja-JP" dirty="0" smtClean="0"/>
          </a:p>
          <a:p>
            <a:r>
              <a:rPr lang="ja-JP" altLang="en-US" dirty="0" smtClean="0"/>
              <a:t>機器の「保守」「修理」「交換」の際の一時的な複製</a:t>
            </a:r>
            <a:endParaRPr lang="en-US" altLang="ja-JP" dirty="0" smtClean="0"/>
          </a:p>
          <a:p>
            <a:r>
              <a:rPr lang="ja-JP" altLang="en-US" dirty="0" smtClean="0"/>
              <a:t>「ネットワークの送信障害の防止」等のための複製</a:t>
            </a:r>
            <a:endParaRPr lang="en-US" altLang="ja-JP" dirty="0" smtClean="0"/>
          </a:p>
          <a:p>
            <a:r>
              <a:rPr lang="ja-JP" altLang="en-US" dirty="0" smtClean="0"/>
              <a:t>「情報検索サービス」の実施のための複製など</a:t>
            </a:r>
            <a:endParaRPr lang="en-US" altLang="ja-JP" dirty="0" smtClean="0"/>
          </a:p>
          <a:p>
            <a:r>
              <a:rPr lang="ja-JP" altLang="en-US" dirty="0" smtClean="0"/>
              <a:t>「情報解析」のための複製など</a:t>
            </a:r>
            <a:endParaRPr lang="en-US" altLang="ja-JP" dirty="0" smtClean="0"/>
          </a:p>
          <a:p>
            <a:r>
              <a:rPr lang="ja-JP" altLang="en-US" dirty="0" smtClean="0"/>
              <a:t>コンピュータ等を用いた著作物の利用に伴う複製</a:t>
            </a:r>
            <a:endParaRPr lang="en-US" altLang="ja-JP" dirty="0" smtClean="0"/>
          </a:p>
          <a:p>
            <a:r>
              <a:rPr lang="ja-JP" altLang="en-US" dirty="0"/>
              <a:t>情報通信技術を利用した情報提供の準備に必要な情報処理のための利用</a:t>
            </a:r>
            <a:endParaRPr lang="en-US" altLang="ja-JP" dirty="0" smtClean="0"/>
          </a:p>
          <a:p>
            <a:endParaRPr kumimoji="1" lang="ja-JP" altLang="en-US" dirty="0"/>
          </a:p>
        </p:txBody>
      </p:sp>
    </p:spTree>
    <p:extLst>
      <p:ext uri="{BB962C8B-B14F-4D97-AF65-F5344CB8AC3E}">
        <p14:creationId xmlns:p14="http://schemas.microsoft.com/office/powerpoint/2010/main" val="3172223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a:t>
            </a:r>
            <a:endParaRPr kumimoji="1" lang="ja-JP" altLang="en-US" dirty="0"/>
          </a:p>
        </p:txBody>
      </p:sp>
      <p:sp>
        <p:nvSpPr>
          <p:cNvPr id="3" name="コンテンツ プレースホルダー 2"/>
          <p:cNvSpPr>
            <a:spLocks noGrp="1"/>
          </p:cNvSpPr>
          <p:nvPr>
            <p:ph idx="1"/>
          </p:nvPr>
        </p:nvSpPr>
        <p:spPr/>
        <p:txBody>
          <a:bodyPr/>
          <a:lstStyle/>
          <a:p>
            <a:r>
              <a:rPr lang="zh-TW" altLang="en-US" dirty="0"/>
              <a:t>「報道」関係</a:t>
            </a:r>
            <a:r>
              <a:rPr lang="zh-TW" altLang="en-US" dirty="0" smtClean="0"/>
              <a:t>等</a:t>
            </a:r>
            <a:endParaRPr lang="en-US" altLang="zh-TW" dirty="0" smtClean="0"/>
          </a:p>
          <a:p>
            <a:r>
              <a:rPr lang="zh-TW" altLang="en-US" dirty="0"/>
              <a:t>「立法」「司法」「行政」</a:t>
            </a:r>
            <a:r>
              <a:rPr lang="zh-TW" altLang="en-US" dirty="0" smtClean="0"/>
              <a:t>関係</a:t>
            </a:r>
            <a:endParaRPr lang="en-US" altLang="zh-TW" dirty="0" smtClean="0"/>
          </a:p>
          <a:p>
            <a:r>
              <a:rPr lang="ja-JP" altLang="en-US" dirty="0"/>
              <a:t>非営利・無料」の場合の「上演」「演奏」「上映」「口述」「貸与」等</a:t>
            </a:r>
            <a:r>
              <a:rPr lang="ja-JP" altLang="en-US" dirty="0" smtClean="0"/>
              <a:t>関係</a:t>
            </a:r>
            <a:endParaRPr lang="en-US" altLang="ja-JP" dirty="0" smtClean="0"/>
          </a:p>
          <a:p>
            <a:r>
              <a:rPr lang="zh-TW" altLang="en-US" dirty="0"/>
              <a:t>「引用」</a:t>
            </a:r>
            <a:r>
              <a:rPr lang="en-US" altLang="zh-TW" dirty="0"/>
              <a:t>｢</a:t>
            </a:r>
            <a:r>
              <a:rPr lang="zh-TW" altLang="en-US" dirty="0"/>
              <a:t>転載</a:t>
            </a:r>
            <a:r>
              <a:rPr lang="en-US" altLang="zh-TW" dirty="0"/>
              <a:t>｣ </a:t>
            </a:r>
            <a:r>
              <a:rPr lang="zh-TW" altLang="en-US" dirty="0" smtClean="0"/>
              <a:t>関係</a:t>
            </a:r>
            <a:endParaRPr lang="en-US" altLang="zh-TW" dirty="0" smtClean="0"/>
          </a:p>
          <a:p>
            <a:r>
              <a:rPr lang="zh-TW" altLang="en-US" dirty="0"/>
              <a:t>「美術品」「写真」「建築」</a:t>
            </a:r>
            <a:r>
              <a:rPr lang="zh-TW" altLang="en-US" dirty="0" smtClean="0"/>
              <a:t>関係</a:t>
            </a:r>
            <a:endParaRPr lang="en-US" altLang="zh-TW" dirty="0" smtClean="0"/>
          </a:p>
          <a:p>
            <a:r>
              <a:rPr lang="zh-TW" altLang="en-US" dirty="0"/>
              <a:t>「放送局」「有線放送局」関係</a:t>
            </a:r>
            <a:endParaRPr kumimoji="1" lang="ja-JP" altLang="en-US" dirty="0"/>
          </a:p>
        </p:txBody>
      </p:sp>
    </p:spTree>
    <p:extLst>
      <p:ext uri="{BB962C8B-B14F-4D97-AF65-F5344CB8AC3E}">
        <p14:creationId xmlns:p14="http://schemas.microsoft.com/office/powerpoint/2010/main" val="3625333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著作権が「侵害」された場合の対抗措置</a:t>
            </a:r>
            <a:endParaRPr kumimoji="1" lang="ja-JP" altLang="en-US" dirty="0"/>
          </a:p>
        </p:txBody>
      </p:sp>
      <p:sp>
        <p:nvSpPr>
          <p:cNvPr id="3" name="コンテンツ プレースホルダー 2"/>
          <p:cNvSpPr>
            <a:spLocks noGrp="1"/>
          </p:cNvSpPr>
          <p:nvPr>
            <p:ph idx="1"/>
          </p:nvPr>
        </p:nvSpPr>
        <p:spPr/>
        <p:txBody>
          <a:bodyPr/>
          <a:lstStyle/>
          <a:p>
            <a:r>
              <a:rPr lang="ja-JP" altLang="en-US" dirty="0"/>
              <a:t>自分の著作物が無断でコピー・販売されたり，インターネットで送信されたりした</a:t>
            </a:r>
            <a:r>
              <a:rPr lang="ja-JP" altLang="en-US" dirty="0" smtClean="0"/>
              <a:t>場合など</a:t>
            </a:r>
            <a:r>
              <a:rPr lang="ja-JP" altLang="en-US" dirty="0"/>
              <a:t>，「著作者の権利」や「著作隣接権」が侵害された場合には，権利者は，次のような</a:t>
            </a:r>
            <a:r>
              <a:rPr lang="ja-JP" altLang="en-US" dirty="0" smtClean="0"/>
              <a:t>対抗</a:t>
            </a:r>
            <a:r>
              <a:rPr lang="ja-JP" altLang="en-US" dirty="0"/>
              <a:t>措置をとることができます</a:t>
            </a:r>
            <a:r>
              <a:rPr lang="ja-JP" altLang="en-US" dirty="0" smtClean="0"/>
              <a:t>。</a:t>
            </a:r>
            <a:endParaRPr lang="en-US" altLang="ja-JP" dirty="0" smtClean="0"/>
          </a:p>
          <a:p>
            <a:pPr lvl="1"/>
            <a:r>
              <a:rPr lang="ja-JP" altLang="en-US" dirty="0"/>
              <a:t>「刑事」の対抗措置</a:t>
            </a:r>
            <a:endParaRPr lang="en-US" altLang="ja-JP" dirty="0" smtClean="0"/>
          </a:p>
          <a:p>
            <a:pPr lvl="1"/>
            <a:r>
              <a:rPr lang="ja-JP" altLang="en-US" dirty="0"/>
              <a:t>「民事」の対抗措置</a:t>
            </a:r>
            <a:endParaRPr kumimoji="1" lang="ja-JP" altLang="en-US" dirty="0"/>
          </a:p>
        </p:txBody>
      </p:sp>
    </p:spTree>
    <p:extLst>
      <p:ext uri="{BB962C8B-B14F-4D97-AF65-F5344CB8AC3E}">
        <p14:creationId xmlns:p14="http://schemas.microsoft.com/office/powerpoint/2010/main" val="19021848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著作権の侵害とみなされる行為</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次のような行為は，直接的には著作権の侵害には該当しませんが，実質的には</a:t>
            </a:r>
            <a:r>
              <a:rPr lang="ja-JP" altLang="en-US" dirty="0" smtClean="0"/>
              <a:t>著作権</a:t>
            </a:r>
            <a:r>
              <a:rPr lang="ja-JP" altLang="en-US" dirty="0"/>
              <a:t>の侵害と同等のものですので，法律によって「侵害とみなす」こととされています</a:t>
            </a:r>
            <a:r>
              <a:rPr lang="ja-JP" altLang="en-US" dirty="0" smtClean="0"/>
              <a:t>。</a:t>
            </a:r>
            <a:endParaRPr lang="en-US" altLang="ja-JP" dirty="0" smtClean="0"/>
          </a:p>
          <a:p>
            <a:pPr lvl="1"/>
            <a:r>
              <a:rPr lang="ja-JP" altLang="en-US" dirty="0"/>
              <a:t>外国で作成された海賊版（権利者の了解を得ないで作成されたコピー）を国内に</a:t>
            </a:r>
            <a:r>
              <a:rPr lang="ja-JP" altLang="en-US" dirty="0" smtClean="0"/>
              <a:t>おいて</a:t>
            </a:r>
            <a:r>
              <a:rPr lang="ja-JP" altLang="en-US" dirty="0"/>
              <a:t>販売や配布する目的で「輸入」する</a:t>
            </a:r>
            <a:r>
              <a:rPr lang="ja-JP" altLang="en-US" dirty="0" smtClean="0"/>
              <a:t>こと</a:t>
            </a:r>
            <a:endParaRPr lang="en-US" altLang="ja-JP" dirty="0" smtClean="0"/>
          </a:p>
          <a:p>
            <a:pPr lvl="1"/>
            <a:r>
              <a:rPr lang="ja-JP" altLang="en-US" dirty="0"/>
              <a:t>海賊版を，海賊版と知っていながら</a:t>
            </a:r>
            <a:r>
              <a:rPr lang="ja-JP" altLang="en-US" dirty="0" smtClean="0"/>
              <a:t>，扱うこと。</a:t>
            </a:r>
            <a:endParaRPr lang="en-US" altLang="ja-JP" dirty="0" smtClean="0"/>
          </a:p>
          <a:p>
            <a:pPr lvl="1"/>
            <a:r>
              <a:rPr lang="ja-JP" altLang="en-US" dirty="0"/>
              <a:t>海賊版のコンピュータ・プログラムを会社のパソコンなどで「業務上使用」する</a:t>
            </a:r>
            <a:r>
              <a:rPr lang="ja-JP" altLang="en-US" dirty="0" smtClean="0"/>
              <a:t>こと</a:t>
            </a:r>
            <a:endParaRPr lang="en-US" altLang="ja-JP" dirty="0" smtClean="0"/>
          </a:p>
          <a:p>
            <a:pPr lvl="1"/>
            <a:r>
              <a:rPr lang="ja-JP" altLang="en-US" dirty="0"/>
              <a:t>著作物等に付された「権利管理情報」（「電子透かし」などにより著作物等に</a:t>
            </a:r>
            <a:r>
              <a:rPr lang="ja-JP" altLang="en-US" dirty="0" smtClean="0"/>
              <a:t>付されて</a:t>
            </a:r>
            <a:r>
              <a:rPr lang="ja-JP" altLang="en-US" dirty="0"/>
              <a:t>いる著作物等，権利者，著作物等の利用条件などの情報）を不正に，付加，削除</a:t>
            </a:r>
            <a:r>
              <a:rPr lang="ja-JP" altLang="en-US" dirty="0" smtClean="0"/>
              <a:t>，変更</a:t>
            </a:r>
            <a:r>
              <a:rPr lang="ja-JP" altLang="en-US" dirty="0"/>
              <a:t>すること</a:t>
            </a:r>
            <a:r>
              <a:rPr lang="ja-JP" altLang="en-US" dirty="0" smtClean="0"/>
              <a:t>。</a:t>
            </a:r>
            <a:r>
              <a:rPr lang="ja-JP" altLang="en-US" dirty="0"/>
              <a:t>また，権利管理情報が不正に付加等されているものを，そのことを知っていながら</a:t>
            </a:r>
            <a:r>
              <a:rPr lang="ja-JP" altLang="en-US" dirty="0" smtClean="0"/>
              <a:t>，販売</a:t>
            </a:r>
            <a:r>
              <a:rPr lang="ja-JP" altLang="en-US" dirty="0"/>
              <a:t>したり送信したりすることも対象と</a:t>
            </a:r>
            <a:r>
              <a:rPr lang="ja-JP" altLang="en-US" dirty="0" smtClean="0"/>
              <a:t>なる。</a:t>
            </a:r>
            <a:endParaRPr lang="en-US" altLang="ja-JP" dirty="0" smtClean="0"/>
          </a:p>
          <a:p>
            <a:pPr lvl="1"/>
            <a:r>
              <a:rPr lang="ja-JP" altLang="en-US" dirty="0"/>
              <a:t>国内で市販されているものと同一の市販用音楽ＣＤなどを，輸入してはいけない</a:t>
            </a:r>
            <a:r>
              <a:rPr lang="ja-JP" altLang="en-US" dirty="0" smtClean="0"/>
              <a:t>こと</a:t>
            </a:r>
            <a:r>
              <a:rPr lang="ja-JP" altLang="en-US" dirty="0"/>
              <a:t>を知りつつ，国内で販売するために「輸入」し，「販売・配布」し，又はそのため</a:t>
            </a:r>
            <a:r>
              <a:rPr lang="ja-JP" altLang="en-US" dirty="0" smtClean="0"/>
              <a:t>に「</a:t>
            </a:r>
            <a:r>
              <a:rPr lang="ja-JP" altLang="en-US" dirty="0"/>
              <a:t>所持」する</a:t>
            </a:r>
            <a:r>
              <a:rPr lang="ja-JP" altLang="en-US" dirty="0" smtClean="0"/>
              <a:t>こと</a:t>
            </a:r>
            <a:endParaRPr lang="en-US" altLang="ja-JP" dirty="0" smtClean="0"/>
          </a:p>
          <a:p>
            <a:pPr lvl="1"/>
            <a:r>
              <a:rPr lang="ja-JP" altLang="en-US" dirty="0"/>
              <a:t>著作者の「名誉・声望を害する方法」で，著作物を利用すること</a:t>
            </a:r>
            <a:endParaRPr kumimoji="1" lang="ja-JP" altLang="en-US" dirty="0"/>
          </a:p>
        </p:txBody>
      </p:sp>
    </p:spTree>
    <p:extLst>
      <p:ext uri="{BB962C8B-B14F-4D97-AF65-F5344CB8AC3E}">
        <p14:creationId xmlns:p14="http://schemas.microsoft.com/office/powerpoint/2010/main" val="21231761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著作権法の一部を改正する法律（平成</a:t>
            </a:r>
            <a:r>
              <a:rPr lang="en-US" altLang="ja-JP" dirty="0"/>
              <a:t>30</a:t>
            </a:r>
            <a:r>
              <a:rPr lang="ja-JP" altLang="en-US" dirty="0"/>
              <a:t>年法律第</a:t>
            </a:r>
            <a:r>
              <a:rPr lang="en-US" altLang="ja-JP" dirty="0"/>
              <a:t>30</a:t>
            </a:r>
            <a:r>
              <a:rPr lang="ja-JP" altLang="en-US" dirty="0"/>
              <a:t>号）</a:t>
            </a:r>
            <a:endParaRPr kumimoji="1" lang="ja-JP" altLang="en-US" dirty="0"/>
          </a:p>
        </p:txBody>
      </p:sp>
      <p:sp>
        <p:nvSpPr>
          <p:cNvPr id="3" name="コンテンツ プレースホルダー 2"/>
          <p:cNvSpPr>
            <a:spLocks noGrp="1"/>
          </p:cNvSpPr>
          <p:nvPr>
            <p:ph idx="1"/>
          </p:nvPr>
        </p:nvSpPr>
        <p:spPr/>
        <p:txBody>
          <a:bodyPr/>
          <a:lstStyle/>
          <a:p>
            <a:r>
              <a:rPr lang="ja-JP" altLang="en-US" dirty="0"/>
              <a:t>改定</a:t>
            </a:r>
            <a:r>
              <a:rPr lang="ja-JP" altLang="en-US" dirty="0" smtClean="0"/>
              <a:t>の趣旨</a:t>
            </a:r>
            <a:endParaRPr lang="en-US" altLang="ja-JP" dirty="0" smtClean="0"/>
          </a:p>
          <a:p>
            <a:pPr lvl="1"/>
            <a:r>
              <a:rPr lang="ja-JP" altLang="en-US" dirty="0"/>
              <a:t>デジタル・ネットワーク技術の進展により、新たに生まれる様々な著作物の利用ニーズに的確に</a:t>
            </a:r>
            <a:r>
              <a:rPr lang="ja-JP" altLang="en-US" dirty="0" smtClean="0"/>
              <a:t>対応する</a:t>
            </a:r>
            <a:r>
              <a:rPr lang="ja-JP" altLang="en-US" dirty="0"/>
              <a:t>ため、著作権者の許諾を受ける必要がある行為の範囲を見直し、情報関連産業、教育、障害者</a:t>
            </a:r>
            <a:r>
              <a:rPr lang="ja-JP" altLang="en-US" dirty="0" smtClean="0"/>
              <a:t>、美術館</a:t>
            </a:r>
            <a:r>
              <a:rPr lang="ja-JP" altLang="en-US" dirty="0"/>
              <a:t>等におけるアーカイブの利活用に係る著作物の利用をより円滑に行えるようにする。</a:t>
            </a:r>
            <a:endParaRPr kumimoji="1" lang="ja-JP" altLang="en-US" dirty="0"/>
          </a:p>
        </p:txBody>
      </p:sp>
    </p:spTree>
    <p:extLst>
      <p:ext uri="{BB962C8B-B14F-4D97-AF65-F5344CB8AC3E}">
        <p14:creationId xmlns:p14="http://schemas.microsoft.com/office/powerpoint/2010/main" val="26115941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改定の概要</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a:t>デジタル化・ネットワーク化の進展に対応した柔軟な権利制限規定の</a:t>
            </a:r>
            <a:r>
              <a:rPr lang="ja-JP" altLang="en-US" dirty="0" smtClean="0"/>
              <a:t>整備</a:t>
            </a:r>
            <a:endParaRPr lang="en-US" altLang="ja-JP" dirty="0" smtClean="0"/>
          </a:p>
          <a:p>
            <a:pPr lvl="1"/>
            <a:r>
              <a:rPr lang="ja-JP" altLang="en-US" dirty="0" smtClean="0"/>
              <a:t>著作物</a:t>
            </a:r>
            <a:r>
              <a:rPr lang="ja-JP" altLang="en-US" dirty="0"/>
              <a:t>の市場に悪影響を及ぼさないビッグデータを活用したサービス等</a:t>
            </a:r>
            <a:r>
              <a:rPr lang="en-US" altLang="ja-JP" dirty="0"/>
              <a:t>※</a:t>
            </a:r>
            <a:r>
              <a:rPr lang="ja-JP" altLang="en-US" dirty="0"/>
              <a:t>のための著作物の</a:t>
            </a:r>
            <a:r>
              <a:rPr lang="ja-JP" altLang="en-US" dirty="0" smtClean="0"/>
              <a:t>利用に</a:t>
            </a:r>
            <a:r>
              <a:rPr lang="ja-JP" altLang="en-US" dirty="0"/>
              <a:t>ついて、許諾なく行えるようにする。</a:t>
            </a:r>
          </a:p>
          <a:p>
            <a:pPr lvl="1"/>
            <a:r>
              <a:rPr lang="ja-JP" altLang="en-US" dirty="0" smtClean="0"/>
              <a:t>イノベーション</a:t>
            </a:r>
            <a:r>
              <a:rPr lang="ja-JP" altLang="en-US" dirty="0"/>
              <a:t>の創出を促進するため、情報通信技術の進展に伴い将来新たな著作物の利用</a:t>
            </a:r>
            <a:r>
              <a:rPr lang="ja-JP" altLang="en-US" dirty="0" smtClean="0"/>
              <a:t>方法</a:t>
            </a:r>
            <a:r>
              <a:rPr lang="ja-JP" altLang="en-US" dirty="0"/>
              <a:t>が生まれた場合にも柔軟に対応できるよう、ある程度抽象的に定めた規定を整備する。</a:t>
            </a:r>
            <a:endParaRPr lang="en-US" altLang="ja-JP" dirty="0" smtClean="0"/>
          </a:p>
          <a:p>
            <a:r>
              <a:rPr lang="ja-JP" altLang="en-US" dirty="0"/>
              <a:t>教育の情報化に対応した権利制限規定等の</a:t>
            </a:r>
            <a:r>
              <a:rPr lang="ja-JP" altLang="en-US" dirty="0" smtClean="0"/>
              <a:t>整備</a:t>
            </a:r>
            <a:endParaRPr lang="en-US" altLang="ja-JP" dirty="0" smtClean="0"/>
          </a:p>
          <a:p>
            <a:pPr lvl="1"/>
            <a:r>
              <a:rPr lang="ja-JP" altLang="en-US" dirty="0"/>
              <a:t>ＩＣＴの活用により教育の質の向上等を図るため、学校等の授業や予習・復習用に、教師が</a:t>
            </a:r>
            <a:r>
              <a:rPr lang="ja-JP" altLang="en-US" dirty="0" smtClean="0"/>
              <a:t>他人の</a:t>
            </a:r>
            <a:r>
              <a:rPr lang="ja-JP" altLang="en-US" dirty="0"/>
              <a:t>著作物を用いて作成した教材をネットワークを通じて生徒の端末に送信する行為等について</a:t>
            </a:r>
            <a:r>
              <a:rPr lang="ja-JP" altLang="en-US" dirty="0" smtClean="0"/>
              <a:t>、許諾</a:t>
            </a:r>
            <a:r>
              <a:rPr lang="ja-JP" altLang="en-US" dirty="0"/>
              <a:t>なく行えるようにする。</a:t>
            </a:r>
          </a:p>
          <a:p>
            <a:pPr lvl="2"/>
            <a:r>
              <a:rPr lang="ja-JP" altLang="en-US" dirty="0"/>
              <a:t>補</a:t>
            </a:r>
            <a:r>
              <a:rPr lang="ja-JP" altLang="en-US" dirty="0" smtClean="0"/>
              <a:t>償金制度 </a:t>
            </a:r>
            <a:endParaRPr lang="en-US" altLang="ja-JP" dirty="0" smtClean="0"/>
          </a:p>
          <a:p>
            <a:pPr lvl="3"/>
            <a:r>
              <a:rPr lang="en-US" altLang="ja-JP" dirty="0" smtClean="0"/>
              <a:t>【</a:t>
            </a:r>
            <a:r>
              <a:rPr lang="ja-JP" altLang="en-US" dirty="0" smtClean="0"/>
              <a:t>現在</a:t>
            </a:r>
            <a:r>
              <a:rPr lang="en-US" altLang="ja-JP" dirty="0"/>
              <a:t>】</a:t>
            </a:r>
            <a:r>
              <a:rPr lang="ja-JP" altLang="en-US" dirty="0"/>
              <a:t>利用の都度、個々の権利者の許諾とライセンス料の支払が</a:t>
            </a:r>
            <a:r>
              <a:rPr lang="ja-JP" altLang="en-US" dirty="0" smtClean="0"/>
              <a:t>必要</a:t>
            </a:r>
            <a:r>
              <a:rPr lang="en-US" altLang="ja-JP" dirty="0" smtClean="0"/>
              <a:t>【</a:t>
            </a:r>
            <a:r>
              <a:rPr lang="ja-JP" altLang="en-US" dirty="0"/>
              <a:t>改正後</a:t>
            </a:r>
            <a:r>
              <a:rPr lang="en-US" altLang="ja-JP" dirty="0"/>
              <a:t>】</a:t>
            </a:r>
            <a:r>
              <a:rPr lang="ja-JP" altLang="en-US" dirty="0"/>
              <a:t>ワンストップの補償金支払のみ（権利者の許諾不要）</a:t>
            </a:r>
            <a:endParaRPr lang="en-US" altLang="ja-JP" dirty="0" smtClean="0"/>
          </a:p>
          <a:p>
            <a:r>
              <a:rPr lang="ja-JP" altLang="en-US" dirty="0"/>
              <a:t>障害者の情報アクセス機会の充実に係る権利制限規定の</a:t>
            </a:r>
            <a:r>
              <a:rPr lang="ja-JP" altLang="en-US" dirty="0" smtClean="0"/>
              <a:t>整備</a:t>
            </a:r>
            <a:endParaRPr lang="en-US" altLang="ja-JP" dirty="0" smtClean="0"/>
          </a:p>
          <a:p>
            <a:r>
              <a:rPr lang="ja-JP" altLang="en-US" dirty="0"/>
              <a:t>アーカイブの利活用促進に関する権利制限規定の整備等</a:t>
            </a:r>
            <a:endParaRPr kumimoji="1" lang="ja-JP" altLang="en-US" dirty="0"/>
          </a:p>
        </p:txBody>
      </p:sp>
    </p:spTree>
    <p:extLst>
      <p:ext uri="{BB962C8B-B14F-4D97-AF65-F5344CB8AC3E}">
        <p14:creationId xmlns:p14="http://schemas.microsoft.com/office/powerpoint/2010/main" val="2433418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著作権制度の沿革</a:t>
            </a:r>
            <a:endParaRPr kumimoji="1" lang="ja-JP" altLang="en-US" dirty="0"/>
          </a:p>
        </p:txBody>
      </p:sp>
      <p:sp>
        <p:nvSpPr>
          <p:cNvPr id="3" name="コンテンツ プレースホルダー 2"/>
          <p:cNvSpPr>
            <a:spLocks noGrp="1"/>
          </p:cNvSpPr>
          <p:nvPr>
            <p:ph idx="1"/>
          </p:nvPr>
        </p:nvSpPr>
        <p:spPr>
          <a:xfrm>
            <a:off x="628650" y="1465244"/>
            <a:ext cx="7886700" cy="5299114"/>
          </a:xfrm>
        </p:spPr>
        <p:txBody>
          <a:bodyPr>
            <a:normAutofit fontScale="77500" lnSpcReduction="20000"/>
          </a:bodyPr>
          <a:lstStyle/>
          <a:p>
            <a:r>
              <a:rPr lang="en-US" altLang="ja-JP" dirty="0"/>
              <a:t>15 </a:t>
            </a:r>
            <a:r>
              <a:rPr lang="ja-JP" altLang="en-US" dirty="0"/>
              <a:t>世紀中頃の印刷術の発明に始まるといわれる</a:t>
            </a:r>
            <a:r>
              <a:rPr lang="ja-JP" altLang="en-US" dirty="0" err="1"/>
              <a:t>。，</a:t>
            </a:r>
            <a:r>
              <a:rPr lang="ja-JP" altLang="en-US" dirty="0"/>
              <a:t>明治</a:t>
            </a:r>
            <a:r>
              <a:rPr lang="en-US" altLang="ja-JP" dirty="0"/>
              <a:t>19(1886)</a:t>
            </a:r>
            <a:r>
              <a:rPr lang="ja-JP" altLang="en-US" dirty="0"/>
              <a:t>年</a:t>
            </a:r>
            <a:r>
              <a:rPr lang="en-US" altLang="ja-JP" dirty="0"/>
              <a:t>9 </a:t>
            </a:r>
            <a:r>
              <a:rPr lang="ja-JP" altLang="en-US" dirty="0"/>
              <a:t>月</a:t>
            </a:r>
            <a:r>
              <a:rPr lang="en-US" altLang="ja-JP" dirty="0"/>
              <a:t>9 </a:t>
            </a:r>
            <a:r>
              <a:rPr lang="ja-JP" altLang="en-US" dirty="0"/>
              <a:t>日，</a:t>
            </a:r>
            <a:r>
              <a:rPr lang="en-US" altLang="ja-JP" dirty="0"/>
              <a:t>10 </a:t>
            </a:r>
            <a:r>
              <a:rPr lang="ja-JP" altLang="en-US" dirty="0"/>
              <a:t>カ国がスイスのベルヌに集まり，</a:t>
            </a:r>
            <a:r>
              <a:rPr lang="ja-JP" altLang="en-US" dirty="0" smtClean="0"/>
              <a:t>いわゆる</a:t>
            </a:r>
            <a:r>
              <a:rPr lang="ja-JP" altLang="en-US" dirty="0"/>
              <a:t>「ベルヌ条約（文学的及び美術的著作物の保護に関するベルヌ条約）」が作成</a:t>
            </a:r>
            <a:r>
              <a:rPr lang="ja-JP" altLang="en-US" dirty="0" smtClean="0"/>
              <a:t>される。</a:t>
            </a:r>
            <a:endParaRPr lang="en-US" altLang="ja-JP" dirty="0" smtClean="0"/>
          </a:p>
          <a:p>
            <a:r>
              <a:rPr lang="ja-JP" altLang="en-US" dirty="0"/>
              <a:t>我が国の著作権法制は，「図書を出版する者」を保護する規定を持つ「出版条例」（明治</a:t>
            </a:r>
            <a:r>
              <a:rPr lang="en-US" altLang="ja-JP" dirty="0"/>
              <a:t>2(1869)</a:t>
            </a:r>
            <a:r>
              <a:rPr lang="ja-JP" altLang="en-US" dirty="0"/>
              <a:t>年）が，その</a:t>
            </a:r>
            <a:r>
              <a:rPr lang="ja-JP" altLang="en-US" dirty="0" smtClean="0"/>
              <a:t>先駆と考えられている。</a:t>
            </a:r>
            <a:endParaRPr lang="en-US" altLang="ja-JP" dirty="0" smtClean="0"/>
          </a:p>
          <a:p>
            <a:r>
              <a:rPr lang="ja-JP" altLang="en-US" dirty="0"/>
              <a:t>近代的な</a:t>
            </a:r>
            <a:r>
              <a:rPr lang="ja-JP" altLang="en-US" dirty="0" smtClean="0"/>
              <a:t>著作権法は</a:t>
            </a:r>
            <a:r>
              <a:rPr lang="ja-JP" altLang="en-US" dirty="0"/>
              <a:t>，明治</a:t>
            </a:r>
            <a:r>
              <a:rPr lang="en-US" altLang="ja-JP" dirty="0"/>
              <a:t>32(1899)</a:t>
            </a:r>
            <a:r>
              <a:rPr lang="ja-JP" altLang="en-US" dirty="0" smtClean="0"/>
              <a:t>年の「</a:t>
            </a:r>
            <a:r>
              <a:rPr lang="ja-JP" altLang="en-US" dirty="0"/>
              <a:t>著作権法」（いわゆる「</a:t>
            </a:r>
            <a:r>
              <a:rPr lang="ja-JP" altLang="en-US" dirty="0" smtClean="0"/>
              <a:t>旧著作権法</a:t>
            </a:r>
            <a:r>
              <a:rPr lang="ja-JP" altLang="en-US" dirty="0"/>
              <a:t>」。</a:t>
            </a:r>
            <a:r>
              <a:rPr lang="ja-JP" altLang="en-US" dirty="0" smtClean="0"/>
              <a:t>）この</a:t>
            </a:r>
            <a:r>
              <a:rPr lang="ja-JP" altLang="en-US" dirty="0"/>
              <a:t>年同時に，著作権保護の基本</a:t>
            </a:r>
            <a:r>
              <a:rPr lang="ja-JP" altLang="en-US" dirty="0" smtClean="0"/>
              <a:t>条約で</a:t>
            </a:r>
            <a:r>
              <a:rPr lang="ja-JP" altLang="en-US" dirty="0"/>
              <a:t>ある「ベルヌ条約」を締結</a:t>
            </a:r>
            <a:endParaRPr lang="en-US" altLang="ja-JP" dirty="0" smtClean="0"/>
          </a:p>
          <a:p>
            <a:r>
              <a:rPr lang="ja-JP" altLang="en-US" dirty="0" smtClean="0"/>
              <a:t>昭和</a:t>
            </a:r>
            <a:r>
              <a:rPr lang="en-US" altLang="ja-JP" dirty="0"/>
              <a:t>45(1970)</a:t>
            </a:r>
            <a:r>
              <a:rPr lang="ja-JP" altLang="en-US" dirty="0"/>
              <a:t>年に至って全面改正が行われ</a:t>
            </a:r>
            <a:r>
              <a:rPr lang="ja-JP" altLang="en-US" dirty="0" smtClean="0"/>
              <a:t>，現在</a:t>
            </a:r>
            <a:r>
              <a:rPr lang="ja-JP" altLang="en-US" dirty="0"/>
              <a:t>の著作権法が制定</a:t>
            </a:r>
            <a:r>
              <a:rPr lang="ja-JP" altLang="en-US" dirty="0" smtClean="0"/>
              <a:t>され</a:t>
            </a:r>
            <a:r>
              <a:rPr lang="ja-JP" altLang="en-US" dirty="0"/>
              <a:t>る</a:t>
            </a:r>
            <a:r>
              <a:rPr lang="ja-JP" altLang="en-US" dirty="0" smtClean="0"/>
              <a:t>。</a:t>
            </a:r>
            <a:endParaRPr lang="en-US" altLang="ja-JP" dirty="0" smtClean="0"/>
          </a:p>
          <a:p>
            <a:r>
              <a:rPr lang="ja-JP" altLang="en-US" dirty="0"/>
              <a:t>新しい技術の開発・普及に迅速・適切に対応するとともに，国際ルール（条約</a:t>
            </a:r>
            <a:r>
              <a:rPr lang="ja-JP" altLang="en-US" dirty="0" smtClean="0"/>
              <a:t>）に</a:t>
            </a:r>
            <a:r>
              <a:rPr lang="ja-JP" altLang="en-US" dirty="0"/>
              <a:t>より定められた保護水準に適合させるため，さらに最近では，いわゆる「知的財産戦略</a:t>
            </a:r>
            <a:r>
              <a:rPr lang="ja-JP" altLang="en-US" dirty="0" smtClean="0"/>
              <a:t>」の</a:t>
            </a:r>
            <a:r>
              <a:rPr lang="ja-JP" altLang="en-US" dirty="0"/>
              <a:t>確立・推進など，国全体として著作物等の知的財産を重視していく動きを踏まえた</a:t>
            </a:r>
            <a:r>
              <a:rPr lang="ja-JP" altLang="en-US" dirty="0" smtClean="0"/>
              <a:t>制度の</a:t>
            </a:r>
            <a:r>
              <a:rPr lang="ja-JP" altLang="en-US" dirty="0"/>
              <a:t>見直しが行われており，著作権法は毎年のように改正されて</a:t>
            </a:r>
            <a:r>
              <a:rPr lang="ja-JP" altLang="en-US" dirty="0" smtClean="0"/>
              <a:t>いる。</a:t>
            </a:r>
            <a:endParaRPr kumimoji="1" lang="ja-JP" altLang="en-US" dirty="0"/>
          </a:p>
        </p:txBody>
      </p:sp>
    </p:spTree>
    <p:extLst>
      <p:ext uri="{BB962C8B-B14F-4D97-AF65-F5344CB8AC3E}">
        <p14:creationId xmlns:p14="http://schemas.microsoft.com/office/powerpoint/2010/main" val="3767753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著作権制度の概要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著作権</a:t>
            </a:r>
            <a:endParaRPr kumimoji="1" lang="en-US" altLang="ja-JP" dirty="0" smtClean="0"/>
          </a:p>
          <a:p>
            <a:pPr lvl="1"/>
            <a:r>
              <a:rPr kumimoji="1" lang="ja-JP" altLang="en-US" dirty="0" smtClean="0"/>
              <a:t>著作者の権利（著作権）</a:t>
            </a:r>
            <a:endParaRPr kumimoji="1" lang="en-US" altLang="ja-JP" dirty="0" smtClean="0"/>
          </a:p>
          <a:p>
            <a:pPr lvl="2"/>
            <a:r>
              <a:rPr lang="ja-JP" altLang="en-US" dirty="0" smtClean="0"/>
              <a:t>著作者人格権</a:t>
            </a:r>
            <a:endParaRPr lang="en-US" altLang="ja-JP" dirty="0" smtClean="0"/>
          </a:p>
          <a:p>
            <a:pPr lvl="2"/>
            <a:r>
              <a:rPr kumimoji="1" lang="ja-JP" altLang="en-US" dirty="0" smtClean="0"/>
              <a:t>著作権（財産権）</a:t>
            </a:r>
            <a:endParaRPr kumimoji="1" lang="en-US" altLang="ja-JP" dirty="0" smtClean="0"/>
          </a:p>
          <a:p>
            <a:pPr lvl="1"/>
            <a:r>
              <a:rPr lang="ja-JP" altLang="en-US" dirty="0" smtClean="0"/>
              <a:t>実演家</a:t>
            </a:r>
            <a:r>
              <a:rPr lang="ja-JP" altLang="en-US" dirty="0"/>
              <a:t>等</a:t>
            </a:r>
            <a:r>
              <a:rPr lang="ja-JP" altLang="en-US" dirty="0" smtClean="0"/>
              <a:t>の権利</a:t>
            </a:r>
            <a:endParaRPr lang="en-US" altLang="ja-JP" dirty="0" smtClean="0"/>
          </a:p>
          <a:p>
            <a:pPr lvl="2"/>
            <a:r>
              <a:rPr kumimoji="1" lang="ja-JP" altLang="en-US" dirty="0" smtClean="0"/>
              <a:t>実演家人格権</a:t>
            </a:r>
            <a:endParaRPr kumimoji="1" lang="en-US" altLang="ja-JP" dirty="0" smtClean="0"/>
          </a:p>
          <a:p>
            <a:pPr lvl="2"/>
            <a:r>
              <a:rPr lang="ja-JP" altLang="en-US" dirty="0"/>
              <a:t>著作隣接権（財産権）</a:t>
            </a:r>
            <a:endParaRPr kumimoji="1" lang="ja-JP" altLang="en-US" dirty="0"/>
          </a:p>
        </p:txBody>
      </p:sp>
    </p:spTree>
    <p:extLst>
      <p:ext uri="{BB962C8B-B14F-4D97-AF65-F5344CB8AC3E}">
        <p14:creationId xmlns:p14="http://schemas.microsoft.com/office/powerpoint/2010/main" val="3676139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55806"/>
            <a:ext cx="7886700" cy="1133167"/>
          </a:xfrm>
        </p:spPr>
        <p:txBody>
          <a:bodyPr/>
          <a:lstStyle/>
          <a:p>
            <a:r>
              <a:rPr lang="ja-JP" altLang="en-US" dirty="0"/>
              <a:t>著作者</a:t>
            </a:r>
            <a:r>
              <a:rPr lang="ja-JP" altLang="en-US" dirty="0" smtClean="0"/>
              <a:t>の権利（著作権）</a:t>
            </a:r>
            <a:endParaRPr kumimoji="1" lang="ja-JP" altLang="en-US" dirty="0"/>
          </a:p>
        </p:txBody>
      </p:sp>
      <p:sp>
        <p:nvSpPr>
          <p:cNvPr id="3" name="コンテンツ プレースホルダー 2"/>
          <p:cNvSpPr>
            <a:spLocks noGrp="1"/>
          </p:cNvSpPr>
          <p:nvPr>
            <p:ph idx="1"/>
          </p:nvPr>
        </p:nvSpPr>
        <p:spPr>
          <a:xfrm>
            <a:off x="628650" y="1189822"/>
            <a:ext cx="7886700" cy="5497417"/>
          </a:xfrm>
        </p:spPr>
        <p:txBody>
          <a:bodyPr>
            <a:normAutofit fontScale="92500" lnSpcReduction="20000"/>
          </a:bodyPr>
          <a:lstStyle/>
          <a:p>
            <a:r>
              <a:rPr kumimoji="1" lang="ja-JP" altLang="en-US" dirty="0" smtClean="0"/>
              <a:t>著作物</a:t>
            </a:r>
            <a:endParaRPr kumimoji="1" lang="en-US" altLang="ja-JP" dirty="0" smtClean="0"/>
          </a:p>
          <a:p>
            <a:pPr lvl="1"/>
            <a:r>
              <a:rPr lang="ja-JP" altLang="en-US" dirty="0"/>
              <a:t>小説，講演，音楽，美術，映画，コンピュータ・</a:t>
            </a:r>
            <a:r>
              <a:rPr lang="ja-JP" altLang="en-US" dirty="0" smtClean="0"/>
              <a:t>プログラム</a:t>
            </a:r>
            <a:r>
              <a:rPr lang="ja-JP" altLang="en-US" dirty="0"/>
              <a:t>，データベース</a:t>
            </a:r>
            <a:r>
              <a:rPr lang="ja-JP" altLang="en-US" dirty="0" smtClean="0"/>
              <a:t>など</a:t>
            </a:r>
            <a:endParaRPr lang="en-US" altLang="ja-JP" dirty="0" smtClean="0"/>
          </a:p>
          <a:p>
            <a:r>
              <a:rPr kumimoji="1" lang="ja-JP" altLang="en-US" dirty="0" smtClean="0"/>
              <a:t>著作者</a:t>
            </a:r>
            <a:endParaRPr kumimoji="1" lang="en-US" altLang="ja-JP" dirty="0" smtClean="0"/>
          </a:p>
          <a:p>
            <a:pPr lvl="1"/>
            <a:r>
              <a:rPr lang="ja-JP" altLang="en-US" dirty="0"/>
              <a:t>著作物を創作した</a:t>
            </a:r>
            <a:r>
              <a:rPr lang="ja-JP" altLang="en-US" dirty="0" smtClean="0"/>
              <a:t>者</a:t>
            </a:r>
            <a:endParaRPr lang="en-US" altLang="ja-JP" dirty="0" smtClean="0"/>
          </a:p>
          <a:p>
            <a:r>
              <a:rPr lang="ja-JP" altLang="en-US" dirty="0"/>
              <a:t>「著作者の権利」の</a:t>
            </a:r>
            <a:r>
              <a:rPr lang="ja-JP" altLang="en-US" dirty="0" smtClean="0"/>
              <a:t>付与</a:t>
            </a:r>
            <a:endParaRPr lang="en-US" altLang="ja-JP" dirty="0" smtClean="0"/>
          </a:p>
          <a:p>
            <a:pPr lvl="1"/>
            <a:r>
              <a:rPr lang="en-US" altLang="ja-JP" dirty="0"/>
              <a:t>｢</a:t>
            </a:r>
            <a:r>
              <a:rPr lang="ja-JP" altLang="en-US" dirty="0"/>
              <a:t>著作者の権利」は，著作物を創作した時点で「自動的</a:t>
            </a:r>
            <a:r>
              <a:rPr lang="ja-JP" altLang="en-US" dirty="0" smtClean="0"/>
              <a:t>」に</a:t>
            </a:r>
            <a:r>
              <a:rPr lang="ja-JP" altLang="en-US" dirty="0"/>
              <a:t>付与されるので，登録等は不要（無方式主義</a:t>
            </a:r>
            <a:r>
              <a:rPr lang="ja-JP" altLang="en-US" dirty="0" smtClean="0"/>
              <a:t>）</a:t>
            </a:r>
            <a:endParaRPr lang="en-US" altLang="ja-JP" dirty="0" smtClean="0"/>
          </a:p>
          <a:p>
            <a:r>
              <a:rPr kumimoji="1" lang="ja-JP" altLang="en-US" dirty="0"/>
              <a:t>著作者</a:t>
            </a:r>
            <a:r>
              <a:rPr kumimoji="1" lang="ja-JP" altLang="en-US" dirty="0" smtClean="0"/>
              <a:t>の権利</a:t>
            </a:r>
            <a:endParaRPr kumimoji="1" lang="en-US" altLang="ja-JP" dirty="0" smtClean="0"/>
          </a:p>
          <a:p>
            <a:pPr lvl="1"/>
            <a:r>
              <a:rPr lang="ja-JP" altLang="en-US" dirty="0" smtClean="0"/>
              <a:t>著作者人格権</a:t>
            </a:r>
            <a:endParaRPr lang="en-US" altLang="ja-JP" dirty="0" smtClean="0"/>
          </a:p>
          <a:p>
            <a:pPr lvl="2"/>
            <a:r>
              <a:rPr lang="ja-JP" altLang="en-US" dirty="0"/>
              <a:t>公表権、氏名表示権、同一性</a:t>
            </a:r>
            <a:r>
              <a:rPr lang="ja-JP" altLang="en-US" dirty="0" smtClean="0"/>
              <a:t>保持権</a:t>
            </a:r>
            <a:endParaRPr lang="en-US" altLang="ja-JP" dirty="0" smtClean="0"/>
          </a:p>
          <a:p>
            <a:pPr lvl="1"/>
            <a:r>
              <a:rPr lang="zh-TW" altLang="en-US" dirty="0"/>
              <a:t>著 作 </a:t>
            </a:r>
            <a:r>
              <a:rPr lang="zh-TW" altLang="en-US" dirty="0" smtClean="0"/>
              <a:t>権（</a:t>
            </a:r>
            <a:r>
              <a:rPr lang="zh-TW" altLang="en-US" dirty="0"/>
              <a:t>財 産 権</a:t>
            </a:r>
            <a:r>
              <a:rPr lang="zh-TW" altLang="en-US" dirty="0" smtClean="0"/>
              <a:t>）</a:t>
            </a:r>
            <a:endParaRPr lang="en-US" altLang="zh-TW" dirty="0" smtClean="0"/>
          </a:p>
          <a:p>
            <a:pPr lvl="2"/>
            <a:r>
              <a:rPr lang="ja-JP" altLang="en-US" dirty="0"/>
              <a:t>複製権</a:t>
            </a:r>
          </a:p>
          <a:p>
            <a:pPr lvl="2"/>
            <a:r>
              <a:rPr lang="ja-JP" altLang="en-US" dirty="0"/>
              <a:t>上演権・</a:t>
            </a:r>
            <a:r>
              <a:rPr lang="ja-JP" altLang="en-US" dirty="0" smtClean="0"/>
              <a:t>演奏権、上映権、公衆送信権、公</a:t>
            </a:r>
            <a:r>
              <a:rPr lang="ja-JP" altLang="en-US" dirty="0"/>
              <a:t>の</a:t>
            </a:r>
            <a:r>
              <a:rPr lang="ja-JP" altLang="en-US" dirty="0" smtClean="0"/>
              <a:t>伝達権、口述権、展示権</a:t>
            </a:r>
            <a:endParaRPr lang="en-US" altLang="ja-JP" dirty="0" smtClean="0"/>
          </a:p>
          <a:p>
            <a:pPr lvl="2"/>
            <a:r>
              <a:rPr lang="ja-JP" altLang="en-US" dirty="0" smtClean="0"/>
              <a:t>譲渡権、</a:t>
            </a:r>
            <a:r>
              <a:rPr lang="zh-TW" altLang="en-US" dirty="0" smtClean="0"/>
              <a:t>貸与権</a:t>
            </a:r>
            <a:r>
              <a:rPr lang="ja-JP" altLang="en-US" dirty="0" err="1" smtClean="0"/>
              <a:t>、</a:t>
            </a:r>
            <a:r>
              <a:rPr lang="zh-TW" altLang="en-US" dirty="0" smtClean="0"/>
              <a:t>頒布権</a:t>
            </a:r>
            <a:endParaRPr lang="en-US" altLang="zh-TW" dirty="0" smtClean="0"/>
          </a:p>
          <a:p>
            <a:pPr lvl="2"/>
            <a:r>
              <a:rPr lang="ja-JP" altLang="en-US" dirty="0" smtClean="0"/>
              <a:t>二次的</a:t>
            </a:r>
            <a:r>
              <a:rPr lang="ja-JP" altLang="en-US" dirty="0"/>
              <a:t>著作物の</a:t>
            </a:r>
            <a:r>
              <a:rPr lang="ja-JP" altLang="en-US" dirty="0" smtClean="0"/>
              <a:t>創作権、二次的</a:t>
            </a:r>
            <a:r>
              <a:rPr lang="ja-JP" altLang="en-US" dirty="0"/>
              <a:t>著作物の利用権</a:t>
            </a:r>
            <a:endParaRPr lang="en-US" altLang="zh-TW" dirty="0" smtClean="0"/>
          </a:p>
          <a:p>
            <a:pPr marL="914400" lvl="2" indent="0">
              <a:buNone/>
            </a:pPr>
            <a:endParaRPr kumimoji="1" lang="ja-JP" altLang="en-US" dirty="0"/>
          </a:p>
        </p:txBody>
      </p:sp>
    </p:spTree>
    <p:extLst>
      <p:ext uri="{BB962C8B-B14F-4D97-AF65-F5344CB8AC3E}">
        <p14:creationId xmlns:p14="http://schemas.microsoft.com/office/powerpoint/2010/main" val="486426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著作隣接権</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a:t>
            </a:r>
            <a:r>
              <a:rPr lang="ja-JP" altLang="en-US" dirty="0" smtClean="0"/>
              <a:t>隣接権</a:t>
            </a:r>
            <a:endParaRPr lang="en-US" altLang="ja-JP" dirty="0" smtClean="0"/>
          </a:p>
          <a:p>
            <a:pPr lvl="1"/>
            <a:r>
              <a:rPr lang="ja-JP" altLang="en-US" dirty="0"/>
              <a:t>著作物等を「伝達する者」（実演家，レコード製作者，</a:t>
            </a:r>
            <a:r>
              <a:rPr lang="ja-JP" altLang="en-US" dirty="0" smtClean="0"/>
              <a:t>放送事業者</a:t>
            </a:r>
            <a:r>
              <a:rPr lang="ja-JP" altLang="en-US" dirty="0"/>
              <a:t>，有線放送事業者）に付与される</a:t>
            </a:r>
            <a:r>
              <a:rPr lang="ja-JP" altLang="en-US" dirty="0" smtClean="0"/>
              <a:t>権利</a:t>
            </a:r>
            <a:endParaRPr lang="en-US" altLang="ja-JP" dirty="0" smtClean="0"/>
          </a:p>
          <a:p>
            <a:r>
              <a:rPr lang="ja-JP" altLang="en-US" dirty="0"/>
              <a:t>「著作隣接権」の</a:t>
            </a:r>
            <a:r>
              <a:rPr lang="ja-JP" altLang="en-US" dirty="0" smtClean="0"/>
              <a:t>付与</a:t>
            </a:r>
            <a:endParaRPr lang="en-US" altLang="ja-JP" dirty="0" smtClean="0"/>
          </a:p>
          <a:p>
            <a:pPr lvl="1"/>
            <a:r>
              <a:rPr lang="ja-JP" altLang="en-US" dirty="0"/>
              <a:t>著作隣接権は，実演等を行った時点で「自動的」に付与</a:t>
            </a:r>
            <a:r>
              <a:rPr lang="ja-JP" altLang="en-US" dirty="0" smtClean="0"/>
              <a:t>される</a:t>
            </a:r>
            <a:r>
              <a:rPr lang="ja-JP" altLang="en-US" dirty="0"/>
              <a:t>ので，登録等は不要（無方式主義</a:t>
            </a:r>
            <a:r>
              <a:rPr lang="ja-JP" altLang="en-US" dirty="0" smtClean="0"/>
              <a:t>）</a:t>
            </a:r>
            <a:endParaRPr lang="en-US" altLang="ja-JP" dirty="0" smtClean="0"/>
          </a:p>
          <a:p>
            <a:r>
              <a:rPr lang="ja-JP" altLang="en-US" dirty="0"/>
              <a:t>著作</a:t>
            </a:r>
            <a:r>
              <a:rPr lang="ja-JP" altLang="en-US" dirty="0" smtClean="0"/>
              <a:t>隣接権者</a:t>
            </a:r>
            <a:endParaRPr lang="en-US" altLang="ja-JP" dirty="0" smtClean="0"/>
          </a:p>
          <a:p>
            <a:pPr lvl="1"/>
            <a:r>
              <a:rPr lang="ja-JP" altLang="en-US" dirty="0"/>
              <a:t>実演家、レコード製作者、放送事</a:t>
            </a:r>
            <a:r>
              <a:rPr lang="ja-JP" altLang="en-US" dirty="0" smtClean="0"/>
              <a:t>業者、</a:t>
            </a:r>
            <a:r>
              <a:rPr lang="zh-TW" altLang="en-US" dirty="0"/>
              <a:t>有線放送事業者</a:t>
            </a:r>
            <a:endParaRPr kumimoji="1" lang="ja-JP" altLang="en-US" dirty="0"/>
          </a:p>
        </p:txBody>
      </p:sp>
    </p:spTree>
    <p:extLst>
      <p:ext uri="{BB962C8B-B14F-4D97-AF65-F5344CB8AC3E}">
        <p14:creationId xmlns:p14="http://schemas.microsoft.com/office/powerpoint/2010/main" val="1885572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「伝達的な行為」をする者の権利</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国際的なルール（条約）では，著作隣接権は，「実演家」「レコード製作者」「</a:t>
            </a:r>
            <a:r>
              <a:rPr lang="ja-JP" altLang="en-US" dirty="0" smtClean="0"/>
              <a:t>放送事業者</a:t>
            </a:r>
            <a:r>
              <a:rPr lang="ja-JP" altLang="en-US" dirty="0"/>
              <a:t>」に付与することとされていますが，我が国はこれよりも保護が厚く，「有線</a:t>
            </a:r>
            <a:r>
              <a:rPr lang="ja-JP" altLang="en-US" dirty="0" smtClean="0"/>
              <a:t>放送事</a:t>
            </a:r>
            <a:r>
              <a:rPr lang="ja-JP" altLang="en-US" dirty="0"/>
              <a:t>業者」にも著作隣接権を付与しています</a:t>
            </a:r>
            <a:r>
              <a:rPr lang="ja-JP" altLang="en-US" dirty="0" smtClean="0"/>
              <a:t>。また</a:t>
            </a:r>
            <a:r>
              <a:rPr lang="ja-JP" altLang="en-US" dirty="0"/>
              <a:t>，「映画の製作・上映」や「本の出版・販売」も，ある意味で「原作」等の「</a:t>
            </a:r>
            <a:r>
              <a:rPr lang="ja-JP" altLang="en-US" dirty="0" smtClean="0"/>
              <a:t>伝達</a:t>
            </a:r>
            <a:r>
              <a:rPr lang="ja-JP" altLang="en-US" dirty="0"/>
              <a:t>」を行っている（「レコード製作者」と似た行為をしている）ともいえますが，</a:t>
            </a:r>
            <a:r>
              <a:rPr lang="ja-JP" altLang="en-US" dirty="0" smtClean="0"/>
              <a:t>著作権</a:t>
            </a:r>
            <a:r>
              <a:rPr lang="ja-JP" altLang="en-US" dirty="0"/>
              <a:t>に関する条約や多くの国々の著作権法は，次のような考え方を採っています（</a:t>
            </a:r>
            <a:r>
              <a:rPr lang="ja-JP" altLang="en-US" dirty="0" smtClean="0"/>
              <a:t>ただし</a:t>
            </a:r>
            <a:r>
              <a:rPr lang="ja-JP" altLang="en-US" dirty="0"/>
              <a:t>，「レコード製作者」を著作者として保護したり，「出版者」に著作隣接権を付与</a:t>
            </a:r>
            <a:r>
              <a:rPr lang="ja-JP" altLang="en-US" dirty="0" smtClean="0"/>
              <a:t>したり</a:t>
            </a:r>
            <a:r>
              <a:rPr lang="ja-JP" altLang="en-US" dirty="0"/>
              <a:t>している国も，一部には存在しています）</a:t>
            </a:r>
            <a:r>
              <a:rPr lang="ja-JP" altLang="en-US" dirty="0" smtClean="0"/>
              <a:t>。</a:t>
            </a:r>
            <a:endParaRPr lang="en-US" altLang="ja-JP" dirty="0" smtClean="0"/>
          </a:p>
          <a:p>
            <a:r>
              <a:rPr lang="ja-JP" altLang="en-US" dirty="0"/>
              <a:t>映画の創作者 ＝ </a:t>
            </a:r>
            <a:r>
              <a:rPr lang="ja-JP" altLang="en-US" dirty="0" smtClean="0"/>
              <a:t>著作者</a:t>
            </a:r>
            <a:endParaRPr lang="en-US" altLang="ja-JP" dirty="0" smtClean="0"/>
          </a:p>
          <a:p>
            <a:r>
              <a:rPr lang="ja-JP" altLang="en-US" dirty="0"/>
              <a:t>レコード製作者 ＝ 著作</a:t>
            </a:r>
            <a:r>
              <a:rPr lang="ja-JP" altLang="en-US" dirty="0" smtClean="0"/>
              <a:t>隣接権者</a:t>
            </a:r>
            <a:endParaRPr lang="en-US" altLang="ja-JP" dirty="0" smtClean="0"/>
          </a:p>
          <a:p>
            <a:r>
              <a:rPr lang="ja-JP" altLang="en-US" dirty="0"/>
              <a:t>出版者 ＝ 権利なし</a:t>
            </a:r>
            <a:endParaRPr kumimoji="1" lang="ja-JP" altLang="en-US" dirty="0"/>
          </a:p>
        </p:txBody>
      </p:sp>
    </p:spTree>
    <p:extLst>
      <p:ext uri="{BB962C8B-B14F-4D97-AF65-F5344CB8AC3E}">
        <p14:creationId xmlns:p14="http://schemas.microsoft.com/office/powerpoint/2010/main" val="13365588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741</TotalTime>
  <Words>4176</Words>
  <Application>Microsoft Office PowerPoint</Application>
  <PresentationFormat>画面に合わせる (4:3)</PresentationFormat>
  <Paragraphs>262</Paragraphs>
  <Slides>46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46</vt:i4>
      </vt:variant>
    </vt:vector>
  </HeadingPairs>
  <TitlesOfParts>
    <vt:vector size="53" baseType="lpstr">
      <vt:lpstr>新細明體</vt:lpstr>
      <vt:lpstr>游ゴシック</vt:lpstr>
      <vt:lpstr>游ゴシック Light</vt:lpstr>
      <vt:lpstr>Arial</vt:lpstr>
      <vt:lpstr>Calibri</vt:lpstr>
      <vt:lpstr>Calibri Light</vt:lpstr>
      <vt:lpstr>Office テーマ</vt:lpstr>
      <vt:lpstr>著作権</vt:lpstr>
      <vt:lpstr>学習目標 - 著作権</vt:lpstr>
      <vt:lpstr>参考書</vt:lpstr>
      <vt:lpstr>知的財産権</vt:lpstr>
      <vt:lpstr>著作権制度の沿革</vt:lpstr>
      <vt:lpstr>著作権制度の概要</vt:lpstr>
      <vt:lpstr>著作者の権利（著作権）</vt:lpstr>
      <vt:lpstr>著作隣接権</vt:lpstr>
      <vt:lpstr>「伝達的な行為」をする者の権利</vt:lpstr>
      <vt:lpstr>著作物</vt:lpstr>
      <vt:lpstr>著作物に当たらないもの例</vt:lpstr>
      <vt:lpstr>保護を受ける著作物</vt:lpstr>
      <vt:lpstr>著作物の種類</vt:lpstr>
      <vt:lpstr>著作物の種類</vt:lpstr>
      <vt:lpstr>共同著作物</vt:lpstr>
      <vt:lpstr>著作者</vt:lpstr>
      <vt:lpstr>法人著作（職務著作）</vt:lpstr>
      <vt:lpstr>「映画の著作物」の著作者</vt:lpstr>
      <vt:lpstr>権利の内容</vt:lpstr>
      <vt:lpstr>「著作者人格権」と「著作権 (財産権)」</vt:lpstr>
      <vt:lpstr>「著作者人格権」の具体的な内容</vt:lpstr>
      <vt:lpstr>「著作権（財産権）」の具体的な内容</vt:lpstr>
      <vt:lpstr>「著作権（財産権）」の具体的な内容</vt:lpstr>
      <vt:lpstr>保護期間</vt:lpstr>
      <vt:lpstr>保護期間</vt:lpstr>
      <vt:lpstr>著作隣接権</vt:lpstr>
      <vt:lpstr>実演家の権利</vt:lpstr>
      <vt:lpstr>権利の種類</vt:lpstr>
      <vt:lpstr>「実演家人格権」の保護期間</vt:lpstr>
      <vt:lpstr>「著作隣接権（財産権）」の保護期間</vt:lpstr>
      <vt:lpstr>外国の著作物等の保護</vt:lpstr>
      <vt:lpstr>他人の著作物を「利用」する方法</vt:lpstr>
      <vt:lpstr>「了解」を得なくてよい場合</vt:lpstr>
      <vt:lpstr>ビジネスとして利用する場合のその他の仕組み</vt:lpstr>
      <vt:lpstr>著作物等の「例外的な無断利用」ができる場合</vt:lpstr>
      <vt:lpstr>「私的使用」，「付随対象著作物の利用」等</vt:lpstr>
      <vt:lpstr>「教育」関係</vt:lpstr>
      <vt:lpstr>「教育」関係</vt:lpstr>
      <vt:lpstr>「図書館・美術館・博物館等」関係</vt:lpstr>
      <vt:lpstr>「福祉」関係</vt:lpstr>
      <vt:lpstr>「コンピュータ・ネットワーク」関係</vt:lpstr>
      <vt:lpstr>その他</vt:lpstr>
      <vt:lpstr>著作権が「侵害」された場合の対抗措置</vt:lpstr>
      <vt:lpstr>著作権の侵害とみなされる行為</vt:lpstr>
      <vt:lpstr>著作権法の一部を改正する法律（平成30年法律第30号）</vt:lpstr>
      <vt:lpstr>改定の概要</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著作権</dc:title>
  <dc:creator>OKAMURA Koji</dc:creator>
  <cp:lastModifiedBy>OKAMURA Koji</cp:lastModifiedBy>
  <cp:revision>34</cp:revision>
  <dcterms:created xsi:type="dcterms:W3CDTF">2018-12-24T08:50:07Z</dcterms:created>
  <dcterms:modified xsi:type="dcterms:W3CDTF">2020-06-11T00:38:51Z</dcterms:modified>
</cp:coreProperties>
</file>