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 id="2147483718" r:id="rId2"/>
  </p:sldMasterIdLst>
  <p:notesMasterIdLst>
    <p:notesMasterId r:id="rId93"/>
  </p:notesMasterIdLst>
  <p:sldIdLst>
    <p:sldId id="256" r:id="rId3"/>
    <p:sldId id="380" r:id="rId4"/>
    <p:sldId id="379" r:id="rId5"/>
    <p:sldId id="371"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16" r:id="rId47"/>
    <p:sldId id="285" r:id="rId48"/>
    <p:sldId id="276" r:id="rId49"/>
    <p:sldId id="258" r:id="rId50"/>
    <p:sldId id="286" r:id="rId51"/>
    <p:sldId id="260" r:id="rId52"/>
    <p:sldId id="261" r:id="rId53"/>
    <p:sldId id="279" r:id="rId54"/>
    <p:sldId id="282" r:id="rId55"/>
    <p:sldId id="281" r:id="rId56"/>
    <p:sldId id="283" r:id="rId57"/>
    <p:sldId id="263" r:id="rId58"/>
    <p:sldId id="297" r:id="rId59"/>
    <p:sldId id="306" r:id="rId60"/>
    <p:sldId id="266" r:id="rId61"/>
    <p:sldId id="267" r:id="rId62"/>
    <p:sldId id="268" r:id="rId63"/>
    <p:sldId id="325" r:id="rId64"/>
    <p:sldId id="269" r:id="rId65"/>
    <p:sldId id="315" r:id="rId66"/>
    <p:sldId id="317" r:id="rId67"/>
    <p:sldId id="319" r:id="rId68"/>
    <p:sldId id="284" r:id="rId69"/>
    <p:sldId id="270" r:id="rId70"/>
    <p:sldId id="272" r:id="rId71"/>
    <p:sldId id="295" r:id="rId72"/>
    <p:sldId id="318" r:id="rId73"/>
    <p:sldId id="287" r:id="rId74"/>
    <p:sldId id="273" r:id="rId75"/>
    <p:sldId id="298" r:id="rId76"/>
    <p:sldId id="329" r:id="rId77"/>
    <p:sldId id="274" r:id="rId78"/>
    <p:sldId id="289" r:id="rId79"/>
    <p:sldId id="307" r:id="rId80"/>
    <p:sldId id="308" r:id="rId81"/>
    <p:sldId id="309" r:id="rId82"/>
    <p:sldId id="310" r:id="rId83"/>
    <p:sldId id="324" r:id="rId84"/>
    <p:sldId id="311" r:id="rId85"/>
    <p:sldId id="323" r:id="rId86"/>
    <p:sldId id="372" r:id="rId87"/>
    <p:sldId id="373" r:id="rId88"/>
    <p:sldId id="374" r:id="rId89"/>
    <p:sldId id="376" r:id="rId90"/>
    <p:sldId id="377" r:id="rId91"/>
    <p:sldId id="378"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hiaki Kasahara" initials="YK" lastIdx="1" clrIdx="0">
    <p:extLst>
      <p:ext uri="{19B8F6BF-5375-455C-9EA6-DF929625EA0E}">
        <p15:presenceInfo xmlns:p15="http://schemas.microsoft.com/office/powerpoint/2012/main" userId="1e8dabeac17aa4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6" autoAdjust="0"/>
    <p:restoredTop sz="81243" autoAdjust="0"/>
  </p:normalViewPr>
  <p:slideViewPr>
    <p:cSldViewPr snapToGrid="0">
      <p:cViewPr varScale="1">
        <p:scale>
          <a:sx n="72" d="100"/>
          <a:sy n="72" d="100"/>
        </p:scale>
        <p:origin x="810" y="66"/>
      </p:cViewPr>
      <p:guideLst/>
    </p:cSldViewPr>
  </p:slideViewPr>
  <p:outlineViewPr>
    <p:cViewPr>
      <p:scale>
        <a:sx n="33" d="100"/>
        <a:sy n="33" d="100"/>
      </p:scale>
      <p:origin x="0" y="-42888"/>
    </p:cViewPr>
  </p:outlineViewPr>
  <p:notesTextViewPr>
    <p:cViewPr>
      <p:scale>
        <a:sx n="1" d="1"/>
        <a:sy n="1" d="1"/>
      </p:scale>
      <p:origin x="0" y="0"/>
    </p:cViewPr>
  </p:notesTextViewPr>
  <p:sorterViewPr>
    <p:cViewPr varScale="1">
      <p:scale>
        <a:sx n="100" d="100"/>
        <a:sy n="100" d="100"/>
      </p:scale>
      <p:origin x="0" y="-69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D0289-AA4C-4C0A-8B3B-452745F29B78}" type="datetimeFigureOut">
              <a:rPr kumimoji="1" lang="ja-JP" altLang="en-US" smtClean="0"/>
              <a:t>2020/4/12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3AC2E-4D85-4F0D-B451-294D664BCE91}" type="slidenum">
              <a:rPr kumimoji="1" lang="ja-JP" altLang="en-US" smtClean="0"/>
              <a:t>‹#›</a:t>
            </a:fld>
            <a:endParaRPr kumimoji="1" lang="ja-JP" altLang="en-US"/>
          </a:p>
        </p:txBody>
      </p:sp>
    </p:spTree>
    <p:extLst>
      <p:ext uri="{BB962C8B-B14F-4D97-AF65-F5344CB8AC3E}">
        <p14:creationId xmlns:p14="http://schemas.microsoft.com/office/powerpoint/2010/main" val="5272299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a:t>
            </a:fld>
            <a:endParaRPr kumimoji="1" lang="ja-JP" altLang="en-US"/>
          </a:p>
        </p:txBody>
      </p:sp>
    </p:spTree>
    <p:extLst>
      <p:ext uri="{BB962C8B-B14F-4D97-AF65-F5344CB8AC3E}">
        <p14:creationId xmlns:p14="http://schemas.microsoft.com/office/powerpoint/2010/main" val="270726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15:10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14</a:t>
            </a:fld>
            <a:endParaRPr kumimoji="1" lang="ja-JP" altLang="en-US"/>
          </a:p>
        </p:txBody>
      </p:sp>
    </p:spTree>
    <p:extLst>
      <p:ext uri="{BB962C8B-B14F-4D97-AF65-F5344CB8AC3E}">
        <p14:creationId xmlns:p14="http://schemas.microsoft.com/office/powerpoint/2010/main" val="382646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15:12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15</a:t>
            </a:fld>
            <a:endParaRPr kumimoji="1" lang="ja-JP" altLang="en-US"/>
          </a:p>
        </p:txBody>
      </p:sp>
    </p:spTree>
    <p:extLst>
      <p:ext uri="{BB962C8B-B14F-4D97-AF65-F5344CB8AC3E}">
        <p14:creationId xmlns:p14="http://schemas.microsoft.com/office/powerpoint/2010/main" val="364933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15:14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16</a:t>
            </a:fld>
            <a:endParaRPr kumimoji="1" lang="ja-JP" altLang="en-US"/>
          </a:p>
        </p:txBody>
      </p:sp>
    </p:spTree>
    <p:extLst>
      <p:ext uri="{BB962C8B-B14F-4D97-AF65-F5344CB8AC3E}">
        <p14:creationId xmlns:p14="http://schemas.microsoft.com/office/powerpoint/2010/main" val="3394640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15:16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17</a:t>
            </a:fld>
            <a:endParaRPr kumimoji="1" lang="ja-JP" altLang="en-US"/>
          </a:p>
        </p:txBody>
      </p:sp>
    </p:spTree>
    <p:extLst>
      <p:ext uri="{BB962C8B-B14F-4D97-AF65-F5344CB8AC3E}">
        <p14:creationId xmlns:p14="http://schemas.microsoft.com/office/powerpoint/2010/main" val="130944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15:18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18</a:t>
            </a:fld>
            <a:endParaRPr kumimoji="1" lang="ja-JP" altLang="en-US"/>
          </a:p>
        </p:txBody>
      </p:sp>
    </p:spTree>
    <p:extLst>
      <p:ext uri="{BB962C8B-B14F-4D97-AF65-F5344CB8AC3E}">
        <p14:creationId xmlns:p14="http://schemas.microsoft.com/office/powerpoint/2010/main" val="2063602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15:20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19</a:t>
            </a:fld>
            <a:endParaRPr kumimoji="1" lang="ja-JP" altLang="en-US"/>
          </a:p>
        </p:txBody>
      </p:sp>
    </p:spTree>
    <p:extLst>
      <p:ext uri="{BB962C8B-B14F-4D97-AF65-F5344CB8AC3E}">
        <p14:creationId xmlns:p14="http://schemas.microsoft.com/office/powerpoint/2010/main" val="398825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15:22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20</a:t>
            </a:fld>
            <a:endParaRPr kumimoji="1" lang="ja-JP" altLang="en-US"/>
          </a:p>
        </p:txBody>
      </p:sp>
    </p:spTree>
    <p:extLst>
      <p:ext uri="{BB962C8B-B14F-4D97-AF65-F5344CB8AC3E}">
        <p14:creationId xmlns:p14="http://schemas.microsoft.com/office/powerpoint/2010/main" val="64797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15:24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21</a:t>
            </a:fld>
            <a:endParaRPr kumimoji="1" lang="ja-JP" altLang="en-US"/>
          </a:p>
        </p:txBody>
      </p:sp>
    </p:spTree>
    <p:extLst>
      <p:ext uri="{BB962C8B-B14F-4D97-AF65-F5344CB8AC3E}">
        <p14:creationId xmlns:p14="http://schemas.microsoft.com/office/powerpoint/2010/main" val="4026461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15:26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22</a:t>
            </a:fld>
            <a:endParaRPr kumimoji="1" lang="ja-JP" altLang="en-US"/>
          </a:p>
        </p:txBody>
      </p:sp>
    </p:spTree>
    <p:extLst>
      <p:ext uri="{BB962C8B-B14F-4D97-AF65-F5344CB8AC3E}">
        <p14:creationId xmlns:p14="http://schemas.microsoft.com/office/powerpoint/2010/main" val="2852697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15:28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23</a:t>
            </a:fld>
            <a:endParaRPr kumimoji="1" lang="ja-JP" altLang="en-US"/>
          </a:p>
        </p:txBody>
      </p:sp>
    </p:spTree>
    <p:extLst>
      <p:ext uri="{BB962C8B-B14F-4D97-AF65-F5344CB8AC3E}">
        <p14:creationId xmlns:p14="http://schemas.microsoft.com/office/powerpoint/2010/main" val="355737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14:56</a:t>
            </a:r>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a:t>
            </a:fld>
            <a:endParaRPr kumimoji="1" lang="ja-JP" altLang="en-US"/>
          </a:p>
        </p:txBody>
      </p:sp>
    </p:spTree>
    <p:extLst>
      <p:ext uri="{BB962C8B-B14F-4D97-AF65-F5344CB8AC3E}">
        <p14:creationId xmlns:p14="http://schemas.microsoft.com/office/powerpoint/2010/main" val="220286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15:30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24</a:t>
            </a:fld>
            <a:endParaRPr kumimoji="1" lang="ja-JP" altLang="en-US"/>
          </a:p>
        </p:txBody>
      </p:sp>
    </p:spTree>
    <p:extLst>
      <p:ext uri="{BB962C8B-B14F-4D97-AF65-F5344CB8AC3E}">
        <p14:creationId xmlns:p14="http://schemas.microsoft.com/office/powerpoint/2010/main" val="383087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15:32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25</a:t>
            </a:fld>
            <a:endParaRPr kumimoji="1" lang="ja-JP" altLang="en-US"/>
          </a:p>
        </p:txBody>
      </p:sp>
    </p:spTree>
    <p:extLst>
      <p:ext uri="{BB962C8B-B14F-4D97-AF65-F5344CB8AC3E}">
        <p14:creationId xmlns:p14="http://schemas.microsoft.com/office/powerpoint/2010/main" val="3487045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15:34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26</a:t>
            </a:fld>
            <a:endParaRPr kumimoji="1" lang="ja-JP" altLang="en-US"/>
          </a:p>
        </p:txBody>
      </p:sp>
    </p:spTree>
    <p:extLst>
      <p:ext uri="{BB962C8B-B14F-4D97-AF65-F5344CB8AC3E}">
        <p14:creationId xmlns:p14="http://schemas.microsoft.com/office/powerpoint/2010/main" val="1405165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15:36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27</a:t>
            </a:fld>
            <a:endParaRPr kumimoji="1" lang="ja-JP" altLang="en-US"/>
          </a:p>
        </p:txBody>
      </p:sp>
    </p:spTree>
    <p:extLst>
      <p:ext uri="{BB962C8B-B14F-4D97-AF65-F5344CB8AC3E}">
        <p14:creationId xmlns:p14="http://schemas.microsoft.com/office/powerpoint/2010/main" val="1129621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15:38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28</a:t>
            </a:fld>
            <a:endParaRPr kumimoji="1" lang="ja-JP" altLang="en-US"/>
          </a:p>
        </p:txBody>
      </p:sp>
    </p:spTree>
    <p:extLst>
      <p:ext uri="{BB962C8B-B14F-4D97-AF65-F5344CB8AC3E}">
        <p14:creationId xmlns:p14="http://schemas.microsoft.com/office/powerpoint/2010/main" val="617647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15:40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29</a:t>
            </a:fld>
            <a:endParaRPr kumimoji="1" lang="ja-JP" altLang="en-US"/>
          </a:p>
        </p:txBody>
      </p:sp>
    </p:spTree>
    <p:extLst>
      <p:ext uri="{BB962C8B-B14F-4D97-AF65-F5344CB8AC3E}">
        <p14:creationId xmlns:p14="http://schemas.microsoft.com/office/powerpoint/2010/main" val="4173400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15:42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30</a:t>
            </a:fld>
            <a:endParaRPr kumimoji="1" lang="ja-JP" altLang="en-US"/>
          </a:p>
        </p:txBody>
      </p:sp>
    </p:spTree>
    <p:extLst>
      <p:ext uri="{BB962C8B-B14F-4D97-AF65-F5344CB8AC3E}">
        <p14:creationId xmlns:p14="http://schemas.microsoft.com/office/powerpoint/2010/main" val="780473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15:44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31</a:t>
            </a:fld>
            <a:endParaRPr kumimoji="1" lang="ja-JP" altLang="en-US"/>
          </a:p>
        </p:txBody>
      </p:sp>
    </p:spTree>
    <p:extLst>
      <p:ext uri="{BB962C8B-B14F-4D97-AF65-F5344CB8AC3E}">
        <p14:creationId xmlns:p14="http://schemas.microsoft.com/office/powerpoint/2010/main" val="1166418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15:46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32</a:t>
            </a:fld>
            <a:endParaRPr kumimoji="1" lang="ja-JP" altLang="en-US"/>
          </a:p>
        </p:txBody>
      </p:sp>
    </p:spTree>
    <p:extLst>
      <p:ext uri="{BB962C8B-B14F-4D97-AF65-F5344CB8AC3E}">
        <p14:creationId xmlns:p14="http://schemas.microsoft.com/office/powerpoint/2010/main" val="803633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15:48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33</a:t>
            </a:fld>
            <a:endParaRPr kumimoji="1" lang="ja-JP" altLang="en-US"/>
          </a:p>
        </p:txBody>
      </p:sp>
    </p:spTree>
    <p:extLst>
      <p:ext uri="{BB962C8B-B14F-4D97-AF65-F5344CB8AC3E}">
        <p14:creationId xmlns:p14="http://schemas.microsoft.com/office/powerpoint/2010/main" val="127923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14:58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a:t>
            </a:fld>
            <a:endParaRPr kumimoji="1" lang="ja-JP" altLang="en-US"/>
          </a:p>
        </p:txBody>
      </p:sp>
    </p:spTree>
    <p:extLst>
      <p:ext uri="{BB962C8B-B14F-4D97-AF65-F5344CB8AC3E}">
        <p14:creationId xmlns:p14="http://schemas.microsoft.com/office/powerpoint/2010/main" val="641800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15:50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34</a:t>
            </a:fld>
            <a:endParaRPr kumimoji="1" lang="ja-JP" altLang="en-US"/>
          </a:p>
        </p:txBody>
      </p:sp>
    </p:spTree>
    <p:extLst>
      <p:ext uri="{BB962C8B-B14F-4D97-AF65-F5344CB8AC3E}">
        <p14:creationId xmlns:p14="http://schemas.microsoft.com/office/powerpoint/2010/main" val="621814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15:52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35</a:t>
            </a:fld>
            <a:endParaRPr kumimoji="1" lang="ja-JP" altLang="en-US"/>
          </a:p>
        </p:txBody>
      </p:sp>
    </p:spTree>
    <p:extLst>
      <p:ext uri="{BB962C8B-B14F-4D97-AF65-F5344CB8AC3E}">
        <p14:creationId xmlns:p14="http://schemas.microsoft.com/office/powerpoint/2010/main" val="3509705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15:54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36</a:t>
            </a:fld>
            <a:endParaRPr kumimoji="1" lang="ja-JP" altLang="en-US"/>
          </a:p>
        </p:txBody>
      </p:sp>
    </p:spTree>
    <p:extLst>
      <p:ext uri="{BB962C8B-B14F-4D97-AF65-F5344CB8AC3E}">
        <p14:creationId xmlns:p14="http://schemas.microsoft.com/office/powerpoint/2010/main" val="3496931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15:56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37</a:t>
            </a:fld>
            <a:endParaRPr kumimoji="1" lang="ja-JP" altLang="en-US"/>
          </a:p>
        </p:txBody>
      </p:sp>
    </p:spTree>
    <p:extLst>
      <p:ext uri="{BB962C8B-B14F-4D97-AF65-F5344CB8AC3E}">
        <p14:creationId xmlns:p14="http://schemas.microsoft.com/office/powerpoint/2010/main" val="3284598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15:58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38</a:t>
            </a:fld>
            <a:endParaRPr kumimoji="1" lang="ja-JP" altLang="en-US"/>
          </a:p>
        </p:txBody>
      </p:sp>
    </p:spTree>
    <p:extLst>
      <p:ext uri="{BB962C8B-B14F-4D97-AF65-F5344CB8AC3E}">
        <p14:creationId xmlns:p14="http://schemas.microsoft.com/office/powerpoint/2010/main" val="1979158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16:00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39</a:t>
            </a:fld>
            <a:endParaRPr kumimoji="1" lang="ja-JP" altLang="en-US"/>
          </a:p>
        </p:txBody>
      </p:sp>
    </p:spTree>
    <p:extLst>
      <p:ext uri="{BB962C8B-B14F-4D97-AF65-F5344CB8AC3E}">
        <p14:creationId xmlns:p14="http://schemas.microsoft.com/office/powerpoint/2010/main" val="323467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16:02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40</a:t>
            </a:fld>
            <a:endParaRPr kumimoji="1" lang="ja-JP" altLang="en-US"/>
          </a:p>
        </p:txBody>
      </p:sp>
    </p:spTree>
    <p:extLst>
      <p:ext uri="{BB962C8B-B14F-4D97-AF65-F5344CB8AC3E}">
        <p14:creationId xmlns:p14="http://schemas.microsoft.com/office/powerpoint/2010/main" val="3966445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16:04</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41</a:t>
            </a:fld>
            <a:endParaRPr kumimoji="1" lang="ja-JP" altLang="en-US"/>
          </a:p>
        </p:txBody>
      </p:sp>
    </p:spTree>
    <p:extLst>
      <p:ext uri="{BB962C8B-B14F-4D97-AF65-F5344CB8AC3E}">
        <p14:creationId xmlns:p14="http://schemas.microsoft.com/office/powerpoint/2010/main" val="72462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16:06</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42</a:t>
            </a:fld>
            <a:endParaRPr kumimoji="1" lang="ja-JP" altLang="en-US"/>
          </a:p>
        </p:txBody>
      </p:sp>
    </p:spTree>
    <p:extLst>
      <p:ext uri="{BB962C8B-B14F-4D97-AF65-F5344CB8AC3E}">
        <p14:creationId xmlns:p14="http://schemas.microsoft.com/office/powerpoint/2010/main" val="320505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16:08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43</a:t>
            </a:fld>
            <a:endParaRPr kumimoji="1" lang="ja-JP" altLang="en-US"/>
          </a:p>
        </p:txBody>
      </p:sp>
    </p:spTree>
    <p:extLst>
      <p:ext uri="{BB962C8B-B14F-4D97-AF65-F5344CB8AC3E}">
        <p14:creationId xmlns:p14="http://schemas.microsoft.com/office/powerpoint/2010/main" val="212889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15:00</a:t>
            </a:r>
          </a:p>
          <a:p>
            <a:r>
              <a:rPr kumimoji="1" lang="ja-JP" altLang="en-US" dirty="0"/>
              <a:t>手口としては結構古い　</a:t>
            </a:r>
            <a:r>
              <a:rPr kumimoji="1" lang="en-US" altLang="ja-JP" dirty="0"/>
              <a:t>1915</a:t>
            </a:r>
            <a:r>
              <a:rPr kumimoji="1" lang="ja-JP" altLang="en-US" dirty="0"/>
              <a:t>頃から？</a:t>
            </a:r>
            <a:endParaRPr kumimoji="1" lang="en-US" altLang="ja-JP" dirty="0"/>
          </a:p>
          <a:p>
            <a:r>
              <a:rPr kumimoji="1" lang="ja-JP" altLang="en-US" dirty="0"/>
              <a:t>劇場型犯罪</a:t>
            </a:r>
            <a:endParaRPr kumimoji="1" lang="en-US" altLang="ja-JP" dirty="0"/>
          </a:p>
          <a:p>
            <a:r>
              <a:rPr kumimoji="1" lang="ja-JP" altLang="en-US" dirty="0"/>
              <a:t>ソーシャル系のアタックの特徴の一つとして、うまく情報を引き抜かれることがあげられる</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a:t>
            </a:fld>
            <a:endParaRPr kumimoji="1" lang="ja-JP" altLang="en-US"/>
          </a:p>
        </p:txBody>
      </p:sp>
    </p:spTree>
    <p:extLst>
      <p:ext uri="{BB962C8B-B14F-4D97-AF65-F5344CB8AC3E}">
        <p14:creationId xmlns:p14="http://schemas.microsoft.com/office/powerpoint/2010/main" val="2796675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16:10</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44</a:t>
            </a:fld>
            <a:endParaRPr kumimoji="1" lang="ja-JP" altLang="en-US"/>
          </a:p>
        </p:txBody>
      </p:sp>
    </p:spTree>
    <p:extLst>
      <p:ext uri="{BB962C8B-B14F-4D97-AF65-F5344CB8AC3E}">
        <p14:creationId xmlns:p14="http://schemas.microsoft.com/office/powerpoint/2010/main" val="1825057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前回の講義でまとめられてしまったので今回は雑多な内容でまとまりがないです</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45</a:t>
            </a:fld>
            <a:endParaRPr kumimoji="1" lang="ja-JP" altLang="en-US"/>
          </a:p>
        </p:txBody>
      </p:sp>
    </p:spTree>
    <p:extLst>
      <p:ext uri="{BB962C8B-B14F-4D97-AF65-F5344CB8AC3E}">
        <p14:creationId xmlns:p14="http://schemas.microsoft.com/office/powerpoint/2010/main" val="870428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今日は特に不特定多数の利用者自身が情報を発信・交換するようなサービスを中心に説明</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47</a:t>
            </a:fld>
            <a:endParaRPr kumimoji="1" lang="ja-JP" altLang="en-US"/>
          </a:p>
        </p:txBody>
      </p:sp>
    </p:spTree>
    <p:extLst>
      <p:ext uri="{BB962C8B-B14F-4D97-AF65-F5344CB8AC3E}">
        <p14:creationId xmlns:p14="http://schemas.microsoft.com/office/powerpoint/2010/main" val="1330813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ネットを利用した情報交換の仕組みには様々なものがある</a:t>
            </a:r>
            <a:endParaRPr kumimoji="1" lang="en-US" altLang="ja-JP" dirty="0"/>
          </a:p>
          <a:p>
            <a:r>
              <a:rPr kumimoji="1" lang="ja-JP" altLang="en-US" dirty="0"/>
              <a:t>古くは電子メール・掲示板から、より高機能な</a:t>
            </a:r>
            <a:r>
              <a:rPr kumimoji="1" lang="en-US" altLang="ja-JP" dirty="0"/>
              <a:t>SNS</a:t>
            </a:r>
            <a:r>
              <a:rPr kumimoji="1" lang="ja-JP" altLang="en-US" dirty="0" err="1"/>
              <a:t>、</a:t>
            </a:r>
            <a:r>
              <a:rPr kumimoji="1" lang="ja-JP" altLang="en-US" dirty="0"/>
              <a:t>さらに音声や画像・動画までリアルタイムにやりとりできるものまで</a:t>
            </a:r>
            <a:endParaRPr kumimoji="1" lang="en-US" altLang="ja-JP" dirty="0"/>
          </a:p>
          <a:p>
            <a:endParaRPr kumimoji="1" lang="en-US" altLang="ja-JP" dirty="0"/>
          </a:p>
          <a:p>
            <a:r>
              <a:rPr kumimoji="1" lang="ja-JP" altLang="en-US" dirty="0"/>
              <a:t>直接会ったことのある知人と使うものもあれば、どこに居るかも全く知らない相手と使うようなものもある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48</a:t>
            </a:fld>
            <a:endParaRPr kumimoji="1" lang="ja-JP" altLang="en-US"/>
          </a:p>
        </p:txBody>
      </p:sp>
    </p:spTree>
    <p:extLst>
      <p:ext uri="{BB962C8B-B14F-4D97-AF65-F5344CB8AC3E}">
        <p14:creationId xmlns:p14="http://schemas.microsoft.com/office/powerpoint/2010/main" val="2595216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これは使っているサービスにもよるが、利用者登録も不要な掲示板などを読んだり書いたりしていると特に感じるはず</a:t>
            </a:r>
            <a:endParaRPr kumimoji="1" lang="en-US" altLang="ja-JP" dirty="0"/>
          </a:p>
          <a:p>
            <a:r>
              <a:rPr kumimoji="1" lang="ja-JP" altLang="en-US" dirty="0"/>
              <a:t>普通に使っている画面をみているだけでは、どこの誰が書いたメッセージかわからない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49</a:t>
            </a:fld>
            <a:endParaRPr kumimoji="1" lang="ja-JP" altLang="en-US"/>
          </a:p>
        </p:txBody>
      </p:sp>
    </p:spTree>
    <p:extLst>
      <p:ext uri="{BB962C8B-B14F-4D97-AF65-F5344CB8AC3E}">
        <p14:creationId xmlns:p14="http://schemas.microsoft.com/office/powerpoint/2010/main" val="2418759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今の例は登録制でないものだったが、登録制で利用者のプロフィールが登録できるようなものでも、本当のことを書いているとは限らないし</a:t>
            </a:r>
            <a:endParaRPr kumimoji="1" lang="en-US" altLang="ja-JP" dirty="0"/>
          </a:p>
          <a:p>
            <a:r>
              <a:rPr kumimoji="1" lang="ja-JP" altLang="en-US" dirty="0"/>
              <a:t>じっさいどこから利用しているかは利用者同士ではわからない事が多い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50</a:t>
            </a:fld>
            <a:endParaRPr kumimoji="1" lang="ja-JP" altLang="en-US"/>
          </a:p>
        </p:txBody>
      </p:sp>
    </p:spTree>
    <p:extLst>
      <p:ext uri="{BB962C8B-B14F-4D97-AF65-F5344CB8AC3E}">
        <p14:creationId xmlns:p14="http://schemas.microsoft.com/office/powerpoint/2010/main" val="4187868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そうなると、いたずらとか悪さをしてみようと思う人もいるかもしれない</a:t>
            </a:r>
            <a:endParaRPr kumimoji="1" lang="en-US" altLang="ja-JP" dirty="0"/>
          </a:p>
          <a:p>
            <a:r>
              <a:rPr kumimoji="1" lang="ja-JP" altLang="en-US" dirty="0"/>
              <a:t>実際こういうことをしているひとはいる</a:t>
            </a:r>
            <a:endParaRPr kumimoji="1" lang="en-US" altLang="ja-JP" dirty="0"/>
          </a:p>
          <a:p>
            <a:r>
              <a:rPr kumimoji="1" lang="ja-JP" altLang="en-US" dirty="0"/>
              <a:t>ささいなイタズラなら直接本当の自分が咎められることはないだろう（ネットを通しては苦情が来るだろうが）</a:t>
            </a:r>
            <a:endParaRPr kumimoji="1" lang="en-US" altLang="ja-JP" dirty="0"/>
          </a:p>
          <a:p>
            <a:r>
              <a:rPr kumimoji="1" lang="ja-JP" altLang="en-US" dirty="0"/>
              <a:t>しかしエスカレートしてくると法に触れるようなことをしてしまう場合もある。</a:t>
            </a:r>
            <a:endParaRPr kumimoji="1" lang="en-US" altLang="ja-JP" dirty="0"/>
          </a:p>
          <a:p>
            <a:endParaRPr kumimoji="1" lang="en-US" altLang="ja-JP" dirty="0"/>
          </a:p>
          <a:p>
            <a:r>
              <a:rPr kumimoji="1" lang="ja-JP" altLang="en-US" dirty="0"/>
              <a:t>そういう場合にも本当の自分はばれないのかというと？</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51</a:t>
            </a:fld>
            <a:endParaRPr kumimoji="1" lang="ja-JP" altLang="en-US"/>
          </a:p>
        </p:txBody>
      </p:sp>
    </p:spTree>
    <p:extLst>
      <p:ext uri="{BB962C8B-B14F-4D97-AF65-F5344CB8AC3E}">
        <p14:creationId xmlns:p14="http://schemas.microsoft.com/office/powerpoint/2010/main" val="4058963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実際はそうではない</a:t>
            </a:r>
            <a:endParaRPr kumimoji="1" lang="en-US" altLang="ja-JP" dirty="0"/>
          </a:p>
          <a:p>
            <a:r>
              <a:rPr kumimoji="1" lang="ja-JP" altLang="en-US" dirty="0"/>
              <a:t>ニュースでも時々話題になるので見聞きした人もいるだろうが掲示板での犯罪予告などで逮捕されているひともいる</a:t>
            </a:r>
            <a:endParaRPr kumimoji="1" lang="en-US" altLang="ja-JP" dirty="0"/>
          </a:p>
          <a:p>
            <a:r>
              <a:rPr kumimoji="1" lang="ja-JP" altLang="en-US" dirty="0"/>
              <a:t>なぜ見つけられるのか、ということを少し技術的に解説</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52</a:t>
            </a:fld>
            <a:endParaRPr kumimoji="1" lang="ja-JP" altLang="en-US"/>
          </a:p>
        </p:txBody>
      </p:sp>
    </p:spTree>
    <p:extLst>
      <p:ext uri="{BB962C8B-B14F-4D97-AF65-F5344CB8AC3E}">
        <p14:creationId xmlns:p14="http://schemas.microsoft.com/office/powerpoint/2010/main" val="35064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パソコンでウェブを見るなどだけでなくスマホでアプリを使ったりする場合も含めて、ネットワークを利用するサービスの多くは</a:t>
            </a:r>
            <a:endParaRPr kumimoji="1" lang="en-US" altLang="ja-JP" dirty="0"/>
          </a:p>
          <a:p>
            <a:r>
              <a:rPr kumimoji="1" lang="ja-JP" altLang="en-US" dirty="0"/>
              <a:t>サービス提供者側にサーバがあってそこにクライアントが接続して情報をやりとりする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53</a:t>
            </a:fld>
            <a:endParaRPr kumimoji="1" lang="ja-JP" altLang="en-US"/>
          </a:p>
        </p:txBody>
      </p:sp>
    </p:spTree>
    <p:extLst>
      <p:ext uri="{BB962C8B-B14F-4D97-AF65-F5344CB8AC3E}">
        <p14:creationId xmlns:p14="http://schemas.microsoft.com/office/powerpoint/2010/main" val="2939398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クライアントがみなさんのパソコンで、そこで九大の公式ページを見る場合を考える</a:t>
            </a:r>
            <a:endParaRPr kumimoji="1" lang="en-US" altLang="ja-JP" dirty="0"/>
          </a:p>
          <a:p>
            <a:r>
              <a:rPr kumimoji="1" lang="ja-JP" altLang="en-US" dirty="0"/>
              <a:t>九大の公式ページのサーバをどうやって見つけているのかはここでは省略している</a:t>
            </a:r>
            <a:endParaRPr kumimoji="1" lang="en-US" altLang="ja-JP" dirty="0"/>
          </a:p>
          <a:p>
            <a:endParaRPr kumimoji="1" lang="en-US" altLang="ja-JP" dirty="0"/>
          </a:p>
          <a:p>
            <a:r>
              <a:rPr kumimoji="1" lang="ja-JP" altLang="en-US" dirty="0"/>
              <a:t>この例ではクライアントからサーバに九大のトップページのデータをくれと送信し、その応答として内容をもらっている</a:t>
            </a:r>
            <a:endParaRPr kumimoji="1" lang="en-US" altLang="ja-JP" dirty="0"/>
          </a:p>
          <a:p>
            <a:r>
              <a:rPr kumimoji="1" lang="ja-JP" altLang="en-US" dirty="0"/>
              <a:t>実際にはページに含まれる画像１つ１つに対しても同じ処理がされていて何十回もデータがやりとりされた結果トップページが表示できる</a:t>
            </a:r>
            <a:endParaRPr kumimoji="1" lang="en-US" altLang="ja-JP" dirty="0"/>
          </a:p>
          <a:p>
            <a:endParaRPr kumimoji="1" lang="en-US" altLang="ja-JP" dirty="0"/>
          </a:p>
          <a:p>
            <a:r>
              <a:rPr kumimoji="1" lang="ja-JP" altLang="en-US" dirty="0"/>
              <a:t>この「</a:t>
            </a:r>
            <a:r>
              <a:rPr kumimoji="1" lang="en-US" altLang="ja-JP" dirty="0"/>
              <a:t>GET</a:t>
            </a:r>
            <a:r>
              <a:rPr kumimoji="1" lang="ja-JP" altLang="en-US" dirty="0"/>
              <a:t>」とかは覚えておく必要はない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54</a:t>
            </a:fld>
            <a:endParaRPr kumimoji="1" lang="ja-JP" altLang="en-US"/>
          </a:p>
        </p:txBody>
      </p:sp>
    </p:spTree>
    <p:extLst>
      <p:ext uri="{BB962C8B-B14F-4D97-AF65-F5344CB8AC3E}">
        <p14:creationId xmlns:p14="http://schemas.microsoft.com/office/powerpoint/2010/main" val="231821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15:02</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8</a:t>
            </a:fld>
            <a:endParaRPr kumimoji="1" lang="ja-JP" altLang="en-US"/>
          </a:p>
        </p:txBody>
      </p:sp>
    </p:spTree>
    <p:extLst>
      <p:ext uri="{BB962C8B-B14F-4D97-AF65-F5344CB8AC3E}">
        <p14:creationId xmlns:p14="http://schemas.microsoft.com/office/powerpoint/2010/main" val="657912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クライアントとサーバが通信していると言ったが、通信するためには取り決めが必要</a:t>
            </a:r>
            <a:endParaRPr kumimoji="1" lang="en-US" altLang="ja-JP" dirty="0"/>
          </a:p>
          <a:p>
            <a:r>
              <a:rPr kumimoji="1" lang="ja-JP" altLang="en-US" dirty="0"/>
              <a:t>普段つかっている「インターネット」での通信の取り決めが「インターネット・プロトコル」と呼ばれる決まり</a:t>
            </a:r>
            <a:endParaRPr kumimoji="1" lang="en-US" altLang="ja-JP" dirty="0"/>
          </a:p>
          <a:p>
            <a:r>
              <a:rPr kumimoji="1" lang="ja-JP" altLang="en-US" dirty="0"/>
              <a:t>これで通信しているコンピュータのネットワークをインターネットと言う</a:t>
            </a:r>
            <a:endParaRPr kumimoji="1" lang="en-US" altLang="ja-JP" dirty="0"/>
          </a:p>
          <a:p>
            <a:endParaRPr kumimoji="1" lang="en-US" altLang="ja-JP" dirty="0"/>
          </a:p>
          <a:p>
            <a:r>
              <a:rPr kumimoji="1" lang="ja-JP" altLang="en-US" dirty="0"/>
              <a:t>取り決めは守らないと通信できないので、仕組み上決まっているルールを利用すると通信相手というのは追跡可能</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55</a:t>
            </a:fld>
            <a:endParaRPr kumimoji="1" lang="ja-JP" altLang="en-US"/>
          </a:p>
        </p:txBody>
      </p:sp>
    </p:spTree>
    <p:extLst>
      <p:ext uri="{BB962C8B-B14F-4D97-AF65-F5344CB8AC3E}">
        <p14:creationId xmlns:p14="http://schemas.microsoft.com/office/powerpoint/2010/main" val="2081878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それで、インターネットで通信するためには「</a:t>
            </a:r>
            <a:r>
              <a:rPr kumimoji="1" lang="en-US" altLang="ja-JP" dirty="0"/>
              <a:t>IP</a:t>
            </a:r>
            <a:r>
              <a:rPr kumimoji="1" lang="ja-JP" altLang="en-US" dirty="0"/>
              <a:t>アドレス」という住所のような物が必ず必要になる</a:t>
            </a:r>
            <a:endParaRPr kumimoji="1" lang="en-US" altLang="ja-JP" dirty="0"/>
          </a:p>
          <a:p>
            <a:r>
              <a:rPr kumimoji="1" lang="ja-JP" altLang="en-US" dirty="0"/>
              <a:t>みなさんのパソコンやスマホにもそれぞれついている</a:t>
            </a:r>
            <a:endParaRPr kumimoji="1" lang="en-US" altLang="ja-JP" dirty="0"/>
          </a:p>
          <a:p>
            <a:r>
              <a:rPr kumimoji="1" lang="ja-JP" altLang="en-US" dirty="0"/>
              <a:t>そしてクライアントとサーバなど通信をするとそれぞれ相手のアドレスは通知される（そうしないと返事が送れない）</a:t>
            </a:r>
            <a:endParaRPr kumimoji="1" lang="en-US" altLang="ja-JP" dirty="0"/>
          </a:p>
          <a:p>
            <a:r>
              <a:rPr kumimoji="1" lang="ja-JP" altLang="en-US" dirty="0"/>
              <a:t>サーバ側は通常クライアントの</a:t>
            </a:r>
            <a:r>
              <a:rPr kumimoji="1" lang="en-US" altLang="ja-JP" dirty="0"/>
              <a:t>IP</a:t>
            </a:r>
            <a:r>
              <a:rPr kumimoji="1" lang="ja-JP" altLang="en-US" dirty="0"/>
              <a:t>アドレスと通信日時を全部記録している</a:t>
            </a:r>
            <a:endParaRPr kumimoji="1" lang="en-US" altLang="ja-JP" dirty="0"/>
          </a:p>
          <a:p>
            <a:r>
              <a:rPr kumimoji="1" lang="ja-JP" altLang="en-US" dirty="0"/>
              <a:t>そのクライアントの番号が実際にここにあるというのは、使われ方にもよるが多くの場合で絞り込むことができる</a:t>
            </a:r>
            <a:endParaRPr kumimoji="1" lang="en-US" altLang="ja-JP" dirty="0"/>
          </a:p>
          <a:p>
            <a:r>
              <a:rPr kumimoji="1" lang="ja-JP" altLang="en-US" dirty="0"/>
              <a:t>ただし簡単ではない場合も多い</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56</a:t>
            </a:fld>
            <a:endParaRPr kumimoji="1" lang="ja-JP" altLang="en-US"/>
          </a:p>
        </p:txBody>
      </p:sp>
    </p:spTree>
    <p:extLst>
      <p:ext uri="{BB962C8B-B14F-4D97-AF65-F5344CB8AC3E}">
        <p14:creationId xmlns:p14="http://schemas.microsoft.com/office/powerpoint/2010/main" val="208427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個人情報保護とか法律的な側面は無視して、技術的にはどうかという話をします</a:t>
            </a:r>
            <a:endParaRPr kumimoji="1" lang="en-US" altLang="ja-JP" dirty="0"/>
          </a:p>
          <a:p>
            <a:endParaRPr kumimoji="1" lang="en-US" altLang="ja-JP" dirty="0"/>
          </a:p>
          <a:p>
            <a:r>
              <a:rPr kumimoji="1" lang="ja-JP" altLang="en-US" dirty="0"/>
              <a:t>たとえば、みなさんの自宅に</a:t>
            </a:r>
            <a:r>
              <a:rPr kumimoji="1" lang="en-US" altLang="ja-JP" dirty="0"/>
              <a:t>NTT</a:t>
            </a:r>
            <a:r>
              <a:rPr kumimoji="1" lang="ja-JP" altLang="en-US" dirty="0"/>
              <a:t>とか</a:t>
            </a:r>
            <a:r>
              <a:rPr kumimoji="1" lang="en-US" altLang="ja-JP" dirty="0"/>
              <a:t>BBIQ</a:t>
            </a:r>
            <a:r>
              <a:rPr kumimoji="1" lang="ja-JP" altLang="en-US" dirty="0"/>
              <a:t>とかケーブルテレビのネットワークが来ていて、そこからネットを使っているとする</a:t>
            </a:r>
            <a:endParaRPr kumimoji="1" lang="en-US" altLang="ja-JP" dirty="0"/>
          </a:p>
          <a:p>
            <a:r>
              <a:rPr kumimoji="1" lang="ja-JP" altLang="en-US" dirty="0"/>
              <a:t>サーバ管理者はクライアントの</a:t>
            </a:r>
            <a:r>
              <a:rPr kumimoji="1" lang="en-US" altLang="ja-JP" dirty="0"/>
              <a:t>IP</a:t>
            </a:r>
            <a:r>
              <a:rPr kumimoji="1" lang="ja-JP" altLang="en-US" dirty="0"/>
              <a:t>アドレスを記録しているので、何か悪さをしたクライアントの</a:t>
            </a:r>
            <a:r>
              <a:rPr kumimoji="1" lang="en-US" altLang="ja-JP" dirty="0"/>
              <a:t>IP</a:t>
            </a:r>
            <a:r>
              <a:rPr kumimoji="1" lang="ja-JP" altLang="en-US" dirty="0"/>
              <a:t>アドレスはわかる</a:t>
            </a:r>
            <a:endParaRPr kumimoji="1" lang="en-US" altLang="ja-JP" dirty="0"/>
          </a:p>
          <a:p>
            <a:r>
              <a:rPr kumimoji="1" lang="en-US" altLang="ja-JP" dirty="0"/>
              <a:t>IP</a:t>
            </a:r>
            <a:r>
              <a:rPr kumimoji="1" lang="ja-JP" altLang="en-US" dirty="0"/>
              <a:t>アドレスがわかると、そのアドレスはどこの組織が持っているかが調べられる仕組みがある</a:t>
            </a:r>
            <a:endParaRPr kumimoji="1" lang="en-US" altLang="ja-JP" dirty="0"/>
          </a:p>
          <a:p>
            <a:r>
              <a:rPr kumimoji="1" lang="ja-JP" altLang="en-US" dirty="0"/>
              <a:t>たとえば</a:t>
            </a:r>
            <a:r>
              <a:rPr kumimoji="1" lang="en-US" altLang="ja-JP" dirty="0"/>
              <a:t>J:COM</a:t>
            </a:r>
            <a:r>
              <a:rPr kumimoji="1" lang="ja-JP" altLang="en-US" dirty="0" err="1"/>
              <a:t>だった</a:t>
            </a:r>
            <a:r>
              <a:rPr kumimoji="1" lang="ja-JP" altLang="en-US" dirty="0"/>
              <a:t>とする</a:t>
            </a:r>
            <a:endParaRPr kumimoji="1" lang="en-US" altLang="ja-JP" dirty="0"/>
          </a:p>
          <a:p>
            <a:r>
              <a:rPr kumimoji="1" lang="en-US" altLang="ja-JP" dirty="0"/>
              <a:t>J:COM</a:t>
            </a:r>
            <a:r>
              <a:rPr kumimoji="1" lang="ja-JP" altLang="en-US" dirty="0"/>
              <a:t>の中でどう使われているかは</a:t>
            </a:r>
            <a:r>
              <a:rPr kumimoji="1" lang="en-US" altLang="ja-JP" dirty="0"/>
              <a:t>J:COM</a:t>
            </a:r>
            <a:r>
              <a:rPr kumimoji="1" lang="ja-JP" altLang="en-US" dirty="0"/>
              <a:t>にしかわからないんだけれども、それはその会社の管理者が調べられる</a:t>
            </a:r>
            <a:endParaRPr kumimoji="1" lang="en-US" altLang="ja-JP" dirty="0"/>
          </a:p>
          <a:p>
            <a:r>
              <a:rPr kumimoji="1" lang="ja-JP" altLang="en-US" dirty="0"/>
              <a:t>ケーブルテレビだとケーブルモデムというのを配っていて、どの機械がどこにあってどのアドレスを割り振っているかわかる</a:t>
            </a:r>
            <a:endParaRPr kumimoji="1" lang="en-US" altLang="ja-JP" dirty="0"/>
          </a:p>
          <a:p>
            <a:r>
              <a:rPr kumimoji="1" lang="ja-JP" altLang="en-US" dirty="0"/>
              <a:t>顧客情報を調べれば住所も連絡先もわかる</a:t>
            </a:r>
            <a:endParaRPr kumimoji="1" lang="en-US" altLang="ja-JP" dirty="0"/>
          </a:p>
          <a:p>
            <a:endParaRPr kumimoji="1" lang="en-US" altLang="ja-JP" dirty="0"/>
          </a:p>
          <a:p>
            <a:r>
              <a:rPr kumimoji="1" lang="ja-JP" altLang="en-US" dirty="0"/>
              <a:t>実際にその情報を出せるかどうかは別問題で、例えば個人が直接聞いても教えてはくれないだろう</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59</a:t>
            </a:fld>
            <a:endParaRPr kumimoji="1" lang="ja-JP" altLang="en-US"/>
          </a:p>
        </p:txBody>
      </p:sp>
    </p:spTree>
    <p:extLst>
      <p:ext uri="{BB962C8B-B14F-4D97-AF65-F5344CB8AC3E}">
        <p14:creationId xmlns:p14="http://schemas.microsoft.com/office/powerpoint/2010/main" val="752292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九大の場合も同様で、</a:t>
            </a:r>
            <a:r>
              <a:rPr kumimoji="1" lang="en-US" altLang="ja-JP" dirty="0"/>
              <a:t>133.5</a:t>
            </a:r>
            <a:r>
              <a:rPr kumimoji="1" lang="en-US" altLang="ja-JP" baseline="0" dirty="0"/>
              <a:t> </a:t>
            </a:r>
            <a:r>
              <a:rPr kumimoji="1" lang="ja-JP" altLang="en-US" baseline="0" dirty="0"/>
              <a:t>ではじまる</a:t>
            </a:r>
            <a:r>
              <a:rPr kumimoji="1" lang="en-US" altLang="ja-JP" baseline="0" dirty="0"/>
              <a:t>IP</a:t>
            </a:r>
            <a:r>
              <a:rPr kumimoji="1" lang="ja-JP" altLang="en-US" baseline="0" dirty="0"/>
              <a:t>アドレスは九大だとすぐわかる</a:t>
            </a:r>
            <a:endParaRPr kumimoji="1" lang="en-US" altLang="ja-JP" baseline="0" dirty="0"/>
          </a:p>
          <a:p>
            <a:r>
              <a:rPr kumimoji="1" lang="ja-JP" altLang="en-US" baseline="0" dirty="0"/>
              <a:t>そのうちここからここまでは情報工学科、とか割り振っているので、部局に問い合わせて、あとは部局が調査することになる</a:t>
            </a:r>
            <a:endParaRPr kumimoji="1" lang="en-US" altLang="ja-JP" baseline="0" dirty="0"/>
          </a:p>
          <a:p>
            <a:endParaRPr kumimoji="1" lang="en-US" altLang="ja-JP" baseline="0" dirty="0"/>
          </a:p>
          <a:p>
            <a:r>
              <a:rPr kumimoji="1" lang="en-US" altLang="ja-JP" baseline="0" dirty="0"/>
              <a:t>Kitenet</a:t>
            </a:r>
            <a:r>
              <a:rPr kumimoji="1" lang="ja-JP" altLang="en-US" baseline="0" dirty="0"/>
              <a:t>や</a:t>
            </a:r>
            <a:r>
              <a:rPr kumimoji="1" lang="en-US" altLang="ja-JP" baseline="0" dirty="0"/>
              <a:t>edunet</a:t>
            </a:r>
            <a:r>
              <a:rPr kumimoji="1" lang="ja-JP" altLang="en-US" baseline="0" dirty="0"/>
              <a:t>の場合は学生</a:t>
            </a:r>
            <a:r>
              <a:rPr kumimoji="1" lang="en-US" altLang="ja-JP" baseline="0" dirty="0"/>
              <a:t>ID</a:t>
            </a:r>
            <a:r>
              <a:rPr kumimoji="1" lang="ja-JP" altLang="en-US" baseline="0" dirty="0"/>
              <a:t>や</a:t>
            </a:r>
            <a:r>
              <a:rPr kumimoji="1" lang="en-US" altLang="ja-JP" baseline="0" dirty="0"/>
              <a:t>SSO-KID</a:t>
            </a:r>
            <a:r>
              <a:rPr kumimoji="1" lang="ja-JP" altLang="en-US" baseline="0" dirty="0"/>
              <a:t>を入力する必要があるので、誰がいつどのアドレスを使っていたわかり、直接本人に連絡が取れる</a:t>
            </a:r>
            <a:endParaRPr kumimoji="1" lang="en-US" altLang="ja-JP" baseline="0" dirty="0"/>
          </a:p>
          <a:p>
            <a:endParaRPr kumimoji="1" lang="en-US" altLang="ja-JP" baseline="0" dirty="0"/>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60</a:t>
            </a:fld>
            <a:endParaRPr kumimoji="1" lang="ja-JP" altLang="en-US"/>
          </a:p>
        </p:txBody>
      </p:sp>
    </p:spTree>
    <p:extLst>
      <p:ext uri="{BB962C8B-B14F-4D97-AF65-F5344CB8AC3E}">
        <p14:creationId xmlns:p14="http://schemas.microsoft.com/office/powerpoint/2010/main" val="35792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ただし、今のような追跡は常にできるとは限らない</a:t>
            </a:r>
            <a:endParaRPr kumimoji="1" lang="en-US" altLang="ja-JP" dirty="0"/>
          </a:p>
          <a:p>
            <a:r>
              <a:rPr kumimoji="1" lang="ja-JP" altLang="en-US" dirty="0"/>
              <a:t>途中で切れてしまうこともある</a:t>
            </a:r>
            <a:endParaRPr kumimoji="1" lang="en-US" altLang="ja-JP" dirty="0"/>
          </a:p>
          <a:p>
            <a:r>
              <a:rPr kumimoji="1" lang="ja-JP" altLang="en-US" dirty="0"/>
              <a:t>最近話題になった遠隔操作ウイルス事件では、追跡を難しくするいろいろな仕組みが利用された</a:t>
            </a:r>
            <a:endParaRPr kumimoji="1" lang="en-US" altLang="ja-JP" dirty="0"/>
          </a:p>
          <a:p>
            <a:r>
              <a:rPr kumimoji="1" lang="ja-JP" altLang="en-US" dirty="0"/>
              <a:t>また特に海外には追跡に非協力的なプロバイダというのもあって、犯罪の温床になっていたりする</a:t>
            </a:r>
            <a:endParaRPr kumimoji="1" lang="en-US" altLang="ja-JP" dirty="0"/>
          </a:p>
          <a:p>
            <a:endParaRPr kumimoji="1" lang="en-US" altLang="ja-JP" dirty="0"/>
          </a:p>
          <a:p>
            <a:r>
              <a:rPr kumimoji="1" lang="ja-JP" altLang="en-US" dirty="0"/>
              <a:t>プロバイダは</a:t>
            </a:r>
            <a:r>
              <a:rPr kumimoji="1" lang="en-US" altLang="ja-JP" dirty="0"/>
              <a:t>IP</a:t>
            </a:r>
            <a:r>
              <a:rPr kumimoji="1" lang="ja-JP" altLang="en-US" dirty="0"/>
              <a:t>アドレスを誰に割り当てているか知っているかもしれないが、一般の人には開示されない</a:t>
            </a:r>
            <a:endParaRPr kumimoji="1" lang="en-US" altLang="ja-JP" dirty="0"/>
          </a:p>
          <a:p>
            <a:r>
              <a:rPr kumimoji="1" lang="ja-JP" altLang="en-US" dirty="0"/>
              <a:t>なので、</a:t>
            </a:r>
            <a:r>
              <a:rPr kumimoji="1" lang="en-US" altLang="ja-JP" dirty="0"/>
              <a:t>IP</a:t>
            </a:r>
            <a:r>
              <a:rPr kumimoji="1" lang="ja-JP" altLang="en-US" dirty="0"/>
              <a:t>アドレスだけがバレ</a:t>
            </a:r>
            <a:r>
              <a:rPr kumimoji="1" lang="ja-JP" altLang="en-US" dirty="0" err="1"/>
              <a:t>ても</a:t>
            </a:r>
            <a:r>
              <a:rPr kumimoji="1" lang="ja-JP" altLang="en-US" dirty="0"/>
              <a:t>どこに住んでいるかなどはわからない</a:t>
            </a:r>
            <a:endParaRPr kumimoji="1" lang="en-US" altLang="ja-JP" dirty="0"/>
          </a:p>
          <a:p>
            <a:r>
              <a:rPr kumimoji="1" lang="ja-JP" altLang="en-US" dirty="0"/>
              <a:t>（ワンクリック詐欺などで</a:t>
            </a:r>
            <a:r>
              <a:rPr kumimoji="1" lang="en-US" altLang="ja-JP" dirty="0"/>
              <a:t>IP</a:t>
            </a:r>
            <a:r>
              <a:rPr kumimoji="1" lang="ja-JP" altLang="en-US" dirty="0"/>
              <a:t>アドレスとプロバイダを表示して脅かすなどあるが普通大丈夫）</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61</a:t>
            </a:fld>
            <a:endParaRPr kumimoji="1" lang="ja-JP" altLang="en-US"/>
          </a:p>
        </p:txBody>
      </p:sp>
    </p:spTree>
    <p:extLst>
      <p:ext uri="{BB962C8B-B14F-4D97-AF65-F5344CB8AC3E}">
        <p14:creationId xmlns:p14="http://schemas.microsoft.com/office/powerpoint/2010/main" val="2610014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インターネットの技術的な仕組みから追跡する話をしたが、他にも個人が特定されてしまうような要素はいろいろある</a:t>
            </a:r>
            <a:endParaRPr kumimoji="1" lang="en-US" altLang="ja-JP" dirty="0"/>
          </a:p>
          <a:p>
            <a:r>
              <a:rPr kumimoji="1" lang="ja-JP" altLang="en-US" dirty="0"/>
              <a:t>例えばスマホなど位置情報を取得できる機械で写真を撮影すると、写真の中に位置情報が埋め込まれることがある</a:t>
            </a:r>
            <a:endParaRPr kumimoji="1" lang="en-US" altLang="ja-JP" dirty="0"/>
          </a:p>
          <a:p>
            <a:r>
              <a:rPr kumimoji="1" lang="ja-JP" altLang="en-US" dirty="0"/>
              <a:t>少し詳しい人ならそれを調べることでその写真がどこでとられた何の写真かすぐわかるだろう</a:t>
            </a:r>
            <a:endParaRPr kumimoji="1" lang="en-US" altLang="ja-JP" dirty="0"/>
          </a:p>
          <a:p>
            <a:r>
              <a:rPr kumimoji="1" lang="ja-JP" altLang="en-US" dirty="0"/>
              <a:t>またおかしな投稿などした人の写真を調べてそれが誰かを調べるのが好きな人達もいるので、写真の投稿というのは気をつけるべき</a:t>
            </a:r>
            <a:endParaRPr kumimoji="1" lang="en-US" altLang="ja-JP" dirty="0"/>
          </a:p>
          <a:p>
            <a:r>
              <a:rPr kumimoji="1" lang="ja-JP" altLang="en-US" dirty="0"/>
              <a:t>過去の書き込みから、よく行っている場所とかを類推するようなこともよくやられている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62</a:t>
            </a:fld>
            <a:endParaRPr kumimoji="1" lang="ja-JP" altLang="en-US"/>
          </a:p>
        </p:txBody>
      </p:sp>
    </p:spTree>
    <p:extLst>
      <p:ext uri="{BB962C8B-B14F-4D97-AF65-F5344CB8AC3E}">
        <p14:creationId xmlns:p14="http://schemas.microsoft.com/office/powerpoint/2010/main" val="1487820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飲酒運転とかスピード違反みたいなことを得意げに投稿したりすると、ひどいことになりがちなので、やめましょう</a:t>
            </a:r>
            <a:endParaRPr kumimoji="1" lang="en-US" altLang="ja-JP" dirty="0"/>
          </a:p>
          <a:p>
            <a:r>
              <a:rPr kumimoji="1" lang="ja-JP" altLang="en-US" dirty="0"/>
              <a:t>ばれないと思ったら大間違い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63</a:t>
            </a:fld>
            <a:endParaRPr kumimoji="1" lang="ja-JP" altLang="en-US"/>
          </a:p>
        </p:txBody>
      </p:sp>
    </p:spTree>
    <p:extLst>
      <p:ext uri="{BB962C8B-B14F-4D97-AF65-F5344CB8AC3E}">
        <p14:creationId xmlns:p14="http://schemas.microsoft.com/office/powerpoint/2010/main" val="3279445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不用意な情報拡散は取り返しがつかないことがある</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66</a:t>
            </a:fld>
            <a:endParaRPr kumimoji="1" lang="ja-JP" altLang="en-US"/>
          </a:p>
        </p:txBody>
      </p:sp>
    </p:spTree>
    <p:extLst>
      <p:ext uri="{BB962C8B-B14F-4D97-AF65-F5344CB8AC3E}">
        <p14:creationId xmlns:p14="http://schemas.microsoft.com/office/powerpoint/2010/main" val="568596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ここから話が変わります</a:t>
            </a:r>
            <a:endParaRPr kumimoji="1" lang="en-US" altLang="ja-JP" dirty="0"/>
          </a:p>
          <a:p>
            <a:r>
              <a:rPr kumimoji="1" lang="ja-JP" altLang="en-US" dirty="0"/>
              <a:t>さっきまで特定できるという話だったけれども、ここからは逆みたいな話になるので少し混乱するかもしれません</a:t>
            </a:r>
            <a:endParaRPr kumimoji="1" lang="en-US" altLang="ja-JP" dirty="0"/>
          </a:p>
          <a:p>
            <a:r>
              <a:rPr kumimoji="1" lang="ja-JP" altLang="en-US" dirty="0"/>
              <a:t>しかし特定できるのは管理者の協力があれば</a:t>
            </a:r>
            <a:r>
              <a:rPr kumimoji="1" lang="ja-JP" altLang="en-US" dirty="0" err="1"/>
              <a:t>の</a:t>
            </a:r>
            <a:r>
              <a:rPr kumimoji="1" lang="ja-JP" altLang="en-US" dirty="0"/>
              <a:t>話で、通常利用している人から見ると、向こう側に居る人がどこのだれかは</a:t>
            </a:r>
            <a:endParaRPr kumimoji="1" lang="en-US" altLang="ja-JP" dirty="0"/>
          </a:p>
          <a:p>
            <a:r>
              <a:rPr kumimoji="1" lang="ja-JP" altLang="en-US" dirty="0"/>
              <a:t>やはりわかりにくいものです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67</a:t>
            </a:fld>
            <a:endParaRPr kumimoji="1" lang="ja-JP" altLang="en-US"/>
          </a:p>
        </p:txBody>
      </p:sp>
    </p:spTree>
    <p:extLst>
      <p:ext uri="{BB962C8B-B14F-4D97-AF65-F5344CB8AC3E}">
        <p14:creationId xmlns:p14="http://schemas.microsoft.com/office/powerpoint/2010/main" val="4253843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わかりにくいことを悪用して「なりすまし」をする人たちがいる</a:t>
            </a:r>
            <a:endParaRPr kumimoji="1" lang="en-US" altLang="ja-JP" dirty="0"/>
          </a:p>
          <a:p>
            <a:r>
              <a:rPr kumimoji="1" lang="ja-JP" altLang="en-US" dirty="0"/>
              <a:t>自分がファンの有名人の名前を見つけたりすると、テンションが上がって判断力が鈍ったりしがち</a:t>
            </a:r>
            <a:endParaRPr kumimoji="1" lang="en-US" altLang="ja-JP" dirty="0"/>
          </a:p>
          <a:p>
            <a:r>
              <a:rPr kumimoji="1" lang="ja-JP" altLang="en-US" dirty="0"/>
              <a:t>でも頭の片隅に、これって本物かな、と疑う気持ちをもちたい</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68</a:t>
            </a:fld>
            <a:endParaRPr kumimoji="1" lang="ja-JP" altLang="en-US"/>
          </a:p>
        </p:txBody>
      </p:sp>
    </p:spTree>
    <p:extLst>
      <p:ext uri="{BB962C8B-B14F-4D97-AF65-F5344CB8AC3E}">
        <p14:creationId xmlns:p14="http://schemas.microsoft.com/office/powerpoint/2010/main" val="289670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15:04</a:t>
            </a:r>
          </a:p>
          <a:p>
            <a:r>
              <a:rPr kumimoji="1" lang="ja-JP" altLang="en-US" dirty="0"/>
              <a:t>パスワードは長い方がいい</a:t>
            </a:r>
            <a:endParaRPr kumimoji="1" lang="en-US" altLang="ja-JP" dirty="0"/>
          </a:p>
          <a:p>
            <a:r>
              <a:rPr kumimoji="1" lang="ja-JP" altLang="en-US" dirty="0"/>
              <a:t>どのくらいあればいいのか？</a:t>
            </a:r>
            <a:endParaRPr kumimoji="1" lang="en-US" altLang="ja-JP" dirty="0"/>
          </a:p>
          <a:p>
            <a:r>
              <a:rPr kumimoji="1" lang="en-US" altLang="ja-JP" dirty="0"/>
              <a:t>zip</a:t>
            </a:r>
            <a:r>
              <a:rPr kumimoji="1" lang="ja-JP" altLang="en-US" dirty="0"/>
              <a:t>という圧縮ファイル　パスワードをかけることができる</a:t>
            </a:r>
            <a:endParaRPr kumimoji="1" lang="en-US" altLang="ja-JP" dirty="0"/>
          </a:p>
          <a:p>
            <a:r>
              <a:rPr kumimoji="1" lang="ja-JP" altLang="en-US" dirty="0"/>
              <a:t>その</a:t>
            </a:r>
            <a:r>
              <a:rPr kumimoji="1" lang="en-US" altLang="ja-JP" dirty="0"/>
              <a:t>zip</a:t>
            </a:r>
            <a:r>
              <a:rPr kumimoji="1" lang="ja-JP" altLang="en-US" dirty="0"/>
              <a:t>ファイルの暗号と総当りで解くソフトがあって、解く迄にかかった時間の平均</a:t>
            </a:r>
            <a:endParaRPr kumimoji="1" lang="en-US" altLang="ja-JP" dirty="0"/>
          </a:p>
          <a:p>
            <a:r>
              <a:rPr kumimoji="1" lang="ja-JP" altLang="en-US" dirty="0"/>
              <a:t>力技で総当りでこのくらいの時間でばれてしまう</a:t>
            </a:r>
            <a:endParaRPr kumimoji="1" lang="en-US" altLang="ja-JP" dirty="0"/>
          </a:p>
          <a:p>
            <a:r>
              <a:rPr kumimoji="1" lang="ja-JP" altLang="en-US" dirty="0"/>
              <a:t>失敗回数の制限</a:t>
            </a:r>
            <a:endParaRPr kumimoji="1" lang="en-US" altLang="ja-JP" dirty="0"/>
          </a:p>
          <a:p>
            <a:r>
              <a:rPr kumimoji="1" lang="ja-JP" altLang="en-US" dirty="0"/>
              <a:t>２要素認証：銀行カードと暗証番号など</a:t>
            </a:r>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9</a:t>
            </a:fld>
            <a:endParaRPr kumimoji="1" lang="ja-JP" altLang="en-US"/>
          </a:p>
        </p:txBody>
      </p:sp>
    </p:spTree>
    <p:extLst>
      <p:ext uri="{BB962C8B-B14F-4D97-AF65-F5344CB8AC3E}">
        <p14:creationId xmlns:p14="http://schemas.microsoft.com/office/powerpoint/2010/main" val="16547977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最近だと</a:t>
            </a:r>
            <a:r>
              <a:rPr kumimoji="1" lang="ja-JP" altLang="en-US" dirty="0" err="1"/>
              <a:t>ふなっ</a:t>
            </a:r>
            <a:r>
              <a:rPr kumimoji="1" lang="ja-JP" altLang="en-US" dirty="0"/>
              <a:t>しーの弟ふなごろーの偽アカウントが</a:t>
            </a:r>
            <a:r>
              <a:rPr kumimoji="1" lang="ja-JP" altLang="en-US"/>
              <a:t>すぐできたりとか</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69</a:t>
            </a:fld>
            <a:endParaRPr kumimoji="1" lang="ja-JP" altLang="en-US"/>
          </a:p>
        </p:txBody>
      </p:sp>
    </p:spTree>
    <p:extLst>
      <p:ext uri="{BB962C8B-B14F-4D97-AF65-F5344CB8AC3E}">
        <p14:creationId xmlns:p14="http://schemas.microsoft.com/office/powerpoint/2010/main" val="14186561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70</a:t>
            </a:fld>
            <a:endParaRPr kumimoji="1" lang="ja-JP" altLang="en-US"/>
          </a:p>
        </p:txBody>
      </p:sp>
    </p:spTree>
    <p:extLst>
      <p:ext uri="{BB962C8B-B14F-4D97-AF65-F5344CB8AC3E}">
        <p14:creationId xmlns:p14="http://schemas.microsoft.com/office/powerpoint/2010/main" val="1418656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九州大学では広報室という組織が公式アカウントを</a:t>
            </a:r>
            <a:r>
              <a:rPr kumimoji="1" lang="en-US" altLang="ja-JP" dirty="0"/>
              <a:t>Facebook</a:t>
            </a:r>
            <a:r>
              <a:rPr kumimoji="1" lang="ja-JP" altLang="en-US" dirty="0"/>
              <a:t>と</a:t>
            </a:r>
            <a:r>
              <a:rPr kumimoji="1" lang="en-US" altLang="ja-JP" dirty="0"/>
              <a:t>Twitter</a:t>
            </a:r>
            <a:r>
              <a:rPr kumimoji="1" lang="ja-JP" altLang="en-US" dirty="0"/>
              <a:t>にもっている</a:t>
            </a:r>
            <a:endParaRPr kumimoji="1" lang="en-US" altLang="ja-JP" dirty="0"/>
          </a:p>
          <a:p>
            <a:r>
              <a:rPr kumimoji="1" lang="ja-JP" altLang="en-US" dirty="0"/>
              <a:t>それが本物であることを示すために、公式ページから公式アカウントにリンクを張っている</a:t>
            </a:r>
            <a:endParaRPr kumimoji="1" lang="en-US" altLang="ja-JP" dirty="0"/>
          </a:p>
          <a:p>
            <a:r>
              <a:rPr kumimoji="1" lang="ja-JP" altLang="en-US" dirty="0"/>
              <a:t>単に検索ページで検索しただけだと、同名の偽アカウントに引っかかるおそれがある</a:t>
            </a:r>
            <a:endParaRPr kumimoji="1" lang="en-US" altLang="ja-JP" dirty="0"/>
          </a:p>
          <a:p>
            <a:r>
              <a:rPr kumimoji="1" lang="ja-JP" altLang="en-US" dirty="0"/>
              <a:t>必ず、他の情報源と照合するくせをつける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72</a:t>
            </a:fld>
            <a:endParaRPr kumimoji="1" lang="ja-JP" altLang="en-US"/>
          </a:p>
        </p:txBody>
      </p:sp>
    </p:spTree>
    <p:extLst>
      <p:ext uri="{BB962C8B-B14F-4D97-AF65-F5344CB8AC3E}">
        <p14:creationId xmlns:p14="http://schemas.microsoft.com/office/powerpoint/2010/main" val="1155902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別のアカウントが有名人などを騙るというのが「なりすまし」だったが、本当の本人の使っているアカウントが他人に「乗っ取られる」ということもままある</a:t>
            </a:r>
            <a:endParaRPr kumimoji="1" lang="en-US" altLang="ja-JP" dirty="0"/>
          </a:p>
          <a:p>
            <a:r>
              <a:rPr kumimoji="1" lang="ja-JP" altLang="en-US" dirty="0"/>
              <a:t>実際に利用している人ならわかるとおもうが、自分が</a:t>
            </a:r>
            <a:r>
              <a:rPr kumimoji="1" lang="en-US" altLang="ja-JP" dirty="0"/>
              <a:t>Twitter</a:t>
            </a:r>
            <a:r>
              <a:rPr kumimoji="1" lang="ja-JP" altLang="en-US" dirty="0"/>
              <a:t>など使うときにはアカウント登録というのをして、</a:t>
            </a:r>
            <a:r>
              <a:rPr kumimoji="1" lang="en-US" altLang="ja-JP" dirty="0"/>
              <a:t>ID</a:t>
            </a:r>
            <a:r>
              <a:rPr kumimoji="1" lang="ja-JP" altLang="en-US" dirty="0"/>
              <a:t>とパスワードを設定したはず</a:t>
            </a:r>
            <a:endParaRPr kumimoji="1" lang="en-US" altLang="ja-JP" dirty="0"/>
          </a:p>
          <a:p>
            <a:r>
              <a:rPr kumimoji="1" lang="ja-JP" altLang="en-US" dirty="0"/>
              <a:t>その２つの文字列を知っている人だけがその「アカウント」を使える。アカウントというのはサービスの利用権のこと</a:t>
            </a:r>
            <a:endParaRPr kumimoji="1" lang="en-US" altLang="ja-JP" dirty="0"/>
          </a:p>
          <a:p>
            <a:r>
              <a:rPr kumimoji="1" lang="ja-JP" altLang="en-US" dirty="0"/>
              <a:t>サービス提供側はその文字列を知っている人が本人だと思っているから、その文字列が漏れて他人に使われると乗っ取られることになる</a:t>
            </a:r>
            <a:endParaRPr kumimoji="1" lang="en-US" altLang="ja-JP" dirty="0"/>
          </a:p>
          <a:p>
            <a:endParaRPr kumimoji="1" lang="en-US" altLang="ja-JP" dirty="0"/>
          </a:p>
          <a:p>
            <a:r>
              <a:rPr kumimoji="1" lang="en-US" altLang="ja-JP" dirty="0"/>
              <a:t>Twitter</a:t>
            </a:r>
            <a:r>
              <a:rPr kumimoji="1" lang="ja-JP" altLang="en-US" dirty="0"/>
              <a:t>なら公式のアカウントがおかしなことをツイートし始めたり、ウイルスをまいたりすると被害が大きい</a:t>
            </a:r>
            <a:endParaRPr kumimoji="1" lang="en-US" altLang="ja-JP" dirty="0"/>
          </a:p>
          <a:p>
            <a:endParaRPr kumimoji="1" lang="en-US" altLang="ja-JP" dirty="0"/>
          </a:p>
          <a:p>
            <a:r>
              <a:rPr kumimoji="1" lang="ja-JP" altLang="en-US" dirty="0"/>
              <a:t>友人のメールアカウントが奪われて、詐欺メールが来ることもある。私も個人的にそういうメールをもらったことがある。</a:t>
            </a:r>
            <a:endParaRPr kumimoji="1" lang="en-US" altLang="ja-JP" dirty="0"/>
          </a:p>
          <a:p>
            <a:r>
              <a:rPr kumimoji="1" lang="ja-JP" altLang="en-US" dirty="0"/>
              <a:t>結局その人はそのメールアドレスと過去メールを捨てるしかなかった</a:t>
            </a:r>
            <a:endParaRPr kumimoji="1" lang="en-US" altLang="ja-JP" dirty="0"/>
          </a:p>
          <a:p>
            <a:endParaRPr kumimoji="1" lang="en-US" altLang="ja-JP" dirty="0"/>
          </a:p>
          <a:p>
            <a:r>
              <a:rPr kumimoji="1" lang="ja-JP" altLang="en-US" dirty="0"/>
              <a:t>また今年の春ごろ</a:t>
            </a:r>
            <a:r>
              <a:rPr kumimoji="1" lang="en-US" altLang="ja-JP" dirty="0"/>
              <a:t>LINE</a:t>
            </a:r>
            <a:r>
              <a:rPr kumimoji="1" lang="ja-JP" altLang="en-US" dirty="0"/>
              <a:t>の</a:t>
            </a:r>
            <a:r>
              <a:rPr kumimoji="1" lang="en-US" altLang="ja-JP" dirty="0"/>
              <a:t>ID</a:t>
            </a:r>
            <a:r>
              <a:rPr kumimoji="1" lang="ja-JP" altLang="en-US" dirty="0"/>
              <a:t>が乗っ取られてお金をだまし取られる事件が多発した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73</a:t>
            </a:fld>
            <a:endParaRPr kumimoji="1" lang="ja-JP" altLang="en-US"/>
          </a:p>
        </p:txBody>
      </p:sp>
    </p:spTree>
    <p:extLst>
      <p:ext uri="{BB962C8B-B14F-4D97-AF65-F5344CB8AC3E}">
        <p14:creationId xmlns:p14="http://schemas.microsoft.com/office/powerpoint/2010/main" val="21450640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自分の情報はたいしたことないから乗っ取られても困らないと思っている人もいるかもしれない</a:t>
            </a:r>
            <a:endParaRPr kumimoji="1" lang="en-US" altLang="ja-JP" dirty="0"/>
          </a:p>
          <a:p>
            <a:r>
              <a:rPr kumimoji="1" lang="ja-JP" altLang="en-US" dirty="0"/>
              <a:t>実際は自分の知り合いに被害が及び、迷惑がかかる</a:t>
            </a:r>
            <a:endParaRPr kumimoji="1" lang="en-US" altLang="ja-JP" dirty="0"/>
          </a:p>
          <a:p>
            <a:r>
              <a:rPr kumimoji="1" lang="ja-JP" altLang="en-US" dirty="0"/>
              <a:t>人間関係自体が有用な情報で、それを利用する詐欺がすごく増えている</a:t>
            </a:r>
            <a:endParaRPr kumimoji="1" lang="en-US" altLang="ja-JP" dirty="0"/>
          </a:p>
          <a:p>
            <a:r>
              <a:rPr kumimoji="1" lang="ja-JP" altLang="en-US" dirty="0"/>
              <a:t>オレオレ詐欺と同じ</a:t>
            </a:r>
            <a:endParaRPr kumimoji="1" lang="en-US" altLang="ja-JP" dirty="0"/>
          </a:p>
          <a:p>
            <a:endParaRPr kumimoji="1" lang="en-US" altLang="ja-JP" dirty="0"/>
          </a:p>
          <a:p>
            <a:r>
              <a:rPr kumimoji="1" lang="ja-JP" altLang="en-US" dirty="0"/>
              <a:t>他人が乗っ取られた時に自分がだまされないように気をつける必要もある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76</a:t>
            </a:fld>
            <a:endParaRPr kumimoji="1" lang="ja-JP" altLang="en-US"/>
          </a:p>
        </p:txBody>
      </p:sp>
    </p:spTree>
    <p:extLst>
      <p:ext uri="{BB962C8B-B14F-4D97-AF65-F5344CB8AC3E}">
        <p14:creationId xmlns:p14="http://schemas.microsoft.com/office/powerpoint/2010/main" val="35656092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77</a:t>
            </a:fld>
            <a:endParaRPr kumimoji="1" lang="ja-JP" altLang="en-US"/>
          </a:p>
        </p:txBody>
      </p:sp>
    </p:spTree>
    <p:extLst>
      <p:ext uri="{BB962C8B-B14F-4D97-AF65-F5344CB8AC3E}">
        <p14:creationId xmlns:p14="http://schemas.microsoft.com/office/powerpoint/2010/main" val="331886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じゃあ、長ければいいのか、</a:t>
            </a:r>
            <a:endParaRPr kumimoji="1" lang="en-US" altLang="ja-JP" dirty="0"/>
          </a:p>
          <a:p>
            <a:r>
              <a:rPr kumimoji="1" lang="ja-JP" altLang="en-US" dirty="0"/>
              <a:t>辞書にあるような単語を使ったパスワードは長くても意味がありません。</a:t>
            </a:r>
            <a:endParaRPr kumimoji="1" lang="en-US" altLang="ja-JP" dirty="0"/>
          </a:p>
          <a:p>
            <a:endParaRPr kumimoji="1" lang="ja-JP" altLang="en-US" dirty="0"/>
          </a:p>
        </p:txBody>
      </p:sp>
    </p:spTree>
    <p:extLst>
      <p:ext uri="{BB962C8B-B14F-4D97-AF65-F5344CB8AC3E}">
        <p14:creationId xmlns:p14="http://schemas.microsoft.com/office/powerpoint/2010/main" val="259479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15:06</a:t>
            </a:r>
          </a:p>
          <a:p>
            <a:r>
              <a:rPr kumimoji="1" lang="ja-JP" altLang="en-US" dirty="0"/>
              <a:t>風邪を引いたら声が変わる</a:t>
            </a:r>
            <a:endParaRPr kumimoji="1" lang="en-US" altLang="ja-JP" dirty="0"/>
          </a:p>
          <a:p>
            <a:r>
              <a:rPr kumimoji="1" lang="ja-JP" altLang="en-US" dirty="0"/>
              <a:t>指紋は時間経過とともに変化する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12</a:t>
            </a:fld>
            <a:endParaRPr kumimoji="1" lang="ja-JP" altLang="en-US"/>
          </a:p>
        </p:txBody>
      </p:sp>
    </p:spTree>
    <p:extLst>
      <p:ext uri="{BB962C8B-B14F-4D97-AF65-F5344CB8AC3E}">
        <p14:creationId xmlns:p14="http://schemas.microsoft.com/office/powerpoint/2010/main" val="272029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15:08</a:t>
            </a:r>
            <a:endParaRPr kumimoji="1" lang="ja-JP" altLang="en-US" dirty="0"/>
          </a:p>
        </p:txBody>
      </p:sp>
      <p:sp>
        <p:nvSpPr>
          <p:cNvPr id="4" name="スライド番号プレースホルダー 3"/>
          <p:cNvSpPr>
            <a:spLocks noGrp="1"/>
          </p:cNvSpPr>
          <p:nvPr>
            <p:ph type="sldNum" sz="quarter" idx="10"/>
          </p:nvPr>
        </p:nvSpPr>
        <p:spPr/>
        <p:txBody>
          <a:bodyPr/>
          <a:lstStyle/>
          <a:p>
            <a:fld id="{EA63AC2E-4D85-4F0D-B451-294D664BCE91}" type="slidenum">
              <a:rPr kumimoji="1" lang="ja-JP" altLang="en-US" smtClean="0"/>
              <a:t>13</a:t>
            </a:fld>
            <a:endParaRPr kumimoji="1" lang="ja-JP" altLang="en-US"/>
          </a:p>
        </p:txBody>
      </p:sp>
    </p:spTree>
    <p:extLst>
      <p:ext uri="{BB962C8B-B14F-4D97-AF65-F5344CB8AC3E}">
        <p14:creationId xmlns:p14="http://schemas.microsoft.com/office/powerpoint/2010/main" val="230269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3FB42FC-FB63-4358-A22D-762EAFF208E8}" type="datetime1">
              <a:rPr kumimoji="1" lang="ja-JP" altLang="en-US" smtClean="0"/>
              <a:t>2020/4/12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サイバーセキュリティ基礎</a:t>
            </a:r>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54567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24A8E2-C4B0-4C1A-93F1-81244E2B4875}" type="datetime1">
              <a:rPr kumimoji="1" lang="ja-JP" altLang="en-US" smtClean="0"/>
              <a:t>2020/4/12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サイバーセキュリティ基礎</a:t>
            </a:r>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0892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F38C96-A035-4CF4-95D6-0E345C11E96E}" type="datetime1">
              <a:rPr kumimoji="1" lang="ja-JP" altLang="en-US" smtClean="0"/>
              <a:t>2020/4/12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サイバーセキュリティ基礎</a:t>
            </a:r>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95641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021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7618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8779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20623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768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0025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35320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7067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C79AB1-642B-4540-9BBE-6DE0AEEAAFEA}" type="datetime1">
              <a:rPr kumimoji="1" lang="ja-JP" altLang="en-US" smtClean="0"/>
              <a:t>2020/4/12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サイバーセキュリティ基礎</a:t>
            </a:r>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36851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77578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386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880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46639A3-F75E-4AC8-95D1-96B7584DA797}" type="datetime1">
              <a:rPr kumimoji="1" lang="ja-JP" altLang="en-US" smtClean="0"/>
              <a:t>2020/4/12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サイバーセキュリティ基礎</a:t>
            </a:r>
          </a:p>
        </p:txBody>
      </p:sp>
      <p:sp>
        <p:nvSpPr>
          <p:cNvPr id="6" name="スライド番号プレースホルダー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1788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E2C7335-37ED-408D-A49F-8B6DD7E58CD1}" type="datetime1">
              <a:rPr kumimoji="1" lang="ja-JP" altLang="en-US" smtClean="0"/>
              <a:t>2020/4/12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サイバーセキュリティ基礎</a:t>
            </a:r>
          </a:p>
        </p:txBody>
      </p:sp>
      <p:sp>
        <p:nvSpPr>
          <p:cNvPr id="7" name="スライド番号プレースホルダー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14883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8A538C-024E-4ED8-986A-70504CBF0D4F}" type="datetime1">
              <a:rPr kumimoji="1" lang="ja-JP" altLang="en-US" smtClean="0"/>
              <a:t>2020/4/12</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サイバーセキュリティ基礎</a:t>
            </a:r>
          </a:p>
        </p:txBody>
      </p:sp>
      <p:sp>
        <p:nvSpPr>
          <p:cNvPr id="9" name="スライド番号プレースホルダー 8"/>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63321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FE31CB9-DBBA-4977-95C1-4BEBE2BFFFDA}" type="datetime1">
              <a:rPr kumimoji="1" lang="ja-JP" altLang="en-US" smtClean="0"/>
              <a:t>2020/4/12</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サイバーセキュリティ基礎</a:t>
            </a:r>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8936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185420-B3FB-43B6-BE1D-4BA2CD25DA22}" type="datetime1">
              <a:rPr kumimoji="1" lang="ja-JP" altLang="en-US" smtClean="0"/>
              <a:t>2020/4/12</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サイバーセキュリティ基礎</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4708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6D78802-2EC1-4006-ACD7-79918CA13209}" type="datetime1">
              <a:rPr kumimoji="1" lang="ja-JP" altLang="en-US" smtClean="0"/>
              <a:t>2020/4/12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サイバーセキュリティ基礎</a:t>
            </a:r>
          </a:p>
        </p:txBody>
      </p:sp>
      <p:sp>
        <p:nvSpPr>
          <p:cNvPr id="7" name="スライド番号プレースホルダー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58457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1450D63-30FE-4F84-A10A-BDEE7BA92097}" type="datetime1">
              <a:rPr kumimoji="1" lang="ja-JP" altLang="en-US" smtClean="0"/>
              <a:t>2020/4/12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サイバーセキュリティ基礎</a:t>
            </a:r>
          </a:p>
        </p:txBody>
      </p:sp>
      <p:sp>
        <p:nvSpPr>
          <p:cNvPr id="7" name="スライド番号プレースホルダー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25297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0A9F87-78D0-4165-9952-9B094618A867}" type="datetime1">
              <a:rPr kumimoji="1" lang="ja-JP" altLang="en-US" smtClean="0"/>
              <a:t>2020/4/12</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ja-JP" altLang="en-US"/>
              <a:t>サイバーセキュリティ基礎</a:t>
            </a: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38181021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730797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4.wdp"/><Relationship Id="rId5" Type="http://schemas.microsoft.com/office/2007/relationships/hdphoto" Target="../media/hdphoto3.wdp"/><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4.wdp"/><Relationship Id="rId5" Type="http://schemas.microsoft.com/office/2007/relationships/hdphoto" Target="../media/hdphoto3.wdp"/><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000" dirty="0">
                <a:solidFill>
                  <a:prstClr val="black"/>
                </a:solidFill>
              </a:rPr>
              <a:t>サイバーセキュリティ基礎論</a:t>
            </a:r>
            <a:r>
              <a:rPr lang="en-US" altLang="ja-JP" sz="4000" dirty="0">
                <a:solidFill>
                  <a:prstClr val="black"/>
                </a:solidFill>
              </a:rPr>
              <a:t/>
            </a:r>
            <a:br>
              <a:rPr lang="en-US" altLang="ja-JP" sz="4000" dirty="0">
                <a:solidFill>
                  <a:prstClr val="black"/>
                </a:solidFill>
              </a:rPr>
            </a:br>
            <a:r>
              <a:rPr lang="ja-JP" altLang="en-US" dirty="0">
                <a:solidFill>
                  <a:prstClr val="black"/>
                </a:solidFill>
              </a:rPr>
              <a:t> </a:t>
            </a:r>
            <a:r>
              <a:rPr lang="en-US" altLang="ja-JP" sz="3600" dirty="0">
                <a:solidFill>
                  <a:prstClr val="black"/>
                </a:solidFill>
              </a:rPr>
              <a:t>― IT</a:t>
            </a:r>
            <a:r>
              <a:rPr lang="ja-JP" altLang="en-US" sz="3600" dirty="0">
                <a:solidFill>
                  <a:prstClr val="black"/>
                </a:solidFill>
              </a:rPr>
              <a:t>社会を生き抜くために </a:t>
            </a:r>
            <a:r>
              <a:rPr lang="en-US" altLang="ja-JP" sz="3600" dirty="0">
                <a:solidFill>
                  <a:prstClr val="black"/>
                </a:solidFill>
              </a:rPr>
              <a:t>―</a:t>
            </a:r>
            <a:endParaRPr kumimoji="1" lang="ja-JP" altLang="en-US" sz="3600" dirty="0"/>
          </a:p>
        </p:txBody>
      </p:sp>
      <p:sp>
        <p:nvSpPr>
          <p:cNvPr id="3" name="サブタイトル 2"/>
          <p:cNvSpPr>
            <a:spLocks noGrp="1"/>
          </p:cNvSpPr>
          <p:nvPr>
            <p:ph type="subTitle" idx="1"/>
          </p:nvPr>
        </p:nvSpPr>
        <p:spPr/>
        <p:txBody>
          <a:bodyPr>
            <a:norm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ja-JP" altLang="en-US" sz="3200" dirty="0"/>
              <a:t>社会科学</a:t>
            </a:r>
          </a:p>
        </p:txBody>
      </p:sp>
    </p:spTree>
    <p:extLst>
      <p:ext uri="{BB962C8B-B14F-4D97-AF65-F5344CB8AC3E}">
        <p14:creationId xmlns:p14="http://schemas.microsoft.com/office/powerpoint/2010/main" val="419754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b="1" dirty="0"/>
              <a:t>岐阜県庁の職員がアイドルの</a:t>
            </a:r>
            <a:r>
              <a:rPr lang="en-US" altLang="ja-JP" sz="4000" b="1" dirty="0"/>
              <a:t>SNS</a:t>
            </a:r>
            <a:r>
              <a:rPr lang="ja-JP" altLang="en-US" sz="4000" b="1" dirty="0"/>
              <a:t>に不正アクセス</a:t>
            </a:r>
            <a:r>
              <a:rPr lang="en-US" altLang="ja-JP" sz="4000" b="1" dirty="0"/>
              <a:t/>
            </a:r>
            <a:br>
              <a:rPr lang="en-US" altLang="ja-JP" sz="4000" b="1" dirty="0"/>
            </a:br>
            <a:r>
              <a:rPr lang="ja-JP" altLang="en-US" sz="4000" b="1" dirty="0"/>
              <a:t> 覗き見した疑いで逮捕</a:t>
            </a:r>
            <a:endParaRPr kumimoji="1" lang="ja-JP" altLang="en-US" sz="4000" dirty="0"/>
          </a:p>
        </p:txBody>
      </p:sp>
      <p:sp>
        <p:nvSpPr>
          <p:cNvPr id="3" name="コンテンツ プレースホルダー 2"/>
          <p:cNvSpPr>
            <a:spLocks noGrp="1"/>
          </p:cNvSpPr>
          <p:nvPr>
            <p:ph idx="1"/>
          </p:nvPr>
        </p:nvSpPr>
        <p:spPr/>
        <p:txBody>
          <a:bodyPr>
            <a:normAutofit/>
          </a:bodyPr>
          <a:lstStyle/>
          <a:p>
            <a:r>
              <a:rPr lang="ja-JP" altLang="en-US" sz="2800" dirty="0"/>
              <a:t>岐阜県庁の職員が逮捕</a:t>
            </a:r>
            <a:r>
              <a:rPr lang="en-US" altLang="ja-JP" sz="2800" dirty="0"/>
              <a:t>(</a:t>
            </a:r>
            <a:r>
              <a:rPr lang="ja-JP" altLang="en-US" sz="2800" dirty="0"/>
              <a:t>不正アクセス禁止法違反</a:t>
            </a:r>
            <a:r>
              <a:rPr lang="en-US" altLang="ja-JP" sz="2800" dirty="0"/>
              <a:t>)</a:t>
            </a:r>
          </a:p>
          <a:p>
            <a:endParaRPr lang="ja-JP" altLang="en-US" sz="2800" dirty="0"/>
          </a:p>
          <a:p>
            <a:r>
              <a:rPr lang="ja-JP" altLang="en-US" sz="2800" dirty="0"/>
              <a:t>女性アイドルらの</a:t>
            </a:r>
            <a:r>
              <a:rPr lang="en-US" altLang="ja-JP" sz="2800" dirty="0"/>
              <a:t>SNS</a:t>
            </a:r>
            <a:r>
              <a:rPr lang="ja-JP" altLang="en-US" sz="2800" dirty="0"/>
              <a:t>に不正にアクセスし、覗き見</a:t>
            </a:r>
            <a:endParaRPr lang="en-US" altLang="ja-JP" sz="2800" dirty="0"/>
          </a:p>
          <a:p>
            <a:endParaRPr lang="ja-JP" altLang="en-US" sz="2800" dirty="0"/>
          </a:p>
          <a:p>
            <a:r>
              <a:rPr lang="ja-JP" altLang="en-US" sz="2800" dirty="0"/>
              <a:t>県の女性職員全員の個人情報を盗んだ疑いも</a:t>
            </a:r>
          </a:p>
          <a:p>
            <a:endParaRPr kumimoji="1" lang="ja-JP" altLang="en-US" sz="2800" dirty="0"/>
          </a:p>
        </p:txBody>
      </p:sp>
      <p:sp>
        <p:nvSpPr>
          <p:cNvPr id="4" name="スライド番号プレースホルダー 3"/>
          <p:cNvSpPr>
            <a:spLocks noGrp="1"/>
          </p:cNvSpPr>
          <p:nvPr>
            <p:ph type="sldNum" sz="quarter" idx="12"/>
          </p:nvPr>
        </p:nvSpPr>
        <p:spPr/>
        <p:txBody>
          <a:bodyPr/>
          <a:lstStyle/>
          <a:p>
            <a:fld id="{08AE2F9A-1EE0-2C4A-91CC-2C39AA345474}" type="slidenum">
              <a:rPr lang="ja-JP" altLang="en-US" smtClean="0"/>
              <a:pPr/>
              <a:t>10</a:t>
            </a:fld>
            <a:endParaRPr lang="ja-JP" altLang="en-US" dirty="0"/>
          </a:p>
        </p:txBody>
      </p:sp>
      <p:sp>
        <p:nvSpPr>
          <p:cNvPr id="5" name="下矢印 4"/>
          <p:cNvSpPr/>
          <p:nvPr/>
        </p:nvSpPr>
        <p:spPr>
          <a:xfrm>
            <a:off x="2514600" y="5016500"/>
            <a:ext cx="3975100" cy="584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52500" y="5772220"/>
            <a:ext cx="7235875" cy="707886"/>
          </a:xfrm>
          <a:prstGeom prst="rect">
            <a:avLst/>
          </a:prstGeom>
          <a:noFill/>
        </p:spPr>
        <p:txBody>
          <a:bodyPr wrap="none" rtlCol="0">
            <a:spAutoFit/>
          </a:bodyPr>
          <a:lstStyle/>
          <a:p>
            <a:r>
              <a:rPr kumimoji="1" lang="ja-JP" altLang="en-US" sz="4000" dirty="0"/>
              <a:t>個人情報を使って、不正アクセス</a:t>
            </a:r>
          </a:p>
        </p:txBody>
      </p:sp>
      <p:sp>
        <p:nvSpPr>
          <p:cNvPr id="7" name="テキスト ボックス 6"/>
          <p:cNvSpPr txBox="1"/>
          <p:nvPr/>
        </p:nvSpPr>
        <p:spPr>
          <a:xfrm>
            <a:off x="2221651" y="4436576"/>
            <a:ext cx="6227731" cy="338554"/>
          </a:xfrm>
          <a:prstGeom prst="rect">
            <a:avLst/>
          </a:prstGeom>
          <a:noFill/>
        </p:spPr>
        <p:txBody>
          <a:bodyPr wrap="none" rtlCol="0">
            <a:spAutoFit/>
          </a:bodyPr>
          <a:lstStyle/>
          <a:p>
            <a:r>
              <a:rPr lang="en-US" altLang="ja-JP" sz="1600" dirty="0"/>
              <a:t>(</a:t>
            </a:r>
            <a:r>
              <a:rPr lang="ja-JP" altLang="en-US" sz="1600" dirty="0"/>
              <a:t>朝日新聞 </a:t>
            </a:r>
            <a:r>
              <a:rPr lang="en-US" altLang="ja-JP" sz="1600" dirty="0"/>
              <a:t>http://www.asahi.com/articles/ASJ1L0VKVJ1KULOB00V.html )</a:t>
            </a:r>
            <a:endParaRPr kumimoji="1" lang="ja-JP" altLang="en-US" sz="1600" dirty="0"/>
          </a:p>
        </p:txBody>
      </p:sp>
    </p:spTree>
    <p:extLst>
      <p:ext uri="{BB962C8B-B14F-4D97-AF65-F5344CB8AC3E}">
        <p14:creationId xmlns:p14="http://schemas.microsoft.com/office/powerpoint/2010/main" val="316267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17500" y="1417638"/>
            <a:ext cx="8534400" cy="1977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96850" y="162719"/>
            <a:ext cx="7886700" cy="1325563"/>
          </a:xfrm>
        </p:spPr>
        <p:txBody>
          <a:bodyPr>
            <a:normAutofit/>
          </a:bodyPr>
          <a:lstStyle/>
          <a:p>
            <a:r>
              <a:rPr kumimoji="1" lang="ja-JP" altLang="en-US" sz="4000" dirty="0"/>
              <a:t>不正アクセスの手口</a:t>
            </a:r>
          </a:p>
        </p:txBody>
      </p:sp>
      <p:sp>
        <p:nvSpPr>
          <p:cNvPr id="3" name="コンテンツ プレースホルダー 2"/>
          <p:cNvSpPr>
            <a:spLocks noGrp="1"/>
          </p:cNvSpPr>
          <p:nvPr>
            <p:ph idx="1"/>
          </p:nvPr>
        </p:nvSpPr>
        <p:spPr>
          <a:xfrm>
            <a:off x="901701" y="1638300"/>
            <a:ext cx="7632700" cy="4272922"/>
          </a:xfrm>
        </p:spPr>
        <p:txBody>
          <a:bodyPr>
            <a:normAutofit/>
          </a:bodyPr>
          <a:lstStyle/>
          <a:p>
            <a:r>
              <a:rPr kumimoji="1" lang="ja-JP" altLang="en-US" dirty="0"/>
              <a:t>名前：九大　太郎</a:t>
            </a:r>
            <a:endParaRPr kumimoji="1" lang="en-US" altLang="ja-JP" dirty="0"/>
          </a:p>
          <a:p>
            <a:r>
              <a:rPr lang="ja-JP" altLang="en-US" dirty="0"/>
              <a:t>読み：きゅうだい　たろう（</a:t>
            </a:r>
            <a:r>
              <a:rPr lang="en-US" altLang="ja-JP" dirty="0" err="1"/>
              <a:t>Kyudai</a:t>
            </a:r>
            <a:r>
              <a:rPr lang="en-US" altLang="ja-JP" dirty="0"/>
              <a:t> Taro</a:t>
            </a:r>
            <a:r>
              <a:rPr lang="ja-JP" altLang="en-US" dirty="0"/>
              <a:t>）</a:t>
            </a:r>
            <a:endParaRPr lang="en-US" altLang="ja-JP" dirty="0"/>
          </a:p>
          <a:p>
            <a:r>
              <a:rPr lang="ja-JP" altLang="en-US" dirty="0"/>
              <a:t>生年月日：</a:t>
            </a:r>
            <a:r>
              <a:rPr lang="en-US" altLang="ja-JP" dirty="0"/>
              <a:t>1990 / 01 / 02</a:t>
            </a:r>
          </a:p>
          <a:p>
            <a:r>
              <a:rPr kumimoji="1" lang="ja-JP" altLang="en-US" dirty="0"/>
              <a:t>電話番号：</a:t>
            </a:r>
            <a:r>
              <a:rPr kumimoji="1" lang="en-US" altLang="ja-JP" dirty="0"/>
              <a:t>092-111-2222</a:t>
            </a:r>
          </a:p>
          <a:p>
            <a:endParaRPr kumimoji="1" lang="en-US" altLang="ja-JP" dirty="0"/>
          </a:p>
          <a:p>
            <a:r>
              <a:rPr lang="en-US" altLang="en-US" dirty="0"/>
              <a:t>Password</a:t>
            </a:r>
            <a:r>
              <a:rPr lang="ja-JP" altLang="en-US" dirty="0"/>
              <a:t>：</a:t>
            </a:r>
            <a:endParaRPr lang="en-US" altLang="ja-JP" dirty="0"/>
          </a:p>
          <a:p>
            <a:pPr marL="342900" lvl="1" indent="0">
              <a:buNone/>
            </a:pPr>
            <a:r>
              <a:rPr lang="ja-JP" altLang="en-US" dirty="0"/>
              <a:t>名前＋誕生日（</a:t>
            </a:r>
            <a:r>
              <a:rPr lang="en-US" altLang="ja-JP" dirty="0"/>
              <a:t>Kyudai0102</a:t>
            </a:r>
            <a:r>
              <a:rPr lang="ja-JP" altLang="en-US" dirty="0"/>
              <a:t>）</a:t>
            </a:r>
            <a:endParaRPr lang="en-US" altLang="ja-JP" dirty="0"/>
          </a:p>
          <a:p>
            <a:pPr marL="342900" lvl="1" indent="0">
              <a:buNone/>
            </a:pPr>
            <a:r>
              <a:rPr lang="ja-JP" altLang="en-US" dirty="0"/>
              <a:t>名前＋電話番号（</a:t>
            </a:r>
            <a:r>
              <a:rPr lang="en-US" altLang="ja-JP" dirty="0"/>
              <a:t>taro1112222</a:t>
            </a:r>
            <a:r>
              <a:rPr lang="ja-JP" altLang="en-US" dirty="0"/>
              <a:t>）</a:t>
            </a:r>
            <a:r>
              <a:rPr lang="ja-JP" altLang="ja-JP" dirty="0"/>
              <a:t>　</a:t>
            </a:r>
            <a:r>
              <a:rPr lang="ja-JP" altLang="en-US" dirty="0"/>
              <a:t>など</a:t>
            </a:r>
            <a:endParaRPr lang="en-US" altLang="ja-JP" dirty="0"/>
          </a:p>
        </p:txBody>
      </p:sp>
      <p:sp>
        <p:nvSpPr>
          <p:cNvPr id="4" name="スライド番号プレースホルダー 3"/>
          <p:cNvSpPr>
            <a:spLocks noGrp="1"/>
          </p:cNvSpPr>
          <p:nvPr>
            <p:ph type="sldNum" sz="quarter" idx="12"/>
          </p:nvPr>
        </p:nvSpPr>
        <p:spPr/>
        <p:txBody>
          <a:bodyPr/>
          <a:lstStyle/>
          <a:p>
            <a:fld id="{08AE2F9A-1EE0-2C4A-91CC-2C39AA345474}" type="slidenum">
              <a:rPr lang="ja-JP" altLang="en-US" smtClean="0"/>
              <a:pPr/>
              <a:t>11</a:t>
            </a:fld>
            <a:endParaRPr lang="ja-JP" altLang="en-US" dirty="0"/>
          </a:p>
        </p:txBody>
      </p:sp>
      <p:sp>
        <p:nvSpPr>
          <p:cNvPr id="6" name="テキスト ボックス 5"/>
          <p:cNvSpPr txBox="1"/>
          <p:nvPr/>
        </p:nvSpPr>
        <p:spPr>
          <a:xfrm>
            <a:off x="5443743" y="2447459"/>
            <a:ext cx="3249407" cy="523220"/>
          </a:xfrm>
          <a:prstGeom prst="rect">
            <a:avLst/>
          </a:prstGeom>
          <a:noFill/>
        </p:spPr>
        <p:txBody>
          <a:bodyPr wrap="none" rtlCol="0">
            <a:spAutoFit/>
          </a:bodyPr>
          <a:lstStyle/>
          <a:p>
            <a:r>
              <a:rPr kumimoji="1" lang="ja-JP" altLang="en-US" sz="2800" u="sng" dirty="0">
                <a:solidFill>
                  <a:srgbClr val="FF0000"/>
                </a:solidFill>
              </a:rPr>
              <a:t>漏えいした個人情報</a:t>
            </a:r>
          </a:p>
        </p:txBody>
      </p:sp>
    </p:spTree>
    <p:extLst>
      <p:ext uri="{BB962C8B-B14F-4D97-AF65-F5344CB8AC3E}">
        <p14:creationId xmlns:p14="http://schemas.microsoft.com/office/powerpoint/2010/main" val="232584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生体認証</a:t>
            </a:r>
          </a:p>
        </p:txBody>
      </p:sp>
      <p:sp>
        <p:nvSpPr>
          <p:cNvPr id="3" name="コンテンツ プレースホルダー 2"/>
          <p:cNvSpPr>
            <a:spLocks noGrp="1"/>
          </p:cNvSpPr>
          <p:nvPr>
            <p:ph idx="1"/>
          </p:nvPr>
        </p:nvSpPr>
        <p:spPr/>
        <p:txBody>
          <a:bodyPr>
            <a:normAutofit fontScale="70000" lnSpcReduction="20000"/>
          </a:bodyPr>
          <a:lstStyle/>
          <a:p>
            <a:pPr>
              <a:lnSpc>
                <a:spcPct val="110000"/>
              </a:lnSpc>
            </a:pPr>
            <a:r>
              <a:rPr kumimoji="1" lang="ja-JP" altLang="en-US" sz="4400" dirty="0"/>
              <a:t>自分の体の一部を使って「個人の特徴」をパスワード代わりに使用</a:t>
            </a:r>
            <a:endParaRPr kumimoji="1" lang="en-US" altLang="ja-JP" sz="4400" dirty="0"/>
          </a:p>
          <a:p>
            <a:pPr lvl="1">
              <a:lnSpc>
                <a:spcPct val="110000"/>
              </a:lnSpc>
            </a:pPr>
            <a:r>
              <a:rPr lang="ja-JP" altLang="en-US" sz="4100" dirty="0"/>
              <a:t>指紋、静脈、虹彩、声</a:t>
            </a:r>
            <a:endParaRPr lang="en-US" altLang="ja-JP" sz="4100" dirty="0"/>
          </a:p>
          <a:p>
            <a:pPr>
              <a:lnSpc>
                <a:spcPct val="110000"/>
              </a:lnSpc>
            </a:pPr>
            <a:endParaRPr kumimoji="1" lang="en-US" altLang="ja-JP" sz="4400" dirty="0"/>
          </a:p>
          <a:p>
            <a:pPr>
              <a:lnSpc>
                <a:spcPct val="110000"/>
              </a:lnSpc>
            </a:pPr>
            <a:r>
              <a:rPr kumimoji="1" lang="ja-JP" altLang="en-US" sz="4400" dirty="0"/>
              <a:t>個人ごとに異なる</a:t>
            </a:r>
            <a:endParaRPr kumimoji="1" lang="en-US" altLang="ja-JP" sz="4400" dirty="0"/>
          </a:p>
          <a:p>
            <a:pPr>
              <a:lnSpc>
                <a:spcPct val="110000"/>
              </a:lnSpc>
            </a:pPr>
            <a:r>
              <a:rPr lang="ja-JP" altLang="en-US" sz="4400" dirty="0"/>
              <a:t>情報量が多いため、コピーしにくい</a:t>
            </a:r>
            <a:endParaRPr lang="en-US" altLang="ja-JP" sz="4400" dirty="0"/>
          </a:p>
          <a:p>
            <a:pPr>
              <a:lnSpc>
                <a:spcPct val="110000"/>
              </a:lnSpc>
            </a:pPr>
            <a:endParaRPr kumimoji="1" lang="en-US" altLang="ja-JP" sz="4400" dirty="0"/>
          </a:p>
          <a:p>
            <a:pPr>
              <a:lnSpc>
                <a:spcPct val="110000"/>
              </a:lnSpc>
            </a:pPr>
            <a:r>
              <a:rPr kumimoji="1" lang="ja-JP" altLang="en-US" sz="4400" dirty="0"/>
              <a:t>健康状態や時間経過に伴う変化</a:t>
            </a:r>
          </a:p>
        </p:txBody>
      </p:sp>
      <p:sp>
        <p:nvSpPr>
          <p:cNvPr id="5" name="スライド番号プレースホルダー 3"/>
          <p:cNvSpPr>
            <a:spLocks noGrp="1"/>
          </p:cNvSpPr>
          <p:nvPr>
            <p:ph type="sldNum" sz="quarter" idx="12"/>
          </p:nvPr>
        </p:nvSpPr>
        <p:spPr/>
        <p:txBody>
          <a:bodyPr/>
          <a:lstStyle/>
          <a:p>
            <a:fld id="{67EC9527-42EA-4AEE-9E60-533C51B8D663}" type="slidenum">
              <a:rPr kumimoji="1" lang="ja-JP" altLang="en-US" smtClean="0"/>
              <a:t>12</a:t>
            </a:fld>
            <a:endParaRPr kumimoji="1" lang="ja-JP" altLang="en-US" dirty="0"/>
          </a:p>
        </p:txBody>
      </p:sp>
    </p:spTree>
    <p:extLst>
      <p:ext uri="{BB962C8B-B14F-4D97-AF65-F5344CB8AC3E}">
        <p14:creationId xmlns:p14="http://schemas.microsoft.com/office/powerpoint/2010/main" val="3457142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sz="4000" dirty="0"/>
              <a:t>生体認証の抜け道？</a:t>
            </a:r>
          </a:p>
        </p:txBody>
      </p:sp>
      <p:sp>
        <p:nvSpPr>
          <p:cNvPr id="5" name="スライド番号プレースホルダー 3"/>
          <p:cNvSpPr>
            <a:spLocks noGrp="1"/>
          </p:cNvSpPr>
          <p:nvPr>
            <p:ph type="sldNum" sz="quarter" idx="12"/>
          </p:nvPr>
        </p:nvSpPr>
        <p:spPr/>
        <p:txBody>
          <a:bodyPr/>
          <a:lstStyle/>
          <a:p>
            <a:fld id="{67EC9527-42EA-4AEE-9E60-533C51B8D663}" type="slidenum">
              <a:rPr kumimoji="1" lang="ja-JP" altLang="en-US" smtClean="0"/>
              <a:t>13</a:t>
            </a:fld>
            <a:endParaRPr kumimoji="1" lang="ja-JP" altLang="en-US" dirty="0"/>
          </a:p>
        </p:txBody>
      </p:sp>
      <p:sp>
        <p:nvSpPr>
          <p:cNvPr id="2" name="テキスト ボックス 1"/>
          <p:cNvSpPr txBox="1"/>
          <p:nvPr/>
        </p:nvSpPr>
        <p:spPr>
          <a:xfrm>
            <a:off x="190500" y="5934670"/>
            <a:ext cx="9296400" cy="923330"/>
          </a:xfrm>
          <a:prstGeom prst="rect">
            <a:avLst/>
          </a:prstGeom>
          <a:noFill/>
        </p:spPr>
        <p:txBody>
          <a:bodyPr wrap="square" rtlCol="0">
            <a:spAutoFit/>
          </a:bodyPr>
          <a:lstStyle/>
          <a:p>
            <a:r>
              <a:rPr kumimoji="1" lang="ja-JP" altLang="en-US" dirty="0"/>
              <a:t>（</a:t>
            </a:r>
            <a:r>
              <a:rPr lang="ja-JP" altLang="en-US" dirty="0"/>
              <a:t>出展： 金融庁</a:t>
            </a:r>
            <a:r>
              <a:rPr lang="en-US" altLang="ja-JP" dirty="0"/>
              <a:t>: </a:t>
            </a:r>
            <a:r>
              <a:rPr lang="ja-JP" altLang="en-US" dirty="0"/>
              <a:t>偽造キャッシュカード問題に関するスタディグループ</a:t>
            </a:r>
          </a:p>
          <a:p>
            <a:r>
              <a:rPr lang="ja-JP" altLang="en-US" dirty="0"/>
              <a:t>    </a:t>
            </a:r>
            <a:r>
              <a:rPr lang="en-US" altLang="ja-JP" dirty="0"/>
              <a:t>		</a:t>
            </a:r>
            <a:r>
              <a:rPr lang="ja-JP" altLang="en-US" dirty="0"/>
              <a:t>金融取引における生体認証について</a:t>
            </a:r>
          </a:p>
          <a:p>
            <a:r>
              <a:rPr lang="ja-JP" altLang="en-US" dirty="0"/>
              <a:t>    </a:t>
            </a:r>
            <a:r>
              <a:rPr lang="en-US" altLang="ja-JP" dirty="0"/>
              <a:t>http://www.fsa.go.jp/singi/singi_fccsg/gaiyou/f-20050415-singi_fccsg/02.pdf </a:t>
            </a:r>
            <a:r>
              <a:rPr lang="ja-JP" altLang="en-US" dirty="0"/>
              <a:t>）</a:t>
            </a:r>
            <a:endParaRPr lang="en-US" altLang="ja-JP" dirty="0"/>
          </a:p>
        </p:txBody>
      </p:sp>
      <p:pic>
        <p:nvPicPr>
          <p:cNvPr id="7" name="図 6" descr="スクリーンショット 2016-01-13 14.39.07.png"/>
          <p:cNvPicPr>
            <a:picLocks noChangeAspect="1"/>
          </p:cNvPicPr>
          <p:nvPr/>
        </p:nvPicPr>
        <p:blipFill>
          <a:blip r:embed="rId3">
            <a:extLst>
              <a:ext uri="{BEBA8EAE-BF5A-486C-A8C5-ECC9F3942E4B}">
                <a14:imgProps xmlns:a14="http://schemas.microsoft.com/office/drawing/2010/main">
                  <a14:imgLayer r:embed="rId4">
                    <a14:imgEffect>
                      <a14:backgroundRemoval t="8564" b="98237" l="890" r="98368">
                        <a14:foregroundMark x1="91543" y1="60705" x2="91543" y2="60705"/>
                      </a14:backgroundRemoval>
                    </a14:imgEffect>
                  </a14:imgLayer>
                </a14:imgProps>
              </a:ext>
              <a:ext uri="{28A0092B-C50C-407E-A947-70E740481C1C}">
                <a14:useLocalDpi xmlns:a14="http://schemas.microsoft.com/office/drawing/2010/main" val="0"/>
              </a:ext>
            </a:extLst>
          </a:blip>
          <a:stretch>
            <a:fillRect/>
          </a:stretch>
        </p:blipFill>
        <p:spPr>
          <a:xfrm>
            <a:off x="1148342" y="1054100"/>
            <a:ext cx="7805158" cy="4597400"/>
          </a:xfrm>
          <a:prstGeom prst="rect">
            <a:avLst/>
          </a:prstGeom>
        </p:spPr>
      </p:pic>
    </p:spTree>
    <p:extLst>
      <p:ext uri="{BB962C8B-B14F-4D97-AF65-F5344CB8AC3E}">
        <p14:creationId xmlns:p14="http://schemas.microsoft.com/office/powerpoint/2010/main" val="24327355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755650" y="1844675"/>
            <a:ext cx="3960813" cy="3621088"/>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148263" y="142875"/>
            <a:ext cx="2773994" cy="5991225"/>
          </a:xfrm>
          <a:prstGeom prst="rect">
            <a:avLst/>
          </a:prstGeom>
          <a:noFill/>
          <a:ln w="9525">
            <a:noFill/>
            <a:miter lim="800000"/>
            <a:headEnd/>
            <a:tailEnd/>
          </a:ln>
        </p:spPr>
      </p:pic>
      <p:sp>
        <p:nvSpPr>
          <p:cNvPr id="5" name="タイトル 4"/>
          <p:cNvSpPr>
            <a:spLocks noGrp="1"/>
          </p:cNvSpPr>
          <p:nvPr>
            <p:ph type="title"/>
          </p:nvPr>
        </p:nvSpPr>
        <p:spPr/>
        <p:txBody>
          <a:bodyPr>
            <a:normAutofit/>
          </a:bodyPr>
          <a:lstStyle/>
          <a:p>
            <a:r>
              <a:rPr lang="ja-JP" altLang="en-US" sz="4000" dirty="0"/>
              <a:t>静脈認証</a:t>
            </a:r>
          </a:p>
        </p:txBody>
      </p:sp>
      <p:sp>
        <p:nvSpPr>
          <p:cNvPr id="6" name="スライド番号プレースホルダー 3"/>
          <p:cNvSpPr>
            <a:spLocks noGrp="1"/>
          </p:cNvSpPr>
          <p:nvPr>
            <p:ph type="sldNum" sz="quarter" idx="12"/>
          </p:nvPr>
        </p:nvSpPr>
        <p:spPr/>
        <p:txBody>
          <a:bodyPr/>
          <a:lstStyle/>
          <a:p>
            <a:fld id="{67EC9527-42EA-4AEE-9E60-533C51B8D663}" type="slidenum">
              <a:rPr kumimoji="1" lang="ja-JP" altLang="en-US" smtClean="0"/>
              <a:t>14</a:t>
            </a:fld>
            <a:endParaRPr kumimoji="1" lang="ja-JP" altLang="en-US" dirty="0"/>
          </a:p>
        </p:txBody>
      </p:sp>
    </p:spTree>
    <p:extLst>
      <p:ext uri="{BB962C8B-B14F-4D97-AF65-F5344CB8AC3E}">
        <p14:creationId xmlns:p14="http://schemas.microsoft.com/office/powerpoint/2010/main" val="32286192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15</a:t>
            </a:fld>
            <a:endParaRPr kumimoji="1" lang="ja-JP" altLang="en-US" dirty="0"/>
          </a:p>
        </p:txBody>
      </p:sp>
      <p:pic>
        <p:nvPicPr>
          <p:cNvPr id="3" name="図 2"/>
          <p:cNvPicPr>
            <a:picLocks noChangeAspect="1"/>
          </p:cNvPicPr>
          <p:nvPr/>
        </p:nvPicPr>
        <p:blipFill>
          <a:blip r:embed="rId3"/>
          <a:stretch>
            <a:fillRect/>
          </a:stretch>
        </p:blipFill>
        <p:spPr>
          <a:xfrm>
            <a:off x="2495550" y="482600"/>
            <a:ext cx="6019800" cy="4485909"/>
          </a:xfrm>
          <a:prstGeom prst="rect">
            <a:avLst/>
          </a:prstGeom>
        </p:spPr>
      </p:pic>
      <p:sp>
        <p:nvSpPr>
          <p:cNvPr id="6" name="テキスト ボックス 5"/>
          <p:cNvSpPr txBox="1"/>
          <p:nvPr/>
        </p:nvSpPr>
        <p:spPr>
          <a:xfrm>
            <a:off x="241300" y="5433021"/>
            <a:ext cx="9296400" cy="923330"/>
          </a:xfrm>
          <a:prstGeom prst="rect">
            <a:avLst/>
          </a:prstGeom>
          <a:noFill/>
        </p:spPr>
        <p:txBody>
          <a:bodyPr wrap="square" rtlCol="0">
            <a:spAutoFit/>
          </a:bodyPr>
          <a:lstStyle/>
          <a:p>
            <a:r>
              <a:rPr kumimoji="1" lang="ja-JP" altLang="en-US" dirty="0"/>
              <a:t>（</a:t>
            </a:r>
            <a:r>
              <a:rPr lang="ja-JP" altLang="en-US" dirty="0"/>
              <a:t>出展： 金融庁</a:t>
            </a:r>
            <a:r>
              <a:rPr lang="en-US" altLang="ja-JP" dirty="0"/>
              <a:t>: </a:t>
            </a:r>
            <a:r>
              <a:rPr lang="ja-JP" altLang="en-US" dirty="0"/>
              <a:t>偽造キャッシュカード問題に関するスタディグループ</a:t>
            </a:r>
          </a:p>
          <a:p>
            <a:r>
              <a:rPr lang="ja-JP" altLang="en-US" dirty="0"/>
              <a:t>    </a:t>
            </a:r>
            <a:r>
              <a:rPr lang="en-US" altLang="ja-JP" dirty="0"/>
              <a:t>		</a:t>
            </a:r>
            <a:r>
              <a:rPr lang="ja-JP" altLang="en-US" dirty="0"/>
              <a:t>金融取引における生体認証について</a:t>
            </a:r>
          </a:p>
          <a:p>
            <a:r>
              <a:rPr lang="ja-JP" altLang="en-US" dirty="0"/>
              <a:t>    </a:t>
            </a:r>
            <a:r>
              <a:rPr lang="en-US" altLang="ja-JP" dirty="0"/>
              <a:t>http://</a:t>
            </a:r>
            <a:r>
              <a:rPr lang="en-US" altLang="ja-JP" dirty="0" err="1"/>
              <a:t>www.fsa.go.jp</a:t>
            </a:r>
            <a:r>
              <a:rPr lang="en-US" altLang="ja-JP" dirty="0"/>
              <a:t>/</a:t>
            </a:r>
            <a:r>
              <a:rPr lang="en-US" altLang="ja-JP" dirty="0" err="1"/>
              <a:t>singi</a:t>
            </a:r>
            <a:r>
              <a:rPr lang="en-US" altLang="ja-JP" dirty="0"/>
              <a:t>/</a:t>
            </a:r>
            <a:r>
              <a:rPr lang="en-US" altLang="ja-JP" dirty="0" err="1"/>
              <a:t>singi_fccsg</a:t>
            </a:r>
            <a:r>
              <a:rPr lang="en-US" altLang="ja-JP" dirty="0"/>
              <a:t>/</a:t>
            </a:r>
            <a:r>
              <a:rPr lang="en-US" altLang="ja-JP" dirty="0" err="1"/>
              <a:t>gaiyou</a:t>
            </a:r>
            <a:r>
              <a:rPr lang="en-US" altLang="ja-JP" dirty="0"/>
              <a:t>/f-20050415-singi_fccsg/02.pdf</a:t>
            </a:r>
            <a:r>
              <a:rPr lang="ja-JP" altLang="en-US" dirty="0"/>
              <a:t>）</a:t>
            </a:r>
            <a:endParaRPr lang="en-US" altLang="ja-JP" dirty="0"/>
          </a:p>
        </p:txBody>
      </p:sp>
    </p:spTree>
    <p:extLst>
      <p:ext uri="{BB962C8B-B14F-4D97-AF65-F5344CB8AC3E}">
        <p14:creationId xmlns:p14="http://schemas.microsoft.com/office/powerpoint/2010/main" val="6115868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SNS</a:t>
            </a:r>
            <a:endParaRPr lang="ja-JP" altLang="en-US" sz="4000" dirty="0"/>
          </a:p>
        </p:txBody>
      </p:sp>
      <p:sp>
        <p:nvSpPr>
          <p:cNvPr id="3" name="コンテンツ プレースホルダー 2"/>
          <p:cNvSpPr>
            <a:spLocks noGrp="1"/>
          </p:cNvSpPr>
          <p:nvPr>
            <p:ph idx="1"/>
          </p:nvPr>
        </p:nvSpPr>
        <p:spPr/>
        <p:txBody>
          <a:bodyPr>
            <a:normAutofit/>
          </a:bodyPr>
          <a:lstStyle/>
          <a:p>
            <a:r>
              <a:rPr lang="ja-JP" altLang="en-US" sz="3600" dirty="0"/>
              <a:t>個人の情報や現状を発信</a:t>
            </a:r>
            <a:endParaRPr lang="en-US" altLang="ja-JP" sz="3600" dirty="0"/>
          </a:p>
          <a:p>
            <a:r>
              <a:rPr lang="ja-JP" altLang="en-US" sz="3600" dirty="0"/>
              <a:t>各個人間での相互の連携が結べる</a:t>
            </a:r>
            <a:endParaRPr lang="en-US" altLang="ja-JP" sz="3600" dirty="0"/>
          </a:p>
          <a:p>
            <a:r>
              <a:rPr lang="ja-JP" altLang="en-US" sz="3600" dirty="0"/>
              <a:t>サイバーコミュニティ</a:t>
            </a:r>
            <a:endParaRPr lang="en-US" altLang="ja-JP" sz="3600" dirty="0"/>
          </a:p>
          <a:p>
            <a:r>
              <a:rPr lang="ja-JP" altLang="en-US" sz="3600" dirty="0"/>
              <a:t>関連性から知人を紹介</a:t>
            </a:r>
            <a:r>
              <a:rPr lang="en-US" altLang="ja-JP" sz="3600" dirty="0"/>
              <a:t/>
            </a:r>
            <a:br>
              <a:rPr lang="en-US" altLang="ja-JP" sz="3600" dirty="0"/>
            </a:br>
            <a:r>
              <a:rPr lang="en-US" altLang="ja-JP" sz="3600" dirty="0"/>
              <a:t>→</a:t>
            </a:r>
            <a:r>
              <a:rPr lang="ja-JP" altLang="en-US" sz="3600" dirty="0"/>
              <a:t>コミュニティの拡大</a:t>
            </a:r>
            <a:endParaRPr lang="en-US" altLang="ja-JP" sz="3600" dirty="0"/>
          </a:p>
          <a:p>
            <a:endParaRPr lang="ja-JP" altLang="en-US"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lang="ja-JP" altLang="en-US" smtClean="0"/>
              <a:pPr/>
              <a:t>16</a:t>
            </a:fld>
            <a:endParaRPr lang="ja-JP" altLang="en-US" dirty="0"/>
          </a:p>
        </p:txBody>
      </p:sp>
    </p:spTree>
    <p:extLst>
      <p:ext uri="{BB962C8B-B14F-4D97-AF65-F5344CB8AC3E}">
        <p14:creationId xmlns:p14="http://schemas.microsoft.com/office/powerpoint/2010/main" val="2770797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SNS</a:t>
            </a:r>
            <a:r>
              <a:rPr lang="ja-JP" altLang="en-US" sz="4000" dirty="0"/>
              <a:t>の一般的な問題</a:t>
            </a:r>
            <a:endParaRPr kumimoji="1" lang="ja-JP" altLang="en-US" sz="4000" dirty="0"/>
          </a:p>
        </p:txBody>
      </p:sp>
      <p:sp>
        <p:nvSpPr>
          <p:cNvPr id="3" name="コンテンツ プレースホルダー 2"/>
          <p:cNvSpPr>
            <a:spLocks noGrp="1"/>
          </p:cNvSpPr>
          <p:nvPr>
            <p:ph idx="1"/>
          </p:nvPr>
        </p:nvSpPr>
        <p:spPr/>
        <p:txBody>
          <a:bodyPr>
            <a:normAutofit fontScale="85000" lnSpcReduction="20000"/>
          </a:bodyPr>
          <a:lstStyle/>
          <a:p>
            <a:pPr>
              <a:lnSpc>
                <a:spcPct val="100000"/>
              </a:lnSpc>
            </a:pPr>
            <a:r>
              <a:rPr lang="ja-JP" altLang="en-US" sz="3200" dirty="0"/>
              <a:t>個人情報の暴露</a:t>
            </a:r>
            <a:endParaRPr lang="en-US" altLang="ja-JP" sz="3200" dirty="0"/>
          </a:p>
          <a:p>
            <a:pPr lvl="1">
              <a:lnSpc>
                <a:spcPct val="100000"/>
              </a:lnSpc>
            </a:pPr>
            <a:r>
              <a:rPr lang="ja-JP" altLang="en-US" sz="2800" dirty="0"/>
              <a:t>厄介なところ：自分から暴露してしまう</a:t>
            </a:r>
            <a:endParaRPr lang="en-US" altLang="ja-JP" sz="2800" dirty="0"/>
          </a:p>
          <a:p>
            <a:pPr>
              <a:lnSpc>
                <a:spcPct val="100000"/>
              </a:lnSpc>
            </a:pPr>
            <a:r>
              <a:rPr lang="ja-JP" altLang="en-US" sz="3200" dirty="0"/>
              <a:t>あたかも閉鎖的な印象、実は開放的</a:t>
            </a:r>
            <a:endParaRPr lang="en-US" altLang="ja-JP" sz="3200" dirty="0"/>
          </a:p>
          <a:p>
            <a:pPr lvl="1">
              <a:lnSpc>
                <a:spcPct val="100000"/>
              </a:lnSpc>
            </a:pPr>
            <a:r>
              <a:rPr lang="ja-JP" altLang="en-US" sz="2800" dirty="0"/>
              <a:t>アドレスを教えないと見ることができないという錯覚</a:t>
            </a:r>
            <a:endParaRPr lang="en-US" altLang="ja-JP" sz="2800" dirty="0"/>
          </a:p>
          <a:p>
            <a:pPr>
              <a:lnSpc>
                <a:spcPct val="100000"/>
              </a:lnSpc>
            </a:pPr>
            <a:r>
              <a:rPr lang="ja-JP" altLang="en-US" sz="3200" dirty="0"/>
              <a:t>友達紹介</a:t>
            </a:r>
            <a:endParaRPr lang="en-US" altLang="ja-JP" sz="3200" dirty="0"/>
          </a:p>
          <a:p>
            <a:pPr lvl="1">
              <a:lnSpc>
                <a:spcPct val="100000"/>
              </a:lnSpc>
            </a:pPr>
            <a:r>
              <a:rPr lang="ja-JP" altLang="en-US" sz="2800" dirty="0"/>
              <a:t>知られたくない友達まで紹介</a:t>
            </a:r>
            <a:endParaRPr lang="en-US" altLang="ja-JP" sz="2800" dirty="0"/>
          </a:p>
          <a:p>
            <a:pPr lvl="2">
              <a:lnSpc>
                <a:spcPct val="100000"/>
              </a:lnSpc>
            </a:pPr>
            <a:r>
              <a:rPr lang="ja-JP" altLang="en-US" sz="2500" dirty="0"/>
              <a:t>「</a:t>
            </a:r>
            <a:r>
              <a:rPr lang="en-US" altLang="ja-JP" sz="2500" dirty="0"/>
              <a:t>A</a:t>
            </a:r>
            <a:r>
              <a:rPr lang="ja-JP" altLang="en-US" sz="2500" dirty="0" err="1"/>
              <a:t>さんと</a:t>
            </a:r>
            <a:r>
              <a:rPr lang="ja-JP" altLang="en-US" sz="2500" dirty="0"/>
              <a:t>友達であることを、</a:t>
            </a:r>
            <a:r>
              <a:rPr lang="en-US" altLang="ja-JP" sz="2500" dirty="0"/>
              <a:t>B</a:t>
            </a:r>
            <a:r>
              <a:rPr lang="ja-JP" altLang="en-US" sz="2500" dirty="0" err="1"/>
              <a:t>さんには</a:t>
            </a:r>
            <a:r>
              <a:rPr lang="ja-JP" altLang="en-US" sz="2500" dirty="0"/>
              <a:t>秘密にしたい」</a:t>
            </a:r>
            <a:endParaRPr lang="en-US" altLang="ja-JP" sz="2500" dirty="0"/>
          </a:p>
          <a:p>
            <a:pPr lvl="2">
              <a:lnSpc>
                <a:spcPct val="100000"/>
              </a:lnSpc>
            </a:pPr>
            <a:r>
              <a:rPr lang="ja-JP" altLang="en-US" sz="2200" dirty="0"/>
              <a:t>システムはそこまで細かく配慮してくれない</a:t>
            </a:r>
            <a:endParaRPr lang="en-US" altLang="ja-JP" sz="2500" dirty="0"/>
          </a:p>
          <a:p>
            <a:pPr>
              <a:lnSpc>
                <a:spcPct val="100000"/>
              </a:lnSpc>
            </a:pPr>
            <a:r>
              <a:rPr lang="ja-JP" altLang="en-US" sz="3200" dirty="0"/>
              <a:t>エゴサーチ</a:t>
            </a:r>
            <a:endParaRPr lang="en-US" altLang="ja-JP" sz="3200" dirty="0"/>
          </a:p>
          <a:p>
            <a:pPr lvl="1">
              <a:lnSpc>
                <a:spcPct val="100000"/>
              </a:lnSpc>
            </a:pPr>
            <a:r>
              <a:rPr lang="ja-JP" altLang="en-US" sz="2800" dirty="0"/>
              <a:t>自分の評価だけじゃなくて、自分の情報がどの程度暴露されているか？</a:t>
            </a:r>
            <a:endParaRPr lang="en-US" altLang="ja-JP" sz="2800" dirty="0"/>
          </a:p>
          <a:p>
            <a:endParaRPr lang="ja-JP" altLang="en-US" sz="32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17</a:t>
            </a:fld>
            <a:endParaRPr kumimoji="1" lang="ja-JP" altLang="en-US" dirty="0"/>
          </a:p>
        </p:txBody>
      </p:sp>
    </p:spTree>
    <p:extLst>
      <p:ext uri="{BB962C8B-B14F-4D97-AF65-F5344CB8AC3E}">
        <p14:creationId xmlns:p14="http://schemas.microsoft.com/office/powerpoint/2010/main" val="3399013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自分の情報は本当に大丈夫？</a:t>
            </a:r>
          </a:p>
        </p:txBody>
      </p:sp>
      <p:sp>
        <p:nvSpPr>
          <p:cNvPr id="3" name="コンテンツ プレースホルダー 2"/>
          <p:cNvSpPr>
            <a:spLocks noGrp="1"/>
          </p:cNvSpPr>
          <p:nvPr>
            <p:ph idx="1"/>
          </p:nvPr>
        </p:nvSpPr>
        <p:spPr/>
        <p:txBody>
          <a:bodyPr>
            <a:normAutofit fontScale="92500"/>
          </a:bodyPr>
          <a:lstStyle/>
          <a:p>
            <a:r>
              <a:rPr lang="ja-JP" altLang="en-US" sz="3600" dirty="0"/>
              <a:t>情報の使い分け（仕事用、プライベート用、趣味用など）ができているから大丈夫？</a:t>
            </a:r>
            <a:endParaRPr lang="en-US" altLang="ja-JP" sz="3600" dirty="0"/>
          </a:p>
          <a:p>
            <a:endParaRPr lang="en-US" altLang="ja-JP" sz="3600" dirty="0"/>
          </a:p>
          <a:p>
            <a:r>
              <a:rPr lang="ja-JP" altLang="en-US" sz="3600" dirty="0"/>
              <a:t>情報は知人にしか教えていないから大丈夫？</a:t>
            </a:r>
            <a:endParaRPr lang="en-US" altLang="ja-JP" sz="3600" dirty="0"/>
          </a:p>
          <a:p>
            <a:endParaRPr lang="en-US" altLang="ja-JP" sz="3600" dirty="0"/>
          </a:p>
          <a:p>
            <a:r>
              <a:rPr lang="ja-JP" altLang="en-US" sz="3600" dirty="0"/>
              <a:t>幾つかのサービスから情報を仕入れて、個人を特定することはそんなに難しくない</a:t>
            </a:r>
          </a:p>
        </p:txBody>
      </p:sp>
      <p:sp>
        <p:nvSpPr>
          <p:cNvPr id="4" name="スライド番号プレースホルダー 3"/>
          <p:cNvSpPr>
            <a:spLocks noGrp="1"/>
          </p:cNvSpPr>
          <p:nvPr>
            <p:ph type="sldNum" sz="quarter" idx="12"/>
          </p:nvPr>
        </p:nvSpPr>
        <p:spPr/>
        <p:txBody>
          <a:bodyPr/>
          <a:lstStyle/>
          <a:p>
            <a:fld id="{67EC9527-42EA-4AEE-9E60-533C51B8D663}" type="slidenum">
              <a:rPr lang="ja-JP" altLang="en-US" smtClean="0"/>
              <a:pPr/>
              <a:t>18</a:t>
            </a:fld>
            <a:endParaRPr lang="ja-JP" altLang="en-US" dirty="0"/>
          </a:p>
        </p:txBody>
      </p:sp>
    </p:spTree>
    <p:extLst>
      <p:ext uri="{BB962C8B-B14F-4D97-AF65-F5344CB8AC3E}">
        <p14:creationId xmlns:p14="http://schemas.microsoft.com/office/powerpoint/2010/main" val="358841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個人の特定</a:t>
            </a:r>
          </a:p>
        </p:txBody>
      </p:sp>
      <p:grpSp>
        <p:nvGrpSpPr>
          <p:cNvPr id="4" name="図形グループ 3"/>
          <p:cNvGrpSpPr/>
          <p:nvPr/>
        </p:nvGrpSpPr>
        <p:grpSpPr>
          <a:xfrm>
            <a:off x="4122813" y="1270128"/>
            <a:ext cx="762000" cy="799523"/>
            <a:chOff x="1219200" y="1676400"/>
            <a:chExt cx="762000" cy="1371600"/>
          </a:xfrm>
        </p:grpSpPr>
        <p:sp>
          <p:nvSpPr>
            <p:cNvPr id="5" name="二等辺三角形 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A</a:t>
              </a:r>
              <a:endParaRPr kumimoji="1" lang="ja-JP" altLang="en-US" dirty="0"/>
            </a:p>
          </p:txBody>
        </p:sp>
      </p:grpSp>
      <p:grpSp>
        <p:nvGrpSpPr>
          <p:cNvPr id="7" name="図形グループ 6"/>
          <p:cNvGrpSpPr/>
          <p:nvPr/>
        </p:nvGrpSpPr>
        <p:grpSpPr>
          <a:xfrm>
            <a:off x="4244938" y="5477480"/>
            <a:ext cx="762000" cy="799523"/>
            <a:chOff x="1219200" y="1676400"/>
            <a:chExt cx="762000" cy="1371600"/>
          </a:xfrm>
        </p:grpSpPr>
        <p:sp>
          <p:nvSpPr>
            <p:cNvPr id="8" name="二等辺三角形 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t>B</a:t>
              </a:r>
              <a:endParaRPr kumimoji="1" lang="ja-JP" altLang="en-US" dirty="0"/>
            </a:p>
          </p:txBody>
        </p:sp>
      </p:grpSp>
      <p:sp>
        <p:nvSpPr>
          <p:cNvPr id="10" name="円/楕円 9"/>
          <p:cNvSpPr/>
          <p:nvPr/>
        </p:nvSpPr>
        <p:spPr>
          <a:xfrm>
            <a:off x="1379997"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1" name="円/楕円 10"/>
          <p:cNvSpPr/>
          <p:nvPr/>
        </p:nvSpPr>
        <p:spPr>
          <a:xfrm>
            <a:off x="4152074"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2" name="円/楕円 11"/>
          <p:cNvSpPr/>
          <p:nvPr/>
        </p:nvSpPr>
        <p:spPr>
          <a:xfrm>
            <a:off x="7083165"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3" name="テキスト ボックス 12"/>
          <p:cNvSpPr txBox="1"/>
          <p:nvPr/>
        </p:nvSpPr>
        <p:spPr>
          <a:xfrm>
            <a:off x="3639282" y="2842874"/>
            <a:ext cx="877163" cy="369332"/>
          </a:xfrm>
          <a:prstGeom prst="rect">
            <a:avLst/>
          </a:prstGeom>
          <a:noFill/>
        </p:spPr>
        <p:txBody>
          <a:bodyPr wrap="none" rtlCol="0">
            <a:spAutoFit/>
          </a:bodyPr>
          <a:lstStyle/>
          <a:p>
            <a:r>
              <a:rPr kumimoji="1" lang="ja-JP" altLang="en-US" dirty="0"/>
              <a:t>仕事用</a:t>
            </a:r>
          </a:p>
        </p:txBody>
      </p:sp>
      <p:sp>
        <p:nvSpPr>
          <p:cNvPr id="14" name="テキスト ボックス 13"/>
          <p:cNvSpPr txBox="1"/>
          <p:nvPr/>
        </p:nvSpPr>
        <p:spPr>
          <a:xfrm>
            <a:off x="7809637" y="2837955"/>
            <a:ext cx="877163" cy="369332"/>
          </a:xfrm>
          <a:prstGeom prst="rect">
            <a:avLst/>
          </a:prstGeom>
          <a:noFill/>
        </p:spPr>
        <p:txBody>
          <a:bodyPr wrap="none" rtlCol="0">
            <a:spAutoFit/>
          </a:bodyPr>
          <a:lstStyle/>
          <a:p>
            <a:r>
              <a:rPr lang="ja-JP" altLang="en-US" dirty="0"/>
              <a:t>趣味</a:t>
            </a:r>
            <a:r>
              <a:rPr kumimoji="1" lang="ja-JP" altLang="en-US" dirty="0"/>
              <a:t>用</a:t>
            </a:r>
          </a:p>
        </p:txBody>
      </p:sp>
      <p:sp>
        <p:nvSpPr>
          <p:cNvPr id="15" name="テキスト ボックス 14"/>
          <p:cNvSpPr txBox="1"/>
          <p:nvPr/>
        </p:nvSpPr>
        <p:spPr>
          <a:xfrm>
            <a:off x="0" y="2837955"/>
            <a:ext cx="1585891" cy="369332"/>
          </a:xfrm>
          <a:prstGeom prst="rect">
            <a:avLst/>
          </a:prstGeom>
          <a:noFill/>
        </p:spPr>
        <p:txBody>
          <a:bodyPr wrap="none" rtlCol="0">
            <a:spAutoFit/>
          </a:bodyPr>
          <a:lstStyle/>
          <a:p>
            <a:r>
              <a:rPr lang="ja-JP" altLang="en-US" dirty="0"/>
              <a:t>プライベート</a:t>
            </a:r>
            <a:r>
              <a:rPr kumimoji="1" lang="ja-JP" altLang="en-US" dirty="0"/>
              <a:t>用</a:t>
            </a:r>
          </a:p>
        </p:txBody>
      </p:sp>
      <p:cxnSp>
        <p:nvCxnSpPr>
          <p:cNvPr id="27" name="直線矢印コネクタ 26"/>
          <p:cNvCxnSpPr/>
          <p:nvPr/>
        </p:nvCxnSpPr>
        <p:spPr>
          <a:xfrm flipH="1">
            <a:off x="2234862" y="2271751"/>
            <a:ext cx="1917212" cy="935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16445" y="2271751"/>
            <a:ext cx="0" cy="7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006938" y="2271751"/>
            <a:ext cx="2076227" cy="94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415913"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4713838"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713838" y="2565875"/>
            <a:ext cx="1259479" cy="646331"/>
          </a:xfrm>
          <a:prstGeom prst="rect">
            <a:avLst/>
          </a:prstGeom>
          <a:noFill/>
        </p:spPr>
        <p:txBody>
          <a:bodyPr wrap="none" rtlCol="0">
            <a:spAutoFit/>
          </a:bodyPr>
          <a:lstStyle/>
          <a:p>
            <a:r>
              <a:rPr lang="en-US" altLang="ja-JP" dirty="0"/>
              <a:t>◯◯</a:t>
            </a:r>
            <a:r>
              <a:rPr lang="ja-JP" altLang="en-US" dirty="0"/>
              <a:t>で</a:t>
            </a:r>
            <a:endParaRPr lang="en-US" altLang="ja-JP" dirty="0"/>
          </a:p>
          <a:p>
            <a:r>
              <a:rPr lang="ja-JP" altLang="en-US" dirty="0"/>
              <a:t>働いている</a:t>
            </a:r>
            <a:endParaRPr kumimoji="1" lang="ja-JP" altLang="en-US" dirty="0"/>
          </a:p>
        </p:txBody>
      </p:sp>
      <p:sp>
        <p:nvSpPr>
          <p:cNvPr id="39" name="テキスト ボックス 38"/>
          <p:cNvSpPr txBox="1"/>
          <p:nvPr/>
        </p:nvSpPr>
        <p:spPr>
          <a:xfrm>
            <a:off x="6586419" y="2565875"/>
            <a:ext cx="1302760" cy="369332"/>
          </a:xfrm>
          <a:prstGeom prst="rect">
            <a:avLst/>
          </a:prstGeom>
          <a:noFill/>
        </p:spPr>
        <p:txBody>
          <a:bodyPr wrap="none" rtlCol="0">
            <a:spAutoFit/>
          </a:bodyPr>
          <a:lstStyle/>
          <a:p>
            <a:r>
              <a:rPr kumimoji="1" lang="ja-JP" altLang="en-US" dirty="0"/>
              <a:t>旅行が好き</a:t>
            </a:r>
          </a:p>
        </p:txBody>
      </p:sp>
      <p:sp>
        <p:nvSpPr>
          <p:cNvPr id="40" name="テキスト ボックス 39"/>
          <p:cNvSpPr txBox="1"/>
          <p:nvPr/>
        </p:nvSpPr>
        <p:spPr>
          <a:xfrm>
            <a:off x="683892" y="2565875"/>
            <a:ext cx="2263059" cy="369332"/>
          </a:xfrm>
          <a:prstGeom prst="rect">
            <a:avLst/>
          </a:prstGeom>
          <a:noFill/>
        </p:spPr>
        <p:txBody>
          <a:bodyPr wrap="none" rtlCol="0">
            <a:spAutoFit/>
          </a:bodyPr>
          <a:lstStyle/>
          <a:p>
            <a:r>
              <a:rPr kumimoji="1" lang="ja-JP" altLang="en-US" dirty="0"/>
              <a:t>実は宝くじが当たった</a:t>
            </a:r>
          </a:p>
        </p:txBody>
      </p:sp>
      <p:sp>
        <p:nvSpPr>
          <p:cNvPr id="41" name="テキスト ボックス 40"/>
          <p:cNvSpPr txBox="1"/>
          <p:nvPr/>
        </p:nvSpPr>
        <p:spPr>
          <a:xfrm>
            <a:off x="3561045" y="4299227"/>
            <a:ext cx="823062" cy="369332"/>
          </a:xfrm>
          <a:prstGeom prst="rect">
            <a:avLst/>
          </a:prstGeom>
          <a:noFill/>
        </p:spPr>
        <p:txBody>
          <a:bodyPr wrap="none" rtlCol="0">
            <a:spAutoFit/>
          </a:bodyPr>
          <a:lstStyle/>
          <a:p>
            <a:r>
              <a:rPr kumimoji="1" lang="ja-JP" altLang="en-US" dirty="0"/>
              <a:t>教える</a:t>
            </a:r>
          </a:p>
        </p:txBody>
      </p:sp>
      <p:sp>
        <p:nvSpPr>
          <p:cNvPr id="42" name="テキスト ボックス 41"/>
          <p:cNvSpPr txBox="1"/>
          <p:nvPr/>
        </p:nvSpPr>
        <p:spPr>
          <a:xfrm>
            <a:off x="4835963" y="4351008"/>
            <a:ext cx="646331" cy="369332"/>
          </a:xfrm>
          <a:prstGeom prst="rect">
            <a:avLst/>
          </a:prstGeom>
          <a:noFill/>
        </p:spPr>
        <p:txBody>
          <a:bodyPr wrap="none" rtlCol="0">
            <a:spAutoFit/>
          </a:bodyPr>
          <a:lstStyle/>
          <a:p>
            <a:r>
              <a:rPr kumimoji="1" lang="ja-JP" altLang="en-US" dirty="0"/>
              <a:t>閲覧</a:t>
            </a:r>
          </a:p>
        </p:txBody>
      </p:sp>
      <p:sp>
        <p:nvSpPr>
          <p:cNvPr id="43" name="テキスト ボックス 42"/>
          <p:cNvSpPr txBox="1"/>
          <p:nvPr/>
        </p:nvSpPr>
        <p:spPr>
          <a:xfrm>
            <a:off x="3188533" y="347798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44" name="テキスト ボックス 43"/>
          <p:cNvSpPr txBox="1"/>
          <p:nvPr/>
        </p:nvSpPr>
        <p:spPr>
          <a:xfrm>
            <a:off x="6223049" y="363038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45" name="テキスト ボックス 44"/>
          <p:cNvSpPr txBox="1"/>
          <p:nvPr/>
        </p:nvSpPr>
        <p:spPr>
          <a:xfrm>
            <a:off x="432776" y="353267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3" name="スライド番号プレースホルダー 2"/>
          <p:cNvSpPr>
            <a:spLocks noGrp="1"/>
          </p:cNvSpPr>
          <p:nvPr>
            <p:ph type="sldNum" sz="quarter" idx="12"/>
          </p:nvPr>
        </p:nvSpPr>
        <p:spPr/>
        <p:txBody>
          <a:bodyPr/>
          <a:lstStyle/>
          <a:p>
            <a:fld id="{67EC9527-42EA-4AEE-9E60-533C51B8D663}" type="slidenum">
              <a:rPr kumimoji="1" lang="ja-JP" altLang="en-US" smtClean="0"/>
              <a:t>19</a:t>
            </a:fld>
            <a:endParaRPr kumimoji="1" lang="ja-JP" altLang="en-US"/>
          </a:p>
        </p:txBody>
      </p:sp>
    </p:spTree>
    <p:extLst>
      <p:ext uri="{BB962C8B-B14F-4D97-AF65-F5344CB8AC3E}">
        <p14:creationId xmlns:p14="http://schemas.microsoft.com/office/powerpoint/2010/main" val="7446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P spid="38" grpId="0"/>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学習目標 </a:t>
            </a:r>
            <a:r>
              <a:rPr lang="en-US" altLang="ja-JP" dirty="0" smtClean="0"/>
              <a:t>- </a:t>
            </a:r>
            <a:r>
              <a:rPr lang="ja-JP" altLang="en-US" dirty="0" smtClean="0"/>
              <a:t>社会</a:t>
            </a:r>
            <a:r>
              <a:rPr lang="ja-JP" altLang="en-US" dirty="0" smtClean="0"/>
              <a:t>科学</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ICT</a:t>
            </a:r>
            <a:r>
              <a:rPr kumimoji="1" lang="ja-JP" altLang="en-US" dirty="0" smtClean="0"/>
              <a:t>を使わない脅威を理解</a:t>
            </a:r>
            <a:r>
              <a:rPr lang="ja-JP" altLang="en-US" dirty="0" smtClean="0"/>
              <a:t>する</a:t>
            </a:r>
            <a:r>
              <a:rPr lang="ja-JP" altLang="en-US" dirty="0"/>
              <a:t>。</a:t>
            </a:r>
            <a:endParaRPr kumimoji="1" lang="en-US" altLang="ja-JP" dirty="0" smtClean="0"/>
          </a:p>
          <a:p>
            <a:r>
              <a:rPr kumimoji="1" lang="en-US" altLang="ja-JP" dirty="0" smtClean="0"/>
              <a:t>ICT</a:t>
            </a:r>
            <a:r>
              <a:rPr kumimoji="1" lang="ja-JP" altLang="en-US" dirty="0" smtClean="0"/>
              <a:t>を使わない脅威による</a:t>
            </a:r>
            <a:r>
              <a:rPr kumimoji="1" lang="en-US" altLang="ja-JP" dirty="0" smtClean="0"/>
              <a:t>ICT</a:t>
            </a:r>
            <a:r>
              <a:rPr kumimoji="1" lang="ja-JP" altLang="en-US" dirty="0" err="1" smtClean="0"/>
              <a:t>への</a:t>
            </a:r>
            <a:r>
              <a:rPr kumimoji="1" lang="ja-JP" altLang="en-US" dirty="0" smtClean="0"/>
              <a:t>攻撃について理解</a:t>
            </a:r>
            <a:r>
              <a:rPr lang="ja-JP" altLang="en-US" dirty="0" smtClean="0"/>
              <a:t>する</a:t>
            </a:r>
            <a:r>
              <a:rPr lang="ja-JP" altLang="en-US" dirty="0"/>
              <a:t>。</a:t>
            </a:r>
            <a:endParaRPr kumimoji="1" lang="en-US" altLang="ja-JP" dirty="0" smtClean="0"/>
          </a:p>
          <a:p>
            <a:r>
              <a:rPr lang="ja-JP" altLang="en-US" dirty="0"/>
              <a:t>色々</a:t>
            </a:r>
            <a:r>
              <a:rPr lang="ja-JP" altLang="en-US" dirty="0" smtClean="0"/>
              <a:t>な</a:t>
            </a:r>
            <a:r>
              <a:rPr lang="ja-JP" altLang="en-US" dirty="0"/>
              <a:t>情報</a:t>
            </a:r>
            <a:r>
              <a:rPr lang="ja-JP" altLang="en-US" dirty="0" smtClean="0"/>
              <a:t>から</a:t>
            </a:r>
            <a:r>
              <a:rPr lang="ja-JP" altLang="en-US" dirty="0"/>
              <a:t>個人</a:t>
            </a:r>
            <a:r>
              <a:rPr lang="ja-JP" altLang="en-US" dirty="0" smtClean="0"/>
              <a:t>を特定</a:t>
            </a:r>
            <a:r>
              <a:rPr lang="ja-JP" altLang="en-US" dirty="0"/>
              <a:t>可能</a:t>
            </a:r>
            <a:r>
              <a:rPr lang="ja-JP" altLang="en-US" dirty="0" smtClean="0"/>
              <a:t>なことを理解する</a:t>
            </a:r>
            <a:r>
              <a:rPr lang="ja-JP" altLang="en-US" dirty="0"/>
              <a:t>。</a:t>
            </a:r>
            <a:endParaRPr kumimoji="1" lang="en-US" altLang="ja-JP" dirty="0" smtClean="0"/>
          </a:p>
          <a:p>
            <a:r>
              <a:rPr lang="en-US" altLang="ja-JP" dirty="0" smtClean="0"/>
              <a:t>ICT</a:t>
            </a:r>
            <a:r>
              <a:rPr lang="ja-JP" altLang="en-US" dirty="0" smtClean="0"/>
              <a:t>環境</a:t>
            </a:r>
            <a:r>
              <a:rPr lang="ja-JP" altLang="en-US" dirty="0"/>
              <a:t>上</a:t>
            </a:r>
            <a:r>
              <a:rPr lang="ja-JP" altLang="en-US" dirty="0" smtClean="0"/>
              <a:t>の</a:t>
            </a:r>
            <a:r>
              <a:rPr lang="ja-JP" altLang="en-US" dirty="0"/>
              <a:t>匿名性</a:t>
            </a:r>
            <a:r>
              <a:rPr lang="ja-JP" altLang="en-US" dirty="0" smtClean="0"/>
              <a:t>について理解する</a:t>
            </a:r>
            <a:r>
              <a:rPr lang="ja-JP" altLang="en-US" dirty="0"/>
              <a:t>。</a:t>
            </a:r>
            <a:endParaRPr lang="en-US" altLang="ja-JP" dirty="0" smtClean="0"/>
          </a:p>
          <a:p>
            <a:r>
              <a:rPr kumimoji="1" lang="en-US" altLang="ja-JP" dirty="0" smtClean="0"/>
              <a:t>ICT</a:t>
            </a:r>
            <a:r>
              <a:rPr kumimoji="1" lang="ja-JP" altLang="en-US" dirty="0" smtClean="0"/>
              <a:t>環境が乗っ取られること</a:t>
            </a:r>
            <a:r>
              <a:rPr lang="ja-JP" altLang="en-US" dirty="0" smtClean="0"/>
              <a:t>について理解する。</a:t>
            </a:r>
            <a:endParaRPr kumimoji="1" lang="ja-JP" altLang="en-US" dirty="0"/>
          </a:p>
        </p:txBody>
      </p:sp>
    </p:spTree>
    <p:extLst>
      <p:ext uri="{BB962C8B-B14F-4D97-AF65-F5344CB8AC3E}">
        <p14:creationId xmlns:p14="http://schemas.microsoft.com/office/powerpoint/2010/main" val="2301886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個人の特定</a:t>
            </a:r>
          </a:p>
        </p:txBody>
      </p:sp>
      <p:sp>
        <p:nvSpPr>
          <p:cNvPr id="68" name="スライド番号プレースホルダー 3"/>
          <p:cNvSpPr>
            <a:spLocks noGrp="1"/>
          </p:cNvSpPr>
          <p:nvPr>
            <p:ph type="sldNum" sz="quarter" idx="12"/>
          </p:nvPr>
        </p:nvSpPr>
        <p:spPr/>
        <p:txBody>
          <a:bodyPr/>
          <a:lstStyle/>
          <a:p>
            <a:fld id="{67EC9527-42EA-4AEE-9E60-533C51B8D663}" type="slidenum">
              <a:rPr kumimoji="1" lang="ja-JP" altLang="en-US" smtClean="0"/>
              <a:t>20</a:t>
            </a:fld>
            <a:endParaRPr kumimoji="1" lang="ja-JP" altLang="en-US" dirty="0"/>
          </a:p>
        </p:txBody>
      </p:sp>
      <p:grpSp>
        <p:nvGrpSpPr>
          <p:cNvPr id="4" name="図形グループ 3"/>
          <p:cNvGrpSpPr/>
          <p:nvPr/>
        </p:nvGrpSpPr>
        <p:grpSpPr>
          <a:xfrm>
            <a:off x="4122813" y="1270128"/>
            <a:ext cx="762000" cy="799523"/>
            <a:chOff x="1219200" y="1676400"/>
            <a:chExt cx="762000" cy="1371600"/>
          </a:xfrm>
        </p:grpSpPr>
        <p:sp>
          <p:nvSpPr>
            <p:cNvPr id="5" name="二等辺三角形 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A</a:t>
              </a:r>
              <a:endParaRPr kumimoji="1" lang="ja-JP" altLang="en-US" dirty="0"/>
            </a:p>
          </p:txBody>
        </p:sp>
      </p:grpSp>
      <p:grpSp>
        <p:nvGrpSpPr>
          <p:cNvPr id="7" name="図形グループ 6"/>
          <p:cNvGrpSpPr/>
          <p:nvPr/>
        </p:nvGrpSpPr>
        <p:grpSpPr>
          <a:xfrm>
            <a:off x="4244938" y="5477480"/>
            <a:ext cx="762000" cy="799523"/>
            <a:chOff x="1219200" y="1676400"/>
            <a:chExt cx="762000" cy="1371600"/>
          </a:xfrm>
        </p:grpSpPr>
        <p:sp>
          <p:nvSpPr>
            <p:cNvPr id="8" name="二等辺三角形 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t>B</a:t>
              </a:r>
              <a:endParaRPr kumimoji="1" lang="ja-JP" altLang="en-US" dirty="0"/>
            </a:p>
          </p:txBody>
        </p:sp>
      </p:grpSp>
      <p:sp>
        <p:nvSpPr>
          <p:cNvPr id="10" name="円/楕円 9"/>
          <p:cNvSpPr/>
          <p:nvPr/>
        </p:nvSpPr>
        <p:spPr>
          <a:xfrm>
            <a:off x="1379997"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1" name="円/楕円 10"/>
          <p:cNvSpPr/>
          <p:nvPr/>
        </p:nvSpPr>
        <p:spPr>
          <a:xfrm>
            <a:off x="4152074"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2" name="円/楕円 11"/>
          <p:cNvSpPr/>
          <p:nvPr/>
        </p:nvSpPr>
        <p:spPr>
          <a:xfrm>
            <a:off x="7083165"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3" name="テキスト ボックス 12"/>
          <p:cNvSpPr txBox="1"/>
          <p:nvPr/>
        </p:nvSpPr>
        <p:spPr>
          <a:xfrm>
            <a:off x="3639282" y="2842874"/>
            <a:ext cx="877163" cy="369332"/>
          </a:xfrm>
          <a:prstGeom prst="rect">
            <a:avLst/>
          </a:prstGeom>
          <a:noFill/>
        </p:spPr>
        <p:txBody>
          <a:bodyPr wrap="none" rtlCol="0">
            <a:spAutoFit/>
          </a:bodyPr>
          <a:lstStyle/>
          <a:p>
            <a:r>
              <a:rPr kumimoji="1" lang="ja-JP" altLang="en-US" dirty="0"/>
              <a:t>仕事用</a:t>
            </a:r>
          </a:p>
        </p:txBody>
      </p:sp>
      <p:sp>
        <p:nvSpPr>
          <p:cNvPr id="14" name="テキスト ボックス 13"/>
          <p:cNvSpPr txBox="1"/>
          <p:nvPr/>
        </p:nvSpPr>
        <p:spPr>
          <a:xfrm>
            <a:off x="7809637" y="2837955"/>
            <a:ext cx="877163" cy="369332"/>
          </a:xfrm>
          <a:prstGeom prst="rect">
            <a:avLst/>
          </a:prstGeom>
          <a:noFill/>
        </p:spPr>
        <p:txBody>
          <a:bodyPr wrap="none" rtlCol="0">
            <a:spAutoFit/>
          </a:bodyPr>
          <a:lstStyle/>
          <a:p>
            <a:r>
              <a:rPr lang="ja-JP" altLang="en-US" dirty="0"/>
              <a:t>趣味</a:t>
            </a:r>
            <a:r>
              <a:rPr kumimoji="1" lang="ja-JP" altLang="en-US" dirty="0"/>
              <a:t>用</a:t>
            </a:r>
          </a:p>
        </p:txBody>
      </p:sp>
      <p:sp>
        <p:nvSpPr>
          <p:cNvPr id="15" name="テキスト ボックス 14"/>
          <p:cNvSpPr txBox="1"/>
          <p:nvPr/>
        </p:nvSpPr>
        <p:spPr>
          <a:xfrm>
            <a:off x="0" y="2837955"/>
            <a:ext cx="1585891" cy="369332"/>
          </a:xfrm>
          <a:prstGeom prst="rect">
            <a:avLst/>
          </a:prstGeom>
          <a:noFill/>
        </p:spPr>
        <p:txBody>
          <a:bodyPr wrap="none" rtlCol="0">
            <a:spAutoFit/>
          </a:bodyPr>
          <a:lstStyle/>
          <a:p>
            <a:r>
              <a:rPr lang="ja-JP" altLang="en-US" dirty="0"/>
              <a:t>プライベート</a:t>
            </a:r>
            <a:r>
              <a:rPr kumimoji="1" lang="ja-JP" altLang="en-US" dirty="0"/>
              <a:t>用</a:t>
            </a:r>
          </a:p>
        </p:txBody>
      </p:sp>
      <p:cxnSp>
        <p:nvCxnSpPr>
          <p:cNvPr id="27" name="直線矢印コネクタ 26"/>
          <p:cNvCxnSpPr/>
          <p:nvPr/>
        </p:nvCxnSpPr>
        <p:spPr>
          <a:xfrm flipH="1">
            <a:off x="2234862" y="2271751"/>
            <a:ext cx="1917212" cy="935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16445" y="2271751"/>
            <a:ext cx="0" cy="7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006938" y="2271751"/>
            <a:ext cx="2076227" cy="94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415913"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4713838"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713838" y="2565875"/>
            <a:ext cx="1259479" cy="646331"/>
          </a:xfrm>
          <a:prstGeom prst="rect">
            <a:avLst/>
          </a:prstGeom>
          <a:noFill/>
        </p:spPr>
        <p:txBody>
          <a:bodyPr wrap="none" rtlCol="0">
            <a:spAutoFit/>
          </a:bodyPr>
          <a:lstStyle/>
          <a:p>
            <a:r>
              <a:rPr lang="en-US" altLang="ja-JP" dirty="0"/>
              <a:t>◯◯</a:t>
            </a:r>
            <a:r>
              <a:rPr lang="ja-JP" altLang="en-US" dirty="0"/>
              <a:t>で</a:t>
            </a:r>
            <a:endParaRPr lang="en-US" altLang="ja-JP" dirty="0"/>
          </a:p>
          <a:p>
            <a:r>
              <a:rPr lang="ja-JP" altLang="en-US" dirty="0"/>
              <a:t>働いている</a:t>
            </a:r>
            <a:endParaRPr kumimoji="1" lang="ja-JP" altLang="en-US" dirty="0"/>
          </a:p>
        </p:txBody>
      </p:sp>
      <p:sp>
        <p:nvSpPr>
          <p:cNvPr id="39" name="テキスト ボックス 38"/>
          <p:cNvSpPr txBox="1"/>
          <p:nvPr/>
        </p:nvSpPr>
        <p:spPr>
          <a:xfrm>
            <a:off x="6586419" y="2565875"/>
            <a:ext cx="1302760" cy="369332"/>
          </a:xfrm>
          <a:prstGeom prst="rect">
            <a:avLst/>
          </a:prstGeom>
          <a:noFill/>
        </p:spPr>
        <p:txBody>
          <a:bodyPr wrap="none" rtlCol="0">
            <a:spAutoFit/>
          </a:bodyPr>
          <a:lstStyle/>
          <a:p>
            <a:r>
              <a:rPr kumimoji="1" lang="ja-JP" altLang="en-US" dirty="0"/>
              <a:t>旅行が好き</a:t>
            </a:r>
          </a:p>
        </p:txBody>
      </p:sp>
      <p:sp>
        <p:nvSpPr>
          <p:cNvPr id="40" name="テキスト ボックス 39"/>
          <p:cNvSpPr txBox="1"/>
          <p:nvPr/>
        </p:nvSpPr>
        <p:spPr>
          <a:xfrm>
            <a:off x="683892" y="2565875"/>
            <a:ext cx="2263059" cy="369332"/>
          </a:xfrm>
          <a:prstGeom prst="rect">
            <a:avLst/>
          </a:prstGeom>
          <a:noFill/>
        </p:spPr>
        <p:txBody>
          <a:bodyPr wrap="none" rtlCol="0">
            <a:spAutoFit/>
          </a:bodyPr>
          <a:lstStyle/>
          <a:p>
            <a:r>
              <a:rPr kumimoji="1" lang="ja-JP" altLang="en-US" dirty="0"/>
              <a:t>実は宝くじが当たった</a:t>
            </a:r>
          </a:p>
        </p:txBody>
      </p:sp>
      <p:sp>
        <p:nvSpPr>
          <p:cNvPr id="41" name="テキスト ボックス 40"/>
          <p:cNvSpPr txBox="1"/>
          <p:nvPr/>
        </p:nvSpPr>
        <p:spPr>
          <a:xfrm>
            <a:off x="3561045" y="4299227"/>
            <a:ext cx="823062" cy="369332"/>
          </a:xfrm>
          <a:prstGeom prst="rect">
            <a:avLst/>
          </a:prstGeom>
          <a:noFill/>
        </p:spPr>
        <p:txBody>
          <a:bodyPr wrap="none" rtlCol="0">
            <a:spAutoFit/>
          </a:bodyPr>
          <a:lstStyle/>
          <a:p>
            <a:r>
              <a:rPr kumimoji="1" lang="ja-JP" altLang="en-US" dirty="0"/>
              <a:t>教える</a:t>
            </a:r>
          </a:p>
        </p:txBody>
      </p:sp>
      <p:sp>
        <p:nvSpPr>
          <p:cNvPr id="42" name="テキスト ボックス 41"/>
          <p:cNvSpPr txBox="1"/>
          <p:nvPr/>
        </p:nvSpPr>
        <p:spPr>
          <a:xfrm>
            <a:off x="4835963" y="4351008"/>
            <a:ext cx="646331" cy="369332"/>
          </a:xfrm>
          <a:prstGeom prst="rect">
            <a:avLst/>
          </a:prstGeom>
          <a:noFill/>
        </p:spPr>
        <p:txBody>
          <a:bodyPr wrap="none" rtlCol="0">
            <a:spAutoFit/>
          </a:bodyPr>
          <a:lstStyle/>
          <a:p>
            <a:r>
              <a:rPr kumimoji="1" lang="ja-JP" altLang="en-US" dirty="0"/>
              <a:t>閲覧</a:t>
            </a:r>
          </a:p>
        </p:txBody>
      </p:sp>
      <p:sp>
        <p:nvSpPr>
          <p:cNvPr id="43" name="テキスト ボックス 42"/>
          <p:cNvSpPr txBox="1"/>
          <p:nvPr/>
        </p:nvSpPr>
        <p:spPr>
          <a:xfrm>
            <a:off x="3188533" y="347798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44" name="テキスト ボックス 43"/>
          <p:cNvSpPr txBox="1"/>
          <p:nvPr/>
        </p:nvSpPr>
        <p:spPr>
          <a:xfrm>
            <a:off x="6087188" y="3348011"/>
            <a:ext cx="1072830" cy="369332"/>
          </a:xfrm>
          <a:prstGeom prst="rect">
            <a:avLst/>
          </a:prstGeom>
          <a:noFill/>
        </p:spPr>
        <p:txBody>
          <a:bodyPr wrap="none" rtlCol="0">
            <a:spAutoFit/>
          </a:bodyPr>
          <a:lstStyle/>
          <a:p>
            <a:r>
              <a:rPr kumimoji="1" lang="en-US" altLang="ja-JP" dirty="0" err="1"/>
              <a:t>User:AAB</a:t>
            </a:r>
            <a:endParaRPr kumimoji="1" lang="ja-JP" altLang="en-US" dirty="0"/>
          </a:p>
        </p:txBody>
      </p:sp>
      <p:sp>
        <p:nvSpPr>
          <p:cNvPr id="45" name="テキスト ボックス 44"/>
          <p:cNvSpPr txBox="1"/>
          <p:nvPr/>
        </p:nvSpPr>
        <p:spPr>
          <a:xfrm>
            <a:off x="309647" y="3338711"/>
            <a:ext cx="1070350" cy="369332"/>
          </a:xfrm>
          <a:prstGeom prst="rect">
            <a:avLst/>
          </a:prstGeom>
          <a:noFill/>
        </p:spPr>
        <p:txBody>
          <a:bodyPr wrap="none" rtlCol="0">
            <a:spAutoFit/>
          </a:bodyPr>
          <a:lstStyle/>
          <a:p>
            <a:r>
              <a:rPr kumimoji="1" lang="en-US" altLang="ja-JP" dirty="0" err="1"/>
              <a:t>User:AAC</a:t>
            </a:r>
            <a:endParaRPr kumimoji="1" lang="ja-JP" altLang="en-US" dirty="0"/>
          </a:p>
        </p:txBody>
      </p:sp>
      <p:grpSp>
        <p:nvGrpSpPr>
          <p:cNvPr id="18" name="図形グループ 17"/>
          <p:cNvGrpSpPr/>
          <p:nvPr/>
        </p:nvGrpSpPr>
        <p:grpSpPr>
          <a:xfrm>
            <a:off x="7083165" y="3859534"/>
            <a:ext cx="484036" cy="439694"/>
            <a:chOff x="7083165" y="3859533"/>
            <a:chExt cx="854864" cy="860807"/>
          </a:xfrm>
        </p:grpSpPr>
        <p:sp>
          <p:nvSpPr>
            <p:cNvPr id="3" name="正方形/長方形 2"/>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6482398" y="4114561"/>
            <a:ext cx="646331" cy="369332"/>
          </a:xfrm>
          <a:prstGeom prst="rect">
            <a:avLst/>
          </a:prstGeom>
          <a:noFill/>
        </p:spPr>
        <p:txBody>
          <a:bodyPr wrap="none" rtlCol="0">
            <a:spAutoFit/>
          </a:bodyPr>
          <a:lstStyle/>
          <a:p>
            <a:r>
              <a:rPr lang="ja-JP" altLang="en-US" dirty="0"/>
              <a:t>写真</a:t>
            </a:r>
            <a:endParaRPr kumimoji="1" lang="ja-JP" altLang="en-US" dirty="0"/>
          </a:p>
        </p:txBody>
      </p:sp>
      <p:sp>
        <p:nvSpPr>
          <p:cNvPr id="20" name="テキスト ボックス 19"/>
          <p:cNvSpPr txBox="1"/>
          <p:nvPr/>
        </p:nvSpPr>
        <p:spPr>
          <a:xfrm>
            <a:off x="7675022" y="3745229"/>
            <a:ext cx="1011778" cy="738664"/>
          </a:xfrm>
          <a:prstGeom prst="rect">
            <a:avLst/>
          </a:prstGeom>
          <a:noFill/>
        </p:spPr>
        <p:txBody>
          <a:bodyPr wrap="none" rtlCol="0">
            <a:spAutoFit/>
          </a:bodyPr>
          <a:lstStyle/>
          <a:p>
            <a:r>
              <a:rPr kumimoji="1" lang="ja-JP" altLang="en-US" sz="1400" dirty="0"/>
              <a:t>撮影場所</a:t>
            </a:r>
            <a:endParaRPr kumimoji="1" lang="en-US" altLang="ja-JP" sz="1400" dirty="0"/>
          </a:p>
          <a:p>
            <a:r>
              <a:rPr kumimoji="1" lang="ja-JP" altLang="en-US" sz="1400" dirty="0"/>
              <a:t>（</a:t>
            </a:r>
            <a:r>
              <a:rPr kumimoji="1" lang="en-US" altLang="ja-JP" sz="1400" dirty="0"/>
              <a:t>GPS</a:t>
            </a:r>
            <a:r>
              <a:rPr kumimoji="1" lang="ja-JP" altLang="en-US" sz="1400" dirty="0"/>
              <a:t>情報）</a:t>
            </a:r>
            <a:endParaRPr kumimoji="1" lang="en-US" altLang="ja-JP" sz="1400" dirty="0"/>
          </a:p>
          <a:p>
            <a:r>
              <a:rPr lang="ja-JP" altLang="en-US" sz="1400" dirty="0"/>
              <a:t>日時</a:t>
            </a:r>
            <a:endParaRPr kumimoji="1" lang="ja-JP" altLang="en-US" sz="1400" dirty="0"/>
          </a:p>
        </p:txBody>
      </p:sp>
      <p:sp>
        <p:nvSpPr>
          <p:cNvPr id="21" name="雲形吹き出し 20"/>
          <p:cNvSpPr/>
          <p:nvPr/>
        </p:nvSpPr>
        <p:spPr>
          <a:xfrm>
            <a:off x="5385648" y="5138991"/>
            <a:ext cx="1367783" cy="672156"/>
          </a:xfrm>
          <a:prstGeom prst="cloudCallout">
            <a:avLst>
              <a:gd name="adj1" fmla="val -75350"/>
              <a:gd name="adj2" fmla="val 570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t>近いな</a:t>
            </a:r>
          </a:p>
        </p:txBody>
      </p:sp>
      <p:cxnSp>
        <p:nvCxnSpPr>
          <p:cNvPr id="23" name="直線矢印コネクタ 22"/>
          <p:cNvCxnSpPr/>
          <p:nvPr/>
        </p:nvCxnSpPr>
        <p:spPr>
          <a:xfrm flipV="1">
            <a:off x="5006938" y="3860800"/>
            <a:ext cx="1851062" cy="16166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8" name="図形グループ 47"/>
          <p:cNvGrpSpPr/>
          <p:nvPr/>
        </p:nvGrpSpPr>
        <p:grpSpPr>
          <a:xfrm>
            <a:off x="7162867" y="4448712"/>
            <a:ext cx="484036" cy="439694"/>
            <a:chOff x="7083165" y="3859533"/>
            <a:chExt cx="854864" cy="860807"/>
          </a:xfrm>
        </p:grpSpPr>
        <p:sp>
          <p:nvSpPr>
            <p:cNvPr id="49" name="正方形/長方形 48"/>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53" name="図形グループ 52"/>
          <p:cNvGrpSpPr/>
          <p:nvPr/>
        </p:nvGrpSpPr>
        <p:grpSpPr>
          <a:xfrm>
            <a:off x="7315267" y="4601112"/>
            <a:ext cx="484036" cy="439694"/>
            <a:chOff x="7083165" y="3859533"/>
            <a:chExt cx="854864" cy="860807"/>
          </a:xfrm>
        </p:grpSpPr>
        <p:sp>
          <p:nvSpPr>
            <p:cNvPr id="54" name="正方形/長方形 53"/>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58" name="図形グループ 57"/>
          <p:cNvGrpSpPr/>
          <p:nvPr/>
        </p:nvGrpSpPr>
        <p:grpSpPr>
          <a:xfrm>
            <a:off x="7467667" y="4753512"/>
            <a:ext cx="484036" cy="439694"/>
            <a:chOff x="7083165" y="3859533"/>
            <a:chExt cx="854864" cy="860807"/>
          </a:xfrm>
        </p:grpSpPr>
        <p:sp>
          <p:nvSpPr>
            <p:cNvPr id="59" name="正方形/長方形 58"/>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7917322" y="4659101"/>
            <a:ext cx="1338828" cy="369332"/>
          </a:xfrm>
          <a:prstGeom prst="rect">
            <a:avLst/>
          </a:prstGeom>
          <a:noFill/>
        </p:spPr>
        <p:txBody>
          <a:bodyPr wrap="none" rtlCol="0">
            <a:spAutoFit/>
          </a:bodyPr>
          <a:lstStyle/>
          <a:p>
            <a:r>
              <a:rPr kumimoji="1" lang="ja-JP" altLang="en-US" dirty="0"/>
              <a:t>旅行の写真</a:t>
            </a:r>
          </a:p>
        </p:txBody>
      </p:sp>
      <p:sp>
        <p:nvSpPr>
          <p:cNvPr id="25" name="雲形吹き出し 24"/>
          <p:cNvSpPr/>
          <p:nvPr/>
        </p:nvSpPr>
        <p:spPr>
          <a:xfrm>
            <a:off x="5420263" y="6008361"/>
            <a:ext cx="2389374" cy="537284"/>
          </a:xfrm>
          <a:prstGeom prst="cloudCallout">
            <a:avLst>
              <a:gd name="adj1" fmla="val -66017"/>
              <a:gd name="adj2" fmla="val -420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t>仕事の休みと旅程が一致</a:t>
            </a:r>
          </a:p>
        </p:txBody>
      </p:sp>
      <p:cxnSp>
        <p:nvCxnSpPr>
          <p:cNvPr id="28" name="直線矢印コネクタ 27"/>
          <p:cNvCxnSpPr/>
          <p:nvPr/>
        </p:nvCxnSpPr>
        <p:spPr>
          <a:xfrm flipV="1">
            <a:off x="6625965" y="4572000"/>
            <a:ext cx="367502" cy="502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3" name="図形グループ 62"/>
          <p:cNvGrpSpPr/>
          <p:nvPr/>
        </p:nvGrpSpPr>
        <p:grpSpPr>
          <a:xfrm>
            <a:off x="895961" y="3859533"/>
            <a:ext cx="484036" cy="439694"/>
            <a:chOff x="7083165" y="3859533"/>
            <a:chExt cx="854864" cy="860807"/>
          </a:xfrm>
        </p:grpSpPr>
        <p:sp>
          <p:nvSpPr>
            <p:cNvPr id="64" name="正方形/長方形 63"/>
            <p:cNvSpPr/>
            <p:nvPr/>
          </p:nvSpPr>
          <p:spPr>
            <a:xfrm>
              <a:off x="7083165" y="3859533"/>
              <a:ext cx="854864" cy="86080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148148" y="3917162"/>
              <a:ext cx="729161" cy="71578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7365419" y="4141236"/>
              <a:ext cx="444218" cy="419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7163637" y="4225261"/>
              <a:ext cx="403564" cy="2514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9" name="テキスト ボックス 28"/>
          <p:cNvSpPr txBox="1"/>
          <p:nvPr/>
        </p:nvSpPr>
        <p:spPr>
          <a:xfrm>
            <a:off x="309647" y="4422550"/>
            <a:ext cx="1053894" cy="646331"/>
          </a:xfrm>
          <a:prstGeom prst="rect">
            <a:avLst/>
          </a:prstGeom>
          <a:noFill/>
        </p:spPr>
        <p:txBody>
          <a:bodyPr wrap="none" rtlCol="0">
            <a:spAutoFit/>
          </a:bodyPr>
          <a:lstStyle/>
          <a:p>
            <a:r>
              <a:rPr kumimoji="1" lang="ja-JP" altLang="en-US" dirty="0"/>
              <a:t>趣味用と</a:t>
            </a:r>
            <a:endParaRPr kumimoji="1" lang="en-US" altLang="ja-JP" dirty="0"/>
          </a:p>
          <a:p>
            <a:r>
              <a:rPr kumimoji="1" lang="ja-JP" altLang="en-US" dirty="0"/>
              <a:t>同じ写真</a:t>
            </a:r>
          </a:p>
        </p:txBody>
      </p:sp>
      <p:cxnSp>
        <p:nvCxnSpPr>
          <p:cNvPr id="69" name="直線矢印コネクタ 68"/>
          <p:cNvCxnSpPr/>
          <p:nvPr/>
        </p:nvCxnSpPr>
        <p:spPr>
          <a:xfrm flipH="1" flipV="1">
            <a:off x="1831853" y="4003425"/>
            <a:ext cx="2290960" cy="1601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テキスト ボックス 69"/>
          <p:cNvSpPr txBox="1"/>
          <p:nvPr/>
        </p:nvSpPr>
        <p:spPr>
          <a:xfrm>
            <a:off x="2080537" y="4972736"/>
            <a:ext cx="1107996" cy="369332"/>
          </a:xfrm>
          <a:prstGeom prst="rect">
            <a:avLst/>
          </a:prstGeom>
          <a:noFill/>
        </p:spPr>
        <p:txBody>
          <a:bodyPr wrap="none" rtlCol="0">
            <a:spAutoFit/>
          </a:bodyPr>
          <a:lstStyle/>
          <a:p>
            <a:r>
              <a:rPr kumimoji="1" lang="ja-JP" altLang="en-US" dirty="0"/>
              <a:t>画像検索</a:t>
            </a:r>
          </a:p>
        </p:txBody>
      </p:sp>
      <p:sp>
        <p:nvSpPr>
          <p:cNvPr id="71" name="雲形吹き出し 70"/>
          <p:cNvSpPr/>
          <p:nvPr/>
        </p:nvSpPr>
        <p:spPr>
          <a:xfrm>
            <a:off x="1585891" y="5604847"/>
            <a:ext cx="2164401" cy="608711"/>
          </a:xfrm>
          <a:prstGeom prst="cloudCallout">
            <a:avLst>
              <a:gd name="adj1" fmla="val 67188"/>
              <a:gd name="adj2" fmla="val -285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同じ写真だ・・・</a:t>
            </a:r>
          </a:p>
        </p:txBody>
      </p:sp>
    </p:spTree>
    <p:extLst>
      <p:ext uri="{BB962C8B-B14F-4D97-AF65-F5344CB8AC3E}">
        <p14:creationId xmlns:p14="http://schemas.microsoft.com/office/powerpoint/2010/main" val="80942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par>
                                <p:cTn id="76" presetID="10" presetClass="entr" presetSubtype="0"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19" grpId="0"/>
      <p:bldP spid="20" grpId="0"/>
      <p:bldP spid="21" grpId="0" animBg="1"/>
      <p:bldP spid="24" grpId="0"/>
      <p:bldP spid="25" grpId="0" animBg="1"/>
      <p:bldP spid="29" grpId="0"/>
      <p:bldP spid="70" grpId="0"/>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個人情報の特定</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pPr>
              <a:lnSpc>
                <a:spcPct val="100000"/>
              </a:lnSpc>
            </a:pPr>
            <a:r>
              <a:rPr lang="ja-JP" altLang="en-US" sz="4000" dirty="0"/>
              <a:t>ネットリテラシーのまだない</a:t>
            </a:r>
            <a:r>
              <a:rPr kumimoji="1" lang="ja-JP" altLang="en-US" sz="4000" dirty="0"/>
              <a:t>小学生が自分の本名や住所を公開</a:t>
            </a:r>
            <a:endParaRPr kumimoji="1" lang="en-US" altLang="ja-JP" sz="4000" dirty="0"/>
          </a:p>
          <a:p>
            <a:pPr>
              <a:lnSpc>
                <a:spcPct val="100000"/>
              </a:lnSpc>
            </a:pPr>
            <a:endParaRPr lang="en-US" altLang="ja-JP" sz="4000" dirty="0"/>
          </a:p>
          <a:p>
            <a:pPr>
              <a:lnSpc>
                <a:spcPct val="100000"/>
              </a:lnSpc>
            </a:pPr>
            <a:r>
              <a:rPr lang="ja-JP" altLang="en-US" sz="4000" dirty="0"/>
              <a:t>写真の</a:t>
            </a:r>
            <a:r>
              <a:rPr lang="en-US" altLang="ja-JP" sz="4000" dirty="0" err="1"/>
              <a:t>Exif</a:t>
            </a:r>
            <a:r>
              <a:rPr lang="ja-JP" altLang="en-US" sz="4000" dirty="0"/>
              <a:t>から撮影地を特定</a:t>
            </a:r>
            <a:endParaRPr lang="en-US" altLang="ja-JP" sz="4000" dirty="0"/>
          </a:p>
          <a:p>
            <a:pPr>
              <a:lnSpc>
                <a:spcPct val="100000"/>
              </a:lnSpc>
            </a:pPr>
            <a:endParaRPr lang="en-US" altLang="ja-JP" sz="4000" dirty="0"/>
          </a:p>
          <a:p>
            <a:pPr>
              <a:lnSpc>
                <a:spcPct val="100000"/>
              </a:lnSpc>
            </a:pPr>
            <a:r>
              <a:rPr lang="ja-JP" altLang="en-US" sz="4000" dirty="0"/>
              <a:t>知人と同じ写真を共有</a:t>
            </a:r>
            <a:endParaRPr lang="en-US" altLang="ja-JP" sz="4000" dirty="0"/>
          </a:p>
          <a:p>
            <a:pPr>
              <a:lnSpc>
                <a:spcPct val="100000"/>
              </a:lnSpc>
            </a:pPr>
            <a:endParaRPr lang="en-US" altLang="ja-JP" sz="4000" dirty="0"/>
          </a:p>
          <a:p>
            <a:pPr>
              <a:lnSpc>
                <a:spcPct val="100000"/>
              </a:lnSpc>
            </a:pPr>
            <a:r>
              <a:rPr lang="ja-JP" altLang="en-US" sz="4000" dirty="0"/>
              <a:t>複数サービスの同一</a:t>
            </a:r>
            <a:r>
              <a:rPr lang="en-US" altLang="ja-JP" sz="4000" dirty="0"/>
              <a:t>ID</a:t>
            </a:r>
            <a:r>
              <a:rPr lang="ja-JP" altLang="en-US" sz="4000" dirty="0"/>
              <a:t>から個人特定</a:t>
            </a:r>
            <a:r>
              <a:rPr lang="en-US" altLang="ja-JP" sz="4000" dirty="0"/>
              <a:t/>
            </a:r>
            <a:br>
              <a:rPr lang="en-US" altLang="ja-JP" sz="4000" dirty="0"/>
            </a:br>
            <a:r>
              <a:rPr lang="ja-JP" altLang="en-US" sz="4000" dirty="0"/>
              <a:t>ヤフオクのアカウントから</a:t>
            </a:r>
            <a:r>
              <a:rPr lang="en-US" altLang="ja-JP" sz="4000" dirty="0"/>
              <a:t>Facebook</a:t>
            </a:r>
            <a:r>
              <a:rPr lang="ja-JP" altLang="en-US" sz="4000" dirty="0"/>
              <a:t>特定</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21</a:t>
            </a:fld>
            <a:endParaRPr kumimoji="1" lang="ja-JP" altLang="en-US" dirty="0"/>
          </a:p>
        </p:txBody>
      </p:sp>
    </p:spTree>
    <p:extLst>
      <p:ext uri="{BB962C8B-B14F-4D97-AF65-F5344CB8AC3E}">
        <p14:creationId xmlns:p14="http://schemas.microsoft.com/office/powerpoint/2010/main" val="232957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性格診断から情報を抜かれる？</a:t>
            </a:r>
            <a:endParaRPr kumimoji="1" lang="ja-JP" altLang="en-US" sz="4000" dirty="0"/>
          </a:p>
        </p:txBody>
      </p:sp>
      <p:sp>
        <p:nvSpPr>
          <p:cNvPr id="3" name="コンテンツ プレースホルダー 2"/>
          <p:cNvSpPr>
            <a:spLocks noGrp="1"/>
          </p:cNvSpPr>
          <p:nvPr>
            <p:ph idx="1"/>
          </p:nvPr>
        </p:nvSpPr>
        <p:spPr/>
        <p:txBody>
          <a:bodyPr>
            <a:normAutofit fontScale="62500" lnSpcReduction="20000"/>
          </a:bodyPr>
          <a:lstStyle/>
          <a:p>
            <a:pPr>
              <a:lnSpc>
                <a:spcPct val="100000"/>
              </a:lnSpc>
            </a:pPr>
            <a:r>
              <a:rPr lang="ja-JP" altLang="en-US" sz="4000" dirty="0"/>
              <a:t>いろんな質問に答えて性格診断</a:t>
            </a:r>
            <a:endParaRPr lang="en-US" altLang="ja-JP" sz="4000" dirty="0"/>
          </a:p>
          <a:p>
            <a:pPr>
              <a:lnSpc>
                <a:spcPct val="100000"/>
              </a:lnSpc>
            </a:pPr>
            <a:r>
              <a:rPr kumimoji="1" lang="ja-JP" altLang="en-US" sz="4000" dirty="0"/>
              <a:t>質問につられて、通常答えないような質問に答えてしまうことも？</a:t>
            </a:r>
            <a:endParaRPr kumimoji="1" lang="en-US" altLang="ja-JP" sz="4000" dirty="0"/>
          </a:p>
          <a:p>
            <a:pPr lvl="1">
              <a:lnSpc>
                <a:spcPct val="100000"/>
              </a:lnSpc>
            </a:pPr>
            <a:endParaRPr kumimoji="1" lang="en-US" altLang="ja-JP" sz="3700" dirty="0"/>
          </a:p>
          <a:p>
            <a:pPr lvl="1">
              <a:lnSpc>
                <a:spcPct val="100000"/>
              </a:lnSpc>
            </a:pPr>
            <a:r>
              <a:rPr kumimoji="1" lang="ja-JP" altLang="en-US" sz="3700" dirty="0"/>
              <a:t>好き、嫌い、気持ちなど</a:t>
            </a:r>
            <a:endParaRPr kumimoji="1" lang="en-US" altLang="ja-JP" sz="3700" dirty="0"/>
          </a:p>
          <a:p>
            <a:pPr lvl="2">
              <a:lnSpc>
                <a:spcPct val="100000"/>
              </a:lnSpc>
            </a:pPr>
            <a:r>
              <a:rPr kumimoji="1" lang="ja-JP" altLang="en-US" sz="3400" dirty="0"/>
              <a:t>一般的な質問</a:t>
            </a:r>
            <a:endParaRPr kumimoji="1" lang="en-US" altLang="ja-JP" sz="3400" dirty="0"/>
          </a:p>
          <a:p>
            <a:pPr lvl="1">
              <a:lnSpc>
                <a:spcPct val="100000"/>
              </a:lnSpc>
            </a:pPr>
            <a:endParaRPr kumimoji="1" lang="en-US" altLang="ja-JP" sz="3700" dirty="0"/>
          </a:p>
          <a:p>
            <a:pPr lvl="1">
              <a:lnSpc>
                <a:spcPct val="100000"/>
              </a:lnSpc>
            </a:pPr>
            <a:r>
              <a:rPr kumimoji="1" lang="ja-JP" altLang="en-US" sz="3700" dirty="0"/>
              <a:t>「行動」や「経験」など</a:t>
            </a:r>
            <a:endParaRPr kumimoji="1" lang="en-US" altLang="ja-JP" sz="3700" dirty="0"/>
          </a:p>
          <a:p>
            <a:pPr lvl="2">
              <a:lnSpc>
                <a:spcPct val="100000"/>
              </a:lnSpc>
            </a:pPr>
            <a:r>
              <a:rPr kumimoji="1" lang="ja-JP" altLang="en-US" sz="3400" dirty="0"/>
              <a:t>個人と具体的に結びつく情報</a:t>
            </a:r>
            <a:endParaRPr kumimoji="1" lang="en-US" altLang="ja-JP" sz="3400" dirty="0"/>
          </a:p>
          <a:p>
            <a:pPr lvl="1">
              <a:lnSpc>
                <a:spcPct val="100000"/>
              </a:lnSpc>
            </a:pPr>
            <a:endParaRPr kumimoji="1" lang="en-US" altLang="ja-JP" sz="3700" dirty="0"/>
          </a:p>
          <a:p>
            <a:pPr>
              <a:lnSpc>
                <a:spcPct val="100000"/>
              </a:lnSpc>
            </a:pPr>
            <a:r>
              <a:rPr lang="ja-JP" altLang="en-US" sz="4000" dirty="0"/>
              <a:t>質問の答えを突き詰めていくと、個人の特定に至ることも</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22</a:t>
            </a:fld>
            <a:endParaRPr kumimoji="1" lang="ja-JP" altLang="en-US" dirty="0"/>
          </a:p>
        </p:txBody>
      </p:sp>
    </p:spTree>
    <p:extLst>
      <p:ext uri="{BB962C8B-B14F-4D97-AF65-F5344CB8AC3E}">
        <p14:creationId xmlns:p14="http://schemas.microsoft.com/office/powerpoint/2010/main" val="3394255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逗子</a:t>
            </a:r>
            <a:r>
              <a:rPr kumimoji="1" lang="ja-JP" altLang="en-US" sz="4000" dirty="0"/>
              <a:t>ストーカー殺人事件</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sz="3600" dirty="0"/>
              <a:t>昔別れた恋人をネットで検索</a:t>
            </a:r>
            <a:endParaRPr kumimoji="1" lang="en-US" altLang="ja-JP" sz="3600" dirty="0"/>
          </a:p>
          <a:p>
            <a:endParaRPr lang="en-US" altLang="ja-JP" sz="3600" dirty="0"/>
          </a:p>
          <a:p>
            <a:r>
              <a:rPr lang="ja-JP" altLang="en-US" sz="3600" dirty="0"/>
              <a:t>質問サイト（</a:t>
            </a:r>
            <a:r>
              <a:rPr lang="en-US" altLang="ja-JP" sz="3600" dirty="0"/>
              <a:t>Yahoo</a:t>
            </a:r>
            <a:r>
              <a:rPr lang="ja-JP" altLang="en-US" sz="3600" dirty="0"/>
              <a:t>知恵袋）などもフル活用</a:t>
            </a:r>
            <a:endParaRPr lang="en-US" altLang="ja-JP" sz="3600" dirty="0"/>
          </a:p>
          <a:p>
            <a:r>
              <a:rPr kumimoji="1" lang="ja-JP" altLang="en-US" sz="3600" dirty="0"/>
              <a:t>知人を装い、近隣の人に聞きまくる</a:t>
            </a:r>
            <a:endParaRPr kumimoji="1" lang="en-US" altLang="ja-JP" sz="3600" dirty="0"/>
          </a:p>
          <a:p>
            <a:endParaRPr lang="en-US" altLang="ja-JP" sz="3600" dirty="0"/>
          </a:p>
          <a:p>
            <a:r>
              <a:rPr lang="ja-JP" altLang="en-US" sz="3600" dirty="0"/>
              <a:t>「＊＊＊に在住の方に質問です。昔、お世話になった方を捜しています。＊＊＊に住んでいるらしいのですが、詳しい住所が分かりません」などと質問</a:t>
            </a:r>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23</a:t>
            </a:fld>
            <a:endParaRPr kumimoji="1" lang="ja-JP" altLang="en-US" dirty="0"/>
          </a:p>
        </p:txBody>
      </p:sp>
    </p:spTree>
    <p:extLst>
      <p:ext uri="{BB962C8B-B14F-4D97-AF65-F5344CB8AC3E}">
        <p14:creationId xmlns:p14="http://schemas.microsoft.com/office/powerpoint/2010/main" val="111828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ビットコイン</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lang="ja-JP" altLang="en-US" sz="3200" dirty="0"/>
              <a:t>公共トランザクションログを利用しているオープンソースプロトコルに基づく</a:t>
            </a:r>
            <a:r>
              <a:rPr lang="en-US" altLang="ja-JP" sz="3200" dirty="0"/>
              <a:t>Peer to Peer</a:t>
            </a:r>
            <a:r>
              <a:rPr lang="ja-JP" altLang="en-US" sz="3200" dirty="0"/>
              <a:t>型の決済網及び暗号通貨である。</a:t>
            </a:r>
            <a:r>
              <a:rPr lang="en-US" altLang="ja-JP" sz="3200" dirty="0"/>
              <a:t>(Wikipedia)</a:t>
            </a:r>
          </a:p>
          <a:p>
            <a:r>
              <a:rPr lang="ja-JP" altLang="en-US" sz="3200" dirty="0"/>
              <a:t>電子マネーの一種</a:t>
            </a:r>
            <a:endParaRPr lang="en-US" altLang="ja-JP" sz="3200" dirty="0"/>
          </a:p>
          <a:p>
            <a:r>
              <a:rPr lang="ja-JP" altLang="en-US" sz="3200" dirty="0"/>
              <a:t>非中央集権で管理される</a:t>
            </a:r>
            <a:r>
              <a:rPr lang="en-US" altLang="ja-JP" sz="3200" dirty="0"/>
              <a:t/>
            </a:r>
            <a:br>
              <a:rPr lang="en-US" altLang="ja-JP" sz="3200" dirty="0"/>
            </a:br>
            <a:r>
              <a:rPr lang="ja-JP" altLang="en-US" sz="3200" dirty="0"/>
              <a:t>（</a:t>
            </a:r>
            <a:r>
              <a:rPr lang="en-US" altLang="ja-JP" sz="3200" dirty="0"/>
              <a:t>P2P</a:t>
            </a:r>
            <a:r>
              <a:rPr lang="ja-JP" altLang="en-US" sz="3200" dirty="0"/>
              <a:t>による相互監視）</a:t>
            </a:r>
            <a:endParaRPr lang="en-US" altLang="ja-JP" sz="3200" dirty="0"/>
          </a:p>
          <a:p>
            <a:r>
              <a:rPr lang="ja-JP" altLang="en-US" sz="3200" dirty="0"/>
              <a:t>セキュリティ的にはかなり考えられた仕様</a:t>
            </a:r>
            <a:endParaRPr lang="en-US" altLang="ja-JP" sz="3200" dirty="0"/>
          </a:p>
          <a:p>
            <a:r>
              <a:rPr lang="ja-JP" altLang="en-US" sz="3200" dirty="0"/>
              <a:t>貨幣価値が安定していない</a:t>
            </a:r>
            <a:endParaRPr lang="en-US" altLang="ja-JP" sz="32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24</a:t>
            </a:fld>
            <a:endParaRPr kumimoji="1" lang="ja-JP" altLang="en-US" dirty="0"/>
          </a:p>
        </p:txBody>
      </p:sp>
    </p:spTree>
    <p:extLst>
      <p:ext uri="{BB962C8B-B14F-4D97-AF65-F5344CB8AC3E}">
        <p14:creationId xmlns:p14="http://schemas.microsoft.com/office/powerpoint/2010/main" val="51452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円/楕円 56"/>
          <p:cNvSpPr/>
          <p:nvPr/>
        </p:nvSpPr>
        <p:spPr>
          <a:xfrm>
            <a:off x="2286000" y="1777999"/>
            <a:ext cx="5926667" cy="458893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8" name="テキスト ボックス 57"/>
          <p:cNvSpPr txBox="1"/>
          <p:nvPr/>
        </p:nvSpPr>
        <p:spPr>
          <a:xfrm>
            <a:off x="4436533" y="1913467"/>
            <a:ext cx="1569660" cy="369332"/>
          </a:xfrm>
          <a:prstGeom prst="rect">
            <a:avLst/>
          </a:prstGeom>
          <a:noFill/>
        </p:spPr>
        <p:txBody>
          <a:bodyPr wrap="none" rtlCol="0">
            <a:spAutoFit/>
          </a:bodyPr>
          <a:lstStyle/>
          <a:p>
            <a:r>
              <a:rPr kumimoji="1" lang="ja-JP" altLang="en-US" dirty="0"/>
              <a:t>ビットコイン</a:t>
            </a:r>
          </a:p>
        </p:txBody>
      </p:sp>
      <p:sp>
        <p:nvSpPr>
          <p:cNvPr id="5" name="タイトル 4"/>
          <p:cNvSpPr>
            <a:spLocks noGrp="1"/>
          </p:cNvSpPr>
          <p:nvPr>
            <p:ph type="title"/>
          </p:nvPr>
        </p:nvSpPr>
        <p:spPr/>
        <p:txBody>
          <a:bodyPr>
            <a:normAutofit/>
          </a:bodyPr>
          <a:lstStyle/>
          <a:p>
            <a:r>
              <a:rPr kumimoji="1" lang="en-US" altLang="ja-JP" sz="4000" dirty="0"/>
              <a:t>P2P</a:t>
            </a:r>
            <a:r>
              <a:rPr kumimoji="1" lang="ja-JP" altLang="en-US" sz="4000" dirty="0"/>
              <a:t>ネットワーク</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25</a:t>
            </a:fld>
            <a:endParaRPr kumimoji="1" lang="ja-JP" altLang="en-US"/>
          </a:p>
        </p:txBody>
      </p:sp>
      <p:sp>
        <p:nvSpPr>
          <p:cNvPr id="6" name="正方形/長方形 5"/>
          <p:cNvSpPr/>
          <p:nvPr/>
        </p:nvSpPr>
        <p:spPr>
          <a:xfrm>
            <a:off x="2997200" y="2556933"/>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74933" y="5079999"/>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59867" y="3098800"/>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97201" y="5113867"/>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24133" y="2641600"/>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6" idx="3"/>
            <a:endCxn id="10" idx="1"/>
          </p:cNvCxnSpPr>
          <p:nvPr/>
        </p:nvCxnSpPr>
        <p:spPr>
          <a:xfrm>
            <a:off x="3589867" y="2853267"/>
            <a:ext cx="3234266" cy="846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8" idx="3"/>
            <a:endCxn id="10" idx="1"/>
          </p:cNvCxnSpPr>
          <p:nvPr/>
        </p:nvCxnSpPr>
        <p:spPr>
          <a:xfrm flipV="1">
            <a:off x="5452534" y="2937934"/>
            <a:ext cx="1371599" cy="45720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6" idx="3"/>
            <a:endCxn id="8" idx="1"/>
          </p:cNvCxnSpPr>
          <p:nvPr/>
        </p:nvCxnSpPr>
        <p:spPr>
          <a:xfrm>
            <a:off x="3589867" y="2853267"/>
            <a:ext cx="1270000" cy="5418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6" idx="2"/>
            <a:endCxn id="9" idx="0"/>
          </p:cNvCxnSpPr>
          <p:nvPr/>
        </p:nvCxnSpPr>
        <p:spPr>
          <a:xfrm>
            <a:off x="3293534" y="3149600"/>
            <a:ext cx="1" cy="19642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a:stCxn id="9" idx="3"/>
            <a:endCxn id="8" idx="1"/>
          </p:cNvCxnSpPr>
          <p:nvPr/>
        </p:nvCxnSpPr>
        <p:spPr>
          <a:xfrm flipV="1">
            <a:off x="3589868" y="3395134"/>
            <a:ext cx="1269999" cy="20150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9" idx="3"/>
            <a:endCxn id="7" idx="1"/>
          </p:cNvCxnSpPr>
          <p:nvPr/>
        </p:nvCxnSpPr>
        <p:spPr>
          <a:xfrm flipV="1">
            <a:off x="3589868" y="5376333"/>
            <a:ext cx="3285065" cy="33868"/>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7" idx="0"/>
            <a:endCxn id="10" idx="2"/>
          </p:cNvCxnSpPr>
          <p:nvPr/>
        </p:nvCxnSpPr>
        <p:spPr>
          <a:xfrm flipH="1" flipV="1">
            <a:off x="7120467" y="3234267"/>
            <a:ext cx="50800" cy="184573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8" idx="2"/>
            <a:endCxn id="7" idx="0"/>
          </p:cNvCxnSpPr>
          <p:nvPr/>
        </p:nvCxnSpPr>
        <p:spPr>
          <a:xfrm>
            <a:off x="5156201" y="3691467"/>
            <a:ext cx="2015066" cy="138853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6" idx="2"/>
            <a:endCxn id="7" idx="1"/>
          </p:cNvCxnSpPr>
          <p:nvPr/>
        </p:nvCxnSpPr>
        <p:spPr>
          <a:xfrm>
            <a:off x="3293534" y="3149600"/>
            <a:ext cx="3581399" cy="222673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9" idx="3"/>
            <a:endCxn id="10" idx="2"/>
          </p:cNvCxnSpPr>
          <p:nvPr/>
        </p:nvCxnSpPr>
        <p:spPr>
          <a:xfrm flipV="1">
            <a:off x="3589868" y="3234267"/>
            <a:ext cx="3530599" cy="2175934"/>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55" name="乗算記号 54"/>
          <p:cNvSpPr/>
          <p:nvPr/>
        </p:nvSpPr>
        <p:spPr>
          <a:xfrm>
            <a:off x="4436533" y="2590800"/>
            <a:ext cx="1473200" cy="1557866"/>
          </a:xfrm>
          <a:prstGeom prst="mathMultiply">
            <a:avLst>
              <a:gd name="adj1" fmla="val 857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793067" y="2235200"/>
            <a:ext cx="5032147" cy="369332"/>
          </a:xfrm>
          <a:prstGeom prst="rect">
            <a:avLst/>
          </a:prstGeom>
          <a:noFill/>
        </p:spPr>
        <p:txBody>
          <a:bodyPr wrap="none" rtlCol="0">
            <a:spAutoFit/>
          </a:bodyPr>
          <a:lstStyle/>
          <a:p>
            <a:r>
              <a:rPr kumimoji="1" lang="ja-JP" altLang="en-US" dirty="0"/>
              <a:t>１箇所がダメになっても全体への影響は少ない</a:t>
            </a:r>
          </a:p>
        </p:txBody>
      </p:sp>
    </p:spTree>
    <p:extLst>
      <p:ext uri="{BB962C8B-B14F-4D97-AF65-F5344CB8AC3E}">
        <p14:creationId xmlns:p14="http://schemas.microsoft.com/office/powerpoint/2010/main" val="2127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ビットコインは危ない？</a:t>
            </a:r>
          </a:p>
        </p:txBody>
      </p:sp>
      <p:pic>
        <p:nvPicPr>
          <p:cNvPr id="5" name="コンテンツ プレースホルダー 4" descr="スクリーンショット 2015-07-13 11.05.27.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008" b="-1201"/>
          <a:stretch/>
        </p:blipFill>
        <p:spPr>
          <a:xfrm>
            <a:off x="628650" y="1690689"/>
            <a:ext cx="6591985" cy="4521200"/>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26</a:t>
            </a:fld>
            <a:endParaRPr kumimoji="1" lang="ja-JP" altLang="en-US"/>
          </a:p>
        </p:txBody>
      </p:sp>
      <p:sp>
        <p:nvSpPr>
          <p:cNvPr id="6" name="テキスト ボックス 5"/>
          <p:cNvSpPr txBox="1"/>
          <p:nvPr/>
        </p:nvSpPr>
        <p:spPr>
          <a:xfrm>
            <a:off x="5080000" y="6366934"/>
            <a:ext cx="3359401" cy="369332"/>
          </a:xfrm>
          <a:prstGeom prst="rect">
            <a:avLst/>
          </a:prstGeom>
          <a:noFill/>
        </p:spPr>
        <p:txBody>
          <a:bodyPr wrap="none" rtlCol="0">
            <a:spAutoFit/>
          </a:bodyPr>
          <a:lstStyle/>
          <a:p>
            <a:r>
              <a:rPr kumimoji="1" lang="ja-JP" altLang="en-US" dirty="0"/>
              <a:t>（日本経済新聞　</a:t>
            </a:r>
            <a:r>
              <a:rPr kumimoji="1" lang="en-US" altLang="ja-JP" dirty="0"/>
              <a:t>2014/2/28</a:t>
            </a:r>
            <a:r>
              <a:rPr kumimoji="1" lang="ja-JP" altLang="en-US" dirty="0"/>
              <a:t>）</a:t>
            </a:r>
          </a:p>
        </p:txBody>
      </p:sp>
    </p:spTree>
    <p:extLst>
      <p:ext uri="{BB962C8B-B14F-4D97-AF65-F5344CB8AC3E}">
        <p14:creationId xmlns:p14="http://schemas.microsoft.com/office/powerpoint/2010/main" val="1854678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2286000" y="1777999"/>
            <a:ext cx="5926667" cy="458893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 name="タイトル 4"/>
          <p:cNvSpPr>
            <a:spLocks noGrp="1"/>
          </p:cNvSpPr>
          <p:nvPr>
            <p:ph type="title"/>
          </p:nvPr>
        </p:nvSpPr>
        <p:spPr/>
        <p:txBody>
          <a:bodyPr>
            <a:normAutofit/>
          </a:bodyPr>
          <a:lstStyle/>
          <a:p>
            <a:r>
              <a:rPr kumimoji="1" lang="en-US" altLang="ja-JP" sz="4000" dirty="0"/>
              <a:t>P2P</a:t>
            </a:r>
            <a:r>
              <a:rPr kumimoji="1" lang="ja-JP" altLang="en-US" sz="4000" dirty="0"/>
              <a:t>ネットワーク</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27</a:t>
            </a:fld>
            <a:endParaRPr kumimoji="1" lang="ja-JP" altLang="en-US"/>
          </a:p>
        </p:txBody>
      </p:sp>
      <p:sp>
        <p:nvSpPr>
          <p:cNvPr id="6" name="正方形/長方形 5"/>
          <p:cNvSpPr/>
          <p:nvPr/>
        </p:nvSpPr>
        <p:spPr>
          <a:xfrm>
            <a:off x="2997200" y="2556933"/>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74933" y="5079999"/>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59867" y="3098800"/>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97201" y="5113867"/>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24133" y="2641600"/>
            <a:ext cx="592667" cy="592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6" idx="3"/>
            <a:endCxn id="10" idx="1"/>
          </p:cNvCxnSpPr>
          <p:nvPr/>
        </p:nvCxnSpPr>
        <p:spPr>
          <a:xfrm>
            <a:off x="3589867" y="2853267"/>
            <a:ext cx="3234266" cy="846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8" idx="3"/>
            <a:endCxn id="10" idx="1"/>
          </p:cNvCxnSpPr>
          <p:nvPr/>
        </p:nvCxnSpPr>
        <p:spPr>
          <a:xfrm flipV="1">
            <a:off x="5452534" y="2937934"/>
            <a:ext cx="1371599" cy="45720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6" idx="3"/>
            <a:endCxn id="8" idx="1"/>
          </p:cNvCxnSpPr>
          <p:nvPr/>
        </p:nvCxnSpPr>
        <p:spPr>
          <a:xfrm>
            <a:off x="3589867" y="2853267"/>
            <a:ext cx="1270000" cy="5418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6" idx="2"/>
            <a:endCxn id="9" idx="0"/>
          </p:cNvCxnSpPr>
          <p:nvPr/>
        </p:nvCxnSpPr>
        <p:spPr>
          <a:xfrm>
            <a:off x="3293534" y="3149600"/>
            <a:ext cx="1" cy="19642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a:stCxn id="9" idx="3"/>
            <a:endCxn id="8" idx="1"/>
          </p:cNvCxnSpPr>
          <p:nvPr/>
        </p:nvCxnSpPr>
        <p:spPr>
          <a:xfrm flipV="1">
            <a:off x="3589868" y="3395134"/>
            <a:ext cx="1269999" cy="2015067"/>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9" idx="3"/>
            <a:endCxn id="7" idx="1"/>
          </p:cNvCxnSpPr>
          <p:nvPr/>
        </p:nvCxnSpPr>
        <p:spPr>
          <a:xfrm flipV="1">
            <a:off x="3589868" y="5376333"/>
            <a:ext cx="3285065" cy="33868"/>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7" idx="0"/>
            <a:endCxn id="10" idx="2"/>
          </p:cNvCxnSpPr>
          <p:nvPr/>
        </p:nvCxnSpPr>
        <p:spPr>
          <a:xfrm flipH="1" flipV="1">
            <a:off x="7120467" y="3234267"/>
            <a:ext cx="50800" cy="184573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8" idx="2"/>
            <a:endCxn id="7" idx="0"/>
          </p:cNvCxnSpPr>
          <p:nvPr/>
        </p:nvCxnSpPr>
        <p:spPr>
          <a:xfrm>
            <a:off x="5156201" y="3691467"/>
            <a:ext cx="2015066" cy="1388532"/>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6" idx="2"/>
            <a:endCxn id="7" idx="1"/>
          </p:cNvCxnSpPr>
          <p:nvPr/>
        </p:nvCxnSpPr>
        <p:spPr>
          <a:xfrm>
            <a:off x="3293534" y="3149600"/>
            <a:ext cx="3581399" cy="2226733"/>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9" idx="3"/>
            <a:endCxn id="10" idx="2"/>
          </p:cNvCxnSpPr>
          <p:nvPr/>
        </p:nvCxnSpPr>
        <p:spPr>
          <a:xfrm flipV="1">
            <a:off x="3589868" y="3234267"/>
            <a:ext cx="3530599" cy="2175934"/>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4436533" y="1913467"/>
            <a:ext cx="1569660" cy="369332"/>
          </a:xfrm>
          <a:prstGeom prst="rect">
            <a:avLst/>
          </a:prstGeom>
          <a:noFill/>
        </p:spPr>
        <p:txBody>
          <a:bodyPr wrap="none" rtlCol="0">
            <a:spAutoFit/>
          </a:bodyPr>
          <a:lstStyle/>
          <a:p>
            <a:r>
              <a:rPr kumimoji="1" lang="ja-JP" altLang="en-US" dirty="0"/>
              <a:t>ビットコイン</a:t>
            </a:r>
          </a:p>
        </p:txBody>
      </p:sp>
      <p:sp>
        <p:nvSpPr>
          <p:cNvPr id="11" name="正方形/長方形 10"/>
          <p:cNvSpPr/>
          <p:nvPr/>
        </p:nvSpPr>
        <p:spPr>
          <a:xfrm>
            <a:off x="2082800" y="5672667"/>
            <a:ext cx="660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3" name="図形グループ 22"/>
          <p:cNvGrpSpPr/>
          <p:nvPr/>
        </p:nvGrpSpPr>
        <p:grpSpPr>
          <a:xfrm>
            <a:off x="803880" y="5672795"/>
            <a:ext cx="762000" cy="799523"/>
            <a:chOff x="1219200" y="1676400"/>
            <a:chExt cx="762000" cy="1371600"/>
          </a:xfrm>
        </p:grpSpPr>
        <p:sp>
          <p:nvSpPr>
            <p:cNvPr id="24" name="二等辺三角形 23"/>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A</a:t>
              </a:r>
              <a:endParaRPr kumimoji="1" lang="ja-JP" altLang="en-US" dirty="0"/>
            </a:p>
          </p:txBody>
        </p:sp>
      </p:grpSp>
      <p:sp>
        <p:nvSpPr>
          <p:cNvPr id="14" name="テキスト ボックス 13"/>
          <p:cNvSpPr txBox="1"/>
          <p:nvPr/>
        </p:nvSpPr>
        <p:spPr>
          <a:xfrm>
            <a:off x="711200" y="5215467"/>
            <a:ext cx="877163" cy="369332"/>
          </a:xfrm>
          <a:prstGeom prst="rect">
            <a:avLst/>
          </a:prstGeom>
          <a:noFill/>
        </p:spPr>
        <p:txBody>
          <a:bodyPr wrap="none" rtlCol="0">
            <a:spAutoFit/>
          </a:bodyPr>
          <a:lstStyle/>
          <a:p>
            <a:r>
              <a:rPr kumimoji="1" lang="ja-JP" altLang="en-US" dirty="0"/>
              <a:t>ユーザ</a:t>
            </a:r>
          </a:p>
        </p:txBody>
      </p:sp>
      <p:sp>
        <p:nvSpPr>
          <p:cNvPr id="15" name="テキスト ボックス 14"/>
          <p:cNvSpPr txBox="1"/>
          <p:nvPr/>
        </p:nvSpPr>
        <p:spPr>
          <a:xfrm>
            <a:off x="1896533" y="5198533"/>
            <a:ext cx="877163" cy="369332"/>
          </a:xfrm>
          <a:prstGeom prst="rect">
            <a:avLst/>
          </a:prstGeom>
          <a:noFill/>
        </p:spPr>
        <p:txBody>
          <a:bodyPr wrap="none" rtlCol="0">
            <a:spAutoFit/>
          </a:bodyPr>
          <a:lstStyle/>
          <a:p>
            <a:r>
              <a:rPr kumimoji="1" lang="ja-JP" altLang="en-US" dirty="0"/>
              <a:t>取引所</a:t>
            </a:r>
          </a:p>
        </p:txBody>
      </p:sp>
      <p:cxnSp>
        <p:nvCxnSpPr>
          <p:cNvPr id="18" name="直線矢印コネクタ 17"/>
          <p:cNvCxnSpPr/>
          <p:nvPr/>
        </p:nvCxnSpPr>
        <p:spPr>
          <a:xfrm flipV="1">
            <a:off x="1473200" y="5960533"/>
            <a:ext cx="846667" cy="287868"/>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1625600" y="6146800"/>
            <a:ext cx="415498" cy="369332"/>
          </a:xfrm>
          <a:prstGeom prst="rect">
            <a:avLst/>
          </a:prstGeom>
          <a:noFill/>
        </p:spPr>
        <p:txBody>
          <a:bodyPr wrap="none" rtlCol="0">
            <a:spAutoFit/>
          </a:bodyPr>
          <a:lstStyle/>
          <a:p>
            <a:r>
              <a:rPr kumimoji="1" lang="ja-JP" altLang="en-US" dirty="0"/>
              <a:t>円</a:t>
            </a:r>
          </a:p>
        </p:txBody>
      </p:sp>
      <p:cxnSp>
        <p:nvCxnSpPr>
          <p:cNvPr id="27" name="直線矢印コネクタ 26"/>
          <p:cNvCxnSpPr/>
          <p:nvPr/>
        </p:nvCxnSpPr>
        <p:spPr>
          <a:xfrm flipV="1">
            <a:off x="2540000" y="5537201"/>
            <a:ext cx="711200" cy="389466"/>
          </a:xfrm>
          <a:prstGeom prst="straightConnector1">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2878667" y="5757333"/>
            <a:ext cx="1569660" cy="369332"/>
          </a:xfrm>
          <a:prstGeom prst="rect">
            <a:avLst/>
          </a:prstGeom>
          <a:noFill/>
        </p:spPr>
        <p:txBody>
          <a:bodyPr wrap="none" rtlCol="0">
            <a:spAutoFit/>
          </a:bodyPr>
          <a:lstStyle/>
          <a:p>
            <a:r>
              <a:rPr kumimoji="1" lang="ja-JP" altLang="en-US" dirty="0"/>
              <a:t>ビットコイン</a:t>
            </a:r>
          </a:p>
        </p:txBody>
      </p:sp>
      <p:sp>
        <p:nvSpPr>
          <p:cNvPr id="33" name="乗算記号 32"/>
          <p:cNvSpPr/>
          <p:nvPr/>
        </p:nvSpPr>
        <p:spPr>
          <a:xfrm>
            <a:off x="1676400" y="5113867"/>
            <a:ext cx="1473200" cy="1557866"/>
          </a:xfrm>
          <a:prstGeom prst="mathMultiply">
            <a:avLst>
              <a:gd name="adj1" fmla="val 857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364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28</a:t>
            </a:fld>
            <a:endParaRPr kumimoji="1" lang="ja-JP" altLang="en-US"/>
          </a:p>
        </p:txBody>
      </p:sp>
      <p:sp>
        <p:nvSpPr>
          <p:cNvPr id="3" name="コンテンツ プレースホルダー 2"/>
          <p:cNvSpPr>
            <a:spLocks noGrp="1"/>
          </p:cNvSpPr>
          <p:nvPr>
            <p:ph idx="4294967295"/>
          </p:nvPr>
        </p:nvSpPr>
        <p:spPr>
          <a:xfrm>
            <a:off x="628650" y="2117725"/>
            <a:ext cx="7886700" cy="2720975"/>
          </a:xfrm>
        </p:spPr>
        <p:txBody>
          <a:bodyPr/>
          <a:lstStyle/>
          <a:p>
            <a:r>
              <a:rPr lang="ja-JP" altLang="en-US" sz="3200" u="sng" dirty="0">
                <a:solidFill>
                  <a:srgbClr val="FF0000"/>
                </a:solidFill>
              </a:rPr>
              <a:t>ビットコイン</a:t>
            </a:r>
            <a:r>
              <a:rPr kumimoji="1" lang="ja-JP" altLang="en-US" sz="3200" u="sng" dirty="0">
                <a:solidFill>
                  <a:srgbClr val="FF0000"/>
                </a:solidFill>
              </a:rPr>
              <a:t>取引所</a:t>
            </a:r>
            <a:r>
              <a:rPr kumimoji="1" lang="ja-JP" altLang="en-US" sz="3200" dirty="0"/>
              <a:t>の</a:t>
            </a:r>
            <a:r>
              <a:rPr kumimoji="1" lang="ja-JP" altLang="en-US" sz="3200" u="sng" dirty="0">
                <a:solidFill>
                  <a:srgbClr val="FF0000"/>
                </a:solidFill>
              </a:rPr>
              <a:t>システム</a:t>
            </a:r>
            <a:r>
              <a:rPr kumimoji="1" lang="ja-JP" altLang="en-US" sz="3200" dirty="0"/>
              <a:t>が</a:t>
            </a:r>
            <a:r>
              <a:rPr lang="ja-JP" altLang="en-US" sz="3200" dirty="0"/>
              <a:t>クラッカーに狙われ、</a:t>
            </a:r>
            <a:r>
              <a:rPr lang="ja-JP" altLang="en-US" sz="3200" u="sng" dirty="0">
                <a:solidFill>
                  <a:srgbClr val="FF0000"/>
                </a:solidFill>
              </a:rPr>
              <a:t>ビットコイン</a:t>
            </a:r>
            <a:r>
              <a:rPr lang="ja-JP" altLang="en-US" sz="3200" dirty="0"/>
              <a:t>を盗まれた</a:t>
            </a:r>
            <a:endParaRPr lang="en-US" altLang="ja-JP" sz="3200" dirty="0"/>
          </a:p>
          <a:p>
            <a:endParaRPr lang="en-US" altLang="ja-JP" sz="3200" dirty="0"/>
          </a:p>
          <a:p>
            <a:r>
              <a:rPr lang="ja-JP" altLang="en-US" sz="3200" u="sng" dirty="0">
                <a:solidFill>
                  <a:srgbClr val="FF0000"/>
                </a:solidFill>
              </a:rPr>
              <a:t>銀行</a:t>
            </a:r>
            <a:r>
              <a:rPr lang="ja-JP" altLang="en-US" sz="3200" dirty="0"/>
              <a:t>の</a:t>
            </a:r>
            <a:r>
              <a:rPr lang="ja-JP" altLang="en-US" sz="3200" u="sng" dirty="0">
                <a:solidFill>
                  <a:srgbClr val="FF0000"/>
                </a:solidFill>
              </a:rPr>
              <a:t>金庫</a:t>
            </a:r>
            <a:r>
              <a:rPr lang="ja-JP" altLang="en-US" sz="3200" dirty="0"/>
              <a:t>が襲われて、</a:t>
            </a:r>
            <a:r>
              <a:rPr lang="ja-JP" altLang="en-US" sz="3200" u="sng" dirty="0">
                <a:solidFill>
                  <a:srgbClr val="FF0000"/>
                </a:solidFill>
              </a:rPr>
              <a:t>現金</a:t>
            </a:r>
            <a:r>
              <a:rPr lang="ja-JP" altLang="en-US" sz="3200" dirty="0"/>
              <a:t>が盗まれた</a:t>
            </a:r>
            <a:endParaRPr lang="en-US" altLang="ja-JP" sz="3200" dirty="0"/>
          </a:p>
          <a:p>
            <a:endParaRPr lang="en-US" altLang="ja-JP" dirty="0"/>
          </a:p>
          <a:p>
            <a:endParaRPr kumimoji="1" lang="ja-JP" altLang="en-US" dirty="0"/>
          </a:p>
        </p:txBody>
      </p:sp>
    </p:spTree>
    <p:extLst>
      <p:ext uri="{BB962C8B-B14F-4D97-AF65-F5344CB8AC3E}">
        <p14:creationId xmlns:p14="http://schemas.microsoft.com/office/powerpoint/2010/main" val="2041067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情報拡散の問題</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3600" dirty="0"/>
              <a:t>ネット上では情報の拡散が早く、いったん広まってしまうと情報を消すことが困難</a:t>
            </a:r>
            <a:endParaRPr lang="en-US" altLang="ja-JP" sz="3600" dirty="0"/>
          </a:p>
          <a:p>
            <a:pPr lvl="1">
              <a:lnSpc>
                <a:spcPct val="110000"/>
              </a:lnSpc>
            </a:pPr>
            <a:r>
              <a:rPr lang="ja-JP" altLang="en-US" sz="3300" dirty="0"/>
              <a:t>デジタルタトゥー</a:t>
            </a:r>
            <a:endParaRPr lang="en-US" altLang="ja-JP" sz="3300" dirty="0"/>
          </a:p>
          <a:p>
            <a:pPr lvl="2">
              <a:lnSpc>
                <a:spcPct val="110000"/>
              </a:lnSpc>
            </a:pPr>
            <a:r>
              <a:rPr lang="ja-JP" altLang="en-US" sz="3000" dirty="0"/>
              <a:t>「消せない」ことから、「いれずみ」</a:t>
            </a:r>
            <a:endParaRPr lang="en-US" altLang="ja-JP" sz="3000" dirty="0"/>
          </a:p>
          <a:p>
            <a:pPr>
              <a:lnSpc>
                <a:spcPct val="110000"/>
              </a:lnSpc>
            </a:pPr>
            <a:r>
              <a:rPr lang="en-US" altLang="ja-JP" sz="3600" dirty="0"/>
              <a:t>SNS</a:t>
            </a:r>
            <a:r>
              <a:rPr lang="ja-JP" altLang="en-US" sz="3600" dirty="0"/>
              <a:t>で知人関係に沿って流れるとダメージが大きい</a:t>
            </a:r>
            <a:endParaRPr lang="en-US" altLang="ja-JP" sz="3600" dirty="0"/>
          </a:p>
          <a:p>
            <a:pPr lvl="1">
              <a:lnSpc>
                <a:spcPct val="110000"/>
              </a:lnSpc>
            </a:pPr>
            <a:r>
              <a:rPr lang="ja-JP" altLang="en-US" sz="3300" dirty="0"/>
              <a:t>「リベンジポルノ」</a:t>
            </a:r>
          </a:p>
          <a:p>
            <a:pPr>
              <a:lnSpc>
                <a:spcPct val="110000"/>
              </a:lnSpc>
            </a:pPr>
            <a:r>
              <a:rPr kumimoji="1" lang="en-US" altLang="ja-JP" sz="3600" dirty="0"/>
              <a:t>P2P</a:t>
            </a:r>
            <a:r>
              <a:rPr kumimoji="1" lang="ja-JP" altLang="en-US" sz="3600" dirty="0"/>
              <a:t>ネットワークのように、分散され</a:t>
            </a:r>
            <a:r>
              <a:rPr lang="ja-JP" altLang="en-US" sz="3600" dirty="0"/>
              <a:t>て記録されていけば、どこに情報が残っているか追跡不可能</a:t>
            </a:r>
            <a:endParaRPr lang="en-US" altLang="ja-JP" sz="3600" dirty="0"/>
          </a:p>
          <a:p>
            <a:pPr>
              <a:lnSpc>
                <a:spcPct val="110000"/>
              </a:lnSpc>
            </a:pPr>
            <a:r>
              <a:rPr kumimoji="1" lang="ja-JP" altLang="en-US" sz="3600" dirty="0"/>
              <a:t>マスメディアや、ネットアンケートと称して個人情報を聞き出す</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29</a:t>
            </a:fld>
            <a:endParaRPr kumimoji="1" lang="ja-JP" altLang="en-US" dirty="0"/>
          </a:p>
        </p:txBody>
      </p:sp>
    </p:spTree>
    <p:extLst>
      <p:ext uri="{BB962C8B-B14F-4D97-AF65-F5344CB8AC3E}">
        <p14:creationId xmlns:p14="http://schemas.microsoft.com/office/powerpoint/2010/main" val="404679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概要</a:t>
            </a:r>
          </a:p>
        </p:txBody>
      </p:sp>
      <p:sp>
        <p:nvSpPr>
          <p:cNvPr id="6" name="コンテンツ プレースホルダー 5"/>
          <p:cNvSpPr>
            <a:spLocks noGrp="1"/>
          </p:cNvSpPr>
          <p:nvPr>
            <p:ph idx="1"/>
          </p:nvPr>
        </p:nvSpPr>
        <p:spPr/>
        <p:txBody>
          <a:bodyPr>
            <a:normAutofit/>
          </a:bodyPr>
          <a:lstStyle/>
          <a:p>
            <a:r>
              <a:rPr lang="ja-JP" altLang="en-US" sz="3200" dirty="0"/>
              <a:t>人を狙った攻撃</a:t>
            </a:r>
          </a:p>
          <a:p>
            <a:r>
              <a:rPr lang="ja-JP" altLang="en-US" sz="3200" dirty="0"/>
              <a:t>情報サービスにおける「匿名性」</a:t>
            </a:r>
          </a:p>
          <a:p>
            <a:r>
              <a:rPr lang="ja-JP" altLang="en-US" sz="3200" dirty="0"/>
              <a:t>「なりすまし」と「乗っ取り」</a:t>
            </a:r>
          </a:p>
          <a:p>
            <a:endParaRPr lang="ja-JP" altLang="en-US" sz="32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a:t>
            </a:fld>
            <a:endParaRPr kumimoji="1" lang="ja-JP" altLang="en-US"/>
          </a:p>
        </p:txBody>
      </p:sp>
    </p:spTree>
    <p:extLst>
      <p:ext uri="{BB962C8B-B14F-4D97-AF65-F5344CB8AC3E}">
        <p14:creationId xmlns:p14="http://schemas.microsoft.com/office/powerpoint/2010/main" val="309050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デジタルコピー</a:t>
            </a:r>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4000" dirty="0"/>
              <a:t>コピーの連鎖</a:t>
            </a:r>
            <a:endParaRPr lang="en-US" altLang="ja-JP" sz="4000" dirty="0"/>
          </a:p>
          <a:p>
            <a:pPr>
              <a:lnSpc>
                <a:spcPct val="110000"/>
              </a:lnSpc>
            </a:pPr>
            <a:r>
              <a:rPr kumimoji="1" lang="ja-JP" altLang="en-US" sz="4000" dirty="0"/>
              <a:t>昔（アナログ）であれば、コピーするごとに劣化して自然消滅していく</a:t>
            </a:r>
            <a:endParaRPr kumimoji="1" lang="en-US" altLang="ja-JP" sz="4000" dirty="0"/>
          </a:p>
          <a:p>
            <a:pPr lvl="1">
              <a:lnSpc>
                <a:spcPct val="110000"/>
              </a:lnSpc>
            </a:pPr>
            <a:r>
              <a:rPr lang="ja-JP" altLang="en-US" sz="3600" dirty="0"/>
              <a:t>今はデジタルコピーなので、自然消滅は難しい</a:t>
            </a:r>
            <a:endParaRPr lang="en-US" altLang="ja-JP" sz="3600" dirty="0"/>
          </a:p>
          <a:p>
            <a:pPr>
              <a:lnSpc>
                <a:spcPct val="110000"/>
              </a:lnSpc>
            </a:pPr>
            <a:r>
              <a:rPr kumimoji="1" lang="ja-JP" altLang="en-US" sz="4000" dirty="0"/>
              <a:t>クラウドサービスとか</a:t>
            </a:r>
            <a:r>
              <a:rPr kumimoji="1" lang="en-US" altLang="ja-JP" sz="4000" dirty="0"/>
              <a:t>P2P</a:t>
            </a:r>
            <a:r>
              <a:rPr kumimoji="1" lang="ja-JP" altLang="en-US" sz="4000" dirty="0"/>
              <a:t>とか</a:t>
            </a:r>
            <a:endParaRPr kumimoji="1" lang="en-US" altLang="ja-JP" sz="4000" dirty="0"/>
          </a:p>
          <a:p>
            <a:pPr lvl="1">
              <a:lnSpc>
                <a:spcPct val="110000"/>
              </a:lnSpc>
            </a:pPr>
            <a:r>
              <a:rPr lang="ja-JP" altLang="en-US" sz="3600" dirty="0"/>
              <a:t>どこに保存されるかわからないので、消すに消せない</a:t>
            </a:r>
            <a:endParaRPr kumimoji="1" lang="en-US" altLang="ja-JP" sz="3600" dirty="0"/>
          </a:p>
          <a:p>
            <a:pPr>
              <a:lnSpc>
                <a:spcPct val="110000"/>
              </a:lnSpc>
            </a:pPr>
            <a:r>
              <a:rPr lang="ja-JP" altLang="en-US" sz="4000" dirty="0"/>
              <a:t>１度流れたら２度と消せないぐらいの覚悟で</a:t>
            </a:r>
            <a:endParaRPr kumimoji="1" lang="ja-JP" altLang="en-US" sz="40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30</a:t>
            </a:fld>
            <a:endParaRPr kumimoji="1" lang="ja-JP" altLang="en-US" dirty="0"/>
          </a:p>
        </p:txBody>
      </p:sp>
    </p:spTree>
    <p:extLst>
      <p:ext uri="{BB962C8B-B14F-4D97-AF65-F5344CB8AC3E}">
        <p14:creationId xmlns:p14="http://schemas.microsoft.com/office/powerpoint/2010/main" val="54155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事例）</a:t>
            </a:r>
            <a:r>
              <a:rPr kumimoji="1" lang="ja-JP" altLang="en-US" sz="4000" dirty="0"/>
              <a:t>２ちゃんねる</a:t>
            </a:r>
          </a:p>
        </p:txBody>
      </p:sp>
      <p:sp>
        <p:nvSpPr>
          <p:cNvPr id="3" name="コンテンツ プレースホルダー 2"/>
          <p:cNvSpPr>
            <a:spLocks noGrp="1"/>
          </p:cNvSpPr>
          <p:nvPr>
            <p:ph idx="1"/>
          </p:nvPr>
        </p:nvSpPr>
        <p:spPr/>
        <p:txBody>
          <a:bodyPr>
            <a:normAutofit fontScale="92500"/>
          </a:bodyPr>
          <a:lstStyle/>
          <a:p>
            <a:r>
              <a:rPr kumimoji="1" lang="ja-JP" altLang="en-US" sz="3600" dirty="0"/>
              <a:t>２ちゃんねるに個人情報の掲載</a:t>
            </a:r>
            <a:endParaRPr kumimoji="1" lang="en-US" altLang="ja-JP" sz="3600" dirty="0"/>
          </a:p>
          <a:p>
            <a:r>
              <a:rPr kumimoji="1" lang="ja-JP" altLang="en-US" sz="3600" dirty="0"/>
              <a:t>本人からの削除依頼</a:t>
            </a:r>
            <a:endParaRPr kumimoji="1" lang="en-US" altLang="ja-JP" sz="3600" dirty="0"/>
          </a:p>
          <a:p>
            <a:endParaRPr kumimoji="1" lang="en-US" altLang="ja-JP" sz="3600" dirty="0"/>
          </a:p>
          <a:p>
            <a:r>
              <a:rPr lang="ja-JP" altLang="en-US" sz="3600" dirty="0"/>
              <a:t>まとめサイトにはコピー済み</a:t>
            </a:r>
            <a:endParaRPr lang="en-US" altLang="ja-JP" sz="3600" dirty="0"/>
          </a:p>
          <a:p>
            <a:r>
              <a:rPr lang="ja-JP" altLang="en-US" sz="3600" dirty="0"/>
              <a:t>いくつコピーされたかもわからない</a:t>
            </a:r>
          </a:p>
          <a:p>
            <a:endParaRPr kumimoji="1" lang="en-US" altLang="ja-JP" sz="3600" dirty="0"/>
          </a:p>
          <a:p>
            <a:r>
              <a:rPr kumimoji="1" lang="ja-JP" altLang="en-US" sz="3600" dirty="0"/>
              <a:t>２ちゃんねるから消えても、すべてのコピーサイトから消すことは事実上不可能</a:t>
            </a:r>
            <a:endParaRPr kumimoji="1" lang="en-US" altLang="ja-JP"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31</a:t>
            </a:fld>
            <a:endParaRPr kumimoji="1" lang="ja-JP" altLang="en-US" dirty="0"/>
          </a:p>
        </p:txBody>
      </p:sp>
    </p:spTree>
    <p:extLst>
      <p:ext uri="{BB962C8B-B14F-4D97-AF65-F5344CB8AC3E}">
        <p14:creationId xmlns:p14="http://schemas.microsoft.com/office/powerpoint/2010/main" val="223478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チェーンメール</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00000"/>
              </a:lnSpc>
            </a:pPr>
            <a:r>
              <a:rPr lang="ja-JP" altLang="en-US" sz="3200" dirty="0"/>
              <a:t>連鎖的に（チェーン）不特定多数への配布をするように求める手紙（</a:t>
            </a:r>
            <a:r>
              <a:rPr lang="en-US" altLang="ja-JP" sz="3200" dirty="0"/>
              <a:t>Wikipedia</a:t>
            </a:r>
            <a:r>
              <a:rPr lang="ja-JP" altLang="en-US" sz="3200" dirty="0"/>
              <a:t>）</a:t>
            </a:r>
            <a:endParaRPr lang="en-US" altLang="ja-JP" sz="3200" dirty="0"/>
          </a:p>
          <a:p>
            <a:pPr lvl="1">
              <a:lnSpc>
                <a:spcPct val="100000"/>
              </a:lnSpc>
            </a:pPr>
            <a:r>
              <a:rPr lang="ja-JP" altLang="en-US" sz="2900" dirty="0"/>
              <a:t>典型：「</a:t>
            </a:r>
            <a:r>
              <a:rPr lang="ja-JP" altLang="en-US" sz="2900" b="1" dirty="0"/>
              <a:t>不幸の手紙</a:t>
            </a:r>
            <a:r>
              <a:rPr lang="ja-JP" altLang="en-US" sz="2900" dirty="0"/>
              <a:t>」や「</a:t>
            </a:r>
            <a:r>
              <a:rPr lang="ja-JP" altLang="en-US" sz="2900" b="1" dirty="0"/>
              <a:t>幸福の手紙</a:t>
            </a:r>
            <a:r>
              <a:rPr lang="ja-JP" altLang="en-US" sz="2900" dirty="0"/>
              <a:t>」</a:t>
            </a:r>
            <a:endParaRPr lang="en-US" altLang="ja-JP" sz="2900" dirty="0"/>
          </a:p>
          <a:p>
            <a:pPr lvl="2">
              <a:lnSpc>
                <a:spcPct val="100000"/>
              </a:lnSpc>
            </a:pPr>
            <a:r>
              <a:rPr lang="ja-JP" altLang="en-US" sz="2600" dirty="0"/>
              <a:t>この手紙を受け取った人は２４時間以内に１０人に送らないと・・・</a:t>
            </a:r>
            <a:endParaRPr lang="en-US" altLang="ja-JP" sz="2600" dirty="0"/>
          </a:p>
          <a:p>
            <a:pPr lvl="1">
              <a:lnSpc>
                <a:spcPct val="100000"/>
              </a:lnSpc>
            </a:pPr>
            <a:r>
              <a:rPr lang="ja-JP" altLang="en-US" sz="2900" dirty="0"/>
              <a:t>昔は郵便</a:t>
            </a:r>
            <a:endParaRPr lang="en-US" altLang="ja-JP" sz="2900" dirty="0"/>
          </a:p>
          <a:p>
            <a:pPr lvl="1">
              <a:lnSpc>
                <a:spcPct val="100000"/>
              </a:lnSpc>
            </a:pPr>
            <a:r>
              <a:rPr lang="ja-JP" altLang="en-US" sz="2900" dirty="0"/>
              <a:t>ネットの時代になり、電子メールを使うように</a:t>
            </a:r>
            <a:endParaRPr lang="en-US" altLang="ja-JP" sz="2900" dirty="0"/>
          </a:p>
          <a:p>
            <a:pPr lvl="2">
              <a:lnSpc>
                <a:spcPct val="100000"/>
              </a:lnSpc>
            </a:pPr>
            <a:r>
              <a:rPr lang="ja-JP" altLang="en-US" sz="2600" dirty="0"/>
              <a:t>短時間に多数をまきこむことが可能</a:t>
            </a:r>
            <a:endParaRPr lang="en-US" altLang="ja-JP" sz="2600" dirty="0"/>
          </a:p>
          <a:p>
            <a:pPr marL="685800" lvl="2" indent="0">
              <a:lnSpc>
                <a:spcPct val="100000"/>
              </a:lnSpc>
              <a:buNone/>
            </a:pPr>
            <a:endParaRPr lang="en-US" altLang="ja-JP" sz="2600" dirty="0"/>
          </a:p>
          <a:p>
            <a:pPr lvl="1">
              <a:lnSpc>
                <a:spcPct val="100000"/>
              </a:lnSpc>
            </a:pPr>
            <a:r>
              <a:rPr lang="ja-JP" altLang="en-US" sz="2900" dirty="0"/>
              <a:t>いたずらや愉快犯のほか、情報システム攻撃の手段としても</a:t>
            </a:r>
            <a:endParaRPr lang="en-US" altLang="ja-JP" sz="2900" dirty="0"/>
          </a:p>
          <a:p>
            <a:pPr>
              <a:lnSpc>
                <a:spcPct val="100000"/>
              </a:lnSpc>
            </a:pPr>
            <a:endParaRPr lang="en-US" altLang="ja-JP" sz="3200" dirty="0"/>
          </a:p>
          <a:p>
            <a:pPr>
              <a:lnSpc>
                <a:spcPct val="100000"/>
              </a:lnSpc>
            </a:pPr>
            <a:r>
              <a:rPr lang="ja-JP" altLang="en-US" sz="3200" dirty="0"/>
              <a:t>知人から送られてくるため、無条件に信用してしまう</a:t>
            </a:r>
            <a:endParaRPr lang="en-US" altLang="ja-JP" sz="3200" dirty="0"/>
          </a:p>
          <a:p>
            <a:pPr>
              <a:lnSpc>
                <a:spcPct val="100000"/>
              </a:lnSpc>
            </a:pPr>
            <a:r>
              <a:rPr lang="ja-JP" altLang="en-US" sz="3200" dirty="0"/>
              <a:t>情報に踊らされないこと</a:t>
            </a:r>
            <a:endParaRPr lang="en-US" altLang="ja-JP" sz="3200" dirty="0"/>
          </a:p>
          <a:p>
            <a:pPr lvl="1">
              <a:lnSpc>
                <a:spcPct val="100000"/>
              </a:lnSpc>
            </a:pPr>
            <a:r>
              <a:rPr lang="ja-JP" altLang="en-US" sz="2900" dirty="0"/>
              <a:t>対策：情報の出所の確認を徹底</a:t>
            </a:r>
            <a:endParaRPr lang="en-US" altLang="ja-JP" sz="2900" dirty="0"/>
          </a:p>
          <a:p>
            <a:endParaRPr kumimoji="1" lang="ja-JP" altLang="en-US" sz="32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32</a:t>
            </a:fld>
            <a:endParaRPr kumimoji="1" lang="ja-JP" altLang="en-US" dirty="0"/>
          </a:p>
        </p:txBody>
      </p:sp>
    </p:spTree>
    <p:extLst>
      <p:ext uri="{BB962C8B-B14F-4D97-AF65-F5344CB8AC3E}">
        <p14:creationId xmlns:p14="http://schemas.microsoft.com/office/powerpoint/2010/main" val="621209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いろいろなチェーンメール</a:t>
            </a:r>
          </a:p>
        </p:txBody>
      </p:sp>
      <p:sp>
        <p:nvSpPr>
          <p:cNvPr id="3" name="コンテンツ プレースホルダー 2"/>
          <p:cNvSpPr>
            <a:spLocks noGrp="1"/>
          </p:cNvSpPr>
          <p:nvPr>
            <p:ph idx="1"/>
          </p:nvPr>
        </p:nvSpPr>
        <p:spPr/>
        <p:txBody>
          <a:bodyPr>
            <a:noAutofit/>
          </a:bodyPr>
          <a:lstStyle/>
          <a:p>
            <a:r>
              <a:rPr lang="ja-JP" altLang="en-US" sz="2000" dirty="0"/>
              <a:t>佐賀銀行取り付け騒ぎ</a:t>
            </a:r>
            <a:r>
              <a:rPr lang="en-US" altLang="ja-JP" sz="2000" dirty="0"/>
              <a:t/>
            </a:r>
            <a:br>
              <a:rPr lang="en-US" altLang="ja-JP" sz="2000" dirty="0"/>
            </a:br>
            <a:r>
              <a:rPr lang="en-US" altLang="ja-JP" sz="2000" dirty="0"/>
              <a:t>2003</a:t>
            </a:r>
            <a:r>
              <a:rPr lang="ja-JP" altLang="en-US" sz="2000" dirty="0"/>
              <a:t>年</a:t>
            </a:r>
            <a:r>
              <a:rPr lang="en-US" altLang="ja-JP" sz="2000" dirty="0"/>
              <a:t>12</a:t>
            </a:r>
            <a:r>
              <a:rPr lang="ja-JP" altLang="en-US" sz="2000" dirty="0"/>
              <a:t>月</a:t>
            </a:r>
            <a:r>
              <a:rPr lang="en-US" altLang="ja-JP" sz="2000" dirty="0"/>
              <a:t>25</a:t>
            </a:r>
            <a:r>
              <a:rPr lang="ja-JP" altLang="en-US" sz="2000" dirty="0"/>
              <a:t>日に「</a:t>
            </a:r>
            <a:r>
              <a:rPr lang="en-US" altLang="ja-JP" sz="2000" dirty="0"/>
              <a:t>12</a:t>
            </a:r>
            <a:r>
              <a:rPr lang="ja-JP" altLang="en-US" sz="2000" dirty="0"/>
              <a:t>月</a:t>
            </a:r>
            <a:r>
              <a:rPr lang="en-US" altLang="ja-JP" sz="2000" dirty="0"/>
              <a:t>26</a:t>
            </a:r>
            <a:r>
              <a:rPr lang="ja-JP" altLang="en-US" sz="2000" dirty="0"/>
              <a:t>日に佐賀銀行がつぶれる」というチェーンメールが出回り、取り付け騒ぎが発生。佐賀県警察は送信した女性を割り出し、信用毀損罪容疑で送検した。</a:t>
            </a:r>
          </a:p>
          <a:p>
            <a:r>
              <a:rPr lang="ja-JP" altLang="en-US" sz="2000" dirty="0"/>
              <a:t>テレビ番組企画詐称が相次ぐ</a:t>
            </a:r>
            <a:r>
              <a:rPr lang="en-US" altLang="ja-JP" sz="2000" dirty="0"/>
              <a:t/>
            </a:r>
            <a:br>
              <a:rPr lang="en-US" altLang="ja-JP" sz="2000" dirty="0"/>
            </a:br>
            <a:r>
              <a:rPr lang="en-US" altLang="ja-JP" sz="2000" dirty="0"/>
              <a:t>1999</a:t>
            </a:r>
            <a:r>
              <a:rPr lang="ja-JP" altLang="en-US" sz="2000" dirty="0"/>
              <a:t>年ごろから「ザ</a:t>
            </a:r>
            <a:r>
              <a:rPr lang="en-US" altLang="ja-JP" sz="2000" dirty="0"/>
              <a:t>!</a:t>
            </a:r>
            <a:r>
              <a:rPr lang="ja-JP" altLang="en-US" sz="2000" dirty="0"/>
              <a:t>鉄腕</a:t>
            </a:r>
            <a:r>
              <a:rPr lang="en-US" altLang="ja-JP" sz="2000" dirty="0"/>
              <a:t>!DASH!!</a:t>
            </a:r>
            <a:r>
              <a:rPr lang="ja-JP" altLang="en-US" sz="2000" dirty="0"/>
              <a:t>（日本テレビ）」の企画と詐称したチェーンメールが相次ぐ。</a:t>
            </a:r>
            <a:endParaRPr lang="en-US" altLang="ja-JP" sz="2000" dirty="0"/>
          </a:p>
          <a:p>
            <a:r>
              <a:rPr lang="ja-JP" altLang="en-US" sz="2000" dirty="0"/>
              <a:t>テディベアウィルス</a:t>
            </a:r>
            <a:r>
              <a:rPr lang="en-US" altLang="ja-JP" sz="2000" dirty="0"/>
              <a:t/>
            </a:r>
            <a:br>
              <a:rPr lang="en-US" altLang="ja-JP" sz="2000" dirty="0"/>
            </a:br>
            <a:r>
              <a:rPr lang="ja-JP" altLang="en-US" sz="2000" dirty="0"/>
              <a:t>「</a:t>
            </a:r>
            <a:r>
              <a:rPr lang="en-US" altLang="ja-JP" sz="2000" dirty="0"/>
              <a:t>jdbgmgr.exe</a:t>
            </a:r>
            <a:r>
              <a:rPr lang="ja-JP" altLang="en-US" sz="2000" dirty="0"/>
              <a:t>（アイコンがテディベア）はウィルスだから削除しろ」　実際にはこの</a:t>
            </a:r>
            <a:r>
              <a:rPr lang="en-US" altLang="ja-JP" sz="2000" dirty="0"/>
              <a:t>exe</a:t>
            </a:r>
            <a:r>
              <a:rPr lang="ja-JP" altLang="en-US" sz="2000" dirty="0"/>
              <a:t>ファイルは</a:t>
            </a:r>
            <a:r>
              <a:rPr lang="en-US" altLang="ja-JP" sz="2000" dirty="0"/>
              <a:t>Java</a:t>
            </a:r>
            <a:r>
              <a:rPr lang="ja-JP" altLang="en-US" sz="2000" dirty="0"/>
              <a:t>をデバッグする為の正規のシステムプログラムであったが、信じて削除してしまう人が続出し、情報処理振興事業協会は注意を呼びかけた。</a:t>
            </a:r>
            <a:endParaRPr lang="en-US" altLang="ja-JP" sz="2000" dirty="0"/>
          </a:p>
          <a:p>
            <a:r>
              <a:rPr lang="en-US" altLang="ja-JP" sz="2000" dirty="0"/>
              <a:t>2011</a:t>
            </a:r>
            <a:r>
              <a:rPr lang="ja-JP" altLang="en-US" sz="2000" dirty="0"/>
              <a:t>年東北地方太平洋沖地震に関するチェーンメール</a:t>
            </a:r>
            <a:r>
              <a:rPr lang="en-US" altLang="ja-JP" sz="2000" dirty="0"/>
              <a:t/>
            </a:r>
            <a:br>
              <a:rPr lang="en-US" altLang="ja-JP" sz="2000" dirty="0"/>
            </a:br>
            <a:r>
              <a:rPr lang="ja-JP" altLang="en-US" sz="2000" dirty="0"/>
              <a:t>「コスモ石油千葉製油所の爆発により有害物質が拡散し、雨などと一緒に降るから、肌を露出しないように」というメールが拡散。便乗チェーンメールの典型。</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33</a:t>
            </a:fld>
            <a:endParaRPr kumimoji="1" lang="ja-JP" altLang="en-US" dirty="0"/>
          </a:p>
        </p:txBody>
      </p:sp>
    </p:spTree>
    <p:extLst>
      <p:ext uri="{BB962C8B-B14F-4D97-AF65-F5344CB8AC3E}">
        <p14:creationId xmlns:p14="http://schemas.microsoft.com/office/powerpoint/2010/main" val="403920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233" y="182563"/>
            <a:ext cx="7886700" cy="1325563"/>
          </a:xfrm>
        </p:spPr>
        <p:txBody>
          <a:bodyPr>
            <a:normAutofit/>
          </a:bodyPr>
          <a:lstStyle/>
          <a:p>
            <a:r>
              <a:rPr lang="ja-JP" altLang="en-US" sz="4000" dirty="0"/>
              <a:t>「質の劣化」</a:t>
            </a:r>
            <a:endParaRPr kumimoji="1" lang="ja-JP" altLang="en-US" sz="4000" dirty="0"/>
          </a:p>
        </p:txBody>
      </p:sp>
      <p:sp>
        <p:nvSpPr>
          <p:cNvPr id="3" name="コンテンツ プレースホルダー 2"/>
          <p:cNvSpPr>
            <a:spLocks noGrp="1"/>
          </p:cNvSpPr>
          <p:nvPr>
            <p:ph idx="1"/>
          </p:nvPr>
        </p:nvSpPr>
        <p:spPr>
          <a:xfrm>
            <a:off x="628650" y="1690689"/>
            <a:ext cx="7886700" cy="4351338"/>
          </a:xfrm>
        </p:spPr>
        <p:txBody>
          <a:bodyPr>
            <a:normAutofit/>
          </a:bodyPr>
          <a:lstStyle/>
          <a:p>
            <a:r>
              <a:rPr kumimoji="1" lang="ja-JP" altLang="en-US" sz="2800" dirty="0"/>
              <a:t>デジタルデータは劣化しない</a:t>
            </a:r>
            <a:endParaRPr kumimoji="1" lang="en-US" altLang="ja-JP" sz="2800" dirty="0"/>
          </a:p>
          <a:p>
            <a:r>
              <a:rPr lang="ja-JP" altLang="en-US" sz="2800" dirty="0"/>
              <a:t>転送を繰り返すことで、データの質の劣化が生じる</a:t>
            </a:r>
            <a:endParaRPr lang="en-US" altLang="ja-JP" sz="2800" dirty="0"/>
          </a:p>
          <a:p>
            <a:pPr lvl="1"/>
            <a:r>
              <a:rPr kumimoji="1" lang="ja-JP" altLang="en-US" sz="2500" dirty="0"/>
              <a:t>経路や媒体による</a:t>
            </a:r>
            <a:endParaRPr kumimoji="1" lang="en-US" altLang="ja-JP" sz="2500" dirty="0"/>
          </a:p>
          <a:p>
            <a:pPr lvl="1"/>
            <a:r>
              <a:rPr kumimoji="1" lang="ja-JP" altLang="en-US" sz="2500" dirty="0"/>
              <a:t>（例）　メールの転送とツイッターの</a:t>
            </a:r>
            <a:r>
              <a:rPr kumimoji="1" lang="en-US" altLang="ja-JP" sz="2500" dirty="0"/>
              <a:t>Retweet</a:t>
            </a:r>
            <a:r>
              <a:rPr kumimoji="1" lang="ja-JP" altLang="en-US" sz="2500" dirty="0"/>
              <a:t>など</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34</a:t>
            </a:fld>
            <a:endParaRPr kumimoji="1" lang="ja-JP" altLang="en-US" dirty="0"/>
          </a:p>
        </p:txBody>
      </p:sp>
      <p:pic>
        <p:nvPicPr>
          <p:cNvPr id="5" name="コンテンツ プレースホルダー 4" descr="スクリーンショット 2015-07-07 13.48.50.png"/>
          <p:cNvPicPr>
            <a:picLocks noChangeAspect="1"/>
          </p:cNvPicPr>
          <p:nvPr/>
        </p:nvPicPr>
        <p:blipFill rotWithShape="1">
          <a:blip r:embed="rId3" cstate="print">
            <a:extLst>
              <a:ext uri="{28A0092B-C50C-407E-A947-70E740481C1C}">
                <a14:useLocalDpi xmlns:a14="http://schemas.microsoft.com/office/drawing/2010/main" val="0"/>
              </a:ext>
            </a:extLst>
          </a:blip>
          <a:srcRect l="-660" r="-266"/>
          <a:stretch/>
        </p:blipFill>
        <p:spPr>
          <a:xfrm>
            <a:off x="2426310" y="3543299"/>
            <a:ext cx="5845623" cy="2984183"/>
          </a:xfrm>
          <a:prstGeom prst="rect">
            <a:avLst/>
          </a:prstGeom>
        </p:spPr>
      </p:pic>
    </p:spTree>
    <p:extLst>
      <p:ext uri="{BB962C8B-B14F-4D97-AF65-F5344CB8AC3E}">
        <p14:creationId xmlns:p14="http://schemas.microsoft.com/office/powerpoint/2010/main" val="2931353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621" y="212637"/>
            <a:ext cx="7886700" cy="1325563"/>
          </a:xfrm>
        </p:spPr>
        <p:txBody>
          <a:bodyPr>
            <a:normAutofit/>
          </a:bodyPr>
          <a:lstStyle/>
          <a:p>
            <a:r>
              <a:rPr kumimoji="1" lang="ja-JP" altLang="en-US" sz="4000" dirty="0"/>
              <a:t>チェーンメールの怖いところ</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35</a:t>
            </a:fld>
            <a:endParaRPr kumimoji="1" lang="ja-JP" altLang="en-US"/>
          </a:p>
        </p:txBody>
      </p:sp>
      <p:grpSp>
        <p:nvGrpSpPr>
          <p:cNvPr id="5" name="図形グループ 4"/>
          <p:cNvGrpSpPr/>
          <p:nvPr/>
        </p:nvGrpSpPr>
        <p:grpSpPr>
          <a:xfrm>
            <a:off x="3901965" y="3478611"/>
            <a:ext cx="929824" cy="1322575"/>
            <a:chOff x="3084050" y="2219126"/>
            <a:chExt cx="781479" cy="1060711"/>
          </a:xfrm>
          <a:effectLst/>
        </p:grpSpPr>
        <p:sp>
          <p:nvSpPr>
            <p:cNvPr id="6" name="二等辺三角形 5"/>
            <p:cNvSpPr/>
            <p:nvPr/>
          </p:nvSpPr>
          <p:spPr>
            <a:xfrm>
              <a:off x="3084050" y="2456389"/>
              <a:ext cx="781479" cy="823448"/>
            </a:xfrm>
            <a:prstGeom prst="triangl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3084050" y="2219126"/>
              <a:ext cx="781479" cy="683880"/>
            </a:xfrm>
            <a:prstGeom prst="ellips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pic>
        <p:nvPicPr>
          <p:cNvPr id="24" name="図 23"/>
          <p:cNvPicPr>
            <a:picLocks noChangeAspect="1"/>
          </p:cNvPicPr>
          <p:nvPr/>
        </p:nvPicPr>
        <p:blipFill>
          <a:blip r:embed="rId3">
            <a:extLst>
              <a:ext uri="{BEBA8EAE-BF5A-486C-A8C5-ECC9F3942E4B}">
                <a14:imgProps xmlns:a14="http://schemas.microsoft.com/office/drawing/2010/main">
                  <a14:imgLayer r:embed="rId4">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175958" y="1851199"/>
            <a:ext cx="2184400" cy="2184400"/>
          </a:xfrm>
          <a:prstGeom prst="rect">
            <a:avLst/>
          </a:prstGeom>
        </p:spPr>
      </p:pic>
      <p:sp>
        <p:nvSpPr>
          <p:cNvPr id="25" name="コンテンツ プレースホルダー 24"/>
          <p:cNvSpPr>
            <a:spLocks noGrp="1"/>
          </p:cNvSpPr>
          <p:nvPr>
            <p:ph idx="1"/>
          </p:nvPr>
        </p:nvSpPr>
        <p:spPr>
          <a:xfrm>
            <a:off x="977225" y="1642533"/>
            <a:ext cx="6591985" cy="955396"/>
          </a:xfrm>
        </p:spPr>
        <p:txBody>
          <a:bodyPr/>
          <a:lstStyle/>
          <a:p>
            <a:r>
              <a:rPr kumimoji="1" lang="ja-JP" altLang="en-US" dirty="0"/>
              <a:t>知人から送られると信じてしまう</a:t>
            </a:r>
          </a:p>
        </p:txBody>
      </p:sp>
      <p:grpSp>
        <p:nvGrpSpPr>
          <p:cNvPr id="26" name="図形グループ 25"/>
          <p:cNvGrpSpPr/>
          <p:nvPr/>
        </p:nvGrpSpPr>
        <p:grpSpPr>
          <a:xfrm>
            <a:off x="982047" y="3476562"/>
            <a:ext cx="929824" cy="1322575"/>
            <a:chOff x="3084050" y="2219126"/>
            <a:chExt cx="781479" cy="1060711"/>
          </a:xfrm>
          <a:solidFill>
            <a:schemeClr val="tx1"/>
          </a:solidFill>
          <a:effectLst/>
        </p:grpSpPr>
        <p:sp>
          <p:nvSpPr>
            <p:cNvPr id="27" name="二等辺三角形 26"/>
            <p:cNvSpPr/>
            <p:nvPr/>
          </p:nvSpPr>
          <p:spPr>
            <a:xfrm>
              <a:off x="3084050" y="2456389"/>
              <a:ext cx="781479" cy="823448"/>
            </a:xfrm>
            <a:prstGeom prst="triangle">
              <a:avLst/>
            </a:prstGeom>
            <a:grp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8" name="円/楕円 27"/>
            <p:cNvSpPr/>
            <p:nvPr/>
          </p:nvSpPr>
          <p:spPr>
            <a:xfrm>
              <a:off x="3084050" y="2219126"/>
              <a:ext cx="781479" cy="683880"/>
            </a:xfrm>
            <a:prstGeom prst="ellipse">
              <a:avLst/>
            </a:prstGeom>
            <a:grp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29" name="図形グループ 28"/>
          <p:cNvGrpSpPr/>
          <p:nvPr/>
        </p:nvGrpSpPr>
        <p:grpSpPr>
          <a:xfrm>
            <a:off x="6678355" y="3440190"/>
            <a:ext cx="929824" cy="1322575"/>
            <a:chOff x="3084050" y="2219126"/>
            <a:chExt cx="781479" cy="1060711"/>
          </a:xfrm>
          <a:effectLst/>
        </p:grpSpPr>
        <p:sp>
          <p:nvSpPr>
            <p:cNvPr id="30" name="二等辺三角形 29"/>
            <p:cNvSpPr/>
            <p:nvPr/>
          </p:nvSpPr>
          <p:spPr>
            <a:xfrm>
              <a:off x="3084050" y="2456389"/>
              <a:ext cx="781479" cy="823448"/>
            </a:xfrm>
            <a:prstGeom prst="triangl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1" name="円/楕円 30"/>
            <p:cNvSpPr/>
            <p:nvPr/>
          </p:nvSpPr>
          <p:spPr>
            <a:xfrm>
              <a:off x="3084050" y="2219126"/>
              <a:ext cx="781479" cy="683880"/>
            </a:xfrm>
            <a:prstGeom prst="ellips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pic>
        <p:nvPicPr>
          <p:cNvPr id="32" name="図 31"/>
          <p:cNvPicPr>
            <a:picLocks noChangeAspect="1"/>
          </p:cNvPicPr>
          <p:nvPr/>
        </p:nvPicPr>
        <p:blipFill>
          <a:blip r:embed="rId3">
            <a:extLst>
              <a:ext uri="{BEBA8EAE-BF5A-486C-A8C5-ECC9F3942E4B}">
                <a14:imgProps xmlns:a14="http://schemas.microsoft.com/office/drawing/2010/main">
                  <a14:imgLayer r:embed="rId5">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3074564" y="1883471"/>
            <a:ext cx="2184400" cy="2184400"/>
          </a:xfrm>
          <a:prstGeom prst="rect">
            <a:avLst/>
          </a:prstGeom>
        </p:spPr>
      </p:pic>
      <p:pic>
        <p:nvPicPr>
          <p:cNvPr id="33" name="図 32"/>
          <p:cNvPicPr>
            <a:picLocks noChangeAspect="1"/>
          </p:cNvPicPr>
          <p:nvPr/>
        </p:nvPicPr>
        <p:blipFill>
          <a:blip r:embed="rId3">
            <a:extLst>
              <a:ext uri="{BEBA8EAE-BF5A-486C-A8C5-ECC9F3942E4B}">
                <a14:imgProps xmlns:a14="http://schemas.microsoft.com/office/drawing/2010/main">
                  <a14:imgLayer r:embed="rId6">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5940921" y="1849149"/>
            <a:ext cx="2184400" cy="2184400"/>
          </a:xfrm>
          <a:prstGeom prst="rect">
            <a:avLst/>
          </a:prstGeom>
        </p:spPr>
      </p:pic>
      <p:sp>
        <p:nvSpPr>
          <p:cNvPr id="35" name="パイ 34"/>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8" name="直線コネクタ 3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36" name="パイ 35"/>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660410" y="4910667"/>
            <a:ext cx="1569660" cy="369332"/>
          </a:xfrm>
          <a:prstGeom prst="rect">
            <a:avLst/>
          </a:prstGeom>
          <a:noFill/>
        </p:spPr>
        <p:txBody>
          <a:bodyPr wrap="none" rtlCol="0">
            <a:spAutoFit/>
          </a:bodyPr>
          <a:lstStyle/>
          <a:p>
            <a:r>
              <a:rPr kumimoji="1" lang="ja-JP" altLang="en-US" dirty="0"/>
              <a:t>不正な送信者</a:t>
            </a:r>
          </a:p>
        </p:txBody>
      </p:sp>
      <p:sp>
        <p:nvSpPr>
          <p:cNvPr id="44" name="テキスト ボックス 43"/>
          <p:cNvSpPr txBox="1"/>
          <p:nvPr/>
        </p:nvSpPr>
        <p:spPr>
          <a:xfrm>
            <a:off x="3979344" y="4910667"/>
            <a:ext cx="817088" cy="369332"/>
          </a:xfrm>
          <a:prstGeom prst="rect">
            <a:avLst/>
          </a:prstGeom>
          <a:noFill/>
        </p:spPr>
        <p:txBody>
          <a:bodyPr wrap="none" rtlCol="0">
            <a:spAutoFit/>
          </a:bodyPr>
          <a:lstStyle/>
          <a:p>
            <a:r>
              <a:rPr lang="en-US" altLang="ja-JP" dirty="0"/>
              <a:t>A</a:t>
            </a:r>
            <a:r>
              <a:rPr lang="ja-JP" altLang="en-US" dirty="0"/>
              <a:t>さん</a:t>
            </a:r>
            <a:endParaRPr kumimoji="1" lang="ja-JP" altLang="en-US" dirty="0"/>
          </a:p>
        </p:txBody>
      </p:sp>
      <p:sp>
        <p:nvSpPr>
          <p:cNvPr id="45" name="テキスト ボックス 44"/>
          <p:cNvSpPr txBox="1"/>
          <p:nvPr/>
        </p:nvSpPr>
        <p:spPr>
          <a:xfrm>
            <a:off x="6756411" y="4910667"/>
            <a:ext cx="877163" cy="369332"/>
          </a:xfrm>
          <a:prstGeom prst="rect">
            <a:avLst/>
          </a:prstGeom>
          <a:noFill/>
        </p:spPr>
        <p:txBody>
          <a:bodyPr wrap="none" rtlCol="0">
            <a:spAutoFit/>
          </a:bodyPr>
          <a:lstStyle/>
          <a:p>
            <a:r>
              <a:rPr lang="ja-JP" altLang="en-US" dirty="0"/>
              <a:t>Ｂさん</a:t>
            </a:r>
            <a:endParaRPr kumimoji="1" lang="ja-JP" altLang="en-US" dirty="0"/>
          </a:p>
        </p:txBody>
      </p:sp>
      <p:sp>
        <p:nvSpPr>
          <p:cNvPr id="46" name="右矢印 45"/>
          <p:cNvSpPr/>
          <p:nvPr/>
        </p:nvSpPr>
        <p:spPr>
          <a:xfrm>
            <a:off x="2286010" y="3674533"/>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5350943" y="3674533"/>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455343" y="4334934"/>
            <a:ext cx="646331" cy="369332"/>
          </a:xfrm>
          <a:prstGeom prst="rect">
            <a:avLst/>
          </a:prstGeom>
          <a:noFill/>
        </p:spPr>
        <p:txBody>
          <a:bodyPr wrap="none" rtlCol="0">
            <a:spAutoFit/>
          </a:bodyPr>
          <a:lstStyle/>
          <a:p>
            <a:r>
              <a:rPr kumimoji="1" lang="ja-JP" altLang="en-US" dirty="0"/>
              <a:t>送信</a:t>
            </a:r>
          </a:p>
        </p:txBody>
      </p:sp>
      <p:sp>
        <p:nvSpPr>
          <p:cNvPr id="49" name="テキスト ボックス 48"/>
          <p:cNvSpPr txBox="1"/>
          <p:nvPr/>
        </p:nvSpPr>
        <p:spPr>
          <a:xfrm>
            <a:off x="5554143" y="4334934"/>
            <a:ext cx="646331" cy="369332"/>
          </a:xfrm>
          <a:prstGeom prst="rect">
            <a:avLst/>
          </a:prstGeom>
          <a:noFill/>
        </p:spPr>
        <p:txBody>
          <a:bodyPr wrap="none" rtlCol="0">
            <a:spAutoFit/>
          </a:bodyPr>
          <a:lstStyle/>
          <a:p>
            <a:r>
              <a:rPr lang="ja-JP" altLang="en-US" dirty="0"/>
              <a:t>転送</a:t>
            </a:r>
            <a:endParaRPr kumimoji="1" lang="ja-JP" altLang="en-US" dirty="0"/>
          </a:p>
        </p:txBody>
      </p:sp>
      <p:sp>
        <p:nvSpPr>
          <p:cNvPr id="50" name="雲形吹き出し 49"/>
          <p:cNvSpPr/>
          <p:nvPr/>
        </p:nvSpPr>
        <p:spPr>
          <a:xfrm>
            <a:off x="5215477" y="5401733"/>
            <a:ext cx="2184400" cy="1202267"/>
          </a:xfrm>
          <a:prstGeom prst="cloudCallout">
            <a:avLst>
              <a:gd name="adj1" fmla="val 8624"/>
              <a:gd name="adj2" fmla="val -1065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A</a:t>
            </a:r>
            <a:r>
              <a:rPr kumimoji="1" lang="ja-JP" altLang="en-US" dirty="0"/>
              <a:t>さん</a:t>
            </a:r>
            <a:endParaRPr kumimoji="1" lang="en-US" altLang="ja-JP" dirty="0"/>
          </a:p>
          <a:p>
            <a:pPr algn="ctr"/>
            <a:r>
              <a:rPr kumimoji="1" lang="ja-JP" altLang="en-US" dirty="0"/>
              <a:t>からだから</a:t>
            </a:r>
            <a:endParaRPr kumimoji="1" lang="en-US" altLang="ja-JP" dirty="0"/>
          </a:p>
          <a:p>
            <a:pPr algn="ctr"/>
            <a:r>
              <a:rPr kumimoji="1" lang="ja-JP" altLang="en-US" dirty="0"/>
              <a:t>大丈夫</a:t>
            </a:r>
          </a:p>
        </p:txBody>
      </p:sp>
      <p:sp>
        <p:nvSpPr>
          <p:cNvPr id="51" name="右矢印 50"/>
          <p:cNvSpPr/>
          <p:nvPr/>
        </p:nvSpPr>
        <p:spPr>
          <a:xfrm>
            <a:off x="7874010" y="3657600"/>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7890945" y="4301067"/>
            <a:ext cx="1338828" cy="369332"/>
          </a:xfrm>
          <a:prstGeom prst="rect">
            <a:avLst/>
          </a:prstGeom>
          <a:noFill/>
        </p:spPr>
        <p:txBody>
          <a:bodyPr wrap="none" rtlCol="0">
            <a:spAutoFit/>
          </a:bodyPr>
          <a:lstStyle/>
          <a:p>
            <a:r>
              <a:rPr lang="ja-JP" altLang="en-US" dirty="0"/>
              <a:t>転送・・・</a:t>
            </a:r>
            <a:endParaRPr kumimoji="1" lang="ja-JP" altLang="en-US" dirty="0"/>
          </a:p>
        </p:txBody>
      </p:sp>
    </p:spTree>
    <p:extLst>
      <p:ext uri="{BB962C8B-B14F-4D97-AF65-F5344CB8AC3E}">
        <p14:creationId xmlns:p14="http://schemas.microsoft.com/office/powerpoint/2010/main" val="4122286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最近の事例：標的型メール</a:t>
            </a:r>
            <a:r>
              <a:rPr kumimoji="1" lang="en-US" altLang="ja-JP" sz="4000" dirty="0"/>
              <a:t/>
            </a:r>
            <a:br>
              <a:rPr kumimoji="1" lang="en-US" altLang="ja-JP" sz="4000" dirty="0"/>
            </a:br>
            <a:r>
              <a:rPr lang="ja-JP" altLang="ja-JP" sz="4000" dirty="0"/>
              <a:t>　</a:t>
            </a:r>
            <a:r>
              <a:rPr lang="ja-JP" altLang="en-US" sz="4000" dirty="0"/>
              <a:t>（</a:t>
            </a:r>
            <a:r>
              <a:rPr kumimoji="1" lang="ja-JP" altLang="en-US" sz="4000" dirty="0"/>
              <a:t>年金機構の情報漏洩）</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36</a:t>
            </a:fld>
            <a:endParaRPr kumimoji="1" lang="ja-JP" altLang="en-US"/>
          </a:p>
        </p:txBody>
      </p:sp>
      <p:pic>
        <p:nvPicPr>
          <p:cNvPr id="7" name="コンテンツ プレースホルダー 6" descr="スクリーンショット 2015-07-13 12.12.13.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34" r="-179"/>
          <a:stretch/>
        </p:blipFill>
        <p:spPr>
          <a:xfrm>
            <a:off x="965200" y="2116667"/>
            <a:ext cx="7823199" cy="3777622"/>
          </a:xfrm>
        </p:spPr>
      </p:pic>
      <p:sp>
        <p:nvSpPr>
          <p:cNvPr id="8" name="テキスト ボックス 7"/>
          <p:cNvSpPr txBox="1"/>
          <p:nvPr/>
        </p:nvSpPr>
        <p:spPr>
          <a:xfrm>
            <a:off x="5350933" y="5994400"/>
            <a:ext cx="3185487" cy="369332"/>
          </a:xfrm>
          <a:prstGeom prst="rect">
            <a:avLst/>
          </a:prstGeom>
          <a:noFill/>
        </p:spPr>
        <p:txBody>
          <a:bodyPr wrap="none" rtlCol="0">
            <a:spAutoFit/>
          </a:bodyPr>
          <a:lstStyle/>
          <a:p>
            <a:r>
              <a:rPr kumimoji="1" lang="ja-JP" altLang="en-US" dirty="0"/>
              <a:t>株式会社ラック公開資料より</a:t>
            </a:r>
          </a:p>
        </p:txBody>
      </p:sp>
    </p:spTree>
    <p:extLst>
      <p:ext uri="{BB962C8B-B14F-4D97-AF65-F5344CB8AC3E}">
        <p14:creationId xmlns:p14="http://schemas.microsoft.com/office/powerpoint/2010/main" val="1700855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958" y="102188"/>
            <a:ext cx="7886700" cy="1325563"/>
          </a:xfrm>
        </p:spPr>
        <p:txBody>
          <a:bodyPr>
            <a:normAutofit/>
          </a:bodyPr>
          <a:lstStyle/>
          <a:p>
            <a:r>
              <a:rPr kumimoji="1" lang="ja-JP" altLang="en-US" sz="4000" dirty="0"/>
              <a:t>最近の事例：標的型メール</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37</a:t>
            </a:fld>
            <a:endParaRPr kumimoji="1" lang="ja-JP" altLang="en-US"/>
          </a:p>
        </p:txBody>
      </p:sp>
      <p:grpSp>
        <p:nvGrpSpPr>
          <p:cNvPr id="5" name="図形グループ 4"/>
          <p:cNvGrpSpPr/>
          <p:nvPr/>
        </p:nvGrpSpPr>
        <p:grpSpPr>
          <a:xfrm>
            <a:off x="3901965" y="3478611"/>
            <a:ext cx="929824" cy="1322575"/>
            <a:chOff x="3084050" y="2219126"/>
            <a:chExt cx="781479" cy="1060711"/>
          </a:xfrm>
          <a:effectLst/>
        </p:grpSpPr>
        <p:sp>
          <p:nvSpPr>
            <p:cNvPr id="6" name="二等辺三角形 5"/>
            <p:cNvSpPr/>
            <p:nvPr/>
          </p:nvSpPr>
          <p:spPr>
            <a:xfrm>
              <a:off x="3084050" y="2456389"/>
              <a:ext cx="781479" cy="823448"/>
            </a:xfrm>
            <a:prstGeom prst="triangl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3084050" y="2219126"/>
              <a:ext cx="781479" cy="683880"/>
            </a:xfrm>
            <a:prstGeom prst="ellips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pic>
        <p:nvPicPr>
          <p:cNvPr id="24" name="図 23"/>
          <p:cNvPicPr>
            <a:picLocks noChangeAspect="1"/>
          </p:cNvPicPr>
          <p:nvPr/>
        </p:nvPicPr>
        <p:blipFill>
          <a:blip r:embed="rId3">
            <a:extLst>
              <a:ext uri="{BEBA8EAE-BF5A-486C-A8C5-ECC9F3942E4B}">
                <a14:imgProps xmlns:a14="http://schemas.microsoft.com/office/drawing/2010/main">
                  <a14:imgLayer r:embed="rId4">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175958" y="1851199"/>
            <a:ext cx="2184400" cy="2184400"/>
          </a:xfrm>
          <a:prstGeom prst="rect">
            <a:avLst/>
          </a:prstGeom>
        </p:spPr>
      </p:pic>
      <p:sp>
        <p:nvSpPr>
          <p:cNvPr id="25" name="コンテンツ プレースホルダー 24"/>
          <p:cNvSpPr>
            <a:spLocks noGrp="1"/>
          </p:cNvSpPr>
          <p:nvPr>
            <p:ph idx="1"/>
          </p:nvPr>
        </p:nvSpPr>
        <p:spPr>
          <a:xfrm>
            <a:off x="474153" y="1223941"/>
            <a:ext cx="7337042" cy="955396"/>
          </a:xfrm>
        </p:spPr>
        <p:txBody>
          <a:bodyPr>
            <a:normAutofit/>
          </a:bodyPr>
          <a:lstStyle/>
          <a:p>
            <a:r>
              <a:rPr lang="ja-JP" altLang="en-US" sz="2400" dirty="0"/>
              <a:t>チェーンメール形式のマルウェア付きメール</a:t>
            </a:r>
            <a:endParaRPr lang="en-US" altLang="ja-JP" sz="2400" dirty="0"/>
          </a:p>
          <a:p>
            <a:r>
              <a:rPr kumimoji="1" lang="ja-JP" altLang="en-US" sz="2400" dirty="0"/>
              <a:t>ゼロデイ攻撃、文面は学会</a:t>
            </a:r>
            <a:r>
              <a:rPr kumimoji="1" lang="en-US" altLang="ja-JP" sz="2400" dirty="0"/>
              <a:t>HP</a:t>
            </a:r>
            <a:r>
              <a:rPr kumimoji="1" lang="ja-JP" altLang="en-US" sz="2400" dirty="0"/>
              <a:t>からの引用</a:t>
            </a:r>
          </a:p>
        </p:txBody>
      </p:sp>
      <p:grpSp>
        <p:nvGrpSpPr>
          <p:cNvPr id="26" name="図形グループ 25"/>
          <p:cNvGrpSpPr/>
          <p:nvPr/>
        </p:nvGrpSpPr>
        <p:grpSpPr>
          <a:xfrm>
            <a:off x="982047" y="3476562"/>
            <a:ext cx="929824" cy="1322575"/>
            <a:chOff x="3084050" y="2219126"/>
            <a:chExt cx="781479" cy="1060711"/>
          </a:xfrm>
          <a:solidFill>
            <a:schemeClr val="tx1"/>
          </a:solidFill>
          <a:effectLst/>
        </p:grpSpPr>
        <p:sp>
          <p:nvSpPr>
            <p:cNvPr id="27" name="二等辺三角形 26"/>
            <p:cNvSpPr/>
            <p:nvPr/>
          </p:nvSpPr>
          <p:spPr>
            <a:xfrm>
              <a:off x="3084050" y="2456389"/>
              <a:ext cx="781479" cy="823448"/>
            </a:xfrm>
            <a:prstGeom prst="triangle">
              <a:avLst/>
            </a:prstGeom>
            <a:grp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8" name="円/楕円 27"/>
            <p:cNvSpPr/>
            <p:nvPr/>
          </p:nvSpPr>
          <p:spPr>
            <a:xfrm>
              <a:off x="3084050" y="2219126"/>
              <a:ext cx="781479" cy="683880"/>
            </a:xfrm>
            <a:prstGeom prst="ellipse">
              <a:avLst/>
            </a:prstGeom>
            <a:grp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29" name="図形グループ 28"/>
          <p:cNvGrpSpPr/>
          <p:nvPr/>
        </p:nvGrpSpPr>
        <p:grpSpPr>
          <a:xfrm>
            <a:off x="6678355" y="3440190"/>
            <a:ext cx="929824" cy="1322575"/>
            <a:chOff x="3084050" y="2219126"/>
            <a:chExt cx="781479" cy="1060711"/>
          </a:xfrm>
          <a:effectLst/>
        </p:grpSpPr>
        <p:sp>
          <p:nvSpPr>
            <p:cNvPr id="30" name="二等辺三角形 29"/>
            <p:cNvSpPr/>
            <p:nvPr/>
          </p:nvSpPr>
          <p:spPr>
            <a:xfrm>
              <a:off x="3084050" y="2456389"/>
              <a:ext cx="781479" cy="823448"/>
            </a:xfrm>
            <a:prstGeom prst="triangl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1" name="円/楕円 30"/>
            <p:cNvSpPr/>
            <p:nvPr/>
          </p:nvSpPr>
          <p:spPr>
            <a:xfrm>
              <a:off x="3084050" y="2219126"/>
              <a:ext cx="781479" cy="683880"/>
            </a:xfrm>
            <a:prstGeom prst="ellipse">
              <a:avLst/>
            </a:prstGeom>
            <a:ln w="38100" cmpd="sng">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pic>
        <p:nvPicPr>
          <p:cNvPr id="32" name="図 31"/>
          <p:cNvPicPr>
            <a:picLocks noChangeAspect="1"/>
          </p:cNvPicPr>
          <p:nvPr/>
        </p:nvPicPr>
        <p:blipFill>
          <a:blip r:embed="rId3">
            <a:extLst>
              <a:ext uri="{BEBA8EAE-BF5A-486C-A8C5-ECC9F3942E4B}">
                <a14:imgProps xmlns:a14="http://schemas.microsoft.com/office/drawing/2010/main">
                  <a14:imgLayer r:embed="rId5">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3074564" y="1883471"/>
            <a:ext cx="2184400" cy="2184400"/>
          </a:xfrm>
          <a:prstGeom prst="rect">
            <a:avLst/>
          </a:prstGeom>
        </p:spPr>
      </p:pic>
      <p:pic>
        <p:nvPicPr>
          <p:cNvPr id="33" name="図 32"/>
          <p:cNvPicPr>
            <a:picLocks noChangeAspect="1"/>
          </p:cNvPicPr>
          <p:nvPr/>
        </p:nvPicPr>
        <p:blipFill>
          <a:blip r:embed="rId3">
            <a:extLst>
              <a:ext uri="{BEBA8EAE-BF5A-486C-A8C5-ECC9F3942E4B}">
                <a14:imgProps xmlns:a14="http://schemas.microsoft.com/office/drawing/2010/main">
                  <a14:imgLayer r:embed="rId6">
                    <a14:imgEffect>
                      <a14:backgroundRemoval t="9884" b="89826" l="872" r="89826">
                        <a14:foregroundMark x1="13663" y1="46221" x2="13663" y2="46221"/>
                        <a14:foregroundMark x1="8721" y1="40698" x2="8721" y2="40698"/>
                        <a14:foregroundMark x1="15988" y1="35174" x2="15988" y2="35174"/>
                      </a14:backgroundRemoval>
                    </a14:imgEffect>
                  </a14:imgLayer>
                </a14:imgProps>
              </a:ext>
            </a:extLst>
          </a:blip>
          <a:stretch>
            <a:fillRect/>
          </a:stretch>
        </p:blipFill>
        <p:spPr>
          <a:xfrm>
            <a:off x="5940921" y="1849149"/>
            <a:ext cx="2184400" cy="2184400"/>
          </a:xfrm>
          <a:prstGeom prst="rect">
            <a:avLst/>
          </a:prstGeom>
        </p:spPr>
      </p:pic>
      <p:grpSp>
        <p:nvGrpSpPr>
          <p:cNvPr id="3" name="図形グループ 2"/>
          <p:cNvGrpSpPr/>
          <p:nvPr/>
        </p:nvGrpSpPr>
        <p:grpSpPr>
          <a:xfrm>
            <a:off x="1028283" y="3540743"/>
            <a:ext cx="830160" cy="727278"/>
            <a:chOff x="1028283" y="3540743"/>
            <a:chExt cx="830160" cy="727278"/>
          </a:xfrm>
        </p:grpSpPr>
        <p:sp>
          <p:nvSpPr>
            <p:cNvPr id="35" name="パイ 34"/>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8" name="直線コネクタ 3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36" name="パイ 35"/>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3" name="テキスト ボックス 42"/>
          <p:cNvSpPr txBox="1"/>
          <p:nvPr/>
        </p:nvSpPr>
        <p:spPr>
          <a:xfrm>
            <a:off x="660410" y="4910667"/>
            <a:ext cx="1569660" cy="369332"/>
          </a:xfrm>
          <a:prstGeom prst="rect">
            <a:avLst/>
          </a:prstGeom>
          <a:noFill/>
        </p:spPr>
        <p:txBody>
          <a:bodyPr wrap="none" rtlCol="0">
            <a:spAutoFit/>
          </a:bodyPr>
          <a:lstStyle/>
          <a:p>
            <a:r>
              <a:rPr kumimoji="1" lang="ja-JP" altLang="en-US" dirty="0"/>
              <a:t>不正な送信者</a:t>
            </a:r>
          </a:p>
        </p:txBody>
      </p:sp>
      <p:sp>
        <p:nvSpPr>
          <p:cNvPr id="44" name="テキスト ボックス 43"/>
          <p:cNvSpPr txBox="1"/>
          <p:nvPr/>
        </p:nvSpPr>
        <p:spPr>
          <a:xfrm>
            <a:off x="3691478" y="4910667"/>
            <a:ext cx="1107996" cy="369332"/>
          </a:xfrm>
          <a:prstGeom prst="rect">
            <a:avLst/>
          </a:prstGeom>
          <a:noFill/>
        </p:spPr>
        <p:txBody>
          <a:bodyPr wrap="none" rtlCol="0">
            <a:spAutoFit/>
          </a:bodyPr>
          <a:lstStyle/>
          <a:p>
            <a:r>
              <a:rPr lang="en-US" altLang="ja-JP" dirty="0"/>
              <a:t>△△</a:t>
            </a:r>
            <a:r>
              <a:rPr lang="ja-JP" altLang="en-US" dirty="0"/>
              <a:t>大学</a:t>
            </a:r>
            <a:endParaRPr kumimoji="1" lang="ja-JP" altLang="en-US" dirty="0"/>
          </a:p>
        </p:txBody>
      </p:sp>
      <p:sp>
        <p:nvSpPr>
          <p:cNvPr id="45" name="テキスト ボックス 44"/>
          <p:cNvSpPr txBox="1"/>
          <p:nvPr/>
        </p:nvSpPr>
        <p:spPr>
          <a:xfrm>
            <a:off x="6553209" y="4910667"/>
            <a:ext cx="1107996" cy="369332"/>
          </a:xfrm>
          <a:prstGeom prst="rect">
            <a:avLst/>
          </a:prstGeom>
          <a:noFill/>
        </p:spPr>
        <p:txBody>
          <a:bodyPr wrap="none" rtlCol="0">
            <a:spAutoFit/>
          </a:bodyPr>
          <a:lstStyle/>
          <a:p>
            <a:r>
              <a:rPr lang="en-US" altLang="ja-JP" dirty="0"/>
              <a:t>□□</a:t>
            </a:r>
            <a:r>
              <a:rPr lang="ja-JP" altLang="en-US" dirty="0"/>
              <a:t>大学</a:t>
            </a:r>
            <a:endParaRPr kumimoji="1" lang="ja-JP" altLang="en-US" dirty="0"/>
          </a:p>
        </p:txBody>
      </p:sp>
      <p:sp>
        <p:nvSpPr>
          <p:cNvPr id="46" name="右矢印 45"/>
          <p:cNvSpPr/>
          <p:nvPr/>
        </p:nvSpPr>
        <p:spPr>
          <a:xfrm>
            <a:off x="2286010" y="3674533"/>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5350943" y="3674533"/>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455343" y="4334934"/>
            <a:ext cx="646331" cy="369332"/>
          </a:xfrm>
          <a:prstGeom prst="rect">
            <a:avLst/>
          </a:prstGeom>
          <a:noFill/>
        </p:spPr>
        <p:txBody>
          <a:bodyPr wrap="none" rtlCol="0">
            <a:spAutoFit/>
          </a:bodyPr>
          <a:lstStyle/>
          <a:p>
            <a:r>
              <a:rPr kumimoji="1" lang="ja-JP" altLang="en-US" dirty="0"/>
              <a:t>送信</a:t>
            </a:r>
          </a:p>
        </p:txBody>
      </p:sp>
      <p:sp>
        <p:nvSpPr>
          <p:cNvPr id="49" name="テキスト ボックス 48"/>
          <p:cNvSpPr txBox="1"/>
          <p:nvPr/>
        </p:nvSpPr>
        <p:spPr>
          <a:xfrm>
            <a:off x="5554143" y="4334934"/>
            <a:ext cx="646331" cy="369332"/>
          </a:xfrm>
          <a:prstGeom prst="rect">
            <a:avLst/>
          </a:prstGeom>
          <a:noFill/>
        </p:spPr>
        <p:txBody>
          <a:bodyPr wrap="none" rtlCol="0">
            <a:spAutoFit/>
          </a:bodyPr>
          <a:lstStyle/>
          <a:p>
            <a:r>
              <a:rPr lang="ja-JP" altLang="en-US" dirty="0"/>
              <a:t>転送</a:t>
            </a:r>
            <a:endParaRPr kumimoji="1" lang="ja-JP" altLang="en-US" dirty="0"/>
          </a:p>
        </p:txBody>
      </p:sp>
      <p:sp>
        <p:nvSpPr>
          <p:cNvPr id="50" name="雲形吹き出し 49"/>
          <p:cNvSpPr/>
          <p:nvPr/>
        </p:nvSpPr>
        <p:spPr>
          <a:xfrm>
            <a:off x="6824133" y="5452532"/>
            <a:ext cx="2184400" cy="1202267"/>
          </a:xfrm>
          <a:prstGeom prst="cloudCallout">
            <a:avLst>
              <a:gd name="adj1" fmla="val -10756"/>
              <a:gd name="adj2" fmla="val -1036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t>△△</a:t>
            </a:r>
            <a:r>
              <a:rPr lang="ja-JP" altLang="en-US" dirty="0"/>
              <a:t>大学</a:t>
            </a:r>
            <a:endParaRPr kumimoji="1" lang="en-US" altLang="ja-JP" dirty="0"/>
          </a:p>
          <a:p>
            <a:pPr algn="ctr"/>
            <a:r>
              <a:rPr kumimoji="1" lang="ja-JP" altLang="en-US" dirty="0"/>
              <a:t>からだから</a:t>
            </a:r>
            <a:endParaRPr kumimoji="1" lang="en-US" altLang="ja-JP" dirty="0"/>
          </a:p>
          <a:p>
            <a:pPr algn="ctr"/>
            <a:r>
              <a:rPr kumimoji="1" lang="ja-JP" altLang="en-US" dirty="0"/>
              <a:t>大丈夫</a:t>
            </a:r>
          </a:p>
        </p:txBody>
      </p:sp>
      <p:sp>
        <p:nvSpPr>
          <p:cNvPr id="51" name="右矢印 50"/>
          <p:cNvSpPr/>
          <p:nvPr/>
        </p:nvSpPr>
        <p:spPr>
          <a:xfrm>
            <a:off x="7874010" y="3657600"/>
            <a:ext cx="1100666" cy="52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7890945" y="4301067"/>
            <a:ext cx="1338828" cy="369332"/>
          </a:xfrm>
          <a:prstGeom prst="rect">
            <a:avLst/>
          </a:prstGeom>
          <a:noFill/>
        </p:spPr>
        <p:txBody>
          <a:bodyPr wrap="none" rtlCol="0">
            <a:spAutoFit/>
          </a:bodyPr>
          <a:lstStyle/>
          <a:p>
            <a:r>
              <a:rPr lang="ja-JP" altLang="en-US" dirty="0"/>
              <a:t>転送・・・</a:t>
            </a:r>
            <a:endParaRPr kumimoji="1" lang="ja-JP" altLang="en-US" dirty="0"/>
          </a:p>
        </p:txBody>
      </p:sp>
      <p:sp>
        <p:nvSpPr>
          <p:cNvPr id="34" name="雲形吹き出し 33"/>
          <p:cNvSpPr/>
          <p:nvPr/>
        </p:nvSpPr>
        <p:spPr>
          <a:xfrm>
            <a:off x="3776144" y="5384800"/>
            <a:ext cx="2184400" cy="1202267"/>
          </a:xfrm>
          <a:prstGeom prst="cloudCallout">
            <a:avLst>
              <a:gd name="adj1" fmla="val -1454"/>
              <a:gd name="adj2" fmla="val -1163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学会からだ会員に転送しよう。</a:t>
            </a:r>
          </a:p>
        </p:txBody>
      </p:sp>
      <p:sp>
        <p:nvSpPr>
          <p:cNvPr id="37" name="雲形吹き出し 36"/>
          <p:cNvSpPr/>
          <p:nvPr/>
        </p:nvSpPr>
        <p:spPr>
          <a:xfrm>
            <a:off x="457210" y="5317066"/>
            <a:ext cx="2184400" cy="1202267"/>
          </a:xfrm>
          <a:prstGeom prst="cloudCallout">
            <a:avLst>
              <a:gd name="adj1" fmla="val 8624"/>
              <a:gd name="adj2" fmla="val -1065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a:t>
            </a:r>
            <a:r>
              <a:rPr kumimoji="1" lang="ja-JP" altLang="en-US" dirty="0"/>
              <a:t>学会からです。</a:t>
            </a:r>
          </a:p>
        </p:txBody>
      </p:sp>
      <p:grpSp>
        <p:nvGrpSpPr>
          <p:cNvPr id="8" name="図形グループ 7"/>
          <p:cNvGrpSpPr/>
          <p:nvPr/>
        </p:nvGrpSpPr>
        <p:grpSpPr>
          <a:xfrm>
            <a:off x="1676314" y="2777067"/>
            <a:ext cx="406486" cy="366878"/>
            <a:chOff x="1896447" y="2104964"/>
            <a:chExt cx="929824" cy="852714"/>
          </a:xfrm>
        </p:grpSpPr>
        <p:sp>
          <p:nvSpPr>
            <p:cNvPr id="55" name="円/楕円 54"/>
            <p:cNvSpPr/>
            <p:nvPr/>
          </p:nvSpPr>
          <p:spPr>
            <a:xfrm>
              <a:off x="1896447" y="2104964"/>
              <a:ext cx="929824" cy="852714"/>
            </a:xfrm>
            <a:prstGeom prst="ellipse">
              <a:avLst/>
            </a:prstGeom>
            <a:solidFill>
              <a:schemeClr val="tx1"/>
            </a:solid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56" name="図形グループ 55"/>
            <p:cNvGrpSpPr/>
            <p:nvPr/>
          </p:nvGrpSpPr>
          <p:grpSpPr>
            <a:xfrm>
              <a:off x="1942683" y="2169143"/>
              <a:ext cx="830160" cy="727278"/>
              <a:chOff x="1028283" y="3540743"/>
              <a:chExt cx="830160" cy="727278"/>
            </a:xfrm>
          </p:grpSpPr>
          <p:sp>
            <p:nvSpPr>
              <p:cNvPr id="57" name="パイ 56"/>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63" name="パイ 62"/>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grpSp>
      <p:sp>
        <p:nvSpPr>
          <p:cNvPr id="9" name="テキスト ボックス 8"/>
          <p:cNvSpPr txBox="1"/>
          <p:nvPr/>
        </p:nvSpPr>
        <p:spPr>
          <a:xfrm>
            <a:off x="1405467" y="3149601"/>
            <a:ext cx="1082348" cy="307777"/>
          </a:xfrm>
          <a:prstGeom prst="rect">
            <a:avLst/>
          </a:prstGeom>
          <a:noFill/>
        </p:spPr>
        <p:txBody>
          <a:bodyPr wrap="none" rtlCol="0">
            <a:spAutoFit/>
          </a:bodyPr>
          <a:lstStyle/>
          <a:p>
            <a:r>
              <a:rPr kumimoji="1" lang="ja-JP" altLang="en-US" sz="1400" dirty="0"/>
              <a:t>マルウェア</a:t>
            </a:r>
          </a:p>
        </p:txBody>
      </p:sp>
      <p:grpSp>
        <p:nvGrpSpPr>
          <p:cNvPr id="64" name="図形グループ 63"/>
          <p:cNvGrpSpPr/>
          <p:nvPr/>
        </p:nvGrpSpPr>
        <p:grpSpPr>
          <a:xfrm>
            <a:off x="4605780" y="2794000"/>
            <a:ext cx="406486" cy="366878"/>
            <a:chOff x="1896447" y="2104964"/>
            <a:chExt cx="929824" cy="852714"/>
          </a:xfrm>
        </p:grpSpPr>
        <p:sp>
          <p:nvSpPr>
            <p:cNvPr id="65" name="円/楕円 64"/>
            <p:cNvSpPr/>
            <p:nvPr/>
          </p:nvSpPr>
          <p:spPr>
            <a:xfrm>
              <a:off x="1896447" y="2104964"/>
              <a:ext cx="929824" cy="852714"/>
            </a:xfrm>
            <a:prstGeom prst="ellipse">
              <a:avLst/>
            </a:prstGeom>
            <a:solidFill>
              <a:schemeClr val="tx1"/>
            </a:solid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66" name="図形グループ 65"/>
            <p:cNvGrpSpPr/>
            <p:nvPr/>
          </p:nvGrpSpPr>
          <p:grpSpPr>
            <a:xfrm>
              <a:off x="1942683" y="2169143"/>
              <a:ext cx="830160" cy="727278"/>
              <a:chOff x="1028283" y="3540743"/>
              <a:chExt cx="830160" cy="727278"/>
            </a:xfrm>
          </p:grpSpPr>
          <p:sp>
            <p:nvSpPr>
              <p:cNvPr id="67" name="パイ 66"/>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8" name="直線コネクタ 6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73" name="パイ 72"/>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74" name="図形グループ 73"/>
          <p:cNvGrpSpPr/>
          <p:nvPr/>
        </p:nvGrpSpPr>
        <p:grpSpPr>
          <a:xfrm>
            <a:off x="7450580" y="2794000"/>
            <a:ext cx="406486" cy="366878"/>
            <a:chOff x="1896447" y="2104964"/>
            <a:chExt cx="929824" cy="852714"/>
          </a:xfrm>
        </p:grpSpPr>
        <p:sp>
          <p:nvSpPr>
            <p:cNvPr id="75" name="円/楕円 74"/>
            <p:cNvSpPr/>
            <p:nvPr/>
          </p:nvSpPr>
          <p:spPr>
            <a:xfrm>
              <a:off x="1896447" y="2104964"/>
              <a:ext cx="929824" cy="852714"/>
            </a:xfrm>
            <a:prstGeom prst="ellipse">
              <a:avLst/>
            </a:prstGeom>
            <a:solidFill>
              <a:schemeClr val="tx1"/>
            </a:solid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76" name="図形グループ 75"/>
            <p:cNvGrpSpPr/>
            <p:nvPr/>
          </p:nvGrpSpPr>
          <p:grpSpPr>
            <a:xfrm>
              <a:off x="1942683" y="2169143"/>
              <a:ext cx="830160" cy="727278"/>
              <a:chOff x="1028283" y="3540743"/>
              <a:chExt cx="830160" cy="727278"/>
            </a:xfrm>
          </p:grpSpPr>
          <p:sp>
            <p:nvSpPr>
              <p:cNvPr id="77" name="パイ 76"/>
              <p:cNvSpPr/>
              <p:nvPr/>
            </p:nvSpPr>
            <p:spPr>
              <a:xfrm>
                <a:off x="1072920" y="3650221"/>
                <a:ext cx="755206" cy="617800"/>
              </a:xfrm>
              <a:prstGeom prst="pie">
                <a:avLst>
                  <a:gd name="adj1" fmla="val 0"/>
                  <a:gd name="adj2" fmla="val 1065686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8" name="直線コネクタ 77"/>
              <p:cNvCxnSpPr/>
              <p:nvPr/>
            </p:nvCxnSpPr>
            <p:spPr>
              <a:xfrm>
                <a:off x="1210743" y="40110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a:off x="1452043" y="40745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1718743" y="399838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a:off x="1331393" y="4055533"/>
                <a:ext cx="0" cy="18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1591743" y="4049183"/>
                <a:ext cx="0" cy="184150"/>
              </a:xfrm>
              <a:prstGeom prst="line">
                <a:avLst/>
              </a:prstGeom>
            </p:spPr>
            <p:style>
              <a:lnRef idx="2">
                <a:schemeClr val="accent1"/>
              </a:lnRef>
              <a:fillRef idx="0">
                <a:schemeClr val="accent1"/>
              </a:fillRef>
              <a:effectRef idx="1">
                <a:schemeClr val="accent1"/>
              </a:effectRef>
              <a:fontRef idx="minor">
                <a:schemeClr val="tx1"/>
              </a:fontRef>
            </p:style>
          </p:cxnSp>
          <p:sp>
            <p:nvSpPr>
              <p:cNvPr id="83" name="パイ 82"/>
              <p:cNvSpPr/>
              <p:nvPr/>
            </p:nvSpPr>
            <p:spPr>
              <a:xfrm>
                <a:off x="1028283" y="3540743"/>
                <a:ext cx="830160" cy="622740"/>
              </a:xfrm>
              <a:prstGeom prst="pie">
                <a:avLst>
                  <a:gd name="adj1" fmla="val 0"/>
                  <a:gd name="adj2" fmla="val 1065686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grpSp>
    </p:spTree>
    <p:extLst>
      <p:ext uri="{BB962C8B-B14F-4D97-AF65-F5344CB8AC3E}">
        <p14:creationId xmlns:p14="http://schemas.microsoft.com/office/powerpoint/2010/main" val="3215973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標的型メールへの対応</a:t>
            </a:r>
          </a:p>
        </p:txBody>
      </p:sp>
      <p:sp>
        <p:nvSpPr>
          <p:cNvPr id="3" name="コンテンツ プレースホルダー 2"/>
          <p:cNvSpPr>
            <a:spLocks noGrp="1"/>
          </p:cNvSpPr>
          <p:nvPr>
            <p:ph idx="1"/>
          </p:nvPr>
        </p:nvSpPr>
        <p:spPr/>
        <p:txBody>
          <a:bodyPr>
            <a:normAutofit/>
          </a:bodyPr>
          <a:lstStyle/>
          <a:p>
            <a:r>
              <a:rPr kumimoji="1" lang="ja-JP" altLang="en-US" sz="2800" dirty="0"/>
              <a:t>チェーンメール　（メールを転送させようとするもの）</a:t>
            </a:r>
            <a:endParaRPr kumimoji="1" lang="en-US" altLang="ja-JP" sz="2800" dirty="0"/>
          </a:p>
          <a:p>
            <a:pPr lvl="1"/>
            <a:r>
              <a:rPr lang="ja-JP" altLang="en-US" sz="2400" dirty="0"/>
              <a:t>転送しない</a:t>
            </a:r>
            <a:endParaRPr kumimoji="1" lang="en-US" altLang="ja-JP" sz="2400" dirty="0"/>
          </a:p>
          <a:p>
            <a:r>
              <a:rPr lang="ja-JP" altLang="en-US" sz="2800" dirty="0"/>
              <a:t>トロイの木馬　（危険な添付ファイル）</a:t>
            </a:r>
            <a:endParaRPr lang="en-US" altLang="ja-JP" sz="2800" dirty="0"/>
          </a:p>
          <a:p>
            <a:pPr lvl="1"/>
            <a:r>
              <a:rPr lang="ja-JP" altLang="en-US" sz="2400" dirty="0"/>
              <a:t>添付ファイルはクリックしない</a:t>
            </a:r>
            <a:endParaRPr lang="en-US" altLang="ja-JP" sz="2400" dirty="0"/>
          </a:p>
          <a:p>
            <a:r>
              <a:rPr kumimoji="1" lang="ja-JP" altLang="en-US" sz="2800" dirty="0"/>
              <a:t>偽装アドレス　（メールの文面中のリンク）</a:t>
            </a:r>
            <a:endParaRPr kumimoji="1" lang="en-US" altLang="ja-JP" sz="2800" dirty="0"/>
          </a:p>
          <a:p>
            <a:pPr lvl="1"/>
            <a:r>
              <a:rPr lang="ja-JP" altLang="en-US" sz="2400" dirty="0"/>
              <a:t>アドレスの確認</a:t>
            </a:r>
            <a:endParaRPr lang="en-US" altLang="ja-JP" sz="2400" dirty="0"/>
          </a:p>
          <a:p>
            <a:pPr lvl="1"/>
            <a:r>
              <a:rPr kumimoji="1" lang="ja-JP" altLang="en-US" sz="2400" dirty="0"/>
              <a:t>似ているものは不可</a:t>
            </a:r>
            <a:endParaRPr kumimoji="1" lang="en-US" altLang="ja-JP" sz="2400" dirty="0"/>
          </a:p>
          <a:p>
            <a:r>
              <a:rPr lang="ja-JP" altLang="en-US" sz="2800" dirty="0"/>
              <a:t>偽装文書　（内容の疑わしいもの）</a:t>
            </a:r>
            <a:endParaRPr lang="en-US" altLang="ja-JP" sz="2800" dirty="0"/>
          </a:p>
          <a:p>
            <a:pPr lvl="1"/>
            <a:r>
              <a:rPr lang="ja-JP" altLang="en-US" sz="2400" dirty="0"/>
              <a:t>内容によっては送信者に確認</a:t>
            </a:r>
            <a:endParaRPr lang="en-US" altLang="ja-JP" sz="2400" dirty="0"/>
          </a:p>
          <a:p>
            <a:pPr lvl="1"/>
            <a:r>
              <a:rPr kumimoji="1" lang="ja-JP" altLang="en-US" sz="2400" dirty="0"/>
              <a:t>可能であれば電話など別経路で確認する</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38</a:t>
            </a:fld>
            <a:endParaRPr kumimoji="1" lang="ja-JP" altLang="en-US" dirty="0"/>
          </a:p>
        </p:txBody>
      </p:sp>
    </p:spTree>
    <p:extLst>
      <p:ext uri="{BB962C8B-B14F-4D97-AF65-F5344CB8AC3E}">
        <p14:creationId xmlns:p14="http://schemas.microsoft.com/office/powerpoint/2010/main" val="297280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プライバシーとアイデンティティ</a:t>
            </a:r>
            <a:endParaRPr kumimoji="1" lang="ja-JP" altLang="en-US" sz="4000" dirty="0"/>
          </a:p>
        </p:txBody>
      </p:sp>
      <p:sp>
        <p:nvSpPr>
          <p:cNvPr id="3" name="コンテンツ プレースホルダー 2"/>
          <p:cNvSpPr>
            <a:spLocks noGrp="1"/>
          </p:cNvSpPr>
          <p:nvPr>
            <p:ph idx="1"/>
          </p:nvPr>
        </p:nvSpPr>
        <p:spPr/>
        <p:txBody>
          <a:bodyPr>
            <a:normAutofit fontScale="92500"/>
          </a:bodyPr>
          <a:lstStyle/>
          <a:p>
            <a:r>
              <a:rPr kumimoji="1" lang="ja-JP" altLang="en-US" sz="2800" dirty="0"/>
              <a:t>プライバシー</a:t>
            </a:r>
            <a:endParaRPr kumimoji="1" lang="en-US" altLang="ja-JP" sz="2800" dirty="0"/>
          </a:p>
          <a:p>
            <a:pPr marL="0" indent="0">
              <a:buNone/>
            </a:pPr>
            <a:r>
              <a:rPr lang="ja-JP" altLang="en-US" sz="2800" dirty="0"/>
              <a:t>個人や家庭内の私事・私生活。個人の秘密。また、それが他人から干渉・侵害を受けない権利。</a:t>
            </a:r>
            <a:r>
              <a:rPr lang="en-US" altLang="ja-JP" sz="2800" dirty="0"/>
              <a:t/>
            </a:r>
            <a:br>
              <a:rPr lang="en-US" altLang="ja-JP" sz="2800" dirty="0"/>
            </a:br>
            <a:endParaRPr kumimoji="1" lang="en-US" altLang="ja-JP" sz="2800" dirty="0"/>
          </a:p>
          <a:p>
            <a:r>
              <a:rPr lang="ja-JP" altLang="en-US" sz="2800" dirty="0"/>
              <a:t>アイデンティティ</a:t>
            </a:r>
            <a:endParaRPr lang="en-US" altLang="ja-JP" sz="2800" dirty="0"/>
          </a:p>
          <a:p>
            <a:pPr marL="0" indent="0">
              <a:buNone/>
            </a:pPr>
            <a:r>
              <a:rPr lang="ja-JP" altLang="en-US" sz="2800" b="1" dirty="0"/>
              <a:t>１</a:t>
            </a:r>
            <a:r>
              <a:rPr lang="ja-JP" altLang="en-US" sz="2800" dirty="0"/>
              <a:t> 自己が環境や時間の変化にかかわらず、連続する同一のものであること。主体性。自己同一性。「</a:t>
            </a:r>
            <a:r>
              <a:rPr lang="en-US" altLang="ja-JP" sz="2800" dirty="0"/>
              <a:t>―</a:t>
            </a:r>
            <a:r>
              <a:rPr lang="ja-JP" altLang="en-US" sz="2800" dirty="0"/>
              <a:t>の喪失」</a:t>
            </a:r>
          </a:p>
          <a:p>
            <a:pPr marL="0" indent="0">
              <a:buNone/>
            </a:pPr>
            <a:r>
              <a:rPr lang="ja-JP" altLang="en-US" sz="2800" b="1" dirty="0"/>
              <a:t>２</a:t>
            </a:r>
            <a:r>
              <a:rPr lang="ja-JP" altLang="en-US" sz="2800" dirty="0"/>
              <a:t> 本人にまちがいないこと。また、身分証明。</a:t>
            </a:r>
            <a:r>
              <a:rPr lang="en-US" altLang="ja-JP" sz="2800" dirty="0"/>
              <a:t/>
            </a:r>
            <a:br>
              <a:rPr lang="en-US" altLang="ja-JP" sz="2800" dirty="0"/>
            </a:br>
            <a:endParaRPr lang="en-US" altLang="ja-JP" sz="2800" dirty="0"/>
          </a:p>
          <a:p>
            <a:pPr marL="0" indent="0" algn="r">
              <a:buNone/>
            </a:pPr>
            <a:r>
              <a:rPr lang="ja-JP" altLang="en-US" sz="2800" dirty="0"/>
              <a:t>（大辞泉</a:t>
            </a:r>
            <a:r>
              <a:rPr lang="ja-JP" altLang="en-US" dirty="0"/>
              <a:t>）</a:t>
            </a:r>
            <a:endParaRPr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39</a:t>
            </a:fld>
            <a:endParaRPr kumimoji="1" lang="ja-JP" altLang="en-US" dirty="0"/>
          </a:p>
        </p:txBody>
      </p:sp>
    </p:spTree>
    <p:extLst>
      <p:ext uri="{BB962C8B-B14F-4D97-AF65-F5344CB8AC3E}">
        <p14:creationId xmlns:p14="http://schemas.microsoft.com/office/powerpoint/2010/main" val="24760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人を狙った攻撃</a:t>
            </a:r>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a:t>
            </a:fld>
            <a:endParaRPr kumimoji="1" lang="ja-JP" altLang="en-US"/>
          </a:p>
        </p:txBody>
      </p:sp>
    </p:spTree>
    <p:extLst>
      <p:ext uri="{BB962C8B-B14F-4D97-AF65-F5344CB8AC3E}">
        <p14:creationId xmlns:p14="http://schemas.microsoft.com/office/powerpoint/2010/main" val="3653118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lnSpcReduction="10000"/>
          </a:bodyPr>
          <a:lstStyle/>
          <a:p>
            <a:r>
              <a:rPr kumimoji="1" lang="ja-JP" altLang="en-US" sz="3600" dirty="0"/>
              <a:t>特定のサービスを利用する際に、</a:t>
            </a:r>
            <a:r>
              <a:rPr lang="ja-JP" altLang="en-US" sz="3600" dirty="0"/>
              <a:t>個人情報の提供が必要</a:t>
            </a:r>
            <a:r>
              <a:rPr lang="en-US" altLang="ja-JP" sz="3600" dirty="0"/>
              <a:t>→</a:t>
            </a:r>
            <a:r>
              <a:rPr lang="ja-JP" altLang="en-US" sz="3600" dirty="0"/>
              <a:t>漏洩のリスク</a:t>
            </a:r>
            <a:endParaRPr lang="en-US" altLang="ja-JP" sz="3600" dirty="0"/>
          </a:p>
          <a:p>
            <a:r>
              <a:rPr lang="ja-JP" altLang="en-US" sz="3600" dirty="0"/>
              <a:t>オンライン決済：クレジットカード番号</a:t>
            </a:r>
            <a:r>
              <a:rPr lang="en-US" altLang="ja-JP" sz="3600" dirty="0"/>
              <a:t/>
            </a:r>
            <a:br>
              <a:rPr lang="en-US" altLang="ja-JP" sz="3600" dirty="0"/>
            </a:br>
            <a:r>
              <a:rPr lang="en-US" altLang="ja-JP" sz="3600" dirty="0"/>
              <a:t>→</a:t>
            </a:r>
            <a:r>
              <a:rPr lang="ja-JP" altLang="en-US" sz="3600" dirty="0"/>
              <a:t>カード番号漏洩のリスク</a:t>
            </a:r>
            <a:endParaRPr lang="en-US" altLang="ja-JP" sz="3600" dirty="0"/>
          </a:p>
          <a:p>
            <a:endParaRPr lang="en-US" altLang="ja-JP" sz="3600" dirty="0"/>
          </a:p>
          <a:p>
            <a:r>
              <a:rPr lang="ja-JP" altLang="en-US" sz="3600" dirty="0"/>
              <a:t>アプリの利用：行動履歴</a:t>
            </a:r>
            <a:r>
              <a:rPr lang="en-US" altLang="ja-JP" sz="3600" dirty="0"/>
              <a:t/>
            </a:r>
            <a:br>
              <a:rPr lang="en-US" altLang="ja-JP" sz="3600" dirty="0"/>
            </a:br>
            <a:r>
              <a:rPr lang="en-US" altLang="ja-JP" sz="3600" dirty="0"/>
              <a:t>→</a:t>
            </a:r>
            <a:r>
              <a:rPr lang="ja-JP" altLang="en-US" sz="3600" dirty="0"/>
              <a:t>行動パターンの追跡</a:t>
            </a:r>
            <a:endParaRPr lang="en-US" altLang="ja-JP" sz="3600" dirty="0"/>
          </a:p>
          <a:p>
            <a:r>
              <a:rPr lang="ja-JP" altLang="en-US" sz="3600" dirty="0"/>
              <a:t>オンラインショップ：商品購入履歴</a:t>
            </a:r>
            <a:r>
              <a:rPr lang="en-US" altLang="ja-JP" sz="3600" dirty="0"/>
              <a:t/>
            </a:r>
            <a:br>
              <a:rPr lang="en-US" altLang="ja-JP" sz="3600" dirty="0"/>
            </a:br>
            <a:r>
              <a:rPr lang="en-US" altLang="ja-JP" sz="3600" dirty="0"/>
              <a:t>→</a:t>
            </a:r>
            <a:r>
              <a:rPr lang="ja-JP" altLang="en-US" sz="3600" dirty="0"/>
              <a:t>類似商品の宣伝</a:t>
            </a:r>
            <a:endParaRPr lang="en-US" altLang="ja-JP" sz="3600"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40</a:t>
            </a:fld>
            <a:endParaRPr kumimoji="1" lang="ja-JP" altLang="en-US" dirty="0"/>
          </a:p>
        </p:txBody>
      </p:sp>
    </p:spTree>
    <p:extLst>
      <p:ext uri="{BB962C8B-B14F-4D97-AF65-F5344CB8AC3E}">
        <p14:creationId xmlns:p14="http://schemas.microsoft.com/office/powerpoint/2010/main" val="4182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マイナンバー</a:t>
            </a:r>
          </a:p>
        </p:txBody>
      </p:sp>
      <p:sp>
        <p:nvSpPr>
          <p:cNvPr id="3" name="コンテンツ プレースホルダー 2"/>
          <p:cNvSpPr>
            <a:spLocks noGrp="1"/>
          </p:cNvSpPr>
          <p:nvPr>
            <p:ph idx="1"/>
          </p:nvPr>
        </p:nvSpPr>
        <p:spPr/>
        <p:txBody>
          <a:bodyPr>
            <a:normAutofit/>
          </a:bodyPr>
          <a:lstStyle/>
          <a:p>
            <a:r>
              <a:rPr lang="ja-JP" altLang="en-US" sz="3600" dirty="0"/>
              <a:t>住民票を有する全ての方に１人１つの番号を付して、社会保障、税、災害対策の分野で効率的に情報を管理し、複数の機関に存在する個人の情報が同一人の情報であることを確認するために活用されるものです。</a:t>
            </a:r>
            <a:r>
              <a:rPr lang="en-US" altLang="ja-JP" sz="3600" dirty="0"/>
              <a:t/>
            </a:r>
            <a:br>
              <a:rPr lang="en-US" altLang="ja-JP" sz="3600" dirty="0"/>
            </a:br>
            <a:r>
              <a:rPr lang="ja-JP" altLang="en-US" sz="3600" dirty="0"/>
              <a:t/>
            </a:r>
            <a:br>
              <a:rPr lang="ja-JP" altLang="en-US" sz="3600" dirty="0"/>
            </a:br>
            <a:endParaRPr kumimoji="1" lang="ja-JP" altLang="en-US"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41</a:t>
            </a:fld>
            <a:endParaRPr kumimoji="1" lang="ja-JP" altLang="en-US"/>
          </a:p>
        </p:txBody>
      </p:sp>
      <p:sp>
        <p:nvSpPr>
          <p:cNvPr id="5" name="正方形/長方形 4"/>
          <p:cNvSpPr/>
          <p:nvPr/>
        </p:nvSpPr>
        <p:spPr>
          <a:xfrm>
            <a:off x="685800" y="5114836"/>
            <a:ext cx="7772400" cy="677108"/>
          </a:xfrm>
          <a:prstGeom prst="rect">
            <a:avLst/>
          </a:prstGeom>
        </p:spPr>
        <p:txBody>
          <a:bodyPr wrap="square">
            <a:spAutoFit/>
          </a:bodyPr>
          <a:lstStyle/>
          <a:p>
            <a:r>
              <a:rPr lang="ja-JP" altLang="en-US" dirty="0"/>
              <a:t>（内閣官房</a:t>
            </a:r>
            <a:r>
              <a:rPr lang="en-US" altLang="ja-JP" dirty="0"/>
              <a:t>HP </a:t>
            </a:r>
            <a:r>
              <a:rPr lang="ja-JP" altLang="en-US" dirty="0"/>
              <a:t>マイナちゃんのマイナンバー解説</a:t>
            </a:r>
            <a:r>
              <a:rPr lang="en-US" altLang="ja-JP" dirty="0"/>
              <a:t/>
            </a:r>
            <a:br>
              <a:rPr lang="en-US" altLang="ja-JP" dirty="0"/>
            </a:br>
            <a:r>
              <a:rPr lang="ja-JP" altLang="en-US" dirty="0"/>
              <a:t>　</a:t>
            </a:r>
            <a:r>
              <a:rPr lang="en-US" altLang="ja-JP" sz="2000" dirty="0"/>
              <a:t>http://</a:t>
            </a:r>
            <a:r>
              <a:rPr lang="en-US" altLang="ja-JP" sz="2000" dirty="0" err="1"/>
              <a:t>www.cas.go.jp</a:t>
            </a:r>
            <a:r>
              <a:rPr lang="en-US" altLang="ja-JP" sz="2000" dirty="0"/>
              <a:t>/</a:t>
            </a:r>
            <a:r>
              <a:rPr lang="en-US" altLang="ja-JP" sz="2000" dirty="0" err="1"/>
              <a:t>jp</a:t>
            </a:r>
            <a:r>
              <a:rPr lang="en-US" altLang="ja-JP" sz="2000" dirty="0"/>
              <a:t>/</a:t>
            </a:r>
            <a:r>
              <a:rPr lang="en-US" altLang="ja-JP" sz="2000" dirty="0" err="1"/>
              <a:t>seisaku</a:t>
            </a:r>
            <a:r>
              <a:rPr lang="en-US" altLang="ja-JP" sz="2000" dirty="0"/>
              <a:t>/</a:t>
            </a:r>
            <a:r>
              <a:rPr lang="en-US" altLang="ja-JP" sz="2000" dirty="0" err="1"/>
              <a:t>bangoseido</a:t>
            </a:r>
            <a:r>
              <a:rPr lang="en-US" altLang="ja-JP" sz="2000" dirty="0"/>
              <a:t>/</a:t>
            </a:r>
            <a:r>
              <a:rPr lang="en-US" altLang="ja-JP" sz="2000" dirty="0" err="1"/>
              <a:t>gaiyou.html</a:t>
            </a:r>
            <a:r>
              <a:rPr lang="ja-JP" altLang="en-US" dirty="0"/>
              <a:t>）</a:t>
            </a:r>
          </a:p>
        </p:txBody>
      </p:sp>
    </p:spTree>
    <p:extLst>
      <p:ext uri="{BB962C8B-B14F-4D97-AF65-F5344CB8AC3E}">
        <p14:creationId xmlns:p14="http://schemas.microsoft.com/office/powerpoint/2010/main" val="1686475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724" y="252002"/>
            <a:ext cx="7886700" cy="1325563"/>
          </a:xfrm>
        </p:spPr>
        <p:txBody>
          <a:bodyPr>
            <a:normAutofit/>
          </a:bodyPr>
          <a:lstStyle/>
          <a:p>
            <a:r>
              <a:rPr kumimoji="1" lang="ja-JP" altLang="en-US" sz="4000" dirty="0"/>
              <a:t>個人の特定</a:t>
            </a:r>
          </a:p>
        </p:txBody>
      </p:sp>
      <p:grpSp>
        <p:nvGrpSpPr>
          <p:cNvPr id="4" name="図形グループ 3"/>
          <p:cNvGrpSpPr/>
          <p:nvPr/>
        </p:nvGrpSpPr>
        <p:grpSpPr>
          <a:xfrm>
            <a:off x="4122813" y="1270128"/>
            <a:ext cx="762000" cy="799523"/>
            <a:chOff x="1219200" y="1676400"/>
            <a:chExt cx="762000" cy="1371600"/>
          </a:xfrm>
        </p:grpSpPr>
        <p:sp>
          <p:nvSpPr>
            <p:cNvPr id="5" name="二等辺三角形 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A</a:t>
              </a:r>
              <a:endParaRPr kumimoji="1" lang="ja-JP" altLang="en-US" dirty="0"/>
            </a:p>
          </p:txBody>
        </p:sp>
      </p:grpSp>
      <p:grpSp>
        <p:nvGrpSpPr>
          <p:cNvPr id="7" name="図形グループ 6"/>
          <p:cNvGrpSpPr/>
          <p:nvPr/>
        </p:nvGrpSpPr>
        <p:grpSpPr>
          <a:xfrm>
            <a:off x="4244938" y="5477480"/>
            <a:ext cx="762000" cy="799523"/>
            <a:chOff x="1219200" y="1676400"/>
            <a:chExt cx="762000" cy="1371600"/>
          </a:xfrm>
        </p:grpSpPr>
        <p:sp>
          <p:nvSpPr>
            <p:cNvPr id="8" name="二等辺三角形 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t>B</a:t>
              </a:r>
              <a:endParaRPr kumimoji="1" lang="ja-JP" altLang="en-US" dirty="0"/>
            </a:p>
          </p:txBody>
        </p:sp>
      </p:grpSp>
      <p:sp>
        <p:nvSpPr>
          <p:cNvPr id="10" name="円/楕円 9"/>
          <p:cNvSpPr/>
          <p:nvPr/>
        </p:nvSpPr>
        <p:spPr>
          <a:xfrm>
            <a:off x="1379997"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1" name="円/楕円 10"/>
          <p:cNvSpPr/>
          <p:nvPr/>
        </p:nvSpPr>
        <p:spPr>
          <a:xfrm>
            <a:off x="4152074"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2" name="円/楕円 11"/>
          <p:cNvSpPr/>
          <p:nvPr/>
        </p:nvSpPr>
        <p:spPr>
          <a:xfrm>
            <a:off x="7083165" y="3212206"/>
            <a:ext cx="854864"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SNS</a:t>
            </a:r>
            <a:endParaRPr kumimoji="1" lang="ja-JP" altLang="en-US" dirty="0"/>
          </a:p>
        </p:txBody>
      </p:sp>
      <p:sp>
        <p:nvSpPr>
          <p:cNvPr id="13" name="テキスト ボックス 12"/>
          <p:cNvSpPr txBox="1"/>
          <p:nvPr/>
        </p:nvSpPr>
        <p:spPr>
          <a:xfrm>
            <a:off x="3639282" y="2842874"/>
            <a:ext cx="877163" cy="369332"/>
          </a:xfrm>
          <a:prstGeom prst="rect">
            <a:avLst/>
          </a:prstGeom>
          <a:noFill/>
        </p:spPr>
        <p:txBody>
          <a:bodyPr wrap="none" rtlCol="0">
            <a:spAutoFit/>
          </a:bodyPr>
          <a:lstStyle/>
          <a:p>
            <a:r>
              <a:rPr kumimoji="1" lang="ja-JP" altLang="en-US" dirty="0"/>
              <a:t>仕事用</a:t>
            </a:r>
          </a:p>
        </p:txBody>
      </p:sp>
      <p:sp>
        <p:nvSpPr>
          <p:cNvPr id="14" name="テキスト ボックス 13"/>
          <p:cNvSpPr txBox="1"/>
          <p:nvPr/>
        </p:nvSpPr>
        <p:spPr>
          <a:xfrm>
            <a:off x="7809637" y="2837955"/>
            <a:ext cx="877163" cy="369332"/>
          </a:xfrm>
          <a:prstGeom prst="rect">
            <a:avLst/>
          </a:prstGeom>
          <a:noFill/>
        </p:spPr>
        <p:txBody>
          <a:bodyPr wrap="none" rtlCol="0">
            <a:spAutoFit/>
          </a:bodyPr>
          <a:lstStyle/>
          <a:p>
            <a:r>
              <a:rPr lang="ja-JP" altLang="en-US" dirty="0"/>
              <a:t>趣味</a:t>
            </a:r>
            <a:r>
              <a:rPr kumimoji="1" lang="ja-JP" altLang="en-US" dirty="0"/>
              <a:t>用</a:t>
            </a:r>
          </a:p>
        </p:txBody>
      </p:sp>
      <p:sp>
        <p:nvSpPr>
          <p:cNvPr id="15" name="テキスト ボックス 14"/>
          <p:cNvSpPr txBox="1"/>
          <p:nvPr/>
        </p:nvSpPr>
        <p:spPr>
          <a:xfrm>
            <a:off x="0" y="2837955"/>
            <a:ext cx="1585891" cy="369332"/>
          </a:xfrm>
          <a:prstGeom prst="rect">
            <a:avLst/>
          </a:prstGeom>
          <a:noFill/>
        </p:spPr>
        <p:txBody>
          <a:bodyPr wrap="none" rtlCol="0">
            <a:spAutoFit/>
          </a:bodyPr>
          <a:lstStyle/>
          <a:p>
            <a:r>
              <a:rPr lang="ja-JP" altLang="en-US" dirty="0"/>
              <a:t>プライベート</a:t>
            </a:r>
            <a:r>
              <a:rPr kumimoji="1" lang="ja-JP" altLang="en-US" dirty="0"/>
              <a:t>用</a:t>
            </a:r>
          </a:p>
        </p:txBody>
      </p:sp>
      <p:cxnSp>
        <p:nvCxnSpPr>
          <p:cNvPr id="27" name="直線矢印コネクタ 26"/>
          <p:cNvCxnSpPr/>
          <p:nvPr/>
        </p:nvCxnSpPr>
        <p:spPr>
          <a:xfrm flipH="1">
            <a:off x="2234862" y="2271751"/>
            <a:ext cx="1917212" cy="935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16445" y="2271751"/>
            <a:ext cx="0" cy="7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006938" y="2271751"/>
            <a:ext cx="2076227" cy="94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415913"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4713838"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713838" y="2565875"/>
            <a:ext cx="1259479" cy="646331"/>
          </a:xfrm>
          <a:prstGeom prst="rect">
            <a:avLst/>
          </a:prstGeom>
          <a:noFill/>
        </p:spPr>
        <p:txBody>
          <a:bodyPr wrap="none" rtlCol="0">
            <a:spAutoFit/>
          </a:bodyPr>
          <a:lstStyle/>
          <a:p>
            <a:r>
              <a:rPr lang="en-US" altLang="ja-JP" dirty="0"/>
              <a:t>◯◯</a:t>
            </a:r>
            <a:r>
              <a:rPr lang="ja-JP" altLang="en-US" dirty="0"/>
              <a:t>で</a:t>
            </a:r>
            <a:endParaRPr lang="en-US" altLang="ja-JP" dirty="0"/>
          </a:p>
          <a:p>
            <a:r>
              <a:rPr lang="ja-JP" altLang="en-US" dirty="0"/>
              <a:t>働いている</a:t>
            </a:r>
            <a:endParaRPr kumimoji="1" lang="ja-JP" altLang="en-US" dirty="0"/>
          </a:p>
        </p:txBody>
      </p:sp>
      <p:sp>
        <p:nvSpPr>
          <p:cNvPr id="39" name="テキスト ボックス 38"/>
          <p:cNvSpPr txBox="1"/>
          <p:nvPr/>
        </p:nvSpPr>
        <p:spPr>
          <a:xfrm>
            <a:off x="6586419" y="2565875"/>
            <a:ext cx="1302760" cy="369332"/>
          </a:xfrm>
          <a:prstGeom prst="rect">
            <a:avLst/>
          </a:prstGeom>
          <a:noFill/>
        </p:spPr>
        <p:txBody>
          <a:bodyPr wrap="none" rtlCol="0">
            <a:spAutoFit/>
          </a:bodyPr>
          <a:lstStyle/>
          <a:p>
            <a:r>
              <a:rPr kumimoji="1" lang="ja-JP" altLang="en-US" dirty="0"/>
              <a:t>旅行が好き</a:t>
            </a:r>
          </a:p>
        </p:txBody>
      </p:sp>
      <p:sp>
        <p:nvSpPr>
          <p:cNvPr id="40" name="テキスト ボックス 39"/>
          <p:cNvSpPr txBox="1"/>
          <p:nvPr/>
        </p:nvSpPr>
        <p:spPr>
          <a:xfrm>
            <a:off x="683892" y="2565875"/>
            <a:ext cx="2263059" cy="369332"/>
          </a:xfrm>
          <a:prstGeom prst="rect">
            <a:avLst/>
          </a:prstGeom>
          <a:noFill/>
        </p:spPr>
        <p:txBody>
          <a:bodyPr wrap="none" rtlCol="0">
            <a:spAutoFit/>
          </a:bodyPr>
          <a:lstStyle/>
          <a:p>
            <a:r>
              <a:rPr kumimoji="1" lang="ja-JP" altLang="en-US" dirty="0"/>
              <a:t>実は宝くじが当たった</a:t>
            </a:r>
          </a:p>
        </p:txBody>
      </p:sp>
      <p:sp>
        <p:nvSpPr>
          <p:cNvPr id="41" name="テキスト ボックス 40"/>
          <p:cNvSpPr txBox="1"/>
          <p:nvPr/>
        </p:nvSpPr>
        <p:spPr>
          <a:xfrm>
            <a:off x="3561045" y="4299227"/>
            <a:ext cx="823062" cy="369332"/>
          </a:xfrm>
          <a:prstGeom prst="rect">
            <a:avLst/>
          </a:prstGeom>
          <a:noFill/>
        </p:spPr>
        <p:txBody>
          <a:bodyPr wrap="none" rtlCol="0">
            <a:spAutoFit/>
          </a:bodyPr>
          <a:lstStyle/>
          <a:p>
            <a:r>
              <a:rPr kumimoji="1" lang="ja-JP" altLang="en-US" dirty="0"/>
              <a:t>教える</a:t>
            </a:r>
          </a:p>
        </p:txBody>
      </p:sp>
      <p:sp>
        <p:nvSpPr>
          <p:cNvPr id="42" name="テキスト ボックス 41"/>
          <p:cNvSpPr txBox="1"/>
          <p:nvPr/>
        </p:nvSpPr>
        <p:spPr>
          <a:xfrm>
            <a:off x="4835963" y="4351008"/>
            <a:ext cx="646331" cy="369332"/>
          </a:xfrm>
          <a:prstGeom prst="rect">
            <a:avLst/>
          </a:prstGeom>
          <a:noFill/>
        </p:spPr>
        <p:txBody>
          <a:bodyPr wrap="none" rtlCol="0">
            <a:spAutoFit/>
          </a:bodyPr>
          <a:lstStyle/>
          <a:p>
            <a:r>
              <a:rPr kumimoji="1" lang="ja-JP" altLang="en-US" dirty="0"/>
              <a:t>閲覧</a:t>
            </a:r>
          </a:p>
        </p:txBody>
      </p:sp>
      <p:sp>
        <p:nvSpPr>
          <p:cNvPr id="43" name="テキスト ボックス 42"/>
          <p:cNvSpPr txBox="1"/>
          <p:nvPr/>
        </p:nvSpPr>
        <p:spPr>
          <a:xfrm>
            <a:off x="3188533" y="347798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44" name="テキスト ボックス 43"/>
          <p:cNvSpPr txBox="1"/>
          <p:nvPr/>
        </p:nvSpPr>
        <p:spPr>
          <a:xfrm>
            <a:off x="6223049" y="363038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45" name="テキスト ボックス 44"/>
          <p:cNvSpPr txBox="1"/>
          <p:nvPr/>
        </p:nvSpPr>
        <p:spPr>
          <a:xfrm>
            <a:off x="432776" y="353267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3" name="スライド番号プレースホルダー 2"/>
          <p:cNvSpPr>
            <a:spLocks noGrp="1"/>
          </p:cNvSpPr>
          <p:nvPr>
            <p:ph type="sldNum" sz="quarter" idx="12"/>
          </p:nvPr>
        </p:nvSpPr>
        <p:spPr/>
        <p:txBody>
          <a:bodyPr/>
          <a:lstStyle/>
          <a:p>
            <a:fld id="{67EC9527-42EA-4AEE-9E60-533C51B8D663}" type="slidenum">
              <a:rPr kumimoji="1" lang="ja-JP" altLang="en-US" smtClean="0"/>
              <a:t>42</a:t>
            </a:fld>
            <a:endParaRPr kumimoji="1" lang="ja-JP" altLang="en-US"/>
          </a:p>
        </p:txBody>
      </p:sp>
    </p:spTree>
    <p:extLst>
      <p:ext uri="{BB962C8B-B14F-4D97-AF65-F5344CB8AC3E}">
        <p14:creationId xmlns:p14="http://schemas.microsoft.com/office/powerpoint/2010/main" val="2717773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724" y="202378"/>
            <a:ext cx="7886700" cy="1325563"/>
          </a:xfrm>
        </p:spPr>
        <p:txBody>
          <a:bodyPr>
            <a:normAutofit/>
          </a:bodyPr>
          <a:lstStyle/>
          <a:p>
            <a:r>
              <a:rPr lang="ja-JP" altLang="en-US" sz="4000" dirty="0"/>
              <a:t>マイナンバー</a:t>
            </a:r>
            <a:endParaRPr kumimoji="1" lang="ja-JP" altLang="en-US" sz="4000" dirty="0"/>
          </a:p>
        </p:txBody>
      </p:sp>
      <p:grpSp>
        <p:nvGrpSpPr>
          <p:cNvPr id="4" name="図形グループ 3"/>
          <p:cNvGrpSpPr/>
          <p:nvPr/>
        </p:nvGrpSpPr>
        <p:grpSpPr>
          <a:xfrm>
            <a:off x="4122813" y="1270128"/>
            <a:ext cx="762000" cy="799523"/>
            <a:chOff x="1219200" y="1676400"/>
            <a:chExt cx="762000" cy="1371600"/>
          </a:xfrm>
        </p:grpSpPr>
        <p:sp>
          <p:nvSpPr>
            <p:cNvPr id="5" name="二等辺三角形 4"/>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A</a:t>
              </a:r>
              <a:endParaRPr kumimoji="1" lang="ja-JP" altLang="en-US" dirty="0"/>
            </a:p>
          </p:txBody>
        </p:sp>
      </p:grpSp>
      <p:grpSp>
        <p:nvGrpSpPr>
          <p:cNvPr id="7" name="図形グループ 6"/>
          <p:cNvGrpSpPr/>
          <p:nvPr/>
        </p:nvGrpSpPr>
        <p:grpSpPr>
          <a:xfrm>
            <a:off x="4244938" y="5477480"/>
            <a:ext cx="762000" cy="799523"/>
            <a:chOff x="1219200" y="1676400"/>
            <a:chExt cx="762000" cy="1371600"/>
          </a:xfrm>
        </p:grpSpPr>
        <p:sp>
          <p:nvSpPr>
            <p:cNvPr id="8" name="二等辺三角形 7"/>
            <p:cNvSpPr/>
            <p:nvPr/>
          </p:nvSpPr>
          <p:spPr>
            <a:xfrm>
              <a:off x="1219200" y="2057400"/>
              <a:ext cx="762000" cy="990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19200" y="16764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t>B</a:t>
              </a:r>
              <a:endParaRPr kumimoji="1" lang="ja-JP" altLang="en-US" dirty="0"/>
            </a:p>
          </p:txBody>
        </p:sp>
      </p:grpSp>
      <p:sp>
        <p:nvSpPr>
          <p:cNvPr id="10" name="円/楕円 9"/>
          <p:cNvSpPr/>
          <p:nvPr/>
        </p:nvSpPr>
        <p:spPr>
          <a:xfrm>
            <a:off x="1282700" y="3212206"/>
            <a:ext cx="952161"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銀行</a:t>
            </a:r>
            <a:endParaRPr kumimoji="1" lang="ja-JP" altLang="en-US" dirty="0"/>
          </a:p>
        </p:txBody>
      </p:sp>
      <p:sp>
        <p:nvSpPr>
          <p:cNvPr id="11" name="円/楕円 10"/>
          <p:cNvSpPr/>
          <p:nvPr/>
        </p:nvSpPr>
        <p:spPr>
          <a:xfrm>
            <a:off x="4064000" y="3212206"/>
            <a:ext cx="942938"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職場</a:t>
            </a:r>
            <a:endParaRPr kumimoji="1" lang="ja-JP" altLang="en-US" dirty="0"/>
          </a:p>
        </p:txBody>
      </p:sp>
      <p:sp>
        <p:nvSpPr>
          <p:cNvPr id="12" name="円/楕円 11"/>
          <p:cNvSpPr/>
          <p:nvPr/>
        </p:nvSpPr>
        <p:spPr>
          <a:xfrm>
            <a:off x="7083164" y="3212206"/>
            <a:ext cx="943235" cy="464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役所</a:t>
            </a:r>
            <a:endParaRPr kumimoji="1" lang="ja-JP" altLang="en-US" dirty="0"/>
          </a:p>
        </p:txBody>
      </p:sp>
      <p:sp>
        <p:nvSpPr>
          <p:cNvPr id="13" name="テキスト ボックス 12"/>
          <p:cNvSpPr txBox="1"/>
          <p:nvPr/>
        </p:nvSpPr>
        <p:spPr>
          <a:xfrm>
            <a:off x="3639282" y="2842874"/>
            <a:ext cx="877163" cy="369332"/>
          </a:xfrm>
          <a:prstGeom prst="rect">
            <a:avLst/>
          </a:prstGeom>
          <a:noFill/>
        </p:spPr>
        <p:txBody>
          <a:bodyPr wrap="none" rtlCol="0">
            <a:spAutoFit/>
          </a:bodyPr>
          <a:lstStyle/>
          <a:p>
            <a:r>
              <a:rPr kumimoji="1" lang="ja-JP" altLang="en-US" dirty="0"/>
              <a:t>仕事用</a:t>
            </a:r>
          </a:p>
        </p:txBody>
      </p:sp>
      <p:cxnSp>
        <p:nvCxnSpPr>
          <p:cNvPr id="27" name="直線矢印コネクタ 26"/>
          <p:cNvCxnSpPr/>
          <p:nvPr/>
        </p:nvCxnSpPr>
        <p:spPr>
          <a:xfrm flipH="1">
            <a:off x="2234862" y="2271751"/>
            <a:ext cx="1917212" cy="935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516445" y="2271751"/>
            <a:ext cx="0" cy="757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006938" y="2271751"/>
            <a:ext cx="2076227" cy="940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415913"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V="1">
            <a:off x="4713838" y="3859533"/>
            <a:ext cx="0" cy="1441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713838" y="2565875"/>
            <a:ext cx="1259479" cy="646331"/>
          </a:xfrm>
          <a:prstGeom prst="rect">
            <a:avLst/>
          </a:prstGeom>
          <a:noFill/>
        </p:spPr>
        <p:txBody>
          <a:bodyPr wrap="none" rtlCol="0">
            <a:spAutoFit/>
          </a:bodyPr>
          <a:lstStyle/>
          <a:p>
            <a:r>
              <a:rPr lang="en-US" altLang="ja-JP" dirty="0"/>
              <a:t>◯◯</a:t>
            </a:r>
            <a:r>
              <a:rPr lang="ja-JP" altLang="en-US" dirty="0"/>
              <a:t>で</a:t>
            </a:r>
            <a:endParaRPr lang="en-US" altLang="ja-JP" dirty="0"/>
          </a:p>
          <a:p>
            <a:r>
              <a:rPr lang="ja-JP" altLang="en-US" dirty="0"/>
              <a:t>働いている</a:t>
            </a:r>
            <a:endParaRPr kumimoji="1" lang="ja-JP" altLang="en-US" dirty="0"/>
          </a:p>
        </p:txBody>
      </p:sp>
      <p:sp>
        <p:nvSpPr>
          <p:cNvPr id="39" name="テキスト ボックス 38"/>
          <p:cNvSpPr txBox="1"/>
          <p:nvPr/>
        </p:nvSpPr>
        <p:spPr>
          <a:xfrm>
            <a:off x="6853119" y="2743675"/>
            <a:ext cx="646331" cy="369332"/>
          </a:xfrm>
          <a:prstGeom prst="rect">
            <a:avLst/>
          </a:prstGeom>
          <a:noFill/>
        </p:spPr>
        <p:txBody>
          <a:bodyPr wrap="none" rtlCol="0">
            <a:spAutoFit/>
          </a:bodyPr>
          <a:lstStyle/>
          <a:p>
            <a:r>
              <a:rPr lang="ja-JP" altLang="en-US" dirty="0"/>
              <a:t>税金</a:t>
            </a:r>
            <a:endParaRPr kumimoji="1" lang="ja-JP" altLang="en-US" dirty="0"/>
          </a:p>
        </p:txBody>
      </p:sp>
      <p:sp>
        <p:nvSpPr>
          <p:cNvPr id="40" name="テキスト ボックス 39"/>
          <p:cNvSpPr txBox="1"/>
          <p:nvPr/>
        </p:nvSpPr>
        <p:spPr>
          <a:xfrm>
            <a:off x="1229992" y="2743675"/>
            <a:ext cx="646331" cy="369332"/>
          </a:xfrm>
          <a:prstGeom prst="rect">
            <a:avLst/>
          </a:prstGeom>
          <a:noFill/>
        </p:spPr>
        <p:txBody>
          <a:bodyPr wrap="none" rtlCol="0">
            <a:spAutoFit/>
          </a:bodyPr>
          <a:lstStyle/>
          <a:p>
            <a:r>
              <a:rPr lang="ja-JP" altLang="en-US" dirty="0"/>
              <a:t>貯金</a:t>
            </a:r>
            <a:endParaRPr kumimoji="1" lang="ja-JP" altLang="en-US" dirty="0"/>
          </a:p>
        </p:txBody>
      </p:sp>
      <p:sp>
        <p:nvSpPr>
          <p:cNvPr id="41" name="テキスト ボックス 40"/>
          <p:cNvSpPr txBox="1"/>
          <p:nvPr/>
        </p:nvSpPr>
        <p:spPr>
          <a:xfrm>
            <a:off x="3561045" y="4299227"/>
            <a:ext cx="823062" cy="369332"/>
          </a:xfrm>
          <a:prstGeom prst="rect">
            <a:avLst/>
          </a:prstGeom>
          <a:noFill/>
        </p:spPr>
        <p:txBody>
          <a:bodyPr wrap="none" rtlCol="0">
            <a:spAutoFit/>
          </a:bodyPr>
          <a:lstStyle/>
          <a:p>
            <a:r>
              <a:rPr kumimoji="1" lang="ja-JP" altLang="en-US" dirty="0"/>
              <a:t>教える</a:t>
            </a:r>
          </a:p>
        </p:txBody>
      </p:sp>
      <p:sp>
        <p:nvSpPr>
          <p:cNvPr id="42" name="テキスト ボックス 41"/>
          <p:cNvSpPr txBox="1"/>
          <p:nvPr/>
        </p:nvSpPr>
        <p:spPr>
          <a:xfrm>
            <a:off x="4835963" y="4351008"/>
            <a:ext cx="646331" cy="369332"/>
          </a:xfrm>
          <a:prstGeom prst="rect">
            <a:avLst/>
          </a:prstGeom>
          <a:noFill/>
        </p:spPr>
        <p:txBody>
          <a:bodyPr wrap="none" rtlCol="0">
            <a:spAutoFit/>
          </a:bodyPr>
          <a:lstStyle/>
          <a:p>
            <a:r>
              <a:rPr kumimoji="1" lang="ja-JP" altLang="en-US" dirty="0"/>
              <a:t>閲覧</a:t>
            </a:r>
          </a:p>
        </p:txBody>
      </p:sp>
      <p:sp>
        <p:nvSpPr>
          <p:cNvPr id="43" name="テキスト ボックス 42"/>
          <p:cNvSpPr txBox="1"/>
          <p:nvPr/>
        </p:nvSpPr>
        <p:spPr>
          <a:xfrm>
            <a:off x="3188533" y="347798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44" name="テキスト ボックス 43"/>
          <p:cNvSpPr txBox="1"/>
          <p:nvPr/>
        </p:nvSpPr>
        <p:spPr>
          <a:xfrm>
            <a:off x="6223049" y="363038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29" name="テキスト ボックス 28"/>
          <p:cNvSpPr txBox="1"/>
          <p:nvPr/>
        </p:nvSpPr>
        <p:spPr>
          <a:xfrm>
            <a:off x="6109676" y="3608877"/>
            <a:ext cx="1569660" cy="369332"/>
          </a:xfrm>
          <a:prstGeom prst="rect">
            <a:avLst/>
          </a:prstGeom>
          <a:solidFill>
            <a:srgbClr val="3366FF"/>
          </a:solidFill>
        </p:spPr>
        <p:txBody>
          <a:bodyPr wrap="none" rtlCol="0">
            <a:spAutoFit/>
          </a:bodyPr>
          <a:lstStyle/>
          <a:p>
            <a:r>
              <a:rPr kumimoji="1" lang="ja-JP" altLang="en-US" dirty="0">
                <a:solidFill>
                  <a:schemeClr val="bg1"/>
                </a:solidFill>
              </a:rPr>
              <a:t>マイナンバー</a:t>
            </a:r>
          </a:p>
        </p:txBody>
      </p:sp>
      <p:sp>
        <p:nvSpPr>
          <p:cNvPr id="31" name="テキスト ボックス 30"/>
          <p:cNvSpPr txBox="1"/>
          <p:nvPr/>
        </p:nvSpPr>
        <p:spPr>
          <a:xfrm>
            <a:off x="2883876" y="3608877"/>
            <a:ext cx="1569660" cy="369332"/>
          </a:xfrm>
          <a:prstGeom prst="rect">
            <a:avLst/>
          </a:prstGeom>
          <a:solidFill>
            <a:srgbClr val="3366FF"/>
          </a:solidFill>
        </p:spPr>
        <p:txBody>
          <a:bodyPr wrap="none" rtlCol="0">
            <a:spAutoFit/>
          </a:bodyPr>
          <a:lstStyle/>
          <a:p>
            <a:r>
              <a:rPr kumimoji="1" lang="ja-JP" altLang="en-US" dirty="0">
                <a:solidFill>
                  <a:schemeClr val="bg1"/>
                </a:solidFill>
              </a:rPr>
              <a:t>マイナンバー</a:t>
            </a:r>
          </a:p>
        </p:txBody>
      </p:sp>
      <p:sp>
        <p:nvSpPr>
          <p:cNvPr id="14" name="乗算記号 13"/>
          <p:cNvSpPr/>
          <p:nvPr/>
        </p:nvSpPr>
        <p:spPr>
          <a:xfrm>
            <a:off x="3060700" y="3835400"/>
            <a:ext cx="3009900" cy="1549400"/>
          </a:xfrm>
          <a:prstGeom prst="mathMultiply">
            <a:avLst>
              <a:gd name="adj1" fmla="val 958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6083300" y="1651000"/>
            <a:ext cx="355600" cy="1790700"/>
          </a:xfrm>
          <a:prstGeom prst="down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上矢印 15"/>
          <p:cNvSpPr/>
          <p:nvPr/>
        </p:nvSpPr>
        <p:spPr>
          <a:xfrm>
            <a:off x="6083300" y="4178300"/>
            <a:ext cx="355600" cy="1727200"/>
          </a:xfrm>
          <a:prstGeom prst="up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375400" y="1371600"/>
            <a:ext cx="2954655" cy="1200329"/>
          </a:xfrm>
          <a:prstGeom prst="rect">
            <a:avLst/>
          </a:prstGeom>
          <a:noFill/>
        </p:spPr>
        <p:txBody>
          <a:bodyPr wrap="none" rtlCol="0">
            <a:spAutoFit/>
          </a:bodyPr>
          <a:lstStyle/>
          <a:p>
            <a:r>
              <a:rPr lang="ja-JP" altLang="en-US" b="1" u="sng" dirty="0"/>
              <a:t>メリット</a:t>
            </a:r>
            <a:endParaRPr kumimoji="1" lang="en-US" altLang="ja-JP" b="1" u="sng" dirty="0"/>
          </a:p>
          <a:p>
            <a:r>
              <a:rPr lang="ja-JP" altLang="en-US" dirty="0"/>
              <a:t>自分であることを証明し、</a:t>
            </a:r>
            <a:endParaRPr lang="en-US" altLang="ja-JP" dirty="0"/>
          </a:p>
          <a:p>
            <a:r>
              <a:rPr kumimoji="1" lang="ja-JP" altLang="en-US" dirty="0"/>
              <a:t>複数の業務での手続きを</a:t>
            </a:r>
            <a:endParaRPr kumimoji="1" lang="en-US" altLang="ja-JP" dirty="0"/>
          </a:p>
          <a:p>
            <a:r>
              <a:rPr lang="ja-JP" altLang="en-US" dirty="0"/>
              <a:t>簡素化</a:t>
            </a:r>
            <a:endParaRPr kumimoji="1" lang="ja-JP" altLang="en-US" dirty="0"/>
          </a:p>
        </p:txBody>
      </p:sp>
      <p:sp>
        <p:nvSpPr>
          <p:cNvPr id="36" name="テキスト ボックス 35"/>
          <p:cNvSpPr txBox="1"/>
          <p:nvPr/>
        </p:nvSpPr>
        <p:spPr>
          <a:xfrm>
            <a:off x="6375400" y="4597400"/>
            <a:ext cx="2723823" cy="1200329"/>
          </a:xfrm>
          <a:prstGeom prst="rect">
            <a:avLst/>
          </a:prstGeom>
          <a:noFill/>
        </p:spPr>
        <p:txBody>
          <a:bodyPr wrap="none" rtlCol="0">
            <a:spAutoFit/>
          </a:bodyPr>
          <a:lstStyle/>
          <a:p>
            <a:r>
              <a:rPr lang="ja-JP" altLang="en-US" b="1" u="sng" dirty="0"/>
              <a:t>デメリット</a:t>
            </a:r>
            <a:endParaRPr kumimoji="1" lang="en-US" altLang="ja-JP" b="1" u="sng" dirty="0"/>
          </a:p>
          <a:p>
            <a:r>
              <a:rPr lang="ja-JP" altLang="en-US" dirty="0"/>
              <a:t>個人の特定が行いやすく</a:t>
            </a:r>
            <a:endParaRPr lang="en-US" altLang="ja-JP" dirty="0"/>
          </a:p>
          <a:p>
            <a:r>
              <a:rPr lang="ja-JP" altLang="en-US" dirty="0"/>
              <a:t>なるため、プライバシー</a:t>
            </a:r>
            <a:endParaRPr lang="en-US" altLang="ja-JP" dirty="0"/>
          </a:p>
          <a:p>
            <a:r>
              <a:rPr lang="ja-JP" altLang="en-US" dirty="0"/>
              <a:t>の侵害につながりやすい</a:t>
            </a:r>
            <a:endParaRPr lang="en-US" altLang="ja-JP" dirty="0"/>
          </a:p>
        </p:txBody>
      </p:sp>
      <p:sp>
        <p:nvSpPr>
          <p:cNvPr id="46" name="テキスト ボックス 45"/>
          <p:cNvSpPr txBox="1"/>
          <p:nvPr/>
        </p:nvSpPr>
        <p:spPr>
          <a:xfrm>
            <a:off x="559633" y="3592287"/>
            <a:ext cx="1080832" cy="369332"/>
          </a:xfrm>
          <a:prstGeom prst="rect">
            <a:avLst/>
          </a:prstGeom>
          <a:noFill/>
        </p:spPr>
        <p:txBody>
          <a:bodyPr wrap="none" rtlCol="0">
            <a:spAutoFit/>
          </a:bodyPr>
          <a:lstStyle/>
          <a:p>
            <a:r>
              <a:rPr kumimoji="1" lang="en-US" altLang="ja-JP" dirty="0" err="1"/>
              <a:t>User:AAA</a:t>
            </a:r>
            <a:endParaRPr kumimoji="1" lang="ja-JP" altLang="en-US" dirty="0"/>
          </a:p>
        </p:txBody>
      </p:sp>
      <p:sp>
        <p:nvSpPr>
          <p:cNvPr id="45" name="テキスト ボックス 44"/>
          <p:cNvSpPr txBox="1"/>
          <p:nvPr/>
        </p:nvSpPr>
        <p:spPr>
          <a:xfrm>
            <a:off x="432776" y="3596177"/>
            <a:ext cx="1569660" cy="369332"/>
          </a:xfrm>
          <a:prstGeom prst="rect">
            <a:avLst/>
          </a:prstGeom>
          <a:solidFill>
            <a:srgbClr val="3366FF"/>
          </a:solidFill>
        </p:spPr>
        <p:txBody>
          <a:bodyPr wrap="none" rtlCol="0">
            <a:spAutoFit/>
          </a:bodyPr>
          <a:lstStyle/>
          <a:p>
            <a:r>
              <a:rPr kumimoji="1" lang="ja-JP" altLang="en-US" dirty="0">
                <a:solidFill>
                  <a:schemeClr val="bg1"/>
                </a:solidFill>
              </a:rPr>
              <a:t>マイナンバー</a:t>
            </a:r>
          </a:p>
        </p:txBody>
      </p:sp>
      <p:sp>
        <p:nvSpPr>
          <p:cNvPr id="3" name="スライド番号プレースホルダー 2"/>
          <p:cNvSpPr>
            <a:spLocks noGrp="1"/>
          </p:cNvSpPr>
          <p:nvPr>
            <p:ph type="sldNum" sz="quarter" idx="12"/>
          </p:nvPr>
        </p:nvSpPr>
        <p:spPr/>
        <p:txBody>
          <a:bodyPr/>
          <a:lstStyle/>
          <a:p>
            <a:fld id="{67EC9527-42EA-4AEE-9E60-533C51B8D663}" type="slidenum">
              <a:rPr kumimoji="1" lang="ja-JP" altLang="en-US" smtClean="0"/>
              <a:t>43</a:t>
            </a:fld>
            <a:endParaRPr kumimoji="1" lang="ja-JP" altLang="en-US"/>
          </a:p>
        </p:txBody>
      </p:sp>
    </p:spTree>
    <p:extLst>
      <p:ext uri="{BB962C8B-B14F-4D97-AF65-F5344CB8AC3E}">
        <p14:creationId xmlns:p14="http://schemas.microsoft.com/office/powerpoint/2010/main" val="332828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29" grpId="0" animBg="1"/>
      <p:bldP spid="31" grpId="0" animBg="1"/>
      <p:bldP spid="14" grpId="0" animBg="1"/>
      <p:bldP spid="15" grpId="0" animBg="1"/>
      <p:bldP spid="16" grpId="0" animBg="1"/>
      <p:bldP spid="17" grpId="0"/>
      <p:bldP spid="36" grpId="0"/>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8450" y="212726"/>
            <a:ext cx="7886700" cy="1325563"/>
          </a:xfrm>
        </p:spPr>
        <p:txBody>
          <a:bodyPr>
            <a:normAutofit/>
          </a:bodyPr>
          <a:lstStyle/>
          <a:p>
            <a:r>
              <a:rPr kumimoji="1" lang="ja-JP" altLang="en-US" sz="4000" dirty="0"/>
              <a:t>まとめ</a:t>
            </a:r>
          </a:p>
        </p:txBody>
      </p:sp>
      <p:sp>
        <p:nvSpPr>
          <p:cNvPr id="3" name="コンテンツ プレースホルダー 2"/>
          <p:cNvSpPr>
            <a:spLocks noGrp="1"/>
          </p:cNvSpPr>
          <p:nvPr>
            <p:ph idx="1"/>
          </p:nvPr>
        </p:nvSpPr>
        <p:spPr>
          <a:xfrm>
            <a:off x="298450" y="1493840"/>
            <a:ext cx="7886700" cy="4351338"/>
          </a:xfrm>
        </p:spPr>
        <p:txBody>
          <a:bodyPr>
            <a:normAutofit fontScale="92500"/>
          </a:bodyPr>
          <a:lstStyle/>
          <a:p>
            <a:r>
              <a:rPr kumimoji="1" lang="ja-JP" altLang="en-US" sz="3600" dirty="0"/>
              <a:t>サイバー空間といえど、アナログな</a:t>
            </a:r>
            <a:r>
              <a:rPr lang="ja-JP" altLang="en-US" sz="3600" dirty="0"/>
              <a:t>攻撃も少なくはない</a:t>
            </a:r>
            <a:endParaRPr kumimoji="1" lang="en-US" altLang="ja-JP" sz="3600" dirty="0"/>
          </a:p>
          <a:p>
            <a:pPr lvl="1"/>
            <a:r>
              <a:rPr lang="ja-JP" altLang="en-US" sz="3200" dirty="0"/>
              <a:t>ネット越しにアナログな攻撃が行われることも</a:t>
            </a:r>
            <a:endParaRPr kumimoji="1" lang="en-US" altLang="ja-JP" sz="3200" dirty="0"/>
          </a:p>
          <a:p>
            <a:r>
              <a:rPr lang="en-US" altLang="ja-JP" sz="3600" dirty="0"/>
              <a:t>SNS</a:t>
            </a:r>
            <a:r>
              <a:rPr lang="ja-JP" altLang="en-US" sz="3600" dirty="0"/>
              <a:t>などでの個人情報の公開は慎重に行う</a:t>
            </a:r>
            <a:endParaRPr lang="en-US" altLang="ja-JP" sz="3600" dirty="0"/>
          </a:p>
          <a:p>
            <a:pPr lvl="1"/>
            <a:r>
              <a:rPr kumimoji="1" lang="ja-JP" altLang="en-US" sz="3200" dirty="0"/>
              <a:t>一度流れた情報の削除は難しい</a:t>
            </a:r>
            <a:endParaRPr kumimoji="1" lang="en-US" altLang="ja-JP" sz="3200" dirty="0"/>
          </a:p>
          <a:p>
            <a:r>
              <a:rPr kumimoji="1" lang="ja-JP" altLang="en-US" sz="3600" dirty="0"/>
              <a:t>情報に踊らされない。</a:t>
            </a:r>
            <a:endParaRPr kumimoji="1" lang="en-US" altLang="ja-JP" sz="3600" dirty="0"/>
          </a:p>
          <a:p>
            <a:pPr lvl="1"/>
            <a:r>
              <a:rPr lang="ja-JP" altLang="en-US" sz="3200" dirty="0"/>
              <a:t>出所の確認、可能ならば別経路で行う</a:t>
            </a:r>
            <a:endParaRPr lang="en-US" altLang="ja-JP" sz="3200" dirty="0"/>
          </a:p>
          <a:p>
            <a:r>
              <a:rPr lang="ja-JP" altLang="en-US" sz="3600" dirty="0"/>
              <a:t>個人情報提供によるメリットとデメリット</a:t>
            </a:r>
            <a:endParaRPr lang="en-US" altLang="ja-JP" sz="36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44</a:t>
            </a:fld>
            <a:endParaRPr kumimoji="1" lang="ja-JP" altLang="en-US"/>
          </a:p>
        </p:txBody>
      </p:sp>
    </p:spTree>
    <p:extLst>
      <p:ext uri="{BB962C8B-B14F-4D97-AF65-F5344CB8AC3E}">
        <p14:creationId xmlns:p14="http://schemas.microsoft.com/office/powerpoint/2010/main" val="3973079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今日の内容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情報技術では解決できない</a:t>
            </a:r>
            <a:r>
              <a:rPr lang="en-US" altLang="ja-JP" dirty="0"/>
              <a:t>/</a:t>
            </a:r>
            <a:r>
              <a:rPr lang="ja-JP" altLang="en-US" dirty="0"/>
              <a:t>解決しにくい人間性の問題について</a:t>
            </a:r>
            <a:endParaRPr lang="en-US" altLang="ja-JP" dirty="0"/>
          </a:p>
          <a:p>
            <a:pPr lvl="1"/>
            <a:r>
              <a:rPr lang="ja-JP" altLang="en-US" dirty="0"/>
              <a:t>プライバシーと匿名性</a:t>
            </a:r>
            <a:endParaRPr lang="en-US" altLang="ja-JP" dirty="0"/>
          </a:p>
          <a:p>
            <a:pPr lvl="1"/>
            <a:r>
              <a:rPr lang="ja-JP" altLang="en-US" dirty="0"/>
              <a:t>なりすましや乗っ取り</a:t>
            </a:r>
            <a:endParaRPr lang="en-US" altLang="ja-JP" dirty="0"/>
          </a:p>
          <a:p>
            <a:pPr lvl="1"/>
            <a:r>
              <a:rPr lang="en-US" altLang="ja-JP" dirty="0"/>
              <a:t>SNS</a:t>
            </a:r>
            <a:r>
              <a:rPr lang="ja-JP" altLang="en-US" dirty="0"/>
              <a:t>のソーシャルな機能の悪用</a:t>
            </a:r>
            <a:endParaRPr lang="en-US" altLang="ja-JP" dirty="0"/>
          </a:p>
          <a:p>
            <a:pPr lvl="1"/>
            <a:r>
              <a:rPr lang="ja-JP" altLang="en-US" dirty="0"/>
              <a:t>等々</a:t>
            </a:r>
            <a:r>
              <a:rPr lang="en-US" altLang="ja-JP" dirty="0"/>
              <a:t>…</a:t>
            </a:r>
          </a:p>
          <a:p>
            <a:pPr lvl="1"/>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45</a:t>
            </a:fld>
            <a:endParaRPr kumimoji="1" lang="ja-JP" altLang="en-US"/>
          </a:p>
        </p:txBody>
      </p:sp>
    </p:spTree>
    <p:extLst>
      <p:ext uri="{BB962C8B-B14F-4D97-AF65-F5344CB8AC3E}">
        <p14:creationId xmlns:p14="http://schemas.microsoft.com/office/powerpoint/2010/main" val="271666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34988" y="1049339"/>
            <a:ext cx="7886700" cy="2852737"/>
          </a:xfrm>
        </p:spPr>
        <p:txBody>
          <a:bodyPr/>
          <a:lstStyle/>
          <a:p>
            <a:r>
              <a:rPr kumimoji="1" lang="ja-JP" altLang="en-US" dirty="0"/>
              <a:t>情報サービスにおける</a:t>
            </a:r>
            <a:r>
              <a:rPr kumimoji="1" lang="en-US" altLang="ja-JP" dirty="0"/>
              <a:t/>
            </a:r>
            <a:br>
              <a:rPr kumimoji="1" lang="en-US" altLang="ja-JP" dirty="0"/>
            </a:br>
            <a:r>
              <a:rPr kumimoji="1" lang="ja-JP" altLang="en-US" dirty="0"/>
              <a:t>「匿名性」</a:t>
            </a:r>
          </a:p>
        </p:txBody>
      </p:sp>
      <p:sp>
        <p:nvSpPr>
          <p:cNvPr id="7" name="テキスト プレースホルダー 6"/>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46</a:t>
            </a:fld>
            <a:endParaRPr kumimoji="1" lang="ja-JP" altLang="en-US"/>
          </a:p>
        </p:txBody>
      </p:sp>
    </p:spTree>
    <p:extLst>
      <p:ext uri="{BB962C8B-B14F-4D97-AF65-F5344CB8AC3E}">
        <p14:creationId xmlns:p14="http://schemas.microsoft.com/office/powerpoint/2010/main" val="1301702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インターネット上のサービス</a:t>
            </a:r>
          </a:p>
        </p:txBody>
      </p:sp>
      <p:sp>
        <p:nvSpPr>
          <p:cNvPr id="3" name="コンテンツ プレースホルダー 2"/>
          <p:cNvSpPr>
            <a:spLocks noGrp="1"/>
          </p:cNvSpPr>
          <p:nvPr>
            <p:ph idx="1"/>
          </p:nvPr>
        </p:nvSpPr>
        <p:spPr/>
        <p:txBody>
          <a:bodyPr>
            <a:normAutofit/>
          </a:bodyPr>
          <a:lstStyle/>
          <a:p>
            <a:r>
              <a:rPr kumimoji="1" lang="ja-JP" altLang="en-US" sz="3200" dirty="0"/>
              <a:t>ネット上では色々なサービスが提供されている</a:t>
            </a:r>
            <a:endParaRPr kumimoji="1" lang="en-US" altLang="ja-JP" sz="3200" dirty="0"/>
          </a:p>
          <a:p>
            <a:pPr lvl="1"/>
            <a:r>
              <a:rPr lang="ja-JP" altLang="en-US" sz="2800" dirty="0"/>
              <a:t>利用者が情報を受け取るサービス</a:t>
            </a:r>
            <a:endParaRPr lang="en-US" altLang="ja-JP" sz="2800" dirty="0"/>
          </a:p>
          <a:p>
            <a:pPr lvl="2"/>
            <a:r>
              <a:rPr kumimoji="1" lang="ja-JP" altLang="en-US" sz="2000" dirty="0"/>
              <a:t>様々な企業や組織の公式サイト</a:t>
            </a:r>
            <a:endParaRPr kumimoji="1" lang="en-US" altLang="ja-JP" sz="2000" dirty="0"/>
          </a:p>
          <a:p>
            <a:pPr lvl="2"/>
            <a:r>
              <a:rPr lang="ja-JP" altLang="en-US" sz="2000" dirty="0"/>
              <a:t>ニュースサイト</a:t>
            </a:r>
            <a:endParaRPr lang="en-US" altLang="ja-JP" sz="2000" dirty="0"/>
          </a:p>
          <a:p>
            <a:pPr lvl="2"/>
            <a:r>
              <a:rPr lang="ja-JP" altLang="en-US" sz="2000" dirty="0"/>
              <a:t>情報サイト・検索サイト</a:t>
            </a:r>
            <a:r>
              <a:rPr lang="en-US" altLang="ja-JP" sz="2000" dirty="0"/>
              <a:t>…</a:t>
            </a:r>
          </a:p>
          <a:p>
            <a:pPr lvl="1"/>
            <a:r>
              <a:rPr lang="ja-JP" altLang="en-US" sz="2800" dirty="0"/>
              <a:t>利用者が情報を発信・交換するサービス</a:t>
            </a:r>
            <a:endParaRPr lang="en-US" altLang="ja-JP" sz="2800" dirty="0"/>
          </a:p>
          <a:p>
            <a:pPr lvl="2"/>
            <a:r>
              <a:rPr lang="ja-JP" altLang="en-US" sz="2000" dirty="0"/>
              <a:t>電子メール</a:t>
            </a:r>
            <a:endParaRPr lang="en-US" altLang="ja-JP" sz="2000" dirty="0"/>
          </a:p>
          <a:p>
            <a:pPr lvl="2"/>
            <a:r>
              <a:rPr lang="ja-JP" altLang="en-US" sz="2000" dirty="0"/>
              <a:t>電子掲示板（</a:t>
            </a:r>
            <a:r>
              <a:rPr lang="en-US" altLang="ja-JP" sz="2000" dirty="0"/>
              <a:t>BBS</a:t>
            </a:r>
            <a:r>
              <a:rPr lang="ja-JP" altLang="en-US" sz="2000" dirty="0"/>
              <a:t>）</a:t>
            </a:r>
            <a:endParaRPr lang="en-US" altLang="ja-JP" sz="2000" dirty="0"/>
          </a:p>
          <a:p>
            <a:pPr lvl="2"/>
            <a:r>
              <a:rPr lang="ja-JP" altLang="en-US" sz="2000" dirty="0"/>
              <a:t>ブログ・チャット</a:t>
            </a:r>
            <a:endParaRPr lang="en-US" altLang="ja-JP" sz="2000" dirty="0"/>
          </a:p>
          <a:p>
            <a:pPr lvl="2"/>
            <a:r>
              <a:rPr lang="ja-JP" altLang="en-US" sz="2000" dirty="0"/>
              <a:t>質問サイト</a:t>
            </a:r>
            <a:r>
              <a:rPr lang="en-US" altLang="ja-JP" sz="2000" dirty="0"/>
              <a:t>…</a:t>
            </a:r>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47</a:t>
            </a:fld>
            <a:endParaRPr kumimoji="1" lang="ja-JP" altLang="en-US"/>
          </a:p>
        </p:txBody>
      </p:sp>
      <p:sp>
        <p:nvSpPr>
          <p:cNvPr id="6" name="正方形/長方形 5"/>
          <p:cNvSpPr/>
          <p:nvPr/>
        </p:nvSpPr>
        <p:spPr>
          <a:xfrm>
            <a:off x="1117381" y="4557041"/>
            <a:ext cx="3302219" cy="175485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501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ネットを利用した会話・交流</a:t>
            </a:r>
            <a:endParaRPr lang="en-US" altLang="ja-JP" sz="4400" dirty="0"/>
          </a:p>
        </p:txBody>
      </p:sp>
      <p:sp>
        <p:nvSpPr>
          <p:cNvPr id="3" name="コンテンツ プレースホルダー 2"/>
          <p:cNvSpPr>
            <a:spLocks noGrp="1"/>
          </p:cNvSpPr>
          <p:nvPr>
            <p:ph idx="1"/>
          </p:nvPr>
        </p:nvSpPr>
        <p:spPr/>
        <p:txBody>
          <a:bodyPr>
            <a:normAutofit/>
          </a:bodyPr>
          <a:lstStyle/>
          <a:p>
            <a:r>
              <a:rPr kumimoji="1" lang="ja-JP" altLang="en-US" sz="3600" dirty="0"/>
              <a:t>電子メール</a:t>
            </a:r>
            <a:endParaRPr kumimoji="1" lang="en-US" altLang="ja-JP" sz="3600" dirty="0"/>
          </a:p>
          <a:p>
            <a:pPr lvl="1"/>
            <a:r>
              <a:rPr lang="en-US" altLang="ja-JP" sz="3200" dirty="0"/>
              <a:t>PC</a:t>
            </a:r>
            <a:r>
              <a:rPr lang="ja-JP" altLang="en-US" sz="3200" dirty="0" err="1"/>
              <a:t>、</a:t>
            </a:r>
            <a:r>
              <a:rPr lang="ja-JP" altLang="en-US" sz="3200" dirty="0"/>
              <a:t>携帯電話、スマホ </a:t>
            </a:r>
            <a:endParaRPr lang="en-US" altLang="ja-JP" sz="3200" dirty="0"/>
          </a:p>
          <a:p>
            <a:pPr lvl="1"/>
            <a:r>
              <a:rPr kumimoji="1" lang="en-US" altLang="ja-JP" sz="3200" dirty="0"/>
              <a:t>Gmail</a:t>
            </a:r>
            <a:r>
              <a:rPr kumimoji="1" lang="ja-JP" altLang="en-US" sz="3200" dirty="0" err="1"/>
              <a:t>、</a:t>
            </a:r>
            <a:r>
              <a:rPr kumimoji="1" lang="en-US" altLang="ja-JP" sz="3200" dirty="0"/>
              <a:t>Yahoo!</a:t>
            </a:r>
            <a:r>
              <a:rPr kumimoji="1" lang="ja-JP" altLang="en-US" sz="3200" dirty="0"/>
              <a:t>メール </a:t>
            </a:r>
            <a:r>
              <a:rPr kumimoji="1" lang="en-US" altLang="ja-JP" sz="3200" dirty="0"/>
              <a:t>...</a:t>
            </a:r>
          </a:p>
          <a:p>
            <a:r>
              <a:rPr lang="ja-JP" altLang="en-US" sz="3600" dirty="0"/>
              <a:t>電子掲示板（</a:t>
            </a:r>
            <a:r>
              <a:rPr lang="en-US" altLang="ja-JP" sz="3600" dirty="0"/>
              <a:t>BBS</a:t>
            </a:r>
            <a:r>
              <a:rPr lang="ja-JP" altLang="en-US" sz="3600" dirty="0"/>
              <a:t>）</a:t>
            </a:r>
            <a:endParaRPr kumimoji="1" lang="en-US" altLang="ja-JP" sz="3600" dirty="0"/>
          </a:p>
          <a:p>
            <a:r>
              <a:rPr kumimoji="1" lang="en-US" altLang="ja-JP" sz="3600" dirty="0"/>
              <a:t>SNS</a:t>
            </a:r>
            <a:r>
              <a:rPr kumimoji="1" lang="ja-JP" altLang="en-US" sz="3600" dirty="0"/>
              <a:t>（ソーシャルネットワークサービス）</a:t>
            </a:r>
            <a:endParaRPr kumimoji="1" lang="en-US" altLang="ja-JP" sz="3600" dirty="0"/>
          </a:p>
          <a:p>
            <a:pPr lvl="1"/>
            <a:r>
              <a:rPr lang="en-US" altLang="ja-JP" sz="3200" dirty="0"/>
              <a:t>Facebook</a:t>
            </a:r>
            <a:r>
              <a:rPr lang="ja-JP" altLang="en-US" sz="3200" dirty="0" err="1"/>
              <a:t>、</a:t>
            </a:r>
            <a:r>
              <a:rPr lang="en-US" altLang="ja-JP" sz="3200" dirty="0"/>
              <a:t>Twitter</a:t>
            </a:r>
            <a:r>
              <a:rPr lang="ja-JP" altLang="en-US" sz="3200" dirty="0" err="1"/>
              <a:t>、</a:t>
            </a:r>
            <a:r>
              <a:rPr lang="en-US" altLang="ja-JP" sz="3200" dirty="0" err="1"/>
              <a:t>mixi</a:t>
            </a:r>
            <a:r>
              <a:rPr lang="en-US" altLang="ja-JP" sz="3200" dirty="0"/>
              <a:t> ...</a:t>
            </a:r>
          </a:p>
          <a:p>
            <a:r>
              <a:rPr lang="ja-JP" altLang="en-US" sz="3600" dirty="0"/>
              <a:t>チャット・通話</a:t>
            </a:r>
            <a:endParaRPr lang="en-US" altLang="ja-JP" sz="3600" dirty="0"/>
          </a:p>
          <a:p>
            <a:pPr lvl="1"/>
            <a:r>
              <a:rPr lang="en-US" altLang="ja-JP" sz="3200" dirty="0"/>
              <a:t>LINE</a:t>
            </a:r>
            <a:r>
              <a:rPr lang="ja-JP" altLang="en-US" sz="3200" dirty="0" err="1"/>
              <a:t>、</a:t>
            </a:r>
            <a:r>
              <a:rPr lang="en-US" altLang="ja-JP" sz="3200" dirty="0"/>
              <a:t>Skype ...</a:t>
            </a:r>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48</a:t>
            </a:fld>
            <a:endParaRPr kumimoji="1" lang="ja-JP" altLang="en-US"/>
          </a:p>
        </p:txBody>
      </p:sp>
    </p:spTree>
    <p:extLst>
      <p:ext uri="{BB962C8B-B14F-4D97-AF65-F5344CB8AC3E}">
        <p14:creationId xmlns:p14="http://schemas.microsoft.com/office/powerpoint/2010/main" val="1830777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情報サービスの「匿名性」</a:t>
            </a:r>
            <a:endParaRPr kumimoji="1" lang="ja-JP" altLang="en-US" sz="4000" dirty="0"/>
          </a:p>
        </p:txBody>
      </p:sp>
      <p:sp>
        <p:nvSpPr>
          <p:cNvPr id="3" name="コンテンツ プレースホルダー 2"/>
          <p:cNvSpPr>
            <a:spLocks noGrp="1"/>
          </p:cNvSpPr>
          <p:nvPr>
            <p:ph idx="1"/>
          </p:nvPr>
        </p:nvSpPr>
        <p:spPr/>
        <p:txBody>
          <a:bodyPr>
            <a:normAutofit fontScale="92500"/>
          </a:bodyPr>
          <a:lstStyle/>
          <a:p>
            <a:r>
              <a:rPr lang="ja-JP" altLang="en-US" sz="3200" dirty="0"/>
              <a:t>自分の「実名」を隠している状態</a:t>
            </a:r>
            <a:endParaRPr lang="en-US" altLang="ja-JP" sz="3200" dirty="0"/>
          </a:p>
          <a:p>
            <a:pPr lvl="1"/>
            <a:r>
              <a:rPr kumimoji="1" lang="ja-JP" altLang="en-US" sz="2600" dirty="0"/>
              <a:t>プライバシー保護と表裏一体</a:t>
            </a:r>
            <a:endParaRPr kumimoji="1" lang="en-US" altLang="ja-JP" sz="2600" dirty="0"/>
          </a:p>
          <a:p>
            <a:pPr lvl="2"/>
            <a:r>
              <a:rPr lang="ja-JP" altLang="en-US" sz="2200" dirty="0"/>
              <a:t>私生活や趣味嗜好など個人的な事を秘密にできる</a:t>
            </a:r>
            <a:endParaRPr lang="en-US" altLang="ja-JP" sz="2200" dirty="0"/>
          </a:p>
          <a:p>
            <a:pPr lvl="2"/>
            <a:r>
              <a:rPr lang="ja-JP" altLang="en-US" sz="2200" dirty="0"/>
              <a:t>自分の意思で開示もできる</a:t>
            </a:r>
            <a:endParaRPr lang="en-US" altLang="ja-JP" sz="2200" dirty="0"/>
          </a:p>
          <a:p>
            <a:pPr lvl="1"/>
            <a:r>
              <a:rPr kumimoji="1" lang="ja-JP" altLang="en-US" sz="2600" dirty="0"/>
              <a:t>実名と結びついた社会的責任を（比較的）要求されない</a:t>
            </a:r>
            <a:endParaRPr lang="en-US" altLang="ja-JP" sz="2600" dirty="0"/>
          </a:p>
          <a:p>
            <a:pPr lvl="2"/>
            <a:r>
              <a:rPr kumimoji="1" lang="ja-JP" altLang="en-US" sz="2200" dirty="0"/>
              <a:t>社会的立場、肩書に制約されず自由に行動や発言できる</a:t>
            </a:r>
            <a:endParaRPr kumimoji="1" lang="en-US" altLang="ja-JP" sz="2200" dirty="0"/>
          </a:p>
          <a:p>
            <a:pPr lvl="2"/>
            <a:r>
              <a:rPr kumimoji="1" lang="ja-JP" altLang="en-US" sz="2200" dirty="0"/>
              <a:t>信頼性は「ある程度」まで</a:t>
            </a:r>
            <a:endParaRPr lang="en-US" altLang="ja-JP" sz="3200" dirty="0"/>
          </a:p>
          <a:p>
            <a:pPr lvl="2"/>
            <a:endParaRPr lang="en-US" altLang="ja-JP" sz="3000" dirty="0"/>
          </a:p>
          <a:p>
            <a:r>
              <a:rPr kumimoji="1" lang="ja-JP" altLang="en-US" sz="3000" dirty="0"/>
              <a:t>本当はどこの誰が書いているのかわからない</a:t>
            </a:r>
            <a:endParaRPr kumimoji="1" lang="en-US" altLang="ja-JP" sz="3000" dirty="0"/>
          </a:p>
          <a:p>
            <a:pPr lvl="1"/>
            <a:r>
              <a:rPr lang="ja-JP" altLang="en-US" sz="2600" dirty="0"/>
              <a:t>「自己紹介」をしているケースでも、その内容の真偽はわからない</a:t>
            </a:r>
            <a:endParaRPr kumimoji="1" lang="en-US" altLang="ja-JP" sz="2600" dirty="0"/>
          </a:p>
          <a:p>
            <a:endParaRPr lang="en-US" altLang="ja-JP" sz="32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49</a:t>
            </a:fld>
            <a:endParaRPr kumimoji="1" lang="ja-JP" altLang="en-US"/>
          </a:p>
        </p:txBody>
      </p:sp>
    </p:spTree>
    <p:extLst>
      <p:ext uri="{BB962C8B-B14F-4D97-AF65-F5344CB8AC3E}">
        <p14:creationId xmlns:p14="http://schemas.microsoft.com/office/powerpoint/2010/main" val="414188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「ソーシャルエンジニアリング」</a:t>
            </a:r>
          </a:p>
        </p:txBody>
      </p:sp>
      <p:sp>
        <p:nvSpPr>
          <p:cNvPr id="3" name="コンテンツ プレースホルダー 2"/>
          <p:cNvSpPr>
            <a:spLocks noGrp="1"/>
          </p:cNvSpPr>
          <p:nvPr>
            <p:ph idx="1"/>
          </p:nvPr>
        </p:nvSpPr>
        <p:spPr/>
        <p:txBody>
          <a:bodyPr>
            <a:normAutofit fontScale="62500" lnSpcReduction="20000"/>
          </a:bodyPr>
          <a:lstStyle/>
          <a:p>
            <a:pPr>
              <a:lnSpc>
                <a:spcPct val="110000"/>
              </a:lnSpc>
            </a:pPr>
            <a:r>
              <a:rPr lang="ja-JP" altLang="en-US" sz="3600" dirty="0"/>
              <a:t>人間の心理的な隙や、行動のミスにつけ込んで個人が持つ秘密情報を入手する方法のこと。</a:t>
            </a:r>
            <a:r>
              <a:rPr lang="en-US" altLang="ja-JP" sz="3600" dirty="0"/>
              <a:t/>
            </a:r>
            <a:br>
              <a:rPr lang="en-US" altLang="ja-JP" sz="3600" dirty="0"/>
            </a:br>
            <a:r>
              <a:rPr lang="ja-JP" altLang="en-US" sz="3600" dirty="0"/>
              <a:t>（</a:t>
            </a:r>
            <a:r>
              <a:rPr lang="en-US" altLang="ja-JP" sz="3600" dirty="0"/>
              <a:t>Wikipedia</a:t>
            </a:r>
            <a:r>
              <a:rPr lang="ja-JP" altLang="en-US" sz="3600" dirty="0"/>
              <a:t>）</a:t>
            </a:r>
            <a:endParaRPr lang="en-US" altLang="ja-JP" sz="3600" dirty="0"/>
          </a:p>
          <a:p>
            <a:pPr lvl="1">
              <a:lnSpc>
                <a:spcPct val="110000"/>
              </a:lnSpc>
            </a:pPr>
            <a:r>
              <a:rPr lang="ja-JP" altLang="en-US" sz="3300" dirty="0"/>
              <a:t>本来の「社会工学」（組織の振る舞いの分析とコントロールについての学問）とは異なる意味</a:t>
            </a:r>
            <a:endParaRPr lang="en-US" altLang="ja-JP" sz="3300" dirty="0"/>
          </a:p>
          <a:p>
            <a:pPr lvl="1">
              <a:lnSpc>
                <a:spcPct val="110000"/>
              </a:lnSpc>
            </a:pPr>
            <a:r>
              <a:rPr lang="ja-JP" altLang="en-US" sz="3300" dirty="0"/>
              <a:t>単に「ソーシャル」などと呼ぶことも</a:t>
            </a:r>
            <a:endParaRPr lang="en-US" altLang="ja-JP" sz="3300" dirty="0"/>
          </a:p>
          <a:p>
            <a:pPr lvl="1">
              <a:lnSpc>
                <a:spcPct val="110000"/>
              </a:lnSpc>
            </a:pPr>
            <a:endParaRPr lang="en-US" altLang="ja-JP" sz="3300" dirty="0"/>
          </a:p>
          <a:p>
            <a:pPr>
              <a:lnSpc>
                <a:spcPct val="110000"/>
              </a:lnSpc>
            </a:pPr>
            <a:r>
              <a:rPr kumimoji="1" lang="ja-JP" altLang="en-US" sz="3600" dirty="0"/>
              <a:t>どちらかといえばアナログな攻撃</a:t>
            </a:r>
            <a:endParaRPr kumimoji="1" lang="en-US" altLang="ja-JP" sz="3600" dirty="0"/>
          </a:p>
          <a:p>
            <a:pPr>
              <a:lnSpc>
                <a:spcPct val="110000"/>
              </a:lnSpc>
            </a:pPr>
            <a:r>
              <a:rPr kumimoji="1" lang="ja-JP" altLang="en-US" sz="3600" dirty="0"/>
              <a:t>「人を狙う」　だます、隙をつく、覗き見するなど</a:t>
            </a:r>
            <a:endParaRPr kumimoji="1" lang="en-US" altLang="ja-JP" sz="3600" dirty="0"/>
          </a:p>
          <a:p>
            <a:pPr>
              <a:lnSpc>
                <a:spcPct val="110000"/>
              </a:lnSpc>
            </a:pPr>
            <a:endParaRPr kumimoji="1" lang="en-US" altLang="ja-JP" sz="3600" dirty="0"/>
          </a:p>
          <a:p>
            <a:pPr>
              <a:lnSpc>
                <a:spcPct val="110000"/>
              </a:lnSpc>
            </a:pPr>
            <a:r>
              <a:rPr kumimoji="1" lang="ja-JP" altLang="en-US" sz="3600" dirty="0"/>
              <a:t>物理的・技術的手段を比較的使わないので、技術的手段で対抗しにくい</a:t>
            </a:r>
            <a:endParaRPr kumimoji="1" lang="en-US" altLang="ja-JP" sz="3600" dirty="0"/>
          </a:p>
          <a:p>
            <a:endParaRPr kumimoji="1" lang="en-US" altLang="ja-JP" sz="3600" dirty="0"/>
          </a:p>
          <a:p>
            <a:endParaRPr lang="en-US" altLang="ja-JP" sz="3600" dirty="0"/>
          </a:p>
          <a:p>
            <a:endParaRPr kumimoji="1" lang="ja-JP" altLang="en-US" sz="36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a:t>
            </a:fld>
            <a:endParaRPr kumimoji="1" lang="ja-JP" altLang="en-US"/>
          </a:p>
        </p:txBody>
      </p:sp>
    </p:spTree>
    <p:extLst>
      <p:ext uri="{BB962C8B-B14F-4D97-AF65-F5344CB8AC3E}">
        <p14:creationId xmlns:p14="http://schemas.microsoft.com/office/powerpoint/2010/main" val="2423116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ネットと「本人」</a:t>
            </a:r>
          </a:p>
        </p:txBody>
      </p:sp>
      <p:sp>
        <p:nvSpPr>
          <p:cNvPr id="3" name="コンテンツ プレースホルダー 2"/>
          <p:cNvSpPr>
            <a:spLocks noGrp="1"/>
          </p:cNvSpPr>
          <p:nvPr>
            <p:ph idx="1"/>
          </p:nvPr>
        </p:nvSpPr>
        <p:spPr/>
        <p:txBody>
          <a:bodyPr>
            <a:normAutofit fontScale="92500" lnSpcReduction="10000"/>
          </a:bodyPr>
          <a:lstStyle/>
          <a:p>
            <a:r>
              <a:rPr lang="ja-JP" altLang="en-US" sz="2800" dirty="0"/>
              <a:t>多くの交流サイト等では本人特定可能な情報は公開されない</a:t>
            </a:r>
            <a:endParaRPr lang="en-US" altLang="ja-JP" sz="2800" dirty="0"/>
          </a:p>
          <a:p>
            <a:pPr lvl="1"/>
            <a:r>
              <a:rPr kumimoji="1" lang="ja-JP" altLang="en-US" sz="2400" dirty="0"/>
              <a:t>サービス利用登録に必要な場合はある</a:t>
            </a:r>
            <a:endParaRPr kumimoji="1" lang="en-US" altLang="ja-JP" sz="2400" dirty="0"/>
          </a:p>
          <a:p>
            <a:endParaRPr lang="en-US" altLang="ja-JP" sz="2800" dirty="0"/>
          </a:p>
          <a:p>
            <a:r>
              <a:rPr lang="ja-JP" altLang="en-US" sz="2800" dirty="0"/>
              <a:t>個人はユーザー名、ニックネーム等で区別</a:t>
            </a:r>
            <a:endParaRPr lang="en-US" altLang="ja-JP" sz="2800" dirty="0"/>
          </a:p>
          <a:p>
            <a:pPr lvl="1"/>
            <a:r>
              <a:rPr lang="ja-JP" altLang="en-US" sz="2400" dirty="0"/>
              <a:t>書き込みや行動に併記</a:t>
            </a:r>
            <a:endParaRPr lang="en-US" altLang="ja-JP" sz="2400" dirty="0"/>
          </a:p>
          <a:p>
            <a:pPr lvl="1"/>
            <a:r>
              <a:rPr kumimoji="1" lang="ja-JP" altLang="en-US" sz="2400" dirty="0"/>
              <a:t>登録制の場合「プロフィール」ページがある場合も</a:t>
            </a:r>
            <a:endParaRPr kumimoji="1" lang="en-US" altLang="ja-JP" sz="2400" dirty="0"/>
          </a:p>
          <a:p>
            <a:pPr lvl="2"/>
            <a:r>
              <a:rPr lang="ja-JP" altLang="en-US" sz="1800" dirty="0"/>
              <a:t>しかし本当の事を書いているかどうかは不明</a:t>
            </a:r>
            <a:endParaRPr lang="en-US" altLang="ja-JP" sz="1800" dirty="0"/>
          </a:p>
          <a:p>
            <a:pPr lvl="1"/>
            <a:r>
              <a:rPr kumimoji="1" lang="ja-JP" altLang="en-US" sz="2400" dirty="0"/>
              <a:t>メールアドレスだけで登録できるサイトも多い</a:t>
            </a:r>
            <a:endParaRPr kumimoji="1" lang="en-US" altLang="ja-JP" sz="2400" dirty="0"/>
          </a:p>
          <a:p>
            <a:endParaRPr lang="en-US" altLang="ja-JP" sz="2800" dirty="0"/>
          </a:p>
          <a:p>
            <a:r>
              <a:rPr lang="en-US" altLang="ja-JP" sz="2800" dirty="0" err="1"/>
              <a:t>facebook</a:t>
            </a:r>
            <a:r>
              <a:rPr lang="ja-JP" altLang="en-US" sz="2800" dirty="0" err="1"/>
              <a:t>のような</a:t>
            </a:r>
            <a:r>
              <a:rPr lang="ja-JP" altLang="en-US" sz="2800" dirty="0"/>
              <a:t>原則実名サイトもある</a:t>
            </a:r>
            <a:endParaRPr lang="en-US" altLang="ja-JP" sz="2800" dirty="0"/>
          </a:p>
          <a:p>
            <a:pPr lvl="1"/>
            <a:r>
              <a:rPr kumimoji="1" lang="ja-JP" altLang="en-US" sz="2400" dirty="0"/>
              <a:t>偽名で登録している</a:t>
            </a:r>
            <a:r>
              <a:rPr lang="ja-JP" altLang="en-US" sz="2400" dirty="0"/>
              <a:t>人もいる</a:t>
            </a:r>
            <a:endParaRPr kumimoji="1" lang="ja-JP" altLang="en-US" sz="24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50</a:t>
            </a:fld>
            <a:endParaRPr kumimoji="1" lang="ja-JP" altLang="en-US"/>
          </a:p>
        </p:txBody>
      </p:sp>
    </p:spTree>
    <p:extLst>
      <p:ext uri="{BB962C8B-B14F-4D97-AF65-F5344CB8AC3E}">
        <p14:creationId xmlns:p14="http://schemas.microsoft.com/office/powerpoint/2010/main" val="3710981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「匿名性」の悪用</a:t>
            </a:r>
          </a:p>
        </p:txBody>
      </p:sp>
      <p:sp>
        <p:nvSpPr>
          <p:cNvPr id="3" name="コンテンツ プレースホルダー 2"/>
          <p:cNvSpPr>
            <a:spLocks noGrp="1"/>
          </p:cNvSpPr>
          <p:nvPr>
            <p:ph idx="1"/>
          </p:nvPr>
        </p:nvSpPr>
        <p:spPr/>
        <p:txBody>
          <a:bodyPr>
            <a:normAutofit fontScale="92500"/>
          </a:bodyPr>
          <a:lstStyle/>
          <a:p>
            <a:r>
              <a:rPr lang="ja-JP" altLang="en-US" sz="3200" dirty="0"/>
              <a:t>個人情報の登録が不要なサービスでは</a:t>
            </a:r>
            <a:r>
              <a:rPr lang="en-US" altLang="ja-JP" sz="3200" dirty="0"/>
              <a:t/>
            </a:r>
            <a:br>
              <a:rPr lang="en-US" altLang="ja-JP" sz="3200" dirty="0"/>
            </a:br>
            <a:r>
              <a:rPr lang="en-US" altLang="ja-JP" sz="3200" dirty="0"/>
              <a:t/>
            </a:r>
            <a:br>
              <a:rPr lang="en-US" altLang="ja-JP" sz="3200" dirty="0"/>
            </a:br>
            <a:r>
              <a:rPr lang="ja-JP" altLang="en-US" sz="3200" dirty="0"/>
              <a:t>「何をやっても匿名だから、本人特定される心配はない」</a:t>
            </a:r>
            <a:r>
              <a:rPr lang="en-US" altLang="ja-JP" sz="3200" dirty="0"/>
              <a:t/>
            </a:r>
            <a:br>
              <a:rPr lang="en-US" altLang="ja-JP" sz="3200" dirty="0"/>
            </a:br>
            <a:r>
              <a:rPr lang="en-US" altLang="ja-JP" sz="3200" dirty="0"/>
              <a:t/>
            </a:r>
            <a:br>
              <a:rPr lang="en-US" altLang="ja-JP" sz="3200" dirty="0"/>
            </a:br>
            <a:r>
              <a:rPr lang="ja-JP" altLang="en-US" sz="3200" dirty="0"/>
              <a:t>と考えて、悪意の振る舞いを行うケース（悪用）</a:t>
            </a:r>
            <a:endParaRPr lang="en-US" altLang="ja-JP" sz="3200" dirty="0"/>
          </a:p>
          <a:p>
            <a:pPr lvl="1"/>
            <a:endParaRPr kumimoji="1" lang="en-US" altLang="ja-JP" sz="2800" dirty="0"/>
          </a:p>
          <a:p>
            <a:pPr lvl="1"/>
            <a:r>
              <a:rPr kumimoji="1" lang="ja-JP" altLang="en-US" sz="2800" dirty="0"/>
              <a:t>他人になりすまし掲示板に書き込む</a:t>
            </a:r>
            <a:endParaRPr kumimoji="1" lang="en-US" altLang="ja-JP" sz="2800" dirty="0"/>
          </a:p>
          <a:p>
            <a:pPr lvl="1"/>
            <a:r>
              <a:rPr lang="en-US" altLang="ja-JP" sz="2800" dirty="0"/>
              <a:t>Twitter</a:t>
            </a:r>
            <a:r>
              <a:rPr lang="ja-JP" altLang="en-US" sz="2800" dirty="0" err="1"/>
              <a:t>で有</a:t>
            </a:r>
            <a:r>
              <a:rPr lang="ja-JP" altLang="en-US" sz="2800" dirty="0"/>
              <a:t>名人のふりをする</a:t>
            </a:r>
            <a:endParaRPr kumimoji="1" lang="en-US" altLang="ja-JP" sz="3200" dirty="0"/>
          </a:p>
          <a:p>
            <a:pPr lvl="1"/>
            <a:r>
              <a:rPr kumimoji="1" lang="ja-JP" altLang="en-US" sz="2800" dirty="0"/>
              <a:t>誹謗中傷、秘密の暴露、その他</a:t>
            </a:r>
            <a:endParaRPr kumimoji="1" lang="en-US" altLang="ja-JP"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51</a:t>
            </a:fld>
            <a:endParaRPr kumimoji="1" lang="ja-JP" altLang="en-US"/>
          </a:p>
        </p:txBody>
      </p:sp>
    </p:spTree>
    <p:extLst>
      <p:ext uri="{BB962C8B-B14F-4D97-AF65-F5344CB8AC3E}">
        <p14:creationId xmlns:p14="http://schemas.microsoft.com/office/powerpoint/2010/main" val="2476136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匿名性の幻　／　匿名性は幻</a:t>
            </a:r>
          </a:p>
        </p:txBody>
      </p:sp>
      <p:sp>
        <p:nvSpPr>
          <p:cNvPr id="3" name="コンテンツ プレースホルダー 2"/>
          <p:cNvSpPr>
            <a:spLocks noGrp="1"/>
          </p:cNvSpPr>
          <p:nvPr>
            <p:ph idx="1"/>
          </p:nvPr>
        </p:nvSpPr>
        <p:spPr/>
        <p:txBody>
          <a:bodyPr>
            <a:normAutofit lnSpcReduction="10000"/>
          </a:bodyPr>
          <a:lstStyle/>
          <a:p>
            <a:r>
              <a:rPr lang="ja-JP" altLang="en-US" sz="3200" dirty="0"/>
              <a:t>個人情報の登録が不要なサービスでは</a:t>
            </a:r>
            <a:r>
              <a:rPr lang="en-US" altLang="ja-JP" sz="3200" dirty="0"/>
              <a:t/>
            </a:r>
            <a:br>
              <a:rPr lang="en-US" altLang="ja-JP" sz="3200" dirty="0"/>
            </a:br>
            <a:r>
              <a:rPr lang="en-US" altLang="ja-JP" sz="3200" dirty="0"/>
              <a:t/>
            </a:r>
            <a:br>
              <a:rPr lang="en-US" altLang="ja-JP" sz="3200" dirty="0"/>
            </a:br>
            <a:r>
              <a:rPr lang="ja-JP" altLang="en-US" sz="3200" dirty="0"/>
              <a:t>「何をやっても匿名だから、本人特定される心配はない」</a:t>
            </a:r>
            <a:r>
              <a:rPr lang="en-US" altLang="ja-JP" sz="3200" dirty="0"/>
              <a:t/>
            </a:r>
            <a:br>
              <a:rPr lang="en-US" altLang="ja-JP" sz="3200" dirty="0"/>
            </a:br>
            <a:r>
              <a:rPr lang="en-US" altLang="ja-JP" sz="3200" dirty="0"/>
              <a:t/>
            </a:r>
            <a:br>
              <a:rPr lang="en-US" altLang="ja-JP" sz="3200" dirty="0"/>
            </a:br>
            <a:r>
              <a:rPr lang="ja-JP" altLang="en-US" sz="3200" dirty="0"/>
              <a:t>というのは、事実ではない</a:t>
            </a:r>
            <a:endParaRPr lang="en-US" altLang="ja-JP" sz="3200" dirty="0"/>
          </a:p>
          <a:p>
            <a:endParaRPr kumimoji="1" lang="en-US" altLang="ja-JP" sz="3200" dirty="0"/>
          </a:p>
          <a:p>
            <a:r>
              <a:rPr lang="ja-JP" altLang="en-US" sz="3200" dirty="0"/>
              <a:t>ほとんどの場合特定は可能</a:t>
            </a:r>
            <a:endParaRPr lang="en-US" altLang="ja-JP" sz="3200" dirty="0"/>
          </a:p>
          <a:p>
            <a:pPr lvl="1"/>
            <a:r>
              <a:rPr lang="ja-JP" altLang="en-US" sz="2400" dirty="0"/>
              <a:t>手間と時間はかかる</a:t>
            </a:r>
            <a:endParaRPr lang="en-US" altLang="ja-JP" sz="2400" dirty="0"/>
          </a:p>
          <a:p>
            <a:pPr lvl="1"/>
            <a:r>
              <a:rPr lang="ja-JP" altLang="en-US" sz="2400" dirty="0"/>
              <a:t>権限が必要（行政上、あるいは管理責任と関連）</a:t>
            </a:r>
            <a:endParaRPr lang="en-US" altLang="ja-JP" sz="24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52</a:t>
            </a:fld>
            <a:endParaRPr kumimoji="1" lang="ja-JP" altLang="en-US"/>
          </a:p>
        </p:txBody>
      </p:sp>
    </p:spTree>
    <p:extLst>
      <p:ext uri="{BB962C8B-B14F-4D97-AF65-F5344CB8AC3E}">
        <p14:creationId xmlns:p14="http://schemas.microsoft.com/office/powerpoint/2010/main" val="1318633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ネットワークサービスの仕組み</a:t>
            </a:r>
          </a:p>
        </p:txBody>
      </p:sp>
      <p:sp>
        <p:nvSpPr>
          <p:cNvPr id="3" name="コンテンツ プレースホルダー 2"/>
          <p:cNvSpPr>
            <a:spLocks noGrp="1"/>
          </p:cNvSpPr>
          <p:nvPr>
            <p:ph idx="1"/>
          </p:nvPr>
        </p:nvSpPr>
        <p:spPr/>
        <p:txBody>
          <a:bodyPr>
            <a:normAutofit/>
          </a:bodyPr>
          <a:lstStyle/>
          <a:p>
            <a:r>
              <a:rPr kumimoji="1" lang="ja-JP" altLang="en-US" sz="2800" dirty="0"/>
              <a:t>用語</a:t>
            </a:r>
            <a:endParaRPr kumimoji="1" lang="en-US" altLang="ja-JP" sz="2800" dirty="0"/>
          </a:p>
          <a:p>
            <a:pPr lvl="1"/>
            <a:r>
              <a:rPr lang="ja-JP" altLang="en-US" sz="2400" dirty="0"/>
              <a:t>クライアント</a:t>
            </a:r>
            <a:endParaRPr lang="en-US" altLang="ja-JP" sz="2400" dirty="0"/>
          </a:p>
          <a:p>
            <a:pPr lvl="2"/>
            <a:r>
              <a:rPr lang="ja-JP" altLang="en-US" sz="1800" dirty="0"/>
              <a:t>サービスを受ける側の</a:t>
            </a:r>
            <a:r>
              <a:rPr lang="ja-JP" altLang="en-US" sz="1800" b="1" dirty="0"/>
              <a:t>端末（パソコンやスマホなど）、もしくはソフトウェア・アプリ</a:t>
            </a:r>
            <a:r>
              <a:rPr lang="ja-JP" altLang="en-US" sz="1800" dirty="0"/>
              <a:t>を指す</a:t>
            </a:r>
            <a:endParaRPr lang="en-US" altLang="ja-JP" sz="1800" dirty="0"/>
          </a:p>
          <a:p>
            <a:pPr lvl="1"/>
            <a:r>
              <a:rPr kumimoji="1" lang="ja-JP" altLang="en-US" sz="2400" dirty="0"/>
              <a:t>サーバ</a:t>
            </a:r>
            <a:endParaRPr kumimoji="1" lang="en-US" altLang="ja-JP" sz="2400" dirty="0"/>
          </a:p>
          <a:p>
            <a:pPr lvl="2"/>
            <a:r>
              <a:rPr lang="ja-JP" altLang="en-US" sz="1800" dirty="0"/>
              <a:t>サービスを提供する側のシステム、もしくはそこで動いているソフトウェアを指す</a:t>
            </a:r>
            <a:r>
              <a:rPr lang="en-US" altLang="ja-JP" sz="1800" dirty="0"/>
              <a:t/>
            </a:r>
            <a:br>
              <a:rPr lang="en-US" altLang="ja-JP" sz="1800" dirty="0"/>
            </a:br>
            <a:endParaRPr lang="en-US" altLang="ja-JP" sz="1800" dirty="0"/>
          </a:p>
          <a:p>
            <a:r>
              <a:rPr kumimoji="1" lang="ja-JP" altLang="en-US" sz="2800" dirty="0"/>
              <a:t>ネットワークを利用するサービスは、</a:t>
            </a:r>
            <a:r>
              <a:rPr kumimoji="1" lang="en-US" altLang="ja-JP" sz="2800" dirty="0"/>
              <a:t/>
            </a:r>
            <a:br>
              <a:rPr kumimoji="1" lang="en-US" altLang="ja-JP" sz="2800" dirty="0"/>
            </a:br>
            <a:r>
              <a:rPr kumimoji="1" lang="ja-JP" altLang="en-US" sz="2800" dirty="0"/>
              <a:t>「クライアントがサーバと通信する」</a:t>
            </a:r>
            <a:r>
              <a:rPr kumimoji="1" lang="en-US" altLang="ja-JP" sz="2800" dirty="0"/>
              <a:t/>
            </a:r>
            <a:br>
              <a:rPr kumimoji="1" lang="en-US" altLang="ja-JP" sz="2800" dirty="0"/>
            </a:br>
            <a:r>
              <a:rPr kumimoji="1" lang="ja-JP" altLang="en-US" sz="2800" dirty="0"/>
              <a:t>ことで実現</a:t>
            </a:r>
            <a:endParaRPr kumimoji="1" lang="en-US" altLang="ja-JP"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53</a:t>
            </a:fld>
            <a:endParaRPr kumimoji="1" lang="ja-JP" altLang="en-US"/>
          </a:p>
        </p:txBody>
      </p:sp>
    </p:spTree>
    <p:extLst>
      <p:ext uri="{BB962C8B-B14F-4D97-AF65-F5344CB8AC3E}">
        <p14:creationId xmlns:p14="http://schemas.microsoft.com/office/powerpoint/2010/main" val="1884490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sz="4000" dirty="0"/>
              <a:t>「サーバ」と「クライアント」</a:t>
            </a:r>
            <a:endParaRPr kumimoji="1" lang="ja-JP" altLang="en-US" sz="40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54</a:t>
            </a:fld>
            <a:endParaRPr kumimoji="1" lang="ja-JP" altLang="en-US"/>
          </a:p>
        </p:txBody>
      </p:sp>
      <p:sp>
        <p:nvSpPr>
          <p:cNvPr id="6" name="雲 5"/>
          <p:cNvSpPr/>
          <p:nvPr/>
        </p:nvSpPr>
        <p:spPr>
          <a:xfrm>
            <a:off x="3124200" y="2075338"/>
            <a:ext cx="2990850"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インターネット</a:t>
            </a:r>
            <a:endParaRPr kumimoji="1" lang="ja-JP" altLang="en-US" sz="2400"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549" y="1906067"/>
            <a:ext cx="1207922" cy="1765706"/>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0" y="4271257"/>
            <a:ext cx="1310640" cy="1264423"/>
          </a:xfrm>
          <a:prstGeom prst="rect">
            <a:avLst/>
          </a:prstGeom>
        </p:spPr>
      </p:pic>
      <p:sp>
        <p:nvSpPr>
          <p:cNvPr id="2" name="テキスト ボックス 1"/>
          <p:cNvSpPr txBox="1"/>
          <p:nvPr/>
        </p:nvSpPr>
        <p:spPr>
          <a:xfrm>
            <a:off x="781050" y="5535680"/>
            <a:ext cx="1301959" cy="369332"/>
          </a:xfrm>
          <a:prstGeom prst="rect">
            <a:avLst/>
          </a:prstGeom>
          <a:noFill/>
        </p:spPr>
        <p:txBody>
          <a:bodyPr wrap="none" rtlCol="0">
            <a:spAutoFit/>
          </a:bodyPr>
          <a:lstStyle/>
          <a:p>
            <a:r>
              <a:rPr kumimoji="1" lang="ja-JP" altLang="en-US" dirty="0"/>
              <a:t>クライアント</a:t>
            </a:r>
          </a:p>
        </p:txBody>
      </p:sp>
      <p:sp>
        <p:nvSpPr>
          <p:cNvPr id="11" name="テキスト ボックス 10"/>
          <p:cNvSpPr txBox="1"/>
          <p:nvPr/>
        </p:nvSpPr>
        <p:spPr>
          <a:xfrm>
            <a:off x="6579554" y="3673754"/>
            <a:ext cx="2080891" cy="646331"/>
          </a:xfrm>
          <a:prstGeom prst="rect">
            <a:avLst/>
          </a:prstGeom>
          <a:noFill/>
        </p:spPr>
        <p:txBody>
          <a:bodyPr wrap="none" rtlCol="0">
            <a:spAutoFit/>
          </a:bodyPr>
          <a:lstStyle/>
          <a:p>
            <a:pPr algn="ctr"/>
            <a:r>
              <a:rPr kumimoji="1" lang="ja-JP" altLang="en-US" dirty="0"/>
              <a:t>サーバ</a:t>
            </a:r>
            <a:endParaRPr kumimoji="1" lang="en-US" altLang="ja-JP" dirty="0"/>
          </a:p>
          <a:p>
            <a:pPr algn="ctr"/>
            <a:r>
              <a:rPr kumimoji="1" lang="en-US" altLang="ja-JP" dirty="0"/>
              <a:t>www.kyushu-u.ac.jp</a:t>
            </a:r>
          </a:p>
        </p:txBody>
      </p:sp>
      <p:cxnSp>
        <p:nvCxnSpPr>
          <p:cNvPr id="8" name="直線矢印コネクタ 7"/>
          <p:cNvCxnSpPr/>
          <p:nvPr/>
        </p:nvCxnSpPr>
        <p:spPr>
          <a:xfrm flipV="1">
            <a:off x="1840375" y="2535936"/>
            <a:ext cx="4962761" cy="17353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41850" y="3717259"/>
            <a:ext cx="1792224" cy="369332"/>
          </a:xfrm>
          <a:prstGeom prst="rect">
            <a:avLst/>
          </a:prstGeom>
          <a:solidFill>
            <a:schemeClr val="bg1"/>
          </a:solidFill>
          <a:ln>
            <a:solidFill>
              <a:schemeClr val="tx2"/>
            </a:solidFill>
          </a:ln>
        </p:spPr>
        <p:txBody>
          <a:bodyPr wrap="square" rtlCol="0">
            <a:spAutoFit/>
          </a:bodyPr>
          <a:lstStyle/>
          <a:p>
            <a:pPr algn="ctr"/>
            <a:r>
              <a:rPr kumimoji="1" lang="en-US" altLang="ja-JP" dirty="0"/>
              <a:t>GET / HTTP/1.1</a:t>
            </a:r>
            <a:endParaRPr kumimoji="1" lang="ja-JP" altLang="en-US" dirty="0"/>
          </a:p>
        </p:txBody>
      </p:sp>
      <p:cxnSp>
        <p:nvCxnSpPr>
          <p:cNvPr id="14" name="直線矢印コネクタ 13"/>
          <p:cNvCxnSpPr/>
          <p:nvPr/>
        </p:nvCxnSpPr>
        <p:spPr>
          <a:xfrm flipV="1">
            <a:off x="2083009" y="3461812"/>
            <a:ext cx="4962761" cy="1735321"/>
          </a:xfrm>
          <a:prstGeom prst="straightConnector1">
            <a:avLst/>
          </a:prstGeom>
          <a:ln w="762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199776" y="1582901"/>
            <a:ext cx="2035373" cy="646331"/>
          </a:xfrm>
          <a:prstGeom prst="rect">
            <a:avLst/>
          </a:prstGeom>
          <a:solidFill>
            <a:schemeClr val="bg1"/>
          </a:solidFill>
          <a:ln>
            <a:solidFill>
              <a:schemeClr val="tx1"/>
            </a:solidFill>
          </a:ln>
        </p:spPr>
        <p:txBody>
          <a:bodyPr wrap="square" rtlCol="0">
            <a:spAutoFit/>
          </a:bodyPr>
          <a:lstStyle/>
          <a:p>
            <a:r>
              <a:rPr kumimoji="1" lang="en-US" altLang="ja-JP" dirty="0"/>
              <a:t>HTTP/1.1 200 OK</a:t>
            </a:r>
          </a:p>
          <a:p>
            <a:r>
              <a:rPr lang="en-US" altLang="ja-JP" dirty="0"/>
              <a:t>Date: ...</a:t>
            </a:r>
            <a:endParaRPr kumimoji="1" lang="ja-JP" altLang="en-US" dirty="0"/>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0288" y="5580858"/>
            <a:ext cx="1959458" cy="648307"/>
          </a:xfrm>
          <a:prstGeom prst="rect">
            <a:avLst/>
          </a:prstGeom>
        </p:spPr>
      </p:pic>
      <p:sp>
        <p:nvSpPr>
          <p:cNvPr id="17" name="テキスト ボックス 16"/>
          <p:cNvSpPr txBox="1"/>
          <p:nvPr/>
        </p:nvSpPr>
        <p:spPr>
          <a:xfrm>
            <a:off x="5037996" y="5533545"/>
            <a:ext cx="3272628" cy="646331"/>
          </a:xfrm>
          <a:prstGeom prst="rect">
            <a:avLst/>
          </a:prstGeom>
          <a:noFill/>
        </p:spPr>
        <p:txBody>
          <a:bodyPr wrap="square" rtlCol="0">
            <a:spAutoFit/>
          </a:bodyPr>
          <a:lstStyle/>
          <a:p>
            <a:r>
              <a:rPr lang="ja-JP" altLang="en-US" dirty="0"/>
              <a:t>（</a:t>
            </a:r>
            <a:r>
              <a:rPr kumimoji="1" lang="ja-JP" altLang="en-US" dirty="0"/>
              <a:t>実際は１ページ出すだけでも何十回もメッセージをやりとりする）</a:t>
            </a:r>
          </a:p>
        </p:txBody>
      </p:sp>
    </p:spTree>
    <p:extLst>
      <p:ext uri="{BB962C8B-B14F-4D97-AF65-F5344CB8AC3E}">
        <p14:creationId xmlns:p14="http://schemas.microsoft.com/office/powerpoint/2010/main" val="12081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2"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path" presetSubtype="0" accel="50000" decel="50000" fill="hold" grpId="0" nodeType="afterEffect">
                                  <p:stCondLst>
                                    <p:cond delay="0"/>
                                  </p:stCondLst>
                                  <p:childTnLst>
                                    <p:animMotion origin="layout" path="M -5.55556E-7 -1.48148E-6 L 0.53333 -0.25393 " pathEditMode="relative" rAng="0" ptsTypes="AA">
                                      <p:cBhvr>
                                        <p:cTn id="14" dur="2000" fill="hold"/>
                                        <p:tgtEl>
                                          <p:spTgt spid="13"/>
                                        </p:tgtEl>
                                        <p:attrNameLst>
                                          <p:attrName>ppt_x</p:attrName>
                                          <p:attrName>ppt_y</p:attrName>
                                        </p:attrNameLst>
                                      </p:cBhvr>
                                      <p:rCtr x="26667" y="-12708"/>
                                    </p:animMotion>
                                  </p:childTnLst>
                                </p:cTn>
                              </p:par>
                            </p:childTnLst>
                          </p:cTn>
                        </p:par>
                        <p:par>
                          <p:cTn id="15" fill="hold">
                            <p:stCondLst>
                              <p:cond delay="300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par>
                          <p:cTn id="18" fill="hold">
                            <p:stCondLst>
                              <p:cond delay="3000"/>
                            </p:stCondLst>
                            <p:childTnLst>
                              <p:par>
                                <p:cTn id="19" presetID="10" presetClass="exit" presetSubtype="0" fill="hold"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3.61111E-6 -1.48148E-6 L -0.51614 0.24746 " pathEditMode="relative" rAng="0" ptsTypes="AA">
                                      <p:cBhvr>
                                        <p:cTn id="33" dur="2000" fill="hold"/>
                                        <p:tgtEl>
                                          <p:spTgt spid="15"/>
                                        </p:tgtEl>
                                        <p:attrNameLst>
                                          <p:attrName>ppt_x</p:attrName>
                                          <p:attrName>ppt_y</p:attrName>
                                        </p:attrNameLst>
                                      </p:cBhvr>
                                      <p:rCtr x="-25816" y="12361"/>
                                    </p:animMotion>
                                  </p:childTnLst>
                                </p:cTn>
                              </p:par>
                            </p:childTnLst>
                          </p:cTn>
                        </p:par>
                        <p:par>
                          <p:cTn id="34" fill="hold">
                            <p:stCondLst>
                              <p:cond delay="3000"/>
                            </p:stCondLst>
                            <p:childTnLst>
                              <p:par>
                                <p:cTn id="35" presetID="1" presetClass="exit" presetSubtype="0" fill="hold" grpId="2" nodeType="after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par>
                          <p:cTn id="37" fill="hold">
                            <p:stCondLst>
                              <p:cond delay="3000"/>
                            </p:stCondLst>
                            <p:childTnLst>
                              <p:par>
                                <p:cTn id="38" presetID="10" presetClass="exit" presetSubtype="0" fill="hold" nodeType="after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5" grpId="0" animBg="1"/>
      <p:bldP spid="15" grpId="1" animBg="1"/>
      <p:bldP spid="15" grpId="2"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sz="4000" dirty="0"/>
              <a:t>「インターネット」</a:t>
            </a:r>
          </a:p>
        </p:txBody>
      </p:sp>
      <p:sp>
        <p:nvSpPr>
          <p:cNvPr id="6" name="コンテンツ プレースホルダー 5"/>
          <p:cNvSpPr>
            <a:spLocks noGrp="1"/>
          </p:cNvSpPr>
          <p:nvPr>
            <p:ph idx="1"/>
          </p:nvPr>
        </p:nvSpPr>
        <p:spPr/>
        <p:txBody>
          <a:bodyPr>
            <a:normAutofit/>
          </a:bodyPr>
          <a:lstStyle/>
          <a:p>
            <a:r>
              <a:rPr kumimoji="1" lang="ja-JP" altLang="en-US" sz="3200" dirty="0"/>
              <a:t>「インターネット・プロトコル」という取り決めにもとづいて通信する、コンピュータ同士のネットワーク</a:t>
            </a:r>
            <a:endParaRPr kumimoji="1" lang="en-US" altLang="ja-JP" sz="3200" dirty="0"/>
          </a:p>
          <a:p>
            <a:pPr lvl="1"/>
            <a:r>
              <a:rPr lang="ja-JP" altLang="en-US" sz="2800" dirty="0"/>
              <a:t>パソコンやスマホなども全て「インターネット・プロトコル」を使って通信</a:t>
            </a:r>
            <a:endParaRPr lang="en-US" altLang="ja-JP" sz="2800" dirty="0"/>
          </a:p>
          <a:p>
            <a:pPr lvl="1"/>
            <a:endParaRPr kumimoji="1" lang="en-US" altLang="ja-JP" sz="2800" dirty="0"/>
          </a:p>
          <a:p>
            <a:r>
              <a:rPr lang="ja-JP" altLang="en-US" sz="3200" dirty="0"/>
              <a:t>取り決めを破ると通信できない</a:t>
            </a:r>
            <a:endParaRPr lang="en-US" altLang="ja-JP" sz="3200" dirty="0"/>
          </a:p>
          <a:p>
            <a:pPr lvl="1"/>
            <a:r>
              <a:rPr kumimoji="1" lang="ja-JP" altLang="en-US" sz="2800" dirty="0"/>
              <a:t>仕組み上決まっている事を元にして</a:t>
            </a:r>
            <a:r>
              <a:rPr lang="ja-JP" altLang="en-US" sz="2800" dirty="0"/>
              <a:t>通信相手が</a:t>
            </a:r>
            <a:r>
              <a:rPr kumimoji="1" lang="ja-JP" altLang="en-US" sz="2800" dirty="0"/>
              <a:t>追跡可能</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55</a:t>
            </a:fld>
            <a:endParaRPr kumimoji="1" lang="ja-JP" altLang="en-US"/>
          </a:p>
        </p:txBody>
      </p:sp>
    </p:spTree>
    <p:extLst>
      <p:ext uri="{BB962C8B-B14F-4D97-AF65-F5344CB8AC3E}">
        <p14:creationId xmlns:p14="http://schemas.microsoft.com/office/powerpoint/2010/main" val="1551178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IP</a:t>
            </a:r>
            <a:r>
              <a:rPr lang="ja-JP" altLang="en-US" sz="4000" dirty="0"/>
              <a:t>アドレス</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ja-JP" altLang="en-US" sz="3200" dirty="0"/>
              <a:t>インターネットに接続する全ての機械には「</a:t>
            </a:r>
            <a:r>
              <a:rPr kumimoji="1" lang="en-US" altLang="ja-JP" sz="3200" dirty="0"/>
              <a:t>IP</a:t>
            </a:r>
            <a:r>
              <a:rPr kumimoji="1" lang="ja-JP" altLang="en-US" sz="3200" dirty="0"/>
              <a:t>アドレス」という番号がついている</a:t>
            </a:r>
            <a:endParaRPr kumimoji="1" lang="en-US" altLang="ja-JP" sz="3200" dirty="0"/>
          </a:p>
          <a:p>
            <a:pPr lvl="1"/>
            <a:r>
              <a:rPr lang="en-US" altLang="ja-JP" sz="2800" dirty="0"/>
              <a:t>0</a:t>
            </a:r>
            <a:r>
              <a:rPr lang="ja-JP" altLang="en-US" sz="2800" dirty="0"/>
              <a:t>～</a:t>
            </a:r>
            <a:r>
              <a:rPr lang="en-US" altLang="ja-JP" sz="2800" dirty="0"/>
              <a:t>255</a:t>
            </a:r>
            <a:r>
              <a:rPr lang="ja-JP" altLang="en-US" sz="2800" dirty="0" err="1"/>
              <a:t>までの</a:t>
            </a:r>
            <a:r>
              <a:rPr lang="ja-JP" altLang="en-US" sz="2800" dirty="0"/>
              <a:t>数字が</a:t>
            </a:r>
            <a:r>
              <a:rPr lang="en-US" altLang="ja-JP" sz="2800" dirty="0"/>
              <a:t>4</a:t>
            </a:r>
            <a:r>
              <a:rPr lang="ja-JP" altLang="en-US" sz="2800" dirty="0"/>
              <a:t>つ （</a:t>
            </a:r>
            <a:r>
              <a:rPr lang="en-US" altLang="ja-JP" sz="2800" dirty="0"/>
              <a:t>IP version 4 </a:t>
            </a:r>
            <a:r>
              <a:rPr lang="ja-JP" altLang="en-US" sz="2800" dirty="0"/>
              <a:t>の場合）</a:t>
            </a:r>
            <a:endParaRPr lang="en-US" altLang="ja-JP" sz="2800" dirty="0"/>
          </a:p>
          <a:p>
            <a:pPr lvl="2"/>
            <a:r>
              <a:rPr kumimoji="1" lang="ja-JP" altLang="en-US" sz="2000" dirty="0"/>
              <a:t>「</a:t>
            </a:r>
            <a:r>
              <a:rPr kumimoji="1" lang="en-US" altLang="ja-JP" sz="2000" dirty="0"/>
              <a:t>133.5.1.1</a:t>
            </a:r>
            <a:r>
              <a:rPr kumimoji="1" lang="ja-JP" altLang="en-US" sz="2000" dirty="0"/>
              <a:t>」など</a:t>
            </a:r>
            <a:endParaRPr kumimoji="1" lang="en-US" altLang="ja-JP" sz="2000" dirty="0"/>
          </a:p>
          <a:p>
            <a:pPr lvl="2"/>
            <a:r>
              <a:rPr lang="ja-JP" altLang="en-US" sz="2000" dirty="0"/>
              <a:t>組み合わせはざっくり</a:t>
            </a:r>
            <a:r>
              <a:rPr lang="en-US" altLang="ja-JP" sz="2000" dirty="0"/>
              <a:t>40</a:t>
            </a:r>
            <a:r>
              <a:rPr lang="ja-JP" altLang="en-US" sz="2000" dirty="0"/>
              <a:t>億個くらい</a:t>
            </a:r>
            <a:endParaRPr lang="en-US" altLang="ja-JP" sz="2000" dirty="0"/>
          </a:p>
          <a:p>
            <a:pPr lvl="3"/>
            <a:r>
              <a:rPr kumimoji="1" lang="ja-JP" altLang="en-US" sz="1800" dirty="0"/>
              <a:t>足らない！→ </a:t>
            </a:r>
            <a:r>
              <a:rPr kumimoji="1" lang="en-US" altLang="ja-JP" sz="1800" dirty="0"/>
              <a:t>IP version 6 </a:t>
            </a:r>
            <a:r>
              <a:rPr kumimoji="1" lang="ja-JP" altLang="en-US" sz="1800" dirty="0"/>
              <a:t>（互換性なし）</a:t>
            </a:r>
            <a:endParaRPr kumimoji="1" lang="en-US" altLang="ja-JP" sz="1800" dirty="0"/>
          </a:p>
          <a:p>
            <a:pPr lvl="1"/>
            <a:r>
              <a:rPr lang="ja-JP" altLang="en-US" sz="2800" u="sng" dirty="0"/>
              <a:t>通信相手には通信元の</a:t>
            </a:r>
            <a:r>
              <a:rPr lang="en-US" altLang="ja-JP" sz="2800" u="sng" dirty="0"/>
              <a:t>IP</a:t>
            </a:r>
            <a:r>
              <a:rPr lang="ja-JP" altLang="en-US" sz="2800" u="sng" dirty="0"/>
              <a:t>アドレスがわかる</a:t>
            </a:r>
            <a:endParaRPr lang="en-US" altLang="ja-JP" sz="2800" u="sng" dirty="0"/>
          </a:p>
          <a:p>
            <a:pPr lvl="2"/>
            <a:r>
              <a:rPr lang="ja-JP" altLang="en-US" sz="2000" dirty="0"/>
              <a:t>サービス側は通常接続日時とともに記録</a:t>
            </a:r>
            <a:endParaRPr lang="en-US" altLang="ja-JP" sz="2000" dirty="0"/>
          </a:p>
          <a:p>
            <a:pPr lvl="1"/>
            <a:r>
              <a:rPr lang="ja-JP" altLang="en-US" sz="2800" dirty="0"/>
              <a:t>パソコンやスマホは自動で割り振られる場合が多い</a:t>
            </a:r>
            <a:endParaRPr lang="en-US" altLang="ja-JP" sz="2800" dirty="0"/>
          </a:p>
          <a:p>
            <a:pPr lvl="2"/>
            <a:r>
              <a:rPr lang="ja-JP" altLang="en-US" sz="2000" dirty="0"/>
              <a:t>少なくとも通信している間は変わらない</a:t>
            </a:r>
          </a:p>
          <a:p>
            <a:pPr lvl="1"/>
            <a:endParaRPr lang="en-US" altLang="ja-JP" u="sng"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56</a:t>
            </a:fld>
            <a:endParaRPr kumimoji="1" lang="ja-JP" altLang="en-US"/>
          </a:p>
        </p:txBody>
      </p:sp>
    </p:spTree>
    <p:extLst>
      <p:ext uri="{BB962C8B-B14F-4D97-AF65-F5344CB8AC3E}">
        <p14:creationId xmlns:p14="http://schemas.microsoft.com/office/powerpoint/2010/main" val="546765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t>Web</a:t>
            </a:r>
            <a:r>
              <a:rPr kumimoji="1" lang="ja-JP" altLang="en-US" sz="4000" dirty="0"/>
              <a:t>サーバのログ（一例）</a:t>
            </a:r>
          </a:p>
        </p:txBody>
      </p:sp>
      <p:sp>
        <p:nvSpPr>
          <p:cNvPr id="3" name="コンテンツ プレースホルダー 2"/>
          <p:cNvSpPr>
            <a:spLocks noGrp="1"/>
          </p:cNvSpPr>
          <p:nvPr>
            <p:ph idx="1"/>
          </p:nvPr>
        </p:nvSpPr>
        <p:spPr/>
        <p:txBody>
          <a:bodyPr>
            <a:normAutofit fontScale="70000" lnSpcReduction="20000"/>
          </a:bodyPr>
          <a:lstStyle/>
          <a:p>
            <a:pPr marL="0" indent="0" latinLnBrk="1">
              <a:buNone/>
            </a:pPr>
            <a:r>
              <a:rPr lang="en-US" altLang="ja-JP" dirty="0">
                <a:latin typeface="Consolas" panose="020B0609020204030204" pitchFamily="49" charset="0"/>
              </a:rPr>
              <a:t>133.5.11.11 - - [19/Jul/2016:12:17:52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4070 "https://mail.m.kyushu-u.ac.jp/" "Mozilla/5.0 (X11; Linux x86_64) </a:t>
            </a:r>
            <a:r>
              <a:rPr lang="en-US" altLang="ja-JP" dirty="0" err="1">
                <a:latin typeface="Consolas" panose="020B0609020204030204" pitchFamily="49" charset="0"/>
              </a:rPr>
              <a:t>AppleWebKit</a:t>
            </a:r>
            <a:r>
              <a:rPr lang="en-US" altLang="ja-JP" dirty="0">
                <a:latin typeface="Consolas" panose="020B0609020204030204" pitchFamily="49" charset="0"/>
              </a:rPr>
              <a:t>/537.36 (KHTML, like Gecko) Chrome/38.0.2125.102 Safari/537.36"</a:t>
            </a:r>
          </a:p>
          <a:p>
            <a:pPr marL="0" indent="0" latinLnBrk="1">
              <a:buNone/>
            </a:pPr>
            <a:r>
              <a:rPr lang="en-US" altLang="ja-JP" dirty="0">
                <a:latin typeface="Consolas" panose="020B0609020204030204" pitchFamily="49" charset="0"/>
              </a:rPr>
              <a:t>133.5.11.12 - - [19/Jul/2016:12:42:05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4072 "https://mail.m.kyushu-u.ac.jp/" "Mozilla/5.0 (Macintosh; Intel Mac OS X 10_9_5) </a:t>
            </a:r>
            <a:r>
              <a:rPr lang="en-US" altLang="ja-JP" dirty="0" err="1">
                <a:latin typeface="Consolas" panose="020B0609020204030204" pitchFamily="49" charset="0"/>
              </a:rPr>
              <a:t>AppleWebKit</a:t>
            </a:r>
            <a:r>
              <a:rPr lang="en-US" altLang="ja-JP" dirty="0">
                <a:latin typeface="Consolas" panose="020B0609020204030204" pitchFamily="49" charset="0"/>
              </a:rPr>
              <a:t>/601.6.17 (KHTML, like Gecko) Version/9.1.1 Safari/537.86.6"</a:t>
            </a:r>
          </a:p>
          <a:p>
            <a:pPr marL="0" indent="0" latinLnBrk="1">
              <a:buNone/>
            </a:pPr>
            <a:r>
              <a:rPr lang="en-US" altLang="ja-JP" dirty="0">
                <a:latin typeface="Consolas" panose="020B0609020204030204" pitchFamily="49" charset="0"/>
              </a:rPr>
              <a:t>133.5.11.10 - - [19/Jul/2016:12:47:11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4072 "-" "Mozilla/5.0 (Macintosh; Intel Mac OS X 10_10_5) </a:t>
            </a:r>
            <a:r>
              <a:rPr lang="en-US" altLang="ja-JP" dirty="0" err="1">
                <a:latin typeface="Consolas" panose="020B0609020204030204" pitchFamily="49" charset="0"/>
              </a:rPr>
              <a:t>AppleWebKit</a:t>
            </a:r>
            <a:r>
              <a:rPr lang="en-US" altLang="ja-JP" dirty="0">
                <a:latin typeface="Consolas" panose="020B0609020204030204" pitchFamily="49" charset="0"/>
              </a:rPr>
              <a:t>/601.6.17 (KHTML, like Gecko)"</a:t>
            </a:r>
          </a:p>
          <a:p>
            <a:pPr marL="0" indent="0" latinLnBrk="1">
              <a:buNone/>
            </a:pPr>
            <a:r>
              <a:rPr lang="en-US" altLang="ja-JP" dirty="0">
                <a:latin typeface="Consolas" panose="020B0609020204030204" pitchFamily="49" charset="0"/>
              </a:rPr>
              <a:t>133.5.11.10 - - [19/Jul/2016:12:47:11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4071 "-" "Mozilla/5.0 (iPhone; CPU iPhone OS 9_3 like Mac OS X) </a:t>
            </a:r>
            <a:r>
              <a:rPr lang="en-US" altLang="ja-JP" dirty="0" err="1">
                <a:latin typeface="Consolas" panose="020B0609020204030204" pitchFamily="49" charset="0"/>
              </a:rPr>
              <a:t>AppleWebKit</a:t>
            </a:r>
            <a:r>
              <a:rPr lang="en-US" altLang="ja-JP" dirty="0">
                <a:latin typeface="Consolas" panose="020B0609020204030204" pitchFamily="49" charset="0"/>
              </a:rPr>
              <a:t>/601.1.46 (KHTML, like Gecko) Version/9.0 Mobile/13E188a Safari/601.1"</a:t>
            </a:r>
          </a:p>
          <a:p>
            <a:pPr marL="0" indent="0" latinLnBrk="1">
              <a:buNone/>
            </a:pPr>
            <a:r>
              <a:rPr lang="en-US" altLang="ja-JP" dirty="0">
                <a:latin typeface="Consolas" panose="020B0609020204030204" pitchFamily="49" charset="0"/>
              </a:rPr>
              <a:t>133.5.11.12 - - [19/Jul/2016:13:01:29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7970 "https://mail.m.kyushu-u.ac.jp/" "Mozilla/5.0 (Macintosh; Intel Mac OS X 10_9_4) </a:t>
            </a:r>
            <a:r>
              <a:rPr lang="en-US" altLang="ja-JP" dirty="0" err="1">
                <a:latin typeface="Consolas" panose="020B0609020204030204" pitchFamily="49" charset="0"/>
              </a:rPr>
              <a:t>AppleWebKit</a:t>
            </a:r>
            <a:r>
              <a:rPr lang="en-US" altLang="ja-JP" dirty="0">
                <a:latin typeface="Consolas" panose="020B0609020204030204" pitchFamily="49" charset="0"/>
              </a:rPr>
              <a:t>/537.77.4 (KHTML, like Gecko) Version/7.0.5 Safari/537.77.4"</a:t>
            </a:r>
          </a:p>
          <a:p>
            <a:pPr marL="0" indent="0" latinLnBrk="1">
              <a:buNone/>
            </a:pPr>
            <a:r>
              <a:rPr lang="en-US" altLang="ja-JP" dirty="0">
                <a:latin typeface="Consolas" panose="020B0609020204030204" pitchFamily="49" charset="0"/>
              </a:rPr>
              <a:t>133.5.11.10 - - [19/Jul/2016:13:14:50 +0900] "GET /</a:t>
            </a:r>
            <a:r>
              <a:rPr lang="en-US" altLang="ja-JP" dirty="0" err="1">
                <a:latin typeface="Consolas" panose="020B0609020204030204" pitchFamily="49" charset="0"/>
              </a:rPr>
              <a:t>roundcube</a:t>
            </a:r>
            <a:r>
              <a:rPr lang="en-US" altLang="ja-JP" dirty="0">
                <a:latin typeface="Consolas" panose="020B0609020204030204" pitchFamily="49" charset="0"/>
              </a:rPr>
              <a:t>/ HTTP/1.1" 200 4070 "https://mail.m.kyushu-u.ac.jp/" "Mozilla/5.0 (Windows NT 10.0; Win64; x64) </a:t>
            </a:r>
            <a:r>
              <a:rPr lang="en-US" altLang="ja-JP" dirty="0" err="1">
                <a:latin typeface="Consolas" panose="020B0609020204030204" pitchFamily="49" charset="0"/>
              </a:rPr>
              <a:t>AppleWebKit</a:t>
            </a:r>
            <a:r>
              <a:rPr lang="en-US" altLang="ja-JP" dirty="0">
                <a:latin typeface="Consolas" panose="020B0609020204030204" pitchFamily="49" charset="0"/>
              </a:rPr>
              <a:t>/537.36 (KHTML, like Gecko) Chrome/46.0.2486.0 Safari/537.36 Edge/13.10586"</a:t>
            </a:r>
            <a:endParaRPr kumimoji="1" lang="ja-JP" altLang="en-US" dirty="0">
              <a:latin typeface="Consolas" panose="020B0609020204030204" pitchFamily="49" charset="0"/>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57</a:t>
            </a:fld>
            <a:endParaRPr kumimoji="1" lang="ja-JP" altLang="en-US"/>
          </a:p>
        </p:txBody>
      </p:sp>
    </p:spTree>
    <p:extLst>
      <p:ext uri="{BB962C8B-B14F-4D97-AF65-F5344CB8AC3E}">
        <p14:creationId xmlns:p14="http://schemas.microsoft.com/office/powerpoint/2010/main" val="17614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t>Web</a:t>
            </a:r>
            <a:r>
              <a:rPr kumimoji="1" lang="ja-JP" altLang="en-US" sz="4000" dirty="0"/>
              <a:t>サーバのログ（一例）</a:t>
            </a:r>
          </a:p>
        </p:txBody>
      </p:sp>
      <p:sp>
        <p:nvSpPr>
          <p:cNvPr id="3" name="コンテンツ プレースホルダー 2"/>
          <p:cNvSpPr>
            <a:spLocks noGrp="1"/>
          </p:cNvSpPr>
          <p:nvPr>
            <p:ph idx="1"/>
          </p:nvPr>
        </p:nvSpPr>
        <p:spPr/>
        <p:txBody>
          <a:bodyPr>
            <a:noAutofit/>
          </a:bodyPr>
          <a:lstStyle/>
          <a:p>
            <a:pPr marL="0" indent="0" latinLnBrk="1">
              <a:buNone/>
            </a:pPr>
            <a:r>
              <a:rPr lang="en-US" altLang="ja-JP" sz="2400" b="1" dirty="0">
                <a:solidFill>
                  <a:srgbClr val="FF0000"/>
                </a:solidFill>
                <a:latin typeface="Consolas" panose="020B0609020204030204" pitchFamily="49" charset="0"/>
              </a:rPr>
              <a:t>133.5.11.11</a:t>
            </a:r>
            <a:r>
              <a:rPr lang="en-US" altLang="ja-JP" sz="2400" dirty="0">
                <a:latin typeface="Consolas" panose="020B0609020204030204" pitchFamily="49" charset="0"/>
              </a:rPr>
              <a:t> - - [19/Jul/2016:12:17:52 +0900] "GET /</a:t>
            </a:r>
            <a:r>
              <a:rPr lang="en-US" altLang="ja-JP" sz="2400" dirty="0" err="1">
                <a:latin typeface="Consolas" panose="020B0609020204030204" pitchFamily="49" charset="0"/>
              </a:rPr>
              <a:t>roundcube</a:t>
            </a:r>
            <a:r>
              <a:rPr lang="en-US" altLang="ja-JP" sz="2400" dirty="0">
                <a:latin typeface="Consolas" panose="020B0609020204030204" pitchFamily="49" charset="0"/>
              </a:rPr>
              <a:t>/ HTTP/1.1" 200 4070 "https://mail.m.kyushu-u.ac.jp/" "Mozilla/5.0 (X11; </a:t>
            </a:r>
            <a:r>
              <a:rPr lang="en-US" altLang="ja-JP" sz="2400" b="1" dirty="0">
                <a:solidFill>
                  <a:srgbClr val="FF0000"/>
                </a:solidFill>
                <a:latin typeface="Consolas" panose="020B0609020204030204" pitchFamily="49" charset="0"/>
              </a:rPr>
              <a:t>Linux x86_64</a:t>
            </a:r>
            <a:r>
              <a:rPr lang="en-US" altLang="ja-JP" sz="2400" dirty="0">
                <a:latin typeface="Consolas" panose="020B0609020204030204" pitchFamily="49" charset="0"/>
              </a:rPr>
              <a:t>) </a:t>
            </a:r>
            <a:r>
              <a:rPr lang="en-US" altLang="ja-JP" sz="2400" dirty="0" err="1">
                <a:latin typeface="Consolas" panose="020B0609020204030204" pitchFamily="49" charset="0"/>
              </a:rPr>
              <a:t>AppleWebKit</a:t>
            </a:r>
            <a:r>
              <a:rPr lang="en-US" altLang="ja-JP" sz="2400" dirty="0">
                <a:latin typeface="Consolas" panose="020B0609020204030204" pitchFamily="49" charset="0"/>
              </a:rPr>
              <a:t>/537.36 (KHTML, like Gecko) </a:t>
            </a:r>
            <a:r>
              <a:rPr lang="en-US" altLang="ja-JP" sz="2400" b="1" dirty="0">
                <a:solidFill>
                  <a:srgbClr val="FF0000"/>
                </a:solidFill>
                <a:latin typeface="Consolas" panose="020B0609020204030204" pitchFamily="49" charset="0"/>
              </a:rPr>
              <a:t>Chrome</a:t>
            </a:r>
            <a:r>
              <a:rPr lang="en-US" altLang="ja-JP" sz="2400" dirty="0">
                <a:latin typeface="Consolas" panose="020B0609020204030204" pitchFamily="49" charset="0"/>
              </a:rPr>
              <a:t>/38.0.2125.102 Safari/537.36"</a:t>
            </a:r>
          </a:p>
          <a:p>
            <a:pPr marL="0" indent="0" latinLnBrk="1">
              <a:buNone/>
            </a:pPr>
            <a:r>
              <a:rPr lang="en-US" altLang="ja-JP" sz="2400" b="1" dirty="0">
                <a:solidFill>
                  <a:srgbClr val="FF0000"/>
                </a:solidFill>
                <a:latin typeface="Consolas" panose="020B0609020204030204" pitchFamily="49" charset="0"/>
              </a:rPr>
              <a:t>133.5.11.12 </a:t>
            </a:r>
            <a:r>
              <a:rPr lang="en-US" altLang="ja-JP" sz="2400" dirty="0">
                <a:latin typeface="Consolas" panose="020B0609020204030204" pitchFamily="49" charset="0"/>
              </a:rPr>
              <a:t>- - [19/Jul/2016:12:42:05 +0900] "GET /</a:t>
            </a:r>
            <a:r>
              <a:rPr lang="en-US" altLang="ja-JP" sz="2400" dirty="0" err="1">
                <a:latin typeface="Consolas" panose="020B0609020204030204" pitchFamily="49" charset="0"/>
              </a:rPr>
              <a:t>roundcube</a:t>
            </a:r>
            <a:r>
              <a:rPr lang="en-US" altLang="ja-JP" sz="2400" dirty="0">
                <a:latin typeface="Consolas" panose="020B0609020204030204" pitchFamily="49" charset="0"/>
              </a:rPr>
              <a:t>/ HTTP/1.1" 200 4072 "https://mail.m.kyushu-u.ac.jp/" "Mozilla/5.0 (</a:t>
            </a:r>
            <a:r>
              <a:rPr lang="en-US" altLang="ja-JP" sz="2400" b="1" dirty="0">
                <a:solidFill>
                  <a:srgbClr val="FF0000"/>
                </a:solidFill>
                <a:latin typeface="Consolas" panose="020B0609020204030204" pitchFamily="49" charset="0"/>
              </a:rPr>
              <a:t>Macintosh; Intel Mac OS X 10_9_5</a:t>
            </a:r>
            <a:r>
              <a:rPr lang="en-US" altLang="ja-JP" sz="2400" dirty="0">
                <a:latin typeface="Consolas" panose="020B0609020204030204" pitchFamily="49" charset="0"/>
              </a:rPr>
              <a:t>) </a:t>
            </a:r>
            <a:r>
              <a:rPr lang="en-US" altLang="ja-JP" sz="2400" dirty="0" err="1">
                <a:latin typeface="Consolas" panose="020B0609020204030204" pitchFamily="49" charset="0"/>
              </a:rPr>
              <a:t>AppleWebKit</a:t>
            </a:r>
            <a:r>
              <a:rPr lang="en-US" altLang="ja-JP" sz="2400" dirty="0">
                <a:latin typeface="Consolas" panose="020B0609020204030204" pitchFamily="49" charset="0"/>
              </a:rPr>
              <a:t>/601.6.17 (KHTML, like Gecko) Version/9.1.1 </a:t>
            </a:r>
            <a:r>
              <a:rPr lang="en-US" altLang="ja-JP" sz="2400" b="1" dirty="0">
                <a:solidFill>
                  <a:srgbClr val="FF0000"/>
                </a:solidFill>
                <a:latin typeface="Consolas" panose="020B0609020204030204" pitchFamily="49" charset="0"/>
              </a:rPr>
              <a:t>Safari/537.86.6</a:t>
            </a:r>
            <a:r>
              <a:rPr lang="en-US" altLang="ja-JP" sz="2400" dirty="0">
                <a:latin typeface="Consolas" panose="020B0609020204030204" pitchFamily="49" charset="0"/>
              </a:rPr>
              <a:t>"</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58</a:t>
            </a:fld>
            <a:endParaRPr kumimoji="1" lang="ja-JP" altLang="en-US"/>
          </a:p>
        </p:txBody>
      </p:sp>
    </p:spTree>
    <p:extLst>
      <p:ext uri="{BB962C8B-B14F-4D97-AF65-F5344CB8AC3E}">
        <p14:creationId xmlns:p14="http://schemas.microsoft.com/office/powerpoint/2010/main" val="1554217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自宅から（一例）</a:t>
            </a:r>
          </a:p>
        </p:txBody>
      </p:sp>
      <p:sp>
        <p:nvSpPr>
          <p:cNvPr id="3" name="コンテンツ プレースホルダー 2"/>
          <p:cNvSpPr>
            <a:spLocks noGrp="1"/>
          </p:cNvSpPr>
          <p:nvPr>
            <p:ph idx="1"/>
          </p:nvPr>
        </p:nvSpPr>
        <p:spPr/>
        <p:txBody>
          <a:bodyPr>
            <a:normAutofit/>
          </a:bodyPr>
          <a:lstStyle/>
          <a:p>
            <a:r>
              <a:rPr lang="ja-JP" altLang="en-US" sz="2800" dirty="0"/>
              <a:t>サーバ</a:t>
            </a:r>
            <a:r>
              <a:rPr kumimoji="1" lang="ja-JP" altLang="en-US" sz="2800" dirty="0"/>
              <a:t>管理者には</a:t>
            </a:r>
            <a:r>
              <a:rPr lang="ja-JP" altLang="en-US" sz="2800" dirty="0"/>
              <a:t>接続元の</a:t>
            </a:r>
            <a:r>
              <a:rPr lang="en-US" altLang="ja-JP" sz="2800" dirty="0"/>
              <a:t>IP</a:t>
            </a:r>
            <a:r>
              <a:rPr lang="ja-JP" altLang="en-US" sz="2800" dirty="0"/>
              <a:t>アドレスがわかる</a:t>
            </a:r>
            <a:endParaRPr lang="en-US" altLang="ja-JP" sz="2800" dirty="0"/>
          </a:p>
          <a:p>
            <a:pPr lvl="1"/>
            <a:r>
              <a:rPr kumimoji="1" lang="ja-JP" altLang="en-US" sz="2400" dirty="0"/>
              <a:t>そのアドレスがどこのプロバイダの物か調べられる</a:t>
            </a:r>
            <a:endParaRPr kumimoji="1" lang="en-US" altLang="ja-JP" sz="2400" dirty="0"/>
          </a:p>
          <a:p>
            <a:pPr lvl="2"/>
            <a:endParaRPr lang="en-US" altLang="ja-JP" sz="1800" dirty="0"/>
          </a:p>
          <a:p>
            <a:r>
              <a:rPr lang="ja-JP" altLang="en-US" sz="2800" dirty="0"/>
              <a:t>プロバイダはどの顧客にどのアドレスを割り当てたかを通常把握している</a:t>
            </a:r>
            <a:endParaRPr lang="en-US" altLang="ja-JP" sz="2800" dirty="0"/>
          </a:p>
          <a:p>
            <a:pPr lvl="1"/>
            <a:r>
              <a:rPr kumimoji="1" lang="ja-JP" altLang="en-US" sz="2400" dirty="0"/>
              <a:t>顧客情報</a:t>
            </a:r>
            <a:r>
              <a:rPr lang="ja-JP" altLang="en-US" sz="2400" dirty="0"/>
              <a:t>と突き合わせればどこの誰かがわかる</a:t>
            </a:r>
            <a:endParaRPr lang="en-US" altLang="ja-JP" sz="2400" dirty="0"/>
          </a:p>
          <a:p>
            <a:pPr lvl="1"/>
            <a:endParaRPr kumimoji="1" lang="en-US" altLang="ja-JP" sz="2400" dirty="0"/>
          </a:p>
          <a:p>
            <a:r>
              <a:rPr lang="ja-JP" altLang="en-US" sz="2800" dirty="0"/>
              <a:t>誰でもこれらの情報を見られるわけではない</a:t>
            </a:r>
            <a:endParaRPr lang="en-US" altLang="ja-JP" sz="2800" dirty="0"/>
          </a:p>
          <a:p>
            <a:pPr lvl="1"/>
            <a:r>
              <a:rPr lang="ja-JP" altLang="en-US" sz="2400" dirty="0"/>
              <a:t>捜査令状や裁判所の命令がある場合など</a:t>
            </a:r>
            <a:endParaRPr lang="en-US" altLang="ja-JP" sz="2400" dirty="0"/>
          </a:p>
          <a:p>
            <a:pPr lvl="1"/>
            <a:r>
              <a:rPr kumimoji="1" lang="ja-JP" altLang="en-US" sz="2400" dirty="0"/>
              <a:t>通常はプライバシーや個人情報保護の観点から非公開</a:t>
            </a:r>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59</a:t>
            </a:fld>
            <a:endParaRPr kumimoji="1" lang="ja-JP" altLang="en-US"/>
          </a:p>
        </p:txBody>
      </p:sp>
    </p:spTree>
    <p:extLst>
      <p:ext uri="{BB962C8B-B14F-4D97-AF65-F5344CB8AC3E}">
        <p14:creationId xmlns:p14="http://schemas.microsoft.com/office/powerpoint/2010/main" val="42075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ソーシャル系のアタック</a:t>
            </a:r>
            <a:endParaRPr kumimoji="1" lang="ja-JP" altLang="en-US" sz="4000" dirty="0"/>
          </a:p>
        </p:txBody>
      </p:sp>
      <p:sp>
        <p:nvSpPr>
          <p:cNvPr id="3" name="コンテンツ プレースホルダー 2"/>
          <p:cNvSpPr>
            <a:spLocks noGrp="1"/>
          </p:cNvSpPr>
          <p:nvPr>
            <p:ph idx="1"/>
          </p:nvPr>
        </p:nvSpPr>
        <p:spPr/>
        <p:txBody>
          <a:bodyPr>
            <a:normAutofit fontScale="85000" lnSpcReduction="20000"/>
          </a:bodyPr>
          <a:lstStyle/>
          <a:p>
            <a:pPr>
              <a:lnSpc>
                <a:spcPct val="110000"/>
              </a:lnSpc>
            </a:pPr>
            <a:r>
              <a:rPr lang="ja-JP" altLang="en-US" sz="3200" dirty="0"/>
              <a:t>身分を詐称して電話をかけ、パスワードや重要情報を聞きだす</a:t>
            </a:r>
            <a:endParaRPr lang="en-US" altLang="ja-JP" sz="3200" dirty="0"/>
          </a:p>
          <a:p>
            <a:pPr>
              <a:lnSpc>
                <a:spcPct val="110000"/>
              </a:lnSpc>
            </a:pPr>
            <a:endParaRPr lang="ja-JP" altLang="en-US" sz="3200" dirty="0"/>
          </a:p>
          <a:p>
            <a:pPr>
              <a:lnSpc>
                <a:spcPct val="110000"/>
              </a:lnSpc>
            </a:pPr>
            <a:r>
              <a:rPr lang="en-US" altLang="ja-JP" sz="3200" dirty="0"/>
              <a:t>ATM</a:t>
            </a:r>
            <a:r>
              <a:rPr lang="ja-JP" altLang="en-US" sz="3200" dirty="0"/>
              <a:t>など端末を操作する人の後ろに立ち、パスワード入力の際のキーボード（もしくは画面）を短時間だけ凝視し、暗記する（ショルダーサーフィン）</a:t>
            </a:r>
            <a:endParaRPr lang="en-US" altLang="ja-JP" sz="3200" dirty="0"/>
          </a:p>
          <a:p>
            <a:pPr>
              <a:lnSpc>
                <a:spcPct val="110000"/>
              </a:lnSpc>
            </a:pPr>
            <a:endParaRPr lang="ja-JP" altLang="en-US" sz="3200" dirty="0"/>
          </a:p>
          <a:p>
            <a:pPr>
              <a:lnSpc>
                <a:spcPct val="110000"/>
              </a:lnSpc>
            </a:pPr>
            <a:r>
              <a:rPr lang="en-US" altLang="ja-JP" sz="3200" dirty="0"/>
              <a:t>ID</a:t>
            </a:r>
            <a:r>
              <a:rPr lang="ja-JP" altLang="en-US" sz="3200" dirty="0"/>
              <a:t>やパスワードが書かれた紙（付箋紙など）を暗記し、メモする。</a:t>
            </a:r>
            <a:endParaRPr lang="en-US" altLang="ja-JP" sz="3200" dirty="0"/>
          </a:p>
          <a:p>
            <a:pPr lvl="1">
              <a:lnSpc>
                <a:spcPct val="110000"/>
              </a:lnSpc>
            </a:pPr>
            <a:r>
              <a:rPr lang="ja-JP" altLang="en-US" sz="2900" dirty="0"/>
              <a:t>ディスプレイ周辺に貼り付けられていることが多い</a:t>
            </a:r>
          </a:p>
          <a:p>
            <a:endParaRPr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a:t>
            </a:fld>
            <a:endParaRPr kumimoji="1" lang="ja-JP" altLang="en-US" dirty="0"/>
          </a:p>
        </p:txBody>
      </p:sp>
    </p:spTree>
    <p:extLst>
      <p:ext uri="{BB962C8B-B14F-4D97-AF65-F5344CB8AC3E}">
        <p14:creationId xmlns:p14="http://schemas.microsoft.com/office/powerpoint/2010/main" val="868765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九大</a:t>
            </a:r>
            <a:r>
              <a:rPr lang="ja-JP" altLang="en-US" sz="4000" dirty="0"/>
              <a:t>だと</a:t>
            </a:r>
            <a:r>
              <a:rPr kumimoji="1" lang="ja-JP" altLang="en-US" sz="4000" dirty="0"/>
              <a:t>？</a:t>
            </a:r>
          </a:p>
        </p:txBody>
      </p:sp>
      <p:sp>
        <p:nvSpPr>
          <p:cNvPr id="5" name="コンテンツ プレースホルダー 4"/>
          <p:cNvSpPr>
            <a:spLocks noGrp="1"/>
          </p:cNvSpPr>
          <p:nvPr>
            <p:ph idx="1"/>
          </p:nvPr>
        </p:nvSpPr>
        <p:spPr/>
        <p:txBody>
          <a:bodyPr>
            <a:normAutofit/>
          </a:bodyPr>
          <a:lstStyle/>
          <a:p>
            <a:r>
              <a:rPr lang="ja-JP" altLang="en-US" sz="2800" dirty="0"/>
              <a:t>九大自体がプロバイダ</a:t>
            </a:r>
            <a:endParaRPr lang="en-US" altLang="ja-JP" sz="2800" dirty="0"/>
          </a:p>
          <a:p>
            <a:pPr lvl="1"/>
            <a:r>
              <a:rPr lang="ja-JP" altLang="en-US" sz="2400" dirty="0"/>
              <a:t>部局に</a:t>
            </a:r>
            <a:r>
              <a:rPr lang="en-US" altLang="ja-JP" sz="2400" dirty="0"/>
              <a:t>IP</a:t>
            </a:r>
            <a:r>
              <a:rPr lang="ja-JP" altLang="en-US" sz="2400" dirty="0"/>
              <a:t>アドレスを割り振って接続を提供</a:t>
            </a:r>
            <a:endParaRPr lang="en-US" altLang="ja-JP" sz="2400" dirty="0"/>
          </a:p>
          <a:p>
            <a:r>
              <a:rPr lang="en-US" altLang="ja-JP" sz="2800" dirty="0"/>
              <a:t>kitenet </a:t>
            </a:r>
            <a:r>
              <a:rPr lang="ja-JP" altLang="en-US" sz="2800" dirty="0"/>
              <a:t>や </a:t>
            </a:r>
            <a:r>
              <a:rPr lang="en-US" altLang="ja-JP" sz="2800" dirty="0"/>
              <a:t>edunet </a:t>
            </a:r>
            <a:r>
              <a:rPr lang="ja-JP" altLang="en-US" sz="2800" dirty="0"/>
              <a:t>の利用には学生</a:t>
            </a:r>
            <a:r>
              <a:rPr lang="en-US" altLang="ja-JP" sz="2800" dirty="0"/>
              <a:t>ID</a:t>
            </a:r>
            <a:r>
              <a:rPr lang="ja-JP" altLang="en-US" sz="2800" dirty="0"/>
              <a:t>や</a:t>
            </a:r>
            <a:r>
              <a:rPr lang="en-US" altLang="ja-JP" sz="2800" dirty="0"/>
              <a:t>SSO-KID</a:t>
            </a:r>
            <a:r>
              <a:rPr lang="ja-JP" altLang="en-US" sz="2800" dirty="0"/>
              <a:t>が必要</a:t>
            </a:r>
            <a:endParaRPr lang="en-US" altLang="ja-JP" sz="2800" dirty="0"/>
          </a:p>
          <a:p>
            <a:pPr lvl="1"/>
            <a:r>
              <a:rPr kumimoji="1" lang="ja-JP" altLang="en-US" sz="2400" dirty="0"/>
              <a:t>いつどの</a:t>
            </a:r>
            <a:r>
              <a:rPr kumimoji="1" lang="en-US" altLang="ja-JP" sz="2400" dirty="0"/>
              <a:t>ID</a:t>
            </a:r>
            <a:r>
              <a:rPr kumimoji="1" lang="ja-JP" altLang="en-US" sz="2400" dirty="0"/>
              <a:t>にどの番号を振ったかは記録済</a:t>
            </a:r>
            <a:endParaRPr kumimoji="1" lang="en-US" altLang="ja-JP" sz="2400" dirty="0"/>
          </a:p>
          <a:p>
            <a:pPr lvl="1"/>
            <a:r>
              <a:rPr lang="ja-JP" altLang="en-US" sz="2400" dirty="0"/>
              <a:t>外部から苦情や通報があれば調査可能</a:t>
            </a:r>
            <a:endParaRPr lang="en-US" altLang="ja-JP" sz="2400" dirty="0"/>
          </a:p>
          <a:p>
            <a:pPr lvl="1"/>
            <a:endParaRPr lang="en-US" altLang="ja-JP" sz="2400" dirty="0"/>
          </a:p>
          <a:p>
            <a:r>
              <a:rPr lang="ja-JP" altLang="en-US" sz="2800" dirty="0"/>
              <a:t>実際に著作権侵害や迷惑行為での事例あり</a:t>
            </a:r>
            <a:endParaRPr lang="en-US" altLang="ja-JP" sz="2800" dirty="0"/>
          </a:p>
          <a:p>
            <a:pPr lvl="1"/>
            <a:r>
              <a:rPr lang="ja-JP" altLang="en-US" sz="2400" dirty="0"/>
              <a:t>悪質な場合呼び出されます</a:t>
            </a:r>
            <a:endParaRPr lang="en-US" altLang="ja-JP" sz="24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60</a:t>
            </a:fld>
            <a:endParaRPr kumimoji="1" lang="ja-JP" altLang="en-US"/>
          </a:p>
        </p:txBody>
      </p:sp>
    </p:spTree>
    <p:extLst>
      <p:ext uri="{BB962C8B-B14F-4D97-AF65-F5344CB8AC3E}">
        <p14:creationId xmlns:p14="http://schemas.microsoft.com/office/powerpoint/2010/main" val="3257310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追跡は完全ではない</a:t>
            </a:r>
          </a:p>
        </p:txBody>
      </p:sp>
      <p:sp>
        <p:nvSpPr>
          <p:cNvPr id="3" name="コンテンツ プレースホルダー 2"/>
          <p:cNvSpPr>
            <a:spLocks noGrp="1"/>
          </p:cNvSpPr>
          <p:nvPr>
            <p:ph idx="1"/>
          </p:nvPr>
        </p:nvSpPr>
        <p:spPr/>
        <p:txBody>
          <a:bodyPr>
            <a:normAutofit lnSpcReduction="10000"/>
          </a:bodyPr>
          <a:lstStyle/>
          <a:p>
            <a:r>
              <a:rPr kumimoji="1" lang="en-US" altLang="ja-JP" sz="3200" dirty="0"/>
              <a:t>IP</a:t>
            </a:r>
            <a:r>
              <a:rPr kumimoji="1" lang="ja-JP" altLang="en-US" sz="3200" dirty="0"/>
              <a:t>アドレスの付いている端末がわかっても、それをその時誰が使っていたかは</a:t>
            </a:r>
            <a:r>
              <a:rPr lang="ja-JP" altLang="en-US" sz="3200" dirty="0"/>
              <a:t>？</a:t>
            </a:r>
            <a:endParaRPr kumimoji="1" lang="en-US" altLang="ja-JP" sz="3200" dirty="0"/>
          </a:p>
          <a:p>
            <a:pPr lvl="2"/>
            <a:endParaRPr kumimoji="1" lang="en-US" altLang="ja-JP" sz="2000" dirty="0"/>
          </a:p>
          <a:p>
            <a:r>
              <a:rPr kumimoji="1" lang="en-US" altLang="ja-JP" sz="3200" dirty="0"/>
              <a:t>IP</a:t>
            </a:r>
            <a:r>
              <a:rPr kumimoji="1" lang="ja-JP" altLang="en-US" sz="3200" dirty="0"/>
              <a:t>の仕組みがわかっていると逆に回避可能</a:t>
            </a:r>
            <a:endParaRPr kumimoji="1" lang="en-US" altLang="ja-JP" sz="3200" dirty="0"/>
          </a:p>
          <a:p>
            <a:pPr lvl="1"/>
            <a:r>
              <a:rPr lang="ja-JP" altLang="en-US" sz="2800" dirty="0"/>
              <a:t>例：「遠隔操作ウイルス」事件</a:t>
            </a:r>
            <a:endParaRPr lang="en-US" altLang="ja-JP" sz="2800" dirty="0"/>
          </a:p>
          <a:p>
            <a:pPr lvl="2"/>
            <a:r>
              <a:rPr lang="ja-JP" altLang="en-US" sz="2000" dirty="0"/>
              <a:t>複数の</a:t>
            </a:r>
            <a:r>
              <a:rPr lang="ja-JP" altLang="en-US" sz="2000" dirty="0">
                <a:solidFill>
                  <a:srgbClr val="FF0000"/>
                </a:solidFill>
              </a:rPr>
              <a:t>踏み台</a:t>
            </a:r>
            <a:r>
              <a:rPr lang="ja-JP" altLang="en-US" sz="2000" dirty="0"/>
              <a:t>を経由して通信元を隠蔽</a:t>
            </a:r>
            <a:endParaRPr lang="en-US" altLang="ja-JP" sz="2000" dirty="0"/>
          </a:p>
          <a:p>
            <a:pPr lvl="2"/>
            <a:r>
              <a:rPr lang="ja-JP" altLang="en-US" sz="2000" dirty="0"/>
              <a:t>注意深く実践すると専門家も騙される</a:t>
            </a:r>
            <a:endParaRPr lang="en-US" altLang="ja-JP" sz="2000" dirty="0"/>
          </a:p>
          <a:p>
            <a:pPr lvl="2"/>
            <a:endParaRPr lang="en-US" altLang="ja-JP" sz="2000" dirty="0"/>
          </a:p>
          <a:p>
            <a:r>
              <a:rPr lang="ja-JP" altLang="en-US" sz="3200" dirty="0"/>
              <a:t>そもそも一般の人には通常開示されない情報</a:t>
            </a:r>
            <a:endParaRPr lang="en-US" altLang="ja-JP" sz="3200" dirty="0"/>
          </a:p>
          <a:p>
            <a:pPr lvl="1"/>
            <a:r>
              <a:rPr lang="en-US" altLang="ja-JP" sz="2800" dirty="0"/>
              <a:t>IP</a:t>
            </a:r>
            <a:r>
              <a:rPr lang="ja-JP" altLang="en-US" sz="2800" dirty="0"/>
              <a:t>アドレス「だけ」がわかっても住所はわからない</a:t>
            </a:r>
            <a:endParaRPr lang="en-US" altLang="ja-JP"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61</a:t>
            </a:fld>
            <a:endParaRPr kumimoji="1" lang="ja-JP" altLang="en-US"/>
          </a:p>
        </p:txBody>
      </p:sp>
    </p:spTree>
    <p:extLst>
      <p:ext uri="{BB962C8B-B14F-4D97-AF65-F5344CB8AC3E}">
        <p14:creationId xmlns:p14="http://schemas.microsoft.com/office/powerpoint/2010/main" val="3256479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その他の情報からの特定</a:t>
            </a:r>
          </a:p>
        </p:txBody>
      </p:sp>
      <p:sp>
        <p:nvSpPr>
          <p:cNvPr id="3" name="コンテンツ プレースホルダー 2"/>
          <p:cNvSpPr>
            <a:spLocks noGrp="1"/>
          </p:cNvSpPr>
          <p:nvPr>
            <p:ph idx="1"/>
          </p:nvPr>
        </p:nvSpPr>
        <p:spPr/>
        <p:txBody>
          <a:bodyPr>
            <a:normAutofit/>
          </a:bodyPr>
          <a:lstStyle/>
          <a:p>
            <a:r>
              <a:rPr kumimoji="1" lang="ja-JP" altLang="en-US" sz="2800" dirty="0"/>
              <a:t>アップロードした写真</a:t>
            </a:r>
            <a:endParaRPr kumimoji="1" lang="en-US" altLang="ja-JP" sz="2800" dirty="0"/>
          </a:p>
          <a:p>
            <a:pPr lvl="1"/>
            <a:r>
              <a:rPr lang="en-US" altLang="ja-JP" sz="2400" dirty="0"/>
              <a:t>GPS</a:t>
            </a:r>
            <a:r>
              <a:rPr lang="ja-JP" altLang="en-US" sz="2400" dirty="0"/>
              <a:t>等で取得した位置情報が埋め込まれている場合がある</a:t>
            </a:r>
            <a:endParaRPr lang="en-US" altLang="ja-JP" sz="2400" dirty="0"/>
          </a:p>
          <a:p>
            <a:pPr lvl="1"/>
            <a:r>
              <a:rPr lang="ja-JP" altLang="en-US" sz="2400" dirty="0"/>
              <a:t>背景などから場所を特定するのが趣味の人達</a:t>
            </a:r>
            <a:endParaRPr lang="en-US" altLang="ja-JP" sz="2400" dirty="0"/>
          </a:p>
          <a:p>
            <a:pPr lvl="1"/>
            <a:r>
              <a:rPr lang="ja-JP" altLang="en-US" sz="2400" dirty="0"/>
              <a:t>画像検索サービスの発達</a:t>
            </a:r>
            <a:endParaRPr lang="en-US" altLang="ja-JP" sz="2400" dirty="0"/>
          </a:p>
          <a:p>
            <a:pPr lvl="1"/>
            <a:r>
              <a:rPr lang="ja-JP" altLang="en-US" sz="2400" dirty="0"/>
              <a:t>顔認識機能の発達</a:t>
            </a:r>
            <a:endParaRPr lang="en-US" altLang="ja-JP" sz="2400" dirty="0"/>
          </a:p>
          <a:p>
            <a:r>
              <a:rPr lang="ja-JP" altLang="en-US" sz="2800" dirty="0"/>
              <a:t>書き込み履歴の検索</a:t>
            </a:r>
            <a:endParaRPr lang="en-US" altLang="ja-JP" sz="2800" dirty="0"/>
          </a:p>
          <a:p>
            <a:pPr lvl="1"/>
            <a:r>
              <a:rPr lang="ja-JP" altLang="en-US" sz="2400" dirty="0"/>
              <a:t>過去の書き込みから周辺情報を集める</a:t>
            </a:r>
            <a:endParaRPr lang="en-US" altLang="ja-JP" sz="2400" dirty="0"/>
          </a:p>
          <a:p>
            <a:pPr lvl="3"/>
            <a:endParaRPr lang="en-US" altLang="ja-JP" sz="1600" dirty="0"/>
          </a:p>
          <a:p>
            <a:r>
              <a:rPr lang="ja-JP" altLang="en-US" sz="2800" dirty="0"/>
              <a:t>「特定」するのが好きな人たちがいる</a:t>
            </a:r>
            <a:endParaRPr lang="en-US" altLang="ja-JP" sz="2800" dirty="0"/>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62</a:t>
            </a:fld>
            <a:endParaRPr kumimoji="1" lang="ja-JP" altLang="en-US"/>
          </a:p>
        </p:txBody>
      </p:sp>
    </p:spTree>
    <p:extLst>
      <p:ext uri="{BB962C8B-B14F-4D97-AF65-F5344CB8AC3E}">
        <p14:creationId xmlns:p14="http://schemas.microsoft.com/office/powerpoint/2010/main" val="2280763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現実でもネットでも同じ</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sz="3600" dirty="0"/>
              <a:t>現実社会でもネット上でも、迷惑行為や違法行為はしないこと</a:t>
            </a:r>
            <a:endParaRPr kumimoji="1" lang="en-US" altLang="ja-JP" sz="3600" dirty="0"/>
          </a:p>
          <a:p>
            <a:pPr lvl="1"/>
            <a:endParaRPr lang="en-US" altLang="ja-JP" sz="3200" dirty="0"/>
          </a:p>
          <a:p>
            <a:pPr lvl="1"/>
            <a:r>
              <a:rPr lang="ja-JP" altLang="en-US" sz="3200" dirty="0"/>
              <a:t>犯罪行為やそれに近いことを書かない</a:t>
            </a:r>
            <a:endParaRPr lang="en-US" altLang="ja-JP" sz="3200" dirty="0"/>
          </a:p>
          <a:p>
            <a:pPr lvl="2"/>
            <a:r>
              <a:rPr lang="ja-JP" altLang="en-US" sz="2400" dirty="0"/>
              <a:t>犯罪行為は警察が捜査するので捕まる</a:t>
            </a:r>
            <a:endParaRPr lang="en-US" altLang="ja-JP" sz="2400" dirty="0"/>
          </a:p>
          <a:p>
            <a:pPr lvl="2"/>
            <a:r>
              <a:rPr lang="ja-JP" altLang="en-US" sz="2400" dirty="0"/>
              <a:t>「炎上」すると特定しようとする人たちが寄ってくる</a:t>
            </a:r>
            <a:endParaRPr lang="en-US" altLang="ja-JP" sz="2400" dirty="0"/>
          </a:p>
          <a:p>
            <a:pPr lvl="1"/>
            <a:endParaRPr kumimoji="1" lang="en-US" altLang="ja-JP" sz="3200" dirty="0"/>
          </a:p>
          <a:p>
            <a:pPr lvl="1"/>
            <a:r>
              <a:rPr kumimoji="1" lang="ja-JP" altLang="en-US" sz="3200" dirty="0"/>
              <a:t>書き込みの内容と公開範囲を意識</a:t>
            </a:r>
            <a:endParaRPr kumimoji="1" lang="en-US" altLang="ja-JP" sz="3200" dirty="0"/>
          </a:p>
          <a:p>
            <a:pPr lvl="2"/>
            <a:r>
              <a:rPr lang="ja-JP" altLang="en-US" sz="2400" dirty="0"/>
              <a:t>仲間内のつもりでも気をつける</a:t>
            </a:r>
            <a:endParaRPr lang="en-US" altLang="ja-JP" sz="2400" dirty="0"/>
          </a:p>
          <a:p>
            <a:pPr lvl="2"/>
            <a:r>
              <a:rPr kumimoji="1" lang="ja-JP" altLang="en-US" sz="2400" dirty="0"/>
              <a:t>「自分たちのことなど人は見ていない」は間違い</a:t>
            </a:r>
            <a:endParaRPr kumimoji="1" lang="en-US" altLang="ja-JP" sz="2400" dirty="0"/>
          </a:p>
          <a:p>
            <a:pPr lvl="2"/>
            <a:r>
              <a:rPr lang="ja-JP" altLang="en-US" sz="2400" dirty="0"/>
              <a:t>住所や電話番号など個人を特定できる情報も書かない</a:t>
            </a:r>
            <a:endParaRPr kumimoji="1" lang="en-US" altLang="ja-JP" sz="24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63</a:t>
            </a:fld>
            <a:endParaRPr kumimoji="1" lang="ja-JP" altLang="en-US"/>
          </a:p>
        </p:txBody>
      </p:sp>
    </p:spTree>
    <p:extLst>
      <p:ext uri="{BB962C8B-B14F-4D97-AF65-F5344CB8AC3E}">
        <p14:creationId xmlns:p14="http://schemas.microsoft.com/office/powerpoint/2010/main" val="2491677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「火事場泥棒」</a:t>
            </a:r>
          </a:p>
        </p:txBody>
      </p:sp>
      <p:sp>
        <p:nvSpPr>
          <p:cNvPr id="3" name="コンテンツ プレースホルダー 2"/>
          <p:cNvSpPr>
            <a:spLocks noGrp="1"/>
          </p:cNvSpPr>
          <p:nvPr>
            <p:ph idx="1"/>
          </p:nvPr>
        </p:nvSpPr>
        <p:spPr/>
        <p:txBody>
          <a:bodyPr>
            <a:normAutofit/>
          </a:bodyPr>
          <a:lstStyle/>
          <a:p>
            <a:r>
              <a:rPr lang="ja-JP" altLang="en-US" sz="2800" dirty="0"/>
              <a:t>災害発生時などにはこれに便乗した攻撃・詐欺が増える</a:t>
            </a:r>
            <a:endParaRPr lang="en-US" altLang="ja-JP" sz="2800" dirty="0"/>
          </a:p>
          <a:p>
            <a:pPr lvl="1"/>
            <a:r>
              <a:rPr kumimoji="1" lang="ja-JP" altLang="en-US" sz="2400" dirty="0"/>
              <a:t>災害に関連した内容のウイルス・フィッシングメール・ツイート</a:t>
            </a:r>
            <a:endParaRPr kumimoji="1" lang="en-US" altLang="ja-JP" sz="2400" dirty="0"/>
          </a:p>
          <a:p>
            <a:pPr lvl="1"/>
            <a:r>
              <a:rPr lang="ja-JP" altLang="en-US" sz="2400" dirty="0"/>
              <a:t>安否確認に乗じた個人情報の詐取</a:t>
            </a:r>
            <a:endParaRPr lang="en-US" altLang="ja-JP" sz="2400" dirty="0"/>
          </a:p>
          <a:p>
            <a:pPr lvl="1"/>
            <a:r>
              <a:rPr lang="ja-JP" altLang="en-US" sz="2400" dirty="0"/>
              <a:t>デマも多い</a:t>
            </a:r>
            <a:endParaRPr lang="en-US" altLang="ja-JP" sz="2400" dirty="0"/>
          </a:p>
          <a:p>
            <a:pPr lvl="1"/>
            <a:endParaRPr lang="ja-JP" altLang="en-US" sz="2400" dirty="0"/>
          </a:p>
          <a:p>
            <a:r>
              <a:rPr kumimoji="1" lang="en-US" altLang="ja-JP" sz="2800" dirty="0"/>
              <a:t>IPA</a:t>
            </a:r>
            <a:r>
              <a:rPr kumimoji="1" lang="ja-JP" altLang="en-US" sz="2800" dirty="0"/>
              <a:t>「</a:t>
            </a:r>
            <a:r>
              <a:rPr lang="ja-JP" altLang="en-US" sz="2800" dirty="0"/>
              <a:t>東日本大震災に乗じた標的型攻撃メールによるサイバー攻撃の分析・調査報告書」</a:t>
            </a:r>
            <a:endParaRPr kumimoji="1" lang="en-US" altLang="ja-JP" sz="2800" dirty="0"/>
          </a:p>
          <a:p>
            <a:pPr lvl="1"/>
            <a:r>
              <a:rPr lang="en-US" altLang="ja-JP" sz="2400" dirty="0"/>
              <a:t>https://www.ipa.go.jp/about/shinsai/security.html</a:t>
            </a:r>
          </a:p>
          <a:p>
            <a:pPr lvl="1"/>
            <a:endParaRPr kumimoji="1"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64</a:t>
            </a:fld>
            <a:endParaRPr kumimoji="1" lang="ja-JP" altLang="en-US"/>
          </a:p>
        </p:txBody>
      </p:sp>
    </p:spTree>
    <p:extLst>
      <p:ext uri="{BB962C8B-B14F-4D97-AF65-F5344CB8AC3E}">
        <p14:creationId xmlns:p14="http://schemas.microsoft.com/office/powerpoint/2010/main" val="2260673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450" y="111126"/>
            <a:ext cx="7886700" cy="1325563"/>
          </a:xfrm>
        </p:spPr>
        <p:txBody>
          <a:bodyPr>
            <a:normAutofit/>
          </a:bodyPr>
          <a:lstStyle/>
          <a:p>
            <a:r>
              <a:rPr kumimoji="1" lang="ja-JP" altLang="en-US" sz="4000" dirty="0"/>
              <a:t>悪質なデマでも逮捕されます</a:t>
            </a:r>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358415" y="1306262"/>
            <a:ext cx="6588229" cy="4266635"/>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65</a:t>
            </a:fld>
            <a:endParaRPr kumimoji="1" lang="ja-JP" altLang="en-US"/>
          </a:p>
        </p:txBody>
      </p:sp>
      <p:sp>
        <p:nvSpPr>
          <p:cNvPr id="6" name="正方形/長方形 5"/>
          <p:cNvSpPr/>
          <p:nvPr/>
        </p:nvSpPr>
        <p:spPr>
          <a:xfrm>
            <a:off x="1359243" y="5709462"/>
            <a:ext cx="7784757" cy="646331"/>
          </a:xfrm>
          <a:prstGeom prst="rect">
            <a:avLst/>
          </a:prstGeom>
        </p:spPr>
        <p:txBody>
          <a:bodyPr wrap="square">
            <a:spAutoFit/>
          </a:bodyPr>
          <a:lstStyle/>
          <a:p>
            <a:r>
              <a:rPr lang="en-US" altLang="ja-JP" strike="sngStrike" dirty="0"/>
              <a:t>http://www3.nhk.or.jp/news/html/20160720/k10010602351000.html</a:t>
            </a:r>
          </a:p>
          <a:p>
            <a:r>
              <a:rPr lang="en-US" altLang="ja-JP" dirty="0"/>
              <a:t>http://www.huffingtonpost.jp/2016/07/20/lion-escape_n_11081056.html</a:t>
            </a:r>
            <a:endParaRPr lang="ja-JP" altLang="en-US" dirty="0"/>
          </a:p>
        </p:txBody>
      </p:sp>
    </p:spTree>
    <p:extLst>
      <p:ext uri="{BB962C8B-B14F-4D97-AF65-F5344CB8AC3E}">
        <p14:creationId xmlns:p14="http://schemas.microsoft.com/office/powerpoint/2010/main" val="1837035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50" y="149226"/>
            <a:ext cx="7886700" cy="1325563"/>
          </a:xfrm>
        </p:spPr>
        <p:txBody>
          <a:bodyPr>
            <a:normAutofit/>
          </a:bodyPr>
          <a:lstStyle/>
          <a:p>
            <a:r>
              <a:rPr lang="ja-JP" altLang="en-US" sz="4000" dirty="0"/>
              <a:t>リツイート・シェア</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en-US" altLang="ja-JP" sz="2800" dirty="0"/>
              <a:t>Twitter</a:t>
            </a:r>
            <a:r>
              <a:rPr kumimoji="1" lang="ja-JP" altLang="en-US" sz="2800" dirty="0"/>
              <a:t>で元記事を確認せずにリツイートする人が</a:t>
            </a:r>
            <a:r>
              <a:rPr kumimoji="1" lang="en-US" altLang="ja-JP" sz="2800" dirty="0"/>
              <a:t>59%</a:t>
            </a:r>
            <a:r>
              <a:rPr kumimoji="1" lang="ja-JP" altLang="en-US" sz="2800" dirty="0"/>
              <a:t>（米仏での研究）</a:t>
            </a:r>
            <a:endParaRPr kumimoji="1" lang="en-US" altLang="ja-JP" sz="2800" dirty="0"/>
          </a:p>
          <a:p>
            <a:pPr lvl="1"/>
            <a:r>
              <a:rPr lang="ja-JP" altLang="en-US" sz="2400" dirty="0"/>
              <a:t>表題やまとめだけ見て拡散して満足する</a:t>
            </a:r>
            <a:endParaRPr lang="en-US" altLang="ja-JP" sz="2400" dirty="0"/>
          </a:p>
          <a:p>
            <a:pPr lvl="1"/>
            <a:r>
              <a:rPr lang="en-US" altLang="ja-JP" sz="2400" dirty="0"/>
              <a:t>https://www.washingtonpost.com/news/the-intersect/wp/2016/06/16/six-in-10-of-you-will-share-this-link-without-reading-it-according-to-a-new-and-depressing-study/</a:t>
            </a:r>
            <a:r>
              <a:rPr lang="ja-JP" altLang="en-US" sz="2400" dirty="0"/>
              <a:t> </a:t>
            </a:r>
            <a:endParaRPr kumimoji="1" lang="en-US" altLang="ja-JP" sz="2400" dirty="0"/>
          </a:p>
          <a:p>
            <a:endParaRPr lang="en-US" altLang="ja-JP" sz="2800" dirty="0"/>
          </a:p>
          <a:p>
            <a:r>
              <a:rPr kumimoji="1" lang="ja-JP" altLang="en-US" sz="2800" dirty="0"/>
              <a:t>キャッチーなタイトルの話題は</a:t>
            </a:r>
            <a:r>
              <a:rPr lang="ja-JP" altLang="en-US" sz="2800" dirty="0"/>
              <a:t>（嘘や間違いがあっても）広がりやすい</a:t>
            </a:r>
            <a:endParaRPr lang="en-US" altLang="ja-JP" sz="2800" dirty="0"/>
          </a:p>
          <a:p>
            <a:pPr lvl="1"/>
            <a:r>
              <a:rPr lang="ja-JP" altLang="en-US" sz="2400" dirty="0"/>
              <a:t>訂正記事があっても追いつくほど拡散されない</a:t>
            </a:r>
            <a:endParaRPr kumimoji="1" lang="ja-JP" altLang="en-US" sz="24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66</a:t>
            </a:fld>
            <a:endParaRPr kumimoji="1" lang="ja-JP" altLang="en-US"/>
          </a:p>
        </p:txBody>
      </p:sp>
    </p:spTree>
    <p:extLst>
      <p:ext uri="{BB962C8B-B14F-4D97-AF65-F5344CB8AC3E}">
        <p14:creationId xmlns:p14="http://schemas.microsoft.com/office/powerpoint/2010/main" val="4219993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3888" y="1709739"/>
            <a:ext cx="7886700" cy="2341561"/>
          </a:xfrm>
        </p:spPr>
        <p:txBody>
          <a:bodyPr/>
          <a:lstStyle/>
          <a:p>
            <a:r>
              <a:rPr kumimoji="1" lang="ja-JP" altLang="en-US" dirty="0"/>
              <a:t>「なりすまし」と</a:t>
            </a:r>
            <a:r>
              <a:rPr kumimoji="1" lang="en-US" altLang="ja-JP" dirty="0"/>
              <a:t/>
            </a:r>
            <a:br>
              <a:rPr kumimoji="1" lang="en-US" altLang="ja-JP" dirty="0"/>
            </a:br>
            <a:r>
              <a:rPr kumimoji="1" lang="ja-JP" altLang="en-US" dirty="0"/>
              <a:t>「乗っ取り」</a:t>
            </a:r>
          </a:p>
        </p:txBody>
      </p:sp>
      <p:sp>
        <p:nvSpPr>
          <p:cNvPr id="7" name="テキスト プレースホルダー 6"/>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67</a:t>
            </a:fld>
            <a:endParaRPr kumimoji="1" lang="ja-JP" altLang="en-US"/>
          </a:p>
        </p:txBody>
      </p:sp>
    </p:spTree>
    <p:extLst>
      <p:ext uri="{BB962C8B-B14F-4D97-AF65-F5344CB8AC3E}">
        <p14:creationId xmlns:p14="http://schemas.microsoft.com/office/powerpoint/2010/main" val="11552415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「なりすまし」</a:t>
            </a:r>
            <a:endParaRPr kumimoji="1" lang="ja-JP" altLang="en-US" sz="4000" dirty="0"/>
          </a:p>
        </p:txBody>
      </p:sp>
      <p:sp>
        <p:nvSpPr>
          <p:cNvPr id="3" name="コンテンツ プレースホルダー 2"/>
          <p:cNvSpPr>
            <a:spLocks noGrp="1"/>
          </p:cNvSpPr>
          <p:nvPr>
            <p:ph idx="1"/>
          </p:nvPr>
        </p:nvSpPr>
        <p:spPr/>
        <p:txBody>
          <a:bodyPr>
            <a:normAutofit/>
          </a:bodyPr>
          <a:lstStyle/>
          <a:p>
            <a:r>
              <a:rPr lang="ja-JP" altLang="en-US" sz="2800" dirty="0"/>
              <a:t>掲示板や</a:t>
            </a:r>
            <a:r>
              <a:rPr lang="en-US" altLang="ja-JP" sz="2800" dirty="0"/>
              <a:t>SNS</a:t>
            </a:r>
            <a:r>
              <a:rPr lang="ja-JP" altLang="en-US" sz="2800" dirty="0" err="1"/>
              <a:t>に有</a:t>
            </a:r>
            <a:r>
              <a:rPr lang="ja-JP" altLang="en-US" sz="2800" dirty="0"/>
              <a:t>名人や有名組織の名前での書き込みを見た！</a:t>
            </a:r>
            <a:endParaRPr lang="en-US" altLang="ja-JP" sz="2800" dirty="0"/>
          </a:p>
          <a:p>
            <a:endParaRPr kumimoji="1" lang="en-US" altLang="ja-JP" sz="2800" dirty="0"/>
          </a:p>
          <a:p>
            <a:r>
              <a:rPr lang="ja-JP" altLang="en-US" sz="2800" dirty="0"/>
              <a:t>それが本当に本物による物か、疑ったことありますか？</a:t>
            </a:r>
            <a:endParaRPr lang="en-US" altLang="ja-JP"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68</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652" y="4254038"/>
            <a:ext cx="2486748" cy="1657184"/>
          </a:xfrm>
          <a:prstGeom prst="rect">
            <a:avLst/>
          </a:prstGeom>
        </p:spPr>
      </p:pic>
    </p:spTree>
    <p:extLst>
      <p:ext uri="{BB962C8B-B14F-4D97-AF65-F5344CB8AC3E}">
        <p14:creationId xmlns:p14="http://schemas.microsoft.com/office/powerpoint/2010/main" val="11059782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t>Twitter</a:t>
            </a:r>
            <a:r>
              <a:rPr lang="ja-JP" altLang="en-US" sz="4000" dirty="0" err="1"/>
              <a:t>での</a:t>
            </a:r>
            <a:r>
              <a:rPr kumimoji="1" lang="ja-JP" altLang="en-US" sz="4000" dirty="0"/>
              <a:t>例</a:t>
            </a:r>
          </a:p>
        </p:txBody>
      </p:sp>
      <p:sp>
        <p:nvSpPr>
          <p:cNvPr id="3" name="コンテンツ プレースホルダー 2"/>
          <p:cNvSpPr>
            <a:spLocks noGrp="1"/>
          </p:cNvSpPr>
          <p:nvPr>
            <p:ph idx="1"/>
          </p:nvPr>
        </p:nvSpPr>
        <p:spPr/>
        <p:txBody>
          <a:bodyPr>
            <a:normAutofit/>
          </a:bodyPr>
          <a:lstStyle/>
          <a:p>
            <a:r>
              <a:rPr kumimoji="1" lang="ja-JP" altLang="en-US" sz="2400" dirty="0"/>
              <a:t>数年前九州大学公式アカウントを自称する</a:t>
            </a:r>
            <a:r>
              <a:rPr kumimoji="1" lang="en-US" altLang="ja-JP" sz="2400" dirty="0"/>
              <a:t>ID</a:t>
            </a:r>
            <a:r>
              <a:rPr kumimoji="1" lang="ja-JP" altLang="en-US" sz="2400" dirty="0"/>
              <a:t>が出現</a:t>
            </a:r>
            <a:endParaRPr kumimoji="1" lang="en-US" altLang="ja-JP" sz="2400" dirty="0"/>
          </a:p>
          <a:p>
            <a:pPr lvl="1"/>
            <a:r>
              <a:rPr kumimoji="1" lang="ja-JP" altLang="en-US" sz="2000" dirty="0"/>
              <a:t>休講情報等をツイート</a:t>
            </a:r>
            <a:r>
              <a:rPr lang="ja-JP" altLang="en-US" sz="2000" dirty="0"/>
              <a:t>（現在は消滅している）</a:t>
            </a:r>
            <a:endParaRPr lang="en-US" altLang="ja-JP" sz="2000" dirty="0"/>
          </a:p>
          <a:p>
            <a:endParaRPr kumimoji="1" lang="en-US" altLang="ja-JP" sz="2400" dirty="0"/>
          </a:p>
          <a:p>
            <a:r>
              <a:rPr kumimoji="1" lang="ja-JP" altLang="en-US" sz="2400" dirty="0"/>
              <a:t>芸能人や著名な企業等の偽</a:t>
            </a:r>
            <a:r>
              <a:rPr lang="en-US" altLang="ja-JP" sz="2400" dirty="0"/>
              <a:t>ID</a:t>
            </a:r>
          </a:p>
          <a:p>
            <a:pPr lvl="1"/>
            <a:r>
              <a:rPr lang="ja-JP" altLang="en-US" sz="2000" dirty="0"/>
              <a:t>本物を連想させる</a:t>
            </a:r>
            <a:r>
              <a:rPr lang="en-US" altLang="ja-JP" sz="2000" dirty="0"/>
              <a:t>ID</a:t>
            </a:r>
            <a:r>
              <a:rPr lang="ja-JP" altLang="en-US" sz="2000" dirty="0"/>
              <a:t>名やプロフィールを利用</a:t>
            </a:r>
            <a:endParaRPr lang="en-US" altLang="ja-JP" sz="2000" dirty="0"/>
          </a:p>
          <a:p>
            <a:pPr lvl="1"/>
            <a:r>
              <a:rPr lang="ja-JP" altLang="en-US" sz="2000" dirty="0"/>
              <a:t>ボット（その人の過去の発言を自動で繰り返すアカウント）の場合も</a:t>
            </a:r>
            <a:endParaRPr lang="en-US" altLang="ja-JP" sz="20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69</a:t>
            </a:fld>
            <a:endParaRPr kumimoji="1" lang="ja-JP" altLang="en-US"/>
          </a:p>
        </p:txBody>
      </p:sp>
    </p:spTree>
    <p:extLst>
      <p:ext uri="{BB962C8B-B14F-4D97-AF65-F5344CB8AC3E}">
        <p14:creationId xmlns:p14="http://schemas.microsoft.com/office/powerpoint/2010/main" val="189087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おれおれ詐欺</a:t>
            </a:r>
          </a:p>
        </p:txBody>
      </p:sp>
      <p:sp>
        <p:nvSpPr>
          <p:cNvPr id="3" name="コンテンツ プレースホルダー 2"/>
          <p:cNvSpPr>
            <a:spLocks noGrp="1"/>
          </p:cNvSpPr>
          <p:nvPr>
            <p:ph idx="1"/>
          </p:nvPr>
        </p:nvSpPr>
        <p:spPr/>
        <p:txBody>
          <a:bodyPr>
            <a:noAutofit/>
          </a:bodyPr>
          <a:lstStyle/>
          <a:p>
            <a:pPr>
              <a:lnSpc>
                <a:spcPct val="110000"/>
              </a:lnSpc>
            </a:pPr>
            <a:r>
              <a:rPr lang="ja-JP" altLang="en-US" sz="3200" dirty="0"/>
              <a:t>電話     「おれ、おれだけど・・・」</a:t>
            </a:r>
          </a:p>
          <a:p>
            <a:pPr>
              <a:lnSpc>
                <a:spcPct val="110000"/>
              </a:lnSpc>
            </a:pPr>
            <a:r>
              <a:rPr lang="ja-JP" altLang="en-US" sz="3200" dirty="0"/>
              <a:t>あなた  「（だれ？）◯◯？」</a:t>
            </a:r>
            <a:r>
              <a:rPr lang="en-US" altLang="ja-JP" sz="3200" dirty="0"/>
              <a:t/>
            </a:r>
            <a:br>
              <a:rPr lang="en-US" altLang="ja-JP" sz="3200" dirty="0"/>
            </a:br>
            <a:r>
              <a:rPr lang="ja-JP" altLang="en-US" sz="2800" b="1" dirty="0">
                <a:solidFill>
                  <a:srgbClr val="FF0000"/>
                </a:solidFill>
              </a:rPr>
              <a:t>←情報の漏洩：あなたの知人の名前</a:t>
            </a:r>
          </a:p>
          <a:p>
            <a:pPr>
              <a:lnSpc>
                <a:spcPct val="110000"/>
              </a:lnSpc>
            </a:pPr>
            <a:r>
              <a:rPr lang="ja-JP" altLang="en-US" sz="3200" dirty="0"/>
              <a:t>電話     「そう、◯◯。</a:t>
            </a:r>
            <a:r>
              <a:rPr lang="en-US" altLang="ja-JP" sz="3200" dirty="0"/>
              <a:t/>
            </a:r>
            <a:br>
              <a:rPr lang="en-US" altLang="ja-JP" sz="3200" dirty="0"/>
            </a:br>
            <a:r>
              <a:rPr lang="ja-JP" altLang="en-US" sz="3200" dirty="0"/>
              <a:t>　　　　　　実はさ、事故ってしまって・・・」</a:t>
            </a:r>
          </a:p>
          <a:p>
            <a:pPr>
              <a:lnSpc>
                <a:spcPct val="110000"/>
              </a:lnSpc>
            </a:pPr>
            <a:r>
              <a:rPr lang="ja-JP" altLang="en-US" sz="3200" dirty="0"/>
              <a:t>あなた  「え？車でもぶつけたの？」</a:t>
            </a:r>
            <a:r>
              <a:rPr lang="en-US" altLang="ja-JP" sz="3200" dirty="0"/>
              <a:t/>
            </a:r>
            <a:br>
              <a:rPr lang="en-US" altLang="ja-JP" sz="3200" dirty="0"/>
            </a:br>
            <a:r>
              <a:rPr lang="ja-JP" altLang="en-US" sz="2800" b="1" dirty="0">
                <a:solidFill>
                  <a:srgbClr val="FF0000"/>
                </a:solidFill>
              </a:rPr>
              <a:t>←情報の漏洩：◯◯</a:t>
            </a:r>
            <a:r>
              <a:rPr lang="ja-JP" altLang="en-US" sz="2800" b="1" dirty="0" err="1">
                <a:solidFill>
                  <a:srgbClr val="FF0000"/>
                </a:solidFill>
              </a:rPr>
              <a:t>さんは</a:t>
            </a:r>
            <a:r>
              <a:rPr lang="ja-JP" altLang="en-US" sz="2800" b="1" dirty="0">
                <a:solidFill>
                  <a:srgbClr val="FF0000"/>
                </a:solidFill>
              </a:rPr>
              <a:t>車に乗っている</a:t>
            </a:r>
            <a:endParaRPr kumimoji="1" lang="ja-JP" altLang="en-US" sz="2800" b="1" dirty="0">
              <a:solidFill>
                <a:srgbClr val="FF0000"/>
              </a:solidFill>
            </a:endParaRP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a:t>
            </a:fld>
            <a:endParaRPr kumimoji="1" lang="ja-JP" altLang="en-US" dirty="0"/>
          </a:p>
        </p:txBody>
      </p:sp>
    </p:spTree>
    <p:extLst>
      <p:ext uri="{BB962C8B-B14F-4D97-AF65-F5344CB8AC3E}">
        <p14:creationId xmlns:p14="http://schemas.microsoft.com/office/powerpoint/2010/main" val="3534060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対策等</a:t>
            </a:r>
            <a:endParaRPr kumimoji="1" lang="ja-JP" altLang="en-US" sz="4000" dirty="0"/>
          </a:p>
        </p:txBody>
      </p:sp>
      <p:sp>
        <p:nvSpPr>
          <p:cNvPr id="3" name="コンテンツ プレースホルダー 2"/>
          <p:cNvSpPr>
            <a:spLocks noGrp="1"/>
          </p:cNvSpPr>
          <p:nvPr>
            <p:ph idx="1"/>
          </p:nvPr>
        </p:nvSpPr>
        <p:spPr/>
        <p:txBody>
          <a:bodyPr>
            <a:normAutofit/>
          </a:bodyPr>
          <a:lstStyle/>
          <a:p>
            <a:r>
              <a:rPr lang="ja-JP" altLang="en-US" sz="2800" dirty="0"/>
              <a:t>他の公式情報（ホームページ等）に掲載されているか確認</a:t>
            </a:r>
            <a:endParaRPr lang="en-US" altLang="ja-JP" sz="2800" dirty="0"/>
          </a:p>
          <a:p>
            <a:r>
              <a:rPr lang="ja-JP" altLang="en-US" sz="2800" dirty="0"/>
              <a:t>フォロワーが多くても偽物ということもある</a:t>
            </a:r>
            <a:endParaRPr lang="en-US" altLang="ja-JP" sz="2800" dirty="0"/>
          </a:p>
          <a:p>
            <a:pPr lvl="1"/>
            <a:r>
              <a:rPr lang="ja-JP" altLang="en-US" sz="2400" dirty="0"/>
              <a:t>単に騙された人が多かった、ということ</a:t>
            </a:r>
            <a:endParaRPr lang="en-US" altLang="ja-JP" sz="2400" dirty="0"/>
          </a:p>
          <a:p>
            <a:r>
              <a:rPr lang="en-US" altLang="ja-JP" sz="2800" dirty="0"/>
              <a:t>Twitter</a:t>
            </a:r>
            <a:r>
              <a:rPr lang="ja-JP" altLang="en-US" sz="2800" dirty="0"/>
              <a:t>では「認証済みアカウント」は信頼できる（はず）</a:t>
            </a:r>
            <a:endParaRPr lang="en-US" altLang="ja-JP" sz="2800" dirty="0"/>
          </a:p>
          <a:p>
            <a:pPr lvl="1"/>
            <a:r>
              <a:rPr lang="en-US" altLang="ja-JP" sz="2400" dirty="0"/>
              <a:t>Twitter</a:t>
            </a:r>
            <a:r>
              <a:rPr lang="ja-JP" altLang="en-US" sz="2400" dirty="0"/>
              <a:t>が認めた人しか取得できない</a:t>
            </a:r>
            <a:endParaRPr lang="en-US" altLang="ja-JP" sz="2400" dirty="0"/>
          </a:p>
          <a:p>
            <a:endParaRPr lang="en-US" altLang="ja-JP" sz="2800" dirty="0"/>
          </a:p>
          <a:p>
            <a:r>
              <a:rPr lang="ja-JP" altLang="en-US" sz="2800" dirty="0"/>
              <a:t>自分がなりすまされていた場合は運営に通報</a:t>
            </a:r>
            <a:endParaRPr lang="en-US" altLang="ja-JP"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70</a:t>
            </a:fld>
            <a:endParaRPr kumimoji="1" lang="ja-JP" altLang="en-US"/>
          </a:p>
        </p:txBody>
      </p:sp>
    </p:spTree>
    <p:extLst>
      <p:ext uri="{BB962C8B-B14F-4D97-AF65-F5344CB8AC3E}">
        <p14:creationId xmlns:p14="http://schemas.microsoft.com/office/powerpoint/2010/main" val="1890876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認証済アカウント</a:t>
            </a:r>
          </a:p>
        </p:txBody>
      </p:sp>
      <p:pic>
        <p:nvPicPr>
          <p:cNvPr id="8" name="コンテンツ プレースホルダー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1095840" y="1837497"/>
            <a:ext cx="6714659" cy="4372046"/>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71</a:t>
            </a:fld>
            <a:endParaRPr kumimoji="1" lang="ja-JP" altLang="en-US"/>
          </a:p>
        </p:txBody>
      </p:sp>
    </p:spTree>
    <p:extLst>
      <p:ext uri="{BB962C8B-B14F-4D97-AF65-F5344CB8AC3E}">
        <p14:creationId xmlns:p14="http://schemas.microsoft.com/office/powerpoint/2010/main" val="2681749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45" y="1354588"/>
            <a:ext cx="8534400" cy="5163852"/>
          </a:xfrm>
          <a:prstGeom prst="rect">
            <a:avLst/>
          </a:prstGeom>
        </p:spPr>
      </p:pic>
      <p:sp>
        <p:nvSpPr>
          <p:cNvPr id="2" name="タイトル 1"/>
          <p:cNvSpPr>
            <a:spLocks noGrp="1"/>
          </p:cNvSpPr>
          <p:nvPr>
            <p:ph type="title"/>
          </p:nvPr>
        </p:nvSpPr>
        <p:spPr>
          <a:xfrm>
            <a:off x="1945200" y="624110"/>
            <a:ext cx="6589200" cy="779906"/>
          </a:xfrm>
        </p:spPr>
        <p:txBody>
          <a:bodyPr>
            <a:normAutofit/>
          </a:bodyPr>
          <a:lstStyle/>
          <a:p>
            <a:r>
              <a:rPr kumimoji="1" lang="ja-JP" altLang="en-US" dirty="0"/>
              <a:t>九大公式アカウント</a:t>
            </a:r>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72</a:t>
            </a:fld>
            <a:endParaRPr kumimoji="1" lang="ja-JP" altLang="en-US"/>
          </a:p>
        </p:txBody>
      </p:sp>
      <p:sp>
        <p:nvSpPr>
          <p:cNvPr id="12" name="角丸四角形 11"/>
          <p:cNvSpPr/>
          <p:nvPr/>
        </p:nvSpPr>
        <p:spPr>
          <a:xfrm>
            <a:off x="6463407" y="1997140"/>
            <a:ext cx="731520" cy="4232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a:stCxn id="12" idx="1"/>
          </p:cNvCxnSpPr>
          <p:nvPr/>
        </p:nvCxnSpPr>
        <p:spPr>
          <a:xfrm flipH="1">
            <a:off x="2594919" y="2208773"/>
            <a:ext cx="3868488" cy="1238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2" idx="2"/>
          </p:cNvCxnSpPr>
          <p:nvPr/>
        </p:nvCxnSpPr>
        <p:spPr>
          <a:xfrm flipH="1">
            <a:off x="5239800" y="2420405"/>
            <a:ext cx="1589367" cy="17524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1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「乗っ取り」</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ja-JP" altLang="en-US" sz="2800" dirty="0"/>
              <a:t>アカウントは「</a:t>
            </a:r>
            <a:r>
              <a:rPr kumimoji="1" lang="en-US" altLang="ja-JP" sz="2800" dirty="0"/>
              <a:t>ID</a:t>
            </a:r>
            <a:r>
              <a:rPr kumimoji="1" lang="ja-JP" altLang="en-US" sz="2800" dirty="0"/>
              <a:t>」と「パスワード」で保護</a:t>
            </a:r>
            <a:endParaRPr kumimoji="1" lang="en-US" altLang="ja-JP" sz="2800" dirty="0"/>
          </a:p>
          <a:p>
            <a:pPr lvl="1"/>
            <a:r>
              <a:rPr lang="en-US" altLang="ja-JP" sz="2400" dirty="0"/>
              <a:t>ID</a:t>
            </a:r>
            <a:r>
              <a:rPr lang="ja-JP" altLang="en-US" sz="2400" dirty="0"/>
              <a:t>とパスワードを知っている人がそのアカウントを利用できる</a:t>
            </a:r>
            <a:endParaRPr lang="en-US" altLang="ja-JP" sz="2400" dirty="0"/>
          </a:p>
          <a:p>
            <a:pPr lvl="1"/>
            <a:r>
              <a:rPr lang="ja-JP" altLang="en-US" sz="2400" dirty="0"/>
              <a:t>もしその情報が（悪意のある）他人に漏れたら？</a:t>
            </a:r>
            <a:endParaRPr lang="en-US" altLang="ja-JP" sz="2400" dirty="0"/>
          </a:p>
          <a:p>
            <a:pPr lvl="1"/>
            <a:endParaRPr lang="en-US" altLang="ja-JP" sz="2400" dirty="0"/>
          </a:p>
          <a:p>
            <a:r>
              <a:rPr lang="ja-JP" altLang="en-US" sz="2800" dirty="0"/>
              <a:t>メールアカウント乗っ取りによる詐欺</a:t>
            </a:r>
            <a:endParaRPr lang="en-US" altLang="ja-JP" sz="2800" dirty="0"/>
          </a:p>
          <a:p>
            <a:pPr lvl="1"/>
            <a:r>
              <a:rPr lang="ja-JP" altLang="en-US" sz="2400" dirty="0"/>
              <a:t>「旅行先で盗難に遭い困っているので送金して」</a:t>
            </a:r>
            <a:endParaRPr lang="en-US" altLang="ja-JP" sz="2400" dirty="0"/>
          </a:p>
          <a:p>
            <a:pPr lvl="3"/>
            <a:endParaRPr lang="en-US" altLang="ja-JP" sz="1600" dirty="0"/>
          </a:p>
          <a:p>
            <a:r>
              <a:rPr lang="en-US" altLang="ja-JP" sz="2800" dirty="0"/>
              <a:t>LINE</a:t>
            </a:r>
            <a:r>
              <a:rPr lang="ja-JP" altLang="en-US" sz="2800" dirty="0"/>
              <a:t>の</a:t>
            </a:r>
            <a:r>
              <a:rPr lang="en-US" altLang="ja-JP" sz="2800" dirty="0"/>
              <a:t>ID</a:t>
            </a:r>
            <a:r>
              <a:rPr lang="ja-JP" altLang="en-US" sz="2800" dirty="0"/>
              <a:t>乗っ取りによる詐欺</a:t>
            </a:r>
            <a:endParaRPr lang="en-US" altLang="ja-JP" sz="2800" dirty="0"/>
          </a:p>
          <a:p>
            <a:pPr lvl="1"/>
            <a:r>
              <a:rPr lang="ja-JP" altLang="en-US" sz="2400" dirty="0"/>
              <a:t>友人を装って</a:t>
            </a:r>
            <a:r>
              <a:rPr lang="en-US" altLang="ja-JP" sz="2400" dirty="0" err="1"/>
              <a:t>webmoney</a:t>
            </a:r>
            <a:r>
              <a:rPr lang="ja-JP" altLang="en-US" sz="2400" dirty="0"/>
              <a:t>等の金券を購入させ、チャージ用のコードを写真で送らせる</a:t>
            </a:r>
            <a:endParaRPr lang="en-US" altLang="ja-JP" sz="24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73</a:t>
            </a:fld>
            <a:endParaRPr kumimoji="1" lang="ja-JP" altLang="en-US"/>
          </a:p>
        </p:txBody>
      </p:sp>
    </p:spTree>
    <p:extLst>
      <p:ext uri="{BB962C8B-B14F-4D97-AF65-F5344CB8AC3E}">
        <p14:creationId xmlns:p14="http://schemas.microsoft.com/office/powerpoint/2010/main" val="37763536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56100" y="330200"/>
            <a:ext cx="6589200" cy="528798"/>
          </a:xfrm>
        </p:spPr>
        <p:txBody>
          <a:bodyPr>
            <a:noAutofit/>
          </a:bodyPr>
          <a:lstStyle/>
          <a:p>
            <a:r>
              <a:rPr kumimoji="1" lang="ja-JP" altLang="en-US" sz="4000" dirty="0"/>
              <a:t>実際に送られてきた偽メール</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74</a:t>
            </a:fld>
            <a:endParaRPr kumimoji="1" lang="ja-JP" altLang="en-US"/>
          </a:p>
        </p:txBody>
      </p:sp>
      <p:sp>
        <p:nvSpPr>
          <p:cNvPr id="5" name="テキスト ボックス 4"/>
          <p:cNvSpPr txBox="1"/>
          <p:nvPr/>
        </p:nvSpPr>
        <p:spPr>
          <a:xfrm>
            <a:off x="743613" y="1224123"/>
            <a:ext cx="7001302" cy="3970318"/>
          </a:xfrm>
          <a:prstGeom prst="rect">
            <a:avLst/>
          </a:prstGeom>
          <a:noFill/>
        </p:spPr>
        <p:txBody>
          <a:bodyPr wrap="square" rtlCol="0">
            <a:spAutoFit/>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Subject: Loan</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Kindly pardon my ignorance for not informing you about my urgent trip to</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err="1">
                <a:latin typeface="Arial Unicode MS" panose="020B0604020202020204" pitchFamily="50" charset="-128"/>
                <a:ea typeface="Arial Unicode MS" panose="020B0604020202020204" pitchFamily="50" charset="-128"/>
                <a:cs typeface="Arial Unicode MS" panose="020B0604020202020204" pitchFamily="50" charset="-128"/>
              </a:rPr>
              <a:t>spain</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and for reaching out to you this way. I'm seriously in mess over here</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and I need you to help me out. I thought it expedient for me to confide in</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you and I will be glad to have this</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confidential between us. I was a victim</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of harm robbers here. Though I wasn't hurt, I'm mentally and physically ok,</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but my money, mobile phone and my bags with some vital documents were taken</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away by these guys. I'm urgently in need of some money to complete my major</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aim of being here and to balance my bills till my departure next weekend.</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（続く）</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テキスト ボックス 2"/>
          <p:cNvSpPr txBox="1"/>
          <p:nvPr/>
        </p:nvSpPr>
        <p:spPr>
          <a:xfrm>
            <a:off x="1879600" y="4786691"/>
            <a:ext cx="5765800" cy="1569660"/>
          </a:xfrm>
          <a:prstGeom prst="rect">
            <a:avLst/>
          </a:prstGeom>
          <a:noFill/>
        </p:spPr>
        <p:txBody>
          <a:bodyPr wrap="square" rtlCol="0">
            <a:spAutoFit/>
          </a:bodyPr>
          <a:lstStyle/>
          <a:p>
            <a:r>
              <a:rPr kumimoji="1" lang="ja-JP" altLang="en-US" sz="2400" dirty="0">
                <a:solidFill>
                  <a:srgbClr val="C00000"/>
                </a:solidFill>
              </a:rPr>
              <a:t>急用でスペインに来ているのだが泥棒に遭って現金・電話・重要書類の入ったバッグを盗まれてしまった。こちらの用事を済ませるのに現金が至急必要だ。</a:t>
            </a:r>
          </a:p>
        </p:txBody>
      </p:sp>
    </p:spTree>
    <p:extLst>
      <p:ext uri="{BB962C8B-B14F-4D97-AF65-F5344CB8AC3E}">
        <p14:creationId xmlns:p14="http://schemas.microsoft.com/office/powerpoint/2010/main" val="36350128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43400" y="258986"/>
            <a:ext cx="6589200" cy="528798"/>
          </a:xfrm>
        </p:spPr>
        <p:txBody>
          <a:bodyPr>
            <a:noAutofit/>
          </a:bodyPr>
          <a:lstStyle/>
          <a:p>
            <a:r>
              <a:rPr kumimoji="1" lang="ja-JP" altLang="en-US" sz="4000" dirty="0"/>
              <a:t>実際に送られてきた偽メール</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75</a:t>
            </a:fld>
            <a:endParaRPr kumimoji="1" lang="ja-JP" altLang="en-US"/>
          </a:p>
        </p:txBody>
      </p:sp>
      <p:sp>
        <p:nvSpPr>
          <p:cNvPr id="5" name="テキスト ボックス 4"/>
          <p:cNvSpPr txBox="1"/>
          <p:nvPr/>
        </p:nvSpPr>
        <p:spPr>
          <a:xfrm>
            <a:off x="705513" y="1025058"/>
            <a:ext cx="7001302" cy="4801314"/>
          </a:xfrm>
          <a:prstGeom prst="rect">
            <a:avLst/>
          </a:prstGeom>
          <a:noFill/>
        </p:spPr>
        <p:txBody>
          <a:bodyPr wrap="square" rtlCol="0">
            <a:spAutoFit/>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Can you please lend me a sum of 2500euros [approximately $3300 us dollars]</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or any amount you can afford to lend me?  I will refund you back upon my</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arrival back home. if you would be able to help me out with the money or any</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amount you can afford, below is my name and the require details for you to</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make the transfer on my name at any western union money transfer</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outlet/office.</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Name:   </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（氏名伏せ字）</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Address: </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（住所伏せ字）</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08011 Barcelona</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Country : Spain</a:t>
            </a:r>
          </a:p>
          <a:p>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I don't yet have a local phone (still gathering my bearings and such), so</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email is probably the best form of contact for now. I will expect your</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response soon.</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Thanks &amp; Regards.</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a:t>
            </a:r>
          </a:p>
          <a:p>
            <a:r>
              <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（氏名伏せ字）</a:t>
            </a:r>
          </a:p>
        </p:txBody>
      </p:sp>
      <p:sp>
        <p:nvSpPr>
          <p:cNvPr id="7" name="テキスト ボックス 6"/>
          <p:cNvSpPr txBox="1"/>
          <p:nvPr/>
        </p:nvSpPr>
        <p:spPr>
          <a:xfrm>
            <a:off x="2800240" y="4914542"/>
            <a:ext cx="5254024" cy="1569660"/>
          </a:xfrm>
          <a:prstGeom prst="rect">
            <a:avLst/>
          </a:prstGeom>
          <a:noFill/>
        </p:spPr>
        <p:txBody>
          <a:bodyPr wrap="square" rtlCol="0">
            <a:spAutoFit/>
          </a:bodyPr>
          <a:lstStyle/>
          <a:p>
            <a:r>
              <a:rPr kumimoji="1" lang="ja-JP" altLang="en-US" sz="2400" dirty="0">
                <a:solidFill>
                  <a:srgbClr val="C00000"/>
                </a:solidFill>
              </a:rPr>
              <a:t>帰国したら返すので、</a:t>
            </a:r>
            <a:r>
              <a:rPr kumimoji="1" lang="en-US" altLang="ja-JP" sz="2400" dirty="0">
                <a:solidFill>
                  <a:srgbClr val="C00000"/>
                </a:solidFill>
              </a:rPr>
              <a:t>2500</a:t>
            </a:r>
            <a:r>
              <a:rPr kumimoji="1" lang="ja-JP" altLang="en-US" sz="2400" dirty="0">
                <a:solidFill>
                  <a:srgbClr val="C00000"/>
                </a:solidFill>
              </a:rPr>
              <a:t>ユーロ（約</a:t>
            </a:r>
            <a:r>
              <a:rPr kumimoji="1" lang="en-US" altLang="ja-JP" sz="2400" dirty="0">
                <a:solidFill>
                  <a:srgbClr val="C00000"/>
                </a:solidFill>
              </a:rPr>
              <a:t>3300</a:t>
            </a:r>
            <a:r>
              <a:rPr kumimoji="1" lang="ja-JP" altLang="en-US" sz="2400" dirty="0">
                <a:solidFill>
                  <a:srgbClr val="C00000"/>
                </a:solidFill>
              </a:rPr>
              <a:t>ドル）下記住所に至急送金してくれないか。まだ電話がないのでメールで連絡して欲しい。</a:t>
            </a:r>
          </a:p>
        </p:txBody>
      </p:sp>
    </p:spTree>
    <p:extLst>
      <p:ext uri="{BB962C8B-B14F-4D97-AF65-F5344CB8AC3E}">
        <p14:creationId xmlns:p14="http://schemas.microsoft.com/office/powerpoint/2010/main" val="2110330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被害者が加害者に</a:t>
            </a:r>
          </a:p>
        </p:txBody>
      </p:sp>
      <p:sp>
        <p:nvSpPr>
          <p:cNvPr id="3" name="コンテンツ プレースホルダー 2"/>
          <p:cNvSpPr>
            <a:spLocks noGrp="1"/>
          </p:cNvSpPr>
          <p:nvPr>
            <p:ph idx="1"/>
          </p:nvPr>
        </p:nvSpPr>
        <p:spPr/>
        <p:txBody>
          <a:bodyPr>
            <a:normAutofit/>
          </a:bodyPr>
          <a:lstStyle/>
          <a:p>
            <a:r>
              <a:rPr kumimoji="1" lang="ja-JP" altLang="en-US" sz="3600" dirty="0"/>
              <a:t>自分の</a:t>
            </a:r>
            <a:r>
              <a:rPr kumimoji="1" lang="en-US" altLang="ja-JP" sz="3600" dirty="0"/>
              <a:t>ID</a:t>
            </a:r>
            <a:r>
              <a:rPr kumimoji="1" lang="ja-JP" altLang="en-US" sz="3600" dirty="0"/>
              <a:t>が乗っ取られ</a:t>
            </a:r>
            <a:r>
              <a:rPr lang="ja-JP" altLang="en-US" sz="3600" dirty="0"/>
              <a:t>、なりすまされる</a:t>
            </a:r>
            <a:endParaRPr kumimoji="1" lang="en-US" altLang="ja-JP" sz="3600" dirty="0"/>
          </a:p>
          <a:p>
            <a:pPr marL="0" indent="0" algn="ctr">
              <a:buNone/>
            </a:pPr>
            <a:r>
              <a:rPr kumimoji="1" lang="ja-JP" altLang="en-US" sz="3600" dirty="0"/>
              <a:t>↓</a:t>
            </a:r>
            <a:endParaRPr kumimoji="1" lang="en-US" altLang="ja-JP" sz="3600" dirty="0"/>
          </a:p>
          <a:p>
            <a:r>
              <a:rPr kumimoji="1" lang="ja-JP" altLang="en-US" sz="3600" dirty="0"/>
              <a:t>自分を信頼している友人・家族</a:t>
            </a:r>
            <a:r>
              <a:rPr lang="ja-JP" altLang="en-US" sz="3600" dirty="0"/>
              <a:t>に</a:t>
            </a:r>
            <a:r>
              <a:rPr kumimoji="1" lang="ja-JP" altLang="en-US" sz="3600" dirty="0"/>
              <a:t>被害</a:t>
            </a:r>
            <a:endParaRPr lang="en-US" altLang="ja-JP" sz="3600" dirty="0"/>
          </a:p>
          <a:p>
            <a:endParaRPr lang="en-US" altLang="ja-JP" sz="3600" dirty="0"/>
          </a:p>
          <a:p>
            <a:r>
              <a:rPr kumimoji="1" lang="ja-JP" altLang="en-US" sz="3600" dirty="0"/>
              <a:t>「オレオレ詐欺」と同根</a:t>
            </a:r>
            <a:endParaRPr kumimoji="1" lang="en-US" altLang="ja-JP" sz="3600" dirty="0"/>
          </a:p>
          <a:p>
            <a:pPr lvl="1"/>
            <a:r>
              <a:rPr lang="ja-JP" altLang="en-US" sz="3200" dirty="0"/>
              <a:t>自分は重要な情報を持っていない、と思っていても</a:t>
            </a:r>
            <a:r>
              <a:rPr lang="ja-JP" altLang="en-US" sz="3200" u="sng" dirty="0"/>
              <a:t>人間関係自体</a:t>
            </a:r>
            <a:r>
              <a:rPr lang="ja-JP" altLang="en-US" sz="3200" dirty="0"/>
              <a:t>が悪用できる</a:t>
            </a:r>
            <a:endParaRPr lang="en-US" altLang="ja-JP" sz="3200" dirty="0"/>
          </a:p>
          <a:p>
            <a:endParaRPr kumimoji="1" lang="ja-JP" altLang="en-US"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76</a:t>
            </a:fld>
            <a:endParaRPr kumimoji="1" lang="ja-JP" altLang="en-US"/>
          </a:p>
        </p:txBody>
      </p:sp>
    </p:spTree>
    <p:extLst>
      <p:ext uri="{BB962C8B-B14F-4D97-AF65-F5344CB8AC3E}">
        <p14:creationId xmlns:p14="http://schemas.microsoft.com/office/powerpoint/2010/main" val="2082323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乗っ取り対策</a:t>
            </a:r>
          </a:p>
        </p:txBody>
      </p:sp>
      <p:sp>
        <p:nvSpPr>
          <p:cNvPr id="3" name="コンテンツ プレースホルダー 2"/>
          <p:cNvSpPr>
            <a:spLocks noGrp="1"/>
          </p:cNvSpPr>
          <p:nvPr>
            <p:ph idx="1"/>
          </p:nvPr>
        </p:nvSpPr>
        <p:spPr/>
        <p:txBody>
          <a:bodyPr>
            <a:noAutofit/>
          </a:bodyPr>
          <a:lstStyle/>
          <a:p>
            <a:r>
              <a:rPr kumimoji="1" lang="ja-JP" altLang="en-US" sz="3200" dirty="0"/>
              <a:t>自分が乗っ取られないよう</a:t>
            </a:r>
            <a:endParaRPr kumimoji="1" lang="en-US" altLang="ja-JP" sz="3200" dirty="0"/>
          </a:p>
          <a:p>
            <a:pPr lvl="1"/>
            <a:r>
              <a:rPr lang="ja-JP" altLang="en-US" sz="2800" dirty="0"/>
              <a:t>ユーザ名とパスワードを適切に保護する</a:t>
            </a:r>
            <a:endParaRPr lang="en-US" altLang="ja-JP" sz="2800" dirty="0"/>
          </a:p>
          <a:p>
            <a:pPr lvl="1"/>
            <a:r>
              <a:rPr lang="ja-JP" altLang="en-US" sz="2800" dirty="0"/>
              <a:t>ウイルス対策する</a:t>
            </a:r>
            <a:endParaRPr lang="en-US" altLang="ja-JP" sz="2800" dirty="0"/>
          </a:p>
          <a:p>
            <a:pPr lvl="1"/>
            <a:r>
              <a:rPr kumimoji="1" lang="ja-JP" altLang="en-US" sz="2800" dirty="0"/>
              <a:t>パソコンやスマホを知らない人に貸さない</a:t>
            </a:r>
            <a:endParaRPr kumimoji="1" lang="en-US" altLang="ja-JP" sz="2800" dirty="0"/>
          </a:p>
          <a:p>
            <a:r>
              <a:rPr lang="ja-JP" altLang="en-US" sz="3200" dirty="0"/>
              <a:t>知り合いが乗っ取られた時騙されないよう</a:t>
            </a:r>
            <a:endParaRPr lang="en-US" altLang="ja-JP" sz="3200" dirty="0"/>
          </a:p>
          <a:p>
            <a:pPr lvl="1"/>
            <a:r>
              <a:rPr kumimoji="1" lang="ja-JP" altLang="en-US" sz="2800" dirty="0"/>
              <a:t>緊急と言われてもあわてない</a:t>
            </a:r>
            <a:endParaRPr kumimoji="1" lang="en-US" altLang="ja-JP" sz="2800" dirty="0"/>
          </a:p>
          <a:p>
            <a:pPr lvl="1"/>
            <a:r>
              <a:rPr lang="ja-JP" altLang="en-US" sz="2800" dirty="0"/>
              <a:t>他の手段で本人に連絡を取る</a:t>
            </a:r>
            <a:endParaRPr lang="en-US" altLang="ja-JP" sz="2800" dirty="0"/>
          </a:p>
          <a:p>
            <a:pPr lvl="1"/>
            <a:r>
              <a:rPr lang="ja-JP" altLang="en-US" sz="2800" dirty="0"/>
              <a:t>共通の他の知人に確認してみる</a:t>
            </a:r>
            <a:endParaRPr kumimoji="1" lang="ja-JP" altLang="en-US" sz="2800" dirty="0"/>
          </a:p>
        </p:txBody>
      </p:sp>
      <p:sp>
        <p:nvSpPr>
          <p:cNvPr id="5" name="スライド番号プレースホルダー 4"/>
          <p:cNvSpPr>
            <a:spLocks noGrp="1"/>
          </p:cNvSpPr>
          <p:nvPr>
            <p:ph type="sldNum" sz="quarter" idx="12"/>
          </p:nvPr>
        </p:nvSpPr>
        <p:spPr/>
        <p:txBody>
          <a:bodyPr/>
          <a:lstStyle/>
          <a:p>
            <a:fld id="{67EC9527-42EA-4AEE-9E60-533C51B8D663}" type="slidenum">
              <a:rPr kumimoji="1" lang="ja-JP" altLang="en-US" smtClean="0"/>
              <a:t>77</a:t>
            </a:fld>
            <a:endParaRPr kumimoji="1" lang="ja-JP" altLang="en-US"/>
          </a:p>
        </p:txBody>
      </p:sp>
    </p:spTree>
    <p:extLst>
      <p:ext uri="{BB962C8B-B14F-4D97-AF65-F5344CB8AC3E}">
        <p14:creationId xmlns:p14="http://schemas.microsoft.com/office/powerpoint/2010/main" val="1523165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連携アプリ</a:t>
            </a:r>
            <a:r>
              <a:rPr lang="ja-JP" altLang="en-US" sz="4000" dirty="0"/>
              <a:t>・サイト</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kumimoji="1" lang="en-US" altLang="ja-JP" sz="3200" dirty="0"/>
              <a:t>Twitter</a:t>
            </a:r>
            <a:r>
              <a:rPr kumimoji="1" lang="ja-JP" altLang="en-US" sz="3200" dirty="0"/>
              <a:t> や </a:t>
            </a:r>
            <a:r>
              <a:rPr kumimoji="1" lang="en-US" altLang="ja-JP" sz="3200" dirty="0"/>
              <a:t>Facebook </a:t>
            </a:r>
            <a:r>
              <a:rPr kumimoji="1" lang="ja-JP" altLang="en-US" sz="3200" dirty="0"/>
              <a:t>の情報と連携するアプリやサイトがたくさんある</a:t>
            </a:r>
            <a:endParaRPr kumimoji="1" lang="en-US" altLang="ja-JP" sz="3200" dirty="0"/>
          </a:p>
          <a:p>
            <a:pPr lvl="1"/>
            <a:r>
              <a:rPr kumimoji="1" lang="ja-JP" altLang="en-US" sz="2800" dirty="0"/>
              <a:t>アカウントを個別に作る代わりに「</a:t>
            </a:r>
            <a:r>
              <a:rPr kumimoji="1" lang="en-US" altLang="ja-JP" sz="2800" dirty="0"/>
              <a:t>Twitter</a:t>
            </a:r>
            <a:r>
              <a:rPr kumimoji="1" lang="ja-JP" altLang="en-US" sz="2800" dirty="0"/>
              <a:t>でログイン」などできるサービス</a:t>
            </a:r>
            <a:endParaRPr kumimoji="1" lang="en-US" altLang="ja-JP" sz="2800" dirty="0"/>
          </a:p>
          <a:p>
            <a:pPr lvl="2"/>
            <a:r>
              <a:rPr lang="ja-JP" altLang="en-US" sz="2000" dirty="0"/>
              <a:t>利用者としてはいちいち個別にアカウントを作らなくていいので楽</a:t>
            </a:r>
            <a:endParaRPr lang="en-US" altLang="ja-JP" sz="2000" dirty="0"/>
          </a:p>
          <a:p>
            <a:pPr lvl="2"/>
            <a:r>
              <a:rPr kumimoji="1" lang="ja-JP" altLang="en-US" sz="2000" dirty="0"/>
              <a:t>サービス提供者は</a:t>
            </a:r>
            <a:r>
              <a:rPr lang="ja-JP" altLang="en-US" sz="2000" dirty="0"/>
              <a:t>大手の強固な認証基盤を利用できるので安全</a:t>
            </a:r>
            <a:endParaRPr lang="en-US" altLang="ja-JP" sz="2000" dirty="0"/>
          </a:p>
          <a:p>
            <a:pPr lvl="1"/>
            <a:r>
              <a:rPr lang="en-US" altLang="ja-JP" sz="2800" dirty="0"/>
              <a:t>SNS</a:t>
            </a:r>
            <a:r>
              <a:rPr lang="ja-JP" altLang="en-US" sz="2800" dirty="0"/>
              <a:t>の情報を利用したサービス</a:t>
            </a:r>
            <a:endParaRPr lang="en-US" altLang="ja-JP" sz="2800" dirty="0"/>
          </a:p>
          <a:p>
            <a:pPr lvl="2"/>
            <a:r>
              <a:rPr lang="ja-JP" altLang="en-US" sz="2000" dirty="0"/>
              <a:t>ゲームで</a:t>
            </a:r>
            <a:r>
              <a:rPr lang="en-US" altLang="ja-JP" sz="2000" dirty="0"/>
              <a:t>SNS</a:t>
            </a:r>
            <a:r>
              <a:rPr lang="ja-JP" altLang="en-US" sz="2000" dirty="0"/>
              <a:t>上の友達と協力・対戦できる</a:t>
            </a:r>
            <a:endParaRPr lang="en-US" altLang="ja-JP" sz="2000" dirty="0"/>
          </a:p>
          <a:p>
            <a:pPr lvl="2"/>
            <a:r>
              <a:rPr lang="ja-JP" altLang="en-US" sz="2000" dirty="0"/>
              <a:t>自分の発言を分析してくれる</a:t>
            </a:r>
            <a:endParaRPr lang="en-US" altLang="ja-JP" sz="2000" dirty="0"/>
          </a:p>
          <a:p>
            <a:pPr lvl="2"/>
            <a:r>
              <a:rPr lang="ja-JP" altLang="en-US" sz="2000" dirty="0"/>
              <a:t>友達にメッセージカードを送れる、等々</a:t>
            </a:r>
            <a:r>
              <a:rPr lang="en-US" altLang="ja-JP" sz="2000" dirty="0"/>
              <a:t>…</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78</a:t>
            </a:fld>
            <a:endParaRPr kumimoji="1" lang="ja-JP" altLang="en-US"/>
          </a:p>
        </p:txBody>
      </p:sp>
    </p:spTree>
    <p:extLst>
      <p:ext uri="{BB962C8B-B14F-4D97-AF65-F5344CB8AC3E}">
        <p14:creationId xmlns:p14="http://schemas.microsoft.com/office/powerpoint/2010/main" val="29015033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連携と情報提供</a:t>
            </a:r>
          </a:p>
        </p:txBody>
      </p:sp>
      <p:sp>
        <p:nvSpPr>
          <p:cNvPr id="3" name="コンテンツ プレースホルダー 2"/>
          <p:cNvSpPr>
            <a:spLocks noGrp="1"/>
          </p:cNvSpPr>
          <p:nvPr>
            <p:ph idx="1"/>
          </p:nvPr>
        </p:nvSpPr>
        <p:spPr/>
        <p:txBody>
          <a:bodyPr>
            <a:normAutofit fontScale="92500" lnSpcReduction="20000"/>
          </a:bodyPr>
          <a:lstStyle/>
          <a:p>
            <a:r>
              <a:rPr lang="ja-JP" altLang="en-US" sz="3600" dirty="0"/>
              <a:t>例</a:t>
            </a:r>
            <a:r>
              <a:rPr lang="en-US" altLang="ja-JP" sz="3600" dirty="0"/>
              <a:t>: </a:t>
            </a:r>
            <a:r>
              <a:rPr lang="ja-JP" altLang="en-US" sz="3600" dirty="0"/>
              <a:t>「</a:t>
            </a:r>
            <a:r>
              <a:rPr lang="en-US" altLang="ja-JP" sz="3600" dirty="0"/>
              <a:t>Facebook</a:t>
            </a:r>
            <a:r>
              <a:rPr lang="ja-JP" altLang="en-US" sz="3600" dirty="0"/>
              <a:t>でログイン」を利用すると</a:t>
            </a:r>
            <a:endParaRPr lang="en-US" altLang="ja-JP" sz="3600" dirty="0"/>
          </a:p>
          <a:p>
            <a:pPr lvl="1"/>
            <a:r>
              <a:rPr kumimoji="1" lang="en-US" altLang="ja-JP" sz="3200" dirty="0"/>
              <a:t>Facebook</a:t>
            </a:r>
            <a:r>
              <a:rPr kumimoji="1" lang="ja-JP" altLang="en-US" sz="3200" dirty="0"/>
              <a:t>の認証（ログイン）ページに飛ぶ</a:t>
            </a:r>
            <a:endParaRPr kumimoji="1" lang="en-US" altLang="ja-JP" sz="3200" dirty="0"/>
          </a:p>
          <a:p>
            <a:pPr lvl="2"/>
            <a:r>
              <a:rPr lang="en-US" altLang="ja-JP" sz="2400" dirty="0"/>
              <a:t>URL</a:t>
            </a:r>
            <a:r>
              <a:rPr lang="ja-JP" altLang="en-US" sz="2400" dirty="0"/>
              <a:t>が</a:t>
            </a:r>
            <a:r>
              <a:rPr lang="en-US" altLang="ja-JP" sz="2400" dirty="0"/>
              <a:t>Facebook</a:t>
            </a:r>
            <a:r>
              <a:rPr lang="ja-JP" altLang="en-US" sz="2400" dirty="0"/>
              <a:t>であることを</a:t>
            </a:r>
            <a:r>
              <a:rPr lang="ja-JP" altLang="en-US" sz="2400" dirty="0">
                <a:solidFill>
                  <a:srgbClr val="FF0000"/>
                </a:solidFill>
              </a:rPr>
              <a:t>よく確認する</a:t>
            </a:r>
            <a:r>
              <a:rPr lang="ja-JP" altLang="en-US" sz="2400" dirty="0"/>
              <a:t>こと</a:t>
            </a:r>
            <a:endParaRPr lang="en-US" altLang="ja-JP" sz="2400" dirty="0"/>
          </a:p>
          <a:p>
            <a:pPr lvl="1"/>
            <a:endParaRPr kumimoji="1" lang="en-US" altLang="ja-JP" sz="3200" dirty="0"/>
          </a:p>
          <a:p>
            <a:pPr lvl="1"/>
            <a:r>
              <a:rPr kumimoji="1" lang="en-US" altLang="ja-JP" sz="3200" dirty="0"/>
              <a:t>Facebook</a:t>
            </a:r>
            <a:r>
              <a:rPr kumimoji="1" lang="ja-JP" altLang="en-US" sz="3200" dirty="0"/>
              <a:t>にログインすると提供する情報や与える権限を聞かれる</a:t>
            </a:r>
            <a:endParaRPr kumimoji="1" lang="en-US" altLang="ja-JP" sz="3200" dirty="0"/>
          </a:p>
          <a:p>
            <a:pPr lvl="2"/>
            <a:r>
              <a:rPr lang="ja-JP" altLang="en-US" sz="2400" dirty="0"/>
              <a:t>大抵の場合基本情報（名前やメールアドレス）</a:t>
            </a:r>
            <a:endParaRPr lang="en-US" altLang="ja-JP" sz="2400" dirty="0"/>
          </a:p>
          <a:p>
            <a:pPr lvl="2"/>
            <a:r>
              <a:rPr kumimoji="1" lang="ja-JP" altLang="en-US" sz="2400" dirty="0"/>
              <a:t>サービスによっては友達の情報や</a:t>
            </a:r>
            <a:r>
              <a:rPr kumimoji="1" lang="ja-JP" altLang="en-US" sz="2400" dirty="0">
                <a:solidFill>
                  <a:srgbClr val="FF0000"/>
                </a:solidFill>
              </a:rPr>
              <a:t>投稿内容</a:t>
            </a:r>
            <a:r>
              <a:rPr kumimoji="1" lang="ja-JP" altLang="en-US" sz="2400" dirty="0"/>
              <a:t>も</a:t>
            </a:r>
            <a:endParaRPr kumimoji="1" lang="en-US" altLang="ja-JP" sz="2400" dirty="0"/>
          </a:p>
          <a:p>
            <a:pPr lvl="2"/>
            <a:r>
              <a:rPr lang="ja-JP" altLang="en-US" sz="2400" dirty="0">
                <a:solidFill>
                  <a:srgbClr val="FF0000"/>
                </a:solidFill>
              </a:rPr>
              <a:t>自分に代わって投稿できる権限</a:t>
            </a:r>
            <a:endParaRPr kumimoji="1" lang="en-US" altLang="ja-JP" sz="2400" dirty="0">
              <a:solidFill>
                <a:srgbClr val="FF0000"/>
              </a:solidFill>
            </a:endParaRPr>
          </a:p>
          <a:p>
            <a:pPr lvl="1"/>
            <a:endParaRPr lang="en-US" altLang="ja-JP" sz="3200" dirty="0"/>
          </a:p>
          <a:p>
            <a:pPr lvl="1"/>
            <a:r>
              <a:rPr lang="en-US" altLang="ja-JP" sz="3200" dirty="0"/>
              <a:t>Facebook </a:t>
            </a:r>
            <a:r>
              <a:rPr lang="ja-JP" altLang="en-US" sz="3200" dirty="0"/>
              <a:t>の</a:t>
            </a:r>
            <a:r>
              <a:rPr lang="ja-JP" altLang="en-US" sz="3200" dirty="0">
                <a:solidFill>
                  <a:srgbClr val="FF0000"/>
                </a:solidFill>
              </a:rPr>
              <a:t>パスワードは知らされない</a:t>
            </a:r>
            <a:endParaRPr lang="en-US" altLang="ja-JP" sz="3200" dirty="0">
              <a:solidFill>
                <a:srgbClr val="FF0000"/>
              </a:solidFill>
            </a:endParaRPr>
          </a:p>
          <a:p>
            <a:pPr lvl="2"/>
            <a:r>
              <a:rPr kumimoji="1" lang="ja-JP" altLang="en-US" sz="2400" dirty="0">
                <a:solidFill>
                  <a:schemeClr val="tx1"/>
                </a:solidFill>
              </a:rPr>
              <a:t>正しくログインできたことだけが伝わる</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79</a:t>
            </a:fld>
            <a:endParaRPr kumimoji="1" lang="ja-JP" altLang="en-US"/>
          </a:p>
        </p:txBody>
      </p:sp>
    </p:spTree>
    <p:extLst>
      <p:ext uri="{BB962C8B-B14F-4D97-AF65-F5344CB8AC3E}">
        <p14:creationId xmlns:p14="http://schemas.microsoft.com/office/powerpoint/2010/main" val="384504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ソーシャル系アタックの防御</a:t>
            </a:r>
          </a:p>
        </p:txBody>
      </p:sp>
      <p:sp>
        <p:nvSpPr>
          <p:cNvPr id="3" name="コンテンツ プレースホルダー 2"/>
          <p:cNvSpPr>
            <a:spLocks noGrp="1"/>
          </p:cNvSpPr>
          <p:nvPr>
            <p:ph idx="1"/>
          </p:nvPr>
        </p:nvSpPr>
        <p:spPr/>
        <p:txBody>
          <a:bodyPr>
            <a:normAutofit fontScale="70000" lnSpcReduction="20000"/>
          </a:bodyPr>
          <a:lstStyle/>
          <a:p>
            <a:pPr>
              <a:lnSpc>
                <a:spcPct val="110000"/>
              </a:lnSpc>
            </a:pPr>
            <a:r>
              <a:rPr kumimoji="1" lang="ja-JP" altLang="en-US" sz="3600" dirty="0"/>
              <a:t>聞き返す</a:t>
            </a:r>
            <a:r>
              <a:rPr lang="ja-JP" altLang="en-US" sz="3600" dirty="0"/>
              <a:t>（「おれおれ」「だれ？」）</a:t>
            </a:r>
            <a:endParaRPr lang="en-US" altLang="ja-JP" sz="3600" dirty="0"/>
          </a:p>
          <a:p>
            <a:pPr>
              <a:lnSpc>
                <a:spcPct val="110000"/>
              </a:lnSpc>
            </a:pPr>
            <a:endParaRPr lang="en-US" altLang="ja-JP" sz="3600" dirty="0"/>
          </a:p>
          <a:p>
            <a:pPr>
              <a:lnSpc>
                <a:spcPct val="110000"/>
              </a:lnSpc>
            </a:pPr>
            <a:r>
              <a:rPr lang="ja-JP" altLang="en-US" sz="3600" dirty="0"/>
              <a:t>本人確認</a:t>
            </a:r>
            <a:r>
              <a:rPr lang="en-US" altLang="ja-JP" sz="3600" dirty="0"/>
              <a:t/>
            </a:r>
            <a:br>
              <a:rPr lang="en-US" altLang="ja-JP" sz="3600" dirty="0"/>
            </a:br>
            <a:r>
              <a:rPr lang="ja-JP" altLang="en-US" sz="3600" dirty="0"/>
              <a:t>（送ってきたアドレスは本当に正しい？）</a:t>
            </a:r>
            <a:endParaRPr lang="en-US" altLang="ja-JP" sz="3600" dirty="0"/>
          </a:p>
          <a:p>
            <a:pPr>
              <a:lnSpc>
                <a:spcPct val="110000"/>
              </a:lnSpc>
            </a:pPr>
            <a:endParaRPr kumimoji="1" lang="en-US" altLang="ja-JP" sz="3600" dirty="0"/>
          </a:p>
          <a:p>
            <a:pPr>
              <a:lnSpc>
                <a:spcPct val="110000"/>
              </a:lnSpc>
            </a:pPr>
            <a:r>
              <a:rPr kumimoji="1" lang="ja-JP" altLang="en-US" sz="3600" dirty="0"/>
              <a:t>パスワード、暗証番号はわかりにくいものを</a:t>
            </a:r>
            <a:endParaRPr kumimoji="1" lang="en-US" altLang="ja-JP" sz="3600" dirty="0"/>
          </a:p>
          <a:p>
            <a:pPr>
              <a:lnSpc>
                <a:spcPct val="110000"/>
              </a:lnSpc>
            </a:pPr>
            <a:endParaRPr lang="en-US" altLang="ja-JP" sz="3600" dirty="0"/>
          </a:p>
          <a:p>
            <a:pPr>
              <a:lnSpc>
                <a:spcPct val="110000"/>
              </a:lnSpc>
            </a:pPr>
            <a:r>
              <a:rPr lang="ja-JP" altLang="en-US" sz="3600" dirty="0"/>
              <a:t>入力時に見られていないか確認する癖</a:t>
            </a:r>
            <a:endParaRPr lang="en-US" altLang="ja-JP" sz="3600" dirty="0"/>
          </a:p>
          <a:p>
            <a:pPr>
              <a:lnSpc>
                <a:spcPct val="110000"/>
              </a:lnSpc>
            </a:pPr>
            <a:endParaRPr lang="en-US" altLang="ja-JP" sz="3600" dirty="0"/>
          </a:p>
          <a:p>
            <a:pPr>
              <a:lnSpc>
                <a:spcPct val="110000"/>
              </a:lnSpc>
            </a:pPr>
            <a:r>
              <a:rPr lang="ja-JP" altLang="en-US" sz="3600" dirty="0"/>
              <a:t>生体認証（指紋、静脈など）を使う</a:t>
            </a:r>
            <a:endParaRPr kumimoji="1" lang="ja-JP" altLang="en-US" sz="36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a:t>
            </a:fld>
            <a:endParaRPr kumimoji="1" lang="ja-JP" altLang="en-US" dirty="0"/>
          </a:p>
        </p:txBody>
      </p:sp>
    </p:spTree>
    <p:extLst>
      <p:ext uri="{BB962C8B-B14F-4D97-AF65-F5344CB8AC3E}">
        <p14:creationId xmlns:p14="http://schemas.microsoft.com/office/powerpoint/2010/main" val="17925544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連携アプリは時々確認しよう</a:t>
            </a:r>
          </a:p>
        </p:txBody>
      </p:sp>
      <p:sp>
        <p:nvSpPr>
          <p:cNvPr id="3" name="コンテンツ プレースホルダー 2"/>
          <p:cNvSpPr>
            <a:spLocks noGrp="1"/>
          </p:cNvSpPr>
          <p:nvPr>
            <p:ph idx="1"/>
          </p:nvPr>
        </p:nvSpPr>
        <p:spPr/>
        <p:txBody>
          <a:bodyPr>
            <a:normAutofit/>
          </a:bodyPr>
          <a:lstStyle/>
          <a:p>
            <a:r>
              <a:rPr kumimoji="1" lang="ja-JP" altLang="en-US" sz="2800" dirty="0"/>
              <a:t>悪意のあるアプリ・サイトもある</a:t>
            </a:r>
            <a:endParaRPr lang="en-US" altLang="ja-JP" sz="2800" dirty="0"/>
          </a:p>
          <a:p>
            <a:pPr lvl="1"/>
            <a:r>
              <a:rPr lang="ja-JP" altLang="en-US" sz="2400" dirty="0"/>
              <a:t>うっかり投稿権限を与えたりすると乗っ取られた</a:t>
            </a:r>
            <a:r>
              <a:rPr lang="ja-JP" altLang="en-US" sz="2400" dirty="0" err="1"/>
              <a:t>も</a:t>
            </a:r>
            <a:r>
              <a:rPr lang="ja-JP" altLang="en-US" sz="2400" dirty="0"/>
              <a:t>同然</a:t>
            </a:r>
            <a:endParaRPr lang="en-US" altLang="ja-JP" sz="2400" dirty="0"/>
          </a:p>
          <a:p>
            <a:pPr lvl="1"/>
            <a:endParaRPr kumimoji="1" lang="en-US" altLang="ja-JP" sz="2400" dirty="0"/>
          </a:p>
          <a:p>
            <a:r>
              <a:rPr lang="ja-JP" altLang="en-US" sz="2800" dirty="0"/>
              <a:t>「診断系」は注意が必要</a:t>
            </a:r>
            <a:endParaRPr lang="en-US" altLang="ja-JP" sz="2800" dirty="0"/>
          </a:p>
          <a:p>
            <a:pPr lvl="1"/>
            <a:r>
              <a:rPr kumimoji="1" lang="ja-JP" altLang="en-US" sz="2400" dirty="0"/>
              <a:t>投稿内容を取得して診断する場合等</a:t>
            </a:r>
            <a:endParaRPr kumimoji="1" lang="en-US" altLang="ja-JP" sz="2400" dirty="0"/>
          </a:p>
          <a:p>
            <a:pPr lvl="2"/>
            <a:r>
              <a:rPr lang="ja-JP" altLang="en-US" sz="1800" dirty="0"/>
              <a:t>個人情報を閲覧されて流用される恐れも</a:t>
            </a:r>
            <a:endParaRPr lang="en-US" altLang="ja-JP" sz="1800" dirty="0"/>
          </a:p>
          <a:p>
            <a:endParaRPr kumimoji="1" lang="en-US" altLang="ja-JP" sz="2800" dirty="0"/>
          </a:p>
          <a:p>
            <a:r>
              <a:rPr lang="ja-JP" altLang="en-US" sz="2800" dirty="0"/>
              <a:t>素性の知れないサイトと連携しない</a:t>
            </a:r>
            <a:endParaRPr lang="en-US" altLang="ja-JP" sz="2800" dirty="0"/>
          </a:p>
          <a:p>
            <a:pPr lvl="1"/>
            <a:r>
              <a:rPr lang="ja-JP" altLang="en-US" sz="2400" dirty="0"/>
              <a:t>友達から流れてきたとしても友達も引っかかっている可能性あり</a:t>
            </a:r>
            <a:endParaRPr kumimoji="1" lang="ja-JP" altLang="en-US" sz="2400"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80</a:t>
            </a:fld>
            <a:endParaRPr kumimoji="1" lang="ja-JP" altLang="en-US"/>
          </a:p>
        </p:txBody>
      </p:sp>
    </p:spTree>
    <p:extLst>
      <p:ext uri="{BB962C8B-B14F-4D97-AF65-F5344CB8AC3E}">
        <p14:creationId xmlns:p14="http://schemas.microsoft.com/office/powerpoint/2010/main" val="470433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79474"/>
          </a:xfrm>
        </p:spPr>
        <p:txBody>
          <a:bodyPr>
            <a:normAutofit fontScale="90000"/>
          </a:bodyPr>
          <a:lstStyle/>
          <a:p>
            <a:r>
              <a:rPr kumimoji="1" lang="en-US" altLang="ja-JP" sz="4000" dirty="0"/>
              <a:t>Facebook</a:t>
            </a:r>
            <a:r>
              <a:rPr kumimoji="1" lang="ja-JP" altLang="en-US" sz="4000" dirty="0"/>
              <a:t> </a:t>
            </a:r>
            <a:r>
              <a:rPr lang="ja-JP" altLang="en-US" sz="4000" dirty="0"/>
              <a:t>（設定→アプリとウェブサイト）</a:t>
            </a:r>
            <a:endParaRPr kumimoji="1" lang="ja-JP" altLang="en-US" sz="4000"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3165" y="1244601"/>
            <a:ext cx="6501021" cy="5988028"/>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81</a:t>
            </a:fld>
            <a:endParaRPr kumimoji="1" lang="ja-JP" altLang="en-US"/>
          </a:p>
        </p:txBody>
      </p:sp>
      <p:sp>
        <p:nvSpPr>
          <p:cNvPr id="6" name="楕円 5"/>
          <p:cNvSpPr/>
          <p:nvPr/>
        </p:nvSpPr>
        <p:spPr>
          <a:xfrm>
            <a:off x="7258050" y="2124075"/>
            <a:ext cx="457200" cy="38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6000750" y="4496929"/>
            <a:ext cx="457200" cy="38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621427" y="5722242"/>
            <a:ext cx="1672379" cy="38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84530723-FFBE-4A36-84E9-26E6ECC17BCB}"/>
              </a:ext>
            </a:extLst>
          </p:cNvPr>
          <p:cNvCxnSpPr>
            <a:cxnSpLocks/>
            <a:stCxn id="6" idx="4"/>
            <a:endCxn id="7" idx="7"/>
          </p:cNvCxnSpPr>
          <p:nvPr/>
        </p:nvCxnSpPr>
        <p:spPr>
          <a:xfrm flipH="1">
            <a:off x="6390995" y="2507135"/>
            <a:ext cx="1095655" cy="2045892"/>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0" name="直線矢印コネクタ 9">
            <a:extLst>
              <a:ext uri="{FF2B5EF4-FFF2-40B4-BE49-F238E27FC236}">
                <a16:creationId xmlns:a16="http://schemas.microsoft.com/office/drawing/2014/main" id="{F3E960C8-E2FB-4371-96C1-7921E3EE830E}"/>
              </a:ext>
            </a:extLst>
          </p:cNvPr>
          <p:cNvCxnSpPr>
            <a:cxnSpLocks/>
            <a:stCxn id="7" idx="2"/>
            <a:endCxn id="8" idx="6"/>
          </p:cNvCxnSpPr>
          <p:nvPr/>
        </p:nvCxnSpPr>
        <p:spPr>
          <a:xfrm flipH="1">
            <a:off x="3293806" y="4688459"/>
            <a:ext cx="2706944" cy="1225313"/>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498546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850" y="149226"/>
            <a:ext cx="7886700" cy="1325563"/>
          </a:xfrm>
        </p:spPr>
        <p:txBody>
          <a:bodyPr>
            <a:normAutofit/>
          </a:bodyPr>
          <a:lstStyle/>
          <a:p>
            <a:r>
              <a:rPr lang="ja-JP" altLang="en-US" sz="4000" dirty="0"/>
              <a:t>怪しい物は</a:t>
            </a:r>
            <a:r>
              <a:rPr kumimoji="1" lang="ja-JP" altLang="en-US" sz="4000" dirty="0"/>
              <a:t>ブロックできる</a:t>
            </a:r>
          </a:p>
        </p:txBody>
      </p:sp>
      <p:pic>
        <p:nvPicPr>
          <p:cNvPr id="5" name="コンテンツ プレースホルダー 4"/>
          <p:cNvPicPr>
            <a:picLocks noGrp="1" noChangeAspect="1"/>
          </p:cNvPicPr>
          <p:nvPr>
            <p:ph idx="1"/>
          </p:nvPr>
        </p:nvPicPr>
        <p:blipFill rotWithShape="1">
          <a:blip r:embed="rId2">
            <a:extLst>
              <a:ext uri="{28A0092B-C50C-407E-A947-70E740481C1C}">
                <a14:useLocalDpi xmlns:a14="http://schemas.microsoft.com/office/drawing/2010/main" val="0"/>
              </a:ext>
            </a:extLst>
          </a:blip>
          <a:srcRect t="18801"/>
          <a:stretch/>
        </p:blipFill>
        <p:spPr>
          <a:xfrm>
            <a:off x="1222041" y="1345377"/>
            <a:ext cx="6699918" cy="5010974"/>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82</a:t>
            </a:fld>
            <a:endParaRPr kumimoji="1" lang="ja-JP" altLang="en-US"/>
          </a:p>
        </p:txBody>
      </p:sp>
    </p:spTree>
    <p:extLst>
      <p:ext uri="{BB962C8B-B14F-4D97-AF65-F5344CB8AC3E}">
        <p14:creationId xmlns:p14="http://schemas.microsoft.com/office/powerpoint/2010/main" val="737086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50" y="238126"/>
            <a:ext cx="7886700" cy="1325563"/>
          </a:xfrm>
        </p:spPr>
        <p:txBody>
          <a:bodyPr>
            <a:normAutofit fontScale="90000"/>
          </a:bodyPr>
          <a:lstStyle/>
          <a:p>
            <a:r>
              <a:rPr kumimoji="1" lang="en-US" altLang="ja-JP" sz="4000" dirty="0"/>
              <a:t>Twitter</a:t>
            </a:r>
            <a:br>
              <a:rPr kumimoji="1" lang="en-US" altLang="ja-JP" sz="4000" dirty="0"/>
            </a:br>
            <a:r>
              <a:rPr kumimoji="1" lang="ja-JP" altLang="en-US" sz="4000" dirty="0"/>
              <a:t> </a:t>
            </a:r>
            <a:r>
              <a:rPr lang="ja-JP" altLang="en-US" sz="4000" dirty="0"/>
              <a:t>（設定とプライバシー→アプリと端末）</a:t>
            </a:r>
            <a:endParaRPr kumimoji="1" lang="ja-JP" altLang="en-US" sz="4000"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173" y="1631084"/>
            <a:ext cx="7315769" cy="4353422"/>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83</a:t>
            </a:fld>
            <a:endParaRPr kumimoji="1" lang="ja-JP" altLang="en-US"/>
          </a:p>
        </p:txBody>
      </p:sp>
      <p:sp>
        <p:nvSpPr>
          <p:cNvPr id="6" name="角丸四角形 5"/>
          <p:cNvSpPr/>
          <p:nvPr/>
        </p:nvSpPr>
        <p:spPr>
          <a:xfrm>
            <a:off x="1468460" y="2829875"/>
            <a:ext cx="815546" cy="2718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5">
            <a:extLst>
              <a:ext uri="{FF2B5EF4-FFF2-40B4-BE49-F238E27FC236}">
                <a16:creationId xmlns:a16="http://schemas.microsoft.com/office/drawing/2014/main" id="{8171C4D2-7F46-4F38-9FFE-471455748C90}"/>
              </a:ext>
            </a:extLst>
          </p:cNvPr>
          <p:cNvSpPr/>
          <p:nvPr/>
        </p:nvSpPr>
        <p:spPr>
          <a:xfrm>
            <a:off x="5615829" y="4247536"/>
            <a:ext cx="1532222" cy="3142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5">
            <a:extLst>
              <a:ext uri="{FF2B5EF4-FFF2-40B4-BE49-F238E27FC236}">
                <a16:creationId xmlns:a16="http://schemas.microsoft.com/office/drawing/2014/main" id="{2C299177-8FA0-405C-B1BE-D59E0154B604}"/>
              </a:ext>
            </a:extLst>
          </p:cNvPr>
          <p:cNvSpPr/>
          <p:nvPr/>
        </p:nvSpPr>
        <p:spPr>
          <a:xfrm>
            <a:off x="6861822" y="1656463"/>
            <a:ext cx="415141" cy="365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89A462CE-ECF9-4DED-8FBD-475904F5FB03}"/>
              </a:ext>
            </a:extLst>
          </p:cNvPr>
          <p:cNvCxnSpPr>
            <a:cxnSpLocks/>
            <a:stCxn id="9" idx="2"/>
          </p:cNvCxnSpPr>
          <p:nvPr/>
        </p:nvCxnSpPr>
        <p:spPr>
          <a:xfrm flipH="1">
            <a:off x="6381940" y="2021588"/>
            <a:ext cx="687453" cy="2225948"/>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1" name="直線矢印コネクタ 10">
            <a:extLst>
              <a:ext uri="{FF2B5EF4-FFF2-40B4-BE49-F238E27FC236}">
                <a16:creationId xmlns:a16="http://schemas.microsoft.com/office/drawing/2014/main" id="{32437824-C5E3-45AD-8B4D-F45E9523A05D}"/>
              </a:ext>
            </a:extLst>
          </p:cNvPr>
          <p:cNvCxnSpPr>
            <a:cxnSpLocks/>
          </p:cNvCxnSpPr>
          <p:nvPr/>
        </p:nvCxnSpPr>
        <p:spPr>
          <a:xfrm flipH="1" flipV="1">
            <a:off x="2284006" y="2965799"/>
            <a:ext cx="3331824" cy="1438876"/>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07811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826" y="200785"/>
            <a:ext cx="7886700" cy="1325563"/>
          </a:xfrm>
        </p:spPr>
        <p:txBody>
          <a:bodyPr>
            <a:normAutofit/>
          </a:bodyPr>
          <a:lstStyle/>
          <a:p>
            <a:r>
              <a:rPr kumimoji="1" lang="en-US" altLang="ja-JP" sz="4000" dirty="0"/>
              <a:t>Google </a:t>
            </a:r>
            <a:r>
              <a:rPr kumimoji="1" lang="ja-JP" altLang="en-US" sz="4000" dirty="0"/>
              <a:t>アカウント</a:t>
            </a:r>
            <a:r>
              <a:rPr lang="ja-JP" altLang="en-US" sz="4000" dirty="0"/>
              <a:t>のセキュリティ</a:t>
            </a:r>
            <a:endParaRPr kumimoji="1" lang="ja-JP" altLang="en-US" sz="4000"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620" y="1221548"/>
            <a:ext cx="7258074" cy="5435667"/>
          </a:xfrm>
        </p:spPr>
      </p:pic>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84</a:t>
            </a:fld>
            <a:endParaRPr kumimoji="1" lang="ja-JP" altLang="en-US"/>
          </a:p>
        </p:txBody>
      </p:sp>
      <p:sp>
        <p:nvSpPr>
          <p:cNvPr id="6" name="角丸四角形 5">
            <a:extLst>
              <a:ext uri="{FF2B5EF4-FFF2-40B4-BE49-F238E27FC236}">
                <a16:creationId xmlns:a16="http://schemas.microsoft.com/office/drawing/2014/main" id="{E8C7E368-CEF7-4E8F-BF98-57D524AF62CD}"/>
              </a:ext>
            </a:extLst>
          </p:cNvPr>
          <p:cNvSpPr/>
          <p:nvPr/>
        </p:nvSpPr>
        <p:spPr>
          <a:xfrm>
            <a:off x="4105176" y="2547111"/>
            <a:ext cx="815546" cy="2718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5">
            <a:extLst>
              <a:ext uri="{FF2B5EF4-FFF2-40B4-BE49-F238E27FC236}">
                <a16:creationId xmlns:a16="http://schemas.microsoft.com/office/drawing/2014/main" id="{13A1B4EF-8B1D-4C21-AC51-E578E1CA69E5}"/>
              </a:ext>
            </a:extLst>
          </p:cNvPr>
          <p:cNvSpPr/>
          <p:nvPr/>
        </p:nvSpPr>
        <p:spPr>
          <a:xfrm>
            <a:off x="5820904" y="3063875"/>
            <a:ext cx="1248489" cy="365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5">
            <a:extLst>
              <a:ext uri="{FF2B5EF4-FFF2-40B4-BE49-F238E27FC236}">
                <a16:creationId xmlns:a16="http://schemas.microsoft.com/office/drawing/2014/main" id="{B2FCD22D-830C-417B-A767-7B89A469EF6E}"/>
              </a:ext>
            </a:extLst>
          </p:cNvPr>
          <p:cNvSpPr/>
          <p:nvPr/>
        </p:nvSpPr>
        <p:spPr>
          <a:xfrm>
            <a:off x="7516146" y="2028308"/>
            <a:ext cx="415141" cy="365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1FBB3AC4-1967-40D7-B2D5-3CA60B383FBC}"/>
              </a:ext>
            </a:extLst>
          </p:cNvPr>
          <p:cNvCxnSpPr/>
          <p:nvPr/>
        </p:nvCxnSpPr>
        <p:spPr>
          <a:xfrm flipH="1">
            <a:off x="7069393" y="2393433"/>
            <a:ext cx="446753" cy="670442"/>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0" name="直線矢印コネクタ 9">
            <a:extLst>
              <a:ext uri="{FF2B5EF4-FFF2-40B4-BE49-F238E27FC236}">
                <a16:creationId xmlns:a16="http://schemas.microsoft.com/office/drawing/2014/main" id="{C7BF2FE7-A233-4819-ADB1-C1AC8F854631}"/>
              </a:ext>
            </a:extLst>
          </p:cNvPr>
          <p:cNvCxnSpPr>
            <a:cxnSpLocks/>
            <a:stCxn id="7" idx="1"/>
          </p:cNvCxnSpPr>
          <p:nvPr/>
        </p:nvCxnSpPr>
        <p:spPr>
          <a:xfrm flipH="1" flipV="1">
            <a:off x="4920724" y="2832394"/>
            <a:ext cx="900180" cy="414044"/>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165535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パーソナライゼーションと</a:t>
            </a:r>
            <a:r>
              <a:rPr kumimoji="1" lang="en-US" altLang="ja-JP" dirty="0"/>
              <a:t/>
            </a:r>
            <a:br>
              <a:rPr kumimoji="1" lang="en-US" altLang="ja-JP" dirty="0"/>
            </a:br>
            <a:r>
              <a:rPr kumimoji="1" lang="ja-JP" altLang="en-US" dirty="0"/>
              <a:t>フィルターバブル</a:t>
            </a:r>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85</a:t>
            </a:fld>
            <a:endParaRPr kumimoji="1" lang="ja-JP" altLang="en-US"/>
          </a:p>
        </p:txBody>
      </p:sp>
    </p:spTree>
    <p:extLst>
      <p:ext uri="{BB962C8B-B14F-4D97-AF65-F5344CB8AC3E}">
        <p14:creationId xmlns:p14="http://schemas.microsoft.com/office/powerpoint/2010/main" val="343650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フィルター、フィルタリング</a:t>
            </a:r>
          </a:p>
        </p:txBody>
      </p:sp>
      <p:sp>
        <p:nvSpPr>
          <p:cNvPr id="6" name="コンテンツ プレースホルダー 5"/>
          <p:cNvSpPr>
            <a:spLocks noGrp="1"/>
          </p:cNvSpPr>
          <p:nvPr>
            <p:ph idx="1"/>
          </p:nvPr>
        </p:nvSpPr>
        <p:spPr/>
        <p:txBody>
          <a:bodyPr>
            <a:normAutofit/>
          </a:bodyPr>
          <a:lstStyle/>
          <a:p>
            <a:r>
              <a:rPr kumimoji="1" lang="ja-JP" altLang="en-US" dirty="0"/>
              <a:t>対象をある条件でよりわける（区別する）道具や機能</a:t>
            </a:r>
            <a:endParaRPr lang="en-US" altLang="ja-JP" dirty="0"/>
          </a:p>
          <a:p>
            <a:pPr lvl="1"/>
            <a:r>
              <a:rPr kumimoji="1" lang="ja-JP" altLang="en-US" dirty="0"/>
              <a:t>通信・コミュニケーション全般を、対象を選んで遮断すること</a:t>
            </a:r>
            <a:endParaRPr kumimoji="1" lang="en-US" altLang="ja-JP" dirty="0"/>
          </a:p>
          <a:p>
            <a:pPr lvl="1"/>
            <a:r>
              <a:rPr kumimoji="1" lang="ja-JP" altLang="en-US" dirty="0"/>
              <a:t>情報を望ましくない相手に渡らないようにすること</a:t>
            </a:r>
            <a:endParaRPr kumimoji="1" lang="en-US" altLang="ja-JP" dirty="0"/>
          </a:p>
          <a:p>
            <a:pPr lvl="2"/>
            <a:r>
              <a:rPr lang="ja-JP" altLang="en-US" dirty="0"/>
              <a:t>スマートフォンの画面をのぞき見できないようにする「プライバシーフィルタ」など</a:t>
            </a:r>
            <a:endParaRPr lang="en-US" altLang="ja-JP" dirty="0"/>
          </a:p>
          <a:p>
            <a:pPr lvl="2"/>
            <a:endParaRPr lang="en-US" altLang="ja-JP" dirty="0"/>
          </a:p>
          <a:p>
            <a:r>
              <a:rPr kumimoji="1" lang="ja-JP" altLang="en-US" dirty="0"/>
              <a:t>ネットワークでは運用する組織ごとに適用される基準は異なる</a:t>
            </a:r>
            <a:endParaRPr kumimoji="1" lang="en-US" altLang="ja-JP" dirty="0"/>
          </a:p>
          <a:p>
            <a:pPr lvl="1"/>
            <a:r>
              <a:rPr kumimoji="1" lang="ja-JP" altLang="en-US" dirty="0"/>
              <a:t>未成年を守るための（有害情報からの）フィルタリング</a:t>
            </a:r>
            <a:endParaRPr kumimoji="1" lang="en-US" altLang="ja-JP" dirty="0"/>
          </a:p>
          <a:p>
            <a:pPr lvl="1"/>
            <a:r>
              <a:rPr kumimoji="1" lang="ja-JP" altLang="en-US" dirty="0"/>
              <a:t>ネットワークの運用目的に沿った規制</a:t>
            </a:r>
            <a:endParaRPr kumimoji="1" lang="en-US" altLang="ja-JP" dirty="0"/>
          </a:p>
          <a:p>
            <a:pPr lvl="1"/>
            <a:r>
              <a:rPr kumimoji="1" lang="ja-JP" altLang="en-US" dirty="0"/>
              <a:t>セキュリティ的に危険な</a:t>
            </a:r>
            <a:r>
              <a:rPr kumimoji="1" lang="en-US" altLang="ja-JP" dirty="0"/>
              <a:t>Web</a:t>
            </a:r>
            <a:r>
              <a:rPr kumimoji="1" lang="ja-JP" altLang="en-US" dirty="0"/>
              <a:t>サイトへのアクセス禁止</a:t>
            </a:r>
            <a:endParaRPr kumimoji="1" lang="en-US" altLang="ja-JP" dirty="0"/>
          </a:p>
          <a:p>
            <a:pPr lvl="1"/>
            <a:r>
              <a:rPr kumimoji="1" lang="ja-JP" altLang="en-US" dirty="0"/>
              <a:t>国家による規制・統制</a:t>
            </a:r>
            <a:endParaRPr kumimoji="1" lang="en-US" altLang="ja-JP" dirty="0"/>
          </a:p>
          <a:p>
            <a:pPr lvl="1"/>
            <a:endParaRPr lang="en-US" altLang="ja-JP" dirty="0"/>
          </a:p>
          <a:p>
            <a:r>
              <a:rPr kumimoji="1" lang="ja-JP" altLang="en-US" dirty="0"/>
              <a:t>基本的には、統一的・明示的な基準やポリシーのもとに行われる</a:t>
            </a:r>
            <a:endParaRPr kumimoji="1" lang="en-US" altLang="ja-JP" dirty="0"/>
          </a:p>
          <a:p>
            <a:endParaRPr lang="en-US" altLang="ja-JP" dirty="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86</a:t>
            </a:fld>
            <a:endParaRPr kumimoji="1" lang="ja-JP" altLang="en-US"/>
          </a:p>
        </p:txBody>
      </p:sp>
    </p:spTree>
    <p:extLst>
      <p:ext uri="{BB962C8B-B14F-4D97-AF65-F5344CB8AC3E}">
        <p14:creationId xmlns:p14="http://schemas.microsoft.com/office/powerpoint/2010/main" val="145085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リコメンド、リコメンデーション</a:t>
            </a:r>
          </a:p>
        </p:txBody>
      </p:sp>
      <p:sp>
        <p:nvSpPr>
          <p:cNvPr id="3" name="コンテンツ プレースホルダー 2"/>
          <p:cNvSpPr>
            <a:spLocks noGrp="1"/>
          </p:cNvSpPr>
          <p:nvPr>
            <p:ph idx="1"/>
          </p:nvPr>
        </p:nvSpPr>
        <p:spPr/>
        <p:txBody>
          <a:bodyPr>
            <a:normAutofit/>
          </a:bodyPr>
          <a:lstStyle/>
          <a:p>
            <a:pPr>
              <a:lnSpc>
                <a:spcPct val="100000"/>
              </a:lnSpc>
            </a:pPr>
            <a:r>
              <a:rPr kumimoji="1" lang="ja-JP" altLang="en-US" dirty="0"/>
              <a:t>リコメンデーション</a:t>
            </a:r>
            <a:endParaRPr kumimoji="1" lang="en-US" altLang="ja-JP" dirty="0"/>
          </a:p>
          <a:p>
            <a:pPr lvl="1">
              <a:lnSpc>
                <a:spcPct val="100000"/>
              </a:lnSpc>
            </a:pPr>
            <a:r>
              <a:rPr kumimoji="1" lang="ja-JP" altLang="en-US" dirty="0"/>
              <a:t>オンラインのサービスにおける</a:t>
            </a:r>
            <a:r>
              <a:rPr kumimoji="1" lang="ja-JP" altLang="en-US" b="1" dirty="0"/>
              <a:t>推薦のシステム</a:t>
            </a:r>
            <a:endParaRPr lang="en-US" altLang="ja-JP" b="1" dirty="0"/>
          </a:p>
          <a:p>
            <a:pPr lvl="1">
              <a:lnSpc>
                <a:spcPct val="100000"/>
              </a:lnSpc>
            </a:pPr>
            <a:r>
              <a:rPr kumimoji="1" lang="ja-JP" altLang="en-US" dirty="0"/>
              <a:t>ユーザの行動のデータ（検索・閲覧、購買の履歴など）を大規模に収集、</a:t>
            </a:r>
            <a:r>
              <a:rPr lang="en-US" altLang="ja-JP" dirty="0"/>
              <a:t/>
            </a:r>
            <a:br>
              <a:rPr lang="en-US" altLang="ja-JP" dirty="0"/>
            </a:br>
            <a:r>
              <a:rPr kumimoji="1" lang="ja-JP" altLang="en-US" dirty="0"/>
              <a:t>あるユーザの現在の状況と関係する情報を、</a:t>
            </a:r>
            <a:r>
              <a:rPr kumimoji="1" lang="ja-JP" altLang="en-US" b="1" dirty="0">
                <a:solidFill>
                  <a:srgbClr val="FF0000"/>
                </a:solidFill>
              </a:rPr>
              <a:t>過去の行動やその人と似たユーザの情報などから推測</a:t>
            </a:r>
            <a:r>
              <a:rPr kumimoji="1" lang="ja-JP" altLang="en-US" dirty="0"/>
              <a:t>、優先的に提示</a:t>
            </a:r>
            <a:endParaRPr lang="en-US" altLang="ja-JP" dirty="0">
              <a:solidFill>
                <a:srgbClr val="FF0000"/>
              </a:solidFill>
            </a:endParaRPr>
          </a:p>
          <a:p>
            <a:pPr lvl="2">
              <a:lnSpc>
                <a:spcPct val="100000"/>
              </a:lnSpc>
            </a:pPr>
            <a:endParaRPr lang="en-US" altLang="ja-JP" b="1" dirty="0">
              <a:solidFill>
                <a:srgbClr val="FF0000"/>
              </a:solidFill>
            </a:endParaRPr>
          </a:p>
          <a:p>
            <a:pPr lvl="2">
              <a:lnSpc>
                <a:spcPct val="100000"/>
              </a:lnSpc>
            </a:pPr>
            <a:r>
              <a:rPr lang="ja-JP" altLang="en-US" b="1" dirty="0">
                <a:solidFill>
                  <a:srgbClr val="FF0000"/>
                </a:solidFill>
              </a:rPr>
              <a:t>「この商品を買った人はこんな商品も買っています」「おすすめ」（購買サイト）</a:t>
            </a:r>
            <a:endParaRPr lang="en-US" altLang="ja-JP" b="1" dirty="0">
              <a:solidFill>
                <a:srgbClr val="FF0000"/>
              </a:solidFill>
            </a:endParaRPr>
          </a:p>
          <a:p>
            <a:pPr lvl="2">
              <a:lnSpc>
                <a:spcPct val="100000"/>
              </a:lnSpc>
            </a:pPr>
            <a:r>
              <a:rPr lang="ja-JP" altLang="en-US" b="1" dirty="0">
                <a:solidFill>
                  <a:srgbClr val="FF0000"/>
                </a:solidFill>
              </a:rPr>
              <a:t>「おすすめユーザー」「もしかしたら友達」（</a:t>
            </a:r>
            <a:r>
              <a:rPr lang="en-US" altLang="ja-JP" b="1" dirty="0">
                <a:solidFill>
                  <a:srgbClr val="FF0000"/>
                </a:solidFill>
              </a:rPr>
              <a:t>SNS</a:t>
            </a:r>
            <a:r>
              <a:rPr lang="ja-JP" altLang="en-US" b="1" dirty="0" err="1">
                <a:solidFill>
                  <a:srgbClr val="FF0000"/>
                </a:solidFill>
              </a:rPr>
              <a:t>、</a:t>
            </a:r>
            <a:r>
              <a:rPr lang="ja-JP" altLang="en-US" b="1" dirty="0">
                <a:solidFill>
                  <a:srgbClr val="FF0000"/>
                </a:solidFill>
              </a:rPr>
              <a:t>人間関係のデータから）</a:t>
            </a:r>
            <a:endParaRPr lang="en-US" altLang="ja-JP" dirty="0"/>
          </a:p>
          <a:p>
            <a:pPr>
              <a:lnSpc>
                <a:spcPct val="100000"/>
              </a:lnSpc>
            </a:pPr>
            <a:endParaRPr lang="en-US" altLang="ja-JP" dirty="0"/>
          </a:p>
          <a:p>
            <a:pPr>
              <a:lnSpc>
                <a:spcPct val="100000"/>
              </a:lnSpc>
            </a:pPr>
            <a:r>
              <a:rPr lang="ja-JP" altLang="en-US" dirty="0"/>
              <a:t>パーソナライゼーション</a:t>
            </a:r>
            <a:endParaRPr lang="en-US" altLang="ja-JP" dirty="0"/>
          </a:p>
          <a:p>
            <a:pPr lvl="1">
              <a:lnSpc>
                <a:spcPct val="100000"/>
              </a:lnSpc>
            </a:pPr>
            <a:r>
              <a:rPr lang="ja-JP" altLang="en-US" dirty="0"/>
              <a:t>個人のサービス利用履歴やその他の情報を蓄積し、そのデータに基づいて、</a:t>
            </a:r>
            <a:r>
              <a:rPr lang="ja-JP" altLang="en-US" b="1" dirty="0">
                <a:solidFill>
                  <a:srgbClr val="FF0000"/>
                </a:solidFill>
              </a:rPr>
              <a:t>そのユーザに合わせた「使いやすい」利用環境を構築</a:t>
            </a:r>
            <a:r>
              <a:rPr lang="ja-JP" altLang="en-US" dirty="0"/>
              <a:t>すること</a:t>
            </a:r>
            <a:endParaRPr kumimoji="1" lang="en-US" altLang="ja-JP" dirty="0"/>
          </a:p>
          <a:p>
            <a:pPr lvl="1"/>
            <a:r>
              <a:rPr kumimoji="1" lang="ja-JP" altLang="en-US" dirty="0"/>
              <a:t>検索結果</a:t>
            </a:r>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87</a:t>
            </a:fld>
            <a:endParaRPr kumimoji="1" lang="ja-JP" altLang="en-US"/>
          </a:p>
        </p:txBody>
      </p:sp>
    </p:spTree>
    <p:extLst>
      <p:ext uri="{BB962C8B-B14F-4D97-AF65-F5344CB8AC3E}">
        <p14:creationId xmlns:p14="http://schemas.microsoft.com/office/powerpoint/2010/main" val="143800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フィルターバブル</a:t>
            </a:r>
          </a:p>
        </p:txBody>
      </p:sp>
      <p:sp>
        <p:nvSpPr>
          <p:cNvPr id="3" name="コンテンツ プレースホルダー 2"/>
          <p:cNvSpPr>
            <a:spLocks noGrp="1"/>
          </p:cNvSpPr>
          <p:nvPr>
            <p:ph idx="1"/>
          </p:nvPr>
        </p:nvSpPr>
        <p:spPr/>
        <p:txBody>
          <a:bodyPr>
            <a:normAutofit fontScale="92500" lnSpcReduction="10000"/>
          </a:bodyPr>
          <a:lstStyle/>
          <a:p>
            <a:pPr>
              <a:lnSpc>
                <a:spcPct val="100000"/>
              </a:lnSpc>
            </a:pPr>
            <a:r>
              <a:rPr lang="ja-JP" altLang="en-US" dirty="0"/>
              <a:t>行動履歴に基づいた「おすすめ」、パーソナライゼーションによって、偏った情報を与えられる</a:t>
            </a:r>
            <a:endParaRPr lang="en-US" altLang="ja-JP" dirty="0"/>
          </a:p>
          <a:p>
            <a:pPr lvl="1">
              <a:lnSpc>
                <a:spcPct val="100000"/>
              </a:lnSpc>
            </a:pPr>
            <a:r>
              <a:rPr lang="ja-JP" altLang="en-US" dirty="0"/>
              <a:t>その人が望む、気に入る、クリックしたくなる情報が優先される</a:t>
            </a:r>
            <a:endParaRPr lang="en-US" altLang="ja-JP" dirty="0"/>
          </a:p>
          <a:p>
            <a:pPr lvl="1"/>
            <a:r>
              <a:rPr kumimoji="1" lang="ja-JP" altLang="en-US" dirty="0"/>
              <a:t>ネット上のサービスに依存すると、手に入る情報が偏ったり、自分と考えや行動が似た人の発言しか目に入らなくなる</a:t>
            </a:r>
            <a:r>
              <a:rPr lang="en-US" altLang="ja-JP" dirty="0"/>
              <a:t/>
            </a:r>
            <a:br>
              <a:rPr lang="en-US" altLang="ja-JP" dirty="0"/>
            </a:br>
            <a:r>
              <a:rPr lang="en-US" altLang="ja-JP" dirty="0"/>
              <a:t/>
            </a:r>
            <a:br>
              <a:rPr lang="en-US" altLang="ja-JP" dirty="0"/>
            </a:br>
            <a:r>
              <a:rPr lang="ja-JP" altLang="en-US" b="1" dirty="0">
                <a:solidFill>
                  <a:srgbClr val="FF0000"/>
                </a:solidFill>
              </a:rPr>
              <a:t>いろいろな人と知り合ったり、幅広く新しい知識を得たりするという</a:t>
            </a:r>
            <a:r>
              <a:rPr lang="en-US" altLang="ja-JP" b="1" dirty="0">
                <a:solidFill>
                  <a:srgbClr val="FF0000"/>
                </a:solidFill>
              </a:rPr>
              <a:t/>
            </a:r>
            <a:br>
              <a:rPr lang="en-US" altLang="ja-JP" b="1" dirty="0">
                <a:solidFill>
                  <a:srgbClr val="FF0000"/>
                </a:solidFill>
              </a:rPr>
            </a:br>
            <a:r>
              <a:rPr lang="ja-JP" altLang="en-US" b="1" dirty="0">
                <a:solidFill>
                  <a:srgbClr val="FF0000"/>
                </a:solidFill>
              </a:rPr>
              <a:t>ネットの利点とは矛盾</a:t>
            </a:r>
            <a:endParaRPr lang="en-US" altLang="ja-JP" b="1" dirty="0">
              <a:solidFill>
                <a:srgbClr val="FF0000"/>
              </a:solidFill>
            </a:endParaRPr>
          </a:p>
          <a:p>
            <a:pPr lvl="1"/>
            <a:endParaRPr lang="en-US" altLang="ja-JP" dirty="0"/>
          </a:p>
          <a:p>
            <a:r>
              <a:rPr kumimoji="1" lang="ja-JP" altLang="en-US" dirty="0"/>
              <a:t>透明な（見えない）泡に包まれたイメージ　＝　「バブル」</a:t>
            </a:r>
            <a:endParaRPr kumimoji="1" lang="en-US" altLang="ja-JP" dirty="0"/>
          </a:p>
          <a:p>
            <a:pPr lvl="1"/>
            <a:r>
              <a:rPr kumimoji="1" lang="ja-JP" altLang="en-US" dirty="0"/>
              <a:t>「フィルター」に、気づかないうちに閉じ込められる？</a:t>
            </a:r>
            <a:endParaRPr kumimoji="1" lang="en-US" altLang="ja-JP" dirty="0"/>
          </a:p>
          <a:p>
            <a:endParaRPr kumimoji="1" lang="en-US" altLang="ja-JP" dirty="0"/>
          </a:p>
          <a:p>
            <a:r>
              <a:rPr kumimoji="1" lang="ja-JP" altLang="en-US" dirty="0"/>
              <a:t>イーライ・パリサーという人が提唱</a:t>
            </a:r>
            <a:r>
              <a:rPr kumimoji="1" lang="en-US" altLang="ja-JP" dirty="0"/>
              <a:t>(2011</a:t>
            </a:r>
            <a:r>
              <a:rPr kumimoji="1" lang="ja-JP" altLang="en-US" dirty="0"/>
              <a:t>年</a:t>
            </a:r>
            <a:r>
              <a:rPr kumimoji="1" lang="en-US" altLang="ja-JP" dirty="0"/>
              <a:t>)</a:t>
            </a:r>
            <a:endParaRPr lang="en-US" altLang="ja-JP" dirty="0"/>
          </a:p>
          <a:p>
            <a:pPr lvl="1"/>
            <a:r>
              <a:rPr kumimoji="1" lang="en-US" altLang="ja-JP" dirty="0"/>
              <a:t>TED</a:t>
            </a:r>
            <a:r>
              <a:rPr kumimoji="1" lang="ja-JP" altLang="en-US" dirty="0"/>
              <a:t>に動画が公開されています（</a:t>
            </a:r>
            <a:r>
              <a:rPr kumimoji="1" lang="en-US" altLang="ja-JP" dirty="0" err="1"/>
              <a:t>Youtube</a:t>
            </a:r>
            <a:r>
              <a:rPr kumimoji="1" lang="ja-JP" altLang="en-US" dirty="0"/>
              <a:t>にもある）</a:t>
            </a:r>
            <a:endParaRPr lang="en-US" altLang="ja-JP" dirty="0"/>
          </a:p>
          <a:p>
            <a:pPr lvl="1"/>
            <a:r>
              <a:rPr kumimoji="1" lang="ja-JP" altLang="en-US" dirty="0"/>
              <a:t>「閉じこもるインターネット」　「フィルターバブル」　などで検索</a:t>
            </a:r>
            <a:r>
              <a:rPr kumimoji="1" lang="en-US" altLang="ja-JP" dirty="0"/>
              <a:t/>
            </a:r>
            <a:br>
              <a:rPr kumimoji="1" lang="en-US" altLang="ja-JP" dirty="0"/>
            </a:br>
            <a:endParaRPr kumimoji="1"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88</a:t>
            </a:fld>
            <a:endParaRPr kumimoji="1" lang="ja-JP" altLang="en-US"/>
          </a:p>
        </p:txBody>
      </p:sp>
    </p:spTree>
    <p:extLst>
      <p:ext uri="{BB962C8B-B14F-4D97-AF65-F5344CB8AC3E}">
        <p14:creationId xmlns:p14="http://schemas.microsoft.com/office/powerpoint/2010/main" val="264903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何が問題？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a:t>行動の根拠になる情報が偏る＝「自分で決める」ことができない</a:t>
            </a:r>
            <a:endParaRPr kumimoji="1" lang="en-US" altLang="ja-JP" dirty="0"/>
          </a:p>
          <a:p>
            <a:pPr lvl="1"/>
            <a:r>
              <a:rPr kumimoji="1" lang="ja-JP" altLang="en-US" dirty="0"/>
              <a:t>自分の行動の範囲を、自分にとってよくわからないシステムが決める</a:t>
            </a:r>
            <a:endParaRPr lang="en-US" altLang="ja-JP" dirty="0"/>
          </a:p>
          <a:p>
            <a:pPr lvl="1"/>
            <a:r>
              <a:rPr kumimoji="1" lang="ja-JP" altLang="en-US" dirty="0"/>
              <a:t>そのことは、自分にはわからない</a:t>
            </a:r>
            <a:endParaRPr kumimoji="1" lang="en-US" altLang="ja-JP" dirty="0"/>
          </a:p>
          <a:p>
            <a:pPr marL="342900" lvl="1" indent="0">
              <a:buNone/>
            </a:pPr>
            <a:endParaRPr kumimoji="1" lang="en-US" altLang="ja-JP" dirty="0"/>
          </a:p>
          <a:p>
            <a:r>
              <a:rPr kumimoji="1" lang="ja-JP" altLang="en-US" dirty="0"/>
              <a:t>同じ意見・立場の人たちの間で、主張がどんどん過激になってしまう</a:t>
            </a:r>
            <a:endParaRPr lang="en-US" altLang="ja-JP" dirty="0"/>
          </a:p>
          <a:p>
            <a:r>
              <a:rPr lang="ja-JP" altLang="en-US" dirty="0"/>
              <a:t>異なる立場の人の存在が目に入らない</a:t>
            </a:r>
            <a:endParaRPr lang="en-US" altLang="ja-JP" dirty="0"/>
          </a:p>
          <a:p>
            <a:pPr marL="0" indent="0">
              <a:buNone/>
            </a:pPr>
            <a:endParaRPr lang="en-US" altLang="ja-JP" dirty="0"/>
          </a:p>
          <a:p>
            <a:pPr lvl="1"/>
            <a:r>
              <a:rPr lang="ja-JP" altLang="en-US" dirty="0"/>
              <a:t>客観的な判断や、現実の把握が難しくなる</a:t>
            </a:r>
            <a:endParaRPr lang="en-US" altLang="ja-JP" dirty="0"/>
          </a:p>
          <a:p>
            <a:pPr lvl="1"/>
            <a:r>
              <a:rPr lang="ja-JP" altLang="en-US" dirty="0"/>
              <a:t>国内、国外の選挙など　→　「予想外の結果」</a:t>
            </a:r>
            <a:endParaRPr lang="en-US" altLang="ja-JP" dirty="0"/>
          </a:p>
          <a:p>
            <a:pPr marL="342900" lvl="1" indent="0">
              <a:buNone/>
            </a:pPr>
            <a:endParaRPr lang="en-US" altLang="ja-JP" dirty="0"/>
          </a:p>
          <a:p>
            <a:pPr lvl="1"/>
            <a:r>
              <a:rPr lang="ja-JP" altLang="en-US" dirty="0"/>
              <a:t>新聞やテレビなどのマスメディアにも同様の偏り</a:t>
            </a:r>
            <a:r>
              <a:rPr lang="en-US" altLang="ja-JP" dirty="0"/>
              <a:t/>
            </a:r>
            <a:br>
              <a:rPr lang="en-US" altLang="ja-JP" dirty="0"/>
            </a:br>
            <a:r>
              <a:rPr lang="ja-JP" altLang="en-US" dirty="0"/>
              <a:t>･･･　大勢が注視し話題にするから警戒しやすい</a:t>
            </a:r>
            <a:endParaRPr lang="en-US" altLang="ja-JP" dirty="0"/>
          </a:p>
          <a:p>
            <a:pPr lvl="1"/>
            <a:endParaRPr lang="en-US" altLang="ja-JP" dirty="0"/>
          </a:p>
          <a:p>
            <a:r>
              <a:rPr lang="ja-JP" altLang="en-US" dirty="0"/>
              <a:t>視野の狭さ、無関心につながる</a:t>
            </a:r>
            <a:endParaRPr lang="en-US" altLang="ja-JP" dirty="0"/>
          </a:p>
          <a:p>
            <a:pPr lvl="1"/>
            <a:endParaRPr lang="en-US" altLang="ja-JP" dirty="0"/>
          </a:p>
          <a:p>
            <a:endParaRPr lang="en-US" altLang="ja-JP" dirty="0"/>
          </a:p>
          <a:p>
            <a:pPr lvl="1"/>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89</a:t>
            </a:fld>
            <a:endParaRPr kumimoji="1" lang="ja-JP" altLang="en-US"/>
          </a:p>
        </p:txBody>
      </p:sp>
    </p:spTree>
    <p:extLst>
      <p:ext uri="{BB962C8B-B14F-4D97-AF65-F5344CB8AC3E}">
        <p14:creationId xmlns:p14="http://schemas.microsoft.com/office/powerpoint/2010/main" val="264513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暗号</a:t>
            </a:r>
            <a:r>
              <a:rPr kumimoji="1" lang="en-US" altLang="ja-JP" sz="4000" dirty="0"/>
              <a:t>ZIP</a:t>
            </a:r>
            <a:r>
              <a:rPr kumimoji="1" lang="ja-JP" altLang="en-US" sz="4000" dirty="0"/>
              <a:t>ファイルの</a:t>
            </a:r>
            <a:r>
              <a:rPr kumimoji="1" lang="en-US" altLang="ja-JP" sz="4000" dirty="0"/>
              <a:t/>
            </a:r>
            <a:br>
              <a:rPr kumimoji="1" lang="en-US" altLang="ja-JP" sz="4000" dirty="0"/>
            </a:br>
            <a:r>
              <a:rPr kumimoji="1" lang="ja-JP" altLang="en-US" sz="4000" dirty="0"/>
              <a:t>パスワード解析にかかる時間</a:t>
            </a:r>
          </a:p>
        </p:txBody>
      </p:sp>
      <p:sp>
        <p:nvSpPr>
          <p:cNvPr id="3" name="コンテンツ プレースホルダー 2"/>
          <p:cNvSpPr>
            <a:spLocks noGrp="1"/>
          </p:cNvSpPr>
          <p:nvPr>
            <p:ph idx="1"/>
          </p:nvPr>
        </p:nvSpPr>
        <p:spPr>
          <a:xfrm>
            <a:off x="628650" y="5773188"/>
            <a:ext cx="7886700" cy="745647"/>
          </a:xfrm>
        </p:spPr>
        <p:txBody>
          <a:bodyPr>
            <a:normAutofit lnSpcReduction="10000"/>
          </a:bodyPr>
          <a:lstStyle/>
          <a:p>
            <a:pPr marL="0" indent="0">
              <a:buNone/>
            </a:pPr>
            <a:r>
              <a:rPr lang="ja-JP" altLang="ja-JP" dirty="0"/>
              <a:t>（検証環境：</a:t>
            </a:r>
            <a:r>
              <a:rPr lang="en-US" altLang="ja-JP" dirty="0"/>
              <a:t>CPU Pentium M 1.2GHz, Memory 1GB, </a:t>
            </a:r>
            <a:r>
              <a:rPr lang="en-US" altLang="ja-JP" dirty="0" err="1"/>
              <a:t>OS:Windows</a:t>
            </a:r>
            <a:r>
              <a:rPr lang="en-US" altLang="ja-JP" dirty="0"/>
              <a:t> XP</a:t>
            </a:r>
            <a:r>
              <a:rPr lang="ja-JP" altLang="ja-JP" dirty="0"/>
              <a:t>）</a:t>
            </a:r>
          </a:p>
          <a:p>
            <a:pPr marL="0" indent="0">
              <a:buNone/>
            </a:pPr>
            <a:r>
              <a:rPr lang="en-US" altLang="ja-JP" dirty="0"/>
              <a:t>*</a:t>
            </a:r>
            <a:r>
              <a:rPr lang="ja-JP" altLang="ja-JP" dirty="0"/>
              <a:t>は実測値から計算される推定値 </a:t>
            </a:r>
            <a:endParaRPr kumimoji="1" lang="ja-JP" altLang="en-US" dirty="0"/>
          </a:p>
        </p:txBody>
      </p:sp>
      <p:sp>
        <p:nvSpPr>
          <p:cNvPr id="5" name="スライド番号プレースホルダー 3"/>
          <p:cNvSpPr>
            <a:spLocks noGrp="1"/>
          </p:cNvSpPr>
          <p:nvPr>
            <p:ph type="sldNum" sz="quarter" idx="12"/>
          </p:nvPr>
        </p:nvSpPr>
        <p:spPr/>
        <p:txBody>
          <a:bodyPr/>
          <a:lstStyle/>
          <a:p>
            <a:fld id="{67EC9527-42EA-4AEE-9E60-533C51B8D663}" type="slidenum">
              <a:rPr kumimoji="1" lang="ja-JP" altLang="en-US" smtClean="0"/>
              <a:t>9</a:t>
            </a:fld>
            <a:endParaRPr kumimoji="1" lang="ja-JP" altLang="en-US" dirty="0"/>
          </a:p>
        </p:txBody>
      </p:sp>
      <p:pic>
        <p:nvPicPr>
          <p:cNvPr id="6" name="図 5"/>
          <p:cNvPicPr/>
          <p:nvPr>
            <p:extLst/>
          </p:nvPr>
        </p:nvPicPr>
        <p:blipFill rotWithShape="1">
          <a:blip r:embed="rId3"/>
          <a:srcRect l="14884" r="14980"/>
          <a:stretch/>
        </p:blipFill>
        <p:spPr>
          <a:xfrm>
            <a:off x="319488" y="1980043"/>
            <a:ext cx="7954179" cy="3955628"/>
          </a:xfrm>
          <a:prstGeom prst="rect">
            <a:avLst/>
          </a:prstGeom>
        </p:spPr>
      </p:pic>
    </p:spTree>
    <p:extLst>
      <p:ext uri="{BB962C8B-B14F-4D97-AF65-F5344CB8AC3E}">
        <p14:creationId xmlns:p14="http://schemas.microsoft.com/office/powerpoint/2010/main" val="4589778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どうすればいいの？</a:t>
            </a:r>
          </a:p>
        </p:txBody>
      </p:sp>
      <p:sp>
        <p:nvSpPr>
          <p:cNvPr id="3" name="コンテンツ プレースホルダー 2"/>
          <p:cNvSpPr>
            <a:spLocks noGrp="1"/>
          </p:cNvSpPr>
          <p:nvPr>
            <p:ph idx="1"/>
          </p:nvPr>
        </p:nvSpPr>
        <p:spPr/>
        <p:txBody>
          <a:bodyPr/>
          <a:lstStyle/>
          <a:p>
            <a:r>
              <a:rPr kumimoji="1" lang="ja-JP" altLang="en-US" dirty="0"/>
              <a:t>パーソナライゼーションを避ける（検索のときにログアウトするなど）のは一つの手</a:t>
            </a:r>
            <a:endParaRPr kumimoji="1" lang="en-US" altLang="ja-JP" dirty="0"/>
          </a:p>
          <a:p>
            <a:pPr lvl="1"/>
            <a:r>
              <a:rPr lang="ja-JP" altLang="en-US" dirty="0"/>
              <a:t>履歴情報のリセット、消去など</a:t>
            </a:r>
            <a:endParaRPr lang="en-US" altLang="ja-JP" dirty="0"/>
          </a:p>
          <a:p>
            <a:endParaRPr lang="en-US" altLang="ja-JP" dirty="0"/>
          </a:p>
          <a:p>
            <a:r>
              <a:rPr kumimoji="1" lang="ja-JP" altLang="en-US" dirty="0"/>
              <a:t>複数のサービスを使い分け、一つのサービスに依存しない</a:t>
            </a:r>
            <a:endParaRPr lang="en-US" altLang="ja-JP" dirty="0"/>
          </a:p>
          <a:p>
            <a:r>
              <a:rPr lang="ja-JP" altLang="en-US" dirty="0"/>
              <a:t>相互に連携しているサービスを使わない</a:t>
            </a:r>
            <a:endParaRPr lang="en-US" altLang="ja-JP" dirty="0"/>
          </a:p>
          <a:p>
            <a:pPr lvl="1"/>
            <a:r>
              <a:rPr lang="ja-JP" altLang="en-US" dirty="0"/>
              <a:t>ユーザの情報が共有され、より強力なリコメンデーションに使われる</a:t>
            </a:r>
            <a:endParaRPr lang="en-US" altLang="ja-JP" dirty="0"/>
          </a:p>
          <a:p>
            <a:pPr marL="0" indent="0">
              <a:buNone/>
            </a:pPr>
            <a:endParaRPr kumimoji="1" lang="en-US" altLang="ja-JP" dirty="0"/>
          </a:p>
          <a:p>
            <a:pPr marL="0" indent="0">
              <a:buNone/>
            </a:pPr>
            <a:endParaRPr kumimoji="1"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90</a:t>
            </a:fld>
            <a:endParaRPr kumimoji="1" lang="ja-JP" altLang="en-US"/>
          </a:p>
        </p:txBody>
      </p:sp>
    </p:spTree>
    <p:extLst>
      <p:ext uri="{BB962C8B-B14F-4D97-AF65-F5344CB8AC3E}">
        <p14:creationId xmlns:p14="http://schemas.microsoft.com/office/powerpoint/2010/main" val="183260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8562</TotalTime>
  <Words>6334</Words>
  <Application>Microsoft Office PowerPoint</Application>
  <PresentationFormat>画面に合わせる (4:3)</PresentationFormat>
  <Paragraphs>990</Paragraphs>
  <Slides>90</Slides>
  <Notes>65</Notes>
  <HiddenSlides>8</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90</vt:i4>
      </vt:variant>
    </vt:vector>
  </HeadingPairs>
  <TitlesOfParts>
    <vt:vector size="100" baseType="lpstr">
      <vt:lpstr>Arial Unicode MS</vt:lpstr>
      <vt:lpstr>ＭＳ Ｐゴシック</vt:lpstr>
      <vt:lpstr>游ゴシック</vt:lpstr>
      <vt:lpstr>游ゴシック Light</vt:lpstr>
      <vt:lpstr>Arial</vt:lpstr>
      <vt:lpstr>Calibri</vt:lpstr>
      <vt:lpstr>Calibri Light</vt:lpstr>
      <vt:lpstr>Consolas</vt:lpstr>
      <vt:lpstr>Office テーマ</vt:lpstr>
      <vt:lpstr>1_Office テーマ</vt:lpstr>
      <vt:lpstr>サイバーセキュリティ基礎論  ― IT社会を生き抜くために ―</vt:lpstr>
      <vt:lpstr>学習目標 - 社会科学</vt:lpstr>
      <vt:lpstr>概要</vt:lpstr>
      <vt:lpstr>人を狙った攻撃</vt:lpstr>
      <vt:lpstr>「ソーシャルエンジニアリング」</vt:lpstr>
      <vt:lpstr>ソーシャル系のアタック</vt:lpstr>
      <vt:lpstr>おれおれ詐欺</vt:lpstr>
      <vt:lpstr>ソーシャル系アタックの防御</vt:lpstr>
      <vt:lpstr>暗号ZIPファイルの パスワード解析にかかる時間</vt:lpstr>
      <vt:lpstr>岐阜県庁の職員がアイドルのSNSに不正アクセス  覗き見した疑いで逮捕</vt:lpstr>
      <vt:lpstr>不正アクセスの手口</vt:lpstr>
      <vt:lpstr>生体認証</vt:lpstr>
      <vt:lpstr>生体認証の抜け道？</vt:lpstr>
      <vt:lpstr>静脈認証</vt:lpstr>
      <vt:lpstr>PowerPoint プレゼンテーション</vt:lpstr>
      <vt:lpstr>SNS</vt:lpstr>
      <vt:lpstr>SNSの一般的な問題</vt:lpstr>
      <vt:lpstr>自分の情報は本当に大丈夫？</vt:lpstr>
      <vt:lpstr>個人の特定</vt:lpstr>
      <vt:lpstr>個人の特定</vt:lpstr>
      <vt:lpstr>個人情報の特定</vt:lpstr>
      <vt:lpstr>性格診断から情報を抜かれる？</vt:lpstr>
      <vt:lpstr>逗子ストーカー殺人事件</vt:lpstr>
      <vt:lpstr>ビットコイン</vt:lpstr>
      <vt:lpstr>P2Pネットワーク</vt:lpstr>
      <vt:lpstr>ビットコインは危ない？</vt:lpstr>
      <vt:lpstr>P2Pネットワーク</vt:lpstr>
      <vt:lpstr>PowerPoint プレゼンテーション</vt:lpstr>
      <vt:lpstr>情報拡散の問題</vt:lpstr>
      <vt:lpstr>デジタルコピー</vt:lpstr>
      <vt:lpstr>事例）２ちゃんねる</vt:lpstr>
      <vt:lpstr>チェーンメール</vt:lpstr>
      <vt:lpstr>いろいろなチェーンメール</vt:lpstr>
      <vt:lpstr>「質の劣化」</vt:lpstr>
      <vt:lpstr>チェーンメールの怖いところ</vt:lpstr>
      <vt:lpstr>最近の事例：標的型メール 　（年金機構の情報漏洩）</vt:lpstr>
      <vt:lpstr>最近の事例：標的型メール</vt:lpstr>
      <vt:lpstr>標的型メールへの対応</vt:lpstr>
      <vt:lpstr>プライバシーとアイデンティティ</vt:lpstr>
      <vt:lpstr>PowerPoint プレゼンテーション</vt:lpstr>
      <vt:lpstr>マイナンバー</vt:lpstr>
      <vt:lpstr>個人の特定</vt:lpstr>
      <vt:lpstr>マイナンバー</vt:lpstr>
      <vt:lpstr>まとめ</vt:lpstr>
      <vt:lpstr>今日の内容</vt:lpstr>
      <vt:lpstr>情報サービスにおける 「匿名性」</vt:lpstr>
      <vt:lpstr>インターネット上のサービス</vt:lpstr>
      <vt:lpstr>ネットを利用した会話・交流</vt:lpstr>
      <vt:lpstr>情報サービスの「匿名性」</vt:lpstr>
      <vt:lpstr>ネットと「本人」</vt:lpstr>
      <vt:lpstr>「匿名性」の悪用</vt:lpstr>
      <vt:lpstr>匿名性の幻　／　匿名性は幻</vt:lpstr>
      <vt:lpstr>ネットワークサービスの仕組み</vt:lpstr>
      <vt:lpstr>「サーバ」と「クライアント」</vt:lpstr>
      <vt:lpstr>「インターネット」</vt:lpstr>
      <vt:lpstr>IPアドレス</vt:lpstr>
      <vt:lpstr>Webサーバのログ（一例）</vt:lpstr>
      <vt:lpstr>Webサーバのログ（一例）</vt:lpstr>
      <vt:lpstr>自宅から（一例）</vt:lpstr>
      <vt:lpstr>九大だと？</vt:lpstr>
      <vt:lpstr>追跡は完全ではない</vt:lpstr>
      <vt:lpstr>その他の情報からの特定</vt:lpstr>
      <vt:lpstr>現実でもネットでも同じ</vt:lpstr>
      <vt:lpstr>「火事場泥棒」</vt:lpstr>
      <vt:lpstr>悪質なデマでも逮捕されます</vt:lpstr>
      <vt:lpstr>リツイート・シェア</vt:lpstr>
      <vt:lpstr>「なりすまし」と 「乗っ取り」</vt:lpstr>
      <vt:lpstr>「なりすまし」</vt:lpstr>
      <vt:lpstr>Twitterでの例</vt:lpstr>
      <vt:lpstr>対策等</vt:lpstr>
      <vt:lpstr>認証済アカウント</vt:lpstr>
      <vt:lpstr>九大公式アカウント</vt:lpstr>
      <vt:lpstr>「乗っ取り」</vt:lpstr>
      <vt:lpstr>実際に送られてきた偽メール</vt:lpstr>
      <vt:lpstr>実際に送られてきた偽メール</vt:lpstr>
      <vt:lpstr>被害者が加害者に</vt:lpstr>
      <vt:lpstr>乗っ取り対策</vt:lpstr>
      <vt:lpstr>連携アプリ・サイト</vt:lpstr>
      <vt:lpstr>連携と情報提供</vt:lpstr>
      <vt:lpstr>連携アプリは時々確認しよう</vt:lpstr>
      <vt:lpstr>Facebook （設定→アプリとウェブサイト）</vt:lpstr>
      <vt:lpstr>怪しい物はブロックできる</vt:lpstr>
      <vt:lpstr>Twitter  （設定とプライバシー→アプリと端末）</vt:lpstr>
      <vt:lpstr>Google アカウントのセキュリティ</vt:lpstr>
      <vt:lpstr>パーソナライゼーションと フィルターバブル</vt:lpstr>
      <vt:lpstr>フィルター、フィルタリング</vt:lpstr>
      <vt:lpstr>リコメンド、リコメンデーション</vt:lpstr>
      <vt:lpstr>フィルターバブル</vt:lpstr>
      <vt:lpstr>何が問題？</vt:lpstr>
      <vt:lpstr>どうすればいいの？</vt:lpstr>
    </vt:vector>
  </TitlesOfParts>
  <Company>Kyushu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ネット上の匿名性</dc:title>
  <dc:creator>Yoshiaki Kasahara</dc:creator>
  <cp:lastModifiedBy>Koji OKAMURA</cp:lastModifiedBy>
  <cp:revision>228</cp:revision>
  <dcterms:created xsi:type="dcterms:W3CDTF">2014-07-15T06:10:07Z</dcterms:created>
  <dcterms:modified xsi:type="dcterms:W3CDTF">2020-04-12T02:08:35Z</dcterms:modified>
</cp:coreProperties>
</file>